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rawings/drawing1.xml" ContentType="application/vnd.openxmlformats-officedocument.drawingml.chartshap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38" r:id="rId5"/>
    <p:sldId id="305" r:id="rId6"/>
    <p:sldId id="339" r:id="rId7"/>
    <p:sldId id="337" r:id="rId8"/>
    <p:sldId id="318" r:id="rId9"/>
    <p:sldId id="323" r:id="rId10"/>
    <p:sldId id="330" r:id="rId11"/>
    <p:sldId id="334" r:id="rId12"/>
    <p:sldId id="261" r:id="rId13"/>
    <p:sldId id="336" r:id="rId14"/>
    <p:sldId id="329" r:id="rId15"/>
    <p:sldId id="340" r:id="rId16"/>
    <p:sldId id="258" r:id="rId17"/>
    <p:sldId id="324" r:id="rId18"/>
    <p:sldId id="321" r:id="rId19"/>
    <p:sldId id="325" r:id="rId20"/>
    <p:sldId id="327" r:id="rId21"/>
    <p:sldId id="326" r:id="rId22"/>
    <p:sldId id="331" r:id="rId23"/>
    <p:sldId id="328" r:id="rId24"/>
    <p:sldId id="320" r:id="rId25"/>
    <p:sldId id="333" r:id="rId26"/>
    <p:sldId id="332" r:id="rId27"/>
    <p:sldId id="322" r:id="rId28"/>
    <p:sldId id="315" r:id="rId29"/>
    <p:sldId id="319" r:id="rId30"/>
    <p:sldId id="316" r:id="rId31"/>
    <p:sldId id="317" r:id="rId32"/>
    <p:sldId id="308" r:id="rId33"/>
    <p:sldId id="309" r:id="rId34"/>
    <p:sldId id="310" r:id="rId35"/>
    <p:sldId id="312" r:id="rId36"/>
    <p:sldId id="314" r:id="rId37"/>
    <p:sldId id="259" r:id="rId38"/>
    <p:sldId id="304" r:id="rId39"/>
    <p:sldId id="307" r:id="rId40"/>
    <p:sldId id="260" r:id="rId41"/>
    <p:sldId id="306" r:id="rId42"/>
    <p:sldId id="264" r:id="rId43"/>
    <p:sldId id="335" r:id="rId44"/>
    <p:sldId id="313" r:id="rId45"/>
  </p:sldIdLst>
  <p:sldSz cx="9144000" cy="5143500" type="screen16x9"/>
  <p:notesSz cx="6858000" cy="9144000"/>
  <p:embeddedFontLst>
    <p:embeddedFont>
      <p:font typeface="Jost SemiBold"/>
      <p:regular r:id="rId49"/>
    </p:embeddedFont>
    <p:embeddedFont>
      <p:font typeface="Jost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BEF0EBB-05E4-459E-A315-96DE4CFA44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5038" autoAdjust="0"/>
  </p:normalViewPr>
  <p:slideViewPr>
    <p:cSldViewPr snapToGrid="0">
      <p:cViewPr varScale="1">
        <p:scale>
          <a:sx n="103" d="100"/>
          <a:sy n="103" d="100"/>
        </p:scale>
        <p:origin x="854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font" Target="fonts/font2.fntdata"/><Relationship Id="rId5" Type="http://schemas.openxmlformats.org/officeDocument/2006/relationships/slide" Target="slides/slide2.xml"/><Relationship Id="rId49" Type="http://schemas.openxmlformats.org/officeDocument/2006/relationships/font" Target="fonts/font1.fntdata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3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THANG ĐIỂM</a:t>
            </a:r>
            <a:endParaRPr lang="en-US" sz="32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91847189953413"/>
          <c:y val="0.244162540681113"/>
          <c:w val="0.912176786329629"/>
          <c:h val="0.6756248811352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</c:v>
                </c:pt>
              </c:strCache>
            </c:strRef>
          </c:tx>
          <c:spPr>
            <a:ln w="1270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6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spPr>
              <a:ln w="82550" cap="rnd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  <a:effectLst/>
            </c:spPr>
          </c:dPt>
          <c:dPt>
            <c:idx val="2"/>
            <c:marker>
              <c:symbol val="diamond"/>
              <c:size val="6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spPr>
              <a:ln w="206375" cap="rnd">
                <a:solidFill>
                  <a:srgbClr val="FFC000"/>
                </a:solidFill>
                <a:round/>
              </a:ln>
              <a:effectLst/>
            </c:spPr>
          </c:dPt>
          <c:dPt>
            <c:idx val="3"/>
            <c:marker>
              <c:symbol val="diamond"/>
              <c:size val="6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spPr>
              <a:ln w="317500" cap="rnd">
                <a:solidFill>
                  <a:srgbClr val="C00000"/>
                </a:solidFill>
                <a:round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Level 0</c:v>
                </c:pt>
                <c:pt idx="1">
                  <c:v>Level 1</c:v>
                </c:pt>
                <c:pt idx="2">
                  <c:v>Level 2</c:v>
                </c:pt>
                <c:pt idx="3">
                  <c:v>Level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Level 0</c:v>
                </c:pt>
                <c:pt idx="1">
                  <c:v>Level 1</c:v>
                </c:pt>
                <c:pt idx="2">
                  <c:v>Level 2</c:v>
                </c:pt>
                <c:pt idx="3">
                  <c:v>Level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2445056"/>
        <c:axId val="992442104"/>
      </c:lineChart>
      <c:catAx>
        <c:axId val="992445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1" i="0" u="none" strike="noStrike" kern="1200" cap="all" spc="120" normalizeH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</a:p>
        </c:txPr>
        <c:crossAx val="992442104"/>
        <c:crosses val="autoZero"/>
        <c:auto val="1"/>
        <c:lblAlgn val="ctr"/>
        <c:lblOffset val="100"/>
        <c:noMultiLvlLbl val="0"/>
      </c:catAx>
      <c:valAx>
        <c:axId val="992442104"/>
        <c:scaling>
          <c:orientation val="minMax"/>
          <c:max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2445056"/>
        <c:crosses val="autoZero"/>
        <c:crossBetween val="between"/>
      </c:valAx>
      <c:spPr>
        <a:solidFill>
          <a:schemeClr val="accent2"/>
        </a:solidFill>
        <a:ln w="38100">
          <a:solidFill>
            <a:schemeClr val="accent1"/>
          </a:solidFill>
        </a:ln>
        <a:effectLst>
          <a:glow rad="88900">
            <a:schemeClr val="accent1">
              <a:alpha val="40000"/>
            </a:schemeClr>
          </a:glow>
          <a:outerShdw blurRad="101600" dist="152400" dir="5400000" algn="ctr" rotWithShape="0">
            <a:srgbClr val="000000">
              <a:alpha val="43137"/>
            </a:srgbClr>
          </a:outerShdw>
          <a:softEdge rad="25400"/>
        </a:effectLst>
      </c:spPr>
    </c:plotArea>
    <c:legend>
      <c:legendPos val="t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1195" b="1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34081457631729"/>
          <c:y val="0.0935465810769517"/>
          <c:w val="0.271833152581023"/>
          <c:h val="0.0983402746763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rgbClr val="0070C0"/>
    </a:solidFill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HÌNH THỨC HỌC</a:t>
            </a:r>
            <a:endParaRPr lang="en-US" dirty="0"/>
          </a:p>
        </c:rich>
      </c:tx>
      <c:layout/>
      <c:overlay val="0"/>
      <c:spPr>
        <a:solidFill>
          <a:srgbClr val="FF0000"/>
        </a:solidFill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HÌNH THỨC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bg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LÝ THUYẾT</c:v>
                </c:pt>
                <c:pt idx="1">
                  <c:v>LAB TRÊN LỚP</c:v>
                </c:pt>
                <c:pt idx="2">
                  <c:v>THUYẾT TRÌNH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20</c:v>
                </c:pt>
                <c:pt idx="2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accent2"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accent2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5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A6D92-6796-4FA1-9E88-93E1E0280C20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775A908A-70A6-4FF2-BB2D-F79350506CA1}">
      <dgm:prSet phldrT="[Text]"/>
      <dgm:spPr/>
      <dgm:t>
        <a:bodyPr/>
        <a:lstStyle/>
        <a:p>
          <a:pPr algn="l"/>
          <a:r>
            <a:rPr lang="en-US" dirty="0"/>
            <a:t>LEVEL 3:</a:t>
          </a:r>
        </a:p>
        <a:p>
          <a:pPr algn="l"/>
          <a:r>
            <a:rPr lang="en-US" b="1" dirty="0">
              <a:solidFill>
                <a:schemeClr val="accent1"/>
              </a:solidFill>
            </a:rPr>
            <a:t>+++</a:t>
          </a:r>
        </a:p>
      </dgm:t>
    </dgm:pt>
    <dgm:pt modelId="{64E5BE80-2521-4C49-97D8-6ED74865EF2D}" cxnId="{BE7451DF-2B11-4BE1-B6EC-20C27DD154C8}" type="parTrans">
      <dgm:prSet/>
      <dgm:spPr/>
      <dgm:t>
        <a:bodyPr/>
        <a:lstStyle/>
        <a:p>
          <a:endParaRPr lang="en-US"/>
        </a:p>
      </dgm:t>
    </dgm:pt>
    <dgm:pt modelId="{FBB8155E-BD5C-4FB1-A4DF-EDF7D6B8E4B6}" cxnId="{BE7451DF-2B11-4BE1-B6EC-20C27DD154C8}" type="sibTrans">
      <dgm:prSet/>
      <dgm:spPr/>
      <dgm:t>
        <a:bodyPr/>
        <a:lstStyle/>
        <a:p>
          <a:endParaRPr lang="en-US"/>
        </a:p>
      </dgm:t>
    </dgm:pt>
    <dgm:pt modelId="{BF9D67B2-586C-4A79-88A0-863AD1B4B2F6}">
      <dgm:prSet phldrT="[Text]"/>
      <dgm:spPr/>
      <dgm:t>
        <a:bodyPr/>
        <a:lstStyle/>
        <a:p>
          <a:pPr algn="l"/>
          <a:r>
            <a:rPr lang="en-US" dirty="0"/>
            <a:t>LEVEL 2:</a:t>
          </a:r>
        </a:p>
        <a:p>
          <a:pPr algn="l"/>
          <a:r>
            <a:rPr lang="en-US" b="1" dirty="0">
              <a:solidFill>
                <a:schemeClr val="accent1"/>
              </a:solidFill>
            </a:rPr>
            <a:t>YC4, YC5</a:t>
          </a:r>
          <a:endParaRPr lang="en-US" dirty="0"/>
        </a:p>
      </dgm:t>
    </dgm:pt>
    <dgm:pt modelId="{757176B8-DE22-43E4-AFA2-B72B29F65184}" cxnId="{AF7C07A3-A0D9-41D4-8EC9-7BAF62CFA838}" type="parTrans">
      <dgm:prSet/>
      <dgm:spPr/>
      <dgm:t>
        <a:bodyPr/>
        <a:lstStyle/>
        <a:p>
          <a:endParaRPr lang="en-US"/>
        </a:p>
      </dgm:t>
    </dgm:pt>
    <dgm:pt modelId="{FD2AB6FB-55BB-42C1-9B1D-218E4AD72F74}" cxnId="{AF7C07A3-A0D9-41D4-8EC9-7BAF62CFA838}" type="sibTrans">
      <dgm:prSet/>
      <dgm:spPr/>
      <dgm:t>
        <a:bodyPr/>
        <a:lstStyle/>
        <a:p>
          <a:endParaRPr lang="en-US"/>
        </a:p>
      </dgm:t>
    </dgm:pt>
    <dgm:pt modelId="{EA4199D0-BD25-4D08-9BCE-C8EF167C5015}">
      <dgm:prSet phldrT="[Text]"/>
      <dgm:spPr/>
      <dgm:t>
        <a:bodyPr/>
        <a:lstStyle/>
        <a:p>
          <a:pPr algn="l"/>
          <a:r>
            <a:rPr lang="en-US" dirty="0"/>
            <a:t>LEVEL 1:</a:t>
          </a:r>
        </a:p>
        <a:p>
          <a:pPr algn="l"/>
          <a:r>
            <a:rPr lang="en-US" b="1" dirty="0">
              <a:solidFill>
                <a:schemeClr val="accent1"/>
              </a:solidFill>
            </a:rPr>
            <a:t>YC1, YC2,YC3</a:t>
          </a:r>
        </a:p>
      </dgm:t>
    </dgm:pt>
    <dgm:pt modelId="{D2C4B321-7AF6-474E-8442-31579EA9A671}" cxnId="{7556683D-74C3-4F43-A07E-3A2484EAB8EA}" type="parTrans">
      <dgm:prSet/>
      <dgm:spPr/>
      <dgm:t>
        <a:bodyPr/>
        <a:lstStyle/>
        <a:p>
          <a:endParaRPr lang="en-US"/>
        </a:p>
      </dgm:t>
    </dgm:pt>
    <dgm:pt modelId="{EA7518EE-A686-4CAF-9341-5BFFFC8B5D69}" cxnId="{7556683D-74C3-4F43-A07E-3A2484EAB8EA}" type="sibTrans">
      <dgm:prSet/>
      <dgm:spPr/>
      <dgm:t>
        <a:bodyPr/>
        <a:lstStyle/>
        <a:p>
          <a:endParaRPr lang="en-US"/>
        </a:p>
      </dgm:t>
    </dgm:pt>
    <dgm:pt modelId="{849D3A42-1EA9-4C0E-8FE4-D8C274A01098}" type="pres">
      <dgm:prSet presAssocID="{E24A6D92-6796-4FA1-9E88-93E1E0280C20}" presName="compositeShape" presStyleCnt="0">
        <dgm:presLayoutVars>
          <dgm:dir/>
          <dgm:resizeHandles/>
        </dgm:presLayoutVars>
      </dgm:prSet>
      <dgm:spPr/>
    </dgm:pt>
    <dgm:pt modelId="{99756B33-F4CD-4C54-89F1-A62FDEB7B3A3}" type="pres">
      <dgm:prSet presAssocID="{E24A6D92-6796-4FA1-9E88-93E1E0280C20}" presName="pyramid" presStyleLbl="node1" presStyleIdx="0" presStyleCnt="1"/>
      <dgm:spPr>
        <a:solidFill>
          <a:srgbClr val="00B0F0"/>
        </a:solidFill>
      </dgm:spPr>
    </dgm:pt>
    <dgm:pt modelId="{698CAB64-ED62-44E1-8CF1-5904FECE11A5}" type="pres">
      <dgm:prSet presAssocID="{E24A6D92-6796-4FA1-9E88-93E1E0280C20}" presName="theList" presStyleCnt="0"/>
      <dgm:spPr/>
    </dgm:pt>
    <dgm:pt modelId="{57435DD1-FEEB-4F00-82CC-9967BD4C1B57}" type="pres">
      <dgm:prSet presAssocID="{775A908A-70A6-4FF2-BB2D-F79350506CA1}" presName="aNode" presStyleLbl="fgAcc1" presStyleIdx="0" presStyleCnt="3">
        <dgm:presLayoutVars>
          <dgm:bulletEnabled val="1"/>
        </dgm:presLayoutVars>
      </dgm:prSet>
      <dgm:spPr/>
    </dgm:pt>
    <dgm:pt modelId="{C1001A17-9A0E-4B87-81B7-15F64F65EACD}" type="pres">
      <dgm:prSet presAssocID="{775A908A-70A6-4FF2-BB2D-F79350506CA1}" presName="aSpace" presStyleCnt="0"/>
      <dgm:spPr/>
    </dgm:pt>
    <dgm:pt modelId="{15652295-53E5-45F3-A1FF-38886CE4CD50}" type="pres">
      <dgm:prSet presAssocID="{BF9D67B2-586C-4A79-88A0-863AD1B4B2F6}" presName="aNode" presStyleLbl="fgAcc1" presStyleIdx="1" presStyleCnt="3">
        <dgm:presLayoutVars>
          <dgm:bulletEnabled val="1"/>
        </dgm:presLayoutVars>
      </dgm:prSet>
      <dgm:spPr/>
    </dgm:pt>
    <dgm:pt modelId="{6A360510-A75E-4038-BA12-90F025926722}" type="pres">
      <dgm:prSet presAssocID="{BF9D67B2-586C-4A79-88A0-863AD1B4B2F6}" presName="aSpace" presStyleCnt="0"/>
      <dgm:spPr/>
    </dgm:pt>
    <dgm:pt modelId="{78ED78FC-8FBE-4C7E-B920-1321806769F9}" type="pres">
      <dgm:prSet presAssocID="{EA4199D0-BD25-4D08-9BCE-C8EF167C5015}" presName="aNode" presStyleLbl="fgAcc1" presStyleIdx="2" presStyleCnt="3">
        <dgm:presLayoutVars>
          <dgm:bulletEnabled val="1"/>
        </dgm:presLayoutVars>
      </dgm:prSet>
      <dgm:spPr/>
    </dgm:pt>
    <dgm:pt modelId="{FD19DF38-D904-475A-AFB7-8C551CE47AA2}" type="pres">
      <dgm:prSet presAssocID="{EA4199D0-BD25-4D08-9BCE-C8EF167C5015}" presName="aSpace" presStyleCnt="0"/>
      <dgm:spPr/>
    </dgm:pt>
  </dgm:ptLst>
  <dgm:cxnLst>
    <dgm:cxn modelId="{E533C607-BFA5-407F-A2D0-A6DB826F2612}" type="presOf" srcId="{E24A6D92-6796-4FA1-9E88-93E1E0280C20}" destId="{849D3A42-1EA9-4C0E-8FE4-D8C274A01098}" srcOrd="0" destOrd="0" presId="urn:microsoft.com/office/officeart/2005/8/layout/pyramid2"/>
    <dgm:cxn modelId="{500DB83C-FE25-48A2-92AF-1FD532D550CA}" type="presOf" srcId="{775A908A-70A6-4FF2-BB2D-F79350506CA1}" destId="{57435DD1-FEEB-4F00-82CC-9967BD4C1B57}" srcOrd="0" destOrd="0" presId="urn:microsoft.com/office/officeart/2005/8/layout/pyramid2"/>
    <dgm:cxn modelId="{7556683D-74C3-4F43-A07E-3A2484EAB8EA}" srcId="{E24A6D92-6796-4FA1-9E88-93E1E0280C20}" destId="{EA4199D0-BD25-4D08-9BCE-C8EF167C5015}" srcOrd="2" destOrd="0" parTransId="{D2C4B321-7AF6-474E-8442-31579EA9A671}" sibTransId="{EA7518EE-A686-4CAF-9341-5BFFFC8B5D69}"/>
    <dgm:cxn modelId="{AF6BB567-2588-4737-AF79-FDFABBC80825}" type="presOf" srcId="{BF9D67B2-586C-4A79-88A0-863AD1B4B2F6}" destId="{15652295-53E5-45F3-A1FF-38886CE4CD50}" srcOrd="0" destOrd="0" presId="urn:microsoft.com/office/officeart/2005/8/layout/pyramid2"/>
    <dgm:cxn modelId="{ECB1798C-8070-4085-9128-BE8782E1824E}" type="presOf" srcId="{EA4199D0-BD25-4D08-9BCE-C8EF167C5015}" destId="{78ED78FC-8FBE-4C7E-B920-1321806769F9}" srcOrd="0" destOrd="0" presId="urn:microsoft.com/office/officeart/2005/8/layout/pyramid2"/>
    <dgm:cxn modelId="{AF7C07A3-A0D9-41D4-8EC9-7BAF62CFA838}" srcId="{E24A6D92-6796-4FA1-9E88-93E1E0280C20}" destId="{BF9D67B2-586C-4A79-88A0-863AD1B4B2F6}" srcOrd="1" destOrd="0" parTransId="{757176B8-DE22-43E4-AFA2-B72B29F65184}" sibTransId="{FD2AB6FB-55BB-42C1-9B1D-218E4AD72F74}"/>
    <dgm:cxn modelId="{BE7451DF-2B11-4BE1-B6EC-20C27DD154C8}" srcId="{E24A6D92-6796-4FA1-9E88-93E1E0280C20}" destId="{775A908A-70A6-4FF2-BB2D-F79350506CA1}" srcOrd="0" destOrd="0" parTransId="{64E5BE80-2521-4C49-97D8-6ED74865EF2D}" sibTransId="{FBB8155E-BD5C-4FB1-A4DF-EDF7D6B8E4B6}"/>
    <dgm:cxn modelId="{D1FD669E-5A06-4C4E-89EA-BDD3D56468FB}" type="presParOf" srcId="{849D3A42-1EA9-4C0E-8FE4-D8C274A01098}" destId="{99756B33-F4CD-4C54-89F1-A62FDEB7B3A3}" srcOrd="0" destOrd="0" presId="urn:microsoft.com/office/officeart/2005/8/layout/pyramid2"/>
    <dgm:cxn modelId="{A5CA06C1-7806-41BB-B0FA-078AFA28BF02}" type="presParOf" srcId="{849D3A42-1EA9-4C0E-8FE4-D8C274A01098}" destId="{698CAB64-ED62-44E1-8CF1-5904FECE11A5}" srcOrd="1" destOrd="0" presId="urn:microsoft.com/office/officeart/2005/8/layout/pyramid2"/>
    <dgm:cxn modelId="{4BE840B7-1FC6-49D3-9A29-305A7ADBA268}" type="presParOf" srcId="{698CAB64-ED62-44E1-8CF1-5904FECE11A5}" destId="{57435DD1-FEEB-4F00-82CC-9967BD4C1B57}" srcOrd="0" destOrd="0" presId="urn:microsoft.com/office/officeart/2005/8/layout/pyramid2"/>
    <dgm:cxn modelId="{04744DC2-07D0-41BC-A644-C67BF7FAE73F}" type="presParOf" srcId="{698CAB64-ED62-44E1-8CF1-5904FECE11A5}" destId="{C1001A17-9A0E-4B87-81B7-15F64F65EACD}" srcOrd="1" destOrd="0" presId="urn:microsoft.com/office/officeart/2005/8/layout/pyramid2"/>
    <dgm:cxn modelId="{DBC9EB9B-1CE5-42A0-9D3E-660547C1D50A}" type="presParOf" srcId="{698CAB64-ED62-44E1-8CF1-5904FECE11A5}" destId="{15652295-53E5-45F3-A1FF-38886CE4CD50}" srcOrd="2" destOrd="0" presId="urn:microsoft.com/office/officeart/2005/8/layout/pyramid2"/>
    <dgm:cxn modelId="{691039F4-6F5B-4EE7-A969-DA75BF58FADE}" type="presParOf" srcId="{698CAB64-ED62-44E1-8CF1-5904FECE11A5}" destId="{6A360510-A75E-4038-BA12-90F025926722}" srcOrd="3" destOrd="0" presId="urn:microsoft.com/office/officeart/2005/8/layout/pyramid2"/>
    <dgm:cxn modelId="{B1778EE6-D80B-42D7-8B6B-9A6CAC1FAD63}" type="presParOf" srcId="{698CAB64-ED62-44E1-8CF1-5904FECE11A5}" destId="{78ED78FC-8FBE-4C7E-B920-1321806769F9}" srcOrd="4" destOrd="0" presId="urn:microsoft.com/office/officeart/2005/8/layout/pyramid2"/>
    <dgm:cxn modelId="{33389B59-5EC0-456A-9209-5341EA4DC950}" type="presParOf" srcId="{698CAB64-ED62-44E1-8CF1-5904FECE11A5}" destId="{FD19DF38-D904-475A-AFB7-8C551CE47AA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54E275-EAA3-4519-9071-7A68F527885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8332EA-8252-4B0B-9ABF-C1D9EE0A1BDF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b="1" dirty="0">
              <a:solidFill>
                <a:srgbClr val="FF0000"/>
              </a:solidFill>
            </a:rPr>
            <a:t>CLOUD COMPUTING</a:t>
          </a:r>
        </a:p>
      </dgm:t>
    </dgm:pt>
    <dgm:pt modelId="{F457A9ED-82C8-449B-B2ED-2171DD13D5EC}" cxnId="{12AC1191-0775-4461-AD99-25B10D3288DB}" type="parTrans">
      <dgm:prSet/>
      <dgm:spPr/>
      <dgm:t>
        <a:bodyPr/>
        <a:lstStyle/>
        <a:p>
          <a:endParaRPr lang="en-US"/>
        </a:p>
      </dgm:t>
    </dgm:pt>
    <dgm:pt modelId="{79BCFCDC-A4E4-47ED-AE1E-90C315193FEA}" cxnId="{12AC1191-0775-4461-AD99-25B10D3288DB}" type="sibTrans">
      <dgm:prSet/>
      <dgm:spPr/>
      <dgm:t>
        <a:bodyPr/>
        <a:lstStyle/>
        <a:p>
          <a:endParaRPr lang="en-US"/>
        </a:p>
      </dgm:t>
    </dgm:pt>
    <dgm:pt modelId="{86A05972-0551-4B3A-B343-8C09571F6230}">
      <dgm:prSet phldrT="[Text]"/>
      <dgm:spPr/>
      <dgm:t>
        <a:bodyPr/>
        <a:lstStyle/>
        <a:p>
          <a:r>
            <a:rPr lang="en-US" dirty="0"/>
            <a:t>IaaS</a:t>
          </a:r>
        </a:p>
      </dgm:t>
    </dgm:pt>
    <dgm:pt modelId="{13F32B4F-B1CD-40DB-9C05-589DF7D493C2}" cxnId="{70FDE50C-9C6B-46D9-AA7C-F926D837ECEE}" type="parTrans">
      <dgm:prSet/>
      <dgm:spPr/>
      <dgm:t>
        <a:bodyPr/>
        <a:lstStyle/>
        <a:p>
          <a:endParaRPr lang="en-US"/>
        </a:p>
      </dgm:t>
    </dgm:pt>
    <dgm:pt modelId="{EA59A843-0BB0-4B8B-8F4B-73AE96A75CAE}" cxnId="{70FDE50C-9C6B-46D9-AA7C-F926D837ECEE}" type="sibTrans">
      <dgm:prSet/>
      <dgm:spPr/>
      <dgm:t>
        <a:bodyPr/>
        <a:lstStyle/>
        <a:p>
          <a:endParaRPr lang="en-US"/>
        </a:p>
      </dgm:t>
    </dgm:pt>
    <dgm:pt modelId="{77B59F3C-55E8-4FB4-8515-B498370E91C9}">
      <dgm:prSet phldrT="[Text]"/>
      <dgm:spPr/>
      <dgm:t>
        <a:bodyPr/>
        <a:lstStyle/>
        <a:p>
          <a:r>
            <a:rPr lang="en-US" dirty="0"/>
            <a:t>PaaS</a:t>
          </a:r>
        </a:p>
      </dgm:t>
    </dgm:pt>
    <dgm:pt modelId="{F6A1CB58-175A-491B-AEE7-8B068168206B}" cxnId="{7FECF4D6-9A34-42CB-9A6B-C7C9FCFA21CB}" type="parTrans">
      <dgm:prSet/>
      <dgm:spPr/>
      <dgm:t>
        <a:bodyPr/>
        <a:lstStyle/>
        <a:p>
          <a:endParaRPr lang="en-US"/>
        </a:p>
      </dgm:t>
    </dgm:pt>
    <dgm:pt modelId="{6674C6AF-5399-4D96-A1C8-9230756E5802}" cxnId="{7FECF4D6-9A34-42CB-9A6B-C7C9FCFA21CB}" type="sibTrans">
      <dgm:prSet/>
      <dgm:spPr/>
      <dgm:t>
        <a:bodyPr/>
        <a:lstStyle/>
        <a:p>
          <a:endParaRPr lang="en-US"/>
        </a:p>
      </dgm:t>
    </dgm:pt>
    <dgm:pt modelId="{81A35C66-A186-4331-86A0-C04DDF0805A0}">
      <dgm:prSet phldrT="[Text]"/>
      <dgm:spPr/>
      <dgm:t>
        <a:bodyPr/>
        <a:lstStyle/>
        <a:p>
          <a:r>
            <a:rPr lang="en-US" dirty="0"/>
            <a:t>SaaS</a:t>
          </a:r>
        </a:p>
      </dgm:t>
    </dgm:pt>
    <dgm:pt modelId="{CDAFD25D-26ED-4467-84BC-7284F074797F}" cxnId="{173D70CA-025D-44D1-AA96-666A544372D3}" type="parTrans">
      <dgm:prSet/>
      <dgm:spPr/>
      <dgm:t>
        <a:bodyPr/>
        <a:lstStyle/>
        <a:p>
          <a:endParaRPr lang="en-US"/>
        </a:p>
      </dgm:t>
    </dgm:pt>
    <dgm:pt modelId="{BC592DD2-F57A-460F-A254-BA5A0BF317F0}" cxnId="{173D70CA-025D-44D1-AA96-666A544372D3}" type="sibTrans">
      <dgm:prSet/>
      <dgm:spPr/>
      <dgm:t>
        <a:bodyPr/>
        <a:lstStyle/>
        <a:p>
          <a:endParaRPr lang="en-US"/>
        </a:p>
      </dgm:t>
    </dgm:pt>
    <dgm:pt modelId="{8B27F1F6-7917-4FFF-9874-C20BC2084792}">
      <dgm:prSet/>
      <dgm:spPr/>
      <dgm:t>
        <a:bodyPr/>
        <a:lstStyle/>
        <a:p>
          <a:r>
            <a:rPr lang="en-US" dirty="0" err="1"/>
            <a:t>BPaaS</a:t>
          </a:r>
          <a:endParaRPr lang="en-US" dirty="0"/>
        </a:p>
      </dgm:t>
    </dgm:pt>
    <dgm:pt modelId="{97863CFA-93B9-45B7-A146-1C306EBF93B5}" cxnId="{2597DE40-C8C0-4DDD-85A3-B99CF167FA1B}" type="parTrans">
      <dgm:prSet/>
      <dgm:spPr/>
      <dgm:t>
        <a:bodyPr/>
        <a:lstStyle/>
        <a:p>
          <a:endParaRPr lang="en-US"/>
        </a:p>
      </dgm:t>
    </dgm:pt>
    <dgm:pt modelId="{001537A9-9D87-4C4C-A504-9ABEF5593FA3}" cxnId="{2597DE40-C8C0-4DDD-85A3-B99CF167FA1B}" type="sibTrans">
      <dgm:prSet/>
      <dgm:spPr/>
      <dgm:t>
        <a:bodyPr/>
        <a:lstStyle/>
        <a:p>
          <a:endParaRPr lang="en-US"/>
        </a:p>
      </dgm:t>
    </dgm:pt>
    <dgm:pt modelId="{B6C25B7A-AE99-412A-8AC9-E8580AD5E5D0}" type="pres">
      <dgm:prSet presAssocID="{2F54E275-EAA3-4519-9071-7A68F527885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C44F399-04D6-4AC7-9483-22C464E8E523}" type="pres">
      <dgm:prSet presAssocID="{E58332EA-8252-4B0B-9ABF-C1D9EE0A1BDF}" presName="centerShape" presStyleLbl="node0" presStyleIdx="0" presStyleCnt="1"/>
      <dgm:spPr/>
    </dgm:pt>
    <dgm:pt modelId="{A107B944-6ED5-4296-9FAE-1C537E38FBF6}" type="pres">
      <dgm:prSet presAssocID="{13F32B4F-B1CD-40DB-9C05-589DF7D493C2}" presName="parTrans" presStyleLbl="bgSibTrans2D1" presStyleIdx="0" presStyleCnt="4"/>
      <dgm:spPr/>
    </dgm:pt>
    <dgm:pt modelId="{14D2AE10-EEE8-44D8-B74F-B31ED35E7204}" type="pres">
      <dgm:prSet presAssocID="{86A05972-0551-4B3A-B343-8C09571F6230}" presName="node" presStyleLbl="node1" presStyleIdx="0" presStyleCnt="4">
        <dgm:presLayoutVars>
          <dgm:bulletEnabled val="1"/>
        </dgm:presLayoutVars>
      </dgm:prSet>
      <dgm:spPr/>
    </dgm:pt>
    <dgm:pt modelId="{B0B422AF-651A-4AB6-909E-98CCA3704ED3}" type="pres">
      <dgm:prSet presAssocID="{F6A1CB58-175A-491B-AEE7-8B068168206B}" presName="parTrans" presStyleLbl="bgSibTrans2D1" presStyleIdx="1" presStyleCnt="4"/>
      <dgm:spPr/>
    </dgm:pt>
    <dgm:pt modelId="{3BEC4C3A-0D79-4262-930F-4A14333852D8}" type="pres">
      <dgm:prSet presAssocID="{77B59F3C-55E8-4FB4-8515-B498370E91C9}" presName="node" presStyleLbl="node1" presStyleIdx="1" presStyleCnt="4">
        <dgm:presLayoutVars>
          <dgm:bulletEnabled val="1"/>
        </dgm:presLayoutVars>
      </dgm:prSet>
      <dgm:spPr/>
    </dgm:pt>
    <dgm:pt modelId="{E998DF3A-876B-4439-BBC6-AC6FC7E86979}" type="pres">
      <dgm:prSet presAssocID="{CDAFD25D-26ED-4467-84BC-7284F074797F}" presName="parTrans" presStyleLbl="bgSibTrans2D1" presStyleIdx="2" presStyleCnt="4"/>
      <dgm:spPr/>
    </dgm:pt>
    <dgm:pt modelId="{47523EE5-7933-406F-89C7-C38E89DA61BE}" type="pres">
      <dgm:prSet presAssocID="{81A35C66-A186-4331-86A0-C04DDF0805A0}" presName="node" presStyleLbl="node1" presStyleIdx="2" presStyleCnt="4">
        <dgm:presLayoutVars>
          <dgm:bulletEnabled val="1"/>
        </dgm:presLayoutVars>
      </dgm:prSet>
      <dgm:spPr/>
    </dgm:pt>
    <dgm:pt modelId="{2215C113-0547-400B-93A0-CC502FBC5247}" type="pres">
      <dgm:prSet presAssocID="{97863CFA-93B9-45B7-A146-1C306EBF93B5}" presName="parTrans" presStyleLbl="bgSibTrans2D1" presStyleIdx="3" presStyleCnt="4"/>
      <dgm:spPr/>
    </dgm:pt>
    <dgm:pt modelId="{20F2AE9A-44C5-4828-814D-E04590A2273B}" type="pres">
      <dgm:prSet presAssocID="{8B27F1F6-7917-4FFF-9874-C20BC2084792}" presName="node" presStyleLbl="node1" presStyleIdx="3" presStyleCnt="4">
        <dgm:presLayoutVars>
          <dgm:bulletEnabled val="1"/>
        </dgm:presLayoutVars>
      </dgm:prSet>
      <dgm:spPr/>
    </dgm:pt>
  </dgm:ptLst>
  <dgm:cxnLst>
    <dgm:cxn modelId="{C500A908-4B8B-4960-8C66-1021E40A39AD}" type="presOf" srcId="{13F32B4F-B1CD-40DB-9C05-589DF7D493C2}" destId="{A107B944-6ED5-4296-9FAE-1C537E38FBF6}" srcOrd="0" destOrd="0" presId="urn:microsoft.com/office/officeart/2005/8/layout/radial4"/>
    <dgm:cxn modelId="{70FDE50C-9C6B-46D9-AA7C-F926D837ECEE}" srcId="{E58332EA-8252-4B0B-9ABF-C1D9EE0A1BDF}" destId="{86A05972-0551-4B3A-B343-8C09571F6230}" srcOrd="0" destOrd="0" parTransId="{13F32B4F-B1CD-40DB-9C05-589DF7D493C2}" sibTransId="{EA59A843-0BB0-4B8B-8F4B-73AE96A75CAE}"/>
    <dgm:cxn modelId="{2597DE40-C8C0-4DDD-85A3-B99CF167FA1B}" srcId="{E58332EA-8252-4B0B-9ABF-C1D9EE0A1BDF}" destId="{8B27F1F6-7917-4FFF-9874-C20BC2084792}" srcOrd="3" destOrd="0" parTransId="{97863CFA-93B9-45B7-A146-1C306EBF93B5}" sibTransId="{001537A9-9D87-4C4C-A504-9ABEF5593FA3}"/>
    <dgm:cxn modelId="{08605569-3755-4C74-92B6-7EE990508456}" type="presOf" srcId="{F6A1CB58-175A-491B-AEE7-8B068168206B}" destId="{B0B422AF-651A-4AB6-909E-98CCA3704ED3}" srcOrd="0" destOrd="0" presId="urn:microsoft.com/office/officeart/2005/8/layout/radial4"/>
    <dgm:cxn modelId="{5CE0274F-7238-4B3A-AD8B-1F770E43629E}" type="presOf" srcId="{77B59F3C-55E8-4FB4-8515-B498370E91C9}" destId="{3BEC4C3A-0D79-4262-930F-4A14333852D8}" srcOrd="0" destOrd="0" presId="urn:microsoft.com/office/officeart/2005/8/layout/radial4"/>
    <dgm:cxn modelId="{85502C80-3D77-449D-930E-9377B20B5D21}" type="presOf" srcId="{CDAFD25D-26ED-4467-84BC-7284F074797F}" destId="{E998DF3A-876B-4439-BBC6-AC6FC7E86979}" srcOrd="0" destOrd="0" presId="urn:microsoft.com/office/officeart/2005/8/layout/radial4"/>
    <dgm:cxn modelId="{12AC1191-0775-4461-AD99-25B10D3288DB}" srcId="{2F54E275-EAA3-4519-9071-7A68F5278855}" destId="{E58332EA-8252-4B0B-9ABF-C1D9EE0A1BDF}" srcOrd="0" destOrd="0" parTransId="{F457A9ED-82C8-449B-B2ED-2171DD13D5EC}" sibTransId="{79BCFCDC-A4E4-47ED-AE1E-90C315193FEA}"/>
    <dgm:cxn modelId="{0A404AB6-E55B-4E3B-BA51-7AB6E7C8E41C}" type="presOf" srcId="{97863CFA-93B9-45B7-A146-1C306EBF93B5}" destId="{2215C113-0547-400B-93A0-CC502FBC5247}" srcOrd="0" destOrd="0" presId="urn:microsoft.com/office/officeart/2005/8/layout/radial4"/>
    <dgm:cxn modelId="{C3A299BA-BFF7-4476-919F-ED77FF94882C}" type="presOf" srcId="{81A35C66-A186-4331-86A0-C04DDF0805A0}" destId="{47523EE5-7933-406F-89C7-C38E89DA61BE}" srcOrd="0" destOrd="0" presId="urn:microsoft.com/office/officeart/2005/8/layout/radial4"/>
    <dgm:cxn modelId="{173D70CA-025D-44D1-AA96-666A544372D3}" srcId="{E58332EA-8252-4B0B-9ABF-C1D9EE0A1BDF}" destId="{81A35C66-A186-4331-86A0-C04DDF0805A0}" srcOrd="2" destOrd="0" parTransId="{CDAFD25D-26ED-4467-84BC-7284F074797F}" sibTransId="{BC592DD2-F57A-460F-A254-BA5A0BF317F0}"/>
    <dgm:cxn modelId="{6CA6B8D5-4B52-42D5-84AE-D567F2A6B881}" type="presOf" srcId="{86A05972-0551-4B3A-B343-8C09571F6230}" destId="{14D2AE10-EEE8-44D8-B74F-B31ED35E7204}" srcOrd="0" destOrd="0" presId="urn:microsoft.com/office/officeart/2005/8/layout/radial4"/>
    <dgm:cxn modelId="{7FECF4D6-9A34-42CB-9A6B-C7C9FCFA21CB}" srcId="{E58332EA-8252-4B0B-9ABF-C1D9EE0A1BDF}" destId="{77B59F3C-55E8-4FB4-8515-B498370E91C9}" srcOrd="1" destOrd="0" parTransId="{F6A1CB58-175A-491B-AEE7-8B068168206B}" sibTransId="{6674C6AF-5399-4D96-A1C8-9230756E5802}"/>
    <dgm:cxn modelId="{1AC091DE-63FF-454D-A363-7A3768D5360D}" type="presOf" srcId="{8B27F1F6-7917-4FFF-9874-C20BC2084792}" destId="{20F2AE9A-44C5-4828-814D-E04590A2273B}" srcOrd="0" destOrd="0" presId="urn:microsoft.com/office/officeart/2005/8/layout/radial4"/>
    <dgm:cxn modelId="{6F009EE8-B3F4-40D2-AA8B-20D7713D8D24}" type="presOf" srcId="{E58332EA-8252-4B0B-9ABF-C1D9EE0A1BDF}" destId="{CC44F399-04D6-4AC7-9483-22C464E8E523}" srcOrd="0" destOrd="0" presId="urn:microsoft.com/office/officeart/2005/8/layout/radial4"/>
    <dgm:cxn modelId="{B64584FE-BEEA-45FA-8CBA-A0371616E6F3}" type="presOf" srcId="{2F54E275-EAA3-4519-9071-7A68F5278855}" destId="{B6C25B7A-AE99-412A-8AC9-E8580AD5E5D0}" srcOrd="0" destOrd="0" presId="urn:microsoft.com/office/officeart/2005/8/layout/radial4"/>
    <dgm:cxn modelId="{B665B947-2172-447F-97FC-455452A78118}" type="presParOf" srcId="{B6C25B7A-AE99-412A-8AC9-E8580AD5E5D0}" destId="{CC44F399-04D6-4AC7-9483-22C464E8E523}" srcOrd="0" destOrd="0" presId="urn:microsoft.com/office/officeart/2005/8/layout/radial4"/>
    <dgm:cxn modelId="{4EA29226-BA6C-4D3B-923F-D62C637D0381}" type="presParOf" srcId="{B6C25B7A-AE99-412A-8AC9-E8580AD5E5D0}" destId="{A107B944-6ED5-4296-9FAE-1C537E38FBF6}" srcOrd="1" destOrd="0" presId="urn:microsoft.com/office/officeart/2005/8/layout/radial4"/>
    <dgm:cxn modelId="{7E98DFCE-0A59-4690-A6C2-B033294C5C1E}" type="presParOf" srcId="{B6C25B7A-AE99-412A-8AC9-E8580AD5E5D0}" destId="{14D2AE10-EEE8-44D8-B74F-B31ED35E7204}" srcOrd="2" destOrd="0" presId="urn:microsoft.com/office/officeart/2005/8/layout/radial4"/>
    <dgm:cxn modelId="{C1C96D43-0F13-44B4-9D5B-DAA0CDA0C1DF}" type="presParOf" srcId="{B6C25B7A-AE99-412A-8AC9-E8580AD5E5D0}" destId="{B0B422AF-651A-4AB6-909E-98CCA3704ED3}" srcOrd="3" destOrd="0" presId="urn:microsoft.com/office/officeart/2005/8/layout/radial4"/>
    <dgm:cxn modelId="{BACAAC93-D53E-4829-A6BD-288DDA457666}" type="presParOf" srcId="{B6C25B7A-AE99-412A-8AC9-E8580AD5E5D0}" destId="{3BEC4C3A-0D79-4262-930F-4A14333852D8}" srcOrd="4" destOrd="0" presId="urn:microsoft.com/office/officeart/2005/8/layout/radial4"/>
    <dgm:cxn modelId="{0066D6CC-0A3A-4175-8360-5B4502DE23B2}" type="presParOf" srcId="{B6C25B7A-AE99-412A-8AC9-E8580AD5E5D0}" destId="{E998DF3A-876B-4439-BBC6-AC6FC7E86979}" srcOrd="5" destOrd="0" presId="urn:microsoft.com/office/officeart/2005/8/layout/radial4"/>
    <dgm:cxn modelId="{FD63CD22-B7D6-4D3A-AC7F-4B9D75141699}" type="presParOf" srcId="{B6C25B7A-AE99-412A-8AC9-E8580AD5E5D0}" destId="{47523EE5-7933-406F-89C7-C38E89DA61BE}" srcOrd="6" destOrd="0" presId="urn:microsoft.com/office/officeart/2005/8/layout/radial4"/>
    <dgm:cxn modelId="{88205D0C-3C94-49D1-81C6-566B515AF493}" type="presParOf" srcId="{B6C25B7A-AE99-412A-8AC9-E8580AD5E5D0}" destId="{2215C113-0547-400B-93A0-CC502FBC5247}" srcOrd="7" destOrd="0" presId="urn:microsoft.com/office/officeart/2005/8/layout/radial4"/>
    <dgm:cxn modelId="{18D12FBE-BD4F-45C8-B081-496CC5AF2AD6}" type="presParOf" srcId="{B6C25B7A-AE99-412A-8AC9-E8580AD5E5D0}" destId="{20F2AE9A-44C5-4828-814D-E04590A2273B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203904" cy="3332236"/>
        <a:chOff x="0" y="0"/>
        <a:chExt cx="5203904" cy="3332236"/>
      </a:xfrm>
    </dsp:grpSpPr>
    <dsp:sp modelId="{99756B33-F4CD-4C54-89F1-A62FDEB7B3A3}">
      <dsp:nvSpPr>
        <dsp:cNvPr id="3" name="Isosceles Triangle 2"/>
        <dsp:cNvSpPr/>
      </dsp:nvSpPr>
      <dsp:spPr bwMode="white">
        <a:xfrm>
          <a:off x="685916" y="0"/>
          <a:ext cx="3332236" cy="3332236"/>
        </a:xfrm>
        <a:prstGeom prst="triangle">
          <a:avLst/>
        </a:prstGeom>
        <a:solidFill>
          <a:srgbClr val="00B0F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85916" y="0"/>
        <a:ext cx="3332236" cy="3332236"/>
      </dsp:txXfrm>
    </dsp:sp>
    <dsp:sp modelId="{57435DD1-FEEB-4F00-82CC-9967BD4C1B57}">
      <dsp:nvSpPr>
        <dsp:cNvPr id="4" name="Rounded Rectangle 3"/>
        <dsp:cNvSpPr/>
      </dsp:nvSpPr>
      <dsp:spPr bwMode="white">
        <a:xfrm>
          <a:off x="2352034" y="333224"/>
          <a:ext cx="2165953" cy="789863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LEVEL 3:</a:t>
          </a:r>
          <a:endParaRPr lang="en-US" dirty="0">
            <a:solidFill>
              <a:schemeClr val="dk1"/>
            </a:solidFill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accent1"/>
              </a:solidFill>
            </a:rPr>
            <a:t>+++</a:t>
          </a:r>
          <a:endParaRPr>
            <a:solidFill>
              <a:schemeClr val="dk1"/>
            </a:solidFill>
          </a:endParaRPr>
        </a:p>
      </dsp:txBody>
      <dsp:txXfrm>
        <a:off x="2352034" y="333224"/>
        <a:ext cx="2165953" cy="789863"/>
      </dsp:txXfrm>
    </dsp:sp>
    <dsp:sp modelId="{15652295-53E5-45F3-A1FF-38886CE4CD50}">
      <dsp:nvSpPr>
        <dsp:cNvPr id="5" name="Rounded Rectangle 4"/>
        <dsp:cNvSpPr/>
      </dsp:nvSpPr>
      <dsp:spPr bwMode="white">
        <a:xfrm>
          <a:off x="2352034" y="1221820"/>
          <a:ext cx="2165953" cy="789863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LEVEL 2:</a:t>
          </a:r>
          <a:endParaRPr lang="en-US" dirty="0">
            <a:solidFill>
              <a:schemeClr val="dk1"/>
            </a:solidFill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accent1"/>
              </a:solidFill>
            </a:rPr>
            <a:t>YC4, YC5</a:t>
          </a:r>
          <a:endParaRPr lang="en-US" dirty="0">
            <a:solidFill>
              <a:schemeClr val="dk1"/>
            </a:solidFill>
          </a:endParaRPr>
        </a:p>
      </dsp:txBody>
      <dsp:txXfrm>
        <a:off x="2352034" y="1221820"/>
        <a:ext cx="2165953" cy="789863"/>
      </dsp:txXfrm>
    </dsp:sp>
    <dsp:sp modelId="{78ED78FC-8FBE-4C7E-B920-1321806769F9}">
      <dsp:nvSpPr>
        <dsp:cNvPr id="6" name="Rounded Rectangle 5"/>
        <dsp:cNvSpPr/>
      </dsp:nvSpPr>
      <dsp:spPr bwMode="white">
        <a:xfrm>
          <a:off x="2352034" y="2110416"/>
          <a:ext cx="2165953" cy="789863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LEVEL 1:</a:t>
          </a:r>
          <a:endParaRPr lang="en-US" dirty="0">
            <a:solidFill>
              <a:schemeClr val="dk1"/>
            </a:solidFill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accent1"/>
              </a:solidFill>
            </a:rPr>
            <a:t>YC1, YC2,YC3</a:t>
          </a:r>
          <a:endParaRPr>
            <a:solidFill>
              <a:schemeClr val="dk1"/>
            </a:solidFill>
          </a:endParaRPr>
        </a:p>
      </dsp:txBody>
      <dsp:txXfrm>
        <a:off x="2352034" y="2110416"/>
        <a:ext cx="2165953" cy="789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CC44F399-04D6-4AC7-9483-22C464E8E523}">
      <dsp:nvSpPr>
        <dsp:cNvPr id="3" name="Oval 2"/>
        <dsp:cNvSpPr/>
      </dsp:nvSpPr>
      <dsp:spPr bwMode="white">
        <a:xfrm>
          <a:off x="2160579" y="2072517"/>
          <a:ext cx="1774843" cy="1774843"/>
        </a:xfrm>
        <a:prstGeom prst="ellipse">
          <a:avLst/>
        </a:prstGeom>
        <a:blipFill rotWithShape="0">
          <a:blip r:embed="rId1"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rgbClr val="FF0000"/>
              </a:solidFill>
            </a:rPr>
            <a:t>CLOUD COMPUTING</a:t>
          </a:r>
        </a:p>
      </dsp:txBody>
      <dsp:txXfrm>
        <a:off x="2160579" y="2072517"/>
        <a:ext cx="1774843" cy="1774843"/>
      </dsp:txXfrm>
    </dsp:sp>
    <dsp:sp modelId="{A107B944-6ED5-4296-9FAE-1C537E38FBF6}">
      <dsp:nvSpPr>
        <dsp:cNvPr id="4" name="Left Arrow 3"/>
        <dsp:cNvSpPr/>
      </dsp:nvSpPr>
      <dsp:spPr bwMode="white">
        <a:xfrm rot="11699999">
          <a:off x="857649" y="2296775"/>
          <a:ext cx="1318569" cy="505830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1699999">
        <a:off x="857649" y="2296775"/>
        <a:ext cx="1318569" cy="505830"/>
      </dsp:txXfrm>
    </dsp:sp>
    <dsp:sp modelId="{14D2AE10-EEE8-44D8-B74F-B31ED35E7204}">
      <dsp:nvSpPr>
        <dsp:cNvPr id="5" name="Rounded Rectangle 4"/>
        <dsp:cNvSpPr/>
      </dsp:nvSpPr>
      <dsp:spPr bwMode="white">
        <a:xfrm>
          <a:off x="0" y="1694684"/>
          <a:ext cx="1686101" cy="13488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0485" tIns="70485" rIns="70485" bIns="7048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IaaS</a:t>
          </a:r>
        </a:p>
      </dsp:txBody>
      <dsp:txXfrm>
        <a:off x="0" y="1694684"/>
        <a:ext cx="1686101" cy="1348880"/>
      </dsp:txXfrm>
    </dsp:sp>
    <dsp:sp modelId="{B0B422AF-651A-4AB6-909E-98CCA3704ED3}">
      <dsp:nvSpPr>
        <dsp:cNvPr id="6" name="Left Arrow 5"/>
        <dsp:cNvSpPr/>
      </dsp:nvSpPr>
      <dsp:spPr bwMode="white">
        <a:xfrm rot="14699999">
          <a:off x="1718833" y="1270456"/>
          <a:ext cx="1318569" cy="505830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4699999">
        <a:off x="1718833" y="1270456"/>
        <a:ext cx="1318569" cy="505830"/>
      </dsp:txXfrm>
    </dsp:sp>
    <dsp:sp modelId="{3BEC4C3A-0D79-4262-930F-4A14333852D8}">
      <dsp:nvSpPr>
        <dsp:cNvPr id="7" name="Rounded Rectangle 6"/>
        <dsp:cNvSpPr/>
      </dsp:nvSpPr>
      <dsp:spPr bwMode="white">
        <a:xfrm>
          <a:off x="1240226" y="216640"/>
          <a:ext cx="1686101" cy="13488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0485" tIns="70485" rIns="70485" bIns="7048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PaaS</a:t>
          </a:r>
        </a:p>
      </dsp:txBody>
      <dsp:txXfrm>
        <a:off x="1240226" y="216640"/>
        <a:ext cx="1686101" cy="1348880"/>
      </dsp:txXfrm>
    </dsp:sp>
    <dsp:sp modelId="{E998DF3A-876B-4439-BBC6-AC6FC7E86979}">
      <dsp:nvSpPr>
        <dsp:cNvPr id="8" name="Left Arrow 7"/>
        <dsp:cNvSpPr/>
      </dsp:nvSpPr>
      <dsp:spPr bwMode="white">
        <a:xfrm rot="-3900000">
          <a:off x="3058598" y="1270456"/>
          <a:ext cx="1318569" cy="505830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3900000">
        <a:off x="3058598" y="1270456"/>
        <a:ext cx="1318569" cy="505830"/>
      </dsp:txXfrm>
    </dsp:sp>
    <dsp:sp modelId="{47523EE5-7933-406F-89C7-C38E89DA61BE}">
      <dsp:nvSpPr>
        <dsp:cNvPr id="9" name="Rounded Rectangle 8"/>
        <dsp:cNvSpPr/>
      </dsp:nvSpPr>
      <dsp:spPr bwMode="white">
        <a:xfrm>
          <a:off x="3169674" y="216640"/>
          <a:ext cx="1686101" cy="13488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0485" tIns="70485" rIns="70485" bIns="7048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SaaS</a:t>
          </a:r>
        </a:p>
      </dsp:txBody>
      <dsp:txXfrm>
        <a:off x="3169674" y="216640"/>
        <a:ext cx="1686101" cy="1348880"/>
      </dsp:txXfrm>
    </dsp:sp>
    <dsp:sp modelId="{2215C113-0547-400B-93A0-CC502FBC5247}">
      <dsp:nvSpPr>
        <dsp:cNvPr id="10" name="Left Arrow 9"/>
        <dsp:cNvSpPr/>
      </dsp:nvSpPr>
      <dsp:spPr bwMode="white">
        <a:xfrm rot="-900000">
          <a:off x="3919782" y="2296775"/>
          <a:ext cx="1318569" cy="505830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900000">
        <a:off x="3919782" y="2296775"/>
        <a:ext cx="1318569" cy="505830"/>
      </dsp:txXfrm>
    </dsp:sp>
    <dsp:sp modelId="{20F2AE9A-44C5-4828-814D-E04590A2273B}">
      <dsp:nvSpPr>
        <dsp:cNvPr id="11" name="Rounded Rectangle 10"/>
        <dsp:cNvSpPr/>
      </dsp:nvSpPr>
      <dsp:spPr bwMode="white">
        <a:xfrm>
          <a:off x="4409899" y="1694684"/>
          <a:ext cx="1686101" cy="13488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0485" tIns="70485" rIns="70485" bIns="7048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/>
            <a:t>BPaaS</a:t>
          </a:r>
          <a:endParaRPr lang="en-US" dirty="0"/>
        </a:p>
      </dsp:txBody>
      <dsp:txXfrm>
        <a:off x="4409899" y="1694684"/>
        <a:ext cx="1686101" cy="1348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0.18369</cdr:x>
      <cdr:y>0.79048</cdr:y>
    </cdr:from>
    <cdr:to>
      <cdr:x>0.34003</cdr:x>
      <cdr:y>0.84814</cdr:y>
    </cdr:to>
    <cdr:sp>
      <cdr:nvSpPr>
        <cdr:cNvPr id="2" name="Rectangles 1"/>
        <cdr:cNvSpPr/>
      </cdr:nvSpPr>
      <cdr:spPr xmlns:a="http://schemas.openxmlformats.org/drawingml/2006/main">
        <a:xfrm xmlns:a="http://schemas.openxmlformats.org/drawingml/2006/main">
          <a:off x="1303342" y="3699210"/>
          <a:ext cx="1109272" cy="269823"/>
        </a:xfrm>
        <a:prstGeom xmlns:a="http://schemas.openxmlformats.org/drawingml/2006/main" prst="rect">
          <a:avLst/>
        </a:prstGeom>
        <a:ln w="28575">
          <a:solidFill>
            <a:srgbClr val="00B0F0"/>
          </a:solidFill>
        </a:ln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r>
            <a:rPr lang="en-US" sz="1100" b="1" dirty="0">
              <a:solidFill>
                <a:srgbClr val="FF0000"/>
              </a:solidFill>
            </a:rPr>
            <a:t>MUST HAVE</a:t>
          </a:r>
          <a:endParaRPr lang="en-US" sz="1100" b="1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99010c487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99010c487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528a7f0ef671a5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528a7f0ef671a5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99010c48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99010c48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99010c48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99010c48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1ee28a7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71ee28a7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99010c48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99010c48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99010c48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99010c48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71ee28a7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71ee28a7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99010c487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99010c487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2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175" y="969450"/>
            <a:ext cx="5351100" cy="22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9659">
            <a:off x="713873" y="3647833"/>
            <a:ext cx="5238189" cy="526872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6805075" y="-15314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>
            <a:off x="-2420800" y="1607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99" name="Google Shape;199;p23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3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1" name="Google Shape;201;p23"/>
          <p:cNvSpPr/>
          <p:nvPr/>
        </p:nvSpPr>
        <p:spPr>
          <a:xfrm rot="10800000" flipH="1">
            <a:off x="-2596975" y="1112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23"/>
          <p:cNvSpPr/>
          <p:nvPr/>
        </p:nvSpPr>
        <p:spPr>
          <a:xfrm rot="10800000" flipH="1">
            <a:off x="7160300" y="-1502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4"/>
          <p:cNvGrpSpPr/>
          <p:nvPr/>
        </p:nvGrpSpPr>
        <p:grpSpPr>
          <a:xfrm rot="10800000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205" name="Google Shape;205;p24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4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7" name="Google Shape;207;p24"/>
          <p:cNvSpPr/>
          <p:nvPr/>
        </p:nvSpPr>
        <p:spPr>
          <a:xfrm flipH="1">
            <a:off x="47228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24"/>
          <p:cNvSpPr/>
          <p:nvPr/>
        </p:nvSpPr>
        <p:spPr>
          <a:xfrm flipH="1">
            <a:off x="-2052675" y="31932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8" name="Google Shape;18;p3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3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 hasCustomPrompt="1"/>
          </p:nvPr>
        </p:nvSpPr>
        <p:spPr>
          <a:xfrm rot="-59787">
            <a:off x="3002163" y="1276077"/>
            <a:ext cx="3139675" cy="1095768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9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/>
          </p:nvPr>
        </p:nvSpPr>
        <p:spPr>
          <a:xfrm flipH="1">
            <a:off x="2229450" y="2690526"/>
            <a:ext cx="4685100" cy="5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 flipH="1">
            <a:off x="2229450" y="3595250"/>
            <a:ext cx="46851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-2469875" y="148805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3"/>
          <p:cNvSpPr/>
          <p:nvPr/>
        </p:nvSpPr>
        <p:spPr>
          <a:xfrm>
            <a:off x="6723350" y="-149170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27" name="Google Shape;27;p4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28;p4"/>
            <p:cNvSpPr/>
            <p:nvPr/>
          </p:nvSpPr>
          <p:spPr>
            <a:xfrm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4175" y="1304875"/>
            <a:ext cx="7715700" cy="302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4150" y="535650"/>
            <a:ext cx="77157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44" name="Google Shape;44;p6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6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6"/>
          <p:cNvSpPr/>
          <p:nvPr/>
        </p:nvSpPr>
        <p:spPr>
          <a:xfrm>
            <a:off x="-25255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6"/>
          <p:cNvSpPr/>
          <p:nvPr/>
        </p:nvSpPr>
        <p:spPr>
          <a:xfrm>
            <a:off x="6906050" y="2755550"/>
            <a:ext cx="3603600" cy="3603600"/>
          </a:xfrm>
          <a:prstGeom prst="ellipse">
            <a:avLst/>
          </a:prstGeom>
          <a:gradFill>
            <a:gsLst>
              <a:gs pos="0">
                <a:srgbClr val="F9D923">
                  <a:alpha val="3137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6"/>
          <p:cNvSpPr/>
          <p:nvPr/>
        </p:nvSpPr>
        <p:spPr>
          <a:xfrm>
            <a:off x="-2596975" y="-25213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6"/>
          <p:cNvSpPr/>
          <p:nvPr/>
        </p:nvSpPr>
        <p:spPr>
          <a:xfrm>
            <a:off x="7200825" y="3076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865275" y="535650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2381"/>
            <a:ext cx="9144000" cy="513873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-37775" y="-37350"/>
            <a:ext cx="9219600" cy="5218200"/>
          </a:xfrm>
          <a:prstGeom prst="rect">
            <a:avLst/>
          </a:prstGeom>
          <a:gradFill>
            <a:gsLst>
              <a:gs pos="0">
                <a:srgbClr val="187498">
                  <a:alpha val="6666"/>
                </a:srgbClr>
              </a:gs>
              <a:gs pos="50000">
                <a:srgbClr val="187498">
                  <a:alpha val="6666"/>
                </a:srgbClr>
              </a:gs>
              <a:gs pos="100000">
                <a:srgbClr val="F9D923">
                  <a:alpha val="745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9"/>
          <p:cNvSpPr/>
          <p:nvPr/>
        </p:nvSpPr>
        <p:spPr>
          <a:xfrm flipH="1">
            <a:off x="-1302550" y="-16623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9"/>
          <p:cNvSpPr/>
          <p:nvPr/>
        </p:nvSpPr>
        <p:spPr>
          <a:xfrm flipH="1">
            <a:off x="4878925" y="15816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714175" y="1372925"/>
            <a:ext cx="4121400" cy="66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9"/>
          <p:cNvSpPr txBox="1">
            <a:spLocks noGrp="1"/>
          </p:cNvSpPr>
          <p:nvPr>
            <p:ph type="subTitle" idx="1"/>
          </p:nvPr>
        </p:nvSpPr>
        <p:spPr>
          <a:xfrm>
            <a:off x="714175" y="2306875"/>
            <a:ext cx="4121400" cy="146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86" name="Google Shape;86;p13"/>
            <p:cNvPicPr preferRelativeResize="0"/>
            <p:nvPr/>
          </p:nvPicPr>
          <p:blipFill>
            <a:blip r:embed="rId2">
              <a:alphaModFix amt="47000"/>
            </a:blip>
            <a:stretch>
              <a:fillRect/>
            </a:stretch>
          </p:blipFill>
          <p:spPr>
            <a:xfrm flipH="1"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3"/>
            <p:cNvSpPr/>
            <p:nvPr/>
          </p:nvSpPr>
          <p:spPr>
            <a:xfrm rot="10800000"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3"/>
          <p:cNvSpPr txBox="1">
            <a:spLocks noGrp="1"/>
          </p:cNvSpPr>
          <p:nvPr>
            <p:ph type="title" idx="2" hasCustomPrompt="1"/>
          </p:nvPr>
        </p:nvSpPr>
        <p:spPr>
          <a:xfrm rot="-60218" flipH="1">
            <a:off x="718248" y="1822889"/>
            <a:ext cx="1661355" cy="488772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731425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3"/>
          <p:cNvSpPr txBox="1">
            <a:spLocks noGrp="1"/>
          </p:cNvSpPr>
          <p:nvPr>
            <p:ph type="subTitle" idx="3"/>
          </p:nvPr>
        </p:nvSpPr>
        <p:spPr>
          <a:xfrm>
            <a:off x="73142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2746808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3"/>
          <p:cNvSpPr txBox="1">
            <a:spLocks noGrp="1"/>
          </p:cNvSpPr>
          <p:nvPr>
            <p:ph type="subTitle" idx="5"/>
          </p:nvPr>
        </p:nvSpPr>
        <p:spPr>
          <a:xfrm>
            <a:off x="2746410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4762192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>
            <a:spLocks noGrp="1"/>
          </p:cNvSpPr>
          <p:nvPr>
            <p:ph type="subTitle" idx="7"/>
          </p:nvPr>
        </p:nvSpPr>
        <p:spPr>
          <a:xfrm>
            <a:off x="4761993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6777575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677757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title" idx="13" hasCustomPrompt="1"/>
          </p:nvPr>
        </p:nvSpPr>
        <p:spPr>
          <a:xfrm rot="60218">
            <a:off x="2733631" y="1822889"/>
            <a:ext cx="1661355" cy="488772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4" hasCustomPrompt="1"/>
          </p:nvPr>
        </p:nvSpPr>
        <p:spPr>
          <a:xfrm rot="-60218" flipH="1">
            <a:off x="4749014" y="1822889"/>
            <a:ext cx="1661355" cy="488772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 hasCustomPrompt="1"/>
          </p:nvPr>
        </p:nvSpPr>
        <p:spPr>
          <a:xfrm rot="60218">
            <a:off x="6764398" y="1822889"/>
            <a:ext cx="1661355" cy="488772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/>
          <p:nvPr/>
        </p:nvSpPr>
        <p:spPr>
          <a:xfrm>
            <a:off x="-2186450" y="2657200"/>
            <a:ext cx="4713000" cy="47130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3"/>
          <p:cNvSpPr/>
          <p:nvPr/>
        </p:nvSpPr>
        <p:spPr>
          <a:xfrm>
            <a:off x="6185400" y="-31784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8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1732483" y="210465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8"/>
          <p:cNvSpPr txBox="1">
            <a:spLocks noGrp="1"/>
          </p:cNvSpPr>
          <p:nvPr>
            <p:ph type="subTitle" idx="2"/>
          </p:nvPr>
        </p:nvSpPr>
        <p:spPr>
          <a:xfrm>
            <a:off x="1732483" y="171330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8"/>
          <p:cNvSpPr txBox="1">
            <a:spLocks noGrp="1"/>
          </p:cNvSpPr>
          <p:nvPr>
            <p:ph type="subTitle" idx="3"/>
          </p:nvPr>
        </p:nvSpPr>
        <p:spPr>
          <a:xfrm>
            <a:off x="1732483" y="341630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1732483" y="302495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>
            <a:spLocks noGrp="1"/>
          </p:cNvSpPr>
          <p:nvPr>
            <p:ph type="subTitle" idx="5"/>
          </p:nvPr>
        </p:nvSpPr>
        <p:spPr>
          <a:xfrm>
            <a:off x="5813024" y="210465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5813024" y="171330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8"/>
          <p:cNvSpPr txBox="1">
            <a:spLocks noGrp="1"/>
          </p:cNvSpPr>
          <p:nvPr>
            <p:ph type="subTitle" idx="7"/>
          </p:nvPr>
        </p:nvSpPr>
        <p:spPr>
          <a:xfrm>
            <a:off x="5813024" y="3416300"/>
            <a:ext cx="26151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5813024" y="3024950"/>
            <a:ext cx="26151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18"/>
          <p:cNvSpPr/>
          <p:nvPr/>
        </p:nvSpPr>
        <p:spPr>
          <a:xfrm>
            <a:off x="-2596975" y="-25213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18"/>
          <p:cNvSpPr/>
          <p:nvPr/>
        </p:nvSpPr>
        <p:spPr>
          <a:xfrm>
            <a:off x="7366800" y="32366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0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78450" y="1694775"/>
            <a:ext cx="6587100" cy="222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 SemiBold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 panose="00000500000000000000"/>
              <a:buChar char="■"/>
              <a:defRPr/>
            </a:lvl9pPr>
          </a:lstStyle>
          <a:p/>
        </p:txBody>
      </p:sp>
      <p:sp>
        <p:nvSpPr>
          <p:cNvPr id="178" name="Google Shape;178;p20"/>
          <p:cNvSpPr/>
          <p:nvPr/>
        </p:nvSpPr>
        <p:spPr>
          <a:xfrm>
            <a:off x="7088775" y="-161937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0"/>
          <p:cNvSpPr/>
          <p:nvPr/>
        </p:nvSpPr>
        <p:spPr>
          <a:xfrm>
            <a:off x="-2819400" y="1984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t SemiBold"/>
              <a:buNone/>
              <a:defRPr sz="30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youtube.com/watch?v=q6WlzHLxNKI&amp;ab_channel=TechVisi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hyperlink" Target="https://www.dell.com/en-us/dt/hands-on-labs/index.htm#tab0=5" TargetMode="External"/><Relationship Id="rId1" Type="http://schemas.openxmlformats.org/officeDocument/2006/relationships/hyperlink" Target="https://www.accuwebhosting.com/vps-hosting/migrat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www.awseducate.com/student/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jpe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hyperlink" Target="https://anonyviet.com/tieptucdentrangmoi/?url=https%3A%2F%2Fruncode.io%2F" TargetMode="External"/><Relationship Id="rId2" Type="http://schemas.openxmlformats.org/officeDocument/2006/relationships/hyperlink" Target="https://www.awseducate.com/student" TargetMode="External"/><Relationship Id="rId1" Type="http://schemas.openxmlformats.org/officeDocument/2006/relationships/hyperlink" Target="https://azure.microsoft.com/en-us/free/students" TargetMode="Externa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www.awseducate.com/student/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8"/>
          <p:cNvGrpSpPr/>
          <p:nvPr/>
        </p:nvGrpSpPr>
        <p:grpSpPr>
          <a:xfrm rot="906714">
            <a:off x="6889497" y="1214090"/>
            <a:ext cx="1149878" cy="1149878"/>
            <a:chOff x="6755990" y="1374375"/>
            <a:chExt cx="1149900" cy="1149900"/>
          </a:xfrm>
        </p:grpSpPr>
        <p:sp>
          <p:nvSpPr>
            <p:cNvPr id="220" name="Google Shape;220;p28"/>
            <p:cNvSpPr/>
            <p:nvPr/>
          </p:nvSpPr>
          <p:spPr>
            <a:xfrm>
              <a:off x="6755990" y="1374375"/>
              <a:ext cx="1149900" cy="1149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7020275" y="1661900"/>
              <a:ext cx="621322" cy="574842"/>
            </a:xfrm>
            <a:custGeom>
              <a:avLst/>
              <a:gdLst/>
              <a:ahLst/>
              <a:cxnLst/>
              <a:rect l="l" t="t" r="r" b="b"/>
              <a:pathLst>
                <a:path w="19383" h="17933" extrusionOk="0">
                  <a:moveTo>
                    <a:pt x="7201" y="1056"/>
                  </a:moveTo>
                  <a:cubicBezTo>
                    <a:pt x="8155" y="1056"/>
                    <a:pt x="9123" y="1463"/>
                    <a:pt x="9820" y="2374"/>
                  </a:cubicBezTo>
                  <a:cubicBezTo>
                    <a:pt x="9733" y="2444"/>
                    <a:pt x="9645" y="2514"/>
                    <a:pt x="9575" y="2601"/>
                  </a:cubicBezTo>
                  <a:cubicBezTo>
                    <a:pt x="9199" y="2977"/>
                    <a:pt x="9545" y="3497"/>
                    <a:pt x="9947" y="3497"/>
                  </a:cubicBezTo>
                  <a:cubicBezTo>
                    <a:pt x="10069" y="3497"/>
                    <a:pt x="10196" y="3449"/>
                    <a:pt x="10309" y="3335"/>
                  </a:cubicBezTo>
                  <a:cubicBezTo>
                    <a:pt x="10467" y="3195"/>
                    <a:pt x="10624" y="3056"/>
                    <a:pt x="10816" y="2951"/>
                  </a:cubicBezTo>
                  <a:cubicBezTo>
                    <a:pt x="11329" y="2615"/>
                    <a:pt x="11885" y="2463"/>
                    <a:pt x="12426" y="2463"/>
                  </a:cubicBezTo>
                  <a:cubicBezTo>
                    <a:pt x="13969" y="2463"/>
                    <a:pt x="15396" y="3699"/>
                    <a:pt x="15396" y="5433"/>
                  </a:cubicBezTo>
                  <a:cubicBezTo>
                    <a:pt x="15396" y="5643"/>
                    <a:pt x="15379" y="5835"/>
                    <a:pt x="15344" y="6045"/>
                  </a:cubicBezTo>
                  <a:cubicBezTo>
                    <a:pt x="15278" y="6377"/>
                    <a:pt x="15542" y="6677"/>
                    <a:pt x="15868" y="6677"/>
                  </a:cubicBezTo>
                  <a:cubicBezTo>
                    <a:pt x="15885" y="6677"/>
                    <a:pt x="15903" y="6676"/>
                    <a:pt x="15921" y="6674"/>
                  </a:cubicBezTo>
                  <a:cubicBezTo>
                    <a:pt x="17180" y="6674"/>
                    <a:pt x="18211" y="7688"/>
                    <a:pt x="18211" y="8947"/>
                  </a:cubicBezTo>
                  <a:cubicBezTo>
                    <a:pt x="18211" y="10205"/>
                    <a:pt x="17180" y="11219"/>
                    <a:pt x="15921" y="11219"/>
                  </a:cubicBezTo>
                  <a:lnTo>
                    <a:pt x="5082" y="11219"/>
                  </a:lnTo>
                  <a:cubicBezTo>
                    <a:pt x="2618" y="11219"/>
                    <a:pt x="1499" y="8160"/>
                    <a:pt x="3387" y="6587"/>
                  </a:cubicBezTo>
                  <a:lnTo>
                    <a:pt x="3387" y="6587"/>
                  </a:lnTo>
                  <a:cubicBezTo>
                    <a:pt x="3579" y="6919"/>
                    <a:pt x="3806" y="7216"/>
                    <a:pt x="4086" y="7478"/>
                  </a:cubicBezTo>
                  <a:cubicBezTo>
                    <a:pt x="4201" y="7597"/>
                    <a:pt x="4329" y="7647"/>
                    <a:pt x="4452" y="7647"/>
                  </a:cubicBezTo>
                  <a:cubicBezTo>
                    <a:pt x="4853" y="7647"/>
                    <a:pt x="5195" y="7119"/>
                    <a:pt x="4820" y="6744"/>
                  </a:cubicBezTo>
                  <a:cubicBezTo>
                    <a:pt x="4506" y="6412"/>
                    <a:pt x="4261" y="6045"/>
                    <a:pt x="4086" y="5625"/>
                  </a:cubicBezTo>
                  <a:cubicBezTo>
                    <a:pt x="3929" y="5223"/>
                    <a:pt x="3841" y="4804"/>
                    <a:pt x="3841" y="4402"/>
                  </a:cubicBezTo>
                  <a:cubicBezTo>
                    <a:pt x="3841" y="2352"/>
                    <a:pt x="5499" y="1056"/>
                    <a:pt x="7201" y="1056"/>
                  </a:cubicBezTo>
                  <a:close/>
                  <a:moveTo>
                    <a:pt x="10331" y="14785"/>
                  </a:moveTo>
                  <a:cubicBezTo>
                    <a:pt x="10598" y="14785"/>
                    <a:pt x="10851" y="14992"/>
                    <a:pt x="10851" y="15310"/>
                  </a:cubicBezTo>
                  <a:cubicBezTo>
                    <a:pt x="10851" y="15607"/>
                    <a:pt x="10624" y="15834"/>
                    <a:pt x="10327" y="15834"/>
                  </a:cubicBezTo>
                  <a:cubicBezTo>
                    <a:pt x="9855" y="15834"/>
                    <a:pt x="9628" y="15275"/>
                    <a:pt x="9960" y="14943"/>
                  </a:cubicBezTo>
                  <a:cubicBezTo>
                    <a:pt x="10068" y="14834"/>
                    <a:pt x="10201" y="14785"/>
                    <a:pt x="10331" y="14785"/>
                  </a:cubicBezTo>
                  <a:close/>
                  <a:moveTo>
                    <a:pt x="5428" y="15834"/>
                  </a:moveTo>
                  <a:cubicBezTo>
                    <a:pt x="5695" y="15834"/>
                    <a:pt x="5957" y="16041"/>
                    <a:pt x="5957" y="16359"/>
                  </a:cubicBezTo>
                  <a:cubicBezTo>
                    <a:pt x="5957" y="16656"/>
                    <a:pt x="5712" y="16883"/>
                    <a:pt x="5432" y="16883"/>
                  </a:cubicBezTo>
                  <a:cubicBezTo>
                    <a:pt x="4960" y="16883"/>
                    <a:pt x="4733" y="16324"/>
                    <a:pt x="5065" y="15992"/>
                  </a:cubicBezTo>
                  <a:cubicBezTo>
                    <a:pt x="5168" y="15883"/>
                    <a:pt x="5299" y="15834"/>
                    <a:pt x="5428" y="15834"/>
                  </a:cubicBezTo>
                  <a:close/>
                  <a:moveTo>
                    <a:pt x="15226" y="15834"/>
                  </a:moveTo>
                  <a:cubicBezTo>
                    <a:pt x="15493" y="15834"/>
                    <a:pt x="15746" y="16041"/>
                    <a:pt x="15746" y="16359"/>
                  </a:cubicBezTo>
                  <a:cubicBezTo>
                    <a:pt x="15746" y="16656"/>
                    <a:pt x="15519" y="16883"/>
                    <a:pt x="15222" y="16883"/>
                  </a:cubicBezTo>
                  <a:cubicBezTo>
                    <a:pt x="14767" y="16883"/>
                    <a:pt x="14522" y="16324"/>
                    <a:pt x="14855" y="15992"/>
                  </a:cubicBezTo>
                  <a:cubicBezTo>
                    <a:pt x="14963" y="15883"/>
                    <a:pt x="15096" y="15834"/>
                    <a:pt x="15226" y="15834"/>
                  </a:cubicBezTo>
                  <a:close/>
                  <a:moveTo>
                    <a:pt x="7206" y="1"/>
                  </a:moveTo>
                  <a:cubicBezTo>
                    <a:pt x="4969" y="1"/>
                    <a:pt x="2781" y="1694"/>
                    <a:pt x="2792" y="4384"/>
                  </a:cubicBezTo>
                  <a:cubicBezTo>
                    <a:pt x="2792" y="4786"/>
                    <a:pt x="2845" y="5188"/>
                    <a:pt x="2950" y="5590"/>
                  </a:cubicBezTo>
                  <a:cubicBezTo>
                    <a:pt x="1" y="7632"/>
                    <a:pt x="1458" y="12268"/>
                    <a:pt x="5062" y="12268"/>
                  </a:cubicBezTo>
                  <a:cubicBezTo>
                    <a:pt x="5069" y="12268"/>
                    <a:pt x="5076" y="12268"/>
                    <a:pt x="5082" y="12268"/>
                  </a:cubicBezTo>
                  <a:lnTo>
                    <a:pt x="5957" y="12268"/>
                  </a:lnTo>
                  <a:lnTo>
                    <a:pt x="5957" y="12915"/>
                  </a:lnTo>
                  <a:lnTo>
                    <a:pt x="5135" y="13474"/>
                  </a:lnTo>
                  <a:cubicBezTo>
                    <a:pt x="4995" y="13562"/>
                    <a:pt x="4908" y="13719"/>
                    <a:pt x="4908" y="13911"/>
                  </a:cubicBezTo>
                  <a:lnTo>
                    <a:pt x="4908" y="14873"/>
                  </a:lnTo>
                  <a:cubicBezTo>
                    <a:pt x="3229" y="15467"/>
                    <a:pt x="3649" y="17932"/>
                    <a:pt x="5415" y="17932"/>
                  </a:cubicBezTo>
                  <a:cubicBezTo>
                    <a:pt x="7198" y="17932"/>
                    <a:pt x="7617" y="15467"/>
                    <a:pt x="5939" y="14873"/>
                  </a:cubicBezTo>
                  <a:lnTo>
                    <a:pt x="5939" y="14191"/>
                  </a:lnTo>
                  <a:lnTo>
                    <a:pt x="6761" y="13649"/>
                  </a:lnTo>
                  <a:cubicBezTo>
                    <a:pt x="6918" y="13544"/>
                    <a:pt x="7005" y="13387"/>
                    <a:pt x="7005" y="13212"/>
                  </a:cubicBezTo>
                  <a:lnTo>
                    <a:pt x="7005" y="12251"/>
                  </a:lnTo>
                  <a:lnTo>
                    <a:pt x="9802" y="12251"/>
                  </a:lnTo>
                  <a:lnTo>
                    <a:pt x="9802" y="13824"/>
                  </a:lnTo>
                  <a:cubicBezTo>
                    <a:pt x="8124" y="14401"/>
                    <a:pt x="8544" y="16883"/>
                    <a:pt x="10309" y="16883"/>
                  </a:cubicBezTo>
                  <a:cubicBezTo>
                    <a:pt x="12093" y="16883"/>
                    <a:pt x="12512" y="14401"/>
                    <a:pt x="10851" y="13824"/>
                  </a:cubicBezTo>
                  <a:lnTo>
                    <a:pt x="10851" y="12251"/>
                  </a:lnTo>
                  <a:lnTo>
                    <a:pt x="13648" y="12251"/>
                  </a:lnTo>
                  <a:lnTo>
                    <a:pt x="13648" y="13212"/>
                  </a:lnTo>
                  <a:cubicBezTo>
                    <a:pt x="13648" y="13387"/>
                    <a:pt x="13736" y="13544"/>
                    <a:pt x="13876" y="13649"/>
                  </a:cubicBezTo>
                  <a:lnTo>
                    <a:pt x="14697" y="14191"/>
                  </a:lnTo>
                  <a:lnTo>
                    <a:pt x="14697" y="14873"/>
                  </a:lnTo>
                  <a:cubicBezTo>
                    <a:pt x="13019" y="15467"/>
                    <a:pt x="13456" y="17932"/>
                    <a:pt x="15222" y="17932"/>
                  </a:cubicBezTo>
                  <a:cubicBezTo>
                    <a:pt x="16987" y="17932"/>
                    <a:pt x="17407" y="15467"/>
                    <a:pt x="15746" y="14873"/>
                  </a:cubicBezTo>
                  <a:lnTo>
                    <a:pt x="15746" y="13911"/>
                  </a:lnTo>
                  <a:cubicBezTo>
                    <a:pt x="15746" y="13719"/>
                    <a:pt x="15659" y="13562"/>
                    <a:pt x="15501" y="13474"/>
                  </a:cubicBezTo>
                  <a:lnTo>
                    <a:pt x="14697" y="12915"/>
                  </a:lnTo>
                  <a:lnTo>
                    <a:pt x="14697" y="12268"/>
                  </a:lnTo>
                  <a:lnTo>
                    <a:pt x="15921" y="12268"/>
                  </a:lnTo>
                  <a:cubicBezTo>
                    <a:pt x="17652" y="12268"/>
                    <a:pt x="19103" y="10940"/>
                    <a:pt x="19242" y="9209"/>
                  </a:cubicBezTo>
                  <a:cubicBezTo>
                    <a:pt x="19382" y="7478"/>
                    <a:pt x="18159" y="5922"/>
                    <a:pt x="16445" y="5660"/>
                  </a:cubicBezTo>
                  <a:lnTo>
                    <a:pt x="16445" y="5433"/>
                  </a:lnTo>
                  <a:cubicBezTo>
                    <a:pt x="16432" y="3105"/>
                    <a:pt x="14519" y="1407"/>
                    <a:pt x="12408" y="1407"/>
                  </a:cubicBezTo>
                  <a:cubicBezTo>
                    <a:pt x="11840" y="1407"/>
                    <a:pt x="11258" y="1530"/>
                    <a:pt x="10694" y="1797"/>
                  </a:cubicBezTo>
                  <a:cubicBezTo>
                    <a:pt x="9784" y="556"/>
                    <a:pt x="8487" y="1"/>
                    <a:pt x="7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2" name="Google Shape;222;p28"/>
          <p:cNvSpPr txBox="1">
            <a:spLocks noGrp="1"/>
          </p:cNvSpPr>
          <p:nvPr>
            <p:ph type="ctrTitle"/>
          </p:nvPr>
        </p:nvSpPr>
        <p:spPr>
          <a:xfrm>
            <a:off x="714175" y="969450"/>
            <a:ext cx="5351100" cy="22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Cloud Computing</a:t>
            </a:r>
            <a:endParaRPr dirty="0"/>
          </a:p>
        </p:txBody>
      </p:sp>
      <p:sp>
        <p:nvSpPr>
          <p:cNvPr id="223" name="Google Shape;223;p28"/>
          <p:cNvSpPr txBox="1">
            <a:spLocks noGrp="1"/>
          </p:cNvSpPr>
          <p:nvPr>
            <p:ph type="subTitle" idx="1"/>
          </p:nvPr>
        </p:nvSpPr>
        <p:spPr>
          <a:xfrm rot="-59659">
            <a:off x="662651" y="2614018"/>
            <a:ext cx="5238189" cy="526872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6"/>
                </a:solidFill>
                <a:hlinkClick r:id="rId1"/>
              </a:rPr>
              <a:t>Inside Amazon's Massive Data Center - YouTube</a:t>
            </a:r>
            <a:endParaRPr dirty="0">
              <a:solidFill>
                <a:schemeClr val="accent6"/>
              </a:solidFill>
            </a:endParaRPr>
          </a:p>
        </p:txBody>
      </p:sp>
      <p:cxnSp>
        <p:nvCxnSpPr>
          <p:cNvPr id="224" name="Google Shape;224;p28"/>
          <p:cNvCxnSpPr/>
          <p:nvPr/>
        </p:nvCxnSpPr>
        <p:spPr>
          <a:xfrm>
            <a:off x="725550" y="3308300"/>
            <a:ext cx="2595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28"/>
          <p:cNvGrpSpPr/>
          <p:nvPr/>
        </p:nvGrpSpPr>
        <p:grpSpPr>
          <a:xfrm rot="-762542">
            <a:off x="7723050" y="1879166"/>
            <a:ext cx="1149900" cy="1149900"/>
            <a:chOff x="7144390" y="2062575"/>
            <a:chExt cx="1149900" cy="1149900"/>
          </a:xfrm>
        </p:grpSpPr>
        <p:sp>
          <p:nvSpPr>
            <p:cNvPr id="226" name="Google Shape;226;p28"/>
            <p:cNvSpPr/>
            <p:nvPr/>
          </p:nvSpPr>
          <p:spPr>
            <a:xfrm>
              <a:off x="7144390" y="2062575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7" name="Google Shape;227;p28"/>
            <p:cNvGrpSpPr/>
            <p:nvPr/>
          </p:nvGrpSpPr>
          <p:grpSpPr>
            <a:xfrm>
              <a:off x="7393719" y="2342761"/>
              <a:ext cx="651289" cy="589792"/>
              <a:chOff x="988338" y="1930075"/>
              <a:chExt cx="494750" cy="448000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988338" y="1930075"/>
                <a:ext cx="49475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19790" h="17920" extrusionOk="0">
                    <a:moveTo>
                      <a:pt x="7129" y="1042"/>
                    </a:moveTo>
                    <a:cubicBezTo>
                      <a:pt x="8081" y="1042"/>
                      <a:pt x="9046" y="1450"/>
                      <a:pt x="9738" y="2361"/>
                    </a:cubicBezTo>
                    <a:cubicBezTo>
                      <a:pt x="9651" y="2431"/>
                      <a:pt x="9581" y="2501"/>
                      <a:pt x="9493" y="2589"/>
                    </a:cubicBezTo>
                    <a:cubicBezTo>
                      <a:pt x="9167" y="2969"/>
                      <a:pt x="9496" y="3456"/>
                      <a:pt x="9897" y="3456"/>
                    </a:cubicBezTo>
                    <a:cubicBezTo>
                      <a:pt x="10012" y="3456"/>
                      <a:pt x="10132" y="3416"/>
                      <a:pt x="10245" y="3323"/>
                    </a:cubicBezTo>
                    <a:cubicBezTo>
                      <a:pt x="10385" y="3183"/>
                      <a:pt x="10560" y="3043"/>
                      <a:pt x="10734" y="2938"/>
                    </a:cubicBezTo>
                    <a:cubicBezTo>
                      <a:pt x="11250" y="2601"/>
                      <a:pt x="11808" y="2448"/>
                      <a:pt x="12352" y="2448"/>
                    </a:cubicBezTo>
                    <a:cubicBezTo>
                      <a:pt x="13892" y="2448"/>
                      <a:pt x="15315" y="3676"/>
                      <a:pt x="15315" y="5420"/>
                    </a:cubicBezTo>
                    <a:cubicBezTo>
                      <a:pt x="15315" y="5630"/>
                      <a:pt x="15297" y="5823"/>
                      <a:pt x="15262" y="6032"/>
                    </a:cubicBezTo>
                    <a:cubicBezTo>
                      <a:pt x="15196" y="6364"/>
                      <a:pt x="15460" y="6664"/>
                      <a:pt x="15786" y="6664"/>
                    </a:cubicBezTo>
                    <a:cubicBezTo>
                      <a:pt x="15803" y="6664"/>
                      <a:pt x="15821" y="6663"/>
                      <a:pt x="15839" y="6662"/>
                    </a:cubicBezTo>
                    <a:cubicBezTo>
                      <a:pt x="17098" y="6662"/>
                      <a:pt x="18129" y="7676"/>
                      <a:pt x="18129" y="8934"/>
                    </a:cubicBezTo>
                    <a:cubicBezTo>
                      <a:pt x="18129" y="10175"/>
                      <a:pt x="17098" y="11207"/>
                      <a:pt x="15839" y="11207"/>
                    </a:cubicBezTo>
                    <a:lnTo>
                      <a:pt x="15507" y="11207"/>
                    </a:lnTo>
                    <a:cubicBezTo>
                      <a:pt x="14912" y="8777"/>
                      <a:pt x="12727" y="7081"/>
                      <a:pt x="10245" y="7081"/>
                    </a:cubicBezTo>
                    <a:cubicBezTo>
                      <a:pt x="7745" y="7081"/>
                      <a:pt x="5560" y="8777"/>
                      <a:pt x="4966" y="11207"/>
                    </a:cubicBezTo>
                    <a:cubicBezTo>
                      <a:pt x="3532" y="11189"/>
                      <a:pt x="2361" y="10018"/>
                      <a:pt x="2378" y="8585"/>
                    </a:cubicBezTo>
                    <a:cubicBezTo>
                      <a:pt x="2378" y="7798"/>
                      <a:pt x="2710" y="7064"/>
                      <a:pt x="3305" y="6574"/>
                    </a:cubicBezTo>
                    <a:cubicBezTo>
                      <a:pt x="3497" y="6889"/>
                      <a:pt x="3724" y="7204"/>
                      <a:pt x="4004" y="7466"/>
                    </a:cubicBezTo>
                    <a:cubicBezTo>
                      <a:pt x="4119" y="7585"/>
                      <a:pt x="4248" y="7634"/>
                      <a:pt x="4372" y="7634"/>
                    </a:cubicBezTo>
                    <a:cubicBezTo>
                      <a:pt x="4777" y="7634"/>
                      <a:pt x="5126" y="7106"/>
                      <a:pt x="4738" y="6732"/>
                    </a:cubicBezTo>
                    <a:cubicBezTo>
                      <a:pt x="4424" y="6399"/>
                      <a:pt x="4179" y="6015"/>
                      <a:pt x="4004" y="5595"/>
                    </a:cubicBezTo>
                    <a:cubicBezTo>
                      <a:pt x="3847" y="5211"/>
                      <a:pt x="3777" y="4791"/>
                      <a:pt x="3777" y="4372"/>
                    </a:cubicBezTo>
                    <a:cubicBezTo>
                      <a:pt x="3777" y="2334"/>
                      <a:pt x="5433" y="1042"/>
                      <a:pt x="7129" y="1042"/>
                    </a:cubicBezTo>
                    <a:close/>
                    <a:moveTo>
                      <a:pt x="2889" y="15822"/>
                    </a:moveTo>
                    <a:cubicBezTo>
                      <a:pt x="3156" y="15822"/>
                      <a:pt x="3410" y="16029"/>
                      <a:pt x="3410" y="16346"/>
                    </a:cubicBezTo>
                    <a:cubicBezTo>
                      <a:pt x="3410" y="16643"/>
                      <a:pt x="3182" y="16871"/>
                      <a:pt x="2885" y="16871"/>
                    </a:cubicBezTo>
                    <a:cubicBezTo>
                      <a:pt x="2413" y="16871"/>
                      <a:pt x="2186" y="16311"/>
                      <a:pt x="2518" y="15979"/>
                    </a:cubicBezTo>
                    <a:cubicBezTo>
                      <a:pt x="2627" y="15871"/>
                      <a:pt x="2760" y="15822"/>
                      <a:pt x="2889" y="15822"/>
                    </a:cubicBezTo>
                    <a:close/>
                    <a:moveTo>
                      <a:pt x="10203" y="8131"/>
                    </a:moveTo>
                    <a:cubicBezTo>
                      <a:pt x="12447" y="8131"/>
                      <a:pt x="14603" y="9880"/>
                      <a:pt x="14615" y="12518"/>
                    </a:cubicBezTo>
                    <a:cubicBezTo>
                      <a:pt x="14615" y="14930"/>
                      <a:pt x="12657" y="16888"/>
                      <a:pt x="10245" y="16888"/>
                    </a:cubicBezTo>
                    <a:cubicBezTo>
                      <a:pt x="6347" y="16888"/>
                      <a:pt x="4389" y="12168"/>
                      <a:pt x="7151" y="9424"/>
                    </a:cubicBezTo>
                    <a:cubicBezTo>
                      <a:pt x="8038" y="8530"/>
                      <a:pt x="9131" y="8131"/>
                      <a:pt x="10203" y="8131"/>
                    </a:cubicBezTo>
                    <a:close/>
                    <a:moveTo>
                      <a:pt x="17581" y="15826"/>
                    </a:moveTo>
                    <a:cubicBezTo>
                      <a:pt x="17852" y="15826"/>
                      <a:pt x="18112" y="16042"/>
                      <a:pt x="18112" y="16364"/>
                    </a:cubicBezTo>
                    <a:cubicBezTo>
                      <a:pt x="18112" y="16643"/>
                      <a:pt x="17867" y="16888"/>
                      <a:pt x="17587" y="16888"/>
                    </a:cubicBezTo>
                    <a:cubicBezTo>
                      <a:pt x="17115" y="16871"/>
                      <a:pt x="16888" y="16311"/>
                      <a:pt x="17220" y="15979"/>
                    </a:cubicBezTo>
                    <a:cubicBezTo>
                      <a:pt x="17326" y="15873"/>
                      <a:pt x="17455" y="15826"/>
                      <a:pt x="17581" y="15826"/>
                    </a:cubicBezTo>
                    <a:close/>
                    <a:moveTo>
                      <a:pt x="7126" y="0"/>
                    </a:moveTo>
                    <a:cubicBezTo>
                      <a:pt x="4892" y="0"/>
                      <a:pt x="2710" y="1690"/>
                      <a:pt x="2710" y="4372"/>
                    </a:cubicBezTo>
                    <a:cubicBezTo>
                      <a:pt x="2710" y="4774"/>
                      <a:pt x="2763" y="5176"/>
                      <a:pt x="2885" y="5560"/>
                    </a:cubicBezTo>
                    <a:cubicBezTo>
                      <a:pt x="1" y="7571"/>
                      <a:pt x="1312" y="12081"/>
                      <a:pt x="4826" y="12256"/>
                    </a:cubicBezTo>
                    <a:lnTo>
                      <a:pt x="4826" y="12500"/>
                    </a:lnTo>
                    <a:cubicBezTo>
                      <a:pt x="4826" y="12780"/>
                      <a:pt x="4843" y="13077"/>
                      <a:pt x="4896" y="13374"/>
                    </a:cubicBezTo>
                    <a:lnTo>
                      <a:pt x="2885" y="13374"/>
                    </a:lnTo>
                    <a:cubicBezTo>
                      <a:pt x="2606" y="13374"/>
                      <a:pt x="2361" y="13602"/>
                      <a:pt x="2378" y="13899"/>
                    </a:cubicBezTo>
                    <a:lnTo>
                      <a:pt x="2378" y="14860"/>
                    </a:lnTo>
                    <a:cubicBezTo>
                      <a:pt x="700" y="15455"/>
                      <a:pt x="1120" y="17920"/>
                      <a:pt x="2903" y="17920"/>
                    </a:cubicBezTo>
                    <a:cubicBezTo>
                      <a:pt x="4668" y="17920"/>
                      <a:pt x="5088" y="15455"/>
                      <a:pt x="3427" y="14860"/>
                    </a:cubicBezTo>
                    <a:lnTo>
                      <a:pt x="3427" y="14423"/>
                    </a:lnTo>
                    <a:lnTo>
                      <a:pt x="5175" y="14423"/>
                    </a:lnTo>
                    <a:cubicBezTo>
                      <a:pt x="5962" y="16539"/>
                      <a:pt x="7990" y="17920"/>
                      <a:pt x="10245" y="17920"/>
                    </a:cubicBezTo>
                    <a:cubicBezTo>
                      <a:pt x="12500" y="17920"/>
                      <a:pt x="14510" y="16539"/>
                      <a:pt x="15315" y="14423"/>
                    </a:cubicBezTo>
                    <a:lnTo>
                      <a:pt x="17063" y="14423"/>
                    </a:lnTo>
                    <a:lnTo>
                      <a:pt x="17063" y="14860"/>
                    </a:lnTo>
                    <a:cubicBezTo>
                      <a:pt x="15384" y="15455"/>
                      <a:pt x="15821" y="17920"/>
                      <a:pt x="17587" y="17920"/>
                    </a:cubicBezTo>
                    <a:cubicBezTo>
                      <a:pt x="19353" y="17920"/>
                      <a:pt x="19790" y="15455"/>
                      <a:pt x="18112" y="14860"/>
                    </a:cubicBezTo>
                    <a:lnTo>
                      <a:pt x="18112" y="13899"/>
                    </a:lnTo>
                    <a:cubicBezTo>
                      <a:pt x="18112" y="13602"/>
                      <a:pt x="17867" y="13374"/>
                      <a:pt x="17570" y="13374"/>
                    </a:cubicBezTo>
                    <a:lnTo>
                      <a:pt x="15594" y="13374"/>
                    </a:lnTo>
                    <a:cubicBezTo>
                      <a:pt x="15629" y="13077"/>
                      <a:pt x="15664" y="12798"/>
                      <a:pt x="15664" y="12500"/>
                    </a:cubicBezTo>
                    <a:lnTo>
                      <a:pt x="15664" y="12256"/>
                    </a:lnTo>
                    <a:lnTo>
                      <a:pt x="15839" y="12256"/>
                    </a:lnTo>
                    <a:cubicBezTo>
                      <a:pt x="17587" y="12256"/>
                      <a:pt x="19038" y="10927"/>
                      <a:pt x="19178" y="9179"/>
                    </a:cubicBezTo>
                    <a:cubicBezTo>
                      <a:pt x="19300" y="7448"/>
                      <a:pt x="18077" y="5910"/>
                      <a:pt x="16363" y="5648"/>
                    </a:cubicBezTo>
                    <a:lnTo>
                      <a:pt x="16363" y="5420"/>
                    </a:lnTo>
                    <a:cubicBezTo>
                      <a:pt x="16350" y="3093"/>
                      <a:pt x="14437" y="1394"/>
                      <a:pt x="12326" y="1394"/>
                    </a:cubicBezTo>
                    <a:cubicBezTo>
                      <a:pt x="11758" y="1394"/>
                      <a:pt x="11176" y="1517"/>
                      <a:pt x="10612" y="1784"/>
                    </a:cubicBezTo>
                    <a:cubicBezTo>
                      <a:pt x="9697" y="551"/>
                      <a:pt x="8403" y="0"/>
                      <a:pt x="7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1165338" y="2229450"/>
                <a:ext cx="15780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5612" y="1050"/>
                    </a:lnTo>
                    <a:cubicBezTo>
                      <a:pt x="6312" y="1050"/>
                      <a:pt x="6312" y="1"/>
                      <a:pt x="5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30" name="Google Shape;230;p28"/>
          <p:cNvGrpSpPr/>
          <p:nvPr/>
        </p:nvGrpSpPr>
        <p:grpSpPr>
          <a:xfrm rot="-522130">
            <a:off x="6889608" y="2571860"/>
            <a:ext cx="1149914" cy="1149914"/>
            <a:chOff x="6598350" y="2932555"/>
            <a:chExt cx="1149900" cy="1149900"/>
          </a:xfrm>
        </p:grpSpPr>
        <p:sp>
          <p:nvSpPr>
            <p:cNvPr id="231" name="Google Shape;231;p28"/>
            <p:cNvSpPr/>
            <p:nvPr/>
          </p:nvSpPr>
          <p:spPr>
            <a:xfrm>
              <a:off x="6598350" y="2932555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2" name="Google Shape;232;p28"/>
            <p:cNvGrpSpPr/>
            <p:nvPr/>
          </p:nvGrpSpPr>
          <p:grpSpPr>
            <a:xfrm>
              <a:off x="6855332" y="3212566"/>
              <a:ext cx="636203" cy="590041"/>
              <a:chOff x="3960163" y="2623325"/>
              <a:chExt cx="483400" cy="448325"/>
            </a:xfrm>
          </p:grpSpPr>
          <p:sp>
            <p:nvSpPr>
              <p:cNvPr id="233" name="Google Shape;233;p28"/>
              <p:cNvSpPr/>
              <p:nvPr/>
            </p:nvSpPr>
            <p:spPr>
              <a:xfrm>
                <a:off x="3960163" y="2623325"/>
                <a:ext cx="483400" cy="448325"/>
              </a:xfrm>
              <a:custGeom>
                <a:avLst/>
                <a:gdLst/>
                <a:ahLst/>
                <a:cxnLst/>
                <a:rect l="l" t="t" r="r" b="b"/>
                <a:pathLst>
                  <a:path w="19336" h="17933" extrusionOk="0">
                    <a:moveTo>
                      <a:pt x="7092" y="1047"/>
                    </a:moveTo>
                    <a:cubicBezTo>
                      <a:pt x="8095" y="1047"/>
                      <a:pt x="9081" y="1503"/>
                      <a:pt x="9721" y="2357"/>
                    </a:cubicBezTo>
                    <a:cubicBezTo>
                      <a:pt x="9651" y="2426"/>
                      <a:pt x="9563" y="2496"/>
                      <a:pt x="9493" y="2566"/>
                    </a:cubicBezTo>
                    <a:cubicBezTo>
                      <a:pt x="9102" y="2957"/>
                      <a:pt x="9460" y="3494"/>
                      <a:pt x="9877" y="3494"/>
                    </a:cubicBezTo>
                    <a:cubicBezTo>
                      <a:pt x="10001" y="3494"/>
                      <a:pt x="10129" y="3447"/>
                      <a:pt x="10245" y="3335"/>
                    </a:cubicBezTo>
                    <a:cubicBezTo>
                      <a:pt x="10385" y="3178"/>
                      <a:pt x="10560" y="3056"/>
                      <a:pt x="10735" y="2933"/>
                    </a:cubicBezTo>
                    <a:cubicBezTo>
                      <a:pt x="11247" y="2598"/>
                      <a:pt x="11803" y="2446"/>
                      <a:pt x="12345" y="2446"/>
                    </a:cubicBezTo>
                    <a:cubicBezTo>
                      <a:pt x="13893" y="2446"/>
                      <a:pt x="15328" y="3685"/>
                      <a:pt x="15315" y="5433"/>
                    </a:cubicBezTo>
                    <a:cubicBezTo>
                      <a:pt x="15315" y="5626"/>
                      <a:pt x="15297" y="5835"/>
                      <a:pt x="15262" y="6028"/>
                    </a:cubicBezTo>
                    <a:cubicBezTo>
                      <a:pt x="15194" y="6351"/>
                      <a:pt x="15441" y="6658"/>
                      <a:pt x="15760" y="6658"/>
                    </a:cubicBezTo>
                    <a:cubicBezTo>
                      <a:pt x="15769" y="6658"/>
                      <a:pt x="15778" y="6657"/>
                      <a:pt x="15787" y="6657"/>
                    </a:cubicBezTo>
                    <a:lnTo>
                      <a:pt x="15839" y="6657"/>
                    </a:lnTo>
                    <a:cubicBezTo>
                      <a:pt x="17098" y="6657"/>
                      <a:pt x="18112" y="7671"/>
                      <a:pt x="18112" y="8929"/>
                    </a:cubicBezTo>
                    <a:cubicBezTo>
                      <a:pt x="18112" y="10188"/>
                      <a:pt x="17098" y="11202"/>
                      <a:pt x="15839" y="11202"/>
                    </a:cubicBezTo>
                    <a:lnTo>
                      <a:pt x="15507" y="11202"/>
                    </a:lnTo>
                    <a:cubicBezTo>
                      <a:pt x="14913" y="8772"/>
                      <a:pt x="12727" y="7059"/>
                      <a:pt x="10245" y="7059"/>
                    </a:cubicBezTo>
                    <a:cubicBezTo>
                      <a:pt x="7745" y="7059"/>
                      <a:pt x="5560" y="8772"/>
                      <a:pt x="4966" y="11202"/>
                    </a:cubicBezTo>
                    <a:cubicBezTo>
                      <a:pt x="2518" y="11185"/>
                      <a:pt x="1417" y="8125"/>
                      <a:pt x="3305" y="6552"/>
                    </a:cubicBezTo>
                    <a:lnTo>
                      <a:pt x="3305" y="6552"/>
                    </a:lnTo>
                    <a:cubicBezTo>
                      <a:pt x="3497" y="6884"/>
                      <a:pt x="3725" y="7199"/>
                      <a:pt x="3987" y="7461"/>
                    </a:cubicBezTo>
                    <a:cubicBezTo>
                      <a:pt x="4105" y="7575"/>
                      <a:pt x="4235" y="7622"/>
                      <a:pt x="4359" y="7622"/>
                    </a:cubicBezTo>
                    <a:cubicBezTo>
                      <a:pt x="4769" y="7622"/>
                      <a:pt x="5114" y="7103"/>
                      <a:pt x="4738" y="6727"/>
                    </a:cubicBezTo>
                    <a:cubicBezTo>
                      <a:pt x="4424" y="6395"/>
                      <a:pt x="4162" y="6010"/>
                      <a:pt x="4004" y="5591"/>
                    </a:cubicBezTo>
                    <a:cubicBezTo>
                      <a:pt x="3392" y="4052"/>
                      <a:pt x="4004" y="2287"/>
                      <a:pt x="5455" y="1482"/>
                    </a:cubicBezTo>
                    <a:cubicBezTo>
                      <a:pt x="5968" y="1188"/>
                      <a:pt x="6533" y="1047"/>
                      <a:pt x="7092" y="1047"/>
                    </a:cubicBezTo>
                    <a:close/>
                    <a:moveTo>
                      <a:pt x="10207" y="8126"/>
                    </a:moveTo>
                    <a:cubicBezTo>
                      <a:pt x="12455" y="8126"/>
                      <a:pt x="14615" y="9875"/>
                      <a:pt x="14615" y="12513"/>
                    </a:cubicBezTo>
                    <a:cubicBezTo>
                      <a:pt x="14615" y="14926"/>
                      <a:pt x="12657" y="16883"/>
                      <a:pt x="10245" y="16883"/>
                    </a:cubicBezTo>
                    <a:cubicBezTo>
                      <a:pt x="6347" y="16883"/>
                      <a:pt x="4389" y="12164"/>
                      <a:pt x="7151" y="9419"/>
                    </a:cubicBezTo>
                    <a:cubicBezTo>
                      <a:pt x="8038" y="8526"/>
                      <a:pt x="9133" y="8126"/>
                      <a:pt x="10207" y="8126"/>
                    </a:cubicBezTo>
                    <a:close/>
                    <a:moveTo>
                      <a:pt x="7128" y="1"/>
                    </a:moveTo>
                    <a:cubicBezTo>
                      <a:pt x="4895" y="1"/>
                      <a:pt x="2711" y="1694"/>
                      <a:pt x="2711" y="4384"/>
                    </a:cubicBezTo>
                    <a:cubicBezTo>
                      <a:pt x="2711" y="4786"/>
                      <a:pt x="2763" y="5188"/>
                      <a:pt x="2885" y="5573"/>
                    </a:cubicBezTo>
                    <a:cubicBezTo>
                      <a:pt x="1" y="7583"/>
                      <a:pt x="1312" y="12094"/>
                      <a:pt x="4826" y="12251"/>
                    </a:cubicBezTo>
                    <a:lnTo>
                      <a:pt x="4826" y="12496"/>
                    </a:lnTo>
                    <a:cubicBezTo>
                      <a:pt x="4826" y="15502"/>
                      <a:pt x="7238" y="17932"/>
                      <a:pt x="10245" y="17932"/>
                    </a:cubicBezTo>
                    <a:cubicBezTo>
                      <a:pt x="13234" y="17932"/>
                      <a:pt x="15664" y="15502"/>
                      <a:pt x="15664" y="12496"/>
                    </a:cubicBezTo>
                    <a:lnTo>
                      <a:pt x="15664" y="12251"/>
                    </a:lnTo>
                    <a:lnTo>
                      <a:pt x="15839" y="12251"/>
                    </a:lnTo>
                    <a:cubicBezTo>
                      <a:pt x="15862" y="12251"/>
                      <a:pt x="15884" y="12252"/>
                      <a:pt x="15906" y="12252"/>
                    </a:cubicBezTo>
                    <a:cubicBezTo>
                      <a:pt x="17642" y="12252"/>
                      <a:pt x="19075" y="10918"/>
                      <a:pt x="19213" y="9192"/>
                    </a:cubicBezTo>
                    <a:cubicBezTo>
                      <a:pt x="19335" y="7444"/>
                      <a:pt x="18094" y="5888"/>
                      <a:pt x="16364" y="5643"/>
                    </a:cubicBezTo>
                    <a:lnTo>
                      <a:pt x="16364" y="5416"/>
                    </a:lnTo>
                    <a:cubicBezTo>
                      <a:pt x="16350" y="3102"/>
                      <a:pt x="14437" y="1407"/>
                      <a:pt x="12327" y="1407"/>
                    </a:cubicBezTo>
                    <a:cubicBezTo>
                      <a:pt x="11759" y="1407"/>
                      <a:pt x="11176" y="1530"/>
                      <a:pt x="10612" y="1797"/>
                    </a:cubicBezTo>
                    <a:cubicBezTo>
                      <a:pt x="9702" y="556"/>
                      <a:pt x="8407" y="1"/>
                      <a:pt x="7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4104838" y="2872725"/>
                <a:ext cx="22247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8899" h="5842" extrusionOk="0">
                    <a:moveTo>
                      <a:pt x="2457" y="1"/>
                    </a:moveTo>
                    <a:cubicBezTo>
                      <a:pt x="2336" y="1"/>
                      <a:pt x="2210" y="48"/>
                      <a:pt x="2098" y="160"/>
                    </a:cubicBezTo>
                    <a:cubicBezTo>
                      <a:pt x="0" y="2257"/>
                      <a:pt x="1486" y="5841"/>
                      <a:pt x="4458" y="5841"/>
                    </a:cubicBezTo>
                    <a:cubicBezTo>
                      <a:pt x="7412" y="5841"/>
                      <a:pt x="8898" y="2257"/>
                      <a:pt x="6801" y="160"/>
                    </a:cubicBezTo>
                    <a:cubicBezTo>
                      <a:pt x="6696" y="64"/>
                      <a:pt x="6560" y="15"/>
                      <a:pt x="6427" y="15"/>
                    </a:cubicBezTo>
                    <a:cubicBezTo>
                      <a:pt x="6294" y="15"/>
                      <a:pt x="6162" y="64"/>
                      <a:pt x="6066" y="160"/>
                    </a:cubicBezTo>
                    <a:cubicBezTo>
                      <a:pt x="5857" y="369"/>
                      <a:pt x="5857" y="702"/>
                      <a:pt x="6066" y="911"/>
                    </a:cubicBezTo>
                    <a:cubicBezTo>
                      <a:pt x="7482" y="2345"/>
                      <a:pt x="6468" y="4792"/>
                      <a:pt x="4458" y="4792"/>
                    </a:cubicBezTo>
                    <a:cubicBezTo>
                      <a:pt x="2430" y="4792"/>
                      <a:pt x="1416" y="2345"/>
                      <a:pt x="2850" y="911"/>
                    </a:cubicBezTo>
                    <a:cubicBezTo>
                      <a:pt x="3227" y="534"/>
                      <a:pt x="2867" y="1"/>
                      <a:pt x="2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4202738" y="2852675"/>
                <a:ext cx="266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147" extrusionOk="0">
                    <a:moveTo>
                      <a:pt x="542" y="0"/>
                    </a:moveTo>
                    <a:cubicBezTo>
                      <a:pt x="280" y="0"/>
                      <a:pt x="18" y="175"/>
                      <a:pt x="18" y="525"/>
                    </a:cubicBezTo>
                    <a:lnTo>
                      <a:pt x="18" y="2622"/>
                    </a:lnTo>
                    <a:cubicBezTo>
                      <a:pt x="0" y="2902"/>
                      <a:pt x="245" y="3147"/>
                      <a:pt x="542" y="3147"/>
                    </a:cubicBezTo>
                    <a:cubicBezTo>
                      <a:pt x="822" y="3147"/>
                      <a:pt x="1066" y="2902"/>
                      <a:pt x="1066" y="2622"/>
                    </a:cubicBezTo>
                    <a:lnTo>
                      <a:pt x="1066" y="525"/>
                    </a:lnTo>
                    <a:cubicBezTo>
                      <a:pt x="1066" y="175"/>
                      <a:pt x="804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36" name="Google Shape;236;p28"/>
          <p:cNvSpPr txBox="1">
            <a:spLocks noGrp="1"/>
          </p:cNvSpPr>
          <p:nvPr>
            <p:ph type="subTitle" idx="1"/>
          </p:nvPr>
        </p:nvSpPr>
        <p:spPr>
          <a:xfrm rot="540089">
            <a:off x="7802075" y="3057324"/>
            <a:ext cx="1857982" cy="43827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Computing</a:t>
            </a:r>
            <a:endParaRPr sz="19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 rot="21142267" flipH="1">
            <a:off x="102485" y="289109"/>
            <a:ext cx="1459821" cy="438321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Cloud</a:t>
            </a:r>
            <a:endParaRPr sz="19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730800" y="261475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MỤC TIÊU TỔNG QUÁT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1"/>
          </p:nvPr>
        </p:nvSpPr>
        <p:spPr>
          <a:xfrm>
            <a:off x="1473020" y="2729851"/>
            <a:ext cx="3146343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(</a:t>
            </a:r>
            <a:r>
              <a:rPr lang="vi-VN" dirty="0"/>
              <a:t>Cơ sở hạ tầng dưới dạng dịch vụ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24" name="Google Shape;324;p33"/>
          <p:cNvSpPr txBox="1">
            <a:spLocks noGrp="1"/>
          </p:cNvSpPr>
          <p:nvPr>
            <p:ph type="subTitle" idx="2"/>
          </p:nvPr>
        </p:nvSpPr>
        <p:spPr>
          <a:xfrm>
            <a:off x="1473020" y="2338501"/>
            <a:ext cx="3059986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vi-VN" b="1" dirty="0">
                <a:solidFill>
                  <a:srgbClr val="FF0000"/>
                </a:solidFill>
              </a:rPr>
              <a:t>IaaS</a:t>
            </a:r>
            <a:r>
              <a:rPr lang="en-US" dirty="0"/>
              <a:t> – </a:t>
            </a:r>
            <a:r>
              <a:rPr lang="en-US" sz="1600" dirty="0"/>
              <a:t>Infrastructure as a Service</a:t>
            </a:r>
            <a:endParaRPr sz="1600" dirty="0"/>
          </a:p>
        </p:txBody>
      </p:sp>
      <p:cxnSp>
        <p:nvCxnSpPr>
          <p:cNvPr id="325" name="Google Shape;325;p33"/>
          <p:cNvCxnSpPr/>
          <p:nvPr/>
        </p:nvCxnSpPr>
        <p:spPr>
          <a:xfrm>
            <a:off x="3141450" y="759215"/>
            <a:ext cx="2861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3"/>
          <p:cNvSpPr/>
          <p:nvPr/>
        </p:nvSpPr>
        <p:spPr>
          <a:xfrm>
            <a:off x="454712" y="2379126"/>
            <a:ext cx="804300" cy="80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7" name="Google Shape;327;p33"/>
          <p:cNvGrpSpPr/>
          <p:nvPr/>
        </p:nvGrpSpPr>
        <p:grpSpPr>
          <a:xfrm>
            <a:off x="656262" y="2595345"/>
            <a:ext cx="401201" cy="371109"/>
            <a:chOff x="1731313" y="4010900"/>
            <a:chExt cx="484250" cy="447875"/>
          </a:xfrm>
        </p:grpSpPr>
        <p:sp>
          <p:nvSpPr>
            <p:cNvPr id="328" name="Google Shape;328;p33"/>
            <p:cNvSpPr/>
            <p:nvPr/>
          </p:nvSpPr>
          <p:spPr>
            <a:xfrm>
              <a:off x="1912913" y="4272750"/>
              <a:ext cx="148575" cy="100800"/>
            </a:xfrm>
            <a:custGeom>
              <a:avLst/>
              <a:gdLst/>
              <a:ahLst/>
              <a:cxnLst/>
              <a:rect l="l" t="t" r="r" b="b"/>
              <a:pathLst>
                <a:path w="5943" h="4032" extrusionOk="0">
                  <a:moveTo>
                    <a:pt x="5199" y="0"/>
                  </a:moveTo>
                  <a:cubicBezTo>
                    <a:pt x="5076" y="0"/>
                    <a:pt x="4948" y="50"/>
                    <a:pt x="4833" y="169"/>
                  </a:cubicBezTo>
                  <a:lnTo>
                    <a:pt x="2229" y="2756"/>
                  </a:lnTo>
                  <a:lnTo>
                    <a:pt x="1110" y="1655"/>
                  </a:lnTo>
                  <a:cubicBezTo>
                    <a:pt x="995" y="1536"/>
                    <a:pt x="867" y="1486"/>
                    <a:pt x="744" y="1486"/>
                  </a:cubicBezTo>
                  <a:cubicBezTo>
                    <a:pt x="343" y="1486"/>
                    <a:pt x="1" y="2014"/>
                    <a:pt x="375" y="2389"/>
                  </a:cubicBezTo>
                  <a:lnTo>
                    <a:pt x="1861" y="3875"/>
                  </a:lnTo>
                  <a:cubicBezTo>
                    <a:pt x="1966" y="3980"/>
                    <a:pt x="2097" y="4032"/>
                    <a:pt x="2229" y="4032"/>
                  </a:cubicBezTo>
                  <a:cubicBezTo>
                    <a:pt x="2360" y="4032"/>
                    <a:pt x="2491" y="3980"/>
                    <a:pt x="2596" y="3875"/>
                  </a:cubicBezTo>
                  <a:lnTo>
                    <a:pt x="5567" y="903"/>
                  </a:lnTo>
                  <a:cubicBezTo>
                    <a:pt x="5942" y="528"/>
                    <a:pt x="5600" y="0"/>
                    <a:pt x="5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1731313" y="4010900"/>
              <a:ext cx="484250" cy="447875"/>
            </a:xfrm>
            <a:custGeom>
              <a:avLst/>
              <a:gdLst/>
              <a:ahLst/>
              <a:cxnLst/>
              <a:rect l="l" t="t" r="r" b="b"/>
              <a:pathLst>
                <a:path w="19370" h="17915" extrusionOk="0">
                  <a:moveTo>
                    <a:pt x="7115" y="1038"/>
                  </a:moveTo>
                  <a:cubicBezTo>
                    <a:pt x="8070" y="1038"/>
                    <a:pt x="9039" y="1445"/>
                    <a:pt x="9737" y="2357"/>
                  </a:cubicBezTo>
                  <a:cubicBezTo>
                    <a:pt x="9650" y="2426"/>
                    <a:pt x="9562" y="2496"/>
                    <a:pt x="9493" y="2566"/>
                  </a:cubicBezTo>
                  <a:cubicBezTo>
                    <a:pt x="9101" y="2957"/>
                    <a:pt x="9460" y="3494"/>
                    <a:pt x="9876" y="3494"/>
                  </a:cubicBezTo>
                  <a:cubicBezTo>
                    <a:pt x="10000" y="3494"/>
                    <a:pt x="10128" y="3447"/>
                    <a:pt x="10244" y="3335"/>
                  </a:cubicBezTo>
                  <a:cubicBezTo>
                    <a:pt x="10384" y="3178"/>
                    <a:pt x="10541" y="3038"/>
                    <a:pt x="10734" y="2933"/>
                  </a:cubicBezTo>
                  <a:cubicBezTo>
                    <a:pt x="11246" y="2598"/>
                    <a:pt x="11801" y="2446"/>
                    <a:pt x="12341" y="2446"/>
                  </a:cubicBezTo>
                  <a:cubicBezTo>
                    <a:pt x="13885" y="2446"/>
                    <a:pt x="15314" y="3685"/>
                    <a:pt x="15314" y="5433"/>
                  </a:cubicBezTo>
                  <a:cubicBezTo>
                    <a:pt x="15314" y="5626"/>
                    <a:pt x="15296" y="5835"/>
                    <a:pt x="15261" y="6028"/>
                  </a:cubicBezTo>
                  <a:cubicBezTo>
                    <a:pt x="15191" y="6360"/>
                    <a:pt x="15454" y="6657"/>
                    <a:pt x="15786" y="6657"/>
                  </a:cubicBezTo>
                  <a:lnTo>
                    <a:pt x="15838" y="6657"/>
                  </a:lnTo>
                  <a:cubicBezTo>
                    <a:pt x="17097" y="6657"/>
                    <a:pt x="18128" y="7671"/>
                    <a:pt x="18128" y="8929"/>
                  </a:cubicBezTo>
                  <a:cubicBezTo>
                    <a:pt x="18128" y="10188"/>
                    <a:pt x="17097" y="11202"/>
                    <a:pt x="15838" y="11202"/>
                  </a:cubicBezTo>
                  <a:lnTo>
                    <a:pt x="15506" y="11202"/>
                  </a:lnTo>
                  <a:cubicBezTo>
                    <a:pt x="14912" y="8772"/>
                    <a:pt x="12727" y="7059"/>
                    <a:pt x="10244" y="7059"/>
                  </a:cubicBezTo>
                  <a:cubicBezTo>
                    <a:pt x="7744" y="7059"/>
                    <a:pt x="5559" y="8772"/>
                    <a:pt x="4965" y="11202"/>
                  </a:cubicBezTo>
                  <a:cubicBezTo>
                    <a:pt x="2517" y="11185"/>
                    <a:pt x="1416" y="8125"/>
                    <a:pt x="3304" y="6552"/>
                  </a:cubicBezTo>
                  <a:lnTo>
                    <a:pt x="3304" y="6552"/>
                  </a:lnTo>
                  <a:cubicBezTo>
                    <a:pt x="3496" y="6884"/>
                    <a:pt x="3724" y="7199"/>
                    <a:pt x="3986" y="7461"/>
                  </a:cubicBezTo>
                  <a:cubicBezTo>
                    <a:pt x="4104" y="7575"/>
                    <a:pt x="4234" y="7622"/>
                    <a:pt x="4358" y="7622"/>
                  </a:cubicBezTo>
                  <a:cubicBezTo>
                    <a:pt x="4768" y="7622"/>
                    <a:pt x="5113" y="7103"/>
                    <a:pt x="4738" y="6727"/>
                  </a:cubicBezTo>
                  <a:cubicBezTo>
                    <a:pt x="4423" y="6395"/>
                    <a:pt x="4161" y="6010"/>
                    <a:pt x="4003" y="5591"/>
                  </a:cubicBezTo>
                  <a:cubicBezTo>
                    <a:pt x="3846" y="5206"/>
                    <a:pt x="3759" y="4786"/>
                    <a:pt x="3759" y="4367"/>
                  </a:cubicBezTo>
                  <a:cubicBezTo>
                    <a:pt x="3759" y="2329"/>
                    <a:pt x="5415" y="1038"/>
                    <a:pt x="7115" y="1038"/>
                  </a:cubicBezTo>
                  <a:close/>
                  <a:moveTo>
                    <a:pt x="10206" y="8126"/>
                  </a:moveTo>
                  <a:cubicBezTo>
                    <a:pt x="12454" y="8126"/>
                    <a:pt x="14615" y="9875"/>
                    <a:pt x="14615" y="12513"/>
                  </a:cubicBezTo>
                  <a:cubicBezTo>
                    <a:pt x="14615" y="14926"/>
                    <a:pt x="12657" y="16883"/>
                    <a:pt x="10244" y="16883"/>
                  </a:cubicBezTo>
                  <a:cubicBezTo>
                    <a:pt x="6346" y="16883"/>
                    <a:pt x="4388" y="12163"/>
                    <a:pt x="7150" y="9419"/>
                  </a:cubicBezTo>
                  <a:cubicBezTo>
                    <a:pt x="8038" y="8526"/>
                    <a:pt x="9132" y="8126"/>
                    <a:pt x="10206" y="8126"/>
                  </a:cubicBezTo>
                  <a:close/>
                  <a:moveTo>
                    <a:pt x="7127" y="1"/>
                  </a:moveTo>
                  <a:cubicBezTo>
                    <a:pt x="4894" y="1"/>
                    <a:pt x="2710" y="1694"/>
                    <a:pt x="2710" y="4384"/>
                  </a:cubicBezTo>
                  <a:cubicBezTo>
                    <a:pt x="2710" y="4786"/>
                    <a:pt x="2762" y="5188"/>
                    <a:pt x="2885" y="5573"/>
                  </a:cubicBezTo>
                  <a:cubicBezTo>
                    <a:pt x="0" y="7583"/>
                    <a:pt x="1311" y="12094"/>
                    <a:pt x="4808" y="12251"/>
                  </a:cubicBezTo>
                  <a:lnTo>
                    <a:pt x="4808" y="12496"/>
                  </a:lnTo>
                  <a:cubicBezTo>
                    <a:pt x="4808" y="15502"/>
                    <a:pt x="7237" y="17915"/>
                    <a:pt x="10244" y="17915"/>
                  </a:cubicBezTo>
                  <a:cubicBezTo>
                    <a:pt x="13234" y="17915"/>
                    <a:pt x="15663" y="15502"/>
                    <a:pt x="15663" y="12496"/>
                  </a:cubicBezTo>
                  <a:lnTo>
                    <a:pt x="15663" y="12251"/>
                  </a:lnTo>
                  <a:lnTo>
                    <a:pt x="15838" y="12251"/>
                  </a:lnTo>
                  <a:cubicBezTo>
                    <a:pt x="15872" y="12252"/>
                    <a:pt x="15905" y="12252"/>
                    <a:pt x="15939" y="12252"/>
                  </a:cubicBezTo>
                  <a:cubicBezTo>
                    <a:pt x="17677" y="12252"/>
                    <a:pt x="19110" y="10924"/>
                    <a:pt x="19247" y="9192"/>
                  </a:cubicBezTo>
                  <a:cubicBezTo>
                    <a:pt x="19369" y="7426"/>
                    <a:pt x="18111" y="5870"/>
                    <a:pt x="16363" y="5643"/>
                  </a:cubicBezTo>
                  <a:lnTo>
                    <a:pt x="16363" y="5416"/>
                  </a:lnTo>
                  <a:cubicBezTo>
                    <a:pt x="16349" y="3091"/>
                    <a:pt x="14441" y="1405"/>
                    <a:pt x="12334" y="1405"/>
                  </a:cubicBezTo>
                  <a:cubicBezTo>
                    <a:pt x="11763" y="1405"/>
                    <a:pt x="11178" y="1529"/>
                    <a:pt x="10611" y="1797"/>
                  </a:cubicBezTo>
                  <a:cubicBezTo>
                    <a:pt x="9701" y="556"/>
                    <a:pt x="8406" y="1"/>
                    <a:pt x="7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0" name="Google Shape;330;p33"/>
          <p:cNvSpPr txBox="1">
            <a:spLocks noGrp="1"/>
          </p:cNvSpPr>
          <p:nvPr>
            <p:ph type="subTitle" idx="3"/>
          </p:nvPr>
        </p:nvSpPr>
        <p:spPr>
          <a:xfrm>
            <a:off x="1166924" y="4192890"/>
            <a:ext cx="2968347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(</a:t>
            </a:r>
            <a:r>
              <a:rPr lang="vi-VN" dirty="0"/>
              <a:t>Phần mềm dưới dạng dịch vụ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31" name="Google Shape;331;p33"/>
          <p:cNvSpPr txBox="1">
            <a:spLocks noGrp="1"/>
          </p:cNvSpPr>
          <p:nvPr>
            <p:ph type="subTitle" idx="4"/>
          </p:nvPr>
        </p:nvSpPr>
        <p:spPr>
          <a:xfrm>
            <a:off x="1227194" y="3805483"/>
            <a:ext cx="3044556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vi-VN" b="1" dirty="0">
                <a:solidFill>
                  <a:srgbClr val="FF0000"/>
                </a:solidFill>
              </a:rPr>
              <a:t>SaaS</a:t>
            </a:r>
            <a:r>
              <a:rPr lang="en-US" dirty="0"/>
              <a:t> – </a:t>
            </a:r>
            <a:r>
              <a:rPr lang="en-US" sz="1600" dirty="0"/>
              <a:t>Software as a Service</a:t>
            </a:r>
            <a:endParaRPr sz="1600" dirty="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ubTitle" idx="5"/>
          </p:nvPr>
        </p:nvSpPr>
        <p:spPr>
          <a:xfrm>
            <a:off x="5970139" y="2672787"/>
            <a:ext cx="3030559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(</a:t>
            </a:r>
            <a:r>
              <a:rPr lang="vi-VN" dirty="0"/>
              <a:t>Nền tảng dưới dạng</a:t>
            </a:r>
            <a:r>
              <a:rPr lang="en-US" dirty="0"/>
              <a:t> </a:t>
            </a:r>
            <a:r>
              <a:rPr lang="vi-VN" dirty="0"/>
              <a:t>dịch vụ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33" name="Google Shape;333;p33"/>
          <p:cNvSpPr txBox="1">
            <a:spLocks noGrp="1"/>
          </p:cNvSpPr>
          <p:nvPr>
            <p:ph type="subTitle" idx="6"/>
          </p:nvPr>
        </p:nvSpPr>
        <p:spPr>
          <a:xfrm>
            <a:off x="5970139" y="2281437"/>
            <a:ext cx="3030559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vi-VN" b="1" dirty="0">
                <a:solidFill>
                  <a:srgbClr val="FF0000"/>
                </a:solidFill>
              </a:rPr>
              <a:t>PaaS</a:t>
            </a:r>
            <a:r>
              <a:rPr lang="en-US" dirty="0"/>
              <a:t> – </a:t>
            </a:r>
            <a:r>
              <a:rPr lang="en-US" sz="1600" dirty="0"/>
              <a:t>Platform as a Service</a:t>
            </a:r>
            <a:endParaRPr sz="1600" dirty="0"/>
          </a:p>
        </p:txBody>
      </p:sp>
      <p:sp>
        <p:nvSpPr>
          <p:cNvPr id="334" name="Google Shape;334;p33"/>
          <p:cNvSpPr txBox="1">
            <a:spLocks noGrp="1"/>
          </p:cNvSpPr>
          <p:nvPr>
            <p:ph type="subTitle" idx="7"/>
          </p:nvPr>
        </p:nvSpPr>
        <p:spPr>
          <a:xfrm>
            <a:off x="5263977" y="4231378"/>
            <a:ext cx="350471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(</a:t>
            </a:r>
            <a:r>
              <a:rPr lang="vi-VN" sz="1400" dirty="0"/>
              <a:t>Quy trình kinh doanh dưới</a:t>
            </a:r>
            <a:r>
              <a:rPr lang="en-US" sz="1400" dirty="0"/>
              <a:t> </a:t>
            </a:r>
            <a:r>
              <a:rPr lang="vi-VN" sz="1400" dirty="0"/>
              <a:t>dạng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vụ</a:t>
            </a:r>
            <a:r>
              <a:rPr lang="en-US" sz="1400" dirty="0"/>
              <a:t>)</a:t>
            </a:r>
            <a:endParaRPr sz="1400" dirty="0"/>
          </a:p>
        </p:txBody>
      </p:sp>
      <p:sp>
        <p:nvSpPr>
          <p:cNvPr id="335" name="Google Shape;335;p33"/>
          <p:cNvSpPr txBox="1">
            <a:spLocks noGrp="1"/>
          </p:cNvSpPr>
          <p:nvPr>
            <p:ph type="subTitle" idx="8"/>
          </p:nvPr>
        </p:nvSpPr>
        <p:spPr>
          <a:xfrm>
            <a:off x="5400454" y="3849390"/>
            <a:ext cx="342137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b="1" dirty="0" err="1">
                <a:solidFill>
                  <a:srgbClr val="FF0000"/>
                </a:solidFill>
              </a:rPr>
              <a:t>BPaaS</a:t>
            </a:r>
            <a:r>
              <a:rPr lang="en-US" dirty="0"/>
              <a:t> </a:t>
            </a:r>
            <a:r>
              <a:rPr lang="en-US" sz="1600" dirty="0"/>
              <a:t>– </a:t>
            </a:r>
            <a:r>
              <a:rPr lang="en-US" sz="1400" dirty="0"/>
              <a:t>Business Process as a Service</a:t>
            </a:r>
            <a:endParaRPr sz="1400" dirty="0"/>
          </a:p>
        </p:txBody>
      </p:sp>
      <p:sp>
        <p:nvSpPr>
          <p:cNvPr id="336" name="Google Shape;336;p33"/>
          <p:cNvSpPr/>
          <p:nvPr/>
        </p:nvSpPr>
        <p:spPr>
          <a:xfrm>
            <a:off x="208886" y="3846483"/>
            <a:ext cx="804300" cy="80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p33"/>
          <p:cNvSpPr/>
          <p:nvPr/>
        </p:nvSpPr>
        <p:spPr>
          <a:xfrm>
            <a:off x="4948563" y="2322062"/>
            <a:ext cx="804300" cy="80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33"/>
          <p:cNvSpPr/>
          <p:nvPr/>
        </p:nvSpPr>
        <p:spPr>
          <a:xfrm>
            <a:off x="4515355" y="3867079"/>
            <a:ext cx="804300" cy="80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9" name="Google Shape;339;p33"/>
          <p:cNvGrpSpPr/>
          <p:nvPr/>
        </p:nvGrpSpPr>
        <p:grpSpPr>
          <a:xfrm>
            <a:off x="5150109" y="2538572"/>
            <a:ext cx="401207" cy="371282"/>
            <a:chOff x="2472213" y="4010475"/>
            <a:chExt cx="484550" cy="448300"/>
          </a:xfrm>
        </p:grpSpPr>
        <p:sp>
          <p:nvSpPr>
            <p:cNvPr id="340" name="Google Shape;340;p33"/>
            <p:cNvSpPr/>
            <p:nvPr/>
          </p:nvSpPr>
          <p:spPr>
            <a:xfrm>
              <a:off x="2472213" y="4010475"/>
              <a:ext cx="484550" cy="448300"/>
            </a:xfrm>
            <a:custGeom>
              <a:avLst/>
              <a:gdLst/>
              <a:ahLst/>
              <a:cxnLst/>
              <a:rect l="l" t="t" r="r" b="b"/>
              <a:pathLst>
                <a:path w="19382" h="17932" extrusionOk="0">
                  <a:moveTo>
                    <a:pt x="9802" y="8125"/>
                  </a:moveTo>
                  <a:lnTo>
                    <a:pt x="9802" y="8999"/>
                  </a:lnTo>
                  <a:cubicBezTo>
                    <a:pt x="9785" y="9296"/>
                    <a:pt x="10029" y="9523"/>
                    <a:pt x="10326" y="9523"/>
                  </a:cubicBezTo>
                  <a:lnTo>
                    <a:pt x="10326" y="9541"/>
                  </a:lnTo>
                  <a:cubicBezTo>
                    <a:pt x="10606" y="9541"/>
                    <a:pt x="10851" y="9296"/>
                    <a:pt x="10833" y="9016"/>
                  </a:cubicBezTo>
                  <a:lnTo>
                    <a:pt x="10833" y="8142"/>
                  </a:lnTo>
                  <a:lnTo>
                    <a:pt x="11900" y="8142"/>
                  </a:lnTo>
                  <a:lnTo>
                    <a:pt x="11900" y="10590"/>
                  </a:lnTo>
                  <a:lnTo>
                    <a:pt x="8736" y="10590"/>
                  </a:lnTo>
                  <a:lnTo>
                    <a:pt x="8736" y="8125"/>
                  </a:lnTo>
                  <a:close/>
                  <a:moveTo>
                    <a:pt x="7198" y="1055"/>
                  </a:moveTo>
                  <a:cubicBezTo>
                    <a:pt x="8153" y="1055"/>
                    <a:pt x="9122" y="1462"/>
                    <a:pt x="9820" y="2374"/>
                  </a:cubicBezTo>
                  <a:cubicBezTo>
                    <a:pt x="9732" y="2443"/>
                    <a:pt x="9645" y="2513"/>
                    <a:pt x="9575" y="2583"/>
                  </a:cubicBezTo>
                  <a:cubicBezTo>
                    <a:pt x="9184" y="2974"/>
                    <a:pt x="9542" y="3511"/>
                    <a:pt x="9959" y="3511"/>
                  </a:cubicBezTo>
                  <a:cubicBezTo>
                    <a:pt x="10082" y="3511"/>
                    <a:pt x="10211" y="3464"/>
                    <a:pt x="10326" y="3352"/>
                  </a:cubicBezTo>
                  <a:cubicBezTo>
                    <a:pt x="10466" y="3195"/>
                    <a:pt x="10624" y="3055"/>
                    <a:pt x="10816" y="2950"/>
                  </a:cubicBezTo>
                  <a:cubicBezTo>
                    <a:pt x="11328" y="2615"/>
                    <a:pt x="11883" y="2463"/>
                    <a:pt x="12424" y="2463"/>
                  </a:cubicBezTo>
                  <a:cubicBezTo>
                    <a:pt x="13967" y="2463"/>
                    <a:pt x="15396" y="3702"/>
                    <a:pt x="15396" y="5450"/>
                  </a:cubicBezTo>
                  <a:cubicBezTo>
                    <a:pt x="15396" y="5643"/>
                    <a:pt x="15379" y="5852"/>
                    <a:pt x="15344" y="6045"/>
                  </a:cubicBezTo>
                  <a:cubicBezTo>
                    <a:pt x="15279" y="6370"/>
                    <a:pt x="15531" y="6679"/>
                    <a:pt x="15861" y="6679"/>
                  </a:cubicBezTo>
                  <a:cubicBezTo>
                    <a:pt x="15887" y="6679"/>
                    <a:pt x="15912" y="6678"/>
                    <a:pt x="15938" y="6674"/>
                  </a:cubicBezTo>
                  <a:cubicBezTo>
                    <a:pt x="17179" y="6674"/>
                    <a:pt x="18211" y="7688"/>
                    <a:pt x="18211" y="8946"/>
                  </a:cubicBezTo>
                  <a:cubicBezTo>
                    <a:pt x="18211" y="10205"/>
                    <a:pt x="17179" y="11219"/>
                    <a:pt x="15938" y="11219"/>
                  </a:cubicBezTo>
                  <a:lnTo>
                    <a:pt x="15046" y="11219"/>
                  </a:lnTo>
                  <a:lnTo>
                    <a:pt x="15046" y="9698"/>
                  </a:lnTo>
                  <a:cubicBezTo>
                    <a:pt x="15046" y="9558"/>
                    <a:pt x="14994" y="9436"/>
                    <a:pt x="14889" y="9331"/>
                  </a:cubicBezTo>
                  <a:lnTo>
                    <a:pt x="12791" y="7233"/>
                  </a:lnTo>
                  <a:cubicBezTo>
                    <a:pt x="12686" y="7128"/>
                    <a:pt x="12564" y="7076"/>
                    <a:pt x="12424" y="7076"/>
                  </a:cubicBezTo>
                  <a:lnTo>
                    <a:pt x="6113" y="7076"/>
                  </a:lnTo>
                  <a:cubicBezTo>
                    <a:pt x="5834" y="7076"/>
                    <a:pt x="5589" y="7321"/>
                    <a:pt x="5589" y="7600"/>
                  </a:cubicBezTo>
                  <a:lnTo>
                    <a:pt x="5589" y="11219"/>
                  </a:lnTo>
                  <a:lnTo>
                    <a:pt x="5082" y="11219"/>
                  </a:lnTo>
                  <a:cubicBezTo>
                    <a:pt x="2617" y="11219"/>
                    <a:pt x="1498" y="8142"/>
                    <a:pt x="3386" y="6569"/>
                  </a:cubicBezTo>
                  <a:lnTo>
                    <a:pt x="3386" y="6569"/>
                  </a:lnTo>
                  <a:cubicBezTo>
                    <a:pt x="3579" y="6901"/>
                    <a:pt x="3806" y="7216"/>
                    <a:pt x="4086" y="7478"/>
                  </a:cubicBezTo>
                  <a:cubicBezTo>
                    <a:pt x="4199" y="7592"/>
                    <a:pt x="4326" y="7639"/>
                    <a:pt x="4448" y="7639"/>
                  </a:cubicBezTo>
                  <a:cubicBezTo>
                    <a:pt x="4850" y="7639"/>
                    <a:pt x="5196" y="7120"/>
                    <a:pt x="4820" y="6744"/>
                  </a:cubicBezTo>
                  <a:cubicBezTo>
                    <a:pt x="4505" y="6412"/>
                    <a:pt x="4260" y="6027"/>
                    <a:pt x="4086" y="5608"/>
                  </a:cubicBezTo>
                  <a:cubicBezTo>
                    <a:pt x="3928" y="5223"/>
                    <a:pt x="3841" y="4803"/>
                    <a:pt x="3841" y="4384"/>
                  </a:cubicBezTo>
                  <a:cubicBezTo>
                    <a:pt x="3841" y="2346"/>
                    <a:pt x="5497" y="1055"/>
                    <a:pt x="7198" y="1055"/>
                  </a:cubicBezTo>
                  <a:close/>
                  <a:moveTo>
                    <a:pt x="11900" y="15852"/>
                  </a:moveTo>
                  <a:lnTo>
                    <a:pt x="11900" y="16900"/>
                  </a:lnTo>
                  <a:lnTo>
                    <a:pt x="8736" y="16900"/>
                  </a:lnTo>
                  <a:lnTo>
                    <a:pt x="8736" y="15852"/>
                  </a:lnTo>
                  <a:close/>
                  <a:moveTo>
                    <a:pt x="7704" y="8160"/>
                  </a:moveTo>
                  <a:lnTo>
                    <a:pt x="7704" y="11132"/>
                  </a:lnTo>
                  <a:cubicBezTo>
                    <a:pt x="7687" y="11411"/>
                    <a:pt x="7932" y="11656"/>
                    <a:pt x="8211" y="11656"/>
                  </a:cubicBezTo>
                  <a:lnTo>
                    <a:pt x="12424" y="11656"/>
                  </a:lnTo>
                  <a:cubicBezTo>
                    <a:pt x="12704" y="11656"/>
                    <a:pt x="12949" y="11411"/>
                    <a:pt x="12949" y="11132"/>
                  </a:cubicBezTo>
                  <a:lnTo>
                    <a:pt x="12949" y="8877"/>
                  </a:lnTo>
                  <a:lnTo>
                    <a:pt x="13998" y="9925"/>
                  </a:lnTo>
                  <a:lnTo>
                    <a:pt x="13998" y="16900"/>
                  </a:lnTo>
                  <a:lnTo>
                    <a:pt x="12949" y="16900"/>
                  </a:lnTo>
                  <a:lnTo>
                    <a:pt x="12949" y="15310"/>
                  </a:lnTo>
                  <a:cubicBezTo>
                    <a:pt x="12949" y="15030"/>
                    <a:pt x="12704" y="14785"/>
                    <a:pt x="12424" y="14785"/>
                  </a:cubicBezTo>
                  <a:lnTo>
                    <a:pt x="8211" y="14785"/>
                  </a:lnTo>
                  <a:cubicBezTo>
                    <a:pt x="7932" y="14785"/>
                    <a:pt x="7687" y="15030"/>
                    <a:pt x="7687" y="15310"/>
                  </a:cubicBezTo>
                  <a:lnTo>
                    <a:pt x="7687" y="16900"/>
                  </a:lnTo>
                  <a:lnTo>
                    <a:pt x="6638" y="16900"/>
                  </a:lnTo>
                  <a:lnTo>
                    <a:pt x="6638" y="8160"/>
                  </a:lnTo>
                  <a:close/>
                  <a:moveTo>
                    <a:pt x="7205" y="0"/>
                  </a:moveTo>
                  <a:cubicBezTo>
                    <a:pt x="4968" y="0"/>
                    <a:pt x="2781" y="1694"/>
                    <a:pt x="2792" y="4384"/>
                  </a:cubicBezTo>
                  <a:cubicBezTo>
                    <a:pt x="2792" y="4786"/>
                    <a:pt x="2844" y="5188"/>
                    <a:pt x="2949" y="5573"/>
                  </a:cubicBezTo>
                  <a:cubicBezTo>
                    <a:pt x="1" y="7632"/>
                    <a:pt x="1458" y="12268"/>
                    <a:pt x="5062" y="12268"/>
                  </a:cubicBezTo>
                  <a:cubicBezTo>
                    <a:pt x="5069" y="12268"/>
                    <a:pt x="5075" y="12268"/>
                    <a:pt x="5082" y="12268"/>
                  </a:cubicBezTo>
                  <a:lnTo>
                    <a:pt x="5589" y="12268"/>
                  </a:lnTo>
                  <a:lnTo>
                    <a:pt x="5589" y="17407"/>
                  </a:lnTo>
                  <a:cubicBezTo>
                    <a:pt x="5589" y="17705"/>
                    <a:pt x="5834" y="17932"/>
                    <a:pt x="6113" y="17932"/>
                  </a:cubicBezTo>
                  <a:lnTo>
                    <a:pt x="14522" y="17932"/>
                  </a:lnTo>
                  <a:cubicBezTo>
                    <a:pt x="14819" y="17932"/>
                    <a:pt x="15046" y="17705"/>
                    <a:pt x="15046" y="17407"/>
                  </a:cubicBezTo>
                  <a:lnTo>
                    <a:pt x="15046" y="12268"/>
                  </a:lnTo>
                  <a:lnTo>
                    <a:pt x="15921" y="12268"/>
                  </a:lnTo>
                  <a:cubicBezTo>
                    <a:pt x="17651" y="12268"/>
                    <a:pt x="19102" y="10922"/>
                    <a:pt x="19242" y="9191"/>
                  </a:cubicBezTo>
                  <a:cubicBezTo>
                    <a:pt x="19382" y="7461"/>
                    <a:pt x="18158" y="5922"/>
                    <a:pt x="16445" y="5660"/>
                  </a:cubicBezTo>
                  <a:lnTo>
                    <a:pt x="16445" y="5433"/>
                  </a:lnTo>
                  <a:cubicBezTo>
                    <a:pt x="16431" y="3105"/>
                    <a:pt x="14518" y="1407"/>
                    <a:pt x="12408" y="1407"/>
                  </a:cubicBezTo>
                  <a:cubicBezTo>
                    <a:pt x="11840" y="1407"/>
                    <a:pt x="11257" y="1530"/>
                    <a:pt x="10694" y="1797"/>
                  </a:cubicBezTo>
                  <a:cubicBezTo>
                    <a:pt x="9783" y="555"/>
                    <a:pt x="8486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2685763" y="4327600"/>
              <a:ext cx="88800" cy="26350"/>
            </a:xfrm>
            <a:custGeom>
              <a:avLst/>
              <a:gdLst/>
              <a:ahLst/>
              <a:cxnLst/>
              <a:rect l="l" t="t" r="r" b="b"/>
              <a:pathLst>
                <a:path w="3552" h="1054" extrusionOk="0">
                  <a:moveTo>
                    <a:pt x="687" y="1"/>
                  </a:moveTo>
                  <a:cubicBezTo>
                    <a:pt x="0" y="1"/>
                    <a:pt x="0" y="1053"/>
                    <a:pt x="687" y="1053"/>
                  </a:cubicBezTo>
                  <a:cubicBezTo>
                    <a:pt x="703" y="1053"/>
                    <a:pt x="719" y="1052"/>
                    <a:pt x="736" y="1051"/>
                  </a:cubicBezTo>
                  <a:lnTo>
                    <a:pt x="2833" y="1051"/>
                  </a:lnTo>
                  <a:cubicBezTo>
                    <a:pt x="2850" y="1052"/>
                    <a:pt x="2866" y="1053"/>
                    <a:pt x="2881" y="1053"/>
                  </a:cubicBezTo>
                  <a:cubicBezTo>
                    <a:pt x="3552" y="1053"/>
                    <a:pt x="3552" y="1"/>
                    <a:pt x="2881" y="1"/>
                  </a:cubicBezTo>
                  <a:cubicBezTo>
                    <a:pt x="2866" y="1"/>
                    <a:pt x="2850" y="1"/>
                    <a:pt x="2833" y="2"/>
                  </a:cubicBezTo>
                  <a:lnTo>
                    <a:pt x="736" y="2"/>
                  </a:lnTo>
                  <a:cubicBezTo>
                    <a:pt x="719" y="1"/>
                    <a:pt x="703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2" name="Google Shape;342;p33"/>
          <p:cNvSpPr/>
          <p:nvPr/>
        </p:nvSpPr>
        <p:spPr>
          <a:xfrm>
            <a:off x="4732044" y="4083536"/>
            <a:ext cx="370923" cy="371386"/>
          </a:xfrm>
          <a:custGeom>
            <a:avLst/>
            <a:gdLst/>
            <a:ahLst/>
            <a:cxnLst/>
            <a:rect l="l" t="t" r="r" b="b"/>
            <a:pathLst>
              <a:path w="17919" h="17937" extrusionOk="0">
                <a:moveTo>
                  <a:pt x="10577" y="1749"/>
                </a:moveTo>
                <a:lnTo>
                  <a:pt x="10577" y="2798"/>
                </a:lnTo>
                <a:lnTo>
                  <a:pt x="9528" y="2798"/>
                </a:lnTo>
                <a:lnTo>
                  <a:pt x="9528" y="1749"/>
                </a:lnTo>
                <a:close/>
                <a:moveTo>
                  <a:pt x="14073" y="1049"/>
                </a:moveTo>
                <a:lnTo>
                  <a:pt x="14073" y="2798"/>
                </a:lnTo>
                <a:lnTo>
                  <a:pt x="11625" y="2798"/>
                </a:lnTo>
                <a:lnTo>
                  <a:pt x="11625" y="1049"/>
                </a:lnTo>
                <a:close/>
                <a:moveTo>
                  <a:pt x="16171" y="1749"/>
                </a:moveTo>
                <a:lnTo>
                  <a:pt x="16171" y="2798"/>
                </a:lnTo>
                <a:lnTo>
                  <a:pt x="15122" y="2798"/>
                </a:lnTo>
                <a:lnTo>
                  <a:pt x="15122" y="1749"/>
                </a:lnTo>
                <a:close/>
                <a:moveTo>
                  <a:pt x="3724" y="3881"/>
                </a:moveTo>
                <a:cubicBezTo>
                  <a:pt x="4178" y="3881"/>
                  <a:pt x="4406" y="4458"/>
                  <a:pt x="4091" y="4790"/>
                </a:cubicBezTo>
                <a:cubicBezTo>
                  <a:pt x="3985" y="4890"/>
                  <a:pt x="3855" y="4936"/>
                  <a:pt x="3726" y="4936"/>
                </a:cubicBezTo>
                <a:cubicBezTo>
                  <a:pt x="3450" y="4936"/>
                  <a:pt x="3182" y="4728"/>
                  <a:pt x="3182" y="4406"/>
                </a:cubicBezTo>
                <a:cubicBezTo>
                  <a:pt x="3182" y="4126"/>
                  <a:pt x="3427" y="3881"/>
                  <a:pt x="3724" y="3881"/>
                </a:cubicBezTo>
                <a:close/>
                <a:moveTo>
                  <a:pt x="14772" y="5962"/>
                </a:moveTo>
                <a:lnTo>
                  <a:pt x="14772" y="7011"/>
                </a:lnTo>
                <a:lnTo>
                  <a:pt x="10926" y="7011"/>
                </a:lnTo>
                <a:lnTo>
                  <a:pt x="10926" y="5962"/>
                </a:lnTo>
                <a:close/>
                <a:moveTo>
                  <a:pt x="16870" y="3846"/>
                </a:moveTo>
                <a:lnTo>
                  <a:pt x="16870" y="7011"/>
                </a:lnTo>
                <a:lnTo>
                  <a:pt x="15821" y="7011"/>
                </a:lnTo>
                <a:lnTo>
                  <a:pt x="15821" y="5437"/>
                </a:lnTo>
                <a:cubicBezTo>
                  <a:pt x="15821" y="5140"/>
                  <a:pt x="15594" y="4913"/>
                  <a:pt x="15297" y="4913"/>
                </a:cubicBezTo>
                <a:lnTo>
                  <a:pt x="10402" y="4913"/>
                </a:lnTo>
                <a:cubicBezTo>
                  <a:pt x="10105" y="4913"/>
                  <a:pt x="9877" y="5140"/>
                  <a:pt x="9877" y="5437"/>
                </a:cubicBezTo>
                <a:lnTo>
                  <a:pt x="9877" y="7011"/>
                </a:lnTo>
                <a:lnTo>
                  <a:pt x="8828" y="7011"/>
                </a:lnTo>
                <a:lnTo>
                  <a:pt x="8828" y="3846"/>
                </a:lnTo>
                <a:close/>
                <a:moveTo>
                  <a:pt x="7780" y="4930"/>
                </a:moveTo>
                <a:lnTo>
                  <a:pt x="7780" y="7517"/>
                </a:lnTo>
                <a:cubicBezTo>
                  <a:pt x="7780" y="7815"/>
                  <a:pt x="8007" y="8042"/>
                  <a:pt x="8304" y="8042"/>
                </a:cubicBezTo>
                <a:lnTo>
                  <a:pt x="12290" y="8042"/>
                </a:lnTo>
                <a:lnTo>
                  <a:pt x="12290" y="10979"/>
                </a:lnTo>
                <a:cubicBezTo>
                  <a:pt x="11835" y="11154"/>
                  <a:pt x="11486" y="11503"/>
                  <a:pt x="11328" y="11940"/>
                </a:cubicBezTo>
                <a:lnTo>
                  <a:pt x="8042" y="11940"/>
                </a:lnTo>
                <a:lnTo>
                  <a:pt x="8042" y="9703"/>
                </a:lnTo>
                <a:cubicBezTo>
                  <a:pt x="8042" y="9416"/>
                  <a:pt x="7830" y="9177"/>
                  <a:pt x="7547" y="9177"/>
                </a:cubicBezTo>
                <a:cubicBezTo>
                  <a:pt x="7537" y="9177"/>
                  <a:pt x="7527" y="9178"/>
                  <a:pt x="7517" y="9178"/>
                </a:cubicBezTo>
                <a:lnTo>
                  <a:pt x="4248" y="9178"/>
                </a:lnTo>
                <a:lnTo>
                  <a:pt x="4248" y="5892"/>
                </a:lnTo>
                <a:cubicBezTo>
                  <a:pt x="4685" y="5734"/>
                  <a:pt x="5035" y="5385"/>
                  <a:pt x="5210" y="4930"/>
                </a:cubicBezTo>
                <a:close/>
                <a:moveTo>
                  <a:pt x="6993" y="10227"/>
                </a:moveTo>
                <a:lnTo>
                  <a:pt x="6993" y="12674"/>
                </a:lnTo>
                <a:lnTo>
                  <a:pt x="1049" y="12674"/>
                </a:lnTo>
                <a:lnTo>
                  <a:pt x="1049" y="10227"/>
                </a:lnTo>
                <a:close/>
                <a:moveTo>
                  <a:pt x="12805" y="11940"/>
                </a:moveTo>
                <a:cubicBezTo>
                  <a:pt x="13077" y="11940"/>
                  <a:pt x="13339" y="12147"/>
                  <a:pt x="13339" y="12465"/>
                </a:cubicBezTo>
                <a:cubicBezTo>
                  <a:pt x="13339" y="12762"/>
                  <a:pt x="13094" y="12989"/>
                  <a:pt x="12814" y="12989"/>
                </a:cubicBezTo>
                <a:cubicBezTo>
                  <a:pt x="12342" y="12989"/>
                  <a:pt x="12097" y="12430"/>
                  <a:pt x="12430" y="12098"/>
                </a:cubicBezTo>
                <a:cubicBezTo>
                  <a:pt x="12538" y="11989"/>
                  <a:pt x="12673" y="11940"/>
                  <a:pt x="12805" y="11940"/>
                </a:cubicBezTo>
                <a:close/>
                <a:moveTo>
                  <a:pt x="6993" y="13723"/>
                </a:moveTo>
                <a:lnTo>
                  <a:pt x="6993" y="14772"/>
                </a:lnTo>
                <a:lnTo>
                  <a:pt x="1049" y="14772"/>
                </a:lnTo>
                <a:lnTo>
                  <a:pt x="1049" y="13723"/>
                </a:lnTo>
                <a:close/>
                <a:moveTo>
                  <a:pt x="4633" y="15839"/>
                </a:moveTo>
                <a:lnTo>
                  <a:pt x="4808" y="16887"/>
                </a:lnTo>
                <a:lnTo>
                  <a:pt x="3252" y="16887"/>
                </a:lnTo>
                <a:lnTo>
                  <a:pt x="3427" y="15839"/>
                </a:lnTo>
                <a:close/>
                <a:moveTo>
                  <a:pt x="11101" y="1"/>
                </a:moveTo>
                <a:cubicBezTo>
                  <a:pt x="10804" y="1"/>
                  <a:pt x="10577" y="228"/>
                  <a:pt x="10577" y="525"/>
                </a:cubicBezTo>
                <a:lnTo>
                  <a:pt x="10577" y="700"/>
                </a:lnTo>
                <a:lnTo>
                  <a:pt x="9003" y="700"/>
                </a:lnTo>
                <a:cubicBezTo>
                  <a:pt x="8706" y="700"/>
                  <a:pt x="8479" y="927"/>
                  <a:pt x="8479" y="1224"/>
                </a:cubicBezTo>
                <a:lnTo>
                  <a:pt x="8479" y="2798"/>
                </a:lnTo>
                <a:lnTo>
                  <a:pt x="8304" y="2798"/>
                </a:lnTo>
                <a:cubicBezTo>
                  <a:pt x="8007" y="2798"/>
                  <a:pt x="7780" y="3042"/>
                  <a:pt x="7780" y="3322"/>
                </a:cubicBezTo>
                <a:lnTo>
                  <a:pt x="7780" y="3881"/>
                </a:lnTo>
                <a:lnTo>
                  <a:pt x="5192" y="3881"/>
                </a:lnTo>
                <a:cubicBezTo>
                  <a:pt x="4954" y="3211"/>
                  <a:pt x="4329" y="2828"/>
                  <a:pt x="3691" y="2828"/>
                </a:cubicBezTo>
                <a:cubicBezTo>
                  <a:pt x="3298" y="2828"/>
                  <a:pt x="2901" y="2974"/>
                  <a:pt x="2588" y="3287"/>
                </a:cubicBezTo>
                <a:cubicBezTo>
                  <a:pt x="1766" y="4109"/>
                  <a:pt x="2098" y="5507"/>
                  <a:pt x="3182" y="5892"/>
                </a:cubicBezTo>
                <a:lnTo>
                  <a:pt x="3182" y="9178"/>
                </a:lnTo>
                <a:lnTo>
                  <a:pt x="525" y="9178"/>
                </a:lnTo>
                <a:cubicBezTo>
                  <a:pt x="228" y="9178"/>
                  <a:pt x="0" y="9405"/>
                  <a:pt x="0" y="9703"/>
                </a:cubicBezTo>
                <a:lnTo>
                  <a:pt x="0" y="15297"/>
                </a:lnTo>
                <a:cubicBezTo>
                  <a:pt x="0" y="15594"/>
                  <a:pt x="228" y="15821"/>
                  <a:pt x="525" y="15821"/>
                </a:cubicBezTo>
                <a:lnTo>
                  <a:pt x="2360" y="15821"/>
                </a:lnTo>
                <a:lnTo>
                  <a:pt x="2186" y="16887"/>
                </a:lnTo>
                <a:lnTo>
                  <a:pt x="1923" y="16887"/>
                </a:lnTo>
                <a:cubicBezTo>
                  <a:pt x="1277" y="16922"/>
                  <a:pt x="1277" y="17884"/>
                  <a:pt x="1923" y="17936"/>
                </a:cubicBezTo>
                <a:lnTo>
                  <a:pt x="6119" y="17936"/>
                </a:lnTo>
                <a:cubicBezTo>
                  <a:pt x="6783" y="17884"/>
                  <a:pt x="6783" y="16922"/>
                  <a:pt x="6119" y="16887"/>
                </a:cubicBezTo>
                <a:lnTo>
                  <a:pt x="5857" y="16887"/>
                </a:lnTo>
                <a:lnTo>
                  <a:pt x="5682" y="15839"/>
                </a:lnTo>
                <a:lnTo>
                  <a:pt x="7517" y="15839"/>
                </a:lnTo>
                <a:cubicBezTo>
                  <a:pt x="7815" y="15839"/>
                  <a:pt x="8042" y="15594"/>
                  <a:pt x="8042" y="15314"/>
                </a:cubicBezTo>
                <a:lnTo>
                  <a:pt x="8042" y="12989"/>
                </a:lnTo>
                <a:lnTo>
                  <a:pt x="11328" y="12989"/>
                </a:lnTo>
                <a:cubicBezTo>
                  <a:pt x="11566" y="13660"/>
                  <a:pt x="12185" y="14042"/>
                  <a:pt x="12818" y="14042"/>
                </a:cubicBezTo>
                <a:cubicBezTo>
                  <a:pt x="13207" y="14042"/>
                  <a:pt x="13602" y="13897"/>
                  <a:pt x="13916" y="13583"/>
                </a:cubicBezTo>
                <a:cubicBezTo>
                  <a:pt x="14737" y="12762"/>
                  <a:pt x="14423" y="11363"/>
                  <a:pt x="13339" y="10979"/>
                </a:cubicBezTo>
                <a:lnTo>
                  <a:pt x="13339" y="8042"/>
                </a:lnTo>
                <a:lnTo>
                  <a:pt x="17394" y="8042"/>
                </a:lnTo>
                <a:cubicBezTo>
                  <a:pt x="17692" y="8042"/>
                  <a:pt x="17919" y="7815"/>
                  <a:pt x="17919" y="7517"/>
                </a:cubicBezTo>
                <a:lnTo>
                  <a:pt x="17919" y="3339"/>
                </a:lnTo>
                <a:cubicBezTo>
                  <a:pt x="17919" y="3042"/>
                  <a:pt x="17692" y="2815"/>
                  <a:pt x="17394" y="2815"/>
                </a:cubicBezTo>
                <a:lnTo>
                  <a:pt x="17394" y="2798"/>
                </a:lnTo>
                <a:lnTo>
                  <a:pt x="17220" y="2798"/>
                </a:lnTo>
                <a:lnTo>
                  <a:pt x="17220" y="1224"/>
                </a:lnTo>
                <a:cubicBezTo>
                  <a:pt x="17220" y="927"/>
                  <a:pt x="16975" y="700"/>
                  <a:pt x="16695" y="700"/>
                </a:cubicBezTo>
                <a:lnTo>
                  <a:pt x="15122" y="700"/>
                </a:lnTo>
                <a:lnTo>
                  <a:pt x="15122" y="525"/>
                </a:lnTo>
                <a:cubicBezTo>
                  <a:pt x="15122" y="228"/>
                  <a:pt x="14877" y="1"/>
                  <a:pt x="145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3" name="Google Shape;343;p33"/>
          <p:cNvGrpSpPr/>
          <p:nvPr/>
        </p:nvGrpSpPr>
        <p:grpSpPr>
          <a:xfrm>
            <a:off x="411457" y="4062982"/>
            <a:ext cx="399158" cy="371303"/>
            <a:chOff x="6932013" y="2623325"/>
            <a:chExt cx="482075" cy="448325"/>
          </a:xfrm>
        </p:grpSpPr>
        <p:sp>
          <p:nvSpPr>
            <p:cNvPr id="344" name="Google Shape;344;p33"/>
            <p:cNvSpPr/>
            <p:nvPr/>
          </p:nvSpPr>
          <p:spPr>
            <a:xfrm>
              <a:off x="6932013" y="2623325"/>
              <a:ext cx="482075" cy="448325"/>
            </a:xfrm>
            <a:custGeom>
              <a:avLst/>
              <a:gdLst/>
              <a:ahLst/>
              <a:cxnLst/>
              <a:rect l="l" t="t" r="r" b="b"/>
              <a:pathLst>
                <a:path w="19283" h="17933" extrusionOk="0">
                  <a:moveTo>
                    <a:pt x="7091" y="1047"/>
                  </a:moveTo>
                  <a:cubicBezTo>
                    <a:pt x="8094" y="1047"/>
                    <a:pt x="9080" y="1503"/>
                    <a:pt x="9720" y="2357"/>
                  </a:cubicBezTo>
                  <a:cubicBezTo>
                    <a:pt x="9650" y="2426"/>
                    <a:pt x="9562" y="2496"/>
                    <a:pt x="9492" y="2566"/>
                  </a:cubicBezTo>
                  <a:cubicBezTo>
                    <a:pt x="9101" y="2957"/>
                    <a:pt x="9459" y="3494"/>
                    <a:pt x="9876" y="3494"/>
                  </a:cubicBezTo>
                  <a:cubicBezTo>
                    <a:pt x="10000" y="3494"/>
                    <a:pt x="10128" y="3447"/>
                    <a:pt x="10244" y="3335"/>
                  </a:cubicBezTo>
                  <a:cubicBezTo>
                    <a:pt x="10384" y="3178"/>
                    <a:pt x="10559" y="3056"/>
                    <a:pt x="10734" y="2933"/>
                  </a:cubicBezTo>
                  <a:cubicBezTo>
                    <a:pt x="11246" y="2598"/>
                    <a:pt x="11802" y="2446"/>
                    <a:pt x="12344" y="2446"/>
                  </a:cubicBezTo>
                  <a:cubicBezTo>
                    <a:pt x="13892" y="2446"/>
                    <a:pt x="15327" y="3685"/>
                    <a:pt x="15314" y="5433"/>
                  </a:cubicBezTo>
                  <a:cubicBezTo>
                    <a:pt x="15314" y="5626"/>
                    <a:pt x="15296" y="5835"/>
                    <a:pt x="15261" y="6028"/>
                  </a:cubicBezTo>
                  <a:cubicBezTo>
                    <a:pt x="15193" y="6351"/>
                    <a:pt x="15440" y="6658"/>
                    <a:pt x="15759" y="6658"/>
                  </a:cubicBezTo>
                  <a:cubicBezTo>
                    <a:pt x="15768" y="6658"/>
                    <a:pt x="15777" y="6657"/>
                    <a:pt x="15786" y="6657"/>
                  </a:cubicBezTo>
                  <a:lnTo>
                    <a:pt x="15838" y="6657"/>
                  </a:lnTo>
                  <a:cubicBezTo>
                    <a:pt x="17097" y="6657"/>
                    <a:pt x="18111" y="7671"/>
                    <a:pt x="18111" y="8929"/>
                  </a:cubicBezTo>
                  <a:cubicBezTo>
                    <a:pt x="18111" y="10188"/>
                    <a:pt x="17097" y="11202"/>
                    <a:pt x="15838" y="11202"/>
                  </a:cubicBezTo>
                  <a:lnTo>
                    <a:pt x="15506" y="11202"/>
                  </a:lnTo>
                  <a:cubicBezTo>
                    <a:pt x="14912" y="8772"/>
                    <a:pt x="12727" y="7059"/>
                    <a:pt x="10244" y="7059"/>
                  </a:cubicBezTo>
                  <a:cubicBezTo>
                    <a:pt x="7744" y="7059"/>
                    <a:pt x="5559" y="8772"/>
                    <a:pt x="4965" y="11202"/>
                  </a:cubicBezTo>
                  <a:cubicBezTo>
                    <a:pt x="2517" y="11185"/>
                    <a:pt x="1416" y="8125"/>
                    <a:pt x="3304" y="6552"/>
                  </a:cubicBezTo>
                  <a:lnTo>
                    <a:pt x="3304" y="6552"/>
                  </a:lnTo>
                  <a:cubicBezTo>
                    <a:pt x="3496" y="6884"/>
                    <a:pt x="3724" y="7199"/>
                    <a:pt x="3986" y="7461"/>
                  </a:cubicBezTo>
                  <a:cubicBezTo>
                    <a:pt x="4104" y="7575"/>
                    <a:pt x="4234" y="7622"/>
                    <a:pt x="4358" y="7622"/>
                  </a:cubicBezTo>
                  <a:cubicBezTo>
                    <a:pt x="4768" y="7622"/>
                    <a:pt x="5113" y="7103"/>
                    <a:pt x="4738" y="6727"/>
                  </a:cubicBezTo>
                  <a:cubicBezTo>
                    <a:pt x="4423" y="6395"/>
                    <a:pt x="4161" y="6010"/>
                    <a:pt x="4003" y="5591"/>
                  </a:cubicBezTo>
                  <a:cubicBezTo>
                    <a:pt x="3391" y="4052"/>
                    <a:pt x="4003" y="2287"/>
                    <a:pt x="5454" y="1482"/>
                  </a:cubicBezTo>
                  <a:cubicBezTo>
                    <a:pt x="5967" y="1188"/>
                    <a:pt x="6532" y="1047"/>
                    <a:pt x="7091" y="1047"/>
                  </a:cubicBezTo>
                  <a:close/>
                  <a:moveTo>
                    <a:pt x="10206" y="8126"/>
                  </a:moveTo>
                  <a:cubicBezTo>
                    <a:pt x="12454" y="8126"/>
                    <a:pt x="14615" y="9875"/>
                    <a:pt x="14615" y="12513"/>
                  </a:cubicBezTo>
                  <a:cubicBezTo>
                    <a:pt x="14615" y="14926"/>
                    <a:pt x="12657" y="16883"/>
                    <a:pt x="10244" y="16883"/>
                  </a:cubicBezTo>
                  <a:cubicBezTo>
                    <a:pt x="6346" y="16883"/>
                    <a:pt x="4388" y="12164"/>
                    <a:pt x="7150" y="9419"/>
                  </a:cubicBezTo>
                  <a:cubicBezTo>
                    <a:pt x="8038" y="8526"/>
                    <a:pt x="9132" y="8126"/>
                    <a:pt x="10206" y="8126"/>
                  </a:cubicBezTo>
                  <a:close/>
                  <a:moveTo>
                    <a:pt x="7127" y="1"/>
                  </a:moveTo>
                  <a:cubicBezTo>
                    <a:pt x="4894" y="1"/>
                    <a:pt x="2710" y="1694"/>
                    <a:pt x="2710" y="4384"/>
                  </a:cubicBezTo>
                  <a:cubicBezTo>
                    <a:pt x="2710" y="4786"/>
                    <a:pt x="2762" y="5188"/>
                    <a:pt x="2885" y="5573"/>
                  </a:cubicBezTo>
                  <a:cubicBezTo>
                    <a:pt x="0" y="7583"/>
                    <a:pt x="1311" y="12094"/>
                    <a:pt x="4807" y="12251"/>
                  </a:cubicBezTo>
                  <a:lnTo>
                    <a:pt x="4807" y="12496"/>
                  </a:lnTo>
                  <a:cubicBezTo>
                    <a:pt x="4807" y="15502"/>
                    <a:pt x="7237" y="17932"/>
                    <a:pt x="10244" y="17932"/>
                  </a:cubicBezTo>
                  <a:cubicBezTo>
                    <a:pt x="13233" y="17932"/>
                    <a:pt x="15663" y="15502"/>
                    <a:pt x="15663" y="12496"/>
                  </a:cubicBezTo>
                  <a:lnTo>
                    <a:pt x="15663" y="12251"/>
                  </a:lnTo>
                  <a:lnTo>
                    <a:pt x="15838" y="12251"/>
                  </a:lnTo>
                  <a:cubicBezTo>
                    <a:pt x="17569" y="12251"/>
                    <a:pt x="19020" y="10922"/>
                    <a:pt x="19160" y="9192"/>
                  </a:cubicBezTo>
                  <a:cubicBezTo>
                    <a:pt x="19282" y="7461"/>
                    <a:pt x="18076" y="5923"/>
                    <a:pt x="16363" y="5643"/>
                  </a:cubicBezTo>
                  <a:lnTo>
                    <a:pt x="16363" y="5416"/>
                  </a:lnTo>
                  <a:cubicBezTo>
                    <a:pt x="16349" y="3102"/>
                    <a:pt x="14437" y="1407"/>
                    <a:pt x="12326" y="1407"/>
                  </a:cubicBezTo>
                  <a:cubicBezTo>
                    <a:pt x="11758" y="1407"/>
                    <a:pt x="11175" y="1530"/>
                    <a:pt x="10611" y="1797"/>
                  </a:cubicBezTo>
                  <a:cubicBezTo>
                    <a:pt x="9701" y="556"/>
                    <a:pt x="8406" y="1"/>
                    <a:pt x="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125388" y="2878600"/>
              <a:ext cx="125025" cy="114050"/>
            </a:xfrm>
            <a:custGeom>
              <a:avLst/>
              <a:gdLst/>
              <a:ahLst/>
              <a:cxnLst/>
              <a:rect l="l" t="t" r="r" b="b"/>
              <a:pathLst>
                <a:path w="5001" h="4562" extrusionOk="0">
                  <a:moveTo>
                    <a:pt x="752" y="1"/>
                  </a:moveTo>
                  <a:cubicBezTo>
                    <a:pt x="344" y="1"/>
                    <a:pt x="2" y="529"/>
                    <a:pt x="376" y="904"/>
                  </a:cubicBezTo>
                  <a:lnTo>
                    <a:pt x="1757" y="2285"/>
                  </a:lnTo>
                  <a:lnTo>
                    <a:pt x="376" y="3666"/>
                  </a:lnTo>
                  <a:cubicBezTo>
                    <a:pt x="1" y="4041"/>
                    <a:pt x="346" y="4561"/>
                    <a:pt x="756" y="4561"/>
                  </a:cubicBezTo>
                  <a:cubicBezTo>
                    <a:pt x="880" y="4561"/>
                    <a:pt x="1010" y="4514"/>
                    <a:pt x="1128" y="4400"/>
                  </a:cubicBezTo>
                  <a:lnTo>
                    <a:pt x="2509" y="3019"/>
                  </a:lnTo>
                  <a:lnTo>
                    <a:pt x="3873" y="4400"/>
                  </a:lnTo>
                  <a:cubicBezTo>
                    <a:pt x="3991" y="4514"/>
                    <a:pt x="4121" y="4561"/>
                    <a:pt x="4245" y="4561"/>
                  </a:cubicBezTo>
                  <a:cubicBezTo>
                    <a:pt x="4655" y="4561"/>
                    <a:pt x="5000" y="4041"/>
                    <a:pt x="4624" y="3666"/>
                  </a:cubicBezTo>
                  <a:lnTo>
                    <a:pt x="3243" y="2302"/>
                  </a:lnTo>
                  <a:lnTo>
                    <a:pt x="4624" y="921"/>
                  </a:lnTo>
                  <a:cubicBezTo>
                    <a:pt x="4834" y="711"/>
                    <a:pt x="4834" y="379"/>
                    <a:pt x="4624" y="169"/>
                  </a:cubicBezTo>
                  <a:cubicBezTo>
                    <a:pt x="4520" y="65"/>
                    <a:pt x="4384" y="12"/>
                    <a:pt x="4249" y="12"/>
                  </a:cubicBezTo>
                  <a:cubicBezTo>
                    <a:pt x="4113" y="12"/>
                    <a:pt x="3978" y="65"/>
                    <a:pt x="3873" y="169"/>
                  </a:cubicBezTo>
                  <a:lnTo>
                    <a:pt x="2509" y="1533"/>
                  </a:lnTo>
                  <a:lnTo>
                    <a:pt x="1128" y="169"/>
                  </a:lnTo>
                  <a:cubicBezTo>
                    <a:pt x="1009" y="50"/>
                    <a:pt x="878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0832" y="872011"/>
            <a:ext cx="8600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</a:t>
            </a:r>
            <a:r>
              <a:rPr lang="vi-VN" sz="1600" dirty="0"/>
              <a:t>ung cấp kiến thức và kỹ năng thực hành về các chủ đề </a:t>
            </a:r>
            <a:r>
              <a:rPr lang="vi-VN" sz="1600" b="1" dirty="0">
                <a:solidFill>
                  <a:srgbClr val="FF0000"/>
                </a:solidFill>
              </a:rPr>
              <a:t>cơ bản </a:t>
            </a:r>
            <a:r>
              <a:rPr lang="vi-VN" sz="1600" dirty="0"/>
              <a:t>liên quan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điện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đám</a:t>
            </a:r>
            <a:r>
              <a:rPr lang="en-US" sz="1600" dirty="0"/>
              <a:t> </a:t>
            </a:r>
            <a:r>
              <a:rPr lang="en-US" sz="1600" dirty="0" err="1"/>
              <a:t>mây</a:t>
            </a:r>
            <a:r>
              <a:rPr lang="en-US" sz="1600" dirty="0"/>
              <a:t>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/>
              <a:t>Hiểu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áp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điện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đám</a:t>
            </a:r>
            <a:r>
              <a:rPr lang="en-US" sz="1600" dirty="0"/>
              <a:t> </a:t>
            </a:r>
            <a:r>
              <a:rPr lang="en-US" sz="1600" dirty="0" err="1"/>
              <a:t>mây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4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đám</a:t>
            </a:r>
            <a:r>
              <a:rPr lang="en-US" sz="1600" dirty="0"/>
              <a:t> </a:t>
            </a:r>
            <a:r>
              <a:rPr lang="en-US" sz="1600" dirty="0" err="1"/>
              <a:t>mây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build="p"/>
      <p:bldP spid="324" grpId="0" build="p"/>
      <p:bldP spid="326" grpId="0" animBg="1"/>
      <p:bldP spid="330" grpId="0" build="p"/>
      <p:bldP spid="331" grpId="0" build="p"/>
      <p:bldP spid="332" grpId="0" build="p"/>
      <p:bldP spid="333" grpId="0" build="p"/>
      <p:bldP spid="334" grpId="0" build="p"/>
      <p:bldP spid="335" grpId="0" build="p"/>
      <p:bldP spid="336" grpId="0" animBg="1"/>
      <p:bldP spid="337" grpId="0" animBg="1"/>
      <p:bldP spid="338" grpId="0" animBg="1"/>
      <p:bldP spid="342" grpId="0" animBg="1"/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25" y="190304"/>
            <a:ext cx="7682400" cy="467100"/>
          </a:xfrm>
        </p:spPr>
        <p:txBody>
          <a:bodyPr/>
          <a:lstStyle/>
          <a:p>
            <a:r>
              <a:rPr lang="en-US" dirty="0"/>
              <a:t>MÔ HÌNH MỤC TIÊU HƯỚNG TỚI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825" y="1364603"/>
            <a:ext cx="8160512" cy="467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 (VPN,..), Server (Windows , Linux), Backup (</a:t>
            </a:r>
            <a:r>
              <a:rPr lang="en-US" dirty="0">
                <a:solidFill>
                  <a:srgbClr val="FF0000"/>
                </a:solidFill>
              </a:rPr>
              <a:t>Cloud</a:t>
            </a:r>
            <a:r>
              <a:rPr lang="en-US" dirty="0"/>
              <a:t> &amp; Local),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</a:t>
            </a:r>
            <a:r>
              <a:rPr lang="en-US" dirty="0" err="1"/>
              <a:t>vá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..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VPS,cPanel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giám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dịch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vụ</a:t>
            </a:r>
            <a:r>
              <a:rPr lang="en-US" dirty="0">
                <a:solidFill>
                  <a:srgbClr val="FF0000"/>
                </a:solidFill>
              </a:rPr>
              <a:t> Cloud,…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360946" y="808736"/>
            <a:ext cx="5233737" cy="467312"/>
          </a:xfrm>
          <a:solidFill>
            <a:srgbClr val="92D050"/>
          </a:solidFill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IT </a:t>
            </a:r>
            <a:r>
              <a:rPr lang="en-US" dirty="0" err="1"/>
              <a:t>cho</a:t>
            </a:r>
            <a:r>
              <a:rPr lang="en-US" dirty="0"/>
              <a:t> SMB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730825" y="2525114"/>
            <a:ext cx="7931912" cy="467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HOSTING</a:t>
            </a:r>
            <a:r>
              <a:rPr lang="en-US" dirty="0"/>
              <a:t>, Website,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, email,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Office…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(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…)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Cloud</a:t>
            </a:r>
            <a:r>
              <a:rPr lang="en-US" dirty="0"/>
              <a:t> / On-Premise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385010" y="2104010"/>
            <a:ext cx="5209674" cy="346048"/>
          </a:xfrm>
          <a:solidFill>
            <a:srgbClr val="92D050"/>
          </a:solidFill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SMB</a:t>
            </a:r>
            <a:endParaRPr lang="en-US" dirty="0"/>
          </a:p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>
          <a:xfrm>
            <a:off x="1518092" y="3746993"/>
            <a:ext cx="2615100" cy="467100"/>
          </a:xfrm>
        </p:spPr>
        <p:txBody>
          <a:bodyPr/>
          <a:lstStyle/>
          <a:p>
            <a:r>
              <a:rPr lang="en-US" dirty="0"/>
              <a:t>QL VPP, QL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..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>
          <a:xfrm>
            <a:off x="1071152" y="3327670"/>
            <a:ext cx="3965383" cy="419323"/>
          </a:xfrm>
          <a:solidFill>
            <a:srgbClr val="FFFF00"/>
          </a:solidFill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>
          <a:xfrm>
            <a:off x="1543131" y="4643318"/>
            <a:ext cx="2615100" cy="467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>
          <a:xfrm>
            <a:off x="1071152" y="4251968"/>
            <a:ext cx="3965383" cy="343500"/>
          </a:xfrm>
          <a:solidFill>
            <a:srgbClr val="FFFF00"/>
          </a:solidFill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2347" y="657404"/>
            <a:ext cx="8758990" cy="25189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6311590" y="3383072"/>
            <a:ext cx="2698595" cy="772615"/>
          </a:xfrm>
          <a:prstGeom prst="wedgeRoundRectCallout">
            <a:avLst>
              <a:gd name="adj1" fmla="val 359"/>
              <a:gd name="adj2" fmla="val -805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FF0000"/>
                </a:solidFill>
              </a:rPr>
              <a:t>Có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ít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nhất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01</a:t>
            </a:r>
            <a:r>
              <a:rPr lang="en-US" sz="1800" b="1" dirty="0">
                <a:solidFill>
                  <a:srgbClr val="FF0000"/>
                </a:solidFill>
              </a:rPr>
              <a:t> (</a:t>
            </a:r>
            <a:r>
              <a:rPr lang="en-US" sz="1800" b="1" dirty="0">
                <a:solidFill>
                  <a:schemeClr val="accent1"/>
                </a:solidFill>
              </a:rPr>
              <a:t>MỘT</a:t>
            </a:r>
            <a:r>
              <a:rPr lang="en-US" sz="1800" b="1" dirty="0">
                <a:solidFill>
                  <a:srgbClr val="FF0000"/>
                </a:solidFill>
              </a:rPr>
              <a:t>) </a:t>
            </a:r>
            <a:r>
              <a:rPr lang="en-US" sz="1800" b="1" dirty="0" err="1">
                <a:solidFill>
                  <a:srgbClr val="FF0000"/>
                </a:solidFill>
              </a:rPr>
              <a:t>giải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pháp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5787971" y="4214093"/>
            <a:ext cx="3296654" cy="890932"/>
          </a:xfrm>
          <a:prstGeom prst="rightArrow">
            <a:avLst>
              <a:gd name="adj1" fmla="val 72043"/>
              <a:gd name="adj2" fmla="val 59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/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Cloud </a:t>
            </a:r>
            <a:r>
              <a:rPr lang="en-US" b="1" dirty="0" err="1"/>
              <a:t>cho</a:t>
            </a:r>
            <a:r>
              <a:rPr lang="en-US" b="1" dirty="0"/>
              <a:t> SMB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 build="p"/>
      <p:bldP spid="5" grpId="0" build="p"/>
      <p:bldP spid="6" grpId="0" animBg="1" build="p"/>
      <p:bldP spid="7" grpId="0" build="p"/>
      <p:bldP spid="8" grpId="0" animBg="1" build="p"/>
      <p:bldP spid="10" grpId="0" animBg="1" build="p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730800" y="261475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MỤC TIÊU (HẸP –Level 1&amp;2)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325" name="Google Shape;325;p33"/>
          <p:cNvCxnSpPr/>
          <p:nvPr/>
        </p:nvCxnSpPr>
        <p:spPr>
          <a:xfrm>
            <a:off x="3141450" y="759215"/>
            <a:ext cx="2861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220832" y="872011"/>
            <a:ext cx="86009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&amp;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vi-VN" sz="2000" dirty="0"/>
              <a:t>liên quan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>
                <a:highlight>
                  <a:srgbClr val="FFFF00"/>
                </a:highlight>
              </a:rPr>
              <a:t>đám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mây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doanh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SMB.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SMB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:</a:t>
            </a:r>
            <a:endParaRPr lang="en-US" sz="2000" dirty="0"/>
          </a:p>
          <a:p>
            <a:pPr marL="574675" indent="-287655">
              <a:buFont typeface="Wingdings" panose="05000000000000000000" pitchFamily="2" charset="2"/>
              <a:buChar char="Ø"/>
            </a:pPr>
            <a:r>
              <a:rPr lang="en-US" sz="1600" dirty="0"/>
              <a:t>Website </a:t>
            </a:r>
            <a:r>
              <a:rPr lang="en-US" sz="1600" dirty="0" err="1"/>
              <a:t>quảng</a:t>
            </a:r>
            <a:r>
              <a:rPr lang="en-US" sz="1600" dirty="0"/>
              <a:t> </a:t>
            </a:r>
            <a:r>
              <a:rPr lang="en-US" sz="1600" dirty="0" err="1"/>
              <a:t>bá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công</a:t>
            </a:r>
            <a:r>
              <a:rPr lang="en-US" sz="1600" dirty="0"/>
              <a:t> ty.</a:t>
            </a:r>
            <a:endParaRPr lang="en-US" sz="1600" dirty="0"/>
          </a:p>
          <a:p>
            <a:pPr marL="574675" indent="-287655">
              <a:buFont typeface="Wingdings" panose="05000000000000000000" pitchFamily="2" charset="2"/>
              <a:buChar char="Ø"/>
            </a:pP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Email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gửi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nhận</a:t>
            </a:r>
            <a:r>
              <a:rPr lang="en-US" sz="1600" dirty="0"/>
              <a:t> email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.</a:t>
            </a:r>
            <a:endParaRPr lang="en-US" sz="1600" dirty="0"/>
          </a:p>
          <a:p>
            <a:pPr marL="574675" indent="-287655">
              <a:buFont typeface="Wingdings" panose="05000000000000000000" pitchFamily="2" charset="2"/>
              <a:buChar char="Ø"/>
            </a:pPr>
            <a:r>
              <a:rPr lang="en-US" sz="1600" dirty="0"/>
              <a:t>	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miền</a:t>
            </a:r>
            <a:r>
              <a:rPr lang="en-US" sz="1600" dirty="0"/>
              <a:t>.</a:t>
            </a:r>
            <a:endParaRPr lang="en-US" sz="1600" dirty="0"/>
          </a:p>
          <a:p>
            <a:pPr marL="574675" indent="-287655">
              <a:buFont typeface="Wingdings" panose="05000000000000000000" pitchFamily="2" charset="2"/>
              <a:buChar char="Ø"/>
            </a:pPr>
            <a:r>
              <a:rPr lang="en-US" sz="1600" dirty="0"/>
              <a:t>	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&amp;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lỗi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Email.</a:t>
            </a:r>
            <a:endParaRPr lang="en-US" sz="1600" dirty="0"/>
          </a:p>
          <a:p>
            <a:pPr marL="574675" indent="-287655">
              <a:buFont typeface="Wingdings" panose="05000000000000000000" pitchFamily="2" charset="2"/>
              <a:buChar char="Ø"/>
            </a:pP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mềm</a:t>
            </a:r>
            <a:r>
              <a:rPr lang="en-US" sz="1600" dirty="0"/>
              <a:t> </a:t>
            </a:r>
            <a:r>
              <a:rPr lang="en-US" sz="1600" dirty="0" err="1"/>
              <a:t>kinh</a:t>
            </a:r>
            <a:r>
              <a:rPr lang="en-US" sz="1600" dirty="0"/>
              <a:t> </a:t>
            </a:r>
            <a:r>
              <a:rPr lang="en-US" sz="1600" dirty="0" err="1"/>
              <a:t>doanh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ty.</a:t>
            </a:r>
            <a:endParaRPr lang="en-US" sz="1600" dirty="0"/>
          </a:p>
          <a:p>
            <a:pPr marL="574675" indent="-287655">
              <a:buFont typeface="Wingdings" panose="05000000000000000000" pitchFamily="2" charset="2"/>
              <a:buChar char="Ø"/>
            </a:pPr>
            <a:r>
              <a:rPr lang="en-US" sz="1600" dirty="0"/>
              <a:t>	</a:t>
            </a:r>
            <a:r>
              <a:rPr lang="en-US" sz="1600" dirty="0" err="1"/>
              <a:t>Bán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đa</a:t>
            </a:r>
            <a:r>
              <a:rPr lang="en-US" sz="1600" dirty="0"/>
              <a:t> </a:t>
            </a:r>
            <a:r>
              <a:rPr lang="en-US" sz="1600" dirty="0" err="1"/>
              <a:t>kênh</a:t>
            </a:r>
            <a:r>
              <a:rPr lang="en-US" sz="1600" dirty="0"/>
              <a:t> (Omni Channel) (HARAVAN, NHANH, SAPO, SHOPIFY, CS-Cart, </a:t>
            </a:r>
            <a:r>
              <a:rPr lang="en-US" sz="1600" dirty="0" err="1"/>
              <a:t>Magento</a:t>
            </a:r>
            <a:r>
              <a:rPr lang="en-US" sz="1600" dirty="0"/>
              <a:t>.…</a:t>
            </a:r>
            <a:endParaRPr lang="en-US" sz="1600" dirty="0"/>
          </a:p>
          <a:p>
            <a:pPr marL="574675" indent="-287655">
              <a:buFont typeface="Wingdings" panose="05000000000000000000" pitchFamily="2" charset="2"/>
              <a:buChar char="Ø"/>
            </a:pP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kiểm</a:t>
            </a:r>
            <a:r>
              <a:rPr lang="en-US" sz="1600" dirty="0"/>
              <a:t> </a:t>
            </a:r>
            <a:r>
              <a:rPr lang="en-US" sz="1600" dirty="0" err="1"/>
              <a:t>soát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nội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văn</a:t>
            </a:r>
            <a:r>
              <a:rPr lang="en-US" sz="1600" dirty="0"/>
              <a:t> </a:t>
            </a:r>
            <a:r>
              <a:rPr lang="en-US" sz="1600" dirty="0" err="1"/>
              <a:t>phòng</a:t>
            </a:r>
            <a:endParaRPr lang="en-US" sz="1600" dirty="0"/>
          </a:p>
          <a:p>
            <a:pPr marL="574675" indent="-287655">
              <a:buFont typeface="Wingdings" panose="05000000000000000000" pitchFamily="2" charset="2"/>
              <a:buChar char="Ø"/>
            </a:pPr>
            <a:r>
              <a:rPr lang="en-US" sz="1600" dirty="0"/>
              <a:t>	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mềm</a:t>
            </a:r>
            <a:r>
              <a:rPr lang="en-US" sz="1600" dirty="0"/>
              <a:t> Office 365,..</a:t>
            </a:r>
            <a:endParaRPr lang="en-US" sz="1600" dirty="0"/>
          </a:p>
          <a:p>
            <a:pPr marL="574675" indent="-287655">
              <a:buFont typeface="Wingdings" panose="05000000000000000000" pitchFamily="2" charset="2"/>
              <a:buChar char="Ø"/>
            </a:pPr>
            <a:r>
              <a:rPr lang="en-US" sz="1600" dirty="0"/>
              <a:t>	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dự</a:t>
            </a:r>
            <a:r>
              <a:rPr lang="en-US" sz="1600" dirty="0"/>
              <a:t> </a:t>
            </a:r>
            <a:r>
              <a:rPr lang="en-US" sz="1600" dirty="0" err="1"/>
              <a:t>án</a:t>
            </a:r>
            <a:r>
              <a:rPr lang="en-US" sz="1600" dirty="0"/>
              <a:t>/</a:t>
            </a:r>
            <a:r>
              <a:rPr lang="en-US" sz="1600" dirty="0" err="1"/>
              <a:t>Kế</a:t>
            </a:r>
            <a:r>
              <a:rPr lang="en-US" sz="1600" dirty="0"/>
              <a:t> </a:t>
            </a:r>
            <a:r>
              <a:rPr lang="en-US" sz="1600" dirty="0" err="1"/>
              <a:t>hoạch</a:t>
            </a:r>
            <a:r>
              <a:rPr lang="en-US" sz="1600" dirty="0"/>
              <a:t>.. (</a:t>
            </a:r>
            <a:r>
              <a:rPr lang="en-US" sz="1600" dirty="0" err="1"/>
              <a:t>Jira,Trello</a:t>
            </a:r>
            <a:r>
              <a:rPr lang="en-US" sz="1600" dirty="0"/>
              <a:t>, ..)</a:t>
            </a:r>
            <a:endParaRPr lang="en-US" sz="1600" dirty="0"/>
          </a:p>
          <a:p>
            <a:pPr marL="574675" indent="-287655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574675" indent="-287655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00" y="149075"/>
            <a:ext cx="7682400" cy="467100"/>
          </a:xfrm>
        </p:spPr>
        <p:txBody>
          <a:bodyPr/>
          <a:lstStyle/>
          <a:p>
            <a:r>
              <a:rPr lang="en-US" b="1" dirty="0"/>
              <a:t>SMB TOOL </a:t>
            </a:r>
            <a:r>
              <a:rPr lang="en-US" b="1" dirty="0">
                <a:solidFill>
                  <a:srgbClr val="FF0000"/>
                </a:solidFill>
              </a:rPr>
              <a:t>TEMPLATE</a:t>
            </a:r>
            <a:r>
              <a:rPr lang="en-US" b="1" dirty="0"/>
              <a:t>/</a:t>
            </a:r>
            <a:r>
              <a:rPr lang="en-US" b="1" dirty="0">
                <a:solidFill>
                  <a:schemeClr val="bg2"/>
                </a:solidFill>
              </a:rPr>
              <a:t>EXAMPLE</a:t>
            </a:r>
            <a:endParaRPr lang="en-US" b="1" dirty="0">
              <a:solidFill>
                <a:schemeClr val="bg2"/>
              </a:solidFill>
            </a:endParaRPr>
          </a:p>
        </p:txBody>
      </p: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421888" y="530860"/>
          <a:ext cx="8536258" cy="4612640"/>
        </p:xfrm>
        <a:graphic>
          <a:graphicData uri="http://schemas.openxmlformats.org/drawingml/2006/table">
            <a:tbl>
              <a:tblPr firstRow="1" bandRow="1">
                <a:tableStyleId>{ABEF0EBB-05E4-459E-A315-96DE4CFA44D7}</a:tableStyleId>
              </a:tblPr>
              <a:tblGrid>
                <a:gridCol w="486937"/>
                <a:gridCol w="1836234"/>
                <a:gridCol w="3284034"/>
                <a:gridCol w="2016512"/>
                <a:gridCol w="912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No.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APPLICATION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Platform (Main)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Platform (Compared)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Notes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Godaddy.com (GG Analytics +)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Wordpress.com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Gmail (free)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Outlook.com (free)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x10.mx (Shared hosting)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Đăng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 mail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Ms</a:t>
                      </a:r>
                      <a:r>
                        <a:rPr lang="en-US" dirty="0"/>
                        <a:t> 365 online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GG Docs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Shopify.com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HARAVAN.com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Sobanhang.com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Odoo.com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Developing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MS Visual Studio Com/VS Code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NetBean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Eclipse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Device/Network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PC/Switch/Router/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0" y="535650"/>
            <a:ext cx="8987051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MỘT SỐ ĐỊNH HƯỚNG VỀ CLOUD COMPUTING</a:t>
            </a:r>
            <a:endParaRPr dirty="0"/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 idx="2"/>
          </p:nvPr>
        </p:nvSpPr>
        <p:spPr>
          <a:xfrm rot="-60218" flipH="1">
            <a:off x="718248" y="1468041"/>
            <a:ext cx="1661355" cy="4887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1"/>
          </p:nvPr>
        </p:nvSpPr>
        <p:spPr>
          <a:xfrm>
            <a:off x="600501" y="3464163"/>
            <a:ext cx="1931512" cy="9508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400" dirty="0"/>
              <a:t>Xây dựng HT lưu trữ.</a:t>
            </a:r>
            <a:endParaRPr lang="en-GB" sz="140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400" dirty="0"/>
              <a:t>Xây dựng hạ tầng máy ảo.</a:t>
            </a:r>
            <a:endParaRPr lang="en-GB" sz="140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400" dirty="0"/>
              <a:t>…</a:t>
            </a:r>
            <a:endParaRPr sz="1400" dirty="0"/>
          </a:p>
        </p:txBody>
      </p:sp>
      <p:sp>
        <p:nvSpPr>
          <p:cNvPr id="255" name="Google Shape;255;p30"/>
          <p:cNvSpPr txBox="1">
            <a:spLocks noGrp="1"/>
          </p:cNvSpPr>
          <p:nvPr>
            <p:ph type="subTitle" idx="3"/>
          </p:nvPr>
        </p:nvSpPr>
        <p:spPr>
          <a:xfrm>
            <a:off x="731425" y="2131827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nghệ </a:t>
            </a:r>
            <a:r>
              <a:rPr lang="en-US" dirty="0" err="1"/>
              <a:t>về</a:t>
            </a:r>
            <a:r>
              <a:rPr lang="en-US" dirty="0"/>
              <a:t> cloud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ubTitle" idx="4"/>
          </p:nvPr>
        </p:nvSpPr>
        <p:spPr>
          <a:xfrm>
            <a:off x="2764139" y="3464163"/>
            <a:ext cx="1732797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400" dirty="0"/>
              <a:t>Cài đặt và sử dụng các VPS (&gt;2).</a:t>
            </a:r>
            <a:endParaRPr lang="en-GB" sz="140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400" dirty="0"/>
              <a:t>Quản lý các VPS, containers…</a:t>
            </a:r>
            <a:endParaRPr sz="1400"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subTitle" idx="5"/>
          </p:nvPr>
        </p:nvSpPr>
        <p:spPr>
          <a:xfrm>
            <a:off x="2746410" y="2131827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Ứng dụng các hạ tầng cloud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subTitle" idx="6"/>
          </p:nvPr>
        </p:nvSpPr>
        <p:spPr>
          <a:xfrm>
            <a:off x="4779524" y="3464163"/>
            <a:ext cx="1737282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400" dirty="0"/>
              <a:t>Sử dụng các dv của AWS, AZURE, GCP,…</a:t>
            </a:r>
            <a:endParaRPr lang="en-GB" sz="140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400" dirty="0"/>
              <a:t>VD: Firebase</a:t>
            </a:r>
            <a:endParaRPr sz="1400" dirty="0"/>
          </a:p>
        </p:txBody>
      </p:sp>
      <p:sp>
        <p:nvSpPr>
          <p:cNvPr id="259" name="Google Shape;259;p30"/>
          <p:cNvSpPr txBox="1">
            <a:spLocks noGrp="1"/>
          </p:cNvSpPr>
          <p:nvPr>
            <p:ph type="subTitle" idx="7"/>
          </p:nvPr>
        </p:nvSpPr>
        <p:spPr>
          <a:xfrm>
            <a:off x="4761993" y="2131827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Ứng dụng các dịch vụ cloud</a:t>
            </a:r>
            <a:endParaRPr dirty="0"/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8"/>
          </p:nvPr>
        </p:nvSpPr>
        <p:spPr>
          <a:xfrm>
            <a:off x="6794906" y="3464163"/>
            <a:ext cx="1789535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400" dirty="0"/>
              <a:t>Shopify</a:t>
            </a:r>
            <a:endParaRPr lang="en-GB" sz="140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400" dirty="0"/>
              <a:t>HARAVAN</a:t>
            </a:r>
            <a:endParaRPr lang="en-GB" sz="140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400" dirty="0"/>
              <a:t>GG Analytics, Tag Manager…</a:t>
            </a:r>
            <a:endParaRPr sz="1400" dirty="0"/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9"/>
          </p:nvPr>
        </p:nvSpPr>
        <p:spPr>
          <a:xfrm>
            <a:off x="6777575" y="2131827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Khai thác các dịch vụ BPaaS</a:t>
            </a:r>
            <a:endParaRPr dirty="0"/>
          </a:p>
        </p:txBody>
      </p:sp>
      <p:sp>
        <p:nvSpPr>
          <p:cNvPr id="262" name="Google Shape;262;p30"/>
          <p:cNvSpPr txBox="1">
            <a:spLocks noGrp="1"/>
          </p:cNvSpPr>
          <p:nvPr>
            <p:ph type="title" idx="13"/>
          </p:nvPr>
        </p:nvSpPr>
        <p:spPr>
          <a:xfrm rot="60218">
            <a:off x="2733631" y="1468041"/>
            <a:ext cx="1661355" cy="4887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263" name="Google Shape;263;p30"/>
          <p:cNvSpPr txBox="1">
            <a:spLocks noGrp="1"/>
          </p:cNvSpPr>
          <p:nvPr>
            <p:ph type="title" idx="14"/>
          </p:nvPr>
        </p:nvSpPr>
        <p:spPr>
          <a:xfrm rot="-60218" flipH="1">
            <a:off x="4749014" y="1468041"/>
            <a:ext cx="1661355" cy="4887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 idx="15"/>
          </p:nvPr>
        </p:nvSpPr>
        <p:spPr>
          <a:xfrm rot="60218">
            <a:off x="6764398" y="1468041"/>
            <a:ext cx="1661355" cy="4887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cxnSp>
        <p:nvCxnSpPr>
          <p:cNvPr id="265" name="Google Shape;265;p30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  <p:bldP spid="254" grpId="0" build="p"/>
      <p:bldP spid="255" grpId="0" build="p"/>
      <p:bldP spid="256" grpId="0" build="p"/>
      <p:bldP spid="257" grpId="0" build="p"/>
      <p:bldP spid="258" grpId="0" build="p"/>
      <p:bldP spid="259" grpId="0" build="p"/>
      <p:bldP spid="260" grpId="0" build="p"/>
      <p:bldP spid="261" grpId="0" build="p"/>
      <p:bldP spid="262" grpId="0" animBg="1"/>
      <p:bldP spid="263" grpId="0" animBg="1"/>
      <p:bldP spid="2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730800" y="261475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CÁC ĐỀ TÀI GỢI Ý 01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1"/>
          </p:nvPr>
        </p:nvSpPr>
        <p:spPr>
          <a:xfrm>
            <a:off x="1264134" y="1421004"/>
            <a:ext cx="3146343" cy="11160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en-US" dirty="0"/>
              <a:t>XD HT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(</a:t>
            </a:r>
            <a:r>
              <a:rPr lang="en-US" dirty="0" err="1"/>
              <a:t>Promox</a:t>
            </a:r>
            <a:r>
              <a:rPr lang="en-US" dirty="0"/>
              <a:t>, OpenStack,..)</a:t>
            </a:r>
            <a:endParaRPr lang="en-US" dirty="0"/>
          </a:p>
          <a:p>
            <a:pPr marL="285750" lvl="0" indent="-285750">
              <a:buFontTx/>
              <a:buChar char="-"/>
            </a:pPr>
            <a:r>
              <a:rPr lang="en-US" dirty="0"/>
              <a:t>XD HT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(</a:t>
            </a:r>
            <a:r>
              <a:rPr lang="en-US" dirty="0" err="1"/>
              <a:t>NextCloud</a:t>
            </a:r>
            <a:r>
              <a:rPr lang="en-US" dirty="0"/>
              <a:t>, </a:t>
            </a:r>
            <a:r>
              <a:rPr lang="en-US" dirty="0" err="1"/>
              <a:t>Ceph</a:t>
            </a:r>
            <a:r>
              <a:rPr lang="en-US" dirty="0"/>
              <a:t>,..)</a:t>
            </a:r>
            <a:endParaRPr dirty="0"/>
          </a:p>
        </p:txBody>
      </p:sp>
      <p:sp>
        <p:nvSpPr>
          <p:cNvPr id="324" name="Google Shape;324;p33"/>
          <p:cNvSpPr txBox="1">
            <a:spLocks noGrp="1"/>
          </p:cNvSpPr>
          <p:nvPr>
            <p:ph type="subTitle" idx="2"/>
          </p:nvPr>
        </p:nvSpPr>
        <p:spPr>
          <a:xfrm>
            <a:off x="1264134" y="1029654"/>
            <a:ext cx="3059986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vi-VN" b="1" dirty="0">
                <a:solidFill>
                  <a:srgbClr val="FF0000"/>
                </a:solidFill>
              </a:rPr>
              <a:t>IaaS</a:t>
            </a:r>
            <a:r>
              <a:rPr lang="en-US" dirty="0"/>
              <a:t> – </a:t>
            </a:r>
            <a:r>
              <a:rPr lang="en-US" sz="1600" dirty="0"/>
              <a:t>Infrastructure as a Service</a:t>
            </a:r>
            <a:endParaRPr sz="1600" dirty="0"/>
          </a:p>
        </p:txBody>
      </p:sp>
      <p:cxnSp>
        <p:nvCxnSpPr>
          <p:cNvPr id="325" name="Google Shape;325;p33"/>
          <p:cNvCxnSpPr/>
          <p:nvPr/>
        </p:nvCxnSpPr>
        <p:spPr>
          <a:xfrm>
            <a:off x="3141450" y="759215"/>
            <a:ext cx="2861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3"/>
          <p:cNvSpPr/>
          <p:nvPr/>
        </p:nvSpPr>
        <p:spPr>
          <a:xfrm>
            <a:off x="245826" y="1070279"/>
            <a:ext cx="804300" cy="80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7" name="Google Shape;327;p33"/>
          <p:cNvGrpSpPr/>
          <p:nvPr/>
        </p:nvGrpSpPr>
        <p:grpSpPr>
          <a:xfrm>
            <a:off x="447376" y="1286498"/>
            <a:ext cx="401201" cy="371109"/>
            <a:chOff x="1731313" y="4010900"/>
            <a:chExt cx="484250" cy="447875"/>
          </a:xfrm>
        </p:grpSpPr>
        <p:sp>
          <p:nvSpPr>
            <p:cNvPr id="328" name="Google Shape;328;p33"/>
            <p:cNvSpPr/>
            <p:nvPr/>
          </p:nvSpPr>
          <p:spPr>
            <a:xfrm>
              <a:off x="1912913" y="4272750"/>
              <a:ext cx="148575" cy="100800"/>
            </a:xfrm>
            <a:custGeom>
              <a:avLst/>
              <a:gdLst/>
              <a:ahLst/>
              <a:cxnLst/>
              <a:rect l="l" t="t" r="r" b="b"/>
              <a:pathLst>
                <a:path w="5943" h="4032" extrusionOk="0">
                  <a:moveTo>
                    <a:pt x="5199" y="0"/>
                  </a:moveTo>
                  <a:cubicBezTo>
                    <a:pt x="5076" y="0"/>
                    <a:pt x="4948" y="50"/>
                    <a:pt x="4833" y="169"/>
                  </a:cubicBezTo>
                  <a:lnTo>
                    <a:pt x="2229" y="2756"/>
                  </a:lnTo>
                  <a:lnTo>
                    <a:pt x="1110" y="1655"/>
                  </a:lnTo>
                  <a:cubicBezTo>
                    <a:pt x="995" y="1536"/>
                    <a:pt x="867" y="1486"/>
                    <a:pt x="744" y="1486"/>
                  </a:cubicBezTo>
                  <a:cubicBezTo>
                    <a:pt x="343" y="1486"/>
                    <a:pt x="1" y="2014"/>
                    <a:pt x="375" y="2389"/>
                  </a:cubicBezTo>
                  <a:lnTo>
                    <a:pt x="1861" y="3875"/>
                  </a:lnTo>
                  <a:cubicBezTo>
                    <a:pt x="1966" y="3980"/>
                    <a:pt x="2097" y="4032"/>
                    <a:pt x="2229" y="4032"/>
                  </a:cubicBezTo>
                  <a:cubicBezTo>
                    <a:pt x="2360" y="4032"/>
                    <a:pt x="2491" y="3980"/>
                    <a:pt x="2596" y="3875"/>
                  </a:cubicBezTo>
                  <a:lnTo>
                    <a:pt x="5567" y="903"/>
                  </a:lnTo>
                  <a:cubicBezTo>
                    <a:pt x="5942" y="528"/>
                    <a:pt x="5600" y="0"/>
                    <a:pt x="5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1731313" y="4010900"/>
              <a:ext cx="484250" cy="447875"/>
            </a:xfrm>
            <a:custGeom>
              <a:avLst/>
              <a:gdLst/>
              <a:ahLst/>
              <a:cxnLst/>
              <a:rect l="l" t="t" r="r" b="b"/>
              <a:pathLst>
                <a:path w="19370" h="17915" extrusionOk="0">
                  <a:moveTo>
                    <a:pt x="7115" y="1038"/>
                  </a:moveTo>
                  <a:cubicBezTo>
                    <a:pt x="8070" y="1038"/>
                    <a:pt x="9039" y="1445"/>
                    <a:pt x="9737" y="2357"/>
                  </a:cubicBezTo>
                  <a:cubicBezTo>
                    <a:pt x="9650" y="2426"/>
                    <a:pt x="9562" y="2496"/>
                    <a:pt x="9493" y="2566"/>
                  </a:cubicBezTo>
                  <a:cubicBezTo>
                    <a:pt x="9101" y="2957"/>
                    <a:pt x="9460" y="3494"/>
                    <a:pt x="9876" y="3494"/>
                  </a:cubicBezTo>
                  <a:cubicBezTo>
                    <a:pt x="10000" y="3494"/>
                    <a:pt x="10128" y="3447"/>
                    <a:pt x="10244" y="3335"/>
                  </a:cubicBezTo>
                  <a:cubicBezTo>
                    <a:pt x="10384" y="3178"/>
                    <a:pt x="10541" y="3038"/>
                    <a:pt x="10734" y="2933"/>
                  </a:cubicBezTo>
                  <a:cubicBezTo>
                    <a:pt x="11246" y="2598"/>
                    <a:pt x="11801" y="2446"/>
                    <a:pt x="12341" y="2446"/>
                  </a:cubicBezTo>
                  <a:cubicBezTo>
                    <a:pt x="13885" y="2446"/>
                    <a:pt x="15314" y="3685"/>
                    <a:pt x="15314" y="5433"/>
                  </a:cubicBezTo>
                  <a:cubicBezTo>
                    <a:pt x="15314" y="5626"/>
                    <a:pt x="15296" y="5835"/>
                    <a:pt x="15261" y="6028"/>
                  </a:cubicBezTo>
                  <a:cubicBezTo>
                    <a:pt x="15191" y="6360"/>
                    <a:pt x="15454" y="6657"/>
                    <a:pt x="15786" y="6657"/>
                  </a:cubicBezTo>
                  <a:lnTo>
                    <a:pt x="15838" y="6657"/>
                  </a:lnTo>
                  <a:cubicBezTo>
                    <a:pt x="17097" y="6657"/>
                    <a:pt x="18128" y="7671"/>
                    <a:pt x="18128" y="8929"/>
                  </a:cubicBezTo>
                  <a:cubicBezTo>
                    <a:pt x="18128" y="10188"/>
                    <a:pt x="17097" y="11202"/>
                    <a:pt x="15838" y="11202"/>
                  </a:cubicBezTo>
                  <a:lnTo>
                    <a:pt x="15506" y="11202"/>
                  </a:lnTo>
                  <a:cubicBezTo>
                    <a:pt x="14912" y="8772"/>
                    <a:pt x="12727" y="7059"/>
                    <a:pt x="10244" y="7059"/>
                  </a:cubicBezTo>
                  <a:cubicBezTo>
                    <a:pt x="7744" y="7059"/>
                    <a:pt x="5559" y="8772"/>
                    <a:pt x="4965" y="11202"/>
                  </a:cubicBezTo>
                  <a:cubicBezTo>
                    <a:pt x="2517" y="11185"/>
                    <a:pt x="1416" y="8125"/>
                    <a:pt x="3304" y="6552"/>
                  </a:cubicBezTo>
                  <a:lnTo>
                    <a:pt x="3304" y="6552"/>
                  </a:lnTo>
                  <a:cubicBezTo>
                    <a:pt x="3496" y="6884"/>
                    <a:pt x="3724" y="7199"/>
                    <a:pt x="3986" y="7461"/>
                  </a:cubicBezTo>
                  <a:cubicBezTo>
                    <a:pt x="4104" y="7575"/>
                    <a:pt x="4234" y="7622"/>
                    <a:pt x="4358" y="7622"/>
                  </a:cubicBezTo>
                  <a:cubicBezTo>
                    <a:pt x="4768" y="7622"/>
                    <a:pt x="5113" y="7103"/>
                    <a:pt x="4738" y="6727"/>
                  </a:cubicBezTo>
                  <a:cubicBezTo>
                    <a:pt x="4423" y="6395"/>
                    <a:pt x="4161" y="6010"/>
                    <a:pt x="4003" y="5591"/>
                  </a:cubicBezTo>
                  <a:cubicBezTo>
                    <a:pt x="3846" y="5206"/>
                    <a:pt x="3759" y="4786"/>
                    <a:pt x="3759" y="4367"/>
                  </a:cubicBezTo>
                  <a:cubicBezTo>
                    <a:pt x="3759" y="2329"/>
                    <a:pt x="5415" y="1038"/>
                    <a:pt x="7115" y="1038"/>
                  </a:cubicBezTo>
                  <a:close/>
                  <a:moveTo>
                    <a:pt x="10206" y="8126"/>
                  </a:moveTo>
                  <a:cubicBezTo>
                    <a:pt x="12454" y="8126"/>
                    <a:pt x="14615" y="9875"/>
                    <a:pt x="14615" y="12513"/>
                  </a:cubicBezTo>
                  <a:cubicBezTo>
                    <a:pt x="14615" y="14926"/>
                    <a:pt x="12657" y="16883"/>
                    <a:pt x="10244" y="16883"/>
                  </a:cubicBezTo>
                  <a:cubicBezTo>
                    <a:pt x="6346" y="16883"/>
                    <a:pt x="4388" y="12163"/>
                    <a:pt x="7150" y="9419"/>
                  </a:cubicBezTo>
                  <a:cubicBezTo>
                    <a:pt x="8038" y="8526"/>
                    <a:pt x="9132" y="8126"/>
                    <a:pt x="10206" y="8126"/>
                  </a:cubicBezTo>
                  <a:close/>
                  <a:moveTo>
                    <a:pt x="7127" y="1"/>
                  </a:moveTo>
                  <a:cubicBezTo>
                    <a:pt x="4894" y="1"/>
                    <a:pt x="2710" y="1694"/>
                    <a:pt x="2710" y="4384"/>
                  </a:cubicBezTo>
                  <a:cubicBezTo>
                    <a:pt x="2710" y="4786"/>
                    <a:pt x="2762" y="5188"/>
                    <a:pt x="2885" y="5573"/>
                  </a:cubicBezTo>
                  <a:cubicBezTo>
                    <a:pt x="0" y="7583"/>
                    <a:pt x="1311" y="12094"/>
                    <a:pt x="4808" y="12251"/>
                  </a:cubicBezTo>
                  <a:lnTo>
                    <a:pt x="4808" y="12496"/>
                  </a:lnTo>
                  <a:cubicBezTo>
                    <a:pt x="4808" y="15502"/>
                    <a:pt x="7237" y="17915"/>
                    <a:pt x="10244" y="17915"/>
                  </a:cubicBezTo>
                  <a:cubicBezTo>
                    <a:pt x="13234" y="17915"/>
                    <a:pt x="15663" y="15502"/>
                    <a:pt x="15663" y="12496"/>
                  </a:cubicBezTo>
                  <a:lnTo>
                    <a:pt x="15663" y="12251"/>
                  </a:lnTo>
                  <a:lnTo>
                    <a:pt x="15838" y="12251"/>
                  </a:lnTo>
                  <a:cubicBezTo>
                    <a:pt x="15872" y="12252"/>
                    <a:pt x="15905" y="12252"/>
                    <a:pt x="15939" y="12252"/>
                  </a:cubicBezTo>
                  <a:cubicBezTo>
                    <a:pt x="17677" y="12252"/>
                    <a:pt x="19110" y="10924"/>
                    <a:pt x="19247" y="9192"/>
                  </a:cubicBezTo>
                  <a:cubicBezTo>
                    <a:pt x="19369" y="7426"/>
                    <a:pt x="18111" y="5870"/>
                    <a:pt x="16363" y="5643"/>
                  </a:cubicBezTo>
                  <a:lnTo>
                    <a:pt x="16363" y="5416"/>
                  </a:lnTo>
                  <a:cubicBezTo>
                    <a:pt x="16349" y="3091"/>
                    <a:pt x="14441" y="1405"/>
                    <a:pt x="12334" y="1405"/>
                  </a:cubicBezTo>
                  <a:cubicBezTo>
                    <a:pt x="11763" y="1405"/>
                    <a:pt x="11178" y="1529"/>
                    <a:pt x="10611" y="1797"/>
                  </a:cubicBezTo>
                  <a:cubicBezTo>
                    <a:pt x="9701" y="556"/>
                    <a:pt x="8406" y="1"/>
                    <a:pt x="7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0" name="Google Shape;330;p33"/>
          <p:cNvSpPr txBox="1">
            <a:spLocks noGrp="1"/>
          </p:cNvSpPr>
          <p:nvPr>
            <p:ph type="subTitle" idx="3"/>
          </p:nvPr>
        </p:nvSpPr>
        <p:spPr>
          <a:xfrm>
            <a:off x="1038721" y="4085314"/>
            <a:ext cx="2968347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en-US" dirty="0"/>
              <a:t>XD HT Web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285750" lvl="0" indent="-285750">
              <a:buFontTx/>
              <a:buChar char="-"/>
            </a:pPr>
            <a:r>
              <a:rPr lang="en-US" dirty="0"/>
              <a:t>XD HT website </a:t>
            </a:r>
            <a:r>
              <a:rPr lang="en-US" dirty="0" err="1"/>
              <a:t>với</a:t>
            </a:r>
            <a:r>
              <a:rPr lang="en-US" dirty="0"/>
              <a:t> DB online</a:t>
            </a:r>
            <a:endParaRPr lang="en-US" dirty="0"/>
          </a:p>
          <a:p>
            <a:pPr marL="285750" lvl="0" indent="-285750">
              <a:buFontTx/>
              <a:buChar char="-"/>
            </a:pPr>
            <a:endParaRPr dirty="0"/>
          </a:p>
        </p:txBody>
      </p:sp>
      <p:sp>
        <p:nvSpPr>
          <p:cNvPr id="331" name="Google Shape;331;p33"/>
          <p:cNvSpPr txBox="1">
            <a:spLocks noGrp="1"/>
          </p:cNvSpPr>
          <p:nvPr>
            <p:ph type="subTitle" idx="4"/>
          </p:nvPr>
        </p:nvSpPr>
        <p:spPr>
          <a:xfrm>
            <a:off x="1098991" y="3697907"/>
            <a:ext cx="3044556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vi-VN" b="1" dirty="0">
                <a:solidFill>
                  <a:srgbClr val="FF0000"/>
                </a:solidFill>
              </a:rPr>
              <a:t>SaaS</a:t>
            </a:r>
            <a:r>
              <a:rPr lang="en-US" dirty="0"/>
              <a:t> – </a:t>
            </a:r>
            <a:r>
              <a:rPr lang="en-US" sz="1600" dirty="0"/>
              <a:t>Software as a Service</a:t>
            </a:r>
            <a:endParaRPr sz="1600" dirty="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ubTitle" idx="5"/>
          </p:nvPr>
        </p:nvSpPr>
        <p:spPr>
          <a:xfrm>
            <a:off x="5761253" y="1363940"/>
            <a:ext cx="3030559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HT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SMB (Website, Email, Office App,..)</a:t>
            </a:r>
            <a:endParaRPr lang="en-US" dirty="0"/>
          </a:p>
          <a:p>
            <a:pPr marL="285750" lvl="0" indent="-285750">
              <a:buFontTx/>
              <a:buChar char="-"/>
            </a:pPr>
            <a:r>
              <a:rPr lang="en-US" dirty="0"/>
              <a:t>K8S/Docker Swarm</a:t>
            </a:r>
            <a:endParaRPr lang="en-US" dirty="0"/>
          </a:p>
          <a:p>
            <a:pPr marL="285750" lvl="0" indent="-285750">
              <a:buFontTx/>
              <a:buChar char="-"/>
            </a:pPr>
            <a:endParaRPr lang="en-US" dirty="0"/>
          </a:p>
        </p:txBody>
      </p:sp>
      <p:sp>
        <p:nvSpPr>
          <p:cNvPr id="333" name="Google Shape;333;p33"/>
          <p:cNvSpPr txBox="1">
            <a:spLocks noGrp="1"/>
          </p:cNvSpPr>
          <p:nvPr>
            <p:ph type="subTitle" idx="6"/>
          </p:nvPr>
        </p:nvSpPr>
        <p:spPr>
          <a:xfrm>
            <a:off x="5761253" y="972590"/>
            <a:ext cx="3030559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vi-VN" b="1" dirty="0">
                <a:solidFill>
                  <a:srgbClr val="FF0000"/>
                </a:solidFill>
              </a:rPr>
              <a:t>PaaS</a:t>
            </a:r>
            <a:r>
              <a:rPr lang="en-US" dirty="0"/>
              <a:t> – </a:t>
            </a:r>
            <a:r>
              <a:rPr lang="en-US" sz="1600" dirty="0"/>
              <a:t>Platform as a Service</a:t>
            </a:r>
            <a:endParaRPr sz="1600" dirty="0"/>
          </a:p>
        </p:txBody>
      </p:sp>
      <p:sp>
        <p:nvSpPr>
          <p:cNvPr id="334" name="Google Shape;334;p33"/>
          <p:cNvSpPr txBox="1">
            <a:spLocks noGrp="1"/>
          </p:cNvSpPr>
          <p:nvPr>
            <p:ph type="subTitle" idx="7"/>
          </p:nvPr>
        </p:nvSpPr>
        <p:spPr>
          <a:xfrm>
            <a:off x="5135774" y="4123802"/>
            <a:ext cx="3757214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Tx/>
              <a:buChar char="-"/>
            </a:pPr>
            <a:r>
              <a:rPr lang="en-US" sz="1400" dirty="0"/>
              <a:t>XD &amp; </a:t>
            </a:r>
            <a:r>
              <a:rPr lang="en-US" sz="1400" dirty="0" err="1"/>
              <a:t>chỉnh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gian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Omnichannel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SHOPIFY/HAAVAN/SAPO</a:t>
            </a:r>
            <a:endParaRPr lang="en-US" sz="1400" dirty="0"/>
          </a:p>
          <a:p>
            <a:pPr>
              <a:buFontTx/>
              <a:buChar char="-"/>
            </a:pPr>
            <a:endParaRPr sz="1400" dirty="0"/>
          </a:p>
        </p:txBody>
      </p:sp>
      <p:sp>
        <p:nvSpPr>
          <p:cNvPr id="335" name="Google Shape;335;p33"/>
          <p:cNvSpPr txBox="1">
            <a:spLocks noGrp="1"/>
          </p:cNvSpPr>
          <p:nvPr>
            <p:ph type="subTitle" idx="8"/>
          </p:nvPr>
        </p:nvSpPr>
        <p:spPr>
          <a:xfrm>
            <a:off x="5272251" y="3741814"/>
            <a:ext cx="342137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b="1" dirty="0" err="1">
                <a:solidFill>
                  <a:srgbClr val="FF0000"/>
                </a:solidFill>
              </a:rPr>
              <a:t>BPaaS</a:t>
            </a:r>
            <a:r>
              <a:rPr lang="en-US" dirty="0"/>
              <a:t> </a:t>
            </a:r>
            <a:r>
              <a:rPr lang="en-US" sz="1600" dirty="0"/>
              <a:t>– </a:t>
            </a:r>
            <a:r>
              <a:rPr lang="en-US" sz="1400" dirty="0"/>
              <a:t>Business Process as a Service</a:t>
            </a:r>
            <a:endParaRPr sz="1400" dirty="0"/>
          </a:p>
        </p:txBody>
      </p:sp>
      <p:sp>
        <p:nvSpPr>
          <p:cNvPr id="336" name="Google Shape;336;p33"/>
          <p:cNvSpPr/>
          <p:nvPr/>
        </p:nvSpPr>
        <p:spPr>
          <a:xfrm>
            <a:off x="80683" y="3738907"/>
            <a:ext cx="804300" cy="80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p33"/>
          <p:cNvSpPr/>
          <p:nvPr/>
        </p:nvSpPr>
        <p:spPr>
          <a:xfrm>
            <a:off x="4739677" y="1013215"/>
            <a:ext cx="804300" cy="80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33"/>
          <p:cNvSpPr/>
          <p:nvPr/>
        </p:nvSpPr>
        <p:spPr>
          <a:xfrm>
            <a:off x="4387152" y="3759503"/>
            <a:ext cx="804300" cy="80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9" name="Google Shape;339;p33"/>
          <p:cNvGrpSpPr/>
          <p:nvPr/>
        </p:nvGrpSpPr>
        <p:grpSpPr>
          <a:xfrm>
            <a:off x="4941223" y="1229725"/>
            <a:ext cx="401207" cy="371282"/>
            <a:chOff x="2472213" y="4010475"/>
            <a:chExt cx="484550" cy="448300"/>
          </a:xfrm>
        </p:grpSpPr>
        <p:sp>
          <p:nvSpPr>
            <p:cNvPr id="340" name="Google Shape;340;p33"/>
            <p:cNvSpPr/>
            <p:nvPr/>
          </p:nvSpPr>
          <p:spPr>
            <a:xfrm>
              <a:off x="2472213" y="4010475"/>
              <a:ext cx="484550" cy="448300"/>
            </a:xfrm>
            <a:custGeom>
              <a:avLst/>
              <a:gdLst/>
              <a:ahLst/>
              <a:cxnLst/>
              <a:rect l="l" t="t" r="r" b="b"/>
              <a:pathLst>
                <a:path w="19382" h="17932" extrusionOk="0">
                  <a:moveTo>
                    <a:pt x="9802" y="8125"/>
                  </a:moveTo>
                  <a:lnTo>
                    <a:pt x="9802" y="8999"/>
                  </a:lnTo>
                  <a:cubicBezTo>
                    <a:pt x="9785" y="9296"/>
                    <a:pt x="10029" y="9523"/>
                    <a:pt x="10326" y="9523"/>
                  </a:cubicBezTo>
                  <a:lnTo>
                    <a:pt x="10326" y="9541"/>
                  </a:lnTo>
                  <a:cubicBezTo>
                    <a:pt x="10606" y="9541"/>
                    <a:pt x="10851" y="9296"/>
                    <a:pt x="10833" y="9016"/>
                  </a:cubicBezTo>
                  <a:lnTo>
                    <a:pt x="10833" y="8142"/>
                  </a:lnTo>
                  <a:lnTo>
                    <a:pt x="11900" y="8142"/>
                  </a:lnTo>
                  <a:lnTo>
                    <a:pt x="11900" y="10590"/>
                  </a:lnTo>
                  <a:lnTo>
                    <a:pt x="8736" y="10590"/>
                  </a:lnTo>
                  <a:lnTo>
                    <a:pt x="8736" y="8125"/>
                  </a:lnTo>
                  <a:close/>
                  <a:moveTo>
                    <a:pt x="7198" y="1055"/>
                  </a:moveTo>
                  <a:cubicBezTo>
                    <a:pt x="8153" y="1055"/>
                    <a:pt x="9122" y="1462"/>
                    <a:pt x="9820" y="2374"/>
                  </a:cubicBezTo>
                  <a:cubicBezTo>
                    <a:pt x="9732" y="2443"/>
                    <a:pt x="9645" y="2513"/>
                    <a:pt x="9575" y="2583"/>
                  </a:cubicBezTo>
                  <a:cubicBezTo>
                    <a:pt x="9184" y="2974"/>
                    <a:pt x="9542" y="3511"/>
                    <a:pt x="9959" y="3511"/>
                  </a:cubicBezTo>
                  <a:cubicBezTo>
                    <a:pt x="10082" y="3511"/>
                    <a:pt x="10211" y="3464"/>
                    <a:pt x="10326" y="3352"/>
                  </a:cubicBezTo>
                  <a:cubicBezTo>
                    <a:pt x="10466" y="3195"/>
                    <a:pt x="10624" y="3055"/>
                    <a:pt x="10816" y="2950"/>
                  </a:cubicBezTo>
                  <a:cubicBezTo>
                    <a:pt x="11328" y="2615"/>
                    <a:pt x="11883" y="2463"/>
                    <a:pt x="12424" y="2463"/>
                  </a:cubicBezTo>
                  <a:cubicBezTo>
                    <a:pt x="13967" y="2463"/>
                    <a:pt x="15396" y="3702"/>
                    <a:pt x="15396" y="5450"/>
                  </a:cubicBezTo>
                  <a:cubicBezTo>
                    <a:pt x="15396" y="5643"/>
                    <a:pt x="15379" y="5852"/>
                    <a:pt x="15344" y="6045"/>
                  </a:cubicBezTo>
                  <a:cubicBezTo>
                    <a:pt x="15279" y="6370"/>
                    <a:pt x="15531" y="6679"/>
                    <a:pt x="15861" y="6679"/>
                  </a:cubicBezTo>
                  <a:cubicBezTo>
                    <a:pt x="15887" y="6679"/>
                    <a:pt x="15912" y="6678"/>
                    <a:pt x="15938" y="6674"/>
                  </a:cubicBezTo>
                  <a:cubicBezTo>
                    <a:pt x="17179" y="6674"/>
                    <a:pt x="18211" y="7688"/>
                    <a:pt x="18211" y="8946"/>
                  </a:cubicBezTo>
                  <a:cubicBezTo>
                    <a:pt x="18211" y="10205"/>
                    <a:pt x="17179" y="11219"/>
                    <a:pt x="15938" y="11219"/>
                  </a:cubicBezTo>
                  <a:lnTo>
                    <a:pt x="15046" y="11219"/>
                  </a:lnTo>
                  <a:lnTo>
                    <a:pt x="15046" y="9698"/>
                  </a:lnTo>
                  <a:cubicBezTo>
                    <a:pt x="15046" y="9558"/>
                    <a:pt x="14994" y="9436"/>
                    <a:pt x="14889" y="9331"/>
                  </a:cubicBezTo>
                  <a:lnTo>
                    <a:pt x="12791" y="7233"/>
                  </a:lnTo>
                  <a:cubicBezTo>
                    <a:pt x="12686" y="7128"/>
                    <a:pt x="12564" y="7076"/>
                    <a:pt x="12424" y="7076"/>
                  </a:cubicBezTo>
                  <a:lnTo>
                    <a:pt x="6113" y="7076"/>
                  </a:lnTo>
                  <a:cubicBezTo>
                    <a:pt x="5834" y="7076"/>
                    <a:pt x="5589" y="7321"/>
                    <a:pt x="5589" y="7600"/>
                  </a:cubicBezTo>
                  <a:lnTo>
                    <a:pt x="5589" y="11219"/>
                  </a:lnTo>
                  <a:lnTo>
                    <a:pt x="5082" y="11219"/>
                  </a:lnTo>
                  <a:cubicBezTo>
                    <a:pt x="2617" y="11219"/>
                    <a:pt x="1498" y="8142"/>
                    <a:pt x="3386" y="6569"/>
                  </a:cubicBezTo>
                  <a:lnTo>
                    <a:pt x="3386" y="6569"/>
                  </a:lnTo>
                  <a:cubicBezTo>
                    <a:pt x="3579" y="6901"/>
                    <a:pt x="3806" y="7216"/>
                    <a:pt x="4086" y="7478"/>
                  </a:cubicBezTo>
                  <a:cubicBezTo>
                    <a:pt x="4199" y="7592"/>
                    <a:pt x="4326" y="7639"/>
                    <a:pt x="4448" y="7639"/>
                  </a:cubicBezTo>
                  <a:cubicBezTo>
                    <a:pt x="4850" y="7639"/>
                    <a:pt x="5196" y="7120"/>
                    <a:pt x="4820" y="6744"/>
                  </a:cubicBezTo>
                  <a:cubicBezTo>
                    <a:pt x="4505" y="6412"/>
                    <a:pt x="4260" y="6027"/>
                    <a:pt x="4086" y="5608"/>
                  </a:cubicBezTo>
                  <a:cubicBezTo>
                    <a:pt x="3928" y="5223"/>
                    <a:pt x="3841" y="4803"/>
                    <a:pt x="3841" y="4384"/>
                  </a:cubicBezTo>
                  <a:cubicBezTo>
                    <a:pt x="3841" y="2346"/>
                    <a:pt x="5497" y="1055"/>
                    <a:pt x="7198" y="1055"/>
                  </a:cubicBezTo>
                  <a:close/>
                  <a:moveTo>
                    <a:pt x="11900" y="15852"/>
                  </a:moveTo>
                  <a:lnTo>
                    <a:pt x="11900" y="16900"/>
                  </a:lnTo>
                  <a:lnTo>
                    <a:pt x="8736" y="16900"/>
                  </a:lnTo>
                  <a:lnTo>
                    <a:pt x="8736" y="15852"/>
                  </a:lnTo>
                  <a:close/>
                  <a:moveTo>
                    <a:pt x="7704" y="8160"/>
                  </a:moveTo>
                  <a:lnTo>
                    <a:pt x="7704" y="11132"/>
                  </a:lnTo>
                  <a:cubicBezTo>
                    <a:pt x="7687" y="11411"/>
                    <a:pt x="7932" y="11656"/>
                    <a:pt x="8211" y="11656"/>
                  </a:cubicBezTo>
                  <a:lnTo>
                    <a:pt x="12424" y="11656"/>
                  </a:lnTo>
                  <a:cubicBezTo>
                    <a:pt x="12704" y="11656"/>
                    <a:pt x="12949" y="11411"/>
                    <a:pt x="12949" y="11132"/>
                  </a:cubicBezTo>
                  <a:lnTo>
                    <a:pt x="12949" y="8877"/>
                  </a:lnTo>
                  <a:lnTo>
                    <a:pt x="13998" y="9925"/>
                  </a:lnTo>
                  <a:lnTo>
                    <a:pt x="13998" y="16900"/>
                  </a:lnTo>
                  <a:lnTo>
                    <a:pt x="12949" y="16900"/>
                  </a:lnTo>
                  <a:lnTo>
                    <a:pt x="12949" y="15310"/>
                  </a:lnTo>
                  <a:cubicBezTo>
                    <a:pt x="12949" y="15030"/>
                    <a:pt x="12704" y="14785"/>
                    <a:pt x="12424" y="14785"/>
                  </a:cubicBezTo>
                  <a:lnTo>
                    <a:pt x="8211" y="14785"/>
                  </a:lnTo>
                  <a:cubicBezTo>
                    <a:pt x="7932" y="14785"/>
                    <a:pt x="7687" y="15030"/>
                    <a:pt x="7687" y="15310"/>
                  </a:cubicBezTo>
                  <a:lnTo>
                    <a:pt x="7687" y="16900"/>
                  </a:lnTo>
                  <a:lnTo>
                    <a:pt x="6638" y="16900"/>
                  </a:lnTo>
                  <a:lnTo>
                    <a:pt x="6638" y="8160"/>
                  </a:lnTo>
                  <a:close/>
                  <a:moveTo>
                    <a:pt x="7205" y="0"/>
                  </a:moveTo>
                  <a:cubicBezTo>
                    <a:pt x="4968" y="0"/>
                    <a:pt x="2781" y="1694"/>
                    <a:pt x="2792" y="4384"/>
                  </a:cubicBezTo>
                  <a:cubicBezTo>
                    <a:pt x="2792" y="4786"/>
                    <a:pt x="2844" y="5188"/>
                    <a:pt x="2949" y="5573"/>
                  </a:cubicBezTo>
                  <a:cubicBezTo>
                    <a:pt x="1" y="7632"/>
                    <a:pt x="1458" y="12268"/>
                    <a:pt x="5062" y="12268"/>
                  </a:cubicBezTo>
                  <a:cubicBezTo>
                    <a:pt x="5069" y="12268"/>
                    <a:pt x="5075" y="12268"/>
                    <a:pt x="5082" y="12268"/>
                  </a:cubicBezTo>
                  <a:lnTo>
                    <a:pt x="5589" y="12268"/>
                  </a:lnTo>
                  <a:lnTo>
                    <a:pt x="5589" y="17407"/>
                  </a:lnTo>
                  <a:cubicBezTo>
                    <a:pt x="5589" y="17705"/>
                    <a:pt x="5834" y="17932"/>
                    <a:pt x="6113" y="17932"/>
                  </a:cubicBezTo>
                  <a:lnTo>
                    <a:pt x="14522" y="17932"/>
                  </a:lnTo>
                  <a:cubicBezTo>
                    <a:pt x="14819" y="17932"/>
                    <a:pt x="15046" y="17705"/>
                    <a:pt x="15046" y="17407"/>
                  </a:cubicBezTo>
                  <a:lnTo>
                    <a:pt x="15046" y="12268"/>
                  </a:lnTo>
                  <a:lnTo>
                    <a:pt x="15921" y="12268"/>
                  </a:lnTo>
                  <a:cubicBezTo>
                    <a:pt x="17651" y="12268"/>
                    <a:pt x="19102" y="10922"/>
                    <a:pt x="19242" y="9191"/>
                  </a:cubicBezTo>
                  <a:cubicBezTo>
                    <a:pt x="19382" y="7461"/>
                    <a:pt x="18158" y="5922"/>
                    <a:pt x="16445" y="5660"/>
                  </a:cubicBezTo>
                  <a:lnTo>
                    <a:pt x="16445" y="5433"/>
                  </a:lnTo>
                  <a:cubicBezTo>
                    <a:pt x="16431" y="3105"/>
                    <a:pt x="14518" y="1407"/>
                    <a:pt x="12408" y="1407"/>
                  </a:cubicBezTo>
                  <a:cubicBezTo>
                    <a:pt x="11840" y="1407"/>
                    <a:pt x="11257" y="1530"/>
                    <a:pt x="10694" y="1797"/>
                  </a:cubicBezTo>
                  <a:cubicBezTo>
                    <a:pt x="9783" y="555"/>
                    <a:pt x="8486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2685763" y="4327600"/>
              <a:ext cx="88800" cy="26350"/>
            </a:xfrm>
            <a:custGeom>
              <a:avLst/>
              <a:gdLst/>
              <a:ahLst/>
              <a:cxnLst/>
              <a:rect l="l" t="t" r="r" b="b"/>
              <a:pathLst>
                <a:path w="3552" h="1054" extrusionOk="0">
                  <a:moveTo>
                    <a:pt x="687" y="1"/>
                  </a:moveTo>
                  <a:cubicBezTo>
                    <a:pt x="0" y="1"/>
                    <a:pt x="0" y="1053"/>
                    <a:pt x="687" y="1053"/>
                  </a:cubicBezTo>
                  <a:cubicBezTo>
                    <a:pt x="703" y="1053"/>
                    <a:pt x="719" y="1052"/>
                    <a:pt x="736" y="1051"/>
                  </a:cubicBezTo>
                  <a:lnTo>
                    <a:pt x="2833" y="1051"/>
                  </a:lnTo>
                  <a:cubicBezTo>
                    <a:pt x="2850" y="1052"/>
                    <a:pt x="2866" y="1053"/>
                    <a:pt x="2881" y="1053"/>
                  </a:cubicBezTo>
                  <a:cubicBezTo>
                    <a:pt x="3552" y="1053"/>
                    <a:pt x="3552" y="1"/>
                    <a:pt x="2881" y="1"/>
                  </a:cubicBezTo>
                  <a:cubicBezTo>
                    <a:pt x="2866" y="1"/>
                    <a:pt x="2850" y="1"/>
                    <a:pt x="2833" y="2"/>
                  </a:cubicBezTo>
                  <a:lnTo>
                    <a:pt x="736" y="2"/>
                  </a:lnTo>
                  <a:cubicBezTo>
                    <a:pt x="719" y="1"/>
                    <a:pt x="703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2" name="Google Shape;342;p33"/>
          <p:cNvSpPr/>
          <p:nvPr/>
        </p:nvSpPr>
        <p:spPr>
          <a:xfrm>
            <a:off x="4603841" y="3975960"/>
            <a:ext cx="370923" cy="371386"/>
          </a:xfrm>
          <a:custGeom>
            <a:avLst/>
            <a:gdLst/>
            <a:ahLst/>
            <a:cxnLst/>
            <a:rect l="l" t="t" r="r" b="b"/>
            <a:pathLst>
              <a:path w="17919" h="17937" extrusionOk="0">
                <a:moveTo>
                  <a:pt x="10577" y="1749"/>
                </a:moveTo>
                <a:lnTo>
                  <a:pt x="10577" y="2798"/>
                </a:lnTo>
                <a:lnTo>
                  <a:pt x="9528" y="2798"/>
                </a:lnTo>
                <a:lnTo>
                  <a:pt x="9528" y="1749"/>
                </a:lnTo>
                <a:close/>
                <a:moveTo>
                  <a:pt x="14073" y="1049"/>
                </a:moveTo>
                <a:lnTo>
                  <a:pt x="14073" y="2798"/>
                </a:lnTo>
                <a:lnTo>
                  <a:pt x="11625" y="2798"/>
                </a:lnTo>
                <a:lnTo>
                  <a:pt x="11625" y="1049"/>
                </a:lnTo>
                <a:close/>
                <a:moveTo>
                  <a:pt x="16171" y="1749"/>
                </a:moveTo>
                <a:lnTo>
                  <a:pt x="16171" y="2798"/>
                </a:lnTo>
                <a:lnTo>
                  <a:pt x="15122" y="2798"/>
                </a:lnTo>
                <a:lnTo>
                  <a:pt x="15122" y="1749"/>
                </a:lnTo>
                <a:close/>
                <a:moveTo>
                  <a:pt x="3724" y="3881"/>
                </a:moveTo>
                <a:cubicBezTo>
                  <a:pt x="4178" y="3881"/>
                  <a:pt x="4406" y="4458"/>
                  <a:pt x="4091" y="4790"/>
                </a:cubicBezTo>
                <a:cubicBezTo>
                  <a:pt x="3985" y="4890"/>
                  <a:pt x="3855" y="4936"/>
                  <a:pt x="3726" y="4936"/>
                </a:cubicBezTo>
                <a:cubicBezTo>
                  <a:pt x="3450" y="4936"/>
                  <a:pt x="3182" y="4728"/>
                  <a:pt x="3182" y="4406"/>
                </a:cubicBezTo>
                <a:cubicBezTo>
                  <a:pt x="3182" y="4126"/>
                  <a:pt x="3427" y="3881"/>
                  <a:pt x="3724" y="3881"/>
                </a:cubicBezTo>
                <a:close/>
                <a:moveTo>
                  <a:pt x="14772" y="5962"/>
                </a:moveTo>
                <a:lnTo>
                  <a:pt x="14772" y="7011"/>
                </a:lnTo>
                <a:lnTo>
                  <a:pt x="10926" y="7011"/>
                </a:lnTo>
                <a:lnTo>
                  <a:pt x="10926" y="5962"/>
                </a:lnTo>
                <a:close/>
                <a:moveTo>
                  <a:pt x="16870" y="3846"/>
                </a:moveTo>
                <a:lnTo>
                  <a:pt x="16870" y="7011"/>
                </a:lnTo>
                <a:lnTo>
                  <a:pt x="15821" y="7011"/>
                </a:lnTo>
                <a:lnTo>
                  <a:pt x="15821" y="5437"/>
                </a:lnTo>
                <a:cubicBezTo>
                  <a:pt x="15821" y="5140"/>
                  <a:pt x="15594" y="4913"/>
                  <a:pt x="15297" y="4913"/>
                </a:cubicBezTo>
                <a:lnTo>
                  <a:pt x="10402" y="4913"/>
                </a:lnTo>
                <a:cubicBezTo>
                  <a:pt x="10105" y="4913"/>
                  <a:pt x="9877" y="5140"/>
                  <a:pt x="9877" y="5437"/>
                </a:cubicBezTo>
                <a:lnTo>
                  <a:pt x="9877" y="7011"/>
                </a:lnTo>
                <a:lnTo>
                  <a:pt x="8828" y="7011"/>
                </a:lnTo>
                <a:lnTo>
                  <a:pt x="8828" y="3846"/>
                </a:lnTo>
                <a:close/>
                <a:moveTo>
                  <a:pt x="7780" y="4930"/>
                </a:moveTo>
                <a:lnTo>
                  <a:pt x="7780" y="7517"/>
                </a:lnTo>
                <a:cubicBezTo>
                  <a:pt x="7780" y="7815"/>
                  <a:pt x="8007" y="8042"/>
                  <a:pt x="8304" y="8042"/>
                </a:cubicBezTo>
                <a:lnTo>
                  <a:pt x="12290" y="8042"/>
                </a:lnTo>
                <a:lnTo>
                  <a:pt x="12290" y="10979"/>
                </a:lnTo>
                <a:cubicBezTo>
                  <a:pt x="11835" y="11154"/>
                  <a:pt x="11486" y="11503"/>
                  <a:pt x="11328" y="11940"/>
                </a:cubicBezTo>
                <a:lnTo>
                  <a:pt x="8042" y="11940"/>
                </a:lnTo>
                <a:lnTo>
                  <a:pt x="8042" y="9703"/>
                </a:lnTo>
                <a:cubicBezTo>
                  <a:pt x="8042" y="9416"/>
                  <a:pt x="7830" y="9177"/>
                  <a:pt x="7547" y="9177"/>
                </a:cubicBezTo>
                <a:cubicBezTo>
                  <a:pt x="7537" y="9177"/>
                  <a:pt x="7527" y="9178"/>
                  <a:pt x="7517" y="9178"/>
                </a:cubicBezTo>
                <a:lnTo>
                  <a:pt x="4248" y="9178"/>
                </a:lnTo>
                <a:lnTo>
                  <a:pt x="4248" y="5892"/>
                </a:lnTo>
                <a:cubicBezTo>
                  <a:pt x="4685" y="5734"/>
                  <a:pt x="5035" y="5385"/>
                  <a:pt x="5210" y="4930"/>
                </a:cubicBezTo>
                <a:close/>
                <a:moveTo>
                  <a:pt x="6993" y="10227"/>
                </a:moveTo>
                <a:lnTo>
                  <a:pt x="6993" y="12674"/>
                </a:lnTo>
                <a:lnTo>
                  <a:pt x="1049" y="12674"/>
                </a:lnTo>
                <a:lnTo>
                  <a:pt x="1049" y="10227"/>
                </a:lnTo>
                <a:close/>
                <a:moveTo>
                  <a:pt x="12805" y="11940"/>
                </a:moveTo>
                <a:cubicBezTo>
                  <a:pt x="13077" y="11940"/>
                  <a:pt x="13339" y="12147"/>
                  <a:pt x="13339" y="12465"/>
                </a:cubicBezTo>
                <a:cubicBezTo>
                  <a:pt x="13339" y="12762"/>
                  <a:pt x="13094" y="12989"/>
                  <a:pt x="12814" y="12989"/>
                </a:cubicBezTo>
                <a:cubicBezTo>
                  <a:pt x="12342" y="12989"/>
                  <a:pt x="12097" y="12430"/>
                  <a:pt x="12430" y="12098"/>
                </a:cubicBezTo>
                <a:cubicBezTo>
                  <a:pt x="12538" y="11989"/>
                  <a:pt x="12673" y="11940"/>
                  <a:pt x="12805" y="11940"/>
                </a:cubicBezTo>
                <a:close/>
                <a:moveTo>
                  <a:pt x="6993" y="13723"/>
                </a:moveTo>
                <a:lnTo>
                  <a:pt x="6993" y="14772"/>
                </a:lnTo>
                <a:lnTo>
                  <a:pt x="1049" y="14772"/>
                </a:lnTo>
                <a:lnTo>
                  <a:pt x="1049" y="13723"/>
                </a:lnTo>
                <a:close/>
                <a:moveTo>
                  <a:pt x="4633" y="15839"/>
                </a:moveTo>
                <a:lnTo>
                  <a:pt x="4808" y="16887"/>
                </a:lnTo>
                <a:lnTo>
                  <a:pt x="3252" y="16887"/>
                </a:lnTo>
                <a:lnTo>
                  <a:pt x="3427" y="15839"/>
                </a:lnTo>
                <a:close/>
                <a:moveTo>
                  <a:pt x="11101" y="1"/>
                </a:moveTo>
                <a:cubicBezTo>
                  <a:pt x="10804" y="1"/>
                  <a:pt x="10577" y="228"/>
                  <a:pt x="10577" y="525"/>
                </a:cubicBezTo>
                <a:lnTo>
                  <a:pt x="10577" y="700"/>
                </a:lnTo>
                <a:lnTo>
                  <a:pt x="9003" y="700"/>
                </a:lnTo>
                <a:cubicBezTo>
                  <a:pt x="8706" y="700"/>
                  <a:pt x="8479" y="927"/>
                  <a:pt x="8479" y="1224"/>
                </a:cubicBezTo>
                <a:lnTo>
                  <a:pt x="8479" y="2798"/>
                </a:lnTo>
                <a:lnTo>
                  <a:pt x="8304" y="2798"/>
                </a:lnTo>
                <a:cubicBezTo>
                  <a:pt x="8007" y="2798"/>
                  <a:pt x="7780" y="3042"/>
                  <a:pt x="7780" y="3322"/>
                </a:cubicBezTo>
                <a:lnTo>
                  <a:pt x="7780" y="3881"/>
                </a:lnTo>
                <a:lnTo>
                  <a:pt x="5192" y="3881"/>
                </a:lnTo>
                <a:cubicBezTo>
                  <a:pt x="4954" y="3211"/>
                  <a:pt x="4329" y="2828"/>
                  <a:pt x="3691" y="2828"/>
                </a:cubicBezTo>
                <a:cubicBezTo>
                  <a:pt x="3298" y="2828"/>
                  <a:pt x="2901" y="2974"/>
                  <a:pt x="2588" y="3287"/>
                </a:cubicBezTo>
                <a:cubicBezTo>
                  <a:pt x="1766" y="4109"/>
                  <a:pt x="2098" y="5507"/>
                  <a:pt x="3182" y="5892"/>
                </a:cubicBezTo>
                <a:lnTo>
                  <a:pt x="3182" y="9178"/>
                </a:lnTo>
                <a:lnTo>
                  <a:pt x="525" y="9178"/>
                </a:lnTo>
                <a:cubicBezTo>
                  <a:pt x="228" y="9178"/>
                  <a:pt x="0" y="9405"/>
                  <a:pt x="0" y="9703"/>
                </a:cubicBezTo>
                <a:lnTo>
                  <a:pt x="0" y="15297"/>
                </a:lnTo>
                <a:cubicBezTo>
                  <a:pt x="0" y="15594"/>
                  <a:pt x="228" y="15821"/>
                  <a:pt x="525" y="15821"/>
                </a:cubicBezTo>
                <a:lnTo>
                  <a:pt x="2360" y="15821"/>
                </a:lnTo>
                <a:lnTo>
                  <a:pt x="2186" y="16887"/>
                </a:lnTo>
                <a:lnTo>
                  <a:pt x="1923" y="16887"/>
                </a:lnTo>
                <a:cubicBezTo>
                  <a:pt x="1277" y="16922"/>
                  <a:pt x="1277" y="17884"/>
                  <a:pt x="1923" y="17936"/>
                </a:cubicBezTo>
                <a:lnTo>
                  <a:pt x="6119" y="17936"/>
                </a:lnTo>
                <a:cubicBezTo>
                  <a:pt x="6783" y="17884"/>
                  <a:pt x="6783" y="16922"/>
                  <a:pt x="6119" y="16887"/>
                </a:cubicBezTo>
                <a:lnTo>
                  <a:pt x="5857" y="16887"/>
                </a:lnTo>
                <a:lnTo>
                  <a:pt x="5682" y="15839"/>
                </a:lnTo>
                <a:lnTo>
                  <a:pt x="7517" y="15839"/>
                </a:lnTo>
                <a:cubicBezTo>
                  <a:pt x="7815" y="15839"/>
                  <a:pt x="8042" y="15594"/>
                  <a:pt x="8042" y="15314"/>
                </a:cubicBezTo>
                <a:lnTo>
                  <a:pt x="8042" y="12989"/>
                </a:lnTo>
                <a:lnTo>
                  <a:pt x="11328" y="12989"/>
                </a:lnTo>
                <a:cubicBezTo>
                  <a:pt x="11566" y="13660"/>
                  <a:pt x="12185" y="14042"/>
                  <a:pt x="12818" y="14042"/>
                </a:cubicBezTo>
                <a:cubicBezTo>
                  <a:pt x="13207" y="14042"/>
                  <a:pt x="13602" y="13897"/>
                  <a:pt x="13916" y="13583"/>
                </a:cubicBezTo>
                <a:cubicBezTo>
                  <a:pt x="14737" y="12762"/>
                  <a:pt x="14423" y="11363"/>
                  <a:pt x="13339" y="10979"/>
                </a:cubicBezTo>
                <a:lnTo>
                  <a:pt x="13339" y="8042"/>
                </a:lnTo>
                <a:lnTo>
                  <a:pt x="17394" y="8042"/>
                </a:lnTo>
                <a:cubicBezTo>
                  <a:pt x="17692" y="8042"/>
                  <a:pt x="17919" y="7815"/>
                  <a:pt x="17919" y="7517"/>
                </a:cubicBezTo>
                <a:lnTo>
                  <a:pt x="17919" y="3339"/>
                </a:lnTo>
                <a:cubicBezTo>
                  <a:pt x="17919" y="3042"/>
                  <a:pt x="17692" y="2815"/>
                  <a:pt x="17394" y="2815"/>
                </a:cubicBezTo>
                <a:lnTo>
                  <a:pt x="17394" y="2798"/>
                </a:lnTo>
                <a:lnTo>
                  <a:pt x="17220" y="2798"/>
                </a:lnTo>
                <a:lnTo>
                  <a:pt x="17220" y="1224"/>
                </a:lnTo>
                <a:cubicBezTo>
                  <a:pt x="17220" y="927"/>
                  <a:pt x="16975" y="700"/>
                  <a:pt x="16695" y="700"/>
                </a:cubicBezTo>
                <a:lnTo>
                  <a:pt x="15122" y="700"/>
                </a:lnTo>
                <a:lnTo>
                  <a:pt x="15122" y="525"/>
                </a:lnTo>
                <a:cubicBezTo>
                  <a:pt x="15122" y="228"/>
                  <a:pt x="14877" y="1"/>
                  <a:pt x="145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3" name="Google Shape;343;p33"/>
          <p:cNvGrpSpPr/>
          <p:nvPr/>
        </p:nvGrpSpPr>
        <p:grpSpPr>
          <a:xfrm>
            <a:off x="283254" y="3955406"/>
            <a:ext cx="399158" cy="371303"/>
            <a:chOff x="6932013" y="2623325"/>
            <a:chExt cx="482075" cy="448325"/>
          </a:xfrm>
        </p:grpSpPr>
        <p:sp>
          <p:nvSpPr>
            <p:cNvPr id="344" name="Google Shape;344;p33"/>
            <p:cNvSpPr/>
            <p:nvPr/>
          </p:nvSpPr>
          <p:spPr>
            <a:xfrm>
              <a:off x="6932013" y="2623325"/>
              <a:ext cx="482075" cy="448325"/>
            </a:xfrm>
            <a:custGeom>
              <a:avLst/>
              <a:gdLst/>
              <a:ahLst/>
              <a:cxnLst/>
              <a:rect l="l" t="t" r="r" b="b"/>
              <a:pathLst>
                <a:path w="19283" h="17933" extrusionOk="0">
                  <a:moveTo>
                    <a:pt x="7091" y="1047"/>
                  </a:moveTo>
                  <a:cubicBezTo>
                    <a:pt x="8094" y="1047"/>
                    <a:pt x="9080" y="1503"/>
                    <a:pt x="9720" y="2357"/>
                  </a:cubicBezTo>
                  <a:cubicBezTo>
                    <a:pt x="9650" y="2426"/>
                    <a:pt x="9562" y="2496"/>
                    <a:pt x="9492" y="2566"/>
                  </a:cubicBezTo>
                  <a:cubicBezTo>
                    <a:pt x="9101" y="2957"/>
                    <a:pt x="9459" y="3494"/>
                    <a:pt x="9876" y="3494"/>
                  </a:cubicBezTo>
                  <a:cubicBezTo>
                    <a:pt x="10000" y="3494"/>
                    <a:pt x="10128" y="3447"/>
                    <a:pt x="10244" y="3335"/>
                  </a:cubicBezTo>
                  <a:cubicBezTo>
                    <a:pt x="10384" y="3178"/>
                    <a:pt x="10559" y="3056"/>
                    <a:pt x="10734" y="2933"/>
                  </a:cubicBezTo>
                  <a:cubicBezTo>
                    <a:pt x="11246" y="2598"/>
                    <a:pt x="11802" y="2446"/>
                    <a:pt x="12344" y="2446"/>
                  </a:cubicBezTo>
                  <a:cubicBezTo>
                    <a:pt x="13892" y="2446"/>
                    <a:pt x="15327" y="3685"/>
                    <a:pt x="15314" y="5433"/>
                  </a:cubicBezTo>
                  <a:cubicBezTo>
                    <a:pt x="15314" y="5626"/>
                    <a:pt x="15296" y="5835"/>
                    <a:pt x="15261" y="6028"/>
                  </a:cubicBezTo>
                  <a:cubicBezTo>
                    <a:pt x="15193" y="6351"/>
                    <a:pt x="15440" y="6658"/>
                    <a:pt x="15759" y="6658"/>
                  </a:cubicBezTo>
                  <a:cubicBezTo>
                    <a:pt x="15768" y="6658"/>
                    <a:pt x="15777" y="6657"/>
                    <a:pt x="15786" y="6657"/>
                  </a:cubicBezTo>
                  <a:lnTo>
                    <a:pt x="15838" y="6657"/>
                  </a:lnTo>
                  <a:cubicBezTo>
                    <a:pt x="17097" y="6657"/>
                    <a:pt x="18111" y="7671"/>
                    <a:pt x="18111" y="8929"/>
                  </a:cubicBezTo>
                  <a:cubicBezTo>
                    <a:pt x="18111" y="10188"/>
                    <a:pt x="17097" y="11202"/>
                    <a:pt x="15838" y="11202"/>
                  </a:cubicBezTo>
                  <a:lnTo>
                    <a:pt x="15506" y="11202"/>
                  </a:lnTo>
                  <a:cubicBezTo>
                    <a:pt x="14912" y="8772"/>
                    <a:pt x="12727" y="7059"/>
                    <a:pt x="10244" y="7059"/>
                  </a:cubicBezTo>
                  <a:cubicBezTo>
                    <a:pt x="7744" y="7059"/>
                    <a:pt x="5559" y="8772"/>
                    <a:pt x="4965" y="11202"/>
                  </a:cubicBezTo>
                  <a:cubicBezTo>
                    <a:pt x="2517" y="11185"/>
                    <a:pt x="1416" y="8125"/>
                    <a:pt x="3304" y="6552"/>
                  </a:cubicBezTo>
                  <a:lnTo>
                    <a:pt x="3304" y="6552"/>
                  </a:lnTo>
                  <a:cubicBezTo>
                    <a:pt x="3496" y="6884"/>
                    <a:pt x="3724" y="7199"/>
                    <a:pt x="3986" y="7461"/>
                  </a:cubicBezTo>
                  <a:cubicBezTo>
                    <a:pt x="4104" y="7575"/>
                    <a:pt x="4234" y="7622"/>
                    <a:pt x="4358" y="7622"/>
                  </a:cubicBezTo>
                  <a:cubicBezTo>
                    <a:pt x="4768" y="7622"/>
                    <a:pt x="5113" y="7103"/>
                    <a:pt x="4738" y="6727"/>
                  </a:cubicBezTo>
                  <a:cubicBezTo>
                    <a:pt x="4423" y="6395"/>
                    <a:pt x="4161" y="6010"/>
                    <a:pt x="4003" y="5591"/>
                  </a:cubicBezTo>
                  <a:cubicBezTo>
                    <a:pt x="3391" y="4052"/>
                    <a:pt x="4003" y="2287"/>
                    <a:pt x="5454" y="1482"/>
                  </a:cubicBezTo>
                  <a:cubicBezTo>
                    <a:pt x="5967" y="1188"/>
                    <a:pt x="6532" y="1047"/>
                    <a:pt x="7091" y="1047"/>
                  </a:cubicBezTo>
                  <a:close/>
                  <a:moveTo>
                    <a:pt x="10206" y="8126"/>
                  </a:moveTo>
                  <a:cubicBezTo>
                    <a:pt x="12454" y="8126"/>
                    <a:pt x="14615" y="9875"/>
                    <a:pt x="14615" y="12513"/>
                  </a:cubicBezTo>
                  <a:cubicBezTo>
                    <a:pt x="14615" y="14926"/>
                    <a:pt x="12657" y="16883"/>
                    <a:pt x="10244" y="16883"/>
                  </a:cubicBezTo>
                  <a:cubicBezTo>
                    <a:pt x="6346" y="16883"/>
                    <a:pt x="4388" y="12164"/>
                    <a:pt x="7150" y="9419"/>
                  </a:cubicBezTo>
                  <a:cubicBezTo>
                    <a:pt x="8038" y="8526"/>
                    <a:pt x="9132" y="8126"/>
                    <a:pt x="10206" y="8126"/>
                  </a:cubicBezTo>
                  <a:close/>
                  <a:moveTo>
                    <a:pt x="7127" y="1"/>
                  </a:moveTo>
                  <a:cubicBezTo>
                    <a:pt x="4894" y="1"/>
                    <a:pt x="2710" y="1694"/>
                    <a:pt x="2710" y="4384"/>
                  </a:cubicBezTo>
                  <a:cubicBezTo>
                    <a:pt x="2710" y="4786"/>
                    <a:pt x="2762" y="5188"/>
                    <a:pt x="2885" y="5573"/>
                  </a:cubicBezTo>
                  <a:cubicBezTo>
                    <a:pt x="0" y="7583"/>
                    <a:pt x="1311" y="12094"/>
                    <a:pt x="4807" y="12251"/>
                  </a:cubicBezTo>
                  <a:lnTo>
                    <a:pt x="4807" y="12496"/>
                  </a:lnTo>
                  <a:cubicBezTo>
                    <a:pt x="4807" y="15502"/>
                    <a:pt x="7237" y="17932"/>
                    <a:pt x="10244" y="17932"/>
                  </a:cubicBezTo>
                  <a:cubicBezTo>
                    <a:pt x="13233" y="17932"/>
                    <a:pt x="15663" y="15502"/>
                    <a:pt x="15663" y="12496"/>
                  </a:cubicBezTo>
                  <a:lnTo>
                    <a:pt x="15663" y="12251"/>
                  </a:lnTo>
                  <a:lnTo>
                    <a:pt x="15838" y="12251"/>
                  </a:lnTo>
                  <a:cubicBezTo>
                    <a:pt x="17569" y="12251"/>
                    <a:pt x="19020" y="10922"/>
                    <a:pt x="19160" y="9192"/>
                  </a:cubicBezTo>
                  <a:cubicBezTo>
                    <a:pt x="19282" y="7461"/>
                    <a:pt x="18076" y="5923"/>
                    <a:pt x="16363" y="5643"/>
                  </a:cubicBezTo>
                  <a:lnTo>
                    <a:pt x="16363" y="5416"/>
                  </a:lnTo>
                  <a:cubicBezTo>
                    <a:pt x="16349" y="3102"/>
                    <a:pt x="14437" y="1407"/>
                    <a:pt x="12326" y="1407"/>
                  </a:cubicBezTo>
                  <a:cubicBezTo>
                    <a:pt x="11758" y="1407"/>
                    <a:pt x="11175" y="1530"/>
                    <a:pt x="10611" y="1797"/>
                  </a:cubicBezTo>
                  <a:cubicBezTo>
                    <a:pt x="9701" y="556"/>
                    <a:pt x="8406" y="1"/>
                    <a:pt x="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125388" y="2878600"/>
              <a:ext cx="125025" cy="114050"/>
            </a:xfrm>
            <a:custGeom>
              <a:avLst/>
              <a:gdLst/>
              <a:ahLst/>
              <a:cxnLst/>
              <a:rect l="l" t="t" r="r" b="b"/>
              <a:pathLst>
                <a:path w="5001" h="4562" extrusionOk="0">
                  <a:moveTo>
                    <a:pt x="752" y="1"/>
                  </a:moveTo>
                  <a:cubicBezTo>
                    <a:pt x="344" y="1"/>
                    <a:pt x="2" y="529"/>
                    <a:pt x="376" y="904"/>
                  </a:cubicBezTo>
                  <a:lnTo>
                    <a:pt x="1757" y="2285"/>
                  </a:lnTo>
                  <a:lnTo>
                    <a:pt x="376" y="3666"/>
                  </a:lnTo>
                  <a:cubicBezTo>
                    <a:pt x="1" y="4041"/>
                    <a:pt x="346" y="4561"/>
                    <a:pt x="756" y="4561"/>
                  </a:cubicBezTo>
                  <a:cubicBezTo>
                    <a:pt x="880" y="4561"/>
                    <a:pt x="1010" y="4514"/>
                    <a:pt x="1128" y="4400"/>
                  </a:cubicBezTo>
                  <a:lnTo>
                    <a:pt x="2509" y="3019"/>
                  </a:lnTo>
                  <a:lnTo>
                    <a:pt x="3873" y="4400"/>
                  </a:lnTo>
                  <a:cubicBezTo>
                    <a:pt x="3991" y="4514"/>
                    <a:pt x="4121" y="4561"/>
                    <a:pt x="4245" y="4561"/>
                  </a:cubicBezTo>
                  <a:cubicBezTo>
                    <a:pt x="4655" y="4561"/>
                    <a:pt x="5000" y="4041"/>
                    <a:pt x="4624" y="3666"/>
                  </a:cubicBezTo>
                  <a:lnTo>
                    <a:pt x="3243" y="2302"/>
                  </a:lnTo>
                  <a:lnTo>
                    <a:pt x="4624" y="921"/>
                  </a:lnTo>
                  <a:cubicBezTo>
                    <a:pt x="4834" y="711"/>
                    <a:pt x="4834" y="379"/>
                    <a:pt x="4624" y="169"/>
                  </a:cubicBezTo>
                  <a:cubicBezTo>
                    <a:pt x="4520" y="65"/>
                    <a:pt x="4384" y="12"/>
                    <a:pt x="4249" y="12"/>
                  </a:cubicBezTo>
                  <a:cubicBezTo>
                    <a:pt x="4113" y="12"/>
                    <a:pt x="3978" y="65"/>
                    <a:pt x="3873" y="169"/>
                  </a:cubicBezTo>
                  <a:lnTo>
                    <a:pt x="2509" y="1533"/>
                  </a:lnTo>
                  <a:lnTo>
                    <a:pt x="1128" y="169"/>
                  </a:lnTo>
                  <a:cubicBezTo>
                    <a:pt x="1009" y="50"/>
                    <a:pt x="878" y="1"/>
                    <a:pt x="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87680" y="19050"/>
            <a:ext cx="10119360" cy="510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87680" y="19050"/>
            <a:ext cx="1011936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build="p"/>
      <p:bldP spid="324" grpId="0" build="p"/>
      <p:bldP spid="326" grpId="0" animBg="1"/>
      <p:bldP spid="330" grpId="0" build="p"/>
      <p:bldP spid="331" grpId="0" build="p"/>
      <p:bldP spid="332" grpId="0" build="p"/>
      <p:bldP spid="333" grpId="0" build="p"/>
      <p:bldP spid="334" grpId="0" build="p"/>
      <p:bldP spid="335" grpId="0" build="p"/>
      <p:bldP spid="336" grpId="0" animBg="1"/>
      <p:bldP spid="337" grpId="0" animBg="1"/>
      <p:bldP spid="338" grpId="0" animBg="1"/>
      <p:bldP spid="3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72" y="176950"/>
            <a:ext cx="3737392" cy="663300"/>
          </a:xfrm>
        </p:spPr>
        <p:txBody>
          <a:bodyPr/>
          <a:lstStyle/>
          <a:p>
            <a:pPr algn="l"/>
            <a:r>
              <a:rPr lang="en-US" sz="3600" dirty="0" err="1"/>
              <a:t>Gợi</a:t>
            </a:r>
            <a:r>
              <a:rPr lang="en-US" sz="3600" dirty="0"/>
              <a:t> ý </a:t>
            </a:r>
            <a:r>
              <a:rPr lang="en-US" sz="3600" dirty="0" err="1"/>
              <a:t>cho</a:t>
            </a:r>
            <a:r>
              <a:rPr lang="en-US" sz="3600" dirty="0"/>
              <a:t> BÀI TIỂU LUẬN NHÓM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92" y="1369207"/>
            <a:ext cx="3818964" cy="3525521"/>
          </a:xfrm>
        </p:spPr>
        <p:txBody>
          <a:bodyPr/>
          <a:lstStyle/>
          <a:p>
            <a:pPr marL="469900" indent="-342900" algn="l">
              <a:buAutoNum type="arabicPeriod"/>
            </a:pPr>
            <a:r>
              <a:rPr lang="en-US" sz="1600" dirty="0" err="1"/>
              <a:t>Tìm</a:t>
            </a:r>
            <a:r>
              <a:rPr lang="en-US" sz="1600" dirty="0"/>
              <a:t> 01 </a:t>
            </a:r>
            <a:r>
              <a:rPr lang="en-US" sz="1600" dirty="0" err="1"/>
              <a:t>quảng</a:t>
            </a:r>
            <a:r>
              <a:rPr lang="en-US" sz="1600" dirty="0"/>
              <a:t> </a:t>
            </a:r>
            <a:r>
              <a:rPr lang="en-US" sz="1600" dirty="0" err="1"/>
              <a:t>cáo</a:t>
            </a:r>
            <a:r>
              <a:rPr lang="en-US" sz="1600" dirty="0"/>
              <a:t> </a:t>
            </a:r>
            <a:r>
              <a:rPr lang="en-US" sz="1600" dirty="0" err="1"/>
              <a:t>tuyển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NV CNTT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kỹ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/</a:t>
            </a:r>
            <a:r>
              <a:rPr lang="en-US" sz="1600" dirty="0" err="1"/>
              <a:t>Kiến</a:t>
            </a:r>
            <a:r>
              <a:rPr lang="en-US" sz="1600" dirty="0"/>
              <a:t> </a:t>
            </a:r>
            <a:r>
              <a:rPr lang="en-US" sz="1600" dirty="0" err="1"/>
              <a:t>thưc</a:t>
            </a:r>
            <a:r>
              <a:rPr lang="en-US" sz="1600" dirty="0"/>
              <a:t> Cloud (</a:t>
            </a:r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Làm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quen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với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thực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tế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en-US" sz="1600" dirty="0"/>
              <a:t>.</a:t>
            </a:r>
            <a:endParaRPr lang="en-US" sz="1600" dirty="0"/>
          </a:p>
          <a:p>
            <a:pPr marL="469900" indent="-342900" algn="l">
              <a:buAutoNum type="arabicPeriod"/>
            </a:pP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làm</a:t>
            </a:r>
            <a:r>
              <a:rPr lang="en-US" sz="1600" dirty="0"/>
              <a:t>.</a:t>
            </a:r>
            <a:endParaRPr lang="en-US" sz="1600" dirty="0"/>
          </a:p>
          <a:p>
            <a:pPr marL="469900" indent="-342900" algn="l">
              <a:buAutoNum type="arabicPeriod"/>
            </a:pPr>
            <a:r>
              <a:rPr lang="en-US" sz="1600" dirty="0" err="1"/>
              <a:t>Phân</a:t>
            </a:r>
            <a:r>
              <a:rPr lang="en-US" sz="1600" dirty="0"/>
              <a:t> chia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ghi</a:t>
            </a:r>
            <a:r>
              <a:rPr lang="en-US" sz="1600" dirty="0"/>
              <a:t> </a:t>
            </a:r>
            <a:r>
              <a:rPr lang="en-US" sz="1600" dirty="0" err="1"/>
              <a:t>rõ</a:t>
            </a:r>
            <a:r>
              <a:rPr lang="en-US" sz="1600" dirty="0"/>
              <a:t> </a:t>
            </a:r>
            <a:r>
              <a:rPr lang="en-US" sz="1600" dirty="0" err="1"/>
              <a:t>vai</a:t>
            </a:r>
            <a:r>
              <a:rPr lang="en-US" sz="1600" dirty="0"/>
              <a:t> </a:t>
            </a:r>
            <a:r>
              <a:rPr lang="en-US" sz="1600" dirty="0" err="1"/>
              <a:t>trò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(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Tạo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kinh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nghiệm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làm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việc</a:t>
            </a:r>
            <a:r>
              <a:rPr lang="en-US" sz="1600" dirty="0"/>
              <a:t>) VD:</a:t>
            </a:r>
            <a:endParaRPr lang="en-US" sz="1600" dirty="0"/>
          </a:p>
          <a:p>
            <a:pPr marL="927100" lvl="1" indent="-342900" algn="l">
              <a:buFont typeface="Wingdings" panose="05000000000000000000" pitchFamily="2" charset="2"/>
              <a:buChar char="ü"/>
            </a:pPr>
            <a:r>
              <a:rPr lang="en-US" sz="1600" dirty="0"/>
              <a:t>Product Manger</a:t>
            </a:r>
            <a:endParaRPr lang="en-US" sz="1600" dirty="0"/>
          </a:p>
          <a:p>
            <a:pPr marL="927100" lvl="1" indent="-342900" algn="l">
              <a:buFont typeface="Wingdings" panose="05000000000000000000" pitchFamily="2" charset="2"/>
              <a:buChar char="ü"/>
            </a:pPr>
            <a:r>
              <a:rPr lang="en-US" sz="1600" dirty="0"/>
              <a:t>Product Owner</a:t>
            </a:r>
            <a:endParaRPr lang="en-US" sz="1600" dirty="0"/>
          </a:p>
          <a:p>
            <a:pPr marL="927100" lvl="1" indent="-342900" algn="l">
              <a:buFont typeface="Wingdings" panose="05000000000000000000" pitchFamily="2" charset="2"/>
              <a:buChar char="ü"/>
            </a:pPr>
            <a:r>
              <a:rPr lang="en-US" sz="1600" dirty="0"/>
              <a:t>Technical Manger</a:t>
            </a:r>
            <a:endParaRPr lang="en-US" sz="1600" dirty="0"/>
          </a:p>
          <a:p>
            <a:pPr marL="927100" lvl="1" indent="-342900" algn="l">
              <a:buFont typeface="Wingdings" panose="05000000000000000000" pitchFamily="2" charset="2"/>
              <a:buChar char="ü"/>
            </a:pPr>
            <a:r>
              <a:rPr lang="en-US" sz="1600" dirty="0"/>
              <a:t>Coder…</a:t>
            </a:r>
            <a:endParaRPr lang="en-US" sz="1600" dirty="0"/>
          </a:p>
          <a:p>
            <a:pPr marL="469900" indent="-342900" algn="l">
              <a:buAutoNum type="arabicPeriod"/>
            </a:pP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 </a:t>
            </a:r>
            <a:r>
              <a:rPr lang="en-US" sz="1600" dirty="0" err="1"/>
              <a:t>hoạch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tiểu</a:t>
            </a:r>
            <a:r>
              <a:rPr lang="en-US" sz="1600" dirty="0"/>
              <a:t> </a:t>
            </a:r>
            <a:r>
              <a:rPr lang="en-US" sz="1600" dirty="0" err="1"/>
              <a:t>luận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6399912" y="977152"/>
            <a:ext cx="2663408" cy="4016190"/>
            <a:chOff x="6399912" y="977152"/>
            <a:chExt cx="2663408" cy="40161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1"/>
            <a:srcRect t="15598" b="16547"/>
            <a:stretch>
              <a:fillRect/>
            </a:stretch>
          </p:blipFill>
          <p:spPr>
            <a:xfrm>
              <a:off x="6399912" y="977152"/>
              <a:ext cx="2663408" cy="401619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6544235" y="2904565"/>
              <a:ext cx="2375647" cy="61856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99751" y="111058"/>
            <a:ext cx="2744484" cy="4978654"/>
            <a:chOff x="3799751" y="111058"/>
            <a:chExt cx="2744484" cy="49786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10413" b="7954"/>
            <a:stretch>
              <a:fillRect/>
            </a:stretch>
          </p:blipFill>
          <p:spPr>
            <a:xfrm>
              <a:off x="3799751" y="111058"/>
              <a:ext cx="2744484" cy="4978654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3880827" y="880782"/>
              <a:ext cx="2663408" cy="670112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730800" y="261475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CÁC ĐỀ TÀI GỢI Ý 02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325" name="Google Shape;325;p33"/>
          <p:cNvCxnSpPr/>
          <p:nvPr/>
        </p:nvCxnSpPr>
        <p:spPr>
          <a:xfrm>
            <a:off x="3141450" y="759215"/>
            <a:ext cx="2861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ubtitle 2"/>
          <p:cNvSpPr>
            <a:spLocks noGrp="1"/>
          </p:cNvSpPr>
          <p:nvPr>
            <p:ph type="subTitle" idx="1"/>
          </p:nvPr>
        </p:nvSpPr>
        <p:spPr>
          <a:xfrm>
            <a:off x="646939" y="941294"/>
            <a:ext cx="8160884" cy="3372068"/>
          </a:xfrm>
        </p:spPr>
        <p:txBody>
          <a:bodyPr/>
          <a:lstStyle/>
          <a:p>
            <a:pPr marL="469900" indent="-342900" algn="l">
              <a:buAutoNum type="arabicPeriod"/>
            </a:pP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(VD: Web app + Database) </a:t>
            </a:r>
            <a:r>
              <a:rPr lang="en-US" dirty="0" err="1"/>
              <a:t>từ</a:t>
            </a:r>
            <a:r>
              <a:rPr lang="en-US" dirty="0"/>
              <a:t> On-Promise sang Cloud</a:t>
            </a:r>
            <a:endParaRPr lang="en-US" dirty="0"/>
          </a:p>
          <a:p>
            <a:pPr marL="469900" indent="-342900">
              <a:buFont typeface="Jost"/>
              <a:buAutoNum type="arabicPeriod"/>
            </a:pP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(VD: Web app + Database)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Cloud </a:t>
            </a:r>
            <a:r>
              <a:rPr lang="en-US" dirty="0" err="1"/>
              <a:t>này</a:t>
            </a:r>
            <a:r>
              <a:rPr lang="en-US" dirty="0"/>
              <a:t> sang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Cloud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(VD: </a:t>
            </a:r>
            <a:r>
              <a:rPr lang="en-US" dirty="0" err="1"/>
              <a:t>từ</a:t>
            </a:r>
            <a:r>
              <a:rPr lang="en-US" dirty="0"/>
              <a:t> AWS </a:t>
            </a:r>
            <a:r>
              <a:rPr lang="en-US" dirty="0">
                <a:sym typeface="Wingdings" panose="05000000000000000000" pitchFamily="2" charset="2"/>
              </a:rPr>
              <a:t>↔ ASUZE) (</a:t>
            </a:r>
            <a:r>
              <a:rPr lang="en-US" dirty="0">
                <a:hlinkClick r:id="rId1"/>
              </a:rPr>
              <a:t>VPS Migration | Transfer a Site to </a:t>
            </a:r>
            <a:r>
              <a:rPr lang="en-US" dirty="0" err="1">
                <a:hlinkClick r:id="rId1"/>
              </a:rPr>
              <a:t>Accuweb</a:t>
            </a:r>
            <a:r>
              <a:rPr lang="en-US" dirty="0">
                <a:hlinkClick r:id="rId1"/>
              </a:rPr>
              <a:t> Hosting for Free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>
              <a:sym typeface="Wingdings" panose="05000000000000000000" pitchFamily="2" charset="2"/>
            </a:endParaRPr>
          </a:p>
          <a:p>
            <a:pPr marL="469900" indent="-342900">
              <a:buFont typeface="Jos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Chuyển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đổi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ảo</a:t>
            </a:r>
            <a:r>
              <a:rPr lang="en-US" dirty="0">
                <a:sym typeface="Wingdings" panose="05000000000000000000" pitchFamily="2" charset="2"/>
              </a:rPr>
              <a:t> (VM)/ Container qua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môi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trường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nhau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pPr marL="469900" indent="-342900" algn="l">
              <a:buAutoNum type="arabicPeriod"/>
            </a:pP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Cloud (VM, Performance,…)</a:t>
            </a:r>
            <a:endParaRPr lang="en-US" dirty="0"/>
          </a:p>
          <a:p>
            <a:pPr marL="469900" indent="-342900" algn="l">
              <a:buAutoNum type="arabicPeriod"/>
            </a:pP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Cloud</a:t>
            </a:r>
            <a:endParaRPr lang="en-US" dirty="0"/>
          </a:p>
          <a:p>
            <a:pPr marL="469900" indent="-342900" algn="l">
              <a:buAutoNum type="arabicPeriod"/>
            </a:pP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Cloud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(AWS, AZURE, GCP, </a:t>
            </a:r>
            <a:r>
              <a:rPr lang="en-US" dirty="0" err="1"/>
              <a:t>Oracle,IBM</a:t>
            </a:r>
            <a:r>
              <a:rPr lang="en-US" dirty="0"/>
              <a:t>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On-Premise </a:t>
            </a:r>
            <a:r>
              <a:rPr lang="en-US" dirty="0" err="1"/>
              <a:t>và</a:t>
            </a:r>
            <a:r>
              <a:rPr lang="en-US" dirty="0"/>
              <a:t> Build 1 project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demo</a:t>
            </a:r>
            <a:endParaRPr lang="en-US" dirty="0"/>
          </a:p>
          <a:p>
            <a:pPr marL="469900" indent="-342900" algn="l">
              <a:buAutoNum type="arabicPeriod"/>
            </a:pPr>
            <a:r>
              <a:rPr lang="en-US" dirty="0"/>
              <a:t>Setup Co-Working Cloud solution</a:t>
            </a:r>
            <a:endParaRPr lang="en-US" dirty="0"/>
          </a:p>
          <a:p>
            <a:pPr marL="469900" indent="-342900" algn="l">
              <a:buAutoNum type="arabi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GG Analytics + Web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SP user click, </a:t>
            </a:r>
            <a:r>
              <a:rPr lang="en-US" dirty="0" err="1"/>
              <a:t>số</a:t>
            </a:r>
            <a:r>
              <a:rPr lang="en-US" dirty="0"/>
              <a:t> SP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,…</a:t>
            </a:r>
            <a:endParaRPr lang="en-US" dirty="0"/>
          </a:p>
          <a:p>
            <a:pPr marL="469900" indent="-342900" algn="l">
              <a:buAutoNum type="arabi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GG Ads + Web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469900" indent="-342900" algn="l">
              <a:buAutoNum type="arabi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FB Ads (set campaign, budget,..) </a:t>
            </a:r>
            <a:endParaRPr lang="en-US" dirty="0"/>
          </a:p>
          <a:p>
            <a:pPr marL="469900" indent="-342900">
              <a:buAutoNum type="arabicPeriod"/>
            </a:pPr>
            <a:r>
              <a:rPr lang="en-US" dirty="0"/>
              <a:t>DELL Lab (</a:t>
            </a:r>
            <a:r>
              <a:rPr lang="en-US" dirty="0">
                <a:hlinkClick r:id="rId2"/>
              </a:rPr>
              <a:t>Dell Technologies Hands-on Labs | Dell USA</a:t>
            </a:r>
            <a:r>
              <a:rPr lang="en-US" dirty="0"/>
              <a:t>)</a:t>
            </a:r>
            <a:endParaRPr lang="en-US" dirty="0"/>
          </a:p>
          <a:p>
            <a:pPr marL="469900" indent="-342900">
              <a:buAutoNum type="arabicPeriod"/>
            </a:pPr>
            <a:r>
              <a:rPr lang="en-US" dirty="0"/>
              <a:t>JIRA Service management (Track and approve changes, Resolve incidents faster…)</a:t>
            </a:r>
            <a:endParaRPr lang="en-US" dirty="0"/>
          </a:p>
          <a:p>
            <a:pPr marL="469900" indent="-342900">
              <a:buAutoNum type="arabicPeriod"/>
            </a:pPr>
            <a:r>
              <a:rPr lang="en-US" dirty="0"/>
              <a:t>…</a:t>
            </a:r>
            <a:endParaRPr lang="en-US" dirty="0"/>
          </a:p>
          <a:p>
            <a:pPr marL="469900" indent="-342900">
              <a:buAutoNum type="arabicPeriod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25" y="270654"/>
            <a:ext cx="7771843" cy="47854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970" y="0"/>
            <a:ext cx="5265225" cy="4807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916897" y="342015"/>
          <a:ext cx="7095345" cy="4679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3852471" y="2179565"/>
            <a:ext cx="1109272" cy="269823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FF0000"/>
                </a:solidFill>
              </a:rPr>
              <a:t>MOST CASES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183443" y="1496583"/>
            <a:ext cx="475315" cy="269823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+++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8811" y="99667"/>
            <a:ext cx="6106377" cy="49441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hân biệt thẻ ghi nợ và thẻ tín dụ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69" y="0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31" y="787510"/>
            <a:ext cx="8054931" cy="43559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1" y="403934"/>
            <a:ext cx="8866094" cy="663300"/>
          </a:xfrm>
        </p:spPr>
        <p:txBody>
          <a:bodyPr/>
          <a:lstStyle/>
          <a:p>
            <a:pPr algn="l"/>
            <a:r>
              <a:rPr lang="en-US" dirty="0"/>
              <a:t>YÊU CẦU CHO BÀI TIỂU LUẬN NHÓM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939" y="1381802"/>
            <a:ext cx="8160884" cy="2931560"/>
          </a:xfrm>
        </p:spPr>
        <p:txBody>
          <a:bodyPr/>
          <a:lstStyle/>
          <a:p>
            <a:pPr marL="469900" indent="-342900" algn="l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&amp;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  <a:endParaRPr lang="en-US" dirty="0"/>
          </a:p>
          <a:p>
            <a:pPr marL="469900" indent="-342900" algn="l"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PHẢI CÓ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HOẶC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endParaRPr lang="en-US" dirty="0"/>
          </a:p>
          <a:p>
            <a:pPr marL="469900" indent="-342900" algn="l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335" y="731884"/>
            <a:ext cx="6039693" cy="345805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09" y="596815"/>
            <a:ext cx="8154591" cy="387949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14175" y="1704576"/>
            <a:ext cx="7834402" cy="7940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2925"/>
            <a:ext cx="9009529" cy="663300"/>
          </a:xfrm>
        </p:spPr>
        <p:txBody>
          <a:bodyPr/>
          <a:lstStyle/>
          <a:p>
            <a:r>
              <a:rPr lang="en-US" dirty="0"/>
              <a:t>LẤY ĐIỂM CỘNG CHO BÀI TIỂU LUẬN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498" y="2306875"/>
            <a:ext cx="8370847" cy="1463700"/>
          </a:xfrm>
        </p:spPr>
        <p:txBody>
          <a:bodyPr/>
          <a:lstStyle/>
          <a:p>
            <a:pPr marL="469900" indent="-342900" algn="l">
              <a:buFont typeface="+mj-lt"/>
              <a:buAutoNum type="arabicPeriod"/>
            </a:pPr>
            <a:r>
              <a:rPr lang="en-US" dirty="0" err="1"/>
              <a:t>Có</a:t>
            </a:r>
            <a:r>
              <a:rPr lang="en-US" dirty="0"/>
              <a:t> version </a:t>
            </a:r>
            <a:r>
              <a:rPr lang="en-US" dirty="0" err="1"/>
              <a:t>Tiếng</a:t>
            </a:r>
            <a:r>
              <a:rPr lang="en-US" dirty="0"/>
              <a:t> Anh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+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Anh.</a:t>
            </a:r>
            <a:endParaRPr lang="en-US" dirty="0"/>
          </a:p>
          <a:p>
            <a:pPr marL="469900" indent="-342900" algn="l">
              <a:buFont typeface="+mj-lt"/>
              <a:buAutoNum type="arabicPeriod"/>
            </a:pP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CÔNG CỤ THỰC HÀNH &amp; HỌC TẬP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201" y="2226500"/>
            <a:ext cx="6680742" cy="467100"/>
          </a:xfrm>
        </p:spPr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582706" y="1651450"/>
            <a:ext cx="7982868" cy="405350"/>
          </a:xfrm>
          <a:solidFill>
            <a:srgbClr val="FFFF00"/>
          </a:solidFill>
        </p:spPr>
        <p:txBody>
          <a:bodyPr/>
          <a:lstStyle/>
          <a:p>
            <a:r>
              <a:rPr lang="en-US" dirty="0"/>
              <a:t>KHÔNG CẦN XÁC THỰC BẰNG THẺ TÍN DỤNG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1042201" y="3564050"/>
            <a:ext cx="6680742" cy="4671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SV/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cộng</a:t>
            </a:r>
            <a:r>
              <a:rPr lang="en-US" dirty="0"/>
              <a:t>) AWS, AZURE, ORACLE Cloud,..</a:t>
            </a:r>
            <a:endParaRPr lang="en-US" dirty="0"/>
          </a:p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582706" y="3024950"/>
            <a:ext cx="7982868" cy="343500"/>
          </a:xfrm>
          <a:solidFill>
            <a:srgbClr val="FF0000"/>
          </a:solidFill>
        </p:spPr>
        <p:txBody>
          <a:bodyPr/>
          <a:lstStyle/>
          <a:p>
            <a:r>
              <a:rPr lang="en-US" dirty="0"/>
              <a:t>PHẢI XÁC THỰC BẰNG THẺ TÍN DỤNG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508" y="23194"/>
            <a:ext cx="4141033" cy="639271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Cloud Computing? | Types of Cloud Computing Servic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53" y="3024950"/>
            <a:ext cx="7555410" cy="39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 10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BPaaS stack at IB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2" y="1493171"/>
            <a:ext cx="5643564" cy="34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0.wp.com/www.qbos.com/img/thestack-BPa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01" y="1369717"/>
            <a:ext cx="4093971" cy="370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793" y="166838"/>
            <a:ext cx="8026413" cy="56170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YÊU CẦU CHO MÔN HỌC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321" y="873946"/>
            <a:ext cx="8377707" cy="4102715"/>
          </a:xfrm>
        </p:spPr>
        <p:txBody>
          <a:bodyPr/>
          <a:lstStyle/>
          <a:p>
            <a:pPr marL="469900" indent="-342900" algn="l">
              <a:buAutoNum type="arabicPeriod"/>
            </a:pPr>
            <a:r>
              <a:rPr lang="en-US" dirty="0"/>
              <a:t>Pass (MUST): </a:t>
            </a:r>
            <a:r>
              <a:rPr lang="en-US" b="1" u="sng" dirty="0"/>
              <a:t>MỖI SV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Ngày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SẢN PHẨM (</a:t>
            </a:r>
            <a:r>
              <a:rPr lang="en-US" dirty="0" err="1">
                <a:solidFill>
                  <a:srgbClr val="FF0000"/>
                </a:solidFill>
              </a:rPr>
              <a:t>nộp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) &amp; HÔM NAY MÁY TÍNH </a:t>
            </a:r>
            <a:r>
              <a:rPr lang="en-US" dirty="0" err="1">
                <a:solidFill>
                  <a:srgbClr val="FF0000"/>
                </a:solidFill>
              </a:rPr>
              <a:t>hư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hoàn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toàn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hư</a:t>
            </a:r>
            <a:r>
              <a:rPr lang="en-US" dirty="0">
                <a:solidFill>
                  <a:srgbClr val="FF0000"/>
                </a:solidFill>
              </a:rPr>
              <a:t> ổ </a:t>
            </a:r>
            <a:r>
              <a:rPr lang="en-US" dirty="0" err="1">
                <a:solidFill>
                  <a:srgbClr val="FF0000"/>
                </a:solidFill>
              </a:rPr>
              <a:t>cứng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469900" indent="-342900" algn="l">
              <a:buAutoNum type="arabicPeriod"/>
            </a:pPr>
            <a:r>
              <a:rPr lang="en-US" dirty="0"/>
              <a:t>Pass (MUST): </a:t>
            </a:r>
            <a:r>
              <a:rPr lang="en-US" b="1" u="sng" dirty="0"/>
              <a:t>MỖI NHÓM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01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Trả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vấn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đề</a:t>
            </a:r>
            <a:r>
              <a:rPr lang="en-US" dirty="0">
                <a:sym typeface="Wingdings" panose="05000000000000000000" pitchFamily="2" charset="2"/>
              </a:rPr>
              <a:t>: 01 </a:t>
            </a:r>
            <a:r>
              <a:rPr lang="en-US" dirty="0" err="1">
                <a:sym typeface="Wingdings" panose="05000000000000000000" pitchFamily="2" charset="2"/>
              </a:rPr>
              <a:t>bạn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nhóm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vắng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mặt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Ốm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kẹt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xe</a:t>
            </a:r>
            <a:r>
              <a:rPr lang="en-US" dirty="0">
                <a:sym typeface="Wingdings" panose="05000000000000000000" pitchFamily="2" charset="2"/>
              </a:rPr>
              <a:t>,…)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nhóm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endParaRPr lang="en-US" dirty="0">
              <a:solidFill>
                <a:srgbClr val="FF0000"/>
              </a:solidFill>
            </a:endParaRPr>
          </a:p>
          <a:p>
            <a:pPr marL="469900" indent="-342900" algn="l">
              <a:buAutoNum type="arabicPeriod"/>
            </a:pPr>
            <a:r>
              <a:rPr lang="en-US" dirty="0"/>
              <a:t>Pass (MUST):</a:t>
            </a:r>
            <a:r>
              <a:rPr lang="en-US" b="1" u="sng" dirty="0"/>
              <a:t> MỖI SV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 (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FREE &amp; KHÔNG </a:t>
            </a:r>
            <a:r>
              <a:rPr lang="en-US" dirty="0" err="1"/>
              <a:t>xài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)</a:t>
            </a:r>
            <a:endParaRPr lang="en-US" dirty="0"/>
          </a:p>
          <a:p>
            <a:pPr marL="469900" indent="-342900" algn="l">
              <a:buAutoNum type="arabicPeriod"/>
            </a:pP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THEO NHÓM (max 5 TV)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01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Cloud Computing </a:t>
            </a:r>
            <a:r>
              <a:rPr lang="vi-VN" dirty="0"/>
              <a:t>KHÔNG TRÙNG NHAU trong</a:t>
            </a:r>
            <a:r>
              <a:rPr lang="en-US" dirty="0"/>
              <a:t>  </a:t>
            </a:r>
            <a:r>
              <a:rPr lang="vi-VN" dirty="0"/>
              <a:t>AWS Educate (</a:t>
            </a:r>
            <a:r>
              <a:rPr lang="vi-VN" dirty="0">
                <a:hlinkClick r:id="rId1"/>
              </a:rPr>
              <a:t>https://www.awseducate.com/student/s/</a:t>
            </a:r>
            <a:r>
              <a:rPr lang="vi-VN" dirty="0"/>
              <a:t>) (ưu tiên nhóm gửi</a:t>
            </a:r>
            <a:r>
              <a:rPr lang="en-US" dirty="0"/>
              <a:t> </a:t>
            </a:r>
            <a:r>
              <a:rPr lang="vi-VN" dirty="0"/>
              <a:t>mail trước)</a:t>
            </a:r>
            <a:r>
              <a:rPr lang="en-US" dirty="0"/>
              <a:t> (</a:t>
            </a:r>
            <a:r>
              <a:rPr lang="vi-VN" dirty="0">
                <a:sym typeface="Jost SemiBold"/>
              </a:rPr>
              <a:t>trình bày trên lớp trong vòng 15p</a:t>
            </a:r>
            <a:r>
              <a:rPr lang="en-US" dirty="0">
                <a:sym typeface="Jost SemiBold"/>
              </a:rPr>
              <a:t>)</a:t>
            </a:r>
            <a:endParaRPr lang="en-US" dirty="0"/>
          </a:p>
          <a:p>
            <a:pPr marL="469900" indent="-342900" algn="l">
              <a:buAutoNum type="arabicPeriod"/>
            </a:pP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THEO NHÓM (max 5 TV)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Cloud Computing (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tiểu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r>
              <a:rPr lang="en-US" dirty="0"/>
              <a:t>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Iàm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211" y="341206"/>
            <a:ext cx="7608627" cy="846149"/>
          </a:xfrm>
        </p:spPr>
        <p:txBody>
          <a:bodyPr/>
          <a:lstStyle/>
          <a:p>
            <a:pPr lvl="0"/>
            <a:r>
              <a:rPr lang="vi-VN" sz="3200" dirty="0"/>
              <a:t>IaaS – Infrastructure as a Service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nfrastructure as a Servi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89" y="1392430"/>
            <a:ext cx="5892365" cy="371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24" y="45179"/>
            <a:ext cx="7682400" cy="467100"/>
          </a:xfrm>
        </p:spPr>
        <p:txBody>
          <a:bodyPr/>
          <a:lstStyle/>
          <a:p>
            <a:r>
              <a:rPr lang="en-US" b="1" dirty="0"/>
              <a:t>What Is Infrastructure as a Service</a:t>
            </a:r>
            <a:br>
              <a:rPr lang="en-US" b="1" dirty="0"/>
            </a:br>
            <a:r>
              <a:rPr lang="en-US" sz="1400" b="1" dirty="0"/>
              <a:t>(https://www.spiceworks.com/tech/cloud/articles/what-is-iaas/)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nfrastructure-as-a-Service (IaaS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10" y="420581"/>
            <a:ext cx="8685827" cy="472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aS vs. PaaS vs. Ia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3" b="5828"/>
          <a:stretch>
            <a:fillRect/>
          </a:stretch>
        </p:blipFill>
        <p:spPr bwMode="auto">
          <a:xfrm>
            <a:off x="1048630" y="715617"/>
            <a:ext cx="7219046" cy="41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211" y="341206"/>
            <a:ext cx="7608627" cy="749044"/>
          </a:xfrm>
        </p:spPr>
        <p:txBody>
          <a:bodyPr/>
          <a:lstStyle/>
          <a:p>
            <a:pPr lvl="0"/>
            <a:r>
              <a:rPr lang="vi-VN" sz="3200" dirty="0"/>
              <a:t>IaaS – Infrastructure as a Service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www.cloudconc.com/uploads/blog/1659942769_8%20Top%20Providers%20of%20IaaS%20in%20Cloud%20Computing%20Examples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0" t="18555" r="20315"/>
          <a:stretch>
            <a:fillRect/>
          </a:stretch>
        </p:blipFill>
        <p:spPr bwMode="auto">
          <a:xfrm>
            <a:off x="2047163" y="1182238"/>
            <a:ext cx="4967785" cy="377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aaS vs. PaaS vs. Iaa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3" b="5828"/>
          <a:stretch>
            <a:fillRect/>
          </a:stretch>
        </p:blipFill>
        <p:spPr bwMode="auto">
          <a:xfrm>
            <a:off x="884001" y="968190"/>
            <a:ext cx="7219046" cy="41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31" y="124456"/>
            <a:ext cx="7608627" cy="749044"/>
          </a:xfrm>
          <a:solidFill>
            <a:srgbClr val="00B0F0"/>
          </a:solidFill>
        </p:spPr>
        <p:txBody>
          <a:bodyPr/>
          <a:lstStyle/>
          <a:p>
            <a:pPr lvl="0"/>
            <a:r>
              <a:rPr lang="en-US" sz="3200" dirty="0"/>
              <a:t>P</a:t>
            </a:r>
            <a:r>
              <a:rPr lang="vi-VN" sz="3200" dirty="0"/>
              <a:t>aaS – </a:t>
            </a:r>
            <a:r>
              <a:rPr lang="en-US" sz="3200" dirty="0"/>
              <a:t>Platform</a:t>
            </a:r>
            <a:r>
              <a:rPr lang="vi-VN" sz="3200" dirty="0"/>
              <a:t> as a Service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aaS vs. PaaS vs. Iaa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3" b="5828"/>
          <a:stretch>
            <a:fillRect/>
          </a:stretch>
        </p:blipFill>
        <p:spPr bwMode="auto">
          <a:xfrm>
            <a:off x="884001" y="968190"/>
            <a:ext cx="7219046" cy="41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31" y="124456"/>
            <a:ext cx="7608627" cy="749044"/>
          </a:xfrm>
          <a:solidFill>
            <a:srgbClr val="92D050"/>
          </a:solidFill>
        </p:spPr>
        <p:txBody>
          <a:bodyPr/>
          <a:lstStyle/>
          <a:p>
            <a:pPr lvl="0"/>
            <a:r>
              <a:rPr lang="en-US" sz="3200" dirty="0"/>
              <a:t>S</a:t>
            </a:r>
            <a:r>
              <a:rPr lang="vi-VN" sz="3200" dirty="0"/>
              <a:t>aaS – </a:t>
            </a:r>
            <a:r>
              <a:rPr lang="en-US" sz="3200" dirty="0"/>
              <a:t>Software</a:t>
            </a:r>
            <a:r>
              <a:rPr lang="vi-VN" sz="3200" dirty="0"/>
              <a:t> as a Service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2229450" y="2690526"/>
            <a:ext cx="4685100" cy="5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Theory lesson</a:t>
            </a:r>
            <a:endParaRPr lang="en-GB"/>
          </a:p>
        </p:txBody>
      </p: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3002163" y="1276077"/>
            <a:ext cx="3139675" cy="10957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1"/>
          </p:nvPr>
        </p:nvSpPr>
        <p:spPr>
          <a:xfrm flipH="1">
            <a:off x="2229450" y="3595250"/>
            <a:ext cx="46851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TrueNAS, CEPH (</a:t>
            </a:r>
            <a:r>
              <a:rPr lang="en-US" dirty="0"/>
              <a:t> CRUSH algorithm</a:t>
            </a:r>
            <a:r>
              <a:rPr lang="en-GB" dirty="0"/>
              <a:t>)</a:t>
            </a:r>
            <a:endParaRPr dirty="0"/>
          </a:p>
        </p:txBody>
      </p:sp>
      <p:cxnSp>
        <p:nvCxnSpPr>
          <p:cNvPr id="292" name="Google Shape;292;p31"/>
          <p:cNvCxnSpPr/>
          <p:nvPr/>
        </p:nvCxnSpPr>
        <p:spPr>
          <a:xfrm>
            <a:off x="2377650" y="3324129"/>
            <a:ext cx="43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8467" y="116006"/>
            <a:ext cx="7033021" cy="560967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101" y="71088"/>
            <a:ext cx="5353797" cy="500132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title"/>
          </p:nvPr>
        </p:nvSpPr>
        <p:spPr>
          <a:xfrm>
            <a:off x="525916" y="485419"/>
            <a:ext cx="4763260" cy="66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Một số đề tài về VPS</a:t>
            </a:r>
            <a:endParaRPr sz="4000" dirty="0"/>
          </a:p>
        </p:txBody>
      </p:sp>
      <p:sp>
        <p:nvSpPr>
          <p:cNvPr id="309" name="Google Shape;309;p32"/>
          <p:cNvSpPr txBox="1">
            <a:spLocks noGrp="1"/>
          </p:cNvSpPr>
          <p:nvPr>
            <p:ph type="subTitle" idx="1"/>
          </p:nvPr>
        </p:nvSpPr>
        <p:spPr>
          <a:xfrm>
            <a:off x="714175" y="2306875"/>
            <a:ext cx="4121400" cy="146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GB" dirty="0"/>
              <a:t>FlashVPS + </a:t>
            </a:r>
            <a:r>
              <a:rPr lang="en-US" dirty="0" err="1"/>
              <a:t>xShellz</a:t>
            </a:r>
            <a:br>
              <a:rPr lang="en-US" dirty="0"/>
            </a:br>
            <a:r>
              <a:rPr lang="en-US" dirty="0"/>
              <a:t>(- https://www.xshellz.com/</a:t>
            </a:r>
            <a:br>
              <a:rPr lang="en-US" dirty="0"/>
            </a:br>
            <a:r>
              <a:rPr lang="en-US" dirty="0"/>
              <a:t>- https://flashvps.dev/</a:t>
            </a:r>
            <a:br>
              <a:rPr lang="en-US" dirty="0"/>
            </a:br>
            <a:r>
              <a:rPr lang="en-US" dirty="0"/>
              <a:t>)</a:t>
            </a:r>
            <a:endParaRPr dirty="0"/>
          </a:p>
        </p:txBody>
      </p:sp>
      <p:cxnSp>
        <p:nvCxnSpPr>
          <p:cNvPr id="310" name="Google Shape;310;p32"/>
          <p:cNvCxnSpPr/>
          <p:nvPr/>
        </p:nvCxnSpPr>
        <p:spPr>
          <a:xfrm>
            <a:off x="2091200" y="2036225"/>
            <a:ext cx="274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1" name="Google Shape;311;p32"/>
          <p:cNvPicPr preferRelativeResize="0"/>
          <p:nvPr/>
        </p:nvPicPr>
        <p:blipFill rotWithShape="1">
          <a:blip r:embed="rId1"/>
          <a:srcRect l="20363" r="13134"/>
          <a:stretch>
            <a:fillRect/>
          </a:stretch>
        </p:blipFill>
        <p:spPr>
          <a:xfrm>
            <a:off x="5834224" y="1273750"/>
            <a:ext cx="2595600" cy="25959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12" name="Google Shape;312;p32"/>
          <p:cNvGrpSpPr/>
          <p:nvPr/>
        </p:nvGrpSpPr>
        <p:grpSpPr>
          <a:xfrm rot="979531">
            <a:off x="5536109" y="2819294"/>
            <a:ext cx="1149924" cy="1149924"/>
            <a:chOff x="5676940" y="2897025"/>
            <a:chExt cx="1149900" cy="1149900"/>
          </a:xfrm>
        </p:grpSpPr>
        <p:sp>
          <p:nvSpPr>
            <p:cNvPr id="313" name="Google Shape;313;p32"/>
            <p:cNvSpPr/>
            <p:nvPr/>
          </p:nvSpPr>
          <p:spPr>
            <a:xfrm>
              <a:off x="5676940" y="2897025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14" name="Google Shape;314;p32"/>
            <p:cNvGrpSpPr/>
            <p:nvPr/>
          </p:nvGrpSpPr>
          <p:grpSpPr>
            <a:xfrm>
              <a:off x="5974395" y="3217437"/>
              <a:ext cx="555041" cy="509539"/>
              <a:chOff x="3992088" y="3334725"/>
              <a:chExt cx="447975" cy="411250"/>
            </a:xfrm>
          </p:grpSpPr>
          <p:sp>
            <p:nvSpPr>
              <p:cNvPr id="315" name="Google Shape;315;p32"/>
              <p:cNvSpPr/>
              <p:nvPr/>
            </p:nvSpPr>
            <p:spPr>
              <a:xfrm>
                <a:off x="3992088" y="3334725"/>
                <a:ext cx="447975" cy="411250"/>
              </a:xfrm>
              <a:custGeom>
                <a:avLst/>
                <a:gdLst/>
                <a:ahLst/>
                <a:cxnLst/>
                <a:rect l="l" t="t" r="r" b="b"/>
                <a:pathLst>
                  <a:path w="17919" h="16450" extrusionOk="0">
                    <a:moveTo>
                      <a:pt x="5891" y="1049"/>
                    </a:moveTo>
                    <a:lnTo>
                      <a:pt x="7832" y="3321"/>
                    </a:lnTo>
                    <a:cubicBezTo>
                      <a:pt x="7919" y="3444"/>
                      <a:pt x="8077" y="3496"/>
                      <a:pt x="8234" y="3514"/>
                    </a:cubicBezTo>
                    <a:lnTo>
                      <a:pt x="16870" y="3514"/>
                    </a:lnTo>
                    <a:lnTo>
                      <a:pt x="16870" y="4912"/>
                    </a:lnTo>
                    <a:lnTo>
                      <a:pt x="1049" y="4912"/>
                    </a:lnTo>
                    <a:lnTo>
                      <a:pt x="1049" y="1049"/>
                    </a:lnTo>
                    <a:close/>
                    <a:moveTo>
                      <a:pt x="16870" y="5961"/>
                    </a:moveTo>
                    <a:lnTo>
                      <a:pt x="16870" y="15401"/>
                    </a:lnTo>
                    <a:lnTo>
                      <a:pt x="1049" y="15401"/>
                    </a:lnTo>
                    <a:lnTo>
                      <a:pt x="1049" y="5961"/>
                    </a:lnTo>
                    <a:close/>
                    <a:moveTo>
                      <a:pt x="525" y="0"/>
                    </a:moveTo>
                    <a:cubicBezTo>
                      <a:pt x="227" y="0"/>
                      <a:pt x="0" y="227"/>
                      <a:pt x="0" y="524"/>
                    </a:cubicBezTo>
                    <a:lnTo>
                      <a:pt x="0" y="15925"/>
                    </a:lnTo>
                    <a:cubicBezTo>
                      <a:pt x="0" y="16205"/>
                      <a:pt x="227" y="16450"/>
                      <a:pt x="525" y="16450"/>
                    </a:cubicBezTo>
                    <a:lnTo>
                      <a:pt x="17394" y="16450"/>
                    </a:lnTo>
                    <a:cubicBezTo>
                      <a:pt x="17691" y="16450"/>
                      <a:pt x="17919" y="16205"/>
                      <a:pt x="17919" y="15925"/>
                    </a:cubicBezTo>
                    <a:lnTo>
                      <a:pt x="17919" y="2972"/>
                    </a:lnTo>
                    <a:cubicBezTo>
                      <a:pt x="17919" y="2692"/>
                      <a:pt x="17691" y="2447"/>
                      <a:pt x="17394" y="2447"/>
                    </a:cubicBezTo>
                    <a:lnTo>
                      <a:pt x="8461" y="2447"/>
                    </a:lnTo>
                    <a:lnTo>
                      <a:pt x="6521" y="192"/>
                    </a:lnTo>
                    <a:cubicBezTo>
                      <a:pt x="6416" y="70"/>
                      <a:pt x="6276" y="0"/>
                      <a:pt x="61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4064188" y="3509700"/>
                <a:ext cx="286275" cy="183850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7354" extrusionOk="0">
                    <a:moveTo>
                      <a:pt x="4307" y="1052"/>
                    </a:moveTo>
                    <a:cubicBezTo>
                      <a:pt x="4717" y="1052"/>
                      <a:pt x="5135" y="1206"/>
                      <a:pt x="5472" y="1549"/>
                    </a:cubicBezTo>
                    <a:cubicBezTo>
                      <a:pt x="5139" y="1936"/>
                      <a:pt x="5477" y="2425"/>
                      <a:pt x="5874" y="2425"/>
                    </a:cubicBezTo>
                    <a:cubicBezTo>
                      <a:pt x="5997" y="2425"/>
                      <a:pt x="6125" y="2378"/>
                      <a:pt x="6241" y="2266"/>
                    </a:cubicBezTo>
                    <a:cubicBezTo>
                      <a:pt x="6294" y="2196"/>
                      <a:pt x="6381" y="2144"/>
                      <a:pt x="6451" y="2091"/>
                    </a:cubicBezTo>
                    <a:lnTo>
                      <a:pt x="6469" y="2074"/>
                    </a:lnTo>
                    <a:cubicBezTo>
                      <a:pt x="6714" y="1921"/>
                      <a:pt x="6975" y="1852"/>
                      <a:pt x="7228" y="1852"/>
                    </a:cubicBezTo>
                    <a:cubicBezTo>
                      <a:pt x="8077" y="1852"/>
                      <a:pt x="8842" y="2622"/>
                      <a:pt x="8654" y="3577"/>
                    </a:cubicBezTo>
                    <a:cubicBezTo>
                      <a:pt x="8584" y="3909"/>
                      <a:pt x="8846" y="4207"/>
                      <a:pt x="9178" y="4207"/>
                    </a:cubicBezTo>
                    <a:lnTo>
                      <a:pt x="9213" y="4207"/>
                    </a:lnTo>
                    <a:cubicBezTo>
                      <a:pt x="10559" y="4276"/>
                      <a:pt x="10542" y="6252"/>
                      <a:pt x="9213" y="6304"/>
                    </a:cubicBezTo>
                    <a:lnTo>
                      <a:pt x="3130" y="6304"/>
                    </a:lnTo>
                    <a:cubicBezTo>
                      <a:pt x="2081" y="6304"/>
                      <a:pt x="1504" y="5116"/>
                      <a:pt x="2133" y="4294"/>
                    </a:cubicBezTo>
                    <a:lnTo>
                      <a:pt x="2133" y="4294"/>
                    </a:lnTo>
                    <a:cubicBezTo>
                      <a:pt x="2221" y="4399"/>
                      <a:pt x="2308" y="4504"/>
                      <a:pt x="2395" y="4591"/>
                    </a:cubicBezTo>
                    <a:cubicBezTo>
                      <a:pt x="2500" y="4696"/>
                      <a:pt x="2636" y="4748"/>
                      <a:pt x="2771" y="4748"/>
                    </a:cubicBezTo>
                    <a:cubicBezTo>
                      <a:pt x="2907" y="4748"/>
                      <a:pt x="3042" y="4696"/>
                      <a:pt x="3147" y="4591"/>
                    </a:cubicBezTo>
                    <a:cubicBezTo>
                      <a:pt x="3357" y="4399"/>
                      <a:pt x="3357" y="4067"/>
                      <a:pt x="3147" y="3857"/>
                    </a:cubicBezTo>
                    <a:cubicBezTo>
                      <a:pt x="2833" y="3542"/>
                      <a:pt x="2658" y="3123"/>
                      <a:pt x="2658" y="2703"/>
                    </a:cubicBezTo>
                    <a:cubicBezTo>
                      <a:pt x="2658" y="1703"/>
                      <a:pt x="3465" y="1052"/>
                      <a:pt x="4307" y="1052"/>
                    </a:cubicBezTo>
                    <a:close/>
                    <a:moveTo>
                      <a:pt x="4326" y="0"/>
                    </a:moveTo>
                    <a:cubicBezTo>
                      <a:pt x="2946" y="0"/>
                      <a:pt x="1609" y="1052"/>
                      <a:pt x="1609" y="2686"/>
                    </a:cubicBezTo>
                    <a:cubicBezTo>
                      <a:pt x="1609" y="2895"/>
                      <a:pt x="1626" y="3088"/>
                      <a:pt x="1679" y="3280"/>
                    </a:cubicBezTo>
                    <a:cubicBezTo>
                      <a:pt x="1" y="4644"/>
                      <a:pt x="962" y="7353"/>
                      <a:pt x="3130" y="7353"/>
                    </a:cubicBezTo>
                    <a:lnTo>
                      <a:pt x="9231" y="7353"/>
                    </a:lnTo>
                    <a:cubicBezTo>
                      <a:pt x="10280" y="7353"/>
                      <a:pt x="11171" y="6566"/>
                      <a:pt x="11311" y="5518"/>
                    </a:cubicBezTo>
                    <a:cubicBezTo>
                      <a:pt x="11451" y="4469"/>
                      <a:pt x="10769" y="3490"/>
                      <a:pt x="9755" y="3228"/>
                    </a:cubicBezTo>
                    <a:cubicBezTo>
                      <a:pt x="9712" y="1817"/>
                      <a:pt x="8554" y="789"/>
                      <a:pt x="7256" y="789"/>
                    </a:cubicBezTo>
                    <a:cubicBezTo>
                      <a:pt x="6962" y="789"/>
                      <a:pt x="6661" y="842"/>
                      <a:pt x="6364" y="955"/>
                    </a:cubicBezTo>
                    <a:cubicBezTo>
                      <a:pt x="5801" y="295"/>
                      <a:pt x="5057" y="0"/>
                      <a:pt x="4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17" name="Google Shape;317;p32"/>
          <p:cNvSpPr txBox="1">
            <a:spLocks noGrp="1"/>
          </p:cNvSpPr>
          <p:nvPr>
            <p:ph type="subTitle" idx="1"/>
          </p:nvPr>
        </p:nvSpPr>
        <p:spPr>
          <a:xfrm rot="-542917">
            <a:off x="6059453" y="3709109"/>
            <a:ext cx="1857921" cy="438364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Workshop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RESOURCES</a:t>
            </a:r>
            <a:endParaRPr dirty="0"/>
          </a:p>
        </p:txBody>
      </p:sp>
      <p:cxnSp>
        <p:nvCxnSpPr>
          <p:cNvPr id="374" name="Google Shape;374;p35"/>
          <p:cNvCxnSpPr/>
          <p:nvPr/>
        </p:nvCxnSpPr>
        <p:spPr>
          <a:xfrm>
            <a:off x="3141450" y="1033750"/>
            <a:ext cx="2861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35"/>
          <p:cNvSpPr txBox="1">
            <a:spLocks noGrp="1"/>
          </p:cNvSpPr>
          <p:nvPr>
            <p:ph type="body" idx="1"/>
          </p:nvPr>
        </p:nvSpPr>
        <p:spPr>
          <a:xfrm>
            <a:off x="1278450" y="1694775"/>
            <a:ext cx="6587100" cy="222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1630" lvl="0" indent="-290830"/>
            <a:r>
              <a:rPr lang="en-US" dirty="0"/>
              <a:t>MICROSOFT </a:t>
            </a:r>
            <a:r>
              <a:rPr lang="en-US" dirty="0">
                <a:hlinkClick r:id="rId1"/>
              </a:rPr>
              <a:t>https://azure.microsoft.com/en-us/free/students</a:t>
            </a:r>
            <a:endParaRPr lang="en-US" dirty="0"/>
          </a:p>
          <a:p>
            <a:pPr marL="341630" lvl="0" indent="-290830"/>
            <a:r>
              <a:rPr lang="en-US" dirty="0"/>
              <a:t>AWS </a:t>
            </a:r>
            <a:r>
              <a:rPr lang="en-US" dirty="0">
                <a:hlinkClick r:id="rId2"/>
              </a:rPr>
              <a:t>https://www.awseducate.com/student</a:t>
            </a:r>
            <a:endParaRPr lang="en-US" dirty="0"/>
          </a:p>
          <a:p>
            <a:pPr marL="341630" indent="-290830"/>
            <a:r>
              <a:rPr lang="en-US" dirty="0">
                <a:hlinkClick r:id="rId3"/>
              </a:rPr>
              <a:t>RunCode.io</a:t>
            </a:r>
            <a:r>
              <a:rPr lang="en-US" dirty="0"/>
              <a:t> : VPS (Nginx, Docker..)</a:t>
            </a:r>
            <a:endParaRPr lang="en-US" dirty="0"/>
          </a:p>
          <a:p>
            <a:pPr marL="341630" lvl="0" indent="-290830"/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5148" y="157485"/>
            <a:ext cx="6496212" cy="561708"/>
          </a:xfrm>
          <a:solidFill>
            <a:srgbClr val="FFC000"/>
          </a:solidFill>
        </p:spPr>
        <p:txBody>
          <a:bodyPr/>
          <a:lstStyle/>
          <a:p>
            <a:r>
              <a:rPr lang="en-US" dirty="0"/>
              <a:t>YÊU CẦU CHO MÔN HỌC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-550127" y="912663"/>
          <a:ext cx="5203904" cy="3332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croll: Vertical 8"/>
          <p:cNvSpPr/>
          <p:nvPr/>
        </p:nvSpPr>
        <p:spPr>
          <a:xfrm>
            <a:off x="4512527" y="807474"/>
            <a:ext cx="4631473" cy="2374342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FF0000"/>
                </a:solidFill>
              </a:rPr>
              <a:t>QUY TẮC CHUNG</a:t>
            </a:r>
            <a:endParaRPr lang="en-US" sz="1600" b="1" u="sng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accent1"/>
                </a:solidFill>
              </a:rPr>
              <a:t>Trừ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điểm</a:t>
            </a:r>
            <a:r>
              <a:rPr lang="en-US" sz="1600" dirty="0">
                <a:solidFill>
                  <a:schemeClr val="accent1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hủy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kết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quả</a:t>
            </a:r>
            <a:r>
              <a:rPr lang="en-US" sz="1600" dirty="0">
                <a:solidFill>
                  <a:schemeClr val="accent1"/>
                </a:solidFill>
              </a:rPr>
              <a:t>) </a:t>
            </a:r>
            <a:r>
              <a:rPr lang="en-US" sz="1600" dirty="0" err="1">
                <a:solidFill>
                  <a:schemeClr val="accent1"/>
                </a:solidFill>
              </a:rPr>
              <a:t>khi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sao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chép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bài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của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Nhóm</a:t>
            </a:r>
            <a:r>
              <a:rPr lang="en-US" sz="1600" dirty="0">
                <a:solidFill>
                  <a:schemeClr val="accent1"/>
                </a:solidFill>
              </a:rPr>
              <a:t>/</a:t>
            </a:r>
            <a:r>
              <a:rPr lang="en-US" sz="1600" dirty="0" err="1">
                <a:solidFill>
                  <a:schemeClr val="accent1"/>
                </a:solidFill>
              </a:rPr>
              <a:t>Bạn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khác</a:t>
            </a:r>
            <a:r>
              <a:rPr lang="en-US" sz="1600" dirty="0">
                <a:solidFill>
                  <a:schemeClr val="accent1"/>
                </a:solidFill>
              </a:rPr>
              <a:t>.</a:t>
            </a:r>
            <a:endParaRPr lang="en-US" sz="1600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sz="1600" dirty="0">
                <a:solidFill>
                  <a:schemeClr val="accent1"/>
                </a:solidFill>
              </a:rPr>
              <a:t>Đượ</a:t>
            </a:r>
            <a:r>
              <a:rPr lang="en-US" sz="1600" dirty="0">
                <a:solidFill>
                  <a:schemeClr val="accent1"/>
                </a:solidFill>
              </a:rPr>
              <a:t>c </a:t>
            </a:r>
            <a:r>
              <a:rPr lang="en-US" sz="1600" dirty="0" err="1">
                <a:solidFill>
                  <a:schemeClr val="accent1"/>
                </a:solidFill>
              </a:rPr>
              <a:t>phép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tham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khảo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các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nguồn</a:t>
            </a:r>
            <a:r>
              <a:rPr lang="en-US" sz="1600" dirty="0">
                <a:solidFill>
                  <a:schemeClr val="accent1"/>
                </a:solidFill>
              </a:rPr>
              <a:t> tri </a:t>
            </a:r>
            <a:r>
              <a:rPr lang="en-US" sz="1600" dirty="0" err="1">
                <a:solidFill>
                  <a:schemeClr val="accent1"/>
                </a:solidFill>
              </a:rPr>
              <a:t>thức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khác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nhau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nhưng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có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chọn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lọc</a:t>
            </a:r>
            <a:r>
              <a:rPr lang="en-US" sz="1600" dirty="0">
                <a:solidFill>
                  <a:schemeClr val="accent1"/>
                </a:solidFill>
              </a:rPr>
              <a:t>.</a:t>
            </a:r>
            <a:endParaRPr lang="en-US" sz="1600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accent1"/>
                </a:solidFill>
              </a:rPr>
              <a:t>Ghi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rõ</a:t>
            </a:r>
            <a:r>
              <a:rPr lang="en-US" sz="1600" dirty="0">
                <a:solidFill>
                  <a:schemeClr val="accent1"/>
                </a:solidFill>
              </a:rPr>
              <a:t>/</a:t>
            </a:r>
            <a:r>
              <a:rPr lang="en-US" sz="1600" dirty="0" err="1">
                <a:solidFill>
                  <a:schemeClr val="accent1"/>
                </a:solidFill>
              </a:rPr>
              <a:t>Trích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dẫn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các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phần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tham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khảo</a:t>
            </a:r>
            <a:r>
              <a:rPr lang="en-US" sz="1600" dirty="0">
                <a:solidFill>
                  <a:schemeClr val="accent1"/>
                </a:solidFill>
              </a:rPr>
              <a:t>.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Thought Bubble: Cloud 9"/>
          <p:cNvSpPr/>
          <p:nvPr/>
        </p:nvSpPr>
        <p:spPr>
          <a:xfrm>
            <a:off x="4815637" y="3560956"/>
            <a:ext cx="3984704" cy="1543179"/>
          </a:xfrm>
          <a:prstGeom prst="cloudCallout">
            <a:avLst>
              <a:gd name="adj1" fmla="val 9576"/>
              <a:gd name="adj2" fmla="val -111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TIPs &amp; TRICKs</a:t>
            </a:r>
            <a:endParaRPr lang="en-US" b="1" u="sng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Tự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đăng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tài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khoản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làm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đơn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giản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&amp;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chụp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hình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chứng</a:t>
            </a:r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 HỎI </a:t>
            </a: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KHÔNG </a:t>
            </a:r>
            <a:r>
              <a:rPr lang="en-US" dirty="0" err="1">
                <a:sym typeface="Wingdings" panose="05000000000000000000" pitchFamily="2" charset="2"/>
              </a:rPr>
              <a:t>rõ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756B33-F4CD-4C54-89F1-A62FDEB7B3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99756B33-F4CD-4C54-89F1-A62FDEB7B3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99756B33-F4CD-4C54-89F1-A62FDEB7B3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435DD1-FEEB-4F00-82CC-9967BD4C1B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57435DD1-FEEB-4F00-82CC-9967BD4C1B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57435DD1-FEEB-4F00-82CC-9967BD4C1B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652295-53E5-45F3-A1FF-38886CE4C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15652295-53E5-45F3-A1FF-38886CE4C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15652295-53E5-45F3-A1FF-38886CE4C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ED78FC-8FBE-4C7E-B920-13218067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78ED78FC-8FBE-4C7E-B920-13218067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78ED78FC-8FBE-4C7E-B920-13218067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9" grpId="0" animBg="1" build="p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>
            <a:spLocks noGrp="1"/>
          </p:cNvSpPr>
          <p:nvPr>
            <p:ph type="title"/>
          </p:nvPr>
        </p:nvSpPr>
        <p:spPr>
          <a:xfrm>
            <a:off x="865275" y="535650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HÌNH THỨC HỌC</a:t>
            </a:r>
            <a:endParaRPr dirty="0"/>
          </a:p>
        </p:txBody>
      </p:sp>
      <p:cxnSp>
        <p:nvCxnSpPr>
          <p:cNvPr id="381" name="Google Shape;381;p36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" name="Chart 3"/>
          <p:cNvGraphicFramePr/>
          <p:nvPr/>
        </p:nvGraphicFramePr>
        <p:xfrm>
          <a:off x="1523924" y="300789"/>
          <a:ext cx="6356759" cy="476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KHẢO SÁT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6"/>
          <p:cNvSpPr txBox="1">
            <a:spLocks noGrp="1"/>
          </p:cNvSpPr>
          <p:nvPr>
            <p:ph type="body" idx="1"/>
          </p:nvPr>
        </p:nvSpPr>
        <p:spPr>
          <a:xfrm>
            <a:off x="714075" y="1644187"/>
            <a:ext cx="7715700" cy="302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endParaRPr lang="en-US" dirty="0"/>
          </a:p>
          <a:p>
            <a:pPr marL="342900" lvl="0" indent="-342900">
              <a:buAutoNum type="arabicPeriod"/>
            </a:pP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KHÔNG TRÙNG NHAU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Cloud Computing </a:t>
            </a:r>
            <a:r>
              <a:rPr lang="en-US" dirty="0" err="1"/>
              <a:t>trong</a:t>
            </a:r>
            <a:r>
              <a:rPr lang="en-US" dirty="0"/>
              <a:t> AWS Educate (</a:t>
            </a:r>
            <a:r>
              <a:rPr lang="en-US" dirty="0">
                <a:hlinkClick r:id="rId1"/>
              </a:rPr>
              <a:t>https://www.awseducate.com/student/s/</a:t>
            </a:r>
            <a:r>
              <a:rPr lang="en-US" dirty="0"/>
              <a:t>) (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mail </a:t>
            </a:r>
            <a:r>
              <a:rPr lang="en-US" dirty="0" err="1"/>
              <a:t>trước</a:t>
            </a:r>
            <a:r>
              <a:rPr lang="en-US" dirty="0"/>
              <a:t>)</a:t>
            </a:r>
            <a:endParaRPr lang="en-US" dirty="0"/>
          </a:p>
          <a:p>
            <a:pPr lvl="0" indent="-457200">
              <a:buAutoNum type="arabicPeriod"/>
            </a:pPr>
            <a:r>
              <a:rPr lang="en-US" sz="2000" dirty="0" err="1">
                <a:latin typeface="Jost SemiBold"/>
                <a:ea typeface="Jost SemiBold"/>
                <a:cs typeface="Jost SemiBold"/>
                <a:sym typeface="Jost SemiBold"/>
              </a:rPr>
              <a:t>Dịch</a:t>
            </a:r>
            <a:r>
              <a:rPr lang="en-US" sz="2000" dirty="0">
                <a:latin typeface="Jost SemiBold"/>
                <a:ea typeface="Jost SemiBold"/>
                <a:cs typeface="Jost SemiBold"/>
                <a:sym typeface="Jost SemiBold"/>
              </a:rPr>
              <a:t> </a:t>
            </a:r>
            <a:r>
              <a:rPr lang="en-US" sz="2000" dirty="0" err="1">
                <a:latin typeface="Jost SemiBold"/>
                <a:ea typeface="Jost SemiBold"/>
                <a:cs typeface="Jost SemiBold"/>
                <a:sym typeface="Jost SemiBold"/>
              </a:rPr>
              <a:t>và</a:t>
            </a:r>
            <a:r>
              <a:rPr lang="en-US" sz="2000" dirty="0">
                <a:latin typeface="Jost SemiBold"/>
                <a:ea typeface="Jost SemiBold"/>
                <a:cs typeface="Jost SemiBold"/>
                <a:sym typeface="Jost SemiBold"/>
              </a:rPr>
              <a:t> </a:t>
            </a:r>
            <a:r>
              <a:rPr lang="en-US" sz="2000" dirty="0" err="1">
                <a:latin typeface="Jost SemiBold"/>
                <a:ea typeface="Jost SemiBold"/>
                <a:cs typeface="Jost SemiBold"/>
                <a:sym typeface="Jost SemiBold"/>
              </a:rPr>
              <a:t>trình</a:t>
            </a:r>
            <a:r>
              <a:rPr lang="en-US" sz="2000" dirty="0">
                <a:latin typeface="Jost SemiBold"/>
                <a:ea typeface="Jost SemiBold"/>
                <a:cs typeface="Jost SemiBold"/>
                <a:sym typeface="Jost SemiBold"/>
              </a:rPr>
              <a:t> </a:t>
            </a:r>
            <a:r>
              <a:rPr lang="en-US" sz="2000" dirty="0" err="1">
                <a:latin typeface="Jost SemiBold"/>
                <a:ea typeface="Jost SemiBold"/>
                <a:cs typeface="Jost SemiBold"/>
                <a:sym typeface="Jost SemiBold"/>
              </a:rPr>
              <a:t>bày</a:t>
            </a:r>
            <a:r>
              <a:rPr lang="en-US" sz="2000" dirty="0">
                <a:latin typeface="Jost SemiBold"/>
                <a:ea typeface="Jost SemiBold"/>
                <a:cs typeface="Jost SemiBold"/>
                <a:sym typeface="Jost SemiBold"/>
              </a:rPr>
              <a:t> </a:t>
            </a:r>
            <a:r>
              <a:rPr lang="en-US" sz="2000" dirty="0" err="1">
                <a:latin typeface="Jost SemiBold"/>
                <a:ea typeface="Jost SemiBold"/>
                <a:cs typeface="Jost SemiBold"/>
                <a:sym typeface="Jost SemiBold"/>
              </a:rPr>
              <a:t>trên</a:t>
            </a:r>
            <a:r>
              <a:rPr lang="en-US" sz="2000" dirty="0">
                <a:latin typeface="Jost SemiBold"/>
                <a:ea typeface="Jost SemiBold"/>
                <a:cs typeface="Jost SemiBold"/>
                <a:sym typeface="Jost SemiBold"/>
              </a:rPr>
              <a:t> </a:t>
            </a:r>
            <a:r>
              <a:rPr lang="en-US" sz="2000" dirty="0" err="1">
                <a:latin typeface="Jost SemiBold"/>
                <a:ea typeface="Jost SemiBold"/>
                <a:cs typeface="Jost SemiBold"/>
                <a:sym typeface="Jost SemiBold"/>
              </a:rPr>
              <a:t>lớp</a:t>
            </a:r>
            <a:r>
              <a:rPr lang="en-US" sz="2000" dirty="0">
                <a:latin typeface="Jost SemiBold"/>
                <a:ea typeface="Jost SemiBold"/>
                <a:cs typeface="Jost SemiBold"/>
                <a:sym typeface="Jost SemiBold"/>
              </a:rPr>
              <a:t> </a:t>
            </a:r>
            <a:r>
              <a:rPr lang="en-US" sz="2000" dirty="0" err="1">
                <a:latin typeface="Jost SemiBold"/>
                <a:ea typeface="Jost SemiBold"/>
                <a:cs typeface="Jost SemiBold"/>
                <a:sym typeface="Jost SemiBold"/>
              </a:rPr>
              <a:t>trong</a:t>
            </a:r>
            <a:r>
              <a:rPr lang="en-US" sz="2000" dirty="0">
                <a:latin typeface="Jost SemiBold"/>
                <a:ea typeface="Jost SemiBold"/>
                <a:cs typeface="Jost SemiBold"/>
                <a:sym typeface="Jost SemiBold"/>
              </a:rPr>
              <a:t> </a:t>
            </a:r>
            <a:r>
              <a:rPr lang="en-US" sz="2000" dirty="0" err="1">
                <a:latin typeface="Jost SemiBold"/>
                <a:ea typeface="Jost SemiBold"/>
                <a:cs typeface="Jost SemiBold"/>
                <a:sym typeface="Jost SemiBold"/>
              </a:rPr>
              <a:t>vòng</a:t>
            </a:r>
            <a:r>
              <a:rPr lang="en-US" sz="2000" dirty="0">
                <a:latin typeface="Jost SemiBold"/>
                <a:ea typeface="Jost SemiBold"/>
                <a:cs typeface="Jost SemiBold"/>
                <a:sym typeface="Jost SemiBold"/>
              </a:rPr>
              <a:t> 15p</a:t>
            </a:r>
            <a:endParaRPr sz="2000" dirty="0"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1089" name="Google Shape;1089;p56"/>
          <p:cNvSpPr txBox="1">
            <a:spLocks noGrp="1"/>
          </p:cNvSpPr>
          <p:nvPr>
            <p:ph type="title"/>
          </p:nvPr>
        </p:nvSpPr>
        <p:spPr>
          <a:xfrm>
            <a:off x="714150" y="535650"/>
            <a:ext cx="77157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CÁC CHỦ ĐỀ TRÌNH BÀY</a:t>
            </a:r>
            <a:endParaRPr dirty="0"/>
          </a:p>
        </p:txBody>
      </p:sp>
      <p:cxnSp>
        <p:nvCxnSpPr>
          <p:cNvPr id="1152" name="Google Shape;1152;p56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59787">
            <a:off x="80544" y="125865"/>
            <a:ext cx="3139675" cy="1095768"/>
          </a:xfrm>
        </p:spPr>
        <p:txBody>
          <a:bodyPr/>
          <a:lstStyle/>
          <a:p>
            <a:r>
              <a:rPr lang="en-US" sz="4000" dirty="0"/>
              <a:t>CHUẨN BỊ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 flipH="1">
            <a:off x="370913" y="1309986"/>
            <a:ext cx="8512891" cy="2673185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1. CHỌN NHÓM:</a:t>
            </a:r>
            <a:br>
              <a:rPr lang="en-US" sz="3200" dirty="0"/>
            </a:br>
            <a:r>
              <a:rPr lang="en-US" sz="3200" dirty="0"/>
              <a:t>	A.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tài</a:t>
            </a:r>
            <a:br>
              <a:rPr lang="en-US" sz="3200" dirty="0"/>
            </a:br>
            <a:r>
              <a:rPr lang="en-US" sz="3200" dirty="0"/>
              <a:t>	B.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2. </a:t>
            </a:r>
            <a:r>
              <a:rPr lang="en-US" sz="3200" dirty="0" err="1">
                <a:solidFill>
                  <a:srgbClr val="FF0000"/>
                </a:solidFill>
              </a:rPr>
              <a:t>Thống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nhất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quy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tắc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học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	- </a:t>
            </a:r>
            <a:r>
              <a:rPr lang="en-US" sz="3200" dirty="0" err="1">
                <a:solidFill>
                  <a:srgbClr val="FF0000"/>
                </a:solidFill>
              </a:rPr>
              <a:t>Nhóm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Email </a:t>
            </a:r>
            <a:r>
              <a:rPr lang="en-US" sz="3200" dirty="0" err="1"/>
              <a:t>đăng</a:t>
            </a:r>
            <a:r>
              <a:rPr lang="en-US" sz="3200" dirty="0"/>
              <a:t> </a:t>
            </a:r>
            <a:r>
              <a:rPr lang="en-US" sz="3200" dirty="0" err="1"/>
              <a:t>ký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tài</a:t>
            </a:r>
            <a:r>
              <a:rPr lang="en-US" sz="3200" dirty="0"/>
              <a:t>, Level </a:t>
            </a:r>
            <a:r>
              <a:rPr lang="en-US" sz="3200" dirty="0" err="1"/>
              <a:t>học</a:t>
            </a:r>
            <a:r>
              <a:rPr lang="en-US" sz="3200" dirty="0"/>
              <a:t>…</a:t>
            </a:r>
            <a:br>
              <a:rPr lang="en-US" sz="3200" dirty="0"/>
            </a:br>
            <a:r>
              <a:rPr lang="en-US" sz="3200" dirty="0">
                <a:solidFill>
                  <a:srgbClr val="0070C0"/>
                </a:solidFill>
              </a:rPr>
              <a:t>3. </a:t>
            </a:r>
            <a:r>
              <a:rPr lang="en-US" sz="3200" dirty="0" err="1">
                <a:solidFill>
                  <a:srgbClr val="0070C0"/>
                </a:solidFill>
              </a:rPr>
              <a:t>Chuẩn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bị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các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quy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cách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làm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tiểu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luận</a:t>
            </a:r>
            <a:br>
              <a:rPr lang="en-US" sz="3200" dirty="0"/>
            </a:b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4927" y="80381"/>
            <a:ext cx="5651000" cy="506311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58636" y="3463636"/>
            <a:ext cx="5701146" cy="5749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3270" y="0"/>
            <a:ext cx="5495790" cy="59251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860592" y="1658470"/>
            <a:ext cx="5701146" cy="4812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294093" y="481372"/>
            <a:ext cx="1308848" cy="2626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079" y="6580"/>
            <a:ext cx="3987164" cy="513692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007396" y="1594884"/>
            <a:ext cx="2923954" cy="1653642"/>
          </a:xfrm>
          <a:prstGeom prst="wedgeRoundRectCallout">
            <a:avLst>
              <a:gd name="adj1" fmla="val -81410"/>
              <a:gd name="adj2" fmla="val 119725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800" dirty="0"/>
              <a:t>Cloud service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/>
              <a:t>REST APIs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/>
              <a:t>Python/</a:t>
            </a:r>
            <a:r>
              <a:rPr lang="en-US" sz="1800" dirty="0" err="1"/>
              <a:t>Golang</a:t>
            </a:r>
            <a:r>
              <a:rPr lang="en-US" sz="1800" dirty="0"/>
              <a:t>/Java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574" y="-76570"/>
            <a:ext cx="6096851" cy="52966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Cloud Computing Workshop by Slidesgo">
  <a:themeElements>
    <a:clrScheme name="Simple Light">
      <a:dk1>
        <a:srgbClr val="F57474"/>
      </a:dk1>
      <a:lt1>
        <a:srgbClr val="F9D923"/>
      </a:lt1>
      <a:dk2>
        <a:srgbClr val="36AE7C"/>
      </a:dk2>
      <a:lt2>
        <a:srgbClr val="187498"/>
      </a:lt2>
      <a:accent1>
        <a:srgbClr val="06253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25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6629</Words>
  <Application>WPS Presentation</Application>
  <PresentationFormat>On-screen Show (16:9)</PresentationFormat>
  <Paragraphs>309</Paragraphs>
  <Slides>42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SimSun</vt:lpstr>
      <vt:lpstr>Wingdings</vt:lpstr>
      <vt:lpstr>Arial</vt:lpstr>
      <vt:lpstr>Jost SemiBold</vt:lpstr>
      <vt:lpstr>Jost</vt:lpstr>
      <vt:lpstr>Montserrat</vt:lpstr>
      <vt:lpstr>Microsoft YaHei</vt:lpstr>
      <vt:lpstr>Arial Unicode MS</vt:lpstr>
      <vt:lpstr>Introduction to Cloud Computing Workshop by Slidesgo</vt:lpstr>
      <vt:lpstr>Cloud Computing</vt:lpstr>
      <vt:lpstr>PowerPoint 演示文稿</vt:lpstr>
      <vt:lpstr>YÊU CẦU CHO MÔN HỌC</vt:lpstr>
      <vt:lpstr>YÊU CẦU CHO MÔN HỌC</vt:lpstr>
      <vt:lpstr>1. CHỌN NHÓM: 	A. Làm đề tài 	B. Làm bài tập nhóm  2. Thống nhất các quy tắc học. 	- Nhóm Email đăng ký Đề tài, Level học… 3. Chuẩn bị các quy cách làm tiểu luận </vt:lpstr>
      <vt:lpstr>PowerPoint 演示文稿</vt:lpstr>
      <vt:lpstr>PowerPoint 演示文稿</vt:lpstr>
      <vt:lpstr>PowerPoint 演示文稿</vt:lpstr>
      <vt:lpstr>PowerPoint 演示文稿</vt:lpstr>
      <vt:lpstr>MỤC TIÊU TỔNG QUÁT</vt:lpstr>
      <vt:lpstr>MÔ HÌNH MỤC TIÊU HƯỚNG TỚI</vt:lpstr>
      <vt:lpstr>MỤC TIÊU (HẸP –Level 1&amp;2)</vt:lpstr>
      <vt:lpstr>SMB TOOL TEMPLATE/EXAMPLE</vt:lpstr>
      <vt:lpstr>04</vt:lpstr>
      <vt:lpstr>CÁC ĐỀ TÀI GỢI Ý 01</vt:lpstr>
      <vt:lpstr>Gợi ý cho BÀI TIỂU LUẬN NHÓM</vt:lpstr>
      <vt:lpstr>CÁC ĐỀ TÀI GỢI Ý 02</vt:lpstr>
      <vt:lpstr>PowerPoint 演示文稿</vt:lpstr>
      <vt:lpstr>PowerPoint 演示文稿</vt:lpstr>
      <vt:lpstr>PowerPoint 演示文稿</vt:lpstr>
      <vt:lpstr>PowerPoint 演示文稿</vt:lpstr>
      <vt:lpstr>YÊU CẦU CHO BÀI TIỂU LUẬN NHÓM</vt:lpstr>
      <vt:lpstr>PowerPoint 演示文稿</vt:lpstr>
      <vt:lpstr>PowerPoint 演示文稿</vt:lpstr>
      <vt:lpstr>LẤY ĐIỂM CỘNG CHO BÀI TIỂU LUẬN</vt:lpstr>
      <vt:lpstr>CÔNG CỤ THỰC HÀNH &amp; HỌC TẬP</vt:lpstr>
      <vt:lpstr>PowerPoint 演示文稿</vt:lpstr>
      <vt:lpstr>CLOUD COMPUTING OVERVIEW</vt:lpstr>
      <vt:lpstr>CLOUD COMPUTING OVERVIEW</vt:lpstr>
      <vt:lpstr>IaaS – Infrastructure as a Service</vt:lpstr>
      <vt:lpstr>What Is Infrastructure as a Service (https://www.spiceworks.com/tech/cloud/articles/what-is-iaas/)</vt:lpstr>
      <vt:lpstr>IaaS – Infrastructure as a Service</vt:lpstr>
      <vt:lpstr>PaaS – Platform as a Service</vt:lpstr>
      <vt:lpstr>SaaS – Software as a Service</vt:lpstr>
      <vt:lpstr>01</vt:lpstr>
      <vt:lpstr>PowerPoint 演示文稿</vt:lpstr>
      <vt:lpstr>PowerPoint 演示文稿</vt:lpstr>
      <vt:lpstr>Một số đề tài về VPS</vt:lpstr>
      <vt:lpstr>RESOURCES</vt:lpstr>
      <vt:lpstr>HÌNH THỨC HỌC</vt:lpstr>
      <vt:lpstr>KHẢO SÁT</vt:lpstr>
      <vt:lpstr>CÁC CHỦ ĐỀ TRÌNH BÀY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Workshop</dc:title>
  <dc:creator>Vu Quoc Hung</dc:creator>
  <cp:lastModifiedBy>Acer</cp:lastModifiedBy>
  <cp:revision>135</cp:revision>
  <dcterms:created xsi:type="dcterms:W3CDTF">2023-12-13T13:10:30Z</dcterms:created>
  <dcterms:modified xsi:type="dcterms:W3CDTF">2023-12-13T14:25:14Z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FAF84EF25BFD4CB4BD905D7B29A5FB7E_12</vt:lpwstr>
  </property>
  <property fmtid="{D5CDD505-2E9C-101B-9397-08002B2CF9AE}" pid="3" name="KSOProductBuildVer">
    <vt:lpwstr>1033-12.2.0.13306</vt:lpwstr>
  </property>
</Properties>
</file>