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4B391C-03C0-4FA2-A853-76AE19C4A19B}"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D6F6072-038C-4E28-83CB-45C0D06EC50F}" type="slidenum">
              <a:rPr lang="en-IN" smtClean="0"/>
              <a:t>‹#›</a:t>
            </a:fld>
            <a:endParaRPr lang="en-IN"/>
          </a:p>
        </p:txBody>
      </p:sp>
    </p:spTree>
    <p:extLst>
      <p:ext uri="{BB962C8B-B14F-4D97-AF65-F5344CB8AC3E}">
        <p14:creationId xmlns:p14="http://schemas.microsoft.com/office/powerpoint/2010/main" val="3003831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B391C-03C0-4FA2-A853-76AE19C4A19B}"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6F6072-038C-4E28-83CB-45C0D06EC50F}" type="slidenum">
              <a:rPr lang="en-IN" smtClean="0"/>
              <a:t>‹#›</a:t>
            </a:fld>
            <a:endParaRPr lang="en-IN"/>
          </a:p>
        </p:txBody>
      </p:sp>
    </p:spTree>
    <p:extLst>
      <p:ext uri="{BB962C8B-B14F-4D97-AF65-F5344CB8AC3E}">
        <p14:creationId xmlns:p14="http://schemas.microsoft.com/office/powerpoint/2010/main" val="847522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B391C-03C0-4FA2-A853-76AE19C4A19B}"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6F6072-038C-4E28-83CB-45C0D06EC50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137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04B391C-03C0-4FA2-A853-76AE19C4A19B}"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6F6072-038C-4E28-83CB-45C0D06EC50F}" type="slidenum">
              <a:rPr lang="en-IN" smtClean="0"/>
              <a:t>‹#›</a:t>
            </a:fld>
            <a:endParaRPr lang="en-IN"/>
          </a:p>
        </p:txBody>
      </p:sp>
    </p:spTree>
    <p:extLst>
      <p:ext uri="{BB962C8B-B14F-4D97-AF65-F5344CB8AC3E}">
        <p14:creationId xmlns:p14="http://schemas.microsoft.com/office/powerpoint/2010/main" val="1355863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04B391C-03C0-4FA2-A853-76AE19C4A19B}"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6F6072-038C-4E28-83CB-45C0D06EC50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4049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04B391C-03C0-4FA2-A853-76AE19C4A19B}"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6F6072-038C-4E28-83CB-45C0D06EC50F}" type="slidenum">
              <a:rPr lang="en-IN" smtClean="0"/>
              <a:t>‹#›</a:t>
            </a:fld>
            <a:endParaRPr lang="en-IN"/>
          </a:p>
        </p:txBody>
      </p:sp>
    </p:spTree>
    <p:extLst>
      <p:ext uri="{BB962C8B-B14F-4D97-AF65-F5344CB8AC3E}">
        <p14:creationId xmlns:p14="http://schemas.microsoft.com/office/powerpoint/2010/main" val="977983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B391C-03C0-4FA2-A853-76AE19C4A19B}"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6F6072-038C-4E28-83CB-45C0D06EC50F}" type="slidenum">
              <a:rPr lang="en-IN" smtClean="0"/>
              <a:t>‹#›</a:t>
            </a:fld>
            <a:endParaRPr lang="en-IN"/>
          </a:p>
        </p:txBody>
      </p:sp>
    </p:spTree>
    <p:extLst>
      <p:ext uri="{BB962C8B-B14F-4D97-AF65-F5344CB8AC3E}">
        <p14:creationId xmlns:p14="http://schemas.microsoft.com/office/powerpoint/2010/main" val="3203158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B391C-03C0-4FA2-A853-76AE19C4A19B}"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6F6072-038C-4E28-83CB-45C0D06EC50F}" type="slidenum">
              <a:rPr lang="en-IN" smtClean="0"/>
              <a:t>‹#›</a:t>
            </a:fld>
            <a:endParaRPr lang="en-IN"/>
          </a:p>
        </p:txBody>
      </p:sp>
    </p:spTree>
    <p:extLst>
      <p:ext uri="{BB962C8B-B14F-4D97-AF65-F5344CB8AC3E}">
        <p14:creationId xmlns:p14="http://schemas.microsoft.com/office/powerpoint/2010/main" val="6370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B391C-03C0-4FA2-A853-76AE19C4A19B}"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6F6072-038C-4E28-83CB-45C0D06EC50F}" type="slidenum">
              <a:rPr lang="en-IN" smtClean="0"/>
              <a:t>‹#›</a:t>
            </a:fld>
            <a:endParaRPr lang="en-IN"/>
          </a:p>
        </p:txBody>
      </p:sp>
    </p:spTree>
    <p:extLst>
      <p:ext uri="{BB962C8B-B14F-4D97-AF65-F5344CB8AC3E}">
        <p14:creationId xmlns:p14="http://schemas.microsoft.com/office/powerpoint/2010/main" val="605366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B391C-03C0-4FA2-A853-76AE19C4A19B}"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6F6072-038C-4E28-83CB-45C0D06EC50F}" type="slidenum">
              <a:rPr lang="en-IN" smtClean="0"/>
              <a:t>‹#›</a:t>
            </a:fld>
            <a:endParaRPr lang="en-IN"/>
          </a:p>
        </p:txBody>
      </p:sp>
    </p:spTree>
    <p:extLst>
      <p:ext uri="{BB962C8B-B14F-4D97-AF65-F5344CB8AC3E}">
        <p14:creationId xmlns:p14="http://schemas.microsoft.com/office/powerpoint/2010/main" val="2133646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4B391C-03C0-4FA2-A853-76AE19C4A19B}"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D6F6072-038C-4E28-83CB-45C0D06EC50F}" type="slidenum">
              <a:rPr lang="en-IN" smtClean="0"/>
              <a:t>‹#›</a:t>
            </a:fld>
            <a:endParaRPr lang="en-IN"/>
          </a:p>
        </p:txBody>
      </p:sp>
    </p:spTree>
    <p:extLst>
      <p:ext uri="{BB962C8B-B14F-4D97-AF65-F5344CB8AC3E}">
        <p14:creationId xmlns:p14="http://schemas.microsoft.com/office/powerpoint/2010/main" val="652605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4B391C-03C0-4FA2-A853-76AE19C4A19B}" type="datetimeFigureOut">
              <a:rPr lang="en-IN" smtClean="0"/>
              <a:t>17-03-2024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D6F6072-038C-4E28-83CB-45C0D06EC50F}" type="slidenum">
              <a:rPr lang="en-IN" smtClean="0"/>
              <a:t>‹#›</a:t>
            </a:fld>
            <a:endParaRPr lang="en-IN"/>
          </a:p>
        </p:txBody>
      </p:sp>
    </p:spTree>
    <p:extLst>
      <p:ext uri="{BB962C8B-B14F-4D97-AF65-F5344CB8AC3E}">
        <p14:creationId xmlns:p14="http://schemas.microsoft.com/office/powerpoint/2010/main" val="806586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4B391C-03C0-4FA2-A853-76AE19C4A19B}" type="datetimeFigureOut">
              <a:rPr lang="en-IN" smtClean="0"/>
              <a:t>17-03-2024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D6F6072-038C-4E28-83CB-45C0D06EC50F}" type="slidenum">
              <a:rPr lang="en-IN" smtClean="0"/>
              <a:t>‹#›</a:t>
            </a:fld>
            <a:endParaRPr lang="en-IN"/>
          </a:p>
        </p:txBody>
      </p:sp>
    </p:spTree>
    <p:extLst>
      <p:ext uri="{BB962C8B-B14F-4D97-AF65-F5344CB8AC3E}">
        <p14:creationId xmlns:p14="http://schemas.microsoft.com/office/powerpoint/2010/main" val="1635620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4B391C-03C0-4FA2-A853-76AE19C4A19B}" type="datetimeFigureOut">
              <a:rPr lang="en-IN" smtClean="0"/>
              <a:t>17-03-2024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D6F6072-038C-4E28-83CB-45C0D06EC50F}" type="slidenum">
              <a:rPr lang="en-IN" smtClean="0"/>
              <a:t>‹#›</a:t>
            </a:fld>
            <a:endParaRPr lang="en-IN"/>
          </a:p>
        </p:txBody>
      </p:sp>
    </p:spTree>
    <p:extLst>
      <p:ext uri="{BB962C8B-B14F-4D97-AF65-F5344CB8AC3E}">
        <p14:creationId xmlns:p14="http://schemas.microsoft.com/office/powerpoint/2010/main" val="1103975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4B391C-03C0-4FA2-A853-76AE19C4A19B}"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D6F6072-038C-4E28-83CB-45C0D06EC50F}" type="slidenum">
              <a:rPr lang="en-IN" smtClean="0"/>
              <a:t>‹#›</a:t>
            </a:fld>
            <a:endParaRPr lang="en-IN"/>
          </a:p>
        </p:txBody>
      </p:sp>
    </p:spTree>
    <p:extLst>
      <p:ext uri="{BB962C8B-B14F-4D97-AF65-F5344CB8AC3E}">
        <p14:creationId xmlns:p14="http://schemas.microsoft.com/office/powerpoint/2010/main" val="4173738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4B391C-03C0-4FA2-A853-76AE19C4A19B}"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6F6072-038C-4E28-83CB-45C0D06EC50F}" type="slidenum">
              <a:rPr lang="en-IN" smtClean="0"/>
              <a:t>‹#›</a:t>
            </a:fld>
            <a:endParaRPr lang="en-IN"/>
          </a:p>
        </p:txBody>
      </p:sp>
    </p:spTree>
    <p:extLst>
      <p:ext uri="{BB962C8B-B14F-4D97-AF65-F5344CB8AC3E}">
        <p14:creationId xmlns:p14="http://schemas.microsoft.com/office/powerpoint/2010/main" val="168859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4B391C-03C0-4FA2-A853-76AE19C4A19B}" type="datetimeFigureOut">
              <a:rPr lang="en-IN" smtClean="0"/>
              <a:t>17-03-2024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D6F6072-038C-4E28-83CB-45C0D06EC50F}" type="slidenum">
              <a:rPr lang="en-IN" smtClean="0"/>
              <a:t>‹#›</a:t>
            </a:fld>
            <a:endParaRPr lang="en-IN"/>
          </a:p>
        </p:txBody>
      </p:sp>
    </p:spTree>
    <p:extLst>
      <p:ext uri="{BB962C8B-B14F-4D97-AF65-F5344CB8AC3E}">
        <p14:creationId xmlns:p14="http://schemas.microsoft.com/office/powerpoint/2010/main" val="318094707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35F0-2A21-FDAD-5466-30CF6AE65319}"/>
              </a:ext>
            </a:extLst>
          </p:cNvPr>
          <p:cNvSpPr>
            <a:spLocks noGrp="1"/>
          </p:cNvSpPr>
          <p:nvPr>
            <p:ph type="ctrTitle"/>
          </p:nvPr>
        </p:nvSpPr>
        <p:spPr/>
        <p:txBody>
          <a:bodyPr/>
          <a:lstStyle/>
          <a:p>
            <a:r>
              <a:rPr lang="en-IN" dirty="0"/>
              <a:t>Leading Score Case Study</a:t>
            </a:r>
          </a:p>
        </p:txBody>
      </p:sp>
      <p:sp>
        <p:nvSpPr>
          <p:cNvPr id="3" name="Subtitle 2">
            <a:extLst>
              <a:ext uri="{FF2B5EF4-FFF2-40B4-BE49-F238E27FC236}">
                <a16:creationId xmlns:a16="http://schemas.microsoft.com/office/drawing/2014/main" id="{A1BB56B4-D44C-E7B6-6153-24CD72C817EE}"/>
              </a:ext>
            </a:extLst>
          </p:cNvPr>
          <p:cNvSpPr>
            <a:spLocks noGrp="1"/>
          </p:cNvSpPr>
          <p:nvPr>
            <p:ph type="subTitle" idx="1"/>
          </p:nvPr>
        </p:nvSpPr>
        <p:spPr>
          <a:xfrm>
            <a:off x="7960659" y="5316071"/>
            <a:ext cx="3543953" cy="1541929"/>
          </a:xfrm>
        </p:spPr>
        <p:txBody>
          <a:bodyPr>
            <a:normAutofit lnSpcReduction="10000"/>
          </a:bodyPr>
          <a:lstStyle/>
          <a:p>
            <a:r>
              <a:rPr lang="en-IN" dirty="0"/>
              <a:t>Group Members:</a:t>
            </a:r>
          </a:p>
          <a:p>
            <a:r>
              <a:rPr lang="en-IN" dirty="0"/>
              <a:t>Naga Deepika Panchagnula</a:t>
            </a:r>
          </a:p>
          <a:p>
            <a:r>
              <a:rPr lang="en-IN" dirty="0"/>
              <a:t>Devang Chudasama</a:t>
            </a:r>
          </a:p>
          <a:p>
            <a:r>
              <a:rPr lang="en-IN" dirty="0"/>
              <a:t>Noel Darsi</a:t>
            </a:r>
          </a:p>
        </p:txBody>
      </p:sp>
    </p:spTree>
    <p:extLst>
      <p:ext uri="{BB962C8B-B14F-4D97-AF65-F5344CB8AC3E}">
        <p14:creationId xmlns:p14="http://schemas.microsoft.com/office/powerpoint/2010/main" val="4051921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CBC658A-935D-76DC-0A6C-479EDE08155E}"/>
              </a:ext>
            </a:extLst>
          </p:cNvPr>
          <p:cNvSpPr>
            <a:spLocks noGrp="1"/>
          </p:cNvSpPr>
          <p:nvPr>
            <p:ph type="subTitle" idx="1"/>
          </p:nvPr>
        </p:nvSpPr>
        <p:spPr>
          <a:xfrm>
            <a:off x="2589213" y="313764"/>
            <a:ext cx="8915399" cy="6418729"/>
          </a:xfrm>
        </p:spPr>
        <p:txBody>
          <a:bodyPr>
            <a:normAutofit/>
          </a:bodyPr>
          <a:lstStyle/>
          <a:p>
            <a:r>
              <a:rPr lang="en-IN" b="1" dirty="0"/>
              <a:t>For Categorical Variables:</a:t>
            </a:r>
          </a:p>
          <a:p>
            <a:endParaRPr lang="en-IN" dirty="0"/>
          </a:p>
          <a:p>
            <a:r>
              <a:rPr lang="en-IN" dirty="0"/>
              <a:t> </a:t>
            </a:r>
          </a:p>
        </p:txBody>
      </p:sp>
      <p:pic>
        <p:nvPicPr>
          <p:cNvPr id="3" name="Picture 2">
            <a:extLst>
              <a:ext uri="{FF2B5EF4-FFF2-40B4-BE49-F238E27FC236}">
                <a16:creationId xmlns:a16="http://schemas.microsoft.com/office/drawing/2014/main" id="{20784EC7-BB45-7168-91A6-377107C0470A}"/>
              </a:ext>
            </a:extLst>
          </p:cNvPr>
          <p:cNvPicPr>
            <a:picLocks noChangeAspect="1"/>
          </p:cNvPicPr>
          <p:nvPr/>
        </p:nvPicPr>
        <p:blipFill>
          <a:blip r:embed="rId2"/>
          <a:stretch>
            <a:fillRect/>
          </a:stretch>
        </p:blipFill>
        <p:spPr>
          <a:xfrm>
            <a:off x="1618221" y="876538"/>
            <a:ext cx="9475511" cy="5104922"/>
          </a:xfrm>
          <a:prstGeom prst="rect">
            <a:avLst/>
          </a:prstGeom>
        </p:spPr>
      </p:pic>
    </p:spTree>
    <p:extLst>
      <p:ext uri="{BB962C8B-B14F-4D97-AF65-F5344CB8AC3E}">
        <p14:creationId xmlns:p14="http://schemas.microsoft.com/office/powerpoint/2010/main" val="2109131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CBC658A-935D-76DC-0A6C-479EDE08155E}"/>
              </a:ext>
            </a:extLst>
          </p:cNvPr>
          <p:cNvSpPr>
            <a:spLocks noGrp="1"/>
          </p:cNvSpPr>
          <p:nvPr>
            <p:ph type="subTitle" idx="1"/>
          </p:nvPr>
        </p:nvSpPr>
        <p:spPr>
          <a:xfrm>
            <a:off x="2123049" y="475131"/>
            <a:ext cx="8915399" cy="5387787"/>
          </a:xfrm>
        </p:spPr>
        <p:txBody>
          <a:bodyPr>
            <a:normAutofit/>
          </a:bodyPr>
          <a:lstStyle/>
          <a:p>
            <a:pPr algn="l"/>
            <a:r>
              <a:rPr lang="en-IN" b="1" dirty="0"/>
              <a:t>Data Conversion and Dummy variables:</a:t>
            </a:r>
            <a:endParaRPr lang="en-IN" sz="1600" b="1" dirty="0"/>
          </a:p>
          <a:p>
            <a:pPr algn="l"/>
            <a:r>
              <a:rPr lang="en-IN" sz="1600" dirty="0"/>
              <a:t>Numerical variables are normalized</a:t>
            </a:r>
          </a:p>
          <a:p>
            <a:pPr algn="l"/>
            <a:r>
              <a:rPr lang="en-IN" sz="1600" dirty="0"/>
              <a:t>Dummy variables are created for object type variables.</a:t>
            </a:r>
          </a:p>
          <a:p>
            <a:pPr algn="l"/>
            <a:r>
              <a:rPr lang="en-IN" sz="1600" dirty="0"/>
              <a:t>Total rows for analysis are 9074 rows and 101 columns.</a:t>
            </a:r>
          </a:p>
          <a:p>
            <a:pPr algn="l"/>
            <a:r>
              <a:rPr lang="en-IN" sz="1600" dirty="0"/>
              <a:t>After dropping the columns in the dataframe it’s 9074 rows and 82 columns.</a:t>
            </a:r>
          </a:p>
        </p:txBody>
      </p:sp>
    </p:spTree>
    <p:extLst>
      <p:ext uri="{BB962C8B-B14F-4D97-AF65-F5344CB8AC3E}">
        <p14:creationId xmlns:p14="http://schemas.microsoft.com/office/powerpoint/2010/main" val="3026048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CBC658A-935D-76DC-0A6C-479EDE08155E}"/>
              </a:ext>
            </a:extLst>
          </p:cNvPr>
          <p:cNvSpPr>
            <a:spLocks noGrp="1"/>
          </p:cNvSpPr>
          <p:nvPr>
            <p:ph type="subTitle" idx="1"/>
          </p:nvPr>
        </p:nvSpPr>
        <p:spPr>
          <a:xfrm>
            <a:off x="2176837" y="484095"/>
            <a:ext cx="8915399" cy="4831975"/>
          </a:xfrm>
        </p:spPr>
        <p:txBody>
          <a:bodyPr>
            <a:normAutofit/>
          </a:bodyPr>
          <a:lstStyle/>
          <a:p>
            <a:pPr algn="l"/>
            <a:r>
              <a:rPr lang="en-IN" b="1" dirty="0"/>
              <a:t>Model Building:</a:t>
            </a:r>
            <a:endParaRPr lang="en-IN" sz="1600" b="1" dirty="0"/>
          </a:p>
          <a:p>
            <a:pPr marL="285750" indent="-285750" algn="l">
              <a:buFont typeface="Arial" panose="020B0604020202020204" pitchFamily="34" charset="0"/>
              <a:buChar char="•"/>
            </a:pPr>
            <a:r>
              <a:rPr lang="en-IN" sz="1600" dirty="0"/>
              <a:t>Splitting the data into Train and test sets.</a:t>
            </a:r>
          </a:p>
          <a:p>
            <a:pPr marL="285750" indent="-285750" algn="l">
              <a:buFont typeface="Arial" panose="020B0604020202020204" pitchFamily="34" charset="0"/>
              <a:buChar char="•"/>
            </a:pPr>
            <a:r>
              <a:rPr lang="en-IN" sz="1600" dirty="0"/>
              <a:t>The step we follow in the regression is we split the train and test ratio as 70:30.</a:t>
            </a:r>
          </a:p>
          <a:p>
            <a:pPr marL="285750" indent="-285750" algn="l">
              <a:buFont typeface="Arial" panose="020B0604020202020204" pitchFamily="34" charset="0"/>
              <a:buChar char="•"/>
            </a:pPr>
            <a:r>
              <a:rPr lang="en-IN" sz="1600" dirty="0"/>
              <a:t>we use RFE for Feature selection.</a:t>
            </a:r>
          </a:p>
          <a:p>
            <a:pPr marL="285750" indent="-285750" algn="l">
              <a:buFont typeface="Arial" panose="020B0604020202020204" pitchFamily="34" charset="0"/>
              <a:buChar char="•"/>
            </a:pPr>
            <a:r>
              <a:rPr lang="en-IN" sz="1600" dirty="0"/>
              <a:t>We will take 15 features to run RFE.</a:t>
            </a:r>
          </a:p>
          <a:p>
            <a:pPr marL="285750" indent="-285750" algn="l">
              <a:buFont typeface="Arial" panose="020B0604020202020204" pitchFamily="34" charset="0"/>
              <a:buChar char="•"/>
            </a:pPr>
            <a:r>
              <a:rPr lang="en-IN" sz="1600" dirty="0"/>
              <a:t>Building a model by dropping the variables whose p-value is greater than 0.05 and </a:t>
            </a:r>
            <a:r>
              <a:rPr lang="en-IN" sz="1600" dirty="0" err="1"/>
              <a:t>vif</a:t>
            </a:r>
            <a:r>
              <a:rPr lang="en-IN" sz="1600" dirty="0"/>
              <a:t> value is greater than 5.</a:t>
            </a:r>
          </a:p>
          <a:p>
            <a:pPr marL="285750" indent="-285750" algn="l">
              <a:buFont typeface="Arial" panose="020B0604020202020204" pitchFamily="34" charset="0"/>
              <a:buChar char="•"/>
            </a:pPr>
            <a:r>
              <a:rPr lang="en-IN" sz="1600" dirty="0"/>
              <a:t>Predictions on the test data.</a:t>
            </a:r>
          </a:p>
          <a:p>
            <a:pPr marL="285750" indent="-285750" algn="l">
              <a:buFont typeface="Arial" panose="020B0604020202020204" pitchFamily="34" charset="0"/>
              <a:buChar char="•"/>
            </a:pPr>
            <a:r>
              <a:rPr lang="en-IN" sz="1600" dirty="0"/>
              <a:t>Overall accuracy is 81%.</a:t>
            </a:r>
          </a:p>
        </p:txBody>
      </p:sp>
    </p:spTree>
    <p:extLst>
      <p:ext uri="{BB962C8B-B14F-4D97-AF65-F5344CB8AC3E}">
        <p14:creationId xmlns:p14="http://schemas.microsoft.com/office/powerpoint/2010/main" val="254797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CBC658A-935D-76DC-0A6C-479EDE08155E}"/>
              </a:ext>
            </a:extLst>
          </p:cNvPr>
          <p:cNvSpPr>
            <a:spLocks noGrp="1"/>
          </p:cNvSpPr>
          <p:nvPr>
            <p:ph type="subTitle" idx="1"/>
          </p:nvPr>
        </p:nvSpPr>
        <p:spPr>
          <a:xfrm>
            <a:off x="2436813" y="546847"/>
            <a:ext cx="8915399" cy="5755341"/>
          </a:xfrm>
        </p:spPr>
        <p:txBody>
          <a:bodyPr/>
          <a:lstStyle/>
          <a:p>
            <a:pPr algn="l"/>
            <a:r>
              <a:rPr lang="en-IN" b="1" dirty="0"/>
              <a:t>ROC &amp; AUC :</a:t>
            </a:r>
            <a:r>
              <a:rPr lang="en-IN" dirty="0"/>
              <a:t> </a:t>
            </a:r>
          </a:p>
        </p:txBody>
      </p:sp>
      <p:pic>
        <p:nvPicPr>
          <p:cNvPr id="8" name="Picture 7">
            <a:extLst>
              <a:ext uri="{FF2B5EF4-FFF2-40B4-BE49-F238E27FC236}">
                <a16:creationId xmlns:a16="http://schemas.microsoft.com/office/drawing/2014/main" id="{E7EBAE9C-79F1-063A-F39E-0AEC9B2FB037}"/>
              </a:ext>
            </a:extLst>
          </p:cNvPr>
          <p:cNvPicPr>
            <a:picLocks noChangeAspect="1"/>
          </p:cNvPicPr>
          <p:nvPr/>
        </p:nvPicPr>
        <p:blipFill>
          <a:blip r:embed="rId2"/>
          <a:stretch>
            <a:fillRect/>
          </a:stretch>
        </p:blipFill>
        <p:spPr>
          <a:xfrm>
            <a:off x="2720361" y="1105376"/>
            <a:ext cx="4004799" cy="4407917"/>
          </a:xfrm>
          <a:prstGeom prst="rect">
            <a:avLst/>
          </a:prstGeom>
        </p:spPr>
      </p:pic>
      <p:pic>
        <p:nvPicPr>
          <p:cNvPr id="3" name="Picture 2">
            <a:extLst>
              <a:ext uri="{FF2B5EF4-FFF2-40B4-BE49-F238E27FC236}">
                <a16:creationId xmlns:a16="http://schemas.microsoft.com/office/drawing/2014/main" id="{EA9EA22D-3FB5-0342-A513-BB122FEE1FD2}"/>
              </a:ext>
            </a:extLst>
          </p:cNvPr>
          <p:cNvPicPr>
            <a:picLocks noChangeAspect="1"/>
          </p:cNvPicPr>
          <p:nvPr/>
        </p:nvPicPr>
        <p:blipFill>
          <a:blip r:embed="rId3"/>
          <a:stretch>
            <a:fillRect/>
          </a:stretch>
        </p:blipFill>
        <p:spPr>
          <a:xfrm>
            <a:off x="7008708" y="1105376"/>
            <a:ext cx="4702441" cy="4407917"/>
          </a:xfrm>
          <a:prstGeom prst="rect">
            <a:avLst/>
          </a:prstGeom>
        </p:spPr>
      </p:pic>
    </p:spTree>
    <p:extLst>
      <p:ext uri="{BB962C8B-B14F-4D97-AF65-F5344CB8AC3E}">
        <p14:creationId xmlns:p14="http://schemas.microsoft.com/office/powerpoint/2010/main" val="412411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CBC658A-935D-76DC-0A6C-479EDE08155E}"/>
              </a:ext>
            </a:extLst>
          </p:cNvPr>
          <p:cNvSpPr>
            <a:spLocks noGrp="1"/>
          </p:cNvSpPr>
          <p:nvPr>
            <p:ph type="subTitle" idx="1"/>
          </p:nvPr>
        </p:nvSpPr>
        <p:spPr>
          <a:xfrm>
            <a:off x="2257518" y="573743"/>
            <a:ext cx="8915399" cy="4831975"/>
          </a:xfrm>
        </p:spPr>
        <p:txBody>
          <a:bodyPr>
            <a:normAutofit/>
          </a:bodyPr>
          <a:lstStyle/>
          <a:p>
            <a:pPr algn="l"/>
            <a:r>
              <a:rPr lang="en-IN" b="1" dirty="0"/>
              <a:t>Cut-Off:</a:t>
            </a:r>
            <a:endParaRPr lang="en-IN" sz="1600" b="1" dirty="0"/>
          </a:p>
          <a:p>
            <a:pPr algn="l"/>
            <a:r>
              <a:rPr lang="en-US" sz="1600" b="0" i="0" dirty="0">
                <a:solidFill>
                  <a:srgbClr val="212121"/>
                </a:solidFill>
                <a:effectLst/>
              </a:rPr>
              <a:t>From the above cut off as 0.37 we have accuracy, sensitivity and specificity of around 81%.</a:t>
            </a:r>
          </a:p>
          <a:p>
            <a:r>
              <a:rPr lang="en-IN" b="1" dirty="0"/>
              <a:t>Precision and Recall:</a:t>
            </a:r>
          </a:p>
          <a:p>
            <a:r>
              <a:rPr lang="en-US" sz="1600" b="0" dirty="0">
                <a:solidFill>
                  <a:srgbClr val="000000"/>
                </a:solidFill>
                <a:effectLst/>
              </a:rPr>
              <a:t>we have Precision around 75% and Recall around 76% and cut off as 0.41.</a:t>
            </a:r>
          </a:p>
          <a:p>
            <a:endParaRPr lang="en-IN" sz="1600" b="0" dirty="0">
              <a:solidFill>
                <a:srgbClr val="212121"/>
              </a:solidFill>
              <a:effectLst/>
            </a:endParaRPr>
          </a:p>
          <a:p>
            <a:endParaRPr lang="en-IN" sz="1600" b="0" dirty="0">
              <a:solidFill>
                <a:srgbClr val="000000"/>
              </a:solidFill>
              <a:effectLst/>
            </a:endParaRPr>
          </a:p>
          <a:p>
            <a:pPr algn="l"/>
            <a:endParaRPr lang="en-IN" sz="1600" dirty="0"/>
          </a:p>
        </p:txBody>
      </p:sp>
      <p:pic>
        <p:nvPicPr>
          <p:cNvPr id="3" name="Picture 2">
            <a:extLst>
              <a:ext uri="{FF2B5EF4-FFF2-40B4-BE49-F238E27FC236}">
                <a16:creationId xmlns:a16="http://schemas.microsoft.com/office/drawing/2014/main" id="{D3055741-E966-90F9-F5A3-7DDD4A86A047}"/>
              </a:ext>
            </a:extLst>
          </p:cNvPr>
          <p:cNvPicPr>
            <a:picLocks noChangeAspect="1"/>
          </p:cNvPicPr>
          <p:nvPr/>
        </p:nvPicPr>
        <p:blipFill>
          <a:blip r:embed="rId2"/>
          <a:stretch>
            <a:fillRect/>
          </a:stretch>
        </p:blipFill>
        <p:spPr>
          <a:xfrm>
            <a:off x="3879248" y="2519082"/>
            <a:ext cx="4699975" cy="2725270"/>
          </a:xfrm>
          <a:prstGeom prst="rect">
            <a:avLst/>
          </a:prstGeom>
        </p:spPr>
      </p:pic>
    </p:spTree>
    <p:extLst>
      <p:ext uri="{BB962C8B-B14F-4D97-AF65-F5344CB8AC3E}">
        <p14:creationId xmlns:p14="http://schemas.microsoft.com/office/powerpoint/2010/main" val="2293817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CBC658A-935D-76DC-0A6C-479EDE08155E}"/>
              </a:ext>
            </a:extLst>
          </p:cNvPr>
          <p:cNvSpPr>
            <a:spLocks noGrp="1"/>
          </p:cNvSpPr>
          <p:nvPr>
            <p:ph type="subTitle" idx="1"/>
          </p:nvPr>
        </p:nvSpPr>
        <p:spPr>
          <a:xfrm>
            <a:off x="2248554" y="717178"/>
            <a:ext cx="8915399" cy="5441575"/>
          </a:xfrm>
        </p:spPr>
        <p:txBody>
          <a:bodyPr>
            <a:noAutofit/>
          </a:bodyPr>
          <a:lstStyle/>
          <a:p>
            <a:pPr algn="l"/>
            <a:r>
              <a:rPr lang="en-IN" sz="1700" b="1" dirty="0"/>
              <a:t>Conclusion:</a:t>
            </a:r>
          </a:p>
          <a:p>
            <a:pPr algn="l"/>
            <a:r>
              <a:rPr lang="en-IN" dirty="0"/>
              <a:t>The variables that are the most found in the potential buyers for the above case study are:</a:t>
            </a:r>
          </a:p>
          <a:p>
            <a:pPr marL="285750" indent="-285750" algn="l">
              <a:buFont typeface="Wingdings" panose="05000000000000000000" pitchFamily="2" charset="2"/>
              <a:buChar char="ü"/>
            </a:pPr>
            <a:r>
              <a:rPr lang="en-IN" dirty="0"/>
              <a:t>Total time spent on the website.</a:t>
            </a:r>
          </a:p>
          <a:p>
            <a:pPr marL="285750" indent="-285750" algn="l">
              <a:buFont typeface="Wingdings" panose="05000000000000000000" pitchFamily="2" charset="2"/>
              <a:buChar char="ü"/>
            </a:pPr>
            <a:r>
              <a:rPr lang="en-IN" dirty="0"/>
              <a:t>Total number of visits.</a:t>
            </a:r>
          </a:p>
          <a:p>
            <a:pPr marL="285750" indent="-285750">
              <a:buFont typeface="Wingdings" panose="05000000000000000000" pitchFamily="2" charset="2"/>
              <a:buChar char="ü"/>
            </a:pPr>
            <a:r>
              <a:rPr lang="en-IN" dirty="0"/>
              <a:t>Lead sources are:</a:t>
            </a:r>
            <a:r>
              <a:rPr lang="en-US" b="0" i="0" dirty="0">
                <a:solidFill>
                  <a:srgbClr val="212121"/>
                </a:solidFill>
                <a:effectLst/>
              </a:rPr>
              <a:t> Google and Wellingak website.</a:t>
            </a:r>
            <a:endParaRPr lang="en-IN" dirty="0"/>
          </a:p>
          <a:p>
            <a:pPr marL="285750" indent="-285750" algn="l">
              <a:buFont typeface="Wingdings" panose="05000000000000000000" pitchFamily="2" charset="2"/>
              <a:buChar char="ü"/>
            </a:pPr>
            <a:r>
              <a:rPr lang="en-IN" dirty="0"/>
              <a:t>Lead Activities are SMS and the Chat conversations.</a:t>
            </a:r>
          </a:p>
          <a:p>
            <a:pPr marL="285750" indent="-285750" algn="l">
              <a:buFont typeface="Wingdings" panose="05000000000000000000" pitchFamily="2" charset="2"/>
              <a:buChar char="ü"/>
            </a:pPr>
            <a:r>
              <a:rPr lang="en-IN" dirty="0"/>
              <a:t>The other one when the current occupation are:</a:t>
            </a:r>
          </a:p>
          <a:p>
            <a:pPr marL="285750" indent="-285750" algn="l">
              <a:buFont typeface="Arial" panose="020B0604020202020204" pitchFamily="34" charset="0"/>
              <a:buChar char="•"/>
            </a:pPr>
            <a:r>
              <a:rPr lang="en-IN" dirty="0"/>
              <a:t>Working Professionals</a:t>
            </a:r>
          </a:p>
          <a:p>
            <a:pPr marL="285750" indent="-285750" algn="l">
              <a:buFont typeface="Arial" panose="020B0604020202020204" pitchFamily="34" charset="0"/>
              <a:buChar char="•"/>
            </a:pPr>
            <a:r>
              <a:rPr lang="en-IN" dirty="0"/>
              <a:t>Student</a:t>
            </a:r>
          </a:p>
          <a:p>
            <a:pPr marL="285750" indent="-285750" algn="l">
              <a:buFont typeface="Arial" panose="020B0604020202020204" pitchFamily="34" charset="0"/>
              <a:buChar char="•"/>
            </a:pPr>
            <a:r>
              <a:rPr lang="en-IN" dirty="0"/>
              <a:t>Unemployed</a:t>
            </a:r>
          </a:p>
          <a:p>
            <a:pPr marL="285750" indent="-285750" algn="l">
              <a:buFont typeface="Arial" panose="020B0604020202020204" pitchFamily="34" charset="0"/>
              <a:buChar char="•"/>
            </a:pPr>
            <a:r>
              <a:rPr lang="en-IN" dirty="0"/>
              <a:t>Others.</a:t>
            </a:r>
          </a:p>
          <a:p>
            <a:pPr algn="l"/>
            <a:r>
              <a:rPr lang="en-IN" dirty="0"/>
              <a:t>From the above the X educational company increases the potential buyers to but their courses.</a:t>
            </a:r>
          </a:p>
        </p:txBody>
      </p:sp>
    </p:spTree>
    <p:extLst>
      <p:ext uri="{BB962C8B-B14F-4D97-AF65-F5344CB8AC3E}">
        <p14:creationId xmlns:p14="http://schemas.microsoft.com/office/powerpoint/2010/main" val="2332160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CBC658A-935D-76DC-0A6C-479EDE08155E}"/>
              </a:ext>
            </a:extLst>
          </p:cNvPr>
          <p:cNvSpPr>
            <a:spLocks noGrp="1"/>
          </p:cNvSpPr>
          <p:nvPr>
            <p:ph type="subTitle" idx="1"/>
          </p:nvPr>
        </p:nvSpPr>
        <p:spPr>
          <a:xfrm>
            <a:off x="2248554" y="717178"/>
            <a:ext cx="8915399" cy="5441575"/>
          </a:xfrm>
        </p:spPr>
        <p:txBody>
          <a:bodyPr anchor="ctr">
            <a:noAutofit/>
          </a:bodyPr>
          <a:lstStyle/>
          <a:p>
            <a:pPr algn="ctr"/>
            <a:r>
              <a:rPr lang="en-IN" sz="7200" b="1" dirty="0"/>
              <a:t>Thank You</a:t>
            </a:r>
            <a:endParaRPr lang="en-IN" sz="8000" b="1" dirty="0"/>
          </a:p>
        </p:txBody>
      </p:sp>
    </p:spTree>
    <p:extLst>
      <p:ext uri="{BB962C8B-B14F-4D97-AF65-F5344CB8AC3E}">
        <p14:creationId xmlns:p14="http://schemas.microsoft.com/office/powerpoint/2010/main" val="366015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CBC658A-935D-76DC-0A6C-479EDE08155E}"/>
              </a:ext>
            </a:extLst>
          </p:cNvPr>
          <p:cNvSpPr>
            <a:spLocks noGrp="1"/>
          </p:cNvSpPr>
          <p:nvPr>
            <p:ph type="subTitle" idx="1"/>
          </p:nvPr>
        </p:nvSpPr>
        <p:spPr>
          <a:xfrm>
            <a:off x="2589213" y="313764"/>
            <a:ext cx="8915399" cy="6418729"/>
          </a:xfrm>
        </p:spPr>
        <p:txBody>
          <a:bodyPr>
            <a:normAutofit/>
          </a:bodyPr>
          <a:lstStyle/>
          <a:p>
            <a:r>
              <a:rPr lang="en-IN" b="1" dirty="0"/>
              <a:t>Problem Statement:</a:t>
            </a:r>
            <a:endParaRPr lang="en-IN" sz="1600" b="1" dirty="0"/>
          </a:p>
          <a:p>
            <a:pPr algn="l"/>
            <a:r>
              <a:rPr lang="en-US" sz="1600" b="0" i="0" dirty="0">
                <a:solidFill>
                  <a:srgbClr val="091E42"/>
                </a:solidFill>
                <a:effectLst/>
              </a:rPr>
              <a:t>An education company named X Education sells online courses to industry professionals. On any given day, many professionals who are interested in the courses land on their website and browse for courses. </a:t>
            </a:r>
          </a:p>
          <a:p>
            <a:pPr algn="l"/>
            <a:r>
              <a:rPr lang="en-US" sz="1600" b="0" i="0" dirty="0">
                <a:solidFill>
                  <a:srgbClr val="091E42"/>
                </a:solidFill>
                <a:effectLst/>
              </a:rPr>
              <a:t> </a:t>
            </a:r>
          </a:p>
          <a:p>
            <a:pPr algn="l"/>
            <a:r>
              <a:rPr lang="en-US" sz="1600" b="0" i="0" dirty="0">
                <a:solidFill>
                  <a:srgbClr val="091E42"/>
                </a:solidFill>
                <a:effectLst/>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a:p>
            <a:pPr algn="l"/>
            <a:r>
              <a:rPr lang="en-US" sz="1600" b="0" i="0" dirty="0">
                <a:solidFill>
                  <a:srgbClr val="091E42"/>
                </a:solidFill>
                <a:effectLst/>
              </a:rPr>
              <a:t> </a:t>
            </a:r>
          </a:p>
          <a:p>
            <a:pPr algn="l"/>
            <a:r>
              <a:rPr lang="en-US" sz="1600" b="0" i="0" dirty="0">
                <a:solidFill>
                  <a:srgbClr val="091E42"/>
                </a:solidFill>
                <a:effectLst/>
              </a:rPr>
              <a:t>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 </a:t>
            </a:r>
          </a:p>
          <a:p>
            <a:endParaRPr lang="en-IN" sz="1600" dirty="0"/>
          </a:p>
        </p:txBody>
      </p:sp>
    </p:spTree>
    <p:extLst>
      <p:ext uri="{BB962C8B-B14F-4D97-AF65-F5344CB8AC3E}">
        <p14:creationId xmlns:p14="http://schemas.microsoft.com/office/powerpoint/2010/main" val="425845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CBC658A-935D-76DC-0A6C-479EDE08155E}"/>
              </a:ext>
            </a:extLst>
          </p:cNvPr>
          <p:cNvSpPr>
            <a:spLocks noGrp="1"/>
          </p:cNvSpPr>
          <p:nvPr>
            <p:ph type="subTitle" idx="1"/>
          </p:nvPr>
        </p:nvSpPr>
        <p:spPr>
          <a:xfrm>
            <a:off x="2589213" y="313764"/>
            <a:ext cx="8915399" cy="6418729"/>
          </a:xfrm>
        </p:spPr>
        <p:txBody>
          <a:bodyPr>
            <a:normAutofit/>
          </a:bodyPr>
          <a:lstStyle/>
          <a:p>
            <a:pPr algn="l"/>
            <a:r>
              <a:rPr lang="en-US" b="1" i="0" dirty="0">
                <a:solidFill>
                  <a:srgbClr val="45526C"/>
                </a:solidFill>
                <a:effectLst/>
              </a:rPr>
              <a:t>Goals of the Case Study:</a:t>
            </a:r>
            <a:endParaRPr lang="en-US" sz="1600" b="0" i="0" dirty="0">
              <a:solidFill>
                <a:srgbClr val="45526C"/>
              </a:solidFill>
              <a:effectLst/>
            </a:endParaRPr>
          </a:p>
          <a:p>
            <a:pPr algn="l"/>
            <a:r>
              <a:rPr lang="en-US" sz="1600" b="0" i="0" dirty="0">
                <a:solidFill>
                  <a:srgbClr val="091E42"/>
                </a:solidFill>
                <a:effectLst/>
              </a:rPr>
              <a:t>There are quite a few goals for this case study:</a:t>
            </a:r>
          </a:p>
          <a:p>
            <a:pPr algn="l">
              <a:buFont typeface="+mj-lt"/>
              <a:buAutoNum type="arabicPeriod"/>
            </a:pPr>
            <a:r>
              <a:rPr lang="en-US" sz="1600" b="0" i="0" dirty="0">
                <a:solidFill>
                  <a:srgbClr val="091E42"/>
                </a:solidFill>
                <a:effectLst/>
              </a:rPr>
              <a:t>Build a logistic regression model to assign a lead score between 0 and 100 to each of the leads which can be used by the company to target potential leads. </a:t>
            </a:r>
          </a:p>
          <a:p>
            <a:pPr algn="l">
              <a:buFont typeface="+mj-lt"/>
              <a:buAutoNum type="arabicPeriod"/>
            </a:pPr>
            <a:r>
              <a:rPr lang="en-US" sz="1600" b="0" i="0" dirty="0">
                <a:solidFill>
                  <a:srgbClr val="091E42"/>
                </a:solidFill>
                <a:effectLst/>
              </a:rPr>
              <a:t>A higher score would mean that the lead is hot, i.e. is most likely to convert whereas a lower score would mean that the lead is cold and will mostly not get converted.</a:t>
            </a:r>
          </a:p>
          <a:p>
            <a:pPr algn="l">
              <a:buFont typeface="+mj-lt"/>
              <a:buAutoNum type="arabicPeriod"/>
            </a:pPr>
            <a:r>
              <a:rPr lang="en-US" sz="1600" b="0" i="0" dirty="0">
                <a:solidFill>
                  <a:srgbClr val="091E42"/>
                </a:solidFill>
                <a:effectLst/>
              </a:rPr>
              <a:t>There are some more problems presented by the company which your model should be able to adjust to if the company's requirement changes in the future so you will need to handle these as well.</a:t>
            </a:r>
          </a:p>
          <a:p>
            <a:pPr algn="l"/>
            <a:r>
              <a:rPr lang="en-US" sz="1600" b="0" i="0" dirty="0">
                <a:solidFill>
                  <a:srgbClr val="091E42"/>
                </a:solidFill>
                <a:effectLst/>
              </a:rPr>
              <a:t> </a:t>
            </a:r>
          </a:p>
          <a:p>
            <a:r>
              <a:rPr lang="en-IN" sz="1600" dirty="0"/>
              <a:t>From case study itself it’s clearly mentioned it is classification problem so we use Logistic Regression for this.</a:t>
            </a:r>
          </a:p>
        </p:txBody>
      </p:sp>
    </p:spTree>
    <p:extLst>
      <p:ext uri="{BB962C8B-B14F-4D97-AF65-F5344CB8AC3E}">
        <p14:creationId xmlns:p14="http://schemas.microsoft.com/office/powerpoint/2010/main" val="3609323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CBC658A-935D-76DC-0A6C-479EDE08155E}"/>
              </a:ext>
            </a:extLst>
          </p:cNvPr>
          <p:cNvSpPr>
            <a:spLocks noGrp="1"/>
          </p:cNvSpPr>
          <p:nvPr>
            <p:ph type="subTitle" idx="1"/>
          </p:nvPr>
        </p:nvSpPr>
        <p:spPr>
          <a:xfrm>
            <a:off x="2589213" y="313764"/>
            <a:ext cx="8915399" cy="6418729"/>
          </a:xfrm>
        </p:spPr>
        <p:txBody>
          <a:bodyPr>
            <a:normAutofit/>
          </a:bodyPr>
          <a:lstStyle/>
          <a:p>
            <a:r>
              <a:rPr lang="en-IN" b="1" dirty="0"/>
              <a:t>Solution:</a:t>
            </a:r>
            <a:endParaRPr lang="en-IN" sz="1600" b="1" dirty="0"/>
          </a:p>
          <a:p>
            <a:pPr marL="285750" indent="-285750">
              <a:buFont typeface="Wingdings" panose="05000000000000000000" pitchFamily="2" charset="2"/>
              <a:buChar char="Ø"/>
            </a:pPr>
            <a:r>
              <a:rPr lang="en-IN" sz="1700" b="1" dirty="0"/>
              <a:t>Data Cleaning and Data manipulation:</a:t>
            </a:r>
          </a:p>
          <a:p>
            <a:r>
              <a:rPr lang="en-IN" sz="1600" dirty="0"/>
              <a:t>   1.Check and handle duplicates.</a:t>
            </a:r>
          </a:p>
          <a:p>
            <a:r>
              <a:rPr lang="en-IN" sz="1600" dirty="0"/>
              <a:t>   2.Check and handle NA values with missing values</a:t>
            </a:r>
          </a:p>
          <a:p>
            <a:r>
              <a:rPr lang="en-IN" sz="1600" dirty="0"/>
              <a:t>   3.Drop columns if it contains large amount of missing values that are not     used for analysis.</a:t>
            </a:r>
          </a:p>
          <a:p>
            <a:r>
              <a:rPr lang="en-IN" sz="1600" dirty="0"/>
              <a:t>   4.Imputations of the values</a:t>
            </a:r>
          </a:p>
          <a:p>
            <a:r>
              <a:rPr lang="en-IN" sz="1600" dirty="0"/>
              <a:t>   5.Check and handle outliers.</a:t>
            </a:r>
          </a:p>
          <a:p>
            <a:pPr marL="285750" indent="-285750">
              <a:buFont typeface="Wingdings" panose="05000000000000000000" pitchFamily="2" charset="2"/>
              <a:buChar char="Ø"/>
            </a:pPr>
            <a:r>
              <a:rPr lang="en-IN" sz="1700" b="1" dirty="0"/>
              <a:t>EDA:</a:t>
            </a:r>
          </a:p>
          <a:p>
            <a:pPr marL="342900" indent="-342900">
              <a:buAutoNum type="arabicPeriod"/>
            </a:pPr>
            <a:r>
              <a:rPr lang="en-IN" sz="1600" dirty="0"/>
              <a:t>Univariate Data Analysis.</a:t>
            </a:r>
          </a:p>
          <a:p>
            <a:pPr marL="342900" indent="-342900">
              <a:buAutoNum type="arabicPeriod"/>
            </a:pPr>
            <a:r>
              <a:rPr lang="en-IN" sz="1600" dirty="0"/>
              <a:t>Bi-variate Data Analysis.</a:t>
            </a:r>
          </a:p>
          <a:p>
            <a:pPr marL="285750" indent="-285750">
              <a:buFont typeface="Wingdings" panose="05000000000000000000" pitchFamily="2" charset="2"/>
              <a:buChar char="Ø"/>
            </a:pPr>
            <a:r>
              <a:rPr lang="en-IN" sz="1600" dirty="0"/>
              <a:t>Feature Scaling and dummy variables.</a:t>
            </a:r>
          </a:p>
          <a:p>
            <a:pPr marL="285750" indent="-285750">
              <a:buFont typeface="Wingdings" panose="05000000000000000000" pitchFamily="2" charset="2"/>
              <a:buChar char="Ø"/>
            </a:pPr>
            <a:r>
              <a:rPr lang="en-IN" sz="1600" dirty="0"/>
              <a:t>Using Logistic Regression used to predict the model.</a:t>
            </a:r>
          </a:p>
          <a:p>
            <a:pPr marL="285750" indent="-285750">
              <a:buFont typeface="Wingdings" panose="05000000000000000000" pitchFamily="2" charset="2"/>
              <a:buChar char="Ø"/>
            </a:pPr>
            <a:r>
              <a:rPr lang="en-IN" sz="1600" dirty="0"/>
              <a:t>Validation of the model.</a:t>
            </a:r>
          </a:p>
          <a:p>
            <a:pPr marL="285750" indent="-285750">
              <a:buFont typeface="Wingdings" panose="05000000000000000000" pitchFamily="2" charset="2"/>
              <a:buChar char="Ø"/>
            </a:pPr>
            <a:r>
              <a:rPr lang="en-IN" sz="1600" dirty="0"/>
              <a:t>Model Presentation.</a:t>
            </a:r>
          </a:p>
          <a:p>
            <a:pPr marL="285750" indent="-285750">
              <a:buFont typeface="Wingdings" panose="05000000000000000000" pitchFamily="2" charset="2"/>
              <a:buChar char="Ø"/>
            </a:pPr>
            <a:r>
              <a:rPr lang="en-IN" sz="1600" dirty="0"/>
              <a:t>Conclusions.</a:t>
            </a:r>
          </a:p>
        </p:txBody>
      </p:sp>
    </p:spTree>
    <p:extLst>
      <p:ext uri="{BB962C8B-B14F-4D97-AF65-F5344CB8AC3E}">
        <p14:creationId xmlns:p14="http://schemas.microsoft.com/office/powerpoint/2010/main" val="393765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CBC658A-935D-76DC-0A6C-479EDE08155E}"/>
              </a:ext>
            </a:extLst>
          </p:cNvPr>
          <p:cNvSpPr>
            <a:spLocks noGrp="1"/>
          </p:cNvSpPr>
          <p:nvPr>
            <p:ph type="subTitle" idx="1"/>
          </p:nvPr>
        </p:nvSpPr>
        <p:spPr>
          <a:xfrm>
            <a:off x="2589213" y="313764"/>
            <a:ext cx="8915399" cy="6418729"/>
          </a:xfrm>
        </p:spPr>
        <p:txBody>
          <a:bodyPr>
            <a:normAutofit/>
          </a:bodyPr>
          <a:lstStyle/>
          <a:p>
            <a:r>
              <a:rPr lang="en-IN" b="1" dirty="0"/>
              <a:t>Data Cleaning and Manipulation:</a:t>
            </a:r>
            <a:endParaRPr lang="en-IN" sz="1600" b="1" dirty="0"/>
          </a:p>
          <a:p>
            <a:pPr marL="342900" indent="-342900">
              <a:buAutoNum type="arabicPeriod"/>
            </a:pPr>
            <a:r>
              <a:rPr lang="en-IN" sz="1600" dirty="0"/>
              <a:t>Leads Dataframe consists 9240 records and 37 columns.</a:t>
            </a:r>
          </a:p>
          <a:p>
            <a:pPr marL="342900" indent="-342900">
              <a:buAutoNum type="arabicPeriod"/>
            </a:pPr>
            <a:r>
              <a:rPr lang="en-IN" sz="1600" dirty="0"/>
              <a:t>Single valued features such as </a:t>
            </a:r>
            <a:r>
              <a:rPr lang="en-US" sz="1600" dirty="0"/>
              <a:t>Magazine, Receive More Updates About Our Courses, I agree to pay the amount through cheque.</a:t>
            </a:r>
          </a:p>
          <a:p>
            <a:pPr marL="342900" indent="-342900">
              <a:buAutoNum type="arabicPeriod"/>
            </a:pPr>
            <a:r>
              <a:rPr lang="en-US" sz="1600" dirty="0"/>
              <a:t>We can drop the features like Get updates on DM Content, Update me on Supply Chain Content.</a:t>
            </a:r>
          </a:p>
          <a:p>
            <a:pPr marL="342900" indent="-342900">
              <a:buAutoNum type="arabicPeriod"/>
            </a:pPr>
            <a:r>
              <a:rPr lang="en-US" sz="1600" dirty="0"/>
              <a:t>Remove the ‘Prospect Id’ and ‘lead number’ which is not necessary for the analysis.</a:t>
            </a:r>
          </a:p>
          <a:p>
            <a:pPr marL="342900" indent="-342900">
              <a:buAutoNum type="arabicPeriod"/>
            </a:pPr>
            <a:r>
              <a:rPr lang="en-US" sz="1600" dirty="0"/>
              <a:t>Dropping the columns having more than 35% as missing values.</a:t>
            </a:r>
          </a:p>
          <a:p>
            <a:r>
              <a:rPr lang="en-US" sz="1700" b="1" dirty="0"/>
              <a:t>EDA:</a:t>
            </a:r>
            <a:r>
              <a:rPr lang="en-US" sz="1600" dirty="0"/>
              <a:t>  For numerical and categorical variables.</a:t>
            </a:r>
          </a:p>
          <a:p>
            <a:endParaRPr lang="en-IN" sz="1600" dirty="0"/>
          </a:p>
          <a:p>
            <a:r>
              <a:rPr lang="en-IN" sz="1600" dirty="0"/>
              <a:t> </a:t>
            </a:r>
          </a:p>
        </p:txBody>
      </p:sp>
      <p:pic>
        <p:nvPicPr>
          <p:cNvPr id="4" name="Picture 3">
            <a:extLst>
              <a:ext uri="{FF2B5EF4-FFF2-40B4-BE49-F238E27FC236}">
                <a16:creationId xmlns:a16="http://schemas.microsoft.com/office/drawing/2014/main" id="{0900FEC1-3F9D-7BD8-4E44-0DDB870AD833}"/>
              </a:ext>
            </a:extLst>
          </p:cNvPr>
          <p:cNvPicPr>
            <a:picLocks noChangeAspect="1"/>
          </p:cNvPicPr>
          <p:nvPr/>
        </p:nvPicPr>
        <p:blipFill>
          <a:blip r:embed="rId2"/>
          <a:stretch>
            <a:fillRect/>
          </a:stretch>
        </p:blipFill>
        <p:spPr>
          <a:xfrm>
            <a:off x="4011377" y="3601913"/>
            <a:ext cx="5083647" cy="3089017"/>
          </a:xfrm>
          <a:prstGeom prst="rect">
            <a:avLst/>
          </a:prstGeom>
        </p:spPr>
      </p:pic>
    </p:spTree>
    <p:extLst>
      <p:ext uri="{BB962C8B-B14F-4D97-AF65-F5344CB8AC3E}">
        <p14:creationId xmlns:p14="http://schemas.microsoft.com/office/powerpoint/2010/main" val="3074927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CBC658A-935D-76DC-0A6C-479EDE08155E}"/>
              </a:ext>
            </a:extLst>
          </p:cNvPr>
          <p:cNvSpPr>
            <a:spLocks noGrp="1"/>
          </p:cNvSpPr>
          <p:nvPr>
            <p:ph type="subTitle" idx="1"/>
          </p:nvPr>
        </p:nvSpPr>
        <p:spPr>
          <a:xfrm>
            <a:off x="2589213" y="313764"/>
            <a:ext cx="8915399" cy="6418729"/>
          </a:xfrm>
        </p:spPr>
        <p:txBody>
          <a:bodyPr>
            <a:normAutofit/>
          </a:bodyPr>
          <a:lstStyle/>
          <a:p>
            <a:r>
              <a:rPr lang="en-IN" b="1" dirty="0"/>
              <a:t>For Categorical Variables:</a:t>
            </a:r>
          </a:p>
          <a:p>
            <a:endParaRPr lang="en-IN" dirty="0"/>
          </a:p>
          <a:p>
            <a:r>
              <a:rPr lang="en-IN" dirty="0"/>
              <a:t> </a:t>
            </a:r>
          </a:p>
        </p:txBody>
      </p:sp>
      <p:pic>
        <p:nvPicPr>
          <p:cNvPr id="3" name="Picture 2">
            <a:extLst>
              <a:ext uri="{FF2B5EF4-FFF2-40B4-BE49-F238E27FC236}">
                <a16:creationId xmlns:a16="http://schemas.microsoft.com/office/drawing/2014/main" id="{F74FE27D-5E3F-0ABD-7845-CA10B35631CC}"/>
              </a:ext>
            </a:extLst>
          </p:cNvPr>
          <p:cNvPicPr>
            <a:picLocks noChangeAspect="1"/>
          </p:cNvPicPr>
          <p:nvPr/>
        </p:nvPicPr>
        <p:blipFill>
          <a:blip r:embed="rId2"/>
          <a:stretch>
            <a:fillRect/>
          </a:stretch>
        </p:blipFill>
        <p:spPr>
          <a:xfrm>
            <a:off x="2850776" y="1228165"/>
            <a:ext cx="8812306" cy="5027358"/>
          </a:xfrm>
          <a:prstGeom prst="rect">
            <a:avLst/>
          </a:prstGeom>
        </p:spPr>
      </p:pic>
    </p:spTree>
    <p:extLst>
      <p:ext uri="{BB962C8B-B14F-4D97-AF65-F5344CB8AC3E}">
        <p14:creationId xmlns:p14="http://schemas.microsoft.com/office/powerpoint/2010/main" val="318903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CBC658A-935D-76DC-0A6C-479EDE08155E}"/>
              </a:ext>
            </a:extLst>
          </p:cNvPr>
          <p:cNvSpPr>
            <a:spLocks noGrp="1"/>
          </p:cNvSpPr>
          <p:nvPr>
            <p:ph type="subTitle" idx="1"/>
          </p:nvPr>
        </p:nvSpPr>
        <p:spPr>
          <a:xfrm>
            <a:off x="2589213" y="313764"/>
            <a:ext cx="8915399" cy="6418729"/>
          </a:xfrm>
        </p:spPr>
        <p:txBody>
          <a:bodyPr>
            <a:normAutofit/>
          </a:bodyPr>
          <a:lstStyle/>
          <a:p>
            <a:r>
              <a:rPr lang="en-IN" b="1" dirty="0"/>
              <a:t>For Categorical Variables:</a:t>
            </a:r>
          </a:p>
          <a:p>
            <a:endParaRPr lang="en-IN" dirty="0"/>
          </a:p>
          <a:p>
            <a:r>
              <a:rPr lang="en-IN" dirty="0"/>
              <a:t> </a:t>
            </a:r>
          </a:p>
        </p:txBody>
      </p:sp>
      <p:pic>
        <p:nvPicPr>
          <p:cNvPr id="4" name="Picture 3">
            <a:extLst>
              <a:ext uri="{FF2B5EF4-FFF2-40B4-BE49-F238E27FC236}">
                <a16:creationId xmlns:a16="http://schemas.microsoft.com/office/drawing/2014/main" id="{4EB9F8B1-EEB2-F6A4-F13E-683D67478384}"/>
              </a:ext>
            </a:extLst>
          </p:cNvPr>
          <p:cNvPicPr>
            <a:picLocks noChangeAspect="1"/>
          </p:cNvPicPr>
          <p:nvPr/>
        </p:nvPicPr>
        <p:blipFill>
          <a:blip r:embed="rId2"/>
          <a:stretch>
            <a:fillRect/>
          </a:stretch>
        </p:blipFill>
        <p:spPr>
          <a:xfrm>
            <a:off x="2246821" y="1406020"/>
            <a:ext cx="9007205" cy="4924501"/>
          </a:xfrm>
          <a:prstGeom prst="rect">
            <a:avLst/>
          </a:prstGeom>
        </p:spPr>
      </p:pic>
    </p:spTree>
    <p:extLst>
      <p:ext uri="{BB962C8B-B14F-4D97-AF65-F5344CB8AC3E}">
        <p14:creationId xmlns:p14="http://schemas.microsoft.com/office/powerpoint/2010/main" val="248873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CBC658A-935D-76DC-0A6C-479EDE08155E}"/>
              </a:ext>
            </a:extLst>
          </p:cNvPr>
          <p:cNvSpPr>
            <a:spLocks noGrp="1"/>
          </p:cNvSpPr>
          <p:nvPr>
            <p:ph type="subTitle" idx="1"/>
          </p:nvPr>
        </p:nvSpPr>
        <p:spPr>
          <a:xfrm>
            <a:off x="2589213" y="313764"/>
            <a:ext cx="8915399" cy="6418729"/>
          </a:xfrm>
        </p:spPr>
        <p:txBody>
          <a:bodyPr>
            <a:normAutofit/>
          </a:bodyPr>
          <a:lstStyle/>
          <a:p>
            <a:r>
              <a:rPr lang="en-IN" b="1" dirty="0"/>
              <a:t>For Categorical Variables:</a:t>
            </a:r>
          </a:p>
          <a:p>
            <a:endParaRPr lang="en-IN" dirty="0"/>
          </a:p>
          <a:p>
            <a:r>
              <a:rPr lang="en-IN" dirty="0"/>
              <a:t> </a:t>
            </a:r>
          </a:p>
        </p:txBody>
      </p:sp>
      <p:pic>
        <p:nvPicPr>
          <p:cNvPr id="3" name="Picture 2">
            <a:extLst>
              <a:ext uri="{FF2B5EF4-FFF2-40B4-BE49-F238E27FC236}">
                <a16:creationId xmlns:a16="http://schemas.microsoft.com/office/drawing/2014/main" id="{7A5740BE-F864-5DC5-73F3-3D8FB59C1CAB}"/>
              </a:ext>
            </a:extLst>
          </p:cNvPr>
          <p:cNvPicPr>
            <a:picLocks noChangeAspect="1"/>
          </p:cNvPicPr>
          <p:nvPr/>
        </p:nvPicPr>
        <p:blipFill>
          <a:blip r:embed="rId2"/>
          <a:stretch>
            <a:fillRect/>
          </a:stretch>
        </p:blipFill>
        <p:spPr>
          <a:xfrm>
            <a:off x="2714528" y="785026"/>
            <a:ext cx="7067744" cy="5759210"/>
          </a:xfrm>
          <a:prstGeom prst="rect">
            <a:avLst/>
          </a:prstGeom>
        </p:spPr>
      </p:pic>
    </p:spTree>
    <p:extLst>
      <p:ext uri="{BB962C8B-B14F-4D97-AF65-F5344CB8AC3E}">
        <p14:creationId xmlns:p14="http://schemas.microsoft.com/office/powerpoint/2010/main" val="2514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CBC658A-935D-76DC-0A6C-479EDE08155E}"/>
              </a:ext>
            </a:extLst>
          </p:cNvPr>
          <p:cNvSpPr>
            <a:spLocks noGrp="1"/>
          </p:cNvSpPr>
          <p:nvPr>
            <p:ph type="subTitle" idx="1"/>
          </p:nvPr>
        </p:nvSpPr>
        <p:spPr>
          <a:xfrm>
            <a:off x="2589213" y="313764"/>
            <a:ext cx="8915399" cy="6418729"/>
          </a:xfrm>
        </p:spPr>
        <p:txBody>
          <a:bodyPr>
            <a:normAutofit/>
          </a:bodyPr>
          <a:lstStyle/>
          <a:p>
            <a:r>
              <a:rPr lang="en-IN" b="1" dirty="0"/>
              <a:t>For Categorical Variables:</a:t>
            </a:r>
          </a:p>
          <a:p>
            <a:endParaRPr lang="en-IN" dirty="0"/>
          </a:p>
          <a:p>
            <a:r>
              <a:rPr lang="en-IN" dirty="0"/>
              <a:t> </a:t>
            </a:r>
          </a:p>
        </p:txBody>
      </p:sp>
      <p:pic>
        <p:nvPicPr>
          <p:cNvPr id="4" name="Picture 3">
            <a:extLst>
              <a:ext uri="{FF2B5EF4-FFF2-40B4-BE49-F238E27FC236}">
                <a16:creationId xmlns:a16="http://schemas.microsoft.com/office/drawing/2014/main" id="{0CF6EAD2-A470-3B62-6519-D46BAAECA513}"/>
              </a:ext>
            </a:extLst>
          </p:cNvPr>
          <p:cNvPicPr>
            <a:picLocks noChangeAspect="1"/>
          </p:cNvPicPr>
          <p:nvPr/>
        </p:nvPicPr>
        <p:blipFill>
          <a:blip r:embed="rId2"/>
          <a:stretch>
            <a:fillRect/>
          </a:stretch>
        </p:blipFill>
        <p:spPr>
          <a:xfrm>
            <a:off x="3100480" y="796183"/>
            <a:ext cx="7748120" cy="5624223"/>
          </a:xfrm>
          <a:prstGeom prst="rect">
            <a:avLst/>
          </a:prstGeom>
        </p:spPr>
      </p:pic>
    </p:spTree>
    <p:extLst>
      <p:ext uri="{BB962C8B-B14F-4D97-AF65-F5344CB8AC3E}">
        <p14:creationId xmlns:p14="http://schemas.microsoft.com/office/powerpoint/2010/main" val="2744457080"/>
      </p:ext>
    </p:extLst>
  </p:cSld>
  <p:clrMapOvr>
    <a:masterClrMapping/>
  </p:clrMapOvr>
</p:sld>
</file>

<file path=ppt/theme/theme1.xml><?xml version="1.0" encoding="utf-8"?>
<a:theme xmlns:a="http://schemas.openxmlformats.org/drawingml/2006/main" name="Wisp">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208</TotalTime>
  <Words>889</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Wingdings</vt:lpstr>
      <vt:lpstr>Wingdings 3</vt:lpstr>
      <vt:lpstr>Wisp</vt:lpstr>
      <vt:lpstr>Leading Score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Leading Score Case Study</dc:title>
  <dc:creator>Deepika Panchagnula</dc:creator>
  <cp:lastModifiedBy>Deepika Panchagnula</cp:lastModifiedBy>
  <cp:revision>9</cp:revision>
  <dcterms:created xsi:type="dcterms:W3CDTF">2024-03-17T13:54:39Z</dcterms:created>
  <dcterms:modified xsi:type="dcterms:W3CDTF">2024-03-17T17:23:21Z</dcterms:modified>
</cp:coreProperties>
</file>