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92" r:id="rId2"/>
    <p:sldId id="298" r:id="rId3"/>
    <p:sldId id="320" r:id="rId4"/>
    <p:sldId id="263" r:id="rId5"/>
    <p:sldId id="274" r:id="rId6"/>
    <p:sldId id="264" r:id="rId7"/>
    <p:sldId id="272" r:id="rId8"/>
    <p:sldId id="273" r:id="rId9"/>
    <p:sldId id="261" r:id="rId10"/>
    <p:sldId id="290" r:id="rId11"/>
    <p:sldId id="258" r:id="rId12"/>
    <p:sldId id="277" r:id="rId13"/>
    <p:sldId id="289" r:id="rId14"/>
    <p:sldId id="279" r:id="rId15"/>
    <p:sldId id="283" r:id="rId16"/>
    <p:sldId id="282" r:id="rId17"/>
    <p:sldId id="287" r:id="rId18"/>
    <p:sldId id="285" r:id="rId19"/>
    <p:sldId id="288" r:id="rId20"/>
    <p:sldId id="281" r:id="rId21"/>
    <p:sldId id="296" r:id="rId22"/>
    <p:sldId id="284" r:id="rId23"/>
    <p:sldId id="280" r:id="rId24"/>
    <p:sldId id="294" r:id="rId25"/>
    <p:sldId id="291" r:id="rId26"/>
    <p:sldId id="295" r:id="rId27"/>
    <p:sldId id="297" r:id="rId28"/>
    <p:sldId id="321" r:id="rId29"/>
    <p:sldId id="299" r:id="rId30"/>
    <p:sldId id="310" r:id="rId31"/>
    <p:sldId id="293" r:id="rId32"/>
    <p:sldId id="275" r:id="rId33"/>
    <p:sldId id="300" r:id="rId34"/>
    <p:sldId id="319" r:id="rId35"/>
    <p:sldId id="301" r:id="rId36"/>
    <p:sldId id="318" r:id="rId37"/>
    <p:sldId id="302" r:id="rId38"/>
    <p:sldId id="317" r:id="rId39"/>
    <p:sldId id="303" r:id="rId40"/>
    <p:sldId id="316" r:id="rId41"/>
    <p:sldId id="304" r:id="rId42"/>
    <p:sldId id="315" r:id="rId43"/>
    <p:sldId id="305" r:id="rId44"/>
    <p:sldId id="314" r:id="rId45"/>
    <p:sldId id="306" r:id="rId46"/>
    <p:sldId id="313" r:id="rId47"/>
    <p:sldId id="307" r:id="rId48"/>
    <p:sldId id="312" r:id="rId49"/>
    <p:sldId id="309" r:id="rId50"/>
    <p:sldId id="31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4BD97"/>
    <a:srgbClr val="D99694"/>
    <a:srgbClr val="77933C"/>
    <a:srgbClr val="4F6234"/>
    <a:srgbClr val="4F81BD"/>
    <a:srgbClr val="B7DEE8"/>
    <a:srgbClr val="FFC000"/>
    <a:srgbClr val="92D050"/>
    <a:srgbClr val="4F6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86022" autoAdjust="0"/>
  </p:normalViewPr>
  <p:slideViewPr>
    <p:cSldViewPr>
      <p:cViewPr varScale="1">
        <p:scale>
          <a:sx n="75" d="100"/>
          <a:sy n="75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25" d="100"/>
          <a:sy n="125" d="100"/>
        </p:scale>
        <p:origin x="-1266" y="152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BA297-EBFC-40AC-B147-6E9A8383418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A96B9-5A83-4231-A4FB-AE38EC15AD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9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this more as a concept than a product and one that is  still being developed.</a:t>
            </a:r>
          </a:p>
          <a:p>
            <a:endParaRPr lang="en-US" dirty="0"/>
          </a:p>
          <a:p>
            <a:r>
              <a:rPr lang="en-US" dirty="0" smtClean="0"/>
              <a:t>As it is right now, it will match identical images even though the file content may not be the same. It will match images even though they might be rotated, flipped or both.</a:t>
            </a:r>
          </a:p>
          <a:p>
            <a:endParaRPr lang="en-US" dirty="0"/>
          </a:p>
          <a:p>
            <a:r>
              <a:rPr lang="en-US" dirty="0" smtClean="0"/>
              <a:t>It will match across all three major internet image format s (*.jpg, *.bmp, *.</a:t>
            </a:r>
            <a:r>
              <a:rPr lang="en-US" dirty="0" err="1" smtClean="0"/>
              <a:t>png</a:t>
            </a:r>
            <a:r>
              <a:rPr lang="en-US" dirty="0" smtClean="0"/>
              <a:t>) </a:t>
            </a:r>
          </a:p>
          <a:p>
            <a:endParaRPr lang="en-US" dirty="0"/>
          </a:p>
          <a:p>
            <a:r>
              <a:rPr lang="en-US" dirty="0" smtClean="0"/>
              <a:t>I envision  this process inserted into a processing stream somewhere after hash matching. Hash matching will be the most reliable.</a:t>
            </a:r>
          </a:p>
          <a:p>
            <a:endParaRPr lang="en-US" dirty="0"/>
          </a:p>
          <a:p>
            <a:r>
              <a:rPr lang="en-US" dirty="0" smtClean="0"/>
              <a:t>This process will catch other identical images when file content has changed. Such as would be the case when metadata is added or modified or if the image is rotated.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60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Introduces statistics as being something more than a simple mean or median.</a:t>
            </a:r>
          </a:p>
          <a:p>
            <a:endParaRPr lang="en-US" dirty="0"/>
          </a:p>
          <a:p>
            <a:r>
              <a:rPr lang="en-US" dirty="0" smtClean="0"/>
              <a:t>Question demonstrates kinds of things statistics can tell us. The question is actually answered later in this show.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84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21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 of statistical correlation.</a:t>
            </a:r>
          </a:p>
          <a:p>
            <a:endParaRPr lang="en-US" dirty="0"/>
          </a:p>
          <a:p>
            <a:r>
              <a:rPr lang="en-US" dirty="0" smtClean="0"/>
              <a:t>We’re only concerned with positive correlations and most often we’ll be in the 0.85 to 1 range.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06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Answers the question of mozzarella cheese consumption and earning PhD.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76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represents is K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process determines the color of each pixel and stores all of the values in a vector, the length of which equals the number of pixels.</a:t>
            </a:r>
          </a:p>
          <a:p>
            <a:endParaRPr lang="en-US" dirty="0"/>
          </a:p>
          <a:p>
            <a:r>
              <a:rPr lang="en-US" dirty="0" smtClean="0"/>
              <a:t>E.g., an image that measures 2,000 x 2,000 pixels will have a total of 4,000,000 pixels. Each pixel has a color. In the vector, each pixel’s color will be one element. Think of it as a single line of text with  4,000,000 values in it.</a:t>
            </a:r>
          </a:p>
          <a:p>
            <a:endParaRPr lang="en-US" dirty="0"/>
          </a:p>
          <a:p>
            <a:r>
              <a:rPr lang="en-US" dirty="0" smtClean="0"/>
              <a:t>A critical step to prepare the data for correlation is to bin the color vector for each image. You can’t correlate two vectors of unequal length.</a:t>
            </a:r>
          </a:p>
          <a:p>
            <a:endParaRPr lang="en-US" dirty="0"/>
          </a:p>
          <a:p>
            <a:r>
              <a:rPr lang="en-US" dirty="0" smtClean="0"/>
              <a:t>I use bins of 4,096 pixels each which means there will be 4,096 color bins. The number of bins can be changed but must be some power of 2.</a:t>
            </a:r>
          </a:p>
          <a:p>
            <a:endParaRPr lang="en-US" dirty="0"/>
          </a:p>
          <a:p>
            <a:r>
              <a:rPr lang="en-US" dirty="0" smtClean="0"/>
              <a:t>I have done some limited testing and small changes to the number of bins has minimal overall effect.</a:t>
            </a:r>
          </a:p>
          <a:p>
            <a:endParaRPr lang="en-US" dirty="0"/>
          </a:p>
          <a:p>
            <a:r>
              <a:rPr lang="en-US" dirty="0" smtClean="0"/>
              <a:t>The histogram is provided for graphic representation. Histograms are not created or required for this process to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7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U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Similar binning of colors for an image from the unknown file system.</a:t>
            </a:r>
          </a:p>
          <a:p>
            <a:endParaRPr lang="en-US" dirty="0"/>
          </a:p>
          <a:p>
            <a:r>
              <a:rPr lang="en-US" dirty="0" smtClean="0"/>
              <a:t>This image is identical to K</a:t>
            </a:r>
            <a:r>
              <a:rPr lang="en-US" baseline="-25000" dirty="0" smtClean="0"/>
              <a:t>1</a:t>
            </a:r>
            <a:r>
              <a:rPr lang="en-US" dirty="0" smtClean="0"/>
              <a:t>. In a real scenario, hash values would be the best way to match these images unless the file content has changed or the file has been rotated or flipped.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2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graphical representation of color distribution color profiles.</a:t>
            </a:r>
          </a:p>
          <a:p>
            <a:endParaRPr lang="en-US" dirty="0"/>
          </a:p>
          <a:p>
            <a:r>
              <a:rPr lang="en-US" dirty="0" smtClean="0"/>
              <a:t>Even though each image is the same image, each image is differently formatted and would generate different hash values.</a:t>
            </a:r>
          </a:p>
          <a:p>
            <a:endParaRPr lang="en-US" dirty="0"/>
          </a:p>
          <a:p>
            <a:r>
              <a:rPr lang="en-US" dirty="0" smtClean="0"/>
              <a:t>The color distribution profiles are, however, identical.</a:t>
            </a:r>
          </a:p>
          <a:p>
            <a:endParaRPr lang="en-US" dirty="0"/>
          </a:p>
          <a:p>
            <a:r>
              <a:rPr lang="en-US" dirty="0" smtClean="0"/>
              <a:t>(This is a simplified, illustrative example of color binning. The colors used in the matrix and table are fabricated and the number of bins too small to be effective.)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3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Indeed, looking at the color distribution of different images, each is different.</a:t>
            </a:r>
          </a:p>
          <a:p>
            <a:endParaRPr lang="en-US" dirty="0"/>
          </a:p>
          <a:p>
            <a:r>
              <a:rPr lang="en-US" b="1" dirty="0" smtClean="0"/>
              <a:t>These histograms are the actual 4096 binned color distributions further compress into 30 bars.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63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 is the image on the left and the upper table.</a:t>
            </a:r>
          </a:p>
          <a:p>
            <a:endParaRPr lang="en-US" dirty="0"/>
          </a:p>
          <a:p>
            <a:r>
              <a:rPr lang="en-US" dirty="0" smtClean="0"/>
              <a:t>U</a:t>
            </a:r>
            <a:r>
              <a:rPr lang="en-US" baseline="-25000" dirty="0"/>
              <a:t>1</a:t>
            </a:r>
            <a:r>
              <a:rPr lang="en-US" dirty="0" smtClean="0"/>
              <a:t> is the image on the right and its table is the lower.</a:t>
            </a:r>
          </a:p>
          <a:p>
            <a:endParaRPr lang="en-US" dirty="0"/>
          </a:p>
          <a:p>
            <a:r>
              <a:rPr lang="en-US" dirty="0" smtClean="0"/>
              <a:t>These are the same distributions. At this point in the process, if K</a:t>
            </a:r>
            <a:r>
              <a:rPr lang="en-US" baseline="-25000" dirty="0" smtClean="0"/>
              <a:t>1</a:t>
            </a:r>
            <a:r>
              <a:rPr lang="en-US" dirty="0" smtClean="0"/>
              <a:t> color distribution table = U</a:t>
            </a:r>
            <a:r>
              <a:rPr lang="en-US" baseline="-25000" dirty="0" smtClean="0"/>
              <a:t>1 </a:t>
            </a:r>
            <a:r>
              <a:rPr lang="en-US" dirty="0" smtClean="0"/>
              <a:t>color distribution, there is a match and processing can move to the next file without completing the processor intensive correlation step.</a:t>
            </a:r>
          </a:p>
          <a:p>
            <a:endParaRPr lang="en-US" dirty="0" smtClean="0"/>
          </a:p>
          <a:p>
            <a:r>
              <a:rPr lang="en-US" dirty="0" smtClean="0"/>
              <a:t>In any event, if the variables being correlated are equal then correlation between the two will always be 1. The extra step of correlation would </a:t>
            </a:r>
            <a:r>
              <a:rPr lang="en-US" dirty="0" err="1" smtClean="0"/>
              <a:t>would</a:t>
            </a:r>
            <a:r>
              <a:rPr lang="en-US" dirty="0" smtClean="0"/>
              <a:t> not provide us with any additional useful information.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13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different but similar images.</a:t>
            </a:r>
          </a:p>
          <a:p>
            <a:endParaRPr lang="en-US" dirty="0"/>
          </a:p>
          <a:p>
            <a:r>
              <a:rPr lang="en-US" dirty="0" smtClean="0"/>
              <a:t>The color matrix has been rearranged. There are more of some colors and fewer of others.</a:t>
            </a:r>
          </a:p>
          <a:p>
            <a:endParaRPr lang="en-US" dirty="0"/>
          </a:p>
          <a:p>
            <a:r>
              <a:rPr lang="en-US" dirty="0" smtClean="0"/>
              <a:t>In the tabular view, you can more easily see that the color distribution profiles </a:t>
            </a:r>
            <a:r>
              <a:rPr lang="en-US" dirty="0"/>
              <a:t>a</a:t>
            </a:r>
            <a:r>
              <a:rPr lang="en-US" dirty="0" smtClean="0"/>
              <a:t>re not equal. Therefore, K</a:t>
            </a:r>
            <a:r>
              <a:rPr lang="en-US" baseline="-25000" dirty="0" smtClean="0"/>
              <a:t>1</a:t>
            </a:r>
            <a:r>
              <a:rPr lang="en-US" dirty="0" smtClean="0"/>
              <a:t> ≠ U</a:t>
            </a:r>
            <a:r>
              <a:rPr lang="en-US" baseline="-25000" dirty="0" smtClean="0"/>
              <a:t>1</a:t>
            </a:r>
            <a:r>
              <a:rPr lang="en-US" dirty="0"/>
              <a:t> </a:t>
            </a:r>
            <a:r>
              <a:rPr lang="en-US" dirty="0" smtClean="0"/>
              <a:t>and the additional step of correlation is warranted.</a:t>
            </a:r>
          </a:p>
          <a:p>
            <a:endParaRPr lang="en-US" dirty="0"/>
          </a:p>
          <a:p>
            <a:r>
              <a:rPr lang="en-US" dirty="0" smtClean="0"/>
              <a:t>The correlation between these two </a:t>
            </a:r>
            <a:r>
              <a:rPr lang="en-US" dirty="0"/>
              <a:t>tables is </a:t>
            </a:r>
            <a:r>
              <a:rPr lang="en-US" dirty="0" smtClean="0"/>
              <a:t>0.953821. It’s within our comfortable range and the additional step of viewing the two files would be appropriate.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38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this as a proof of concept. It is not a finished product and it’s not intended to be a complete solution.</a:t>
            </a:r>
          </a:p>
          <a:p>
            <a:endParaRPr lang="en-US" dirty="0"/>
          </a:p>
          <a:p>
            <a:r>
              <a:rPr lang="en-US" dirty="0" smtClean="0"/>
              <a:t>The process (which still needs a good name) compares the colors of the pixels as seen on screen rather than file content. Therefore, additions to or changes of metadata, both of which cause hash changes.</a:t>
            </a:r>
          </a:p>
          <a:p>
            <a:endParaRPr lang="en-US" dirty="0"/>
          </a:p>
          <a:p>
            <a:r>
              <a:rPr lang="en-US" dirty="0" smtClean="0"/>
              <a:t>The code is written and executes in R. For those unfamiliar, R is an incredibly powerful, open source statistics package. The most common users of R are academicians and students.</a:t>
            </a:r>
          </a:p>
          <a:p>
            <a:endParaRPr lang="en-US" dirty="0"/>
          </a:p>
          <a:p>
            <a:r>
              <a:rPr lang="en-US" dirty="0" smtClean="0"/>
              <a:t>R is not made to process images. Consequently, this code runs very slowly. My code relies heavily on an R package named “</a:t>
            </a:r>
            <a:r>
              <a:rPr lang="en-US" dirty="0" err="1" smtClean="0"/>
              <a:t>readbitmap</a:t>
            </a:r>
            <a:r>
              <a:rPr lang="en-US" dirty="0" smtClean="0"/>
              <a:t>” that does the heavy lifting of determining pixel colors.</a:t>
            </a:r>
          </a:p>
          <a:p>
            <a:endParaRPr lang="en-US" dirty="0"/>
          </a:p>
          <a:p>
            <a:r>
              <a:rPr lang="en-US" dirty="0" smtClean="0"/>
              <a:t>And to a much lesser degree an R package named “</a:t>
            </a:r>
            <a:r>
              <a:rPr lang="en-US" dirty="0" err="1" smtClean="0"/>
              <a:t>broman</a:t>
            </a:r>
            <a:r>
              <a:rPr lang="en-US" dirty="0" smtClean="0"/>
              <a:t>” that is used to </a:t>
            </a:r>
            <a:r>
              <a:rPr lang="en-US" smtClean="0"/>
              <a:t>interpret hexadecimal.</a:t>
            </a:r>
            <a:endParaRPr lang="en-US" dirty="0"/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74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we’re comparing the color of the pixels and not file content, images will match across the three most common image types.</a:t>
            </a:r>
          </a:p>
          <a:p>
            <a:endParaRPr lang="en-US" dirty="0"/>
          </a:p>
          <a:p>
            <a:r>
              <a:rPr lang="en-US" dirty="0" smtClean="0"/>
              <a:t>PNG is an odd duck, in that an image created as a .</a:t>
            </a:r>
            <a:r>
              <a:rPr lang="en-US" dirty="0" err="1" smtClean="0"/>
              <a:t>png</a:t>
            </a:r>
            <a:r>
              <a:rPr lang="en-US" dirty="0" smtClean="0"/>
              <a:t> and then changed to .jpg or .bmp does not retain the pixel distribution. A comparison of an originally created as a .</a:t>
            </a:r>
            <a:r>
              <a:rPr lang="en-US" dirty="0" err="1" smtClean="0"/>
              <a:t>png</a:t>
            </a:r>
            <a:r>
              <a:rPr lang="en-US" dirty="0" smtClean="0"/>
              <a:t> that has been converted to .jpg or .bmp is not even close. I’m uncertain why. Perhaps there’s a means to check .</a:t>
            </a:r>
            <a:r>
              <a:rPr lang="en-US" dirty="0" err="1" smtClean="0"/>
              <a:t>png</a:t>
            </a:r>
            <a:r>
              <a:rPr lang="en-US" dirty="0" smtClean="0"/>
              <a:t> files to determine if they’re consistent with an original .</a:t>
            </a:r>
            <a:r>
              <a:rPr lang="en-US" dirty="0" err="1" smtClean="0"/>
              <a:t>png</a:t>
            </a:r>
            <a:r>
              <a:rPr lang="en-US" dirty="0" smtClean="0"/>
              <a:t> format and then mathematically convert the color distribution profile to an equivalent in .jpg or .bmp.</a:t>
            </a:r>
          </a:p>
          <a:p>
            <a:endParaRPr lang="en-US" dirty="0"/>
          </a:p>
          <a:p>
            <a:r>
              <a:rPr lang="en-US" dirty="0" smtClean="0"/>
              <a:t>Images originally created as .jpg or .bmp and then saved as .</a:t>
            </a:r>
            <a:r>
              <a:rPr lang="en-US" dirty="0" err="1" smtClean="0"/>
              <a:t>png</a:t>
            </a:r>
            <a:r>
              <a:rPr lang="en-US" dirty="0" smtClean="0"/>
              <a:t> do not exhibit this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51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05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is the case with hashes, there will be false positives. </a:t>
            </a:r>
          </a:p>
          <a:p>
            <a:endParaRPr lang="en-US" dirty="0"/>
          </a:p>
          <a:p>
            <a:r>
              <a:rPr lang="en-US" dirty="0" smtClean="0"/>
              <a:t>It’s entirely likely that two very different and unrelated images could identical color distribution profiles. The initial test, does K</a:t>
            </a:r>
            <a:r>
              <a:rPr lang="en-US" baseline="-25000" dirty="0" smtClean="0"/>
              <a:t>1</a:t>
            </a:r>
            <a:r>
              <a:rPr lang="en-US" dirty="0" smtClean="0"/>
              <a:t> = U</a:t>
            </a:r>
            <a:r>
              <a:rPr lang="en-US" baseline="-25000" dirty="0" smtClean="0"/>
              <a:t>1</a:t>
            </a:r>
            <a:r>
              <a:rPr lang="en-US" dirty="0" smtClean="0"/>
              <a:t> would show that they are equal.</a:t>
            </a:r>
          </a:p>
          <a:p>
            <a:endParaRPr lang="en-US" dirty="0"/>
          </a:p>
          <a:p>
            <a:r>
              <a:rPr lang="en-US" dirty="0" smtClean="0"/>
              <a:t>Certain factors mitigate the likelihood of false positives.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29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images use such a small part of the available color palette, similar images will cluster around similar locations on the color palette.</a:t>
            </a:r>
          </a:p>
          <a:p>
            <a:endParaRPr lang="en-US" dirty="0"/>
          </a:p>
          <a:p>
            <a:r>
              <a:rPr lang="en-US" dirty="0" smtClean="0"/>
              <a:t>Dissimilar images will not cluster in the same color palette location.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5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81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86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401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869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8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4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three main  concepts that must be understood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This process works on the colors in the image, what is  seen onscreen, and not the content of the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Most images use a very small part of the available color palette. An image that uses more than  20% of the color palette is unlikely to occur in the wild.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Even a fairly large image, say 2,000 x 2,000 pixels, could contain only 4 million different colors. About 25% of the palette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Statistical measures.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Color distribution of K</a:t>
            </a:r>
            <a:r>
              <a:rPr lang="en-US" baseline="-25000" dirty="0" smtClean="0"/>
              <a:t>1</a:t>
            </a:r>
            <a:r>
              <a:rPr lang="en-US" dirty="0" smtClean="0"/>
              <a:t> = U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Correlation strength of  color </a:t>
            </a:r>
            <a:r>
              <a:rPr lang="en-US" dirty="0"/>
              <a:t>distribution of K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compared to U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Right now, color distribution is the only discriminator.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There are others that </a:t>
            </a:r>
            <a:r>
              <a:rPr lang="en-US" b="1" dirty="0" smtClean="0">
                <a:solidFill>
                  <a:srgbClr val="FF0000"/>
                </a:solidFill>
              </a:rPr>
              <a:t>might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reduce the likelihood of false positives but I have not experimented with those.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Mean color?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Image aspect ratio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Color distribution by quadrant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Proximity – The best estimator of any pixel’s color is the color of the pixels it abuts.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8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Explanation of how pixels can be but one color at a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87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world is not a colorful place. Even when it appears to be (as in the bottom image) it still uses a very small part of the palette.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5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87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Orientation to image pixels and that each has a color number associated with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96B9-5A83-4231-A4FB-AE38EC15ADE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CBA7-176C-464B-AC95-344DB0D237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2C5-FCA5-4C66-A2F4-D7D6674737E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CBA7-176C-464B-AC95-344DB0D237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2C5-FCA5-4C66-A2F4-D7D6674737E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CBA7-176C-464B-AC95-344DB0D237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2C5-FCA5-4C66-A2F4-D7D6674737E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CBA7-176C-464B-AC95-344DB0D237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2C5-FCA5-4C66-A2F4-D7D6674737E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CBA7-176C-464B-AC95-344DB0D237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2C5-FCA5-4C66-A2F4-D7D6674737E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CBA7-176C-464B-AC95-344DB0D237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2C5-FCA5-4C66-A2F4-D7D6674737E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CBA7-176C-464B-AC95-344DB0D237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2C5-FCA5-4C66-A2F4-D7D6674737E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CBA7-176C-464B-AC95-344DB0D237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2C5-FCA5-4C66-A2F4-D7D6674737E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CBA7-176C-464B-AC95-344DB0D237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B2C5-FCA5-4C66-A2F4-D7D6674737E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CBA7-176C-464B-AC95-344DB0D237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DB2C5-FCA5-4C66-A2F4-D7D6674737E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0CBA7-176C-464B-AC95-344DB0D237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jpeg"/><Relationship Id="rId1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262096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Matching Identical and Similar Images Using a Novel Approach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6296327" y="5015032"/>
            <a:ext cx="2590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Brian R Deering</a:t>
            </a:r>
          </a:p>
          <a:p>
            <a:r>
              <a:rPr lang="en-US" sz="1200" dirty="0" smtClean="0"/>
              <a:t>Cyber Crime Analyst</a:t>
            </a:r>
          </a:p>
          <a:p>
            <a:r>
              <a:rPr lang="en-US" sz="1200" dirty="0" smtClean="0"/>
              <a:t>Agile Defense</a:t>
            </a:r>
          </a:p>
          <a:p>
            <a:r>
              <a:rPr lang="en-US" sz="1200" dirty="0" smtClean="0"/>
              <a:t>Reston, VA 20191</a:t>
            </a:r>
          </a:p>
          <a:p>
            <a:endParaRPr lang="en-US" sz="1200" dirty="0"/>
          </a:p>
          <a:p>
            <a:r>
              <a:rPr lang="en-US" sz="1200" dirty="0" smtClean="0"/>
              <a:t>805.889.1676</a:t>
            </a:r>
          </a:p>
          <a:p>
            <a:r>
              <a:rPr lang="en-US" sz="1200" dirty="0" smtClean="0"/>
              <a:t>brian.deering@agile-defense.com</a:t>
            </a:r>
          </a:p>
          <a:p>
            <a:r>
              <a:rPr lang="en-US" sz="1200" dirty="0" smtClean="0"/>
              <a:t>pndfam05@gmail.com</a:t>
            </a:r>
            <a:r>
              <a:rPr lang="en-US" sz="1200" dirty="0"/>
              <a:t> </a:t>
            </a:r>
            <a:r>
              <a:rPr lang="en-US" sz="1200" dirty="0" smtClean="0"/>
              <a:t>(preferred)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0"/>
            <a:ext cx="2190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0800" y="6049059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at PFIC 2016</a:t>
            </a:r>
            <a:br>
              <a:rPr lang="en-US" dirty="0" smtClean="0"/>
            </a:br>
            <a:r>
              <a:rPr lang="en-US" dirty="0" smtClean="0"/>
              <a:t>September 8 and 9, 2016</a:t>
            </a:r>
          </a:p>
        </p:txBody>
      </p:sp>
    </p:spTree>
    <p:extLst>
      <p:ext uri="{BB962C8B-B14F-4D97-AF65-F5344CB8AC3E}">
        <p14:creationId xmlns:p14="http://schemas.microsoft.com/office/powerpoint/2010/main" val="23566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r>
              <a:rPr lang="en-US" dirty="0" smtClean="0"/>
              <a:t>Statistics Is Your Friend!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2020" y="2133600"/>
            <a:ext cx="7307580" cy="1477328"/>
          </a:xfrm>
          <a:prstGeom prst="rect">
            <a:avLst/>
          </a:prstGeom>
          <a:noFill/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41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sta◦tis◦tics</a:t>
            </a:r>
            <a:r>
              <a:rPr lang="en-US" dirty="0" smtClean="0"/>
              <a:t> – </a:t>
            </a:r>
            <a:r>
              <a:rPr lang="en-US" i="1" dirty="0" smtClean="0"/>
              <a:t>noun</a:t>
            </a:r>
            <a:r>
              <a:rPr lang="en-US" dirty="0" smtClean="0"/>
              <a:t> – the </a:t>
            </a:r>
            <a:r>
              <a:rPr lang="en-US" dirty="0"/>
              <a:t>practice or science of collecting and analyzing numerical data in </a:t>
            </a:r>
            <a:r>
              <a:rPr lang="en-US" b="1" dirty="0"/>
              <a:t>large</a:t>
            </a:r>
            <a:r>
              <a:rPr lang="en-US" dirty="0"/>
              <a:t> quantities, especially for the purpose of inferring proportions in a whole from those in a representative </a:t>
            </a:r>
            <a:r>
              <a:rPr lang="en-US" dirty="0" smtClean="0"/>
              <a:t>sample.</a:t>
            </a:r>
          </a:p>
          <a:p>
            <a:endParaRPr lang="en-US" dirty="0"/>
          </a:p>
          <a:p>
            <a:r>
              <a:rPr lang="en-US" dirty="0" smtClean="0"/>
              <a:t>Often used to express observations and answer questions.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2020" y="4438471"/>
            <a:ext cx="7307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Mozzarella consumption has been increasing for the last decade.</a:t>
            </a:r>
          </a:p>
          <a:p>
            <a:endParaRPr lang="en-US" dirty="0"/>
          </a:p>
          <a:p>
            <a:r>
              <a:rPr lang="en-US" dirty="0" smtClean="0"/>
              <a:t>I wonder if mozzarella consumption is related to the number of Civil Engineering PhD Degrees awarded?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Correlation</a:t>
            </a:r>
            <a:br>
              <a:rPr lang="en-US" dirty="0" smtClean="0"/>
            </a:br>
            <a:r>
              <a:rPr lang="en-US" sz="1600" dirty="0" smtClean="0"/>
              <a:t>(most often simply </a:t>
            </a:r>
            <a:r>
              <a:rPr lang="en-US" sz="1600" i="1" dirty="0" smtClean="0"/>
              <a:t>“r”)</a:t>
            </a:r>
            <a:endParaRPr lang="en-US" sz="1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Correlation</a:t>
            </a:r>
            <a:r>
              <a:rPr lang="en-US" sz="2800" dirty="0"/>
              <a:t> </a:t>
            </a:r>
            <a:r>
              <a:rPr lang="en-US" sz="2800" dirty="0" smtClean="0"/>
              <a:t>is </a:t>
            </a:r>
            <a:r>
              <a:rPr lang="en-US" sz="2800" dirty="0"/>
              <a:t>a </a:t>
            </a:r>
            <a:r>
              <a:rPr lang="en-US" sz="2800" b="1" dirty="0" smtClean="0"/>
              <a:t>statistical </a:t>
            </a:r>
            <a:r>
              <a:rPr lang="en-US" sz="2800" dirty="0" smtClean="0"/>
              <a:t>technique used </a:t>
            </a:r>
            <a:r>
              <a:rPr lang="en-US" sz="2800" dirty="0"/>
              <a:t>to measure and describe the STRENGTH and DIRECTION of the </a:t>
            </a:r>
            <a:r>
              <a:rPr lang="en-US" sz="2800" dirty="0" smtClean="0"/>
              <a:t>relationship between two variables.</a:t>
            </a:r>
          </a:p>
          <a:p>
            <a:r>
              <a:rPr lang="en-US" sz="2800" dirty="0" smtClean="0"/>
              <a:t>If we have two variables, to what extent can we estimate the value of one variable given the value of the other variable?</a:t>
            </a:r>
            <a:endParaRPr lang="en-US" sz="2800" dirty="0"/>
          </a:p>
          <a:p>
            <a:r>
              <a:rPr lang="en-US" sz="2800" i="1" dirty="0" smtClean="0"/>
              <a:t>r</a:t>
            </a:r>
            <a:r>
              <a:rPr lang="en-US" sz="2800" dirty="0" smtClean="0"/>
              <a:t> ranges from -1 to 1</a:t>
            </a:r>
            <a:endParaRPr lang="en-US" sz="2800" dirty="0"/>
          </a:p>
          <a:p>
            <a:pPr>
              <a:buNone/>
            </a:pP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747465" y="5227899"/>
            <a:ext cx="7569524" cy="639501"/>
            <a:chOff x="1005840" y="1951736"/>
            <a:chExt cx="7569524" cy="639501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1184580" y="2084324"/>
              <a:ext cx="725838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572000" y="2314238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-0.0</a:t>
              </a:r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61004" y="231423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0.1</a:t>
              </a:r>
              <a:endParaRPr 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312150" y="231423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887084" y="231423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0.9</a:t>
              </a:r>
              <a:endParaRPr lang="en-US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521324" y="231423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0.8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155564" y="231423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0.7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9804" y="231423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0.6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424044" y="231423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0.5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58284" y="231423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0.4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92524" y="231423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0.3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26764" y="231423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0.2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06240" y="2314238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-0.1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05840" y="2314238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-1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80160" y="2314238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-0.9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645920" y="2314238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-0.8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11680" y="2314238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-0.7</a:t>
              </a:r>
              <a:endParaRPr 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377440" y="2314238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-0.6</a:t>
              </a:r>
              <a:endParaRPr 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743200" y="2314238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-0.5</a:t>
              </a:r>
              <a:endParaRPr lang="en-US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108960" y="2314238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-0.4</a:t>
              </a:r>
              <a:endParaRPr 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74720" y="2314238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-0.3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40480" y="2314238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-0.2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259080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184580" y="1951736"/>
              <a:ext cx="0" cy="354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49352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185928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222504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295656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32232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368808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05384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441960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8442960" y="1951736"/>
              <a:ext cx="0" cy="356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807720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771144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734568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697992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661416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624840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588264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551688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515112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4785360" y="1951736"/>
              <a:ext cx="0" cy="3566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74376" y="1646499"/>
            <a:ext cx="7569524" cy="639501"/>
            <a:chOff x="1005840" y="1951736"/>
            <a:chExt cx="7569524" cy="639501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184580" y="2084324"/>
              <a:ext cx="725838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595244" y="231423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0.0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61004" y="231423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0.1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12150" y="231423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87084" y="231423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0.9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21324" y="231423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0.8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55564" y="231423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0.7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89804" y="231423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0.6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24044" y="231423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0.5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58284" y="231423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0.4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92524" y="231423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0.3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26764" y="231423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0.2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240" y="2314238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-0.1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05840" y="2314238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-1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80160" y="2314238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-0.9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45920" y="2314238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-0.8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11680" y="2314238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-0.7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77440" y="2314238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-0.6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43200" y="2314238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-0.5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08960" y="2314238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-0.4</a:t>
              </a:r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74720" y="2314238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-0.3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40480" y="2314238"/>
              <a:ext cx="426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-0.2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259080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184580" y="1951736"/>
              <a:ext cx="0" cy="354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49352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85928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22504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95656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32232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68808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405384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960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8442960" y="1951736"/>
              <a:ext cx="0" cy="356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807720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771144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734568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97992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61416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24840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88264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51688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151120" y="1951736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785360" y="1951736"/>
              <a:ext cx="0" cy="3566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3746176" y="2667000"/>
            <a:ext cx="161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Correlation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9" idx="0"/>
            <a:endCxn id="6" idx="2"/>
          </p:cNvCxnSpPr>
          <p:nvPr/>
        </p:nvCxnSpPr>
        <p:spPr>
          <a:xfrm flipH="1" flipV="1">
            <a:off x="4553896" y="2286000"/>
            <a:ext cx="1469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toronto$123\Documents\R\ImageMatching\Corr Neutral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067" y="3148509"/>
            <a:ext cx="2356983" cy="165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ronto$123\Documents\R\ImageMatching\Corr Negative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4" y="4364736"/>
            <a:ext cx="2361224" cy="165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Arrow Connector 54"/>
          <p:cNvCxnSpPr>
            <a:stCxn id="69" idx="0"/>
            <a:endCxn id="20" idx="2"/>
          </p:cNvCxnSpPr>
          <p:nvPr/>
        </p:nvCxnSpPr>
        <p:spPr>
          <a:xfrm flipH="1" flipV="1">
            <a:off x="1627816" y="2286000"/>
            <a:ext cx="6635" cy="13657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toronto$123\Documents\R\ImageMatching\Corr Positive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4364736"/>
            <a:ext cx="2361225" cy="165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Arrow Connector 64"/>
          <p:cNvCxnSpPr>
            <a:stCxn id="70" idx="0"/>
            <a:endCxn id="10" idx="2"/>
          </p:cNvCxnSpPr>
          <p:nvPr/>
        </p:nvCxnSpPr>
        <p:spPr>
          <a:xfrm flipH="1" flipV="1">
            <a:off x="7479976" y="2286000"/>
            <a:ext cx="7110" cy="13657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itle 1"/>
          <p:cNvSpPr>
            <a:spLocks noGrp="1"/>
          </p:cNvSpPr>
          <p:nvPr>
            <p:ph type="title"/>
          </p:nvPr>
        </p:nvSpPr>
        <p:spPr>
          <a:xfrm>
            <a:off x="434768" y="0"/>
            <a:ext cx="8229600" cy="1143000"/>
          </a:xfrm>
        </p:spPr>
        <p:txBody>
          <a:bodyPr/>
          <a:lstStyle/>
          <a:p>
            <a:r>
              <a:rPr lang="en-US" dirty="0" smtClean="0"/>
              <a:t>Statistical Correlation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25262" y="3651730"/>
            <a:ext cx="161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Negative</a:t>
            </a:r>
            <a:br>
              <a:rPr lang="en-US" dirty="0" smtClean="0"/>
            </a:br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677897" y="3651730"/>
            <a:ext cx="161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Positive Correlation</a:t>
            </a:r>
            <a:endParaRPr lang="en-US" dirty="0"/>
          </a:p>
        </p:txBody>
      </p:sp>
      <p:sp>
        <p:nvSpPr>
          <p:cNvPr id="75" name="Left Brace 74"/>
          <p:cNvSpPr/>
          <p:nvPr/>
        </p:nvSpPr>
        <p:spPr>
          <a:xfrm rot="5400000">
            <a:off x="6240919" y="-315424"/>
            <a:ext cx="274899" cy="3648946"/>
          </a:xfrm>
          <a:prstGeom prst="leftBrace">
            <a:avLst>
              <a:gd name="adj1" fmla="val 8333"/>
              <a:gd name="adj2" fmla="val 49892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e 78"/>
          <p:cNvSpPr/>
          <p:nvPr/>
        </p:nvSpPr>
        <p:spPr>
          <a:xfrm rot="5400000">
            <a:off x="2613893" y="-289177"/>
            <a:ext cx="274897" cy="3596453"/>
          </a:xfrm>
          <a:prstGeom prst="leftBrace">
            <a:avLst>
              <a:gd name="adj1" fmla="val 8333"/>
              <a:gd name="adj2" fmla="val 49892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246555" y="1002267"/>
            <a:ext cx="10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880100" y="1002267"/>
            <a:ext cx="100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81000" y="196283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r</a:t>
            </a:r>
            <a:endParaRPr lang="en-US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1" y="6019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Don’t quote me on any of these correlations. The data are entirely fabricated!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7594276" y="1447799"/>
            <a:ext cx="863924" cy="9144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7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9" grpId="0"/>
      <p:bldP spid="70" grpId="0"/>
      <p:bldP spid="75" grpId="0" animBg="1"/>
      <p:bldP spid="79" grpId="0" animBg="1"/>
      <p:bldP spid="76" grpId="0"/>
      <p:bldP spid="81" grpId="0"/>
      <p:bldP spid="84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8"/>
            <a:ext cx="9220199" cy="1143000"/>
          </a:xfrm>
        </p:spPr>
        <p:txBody>
          <a:bodyPr/>
          <a:lstStyle/>
          <a:p>
            <a:r>
              <a:rPr lang="en-US" dirty="0" smtClean="0"/>
              <a:t>Correlation ≠ Causation!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858000" y="-24384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the U.S, is there a correlation between the annual consumption of mozzarella cheese and the number of Civil Engineering doctorates awarded?</a:t>
            </a:r>
            <a:endParaRPr lang="en-US" dirty="0"/>
          </a:p>
        </p:txBody>
      </p:sp>
      <p:pic>
        <p:nvPicPr>
          <p:cNvPr id="4" name="Picture 2" descr="http://tylervigen.com/correlation_project/correlation_images/per-capita-consumption-of-mozzarella-cheese-us_civil-engineering-doctorates-awarded-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262" y="2008414"/>
            <a:ext cx="8231021" cy="286838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5800" y="5906869"/>
            <a:ext cx="803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Correlation: 0.958648 ~ There is an extremely high correlation between mozzarella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consumption and the issuance of Civil Engineering doctorates.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Eat Your Way to a PhD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658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Color Distribution of My Known Image</a:t>
            </a:r>
            <a:endParaRPr lang="en-US" dirty="0"/>
          </a:p>
        </p:txBody>
      </p:sp>
      <p:pic>
        <p:nvPicPr>
          <p:cNvPr id="49" name="Picture 2" descr="C:\Users\deering\Downloads\Min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6216" y="2077720"/>
            <a:ext cx="3168601" cy="2460213"/>
          </a:xfrm>
          <a:prstGeom prst="rect">
            <a:avLst/>
          </a:prstGeom>
          <a:noFill/>
        </p:spPr>
      </p:pic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50633"/>
              </p:ext>
            </p:extLst>
          </p:nvPr>
        </p:nvGraphicFramePr>
        <p:xfrm>
          <a:off x="521724" y="2182495"/>
          <a:ext cx="5181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  <a:gridCol w="8636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62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62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793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62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62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77221"/>
              </p:ext>
            </p:extLst>
          </p:nvPr>
        </p:nvGraphicFramePr>
        <p:xfrm>
          <a:off x="1533602" y="5334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7793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</a:tr>
            </a:tbl>
          </a:graphicData>
        </a:graphic>
      </p:graphicFrame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6" y="1736201"/>
            <a:ext cx="8497672" cy="387667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4024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Color Distribution of an Unknown Image</a:t>
            </a:r>
            <a:endParaRPr lang="en-US" dirty="0"/>
          </a:p>
        </p:txBody>
      </p:sp>
      <p:pic>
        <p:nvPicPr>
          <p:cNvPr id="49" name="Picture 2" descr="C:\Users\deering\Downloads\Min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6216" y="2077720"/>
            <a:ext cx="3168601" cy="2460213"/>
          </a:xfrm>
          <a:prstGeom prst="rect">
            <a:avLst/>
          </a:prstGeom>
          <a:noFill/>
        </p:spPr>
      </p:pic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241965"/>
              </p:ext>
            </p:extLst>
          </p:nvPr>
        </p:nvGraphicFramePr>
        <p:xfrm>
          <a:off x="521724" y="2182495"/>
          <a:ext cx="5181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  <a:gridCol w="8636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62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62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793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62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62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55229"/>
              </p:ext>
            </p:extLst>
          </p:nvPr>
        </p:nvGraphicFramePr>
        <p:xfrm>
          <a:off x="1533602" y="5334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7793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</a:tr>
            </a:tbl>
          </a:graphicData>
        </a:graphic>
      </p:graphicFrame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6" y="1736201"/>
            <a:ext cx="8497672" cy="387667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35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Comparisons</a:t>
            </a:r>
            <a:endParaRPr lang="en-US" dirty="0"/>
          </a:p>
        </p:txBody>
      </p:sp>
      <p:pic>
        <p:nvPicPr>
          <p:cNvPr id="4" name="Picture 2" descr="C:\Users\deering\Downloads\Min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954" y="1479343"/>
            <a:ext cx="1542773" cy="1197864"/>
          </a:xfrm>
          <a:prstGeom prst="rect">
            <a:avLst/>
          </a:prstGeom>
          <a:noFill/>
        </p:spPr>
      </p:pic>
      <p:pic>
        <p:nvPicPr>
          <p:cNvPr id="5" name="Picture 2" descr="C:\Users\deering\Downloads\Min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80310" y="0"/>
            <a:ext cx="1219200" cy="946630"/>
          </a:xfrm>
          <a:prstGeom prst="rect">
            <a:avLst/>
          </a:prstGeom>
          <a:noFill/>
        </p:spPr>
      </p:pic>
      <p:pic>
        <p:nvPicPr>
          <p:cNvPr id="6" name="Picture 2" descr="C:\Users\deering\Downloads\Min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9142" y="1130197"/>
            <a:ext cx="1219200" cy="946630"/>
          </a:xfrm>
          <a:prstGeom prst="rect">
            <a:avLst/>
          </a:prstGeom>
          <a:noFill/>
        </p:spPr>
      </p:pic>
      <p:pic>
        <p:nvPicPr>
          <p:cNvPr id="7" name="Picture 2" descr="C:\Users\deering\Downloads\Min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686576" y="1476448"/>
            <a:ext cx="1542774" cy="1197864"/>
          </a:xfrm>
          <a:prstGeom prst="rect">
            <a:avLst/>
          </a:prstGeom>
          <a:noFill/>
        </p:spPr>
      </p:pic>
      <p:pic>
        <p:nvPicPr>
          <p:cNvPr id="8" name="Picture 2" descr="C:\Users\deering\Downloads\Min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4686576" y="4937519"/>
            <a:ext cx="1542774" cy="1197864"/>
          </a:xfrm>
          <a:prstGeom prst="rect">
            <a:avLst/>
          </a:prstGeom>
          <a:noFill/>
        </p:spPr>
      </p:pic>
      <p:pic>
        <p:nvPicPr>
          <p:cNvPr id="9" name="Picture 2" descr="C:\Users\deering\Downloads\Min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 flipH="1">
            <a:off x="4686576" y="3200400"/>
            <a:ext cx="1542774" cy="1197864"/>
          </a:xfrm>
          <a:prstGeom prst="rect">
            <a:avLst/>
          </a:prstGeom>
          <a:noFill/>
        </p:spPr>
      </p:pic>
      <p:pic>
        <p:nvPicPr>
          <p:cNvPr id="10" name="Picture 2" descr="C:\Users\deering\Downloads\Min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3032954" y="3200400"/>
            <a:ext cx="1542774" cy="1197864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09" y="1476448"/>
            <a:ext cx="2619375" cy="119497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8" y="3200400"/>
            <a:ext cx="2619375" cy="119497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6" y="1479342"/>
            <a:ext cx="2619375" cy="119497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8" y="4969193"/>
            <a:ext cx="2619375" cy="119497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5" name="Picture 2" descr="C:\Users\deering\Downloads\Min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 flipV="1">
            <a:off x="3032953" y="4937519"/>
            <a:ext cx="1542774" cy="1197864"/>
          </a:xfrm>
          <a:prstGeom prst="rect">
            <a:avLst/>
          </a:prstGeom>
          <a:noFill/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08" y="3174719"/>
            <a:ext cx="2619375" cy="119497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09" y="4945175"/>
            <a:ext cx="2619375" cy="119497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1300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ronto$123\Pictures\2015\2015-04-25.Vet Conference.National Harbor\DSCF656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01926"/>
            <a:ext cx="2438400" cy="1371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87600"/>
            <a:ext cx="1518936" cy="13716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028" name="Picture 4" descr="C:\Users\toronto$123\Pictures\2013.DVD\2013-08.Canada.DVD\Toronto.DVD\DSCF195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22700"/>
            <a:ext cx="1828800" cy="1371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257800"/>
            <a:ext cx="219456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5758"/>
            <a:ext cx="6757442" cy="36576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159" y="901926"/>
            <a:ext cx="2534041" cy="13716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1445758"/>
            <a:ext cx="6757443" cy="36576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159" y="2387600"/>
            <a:ext cx="2534041" cy="13716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2" y="1445758"/>
            <a:ext cx="6757443" cy="36576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158" y="3822700"/>
            <a:ext cx="2534041" cy="13716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1" y="1445758"/>
            <a:ext cx="6757443" cy="36576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159" y="5257800"/>
            <a:ext cx="2534041" cy="13716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0" y="76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Color Distribution Profiles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0925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53" presetClass="exit" presetSubtype="3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0"/>
                            </p:stCondLst>
                            <p:childTnLst>
                              <p:par>
                                <p:cTn id="24" presetID="53" presetClass="exit" presetSubtype="3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500"/>
                            </p:stCondLst>
                            <p:childTnLst>
                              <p:par>
                                <p:cTn id="39" presetID="53" presetClass="exit" presetSubtype="3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0"/>
                            </p:stCondLst>
                            <p:childTnLst>
                              <p:par>
                                <p:cTn id="54" presetID="53" presetClass="exit" presetSubtype="3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Correlating Identical Images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182943"/>
              </p:ext>
            </p:extLst>
          </p:nvPr>
        </p:nvGraphicFramePr>
        <p:xfrm>
          <a:off x="1828800" y="48768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7793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36140"/>
              </p:ext>
            </p:extLst>
          </p:nvPr>
        </p:nvGraphicFramePr>
        <p:xfrm>
          <a:off x="914400" y="4038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7793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185735"/>
              </p:ext>
            </p:extLst>
          </p:nvPr>
        </p:nvGraphicFramePr>
        <p:xfrm>
          <a:off x="914400" y="1447800"/>
          <a:ext cx="2971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2006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62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62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793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62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62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09577"/>
              </p:ext>
            </p:extLst>
          </p:nvPr>
        </p:nvGraphicFramePr>
        <p:xfrm>
          <a:off x="4953000" y="1447800"/>
          <a:ext cx="2971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2006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62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62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793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62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62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58674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 (</a:t>
            </a:r>
            <a:r>
              <a:rPr lang="en-US" i="1" dirty="0" smtClean="0"/>
              <a:t>r</a:t>
            </a:r>
            <a:r>
              <a:rPr lang="en-US" dirty="0" smtClean="0"/>
              <a:t>) =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0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Correlating Similar Images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14487"/>
              </p:ext>
            </p:extLst>
          </p:nvPr>
        </p:nvGraphicFramePr>
        <p:xfrm>
          <a:off x="1333500" y="48768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7793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85499"/>
              </p:ext>
            </p:extLst>
          </p:nvPr>
        </p:nvGraphicFramePr>
        <p:xfrm>
          <a:off x="1333500" y="4038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7793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49372"/>
              </p:ext>
            </p:extLst>
          </p:nvPr>
        </p:nvGraphicFramePr>
        <p:xfrm>
          <a:off x="914400" y="1415142"/>
          <a:ext cx="2971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2006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62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62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793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62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62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58674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 (</a:t>
            </a:r>
            <a:r>
              <a:rPr lang="en-US" i="1" dirty="0" smtClean="0"/>
              <a:t>r</a:t>
            </a:r>
            <a:r>
              <a:rPr lang="en-US" dirty="0" smtClean="0"/>
              <a:t>) = 0.95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400628"/>
            <a:ext cx="29813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0" y="9906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44196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867275" y="103129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52578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6960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you to an image matching concept that can be folded into existing processes</a:t>
            </a:r>
          </a:p>
          <a:p>
            <a:pPr lvl="1"/>
            <a:r>
              <a:rPr lang="en-US" dirty="0" smtClean="0"/>
              <a:t>Match known images to unknown images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ven though they generate different hash values</a:t>
            </a:r>
          </a:p>
          <a:p>
            <a:pPr lvl="1"/>
            <a:r>
              <a:rPr lang="en-US" dirty="0" smtClean="0"/>
              <a:t>Match known images to </a:t>
            </a:r>
            <a:r>
              <a:rPr lang="en-US" i="1" dirty="0" smtClean="0"/>
              <a:t>similar</a:t>
            </a:r>
            <a:r>
              <a:rPr lang="en-US" dirty="0" smtClean="0"/>
              <a:t> images</a:t>
            </a:r>
          </a:p>
          <a:p>
            <a:pPr lvl="1"/>
            <a:r>
              <a:rPr lang="en-US" dirty="0" smtClean="0"/>
              <a:t>Group </a:t>
            </a:r>
            <a:r>
              <a:rPr lang="en-US" i="1" dirty="0" smtClean="0"/>
              <a:t>similar </a:t>
            </a:r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Dedupe images on a file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“It’s the Pixels?”</a:t>
            </a:r>
            <a:endParaRPr lang="en-US" dirty="0"/>
          </a:p>
        </p:txBody>
      </p:sp>
      <p:pic>
        <p:nvPicPr>
          <p:cNvPr id="4" name="Picture 2" descr="C:\Users\deering\Downloads\Minion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799" y="1276350"/>
            <a:ext cx="1819275" cy="1412549"/>
          </a:xfrm>
          <a:prstGeom prst="rect">
            <a:avLst/>
          </a:prstGeom>
          <a:noFill/>
        </p:spPr>
      </p:pic>
      <p:pic>
        <p:nvPicPr>
          <p:cNvPr id="5" name="Picture 2" descr="C:\Users\deering\Downloads\Min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799" y="3181350"/>
            <a:ext cx="1819275" cy="1412549"/>
          </a:xfrm>
          <a:prstGeom prst="rect">
            <a:avLst/>
          </a:prstGeom>
          <a:noFill/>
        </p:spPr>
      </p:pic>
      <p:pic>
        <p:nvPicPr>
          <p:cNvPr id="6" name="Picture 2" descr="C:\Users\deering\Downloads\Min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799" y="5010150"/>
            <a:ext cx="1819275" cy="141254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85799" y="2678668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JPEG</a:t>
            </a:r>
            <a:endParaRPr lang="en-US" dirty="0"/>
          </a:p>
        </p:txBody>
      </p:sp>
      <p:pic>
        <p:nvPicPr>
          <p:cNvPr id="9" name="Picture 2" descr="C:\Users\deering\Downloads\Min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4125" y="1283026"/>
            <a:ext cx="1819275" cy="1412549"/>
          </a:xfrm>
          <a:prstGeom prst="rect">
            <a:avLst/>
          </a:prstGeom>
          <a:noFill/>
        </p:spPr>
      </p:pic>
      <p:pic>
        <p:nvPicPr>
          <p:cNvPr id="10" name="Picture 2" descr="C:\Users\deering\Downloads\Min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4125" y="3188026"/>
            <a:ext cx="1819275" cy="1412549"/>
          </a:xfrm>
          <a:prstGeom prst="rect">
            <a:avLst/>
          </a:prstGeom>
          <a:noFill/>
        </p:spPr>
      </p:pic>
      <p:pic>
        <p:nvPicPr>
          <p:cNvPr id="11" name="Picture 2" descr="C:\Users\deering\Downloads\Min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4125" y="5016826"/>
            <a:ext cx="1819275" cy="1412549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85799" y="4591050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BMP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799" y="6422699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PNG*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34125" y="2678668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JPEG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34125" y="4654170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BMP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34125" y="6485819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PNG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3"/>
            <a:endCxn id="9" idx="1"/>
          </p:cNvCxnSpPr>
          <p:nvPr/>
        </p:nvCxnSpPr>
        <p:spPr>
          <a:xfrm>
            <a:off x="2505074" y="1982625"/>
            <a:ext cx="3829051" cy="6676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10" idx="1"/>
          </p:cNvCxnSpPr>
          <p:nvPr/>
        </p:nvCxnSpPr>
        <p:spPr>
          <a:xfrm>
            <a:off x="2505074" y="1982625"/>
            <a:ext cx="3829051" cy="1911676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9" idx="1"/>
          </p:cNvCxnSpPr>
          <p:nvPr/>
        </p:nvCxnSpPr>
        <p:spPr>
          <a:xfrm flipV="1">
            <a:off x="2505074" y="1989301"/>
            <a:ext cx="3829051" cy="1898324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10" idx="1"/>
          </p:cNvCxnSpPr>
          <p:nvPr/>
        </p:nvCxnSpPr>
        <p:spPr>
          <a:xfrm>
            <a:off x="2505074" y="3887625"/>
            <a:ext cx="3829051" cy="6676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11" idx="1"/>
          </p:cNvCxnSpPr>
          <p:nvPr/>
        </p:nvCxnSpPr>
        <p:spPr>
          <a:xfrm>
            <a:off x="2505074" y="5716425"/>
            <a:ext cx="3829051" cy="6676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3"/>
            <a:endCxn id="9" idx="1"/>
          </p:cNvCxnSpPr>
          <p:nvPr/>
        </p:nvCxnSpPr>
        <p:spPr>
          <a:xfrm flipV="1">
            <a:off x="2505074" y="1989301"/>
            <a:ext cx="3829051" cy="3727124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3"/>
            <a:endCxn id="11" idx="1"/>
          </p:cNvCxnSpPr>
          <p:nvPr/>
        </p:nvCxnSpPr>
        <p:spPr>
          <a:xfrm>
            <a:off x="2505074" y="3887625"/>
            <a:ext cx="3829051" cy="1835476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3"/>
            <a:endCxn id="10" idx="1"/>
          </p:cNvCxnSpPr>
          <p:nvPr/>
        </p:nvCxnSpPr>
        <p:spPr>
          <a:xfrm flipV="1">
            <a:off x="2505074" y="3894301"/>
            <a:ext cx="3829051" cy="1822124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3"/>
            <a:endCxn id="11" idx="1"/>
          </p:cNvCxnSpPr>
          <p:nvPr/>
        </p:nvCxnSpPr>
        <p:spPr>
          <a:xfrm>
            <a:off x="2505074" y="1982625"/>
            <a:ext cx="3829051" cy="3740476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505073" y="1283026"/>
            <a:ext cx="382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All sorts of matches are possible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statistical correlation to measure similarity of color distribution between images</a:t>
            </a:r>
          </a:p>
          <a:p>
            <a:pPr lvl="1"/>
            <a:r>
              <a:rPr lang="en-US" dirty="0" smtClean="0"/>
              <a:t>As images approach </a:t>
            </a:r>
            <a:r>
              <a:rPr lang="en-US" dirty="0" err="1" smtClean="0"/>
              <a:t>identicality</a:t>
            </a:r>
            <a:r>
              <a:rPr lang="en-US" dirty="0" smtClean="0"/>
              <a:t> correlation gets closer to +1</a:t>
            </a:r>
          </a:p>
          <a:p>
            <a:r>
              <a:rPr lang="en-US" dirty="0" smtClean="0"/>
              <a:t>Images use a small part of the available color palette</a:t>
            </a:r>
          </a:p>
          <a:p>
            <a:pPr lvl="1"/>
            <a:r>
              <a:rPr lang="en-US" dirty="0" smtClean="0"/>
              <a:t>Which makes this work</a:t>
            </a:r>
          </a:p>
          <a:p>
            <a:r>
              <a:rPr lang="en-US" dirty="0" smtClean="0"/>
              <a:t>Study the pixels</a:t>
            </a:r>
          </a:p>
          <a:p>
            <a:pPr lvl="1"/>
            <a:r>
              <a:rPr lang="en-US" dirty="0" smtClean="0"/>
              <a:t>Cross format functionality</a:t>
            </a:r>
          </a:p>
          <a:p>
            <a:pPr lvl="1"/>
            <a:r>
              <a:rPr lang="en-US" dirty="0" smtClean="0"/>
              <a:t>Immune to changes in the bits and bytes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9143999" cy="1143000"/>
          </a:xfrm>
        </p:spPr>
        <p:txBody>
          <a:bodyPr/>
          <a:lstStyle/>
          <a:p>
            <a:r>
              <a:rPr lang="en-US" dirty="0" smtClean="0"/>
              <a:t>There Will Be False Positives!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735693"/>
            <a:ext cx="53054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90424"/>
              </p:ext>
            </p:extLst>
          </p:nvPr>
        </p:nvGraphicFramePr>
        <p:xfrm>
          <a:off x="1524000" y="50292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7793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" y="41264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Rearrange the same pixels and we have a different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867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But the distribution of colors is the same.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28" y="1735690"/>
            <a:ext cx="8497672" cy="387667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3489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0" grpId="0"/>
      <p:bldP spid="1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False Positive Mitigating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unlikely that two completely different images will have the same color distribution</a:t>
            </a:r>
          </a:p>
          <a:p>
            <a:r>
              <a:rPr lang="en-US" dirty="0" smtClean="0"/>
              <a:t>Similar images will group around similar distributions</a:t>
            </a:r>
          </a:p>
          <a:p>
            <a:r>
              <a:rPr lang="en-US" dirty="0" smtClean="0"/>
              <a:t>The world is not a colorful place</a:t>
            </a:r>
          </a:p>
          <a:p>
            <a:pPr lvl="1"/>
            <a:r>
              <a:rPr lang="en-US" dirty="0" smtClean="0"/>
              <a:t>If every image used a large part of the color palette, collisions would be much more likely.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Statistics is Our Friend</a:t>
            </a:r>
          </a:p>
          <a:p>
            <a:pPr lvl="1"/>
            <a:r>
              <a:rPr lang="en-US" dirty="0" smtClean="0"/>
              <a:t>Correlating color distributions across images allows us to identify identical and similar images</a:t>
            </a:r>
          </a:p>
          <a:p>
            <a:pPr lvl="1"/>
            <a:r>
              <a:rPr lang="en-US" i="1" dirty="0" smtClean="0"/>
              <a:t>Identical</a:t>
            </a:r>
            <a:r>
              <a:rPr lang="en-US" dirty="0" smtClean="0"/>
              <a:t> images have </a:t>
            </a:r>
            <a:r>
              <a:rPr lang="en-US" i="1" dirty="0" smtClean="0"/>
              <a:t>identical</a:t>
            </a:r>
            <a:r>
              <a:rPr lang="en-US" dirty="0" smtClean="0"/>
              <a:t> color distribution characteristics</a:t>
            </a:r>
          </a:p>
          <a:p>
            <a:pPr lvl="1"/>
            <a:r>
              <a:rPr lang="en-US" i="1" dirty="0" smtClean="0"/>
              <a:t>Similar</a:t>
            </a:r>
            <a:r>
              <a:rPr lang="en-US" dirty="0" smtClean="0"/>
              <a:t> images have </a:t>
            </a:r>
            <a:r>
              <a:rPr lang="en-US" i="1" dirty="0" smtClean="0"/>
              <a:t>similar</a:t>
            </a:r>
            <a:r>
              <a:rPr lang="en-US" dirty="0" smtClean="0"/>
              <a:t> color distribution characteristics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08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It’s the Pixels</a:t>
            </a:r>
          </a:p>
          <a:p>
            <a:pPr lvl="1"/>
            <a:r>
              <a:rPr lang="en-US" dirty="0" smtClean="0"/>
              <a:t>We’re measuring pixel colors not bits and bytes</a:t>
            </a:r>
          </a:p>
          <a:p>
            <a:pPr lvl="1"/>
            <a:r>
              <a:rPr lang="en-US" dirty="0" smtClean="0"/>
              <a:t>Matches across and between the three most common formats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Immune to image orientation change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36576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</a:t>
            </a:r>
            <a:r>
              <a:rPr lang="en-US" sz="2400" dirty="0" smtClean="0"/>
              <a:t>pg &lt;-&gt; jpg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</a:t>
            </a:r>
            <a:r>
              <a:rPr lang="en-US" sz="2400" dirty="0" smtClean="0"/>
              <a:t>pg &lt;-&gt; bmp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</a:t>
            </a:r>
            <a:r>
              <a:rPr lang="en-US" sz="2400" dirty="0" smtClean="0"/>
              <a:t>pg &lt;-&gt; </a:t>
            </a:r>
            <a:r>
              <a:rPr lang="en-US" sz="2400" dirty="0" err="1" smtClean="0"/>
              <a:t>png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36576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</a:t>
            </a:r>
            <a:r>
              <a:rPr lang="en-US" sz="2400" dirty="0" smtClean="0"/>
              <a:t>mp &lt;-&gt; bmp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</a:t>
            </a:r>
            <a:r>
              <a:rPr lang="en-US" sz="2400" dirty="0" smtClean="0"/>
              <a:t>mp &lt;-&gt; </a:t>
            </a:r>
            <a:r>
              <a:rPr lang="en-US" sz="2400" dirty="0" err="1" smtClean="0"/>
              <a:t>png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png</a:t>
            </a:r>
            <a:r>
              <a:rPr lang="en-US" sz="2400" dirty="0" smtClean="0"/>
              <a:t> &lt;-&gt; </a:t>
            </a:r>
            <a:r>
              <a:rPr lang="en-US" sz="2400" dirty="0" err="1" smtClean="0"/>
              <a:t>png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96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World is Not a Colorful Place</a:t>
            </a:r>
          </a:p>
          <a:p>
            <a:pPr lvl="1"/>
            <a:r>
              <a:rPr lang="en-US" dirty="0" smtClean="0"/>
              <a:t>Makes this approach effective</a:t>
            </a:r>
          </a:p>
          <a:p>
            <a:pPr lvl="1"/>
            <a:r>
              <a:rPr lang="en-US" dirty="0" smtClean="0"/>
              <a:t>The closer an image gets to using the full 2^24 color palette the greater the likelihood of a false positive</a:t>
            </a:r>
          </a:p>
        </p:txBody>
      </p:sp>
    </p:spTree>
    <p:extLst>
      <p:ext uri="{BB962C8B-B14F-4D97-AF65-F5344CB8AC3E}">
        <p14:creationId xmlns:p14="http://schemas.microsoft.com/office/powerpoint/2010/main" val="428634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 #1</a:t>
            </a:r>
            <a:br>
              <a:rPr lang="en-US" dirty="0" smtClean="0"/>
            </a:br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We have contraband images</a:t>
            </a:r>
          </a:p>
          <a:p>
            <a:pPr lvl="1"/>
            <a:r>
              <a:rPr lang="en-US" dirty="0" smtClean="0"/>
              <a:t>It appears to be professionally photographed</a:t>
            </a:r>
          </a:p>
          <a:p>
            <a:pPr lvl="1"/>
            <a:r>
              <a:rPr lang="en-US" dirty="0" smtClean="0"/>
              <a:t>In a studio setting</a:t>
            </a:r>
          </a:p>
          <a:p>
            <a:r>
              <a:rPr lang="en-US" dirty="0" smtClean="0"/>
              <a:t>The criminal is somewhat sophisticated</a:t>
            </a:r>
          </a:p>
          <a:p>
            <a:pPr lvl="1"/>
            <a:r>
              <a:rPr lang="en-US" dirty="0" smtClean="0"/>
              <a:t>To foil hash matching, he changed all JPGs to BMPs and flipped images on the horizontal axis</a:t>
            </a:r>
          </a:p>
          <a:p>
            <a:r>
              <a:rPr lang="en-US" dirty="0"/>
              <a:t>Since original images have been modified, hash matches did not locate any of the known images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52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 #1</a:t>
            </a:r>
            <a:br>
              <a:rPr lang="en-US" dirty="0" smtClean="0"/>
            </a:br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Record the color distribution profile of known images</a:t>
            </a:r>
          </a:p>
          <a:p>
            <a:r>
              <a:rPr lang="en-US" dirty="0" smtClean="0"/>
              <a:t>Record the color distribution profile of unknowns</a:t>
            </a:r>
          </a:p>
          <a:p>
            <a:r>
              <a:rPr lang="en-US" dirty="0" smtClean="0"/>
              <a:t>Compare known to unknown images</a:t>
            </a:r>
          </a:p>
          <a:p>
            <a:pPr lvl="1"/>
            <a:r>
              <a:rPr lang="en-US" dirty="0" smtClean="0"/>
              <a:t>High correlation – verify</a:t>
            </a:r>
          </a:p>
          <a:p>
            <a:pPr lvl="1"/>
            <a:r>
              <a:rPr lang="en-US" dirty="0" smtClean="0"/>
              <a:t>Low correlation – move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5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This Fit Into Image Matching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 Hash Values</a:t>
            </a:r>
          </a:p>
          <a:p>
            <a:pPr lvl="1"/>
            <a:r>
              <a:rPr lang="en-US" dirty="0" smtClean="0"/>
              <a:t>Incredibly reliable</a:t>
            </a:r>
          </a:p>
          <a:p>
            <a:r>
              <a:rPr lang="en-US" dirty="0" smtClean="0"/>
              <a:t>Match Color Distribution Table</a:t>
            </a:r>
          </a:p>
          <a:p>
            <a:pPr lvl="1"/>
            <a:r>
              <a:rPr lang="en-US" dirty="0" smtClean="0"/>
              <a:t>Locates identical images even though the file content has been modified – metadata change, image orientation</a:t>
            </a:r>
          </a:p>
          <a:p>
            <a:r>
              <a:rPr lang="en-US" dirty="0" smtClean="0"/>
              <a:t>Correlate images to find similar images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more quickly locate images of interest when </a:t>
            </a:r>
            <a:r>
              <a:rPr lang="en-US" smtClean="0"/>
              <a:t>hash matching fails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3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Your Way to a PhD?</a:t>
            </a:r>
            <a:endParaRPr lang="en-US" dirty="0"/>
          </a:p>
        </p:txBody>
      </p:sp>
      <p:pic>
        <p:nvPicPr>
          <p:cNvPr id="10242" name="Picture 2" descr="C:\Users\toronto$123\Desktop\Spurs\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4485"/>
            <a:ext cx="8229600" cy="324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181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Be cautious of bedsheet entanglements!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765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Brian R Deering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Cyber Crime Analyst</a:t>
            </a:r>
          </a:p>
          <a:p>
            <a:pPr marL="0" indent="0">
              <a:buNone/>
            </a:pPr>
            <a:r>
              <a:rPr lang="en-US" sz="2000" dirty="0" smtClean="0"/>
              <a:t>Agile Defense, Inc.</a:t>
            </a:r>
          </a:p>
          <a:p>
            <a:pPr marL="0" indent="0">
              <a:buNone/>
            </a:pPr>
            <a:r>
              <a:rPr lang="en-US" sz="2000" dirty="0" smtClean="0"/>
              <a:t>11600 Sunrise Valley Dr. #320</a:t>
            </a:r>
          </a:p>
          <a:p>
            <a:pPr marL="0" indent="0">
              <a:buNone/>
            </a:pPr>
            <a:r>
              <a:rPr lang="en-US" sz="2000" dirty="0" smtClean="0"/>
              <a:t>Reston, VA 20191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805.889.1676</a:t>
            </a:r>
          </a:p>
          <a:p>
            <a:pPr marL="0" indent="0">
              <a:buNone/>
            </a:pPr>
            <a:r>
              <a:rPr lang="en-US" sz="2000" dirty="0" smtClean="0"/>
              <a:t>brian.deering@agile-defense.com</a:t>
            </a:r>
          </a:p>
          <a:p>
            <a:pPr marL="0" indent="0">
              <a:buNone/>
            </a:pPr>
            <a:r>
              <a:rPr lang="en-US" sz="2000" dirty="0" smtClean="0"/>
              <a:t>pndfam05@gmail.com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Code available on GitHub.com/pndfam05/</a:t>
            </a:r>
            <a:r>
              <a:rPr lang="en-US" sz="2000" dirty="0" err="1" smtClean="0"/>
              <a:t>ImageColorDistro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428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4162"/>
          </a:xfrm>
        </p:spPr>
        <p:txBody>
          <a:bodyPr>
            <a:noAutofit/>
          </a:bodyPr>
          <a:lstStyle/>
          <a:p>
            <a:r>
              <a:rPr lang="en-US" sz="16000" dirty="0" smtClean="0"/>
              <a:t>Extra Stuff</a:t>
            </a:r>
            <a:endParaRPr lang="en-US" sz="16000" dirty="0"/>
          </a:p>
        </p:txBody>
      </p:sp>
    </p:spTree>
    <p:extLst>
      <p:ext uri="{BB962C8B-B14F-4D97-AF65-F5344CB8AC3E}">
        <p14:creationId xmlns:p14="http://schemas.microsoft.com/office/powerpoint/2010/main" val="13001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Spurious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toronto$123\Desktop\Spurs\honey-producing-bee-colonies-us_juvenile-arrests-for-possession-of-marijuana-us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229600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6323948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http://www.tylervigen.com/spurious-correlations</a:t>
            </a:r>
          </a:p>
        </p:txBody>
      </p:sp>
    </p:spTree>
    <p:extLst>
      <p:ext uri="{BB962C8B-B14F-4D97-AF65-F5344CB8AC3E}">
        <p14:creationId xmlns:p14="http://schemas.microsoft.com/office/powerpoint/2010/main" val="180396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Spurious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toronto$123\Desktop\Spurs\ew1JJqg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229600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6323948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http://www.tylervigen.com/spurious-correlations</a:t>
            </a:r>
          </a:p>
        </p:txBody>
      </p:sp>
    </p:spTree>
    <p:extLst>
      <p:ext uri="{BB962C8B-B14F-4D97-AF65-F5344CB8AC3E}">
        <p14:creationId xmlns:p14="http://schemas.microsoft.com/office/powerpoint/2010/main" val="25319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toronto$123\Desktop\Spurs\ne4Fs24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229600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6323948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http://www.tylervigen.com/spurious-correlations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Spurious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6323948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http://www.tylervigen.com/spurious-correlations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05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Spurious Correlations</a:t>
            </a:r>
            <a:endParaRPr lang="en-US" dirty="0"/>
          </a:p>
        </p:txBody>
      </p:sp>
      <p:pic>
        <p:nvPicPr>
          <p:cNvPr id="2050" name="Picture 2" descr="C:\Users\toronto$123\Desktop\Spurs\jxfQ7Yw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229600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81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 descr="C:\Users\toronto$123\Desktop\Spurs\PRJk5Ql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229600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6323948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http://www.tylervigen.com/spurious-correlations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Spurious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toronto$123\Desktop\Spurs\OfQYQW8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229600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6323948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http://www.tylervigen.com/spurious-correlations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Spurious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 descr="C:\Users\toronto$123\Desktop\Spurs\qELHly5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229600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6323948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http://www.tylervigen.com/spurious-correlations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Spurious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Novel Approach to Image</a:t>
            </a:r>
            <a:r>
              <a:rPr lang="en-US" dirty="0"/>
              <a:t> </a:t>
            </a:r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image?</a:t>
            </a:r>
          </a:p>
          <a:p>
            <a:pPr lvl="1"/>
            <a:r>
              <a:rPr lang="en-US" dirty="0" smtClean="0"/>
              <a:t>Image on disk v. image on-screen</a:t>
            </a:r>
          </a:p>
          <a:p>
            <a:r>
              <a:rPr lang="en-US" dirty="0" smtClean="0"/>
              <a:t>Counting colors</a:t>
            </a:r>
          </a:p>
          <a:p>
            <a:pPr lvl="1"/>
            <a:r>
              <a:rPr lang="en-US" dirty="0" smtClean="0"/>
              <a:t>The World is not a colorful place</a:t>
            </a:r>
          </a:p>
          <a:p>
            <a:r>
              <a:rPr lang="en-US" dirty="0" smtClean="0"/>
              <a:t>Statistical Correlation</a:t>
            </a:r>
          </a:p>
          <a:p>
            <a:pPr lvl="1"/>
            <a:r>
              <a:rPr lang="en-US" dirty="0" smtClean="0"/>
              <a:t>Statistics is your friend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4928919"/>
            <a:ext cx="36293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₋"/>
            </a:pPr>
            <a:r>
              <a:rPr lang="en-US" sz="2000" dirty="0" smtClean="0"/>
              <a:t>Across Image Types</a:t>
            </a:r>
          </a:p>
          <a:p>
            <a:pPr marL="285750" indent="-285750">
              <a:buFont typeface="Calibri" panose="020F0502020204030204" pitchFamily="34" charset="0"/>
              <a:buChar char="₋"/>
            </a:pPr>
            <a:r>
              <a:rPr lang="en-US" sz="2000" dirty="0" smtClean="0"/>
              <a:t>Regardless of Orientation</a:t>
            </a:r>
          </a:p>
          <a:p>
            <a:pPr marL="285750" indent="-285750">
              <a:buFont typeface="Calibri" panose="020F0502020204030204" pitchFamily="34" charset="0"/>
              <a:buChar char="₋"/>
            </a:pPr>
            <a:r>
              <a:rPr lang="en-US" sz="2000" dirty="0" smtClean="0"/>
              <a:t>Robust Against Resizing</a:t>
            </a:r>
          </a:p>
          <a:p>
            <a:pPr marL="285750" indent="-285750">
              <a:buFont typeface="Calibri" panose="020F0502020204030204" pitchFamily="34" charset="0"/>
              <a:buChar char="₋"/>
            </a:pPr>
            <a:r>
              <a:rPr lang="en-US" sz="2000" dirty="0" smtClean="0"/>
              <a:t>Immune to Metadata Changes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toronto$123\Desktop\Spurs\q54sO25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229600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6323948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http://www.tylervigen.com/spurious-correlations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Spurious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 descr="C:\Users\toronto$123\Desktop\Spurs\RT9Njtf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229600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6323948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http://www.tylervigen.com/spurious-correlations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Spurious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toronto$123\Desktop\Spurs\RnhEX7v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229600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6323948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http://www.tylervigen.com/spurious-correlations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Spurious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7" name="Picture 3" descr="C:\Users\toronto$123\Desktop\Spurs\twJH8sM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229600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4800" y="6323948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http://www.tylervigen.com/spurious-correlations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Spurious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3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toronto$123\Desktop\Spurs\total-revenue-generated-by-arcades-us_computer-science-doctorates-awarded-us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229600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4800" y="6323948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http://www.tylervigen.com/spurious-correlations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Spurious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 descr="C:\Users\toronto$123\Desktop\Spurs\VSKqqzC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229600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6323948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http://www.tylervigen.com/spurious-correlations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Spurious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8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toronto$123\Desktop\Spurs\UIVCmCi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229600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6323948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http://www.tylervigen.com/spurious-correlations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Spurious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C:\Users\toronto$123\Desktop\Spurs\wn53pb1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229600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6323948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http://www.tylervigen.com/spurious-correlations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Spurious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8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5" name="Picture 3" descr="C:\Users\toronto$123\Desktop\Spurs\wuFRozj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229600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6323948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http://www.tylervigen.com/spurious-correlations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Spurious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8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toronto$123\Desktop\Spurs\Y8rNSH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1"/>
            <a:ext cx="8229600" cy="332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6323948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http://www.tylervigen.com/spurious-correlations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Spurious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on Disk v. Image On-screen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76400"/>
            <a:ext cx="1981200" cy="19812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1343025" cy="215265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2971800" y="4714875"/>
            <a:ext cx="2438400" cy="1076326"/>
          </a:xfrm>
          <a:prstGeom prst="wedgeRectCallout">
            <a:avLst>
              <a:gd name="adj1" fmla="val 57025"/>
              <a:gd name="adj2" fmla="val -145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Clear your mind and think about this one!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82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 descr="C:\Users\toronto$123\Desktop\Spurs\Zzq9wSP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229600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6323948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http://www.tylervigen.com/spurious-correlations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Spurious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deering\Downloads\Min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447800"/>
            <a:ext cx="3140508" cy="2438400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322108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Minimum size image with all 2^24 colors is </a:t>
            </a:r>
            <a:r>
              <a:rPr lang="en-US" sz="2000" dirty="0" smtClean="0"/>
              <a:t>4096 x 4096 pixels</a:t>
            </a:r>
          </a:p>
          <a:p>
            <a:pPr lvl="1"/>
            <a:r>
              <a:rPr lang="en-US" sz="2000" dirty="0" smtClean="0"/>
              <a:t>Few images are that large</a:t>
            </a:r>
          </a:p>
          <a:p>
            <a:pPr lvl="1"/>
            <a:r>
              <a:rPr lang="en-US" sz="2000" dirty="0" smtClean="0"/>
              <a:t>The world is not a colorful place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What’s in an Image?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19250"/>
            <a:ext cx="5029200" cy="318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Pixels</a:t>
            </a:r>
          </a:p>
          <a:p>
            <a:pPr lvl="1"/>
            <a:r>
              <a:rPr lang="en-US" sz="2000" dirty="0" smtClean="0"/>
              <a:t>Defined places with exact dimensions</a:t>
            </a:r>
          </a:p>
          <a:p>
            <a:pPr lvl="1"/>
            <a:r>
              <a:rPr lang="en-US" sz="2000" dirty="0" smtClean="0"/>
              <a:t>One pixel, one color</a:t>
            </a:r>
          </a:p>
          <a:p>
            <a:r>
              <a:rPr lang="en-US" sz="2400" dirty="0" smtClean="0"/>
              <a:t>Each pixel must be one of 2^</a:t>
            </a:r>
            <a:r>
              <a:rPr lang="en-US" sz="2400" baseline="30000" dirty="0" smtClean="0"/>
              <a:t>24</a:t>
            </a:r>
            <a:r>
              <a:rPr lang="en-US" sz="2400" dirty="0" smtClean="0"/>
              <a:t> (16,777,216) different possible colors</a:t>
            </a:r>
          </a:p>
          <a:p>
            <a:pPr lvl="1"/>
            <a:r>
              <a:rPr lang="en-US" sz="2000" dirty="0" smtClean="0"/>
              <a:t>256 possible colors in each RGB plane (256^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= 16,777,216)</a:t>
            </a:r>
            <a:endParaRPr lang="en-US" sz="2000" baseline="30000" dirty="0" smtClean="0"/>
          </a:p>
        </p:txBody>
      </p:sp>
      <p:sp>
        <p:nvSpPr>
          <p:cNvPr id="2" name="Oval 1"/>
          <p:cNvSpPr/>
          <p:nvPr/>
        </p:nvSpPr>
        <p:spPr>
          <a:xfrm>
            <a:off x="1143000" y="5410200"/>
            <a:ext cx="38100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467" y="987038"/>
            <a:ext cx="5249333" cy="1676400"/>
          </a:xfrm>
          <a:ln w="15875"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4608 x 2592</a:t>
            </a:r>
          </a:p>
          <a:p>
            <a:r>
              <a:rPr lang="en-US" dirty="0" smtClean="0"/>
              <a:t>Unique colors = 80,005</a:t>
            </a:r>
          </a:p>
          <a:p>
            <a:r>
              <a:rPr lang="en-US" dirty="0" smtClean="0"/>
              <a:t>&lt; 1.0% of the palette</a:t>
            </a:r>
            <a:endParaRPr lang="en-US" dirty="0"/>
          </a:p>
        </p:txBody>
      </p:sp>
      <p:pic>
        <p:nvPicPr>
          <p:cNvPr id="1026" name="Picture 2" descr="C:\Users\toronto$123\Pictures\2015\2015-04-25.Vet Conference.National Harbor\DSCF656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83" y="987038"/>
            <a:ext cx="2980267" cy="1676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" y="2743200"/>
            <a:ext cx="2209800" cy="199544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667000" y="2895600"/>
            <a:ext cx="5249333" cy="167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1000 x 903</a:t>
            </a:r>
          </a:p>
          <a:p>
            <a:r>
              <a:rPr lang="en-US" dirty="0" smtClean="0"/>
              <a:t>Unique colors = 230,549</a:t>
            </a:r>
          </a:p>
          <a:p>
            <a:r>
              <a:rPr lang="en-US" dirty="0" smtClean="0"/>
              <a:t>1.37% of the palette</a:t>
            </a:r>
            <a:endParaRPr lang="en-US" dirty="0"/>
          </a:p>
        </p:txBody>
      </p:sp>
      <p:pic>
        <p:nvPicPr>
          <p:cNvPr id="1028" name="Picture 4" descr="C:\Users\toronto$123\Pictures\2013.DVD\2013-08.Canada.DVD\Toronto.DVD\DSCF195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83" y="4803648"/>
            <a:ext cx="2535936" cy="1901952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2997369" y="4916424"/>
            <a:ext cx="5249333" cy="167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2048 x 1536</a:t>
            </a:r>
          </a:p>
          <a:p>
            <a:r>
              <a:rPr lang="en-US" dirty="0" smtClean="0"/>
              <a:t>Unique colors = 252,890</a:t>
            </a:r>
          </a:p>
          <a:p>
            <a:r>
              <a:rPr lang="en-US" dirty="0" smtClean="0"/>
              <a:t>1.5% of the palette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World’s Not a Colorful Place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96584" y="1066800"/>
            <a:ext cx="287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Max colors possible = 71%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96584" y="4995672"/>
            <a:ext cx="2871216" cy="33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Max colors possible = 19%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96584" y="2938272"/>
            <a:ext cx="2871216" cy="33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Max colors possible = 5%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53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  <p:bldP spid="12" grpId="0" build="p" advAuto="0"/>
      <p:bldP spid="2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64"/>
          <a:stretch/>
        </p:blipFill>
        <p:spPr>
          <a:xfrm>
            <a:off x="800100" y="1058466"/>
            <a:ext cx="7572375" cy="424696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38201" y="5305426"/>
            <a:ext cx="3657600" cy="1323974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1920 x 1200</a:t>
            </a:r>
          </a:p>
          <a:p>
            <a:r>
              <a:rPr lang="en-US" sz="2400" b="1" dirty="0" smtClean="0"/>
              <a:t>Unique colors = 805,440</a:t>
            </a:r>
          </a:p>
          <a:p>
            <a:r>
              <a:rPr lang="en-US" sz="2400" b="1" dirty="0" smtClean="0"/>
              <a:t>4.78% of the palette</a:t>
            </a:r>
            <a:endParaRPr lang="en-US" sz="2400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6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 Colorful Places Aren’t That Colorful!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95801" y="5644247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Keep This in Mind: The World is Not a Colorful Place!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5782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Max colors possible </a:t>
            </a:r>
            <a:r>
              <a:rPr lang="en-US" b="1" i="1" dirty="0" smtClean="0">
                <a:solidFill>
                  <a:srgbClr val="FF0000"/>
                </a:solidFill>
              </a:rPr>
              <a:t>= 19%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87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dvAuto="0"/>
      <p:bldP spid="2" grpId="0"/>
      <p:bldP spid="6" grpId="0" build="p" advAuto="0"/>
      <p:bldP spid="6" grpI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Zoom In – and in – and in….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819400"/>
          <a:ext cx="5181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  <a:gridCol w="8636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62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62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793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62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62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C:\Users\deering\Downloads\Min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287545"/>
            <a:ext cx="6585555" cy="5113255"/>
          </a:xfrm>
          <a:prstGeom prst="rect">
            <a:avLst/>
          </a:prstGeom>
          <a:noFill/>
        </p:spPr>
      </p:pic>
      <p:pic>
        <p:nvPicPr>
          <p:cNvPr id="6" name="Picture 2" descr="C:\Users\deering\Downloads\Min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295400"/>
            <a:ext cx="3168601" cy="2460213"/>
          </a:xfrm>
          <a:prstGeom prst="rect">
            <a:avLst/>
          </a:prstGeom>
          <a:noFill/>
        </p:spPr>
      </p:pic>
      <p:sp>
        <p:nvSpPr>
          <p:cNvPr id="8" name="Rounded Rectangular Callout 7"/>
          <p:cNvSpPr/>
          <p:nvPr/>
        </p:nvSpPr>
        <p:spPr>
          <a:xfrm>
            <a:off x="1295400" y="1447800"/>
            <a:ext cx="1905000" cy="685800"/>
          </a:xfrm>
          <a:prstGeom prst="wedgeRoundRectCallout">
            <a:avLst>
              <a:gd name="adj1" fmla="val 26667"/>
              <a:gd name="adj2" fmla="val 1861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or illustrative purposes only!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399" y="5666006"/>
            <a:ext cx="827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Keep This in Mind: It’s the Pixels That Matter!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4543</TotalTime>
  <Words>2821</Words>
  <Application>Microsoft Office PowerPoint</Application>
  <PresentationFormat>On-screen Show (4:3)</PresentationFormat>
  <Paragraphs>710</Paragraphs>
  <Slides>50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Matching Identical and Similar Images Using a Novel Approach</vt:lpstr>
      <vt:lpstr>Objectives</vt:lpstr>
      <vt:lpstr>Why?</vt:lpstr>
      <vt:lpstr>A Novel Approach to Image Matching</vt:lpstr>
      <vt:lpstr>Image on Disk v. Image On-screen</vt:lpstr>
      <vt:lpstr>What’s in an Image?</vt:lpstr>
      <vt:lpstr>The World’s Not a Colorful Place</vt:lpstr>
      <vt:lpstr>Even Colorful Places Aren’t That Colorful!</vt:lpstr>
      <vt:lpstr>Zoom In – and in – and in…. </vt:lpstr>
      <vt:lpstr>Statistics Is Your Friend!</vt:lpstr>
      <vt:lpstr>Statistical Correlation (most often simply “r”)</vt:lpstr>
      <vt:lpstr>Statistical Correlation</vt:lpstr>
      <vt:lpstr>Correlation ≠ Causation!</vt:lpstr>
      <vt:lpstr>Color Distribution of My Known Image</vt:lpstr>
      <vt:lpstr>Color Distribution of an Unknown Image</vt:lpstr>
      <vt:lpstr>More Comparisons</vt:lpstr>
      <vt:lpstr>PowerPoint Presentation</vt:lpstr>
      <vt:lpstr>Correlating Identical Images</vt:lpstr>
      <vt:lpstr>Correlating Similar Images</vt:lpstr>
      <vt:lpstr>Remember “It’s the Pixels?”</vt:lpstr>
      <vt:lpstr>Recap</vt:lpstr>
      <vt:lpstr>There Will Be False Positives!</vt:lpstr>
      <vt:lpstr>False Positive Mitigating Factors</vt:lpstr>
      <vt:lpstr>Take Aways</vt:lpstr>
      <vt:lpstr>Take Aways</vt:lpstr>
      <vt:lpstr>Take Aways</vt:lpstr>
      <vt:lpstr>Use Case #1 The Problem</vt:lpstr>
      <vt:lpstr>Use Case #1 The Process</vt:lpstr>
      <vt:lpstr>How Does This Fit Into Image Matching Process?</vt:lpstr>
      <vt:lpstr>Eating Your Way to a PhD?</vt:lpstr>
      <vt:lpstr>Contact Information</vt:lpstr>
      <vt:lpstr>Extra Stuff</vt:lpstr>
      <vt:lpstr>Spurious Correlations</vt:lpstr>
      <vt:lpstr>Spurious Correlations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 R Deering</dc:creator>
  <cp:lastModifiedBy>Brian R Deering</cp:lastModifiedBy>
  <cp:revision>195</cp:revision>
  <dcterms:created xsi:type="dcterms:W3CDTF">2016-07-12T13:33:43Z</dcterms:created>
  <dcterms:modified xsi:type="dcterms:W3CDTF">2016-09-14T01:15:22Z</dcterms:modified>
</cp:coreProperties>
</file>