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5F36014-31E1-394D-8D40-FFA6B396BF5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258514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F36014-31E1-394D-8D40-FFA6B396BF5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316073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F36014-31E1-394D-8D40-FFA6B396BF5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EA52-641F-524E-924D-6058D945485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6386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F36014-31E1-394D-8D40-FFA6B396BF5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399154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F36014-31E1-394D-8D40-FFA6B396BF5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EA52-641F-524E-924D-6058D945485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3604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F36014-31E1-394D-8D40-FFA6B396BF5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272437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F36014-31E1-394D-8D40-FFA6B396BF5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292955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F36014-31E1-394D-8D40-FFA6B396BF5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155816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F36014-31E1-394D-8D40-FFA6B396BF5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351400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F36014-31E1-394D-8D40-FFA6B396BF52}" type="datetimeFigureOut">
              <a:rPr lang="en-US" smtClean="0"/>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371852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5F36014-31E1-394D-8D40-FFA6B396BF52}"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154828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5F36014-31E1-394D-8D40-FFA6B396BF52}" type="datetimeFigureOut">
              <a:rPr lang="en-US" smtClean="0"/>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105471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5F36014-31E1-394D-8D40-FFA6B396BF52}" type="datetimeFigureOut">
              <a:rPr lang="en-US" smtClean="0"/>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177838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36014-31E1-394D-8D40-FFA6B396BF52}" type="datetimeFigureOut">
              <a:rPr lang="en-US" smtClean="0"/>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899570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F36014-31E1-394D-8D40-FFA6B396BF52}" type="datetimeFigureOut">
              <a:rPr lang="en-US" smtClean="0"/>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EA52-641F-524E-924D-6058D9454856}" type="slidenum">
              <a:rPr lang="en-US" smtClean="0"/>
              <a:t>‹#›</a:t>
            </a:fld>
            <a:endParaRPr lang="en-US"/>
          </a:p>
        </p:txBody>
      </p:sp>
    </p:spTree>
    <p:extLst>
      <p:ext uri="{BB962C8B-B14F-4D97-AF65-F5344CB8AC3E}">
        <p14:creationId xmlns:p14="http://schemas.microsoft.com/office/powerpoint/2010/main" val="428536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31EA52-641F-524E-924D-6058D9454856}" type="slidenum">
              <a:rPr lang="en-US" smtClean="0"/>
              <a:t>‹#›</a:t>
            </a:fld>
            <a:endParaRPr lang="en-US"/>
          </a:p>
        </p:txBody>
      </p:sp>
      <p:sp>
        <p:nvSpPr>
          <p:cNvPr id="5" name="Date Placeholder 4"/>
          <p:cNvSpPr>
            <a:spLocks noGrp="1"/>
          </p:cNvSpPr>
          <p:nvPr>
            <p:ph type="dt" sz="half" idx="10"/>
          </p:nvPr>
        </p:nvSpPr>
        <p:spPr/>
        <p:txBody>
          <a:bodyPr/>
          <a:lstStyle/>
          <a:p>
            <a:fld id="{45F36014-31E1-394D-8D40-FFA6B396BF52}" type="datetimeFigureOut">
              <a:rPr lang="en-US" smtClean="0"/>
              <a:t>2/9/2022</a:t>
            </a:fld>
            <a:endParaRPr lang="en-US"/>
          </a:p>
        </p:txBody>
      </p:sp>
    </p:spTree>
    <p:extLst>
      <p:ext uri="{BB962C8B-B14F-4D97-AF65-F5344CB8AC3E}">
        <p14:creationId xmlns:p14="http://schemas.microsoft.com/office/powerpoint/2010/main" val="177496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F36014-31E1-394D-8D40-FFA6B396BF52}" type="datetimeFigureOut">
              <a:rPr lang="en-US" smtClean="0"/>
              <a:t>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31EA52-641F-524E-924D-6058D9454856}" type="slidenum">
              <a:rPr lang="en-US" smtClean="0"/>
              <a:t>‹#›</a:t>
            </a:fld>
            <a:endParaRPr lang="en-US"/>
          </a:p>
        </p:txBody>
      </p:sp>
    </p:spTree>
    <p:extLst>
      <p:ext uri="{BB962C8B-B14F-4D97-AF65-F5344CB8AC3E}">
        <p14:creationId xmlns:p14="http://schemas.microsoft.com/office/powerpoint/2010/main" val="1891472295"/>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F0E1-CCE4-234C-A8E0-015A3B816171}"/>
              </a:ext>
            </a:extLst>
          </p:cNvPr>
          <p:cNvSpPr>
            <a:spLocks noGrp="1"/>
          </p:cNvSpPr>
          <p:nvPr>
            <p:ph type="ctrTitle"/>
          </p:nvPr>
        </p:nvSpPr>
        <p:spPr>
          <a:xfrm>
            <a:off x="1286349" y="1984016"/>
            <a:ext cx="8393678" cy="1646302"/>
          </a:xfrm>
        </p:spPr>
        <p:txBody>
          <a:bodyPr/>
          <a:lstStyle/>
          <a:p>
            <a:r>
              <a:rPr lang="en-US" b="1" dirty="0"/>
              <a:t>Lending Club Case Study</a:t>
            </a:r>
          </a:p>
        </p:txBody>
      </p:sp>
      <p:sp>
        <p:nvSpPr>
          <p:cNvPr id="3" name="Subtitle 2">
            <a:extLst>
              <a:ext uri="{FF2B5EF4-FFF2-40B4-BE49-F238E27FC236}">
                <a16:creationId xmlns:a16="http://schemas.microsoft.com/office/drawing/2014/main" id="{25896171-0C7C-FE43-822F-A76734A89AAA}"/>
              </a:ext>
            </a:extLst>
          </p:cNvPr>
          <p:cNvSpPr>
            <a:spLocks noGrp="1"/>
          </p:cNvSpPr>
          <p:nvPr>
            <p:ph type="subTitle" idx="1"/>
          </p:nvPr>
        </p:nvSpPr>
        <p:spPr>
          <a:xfrm>
            <a:off x="1754464" y="4711772"/>
            <a:ext cx="7766936" cy="1351484"/>
          </a:xfrm>
        </p:spPr>
        <p:txBody>
          <a:bodyPr>
            <a:normAutofit fontScale="92500" lnSpcReduction="20000"/>
          </a:bodyPr>
          <a:lstStyle/>
          <a:p>
            <a:pPr algn="l"/>
            <a:r>
              <a:rPr lang="en-US" dirty="0"/>
              <a:t>Presented By – </a:t>
            </a:r>
          </a:p>
          <a:p>
            <a:pPr algn="l"/>
            <a:r>
              <a:rPr lang="en-US" dirty="0"/>
              <a:t>Ashutosh Pandey &amp; Rajendra Singh Rao</a:t>
            </a:r>
          </a:p>
          <a:p>
            <a:pPr algn="l"/>
            <a:r>
              <a:rPr lang="en-US" dirty="0"/>
              <a:t>Batch – AI / ML – C36</a:t>
            </a:r>
          </a:p>
          <a:p>
            <a:pPr algn="l"/>
            <a:r>
              <a:rPr lang="en-US" dirty="0"/>
              <a:t>08- Feb- 2022</a:t>
            </a:r>
          </a:p>
        </p:txBody>
      </p:sp>
    </p:spTree>
    <p:extLst>
      <p:ext uri="{BB962C8B-B14F-4D97-AF65-F5344CB8AC3E}">
        <p14:creationId xmlns:p14="http://schemas.microsoft.com/office/powerpoint/2010/main" val="3424888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F12-B716-9F47-8F0D-D14B28D34FA6}"/>
              </a:ext>
            </a:extLst>
          </p:cNvPr>
          <p:cNvSpPr>
            <a:spLocks noGrp="1"/>
          </p:cNvSpPr>
          <p:nvPr>
            <p:ph type="title"/>
          </p:nvPr>
        </p:nvSpPr>
        <p:spPr>
          <a:xfrm>
            <a:off x="677334" y="316523"/>
            <a:ext cx="8596668" cy="1320800"/>
          </a:xfrm>
        </p:spPr>
        <p:txBody>
          <a:bodyPr/>
          <a:lstStyle/>
          <a:p>
            <a:r>
              <a:rPr lang="en-US" dirty="0"/>
              <a:t>Univariate Analysis</a:t>
            </a:r>
          </a:p>
        </p:txBody>
      </p:sp>
      <p:sp>
        <p:nvSpPr>
          <p:cNvPr id="3" name="Content Placeholder 2">
            <a:extLst>
              <a:ext uri="{FF2B5EF4-FFF2-40B4-BE49-F238E27FC236}">
                <a16:creationId xmlns:a16="http://schemas.microsoft.com/office/drawing/2014/main" id="{4D66F49C-F644-5244-BDC7-9C2ECC04B893}"/>
              </a:ext>
            </a:extLst>
          </p:cNvPr>
          <p:cNvSpPr>
            <a:spLocks noGrp="1"/>
          </p:cNvSpPr>
          <p:nvPr>
            <p:ph idx="1"/>
          </p:nvPr>
        </p:nvSpPr>
        <p:spPr>
          <a:xfrm>
            <a:off x="7069015" y="1841574"/>
            <a:ext cx="5029199" cy="2018737"/>
          </a:xfrm>
          <a:solidFill>
            <a:schemeClr val="accent3">
              <a:lumMod val="20000"/>
              <a:lumOff val="80000"/>
            </a:schemeClr>
          </a:solidFill>
          <a:ln>
            <a:solidFill>
              <a:schemeClr val="tx1"/>
            </a:solidFill>
          </a:ln>
        </p:spPr>
        <p:txBody>
          <a:bodyPr>
            <a:normAutofit/>
          </a:bodyPr>
          <a:lstStyle/>
          <a:p>
            <a:r>
              <a:rPr lang="en-US" b="1" u="sng" dirty="0"/>
              <a:t>Observation</a:t>
            </a:r>
            <a:r>
              <a:rPr lang="en-US" dirty="0"/>
              <a:t>:</a:t>
            </a:r>
          </a:p>
          <a:p>
            <a:r>
              <a:rPr lang="en-IN" sz="1500" dirty="0"/>
              <a:t>People who have Home Ownership as </a:t>
            </a:r>
            <a:r>
              <a:rPr lang="en-IN" sz="1500" b="1" dirty="0"/>
              <a:t>"RENT"</a:t>
            </a:r>
            <a:r>
              <a:rPr lang="en-IN" sz="1500" dirty="0"/>
              <a:t> have majority in Charged-off loans.</a:t>
            </a:r>
          </a:p>
          <a:p>
            <a:r>
              <a:rPr lang="en-IN" sz="1500" dirty="0"/>
              <a:t>People with </a:t>
            </a:r>
            <a:r>
              <a:rPr lang="en-IN" sz="1500" b="1" dirty="0"/>
              <a:t>grade B,C and D</a:t>
            </a:r>
            <a:r>
              <a:rPr lang="en-IN" sz="1500" dirty="0"/>
              <a:t> have defaulted more in comparison to other grades.</a:t>
            </a:r>
          </a:p>
          <a:p>
            <a:r>
              <a:rPr lang="en-IN" sz="1500" dirty="0"/>
              <a:t>Most people from </a:t>
            </a:r>
            <a:r>
              <a:rPr lang="en-IN" sz="1500" b="1" dirty="0"/>
              <a:t>CA address</a:t>
            </a:r>
            <a:r>
              <a:rPr lang="en-IN" sz="1500" dirty="0"/>
              <a:t> have being defaulters.</a:t>
            </a:r>
          </a:p>
          <a:p>
            <a:endParaRPr lang="en-US" sz="1200" dirty="0"/>
          </a:p>
        </p:txBody>
      </p:sp>
      <p:pic>
        <p:nvPicPr>
          <p:cNvPr id="7170" name="Picture 2">
            <a:extLst>
              <a:ext uri="{FF2B5EF4-FFF2-40B4-BE49-F238E27FC236}">
                <a16:creationId xmlns:a16="http://schemas.microsoft.com/office/drawing/2014/main" id="{085745A1-D85E-FD48-A9D4-18E92C5EE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210408"/>
            <a:ext cx="6023708" cy="328107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5E90FF1-C8AB-1548-8677-620943AE72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1" t="64273"/>
          <a:stretch/>
        </p:blipFill>
        <p:spPr bwMode="auto">
          <a:xfrm>
            <a:off x="677334" y="4293576"/>
            <a:ext cx="6888040" cy="245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88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F12-B716-9F47-8F0D-D14B28D34FA6}"/>
              </a:ext>
            </a:extLst>
          </p:cNvPr>
          <p:cNvSpPr>
            <a:spLocks noGrp="1"/>
          </p:cNvSpPr>
          <p:nvPr>
            <p:ph type="title"/>
          </p:nvPr>
        </p:nvSpPr>
        <p:spPr>
          <a:xfrm>
            <a:off x="665611" y="104678"/>
            <a:ext cx="8596668" cy="1320800"/>
          </a:xfrm>
        </p:spPr>
        <p:txBody>
          <a:bodyPr/>
          <a:lstStyle/>
          <a:p>
            <a:r>
              <a:rPr lang="en-US" dirty="0"/>
              <a:t>Bivariate Analysis</a:t>
            </a:r>
          </a:p>
        </p:txBody>
      </p:sp>
      <p:sp>
        <p:nvSpPr>
          <p:cNvPr id="3" name="Content Placeholder 2">
            <a:extLst>
              <a:ext uri="{FF2B5EF4-FFF2-40B4-BE49-F238E27FC236}">
                <a16:creationId xmlns:a16="http://schemas.microsoft.com/office/drawing/2014/main" id="{4D66F49C-F644-5244-BDC7-9C2ECC04B893}"/>
              </a:ext>
            </a:extLst>
          </p:cNvPr>
          <p:cNvSpPr>
            <a:spLocks noGrp="1"/>
          </p:cNvSpPr>
          <p:nvPr>
            <p:ph idx="1"/>
          </p:nvPr>
        </p:nvSpPr>
        <p:spPr>
          <a:xfrm>
            <a:off x="522725" y="4522740"/>
            <a:ext cx="5029199" cy="2018737"/>
          </a:xfrm>
          <a:solidFill>
            <a:schemeClr val="accent3">
              <a:lumMod val="20000"/>
              <a:lumOff val="80000"/>
            </a:schemeClr>
          </a:solidFill>
          <a:ln>
            <a:solidFill>
              <a:schemeClr val="tx1"/>
            </a:solidFill>
          </a:ln>
        </p:spPr>
        <p:txBody>
          <a:bodyPr>
            <a:normAutofit fontScale="92500" lnSpcReduction="10000"/>
          </a:bodyPr>
          <a:lstStyle/>
          <a:p>
            <a:r>
              <a:rPr lang="en-US" b="1" u="sng" dirty="0"/>
              <a:t>Observation</a:t>
            </a:r>
            <a:r>
              <a:rPr lang="en-US" dirty="0"/>
              <a:t>:</a:t>
            </a:r>
          </a:p>
          <a:p>
            <a:pPr algn="just"/>
            <a:r>
              <a:rPr lang="en-IN" sz="1500" dirty="0"/>
              <a:t>It can be inferred that Collection Recovery Fee and Recoveries Distribution has been highest for Charged-off loans.</a:t>
            </a:r>
          </a:p>
          <a:p>
            <a:pPr algn="just"/>
            <a:r>
              <a:rPr lang="en-IN" sz="1500" dirty="0"/>
              <a:t>It can be clearly seen that people who have </a:t>
            </a:r>
            <a:r>
              <a:rPr lang="en-IN" sz="1500" b="1" dirty="0"/>
              <a:t>inquired</a:t>
            </a:r>
            <a:r>
              <a:rPr lang="en-IN" sz="1500" dirty="0"/>
              <a:t> </a:t>
            </a:r>
            <a:r>
              <a:rPr lang="en-IN" sz="1500" b="1" dirty="0"/>
              <a:t>more than two times </a:t>
            </a:r>
            <a:r>
              <a:rPr lang="en-IN" sz="1500" dirty="0"/>
              <a:t>in last 6 months have </a:t>
            </a:r>
            <a:r>
              <a:rPr lang="en-IN" sz="1500" b="1" dirty="0"/>
              <a:t>defaulted</a:t>
            </a:r>
            <a:r>
              <a:rPr lang="en-IN" sz="1500" dirty="0"/>
              <a:t> more in comparison to Fully Paid and Current loans. Most people from CA address have being defaulters.</a:t>
            </a:r>
          </a:p>
          <a:p>
            <a:endParaRPr lang="en-US" sz="1200" dirty="0"/>
          </a:p>
        </p:txBody>
      </p:sp>
      <p:pic>
        <p:nvPicPr>
          <p:cNvPr id="9218" name="Picture 2">
            <a:extLst>
              <a:ext uri="{FF2B5EF4-FFF2-40B4-BE49-F238E27FC236}">
                <a16:creationId xmlns:a16="http://schemas.microsoft.com/office/drawing/2014/main" id="{C63612BD-CE16-7A4E-A7E7-36ED96E83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90" y="976923"/>
            <a:ext cx="5029199" cy="312212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F349C70-5D8E-3C4F-BEC2-FB36BE500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6533" y="86217"/>
            <a:ext cx="6244716" cy="353135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6396B620-0229-F44C-8CEF-D3DED38DDE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078" y="3517900"/>
            <a:ext cx="47879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94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F12-B716-9F47-8F0D-D14B28D34FA6}"/>
              </a:ext>
            </a:extLst>
          </p:cNvPr>
          <p:cNvSpPr>
            <a:spLocks noGrp="1"/>
          </p:cNvSpPr>
          <p:nvPr>
            <p:ph type="title"/>
          </p:nvPr>
        </p:nvSpPr>
        <p:spPr>
          <a:xfrm>
            <a:off x="665611" y="104678"/>
            <a:ext cx="8596668" cy="1320800"/>
          </a:xfrm>
        </p:spPr>
        <p:txBody>
          <a:bodyPr/>
          <a:lstStyle/>
          <a:p>
            <a:r>
              <a:rPr lang="en-US" dirty="0"/>
              <a:t>Bivariate Analysis</a:t>
            </a:r>
          </a:p>
        </p:txBody>
      </p:sp>
      <p:sp>
        <p:nvSpPr>
          <p:cNvPr id="3" name="Content Placeholder 2">
            <a:extLst>
              <a:ext uri="{FF2B5EF4-FFF2-40B4-BE49-F238E27FC236}">
                <a16:creationId xmlns:a16="http://schemas.microsoft.com/office/drawing/2014/main" id="{4D66F49C-F644-5244-BDC7-9C2ECC04B893}"/>
              </a:ext>
            </a:extLst>
          </p:cNvPr>
          <p:cNvSpPr>
            <a:spLocks noGrp="1"/>
          </p:cNvSpPr>
          <p:nvPr>
            <p:ph idx="1"/>
          </p:nvPr>
        </p:nvSpPr>
        <p:spPr>
          <a:xfrm>
            <a:off x="522725" y="4734585"/>
            <a:ext cx="5029199" cy="1888953"/>
          </a:xfrm>
          <a:solidFill>
            <a:schemeClr val="accent3">
              <a:lumMod val="20000"/>
              <a:lumOff val="80000"/>
            </a:schemeClr>
          </a:solidFill>
          <a:ln>
            <a:solidFill>
              <a:schemeClr val="tx1"/>
            </a:solidFill>
          </a:ln>
        </p:spPr>
        <p:txBody>
          <a:bodyPr>
            <a:normAutofit fontScale="77500" lnSpcReduction="20000"/>
          </a:bodyPr>
          <a:lstStyle/>
          <a:p>
            <a:r>
              <a:rPr lang="en-US" b="1" u="sng" dirty="0"/>
              <a:t>Observation</a:t>
            </a:r>
            <a:r>
              <a:rPr lang="en-US" dirty="0"/>
              <a:t>:</a:t>
            </a:r>
          </a:p>
          <a:p>
            <a:pPr algn="just"/>
            <a:r>
              <a:rPr lang="en-IN" sz="1500" dirty="0"/>
              <a:t>People opted for </a:t>
            </a:r>
            <a:r>
              <a:rPr lang="en-IN" sz="1500" b="1" dirty="0"/>
              <a:t>60 Months have defaulted more </a:t>
            </a:r>
            <a:r>
              <a:rPr lang="en-IN" sz="1500" dirty="0"/>
              <a:t>in comparison to people who have taken 36 months term.</a:t>
            </a:r>
          </a:p>
          <a:p>
            <a:pPr algn="just"/>
            <a:r>
              <a:rPr lang="en-IN" sz="1500" dirty="0"/>
              <a:t>As </a:t>
            </a:r>
            <a:r>
              <a:rPr lang="en-IN" sz="1500" b="1" dirty="0"/>
              <a:t>annual income increases</a:t>
            </a:r>
            <a:r>
              <a:rPr lang="en-IN" sz="1500" dirty="0"/>
              <a:t>, percentage of </a:t>
            </a:r>
            <a:r>
              <a:rPr lang="en-IN" sz="1500" b="1" dirty="0"/>
              <a:t>charged off loan decreases</a:t>
            </a:r>
            <a:r>
              <a:rPr lang="en-IN" sz="1500" dirty="0"/>
              <a:t>.</a:t>
            </a:r>
          </a:p>
          <a:p>
            <a:pPr algn="just"/>
            <a:r>
              <a:rPr lang="en-IN" sz="1600" dirty="0"/>
              <a:t>It has be seen clearly as </a:t>
            </a:r>
            <a:r>
              <a:rPr lang="en-IN" sz="1600" b="1" dirty="0"/>
              <a:t>loan amount increase number of loan taken also decrease in both Fully paid and Charged off loan</a:t>
            </a:r>
            <a:r>
              <a:rPr lang="en-IN" sz="1600" dirty="0"/>
              <a:t>. Probably it is because small amount loan is easily taken but bigger amount loan is less required.</a:t>
            </a:r>
          </a:p>
          <a:p>
            <a:pPr algn="just"/>
            <a:endParaRPr lang="en-US" sz="1500" dirty="0"/>
          </a:p>
        </p:txBody>
      </p:sp>
      <p:pic>
        <p:nvPicPr>
          <p:cNvPr id="11266" name="Picture 2">
            <a:extLst>
              <a:ext uri="{FF2B5EF4-FFF2-40B4-BE49-F238E27FC236}">
                <a16:creationId xmlns:a16="http://schemas.microsoft.com/office/drawing/2014/main" id="{969F0B4C-A6CF-E54E-B88D-C698431D8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121" y="910015"/>
            <a:ext cx="5029199" cy="36127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AEFD65F8-E5C3-1544-B6B2-D986F187F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420" y="99645"/>
            <a:ext cx="4709328" cy="3329354"/>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BFAEC45D-1C2E-8E4B-8A4B-12BD20C1FA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5" t="49999" r="1" b="1"/>
          <a:stretch/>
        </p:blipFill>
        <p:spPr bwMode="auto">
          <a:xfrm>
            <a:off x="5779476" y="3429000"/>
            <a:ext cx="6283569"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54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576D-B427-134E-AD6A-EECBA76DFAF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EFAE28A-49E1-364F-90FF-BA9F8DEAAD8A}"/>
              </a:ext>
            </a:extLst>
          </p:cNvPr>
          <p:cNvSpPr>
            <a:spLocks noGrp="1"/>
          </p:cNvSpPr>
          <p:nvPr>
            <p:ph idx="1"/>
          </p:nvPr>
        </p:nvSpPr>
        <p:spPr>
          <a:xfrm>
            <a:off x="677334" y="1477108"/>
            <a:ext cx="8596668" cy="4923691"/>
          </a:xfrm>
        </p:spPr>
        <p:txBody>
          <a:bodyPr/>
          <a:lstStyle/>
          <a:p>
            <a:pPr algn="just"/>
            <a:r>
              <a:rPr lang="en-US" dirty="0"/>
              <a:t>Based on study done by EDA on the given dataset, many useful insights have come into notice which can be utilized by Lending Company to reduce Default loans in future. The trend of people who are getting defaulted can be of one or many below categories mentioned as follows –</a:t>
            </a:r>
          </a:p>
          <a:p>
            <a:pPr lvl="1"/>
            <a:endParaRPr lang="en-US" dirty="0"/>
          </a:p>
          <a:p>
            <a:pPr lvl="1"/>
            <a:r>
              <a:rPr lang="en-US" dirty="0"/>
              <a:t>People with Annual Income less than 50,000/-</a:t>
            </a:r>
          </a:p>
          <a:p>
            <a:pPr lvl="1"/>
            <a:r>
              <a:rPr lang="en-US" dirty="0"/>
              <a:t>ID status – Not Verified</a:t>
            </a:r>
          </a:p>
          <a:p>
            <a:pPr lvl="1"/>
            <a:r>
              <a:rPr lang="en-US" dirty="0"/>
              <a:t>Employment length less than 1 year</a:t>
            </a:r>
          </a:p>
          <a:p>
            <a:pPr lvl="1"/>
            <a:r>
              <a:rPr lang="en-US" dirty="0"/>
              <a:t>Loans given with interest range between 11-15 %</a:t>
            </a:r>
          </a:p>
          <a:p>
            <a:pPr lvl="1"/>
            <a:r>
              <a:rPr lang="en-US" dirty="0"/>
              <a:t>Home Ownership – Rent or Mortgage</a:t>
            </a:r>
          </a:p>
          <a:p>
            <a:pPr lvl="1"/>
            <a:r>
              <a:rPr lang="en-US" dirty="0"/>
              <a:t>Term of loan – 60 Months</a:t>
            </a:r>
          </a:p>
          <a:p>
            <a:pPr lvl="1"/>
            <a:r>
              <a:rPr lang="en-US" dirty="0"/>
              <a:t>More collection recovery fees</a:t>
            </a:r>
          </a:p>
          <a:p>
            <a:pPr lvl="1"/>
            <a:r>
              <a:rPr lang="en-US" dirty="0"/>
              <a:t>Grades B, C and D</a:t>
            </a:r>
          </a:p>
          <a:p>
            <a:pPr lvl="1"/>
            <a:r>
              <a:rPr lang="en-US" dirty="0"/>
              <a:t>Purpose Distribution – Debt Consolidation</a:t>
            </a:r>
          </a:p>
          <a:p>
            <a:pPr lvl="1"/>
            <a:endParaRPr lang="en-US" dirty="0"/>
          </a:p>
          <a:p>
            <a:pPr lvl="1"/>
            <a:endParaRPr lang="en-US" dirty="0"/>
          </a:p>
        </p:txBody>
      </p:sp>
    </p:spTree>
    <p:extLst>
      <p:ext uri="{BB962C8B-B14F-4D97-AF65-F5344CB8AC3E}">
        <p14:creationId xmlns:p14="http://schemas.microsoft.com/office/powerpoint/2010/main" val="94442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664E-BC3F-7545-BFAA-72841912420B}"/>
              </a:ext>
            </a:extLst>
          </p:cNvPr>
          <p:cNvSpPr>
            <a:spLocks noGrp="1"/>
          </p:cNvSpPr>
          <p:nvPr>
            <p:ph type="title"/>
          </p:nvPr>
        </p:nvSpPr>
        <p:spPr>
          <a:xfrm>
            <a:off x="677334" y="609600"/>
            <a:ext cx="8596668" cy="809297"/>
          </a:xfrm>
        </p:spPr>
        <p:txBody>
          <a:bodyPr>
            <a:normAutofit fontScale="90000"/>
          </a:bodyPr>
          <a:lstStyle/>
          <a:p>
            <a:r>
              <a:rPr lang="en-IN" dirty="0"/>
              <a:t>Business Understanding</a:t>
            </a:r>
            <a:br>
              <a:rPr lang="en-IN" dirty="0"/>
            </a:br>
            <a:endParaRPr lang="en-US" dirty="0"/>
          </a:p>
        </p:txBody>
      </p:sp>
      <p:sp>
        <p:nvSpPr>
          <p:cNvPr id="3" name="Content Placeholder 2">
            <a:extLst>
              <a:ext uri="{FF2B5EF4-FFF2-40B4-BE49-F238E27FC236}">
                <a16:creationId xmlns:a16="http://schemas.microsoft.com/office/drawing/2014/main" id="{F8F31D07-5009-094B-AC08-013BAC20D80C}"/>
              </a:ext>
            </a:extLst>
          </p:cNvPr>
          <p:cNvSpPr>
            <a:spLocks noGrp="1"/>
          </p:cNvSpPr>
          <p:nvPr>
            <p:ph idx="1"/>
          </p:nvPr>
        </p:nvSpPr>
        <p:spPr>
          <a:xfrm>
            <a:off x="677334" y="1758866"/>
            <a:ext cx="9216943" cy="4348857"/>
          </a:xfrm>
        </p:spPr>
        <p:txBody>
          <a:bodyPr>
            <a:normAutofit/>
          </a:bodyPr>
          <a:lstStyle/>
          <a:p>
            <a:pPr algn="just"/>
            <a:r>
              <a:rPr lang="en-IN" dirty="0"/>
              <a:t>This case study is about a </a:t>
            </a:r>
            <a:r>
              <a:rPr lang="en-IN" b="1" dirty="0"/>
              <a:t>consumer finance company </a:t>
            </a:r>
            <a:r>
              <a:rPr lang="en-IN" dirty="0"/>
              <a:t>which specialises in lending various types of loans to urban customers. </a:t>
            </a:r>
          </a:p>
          <a:p>
            <a:pPr algn="just"/>
            <a:endParaRPr lang="en-IN" dirty="0"/>
          </a:p>
          <a:p>
            <a:pPr algn="just"/>
            <a:r>
              <a:rPr lang="en-IN" dirty="0"/>
              <a:t>When the company receives a loan application, the company has to make a decision for loan approval based on the applicant’s profile. </a:t>
            </a:r>
          </a:p>
          <a:p>
            <a:pPr algn="just"/>
            <a:endParaRPr lang="en-IN" dirty="0"/>
          </a:p>
          <a:p>
            <a:pPr algn="just"/>
            <a:r>
              <a:rPr lang="en-IN" dirty="0"/>
              <a:t>Two </a:t>
            </a:r>
            <a:r>
              <a:rPr lang="en-IN" b="1" dirty="0"/>
              <a:t>types of risks</a:t>
            </a:r>
            <a:r>
              <a:rPr lang="en-IN" dirty="0"/>
              <a:t> are associated with the bank’s decision:</a:t>
            </a:r>
          </a:p>
          <a:p>
            <a:pPr lvl="1" algn="just"/>
            <a:r>
              <a:rPr lang="en-IN" dirty="0"/>
              <a:t>If the applicant is</a:t>
            </a:r>
            <a:r>
              <a:rPr lang="en-IN" b="1" dirty="0"/>
              <a:t> likely to repay the loan</a:t>
            </a:r>
            <a:r>
              <a:rPr lang="en-IN" dirty="0"/>
              <a:t>, then not approving the loan results in a </a:t>
            </a:r>
            <a:r>
              <a:rPr lang="en-IN" b="1" dirty="0"/>
              <a:t>loss of business to</a:t>
            </a:r>
            <a:r>
              <a:rPr lang="en-IN" dirty="0"/>
              <a:t> the company</a:t>
            </a:r>
          </a:p>
          <a:p>
            <a:pPr lvl="1" algn="just"/>
            <a:r>
              <a:rPr lang="en-IN" dirty="0"/>
              <a:t>If the applicant is </a:t>
            </a:r>
            <a:r>
              <a:rPr lang="en-IN" b="1" dirty="0"/>
              <a:t>not likely to repay the loan,</a:t>
            </a:r>
            <a:r>
              <a:rPr lang="en-IN" dirty="0"/>
              <a:t> i.e. he/she is likely to default, then approving the loan may lead to a </a:t>
            </a:r>
            <a:r>
              <a:rPr lang="en-IN" b="1" dirty="0"/>
              <a:t>financial loss</a:t>
            </a:r>
            <a:r>
              <a:rPr lang="en-IN" dirty="0"/>
              <a:t> for the company</a:t>
            </a:r>
          </a:p>
          <a:p>
            <a:endParaRPr lang="en-US" dirty="0"/>
          </a:p>
        </p:txBody>
      </p:sp>
    </p:spTree>
    <p:extLst>
      <p:ext uri="{BB962C8B-B14F-4D97-AF65-F5344CB8AC3E}">
        <p14:creationId xmlns:p14="http://schemas.microsoft.com/office/powerpoint/2010/main" val="29687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664E-BC3F-7545-BFAA-72841912420B}"/>
              </a:ext>
            </a:extLst>
          </p:cNvPr>
          <p:cNvSpPr>
            <a:spLocks noGrp="1"/>
          </p:cNvSpPr>
          <p:nvPr>
            <p:ph type="title"/>
          </p:nvPr>
        </p:nvSpPr>
        <p:spPr>
          <a:xfrm>
            <a:off x="677334" y="325821"/>
            <a:ext cx="8596668" cy="809297"/>
          </a:xfrm>
        </p:spPr>
        <p:txBody>
          <a:bodyPr>
            <a:normAutofit fontScale="90000"/>
          </a:bodyPr>
          <a:lstStyle/>
          <a:p>
            <a:r>
              <a:rPr lang="en-IN" dirty="0"/>
              <a:t>Business Understanding</a:t>
            </a:r>
            <a:br>
              <a:rPr lang="en-IN" dirty="0"/>
            </a:br>
            <a:endParaRPr lang="en-US" dirty="0"/>
          </a:p>
        </p:txBody>
      </p:sp>
      <p:sp>
        <p:nvSpPr>
          <p:cNvPr id="3" name="Content Placeholder 2">
            <a:extLst>
              <a:ext uri="{FF2B5EF4-FFF2-40B4-BE49-F238E27FC236}">
                <a16:creationId xmlns:a16="http://schemas.microsoft.com/office/drawing/2014/main" id="{F8F31D07-5009-094B-AC08-013BAC20D80C}"/>
              </a:ext>
            </a:extLst>
          </p:cNvPr>
          <p:cNvSpPr>
            <a:spLocks noGrp="1"/>
          </p:cNvSpPr>
          <p:nvPr>
            <p:ph idx="1"/>
          </p:nvPr>
        </p:nvSpPr>
        <p:spPr>
          <a:xfrm>
            <a:off x="677334" y="1164814"/>
            <a:ext cx="5660404" cy="5467214"/>
          </a:xfrm>
        </p:spPr>
        <p:txBody>
          <a:bodyPr>
            <a:normAutofit fontScale="85000" lnSpcReduction="20000"/>
          </a:bodyPr>
          <a:lstStyle/>
          <a:p>
            <a:pPr algn="just"/>
            <a:r>
              <a:rPr lang="en-IN" dirty="0"/>
              <a:t>In this case study, we have used Exploratory Data Analysis (EDA) to understand how </a:t>
            </a:r>
            <a:r>
              <a:rPr lang="en-IN" b="1" dirty="0"/>
              <a:t>consumer attributes</a:t>
            </a:r>
            <a:r>
              <a:rPr lang="en-IN" dirty="0"/>
              <a:t> and </a:t>
            </a:r>
            <a:r>
              <a:rPr lang="en-IN" b="1" dirty="0"/>
              <a:t>loan attributes influence</a:t>
            </a:r>
            <a:r>
              <a:rPr lang="en-IN" dirty="0"/>
              <a:t> the tendency of default.</a:t>
            </a:r>
          </a:p>
          <a:p>
            <a:pPr algn="just"/>
            <a:endParaRPr lang="en-IN" dirty="0"/>
          </a:p>
          <a:p>
            <a:r>
              <a:rPr lang="en-IN" dirty="0"/>
              <a:t>When a person applies for a loan,</a:t>
            </a:r>
            <a:r>
              <a:rPr lang="en-IN" b="1" dirty="0"/>
              <a:t> </a:t>
            </a:r>
            <a:r>
              <a:rPr lang="en-IN" dirty="0"/>
              <a:t>there are</a:t>
            </a:r>
            <a:r>
              <a:rPr lang="en-IN" b="1" dirty="0"/>
              <a:t> two types of decisions</a:t>
            </a:r>
            <a:r>
              <a:rPr lang="en-IN" dirty="0"/>
              <a:t> that could be taken by the company:</a:t>
            </a:r>
          </a:p>
          <a:p>
            <a:r>
              <a:rPr lang="en-IN" b="1" u="sng" dirty="0"/>
              <a:t>Loan accepted</a:t>
            </a:r>
            <a:r>
              <a:rPr lang="en-IN" b="1" dirty="0"/>
              <a:t>:</a:t>
            </a:r>
            <a:r>
              <a:rPr lang="en-IN" dirty="0"/>
              <a:t> If the company approves the loan, there are 3 possible scenarios described below:</a:t>
            </a:r>
          </a:p>
          <a:p>
            <a:pPr lvl="1"/>
            <a:r>
              <a:rPr lang="en-IN" b="1" dirty="0"/>
              <a:t>Fully paid</a:t>
            </a:r>
            <a:r>
              <a:rPr lang="en-IN" dirty="0"/>
              <a:t>: Applicant has fully paid the loan (the principal and the interest rate)</a:t>
            </a:r>
          </a:p>
          <a:p>
            <a:pPr lvl="1"/>
            <a:r>
              <a:rPr lang="en-IN" b="1" dirty="0"/>
              <a:t>Current</a:t>
            </a:r>
            <a:r>
              <a:rPr lang="en-IN" dirty="0"/>
              <a:t>: Applicant is in the process of paying the </a:t>
            </a:r>
            <a:r>
              <a:rPr lang="en-IN" dirty="0" err="1"/>
              <a:t>installments</a:t>
            </a:r>
            <a:r>
              <a:rPr lang="en-IN" dirty="0"/>
              <a:t>, i.e. the tenure of the loan is not yet completed. These candidates are not labelled as 'defaulted'.</a:t>
            </a:r>
          </a:p>
          <a:p>
            <a:pPr lvl="1"/>
            <a:r>
              <a:rPr lang="en-IN" b="1" dirty="0"/>
              <a:t>Charged-off</a:t>
            </a:r>
            <a:r>
              <a:rPr lang="en-IN" dirty="0"/>
              <a:t>: Applicant has not paid the </a:t>
            </a:r>
            <a:r>
              <a:rPr lang="en-IN" dirty="0" err="1"/>
              <a:t>installments</a:t>
            </a:r>
            <a:r>
              <a:rPr lang="en-IN" dirty="0"/>
              <a:t> in due time for a long period of time, i.e. he/she has </a:t>
            </a:r>
            <a:r>
              <a:rPr lang="en-IN" b="1" dirty="0"/>
              <a:t>defaulted </a:t>
            </a:r>
            <a:r>
              <a:rPr lang="en-IN" dirty="0"/>
              <a:t>on the loan </a:t>
            </a:r>
          </a:p>
          <a:p>
            <a:r>
              <a:rPr lang="en-IN" b="1" u="sng" dirty="0"/>
              <a:t>Loan rejected</a:t>
            </a:r>
            <a:r>
              <a:rPr lang="en-IN" dirty="0"/>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algn="just"/>
            <a:endParaRPr lang="en-US" dirty="0"/>
          </a:p>
        </p:txBody>
      </p:sp>
      <p:pic>
        <p:nvPicPr>
          <p:cNvPr id="1026" name="Picture 2" descr="Figure 1. Loan Data Set">
            <a:extLst>
              <a:ext uri="{FF2B5EF4-FFF2-40B4-BE49-F238E27FC236}">
                <a16:creationId xmlns:a16="http://schemas.microsoft.com/office/drawing/2014/main" id="{17BF3627-04E8-0E49-ADB0-C4C10ABD9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723" y="1986455"/>
            <a:ext cx="5213131" cy="3580361"/>
          </a:xfrm>
          <a:prstGeom prst="rect">
            <a:avLst/>
          </a:prstGeom>
          <a:noFill/>
          <a:ln w="254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210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AC38-15A4-6B40-863C-A5B1C89470E2}"/>
              </a:ext>
            </a:extLst>
          </p:cNvPr>
          <p:cNvSpPr>
            <a:spLocks noGrp="1"/>
          </p:cNvSpPr>
          <p:nvPr>
            <p:ph type="title"/>
          </p:nvPr>
        </p:nvSpPr>
        <p:spPr>
          <a:xfrm>
            <a:off x="677334" y="420413"/>
            <a:ext cx="8596668" cy="1320800"/>
          </a:xfrm>
        </p:spPr>
        <p:txBody>
          <a:bodyPr/>
          <a:lstStyle/>
          <a:p>
            <a:r>
              <a:rPr lang="en-IN" dirty="0"/>
              <a:t>Business Objectives</a:t>
            </a:r>
            <a:br>
              <a:rPr lang="en-IN" dirty="0"/>
            </a:br>
            <a:endParaRPr lang="en-US" dirty="0"/>
          </a:p>
        </p:txBody>
      </p:sp>
      <p:sp>
        <p:nvSpPr>
          <p:cNvPr id="3" name="Content Placeholder 2">
            <a:extLst>
              <a:ext uri="{FF2B5EF4-FFF2-40B4-BE49-F238E27FC236}">
                <a16:creationId xmlns:a16="http://schemas.microsoft.com/office/drawing/2014/main" id="{4241C68F-4250-F84B-8D61-2F42F2E2028F}"/>
              </a:ext>
            </a:extLst>
          </p:cNvPr>
          <p:cNvSpPr>
            <a:spLocks noGrp="1"/>
          </p:cNvSpPr>
          <p:nvPr>
            <p:ph idx="1"/>
          </p:nvPr>
        </p:nvSpPr>
        <p:spPr>
          <a:xfrm>
            <a:off x="677334" y="1741213"/>
            <a:ext cx="8596668" cy="4300149"/>
          </a:xfrm>
        </p:spPr>
        <p:txBody>
          <a:bodyPr/>
          <a:lstStyle/>
          <a:p>
            <a:r>
              <a:rPr lang="en-IN" dirty="0"/>
              <a:t>Like most other lending companies, lending loans to ‘risky’ applicants is the largest source of financial loss (called credit loss). </a:t>
            </a:r>
          </a:p>
          <a:p>
            <a:r>
              <a:rPr lang="en-IN" dirty="0"/>
              <a:t>Borrowers who </a:t>
            </a:r>
            <a:r>
              <a:rPr lang="en-IN" b="1" dirty="0"/>
              <a:t>default</a:t>
            </a:r>
            <a:r>
              <a:rPr lang="en-IN" dirty="0"/>
              <a:t> cause the largest amount of loss to the lenders. In this case, the customers labelled as 'charged-off' are the 'defaulters’. </a:t>
            </a:r>
          </a:p>
          <a:p>
            <a:r>
              <a:rPr lang="en-IN" b="1" u="sng" dirty="0"/>
              <a:t>Identification of such risky loan applicants using EDA is the aim of this case study </a:t>
            </a:r>
            <a:r>
              <a:rPr lang="en-IN" dirty="0"/>
              <a:t>then such loans can be reduced thereby cutting down the amount of credit loss. </a:t>
            </a:r>
          </a:p>
          <a:p>
            <a:r>
              <a:rPr lang="en-IN" dirty="0"/>
              <a:t>The company wants to understand the </a:t>
            </a:r>
            <a:r>
              <a:rPr lang="en-IN" b="1" dirty="0"/>
              <a:t>driving factors (or driver variables) </a:t>
            </a:r>
            <a:r>
              <a:rPr lang="en-IN" dirty="0"/>
              <a:t>behind loan default, i.e. the variables which are strong indicators of default.  </a:t>
            </a:r>
          </a:p>
          <a:p>
            <a:r>
              <a:rPr lang="en-IN" dirty="0"/>
              <a:t>The company can utilise this knowledge for its portfolio and risk assessment. </a:t>
            </a:r>
            <a:endParaRPr lang="en-US" dirty="0"/>
          </a:p>
        </p:txBody>
      </p:sp>
    </p:spTree>
    <p:extLst>
      <p:ext uri="{BB962C8B-B14F-4D97-AF65-F5344CB8AC3E}">
        <p14:creationId xmlns:p14="http://schemas.microsoft.com/office/powerpoint/2010/main" val="62816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34AC-B1CB-3645-AC1C-47BAC64744A0}"/>
              </a:ext>
            </a:extLst>
          </p:cNvPr>
          <p:cNvSpPr>
            <a:spLocks noGrp="1"/>
          </p:cNvSpPr>
          <p:nvPr>
            <p:ph type="title"/>
          </p:nvPr>
        </p:nvSpPr>
        <p:spPr>
          <a:xfrm>
            <a:off x="677334" y="346842"/>
            <a:ext cx="8596668" cy="1320800"/>
          </a:xfrm>
        </p:spPr>
        <p:txBody>
          <a:bodyPr/>
          <a:lstStyle/>
          <a:p>
            <a:r>
              <a:rPr lang="en-US" dirty="0"/>
              <a:t>Methodology Used</a:t>
            </a:r>
          </a:p>
        </p:txBody>
      </p:sp>
      <p:sp>
        <p:nvSpPr>
          <p:cNvPr id="4" name="Rounded Rectangle 3">
            <a:extLst>
              <a:ext uri="{FF2B5EF4-FFF2-40B4-BE49-F238E27FC236}">
                <a16:creationId xmlns:a16="http://schemas.microsoft.com/office/drawing/2014/main" id="{4926012A-FA96-2842-9D57-7BBC45609BCA}"/>
              </a:ext>
            </a:extLst>
          </p:cNvPr>
          <p:cNvSpPr/>
          <p:nvPr/>
        </p:nvSpPr>
        <p:spPr>
          <a:xfrm>
            <a:off x="677334" y="1471448"/>
            <a:ext cx="1944414" cy="1093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Loan Dataset using Python 3.0</a:t>
            </a:r>
          </a:p>
        </p:txBody>
      </p:sp>
      <p:sp>
        <p:nvSpPr>
          <p:cNvPr id="5" name="Right Arrow 4">
            <a:extLst>
              <a:ext uri="{FF2B5EF4-FFF2-40B4-BE49-F238E27FC236}">
                <a16:creationId xmlns:a16="http://schemas.microsoft.com/office/drawing/2014/main" id="{7FB0783A-F30E-ED4A-B90C-5CDDED924768}"/>
              </a:ext>
            </a:extLst>
          </p:cNvPr>
          <p:cNvSpPr/>
          <p:nvPr/>
        </p:nvSpPr>
        <p:spPr>
          <a:xfrm>
            <a:off x="2816773" y="1874345"/>
            <a:ext cx="567558"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2FBA77-0F4A-8342-BB7C-2088305699FB}"/>
              </a:ext>
            </a:extLst>
          </p:cNvPr>
          <p:cNvSpPr/>
          <p:nvPr/>
        </p:nvSpPr>
        <p:spPr>
          <a:xfrm>
            <a:off x="3579356" y="1215697"/>
            <a:ext cx="1944414" cy="16536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Cleaning</a:t>
            </a:r>
          </a:p>
          <a:p>
            <a:pPr algn="ctr"/>
            <a:r>
              <a:rPr lang="en-US" dirty="0"/>
              <a:t>(</a:t>
            </a:r>
            <a:r>
              <a:rPr lang="en-US" sz="1400" dirty="0"/>
              <a:t>Removing columns having Null values &amp; more than 95% data</a:t>
            </a:r>
            <a:r>
              <a:rPr lang="en-US" dirty="0"/>
              <a:t>)</a:t>
            </a:r>
          </a:p>
        </p:txBody>
      </p:sp>
      <p:sp>
        <p:nvSpPr>
          <p:cNvPr id="7" name="Rounded Rectangle 6">
            <a:extLst>
              <a:ext uri="{FF2B5EF4-FFF2-40B4-BE49-F238E27FC236}">
                <a16:creationId xmlns:a16="http://schemas.microsoft.com/office/drawing/2014/main" id="{AC8DDF9E-0E39-4742-B6DA-889FF9FA357E}"/>
              </a:ext>
            </a:extLst>
          </p:cNvPr>
          <p:cNvSpPr/>
          <p:nvPr/>
        </p:nvSpPr>
        <p:spPr>
          <a:xfrm>
            <a:off x="6481378" y="1289270"/>
            <a:ext cx="1944414" cy="16536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Determine Numerical &amp; Categorical Fields of Dataset</a:t>
            </a:r>
          </a:p>
        </p:txBody>
      </p:sp>
      <p:sp>
        <p:nvSpPr>
          <p:cNvPr id="8" name="Right Arrow 7">
            <a:extLst>
              <a:ext uri="{FF2B5EF4-FFF2-40B4-BE49-F238E27FC236}">
                <a16:creationId xmlns:a16="http://schemas.microsoft.com/office/drawing/2014/main" id="{5E165B69-3454-5D46-A5D1-6EC7620C3AA5}"/>
              </a:ext>
            </a:extLst>
          </p:cNvPr>
          <p:cNvSpPr/>
          <p:nvPr/>
        </p:nvSpPr>
        <p:spPr>
          <a:xfrm>
            <a:off x="5664096" y="1877848"/>
            <a:ext cx="567558"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8F110E37-50AE-1F4B-9427-42B0FB68B23D}"/>
              </a:ext>
            </a:extLst>
          </p:cNvPr>
          <p:cNvSpPr/>
          <p:nvPr/>
        </p:nvSpPr>
        <p:spPr>
          <a:xfrm>
            <a:off x="8609453" y="1933902"/>
            <a:ext cx="567558"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1365BEB5-FBD0-9D4C-B11C-7130CA81CD25}"/>
              </a:ext>
            </a:extLst>
          </p:cNvPr>
          <p:cNvSpPr/>
          <p:nvPr/>
        </p:nvSpPr>
        <p:spPr>
          <a:xfrm>
            <a:off x="9469027" y="1215697"/>
            <a:ext cx="1944414" cy="16536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Creating Derived Metrics out of Existing Columns</a:t>
            </a:r>
          </a:p>
        </p:txBody>
      </p:sp>
      <p:sp>
        <p:nvSpPr>
          <p:cNvPr id="11" name="Right Arrow 10">
            <a:extLst>
              <a:ext uri="{FF2B5EF4-FFF2-40B4-BE49-F238E27FC236}">
                <a16:creationId xmlns:a16="http://schemas.microsoft.com/office/drawing/2014/main" id="{8344FB49-107B-3D4A-90A5-90086B8969E9}"/>
              </a:ext>
            </a:extLst>
          </p:cNvPr>
          <p:cNvSpPr/>
          <p:nvPr/>
        </p:nvSpPr>
        <p:spPr>
          <a:xfrm rot="5400000">
            <a:off x="10176874" y="3481384"/>
            <a:ext cx="567558"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FD576F7-AC5D-AF41-86C6-C5D6277D510C}"/>
              </a:ext>
            </a:extLst>
          </p:cNvPr>
          <p:cNvSpPr/>
          <p:nvPr/>
        </p:nvSpPr>
        <p:spPr>
          <a:xfrm>
            <a:off x="9704103" y="4261609"/>
            <a:ext cx="1642428" cy="11204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Removing Outliers</a:t>
            </a:r>
          </a:p>
        </p:txBody>
      </p:sp>
      <p:sp>
        <p:nvSpPr>
          <p:cNvPr id="13" name="Right Arrow 12">
            <a:extLst>
              <a:ext uri="{FF2B5EF4-FFF2-40B4-BE49-F238E27FC236}">
                <a16:creationId xmlns:a16="http://schemas.microsoft.com/office/drawing/2014/main" id="{3CEC17B5-E4C7-C541-845F-B862736F0858}"/>
              </a:ext>
            </a:extLst>
          </p:cNvPr>
          <p:cNvSpPr/>
          <p:nvPr/>
        </p:nvSpPr>
        <p:spPr>
          <a:xfrm rot="10800000">
            <a:off x="8930361" y="4755934"/>
            <a:ext cx="567558"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42A518FF-0E85-254F-B5DB-C545B78B9467}"/>
              </a:ext>
            </a:extLst>
          </p:cNvPr>
          <p:cNvSpPr/>
          <p:nvPr/>
        </p:nvSpPr>
        <p:spPr>
          <a:xfrm>
            <a:off x="7081749" y="3928194"/>
            <a:ext cx="1642428" cy="19918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Binning Process (</a:t>
            </a:r>
            <a:r>
              <a:rPr lang="en-US" sz="1400" dirty="0"/>
              <a:t>Creating Ranges for certain Column values such as Income, Int. Rate</a:t>
            </a:r>
            <a:r>
              <a:rPr lang="en-US" dirty="0"/>
              <a:t>)</a:t>
            </a:r>
          </a:p>
        </p:txBody>
      </p:sp>
      <p:sp>
        <p:nvSpPr>
          <p:cNvPr id="15" name="Right Arrow 14">
            <a:extLst>
              <a:ext uri="{FF2B5EF4-FFF2-40B4-BE49-F238E27FC236}">
                <a16:creationId xmlns:a16="http://schemas.microsoft.com/office/drawing/2014/main" id="{DA4C0991-2231-DB4F-9E53-02AF91D02BE9}"/>
              </a:ext>
            </a:extLst>
          </p:cNvPr>
          <p:cNvSpPr/>
          <p:nvPr/>
        </p:nvSpPr>
        <p:spPr>
          <a:xfrm rot="12451005" flipV="1">
            <a:off x="5754246" y="4316086"/>
            <a:ext cx="1025522" cy="215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F021BDC8-E747-B24C-ADB1-64BFDE544460}"/>
              </a:ext>
            </a:extLst>
          </p:cNvPr>
          <p:cNvSpPr/>
          <p:nvPr/>
        </p:nvSpPr>
        <p:spPr>
          <a:xfrm rot="9240126" flipV="1">
            <a:off x="5854172" y="5346489"/>
            <a:ext cx="939105" cy="208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5013D163-00A1-464D-97BD-73C57D717A20}"/>
              </a:ext>
            </a:extLst>
          </p:cNvPr>
          <p:cNvSpPr/>
          <p:nvPr/>
        </p:nvSpPr>
        <p:spPr>
          <a:xfrm>
            <a:off x="3886425" y="3565466"/>
            <a:ext cx="1642428" cy="11204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Univariate Analysis</a:t>
            </a:r>
          </a:p>
        </p:txBody>
      </p:sp>
      <p:sp>
        <p:nvSpPr>
          <p:cNvPr id="19" name="Rounded Rectangle 18">
            <a:extLst>
              <a:ext uri="{FF2B5EF4-FFF2-40B4-BE49-F238E27FC236}">
                <a16:creationId xmlns:a16="http://schemas.microsoft.com/office/drawing/2014/main" id="{BADC663B-9579-DB46-8BC3-60C083AC832A}"/>
              </a:ext>
            </a:extLst>
          </p:cNvPr>
          <p:cNvSpPr/>
          <p:nvPr/>
        </p:nvSpPr>
        <p:spPr>
          <a:xfrm>
            <a:off x="3971633" y="5151196"/>
            <a:ext cx="1642428" cy="11204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Bivariate Analysis</a:t>
            </a:r>
          </a:p>
        </p:txBody>
      </p:sp>
      <p:sp>
        <p:nvSpPr>
          <p:cNvPr id="20" name="Left Brace 19">
            <a:extLst>
              <a:ext uri="{FF2B5EF4-FFF2-40B4-BE49-F238E27FC236}">
                <a16:creationId xmlns:a16="http://schemas.microsoft.com/office/drawing/2014/main" id="{AD5E8FCF-D0C2-A743-9E63-7EF0F0446F20}"/>
              </a:ext>
            </a:extLst>
          </p:cNvPr>
          <p:cNvSpPr/>
          <p:nvPr/>
        </p:nvSpPr>
        <p:spPr>
          <a:xfrm>
            <a:off x="3167654" y="3849246"/>
            <a:ext cx="576000" cy="2232000"/>
          </a:xfrm>
          <a:prstGeom prst="leftBrace">
            <a:avLst>
              <a:gd name="adj1" fmla="val 8333"/>
              <a:gd name="adj2" fmla="val 51077"/>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ight Arrow 20">
            <a:extLst>
              <a:ext uri="{FF2B5EF4-FFF2-40B4-BE49-F238E27FC236}">
                <a16:creationId xmlns:a16="http://schemas.microsoft.com/office/drawing/2014/main" id="{040B56FD-0727-1949-94F8-90795E5C82AF}"/>
              </a:ext>
            </a:extLst>
          </p:cNvPr>
          <p:cNvSpPr/>
          <p:nvPr/>
        </p:nvSpPr>
        <p:spPr>
          <a:xfrm rot="10800000">
            <a:off x="2457325" y="4924099"/>
            <a:ext cx="567558" cy="168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6B9E36A0-BF2C-0B40-886E-C26A1BBB08C9}"/>
              </a:ext>
            </a:extLst>
          </p:cNvPr>
          <p:cNvSpPr/>
          <p:nvPr/>
        </p:nvSpPr>
        <p:spPr>
          <a:xfrm>
            <a:off x="581190" y="3578152"/>
            <a:ext cx="1642428" cy="2789129"/>
          </a:xfrm>
          <a:prstGeom prst="roundRect">
            <a:avLst/>
          </a:prstGeom>
          <a:solidFill>
            <a:schemeClr val="accent3">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Drawn Inferences and found </a:t>
            </a:r>
            <a:r>
              <a:rPr lang="en-US" i="1" dirty="0"/>
              <a:t>Variables</a:t>
            </a:r>
            <a:r>
              <a:rPr lang="en-US" dirty="0"/>
              <a:t> which  are driving factors behind </a:t>
            </a:r>
            <a:r>
              <a:rPr lang="en-US" b="1" dirty="0"/>
              <a:t>Defaulters</a:t>
            </a:r>
          </a:p>
        </p:txBody>
      </p:sp>
    </p:spTree>
    <p:extLst>
      <p:ext uri="{BB962C8B-B14F-4D97-AF65-F5344CB8AC3E}">
        <p14:creationId xmlns:p14="http://schemas.microsoft.com/office/powerpoint/2010/main" val="29535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265F-6592-7F49-9933-04F3EFB0751B}"/>
              </a:ext>
            </a:extLst>
          </p:cNvPr>
          <p:cNvSpPr>
            <a:spLocks noGrp="1"/>
          </p:cNvSpPr>
          <p:nvPr>
            <p:ph type="title"/>
          </p:nvPr>
        </p:nvSpPr>
        <p:spPr>
          <a:xfrm>
            <a:off x="677334" y="185257"/>
            <a:ext cx="8596668" cy="1320800"/>
          </a:xfrm>
        </p:spPr>
        <p:txBody>
          <a:bodyPr/>
          <a:lstStyle/>
          <a:p>
            <a:r>
              <a:rPr lang="en-US" dirty="0"/>
              <a:t>Data Understanding</a:t>
            </a:r>
          </a:p>
        </p:txBody>
      </p:sp>
      <p:sp>
        <p:nvSpPr>
          <p:cNvPr id="3" name="Content Placeholder 2">
            <a:extLst>
              <a:ext uri="{FF2B5EF4-FFF2-40B4-BE49-F238E27FC236}">
                <a16:creationId xmlns:a16="http://schemas.microsoft.com/office/drawing/2014/main" id="{63A636AE-C1E6-5041-B998-8BC8B0C2EF99}"/>
              </a:ext>
            </a:extLst>
          </p:cNvPr>
          <p:cNvSpPr>
            <a:spLocks noGrp="1"/>
          </p:cNvSpPr>
          <p:nvPr>
            <p:ph idx="1"/>
          </p:nvPr>
        </p:nvSpPr>
        <p:spPr>
          <a:xfrm>
            <a:off x="599420" y="4959672"/>
            <a:ext cx="5015933" cy="1631216"/>
          </a:xfrm>
        </p:spPr>
        <p:txBody>
          <a:bodyPr>
            <a:normAutofit/>
          </a:bodyPr>
          <a:lstStyle/>
          <a:p>
            <a:r>
              <a:rPr lang="en-US" sz="1500" b="1" u="sng" dirty="0"/>
              <a:t>Observations:</a:t>
            </a:r>
          </a:p>
          <a:p>
            <a:pPr lvl="1"/>
            <a:r>
              <a:rPr lang="en-US" sz="1300" dirty="0"/>
              <a:t>Loans issued per year has been a increasing trend.</a:t>
            </a:r>
          </a:p>
          <a:p>
            <a:pPr lvl="1"/>
            <a:r>
              <a:rPr lang="en-US" sz="1300" dirty="0"/>
              <a:t>Fully paid loans are of majority of given dataset. After which Charged off cases and then Current loan cases.</a:t>
            </a:r>
          </a:p>
          <a:p>
            <a:pPr lvl="1"/>
            <a:r>
              <a:rPr lang="en-US" sz="1300" dirty="0"/>
              <a:t>Loan amount between 5,000 – 10,000 is in majority.</a:t>
            </a:r>
          </a:p>
        </p:txBody>
      </p:sp>
      <p:pic>
        <p:nvPicPr>
          <p:cNvPr id="2050" name="Picture 2">
            <a:extLst>
              <a:ext uri="{FF2B5EF4-FFF2-40B4-BE49-F238E27FC236}">
                <a16:creationId xmlns:a16="http://schemas.microsoft.com/office/drawing/2014/main" id="{8B274F96-C7C4-9B47-8844-E4AA06046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195754"/>
            <a:ext cx="3681262" cy="35779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3AC8E-7095-4A4F-8BFA-B3B16DD709F0}"/>
              </a:ext>
            </a:extLst>
          </p:cNvPr>
          <p:cNvSpPr txBox="1"/>
          <p:nvPr/>
        </p:nvSpPr>
        <p:spPr>
          <a:xfrm>
            <a:off x="422031" y="2274276"/>
            <a:ext cx="255303" cy="1631216"/>
          </a:xfrm>
          <a:prstGeom prst="rect">
            <a:avLst/>
          </a:prstGeom>
          <a:noFill/>
        </p:spPr>
        <p:txBody>
          <a:bodyPr wrap="square" rtlCol="0">
            <a:spAutoFit/>
          </a:bodyPr>
          <a:lstStyle/>
          <a:p>
            <a:r>
              <a:rPr lang="en-US" sz="1000" dirty="0"/>
              <a:t>Loan</a:t>
            </a:r>
          </a:p>
          <a:p>
            <a:r>
              <a:rPr lang="en-US" sz="1000" dirty="0"/>
              <a:t> Count</a:t>
            </a:r>
          </a:p>
        </p:txBody>
      </p:sp>
      <p:pic>
        <p:nvPicPr>
          <p:cNvPr id="2052" name="Picture 4">
            <a:extLst>
              <a:ext uri="{FF2B5EF4-FFF2-40B4-BE49-F238E27FC236}">
                <a16:creationId xmlns:a16="http://schemas.microsoft.com/office/drawing/2014/main" id="{E7C13D77-43E7-704B-BC77-576677292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44190"/>
            <a:ext cx="5116212" cy="29903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3D4CCE0-0246-7B48-90EA-1AFDC2355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1054" y="185257"/>
            <a:ext cx="3473450" cy="32437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17AF616-2137-CB4B-A846-DC3A40ACE5BC}"/>
              </a:ext>
            </a:extLst>
          </p:cNvPr>
          <p:cNvSpPr txBox="1"/>
          <p:nvPr/>
        </p:nvSpPr>
        <p:spPr>
          <a:xfrm>
            <a:off x="6505751" y="973289"/>
            <a:ext cx="255303" cy="1631216"/>
          </a:xfrm>
          <a:prstGeom prst="rect">
            <a:avLst/>
          </a:prstGeom>
          <a:noFill/>
        </p:spPr>
        <p:txBody>
          <a:bodyPr wrap="square" rtlCol="0">
            <a:spAutoFit/>
          </a:bodyPr>
          <a:lstStyle/>
          <a:p>
            <a:r>
              <a:rPr lang="en-US" sz="1000" dirty="0"/>
              <a:t>Loan</a:t>
            </a:r>
          </a:p>
          <a:p>
            <a:r>
              <a:rPr lang="en-US" sz="1000" dirty="0"/>
              <a:t> Count</a:t>
            </a:r>
          </a:p>
        </p:txBody>
      </p:sp>
      <p:sp>
        <p:nvSpPr>
          <p:cNvPr id="10" name="TextBox 9">
            <a:extLst>
              <a:ext uri="{FF2B5EF4-FFF2-40B4-BE49-F238E27FC236}">
                <a16:creationId xmlns:a16="http://schemas.microsoft.com/office/drawing/2014/main" id="{86D45245-6DC1-4142-842C-0CA835A707F6}"/>
              </a:ext>
            </a:extLst>
          </p:cNvPr>
          <p:cNvSpPr txBox="1"/>
          <p:nvPr/>
        </p:nvSpPr>
        <p:spPr>
          <a:xfrm>
            <a:off x="5895669" y="4221040"/>
            <a:ext cx="255303" cy="1631216"/>
          </a:xfrm>
          <a:prstGeom prst="rect">
            <a:avLst/>
          </a:prstGeom>
          <a:noFill/>
        </p:spPr>
        <p:txBody>
          <a:bodyPr wrap="square" rtlCol="0">
            <a:spAutoFit/>
          </a:bodyPr>
          <a:lstStyle/>
          <a:p>
            <a:r>
              <a:rPr lang="en-US" sz="1000" dirty="0"/>
              <a:t>Loan</a:t>
            </a:r>
          </a:p>
          <a:p>
            <a:r>
              <a:rPr lang="en-US" sz="1000" dirty="0"/>
              <a:t> Count</a:t>
            </a:r>
          </a:p>
        </p:txBody>
      </p:sp>
      <p:sp>
        <p:nvSpPr>
          <p:cNvPr id="6" name="TextBox 5">
            <a:extLst>
              <a:ext uri="{FF2B5EF4-FFF2-40B4-BE49-F238E27FC236}">
                <a16:creationId xmlns:a16="http://schemas.microsoft.com/office/drawing/2014/main" id="{8A3C7C31-13E5-A84A-9688-24E6271BCD4A}"/>
              </a:ext>
            </a:extLst>
          </p:cNvPr>
          <p:cNvSpPr txBox="1"/>
          <p:nvPr/>
        </p:nvSpPr>
        <p:spPr>
          <a:xfrm>
            <a:off x="7833406" y="3429000"/>
            <a:ext cx="2133600" cy="215444"/>
          </a:xfrm>
          <a:prstGeom prst="rect">
            <a:avLst/>
          </a:prstGeom>
          <a:noFill/>
        </p:spPr>
        <p:txBody>
          <a:bodyPr wrap="square" rtlCol="0">
            <a:spAutoFit/>
          </a:bodyPr>
          <a:lstStyle/>
          <a:p>
            <a:pPr algn="ctr"/>
            <a:r>
              <a:rPr lang="en-US" sz="800" dirty="0"/>
              <a:t>Loan Amount</a:t>
            </a:r>
          </a:p>
        </p:txBody>
      </p:sp>
    </p:spTree>
    <p:extLst>
      <p:ext uri="{BB962C8B-B14F-4D97-AF65-F5344CB8AC3E}">
        <p14:creationId xmlns:p14="http://schemas.microsoft.com/office/powerpoint/2010/main" val="75632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23A0-F6E0-5140-BC4E-A1A04EDB920C}"/>
              </a:ext>
            </a:extLst>
          </p:cNvPr>
          <p:cNvSpPr>
            <a:spLocks noGrp="1"/>
          </p:cNvSpPr>
          <p:nvPr>
            <p:ph type="title"/>
          </p:nvPr>
        </p:nvSpPr>
        <p:spPr>
          <a:xfrm>
            <a:off x="677334" y="339969"/>
            <a:ext cx="8596668" cy="1254369"/>
          </a:xfrm>
        </p:spPr>
        <p:txBody>
          <a:bodyPr/>
          <a:lstStyle/>
          <a:p>
            <a:r>
              <a:rPr lang="en-US" dirty="0"/>
              <a:t>Data Understanding</a:t>
            </a:r>
          </a:p>
        </p:txBody>
      </p:sp>
      <p:sp>
        <p:nvSpPr>
          <p:cNvPr id="3" name="Content Placeholder 2">
            <a:extLst>
              <a:ext uri="{FF2B5EF4-FFF2-40B4-BE49-F238E27FC236}">
                <a16:creationId xmlns:a16="http://schemas.microsoft.com/office/drawing/2014/main" id="{DF8D9A9C-629D-FF40-B4C5-159A4749A9B9}"/>
              </a:ext>
            </a:extLst>
          </p:cNvPr>
          <p:cNvSpPr>
            <a:spLocks noGrp="1"/>
          </p:cNvSpPr>
          <p:nvPr>
            <p:ph idx="1"/>
          </p:nvPr>
        </p:nvSpPr>
        <p:spPr>
          <a:xfrm>
            <a:off x="9187499" y="1922585"/>
            <a:ext cx="3004501" cy="4103076"/>
          </a:xfrm>
          <a:solidFill>
            <a:schemeClr val="accent3">
              <a:lumMod val="20000"/>
              <a:lumOff val="80000"/>
            </a:schemeClr>
          </a:solidFill>
        </p:spPr>
        <p:txBody>
          <a:bodyPr>
            <a:normAutofit fontScale="77500" lnSpcReduction="20000"/>
          </a:bodyPr>
          <a:lstStyle/>
          <a:p>
            <a:r>
              <a:rPr lang="en-US" b="1" u="sng" dirty="0"/>
              <a:t>Observations</a:t>
            </a:r>
            <a:r>
              <a:rPr lang="en-US" dirty="0"/>
              <a:t>:</a:t>
            </a:r>
          </a:p>
          <a:p>
            <a:r>
              <a:rPr lang="en-US" dirty="0"/>
              <a:t>After removing Outliers and binning the dataset into different ranges, below inferences are drawn:</a:t>
            </a:r>
          </a:p>
          <a:p>
            <a:r>
              <a:rPr lang="en-IN" sz="1400" dirty="0"/>
              <a:t>Maximum people of the dataset who have taken loan are of income under 2 Lacs i.e. about 86.5%</a:t>
            </a:r>
          </a:p>
          <a:p>
            <a:r>
              <a:rPr lang="en-IN" sz="1600" dirty="0"/>
              <a:t>11-15 % is the interest rate offered by bank to majority of loans.</a:t>
            </a:r>
          </a:p>
          <a:p>
            <a:r>
              <a:rPr lang="en-IN" sz="1600" dirty="0"/>
              <a:t>5,000 - 10,000 is the loan amount range offered in majority by bank.</a:t>
            </a:r>
          </a:p>
          <a:p>
            <a:r>
              <a:rPr lang="en-IN" sz="1600" dirty="0"/>
              <a:t>Most People about 73.3% have taken 36 months as term of loan.</a:t>
            </a:r>
          </a:p>
          <a:p>
            <a:r>
              <a:rPr lang="en-IN" sz="1600" dirty="0"/>
              <a:t>People with 10+ experience are in majority of total people who have opted for loan.</a:t>
            </a:r>
          </a:p>
          <a:p>
            <a:r>
              <a:rPr lang="en-IN" sz="1600" dirty="0"/>
              <a:t>In the dataset, about 83% loans are fully paid, 14% are charged-off and 3% are currently active.</a:t>
            </a:r>
            <a:br>
              <a:rPr lang="en-IN" dirty="0"/>
            </a:br>
            <a:endParaRPr lang="en-US" sz="1200" dirty="0"/>
          </a:p>
          <a:p>
            <a:pPr lvl="1"/>
            <a:endParaRPr lang="en-US" sz="1200" dirty="0"/>
          </a:p>
          <a:p>
            <a:pPr lvl="1"/>
            <a:endParaRPr lang="en-US" dirty="0"/>
          </a:p>
          <a:p>
            <a:endParaRPr lang="en-US" dirty="0"/>
          </a:p>
        </p:txBody>
      </p:sp>
      <p:pic>
        <p:nvPicPr>
          <p:cNvPr id="3074" name="Picture 2">
            <a:extLst>
              <a:ext uri="{FF2B5EF4-FFF2-40B4-BE49-F238E27FC236}">
                <a16:creationId xmlns:a16="http://schemas.microsoft.com/office/drawing/2014/main" id="{96B6D7B5-999C-F049-92E0-C41290BBF7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242" b="61025"/>
          <a:stretch/>
        </p:blipFill>
        <p:spPr bwMode="auto">
          <a:xfrm>
            <a:off x="-341313" y="1594338"/>
            <a:ext cx="9528812" cy="513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71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1B6D-22EC-624F-A095-CD548ADB196A}"/>
              </a:ext>
            </a:extLst>
          </p:cNvPr>
          <p:cNvSpPr>
            <a:spLocks noGrp="1"/>
          </p:cNvSpPr>
          <p:nvPr>
            <p:ph type="title"/>
          </p:nvPr>
        </p:nvSpPr>
        <p:spPr>
          <a:xfrm>
            <a:off x="619495" y="199293"/>
            <a:ext cx="8596668" cy="1320800"/>
          </a:xfrm>
        </p:spPr>
        <p:txBody>
          <a:bodyPr/>
          <a:lstStyle/>
          <a:p>
            <a:r>
              <a:rPr lang="en-US" dirty="0"/>
              <a:t>Data Understanding</a:t>
            </a:r>
          </a:p>
        </p:txBody>
      </p:sp>
      <p:sp>
        <p:nvSpPr>
          <p:cNvPr id="3" name="Content Placeholder 2">
            <a:extLst>
              <a:ext uri="{FF2B5EF4-FFF2-40B4-BE49-F238E27FC236}">
                <a16:creationId xmlns:a16="http://schemas.microsoft.com/office/drawing/2014/main" id="{C27036CB-7208-1B45-B853-3747C08A6F90}"/>
              </a:ext>
            </a:extLst>
          </p:cNvPr>
          <p:cNvSpPr>
            <a:spLocks noGrp="1"/>
          </p:cNvSpPr>
          <p:nvPr>
            <p:ph idx="1"/>
          </p:nvPr>
        </p:nvSpPr>
        <p:spPr>
          <a:xfrm>
            <a:off x="6481817" y="4509442"/>
            <a:ext cx="5557787" cy="2149265"/>
          </a:xfrm>
          <a:solidFill>
            <a:schemeClr val="accent1">
              <a:lumMod val="20000"/>
              <a:lumOff val="80000"/>
            </a:schemeClr>
          </a:solidFill>
          <a:ln>
            <a:solidFill>
              <a:schemeClr val="tx1"/>
            </a:solidFill>
          </a:ln>
        </p:spPr>
        <p:txBody>
          <a:bodyPr>
            <a:normAutofit lnSpcReduction="10000"/>
          </a:bodyPr>
          <a:lstStyle/>
          <a:p>
            <a:r>
              <a:rPr lang="en-US" b="1" u="sng" dirty="0"/>
              <a:t>Observation</a:t>
            </a:r>
            <a:r>
              <a:rPr lang="en-US" dirty="0"/>
              <a:t>:</a:t>
            </a:r>
          </a:p>
          <a:p>
            <a:r>
              <a:rPr lang="en-IN" sz="1400" dirty="0"/>
              <a:t>People whose home ownership is either RENT or Mortgage tend to have taken more loans.</a:t>
            </a:r>
          </a:p>
          <a:p>
            <a:r>
              <a:rPr lang="en-IN" sz="1400" dirty="0"/>
              <a:t>Verification status shows that maximum loans have been given without verification i.e. close to 43%</a:t>
            </a:r>
          </a:p>
          <a:p>
            <a:r>
              <a:rPr lang="en-IN" sz="1400" dirty="0"/>
              <a:t>Maximum number are taken for debt consolidation.</a:t>
            </a:r>
          </a:p>
          <a:p>
            <a:r>
              <a:rPr lang="en-IN" sz="1400" dirty="0"/>
              <a:t>People of address 'CA' have taken most loans.</a:t>
            </a:r>
          </a:p>
          <a:p>
            <a:endParaRPr lang="en-US" dirty="0"/>
          </a:p>
        </p:txBody>
      </p:sp>
      <p:pic>
        <p:nvPicPr>
          <p:cNvPr id="4098" name="Picture 2">
            <a:extLst>
              <a:ext uri="{FF2B5EF4-FFF2-40B4-BE49-F238E27FC236}">
                <a16:creationId xmlns:a16="http://schemas.microsoft.com/office/drawing/2014/main" id="{D4F32AF5-40E0-2E47-BFA3-3094D3F65F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171" r="1890"/>
          <a:stretch/>
        </p:blipFill>
        <p:spPr bwMode="auto">
          <a:xfrm>
            <a:off x="152396" y="1025796"/>
            <a:ext cx="9530865" cy="552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24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2F12-B716-9F47-8F0D-D14B28D34FA6}"/>
              </a:ext>
            </a:extLst>
          </p:cNvPr>
          <p:cNvSpPr>
            <a:spLocks noGrp="1"/>
          </p:cNvSpPr>
          <p:nvPr>
            <p:ph type="title"/>
          </p:nvPr>
        </p:nvSpPr>
        <p:spPr>
          <a:xfrm>
            <a:off x="677334" y="316523"/>
            <a:ext cx="8596668" cy="1320800"/>
          </a:xfrm>
        </p:spPr>
        <p:txBody>
          <a:bodyPr/>
          <a:lstStyle/>
          <a:p>
            <a:r>
              <a:rPr lang="en-US" dirty="0"/>
              <a:t>Univariate Analysis</a:t>
            </a:r>
          </a:p>
        </p:txBody>
      </p:sp>
      <p:sp>
        <p:nvSpPr>
          <p:cNvPr id="3" name="Content Placeholder 2">
            <a:extLst>
              <a:ext uri="{FF2B5EF4-FFF2-40B4-BE49-F238E27FC236}">
                <a16:creationId xmlns:a16="http://schemas.microsoft.com/office/drawing/2014/main" id="{4D66F49C-F644-5244-BDC7-9C2ECC04B893}"/>
              </a:ext>
            </a:extLst>
          </p:cNvPr>
          <p:cNvSpPr>
            <a:spLocks noGrp="1"/>
          </p:cNvSpPr>
          <p:nvPr>
            <p:ph idx="1"/>
          </p:nvPr>
        </p:nvSpPr>
        <p:spPr>
          <a:xfrm>
            <a:off x="6206197" y="4392247"/>
            <a:ext cx="5774787" cy="2254738"/>
          </a:xfrm>
          <a:solidFill>
            <a:schemeClr val="accent3">
              <a:lumMod val="20000"/>
              <a:lumOff val="80000"/>
            </a:schemeClr>
          </a:solidFill>
          <a:ln>
            <a:solidFill>
              <a:schemeClr val="tx1"/>
            </a:solidFill>
          </a:ln>
        </p:spPr>
        <p:txBody>
          <a:bodyPr>
            <a:normAutofit/>
          </a:bodyPr>
          <a:lstStyle/>
          <a:p>
            <a:r>
              <a:rPr lang="en-US" b="1" u="sng" dirty="0"/>
              <a:t>Observation</a:t>
            </a:r>
            <a:r>
              <a:rPr lang="en-US" dirty="0"/>
              <a:t>:</a:t>
            </a:r>
          </a:p>
          <a:p>
            <a:r>
              <a:rPr lang="en-IN" sz="1200" dirty="0"/>
              <a:t>People having income less than 50,000 are majority (about 48%) who are turning into </a:t>
            </a:r>
            <a:r>
              <a:rPr lang="en-IN" sz="1200" b="1" dirty="0"/>
              <a:t>Default / Charged-off loans.</a:t>
            </a:r>
          </a:p>
          <a:p>
            <a:r>
              <a:rPr lang="en-IN" sz="1200" dirty="0"/>
              <a:t>Loans with interest rate between 11-15% have mostly turned up into Default. They consist of nearly 48% of total default loan population.</a:t>
            </a:r>
          </a:p>
          <a:p>
            <a:r>
              <a:rPr lang="en-IN" sz="1200" dirty="0"/>
              <a:t>People whose ID is not verified tend to </a:t>
            </a:r>
            <a:r>
              <a:rPr lang="en-IN" sz="1200" b="1" dirty="0"/>
              <a:t>Default</a:t>
            </a:r>
            <a:r>
              <a:rPr lang="en-IN" sz="1200" dirty="0"/>
              <a:t> more.</a:t>
            </a:r>
          </a:p>
          <a:p>
            <a:r>
              <a:rPr lang="en-IN" sz="1200" dirty="0"/>
              <a:t>People who have shown loan purpose as </a:t>
            </a:r>
            <a:r>
              <a:rPr lang="en-IN" sz="1200" b="1" dirty="0"/>
              <a:t>Debt Consolidation </a:t>
            </a:r>
            <a:r>
              <a:rPr lang="en-IN" sz="1200" dirty="0"/>
              <a:t>have greater number in default loans.</a:t>
            </a:r>
          </a:p>
          <a:p>
            <a:endParaRPr lang="en-US" sz="1200" dirty="0"/>
          </a:p>
        </p:txBody>
      </p:sp>
      <p:pic>
        <p:nvPicPr>
          <p:cNvPr id="5122" name="Picture 2">
            <a:extLst>
              <a:ext uri="{FF2B5EF4-FFF2-40B4-BE49-F238E27FC236}">
                <a16:creationId xmlns:a16="http://schemas.microsoft.com/office/drawing/2014/main" id="{6DE4912D-F03A-4242-8C3A-6482F2B92E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12" b="1367"/>
          <a:stretch/>
        </p:blipFill>
        <p:spPr bwMode="auto">
          <a:xfrm>
            <a:off x="486762" y="1090245"/>
            <a:ext cx="2431236" cy="49471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DB8C8DB-3EBB-2943-9BB2-485D593F1C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874" r="51217" b="31624"/>
          <a:stretch/>
        </p:blipFill>
        <p:spPr bwMode="auto">
          <a:xfrm>
            <a:off x="3018817" y="3806091"/>
            <a:ext cx="3288199" cy="305190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EB1EC02-56F9-D94D-A548-365C6FDC3E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1" b="52992"/>
          <a:stretch/>
        </p:blipFill>
        <p:spPr bwMode="auto">
          <a:xfrm>
            <a:off x="3668275" y="988647"/>
            <a:ext cx="6904646" cy="32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762097"/>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{9881D593-3423-E249-8D90-48691E8097CE}tf10001060_mac</Template>
  <TotalTime>1348</TotalTime>
  <Words>1152</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Lending Club Case Study</vt:lpstr>
      <vt:lpstr>Business Understanding </vt:lpstr>
      <vt:lpstr>Business Understanding </vt:lpstr>
      <vt:lpstr>Business Objectives </vt:lpstr>
      <vt:lpstr>Methodology Used</vt:lpstr>
      <vt:lpstr>Data Understanding</vt:lpstr>
      <vt:lpstr>Data Understanding</vt:lpstr>
      <vt:lpstr>Data Understanding</vt:lpstr>
      <vt:lpstr>Univariate Analysis</vt:lpstr>
      <vt:lpstr>Univariate Analysis</vt:lpstr>
      <vt:lpstr>Bivariate Analysis</vt:lpstr>
      <vt:lpstr>Bivariate 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Ashutosh Pandey</dc:creator>
  <cp:lastModifiedBy>Whiz. Ai</cp:lastModifiedBy>
  <cp:revision>19</cp:revision>
  <dcterms:created xsi:type="dcterms:W3CDTF">2022-02-08T12:59:37Z</dcterms:created>
  <dcterms:modified xsi:type="dcterms:W3CDTF">2022-02-09T11:50:09Z</dcterms:modified>
</cp:coreProperties>
</file>