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r:id="rId24" roundtripDataSignature="AMtx7mgmyXFxM5U4OkpzLtb9IcGzac3Q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C075BC-776C-47CA-A725-02D6CFDC2461}">
  <a:tblStyle styleId="{4CC075BC-776C-47CA-A725-02D6CFDC246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B6FFF92E-A805-40D0-8A3A-E090D37FDF2D}"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B34E664-E26C-4029-893D-25A31AD676D6}"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 orient="horz"/>
        <p:guide pos="2880"/>
        <p:guide pos="34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 name="Google Shape;5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62598be3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62598be3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62598be3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62598be3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6250c52f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6250c52f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6250c52f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6250c52f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62598be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62598be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62598be3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62598be3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62598be3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62598be3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702da9510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6702da9510_2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702da95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26702da9510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6250c52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6250c52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6250c52f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6250c52f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6250c52f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6250c52f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4"/>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4"/>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3020"/>
              </a:spcBef>
              <a:spcAft>
                <a:spcPts val="0"/>
              </a:spcAft>
              <a:buSzPts val="15100"/>
              <a:buChar char="•"/>
              <a:defRPr/>
            </a:lvl1pPr>
            <a:lvl2pPr indent="-1066800" lvl="1" marL="914400" algn="l">
              <a:lnSpc>
                <a:spcPct val="100000"/>
              </a:lnSpc>
              <a:spcBef>
                <a:spcPts val="2640"/>
              </a:spcBef>
              <a:spcAft>
                <a:spcPts val="0"/>
              </a:spcAft>
              <a:buSzPts val="13200"/>
              <a:buChar char="–"/>
              <a:defRPr/>
            </a:lvl2pPr>
            <a:lvl3pPr indent="-946150" lvl="2" marL="1371600" algn="l">
              <a:lnSpc>
                <a:spcPct val="100000"/>
              </a:lnSpc>
              <a:spcBef>
                <a:spcPts val="2260"/>
              </a:spcBef>
              <a:spcAft>
                <a:spcPts val="0"/>
              </a:spcAft>
              <a:buSzPts val="11300"/>
              <a:buChar char="•"/>
              <a:defRPr/>
            </a:lvl3pPr>
            <a:lvl4pPr indent="-825500" lvl="3" marL="1828800" algn="l">
              <a:lnSpc>
                <a:spcPct val="100000"/>
              </a:lnSpc>
              <a:spcBef>
                <a:spcPts val="1880"/>
              </a:spcBef>
              <a:spcAft>
                <a:spcPts val="0"/>
              </a:spcAft>
              <a:buSzPts val="9400"/>
              <a:buChar char="–"/>
              <a:defRPr/>
            </a:lvl4pPr>
            <a:lvl5pPr indent="-825500" lvl="4" marL="2286000" algn="l">
              <a:lnSpc>
                <a:spcPct val="100000"/>
              </a:lnSpc>
              <a:spcBef>
                <a:spcPts val="1880"/>
              </a:spcBef>
              <a:spcAft>
                <a:spcPts val="0"/>
              </a:spcAft>
              <a:buSzPts val="9400"/>
              <a:buChar char="»"/>
              <a:defRPr/>
            </a:lvl5pPr>
            <a:lvl6pPr indent="-825500" lvl="5" marL="2743200" algn="l">
              <a:lnSpc>
                <a:spcPct val="100000"/>
              </a:lnSpc>
              <a:spcBef>
                <a:spcPts val="1880"/>
              </a:spcBef>
              <a:spcAft>
                <a:spcPts val="0"/>
              </a:spcAft>
              <a:buSzPts val="9400"/>
              <a:buChar char="•"/>
              <a:defRPr/>
            </a:lvl6pPr>
            <a:lvl7pPr indent="-825500" lvl="6" marL="3200400" algn="l">
              <a:lnSpc>
                <a:spcPct val="100000"/>
              </a:lnSpc>
              <a:spcBef>
                <a:spcPts val="1880"/>
              </a:spcBef>
              <a:spcAft>
                <a:spcPts val="0"/>
              </a:spcAft>
              <a:buSzPts val="9400"/>
              <a:buChar char="•"/>
              <a:defRPr/>
            </a:lvl7pPr>
            <a:lvl8pPr indent="-825500" lvl="7" marL="3657600" algn="l">
              <a:lnSpc>
                <a:spcPct val="100000"/>
              </a:lnSpc>
              <a:spcBef>
                <a:spcPts val="1880"/>
              </a:spcBef>
              <a:spcAft>
                <a:spcPts val="0"/>
              </a:spcAft>
              <a:buSzPts val="9400"/>
              <a:buChar char="•"/>
              <a:defRPr/>
            </a:lvl8pPr>
            <a:lvl9pPr indent="-825500" lvl="8" marL="4114800" algn="l">
              <a:lnSpc>
                <a:spcPct val="100000"/>
              </a:lnSpc>
              <a:spcBef>
                <a:spcPts val="1880"/>
              </a:spcBef>
              <a:spcAft>
                <a:spcPts val="0"/>
              </a:spcAft>
              <a:buSzPts val="9400"/>
              <a:buChar char="•"/>
              <a:defRPr/>
            </a:lvl9pPr>
          </a:lstStyle>
          <a:p/>
        </p:txBody>
      </p:sp>
      <p:sp>
        <p:nvSpPr>
          <p:cNvPr id="14" name="Google Shape;14;p14"/>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4"/>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 name="Shape 17"/>
        <p:cNvGrpSpPr/>
        <p:nvPr/>
      </p:nvGrpSpPr>
      <p:grpSpPr>
        <a:xfrm>
          <a:off x="0" y="0"/>
          <a:ext cx="0" cy="0"/>
          <a:chOff x="0" y="0"/>
          <a:chExt cx="0" cy="0"/>
        </a:xfrm>
      </p:grpSpPr>
      <p:sp>
        <p:nvSpPr>
          <p:cNvPr id="18" name="Google Shape;18;p15"/>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 type="body"/>
          </p:nvPr>
        </p:nvSpPr>
        <p:spPr>
          <a:xfrm>
            <a:off x="457200" y="1151335"/>
            <a:ext cx="40401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0" name="Google Shape;20;p15"/>
          <p:cNvSpPr txBox="1"/>
          <p:nvPr>
            <p:ph idx="2" type="body"/>
          </p:nvPr>
        </p:nvSpPr>
        <p:spPr>
          <a:xfrm>
            <a:off x="457200" y="1631156"/>
            <a:ext cx="40401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21" name="Google Shape;21;p15"/>
          <p:cNvSpPr txBox="1"/>
          <p:nvPr>
            <p:ph idx="3" type="body"/>
          </p:nvPr>
        </p:nvSpPr>
        <p:spPr>
          <a:xfrm>
            <a:off x="4645026" y="1151335"/>
            <a:ext cx="40419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2" name="Google Shape;22;p15"/>
          <p:cNvSpPr txBox="1"/>
          <p:nvPr>
            <p:ph idx="4" type="body"/>
          </p:nvPr>
        </p:nvSpPr>
        <p:spPr>
          <a:xfrm>
            <a:off x="4645026" y="1631156"/>
            <a:ext cx="40419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23" name="Google Shape;23;p15"/>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4" name="Google Shape;24;p15"/>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5" name="Google Shape;25;p1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 name="Shape 26"/>
        <p:cNvGrpSpPr/>
        <p:nvPr/>
      </p:nvGrpSpPr>
      <p:grpSpPr>
        <a:xfrm>
          <a:off x="0" y="0"/>
          <a:ext cx="0" cy="0"/>
          <a:chOff x="0" y="0"/>
          <a:chExt cx="0" cy="0"/>
        </a:xfrm>
      </p:grpSpPr>
      <p:sp>
        <p:nvSpPr>
          <p:cNvPr id="27" name="Google Shape;27;p16"/>
          <p:cNvSpPr txBox="1"/>
          <p:nvPr>
            <p:ph type="title"/>
          </p:nvPr>
        </p:nvSpPr>
        <p:spPr>
          <a:xfrm>
            <a:off x="457202" y="204788"/>
            <a:ext cx="3008400" cy="8718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6"/>
          <p:cNvSpPr txBox="1"/>
          <p:nvPr>
            <p:ph idx="1" type="body"/>
          </p:nvPr>
        </p:nvSpPr>
        <p:spPr>
          <a:xfrm>
            <a:off x="3575051" y="204789"/>
            <a:ext cx="5111700" cy="43899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660"/>
              </a:spcBef>
              <a:spcAft>
                <a:spcPts val="0"/>
              </a:spcAft>
              <a:buClr>
                <a:schemeClr val="dk1"/>
              </a:buClr>
              <a:buSzPts val="15100"/>
              <a:buChar char="•"/>
              <a:defRPr sz="3300"/>
            </a:lvl1pPr>
            <a:lvl2pPr indent="-1066800" lvl="1" marL="914400" algn="l">
              <a:lnSpc>
                <a:spcPct val="100000"/>
              </a:lnSpc>
              <a:spcBef>
                <a:spcPts val="577"/>
              </a:spcBef>
              <a:spcAft>
                <a:spcPts val="0"/>
              </a:spcAft>
              <a:buClr>
                <a:schemeClr val="dk1"/>
              </a:buClr>
              <a:buSzPts val="13200"/>
              <a:buChar char="–"/>
              <a:defRPr sz="2900"/>
            </a:lvl2pPr>
            <a:lvl3pPr indent="-946150" lvl="2" marL="1371600" algn="l">
              <a:lnSpc>
                <a:spcPct val="100000"/>
              </a:lnSpc>
              <a:spcBef>
                <a:spcPts val="494"/>
              </a:spcBef>
              <a:spcAft>
                <a:spcPts val="0"/>
              </a:spcAft>
              <a:buClr>
                <a:schemeClr val="dk1"/>
              </a:buClr>
              <a:buSzPts val="11300"/>
              <a:buChar char="•"/>
              <a:defRPr sz="2500"/>
            </a:lvl3pPr>
            <a:lvl4pPr indent="-825500" lvl="3" marL="1828800" algn="l">
              <a:lnSpc>
                <a:spcPct val="100000"/>
              </a:lnSpc>
              <a:spcBef>
                <a:spcPts val="411"/>
              </a:spcBef>
              <a:spcAft>
                <a:spcPts val="0"/>
              </a:spcAft>
              <a:buClr>
                <a:schemeClr val="dk1"/>
              </a:buClr>
              <a:buSzPts val="9400"/>
              <a:buChar char="–"/>
              <a:defRPr sz="2100"/>
            </a:lvl4pPr>
            <a:lvl5pPr indent="-825500" lvl="4" marL="2286000" algn="l">
              <a:lnSpc>
                <a:spcPct val="100000"/>
              </a:lnSpc>
              <a:spcBef>
                <a:spcPts val="411"/>
              </a:spcBef>
              <a:spcAft>
                <a:spcPts val="0"/>
              </a:spcAft>
              <a:buClr>
                <a:schemeClr val="dk1"/>
              </a:buClr>
              <a:buSzPts val="9400"/>
              <a:buChar char="»"/>
              <a:defRPr sz="2100"/>
            </a:lvl5pPr>
            <a:lvl6pPr indent="-825500" lvl="5" marL="2743200" algn="l">
              <a:lnSpc>
                <a:spcPct val="100000"/>
              </a:lnSpc>
              <a:spcBef>
                <a:spcPts val="411"/>
              </a:spcBef>
              <a:spcAft>
                <a:spcPts val="0"/>
              </a:spcAft>
              <a:buClr>
                <a:schemeClr val="dk1"/>
              </a:buClr>
              <a:buSzPts val="9400"/>
              <a:buChar char="•"/>
              <a:defRPr sz="2100"/>
            </a:lvl6pPr>
            <a:lvl7pPr indent="-825500" lvl="6" marL="3200400" algn="l">
              <a:lnSpc>
                <a:spcPct val="100000"/>
              </a:lnSpc>
              <a:spcBef>
                <a:spcPts val="411"/>
              </a:spcBef>
              <a:spcAft>
                <a:spcPts val="0"/>
              </a:spcAft>
              <a:buClr>
                <a:schemeClr val="dk1"/>
              </a:buClr>
              <a:buSzPts val="9400"/>
              <a:buChar char="•"/>
              <a:defRPr sz="2100"/>
            </a:lvl7pPr>
            <a:lvl8pPr indent="-825500" lvl="7" marL="3657600" algn="l">
              <a:lnSpc>
                <a:spcPct val="100000"/>
              </a:lnSpc>
              <a:spcBef>
                <a:spcPts val="411"/>
              </a:spcBef>
              <a:spcAft>
                <a:spcPts val="0"/>
              </a:spcAft>
              <a:buClr>
                <a:schemeClr val="dk1"/>
              </a:buClr>
              <a:buSzPts val="9400"/>
              <a:buChar char="•"/>
              <a:defRPr sz="2100"/>
            </a:lvl8pPr>
            <a:lvl9pPr indent="-825500" lvl="8" marL="4114800" algn="l">
              <a:lnSpc>
                <a:spcPct val="100000"/>
              </a:lnSpc>
              <a:spcBef>
                <a:spcPts val="411"/>
              </a:spcBef>
              <a:spcAft>
                <a:spcPts val="0"/>
              </a:spcAft>
              <a:buClr>
                <a:schemeClr val="dk1"/>
              </a:buClr>
              <a:buSzPts val="9400"/>
              <a:buChar char="•"/>
              <a:defRPr sz="2100"/>
            </a:lvl9pPr>
          </a:lstStyle>
          <a:p/>
        </p:txBody>
      </p:sp>
      <p:sp>
        <p:nvSpPr>
          <p:cNvPr id="29" name="Google Shape;29;p16"/>
          <p:cNvSpPr txBox="1"/>
          <p:nvPr>
            <p:ph idx="2" type="body"/>
          </p:nvPr>
        </p:nvSpPr>
        <p:spPr>
          <a:xfrm>
            <a:off x="457202" y="1076326"/>
            <a:ext cx="3008400" cy="35184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30" name="Google Shape;30;p16"/>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1" name="Google Shape;31;p16"/>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2" name="Google Shape;32;p16"/>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17"/>
          <p:cNvSpPr txBox="1"/>
          <p:nvPr>
            <p:ph type="title"/>
          </p:nvPr>
        </p:nvSpPr>
        <p:spPr>
          <a:xfrm>
            <a:off x="1792289" y="3600452"/>
            <a:ext cx="5486400" cy="4251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p:nvPr>
            <p:ph idx="2" type="pic"/>
          </p:nvPr>
        </p:nvSpPr>
        <p:spPr>
          <a:xfrm>
            <a:off x="1792289" y="459581"/>
            <a:ext cx="5486400" cy="3086100"/>
          </a:xfrm>
          <a:prstGeom prst="rect">
            <a:avLst/>
          </a:prstGeom>
          <a:noFill/>
          <a:ln>
            <a:noFill/>
          </a:ln>
        </p:spPr>
      </p:sp>
      <p:sp>
        <p:nvSpPr>
          <p:cNvPr id="36" name="Google Shape;36;p17"/>
          <p:cNvSpPr txBox="1"/>
          <p:nvPr>
            <p:ph idx="1" type="body"/>
          </p:nvPr>
        </p:nvSpPr>
        <p:spPr>
          <a:xfrm>
            <a:off x="1792289" y="4025505"/>
            <a:ext cx="5486400" cy="6036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37" name="Google Shape;37;p17"/>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8" name="Google Shape;38;p17"/>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9" name="Google Shape;39;p17"/>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 name="Shape 40"/>
        <p:cNvGrpSpPr/>
        <p:nvPr/>
      </p:nvGrpSpPr>
      <p:grpSpPr>
        <a:xfrm>
          <a:off x="0" y="0"/>
          <a:ext cx="0" cy="0"/>
          <a:chOff x="0" y="0"/>
          <a:chExt cx="0" cy="0"/>
        </a:xfrm>
      </p:grpSpPr>
      <p:sp>
        <p:nvSpPr>
          <p:cNvPr id="41" name="Google Shape;41;p18"/>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 type="body"/>
          </p:nvPr>
        </p:nvSpPr>
        <p:spPr>
          <a:xfrm rot="5400000">
            <a:off x="2874751" y="-1217399"/>
            <a:ext cx="3394500" cy="82296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43" name="Google Shape;43;p18"/>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4" name="Google Shape;44;p18"/>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5" name="Google Shape;45;p18"/>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6" name="Shape 46"/>
        <p:cNvGrpSpPr/>
        <p:nvPr/>
      </p:nvGrpSpPr>
      <p:grpSpPr>
        <a:xfrm>
          <a:off x="0" y="0"/>
          <a:ext cx="0" cy="0"/>
          <a:chOff x="0" y="0"/>
          <a:chExt cx="0" cy="0"/>
        </a:xfrm>
      </p:grpSpPr>
      <p:sp>
        <p:nvSpPr>
          <p:cNvPr id="47" name="Google Shape;47;p19"/>
          <p:cNvSpPr txBox="1"/>
          <p:nvPr>
            <p:ph type="title"/>
          </p:nvPr>
        </p:nvSpPr>
        <p:spPr>
          <a:xfrm rot="5400000">
            <a:off x="5463751" y="1371630"/>
            <a:ext cx="4388700" cy="20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 type="body"/>
          </p:nvPr>
        </p:nvSpPr>
        <p:spPr>
          <a:xfrm rot="5400000">
            <a:off x="1272750" y="-609570"/>
            <a:ext cx="4388700" cy="60198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49" name="Google Shape;49;p19"/>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0" name="Google Shape;50;p19"/>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1" name="Google Shape;51;p19"/>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chemeClr val="dk1"/>
              </a:buClr>
              <a:buSzPts val="20700"/>
              <a:buFont typeface="Calibri"/>
              <a:buNone/>
              <a:defRPr b="0" i="0" sz="207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marR="0" rtl="0" algn="l">
              <a:lnSpc>
                <a:spcPct val="100000"/>
              </a:lnSpc>
              <a:spcBef>
                <a:spcPts val="3020"/>
              </a:spcBef>
              <a:spcAft>
                <a:spcPts val="0"/>
              </a:spcAft>
              <a:buClr>
                <a:schemeClr val="dk1"/>
              </a:buClr>
              <a:buSzPts val="15100"/>
              <a:buFont typeface="Arial"/>
              <a:buChar char="•"/>
              <a:defRPr b="0" i="0" sz="15100" u="none" cap="none" strike="noStrike">
                <a:solidFill>
                  <a:schemeClr val="dk1"/>
                </a:solidFill>
                <a:latin typeface="Calibri"/>
                <a:ea typeface="Calibri"/>
                <a:cs typeface="Calibri"/>
                <a:sym typeface="Calibri"/>
              </a:defRPr>
            </a:lvl1pPr>
            <a:lvl2pPr indent="-1066800" lvl="1" marL="914400"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2pPr>
            <a:lvl3pPr indent="-946150" lvl="2" marL="1371600" marR="0" rtl="0" algn="l">
              <a:lnSpc>
                <a:spcPct val="100000"/>
              </a:lnSpc>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jpg"/><Relationship Id="rId5"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idx="1" type="body"/>
          </p:nvPr>
        </p:nvSpPr>
        <p:spPr>
          <a:xfrm>
            <a:off x="642938" y="2196703"/>
            <a:ext cx="7815262" cy="2661047"/>
          </a:xfrm>
          <a:prstGeom prst="rect">
            <a:avLst/>
          </a:prstGeom>
          <a:noFill/>
          <a:ln>
            <a:noFill/>
          </a:ln>
        </p:spPr>
        <p:txBody>
          <a:bodyPr anchorCtr="0" anchor="t" bIns="47025" lIns="94100" spcFirstLastPara="1" rIns="94100" wrap="square" tIns="47025">
            <a:noAutofit/>
          </a:bodyPr>
          <a:lstStyle/>
          <a:p>
            <a:pPr indent="0" lvl="0" marL="0" rtl="0" algn="l">
              <a:lnSpc>
                <a:spcPct val="100000"/>
              </a:lnSpc>
              <a:spcBef>
                <a:spcPts val="3020"/>
              </a:spcBef>
              <a:spcAft>
                <a:spcPts val="0"/>
              </a:spcAft>
              <a:buSzPts val="15100"/>
              <a:buNone/>
            </a:pPr>
            <a:r>
              <a:t/>
            </a:r>
            <a:endParaRPr/>
          </a:p>
          <a:p>
            <a:pPr indent="501650" lvl="0" marL="457200" rtl="0" algn="l">
              <a:lnSpc>
                <a:spcPct val="100000"/>
              </a:lnSpc>
              <a:spcBef>
                <a:spcPts val="3020"/>
              </a:spcBef>
              <a:spcAft>
                <a:spcPts val="0"/>
              </a:spcAft>
              <a:buSzPts val="15100"/>
              <a:buNone/>
            </a:pPr>
            <a:r>
              <a:t/>
            </a:r>
            <a:endParaRPr/>
          </a:p>
        </p:txBody>
      </p:sp>
      <p:sp>
        <p:nvSpPr>
          <p:cNvPr id="57" name="Google Shape;57;p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8" name="Google Shape;58;p1"/>
          <p:cNvSpPr txBox="1"/>
          <p:nvPr>
            <p:ph type="title"/>
          </p:nvPr>
        </p:nvSpPr>
        <p:spPr>
          <a:xfrm>
            <a:off x="457199" y="1400111"/>
            <a:ext cx="8229600" cy="8574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Times New Roman"/>
                <a:ea typeface="Times New Roman"/>
                <a:cs typeface="Times New Roman"/>
                <a:sym typeface="Times New Roman"/>
              </a:rPr>
              <a:t>Natural Language To SQL Generator</a:t>
            </a:r>
            <a:endParaRPr sz="3600">
              <a:latin typeface="Times New Roman"/>
              <a:ea typeface="Times New Roman"/>
              <a:cs typeface="Times New Roman"/>
              <a:sym typeface="Times New Roman"/>
            </a:endParaRPr>
          </a:p>
        </p:txBody>
      </p:sp>
      <p:sp>
        <p:nvSpPr>
          <p:cNvPr id="59" name="Google Shape;59;p1"/>
          <p:cNvSpPr txBox="1"/>
          <p:nvPr/>
        </p:nvSpPr>
        <p:spPr>
          <a:xfrm>
            <a:off x="897450" y="3239550"/>
            <a:ext cx="39498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i="0" lang="en-US" sz="1400" u="none" cap="none" strike="noStrike">
                <a:solidFill>
                  <a:srgbClr val="000000"/>
                </a:solidFill>
                <a:latin typeface="Times New Roman"/>
                <a:ea typeface="Times New Roman"/>
                <a:cs typeface="Times New Roman"/>
                <a:sym typeface="Times New Roman"/>
              </a:rPr>
              <a:t>Team Details </a:t>
            </a:r>
            <a:endParaRPr i="0" sz="1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400"/>
              <a:buFont typeface="Times New Roman"/>
              <a:buAutoNum type="arabicPeriod"/>
            </a:pPr>
            <a:r>
              <a:rPr i="0" lang="en-US" sz="1400" u="none" cap="none" strike="noStrike">
                <a:solidFill>
                  <a:srgbClr val="000000"/>
                </a:solidFill>
                <a:latin typeface="Times New Roman"/>
                <a:ea typeface="Times New Roman"/>
                <a:cs typeface="Times New Roman"/>
                <a:sym typeface="Times New Roman"/>
              </a:rPr>
              <a:t>P. Neetha Reddy (20EG105435)</a:t>
            </a:r>
            <a:endParaRPr i="0" sz="1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400"/>
              <a:buFont typeface="Times New Roman"/>
              <a:buAutoNum type="arabicPeriod"/>
            </a:pPr>
            <a:r>
              <a:rPr i="0" lang="en-US" sz="1400" u="none" cap="none" strike="noStrike">
                <a:solidFill>
                  <a:srgbClr val="000000"/>
                </a:solidFill>
                <a:latin typeface="Times New Roman"/>
                <a:ea typeface="Times New Roman"/>
                <a:cs typeface="Times New Roman"/>
                <a:sym typeface="Times New Roman"/>
              </a:rPr>
              <a:t>M. Surya Teja (20EG105423)</a:t>
            </a:r>
            <a:endParaRPr i="0" sz="1400" u="none" cap="none" strike="noStrike">
              <a:solidFill>
                <a:srgbClr val="000000"/>
              </a:solidFill>
              <a:latin typeface="Times New Roman"/>
              <a:ea typeface="Times New Roman"/>
              <a:cs typeface="Times New Roman"/>
              <a:sym typeface="Times New Roman"/>
            </a:endParaRPr>
          </a:p>
        </p:txBody>
      </p:sp>
      <p:sp>
        <p:nvSpPr>
          <p:cNvPr id="60" name="Google Shape;60;p1"/>
          <p:cNvSpPr txBox="1"/>
          <p:nvPr/>
        </p:nvSpPr>
        <p:spPr>
          <a:xfrm>
            <a:off x="5470632" y="3239550"/>
            <a:ext cx="20706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i="0" lang="en-US" sz="1400" u="none" cap="none" strike="noStrike">
                <a:solidFill>
                  <a:srgbClr val="000000"/>
                </a:solidFill>
                <a:latin typeface="Times New Roman"/>
                <a:ea typeface="Times New Roman"/>
                <a:cs typeface="Times New Roman"/>
                <a:sym typeface="Times New Roman"/>
              </a:rPr>
              <a:t>Project Supervisor</a:t>
            </a:r>
            <a:endParaRPr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i="0" lang="en-US" sz="1400" u="none" cap="none" strike="noStrike">
                <a:solidFill>
                  <a:srgbClr val="000000"/>
                </a:solidFill>
                <a:latin typeface="Times New Roman"/>
                <a:ea typeface="Times New Roman"/>
                <a:cs typeface="Times New Roman"/>
                <a:sym typeface="Times New Roman"/>
              </a:rPr>
              <a:t>B. Ravinder Reddy (Assistant Professor)</a:t>
            </a:r>
            <a:endParaRPr i="0" sz="1400" u="none" cap="none" strike="noStrike">
              <a:solidFill>
                <a:srgbClr val="000000"/>
              </a:solidFill>
              <a:latin typeface="Times New Roman"/>
              <a:ea typeface="Times New Roman"/>
              <a:cs typeface="Times New Roman"/>
              <a:sym typeface="Times New Roman"/>
            </a:endParaRPr>
          </a:p>
        </p:txBody>
      </p:sp>
      <p:sp>
        <p:nvSpPr>
          <p:cNvPr id="61" name="Google Shape;61;p1"/>
          <p:cNvSpPr txBox="1"/>
          <p:nvPr>
            <p:ph idx="11" type="ftr"/>
          </p:nvPr>
        </p:nvSpPr>
        <p:spPr>
          <a:xfrm>
            <a:off x="3124200" y="46910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c62598be3c_0_53"/>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l">
              <a:spcBef>
                <a:spcPts val="0"/>
              </a:spcBef>
              <a:spcAft>
                <a:spcPts val="0"/>
              </a:spcAft>
              <a:buClr>
                <a:schemeClr val="dk1"/>
              </a:buClr>
              <a:buSzPts val="1100"/>
              <a:buFont typeface="Arial"/>
              <a:buNone/>
            </a:pPr>
            <a:r>
              <a:rPr lang="en-US" sz="3600">
                <a:latin typeface="Times New Roman"/>
                <a:ea typeface="Times New Roman"/>
                <a:cs typeface="Times New Roman"/>
                <a:sym typeface="Times New Roman"/>
              </a:rPr>
              <a:t>             </a:t>
            </a:r>
            <a:r>
              <a:rPr lang="en-US" sz="3600">
                <a:latin typeface="Times New Roman"/>
                <a:ea typeface="Times New Roman"/>
                <a:cs typeface="Times New Roman"/>
                <a:sym typeface="Times New Roman"/>
              </a:rPr>
              <a:t>Experiment Environment</a:t>
            </a:r>
            <a:endParaRPr sz="3600">
              <a:latin typeface="Times New Roman"/>
              <a:ea typeface="Times New Roman"/>
              <a:cs typeface="Times New Roman"/>
              <a:sym typeface="Times New Roman"/>
            </a:endParaRPr>
          </a:p>
        </p:txBody>
      </p:sp>
      <p:sp>
        <p:nvSpPr>
          <p:cNvPr id="148" name="Google Shape;148;g2c62598be3c_0_53"/>
          <p:cNvSpPr txBox="1"/>
          <p:nvPr>
            <p:ph idx="1" type="body"/>
          </p:nvPr>
        </p:nvSpPr>
        <p:spPr>
          <a:xfrm>
            <a:off x="457200" y="1063375"/>
            <a:ext cx="8229600" cy="3785400"/>
          </a:xfrm>
          <a:prstGeom prst="rect">
            <a:avLst/>
          </a:prstGeom>
        </p:spPr>
        <p:txBody>
          <a:bodyPr anchorCtr="0" anchor="t" bIns="47025" lIns="94100" spcFirstLastPara="1" rIns="94100" wrap="square" tIns="47025">
            <a:noAutofit/>
          </a:bodyPr>
          <a:lstStyle/>
          <a:p>
            <a:pPr indent="0" lvl="0" marL="0" rtl="0" algn="l">
              <a:spcBef>
                <a:spcPts val="3020"/>
              </a:spcBef>
              <a:spcAft>
                <a:spcPts val="0"/>
              </a:spcAft>
              <a:buNone/>
            </a:pPr>
            <a:r>
              <a:t/>
            </a:r>
            <a:endParaRPr sz="1400">
              <a:latin typeface="Times New Roman"/>
              <a:ea typeface="Times New Roman"/>
              <a:cs typeface="Times New Roman"/>
              <a:sym typeface="Times New Roman"/>
            </a:endParaRPr>
          </a:p>
          <a:p>
            <a:pPr indent="0" lvl="0" marL="0" rtl="0" algn="l">
              <a:spcBef>
                <a:spcPts val="3020"/>
              </a:spcBef>
              <a:spcAft>
                <a:spcPts val="0"/>
              </a:spcAft>
              <a:buNone/>
            </a:pPr>
            <a:r>
              <a:t/>
            </a:r>
            <a:endParaRPr sz="1400">
              <a:latin typeface="Times New Roman"/>
              <a:ea typeface="Times New Roman"/>
              <a:cs typeface="Times New Roman"/>
              <a:sym typeface="Times New Roman"/>
            </a:endParaRPr>
          </a:p>
          <a:p>
            <a:pPr indent="0" lvl="0" marL="0" rtl="0" algn="l">
              <a:spcBef>
                <a:spcPts val="3020"/>
              </a:spcBef>
              <a:spcAft>
                <a:spcPts val="0"/>
              </a:spcAft>
              <a:buNone/>
            </a:pPr>
            <a:r>
              <a:t/>
            </a:r>
            <a:endParaRPr sz="1400">
              <a:latin typeface="Times New Roman"/>
              <a:ea typeface="Times New Roman"/>
              <a:cs typeface="Times New Roman"/>
              <a:sym typeface="Times New Roman"/>
            </a:endParaRPr>
          </a:p>
          <a:p>
            <a:pPr indent="0" lvl="0" marL="0" rtl="0" algn="l">
              <a:spcBef>
                <a:spcPts val="3020"/>
              </a:spcBef>
              <a:spcAft>
                <a:spcPts val="0"/>
              </a:spcAft>
              <a:buNone/>
            </a:pPr>
            <a:r>
              <a:t/>
            </a:r>
            <a:endParaRPr sz="1400">
              <a:latin typeface="Times New Roman"/>
              <a:ea typeface="Times New Roman"/>
              <a:cs typeface="Times New Roman"/>
              <a:sym typeface="Times New Roman"/>
            </a:endParaRPr>
          </a:p>
          <a:p>
            <a:pPr indent="0" lvl="0" marL="0" rtl="0" algn="l">
              <a:spcBef>
                <a:spcPts val="3020"/>
              </a:spcBef>
              <a:spcAft>
                <a:spcPts val="0"/>
              </a:spcAft>
              <a:buNone/>
            </a:pPr>
            <a:r>
              <a:t/>
            </a:r>
            <a:endParaRPr sz="1400">
              <a:latin typeface="Times New Roman"/>
              <a:ea typeface="Times New Roman"/>
              <a:cs typeface="Times New Roman"/>
              <a:sym typeface="Times New Roman"/>
            </a:endParaRPr>
          </a:p>
          <a:p>
            <a:pPr indent="0" lvl="0" marL="0" rtl="0" algn="l">
              <a:spcBef>
                <a:spcPts val="3020"/>
              </a:spcBef>
              <a:spcAft>
                <a:spcPts val="0"/>
              </a:spcAft>
              <a:buNone/>
            </a:pP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l">
              <a:spcBef>
                <a:spcPts val="3020"/>
              </a:spcBef>
              <a:spcAft>
                <a:spcPts val="0"/>
              </a:spcAft>
              <a:buNone/>
            </a:pP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p:txBody>
      </p:sp>
      <p:sp>
        <p:nvSpPr>
          <p:cNvPr id="149" name="Google Shape;149;g2c62598be3c_0_53"/>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50" name="Google Shape;150;g2c62598be3c_0_53"/>
          <p:cNvPicPr preferRelativeResize="0"/>
          <p:nvPr/>
        </p:nvPicPr>
        <p:blipFill>
          <a:blip r:embed="rId3">
            <a:alphaModFix/>
          </a:blip>
          <a:stretch>
            <a:fillRect/>
          </a:stretch>
        </p:blipFill>
        <p:spPr>
          <a:xfrm>
            <a:off x="1469050" y="1192125"/>
            <a:ext cx="5991701" cy="3027151"/>
          </a:xfrm>
          <a:prstGeom prst="rect">
            <a:avLst/>
          </a:prstGeom>
          <a:noFill/>
          <a:ln>
            <a:noFill/>
          </a:ln>
        </p:spPr>
      </p:pic>
      <p:sp>
        <p:nvSpPr>
          <p:cNvPr id="151" name="Google Shape;151;g2c62598be3c_0_53"/>
          <p:cNvSpPr txBox="1"/>
          <p:nvPr/>
        </p:nvSpPr>
        <p:spPr>
          <a:xfrm>
            <a:off x="3576350" y="4326425"/>
            <a:ext cx="1848300" cy="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Times New Roman"/>
                <a:ea typeface="Times New Roman"/>
                <a:cs typeface="Times New Roman"/>
                <a:sym typeface="Times New Roman"/>
              </a:rPr>
              <a:t>            Database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c62598be3c_0_42"/>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None/>
            </a:pPr>
            <a:r>
              <a:rPr lang="en-US" sz="3600">
                <a:latin typeface="Times New Roman"/>
                <a:ea typeface="Times New Roman"/>
                <a:cs typeface="Times New Roman"/>
                <a:sym typeface="Times New Roman"/>
              </a:rPr>
              <a:t>Experiment Screenshot</a:t>
            </a:r>
            <a:endParaRPr sz="3600">
              <a:latin typeface="Times New Roman"/>
              <a:ea typeface="Times New Roman"/>
              <a:cs typeface="Times New Roman"/>
              <a:sym typeface="Times New Roman"/>
            </a:endParaRPr>
          </a:p>
        </p:txBody>
      </p:sp>
      <p:sp>
        <p:nvSpPr>
          <p:cNvPr id="157" name="Google Shape;157;g2c62598be3c_0_42"/>
          <p:cNvSpPr txBox="1"/>
          <p:nvPr>
            <p:ph idx="1" type="body"/>
          </p:nvPr>
        </p:nvSpPr>
        <p:spPr>
          <a:xfrm>
            <a:off x="457200" y="1218077"/>
            <a:ext cx="8229600" cy="3394500"/>
          </a:xfrm>
          <a:prstGeom prst="rect">
            <a:avLst/>
          </a:prstGeom>
        </p:spPr>
        <p:txBody>
          <a:bodyPr anchorCtr="0" anchor="t" bIns="47025" lIns="94100" spcFirstLastPara="1" rIns="94100" wrap="square" tIns="47025">
            <a:noAutofit/>
          </a:bodyPr>
          <a:lstStyle/>
          <a:p>
            <a:pPr indent="0" lvl="0" marL="0" rtl="0" algn="l">
              <a:spcBef>
                <a:spcPts val="3020"/>
              </a:spcBef>
              <a:spcAft>
                <a:spcPts val="0"/>
              </a:spcAft>
              <a:buClr>
                <a:schemeClr val="dk1"/>
              </a:buClr>
              <a:buSzPts val="1100"/>
              <a:buFont typeface="Arial"/>
              <a:buNone/>
            </a:pPr>
            <a:r>
              <a:rPr lang="en-US" sz="1400">
                <a:latin typeface="Times New Roman"/>
                <a:ea typeface="Times New Roman"/>
                <a:cs typeface="Times New Roman"/>
                <a:sym typeface="Times New Roman"/>
              </a:rPr>
              <a:t>For the experiment, we will select one question along with its corresponding query from testing data and conduct SQl Generation using proposed method.</a:t>
            </a:r>
            <a:endParaRPr sz="1400">
              <a:latin typeface="Times New Roman"/>
              <a:ea typeface="Times New Roman"/>
              <a:cs typeface="Times New Roman"/>
              <a:sym typeface="Times New Roman"/>
            </a:endParaRPr>
          </a:p>
          <a:p>
            <a:pPr indent="0" lvl="0" marL="0" rtl="0" algn="l">
              <a:spcBef>
                <a:spcPts val="3020"/>
              </a:spcBef>
              <a:spcAft>
                <a:spcPts val="0"/>
              </a:spcAft>
              <a:buNone/>
            </a:pPr>
            <a:r>
              <a:t/>
            </a:r>
            <a:endParaRPr sz="1400">
              <a:latin typeface="Times New Roman"/>
              <a:ea typeface="Times New Roman"/>
              <a:cs typeface="Times New Roman"/>
              <a:sym typeface="Times New Roman"/>
            </a:endParaRPr>
          </a:p>
        </p:txBody>
      </p:sp>
      <p:sp>
        <p:nvSpPr>
          <p:cNvPr id="158" name="Google Shape;158;g2c62598be3c_0_42"/>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59" name="Google Shape;159;g2c62598be3c_0_42"/>
          <p:cNvPicPr preferRelativeResize="0"/>
          <p:nvPr/>
        </p:nvPicPr>
        <p:blipFill rotWithShape="1">
          <a:blip r:embed="rId3">
            <a:alphaModFix/>
          </a:blip>
          <a:srcRect b="0" l="0" r="12762" t="0"/>
          <a:stretch/>
        </p:blipFill>
        <p:spPr>
          <a:xfrm>
            <a:off x="457200" y="2022550"/>
            <a:ext cx="3815649" cy="2089550"/>
          </a:xfrm>
          <a:prstGeom prst="rect">
            <a:avLst/>
          </a:prstGeom>
          <a:noFill/>
          <a:ln>
            <a:noFill/>
          </a:ln>
        </p:spPr>
      </p:pic>
      <p:pic>
        <p:nvPicPr>
          <p:cNvPr id="160" name="Google Shape;160;g2c62598be3c_0_42"/>
          <p:cNvPicPr preferRelativeResize="0"/>
          <p:nvPr/>
        </p:nvPicPr>
        <p:blipFill rotWithShape="1">
          <a:blip r:embed="rId4">
            <a:alphaModFix/>
          </a:blip>
          <a:srcRect b="0" l="0" r="11253" t="0"/>
          <a:stretch/>
        </p:blipFill>
        <p:spPr>
          <a:xfrm>
            <a:off x="4771125" y="2038625"/>
            <a:ext cx="3915676" cy="2057400"/>
          </a:xfrm>
          <a:prstGeom prst="rect">
            <a:avLst/>
          </a:prstGeom>
          <a:noFill/>
          <a:ln>
            <a:noFill/>
          </a:ln>
        </p:spPr>
      </p:pic>
      <p:sp>
        <p:nvSpPr>
          <p:cNvPr id="161" name="Google Shape;161;g2c62598be3c_0_42"/>
          <p:cNvSpPr txBox="1"/>
          <p:nvPr/>
        </p:nvSpPr>
        <p:spPr>
          <a:xfrm>
            <a:off x="709900" y="4096025"/>
            <a:ext cx="73938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             Question and Database link                                                                                           Query</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c6250c52f1_0_50"/>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None/>
            </a:pPr>
            <a:r>
              <a:rPr lang="en-US" sz="3600">
                <a:latin typeface="Times New Roman"/>
                <a:ea typeface="Times New Roman"/>
                <a:cs typeface="Times New Roman"/>
                <a:sym typeface="Times New Roman"/>
              </a:rPr>
              <a:t>Experiment Screenshot</a:t>
            </a:r>
            <a:endParaRPr sz="3600">
              <a:latin typeface="Times New Roman"/>
              <a:ea typeface="Times New Roman"/>
              <a:cs typeface="Times New Roman"/>
              <a:sym typeface="Times New Roman"/>
            </a:endParaRPr>
          </a:p>
        </p:txBody>
      </p:sp>
      <p:sp>
        <p:nvSpPr>
          <p:cNvPr id="167" name="Google Shape;167;g2c6250c52f1_0_50"/>
          <p:cNvSpPr txBox="1"/>
          <p:nvPr>
            <p:ph idx="1" type="body"/>
          </p:nvPr>
        </p:nvSpPr>
        <p:spPr>
          <a:xfrm>
            <a:off x="457200" y="1218077"/>
            <a:ext cx="8229600" cy="3394500"/>
          </a:xfrm>
          <a:prstGeom prst="rect">
            <a:avLst/>
          </a:prstGeom>
        </p:spPr>
        <p:txBody>
          <a:bodyPr anchorCtr="0" anchor="t" bIns="47025" lIns="94100" spcFirstLastPara="1" rIns="94100" wrap="square" tIns="47025">
            <a:noAutofit/>
          </a:bodyPr>
          <a:lstStyle/>
          <a:p>
            <a:pPr indent="-317500" lvl="0" marL="457200" rtl="0" algn="l">
              <a:spcBef>
                <a:spcPts val="3020"/>
              </a:spcBef>
              <a:spcAft>
                <a:spcPts val="0"/>
              </a:spcAft>
              <a:buSzPts val="1400"/>
              <a:buFont typeface="Times New Roman"/>
              <a:buChar char="●"/>
            </a:pPr>
            <a:r>
              <a:rPr b="1" lang="en-US" sz="1400">
                <a:latin typeface="Times New Roman"/>
                <a:ea typeface="Times New Roman"/>
                <a:cs typeface="Times New Roman"/>
                <a:sym typeface="Times New Roman"/>
              </a:rPr>
              <a:t>Input</a:t>
            </a:r>
            <a:r>
              <a:rPr lang="en-US" sz="1400">
                <a:latin typeface="Times New Roman"/>
                <a:ea typeface="Times New Roman"/>
                <a:cs typeface="Times New Roman"/>
                <a:sym typeface="Times New Roman"/>
              </a:rPr>
              <a:t>: Database link and question</a:t>
            </a:r>
            <a:r>
              <a:rPr lang="en-US"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US" sz="1400">
                <a:latin typeface="Times New Roman"/>
                <a:ea typeface="Times New Roman"/>
                <a:cs typeface="Times New Roman"/>
                <a:sym typeface="Times New Roman"/>
              </a:rPr>
              <a:t>Output</a:t>
            </a:r>
            <a:r>
              <a:rPr lang="en-US" sz="1400">
                <a:latin typeface="Times New Roman"/>
                <a:ea typeface="Times New Roman"/>
                <a:cs typeface="Times New Roman"/>
                <a:sym typeface="Times New Roman"/>
              </a:rPr>
              <a:t>: SQL Generation</a:t>
            </a:r>
            <a:endParaRPr sz="1400">
              <a:latin typeface="Times New Roman"/>
              <a:ea typeface="Times New Roman"/>
              <a:cs typeface="Times New Roman"/>
              <a:sym typeface="Times New Roman"/>
            </a:endParaRPr>
          </a:p>
        </p:txBody>
      </p:sp>
      <p:sp>
        <p:nvSpPr>
          <p:cNvPr id="168" name="Google Shape;168;g2c6250c52f1_0_50"/>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69" name="Google Shape;169;g2c6250c52f1_0_50"/>
          <p:cNvPicPr preferRelativeResize="0"/>
          <p:nvPr/>
        </p:nvPicPr>
        <p:blipFill>
          <a:blip r:embed="rId3">
            <a:alphaModFix/>
          </a:blip>
          <a:stretch>
            <a:fillRect/>
          </a:stretch>
        </p:blipFill>
        <p:spPr>
          <a:xfrm>
            <a:off x="1116450" y="1828800"/>
            <a:ext cx="6130124" cy="2942325"/>
          </a:xfrm>
          <a:prstGeom prst="rect">
            <a:avLst/>
          </a:prstGeom>
          <a:noFill/>
          <a:ln>
            <a:noFill/>
          </a:ln>
        </p:spPr>
      </p:pic>
      <p:cxnSp>
        <p:nvCxnSpPr>
          <p:cNvPr id="170" name="Google Shape;170;g2c6250c52f1_0_50"/>
          <p:cNvCxnSpPr/>
          <p:nvPr/>
        </p:nvCxnSpPr>
        <p:spPr>
          <a:xfrm flipH="1" rot="10800000">
            <a:off x="6417350" y="3749550"/>
            <a:ext cx="1129800" cy="468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71" name="Google Shape;171;g2c6250c52f1_0_50"/>
          <p:cNvCxnSpPr/>
          <p:nvPr/>
        </p:nvCxnSpPr>
        <p:spPr>
          <a:xfrm>
            <a:off x="7246575" y="3761475"/>
            <a:ext cx="276300" cy="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g2c6250c52f1_0_50"/>
          <p:cNvSpPr txBox="1"/>
          <p:nvPr/>
        </p:nvSpPr>
        <p:spPr>
          <a:xfrm>
            <a:off x="7629875" y="3521075"/>
            <a:ext cx="8652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Times New Roman"/>
                <a:ea typeface="Times New Roman"/>
                <a:cs typeface="Times New Roman"/>
                <a:sym typeface="Times New Roman"/>
              </a:rPr>
              <a:t>Output</a:t>
            </a:r>
            <a:endParaRPr>
              <a:solidFill>
                <a:schemeClr val="dk1"/>
              </a:solidFill>
              <a:latin typeface="Times New Roman"/>
              <a:ea typeface="Times New Roman"/>
              <a:cs typeface="Times New Roman"/>
              <a:sym typeface="Times New Roman"/>
            </a:endParaRPr>
          </a:p>
        </p:txBody>
      </p:sp>
      <p:cxnSp>
        <p:nvCxnSpPr>
          <p:cNvPr id="173" name="Google Shape;173;g2c6250c52f1_0_50"/>
          <p:cNvCxnSpPr/>
          <p:nvPr/>
        </p:nvCxnSpPr>
        <p:spPr>
          <a:xfrm flipH="1">
            <a:off x="817225" y="2187200"/>
            <a:ext cx="853200" cy="7812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74" name="Google Shape;174;g2c6250c52f1_0_50"/>
          <p:cNvCxnSpPr/>
          <p:nvPr/>
        </p:nvCxnSpPr>
        <p:spPr>
          <a:xfrm rot="10800000">
            <a:off x="817225" y="2968400"/>
            <a:ext cx="348600" cy="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g2c6250c52f1_0_50"/>
          <p:cNvCxnSpPr/>
          <p:nvPr/>
        </p:nvCxnSpPr>
        <p:spPr>
          <a:xfrm rot="10800000">
            <a:off x="901200" y="3232725"/>
            <a:ext cx="745200" cy="0"/>
          </a:xfrm>
          <a:prstGeom prst="straightConnector1">
            <a:avLst/>
          </a:prstGeom>
          <a:noFill/>
          <a:ln cap="flat" cmpd="sng" w="9525">
            <a:solidFill>
              <a:schemeClr val="dk2"/>
            </a:solidFill>
            <a:prstDash val="solid"/>
            <a:round/>
            <a:headEnd len="med" w="med" type="none"/>
            <a:tailEnd len="med" w="med" type="triangle"/>
          </a:ln>
        </p:spPr>
      </p:cxnSp>
      <p:sp>
        <p:nvSpPr>
          <p:cNvPr id="176" name="Google Shape;176;g2c6250c52f1_0_50"/>
          <p:cNvSpPr txBox="1"/>
          <p:nvPr/>
        </p:nvSpPr>
        <p:spPr>
          <a:xfrm>
            <a:off x="240325" y="2968400"/>
            <a:ext cx="5769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Input</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c6250c52f1_0_85"/>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None/>
            </a:pPr>
            <a:r>
              <a:rPr lang="en-US" sz="3600">
                <a:latin typeface="Times New Roman"/>
                <a:ea typeface="Times New Roman"/>
                <a:cs typeface="Times New Roman"/>
                <a:sym typeface="Times New Roman"/>
              </a:rPr>
              <a:t>Experiment Results</a:t>
            </a:r>
            <a:endParaRPr sz="3600">
              <a:latin typeface="Times New Roman"/>
              <a:ea typeface="Times New Roman"/>
              <a:cs typeface="Times New Roman"/>
              <a:sym typeface="Times New Roman"/>
            </a:endParaRPr>
          </a:p>
        </p:txBody>
      </p:sp>
      <p:sp>
        <p:nvSpPr>
          <p:cNvPr id="182" name="Google Shape;182;g2c6250c52f1_0_85"/>
          <p:cNvSpPr txBox="1"/>
          <p:nvPr>
            <p:ph idx="1" type="body"/>
          </p:nvPr>
        </p:nvSpPr>
        <p:spPr>
          <a:xfrm>
            <a:off x="457200" y="1200152"/>
            <a:ext cx="8229600" cy="3394500"/>
          </a:xfrm>
          <a:prstGeom prst="rect">
            <a:avLst/>
          </a:prstGeom>
        </p:spPr>
        <p:txBody>
          <a:bodyPr anchorCtr="0" anchor="t" bIns="47025" lIns="94100" spcFirstLastPara="1" rIns="94100" wrap="square" tIns="47025">
            <a:noAutofit/>
          </a:bodyPr>
          <a:lstStyle/>
          <a:p>
            <a:pPr indent="0" lvl="0" marL="0" rtl="0" algn="l">
              <a:lnSpc>
                <a:spcPct val="107916"/>
              </a:lnSpc>
              <a:spcBef>
                <a:spcPts val="0"/>
              </a:spcBef>
              <a:spcAft>
                <a:spcPts val="0"/>
              </a:spcAft>
              <a:buNone/>
            </a:pPr>
            <a:r>
              <a:rPr lang="en-US" sz="1400">
                <a:latin typeface="Times New Roman"/>
                <a:ea typeface="Times New Roman"/>
                <a:cs typeface="Times New Roman"/>
                <a:sym typeface="Times New Roman"/>
              </a:rPr>
              <a:t>An experiment was conducted generating 50 queries using the proposed model and the existing model. The numbers below represent the average scores obtained by generating 50 queries.</a:t>
            </a:r>
            <a:endParaRPr sz="1400">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lang="en-US" sz="1400">
                <a:latin typeface="Times New Roman"/>
                <a:ea typeface="Times New Roman"/>
                <a:cs typeface="Times New Roman"/>
                <a:sym typeface="Times New Roman"/>
              </a:rPr>
              <a:t>   </a:t>
            </a:r>
            <a:r>
              <a:rPr lang="en-US" sz="1400" u="sng">
                <a:latin typeface="Times New Roman"/>
                <a:ea typeface="Times New Roman"/>
                <a:cs typeface="Times New Roman"/>
                <a:sym typeface="Times New Roman"/>
              </a:rPr>
              <a:t>Experiment Results</a:t>
            </a:r>
            <a:endParaRPr sz="1400" u="sng">
              <a:latin typeface="Times New Roman"/>
              <a:ea typeface="Times New Roman"/>
              <a:cs typeface="Times New Roman"/>
              <a:sym typeface="Times New Roman"/>
            </a:endParaRPr>
          </a:p>
          <a:p>
            <a:pPr indent="0" lvl="0" marL="0" rtl="0" algn="l">
              <a:lnSpc>
                <a:spcPct val="107916"/>
              </a:lnSpc>
              <a:spcBef>
                <a:spcPts val="800"/>
              </a:spcBef>
              <a:spcAft>
                <a:spcPts val="800"/>
              </a:spcAft>
              <a:buClr>
                <a:schemeClr val="dk1"/>
              </a:buClr>
              <a:buSzPts val="1100"/>
              <a:buFont typeface="Arial"/>
              <a:buNone/>
            </a:pPr>
            <a:r>
              <a:t/>
            </a:r>
            <a:endParaRPr sz="1200">
              <a:latin typeface="Bookman Old Style"/>
              <a:ea typeface="Bookman Old Style"/>
              <a:cs typeface="Bookman Old Style"/>
              <a:sym typeface="Bookman Old Style"/>
            </a:endParaRPr>
          </a:p>
        </p:txBody>
      </p:sp>
      <p:sp>
        <p:nvSpPr>
          <p:cNvPr id="183" name="Google Shape;183;g2c6250c52f1_0_85"/>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84" name="Google Shape;184;g2c6250c52f1_0_85"/>
          <p:cNvGraphicFramePr/>
          <p:nvPr/>
        </p:nvGraphicFramePr>
        <p:xfrm>
          <a:off x="609600" y="2215250"/>
          <a:ext cx="3000000" cy="3000000"/>
        </p:xfrm>
        <a:graphic>
          <a:graphicData uri="http://schemas.openxmlformats.org/drawingml/2006/table">
            <a:tbl>
              <a:tblPr>
                <a:noFill/>
                <a:tableStyleId>{B6FFF92E-A805-40D0-8A3A-E090D37FDF2D}</a:tableStyleId>
              </a:tblPr>
              <a:tblGrid>
                <a:gridCol w="1860650"/>
                <a:gridCol w="2101750"/>
                <a:gridCol w="1981200"/>
              </a:tblGrid>
              <a:tr h="12700">
                <a:tc>
                  <a:txBody>
                    <a:bodyPr/>
                    <a:lstStyle/>
                    <a:p>
                      <a:pPr indent="0" lvl="0" marL="0" rtl="0" algn="l">
                        <a:spcBef>
                          <a:spcPts val="0"/>
                        </a:spcBef>
                        <a:spcAft>
                          <a:spcPts val="0"/>
                        </a:spcAft>
                        <a:buNone/>
                      </a:pPr>
                      <a:r>
                        <a:rPr b="1" lang="en-US" sz="1200">
                          <a:latin typeface="Bookman Old Style"/>
                          <a:ea typeface="Bookman Old Style"/>
                          <a:cs typeface="Bookman Old Style"/>
                          <a:sym typeface="Bookman Old Style"/>
                        </a:rPr>
                        <a:t>Parameters</a:t>
                      </a:r>
                      <a:endParaRPr b="1" sz="1200">
                        <a:latin typeface="Bookman Old Style"/>
                        <a:ea typeface="Bookman Old Style"/>
                        <a:cs typeface="Bookman Old Style"/>
                        <a:sym typeface="Bookman Old Style"/>
                      </a:endParaRPr>
                    </a:p>
                  </a:txBody>
                  <a:tcPr marT="63500" marB="63500" marR="63500" marL="63500"/>
                </a:tc>
                <a:tc>
                  <a:txBody>
                    <a:bodyPr/>
                    <a:lstStyle/>
                    <a:p>
                      <a:pPr indent="0" lvl="0" marL="0" rtl="0" algn="l">
                        <a:spcBef>
                          <a:spcPts val="0"/>
                        </a:spcBef>
                        <a:spcAft>
                          <a:spcPts val="0"/>
                        </a:spcAft>
                        <a:buNone/>
                      </a:pPr>
                      <a:r>
                        <a:rPr b="1" lang="en-US" sz="1200">
                          <a:latin typeface="Bookman Old Style"/>
                          <a:ea typeface="Bookman Old Style"/>
                          <a:cs typeface="Bookman Old Style"/>
                          <a:sym typeface="Bookman Old Style"/>
                        </a:rPr>
                        <a:t>Existing Method</a:t>
                      </a:r>
                      <a:endParaRPr b="1" sz="1200">
                        <a:latin typeface="Bookman Old Style"/>
                        <a:ea typeface="Bookman Old Style"/>
                        <a:cs typeface="Bookman Old Style"/>
                        <a:sym typeface="Bookman Old Style"/>
                      </a:endParaRPr>
                    </a:p>
                  </a:txBody>
                  <a:tcPr marT="63500" marB="63500" marR="63500" marL="63500"/>
                </a:tc>
                <a:tc>
                  <a:txBody>
                    <a:bodyPr/>
                    <a:lstStyle/>
                    <a:p>
                      <a:pPr indent="0" lvl="0" marL="0" rtl="0" algn="l">
                        <a:spcBef>
                          <a:spcPts val="0"/>
                        </a:spcBef>
                        <a:spcAft>
                          <a:spcPts val="0"/>
                        </a:spcAft>
                        <a:buNone/>
                      </a:pPr>
                      <a:r>
                        <a:rPr b="1" lang="en-US" sz="1200">
                          <a:latin typeface="Bookman Old Style"/>
                          <a:ea typeface="Bookman Old Style"/>
                          <a:cs typeface="Bookman Old Style"/>
                          <a:sym typeface="Bookman Old Style"/>
                        </a:rPr>
                        <a:t>Proposed Method</a:t>
                      </a:r>
                      <a:endParaRPr b="1" sz="1200">
                        <a:latin typeface="Bookman Old Style"/>
                        <a:ea typeface="Bookman Old Style"/>
                        <a:cs typeface="Bookman Old Style"/>
                        <a:sym typeface="Bookman Old Style"/>
                      </a:endParaRPr>
                    </a:p>
                  </a:txBody>
                  <a:tcPr marT="63500" marB="63500" marR="63500" marL="63500"/>
                </a:tc>
              </a:tr>
              <a:tr h="12700">
                <a:tc>
                  <a:txBody>
                    <a:bodyPr/>
                    <a:lstStyle/>
                    <a:p>
                      <a:pPr indent="0" lvl="0" marL="0" rtl="0" algn="l">
                        <a:spcBef>
                          <a:spcPts val="0"/>
                        </a:spcBef>
                        <a:spcAft>
                          <a:spcPts val="0"/>
                        </a:spcAft>
                        <a:buNone/>
                      </a:pPr>
                      <a:r>
                        <a:rPr lang="en-US" sz="1200">
                          <a:latin typeface="Bookman Old Style"/>
                          <a:ea typeface="Bookman Old Style"/>
                          <a:cs typeface="Bookman Old Style"/>
                          <a:sym typeface="Bookman Old Style"/>
                        </a:rPr>
                        <a:t>Precision Score</a:t>
                      </a:r>
                      <a:endParaRPr sz="1200">
                        <a:latin typeface="Bookman Old Style"/>
                        <a:ea typeface="Bookman Old Style"/>
                        <a:cs typeface="Bookman Old Style"/>
                        <a:sym typeface="Bookman Old Style"/>
                      </a:endParaRPr>
                    </a:p>
                  </a:txBody>
                  <a:tcPr marT="63500" marB="63500" marR="63500" marL="63500"/>
                </a:tc>
                <a:tc>
                  <a:txBody>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 0.73</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0.87</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200">
                          <a:latin typeface="Bookman Old Style"/>
                          <a:ea typeface="Bookman Old Style"/>
                          <a:cs typeface="Bookman Old Style"/>
                          <a:sym typeface="Bookman Old Style"/>
                        </a:rPr>
                        <a:t>Execution Accuracy</a:t>
                      </a:r>
                      <a:endParaRPr sz="1200">
                        <a:latin typeface="Bookman Old Style"/>
                        <a:ea typeface="Bookman Old Style"/>
                        <a:cs typeface="Bookman Old Style"/>
                        <a:sym typeface="Bookman Old Style"/>
                      </a:endParaRPr>
                    </a:p>
                  </a:txBody>
                  <a:tcPr marT="63500" marB="63500" marR="63500" marL="63500"/>
                </a:tc>
                <a:tc>
                  <a:txBody>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 0.76</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0.89</a:t>
                      </a: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200">
                          <a:latin typeface="Bookman Old Style"/>
                          <a:ea typeface="Bookman Old Style"/>
                          <a:cs typeface="Bookman Old Style"/>
                          <a:sym typeface="Bookman Old Style"/>
                        </a:rPr>
                        <a:t>Semantic Accuracy</a:t>
                      </a:r>
                      <a:endParaRPr sz="1200">
                        <a:latin typeface="Bookman Old Style"/>
                        <a:ea typeface="Bookman Old Style"/>
                        <a:cs typeface="Bookman Old Style"/>
                        <a:sym typeface="Bookman Old Style"/>
                      </a:endParaRPr>
                    </a:p>
                  </a:txBody>
                  <a:tcPr marT="63500" marB="63500" marR="63500" marL="63500"/>
                </a:tc>
                <a:tc>
                  <a:txBody>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 0.86</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 0.92</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c62598be3c_0_0"/>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Clr>
                <a:schemeClr val="dk1"/>
              </a:buClr>
              <a:buSzPts val="1100"/>
              <a:buFont typeface="Arial"/>
              <a:buNone/>
            </a:pPr>
            <a:r>
              <a:rPr lang="en-US" sz="3600">
                <a:latin typeface="Times New Roman"/>
                <a:ea typeface="Times New Roman"/>
                <a:cs typeface="Times New Roman"/>
                <a:sym typeface="Times New Roman"/>
              </a:rPr>
              <a:t>Experiment Results</a:t>
            </a:r>
            <a:endParaRPr sz="3000">
              <a:latin typeface="Times New Roman"/>
              <a:ea typeface="Times New Roman"/>
              <a:cs typeface="Times New Roman"/>
              <a:sym typeface="Times New Roman"/>
            </a:endParaRPr>
          </a:p>
        </p:txBody>
      </p:sp>
      <p:sp>
        <p:nvSpPr>
          <p:cNvPr id="190" name="Google Shape;190;g2c62598be3c_0_0"/>
          <p:cNvSpPr txBox="1"/>
          <p:nvPr>
            <p:ph idx="1" type="body"/>
          </p:nvPr>
        </p:nvSpPr>
        <p:spPr>
          <a:xfrm>
            <a:off x="457200" y="1200152"/>
            <a:ext cx="8229600" cy="3394500"/>
          </a:xfrm>
          <a:prstGeom prst="rect">
            <a:avLst/>
          </a:prstGeom>
        </p:spPr>
        <p:txBody>
          <a:bodyPr anchorCtr="0" anchor="t" bIns="47025" lIns="94100" spcFirstLastPara="1" rIns="94100" wrap="square" tIns="47025">
            <a:noAutofit/>
          </a:bodyPr>
          <a:lstStyle/>
          <a:p>
            <a:pPr indent="0" lvl="0" marL="0" rtl="0" algn="l">
              <a:lnSpc>
                <a:spcPct val="107916"/>
              </a:lnSpc>
              <a:spcBef>
                <a:spcPts val="0"/>
              </a:spcBef>
              <a:spcAft>
                <a:spcPts val="0"/>
              </a:spcAft>
              <a:buNone/>
            </a:pPr>
            <a:r>
              <a:rPr lang="en-US" sz="1400">
                <a:latin typeface="Times New Roman"/>
                <a:ea typeface="Times New Roman"/>
                <a:cs typeface="Times New Roman"/>
                <a:sym typeface="Times New Roman"/>
              </a:rPr>
              <a:t>Experiment analysis </a:t>
            </a:r>
            <a:r>
              <a:rPr lang="en-US" sz="1200">
                <a:latin typeface="Bookman Old Style"/>
                <a:ea typeface="Bookman Old Style"/>
                <a:cs typeface="Bookman Old Style"/>
                <a:sym typeface="Bookman Old Style"/>
              </a:rPr>
              <a:t>between Existing Method and Proposed Method</a:t>
            </a:r>
            <a:endParaRPr b="1" sz="1200">
              <a:latin typeface="Bookman Old Style"/>
              <a:ea typeface="Bookman Old Style"/>
              <a:cs typeface="Bookman Old Style"/>
              <a:sym typeface="Bookman Old Style"/>
            </a:endParaRPr>
          </a:p>
          <a:p>
            <a:pPr indent="0" lvl="0" marL="0" rtl="0" algn="l">
              <a:lnSpc>
                <a:spcPct val="107916"/>
              </a:lnSpc>
              <a:spcBef>
                <a:spcPts val="80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spcBef>
                <a:spcPts val="3020"/>
              </a:spcBef>
              <a:spcAft>
                <a:spcPts val="0"/>
              </a:spcAft>
              <a:buNone/>
            </a:pPr>
            <a:r>
              <a:t/>
            </a:r>
            <a:endParaRPr sz="1400">
              <a:latin typeface="Times New Roman"/>
              <a:ea typeface="Times New Roman"/>
              <a:cs typeface="Times New Roman"/>
              <a:sym typeface="Times New Roman"/>
            </a:endParaRPr>
          </a:p>
        </p:txBody>
      </p:sp>
      <p:sp>
        <p:nvSpPr>
          <p:cNvPr id="191" name="Google Shape;191;g2c62598be3c_0_0"/>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92" name="Google Shape;192;g2c62598be3c_0_0"/>
          <p:cNvPicPr preferRelativeResize="0"/>
          <p:nvPr/>
        </p:nvPicPr>
        <p:blipFill>
          <a:blip r:embed="rId3">
            <a:alphaModFix/>
          </a:blip>
          <a:stretch>
            <a:fillRect/>
          </a:stretch>
        </p:blipFill>
        <p:spPr>
          <a:xfrm>
            <a:off x="1451675" y="1593075"/>
            <a:ext cx="4267200" cy="3394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c62598be3c_0_8"/>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                            Finding</a:t>
            </a:r>
            <a:endParaRPr sz="3600">
              <a:latin typeface="Times New Roman"/>
              <a:ea typeface="Times New Roman"/>
              <a:cs typeface="Times New Roman"/>
              <a:sym typeface="Times New Roman"/>
            </a:endParaRPr>
          </a:p>
        </p:txBody>
      </p:sp>
      <p:sp>
        <p:nvSpPr>
          <p:cNvPr id="198" name="Google Shape;198;g2c62598be3c_0_8"/>
          <p:cNvSpPr txBox="1"/>
          <p:nvPr>
            <p:ph idx="1" type="body"/>
          </p:nvPr>
        </p:nvSpPr>
        <p:spPr>
          <a:xfrm>
            <a:off x="564350" y="1063377"/>
            <a:ext cx="8229600" cy="3394500"/>
          </a:xfrm>
          <a:prstGeom prst="rect">
            <a:avLst/>
          </a:prstGeom>
        </p:spPr>
        <p:txBody>
          <a:bodyPr anchorCtr="0" anchor="t" bIns="47025" lIns="94100" spcFirstLastPara="1" rIns="94100" wrap="square" tIns="47025">
            <a:noAutofit/>
          </a:bodyPr>
          <a:lstStyle/>
          <a:p>
            <a:pPr indent="-330200" lvl="0" marL="457200" rtl="0" algn="l">
              <a:spcBef>
                <a:spcPts val="3020"/>
              </a:spcBef>
              <a:spcAft>
                <a:spcPts val="0"/>
              </a:spcAft>
              <a:buSzPts val="1600"/>
              <a:buFont typeface="Times New Roman"/>
              <a:buChar char="•"/>
            </a:pPr>
            <a:r>
              <a:rPr lang="en-US" sz="1600">
                <a:latin typeface="Times New Roman"/>
                <a:ea typeface="Times New Roman"/>
                <a:cs typeface="Times New Roman"/>
                <a:sym typeface="Times New Roman"/>
              </a:rPr>
              <a:t>The proposed method effectively generates queries for varying tables and datasets.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The model proficiently produces concise queries by capturing all the semantics.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Through fine-tuning, the model generates queries that help to interact with the databases.</a:t>
            </a:r>
            <a:endParaRPr sz="16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US" sz="1600">
                <a:latin typeface="Times New Roman"/>
                <a:ea typeface="Times New Roman"/>
                <a:cs typeface="Times New Roman"/>
                <a:sym typeface="Times New Roman"/>
              </a:rPr>
              <a:t>A high precision score shows that the machine-generated queries captures </a:t>
            </a:r>
            <a:r>
              <a:rPr lang="en-US" sz="1400">
                <a:latin typeface="Times New Roman"/>
                <a:ea typeface="Times New Roman"/>
                <a:cs typeface="Times New Roman"/>
                <a:sym typeface="Times New Roman"/>
              </a:rPr>
              <a:t>the </a:t>
            </a:r>
            <a:r>
              <a:rPr lang="en-US" sz="1600">
                <a:latin typeface="Times New Roman"/>
                <a:ea typeface="Times New Roman"/>
                <a:cs typeface="Times New Roman"/>
                <a:sym typeface="Times New Roman"/>
              </a:rPr>
              <a:t>essence of natural language from the reference queries.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In comparison to existing methods, the proposed method generates more executable queries.</a:t>
            </a:r>
            <a:endParaRPr sz="1600">
              <a:latin typeface="Times New Roman"/>
              <a:ea typeface="Times New Roman"/>
              <a:cs typeface="Times New Roman"/>
              <a:sym typeface="Times New Roman"/>
            </a:endParaRPr>
          </a:p>
          <a:p>
            <a:pPr indent="0" lvl="0" marL="457200" rtl="0" algn="l">
              <a:spcBef>
                <a:spcPts val="3020"/>
              </a:spcBef>
              <a:spcAft>
                <a:spcPts val="0"/>
              </a:spcAft>
              <a:buNone/>
            </a:pPr>
            <a:r>
              <a:t/>
            </a:r>
            <a:endParaRPr sz="1400">
              <a:latin typeface="Times New Roman"/>
              <a:ea typeface="Times New Roman"/>
              <a:cs typeface="Times New Roman"/>
              <a:sym typeface="Times New Roman"/>
            </a:endParaRPr>
          </a:p>
        </p:txBody>
      </p:sp>
      <p:sp>
        <p:nvSpPr>
          <p:cNvPr id="199" name="Google Shape;199;g2c62598be3c_0_8"/>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c62598be3c_0_23"/>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None/>
            </a:pPr>
            <a:r>
              <a:rPr lang="en-US" sz="3600">
                <a:latin typeface="Times New Roman"/>
                <a:ea typeface="Times New Roman"/>
                <a:cs typeface="Times New Roman"/>
                <a:sym typeface="Times New Roman"/>
              </a:rPr>
              <a:t>Justification</a:t>
            </a:r>
            <a:endParaRPr sz="3600">
              <a:latin typeface="Times New Roman"/>
              <a:ea typeface="Times New Roman"/>
              <a:cs typeface="Times New Roman"/>
              <a:sym typeface="Times New Roman"/>
            </a:endParaRPr>
          </a:p>
        </p:txBody>
      </p:sp>
      <p:sp>
        <p:nvSpPr>
          <p:cNvPr id="205" name="Google Shape;205;g2c62598be3c_0_23"/>
          <p:cNvSpPr txBox="1"/>
          <p:nvPr>
            <p:ph idx="1" type="body"/>
          </p:nvPr>
        </p:nvSpPr>
        <p:spPr>
          <a:xfrm>
            <a:off x="457200" y="1200150"/>
            <a:ext cx="8450100" cy="3675600"/>
          </a:xfrm>
          <a:prstGeom prst="rect">
            <a:avLst/>
          </a:prstGeom>
        </p:spPr>
        <p:txBody>
          <a:bodyPr anchorCtr="0" anchor="t" bIns="47025" lIns="94100" spcFirstLastPara="1" rIns="94100" wrap="square" tIns="47025">
            <a:noAutofit/>
          </a:bodyPr>
          <a:lstStyle/>
          <a:p>
            <a:pPr indent="0" lvl="0" marL="0" rtl="0" algn="l">
              <a:spcBef>
                <a:spcPts val="3020"/>
              </a:spcBef>
              <a:spcAft>
                <a:spcPts val="0"/>
              </a:spcAft>
              <a:buNone/>
            </a:pPr>
            <a:r>
              <a:t/>
            </a:r>
            <a:endParaRPr sz="1400">
              <a:latin typeface="Times New Roman"/>
              <a:ea typeface="Times New Roman"/>
              <a:cs typeface="Times New Roman"/>
              <a:sym typeface="Times New Roman"/>
            </a:endParaRPr>
          </a:p>
        </p:txBody>
      </p:sp>
      <p:sp>
        <p:nvSpPr>
          <p:cNvPr id="206" name="Google Shape;206;g2c62598be3c_0_23"/>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207" name="Google Shape;207;g2c62598be3c_0_23"/>
          <p:cNvGraphicFramePr/>
          <p:nvPr/>
        </p:nvGraphicFramePr>
        <p:xfrm>
          <a:off x="346938" y="1063375"/>
          <a:ext cx="3000000" cy="3000000"/>
        </p:xfrm>
        <a:graphic>
          <a:graphicData uri="http://schemas.openxmlformats.org/drawingml/2006/table">
            <a:tbl>
              <a:tblPr>
                <a:noFill/>
                <a:tableStyleId>{5B34E664-E26C-4029-893D-25A31AD676D6}</a:tableStyleId>
              </a:tblPr>
              <a:tblGrid>
                <a:gridCol w="1261425"/>
                <a:gridCol w="3436025"/>
                <a:gridCol w="814650"/>
                <a:gridCol w="913150"/>
                <a:gridCol w="2024875"/>
              </a:tblGrid>
              <a:tr h="821850">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Parameters</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Mathematical Formula</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Existing</a:t>
                      </a:r>
                      <a:endParaRPr b="1">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Value</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Improved</a:t>
                      </a:r>
                      <a:endParaRPr b="1">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Value</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Justification</a:t>
                      </a:r>
                      <a:endParaRPr b="1">
                        <a:latin typeface="Times New Roman"/>
                        <a:ea typeface="Times New Roman"/>
                        <a:cs typeface="Times New Roman"/>
                        <a:sym typeface="Times New Roman"/>
                      </a:endParaRPr>
                    </a:p>
                  </a:txBody>
                  <a:tcPr marT="91425" marB="91425" marR="91425" marL="91425"/>
                </a:tc>
              </a:tr>
              <a:tr h="902325">
                <a:tc>
                  <a:txBody>
                    <a:bodyPr/>
                    <a:lstStyle/>
                    <a:p>
                      <a:pPr indent="0" lvl="0" marL="0" rtl="0" algn="l">
                        <a:spcBef>
                          <a:spcPts val="0"/>
                        </a:spcBef>
                        <a:spcAft>
                          <a:spcPts val="0"/>
                        </a:spcAft>
                        <a:buNone/>
                      </a:pPr>
                      <a:r>
                        <a:rPr lang="en-US">
                          <a:solidFill>
                            <a:schemeClr val="dk1"/>
                          </a:solidFill>
                          <a:latin typeface="Times New Roman"/>
                          <a:ea typeface="Times New Roman"/>
                          <a:cs typeface="Times New Roman"/>
                          <a:sym typeface="Times New Roman"/>
                        </a:rPr>
                        <a:t>  Precision</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  Score</a:t>
                      </a:r>
                      <a:endParaRPr>
                        <a:latin typeface="Times New Roman"/>
                        <a:ea typeface="Times New Roman"/>
                        <a:cs typeface="Times New Roman"/>
                        <a:sym typeface="Times New Roman"/>
                      </a:endParaRPr>
                    </a:p>
                  </a:txBody>
                  <a:tcPr marT="91425" marB="91425" marR="91425" marL="91425"/>
                </a:tc>
                <a:tc>
                  <a:txBody>
                    <a:bodyPr/>
                    <a:lstStyle/>
                    <a:p>
                      <a:pPr indent="0" lvl="0" marL="0" rtl="0" algn="just">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0.73</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0.87</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OpenAI’s Large language</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model is trained with high</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quality dataset.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r h="562800">
                <a:tc>
                  <a:txBody>
                    <a:bodyPr/>
                    <a:lstStyle/>
                    <a:p>
                      <a:pPr indent="0" lvl="0" marL="0" rtl="0" algn="l">
                        <a:spcBef>
                          <a:spcPts val="0"/>
                        </a:spcBef>
                        <a:spcAft>
                          <a:spcPts val="0"/>
                        </a:spcAft>
                        <a:buNone/>
                      </a:pPr>
                      <a:r>
                        <a:rPr lang="en-US">
                          <a:solidFill>
                            <a:schemeClr val="dk1"/>
                          </a:solidFill>
                          <a:latin typeface="Times New Roman"/>
                          <a:ea typeface="Times New Roman"/>
                          <a:cs typeface="Times New Roman"/>
                          <a:sym typeface="Times New Roman"/>
                        </a:rPr>
                        <a:t>  Execution</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  Accuracy</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solidFill>
                          <a:srgbClr val="EFEFE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0.78</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0.89</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LLM model  accurately captures the essence of the natural language.</a:t>
                      </a:r>
                      <a:endParaRPr>
                        <a:latin typeface="Times New Roman"/>
                        <a:ea typeface="Times New Roman"/>
                        <a:cs typeface="Times New Roman"/>
                        <a:sym typeface="Times New Roman"/>
                      </a:endParaRPr>
                    </a:p>
                  </a:txBody>
                  <a:tcPr marT="91425" marB="91425" marR="91425" marL="91425"/>
                </a:tc>
              </a:tr>
              <a:tr h="562800">
                <a:tc>
                  <a:txBody>
                    <a:bodyPr/>
                    <a:lstStyle/>
                    <a:p>
                      <a:pPr indent="0" lvl="0" marL="0" rtl="0" algn="l">
                        <a:spcBef>
                          <a:spcPts val="0"/>
                        </a:spcBef>
                        <a:spcAft>
                          <a:spcPts val="0"/>
                        </a:spcAft>
                        <a:buNone/>
                      </a:pPr>
                      <a:r>
                        <a:rPr lang="en-US">
                          <a:solidFill>
                            <a:schemeClr val="dk1"/>
                          </a:solidFill>
                          <a:latin typeface="Times New Roman"/>
                          <a:ea typeface="Times New Roman"/>
                          <a:cs typeface="Times New Roman"/>
                          <a:sym typeface="Times New Roman"/>
                        </a:rPr>
                        <a:t>  Semantic</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  Accuracy</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0.86</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0.92</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latin typeface="Times New Roman"/>
                          <a:ea typeface="Times New Roman"/>
                          <a:cs typeface="Times New Roman"/>
                          <a:sym typeface="Times New Roman"/>
                        </a:rPr>
                        <a:t>LLM model  accurately captures the semantics of the natural language.</a:t>
                      </a:r>
                      <a:endParaRPr>
                        <a:latin typeface="Times New Roman"/>
                        <a:ea typeface="Times New Roman"/>
                        <a:cs typeface="Times New Roman"/>
                        <a:sym typeface="Times New Roman"/>
                      </a:endParaRPr>
                    </a:p>
                  </a:txBody>
                  <a:tcPr marT="91425" marB="91425" marR="91425" marL="91425"/>
                </a:tc>
              </a:tr>
            </a:tbl>
          </a:graphicData>
        </a:graphic>
      </p:graphicFrame>
      <p:pic>
        <p:nvPicPr>
          <p:cNvPr id="208" name="Google Shape;208;g2c62598be3c_0_23"/>
          <p:cNvPicPr preferRelativeResize="0"/>
          <p:nvPr/>
        </p:nvPicPr>
        <p:blipFill rotWithShape="1">
          <a:blip r:embed="rId3">
            <a:alphaModFix/>
          </a:blip>
          <a:srcRect b="29863" l="0" r="0" t="0"/>
          <a:stretch/>
        </p:blipFill>
        <p:spPr>
          <a:xfrm>
            <a:off x="1702125" y="4395575"/>
            <a:ext cx="3327475" cy="273900"/>
          </a:xfrm>
          <a:prstGeom prst="rect">
            <a:avLst/>
          </a:prstGeom>
          <a:noFill/>
          <a:ln>
            <a:noFill/>
          </a:ln>
        </p:spPr>
      </p:pic>
      <p:pic>
        <p:nvPicPr>
          <p:cNvPr id="209" name="Google Shape;209;g2c62598be3c_0_23"/>
          <p:cNvPicPr preferRelativeResize="0"/>
          <p:nvPr/>
        </p:nvPicPr>
        <p:blipFill rotWithShape="1">
          <a:blip r:embed="rId4">
            <a:alphaModFix/>
          </a:blip>
          <a:srcRect b="0" l="0" r="0" t="0"/>
          <a:stretch/>
        </p:blipFill>
        <p:spPr>
          <a:xfrm>
            <a:off x="1852325" y="2496750"/>
            <a:ext cx="2790825" cy="314325"/>
          </a:xfrm>
          <a:prstGeom prst="rect">
            <a:avLst/>
          </a:prstGeom>
          <a:noFill/>
          <a:ln>
            <a:noFill/>
          </a:ln>
        </p:spPr>
      </p:pic>
      <p:pic>
        <p:nvPicPr>
          <p:cNvPr id="210" name="Google Shape;210;g2c62598be3c_0_23"/>
          <p:cNvPicPr preferRelativeResize="0"/>
          <p:nvPr/>
        </p:nvPicPr>
        <p:blipFill rotWithShape="1">
          <a:blip r:embed="rId5">
            <a:alphaModFix/>
          </a:blip>
          <a:srcRect b="20121" l="0" r="0" t="0"/>
          <a:stretch/>
        </p:blipFill>
        <p:spPr>
          <a:xfrm>
            <a:off x="1784725" y="3582575"/>
            <a:ext cx="3162300" cy="27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6702da9510_2_34"/>
          <p:cNvSpPr txBox="1"/>
          <p:nvPr>
            <p:ph type="title"/>
          </p:nvPr>
        </p:nvSpPr>
        <p:spPr>
          <a:xfrm>
            <a:off x="364925" y="1978728"/>
            <a:ext cx="8229600" cy="8574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Times New Roman"/>
                <a:ea typeface="Times New Roman"/>
                <a:cs typeface="Times New Roman"/>
                <a:sym typeface="Times New Roman"/>
              </a:rPr>
              <a:t>Thank You</a:t>
            </a:r>
            <a:endParaRPr sz="3600">
              <a:latin typeface="Times New Roman"/>
              <a:ea typeface="Times New Roman"/>
              <a:cs typeface="Times New Roman"/>
              <a:sym typeface="Times New Roman"/>
            </a:endParaRPr>
          </a:p>
        </p:txBody>
      </p:sp>
      <p:sp>
        <p:nvSpPr>
          <p:cNvPr id="216" name="Google Shape;216;g26702da9510_2_3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67" name="Google Shape;67;p2"/>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68" name="Google Shape;68;p2"/>
          <p:cNvSpPr txBox="1"/>
          <p:nvPr>
            <p:ph type="title"/>
          </p:nvPr>
        </p:nvSpPr>
        <p:spPr>
          <a:xfrm>
            <a:off x="1502569" y="1524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Times New Roman"/>
                <a:ea typeface="Times New Roman"/>
                <a:cs typeface="Times New Roman"/>
                <a:sym typeface="Times New Roman"/>
              </a:rPr>
              <a:t>Introduction</a:t>
            </a:r>
            <a:endParaRPr sz="3600">
              <a:latin typeface="Times New Roman"/>
              <a:ea typeface="Times New Roman"/>
              <a:cs typeface="Times New Roman"/>
              <a:sym typeface="Times New Roman"/>
            </a:endParaRPr>
          </a:p>
        </p:txBody>
      </p:sp>
      <p:sp>
        <p:nvSpPr>
          <p:cNvPr id="69" name="Google Shape;69;p2"/>
          <p:cNvSpPr txBox="1"/>
          <p:nvPr/>
        </p:nvSpPr>
        <p:spPr>
          <a:xfrm>
            <a:off x="610350" y="779700"/>
            <a:ext cx="7786800" cy="3324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1000"/>
              </a:spcBef>
              <a:spcAft>
                <a:spcPts val="0"/>
              </a:spcAft>
              <a:buClr>
                <a:srgbClr val="000000"/>
              </a:buClr>
              <a:buSzPts val="1400"/>
              <a:buFont typeface="Arial"/>
              <a:buNone/>
            </a:pPr>
            <a:r>
              <a:t/>
            </a:r>
            <a:endParaRPr i="0" sz="1500" u="none" cap="none" strike="noStrike">
              <a:solidFill>
                <a:schemeClr val="dk1"/>
              </a:solidFill>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chemeClr val="dk1"/>
              </a:buClr>
              <a:buSzPts val="1500"/>
              <a:buFont typeface="Times New Roman"/>
              <a:buChar char="●"/>
            </a:pPr>
            <a:r>
              <a:rPr i="0" lang="en-US" sz="1500" u="none" cap="none" strike="noStrike">
                <a:solidFill>
                  <a:schemeClr val="dk1"/>
                </a:solidFill>
                <a:latin typeface="Times New Roman"/>
                <a:ea typeface="Times New Roman"/>
                <a:cs typeface="Times New Roman"/>
                <a:sym typeface="Times New Roman"/>
              </a:rPr>
              <a:t>Querying database through Structured Query Language(SQL) require knowledge in the field, hindering the accessibility for individual without expertise in the field. The challenges faced by Natural Language to SQL generator models, particularly in handling extensive datasets, have been a point of concern. These models, designed to simplify database interactions, often encounter inaccuracies due to limitations in their training data.</a:t>
            </a:r>
            <a:endParaRPr i="0" sz="1500" u="none" cap="none" strike="noStrike">
              <a:solidFill>
                <a:srgbClr val="000000"/>
              </a:solidFill>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rgbClr val="000000"/>
              </a:buClr>
              <a:buSzPts val="1500"/>
              <a:buFont typeface="Times New Roman"/>
              <a:buChar char="●"/>
            </a:pPr>
            <a:r>
              <a:rPr i="0" lang="en-US" sz="1500" u="none" cap="none" strike="noStrike">
                <a:solidFill>
                  <a:srgbClr val="000000"/>
                </a:solidFill>
                <a:latin typeface="Times New Roman"/>
                <a:ea typeface="Times New Roman"/>
                <a:cs typeface="Times New Roman"/>
                <a:sym typeface="Times New Roman"/>
              </a:rPr>
              <a:t>For the development of the model utilizes a novel dataset that consists of the user inputs and its corresponding queries. </a:t>
            </a:r>
            <a:r>
              <a:rPr i="0" lang="en-US" sz="1500" u="none" cap="none" strike="noStrike">
                <a:solidFill>
                  <a:schemeClr val="dk1"/>
                </a:solidFill>
                <a:latin typeface="Times New Roman"/>
                <a:ea typeface="Times New Roman"/>
                <a:cs typeface="Times New Roman"/>
                <a:sym typeface="Times New Roman"/>
              </a:rPr>
              <a:t>OpenAI </a:t>
            </a:r>
            <a:r>
              <a:rPr i="0" lang="en-US" sz="1500" u="sng" cap="none" strike="noStrike">
                <a:solidFill>
                  <a:schemeClr val="dk1"/>
                </a:solidFill>
                <a:latin typeface="Times New Roman"/>
                <a:ea typeface="Times New Roman"/>
                <a:cs typeface="Times New Roman"/>
                <a:sym typeface="Times New Roman"/>
              </a:rPr>
              <a:t>API key </a:t>
            </a:r>
            <a:r>
              <a:rPr i="0" lang="en-US" sz="1500" u="none" cap="none" strike="noStrike">
                <a:solidFill>
                  <a:schemeClr val="dk1"/>
                </a:solidFill>
                <a:latin typeface="Times New Roman"/>
                <a:ea typeface="Times New Roman"/>
                <a:cs typeface="Times New Roman"/>
                <a:sym typeface="Times New Roman"/>
              </a:rPr>
              <a:t>is used to access the OpenAI’s Large Language Models, and </a:t>
            </a:r>
            <a:r>
              <a:rPr lang="en-US" sz="1500" u="sng">
                <a:solidFill>
                  <a:schemeClr val="dk1"/>
                </a:solidFill>
                <a:latin typeface="Times New Roman"/>
                <a:ea typeface="Times New Roman"/>
                <a:cs typeface="Times New Roman"/>
                <a:sym typeface="Times New Roman"/>
              </a:rPr>
              <a:t>Python IDLE</a:t>
            </a:r>
            <a:r>
              <a:rPr i="0" lang="en-US" sz="1500" u="none" cap="none" strike="noStrike">
                <a:solidFill>
                  <a:schemeClr val="dk1"/>
                </a:solidFill>
                <a:latin typeface="Times New Roman"/>
                <a:ea typeface="Times New Roman"/>
                <a:cs typeface="Times New Roman"/>
                <a:sym typeface="Times New Roman"/>
              </a:rPr>
              <a:t> used for developing the model.</a:t>
            </a:r>
            <a:endParaRPr i="0" sz="1500" u="none" cap="none" strike="noStrike">
              <a:solidFill>
                <a:schemeClr val="dk1"/>
              </a:solidFill>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chemeClr val="dk1"/>
              </a:buClr>
              <a:buSzPts val="1500"/>
              <a:buFont typeface="Times New Roman"/>
              <a:buChar char="●"/>
            </a:pPr>
            <a:r>
              <a:rPr i="0" lang="en-US" sz="1500" u="none" cap="none" strike="noStrike">
                <a:solidFill>
                  <a:schemeClr val="dk1"/>
                </a:solidFill>
                <a:latin typeface="Times New Roman"/>
                <a:ea typeface="Times New Roman"/>
                <a:cs typeface="Times New Roman"/>
                <a:sym typeface="Times New Roman"/>
              </a:rPr>
              <a:t>The application of this SQL query generator extends to individuals without expertise in the field required. It is useful to generate complex queries and is efficient to work with extensive datasets.</a:t>
            </a:r>
            <a:endParaRPr i="0" sz="1500" u="none" cap="none" strike="noStrike">
              <a:solidFill>
                <a:schemeClr val="dk1"/>
              </a:solidFill>
              <a:latin typeface="Times New Roman"/>
              <a:ea typeface="Times New Roman"/>
              <a:cs typeface="Times New Roman"/>
              <a:sym typeface="Times New Roman"/>
            </a:endParaRPr>
          </a:p>
        </p:txBody>
      </p:sp>
      <p:sp>
        <p:nvSpPr>
          <p:cNvPr id="70" name="Google Shape;70;p2"/>
          <p:cNvSpPr txBox="1"/>
          <p:nvPr>
            <p:ph idx="11" type="ftr"/>
          </p:nvPr>
        </p:nvSpPr>
        <p:spPr>
          <a:xfrm>
            <a:off x="3124200" y="46910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76" name="Google Shape;76;p3"/>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77" name="Google Shape;77;p3"/>
          <p:cNvSpPr txBox="1"/>
          <p:nvPr>
            <p:ph type="title"/>
          </p:nvPr>
        </p:nvSpPr>
        <p:spPr>
          <a:xfrm>
            <a:off x="1299044" y="54135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Times New Roman"/>
                <a:ea typeface="Times New Roman"/>
                <a:cs typeface="Times New Roman"/>
                <a:sym typeface="Times New Roman"/>
              </a:rPr>
              <a:t>Problem Statement</a:t>
            </a:r>
            <a:endParaRPr sz="3600">
              <a:latin typeface="Times New Roman"/>
              <a:ea typeface="Times New Roman"/>
              <a:cs typeface="Times New Roman"/>
              <a:sym typeface="Times New Roman"/>
            </a:endParaRPr>
          </a:p>
        </p:txBody>
      </p:sp>
      <p:sp>
        <p:nvSpPr>
          <p:cNvPr id="78" name="Google Shape;78;p3"/>
          <p:cNvSpPr txBox="1"/>
          <p:nvPr/>
        </p:nvSpPr>
        <p:spPr>
          <a:xfrm>
            <a:off x="663300" y="1766575"/>
            <a:ext cx="7817400" cy="1583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100"/>
              <a:buFont typeface="Arial"/>
              <a:buNone/>
            </a:pPr>
            <a:r>
              <a:rPr i="0" lang="en-US" sz="1500" u="none" cap="none" strike="noStrike">
                <a:solidFill>
                  <a:schemeClr val="dk1"/>
                </a:solidFill>
                <a:latin typeface="Times New Roman"/>
                <a:ea typeface="Times New Roman"/>
                <a:cs typeface="Times New Roman"/>
                <a:sym typeface="Times New Roman"/>
              </a:rPr>
              <a:t>The barrier of learning programming languages for retrieving information from extensive databases. Existing methods often compromise on accuracy and struggle with managing large databases. The goal is to create an efficient text-to-SQL generator that enables users to interact with sizable databases without the need for extensive programming knowledge, ensuring both accuracy and scalability.</a:t>
            </a:r>
            <a:endParaRPr i="0" sz="1500" u="none" cap="none" strike="noStrike">
              <a:solidFill>
                <a:schemeClr val="dk1"/>
              </a:solidFill>
              <a:latin typeface="Times New Roman"/>
              <a:ea typeface="Times New Roman"/>
              <a:cs typeface="Times New Roman"/>
              <a:sym typeface="Times New Roman"/>
            </a:endParaRPr>
          </a:p>
          <a:p>
            <a:pPr indent="0" lvl="0" marL="0" marR="44450" rtl="0" algn="l">
              <a:lnSpc>
                <a:spcPct val="150000"/>
              </a:lnSpc>
              <a:spcBef>
                <a:spcPts val="585"/>
              </a:spcBef>
              <a:spcAft>
                <a:spcPts val="0"/>
              </a:spcAft>
              <a:buClr>
                <a:schemeClr val="dk1"/>
              </a:buClr>
              <a:buSzPts val="1100"/>
              <a:buFont typeface="Arial"/>
              <a:buNone/>
            </a:pPr>
            <a:r>
              <a:t/>
            </a:r>
            <a:endParaRPr b="0" i="0" sz="1700" u="none" cap="none" strike="noStrike">
              <a:solidFill>
                <a:schemeClr val="dk1"/>
              </a:solidFill>
              <a:latin typeface="Times New Roman"/>
              <a:ea typeface="Times New Roman"/>
              <a:cs typeface="Times New Roman"/>
              <a:sym typeface="Times New Roman"/>
            </a:endParaRPr>
          </a:p>
        </p:txBody>
      </p:sp>
      <p:sp>
        <p:nvSpPr>
          <p:cNvPr id="79" name="Google Shape;79;p3"/>
          <p:cNvSpPr txBox="1"/>
          <p:nvPr>
            <p:ph idx="11" type="ftr"/>
          </p:nvPr>
        </p:nvSpPr>
        <p:spPr>
          <a:xfrm>
            <a:off x="3124200" y="46910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 name="Shape 83"/>
        <p:cNvGrpSpPr/>
        <p:nvPr/>
      </p:nvGrpSpPr>
      <p:grpSpPr>
        <a:xfrm>
          <a:off x="0" y="0"/>
          <a:ext cx="0" cy="0"/>
          <a:chOff x="0" y="0"/>
          <a:chExt cx="0" cy="0"/>
        </a:xfrm>
      </p:grpSpPr>
      <p:sp>
        <p:nvSpPr>
          <p:cNvPr id="84" name="Google Shape;84;g26702da9510_0_15"/>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Times New Roman"/>
                <a:ea typeface="Times New Roman"/>
                <a:cs typeface="Times New Roman"/>
                <a:sym typeface="Times New Roman"/>
              </a:rPr>
              <a:t>Problem Illustration</a:t>
            </a:r>
            <a:endParaRPr sz="3600">
              <a:latin typeface="Times New Roman"/>
              <a:ea typeface="Times New Roman"/>
              <a:cs typeface="Times New Roman"/>
              <a:sym typeface="Times New Roman"/>
            </a:endParaRPr>
          </a:p>
        </p:txBody>
      </p:sp>
      <p:sp>
        <p:nvSpPr>
          <p:cNvPr id="85" name="Google Shape;85;g26702da9510_0_15"/>
          <p:cNvSpPr txBox="1"/>
          <p:nvPr>
            <p:ph idx="1" type="body"/>
          </p:nvPr>
        </p:nvSpPr>
        <p:spPr>
          <a:xfrm>
            <a:off x="151800" y="1063375"/>
            <a:ext cx="8840400" cy="3621900"/>
          </a:xfrm>
          <a:prstGeom prst="rect">
            <a:avLst/>
          </a:prstGeom>
          <a:noFill/>
          <a:ln>
            <a:noFill/>
          </a:ln>
        </p:spPr>
        <p:txBody>
          <a:bodyPr anchorCtr="0" anchor="t" bIns="47025" lIns="94100" spcFirstLastPara="1" rIns="94100" wrap="square" tIns="47025">
            <a:noAutofit/>
          </a:bodyPr>
          <a:lstStyle/>
          <a:p>
            <a:pPr indent="0" lvl="0" marL="0" rtl="0" algn="l">
              <a:lnSpc>
                <a:spcPct val="115000"/>
              </a:lnSpc>
              <a:spcBef>
                <a:spcPts val="0"/>
              </a:spcBef>
              <a:spcAft>
                <a:spcPts val="0"/>
              </a:spcAft>
              <a:buSzPts val="15100"/>
              <a:buNone/>
            </a:pPr>
            <a:r>
              <a:rPr lang="en-US" sz="1400">
                <a:latin typeface="Times New Roman"/>
                <a:ea typeface="Times New Roman"/>
                <a:cs typeface="Times New Roman"/>
                <a:sym typeface="Times New Roman"/>
              </a:rPr>
              <a:t>In the existing approaches, as the size of a database grows, the increased variability in the data may result in lower accuracy. The usage of more number of tables leads to less accurate results and increases the time of execution.</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SzPts val="15100"/>
              <a:buNone/>
            </a:pPr>
            <a:r>
              <a:t/>
            </a:r>
            <a:endParaRPr sz="1100">
              <a:latin typeface="Bookman Old Style"/>
              <a:ea typeface="Bookman Old Style"/>
              <a:cs typeface="Bookman Old Style"/>
              <a:sym typeface="Bookman Old Style"/>
            </a:endParaRPr>
          </a:p>
          <a:p>
            <a:pPr indent="0" lvl="0" marL="0" rtl="0" algn="l">
              <a:lnSpc>
                <a:spcPct val="115000"/>
              </a:lnSpc>
              <a:spcBef>
                <a:spcPts val="0"/>
              </a:spcBef>
              <a:spcAft>
                <a:spcPts val="0"/>
              </a:spcAft>
              <a:buSzPts val="15100"/>
              <a:buNone/>
            </a:pPr>
            <a:r>
              <a:rPr lang="en-US" sz="1100">
                <a:latin typeface="Bookman Old Style"/>
                <a:ea typeface="Bookman Old Style"/>
                <a:cs typeface="Bookman Old Style"/>
                <a:sym typeface="Bookman Old Style"/>
              </a:rPr>
              <a:t>           </a:t>
            </a:r>
            <a:endParaRPr sz="1100">
              <a:latin typeface="Bookman Old Style"/>
              <a:ea typeface="Bookman Old Style"/>
              <a:cs typeface="Bookman Old Style"/>
              <a:sym typeface="Bookman Old Style"/>
            </a:endParaRPr>
          </a:p>
          <a:p>
            <a:pPr indent="0" lvl="0" marL="0" rtl="0" algn="l">
              <a:lnSpc>
                <a:spcPct val="115000"/>
              </a:lnSpc>
              <a:spcBef>
                <a:spcPts val="0"/>
              </a:spcBef>
              <a:spcAft>
                <a:spcPts val="0"/>
              </a:spcAft>
              <a:buSzPts val="15100"/>
              <a:buNone/>
            </a:pPr>
            <a:r>
              <a:rPr lang="en-US" sz="1100">
                <a:latin typeface="Bookman Old Style"/>
                <a:ea typeface="Bookman Old Style"/>
                <a:cs typeface="Bookman Old Style"/>
                <a:sym typeface="Bookman Old Style"/>
              </a:rPr>
              <a:t>                                                                                                        </a:t>
            </a:r>
            <a:endParaRPr sz="1100">
              <a:latin typeface="Bookman Old Style"/>
              <a:ea typeface="Bookman Old Style"/>
              <a:cs typeface="Bookman Old Style"/>
              <a:sym typeface="Bookman Old Style"/>
            </a:endParaRPr>
          </a:p>
          <a:p>
            <a:pPr indent="0" lvl="0" marL="0" rtl="0" algn="l">
              <a:lnSpc>
                <a:spcPct val="115000"/>
              </a:lnSpc>
              <a:spcBef>
                <a:spcPts val="0"/>
              </a:spcBef>
              <a:spcAft>
                <a:spcPts val="0"/>
              </a:spcAft>
              <a:buClr>
                <a:schemeClr val="dk1"/>
              </a:buClr>
              <a:buSzPts val="1100"/>
              <a:buFont typeface="Arial"/>
              <a:buNone/>
            </a:pPr>
            <a:r>
              <a:rPr lang="en-US" sz="1100">
                <a:latin typeface="Bookman Old Style"/>
                <a:ea typeface="Bookman Old Style"/>
                <a:cs typeface="Bookman Old Style"/>
                <a:sym typeface="Bookman Old Style"/>
              </a:rPr>
              <a:t>                 </a:t>
            </a:r>
            <a:r>
              <a:rPr lang="en-US" sz="1100" u="sng">
                <a:latin typeface="Bookman Old Style"/>
                <a:ea typeface="Bookman Old Style"/>
                <a:cs typeface="Bookman Old Style"/>
                <a:sym typeface="Bookman Old Style"/>
              </a:rPr>
              <a:t> </a:t>
            </a:r>
            <a:r>
              <a:rPr lang="en-US" sz="1300" u="sng">
                <a:latin typeface="Times New Roman"/>
                <a:ea typeface="Times New Roman"/>
                <a:cs typeface="Times New Roman"/>
                <a:sym typeface="Times New Roman"/>
              </a:rPr>
              <a:t>Accuracy problem in existing approaches</a:t>
            </a:r>
            <a:endParaRPr sz="1300" u="sng">
              <a:latin typeface="Times New Roman"/>
              <a:ea typeface="Times New Roman"/>
              <a:cs typeface="Times New Roman"/>
              <a:sym typeface="Times New Roman"/>
            </a:endParaRPr>
          </a:p>
        </p:txBody>
      </p:sp>
      <p:sp>
        <p:nvSpPr>
          <p:cNvPr id="86" name="Google Shape;86;g26702da9510_0_1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87" name="Google Shape;87;g26702da9510_0_15"/>
          <p:cNvGraphicFramePr/>
          <p:nvPr/>
        </p:nvGraphicFramePr>
        <p:xfrm>
          <a:off x="294675" y="2461650"/>
          <a:ext cx="3000000" cy="3000000"/>
        </p:xfrm>
        <a:graphic>
          <a:graphicData uri="http://schemas.openxmlformats.org/drawingml/2006/table">
            <a:tbl>
              <a:tblPr>
                <a:noFill/>
                <a:tableStyleId>{4CC075BC-776C-47CA-A725-02D6CFDC2461}</a:tableStyleId>
              </a:tblPr>
              <a:tblGrid>
                <a:gridCol w="836600"/>
                <a:gridCol w="1085850"/>
                <a:gridCol w="1170175"/>
                <a:gridCol w="1393725"/>
              </a:tblGrid>
              <a:tr h="5404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 </a:t>
                      </a:r>
                      <a:r>
                        <a:rPr b="1" lang="en-US" sz="1400" u="none" cap="none" strike="noStrike">
                          <a:latin typeface="Times New Roman"/>
                          <a:ea typeface="Times New Roman"/>
                          <a:cs typeface="Times New Roman"/>
                          <a:sym typeface="Times New Roman"/>
                        </a:rPr>
                        <a:t>No of tables</a:t>
                      </a:r>
                      <a:endParaRPr b="1" sz="14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 </a:t>
                      </a:r>
                      <a:r>
                        <a:rPr b="1" lang="en-US" sz="1400" u="none" cap="none" strike="noStrike">
                          <a:latin typeface="Times New Roman"/>
                          <a:ea typeface="Times New Roman"/>
                          <a:cs typeface="Times New Roman"/>
                          <a:sym typeface="Times New Roman"/>
                        </a:rPr>
                        <a:t>No of tuples</a:t>
                      </a:r>
                      <a:endParaRPr b="1" sz="14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  Accuracy</a:t>
                      </a:r>
                      <a:endParaRPr b="1" sz="14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Avg time of execution</a:t>
                      </a:r>
                      <a:endParaRPr b="1" sz="14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4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1</a:t>
                      </a:r>
                      <a:endParaRPr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240</a:t>
                      </a:r>
                      <a:endParaRPr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0.8</a:t>
                      </a:r>
                      <a:r>
                        <a:rPr lang="en-US" sz="1200">
                          <a:latin typeface="Times New Roman"/>
                          <a:ea typeface="Times New Roman"/>
                          <a:cs typeface="Times New Roman"/>
                          <a:sym typeface="Times New Roman"/>
                        </a:rPr>
                        <a:t>2</a:t>
                      </a:r>
                      <a:r>
                        <a:rPr lang="en-US" sz="1200" u="none" cap="none" strike="noStrike">
                          <a:latin typeface="Times New Roman"/>
                          <a:ea typeface="Times New Roman"/>
                          <a:cs typeface="Times New Roman"/>
                          <a:sym typeface="Times New Roman"/>
                        </a:rPr>
                        <a:t>5</a:t>
                      </a:r>
                      <a:endParaRPr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2 ms</a:t>
                      </a:r>
                      <a:endParaRPr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4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2</a:t>
                      </a:r>
                      <a:endParaRPr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765</a:t>
                      </a:r>
                      <a:endParaRPr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0.</a:t>
                      </a:r>
                      <a:r>
                        <a:rPr lang="en-US" sz="1200">
                          <a:latin typeface="Times New Roman"/>
                          <a:ea typeface="Times New Roman"/>
                          <a:cs typeface="Times New Roman"/>
                          <a:sym typeface="Times New Roman"/>
                        </a:rPr>
                        <a:t>7</a:t>
                      </a:r>
                      <a:r>
                        <a:rPr lang="en-US" sz="1200" u="none" cap="none" strike="noStrike">
                          <a:latin typeface="Times New Roman"/>
                          <a:ea typeface="Times New Roman"/>
                          <a:cs typeface="Times New Roman"/>
                          <a:sym typeface="Times New Roman"/>
                        </a:rPr>
                        <a:t>14</a:t>
                      </a:r>
                      <a:endParaRPr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46 ms</a:t>
                      </a:r>
                      <a:endParaRPr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4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5</a:t>
                      </a:r>
                      <a:endParaRPr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1864</a:t>
                      </a:r>
                      <a:endParaRPr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0.</a:t>
                      </a:r>
                      <a:r>
                        <a:rPr lang="en-US" sz="1200">
                          <a:latin typeface="Times New Roman"/>
                          <a:ea typeface="Times New Roman"/>
                          <a:cs typeface="Times New Roman"/>
                          <a:sym typeface="Times New Roman"/>
                        </a:rPr>
                        <a:t>6</a:t>
                      </a:r>
                      <a:r>
                        <a:rPr lang="en-US" sz="1200" u="none" cap="none" strike="noStrike">
                          <a:latin typeface="Times New Roman"/>
                          <a:ea typeface="Times New Roman"/>
                          <a:cs typeface="Times New Roman"/>
                          <a:sym typeface="Times New Roman"/>
                        </a:rPr>
                        <a:t>4</a:t>
                      </a:r>
                      <a:r>
                        <a:rPr lang="en-US" sz="1200">
                          <a:latin typeface="Times New Roman"/>
                          <a:ea typeface="Times New Roman"/>
                          <a:cs typeface="Times New Roman"/>
                          <a:sym typeface="Times New Roman"/>
                        </a:rPr>
                        <a:t>1</a:t>
                      </a:r>
                      <a:endParaRPr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108 ms</a:t>
                      </a:r>
                      <a:endParaRPr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44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8</a:t>
                      </a:r>
                      <a:endParaRPr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7642</a:t>
                      </a:r>
                      <a:endParaRPr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0.584</a:t>
                      </a:r>
                      <a:endParaRPr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       193 ms</a:t>
                      </a:r>
                      <a:endParaRPr sz="1200" u="none" cap="none" strike="noStrike">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88" name="Google Shape;88;g26702da9510_0_15"/>
          <p:cNvPicPr preferRelativeResize="0"/>
          <p:nvPr/>
        </p:nvPicPr>
        <p:blipFill rotWithShape="1">
          <a:blip r:embed="rId3">
            <a:alphaModFix/>
          </a:blip>
          <a:srcRect b="0" l="0" r="0" t="0"/>
          <a:stretch/>
        </p:blipFill>
        <p:spPr>
          <a:xfrm>
            <a:off x="4919325" y="1708425"/>
            <a:ext cx="3988050" cy="3058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6"/>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4" name="Google Shape;94;p6"/>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95" name="Google Shape;95;p6"/>
          <p:cNvSpPr txBox="1"/>
          <p:nvPr>
            <p:ph type="title"/>
          </p:nvPr>
        </p:nvSpPr>
        <p:spPr>
          <a:xfrm>
            <a:off x="1502569" y="152400"/>
            <a:ext cx="6117300" cy="6273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20700"/>
              <a:buNone/>
            </a:pPr>
            <a:r>
              <a:rPr lang="en-US" sz="3600">
                <a:latin typeface="Bookman Old Style"/>
                <a:ea typeface="Bookman Old Style"/>
                <a:cs typeface="Bookman Old Style"/>
                <a:sym typeface="Bookman Old Style"/>
              </a:rPr>
              <a:t>      </a:t>
            </a:r>
            <a:r>
              <a:rPr lang="en-US" sz="3600">
                <a:latin typeface="Times New Roman"/>
                <a:ea typeface="Times New Roman"/>
                <a:cs typeface="Times New Roman"/>
                <a:sym typeface="Times New Roman"/>
              </a:rPr>
              <a:t>Proposed Method</a:t>
            </a:r>
            <a:endParaRPr sz="3600">
              <a:latin typeface="Times New Roman"/>
              <a:ea typeface="Times New Roman"/>
              <a:cs typeface="Times New Roman"/>
              <a:sym typeface="Times New Roman"/>
            </a:endParaRPr>
          </a:p>
        </p:txBody>
      </p:sp>
      <p:sp>
        <p:nvSpPr>
          <p:cNvPr id="96" name="Google Shape;96;p6"/>
          <p:cNvSpPr txBox="1"/>
          <p:nvPr/>
        </p:nvSpPr>
        <p:spPr>
          <a:xfrm>
            <a:off x="615125" y="893275"/>
            <a:ext cx="7766400" cy="3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Bookman Old Style"/>
                <a:ea typeface="Bookman Old Style"/>
                <a:cs typeface="Bookman Old Style"/>
                <a:sym typeface="Bookman Old Style"/>
              </a:rPr>
              <a:t> </a:t>
            </a:r>
            <a:r>
              <a:rPr i="0" lang="en-US" sz="1300" u="none" cap="none" strike="noStrike">
                <a:solidFill>
                  <a:srgbClr val="000000"/>
                </a:solidFill>
                <a:latin typeface="Times New Roman"/>
                <a:ea typeface="Times New Roman"/>
                <a:cs typeface="Times New Roman"/>
                <a:sym typeface="Times New Roman"/>
              </a:rPr>
              <a:t>It consists of 4 phases:</a:t>
            </a:r>
            <a:endParaRPr i="0" sz="13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i="0" sz="1300" u="none" cap="none" strike="noStrike">
              <a:solidFill>
                <a:srgbClr val="000000"/>
              </a:solidFill>
              <a:latin typeface="Times New Roman"/>
              <a:ea typeface="Times New Roman"/>
              <a:cs typeface="Times New Roman"/>
              <a:sym typeface="Times New Roman"/>
            </a:endParaRPr>
          </a:p>
          <a:p>
            <a:pPr indent="-311150" lvl="0" marL="457200" marR="0" rtl="0" algn="l">
              <a:lnSpc>
                <a:spcPct val="100000"/>
              </a:lnSpc>
              <a:spcBef>
                <a:spcPts val="0"/>
              </a:spcBef>
              <a:spcAft>
                <a:spcPts val="0"/>
              </a:spcAft>
              <a:buClr>
                <a:srgbClr val="000000"/>
              </a:buClr>
              <a:buSzPts val="1300"/>
              <a:buFont typeface="Times New Roman"/>
              <a:buAutoNum type="arabicPeriod"/>
            </a:pPr>
            <a:r>
              <a:rPr b="1" i="0" lang="en-US" sz="1300" u="none" cap="none" strike="noStrike">
                <a:solidFill>
                  <a:srgbClr val="000000"/>
                </a:solidFill>
                <a:latin typeface="Times New Roman"/>
                <a:ea typeface="Times New Roman"/>
                <a:cs typeface="Times New Roman"/>
                <a:sym typeface="Times New Roman"/>
              </a:rPr>
              <a:t>User Input </a:t>
            </a:r>
            <a:r>
              <a:rPr i="0" lang="en-US" sz="1300" u="none" cap="none" strike="noStrike">
                <a:solidFill>
                  <a:srgbClr val="000000"/>
                </a:solidFill>
                <a:latin typeface="Times New Roman"/>
                <a:ea typeface="Times New Roman"/>
                <a:cs typeface="Times New Roman"/>
                <a:sym typeface="Times New Roman"/>
              </a:rPr>
              <a:t>- The schema and question are provided.</a:t>
            </a:r>
            <a:endParaRPr i="0" sz="1300" u="none" cap="none" strike="noStrike">
              <a:solidFill>
                <a:srgbClr val="000000"/>
              </a:solidFill>
              <a:latin typeface="Times New Roman"/>
              <a:ea typeface="Times New Roman"/>
              <a:cs typeface="Times New Roman"/>
              <a:sym typeface="Times New Roman"/>
            </a:endParaRPr>
          </a:p>
          <a:p>
            <a:pPr indent="-311150" lvl="0" marL="457200" marR="0" rtl="0" algn="l">
              <a:lnSpc>
                <a:spcPct val="100000"/>
              </a:lnSpc>
              <a:spcBef>
                <a:spcPts val="0"/>
              </a:spcBef>
              <a:spcAft>
                <a:spcPts val="0"/>
              </a:spcAft>
              <a:buClr>
                <a:srgbClr val="000000"/>
              </a:buClr>
              <a:buSzPts val="1300"/>
              <a:buFont typeface="Times New Roman"/>
              <a:buAutoNum type="arabicPeriod"/>
            </a:pPr>
            <a:r>
              <a:rPr b="1" i="0" lang="en-US" sz="1300" u="none" cap="none" strike="noStrike">
                <a:solidFill>
                  <a:srgbClr val="000000"/>
                </a:solidFill>
                <a:latin typeface="Times New Roman"/>
                <a:ea typeface="Times New Roman"/>
                <a:cs typeface="Times New Roman"/>
                <a:sym typeface="Times New Roman"/>
              </a:rPr>
              <a:t>Processing</a:t>
            </a:r>
            <a:r>
              <a:rPr i="0" lang="en-US" sz="1300" u="none" cap="none" strike="noStrike">
                <a:solidFill>
                  <a:srgbClr val="000000"/>
                </a:solidFill>
                <a:latin typeface="Times New Roman"/>
                <a:ea typeface="Times New Roman"/>
                <a:cs typeface="Times New Roman"/>
                <a:sym typeface="Times New Roman"/>
              </a:rPr>
              <a:t> - SQL query is generated based on the input.</a:t>
            </a:r>
            <a:endParaRPr i="0" sz="1300" u="none" cap="none" strike="noStrike">
              <a:solidFill>
                <a:srgbClr val="000000"/>
              </a:solidFill>
              <a:latin typeface="Times New Roman"/>
              <a:ea typeface="Times New Roman"/>
              <a:cs typeface="Times New Roman"/>
              <a:sym typeface="Times New Roman"/>
            </a:endParaRPr>
          </a:p>
          <a:p>
            <a:pPr indent="-311150" lvl="0" marL="457200" marR="0" rtl="0" algn="l">
              <a:lnSpc>
                <a:spcPct val="100000"/>
              </a:lnSpc>
              <a:spcBef>
                <a:spcPts val="0"/>
              </a:spcBef>
              <a:spcAft>
                <a:spcPts val="0"/>
              </a:spcAft>
              <a:buClr>
                <a:srgbClr val="000000"/>
              </a:buClr>
              <a:buSzPts val="1300"/>
              <a:buFont typeface="Times New Roman"/>
              <a:buAutoNum type="arabicPeriod"/>
            </a:pPr>
            <a:r>
              <a:rPr b="1" i="0" lang="en-US" sz="1300" u="none" cap="none" strike="noStrike">
                <a:solidFill>
                  <a:srgbClr val="000000"/>
                </a:solidFill>
                <a:latin typeface="Times New Roman"/>
                <a:ea typeface="Times New Roman"/>
                <a:cs typeface="Times New Roman"/>
                <a:sym typeface="Times New Roman"/>
              </a:rPr>
              <a:t>Accessing database</a:t>
            </a:r>
            <a:r>
              <a:rPr i="0" lang="en-US" sz="1300" u="none" cap="none" strike="noStrike">
                <a:solidFill>
                  <a:srgbClr val="000000"/>
                </a:solidFill>
                <a:latin typeface="Times New Roman"/>
                <a:ea typeface="Times New Roman"/>
                <a:cs typeface="Times New Roman"/>
                <a:sym typeface="Times New Roman"/>
              </a:rPr>
              <a:t> - The output is generated based on the query for the provided input.</a:t>
            </a:r>
            <a:endParaRPr i="0" sz="1300" u="none" cap="none" strike="noStrike">
              <a:solidFill>
                <a:srgbClr val="000000"/>
              </a:solidFill>
              <a:latin typeface="Times New Roman"/>
              <a:ea typeface="Times New Roman"/>
              <a:cs typeface="Times New Roman"/>
              <a:sym typeface="Times New Roman"/>
            </a:endParaRPr>
          </a:p>
          <a:p>
            <a:pPr indent="-311150" lvl="0" marL="457200" marR="0" rtl="0" algn="l">
              <a:lnSpc>
                <a:spcPct val="100000"/>
              </a:lnSpc>
              <a:spcBef>
                <a:spcPts val="0"/>
              </a:spcBef>
              <a:spcAft>
                <a:spcPts val="0"/>
              </a:spcAft>
              <a:buClr>
                <a:srgbClr val="000000"/>
              </a:buClr>
              <a:buSzPts val="1300"/>
              <a:buFont typeface="Times New Roman"/>
              <a:buAutoNum type="arabicPeriod"/>
            </a:pPr>
            <a:r>
              <a:rPr b="1" i="0" lang="en-US" sz="1300" u="none" cap="none" strike="noStrike">
                <a:solidFill>
                  <a:srgbClr val="000000"/>
                </a:solidFill>
                <a:latin typeface="Times New Roman"/>
                <a:ea typeface="Times New Roman"/>
                <a:cs typeface="Times New Roman"/>
                <a:sym typeface="Times New Roman"/>
              </a:rPr>
              <a:t>Result</a:t>
            </a:r>
            <a:r>
              <a:rPr i="0" lang="en-US" sz="1300" u="none" cap="none" strike="noStrike">
                <a:solidFill>
                  <a:srgbClr val="000000"/>
                </a:solidFill>
                <a:latin typeface="Times New Roman"/>
                <a:ea typeface="Times New Roman"/>
                <a:cs typeface="Times New Roman"/>
                <a:sym typeface="Times New Roman"/>
              </a:rPr>
              <a:t> - The output is displayed for the user.</a:t>
            </a:r>
            <a:endParaRPr i="0" sz="13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ookman Old Style"/>
              <a:ea typeface="Bookman Old Style"/>
              <a:cs typeface="Bookman Old Style"/>
              <a:sym typeface="Bookman Old Style"/>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ookman Old Style"/>
              <a:ea typeface="Bookman Old Style"/>
              <a:cs typeface="Bookman Old Style"/>
              <a:sym typeface="Bookman Old Style"/>
            </a:endParaRPr>
          </a:p>
        </p:txBody>
      </p:sp>
      <p:pic>
        <p:nvPicPr>
          <p:cNvPr id="97" name="Google Shape;97;p6"/>
          <p:cNvPicPr preferRelativeResize="0"/>
          <p:nvPr/>
        </p:nvPicPr>
        <p:blipFill rotWithShape="1">
          <a:blip r:embed="rId3">
            <a:alphaModFix/>
          </a:blip>
          <a:srcRect b="0" l="0" r="0" t="0"/>
          <a:stretch/>
        </p:blipFill>
        <p:spPr>
          <a:xfrm>
            <a:off x="1502575" y="2245599"/>
            <a:ext cx="5497413" cy="267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3" name="Google Shape;103;p7"/>
          <p:cNvSpPr/>
          <p:nvPr/>
        </p:nvSpPr>
        <p:spPr>
          <a:xfrm>
            <a:off x="539500" y="1085838"/>
            <a:ext cx="7648200" cy="345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Noto Sans Symbols"/>
              <a:buNone/>
            </a:pPr>
            <a:r>
              <a:rPr b="0" i="0" lang="en-US" sz="1100" u="none" cap="none" strike="noStrike">
                <a:solidFill>
                  <a:srgbClr val="000000"/>
                </a:solidFill>
                <a:latin typeface="Bookman Old Style"/>
                <a:ea typeface="Bookman Old Style"/>
                <a:cs typeface="Bookman Old Style"/>
                <a:sym typeface="Bookman Old Style"/>
              </a:rPr>
              <a:t>  </a:t>
            </a:r>
            <a:endParaRPr b="0" i="0" sz="11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t/>
            </a:r>
            <a:endParaRPr b="0" i="0" sz="11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t/>
            </a:r>
            <a:endParaRPr b="0" i="0" sz="11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t/>
            </a:r>
            <a:endParaRPr b="0" i="0" sz="11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t/>
            </a:r>
            <a:endParaRPr b="0" i="0" sz="11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t/>
            </a:r>
            <a:endParaRPr b="0" i="0" sz="11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t/>
            </a:r>
            <a:endParaRPr b="0" i="0" sz="11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t/>
            </a:r>
            <a:endParaRPr b="0" i="0" sz="11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t/>
            </a:r>
            <a:endParaRPr b="0" i="0" sz="11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t/>
            </a:r>
            <a:endParaRPr b="0" i="0" sz="11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t/>
            </a:r>
            <a:endParaRPr b="0" i="0" sz="1200" u="none" cap="none" strike="noStrike">
              <a:solidFill>
                <a:srgbClr val="000000"/>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rPr i="0" lang="en-US" u="none" cap="none" strike="noStrike">
                <a:solidFill>
                  <a:srgbClr val="000000"/>
                </a:solidFill>
                <a:latin typeface="Times New Roman"/>
                <a:ea typeface="Times New Roman"/>
                <a:cs typeface="Times New Roman"/>
                <a:sym typeface="Times New Roman"/>
              </a:rPr>
              <a:t>The input provided by the user, is processed by the LLM to generate the SQL query, which is </a:t>
            </a:r>
            <a:r>
              <a:rPr lang="en-US">
                <a:latin typeface="Times New Roman"/>
                <a:ea typeface="Times New Roman"/>
                <a:cs typeface="Times New Roman"/>
                <a:sym typeface="Times New Roman"/>
              </a:rPr>
              <a:t>executed</a:t>
            </a:r>
            <a:r>
              <a:rPr i="0" lang="en-US" u="none" cap="none" strike="noStrike">
                <a:solidFill>
                  <a:srgbClr val="000000"/>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against </a:t>
            </a:r>
            <a:r>
              <a:rPr i="0" lang="en-US" u="none" cap="none" strike="noStrike">
                <a:solidFill>
                  <a:srgbClr val="000000"/>
                </a:solidFill>
                <a:latin typeface="Times New Roman"/>
                <a:ea typeface="Times New Roman"/>
                <a:cs typeface="Times New Roman"/>
                <a:sym typeface="Times New Roman"/>
              </a:rPr>
              <a:t> the database to obtain the required information.</a:t>
            </a:r>
            <a:endParaRPr i="0" u="none" cap="none" strike="noStrike">
              <a:solidFill>
                <a:srgbClr val="000000"/>
              </a:solidFill>
              <a:latin typeface="Times New Roman"/>
              <a:ea typeface="Times New Roman"/>
              <a:cs typeface="Times New Roman"/>
              <a:sym typeface="Times New Roman"/>
            </a:endParaRPr>
          </a:p>
        </p:txBody>
      </p:sp>
      <p:sp>
        <p:nvSpPr>
          <p:cNvPr id="104" name="Google Shape;104;p7"/>
          <p:cNvSpPr txBox="1"/>
          <p:nvPr>
            <p:ph type="title"/>
          </p:nvPr>
        </p:nvSpPr>
        <p:spPr>
          <a:xfrm>
            <a:off x="1087344" y="2277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400">
                <a:latin typeface="Times New Roman"/>
                <a:ea typeface="Times New Roman"/>
                <a:cs typeface="Times New Roman"/>
                <a:sym typeface="Times New Roman"/>
              </a:rPr>
              <a:t> </a:t>
            </a:r>
            <a:r>
              <a:rPr lang="en-US" sz="3400">
                <a:latin typeface="Times New Roman"/>
                <a:ea typeface="Times New Roman"/>
                <a:cs typeface="Times New Roman"/>
                <a:sym typeface="Times New Roman"/>
              </a:rPr>
              <a:t>Proposed Method Illustration</a:t>
            </a:r>
            <a:endParaRPr sz="3400">
              <a:latin typeface="Times New Roman"/>
              <a:ea typeface="Times New Roman"/>
              <a:cs typeface="Times New Roman"/>
              <a:sym typeface="Times New Roman"/>
            </a:endParaRPr>
          </a:p>
        </p:txBody>
      </p:sp>
      <p:sp>
        <p:nvSpPr>
          <p:cNvPr id="105" name="Google Shape;105;p7"/>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pic>
        <p:nvPicPr>
          <p:cNvPr id="106" name="Google Shape;106;p7"/>
          <p:cNvPicPr preferRelativeResize="0"/>
          <p:nvPr/>
        </p:nvPicPr>
        <p:blipFill rotWithShape="1">
          <a:blip r:embed="rId3">
            <a:alphaModFix/>
          </a:blip>
          <a:srcRect b="0" l="0" r="0" t="0"/>
          <a:stretch/>
        </p:blipFill>
        <p:spPr>
          <a:xfrm>
            <a:off x="1087350" y="1415363"/>
            <a:ext cx="6019800" cy="122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c6250c52f1_0_0"/>
          <p:cNvSpPr txBox="1"/>
          <p:nvPr>
            <p:ph type="title"/>
          </p:nvPr>
        </p:nvSpPr>
        <p:spPr>
          <a:xfrm>
            <a:off x="149125" y="170128"/>
            <a:ext cx="8229600" cy="857400"/>
          </a:xfrm>
          <a:prstGeom prst="rect">
            <a:avLst/>
          </a:prstGeom>
        </p:spPr>
        <p:txBody>
          <a:bodyPr anchorCtr="0" anchor="ctr" bIns="47025" lIns="94100" spcFirstLastPara="1" rIns="94100" wrap="square" tIns="47025">
            <a:noAutofit/>
          </a:bodyPr>
          <a:lstStyle/>
          <a:p>
            <a:pPr indent="0" lvl="0" marL="0" rtl="0" algn="l">
              <a:spcBef>
                <a:spcPts val="0"/>
              </a:spcBef>
              <a:spcAft>
                <a:spcPts val="0"/>
              </a:spcAft>
              <a:buNone/>
            </a:pPr>
            <a:r>
              <a:rPr lang="en-US" sz="3500">
                <a:latin typeface="Bookman Old Style"/>
                <a:ea typeface="Bookman Old Style"/>
                <a:cs typeface="Bookman Old Style"/>
                <a:sym typeface="Bookman Old Style"/>
              </a:rPr>
              <a:t>           </a:t>
            </a:r>
            <a:r>
              <a:rPr lang="en-US" sz="3600">
                <a:latin typeface="Times New Roman"/>
                <a:ea typeface="Times New Roman"/>
                <a:cs typeface="Times New Roman"/>
                <a:sym typeface="Times New Roman"/>
              </a:rPr>
              <a:t>Experiment Environment</a:t>
            </a:r>
            <a:endParaRPr sz="3600">
              <a:latin typeface="Times New Roman"/>
              <a:ea typeface="Times New Roman"/>
              <a:cs typeface="Times New Roman"/>
              <a:sym typeface="Times New Roman"/>
            </a:endParaRPr>
          </a:p>
        </p:txBody>
      </p:sp>
      <p:sp>
        <p:nvSpPr>
          <p:cNvPr id="112" name="Google Shape;112;g2c6250c52f1_0_0"/>
          <p:cNvSpPr txBox="1"/>
          <p:nvPr>
            <p:ph idx="1" type="body"/>
          </p:nvPr>
        </p:nvSpPr>
        <p:spPr>
          <a:xfrm>
            <a:off x="288425" y="949375"/>
            <a:ext cx="8712900" cy="4026600"/>
          </a:xfrm>
          <a:prstGeom prst="rect">
            <a:avLst/>
          </a:prstGeom>
        </p:spPr>
        <p:txBody>
          <a:bodyPr anchorCtr="0" anchor="t" bIns="47025" lIns="94100" spcFirstLastPara="1" rIns="94100" wrap="square" tIns="47025">
            <a:noAutofit/>
          </a:bodyPr>
          <a:lstStyle/>
          <a:p>
            <a:pPr indent="0" lvl="0" marL="0" rtl="0" algn="l">
              <a:spcBef>
                <a:spcPts val="3020"/>
              </a:spcBef>
              <a:spcAft>
                <a:spcPts val="0"/>
              </a:spcAft>
              <a:buClr>
                <a:schemeClr val="dk1"/>
              </a:buClr>
              <a:buSzPts val="1100"/>
              <a:buFont typeface="Arial"/>
              <a:buNone/>
            </a:pPr>
            <a:r>
              <a:rPr lang="en-US" sz="1400">
                <a:latin typeface="Times New Roman"/>
                <a:ea typeface="Times New Roman"/>
                <a:cs typeface="Times New Roman"/>
                <a:sym typeface="Times New Roman"/>
              </a:rPr>
              <a:t>A fine-tuned model was created using an OpenAI API key and the dataset. The OpenAI API key is utilized to access the Large Language Model (LLM) of OpenAI, and the dataset is converted into JSON Lines files, which are further utilized in fine-tuning.</a:t>
            </a:r>
            <a:endParaRPr sz="1400">
              <a:latin typeface="Times New Roman"/>
              <a:ea typeface="Times New Roman"/>
              <a:cs typeface="Times New Roman"/>
              <a:sym typeface="Times New Roman"/>
            </a:endParaRPr>
          </a:p>
          <a:p>
            <a:pPr indent="0" lvl="0" marL="0" rtl="0" algn="l">
              <a:spcBef>
                <a:spcPts val="3020"/>
              </a:spcBef>
              <a:spcAft>
                <a:spcPts val="0"/>
              </a:spcAft>
              <a:buNone/>
            </a:pPr>
            <a:r>
              <a:t/>
            </a:r>
            <a:endParaRPr sz="1200">
              <a:latin typeface="Times New Roman"/>
              <a:ea typeface="Times New Roman"/>
              <a:cs typeface="Times New Roman"/>
              <a:sym typeface="Times New Roman"/>
            </a:endParaRPr>
          </a:p>
        </p:txBody>
      </p:sp>
      <p:sp>
        <p:nvSpPr>
          <p:cNvPr id="113" name="Google Shape;113;g2c6250c52f1_0_0"/>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14" name="Google Shape;114;g2c6250c52f1_0_0"/>
          <p:cNvPicPr preferRelativeResize="0"/>
          <p:nvPr/>
        </p:nvPicPr>
        <p:blipFill rotWithShape="1">
          <a:blip r:embed="rId3">
            <a:alphaModFix/>
          </a:blip>
          <a:srcRect b="0" l="0" r="0" t="0"/>
          <a:stretch/>
        </p:blipFill>
        <p:spPr>
          <a:xfrm>
            <a:off x="576850" y="1828800"/>
            <a:ext cx="3256750" cy="2742925"/>
          </a:xfrm>
          <a:prstGeom prst="rect">
            <a:avLst/>
          </a:prstGeom>
          <a:noFill/>
          <a:ln>
            <a:noFill/>
          </a:ln>
        </p:spPr>
      </p:pic>
      <p:pic>
        <p:nvPicPr>
          <p:cNvPr id="115" name="Google Shape;115;g2c6250c52f1_0_0"/>
          <p:cNvPicPr preferRelativeResize="0"/>
          <p:nvPr/>
        </p:nvPicPr>
        <p:blipFill>
          <a:blip r:embed="rId4">
            <a:alphaModFix/>
          </a:blip>
          <a:stretch>
            <a:fillRect/>
          </a:stretch>
        </p:blipFill>
        <p:spPr>
          <a:xfrm>
            <a:off x="4518600" y="1651600"/>
            <a:ext cx="3412976" cy="1359199"/>
          </a:xfrm>
          <a:prstGeom prst="rect">
            <a:avLst/>
          </a:prstGeom>
          <a:noFill/>
          <a:ln>
            <a:noFill/>
          </a:ln>
        </p:spPr>
      </p:pic>
      <p:sp>
        <p:nvSpPr>
          <p:cNvPr id="116" name="Google Shape;116;g2c6250c52f1_0_0"/>
          <p:cNvSpPr txBox="1"/>
          <p:nvPr/>
        </p:nvSpPr>
        <p:spPr>
          <a:xfrm>
            <a:off x="721075" y="4571725"/>
            <a:ext cx="28482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           Details of fine tuned model</a:t>
            </a:r>
            <a:endParaRPr sz="1200">
              <a:solidFill>
                <a:schemeClr val="dk1"/>
              </a:solidFill>
              <a:latin typeface="Times New Roman"/>
              <a:ea typeface="Times New Roman"/>
              <a:cs typeface="Times New Roman"/>
              <a:sym typeface="Times New Roman"/>
            </a:endParaRPr>
          </a:p>
        </p:txBody>
      </p:sp>
      <p:pic>
        <p:nvPicPr>
          <p:cNvPr id="117" name="Google Shape;117;g2c6250c52f1_0_0"/>
          <p:cNvPicPr preferRelativeResize="0"/>
          <p:nvPr/>
        </p:nvPicPr>
        <p:blipFill rotWithShape="1">
          <a:blip r:embed="rId5">
            <a:alphaModFix/>
          </a:blip>
          <a:srcRect b="17850" l="0" r="17776" t="0"/>
          <a:stretch/>
        </p:blipFill>
        <p:spPr>
          <a:xfrm>
            <a:off x="4518600" y="3617250"/>
            <a:ext cx="3412975" cy="857400"/>
          </a:xfrm>
          <a:prstGeom prst="rect">
            <a:avLst/>
          </a:prstGeom>
          <a:noFill/>
          <a:ln>
            <a:noFill/>
          </a:ln>
        </p:spPr>
      </p:pic>
      <p:sp>
        <p:nvSpPr>
          <p:cNvPr id="118" name="Google Shape;118;g2c6250c52f1_0_0"/>
          <p:cNvSpPr txBox="1"/>
          <p:nvPr/>
        </p:nvSpPr>
        <p:spPr>
          <a:xfrm>
            <a:off x="5371813" y="3001000"/>
            <a:ext cx="1466100" cy="1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          Dataset</a:t>
            </a:r>
            <a:endParaRPr sz="1200">
              <a:solidFill>
                <a:schemeClr val="dk1"/>
              </a:solidFill>
              <a:latin typeface="Times New Roman"/>
              <a:ea typeface="Times New Roman"/>
              <a:cs typeface="Times New Roman"/>
              <a:sym typeface="Times New Roman"/>
            </a:endParaRPr>
          </a:p>
        </p:txBody>
      </p:sp>
      <p:sp>
        <p:nvSpPr>
          <p:cNvPr id="119" name="Google Shape;119;g2c6250c52f1_0_0"/>
          <p:cNvSpPr txBox="1"/>
          <p:nvPr/>
        </p:nvSpPr>
        <p:spPr>
          <a:xfrm>
            <a:off x="5371825" y="4474650"/>
            <a:ext cx="1886700" cy="1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    JSONL Dataset</a:t>
            </a:r>
            <a:endParaRPr sz="1200">
              <a:solidFill>
                <a:schemeClr val="dk1"/>
              </a:solidFill>
              <a:latin typeface="Times New Roman"/>
              <a:ea typeface="Times New Roman"/>
              <a:cs typeface="Times New Roman"/>
              <a:sym typeface="Times New Roman"/>
            </a:endParaRPr>
          </a:p>
        </p:txBody>
      </p:sp>
      <p:cxnSp>
        <p:nvCxnSpPr>
          <p:cNvPr id="120" name="Google Shape;120;g2c6250c52f1_0_0"/>
          <p:cNvCxnSpPr>
            <a:stCxn id="115" idx="3"/>
            <a:endCxn id="117" idx="3"/>
          </p:cNvCxnSpPr>
          <p:nvPr/>
        </p:nvCxnSpPr>
        <p:spPr>
          <a:xfrm>
            <a:off x="7931576" y="2331200"/>
            <a:ext cx="600" cy="17148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21" name="Google Shape;121;g2c6250c52f1_0_0"/>
          <p:cNvCxnSpPr>
            <a:endCxn id="117" idx="3"/>
          </p:cNvCxnSpPr>
          <p:nvPr/>
        </p:nvCxnSpPr>
        <p:spPr>
          <a:xfrm rot="10800000">
            <a:off x="7931575" y="4045950"/>
            <a:ext cx="204300" cy="390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g2c6250c52f1_0_0"/>
          <p:cNvSpPr txBox="1"/>
          <p:nvPr/>
        </p:nvSpPr>
        <p:spPr>
          <a:xfrm>
            <a:off x="8169700" y="3003950"/>
            <a:ext cx="91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Converted</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c6250c52f1_0_25"/>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l">
              <a:spcBef>
                <a:spcPts val="0"/>
              </a:spcBef>
              <a:spcAft>
                <a:spcPts val="0"/>
              </a:spcAft>
              <a:buNone/>
            </a:pPr>
            <a:r>
              <a:rPr lang="en-US" sz="3600">
                <a:latin typeface="Bookman Old Style"/>
                <a:ea typeface="Bookman Old Style"/>
                <a:cs typeface="Bookman Old Style"/>
                <a:sym typeface="Bookman Old Style"/>
              </a:rPr>
              <a:t>    </a:t>
            </a:r>
            <a:r>
              <a:rPr lang="en-US" sz="3600">
                <a:latin typeface="Times New Roman"/>
                <a:ea typeface="Times New Roman"/>
                <a:cs typeface="Times New Roman"/>
                <a:sym typeface="Times New Roman"/>
              </a:rPr>
              <a:t>      Experiment Environment</a:t>
            </a:r>
            <a:endParaRPr sz="3600">
              <a:latin typeface="Times New Roman"/>
              <a:ea typeface="Times New Roman"/>
              <a:cs typeface="Times New Roman"/>
              <a:sym typeface="Times New Roman"/>
            </a:endParaRPr>
          </a:p>
        </p:txBody>
      </p:sp>
      <p:sp>
        <p:nvSpPr>
          <p:cNvPr id="128" name="Google Shape;128;g2c6250c52f1_0_25"/>
          <p:cNvSpPr txBox="1"/>
          <p:nvPr>
            <p:ph idx="1" type="body"/>
          </p:nvPr>
        </p:nvSpPr>
        <p:spPr>
          <a:xfrm>
            <a:off x="264375" y="1063375"/>
            <a:ext cx="8640600" cy="3888000"/>
          </a:xfrm>
          <a:prstGeom prst="rect">
            <a:avLst/>
          </a:prstGeom>
        </p:spPr>
        <p:txBody>
          <a:bodyPr anchorCtr="0" anchor="t" bIns="47025" lIns="94100" spcFirstLastPara="1" rIns="94100" wrap="square" tIns="47025">
            <a:noAutofit/>
          </a:bodyPr>
          <a:lstStyle/>
          <a:p>
            <a:pPr indent="0" lvl="0" marL="0" rtl="0" algn="l">
              <a:spcBef>
                <a:spcPts val="3020"/>
              </a:spcBef>
              <a:spcAft>
                <a:spcPts val="0"/>
              </a:spcAft>
              <a:buNone/>
            </a:pPr>
            <a:r>
              <a:rPr lang="en-US" sz="1400">
                <a:latin typeface="Times New Roman"/>
                <a:ea typeface="Times New Roman"/>
                <a:cs typeface="Times New Roman"/>
                <a:sym typeface="Times New Roman"/>
              </a:rPr>
              <a:t>Experiment Environment used is </a:t>
            </a:r>
            <a:r>
              <a:rPr b="1" lang="en-US" sz="1400">
                <a:latin typeface="Times New Roman"/>
                <a:ea typeface="Times New Roman"/>
                <a:cs typeface="Times New Roman"/>
                <a:sym typeface="Times New Roman"/>
              </a:rPr>
              <a:t>Python IDLE</a:t>
            </a:r>
            <a:endParaRPr b="1" sz="1400">
              <a:latin typeface="Times New Roman"/>
              <a:ea typeface="Times New Roman"/>
              <a:cs typeface="Times New Roman"/>
              <a:sym typeface="Times New Roman"/>
            </a:endParaRPr>
          </a:p>
          <a:p>
            <a:pPr indent="0" lvl="0" marL="0" rtl="0" algn="l">
              <a:spcBef>
                <a:spcPts val="3020"/>
              </a:spcBef>
              <a:spcAft>
                <a:spcPts val="0"/>
              </a:spcAft>
              <a:buNone/>
            </a:pPr>
            <a:r>
              <a:t/>
            </a:r>
            <a:endParaRPr b="1" sz="1400">
              <a:latin typeface="Times New Roman"/>
              <a:ea typeface="Times New Roman"/>
              <a:cs typeface="Times New Roman"/>
              <a:sym typeface="Times New Roman"/>
            </a:endParaRPr>
          </a:p>
        </p:txBody>
      </p:sp>
      <p:sp>
        <p:nvSpPr>
          <p:cNvPr id="129" name="Google Shape;129;g2c6250c52f1_0_25"/>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30" name="Google Shape;130;g2c6250c52f1_0_25"/>
          <p:cNvPicPr preferRelativeResize="0"/>
          <p:nvPr/>
        </p:nvPicPr>
        <p:blipFill rotWithShape="1">
          <a:blip r:embed="rId3">
            <a:alphaModFix/>
          </a:blip>
          <a:srcRect b="0" l="0" r="19627" t="0"/>
          <a:stretch/>
        </p:blipFill>
        <p:spPr>
          <a:xfrm>
            <a:off x="264375" y="1574300"/>
            <a:ext cx="4447975" cy="3136575"/>
          </a:xfrm>
          <a:prstGeom prst="rect">
            <a:avLst/>
          </a:prstGeom>
          <a:noFill/>
          <a:ln>
            <a:noFill/>
          </a:ln>
        </p:spPr>
      </p:pic>
      <p:sp>
        <p:nvSpPr>
          <p:cNvPr id="131" name="Google Shape;131;g2c6250c52f1_0_25"/>
          <p:cNvSpPr txBox="1"/>
          <p:nvPr/>
        </p:nvSpPr>
        <p:spPr>
          <a:xfrm>
            <a:off x="4889250" y="951575"/>
            <a:ext cx="3689400" cy="38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Following Libraries are used:</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b="1" lang="en-US">
                <a:solidFill>
                  <a:schemeClr val="dk1"/>
                </a:solidFill>
                <a:latin typeface="Times New Roman"/>
                <a:ea typeface="Times New Roman"/>
                <a:cs typeface="Times New Roman"/>
                <a:sym typeface="Times New Roman"/>
              </a:rPr>
              <a:t>OpenAI:</a:t>
            </a:r>
            <a:r>
              <a:rPr lang="en-US">
                <a:solidFill>
                  <a:schemeClr val="dk1"/>
                </a:solidFill>
                <a:latin typeface="Times New Roman"/>
                <a:ea typeface="Times New Roman"/>
                <a:cs typeface="Times New Roman"/>
                <a:sym typeface="Times New Roman"/>
              </a:rPr>
              <a:t> Installed to access OpenAI's</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a:solidFill>
                  <a:schemeClr val="dk1"/>
                </a:solidFill>
                <a:latin typeface="Times New Roman"/>
                <a:ea typeface="Times New Roman"/>
                <a:cs typeface="Times New Roman"/>
                <a:sym typeface="Times New Roman"/>
              </a:rPr>
              <a:t>models for SQL Generation.</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b="1" lang="en-US">
                <a:solidFill>
                  <a:schemeClr val="dk1"/>
                </a:solidFill>
                <a:latin typeface="Times New Roman"/>
                <a:ea typeface="Times New Roman"/>
                <a:cs typeface="Times New Roman"/>
                <a:sym typeface="Times New Roman"/>
              </a:rPr>
              <a:t>LangChain:</a:t>
            </a:r>
            <a:r>
              <a:rPr lang="en-US">
                <a:solidFill>
                  <a:schemeClr val="dk1"/>
                </a:solidFill>
                <a:latin typeface="Times New Roman"/>
                <a:ea typeface="Times New Roman"/>
                <a:cs typeface="Times New Roman"/>
                <a:sym typeface="Times New Roman"/>
              </a:rPr>
              <a:t> Essential for Generating the queries.</a:t>
            </a:r>
            <a:endParaRPr>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b="1" lang="en-US">
                <a:solidFill>
                  <a:schemeClr val="dk1"/>
                </a:solidFill>
                <a:latin typeface="Times New Roman"/>
                <a:ea typeface="Times New Roman"/>
                <a:cs typeface="Times New Roman"/>
                <a:sym typeface="Times New Roman"/>
              </a:rPr>
              <a:t>Chroma:</a:t>
            </a:r>
            <a:r>
              <a:rPr lang="en-US">
                <a:solidFill>
                  <a:schemeClr val="dk1"/>
                </a:solidFill>
                <a:latin typeface="Times New Roman"/>
                <a:ea typeface="Times New Roman"/>
                <a:cs typeface="Times New Roman"/>
                <a:sym typeface="Times New Roman"/>
              </a:rPr>
              <a:t> Helps in vector representation of the CSV files.</a:t>
            </a:r>
            <a:endParaRPr>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rPr lang="en-US">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b="1" lang="en-US">
                <a:solidFill>
                  <a:schemeClr val="dk1"/>
                </a:solidFill>
                <a:latin typeface="Times New Roman"/>
                <a:ea typeface="Times New Roman"/>
                <a:cs typeface="Times New Roman"/>
                <a:sym typeface="Times New Roman"/>
              </a:rPr>
              <a:t>CSVLoader:</a:t>
            </a:r>
            <a:r>
              <a:rPr lang="en-US">
                <a:solidFill>
                  <a:schemeClr val="dk1"/>
                </a:solidFill>
                <a:latin typeface="Times New Roman"/>
                <a:ea typeface="Times New Roman"/>
                <a:cs typeface="Times New Roman"/>
                <a:sym typeface="Times New Roman"/>
              </a:rPr>
              <a:t> Helps for loading the data from the CSV files.</a:t>
            </a:r>
            <a:endParaRPr>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b="1" lang="en-US">
                <a:solidFill>
                  <a:schemeClr val="dk1"/>
                </a:solidFill>
                <a:latin typeface="Times New Roman"/>
                <a:ea typeface="Times New Roman"/>
                <a:cs typeface="Times New Roman"/>
                <a:sym typeface="Times New Roman"/>
              </a:rPr>
              <a:t>Psycopg2:</a:t>
            </a:r>
            <a:r>
              <a:rPr lang="en-US">
                <a:solidFill>
                  <a:schemeClr val="dk1"/>
                </a:solidFill>
                <a:latin typeface="Times New Roman"/>
                <a:ea typeface="Times New Roman"/>
                <a:cs typeface="Times New Roman"/>
                <a:sym typeface="Times New Roman"/>
              </a:rPr>
              <a:t> Helps to establish a connection with the database server.</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c6250c52f1_0_38"/>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l">
              <a:spcBef>
                <a:spcPts val="0"/>
              </a:spcBef>
              <a:spcAft>
                <a:spcPts val="0"/>
              </a:spcAft>
              <a:buClr>
                <a:schemeClr val="dk1"/>
              </a:buClr>
              <a:buSzPts val="1100"/>
              <a:buFont typeface="Arial"/>
              <a:buNone/>
            </a:pPr>
            <a:r>
              <a:rPr lang="en-US" sz="3600">
                <a:latin typeface="Times New Roman"/>
                <a:ea typeface="Times New Roman"/>
                <a:cs typeface="Times New Roman"/>
                <a:sym typeface="Times New Roman"/>
              </a:rPr>
              <a:t>           </a:t>
            </a:r>
            <a:r>
              <a:rPr lang="en-US" sz="3600">
                <a:latin typeface="Times New Roman"/>
                <a:ea typeface="Times New Roman"/>
                <a:cs typeface="Times New Roman"/>
                <a:sym typeface="Times New Roman"/>
              </a:rPr>
              <a:t>Experiment Environment</a:t>
            </a:r>
            <a:endParaRPr sz="3600">
              <a:latin typeface="Times New Roman"/>
              <a:ea typeface="Times New Roman"/>
              <a:cs typeface="Times New Roman"/>
              <a:sym typeface="Times New Roman"/>
            </a:endParaRPr>
          </a:p>
        </p:txBody>
      </p:sp>
      <p:sp>
        <p:nvSpPr>
          <p:cNvPr id="137" name="Google Shape;137;g2c6250c52f1_0_38"/>
          <p:cNvSpPr txBox="1"/>
          <p:nvPr>
            <p:ph idx="1" type="body"/>
          </p:nvPr>
        </p:nvSpPr>
        <p:spPr>
          <a:xfrm>
            <a:off x="204300" y="1200150"/>
            <a:ext cx="8676600" cy="3739200"/>
          </a:xfrm>
          <a:prstGeom prst="rect">
            <a:avLst/>
          </a:prstGeom>
        </p:spPr>
        <p:txBody>
          <a:bodyPr anchorCtr="0" anchor="t" bIns="47025" lIns="94100" spcFirstLastPara="1" rIns="94100" wrap="square" tIns="47025">
            <a:noAutofit/>
          </a:bodyPr>
          <a:lstStyle/>
          <a:p>
            <a:pPr indent="0" lvl="0" marL="0" rtl="0" algn="l">
              <a:spcBef>
                <a:spcPts val="3020"/>
              </a:spcBef>
              <a:spcAft>
                <a:spcPts val="0"/>
              </a:spcAft>
              <a:buNone/>
            </a:pPr>
            <a:r>
              <a:rPr b="1" lang="en-US" sz="1400">
                <a:latin typeface="Times New Roman"/>
                <a:ea typeface="Times New Roman"/>
                <a:cs typeface="Times New Roman"/>
                <a:sym typeface="Times New Roman"/>
              </a:rPr>
              <a:t>Python IDLE </a:t>
            </a:r>
            <a:r>
              <a:rPr lang="en-US" sz="1400">
                <a:latin typeface="Times New Roman"/>
                <a:ea typeface="Times New Roman"/>
                <a:cs typeface="Times New Roman"/>
                <a:sym typeface="Times New Roman"/>
              </a:rPr>
              <a:t>is used to create user interface using </a:t>
            </a:r>
            <a:r>
              <a:rPr b="1" lang="en-US" sz="1400">
                <a:latin typeface="Times New Roman"/>
                <a:ea typeface="Times New Roman"/>
                <a:cs typeface="Times New Roman"/>
                <a:sym typeface="Times New Roman"/>
              </a:rPr>
              <a:t>streamlit</a:t>
            </a:r>
            <a:endParaRPr b="1" sz="1400">
              <a:latin typeface="Times New Roman"/>
              <a:ea typeface="Times New Roman"/>
              <a:cs typeface="Times New Roman"/>
              <a:sym typeface="Times New Roman"/>
            </a:endParaRPr>
          </a:p>
        </p:txBody>
      </p:sp>
      <p:sp>
        <p:nvSpPr>
          <p:cNvPr id="138" name="Google Shape;138;g2c6250c52f1_0_38"/>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39" name="Google Shape;139;g2c6250c52f1_0_38"/>
          <p:cNvPicPr preferRelativeResize="0"/>
          <p:nvPr/>
        </p:nvPicPr>
        <p:blipFill rotWithShape="1">
          <a:blip r:embed="rId3">
            <a:alphaModFix/>
          </a:blip>
          <a:srcRect b="-17041" l="0" r="19627" t="0"/>
          <a:stretch/>
        </p:blipFill>
        <p:spPr>
          <a:xfrm>
            <a:off x="264375" y="1650500"/>
            <a:ext cx="3953776" cy="2956325"/>
          </a:xfrm>
          <a:prstGeom prst="rect">
            <a:avLst/>
          </a:prstGeom>
          <a:noFill/>
          <a:ln>
            <a:noFill/>
          </a:ln>
        </p:spPr>
      </p:pic>
      <p:sp>
        <p:nvSpPr>
          <p:cNvPr id="140" name="Google Shape;140;g2c6250c52f1_0_38"/>
          <p:cNvSpPr txBox="1"/>
          <p:nvPr/>
        </p:nvSpPr>
        <p:spPr>
          <a:xfrm>
            <a:off x="805200" y="4127025"/>
            <a:ext cx="19347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                     Python IDLE</a:t>
            </a:r>
            <a:endParaRPr sz="1200">
              <a:solidFill>
                <a:schemeClr val="dk1"/>
              </a:solidFill>
              <a:latin typeface="Times New Roman"/>
              <a:ea typeface="Times New Roman"/>
              <a:cs typeface="Times New Roman"/>
              <a:sym typeface="Times New Roman"/>
            </a:endParaRPr>
          </a:p>
        </p:txBody>
      </p:sp>
      <p:pic>
        <p:nvPicPr>
          <p:cNvPr id="141" name="Google Shape;141;g2c6250c52f1_0_38"/>
          <p:cNvPicPr preferRelativeResize="0"/>
          <p:nvPr/>
        </p:nvPicPr>
        <p:blipFill>
          <a:blip r:embed="rId4">
            <a:alphaModFix/>
          </a:blip>
          <a:stretch>
            <a:fillRect/>
          </a:stretch>
        </p:blipFill>
        <p:spPr>
          <a:xfrm>
            <a:off x="4434425" y="1698575"/>
            <a:ext cx="4386424" cy="2428462"/>
          </a:xfrm>
          <a:prstGeom prst="rect">
            <a:avLst/>
          </a:prstGeom>
          <a:noFill/>
          <a:ln>
            <a:noFill/>
          </a:ln>
        </p:spPr>
      </p:pic>
      <p:sp>
        <p:nvSpPr>
          <p:cNvPr id="142" name="Google Shape;142;g2c6250c52f1_0_38"/>
          <p:cNvSpPr txBox="1"/>
          <p:nvPr/>
        </p:nvSpPr>
        <p:spPr>
          <a:xfrm>
            <a:off x="5311750" y="4078950"/>
            <a:ext cx="2271300" cy="2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                User  Interface</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