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21" roundtripDataSignature="AMtx7miTWJINFn6EEIrPtKzcQoXXmh6G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B73C8C-9A0A-4B38-9363-90A0A98D7DCB}">
  <a:tblStyle styleId="{EAB73C8C-9A0A-4B38-9363-90A0A98D7DC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61c7d74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61c7d74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80c8d3d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80c8d3d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61c7d74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61c7d74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4"/>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1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0" name="Google Shape;20;p15"/>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1" name="Google Shape;21;p15"/>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2" name="Google Shape;22;p15"/>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3" name="Google Shape;23;p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1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16"/>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29" name="Google Shape;29;p16"/>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0" name="Google Shape;30;p1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p:nvPr>
            <p:ph idx="2" type="pic"/>
          </p:nvPr>
        </p:nvSpPr>
        <p:spPr>
          <a:xfrm>
            <a:off x="1792289" y="459581"/>
            <a:ext cx="5486400" cy="3086100"/>
          </a:xfrm>
          <a:prstGeom prst="rect">
            <a:avLst/>
          </a:prstGeom>
          <a:noFill/>
          <a:ln>
            <a:noFill/>
          </a:ln>
        </p:spPr>
      </p:sp>
      <p:sp>
        <p:nvSpPr>
          <p:cNvPr id="36" name="Google Shape;36;p17"/>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1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1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1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3" name="Google Shape;43;p1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4" name="Google Shape;44;p1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1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19"/>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9" name="Google Shape;49;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57" name="Google Shape;57;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 name="Google Shape;58;p1"/>
          <p:cNvSpPr txBox="1"/>
          <p:nvPr>
            <p:ph type="title"/>
          </p:nvPr>
        </p:nvSpPr>
        <p:spPr>
          <a:xfrm>
            <a:off x="457199" y="1400111"/>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Hybrid Encryption Technique To Fortify Caesar Cipher</a:t>
            </a:r>
            <a:endParaRPr sz="3600">
              <a:latin typeface="Bookman Old Style"/>
              <a:ea typeface="Bookman Old Style"/>
              <a:cs typeface="Bookman Old Style"/>
              <a:sym typeface="Bookman Old Style"/>
            </a:endParaRPr>
          </a:p>
        </p:txBody>
      </p:sp>
      <p:sp>
        <p:nvSpPr>
          <p:cNvPr id="59" name="Google Shape;59;p1"/>
          <p:cNvSpPr txBox="1"/>
          <p:nvPr/>
        </p:nvSpPr>
        <p:spPr>
          <a:xfrm>
            <a:off x="267775" y="3265625"/>
            <a:ext cx="3949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Team Details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P. Neetha Reddy(20EG105435)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M. Surya Teja (20EG105423)</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5470632" y="3239550"/>
            <a:ext cx="2070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Project Supervisor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B. Ravinder Reddy</a:t>
            </a:r>
            <a:r>
              <a:rPr b="0"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Bookman Old Style"/>
                <a:ea typeface="Bookman Old Style"/>
                <a:cs typeface="Bookman Old Style"/>
                <a:sym typeface="Bookman Old Style"/>
              </a:rPr>
              <a:t>(Assistant Professor)</a:t>
            </a:r>
            <a:endParaRPr b="0" i="0" sz="1400" u="none" cap="none" strike="noStrike">
              <a:solidFill>
                <a:srgbClr val="000000"/>
              </a:solidFill>
              <a:latin typeface="Bookman Old Style"/>
              <a:ea typeface="Bookman Old Style"/>
              <a:cs typeface="Bookman Old Style"/>
              <a:sym typeface="Bookman Old Style"/>
            </a:endParaRPr>
          </a:p>
        </p:txBody>
      </p:sp>
      <p:sp>
        <p:nvSpPr>
          <p:cNvPr id="61" name="Google Shape;61;p1"/>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861c7d7461_0_23"/>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Clr>
                <a:schemeClr val="dk1"/>
              </a:buClr>
              <a:buSzPts val="1100"/>
              <a:buFont typeface="Arial"/>
              <a:buNone/>
            </a:pPr>
            <a:r>
              <a:rPr lang="en-US" sz="3400">
                <a:latin typeface="Bookman Old Style"/>
                <a:ea typeface="Bookman Old Style"/>
                <a:cs typeface="Bookman Old Style"/>
                <a:sym typeface="Bookman Old Style"/>
              </a:rPr>
              <a:t>Experiment Screenshot</a:t>
            </a:r>
            <a:endParaRPr sz="1100"/>
          </a:p>
        </p:txBody>
      </p:sp>
      <p:sp>
        <p:nvSpPr>
          <p:cNvPr id="140" name="Google Shape;140;g2861c7d7461_0_23"/>
          <p:cNvSpPr txBox="1"/>
          <p:nvPr>
            <p:ph idx="1" type="body"/>
          </p:nvPr>
        </p:nvSpPr>
        <p:spPr>
          <a:xfrm>
            <a:off x="208025" y="1063375"/>
            <a:ext cx="8478900" cy="37038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lang="en-US" sz="1400"/>
              <a:t>   </a:t>
            </a:r>
            <a:r>
              <a:rPr lang="en-US" sz="1600"/>
              <a:t>                                 </a:t>
            </a:r>
            <a:r>
              <a:rPr b="1" lang="en-US" sz="2000"/>
              <a:t>Frequency Analysis (</a:t>
            </a:r>
            <a:r>
              <a:rPr lang="en-US" sz="2000"/>
              <a:t>proposed method</a:t>
            </a:r>
            <a:r>
              <a:rPr b="1" lang="en-US" sz="2000"/>
              <a:t>)</a:t>
            </a:r>
            <a:endParaRPr b="1" sz="2000"/>
          </a:p>
          <a:p>
            <a:pPr indent="0" lvl="0" marL="0" rtl="0" algn="l">
              <a:spcBef>
                <a:spcPts val="3020"/>
              </a:spcBef>
              <a:spcAft>
                <a:spcPts val="0"/>
              </a:spcAft>
              <a:buNone/>
            </a:pPr>
            <a:r>
              <a:t/>
            </a:r>
            <a:endParaRPr b="1" sz="2000"/>
          </a:p>
          <a:p>
            <a:pPr indent="0" lvl="0" marL="0" rtl="0" algn="l">
              <a:spcBef>
                <a:spcPts val="3020"/>
              </a:spcBef>
              <a:spcAft>
                <a:spcPts val="0"/>
              </a:spcAft>
              <a:buNone/>
            </a:pPr>
            <a:r>
              <a:t/>
            </a:r>
            <a:endParaRPr b="1" sz="2000"/>
          </a:p>
          <a:p>
            <a:pPr indent="0" lvl="0" marL="0" rtl="0" algn="l">
              <a:spcBef>
                <a:spcPts val="3020"/>
              </a:spcBef>
              <a:spcAft>
                <a:spcPts val="0"/>
              </a:spcAft>
              <a:buNone/>
            </a:pPr>
            <a:r>
              <a:t/>
            </a:r>
            <a:endParaRPr b="1" sz="2000"/>
          </a:p>
          <a:p>
            <a:pPr indent="-355600" lvl="0" marL="457200" rtl="0" algn="l">
              <a:spcBef>
                <a:spcPts val="3020"/>
              </a:spcBef>
              <a:spcAft>
                <a:spcPts val="0"/>
              </a:spcAft>
              <a:buSzPts val="2000"/>
              <a:buChar char="●"/>
            </a:pPr>
            <a:r>
              <a:rPr lang="en-US" sz="2000"/>
              <a:t>Because it gives numeric values attack is not possible</a:t>
            </a:r>
            <a:endParaRPr sz="2000"/>
          </a:p>
        </p:txBody>
      </p:sp>
      <p:sp>
        <p:nvSpPr>
          <p:cNvPr id="141" name="Google Shape;141;g2861c7d7461_0_23"/>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2" name="Google Shape;142;g2861c7d7461_0_23"/>
          <p:cNvPicPr preferRelativeResize="0"/>
          <p:nvPr/>
        </p:nvPicPr>
        <p:blipFill>
          <a:blip r:embed="rId3">
            <a:alphaModFix/>
          </a:blip>
          <a:stretch>
            <a:fillRect/>
          </a:stretch>
        </p:blipFill>
        <p:spPr>
          <a:xfrm>
            <a:off x="208013" y="1674575"/>
            <a:ext cx="8727975" cy="22038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880c8d3db6_1_0"/>
          <p:cNvSpPr txBox="1"/>
          <p:nvPr>
            <p:ph type="title"/>
          </p:nvPr>
        </p:nvSpPr>
        <p:spPr>
          <a:xfrm>
            <a:off x="457200" y="1"/>
            <a:ext cx="8229600" cy="6528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Clr>
                <a:schemeClr val="dk1"/>
              </a:buClr>
              <a:buSzPts val="1100"/>
              <a:buFont typeface="Arial"/>
              <a:buNone/>
            </a:pPr>
            <a:r>
              <a:rPr lang="en-US" sz="3400">
                <a:latin typeface="Bookman Old Style"/>
                <a:ea typeface="Bookman Old Style"/>
                <a:cs typeface="Bookman Old Style"/>
                <a:sym typeface="Bookman Old Style"/>
              </a:rPr>
              <a:t>Experiment Screenshot</a:t>
            </a:r>
            <a:endParaRPr sz="1800"/>
          </a:p>
        </p:txBody>
      </p:sp>
      <p:sp>
        <p:nvSpPr>
          <p:cNvPr id="148" name="Google Shape;148;g2880c8d3db6_1_0"/>
          <p:cNvSpPr txBox="1"/>
          <p:nvPr>
            <p:ph idx="1" type="body"/>
          </p:nvPr>
        </p:nvSpPr>
        <p:spPr>
          <a:xfrm>
            <a:off x="457200" y="652800"/>
            <a:ext cx="8229600" cy="4281900"/>
          </a:xfrm>
          <a:prstGeom prst="rect">
            <a:avLst/>
          </a:prstGeom>
        </p:spPr>
        <p:txBody>
          <a:bodyPr anchorCtr="0" anchor="t" bIns="47025" lIns="94100" spcFirstLastPara="1" rIns="94100" wrap="square" tIns="47025">
            <a:noAutofit/>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                                                                         </a:t>
            </a:r>
            <a:r>
              <a:rPr b="1" lang="en-US" sz="2000"/>
              <a:t>Dictionary Attack</a:t>
            </a:r>
            <a:endParaRPr b="1" sz="2000"/>
          </a:p>
          <a:p>
            <a:pPr indent="0" lvl="0" marL="0" rtl="0" algn="just">
              <a:lnSpc>
                <a:spcPct val="115000"/>
              </a:lnSpc>
              <a:spcBef>
                <a:spcPts val="0"/>
              </a:spcBef>
              <a:spcAft>
                <a:spcPts val="0"/>
              </a:spcAft>
              <a:buNone/>
            </a:pPr>
            <a:r>
              <a:rPr lang="en-US" sz="1600"/>
              <a:t>The existing method is vulnerable to dictionary attack, as an attacker tries to decipher the ciphertext by trying all the known word combinations from a  dictionary. In our proposed method the attack has been overridden as the ciphertext derived in our method is a numerical text.</a:t>
            </a:r>
            <a:endParaRPr sz="1600"/>
          </a:p>
          <a:p>
            <a:pPr indent="0" lvl="0" marL="0" rtl="0" algn="just">
              <a:lnSpc>
                <a:spcPct val="115000"/>
              </a:lnSpc>
              <a:spcBef>
                <a:spcPts val="0"/>
              </a:spcBef>
              <a:spcAft>
                <a:spcPts val="0"/>
              </a:spcAft>
              <a:buNone/>
            </a:pPr>
            <a:r>
              <a:rPr lang="en-US" sz="1600"/>
              <a:t>                                                             </a:t>
            </a:r>
            <a:r>
              <a:rPr b="1" lang="en-US" sz="1600"/>
              <a:t>Existing method </a:t>
            </a:r>
            <a:endParaRPr b="1"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Clr>
                <a:schemeClr val="dk1"/>
              </a:buClr>
              <a:buSzPts val="1100"/>
              <a:buFont typeface="Arial"/>
              <a:buNone/>
            </a:pPr>
            <a:r>
              <a:rPr lang="en-US" sz="1600"/>
              <a:t>                                                           </a:t>
            </a:r>
            <a:r>
              <a:rPr b="1" lang="en-US" sz="1600"/>
              <a:t>Proposed method</a:t>
            </a:r>
            <a:endParaRPr b="1" sz="1600"/>
          </a:p>
        </p:txBody>
      </p:sp>
      <p:sp>
        <p:nvSpPr>
          <p:cNvPr id="149" name="Google Shape;149;g2880c8d3db6_1_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0" name="Google Shape;150;g2880c8d3db6_1_0"/>
          <p:cNvPicPr preferRelativeResize="0"/>
          <p:nvPr/>
        </p:nvPicPr>
        <p:blipFill rotWithShape="1">
          <a:blip r:embed="rId3">
            <a:alphaModFix/>
          </a:blip>
          <a:srcRect b="84754" l="0" r="39864" t="0"/>
          <a:stretch/>
        </p:blipFill>
        <p:spPr>
          <a:xfrm>
            <a:off x="1096575" y="2267275"/>
            <a:ext cx="6801450" cy="408900"/>
          </a:xfrm>
          <a:prstGeom prst="rect">
            <a:avLst/>
          </a:prstGeom>
          <a:noFill/>
          <a:ln>
            <a:noFill/>
          </a:ln>
        </p:spPr>
      </p:pic>
      <p:pic>
        <p:nvPicPr>
          <p:cNvPr id="151" name="Google Shape;151;g2880c8d3db6_1_0"/>
          <p:cNvPicPr preferRelativeResize="0"/>
          <p:nvPr/>
        </p:nvPicPr>
        <p:blipFill>
          <a:blip r:embed="rId4">
            <a:alphaModFix/>
          </a:blip>
          <a:stretch>
            <a:fillRect/>
          </a:stretch>
        </p:blipFill>
        <p:spPr>
          <a:xfrm>
            <a:off x="810825" y="3107000"/>
            <a:ext cx="7739926" cy="177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7" name="Google Shape;157;p10"/>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58" name="Google Shape;158;p10"/>
          <p:cNvSpPr txBox="1"/>
          <p:nvPr>
            <p:ph type="title"/>
          </p:nvPr>
        </p:nvSpPr>
        <p:spPr>
          <a:xfrm>
            <a:off x="1513344" y="762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Experiment Results </a:t>
            </a:r>
            <a:endParaRPr sz="3600">
              <a:latin typeface="Bookman Old Style"/>
              <a:ea typeface="Bookman Old Style"/>
              <a:cs typeface="Bookman Old Style"/>
              <a:sym typeface="Bookman Old Style"/>
            </a:endParaRPr>
          </a:p>
        </p:txBody>
      </p:sp>
      <p:sp>
        <p:nvSpPr>
          <p:cNvPr id="159" name="Google Shape;159;p10"/>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60" name="Google Shape;160;p10"/>
          <p:cNvPicPr preferRelativeResize="0"/>
          <p:nvPr/>
        </p:nvPicPr>
        <p:blipFill rotWithShape="1">
          <a:blip r:embed="rId3">
            <a:alphaModFix/>
          </a:blip>
          <a:srcRect b="0" l="0" r="0" t="0"/>
          <a:stretch/>
        </p:blipFill>
        <p:spPr>
          <a:xfrm>
            <a:off x="139300" y="802525"/>
            <a:ext cx="8865401" cy="3789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p11"/>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67" name="Google Shape;167;p11"/>
          <p:cNvSpPr txBox="1"/>
          <p:nvPr>
            <p:ph type="title"/>
          </p:nvPr>
        </p:nvSpPr>
        <p:spPr>
          <a:xfrm>
            <a:off x="1513282" y="15307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Finding </a:t>
            </a:r>
            <a:endParaRPr sz="3600">
              <a:latin typeface="Bookman Old Style"/>
              <a:ea typeface="Bookman Old Style"/>
              <a:cs typeface="Bookman Old Style"/>
              <a:sym typeface="Bookman Old Style"/>
            </a:endParaRPr>
          </a:p>
        </p:txBody>
      </p:sp>
      <p:sp>
        <p:nvSpPr>
          <p:cNvPr id="168" name="Google Shape;168;p11"/>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69" name="Google Shape;169;p11"/>
          <p:cNvSpPr txBox="1"/>
          <p:nvPr/>
        </p:nvSpPr>
        <p:spPr>
          <a:xfrm>
            <a:off x="686550" y="1128000"/>
            <a:ext cx="7674300" cy="3592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Times New Roman"/>
              <a:buChar char="●"/>
            </a:pPr>
            <a:r>
              <a:rPr b="0" i="0" lang="en-US" sz="1500" u="none" cap="none" strike="noStrike">
                <a:solidFill>
                  <a:srgbClr val="000000"/>
                </a:solidFill>
                <a:latin typeface="Times New Roman"/>
                <a:ea typeface="Times New Roman"/>
                <a:cs typeface="Times New Roman"/>
                <a:sym typeface="Times New Roman"/>
              </a:rPr>
              <a:t>We found that our hybrid cryptography system is </a:t>
            </a:r>
            <a:r>
              <a:rPr b="1" i="0" lang="en-US" sz="1500" u="none" cap="none" strike="noStrike">
                <a:solidFill>
                  <a:srgbClr val="000000"/>
                </a:solidFill>
                <a:latin typeface="Times New Roman"/>
                <a:ea typeface="Times New Roman"/>
                <a:cs typeface="Times New Roman"/>
                <a:sym typeface="Times New Roman"/>
              </a:rPr>
              <a:t>secure</a:t>
            </a:r>
            <a:r>
              <a:rPr b="0" i="0" lang="en-US" sz="1500" u="none" cap="none" strike="noStrike">
                <a:solidFill>
                  <a:srgbClr val="000000"/>
                </a:solidFill>
                <a:latin typeface="Times New Roman"/>
                <a:ea typeface="Times New Roman"/>
                <a:cs typeface="Times New Roman"/>
                <a:sym typeface="Times New Roman"/>
              </a:rPr>
              <a:t> against frequency analysis attack, ciphertext only attack, and dictionary attack .</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1000"/>
              </a:spcBef>
              <a:spcAft>
                <a:spcPts val="0"/>
              </a:spcAft>
              <a:buClr>
                <a:srgbClr val="000000"/>
              </a:buClr>
              <a:buSzPts val="1500"/>
              <a:buFont typeface="Times New Roman"/>
              <a:buChar char="●"/>
            </a:pPr>
            <a:r>
              <a:rPr b="0" i="0" lang="en-US" sz="1500" u="none" cap="none" strike="noStrike">
                <a:solidFill>
                  <a:srgbClr val="000000"/>
                </a:solidFill>
                <a:latin typeface="Times New Roman"/>
                <a:ea typeface="Times New Roman"/>
                <a:cs typeface="Times New Roman"/>
                <a:sym typeface="Times New Roman"/>
              </a:rPr>
              <a:t>The concept of </a:t>
            </a:r>
            <a:r>
              <a:rPr b="1" i="0" lang="en-US" sz="1500" u="none" cap="none" strike="noStrike">
                <a:solidFill>
                  <a:srgbClr val="000000"/>
                </a:solidFill>
                <a:latin typeface="Times New Roman"/>
                <a:ea typeface="Times New Roman"/>
                <a:cs typeface="Times New Roman"/>
                <a:sym typeface="Times New Roman"/>
              </a:rPr>
              <a:t>r</a:t>
            </a:r>
            <a:r>
              <a:rPr b="1" lang="en-US" sz="1500">
                <a:latin typeface="Times New Roman"/>
                <a:ea typeface="Times New Roman"/>
                <a:cs typeface="Times New Roman"/>
                <a:sym typeface="Times New Roman"/>
              </a:rPr>
              <a:t>andomised generation of </a:t>
            </a:r>
            <a:r>
              <a:rPr b="1" lang="en-US" sz="1500">
                <a:latin typeface="Times New Roman"/>
                <a:ea typeface="Times New Roman"/>
                <a:cs typeface="Times New Roman"/>
                <a:sym typeface="Times New Roman"/>
              </a:rPr>
              <a:t>shift</a:t>
            </a:r>
            <a:r>
              <a:rPr lang="en-US" sz="1500">
                <a:latin typeface="Times New Roman"/>
                <a:ea typeface="Times New Roman"/>
                <a:cs typeface="Times New Roman"/>
                <a:sym typeface="Times New Roman"/>
              </a:rPr>
              <a:t> value in Caesar cipher provides of an additional layer of security.</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1000"/>
              </a:spcBef>
              <a:spcAft>
                <a:spcPts val="0"/>
              </a:spcAft>
              <a:buClr>
                <a:srgbClr val="000000"/>
              </a:buClr>
              <a:buSzPts val="1500"/>
              <a:buFont typeface="Times New Roman"/>
              <a:buChar char="●"/>
            </a:pPr>
            <a:r>
              <a:rPr lang="en-US" sz="1500">
                <a:latin typeface="Times New Roman"/>
                <a:ea typeface="Times New Roman"/>
                <a:cs typeface="Times New Roman"/>
                <a:sym typeface="Times New Roman"/>
              </a:rPr>
              <a:t>Due to double encryption using </a:t>
            </a:r>
            <a:r>
              <a:rPr b="1" lang="en-US" sz="1500">
                <a:latin typeface="Times New Roman"/>
                <a:ea typeface="Times New Roman"/>
                <a:cs typeface="Times New Roman"/>
                <a:sym typeface="Times New Roman"/>
              </a:rPr>
              <a:t>RSA </a:t>
            </a:r>
            <a:r>
              <a:rPr lang="en-US" sz="1500">
                <a:latin typeface="Times New Roman"/>
                <a:ea typeface="Times New Roman"/>
                <a:cs typeface="Times New Roman"/>
                <a:sym typeface="Times New Roman"/>
              </a:rPr>
              <a:t>it has been made </a:t>
            </a:r>
            <a:r>
              <a:rPr b="1" lang="en-US" sz="1500">
                <a:latin typeface="Times New Roman"/>
                <a:ea typeface="Times New Roman"/>
                <a:cs typeface="Times New Roman"/>
                <a:sym typeface="Times New Roman"/>
              </a:rPr>
              <a:t>difficult</a:t>
            </a:r>
            <a:r>
              <a:rPr b="1" lang="en-US" sz="1500">
                <a:latin typeface="Times New Roman"/>
                <a:ea typeface="Times New Roman"/>
                <a:cs typeface="Times New Roman"/>
                <a:sym typeface="Times New Roman"/>
              </a:rPr>
              <a:t> </a:t>
            </a:r>
            <a:r>
              <a:rPr lang="en-US" sz="1500">
                <a:latin typeface="Times New Roman"/>
                <a:ea typeface="Times New Roman"/>
                <a:cs typeface="Times New Roman"/>
                <a:sym typeface="Times New Roman"/>
              </a:rPr>
              <a:t>for an attacker to deduce the original plaintext.</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1000"/>
              </a:spcBef>
              <a:spcAft>
                <a:spcPts val="1000"/>
              </a:spcAft>
              <a:buClr>
                <a:srgbClr val="000000"/>
              </a:buClr>
              <a:buSzPts val="1500"/>
              <a:buFont typeface="Times New Roman"/>
              <a:buChar char="●"/>
            </a:pPr>
            <a:r>
              <a:rPr b="0" i="0" lang="en-US" sz="1500" u="none" cap="none" strike="noStrike">
                <a:solidFill>
                  <a:srgbClr val="000000"/>
                </a:solidFill>
                <a:latin typeface="Times New Roman"/>
                <a:ea typeface="Times New Roman"/>
                <a:cs typeface="Times New Roman"/>
                <a:sym typeface="Times New Roman"/>
              </a:rPr>
              <a:t>Though the encryption and decryption time increases but it has </a:t>
            </a:r>
            <a:r>
              <a:rPr b="1" i="0" lang="en-US" sz="1500" u="none" cap="none" strike="noStrike">
                <a:solidFill>
                  <a:srgbClr val="000000"/>
                </a:solidFill>
                <a:latin typeface="Times New Roman"/>
                <a:ea typeface="Times New Roman"/>
                <a:cs typeface="Times New Roman"/>
                <a:sym typeface="Times New Roman"/>
              </a:rPr>
              <a:t>overcome the attacks</a:t>
            </a:r>
            <a:r>
              <a:rPr b="0" i="0" lang="en-US" sz="1500" u="none" cap="none" strike="noStrike">
                <a:solidFill>
                  <a:srgbClr val="000000"/>
                </a:solidFill>
                <a:latin typeface="Times New Roman"/>
                <a:ea typeface="Times New Roman"/>
                <a:cs typeface="Times New Roman"/>
                <a:sym typeface="Times New Roman"/>
              </a:rPr>
              <a:t> of </a:t>
            </a:r>
            <a:r>
              <a:rPr lang="en-US" sz="1500">
                <a:latin typeface="Times New Roman"/>
                <a:ea typeface="Times New Roman"/>
                <a:cs typeface="Times New Roman"/>
                <a:sym typeface="Times New Roman"/>
              </a:rPr>
              <a:t>Caesar Cipher</a:t>
            </a:r>
            <a:r>
              <a:rPr b="0" i="0" lang="en-US" sz="1500" u="none" cap="none" strike="noStrike">
                <a:solidFill>
                  <a:srgbClr val="000000"/>
                </a:solidFill>
                <a:latin typeface="Times New Roman"/>
                <a:ea typeface="Times New Roman"/>
                <a:cs typeface="Times New Roman"/>
                <a:sym typeface="Times New Roman"/>
              </a:rPr>
              <a:t>.</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12"/>
          <p:cNvSpPr txBox="1"/>
          <p:nvPr>
            <p:ph type="title"/>
          </p:nvPr>
        </p:nvSpPr>
        <p:spPr>
          <a:xfrm>
            <a:off x="1513288" y="385116"/>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Justification </a:t>
            </a:r>
            <a:br>
              <a:rPr lang="en-US" sz="3600">
                <a:latin typeface="Bookman Old Style"/>
                <a:ea typeface="Bookman Old Style"/>
                <a:cs typeface="Bookman Old Style"/>
                <a:sym typeface="Bookman Old Style"/>
              </a:rPr>
            </a:br>
            <a:endParaRPr sz="3600">
              <a:latin typeface="Bookman Old Style"/>
              <a:ea typeface="Bookman Old Style"/>
              <a:cs typeface="Bookman Old Style"/>
              <a:sym typeface="Bookman Old Style"/>
            </a:endParaRPr>
          </a:p>
        </p:txBody>
      </p:sp>
      <p:sp>
        <p:nvSpPr>
          <p:cNvPr id="176" name="Google Shape;176;p12"/>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177" name="Google Shape;177;p12"/>
          <p:cNvGraphicFramePr/>
          <p:nvPr/>
        </p:nvGraphicFramePr>
        <p:xfrm>
          <a:off x="952500" y="1108800"/>
          <a:ext cx="3000000" cy="3000000"/>
        </p:xfrm>
        <a:graphic>
          <a:graphicData uri="http://schemas.openxmlformats.org/drawingml/2006/table">
            <a:tbl>
              <a:tblPr>
                <a:noFill/>
                <a:tableStyleId>{EAB73C8C-9A0A-4B38-9363-90A0A98D7DCB}</a:tableStyleId>
              </a:tblPr>
              <a:tblGrid>
                <a:gridCol w="1447800"/>
                <a:gridCol w="1447800"/>
                <a:gridCol w="1131450"/>
                <a:gridCol w="1223250"/>
                <a:gridCol w="19887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Parameters</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Mathematical Formula</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Existing Value</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Improved Value</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Justification</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88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Frequency Analysis Attack</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Subgroup count(i) / total length of ciphertext</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0.948</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This attack on numerical data</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The attack has been overcome as the data is converted into numeric format.</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88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Ciphertext only Attack</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Trying to decipher by analyzing the ciphertext with </a:t>
                      </a:r>
                      <a:r>
                        <a:rPr lang="en-US" sz="1200"/>
                        <a:t>regularly</a:t>
                      </a:r>
                      <a:r>
                        <a:rPr lang="en-US" sz="1200"/>
                        <a:t> used word list</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Accurate guess of key length</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Inaccurate guess of key Length</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This attack cannot be performed as it uses large prime numbers.</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88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Dictionary Attack</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T</a:t>
                      </a:r>
                      <a:r>
                        <a:rPr lang="en-US" sz="1200"/>
                        <a:t>rying</a:t>
                      </a:r>
                      <a:r>
                        <a:rPr lang="en-US" sz="1200"/>
                        <a:t> all possible known words in dictionary order</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2.386</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Performing this attack on numeric data</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This attack cannot be performed on numeric data.</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67" name="Google Shape;67;p2"/>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68" name="Google Shape;68;p2"/>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69" name="Google Shape;69;p2"/>
          <p:cNvSpPr txBox="1"/>
          <p:nvPr/>
        </p:nvSpPr>
        <p:spPr>
          <a:xfrm>
            <a:off x="686550" y="1173025"/>
            <a:ext cx="7786800" cy="2526900"/>
          </a:xfrm>
          <a:prstGeom prst="rect">
            <a:avLst/>
          </a:prstGeom>
          <a:noFill/>
          <a:ln>
            <a:noFill/>
          </a:ln>
        </p:spPr>
        <p:txBody>
          <a:bodyPr anchorCtr="0" anchor="t" bIns="45700" lIns="91425" spcFirstLastPara="1" rIns="91425" wrap="square" tIns="45700">
            <a:spAutoFit/>
          </a:bodyPr>
          <a:lstStyle/>
          <a:p>
            <a:pPr indent="-323850" lvl="0" marL="457200" marR="0" rtl="0" algn="l">
              <a:lnSpc>
                <a:spcPct val="150000"/>
              </a:lnSpc>
              <a:spcBef>
                <a:spcPts val="0"/>
              </a:spcBef>
              <a:spcAft>
                <a:spcPts val="0"/>
              </a:spcAft>
              <a:buClr>
                <a:schemeClr val="dk1"/>
              </a:buClr>
              <a:buSzPts val="1500"/>
              <a:buFont typeface="Times New Roman"/>
              <a:buChar char="●"/>
            </a:pPr>
            <a:r>
              <a:rPr b="0" i="0" lang="en-US" sz="1400" u="none" cap="none" strike="noStrike">
                <a:solidFill>
                  <a:srgbClr val="000000"/>
                </a:solidFill>
                <a:latin typeface="Bookman Old Style"/>
                <a:ea typeface="Bookman Old Style"/>
                <a:cs typeface="Bookman Old Style"/>
                <a:sym typeface="Bookman Old Style"/>
              </a:rPr>
              <a:t>The “</a:t>
            </a:r>
            <a:r>
              <a:rPr b="1" i="0" lang="en-US" sz="1400" u="none" cap="none" strike="noStrike">
                <a:solidFill>
                  <a:srgbClr val="000000"/>
                </a:solidFill>
                <a:latin typeface="Bookman Old Style"/>
                <a:ea typeface="Bookman Old Style"/>
                <a:cs typeface="Bookman Old Style"/>
                <a:sym typeface="Bookman Old Style"/>
              </a:rPr>
              <a:t>Hybrid Encryption Technique to fortify caesar cipher”</a:t>
            </a:r>
            <a:r>
              <a:rPr b="0" i="0" lang="en-US" sz="1400" u="none" cap="none" strike="noStrike">
                <a:solidFill>
                  <a:srgbClr val="000000"/>
                </a:solidFill>
                <a:latin typeface="Bookman Old Style"/>
                <a:ea typeface="Bookman Old Style"/>
                <a:cs typeface="Bookman Old Style"/>
                <a:sym typeface="Bookman Old Style"/>
              </a:rPr>
              <a:t> project is a combination of caesar cipher and rsa algorithm.</a:t>
            </a:r>
            <a:endParaRPr b="0" i="0" sz="1400" u="none" cap="none" strike="noStrike">
              <a:solidFill>
                <a:srgbClr val="000000"/>
              </a:solidFill>
              <a:latin typeface="Bookman Old Style"/>
              <a:ea typeface="Bookman Old Style"/>
              <a:cs typeface="Bookman Old Style"/>
              <a:sym typeface="Bookman Old Style"/>
            </a:endParaRPr>
          </a:p>
          <a:p>
            <a:pPr indent="-317500" lvl="0" marL="457200" marR="0" rtl="0" algn="l">
              <a:lnSpc>
                <a:spcPct val="150000"/>
              </a:lnSpc>
              <a:spcBef>
                <a:spcPts val="1000"/>
              </a:spcBef>
              <a:spcAft>
                <a:spcPts val="0"/>
              </a:spcAft>
              <a:buClr>
                <a:schemeClr val="dk1"/>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It helps the confidential information to be protected and the data transmitted </a:t>
            </a:r>
            <a:r>
              <a:rPr lang="en-US">
                <a:latin typeface="Bookman Old Style"/>
                <a:ea typeface="Bookman Old Style"/>
                <a:cs typeface="Bookman Old Style"/>
                <a:sym typeface="Bookman Old Style"/>
              </a:rPr>
              <a:t>is </a:t>
            </a:r>
            <a:r>
              <a:rPr b="0" i="0" lang="en-US" sz="1400" u="none" cap="none" strike="noStrike">
                <a:solidFill>
                  <a:srgbClr val="000000"/>
                </a:solidFill>
                <a:latin typeface="Bookman Old Style"/>
                <a:ea typeface="Bookman Old Style"/>
                <a:cs typeface="Bookman Old Style"/>
                <a:sym typeface="Bookman Old Style"/>
              </a:rPr>
              <a:t>safeguarded.</a:t>
            </a:r>
            <a:endParaRPr b="0" i="0" sz="1400" u="none" cap="none" strike="noStrike">
              <a:solidFill>
                <a:srgbClr val="000000"/>
              </a:solidFill>
              <a:latin typeface="Bookman Old Style"/>
              <a:ea typeface="Bookman Old Style"/>
              <a:cs typeface="Bookman Old Style"/>
              <a:sym typeface="Bookman Old Style"/>
            </a:endParaRPr>
          </a:p>
          <a:p>
            <a:pPr indent="-317500" lvl="0" marL="457200" marR="0" rtl="0" algn="l">
              <a:lnSpc>
                <a:spcPct val="150000"/>
              </a:lnSpc>
              <a:spcBef>
                <a:spcPts val="1000"/>
              </a:spcBef>
              <a:spcAft>
                <a:spcPts val="1000"/>
              </a:spcAft>
              <a:buClr>
                <a:schemeClr val="dk1"/>
              </a:buClr>
              <a:buSzPts val="1400"/>
              <a:buFont typeface="Bookman Old Style"/>
              <a:buChar char="●"/>
            </a:pPr>
            <a:r>
              <a:rPr b="0" i="0" lang="en-US" sz="1400" u="none" cap="none" strike="noStrike">
                <a:solidFill>
                  <a:srgbClr val="000000"/>
                </a:solidFill>
                <a:latin typeface="Bookman Old Style"/>
                <a:ea typeface="Bookman Old Style"/>
                <a:cs typeface="Bookman Old Style"/>
                <a:sym typeface="Bookman Old Style"/>
              </a:rPr>
              <a:t>With the encryption of the message using caesar c</a:t>
            </a:r>
            <a:r>
              <a:rPr lang="en-US">
                <a:latin typeface="Bookman Old Style"/>
                <a:ea typeface="Bookman Old Style"/>
                <a:cs typeface="Bookman Old Style"/>
                <a:sym typeface="Bookman Old Style"/>
              </a:rPr>
              <a:t>i</a:t>
            </a:r>
            <a:r>
              <a:rPr b="0" i="0" lang="en-US" sz="1400" u="none" cap="none" strike="noStrike">
                <a:solidFill>
                  <a:srgbClr val="000000"/>
                </a:solidFill>
                <a:latin typeface="Bookman Old Style"/>
                <a:ea typeface="Bookman Old Style"/>
                <a:cs typeface="Bookman Old Style"/>
                <a:sym typeface="Bookman Old Style"/>
              </a:rPr>
              <a:t>pher and ensuring further layer of security with RSA encryption</a:t>
            </a:r>
            <a:r>
              <a:rPr lang="en-US">
                <a:latin typeface="Bookman Old Style"/>
                <a:ea typeface="Bookman Old Style"/>
                <a:cs typeface="Bookman Old Style"/>
                <a:sym typeface="Bookman Old Style"/>
              </a:rPr>
              <a:t>, this </a:t>
            </a:r>
            <a:r>
              <a:rPr b="0" i="0" lang="en-US" sz="1400" u="none" cap="none" strike="noStrike">
                <a:solidFill>
                  <a:srgbClr val="000000"/>
                </a:solidFill>
                <a:latin typeface="Bookman Old Style"/>
                <a:ea typeface="Bookman Old Style"/>
                <a:cs typeface="Bookman Old Style"/>
                <a:sym typeface="Bookman Old Style"/>
              </a:rPr>
              <a:t>project offers a great level of security against any kind of interceptions.</a:t>
            </a:r>
            <a:endParaRPr b="0" i="0" sz="1400" u="none" cap="none" strike="noStrike">
              <a:solidFill>
                <a:srgbClr val="000000"/>
              </a:solidFill>
              <a:latin typeface="Bookman Old Style"/>
              <a:ea typeface="Bookman Old Style"/>
              <a:cs typeface="Bookman Old Style"/>
              <a:sym typeface="Bookman Old Style"/>
            </a:endParaRPr>
          </a:p>
        </p:txBody>
      </p:sp>
      <p:sp>
        <p:nvSpPr>
          <p:cNvPr id="70" name="Google Shape;70;p2"/>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6" name="Google Shape;76;p3"/>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7" name="Google Shape;77;p3"/>
          <p:cNvSpPr txBox="1"/>
          <p:nvPr>
            <p:ph type="title"/>
          </p:nvPr>
        </p:nvSpPr>
        <p:spPr>
          <a:xfrm>
            <a:off x="1513344" y="5413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sz="3600">
              <a:latin typeface="Bookman Old Style"/>
              <a:ea typeface="Bookman Old Style"/>
              <a:cs typeface="Bookman Old Style"/>
              <a:sym typeface="Bookman Old Style"/>
            </a:endParaRPr>
          </a:p>
        </p:txBody>
      </p:sp>
      <p:sp>
        <p:nvSpPr>
          <p:cNvPr id="78" name="Google Shape;78;p3"/>
          <p:cNvSpPr txBox="1"/>
          <p:nvPr/>
        </p:nvSpPr>
        <p:spPr>
          <a:xfrm>
            <a:off x="663300" y="1902725"/>
            <a:ext cx="7817400" cy="1531500"/>
          </a:xfrm>
          <a:prstGeom prst="rect">
            <a:avLst/>
          </a:prstGeom>
          <a:noFill/>
          <a:ln>
            <a:noFill/>
          </a:ln>
        </p:spPr>
        <p:txBody>
          <a:bodyPr anchorCtr="0" anchor="t" bIns="45700" lIns="91425" spcFirstLastPara="1" rIns="91425" wrap="square" tIns="45700">
            <a:spAutoFit/>
          </a:bodyPr>
          <a:lstStyle/>
          <a:p>
            <a:pPr indent="0" lvl="0" marL="0" marR="44450" rtl="0" algn="l">
              <a:lnSpc>
                <a:spcPct val="150000"/>
              </a:lnSpc>
              <a:spcBef>
                <a:spcPts val="585"/>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Caesar c</a:t>
            </a:r>
            <a:r>
              <a:rPr lang="en-US" sz="1700">
                <a:solidFill>
                  <a:schemeClr val="dk1"/>
                </a:solidFill>
                <a:latin typeface="Times New Roman"/>
                <a:ea typeface="Times New Roman"/>
                <a:cs typeface="Times New Roman"/>
                <a:sym typeface="Times New Roman"/>
              </a:rPr>
              <a:t>i</a:t>
            </a:r>
            <a:r>
              <a:rPr b="0" i="0" lang="en-US" sz="1700" u="none" cap="none" strike="noStrike">
                <a:solidFill>
                  <a:schemeClr val="dk1"/>
                </a:solidFill>
                <a:latin typeface="Times New Roman"/>
                <a:ea typeface="Times New Roman"/>
                <a:cs typeface="Times New Roman"/>
                <a:sym typeface="Times New Roman"/>
              </a:rPr>
              <a:t>pher is one among the well known algorithm in Cryptography but it is vulnerable to brute force attack, frequency analysis attack, dictionary attack etc. many modern cryptographic algorithms have suggested improvement for caesar cipher but still failed to make it strong enough against attacks</a:t>
            </a:r>
            <a:endParaRPr b="0" i="0" sz="1600" u="none" cap="none" strike="noStrike">
              <a:solidFill>
                <a:srgbClr val="000000"/>
              </a:solidFill>
              <a:latin typeface="Bookman Old Style"/>
              <a:ea typeface="Bookman Old Style"/>
              <a:cs typeface="Bookman Old Style"/>
              <a:sym typeface="Bookman Old Style"/>
            </a:endParaRPr>
          </a:p>
        </p:txBody>
      </p:sp>
      <p:sp>
        <p:nvSpPr>
          <p:cNvPr id="79" name="Google Shape;79;p3"/>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5125" y="191778"/>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300">
                <a:latin typeface="Bookman Old Style"/>
                <a:ea typeface="Bookman Old Style"/>
                <a:cs typeface="Bookman Old Style"/>
                <a:sym typeface="Bookman Old Style"/>
              </a:rPr>
              <a:t>Caesar Cipher</a:t>
            </a:r>
            <a:endParaRPr sz="2900">
              <a:latin typeface="Bookman Old Style"/>
              <a:ea typeface="Bookman Old Style"/>
              <a:cs typeface="Bookman Old Style"/>
              <a:sym typeface="Bookman Old Style"/>
            </a:endParaRPr>
          </a:p>
        </p:txBody>
      </p:sp>
      <p:sp>
        <p:nvSpPr>
          <p:cNvPr id="85" name="Google Shape;85;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86" name="Google Shape;86;p4"/>
          <p:cNvPicPr preferRelativeResize="0"/>
          <p:nvPr/>
        </p:nvPicPr>
        <p:blipFill rotWithShape="1">
          <a:blip r:embed="rId3">
            <a:alphaModFix/>
          </a:blip>
          <a:srcRect b="10884" l="-7809" r="9702" t="9434"/>
          <a:stretch/>
        </p:blipFill>
        <p:spPr>
          <a:xfrm>
            <a:off x="1363250" y="1256700"/>
            <a:ext cx="5762500" cy="351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2" name="Google Shape;92;p6"/>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93" name="Google Shape;93;p6"/>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94" name="Google Shape;94;p6"/>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95" name="Google Shape;95;p6"/>
          <p:cNvSpPr txBox="1"/>
          <p:nvPr/>
        </p:nvSpPr>
        <p:spPr>
          <a:xfrm>
            <a:off x="615125" y="893275"/>
            <a:ext cx="7766400" cy="627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The proposed method is </a:t>
            </a:r>
            <a:r>
              <a:rPr b="1" i="0" lang="en-US" sz="1400" u="none" cap="none" strike="noStrike">
                <a:solidFill>
                  <a:schemeClr val="dk1"/>
                </a:solidFill>
                <a:latin typeface="Times New Roman"/>
                <a:ea typeface="Times New Roman"/>
                <a:cs typeface="Times New Roman"/>
                <a:sym typeface="Times New Roman"/>
              </a:rPr>
              <a:t>“Hybrid Encryption Technique to fortify caesar cipher”.</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Times New Roman"/>
                <a:ea typeface="Times New Roman"/>
                <a:cs typeface="Times New Roman"/>
                <a:sym typeface="Times New Roman"/>
              </a:rPr>
              <a:t>INPUTS:</a:t>
            </a:r>
            <a:r>
              <a:rPr b="0" i="0" lang="en-US" sz="1400" u="none" cap="none" strike="noStrike">
                <a:solidFill>
                  <a:schemeClr val="dk1"/>
                </a:solidFill>
                <a:latin typeface="Times New Roman"/>
                <a:ea typeface="Times New Roman"/>
                <a:cs typeface="Times New Roman"/>
                <a:sym typeface="Times New Roman"/>
              </a:rPr>
              <a:t> Plaintext, large prime numbers(key).</a:t>
            </a:r>
            <a:endParaRPr b="0" i="0" sz="1300" u="none" cap="none" strike="noStrike">
              <a:solidFill>
                <a:srgbClr val="000000"/>
              </a:solidFill>
              <a:latin typeface="Calibri"/>
              <a:ea typeface="Calibri"/>
              <a:cs typeface="Calibri"/>
              <a:sym typeface="Calibri"/>
            </a:endParaRPr>
          </a:p>
        </p:txBody>
      </p:sp>
      <p:pic>
        <p:nvPicPr>
          <p:cNvPr id="96" name="Google Shape;96;p6"/>
          <p:cNvPicPr preferRelativeResize="0"/>
          <p:nvPr/>
        </p:nvPicPr>
        <p:blipFill>
          <a:blip r:embed="rId3">
            <a:alphaModFix/>
          </a:blip>
          <a:stretch>
            <a:fillRect/>
          </a:stretch>
        </p:blipFill>
        <p:spPr>
          <a:xfrm>
            <a:off x="1259825" y="1634150"/>
            <a:ext cx="6477000" cy="318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7"/>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03" name="Google Shape;103;p7"/>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04" name="Google Shape;104;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05" name="Google Shape;105;p7"/>
          <p:cNvPicPr preferRelativeResize="0"/>
          <p:nvPr/>
        </p:nvPicPr>
        <p:blipFill>
          <a:blip r:embed="rId3">
            <a:alphaModFix/>
          </a:blip>
          <a:stretch>
            <a:fillRect/>
          </a:stretch>
        </p:blipFill>
        <p:spPr>
          <a:xfrm>
            <a:off x="1733450" y="1017125"/>
            <a:ext cx="5967599" cy="3461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1" name="Google Shape;111;p8"/>
          <p:cNvSpPr txBox="1"/>
          <p:nvPr>
            <p:ph type="title"/>
          </p:nvPr>
        </p:nvSpPr>
        <p:spPr>
          <a:xfrm>
            <a:off x="1119000" y="205483"/>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400">
                <a:latin typeface="Bookman Old Style"/>
                <a:ea typeface="Bookman Old Style"/>
                <a:cs typeface="Bookman Old Style"/>
                <a:sym typeface="Bookman Old Style"/>
              </a:rPr>
              <a:t>Experiment Environment </a:t>
            </a:r>
            <a:endParaRPr sz="3400">
              <a:latin typeface="Bookman Old Style"/>
              <a:ea typeface="Bookman Old Style"/>
              <a:cs typeface="Bookman Old Style"/>
              <a:sym typeface="Bookman Old Style"/>
            </a:endParaRPr>
          </a:p>
        </p:txBody>
      </p:sp>
      <p:sp>
        <p:nvSpPr>
          <p:cNvPr id="112" name="Google Shape;112;p8"/>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13" name="Google Shape;113;p8"/>
          <p:cNvSpPr txBox="1"/>
          <p:nvPr/>
        </p:nvSpPr>
        <p:spPr>
          <a:xfrm>
            <a:off x="294450" y="1056575"/>
            <a:ext cx="77664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US" sz="1600" u="none" cap="none" strike="noStrike">
                <a:solidFill>
                  <a:schemeClr val="dk1"/>
                </a:solidFill>
                <a:latin typeface="Calibri"/>
                <a:ea typeface="Calibri"/>
                <a:cs typeface="Calibri"/>
                <a:sym typeface="Calibri"/>
              </a:rPr>
              <a:t>Experiment Environment used is </a:t>
            </a:r>
            <a:r>
              <a:rPr b="1" i="0" lang="en-US" sz="1600" u="none" cap="none" strike="noStrike">
                <a:solidFill>
                  <a:schemeClr val="dk1"/>
                </a:solidFill>
                <a:latin typeface="Calibri"/>
                <a:ea typeface="Calibri"/>
                <a:cs typeface="Calibri"/>
                <a:sym typeface="Calibri"/>
              </a:rPr>
              <a:t>IDLE</a:t>
            </a:r>
            <a:r>
              <a:rPr i="0" lang="en-US" sz="1600" u="none" cap="none" strike="noStrike">
                <a:solidFill>
                  <a:schemeClr val="dk1"/>
                </a:solidFill>
                <a:latin typeface="Calibri"/>
                <a:ea typeface="Calibri"/>
                <a:cs typeface="Calibri"/>
                <a:sym typeface="Calibri"/>
              </a:rPr>
              <a:t> </a:t>
            </a:r>
            <a:endParaRPr i="0" sz="1500" u="none" cap="none" strike="noStrike">
              <a:solidFill>
                <a:srgbClr val="000000"/>
              </a:solidFill>
              <a:latin typeface="Calibri"/>
              <a:ea typeface="Calibri"/>
              <a:cs typeface="Calibri"/>
              <a:sym typeface="Calibri"/>
            </a:endParaRPr>
          </a:p>
        </p:txBody>
      </p:sp>
      <p:sp>
        <p:nvSpPr>
          <p:cNvPr id="114" name="Google Shape;114;p8"/>
          <p:cNvSpPr txBox="1"/>
          <p:nvPr/>
        </p:nvSpPr>
        <p:spPr>
          <a:xfrm>
            <a:off x="5279650" y="1861425"/>
            <a:ext cx="3653400" cy="1847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Used </a:t>
            </a:r>
            <a:r>
              <a:rPr b="1" i="0" lang="en-US" sz="1400" u="none" cap="none" strike="noStrike">
                <a:solidFill>
                  <a:srgbClr val="000000"/>
                </a:solidFill>
                <a:latin typeface="Calibri"/>
                <a:ea typeface="Calibri"/>
                <a:cs typeface="Calibri"/>
                <a:sym typeface="Calibri"/>
              </a:rPr>
              <a:t>Random</a:t>
            </a:r>
            <a:r>
              <a:rPr b="0" i="0" lang="en-US" sz="1400" u="none" cap="none" strike="noStrike">
                <a:solidFill>
                  <a:srgbClr val="000000"/>
                </a:solidFill>
                <a:latin typeface="Calibri"/>
                <a:ea typeface="Calibri"/>
                <a:cs typeface="Calibri"/>
                <a:sym typeface="Calibri"/>
              </a:rPr>
              <a:t> package for generating </a:t>
            </a:r>
            <a:r>
              <a:rPr lang="en-US">
                <a:latin typeface="Calibri"/>
                <a:ea typeface="Calibri"/>
                <a:cs typeface="Calibri"/>
                <a:sym typeface="Calibri"/>
              </a:rPr>
              <a:t>random number for shift value and </a:t>
            </a:r>
            <a:r>
              <a:rPr lang="en-US">
                <a:latin typeface="Calibri"/>
                <a:ea typeface="Calibri"/>
                <a:cs typeface="Calibri"/>
                <a:sym typeface="Calibri"/>
              </a:rPr>
              <a:t>public</a:t>
            </a:r>
            <a:r>
              <a:rPr lang="en-US">
                <a:latin typeface="Calibri"/>
                <a:ea typeface="Calibri"/>
                <a:cs typeface="Calibri"/>
                <a:sym typeface="Calibri"/>
              </a:rPr>
              <a:t> key</a:t>
            </a:r>
            <a:r>
              <a:rPr b="0" i="0" lang="en-US"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100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Used </a:t>
            </a:r>
            <a:r>
              <a:rPr b="1" i="0" lang="en-US" sz="1400" u="none" cap="none" strike="noStrike">
                <a:solidFill>
                  <a:srgbClr val="000000"/>
                </a:solidFill>
                <a:latin typeface="Calibri"/>
                <a:ea typeface="Calibri"/>
                <a:cs typeface="Calibri"/>
                <a:sym typeface="Calibri"/>
              </a:rPr>
              <a:t>time</a:t>
            </a:r>
            <a:r>
              <a:rPr b="0" i="0" lang="en-US" sz="1400" u="none" cap="none" strike="noStrike">
                <a:solidFill>
                  <a:srgbClr val="000000"/>
                </a:solidFill>
                <a:latin typeface="Calibri"/>
                <a:ea typeface="Calibri"/>
                <a:cs typeface="Calibri"/>
                <a:sym typeface="Calibri"/>
              </a:rPr>
              <a:t> package to analyze encryption and decryption time.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1000"/>
              </a:spcBef>
              <a:spcAft>
                <a:spcPts val="100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Taking </a:t>
            </a:r>
            <a:r>
              <a:rPr b="1" i="0" lang="en-US" sz="1400" u="none" cap="none" strike="noStrike">
                <a:solidFill>
                  <a:srgbClr val="000000"/>
                </a:solidFill>
                <a:latin typeface="Calibri"/>
                <a:ea typeface="Calibri"/>
                <a:cs typeface="Calibri"/>
                <a:sym typeface="Calibri"/>
              </a:rPr>
              <a:t>file input</a:t>
            </a:r>
            <a:r>
              <a:rPr b="0" i="0" lang="en-US" sz="1400" u="none" cap="none" strike="noStrike">
                <a:solidFill>
                  <a:srgbClr val="000000"/>
                </a:solidFill>
                <a:latin typeface="Calibri"/>
                <a:ea typeface="Calibri"/>
                <a:cs typeface="Calibri"/>
                <a:sym typeface="Calibri"/>
              </a:rPr>
              <a:t> </a:t>
            </a:r>
            <a:r>
              <a:rPr lang="en-US">
                <a:latin typeface="Calibri"/>
                <a:ea typeface="Calibri"/>
                <a:cs typeface="Calibri"/>
                <a:sym typeface="Calibri"/>
              </a:rPr>
              <a:t>as the </a:t>
            </a:r>
            <a:r>
              <a:rPr b="0" i="0" lang="en-US" sz="1400" u="none" cap="none" strike="noStrike">
                <a:solidFill>
                  <a:srgbClr val="000000"/>
                </a:solidFill>
                <a:latin typeface="Calibri"/>
                <a:ea typeface="Calibri"/>
                <a:cs typeface="Calibri"/>
                <a:sym typeface="Calibri"/>
              </a:rPr>
              <a:t>message to be sent.</a:t>
            </a:r>
            <a:endParaRPr b="0" i="0" sz="1400" u="none" cap="none" strike="noStrike">
              <a:solidFill>
                <a:srgbClr val="000000"/>
              </a:solidFill>
              <a:latin typeface="Calibri"/>
              <a:ea typeface="Calibri"/>
              <a:cs typeface="Calibri"/>
              <a:sym typeface="Calibri"/>
            </a:endParaRPr>
          </a:p>
        </p:txBody>
      </p:sp>
      <p:pic>
        <p:nvPicPr>
          <p:cNvPr id="115" name="Google Shape;115;p8"/>
          <p:cNvPicPr preferRelativeResize="0"/>
          <p:nvPr/>
        </p:nvPicPr>
        <p:blipFill rotWithShape="1">
          <a:blip r:embed="rId3">
            <a:alphaModFix/>
          </a:blip>
          <a:srcRect b="139" l="0" r="0" t="149"/>
          <a:stretch/>
        </p:blipFill>
        <p:spPr>
          <a:xfrm>
            <a:off x="216175" y="1680575"/>
            <a:ext cx="5063477" cy="30244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p9"/>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22" name="Google Shape;122;p9"/>
          <p:cNvSpPr txBox="1"/>
          <p:nvPr>
            <p:ph type="title"/>
          </p:nvPr>
        </p:nvSpPr>
        <p:spPr>
          <a:xfrm>
            <a:off x="1121569" y="1524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400">
                <a:latin typeface="Bookman Old Style"/>
                <a:ea typeface="Bookman Old Style"/>
                <a:cs typeface="Bookman Old Style"/>
                <a:sym typeface="Bookman Old Style"/>
              </a:rPr>
              <a:t>Experiment Screenshot </a:t>
            </a:r>
            <a:endParaRPr sz="3400">
              <a:latin typeface="Bookman Old Style"/>
              <a:ea typeface="Bookman Old Style"/>
              <a:cs typeface="Bookman Old Style"/>
              <a:sym typeface="Bookman Old Style"/>
            </a:endParaRPr>
          </a:p>
        </p:txBody>
      </p:sp>
      <p:sp>
        <p:nvSpPr>
          <p:cNvPr id="123" name="Google Shape;123;p9"/>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24" name="Google Shape;124;p9"/>
          <p:cNvPicPr preferRelativeResize="0"/>
          <p:nvPr/>
        </p:nvPicPr>
        <p:blipFill rotWithShape="1">
          <a:blip r:embed="rId3">
            <a:alphaModFix/>
          </a:blip>
          <a:srcRect b="139" l="0" r="0" t="148"/>
          <a:stretch/>
        </p:blipFill>
        <p:spPr>
          <a:xfrm>
            <a:off x="315650" y="1200075"/>
            <a:ext cx="5704152" cy="3024396"/>
          </a:xfrm>
          <a:prstGeom prst="rect">
            <a:avLst/>
          </a:prstGeom>
          <a:noFill/>
          <a:ln cap="flat" cmpd="sng" w="19050">
            <a:solidFill>
              <a:schemeClr val="dk2"/>
            </a:solidFill>
            <a:prstDash val="solid"/>
            <a:round/>
            <a:headEnd len="sm" w="sm" type="none"/>
            <a:tailEnd len="sm" w="sm" type="none"/>
          </a:ln>
        </p:spPr>
      </p:pic>
      <p:pic>
        <p:nvPicPr>
          <p:cNvPr id="125" name="Google Shape;125;p9"/>
          <p:cNvPicPr preferRelativeResize="0"/>
          <p:nvPr/>
        </p:nvPicPr>
        <p:blipFill rotWithShape="1">
          <a:blip r:embed="rId4">
            <a:alphaModFix/>
          </a:blip>
          <a:srcRect b="98" l="0" r="0" t="99"/>
          <a:stretch/>
        </p:blipFill>
        <p:spPr>
          <a:xfrm>
            <a:off x="3258353" y="1666673"/>
            <a:ext cx="5704195" cy="30243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861c7d7461_0_12"/>
          <p:cNvSpPr txBox="1"/>
          <p:nvPr>
            <p:ph type="title"/>
          </p:nvPr>
        </p:nvSpPr>
        <p:spPr>
          <a:xfrm>
            <a:off x="266050" y="-57849"/>
            <a:ext cx="8229600" cy="7116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Clr>
                <a:schemeClr val="dk1"/>
              </a:buClr>
              <a:buSzPts val="20700"/>
              <a:buFont typeface="Arial"/>
              <a:buNone/>
            </a:pPr>
            <a:r>
              <a:rPr lang="en-US" sz="3400">
                <a:latin typeface="Bookman Old Style"/>
                <a:ea typeface="Bookman Old Style"/>
                <a:cs typeface="Bookman Old Style"/>
                <a:sym typeface="Bookman Old Style"/>
              </a:rPr>
              <a:t>Experiment Screenshot</a:t>
            </a:r>
            <a:endParaRPr sz="2200"/>
          </a:p>
        </p:txBody>
      </p:sp>
      <p:sp>
        <p:nvSpPr>
          <p:cNvPr id="131" name="Google Shape;131;g2861c7d7461_0_12"/>
          <p:cNvSpPr txBox="1"/>
          <p:nvPr>
            <p:ph idx="1" type="body"/>
          </p:nvPr>
        </p:nvSpPr>
        <p:spPr>
          <a:xfrm>
            <a:off x="187225" y="653750"/>
            <a:ext cx="8820900" cy="43872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lang="en-US" sz="1600"/>
              <a:t>                                                     </a:t>
            </a:r>
            <a:r>
              <a:rPr b="1" lang="en-US" sz="2000"/>
              <a:t>Frequency Analysis (</a:t>
            </a:r>
            <a:r>
              <a:rPr lang="en-US" sz="2000"/>
              <a:t>Existing method</a:t>
            </a:r>
            <a:r>
              <a:rPr b="1" lang="en-US" sz="2000"/>
              <a:t>)</a:t>
            </a:r>
            <a:endParaRPr b="1" sz="2000"/>
          </a:p>
        </p:txBody>
      </p:sp>
      <p:sp>
        <p:nvSpPr>
          <p:cNvPr id="132" name="Google Shape;132;g2861c7d7461_0_12"/>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3" name="Google Shape;133;g2861c7d7461_0_12"/>
          <p:cNvPicPr preferRelativeResize="0"/>
          <p:nvPr/>
        </p:nvPicPr>
        <p:blipFill>
          <a:blip r:embed="rId3">
            <a:alphaModFix/>
          </a:blip>
          <a:stretch>
            <a:fillRect/>
          </a:stretch>
        </p:blipFill>
        <p:spPr>
          <a:xfrm>
            <a:off x="276313" y="1154050"/>
            <a:ext cx="8642724" cy="2003500"/>
          </a:xfrm>
          <a:prstGeom prst="rect">
            <a:avLst/>
          </a:prstGeom>
          <a:noFill/>
          <a:ln>
            <a:noFill/>
          </a:ln>
        </p:spPr>
      </p:pic>
      <p:pic>
        <p:nvPicPr>
          <p:cNvPr id="134" name="Google Shape;134;g2861c7d7461_0_12"/>
          <p:cNvPicPr preferRelativeResize="0"/>
          <p:nvPr/>
        </p:nvPicPr>
        <p:blipFill>
          <a:blip r:embed="rId4">
            <a:alphaModFix/>
          </a:blip>
          <a:stretch>
            <a:fillRect/>
          </a:stretch>
        </p:blipFill>
        <p:spPr>
          <a:xfrm>
            <a:off x="266050" y="3157550"/>
            <a:ext cx="8420750" cy="188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