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4"/>
  </p:sldMasterIdLst>
  <p:notesMasterIdLst>
    <p:notesMasterId r:id="rId12"/>
  </p:notesMasterIdLst>
  <p:handoutMasterIdLst>
    <p:handoutMasterId r:id="rId13"/>
  </p:handoutMasterIdLst>
  <p:sldIdLst>
    <p:sldId id="257" r:id="rId5"/>
    <p:sldId id="287" r:id="rId6"/>
    <p:sldId id="288" r:id="rId7"/>
    <p:sldId id="283" r:id="rId8"/>
    <p:sldId id="285" r:id="rId9"/>
    <p:sldId id="286" r:id="rId10"/>
    <p:sldId id="289"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0"/>
  </p:normalViewPr>
  <p:slideViewPr>
    <p:cSldViewPr snapToGrid="0" snapToObjects="1">
      <p:cViewPr varScale="1">
        <p:scale>
          <a:sx n="85" d="100"/>
          <a:sy n="85" d="100"/>
        </p:scale>
        <p:origin x="590" y="62"/>
      </p:cViewPr>
      <p:guideLst/>
    </p:cSldViewPr>
  </p:slideViewPr>
  <p:notesTextViewPr>
    <p:cViewPr>
      <p:scale>
        <a:sx n="1" d="1"/>
        <a:sy n="1" d="1"/>
      </p:scale>
      <p:origin x="0" y="0"/>
    </p:cViewPr>
  </p:notesTextViewPr>
  <p:notesViewPr>
    <p:cSldViewPr snapToGrid="0" snapToObjects="1">
      <p:cViewPr varScale="1">
        <p:scale>
          <a:sx n="88" d="100"/>
          <a:sy n="88" d="100"/>
        </p:scale>
        <p:origin x="208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99D6298-045F-4231-8A99-6BFB308BB9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AEF2B43C-8129-4E47-9A0C-C839318B2D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6F24F-3906-4C0E-8A10-8EE80B71CD93}" type="datetimeFigureOut">
              <a:rPr lang="fr-FR" smtClean="0"/>
              <a:t>22/10/2023</a:t>
            </a:fld>
            <a:endParaRPr lang="fr-FR"/>
          </a:p>
        </p:txBody>
      </p:sp>
      <p:sp>
        <p:nvSpPr>
          <p:cNvPr id="4" name="Espace réservé du pied de page 3">
            <a:extLst>
              <a:ext uri="{FF2B5EF4-FFF2-40B4-BE49-F238E27FC236}">
                <a16:creationId xmlns:a16="http://schemas.microsoft.com/office/drawing/2014/main" id="{B8E1156D-915C-4DD8-AB6B-8A1144DAC7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F13EAA9-662F-460F-9C5C-96E8DCBA78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52CCED-8391-4123-AC8D-7B27C8CD41F5}" type="slidenum">
              <a:rPr lang="fr-FR" smtClean="0"/>
              <a:t>‹N°›</a:t>
            </a:fld>
            <a:endParaRPr lang="fr-FR"/>
          </a:p>
        </p:txBody>
      </p:sp>
    </p:spTree>
    <p:extLst>
      <p:ext uri="{BB962C8B-B14F-4D97-AF65-F5344CB8AC3E}">
        <p14:creationId xmlns:p14="http://schemas.microsoft.com/office/powerpoint/2010/main" val="561235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9AAE3-6EB9-4FF3-B6F2-53BFFD95FB0B}" type="datetimeFigureOut">
              <a:rPr lang="fr-FR" noProof="0" smtClean="0"/>
              <a:t>22/10/2023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8CD19-430D-4C2A-A70E-407536C8AF90}" type="slidenum">
              <a:rPr lang="fr-FR" noProof="0" smtClean="0"/>
              <a:t>‹N°›</a:t>
            </a:fld>
            <a:endParaRPr lang="fr-FR" noProof="0"/>
          </a:p>
        </p:txBody>
      </p:sp>
    </p:spTree>
    <p:extLst>
      <p:ext uri="{BB962C8B-B14F-4D97-AF65-F5344CB8AC3E}">
        <p14:creationId xmlns:p14="http://schemas.microsoft.com/office/powerpoint/2010/main" val="6980208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DF8CD19-430D-4C2A-A70E-407536C8AF90}" type="slidenum">
              <a:rPr lang="fr-FR" smtClean="0"/>
              <a:t>1</a:t>
            </a:fld>
            <a:endParaRPr lang="fr-FR"/>
          </a:p>
        </p:txBody>
      </p:sp>
    </p:spTree>
    <p:extLst>
      <p:ext uri="{BB962C8B-B14F-4D97-AF65-F5344CB8AC3E}">
        <p14:creationId xmlns:p14="http://schemas.microsoft.com/office/powerpoint/2010/main" val="11741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8FE66B9A-1410-42F8-9151-F8F9EB64E575}" type="datetime1">
              <a:rPr lang="fr-FR" noProof="0" smtClean="0"/>
              <a:t>22/10/2023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77724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122632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3112693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78096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35411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4" name="Footer Placeholder 3"/>
          <p:cNvSpPr>
            <a:spLocks noGrp="1"/>
          </p:cNvSpPr>
          <p:nvPr>
            <p:ph type="ftr" sz="quarter" idx="11"/>
          </p:nvPr>
        </p:nvSpPr>
        <p:spPr/>
        <p:txBody>
          <a:bodyPr/>
          <a:lstStyle/>
          <a:p>
            <a:pPr rtl="0"/>
            <a:endParaRPr lang="fr-FR" noProof="0"/>
          </a:p>
        </p:txBody>
      </p:sp>
      <p:sp>
        <p:nvSpPr>
          <p:cNvPr id="5" name="Slide Number Placeholder 4"/>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0891534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4" name="Footer Placeholder 3"/>
          <p:cNvSpPr>
            <a:spLocks noGrp="1"/>
          </p:cNvSpPr>
          <p:nvPr>
            <p:ph type="ftr" sz="quarter" idx="11"/>
          </p:nvPr>
        </p:nvSpPr>
        <p:spPr/>
        <p:txBody>
          <a:bodyPr/>
          <a:lstStyle/>
          <a:p>
            <a:pPr rtl="0"/>
            <a:endParaRPr lang="fr-FR" noProof="0"/>
          </a:p>
        </p:txBody>
      </p:sp>
      <p:sp>
        <p:nvSpPr>
          <p:cNvPr id="5" name="Slide Number Placeholder 4"/>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5127505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2311A831-121F-4189-8A8A-10CBBB208486}" type="datetime1">
              <a:rPr lang="fr-FR" noProof="0" smtClean="0"/>
              <a:t>22/10/2023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108037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1BCC9924-B007-4934-BA28-E161FE68E08E}" type="datetime1">
              <a:rPr lang="fr-FR" noProof="0" smtClean="0"/>
              <a:t>22/10/2023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78758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9EEFA057-B34A-4DA4-9717-1D056C964A4F}" type="datetime1">
              <a:rPr lang="fr-FR" noProof="0" smtClean="0"/>
              <a:t>22/10/2023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6380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9025203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C3D52180-E8A1-432F-A06B-67F7CB5742A6}" type="datetime1">
              <a:rPr lang="fr-FR" noProof="0" smtClean="0"/>
              <a:t>22/10/2023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80276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B8D8D8B2-9B20-4001-B96D-D1C8ACCA0CFA}" type="datetime1">
              <a:rPr lang="fr-FR" noProof="0" smtClean="0"/>
              <a:t>22/10/2023</a:t>
            </a:fld>
            <a:endParaRPr lang="fr-FR" noProof="0"/>
          </a:p>
        </p:txBody>
      </p:sp>
      <p:sp>
        <p:nvSpPr>
          <p:cNvPr id="8" name="Footer Placeholder 7"/>
          <p:cNvSpPr>
            <a:spLocks noGrp="1"/>
          </p:cNvSpPr>
          <p:nvPr>
            <p:ph type="ftr" sz="quarter" idx="11"/>
          </p:nvPr>
        </p:nvSpPr>
        <p:spPr/>
        <p:txBody>
          <a:bodyPr/>
          <a:lstStyle/>
          <a:p>
            <a:pPr rtl="0"/>
            <a:endParaRPr lang="fr-FR" noProof="0"/>
          </a:p>
        </p:txBody>
      </p:sp>
      <p:sp>
        <p:nvSpPr>
          <p:cNvPr id="9" name="Slide Number Placeholder 8"/>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127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4" name="Footer Placeholder 3"/>
          <p:cNvSpPr>
            <a:spLocks noGrp="1"/>
          </p:cNvSpPr>
          <p:nvPr>
            <p:ph type="ftr" sz="quarter" idx="11"/>
          </p:nvPr>
        </p:nvSpPr>
        <p:spPr/>
        <p:txBody>
          <a:bodyPr/>
          <a:lstStyle/>
          <a:p>
            <a:pPr rtl="0"/>
            <a:endParaRPr lang="fr-FR" noProof="0"/>
          </a:p>
        </p:txBody>
      </p:sp>
      <p:sp>
        <p:nvSpPr>
          <p:cNvPr id="5" name="Slide Number Placeholder 4"/>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3086750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A554B12B-F5E0-44C2-8115-70550154FF12}" type="datetime1">
              <a:rPr lang="fr-FR" noProof="0" smtClean="0"/>
              <a:t>22/10/2023</a:t>
            </a:fld>
            <a:endParaRPr lang="fr-FR" noProof="0"/>
          </a:p>
        </p:txBody>
      </p:sp>
      <p:sp>
        <p:nvSpPr>
          <p:cNvPr id="3" name="Footer Placeholder 2"/>
          <p:cNvSpPr>
            <a:spLocks noGrp="1"/>
          </p:cNvSpPr>
          <p:nvPr>
            <p:ph type="ftr" sz="quarter" idx="11"/>
          </p:nvPr>
        </p:nvSpPr>
        <p:spPr/>
        <p:txBody>
          <a:bodyPr/>
          <a:lstStyle/>
          <a:p>
            <a:pPr rtl="0"/>
            <a:endParaRPr lang="fr-FR" noProof="0"/>
          </a:p>
        </p:txBody>
      </p:sp>
      <p:sp>
        <p:nvSpPr>
          <p:cNvPr id="4" name="Slide Number Placeholder 3"/>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187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92BAFA79-C9D2-4B6B-A3E9-FE77D0DC46CA}" type="datetime1">
              <a:rPr lang="fr-FR" noProof="0" smtClean="0"/>
              <a:t>22/10/2023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71254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3D13CFD6-4739-452A-9AD4-98A468519014}" type="datetime1">
              <a:rPr lang="fr-FR" noProof="0" smtClean="0"/>
              <a:t>22/10/2023</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1387548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rtl="0"/>
            <a:fld id="{3D13CFD6-4739-452A-9AD4-98A468519014}" type="datetime1">
              <a:rPr lang="fr-FR" noProof="0" smtClean="0"/>
              <a:t>22/10/2023</a:t>
            </a:fld>
            <a:endParaRPr lang="fr-FR" noProof="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rtl="0"/>
            <a:endParaRPr lang="fr-FR" noProof="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7414254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B5DBD6C-E8A8-B349-AC85-61C44AAEA056}"/>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rcRect/>
          <a:stretch/>
        </p:blipFill>
        <p:spPr>
          <a:xfrm>
            <a:off x="366006" y="360670"/>
            <a:ext cx="11459988" cy="6029084"/>
          </a:xfrm>
          <a:prstGeom prst="rect">
            <a:avLst/>
          </a:prstGeom>
        </p:spPr>
      </p:pic>
      <p:sp>
        <p:nvSpPr>
          <p:cNvPr id="2" name="Titre 1">
            <a:extLst>
              <a:ext uri="{FF2B5EF4-FFF2-40B4-BE49-F238E27FC236}">
                <a16:creationId xmlns:a16="http://schemas.microsoft.com/office/drawing/2014/main" id="{F266081D-517B-5D43-A7B4-E67DDEDC0B31}"/>
              </a:ext>
            </a:extLst>
          </p:cNvPr>
          <p:cNvSpPr>
            <a:spLocks noGrp="1"/>
          </p:cNvSpPr>
          <p:nvPr>
            <p:ph type="ctrTitle"/>
          </p:nvPr>
        </p:nvSpPr>
        <p:spPr>
          <a:xfrm>
            <a:off x="464561" y="466161"/>
            <a:ext cx="8019674" cy="811682"/>
          </a:xfrm>
        </p:spPr>
        <p:txBody>
          <a:bodyPr rtlCol="0">
            <a:noAutofit/>
          </a:bodyPr>
          <a:lstStyle/>
          <a:p>
            <a:pPr algn="l" rtl="0">
              <a:lnSpc>
                <a:spcPct val="90000"/>
              </a:lnSpc>
            </a:pPr>
            <a:r>
              <a:rPr lang="fr-FR" sz="3200" b="1" dirty="0">
                <a:ln w="22225">
                  <a:solidFill>
                    <a:schemeClr val="accent2"/>
                  </a:solidFill>
                  <a:prstDash val="solid"/>
                </a:ln>
                <a:solidFill>
                  <a:schemeClr val="accent2">
                    <a:lumMod val="40000"/>
                    <a:lumOff val="60000"/>
                  </a:schemeClr>
                </a:solidFill>
                <a:effectLst/>
              </a:rPr>
              <a:t>Full-Stack Javascript </a:t>
            </a:r>
            <a:r>
              <a:rPr lang="fr-FR" sz="3200" b="1" dirty="0" err="1">
                <a:ln w="22225">
                  <a:solidFill>
                    <a:schemeClr val="accent2"/>
                  </a:solidFill>
                  <a:prstDash val="solid"/>
                </a:ln>
                <a:solidFill>
                  <a:schemeClr val="accent2">
                    <a:lumMod val="40000"/>
                    <a:lumOff val="60000"/>
                  </a:schemeClr>
                </a:solidFill>
                <a:effectLst/>
              </a:rPr>
              <a:t>Bootcamp</a:t>
            </a:r>
            <a:br>
              <a:rPr lang="fr-FR" sz="3200" b="1" dirty="0">
                <a:ln w="22225">
                  <a:solidFill>
                    <a:schemeClr val="accent2"/>
                  </a:solidFill>
                  <a:prstDash val="solid"/>
                </a:ln>
                <a:solidFill>
                  <a:schemeClr val="accent2">
                    <a:lumMod val="40000"/>
                    <a:lumOff val="60000"/>
                  </a:schemeClr>
                </a:solidFill>
                <a:effectLst/>
              </a:rPr>
            </a:br>
            <a:r>
              <a:rPr lang="fr-FR" sz="2200" b="1" dirty="0">
                <a:ln w="22225">
                  <a:solidFill>
                    <a:schemeClr val="accent2"/>
                  </a:solidFill>
                  <a:prstDash val="solid"/>
                </a:ln>
                <a:solidFill>
                  <a:schemeClr val="accent2">
                    <a:lumMod val="40000"/>
                    <a:lumOff val="60000"/>
                  </a:schemeClr>
                </a:solidFill>
                <a:effectLst/>
              </a:rPr>
              <a:t>Checkpoint 26 : SQL vs MongoDB</a:t>
            </a:r>
          </a:p>
        </p:txBody>
      </p:sp>
      <p:sp>
        <p:nvSpPr>
          <p:cNvPr id="4" name="Sous-titre 3">
            <a:extLst>
              <a:ext uri="{FF2B5EF4-FFF2-40B4-BE49-F238E27FC236}">
                <a16:creationId xmlns:a16="http://schemas.microsoft.com/office/drawing/2014/main" id="{9CA982C5-8822-5F41-B151-CBFC3278D992}"/>
              </a:ext>
            </a:extLst>
          </p:cNvPr>
          <p:cNvSpPr>
            <a:spLocks noGrp="1"/>
          </p:cNvSpPr>
          <p:nvPr>
            <p:ph type="subTitle" idx="1"/>
          </p:nvPr>
        </p:nvSpPr>
        <p:spPr>
          <a:xfrm>
            <a:off x="6911839" y="6455512"/>
            <a:ext cx="5064005" cy="330588"/>
          </a:xfrm>
        </p:spPr>
        <p:txBody>
          <a:bodyPr rtlCol="0">
            <a:normAutofit fontScale="70000" lnSpcReduction="20000"/>
          </a:bodyPr>
          <a:lstStyle/>
          <a:p>
            <a:pPr rtl="0"/>
            <a:r>
              <a:rPr lang="fr-FR" dirty="0">
                <a:solidFill>
                  <a:schemeClr val="bg1"/>
                </a:solidFill>
              </a:rPr>
              <a:t>Paul BOCANDE </a:t>
            </a:r>
            <a:r>
              <a:rPr lang="fr-FR" dirty="0">
                <a:solidFill>
                  <a:schemeClr val="accent2">
                    <a:lumMod val="75000"/>
                  </a:schemeClr>
                </a:solidFill>
              </a:rPr>
              <a:t>- MONTE CARLO AVENGERS (DKF1FS)</a:t>
            </a:r>
          </a:p>
        </p:txBody>
      </p:sp>
      <p:pic>
        <p:nvPicPr>
          <p:cNvPr id="6" name="Graphique 5">
            <a:extLst>
              <a:ext uri="{FF2B5EF4-FFF2-40B4-BE49-F238E27FC236}">
                <a16:creationId xmlns:a16="http://schemas.microsoft.com/office/drawing/2014/main" id="{8E5022F6-69C3-5C6B-D82E-8C573CC437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456" y="6506774"/>
            <a:ext cx="1238250" cy="142875"/>
          </a:xfrm>
          <a:prstGeom prst="rect">
            <a:avLst/>
          </a:prstGeom>
        </p:spPr>
      </p:pic>
    </p:spTree>
    <p:extLst>
      <p:ext uri="{BB962C8B-B14F-4D97-AF65-F5344CB8AC3E}">
        <p14:creationId xmlns:p14="http://schemas.microsoft.com/office/powerpoint/2010/main" val="198402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EC96241-48A5-F56C-77EB-8113A1035AC6}"/>
              </a:ext>
            </a:extLst>
          </p:cNvPr>
          <p:cNvSpPr>
            <a:spLocks noGrp="1"/>
          </p:cNvSpPr>
          <p:nvPr>
            <p:ph type="title"/>
          </p:nvPr>
        </p:nvSpPr>
        <p:spPr>
          <a:xfrm>
            <a:off x="913795" y="260808"/>
            <a:ext cx="10353762" cy="970450"/>
          </a:xfrm>
        </p:spPr>
        <p:txBody>
          <a:bodyPr/>
          <a:lstStyle/>
          <a:p>
            <a:pPr algn="l"/>
            <a:r>
              <a:rPr lang="fr-FR" b="1" dirty="0">
                <a:ln w="22225">
                  <a:solidFill>
                    <a:schemeClr val="accent2"/>
                  </a:solidFill>
                  <a:prstDash val="solid"/>
                </a:ln>
                <a:solidFill>
                  <a:schemeClr val="accent2">
                    <a:lumMod val="40000"/>
                    <a:lumOff val="60000"/>
                  </a:schemeClr>
                </a:solidFill>
                <a:effectLst/>
              </a:rPr>
              <a:t>SQL et NoSQL</a:t>
            </a:r>
          </a:p>
        </p:txBody>
      </p:sp>
      <p:sp>
        <p:nvSpPr>
          <p:cNvPr id="8" name="Espace réservé du contenu 7">
            <a:extLst>
              <a:ext uri="{FF2B5EF4-FFF2-40B4-BE49-F238E27FC236}">
                <a16:creationId xmlns:a16="http://schemas.microsoft.com/office/drawing/2014/main" id="{3FEFD9FB-B0CE-A3E8-459C-C39EFF30920D}"/>
              </a:ext>
            </a:extLst>
          </p:cNvPr>
          <p:cNvSpPr>
            <a:spLocks noGrp="1"/>
          </p:cNvSpPr>
          <p:nvPr>
            <p:ph idx="1"/>
          </p:nvPr>
        </p:nvSpPr>
        <p:spPr>
          <a:xfrm>
            <a:off x="497306" y="1231258"/>
            <a:ext cx="11107090" cy="2605451"/>
          </a:xfrm>
        </p:spPr>
        <p:txBody>
          <a:bodyPr>
            <a:normAutofit fontScale="77500" lnSpcReduction="20000"/>
          </a:bodyPr>
          <a:lstStyle/>
          <a:p>
            <a:pPr marL="36900" indent="0" algn="l">
              <a:buNone/>
            </a:pPr>
            <a:r>
              <a:rPr lang="fr-FR" b="0" i="0" dirty="0">
                <a:solidFill>
                  <a:srgbClr val="D1D5DB"/>
                </a:solidFill>
                <a:effectLst/>
                <a:latin typeface="Söhne"/>
              </a:rPr>
              <a:t>Dans le monde de la gestion de données, deux approches fondamentales se distinguent : les bases de données SQL (</a:t>
            </a:r>
            <a:r>
              <a:rPr lang="fr-FR" b="0" i="0" dirty="0" err="1">
                <a:solidFill>
                  <a:srgbClr val="D1D5DB"/>
                </a:solidFill>
                <a:effectLst/>
                <a:latin typeface="Söhne"/>
              </a:rPr>
              <a:t>Structured</a:t>
            </a:r>
            <a:r>
              <a:rPr lang="fr-FR" b="0" i="0" dirty="0">
                <a:solidFill>
                  <a:srgbClr val="D1D5DB"/>
                </a:solidFill>
                <a:effectLst/>
                <a:latin typeface="Söhne"/>
              </a:rPr>
              <a:t> </a:t>
            </a:r>
            <a:r>
              <a:rPr lang="fr-FR" b="0" i="0" dirty="0" err="1">
                <a:solidFill>
                  <a:srgbClr val="D1D5DB"/>
                </a:solidFill>
                <a:effectLst/>
                <a:latin typeface="Söhne"/>
              </a:rPr>
              <a:t>Query</a:t>
            </a:r>
            <a:r>
              <a:rPr lang="fr-FR" b="0" i="0" dirty="0">
                <a:solidFill>
                  <a:srgbClr val="D1D5DB"/>
                </a:solidFill>
                <a:effectLst/>
                <a:latin typeface="Söhne"/>
              </a:rPr>
              <a:t> </a:t>
            </a:r>
            <a:r>
              <a:rPr lang="fr-FR" b="0" i="0" dirty="0" err="1">
                <a:solidFill>
                  <a:srgbClr val="D1D5DB"/>
                </a:solidFill>
                <a:effectLst/>
                <a:latin typeface="Söhne"/>
              </a:rPr>
              <a:t>Language</a:t>
            </a:r>
            <a:r>
              <a:rPr lang="fr-FR" b="0" i="0" dirty="0">
                <a:solidFill>
                  <a:srgbClr val="D1D5DB"/>
                </a:solidFill>
                <a:effectLst/>
                <a:latin typeface="Söhne"/>
              </a:rPr>
              <a:t>) et les bases de données NoSQL (Not </a:t>
            </a:r>
            <a:r>
              <a:rPr lang="fr-FR" b="0" i="0" dirty="0" err="1">
                <a:solidFill>
                  <a:srgbClr val="D1D5DB"/>
                </a:solidFill>
                <a:effectLst/>
                <a:latin typeface="Söhne"/>
              </a:rPr>
              <a:t>Only</a:t>
            </a:r>
            <a:r>
              <a:rPr lang="fr-FR" b="0" i="0" dirty="0">
                <a:solidFill>
                  <a:srgbClr val="D1D5DB"/>
                </a:solidFill>
                <a:effectLst/>
                <a:latin typeface="Söhne"/>
              </a:rPr>
              <a:t> SQL). Chacune de ces approches a ses propres caractéristiques et avantages, adaptés à des besoins spécifiques en matière de stockage et de traitement des données.</a:t>
            </a:r>
          </a:p>
          <a:p>
            <a:pPr marL="36900" indent="0" algn="l">
              <a:buNone/>
            </a:pPr>
            <a:r>
              <a:rPr lang="fr-FR" b="0" i="0" dirty="0">
                <a:solidFill>
                  <a:srgbClr val="D1D5DB"/>
                </a:solidFill>
                <a:effectLst/>
                <a:latin typeface="Söhne"/>
              </a:rPr>
              <a:t>Les bases de données relationnelles SQL sont depuis longtemps le pilier des systèmes de gestion de données. Elles sont caractérisées par un schéma de données rigide, des relations préétablies entre les tables et des transactions ACID pour garantir l'intégrité des données. SQL est le langage de requête standardisé qui permet d'interagir avec ces bases de données.</a:t>
            </a:r>
          </a:p>
          <a:p>
            <a:pPr marL="36900" indent="0" algn="l">
              <a:buNone/>
            </a:pPr>
            <a:r>
              <a:rPr lang="fr-FR" b="0" i="0" dirty="0">
                <a:solidFill>
                  <a:srgbClr val="D1D5DB"/>
                </a:solidFill>
                <a:effectLst/>
                <a:latin typeface="Söhne"/>
              </a:rPr>
              <a:t>D'un autre côté, les bases de données NoSQL ont émergé pour répondre aux besoins de flexibilité, d'évolutivité et de performances des applications modernes. Elles sont souvent associées à un schéma de données flexible, une variété de modèles de stockage (documents, paires clé-valeur, colonnes, graphiques) et une évolutivité horizontale. Les bases de données NoSQL utilisent des mécanismes spécifiques pour garantir la cohérence des données, souvent en échange de certaines propriétés ACID.</a:t>
            </a:r>
            <a:endParaRPr lang="fr-FR" dirty="0"/>
          </a:p>
        </p:txBody>
      </p:sp>
      <p:pic>
        <p:nvPicPr>
          <p:cNvPr id="3" name="Image 2">
            <a:extLst>
              <a:ext uri="{FF2B5EF4-FFF2-40B4-BE49-F238E27FC236}">
                <a16:creationId xmlns:a16="http://schemas.microsoft.com/office/drawing/2014/main" id="{2E2599D8-5484-67EC-C122-089E934E0B95}"/>
              </a:ext>
            </a:extLst>
          </p:cNvPr>
          <p:cNvPicPr>
            <a:picLocks noChangeAspect="1"/>
          </p:cNvPicPr>
          <p:nvPr/>
        </p:nvPicPr>
        <p:blipFill>
          <a:blip r:embed="rId2"/>
          <a:stretch>
            <a:fillRect/>
          </a:stretch>
        </p:blipFill>
        <p:spPr>
          <a:xfrm>
            <a:off x="3232783" y="3836709"/>
            <a:ext cx="5319859" cy="2750622"/>
          </a:xfrm>
          <a:prstGeom prst="rect">
            <a:avLst/>
          </a:prstGeom>
        </p:spPr>
      </p:pic>
    </p:spTree>
    <p:extLst>
      <p:ext uri="{BB962C8B-B14F-4D97-AF65-F5344CB8AC3E}">
        <p14:creationId xmlns:p14="http://schemas.microsoft.com/office/powerpoint/2010/main" val="110559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EC96241-48A5-F56C-77EB-8113A1035AC6}"/>
              </a:ext>
            </a:extLst>
          </p:cNvPr>
          <p:cNvSpPr>
            <a:spLocks noGrp="1"/>
          </p:cNvSpPr>
          <p:nvPr>
            <p:ph type="title"/>
          </p:nvPr>
        </p:nvSpPr>
        <p:spPr>
          <a:xfrm>
            <a:off x="913795" y="251382"/>
            <a:ext cx="10353762" cy="970450"/>
          </a:xfrm>
        </p:spPr>
        <p:txBody>
          <a:bodyPr/>
          <a:lstStyle/>
          <a:p>
            <a:pPr algn="l"/>
            <a:r>
              <a:rPr lang="fr-FR" b="1" dirty="0">
                <a:ln w="22225">
                  <a:solidFill>
                    <a:schemeClr val="accent2"/>
                  </a:solidFill>
                  <a:prstDash val="solid"/>
                </a:ln>
                <a:solidFill>
                  <a:schemeClr val="accent2">
                    <a:lumMod val="40000"/>
                    <a:lumOff val="60000"/>
                  </a:schemeClr>
                </a:solidFill>
                <a:effectLst/>
              </a:rPr>
              <a:t>SQL</a:t>
            </a:r>
          </a:p>
        </p:txBody>
      </p:sp>
      <p:sp>
        <p:nvSpPr>
          <p:cNvPr id="8" name="Espace réservé du contenu 7">
            <a:extLst>
              <a:ext uri="{FF2B5EF4-FFF2-40B4-BE49-F238E27FC236}">
                <a16:creationId xmlns:a16="http://schemas.microsoft.com/office/drawing/2014/main" id="{3FEFD9FB-B0CE-A3E8-459C-C39EFF30920D}"/>
              </a:ext>
            </a:extLst>
          </p:cNvPr>
          <p:cNvSpPr>
            <a:spLocks noGrp="1"/>
          </p:cNvSpPr>
          <p:nvPr>
            <p:ph idx="1"/>
          </p:nvPr>
        </p:nvSpPr>
        <p:spPr>
          <a:xfrm>
            <a:off x="382990" y="1534906"/>
            <a:ext cx="6850584" cy="4516272"/>
          </a:xfrm>
        </p:spPr>
        <p:txBody>
          <a:bodyPr>
            <a:normAutofit fontScale="85000" lnSpcReduction="10000"/>
          </a:bodyPr>
          <a:lstStyle/>
          <a:p>
            <a:pPr marL="36900" indent="0" algn="l">
              <a:buNone/>
            </a:pPr>
            <a:r>
              <a:rPr lang="fr-FR" b="0" i="0" dirty="0">
                <a:solidFill>
                  <a:srgbClr val="D1D5DB"/>
                </a:solidFill>
                <a:effectLst/>
                <a:latin typeface="Söhne"/>
              </a:rPr>
              <a:t>Une </a:t>
            </a:r>
            <a:r>
              <a:rPr lang="fr-FR" b="1" i="0" dirty="0">
                <a:solidFill>
                  <a:srgbClr val="D1D5DB"/>
                </a:solidFill>
                <a:effectLst/>
                <a:latin typeface="Söhne"/>
              </a:rPr>
              <a:t>base de données SQL</a:t>
            </a:r>
            <a:r>
              <a:rPr lang="fr-FR" dirty="0">
                <a:solidFill>
                  <a:srgbClr val="D1D5DB"/>
                </a:solidFill>
                <a:effectLst/>
                <a:latin typeface="Söhne"/>
              </a:rPr>
              <a:t> </a:t>
            </a:r>
            <a:r>
              <a:rPr lang="fr-FR" b="0" i="0" dirty="0">
                <a:solidFill>
                  <a:srgbClr val="D1D5DB"/>
                </a:solidFill>
                <a:effectLst/>
                <a:latin typeface="Söhne"/>
              </a:rPr>
              <a:t>est un système de gestion de données relationnelles (SGBDR) qui stocke des informations structurées dans des tables. Les bases de données SQL utilisent un schéma de données prédéfini qui définit la structure des données, y compris les tables, les colonnes, les types de données et les relations. Les données sont stockées de manière tabulaire, ce qui permet d'établir des relations entre les différentes tables. Les opérations sur les données sont effectuées à l'aide du langage SQL, qui permet de créer, lire, mettre à jour et supprimer des données de manière efficace et cohérente.</a:t>
            </a:r>
          </a:p>
          <a:p>
            <a:pPr marL="36900" indent="0" algn="l">
              <a:buNone/>
            </a:pPr>
            <a:r>
              <a:rPr lang="fr-FR" b="0" i="0" dirty="0">
                <a:solidFill>
                  <a:srgbClr val="D1D5DB"/>
                </a:solidFill>
                <a:effectLst/>
                <a:latin typeface="Söhne"/>
              </a:rPr>
              <a:t>Les bases de données SQL sont largement utilisées dans de nombreux domaines, notamment les entreprises, les applications web, la finance et l'analyse de données, en raison de leur capacité à maintenir l'intégrité des données, à prendre en charge des transactions ACID (Atomicité, Cohérence, Isolation, Durabilité) et à gérer des données structurées de manière fiable. Certains exemples de systèmes de gestion de bases de données relationnelles populaires incluent MySQL, PostgreSQL, Oracle, Microsoft SQL Server et SQLite.</a:t>
            </a:r>
          </a:p>
        </p:txBody>
      </p:sp>
      <p:pic>
        <p:nvPicPr>
          <p:cNvPr id="5" name="Graphique 4">
            <a:extLst>
              <a:ext uri="{FF2B5EF4-FFF2-40B4-BE49-F238E27FC236}">
                <a16:creationId xmlns:a16="http://schemas.microsoft.com/office/drawing/2014/main" id="{C7FB4C91-AE12-FC0E-4E56-430C7B4DDA84}"/>
              </a:ext>
            </a:extLst>
          </p:cNvPr>
          <p:cNvPicPr>
            <a:picLocks noChangeAspect="1"/>
          </p:cNvPicPr>
          <p:nvPr/>
        </p:nvPicPr>
        <p:blipFill>
          <a:blip r:embed="rId2"/>
          <a:srcRect/>
          <a:stretch/>
        </p:blipFill>
        <p:spPr>
          <a:xfrm>
            <a:off x="7622339" y="2085474"/>
            <a:ext cx="4118142" cy="3596940"/>
          </a:xfrm>
          <a:prstGeom prst="rect">
            <a:avLst/>
          </a:prstGeom>
        </p:spPr>
      </p:pic>
    </p:spTree>
    <p:extLst>
      <p:ext uri="{BB962C8B-B14F-4D97-AF65-F5344CB8AC3E}">
        <p14:creationId xmlns:p14="http://schemas.microsoft.com/office/powerpoint/2010/main" val="249069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EC96241-48A5-F56C-77EB-8113A1035AC6}"/>
              </a:ext>
            </a:extLst>
          </p:cNvPr>
          <p:cNvSpPr>
            <a:spLocks noGrp="1"/>
          </p:cNvSpPr>
          <p:nvPr>
            <p:ph type="title"/>
          </p:nvPr>
        </p:nvSpPr>
        <p:spPr>
          <a:xfrm>
            <a:off x="913795" y="251382"/>
            <a:ext cx="10353762" cy="970450"/>
          </a:xfrm>
        </p:spPr>
        <p:txBody>
          <a:bodyPr/>
          <a:lstStyle/>
          <a:p>
            <a:pPr algn="l"/>
            <a:r>
              <a:rPr lang="fr-FR" b="1" dirty="0">
                <a:ln w="22225">
                  <a:solidFill>
                    <a:schemeClr val="accent2"/>
                  </a:solidFill>
                  <a:prstDash val="solid"/>
                </a:ln>
                <a:solidFill>
                  <a:schemeClr val="accent2">
                    <a:lumMod val="40000"/>
                    <a:lumOff val="60000"/>
                  </a:schemeClr>
                </a:solidFill>
                <a:effectLst/>
              </a:rPr>
              <a:t>MongoDB</a:t>
            </a:r>
          </a:p>
        </p:txBody>
      </p:sp>
      <p:sp>
        <p:nvSpPr>
          <p:cNvPr id="8" name="Espace réservé du contenu 7">
            <a:extLst>
              <a:ext uri="{FF2B5EF4-FFF2-40B4-BE49-F238E27FC236}">
                <a16:creationId xmlns:a16="http://schemas.microsoft.com/office/drawing/2014/main" id="{3FEFD9FB-B0CE-A3E8-459C-C39EFF30920D}"/>
              </a:ext>
            </a:extLst>
          </p:cNvPr>
          <p:cNvSpPr>
            <a:spLocks noGrp="1"/>
          </p:cNvSpPr>
          <p:nvPr>
            <p:ph idx="1"/>
          </p:nvPr>
        </p:nvSpPr>
        <p:spPr>
          <a:xfrm>
            <a:off x="382990" y="1534906"/>
            <a:ext cx="6850584" cy="4516272"/>
          </a:xfrm>
        </p:spPr>
        <p:txBody>
          <a:bodyPr>
            <a:normAutofit/>
          </a:bodyPr>
          <a:lstStyle/>
          <a:p>
            <a:pPr marL="36900" indent="0">
              <a:buNone/>
            </a:pPr>
            <a:r>
              <a:rPr lang="fr-FR" b="0" i="0" dirty="0">
                <a:solidFill>
                  <a:srgbClr val="D1D5DB"/>
                </a:solidFill>
                <a:effectLst/>
                <a:latin typeface="Söhne"/>
              </a:rPr>
              <a:t>MongoDB est une base de données NoSQL populaire et flexible qui offre une alternative aux bases de données relationnelles traditionnelles. </a:t>
            </a:r>
            <a:endParaRPr lang="fr-FR" dirty="0">
              <a:solidFill>
                <a:srgbClr val="D1D5DB"/>
              </a:solidFill>
              <a:effectLst/>
              <a:latin typeface="Söhne"/>
            </a:endParaRPr>
          </a:p>
          <a:p>
            <a:pPr marL="36900" indent="0">
              <a:buNone/>
            </a:pPr>
            <a:r>
              <a:rPr lang="fr-FR" b="0" i="0" dirty="0">
                <a:solidFill>
                  <a:srgbClr val="D1D5DB"/>
                </a:solidFill>
                <a:effectLst/>
                <a:latin typeface="Söhne"/>
              </a:rPr>
              <a:t>C’est une base de données orientée document, open source et hautement évolutive, conçue pour stocker, gérer et interroger des données de manière flexible. Au lieu de tables avec des lignes et des colonnes, MongoDB stocke les données sous forme de collections de documents BSON (</a:t>
            </a:r>
            <a:r>
              <a:rPr lang="fr-FR" b="0" i="0" dirty="0" err="1">
                <a:solidFill>
                  <a:srgbClr val="D1D5DB"/>
                </a:solidFill>
                <a:effectLst/>
                <a:latin typeface="Söhne"/>
              </a:rPr>
              <a:t>Binary</a:t>
            </a:r>
            <a:r>
              <a:rPr lang="fr-FR" b="0" i="0" dirty="0">
                <a:solidFill>
                  <a:srgbClr val="D1D5DB"/>
                </a:solidFill>
                <a:effectLst/>
                <a:latin typeface="Söhne"/>
              </a:rPr>
              <a:t> JSON). Cette approche offre une grande flexibilité en matière de schéma, permettant de gérer efficacement des données semi-structurées et non structurées. MongoDB est largement utilisé dans le développement d'applications web, mobiles, de Big Data, et d'autres projets nécessitant une gestion de données agile.</a:t>
            </a:r>
            <a:endParaRPr lang="fr-FR" dirty="0"/>
          </a:p>
        </p:txBody>
      </p:sp>
      <p:pic>
        <p:nvPicPr>
          <p:cNvPr id="5" name="Graphique 4">
            <a:extLst>
              <a:ext uri="{FF2B5EF4-FFF2-40B4-BE49-F238E27FC236}">
                <a16:creationId xmlns:a16="http://schemas.microsoft.com/office/drawing/2014/main" id="{C7FB4C91-AE12-FC0E-4E56-430C7B4DDA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0821" y="2085474"/>
            <a:ext cx="5021179" cy="3596940"/>
          </a:xfrm>
          <a:prstGeom prst="rect">
            <a:avLst/>
          </a:prstGeom>
        </p:spPr>
      </p:pic>
    </p:spTree>
    <p:extLst>
      <p:ext uri="{BB962C8B-B14F-4D97-AF65-F5344CB8AC3E}">
        <p14:creationId xmlns:p14="http://schemas.microsoft.com/office/powerpoint/2010/main" val="191314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EC96241-48A5-F56C-77EB-8113A1035AC6}"/>
              </a:ext>
            </a:extLst>
          </p:cNvPr>
          <p:cNvSpPr>
            <a:spLocks noGrp="1"/>
          </p:cNvSpPr>
          <p:nvPr>
            <p:ph type="title"/>
          </p:nvPr>
        </p:nvSpPr>
        <p:spPr>
          <a:xfrm>
            <a:off x="913795" y="124375"/>
            <a:ext cx="10353762" cy="970450"/>
          </a:xfrm>
        </p:spPr>
        <p:txBody>
          <a:bodyPr/>
          <a:lstStyle/>
          <a:p>
            <a:pPr algn="l"/>
            <a:r>
              <a:rPr lang="fr-FR" b="1" dirty="0">
                <a:ln w="22225">
                  <a:solidFill>
                    <a:schemeClr val="accent2"/>
                  </a:solidFill>
                  <a:prstDash val="solid"/>
                </a:ln>
                <a:solidFill>
                  <a:schemeClr val="accent2">
                    <a:lumMod val="40000"/>
                    <a:lumOff val="60000"/>
                  </a:schemeClr>
                </a:solidFill>
                <a:effectLst/>
              </a:rPr>
              <a:t>SQL vs MongoDB</a:t>
            </a:r>
          </a:p>
        </p:txBody>
      </p:sp>
      <p:graphicFrame>
        <p:nvGraphicFramePr>
          <p:cNvPr id="9" name="Espace réservé du contenu 8">
            <a:extLst>
              <a:ext uri="{FF2B5EF4-FFF2-40B4-BE49-F238E27FC236}">
                <a16:creationId xmlns:a16="http://schemas.microsoft.com/office/drawing/2014/main" id="{F405863D-E358-0E87-05E4-A6908F388F0D}"/>
              </a:ext>
            </a:extLst>
          </p:cNvPr>
          <p:cNvGraphicFramePr>
            <a:graphicFrameLocks noGrp="1"/>
          </p:cNvGraphicFramePr>
          <p:nvPr>
            <p:ph idx="1"/>
            <p:extLst>
              <p:ext uri="{D42A27DB-BD31-4B8C-83A1-F6EECF244321}">
                <p14:modId xmlns:p14="http://schemas.microsoft.com/office/powerpoint/2010/main" val="1218267505"/>
              </p:ext>
            </p:extLst>
          </p:nvPr>
        </p:nvGraphicFramePr>
        <p:xfrm>
          <a:off x="561474" y="1094825"/>
          <a:ext cx="11069052" cy="4765040"/>
        </p:xfrm>
        <a:graphic>
          <a:graphicData uri="http://schemas.openxmlformats.org/drawingml/2006/table">
            <a:tbl>
              <a:tblPr firstRow="1" bandRow="1">
                <a:tableStyleId>{93296810-A885-4BE3-A3E7-6D5BEEA58F35}</a:tableStyleId>
              </a:tblPr>
              <a:tblGrid>
                <a:gridCol w="2727158">
                  <a:extLst>
                    <a:ext uri="{9D8B030D-6E8A-4147-A177-3AD203B41FA5}">
                      <a16:colId xmlns:a16="http://schemas.microsoft.com/office/drawing/2014/main" val="1387957173"/>
                    </a:ext>
                  </a:extLst>
                </a:gridCol>
                <a:gridCol w="4516762">
                  <a:extLst>
                    <a:ext uri="{9D8B030D-6E8A-4147-A177-3AD203B41FA5}">
                      <a16:colId xmlns:a16="http://schemas.microsoft.com/office/drawing/2014/main" val="4147261588"/>
                    </a:ext>
                  </a:extLst>
                </a:gridCol>
                <a:gridCol w="3825132">
                  <a:extLst>
                    <a:ext uri="{9D8B030D-6E8A-4147-A177-3AD203B41FA5}">
                      <a16:colId xmlns:a16="http://schemas.microsoft.com/office/drawing/2014/main" val="3474921177"/>
                    </a:ext>
                  </a:extLst>
                </a:gridCol>
              </a:tblGrid>
              <a:tr h="370840">
                <a:tc>
                  <a:txBody>
                    <a:bodyPr/>
                    <a:lstStyle/>
                    <a:p>
                      <a:r>
                        <a:rPr lang="fr-FR" sz="1800" b="1" i="0" kern="1200" dirty="0">
                          <a:solidFill>
                            <a:schemeClr val="lt1"/>
                          </a:solidFill>
                          <a:effectLst/>
                          <a:latin typeface="+mn-lt"/>
                          <a:ea typeface="+mn-ea"/>
                          <a:cs typeface="+mn-cs"/>
                        </a:rPr>
                        <a:t>Caractéristique</a:t>
                      </a:r>
                      <a:endParaRPr lang="fr-FR" dirty="0"/>
                    </a:p>
                  </a:txBody>
                  <a:tcPr/>
                </a:tc>
                <a:tc>
                  <a:txBody>
                    <a:bodyPr/>
                    <a:lstStyle/>
                    <a:p>
                      <a:r>
                        <a:rPr lang="fr-FR" dirty="0"/>
                        <a:t>SQL</a:t>
                      </a:r>
                    </a:p>
                  </a:txBody>
                  <a:tcPr/>
                </a:tc>
                <a:tc>
                  <a:txBody>
                    <a:bodyPr/>
                    <a:lstStyle/>
                    <a:p>
                      <a:r>
                        <a:rPr lang="fr-FR" dirty="0"/>
                        <a:t>MongoDB</a:t>
                      </a:r>
                    </a:p>
                  </a:txBody>
                  <a:tcPr/>
                </a:tc>
                <a:extLst>
                  <a:ext uri="{0D108BD9-81ED-4DB2-BD59-A6C34878D82A}">
                    <a16:rowId xmlns:a16="http://schemas.microsoft.com/office/drawing/2014/main" val="1533600144"/>
                  </a:ext>
                </a:extLst>
              </a:tr>
              <a:tr h="370840">
                <a:tc>
                  <a:txBody>
                    <a:bodyPr/>
                    <a:lstStyle/>
                    <a:p>
                      <a:r>
                        <a:rPr lang="fr-FR" dirty="0"/>
                        <a:t>Base de données</a:t>
                      </a:r>
                    </a:p>
                  </a:txBody>
                  <a:tcPr/>
                </a:tc>
                <a:tc>
                  <a:txBody>
                    <a:bodyPr/>
                    <a:lstStyle/>
                    <a:p>
                      <a:r>
                        <a:rPr lang="fr-FR" dirty="0"/>
                        <a:t>Relationnelle</a:t>
                      </a:r>
                    </a:p>
                  </a:txBody>
                  <a:tcPr/>
                </a:tc>
                <a:tc>
                  <a:txBody>
                    <a:bodyPr/>
                    <a:lstStyle/>
                    <a:p>
                      <a:r>
                        <a:rPr lang="fr-FR" dirty="0"/>
                        <a:t>Non relationnelle</a:t>
                      </a:r>
                    </a:p>
                  </a:txBody>
                  <a:tcPr/>
                </a:tc>
                <a:extLst>
                  <a:ext uri="{0D108BD9-81ED-4DB2-BD59-A6C34878D82A}">
                    <a16:rowId xmlns:a16="http://schemas.microsoft.com/office/drawing/2014/main" val="3584927259"/>
                  </a:ext>
                </a:extLst>
              </a:tr>
              <a:tr h="370840">
                <a:tc>
                  <a:txBody>
                    <a:bodyPr/>
                    <a:lstStyle/>
                    <a:p>
                      <a:pPr fontAlgn="base"/>
                      <a:r>
                        <a:rPr lang="fr-FR">
                          <a:effectLst/>
                        </a:rPr>
                        <a:t>Schéma de données</a:t>
                      </a:r>
                    </a:p>
                  </a:txBody>
                  <a:tcPr anchor="ctr"/>
                </a:tc>
                <a:tc>
                  <a:txBody>
                    <a:bodyPr/>
                    <a:lstStyle/>
                    <a:p>
                      <a:pPr fontAlgn="base"/>
                      <a:r>
                        <a:rPr lang="fr-FR" dirty="0">
                          <a:effectLst/>
                        </a:rPr>
                        <a:t>Schéma rigide avec des tables et des relations prédéfinies.</a:t>
                      </a:r>
                    </a:p>
                  </a:txBody>
                  <a:tcPr anchor="ctr"/>
                </a:tc>
                <a:tc>
                  <a:txBody>
                    <a:bodyPr/>
                    <a:lstStyle/>
                    <a:p>
                      <a:pPr fontAlgn="base"/>
                      <a:r>
                        <a:rPr lang="fr-FR" dirty="0">
                          <a:effectLst/>
                        </a:rPr>
                        <a:t>Schéma flexible sans structure de table prédéfinie.</a:t>
                      </a:r>
                    </a:p>
                  </a:txBody>
                  <a:tcPr anchor="ctr"/>
                </a:tc>
                <a:extLst>
                  <a:ext uri="{0D108BD9-81ED-4DB2-BD59-A6C34878D82A}">
                    <a16:rowId xmlns:a16="http://schemas.microsoft.com/office/drawing/2014/main" val="3825449945"/>
                  </a:ext>
                </a:extLst>
              </a:tr>
              <a:tr h="370840">
                <a:tc>
                  <a:txBody>
                    <a:bodyPr/>
                    <a:lstStyle/>
                    <a:p>
                      <a:pPr fontAlgn="base"/>
                      <a:r>
                        <a:rPr lang="fr-FR">
                          <a:effectLst/>
                        </a:rPr>
                        <a:t>Langage de requête</a:t>
                      </a:r>
                    </a:p>
                  </a:txBody>
                  <a:tcPr anchor="ctr"/>
                </a:tc>
                <a:tc>
                  <a:txBody>
                    <a:bodyPr/>
                    <a:lstStyle/>
                    <a:p>
                      <a:pPr fontAlgn="base"/>
                      <a:r>
                        <a:rPr lang="fr-FR">
                          <a:effectLst/>
                        </a:rPr>
                        <a:t>SQL (Structured Query Language) pour interagir avec les données.</a:t>
                      </a:r>
                    </a:p>
                  </a:txBody>
                  <a:tcPr anchor="ctr"/>
                </a:tc>
                <a:tc>
                  <a:txBody>
                    <a:bodyPr/>
                    <a:lstStyle/>
                    <a:p>
                      <a:pPr fontAlgn="base"/>
                      <a:r>
                        <a:rPr lang="fr-FR" sz="1800" b="0" i="0" kern="1200" dirty="0">
                          <a:solidFill>
                            <a:schemeClr val="dk1"/>
                          </a:solidFill>
                          <a:effectLst/>
                          <a:latin typeface="+mn-lt"/>
                          <a:ea typeface="+mn-ea"/>
                          <a:cs typeface="+mn-cs"/>
                        </a:rPr>
                        <a:t>Utilisation de requêtes spécifiques à MongoDB.</a:t>
                      </a:r>
                      <a:endParaRPr lang="fr-FR" dirty="0">
                        <a:effectLst/>
                      </a:endParaRPr>
                    </a:p>
                  </a:txBody>
                  <a:tcPr anchor="ctr"/>
                </a:tc>
                <a:extLst>
                  <a:ext uri="{0D108BD9-81ED-4DB2-BD59-A6C34878D82A}">
                    <a16:rowId xmlns:a16="http://schemas.microsoft.com/office/drawing/2014/main" val="3368604126"/>
                  </a:ext>
                </a:extLst>
              </a:tr>
              <a:tr h="370840">
                <a:tc>
                  <a:txBody>
                    <a:bodyPr/>
                    <a:lstStyle/>
                    <a:p>
                      <a:pPr fontAlgn="base"/>
                      <a:r>
                        <a:rPr lang="fr-FR" dirty="0">
                          <a:effectLst/>
                        </a:rPr>
                        <a:t>Stockage des données</a:t>
                      </a:r>
                    </a:p>
                  </a:txBody>
                  <a:tcPr anchor="ctr"/>
                </a:tc>
                <a:tc>
                  <a:txBody>
                    <a:bodyPr/>
                    <a:lstStyle/>
                    <a:p>
                      <a:pPr fontAlgn="base"/>
                      <a:r>
                        <a:rPr lang="fr-FR" dirty="0">
                          <a:effectLst/>
                        </a:rPr>
                        <a:t>Les données sont stockées dans des tables avec des lignes et des colonnes.</a:t>
                      </a:r>
                    </a:p>
                  </a:txBody>
                  <a:tcPr anchor="ctr"/>
                </a:tc>
                <a:tc>
                  <a:txBody>
                    <a:bodyPr/>
                    <a:lstStyle/>
                    <a:p>
                      <a:pPr fontAlgn="base"/>
                      <a:r>
                        <a:rPr lang="fr-FR" sz="1800" b="0" i="0" kern="1200" dirty="0">
                          <a:solidFill>
                            <a:schemeClr val="dk1"/>
                          </a:solidFill>
                          <a:effectLst/>
                          <a:latin typeface="+mn-lt"/>
                          <a:ea typeface="+mn-ea"/>
                          <a:cs typeface="+mn-cs"/>
                        </a:rPr>
                        <a:t>Les données sont stockées sous forme de documents BSON dans des collections.</a:t>
                      </a:r>
                      <a:endParaRPr lang="fr-FR" dirty="0">
                        <a:effectLst/>
                      </a:endParaRPr>
                    </a:p>
                  </a:txBody>
                  <a:tcPr anchor="ctr"/>
                </a:tc>
                <a:extLst>
                  <a:ext uri="{0D108BD9-81ED-4DB2-BD59-A6C34878D82A}">
                    <a16:rowId xmlns:a16="http://schemas.microsoft.com/office/drawing/2014/main" val="16158442"/>
                  </a:ext>
                </a:extLst>
              </a:tr>
              <a:tr h="370840">
                <a:tc>
                  <a:txBody>
                    <a:bodyPr/>
                    <a:lstStyle/>
                    <a:p>
                      <a:pPr fontAlgn="base"/>
                      <a:r>
                        <a:rPr lang="fr-FR" dirty="0">
                          <a:effectLst/>
                        </a:rPr>
                        <a:t>Évolutivité</a:t>
                      </a:r>
                    </a:p>
                  </a:txBody>
                  <a:tcPr anchor="ctr"/>
                </a:tc>
                <a:tc>
                  <a:txBody>
                    <a:bodyPr/>
                    <a:lstStyle/>
                    <a:p>
                      <a:pPr fontAlgn="base"/>
                      <a:r>
                        <a:rPr lang="fr-FR">
                          <a:effectLst/>
                        </a:rPr>
                        <a:t>Évolutivité verticale (ajout de puissance à un seul serveur) ou partitionnement de données.</a:t>
                      </a:r>
                    </a:p>
                  </a:txBody>
                  <a:tcPr anchor="ctr"/>
                </a:tc>
                <a:tc>
                  <a:txBody>
                    <a:bodyPr/>
                    <a:lstStyle/>
                    <a:p>
                      <a:pPr fontAlgn="base"/>
                      <a:r>
                        <a:rPr lang="fr-FR" dirty="0">
                          <a:effectLst/>
                        </a:rPr>
                        <a:t>Évolutivité horizontale (ajout de serveurs pour gérer une charge croissante).</a:t>
                      </a:r>
                    </a:p>
                  </a:txBody>
                  <a:tcPr anchor="ctr"/>
                </a:tc>
                <a:extLst>
                  <a:ext uri="{0D108BD9-81ED-4DB2-BD59-A6C34878D82A}">
                    <a16:rowId xmlns:a16="http://schemas.microsoft.com/office/drawing/2014/main" val="838936095"/>
                  </a:ext>
                </a:extLst>
              </a:tr>
              <a:tr h="370840">
                <a:tc>
                  <a:txBody>
                    <a:bodyPr/>
                    <a:lstStyle/>
                    <a:p>
                      <a:pPr fontAlgn="base"/>
                      <a:r>
                        <a:rPr lang="fr-FR" dirty="0">
                          <a:effectLst/>
                        </a:rPr>
                        <a:t>Intégrité des données</a:t>
                      </a:r>
                    </a:p>
                  </a:txBody>
                  <a:tcPr anchor="ctr"/>
                </a:tc>
                <a:tc>
                  <a:txBody>
                    <a:bodyPr/>
                    <a:lstStyle/>
                    <a:p>
                      <a:pPr fontAlgn="base"/>
                      <a:r>
                        <a:rPr lang="fr-FR">
                          <a:effectLst/>
                        </a:rPr>
                        <a:t>Contraintes de clé étrangère garantissant l'intégrité des données.</a:t>
                      </a:r>
                    </a:p>
                  </a:txBody>
                  <a:tcPr anchor="ctr"/>
                </a:tc>
                <a:tc>
                  <a:txBody>
                    <a:bodyPr/>
                    <a:lstStyle/>
                    <a:p>
                      <a:pPr fontAlgn="base"/>
                      <a:r>
                        <a:rPr lang="fr-FR" dirty="0">
                          <a:effectLst/>
                        </a:rPr>
                        <a:t>Dépend des mécanismes spécifiques au système NoSQL pour maintenir l'intégrité des données.</a:t>
                      </a:r>
                    </a:p>
                  </a:txBody>
                  <a:tcPr anchor="ctr"/>
                </a:tc>
                <a:extLst>
                  <a:ext uri="{0D108BD9-81ED-4DB2-BD59-A6C34878D82A}">
                    <a16:rowId xmlns:a16="http://schemas.microsoft.com/office/drawing/2014/main" val="3819758066"/>
                  </a:ext>
                </a:extLst>
              </a:tr>
            </a:tbl>
          </a:graphicData>
        </a:graphic>
      </p:graphicFrame>
    </p:spTree>
    <p:extLst>
      <p:ext uri="{BB962C8B-B14F-4D97-AF65-F5344CB8AC3E}">
        <p14:creationId xmlns:p14="http://schemas.microsoft.com/office/powerpoint/2010/main" val="427786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EC96241-48A5-F56C-77EB-8113A1035AC6}"/>
              </a:ext>
            </a:extLst>
          </p:cNvPr>
          <p:cNvSpPr>
            <a:spLocks noGrp="1"/>
          </p:cNvSpPr>
          <p:nvPr>
            <p:ph type="title"/>
          </p:nvPr>
        </p:nvSpPr>
        <p:spPr>
          <a:xfrm>
            <a:off x="913795" y="124375"/>
            <a:ext cx="10353762" cy="970450"/>
          </a:xfrm>
        </p:spPr>
        <p:txBody>
          <a:bodyPr/>
          <a:lstStyle/>
          <a:p>
            <a:pPr algn="l"/>
            <a:r>
              <a:rPr lang="fr-FR" b="1" dirty="0">
                <a:ln w="22225">
                  <a:solidFill>
                    <a:schemeClr val="accent2"/>
                  </a:solidFill>
                  <a:prstDash val="solid"/>
                </a:ln>
                <a:solidFill>
                  <a:schemeClr val="accent2">
                    <a:lumMod val="40000"/>
                    <a:lumOff val="60000"/>
                  </a:schemeClr>
                </a:solidFill>
                <a:effectLst/>
              </a:rPr>
              <a:t>SQL vs MongoDB</a:t>
            </a:r>
          </a:p>
        </p:txBody>
      </p:sp>
      <p:graphicFrame>
        <p:nvGraphicFramePr>
          <p:cNvPr id="9" name="Espace réservé du contenu 8">
            <a:extLst>
              <a:ext uri="{FF2B5EF4-FFF2-40B4-BE49-F238E27FC236}">
                <a16:creationId xmlns:a16="http://schemas.microsoft.com/office/drawing/2014/main" id="{F405863D-E358-0E87-05E4-A6908F388F0D}"/>
              </a:ext>
            </a:extLst>
          </p:cNvPr>
          <p:cNvGraphicFramePr>
            <a:graphicFrameLocks noGrp="1"/>
          </p:cNvGraphicFramePr>
          <p:nvPr>
            <p:ph idx="1"/>
            <p:extLst>
              <p:ext uri="{D42A27DB-BD31-4B8C-83A1-F6EECF244321}">
                <p14:modId xmlns:p14="http://schemas.microsoft.com/office/powerpoint/2010/main" val="2458311437"/>
              </p:ext>
            </p:extLst>
          </p:nvPr>
        </p:nvGraphicFramePr>
        <p:xfrm>
          <a:off x="561474" y="1094825"/>
          <a:ext cx="11069052" cy="4119880"/>
        </p:xfrm>
        <a:graphic>
          <a:graphicData uri="http://schemas.openxmlformats.org/drawingml/2006/table">
            <a:tbl>
              <a:tblPr firstRow="1" bandRow="1">
                <a:tableStyleId>{93296810-A885-4BE3-A3E7-6D5BEEA58F35}</a:tableStyleId>
              </a:tblPr>
              <a:tblGrid>
                <a:gridCol w="2727158">
                  <a:extLst>
                    <a:ext uri="{9D8B030D-6E8A-4147-A177-3AD203B41FA5}">
                      <a16:colId xmlns:a16="http://schemas.microsoft.com/office/drawing/2014/main" val="1387957173"/>
                    </a:ext>
                  </a:extLst>
                </a:gridCol>
                <a:gridCol w="4516762">
                  <a:extLst>
                    <a:ext uri="{9D8B030D-6E8A-4147-A177-3AD203B41FA5}">
                      <a16:colId xmlns:a16="http://schemas.microsoft.com/office/drawing/2014/main" val="4147261588"/>
                    </a:ext>
                  </a:extLst>
                </a:gridCol>
                <a:gridCol w="3825132">
                  <a:extLst>
                    <a:ext uri="{9D8B030D-6E8A-4147-A177-3AD203B41FA5}">
                      <a16:colId xmlns:a16="http://schemas.microsoft.com/office/drawing/2014/main" val="3474921177"/>
                    </a:ext>
                  </a:extLst>
                </a:gridCol>
              </a:tblGrid>
              <a:tr h="370840">
                <a:tc>
                  <a:txBody>
                    <a:bodyPr/>
                    <a:lstStyle/>
                    <a:p>
                      <a:r>
                        <a:rPr lang="fr-FR" sz="1800" b="1" i="0" kern="1200" dirty="0">
                          <a:solidFill>
                            <a:schemeClr val="lt1"/>
                          </a:solidFill>
                          <a:effectLst/>
                          <a:latin typeface="+mn-lt"/>
                          <a:ea typeface="+mn-ea"/>
                          <a:cs typeface="+mn-cs"/>
                        </a:rPr>
                        <a:t>Caractéristique</a:t>
                      </a:r>
                      <a:endParaRPr lang="fr-FR" dirty="0"/>
                    </a:p>
                  </a:txBody>
                  <a:tcPr/>
                </a:tc>
                <a:tc>
                  <a:txBody>
                    <a:bodyPr/>
                    <a:lstStyle/>
                    <a:p>
                      <a:r>
                        <a:rPr lang="fr-FR" dirty="0"/>
                        <a:t>SQL</a:t>
                      </a:r>
                    </a:p>
                  </a:txBody>
                  <a:tcPr/>
                </a:tc>
                <a:tc>
                  <a:txBody>
                    <a:bodyPr/>
                    <a:lstStyle/>
                    <a:p>
                      <a:r>
                        <a:rPr lang="fr-FR" dirty="0"/>
                        <a:t>MongoDB</a:t>
                      </a:r>
                    </a:p>
                  </a:txBody>
                  <a:tcPr/>
                </a:tc>
                <a:extLst>
                  <a:ext uri="{0D108BD9-81ED-4DB2-BD59-A6C34878D82A}">
                    <a16:rowId xmlns:a16="http://schemas.microsoft.com/office/drawing/2014/main" val="1533600144"/>
                  </a:ext>
                </a:extLst>
              </a:tr>
              <a:tr h="370840">
                <a:tc>
                  <a:txBody>
                    <a:bodyPr/>
                    <a:lstStyle/>
                    <a:p>
                      <a:pPr fontAlgn="base"/>
                      <a:r>
                        <a:rPr lang="fr-FR" dirty="0">
                          <a:effectLst/>
                        </a:rPr>
                        <a:t>Transactions</a:t>
                      </a:r>
                    </a:p>
                  </a:txBody>
                  <a:tcPr anchor="ctr"/>
                </a:tc>
                <a:tc>
                  <a:txBody>
                    <a:bodyPr/>
                    <a:lstStyle/>
                    <a:p>
                      <a:pPr fontAlgn="base"/>
                      <a:r>
                        <a:rPr lang="fr-FR" dirty="0">
                          <a:effectLst/>
                        </a:rPr>
                        <a:t>Transactions ACID pour garantir la cohérence des données.</a:t>
                      </a:r>
                    </a:p>
                  </a:txBody>
                  <a:tcPr anchor="ctr"/>
                </a:tc>
                <a:tc>
                  <a:txBody>
                    <a:bodyPr/>
                    <a:lstStyle/>
                    <a:p>
                      <a:pPr fontAlgn="base"/>
                      <a:r>
                        <a:rPr lang="fr-FR" sz="1800" b="0" i="0" kern="1200" dirty="0">
                          <a:solidFill>
                            <a:schemeClr val="dk1"/>
                          </a:solidFill>
                          <a:effectLst/>
                          <a:latin typeface="+mn-lt"/>
                          <a:ea typeface="+mn-ea"/>
                          <a:cs typeface="+mn-cs"/>
                        </a:rPr>
                        <a:t>Transactions ACID partielles ou moins strictes, selon la configuration.</a:t>
                      </a:r>
                      <a:endParaRPr lang="fr-FR" dirty="0">
                        <a:effectLst/>
                      </a:endParaRPr>
                    </a:p>
                  </a:txBody>
                  <a:tcPr anchor="ctr"/>
                </a:tc>
                <a:extLst>
                  <a:ext uri="{0D108BD9-81ED-4DB2-BD59-A6C34878D82A}">
                    <a16:rowId xmlns:a16="http://schemas.microsoft.com/office/drawing/2014/main" val="1619192880"/>
                  </a:ext>
                </a:extLst>
              </a:tr>
              <a:tr h="370840">
                <a:tc>
                  <a:txBody>
                    <a:bodyPr/>
                    <a:lstStyle/>
                    <a:p>
                      <a:pPr fontAlgn="base"/>
                      <a:r>
                        <a:rPr lang="fr-FR" dirty="0">
                          <a:effectLst/>
                        </a:rPr>
                        <a:t>Performance</a:t>
                      </a:r>
                    </a:p>
                  </a:txBody>
                  <a:tcPr anchor="ctr"/>
                </a:tc>
                <a:tc>
                  <a:txBody>
                    <a:bodyPr/>
                    <a:lstStyle/>
                    <a:p>
                      <a:pPr fontAlgn="base"/>
                      <a:r>
                        <a:rPr lang="fr-FR">
                          <a:effectLst/>
                        </a:rPr>
                        <a:t>Performances généralement plus faibles pour les requêtes complexes, mais excellentes pour les opérations de lecture.</a:t>
                      </a:r>
                    </a:p>
                  </a:txBody>
                  <a:tcPr anchor="ctr"/>
                </a:tc>
                <a:tc>
                  <a:txBody>
                    <a:bodyPr/>
                    <a:lstStyle/>
                    <a:p>
                      <a:pPr fontAlgn="base"/>
                      <a:r>
                        <a:rPr lang="fr-FR" dirty="0">
                          <a:effectLst/>
                        </a:rPr>
                        <a:t>Performances élevées, en particulier pour les opérations d'écriture et les charges de travail de lecture simples.</a:t>
                      </a:r>
                    </a:p>
                  </a:txBody>
                  <a:tcPr anchor="ctr"/>
                </a:tc>
                <a:extLst>
                  <a:ext uri="{0D108BD9-81ED-4DB2-BD59-A6C34878D82A}">
                    <a16:rowId xmlns:a16="http://schemas.microsoft.com/office/drawing/2014/main" val="3966905998"/>
                  </a:ext>
                </a:extLst>
              </a:tr>
              <a:tr h="370840">
                <a:tc>
                  <a:txBody>
                    <a:bodyPr/>
                    <a:lstStyle/>
                    <a:p>
                      <a:pPr fontAlgn="base"/>
                      <a:r>
                        <a:rPr lang="fr-FR" dirty="0">
                          <a:effectLst/>
                        </a:rPr>
                        <a:t>Extensibilité</a:t>
                      </a:r>
                    </a:p>
                  </a:txBody>
                  <a:tcPr anchor="ctr"/>
                </a:tc>
                <a:tc>
                  <a:txBody>
                    <a:bodyPr/>
                    <a:lstStyle/>
                    <a:p>
                      <a:pPr fontAlgn="base"/>
                      <a:r>
                        <a:rPr lang="fr-FR" dirty="0">
                          <a:effectLst/>
                        </a:rPr>
                        <a:t>Moins extensible pour les charges de travail à grande échelle.</a:t>
                      </a:r>
                    </a:p>
                  </a:txBody>
                  <a:tcPr anchor="ctr"/>
                </a:tc>
                <a:tc>
                  <a:txBody>
                    <a:bodyPr/>
                    <a:lstStyle/>
                    <a:p>
                      <a:pPr fontAlgn="base"/>
                      <a:r>
                        <a:rPr lang="fr-FR">
                          <a:effectLst/>
                        </a:rPr>
                        <a:t>Hautement extensible pour les charges de travail à grande échelle.</a:t>
                      </a:r>
                    </a:p>
                  </a:txBody>
                  <a:tcPr anchor="ctr"/>
                </a:tc>
                <a:extLst>
                  <a:ext uri="{0D108BD9-81ED-4DB2-BD59-A6C34878D82A}">
                    <a16:rowId xmlns:a16="http://schemas.microsoft.com/office/drawing/2014/main" val="3263237671"/>
                  </a:ext>
                </a:extLst>
              </a:tr>
              <a:tr h="370840">
                <a:tc>
                  <a:txBody>
                    <a:bodyPr/>
                    <a:lstStyle/>
                    <a:p>
                      <a:pPr fontAlgn="base"/>
                      <a:r>
                        <a:rPr lang="fr-FR">
                          <a:effectLst/>
                        </a:rPr>
                        <a:t>Types de données adaptés</a:t>
                      </a:r>
                    </a:p>
                  </a:txBody>
                  <a:tcPr anchor="ctr"/>
                </a:tc>
                <a:tc>
                  <a:txBody>
                    <a:bodyPr/>
                    <a:lstStyle/>
                    <a:p>
                      <a:pPr fontAlgn="base"/>
                      <a:r>
                        <a:rPr lang="fr-FR">
                          <a:effectLst/>
                        </a:rPr>
                        <a:t>Idéal pour les données structurées avec un schéma fixe.</a:t>
                      </a:r>
                    </a:p>
                  </a:txBody>
                  <a:tcPr anchor="ctr"/>
                </a:tc>
                <a:tc>
                  <a:txBody>
                    <a:bodyPr/>
                    <a:lstStyle/>
                    <a:p>
                      <a:pPr fontAlgn="base"/>
                      <a:r>
                        <a:rPr lang="fr-FR" dirty="0">
                          <a:effectLst/>
                        </a:rPr>
                        <a:t>Idéal pour les données semi-structurées ou non structurées.</a:t>
                      </a:r>
                    </a:p>
                  </a:txBody>
                  <a:tcPr anchor="ctr"/>
                </a:tc>
                <a:extLst>
                  <a:ext uri="{0D108BD9-81ED-4DB2-BD59-A6C34878D82A}">
                    <a16:rowId xmlns:a16="http://schemas.microsoft.com/office/drawing/2014/main" val="537698905"/>
                  </a:ext>
                </a:extLst>
              </a:tr>
              <a:tr h="370840">
                <a:tc>
                  <a:txBody>
                    <a:bodyPr/>
                    <a:lstStyle/>
                    <a:p>
                      <a:pPr fontAlgn="base"/>
                      <a:r>
                        <a:rPr lang="fr-FR" dirty="0">
                          <a:effectLst/>
                        </a:rPr>
                        <a:t>Cas d'utilisation courants</a:t>
                      </a:r>
                    </a:p>
                  </a:txBody>
                  <a:tcPr anchor="ctr"/>
                </a:tc>
                <a:tc>
                  <a:txBody>
                    <a:bodyPr/>
                    <a:lstStyle/>
                    <a:p>
                      <a:pPr fontAlgn="base"/>
                      <a:r>
                        <a:rPr lang="fr-FR">
                          <a:effectLst/>
                        </a:rPr>
                        <a:t>Systèmes de gestion de bases de données traditionnels, applications d'entreprise, rapports.</a:t>
                      </a:r>
                    </a:p>
                  </a:txBody>
                  <a:tcPr anchor="ctr"/>
                </a:tc>
                <a:tc>
                  <a:txBody>
                    <a:bodyPr/>
                    <a:lstStyle/>
                    <a:p>
                      <a:pPr fontAlgn="base"/>
                      <a:r>
                        <a:rPr lang="fr-FR" dirty="0">
                          <a:effectLst/>
                        </a:rPr>
                        <a:t>Applications Web évolutives, Big Data, IoT (Internet des objets), données JSON.</a:t>
                      </a:r>
                    </a:p>
                  </a:txBody>
                  <a:tcPr anchor="ctr"/>
                </a:tc>
                <a:extLst>
                  <a:ext uri="{0D108BD9-81ED-4DB2-BD59-A6C34878D82A}">
                    <a16:rowId xmlns:a16="http://schemas.microsoft.com/office/drawing/2014/main" val="2126604418"/>
                  </a:ext>
                </a:extLst>
              </a:tr>
            </a:tbl>
          </a:graphicData>
        </a:graphic>
      </p:graphicFrame>
    </p:spTree>
    <p:extLst>
      <p:ext uri="{BB962C8B-B14F-4D97-AF65-F5344CB8AC3E}">
        <p14:creationId xmlns:p14="http://schemas.microsoft.com/office/powerpoint/2010/main" val="188808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EC96241-48A5-F56C-77EB-8113A1035AC6}"/>
              </a:ext>
            </a:extLst>
          </p:cNvPr>
          <p:cNvSpPr>
            <a:spLocks noGrp="1"/>
          </p:cNvSpPr>
          <p:nvPr>
            <p:ph type="title"/>
          </p:nvPr>
        </p:nvSpPr>
        <p:spPr>
          <a:xfrm>
            <a:off x="913795" y="251382"/>
            <a:ext cx="10353762" cy="970450"/>
          </a:xfrm>
        </p:spPr>
        <p:txBody>
          <a:bodyPr/>
          <a:lstStyle/>
          <a:p>
            <a:pPr algn="l"/>
            <a:r>
              <a:rPr lang="fr-FR" b="1" dirty="0">
                <a:ln w="22225">
                  <a:solidFill>
                    <a:schemeClr val="accent2"/>
                  </a:solidFill>
                  <a:prstDash val="solid"/>
                </a:ln>
                <a:solidFill>
                  <a:schemeClr val="accent2">
                    <a:lumMod val="40000"/>
                    <a:lumOff val="60000"/>
                  </a:schemeClr>
                </a:solidFill>
                <a:effectLst/>
              </a:rPr>
              <a:t>Conclusion</a:t>
            </a:r>
          </a:p>
        </p:txBody>
      </p:sp>
      <p:sp>
        <p:nvSpPr>
          <p:cNvPr id="8" name="Espace réservé du contenu 7">
            <a:extLst>
              <a:ext uri="{FF2B5EF4-FFF2-40B4-BE49-F238E27FC236}">
                <a16:creationId xmlns:a16="http://schemas.microsoft.com/office/drawing/2014/main" id="{3FEFD9FB-B0CE-A3E8-459C-C39EFF30920D}"/>
              </a:ext>
            </a:extLst>
          </p:cNvPr>
          <p:cNvSpPr>
            <a:spLocks noGrp="1"/>
          </p:cNvSpPr>
          <p:nvPr>
            <p:ph idx="1"/>
          </p:nvPr>
        </p:nvSpPr>
        <p:spPr>
          <a:xfrm>
            <a:off x="382989" y="1221832"/>
            <a:ext cx="11103157" cy="4829346"/>
          </a:xfrm>
        </p:spPr>
        <p:txBody>
          <a:bodyPr>
            <a:normAutofit fontScale="92500" lnSpcReduction="10000"/>
          </a:bodyPr>
          <a:lstStyle/>
          <a:p>
            <a:pPr marL="36900" indent="0" algn="l">
              <a:buNone/>
            </a:pPr>
            <a:r>
              <a:rPr lang="fr-FR" b="0" i="0" dirty="0">
                <a:solidFill>
                  <a:srgbClr val="D1D5DB"/>
                </a:solidFill>
                <a:effectLst/>
                <a:latin typeface="Söhne"/>
              </a:rPr>
              <a:t>En conclusion, les bases de données SQL et MongoDB représentent deux approches distinctes de la gestion des données, chacune offrant ses propres avantages et inconvénients.</a:t>
            </a:r>
          </a:p>
          <a:p>
            <a:pPr marL="36900" indent="0" algn="l">
              <a:buNone/>
            </a:pPr>
            <a:r>
              <a:rPr lang="fr-FR" b="0" i="0" dirty="0">
                <a:solidFill>
                  <a:srgbClr val="D1D5DB"/>
                </a:solidFill>
                <a:effectLst/>
                <a:latin typeface="Söhne"/>
              </a:rPr>
              <a:t>Les bases de données SQL, caractérisées par leur schéma rigide et leurs transactions ACID, sont idéales pour les applications nécessitant une intégrité des données élevée, des relations complexes et des requêtes structurées. Elles sont couramment utilisées dans des environnements d'entreprise pour des applications telles que la gestion de la comptabilité, la gestion des stocks et les systèmes de gestion de contenu.</a:t>
            </a:r>
          </a:p>
          <a:p>
            <a:pPr marL="36900" indent="0" algn="l">
              <a:buNone/>
            </a:pPr>
            <a:r>
              <a:rPr lang="fr-FR" b="0" i="0" dirty="0">
                <a:solidFill>
                  <a:srgbClr val="D1D5DB"/>
                </a:solidFill>
                <a:effectLst/>
                <a:latin typeface="Söhne"/>
              </a:rPr>
              <a:t>D'un autre côté, MongoDB, en tant que base de données NoSQL, brille par sa flexibilité de schéma, sa facilité d'évolutivité horizontale et ses performances élevées, ce qui en fait un choix privilégié pour les applications web évolutives, le Big Data, l'Internet des Objets (IoT) et les projets nécessitant une adaptation rapide aux évolutions des données.</a:t>
            </a:r>
          </a:p>
          <a:p>
            <a:pPr marL="36900" indent="0" algn="l">
              <a:buNone/>
            </a:pPr>
            <a:r>
              <a:rPr lang="fr-FR" b="0" i="0" dirty="0">
                <a:solidFill>
                  <a:srgbClr val="D1D5DB"/>
                </a:solidFill>
                <a:effectLst/>
                <a:latin typeface="Söhne"/>
              </a:rPr>
              <a:t>Le choix entre SQL et MongoDB dépend des besoins spécifiques du projet. Si on recherche la stabilité, la cohérence et la conformité aux normes traditionnelles, les bases de données SQL sont un choix solide. En revanche, si on vise la flexibilité, la rapidité et l'évolutivité, MongoDB peut être la meilleure option.</a:t>
            </a:r>
          </a:p>
          <a:p>
            <a:pPr marL="36900" indent="0" algn="l">
              <a:buNone/>
            </a:pPr>
            <a:r>
              <a:rPr lang="fr-FR" b="0" i="0" dirty="0">
                <a:solidFill>
                  <a:srgbClr val="D1D5DB"/>
                </a:solidFill>
                <a:effectLst/>
                <a:latin typeface="Söhne"/>
              </a:rPr>
              <a:t>En fin de compte, la clé du succès réside dans la compréhension approfondie des besoins et des caractéristiques de chaque système, afin de choisir la solution qui répond le mieux aux objectifs.</a:t>
            </a:r>
          </a:p>
        </p:txBody>
      </p:sp>
    </p:spTree>
    <p:extLst>
      <p:ext uri="{BB962C8B-B14F-4D97-AF65-F5344CB8AC3E}">
        <p14:creationId xmlns:p14="http://schemas.microsoft.com/office/powerpoint/2010/main" val="3602444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771C-53D0-4C6A-8C2A-F95E45907F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15C130-17B0-43C9-B99C-584294C40B5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E1812AF-5C4C-4B75-9015-C90088D3D4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pour les agences</Template>
  <TotalTime>1028</TotalTime>
  <Words>1088</Words>
  <Application>Microsoft Office PowerPoint</Application>
  <PresentationFormat>Grand écran</PresentationFormat>
  <Paragraphs>60</Paragraphs>
  <Slides>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Calibri</vt:lpstr>
      <vt:lpstr>Calisto MT</vt:lpstr>
      <vt:lpstr>Söhne</vt:lpstr>
      <vt:lpstr>Wingdings 2</vt:lpstr>
      <vt:lpstr>1_Ardoise</vt:lpstr>
      <vt:lpstr>Full-Stack Javascript Bootcamp Checkpoint 26 : SQL vs MongoDB</vt:lpstr>
      <vt:lpstr>SQL et NoSQL</vt:lpstr>
      <vt:lpstr>SQL</vt:lpstr>
      <vt:lpstr>MongoDB</vt:lpstr>
      <vt:lpstr>SQL vs MongoDB</vt:lpstr>
      <vt:lpstr>SQL vs MongoDB</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Full-Stack Javascript Bootcamp Checkpoint 1 : Web Fundamentals</dc:title>
  <dc:creator>Wazabi</dc:creator>
  <cp:lastModifiedBy>Wazabi</cp:lastModifiedBy>
  <cp:revision>27</cp:revision>
  <dcterms:created xsi:type="dcterms:W3CDTF">2023-02-02T12:28:01Z</dcterms:created>
  <dcterms:modified xsi:type="dcterms:W3CDTF">2023-10-22T14:02:06Z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