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482" r:id="rId22"/>
    <p:sldId id="481" r:id="rId23"/>
    <p:sldId id="480" r:id="rId24"/>
    <p:sldId id="483" r:id="rId25"/>
    <p:sldId id="484"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459" r:id="rId71"/>
    <p:sldId id="463" r:id="rId72"/>
    <p:sldId id="464" r:id="rId73"/>
    <p:sldId id="465" r:id="rId74"/>
    <p:sldId id="467" r:id="rId75"/>
    <p:sldId id="469" r:id="rId76"/>
    <p:sldId id="471" r:id="rId77"/>
    <p:sldId id="470" r:id="rId78"/>
    <p:sldId id="473" r:id="rId79"/>
    <p:sldId id="474" r:id="rId80"/>
    <p:sldId id="476" r:id="rId81"/>
    <p:sldId id="475" r:id="rId82"/>
    <p:sldId id="477" r:id="rId83"/>
    <p:sldId id="478" r:id="rId84"/>
    <p:sldId id="479" r:id="rId85"/>
    <p:sldId id="451" r:id="rId86"/>
    <p:sldId id="321" r:id="rId87"/>
    <p:sldId id="322" r:id="rId88"/>
    <p:sldId id="323" r:id="rId89"/>
    <p:sldId id="324" r:id="rId90"/>
    <p:sldId id="325" r:id="rId91"/>
    <p:sldId id="326" r:id="rId92"/>
    <p:sldId id="327" r:id="rId93"/>
    <p:sldId id="329" r:id="rId94"/>
    <p:sldId id="330" r:id="rId95"/>
    <p:sldId id="331" r:id="rId96"/>
    <p:sldId id="332" r:id="rId97"/>
    <p:sldId id="333" r:id="rId98"/>
    <p:sldId id="334" r:id="rId99"/>
    <p:sldId id="335" r:id="rId100"/>
    <p:sldId id="336" r:id="rId101"/>
    <p:sldId id="337" r:id="rId102"/>
    <p:sldId id="338" r:id="rId103"/>
    <p:sldId id="339" r:id="rId104"/>
    <p:sldId id="340"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 id="361"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 id="377" r:id="rId142"/>
    <p:sldId id="378" r:id="rId143"/>
    <p:sldId id="379" r:id="rId144"/>
    <p:sldId id="380" r:id="rId145"/>
    <p:sldId id="381" r:id="rId146"/>
    <p:sldId id="382" r:id="rId147"/>
    <p:sldId id="383" r:id="rId148"/>
    <p:sldId id="384" r:id="rId149"/>
    <p:sldId id="385" r:id="rId150"/>
    <p:sldId id="386" r:id="rId151"/>
    <p:sldId id="387" r:id="rId152"/>
    <p:sldId id="388" r:id="rId153"/>
    <p:sldId id="389" r:id="rId154"/>
    <p:sldId id="390" r:id="rId155"/>
    <p:sldId id="391" r:id="rId156"/>
    <p:sldId id="392" r:id="rId157"/>
    <p:sldId id="393" r:id="rId158"/>
    <p:sldId id="394" r:id="rId159"/>
    <p:sldId id="395" r:id="rId160"/>
    <p:sldId id="396" r:id="rId161"/>
    <p:sldId id="397" r:id="rId162"/>
    <p:sldId id="398" r:id="rId163"/>
    <p:sldId id="399" r:id="rId164"/>
    <p:sldId id="439" r:id="rId165"/>
    <p:sldId id="447" r:id="rId166"/>
    <p:sldId id="440" r:id="rId167"/>
    <p:sldId id="441" r:id="rId168"/>
    <p:sldId id="443" r:id="rId169"/>
    <p:sldId id="444" r:id="rId170"/>
    <p:sldId id="445" r:id="rId171"/>
    <p:sldId id="446" r:id="rId172"/>
    <p:sldId id="400" r:id="rId173"/>
    <p:sldId id="401" r:id="rId174"/>
    <p:sldId id="402" r:id="rId175"/>
    <p:sldId id="403" r:id="rId176"/>
    <p:sldId id="404" r:id="rId177"/>
    <p:sldId id="405" r:id="rId178"/>
    <p:sldId id="406" r:id="rId179"/>
    <p:sldId id="407" r:id="rId180"/>
    <p:sldId id="408" r:id="rId181"/>
    <p:sldId id="409" r:id="rId182"/>
    <p:sldId id="410" r:id="rId183"/>
    <p:sldId id="411" r:id="rId184"/>
    <p:sldId id="412" r:id="rId185"/>
    <p:sldId id="413" r:id="rId186"/>
    <p:sldId id="414" r:id="rId187"/>
    <p:sldId id="415" r:id="rId188"/>
    <p:sldId id="416" r:id="rId189"/>
    <p:sldId id="417" r:id="rId190"/>
    <p:sldId id="418" r:id="rId191"/>
    <p:sldId id="419" r:id="rId192"/>
    <p:sldId id="420" r:id="rId193"/>
    <p:sldId id="421" r:id="rId194"/>
    <p:sldId id="422" r:id="rId195"/>
    <p:sldId id="423" r:id="rId196"/>
    <p:sldId id="424" r:id="rId197"/>
    <p:sldId id="425" r:id="rId198"/>
    <p:sldId id="426" r:id="rId199"/>
    <p:sldId id="427" r:id="rId200"/>
    <p:sldId id="428" r:id="rId201"/>
    <p:sldId id="429" r:id="rId202"/>
    <p:sldId id="430" r:id="rId203"/>
    <p:sldId id="431" r:id="rId204"/>
    <p:sldId id="432" r:id="rId205"/>
    <p:sldId id="433" r:id="rId206"/>
    <p:sldId id="434" r:id="rId207"/>
    <p:sldId id="435" r:id="rId208"/>
    <p:sldId id="436" r:id="rId209"/>
    <p:sldId id="437" r:id="rId210"/>
    <p:sldId id="438" r:id="rId2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1"/>
    <p:restoredTop sz="92818"/>
  </p:normalViewPr>
  <p:slideViewPr>
    <p:cSldViewPr snapToGrid="0" snapToObjects="1">
      <p:cViewPr>
        <p:scale>
          <a:sx n="111" d="100"/>
          <a:sy n="111" d="100"/>
        </p:scale>
        <p:origin x="-6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7752426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lvl1pPr>
              <a:defRPr sz="3200"/>
            </a:lvl1pPr>
          </a:lstStyle>
          <a:p>
            <a:r>
              <a:t>Python is an Application Programmable Interface (API) that is a very powerful programming language. It can give a network engineer a useful tool for overcoming repetitive actions used to perform everyday tasks. An example of this could be a junior engineer being asked to retrieve a serial number from a few or many devices.  It can also be used to write very complex scripts to form an application related task such as crafting an IP packet to allow communication between devices such as a Multicast tester or route generator.</a:t>
            </a:r>
          </a:p>
        </p:txBody>
      </p:sp>
    </p:spTree>
    <p:extLst>
      <p:ext uri="{BB962C8B-B14F-4D97-AF65-F5344CB8AC3E}">
        <p14:creationId xmlns:p14="http://schemas.microsoft.com/office/powerpoint/2010/main" val="1000355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191177499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Shape 896"/>
          <p:cNvSpPr>
            <a:spLocks noGrp="1" noRot="1" noChangeAspect="1"/>
          </p:cNvSpPr>
          <p:nvPr>
            <p:ph type="sldImg"/>
          </p:nvPr>
        </p:nvSpPr>
        <p:spPr>
          <a:prstGeom prst="rect">
            <a:avLst/>
          </a:prstGeom>
        </p:spPr>
        <p:txBody>
          <a:bodyPr/>
          <a:lstStyle/>
          <a:p>
            <a:endParaRPr/>
          </a:p>
        </p:txBody>
      </p:sp>
      <p:sp>
        <p:nvSpPr>
          <p:cNvPr id="897" name="Shape 897"/>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78653387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 name="Shape 901"/>
          <p:cNvSpPr>
            <a:spLocks noGrp="1" noRot="1" noChangeAspect="1"/>
          </p:cNvSpPr>
          <p:nvPr>
            <p:ph type="sldImg"/>
          </p:nvPr>
        </p:nvSpPr>
        <p:spPr>
          <a:prstGeom prst="rect">
            <a:avLst/>
          </a:prstGeom>
        </p:spPr>
        <p:txBody>
          <a:bodyPr/>
          <a:lstStyle/>
          <a:p>
            <a:endParaRPr/>
          </a:p>
        </p:txBody>
      </p:sp>
      <p:sp>
        <p:nvSpPr>
          <p:cNvPr id="902" name="Shape 902"/>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15129562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Shape 906"/>
          <p:cNvSpPr>
            <a:spLocks noGrp="1" noRot="1" noChangeAspect="1"/>
          </p:cNvSpPr>
          <p:nvPr>
            <p:ph type="sldImg"/>
          </p:nvPr>
        </p:nvSpPr>
        <p:spPr>
          <a:prstGeom prst="rect">
            <a:avLst/>
          </a:prstGeom>
        </p:spPr>
        <p:txBody>
          <a:bodyPr/>
          <a:lstStyle/>
          <a:p>
            <a:endParaRPr/>
          </a:p>
        </p:txBody>
      </p:sp>
      <p:sp>
        <p:nvSpPr>
          <p:cNvPr id="907" name="Shape 907"/>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20489099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Shape 911"/>
          <p:cNvSpPr>
            <a:spLocks noGrp="1" noRot="1" noChangeAspect="1"/>
          </p:cNvSpPr>
          <p:nvPr>
            <p:ph type="sldImg"/>
          </p:nvPr>
        </p:nvSpPr>
        <p:spPr>
          <a:prstGeom prst="rect">
            <a:avLst/>
          </a:prstGeom>
        </p:spPr>
        <p:txBody>
          <a:bodyPr/>
          <a:lstStyle/>
          <a:p>
            <a:endParaRPr/>
          </a:p>
        </p:txBody>
      </p:sp>
      <p:sp>
        <p:nvSpPr>
          <p:cNvPr id="912" name="Shape 912"/>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112844326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Shape 916"/>
          <p:cNvSpPr>
            <a:spLocks noGrp="1" noRot="1" noChangeAspect="1"/>
          </p:cNvSpPr>
          <p:nvPr>
            <p:ph type="sldImg"/>
          </p:nvPr>
        </p:nvSpPr>
        <p:spPr>
          <a:prstGeom prst="rect">
            <a:avLst/>
          </a:prstGeom>
        </p:spPr>
        <p:txBody>
          <a:bodyPr/>
          <a:lstStyle/>
          <a:p>
            <a:endParaRPr/>
          </a:p>
        </p:txBody>
      </p:sp>
      <p:sp>
        <p:nvSpPr>
          <p:cNvPr id="917" name="Shape 917"/>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3179354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Shape 921"/>
          <p:cNvSpPr>
            <a:spLocks noGrp="1" noRot="1" noChangeAspect="1"/>
          </p:cNvSpPr>
          <p:nvPr>
            <p:ph type="sldImg"/>
          </p:nvPr>
        </p:nvSpPr>
        <p:spPr>
          <a:prstGeom prst="rect">
            <a:avLst/>
          </a:prstGeom>
        </p:spPr>
        <p:txBody>
          <a:bodyPr/>
          <a:lstStyle/>
          <a:p>
            <a:endParaRPr/>
          </a:p>
        </p:txBody>
      </p:sp>
      <p:sp>
        <p:nvSpPr>
          <p:cNvPr id="922" name="Shape 922"/>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3943696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Shape 926"/>
          <p:cNvSpPr>
            <a:spLocks noGrp="1" noRot="1" noChangeAspect="1"/>
          </p:cNvSpPr>
          <p:nvPr>
            <p:ph type="sldImg"/>
          </p:nvPr>
        </p:nvSpPr>
        <p:spPr>
          <a:prstGeom prst="rect">
            <a:avLst/>
          </a:prstGeom>
        </p:spPr>
        <p:txBody>
          <a:bodyPr/>
          <a:lstStyle/>
          <a:p>
            <a:endParaRPr/>
          </a:p>
        </p:txBody>
      </p:sp>
      <p:sp>
        <p:nvSpPr>
          <p:cNvPr id="927" name="Shape 927"/>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82871450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Shape 932"/>
          <p:cNvSpPr>
            <a:spLocks noGrp="1" noRot="1" noChangeAspect="1"/>
          </p:cNvSpPr>
          <p:nvPr>
            <p:ph type="sldImg"/>
          </p:nvPr>
        </p:nvSpPr>
        <p:spPr>
          <a:prstGeom prst="rect">
            <a:avLst/>
          </a:prstGeom>
        </p:spPr>
        <p:txBody>
          <a:bodyPr/>
          <a:lstStyle/>
          <a:p>
            <a:endParaRPr/>
          </a:p>
        </p:txBody>
      </p:sp>
      <p:sp>
        <p:nvSpPr>
          <p:cNvPr id="933" name="Shape 93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41871286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noRot="1" noChangeAspect="1"/>
          </p:cNvSpPr>
          <p:nvPr>
            <p:ph type="sldImg"/>
          </p:nvPr>
        </p:nvSpPr>
        <p:spPr>
          <a:prstGeom prst="rect">
            <a:avLst/>
          </a:prstGeom>
        </p:spPr>
        <p:txBody>
          <a:bodyPr/>
          <a:lstStyle/>
          <a:p>
            <a:endParaRPr/>
          </a:p>
        </p:txBody>
      </p:sp>
      <p:sp>
        <p:nvSpPr>
          <p:cNvPr id="938" name="Shape 938"/>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319402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hape 946"/>
          <p:cNvSpPr>
            <a:spLocks noGrp="1" noRot="1" noChangeAspect="1"/>
          </p:cNvSpPr>
          <p:nvPr>
            <p:ph type="sldImg"/>
          </p:nvPr>
        </p:nvSpPr>
        <p:spPr>
          <a:prstGeom prst="rect">
            <a:avLst/>
          </a:prstGeom>
        </p:spPr>
        <p:txBody>
          <a:bodyPr/>
          <a:lstStyle/>
          <a:p>
            <a:endParaRPr/>
          </a:p>
        </p:txBody>
      </p:sp>
      <p:sp>
        <p:nvSpPr>
          <p:cNvPr id="947" name="Shape 947"/>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214243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55196413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Shape 955"/>
          <p:cNvSpPr>
            <a:spLocks noGrp="1" noRot="1" noChangeAspect="1"/>
          </p:cNvSpPr>
          <p:nvPr>
            <p:ph type="sldImg"/>
          </p:nvPr>
        </p:nvSpPr>
        <p:spPr>
          <a:prstGeom prst="rect">
            <a:avLst/>
          </a:prstGeom>
        </p:spPr>
        <p:txBody>
          <a:bodyPr/>
          <a:lstStyle/>
          <a:p>
            <a:endParaRPr/>
          </a:p>
        </p:txBody>
      </p:sp>
      <p:sp>
        <p:nvSpPr>
          <p:cNvPr id="956" name="Shape 956"/>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09505587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Shape 964"/>
          <p:cNvSpPr>
            <a:spLocks noGrp="1" noRot="1" noChangeAspect="1"/>
          </p:cNvSpPr>
          <p:nvPr>
            <p:ph type="sldImg"/>
          </p:nvPr>
        </p:nvSpPr>
        <p:spPr>
          <a:prstGeom prst="rect">
            <a:avLst/>
          </a:prstGeom>
        </p:spPr>
        <p:txBody>
          <a:bodyPr/>
          <a:lstStyle/>
          <a:p>
            <a:endParaRPr/>
          </a:p>
        </p:txBody>
      </p:sp>
      <p:sp>
        <p:nvSpPr>
          <p:cNvPr id="965" name="Shape 965"/>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66925314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Shape 973"/>
          <p:cNvSpPr>
            <a:spLocks noGrp="1" noRot="1" noChangeAspect="1"/>
          </p:cNvSpPr>
          <p:nvPr>
            <p:ph type="sldImg"/>
          </p:nvPr>
        </p:nvSpPr>
        <p:spPr>
          <a:prstGeom prst="rect">
            <a:avLst/>
          </a:prstGeom>
        </p:spPr>
        <p:txBody>
          <a:bodyPr/>
          <a:lstStyle/>
          <a:p>
            <a:endParaRPr/>
          </a:p>
        </p:txBody>
      </p:sp>
      <p:sp>
        <p:nvSpPr>
          <p:cNvPr id="974" name="Shape 974"/>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76569825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Shape 982"/>
          <p:cNvSpPr>
            <a:spLocks noGrp="1" noRot="1" noChangeAspect="1"/>
          </p:cNvSpPr>
          <p:nvPr>
            <p:ph type="sldImg"/>
          </p:nvPr>
        </p:nvSpPr>
        <p:spPr>
          <a:prstGeom prst="rect">
            <a:avLst/>
          </a:prstGeom>
        </p:spPr>
        <p:txBody>
          <a:bodyPr/>
          <a:lstStyle/>
          <a:p>
            <a:endParaRPr/>
          </a:p>
        </p:txBody>
      </p:sp>
      <p:sp>
        <p:nvSpPr>
          <p:cNvPr id="983" name="Shape 98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405389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Shape 987"/>
          <p:cNvSpPr>
            <a:spLocks noGrp="1" noRot="1" noChangeAspect="1"/>
          </p:cNvSpPr>
          <p:nvPr>
            <p:ph type="sldImg"/>
          </p:nvPr>
        </p:nvSpPr>
        <p:spPr>
          <a:prstGeom prst="rect">
            <a:avLst/>
          </a:prstGeom>
        </p:spPr>
        <p:txBody>
          <a:bodyPr/>
          <a:lstStyle/>
          <a:p>
            <a:endParaRPr/>
          </a:p>
        </p:txBody>
      </p:sp>
      <p:sp>
        <p:nvSpPr>
          <p:cNvPr id="988" name="Shape 988"/>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212804532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Shape 992"/>
          <p:cNvSpPr>
            <a:spLocks noGrp="1" noRot="1" noChangeAspect="1"/>
          </p:cNvSpPr>
          <p:nvPr>
            <p:ph type="sldImg"/>
          </p:nvPr>
        </p:nvSpPr>
        <p:spPr>
          <a:prstGeom prst="rect">
            <a:avLst/>
          </a:prstGeom>
        </p:spPr>
        <p:txBody>
          <a:bodyPr/>
          <a:lstStyle/>
          <a:p>
            <a:endParaRPr/>
          </a:p>
        </p:txBody>
      </p:sp>
      <p:sp>
        <p:nvSpPr>
          <p:cNvPr id="993" name="Shape 99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86505290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Shape 998"/>
          <p:cNvSpPr>
            <a:spLocks noGrp="1" noRot="1" noChangeAspect="1"/>
          </p:cNvSpPr>
          <p:nvPr>
            <p:ph type="sldImg"/>
          </p:nvPr>
        </p:nvSpPr>
        <p:spPr>
          <a:prstGeom prst="rect">
            <a:avLst/>
          </a:prstGeom>
        </p:spPr>
        <p:txBody>
          <a:bodyPr/>
          <a:lstStyle/>
          <a:p>
            <a:endParaRPr/>
          </a:p>
        </p:txBody>
      </p:sp>
      <p:sp>
        <p:nvSpPr>
          <p:cNvPr id="999" name="Shape 999"/>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27292995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Shape 1007"/>
          <p:cNvSpPr>
            <a:spLocks noGrp="1" noRot="1" noChangeAspect="1"/>
          </p:cNvSpPr>
          <p:nvPr>
            <p:ph type="sldImg"/>
          </p:nvPr>
        </p:nvSpPr>
        <p:spPr>
          <a:prstGeom prst="rect">
            <a:avLst/>
          </a:prstGeom>
        </p:spPr>
        <p:txBody>
          <a:bodyPr/>
          <a:lstStyle/>
          <a:p>
            <a:endParaRPr/>
          </a:p>
        </p:txBody>
      </p:sp>
      <p:sp>
        <p:nvSpPr>
          <p:cNvPr id="1008" name="Shape 1008"/>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90159504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 name="Shape 1012"/>
          <p:cNvSpPr>
            <a:spLocks noGrp="1" noRot="1" noChangeAspect="1"/>
          </p:cNvSpPr>
          <p:nvPr>
            <p:ph type="sldImg"/>
          </p:nvPr>
        </p:nvSpPr>
        <p:spPr>
          <a:prstGeom prst="rect">
            <a:avLst/>
          </a:prstGeom>
        </p:spPr>
        <p:txBody>
          <a:bodyPr/>
          <a:lstStyle/>
          <a:p>
            <a:endParaRPr/>
          </a:p>
        </p:txBody>
      </p:sp>
      <p:sp>
        <p:nvSpPr>
          <p:cNvPr id="1013" name="Shape 101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46327446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hape 1028"/>
          <p:cNvSpPr>
            <a:spLocks noGrp="1" noRot="1" noChangeAspect="1"/>
          </p:cNvSpPr>
          <p:nvPr>
            <p:ph type="sldImg"/>
          </p:nvPr>
        </p:nvSpPr>
        <p:spPr>
          <a:prstGeom prst="rect">
            <a:avLst/>
          </a:prstGeom>
        </p:spPr>
        <p:txBody>
          <a:bodyPr/>
          <a:lstStyle/>
          <a:p>
            <a:endParaRPr/>
          </a:p>
        </p:txBody>
      </p:sp>
      <p:sp>
        <p:nvSpPr>
          <p:cNvPr id="1029" name="Shape 102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162578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noRot="1" noChangeAspect="1"/>
          </p:cNvSpPr>
          <p:nvPr>
            <p:ph type="sldImg"/>
          </p:nvPr>
        </p:nvSpPr>
        <p:spPr>
          <a:prstGeom prst="rect">
            <a:avLst/>
          </a:prstGeom>
        </p:spPr>
        <p:txBody>
          <a:bodyPr/>
          <a:lstStyle/>
          <a:p>
            <a:endParaRPr/>
          </a:p>
        </p:txBody>
      </p:sp>
      <p:sp>
        <p:nvSpPr>
          <p:cNvPr id="302" name="Shape 302"/>
          <p:cNvSpPr>
            <a:spLocks noGrp="1"/>
          </p:cNvSpPr>
          <p:nvPr>
            <p:ph type="body" sz="quarter" idx="1"/>
          </p:nvPr>
        </p:nvSpPr>
        <p:spPr>
          <a:prstGeom prst="rect">
            <a:avLst/>
          </a:prstGeom>
        </p:spPr>
        <p:txBody>
          <a:bodyPr/>
          <a:lstStyle>
            <a:lvl1pPr>
              <a:defRPr sz="3200"/>
            </a:lvl1pPr>
          </a:lstStyle>
          <a:p>
            <a:r>
              <a:t>When printing a long line, it can be quite annoying to read that line if it extends past the borders of the page you are viewing it on. the “\” character can be used to split up a statement on multiple lines for better readability. As long as the backslash has no other special characters around it, the line can be broken down by the user but will still be seen as one continuous line when printed. However, the last backslash was intended to be printed we were trying to state information about the backslash itself. If you wish to print the backslash, another backlash will be required as the character just before it.</a:t>
            </a:r>
          </a:p>
        </p:txBody>
      </p:sp>
    </p:spTree>
    <p:extLst>
      <p:ext uri="{BB962C8B-B14F-4D97-AF65-F5344CB8AC3E}">
        <p14:creationId xmlns:p14="http://schemas.microsoft.com/office/powerpoint/2010/main" val="187926151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Shape 1038"/>
          <p:cNvSpPr>
            <a:spLocks noGrp="1" noRot="1" noChangeAspect="1"/>
          </p:cNvSpPr>
          <p:nvPr>
            <p:ph type="sldImg"/>
          </p:nvPr>
        </p:nvSpPr>
        <p:spPr>
          <a:prstGeom prst="rect">
            <a:avLst/>
          </a:prstGeom>
        </p:spPr>
        <p:txBody>
          <a:bodyPr/>
          <a:lstStyle/>
          <a:p>
            <a:endParaRPr/>
          </a:p>
        </p:txBody>
      </p:sp>
      <p:sp>
        <p:nvSpPr>
          <p:cNvPr id="1039" name="Shape 103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205183437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Shape 1048"/>
          <p:cNvSpPr>
            <a:spLocks noGrp="1" noRot="1" noChangeAspect="1"/>
          </p:cNvSpPr>
          <p:nvPr>
            <p:ph type="sldImg"/>
          </p:nvPr>
        </p:nvSpPr>
        <p:spPr>
          <a:prstGeom prst="rect">
            <a:avLst/>
          </a:prstGeom>
        </p:spPr>
        <p:txBody>
          <a:bodyPr/>
          <a:lstStyle/>
          <a:p>
            <a:endParaRPr/>
          </a:p>
        </p:txBody>
      </p:sp>
      <p:sp>
        <p:nvSpPr>
          <p:cNvPr id="1049" name="Shape 104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88793709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Shape 1058"/>
          <p:cNvSpPr>
            <a:spLocks noGrp="1" noRot="1" noChangeAspect="1"/>
          </p:cNvSpPr>
          <p:nvPr>
            <p:ph type="sldImg"/>
          </p:nvPr>
        </p:nvSpPr>
        <p:spPr>
          <a:prstGeom prst="rect">
            <a:avLst/>
          </a:prstGeom>
        </p:spPr>
        <p:txBody>
          <a:bodyPr/>
          <a:lstStyle/>
          <a:p>
            <a:endParaRPr/>
          </a:p>
        </p:txBody>
      </p:sp>
      <p:sp>
        <p:nvSpPr>
          <p:cNvPr id="1059" name="Shape 105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69495989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Shape 1074"/>
          <p:cNvSpPr>
            <a:spLocks noGrp="1" noRot="1" noChangeAspect="1"/>
          </p:cNvSpPr>
          <p:nvPr>
            <p:ph type="sldImg"/>
          </p:nvPr>
        </p:nvSpPr>
        <p:spPr>
          <a:prstGeom prst="rect">
            <a:avLst/>
          </a:prstGeom>
        </p:spPr>
        <p:txBody>
          <a:bodyPr/>
          <a:lstStyle/>
          <a:p>
            <a:endParaRPr/>
          </a:p>
        </p:txBody>
      </p:sp>
      <p:sp>
        <p:nvSpPr>
          <p:cNvPr id="1075" name="Shape 1075"/>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731519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Shape 1093"/>
          <p:cNvSpPr>
            <a:spLocks noGrp="1" noRot="1" noChangeAspect="1"/>
          </p:cNvSpPr>
          <p:nvPr>
            <p:ph type="sldImg"/>
          </p:nvPr>
        </p:nvSpPr>
        <p:spPr>
          <a:prstGeom prst="rect">
            <a:avLst/>
          </a:prstGeom>
        </p:spPr>
        <p:txBody>
          <a:bodyPr/>
          <a:lstStyle/>
          <a:p>
            <a:endParaRPr/>
          </a:p>
        </p:txBody>
      </p:sp>
      <p:sp>
        <p:nvSpPr>
          <p:cNvPr id="1094" name="Shape 1094"/>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167249916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Shape 1113"/>
          <p:cNvSpPr>
            <a:spLocks noGrp="1" noRot="1" noChangeAspect="1"/>
          </p:cNvSpPr>
          <p:nvPr>
            <p:ph type="sldImg"/>
          </p:nvPr>
        </p:nvSpPr>
        <p:spPr>
          <a:prstGeom prst="rect">
            <a:avLst/>
          </a:prstGeom>
        </p:spPr>
        <p:txBody>
          <a:bodyPr/>
          <a:lstStyle/>
          <a:p>
            <a:endParaRPr/>
          </a:p>
        </p:txBody>
      </p:sp>
      <p:sp>
        <p:nvSpPr>
          <p:cNvPr id="1114" name="Shape 1114"/>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128006099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Shape 1134"/>
          <p:cNvSpPr>
            <a:spLocks noGrp="1" noRot="1" noChangeAspect="1"/>
          </p:cNvSpPr>
          <p:nvPr>
            <p:ph type="sldImg"/>
          </p:nvPr>
        </p:nvSpPr>
        <p:spPr>
          <a:prstGeom prst="rect">
            <a:avLst/>
          </a:prstGeom>
        </p:spPr>
        <p:txBody>
          <a:bodyPr/>
          <a:lstStyle/>
          <a:p>
            <a:endParaRPr/>
          </a:p>
        </p:txBody>
      </p:sp>
      <p:sp>
        <p:nvSpPr>
          <p:cNvPr id="1135" name="Shape 1135"/>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49393370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Shape 1157"/>
          <p:cNvSpPr>
            <a:spLocks noGrp="1" noRot="1" noChangeAspect="1"/>
          </p:cNvSpPr>
          <p:nvPr>
            <p:ph type="sldImg"/>
          </p:nvPr>
        </p:nvSpPr>
        <p:spPr>
          <a:prstGeom prst="rect">
            <a:avLst/>
          </a:prstGeom>
        </p:spPr>
        <p:txBody>
          <a:bodyPr/>
          <a:lstStyle/>
          <a:p>
            <a:endParaRPr/>
          </a:p>
        </p:txBody>
      </p:sp>
      <p:sp>
        <p:nvSpPr>
          <p:cNvPr id="1158" name="Shape 1158"/>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113400338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 name="Shape 1181"/>
          <p:cNvSpPr>
            <a:spLocks noGrp="1" noRot="1" noChangeAspect="1"/>
          </p:cNvSpPr>
          <p:nvPr>
            <p:ph type="sldImg"/>
          </p:nvPr>
        </p:nvSpPr>
        <p:spPr>
          <a:prstGeom prst="rect">
            <a:avLst/>
          </a:prstGeom>
        </p:spPr>
        <p:txBody>
          <a:bodyPr/>
          <a:lstStyle/>
          <a:p>
            <a:endParaRPr/>
          </a:p>
        </p:txBody>
      </p:sp>
      <p:sp>
        <p:nvSpPr>
          <p:cNvPr id="1182" name="Shape 1182"/>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7752457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Shape 1206"/>
          <p:cNvSpPr>
            <a:spLocks noGrp="1" noRot="1" noChangeAspect="1"/>
          </p:cNvSpPr>
          <p:nvPr>
            <p:ph type="sldImg"/>
          </p:nvPr>
        </p:nvSpPr>
        <p:spPr>
          <a:prstGeom prst="rect">
            <a:avLst/>
          </a:prstGeom>
        </p:spPr>
        <p:txBody>
          <a:bodyPr/>
          <a:lstStyle/>
          <a:p>
            <a:endParaRPr/>
          </a:p>
        </p:txBody>
      </p:sp>
      <p:sp>
        <p:nvSpPr>
          <p:cNvPr id="1207" name="Shape 1207"/>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0966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noRot="1" noChangeAspect="1"/>
          </p:cNvSpPr>
          <p:nvPr>
            <p:ph type="sldImg"/>
          </p:nvPr>
        </p:nvSpPr>
        <p:spPr>
          <a:prstGeom prst="rect">
            <a:avLst/>
          </a:prstGeom>
        </p:spPr>
        <p:txBody>
          <a:bodyPr/>
          <a:lstStyle/>
          <a:p>
            <a:endParaRPr/>
          </a:p>
        </p:txBody>
      </p:sp>
      <p:sp>
        <p:nvSpPr>
          <p:cNvPr id="313" name="Shape 313"/>
          <p:cNvSpPr>
            <a:spLocks noGrp="1"/>
          </p:cNvSpPr>
          <p:nvPr>
            <p:ph type="body" sz="quarter" idx="1"/>
          </p:nvPr>
        </p:nvSpPr>
        <p:spPr>
          <a:prstGeom prst="rect">
            <a:avLst/>
          </a:prstGeom>
        </p:spPr>
        <p:txBody>
          <a:bodyPr/>
          <a:lstStyle>
            <a:lvl1pPr>
              <a:defRPr sz="3200"/>
            </a:lvl1pPr>
          </a:lstStyle>
          <a:p>
            <a:r>
              <a:t>When printing a long line, it can be quite annoying to read that line if it extends past the borders of the page you are viewing it on. the “\” character can be used to split up a statement on multiple lines for better readability. As long as the backslash has no other special characters around it, the line can be broken down by the user but will still be seen as one continuous line when printed. However, the last backslash was intended to be printed we were trying to state information about the backslash itself. If you wish to print the backslash, another backlash will be required as the character just before it.</a:t>
            </a:r>
          </a:p>
        </p:txBody>
      </p:sp>
    </p:spTree>
    <p:extLst>
      <p:ext uri="{BB962C8B-B14F-4D97-AF65-F5344CB8AC3E}">
        <p14:creationId xmlns:p14="http://schemas.microsoft.com/office/powerpoint/2010/main" val="170631979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 name="Shape 1232"/>
          <p:cNvSpPr>
            <a:spLocks noGrp="1" noRot="1" noChangeAspect="1"/>
          </p:cNvSpPr>
          <p:nvPr>
            <p:ph type="sldImg"/>
          </p:nvPr>
        </p:nvSpPr>
        <p:spPr>
          <a:prstGeom prst="rect">
            <a:avLst/>
          </a:prstGeom>
        </p:spPr>
        <p:txBody>
          <a:bodyPr/>
          <a:lstStyle/>
          <a:p>
            <a:endParaRPr/>
          </a:p>
        </p:txBody>
      </p:sp>
      <p:sp>
        <p:nvSpPr>
          <p:cNvPr id="1233" name="Shape 1233"/>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0010963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Shape 1252"/>
          <p:cNvSpPr>
            <a:spLocks noGrp="1" noRot="1" noChangeAspect="1"/>
          </p:cNvSpPr>
          <p:nvPr>
            <p:ph type="sldImg"/>
          </p:nvPr>
        </p:nvSpPr>
        <p:spPr>
          <a:prstGeom prst="rect">
            <a:avLst/>
          </a:prstGeom>
        </p:spPr>
        <p:txBody>
          <a:bodyPr/>
          <a:lstStyle/>
          <a:p>
            <a:endParaRPr/>
          </a:p>
        </p:txBody>
      </p:sp>
      <p:sp>
        <p:nvSpPr>
          <p:cNvPr id="1253" name="Shape 1253"/>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8322743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 name="Shape 1260"/>
          <p:cNvSpPr>
            <a:spLocks noGrp="1" noRot="1" noChangeAspect="1"/>
          </p:cNvSpPr>
          <p:nvPr>
            <p:ph type="sldImg"/>
          </p:nvPr>
        </p:nvSpPr>
        <p:spPr>
          <a:prstGeom prst="rect">
            <a:avLst/>
          </a:prstGeom>
        </p:spPr>
        <p:txBody>
          <a:bodyPr/>
          <a:lstStyle/>
          <a:p>
            <a:endParaRPr/>
          </a:p>
        </p:txBody>
      </p:sp>
      <p:sp>
        <p:nvSpPr>
          <p:cNvPr id="1261" name="Shape 1261"/>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37975510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Shape 1268"/>
          <p:cNvSpPr>
            <a:spLocks noGrp="1" noRot="1" noChangeAspect="1"/>
          </p:cNvSpPr>
          <p:nvPr>
            <p:ph type="sldImg"/>
          </p:nvPr>
        </p:nvSpPr>
        <p:spPr>
          <a:prstGeom prst="rect">
            <a:avLst/>
          </a:prstGeom>
        </p:spPr>
        <p:txBody>
          <a:bodyPr/>
          <a:lstStyle/>
          <a:p>
            <a:endParaRPr/>
          </a:p>
        </p:txBody>
      </p:sp>
      <p:sp>
        <p:nvSpPr>
          <p:cNvPr id="1269" name="Shape 1269"/>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01554539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Shape 1276"/>
          <p:cNvSpPr>
            <a:spLocks noGrp="1" noRot="1" noChangeAspect="1"/>
          </p:cNvSpPr>
          <p:nvPr>
            <p:ph type="sldImg"/>
          </p:nvPr>
        </p:nvSpPr>
        <p:spPr>
          <a:prstGeom prst="rect">
            <a:avLst/>
          </a:prstGeom>
        </p:spPr>
        <p:txBody>
          <a:bodyPr/>
          <a:lstStyle/>
          <a:p>
            <a:endParaRPr/>
          </a:p>
        </p:txBody>
      </p:sp>
      <p:sp>
        <p:nvSpPr>
          <p:cNvPr id="1277" name="Shape 1277"/>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7141060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 name="Shape 1284"/>
          <p:cNvSpPr>
            <a:spLocks noGrp="1" noRot="1" noChangeAspect="1"/>
          </p:cNvSpPr>
          <p:nvPr>
            <p:ph type="sldImg"/>
          </p:nvPr>
        </p:nvSpPr>
        <p:spPr>
          <a:prstGeom prst="rect">
            <a:avLst/>
          </a:prstGeom>
        </p:spPr>
        <p:txBody>
          <a:bodyPr/>
          <a:lstStyle/>
          <a:p>
            <a:endParaRPr/>
          </a:p>
        </p:txBody>
      </p:sp>
      <p:sp>
        <p:nvSpPr>
          <p:cNvPr id="1285" name="Shape 1285"/>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90211278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 name="Shape 1292"/>
          <p:cNvSpPr>
            <a:spLocks noGrp="1" noRot="1" noChangeAspect="1"/>
          </p:cNvSpPr>
          <p:nvPr>
            <p:ph type="sldImg"/>
          </p:nvPr>
        </p:nvSpPr>
        <p:spPr>
          <a:prstGeom prst="rect">
            <a:avLst/>
          </a:prstGeom>
        </p:spPr>
        <p:txBody>
          <a:bodyPr/>
          <a:lstStyle/>
          <a:p>
            <a:endParaRPr/>
          </a:p>
        </p:txBody>
      </p:sp>
      <p:sp>
        <p:nvSpPr>
          <p:cNvPr id="1293" name="Shape 1293"/>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36805867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 name="Shape 1301"/>
          <p:cNvSpPr>
            <a:spLocks noGrp="1" noRot="1" noChangeAspect="1"/>
          </p:cNvSpPr>
          <p:nvPr>
            <p:ph type="sldImg"/>
          </p:nvPr>
        </p:nvSpPr>
        <p:spPr>
          <a:prstGeom prst="rect">
            <a:avLst/>
          </a:prstGeom>
        </p:spPr>
        <p:txBody>
          <a:bodyPr/>
          <a:lstStyle/>
          <a:p>
            <a:endParaRPr/>
          </a:p>
        </p:txBody>
      </p:sp>
      <p:sp>
        <p:nvSpPr>
          <p:cNvPr id="1302" name="Shape 1302"/>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200220913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 name="Shape 1310"/>
          <p:cNvSpPr>
            <a:spLocks noGrp="1" noRot="1" noChangeAspect="1"/>
          </p:cNvSpPr>
          <p:nvPr>
            <p:ph type="sldImg"/>
          </p:nvPr>
        </p:nvSpPr>
        <p:spPr>
          <a:prstGeom prst="rect">
            <a:avLst/>
          </a:prstGeom>
        </p:spPr>
        <p:txBody>
          <a:bodyPr/>
          <a:lstStyle/>
          <a:p>
            <a:endParaRPr/>
          </a:p>
        </p:txBody>
      </p:sp>
      <p:sp>
        <p:nvSpPr>
          <p:cNvPr id="1311" name="Shape 1311"/>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6020026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Shape 1315"/>
          <p:cNvSpPr>
            <a:spLocks noGrp="1" noRot="1" noChangeAspect="1"/>
          </p:cNvSpPr>
          <p:nvPr>
            <p:ph type="sldImg"/>
          </p:nvPr>
        </p:nvSpPr>
        <p:spPr>
          <a:prstGeom prst="rect">
            <a:avLst/>
          </a:prstGeom>
        </p:spPr>
        <p:txBody>
          <a:bodyPr/>
          <a:lstStyle/>
          <a:p>
            <a:endParaRPr/>
          </a:p>
        </p:txBody>
      </p:sp>
      <p:sp>
        <p:nvSpPr>
          <p:cNvPr id="1316" name="Shape 1316"/>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32100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lvl1pPr>
              <a:defRPr sz="3200"/>
            </a:lvl1pPr>
          </a:lstStyle>
          <a:p>
            <a:r>
              <a:t>When printing a long line, it can be quite annoying to read that line if it extends past the borders of the page you are viewing it on. the “\” character can be used to split up a statement on multiple lines for better readability. As long as the backslash has no other special characters around it, the line can be broken down by the user but will still be seen as one continuous line when printed. However, the last backslash was intended to be printed we were trying to state information about the backslash itself. If you wish to print the backslash, another backlash will be required as the character just before it.</a:t>
            </a:r>
          </a:p>
        </p:txBody>
      </p:sp>
    </p:spTree>
    <p:extLst>
      <p:ext uri="{BB962C8B-B14F-4D97-AF65-F5344CB8AC3E}">
        <p14:creationId xmlns:p14="http://schemas.microsoft.com/office/powerpoint/2010/main" val="62008849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Shape 1323"/>
          <p:cNvSpPr>
            <a:spLocks noGrp="1" noRot="1" noChangeAspect="1"/>
          </p:cNvSpPr>
          <p:nvPr>
            <p:ph type="sldImg"/>
          </p:nvPr>
        </p:nvSpPr>
        <p:spPr>
          <a:prstGeom prst="rect">
            <a:avLst/>
          </a:prstGeom>
        </p:spPr>
        <p:txBody>
          <a:bodyPr/>
          <a:lstStyle/>
          <a:p>
            <a:endParaRPr/>
          </a:p>
        </p:txBody>
      </p:sp>
      <p:sp>
        <p:nvSpPr>
          <p:cNvPr id="1324" name="Shape 1324"/>
          <p:cNvSpPr>
            <a:spLocks noGrp="1"/>
          </p:cNvSpPr>
          <p:nvPr>
            <p:ph type="body" sz="quarter" idx="1"/>
          </p:nvPr>
        </p:nvSpPr>
        <p:spPr>
          <a:prstGeom prst="rect">
            <a:avLst/>
          </a:prstGeom>
        </p:spPr>
        <p:txBody>
          <a:bodyPr/>
          <a:lstStyle>
            <a:lvl1pPr>
              <a:defRPr sz="3200"/>
            </a:lvl1pPr>
          </a:lstStyle>
          <a:p>
            <a:r>
              <a:t>The execution of the script will yield the FastEthernet interface as well as the ip address assigned to it. The speed happened to also match the 62nd line (beginning with zero of course ;-))</a:t>
            </a:r>
          </a:p>
        </p:txBody>
      </p:sp>
    </p:spTree>
    <p:extLst>
      <p:ext uri="{BB962C8B-B14F-4D97-AF65-F5344CB8AC3E}">
        <p14:creationId xmlns:p14="http://schemas.microsoft.com/office/powerpoint/2010/main" val="66382821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 name="Shape 1328"/>
          <p:cNvSpPr>
            <a:spLocks noGrp="1" noRot="1" noChangeAspect="1"/>
          </p:cNvSpPr>
          <p:nvPr>
            <p:ph type="sldImg"/>
          </p:nvPr>
        </p:nvSpPr>
        <p:spPr>
          <a:prstGeom prst="rect">
            <a:avLst/>
          </a:prstGeom>
        </p:spPr>
        <p:txBody>
          <a:bodyPr/>
          <a:lstStyle/>
          <a:p>
            <a:endParaRPr/>
          </a:p>
        </p:txBody>
      </p:sp>
      <p:sp>
        <p:nvSpPr>
          <p:cNvPr id="1329" name="Shape 1329"/>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78326334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Shape 1333"/>
          <p:cNvSpPr>
            <a:spLocks noGrp="1" noRot="1" noChangeAspect="1"/>
          </p:cNvSpPr>
          <p:nvPr>
            <p:ph type="sldImg"/>
          </p:nvPr>
        </p:nvSpPr>
        <p:spPr>
          <a:prstGeom prst="rect">
            <a:avLst/>
          </a:prstGeom>
        </p:spPr>
        <p:txBody>
          <a:bodyPr/>
          <a:lstStyle/>
          <a:p>
            <a:endParaRPr/>
          </a:p>
        </p:txBody>
      </p:sp>
      <p:sp>
        <p:nvSpPr>
          <p:cNvPr id="1334" name="Shape 1334"/>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23219927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Shape 1338"/>
          <p:cNvSpPr>
            <a:spLocks noGrp="1" noRot="1" noChangeAspect="1"/>
          </p:cNvSpPr>
          <p:nvPr>
            <p:ph type="sldImg"/>
          </p:nvPr>
        </p:nvSpPr>
        <p:spPr>
          <a:prstGeom prst="rect">
            <a:avLst/>
          </a:prstGeom>
        </p:spPr>
        <p:txBody>
          <a:bodyPr/>
          <a:lstStyle/>
          <a:p>
            <a:endParaRPr/>
          </a:p>
        </p:txBody>
      </p:sp>
      <p:sp>
        <p:nvSpPr>
          <p:cNvPr id="1339" name="Shape 1339"/>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59534429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 name="Shape 1343"/>
          <p:cNvSpPr>
            <a:spLocks noGrp="1" noRot="1" noChangeAspect="1"/>
          </p:cNvSpPr>
          <p:nvPr>
            <p:ph type="sldImg"/>
          </p:nvPr>
        </p:nvSpPr>
        <p:spPr>
          <a:prstGeom prst="rect">
            <a:avLst/>
          </a:prstGeom>
        </p:spPr>
        <p:txBody>
          <a:bodyPr/>
          <a:lstStyle/>
          <a:p>
            <a:endParaRPr/>
          </a:p>
        </p:txBody>
      </p:sp>
      <p:sp>
        <p:nvSpPr>
          <p:cNvPr id="1344" name="Shape 1344"/>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82518746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 name="Shape 1348"/>
          <p:cNvSpPr>
            <a:spLocks noGrp="1" noRot="1" noChangeAspect="1"/>
          </p:cNvSpPr>
          <p:nvPr>
            <p:ph type="sldImg"/>
          </p:nvPr>
        </p:nvSpPr>
        <p:spPr>
          <a:prstGeom prst="rect">
            <a:avLst/>
          </a:prstGeom>
        </p:spPr>
        <p:txBody>
          <a:bodyPr/>
          <a:lstStyle/>
          <a:p>
            <a:endParaRPr/>
          </a:p>
        </p:txBody>
      </p:sp>
      <p:sp>
        <p:nvSpPr>
          <p:cNvPr id="1349" name="Shape 1349"/>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47631512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Shape 1353"/>
          <p:cNvSpPr>
            <a:spLocks noGrp="1" noRot="1" noChangeAspect="1"/>
          </p:cNvSpPr>
          <p:nvPr>
            <p:ph type="sldImg"/>
          </p:nvPr>
        </p:nvSpPr>
        <p:spPr>
          <a:prstGeom prst="rect">
            <a:avLst/>
          </a:prstGeom>
        </p:spPr>
        <p:txBody>
          <a:bodyPr/>
          <a:lstStyle/>
          <a:p>
            <a:endParaRPr/>
          </a:p>
        </p:txBody>
      </p:sp>
      <p:sp>
        <p:nvSpPr>
          <p:cNvPr id="1354" name="Shape 1354"/>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75670308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Shape 1381"/>
          <p:cNvSpPr>
            <a:spLocks noGrp="1" noRot="1" noChangeAspect="1"/>
          </p:cNvSpPr>
          <p:nvPr>
            <p:ph type="sldImg"/>
          </p:nvPr>
        </p:nvSpPr>
        <p:spPr>
          <a:prstGeom prst="rect">
            <a:avLst/>
          </a:prstGeom>
        </p:spPr>
        <p:txBody>
          <a:bodyPr/>
          <a:lstStyle/>
          <a:p>
            <a:endParaRPr/>
          </a:p>
        </p:txBody>
      </p:sp>
      <p:sp>
        <p:nvSpPr>
          <p:cNvPr id="1382" name="Shape 1382"/>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65797913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Shape 1407"/>
          <p:cNvSpPr>
            <a:spLocks noGrp="1" noRot="1" noChangeAspect="1"/>
          </p:cNvSpPr>
          <p:nvPr>
            <p:ph type="sldImg"/>
          </p:nvPr>
        </p:nvSpPr>
        <p:spPr>
          <a:prstGeom prst="rect">
            <a:avLst/>
          </a:prstGeom>
        </p:spPr>
        <p:txBody>
          <a:bodyPr/>
          <a:lstStyle/>
          <a:p>
            <a:endParaRPr/>
          </a:p>
        </p:txBody>
      </p:sp>
      <p:sp>
        <p:nvSpPr>
          <p:cNvPr id="1408" name="Shape 140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57717301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Shape 1387"/>
          <p:cNvSpPr>
            <a:spLocks noGrp="1" noRot="1" noChangeAspect="1"/>
          </p:cNvSpPr>
          <p:nvPr>
            <p:ph type="sldImg"/>
          </p:nvPr>
        </p:nvSpPr>
        <p:spPr>
          <a:prstGeom prst="rect">
            <a:avLst/>
          </a:prstGeom>
        </p:spPr>
        <p:txBody>
          <a:bodyPr/>
          <a:lstStyle/>
          <a:p>
            <a:endParaRPr/>
          </a:p>
        </p:txBody>
      </p:sp>
      <p:sp>
        <p:nvSpPr>
          <p:cNvPr id="1388" name="Shape 138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741194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8914615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Shape 1397"/>
          <p:cNvSpPr>
            <a:spLocks noGrp="1" noRot="1" noChangeAspect="1"/>
          </p:cNvSpPr>
          <p:nvPr>
            <p:ph type="sldImg"/>
          </p:nvPr>
        </p:nvSpPr>
        <p:spPr>
          <a:prstGeom prst="rect">
            <a:avLst/>
          </a:prstGeom>
        </p:spPr>
        <p:txBody>
          <a:bodyPr/>
          <a:lstStyle/>
          <a:p>
            <a:endParaRPr/>
          </a:p>
        </p:txBody>
      </p:sp>
      <p:sp>
        <p:nvSpPr>
          <p:cNvPr id="1398" name="Shape 139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32741534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Shape 1417"/>
          <p:cNvSpPr>
            <a:spLocks noGrp="1" noRot="1" noChangeAspect="1"/>
          </p:cNvSpPr>
          <p:nvPr>
            <p:ph type="sldImg"/>
          </p:nvPr>
        </p:nvSpPr>
        <p:spPr>
          <a:prstGeom prst="rect">
            <a:avLst/>
          </a:prstGeom>
        </p:spPr>
        <p:txBody>
          <a:bodyPr/>
          <a:lstStyle/>
          <a:p>
            <a:endParaRPr/>
          </a:p>
        </p:txBody>
      </p:sp>
      <p:sp>
        <p:nvSpPr>
          <p:cNvPr id="1418" name="Shape 141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402893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 name="Shape 1427"/>
          <p:cNvSpPr>
            <a:spLocks noGrp="1" noRot="1" noChangeAspect="1"/>
          </p:cNvSpPr>
          <p:nvPr>
            <p:ph type="sldImg"/>
          </p:nvPr>
        </p:nvSpPr>
        <p:spPr>
          <a:prstGeom prst="rect">
            <a:avLst/>
          </a:prstGeom>
        </p:spPr>
        <p:txBody>
          <a:bodyPr/>
          <a:lstStyle/>
          <a:p>
            <a:endParaRPr/>
          </a:p>
        </p:txBody>
      </p:sp>
      <p:sp>
        <p:nvSpPr>
          <p:cNvPr id="1428" name="Shape 142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64110913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Shape 1437"/>
          <p:cNvSpPr>
            <a:spLocks noGrp="1" noRot="1" noChangeAspect="1"/>
          </p:cNvSpPr>
          <p:nvPr>
            <p:ph type="sldImg"/>
          </p:nvPr>
        </p:nvSpPr>
        <p:spPr>
          <a:prstGeom prst="rect">
            <a:avLst/>
          </a:prstGeom>
        </p:spPr>
        <p:txBody>
          <a:bodyPr/>
          <a:lstStyle/>
          <a:p>
            <a:endParaRPr/>
          </a:p>
        </p:txBody>
      </p:sp>
      <p:sp>
        <p:nvSpPr>
          <p:cNvPr id="1438" name="Shape 143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52002404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 name="Shape 1446"/>
          <p:cNvSpPr>
            <a:spLocks noGrp="1" noRot="1" noChangeAspect="1"/>
          </p:cNvSpPr>
          <p:nvPr>
            <p:ph type="sldImg"/>
          </p:nvPr>
        </p:nvSpPr>
        <p:spPr>
          <a:prstGeom prst="rect">
            <a:avLst/>
          </a:prstGeom>
        </p:spPr>
        <p:txBody>
          <a:bodyPr/>
          <a:lstStyle/>
          <a:p>
            <a:endParaRPr/>
          </a:p>
        </p:txBody>
      </p:sp>
      <p:sp>
        <p:nvSpPr>
          <p:cNvPr id="1447" name="Shape 1447"/>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72599400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 name="Shape 1364"/>
          <p:cNvSpPr>
            <a:spLocks noGrp="1" noRot="1" noChangeAspect="1"/>
          </p:cNvSpPr>
          <p:nvPr>
            <p:ph type="sldImg"/>
          </p:nvPr>
        </p:nvSpPr>
        <p:spPr>
          <a:prstGeom prst="rect">
            <a:avLst/>
          </a:prstGeom>
        </p:spPr>
        <p:txBody>
          <a:bodyPr/>
          <a:lstStyle/>
          <a:p>
            <a:endParaRPr/>
          </a:p>
        </p:txBody>
      </p:sp>
      <p:sp>
        <p:nvSpPr>
          <p:cNvPr id="1365" name="Shape 1365"/>
          <p:cNvSpPr>
            <a:spLocks noGrp="1"/>
          </p:cNvSpPr>
          <p:nvPr>
            <p:ph type="body" sz="quarter" idx="1"/>
          </p:nvPr>
        </p:nvSpPr>
        <p:spPr>
          <a:prstGeom prst="rect">
            <a:avLst/>
          </a:prstGeom>
        </p:spPr>
        <p:txBody>
          <a:bodyPr/>
          <a:lstStyle/>
          <a:p>
            <a:r>
              <a:t>Dictionaries are a little different than lists or tuples. Its uses an indexing feature which contains a variable and a key. In order to access the key, the variable is referenced and the key is revealed. I this first example, the dictionary is created with 2 variables. These variables are assigned to a string and an integer respectively. When the key “paul” is called, the integer is shown.</a:t>
            </a:r>
          </a:p>
        </p:txBody>
      </p:sp>
    </p:spTree>
    <p:extLst>
      <p:ext uri="{BB962C8B-B14F-4D97-AF65-F5344CB8AC3E}">
        <p14:creationId xmlns:p14="http://schemas.microsoft.com/office/powerpoint/2010/main" val="130357063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Shape 1377"/>
          <p:cNvSpPr>
            <a:spLocks noGrp="1" noRot="1" noChangeAspect="1"/>
          </p:cNvSpPr>
          <p:nvPr>
            <p:ph type="sldImg"/>
          </p:nvPr>
        </p:nvSpPr>
        <p:spPr>
          <a:prstGeom prst="rect">
            <a:avLst/>
          </a:prstGeom>
        </p:spPr>
        <p:txBody>
          <a:bodyPr/>
          <a:lstStyle/>
          <a:p>
            <a:endParaRPr/>
          </a:p>
        </p:txBody>
      </p:sp>
      <p:sp>
        <p:nvSpPr>
          <p:cNvPr id="1378" name="Shape 1378"/>
          <p:cNvSpPr>
            <a:spLocks noGrp="1"/>
          </p:cNvSpPr>
          <p:nvPr>
            <p:ph type="body" sz="quarter" idx="1"/>
          </p:nvPr>
        </p:nvSpPr>
        <p:spPr>
          <a:prstGeom prst="rect">
            <a:avLst/>
          </a:prstGeom>
        </p:spPr>
        <p:txBody>
          <a:bodyPr/>
          <a:lstStyle/>
          <a:p>
            <a:r>
              <a:t>One of the common tasks when configuring dictionaries is adding, removing or deleting the contents. When adding items, the new key is placed between brackets after the dictionary name and the assignment is given to the new value of the key. Removing items, the “del” keyword is stated before the dictionary name, followed by the key being removed between brackets. The dictionary will still exist even if all items are deleted individually. If there are many items to be deleted, clearing the dictionary is a quick way of accomplishing the task but the dictionary still exists. We can see this when printing the dictionary and and empty set of braces appears.</a:t>
            </a:r>
          </a:p>
        </p:txBody>
      </p:sp>
    </p:spTree>
    <p:extLst>
      <p:ext uri="{BB962C8B-B14F-4D97-AF65-F5344CB8AC3E}">
        <p14:creationId xmlns:p14="http://schemas.microsoft.com/office/powerpoint/2010/main" val="48356297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Shape 1407"/>
          <p:cNvSpPr>
            <a:spLocks noGrp="1" noRot="1" noChangeAspect="1"/>
          </p:cNvSpPr>
          <p:nvPr>
            <p:ph type="sldImg"/>
          </p:nvPr>
        </p:nvSpPr>
        <p:spPr>
          <a:prstGeom prst="rect">
            <a:avLst/>
          </a:prstGeom>
        </p:spPr>
        <p:txBody>
          <a:bodyPr/>
          <a:lstStyle/>
          <a:p>
            <a:endParaRPr/>
          </a:p>
        </p:txBody>
      </p:sp>
      <p:sp>
        <p:nvSpPr>
          <p:cNvPr id="1408" name="Shape 1408"/>
          <p:cNvSpPr>
            <a:spLocks noGrp="1"/>
          </p:cNvSpPr>
          <p:nvPr>
            <p:ph type="body" sz="quarter" idx="1"/>
          </p:nvPr>
        </p:nvSpPr>
        <p:spPr>
          <a:prstGeom prst="rect">
            <a:avLst/>
          </a:prstGeom>
        </p:spPr>
        <p:txBody>
          <a:bodyPr/>
          <a:lstStyle/>
          <a:p>
            <a:r>
              <a:t>Deleting a dictionary is accomplished by performing the same configuration as removing. The only difference is there is no key specified in brackets. Here we can see that when the user attempts to print the contents to the dictionary to the screen, it is not known by the interpreter.</a:t>
            </a:r>
          </a:p>
        </p:txBody>
      </p:sp>
    </p:spTree>
    <p:extLst>
      <p:ext uri="{BB962C8B-B14F-4D97-AF65-F5344CB8AC3E}">
        <p14:creationId xmlns:p14="http://schemas.microsoft.com/office/powerpoint/2010/main" val="116486780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Shape 1420"/>
          <p:cNvSpPr>
            <a:spLocks noGrp="1" noRot="1" noChangeAspect="1"/>
          </p:cNvSpPr>
          <p:nvPr>
            <p:ph type="sldImg"/>
          </p:nvPr>
        </p:nvSpPr>
        <p:spPr>
          <a:prstGeom prst="rect">
            <a:avLst/>
          </a:prstGeom>
        </p:spPr>
        <p:txBody>
          <a:bodyPr/>
          <a:lstStyle/>
          <a:p>
            <a:endParaRPr/>
          </a:p>
        </p:txBody>
      </p:sp>
      <p:sp>
        <p:nvSpPr>
          <p:cNvPr id="1421" name="Shape 1421"/>
          <p:cNvSpPr>
            <a:spLocks noGrp="1"/>
          </p:cNvSpPr>
          <p:nvPr>
            <p:ph type="body" sz="quarter" idx="1"/>
          </p:nvPr>
        </p:nvSpPr>
        <p:spPr>
          <a:prstGeom prst="rect">
            <a:avLst/>
          </a:prstGeom>
        </p:spPr>
        <p:txBody>
          <a:bodyPr/>
          <a:lstStyle/>
          <a:p>
            <a:r>
              <a:t>Dictionaries combined with lists can be very powerful in scaling a python configuration. The example above shows 2 lists configured. The “color_list” list contains 4 colors as strings. The other list contains names as strings. A new variable “D1” is created and assigned to the list items through 2 keys. The number 1 will spit out the value for the “color_list” and the number 2 will represent the “name_list”. When printing the new variable, we can see the contents of both dictionary entries.</a:t>
            </a:r>
          </a:p>
        </p:txBody>
      </p:sp>
    </p:spTree>
    <p:extLst>
      <p:ext uri="{BB962C8B-B14F-4D97-AF65-F5344CB8AC3E}">
        <p14:creationId xmlns:p14="http://schemas.microsoft.com/office/powerpoint/2010/main" val="147227258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 name="Shape 1426"/>
          <p:cNvSpPr>
            <a:spLocks noGrp="1" noRot="1" noChangeAspect="1"/>
          </p:cNvSpPr>
          <p:nvPr>
            <p:ph type="sldImg"/>
          </p:nvPr>
        </p:nvSpPr>
        <p:spPr>
          <a:prstGeom prst="rect">
            <a:avLst/>
          </a:prstGeom>
        </p:spPr>
        <p:txBody>
          <a:bodyPr/>
          <a:lstStyle/>
          <a:p>
            <a:endParaRPr/>
          </a:p>
        </p:txBody>
      </p:sp>
      <p:sp>
        <p:nvSpPr>
          <p:cNvPr id="1427" name="Shape 1427"/>
          <p:cNvSpPr>
            <a:spLocks noGrp="1"/>
          </p:cNvSpPr>
          <p:nvPr>
            <p:ph type="body" sz="quarter" idx="1"/>
          </p:nvPr>
        </p:nvSpPr>
        <p:spPr>
          <a:prstGeom prst="rect">
            <a:avLst/>
          </a:prstGeom>
        </p:spPr>
        <p:txBody>
          <a:bodyPr/>
          <a:lstStyle/>
          <a:p>
            <a:r>
              <a:t>Printing the “D1” variable with the desired key entry in brackets will only display that dictionary entry that contains the specific list it represents. Slicing can be used to parse out specific list entries.</a:t>
            </a:r>
          </a:p>
        </p:txBody>
      </p:sp>
    </p:spTree>
    <p:extLst>
      <p:ext uri="{BB962C8B-B14F-4D97-AF65-F5344CB8AC3E}">
        <p14:creationId xmlns:p14="http://schemas.microsoft.com/office/powerpoint/2010/main" val="1178721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148329151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 name="Shape 1450"/>
          <p:cNvSpPr>
            <a:spLocks noGrp="1" noRot="1" noChangeAspect="1"/>
          </p:cNvSpPr>
          <p:nvPr>
            <p:ph type="sldImg"/>
          </p:nvPr>
        </p:nvSpPr>
        <p:spPr>
          <a:prstGeom prst="rect">
            <a:avLst/>
          </a:prstGeom>
        </p:spPr>
        <p:txBody>
          <a:bodyPr/>
          <a:lstStyle/>
          <a:p>
            <a:endParaRPr/>
          </a:p>
        </p:txBody>
      </p:sp>
      <p:sp>
        <p:nvSpPr>
          <p:cNvPr id="1451" name="Shape 1451"/>
          <p:cNvSpPr>
            <a:spLocks noGrp="1"/>
          </p:cNvSpPr>
          <p:nvPr>
            <p:ph type="body" sz="quarter" idx="1"/>
          </p:nvPr>
        </p:nvSpPr>
        <p:spPr>
          <a:prstGeom prst="rect">
            <a:avLst/>
          </a:prstGeom>
        </p:spPr>
        <p:txBody>
          <a:bodyPr/>
          <a:lstStyle/>
          <a:p>
            <a:r>
              <a:t>Regular Expressions is a topic that is quite extensive on the number of uses to match text on particular parts of a configuration. This is not an exhaustive lesson on the topic and will need to be investigated for adoption by a programmer. The “re” module must be imported prior to using the Regular Expression feature.  There are 4 general ways to match on characters or numbers embedded in the text. MATCH, SEARCH, FINDALL, and SUB are the main methods of re that will be discussed.</a:t>
            </a:r>
          </a:p>
        </p:txBody>
      </p:sp>
    </p:spTree>
    <p:extLst>
      <p:ext uri="{BB962C8B-B14F-4D97-AF65-F5344CB8AC3E}">
        <p14:creationId xmlns:p14="http://schemas.microsoft.com/office/powerpoint/2010/main" val="23975825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Shape 1456"/>
          <p:cNvSpPr>
            <a:spLocks noGrp="1" noRot="1" noChangeAspect="1"/>
          </p:cNvSpPr>
          <p:nvPr>
            <p:ph type="sldImg"/>
          </p:nvPr>
        </p:nvSpPr>
        <p:spPr>
          <a:prstGeom prst="rect">
            <a:avLst/>
          </a:prstGeom>
        </p:spPr>
        <p:txBody>
          <a:bodyPr/>
          <a:lstStyle/>
          <a:p>
            <a:endParaRPr/>
          </a:p>
        </p:txBody>
      </p:sp>
      <p:sp>
        <p:nvSpPr>
          <p:cNvPr id="1457" name="Shape 1457"/>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93765320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Shape 1462"/>
          <p:cNvSpPr>
            <a:spLocks noGrp="1" noRot="1" noChangeAspect="1"/>
          </p:cNvSpPr>
          <p:nvPr>
            <p:ph type="sldImg"/>
          </p:nvPr>
        </p:nvSpPr>
        <p:spPr>
          <a:prstGeom prst="rect">
            <a:avLst/>
          </a:prstGeom>
        </p:spPr>
        <p:txBody>
          <a:bodyPr/>
          <a:lstStyle/>
          <a:p>
            <a:endParaRPr/>
          </a:p>
        </p:txBody>
      </p:sp>
      <p:sp>
        <p:nvSpPr>
          <p:cNvPr id="1463" name="Shape 1463"/>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90243155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 name="Shape 1468"/>
          <p:cNvSpPr>
            <a:spLocks noGrp="1" noRot="1" noChangeAspect="1"/>
          </p:cNvSpPr>
          <p:nvPr>
            <p:ph type="sldImg"/>
          </p:nvPr>
        </p:nvSpPr>
        <p:spPr>
          <a:prstGeom prst="rect">
            <a:avLst/>
          </a:prstGeom>
        </p:spPr>
        <p:txBody>
          <a:bodyPr/>
          <a:lstStyle/>
          <a:p>
            <a:endParaRPr/>
          </a:p>
        </p:txBody>
      </p:sp>
      <p:sp>
        <p:nvSpPr>
          <p:cNvPr id="1469" name="Shape 1469"/>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163764657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Shape 1474"/>
          <p:cNvSpPr>
            <a:spLocks noGrp="1" noRot="1" noChangeAspect="1"/>
          </p:cNvSpPr>
          <p:nvPr>
            <p:ph type="sldImg"/>
          </p:nvPr>
        </p:nvSpPr>
        <p:spPr>
          <a:prstGeom prst="rect">
            <a:avLst/>
          </a:prstGeom>
        </p:spPr>
        <p:txBody>
          <a:bodyPr/>
          <a:lstStyle/>
          <a:p>
            <a:endParaRPr/>
          </a:p>
        </p:txBody>
      </p:sp>
      <p:sp>
        <p:nvSpPr>
          <p:cNvPr id="1475" name="Shape 1475"/>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177561649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Shape 1482"/>
          <p:cNvSpPr>
            <a:spLocks noGrp="1" noRot="1" noChangeAspect="1"/>
          </p:cNvSpPr>
          <p:nvPr>
            <p:ph type="sldImg"/>
          </p:nvPr>
        </p:nvSpPr>
        <p:spPr>
          <a:prstGeom prst="rect">
            <a:avLst/>
          </a:prstGeom>
        </p:spPr>
        <p:txBody>
          <a:bodyPr/>
          <a:lstStyle/>
          <a:p>
            <a:endParaRPr/>
          </a:p>
        </p:txBody>
      </p:sp>
      <p:sp>
        <p:nvSpPr>
          <p:cNvPr id="1483" name="Shape 1483"/>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135365594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 name="Shape 1488"/>
          <p:cNvSpPr>
            <a:spLocks noGrp="1" noRot="1" noChangeAspect="1"/>
          </p:cNvSpPr>
          <p:nvPr>
            <p:ph type="sldImg"/>
          </p:nvPr>
        </p:nvSpPr>
        <p:spPr>
          <a:prstGeom prst="rect">
            <a:avLst/>
          </a:prstGeom>
        </p:spPr>
        <p:txBody>
          <a:bodyPr/>
          <a:lstStyle/>
          <a:p>
            <a:endParaRPr/>
          </a:p>
        </p:txBody>
      </p:sp>
      <p:sp>
        <p:nvSpPr>
          <p:cNvPr id="1489" name="Shape 1489"/>
          <p:cNvSpPr>
            <a:spLocks noGrp="1"/>
          </p:cNvSpPr>
          <p:nvPr>
            <p:ph type="body" sz="quarter" idx="1"/>
          </p:nvPr>
        </p:nvSpPr>
        <p:spPr>
          <a:prstGeom prst="rect">
            <a:avLst/>
          </a:prstGeom>
        </p:spPr>
        <p:txBody>
          <a:bodyPr/>
          <a:lstStyle/>
          <a:p>
            <a:r>
              <a:t>The SEARCH option is very similar to the MATCH option except it can match the regular expression anywhere in the text. It also has a requirement of using the “.group” method to display the match. We use the “.*” match again to show everything that follows the “vrf definition” text.</a:t>
            </a:r>
          </a:p>
        </p:txBody>
      </p:sp>
    </p:spTree>
    <p:extLst>
      <p:ext uri="{BB962C8B-B14F-4D97-AF65-F5344CB8AC3E}">
        <p14:creationId xmlns:p14="http://schemas.microsoft.com/office/powerpoint/2010/main" val="108306492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Shape 1494"/>
          <p:cNvSpPr>
            <a:spLocks noGrp="1" noRot="1" noChangeAspect="1"/>
          </p:cNvSpPr>
          <p:nvPr>
            <p:ph type="sldImg"/>
          </p:nvPr>
        </p:nvSpPr>
        <p:spPr>
          <a:prstGeom prst="rect">
            <a:avLst/>
          </a:prstGeom>
        </p:spPr>
        <p:txBody>
          <a:bodyPr/>
          <a:lstStyle/>
          <a:p>
            <a:endParaRPr/>
          </a:p>
        </p:txBody>
      </p:sp>
      <p:sp>
        <p:nvSpPr>
          <p:cNvPr id="1495" name="Shape 1495"/>
          <p:cNvSpPr>
            <a:spLocks noGrp="1"/>
          </p:cNvSpPr>
          <p:nvPr>
            <p:ph type="body" sz="quarter" idx="1"/>
          </p:nvPr>
        </p:nvSpPr>
        <p:spPr>
          <a:prstGeom prst="rect">
            <a:avLst/>
          </a:prstGeom>
        </p:spPr>
        <p:txBody>
          <a:bodyPr/>
          <a:lstStyle/>
          <a:p>
            <a:r>
              <a:t>The SEARCH option is very similar to the MATCH option except it can match the regular expression anywhere in the text. It also has a requirement of using the “.group” method to display the match. We use the “.*” match again to show everything that follows the “vrf definition” text.</a:t>
            </a:r>
          </a:p>
        </p:txBody>
      </p:sp>
    </p:spTree>
    <p:extLst>
      <p:ext uri="{BB962C8B-B14F-4D97-AF65-F5344CB8AC3E}">
        <p14:creationId xmlns:p14="http://schemas.microsoft.com/office/powerpoint/2010/main" val="100078569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 name="Shape 1502"/>
          <p:cNvSpPr>
            <a:spLocks noGrp="1" noRot="1" noChangeAspect="1"/>
          </p:cNvSpPr>
          <p:nvPr>
            <p:ph type="sldImg"/>
          </p:nvPr>
        </p:nvSpPr>
        <p:spPr>
          <a:prstGeom prst="rect">
            <a:avLst/>
          </a:prstGeom>
        </p:spPr>
        <p:txBody>
          <a:bodyPr/>
          <a:lstStyle/>
          <a:p>
            <a:endParaRPr/>
          </a:p>
        </p:txBody>
      </p:sp>
      <p:sp>
        <p:nvSpPr>
          <p:cNvPr id="1503" name="Shape 1503"/>
          <p:cNvSpPr>
            <a:spLocks noGrp="1"/>
          </p:cNvSpPr>
          <p:nvPr>
            <p:ph type="body" sz="quarter" idx="1"/>
          </p:nvPr>
        </p:nvSpPr>
        <p:spPr>
          <a:prstGeom prst="rect">
            <a:avLst/>
          </a:prstGeom>
        </p:spPr>
        <p:txBody>
          <a:bodyPr/>
          <a:lstStyle/>
          <a:p>
            <a:r>
              <a:t>The SEARCH option is very similar to the MATCH option except it can match the regular expression anywhere in the text. It also has a requirement of using the “.group” method to display the match. We use the “.*” match again to show everything that follows the “vrf definition” text.</a:t>
            </a:r>
          </a:p>
        </p:txBody>
      </p:sp>
    </p:spTree>
    <p:extLst>
      <p:ext uri="{BB962C8B-B14F-4D97-AF65-F5344CB8AC3E}">
        <p14:creationId xmlns:p14="http://schemas.microsoft.com/office/powerpoint/2010/main" val="111326936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Shape 1518"/>
          <p:cNvSpPr>
            <a:spLocks noGrp="1" noRot="1" noChangeAspect="1"/>
          </p:cNvSpPr>
          <p:nvPr>
            <p:ph type="sldImg"/>
          </p:nvPr>
        </p:nvSpPr>
        <p:spPr>
          <a:prstGeom prst="rect">
            <a:avLst/>
          </a:prstGeom>
        </p:spPr>
        <p:txBody>
          <a:bodyPr/>
          <a:lstStyle/>
          <a:p>
            <a:endParaRPr/>
          </a:p>
        </p:txBody>
      </p:sp>
      <p:sp>
        <p:nvSpPr>
          <p:cNvPr id="1519" name="Shape 1519"/>
          <p:cNvSpPr>
            <a:spLocks noGrp="1"/>
          </p:cNvSpPr>
          <p:nvPr>
            <p:ph type="body" sz="quarter" idx="1"/>
          </p:nvPr>
        </p:nvSpPr>
        <p:spPr>
          <a:prstGeom prst="rect">
            <a:avLst/>
          </a:prstGeom>
        </p:spPr>
        <p:txBody>
          <a:bodyPr/>
          <a:lstStyle/>
          <a:p>
            <a:r>
              <a:t>\</a:t>
            </a:r>
          </a:p>
        </p:txBody>
      </p:sp>
    </p:spTree>
    <p:extLst>
      <p:ext uri="{BB962C8B-B14F-4D97-AF65-F5344CB8AC3E}">
        <p14:creationId xmlns:p14="http://schemas.microsoft.com/office/powerpoint/2010/main" val="1840735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195930799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Shape 1536"/>
          <p:cNvSpPr>
            <a:spLocks noGrp="1" noRot="1" noChangeAspect="1"/>
          </p:cNvSpPr>
          <p:nvPr>
            <p:ph type="sldImg"/>
          </p:nvPr>
        </p:nvSpPr>
        <p:spPr>
          <a:prstGeom prst="rect">
            <a:avLst/>
          </a:prstGeom>
        </p:spPr>
        <p:txBody>
          <a:bodyPr/>
          <a:lstStyle/>
          <a:p>
            <a:endParaRPr/>
          </a:p>
        </p:txBody>
      </p:sp>
      <p:sp>
        <p:nvSpPr>
          <p:cNvPr id="1537" name="Shape 1537"/>
          <p:cNvSpPr>
            <a:spLocks noGrp="1"/>
          </p:cNvSpPr>
          <p:nvPr>
            <p:ph type="body" sz="quarter" idx="1"/>
          </p:nvPr>
        </p:nvSpPr>
        <p:spPr>
          <a:prstGeom prst="rect">
            <a:avLst/>
          </a:prstGeom>
        </p:spPr>
        <p:txBody>
          <a:bodyPr/>
          <a:lstStyle/>
          <a:p>
            <a:r>
              <a:t>\</a:t>
            </a:r>
          </a:p>
        </p:txBody>
      </p:sp>
    </p:spTree>
    <p:extLst>
      <p:ext uri="{BB962C8B-B14F-4D97-AF65-F5344CB8AC3E}">
        <p14:creationId xmlns:p14="http://schemas.microsoft.com/office/powerpoint/2010/main" val="588970102"/>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 name="Shape 1548"/>
          <p:cNvSpPr>
            <a:spLocks noGrp="1" noRot="1" noChangeAspect="1"/>
          </p:cNvSpPr>
          <p:nvPr>
            <p:ph type="sldImg"/>
          </p:nvPr>
        </p:nvSpPr>
        <p:spPr>
          <a:prstGeom prst="rect">
            <a:avLst/>
          </a:prstGeom>
        </p:spPr>
        <p:txBody>
          <a:bodyPr/>
          <a:lstStyle/>
          <a:p>
            <a:endParaRPr/>
          </a:p>
        </p:txBody>
      </p:sp>
      <p:sp>
        <p:nvSpPr>
          <p:cNvPr id="1549" name="Shape 1549"/>
          <p:cNvSpPr>
            <a:spLocks noGrp="1"/>
          </p:cNvSpPr>
          <p:nvPr>
            <p:ph type="body" sz="quarter" idx="1"/>
          </p:nvPr>
        </p:nvSpPr>
        <p:spPr>
          <a:prstGeom prst="rect">
            <a:avLst/>
          </a:prstGeom>
        </p:spPr>
        <p:txBody>
          <a:bodyPr/>
          <a:lstStyle/>
          <a:p>
            <a:r>
              <a:t>\</a:t>
            </a:r>
          </a:p>
        </p:txBody>
      </p:sp>
    </p:spTree>
    <p:extLst>
      <p:ext uri="{BB962C8B-B14F-4D97-AF65-F5344CB8AC3E}">
        <p14:creationId xmlns:p14="http://schemas.microsoft.com/office/powerpoint/2010/main" val="1068375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1947740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65792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lvl1pPr>
              <a:defRPr sz="3200"/>
            </a:lvl1pPr>
          </a:lstStyle>
          <a:p>
            <a:r>
              <a:t>The Python Interpreter is an Interactive tool that can can help build your scripting knowledge. The Interpreter can be invoked through the a normal shell or dos window but can also be called by a program called “IDLE” (Integrated DeveLopment Environment). When first learning python, you may need a place to try out a line or 2 of your script really quick to test if it works before adding it to your program.</a:t>
            </a:r>
          </a:p>
        </p:txBody>
      </p:sp>
    </p:spTree>
    <p:extLst>
      <p:ext uri="{BB962C8B-B14F-4D97-AF65-F5344CB8AC3E}">
        <p14:creationId xmlns:p14="http://schemas.microsoft.com/office/powerpoint/2010/main" val="31830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964161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1365432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noRot="1" noChangeAspect="1"/>
          </p:cNvSpPr>
          <p:nvPr>
            <p:ph type="sldImg"/>
          </p:nvPr>
        </p:nvSpPr>
        <p:spPr>
          <a:prstGeom prst="rect">
            <a:avLst/>
          </a:prstGeom>
        </p:spPr>
        <p:txBody>
          <a:bodyPr/>
          <a:lstStyle/>
          <a:p>
            <a:endParaRPr/>
          </a:p>
        </p:txBody>
      </p:sp>
      <p:sp>
        <p:nvSpPr>
          <p:cNvPr id="375" name="Shape 375"/>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function.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690267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a:spLocks noGrp="1" noRot="1" noChangeAspect="1"/>
          </p:cNvSpPr>
          <p:nvPr>
            <p:ph type="sldImg"/>
          </p:nvPr>
        </p:nvSpPr>
        <p:spPr>
          <a:prstGeom prst="rect">
            <a:avLst/>
          </a:prstGeom>
        </p:spPr>
        <p:txBody>
          <a:bodyPr/>
          <a:lstStyle/>
          <a:p>
            <a:endParaRPr/>
          </a:p>
        </p:txBody>
      </p:sp>
      <p:sp>
        <p:nvSpPr>
          <p:cNvPr id="389" name="Shape 389"/>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417366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noRot="1" noChangeAspect="1"/>
          </p:cNvSpPr>
          <p:nvPr>
            <p:ph type="sldImg"/>
          </p:nvPr>
        </p:nvSpPr>
        <p:spPr>
          <a:prstGeom prst="rect">
            <a:avLst/>
          </a:prstGeom>
        </p:spPr>
        <p:txBody>
          <a:bodyPr/>
          <a:lstStyle/>
          <a:p>
            <a:endParaRPr/>
          </a:p>
        </p:txBody>
      </p:sp>
      <p:sp>
        <p:nvSpPr>
          <p:cNvPr id="403" name="Shape 403"/>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790825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416764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endParaRPr/>
          </a:p>
        </p:txBody>
      </p:sp>
      <p:sp>
        <p:nvSpPr>
          <p:cNvPr id="431" name="Shape 431"/>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268777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prstGeom prst="rect">
            <a:avLst/>
          </a:prstGeom>
        </p:spPr>
        <p:txBody>
          <a:bodyPr/>
          <a:lstStyle/>
          <a:p>
            <a:endParaRPr/>
          </a:p>
        </p:txBody>
      </p:sp>
      <p:sp>
        <p:nvSpPr>
          <p:cNvPr id="445" name="Shape 445"/>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191601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hape 456"/>
          <p:cNvSpPr>
            <a:spLocks noGrp="1" noRot="1" noChangeAspect="1"/>
          </p:cNvSpPr>
          <p:nvPr>
            <p:ph type="sldImg"/>
          </p:nvPr>
        </p:nvSpPr>
        <p:spPr>
          <a:prstGeom prst="rect">
            <a:avLst/>
          </a:prstGeom>
        </p:spPr>
        <p:txBody>
          <a:bodyPr/>
          <a:lstStyle/>
          <a:p>
            <a:endParaRPr/>
          </a:p>
        </p:txBody>
      </p:sp>
      <p:sp>
        <p:nvSpPr>
          <p:cNvPr id="457" name="Shape 457"/>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967620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Shape 468"/>
          <p:cNvSpPr>
            <a:spLocks noGrp="1" noRot="1" noChangeAspect="1"/>
          </p:cNvSpPr>
          <p:nvPr>
            <p:ph type="sldImg"/>
          </p:nvPr>
        </p:nvSpPr>
        <p:spPr>
          <a:prstGeom prst="rect">
            <a:avLst/>
          </a:prstGeom>
        </p:spPr>
        <p:txBody>
          <a:bodyPr/>
          <a:lstStyle/>
          <a:p>
            <a:endParaRPr/>
          </a:p>
        </p:txBody>
      </p:sp>
      <p:sp>
        <p:nvSpPr>
          <p:cNvPr id="469" name="Shape 469"/>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70235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endParaRPr/>
          </a:p>
        </p:txBody>
      </p:sp>
      <p:sp>
        <p:nvSpPr>
          <p:cNvPr id="176" name="Shape 176"/>
          <p:cNvSpPr>
            <a:spLocks noGrp="1"/>
          </p:cNvSpPr>
          <p:nvPr>
            <p:ph type="body" sz="quarter" idx="1"/>
          </p:nvPr>
        </p:nvSpPr>
        <p:spPr>
          <a:prstGeom prst="rect">
            <a:avLst/>
          </a:prstGeom>
        </p:spPr>
        <p:txBody>
          <a:bodyPr/>
          <a:lstStyle>
            <a:lvl1pPr>
              <a:defRPr sz="3200"/>
            </a:lvl1pPr>
          </a:lstStyle>
          <a:p>
            <a:r>
              <a:t>The Python Interpreter is an Interactive tool that can can help build your scripting knowledge. The Interpreter can be invoked through the a normal shell or dos window but can also be called by a program called “IDLE” (Integrated DeveLopment Environment). When first learning python, you may need a place to try out a line or 2 of your script really quick to test if it works before adding it to your program.</a:t>
            </a:r>
          </a:p>
        </p:txBody>
      </p:sp>
    </p:spTree>
    <p:extLst>
      <p:ext uri="{BB962C8B-B14F-4D97-AF65-F5344CB8AC3E}">
        <p14:creationId xmlns:p14="http://schemas.microsoft.com/office/powerpoint/2010/main" val="400219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a:spLocks noGrp="1" noRot="1" noChangeAspect="1"/>
          </p:cNvSpPr>
          <p:nvPr>
            <p:ph type="sldImg"/>
          </p:nvPr>
        </p:nvSpPr>
        <p:spPr>
          <a:prstGeom prst="rect">
            <a:avLst/>
          </a:prstGeom>
        </p:spPr>
        <p:txBody>
          <a:bodyPr/>
          <a:lstStyle/>
          <a:p>
            <a:endParaRPr/>
          </a:p>
        </p:txBody>
      </p:sp>
      <p:sp>
        <p:nvSpPr>
          <p:cNvPr id="481" name="Shape 481"/>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953252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a:spLocks noGrp="1" noRot="1" noChangeAspect="1"/>
          </p:cNvSpPr>
          <p:nvPr>
            <p:ph type="sldImg"/>
          </p:nvPr>
        </p:nvSpPr>
        <p:spPr>
          <a:prstGeom prst="rect">
            <a:avLst/>
          </a:prstGeom>
        </p:spPr>
        <p:txBody>
          <a:bodyPr/>
          <a:lstStyle/>
          <a:p>
            <a:endParaRPr/>
          </a:p>
        </p:txBody>
      </p:sp>
      <p:sp>
        <p:nvSpPr>
          <p:cNvPr id="493" name="Shape 493"/>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880613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Shape 504"/>
          <p:cNvSpPr>
            <a:spLocks noGrp="1" noRot="1" noChangeAspect="1"/>
          </p:cNvSpPr>
          <p:nvPr>
            <p:ph type="sldImg"/>
          </p:nvPr>
        </p:nvSpPr>
        <p:spPr>
          <a:prstGeom prst="rect">
            <a:avLst/>
          </a:prstGeom>
        </p:spPr>
        <p:txBody>
          <a:bodyPr/>
          <a:lstStyle/>
          <a:p>
            <a:endParaRPr/>
          </a:p>
        </p:txBody>
      </p:sp>
      <p:sp>
        <p:nvSpPr>
          <p:cNvPr id="505" name="Shape 505"/>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805467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hape 516"/>
          <p:cNvSpPr>
            <a:spLocks noGrp="1" noRot="1" noChangeAspect="1"/>
          </p:cNvSpPr>
          <p:nvPr>
            <p:ph type="sldImg"/>
          </p:nvPr>
        </p:nvSpPr>
        <p:spPr>
          <a:prstGeom prst="rect">
            <a:avLst/>
          </a:prstGeom>
        </p:spPr>
        <p:txBody>
          <a:bodyPr/>
          <a:lstStyle/>
          <a:p>
            <a:endParaRPr/>
          </a:p>
        </p:txBody>
      </p:sp>
      <p:sp>
        <p:nvSpPr>
          <p:cNvPr id="517" name="Shape 517"/>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894576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hape 522"/>
          <p:cNvSpPr>
            <a:spLocks noGrp="1" noRot="1" noChangeAspect="1"/>
          </p:cNvSpPr>
          <p:nvPr>
            <p:ph type="sldImg"/>
          </p:nvPr>
        </p:nvSpPr>
        <p:spPr>
          <a:prstGeom prst="rect">
            <a:avLst/>
          </a:prstGeom>
        </p:spPr>
        <p:txBody>
          <a:bodyPr/>
          <a:lstStyle/>
          <a:p>
            <a:endParaRPr/>
          </a:p>
        </p:txBody>
      </p:sp>
      <p:sp>
        <p:nvSpPr>
          <p:cNvPr id="523" name="Shape 523"/>
          <p:cNvSpPr>
            <a:spLocks noGrp="1"/>
          </p:cNvSpPr>
          <p:nvPr>
            <p:ph type="body" sz="quarter" idx="1"/>
          </p:nvPr>
        </p:nvSpPr>
        <p:spPr>
          <a:prstGeom prst="rect">
            <a:avLst/>
          </a:prstGeom>
        </p:spPr>
        <p:txBody>
          <a:bodyPr/>
          <a:lstStyle>
            <a:lvl1pPr>
              <a:defRPr sz="3200"/>
            </a:lvl1pPr>
          </a:lstStyle>
          <a:p>
            <a:r>
              <a:t>The use of Basic Logic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405772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a:spLocks noGrp="1" noRot="1" noChangeAspect="1"/>
          </p:cNvSpPr>
          <p:nvPr>
            <p:ph type="sldImg"/>
          </p:nvPr>
        </p:nvSpPr>
        <p:spPr>
          <a:prstGeom prst="rect">
            <a:avLst/>
          </a:prstGeom>
        </p:spPr>
        <p:txBody>
          <a:bodyPr/>
          <a:lstStyle/>
          <a:p>
            <a:endParaRPr/>
          </a:p>
        </p:txBody>
      </p:sp>
      <p:sp>
        <p:nvSpPr>
          <p:cNvPr id="529" name="Shape 529"/>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208970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hape 534"/>
          <p:cNvSpPr>
            <a:spLocks noGrp="1" noRot="1" noChangeAspect="1"/>
          </p:cNvSpPr>
          <p:nvPr>
            <p:ph type="sldImg"/>
          </p:nvPr>
        </p:nvSpPr>
        <p:spPr>
          <a:prstGeom prst="rect">
            <a:avLst/>
          </a:prstGeom>
        </p:spPr>
        <p:txBody>
          <a:bodyPr/>
          <a:lstStyle/>
          <a:p>
            <a:endParaRPr/>
          </a:p>
        </p:txBody>
      </p:sp>
      <p:sp>
        <p:nvSpPr>
          <p:cNvPr id="535" name="Shape 535"/>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029044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457723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Shape 546"/>
          <p:cNvSpPr>
            <a:spLocks noGrp="1" noRot="1" noChangeAspect="1"/>
          </p:cNvSpPr>
          <p:nvPr>
            <p:ph type="sldImg"/>
          </p:nvPr>
        </p:nvSpPr>
        <p:spPr>
          <a:prstGeom prst="rect">
            <a:avLst/>
          </a:prstGeom>
        </p:spPr>
        <p:txBody>
          <a:bodyPr/>
          <a:lstStyle/>
          <a:p>
            <a:endParaRPr/>
          </a:p>
        </p:txBody>
      </p:sp>
      <p:sp>
        <p:nvSpPr>
          <p:cNvPr id="547" name="Shape 547"/>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472747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a:spLocks noGrp="1" noRot="1" noChangeAspect="1"/>
          </p:cNvSpPr>
          <p:nvPr>
            <p:ph type="sldImg"/>
          </p:nvPr>
        </p:nvSpPr>
        <p:spPr>
          <a:prstGeom prst="rect">
            <a:avLst/>
          </a:prstGeom>
        </p:spPr>
        <p:txBody>
          <a:bodyPr/>
          <a:lstStyle/>
          <a:p>
            <a:endParaRPr/>
          </a:p>
        </p:txBody>
      </p:sp>
      <p:sp>
        <p:nvSpPr>
          <p:cNvPr id="553" name="Shape 553"/>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5686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endParaRPr/>
          </a:p>
        </p:txBody>
      </p:sp>
      <p:sp>
        <p:nvSpPr>
          <p:cNvPr id="182" name="Shape 182"/>
          <p:cNvSpPr>
            <a:spLocks noGrp="1"/>
          </p:cNvSpPr>
          <p:nvPr>
            <p:ph type="body" sz="quarter" idx="1"/>
          </p:nvPr>
        </p:nvSpPr>
        <p:spPr>
          <a:prstGeom prst="rect">
            <a:avLst/>
          </a:prstGeom>
        </p:spPr>
        <p:txBody>
          <a:bodyPr/>
          <a:lstStyle>
            <a:lvl1pPr>
              <a:defRPr sz="3200"/>
            </a:lvl1pPr>
          </a:lstStyle>
          <a:p>
            <a:r>
              <a:t>Python comes in many versions. One of the more stable versions as of the writing of this course is 2.7. This version has many improvements over it’s predecessors and can run most modules in python. However, some of the latest greatest features may require a newer version of Python that has more flexibility. The problem with always assuming that the latest version is the best will quickly come to a halt when attempting to run older programs . As you see , a simple print command must be done with parenthesis in version 3.4. If you had many print statements in an earlier version, it can cost you a lot of time bringing that older script up to par.</a:t>
            </a:r>
          </a:p>
        </p:txBody>
      </p:sp>
    </p:spTree>
    <p:extLst>
      <p:ext uri="{BB962C8B-B14F-4D97-AF65-F5344CB8AC3E}">
        <p14:creationId xmlns:p14="http://schemas.microsoft.com/office/powerpoint/2010/main" val="5712784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Shape 558"/>
          <p:cNvSpPr>
            <a:spLocks noGrp="1" noRot="1" noChangeAspect="1"/>
          </p:cNvSpPr>
          <p:nvPr>
            <p:ph type="sldImg"/>
          </p:nvPr>
        </p:nvSpPr>
        <p:spPr>
          <a:prstGeom prst="rect">
            <a:avLst/>
          </a:prstGeom>
        </p:spPr>
        <p:txBody>
          <a:bodyPr/>
          <a:lstStyle/>
          <a:p>
            <a:endParaRPr/>
          </a:p>
        </p:txBody>
      </p:sp>
      <p:sp>
        <p:nvSpPr>
          <p:cNvPr id="559" name="Shape 559"/>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714450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hape 564"/>
          <p:cNvSpPr>
            <a:spLocks noGrp="1" noRot="1" noChangeAspect="1"/>
          </p:cNvSpPr>
          <p:nvPr>
            <p:ph type="sldImg"/>
          </p:nvPr>
        </p:nvSpPr>
        <p:spPr>
          <a:prstGeom prst="rect">
            <a:avLst/>
          </a:prstGeom>
        </p:spPr>
        <p:txBody>
          <a:bodyPr/>
          <a:lstStyle/>
          <a:p>
            <a:endParaRPr/>
          </a:p>
        </p:txBody>
      </p:sp>
      <p:sp>
        <p:nvSpPr>
          <p:cNvPr id="565" name="Shape 565"/>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1904999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a:spLocks noGrp="1" noRot="1" noChangeAspect="1"/>
          </p:cNvSpPr>
          <p:nvPr>
            <p:ph type="sldImg"/>
          </p:nvPr>
        </p:nvSpPr>
        <p:spPr>
          <a:prstGeom prst="rect">
            <a:avLst/>
          </a:prstGeom>
        </p:spPr>
        <p:txBody>
          <a:bodyPr/>
          <a:lstStyle/>
          <a:p>
            <a:endParaRPr/>
          </a:p>
        </p:txBody>
      </p:sp>
      <p:sp>
        <p:nvSpPr>
          <p:cNvPr id="571" name="Shape 571"/>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627739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Shape 603"/>
          <p:cNvSpPr>
            <a:spLocks noGrp="1" noRot="1" noChangeAspect="1"/>
          </p:cNvSpPr>
          <p:nvPr>
            <p:ph type="sldImg"/>
          </p:nvPr>
        </p:nvSpPr>
        <p:spPr>
          <a:prstGeom prst="rect">
            <a:avLst/>
          </a:prstGeom>
        </p:spPr>
        <p:txBody>
          <a:bodyPr/>
          <a:lstStyle/>
          <a:p>
            <a:endParaRPr/>
          </a:p>
        </p:txBody>
      </p:sp>
      <p:sp>
        <p:nvSpPr>
          <p:cNvPr id="604" name="Shape 604"/>
          <p:cNvSpPr>
            <a:spLocks noGrp="1"/>
          </p:cNvSpPr>
          <p:nvPr>
            <p:ph type="body" sz="quarter" idx="1"/>
          </p:nvPr>
        </p:nvSpPr>
        <p:spPr>
          <a:prstGeom prst="rect">
            <a:avLst/>
          </a:prstGeom>
        </p:spPr>
        <p:txBody>
          <a:bodyPr/>
          <a:lstStyle/>
          <a:p>
            <a:pPr>
              <a:defRPr sz="3200"/>
            </a:pPr>
            <a:r>
              <a:t>In this example, the goal is to have a user login and provide a password. If the Username is correct, let the user know they have logged in correctly by identifying them. If the the password is not correct or the Username is unknown, note that as well. We start by defining 2 variables, one for Username and one for Password. Thees variables will be what we are comparing to later since they identify the desired product. Next, a username variable that is will represent what the user types in is provided. We accomplish this through the raw_input() function. Once the username is provided, it is changed to be lower case and passed on to a different variable called user. A similar action is performed for the password using “creds” as the variable and the result of “creds” being passed onto the “word” variable.</a:t>
            </a:r>
          </a:p>
          <a:p>
            <a:pPr>
              <a:defRPr sz="3200"/>
            </a:pPr>
            <a:r>
              <a:t>Finally, we execute the code by comparing the input the user provided with our initial “Username”. This “if” statement sets up what is called a precondition. In fact, whenever you see an if statement followed bu another “if” statement, the first “if” is intended to represent the precondition. A precondition means that the first statement is ALWAYS true regardless of the second if statement. The execution could be read out loud like this:  IF the user is the same name as Username or equates to it AND IF the word that the user provided as their credentials are true THEN print “Welcome Paulie”. Otherwise print “You are not authorized”. IF the Username did not match in the first place THEN print “Your Username is not known”.</a:t>
            </a:r>
          </a:p>
        </p:txBody>
      </p:sp>
    </p:spTree>
    <p:extLst>
      <p:ext uri="{BB962C8B-B14F-4D97-AF65-F5344CB8AC3E}">
        <p14:creationId xmlns:p14="http://schemas.microsoft.com/office/powerpoint/2010/main" val="248657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p>
            <a:pPr>
              <a:defRPr sz="3200"/>
            </a:pPr>
            <a:r>
              <a:t>In this example, the goal is to have a user login and provide a password. If the Username is correct, let the user know they have logged in correctly by identifying them. If the the password is not correct or the Username is unknown, note that as well. We start by defining 2 variables, one for Username and one for Password. Thees variables will be what we are comparing to later since they identify the desired product. Next, a username variable that is will represent what the user types in is provided. We accomplish this through the raw_input() function. Once the username is provided, it is changed to be lower case and passed on to a different variable called user. A similar action is performed for the password using “creds” as the variable and the result of “creds” being passed onto the “word” variable.</a:t>
            </a:r>
          </a:p>
          <a:p>
            <a:pPr>
              <a:defRPr sz="3200"/>
            </a:pPr>
            <a:r>
              <a:t>Finally, we execute the code by comparing the input the user provided with our initial “Username”. This “if” statement sets up what is called a precondition. In fact, whenever you see an if statement followed bu another “if” statement, the first “if” is intended to represent the precondition. A precondition means that the first statement is ALWAYS true regardless of the second if statement. The execution could be read out loud like this:  IF the user is the same name as Username or equates to it AND IF the word that the user provided as their credentials are true THEN print “Welcome Paulie”. Otherwise print “You are not authorized”. IF the Username did not match in the first place THEN print “Your Username is not known”.</a:t>
            </a:r>
          </a:p>
        </p:txBody>
      </p:sp>
    </p:spTree>
    <p:extLst>
      <p:ext uri="{BB962C8B-B14F-4D97-AF65-F5344CB8AC3E}">
        <p14:creationId xmlns:p14="http://schemas.microsoft.com/office/powerpoint/2010/main" val="1821312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Shape 613"/>
          <p:cNvSpPr>
            <a:spLocks noGrp="1" noRot="1" noChangeAspect="1"/>
          </p:cNvSpPr>
          <p:nvPr>
            <p:ph type="sldImg"/>
          </p:nvPr>
        </p:nvSpPr>
        <p:spPr>
          <a:prstGeom prst="rect">
            <a:avLst/>
          </a:prstGeom>
        </p:spPr>
        <p:txBody>
          <a:bodyPr/>
          <a:lstStyle/>
          <a:p>
            <a:endParaRPr/>
          </a:p>
        </p:txBody>
      </p:sp>
      <p:sp>
        <p:nvSpPr>
          <p:cNvPr id="614" name="Shape 614"/>
          <p:cNvSpPr>
            <a:spLocks noGrp="1"/>
          </p:cNvSpPr>
          <p:nvPr>
            <p:ph type="body" sz="quarter" idx="1"/>
          </p:nvPr>
        </p:nvSpPr>
        <p:spPr>
          <a:prstGeom prst="rect">
            <a:avLst/>
          </a:prstGeom>
        </p:spPr>
        <p:txBody>
          <a:bodyPr/>
          <a:lstStyle/>
          <a:p>
            <a:pPr>
              <a:defRPr sz="3200"/>
            </a:pPr>
            <a:r>
              <a:t>In this example, the goal is to have a user login and provide a password. If the Username is correct, let the user know they have logged in correctly by identifying them. If the the password is not correct or the Username is unknown, note that as well. We start by defining 2 variables, one for Username and one for Password. Thees variables will be what we are comparing to later since they identify the desired product. Next, a username variable that is will represent what the user types in is provided. We accomplish this through the raw_input() function. Once the username is provided, it is changed to be lower case and passed on to a different variable called user. A similar action is performed for the password using “creds” as the variable and the result of “creds” being passed onto the “word” variable.</a:t>
            </a:r>
          </a:p>
          <a:p>
            <a:pPr>
              <a:defRPr sz="3200"/>
            </a:pPr>
            <a:r>
              <a:t>Finally, we execute the code by comparing the input the user provided with our initial “Username”. This “if” statement sets up what is called a precondition. In fact, whenever you see an if statement followed bu another “if” statement, the first “if” is intended to represent the precondition. A precondition means that the first statement is ALWAYS true regardless of the second if statement. The execution could be read out loud like this:  IF the user is the same name as Username or equates to it AND IF the word that the user provided as their credentials are true THEN print “Welcome Paulie”. Otherwise print “You are not authorized”. IF the Username did not match in the first place THEN print “Your Username is not known”.</a:t>
            </a:r>
          </a:p>
        </p:txBody>
      </p:sp>
    </p:spTree>
    <p:extLst>
      <p:ext uri="{BB962C8B-B14F-4D97-AF65-F5344CB8AC3E}">
        <p14:creationId xmlns:p14="http://schemas.microsoft.com/office/powerpoint/2010/main" val="9165453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Shape 623"/>
          <p:cNvSpPr>
            <a:spLocks noGrp="1" noRot="1" noChangeAspect="1"/>
          </p:cNvSpPr>
          <p:nvPr>
            <p:ph type="sldImg"/>
          </p:nvPr>
        </p:nvSpPr>
        <p:spPr>
          <a:prstGeom prst="rect">
            <a:avLst/>
          </a:prstGeom>
        </p:spPr>
        <p:txBody>
          <a:bodyPr/>
          <a:lstStyle/>
          <a:p>
            <a:endParaRPr/>
          </a:p>
        </p:txBody>
      </p:sp>
      <p:sp>
        <p:nvSpPr>
          <p:cNvPr id="624" name="Shape 624"/>
          <p:cNvSpPr>
            <a:spLocks noGrp="1"/>
          </p:cNvSpPr>
          <p:nvPr>
            <p:ph type="body" sz="quarter" idx="1"/>
          </p:nvPr>
        </p:nvSpPr>
        <p:spPr>
          <a:prstGeom prst="rect">
            <a:avLst/>
          </a:prstGeom>
        </p:spPr>
        <p:txBody>
          <a:bodyPr/>
          <a:lstStyle>
            <a:lvl1pPr>
              <a:defRPr sz="3200"/>
            </a:lvl1pPr>
          </a:lstStyle>
          <a:p>
            <a:r>
              <a:t>Although there really is no formal way to describe the repetitive scripting method, I compare it to looking at the keys in typing class. It’s just BAD and a novice programmer can sometimes latch on to concepts without improving the method of how they go about programming. Here we see a script with 4 variables. Each of the variables is passed onto a block of code that requires the same actions. Each person will greet you, will inform you that they are here to wash clothes, fold laundry and then eventually leave when the work is done. The point here is drawing attention to the code where similar repetitive actions are taking place and then figuring out a way to condense the necessary steps to shorten the code as whole.</a:t>
            </a:r>
          </a:p>
        </p:txBody>
      </p:sp>
    </p:spTree>
    <p:extLst>
      <p:ext uri="{BB962C8B-B14F-4D97-AF65-F5344CB8AC3E}">
        <p14:creationId xmlns:p14="http://schemas.microsoft.com/office/powerpoint/2010/main" val="4769596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noRot="1" noChangeAspect="1"/>
          </p:cNvSpPr>
          <p:nvPr>
            <p:ph type="sldImg"/>
          </p:nvPr>
        </p:nvSpPr>
        <p:spPr>
          <a:prstGeom prst="rect">
            <a:avLst/>
          </a:prstGeom>
        </p:spPr>
        <p:txBody>
          <a:bodyPr/>
          <a:lstStyle/>
          <a:p>
            <a:endParaRPr/>
          </a:p>
        </p:txBody>
      </p:sp>
      <p:sp>
        <p:nvSpPr>
          <p:cNvPr id="629" name="Shape 629"/>
          <p:cNvSpPr>
            <a:spLocks noGrp="1"/>
          </p:cNvSpPr>
          <p:nvPr>
            <p:ph type="body" sz="quarter" idx="1"/>
          </p:nvPr>
        </p:nvSpPr>
        <p:spPr>
          <a:prstGeom prst="rect">
            <a:avLst/>
          </a:prstGeom>
        </p:spPr>
        <p:txBody>
          <a:bodyPr/>
          <a:lstStyle>
            <a:lvl1pPr>
              <a:defRPr sz="3200"/>
            </a:lvl1pPr>
          </a:lstStyle>
          <a:p>
            <a:r>
              <a:t>Although there really is no formal way to describe the repetitive scripting method, I compare it to looking at the keys in typing class. It’s just BAD form and a novice programmer can sometimes latch on to concepts without improving the method of how they go about programming. Here we see a script with 4 variables. Each of the variables is passed onto a block of code that requires the same actions. Each person will greet you, will inform you that they are here to wash clothes, fold laundry and then eventually leave when the work is done. The point here is drawing attention to the code where similar repetitive actions are taking place and then figuring out a way to condense the necessary steps to shorten the code as whole.</a:t>
            </a:r>
          </a:p>
        </p:txBody>
      </p:sp>
    </p:spTree>
    <p:extLst>
      <p:ext uri="{BB962C8B-B14F-4D97-AF65-F5344CB8AC3E}">
        <p14:creationId xmlns:p14="http://schemas.microsoft.com/office/powerpoint/2010/main" val="1852623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Shape 636"/>
          <p:cNvSpPr>
            <a:spLocks noGrp="1" noRot="1" noChangeAspect="1"/>
          </p:cNvSpPr>
          <p:nvPr>
            <p:ph type="sldImg"/>
          </p:nvPr>
        </p:nvSpPr>
        <p:spPr>
          <a:prstGeom prst="rect">
            <a:avLst/>
          </a:prstGeom>
        </p:spPr>
        <p:txBody>
          <a:bodyPr/>
          <a:lstStyle/>
          <a:p>
            <a:endParaRPr/>
          </a:p>
        </p:txBody>
      </p:sp>
      <p:sp>
        <p:nvSpPr>
          <p:cNvPr id="637" name="Shape 637"/>
          <p:cNvSpPr>
            <a:spLocks noGrp="1"/>
          </p:cNvSpPr>
          <p:nvPr>
            <p:ph type="body" sz="quarter" idx="1"/>
          </p:nvPr>
        </p:nvSpPr>
        <p:spPr>
          <a:prstGeom prst="rect">
            <a:avLst/>
          </a:prstGeom>
        </p:spPr>
        <p:txBody>
          <a:bodyPr/>
          <a:lstStyle>
            <a:lvl1pPr>
              <a:defRPr sz="3200"/>
            </a:lvl1pPr>
          </a:lstStyle>
          <a:p>
            <a:r>
              <a:t>Here we see that the execution worked fine. It’s just a pain to have to keep repeating code when we were all told that programming was supposed to make your life easier not harder. We do not want to continue to copy paste items while changing only a few items like we do with other things.</a:t>
            </a:r>
          </a:p>
        </p:txBody>
      </p:sp>
    </p:spTree>
    <p:extLst>
      <p:ext uri="{BB962C8B-B14F-4D97-AF65-F5344CB8AC3E}">
        <p14:creationId xmlns:p14="http://schemas.microsoft.com/office/powerpoint/2010/main" val="6737497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a:t>
            </a:r>
          </a:p>
        </p:txBody>
      </p:sp>
    </p:spTree>
    <p:extLst>
      <p:ext uri="{BB962C8B-B14F-4D97-AF65-F5344CB8AC3E}">
        <p14:creationId xmlns:p14="http://schemas.microsoft.com/office/powerpoint/2010/main" val="3118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lvl1pPr>
              <a:defRPr sz="3200"/>
            </a:lvl1pPr>
          </a:lstStyle>
          <a:p>
            <a:r>
              <a:t>There are a number of Programming Palettes that can be used with Python. This is an example of Notepad++ that can be run on Windows. Another tool that can be used for MAC OSX is Text Wrangler. Geany is a program that can be used with Linux. These programs will execute a number of different types of APIs and show mistakes before executing the scripts.</a:t>
            </a:r>
          </a:p>
        </p:txBody>
      </p:sp>
    </p:spTree>
    <p:extLst>
      <p:ext uri="{BB962C8B-B14F-4D97-AF65-F5344CB8AC3E}">
        <p14:creationId xmlns:p14="http://schemas.microsoft.com/office/powerpoint/2010/main" val="780444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 </a:t>
            </a:r>
          </a:p>
        </p:txBody>
      </p:sp>
    </p:spTree>
    <p:extLst>
      <p:ext uri="{BB962C8B-B14F-4D97-AF65-F5344CB8AC3E}">
        <p14:creationId xmlns:p14="http://schemas.microsoft.com/office/powerpoint/2010/main" val="728386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Shape 651"/>
          <p:cNvSpPr>
            <a:spLocks noGrp="1" noRot="1" noChangeAspect="1"/>
          </p:cNvSpPr>
          <p:nvPr>
            <p:ph type="sldImg"/>
          </p:nvPr>
        </p:nvSpPr>
        <p:spPr>
          <a:prstGeom prst="rect">
            <a:avLst/>
          </a:prstGeom>
        </p:spPr>
        <p:txBody>
          <a:bodyPr/>
          <a:lstStyle/>
          <a:p>
            <a:endParaRPr/>
          </a:p>
        </p:txBody>
      </p:sp>
      <p:sp>
        <p:nvSpPr>
          <p:cNvPr id="652" name="Shape 652"/>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 </a:t>
            </a:r>
          </a:p>
        </p:txBody>
      </p:sp>
    </p:spTree>
    <p:extLst>
      <p:ext uri="{BB962C8B-B14F-4D97-AF65-F5344CB8AC3E}">
        <p14:creationId xmlns:p14="http://schemas.microsoft.com/office/powerpoint/2010/main" val="1333604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noRot="1" noChangeAspect="1"/>
          </p:cNvSpPr>
          <p:nvPr>
            <p:ph type="sldImg"/>
          </p:nvPr>
        </p:nvSpPr>
        <p:spPr>
          <a:prstGeom prst="rect">
            <a:avLst/>
          </a:prstGeom>
        </p:spPr>
        <p:txBody>
          <a:bodyPr/>
          <a:lstStyle/>
          <a:p>
            <a:endParaRPr/>
          </a:p>
        </p:txBody>
      </p:sp>
      <p:sp>
        <p:nvSpPr>
          <p:cNvPr id="657" name="Shape 657"/>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 The name1, name2, name3 and name4 variables will not be used by any part of the program. They are simply used to execute the function.</a:t>
            </a:r>
          </a:p>
        </p:txBody>
      </p:sp>
    </p:spTree>
    <p:extLst>
      <p:ext uri="{BB962C8B-B14F-4D97-AF65-F5344CB8AC3E}">
        <p14:creationId xmlns:p14="http://schemas.microsoft.com/office/powerpoint/2010/main" val="15644292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Shape 664"/>
          <p:cNvSpPr>
            <a:spLocks noGrp="1" noRot="1" noChangeAspect="1"/>
          </p:cNvSpPr>
          <p:nvPr>
            <p:ph type="sldImg"/>
          </p:nvPr>
        </p:nvSpPr>
        <p:spPr>
          <a:prstGeom prst="rect">
            <a:avLst/>
          </a:prstGeom>
        </p:spPr>
        <p:txBody>
          <a:bodyPr/>
          <a:lstStyle/>
          <a:p>
            <a:endParaRPr/>
          </a:p>
        </p:txBody>
      </p:sp>
      <p:sp>
        <p:nvSpPr>
          <p:cNvPr id="665" name="Shape 665"/>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17202489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652351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Shape 680"/>
          <p:cNvSpPr>
            <a:spLocks noGrp="1" noRot="1" noChangeAspect="1"/>
          </p:cNvSpPr>
          <p:nvPr>
            <p:ph type="sldImg"/>
          </p:nvPr>
        </p:nvSpPr>
        <p:spPr>
          <a:prstGeom prst="rect">
            <a:avLst/>
          </a:prstGeom>
        </p:spPr>
        <p:txBody>
          <a:bodyPr/>
          <a:lstStyle/>
          <a:p>
            <a:endParaRPr/>
          </a:p>
        </p:txBody>
      </p:sp>
      <p:sp>
        <p:nvSpPr>
          <p:cNvPr id="681" name="Shape 681"/>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11648526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a:spLocks noGrp="1" noRot="1" noChangeAspect="1"/>
          </p:cNvSpPr>
          <p:nvPr>
            <p:ph type="sldImg"/>
          </p:nvPr>
        </p:nvSpPr>
        <p:spPr>
          <a:prstGeom prst="rect">
            <a:avLst/>
          </a:prstGeom>
        </p:spPr>
        <p:txBody>
          <a:bodyPr/>
          <a:lstStyle/>
          <a:p>
            <a:endParaRPr/>
          </a:p>
        </p:txBody>
      </p:sp>
      <p:sp>
        <p:nvSpPr>
          <p:cNvPr id="689" name="Shape 689"/>
          <p:cNvSpPr>
            <a:spLocks noGrp="1"/>
          </p:cNvSpPr>
          <p:nvPr>
            <p:ph type="body" sz="quarter" idx="1"/>
          </p:nvPr>
        </p:nvSpPr>
        <p:spPr>
          <a:prstGeom prst="rect">
            <a:avLst/>
          </a:prstGeom>
        </p:spPr>
        <p:txBody>
          <a:bodyPr/>
          <a:lstStyle>
            <a:lvl1pPr>
              <a:defRPr sz="3200"/>
            </a:lvl1pPr>
          </a:lstStyle>
          <a:p>
            <a:r>
              <a:rPr dirty="0"/>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12167725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7845897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5348827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97994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lvl1pPr>
              <a:defRPr sz="3200"/>
            </a:lvl1pPr>
          </a:lstStyle>
          <a:p>
            <a:r>
              <a:t>There are a number of Programming Palettes that can be used with Python. This is an example of Notepad++ that can be run on Windows. Another tool that can be used for MAC OSX is Text Wrangler. Geany is a program that can be used with Linux. These programs will execute a number of different types of APIs and show mistakes before executing the scripts.</a:t>
            </a:r>
          </a:p>
        </p:txBody>
      </p:sp>
    </p:spTree>
    <p:extLst>
      <p:ext uri="{BB962C8B-B14F-4D97-AF65-F5344CB8AC3E}">
        <p14:creationId xmlns:p14="http://schemas.microsoft.com/office/powerpoint/2010/main" val="15012932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0203273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798271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1371237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8349384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3992299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7872317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244990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693031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3739288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203923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lvl1pPr>
              <a:defRPr sz="3200"/>
            </a:lvl1pPr>
          </a:lstStyle>
          <a:p>
            <a:r>
              <a:t>Strings are nothing more than statements that can be surrounded by one, two, or 4 pairs of quotes. It really does not matter as long as it is consistent. That said, there should be some practical limits to what you use and why. In the example at the bottom you can see a good use case for this is starting strings consistently with double quotes as you may have to place a string in the middle of the previous string.</a:t>
            </a:r>
          </a:p>
        </p:txBody>
      </p:sp>
    </p:spTree>
    <p:extLst>
      <p:ext uri="{BB962C8B-B14F-4D97-AF65-F5344CB8AC3E}">
        <p14:creationId xmlns:p14="http://schemas.microsoft.com/office/powerpoint/2010/main" val="14510068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6726629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460678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4422014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Shape 704"/>
          <p:cNvSpPr>
            <a:spLocks noGrp="1" noRot="1" noChangeAspect="1"/>
          </p:cNvSpPr>
          <p:nvPr>
            <p:ph type="sldImg"/>
          </p:nvPr>
        </p:nvSpPr>
        <p:spPr>
          <a:prstGeom prst="rect">
            <a:avLst/>
          </a:prstGeom>
        </p:spPr>
        <p:txBody>
          <a:bodyPr/>
          <a:lstStyle/>
          <a:p>
            <a:endParaRPr/>
          </a:p>
        </p:txBody>
      </p:sp>
      <p:sp>
        <p:nvSpPr>
          <p:cNvPr id="705" name="Shape 705"/>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580015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a:spLocks noGrp="1" noRot="1" noChangeAspect="1"/>
          </p:cNvSpPr>
          <p:nvPr>
            <p:ph type="sldImg"/>
          </p:nvPr>
        </p:nvSpPr>
        <p:spPr>
          <a:prstGeom prst="rect">
            <a:avLst/>
          </a:prstGeom>
        </p:spPr>
        <p:txBody>
          <a:bodyPr/>
          <a:lstStyle/>
          <a:p>
            <a:endParaRPr/>
          </a:p>
        </p:txBody>
      </p:sp>
      <p:sp>
        <p:nvSpPr>
          <p:cNvPr id="713" name="Shape 713"/>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01511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a:spLocks noGrp="1" noRot="1" noChangeAspect="1"/>
          </p:cNvSpPr>
          <p:nvPr>
            <p:ph type="sldImg"/>
          </p:nvPr>
        </p:nvSpPr>
        <p:spPr>
          <a:prstGeom prst="rect">
            <a:avLst/>
          </a:prstGeom>
        </p:spPr>
        <p:txBody>
          <a:bodyPr/>
          <a:lstStyle/>
          <a:p>
            <a:endParaRPr/>
          </a:p>
        </p:txBody>
      </p:sp>
      <p:sp>
        <p:nvSpPr>
          <p:cNvPr id="721" name="Shape 721"/>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6285347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Shape 728"/>
          <p:cNvSpPr>
            <a:spLocks noGrp="1" noRot="1" noChangeAspect="1"/>
          </p:cNvSpPr>
          <p:nvPr>
            <p:ph type="sldImg"/>
          </p:nvPr>
        </p:nvSpPr>
        <p:spPr>
          <a:prstGeom prst="rect">
            <a:avLst/>
          </a:prstGeom>
        </p:spPr>
        <p:txBody>
          <a:bodyPr/>
          <a:lstStyle/>
          <a:p>
            <a:endParaRPr/>
          </a:p>
        </p:txBody>
      </p:sp>
      <p:sp>
        <p:nvSpPr>
          <p:cNvPr id="729" name="Shape 729"/>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3114668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a:spLocks noGrp="1" noRot="1" noChangeAspect="1"/>
          </p:cNvSpPr>
          <p:nvPr>
            <p:ph type="sldImg"/>
          </p:nvPr>
        </p:nvSpPr>
        <p:spPr>
          <a:prstGeom prst="rect">
            <a:avLst/>
          </a:prstGeom>
        </p:spPr>
        <p:txBody>
          <a:bodyPr/>
          <a:lstStyle/>
          <a:p>
            <a:endParaRPr/>
          </a:p>
        </p:txBody>
      </p:sp>
      <p:sp>
        <p:nvSpPr>
          <p:cNvPr id="737" name="Shape 73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4057002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Shape 744"/>
          <p:cNvSpPr>
            <a:spLocks noGrp="1" noRot="1" noChangeAspect="1"/>
          </p:cNvSpPr>
          <p:nvPr>
            <p:ph type="sldImg"/>
          </p:nvPr>
        </p:nvSpPr>
        <p:spPr>
          <a:prstGeom prst="rect">
            <a:avLst/>
          </a:prstGeom>
        </p:spPr>
        <p:txBody>
          <a:bodyPr/>
          <a:lstStyle/>
          <a:p>
            <a:endParaRPr/>
          </a:p>
        </p:txBody>
      </p:sp>
      <p:sp>
        <p:nvSpPr>
          <p:cNvPr id="745" name="Shape 745"/>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1358456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Shape 752"/>
          <p:cNvSpPr>
            <a:spLocks noGrp="1" noRot="1" noChangeAspect="1"/>
          </p:cNvSpPr>
          <p:nvPr>
            <p:ph type="sldImg"/>
          </p:nvPr>
        </p:nvSpPr>
        <p:spPr>
          <a:prstGeom prst="rect">
            <a:avLst/>
          </a:prstGeom>
        </p:spPr>
        <p:txBody>
          <a:bodyPr/>
          <a:lstStyle/>
          <a:p>
            <a:endParaRPr/>
          </a:p>
        </p:txBody>
      </p:sp>
      <p:sp>
        <p:nvSpPr>
          <p:cNvPr id="753" name="Shape 753"/>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17536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2477990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Shape 765"/>
          <p:cNvSpPr>
            <a:spLocks noGrp="1" noRot="1" noChangeAspect="1"/>
          </p:cNvSpPr>
          <p:nvPr>
            <p:ph type="sldImg"/>
          </p:nvPr>
        </p:nvSpPr>
        <p:spPr>
          <a:prstGeom prst="rect">
            <a:avLst/>
          </a:prstGeom>
        </p:spPr>
        <p:txBody>
          <a:bodyPr/>
          <a:lstStyle/>
          <a:p>
            <a:endParaRPr/>
          </a:p>
        </p:txBody>
      </p:sp>
      <p:sp>
        <p:nvSpPr>
          <p:cNvPr id="766" name="Shape 76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4723830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Shape 770"/>
          <p:cNvSpPr>
            <a:spLocks noGrp="1" noRot="1" noChangeAspect="1"/>
          </p:cNvSpPr>
          <p:nvPr>
            <p:ph type="sldImg"/>
          </p:nvPr>
        </p:nvSpPr>
        <p:spPr>
          <a:prstGeom prst="rect">
            <a:avLst/>
          </a:prstGeom>
        </p:spPr>
        <p:txBody>
          <a:bodyPr/>
          <a:lstStyle/>
          <a:p>
            <a:endParaRPr/>
          </a:p>
        </p:txBody>
      </p:sp>
      <p:sp>
        <p:nvSpPr>
          <p:cNvPr id="771" name="Shape 771"/>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948615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Shape 775"/>
          <p:cNvSpPr>
            <a:spLocks noGrp="1" noRot="1" noChangeAspect="1"/>
          </p:cNvSpPr>
          <p:nvPr>
            <p:ph type="sldImg"/>
          </p:nvPr>
        </p:nvSpPr>
        <p:spPr>
          <a:prstGeom prst="rect">
            <a:avLst/>
          </a:prstGeom>
        </p:spPr>
        <p:txBody>
          <a:bodyPr/>
          <a:lstStyle/>
          <a:p>
            <a:endParaRPr/>
          </a:p>
        </p:txBody>
      </p:sp>
      <p:sp>
        <p:nvSpPr>
          <p:cNvPr id="776" name="Shape 77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9057762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Shape 780"/>
          <p:cNvSpPr>
            <a:spLocks noGrp="1" noRot="1" noChangeAspect="1"/>
          </p:cNvSpPr>
          <p:nvPr>
            <p:ph type="sldImg"/>
          </p:nvPr>
        </p:nvSpPr>
        <p:spPr>
          <a:prstGeom prst="rect">
            <a:avLst/>
          </a:prstGeom>
        </p:spPr>
        <p:txBody>
          <a:bodyPr/>
          <a:lstStyle/>
          <a:p>
            <a:endParaRPr/>
          </a:p>
        </p:txBody>
      </p:sp>
      <p:sp>
        <p:nvSpPr>
          <p:cNvPr id="781" name="Shape 781"/>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20167387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Shape 785"/>
          <p:cNvSpPr>
            <a:spLocks noGrp="1" noRot="1" noChangeAspect="1"/>
          </p:cNvSpPr>
          <p:nvPr>
            <p:ph type="sldImg"/>
          </p:nvPr>
        </p:nvSpPr>
        <p:spPr>
          <a:prstGeom prst="rect">
            <a:avLst/>
          </a:prstGeom>
        </p:spPr>
        <p:txBody>
          <a:bodyPr/>
          <a:lstStyle/>
          <a:p>
            <a:endParaRPr/>
          </a:p>
        </p:txBody>
      </p:sp>
      <p:sp>
        <p:nvSpPr>
          <p:cNvPr id="786" name="Shape 78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15939723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Shape 790"/>
          <p:cNvSpPr>
            <a:spLocks noGrp="1" noRot="1" noChangeAspect="1"/>
          </p:cNvSpPr>
          <p:nvPr>
            <p:ph type="sldImg"/>
          </p:nvPr>
        </p:nvSpPr>
        <p:spPr>
          <a:prstGeom prst="rect">
            <a:avLst/>
          </a:prstGeom>
        </p:spPr>
        <p:txBody>
          <a:bodyPr/>
          <a:lstStyle/>
          <a:p>
            <a:endParaRPr/>
          </a:p>
        </p:txBody>
      </p:sp>
      <p:sp>
        <p:nvSpPr>
          <p:cNvPr id="791" name="Shape 791"/>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345044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Shape 795"/>
          <p:cNvSpPr>
            <a:spLocks noGrp="1" noRot="1" noChangeAspect="1"/>
          </p:cNvSpPr>
          <p:nvPr>
            <p:ph type="sldImg"/>
          </p:nvPr>
        </p:nvSpPr>
        <p:spPr>
          <a:prstGeom prst="rect">
            <a:avLst/>
          </a:prstGeom>
        </p:spPr>
        <p:txBody>
          <a:bodyPr/>
          <a:lstStyle/>
          <a:p>
            <a:endParaRPr/>
          </a:p>
        </p:txBody>
      </p:sp>
      <p:sp>
        <p:nvSpPr>
          <p:cNvPr id="796" name="Shape 79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949669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5292125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Shape 806"/>
          <p:cNvSpPr>
            <a:spLocks noGrp="1" noRot="1" noChangeAspect="1"/>
          </p:cNvSpPr>
          <p:nvPr>
            <p:ph type="sldImg"/>
          </p:nvPr>
        </p:nvSpPr>
        <p:spPr>
          <a:prstGeom prst="rect">
            <a:avLst/>
          </a:prstGeom>
        </p:spPr>
        <p:txBody>
          <a:bodyPr/>
          <a:lstStyle/>
          <a:p>
            <a:endParaRPr/>
          </a:p>
        </p:txBody>
      </p:sp>
      <p:sp>
        <p:nvSpPr>
          <p:cNvPr id="807" name="Shape 807"/>
          <p:cNvSpPr>
            <a:spLocks noGrp="1"/>
          </p:cNvSpPr>
          <p:nvPr>
            <p:ph type="body" sz="quarter" idx="1"/>
          </p:nvPr>
        </p:nvSpPr>
        <p:spPr>
          <a:prstGeom prst="rect">
            <a:avLst/>
          </a:prstGeom>
        </p:spPr>
        <p:txBody>
          <a:bodyPr/>
          <a:lstStyle>
            <a:lvl1pPr>
              <a:defRPr sz="3200"/>
            </a:lvl1pPr>
          </a:lstStyle>
          <a:p>
            <a:r>
              <a:t>Supplying the answer with the question would prevent the user from providing the same answer for all 3 questions. The code would have responded as the answer being correct if “lincoln” was was provided as the answer in lower case but now we have ensured that the user cannot do this. They must provide the answer provided with the question in any combination of upper and lower case words.</a:t>
            </a:r>
          </a:p>
        </p:txBody>
      </p:sp>
    </p:spTree>
    <p:extLst>
      <p:ext uri="{BB962C8B-B14F-4D97-AF65-F5344CB8AC3E}">
        <p14:creationId xmlns:p14="http://schemas.microsoft.com/office/powerpoint/2010/main" val="17454279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Shape 823"/>
          <p:cNvSpPr>
            <a:spLocks noGrp="1" noRot="1" noChangeAspect="1"/>
          </p:cNvSpPr>
          <p:nvPr>
            <p:ph type="sldImg"/>
          </p:nvPr>
        </p:nvSpPr>
        <p:spPr>
          <a:prstGeom prst="rect">
            <a:avLst/>
          </a:prstGeom>
        </p:spPr>
        <p:txBody>
          <a:bodyPr/>
          <a:lstStyle/>
          <a:p>
            <a:endParaRPr/>
          </a:p>
        </p:txBody>
      </p:sp>
      <p:sp>
        <p:nvSpPr>
          <p:cNvPr id="824" name="Shape 824"/>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78134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7870686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Shape 828"/>
          <p:cNvSpPr>
            <a:spLocks noGrp="1" noRot="1" noChangeAspect="1"/>
          </p:cNvSpPr>
          <p:nvPr>
            <p:ph type="sldImg"/>
          </p:nvPr>
        </p:nvSpPr>
        <p:spPr>
          <a:prstGeom prst="rect">
            <a:avLst/>
          </a:prstGeom>
        </p:spPr>
        <p:txBody>
          <a:bodyPr/>
          <a:lstStyle/>
          <a:p>
            <a:endParaRPr/>
          </a:p>
        </p:txBody>
      </p:sp>
      <p:sp>
        <p:nvSpPr>
          <p:cNvPr id="829" name="Shape 829"/>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73549818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Shape 833"/>
          <p:cNvSpPr>
            <a:spLocks noGrp="1" noRot="1" noChangeAspect="1"/>
          </p:cNvSpPr>
          <p:nvPr>
            <p:ph type="sldImg"/>
          </p:nvPr>
        </p:nvSpPr>
        <p:spPr>
          <a:prstGeom prst="rect">
            <a:avLst/>
          </a:prstGeom>
        </p:spPr>
        <p:txBody>
          <a:bodyPr/>
          <a:lstStyle/>
          <a:p>
            <a:endParaRPr/>
          </a:p>
        </p:txBody>
      </p:sp>
      <p:sp>
        <p:nvSpPr>
          <p:cNvPr id="834" name="Shape 834"/>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6021567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a:spLocks noGrp="1" noRot="1" noChangeAspect="1"/>
          </p:cNvSpPr>
          <p:nvPr>
            <p:ph type="sldImg"/>
          </p:nvPr>
        </p:nvSpPr>
        <p:spPr>
          <a:prstGeom prst="rect">
            <a:avLst/>
          </a:prstGeom>
        </p:spPr>
        <p:txBody>
          <a:bodyPr/>
          <a:lstStyle/>
          <a:p>
            <a:endParaRPr/>
          </a:p>
        </p:txBody>
      </p:sp>
      <p:sp>
        <p:nvSpPr>
          <p:cNvPr id="839" name="Shape 839"/>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15060063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Shape 843"/>
          <p:cNvSpPr>
            <a:spLocks noGrp="1" noRot="1" noChangeAspect="1"/>
          </p:cNvSpPr>
          <p:nvPr>
            <p:ph type="sldImg"/>
          </p:nvPr>
        </p:nvSpPr>
        <p:spPr>
          <a:prstGeom prst="rect">
            <a:avLst/>
          </a:prstGeom>
        </p:spPr>
        <p:txBody>
          <a:bodyPr/>
          <a:lstStyle/>
          <a:p>
            <a:endParaRPr/>
          </a:p>
        </p:txBody>
      </p:sp>
      <p:sp>
        <p:nvSpPr>
          <p:cNvPr id="844" name="Shape 844"/>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120688108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Shape 851"/>
          <p:cNvSpPr>
            <a:spLocks noGrp="1" noRot="1" noChangeAspect="1"/>
          </p:cNvSpPr>
          <p:nvPr>
            <p:ph type="sldImg"/>
          </p:nvPr>
        </p:nvSpPr>
        <p:spPr>
          <a:prstGeom prst="rect">
            <a:avLst/>
          </a:prstGeom>
        </p:spPr>
        <p:txBody>
          <a:bodyPr/>
          <a:lstStyle/>
          <a:p>
            <a:endParaRPr/>
          </a:p>
        </p:txBody>
      </p:sp>
      <p:sp>
        <p:nvSpPr>
          <p:cNvPr id="852" name="Shape 852"/>
          <p:cNvSpPr>
            <a:spLocks noGrp="1"/>
          </p:cNvSpPr>
          <p:nvPr>
            <p:ph type="body" sz="quarter" idx="1"/>
          </p:nvPr>
        </p:nvSpPr>
        <p:spPr>
          <a:prstGeom prst="rect">
            <a:avLst/>
          </a:prstGeom>
        </p:spPr>
        <p:txBody>
          <a:bodyPr/>
          <a:lstStyle>
            <a:lvl1pPr>
              <a:defRPr sz="3200"/>
            </a:lvl1pPr>
          </a:lstStyle>
          <a:p>
            <a:r>
              <a:t>Here we can see the result of the program, which was to print the running configuration to the screen.</a:t>
            </a:r>
          </a:p>
        </p:txBody>
      </p:sp>
    </p:spTree>
    <p:extLst>
      <p:ext uri="{BB962C8B-B14F-4D97-AF65-F5344CB8AC3E}">
        <p14:creationId xmlns:p14="http://schemas.microsoft.com/office/powerpoint/2010/main" val="10673160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Shape 859"/>
          <p:cNvSpPr>
            <a:spLocks noGrp="1" noRot="1" noChangeAspect="1"/>
          </p:cNvSpPr>
          <p:nvPr>
            <p:ph type="sldImg"/>
          </p:nvPr>
        </p:nvSpPr>
        <p:spPr>
          <a:prstGeom prst="rect">
            <a:avLst/>
          </a:prstGeom>
        </p:spPr>
        <p:txBody>
          <a:bodyPr/>
          <a:lstStyle/>
          <a:p>
            <a:endParaRPr/>
          </a:p>
        </p:txBody>
      </p:sp>
      <p:sp>
        <p:nvSpPr>
          <p:cNvPr id="860" name="Shape 860"/>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4502178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Shape 867"/>
          <p:cNvSpPr>
            <a:spLocks noGrp="1" noRot="1" noChangeAspect="1"/>
          </p:cNvSpPr>
          <p:nvPr>
            <p:ph type="sldImg"/>
          </p:nvPr>
        </p:nvSpPr>
        <p:spPr>
          <a:prstGeom prst="rect">
            <a:avLst/>
          </a:prstGeom>
        </p:spPr>
        <p:txBody>
          <a:bodyPr/>
          <a:lstStyle/>
          <a:p>
            <a:endParaRPr/>
          </a:p>
        </p:txBody>
      </p:sp>
      <p:sp>
        <p:nvSpPr>
          <p:cNvPr id="868" name="Shape 868"/>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12268695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Shape 875"/>
          <p:cNvSpPr>
            <a:spLocks noGrp="1" noRot="1" noChangeAspect="1"/>
          </p:cNvSpPr>
          <p:nvPr>
            <p:ph type="sldImg"/>
          </p:nvPr>
        </p:nvSpPr>
        <p:spPr>
          <a:prstGeom prst="rect">
            <a:avLst/>
          </a:prstGeom>
        </p:spPr>
        <p:txBody>
          <a:bodyPr/>
          <a:lstStyle/>
          <a:p>
            <a:endParaRPr/>
          </a:p>
        </p:txBody>
      </p:sp>
      <p:sp>
        <p:nvSpPr>
          <p:cNvPr id="876" name="Shape 876"/>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20054605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Shape 883"/>
          <p:cNvSpPr>
            <a:spLocks noGrp="1" noRot="1" noChangeAspect="1"/>
          </p:cNvSpPr>
          <p:nvPr>
            <p:ph type="sldImg"/>
          </p:nvPr>
        </p:nvSpPr>
        <p:spPr>
          <a:prstGeom prst="rect">
            <a:avLst/>
          </a:prstGeom>
        </p:spPr>
        <p:txBody>
          <a:bodyPr/>
          <a:lstStyle/>
          <a:p>
            <a:endParaRPr/>
          </a:p>
        </p:txBody>
      </p:sp>
      <p:sp>
        <p:nvSpPr>
          <p:cNvPr id="884" name="Shape 884"/>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101987629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Shape 891"/>
          <p:cNvSpPr>
            <a:spLocks noGrp="1" noRot="1" noChangeAspect="1"/>
          </p:cNvSpPr>
          <p:nvPr>
            <p:ph type="sldImg"/>
          </p:nvPr>
        </p:nvSpPr>
        <p:spPr>
          <a:prstGeom prst="rect">
            <a:avLst/>
          </a:prstGeom>
        </p:spPr>
        <p:txBody>
          <a:bodyPr/>
          <a:lstStyle/>
          <a:p>
            <a:endParaRPr/>
          </a:p>
        </p:txBody>
      </p:sp>
      <p:sp>
        <p:nvSpPr>
          <p:cNvPr id="892" name="Shape 892"/>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199381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hasCustomPrompt="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2.7/using/unix.html#getting-and-installing-the-latest-version-of-pyth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lstStyle/>
          <a:p>
            <a:r>
              <a:t>MODULE-1</a:t>
            </a:r>
          </a:p>
          <a:p>
            <a:pPr>
              <a:defRPr sz="4800"/>
            </a:pPr>
            <a:r>
              <a:t>Python Basics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nvSpPr>
        <p:spPr>
          <a:xfrm>
            <a:off x="5232592" y="558800"/>
            <a:ext cx="1563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a:t>
            </a:r>
          </a:p>
        </p:txBody>
      </p:sp>
      <p:sp>
        <p:nvSpPr>
          <p:cNvPr id="203" name="Shape 203"/>
          <p:cNvSpPr/>
          <p:nvPr/>
        </p:nvSpPr>
        <p:spPr>
          <a:xfrm>
            <a:off x="2704597" y="2044700"/>
            <a:ext cx="3223767" cy="444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1'</a:t>
            </a:r>
          </a:p>
        </p:txBody>
      </p:sp>
      <p:sp>
        <p:nvSpPr>
          <p:cNvPr id="204" name="Shape 204"/>
          <p:cNvSpPr/>
          <p:nvPr/>
        </p:nvSpPr>
        <p:spPr>
          <a:xfrm>
            <a:off x="2557222" y="3212088"/>
            <a:ext cx="3236462"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rPr lang="en-US" dirty="0"/>
              <a:t>"</a:t>
            </a:r>
            <a:r>
              <a:rPr dirty="0"/>
              <a:t>string number 2</a:t>
            </a:r>
            <a:r>
              <a:rPr lang="en-US" dirty="0"/>
              <a:t>"</a:t>
            </a:r>
            <a:endParaRPr dirty="0"/>
          </a:p>
        </p:txBody>
      </p:sp>
      <p:sp>
        <p:nvSpPr>
          <p:cNvPr id="205" name="Shape 205"/>
          <p:cNvSpPr/>
          <p:nvPr/>
        </p:nvSpPr>
        <p:spPr>
          <a:xfrm>
            <a:off x="2012187" y="4406900"/>
            <a:ext cx="4321225" cy="444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3'''</a:t>
            </a:r>
          </a:p>
        </p:txBody>
      </p:sp>
      <p:sp>
        <p:nvSpPr>
          <p:cNvPr id="206" name="Shape 206"/>
          <p:cNvSpPr/>
          <p:nvPr/>
        </p:nvSpPr>
        <p:spPr>
          <a:xfrm>
            <a:off x="4775789" y="5626100"/>
            <a:ext cx="247756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Plan Ahead</a:t>
            </a:r>
          </a:p>
        </p:txBody>
      </p:sp>
      <p:sp>
        <p:nvSpPr>
          <p:cNvPr id="207" name="Shape 207"/>
          <p:cNvSpPr/>
          <p:nvPr/>
        </p:nvSpPr>
        <p:spPr>
          <a:xfrm>
            <a:off x="8031143" y="1905000"/>
            <a:ext cx="2917516"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single quotes</a:t>
            </a:r>
          </a:p>
        </p:txBody>
      </p:sp>
      <p:sp>
        <p:nvSpPr>
          <p:cNvPr id="208" name="Shape 208"/>
          <p:cNvSpPr/>
          <p:nvPr/>
        </p:nvSpPr>
        <p:spPr>
          <a:xfrm>
            <a:off x="7266608" y="3119755"/>
            <a:ext cx="443711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single double </a:t>
            </a:r>
            <a:r>
              <a:rPr dirty="0"/>
              <a:t>quotes</a:t>
            </a:r>
          </a:p>
        </p:txBody>
      </p:sp>
      <p:sp>
        <p:nvSpPr>
          <p:cNvPr id="209" name="Shape 209"/>
          <p:cNvSpPr/>
          <p:nvPr/>
        </p:nvSpPr>
        <p:spPr>
          <a:xfrm>
            <a:off x="7471790" y="4300855"/>
            <a:ext cx="402674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triple</a:t>
            </a:r>
            <a:r>
              <a:rPr dirty="0"/>
              <a:t> </a:t>
            </a:r>
            <a:r>
              <a:rPr lang="en-US" dirty="0"/>
              <a:t>single </a:t>
            </a:r>
            <a:r>
              <a:rPr dirty="0"/>
              <a:t>quotes</a:t>
            </a:r>
          </a:p>
        </p:txBody>
      </p:sp>
      <p:sp>
        <p:nvSpPr>
          <p:cNvPr id="210" name="Shape 210"/>
          <p:cNvSpPr/>
          <p:nvPr/>
        </p:nvSpPr>
        <p:spPr>
          <a:xfrm>
            <a:off x="431800" y="7315905"/>
            <a:ext cx="11811000" cy="379591"/>
          </a:xfrm>
          <a:prstGeom prst="rect">
            <a:avLst/>
          </a:prstGeom>
          <a:solidFill>
            <a:srgbClr val="FFB43F"/>
          </a:solidFill>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1800" b="1">
                <a:latin typeface="Courier New"/>
                <a:ea typeface="Courier New"/>
                <a:cs typeface="Courier New"/>
                <a:sym typeface="Courier New"/>
              </a:defRPr>
            </a:pPr>
            <a:r>
              <a:rPr lang="en-US" dirty="0"/>
              <a:t>"</a:t>
            </a:r>
            <a:r>
              <a:rPr dirty="0"/>
              <a:t>The man approached and said 'bla</a:t>
            </a:r>
            <a:r>
              <a:rPr lang="en-US" dirty="0"/>
              <a:t>h</a:t>
            </a:r>
            <a:r>
              <a:rPr dirty="0"/>
              <a:t> bla</a:t>
            </a:r>
            <a:r>
              <a:rPr lang="en-US" dirty="0"/>
              <a:t>h</a:t>
            </a:r>
            <a:r>
              <a:rPr dirty="0"/>
              <a:t> bla</a:t>
            </a:r>
            <a:r>
              <a:rPr lang="en-US" dirty="0"/>
              <a:t>h</a:t>
            </a:r>
            <a:r>
              <a:rPr dirty="0"/>
              <a:t>' then turned around and left</a:t>
            </a:r>
            <a:r>
              <a:rPr lang="en-US" dirty="0"/>
              <a:t>"</a:t>
            </a:r>
            <a:endParaRPr dirty="0"/>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Shape 79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99" name="Shape 799"/>
          <p:cNvSpPr/>
          <p:nvPr/>
        </p:nvSpPr>
        <p:spPr>
          <a:xfrm>
            <a:off x="1837712" y="1874192"/>
            <a:ext cx="9555501"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b="0" dirty="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self.statement</a:t>
            </a:r>
            <a:endParaRPr dirty="0">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1">
                    <a:satOff val="-3355"/>
                    <a:lumOff val="26614"/>
                  </a:schemeClr>
                </a:solidFill>
              </a:rPr>
              <a:t> def declaration(self, </a:t>
            </a:r>
            <a:r>
              <a:rPr dirty="0">
                <a:solidFill>
                  <a:schemeClr val="accent4"/>
                </a:solidFill>
              </a:rPr>
              <a:t>answer</a:t>
            </a:r>
            <a:r>
              <a:rPr dirty="0">
                <a:solidFill>
                  <a:schemeClr val="accent1">
                    <a:satOff val="-3355"/>
                    <a:lumOff val="26614"/>
                  </a:schemeClr>
                </a:solidFill>
              </a:rPr>
              <a:t>):</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if </a:t>
            </a:r>
            <a:r>
              <a:rPr dirty="0">
                <a:solidFill>
                  <a:schemeClr val="accent4"/>
                </a:solidFill>
              </a:rPr>
              <a:t>answer</a:t>
            </a:r>
            <a:r>
              <a:rPr dirty="0">
                <a:solidFill>
                  <a:srgbClr val="000000"/>
                </a:solidFill>
              </a:rPr>
              <a:t>.</a:t>
            </a:r>
            <a:r>
              <a:rPr dirty="0">
                <a:solidFill>
                  <a:schemeClr val="accent3">
                    <a:satOff val="18648"/>
                    <a:lumOff val="5971"/>
                  </a:schemeClr>
                </a:solidFill>
              </a:rPr>
              <a:t>lower()</a:t>
            </a:r>
            <a:r>
              <a:rPr dirty="0">
                <a:solidFill>
                  <a:srgbClr val="000000"/>
                </a:solidFill>
              </a:rPr>
              <a:t> </a:t>
            </a:r>
            <a:r>
              <a:rPr b="0" dirty="0">
                <a:solidFill>
                  <a:srgbClr val="000000"/>
                </a:solidFill>
                <a:latin typeface="+mn-lt"/>
                <a:ea typeface="+mn-ea"/>
                <a:cs typeface="+mn-cs"/>
                <a:sym typeface="Helvetica Light"/>
              </a:rPr>
              <a:t>== </a:t>
            </a:r>
            <a:r>
              <a:rPr dirty="0">
                <a:solidFill>
                  <a:schemeClr val="accent2"/>
                </a:solidFill>
              </a:rPr>
              <a:t>'lincoln':</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6">
                    <a:satOff val="24555"/>
                    <a:lumOff val="22232"/>
                  </a:schemeClr>
                </a:solidFill>
              </a:rPr>
              <a:t>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5"/>
                </a:solidFill>
              </a:rPr>
              <a:t>else:</a:t>
            </a:r>
          </a:p>
          <a:p>
            <a:pPr algn="l">
              <a:defRPr sz="2000" b="1">
                <a:solidFill>
                  <a:schemeClr val="accent5">
                    <a:hueOff val="-444211"/>
                    <a:satOff val="-14915"/>
                    <a:lumOff val="22857"/>
                  </a:schemeClr>
                </a:solidFill>
                <a:latin typeface="Helvetica"/>
                <a:ea typeface="Helvetica"/>
                <a:cs typeface="Helvetica"/>
                <a:sym typeface="Helvetica"/>
              </a:defRPr>
            </a:pPr>
            <a:r>
              <a:rPr dirty="0">
                <a:solidFill>
                  <a:schemeClr val="accent5"/>
                </a:solidFill>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solidFill>
                  <a:schemeClr val="accent5"/>
                </a:solidFill>
              </a:rPr>
              <a:t>            print "\nYou either spelled it wrong or missed it completely!"</a:t>
            </a:r>
          </a:p>
          <a:p>
            <a:pPr algn="l">
              <a:defRPr sz="2000"/>
            </a:pPr>
            <a:endParaRPr dirty="0">
              <a:solidFill>
                <a:schemeClr val="accent5"/>
              </a:solidFill>
            </a:endParaRPr>
          </a:p>
          <a:p>
            <a:pPr algn="l">
              <a:defRPr sz="2000"/>
            </a:pPr>
            <a:endParaRPr dirty="0">
              <a:solidFill>
                <a:schemeClr val="accent5"/>
              </a:solidFill>
            </a:endParaRPr>
          </a:p>
          <a:p>
            <a:pPr algn="l">
              <a:defRPr sz="2000"/>
            </a:pPr>
            <a:r>
              <a:rPr dirty="0"/>
              <a:t>lincoln = Sayings("\nFirst Quote: \nFour Score and Seven Years ago....\n")</a:t>
            </a:r>
          </a:p>
          <a:p>
            <a:pPr algn="l">
              <a:defRPr sz="2000"/>
            </a:pPr>
            <a:r>
              <a:rPr b="1" dirty="0">
                <a:solidFill>
                  <a:schemeClr val="accent2">
                    <a:hueOff val="-2473792"/>
                    <a:satOff val="-50209"/>
                    <a:lumOff val="23543"/>
                  </a:schemeClr>
                </a:solidFill>
                <a:latin typeface="Helvetica"/>
                <a:ea typeface="Helvetica"/>
                <a:cs typeface="Helvetica"/>
                <a:sym typeface="Helvetica"/>
              </a:rPr>
              <a:t>washington</a:t>
            </a:r>
            <a:r>
              <a:rPr dirty="0"/>
              <a:t>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p>
          <a:p>
            <a:pPr algn="l">
              <a:defRPr sz="2000"/>
            </a:pPr>
            <a:r>
              <a:rPr b="1" dirty="0">
                <a:solidFill>
                  <a:schemeClr val="accent2">
                    <a:hueOff val="-2473792"/>
                    <a:satOff val="-50209"/>
                    <a:lumOff val="23543"/>
                  </a:schemeClr>
                </a:solidFill>
                <a:latin typeface="Helvetica"/>
                <a:ea typeface="Helvetica"/>
                <a:cs typeface="Helvetica"/>
                <a:sym typeface="Helvetica"/>
              </a:rPr>
              <a:t>washington</a:t>
            </a:r>
            <a:r>
              <a:rPr dirty="0"/>
              <a:t>.</a:t>
            </a:r>
            <a:r>
              <a:rPr b="1" dirty="0">
                <a:solidFill>
                  <a:schemeClr val="accent1">
                    <a:satOff val="-3355"/>
                    <a:lumOff val="26614"/>
                  </a:schemeClr>
                </a:solidFill>
                <a:latin typeface="Helvetica"/>
                <a:ea typeface="Helvetica"/>
                <a:cs typeface="Helvetica"/>
                <a:sym typeface="Helvetica"/>
              </a:rPr>
              <a:t>declaration</a:t>
            </a:r>
            <a:r>
              <a:rPr b="1" dirty="0">
                <a:solidFill>
                  <a:srgbClr val="53585F"/>
                </a:solidFill>
                <a:latin typeface="Helvetica"/>
                <a:ea typeface="Helvetica"/>
                <a:cs typeface="Helvetica"/>
                <a:sym typeface="Helvetica"/>
              </a:rPr>
              <a:t>(raw_input</a:t>
            </a:r>
            <a:r>
              <a:rPr b="1" dirty="0">
                <a:solidFill>
                  <a:schemeClr val="accent4"/>
                </a:solidFill>
                <a:latin typeface="Helvetica"/>
                <a:ea typeface="Helvetica"/>
                <a:cs typeface="Helvetica"/>
                <a:sym typeface="Helvetica"/>
              </a:rPr>
              <a:t>("\nWho was the name of the second? :   ")</a:t>
            </a:r>
            <a:r>
              <a:rPr b="1" dirty="0">
                <a:solidFill>
                  <a:srgbClr val="53585F"/>
                </a:solidFill>
                <a:latin typeface="Helvetica"/>
                <a:ea typeface="Helvetica"/>
                <a:cs typeface="Helvetica"/>
                <a:sym typeface="Helvetica"/>
              </a:rPr>
              <a:t>)</a:t>
            </a:r>
          </a:p>
          <a:p>
            <a:pPr algn="l">
              <a:defRPr sz="2000"/>
            </a:pPr>
            <a:r>
              <a:rPr dirty="0"/>
              <a:t>henry.declaration(raw_input("\nWho was the name of the second? :   "))</a:t>
            </a:r>
          </a:p>
        </p:txBody>
      </p:sp>
      <p:sp>
        <p:nvSpPr>
          <p:cNvPr id="800" name="Shape 800"/>
          <p:cNvSpPr/>
          <p:nvPr/>
        </p:nvSpPr>
        <p:spPr>
          <a:xfrm>
            <a:off x="4650614" y="3944091"/>
            <a:ext cx="1375926" cy="698501"/>
          </a:xfrm>
          <a:prstGeom prst="ellipse">
            <a:avLst/>
          </a:prstGeom>
          <a:ln w="25400">
            <a:solidFill>
              <a:schemeClr val="accent5"/>
            </a:solidFill>
            <a:miter lim="400000"/>
          </a:ln>
        </p:spPr>
        <p:txBody>
          <a:bodyPr lIns="50800" tIns="50800" rIns="50800" bIns="50800" anchor="ctr"/>
          <a:lstStyle/>
          <a:p>
            <a:pPr>
              <a:defRPr sz="2400"/>
            </a:pPr>
            <a:endParaRPr/>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Shape 804"/>
          <p:cNvSpPr/>
          <p:nvPr/>
        </p:nvSpPr>
        <p:spPr>
          <a:xfrm>
            <a:off x="2802513" y="558800"/>
            <a:ext cx="64241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(better)</a:t>
            </a:r>
          </a:p>
        </p:txBody>
      </p:sp>
      <p:sp>
        <p:nvSpPr>
          <p:cNvPr id="805" name="Shape 805"/>
          <p:cNvSpPr/>
          <p:nvPr/>
        </p:nvSpPr>
        <p:spPr>
          <a:xfrm>
            <a:off x="291472" y="1896003"/>
            <a:ext cx="11740393" cy="65351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class Sayings(object):</a:t>
            </a:r>
          </a:p>
          <a:p>
            <a:pPr algn="l">
              <a:defRPr sz="2000"/>
            </a:pPr>
            <a:r>
              <a:rPr dirty="0"/>
              <a:t>    </a:t>
            </a:r>
          </a:p>
          <a:p>
            <a:pPr algn="l">
              <a:defRPr sz="2000"/>
            </a:pPr>
            <a:r>
              <a:rPr dirty="0"/>
              <a:t>    def __init__(self, statement):</a:t>
            </a:r>
          </a:p>
          <a:p>
            <a:pPr algn="l">
              <a:defRPr sz="2000"/>
            </a:pPr>
            <a:r>
              <a:rPr dirty="0"/>
              <a:t>        self.statement = statement</a:t>
            </a:r>
          </a:p>
          <a:p>
            <a:pPr algn="l">
              <a:defRPr sz="2000"/>
            </a:pPr>
            <a:r>
              <a:rPr dirty="0"/>
              <a:t>        print self.statement</a:t>
            </a:r>
          </a:p>
          <a:p>
            <a:pPr algn="l">
              <a:defRPr sz="2000"/>
            </a:pPr>
            <a:r>
              <a:rPr dirty="0"/>
              <a:t>    </a:t>
            </a:r>
          </a:p>
          <a:p>
            <a:pPr algn="l">
              <a:defRPr sz="2000"/>
            </a:pPr>
            <a:r>
              <a:rPr dirty="0"/>
              <a:t>    </a:t>
            </a:r>
            <a:r>
              <a:rPr b="1" dirty="0">
                <a:solidFill>
                  <a:schemeClr val="accent4">
                    <a:hueOff val="46120"/>
                    <a:satOff val="4178"/>
                    <a:lumOff val="-16732"/>
                  </a:schemeClr>
                </a:solidFill>
                <a:latin typeface="Helvetica"/>
                <a:ea typeface="Helvetica"/>
                <a:cs typeface="Helvetica"/>
                <a:sym typeface="Helvetica"/>
              </a:rPr>
              <a:t>def declaration</a:t>
            </a:r>
            <a:r>
              <a:rPr dirty="0"/>
              <a:t>(self, </a:t>
            </a:r>
            <a:r>
              <a:rPr b="1" dirty="0">
                <a:solidFill>
                  <a:schemeClr val="accent2">
                    <a:hueOff val="-2473792"/>
                    <a:satOff val="-50209"/>
                    <a:lumOff val="23543"/>
                  </a:schemeClr>
                </a:solidFill>
                <a:latin typeface="Helvetica"/>
                <a:ea typeface="Helvetica"/>
                <a:cs typeface="Helvetica"/>
                <a:sym typeface="Helvetica"/>
              </a:rPr>
              <a:t>input</a:t>
            </a:r>
            <a:r>
              <a:rPr dirty="0"/>
              <a:t>, </a:t>
            </a:r>
            <a:r>
              <a:rPr b="1" dirty="0">
                <a:solidFill>
                  <a:schemeClr val="accent4">
                    <a:hueOff val="384618"/>
                    <a:satOff val="3869"/>
                    <a:lumOff val="5802"/>
                  </a:schemeClr>
                </a:solidFill>
                <a:latin typeface="Helvetica"/>
                <a:ea typeface="Helvetica"/>
                <a:cs typeface="Helvetica"/>
                <a:sym typeface="Helvetica"/>
              </a:rPr>
              <a:t>answer)</a:t>
            </a:r>
            <a:r>
              <a:rPr dirty="0"/>
              <a:t>:</a:t>
            </a:r>
          </a:p>
          <a:p>
            <a:pPr algn="l">
              <a:defRPr sz="2000"/>
            </a:pPr>
            <a:r>
              <a:rPr dirty="0"/>
              <a:t>        if</a:t>
            </a:r>
            <a:r>
              <a:rPr dirty="0">
                <a:solidFill>
                  <a:schemeClr val="accent2">
                    <a:hueOff val="-2473792"/>
                    <a:satOff val="-50209"/>
                    <a:lumOff val="23543"/>
                  </a:schemeClr>
                </a:solidFill>
              </a:rPr>
              <a:t> </a:t>
            </a:r>
            <a:r>
              <a:rPr b="1" dirty="0">
                <a:solidFill>
                  <a:schemeClr val="accent2">
                    <a:hueOff val="-2473792"/>
                    <a:satOff val="-50209"/>
                    <a:lumOff val="23543"/>
                  </a:schemeClr>
                </a:solidFill>
                <a:latin typeface="Helvetica"/>
                <a:ea typeface="Helvetica"/>
                <a:cs typeface="Helvetica"/>
                <a:sym typeface="Helvetica"/>
              </a:rPr>
              <a:t>input.</a:t>
            </a:r>
            <a:r>
              <a:rPr b="1" dirty="0">
                <a:solidFill>
                  <a:schemeClr val="accent3">
                    <a:satOff val="18648"/>
                    <a:lumOff val="5971"/>
                  </a:schemeClr>
                </a:solidFill>
                <a:latin typeface="Helvetica"/>
                <a:ea typeface="Helvetica"/>
                <a:cs typeface="Helvetica"/>
                <a:sym typeface="Helvetica"/>
              </a:rPr>
              <a:t>lower()</a:t>
            </a:r>
            <a:r>
              <a:rPr dirty="0"/>
              <a:t> == </a:t>
            </a:r>
            <a:r>
              <a:rPr b="1" dirty="0">
                <a:solidFill>
                  <a:schemeClr val="accent4">
                    <a:hueOff val="384618"/>
                    <a:satOff val="3869"/>
                    <a:lumOff val="5802"/>
                  </a:schemeClr>
                </a:solidFill>
                <a:latin typeface="Helvetica"/>
                <a:ea typeface="Helvetica"/>
                <a:cs typeface="Helvetica"/>
                <a:sym typeface="Helvetica"/>
              </a:rPr>
              <a:t>answer:</a:t>
            </a:r>
          </a:p>
          <a:p>
            <a:pPr algn="l">
              <a:defRPr sz="2000"/>
            </a:pPr>
            <a:r>
              <a:rPr dirty="0"/>
              <a:t>            print "That is correct!"</a:t>
            </a:r>
          </a:p>
          <a:p>
            <a:pPr algn="l">
              <a:defRPr sz="2000"/>
            </a:pPr>
            <a:r>
              <a:rPr dirty="0"/>
              <a:t>        else:</a:t>
            </a:r>
          </a:p>
          <a:p>
            <a:pPr algn="l">
              <a:defRPr sz="2000"/>
            </a:pPr>
            <a:r>
              <a:rPr dirty="0"/>
              <a:t>            print "NOPE!"</a:t>
            </a:r>
          </a:p>
          <a:p>
            <a:pPr algn="l">
              <a:defRPr sz="2000"/>
            </a:pPr>
            <a:r>
              <a:rPr dirty="0"/>
              <a:t>            print "\nYou either spelled it wrong or missed it completely!"</a:t>
            </a:r>
          </a:p>
          <a:p>
            <a:pPr algn="l">
              <a:defRPr sz="2000"/>
            </a:pPr>
            <a:endParaRPr dirty="0"/>
          </a:p>
          <a:p>
            <a:pPr algn="l">
              <a:defRPr sz="2000"/>
            </a:pPr>
            <a:endParaRPr dirty="0"/>
          </a:p>
          <a:p>
            <a:pPr algn="l">
              <a:defRPr sz="2000"/>
            </a:pPr>
            <a:r>
              <a:rPr b="1" dirty="0">
                <a:solidFill>
                  <a:schemeClr val="accent6"/>
                </a:solidFill>
                <a:latin typeface="Helvetica"/>
                <a:ea typeface="Helvetica"/>
                <a:cs typeface="Helvetica"/>
                <a:sym typeface="Helvetica"/>
              </a:rPr>
              <a:t>lincoln</a:t>
            </a:r>
            <a:r>
              <a:rPr dirty="0"/>
              <a:t>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b="1" dirty="0">
                <a:solidFill>
                  <a:schemeClr val="accent6"/>
                </a:solidFill>
                <a:latin typeface="Helvetica"/>
                <a:ea typeface="Helvetica"/>
                <a:cs typeface="Helvetica"/>
                <a:sym typeface="Helvetica"/>
              </a:rPr>
              <a:t>lincoln</a:t>
            </a:r>
            <a:r>
              <a:rPr dirty="0"/>
              <a:t>.</a:t>
            </a:r>
            <a:r>
              <a:rPr b="1" dirty="0">
                <a:solidFill>
                  <a:schemeClr val="accent4">
                    <a:hueOff val="46120"/>
                    <a:satOff val="4178"/>
                    <a:lumOff val="-16732"/>
                  </a:schemeClr>
                </a:solidFill>
                <a:latin typeface="Helvetica"/>
                <a:ea typeface="Helvetica"/>
                <a:cs typeface="Helvetica"/>
                <a:sym typeface="Helvetica"/>
              </a:rPr>
              <a:t>declaration</a:t>
            </a:r>
            <a:r>
              <a:rPr dirty="0"/>
              <a:t>(raw_input(</a:t>
            </a:r>
            <a:r>
              <a:rPr b="1" dirty="0">
                <a:solidFill>
                  <a:schemeClr val="accent2">
                    <a:hueOff val="-2473792"/>
                    <a:satOff val="-50209"/>
                    <a:lumOff val="23543"/>
                  </a:schemeClr>
                </a:solidFill>
                <a:latin typeface="Helvetica"/>
                <a:ea typeface="Helvetica"/>
                <a:cs typeface="Helvetica"/>
                <a:sym typeface="Helvetica"/>
              </a:rPr>
              <a:t>"Who was the name of the first man's last name? :   "</a:t>
            </a:r>
            <a:r>
              <a:rPr dirty="0"/>
              <a:t>), </a:t>
            </a:r>
            <a:r>
              <a:rPr b="1" dirty="0">
                <a:solidFill>
                  <a:schemeClr val="accent4">
                    <a:hueOff val="384618"/>
                    <a:satOff val="3869"/>
                    <a:lumOff val="5802"/>
                  </a:schemeClr>
                </a:solidFill>
                <a:latin typeface="Helvetica"/>
                <a:ea typeface="Helvetica"/>
                <a:cs typeface="Helvetica"/>
                <a:sym typeface="Helvetica"/>
              </a:rPr>
              <a:t>'lincoln'</a:t>
            </a:r>
            <a:r>
              <a:rPr dirty="0"/>
              <a:t>)</a:t>
            </a:r>
          </a:p>
          <a:p>
            <a:pPr algn="l">
              <a:defRPr sz="2000"/>
            </a:pPr>
            <a:r>
              <a:rPr sz="1800" dirty="0"/>
              <a:t>washington.declaration(raw_input("Who was the name of the second man's last name? :   "), 'washington')</a:t>
            </a:r>
          </a:p>
          <a:p>
            <a:pPr algn="l">
              <a:defRPr sz="2000"/>
            </a:pPr>
            <a:r>
              <a:rPr dirty="0"/>
              <a:t>henry.declaration(raw_input("Who was the name of the  third man's last name? :   ") , 'henry')</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Shape 809"/>
          <p:cNvSpPr/>
          <p:nvPr/>
        </p:nvSpPr>
        <p:spPr>
          <a:xfrm>
            <a:off x="2802513" y="558800"/>
            <a:ext cx="64241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(better)</a:t>
            </a:r>
          </a:p>
        </p:txBody>
      </p:sp>
      <p:sp>
        <p:nvSpPr>
          <p:cNvPr id="810" name="Shape 810"/>
          <p:cNvSpPr/>
          <p:nvPr/>
        </p:nvSpPr>
        <p:spPr>
          <a:xfrm>
            <a:off x="689868" y="4104292"/>
            <a:ext cx="9728625" cy="527323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class Sayings(object):</a:t>
            </a:r>
          </a:p>
          <a:p>
            <a:pPr algn="l">
              <a:defRPr sz="1600"/>
            </a:pPr>
            <a:r>
              <a:rPr dirty="0"/>
              <a:t>    </a:t>
            </a:r>
          </a:p>
          <a:p>
            <a:pPr algn="l">
              <a:defRPr sz="1600"/>
            </a:pPr>
            <a:r>
              <a:rPr dirty="0"/>
              <a:t>    def __init__(self, statement):</a:t>
            </a:r>
          </a:p>
          <a:p>
            <a:pPr algn="l">
              <a:defRPr sz="1600"/>
            </a:pPr>
            <a:r>
              <a:rPr dirty="0"/>
              <a:t>        self.statement = statement</a:t>
            </a:r>
          </a:p>
          <a:p>
            <a:pPr algn="l">
              <a:defRPr sz="1600"/>
            </a:pPr>
            <a:r>
              <a:rPr dirty="0"/>
              <a:t>        print self.statement</a:t>
            </a:r>
          </a:p>
          <a:p>
            <a:pPr algn="l">
              <a:defRPr sz="1600"/>
            </a:pPr>
            <a:r>
              <a:rPr dirty="0"/>
              <a:t>    </a:t>
            </a:r>
          </a:p>
          <a:p>
            <a:pPr algn="l">
              <a:defRPr sz="1600"/>
            </a:pPr>
            <a:r>
              <a:rPr dirty="0"/>
              <a:t>    def declaration(self, input, answer):</a:t>
            </a:r>
          </a:p>
          <a:p>
            <a:pPr algn="l">
              <a:defRPr sz="1600"/>
            </a:pPr>
            <a:r>
              <a:rPr dirty="0"/>
              <a:t>        if input.lower() == answer:</a:t>
            </a:r>
          </a:p>
          <a:p>
            <a:pPr algn="l">
              <a:defRPr sz="1600"/>
            </a:pPr>
            <a:r>
              <a:rPr dirty="0"/>
              <a:t>            print "That is correct!"</a:t>
            </a:r>
          </a:p>
          <a:p>
            <a:pPr algn="l">
              <a:defRPr sz="1600"/>
            </a:pPr>
            <a:r>
              <a:rPr dirty="0"/>
              <a:t>        else:</a:t>
            </a:r>
          </a:p>
          <a:p>
            <a:pPr algn="l">
              <a:defRPr sz="1600"/>
            </a:pPr>
            <a:r>
              <a:rPr dirty="0"/>
              <a:t>            print "NOPE!"</a:t>
            </a:r>
          </a:p>
          <a:p>
            <a:pPr algn="l">
              <a:defRPr sz="1600"/>
            </a:pPr>
            <a:r>
              <a:rPr dirty="0"/>
              <a:t>            print "\nYou either spelled it wrong or missed it completely!"</a:t>
            </a:r>
          </a:p>
          <a:p>
            <a:pPr algn="l">
              <a:defRPr sz="1600"/>
            </a:pPr>
            <a:endParaRPr dirty="0"/>
          </a:p>
          <a:p>
            <a:pPr algn="l">
              <a:defRPr sz="1600"/>
            </a:pPr>
            <a:endParaRPr dirty="0"/>
          </a:p>
          <a:p>
            <a:pPr algn="l">
              <a:defRPr sz="1600"/>
            </a:pPr>
            <a:r>
              <a:rPr dirty="0"/>
              <a:t>lincoln = Sayings("\nFirst Quote: \nFour Score and Seven Years ago....\n")</a:t>
            </a:r>
          </a:p>
          <a:p>
            <a:pPr algn="l">
              <a:defRPr sz="1600"/>
            </a:pPr>
            <a:r>
              <a:rPr dirty="0"/>
              <a:t>washington = Sayings("Second Quote: \nI shall NEVER tell a lie!\n")</a:t>
            </a:r>
          </a:p>
          <a:p>
            <a:pPr algn="l">
              <a:defRPr sz="1600"/>
            </a:pPr>
            <a:r>
              <a:rPr dirty="0"/>
              <a:t>henry = Sayings("Third Qoute: \nGive me Liberty or give me Death!\n")</a:t>
            </a:r>
          </a:p>
          <a:p>
            <a:pPr algn="l">
              <a:defRPr sz="1600"/>
            </a:pPr>
            <a:endParaRPr dirty="0"/>
          </a:p>
          <a:p>
            <a:pPr algn="l">
              <a:defRPr sz="1600"/>
            </a:pPr>
            <a:r>
              <a:rPr dirty="0"/>
              <a:t>lincoln.declaration(raw_input("Who was the name of the first man's last name? :   "), 'lincoln')</a:t>
            </a:r>
          </a:p>
          <a:p>
            <a:pPr algn="l">
              <a:defRPr sz="1600"/>
            </a:pPr>
            <a:r>
              <a:rPr dirty="0"/>
              <a:t>washington.declaration(raw_input("Who was the name of the second man's last name? :   "), 'washington')</a:t>
            </a:r>
          </a:p>
          <a:p>
            <a:pPr algn="l">
              <a:defRPr sz="1600"/>
            </a:pPr>
            <a:r>
              <a:rPr dirty="0"/>
              <a:t>henry.declaration(raw_input("Who was the name of the  third man's last name? :   ") , 'henry')</a:t>
            </a:r>
          </a:p>
        </p:txBody>
      </p:sp>
      <p:sp>
        <p:nvSpPr>
          <p:cNvPr id="811" name="Shape 811"/>
          <p:cNvSpPr/>
          <p:nvPr/>
        </p:nvSpPr>
        <p:spPr>
          <a:xfrm>
            <a:off x="6627829" y="2786877"/>
            <a:ext cx="5424476" cy="3771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400"/>
            </a:pPr>
            <a:r>
              <a:t>First Quote: </a:t>
            </a:r>
          </a:p>
          <a:p>
            <a:pPr>
              <a:defRPr sz="1400"/>
            </a:pPr>
            <a:r>
              <a:t>Four Score and Seven Years ago....</a:t>
            </a:r>
          </a:p>
          <a:p>
            <a:pPr>
              <a:defRPr sz="1400"/>
            </a:pPr>
            <a:endParaRPr/>
          </a:p>
          <a:p>
            <a:pPr>
              <a:defRPr sz="1400"/>
            </a:pPr>
            <a:r>
              <a:t>Second Quote: </a:t>
            </a:r>
          </a:p>
          <a:p>
            <a:pPr>
              <a:defRPr sz="1400"/>
            </a:pPr>
            <a:r>
              <a:t>I shall NEVER tell a lie!</a:t>
            </a:r>
          </a:p>
          <a:p>
            <a:pPr>
              <a:defRPr sz="1400"/>
            </a:pPr>
            <a:endParaRPr/>
          </a:p>
          <a:p>
            <a:pPr>
              <a:defRPr sz="1400"/>
            </a:pPr>
            <a:r>
              <a:t>Third Qoute: </a:t>
            </a:r>
          </a:p>
          <a:p>
            <a:pPr>
              <a:defRPr sz="1400"/>
            </a:pPr>
            <a:r>
              <a:t>Give me Liberty or give me Death!</a:t>
            </a:r>
          </a:p>
          <a:p>
            <a:pPr>
              <a:defRPr sz="1400"/>
            </a:pPr>
            <a:endParaRPr/>
          </a:p>
          <a:p>
            <a:pPr>
              <a:defRPr sz="1400"/>
            </a:pPr>
            <a:r>
              <a:t>Who was the name of the first man's last name? :   LINCOLN</a:t>
            </a:r>
          </a:p>
          <a:p>
            <a:pPr>
              <a:defRPr sz="1400"/>
            </a:pPr>
            <a:r>
              <a:t>That is correct!</a:t>
            </a:r>
          </a:p>
          <a:p>
            <a:pPr>
              <a:defRPr sz="1400"/>
            </a:pPr>
            <a:r>
              <a:t>Who was the name of the second man's last name? :   Washington</a:t>
            </a:r>
          </a:p>
          <a:p>
            <a:pPr>
              <a:defRPr sz="1400"/>
            </a:pPr>
            <a:r>
              <a:t>That is correct!</a:t>
            </a:r>
          </a:p>
          <a:p>
            <a:pPr>
              <a:defRPr sz="1400"/>
            </a:pPr>
            <a:r>
              <a:t>Who was the name of the  third man's last name? :   henri</a:t>
            </a:r>
          </a:p>
          <a:p>
            <a:pPr>
              <a:defRPr sz="1400"/>
            </a:pPr>
            <a:r>
              <a:t>NOPE!</a:t>
            </a:r>
          </a:p>
          <a:p>
            <a:pPr>
              <a:defRPr sz="1400"/>
            </a:pPr>
            <a:endParaRPr/>
          </a:p>
          <a:p>
            <a:pPr>
              <a:defRPr sz="1400"/>
            </a:pPr>
            <a:r>
              <a:t>You either spelled it wrong or missed it completely!</a:t>
            </a:r>
          </a:p>
        </p:txBody>
      </p:sp>
      <p:sp>
        <p:nvSpPr>
          <p:cNvPr id="812" name="Shape 812"/>
          <p:cNvSpPr/>
          <p:nvPr/>
        </p:nvSpPr>
        <p:spPr>
          <a:xfrm>
            <a:off x="2244680" y="1949306"/>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813" name="Shape 813"/>
          <p:cNvSpPr/>
          <p:nvPr/>
        </p:nvSpPr>
        <p:spPr>
          <a:xfrm>
            <a:off x="8279134" y="1949306"/>
            <a:ext cx="212186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Execution</a:t>
            </a: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p:cNvSpPr>
          <p:nvPr>
            <p:ph type="ctrTitle"/>
          </p:nvPr>
        </p:nvSpPr>
        <p:spPr>
          <a:prstGeom prst="rect">
            <a:avLst/>
          </a:prstGeom>
        </p:spPr>
        <p:txBody>
          <a:bodyPr/>
          <a:lstStyle/>
          <a:p>
            <a:r>
              <a:t>Lab Work</a:t>
            </a:r>
          </a:p>
        </p:txBody>
      </p:sp>
      <p:sp>
        <p:nvSpPr>
          <p:cNvPr id="816" name="Shape 816"/>
          <p:cNvSpPr>
            <a:spLocks noGrp="1"/>
          </p:cNvSpPr>
          <p:nvPr>
            <p:ph type="subTitle" sz="quarter" idx="1"/>
          </p:nvPr>
        </p:nvSpPr>
        <p:spPr>
          <a:prstGeom prst="rect">
            <a:avLst/>
          </a:prstGeom>
        </p:spPr>
        <p:txBody>
          <a:bodyPr/>
          <a:lstStyle/>
          <a:p>
            <a:r>
              <a:t>Labs 1 and 2</a:t>
            </a: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Shape 818"/>
          <p:cNvSpPr>
            <a:spLocks noGrp="1"/>
          </p:cNvSpPr>
          <p:nvPr>
            <p:ph type="ctrTitle"/>
          </p:nvPr>
        </p:nvSpPr>
        <p:spPr>
          <a:prstGeom prst="rect">
            <a:avLst/>
          </a:prstGeom>
        </p:spPr>
        <p:txBody>
          <a:bodyPr/>
          <a:lstStyle/>
          <a:p>
            <a:r>
              <a:t>Python Basics</a:t>
            </a:r>
          </a:p>
        </p:txBody>
      </p:sp>
      <p:sp>
        <p:nvSpPr>
          <p:cNvPr id="819" name="Shape 819"/>
          <p:cNvSpPr>
            <a:spLocks noGrp="1"/>
          </p:cNvSpPr>
          <p:nvPr>
            <p:ph type="subTitle" sz="quarter" idx="1"/>
          </p:nvPr>
        </p:nvSpPr>
        <p:spPr>
          <a:prstGeom prst="rect">
            <a:avLst/>
          </a:prstGeom>
        </p:spPr>
        <p:txBody>
          <a:bodyPr/>
          <a:lstStyle/>
          <a:p>
            <a:r>
              <a:t>Lesson-3</a:t>
            </a:r>
          </a:p>
          <a:p>
            <a:r>
              <a:t>Scaling Python</a:t>
            </a: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Shape 821"/>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Reading Files</a:t>
            </a:r>
          </a:p>
        </p:txBody>
      </p:sp>
      <p:sp>
        <p:nvSpPr>
          <p:cNvPr id="822" name="Shape 822"/>
          <p:cNvSpPr/>
          <p:nvPr/>
        </p:nvSpPr>
        <p:spPr>
          <a:xfrm>
            <a:off x="2013430" y="3008113"/>
            <a:ext cx="7826996" cy="340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latin typeface="Courier New"/>
                <a:ea typeface="Courier New"/>
                <a:cs typeface="Courier New"/>
                <a:sym typeface="Courier New"/>
              </a:defRPr>
            </a:pPr>
            <a:r>
              <a:t>file = "/home/student/Desktop/paul-tst.txt"</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text = open(file, "r")</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newtext = text.readlines()</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for line in newtext:</a:t>
            </a:r>
          </a:p>
          <a:p>
            <a:pPr algn="l">
              <a:defRPr sz="2300">
                <a:latin typeface="Courier New"/>
                <a:ea typeface="Courier New"/>
                <a:cs typeface="Courier New"/>
                <a:sym typeface="Courier New"/>
              </a:defRPr>
            </a:pPr>
            <a:r>
              <a:t>    print line</a:t>
            </a: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Shape 826"/>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Reading Files</a:t>
            </a:r>
          </a:p>
        </p:txBody>
      </p:sp>
      <p:sp>
        <p:nvSpPr>
          <p:cNvPr id="827" name="Shape 827"/>
          <p:cNvSpPr/>
          <p:nvPr/>
        </p:nvSpPr>
        <p:spPr>
          <a:xfrm>
            <a:off x="2013430" y="3008113"/>
            <a:ext cx="7826996" cy="340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latin typeface="Courier New"/>
                <a:ea typeface="Courier New"/>
                <a:cs typeface="Courier New"/>
                <a:sym typeface="Courier New"/>
              </a:defRPr>
            </a:pPr>
            <a:r>
              <a:rPr b="1">
                <a:solidFill>
                  <a:schemeClr val="accent1"/>
                </a:solidFill>
              </a:rPr>
              <a:t>file</a:t>
            </a:r>
            <a:r>
              <a:t> =</a:t>
            </a:r>
            <a:r>
              <a:rPr b="1">
                <a:solidFill>
                  <a:schemeClr val="accent3">
                    <a:hueOff val="-333990"/>
                    <a:satOff val="3917"/>
                    <a:lumOff val="-6666"/>
                  </a:schemeClr>
                </a:solidFill>
              </a:rPr>
              <a:t> "/home/student/Desktop/paul-tst.txt"</a:t>
            </a:r>
          </a:p>
          <a:p>
            <a:pPr algn="l">
              <a:defRPr sz="2300">
                <a:latin typeface="Courier New"/>
                <a:ea typeface="Courier New"/>
                <a:cs typeface="Courier New"/>
                <a:sym typeface="Courier New"/>
              </a:defRPr>
            </a:pPr>
            <a:endParaRPr b="1">
              <a:solidFill>
                <a:schemeClr val="accent3">
                  <a:hueOff val="-333990"/>
                  <a:satOff val="3917"/>
                  <a:lumOff val="-6666"/>
                </a:schemeClr>
              </a:solidFill>
            </a:endParaRPr>
          </a:p>
          <a:p>
            <a:pPr algn="l">
              <a:defRPr sz="2300">
                <a:latin typeface="Courier New"/>
                <a:ea typeface="Courier New"/>
                <a:cs typeface="Courier New"/>
                <a:sym typeface="Courier New"/>
              </a:defRPr>
            </a:pPr>
            <a:r>
              <a:t>text = open(file, "r")</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newtext = text.readlines()</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for line in newtext:</a:t>
            </a:r>
          </a:p>
          <a:p>
            <a:pPr algn="l">
              <a:defRPr sz="2300">
                <a:latin typeface="Courier New"/>
                <a:ea typeface="Courier New"/>
                <a:cs typeface="Courier New"/>
                <a:sym typeface="Courier New"/>
              </a:defRPr>
            </a:pPr>
            <a:r>
              <a:t>    print line</a:t>
            </a: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Shape 831"/>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Reading Files</a:t>
            </a:r>
          </a:p>
        </p:txBody>
      </p:sp>
      <p:sp>
        <p:nvSpPr>
          <p:cNvPr id="832" name="Shape 832"/>
          <p:cNvSpPr/>
          <p:nvPr/>
        </p:nvSpPr>
        <p:spPr>
          <a:xfrm>
            <a:off x="2013430" y="3008113"/>
            <a:ext cx="7826996" cy="340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latin typeface="Courier New"/>
                <a:ea typeface="Courier New"/>
                <a:cs typeface="Courier New"/>
                <a:sym typeface="Courier New"/>
              </a:defRPr>
            </a:pPr>
            <a:r>
              <a:rPr b="1">
                <a:solidFill>
                  <a:schemeClr val="accent1"/>
                </a:solidFill>
              </a:rPr>
              <a:t>file</a:t>
            </a:r>
            <a:r>
              <a:t> =</a:t>
            </a:r>
            <a:r>
              <a:rPr b="1">
                <a:solidFill>
                  <a:schemeClr val="accent3">
                    <a:hueOff val="-333990"/>
                    <a:satOff val="3917"/>
                    <a:lumOff val="-6666"/>
                  </a:schemeClr>
                </a:solidFill>
              </a:rPr>
              <a:t> "/home/student/Desktop/paul-tst.txt"</a:t>
            </a:r>
          </a:p>
          <a:p>
            <a:pPr algn="l">
              <a:defRPr sz="2300">
                <a:latin typeface="Courier New"/>
                <a:ea typeface="Courier New"/>
                <a:cs typeface="Courier New"/>
                <a:sym typeface="Courier New"/>
              </a:defRPr>
            </a:pPr>
            <a:endParaRPr b="1">
              <a:solidFill>
                <a:schemeClr val="accent3">
                  <a:hueOff val="-333990"/>
                  <a:satOff val="3917"/>
                  <a:lumOff val="-6666"/>
                </a:schemeClr>
              </a:solidFill>
            </a:endParaRPr>
          </a:p>
          <a:p>
            <a:pPr algn="l">
              <a:defRPr sz="2300">
                <a:latin typeface="Courier New"/>
                <a:ea typeface="Courier New"/>
                <a:cs typeface="Courier New"/>
                <a:sym typeface="Courier New"/>
              </a:defRPr>
            </a:pPr>
            <a:r>
              <a:rPr b="1">
                <a:solidFill>
                  <a:schemeClr val="accent2"/>
                </a:solidFill>
              </a:rPr>
              <a:t>text</a:t>
            </a:r>
            <a:r>
              <a:t> = </a:t>
            </a:r>
            <a:r>
              <a:rPr b="1"/>
              <a:t>open</a:t>
            </a:r>
            <a:r>
              <a:t>(</a:t>
            </a:r>
            <a:r>
              <a:rPr b="1">
                <a:solidFill>
                  <a:schemeClr val="accent1"/>
                </a:solidFill>
              </a:rPr>
              <a:t>file</a:t>
            </a:r>
            <a:r>
              <a:t>, </a:t>
            </a:r>
            <a:r>
              <a:rPr b="1">
                <a:solidFill>
                  <a:schemeClr val="accent5"/>
                </a:solidFill>
              </a:rPr>
              <a:t>"r"</a:t>
            </a:r>
            <a:r>
              <a:t>)</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newtext = text.readlines()</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for line in newtext:</a:t>
            </a:r>
          </a:p>
          <a:p>
            <a:pPr algn="l">
              <a:defRPr sz="2300">
                <a:latin typeface="Courier New"/>
                <a:ea typeface="Courier New"/>
                <a:cs typeface="Courier New"/>
                <a:sym typeface="Courier New"/>
              </a:defRPr>
            </a:pPr>
            <a:r>
              <a:t>    print line</a:t>
            </a: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Shape 836"/>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Reading Files</a:t>
            </a:r>
          </a:p>
        </p:txBody>
      </p:sp>
      <p:sp>
        <p:nvSpPr>
          <p:cNvPr id="837" name="Shape 837"/>
          <p:cNvSpPr/>
          <p:nvPr/>
        </p:nvSpPr>
        <p:spPr>
          <a:xfrm>
            <a:off x="2013430" y="3020813"/>
            <a:ext cx="7826996" cy="340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latin typeface="Courier New"/>
                <a:ea typeface="Courier New"/>
                <a:cs typeface="Courier New"/>
                <a:sym typeface="Courier New"/>
              </a:defRPr>
            </a:pPr>
            <a:r>
              <a:rPr b="1">
                <a:solidFill>
                  <a:schemeClr val="accent1"/>
                </a:solidFill>
              </a:rPr>
              <a:t>file</a:t>
            </a:r>
            <a:r>
              <a:t> =</a:t>
            </a:r>
            <a:r>
              <a:rPr b="1">
                <a:solidFill>
                  <a:schemeClr val="accent3">
                    <a:hueOff val="-333990"/>
                    <a:satOff val="3917"/>
                    <a:lumOff val="-6666"/>
                  </a:schemeClr>
                </a:solidFill>
              </a:rPr>
              <a:t> "/home/student/Desktop/paul-tst.txt"</a:t>
            </a:r>
          </a:p>
          <a:p>
            <a:pPr algn="l">
              <a:defRPr sz="2300">
                <a:latin typeface="Courier New"/>
                <a:ea typeface="Courier New"/>
                <a:cs typeface="Courier New"/>
                <a:sym typeface="Courier New"/>
              </a:defRPr>
            </a:pPr>
            <a:endParaRPr b="1">
              <a:solidFill>
                <a:schemeClr val="accent3">
                  <a:hueOff val="-333990"/>
                  <a:satOff val="3917"/>
                  <a:lumOff val="-6666"/>
                </a:schemeClr>
              </a:solidFill>
            </a:endParaRPr>
          </a:p>
          <a:p>
            <a:pPr algn="l">
              <a:defRPr sz="2300">
                <a:latin typeface="Courier New"/>
                <a:ea typeface="Courier New"/>
                <a:cs typeface="Courier New"/>
                <a:sym typeface="Courier New"/>
              </a:defRPr>
            </a:pPr>
            <a:r>
              <a:rPr b="1">
                <a:solidFill>
                  <a:schemeClr val="accent2"/>
                </a:solidFill>
              </a:rPr>
              <a:t>text</a:t>
            </a:r>
            <a:r>
              <a:t> = </a:t>
            </a:r>
            <a:r>
              <a:rPr b="1"/>
              <a:t>open</a:t>
            </a:r>
            <a:r>
              <a:t>(</a:t>
            </a:r>
            <a:r>
              <a:rPr b="1">
                <a:solidFill>
                  <a:schemeClr val="accent1"/>
                </a:solidFill>
              </a:rPr>
              <a:t>file</a:t>
            </a:r>
            <a:r>
              <a:t>, </a:t>
            </a:r>
            <a:r>
              <a:rPr b="1">
                <a:solidFill>
                  <a:schemeClr val="accent5"/>
                </a:solidFill>
              </a:rPr>
              <a:t>"r"</a:t>
            </a:r>
            <a:r>
              <a:t>)</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rPr b="1">
                <a:solidFill>
                  <a:schemeClr val="accent4">
                    <a:hueOff val="46120"/>
                    <a:satOff val="4178"/>
                    <a:lumOff val="-16732"/>
                  </a:schemeClr>
                </a:solidFill>
              </a:rPr>
              <a:t>newtext</a:t>
            </a:r>
            <a:r>
              <a:t> = </a:t>
            </a:r>
            <a:r>
              <a:rPr b="1">
                <a:solidFill>
                  <a:schemeClr val="accent2"/>
                </a:solidFill>
              </a:rPr>
              <a:t>text</a:t>
            </a:r>
            <a:r>
              <a:t>.</a:t>
            </a:r>
            <a:r>
              <a:rPr b="1">
                <a:solidFill>
                  <a:schemeClr val="accent3">
                    <a:satOff val="18648"/>
                    <a:lumOff val="5971"/>
                  </a:schemeClr>
                </a:solidFill>
              </a:rPr>
              <a:t>readlines()</a:t>
            </a:r>
          </a:p>
          <a:p>
            <a:pPr algn="l">
              <a:defRPr sz="2300">
                <a:latin typeface="Courier New"/>
                <a:ea typeface="Courier New"/>
                <a:cs typeface="Courier New"/>
                <a:sym typeface="Courier New"/>
              </a:defRPr>
            </a:pPr>
            <a:endParaRPr b="1">
              <a:solidFill>
                <a:schemeClr val="accent3">
                  <a:satOff val="18648"/>
                  <a:lumOff val="5971"/>
                </a:schemeClr>
              </a:solidFill>
            </a:endParaRPr>
          </a:p>
          <a:p>
            <a:pPr algn="l">
              <a:defRPr sz="2300">
                <a:latin typeface="Courier New"/>
                <a:ea typeface="Courier New"/>
                <a:cs typeface="Courier New"/>
                <a:sym typeface="Courier New"/>
              </a:defRPr>
            </a:pPr>
            <a:r>
              <a:rPr b="1">
                <a:solidFill>
                  <a:schemeClr val="accent2"/>
                </a:solidFill>
              </a:rPr>
              <a:t>text</a:t>
            </a:r>
            <a:r>
              <a:t>.</a:t>
            </a:r>
            <a:r>
              <a:rPr b="1">
                <a:solidFill>
                  <a:schemeClr val="accent3">
                    <a:satOff val="18648"/>
                    <a:lumOff val="5971"/>
                  </a:schemeClr>
                </a:solidFill>
              </a:rPr>
              <a:t>close()</a:t>
            </a:r>
          </a:p>
          <a:p>
            <a:pPr algn="l">
              <a:defRPr sz="2300">
                <a:latin typeface="Courier New"/>
                <a:ea typeface="Courier New"/>
                <a:cs typeface="Courier New"/>
                <a:sym typeface="Courier New"/>
              </a:defRPr>
            </a:pPr>
            <a:endParaRPr b="1">
              <a:solidFill>
                <a:schemeClr val="accent3">
                  <a:satOff val="18648"/>
                  <a:lumOff val="5971"/>
                </a:schemeClr>
              </a:solidFill>
            </a:endParaRPr>
          </a:p>
          <a:p>
            <a:pPr algn="l">
              <a:defRPr sz="2300">
                <a:latin typeface="Courier New"/>
                <a:ea typeface="Courier New"/>
                <a:cs typeface="Courier New"/>
                <a:sym typeface="Courier New"/>
              </a:defRPr>
            </a:pPr>
            <a:r>
              <a:t>for line in newtext:</a:t>
            </a:r>
          </a:p>
          <a:p>
            <a:pPr algn="l">
              <a:defRPr sz="2300">
                <a:latin typeface="Courier New"/>
                <a:ea typeface="Courier New"/>
                <a:cs typeface="Courier New"/>
                <a:sym typeface="Courier New"/>
              </a:defRPr>
            </a:pPr>
            <a:r>
              <a:t>    print line</a:t>
            </a:r>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Shape 841"/>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Reading Files</a:t>
            </a:r>
          </a:p>
        </p:txBody>
      </p:sp>
      <p:sp>
        <p:nvSpPr>
          <p:cNvPr id="842" name="Shape 842"/>
          <p:cNvSpPr/>
          <p:nvPr/>
        </p:nvSpPr>
        <p:spPr>
          <a:xfrm>
            <a:off x="2013430" y="3008113"/>
            <a:ext cx="7826996" cy="340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latin typeface="Courier New"/>
                <a:ea typeface="Courier New"/>
                <a:cs typeface="Courier New"/>
                <a:sym typeface="Courier New"/>
              </a:defRPr>
            </a:pPr>
            <a:r>
              <a:rPr b="1">
                <a:solidFill>
                  <a:schemeClr val="accent1"/>
                </a:solidFill>
              </a:rPr>
              <a:t>file</a:t>
            </a:r>
            <a:r>
              <a:t> =</a:t>
            </a:r>
            <a:r>
              <a:rPr b="1">
                <a:solidFill>
                  <a:schemeClr val="accent3">
                    <a:hueOff val="-333990"/>
                    <a:satOff val="3917"/>
                    <a:lumOff val="-6666"/>
                  </a:schemeClr>
                </a:solidFill>
              </a:rPr>
              <a:t> "/home/student/Desktop/paul-tst.txt"</a:t>
            </a:r>
          </a:p>
          <a:p>
            <a:pPr algn="l">
              <a:defRPr sz="2300">
                <a:latin typeface="Courier New"/>
                <a:ea typeface="Courier New"/>
                <a:cs typeface="Courier New"/>
                <a:sym typeface="Courier New"/>
              </a:defRPr>
            </a:pPr>
            <a:endParaRPr b="1">
              <a:solidFill>
                <a:schemeClr val="accent3">
                  <a:hueOff val="-333990"/>
                  <a:satOff val="3917"/>
                  <a:lumOff val="-6666"/>
                </a:schemeClr>
              </a:solidFill>
            </a:endParaRPr>
          </a:p>
          <a:p>
            <a:pPr algn="l">
              <a:defRPr sz="2300">
                <a:latin typeface="Courier New"/>
                <a:ea typeface="Courier New"/>
                <a:cs typeface="Courier New"/>
                <a:sym typeface="Courier New"/>
              </a:defRPr>
            </a:pPr>
            <a:r>
              <a:rPr b="1">
                <a:solidFill>
                  <a:schemeClr val="accent2"/>
                </a:solidFill>
              </a:rPr>
              <a:t>text</a:t>
            </a:r>
            <a:r>
              <a:t> = </a:t>
            </a:r>
            <a:r>
              <a:rPr b="1"/>
              <a:t>open</a:t>
            </a:r>
            <a:r>
              <a:t>(</a:t>
            </a:r>
            <a:r>
              <a:rPr b="1">
                <a:solidFill>
                  <a:schemeClr val="accent1"/>
                </a:solidFill>
              </a:rPr>
              <a:t>file</a:t>
            </a:r>
            <a:r>
              <a:t>, </a:t>
            </a:r>
            <a:r>
              <a:rPr b="1">
                <a:solidFill>
                  <a:schemeClr val="accent5"/>
                </a:solidFill>
              </a:rPr>
              <a:t>"r"</a:t>
            </a:r>
            <a:r>
              <a:t>)</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rPr b="1">
                <a:solidFill>
                  <a:schemeClr val="accent4">
                    <a:hueOff val="46120"/>
                    <a:satOff val="4178"/>
                    <a:lumOff val="-16732"/>
                  </a:schemeClr>
                </a:solidFill>
              </a:rPr>
              <a:t>newtext</a:t>
            </a:r>
            <a:r>
              <a:t> = </a:t>
            </a:r>
            <a:r>
              <a:rPr b="1">
                <a:solidFill>
                  <a:schemeClr val="accent2"/>
                </a:solidFill>
              </a:rPr>
              <a:t>text</a:t>
            </a:r>
            <a:r>
              <a:t>.</a:t>
            </a:r>
            <a:r>
              <a:rPr b="1">
                <a:solidFill>
                  <a:schemeClr val="accent3">
                    <a:satOff val="18648"/>
                    <a:lumOff val="5971"/>
                  </a:schemeClr>
                </a:solidFill>
              </a:rPr>
              <a:t>readlines()</a:t>
            </a:r>
          </a:p>
          <a:p>
            <a:pPr algn="l">
              <a:defRPr sz="2300">
                <a:latin typeface="Courier New"/>
                <a:ea typeface="Courier New"/>
                <a:cs typeface="Courier New"/>
                <a:sym typeface="Courier New"/>
              </a:defRPr>
            </a:pPr>
            <a:endParaRPr b="1">
              <a:solidFill>
                <a:schemeClr val="accent3">
                  <a:satOff val="18648"/>
                  <a:lumOff val="5971"/>
                </a:schemeClr>
              </a:solidFill>
            </a:endParaRPr>
          </a:p>
          <a:p>
            <a:pPr algn="l">
              <a:defRPr sz="2300">
                <a:latin typeface="Courier New"/>
                <a:ea typeface="Courier New"/>
                <a:cs typeface="Courier New"/>
                <a:sym typeface="Courier New"/>
              </a:defRPr>
            </a:pPr>
            <a:r>
              <a:rPr b="1">
                <a:solidFill>
                  <a:schemeClr val="accent2"/>
                </a:solidFill>
              </a:rPr>
              <a:t>text</a:t>
            </a:r>
            <a:r>
              <a:t>.</a:t>
            </a:r>
            <a:r>
              <a:rPr b="1">
                <a:solidFill>
                  <a:schemeClr val="accent3">
                    <a:satOff val="18648"/>
                    <a:lumOff val="5971"/>
                  </a:schemeClr>
                </a:solidFill>
              </a:rPr>
              <a:t>close()</a:t>
            </a:r>
          </a:p>
          <a:p>
            <a:pPr algn="l">
              <a:defRPr sz="2300">
                <a:latin typeface="Courier New"/>
                <a:ea typeface="Courier New"/>
                <a:cs typeface="Courier New"/>
                <a:sym typeface="Courier New"/>
              </a:defRPr>
            </a:pPr>
            <a:endParaRPr b="1">
              <a:solidFill>
                <a:schemeClr val="accent3">
                  <a:satOff val="18648"/>
                  <a:lumOff val="5971"/>
                </a:schemeClr>
              </a:solidFill>
            </a:endParaRPr>
          </a:p>
          <a:p>
            <a:pPr algn="l">
              <a:defRPr sz="2300">
                <a:latin typeface="Courier New"/>
                <a:ea typeface="Courier New"/>
                <a:cs typeface="Courier New"/>
                <a:sym typeface="Courier New"/>
              </a:defRPr>
            </a:pPr>
            <a:r>
              <a:t>for </a:t>
            </a:r>
            <a:r>
              <a:rPr b="1">
                <a:solidFill>
                  <a:schemeClr val="accent4"/>
                </a:solidFill>
              </a:rPr>
              <a:t>line</a:t>
            </a:r>
            <a:r>
              <a:t> in </a:t>
            </a:r>
            <a:r>
              <a:rPr b="1">
                <a:solidFill>
                  <a:schemeClr val="accent4">
                    <a:hueOff val="46120"/>
                    <a:satOff val="4178"/>
                    <a:lumOff val="-16732"/>
                  </a:schemeClr>
                </a:solidFill>
              </a:rPr>
              <a:t>newtext</a:t>
            </a:r>
            <a:r>
              <a:t>:</a:t>
            </a:r>
          </a:p>
          <a:p>
            <a:pPr algn="l">
              <a:defRPr sz="2300">
                <a:latin typeface="Courier New"/>
                <a:ea typeface="Courier New"/>
                <a:cs typeface="Courier New"/>
                <a:sym typeface="Courier New"/>
              </a:defRPr>
            </a:pPr>
            <a:r>
              <a:t>    print </a:t>
            </a:r>
            <a:r>
              <a:rPr b="1">
                <a:solidFill>
                  <a:schemeClr val="accent4"/>
                </a:solidFill>
              </a:rPr>
              <a:t>line</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nvSpPr>
        <p:spPr>
          <a:xfrm>
            <a:off x="5232592" y="558800"/>
            <a:ext cx="1563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a:t>
            </a:r>
          </a:p>
        </p:txBody>
      </p:sp>
      <p:sp>
        <p:nvSpPr>
          <p:cNvPr id="215" name="Shape 215"/>
          <p:cNvSpPr/>
          <p:nvPr/>
        </p:nvSpPr>
        <p:spPr>
          <a:xfrm>
            <a:off x="2704597" y="2044700"/>
            <a:ext cx="3223767" cy="444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1'</a:t>
            </a:r>
          </a:p>
        </p:txBody>
      </p:sp>
      <p:sp>
        <p:nvSpPr>
          <p:cNvPr id="216" name="Shape 216"/>
          <p:cNvSpPr/>
          <p:nvPr/>
        </p:nvSpPr>
        <p:spPr>
          <a:xfrm>
            <a:off x="2557222" y="3212088"/>
            <a:ext cx="3236462"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rPr lang="en-US" dirty="0"/>
              <a:t>"string number 2"</a:t>
            </a:r>
          </a:p>
        </p:txBody>
      </p:sp>
      <p:sp>
        <p:nvSpPr>
          <p:cNvPr id="217" name="Shape 217"/>
          <p:cNvSpPr/>
          <p:nvPr/>
        </p:nvSpPr>
        <p:spPr>
          <a:xfrm>
            <a:off x="2012187" y="4406900"/>
            <a:ext cx="4321225" cy="444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3'''</a:t>
            </a:r>
          </a:p>
        </p:txBody>
      </p:sp>
      <p:sp>
        <p:nvSpPr>
          <p:cNvPr id="218" name="Shape 218"/>
          <p:cNvSpPr/>
          <p:nvPr/>
        </p:nvSpPr>
        <p:spPr>
          <a:xfrm>
            <a:off x="4775789" y="5626100"/>
            <a:ext cx="247756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Plan Ahead</a:t>
            </a:r>
          </a:p>
        </p:txBody>
      </p:sp>
      <p:sp>
        <p:nvSpPr>
          <p:cNvPr id="222" name="Shape 222"/>
          <p:cNvSpPr/>
          <p:nvPr/>
        </p:nvSpPr>
        <p:spPr>
          <a:xfrm>
            <a:off x="431800" y="7315905"/>
            <a:ext cx="11811000" cy="379591"/>
          </a:xfrm>
          <a:prstGeom prst="rect">
            <a:avLst/>
          </a:prstGeom>
          <a:solidFill>
            <a:srgbClr val="FFB43F"/>
          </a:solidFill>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1800" b="1">
                <a:latin typeface="Courier New"/>
                <a:ea typeface="Courier New"/>
                <a:cs typeface="Courier New"/>
                <a:sym typeface="Courier New"/>
              </a:defRPr>
            </a:pPr>
            <a:r>
              <a:rPr lang="en-US" dirty="0"/>
              <a:t>"</a:t>
            </a:r>
            <a:r>
              <a:rPr dirty="0"/>
              <a:t>The man approached and said </a:t>
            </a:r>
            <a:r>
              <a:rPr dirty="0">
                <a:solidFill>
                  <a:schemeClr val="accent1"/>
                </a:solidFill>
              </a:rPr>
              <a:t>'bla</a:t>
            </a:r>
            <a:r>
              <a:rPr lang="en-US" dirty="0">
                <a:solidFill>
                  <a:schemeClr val="accent1"/>
                </a:solidFill>
              </a:rPr>
              <a:t>h</a:t>
            </a:r>
            <a:r>
              <a:rPr dirty="0">
                <a:solidFill>
                  <a:schemeClr val="accent1"/>
                </a:solidFill>
              </a:rPr>
              <a:t> bla</a:t>
            </a:r>
            <a:r>
              <a:rPr lang="en-US" dirty="0">
                <a:solidFill>
                  <a:schemeClr val="accent1"/>
                </a:solidFill>
              </a:rPr>
              <a:t>h</a:t>
            </a:r>
            <a:r>
              <a:rPr dirty="0">
                <a:solidFill>
                  <a:schemeClr val="accent1"/>
                </a:solidFill>
              </a:rPr>
              <a:t> bla</a:t>
            </a:r>
            <a:r>
              <a:rPr lang="en-US" dirty="0">
                <a:solidFill>
                  <a:schemeClr val="accent1"/>
                </a:solidFill>
              </a:rPr>
              <a:t>h</a:t>
            </a:r>
            <a:r>
              <a:rPr dirty="0">
                <a:solidFill>
                  <a:schemeClr val="accent1"/>
                </a:solidFill>
              </a:rPr>
              <a:t>'</a:t>
            </a:r>
            <a:r>
              <a:rPr dirty="0"/>
              <a:t> then turned around and left</a:t>
            </a:r>
            <a:r>
              <a:rPr lang="en-US" dirty="0"/>
              <a:t>"</a:t>
            </a:r>
            <a:endParaRPr dirty="0"/>
          </a:p>
        </p:txBody>
      </p:sp>
      <p:sp>
        <p:nvSpPr>
          <p:cNvPr id="11" name="Shape 207"/>
          <p:cNvSpPr/>
          <p:nvPr/>
        </p:nvSpPr>
        <p:spPr>
          <a:xfrm>
            <a:off x="8031143" y="1905000"/>
            <a:ext cx="2917516"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single quotes</a:t>
            </a:r>
          </a:p>
        </p:txBody>
      </p:sp>
      <p:sp>
        <p:nvSpPr>
          <p:cNvPr id="12" name="Shape 208"/>
          <p:cNvSpPr/>
          <p:nvPr/>
        </p:nvSpPr>
        <p:spPr>
          <a:xfrm>
            <a:off x="7266608" y="3119755"/>
            <a:ext cx="443711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single double </a:t>
            </a:r>
            <a:r>
              <a:rPr dirty="0"/>
              <a:t>quotes</a:t>
            </a:r>
          </a:p>
        </p:txBody>
      </p:sp>
      <p:sp>
        <p:nvSpPr>
          <p:cNvPr id="13" name="Shape 209"/>
          <p:cNvSpPr/>
          <p:nvPr/>
        </p:nvSpPr>
        <p:spPr>
          <a:xfrm>
            <a:off x="7471790" y="4300855"/>
            <a:ext cx="402674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triple</a:t>
            </a:r>
            <a:r>
              <a:rPr dirty="0"/>
              <a:t> </a:t>
            </a:r>
            <a:r>
              <a:rPr lang="en-US" dirty="0"/>
              <a:t>single </a:t>
            </a:r>
            <a:r>
              <a:rPr dirty="0"/>
              <a:t>quotes</a:t>
            </a:r>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Shape 846"/>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Reading Files</a:t>
            </a:r>
          </a:p>
        </p:txBody>
      </p:sp>
      <p:sp>
        <p:nvSpPr>
          <p:cNvPr id="847" name="Shape 847"/>
          <p:cNvSpPr/>
          <p:nvPr/>
        </p:nvSpPr>
        <p:spPr>
          <a:xfrm>
            <a:off x="662790" y="5730597"/>
            <a:ext cx="5144319" cy="2260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newtext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for line in newtext:</a:t>
            </a:r>
          </a:p>
          <a:p>
            <a:pPr algn="l">
              <a:defRPr sz="1500">
                <a:latin typeface="Courier New"/>
                <a:ea typeface="Courier New"/>
                <a:cs typeface="Courier New"/>
                <a:sym typeface="Courier New"/>
              </a:defRPr>
            </a:pPr>
            <a:r>
              <a:t>    print line</a:t>
            </a:r>
          </a:p>
        </p:txBody>
      </p:sp>
      <p:sp>
        <p:nvSpPr>
          <p:cNvPr id="848" name="Shape 848"/>
          <p:cNvSpPr/>
          <p:nvPr/>
        </p:nvSpPr>
        <p:spPr>
          <a:xfrm>
            <a:off x="6779414" y="2561343"/>
            <a:ext cx="5796287" cy="6375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700">
                <a:latin typeface="Courier New"/>
                <a:ea typeface="Courier New"/>
                <a:cs typeface="Courier New"/>
                <a:sym typeface="Courier New"/>
              </a:defRPr>
            </a:pPr>
            <a:r>
              <a:t>Connected to Dynamips VM "R1" (ID 0, type c7200) - Console port</a:t>
            </a:r>
          </a:p>
          <a:p>
            <a:pPr algn="l">
              <a:defRPr sz="1700">
                <a:latin typeface="Courier New"/>
                <a:ea typeface="Courier New"/>
                <a:cs typeface="Courier New"/>
                <a:sym typeface="Courier New"/>
              </a:defRPr>
            </a:pPr>
            <a:endParaRPr/>
          </a:p>
          <a:p>
            <a:pPr algn="l">
              <a:defRPr sz="1700">
                <a:latin typeface="Courier New"/>
                <a:ea typeface="Courier New"/>
                <a:cs typeface="Courier New"/>
                <a:sym typeface="Courier New"/>
              </a:defRPr>
            </a:pPr>
            <a:r>
              <a:t>enable</a:t>
            </a:r>
          </a:p>
          <a:p>
            <a:pPr algn="l">
              <a:defRPr sz="1700">
                <a:latin typeface="Courier New"/>
                <a:ea typeface="Courier New"/>
                <a:cs typeface="Courier New"/>
                <a:sym typeface="Courier New"/>
              </a:defRPr>
            </a:pPr>
            <a:r>
              <a:t>R1#terminal length 0</a:t>
            </a:r>
          </a:p>
          <a:p>
            <a:pPr algn="l">
              <a:defRPr sz="1700">
                <a:latin typeface="Courier New"/>
                <a:ea typeface="Courier New"/>
                <a:cs typeface="Courier New"/>
                <a:sym typeface="Courier New"/>
              </a:defRPr>
            </a:pPr>
            <a:r>
              <a:t>R1#show run</a:t>
            </a:r>
          </a:p>
          <a:p>
            <a:pPr algn="l">
              <a:defRPr sz="1700">
                <a:latin typeface="Courier New"/>
                <a:ea typeface="Courier New"/>
                <a:cs typeface="Courier New"/>
                <a:sym typeface="Courier New"/>
              </a:defRPr>
            </a:pPr>
            <a:r>
              <a:t>Building configuration...</a:t>
            </a:r>
          </a:p>
          <a:p>
            <a:pPr algn="l">
              <a:defRPr sz="1700">
                <a:latin typeface="Courier New"/>
                <a:ea typeface="Courier New"/>
                <a:cs typeface="Courier New"/>
                <a:sym typeface="Courier New"/>
              </a:defRPr>
            </a:pPr>
            <a:endParaRPr/>
          </a:p>
          <a:p>
            <a:pPr algn="l">
              <a:defRPr sz="1700">
                <a:latin typeface="Courier New"/>
                <a:ea typeface="Courier New"/>
                <a:cs typeface="Courier New"/>
                <a:sym typeface="Courier New"/>
              </a:defRPr>
            </a:pPr>
            <a:r>
              <a:t>Current configuration : 1479 bytes</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r>
              <a:t>! Last configuration change at 12:21:13 UTC Fri Apr 10 2015</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r>
              <a:t>version 15.2</a:t>
            </a:r>
          </a:p>
          <a:p>
            <a:pPr algn="l">
              <a:defRPr sz="1700">
                <a:latin typeface="Courier New"/>
                <a:ea typeface="Courier New"/>
                <a:cs typeface="Courier New"/>
                <a:sym typeface="Courier New"/>
              </a:defRPr>
            </a:pPr>
            <a:r>
              <a:t>service timestamps debug datetime msec</a:t>
            </a:r>
          </a:p>
          <a:p>
            <a:pPr algn="l">
              <a:defRPr sz="1700">
                <a:latin typeface="Courier New"/>
                <a:ea typeface="Courier New"/>
                <a:cs typeface="Courier New"/>
                <a:sym typeface="Courier New"/>
              </a:defRPr>
            </a:pPr>
            <a:r>
              <a:t>service timestamps log datetime msec</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r>
              <a:t>hostname R1</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r>
              <a:t>boot-start-marker</a:t>
            </a:r>
          </a:p>
          <a:p>
            <a:pPr algn="l">
              <a:defRPr sz="1700">
                <a:latin typeface="Courier New"/>
                <a:ea typeface="Courier New"/>
                <a:cs typeface="Courier New"/>
                <a:sym typeface="Courier New"/>
              </a:defRPr>
            </a:pPr>
            <a:r>
              <a:t>boot-end-marker</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endParaRPr/>
          </a:p>
          <a:p>
            <a:pPr algn="l">
              <a:defRPr sz="1700">
                <a:latin typeface="Courier New"/>
                <a:ea typeface="Courier New"/>
                <a:cs typeface="Courier New"/>
                <a:sym typeface="Courier New"/>
              </a:defRPr>
            </a:pPr>
            <a:r>
              <a:t> stopbits 1</a:t>
            </a:r>
          </a:p>
          <a:p>
            <a:pPr algn="l">
              <a:defRPr sz="1700">
                <a:latin typeface="Courier New"/>
                <a:ea typeface="Courier New"/>
                <a:cs typeface="Courier New"/>
                <a:sym typeface="Courier New"/>
              </a:defRPr>
            </a:pPr>
            <a:r>
              <a:t>line vty 0 4</a:t>
            </a:r>
          </a:p>
          <a:p>
            <a:pPr algn="l">
              <a:defRPr sz="1700">
                <a:latin typeface="Courier New"/>
                <a:ea typeface="Courier New"/>
                <a:cs typeface="Courier New"/>
                <a:sym typeface="Courier New"/>
              </a:defRPr>
            </a:pPr>
            <a:r>
              <a:t> login</a:t>
            </a:r>
          </a:p>
        </p:txBody>
      </p:sp>
      <p:sp>
        <p:nvSpPr>
          <p:cNvPr id="849" name="Shape 849"/>
          <p:cNvSpPr/>
          <p:nvPr/>
        </p:nvSpPr>
        <p:spPr>
          <a:xfrm>
            <a:off x="2498412" y="455295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850" name="Shape 850"/>
          <p:cNvSpPr/>
          <p:nvPr/>
        </p:nvSpPr>
        <p:spPr>
          <a:xfrm>
            <a:off x="8458694" y="1524000"/>
            <a:ext cx="212186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Execution</a:t>
            </a:r>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Shape 854"/>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Writing to Files</a:t>
            </a:r>
          </a:p>
        </p:txBody>
      </p:sp>
      <p:grpSp>
        <p:nvGrpSpPr>
          <p:cNvPr id="857" name="Group 857"/>
          <p:cNvGrpSpPr/>
          <p:nvPr/>
        </p:nvGrpSpPr>
        <p:grpSpPr>
          <a:xfrm>
            <a:off x="3226513" y="2319162"/>
            <a:ext cx="5601519" cy="2908301"/>
            <a:chOff x="0" y="0"/>
            <a:chExt cx="5601518" cy="2908300"/>
          </a:xfrm>
        </p:grpSpPr>
        <p:sp>
          <p:nvSpPr>
            <p:cNvPr id="856" name="Shape 856"/>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newtext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55" name="Picture 854"/>
            <p:cNvPicPr>
              <a:picLocks/>
            </p:cNvPicPr>
            <p:nvPr/>
          </p:nvPicPr>
          <p:blipFill>
            <a:blip r:embed="rId3">
              <a:extLst/>
            </a:blip>
            <a:stretch>
              <a:fillRect/>
            </a:stretch>
          </p:blipFill>
          <p:spPr>
            <a:xfrm>
              <a:off x="-1" y="0"/>
              <a:ext cx="5601520" cy="2908301"/>
            </a:xfrm>
            <a:prstGeom prst="rect">
              <a:avLst/>
            </a:prstGeom>
            <a:effectLst/>
          </p:spPr>
        </p:pic>
      </p:grpSp>
      <p:sp>
        <p:nvSpPr>
          <p:cNvPr id="858" name="Shape 858"/>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t>file2 = "/home/student/Desktop/paul-tst2.txt"</a:t>
            </a:r>
          </a:p>
          <a:p>
            <a:pPr algn="l">
              <a:defRPr sz="2400">
                <a:latin typeface="Courier New"/>
                <a:ea typeface="Courier New"/>
                <a:cs typeface="Courier New"/>
                <a:sym typeface="Courier New"/>
              </a:defRPr>
            </a:pPr>
            <a:r>
              <a:t>text2 = open(file2, "w")</a:t>
            </a:r>
          </a:p>
          <a:p>
            <a:pPr algn="l">
              <a:defRPr sz="2400">
                <a:latin typeface="Courier New"/>
                <a:ea typeface="Courier New"/>
                <a:cs typeface="Courier New"/>
                <a:sym typeface="Courier New"/>
              </a:defRPr>
            </a:pPr>
            <a:r>
              <a:t>for line in newtext:</a:t>
            </a:r>
          </a:p>
          <a:p>
            <a:pPr algn="l">
              <a:defRPr sz="2400">
                <a:latin typeface="Courier New"/>
                <a:ea typeface="Courier New"/>
                <a:cs typeface="Courier New"/>
                <a:sym typeface="Courier New"/>
              </a:defRPr>
            </a:pPr>
            <a:r>
              <a:t>    text2.write(str(line))</a:t>
            </a:r>
          </a:p>
          <a:p>
            <a:pPr algn="l">
              <a:defRPr sz="2400">
                <a:latin typeface="Courier New"/>
                <a:ea typeface="Courier New"/>
                <a:cs typeface="Courier New"/>
                <a:sym typeface="Courier New"/>
              </a:defRPr>
            </a:pPr>
            <a:r>
              <a:t>text2.close()</a:t>
            </a:r>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Shape 862"/>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Writing to Files</a:t>
            </a:r>
          </a:p>
        </p:txBody>
      </p:sp>
      <p:grpSp>
        <p:nvGrpSpPr>
          <p:cNvPr id="865" name="Group 865"/>
          <p:cNvGrpSpPr/>
          <p:nvPr/>
        </p:nvGrpSpPr>
        <p:grpSpPr>
          <a:xfrm>
            <a:off x="3226513" y="2319162"/>
            <a:ext cx="5601519" cy="2908301"/>
            <a:chOff x="0" y="0"/>
            <a:chExt cx="5601518" cy="2908300"/>
          </a:xfrm>
        </p:grpSpPr>
        <p:sp>
          <p:nvSpPr>
            <p:cNvPr id="864" name="Shape 864"/>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newtext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63" name="Picture 862"/>
            <p:cNvPicPr>
              <a:picLocks/>
            </p:cNvPicPr>
            <p:nvPr/>
          </p:nvPicPr>
          <p:blipFill>
            <a:blip r:embed="rId3">
              <a:extLst/>
            </a:blip>
            <a:stretch>
              <a:fillRect/>
            </a:stretch>
          </p:blipFill>
          <p:spPr>
            <a:xfrm>
              <a:off x="-1" y="0"/>
              <a:ext cx="5601520" cy="2908301"/>
            </a:xfrm>
            <a:prstGeom prst="rect">
              <a:avLst/>
            </a:prstGeom>
            <a:effectLst/>
          </p:spPr>
        </p:pic>
      </p:grpSp>
      <p:sp>
        <p:nvSpPr>
          <p:cNvPr id="866" name="Shape 866"/>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rPr b="1">
                <a:solidFill>
                  <a:schemeClr val="accent1"/>
                </a:solidFill>
              </a:rPr>
              <a:t>file2</a:t>
            </a:r>
            <a:r>
              <a:t> = </a:t>
            </a:r>
            <a:r>
              <a:rPr b="1">
                <a:solidFill>
                  <a:schemeClr val="accent3">
                    <a:hueOff val="-333990"/>
                    <a:satOff val="3917"/>
                    <a:lumOff val="-6666"/>
                  </a:schemeClr>
                </a:solidFill>
              </a:rPr>
              <a:t>"/home/student/Desktop/paul-tst2.txt"</a:t>
            </a:r>
          </a:p>
          <a:p>
            <a:pPr algn="l">
              <a:defRPr sz="2400">
                <a:latin typeface="Courier New"/>
                <a:ea typeface="Courier New"/>
                <a:cs typeface="Courier New"/>
                <a:sym typeface="Courier New"/>
              </a:defRPr>
            </a:pPr>
            <a:r>
              <a:t>text2 = open(file2, "w")</a:t>
            </a:r>
          </a:p>
          <a:p>
            <a:pPr algn="l">
              <a:defRPr sz="2400">
                <a:latin typeface="Courier New"/>
                <a:ea typeface="Courier New"/>
                <a:cs typeface="Courier New"/>
                <a:sym typeface="Courier New"/>
              </a:defRPr>
            </a:pPr>
            <a:r>
              <a:t>for line in newtext:</a:t>
            </a:r>
          </a:p>
          <a:p>
            <a:pPr algn="l">
              <a:defRPr sz="2400">
                <a:latin typeface="Courier New"/>
                <a:ea typeface="Courier New"/>
                <a:cs typeface="Courier New"/>
                <a:sym typeface="Courier New"/>
              </a:defRPr>
            </a:pPr>
            <a:r>
              <a:t>    text2.write(str(line))</a:t>
            </a:r>
          </a:p>
          <a:p>
            <a:pPr algn="l">
              <a:defRPr sz="2400">
                <a:latin typeface="Courier New"/>
                <a:ea typeface="Courier New"/>
                <a:cs typeface="Courier New"/>
                <a:sym typeface="Courier New"/>
              </a:defRPr>
            </a:pPr>
            <a:r>
              <a:t>text2.close()</a:t>
            </a:r>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Shape 87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Writing to Files</a:t>
            </a:r>
          </a:p>
        </p:txBody>
      </p:sp>
      <p:grpSp>
        <p:nvGrpSpPr>
          <p:cNvPr id="873" name="Group 873"/>
          <p:cNvGrpSpPr/>
          <p:nvPr/>
        </p:nvGrpSpPr>
        <p:grpSpPr>
          <a:xfrm>
            <a:off x="3226513" y="2319162"/>
            <a:ext cx="5601519" cy="2908301"/>
            <a:chOff x="0" y="0"/>
            <a:chExt cx="5601518" cy="2908300"/>
          </a:xfrm>
        </p:grpSpPr>
        <p:sp>
          <p:nvSpPr>
            <p:cNvPr id="872" name="Shape 872"/>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newtext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71" name="Picture 870"/>
            <p:cNvPicPr>
              <a:picLocks/>
            </p:cNvPicPr>
            <p:nvPr/>
          </p:nvPicPr>
          <p:blipFill>
            <a:blip r:embed="rId3">
              <a:extLst/>
            </a:blip>
            <a:stretch>
              <a:fillRect/>
            </a:stretch>
          </p:blipFill>
          <p:spPr>
            <a:xfrm>
              <a:off x="-1" y="0"/>
              <a:ext cx="5601520" cy="2908301"/>
            </a:xfrm>
            <a:prstGeom prst="rect">
              <a:avLst/>
            </a:prstGeom>
            <a:effectLst/>
          </p:spPr>
        </p:pic>
      </p:grpSp>
      <p:sp>
        <p:nvSpPr>
          <p:cNvPr id="874" name="Shape 874"/>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rPr b="1">
                <a:solidFill>
                  <a:schemeClr val="accent1"/>
                </a:solidFill>
              </a:rPr>
              <a:t>file2</a:t>
            </a:r>
            <a:r>
              <a:t> = </a:t>
            </a:r>
            <a:r>
              <a:rPr b="1">
                <a:solidFill>
                  <a:schemeClr val="accent3">
                    <a:hueOff val="-333990"/>
                    <a:satOff val="3917"/>
                    <a:lumOff val="-6666"/>
                  </a:schemeClr>
                </a:solidFill>
              </a:rPr>
              <a:t>"/home/student/Desktop/paul-tst2.txt"</a:t>
            </a:r>
          </a:p>
          <a:p>
            <a:pPr algn="l">
              <a:defRPr sz="2400">
                <a:latin typeface="Courier New"/>
                <a:ea typeface="Courier New"/>
                <a:cs typeface="Courier New"/>
                <a:sym typeface="Courier New"/>
              </a:defRPr>
            </a:pPr>
            <a:r>
              <a:rPr b="1">
                <a:solidFill>
                  <a:schemeClr val="accent2"/>
                </a:solidFill>
              </a:rPr>
              <a:t>text2</a:t>
            </a:r>
            <a:r>
              <a:t> = </a:t>
            </a:r>
            <a:r>
              <a:rPr b="1"/>
              <a:t>open</a:t>
            </a:r>
            <a:r>
              <a:t>(</a:t>
            </a:r>
            <a:r>
              <a:rPr b="1">
                <a:solidFill>
                  <a:schemeClr val="accent1"/>
                </a:solidFill>
              </a:rPr>
              <a:t>file2</a:t>
            </a:r>
            <a:r>
              <a:t>, </a:t>
            </a:r>
            <a:r>
              <a:rPr b="1">
                <a:solidFill>
                  <a:schemeClr val="accent5"/>
                </a:solidFill>
              </a:rPr>
              <a:t>"w"</a:t>
            </a:r>
            <a:r>
              <a:t>)</a:t>
            </a:r>
          </a:p>
          <a:p>
            <a:pPr algn="l">
              <a:defRPr sz="2400">
                <a:latin typeface="Courier New"/>
                <a:ea typeface="Courier New"/>
                <a:cs typeface="Courier New"/>
                <a:sym typeface="Courier New"/>
              </a:defRPr>
            </a:pPr>
            <a:r>
              <a:t>for line in newtext:</a:t>
            </a:r>
          </a:p>
          <a:p>
            <a:pPr algn="l">
              <a:defRPr sz="2400">
                <a:latin typeface="Courier New"/>
                <a:ea typeface="Courier New"/>
                <a:cs typeface="Courier New"/>
                <a:sym typeface="Courier New"/>
              </a:defRPr>
            </a:pPr>
            <a:r>
              <a:t>    text2.write(str(line))</a:t>
            </a:r>
          </a:p>
          <a:p>
            <a:pPr algn="l">
              <a:defRPr sz="2400">
                <a:latin typeface="Courier New"/>
                <a:ea typeface="Courier New"/>
                <a:cs typeface="Courier New"/>
                <a:sym typeface="Courier New"/>
              </a:defRPr>
            </a:pPr>
            <a:r>
              <a:t>text2.close()</a:t>
            </a: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Shape 878"/>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Writing to Files</a:t>
            </a:r>
          </a:p>
        </p:txBody>
      </p:sp>
      <p:grpSp>
        <p:nvGrpSpPr>
          <p:cNvPr id="881" name="Group 881"/>
          <p:cNvGrpSpPr/>
          <p:nvPr/>
        </p:nvGrpSpPr>
        <p:grpSpPr>
          <a:xfrm>
            <a:off x="3226513" y="2319162"/>
            <a:ext cx="5601519" cy="2908301"/>
            <a:chOff x="0" y="0"/>
            <a:chExt cx="5601518" cy="2908300"/>
          </a:xfrm>
        </p:grpSpPr>
        <p:sp>
          <p:nvSpPr>
            <p:cNvPr id="880" name="Shape 880"/>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rPr b="1">
                  <a:solidFill>
                    <a:schemeClr val="accent4">
                      <a:hueOff val="46120"/>
                      <a:satOff val="4178"/>
                      <a:lumOff val="-16732"/>
                    </a:schemeClr>
                  </a:solidFill>
                </a:rPr>
                <a:t>newtext</a:t>
              </a:r>
              <a:r>
                <a: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79" name="Picture 878"/>
            <p:cNvPicPr>
              <a:picLocks/>
            </p:cNvPicPr>
            <p:nvPr/>
          </p:nvPicPr>
          <p:blipFill>
            <a:blip r:embed="rId3">
              <a:extLst/>
            </a:blip>
            <a:stretch>
              <a:fillRect/>
            </a:stretch>
          </p:blipFill>
          <p:spPr>
            <a:xfrm>
              <a:off x="-1" y="0"/>
              <a:ext cx="5601520" cy="2908301"/>
            </a:xfrm>
            <a:prstGeom prst="rect">
              <a:avLst/>
            </a:prstGeom>
            <a:effectLst/>
          </p:spPr>
        </p:pic>
      </p:grpSp>
      <p:sp>
        <p:nvSpPr>
          <p:cNvPr id="882" name="Shape 882"/>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rPr b="1">
                <a:solidFill>
                  <a:schemeClr val="accent1"/>
                </a:solidFill>
              </a:rPr>
              <a:t>file2</a:t>
            </a:r>
            <a:r>
              <a:t> = </a:t>
            </a:r>
            <a:r>
              <a:rPr b="1">
                <a:solidFill>
                  <a:schemeClr val="accent3">
                    <a:hueOff val="-333990"/>
                    <a:satOff val="3917"/>
                    <a:lumOff val="-6666"/>
                  </a:schemeClr>
                </a:solidFill>
              </a:rPr>
              <a:t>"/home/student/Desktop/paul-tst2.txt"</a:t>
            </a:r>
          </a:p>
          <a:p>
            <a:pPr algn="l">
              <a:defRPr sz="2400">
                <a:latin typeface="Courier New"/>
                <a:ea typeface="Courier New"/>
                <a:cs typeface="Courier New"/>
                <a:sym typeface="Courier New"/>
              </a:defRPr>
            </a:pPr>
            <a:r>
              <a:rPr b="1">
                <a:solidFill>
                  <a:schemeClr val="accent2"/>
                </a:solidFill>
              </a:rPr>
              <a:t>text2</a:t>
            </a:r>
            <a:r>
              <a:t> = </a:t>
            </a:r>
            <a:r>
              <a:rPr b="1"/>
              <a:t>open</a:t>
            </a:r>
            <a:r>
              <a:t>(</a:t>
            </a:r>
            <a:r>
              <a:rPr b="1">
                <a:solidFill>
                  <a:schemeClr val="accent1"/>
                </a:solidFill>
              </a:rPr>
              <a:t>file2</a:t>
            </a:r>
            <a:r>
              <a:t>, </a:t>
            </a:r>
            <a:r>
              <a:rPr b="1">
                <a:solidFill>
                  <a:schemeClr val="accent5"/>
                </a:solidFill>
              </a:rPr>
              <a:t>"w"</a:t>
            </a:r>
            <a:r>
              <a:t>)</a:t>
            </a:r>
          </a:p>
          <a:p>
            <a:pPr algn="l">
              <a:defRPr sz="2400">
                <a:latin typeface="Courier New"/>
                <a:ea typeface="Courier New"/>
                <a:cs typeface="Courier New"/>
                <a:sym typeface="Courier New"/>
              </a:defRPr>
            </a:pPr>
            <a:r>
              <a:t>for </a:t>
            </a:r>
            <a:r>
              <a:rPr b="1">
                <a:solidFill>
                  <a:schemeClr val="accent4"/>
                </a:solidFill>
              </a:rPr>
              <a:t>line</a:t>
            </a:r>
            <a:r>
              <a:t> in </a:t>
            </a:r>
            <a:r>
              <a:rPr b="1">
                <a:solidFill>
                  <a:schemeClr val="accent4">
                    <a:hueOff val="46120"/>
                    <a:satOff val="4178"/>
                    <a:lumOff val="-16732"/>
                  </a:schemeClr>
                </a:solidFill>
              </a:rPr>
              <a:t>newtext</a:t>
            </a:r>
            <a:r>
              <a:t>:</a:t>
            </a:r>
          </a:p>
          <a:p>
            <a:pPr algn="l">
              <a:defRPr sz="2400">
                <a:latin typeface="Courier New"/>
                <a:ea typeface="Courier New"/>
                <a:cs typeface="Courier New"/>
                <a:sym typeface="Courier New"/>
              </a:defRPr>
            </a:pPr>
            <a:r>
              <a:t>    text2.write(str(</a:t>
            </a:r>
            <a:r>
              <a:rPr b="1">
                <a:solidFill>
                  <a:schemeClr val="accent4"/>
                </a:solidFill>
              </a:rPr>
              <a:t>line</a:t>
            </a:r>
            <a:r>
              <a:t>))</a:t>
            </a:r>
          </a:p>
          <a:p>
            <a:pPr algn="l">
              <a:defRPr sz="2400">
                <a:latin typeface="Courier New"/>
                <a:ea typeface="Courier New"/>
                <a:cs typeface="Courier New"/>
                <a:sym typeface="Courier New"/>
              </a:defRPr>
            </a:pPr>
            <a:r>
              <a:t>text2.close()</a:t>
            </a: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Shape 886"/>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Writing to Files</a:t>
            </a:r>
          </a:p>
        </p:txBody>
      </p:sp>
      <p:grpSp>
        <p:nvGrpSpPr>
          <p:cNvPr id="889" name="Group 889"/>
          <p:cNvGrpSpPr/>
          <p:nvPr/>
        </p:nvGrpSpPr>
        <p:grpSpPr>
          <a:xfrm>
            <a:off x="3226513" y="2319162"/>
            <a:ext cx="5601519" cy="2908301"/>
            <a:chOff x="0" y="0"/>
            <a:chExt cx="5601518" cy="2908300"/>
          </a:xfrm>
        </p:grpSpPr>
        <p:sp>
          <p:nvSpPr>
            <p:cNvPr id="888" name="Shape 888"/>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rPr b="1">
                  <a:solidFill>
                    <a:schemeClr val="accent4">
                      <a:hueOff val="46120"/>
                      <a:satOff val="4178"/>
                      <a:lumOff val="-16732"/>
                    </a:schemeClr>
                  </a:solidFill>
                </a:rPr>
                <a:t>newtext</a:t>
              </a:r>
              <a:r>
                <a: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87" name="Picture 886"/>
            <p:cNvPicPr>
              <a:picLocks/>
            </p:cNvPicPr>
            <p:nvPr/>
          </p:nvPicPr>
          <p:blipFill>
            <a:blip r:embed="rId3">
              <a:extLst/>
            </a:blip>
            <a:stretch>
              <a:fillRect/>
            </a:stretch>
          </p:blipFill>
          <p:spPr>
            <a:xfrm>
              <a:off x="-1" y="0"/>
              <a:ext cx="5601520" cy="2908301"/>
            </a:xfrm>
            <a:prstGeom prst="rect">
              <a:avLst/>
            </a:prstGeom>
            <a:effectLst/>
          </p:spPr>
        </p:pic>
      </p:grpSp>
      <p:sp>
        <p:nvSpPr>
          <p:cNvPr id="890" name="Shape 890"/>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rPr b="1">
                <a:solidFill>
                  <a:schemeClr val="accent1"/>
                </a:solidFill>
              </a:rPr>
              <a:t>file2</a:t>
            </a:r>
            <a:r>
              <a:t> = </a:t>
            </a:r>
            <a:r>
              <a:rPr b="1">
                <a:solidFill>
                  <a:schemeClr val="accent3">
                    <a:hueOff val="-333990"/>
                    <a:satOff val="3917"/>
                    <a:lumOff val="-6666"/>
                  </a:schemeClr>
                </a:solidFill>
              </a:rPr>
              <a:t>"/home/student/Desktop/paul-tst2.txt"</a:t>
            </a:r>
          </a:p>
          <a:p>
            <a:pPr algn="l">
              <a:defRPr sz="2400">
                <a:latin typeface="Courier New"/>
                <a:ea typeface="Courier New"/>
                <a:cs typeface="Courier New"/>
                <a:sym typeface="Courier New"/>
              </a:defRPr>
            </a:pPr>
            <a:r>
              <a:rPr b="1">
                <a:solidFill>
                  <a:schemeClr val="accent2"/>
                </a:solidFill>
              </a:rPr>
              <a:t>text2</a:t>
            </a:r>
            <a:r>
              <a:t> = </a:t>
            </a:r>
            <a:r>
              <a:rPr b="1"/>
              <a:t>open</a:t>
            </a:r>
            <a:r>
              <a:t>(</a:t>
            </a:r>
            <a:r>
              <a:rPr b="1">
                <a:solidFill>
                  <a:schemeClr val="accent1"/>
                </a:solidFill>
              </a:rPr>
              <a:t>file2</a:t>
            </a:r>
            <a:r>
              <a:t>, </a:t>
            </a:r>
            <a:r>
              <a:rPr b="1">
                <a:solidFill>
                  <a:schemeClr val="accent5"/>
                </a:solidFill>
              </a:rPr>
              <a:t>"w"</a:t>
            </a:r>
            <a:r>
              <a:t>)</a:t>
            </a:r>
          </a:p>
          <a:p>
            <a:pPr algn="l">
              <a:defRPr sz="2400">
                <a:latin typeface="Courier New"/>
                <a:ea typeface="Courier New"/>
                <a:cs typeface="Courier New"/>
                <a:sym typeface="Courier New"/>
              </a:defRPr>
            </a:pPr>
            <a:r>
              <a:t>for </a:t>
            </a:r>
            <a:r>
              <a:rPr b="1">
                <a:solidFill>
                  <a:schemeClr val="accent4"/>
                </a:solidFill>
              </a:rPr>
              <a:t>line</a:t>
            </a:r>
            <a:r>
              <a:t> in </a:t>
            </a:r>
            <a:r>
              <a:rPr b="1">
                <a:solidFill>
                  <a:schemeClr val="accent4">
                    <a:hueOff val="46120"/>
                    <a:satOff val="4178"/>
                    <a:lumOff val="-16732"/>
                  </a:schemeClr>
                </a:solidFill>
              </a:rPr>
              <a:t>newtext</a:t>
            </a:r>
            <a:r>
              <a:t>:</a:t>
            </a:r>
          </a:p>
          <a:p>
            <a:pPr algn="l">
              <a:defRPr sz="2400">
                <a:latin typeface="Courier New"/>
                <a:ea typeface="Courier New"/>
                <a:cs typeface="Courier New"/>
                <a:sym typeface="Courier New"/>
              </a:defRPr>
            </a:pPr>
            <a:r>
              <a:t>    </a:t>
            </a:r>
            <a:r>
              <a:rPr b="1">
                <a:solidFill>
                  <a:schemeClr val="accent6">
                    <a:satOff val="24555"/>
                    <a:lumOff val="22232"/>
                  </a:schemeClr>
                </a:solidFill>
              </a:rPr>
              <a:t>text2</a:t>
            </a:r>
            <a:r>
              <a:t>.</a:t>
            </a:r>
            <a:r>
              <a:rPr b="1"/>
              <a:t>write</a:t>
            </a:r>
            <a:r>
              <a:t>(</a:t>
            </a:r>
            <a:r>
              <a:rPr b="1">
                <a:solidFill>
                  <a:srgbClr val="A6AAA9"/>
                </a:solidFill>
              </a:rPr>
              <a:t>str</a:t>
            </a:r>
            <a:r>
              <a:t>(</a:t>
            </a:r>
            <a:r>
              <a:rPr b="1">
                <a:solidFill>
                  <a:schemeClr val="accent4"/>
                </a:solidFill>
              </a:rPr>
              <a:t>line</a:t>
            </a:r>
            <a:r>
              <a:t>))</a:t>
            </a:r>
          </a:p>
          <a:p>
            <a:pPr algn="l">
              <a:defRPr sz="2400">
                <a:latin typeface="Courier New"/>
                <a:ea typeface="Courier New"/>
                <a:cs typeface="Courier New"/>
                <a:sym typeface="Courier New"/>
              </a:defRPr>
            </a:pPr>
            <a:r>
              <a:t>text2.close()</a:t>
            </a: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Substituting Strings and Integers</a:t>
            </a:r>
          </a:p>
        </p:txBody>
      </p:sp>
      <p:sp>
        <p:nvSpPr>
          <p:cNvPr id="895" name="Shape 895"/>
          <p:cNvSpPr/>
          <p:nvPr/>
        </p:nvSpPr>
        <p:spPr>
          <a:xfrm>
            <a:off x="1323776" y="2425700"/>
            <a:ext cx="10357248" cy="490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t>&gt;&gt;&gt; name = 'paul'</a:t>
            </a:r>
          </a:p>
          <a:p>
            <a:pPr algn="l">
              <a:defRPr sz="2400">
                <a:latin typeface="Courier New"/>
                <a:ea typeface="Courier New"/>
                <a:cs typeface="Courier New"/>
                <a:sym typeface="Courier New"/>
              </a:defRPr>
            </a:pPr>
            <a:r>
              <a:t>&gt;&gt;&gt; age = 40</a:t>
            </a: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r>
              <a:t>&gt;&gt;&gt; print "My name is %s" % name</a:t>
            </a:r>
          </a:p>
          <a:p>
            <a:pPr algn="l">
              <a:defRPr sz="2400">
                <a:latin typeface="Courier New"/>
                <a:ea typeface="Courier New"/>
                <a:cs typeface="Courier New"/>
                <a:sym typeface="Courier New"/>
              </a:defRPr>
            </a:pPr>
            <a:r>
              <a:t>My name is paul</a:t>
            </a: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r>
              <a:t>&gt;&gt;&gt; print "I am %d years old" % age</a:t>
            </a:r>
          </a:p>
          <a:p>
            <a:pPr algn="l">
              <a:defRPr sz="2400">
                <a:latin typeface="Courier New"/>
                <a:ea typeface="Courier New"/>
                <a:cs typeface="Courier New"/>
                <a:sym typeface="Courier New"/>
              </a:defRPr>
            </a:pPr>
            <a:r>
              <a:t>I am 40 years old</a:t>
            </a: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r>
              <a:t>&gt;&gt;&gt; print ('%s is over %d years old today')% (name,age)</a:t>
            </a:r>
          </a:p>
          <a:p>
            <a:pPr algn="l">
              <a:defRPr sz="2400">
                <a:latin typeface="Courier New"/>
                <a:ea typeface="Courier New"/>
                <a:cs typeface="Courier New"/>
                <a:sym typeface="Courier New"/>
              </a:defRPr>
            </a:pPr>
            <a:r>
              <a:t>paul is over 40 years old today</a:t>
            </a: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Shape 899"/>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Substituting Strings and Integers</a:t>
            </a:r>
          </a:p>
        </p:txBody>
      </p:sp>
      <p:sp>
        <p:nvSpPr>
          <p:cNvPr id="900" name="Shape 900"/>
          <p:cNvSpPr/>
          <p:nvPr/>
        </p:nvSpPr>
        <p:spPr>
          <a:xfrm>
            <a:off x="1323776" y="2240182"/>
            <a:ext cx="10241586" cy="527323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rPr dirty="0"/>
              <a:t>&gt;&gt;&gt; </a:t>
            </a:r>
            <a:r>
              <a:rPr b="1" dirty="0">
                <a:solidFill>
                  <a:schemeClr val="accent5"/>
                </a:solidFill>
              </a:rPr>
              <a:t>name</a:t>
            </a:r>
            <a:r>
              <a:rPr dirty="0"/>
              <a:t> = '</a:t>
            </a:r>
            <a:r>
              <a:rPr b="1" dirty="0">
                <a:solidFill>
                  <a:schemeClr val="accent4">
                    <a:hueOff val="384618"/>
                    <a:satOff val="3869"/>
                    <a:lumOff val="5802"/>
                  </a:schemeClr>
                </a:solidFill>
              </a:rPr>
              <a:t>paul</a:t>
            </a:r>
            <a:r>
              <a:rPr dirty="0"/>
              <a:t>'</a:t>
            </a:r>
          </a:p>
          <a:p>
            <a:pPr algn="l">
              <a:defRPr sz="2400">
                <a:latin typeface="Courier New"/>
                <a:ea typeface="Courier New"/>
                <a:cs typeface="Courier New"/>
                <a:sym typeface="Courier New"/>
              </a:defRPr>
            </a:pPr>
            <a:r>
              <a:rPr dirty="0"/>
              <a:t>&gt;&gt;&gt; age = 40</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a:t>
            </a:r>
            <a:r>
              <a:rPr b="1" dirty="0">
                <a:solidFill>
                  <a:srgbClr val="00B0F0"/>
                </a:solidFill>
              </a:rPr>
              <a:t>print</a:t>
            </a:r>
            <a:r>
              <a:rPr dirty="0"/>
              <a:t> </a:t>
            </a:r>
            <a:r>
              <a:rPr b="1" dirty="0">
                <a:solidFill>
                  <a:schemeClr val="accent4">
                    <a:lumMod val="50000"/>
                  </a:schemeClr>
                </a:solidFill>
              </a:rPr>
              <a:t>"My name is </a:t>
            </a:r>
            <a:r>
              <a:rPr b="1" dirty="0">
                <a:solidFill>
                  <a:schemeClr val="accent4">
                    <a:hueOff val="384618"/>
                    <a:satOff val="3869"/>
                    <a:lumOff val="5802"/>
                  </a:schemeClr>
                </a:solidFill>
              </a:rPr>
              <a:t>%s</a:t>
            </a:r>
            <a:r>
              <a:rPr b="1" dirty="0">
                <a:solidFill>
                  <a:schemeClr val="accent4">
                    <a:lumMod val="50000"/>
                  </a:schemeClr>
                </a:solidFill>
              </a:rPr>
              <a:t>"</a:t>
            </a:r>
            <a:r>
              <a:rPr dirty="0"/>
              <a:t> </a:t>
            </a:r>
            <a:r>
              <a:rPr b="1" dirty="0">
                <a:solidFill>
                  <a:schemeClr val="accent4">
                    <a:hueOff val="384618"/>
                    <a:satOff val="3869"/>
                    <a:lumOff val="5802"/>
                  </a:schemeClr>
                </a:solidFill>
              </a:rPr>
              <a:t>% </a:t>
            </a:r>
            <a:r>
              <a:rPr b="1" dirty="0">
                <a:solidFill>
                  <a:schemeClr val="accent5"/>
                </a:solidFill>
              </a:rPr>
              <a:t>name</a:t>
            </a: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b="1" dirty="0">
                <a:solidFill>
                  <a:schemeClr val="accent4">
                    <a:lumMod val="50000"/>
                  </a:schemeClr>
                </a:solidFill>
              </a:rPr>
              <a:t>My name is </a:t>
            </a:r>
            <a:r>
              <a:rPr b="1" dirty="0">
                <a:solidFill>
                  <a:schemeClr val="accent4">
                    <a:hueOff val="384618"/>
                    <a:satOff val="3869"/>
                    <a:lumOff val="5802"/>
                  </a:schemeClr>
                </a:solidFill>
              </a:rPr>
              <a:t>paul</a:t>
            </a: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dirty="0"/>
              <a:t>&gt;&gt;&gt; print "I am %d years old" % age</a:t>
            </a:r>
          </a:p>
          <a:p>
            <a:pPr algn="l">
              <a:defRPr sz="2400">
                <a:latin typeface="Courier New"/>
                <a:ea typeface="Courier New"/>
                <a:cs typeface="Courier New"/>
                <a:sym typeface="Courier New"/>
              </a:defRPr>
            </a:pPr>
            <a:r>
              <a:rPr dirty="0"/>
              <a:t>I am 40 years old</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print ('%s is over %d years old today')% (name,age)</a:t>
            </a:r>
          </a:p>
          <a:p>
            <a:pPr algn="l">
              <a:defRPr sz="2400">
                <a:latin typeface="Courier New"/>
                <a:ea typeface="Courier New"/>
                <a:cs typeface="Courier New"/>
                <a:sym typeface="Courier New"/>
              </a:defRPr>
            </a:pPr>
            <a:r>
              <a:rPr dirty="0"/>
              <a:t>paul is over 40 years old today</a:t>
            </a:r>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Substituting Strings and Integers</a:t>
            </a:r>
          </a:p>
        </p:txBody>
      </p:sp>
      <p:sp>
        <p:nvSpPr>
          <p:cNvPr id="905" name="Shape 905"/>
          <p:cNvSpPr/>
          <p:nvPr/>
        </p:nvSpPr>
        <p:spPr>
          <a:xfrm>
            <a:off x="1323776" y="2425700"/>
            <a:ext cx="10357248" cy="490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t>&gt;&gt;&gt; </a:t>
            </a:r>
            <a:r>
              <a:rPr b="1">
                <a:solidFill>
                  <a:schemeClr val="accent5"/>
                </a:solidFill>
              </a:rPr>
              <a:t>name</a:t>
            </a:r>
            <a:r>
              <a:t> = '</a:t>
            </a:r>
            <a:r>
              <a:rPr b="1">
                <a:solidFill>
                  <a:schemeClr val="accent4">
                    <a:hueOff val="384618"/>
                    <a:satOff val="3869"/>
                    <a:lumOff val="5802"/>
                  </a:schemeClr>
                </a:solidFill>
              </a:rPr>
              <a:t>paul</a:t>
            </a:r>
            <a:r>
              <a:t>'</a:t>
            </a:r>
          </a:p>
          <a:p>
            <a:pPr algn="l">
              <a:defRPr sz="2400">
                <a:latin typeface="Courier New"/>
                <a:ea typeface="Courier New"/>
                <a:cs typeface="Courier New"/>
                <a:sym typeface="Courier New"/>
              </a:defRPr>
            </a:pPr>
            <a:r>
              <a:t>&gt;&gt;&gt; </a:t>
            </a:r>
            <a:r>
              <a:rPr b="1">
                <a:solidFill>
                  <a:schemeClr val="accent1"/>
                </a:solidFill>
              </a:rPr>
              <a:t>age</a:t>
            </a:r>
            <a:r>
              <a:t> = </a:t>
            </a:r>
            <a:r>
              <a:rPr b="1">
                <a:solidFill>
                  <a:schemeClr val="accent2">
                    <a:hueOff val="-2473792"/>
                    <a:satOff val="-50209"/>
                    <a:lumOff val="23543"/>
                  </a:schemeClr>
                </a:solidFill>
              </a:rPr>
              <a:t>40</a:t>
            </a:r>
          </a:p>
          <a:p>
            <a:pPr algn="l">
              <a:defRPr sz="2400">
                <a:latin typeface="Courier New"/>
                <a:ea typeface="Courier New"/>
                <a:cs typeface="Courier New"/>
                <a:sym typeface="Courier New"/>
              </a:defRPr>
            </a:pPr>
            <a:endParaRPr b="1">
              <a:solidFill>
                <a:schemeClr val="accent2">
                  <a:hueOff val="-2473792"/>
                  <a:satOff val="-50209"/>
                  <a:lumOff val="23543"/>
                </a:schemeClr>
              </a:solidFill>
            </a:endParaRPr>
          </a:p>
          <a:p>
            <a:pPr algn="l">
              <a:defRPr sz="2400">
                <a:latin typeface="Courier New"/>
                <a:ea typeface="Courier New"/>
                <a:cs typeface="Courier New"/>
                <a:sym typeface="Courier New"/>
              </a:defRPr>
            </a:pPr>
            <a:endParaRPr b="1">
              <a:solidFill>
                <a:schemeClr val="accent2">
                  <a:hueOff val="-2473792"/>
                  <a:satOff val="-50209"/>
                  <a:lumOff val="23543"/>
                </a:schemeClr>
              </a:solidFill>
            </a:endParaRPr>
          </a:p>
          <a:p>
            <a:pPr algn="l">
              <a:defRPr sz="2400">
                <a:latin typeface="Courier New"/>
                <a:ea typeface="Courier New"/>
                <a:cs typeface="Courier New"/>
                <a:sym typeface="Courier New"/>
              </a:defRPr>
            </a:pPr>
            <a:r>
              <a:t>&gt;&gt;&gt; print "My name is </a:t>
            </a:r>
            <a:r>
              <a:rPr b="1">
                <a:solidFill>
                  <a:schemeClr val="accent4">
                    <a:hueOff val="384618"/>
                    <a:satOff val="3869"/>
                    <a:lumOff val="5802"/>
                  </a:schemeClr>
                </a:solidFill>
              </a:rPr>
              <a:t>%s</a:t>
            </a:r>
            <a:r>
              <a:t>" </a:t>
            </a:r>
            <a:r>
              <a:rPr b="1">
                <a:solidFill>
                  <a:schemeClr val="accent4">
                    <a:hueOff val="384618"/>
                    <a:satOff val="3869"/>
                    <a:lumOff val="5802"/>
                  </a:schemeClr>
                </a:solidFill>
              </a:rPr>
              <a:t>% </a:t>
            </a:r>
            <a:r>
              <a:rPr b="1">
                <a:solidFill>
                  <a:schemeClr val="accent5"/>
                </a:solidFill>
              </a:rPr>
              <a:t>name</a:t>
            </a:r>
            <a:endParaRPr b="1">
              <a:solidFill>
                <a:schemeClr val="accent4">
                  <a:hueOff val="384618"/>
                  <a:satOff val="3869"/>
                  <a:lumOff val="5802"/>
                </a:schemeClr>
              </a:solidFill>
            </a:endParaRPr>
          </a:p>
          <a:p>
            <a:pPr algn="l">
              <a:defRPr sz="2400">
                <a:latin typeface="Courier New"/>
                <a:ea typeface="Courier New"/>
                <a:cs typeface="Courier New"/>
                <a:sym typeface="Courier New"/>
              </a:defRPr>
            </a:pPr>
            <a:r>
              <a:t>My name is </a:t>
            </a:r>
            <a:r>
              <a:rPr b="1">
                <a:solidFill>
                  <a:schemeClr val="accent4">
                    <a:hueOff val="384618"/>
                    <a:satOff val="3869"/>
                    <a:lumOff val="5802"/>
                  </a:schemeClr>
                </a:solidFill>
              </a:rPr>
              <a:t>paul</a:t>
            </a:r>
          </a:p>
          <a:p>
            <a:pPr algn="l">
              <a:defRPr sz="2400">
                <a:latin typeface="Courier New"/>
                <a:ea typeface="Courier New"/>
                <a:cs typeface="Courier New"/>
                <a:sym typeface="Courier New"/>
              </a:defRPr>
            </a:pPr>
            <a:endParaRPr b="1">
              <a:solidFill>
                <a:schemeClr val="accent4">
                  <a:hueOff val="384618"/>
                  <a:satOff val="3869"/>
                  <a:lumOff val="5802"/>
                </a:schemeClr>
              </a:solidFill>
            </a:endParaRPr>
          </a:p>
          <a:p>
            <a:pPr algn="l">
              <a:defRPr sz="2400">
                <a:latin typeface="Courier New"/>
                <a:ea typeface="Courier New"/>
                <a:cs typeface="Courier New"/>
                <a:sym typeface="Courier New"/>
              </a:defRPr>
            </a:pPr>
            <a:endParaRPr b="1">
              <a:solidFill>
                <a:schemeClr val="accent4">
                  <a:hueOff val="384618"/>
                  <a:satOff val="3869"/>
                  <a:lumOff val="5802"/>
                </a:schemeClr>
              </a:solidFill>
            </a:endParaRPr>
          </a:p>
          <a:p>
            <a:pPr algn="l">
              <a:defRPr sz="2400">
                <a:latin typeface="Courier New"/>
                <a:ea typeface="Courier New"/>
                <a:cs typeface="Courier New"/>
                <a:sym typeface="Courier New"/>
              </a:defRPr>
            </a:pPr>
            <a:r>
              <a:t>&gt;&gt;&gt; print "I am </a:t>
            </a:r>
            <a:r>
              <a:rPr b="1">
                <a:solidFill>
                  <a:schemeClr val="accent2">
                    <a:hueOff val="-2473792"/>
                    <a:satOff val="-50209"/>
                    <a:lumOff val="23543"/>
                  </a:schemeClr>
                </a:solidFill>
              </a:rPr>
              <a:t>%d </a:t>
            </a:r>
            <a:r>
              <a:t>years old" </a:t>
            </a:r>
            <a:r>
              <a:rPr b="1">
                <a:solidFill>
                  <a:schemeClr val="accent2">
                    <a:hueOff val="-2473792"/>
                    <a:satOff val="-50209"/>
                    <a:lumOff val="23543"/>
                  </a:schemeClr>
                </a:solidFill>
              </a:rPr>
              <a:t>% </a:t>
            </a:r>
            <a:r>
              <a:rPr b="1">
                <a:solidFill>
                  <a:schemeClr val="accent1"/>
                </a:solidFill>
              </a:rPr>
              <a:t>age</a:t>
            </a:r>
            <a:endParaRPr b="1">
              <a:solidFill>
                <a:schemeClr val="accent2">
                  <a:hueOff val="-2473792"/>
                  <a:satOff val="-50209"/>
                  <a:lumOff val="23543"/>
                </a:schemeClr>
              </a:solidFill>
            </a:endParaRPr>
          </a:p>
          <a:p>
            <a:pPr algn="l">
              <a:defRPr sz="2400">
                <a:latin typeface="Courier New"/>
                <a:ea typeface="Courier New"/>
                <a:cs typeface="Courier New"/>
                <a:sym typeface="Courier New"/>
              </a:defRPr>
            </a:pPr>
            <a:r>
              <a:t>I am </a:t>
            </a:r>
            <a:r>
              <a:rPr b="1">
                <a:solidFill>
                  <a:schemeClr val="accent2">
                    <a:hueOff val="-2473792"/>
                    <a:satOff val="-50209"/>
                    <a:lumOff val="23543"/>
                  </a:schemeClr>
                </a:solidFill>
              </a:rPr>
              <a:t>40</a:t>
            </a:r>
            <a:r>
              <a:t> years old</a:t>
            </a: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r>
              <a:t>&gt;&gt;&gt; print ('%s is over %d years old today')% (name,age)</a:t>
            </a:r>
          </a:p>
          <a:p>
            <a:pPr algn="l">
              <a:defRPr sz="2400">
                <a:latin typeface="Courier New"/>
                <a:ea typeface="Courier New"/>
                <a:cs typeface="Courier New"/>
                <a:sym typeface="Courier New"/>
              </a:defRPr>
            </a:pPr>
            <a:r>
              <a:t>paul is over 40 years old today</a:t>
            </a:r>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Shape 909"/>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Substituting Strings and Integers</a:t>
            </a:r>
          </a:p>
        </p:txBody>
      </p:sp>
      <p:sp>
        <p:nvSpPr>
          <p:cNvPr id="910" name="Shape 910"/>
          <p:cNvSpPr/>
          <p:nvPr/>
        </p:nvSpPr>
        <p:spPr>
          <a:xfrm>
            <a:off x="1053379" y="2425700"/>
            <a:ext cx="10357248" cy="490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rPr dirty="0"/>
              <a:t>&gt;&gt;&gt; </a:t>
            </a:r>
            <a:r>
              <a:rPr b="1" dirty="0">
                <a:solidFill>
                  <a:schemeClr val="accent5"/>
                </a:solidFill>
              </a:rPr>
              <a:t>name</a:t>
            </a:r>
            <a:r>
              <a:rPr dirty="0"/>
              <a:t> = '</a:t>
            </a:r>
            <a:r>
              <a:rPr b="1" dirty="0">
                <a:solidFill>
                  <a:schemeClr val="accent4">
                    <a:hueOff val="384618"/>
                    <a:satOff val="3869"/>
                    <a:lumOff val="5802"/>
                  </a:schemeClr>
                </a:solidFill>
              </a:rPr>
              <a:t>paul</a:t>
            </a:r>
            <a:r>
              <a:rPr dirty="0"/>
              <a:t>'</a:t>
            </a:r>
          </a:p>
          <a:p>
            <a:pPr algn="l">
              <a:defRPr sz="2400">
                <a:latin typeface="Courier New"/>
                <a:ea typeface="Courier New"/>
                <a:cs typeface="Courier New"/>
                <a:sym typeface="Courier New"/>
              </a:defRPr>
            </a:pPr>
            <a:r>
              <a:rPr dirty="0"/>
              <a:t>&gt;&gt;&gt; </a:t>
            </a:r>
            <a:r>
              <a:rPr b="1" dirty="0">
                <a:solidFill>
                  <a:schemeClr val="accent1"/>
                </a:solidFill>
              </a:rPr>
              <a:t>age</a:t>
            </a:r>
            <a:r>
              <a:rPr dirty="0"/>
              <a:t> = </a:t>
            </a:r>
            <a:r>
              <a:rPr b="1" dirty="0">
                <a:solidFill>
                  <a:schemeClr val="accent2">
                    <a:hueOff val="-2473792"/>
                    <a:satOff val="-50209"/>
                    <a:lumOff val="23543"/>
                  </a:schemeClr>
                </a:solidFill>
              </a:rPr>
              <a:t>40</a:t>
            </a:r>
          </a:p>
          <a:p>
            <a:pPr algn="l">
              <a:defRPr sz="2400">
                <a:latin typeface="Courier New"/>
                <a:ea typeface="Courier New"/>
                <a:cs typeface="Courier New"/>
                <a:sym typeface="Courier New"/>
              </a:defRPr>
            </a:pPr>
            <a:endParaRPr b="1" dirty="0">
              <a:solidFill>
                <a:schemeClr val="accent2">
                  <a:hueOff val="-2473792"/>
                  <a:satOff val="-50209"/>
                  <a:lumOff val="23543"/>
                </a:schemeClr>
              </a:solidFill>
            </a:endParaRPr>
          </a:p>
          <a:p>
            <a:pPr algn="l">
              <a:defRPr sz="2400">
                <a:latin typeface="Courier New"/>
                <a:ea typeface="Courier New"/>
                <a:cs typeface="Courier New"/>
                <a:sym typeface="Courier New"/>
              </a:defRPr>
            </a:pPr>
            <a:endParaRPr b="1" dirty="0">
              <a:solidFill>
                <a:schemeClr val="accent2">
                  <a:hueOff val="-2473792"/>
                  <a:satOff val="-50209"/>
                  <a:lumOff val="23543"/>
                </a:schemeClr>
              </a:solidFill>
            </a:endParaRPr>
          </a:p>
          <a:p>
            <a:pPr algn="l">
              <a:defRPr sz="2400">
                <a:latin typeface="Courier New"/>
                <a:ea typeface="Courier New"/>
                <a:cs typeface="Courier New"/>
                <a:sym typeface="Courier New"/>
              </a:defRPr>
            </a:pPr>
            <a:r>
              <a:rPr dirty="0"/>
              <a:t>&gt;&gt;&gt; print "My name is </a:t>
            </a:r>
            <a:r>
              <a:rPr b="1" dirty="0">
                <a:solidFill>
                  <a:schemeClr val="accent4">
                    <a:hueOff val="384618"/>
                    <a:satOff val="3869"/>
                    <a:lumOff val="5802"/>
                  </a:schemeClr>
                </a:solidFill>
              </a:rPr>
              <a:t>%s</a:t>
            </a:r>
            <a:r>
              <a:rPr dirty="0"/>
              <a:t>" </a:t>
            </a:r>
            <a:r>
              <a:rPr b="1" dirty="0">
                <a:solidFill>
                  <a:schemeClr val="accent4">
                    <a:hueOff val="384618"/>
                    <a:satOff val="3869"/>
                    <a:lumOff val="5802"/>
                  </a:schemeClr>
                </a:solidFill>
              </a:rPr>
              <a:t>% </a:t>
            </a:r>
            <a:r>
              <a:rPr b="1" dirty="0">
                <a:solidFill>
                  <a:schemeClr val="accent5"/>
                </a:solidFill>
              </a:rPr>
              <a:t>name</a:t>
            </a: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dirty="0"/>
              <a:t>My name is </a:t>
            </a:r>
            <a:r>
              <a:rPr b="1" dirty="0">
                <a:solidFill>
                  <a:schemeClr val="accent4">
                    <a:hueOff val="384618"/>
                    <a:satOff val="3869"/>
                    <a:lumOff val="5802"/>
                  </a:schemeClr>
                </a:solidFill>
              </a:rPr>
              <a:t>paul</a:t>
            </a: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dirty="0"/>
              <a:t>&gt;&gt;&gt; print "I am </a:t>
            </a:r>
            <a:r>
              <a:rPr b="1" dirty="0">
                <a:solidFill>
                  <a:schemeClr val="accent2">
                    <a:hueOff val="-2473792"/>
                    <a:satOff val="-50209"/>
                    <a:lumOff val="23543"/>
                  </a:schemeClr>
                </a:solidFill>
              </a:rPr>
              <a:t>%d </a:t>
            </a:r>
            <a:r>
              <a:rPr dirty="0"/>
              <a:t>years old" </a:t>
            </a:r>
            <a:r>
              <a:rPr b="1" dirty="0">
                <a:solidFill>
                  <a:schemeClr val="accent2">
                    <a:hueOff val="-2473792"/>
                    <a:satOff val="-50209"/>
                    <a:lumOff val="23543"/>
                  </a:schemeClr>
                </a:solidFill>
              </a:rPr>
              <a:t>% </a:t>
            </a:r>
            <a:r>
              <a:rPr b="1" dirty="0">
                <a:solidFill>
                  <a:schemeClr val="accent1"/>
                </a:solidFill>
              </a:rPr>
              <a:t>age</a:t>
            </a:r>
            <a:endParaRPr b="1" dirty="0">
              <a:solidFill>
                <a:schemeClr val="accent2">
                  <a:hueOff val="-2473792"/>
                  <a:satOff val="-50209"/>
                  <a:lumOff val="23543"/>
                </a:schemeClr>
              </a:solidFill>
            </a:endParaRPr>
          </a:p>
          <a:p>
            <a:pPr algn="l">
              <a:defRPr sz="2400">
                <a:latin typeface="Courier New"/>
                <a:ea typeface="Courier New"/>
                <a:cs typeface="Courier New"/>
                <a:sym typeface="Courier New"/>
              </a:defRPr>
            </a:pPr>
            <a:r>
              <a:rPr dirty="0"/>
              <a:t>I am </a:t>
            </a:r>
            <a:r>
              <a:rPr b="1" dirty="0">
                <a:solidFill>
                  <a:schemeClr val="accent2">
                    <a:hueOff val="-2473792"/>
                    <a:satOff val="-50209"/>
                    <a:lumOff val="23543"/>
                  </a:schemeClr>
                </a:solidFill>
              </a:rPr>
              <a:t>40</a:t>
            </a:r>
            <a:r>
              <a:rPr dirty="0"/>
              <a:t> years old</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print ('</a:t>
            </a:r>
            <a:r>
              <a:rPr b="1" dirty="0">
                <a:solidFill>
                  <a:schemeClr val="accent4"/>
                </a:solidFill>
              </a:rPr>
              <a:t>%s</a:t>
            </a:r>
            <a:r>
              <a:rPr dirty="0"/>
              <a:t> is over </a:t>
            </a:r>
            <a:r>
              <a:rPr b="1" dirty="0">
                <a:solidFill>
                  <a:schemeClr val="accent2"/>
                </a:solidFill>
              </a:rPr>
              <a:t>%d</a:t>
            </a:r>
            <a:r>
              <a:rPr dirty="0"/>
              <a:t> years old today')</a:t>
            </a:r>
            <a:r>
              <a:rPr b="1" dirty="0"/>
              <a:t>% </a:t>
            </a:r>
            <a:r>
              <a:rPr dirty="0"/>
              <a:t>(</a:t>
            </a:r>
            <a:r>
              <a:rPr b="1" dirty="0">
                <a:solidFill>
                  <a:schemeClr val="accent5"/>
                </a:solidFill>
              </a:rPr>
              <a:t>name</a:t>
            </a:r>
            <a:r>
              <a:rPr dirty="0"/>
              <a:t>,</a:t>
            </a:r>
            <a:r>
              <a:rPr b="1" dirty="0">
                <a:solidFill>
                  <a:schemeClr val="accent1"/>
                </a:solidFill>
              </a:rPr>
              <a:t>age</a:t>
            </a:r>
            <a:r>
              <a:rPr dirty="0"/>
              <a:t>)</a:t>
            </a:r>
          </a:p>
          <a:p>
            <a:pPr algn="l">
              <a:defRPr sz="2400">
                <a:latin typeface="Courier New"/>
                <a:ea typeface="Courier New"/>
                <a:cs typeface="Courier New"/>
                <a:sym typeface="Courier New"/>
              </a:defRPr>
            </a:pPr>
            <a:r>
              <a:rPr b="1" dirty="0">
                <a:solidFill>
                  <a:schemeClr val="accent4"/>
                </a:solidFill>
              </a:rPr>
              <a:t>paul</a:t>
            </a:r>
            <a:r>
              <a:rPr dirty="0"/>
              <a:t> is over </a:t>
            </a:r>
            <a:r>
              <a:rPr b="1" dirty="0">
                <a:solidFill>
                  <a:schemeClr val="accent2"/>
                </a:solidFill>
              </a:rPr>
              <a:t>40</a:t>
            </a:r>
            <a:r>
              <a:rPr dirty="0"/>
              <a:t> years old today</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Printing</a:t>
            </a:r>
          </a:p>
        </p:txBody>
      </p:sp>
      <p:pic>
        <p:nvPicPr>
          <p:cNvPr id="225"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grpSp>
        <p:nvGrpSpPr>
          <p:cNvPr id="229" name="Group 229"/>
          <p:cNvGrpSpPr/>
          <p:nvPr/>
        </p:nvGrpSpPr>
        <p:grpSpPr>
          <a:xfrm>
            <a:off x="1981829" y="3276600"/>
            <a:ext cx="9245617" cy="1384302"/>
            <a:chOff x="0" y="0"/>
            <a:chExt cx="9245615" cy="1384301"/>
          </a:xfrm>
        </p:grpSpPr>
        <p:pic>
          <p:nvPicPr>
            <p:cNvPr id="226" name="Screen Shot 2015-02-05 at 11.26.33 PM.png"/>
            <p:cNvPicPr>
              <a:picLocks noChangeAspect="1"/>
            </p:cNvPicPr>
            <p:nvPr/>
          </p:nvPicPr>
          <p:blipFill>
            <a:blip r:embed="rId4">
              <a:extLst/>
            </a:blip>
            <a:stretch>
              <a:fillRect/>
            </a:stretch>
          </p:blipFill>
          <p:spPr>
            <a:xfrm>
              <a:off x="0" y="133132"/>
              <a:ext cx="9245615" cy="1141435"/>
            </a:xfrm>
            <a:prstGeom prst="rect">
              <a:avLst/>
            </a:prstGeom>
            <a:ln w="12700" cap="flat">
              <a:noFill/>
              <a:miter lim="400000"/>
            </a:ln>
            <a:effectLst/>
          </p:spPr>
        </p:pic>
        <p:sp>
          <p:nvSpPr>
            <p:cNvPr id="227" name="Shape 227"/>
            <p:cNvSpPr/>
            <p:nvPr/>
          </p:nvSpPr>
          <p:spPr>
            <a:xfrm>
              <a:off x="4141878" y="1045260"/>
              <a:ext cx="372945" cy="339041"/>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228" name="Shape 228"/>
            <p:cNvSpPr/>
            <p:nvPr/>
          </p:nvSpPr>
          <p:spPr>
            <a:xfrm>
              <a:off x="862970" y="0"/>
              <a:ext cx="1270001" cy="165100"/>
            </a:xfrm>
            <a:prstGeom prst="rect">
              <a:avLst/>
            </a:prstGeom>
            <a:solidFill>
              <a:srgbClr val="FFFFFF"/>
            </a:solidFill>
            <a:ln w="254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pic>
        <p:nvPicPr>
          <p:cNvPr id="230" name="Screen Shot 2015-02-05 at 11.31.07 PM.png"/>
          <p:cNvPicPr>
            <a:picLocks noChangeAspect="1"/>
          </p:cNvPicPr>
          <p:nvPr/>
        </p:nvPicPr>
        <p:blipFill>
          <a:blip r:embed="rId5">
            <a:extLst/>
          </a:blip>
          <a:stretch>
            <a:fillRect/>
          </a:stretch>
        </p:blipFill>
        <p:spPr>
          <a:xfrm>
            <a:off x="1981200" y="5410200"/>
            <a:ext cx="5858204" cy="1155700"/>
          </a:xfrm>
          <a:prstGeom prst="rect">
            <a:avLst/>
          </a:prstGeom>
          <a:ln w="12700">
            <a:miter lim="400000"/>
          </a:ln>
        </p:spPr>
      </p:pic>
      <p:pic>
        <p:nvPicPr>
          <p:cNvPr id="231"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32" name="Shape 232"/>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33" name="Shape 233"/>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34" name="Shape 234"/>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Shape 914"/>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15" name="Shape 915"/>
          <p:cNvSpPr/>
          <p:nvPr/>
        </p:nvSpPr>
        <p:spPr>
          <a:xfrm>
            <a:off x="3879367" y="2362972"/>
            <a:ext cx="4986541" cy="543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rPr dirty="0"/>
              <a:t>count = 0</a:t>
            </a:r>
          </a:p>
          <a:p>
            <a:pPr algn="l">
              <a:defRPr sz="2900"/>
            </a:pPr>
            <a:endParaRPr dirty="0"/>
          </a:p>
          <a:p>
            <a:pPr algn="l">
              <a:defRPr sz="2900"/>
            </a:pPr>
            <a:r>
              <a:rPr dirty="0"/>
              <a:t>while count != 10:</a:t>
            </a:r>
          </a:p>
          <a:p>
            <a:pPr algn="l">
              <a:defRPr sz="2900"/>
            </a:pPr>
            <a:r>
              <a:rPr dirty="0"/>
              <a:t>    if count == 5:</a:t>
            </a:r>
          </a:p>
          <a:p>
            <a:pPr algn="l">
              <a:defRPr sz="2900"/>
            </a:pPr>
            <a:r>
              <a:rPr dirty="0"/>
              <a:t>        print "It's a Fiver!"</a:t>
            </a:r>
          </a:p>
          <a:p>
            <a:pPr algn="l">
              <a:defRPr sz="2900"/>
            </a:pPr>
            <a:r>
              <a:rPr dirty="0"/>
              <a:t>    elif count &gt; 5:</a:t>
            </a:r>
          </a:p>
          <a:p>
            <a:pPr algn="l">
              <a:defRPr sz="2900"/>
            </a:pPr>
            <a:r>
              <a:rPr dirty="0"/>
              <a:t>        print "It's a High count"</a:t>
            </a:r>
          </a:p>
          <a:p>
            <a:pPr algn="l">
              <a:defRPr sz="2900"/>
            </a:pPr>
            <a:r>
              <a:rPr dirty="0"/>
              <a:t>    else:</a:t>
            </a:r>
          </a:p>
          <a:p>
            <a:pPr algn="l">
              <a:defRPr sz="2900"/>
            </a:pPr>
            <a:r>
              <a:rPr dirty="0"/>
              <a:t>        print "It's a Lower count"</a:t>
            </a:r>
          </a:p>
          <a:p>
            <a:pPr algn="l">
              <a:defRPr sz="2900"/>
            </a:pPr>
            <a:r>
              <a:rPr dirty="0"/>
              <a:t>    count += 1</a:t>
            </a:r>
          </a:p>
          <a:p>
            <a:pPr algn="l">
              <a:defRPr sz="2900"/>
            </a:pPr>
            <a:r>
              <a:rPr dirty="0"/>
              <a:t>print "We are Done"</a:t>
            </a:r>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Shape 919"/>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20" name="Shape 920"/>
          <p:cNvSpPr/>
          <p:nvPr/>
        </p:nvSpPr>
        <p:spPr>
          <a:xfrm>
            <a:off x="3879367" y="2362972"/>
            <a:ext cx="4986541" cy="543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t>while count != 10:</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Shape 924"/>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25" name="Shape 925"/>
          <p:cNvSpPr/>
          <p:nvPr/>
        </p:nvSpPr>
        <p:spPr>
          <a:xfrm>
            <a:off x="3879367" y="2362969"/>
            <a:ext cx="4986541" cy="543560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 10:</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Shape 929"/>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30" name="Shape 930"/>
          <p:cNvSpPr/>
          <p:nvPr/>
        </p:nvSpPr>
        <p:spPr>
          <a:xfrm>
            <a:off x="3879367" y="2362969"/>
            <a:ext cx="4986541" cy="543560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31" name="Shape 931"/>
          <p:cNvSpPr/>
          <p:nvPr/>
        </p:nvSpPr>
        <p:spPr>
          <a:xfrm>
            <a:off x="10034634" y="3067050"/>
            <a:ext cx="2896872" cy="3213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3">
                    <a:hueOff val="-333990"/>
                    <a:satOff val="3917"/>
                    <a:lumOff val="-6666"/>
                  </a:schemeClr>
                </a:solidFill>
                <a:latin typeface="Helvetica"/>
                <a:ea typeface="Helvetica"/>
                <a:cs typeface="Helvetica"/>
                <a:sym typeface="Helvetica"/>
              </a:defRPr>
            </a:pPr>
            <a:r>
              <a:t>+     (addition)</a:t>
            </a:r>
          </a:p>
          <a:p>
            <a:pPr algn="l">
              <a:defRPr sz="2900" b="1">
                <a:solidFill>
                  <a:schemeClr val="accent3">
                    <a:hueOff val="-333990"/>
                    <a:satOff val="3917"/>
                    <a:lumOff val="-6666"/>
                  </a:schemeClr>
                </a:solidFill>
                <a:latin typeface="Helvetica"/>
                <a:ea typeface="Helvetica"/>
                <a:cs typeface="Helvetica"/>
                <a:sym typeface="Helvetica"/>
              </a:defRPr>
            </a:pPr>
            <a:r>
              <a:t>-   (subtraction)</a:t>
            </a:r>
          </a:p>
          <a:p>
            <a:pPr algn="l">
              <a:defRPr sz="2900" b="1">
                <a:solidFill>
                  <a:schemeClr val="accent3">
                    <a:hueOff val="-333990"/>
                    <a:satOff val="3917"/>
                    <a:lumOff val="-6666"/>
                  </a:schemeClr>
                </a:solidFill>
                <a:latin typeface="Helvetica"/>
                <a:ea typeface="Helvetica"/>
                <a:cs typeface="Helvetica"/>
                <a:sym typeface="Helvetica"/>
              </a:defRPr>
            </a:pPr>
            <a:r>
              <a:t>=     (assigns)</a:t>
            </a:r>
          </a:p>
          <a:p>
            <a:pPr algn="l">
              <a:defRPr sz="2900" b="1">
                <a:solidFill>
                  <a:schemeClr val="accent3">
                    <a:hueOff val="-333990"/>
                    <a:satOff val="3917"/>
                    <a:lumOff val="-6666"/>
                  </a:schemeClr>
                </a:solidFill>
                <a:latin typeface="Helvetica"/>
                <a:ea typeface="Helvetica"/>
                <a:cs typeface="Helvetica"/>
                <a:sym typeface="Helvetica"/>
              </a:defRPr>
            </a:pPr>
            <a:r>
              <a:t>==   (equals)</a:t>
            </a:r>
          </a:p>
          <a:p>
            <a:pPr algn="l">
              <a:defRPr sz="2900" b="1">
                <a:solidFill>
                  <a:schemeClr val="accent3">
                    <a:hueOff val="-333990"/>
                    <a:satOff val="3917"/>
                    <a:lumOff val="-6666"/>
                  </a:schemeClr>
                </a:solidFill>
                <a:latin typeface="Helvetica"/>
                <a:ea typeface="Helvetica"/>
                <a:cs typeface="Helvetica"/>
                <a:sym typeface="Helvetica"/>
              </a:defRPr>
            </a:pPr>
            <a:r>
              <a:t>!      (NOT)</a:t>
            </a:r>
          </a:p>
          <a:p>
            <a:pPr algn="l">
              <a:defRPr sz="2900" b="1">
                <a:solidFill>
                  <a:schemeClr val="accent6">
                    <a:satOff val="24555"/>
                    <a:lumOff val="22232"/>
                  </a:schemeClr>
                </a:solidFill>
                <a:latin typeface="Helvetica"/>
                <a:ea typeface="Helvetica"/>
                <a:cs typeface="Helvetica"/>
                <a:sym typeface="Helvetica"/>
              </a:defRPr>
            </a:pPr>
            <a:endParaRPr/>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Shape 93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36" name="Shape 936"/>
          <p:cNvSpPr/>
          <p:nvPr/>
        </p:nvSpPr>
        <p:spPr>
          <a:xfrm>
            <a:off x="3879367" y="2362964"/>
            <a:ext cx="4986541" cy="543561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rPr dirty="0"/>
              <a:t>count = 0</a:t>
            </a:r>
          </a:p>
          <a:p>
            <a:pPr algn="l">
              <a:defRPr sz="2900"/>
            </a:pPr>
            <a:endParaRPr dirty="0"/>
          </a:p>
          <a:p>
            <a:pPr algn="l">
              <a:defRPr sz="2900"/>
            </a:pPr>
            <a:r>
              <a:rPr b="1" dirty="0">
                <a:solidFill>
                  <a:schemeClr val="accent1">
                    <a:satOff val="-3355"/>
                    <a:lumOff val="26614"/>
                  </a:schemeClr>
                </a:solidFill>
                <a:latin typeface="Helvetica"/>
                <a:ea typeface="Helvetica"/>
                <a:cs typeface="Helvetica"/>
                <a:sym typeface="Helvetica"/>
              </a:rPr>
              <a:t>while</a:t>
            </a:r>
            <a:r>
              <a:rPr dirty="0"/>
              <a:t> </a:t>
            </a:r>
            <a:r>
              <a:rPr b="1" dirty="0">
                <a:solidFill>
                  <a:schemeClr val="accent6">
                    <a:satOff val="24555"/>
                    <a:lumOff val="22232"/>
                  </a:schemeClr>
                </a:solidFill>
                <a:latin typeface="Helvetica"/>
                <a:ea typeface="Helvetica"/>
                <a:cs typeface="Helvetica"/>
                <a:sym typeface="Helvetica"/>
              </a:rPr>
              <a:t>count</a:t>
            </a:r>
            <a:r>
              <a:rPr dirty="0"/>
              <a:t> </a:t>
            </a:r>
            <a:r>
              <a:rPr b="1" dirty="0">
                <a:solidFill>
                  <a:schemeClr val="accent3">
                    <a:satOff val="18648"/>
                    <a:lumOff val="5971"/>
                  </a:schemeClr>
                </a:solidFill>
                <a:latin typeface="Helvetica"/>
                <a:ea typeface="Helvetica"/>
                <a:cs typeface="Helvetica"/>
                <a:sym typeface="Helvetica"/>
              </a:rPr>
              <a:t>!=</a:t>
            </a:r>
            <a:r>
              <a:rPr dirty="0"/>
              <a:t> </a:t>
            </a:r>
            <a:r>
              <a:rPr b="1" dirty="0">
                <a:latin typeface="Helvetica"/>
                <a:ea typeface="Helvetica"/>
                <a:cs typeface="Helvetica"/>
                <a:sym typeface="Helvetica"/>
              </a:rPr>
              <a:t>10</a:t>
            </a:r>
            <a:r>
              <a:rPr dirty="0"/>
              <a:t>:</a:t>
            </a:r>
          </a:p>
          <a:p>
            <a:pPr algn="l">
              <a:defRPr sz="2900"/>
            </a:pPr>
            <a:r>
              <a:rPr dirty="0"/>
              <a:t>    </a:t>
            </a:r>
            <a:r>
              <a:rPr b="1" dirty="0">
                <a:solidFill>
                  <a:schemeClr val="accent5">
                    <a:hueOff val="-176146"/>
                    <a:satOff val="3665"/>
                    <a:lumOff val="-13986"/>
                  </a:schemeClr>
                </a:solidFill>
                <a:latin typeface="Helvetica"/>
                <a:ea typeface="Helvetica"/>
                <a:cs typeface="Helvetica"/>
                <a:sym typeface="Helvetica"/>
              </a:rPr>
              <a:t>if</a:t>
            </a:r>
            <a:r>
              <a:rPr dirty="0"/>
              <a:t> </a:t>
            </a:r>
            <a:r>
              <a:rPr b="1" dirty="0">
                <a:solidFill>
                  <a:schemeClr val="accent6">
                    <a:satOff val="24555"/>
                    <a:lumOff val="22232"/>
                  </a:schemeClr>
                </a:solidFill>
                <a:latin typeface="Helvetica"/>
                <a:ea typeface="Helvetica"/>
                <a:cs typeface="Helvetica"/>
                <a:sym typeface="Helvetica"/>
              </a:rPr>
              <a:t>count</a:t>
            </a:r>
            <a:r>
              <a:rPr dirty="0"/>
              <a:t> == 5:</a:t>
            </a:r>
          </a:p>
          <a:p>
            <a:pPr algn="l">
              <a:defRPr sz="2900"/>
            </a:pPr>
            <a:r>
              <a:rPr dirty="0"/>
              <a:t>        </a:t>
            </a:r>
            <a:r>
              <a:rPr b="1" dirty="0">
                <a:latin typeface="Helvetica"/>
                <a:ea typeface="Helvetica"/>
                <a:cs typeface="Helvetica"/>
                <a:sym typeface="Helvetica"/>
              </a:rPr>
              <a:t>print</a:t>
            </a:r>
            <a:r>
              <a:rPr dirty="0"/>
              <a:t> </a:t>
            </a:r>
            <a:r>
              <a:rPr b="1" dirty="0">
                <a:solidFill>
                  <a:schemeClr val="accent4"/>
                </a:solidFill>
                <a:latin typeface="Helvetica"/>
                <a:ea typeface="Helvetica"/>
                <a:cs typeface="Helvetica"/>
                <a:sym typeface="Helvetica"/>
              </a:rPr>
              <a:t>"It's a Fiver!"</a:t>
            </a:r>
          </a:p>
          <a:p>
            <a:pPr algn="l">
              <a:defRPr sz="2900"/>
            </a:pPr>
            <a:r>
              <a:rPr dirty="0"/>
              <a:t>    elif count &gt; 5:</a:t>
            </a:r>
          </a:p>
          <a:p>
            <a:pPr algn="l">
              <a:defRPr sz="2900"/>
            </a:pPr>
            <a:r>
              <a:rPr dirty="0"/>
              <a:t>        print "It's a High count"</a:t>
            </a:r>
          </a:p>
          <a:p>
            <a:pPr algn="l">
              <a:defRPr sz="2900"/>
            </a:pPr>
            <a:r>
              <a:rPr dirty="0"/>
              <a:t>    else:</a:t>
            </a:r>
          </a:p>
          <a:p>
            <a:pPr algn="l">
              <a:defRPr sz="2900"/>
            </a:pPr>
            <a:r>
              <a:rPr dirty="0"/>
              <a:t>        print "It's a Lower count"</a:t>
            </a:r>
          </a:p>
          <a:p>
            <a:pPr algn="l">
              <a:defRPr sz="2900"/>
            </a:pPr>
            <a:r>
              <a:rPr dirty="0"/>
              <a:t>    count += 1</a:t>
            </a:r>
          </a:p>
          <a:p>
            <a:pPr algn="l">
              <a:defRPr sz="2900"/>
            </a:pPr>
            <a:r>
              <a:rPr dirty="0"/>
              <a:t>print "We are Done"</a:t>
            </a:r>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Shape 94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41" name="Shape 941"/>
          <p:cNvSpPr/>
          <p:nvPr/>
        </p:nvSpPr>
        <p:spPr>
          <a:xfrm>
            <a:off x="3879367" y="2362964"/>
            <a:ext cx="4986541" cy="543561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42" name="Shape 942"/>
          <p:cNvSpPr/>
          <p:nvPr/>
        </p:nvSpPr>
        <p:spPr>
          <a:xfrm>
            <a:off x="2394772" y="6707976"/>
            <a:ext cx="1668979"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943" name="Shape 943"/>
          <p:cNvSpPr/>
          <p:nvPr/>
        </p:nvSpPr>
        <p:spPr>
          <a:xfrm flipV="1">
            <a:off x="2407356" y="4477611"/>
            <a:ext cx="1" cy="2246178"/>
          </a:xfrm>
          <a:prstGeom prst="line">
            <a:avLst/>
          </a:prstGeom>
          <a:ln w="25400">
            <a:solidFill>
              <a:schemeClr val="accent2"/>
            </a:solidFill>
            <a:miter lim="400000"/>
          </a:ln>
        </p:spPr>
        <p:txBody>
          <a:bodyPr lIns="50800" tIns="50800" rIns="50800" bIns="50800" anchor="ctr"/>
          <a:lstStyle/>
          <a:p>
            <a:pPr>
              <a:defRPr sz="2400"/>
            </a:pPr>
            <a:endParaRPr/>
          </a:p>
        </p:txBody>
      </p:sp>
      <p:sp>
        <p:nvSpPr>
          <p:cNvPr id="944" name="Shape 944"/>
          <p:cNvSpPr/>
          <p:nvPr/>
        </p:nvSpPr>
        <p:spPr>
          <a:xfrm>
            <a:off x="2422525" y="4487762"/>
            <a:ext cx="1668978"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945" name="Shape 945"/>
          <p:cNvSpPr/>
          <p:nvPr/>
        </p:nvSpPr>
        <p:spPr>
          <a:xfrm>
            <a:off x="947750" y="5289482"/>
            <a:ext cx="129997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2"/>
                </a:solidFill>
              </a:defRPr>
            </a:lvl1pPr>
          </a:lstStyle>
          <a:p>
            <a:r>
              <a:t>If Satisfied</a:t>
            </a:r>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50" name="Shape 950"/>
          <p:cNvSpPr/>
          <p:nvPr/>
        </p:nvSpPr>
        <p:spPr>
          <a:xfrm>
            <a:off x="3879367" y="2362964"/>
            <a:ext cx="4986541" cy="543561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51" name="Shape 951"/>
          <p:cNvSpPr/>
          <p:nvPr/>
        </p:nvSpPr>
        <p:spPr>
          <a:xfrm>
            <a:off x="2510643" y="3497108"/>
            <a:ext cx="1206693"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952" name="Shape 952"/>
          <p:cNvSpPr/>
          <p:nvPr/>
        </p:nvSpPr>
        <p:spPr>
          <a:xfrm flipV="1">
            <a:off x="2498725" y="3477617"/>
            <a:ext cx="1" cy="1026977"/>
          </a:xfrm>
          <a:prstGeom prst="line">
            <a:avLst/>
          </a:prstGeom>
          <a:ln w="25400">
            <a:solidFill>
              <a:schemeClr val="accent2"/>
            </a:solidFill>
            <a:miter lim="400000"/>
          </a:ln>
        </p:spPr>
        <p:txBody>
          <a:bodyPr lIns="50800" tIns="50800" rIns="50800" bIns="50800" anchor="ctr"/>
          <a:lstStyle/>
          <a:p>
            <a:pPr>
              <a:defRPr sz="2400"/>
            </a:pPr>
            <a:endParaRPr/>
          </a:p>
        </p:txBody>
      </p:sp>
      <p:sp>
        <p:nvSpPr>
          <p:cNvPr id="953" name="Shape 953"/>
          <p:cNvSpPr/>
          <p:nvPr/>
        </p:nvSpPr>
        <p:spPr>
          <a:xfrm>
            <a:off x="2486025" y="4487762"/>
            <a:ext cx="1668978"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954" name="Shape 954"/>
          <p:cNvSpPr/>
          <p:nvPr/>
        </p:nvSpPr>
        <p:spPr>
          <a:xfrm>
            <a:off x="1099439" y="3711916"/>
            <a:ext cx="129997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2"/>
                </a:solidFill>
              </a:defRPr>
            </a:lvl1pPr>
          </a:lstStyle>
          <a:p>
            <a:r>
              <a:t>If Satisfied</a:t>
            </a: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Shape 958"/>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59" name="Shape 959"/>
          <p:cNvSpPr/>
          <p:nvPr/>
        </p:nvSpPr>
        <p:spPr>
          <a:xfrm>
            <a:off x="3879367" y="2362958"/>
            <a:ext cx="5155424" cy="543562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a:t>
            </a:r>
            <a:r>
              <a:rPr b="1">
                <a:solidFill>
                  <a:schemeClr val="accent5"/>
                </a:solidFill>
                <a:latin typeface="Helvetica"/>
                <a:ea typeface="Helvetica"/>
                <a:cs typeface="Helvetica"/>
                <a:sym typeface="Helvetica"/>
              </a:rPr>
              <a:t>elif</a:t>
            </a:r>
            <a:r>
              <a:t> </a:t>
            </a:r>
            <a:r>
              <a:rPr b="1">
                <a:solidFill>
                  <a:schemeClr val="accent2"/>
                </a:solidFill>
                <a:latin typeface="Helvetica"/>
                <a:ea typeface="Helvetica"/>
                <a:cs typeface="Helvetica"/>
                <a:sym typeface="Helvetica"/>
              </a:rPr>
              <a:t>count</a:t>
            </a:r>
            <a:r>
              <a:t> &gt; 5:</a:t>
            </a:r>
          </a:p>
          <a:p>
            <a:pPr algn="l">
              <a:defRPr sz="2900"/>
            </a:pPr>
            <a:r>
              <a:t>        </a:t>
            </a:r>
            <a:r>
              <a:rPr b="1">
                <a:latin typeface="Helvetica"/>
                <a:ea typeface="Helvetica"/>
                <a:cs typeface="Helvetica"/>
                <a:sym typeface="Helvetica"/>
              </a:rPr>
              <a:t>print </a:t>
            </a:r>
            <a:r>
              <a:rPr b="1">
                <a:solidFill>
                  <a:schemeClr val="accent4">
                    <a:satOff val="1488"/>
                    <a:lumOff val="-7242"/>
                  </a:schemeClr>
                </a:solidFill>
                <a:latin typeface="Helvetica"/>
                <a:ea typeface="Helvetica"/>
                <a:cs typeface="Helvetica"/>
                <a:sym typeface="Helvetica"/>
              </a:rPr>
              <a:t>"It's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60" name="Shape 960"/>
          <p:cNvSpPr/>
          <p:nvPr/>
        </p:nvSpPr>
        <p:spPr>
          <a:xfrm>
            <a:off x="2493712" y="4003490"/>
            <a:ext cx="1706787" cy="1"/>
          </a:xfrm>
          <a:prstGeom prst="line">
            <a:avLst/>
          </a:prstGeom>
          <a:ln w="25400">
            <a:solidFill>
              <a:schemeClr val="accent5"/>
            </a:solidFill>
            <a:miter lim="400000"/>
          </a:ln>
        </p:spPr>
        <p:txBody>
          <a:bodyPr lIns="50800" tIns="50800" rIns="50800" bIns="50800" anchor="ctr"/>
          <a:lstStyle/>
          <a:p>
            <a:pPr>
              <a:defRPr sz="2400"/>
            </a:pPr>
            <a:endParaRPr/>
          </a:p>
        </p:txBody>
      </p:sp>
      <p:sp>
        <p:nvSpPr>
          <p:cNvPr id="961" name="Shape 961"/>
          <p:cNvSpPr/>
          <p:nvPr/>
        </p:nvSpPr>
        <p:spPr>
          <a:xfrm flipV="1">
            <a:off x="2498725" y="3993661"/>
            <a:ext cx="1" cy="895408"/>
          </a:xfrm>
          <a:prstGeom prst="line">
            <a:avLst/>
          </a:prstGeom>
          <a:ln w="25400">
            <a:solidFill>
              <a:schemeClr val="accent5"/>
            </a:solidFill>
            <a:miter lim="400000"/>
          </a:ln>
        </p:spPr>
        <p:txBody>
          <a:bodyPr lIns="50800" tIns="50800" rIns="50800" bIns="50800" anchor="ctr"/>
          <a:lstStyle/>
          <a:p>
            <a:pPr>
              <a:defRPr sz="2400"/>
            </a:pPr>
            <a:endParaRPr/>
          </a:p>
        </p:txBody>
      </p:sp>
      <p:sp>
        <p:nvSpPr>
          <p:cNvPr id="962" name="Shape 962"/>
          <p:cNvSpPr/>
          <p:nvPr/>
        </p:nvSpPr>
        <p:spPr>
          <a:xfrm>
            <a:off x="2492736" y="4876800"/>
            <a:ext cx="1810340" cy="0"/>
          </a:xfrm>
          <a:prstGeom prst="line">
            <a:avLst/>
          </a:prstGeom>
          <a:ln w="25400">
            <a:solidFill>
              <a:schemeClr val="accent5"/>
            </a:solidFill>
            <a:miter lim="400000"/>
            <a:tailEnd type="triangle"/>
          </a:ln>
        </p:spPr>
        <p:txBody>
          <a:bodyPr lIns="50800" tIns="50800" rIns="50800" bIns="50800" anchor="ctr"/>
          <a:lstStyle/>
          <a:p>
            <a:pPr>
              <a:defRPr sz="2400"/>
            </a:pPr>
            <a:endParaRPr/>
          </a:p>
        </p:txBody>
      </p:sp>
      <p:sp>
        <p:nvSpPr>
          <p:cNvPr id="963" name="Shape 963"/>
          <p:cNvSpPr/>
          <p:nvPr/>
        </p:nvSpPr>
        <p:spPr>
          <a:xfrm>
            <a:off x="1388744" y="4432300"/>
            <a:ext cx="721361"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5"/>
                </a:solidFill>
              </a:defRPr>
            </a:lvl1pPr>
          </a:lstStyle>
          <a:p>
            <a:r>
              <a:t>If Not</a:t>
            </a:r>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Shape 967"/>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68" name="Shape 968"/>
          <p:cNvSpPr/>
          <p:nvPr/>
        </p:nvSpPr>
        <p:spPr>
          <a:xfrm>
            <a:off x="3879367" y="2362958"/>
            <a:ext cx="5155424" cy="543562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rPr dirty="0"/>
              <a:t>count = 0</a:t>
            </a:r>
          </a:p>
          <a:p>
            <a:pPr algn="l">
              <a:defRPr sz="2900"/>
            </a:pPr>
            <a:endParaRPr dirty="0"/>
          </a:p>
          <a:p>
            <a:pPr algn="l">
              <a:defRPr sz="2900"/>
            </a:pPr>
            <a:r>
              <a:rPr b="1" dirty="0">
                <a:solidFill>
                  <a:schemeClr val="accent1">
                    <a:satOff val="-3355"/>
                    <a:lumOff val="26614"/>
                  </a:schemeClr>
                </a:solidFill>
                <a:latin typeface="Helvetica"/>
                <a:ea typeface="Helvetica"/>
                <a:cs typeface="Helvetica"/>
                <a:sym typeface="Helvetica"/>
              </a:rPr>
              <a:t>while</a:t>
            </a:r>
            <a:r>
              <a:rPr dirty="0"/>
              <a:t> </a:t>
            </a:r>
            <a:r>
              <a:rPr b="1" dirty="0">
                <a:solidFill>
                  <a:schemeClr val="accent6">
                    <a:satOff val="24555"/>
                    <a:lumOff val="22232"/>
                  </a:schemeClr>
                </a:solidFill>
                <a:latin typeface="Helvetica"/>
                <a:ea typeface="Helvetica"/>
                <a:cs typeface="Helvetica"/>
                <a:sym typeface="Helvetica"/>
              </a:rPr>
              <a:t>count</a:t>
            </a:r>
            <a:r>
              <a:rPr dirty="0"/>
              <a:t> </a:t>
            </a:r>
            <a:r>
              <a:rPr b="1" dirty="0">
                <a:solidFill>
                  <a:schemeClr val="accent3">
                    <a:satOff val="18648"/>
                    <a:lumOff val="5971"/>
                  </a:schemeClr>
                </a:solidFill>
                <a:latin typeface="Helvetica"/>
                <a:ea typeface="Helvetica"/>
                <a:cs typeface="Helvetica"/>
                <a:sym typeface="Helvetica"/>
              </a:rPr>
              <a:t>!=</a:t>
            </a:r>
            <a:r>
              <a:rPr dirty="0"/>
              <a:t> </a:t>
            </a:r>
            <a:r>
              <a:rPr b="1" dirty="0">
                <a:latin typeface="Helvetica"/>
                <a:ea typeface="Helvetica"/>
                <a:cs typeface="Helvetica"/>
                <a:sym typeface="Helvetica"/>
              </a:rPr>
              <a:t>10</a:t>
            </a:r>
            <a:r>
              <a:rPr dirty="0"/>
              <a:t>:</a:t>
            </a:r>
          </a:p>
          <a:p>
            <a:pPr algn="l">
              <a:defRPr sz="2900"/>
            </a:pPr>
            <a:r>
              <a:rPr dirty="0"/>
              <a:t>    </a:t>
            </a:r>
            <a:r>
              <a:rPr b="1" dirty="0">
                <a:solidFill>
                  <a:schemeClr val="accent5">
                    <a:hueOff val="-176146"/>
                    <a:satOff val="3665"/>
                    <a:lumOff val="-13986"/>
                  </a:schemeClr>
                </a:solidFill>
                <a:latin typeface="Helvetica"/>
                <a:ea typeface="Helvetica"/>
                <a:cs typeface="Helvetica"/>
                <a:sym typeface="Helvetica"/>
              </a:rPr>
              <a:t>if</a:t>
            </a:r>
            <a:r>
              <a:rPr dirty="0"/>
              <a:t> </a:t>
            </a:r>
            <a:r>
              <a:rPr b="1" dirty="0">
                <a:solidFill>
                  <a:schemeClr val="accent6">
                    <a:satOff val="24555"/>
                    <a:lumOff val="22232"/>
                  </a:schemeClr>
                </a:solidFill>
                <a:latin typeface="Helvetica"/>
                <a:ea typeface="Helvetica"/>
                <a:cs typeface="Helvetica"/>
                <a:sym typeface="Helvetica"/>
              </a:rPr>
              <a:t>count</a:t>
            </a:r>
            <a:r>
              <a:rPr dirty="0"/>
              <a:t> == 5:</a:t>
            </a:r>
          </a:p>
          <a:p>
            <a:pPr algn="l">
              <a:defRPr sz="2900"/>
            </a:pPr>
            <a:r>
              <a:rPr dirty="0"/>
              <a:t>        </a:t>
            </a:r>
            <a:r>
              <a:rPr b="1" dirty="0">
                <a:latin typeface="Helvetica"/>
                <a:ea typeface="Helvetica"/>
                <a:cs typeface="Helvetica"/>
                <a:sym typeface="Helvetica"/>
              </a:rPr>
              <a:t>print</a:t>
            </a:r>
            <a:r>
              <a:rPr dirty="0"/>
              <a:t> </a:t>
            </a:r>
            <a:r>
              <a:rPr b="1" dirty="0">
                <a:solidFill>
                  <a:schemeClr val="accent4"/>
                </a:solidFill>
                <a:latin typeface="Helvetica"/>
                <a:ea typeface="Helvetica"/>
                <a:cs typeface="Helvetica"/>
                <a:sym typeface="Helvetica"/>
              </a:rPr>
              <a:t>"It's a Fiver!"</a:t>
            </a:r>
          </a:p>
          <a:p>
            <a:pPr algn="l">
              <a:defRPr sz="2900"/>
            </a:pPr>
            <a:r>
              <a:rPr dirty="0"/>
              <a:t>    </a:t>
            </a:r>
            <a:r>
              <a:rPr b="1" dirty="0" err="1">
                <a:solidFill>
                  <a:schemeClr val="accent5"/>
                </a:solidFill>
                <a:latin typeface="Helvetica"/>
                <a:ea typeface="Helvetica"/>
                <a:cs typeface="Helvetica"/>
                <a:sym typeface="Helvetica"/>
              </a:rPr>
              <a:t>elif</a:t>
            </a:r>
            <a:r>
              <a:rPr dirty="0"/>
              <a:t> </a:t>
            </a:r>
            <a:r>
              <a:rPr b="1" dirty="0">
                <a:solidFill>
                  <a:schemeClr val="accent2"/>
                </a:solidFill>
                <a:latin typeface="Helvetica"/>
                <a:ea typeface="Helvetica"/>
                <a:cs typeface="Helvetica"/>
                <a:sym typeface="Helvetica"/>
              </a:rPr>
              <a:t>count</a:t>
            </a:r>
            <a:r>
              <a:rPr dirty="0"/>
              <a:t> &gt; 5:</a:t>
            </a:r>
          </a:p>
          <a:p>
            <a:pPr algn="l">
              <a:defRPr sz="2900"/>
            </a:pPr>
            <a:r>
              <a:rPr dirty="0"/>
              <a:t>        </a:t>
            </a:r>
            <a:r>
              <a:rPr b="1" dirty="0">
                <a:latin typeface="Helvetica"/>
                <a:ea typeface="Helvetica"/>
                <a:cs typeface="Helvetica"/>
                <a:sym typeface="Helvetica"/>
              </a:rPr>
              <a:t>print </a:t>
            </a:r>
            <a:r>
              <a:rPr b="1" dirty="0">
                <a:solidFill>
                  <a:schemeClr val="accent4">
                    <a:satOff val="1488"/>
                    <a:lumOff val="-7242"/>
                  </a:schemeClr>
                </a:solidFill>
                <a:latin typeface="Helvetica"/>
                <a:ea typeface="Helvetica"/>
                <a:cs typeface="Helvetica"/>
                <a:sym typeface="Helvetica"/>
              </a:rPr>
              <a:t>"It's a High count"</a:t>
            </a:r>
          </a:p>
          <a:p>
            <a:pPr algn="l">
              <a:defRPr sz="2900"/>
            </a:pPr>
            <a:r>
              <a:rPr dirty="0"/>
              <a:t>    else:</a:t>
            </a:r>
          </a:p>
          <a:p>
            <a:pPr algn="l">
              <a:defRPr sz="2900"/>
            </a:pPr>
            <a:r>
              <a:rPr dirty="0"/>
              <a:t>        print "It's a Lower count"</a:t>
            </a:r>
          </a:p>
          <a:p>
            <a:pPr algn="l">
              <a:defRPr sz="2900"/>
            </a:pPr>
            <a:r>
              <a:rPr dirty="0"/>
              <a:t>    count += 1</a:t>
            </a:r>
          </a:p>
          <a:p>
            <a:pPr algn="l">
              <a:defRPr sz="2900"/>
            </a:pPr>
            <a:r>
              <a:rPr dirty="0"/>
              <a:t>print "We are Done"</a:t>
            </a:r>
          </a:p>
        </p:txBody>
      </p:sp>
      <p:sp>
        <p:nvSpPr>
          <p:cNvPr id="969" name="Shape 969"/>
          <p:cNvSpPr/>
          <p:nvPr/>
        </p:nvSpPr>
        <p:spPr>
          <a:xfrm>
            <a:off x="2443639" y="3572531"/>
            <a:ext cx="1321760"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970" name="Shape 970"/>
          <p:cNvSpPr/>
          <p:nvPr/>
        </p:nvSpPr>
        <p:spPr>
          <a:xfrm>
            <a:off x="2474190" y="5378055"/>
            <a:ext cx="2074609"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971" name="Shape 971"/>
          <p:cNvSpPr/>
          <p:nvPr/>
        </p:nvSpPr>
        <p:spPr>
          <a:xfrm>
            <a:off x="1466765" y="3594100"/>
            <a:ext cx="59918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2"/>
                </a:solidFill>
              </a:defRPr>
            </a:lvl1pPr>
          </a:lstStyle>
          <a:p>
            <a:r>
              <a:t>True</a:t>
            </a:r>
          </a:p>
        </p:txBody>
      </p:sp>
      <p:sp>
        <p:nvSpPr>
          <p:cNvPr id="972" name="Shape 972"/>
          <p:cNvSpPr/>
          <p:nvPr/>
        </p:nvSpPr>
        <p:spPr>
          <a:xfrm flipH="1">
            <a:off x="2461427" y="3580566"/>
            <a:ext cx="1" cy="1802040"/>
          </a:xfrm>
          <a:prstGeom prst="line">
            <a:avLst/>
          </a:prstGeom>
          <a:ln w="25400">
            <a:solidFill>
              <a:schemeClr val="accent2"/>
            </a:solidFill>
            <a:miter lim="400000"/>
          </a:ln>
        </p:spPr>
        <p:txBody>
          <a:bodyPr lIns="50800" tIns="50800" rIns="50800" bIns="50800" anchor="ctr"/>
          <a:lstStyle/>
          <a:p>
            <a:pPr>
              <a:defRPr sz="2400"/>
            </a:pPr>
            <a:endParaRPr/>
          </a:p>
        </p:txBody>
      </p:sp>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Shape 976"/>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77" name="Shape 977"/>
          <p:cNvSpPr/>
          <p:nvPr/>
        </p:nvSpPr>
        <p:spPr>
          <a:xfrm>
            <a:off x="3879367" y="2362961"/>
            <a:ext cx="4986541" cy="543562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print "It's a Fiver!"</a:t>
            </a:r>
          </a:p>
          <a:p>
            <a:pPr algn="l">
              <a:defRPr sz="2900"/>
            </a:pPr>
            <a:r>
              <a:t>   </a:t>
            </a:r>
            <a:r>
              <a:rPr b="1">
                <a:solidFill>
                  <a:schemeClr val="accent5"/>
                </a:solidFill>
                <a:latin typeface="Helvetica"/>
                <a:ea typeface="Helvetica"/>
                <a:cs typeface="Helvetica"/>
                <a:sym typeface="Helvetica"/>
              </a:rPr>
              <a:t> elif</a:t>
            </a:r>
            <a:r>
              <a:t> </a:t>
            </a:r>
            <a:r>
              <a:rPr b="1">
                <a:solidFill>
                  <a:schemeClr val="accent6">
                    <a:satOff val="24555"/>
                    <a:lumOff val="22232"/>
                  </a:schemeClr>
                </a:solidFill>
                <a:latin typeface="Helvetica"/>
                <a:ea typeface="Helvetica"/>
                <a:cs typeface="Helvetica"/>
                <a:sym typeface="Helvetica"/>
              </a:rPr>
              <a:t>count</a:t>
            </a:r>
            <a:r>
              <a:t> &gt; 5:</a:t>
            </a:r>
          </a:p>
          <a:p>
            <a:pPr algn="l">
              <a:defRPr sz="2900"/>
            </a:pPr>
            <a:r>
              <a:t>        print "It's a High count"</a:t>
            </a:r>
          </a:p>
          <a:p>
            <a:pPr algn="l">
              <a:defRPr sz="2900"/>
            </a:pPr>
            <a:r>
              <a:t>    </a:t>
            </a:r>
            <a:r>
              <a:rPr b="1">
                <a:solidFill>
                  <a:schemeClr val="accent5">
                    <a:hueOff val="-444211"/>
                    <a:satOff val="-14915"/>
                    <a:lumOff val="22857"/>
                  </a:schemeClr>
                </a:solidFill>
                <a:latin typeface="Helvetica"/>
                <a:ea typeface="Helvetica"/>
                <a:cs typeface="Helvetica"/>
                <a:sym typeface="Helvetica"/>
              </a:rPr>
              <a:t>else</a:t>
            </a:r>
            <a:r>
              <a:t>:</a:t>
            </a:r>
          </a:p>
          <a:p>
            <a:pPr algn="l">
              <a:defRPr sz="2900"/>
            </a:pPr>
            <a:r>
              <a:t>        print "It's a Lower count"</a:t>
            </a:r>
          </a:p>
          <a:p>
            <a:pPr algn="l">
              <a:defRPr sz="2900"/>
            </a:pPr>
            <a:r>
              <a:t>    count += 1</a:t>
            </a:r>
          </a:p>
          <a:p>
            <a:pPr algn="l">
              <a:defRPr sz="2900"/>
            </a:pPr>
            <a:r>
              <a:t>print "We are Done"</a:t>
            </a:r>
          </a:p>
        </p:txBody>
      </p:sp>
      <p:sp>
        <p:nvSpPr>
          <p:cNvPr id="978" name="Shape 978"/>
          <p:cNvSpPr/>
          <p:nvPr/>
        </p:nvSpPr>
        <p:spPr>
          <a:xfrm>
            <a:off x="2345348" y="5416414"/>
            <a:ext cx="2109151" cy="1"/>
          </a:xfrm>
          <a:prstGeom prst="line">
            <a:avLst/>
          </a:prstGeom>
          <a:ln w="25400">
            <a:solidFill>
              <a:schemeClr val="accent5"/>
            </a:solidFill>
            <a:miter lim="400000"/>
          </a:ln>
        </p:spPr>
        <p:txBody>
          <a:bodyPr lIns="50800" tIns="50800" rIns="50800" bIns="50800" anchor="ctr"/>
          <a:lstStyle/>
          <a:p>
            <a:pPr>
              <a:defRPr sz="2400"/>
            </a:pPr>
            <a:endParaRPr/>
          </a:p>
        </p:txBody>
      </p:sp>
      <p:sp>
        <p:nvSpPr>
          <p:cNvPr id="979" name="Shape 979"/>
          <p:cNvSpPr/>
          <p:nvPr/>
        </p:nvSpPr>
        <p:spPr>
          <a:xfrm flipV="1">
            <a:off x="2358048" y="5417820"/>
            <a:ext cx="1" cy="386919"/>
          </a:xfrm>
          <a:prstGeom prst="line">
            <a:avLst/>
          </a:prstGeom>
          <a:ln w="25400">
            <a:solidFill>
              <a:schemeClr val="accent5"/>
            </a:solidFill>
            <a:miter lim="400000"/>
          </a:ln>
        </p:spPr>
        <p:txBody>
          <a:bodyPr lIns="50800" tIns="50800" rIns="50800" bIns="50800" anchor="ctr"/>
          <a:lstStyle/>
          <a:p>
            <a:pPr>
              <a:defRPr sz="2400"/>
            </a:pPr>
            <a:endParaRPr/>
          </a:p>
        </p:txBody>
      </p:sp>
      <p:sp>
        <p:nvSpPr>
          <p:cNvPr id="980" name="Shape 980"/>
          <p:cNvSpPr/>
          <p:nvPr/>
        </p:nvSpPr>
        <p:spPr>
          <a:xfrm>
            <a:off x="2352059" y="5792470"/>
            <a:ext cx="1810340" cy="1"/>
          </a:xfrm>
          <a:prstGeom prst="line">
            <a:avLst/>
          </a:prstGeom>
          <a:ln w="25400">
            <a:solidFill>
              <a:schemeClr val="accent5"/>
            </a:solidFill>
            <a:miter lim="400000"/>
            <a:tailEnd type="triangle"/>
          </a:ln>
        </p:spPr>
        <p:txBody>
          <a:bodyPr lIns="50800" tIns="50800" rIns="50800" bIns="50800" anchor="ctr"/>
          <a:lstStyle/>
          <a:p>
            <a:pPr>
              <a:defRPr sz="2400"/>
            </a:pPr>
            <a:endParaRPr/>
          </a:p>
        </p:txBody>
      </p:sp>
      <p:sp>
        <p:nvSpPr>
          <p:cNvPr id="981" name="Shape 981"/>
          <p:cNvSpPr/>
          <p:nvPr/>
        </p:nvSpPr>
        <p:spPr>
          <a:xfrm>
            <a:off x="1248068" y="5347970"/>
            <a:ext cx="721361"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5"/>
                </a:solidFill>
              </a:defRPr>
            </a:lvl1pPr>
          </a:lstStyle>
          <a:p>
            <a:r>
              <a:t>False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Printing</a:t>
            </a:r>
          </a:p>
        </p:txBody>
      </p:sp>
      <p:pic>
        <p:nvPicPr>
          <p:cNvPr id="239"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pic>
        <p:nvPicPr>
          <p:cNvPr id="240" name="Screen Shot 2015-02-05 at 11.26.33 PM.png"/>
          <p:cNvPicPr>
            <a:picLocks noChangeAspect="1"/>
          </p:cNvPicPr>
          <p:nvPr/>
        </p:nvPicPr>
        <p:blipFill>
          <a:blip r:embed="rId4">
            <a:extLst/>
          </a:blip>
          <a:stretch>
            <a:fillRect/>
          </a:stretch>
        </p:blipFill>
        <p:spPr>
          <a:xfrm>
            <a:off x="1981829" y="3378200"/>
            <a:ext cx="9245616" cy="1141435"/>
          </a:xfrm>
          <a:prstGeom prst="rect">
            <a:avLst/>
          </a:prstGeom>
          <a:ln w="12700">
            <a:miter lim="400000"/>
          </a:ln>
        </p:spPr>
      </p:pic>
      <p:pic>
        <p:nvPicPr>
          <p:cNvPr id="241" name="Screen Shot 2015-02-05 at 11.31.07 PM.png"/>
          <p:cNvPicPr>
            <a:picLocks noChangeAspect="1"/>
          </p:cNvPicPr>
          <p:nvPr/>
        </p:nvPicPr>
        <p:blipFill>
          <a:blip r:embed="rId5">
            <a:extLst/>
          </a:blip>
          <a:stretch>
            <a:fillRect/>
          </a:stretch>
        </p:blipFill>
        <p:spPr>
          <a:xfrm>
            <a:off x="1981200" y="5397500"/>
            <a:ext cx="5858204" cy="1155700"/>
          </a:xfrm>
          <a:prstGeom prst="rect">
            <a:avLst/>
          </a:prstGeom>
          <a:ln w="12700">
            <a:miter lim="400000"/>
          </a:ln>
        </p:spPr>
      </p:pic>
      <p:pic>
        <p:nvPicPr>
          <p:cNvPr id="242"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43" name="Shape 243"/>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44" name="Shape 244"/>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45" name="Shape 245"/>
          <p:cNvSpPr/>
          <p:nvPr/>
        </p:nvSpPr>
        <p:spPr>
          <a:xfrm flipV="1">
            <a:off x="647303" y="5401186"/>
            <a:ext cx="2375232" cy="14108"/>
          </a:xfrm>
          <a:prstGeom prst="line">
            <a:avLst/>
          </a:prstGeom>
          <a:ln w="25400">
            <a:solidFill>
              <a:srgbClr val="000000"/>
            </a:solidFill>
            <a:miter lim="400000"/>
            <a:tailEnd type="oval"/>
          </a:ln>
        </p:spPr>
        <p:txBody>
          <a:bodyPr lIns="50800" tIns="50800" rIns="50800" bIns="50800" anchor="ctr"/>
          <a:lstStyle/>
          <a:p>
            <a:pPr>
              <a:defRPr sz="2400"/>
            </a:pPr>
            <a:endParaRPr/>
          </a:p>
        </p:txBody>
      </p:sp>
      <p:sp>
        <p:nvSpPr>
          <p:cNvPr id="246" name="Shape 246"/>
          <p:cNvSpPr/>
          <p:nvPr/>
        </p:nvSpPr>
        <p:spPr>
          <a:xfrm>
            <a:off x="662318" y="5426868"/>
            <a:ext cx="3242" cy="2017714"/>
          </a:xfrm>
          <a:prstGeom prst="line">
            <a:avLst/>
          </a:prstGeom>
          <a:ln w="25400">
            <a:solidFill>
              <a:srgbClr val="000000"/>
            </a:solidFill>
            <a:miter lim="400000"/>
          </a:ln>
        </p:spPr>
        <p:txBody>
          <a:bodyPr lIns="50800" tIns="50800" rIns="50800" bIns="50800" anchor="ctr"/>
          <a:lstStyle/>
          <a:p>
            <a:pPr>
              <a:defRPr sz="2400"/>
            </a:pPr>
            <a:endParaRPr/>
          </a:p>
        </p:txBody>
      </p:sp>
      <p:sp>
        <p:nvSpPr>
          <p:cNvPr id="247" name="Shape 247"/>
          <p:cNvSpPr/>
          <p:nvPr/>
        </p:nvSpPr>
        <p:spPr>
          <a:xfrm>
            <a:off x="643268" y="7425465"/>
            <a:ext cx="2099933" cy="4034"/>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48" name="Shape 248"/>
          <p:cNvSpPr/>
          <p:nvPr/>
        </p:nvSpPr>
        <p:spPr>
          <a:xfrm>
            <a:off x="3086100" y="5410200"/>
            <a:ext cx="406400" cy="3683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49" name="Shape 249"/>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
        <p:nvSpPr>
          <p:cNvPr id="250" name="Shape 250"/>
          <p:cNvSpPr/>
          <p:nvPr/>
        </p:nvSpPr>
        <p:spPr>
          <a:xfrm>
            <a:off x="6123708" y="43091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51" name="Shape 251"/>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Shape 98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86" name="Shape 986"/>
          <p:cNvSpPr/>
          <p:nvPr/>
        </p:nvSpPr>
        <p:spPr>
          <a:xfrm>
            <a:off x="3879367" y="2362958"/>
            <a:ext cx="5421696" cy="543562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print "It's a Fiver!"</a:t>
            </a:r>
          </a:p>
          <a:p>
            <a:pPr algn="l">
              <a:defRPr sz="2900"/>
            </a:pPr>
            <a:r>
              <a:t>   </a:t>
            </a:r>
            <a:r>
              <a:rPr b="1">
                <a:solidFill>
                  <a:schemeClr val="accent5"/>
                </a:solidFill>
                <a:latin typeface="Helvetica"/>
                <a:ea typeface="Helvetica"/>
                <a:cs typeface="Helvetica"/>
                <a:sym typeface="Helvetica"/>
              </a:rPr>
              <a:t> elif</a:t>
            </a:r>
            <a:r>
              <a:t> </a:t>
            </a:r>
            <a:r>
              <a:rPr b="1">
                <a:solidFill>
                  <a:schemeClr val="accent6">
                    <a:satOff val="24555"/>
                    <a:lumOff val="22232"/>
                  </a:schemeClr>
                </a:solidFill>
                <a:latin typeface="Helvetica"/>
                <a:ea typeface="Helvetica"/>
                <a:cs typeface="Helvetica"/>
                <a:sym typeface="Helvetica"/>
              </a:rPr>
              <a:t>count</a:t>
            </a:r>
            <a:r>
              <a:t> &gt; 5:</a:t>
            </a:r>
          </a:p>
          <a:p>
            <a:pPr algn="l">
              <a:defRPr sz="2900"/>
            </a:pPr>
            <a:r>
              <a:t>        print "It's a High count"</a:t>
            </a:r>
          </a:p>
          <a:p>
            <a:pPr algn="l">
              <a:defRPr sz="2900"/>
            </a:pPr>
            <a:r>
              <a:t>    </a:t>
            </a:r>
            <a:r>
              <a:rPr b="1">
                <a:solidFill>
                  <a:schemeClr val="accent5">
                    <a:hueOff val="-444211"/>
                    <a:satOff val="-14915"/>
                    <a:lumOff val="22857"/>
                  </a:schemeClr>
                </a:solidFill>
                <a:latin typeface="Helvetica"/>
                <a:ea typeface="Helvetica"/>
                <a:cs typeface="Helvetica"/>
                <a:sym typeface="Helvetica"/>
              </a:rPr>
              <a:t>else</a:t>
            </a:r>
            <a:r>
              <a:t>:</a:t>
            </a:r>
          </a:p>
          <a:p>
            <a:pPr algn="l">
              <a:defRPr sz="2900"/>
            </a:pPr>
            <a:r>
              <a:t>        </a:t>
            </a:r>
            <a:r>
              <a:rPr b="1">
                <a:latin typeface="Helvetica"/>
                <a:ea typeface="Helvetica"/>
                <a:cs typeface="Helvetica"/>
                <a:sym typeface="Helvetica"/>
              </a:rPr>
              <a:t>print </a:t>
            </a:r>
            <a:r>
              <a:rPr b="1">
                <a:solidFill>
                  <a:schemeClr val="accent4">
                    <a:hueOff val="46120"/>
                    <a:satOff val="4178"/>
                    <a:lumOff val="-16732"/>
                  </a:schemeClr>
                </a:solidFill>
                <a:latin typeface="Helvetica"/>
                <a:ea typeface="Helvetica"/>
                <a:cs typeface="Helvetica"/>
                <a:sym typeface="Helvetica"/>
              </a:rPr>
              <a:t>"It's a Lower count"</a:t>
            </a:r>
          </a:p>
          <a:p>
            <a:pPr algn="l">
              <a:defRPr sz="2900"/>
            </a:pPr>
            <a:r>
              <a:t>    count += 1</a:t>
            </a:r>
          </a:p>
          <a:p>
            <a:pPr algn="l">
              <a:defRPr sz="2900"/>
            </a:pPr>
            <a:r>
              <a:t>print "We are Done"</a:t>
            </a:r>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Shape 99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91" name="Shape 991"/>
          <p:cNvSpPr/>
          <p:nvPr/>
        </p:nvSpPr>
        <p:spPr>
          <a:xfrm>
            <a:off x="3879367" y="2362966"/>
            <a:ext cx="4986479" cy="54356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endParaRPr b="1">
              <a:solidFill>
                <a:schemeClr val="accent4">
                  <a:hueOff val="46120"/>
                  <a:satOff val="4178"/>
                  <a:lumOff val="-16732"/>
                </a:schemeClr>
              </a:solidFill>
              <a:latin typeface="Helvetica"/>
              <a:ea typeface="Helvetica"/>
              <a:cs typeface="Helvetica"/>
              <a:sym typeface="Helvetica"/>
            </a:endParaRPr>
          </a:p>
          <a:p>
            <a:pPr algn="l">
              <a:defRPr sz="2900"/>
            </a:pPr>
            <a:r>
              <a:t>    </a:t>
            </a:r>
            <a:r>
              <a:rPr b="1">
                <a:solidFill>
                  <a:schemeClr val="accent6">
                    <a:satOff val="24555"/>
                    <a:lumOff val="22232"/>
                  </a:schemeClr>
                </a:solidFill>
                <a:latin typeface="Helvetica"/>
                <a:ea typeface="Helvetica"/>
                <a:cs typeface="Helvetica"/>
                <a:sym typeface="Helvetica"/>
              </a:rPr>
              <a:t>count += 1</a:t>
            </a:r>
          </a:p>
          <a:p>
            <a:pPr algn="l">
              <a:defRPr sz="2900"/>
            </a:pPr>
            <a:r>
              <a:t>print "We are Done"</a:t>
            </a:r>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Shape 99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96" name="Shape 996"/>
          <p:cNvSpPr/>
          <p:nvPr/>
        </p:nvSpPr>
        <p:spPr>
          <a:xfrm>
            <a:off x="3879367" y="2362966"/>
            <a:ext cx="4986479" cy="54356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endParaRPr b="1">
              <a:solidFill>
                <a:schemeClr val="accent4">
                  <a:hueOff val="46120"/>
                  <a:satOff val="4178"/>
                  <a:lumOff val="-16732"/>
                </a:schemeClr>
              </a:solidFill>
              <a:latin typeface="Helvetica"/>
              <a:ea typeface="Helvetica"/>
              <a:cs typeface="Helvetica"/>
              <a:sym typeface="Helvetica"/>
            </a:endParaRPr>
          </a:p>
          <a:p>
            <a:pPr algn="l">
              <a:defRPr sz="2900"/>
            </a:pPr>
            <a:r>
              <a:t>    </a:t>
            </a:r>
            <a:r>
              <a:rPr b="1">
                <a:solidFill>
                  <a:schemeClr val="accent6">
                    <a:satOff val="24555"/>
                    <a:lumOff val="22232"/>
                  </a:schemeClr>
                </a:solidFill>
                <a:latin typeface="Helvetica"/>
                <a:ea typeface="Helvetica"/>
                <a:cs typeface="Helvetica"/>
                <a:sym typeface="Helvetica"/>
              </a:rPr>
              <a:t>count += 1</a:t>
            </a:r>
          </a:p>
          <a:p>
            <a:pPr algn="l">
              <a:defRPr sz="2900"/>
            </a:pPr>
            <a:r>
              <a:t>print "We are Done"</a:t>
            </a:r>
          </a:p>
        </p:txBody>
      </p:sp>
      <p:sp>
        <p:nvSpPr>
          <p:cNvPr id="997" name="Shape 997"/>
          <p:cNvSpPr/>
          <p:nvPr/>
        </p:nvSpPr>
        <p:spPr>
          <a:xfrm>
            <a:off x="6451600" y="6366930"/>
            <a:ext cx="3511064" cy="990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3"/>
                </a:solidFill>
              </a:defRPr>
            </a:pPr>
            <a:r>
              <a:t>(</a:t>
            </a:r>
            <a:r>
              <a:rPr b="1">
                <a:latin typeface="Helvetica"/>
                <a:ea typeface="Helvetica"/>
                <a:cs typeface="Helvetica"/>
                <a:sym typeface="Helvetica"/>
              </a:rPr>
              <a:t>count = count + 1)</a:t>
            </a:r>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Shape 1001"/>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1002" name="Shape 1002"/>
          <p:cNvSpPr/>
          <p:nvPr/>
        </p:nvSpPr>
        <p:spPr>
          <a:xfrm>
            <a:off x="3879367" y="2362966"/>
            <a:ext cx="4986479" cy="54356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endParaRPr b="1">
              <a:solidFill>
                <a:schemeClr val="accent4">
                  <a:hueOff val="46120"/>
                  <a:satOff val="4178"/>
                  <a:lumOff val="-16732"/>
                </a:schemeClr>
              </a:solidFill>
              <a:latin typeface="Helvetica"/>
              <a:ea typeface="Helvetica"/>
              <a:cs typeface="Helvetica"/>
              <a:sym typeface="Helvetica"/>
            </a:endParaRPr>
          </a:p>
          <a:p>
            <a:pPr algn="l">
              <a:defRPr sz="2900"/>
            </a:pPr>
            <a:r>
              <a:t>    </a:t>
            </a:r>
            <a:r>
              <a:rPr b="1">
                <a:solidFill>
                  <a:schemeClr val="accent6">
                    <a:satOff val="24555"/>
                    <a:lumOff val="22232"/>
                  </a:schemeClr>
                </a:solidFill>
                <a:latin typeface="Helvetica"/>
                <a:ea typeface="Helvetica"/>
                <a:cs typeface="Helvetica"/>
                <a:sym typeface="Helvetica"/>
              </a:rPr>
              <a:t>count += 1</a:t>
            </a:r>
          </a:p>
          <a:p>
            <a:pPr algn="l">
              <a:defRPr sz="2900"/>
            </a:pPr>
            <a:r>
              <a:t>print "We are Done"</a:t>
            </a:r>
          </a:p>
        </p:txBody>
      </p:sp>
      <p:sp>
        <p:nvSpPr>
          <p:cNvPr id="1003" name="Shape 1003"/>
          <p:cNvSpPr/>
          <p:nvPr/>
        </p:nvSpPr>
        <p:spPr>
          <a:xfrm>
            <a:off x="2124941" y="3559976"/>
            <a:ext cx="1206693"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1004" name="Shape 1004"/>
          <p:cNvSpPr/>
          <p:nvPr/>
        </p:nvSpPr>
        <p:spPr>
          <a:xfrm flipV="1">
            <a:off x="2138891" y="3553635"/>
            <a:ext cx="1" cy="3054275"/>
          </a:xfrm>
          <a:prstGeom prst="line">
            <a:avLst/>
          </a:prstGeom>
          <a:ln w="25400">
            <a:solidFill>
              <a:schemeClr val="accent2"/>
            </a:solidFill>
            <a:miter lim="400000"/>
          </a:ln>
        </p:spPr>
        <p:txBody>
          <a:bodyPr lIns="50800" tIns="50800" rIns="50800" bIns="50800" anchor="ctr"/>
          <a:lstStyle/>
          <a:p>
            <a:pPr>
              <a:defRPr sz="2400"/>
            </a:pPr>
            <a:endParaRPr/>
          </a:p>
        </p:txBody>
      </p:sp>
      <p:sp>
        <p:nvSpPr>
          <p:cNvPr id="1005" name="Shape 1005"/>
          <p:cNvSpPr/>
          <p:nvPr/>
        </p:nvSpPr>
        <p:spPr>
          <a:xfrm>
            <a:off x="2126191" y="6613177"/>
            <a:ext cx="2109152"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1006" name="Shape 1006"/>
          <p:cNvSpPr/>
          <p:nvPr/>
        </p:nvSpPr>
        <p:spPr>
          <a:xfrm>
            <a:off x="137159" y="4801372"/>
            <a:ext cx="1974533"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500">
                <a:solidFill>
                  <a:schemeClr val="accent2">
                    <a:hueOff val="-554920"/>
                    <a:satOff val="-21482"/>
                    <a:lumOff val="-6228"/>
                  </a:schemeClr>
                </a:solidFill>
              </a:defRPr>
            </a:pPr>
            <a:r>
              <a:t>Repeat with </a:t>
            </a:r>
          </a:p>
          <a:p>
            <a:pPr>
              <a:defRPr sz="1500">
                <a:solidFill>
                  <a:schemeClr val="accent2">
                    <a:hueOff val="-554920"/>
                    <a:satOff val="-21482"/>
                    <a:lumOff val="-6228"/>
                  </a:schemeClr>
                </a:solidFill>
              </a:defRPr>
            </a:pPr>
            <a:r>
              <a:t>an incremented count</a:t>
            </a: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Shape 101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1011" name="Shape 1011"/>
          <p:cNvSpPr/>
          <p:nvPr/>
        </p:nvSpPr>
        <p:spPr>
          <a:xfrm>
            <a:off x="3879367" y="2362969"/>
            <a:ext cx="4986541" cy="543560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b="1">
                <a:latin typeface="Helvetica"/>
                <a:ea typeface="Helvetica"/>
                <a:cs typeface="Helvetica"/>
                <a:sym typeface="Helvetica"/>
              </a:defRPr>
            </a:pPr>
            <a:r>
              <a:t>print </a:t>
            </a:r>
            <a:r>
              <a:rPr>
                <a:solidFill>
                  <a:schemeClr val="accent5"/>
                </a:solidFill>
              </a:rPr>
              <a:t>"We are Done"</a:t>
            </a: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Shape 101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1016" name="Shape 1016"/>
          <p:cNvSpPr/>
          <p:nvPr/>
        </p:nvSpPr>
        <p:spPr>
          <a:xfrm>
            <a:off x="1566192" y="3403841"/>
            <a:ext cx="3642475" cy="391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t>count = 0</a:t>
            </a:r>
          </a:p>
          <a:p>
            <a:pPr algn="l">
              <a:defRPr sz="2100"/>
            </a:pPr>
            <a:endParaRPr/>
          </a:p>
          <a:p>
            <a:pPr algn="l">
              <a:defRPr sz="2100"/>
            </a:pPr>
            <a:r>
              <a:t>while count != 10:</a:t>
            </a:r>
          </a:p>
          <a:p>
            <a:pPr algn="l">
              <a:defRPr sz="2100"/>
            </a:pPr>
            <a:r>
              <a:t>    if count == 5:</a:t>
            </a:r>
          </a:p>
          <a:p>
            <a:pPr algn="l">
              <a:defRPr sz="2100"/>
            </a:pPr>
            <a:r>
              <a:t>        print "It's a Fiver!"</a:t>
            </a:r>
          </a:p>
          <a:p>
            <a:pPr algn="l">
              <a:defRPr sz="2100"/>
            </a:pPr>
            <a:r>
              <a:t>    elif count &gt; 5:</a:t>
            </a:r>
          </a:p>
          <a:p>
            <a:pPr algn="l">
              <a:defRPr sz="2100"/>
            </a:pPr>
            <a:r>
              <a:t>        print "It's a High count"</a:t>
            </a:r>
          </a:p>
          <a:p>
            <a:pPr algn="l">
              <a:defRPr sz="2100"/>
            </a:pPr>
            <a:r>
              <a:t>    else:</a:t>
            </a:r>
          </a:p>
          <a:p>
            <a:pPr algn="l">
              <a:defRPr sz="2100"/>
            </a:pPr>
            <a:r>
              <a:t>        print "It's a Lower count"</a:t>
            </a:r>
          </a:p>
          <a:p>
            <a:pPr algn="l">
              <a:defRPr sz="2100"/>
            </a:pPr>
            <a:r>
              <a:t>    count += 1</a:t>
            </a:r>
          </a:p>
          <a:p>
            <a:pPr algn="l">
              <a:defRPr sz="2100"/>
            </a:pPr>
            <a:r>
              <a:t>print "We are Done"</a:t>
            </a:r>
          </a:p>
        </p:txBody>
      </p:sp>
      <p:sp>
        <p:nvSpPr>
          <p:cNvPr id="1017" name="Shape 1017"/>
          <p:cNvSpPr/>
          <p:nvPr/>
        </p:nvSpPr>
        <p:spPr>
          <a:xfrm>
            <a:off x="8023281" y="3737410"/>
            <a:ext cx="2224968" cy="39805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It's a Lower count</a:t>
            </a:r>
          </a:p>
          <a:p>
            <a:pPr algn="l">
              <a:defRPr sz="2100"/>
            </a:pPr>
            <a:r>
              <a:rPr dirty="0"/>
              <a:t>It's a Lower count</a:t>
            </a:r>
          </a:p>
          <a:p>
            <a:pPr algn="l">
              <a:defRPr sz="2100"/>
            </a:pPr>
            <a:r>
              <a:rPr dirty="0"/>
              <a:t>It's a Lower count</a:t>
            </a:r>
          </a:p>
          <a:p>
            <a:pPr algn="l">
              <a:defRPr sz="2100"/>
            </a:pPr>
            <a:r>
              <a:rPr dirty="0"/>
              <a:t>It's a Lower count</a:t>
            </a:r>
          </a:p>
          <a:p>
            <a:pPr algn="l">
              <a:defRPr sz="2100"/>
            </a:pPr>
            <a:r>
              <a:rPr dirty="0"/>
              <a:t>It's a Lower count</a:t>
            </a:r>
          </a:p>
          <a:p>
            <a:pPr algn="l">
              <a:defRPr sz="2100"/>
            </a:pPr>
            <a:r>
              <a:rPr dirty="0"/>
              <a:t>It's a Fiver!</a:t>
            </a:r>
          </a:p>
          <a:p>
            <a:pPr algn="l">
              <a:defRPr sz="2100"/>
            </a:pPr>
            <a:r>
              <a:rPr dirty="0"/>
              <a:t>It's a High count</a:t>
            </a:r>
          </a:p>
          <a:p>
            <a:pPr algn="l">
              <a:defRPr sz="2100"/>
            </a:pPr>
            <a:r>
              <a:rPr dirty="0"/>
              <a:t>It's a High count</a:t>
            </a:r>
          </a:p>
          <a:p>
            <a:pPr algn="l">
              <a:defRPr sz="2100"/>
            </a:pPr>
            <a:r>
              <a:rPr dirty="0"/>
              <a:t>It's a High count</a:t>
            </a:r>
          </a:p>
          <a:p>
            <a:pPr algn="l">
              <a:defRPr sz="2100"/>
            </a:pPr>
            <a:r>
              <a:rPr dirty="0"/>
              <a:t>It's a High count</a:t>
            </a:r>
          </a:p>
          <a:p>
            <a:pPr algn="l">
              <a:defRPr sz="2100"/>
            </a:pPr>
            <a:r>
              <a:rPr dirty="0"/>
              <a:t>We are Done</a:t>
            </a:r>
          </a:p>
          <a:p>
            <a:pPr>
              <a:defRPr sz="2100"/>
            </a:pPr>
            <a:endParaRPr dirty="0"/>
          </a:p>
        </p:txBody>
      </p:sp>
      <p:sp>
        <p:nvSpPr>
          <p:cNvPr id="1018" name="Shape 1018"/>
          <p:cNvSpPr/>
          <p:nvPr/>
        </p:nvSpPr>
        <p:spPr>
          <a:xfrm>
            <a:off x="2771352" y="2272165"/>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1019" name="Shape 1019"/>
          <p:cNvSpPr/>
          <p:nvPr/>
        </p:nvSpPr>
        <p:spPr>
          <a:xfrm>
            <a:off x="8109101" y="2197993"/>
            <a:ext cx="212186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Execution</a:t>
            </a: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Shape 102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“For” Loops and Lists</a:t>
            </a:r>
          </a:p>
        </p:txBody>
      </p:sp>
      <p:sp>
        <p:nvSpPr>
          <p:cNvPr id="1022" name="Shape 102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23" name="Shape 102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24" name="Shape 102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25" name="Shape 1025"/>
          <p:cNvSpPr/>
          <p:nvPr/>
        </p:nvSpPr>
        <p:spPr>
          <a:xfrm>
            <a:off x="3403335" y="2984499"/>
            <a:ext cx="5688826" cy="50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700"/>
            </a:lvl1pPr>
          </a:lstStyle>
          <a:p>
            <a:r>
              <a:t>namelist = ['one', 'two', 'three', 'four']</a:t>
            </a:r>
          </a:p>
        </p:txBody>
      </p:sp>
      <p:sp>
        <p:nvSpPr>
          <p:cNvPr id="1026" name="Shape 1026"/>
          <p:cNvSpPr/>
          <p:nvPr/>
        </p:nvSpPr>
        <p:spPr>
          <a:xfrm>
            <a:off x="1761439" y="4307672"/>
            <a:ext cx="3566046"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name in namelist:</a:t>
            </a:r>
          </a:p>
          <a:p>
            <a:pPr algn="l">
              <a:defRPr sz="2300"/>
            </a:pPr>
            <a:r>
              <a:t>...     print name</a:t>
            </a:r>
          </a:p>
          <a:p>
            <a:pPr algn="l">
              <a:defRPr sz="2300"/>
            </a:pPr>
            <a:r>
              <a:t>... </a:t>
            </a:r>
          </a:p>
          <a:p>
            <a:pPr algn="l">
              <a:defRPr sz="2300"/>
            </a:pPr>
            <a:r>
              <a:t>one</a:t>
            </a:r>
          </a:p>
          <a:p>
            <a:pPr algn="l">
              <a:defRPr sz="2300"/>
            </a:pPr>
            <a:r>
              <a:t>two</a:t>
            </a:r>
          </a:p>
          <a:p>
            <a:pPr algn="l">
              <a:defRPr sz="2300"/>
            </a:pPr>
            <a:r>
              <a:t>three</a:t>
            </a:r>
          </a:p>
          <a:p>
            <a:pPr algn="l">
              <a:defRPr sz="2300"/>
            </a:pPr>
            <a:r>
              <a:t>four</a:t>
            </a:r>
          </a:p>
        </p:txBody>
      </p:sp>
      <p:sp>
        <p:nvSpPr>
          <p:cNvPr id="1027" name="Shape 1027"/>
          <p:cNvSpPr/>
          <p:nvPr/>
        </p:nvSpPr>
        <p:spPr>
          <a:xfrm>
            <a:off x="7066872" y="4298950"/>
            <a:ext cx="3485135"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each in namelist:</a:t>
            </a:r>
          </a:p>
          <a:p>
            <a:pPr algn="l">
              <a:defRPr sz="2300"/>
            </a:pPr>
            <a:r>
              <a:t>...     print 'paul'</a:t>
            </a:r>
          </a:p>
          <a:p>
            <a:pPr algn="l">
              <a:defRPr sz="2300"/>
            </a:pPr>
            <a:r>
              <a:t>... </a:t>
            </a:r>
          </a:p>
          <a:p>
            <a:pPr algn="l">
              <a:defRPr sz="2300"/>
            </a:pPr>
            <a:r>
              <a:t>paul</a:t>
            </a:r>
          </a:p>
          <a:p>
            <a:pPr algn="l">
              <a:defRPr sz="2300"/>
            </a:pPr>
            <a:r>
              <a:t>paul</a:t>
            </a:r>
          </a:p>
          <a:p>
            <a:pPr algn="l">
              <a:defRPr sz="2300"/>
            </a:pPr>
            <a:r>
              <a:t>paul</a:t>
            </a:r>
          </a:p>
          <a:p>
            <a:pPr algn="l">
              <a:defRPr sz="2300"/>
            </a:pPr>
            <a:r>
              <a:t>paul</a:t>
            </a: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hape 103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“For” Loops and Lists</a:t>
            </a:r>
          </a:p>
        </p:txBody>
      </p:sp>
      <p:sp>
        <p:nvSpPr>
          <p:cNvPr id="1032" name="Shape 103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3" name="Shape 103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4" name="Shape 103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5" name="Shape 1035"/>
          <p:cNvSpPr/>
          <p:nvPr/>
        </p:nvSpPr>
        <p:spPr>
          <a:xfrm>
            <a:off x="3210393" y="2984497"/>
            <a:ext cx="6074710"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036" name="Shape 1036"/>
          <p:cNvSpPr/>
          <p:nvPr/>
        </p:nvSpPr>
        <p:spPr>
          <a:xfrm>
            <a:off x="1761439" y="4307672"/>
            <a:ext cx="3566046"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name in namelist:</a:t>
            </a:r>
          </a:p>
          <a:p>
            <a:pPr algn="l">
              <a:defRPr sz="2300"/>
            </a:pPr>
            <a:r>
              <a:t>...     print name</a:t>
            </a:r>
          </a:p>
          <a:p>
            <a:pPr algn="l">
              <a:defRPr sz="2300"/>
            </a:pPr>
            <a:r>
              <a:t>... </a:t>
            </a:r>
          </a:p>
          <a:p>
            <a:pPr algn="l">
              <a:defRPr sz="2300"/>
            </a:pPr>
            <a:r>
              <a:t>one</a:t>
            </a:r>
          </a:p>
          <a:p>
            <a:pPr algn="l">
              <a:defRPr sz="2300"/>
            </a:pPr>
            <a:r>
              <a:t>two</a:t>
            </a:r>
          </a:p>
          <a:p>
            <a:pPr algn="l">
              <a:defRPr sz="2300"/>
            </a:pPr>
            <a:r>
              <a:t>three</a:t>
            </a:r>
          </a:p>
          <a:p>
            <a:pPr algn="l">
              <a:defRPr sz="2300"/>
            </a:pPr>
            <a:r>
              <a:t>four</a:t>
            </a:r>
          </a:p>
        </p:txBody>
      </p:sp>
      <p:sp>
        <p:nvSpPr>
          <p:cNvPr id="1037" name="Shape 1037"/>
          <p:cNvSpPr/>
          <p:nvPr/>
        </p:nvSpPr>
        <p:spPr>
          <a:xfrm>
            <a:off x="7066872" y="4298950"/>
            <a:ext cx="3485135"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each in namelist:</a:t>
            </a:r>
          </a:p>
          <a:p>
            <a:pPr algn="l">
              <a:defRPr sz="2300"/>
            </a:pPr>
            <a:r>
              <a:t>...     print 'paul'</a:t>
            </a:r>
          </a:p>
          <a:p>
            <a:pPr algn="l">
              <a:defRPr sz="2300"/>
            </a:pPr>
            <a:r>
              <a:t>... </a:t>
            </a:r>
          </a:p>
          <a:p>
            <a:pPr algn="l">
              <a:defRPr sz="2300"/>
            </a:pPr>
            <a:r>
              <a:t>paul</a:t>
            </a:r>
          </a:p>
          <a:p>
            <a:pPr algn="l">
              <a:defRPr sz="2300"/>
            </a:pPr>
            <a:r>
              <a:t>paul</a:t>
            </a:r>
          </a:p>
          <a:p>
            <a:pPr algn="l">
              <a:defRPr sz="2300"/>
            </a:pPr>
            <a:r>
              <a:t>paul</a:t>
            </a:r>
          </a:p>
          <a:p>
            <a:pPr algn="l">
              <a:defRPr sz="2300"/>
            </a:pPr>
            <a:r>
              <a:t>paul</a:t>
            </a:r>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hape 104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“For” Loops and Lists</a:t>
            </a:r>
          </a:p>
        </p:txBody>
      </p:sp>
      <p:sp>
        <p:nvSpPr>
          <p:cNvPr id="1042" name="Shape 104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3" name="Shape 104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4" name="Shape 104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5" name="Shape 1045"/>
          <p:cNvSpPr/>
          <p:nvPr/>
        </p:nvSpPr>
        <p:spPr>
          <a:xfrm>
            <a:off x="3210393" y="2984497"/>
            <a:ext cx="6074710"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046" name="Shape 1046"/>
          <p:cNvSpPr/>
          <p:nvPr/>
        </p:nvSpPr>
        <p:spPr>
          <a:xfrm>
            <a:off x="1761439" y="4307667"/>
            <a:ext cx="3744648" cy="2590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3">
                    <a:satOff val="18648"/>
                    <a:lumOff val="5971"/>
                  </a:schemeClr>
                </a:solidFill>
                <a:latin typeface="Helvetica"/>
                <a:ea typeface="Helvetica"/>
                <a:cs typeface="Helvetica"/>
                <a:sym typeface="Helvetica"/>
              </a:rPr>
              <a:t>for</a:t>
            </a:r>
            <a:r>
              <a:t> </a:t>
            </a:r>
            <a:r>
              <a:rPr b="1">
                <a:solidFill>
                  <a:schemeClr val="accent1">
                    <a:satOff val="-3355"/>
                    <a:lumOff val="26614"/>
                  </a:schemeClr>
                </a:solidFill>
                <a:latin typeface="Helvetica"/>
                <a:ea typeface="Helvetica"/>
                <a:cs typeface="Helvetica"/>
                <a:sym typeface="Helvetica"/>
              </a:rPr>
              <a:t>name</a:t>
            </a:r>
            <a:r>
              <a:t> in </a:t>
            </a:r>
            <a:r>
              <a:rPr b="1">
                <a:latin typeface="Helvetica"/>
                <a:ea typeface="Helvetica"/>
                <a:cs typeface="Helvetica"/>
                <a:sym typeface="Helvetica"/>
              </a:rPr>
              <a:t>namelist</a:t>
            </a:r>
            <a:r>
              <a:t>:</a:t>
            </a:r>
          </a:p>
          <a:p>
            <a:pPr algn="l">
              <a:defRPr sz="2300"/>
            </a:pPr>
            <a:r>
              <a:t>...     print </a:t>
            </a:r>
            <a:r>
              <a:rPr b="1">
                <a:solidFill>
                  <a:schemeClr val="accent1">
                    <a:satOff val="-3355"/>
                    <a:lumOff val="26614"/>
                  </a:schemeClr>
                </a:solidFill>
                <a:latin typeface="Helvetica"/>
                <a:ea typeface="Helvetica"/>
                <a:cs typeface="Helvetica"/>
                <a:sym typeface="Helvetica"/>
              </a:rPr>
              <a:t>name</a:t>
            </a:r>
          </a:p>
          <a:p>
            <a:pPr algn="l">
              <a:defRPr sz="2300"/>
            </a:pPr>
            <a:r>
              <a:t>... </a:t>
            </a:r>
          </a:p>
          <a:p>
            <a:pPr algn="l">
              <a:defRPr sz="2300" b="1">
                <a:solidFill>
                  <a:schemeClr val="accent4">
                    <a:hueOff val="384618"/>
                    <a:satOff val="3869"/>
                    <a:lumOff val="5802"/>
                  </a:schemeClr>
                </a:solidFill>
                <a:latin typeface="Helvetica"/>
                <a:ea typeface="Helvetica"/>
                <a:cs typeface="Helvetica"/>
                <a:sym typeface="Helvetica"/>
              </a:defRPr>
            </a:pPr>
            <a:r>
              <a:t>one</a:t>
            </a:r>
          </a:p>
          <a:p>
            <a:pPr algn="l">
              <a:defRPr sz="2300" b="1">
                <a:solidFill>
                  <a:schemeClr val="accent2"/>
                </a:solidFill>
                <a:latin typeface="Helvetica"/>
                <a:ea typeface="Helvetica"/>
                <a:cs typeface="Helvetica"/>
                <a:sym typeface="Helvetica"/>
              </a:defRPr>
            </a:pPr>
            <a:r>
              <a:t>two</a:t>
            </a:r>
          </a:p>
          <a:p>
            <a:pPr algn="l">
              <a:defRPr sz="2300" b="1">
                <a:solidFill>
                  <a:schemeClr val="accent6">
                    <a:satOff val="24555"/>
                    <a:lumOff val="22232"/>
                  </a:schemeClr>
                </a:solidFill>
                <a:latin typeface="Helvetica"/>
                <a:ea typeface="Helvetica"/>
                <a:cs typeface="Helvetica"/>
                <a:sym typeface="Helvetica"/>
              </a:defRPr>
            </a:pPr>
            <a:r>
              <a:t>three</a:t>
            </a:r>
          </a:p>
          <a:p>
            <a:pPr algn="l">
              <a:defRPr sz="2300" b="1">
                <a:solidFill>
                  <a:schemeClr val="accent5"/>
                </a:solidFill>
                <a:latin typeface="Helvetica"/>
                <a:ea typeface="Helvetica"/>
                <a:cs typeface="Helvetica"/>
                <a:sym typeface="Helvetica"/>
              </a:defRPr>
            </a:pPr>
            <a:r>
              <a:t>four</a:t>
            </a:r>
          </a:p>
        </p:txBody>
      </p:sp>
      <p:sp>
        <p:nvSpPr>
          <p:cNvPr id="1047" name="Shape 1047"/>
          <p:cNvSpPr/>
          <p:nvPr/>
        </p:nvSpPr>
        <p:spPr>
          <a:xfrm>
            <a:off x="7066872" y="4298950"/>
            <a:ext cx="3485135"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each in namelist:</a:t>
            </a:r>
          </a:p>
          <a:p>
            <a:pPr algn="l">
              <a:defRPr sz="2300"/>
            </a:pPr>
            <a:r>
              <a:t>...     print 'paul'</a:t>
            </a:r>
          </a:p>
          <a:p>
            <a:pPr algn="l">
              <a:defRPr sz="2300"/>
            </a:pPr>
            <a:r>
              <a:t>... </a:t>
            </a:r>
          </a:p>
          <a:p>
            <a:pPr algn="l">
              <a:defRPr sz="2300"/>
            </a:pPr>
            <a:r>
              <a:t>paul</a:t>
            </a:r>
          </a:p>
          <a:p>
            <a:pPr algn="l">
              <a:defRPr sz="2300"/>
            </a:pPr>
            <a:r>
              <a:t>paul</a:t>
            </a:r>
          </a:p>
          <a:p>
            <a:pPr algn="l">
              <a:defRPr sz="2300"/>
            </a:pPr>
            <a:r>
              <a:t>paul</a:t>
            </a:r>
          </a:p>
          <a:p>
            <a:pPr algn="l">
              <a:defRPr sz="2300"/>
            </a:pPr>
            <a:r>
              <a:t>paul</a:t>
            </a:r>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“For” Loops and Lists</a:t>
            </a:r>
          </a:p>
        </p:txBody>
      </p:sp>
      <p:sp>
        <p:nvSpPr>
          <p:cNvPr id="1052" name="Shape 105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3" name="Shape 105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4" name="Shape 105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5" name="Shape 1055"/>
          <p:cNvSpPr/>
          <p:nvPr/>
        </p:nvSpPr>
        <p:spPr>
          <a:xfrm>
            <a:off x="3210393" y="2984497"/>
            <a:ext cx="6074710"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056" name="Shape 1056"/>
          <p:cNvSpPr/>
          <p:nvPr/>
        </p:nvSpPr>
        <p:spPr>
          <a:xfrm>
            <a:off x="1761439" y="4307667"/>
            <a:ext cx="3744648" cy="2590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3">
                    <a:satOff val="18648"/>
                    <a:lumOff val="5971"/>
                  </a:schemeClr>
                </a:solidFill>
                <a:latin typeface="Helvetica"/>
                <a:ea typeface="Helvetica"/>
                <a:cs typeface="Helvetica"/>
                <a:sym typeface="Helvetica"/>
              </a:rPr>
              <a:t>for</a:t>
            </a:r>
            <a:r>
              <a:t> </a:t>
            </a:r>
            <a:r>
              <a:rPr b="1">
                <a:solidFill>
                  <a:schemeClr val="accent1">
                    <a:satOff val="-3355"/>
                    <a:lumOff val="26614"/>
                  </a:schemeClr>
                </a:solidFill>
                <a:latin typeface="Helvetica"/>
                <a:ea typeface="Helvetica"/>
                <a:cs typeface="Helvetica"/>
                <a:sym typeface="Helvetica"/>
              </a:rPr>
              <a:t>name</a:t>
            </a:r>
            <a:r>
              <a:t> in </a:t>
            </a:r>
            <a:r>
              <a:rPr b="1">
                <a:latin typeface="Helvetica"/>
                <a:ea typeface="Helvetica"/>
                <a:cs typeface="Helvetica"/>
                <a:sym typeface="Helvetica"/>
              </a:rPr>
              <a:t>namelist</a:t>
            </a:r>
            <a:r>
              <a:t>:</a:t>
            </a:r>
          </a:p>
          <a:p>
            <a:pPr algn="l">
              <a:defRPr sz="2300"/>
            </a:pPr>
            <a:r>
              <a:t>...     print </a:t>
            </a:r>
            <a:r>
              <a:rPr b="1">
                <a:solidFill>
                  <a:schemeClr val="accent1">
                    <a:satOff val="-3355"/>
                    <a:lumOff val="26614"/>
                  </a:schemeClr>
                </a:solidFill>
                <a:latin typeface="Helvetica"/>
                <a:ea typeface="Helvetica"/>
                <a:cs typeface="Helvetica"/>
                <a:sym typeface="Helvetica"/>
              </a:rPr>
              <a:t>name</a:t>
            </a:r>
          </a:p>
          <a:p>
            <a:pPr algn="l">
              <a:defRPr sz="2300"/>
            </a:pPr>
            <a:r>
              <a:t>... </a:t>
            </a:r>
          </a:p>
          <a:p>
            <a:pPr algn="l">
              <a:defRPr sz="2300" b="1">
                <a:solidFill>
                  <a:schemeClr val="accent4">
                    <a:hueOff val="384618"/>
                    <a:satOff val="3869"/>
                    <a:lumOff val="5802"/>
                  </a:schemeClr>
                </a:solidFill>
                <a:latin typeface="Helvetica"/>
                <a:ea typeface="Helvetica"/>
                <a:cs typeface="Helvetica"/>
                <a:sym typeface="Helvetica"/>
              </a:defRPr>
            </a:pPr>
            <a:r>
              <a:t>one</a:t>
            </a:r>
          </a:p>
          <a:p>
            <a:pPr algn="l">
              <a:defRPr sz="2300" b="1">
                <a:solidFill>
                  <a:schemeClr val="accent2"/>
                </a:solidFill>
                <a:latin typeface="Helvetica"/>
                <a:ea typeface="Helvetica"/>
                <a:cs typeface="Helvetica"/>
                <a:sym typeface="Helvetica"/>
              </a:defRPr>
            </a:pPr>
            <a:r>
              <a:t>two</a:t>
            </a:r>
          </a:p>
          <a:p>
            <a:pPr algn="l">
              <a:defRPr sz="2300" b="1">
                <a:solidFill>
                  <a:schemeClr val="accent6">
                    <a:satOff val="24555"/>
                    <a:lumOff val="22232"/>
                  </a:schemeClr>
                </a:solidFill>
                <a:latin typeface="Helvetica"/>
                <a:ea typeface="Helvetica"/>
                <a:cs typeface="Helvetica"/>
                <a:sym typeface="Helvetica"/>
              </a:defRPr>
            </a:pPr>
            <a:r>
              <a:t>three</a:t>
            </a:r>
          </a:p>
          <a:p>
            <a:pPr algn="l">
              <a:defRPr sz="2300" b="1">
                <a:solidFill>
                  <a:schemeClr val="accent5"/>
                </a:solidFill>
                <a:latin typeface="Helvetica"/>
                <a:ea typeface="Helvetica"/>
                <a:cs typeface="Helvetica"/>
                <a:sym typeface="Helvetica"/>
              </a:defRPr>
            </a:pPr>
            <a:r>
              <a:t>four</a:t>
            </a:r>
          </a:p>
        </p:txBody>
      </p:sp>
      <p:sp>
        <p:nvSpPr>
          <p:cNvPr id="1057" name="Shape 1057"/>
          <p:cNvSpPr/>
          <p:nvPr/>
        </p:nvSpPr>
        <p:spPr>
          <a:xfrm>
            <a:off x="7066872" y="4298945"/>
            <a:ext cx="3647377" cy="2590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3">
                    <a:satOff val="18648"/>
                    <a:lumOff val="5971"/>
                  </a:schemeClr>
                </a:solidFill>
                <a:latin typeface="Helvetica"/>
                <a:ea typeface="Helvetica"/>
                <a:cs typeface="Helvetica"/>
                <a:sym typeface="Helvetica"/>
              </a:rPr>
              <a:t>for</a:t>
            </a:r>
            <a:r>
              <a:t> </a:t>
            </a:r>
            <a:r>
              <a:rPr b="1">
                <a:solidFill>
                  <a:schemeClr val="accent4">
                    <a:hueOff val="46120"/>
                    <a:satOff val="4178"/>
                    <a:lumOff val="-16732"/>
                  </a:schemeClr>
                </a:solidFill>
                <a:latin typeface="Helvetica"/>
                <a:ea typeface="Helvetica"/>
                <a:cs typeface="Helvetica"/>
                <a:sym typeface="Helvetica"/>
              </a:rPr>
              <a:t>each</a:t>
            </a:r>
            <a:r>
              <a:t> in </a:t>
            </a:r>
            <a:r>
              <a:rPr b="1">
                <a:latin typeface="Helvetica"/>
                <a:ea typeface="Helvetica"/>
                <a:cs typeface="Helvetica"/>
                <a:sym typeface="Helvetica"/>
              </a:rPr>
              <a:t>namelist</a:t>
            </a:r>
            <a:r>
              <a:t>:</a:t>
            </a:r>
          </a:p>
          <a:p>
            <a:pPr algn="l">
              <a:defRPr sz="2300"/>
            </a:pPr>
            <a:r>
              <a:t>...     print </a:t>
            </a:r>
            <a:r>
              <a:rPr b="1">
                <a:solidFill>
                  <a:schemeClr val="accent4"/>
                </a:solidFill>
                <a:latin typeface="Helvetica"/>
                <a:ea typeface="Helvetica"/>
                <a:cs typeface="Helvetica"/>
                <a:sym typeface="Helvetica"/>
              </a:rPr>
              <a:t>'paul'</a:t>
            </a:r>
          </a:p>
          <a:p>
            <a:pPr algn="l">
              <a:defRPr sz="2300"/>
            </a:pPr>
            <a:r>
              <a:t>... </a:t>
            </a:r>
          </a:p>
          <a:p>
            <a:pPr algn="l">
              <a:defRPr sz="2300" b="1">
                <a:solidFill>
                  <a:schemeClr val="accent4"/>
                </a:solidFill>
                <a:latin typeface="Helvetica"/>
                <a:ea typeface="Helvetica"/>
                <a:cs typeface="Helvetica"/>
                <a:sym typeface="Helvetica"/>
              </a:defRPr>
            </a:pPr>
            <a:r>
              <a:t>paul</a:t>
            </a:r>
          </a:p>
          <a:p>
            <a:pPr algn="l">
              <a:defRPr sz="2300" b="1">
                <a:solidFill>
                  <a:schemeClr val="accent4"/>
                </a:solidFill>
                <a:latin typeface="Helvetica"/>
                <a:ea typeface="Helvetica"/>
                <a:cs typeface="Helvetica"/>
                <a:sym typeface="Helvetica"/>
              </a:defRPr>
            </a:pPr>
            <a:r>
              <a:t>paul</a:t>
            </a:r>
          </a:p>
          <a:p>
            <a:pPr algn="l">
              <a:defRPr sz="2300" b="1">
                <a:solidFill>
                  <a:schemeClr val="accent4"/>
                </a:solidFill>
                <a:latin typeface="Helvetica"/>
                <a:ea typeface="Helvetica"/>
                <a:cs typeface="Helvetica"/>
                <a:sym typeface="Helvetica"/>
              </a:defRPr>
            </a:pPr>
            <a:r>
              <a:t>paul</a:t>
            </a:r>
          </a:p>
          <a:p>
            <a:pPr algn="l">
              <a:defRPr sz="2300" b="1">
                <a:solidFill>
                  <a:schemeClr val="accent4"/>
                </a:solidFill>
                <a:latin typeface="Helvetica"/>
                <a:ea typeface="Helvetica"/>
                <a:cs typeface="Helvetica"/>
                <a:sym typeface="Helvetica"/>
              </a:defRPr>
            </a:pPr>
            <a:r>
              <a:t>paul</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Printing</a:t>
            </a:r>
          </a:p>
        </p:txBody>
      </p:sp>
      <p:pic>
        <p:nvPicPr>
          <p:cNvPr id="256"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pic>
        <p:nvPicPr>
          <p:cNvPr id="257" name="Screen Shot 2015-02-05 at 11.26.33 PM.png"/>
          <p:cNvPicPr>
            <a:picLocks noChangeAspect="1"/>
          </p:cNvPicPr>
          <p:nvPr/>
        </p:nvPicPr>
        <p:blipFill>
          <a:blip r:embed="rId4">
            <a:extLst/>
          </a:blip>
          <a:stretch>
            <a:fillRect/>
          </a:stretch>
        </p:blipFill>
        <p:spPr>
          <a:xfrm>
            <a:off x="1981829" y="3378200"/>
            <a:ext cx="9245616" cy="1141435"/>
          </a:xfrm>
          <a:prstGeom prst="rect">
            <a:avLst/>
          </a:prstGeom>
          <a:ln w="12700">
            <a:miter lim="400000"/>
          </a:ln>
        </p:spPr>
      </p:pic>
      <p:pic>
        <p:nvPicPr>
          <p:cNvPr id="258" name="Screen Shot 2015-02-05 at 11.31.07 PM.png"/>
          <p:cNvPicPr>
            <a:picLocks noChangeAspect="1"/>
          </p:cNvPicPr>
          <p:nvPr/>
        </p:nvPicPr>
        <p:blipFill>
          <a:blip r:embed="rId5">
            <a:extLst/>
          </a:blip>
          <a:stretch>
            <a:fillRect/>
          </a:stretch>
        </p:blipFill>
        <p:spPr>
          <a:xfrm>
            <a:off x="1981200" y="5397500"/>
            <a:ext cx="5858204" cy="1155700"/>
          </a:xfrm>
          <a:prstGeom prst="rect">
            <a:avLst/>
          </a:prstGeom>
          <a:ln w="12700">
            <a:miter lim="400000"/>
          </a:ln>
        </p:spPr>
      </p:pic>
      <p:pic>
        <p:nvPicPr>
          <p:cNvPr id="259"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60" name="Shape 260"/>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1" name="Shape 261"/>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2" name="Shape 262"/>
          <p:cNvSpPr/>
          <p:nvPr/>
        </p:nvSpPr>
        <p:spPr>
          <a:xfrm flipV="1">
            <a:off x="660003" y="5923631"/>
            <a:ext cx="2360020" cy="25063"/>
          </a:xfrm>
          <a:prstGeom prst="line">
            <a:avLst/>
          </a:prstGeom>
          <a:ln w="25400">
            <a:solidFill>
              <a:srgbClr val="000000"/>
            </a:solidFill>
            <a:miter lim="400000"/>
            <a:tailEnd type="oval"/>
          </a:ln>
        </p:spPr>
        <p:txBody>
          <a:bodyPr lIns="50800" tIns="50800" rIns="50800" bIns="50800" anchor="ctr"/>
          <a:lstStyle/>
          <a:p>
            <a:pPr>
              <a:defRPr sz="2400"/>
            </a:pPr>
            <a:endParaRPr/>
          </a:p>
        </p:txBody>
      </p:sp>
      <p:sp>
        <p:nvSpPr>
          <p:cNvPr id="263" name="Shape 263"/>
          <p:cNvSpPr/>
          <p:nvPr/>
        </p:nvSpPr>
        <p:spPr>
          <a:xfrm flipH="1">
            <a:off x="665493" y="5934802"/>
            <a:ext cx="1" cy="1738380"/>
          </a:xfrm>
          <a:prstGeom prst="line">
            <a:avLst/>
          </a:prstGeom>
          <a:ln w="25400">
            <a:solidFill>
              <a:srgbClr val="000000"/>
            </a:solidFill>
            <a:miter lim="400000"/>
          </a:ln>
        </p:spPr>
        <p:txBody>
          <a:bodyPr lIns="50800" tIns="50800" rIns="50800" bIns="50800" anchor="ctr"/>
          <a:lstStyle/>
          <a:p>
            <a:pPr>
              <a:defRPr sz="2400"/>
            </a:pPr>
            <a:endParaRPr/>
          </a:p>
        </p:txBody>
      </p:sp>
      <p:sp>
        <p:nvSpPr>
          <p:cNvPr id="264" name="Shape 264"/>
          <p:cNvSpPr/>
          <p:nvPr/>
        </p:nvSpPr>
        <p:spPr>
          <a:xfrm flipV="1">
            <a:off x="643268" y="7646851"/>
            <a:ext cx="1316171" cy="721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65" name="Shape 265"/>
          <p:cNvSpPr/>
          <p:nvPr/>
        </p:nvSpPr>
        <p:spPr>
          <a:xfrm>
            <a:off x="3086100" y="5702300"/>
            <a:ext cx="406400" cy="3683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6" name="Shape 266"/>
          <p:cNvSpPr/>
          <p:nvPr/>
        </p:nvSpPr>
        <p:spPr>
          <a:xfrm>
            <a:off x="1955800" y="7543800"/>
            <a:ext cx="3505200" cy="279400"/>
          </a:xfrm>
          <a:prstGeom prst="rect">
            <a:avLst/>
          </a:prstGeom>
          <a:solidFill>
            <a:srgbClr val="0061FF"/>
          </a:solidFill>
          <a:ln w="25400">
            <a:solidFill>
              <a:srgbClr val="0056D6"/>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7" name="Shape 267"/>
          <p:cNvSpPr/>
          <p:nvPr/>
        </p:nvSpPr>
        <p:spPr>
          <a:xfrm>
            <a:off x="3133602" y="7416799"/>
            <a:ext cx="96134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solidFill>
                  <a:srgbClr val="F5EC00"/>
                </a:solidFill>
              </a:defRPr>
            </a:lvl1pPr>
          </a:lstStyle>
          <a:p>
            <a:r>
              <a:t>space</a:t>
            </a:r>
          </a:p>
        </p:txBody>
      </p:sp>
      <p:sp>
        <p:nvSpPr>
          <p:cNvPr id="268" name="Shape 268"/>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
        <p:nvSpPr>
          <p:cNvPr id="269" name="Shape 269"/>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70" name="Shape 270"/>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Shape 1061"/>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062" name="Shape 1062"/>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063" name="Shape 1063"/>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064" name="Shape 1064"/>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065" name="Shape 1065"/>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066" name="Shape 1066"/>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1067" name="Shape 1067"/>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068" name="Shape 1068"/>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069" name="Shape 1069"/>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070" name="Shape 1070"/>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71" name="Shape 1071"/>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72" name="Shape 1072"/>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73" name="Shape 1073"/>
          <p:cNvSpPr/>
          <p:nvPr/>
        </p:nvSpPr>
        <p:spPr>
          <a:xfrm>
            <a:off x="3278127" y="3435348"/>
            <a:ext cx="607470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0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0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0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0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0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0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0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0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 grpId="7" animBg="1" advAuto="0"/>
      <p:bldP spid="1063" grpId="8" animBg="1" advAuto="0"/>
      <p:bldP spid="1064" grpId="9" animBg="1" advAuto="0"/>
      <p:bldP spid="1065" grpId="10" animBg="1" advAuto="0"/>
      <p:bldP spid="1066" grpId="5" animBg="1" advAuto="0"/>
      <p:bldP spid="1067" grpId="4" animBg="1" advAuto="0"/>
      <p:bldP spid="1068" grpId="3" animBg="1" advAuto="0"/>
      <p:bldP spid="1069" grpId="2" animBg="1" advAuto="0"/>
      <p:bldP spid="1070" grpId="6" animBg="1" advAuto="0"/>
      <p:bldP spid="1071" grpId="1" animBg="1" advAuto="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Shape 1077"/>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078" name="Shape 1078"/>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79" name="Shape 1079"/>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80" name="Shape 1080"/>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81" name="Shape 1081"/>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82" name="Shape 1082"/>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083" name="Shape 1083"/>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84" name="Shape 1084"/>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85" name="Shape 1085"/>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86" name="Shape 1086"/>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087" name="Shape 1087"/>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88" name="Shape 1088"/>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89" name="Shape 1089"/>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90" name="Shape 1090"/>
          <p:cNvSpPr/>
          <p:nvPr/>
        </p:nvSpPr>
        <p:spPr>
          <a:xfrm>
            <a:off x="3392243" y="3435348"/>
            <a:ext cx="5846476"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'two', 'three', 'four']</a:t>
            </a:r>
          </a:p>
        </p:txBody>
      </p:sp>
      <p:sp>
        <p:nvSpPr>
          <p:cNvPr id="1091" name="Shape 1091"/>
          <p:cNvSpPr/>
          <p:nvPr/>
        </p:nvSpPr>
        <p:spPr>
          <a:xfrm>
            <a:off x="1621110" y="4775197"/>
            <a:ext cx="2964950" cy="8128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a:t>
            </a:r>
            <a:r>
              <a:rPr b="1">
                <a:solidFill>
                  <a:schemeClr val="accent4">
                    <a:hueOff val="384618"/>
                    <a:satOff val="3869"/>
                    <a:lumOff val="5802"/>
                  </a:schemeClr>
                </a:solidFill>
                <a:latin typeface="Helvetica"/>
                <a:ea typeface="Helvetica"/>
                <a:cs typeface="Helvetica"/>
                <a:sym typeface="Helvetica"/>
              </a:rPr>
              <a:t>0</a:t>
            </a:r>
            <a:r>
              <a:t>]</a:t>
            </a:r>
          </a:p>
          <a:p>
            <a:pPr algn="l">
              <a:defRPr sz="2300" b="1">
                <a:solidFill>
                  <a:schemeClr val="accent4">
                    <a:hueOff val="384618"/>
                    <a:satOff val="3869"/>
                    <a:lumOff val="5802"/>
                  </a:schemeClr>
                </a:solidFill>
                <a:latin typeface="Helvetica"/>
                <a:ea typeface="Helvetica"/>
                <a:cs typeface="Helvetica"/>
                <a:sym typeface="Helvetica"/>
              </a:defRPr>
            </a:pPr>
            <a:r>
              <a:t>one</a:t>
            </a:r>
          </a:p>
        </p:txBody>
      </p:sp>
      <p:sp>
        <p:nvSpPr>
          <p:cNvPr id="1092" name="Shape 1092"/>
          <p:cNvSpPr/>
          <p:nvPr/>
        </p:nvSpPr>
        <p:spPr>
          <a:xfrm>
            <a:off x="1621110" y="5603873"/>
            <a:ext cx="3062221" cy="8128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a:t>
            </a:r>
            <a:r>
              <a:rPr b="1">
                <a:solidFill>
                  <a:schemeClr val="accent4">
                    <a:hueOff val="384618"/>
                    <a:satOff val="3869"/>
                    <a:lumOff val="5802"/>
                  </a:schemeClr>
                </a:solidFill>
                <a:latin typeface="Helvetica"/>
                <a:ea typeface="Helvetica"/>
                <a:cs typeface="Helvetica"/>
                <a:sym typeface="Helvetica"/>
              </a:rPr>
              <a:t>-4</a:t>
            </a:r>
            <a:r>
              <a:t>]</a:t>
            </a:r>
          </a:p>
          <a:p>
            <a:pPr algn="l">
              <a:defRPr sz="2300" b="1">
                <a:solidFill>
                  <a:schemeClr val="accent4">
                    <a:hueOff val="384618"/>
                    <a:satOff val="3869"/>
                    <a:lumOff val="5802"/>
                  </a:schemeClr>
                </a:solidFill>
                <a:latin typeface="Helvetica"/>
                <a:ea typeface="Helvetica"/>
                <a:cs typeface="Helvetica"/>
                <a:sym typeface="Helvetica"/>
              </a:defRPr>
            </a:pPr>
            <a:r>
              <a:t>one</a:t>
            </a:r>
          </a:p>
        </p:txBody>
      </p:sp>
    </p:spTree>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Shape 1096"/>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097" name="Shape 1097"/>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98" name="Shape 1098"/>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99" name="Shape 1099"/>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00" name="Shape 1100"/>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01" name="Shape 1101"/>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02" name="Shape 1102"/>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03" name="Shape 1103"/>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04" name="Shape 1104"/>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105" name="Shape 1105"/>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06" name="Shape 1106"/>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07" name="Shape 1107"/>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08" name="Shape 1108"/>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09" name="Shape 1109"/>
          <p:cNvSpPr/>
          <p:nvPr/>
        </p:nvSpPr>
        <p:spPr>
          <a:xfrm>
            <a:off x="3379961" y="3435348"/>
            <a:ext cx="5871041"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['one', </a:t>
            </a:r>
            <a:r>
              <a:rPr b="1">
                <a:solidFill>
                  <a:schemeClr val="accent2"/>
                </a:solidFill>
                <a:latin typeface="Helvetica"/>
                <a:ea typeface="Helvetica"/>
                <a:cs typeface="Helvetica"/>
                <a:sym typeface="Helvetica"/>
              </a:rPr>
              <a:t>'two'</a:t>
            </a:r>
            <a:r>
              <a:t>, 'three', 'four']</a:t>
            </a:r>
          </a:p>
        </p:txBody>
      </p:sp>
      <p:sp>
        <p:nvSpPr>
          <p:cNvPr id="1110" name="Shape 1110"/>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11" name="Shape 1111"/>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12" name="Shape 1112"/>
          <p:cNvSpPr/>
          <p:nvPr/>
        </p:nvSpPr>
        <p:spPr>
          <a:xfrm>
            <a:off x="1621110" y="6318246"/>
            <a:ext cx="2964950" cy="8128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a:t>
            </a:r>
            <a:r>
              <a:rPr b="1">
                <a:solidFill>
                  <a:schemeClr val="accent2"/>
                </a:solidFill>
                <a:latin typeface="Helvetica"/>
                <a:ea typeface="Helvetica"/>
                <a:cs typeface="Helvetica"/>
                <a:sym typeface="Helvetica"/>
              </a:rPr>
              <a:t>1</a:t>
            </a:r>
            <a:r>
              <a:t>]</a:t>
            </a:r>
          </a:p>
          <a:p>
            <a:pPr algn="l">
              <a:defRPr sz="2300" b="1">
                <a:solidFill>
                  <a:schemeClr val="accent2"/>
                </a:solidFill>
                <a:latin typeface="Helvetica"/>
                <a:ea typeface="Helvetica"/>
                <a:cs typeface="Helvetica"/>
                <a:sym typeface="Helvetica"/>
              </a:defRPr>
            </a:pPr>
            <a:r>
              <a:t>two</a:t>
            </a:r>
          </a:p>
        </p:txBody>
      </p:sp>
    </p:spTree>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Shape 1116"/>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117" name="Shape 1117"/>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18" name="Shape 1118"/>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119" name="Shape 1119"/>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0" name="Shape 1120"/>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21" name="Shape 1121"/>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2" name="Shape 1122"/>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23" name="Shape 1123"/>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4" name="Shape 1124"/>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25" name="Shape 1125"/>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26" name="Shape 1126"/>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27" name="Shape 1127"/>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28" name="Shape 1128"/>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29" name="Shape 1129"/>
          <p:cNvSpPr/>
          <p:nvPr/>
        </p:nvSpPr>
        <p:spPr>
          <a:xfrm>
            <a:off x="3370502" y="3435348"/>
            <a:ext cx="588995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['one', 'two', 'three', </a:t>
            </a:r>
            <a:r>
              <a:rPr b="1">
                <a:solidFill>
                  <a:schemeClr val="accent5"/>
                </a:solidFill>
                <a:latin typeface="Helvetica"/>
                <a:ea typeface="Helvetica"/>
                <a:cs typeface="Helvetica"/>
                <a:sym typeface="Helvetica"/>
              </a:rPr>
              <a:t>'four'</a:t>
            </a:r>
            <a:r>
              <a:t>]</a:t>
            </a:r>
          </a:p>
        </p:txBody>
      </p:sp>
      <p:sp>
        <p:nvSpPr>
          <p:cNvPr id="1130" name="Shape 1130"/>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31" name="Shape 1131"/>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32" name="Shape 1132"/>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133" name="Shape 1133"/>
          <p:cNvSpPr/>
          <p:nvPr/>
        </p:nvSpPr>
        <p:spPr>
          <a:xfrm>
            <a:off x="1621110" y="7224179"/>
            <a:ext cx="3062221" cy="8128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a:t>
            </a:r>
            <a:r>
              <a:rPr b="1">
                <a:solidFill>
                  <a:schemeClr val="accent5"/>
                </a:solidFill>
                <a:latin typeface="Helvetica"/>
                <a:ea typeface="Helvetica"/>
                <a:cs typeface="Helvetica"/>
                <a:sym typeface="Helvetica"/>
              </a:rPr>
              <a:t>-1</a:t>
            </a:r>
            <a:r>
              <a:t>]</a:t>
            </a:r>
          </a:p>
          <a:p>
            <a:pPr algn="l">
              <a:defRPr sz="2300" b="1">
                <a:solidFill>
                  <a:schemeClr val="accent5"/>
                </a:solidFill>
                <a:latin typeface="Helvetica"/>
                <a:ea typeface="Helvetica"/>
                <a:cs typeface="Helvetica"/>
                <a:sym typeface="Helvetica"/>
              </a:defRPr>
            </a:pPr>
            <a:r>
              <a:t>four</a:t>
            </a:r>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Shape 1137"/>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138" name="Shape 1138"/>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39" name="Shape 1139"/>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40" name="Shape 1140"/>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41" name="Shape 1141"/>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142" name="Shape 1142"/>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143" name="Shape 1143"/>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44" name="Shape 1144"/>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145" name="Shape 1145"/>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46" name="Shape 1146"/>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47" name="Shape 1147"/>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48" name="Shape 1148"/>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49" name="Shape 1149"/>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50" name="Shape 1150"/>
          <p:cNvSpPr/>
          <p:nvPr/>
        </p:nvSpPr>
        <p:spPr>
          <a:xfrm>
            <a:off x="3358422" y="3435348"/>
            <a:ext cx="591411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'three', 'four']</a:t>
            </a:r>
          </a:p>
        </p:txBody>
      </p:sp>
      <p:sp>
        <p:nvSpPr>
          <p:cNvPr id="1151" name="Shape 1151"/>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52" name="Shape 1152"/>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53" name="Shape 1153"/>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154" name="Shape 1154"/>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155" name="Shape 1155"/>
          <p:cNvSpPr/>
          <p:nvPr/>
        </p:nvSpPr>
        <p:spPr>
          <a:xfrm>
            <a:off x="7751643" y="4633907"/>
            <a:ext cx="3062221" cy="812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a:t>
            </a:r>
            <a:r>
              <a:rPr b="1">
                <a:latin typeface="Helvetica"/>
                <a:ea typeface="Helvetica"/>
                <a:cs typeface="Helvetica"/>
                <a:sym typeface="Helvetica"/>
              </a:rPr>
              <a:t>:</a:t>
            </a:r>
            <a:r>
              <a:rPr b="1">
                <a:solidFill>
                  <a:schemeClr val="accent6">
                    <a:satOff val="24555"/>
                    <a:lumOff val="22232"/>
                  </a:schemeClr>
                </a:solidFill>
                <a:latin typeface="Helvetica"/>
                <a:ea typeface="Helvetica"/>
                <a:cs typeface="Helvetica"/>
                <a:sym typeface="Helvetica"/>
              </a:rPr>
              <a:t>2</a:t>
            </a:r>
            <a:r>
              <a:t>]</a:t>
            </a:r>
          </a:p>
          <a:p>
            <a:pPr>
              <a:defRPr sz="2300"/>
            </a:pPr>
            <a:r>
              <a:t>[</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a:t>
            </a:r>
          </a:p>
        </p:txBody>
      </p:sp>
      <p:sp>
        <p:nvSpPr>
          <p:cNvPr id="1156" name="Shape 1156"/>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Shape 1160"/>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161" name="Shape 1161"/>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62" name="Shape 1162"/>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3" name="Shape 1163"/>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64" name="Shape 1164"/>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65" name="Shape 1165"/>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6" name="Shape 1166"/>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1167" name="Shape 1167"/>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168" name="Shape 1168"/>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169" name="Shape 1169"/>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170" name="Shape 1170"/>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71" name="Shape 1171"/>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72" name="Shape 1172"/>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73" name="Shape 1173"/>
          <p:cNvSpPr/>
          <p:nvPr/>
        </p:nvSpPr>
        <p:spPr>
          <a:xfrm>
            <a:off x="3321407" y="3435348"/>
            <a:ext cx="598814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'four']</a:t>
            </a:r>
          </a:p>
        </p:txBody>
      </p:sp>
      <p:sp>
        <p:nvSpPr>
          <p:cNvPr id="1174" name="Shape 1174"/>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75" name="Shape 1175"/>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76" name="Shape 1176"/>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177" name="Shape 1177"/>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178" name="Shape 1178"/>
          <p:cNvSpPr/>
          <p:nvPr/>
        </p:nvSpPr>
        <p:spPr>
          <a:xfrm>
            <a:off x="7759699" y="4633912"/>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namelist[:2]</a:t>
            </a:r>
          </a:p>
          <a:p>
            <a:pPr>
              <a:defRPr sz="2300"/>
            </a:pPr>
            <a:r>
              <a:t>['one', 'two']</a:t>
            </a:r>
          </a:p>
        </p:txBody>
      </p:sp>
      <p:sp>
        <p:nvSpPr>
          <p:cNvPr id="1179" name="Shape 1179"/>
          <p:cNvSpPr/>
          <p:nvPr/>
        </p:nvSpPr>
        <p:spPr>
          <a:xfrm>
            <a:off x="7751643" y="5612600"/>
            <a:ext cx="3062221" cy="812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a:t>
            </a:r>
            <a:r>
              <a:rPr b="1">
                <a:latin typeface="Helvetica"/>
                <a:ea typeface="Helvetica"/>
                <a:cs typeface="Helvetica"/>
                <a:sym typeface="Helvetica"/>
              </a:rPr>
              <a:t>:</a:t>
            </a:r>
            <a:r>
              <a:rPr b="1">
                <a:solidFill>
                  <a:schemeClr val="accent5"/>
                </a:solidFill>
                <a:latin typeface="Helvetica"/>
                <a:ea typeface="Helvetica"/>
                <a:cs typeface="Helvetica"/>
                <a:sym typeface="Helvetica"/>
              </a:rPr>
              <a:t>3</a:t>
            </a:r>
            <a:r>
              <a:t>]</a:t>
            </a:r>
          </a:p>
          <a:p>
            <a:pPr>
              <a:defRPr sz="2300"/>
            </a:pPr>
            <a:r>
              <a:t>[</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a:t>
            </a:r>
          </a:p>
        </p:txBody>
      </p:sp>
      <p:sp>
        <p:nvSpPr>
          <p:cNvPr id="1180" name="Shape 1180"/>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Shape 1184"/>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185" name="Shape 1185"/>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86" name="Shape 1186"/>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187" name="Shape 1187"/>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188" name="Shape 1188"/>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89" name="Shape 1189"/>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90" name="Shape 1190"/>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91" name="Shape 1191"/>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92" name="Shape 1192"/>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93" name="Shape 1193"/>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94" name="Shape 1194"/>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95" name="Shape 1195"/>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96" name="Shape 1196"/>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97" name="Shape 1197"/>
          <p:cNvSpPr/>
          <p:nvPr/>
        </p:nvSpPr>
        <p:spPr>
          <a:xfrm>
            <a:off x="3333486" y="3435348"/>
            <a:ext cx="5963991"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['one', 'two',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198" name="Shape 1198"/>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99" name="Shape 1199"/>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200" name="Shape 1200"/>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201" name="Shape 1201"/>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202" name="Shape 1202"/>
          <p:cNvSpPr/>
          <p:nvPr/>
        </p:nvSpPr>
        <p:spPr>
          <a:xfrm>
            <a:off x="7759699" y="4633912"/>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namelist[:2]</a:t>
            </a:r>
          </a:p>
          <a:p>
            <a:pPr>
              <a:defRPr sz="2300"/>
            </a:pPr>
            <a:r>
              <a:t>['one', 'two']</a:t>
            </a:r>
          </a:p>
        </p:txBody>
      </p:sp>
      <p:sp>
        <p:nvSpPr>
          <p:cNvPr id="1203" name="Shape 1203"/>
          <p:cNvSpPr/>
          <p:nvPr/>
        </p:nvSpPr>
        <p:spPr>
          <a:xfrm>
            <a:off x="7759699" y="5612604"/>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namelist[:3]</a:t>
            </a:r>
          </a:p>
          <a:p>
            <a:pPr>
              <a:defRPr sz="2300"/>
            </a:pPr>
            <a:r>
              <a:t>['one', ‘two’, ‘three’]</a:t>
            </a:r>
          </a:p>
        </p:txBody>
      </p:sp>
      <p:sp>
        <p:nvSpPr>
          <p:cNvPr id="1204" name="Shape 1204"/>
          <p:cNvSpPr/>
          <p:nvPr/>
        </p:nvSpPr>
        <p:spPr>
          <a:xfrm>
            <a:off x="7703007" y="6635346"/>
            <a:ext cx="3159493" cy="812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a:t>
            </a:r>
            <a:r>
              <a:rPr b="1">
                <a:solidFill>
                  <a:schemeClr val="accent6">
                    <a:satOff val="24555"/>
                    <a:lumOff val="22232"/>
                  </a:schemeClr>
                </a:solidFill>
                <a:latin typeface="Helvetica"/>
                <a:ea typeface="Helvetica"/>
                <a:cs typeface="Helvetica"/>
                <a:sym typeface="Helvetica"/>
              </a:rPr>
              <a:t>-2</a:t>
            </a:r>
            <a:r>
              <a:rPr b="1">
                <a:latin typeface="Helvetica"/>
                <a:ea typeface="Helvetica"/>
                <a:cs typeface="Helvetica"/>
                <a:sym typeface="Helvetica"/>
              </a:rPr>
              <a:t>:</a:t>
            </a:r>
            <a:r>
              <a:t>]</a:t>
            </a:r>
          </a:p>
          <a:p>
            <a:pPr>
              <a:defRPr sz="2300"/>
            </a:pPr>
            <a:r>
              <a:t>[</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205" name="Shape 1205"/>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Shape 1209"/>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210" name="Shape 1210"/>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11" name="Shape 1211"/>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2" name="Shape 1212"/>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213" name="Shape 1213"/>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214" name="Shape 1214"/>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215" name="Shape 1215"/>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216" name="Shape 1216"/>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17" name="Shape 1217"/>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8" name="Shape 1218"/>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19" name="Shape 1219"/>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20" name="Shape 1220"/>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21" name="Shape 1221"/>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22" name="Shape 1222"/>
          <p:cNvSpPr/>
          <p:nvPr/>
        </p:nvSpPr>
        <p:spPr>
          <a:xfrm>
            <a:off x="3358422" y="3435348"/>
            <a:ext cx="591411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'three', 'four']</a:t>
            </a:r>
          </a:p>
        </p:txBody>
      </p:sp>
      <p:sp>
        <p:nvSpPr>
          <p:cNvPr id="1223" name="Shape 1223"/>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224" name="Shape 1224"/>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225" name="Shape 1225"/>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226" name="Shape 1226"/>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227" name="Shape 1227"/>
          <p:cNvSpPr/>
          <p:nvPr/>
        </p:nvSpPr>
        <p:spPr>
          <a:xfrm>
            <a:off x="7759699" y="4633912"/>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namelist[:2]</a:t>
            </a:r>
          </a:p>
          <a:p>
            <a:pPr>
              <a:defRPr sz="2300"/>
            </a:pPr>
            <a:r>
              <a:t>['one', 'two']</a:t>
            </a:r>
          </a:p>
        </p:txBody>
      </p:sp>
      <p:sp>
        <p:nvSpPr>
          <p:cNvPr id="1228" name="Shape 1228"/>
          <p:cNvSpPr/>
          <p:nvPr/>
        </p:nvSpPr>
        <p:spPr>
          <a:xfrm>
            <a:off x="7759699" y="5612604"/>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namelist[:3]</a:t>
            </a:r>
          </a:p>
          <a:p>
            <a:pPr>
              <a:defRPr sz="2300"/>
            </a:pPr>
            <a:r>
              <a:t>['one', ‘two’, ‘three’]</a:t>
            </a:r>
          </a:p>
        </p:txBody>
      </p:sp>
      <p:sp>
        <p:nvSpPr>
          <p:cNvPr id="1229" name="Shape 1229"/>
          <p:cNvSpPr/>
          <p:nvPr/>
        </p:nvSpPr>
        <p:spPr>
          <a:xfrm>
            <a:off x="7711065" y="6635350"/>
            <a:ext cx="3143378"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namelist[-2:]</a:t>
            </a:r>
          </a:p>
          <a:p>
            <a:pPr>
              <a:defRPr sz="2300"/>
            </a:pPr>
            <a:r>
              <a:t>['three', 'four']</a:t>
            </a:r>
          </a:p>
        </p:txBody>
      </p:sp>
      <p:sp>
        <p:nvSpPr>
          <p:cNvPr id="1230" name="Shape 1230"/>
          <p:cNvSpPr/>
          <p:nvPr/>
        </p:nvSpPr>
        <p:spPr>
          <a:xfrm>
            <a:off x="7703007" y="7515222"/>
            <a:ext cx="3159493" cy="812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a:t>
            </a:r>
            <a:r>
              <a:rPr b="1">
                <a:latin typeface="Helvetica"/>
                <a:ea typeface="Helvetica"/>
                <a:cs typeface="Helvetica"/>
                <a:sym typeface="Helvetica"/>
              </a:rPr>
              <a:t>:</a:t>
            </a:r>
            <a:r>
              <a:rPr b="1">
                <a:solidFill>
                  <a:schemeClr val="accent6">
                    <a:satOff val="24555"/>
                    <a:lumOff val="22232"/>
                  </a:schemeClr>
                </a:solidFill>
                <a:latin typeface="Helvetica"/>
                <a:ea typeface="Helvetica"/>
                <a:cs typeface="Helvetica"/>
                <a:sym typeface="Helvetica"/>
              </a:rPr>
              <a:t>-2</a:t>
            </a:r>
            <a:r>
              <a:t>]</a:t>
            </a:r>
          </a:p>
          <a:p>
            <a:pPr>
              <a:defRPr sz="2300"/>
            </a:pPr>
            <a:r>
              <a:t>[</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a:t>
            </a:r>
          </a:p>
        </p:txBody>
      </p:sp>
      <p:sp>
        <p:nvSpPr>
          <p:cNvPr id="1231" name="Shape 1231"/>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 name="Shape 1235"/>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236" name="Shape 1236"/>
          <p:cNvSpPr/>
          <p:nvPr/>
        </p:nvSpPr>
        <p:spPr>
          <a:xfrm>
            <a:off x="1219200" y="4800602"/>
            <a:ext cx="4727972" cy="266382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37" name="Shape 1237"/>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238" name="Shape 1238"/>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239" name="Shape 1239"/>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240" name="Shape 1240"/>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241" name="Shape 1241"/>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1242" name="Shape 1242"/>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243" name="Shape 1243"/>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244" name="Shape 1244"/>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245" name="Shape 1245"/>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46" name="Shape 1246"/>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47" name="Shape 1247"/>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48" name="Shape 1248"/>
          <p:cNvSpPr/>
          <p:nvPr/>
        </p:nvSpPr>
        <p:spPr>
          <a:xfrm>
            <a:off x="3278127" y="3435348"/>
            <a:ext cx="607470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249" name="Shape 1249"/>
          <p:cNvSpPr/>
          <p:nvPr/>
        </p:nvSpPr>
        <p:spPr>
          <a:xfrm>
            <a:off x="1271003" y="5243505"/>
            <a:ext cx="4477982" cy="15240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1"/>
                </a:solidFill>
                <a:latin typeface="Helvetica"/>
                <a:ea typeface="Helvetica"/>
                <a:cs typeface="Helvetica"/>
                <a:sym typeface="Helvetica"/>
              </a:rPr>
              <a:t>ONLY_TWO</a:t>
            </a:r>
            <a:r>
              <a:t> = </a:t>
            </a:r>
            <a:r>
              <a:rPr b="1">
                <a:latin typeface="Helvetica"/>
                <a:ea typeface="Helvetica"/>
                <a:cs typeface="Helvetica"/>
                <a:sym typeface="Helvetica"/>
              </a:rPr>
              <a:t>namelist</a:t>
            </a:r>
            <a:r>
              <a:t>[</a:t>
            </a:r>
            <a:r>
              <a:rPr b="1">
                <a:latin typeface="Helvetica"/>
                <a:ea typeface="Helvetica"/>
                <a:cs typeface="Helvetica"/>
                <a:sym typeface="Helvetica"/>
              </a:rPr>
              <a:t>:</a:t>
            </a:r>
            <a:r>
              <a:rPr b="1">
                <a:solidFill>
                  <a:schemeClr val="accent6">
                    <a:satOff val="24555"/>
                    <a:lumOff val="22232"/>
                  </a:schemeClr>
                </a:solidFill>
                <a:latin typeface="Helvetica"/>
                <a:ea typeface="Helvetica"/>
                <a:cs typeface="Helvetica"/>
                <a:sym typeface="Helvetica"/>
              </a:rPr>
              <a:t>2</a:t>
            </a:r>
            <a:r>
              <a:t>]</a:t>
            </a:r>
          </a:p>
          <a:p>
            <a:pPr algn="l">
              <a:defRPr sz="2300"/>
            </a:pPr>
            <a:endParaRPr/>
          </a:p>
          <a:p>
            <a:pPr algn="l">
              <a:defRPr sz="2300"/>
            </a:pPr>
            <a:r>
              <a:t>&gt;&gt;&gt; </a:t>
            </a:r>
            <a:r>
              <a:rPr b="1">
                <a:solidFill>
                  <a:schemeClr val="accent4">
                    <a:hueOff val="46120"/>
                    <a:satOff val="4178"/>
                    <a:lumOff val="-16732"/>
                  </a:schemeClr>
                </a:solidFill>
                <a:latin typeface="Helvetica"/>
                <a:ea typeface="Helvetica"/>
                <a:cs typeface="Helvetica"/>
                <a:sym typeface="Helvetica"/>
              </a:rPr>
              <a:t>print</a:t>
            </a:r>
            <a:r>
              <a:t> </a:t>
            </a:r>
            <a:r>
              <a:rPr b="1">
                <a:solidFill>
                  <a:schemeClr val="accent1"/>
                </a:solidFill>
                <a:latin typeface="Helvetica"/>
                <a:ea typeface="Helvetica"/>
                <a:cs typeface="Helvetica"/>
                <a:sym typeface="Helvetica"/>
              </a:rPr>
              <a:t>ONLY_TWO</a:t>
            </a:r>
          </a:p>
          <a:p>
            <a:pPr algn="l">
              <a:defRPr sz="2300"/>
            </a:pPr>
            <a:r>
              <a:t>[</a:t>
            </a:r>
            <a:r>
              <a:rPr b="1">
                <a:solidFill>
                  <a:schemeClr val="accent4"/>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a:t>
            </a:r>
          </a:p>
        </p:txBody>
      </p:sp>
      <p:sp>
        <p:nvSpPr>
          <p:cNvPr id="1250" name="Shape 1250"/>
          <p:cNvSpPr/>
          <p:nvPr/>
        </p:nvSpPr>
        <p:spPr>
          <a:xfrm>
            <a:off x="7430503" y="5186302"/>
            <a:ext cx="4553293" cy="15240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5">
                    <a:hueOff val="-444211"/>
                    <a:satOff val="-14915"/>
                    <a:lumOff val="22857"/>
                  </a:schemeClr>
                </a:solidFill>
                <a:latin typeface="Helvetica"/>
                <a:ea typeface="Helvetica"/>
                <a:cs typeface="Helvetica"/>
                <a:sym typeface="Helvetica"/>
              </a:rPr>
              <a:t>LAST_TWO</a:t>
            </a:r>
            <a:r>
              <a:t> = </a:t>
            </a:r>
            <a:r>
              <a:rPr b="1">
                <a:latin typeface="Helvetica"/>
                <a:ea typeface="Helvetica"/>
                <a:cs typeface="Helvetica"/>
                <a:sym typeface="Helvetica"/>
              </a:rPr>
              <a:t>namelist[</a:t>
            </a:r>
            <a:r>
              <a:rPr b="1">
                <a:solidFill>
                  <a:schemeClr val="accent6">
                    <a:satOff val="24555"/>
                    <a:lumOff val="22232"/>
                  </a:schemeClr>
                </a:solidFill>
                <a:latin typeface="Helvetica"/>
                <a:ea typeface="Helvetica"/>
                <a:cs typeface="Helvetica"/>
                <a:sym typeface="Helvetica"/>
              </a:rPr>
              <a:t>-2</a:t>
            </a:r>
            <a:r>
              <a:rPr b="1">
                <a:latin typeface="Helvetica"/>
                <a:ea typeface="Helvetica"/>
                <a:cs typeface="Helvetica"/>
                <a:sym typeface="Helvetica"/>
              </a:rPr>
              <a:t>:]</a:t>
            </a:r>
          </a:p>
          <a:p>
            <a:pPr algn="l">
              <a:defRPr sz="2300"/>
            </a:pPr>
            <a:endParaRPr b="1">
              <a:latin typeface="Helvetica"/>
              <a:ea typeface="Helvetica"/>
              <a:cs typeface="Helvetica"/>
              <a:sym typeface="Helvetica"/>
            </a:endParaRPr>
          </a:p>
          <a:p>
            <a:pPr algn="l">
              <a:defRPr sz="2300"/>
            </a:pPr>
            <a:r>
              <a:t>&gt;&gt;&gt; </a:t>
            </a:r>
            <a:r>
              <a:rPr b="1">
                <a:solidFill>
                  <a:schemeClr val="accent4">
                    <a:hueOff val="46120"/>
                    <a:satOff val="4178"/>
                    <a:lumOff val="-16732"/>
                  </a:schemeClr>
                </a:solidFill>
                <a:latin typeface="Helvetica"/>
                <a:ea typeface="Helvetica"/>
                <a:cs typeface="Helvetica"/>
                <a:sym typeface="Helvetica"/>
              </a:rPr>
              <a:t>print</a:t>
            </a:r>
            <a:r>
              <a:rPr b="1">
                <a:solidFill>
                  <a:schemeClr val="accent5">
                    <a:hueOff val="-444211"/>
                    <a:satOff val="-14915"/>
                    <a:lumOff val="22857"/>
                  </a:schemeClr>
                </a:solidFill>
                <a:latin typeface="Helvetica"/>
                <a:ea typeface="Helvetica"/>
                <a:cs typeface="Helvetica"/>
                <a:sym typeface="Helvetica"/>
              </a:rPr>
              <a:t> LAST_TWO</a:t>
            </a:r>
          </a:p>
          <a:p>
            <a:pPr algn="l">
              <a:defRPr sz="2300"/>
            </a:pPr>
            <a:r>
              <a:t>[</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251" name="Shape 1251"/>
          <p:cNvSpPr/>
          <p:nvPr/>
        </p:nvSpPr>
        <p:spPr>
          <a:xfrm>
            <a:off x="7318754" y="4787902"/>
            <a:ext cx="4727973" cy="266382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 name="Shape 1255"/>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56" name="Shape 1256"/>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57" name="Shape 1257"/>
          <p:cNvSpPr/>
          <p:nvPr/>
        </p:nvSpPr>
        <p:spPr>
          <a:xfrm>
            <a:off x="1039114" y="4216399"/>
            <a:ext cx="4165601" cy="2768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58" name="Shape 1258"/>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59" name="Shape 1259"/>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Printing</a:t>
            </a:r>
          </a:p>
        </p:txBody>
      </p:sp>
      <p:pic>
        <p:nvPicPr>
          <p:cNvPr id="275"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pic>
        <p:nvPicPr>
          <p:cNvPr id="276" name="Screen Shot 2015-02-05 at 11.26.33 PM.png"/>
          <p:cNvPicPr>
            <a:picLocks noChangeAspect="1"/>
          </p:cNvPicPr>
          <p:nvPr/>
        </p:nvPicPr>
        <p:blipFill>
          <a:blip r:embed="rId4">
            <a:extLst/>
          </a:blip>
          <a:stretch>
            <a:fillRect/>
          </a:stretch>
        </p:blipFill>
        <p:spPr>
          <a:xfrm>
            <a:off x="1981829" y="3378200"/>
            <a:ext cx="9245616" cy="1141435"/>
          </a:xfrm>
          <a:prstGeom prst="rect">
            <a:avLst/>
          </a:prstGeom>
          <a:ln w="12700">
            <a:miter lim="400000"/>
          </a:ln>
        </p:spPr>
      </p:pic>
      <p:pic>
        <p:nvPicPr>
          <p:cNvPr id="277" name="Screen Shot 2015-02-05 at 11.31.07 PM.png"/>
          <p:cNvPicPr>
            <a:picLocks noChangeAspect="1"/>
          </p:cNvPicPr>
          <p:nvPr/>
        </p:nvPicPr>
        <p:blipFill>
          <a:blip r:embed="rId5">
            <a:extLst/>
          </a:blip>
          <a:stretch>
            <a:fillRect/>
          </a:stretch>
        </p:blipFill>
        <p:spPr>
          <a:xfrm>
            <a:off x="1981200" y="5397500"/>
            <a:ext cx="5858204" cy="1155700"/>
          </a:xfrm>
          <a:prstGeom prst="rect">
            <a:avLst/>
          </a:prstGeom>
          <a:ln w="12700">
            <a:miter lim="400000"/>
          </a:ln>
        </p:spPr>
      </p:pic>
      <p:pic>
        <p:nvPicPr>
          <p:cNvPr id="278"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79" name="Shape 279"/>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0" name="Shape 280"/>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1" name="Shape 281"/>
          <p:cNvSpPr/>
          <p:nvPr/>
        </p:nvSpPr>
        <p:spPr>
          <a:xfrm flipV="1">
            <a:off x="660003" y="5937835"/>
            <a:ext cx="6424084" cy="10859"/>
          </a:xfrm>
          <a:prstGeom prst="line">
            <a:avLst/>
          </a:prstGeom>
          <a:ln w="25400">
            <a:solidFill>
              <a:srgbClr val="000000"/>
            </a:solidFill>
            <a:miter lim="400000"/>
            <a:tailEnd type="oval"/>
          </a:ln>
        </p:spPr>
        <p:txBody>
          <a:bodyPr lIns="50800" tIns="50800" rIns="50800" bIns="50800" anchor="ctr"/>
          <a:lstStyle/>
          <a:p>
            <a:pPr>
              <a:defRPr sz="2400"/>
            </a:pPr>
            <a:endParaRPr/>
          </a:p>
        </p:txBody>
      </p:sp>
      <p:sp>
        <p:nvSpPr>
          <p:cNvPr id="282" name="Shape 282"/>
          <p:cNvSpPr/>
          <p:nvPr/>
        </p:nvSpPr>
        <p:spPr>
          <a:xfrm flipH="1">
            <a:off x="664898" y="5934802"/>
            <a:ext cx="596" cy="2284612"/>
          </a:xfrm>
          <a:prstGeom prst="line">
            <a:avLst/>
          </a:prstGeom>
          <a:ln w="25400">
            <a:solidFill>
              <a:srgbClr val="000000"/>
            </a:solidFill>
            <a:miter lim="400000"/>
          </a:ln>
        </p:spPr>
        <p:txBody>
          <a:bodyPr lIns="50800" tIns="50800" rIns="50800" bIns="50800" anchor="ctr"/>
          <a:lstStyle/>
          <a:p>
            <a:pPr>
              <a:defRPr sz="2400"/>
            </a:pPr>
            <a:endParaRPr/>
          </a:p>
        </p:txBody>
      </p:sp>
      <p:sp>
        <p:nvSpPr>
          <p:cNvPr id="283" name="Shape 283"/>
          <p:cNvSpPr/>
          <p:nvPr/>
        </p:nvSpPr>
        <p:spPr>
          <a:xfrm flipV="1">
            <a:off x="643268" y="8192951"/>
            <a:ext cx="1316171" cy="721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84" name="Shape 284"/>
          <p:cNvSpPr/>
          <p:nvPr/>
        </p:nvSpPr>
        <p:spPr>
          <a:xfrm>
            <a:off x="7099300" y="5740400"/>
            <a:ext cx="406400" cy="3683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5" name="Shape 285"/>
          <p:cNvSpPr/>
          <p:nvPr/>
        </p:nvSpPr>
        <p:spPr>
          <a:xfrm>
            <a:off x="1955800" y="8064500"/>
            <a:ext cx="3505200" cy="279400"/>
          </a:xfrm>
          <a:prstGeom prst="rect">
            <a:avLst/>
          </a:prstGeom>
          <a:solidFill>
            <a:srgbClr val="0061FF"/>
          </a:solidFill>
          <a:ln w="25400">
            <a:solidFill>
              <a:srgbClr val="0056D6"/>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6" name="Shape 286"/>
          <p:cNvSpPr/>
          <p:nvPr/>
        </p:nvSpPr>
        <p:spPr>
          <a:xfrm>
            <a:off x="3133602" y="7937499"/>
            <a:ext cx="96134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solidFill>
                  <a:srgbClr val="F5EC00"/>
                </a:solidFill>
              </a:defRPr>
            </a:lvl1pPr>
          </a:lstStyle>
          <a:p>
            <a:r>
              <a:t>space</a:t>
            </a:r>
          </a:p>
        </p:txBody>
      </p:sp>
      <p:sp>
        <p:nvSpPr>
          <p:cNvPr id="287" name="Shape 287"/>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
        <p:nvSpPr>
          <p:cNvPr id="288" name="Shape 288"/>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89" name="Shape 289"/>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 name="Shape 1263"/>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64" name="Shape 1264"/>
          <p:cNvSpPr/>
          <p:nvPr/>
        </p:nvSpPr>
        <p:spPr>
          <a:xfrm>
            <a:off x="4377308" y="2476497"/>
            <a:ext cx="3030984" cy="5461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900"/>
            </a:pPr>
            <a:r>
              <a:t>&gt;&gt;&gt; </a:t>
            </a:r>
            <a:r>
              <a:rPr b="1">
                <a:solidFill>
                  <a:schemeClr val="accent3">
                    <a:hueOff val="-546624"/>
                    <a:satOff val="7767"/>
                    <a:lumOff val="-14512"/>
                  </a:schemeClr>
                </a:solidFill>
                <a:latin typeface="Helvetica"/>
                <a:ea typeface="Helvetica"/>
                <a:cs typeface="Helvetica"/>
                <a:sym typeface="Helvetica"/>
              </a:rPr>
              <a:t>test_list</a:t>
            </a:r>
            <a:r>
              <a:t> = </a:t>
            </a:r>
            <a:r>
              <a:rPr b="1">
                <a:latin typeface="Helvetica"/>
                <a:ea typeface="Helvetica"/>
                <a:cs typeface="Helvetica"/>
                <a:sym typeface="Helvetica"/>
              </a:rPr>
              <a:t>[]</a:t>
            </a:r>
          </a:p>
        </p:txBody>
      </p:sp>
      <p:sp>
        <p:nvSpPr>
          <p:cNvPr id="1265" name="Shape 1265"/>
          <p:cNvSpPr/>
          <p:nvPr/>
        </p:nvSpPr>
        <p:spPr>
          <a:xfrm>
            <a:off x="1039114" y="4216399"/>
            <a:ext cx="4165601" cy="2768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66" name="Shape 1266"/>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67" name="Shape 1267"/>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 name="Shape 1271"/>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72" name="Shape 1272"/>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73" name="Shape 1273"/>
          <p:cNvSpPr/>
          <p:nvPr/>
        </p:nvSpPr>
        <p:spPr>
          <a:xfrm>
            <a:off x="1039114" y="4216397"/>
            <a:ext cx="4351723" cy="2768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6"/>
                </a:solidFill>
                <a:latin typeface="Helvetica"/>
                <a:ea typeface="Helvetica"/>
                <a:cs typeface="Helvetica"/>
                <a:sym typeface="Helvetica"/>
              </a:rPr>
              <a:t>'paul'</a:t>
            </a:r>
            <a:r>
              <a:t>)</a:t>
            </a:r>
          </a:p>
          <a:p>
            <a:pPr algn="l">
              <a:defRPr sz="2500"/>
            </a:pPr>
            <a:r>
              <a:t>&gt;&gt;&gt; print test_list</a:t>
            </a:r>
          </a:p>
          <a:p>
            <a:pPr algn="l">
              <a:defRPr sz="2500"/>
            </a:pPr>
            <a:r>
              <a:t>[‘paul']</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74" name="Shape 1274"/>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75" name="Shape 1275"/>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Shape 1279"/>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80" name="Shape 1280"/>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81" name="Shape 1281"/>
          <p:cNvSpPr/>
          <p:nvPr/>
        </p:nvSpPr>
        <p:spPr>
          <a:xfrm>
            <a:off x="1039114" y="4216395"/>
            <a:ext cx="4351723" cy="2768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6"/>
                </a:solidFill>
                <a:latin typeface="Helvetica"/>
                <a:ea typeface="Helvetica"/>
                <a:cs typeface="Helvetica"/>
                <a:sym typeface="Helvetica"/>
              </a:rPr>
              <a:t>'paul'</a:t>
            </a:r>
            <a:r>
              <a:t>)</a:t>
            </a:r>
          </a:p>
          <a:p>
            <a:pPr algn="l">
              <a:defRPr sz="2500"/>
            </a:pPr>
            <a:r>
              <a:t>&gt;&gt;&gt; </a:t>
            </a:r>
            <a:r>
              <a:rPr b="1">
                <a:latin typeface="Helvetica"/>
                <a:ea typeface="Helvetica"/>
                <a:cs typeface="Helvetica"/>
                <a:sym typeface="Helvetica"/>
              </a:rPr>
              <a:t>print</a:t>
            </a:r>
            <a:r>
              <a: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82" name="Shape 1282"/>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83" name="Shape 1283"/>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Shape 1287"/>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88" name="Shape 1288"/>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89" name="Shape 1289"/>
          <p:cNvSpPr/>
          <p:nvPr/>
        </p:nvSpPr>
        <p:spPr>
          <a:xfrm>
            <a:off x="1039114" y="4216395"/>
            <a:ext cx="4351878" cy="2768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2"/>
                </a:solidFill>
                <a:latin typeface="Helvetica"/>
                <a:ea typeface="Helvetica"/>
                <a:cs typeface="Helvetica"/>
                <a:sym typeface="Helvetica"/>
              </a:rPr>
              <a:t>'pete'</a:t>
            </a:r>
            <a:r>
              <a:t>)</a:t>
            </a:r>
          </a:p>
          <a:p>
            <a:pPr algn="l">
              <a:defRPr sz="2500"/>
            </a:pPr>
            <a:r>
              <a:t>&gt;&gt;&gt; </a:t>
            </a:r>
            <a:r>
              <a:rPr b="1">
                <a:latin typeface="Helvetica"/>
                <a:ea typeface="Helvetica"/>
                <a:cs typeface="Helvetica"/>
                <a:sym typeface="Helvetica"/>
              </a:rPr>
              <a:t>print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 </a:t>
            </a:r>
            <a:r>
              <a:rPr>
                <a:solidFill>
                  <a:schemeClr val="accent2"/>
                </a:solidFill>
              </a:rPr>
              <a:t>'pete'</a:t>
            </a:r>
            <a:r>
              <a:t>]</a:t>
            </a:r>
          </a:p>
        </p:txBody>
      </p:sp>
      <p:sp>
        <p:nvSpPr>
          <p:cNvPr id="1290" name="Shape 1290"/>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91" name="Shape 1291"/>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 name="Shape 1295"/>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96" name="Shape 1296"/>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97" name="Shape 1297"/>
          <p:cNvSpPr/>
          <p:nvPr/>
        </p:nvSpPr>
        <p:spPr>
          <a:xfrm>
            <a:off x="1039114" y="4216395"/>
            <a:ext cx="4351878" cy="2768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2"/>
                </a:solidFill>
                <a:latin typeface="Helvetica"/>
                <a:ea typeface="Helvetica"/>
                <a:cs typeface="Helvetica"/>
                <a:sym typeface="Helvetica"/>
              </a:rPr>
              <a:t>'pete'</a:t>
            </a:r>
            <a:r>
              <a:t>)</a:t>
            </a:r>
          </a:p>
          <a:p>
            <a:pPr algn="l">
              <a:defRPr sz="2500"/>
            </a:pPr>
            <a:r>
              <a:t>&gt;&gt;&gt; </a:t>
            </a:r>
            <a:r>
              <a:rPr b="1">
                <a:latin typeface="Helvetica"/>
                <a:ea typeface="Helvetica"/>
                <a:cs typeface="Helvetica"/>
                <a:sym typeface="Helvetica"/>
              </a:rPr>
              <a:t>print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 </a:t>
            </a:r>
            <a:r>
              <a:rPr>
                <a:solidFill>
                  <a:schemeClr val="accent2"/>
                </a:solidFill>
              </a:rPr>
              <a:t>'pete'</a:t>
            </a:r>
            <a:r>
              <a:t>]</a:t>
            </a:r>
          </a:p>
        </p:txBody>
      </p:sp>
      <p:sp>
        <p:nvSpPr>
          <p:cNvPr id="1298" name="Shape 1298"/>
          <p:cNvSpPr/>
          <p:nvPr/>
        </p:nvSpPr>
        <p:spPr>
          <a:xfrm>
            <a:off x="7363714" y="4226308"/>
            <a:ext cx="3177482" cy="20066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a:t>
            </a:r>
            <a:r>
              <a:rPr b="1">
                <a:solidFill>
                  <a:schemeClr val="accent3">
                    <a:hueOff val="-546624"/>
                    <a:satOff val="7767"/>
                    <a:lumOff val="-14512"/>
                  </a:schemeClr>
                </a:solidFill>
                <a:latin typeface="Helvetica"/>
                <a:ea typeface="Helvetica"/>
                <a:cs typeface="Helvetica"/>
                <a:sym typeface="Helvetica"/>
              </a:rPr>
              <a:t> test_list</a:t>
            </a:r>
            <a:r>
              <a:t>.</a:t>
            </a:r>
            <a:r>
              <a:rPr b="1">
                <a:solidFill>
                  <a:schemeClr val="accent3">
                    <a:satOff val="18648"/>
                    <a:lumOff val="5971"/>
                  </a:schemeClr>
                </a:solidFill>
                <a:latin typeface="Helvetica"/>
                <a:ea typeface="Helvetica"/>
                <a:cs typeface="Helvetica"/>
                <a:sym typeface="Helvetica"/>
              </a:rPr>
              <a:t>pop</a:t>
            </a:r>
            <a:r>
              <a:rPr b="1">
                <a:latin typeface="Helvetica"/>
                <a:ea typeface="Helvetica"/>
                <a:cs typeface="Helvetica"/>
                <a:sym typeface="Helvetica"/>
              </a:rPr>
              <a:t>(</a:t>
            </a:r>
            <a:r>
              <a:rPr b="1">
                <a:solidFill>
                  <a:schemeClr val="accent6"/>
                </a:solidFill>
                <a:latin typeface="Helvetica"/>
                <a:ea typeface="Helvetica"/>
                <a:cs typeface="Helvetica"/>
                <a:sym typeface="Helvetica"/>
              </a:rPr>
              <a:t>0</a:t>
            </a:r>
            <a:r>
              <a:rPr b="1">
                <a:latin typeface="Helvetica"/>
                <a:ea typeface="Helvetica"/>
                <a:cs typeface="Helvetica"/>
                <a:sym typeface="Helvetica"/>
              </a:rPr>
              <a:t>)</a:t>
            </a:r>
          </a:p>
          <a:p>
            <a:pPr algn="l">
              <a:defRPr sz="2500" b="1">
                <a:solidFill>
                  <a:schemeClr val="accent6"/>
                </a:solidFill>
                <a:latin typeface="Helvetica"/>
                <a:ea typeface="Helvetica"/>
                <a:cs typeface="Helvetica"/>
                <a:sym typeface="Helvetica"/>
              </a:defRPr>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2"/>
                </a:solidFill>
              </a:rPr>
              <a:t>'pete'</a:t>
            </a:r>
            <a:r>
              <a:t>]</a:t>
            </a:r>
          </a:p>
        </p:txBody>
      </p:sp>
      <p:sp>
        <p:nvSpPr>
          <p:cNvPr id="1299" name="Shape 1299"/>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
        <p:nvSpPr>
          <p:cNvPr id="1300" name="Shape 1300"/>
          <p:cNvSpPr/>
          <p:nvPr/>
        </p:nvSpPr>
        <p:spPr>
          <a:xfrm flipV="1">
            <a:off x="5626285" y="5271557"/>
            <a:ext cx="1512815" cy="481358"/>
          </a:xfrm>
          <a:prstGeom prst="line">
            <a:avLst/>
          </a:prstGeom>
          <a:ln w="63500">
            <a:solidFill>
              <a:srgbClr val="000000"/>
            </a:solidFill>
            <a:miter lim="400000"/>
            <a:tailEnd type="triangle"/>
          </a:ln>
        </p:spPr>
        <p:txBody>
          <a:bodyPr lIns="50800" tIns="50800" rIns="50800" bIns="50800" anchor="ctr"/>
          <a:lstStyle/>
          <a:p>
            <a:pPr>
              <a:defRPr sz="2400"/>
            </a:pPr>
            <a:endParaRPr/>
          </a:p>
        </p:txBody>
      </p:sp>
    </p:spTree>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Shape 1304"/>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305" name="Shape 1305"/>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306" name="Shape 1306"/>
          <p:cNvSpPr/>
          <p:nvPr/>
        </p:nvSpPr>
        <p:spPr>
          <a:xfrm>
            <a:off x="1039114" y="4216395"/>
            <a:ext cx="4351878" cy="2768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2"/>
                </a:solidFill>
                <a:latin typeface="Helvetica"/>
                <a:ea typeface="Helvetica"/>
                <a:cs typeface="Helvetica"/>
                <a:sym typeface="Helvetica"/>
              </a:rPr>
              <a:t>'pete'</a:t>
            </a:r>
            <a:r>
              <a:t>)</a:t>
            </a:r>
          </a:p>
          <a:p>
            <a:pPr algn="l">
              <a:defRPr sz="2500"/>
            </a:pPr>
            <a:r>
              <a:t>&gt;&gt;&gt; </a:t>
            </a:r>
            <a:r>
              <a:rPr b="1">
                <a:latin typeface="Helvetica"/>
                <a:ea typeface="Helvetica"/>
                <a:cs typeface="Helvetica"/>
                <a:sym typeface="Helvetica"/>
              </a:rPr>
              <a:t>print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 </a:t>
            </a:r>
            <a:r>
              <a:rPr>
                <a:solidFill>
                  <a:schemeClr val="accent2"/>
                </a:solidFill>
              </a:rPr>
              <a:t>'pete'</a:t>
            </a:r>
            <a:r>
              <a:t>]</a:t>
            </a:r>
          </a:p>
        </p:txBody>
      </p:sp>
      <p:sp>
        <p:nvSpPr>
          <p:cNvPr id="1307" name="Shape 1307"/>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308" name="Shape 1308"/>
          <p:cNvSpPr/>
          <p:nvPr/>
        </p:nvSpPr>
        <p:spPr>
          <a:xfrm>
            <a:off x="7289496" y="7183479"/>
            <a:ext cx="4352445" cy="12446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a:t>
            </a:r>
            <a:r>
              <a:rPr b="1">
                <a:solidFill>
                  <a:schemeClr val="accent3">
                    <a:hueOff val="-546624"/>
                    <a:satOff val="7767"/>
                    <a:lumOff val="-14512"/>
                  </a:schemeClr>
                </a:solidFill>
                <a:latin typeface="Helvetica"/>
                <a:ea typeface="Helvetica"/>
                <a:cs typeface="Helvetica"/>
                <a:sym typeface="Helvetica"/>
              </a:rPr>
              <a:t> test_list</a:t>
            </a:r>
            <a:r>
              <a:t>.</a:t>
            </a:r>
            <a:r>
              <a:rPr b="1">
                <a:solidFill>
                  <a:schemeClr val="accent3">
                    <a:satOff val="18648"/>
                    <a:lumOff val="5971"/>
                  </a:schemeClr>
                </a:solidFill>
                <a:latin typeface="Helvetica"/>
                <a:ea typeface="Helvetica"/>
                <a:cs typeface="Helvetica"/>
                <a:sym typeface="Helvetica"/>
              </a:rPr>
              <a:t>remove</a:t>
            </a:r>
            <a:r>
              <a:t>(</a:t>
            </a:r>
            <a:r>
              <a:rPr b="1">
                <a:solidFill>
                  <a:schemeClr val="accent2"/>
                </a:solidFill>
                <a:latin typeface="Helvetica"/>
                <a:ea typeface="Helvetica"/>
                <a:cs typeface="Helvetica"/>
                <a:sym typeface="Helvetica"/>
              </a:rPr>
              <a:t>'pete'</a:t>
            </a:r>
            <a:r>
              <a:t>)</a:t>
            </a:r>
          </a:p>
          <a:p>
            <a:pPr algn="l">
              <a:defRPr sz="2500"/>
            </a:pPr>
            <a:r>
              <a:t>&gt;&gt;&gt;</a:t>
            </a:r>
            <a:r>
              <a:rPr b="1">
                <a:solidFill>
                  <a:schemeClr val="accent3">
                    <a:hueOff val="-546624"/>
                    <a:satOff val="7767"/>
                    <a:lumOff val="-14512"/>
                  </a:schemeClr>
                </a:solidFill>
                <a:latin typeface="Helvetica"/>
                <a:ea typeface="Helvetica"/>
                <a:cs typeface="Helvetica"/>
                <a:sym typeface="Helvetica"/>
              </a:rPr>
              <a:t> test_list</a:t>
            </a:r>
          </a:p>
          <a:p>
            <a:pPr algn="l">
              <a:defRPr sz="2500" b="1">
                <a:latin typeface="Helvetica"/>
                <a:ea typeface="Helvetica"/>
                <a:cs typeface="Helvetica"/>
                <a:sym typeface="Helvetica"/>
              </a:defRPr>
            </a:pPr>
            <a:r>
              <a:t>[</a:t>
            </a:r>
            <a:r>
              <a:rPr>
                <a:solidFill>
                  <a:schemeClr val="accent6"/>
                </a:solidFill>
              </a:rPr>
              <a:t>'paul'</a:t>
            </a:r>
            <a:r>
              <a:t>]</a:t>
            </a:r>
          </a:p>
        </p:txBody>
      </p:sp>
      <p:sp>
        <p:nvSpPr>
          <p:cNvPr id="1309" name="Shape 1309"/>
          <p:cNvSpPr/>
          <p:nvPr/>
        </p:nvSpPr>
        <p:spPr>
          <a:xfrm>
            <a:off x="5210774" y="6443701"/>
            <a:ext cx="1623774" cy="982406"/>
          </a:xfrm>
          <a:prstGeom prst="line">
            <a:avLst/>
          </a:prstGeom>
          <a:ln w="63500">
            <a:solidFill>
              <a:srgbClr val="000000"/>
            </a:solidFill>
            <a:miter lim="400000"/>
            <a:tailEnd type="triangle"/>
          </a:ln>
        </p:spPr>
        <p:txBody>
          <a:bodyPr lIns="50800" tIns="50800" rIns="50800" bIns="50800" anchor="ctr"/>
          <a:lstStyle/>
          <a:p>
            <a:pPr>
              <a:defRPr sz="2400"/>
            </a:pPr>
            <a:endParaRPr/>
          </a:p>
        </p:txBody>
      </p:sp>
    </p:spTree>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 name="Shape 1313"/>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List Example</a:t>
            </a:r>
          </a:p>
        </p:txBody>
      </p:sp>
      <p:sp>
        <p:nvSpPr>
          <p:cNvPr id="1314" name="Shape 1314"/>
          <p:cNvSpPr/>
          <p:nvPr/>
        </p:nvSpPr>
        <p:spPr>
          <a:xfrm>
            <a:off x="3496223" y="1903914"/>
            <a:ext cx="6012354" cy="6502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latin typeface="Helvetica"/>
                <a:ea typeface="Helvetica"/>
                <a:cs typeface="Helvetica"/>
                <a:sym typeface="Helvetica"/>
              </a:defRPr>
            </a:pPr>
            <a:r>
              <a:t>file = "/Users/pnegron/Desktop/paul-tst.txt"</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text = open(file, "r")</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newtext = text.readlines()</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text.close()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test_list = []</a:t>
            </a:r>
          </a:p>
          <a:p>
            <a:pPr algn="l">
              <a:defRPr sz="2300">
                <a:latin typeface="Helvetica"/>
                <a:ea typeface="Helvetica"/>
                <a:cs typeface="Helvetica"/>
                <a:sym typeface="Helvetica"/>
              </a:defRPr>
            </a:pPr>
            <a:r>
              <a:t>file2 = "/Users/pnegron/Desktop/paul-tst2.txt"</a:t>
            </a:r>
          </a:p>
          <a:p>
            <a:pPr algn="l">
              <a:defRPr sz="2300">
                <a:latin typeface="Helvetica"/>
                <a:ea typeface="Helvetica"/>
                <a:cs typeface="Helvetica"/>
                <a:sym typeface="Helvetica"/>
              </a:defRPr>
            </a:pPr>
            <a:r>
              <a:t>text2 = open(file2, "w")</a:t>
            </a:r>
          </a:p>
          <a:p>
            <a:pPr algn="l">
              <a:defRPr sz="2300">
                <a:latin typeface="Helvetica"/>
                <a:ea typeface="Helvetica"/>
                <a:cs typeface="Helvetica"/>
                <a:sym typeface="Helvetica"/>
              </a:defRPr>
            </a:pPr>
            <a:r>
              <a:t>for line in newtext:</a:t>
            </a:r>
          </a:p>
          <a:p>
            <a:pPr algn="l">
              <a:defRPr sz="2300">
                <a:latin typeface="Helvetica"/>
                <a:ea typeface="Helvetica"/>
                <a:cs typeface="Helvetica"/>
                <a:sym typeface="Helvetica"/>
              </a:defRPr>
            </a:pPr>
            <a:r>
              <a:t>    test_list.append(line)</a:t>
            </a:r>
          </a:p>
          <a:p>
            <a:pPr algn="l">
              <a:defRPr sz="2300">
                <a:latin typeface="Helvetica"/>
                <a:ea typeface="Helvetica"/>
                <a:cs typeface="Helvetica"/>
                <a:sym typeface="Helvetica"/>
              </a:defRPr>
            </a:pPr>
            <a:r>
              <a:t>text2.write(test_list[59])</a:t>
            </a:r>
          </a:p>
          <a:p>
            <a:pPr algn="l">
              <a:defRPr sz="2300">
                <a:latin typeface="Helvetica"/>
                <a:ea typeface="Helvetica"/>
                <a:cs typeface="Helvetica"/>
                <a:sym typeface="Helvetica"/>
              </a:defRPr>
            </a:pPr>
            <a:r>
              <a:t>text2.write(test_list[60])</a:t>
            </a:r>
          </a:p>
          <a:p>
            <a:pPr algn="l">
              <a:defRPr sz="2300">
                <a:latin typeface="Helvetica"/>
                <a:ea typeface="Helvetica"/>
                <a:cs typeface="Helvetica"/>
                <a:sym typeface="Helvetica"/>
              </a:defRPr>
            </a:pPr>
            <a:r>
              <a:t>text2.write(test_list[61])</a:t>
            </a:r>
          </a:p>
          <a:p>
            <a:pPr algn="l">
              <a:defRPr sz="2300">
                <a:latin typeface="Helvetica"/>
                <a:ea typeface="Helvetica"/>
                <a:cs typeface="Helvetica"/>
                <a:sym typeface="Helvetica"/>
              </a:defRPr>
            </a:pPr>
            <a:r>
              <a:t>text2.close()</a:t>
            </a:r>
          </a:p>
        </p:txBody>
      </p:sp>
    </p:spTree>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 name="Shape 1318"/>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List Example</a:t>
            </a:r>
          </a:p>
        </p:txBody>
      </p:sp>
      <p:sp>
        <p:nvSpPr>
          <p:cNvPr id="1319" name="Shape 1319"/>
          <p:cNvSpPr/>
          <p:nvPr/>
        </p:nvSpPr>
        <p:spPr>
          <a:xfrm>
            <a:off x="1145443" y="2980833"/>
            <a:ext cx="4986605" cy="594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900">
                <a:latin typeface="Helvetica"/>
                <a:ea typeface="Helvetica"/>
                <a:cs typeface="Helvetica"/>
                <a:sym typeface="Helvetica"/>
              </a:defRPr>
            </a:pPr>
            <a:r>
              <a:rPr dirty="0"/>
              <a:t>file = "/Users/pnegron/Desktop/paul-tst.txt"</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text = open(file, "r")</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newtext = text.readlines()</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text.close()</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for line in newtext:</a:t>
            </a:r>
          </a:p>
          <a:p>
            <a:pPr algn="l">
              <a:defRPr sz="1900">
                <a:latin typeface="Helvetica"/>
                <a:ea typeface="Helvetica"/>
                <a:cs typeface="Helvetica"/>
                <a:sym typeface="Helvetica"/>
              </a:defRPr>
            </a:pPr>
            <a:r>
              <a:rPr dirty="0"/>
              <a:t>    print line</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test_list = []</a:t>
            </a:r>
          </a:p>
          <a:p>
            <a:pPr algn="l">
              <a:defRPr sz="1900">
                <a:latin typeface="Helvetica"/>
                <a:ea typeface="Helvetica"/>
                <a:cs typeface="Helvetica"/>
                <a:sym typeface="Helvetica"/>
              </a:defRPr>
            </a:pPr>
            <a:r>
              <a:rPr dirty="0"/>
              <a:t>file2 = "/Users/pnegron/Desktop/paul-tst2.txt"</a:t>
            </a:r>
          </a:p>
          <a:p>
            <a:pPr algn="l">
              <a:defRPr sz="1900">
                <a:latin typeface="Helvetica"/>
                <a:ea typeface="Helvetica"/>
                <a:cs typeface="Helvetica"/>
                <a:sym typeface="Helvetica"/>
              </a:defRPr>
            </a:pPr>
            <a:r>
              <a:rPr dirty="0"/>
              <a:t>text2 = open(file2, "w")</a:t>
            </a:r>
          </a:p>
          <a:p>
            <a:pPr algn="l">
              <a:defRPr sz="1900">
                <a:latin typeface="Helvetica"/>
                <a:ea typeface="Helvetica"/>
                <a:cs typeface="Helvetica"/>
                <a:sym typeface="Helvetica"/>
              </a:defRPr>
            </a:pPr>
            <a:r>
              <a:rPr dirty="0"/>
              <a:t>for line in newtext:</a:t>
            </a:r>
          </a:p>
          <a:p>
            <a:pPr algn="l">
              <a:defRPr sz="1900">
                <a:latin typeface="Helvetica"/>
                <a:ea typeface="Helvetica"/>
                <a:cs typeface="Helvetica"/>
                <a:sym typeface="Helvetica"/>
              </a:defRPr>
            </a:pPr>
            <a:r>
              <a:rPr dirty="0"/>
              <a:t>    test_list.append(line)</a:t>
            </a:r>
            <a:endParaRPr b="1" dirty="0">
              <a:solidFill>
                <a:srgbClr val="FF2600"/>
              </a:solidFill>
            </a:endParaRPr>
          </a:p>
          <a:p>
            <a:pPr algn="l">
              <a:defRPr sz="1900" b="1">
                <a:solidFill>
                  <a:schemeClr val="accent4"/>
                </a:solidFill>
                <a:latin typeface="Helvetica"/>
                <a:ea typeface="Helvetica"/>
                <a:cs typeface="Helvetica"/>
                <a:sym typeface="Helvetica"/>
              </a:defRPr>
            </a:pPr>
            <a:r>
              <a:rPr dirty="0"/>
              <a:t>text2.write(test_list[59])</a:t>
            </a:r>
          </a:p>
          <a:p>
            <a:pPr algn="l">
              <a:defRPr sz="1900" b="1">
                <a:solidFill>
                  <a:schemeClr val="accent1"/>
                </a:solidFill>
                <a:latin typeface="Helvetica"/>
                <a:ea typeface="Helvetica"/>
                <a:cs typeface="Helvetica"/>
                <a:sym typeface="Helvetica"/>
              </a:defRPr>
            </a:pPr>
            <a:r>
              <a:rPr dirty="0"/>
              <a:t>text2.write(test_list[60])</a:t>
            </a:r>
          </a:p>
          <a:p>
            <a:pPr algn="l">
              <a:defRPr sz="1900" b="1">
                <a:solidFill>
                  <a:schemeClr val="accent5"/>
                </a:solidFill>
                <a:latin typeface="Helvetica"/>
                <a:ea typeface="Helvetica"/>
                <a:cs typeface="Helvetica"/>
                <a:sym typeface="Helvetica"/>
              </a:defRPr>
            </a:pPr>
            <a:r>
              <a:rPr dirty="0"/>
              <a:t>text2.write(test_list[61])</a:t>
            </a:r>
          </a:p>
          <a:p>
            <a:pPr algn="l">
              <a:defRPr sz="1900">
                <a:latin typeface="Helvetica"/>
                <a:ea typeface="Helvetica"/>
                <a:cs typeface="Helvetica"/>
                <a:sym typeface="Helvetica"/>
              </a:defRPr>
            </a:pPr>
            <a:r>
              <a:rPr dirty="0"/>
              <a:t>text2.close()</a:t>
            </a:r>
          </a:p>
        </p:txBody>
      </p:sp>
      <p:sp>
        <p:nvSpPr>
          <p:cNvPr id="1320" name="Shape 1320"/>
          <p:cNvSpPr/>
          <p:nvPr/>
        </p:nvSpPr>
        <p:spPr>
          <a:xfrm>
            <a:off x="7367185" y="3714747"/>
            <a:ext cx="5007490" cy="23241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b="1">
                <a:solidFill>
                  <a:schemeClr val="accent4"/>
                </a:solidFill>
                <a:latin typeface="Helvetica"/>
                <a:ea typeface="Helvetica"/>
                <a:cs typeface="Helvetica"/>
                <a:sym typeface="Helvetica"/>
              </a:defRPr>
            </a:pPr>
            <a:r>
              <a:t>interface FastEthernet0/0</a:t>
            </a:r>
          </a:p>
          <a:p>
            <a:pPr algn="l">
              <a:defRPr sz="2100"/>
            </a:pPr>
            <a:endParaRPr/>
          </a:p>
          <a:p>
            <a:pPr algn="l">
              <a:defRPr sz="2100" b="1">
                <a:solidFill>
                  <a:schemeClr val="accent1"/>
                </a:solidFill>
                <a:latin typeface="Helvetica"/>
                <a:ea typeface="Helvetica"/>
                <a:cs typeface="Helvetica"/>
                <a:sym typeface="Helvetica"/>
              </a:defRPr>
            </a:pPr>
            <a:r>
              <a:t> ip address 192.168.10.1 255.255.255.0</a:t>
            </a:r>
          </a:p>
          <a:p>
            <a:pPr algn="l">
              <a:defRPr sz="2100"/>
            </a:pPr>
            <a:endParaRPr/>
          </a:p>
          <a:p>
            <a:pPr algn="l">
              <a:defRPr sz="2100"/>
            </a:pPr>
            <a:r>
              <a:t> </a:t>
            </a:r>
            <a:r>
              <a:rPr b="1">
                <a:solidFill>
                  <a:schemeClr val="accent5"/>
                </a:solidFill>
                <a:latin typeface="Helvetica"/>
                <a:ea typeface="Helvetica"/>
                <a:cs typeface="Helvetica"/>
                <a:sym typeface="Helvetica"/>
              </a:rPr>
              <a:t>speed auto</a:t>
            </a:r>
          </a:p>
          <a:p>
            <a:pPr algn="l">
              <a:defRPr sz="2100"/>
            </a:pPr>
            <a:endParaRPr b="1">
              <a:solidFill>
                <a:schemeClr val="accent5"/>
              </a:solidFill>
              <a:latin typeface="Helvetica"/>
              <a:ea typeface="Helvetica"/>
              <a:cs typeface="Helvetica"/>
              <a:sym typeface="Helvetica"/>
            </a:endParaRPr>
          </a:p>
        </p:txBody>
      </p:sp>
      <p:sp>
        <p:nvSpPr>
          <p:cNvPr id="1321" name="Shape 1321"/>
          <p:cNvSpPr/>
          <p:nvPr/>
        </p:nvSpPr>
        <p:spPr>
          <a:xfrm>
            <a:off x="3161677" y="2117374"/>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1322" name="Shape 1322"/>
          <p:cNvSpPr/>
          <p:nvPr/>
        </p:nvSpPr>
        <p:spPr>
          <a:xfrm>
            <a:off x="8425254" y="2117374"/>
            <a:ext cx="212186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Execution</a:t>
            </a:r>
          </a:p>
        </p:txBody>
      </p:sp>
    </p:spTree>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 name="Shape 1326"/>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27" name="Shape 1327"/>
          <p:cNvSpPr/>
          <p:nvPr/>
        </p:nvSpPr>
        <p:spPr>
          <a:xfrm>
            <a:off x="3140157" y="2539999"/>
            <a:ext cx="6172070"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dirty="0"/>
              <a:t>file = "/Users/pnegron/Desktop/paul-tst.txt"</a:t>
            </a:r>
          </a:p>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dirty="0"/>
              <a:t>try:</a:t>
            </a:r>
          </a:p>
          <a:p>
            <a:pPr algn="l">
              <a:defRPr sz="2500">
                <a:latin typeface="Helvetica"/>
                <a:ea typeface="Helvetica"/>
                <a:cs typeface="Helvetica"/>
                <a:sym typeface="Helvetica"/>
              </a:defRPr>
            </a:pPr>
            <a:r>
              <a:rPr dirty="0"/>
              <a:t>    text = open(file, "r")</a:t>
            </a:r>
          </a:p>
          <a:p>
            <a:pPr algn="l">
              <a:defRPr sz="2500">
                <a:latin typeface="Helvetica"/>
                <a:ea typeface="Helvetica"/>
                <a:cs typeface="Helvetica"/>
                <a:sym typeface="Helvetica"/>
              </a:defRPr>
            </a:pPr>
            <a:r>
              <a:rPr dirty="0"/>
              <a:t>    newtext = text.readlines()</a:t>
            </a:r>
          </a:p>
          <a:p>
            <a:pPr algn="l">
              <a:defRPr sz="2500">
                <a:latin typeface="Helvetica"/>
                <a:ea typeface="Helvetica"/>
                <a:cs typeface="Helvetica"/>
                <a:sym typeface="Helvetica"/>
              </a:defRPr>
            </a:pPr>
            <a:r>
              <a:rPr dirty="0"/>
              <a:t>    text.close()</a:t>
            </a:r>
          </a:p>
          <a:p>
            <a:pPr algn="l">
              <a:defRPr sz="2500">
                <a:latin typeface="Helvetica"/>
                <a:ea typeface="Helvetica"/>
                <a:cs typeface="Helvetica"/>
                <a:sym typeface="Helvetica"/>
              </a:defRPr>
            </a:pPr>
            <a:r>
              <a:rPr dirty="0"/>
              <a:t>except IOError:</a:t>
            </a:r>
          </a:p>
          <a:p>
            <a:pPr algn="l">
              <a:defRPr sz="2500">
                <a:latin typeface="Helvetica"/>
                <a:ea typeface="Helvetica"/>
                <a:cs typeface="Helvetica"/>
                <a:sym typeface="Helvetica"/>
              </a:defRPr>
            </a:pPr>
            <a:r>
              <a:rPr dirty="0"/>
              <a:t>    print "Cannot open file"</a:t>
            </a:r>
          </a:p>
          <a:p>
            <a:pPr algn="l">
              <a:defRPr sz="2500">
                <a:latin typeface="Helvetica"/>
                <a:ea typeface="Helvetica"/>
                <a:cs typeface="Helvetica"/>
                <a:sym typeface="Helvetica"/>
              </a:defRPr>
            </a:pPr>
            <a:r>
              <a:rPr dirty="0"/>
              <a:t>else:</a:t>
            </a:r>
          </a:p>
          <a:p>
            <a:pPr algn="l">
              <a:defRPr sz="2500">
                <a:latin typeface="Helvetica"/>
                <a:ea typeface="Helvetica"/>
                <a:cs typeface="Helvetica"/>
                <a:sym typeface="Helvetica"/>
              </a:defRPr>
            </a:pPr>
            <a:r>
              <a:rPr dirty="0"/>
              <a:t>    for line in newtext:</a:t>
            </a:r>
          </a:p>
          <a:p>
            <a:pPr algn="l">
              <a:defRPr sz="2500">
                <a:latin typeface="Helvetica"/>
                <a:ea typeface="Helvetica"/>
                <a:cs typeface="Helvetica"/>
                <a:sym typeface="Helvetica"/>
              </a:defRPr>
            </a:pPr>
            <a:r>
              <a:rPr dirty="0"/>
              <a:t>        print line</a:t>
            </a:r>
          </a:p>
        </p:txBody>
      </p:sp>
    </p:spTree>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Shape 1331"/>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32" name="Shape 1332"/>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text = open(file, "r")</a:t>
            </a:r>
          </a:p>
          <a:p>
            <a:pPr algn="l">
              <a:defRPr sz="2500">
                <a:latin typeface="Helvetica"/>
                <a:ea typeface="Helvetica"/>
                <a:cs typeface="Helvetica"/>
                <a:sym typeface="Helvetica"/>
              </a:defRPr>
            </a:pPr>
            <a:r>
              <a:t>    newtext = text.readlines()</a:t>
            </a:r>
          </a:p>
          <a:p>
            <a:pPr algn="l">
              <a:defRPr sz="2500">
                <a:latin typeface="Helvetica"/>
                <a:ea typeface="Helvetica"/>
                <a:cs typeface="Helvetica"/>
                <a:sym typeface="Helvetica"/>
              </a:defRPr>
            </a:pPr>
            <a:r>
              <a:t>    text.close()</a:t>
            </a:r>
          </a:p>
          <a:p>
            <a:pPr algn="l">
              <a:defRPr sz="2500">
                <a:latin typeface="Helvetica"/>
                <a:ea typeface="Helvetica"/>
                <a:cs typeface="Helvetica"/>
                <a:sym typeface="Helvetica"/>
              </a:defRPr>
            </a:pPr>
            <a:r>
              <a:t>except IOError:</a:t>
            </a:r>
          </a:p>
          <a:p>
            <a:pPr algn="l">
              <a:defRPr sz="2500">
                <a:latin typeface="Helvetica"/>
                <a:ea typeface="Helvetica"/>
                <a:cs typeface="Helvetica"/>
                <a:sym typeface="Helvetica"/>
              </a:defRPr>
            </a:pPr>
            <a:r>
              <a:t>    print "Cannot open file"</a:t>
            </a:r>
          </a:p>
          <a:p>
            <a:pPr algn="l">
              <a:defRPr sz="2500">
                <a:latin typeface="Helvetica"/>
                <a:ea typeface="Helvetica"/>
                <a:cs typeface="Helvetica"/>
                <a:sym typeface="Helvetica"/>
              </a:defRPr>
            </a:pPr>
            <a: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nvSpPr>
        <p:spPr>
          <a:xfrm>
            <a:off x="3733601" y="558800"/>
            <a:ext cx="456194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 Continuation Line</a:t>
            </a:r>
          </a:p>
        </p:txBody>
      </p:sp>
      <p:sp>
        <p:nvSpPr>
          <p:cNvPr id="294" name="Shape 294"/>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5" name="Shape 295"/>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6" name="Shape 296"/>
          <p:cNvSpPr/>
          <p:nvPr/>
        </p:nvSpPr>
        <p:spPr>
          <a:xfrm>
            <a:off x="6021912" y="8394322"/>
            <a:ext cx="294346" cy="256692"/>
          </a:xfrm>
          <a:prstGeom prst="rect">
            <a:avLst/>
          </a:prstGeom>
          <a:blipFill>
            <a:blip r:embed="rId3"/>
          </a:blipFill>
          <a:ln w="12700">
            <a:miter lim="400000"/>
          </a:ln>
        </p:spPr>
        <p:txBody>
          <a:bodyPr lIns="50800" tIns="50800" rIns="50800" bIns="50800" anchor="ctr"/>
          <a:lstStyle/>
          <a:p>
            <a:pPr>
              <a:defRPr sz="2400">
                <a:solidFill>
                  <a:srgbClr val="FFFFFF"/>
                </a:solidFill>
              </a:defRPr>
            </a:pPr>
            <a:endParaRPr/>
          </a:p>
        </p:txBody>
      </p:sp>
      <p:sp>
        <p:nvSpPr>
          <p:cNvPr id="297" name="Shape 297"/>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98" name="Shape 298"/>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299" name="Shape 299"/>
          <p:cNvSpPr/>
          <p:nvPr/>
        </p:nvSpPr>
        <p:spPr>
          <a:xfrm>
            <a:off x="1900223" y="6121400"/>
            <a:ext cx="6501157" cy="177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rPr dirty="0"/>
              <a:t>&gt;&gt;&gt; print </a:t>
            </a:r>
            <a:r>
              <a:rPr lang="en-US" dirty="0"/>
              <a:t>'</a:t>
            </a:r>
            <a:r>
              <a:rPr dirty="0"/>
              <a:t>This is a long\</a:t>
            </a:r>
          </a:p>
          <a:p>
            <a:pPr algn="l">
              <a:defRPr sz="1800"/>
            </a:pPr>
            <a:r>
              <a:rPr dirty="0"/>
              <a:t>string of characters that I can\</a:t>
            </a:r>
          </a:p>
          <a:p>
            <a:pPr algn="l">
              <a:defRPr sz="1800"/>
            </a:pPr>
            <a:r>
              <a:rPr dirty="0"/>
              <a:t>break up as long as I don’t add anything after the </a:t>
            </a:r>
            <a:r>
              <a:rPr lang="en-US" dirty="0"/>
              <a:t>"</a:t>
            </a:r>
            <a:r>
              <a:rPr dirty="0"/>
              <a:t>\\</a:t>
            </a:r>
            <a:r>
              <a:rPr lang="en-US" dirty="0"/>
              <a:t>"</a:t>
            </a:r>
            <a:r>
              <a:rPr dirty="0"/>
              <a:t>.</a:t>
            </a:r>
            <a:r>
              <a:rPr lang="en-US" dirty="0"/>
              <a:t>'</a:t>
            </a:r>
            <a:endParaRPr dirty="0"/>
          </a:p>
          <a:p>
            <a:pPr algn="l">
              <a:defRPr sz="1800"/>
            </a:pPr>
            <a:endParaRPr dirty="0"/>
          </a:p>
          <a:p>
            <a:pPr algn="l">
              <a:defRPr sz="1800"/>
            </a:pPr>
            <a:r>
              <a:rPr dirty="0"/>
              <a:t>This is a long string of characters that I can break up as long</a:t>
            </a:r>
          </a:p>
          <a:p>
            <a:pPr algn="l">
              <a:defRPr sz="1800"/>
            </a:pPr>
            <a:r>
              <a:rPr dirty="0"/>
              <a:t>as I don’t add anything after the "\"</a:t>
            </a:r>
          </a:p>
        </p:txBody>
      </p:sp>
      <p:sp>
        <p:nvSpPr>
          <p:cNvPr id="300" name="Shape 300"/>
          <p:cNvSpPr/>
          <p:nvPr/>
        </p:nvSpPr>
        <p:spPr>
          <a:xfrm>
            <a:off x="1619046" y="2564929"/>
            <a:ext cx="9351919"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700"/>
            </a:pPr>
            <a:r>
              <a:rPr dirty="0"/>
              <a:t>&gt;&gt;&gt; print </a:t>
            </a:r>
            <a:r>
              <a:rPr lang="en-US" dirty="0"/>
              <a:t>'</a:t>
            </a:r>
            <a:r>
              <a:rPr dirty="0"/>
              <a:t>This is a long\</a:t>
            </a:r>
          </a:p>
          <a:p>
            <a:pPr algn="l">
              <a:defRPr sz="1700"/>
            </a:pPr>
            <a:r>
              <a:rPr dirty="0"/>
              <a:t>string of characters that I can\</a:t>
            </a:r>
          </a:p>
          <a:p>
            <a:pPr algn="l">
              <a:defRPr sz="1700"/>
            </a:pPr>
            <a:r>
              <a:rPr dirty="0"/>
              <a:t>break up as long as I don’t add anything after the </a:t>
            </a:r>
            <a:r>
              <a:rPr lang="en-US" dirty="0"/>
              <a:t>"</a:t>
            </a:r>
            <a:r>
              <a:rPr dirty="0"/>
              <a:t>\</a:t>
            </a:r>
            <a:r>
              <a:rPr lang="en-US" dirty="0"/>
              <a:t>"</a:t>
            </a:r>
            <a:r>
              <a:rPr dirty="0"/>
              <a:t>.</a:t>
            </a:r>
            <a:r>
              <a:rPr lang="en-US" dirty="0"/>
              <a:t>'</a:t>
            </a:r>
            <a:endParaRPr dirty="0"/>
          </a:p>
          <a:p>
            <a:pPr algn="l">
              <a:defRPr sz="1700"/>
            </a:pPr>
            <a:endParaRPr dirty="0"/>
          </a:p>
          <a:p>
            <a:pPr algn="l">
              <a:defRPr sz="1700"/>
            </a:pPr>
            <a:r>
              <a:rPr dirty="0"/>
              <a:t>This is a long string of characters that I can break up as long as I don’t add anything after the "".</a:t>
            </a:r>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Shape 1336"/>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37" name="Shape 1337"/>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a:t>
            </a:r>
            <a:r>
              <a:rPr b="1">
                <a:solidFill>
                  <a:srgbClr val="929000"/>
                </a:solidFill>
              </a:rPr>
              <a:t>text </a:t>
            </a:r>
            <a:r>
              <a:t>= </a:t>
            </a:r>
            <a:r>
              <a:rPr b="1"/>
              <a:t>open</a:t>
            </a:r>
            <a:r>
              <a:t>(</a:t>
            </a:r>
            <a:r>
              <a:rPr b="1">
                <a:solidFill>
                  <a:schemeClr val="accent2"/>
                </a:solidFill>
              </a:rPr>
              <a:t>file</a:t>
            </a:r>
            <a:r>
              <a:t>, </a:t>
            </a:r>
            <a:r>
              <a:rPr b="1">
                <a:solidFill>
                  <a:schemeClr val="accent5"/>
                </a:solidFill>
              </a:rPr>
              <a:t>"r"</a:t>
            </a:r>
            <a:r>
              <a:t>)</a:t>
            </a:r>
          </a:p>
          <a:p>
            <a:pPr algn="l">
              <a:defRPr sz="2500">
                <a:latin typeface="Helvetica"/>
                <a:ea typeface="Helvetica"/>
                <a:cs typeface="Helvetica"/>
                <a:sym typeface="Helvetica"/>
              </a:defRPr>
            </a:pPr>
            <a:r>
              <a:t>    </a:t>
            </a:r>
            <a:r>
              <a:rPr b="1">
                <a:solidFill>
                  <a:schemeClr val="accent1">
                    <a:satOff val="-3355"/>
                    <a:lumOff val="26614"/>
                  </a:schemeClr>
                </a:solidFill>
              </a:rPr>
              <a:t>newtext</a:t>
            </a:r>
            <a:r>
              <a:t> = </a:t>
            </a:r>
            <a:r>
              <a:rPr b="1">
                <a:solidFill>
                  <a:srgbClr val="929000"/>
                </a:solidFill>
              </a:rPr>
              <a:t>text.</a:t>
            </a:r>
            <a:r>
              <a:rPr b="1">
                <a:solidFill>
                  <a:schemeClr val="accent3">
                    <a:satOff val="18648"/>
                    <a:lumOff val="5971"/>
                  </a:schemeClr>
                </a:solidFill>
              </a:rPr>
              <a:t>readlines</a:t>
            </a:r>
            <a:r>
              <a:rPr b="1"/>
              <a:t>()</a:t>
            </a:r>
          </a:p>
          <a:p>
            <a:pPr algn="l">
              <a:defRPr sz="2500">
                <a:latin typeface="Helvetica"/>
                <a:ea typeface="Helvetica"/>
                <a:cs typeface="Helvetica"/>
                <a:sym typeface="Helvetica"/>
              </a:defRPr>
            </a:pPr>
            <a:r>
              <a:t>    </a:t>
            </a:r>
            <a:r>
              <a:rPr b="1">
                <a:solidFill>
                  <a:srgbClr val="929000"/>
                </a:solidFill>
              </a:rPr>
              <a:t>text</a:t>
            </a:r>
            <a:r>
              <a:t>.</a:t>
            </a:r>
            <a:r>
              <a:rPr b="1">
                <a:solidFill>
                  <a:schemeClr val="accent3">
                    <a:satOff val="18648"/>
                    <a:lumOff val="5971"/>
                  </a:schemeClr>
                </a:solidFill>
              </a:rPr>
              <a:t>close()</a:t>
            </a:r>
          </a:p>
          <a:p>
            <a:pPr algn="l">
              <a:defRPr sz="2500">
                <a:latin typeface="Helvetica"/>
                <a:ea typeface="Helvetica"/>
                <a:cs typeface="Helvetica"/>
                <a:sym typeface="Helvetica"/>
              </a:defRPr>
            </a:pPr>
            <a:r>
              <a:t>except IOError:</a:t>
            </a:r>
          </a:p>
          <a:p>
            <a:pPr algn="l">
              <a:defRPr sz="2500">
                <a:latin typeface="Helvetica"/>
                <a:ea typeface="Helvetica"/>
                <a:cs typeface="Helvetica"/>
                <a:sym typeface="Helvetica"/>
              </a:defRPr>
            </a:pPr>
            <a:r>
              <a:t>    print "Cannot open file"</a:t>
            </a:r>
          </a:p>
          <a:p>
            <a:pPr algn="l">
              <a:defRPr sz="2500">
                <a:latin typeface="Helvetica"/>
                <a:ea typeface="Helvetica"/>
                <a:cs typeface="Helvetica"/>
                <a:sym typeface="Helvetica"/>
              </a:defRPr>
            </a:pPr>
            <a: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Shape 1341"/>
          <p:cNvSpPr/>
          <p:nvPr/>
        </p:nvSpPr>
        <p:spPr>
          <a:xfrm>
            <a:off x="3946624" y="558800"/>
            <a:ext cx="413589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Handling</a:t>
            </a:r>
          </a:p>
        </p:txBody>
      </p:sp>
      <p:sp>
        <p:nvSpPr>
          <p:cNvPr id="1342" name="Shape 1342"/>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a:t>
            </a:r>
            <a:r>
              <a:rPr b="1">
                <a:solidFill>
                  <a:srgbClr val="929000"/>
                </a:solidFill>
              </a:rPr>
              <a:t>text </a:t>
            </a:r>
            <a:r>
              <a:t>= </a:t>
            </a:r>
            <a:r>
              <a:rPr b="1"/>
              <a:t>open</a:t>
            </a:r>
            <a:r>
              <a:t>(</a:t>
            </a:r>
            <a:r>
              <a:rPr b="1">
                <a:solidFill>
                  <a:schemeClr val="accent2"/>
                </a:solidFill>
              </a:rPr>
              <a:t>file</a:t>
            </a:r>
            <a:r>
              <a:t>, </a:t>
            </a:r>
            <a:r>
              <a:rPr b="1">
                <a:solidFill>
                  <a:schemeClr val="accent5"/>
                </a:solidFill>
              </a:rPr>
              <a:t>"r"</a:t>
            </a:r>
            <a:r>
              <a:t>)</a:t>
            </a:r>
          </a:p>
          <a:p>
            <a:pPr algn="l">
              <a:defRPr sz="2500">
                <a:latin typeface="Helvetica"/>
                <a:ea typeface="Helvetica"/>
                <a:cs typeface="Helvetica"/>
                <a:sym typeface="Helvetica"/>
              </a:defRPr>
            </a:pPr>
            <a:r>
              <a:t>    </a:t>
            </a:r>
            <a:r>
              <a:rPr b="1">
                <a:solidFill>
                  <a:schemeClr val="accent1">
                    <a:satOff val="-3355"/>
                    <a:lumOff val="26614"/>
                  </a:schemeClr>
                </a:solidFill>
              </a:rPr>
              <a:t>newtext</a:t>
            </a:r>
            <a:r>
              <a:t> = </a:t>
            </a:r>
            <a:r>
              <a:rPr b="1">
                <a:solidFill>
                  <a:srgbClr val="929000"/>
                </a:solidFill>
              </a:rPr>
              <a:t>text.</a:t>
            </a:r>
            <a:r>
              <a:rPr b="1">
                <a:solidFill>
                  <a:schemeClr val="accent3">
                    <a:satOff val="18648"/>
                    <a:lumOff val="5971"/>
                  </a:schemeClr>
                </a:solidFill>
              </a:rPr>
              <a:t>readlines</a:t>
            </a:r>
            <a:r>
              <a:rPr b="1"/>
              <a:t>()</a:t>
            </a:r>
          </a:p>
          <a:p>
            <a:pPr algn="l">
              <a:defRPr sz="2500">
                <a:latin typeface="Helvetica"/>
                <a:ea typeface="Helvetica"/>
                <a:cs typeface="Helvetica"/>
                <a:sym typeface="Helvetica"/>
              </a:defRPr>
            </a:pPr>
            <a:r>
              <a:t>    </a:t>
            </a:r>
            <a:r>
              <a:rPr b="1">
                <a:solidFill>
                  <a:srgbClr val="929000"/>
                </a:solidFill>
              </a:rPr>
              <a:t>text</a:t>
            </a:r>
            <a:r>
              <a:t>.</a:t>
            </a:r>
            <a:r>
              <a:rPr b="1">
                <a:solidFill>
                  <a:schemeClr val="accent3">
                    <a:satOff val="18648"/>
                    <a:lumOff val="5971"/>
                  </a:schemeClr>
                </a:solidFill>
              </a:rPr>
              <a:t>close()</a:t>
            </a:r>
          </a:p>
          <a:p>
            <a:pPr algn="l">
              <a:defRPr sz="2500">
                <a:latin typeface="Helvetica"/>
                <a:ea typeface="Helvetica"/>
                <a:cs typeface="Helvetica"/>
                <a:sym typeface="Helvetica"/>
              </a:defRPr>
            </a:pPr>
            <a:r>
              <a:rPr b="1">
                <a:solidFill>
                  <a:schemeClr val="accent5">
                    <a:hueOff val="-444211"/>
                    <a:satOff val="-14915"/>
                    <a:lumOff val="22857"/>
                  </a:schemeClr>
                </a:solidFill>
              </a:rPr>
              <a:t>except</a:t>
            </a:r>
            <a:r>
              <a:t> </a:t>
            </a:r>
            <a:r>
              <a:rPr b="1">
                <a:solidFill>
                  <a:schemeClr val="accent5">
                    <a:hueOff val="-176146"/>
                    <a:satOff val="3665"/>
                    <a:lumOff val="-13986"/>
                  </a:schemeClr>
                </a:solidFill>
              </a:rPr>
              <a:t>IOError:</a:t>
            </a:r>
          </a:p>
          <a:p>
            <a:pPr algn="l">
              <a:defRPr sz="2500">
                <a:latin typeface="Helvetica"/>
                <a:ea typeface="Helvetica"/>
                <a:cs typeface="Helvetica"/>
                <a:sym typeface="Helvetica"/>
              </a:defRPr>
            </a:pPr>
            <a:r>
              <a:t>    print "Cannot open file"</a:t>
            </a:r>
          </a:p>
          <a:p>
            <a:pPr algn="l">
              <a:defRPr sz="2500" b="1">
                <a:solidFill>
                  <a:schemeClr val="accent6">
                    <a:lumOff val="-8741"/>
                  </a:schemeClr>
                </a:solidFill>
                <a:latin typeface="Helvetica"/>
                <a:ea typeface="Helvetica"/>
                <a:cs typeface="Helvetica"/>
                <a:sym typeface="Helvetica"/>
              </a:defRPr>
            </a:pPr>
            <a:r>
              <a:rPr b="0">
                <a:solidFill>
                  <a:srgbClr val="000000"/>
                </a:solidFill>
              </a:rP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Shape 1346"/>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47" name="Shape 1347"/>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a:t>
            </a:r>
            <a:r>
              <a:rPr b="1">
                <a:solidFill>
                  <a:srgbClr val="929000"/>
                </a:solidFill>
              </a:rPr>
              <a:t>text </a:t>
            </a:r>
            <a:r>
              <a:t>= </a:t>
            </a:r>
            <a:r>
              <a:rPr b="1"/>
              <a:t>open</a:t>
            </a:r>
            <a:r>
              <a:t>(</a:t>
            </a:r>
            <a:r>
              <a:rPr b="1">
                <a:solidFill>
                  <a:schemeClr val="accent2"/>
                </a:solidFill>
              </a:rPr>
              <a:t>file</a:t>
            </a:r>
            <a:r>
              <a:t>, </a:t>
            </a:r>
            <a:r>
              <a:rPr b="1">
                <a:solidFill>
                  <a:schemeClr val="accent5"/>
                </a:solidFill>
              </a:rPr>
              <a:t>"r"</a:t>
            </a:r>
            <a:r>
              <a:t>)</a:t>
            </a:r>
          </a:p>
          <a:p>
            <a:pPr algn="l">
              <a:defRPr sz="2500">
                <a:latin typeface="Helvetica"/>
                <a:ea typeface="Helvetica"/>
                <a:cs typeface="Helvetica"/>
                <a:sym typeface="Helvetica"/>
              </a:defRPr>
            </a:pPr>
            <a:r>
              <a:t>    </a:t>
            </a:r>
            <a:r>
              <a:rPr b="1">
                <a:solidFill>
                  <a:schemeClr val="accent1">
                    <a:satOff val="-3355"/>
                    <a:lumOff val="26614"/>
                  </a:schemeClr>
                </a:solidFill>
              </a:rPr>
              <a:t>newtext</a:t>
            </a:r>
            <a:r>
              <a:t> = </a:t>
            </a:r>
            <a:r>
              <a:rPr b="1">
                <a:solidFill>
                  <a:srgbClr val="929000"/>
                </a:solidFill>
              </a:rPr>
              <a:t>text.</a:t>
            </a:r>
            <a:r>
              <a:rPr b="1">
                <a:solidFill>
                  <a:schemeClr val="accent3">
                    <a:satOff val="18648"/>
                    <a:lumOff val="5971"/>
                  </a:schemeClr>
                </a:solidFill>
              </a:rPr>
              <a:t>readlines</a:t>
            </a:r>
            <a:r>
              <a:rPr b="1"/>
              <a:t>()</a:t>
            </a:r>
          </a:p>
          <a:p>
            <a:pPr algn="l">
              <a:defRPr sz="2500">
                <a:latin typeface="Helvetica"/>
                <a:ea typeface="Helvetica"/>
                <a:cs typeface="Helvetica"/>
                <a:sym typeface="Helvetica"/>
              </a:defRPr>
            </a:pPr>
            <a:r>
              <a:t>    </a:t>
            </a:r>
            <a:r>
              <a:rPr b="1">
                <a:solidFill>
                  <a:srgbClr val="929000"/>
                </a:solidFill>
              </a:rPr>
              <a:t>text</a:t>
            </a:r>
            <a:r>
              <a:t>.</a:t>
            </a:r>
            <a:r>
              <a:rPr b="1">
                <a:solidFill>
                  <a:schemeClr val="accent3">
                    <a:satOff val="18648"/>
                    <a:lumOff val="5971"/>
                  </a:schemeClr>
                </a:solidFill>
              </a:rPr>
              <a:t>close()</a:t>
            </a:r>
          </a:p>
          <a:p>
            <a:pPr algn="l">
              <a:defRPr sz="2500">
                <a:latin typeface="Helvetica"/>
                <a:ea typeface="Helvetica"/>
                <a:cs typeface="Helvetica"/>
                <a:sym typeface="Helvetica"/>
              </a:defRPr>
            </a:pPr>
            <a:r>
              <a:rPr b="1">
                <a:solidFill>
                  <a:schemeClr val="accent5">
                    <a:hueOff val="-444211"/>
                    <a:satOff val="-14915"/>
                    <a:lumOff val="22857"/>
                  </a:schemeClr>
                </a:solidFill>
              </a:rPr>
              <a:t>except</a:t>
            </a:r>
            <a:r>
              <a:t> </a:t>
            </a:r>
            <a:r>
              <a:rPr b="1">
                <a:solidFill>
                  <a:schemeClr val="accent5">
                    <a:hueOff val="-176146"/>
                    <a:satOff val="3665"/>
                    <a:lumOff val="-13986"/>
                  </a:schemeClr>
                </a:solidFill>
              </a:rPr>
              <a:t>IOError:</a:t>
            </a:r>
          </a:p>
          <a:p>
            <a:pPr algn="l">
              <a:defRPr sz="2500">
                <a:latin typeface="Helvetica"/>
                <a:ea typeface="Helvetica"/>
                <a:cs typeface="Helvetica"/>
                <a:sym typeface="Helvetica"/>
              </a:defRPr>
            </a:pPr>
            <a:r>
              <a:t>    </a:t>
            </a:r>
            <a:r>
              <a:rPr b="1">
                <a:solidFill>
                  <a:schemeClr val="accent4">
                    <a:hueOff val="46120"/>
                    <a:satOff val="4178"/>
                    <a:lumOff val="-16732"/>
                  </a:schemeClr>
                </a:solidFill>
              </a:rPr>
              <a:t>print</a:t>
            </a:r>
            <a:r>
              <a:t> </a:t>
            </a:r>
            <a:r>
              <a:rPr b="1">
                <a:solidFill>
                  <a:schemeClr val="accent5"/>
                </a:solidFill>
              </a:rPr>
              <a:t>"Cannot open file"</a:t>
            </a:r>
          </a:p>
          <a:p>
            <a:pPr algn="l">
              <a:defRPr sz="2500">
                <a:latin typeface="Helvetica"/>
                <a:ea typeface="Helvetica"/>
                <a:cs typeface="Helvetica"/>
                <a:sym typeface="Helvetica"/>
              </a:defRPr>
            </a:pPr>
            <a: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 name="Shape 1351"/>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52" name="Shape 1352"/>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a:t>
            </a:r>
            <a:r>
              <a:rPr b="1">
                <a:solidFill>
                  <a:srgbClr val="929000"/>
                </a:solidFill>
              </a:rPr>
              <a:t>text </a:t>
            </a:r>
            <a:r>
              <a:t>= </a:t>
            </a:r>
            <a:r>
              <a:rPr b="1"/>
              <a:t>open</a:t>
            </a:r>
            <a:r>
              <a:t>(</a:t>
            </a:r>
            <a:r>
              <a:rPr b="1">
                <a:solidFill>
                  <a:schemeClr val="accent2"/>
                </a:solidFill>
              </a:rPr>
              <a:t>file</a:t>
            </a:r>
            <a:r>
              <a:t>, </a:t>
            </a:r>
            <a:r>
              <a:rPr b="1">
                <a:solidFill>
                  <a:schemeClr val="accent5"/>
                </a:solidFill>
              </a:rPr>
              <a:t>"r"</a:t>
            </a:r>
            <a:r>
              <a:t>)</a:t>
            </a:r>
          </a:p>
          <a:p>
            <a:pPr algn="l">
              <a:defRPr sz="2500">
                <a:latin typeface="Helvetica"/>
                <a:ea typeface="Helvetica"/>
                <a:cs typeface="Helvetica"/>
                <a:sym typeface="Helvetica"/>
              </a:defRPr>
            </a:pPr>
            <a:r>
              <a:t>    </a:t>
            </a:r>
            <a:r>
              <a:rPr b="1">
                <a:solidFill>
                  <a:schemeClr val="accent1">
                    <a:satOff val="-3355"/>
                    <a:lumOff val="26614"/>
                  </a:schemeClr>
                </a:solidFill>
              </a:rPr>
              <a:t>newtext</a:t>
            </a:r>
            <a:r>
              <a:t> = </a:t>
            </a:r>
            <a:r>
              <a:rPr b="1">
                <a:solidFill>
                  <a:srgbClr val="929000"/>
                </a:solidFill>
              </a:rPr>
              <a:t>text.</a:t>
            </a:r>
            <a:r>
              <a:rPr b="1">
                <a:solidFill>
                  <a:schemeClr val="accent3">
                    <a:satOff val="18648"/>
                    <a:lumOff val="5971"/>
                  </a:schemeClr>
                </a:solidFill>
              </a:rPr>
              <a:t>readlines</a:t>
            </a:r>
            <a:r>
              <a:rPr b="1"/>
              <a:t>()</a:t>
            </a:r>
          </a:p>
          <a:p>
            <a:pPr algn="l">
              <a:defRPr sz="2500">
                <a:latin typeface="Helvetica"/>
                <a:ea typeface="Helvetica"/>
                <a:cs typeface="Helvetica"/>
                <a:sym typeface="Helvetica"/>
              </a:defRPr>
            </a:pPr>
            <a:r>
              <a:t>    </a:t>
            </a:r>
            <a:r>
              <a:rPr b="1">
                <a:solidFill>
                  <a:srgbClr val="929000"/>
                </a:solidFill>
              </a:rPr>
              <a:t>text</a:t>
            </a:r>
            <a:r>
              <a:t>.</a:t>
            </a:r>
            <a:r>
              <a:rPr b="1">
                <a:solidFill>
                  <a:schemeClr val="accent3">
                    <a:satOff val="18648"/>
                    <a:lumOff val="5971"/>
                  </a:schemeClr>
                </a:solidFill>
              </a:rPr>
              <a:t>close()</a:t>
            </a:r>
          </a:p>
          <a:p>
            <a:pPr algn="l">
              <a:defRPr sz="2500">
                <a:latin typeface="Helvetica"/>
                <a:ea typeface="Helvetica"/>
                <a:cs typeface="Helvetica"/>
                <a:sym typeface="Helvetica"/>
              </a:defRPr>
            </a:pPr>
            <a:r>
              <a:rPr b="1">
                <a:solidFill>
                  <a:schemeClr val="accent5">
                    <a:hueOff val="-444211"/>
                    <a:satOff val="-14915"/>
                    <a:lumOff val="22857"/>
                  </a:schemeClr>
                </a:solidFill>
              </a:rPr>
              <a:t>except</a:t>
            </a:r>
            <a:r>
              <a:t> </a:t>
            </a:r>
            <a:r>
              <a:rPr b="1">
                <a:solidFill>
                  <a:schemeClr val="accent5">
                    <a:hueOff val="-176146"/>
                    <a:satOff val="3665"/>
                    <a:lumOff val="-13986"/>
                  </a:schemeClr>
                </a:solidFill>
              </a:rPr>
              <a:t>IOError:</a:t>
            </a:r>
          </a:p>
          <a:p>
            <a:pPr algn="l">
              <a:defRPr sz="2500">
                <a:latin typeface="Helvetica"/>
                <a:ea typeface="Helvetica"/>
                <a:cs typeface="Helvetica"/>
                <a:sym typeface="Helvetica"/>
              </a:defRPr>
            </a:pPr>
            <a:r>
              <a:t>    </a:t>
            </a:r>
            <a:r>
              <a:rPr b="1">
                <a:solidFill>
                  <a:schemeClr val="accent4">
                    <a:hueOff val="46120"/>
                    <a:satOff val="4178"/>
                    <a:lumOff val="-16732"/>
                  </a:schemeClr>
                </a:solidFill>
              </a:rPr>
              <a:t>print</a:t>
            </a:r>
            <a:r>
              <a:t> </a:t>
            </a:r>
            <a:r>
              <a:rPr b="1">
                <a:solidFill>
                  <a:schemeClr val="accent5"/>
                </a:solidFill>
              </a:rPr>
              <a:t>"Cannot open file"</a:t>
            </a:r>
          </a:p>
          <a:p>
            <a:pPr algn="l">
              <a:defRPr sz="2500" b="1">
                <a:solidFill>
                  <a:schemeClr val="accent6">
                    <a:lumOff val="-8741"/>
                  </a:schemeClr>
                </a:solidFill>
                <a:latin typeface="Helvetica"/>
                <a:ea typeface="Helvetica"/>
                <a:cs typeface="Helvetica"/>
                <a:sym typeface="Helvetica"/>
              </a:defRPr>
            </a:pPr>
            <a:r>
              <a:t>else:</a:t>
            </a:r>
          </a:p>
          <a:p>
            <a:pPr algn="l">
              <a:defRPr sz="2500">
                <a:latin typeface="Helvetica"/>
                <a:ea typeface="Helvetica"/>
                <a:cs typeface="Helvetica"/>
                <a:sym typeface="Helvetica"/>
              </a:defRPr>
            </a:pPr>
            <a:r>
              <a:t>    </a:t>
            </a:r>
            <a:r>
              <a:rPr b="1"/>
              <a:t>for</a:t>
            </a:r>
            <a:r>
              <a:rPr b="1">
                <a:solidFill>
                  <a:schemeClr val="accent3">
                    <a:hueOff val="-546624"/>
                    <a:satOff val="7767"/>
                    <a:lumOff val="-14512"/>
                  </a:schemeClr>
                </a:solidFill>
              </a:rPr>
              <a:t> line</a:t>
            </a:r>
            <a:r>
              <a:t> in </a:t>
            </a:r>
            <a:r>
              <a:rPr b="1">
                <a:solidFill>
                  <a:schemeClr val="accent1">
                    <a:satOff val="-3355"/>
                    <a:lumOff val="26614"/>
                  </a:schemeClr>
                </a:solidFill>
              </a:rPr>
              <a:t>newtext:</a:t>
            </a:r>
          </a:p>
          <a:p>
            <a:pPr algn="l">
              <a:defRPr sz="2500">
                <a:latin typeface="Helvetica"/>
                <a:ea typeface="Helvetica"/>
                <a:cs typeface="Helvetica"/>
                <a:sym typeface="Helvetica"/>
              </a:defRPr>
            </a:pPr>
            <a:r>
              <a:t>        </a:t>
            </a:r>
            <a:r>
              <a:rPr b="1"/>
              <a:t>print</a:t>
            </a:r>
            <a:r>
              <a:t> </a:t>
            </a:r>
            <a:r>
              <a:rPr b="1">
                <a:solidFill>
                  <a:schemeClr val="accent3">
                    <a:hueOff val="-546624"/>
                    <a:satOff val="7767"/>
                    <a:lumOff val="-14512"/>
                  </a:schemeClr>
                </a:solidFill>
              </a:rPr>
              <a:t>line</a:t>
            </a:r>
          </a:p>
        </p:txBody>
      </p:sp>
    </p:spTree>
  </p:cSld>
  <p:clrMapOvr>
    <a:masterClrMapping/>
  </p:clrMapOvr>
  <p:transition spd="slow"/>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Shape 1378"/>
          <p:cNvSpPr/>
          <p:nvPr/>
        </p:nvSpPr>
        <p:spPr>
          <a:xfrm>
            <a:off x="2180006" y="2579225"/>
            <a:ext cx="6768313"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t>Student_PC$ python ARGS.py test1 test2 test3</a:t>
            </a:r>
          </a:p>
        </p:txBody>
      </p:sp>
      <p:sp>
        <p:nvSpPr>
          <p:cNvPr id="1379" name="Shape 1379"/>
          <p:cNvSpPr/>
          <p:nvPr/>
        </p:nvSpPr>
        <p:spPr>
          <a:xfrm>
            <a:off x="2227148" y="4285153"/>
            <a:ext cx="5389360" cy="327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t>import sys</a:t>
            </a:r>
          </a:p>
          <a:p>
            <a:pPr algn="l">
              <a:defRPr sz="2100"/>
            </a:pPr>
            <a:endParaRPr/>
          </a:p>
          <a:p>
            <a:pPr algn="l">
              <a:defRPr sz="2100"/>
            </a:pPr>
            <a:r>
              <a:t>def main(argv1, argv2, argv3):</a:t>
            </a:r>
          </a:p>
          <a:p>
            <a:pPr algn="l">
              <a:defRPr sz="2100"/>
            </a:pPr>
            <a:r>
              <a:t>   print "this is the first variable: ", argv1</a:t>
            </a:r>
          </a:p>
          <a:p>
            <a:pPr algn="l">
              <a:defRPr sz="2100"/>
            </a:pPr>
            <a:r>
              <a:t>   print "this is the second variable: ", argv2</a:t>
            </a:r>
          </a:p>
          <a:p>
            <a:pPr algn="l">
              <a:defRPr sz="2100"/>
            </a:pPr>
            <a:r>
              <a:t>   print "this is the third variable: ", argv3</a:t>
            </a:r>
          </a:p>
          <a:p>
            <a:pPr algn="l">
              <a:defRPr sz="2100"/>
            </a:pPr>
            <a:r>
              <a:t>   </a:t>
            </a:r>
          </a:p>
          <a:p>
            <a:pPr algn="l">
              <a:defRPr sz="2100"/>
            </a:pPr>
            <a:endParaRPr/>
          </a:p>
          <a:p>
            <a:pPr algn="l">
              <a:defRPr sz="2100"/>
            </a:pPr>
            <a:r>
              <a:t>if __name__ == "__main__":</a:t>
            </a:r>
          </a:p>
          <a:p>
            <a:pPr algn="l">
              <a:defRPr sz="2100"/>
            </a:pPr>
            <a:r>
              <a:t>   main(sys.argv[1], sys.argv[2], sys.argv[3])</a:t>
            </a:r>
          </a:p>
        </p:txBody>
      </p:sp>
      <p:sp>
        <p:nvSpPr>
          <p:cNvPr id="1380" name="Shape 1380"/>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1029822615"/>
      </p:ext>
    </p:extLst>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Shape 1400"/>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
        <p:nvSpPr>
          <p:cNvPr id="1401" name="Shape 1401"/>
          <p:cNvSpPr/>
          <p:nvPr/>
        </p:nvSpPr>
        <p:spPr>
          <a:xfrm>
            <a:off x="2180006" y="2575009"/>
            <a:ext cx="6840014"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dirty="0"/>
              <a:t>Student_PC$</a:t>
            </a:r>
            <a:r>
              <a:rPr dirty="0">
                <a:solidFill>
                  <a:schemeClr val="accent2"/>
                </a:solidFill>
              </a:rPr>
              <a:t> </a:t>
            </a:r>
            <a:r>
              <a:rPr dirty="0">
                <a:solidFill>
                  <a:schemeClr val="tx1"/>
                </a:solidFill>
              </a:rPr>
              <a:t>python ARGS.py test1 test2 test3</a:t>
            </a:r>
          </a:p>
        </p:txBody>
      </p:sp>
      <p:sp>
        <p:nvSpPr>
          <p:cNvPr id="1406" name="Shape 1406"/>
          <p:cNvSpPr/>
          <p:nvPr/>
        </p:nvSpPr>
        <p:spPr>
          <a:xfrm>
            <a:off x="2227148" y="4285153"/>
            <a:ext cx="5389360" cy="327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b="1">
                <a:latin typeface="Helvetica"/>
                <a:ea typeface="Helvetica"/>
                <a:cs typeface="Helvetica"/>
                <a:sym typeface="Helvetica"/>
              </a:defRPr>
            </a:pPr>
            <a:r>
              <a:rPr dirty="0"/>
              <a:t>if </a:t>
            </a:r>
            <a:r>
              <a:rPr dirty="0">
                <a:solidFill>
                  <a:schemeClr val="accent2">
                    <a:hueOff val="-2473792"/>
                    <a:satOff val="-50209"/>
                    <a:lumOff val="23543"/>
                  </a:schemeClr>
                </a:solidFill>
              </a:rPr>
              <a:t>__name__</a:t>
            </a:r>
            <a:r>
              <a:rPr dirty="0"/>
              <a:t> == </a:t>
            </a:r>
            <a:r>
              <a:rPr dirty="0">
                <a:solidFill>
                  <a:schemeClr val="accent5">
                    <a:hueOff val="-176146"/>
                    <a:satOff val="3665"/>
                    <a:lumOff val="-13986"/>
                  </a:schemeClr>
                </a:solidFill>
              </a:rPr>
              <a:t>"__main__"</a:t>
            </a:r>
            <a:r>
              <a:rPr dirty="0"/>
              <a:t>:</a:t>
            </a:r>
          </a:p>
          <a:p>
            <a:pPr algn="l">
              <a:defRPr sz="2100"/>
            </a:pPr>
            <a:r>
              <a:rPr dirty="0"/>
              <a:t>   main(sys.argv[1], sys.argv[2], sys.argv[3])</a:t>
            </a:r>
          </a:p>
        </p:txBody>
      </p:sp>
    </p:spTree>
    <p:extLst>
      <p:ext uri="{BB962C8B-B14F-4D97-AF65-F5344CB8AC3E}">
        <p14:creationId xmlns:p14="http://schemas.microsoft.com/office/powerpoint/2010/main" val="1218990371"/>
      </p:ext>
    </p:extLst>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Shape 1384"/>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385" name="Shape 1385"/>
          <p:cNvSpPr/>
          <p:nvPr/>
        </p:nvSpPr>
        <p:spPr>
          <a:xfrm>
            <a:off x="2227148" y="4256331"/>
            <a:ext cx="5430974" cy="33342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b="1">
                <a:latin typeface="Helvetica"/>
                <a:ea typeface="Helvetica"/>
                <a:cs typeface="Helvetica"/>
                <a:sym typeface="Helvetica"/>
              </a:defRPr>
            </a:pPr>
            <a:r>
              <a:rPr lang="en-US" dirty="0"/>
              <a:t>if </a:t>
            </a:r>
            <a:r>
              <a:rPr lang="en-US" dirty="0">
                <a:solidFill>
                  <a:schemeClr val="accent2">
                    <a:hueOff val="-2473792"/>
                    <a:satOff val="-50209"/>
                    <a:lumOff val="23543"/>
                  </a:schemeClr>
                </a:solidFill>
              </a:rPr>
              <a:t>__name__</a:t>
            </a:r>
            <a:r>
              <a:rPr lang="en-US" dirty="0"/>
              <a:t> == </a:t>
            </a:r>
            <a:r>
              <a:rPr lang="en-US" dirty="0">
                <a:solidFill>
                  <a:schemeClr val="accent5">
                    <a:hueOff val="-176146"/>
                    <a:satOff val="3665"/>
                    <a:lumOff val="-13986"/>
                  </a:schemeClr>
                </a:solidFill>
              </a:rPr>
              <a:t>"__main__"</a:t>
            </a:r>
            <a:r>
              <a:rPr lang="en-US" dirty="0"/>
              <a:t>:</a:t>
            </a:r>
          </a:p>
          <a:p>
            <a:pPr algn="l">
              <a:defRPr sz="2100"/>
            </a:pPr>
            <a:r>
              <a:rPr dirty="0"/>
              <a:t>   main(sys.argv[1], sys.argv[2], sys.argv[3])</a:t>
            </a:r>
          </a:p>
        </p:txBody>
      </p:sp>
      <p:sp>
        <p:nvSpPr>
          <p:cNvPr id="1386" name="Shape 138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2054951699"/>
      </p:ext>
    </p:extLst>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Shape 139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391" name="Shape 139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392" name="Shape 139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393" name="Shape 139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394" name="Shape 139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395" name="Shape 1395"/>
          <p:cNvSpPr/>
          <p:nvPr/>
        </p:nvSpPr>
        <p:spPr>
          <a:xfrm>
            <a:off x="2227148" y="4256331"/>
            <a:ext cx="5430974" cy="33342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b="1">
                <a:latin typeface="Helvetica"/>
                <a:ea typeface="Helvetica"/>
                <a:cs typeface="Helvetica"/>
                <a:sym typeface="Helvetica"/>
              </a:defRPr>
            </a:pPr>
            <a:r>
              <a:rPr lang="en-US" dirty="0"/>
              <a:t>if </a:t>
            </a:r>
            <a:r>
              <a:rPr lang="en-US" dirty="0">
                <a:solidFill>
                  <a:schemeClr val="accent2">
                    <a:hueOff val="-2473792"/>
                    <a:satOff val="-50209"/>
                    <a:lumOff val="23543"/>
                  </a:schemeClr>
                </a:solidFill>
              </a:rPr>
              <a:t>__name__</a:t>
            </a:r>
            <a:r>
              <a:rPr lang="en-US" dirty="0"/>
              <a:t> == </a:t>
            </a:r>
            <a:r>
              <a:rPr lang="en-US" dirty="0">
                <a:solidFill>
                  <a:schemeClr val="accent5">
                    <a:hueOff val="-176146"/>
                    <a:satOff val="3665"/>
                    <a:lumOff val="-13986"/>
                  </a:schemeClr>
                </a:solidFill>
              </a:rPr>
              <a:t>"__main__"</a:t>
            </a:r>
            <a:r>
              <a:rPr lang="en-US" dirty="0"/>
              <a:t>:</a:t>
            </a:r>
          </a:p>
          <a:p>
            <a:pPr algn="l">
              <a:defRPr sz="2100"/>
            </a:pPr>
            <a:r>
              <a:rPr dirty="0"/>
              <a:t>   main(sys.argv[1], sys.argv[2], sys.argv[3])</a:t>
            </a:r>
          </a:p>
        </p:txBody>
      </p:sp>
      <p:sp>
        <p:nvSpPr>
          <p:cNvPr id="1396" name="Shape 139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488555804"/>
      </p:ext>
    </p:extLst>
  </p:cSld>
  <p:clrMapOvr>
    <a:masterClrMapping/>
  </p:clrMapOvr>
  <p:transition spd="slow"/>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Shape 141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411" name="Shape 141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412" name="Shape 141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413" name="Shape 141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414" name="Shape 141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415" name="Shape 1415"/>
          <p:cNvSpPr/>
          <p:nvPr/>
        </p:nvSpPr>
        <p:spPr>
          <a:xfrm>
            <a:off x="2227148" y="4285149"/>
            <a:ext cx="5433895" cy="3276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t>import sys</a:t>
            </a:r>
          </a:p>
          <a:p>
            <a:pPr algn="l">
              <a:defRPr sz="2100"/>
            </a:pPr>
            <a:endParaRPr/>
          </a:p>
          <a:p>
            <a:pPr algn="l">
              <a:defRPr sz="2100"/>
            </a:pPr>
            <a:r>
              <a:rPr b="1">
                <a:latin typeface="Helvetica"/>
                <a:ea typeface="Helvetica"/>
                <a:cs typeface="Helvetica"/>
                <a:sym typeface="Helvetica"/>
              </a:rPr>
              <a:t>def</a:t>
            </a:r>
            <a:r>
              <a:t> </a:t>
            </a:r>
            <a:r>
              <a:rPr b="1">
                <a:solidFill>
                  <a:schemeClr val="accent5"/>
                </a:solidFill>
                <a:latin typeface="Helvetica"/>
                <a:ea typeface="Helvetica"/>
                <a:cs typeface="Helvetica"/>
                <a:sym typeface="Helvetica"/>
              </a:rPr>
              <a:t>main</a:t>
            </a:r>
            <a:r>
              <a:t>(argv1, argv2, argv3):</a:t>
            </a:r>
          </a:p>
          <a:p>
            <a:pPr algn="l">
              <a:defRPr sz="2100"/>
            </a:pPr>
            <a:r>
              <a:t>   print "this is the first variable: ", argv1</a:t>
            </a:r>
          </a:p>
          <a:p>
            <a:pPr algn="l">
              <a:defRPr sz="2100"/>
            </a:pPr>
            <a:r>
              <a:t>   print "this is the second variable: ", argv2</a:t>
            </a:r>
          </a:p>
          <a:p>
            <a:pPr algn="l">
              <a:defRPr sz="2100"/>
            </a:pPr>
            <a:r>
              <a:t>   print "this is the third variable: ", argv3</a:t>
            </a:r>
          </a:p>
          <a:p>
            <a:pPr algn="l">
              <a:defRPr sz="2100"/>
            </a:pPr>
            <a:r>
              <a:t>   </a:t>
            </a:r>
          </a:p>
          <a:p>
            <a:pPr algn="l">
              <a:defRPr sz="2100"/>
            </a:pPr>
            <a:endParaRPr/>
          </a:p>
          <a:p>
            <a:pPr algn="l">
              <a:defRPr sz="2100" b="1">
                <a:latin typeface="Helvetica"/>
                <a:ea typeface="Helvetica"/>
                <a:cs typeface="Helvetica"/>
                <a:sym typeface="Helvetica"/>
              </a:defRPr>
            </a:pPr>
            <a:r>
              <a:t>if </a:t>
            </a:r>
            <a:r>
              <a:rPr>
                <a:solidFill>
                  <a:schemeClr val="accent2">
                    <a:hueOff val="-2473792"/>
                    <a:satOff val="-50209"/>
                    <a:lumOff val="23543"/>
                  </a:schemeClr>
                </a:solidFill>
              </a:rPr>
              <a:t>__name__</a:t>
            </a:r>
            <a:r>
              <a:t> == </a:t>
            </a:r>
            <a:r>
              <a:rPr>
                <a:solidFill>
                  <a:schemeClr val="accent5">
                    <a:hueOff val="-176146"/>
                    <a:satOff val="3665"/>
                    <a:lumOff val="-13986"/>
                  </a:schemeClr>
                </a:solidFill>
              </a:rPr>
              <a:t>"__main__"</a:t>
            </a:r>
            <a:r>
              <a:t>:</a:t>
            </a:r>
          </a:p>
          <a:p>
            <a:pPr algn="l">
              <a:defRPr sz="2100"/>
            </a:pPr>
            <a:r>
              <a:t>   </a:t>
            </a:r>
            <a:r>
              <a:rPr b="1">
                <a:solidFill>
                  <a:schemeClr val="accent5"/>
                </a:solidFill>
                <a:latin typeface="Helvetica"/>
                <a:ea typeface="Helvetica"/>
                <a:cs typeface="Helvetica"/>
                <a:sym typeface="Helvetica"/>
              </a:rPr>
              <a:t>main</a:t>
            </a:r>
            <a:r>
              <a:t>(sys.argv[1], sys.argv[2], sys.argv[3])</a:t>
            </a:r>
          </a:p>
        </p:txBody>
      </p:sp>
      <p:sp>
        <p:nvSpPr>
          <p:cNvPr id="1416" name="Shape 141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2054211631"/>
      </p:ext>
    </p:extLst>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Shape 142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421" name="Shape 142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422" name="Shape 142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423" name="Shape 142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424" name="Shape 142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425" name="Shape 1425"/>
          <p:cNvSpPr/>
          <p:nvPr/>
        </p:nvSpPr>
        <p:spPr>
          <a:xfrm>
            <a:off x="2227148" y="4285143"/>
            <a:ext cx="5658532" cy="32766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t>import sys</a:t>
            </a:r>
          </a:p>
          <a:p>
            <a:pPr algn="l">
              <a:defRPr sz="2100"/>
            </a:pPr>
            <a:endParaRPr/>
          </a:p>
          <a:p>
            <a:pPr algn="l">
              <a:defRPr sz="2100"/>
            </a:pPr>
            <a:r>
              <a:rPr b="1">
                <a:latin typeface="Helvetica"/>
                <a:ea typeface="Helvetica"/>
                <a:cs typeface="Helvetica"/>
                <a:sym typeface="Helvetica"/>
              </a:rPr>
              <a:t>def</a:t>
            </a:r>
            <a:r>
              <a:t> </a:t>
            </a:r>
            <a:r>
              <a:rPr b="1">
                <a:solidFill>
                  <a:schemeClr val="accent5"/>
                </a:solidFill>
                <a:latin typeface="Helvetica"/>
                <a:ea typeface="Helvetica"/>
                <a:cs typeface="Helvetica"/>
                <a:sym typeface="Helvetica"/>
              </a:rPr>
              <a:t>main</a:t>
            </a:r>
            <a:r>
              <a:t>(</a:t>
            </a:r>
            <a:r>
              <a:rPr b="1">
                <a:solidFill>
                  <a:schemeClr val="accent4"/>
                </a:solidFill>
                <a:latin typeface="Helvetica"/>
                <a:ea typeface="Helvetica"/>
                <a:cs typeface="Helvetica"/>
                <a:sym typeface="Helvetica"/>
              </a:rPr>
              <a:t>argv1</a:t>
            </a:r>
            <a:r>
              <a:t>, </a:t>
            </a:r>
            <a:r>
              <a:rPr b="1">
                <a:solidFill>
                  <a:schemeClr val="accent4">
                    <a:hueOff val="46120"/>
                    <a:satOff val="4178"/>
                    <a:lumOff val="-16732"/>
                  </a:schemeClr>
                </a:solidFill>
                <a:latin typeface="Helvetica"/>
                <a:ea typeface="Helvetica"/>
                <a:cs typeface="Helvetica"/>
                <a:sym typeface="Helvetica"/>
              </a:rPr>
              <a:t>argv2</a:t>
            </a:r>
            <a:r>
              <a:t>, </a:t>
            </a:r>
            <a:r>
              <a:rPr b="1">
                <a:solidFill>
                  <a:schemeClr val="accent1"/>
                </a:solidFill>
                <a:latin typeface="Helvetica"/>
                <a:ea typeface="Helvetica"/>
                <a:cs typeface="Helvetica"/>
                <a:sym typeface="Helvetica"/>
              </a:rPr>
              <a:t>argv3</a:t>
            </a:r>
            <a:r>
              <a:t>):</a:t>
            </a:r>
          </a:p>
          <a:p>
            <a:pPr algn="l">
              <a:defRPr sz="2100"/>
            </a:pPr>
            <a:r>
              <a:t>  </a:t>
            </a:r>
            <a:r>
              <a:rPr b="1">
                <a:latin typeface="Helvetica"/>
                <a:ea typeface="Helvetica"/>
                <a:cs typeface="Helvetica"/>
                <a:sym typeface="Helvetica"/>
              </a:rPr>
              <a:t> </a:t>
            </a:r>
            <a:r>
              <a:t>print "this is the first variable: ", </a:t>
            </a:r>
            <a:r>
              <a:rPr b="1">
                <a:solidFill>
                  <a:schemeClr val="accent4"/>
                </a:solidFill>
                <a:latin typeface="Helvetica"/>
                <a:ea typeface="Helvetica"/>
                <a:cs typeface="Helvetica"/>
                <a:sym typeface="Helvetica"/>
              </a:rPr>
              <a:t>argv1</a:t>
            </a:r>
          </a:p>
          <a:p>
            <a:pPr algn="l">
              <a:defRPr sz="2100"/>
            </a:pPr>
            <a:r>
              <a:t>   print "this is the second variable: ", </a:t>
            </a:r>
            <a:r>
              <a:rPr b="1">
                <a:solidFill>
                  <a:schemeClr val="accent4">
                    <a:hueOff val="46120"/>
                    <a:satOff val="4178"/>
                    <a:lumOff val="-16732"/>
                  </a:schemeClr>
                </a:solidFill>
                <a:latin typeface="Helvetica"/>
                <a:ea typeface="Helvetica"/>
                <a:cs typeface="Helvetica"/>
                <a:sym typeface="Helvetica"/>
              </a:rPr>
              <a:t>argv2</a:t>
            </a:r>
          </a:p>
          <a:p>
            <a:pPr algn="l">
              <a:defRPr sz="2100"/>
            </a:pPr>
            <a:r>
              <a:t>   print "this is the third variable: ",</a:t>
            </a:r>
            <a:r>
              <a:rPr b="1">
                <a:solidFill>
                  <a:schemeClr val="accent4"/>
                </a:solidFill>
                <a:latin typeface="Helvetica"/>
                <a:ea typeface="Helvetica"/>
                <a:cs typeface="Helvetica"/>
                <a:sym typeface="Helvetica"/>
              </a:rPr>
              <a:t> </a:t>
            </a:r>
            <a:r>
              <a:rPr b="1">
                <a:solidFill>
                  <a:schemeClr val="accent1"/>
                </a:solidFill>
                <a:latin typeface="Helvetica"/>
                <a:ea typeface="Helvetica"/>
                <a:cs typeface="Helvetica"/>
                <a:sym typeface="Helvetica"/>
              </a:rPr>
              <a:t>argv3</a:t>
            </a:r>
          </a:p>
          <a:p>
            <a:pPr algn="l">
              <a:defRPr sz="2100"/>
            </a:pPr>
            <a:r>
              <a:t>   </a:t>
            </a:r>
          </a:p>
          <a:p>
            <a:pPr algn="l">
              <a:defRPr sz="2100"/>
            </a:pPr>
            <a:endParaRPr/>
          </a:p>
          <a:p>
            <a:pPr algn="l">
              <a:defRPr sz="2100" b="1">
                <a:latin typeface="Helvetica"/>
                <a:ea typeface="Helvetica"/>
                <a:cs typeface="Helvetica"/>
                <a:sym typeface="Helvetica"/>
              </a:defRPr>
            </a:pPr>
            <a:r>
              <a:t>if </a:t>
            </a:r>
            <a:r>
              <a:rPr>
                <a:solidFill>
                  <a:schemeClr val="accent2">
                    <a:hueOff val="-2473792"/>
                    <a:satOff val="-50209"/>
                    <a:lumOff val="23543"/>
                  </a:schemeClr>
                </a:solidFill>
              </a:rPr>
              <a:t>__name__</a:t>
            </a:r>
            <a:r>
              <a:t> == </a:t>
            </a:r>
            <a:r>
              <a:rPr>
                <a:solidFill>
                  <a:schemeClr val="accent5">
                    <a:hueOff val="-176146"/>
                    <a:satOff val="3665"/>
                    <a:lumOff val="-13986"/>
                  </a:schemeClr>
                </a:solidFill>
              </a:rPr>
              <a:t>"__main__"</a:t>
            </a:r>
            <a:r>
              <a:t>:</a:t>
            </a:r>
          </a:p>
          <a:p>
            <a:pPr algn="l">
              <a:defRPr sz="2100"/>
            </a:pPr>
            <a:r>
              <a:t>   </a:t>
            </a:r>
            <a:r>
              <a:rPr b="1">
                <a:solidFill>
                  <a:schemeClr val="accent5"/>
                </a:solidFill>
                <a:latin typeface="Helvetica"/>
                <a:ea typeface="Helvetica"/>
                <a:cs typeface="Helvetica"/>
                <a:sym typeface="Helvetica"/>
              </a:rPr>
              <a:t>main</a:t>
            </a:r>
            <a:r>
              <a:t>(</a:t>
            </a:r>
            <a:r>
              <a:rPr b="1">
                <a:latin typeface="Helvetica"/>
                <a:ea typeface="Helvetica"/>
                <a:cs typeface="Helvetica"/>
                <a:sym typeface="Helvetica"/>
              </a:rPr>
              <a:t>sys.argv[</a:t>
            </a:r>
            <a:r>
              <a:rPr b="1">
                <a:solidFill>
                  <a:schemeClr val="accent4"/>
                </a:solidFill>
                <a:latin typeface="Helvetica"/>
                <a:ea typeface="Helvetica"/>
                <a:cs typeface="Helvetica"/>
                <a:sym typeface="Helvetica"/>
              </a:rPr>
              <a:t>1</a:t>
            </a:r>
            <a:r>
              <a:rPr b="1">
                <a:latin typeface="Helvetica"/>
                <a:ea typeface="Helvetica"/>
                <a:cs typeface="Helvetica"/>
                <a:sym typeface="Helvetica"/>
              </a:rPr>
              <a:t>]</a:t>
            </a:r>
            <a:r>
              <a:t>, </a:t>
            </a:r>
            <a:r>
              <a:rPr b="1">
                <a:latin typeface="Helvetica"/>
                <a:ea typeface="Helvetica"/>
                <a:cs typeface="Helvetica"/>
                <a:sym typeface="Helvetica"/>
              </a:rPr>
              <a:t>sys.argv[</a:t>
            </a:r>
            <a:r>
              <a:rPr b="1">
                <a:solidFill>
                  <a:schemeClr val="accent4">
                    <a:hueOff val="46120"/>
                    <a:satOff val="4178"/>
                    <a:lumOff val="-16732"/>
                  </a:schemeClr>
                </a:solidFill>
                <a:latin typeface="Helvetica"/>
                <a:ea typeface="Helvetica"/>
                <a:cs typeface="Helvetica"/>
                <a:sym typeface="Helvetica"/>
              </a:rPr>
              <a:t>2</a:t>
            </a:r>
            <a:r>
              <a:rPr b="1">
                <a:latin typeface="Helvetica"/>
                <a:ea typeface="Helvetica"/>
                <a:cs typeface="Helvetica"/>
                <a:sym typeface="Helvetica"/>
              </a:rPr>
              <a:t>]</a:t>
            </a:r>
            <a:r>
              <a:t>, </a:t>
            </a:r>
            <a:r>
              <a:rPr b="1">
                <a:latin typeface="Helvetica"/>
                <a:ea typeface="Helvetica"/>
                <a:cs typeface="Helvetica"/>
                <a:sym typeface="Helvetica"/>
              </a:rPr>
              <a:t>sys.argv[</a:t>
            </a:r>
            <a:r>
              <a:rPr b="1">
                <a:solidFill>
                  <a:schemeClr val="accent1">
                    <a:hueOff val="47394"/>
                    <a:satOff val="-25753"/>
                    <a:lumOff val="-7544"/>
                  </a:schemeClr>
                </a:solidFill>
                <a:latin typeface="Helvetica"/>
                <a:ea typeface="Helvetica"/>
                <a:cs typeface="Helvetica"/>
                <a:sym typeface="Helvetica"/>
              </a:rPr>
              <a:t>3</a:t>
            </a:r>
            <a:r>
              <a:rPr b="1">
                <a:latin typeface="Helvetica"/>
                <a:ea typeface="Helvetica"/>
                <a:cs typeface="Helvetica"/>
                <a:sym typeface="Helvetica"/>
              </a:rPr>
              <a:t>]</a:t>
            </a:r>
            <a:r>
              <a:t>)</a:t>
            </a:r>
          </a:p>
        </p:txBody>
      </p:sp>
      <p:sp>
        <p:nvSpPr>
          <p:cNvPr id="1426" name="Shape 142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68656338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3733601" y="558800"/>
            <a:ext cx="456194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 Continuation Line</a:t>
            </a:r>
          </a:p>
        </p:txBody>
      </p:sp>
      <p:sp>
        <p:nvSpPr>
          <p:cNvPr id="305" name="Shape 305"/>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06" name="Shape 306"/>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07" name="Shape 307"/>
          <p:cNvSpPr/>
          <p:nvPr/>
        </p:nvSpPr>
        <p:spPr>
          <a:xfrm>
            <a:off x="6021912" y="8394322"/>
            <a:ext cx="294346" cy="256692"/>
          </a:xfrm>
          <a:prstGeom prst="rect">
            <a:avLst/>
          </a:prstGeom>
          <a:blipFill>
            <a:blip r:embed="rId3"/>
          </a:blipFill>
          <a:ln w="12700">
            <a:miter lim="400000"/>
          </a:ln>
        </p:spPr>
        <p:txBody>
          <a:bodyPr lIns="50800" tIns="50800" rIns="50800" bIns="50800" anchor="ctr"/>
          <a:lstStyle/>
          <a:p>
            <a:pPr>
              <a:defRPr sz="2400">
                <a:solidFill>
                  <a:srgbClr val="FFFFFF"/>
                </a:solidFill>
              </a:defRPr>
            </a:pPr>
            <a:endParaRPr/>
          </a:p>
        </p:txBody>
      </p:sp>
      <p:sp>
        <p:nvSpPr>
          <p:cNvPr id="308" name="Shape 308"/>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09" name="Shape 309"/>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310" name="Shape 310"/>
          <p:cNvSpPr/>
          <p:nvPr/>
        </p:nvSpPr>
        <p:spPr>
          <a:xfrm>
            <a:off x="1900223" y="6121400"/>
            <a:ext cx="6501157" cy="177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rPr dirty="0"/>
              <a:t>&gt;&gt;&gt; print </a:t>
            </a:r>
            <a:r>
              <a:rPr lang="en-US" dirty="0"/>
              <a:t>'</a:t>
            </a:r>
            <a:r>
              <a:rPr dirty="0"/>
              <a:t>This is a long\</a:t>
            </a:r>
          </a:p>
          <a:p>
            <a:pPr algn="l">
              <a:defRPr sz="1800"/>
            </a:pPr>
            <a:r>
              <a:rPr dirty="0"/>
              <a:t>string of characters that I can\</a:t>
            </a:r>
          </a:p>
          <a:p>
            <a:pPr algn="l">
              <a:defRPr sz="1800"/>
            </a:pPr>
            <a:r>
              <a:rPr dirty="0"/>
              <a:t>break up as long as I don’t add anything after the </a:t>
            </a:r>
            <a:r>
              <a:rPr lang="en-US" dirty="0"/>
              <a:t>"</a:t>
            </a:r>
            <a:r>
              <a:rPr dirty="0"/>
              <a:t>\\</a:t>
            </a:r>
            <a:r>
              <a:rPr lang="en-US" dirty="0"/>
              <a:t>"</a:t>
            </a:r>
            <a:r>
              <a:rPr dirty="0"/>
              <a:t>.</a:t>
            </a:r>
            <a:r>
              <a:rPr lang="en-US" dirty="0"/>
              <a:t>'</a:t>
            </a:r>
            <a:endParaRPr dirty="0"/>
          </a:p>
          <a:p>
            <a:pPr algn="l">
              <a:defRPr sz="1800"/>
            </a:pPr>
            <a:endParaRPr dirty="0"/>
          </a:p>
          <a:p>
            <a:pPr algn="l">
              <a:defRPr sz="1800"/>
            </a:pPr>
            <a:r>
              <a:rPr dirty="0"/>
              <a:t>This is a long string of characters that I can break up as long</a:t>
            </a:r>
          </a:p>
          <a:p>
            <a:pPr algn="l">
              <a:defRPr sz="1800"/>
            </a:pPr>
            <a:r>
              <a:rPr dirty="0"/>
              <a:t>as I don’t add anything after the </a:t>
            </a:r>
            <a:r>
              <a:rPr lang="en-US" dirty="0"/>
              <a:t>"</a:t>
            </a:r>
            <a:r>
              <a:rPr dirty="0"/>
              <a:t>\</a:t>
            </a:r>
            <a:r>
              <a:rPr lang="en-US" dirty="0"/>
              <a:t>"</a:t>
            </a:r>
            <a:endParaRPr dirty="0"/>
          </a:p>
        </p:txBody>
      </p:sp>
      <p:sp>
        <p:nvSpPr>
          <p:cNvPr id="311" name="Shape 311"/>
          <p:cNvSpPr/>
          <p:nvPr/>
        </p:nvSpPr>
        <p:spPr>
          <a:xfrm>
            <a:off x="1619046" y="2564928"/>
            <a:ext cx="9351919"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700"/>
            </a:pPr>
            <a:r>
              <a:rPr dirty="0"/>
              <a:t>&gt;&gt;&gt; </a:t>
            </a:r>
            <a:r>
              <a:rPr b="1" dirty="0">
                <a:latin typeface="Helvetica"/>
                <a:ea typeface="Helvetica"/>
                <a:cs typeface="Helvetica"/>
                <a:sym typeface="Helvetica"/>
              </a:rPr>
              <a:t>print </a:t>
            </a:r>
            <a:r>
              <a:rPr lang="en-US" dirty="0"/>
              <a:t>'</a:t>
            </a:r>
            <a:r>
              <a:rPr b="1" dirty="0">
                <a:solidFill>
                  <a:schemeClr val="accent6">
                    <a:satOff val="24555"/>
                    <a:lumOff val="22232"/>
                  </a:schemeClr>
                </a:solidFill>
                <a:latin typeface="Helvetica"/>
                <a:ea typeface="Helvetica"/>
                <a:cs typeface="Helvetica"/>
                <a:sym typeface="Helvetica"/>
              </a:rPr>
              <a:t>This is a long\</a:t>
            </a:r>
          </a:p>
          <a:p>
            <a:pPr algn="l">
              <a:defRPr sz="1700" b="1">
                <a:solidFill>
                  <a:schemeClr val="accent6">
                    <a:satOff val="24555"/>
                    <a:lumOff val="22232"/>
                  </a:schemeClr>
                </a:solidFill>
                <a:latin typeface="Helvetica"/>
                <a:ea typeface="Helvetica"/>
                <a:cs typeface="Helvetica"/>
                <a:sym typeface="Helvetica"/>
              </a:defRPr>
            </a:pPr>
            <a:r>
              <a:rPr dirty="0"/>
              <a:t>string of characters that I can\</a:t>
            </a:r>
          </a:p>
          <a:p>
            <a:pPr algn="l">
              <a:defRPr sz="1700"/>
            </a:pPr>
            <a:r>
              <a:rPr b="1" dirty="0">
                <a:solidFill>
                  <a:schemeClr val="accent6">
                    <a:satOff val="24555"/>
                    <a:lumOff val="22232"/>
                  </a:schemeClr>
                </a:solidFill>
                <a:latin typeface="Helvetica"/>
                <a:ea typeface="Helvetica"/>
                <a:cs typeface="Helvetica"/>
                <a:sym typeface="Helvetica"/>
              </a:rPr>
              <a:t>break up as long as I don’t add anything after the</a:t>
            </a:r>
            <a:r>
              <a:rPr b="1" dirty="0">
                <a:solidFill>
                  <a:srgbClr val="9437FF"/>
                </a:solidFill>
                <a:latin typeface="Helvetica"/>
                <a:ea typeface="Helvetica"/>
                <a:cs typeface="Helvetica"/>
                <a:sym typeface="Helvetica"/>
              </a:rPr>
              <a:t> </a:t>
            </a:r>
            <a:r>
              <a:rPr lang="en-US" b="1" dirty="0">
                <a:solidFill>
                  <a:srgbClr val="FF9300"/>
                </a:solidFill>
                <a:latin typeface="Helvetica"/>
                <a:ea typeface="Helvetica"/>
                <a:cs typeface="Helvetica"/>
                <a:sym typeface="Helvetica"/>
              </a:rPr>
              <a:t>"</a:t>
            </a:r>
            <a:r>
              <a:rPr b="1" dirty="0">
                <a:solidFill>
                  <a:srgbClr val="FF9300"/>
                </a:solidFill>
                <a:latin typeface="Helvetica"/>
                <a:ea typeface="Helvetica"/>
                <a:cs typeface="Helvetica"/>
                <a:sym typeface="Helvetica"/>
              </a:rPr>
              <a:t>\</a:t>
            </a:r>
            <a:r>
              <a:rPr lang="en-US" b="1" dirty="0">
                <a:solidFill>
                  <a:srgbClr val="FF9300"/>
                </a:solidFill>
                <a:latin typeface="Helvetica"/>
                <a:ea typeface="Helvetica"/>
                <a:cs typeface="Helvetica"/>
                <a:sym typeface="Helvetica"/>
              </a:rPr>
              <a:t>"</a:t>
            </a:r>
            <a:r>
              <a:rPr b="1" dirty="0">
                <a:solidFill>
                  <a:srgbClr val="9437FF"/>
                </a:solidFill>
                <a:latin typeface="Helvetica"/>
                <a:ea typeface="Helvetica"/>
                <a:cs typeface="Helvetica"/>
                <a:sym typeface="Helvetica"/>
              </a:rPr>
              <a:t>.</a:t>
            </a:r>
            <a:r>
              <a:rPr lang="en-US" dirty="0">
                <a:solidFill>
                  <a:srgbClr val="9437FF"/>
                </a:solidFill>
              </a:rPr>
              <a:t>'</a:t>
            </a:r>
            <a:endParaRPr dirty="0">
              <a:solidFill>
                <a:srgbClr val="9437FF"/>
              </a:solidFill>
            </a:endParaRPr>
          </a:p>
          <a:p>
            <a:pPr algn="l">
              <a:defRPr sz="1700"/>
            </a:pPr>
            <a:endParaRPr dirty="0">
              <a:solidFill>
                <a:srgbClr val="9437FF"/>
              </a:solidFill>
            </a:endParaRPr>
          </a:p>
          <a:p>
            <a:pPr algn="l">
              <a:defRPr sz="1700"/>
            </a:pPr>
            <a:r>
              <a:rPr dirty="0">
                <a:solidFill>
                  <a:srgbClr val="D783FF"/>
                </a:solidFill>
              </a:rPr>
              <a:t>This is a long string of characters that I can break up as long as I don’t add anything after the</a:t>
            </a:r>
            <a:r>
              <a:rPr dirty="0"/>
              <a:t> </a:t>
            </a:r>
            <a:r>
              <a:rPr dirty="0">
                <a:solidFill>
                  <a:srgbClr val="FF9300"/>
                </a:solidFill>
              </a:rPr>
              <a:t>""</a:t>
            </a:r>
            <a:r>
              <a:rPr dirty="0"/>
              <a:t>.</a:t>
            </a:r>
          </a:p>
        </p:txBody>
      </p:sp>
    </p:spTree>
  </p:cSld>
  <p:clrMapOvr>
    <a:masterClrMapping/>
  </p:clrMapOvr>
  <p:transition spd="slow"/>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 name="Shape 143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431" name="Shape 143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432" name="Shape 143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433" name="Shape 143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434" name="Shape 143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435" name="Shape 1435"/>
          <p:cNvSpPr/>
          <p:nvPr/>
        </p:nvSpPr>
        <p:spPr>
          <a:xfrm>
            <a:off x="2227148" y="4285143"/>
            <a:ext cx="5688183" cy="32766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b="1" dirty="0">
                <a:latin typeface="Helvetica"/>
                <a:ea typeface="Helvetica"/>
                <a:cs typeface="Helvetica"/>
                <a:sym typeface="Helvetica"/>
              </a:rPr>
              <a:t>def</a:t>
            </a:r>
            <a:r>
              <a:rPr dirty="0"/>
              <a:t> </a:t>
            </a:r>
            <a:r>
              <a:rPr b="1" dirty="0">
                <a:solidFill>
                  <a:schemeClr val="accent5"/>
                </a:solidFill>
                <a:latin typeface="Helvetica"/>
                <a:ea typeface="Helvetica"/>
                <a:cs typeface="Helvetica"/>
                <a:sym typeface="Helvetica"/>
              </a:rPr>
              <a:t>main</a:t>
            </a:r>
            <a:r>
              <a:rPr dirty="0"/>
              <a:t>(</a:t>
            </a:r>
            <a:r>
              <a:rPr b="1" dirty="0">
                <a:solidFill>
                  <a:schemeClr val="accent4"/>
                </a:solidFill>
                <a:latin typeface="Helvetica"/>
                <a:ea typeface="Helvetica"/>
                <a:cs typeface="Helvetica"/>
                <a:sym typeface="Helvetica"/>
              </a:rPr>
              <a:t>argv1</a:t>
            </a:r>
            <a:r>
              <a:rPr dirty="0"/>
              <a:t>, </a:t>
            </a:r>
            <a:r>
              <a:rPr b="1" dirty="0">
                <a:solidFill>
                  <a:schemeClr val="accent4">
                    <a:hueOff val="46120"/>
                    <a:satOff val="4178"/>
                    <a:lumOff val="-16732"/>
                  </a:schemeClr>
                </a:solidFill>
                <a:latin typeface="Helvetica"/>
                <a:ea typeface="Helvetica"/>
                <a:cs typeface="Helvetica"/>
                <a:sym typeface="Helvetica"/>
              </a:rPr>
              <a:t>argv2</a:t>
            </a:r>
            <a:r>
              <a:rPr dirty="0"/>
              <a:t>, </a:t>
            </a:r>
            <a:r>
              <a:rPr b="1" dirty="0">
                <a:solidFill>
                  <a:schemeClr val="accent1"/>
                </a:solidFill>
                <a:latin typeface="Helvetica"/>
                <a:ea typeface="Helvetica"/>
                <a:cs typeface="Helvetica"/>
                <a:sym typeface="Helvetica"/>
              </a:rPr>
              <a:t>argv3</a:t>
            </a:r>
            <a:r>
              <a:rPr dirty="0"/>
              <a:t>):</a:t>
            </a:r>
          </a:p>
          <a:p>
            <a:pPr algn="l">
              <a:defRPr sz="2100"/>
            </a:pPr>
            <a:r>
              <a:rPr dirty="0"/>
              <a:t>  </a:t>
            </a:r>
            <a:r>
              <a:rPr b="1" dirty="0">
                <a:latin typeface="Helvetica"/>
                <a:ea typeface="Helvetica"/>
                <a:cs typeface="Helvetica"/>
                <a:sym typeface="Helvetica"/>
              </a:rPr>
              <a:t> print "</a:t>
            </a:r>
            <a:r>
              <a:rPr b="1" dirty="0">
                <a:solidFill>
                  <a:schemeClr val="accent4"/>
                </a:solidFill>
                <a:latin typeface="Helvetica"/>
                <a:ea typeface="Helvetica"/>
                <a:cs typeface="Helvetica"/>
                <a:sym typeface="Helvetica"/>
              </a:rPr>
              <a:t>this is the first variable: </a:t>
            </a:r>
            <a:r>
              <a:rPr b="1" dirty="0">
                <a:latin typeface="Helvetica"/>
                <a:ea typeface="Helvetica"/>
                <a:cs typeface="Helvetica"/>
                <a:sym typeface="Helvetica"/>
              </a:rPr>
              <a:t>"</a:t>
            </a:r>
            <a:r>
              <a:rPr dirty="0"/>
              <a:t>, </a:t>
            </a:r>
            <a:r>
              <a:rPr b="1" dirty="0">
                <a:solidFill>
                  <a:schemeClr val="accent4"/>
                </a:solidFill>
                <a:latin typeface="Helvetica"/>
                <a:ea typeface="Helvetica"/>
                <a:cs typeface="Helvetica"/>
                <a:sym typeface="Helvetica"/>
              </a:rPr>
              <a:t>argv1</a:t>
            </a:r>
          </a:p>
          <a:p>
            <a:pPr algn="l">
              <a:defRPr sz="2100"/>
            </a:pPr>
            <a:r>
              <a:rPr dirty="0"/>
              <a:t>   </a:t>
            </a:r>
            <a:r>
              <a:rPr b="1" dirty="0">
                <a:latin typeface="Helvetica"/>
                <a:ea typeface="Helvetica"/>
                <a:cs typeface="Helvetica"/>
                <a:sym typeface="Helvetica"/>
              </a:rPr>
              <a:t>print "</a:t>
            </a:r>
            <a:r>
              <a:rPr b="1" dirty="0">
                <a:solidFill>
                  <a:schemeClr val="accent4">
                    <a:hueOff val="46120"/>
                    <a:satOff val="4178"/>
                    <a:lumOff val="-16732"/>
                  </a:schemeClr>
                </a:solidFill>
                <a:latin typeface="Helvetica"/>
                <a:ea typeface="Helvetica"/>
                <a:cs typeface="Helvetica"/>
                <a:sym typeface="Helvetica"/>
              </a:rPr>
              <a:t>this is the second variable: </a:t>
            </a:r>
            <a:r>
              <a:rPr b="1" dirty="0">
                <a:latin typeface="Helvetica"/>
                <a:ea typeface="Helvetica"/>
                <a:cs typeface="Helvetica"/>
                <a:sym typeface="Helvetica"/>
              </a:rPr>
              <a:t>"</a:t>
            </a:r>
            <a:r>
              <a:rPr dirty="0"/>
              <a:t>, </a:t>
            </a:r>
            <a:r>
              <a:rPr b="1" dirty="0">
                <a:solidFill>
                  <a:schemeClr val="accent4">
                    <a:hueOff val="46120"/>
                    <a:satOff val="4178"/>
                    <a:lumOff val="-16732"/>
                  </a:schemeClr>
                </a:solidFill>
                <a:latin typeface="Helvetica"/>
                <a:ea typeface="Helvetica"/>
                <a:cs typeface="Helvetica"/>
                <a:sym typeface="Helvetica"/>
              </a:rPr>
              <a:t>argv2</a:t>
            </a:r>
          </a:p>
          <a:p>
            <a:pPr algn="l">
              <a:defRPr sz="2100"/>
            </a:pPr>
            <a:r>
              <a:rPr dirty="0"/>
              <a:t>   </a:t>
            </a:r>
            <a:r>
              <a:rPr b="1" dirty="0">
                <a:latin typeface="Helvetica"/>
                <a:ea typeface="Helvetica"/>
                <a:cs typeface="Helvetica"/>
                <a:sym typeface="Helvetica"/>
              </a:rPr>
              <a:t>print "</a:t>
            </a:r>
            <a:r>
              <a:rPr b="1" dirty="0">
                <a:solidFill>
                  <a:schemeClr val="accent1"/>
                </a:solidFill>
                <a:latin typeface="Helvetica"/>
                <a:ea typeface="Helvetica"/>
                <a:cs typeface="Helvetica"/>
                <a:sym typeface="Helvetica"/>
              </a:rPr>
              <a:t>this is the third variable: </a:t>
            </a:r>
            <a:r>
              <a:rPr b="1" dirty="0">
                <a:latin typeface="Helvetica"/>
                <a:ea typeface="Helvetica"/>
                <a:cs typeface="Helvetica"/>
                <a:sym typeface="Helvetica"/>
              </a:rPr>
              <a:t>"</a:t>
            </a:r>
            <a:r>
              <a:rPr dirty="0"/>
              <a:t>,</a:t>
            </a:r>
            <a:r>
              <a:rPr b="1" dirty="0">
                <a:solidFill>
                  <a:schemeClr val="accent4"/>
                </a:solidFill>
                <a:latin typeface="Helvetica"/>
                <a:ea typeface="Helvetica"/>
                <a:cs typeface="Helvetica"/>
                <a:sym typeface="Helvetica"/>
              </a:rPr>
              <a:t> </a:t>
            </a:r>
            <a:r>
              <a:rPr b="1" dirty="0">
                <a:solidFill>
                  <a:schemeClr val="accent1"/>
                </a:solidFill>
                <a:latin typeface="Helvetica"/>
                <a:ea typeface="Helvetica"/>
                <a:cs typeface="Helvetica"/>
                <a:sym typeface="Helvetica"/>
              </a:rPr>
              <a:t>argv3</a:t>
            </a:r>
          </a:p>
          <a:p>
            <a:pPr algn="l">
              <a:defRPr sz="2100"/>
            </a:pPr>
            <a:r>
              <a:rPr dirty="0"/>
              <a:t>   </a:t>
            </a:r>
          </a:p>
          <a:p>
            <a:pPr algn="l">
              <a:defRPr sz="2100"/>
            </a:pPr>
            <a:endParaRPr dirty="0"/>
          </a:p>
          <a:p>
            <a:pPr algn="l">
              <a:defRPr sz="2100" b="1">
                <a:latin typeface="Helvetica"/>
                <a:ea typeface="Helvetica"/>
                <a:cs typeface="Helvetica"/>
                <a:sym typeface="Helvetica"/>
              </a:defRPr>
            </a:pPr>
            <a:r>
              <a:rPr dirty="0"/>
              <a:t>if </a:t>
            </a:r>
            <a:r>
              <a:rPr dirty="0">
                <a:solidFill>
                  <a:schemeClr val="accent2">
                    <a:hueOff val="-2473792"/>
                    <a:satOff val="-50209"/>
                    <a:lumOff val="23543"/>
                  </a:schemeClr>
                </a:solidFill>
              </a:rPr>
              <a:t>__name__</a:t>
            </a:r>
            <a:r>
              <a:rPr dirty="0"/>
              <a:t> == </a:t>
            </a:r>
            <a:r>
              <a:rPr dirty="0">
                <a:solidFill>
                  <a:schemeClr val="accent5">
                    <a:hueOff val="-176146"/>
                    <a:satOff val="3665"/>
                    <a:lumOff val="-13986"/>
                  </a:schemeClr>
                </a:solidFill>
              </a:rPr>
              <a:t>"__main__"</a:t>
            </a:r>
            <a:r>
              <a:rPr dirty="0"/>
              <a:t>:</a:t>
            </a:r>
          </a:p>
          <a:p>
            <a:pPr algn="l">
              <a:defRPr sz="2100"/>
            </a:pPr>
            <a:r>
              <a:rPr dirty="0"/>
              <a:t>   </a:t>
            </a:r>
            <a:r>
              <a:rPr b="1" dirty="0">
                <a:solidFill>
                  <a:schemeClr val="accent5"/>
                </a:solidFill>
                <a:latin typeface="Helvetica"/>
                <a:ea typeface="Helvetica"/>
                <a:cs typeface="Helvetica"/>
                <a:sym typeface="Helvetica"/>
              </a:rPr>
              <a:t>main</a:t>
            </a:r>
            <a:r>
              <a:rPr dirty="0"/>
              <a:t>(</a:t>
            </a:r>
            <a:r>
              <a:rPr b="1" dirty="0">
                <a:latin typeface="Helvetica"/>
                <a:ea typeface="Helvetica"/>
                <a:cs typeface="Helvetica"/>
                <a:sym typeface="Helvetica"/>
              </a:rPr>
              <a:t>sys.argv[</a:t>
            </a:r>
            <a:r>
              <a:rPr b="1" dirty="0">
                <a:solidFill>
                  <a:schemeClr val="accent4"/>
                </a:solidFill>
                <a:latin typeface="Helvetica"/>
                <a:ea typeface="Helvetica"/>
                <a:cs typeface="Helvetica"/>
                <a:sym typeface="Helvetica"/>
              </a:rPr>
              <a:t>1</a:t>
            </a:r>
            <a:r>
              <a:rPr b="1" dirty="0">
                <a:latin typeface="Helvetica"/>
                <a:ea typeface="Helvetica"/>
                <a:cs typeface="Helvetica"/>
                <a:sym typeface="Helvetica"/>
              </a:rPr>
              <a:t>]</a:t>
            </a:r>
            <a:r>
              <a:rPr dirty="0"/>
              <a:t>, </a:t>
            </a:r>
            <a:r>
              <a:rPr b="1" dirty="0">
                <a:latin typeface="Helvetica"/>
                <a:ea typeface="Helvetica"/>
                <a:cs typeface="Helvetica"/>
                <a:sym typeface="Helvetica"/>
              </a:rPr>
              <a:t>sys.argv[</a:t>
            </a:r>
            <a:r>
              <a:rPr b="1" dirty="0">
                <a:solidFill>
                  <a:schemeClr val="accent4">
                    <a:hueOff val="46120"/>
                    <a:satOff val="4178"/>
                    <a:lumOff val="-16732"/>
                  </a:schemeClr>
                </a:solidFill>
                <a:latin typeface="Helvetica"/>
                <a:ea typeface="Helvetica"/>
                <a:cs typeface="Helvetica"/>
                <a:sym typeface="Helvetica"/>
              </a:rPr>
              <a:t>2</a:t>
            </a:r>
            <a:r>
              <a:rPr b="1" dirty="0">
                <a:latin typeface="Helvetica"/>
                <a:ea typeface="Helvetica"/>
                <a:cs typeface="Helvetica"/>
                <a:sym typeface="Helvetica"/>
              </a:rPr>
              <a:t>]</a:t>
            </a:r>
            <a:r>
              <a:rPr dirty="0"/>
              <a:t>, </a:t>
            </a:r>
            <a:r>
              <a:rPr b="1" dirty="0">
                <a:latin typeface="Helvetica"/>
                <a:ea typeface="Helvetica"/>
                <a:cs typeface="Helvetica"/>
                <a:sym typeface="Helvetica"/>
              </a:rPr>
              <a:t>sys.argv[</a:t>
            </a:r>
            <a:r>
              <a:rPr b="1" dirty="0">
                <a:solidFill>
                  <a:schemeClr val="accent1">
                    <a:hueOff val="47394"/>
                    <a:satOff val="-25753"/>
                    <a:lumOff val="-7544"/>
                  </a:schemeClr>
                </a:solidFill>
                <a:latin typeface="Helvetica"/>
                <a:ea typeface="Helvetica"/>
                <a:cs typeface="Helvetica"/>
                <a:sym typeface="Helvetica"/>
              </a:rPr>
              <a:t>3</a:t>
            </a:r>
            <a:r>
              <a:rPr b="1" dirty="0">
                <a:latin typeface="Helvetica"/>
                <a:ea typeface="Helvetica"/>
                <a:cs typeface="Helvetica"/>
                <a:sym typeface="Helvetica"/>
              </a:rPr>
              <a:t>]</a:t>
            </a:r>
            <a:r>
              <a:rPr dirty="0"/>
              <a:t>)</a:t>
            </a:r>
          </a:p>
        </p:txBody>
      </p:sp>
      <p:sp>
        <p:nvSpPr>
          <p:cNvPr id="1436" name="Shape 143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1195791753"/>
      </p:ext>
    </p:extLst>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 name="Shape 1440"/>
          <p:cNvSpPr/>
          <p:nvPr/>
        </p:nvSpPr>
        <p:spPr>
          <a:xfrm>
            <a:off x="784467" y="3659397"/>
            <a:ext cx="43728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latin typeface="Helvetica"/>
                <a:ea typeface="Helvetica"/>
                <a:cs typeface="Helvetica"/>
                <a:sym typeface="Helvetica"/>
              </a:defRPr>
            </a:pPr>
            <a:endParaRPr/>
          </a:p>
          <a:p>
            <a:pPr algn="l">
              <a:defRPr sz="1600">
                <a:latin typeface="Helvetica"/>
                <a:ea typeface="Helvetica"/>
                <a:cs typeface="Helvetica"/>
                <a:sym typeface="Helvetica"/>
              </a:defRPr>
            </a:pPr>
            <a:r>
              <a:t>Student_PC$ python ARGS.py test1 test2 test3</a:t>
            </a:r>
          </a:p>
        </p:txBody>
      </p:sp>
      <p:sp>
        <p:nvSpPr>
          <p:cNvPr id="1441" name="Shape 1441"/>
          <p:cNvSpPr/>
          <p:nvPr/>
        </p:nvSpPr>
        <p:spPr>
          <a:xfrm>
            <a:off x="786103" y="4657680"/>
            <a:ext cx="4635780" cy="289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t>import sys</a:t>
            </a:r>
          </a:p>
          <a:p>
            <a:pPr algn="l">
              <a:defRPr sz="1800"/>
            </a:pPr>
            <a:endParaRPr/>
          </a:p>
          <a:p>
            <a:pPr algn="l">
              <a:defRPr sz="1800"/>
            </a:pPr>
            <a:r>
              <a:t>def main(argv1, argv2, argv3):</a:t>
            </a:r>
          </a:p>
          <a:p>
            <a:pPr algn="l">
              <a:defRPr sz="1800"/>
            </a:pPr>
            <a:r>
              <a:t>   print "this is the first variable: ", argv1</a:t>
            </a:r>
          </a:p>
          <a:p>
            <a:pPr algn="l">
              <a:defRPr sz="1800"/>
            </a:pPr>
            <a:r>
              <a:t>   print "this is the second variable: ", argv2</a:t>
            </a:r>
          </a:p>
          <a:p>
            <a:pPr algn="l">
              <a:defRPr sz="1800"/>
            </a:pPr>
            <a:r>
              <a:t>   print "this is the third variable: ", argv3</a:t>
            </a:r>
          </a:p>
          <a:p>
            <a:pPr algn="l">
              <a:defRPr sz="1800"/>
            </a:pPr>
            <a:r>
              <a:t>   </a:t>
            </a:r>
          </a:p>
          <a:p>
            <a:pPr algn="l">
              <a:defRPr sz="1800"/>
            </a:pPr>
            <a:endParaRPr/>
          </a:p>
          <a:p>
            <a:pPr algn="l">
              <a:defRPr sz="1800"/>
            </a:pPr>
            <a:r>
              <a:t>if __name__ == "__main__":</a:t>
            </a:r>
          </a:p>
          <a:p>
            <a:pPr algn="l">
              <a:defRPr sz="1800"/>
            </a:pPr>
            <a:r>
              <a:t>   main(sys.argv[1], sys.argv[2], sys.argv[3])</a:t>
            </a:r>
          </a:p>
        </p:txBody>
      </p:sp>
      <p:sp>
        <p:nvSpPr>
          <p:cNvPr id="1442" name="Shape 1442"/>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
        <p:nvSpPr>
          <p:cNvPr id="1443" name="Shape 1443"/>
          <p:cNvSpPr/>
          <p:nvPr/>
        </p:nvSpPr>
        <p:spPr>
          <a:xfrm>
            <a:off x="6881949" y="3863989"/>
            <a:ext cx="4671366" cy="120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this is the first variable:  test1</a:t>
            </a:r>
          </a:p>
          <a:p>
            <a:pPr algn="l">
              <a:defRPr sz="2400"/>
            </a:pPr>
            <a:r>
              <a:t>this is the second variable:  test2</a:t>
            </a:r>
          </a:p>
          <a:p>
            <a:pPr algn="l">
              <a:defRPr sz="2400"/>
            </a:pPr>
            <a:r>
              <a:t>this is the third variable:  test3</a:t>
            </a:r>
          </a:p>
        </p:txBody>
      </p:sp>
      <p:sp>
        <p:nvSpPr>
          <p:cNvPr id="1444" name="Shape 1444"/>
          <p:cNvSpPr/>
          <p:nvPr/>
        </p:nvSpPr>
        <p:spPr>
          <a:xfrm>
            <a:off x="1952231" y="2597614"/>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1445" name="Shape 1445"/>
          <p:cNvSpPr/>
          <p:nvPr/>
        </p:nvSpPr>
        <p:spPr>
          <a:xfrm>
            <a:off x="8048426" y="2597614"/>
            <a:ext cx="212186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Execution</a:t>
            </a:r>
          </a:p>
        </p:txBody>
      </p:sp>
    </p:spTree>
    <p:extLst>
      <p:ext uri="{BB962C8B-B14F-4D97-AF65-F5344CB8AC3E}">
        <p14:creationId xmlns:p14="http://schemas.microsoft.com/office/powerpoint/2010/main" val="578659603"/>
      </p:ext>
    </p:extLst>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Shape 1356"/>
          <p:cNvSpPr>
            <a:spLocks noGrp="1"/>
          </p:cNvSpPr>
          <p:nvPr>
            <p:ph type="ctrTitle"/>
          </p:nvPr>
        </p:nvSpPr>
        <p:spPr>
          <a:prstGeom prst="rect">
            <a:avLst/>
          </a:prstGeom>
        </p:spPr>
        <p:txBody>
          <a:bodyPr/>
          <a:lstStyle/>
          <a:p>
            <a:r>
              <a:t>Lab Work</a:t>
            </a:r>
          </a:p>
        </p:txBody>
      </p:sp>
      <p:sp>
        <p:nvSpPr>
          <p:cNvPr id="1357" name="Shape 1357"/>
          <p:cNvSpPr>
            <a:spLocks noGrp="1"/>
          </p:cNvSpPr>
          <p:nvPr>
            <p:ph type="subTitle" sz="quarter" idx="1"/>
          </p:nvPr>
        </p:nvSpPr>
        <p:spPr>
          <a:prstGeom prst="rect">
            <a:avLst/>
          </a:prstGeom>
        </p:spPr>
        <p:txBody>
          <a:bodyPr/>
          <a:lstStyle/>
          <a:p>
            <a:r>
              <a:t>Labs 3 and 4</a:t>
            </a:r>
          </a:p>
        </p:txBody>
      </p:sp>
    </p:spTree>
  </p:cSld>
  <p:clrMapOvr>
    <a:masterClrMapping/>
  </p:clrMapOvr>
  <p:transition spd="slow"/>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 name="Shape 1359"/>
          <p:cNvSpPr>
            <a:spLocks noGrp="1"/>
          </p:cNvSpPr>
          <p:nvPr>
            <p:ph type="ctrTitle"/>
          </p:nvPr>
        </p:nvSpPr>
        <p:spPr>
          <a:prstGeom prst="rect">
            <a:avLst/>
          </a:prstGeom>
        </p:spPr>
        <p:txBody>
          <a:bodyPr/>
          <a:lstStyle/>
          <a:p>
            <a:r>
              <a:t>Python Basics</a:t>
            </a:r>
          </a:p>
        </p:txBody>
      </p:sp>
      <p:sp>
        <p:nvSpPr>
          <p:cNvPr id="1360" name="Shape 1360"/>
          <p:cNvSpPr>
            <a:spLocks noGrp="1"/>
          </p:cNvSpPr>
          <p:nvPr>
            <p:ph type="subTitle" sz="quarter" idx="1"/>
          </p:nvPr>
        </p:nvSpPr>
        <p:spPr>
          <a:prstGeom prst="rect">
            <a:avLst/>
          </a:prstGeom>
        </p:spPr>
        <p:txBody>
          <a:bodyPr/>
          <a:lstStyle/>
          <a:p>
            <a:r>
              <a:t>Lesson-4</a:t>
            </a:r>
          </a:p>
          <a:p>
            <a:r>
              <a:t>Dictionaries and Regular Expressions</a:t>
            </a:r>
          </a:p>
        </p:txBody>
      </p:sp>
    </p:spTree>
  </p:cSld>
  <p:clrMapOvr>
    <a:masterClrMapping/>
  </p:clrMapOvr>
  <p:transition spd="slow"/>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Shape 1362"/>
          <p:cNvSpPr/>
          <p:nvPr/>
        </p:nvSpPr>
        <p:spPr>
          <a:xfrm>
            <a:off x="4434451" y="442915"/>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a:t>
            </a:r>
          </a:p>
        </p:txBody>
      </p:sp>
      <p:sp>
        <p:nvSpPr>
          <p:cNvPr id="1363" name="Shape 1363"/>
          <p:cNvSpPr/>
          <p:nvPr/>
        </p:nvSpPr>
        <p:spPr>
          <a:xfrm>
            <a:off x="3771248" y="3581400"/>
            <a:ext cx="6428007"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r>
              <a:t>&gt;&gt;&gt; Dictionary_1 = {"paul":10, "pete":'twin'} </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Dictionary_1["paul"]</a:t>
            </a:r>
          </a:p>
          <a:p>
            <a:pPr algn="l">
              <a:defRPr sz="2300">
                <a:latin typeface="Helvetica"/>
                <a:ea typeface="Helvetica"/>
                <a:cs typeface="Helvetica"/>
                <a:sym typeface="Helvetica"/>
              </a:defRPr>
            </a:pPr>
            <a:r>
              <a:t>10</a:t>
            </a:r>
          </a:p>
        </p:txBody>
      </p:sp>
    </p:spTree>
  </p:cSld>
  <p:clrMapOvr>
    <a:masterClrMapping/>
  </p:clrMapOvr>
  <p:transition spd="slow"/>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Shape 1367"/>
          <p:cNvSpPr/>
          <p:nvPr/>
        </p:nvSpPr>
        <p:spPr>
          <a:xfrm>
            <a:off x="4434451" y="442915"/>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a:t>
            </a:r>
          </a:p>
        </p:txBody>
      </p:sp>
      <p:sp>
        <p:nvSpPr>
          <p:cNvPr id="1368" name="Shape 1368"/>
          <p:cNvSpPr/>
          <p:nvPr/>
        </p:nvSpPr>
        <p:spPr>
          <a:xfrm>
            <a:off x="3771248" y="3581400"/>
            <a:ext cx="6428007"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r>
              <a:t>&gt;&gt;&gt; </a:t>
            </a:r>
            <a:r>
              <a:rPr b="1"/>
              <a:t>Dictionary_1 </a:t>
            </a:r>
            <a:r>
              <a:t>=</a:t>
            </a:r>
            <a:r>
              <a:rPr b="1"/>
              <a:t> {</a:t>
            </a:r>
            <a:r>
              <a:rPr b="1">
                <a:solidFill>
                  <a:schemeClr val="accent4">
                    <a:hueOff val="384618"/>
                    <a:satOff val="3869"/>
                    <a:lumOff val="5802"/>
                  </a:schemeClr>
                </a:solidFill>
              </a:rPr>
              <a:t>"paul":10</a:t>
            </a:r>
            <a:r>
              <a:rPr b="1"/>
              <a:t>, </a:t>
            </a:r>
            <a:r>
              <a:rPr b="1">
                <a:solidFill>
                  <a:schemeClr val="accent5">
                    <a:hueOff val="-444211"/>
                    <a:satOff val="-14915"/>
                    <a:lumOff val="22857"/>
                  </a:schemeClr>
                </a:solidFill>
              </a:rPr>
              <a:t>"pete":'twin'</a:t>
            </a:r>
            <a:r>
              <a:rPr b="1"/>
              <a:t>} </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Dictionary_1["paul"]</a:t>
            </a:r>
          </a:p>
          <a:p>
            <a:pPr algn="l">
              <a:defRPr sz="2300">
                <a:latin typeface="Helvetica"/>
                <a:ea typeface="Helvetica"/>
                <a:cs typeface="Helvetica"/>
                <a:sym typeface="Helvetica"/>
              </a:defRPr>
            </a:pPr>
            <a:r>
              <a:t>10</a:t>
            </a:r>
          </a:p>
        </p:txBody>
      </p:sp>
    </p:spTree>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Shape 1370"/>
          <p:cNvSpPr/>
          <p:nvPr/>
        </p:nvSpPr>
        <p:spPr>
          <a:xfrm>
            <a:off x="4434451" y="442915"/>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a:t>
            </a:r>
          </a:p>
        </p:txBody>
      </p:sp>
      <p:sp>
        <p:nvSpPr>
          <p:cNvPr id="1371" name="Shape 1371"/>
          <p:cNvSpPr/>
          <p:nvPr/>
        </p:nvSpPr>
        <p:spPr>
          <a:xfrm>
            <a:off x="3771248" y="3581400"/>
            <a:ext cx="6428007"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r>
              <a:t>&gt;&gt;&gt; </a:t>
            </a:r>
            <a:r>
              <a:rPr b="1"/>
              <a:t>Dictionary_1 </a:t>
            </a:r>
            <a:r>
              <a:t>=</a:t>
            </a:r>
            <a:r>
              <a:rPr b="1"/>
              <a:t> {</a:t>
            </a:r>
            <a:r>
              <a:rPr b="1">
                <a:solidFill>
                  <a:schemeClr val="accent4">
                    <a:hueOff val="384618"/>
                    <a:satOff val="3869"/>
                    <a:lumOff val="5802"/>
                  </a:schemeClr>
                </a:solidFill>
              </a:rPr>
              <a:t>"paul":10</a:t>
            </a:r>
            <a:r>
              <a:rPr b="1"/>
              <a:t>, </a:t>
            </a:r>
            <a:r>
              <a:rPr b="1">
                <a:solidFill>
                  <a:schemeClr val="accent5">
                    <a:hueOff val="-444211"/>
                    <a:satOff val="-14915"/>
                    <a:lumOff val="22857"/>
                  </a:schemeClr>
                </a:solidFill>
              </a:rPr>
              <a:t>"pete":'twin'</a:t>
            </a:r>
            <a:r>
              <a:rPr b="1"/>
              <a:t>} </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4">
                    <a:hueOff val="46120"/>
                    <a:satOff val="4178"/>
                    <a:lumOff val="-16732"/>
                  </a:schemeClr>
                </a:solidFill>
              </a:rPr>
              <a:t>print</a:t>
            </a:r>
            <a:r>
              <a:t> </a:t>
            </a:r>
            <a:r>
              <a:rPr b="1"/>
              <a:t>Dictionary_1</a:t>
            </a:r>
            <a:r>
              <a:t>[</a:t>
            </a:r>
            <a:r>
              <a:rPr b="1">
                <a:solidFill>
                  <a:schemeClr val="accent4">
                    <a:hueOff val="384618"/>
                    <a:satOff val="3869"/>
                    <a:lumOff val="5802"/>
                  </a:schemeClr>
                </a:solidFill>
              </a:rPr>
              <a:t>"paul"</a:t>
            </a:r>
            <a:r>
              <a:t>]</a:t>
            </a:r>
          </a:p>
          <a:p>
            <a:pPr algn="l">
              <a:defRPr sz="2300" b="1">
                <a:solidFill>
                  <a:schemeClr val="accent4">
                    <a:hueOff val="384618"/>
                    <a:satOff val="3869"/>
                    <a:lumOff val="5802"/>
                  </a:schemeClr>
                </a:solidFill>
                <a:latin typeface="Helvetica"/>
                <a:ea typeface="Helvetica"/>
                <a:cs typeface="Helvetica"/>
                <a:sym typeface="Helvetica"/>
              </a:defRPr>
            </a:pPr>
            <a:r>
              <a:t>10</a:t>
            </a:r>
          </a:p>
        </p:txBody>
      </p:sp>
    </p:spTree>
  </p:cSld>
  <p:clrMapOvr>
    <a:masterClrMapping/>
  </p:clrMapOvr>
  <p:transition spd="slow"/>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Shape 1373"/>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74" name="Shape 1374"/>
          <p:cNvSpPr/>
          <p:nvPr/>
        </p:nvSpPr>
        <p:spPr>
          <a:xfrm>
            <a:off x="1046072" y="1997873"/>
            <a:ext cx="4539017"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Dictionary_1["Hank"] = 30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p:txBody>
      </p:sp>
      <p:sp>
        <p:nvSpPr>
          <p:cNvPr id="1375" name="Shape 1375"/>
          <p:cNvSpPr/>
          <p:nvPr/>
        </p:nvSpPr>
        <p:spPr>
          <a:xfrm>
            <a:off x="940947" y="5961002"/>
            <a:ext cx="3934421"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76" name="Shape 1376"/>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Shape 1380"/>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81" name="Shape 1381"/>
          <p:cNvSpPr/>
          <p:nvPr/>
        </p:nvSpPr>
        <p:spPr>
          <a:xfrm>
            <a:off x="1046072" y="1997873"/>
            <a:ext cx="4539017"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p:txBody>
      </p:sp>
      <p:sp>
        <p:nvSpPr>
          <p:cNvPr id="1382" name="Shape 1382"/>
          <p:cNvSpPr/>
          <p:nvPr/>
        </p:nvSpPr>
        <p:spPr>
          <a:xfrm>
            <a:off x="940947" y="5961002"/>
            <a:ext cx="3934421"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83" name="Shape 1383"/>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Shape 1385"/>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86" name="Shape 1386"/>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387" name="Shape 1387"/>
          <p:cNvSpPr/>
          <p:nvPr/>
        </p:nvSpPr>
        <p:spPr>
          <a:xfrm>
            <a:off x="940947" y="5961002"/>
            <a:ext cx="3934421"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88" name="Shape 1388"/>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p:nvPr/>
        </p:nvSpPr>
        <p:spPr>
          <a:xfrm>
            <a:off x="3733601" y="558800"/>
            <a:ext cx="456194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 Continuation Line</a:t>
            </a:r>
          </a:p>
        </p:txBody>
      </p:sp>
      <p:sp>
        <p:nvSpPr>
          <p:cNvPr id="316" name="Shape 316"/>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7" name="Shape 317"/>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8" name="Shape 318"/>
          <p:cNvSpPr/>
          <p:nvPr/>
        </p:nvSpPr>
        <p:spPr>
          <a:xfrm>
            <a:off x="6021912" y="8394322"/>
            <a:ext cx="294346" cy="256692"/>
          </a:xfrm>
          <a:prstGeom prst="rect">
            <a:avLst/>
          </a:prstGeom>
          <a:blipFill>
            <a:blip r:embed="rId3"/>
          </a:blipFill>
          <a:ln w="12700">
            <a:miter lim="400000"/>
          </a:ln>
        </p:spPr>
        <p:txBody>
          <a:bodyPr lIns="50800" tIns="50800" rIns="50800" bIns="50800" anchor="ctr"/>
          <a:lstStyle/>
          <a:p>
            <a:pPr>
              <a:defRPr sz="2400">
                <a:solidFill>
                  <a:srgbClr val="FFFFFF"/>
                </a:solidFill>
              </a:defRPr>
            </a:pPr>
            <a:endParaRPr/>
          </a:p>
        </p:txBody>
      </p:sp>
      <p:sp>
        <p:nvSpPr>
          <p:cNvPr id="319" name="Shape 319"/>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20" name="Shape 320"/>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321" name="Shape 321"/>
          <p:cNvSpPr/>
          <p:nvPr/>
        </p:nvSpPr>
        <p:spPr>
          <a:xfrm>
            <a:off x="1900223" y="6121396"/>
            <a:ext cx="6501157" cy="17780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rPr dirty="0"/>
              <a:t>&gt;&gt;&gt; print </a:t>
            </a:r>
            <a:r>
              <a:rPr lang="en-US" dirty="0"/>
              <a:t>'</a:t>
            </a:r>
            <a:r>
              <a:rPr dirty="0"/>
              <a:t>This is a long\</a:t>
            </a:r>
          </a:p>
          <a:p>
            <a:pPr algn="l">
              <a:defRPr sz="1800"/>
            </a:pPr>
            <a:r>
              <a:rPr dirty="0"/>
              <a:t>string of characters that I can\</a:t>
            </a:r>
          </a:p>
          <a:p>
            <a:pPr algn="l">
              <a:defRPr sz="1800"/>
            </a:pPr>
            <a:r>
              <a:rPr dirty="0"/>
              <a:t>break up as long as I don’t add anything after the </a:t>
            </a:r>
            <a:r>
              <a:rPr lang="en-US" b="1" dirty="0">
                <a:solidFill>
                  <a:schemeClr val="accent5"/>
                </a:solidFill>
                <a:latin typeface="Helvetica"/>
                <a:ea typeface="Helvetica"/>
                <a:cs typeface="Helvetica"/>
                <a:sym typeface="Helvetica"/>
              </a:rPr>
              <a:t>"</a:t>
            </a:r>
            <a:r>
              <a:rPr b="1" dirty="0">
                <a:solidFill>
                  <a:schemeClr val="accent5"/>
                </a:solidFill>
                <a:latin typeface="Helvetica"/>
                <a:ea typeface="Helvetica"/>
                <a:cs typeface="Helvetica"/>
                <a:sym typeface="Helvetica"/>
              </a:rPr>
              <a:t>\\</a:t>
            </a:r>
            <a:r>
              <a:rPr lang="en-US" b="1" dirty="0">
                <a:solidFill>
                  <a:schemeClr val="accent5"/>
                </a:solidFill>
                <a:latin typeface="Helvetica"/>
                <a:ea typeface="Helvetica"/>
                <a:cs typeface="Helvetica"/>
                <a:sym typeface="Helvetica"/>
              </a:rPr>
              <a:t>"</a:t>
            </a:r>
            <a:r>
              <a:rPr dirty="0"/>
              <a:t>.</a:t>
            </a:r>
            <a:r>
              <a:rPr lang="en-US" dirty="0"/>
              <a:t>'</a:t>
            </a:r>
            <a:endParaRPr dirty="0"/>
          </a:p>
          <a:p>
            <a:pPr algn="l">
              <a:defRPr sz="1800"/>
            </a:pPr>
            <a:endParaRPr dirty="0"/>
          </a:p>
          <a:p>
            <a:pPr algn="l">
              <a:defRPr sz="1800"/>
            </a:pPr>
            <a:r>
              <a:rPr dirty="0"/>
              <a:t>This is a long string of characters that I can break up as long</a:t>
            </a:r>
          </a:p>
          <a:p>
            <a:pPr algn="l">
              <a:defRPr sz="1800"/>
            </a:pPr>
            <a:r>
              <a:rPr dirty="0"/>
              <a:t>as I don’t add anything after the </a:t>
            </a:r>
            <a:r>
              <a:rPr b="1" dirty="0">
                <a:solidFill>
                  <a:schemeClr val="accent5"/>
                </a:solidFill>
                <a:latin typeface="Helvetica"/>
                <a:ea typeface="Helvetica"/>
                <a:cs typeface="Helvetica"/>
                <a:sym typeface="Helvetica"/>
              </a:rPr>
              <a:t>"\"</a:t>
            </a:r>
            <a:r>
              <a:rPr lang="en-US" b="1" dirty="0">
                <a:solidFill>
                  <a:schemeClr val="accent5"/>
                </a:solidFill>
                <a:latin typeface="Helvetica"/>
                <a:ea typeface="Helvetica"/>
                <a:cs typeface="Helvetica"/>
                <a:sym typeface="Helvetica"/>
              </a:rPr>
              <a:t>.</a:t>
            </a:r>
            <a:endParaRPr b="1" dirty="0">
              <a:solidFill>
                <a:schemeClr val="accent5"/>
              </a:solidFill>
              <a:latin typeface="Helvetica"/>
              <a:ea typeface="Helvetica"/>
              <a:cs typeface="Helvetica"/>
              <a:sym typeface="Helvetica"/>
            </a:endParaRPr>
          </a:p>
        </p:txBody>
      </p:sp>
      <p:sp>
        <p:nvSpPr>
          <p:cNvPr id="322" name="Shape 322"/>
          <p:cNvSpPr/>
          <p:nvPr/>
        </p:nvSpPr>
        <p:spPr>
          <a:xfrm>
            <a:off x="1619046" y="2564929"/>
            <a:ext cx="9351919"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700"/>
            </a:pPr>
            <a:r>
              <a:rPr dirty="0"/>
              <a:t>&gt;&gt;&gt; print </a:t>
            </a:r>
            <a:r>
              <a:rPr lang="en-US" dirty="0"/>
              <a:t>'</a:t>
            </a:r>
            <a:r>
              <a:rPr dirty="0"/>
              <a:t>This is a long\</a:t>
            </a:r>
          </a:p>
          <a:p>
            <a:pPr algn="l">
              <a:defRPr sz="1700"/>
            </a:pPr>
            <a:r>
              <a:rPr dirty="0"/>
              <a:t>string of characters that I can\</a:t>
            </a:r>
          </a:p>
          <a:p>
            <a:pPr algn="l">
              <a:defRPr sz="1700"/>
            </a:pPr>
            <a:r>
              <a:rPr dirty="0"/>
              <a:t>break up as long as I don’t add anything after the </a:t>
            </a:r>
            <a:r>
              <a:rPr lang="en-US" dirty="0"/>
              <a:t>"</a:t>
            </a:r>
            <a:r>
              <a:rPr dirty="0"/>
              <a:t>\</a:t>
            </a:r>
            <a:r>
              <a:rPr lang="en-US" dirty="0"/>
              <a:t>"</a:t>
            </a:r>
            <a:r>
              <a:rPr dirty="0"/>
              <a:t>.</a:t>
            </a:r>
            <a:r>
              <a:rPr lang="en-US" dirty="0"/>
              <a:t>'</a:t>
            </a:r>
            <a:endParaRPr dirty="0"/>
          </a:p>
          <a:p>
            <a:pPr algn="l">
              <a:defRPr sz="1700"/>
            </a:pPr>
            <a:endParaRPr dirty="0"/>
          </a:p>
          <a:p>
            <a:pPr algn="l">
              <a:defRPr sz="1700"/>
            </a:pPr>
            <a:r>
              <a:rPr dirty="0"/>
              <a:t>This is a long string of characters that I can break up as long as I don’t add anything after the </a:t>
            </a:r>
            <a:r>
              <a:rPr lang="en-US" dirty="0"/>
              <a:t>""</a:t>
            </a:r>
            <a:r>
              <a:rPr dirty="0"/>
              <a:t>.</a:t>
            </a:r>
          </a:p>
        </p:txBody>
      </p:sp>
    </p:spTree>
  </p:cSld>
  <p:clrMapOvr>
    <a:masterClrMapping/>
  </p:clrMapOvr>
  <p:transition spd="slow"/>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Shape 1390"/>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91" name="Shape 1391"/>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392" name="Shape 1392"/>
          <p:cNvSpPr/>
          <p:nvPr/>
        </p:nvSpPr>
        <p:spPr>
          <a:xfrm>
            <a:off x="940947" y="5961002"/>
            <a:ext cx="3966655"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a:t>
            </a:r>
            <a:r>
              <a:t>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93" name="Shape 1393"/>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Shape 1395"/>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96" name="Shape 1396"/>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397" name="Shape 1397"/>
          <p:cNvSpPr/>
          <p:nvPr/>
        </p:nvSpPr>
        <p:spPr>
          <a:xfrm>
            <a:off x="940947" y="5961002"/>
            <a:ext cx="4238216"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 </a:t>
            </a:r>
            <a:r>
              <a:rPr b="1"/>
              <a:t>Dictionary_1[</a:t>
            </a:r>
            <a:r>
              <a:rPr b="1">
                <a:solidFill>
                  <a:schemeClr val="accent2"/>
                </a:solidFill>
              </a:rPr>
              <a:t>“Hank"</a:t>
            </a:r>
            <a:r>
              <a:rPr b="1"/>
              <a:t>]</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98" name="Shape 1398"/>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Shape 1400"/>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401" name="Shape 1401"/>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402" name="Shape 1402"/>
          <p:cNvSpPr/>
          <p:nvPr/>
        </p:nvSpPr>
        <p:spPr>
          <a:xfrm>
            <a:off x="940947" y="5961002"/>
            <a:ext cx="4238216"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 </a:t>
            </a:r>
            <a:r>
              <a:rPr b="1"/>
              <a:t>Dictionary_1[</a:t>
            </a:r>
            <a:r>
              <a:rPr b="1">
                <a:solidFill>
                  <a:schemeClr val="accent2"/>
                </a:solidFill>
              </a:rPr>
              <a:t>“Hank"</a:t>
            </a:r>
            <a:r>
              <a:rPr b="1"/>
              <a:t>]</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403" name="Shape 1403"/>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a:t>
            </a:r>
            <a:r>
              <a:rPr b="1"/>
              <a:t>Dictionary_1</a:t>
            </a:r>
            <a:r>
              <a:t>.</a:t>
            </a:r>
            <a:r>
              <a:rPr b="1">
                <a:solidFill>
                  <a:schemeClr val="accent3">
                    <a:satOff val="18648"/>
                    <a:lumOff val="5971"/>
                  </a:schemeClr>
                </a:solidFill>
              </a:rPr>
              <a:t>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 name="Shape 1405"/>
          <p:cNvSpPr/>
          <p:nvPr/>
        </p:nvSpPr>
        <p:spPr>
          <a:xfrm>
            <a:off x="4323842" y="520171"/>
            <a:ext cx="4357117"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Deleting Dictionaries</a:t>
            </a:r>
          </a:p>
        </p:txBody>
      </p:sp>
      <p:sp>
        <p:nvSpPr>
          <p:cNvPr id="1406" name="Shape 1406"/>
          <p:cNvSpPr/>
          <p:nvPr/>
        </p:nvSpPr>
        <p:spPr>
          <a:xfrm>
            <a:off x="3717023" y="2523099"/>
            <a:ext cx="6648687" cy="4013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Traceback (most recent call last):</a:t>
            </a:r>
          </a:p>
          <a:p>
            <a:pPr algn="l">
              <a:defRPr sz="2300">
                <a:latin typeface="Helvetica"/>
                <a:ea typeface="Helvetica"/>
                <a:cs typeface="Helvetica"/>
                <a:sym typeface="Helvetica"/>
              </a:defRPr>
            </a:pPr>
            <a:r>
              <a:t>  File "&lt;stdin&gt;", line 1, in &lt;module&gt;</a:t>
            </a:r>
          </a:p>
          <a:p>
            <a:pPr algn="l">
              <a:defRPr sz="2300">
                <a:latin typeface="Helvetica"/>
                <a:ea typeface="Helvetica"/>
                <a:cs typeface="Helvetica"/>
                <a:sym typeface="Helvetica"/>
              </a:defRPr>
            </a:pPr>
            <a:r>
              <a:t>NameError: name 'Dictionary_1' is not defined</a:t>
            </a:r>
          </a:p>
        </p:txBody>
      </p:sp>
    </p:spTree>
  </p:cSld>
  <p:clrMapOvr>
    <a:masterClrMapping/>
  </p:clrMapOvr>
  <p:transition spd="slow"/>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Shape 1410"/>
          <p:cNvSpPr/>
          <p:nvPr/>
        </p:nvSpPr>
        <p:spPr>
          <a:xfrm>
            <a:off x="4323842" y="520171"/>
            <a:ext cx="4357117"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Deleting Dictionaries</a:t>
            </a:r>
          </a:p>
        </p:txBody>
      </p:sp>
      <p:sp>
        <p:nvSpPr>
          <p:cNvPr id="1411" name="Shape 1411"/>
          <p:cNvSpPr/>
          <p:nvPr/>
        </p:nvSpPr>
        <p:spPr>
          <a:xfrm>
            <a:off x="3717023" y="2523099"/>
            <a:ext cx="6648687" cy="4013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a:t>
            </a:r>
            <a:r>
              <a:t> </a:t>
            </a:r>
            <a:r>
              <a:rPr b="1"/>
              <a:t>Dictionary_1</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Traceback (most recent call last):</a:t>
            </a:r>
          </a:p>
          <a:p>
            <a:pPr algn="l">
              <a:defRPr sz="2300">
                <a:latin typeface="Helvetica"/>
                <a:ea typeface="Helvetica"/>
                <a:cs typeface="Helvetica"/>
                <a:sym typeface="Helvetica"/>
              </a:defRPr>
            </a:pPr>
            <a:r>
              <a:t>  File "&lt;stdin&gt;", line 1, in &lt;module&gt;</a:t>
            </a:r>
          </a:p>
          <a:p>
            <a:pPr algn="l">
              <a:defRPr sz="2300">
                <a:latin typeface="Helvetica"/>
                <a:ea typeface="Helvetica"/>
                <a:cs typeface="Helvetica"/>
                <a:sym typeface="Helvetica"/>
              </a:defRPr>
            </a:pPr>
            <a:r>
              <a:t>NameError: name 'Dictionary_1' is not defined</a:t>
            </a:r>
          </a:p>
        </p:txBody>
      </p:sp>
    </p:spTree>
  </p:cSld>
  <p:clrMapOvr>
    <a:masterClrMapping/>
  </p:clrMapOvr>
  <p:transition spd="slow"/>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Shape 1413"/>
          <p:cNvSpPr/>
          <p:nvPr/>
        </p:nvSpPr>
        <p:spPr>
          <a:xfrm>
            <a:off x="4323842" y="520171"/>
            <a:ext cx="4357117"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Deleting Dictionaries</a:t>
            </a:r>
          </a:p>
        </p:txBody>
      </p:sp>
      <p:sp>
        <p:nvSpPr>
          <p:cNvPr id="1414" name="Shape 1414"/>
          <p:cNvSpPr/>
          <p:nvPr/>
        </p:nvSpPr>
        <p:spPr>
          <a:xfrm>
            <a:off x="3717023" y="2523099"/>
            <a:ext cx="6648687" cy="4013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a:t>
            </a:r>
            <a:r>
              <a:t> </a:t>
            </a:r>
            <a:r>
              <a:rPr b="1"/>
              <a:t>Dictionary_1</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solidFill>
                  <a:schemeClr val="accent5">
                    <a:hueOff val="-444211"/>
                    <a:satOff val="-14915"/>
                    <a:lumOff val="22857"/>
                  </a:schemeClr>
                </a:solidFill>
                <a:latin typeface="Helvetica"/>
                <a:ea typeface="Helvetica"/>
                <a:cs typeface="Helvetica"/>
                <a:sym typeface="Helvetica"/>
              </a:defRPr>
            </a:pPr>
            <a:r>
              <a:t>Traceback (most recent call last):</a:t>
            </a:r>
          </a:p>
          <a:p>
            <a:pPr algn="l">
              <a:defRPr sz="2300">
                <a:solidFill>
                  <a:schemeClr val="accent5">
                    <a:hueOff val="-444211"/>
                    <a:satOff val="-14915"/>
                    <a:lumOff val="22857"/>
                  </a:schemeClr>
                </a:solidFill>
                <a:latin typeface="Helvetica"/>
                <a:ea typeface="Helvetica"/>
                <a:cs typeface="Helvetica"/>
                <a:sym typeface="Helvetica"/>
              </a:defRPr>
            </a:pPr>
            <a:r>
              <a:t>  File "&lt;stdin&gt;", line 1, in &lt;module&gt;</a:t>
            </a:r>
          </a:p>
          <a:p>
            <a:pPr algn="l">
              <a:defRPr sz="2300" b="1">
                <a:solidFill>
                  <a:schemeClr val="accent5"/>
                </a:solidFill>
                <a:latin typeface="Helvetica"/>
                <a:ea typeface="Helvetica"/>
                <a:cs typeface="Helvetica"/>
                <a:sym typeface="Helvetica"/>
              </a:defRPr>
            </a:pPr>
            <a:r>
              <a:t>NameError: name 'Dictionary_1' is not defined</a:t>
            </a:r>
          </a:p>
        </p:txBody>
      </p:sp>
    </p:spTree>
  </p:cSld>
  <p:clrMapOvr>
    <a:masterClrMapping/>
  </p:clrMapOvr>
  <p:transition spd="slow"/>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Shape 1416"/>
          <p:cNvSpPr/>
          <p:nvPr/>
        </p:nvSpPr>
        <p:spPr>
          <a:xfrm>
            <a:off x="3747089" y="558800"/>
            <a:ext cx="453496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a:t>
            </a:r>
          </a:p>
        </p:txBody>
      </p:sp>
      <p:sp>
        <p:nvSpPr>
          <p:cNvPr id="1417" name="Shape 1417"/>
          <p:cNvSpPr/>
          <p:nvPr/>
        </p:nvSpPr>
        <p:spPr>
          <a:xfrm>
            <a:off x="800089" y="1620583"/>
            <a:ext cx="7441392" cy="175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200">
                <a:latin typeface="Helvetica"/>
                <a:ea typeface="Helvetica"/>
                <a:cs typeface="Helvetica"/>
                <a:sym typeface="Helvetica"/>
              </a:defRPr>
            </a:pPr>
            <a:endParaRPr/>
          </a:p>
          <a:p>
            <a:pPr algn="l">
              <a:defRPr sz="2200" b="1">
                <a:solidFill>
                  <a:srgbClr val="A6AAA9"/>
                </a:solidFill>
                <a:latin typeface="Helvetica"/>
                <a:ea typeface="Helvetica"/>
                <a:cs typeface="Helvetica"/>
                <a:sym typeface="Helvetica"/>
              </a:defRPr>
            </a:pPr>
            <a:r>
              <a:t>#Create 2 Lists</a:t>
            </a:r>
          </a:p>
          <a:p>
            <a:pPr algn="l">
              <a:defRPr sz="2200">
                <a:latin typeface="Helvetica"/>
                <a:ea typeface="Helvetica"/>
                <a:cs typeface="Helvetica"/>
                <a:sym typeface="Helvetica"/>
              </a:defRPr>
            </a:pPr>
            <a:endParaRPr/>
          </a:p>
          <a:p>
            <a:pPr algn="l">
              <a:defRPr sz="2200">
                <a:latin typeface="Helvetica"/>
                <a:ea typeface="Helvetica"/>
                <a:cs typeface="Helvetica"/>
                <a:sym typeface="Helvetica"/>
              </a:defRPr>
            </a:pPr>
            <a:r>
              <a:t>&gt;&gt;&gt; </a:t>
            </a:r>
            <a:r>
              <a:rPr b="1">
                <a:solidFill>
                  <a:schemeClr val="accent6"/>
                </a:solidFill>
              </a:rPr>
              <a:t>color_list</a:t>
            </a:r>
            <a:r>
              <a:t> =</a:t>
            </a:r>
            <a:r>
              <a:rPr b="1"/>
              <a:t> [</a:t>
            </a:r>
            <a:r>
              <a:rPr b="1">
                <a:solidFill>
                  <a:schemeClr val="accent4"/>
                </a:solidFill>
              </a:rPr>
              <a:t>"orange"</a:t>
            </a:r>
            <a:r>
              <a:rPr b="1"/>
              <a:t>,</a:t>
            </a:r>
            <a:r>
              <a:rPr b="1">
                <a:solidFill>
                  <a:schemeClr val="accent1"/>
                </a:solidFill>
              </a:rPr>
              <a:t> "blue",</a:t>
            </a:r>
            <a:r>
              <a:rPr b="1"/>
              <a:t> "black", </a:t>
            </a:r>
            <a:r>
              <a:rPr b="1">
                <a:solidFill>
                  <a:schemeClr val="accent4">
                    <a:hueOff val="46120"/>
                    <a:satOff val="4178"/>
                    <a:lumOff val="-16732"/>
                  </a:schemeClr>
                </a:solidFill>
              </a:rPr>
              <a:t>"brown"</a:t>
            </a:r>
            <a:r>
              <a:rPr b="1"/>
              <a:t>]</a:t>
            </a:r>
          </a:p>
          <a:p>
            <a:pPr algn="l">
              <a:defRPr sz="2200">
                <a:latin typeface="Helvetica"/>
                <a:ea typeface="Helvetica"/>
                <a:cs typeface="Helvetica"/>
                <a:sym typeface="Helvetica"/>
              </a:defRPr>
            </a:pPr>
            <a:r>
              <a:t>&gt;&gt;&gt; </a:t>
            </a:r>
            <a:r>
              <a:rPr b="1">
                <a:solidFill>
                  <a:schemeClr val="accent5"/>
                </a:solidFill>
              </a:rPr>
              <a:t>name_list</a:t>
            </a:r>
            <a:r>
              <a:t> =</a:t>
            </a:r>
            <a:r>
              <a:rPr b="1"/>
              <a:t> [</a:t>
            </a:r>
            <a:r>
              <a:rPr b="1">
                <a:solidFill>
                  <a:schemeClr val="accent3">
                    <a:hueOff val="-546624"/>
                    <a:satOff val="7767"/>
                    <a:lumOff val="-14512"/>
                  </a:schemeClr>
                </a:solidFill>
              </a:rPr>
              <a:t>"paul"</a:t>
            </a:r>
            <a:r>
              <a:rPr b="1"/>
              <a:t>, </a:t>
            </a:r>
            <a:r>
              <a:rPr b="1">
                <a:solidFill>
                  <a:schemeClr val="accent5">
                    <a:hueOff val="-522602"/>
                    <a:satOff val="-6700"/>
                    <a:lumOff val="-22320"/>
                  </a:schemeClr>
                </a:solidFill>
              </a:rPr>
              <a:t>"bob"</a:t>
            </a:r>
            <a:r>
              <a:rPr b="1"/>
              <a:t>, </a:t>
            </a:r>
            <a:r>
              <a:rPr b="1">
                <a:solidFill>
                  <a:schemeClr val="accent6">
                    <a:lumOff val="-21524"/>
                  </a:schemeClr>
                </a:solidFill>
              </a:rPr>
              <a:t>"mike"</a:t>
            </a:r>
            <a:r>
              <a:rPr b="1"/>
              <a:t>, </a:t>
            </a:r>
            <a:r>
              <a:rPr b="1">
                <a:solidFill>
                  <a:schemeClr val="accent3">
                    <a:satOff val="18648"/>
                    <a:lumOff val="5971"/>
                  </a:schemeClr>
                </a:solidFill>
              </a:rPr>
              <a:t>"pete"</a:t>
            </a:r>
            <a:r>
              <a:rPr b="1"/>
              <a:t>]</a:t>
            </a:r>
          </a:p>
        </p:txBody>
      </p:sp>
      <p:sp>
        <p:nvSpPr>
          <p:cNvPr id="1418" name="Shape 1418"/>
          <p:cNvSpPr/>
          <p:nvPr/>
        </p:nvSpPr>
        <p:spPr>
          <a:xfrm>
            <a:off x="780775" y="3711066"/>
            <a:ext cx="7480020" cy="175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200">
                <a:latin typeface="Helvetica"/>
                <a:ea typeface="Helvetica"/>
                <a:cs typeface="Helvetica"/>
                <a:sym typeface="Helvetica"/>
              </a:defRPr>
            </a:pPr>
            <a:endParaRPr/>
          </a:p>
          <a:p>
            <a:pPr algn="l">
              <a:defRPr sz="2200" b="1">
                <a:solidFill>
                  <a:srgbClr val="A6AAA9"/>
                </a:solidFill>
                <a:latin typeface="Helvetica"/>
                <a:ea typeface="Helvetica"/>
                <a:cs typeface="Helvetica"/>
                <a:sym typeface="Helvetica"/>
              </a:defRPr>
            </a:pPr>
            <a:r>
              <a:t>#Create a Dictionary that stores the 2 lists as a simple number variable</a:t>
            </a:r>
          </a:p>
          <a:p>
            <a:pPr algn="l">
              <a:defRPr sz="2200">
                <a:latin typeface="Helvetica"/>
                <a:ea typeface="Helvetica"/>
                <a:cs typeface="Helvetica"/>
                <a:sym typeface="Helvetica"/>
              </a:defRPr>
            </a:pPr>
            <a:endParaRPr/>
          </a:p>
          <a:p>
            <a:pPr algn="l">
              <a:defRPr sz="2200">
                <a:latin typeface="Helvetica"/>
                <a:ea typeface="Helvetica"/>
                <a:cs typeface="Helvetica"/>
                <a:sym typeface="Helvetica"/>
              </a:defRPr>
            </a:pPr>
            <a:r>
              <a:t>&gt;&gt;&gt; </a:t>
            </a:r>
            <a:r>
              <a:rPr b="1">
                <a:solidFill>
                  <a:schemeClr val="accent4">
                    <a:satOff val="1488"/>
                    <a:lumOff val="-7242"/>
                  </a:schemeClr>
                </a:solidFill>
              </a:rPr>
              <a:t>D1</a:t>
            </a:r>
            <a:r>
              <a:t> = {</a:t>
            </a:r>
            <a:r>
              <a:rPr b="1"/>
              <a:t>1:</a:t>
            </a:r>
            <a:r>
              <a:rPr b="1">
                <a:solidFill>
                  <a:schemeClr val="accent6"/>
                </a:solidFill>
              </a:rPr>
              <a:t>color_list</a:t>
            </a:r>
            <a:r>
              <a:t>, </a:t>
            </a:r>
            <a:r>
              <a:rPr b="1"/>
              <a:t>2:</a:t>
            </a:r>
            <a:r>
              <a:rPr b="1">
                <a:solidFill>
                  <a:schemeClr val="accent5"/>
                </a:solidFill>
              </a:rPr>
              <a:t>name_list</a:t>
            </a:r>
            <a:r>
              <a:t>}</a:t>
            </a:r>
          </a:p>
        </p:txBody>
      </p:sp>
      <p:sp>
        <p:nvSpPr>
          <p:cNvPr id="1419" name="Shape 1419"/>
          <p:cNvSpPr/>
          <p:nvPr/>
        </p:nvSpPr>
        <p:spPr>
          <a:xfrm>
            <a:off x="845695" y="5921204"/>
            <a:ext cx="11313409" cy="1422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200" b="1">
                <a:solidFill>
                  <a:srgbClr val="A6AAA9"/>
                </a:solidFill>
                <a:latin typeface="Helvetica"/>
                <a:ea typeface="Helvetica"/>
                <a:cs typeface="Helvetica"/>
                <a:sym typeface="Helvetica"/>
              </a:defRPr>
            </a:pPr>
            <a:r>
              <a:rPr dirty="0"/>
              <a:t>#Print the Dictionary to reveal ALL of the contents</a:t>
            </a:r>
          </a:p>
          <a:p>
            <a:pPr algn="l">
              <a:defRPr sz="2200">
                <a:latin typeface="Helvetica"/>
                <a:ea typeface="Helvetica"/>
                <a:cs typeface="Helvetica"/>
                <a:sym typeface="Helvetica"/>
              </a:defRPr>
            </a:pPr>
            <a:endParaRPr dirty="0"/>
          </a:p>
          <a:p>
            <a:pPr algn="l">
              <a:defRPr sz="2200">
                <a:latin typeface="Helvetica"/>
                <a:ea typeface="Helvetica"/>
                <a:cs typeface="Helvetica"/>
                <a:sym typeface="Helvetica"/>
              </a:defRPr>
            </a:pPr>
            <a:r>
              <a:rPr dirty="0"/>
              <a:t>&gt;&gt;&gt; </a:t>
            </a:r>
            <a:r>
              <a:rPr b="1" dirty="0">
                <a:solidFill>
                  <a:schemeClr val="accent4">
                    <a:satOff val="1488"/>
                    <a:lumOff val="-7242"/>
                  </a:schemeClr>
                </a:solidFill>
              </a:rPr>
              <a:t>D1</a:t>
            </a:r>
          </a:p>
          <a:p>
            <a:pPr algn="l">
              <a:defRPr sz="2200">
                <a:latin typeface="Helvetica"/>
                <a:ea typeface="Helvetica"/>
                <a:cs typeface="Helvetica"/>
                <a:sym typeface="Helvetica"/>
              </a:defRPr>
            </a:pPr>
            <a:r>
              <a:rPr dirty="0"/>
              <a:t>{</a:t>
            </a:r>
            <a:r>
              <a:rPr b="1" dirty="0"/>
              <a:t>1:[</a:t>
            </a:r>
            <a:r>
              <a:rPr b="1" dirty="0">
                <a:solidFill>
                  <a:schemeClr val="accent4"/>
                </a:solidFill>
              </a:rPr>
              <a:t>“orange"</a:t>
            </a:r>
            <a:r>
              <a:rPr dirty="0"/>
              <a:t>,</a:t>
            </a:r>
            <a:r>
              <a:rPr b="1" dirty="0">
                <a:solidFill>
                  <a:schemeClr val="accent1"/>
                </a:solidFill>
              </a:rPr>
              <a:t> "blue",</a:t>
            </a:r>
            <a:r>
              <a:rPr dirty="0"/>
              <a:t> </a:t>
            </a:r>
            <a:r>
              <a:rPr b="1" dirty="0"/>
              <a:t>"black",</a:t>
            </a:r>
            <a:r>
              <a:rPr dirty="0"/>
              <a:t> </a:t>
            </a:r>
            <a:r>
              <a:rPr b="1" dirty="0">
                <a:solidFill>
                  <a:schemeClr val="accent4">
                    <a:hueOff val="46120"/>
                    <a:satOff val="4178"/>
                    <a:lumOff val="-16732"/>
                  </a:schemeClr>
                </a:solidFill>
              </a:rPr>
              <a:t>“brown”</a:t>
            </a:r>
            <a:r>
              <a:rPr b="1" dirty="0"/>
              <a:t>]</a:t>
            </a:r>
            <a:r>
              <a:rPr dirty="0"/>
              <a:t>, </a:t>
            </a:r>
            <a:r>
              <a:rPr b="1" dirty="0"/>
              <a:t>2: [</a:t>
            </a:r>
            <a:r>
              <a:rPr b="1" dirty="0">
                <a:solidFill>
                  <a:schemeClr val="accent3">
                    <a:hueOff val="-546624"/>
                    <a:satOff val="7767"/>
                    <a:lumOff val="-14512"/>
                  </a:schemeClr>
                </a:solidFill>
              </a:rPr>
              <a:t>"paul"</a:t>
            </a:r>
            <a:r>
              <a:rPr b="1" dirty="0"/>
              <a:t>, </a:t>
            </a:r>
            <a:r>
              <a:rPr b="1" dirty="0">
                <a:solidFill>
                  <a:schemeClr val="accent5">
                    <a:hueOff val="-522602"/>
                    <a:satOff val="-6700"/>
                    <a:lumOff val="-22320"/>
                  </a:schemeClr>
                </a:solidFill>
              </a:rPr>
              <a:t>"bob"</a:t>
            </a:r>
            <a:r>
              <a:rPr b="1" dirty="0"/>
              <a:t>, </a:t>
            </a:r>
            <a:r>
              <a:rPr b="1" dirty="0">
                <a:solidFill>
                  <a:schemeClr val="accent6">
                    <a:lumOff val="-21524"/>
                  </a:schemeClr>
                </a:solidFill>
              </a:rPr>
              <a:t>"mike"</a:t>
            </a:r>
            <a:r>
              <a:rPr b="1" dirty="0"/>
              <a:t>, </a:t>
            </a:r>
            <a:r>
              <a:rPr b="1" dirty="0">
                <a:solidFill>
                  <a:schemeClr val="accent3">
                    <a:satOff val="18648"/>
                    <a:lumOff val="5971"/>
                  </a:schemeClr>
                </a:solidFill>
              </a:rPr>
              <a:t>“pete"</a:t>
            </a:r>
            <a:r>
              <a:rPr b="1" dirty="0"/>
              <a:t>]</a:t>
            </a:r>
            <a:r>
              <a:rPr dirty="0"/>
              <a:t>}</a:t>
            </a:r>
          </a:p>
        </p:txBody>
      </p:sp>
    </p:spTree>
  </p:cSld>
  <p:clrMapOvr>
    <a:masterClrMapping/>
  </p:clrMapOvr>
  <p:transition spd="slow"/>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Shape 1423"/>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24" name="Shape 1424"/>
          <p:cNvSpPr/>
          <p:nvPr/>
        </p:nvSpPr>
        <p:spPr>
          <a:xfrm>
            <a:off x="780775" y="1449132"/>
            <a:ext cx="748002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D1[1]</a:t>
            </a:r>
          </a:p>
          <a:p>
            <a:pPr algn="l">
              <a:defRPr sz="2300">
                <a:latin typeface="Helvetica"/>
                <a:ea typeface="Helvetica"/>
                <a:cs typeface="Helvetica"/>
                <a:sym typeface="Helvetica"/>
              </a:defRPr>
            </a:pPr>
            <a:r>
              <a:t>['orange', 'blue', 'black', 'brown']</a:t>
            </a:r>
          </a:p>
          <a:p>
            <a:pPr algn="l">
              <a:defRPr sz="2300">
                <a:latin typeface="Helvetica"/>
                <a:ea typeface="Helvetica"/>
                <a:cs typeface="Helvetica"/>
                <a:sym typeface="Helvetica"/>
              </a:defRPr>
            </a:pPr>
            <a:r>
              <a:t>&gt;&gt;&gt; print D1[2]</a:t>
            </a:r>
          </a:p>
          <a:p>
            <a:pPr algn="l">
              <a:defRPr sz="2300">
                <a:latin typeface="Helvetica"/>
                <a:ea typeface="Helvetica"/>
                <a:cs typeface="Helvetica"/>
                <a:sym typeface="Helvetica"/>
              </a:defRPr>
            </a:pPr>
            <a:r>
              <a:t>['paul', 'bob', 'mike', 'pete']</a:t>
            </a:r>
          </a:p>
        </p:txBody>
      </p:sp>
      <p:sp>
        <p:nvSpPr>
          <p:cNvPr id="1425" name="Shape 1425"/>
          <p:cNvSpPr/>
          <p:nvPr/>
        </p:nvSpPr>
        <p:spPr>
          <a:xfrm>
            <a:off x="973915" y="4601964"/>
            <a:ext cx="7480021" cy="391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tst = D1[2]</a:t>
            </a: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Shape 1429"/>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30" name="Shape 1430"/>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print</a:t>
            </a:r>
            <a:r>
              <a:t> </a:t>
            </a:r>
            <a:r>
              <a:rPr b="1">
                <a:solidFill>
                  <a:schemeClr val="accent6"/>
                </a:solidFill>
              </a:rPr>
              <a:t>D1</a:t>
            </a:r>
            <a:r>
              <a:rPr b="1"/>
              <a:t>[</a:t>
            </a:r>
            <a:r>
              <a:rPr b="1">
                <a:solidFill>
                  <a:schemeClr val="accent3">
                    <a:satOff val="18648"/>
                    <a:lumOff val="5971"/>
                  </a:schemeClr>
                </a:solidFill>
              </a:rPr>
              <a:t>1</a:t>
            </a:r>
            <a:r>
              <a:rPr b="1"/>
              <a:t>]</a:t>
            </a:r>
          </a:p>
          <a:p>
            <a:pPr algn="l">
              <a:defRPr sz="2300" b="1">
                <a:latin typeface="Helvetica"/>
                <a:ea typeface="Helvetica"/>
                <a:cs typeface="Helvetica"/>
                <a:sym typeface="Helvetica"/>
              </a:defRPr>
            </a:pPr>
            <a:r>
              <a:t>[</a:t>
            </a:r>
            <a:r>
              <a:rPr>
                <a:solidFill>
                  <a:schemeClr val="accent4"/>
                </a:solidFill>
              </a:rPr>
              <a:t>'orange'</a:t>
            </a:r>
            <a:r>
              <a:t>,</a:t>
            </a:r>
            <a:r>
              <a:rPr>
                <a:solidFill>
                  <a:schemeClr val="accent1"/>
                </a:solidFill>
              </a:rPr>
              <a:t> 'blue'</a:t>
            </a:r>
            <a:r>
              <a:t>, 'black', </a:t>
            </a:r>
            <a:r>
              <a:rPr>
                <a:solidFill>
                  <a:schemeClr val="accent4">
                    <a:hueOff val="46120"/>
                    <a:satOff val="4178"/>
                    <a:lumOff val="-16732"/>
                  </a:schemeClr>
                </a:solidFill>
              </a:rPr>
              <a:t>‘brown'</a:t>
            </a:r>
            <a:r>
              <a:t>]</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D1[2]</a:t>
            </a:r>
          </a:p>
          <a:p>
            <a:pPr algn="l">
              <a:defRPr sz="2300">
                <a:latin typeface="Helvetica"/>
                <a:ea typeface="Helvetica"/>
                <a:cs typeface="Helvetica"/>
                <a:sym typeface="Helvetica"/>
              </a:defRPr>
            </a:pPr>
            <a:r>
              <a:t>['paul', 'bob', 'mike', 'pete']</a:t>
            </a:r>
          </a:p>
        </p:txBody>
      </p:sp>
      <p:sp>
        <p:nvSpPr>
          <p:cNvPr id="1431" name="Shape 1431"/>
          <p:cNvSpPr/>
          <p:nvPr/>
        </p:nvSpPr>
        <p:spPr>
          <a:xfrm>
            <a:off x="800089" y="4833732"/>
            <a:ext cx="7480020" cy="391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tst = D1[2]</a:t>
            </a: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Shape 1433"/>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34" name="Shape 1434"/>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print</a:t>
            </a:r>
            <a:r>
              <a:t> </a:t>
            </a:r>
            <a:r>
              <a:rPr b="1">
                <a:solidFill>
                  <a:schemeClr val="accent6"/>
                </a:solidFill>
              </a:rPr>
              <a:t>D1</a:t>
            </a:r>
            <a:r>
              <a:rPr b="1"/>
              <a:t>[</a:t>
            </a:r>
            <a:r>
              <a:rPr b="1">
                <a:solidFill>
                  <a:schemeClr val="accent3">
                    <a:satOff val="18648"/>
                    <a:lumOff val="5971"/>
                  </a:schemeClr>
                </a:solidFill>
              </a:rPr>
              <a:t>1</a:t>
            </a:r>
            <a:r>
              <a:rPr b="1"/>
              <a:t>]</a:t>
            </a:r>
          </a:p>
          <a:p>
            <a:pPr algn="l">
              <a:defRPr sz="2300" b="1">
                <a:latin typeface="Helvetica"/>
                <a:ea typeface="Helvetica"/>
                <a:cs typeface="Helvetica"/>
                <a:sym typeface="Helvetica"/>
              </a:defRPr>
            </a:pPr>
            <a:r>
              <a:t>[</a:t>
            </a:r>
            <a:r>
              <a:rPr>
                <a:solidFill>
                  <a:schemeClr val="accent4"/>
                </a:solidFill>
              </a:rPr>
              <a:t>'orange'</a:t>
            </a:r>
            <a:r>
              <a:t>,</a:t>
            </a:r>
            <a:r>
              <a:rPr>
                <a:solidFill>
                  <a:schemeClr val="accent1"/>
                </a:solidFill>
              </a:rPr>
              <a:t> 'blue'</a:t>
            </a:r>
            <a:r>
              <a:t>, 'black', </a:t>
            </a:r>
            <a:r>
              <a:rPr>
                <a:solidFill>
                  <a:schemeClr val="accent4">
                    <a:hueOff val="46120"/>
                    <a:satOff val="4178"/>
                    <a:lumOff val="-16732"/>
                  </a:schemeClr>
                </a:solidFill>
              </a:rPr>
              <a:t>‘brown'</a:t>
            </a:r>
            <a:r>
              <a:t>]</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print </a:t>
            </a:r>
            <a:r>
              <a:rPr b="1">
                <a:solidFill>
                  <a:schemeClr val="accent6"/>
                </a:solidFill>
              </a:rPr>
              <a:t>D1</a:t>
            </a:r>
            <a:r>
              <a:rPr b="1"/>
              <a:t>[</a:t>
            </a:r>
            <a:r>
              <a:rPr b="1">
                <a:solidFill>
                  <a:schemeClr val="accent3"/>
                </a:solidFill>
              </a:rPr>
              <a:t>2</a:t>
            </a:r>
            <a:r>
              <a:rPr b="1"/>
              <a:t>]</a:t>
            </a:r>
          </a:p>
          <a:p>
            <a:pPr algn="l">
              <a:defRPr sz="2300">
                <a:latin typeface="Helvetica"/>
                <a:ea typeface="Helvetica"/>
                <a:cs typeface="Helvetica"/>
                <a:sym typeface="Helvetica"/>
              </a:defRPr>
            </a:pPr>
            <a:r>
              <a:rPr b="1"/>
              <a:t>[</a:t>
            </a:r>
            <a:r>
              <a:rPr b="1">
                <a:solidFill>
                  <a:schemeClr val="accent2"/>
                </a:solidFill>
              </a:rPr>
              <a:t>'paul'</a:t>
            </a:r>
            <a:r>
              <a:rPr b="1"/>
              <a:t>, </a:t>
            </a:r>
            <a:r>
              <a:rPr b="1">
                <a:solidFill>
                  <a:schemeClr val="accent5"/>
                </a:solidFill>
              </a:rPr>
              <a:t>'bob'</a:t>
            </a:r>
            <a:r>
              <a:rPr b="1"/>
              <a:t>, </a:t>
            </a:r>
            <a:r>
              <a:rPr b="1">
                <a:solidFill>
                  <a:schemeClr val="accent6">
                    <a:satOff val="24555"/>
                    <a:lumOff val="22232"/>
                  </a:schemeClr>
                </a:solidFill>
              </a:rPr>
              <a:t>'mike'</a:t>
            </a:r>
            <a:r>
              <a:rPr b="1"/>
              <a:t>, </a:t>
            </a:r>
            <a:r>
              <a:rPr b="1">
                <a:solidFill>
                  <a:schemeClr val="accent1">
                    <a:satOff val="-3355"/>
                    <a:lumOff val="26614"/>
                  </a:schemeClr>
                </a:solidFill>
              </a:rPr>
              <a:t>'pete']</a:t>
            </a:r>
          </a:p>
        </p:txBody>
      </p:sp>
      <p:sp>
        <p:nvSpPr>
          <p:cNvPr id="1435" name="Shape 1435"/>
          <p:cNvSpPr/>
          <p:nvPr/>
        </p:nvSpPr>
        <p:spPr>
          <a:xfrm>
            <a:off x="800089" y="4833732"/>
            <a:ext cx="7480020" cy="391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tst = D1[2]</a:t>
            </a: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27"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28"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29"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30" name="Shape 330"/>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1" name="Shape 331"/>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2" name="Shape 332"/>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33"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34" name="Shape 334"/>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5" name="Shape 335"/>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36" name="Shape 336"/>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37" name="Shape 337"/>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38"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39" name="Shape 339"/>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40" name="Shape 340"/>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341" name="Shape 341"/>
          <p:cNvSpPr/>
          <p:nvPr/>
        </p:nvSpPr>
        <p:spPr>
          <a:xfrm>
            <a:off x="6892421"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5"/>
                </a:solidFill>
              </a:defRPr>
            </a:lvl1pPr>
          </a:lstStyle>
          <a:p>
            <a:r>
              <a:t>= Value</a:t>
            </a:r>
          </a:p>
        </p:txBody>
      </p:sp>
    </p:spTree>
  </p:cSld>
  <p:clrMapOvr>
    <a:masterClrMapping/>
  </p:clrMapOvr>
  <p:transition spd="slow"/>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Shape 1437"/>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38" name="Shape 1438"/>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D1[1]</a:t>
            </a:r>
          </a:p>
          <a:p>
            <a:pPr algn="l">
              <a:defRPr sz="2300">
                <a:latin typeface="Helvetica"/>
                <a:ea typeface="Helvetica"/>
                <a:cs typeface="Helvetica"/>
                <a:sym typeface="Helvetica"/>
              </a:defRPr>
            </a:pPr>
            <a:r>
              <a:t>['orange', 'blue', 'black', ‘brown']</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a:t>
            </a:r>
            <a:r>
              <a:rPr b="1">
                <a:solidFill>
                  <a:schemeClr val="accent1">
                    <a:hueOff val="47394"/>
                    <a:satOff val="-25753"/>
                    <a:lumOff val="-7544"/>
                  </a:schemeClr>
                </a:solidFill>
              </a:rPr>
              <a:t>D1[2]</a:t>
            </a:r>
          </a:p>
          <a:p>
            <a:pPr algn="l">
              <a:defRPr sz="2300">
                <a:latin typeface="Helvetica"/>
                <a:ea typeface="Helvetica"/>
                <a:cs typeface="Helvetica"/>
                <a:sym typeface="Helvetica"/>
              </a:defRPr>
            </a:pPr>
            <a:r>
              <a:t>['paul', 'bob', 'mike', </a:t>
            </a:r>
            <a:r>
              <a:rPr b="1">
                <a:solidFill>
                  <a:schemeClr val="accent4">
                    <a:hueOff val="384618"/>
                    <a:satOff val="3869"/>
                    <a:lumOff val="5802"/>
                  </a:schemeClr>
                </a:solidFill>
              </a:rPr>
              <a:t>'pete'</a:t>
            </a:r>
            <a:r>
              <a:t>]</a:t>
            </a:r>
          </a:p>
        </p:txBody>
      </p:sp>
      <p:sp>
        <p:nvSpPr>
          <p:cNvPr id="1439" name="Shape 1439"/>
          <p:cNvSpPr/>
          <p:nvPr/>
        </p:nvSpPr>
        <p:spPr>
          <a:xfrm>
            <a:off x="780775" y="4748529"/>
            <a:ext cx="7480020" cy="462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b="1">
                <a:solidFill>
                  <a:srgbClr val="53585F"/>
                </a:solidFill>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2"/>
                </a:solidFill>
              </a:rPr>
              <a:t>tst</a:t>
            </a:r>
            <a:r>
              <a:t> = </a:t>
            </a:r>
            <a:r>
              <a:rPr b="1">
                <a:solidFill>
                  <a:schemeClr val="accent1">
                    <a:hueOff val="47394"/>
                    <a:satOff val="-25753"/>
                    <a:lumOff val="-7544"/>
                  </a:schemeClr>
                </a:solidFill>
              </a:rPr>
              <a:t>D1[2]</a:t>
            </a:r>
          </a:p>
          <a:p>
            <a:pPr algn="l">
              <a:defRPr sz="2300">
                <a:latin typeface="Helvetica"/>
                <a:ea typeface="Helvetica"/>
                <a:cs typeface="Helvetica"/>
                <a:sym typeface="Helvetica"/>
              </a:defRPr>
            </a:pPr>
            <a:r>
              <a:t>&gt;&gt;&gt; print tst[-1]</a:t>
            </a:r>
          </a:p>
          <a:p>
            <a:pPr algn="l">
              <a:defRPr sz="2300" b="1">
                <a:solidFill>
                  <a:schemeClr val="accent4">
                    <a:hueOff val="384618"/>
                    <a:satOff val="3869"/>
                    <a:lumOff val="5802"/>
                  </a:schemeClr>
                </a:solidFill>
                <a:latin typeface="Helvetica"/>
                <a:ea typeface="Helvetica"/>
                <a:cs typeface="Helvetica"/>
                <a:sym typeface="Helvetica"/>
              </a:defRPr>
            </a:pPr>
            <a:r>
              <a:t>pete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 name="Shape 1441"/>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42" name="Shape 1442"/>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D1[1]</a:t>
            </a:r>
          </a:p>
          <a:p>
            <a:pPr algn="l">
              <a:defRPr sz="2300">
                <a:latin typeface="Helvetica"/>
                <a:ea typeface="Helvetica"/>
                <a:cs typeface="Helvetica"/>
                <a:sym typeface="Helvetica"/>
              </a:defRPr>
            </a:pPr>
            <a:r>
              <a:t>['orange', 'blue', 'black', ‘brown']</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a:t>
            </a:r>
            <a:r>
              <a:rPr b="1">
                <a:solidFill>
                  <a:schemeClr val="accent1">
                    <a:hueOff val="47394"/>
                    <a:satOff val="-25753"/>
                    <a:lumOff val="-7544"/>
                  </a:schemeClr>
                </a:solidFill>
              </a:rPr>
              <a:t>D1[2]</a:t>
            </a:r>
          </a:p>
          <a:p>
            <a:pPr algn="l">
              <a:defRPr sz="2300">
                <a:latin typeface="Helvetica"/>
                <a:ea typeface="Helvetica"/>
                <a:cs typeface="Helvetica"/>
                <a:sym typeface="Helvetica"/>
              </a:defRPr>
            </a:pPr>
            <a:r>
              <a:t>['paul', 'bob', </a:t>
            </a:r>
            <a:r>
              <a:rPr>
                <a:solidFill>
                  <a:schemeClr val="accent3">
                    <a:satOff val="18648"/>
                    <a:lumOff val="5971"/>
                  </a:schemeClr>
                </a:solidFill>
              </a:rPr>
              <a:t>'mike'</a:t>
            </a:r>
            <a:r>
              <a:t>, 'pete']</a:t>
            </a:r>
          </a:p>
        </p:txBody>
      </p:sp>
      <p:sp>
        <p:nvSpPr>
          <p:cNvPr id="1443" name="Shape 1443"/>
          <p:cNvSpPr/>
          <p:nvPr/>
        </p:nvSpPr>
        <p:spPr>
          <a:xfrm>
            <a:off x="780775" y="4748529"/>
            <a:ext cx="7480020" cy="462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b="1">
                <a:solidFill>
                  <a:srgbClr val="53585F"/>
                </a:solidFill>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2"/>
                </a:solidFill>
              </a:rPr>
              <a:t>tst</a:t>
            </a:r>
            <a:r>
              <a:t> = D1[2]</a:t>
            </a:r>
            <a:endParaRPr b="1">
              <a:solidFill>
                <a:schemeClr val="accent1">
                  <a:hueOff val="47394"/>
                  <a:satOff val="-25753"/>
                  <a:lumOff val="-7544"/>
                </a:schemeClr>
              </a:solidFill>
            </a:endParaRP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4">
                    <a:hueOff val="46120"/>
                    <a:satOff val="4178"/>
                    <a:lumOff val="-16732"/>
                  </a:schemeClr>
                </a:solidFill>
              </a:rPr>
              <a:t>print</a:t>
            </a:r>
            <a:r>
              <a:t> </a:t>
            </a:r>
            <a:r>
              <a:rPr b="1">
                <a:solidFill>
                  <a:schemeClr val="accent2"/>
                </a:solidFill>
              </a:rPr>
              <a:t>tst</a:t>
            </a:r>
            <a:r>
              <a:t>[</a:t>
            </a:r>
            <a:r>
              <a:rPr b="1">
                <a:solidFill>
                  <a:schemeClr val="accent3">
                    <a:satOff val="18648"/>
                    <a:lumOff val="5971"/>
                  </a:schemeClr>
                </a:solidFill>
              </a:rPr>
              <a:t>-2</a:t>
            </a:r>
            <a:r>
              <a:t>]</a:t>
            </a:r>
          </a:p>
          <a:p>
            <a:pPr algn="l">
              <a:defRPr sz="2300" b="1">
                <a:solidFill>
                  <a:schemeClr val="accent3">
                    <a:satOff val="18648"/>
                    <a:lumOff val="5971"/>
                  </a:schemeClr>
                </a:solidFill>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 name="Shape 1445"/>
          <p:cNvSpPr/>
          <p:nvPr/>
        </p:nvSpPr>
        <p:spPr>
          <a:xfrm>
            <a:off x="2937763" y="3943349"/>
            <a:ext cx="7129273" cy="1016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lvl1pPr>
          </a:lstStyle>
          <a:p>
            <a:r>
              <a:t>Regular Expressions</a:t>
            </a:r>
          </a:p>
        </p:txBody>
      </p:sp>
    </p:spTree>
  </p:cSld>
  <p:clrMapOvr>
    <a:masterClrMapping/>
  </p:clrMapOvr>
  <p:transition spd="slow"/>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 name="Shape 1447"/>
          <p:cNvSpPr/>
          <p:nvPr/>
        </p:nvSpPr>
        <p:spPr>
          <a:xfrm>
            <a:off x="2810972" y="558800"/>
            <a:ext cx="64072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 RE in Regular Expressions</a:t>
            </a:r>
          </a:p>
        </p:txBody>
      </p:sp>
      <p:sp>
        <p:nvSpPr>
          <p:cNvPr id="1448" name="Shape 1448"/>
          <p:cNvSpPr/>
          <p:nvPr/>
        </p:nvSpPr>
        <p:spPr>
          <a:xfrm>
            <a:off x="1724327" y="2171700"/>
            <a:ext cx="9979612"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document= open("/Users/pnegron/Desktop/MPLS-TEST-SCRIPT/R1.cfg", 'r')</a:t>
            </a:r>
          </a:p>
          <a:p>
            <a:pPr algn="l">
              <a:defRPr sz="2300">
                <a:solidFill>
                  <a:srgbClr val="53585F"/>
                </a:solidFill>
              </a:defRPr>
            </a:pPr>
            <a:endParaRPr/>
          </a:p>
          <a:p>
            <a:pPr algn="l">
              <a:defRPr sz="2300">
                <a:solidFill>
                  <a:srgbClr val="53585F"/>
                </a:solidFill>
              </a:defRPr>
            </a:pPr>
            <a:r>
              <a:t>file = document.read()</a:t>
            </a:r>
          </a:p>
        </p:txBody>
      </p:sp>
      <p:sp>
        <p:nvSpPr>
          <p:cNvPr id="1449" name="Shape 1449"/>
          <p:cNvSpPr/>
          <p:nvPr/>
        </p:nvSpPr>
        <p:spPr>
          <a:xfrm>
            <a:off x="1736829" y="4914900"/>
            <a:ext cx="9954608" cy="3835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3200">
                <a:solidFill>
                  <a:srgbClr val="53585F"/>
                </a:solidFill>
              </a:defRPr>
            </a:pPr>
            <a:r>
              <a:t>MATCH - Searches at the beginning of a string</a:t>
            </a:r>
          </a:p>
          <a:p>
            <a:pPr algn="l">
              <a:defRPr sz="3200">
                <a:solidFill>
                  <a:srgbClr val="53585F"/>
                </a:solidFill>
              </a:defRPr>
            </a:pPr>
            <a:endParaRPr/>
          </a:p>
          <a:p>
            <a:pPr algn="l">
              <a:defRPr sz="3200">
                <a:solidFill>
                  <a:srgbClr val="53585F"/>
                </a:solidFill>
              </a:defRPr>
            </a:pPr>
            <a:r>
              <a:t>SEARCH- Similar to Match but searches the entire file</a:t>
            </a:r>
          </a:p>
          <a:p>
            <a:pPr algn="l">
              <a:defRPr sz="3200">
                <a:solidFill>
                  <a:srgbClr val="53585F"/>
                </a:solidFill>
              </a:defRPr>
            </a:pPr>
            <a:endParaRPr/>
          </a:p>
          <a:p>
            <a:pPr algn="l">
              <a:defRPr sz="3200">
                <a:solidFill>
                  <a:srgbClr val="53585F"/>
                </a:solidFill>
              </a:defRPr>
            </a:pPr>
            <a:r>
              <a:t>FINDALL- Finds ALL instances of the matched string</a:t>
            </a:r>
          </a:p>
          <a:p>
            <a:pPr algn="l">
              <a:defRPr sz="3200">
                <a:solidFill>
                  <a:srgbClr val="53585F"/>
                </a:solidFill>
              </a:defRPr>
            </a:pPr>
            <a:endParaRPr/>
          </a:p>
          <a:p>
            <a:pPr algn="l">
              <a:defRPr sz="3200">
                <a:solidFill>
                  <a:srgbClr val="53585F"/>
                </a:solidFill>
              </a:defRPr>
            </a:pPr>
            <a:r>
              <a:t>SUB- Can substitute a parameter</a:t>
            </a:r>
          </a:p>
        </p:txBody>
      </p:sp>
    </p:spTree>
  </p:cSld>
  <p:clrMapOvr>
    <a:masterClrMapping/>
  </p:clrMapOvr>
  <p:transition spd="slow"/>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 name="Shape 1453"/>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Match</a:t>
            </a:r>
          </a:p>
        </p:txBody>
      </p:sp>
      <p:sp>
        <p:nvSpPr>
          <p:cNvPr id="1454" name="Shape 1454"/>
          <p:cNvSpPr/>
          <p:nvPr/>
        </p:nvSpPr>
        <p:spPr>
          <a:xfrm>
            <a:off x="2375996" y="2171700"/>
            <a:ext cx="9327943"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dirty="0"/>
          </a:p>
          <a:p>
            <a:pPr algn="l">
              <a:defRPr sz="2300" b="1">
                <a:solidFill>
                  <a:srgbClr val="53585F"/>
                </a:solidFill>
                <a:latin typeface="Helvetica"/>
                <a:ea typeface="Helvetica"/>
                <a:cs typeface="Helvetica"/>
                <a:sym typeface="Helvetica"/>
              </a:defRPr>
            </a:pPr>
            <a:r>
              <a:rPr dirty="0"/>
              <a:t>import</a:t>
            </a:r>
            <a:r>
              <a:rPr dirty="0">
                <a:solidFill>
                  <a:schemeClr val="accent4">
                    <a:hueOff val="384618"/>
                    <a:satOff val="3869"/>
                    <a:lumOff val="5802"/>
                  </a:schemeClr>
                </a:solidFill>
              </a:rPr>
              <a:t> re</a:t>
            </a:r>
          </a:p>
          <a:p>
            <a:pPr algn="l">
              <a:defRPr sz="2300">
                <a:solidFill>
                  <a:srgbClr val="53585F"/>
                </a:solidFill>
              </a:defRPr>
            </a:pPr>
            <a:endParaRPr dirty="0">
              <a:solidFill>
                <a:schemeClr val="accent4">
                  <a:hueOff val="384618"/>
                  <a:satOff val="3869"/>
                  <a:lumOff val="5802"/>
                </a:schemeClr>
              </a:solidFill>
            </a:endParaRPr>
          </a:p>
          <a:p>
            <a:pPr algn="l">
              <a:defRPr sz="2300">
                <a:solidFill>
                  <a:srgbClr val="53585F"/>
                </a:solidFill>
              </a:defRPr>
            </a:pPr>
            <a:r>
              <a:rPr dirty="0"/>
              <a:t>tst = open("/Users/pnegron/Desktop/MPLS-TEST-SCRIPT/R1.cfg", 'r')</a:t>
            </a:r>
          </a:p>
          <a:p>
            <a:pPr algn="l">
              <a:defRPr sz="2300">
                <a:solidFill>
                  <a:srgbClr val="53585F"/>
                </a:solidFill>
              </a:defRPr>
            </a:pPr>
            <a:endParaRPr dirty="0"/>
          </a:p>
          <a:p>
            <a:pPr algn="l">
              <a:defRPr sz="2300">
                <a:solidFill>
                  <a:srgbClr val="53585F"/>
                </a:solidFill>
              </a:defRPr>
            </a:pPr>
            <a:r>
              <a:rPr dirty="0"/>
              <a:t>file = tst.read()</a:t>
            </a:r>
          </a:p>
        </p:txBody>
      </p:sp>
      <p:sp>
        <p:nvSpPr>
          <p:cNvPr id="1455" name="Shape 1455"/>
          <p:cNvSpPr/>
          <p:nvPr/>
        </p:nvSpPr>
        <p:spPr>
          <a:xfrm>
            <a:off x="2375996" y="5829299"/>
            <a:ext cx="8252808" cy="1524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t>vrf = re.match( r'hostname (.*)', file)</a:t>
            </a:r>
          </a:p>
          <a:p>
            <a:pPr algn="l">
              <a:defRPr sz="2300"/>
            </a:pPr>
            <a:endParaRPr/>
          </a:p>
          <a:p>
            <a:pPr algn="l">
              <a:defRPr sz="2300"/>
            </a:pPr>
            <a:r>
              <a:t>print "The hostname of the Router is:\t", vrf.group(1)</a:t>
            </a:r>
          </a:p>
        </p:txBody>
      </p:sp>
    </p:spTree>
  </p:cSld>
  <p:clrMapOvr>
    <a:masterClrMapping/>
  </p:clrMapOvr>
  <p:transition spd="slow"/>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 name="Shape 1459"/>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Match</a:t>
            </a:r>
          </a:p>
        </p:txBody>
      </p:sp>
      <p:sp>
        <p:nvSpPr>
          <p:cNvPr id="1460" name="Shape 1460"/>
          <p:cNvSpPr/>
          <p:nvPr/>
        </p:nvSpPr>
        <p:spPr>
          <a:xfrm>
            <a:off x="2375996" y="1993895"/>
            <a:ext cx="9327943" cy="259081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rPr b="1">
                <a:solidFill>
                  <a:schemeClr val="accent1"/>
                </a:solidFill>
                <a:latin typeface="Helvetica"/>
                <a:ea typeface="Helvetica"/>
                <a:cs typeface="Helvetica"/>
                <a:sym typeface="Helvetica"/>
              </a:rPr>
              <a:t>tst </a:t>
            </a:r>
            <a:r>
              <a:t>= </a:t>
            </a:r>
            <a:r>
              <a:rPr b="1">
                <a:latin typeface="Helvetica"/>
                <a:ea typeface="Helvetica"/>
                <a:cs typeface="Helvetica"/>
                <a:sym typeface="Helvetica"/>
              </a:rPr>
              <a:t>open("/Users/pnegron/Desktop/MPLS-TEST-SCRIPT/R1.cfg", 'r')</a:t>
            </a:r>
          </a:p>
          <a:p>
            <a:pPr algn="l">
              <a:defRPr sz="2300">
                <a:solidFill>
                  <a:srgbClr val="53585F"/>
                </a:solidFill>
              </a:defRPr>
            </a:pPr>
            <a:endParaRPr b="1">
              <a:latin typeface="Helvetica"/>
              <a:ea typeface="Helvetica"/>
              <a:cs typeface="Helvetica"/>
              <a:sym typeface="Helvetica"/>
            </a:endParaRPr>
          </a:p>
          <a:p>
            <a:pPr algn="l">
              <a:defRPr sz="2300">
                <a:solidFill>
                  <a:srgbClr val="53585F"/>
                </a:solidFill>
              </a:defRPr>
            </a:pPr>
            <a:r>
              <a:rPr b="1">
                <a:solidFill>
                  <a:schemeClr val="accent5"/>
                </a:solidFill>
                <a:latin typeface="Helvetica"/>
                <a:ea typeface="Helvetica"/>
                <a:cs typeface="Helvetica"/>
                <a:sym typeface="Helvetica"/>
              </a:rPr>
              <a:t>file </a:t>
            </a:r>
            <a:r>
              <a:t>= </a:t>
            </a:r>
            <a:r>
              <a:rPr b="1">
                <a:solidFill>
                  <a:schemeClr val="accent1"/>
                </a:solidFill>
                <a:latin typeface="Helvetica"/>
                <a:ea typeface="Helvetica"/>
                <a:cs typeface="Helvetica"/>
                <a:sym typeface="Helvetica"/>
              </a:rPr>
              <a:t>tst</a:t>
            </a:r>
            <a:r>
              <a:t>.</a:t>
            </a:r>
            <a:r>
              <a:rPr b="1">
                <a:solidFill>
                  <a:schemeClr val="accent6"/>
                </a:solidFill>
                <a:latin typeface="Helvetica"/>
                <a:ea typeface="Helvetica"/>
                <a:cs typeface="Helvetica"/>
                <a:sym typeface="Helvetica"/>
              </a:rPr>
              <a:t>read()</a:t>
            </a:r>
          </a:p>
        </p:txBody>
      </p:sp>
      <p:sp>
        <p:nvSpPr>
          <p:cNvPr id="1461" name="Shape 1461"/>
          <p:cNvSpPr/>
          <p:nvPr/>
        </p:nvSpPr>
        <p:spPr>
          <a:xfrm>
            <a:off x="2375996" y="5829299"/>
            <a:ext cx="8252808" cy="1524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t>vrf = re.match( r'hostname (.*)', file)</a:t>
            </a:r>
          </a:p>
          <a:p>
            <a:pPr algn="l">
              <a:defRPr sz="2300"/>
            </a:pPr>
            <a:endParaRPr/>
          </a:p>
          <a:p>
            <a:pPr algn="l">
              <a:defRPr sz="2300"/>
            </a:pPr>
            <a:r>
              <a:t>print "The hostname of the Router is:\t", vrf.group(1)</a:t>
            </a:r>
          </a:p>
        </p:txBody>
      </p:sp>
    </p:spTree>
  </p:cSld>
  <p:clrMapOvr>
    <a:masterClrMapping/>
  </p:clrMapOvr>
  <p:transition spd="slow"/>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Shape 1465"/>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Match</a:t>
            </a:r>
          </a:p>
        </p:txBody>
      </p:sp>
      <p:sp>
        <p:nvSpPr>
          <p:cNvPr id="1466" name="Shape 1466"/>
          <p:cNvSpPr/>
          <p:nvPr/>
        </p:nvSpPr>
        <p:spPr>
          <a:xfrm>
            <a:off x="2375996" y="2171697"/>
            <a:ext cx="9327943" cy="22352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rPr b="1">
                <a:solidFill>
                  <a:schemeClr val="accent5"/>
                </a:solidFill>
                <a:latin typeface="Helvetica"/>
                <a:ea typeface="Helvetica"/>
                <a:cs typeface="Helvetica"/>
                <a:sym typeface="Helvetica"/>
              </a:rPr>
              <a:t>file </a:t>
            </a:r>
            <a:r>
              <a:t>= </a:t>
            </a:r>
            <a:r>
              <a:rPr b="1">
                <a:solidFill>
                  <a:schemeClr val="accent1"/>
                </a:solidFill>
                <a:latin typeface="Helvetica"/>
                <a:ea typeface="Helvetica"/>
                <a:cs typeface="Helvetica"/>
                <a:sym typeface="Helvetica"/>
              </a:rPr>
              <a:t>tst</a:t>
            </a:r>
            <a:r>
              <a:t>.</a:t>
            </a:r>
            <a:r>
              <a:rPr b="1">
                <a:solidFill>
                  <a:schemeClr val="accent6"/>
                </a:solidFill>
                <a:latin typeface="Helvetica"/>
                <a:ea typeface="Helvetica"/>
                <a:cs typeface="Helvetica"/>
                <a:sym typeface="Helvetica"/>
              </a:rPr>
              <a:t>read()</a:t>
            </a:r>
          </a:p>
        </p:txBody>
      </p:sp>
      <p:sp>
        <p:nvSpPr>
          <p:cNvPr id="1467" name="Shape 1467"/>
          <p:cNvSpPr/>
          <p:nvPr/>
        </p:nvSpPr>
        <p:spPr>
          <a:xfrm>
            <a:off x="2375996" y="6009089"/>
            <a:ext cx="8252808" cy="11644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rPr b="1" dirty="0">
                <a:solidFill>
                  <a:schemeClr val="accent4">
                    <a:hueOff val="46120"/>
                    <a:satOff val="4178"/>
                    <a:lumOff val="-16732"/>
                  </a:schemeClr>
                </a:solidFill>
                <a:latin typeface="Helvetica"/>
                <a:ea typeface="Helvetica"/>
                <a:cs typeface="Helvetica"/>
                <a:sym typeface="Helvetica"/>
              </a:rPr>
              <a:t>vrf</a:t>
            </a:r>
            <a:r>
              <a:rPr dirty="0"/>
              <a:t> = </a:t>
            </a:r>
            <a:r>
              <a:rPr b="1" dirty="0">
                <a:solidFill>
                  <a:schemeClr val="accent4"/>
                </a:solidFill>
                <a:latin typeface="Helvetica"/>
                <a:ea typeface="Helvetica"/>
                <a:cs typeface="Helvetica"/>
                <a:sym typeface="Helvetica"/>
              </a:rPr>
              <a:t>re</a:t>
            </a:r>
            <a:r>
              <a:rPr dirty="0"/>
              <a:t>.</a:t>
            </a:r>
            <a:r>
              <a:rPr b="1" dirty="0">
                <a:solidFill>
                  <a:schemeClr val="accent2"/>
                </a:solidFill>
                <a:latin typeface="Helvetica"/>
                <a:ea typeface="Helvetica"/>
                <a:cs typeface="Helvetica"/>
                <a:sym typeface="Helvetica"/>
              </a:rPr>
              <a:t>match</a:t>
            </a:r>
            <a:r>
              <a:rPr b="1" dirty="0">
                <a:latin typeface="Helvetica"/>
                <a:ea typeface="Helvetica"/>
                <a:cs typeface="Helvetica"/>
                <a:sym typeface="Helvetica"/>
              </a:rPr>
              <a:t>( </a:t>
            </a:r>
            <a:r>
              <a:rPr b="1" dirty="0">
                <a:solidFill>
                  <a:srgbClr val="FF0000"/>
                </a:solidFill>
                <a:latin typeface="Helvetica"/>
                <a:ea typeface="Helvetica"/>
                <a:cs typeface="Helvetica"/>
                <a:sym typeface="Helvetica"/>
              </a:rPr>
              <a:t>r</a:t>
            </a:r>
            <a:r>
              <a:rPr b="1" dirty="0">
                <a:solidFill>
                  <a:schemeClr val="accent3">
                    <a:satOff val="18648"/>
                    <a:lumOff val="5971"/>
                  </a:schemeClr>
                </a:solidFill>
                <a:latin typeface="Helvetica"/>
                <a:ea typeface="Helvetica"/>
                <a:cs typeface="Helvetica"/>
                <a:sym typeface="Helvetica"/>
              </a:rPr>
              <a:t>'hostname</a:t>
            </a:r>
            <a:r>
              <a:rPr b="1" dirty="0">
                <a:latin typeface="Helvetica"/>
                <a:ea typeface="Helvetica"/>
                <a:cs typeface="Helvetica"/>
                <a:sym typeface="Helvetica"/>
              </a:rPr>
              <a:t> </a:t>
            </a:r>
            <a:r>
              <a:rPr b="1" dirty="0">
                <a:solidFill>
                  <a:schemeClr val="accent6">
                    <a:lumOff val="-8741"/>
                  </a:schemeClr>
                </a:solidFill>
                <a:latin typeface="Helvetica"/>
                <a:ea typeface="Helvetica"/>
                <a:cs typeface="Helvetica"/>
                <a:sym typeface="Helvetica"/>
              </a:rPr>
              <a:t>(.*)</a:t>
            </a:r>
            <a:r>
              <a:rPr b="1" dirty="0">
                <a:solidFill>
                  <a:srgbClr val="FFFF00"/>
                </a:solidFill>
                <a:latin typeface="Helvetica"/>
                <a:ea typeface="Helvetica"/>
                <a:cs typeface="Helvetica"/>
                <a:sym typeface="Helvetica"/>
              </a:rPr>
              <a:t>'</a:t>
            </a:r>
            <a:r>
              <a:rPr b="1" dirty="0">
                <a:latin typeface="Helvetica"/>
                <a:ea typeface="Helvetica"/>
                <a:cs typeface="Helvetica"/>
                <a:sym typeface="Helvetica"/>
              </a:rPr>
              <a:t>,</a:t>
            </a:r>
            <a:r>
              <a:rPr b="1" dirty="0">
                <a:solidFill>
                  <a:schemeClr val="accent5"/>
                </a:solidFill>
                <a:latin typeface="Helvetica"/>
                <a:ea typeface="Helvetica"/>
                <a:cs typeface="Helvetica"/>
                <a:sym typeface="Helvetica"/>
              </a:rPr>
              <a:t> file</a:t>
            </a:r>
            <a:r>
              <a:rPr b="1" dirty="0">
                <a:latin typeface="Helvetica"/>
                <a:ea typeface="Helvetica"/>
                <a:cs typeface="Helvetica"/>
                <a:sym typeface="Helvetica"/>
              </a:rPr>
              <a:t>)</a:t>
            </a:r>
          </a:p>
          <a:p>
            <a:pPr algn="l">
              <a:defRPr sz="2300"/>
            </a:pPr>
            <a:endParaRPr b="1" dirty="0">
              <a:latin typeface="Helvetica"/>
              <a:ea typeface="Helvetica"/>
              <a:cs typeface="Helvetica"/>
              <a:sym typeface="Helvetica"/>
            </a:endParaRPr>
          </a:p>
          <a:p>
            <a:pPr algn="l">
              <a:defRPr sz="2300"/>
            </a:pPr>
            <a:r>
              <a:rPr dirty="0"/>
              <a:t>print "The hostname of the Router is:\t", vrf.group(1)</a:t>
            </a:r>
          </a:p>
        </p:txBody>
      </p:sp>
    </p:spTree>
  </p:cSld>
  <p:clrMapOvr>
    <a:masterClrMapping/>
  </p:clrMapOvr>
  <p:transition spd="slow"/>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 name="Shape 1471"/>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Match</a:t>
            </a:r>
          </a:p>
        </p:txBody>
      </p:sp>
      <p:sp>
        <p:nvSpPr>
          <p:cNvPr id="1472" name="Shape 1472"/>
          <p:cNvSpPr/>
          <p:nvPr/>
        </p:nvSpPr>
        <p:spPr>
          <a:xfrm>
            <a:off x="2375996" y="2171700"/>
            <a:ext cx="9327943"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pPr>
            <a:r>
              <a:t>file = tst.read()</a:t>
            </a:r>
          </a:p>
        </p:txBody>
      </p:sp>
      <p:sp>
        <p:nvSpPr>
          <p:cNvPr id="1473" name="Shape 1473"/>
          <p:cNvSpPr/>
          <p:nvPr/>
        </p:nvSpPr>
        <p:spPr>
          <a:xfrm>
            <a:off x="2375996" y="5829295"/>
            <a:ext cx="8252808" cy="152401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rPr b="1">
                <a:solidFill>
                  <a:schemeClr val="accent4">
                    <a:hueOff val="46120"/>
                    <a:satOff val="4178"/>
                    <a:lumOff val="-16732"/>
                  </a:schemeClr>
                </a:solidFill>
                <a:latin typeface="Helvetica"/>
                <a:ea typeface="Helvetica"/>
                <a:cs typeface="Helvetica"/>
                <a:sym typeface="Helvetica"/>
              </a:rPr>
              <a:t>vrf </a:t>
            </a:r>
            <a:r>
              <a:t>= re.match( r'hostname (.*)', file)</a:t>
            </a:r>
          </a:p>
          <a:p>
            <a:pPr algn="l">
              <a:defRPr sz="2300"/>
            </a:pPr>
            <a:endParaRPr/>
          </a:p>
          <a:p>
            <a:pPr algn="l">
              <a:defRPr sz="2300"/>
            </a:pPr>
            <a:r>
              <a:rPr b="1">
                <a:latin typeface="Helvetica"/>
                <a:ea typeface="Helvetica"/>
                <a:cs typeface="Helvetica"/>
                <a:sym typeface="Helvetica"/>
              </a:rPr>
              <a:t>print "The hostname of the Router is:\t"</a:t>
            </a:r>
            <a:r>
              <a:t>, </a:t>
            </a:r>
            <a:r>
              <a:rPr b="1">
                <a:solidFill>
                  <a:schemeClr val="accent4">
                    <a:hueOff val="46120"/>
                    <a:satOff val="4178"/>
                    <a:lumOff val="-16732"/>
                  </a:schemeClr>
                </a:solidFill>
                <a:latin typeface="Helvetica"/>
                <a:ea typeface="Helvetica"/>
                <a:cs typeface="Helvetica"/>
                <a:sym typeface="Helvetica"/>
              </a:rPr>
              <a:t>vrf</a:t>
            </a:r>
            <a:r>
              <a:t>.</a:t>
            </a:r>
            <a:r>
              <a:rPr b="1">
                <a:solidFill>
                  <a:schemeClr val="accent3">
                    <a:hueOff val="-333990"/>
                    <a:satOff val="3917"/>
                    <a:lumOff val="-6666"/>
                  </a:schemeClr>
                </a:solidFill>
                <a:latin typeface="Helvetica"/>
                <a:ea typeface="Helvetica"/>
                <a:cs typeface="Helvetica"/>
                <a:sym typeface="Helvetica"/>
              </a:rPr>
              <a:t>group</a:t>
            </a:r>
            <a:r>
              <a:rPr b="1">
                <a:latin typeface="Helvetica"/>
                <a:ea typeface="Helvetica"/>
                <a:cs typeface="Helvetica"/>
                <a:sym typeface="Helvetica"/>
              </a:rPr>
              <a:t>(1)</a:t>
            </a:r>
          </a:p>
        </p:txBody>
      </p:sp>
    </p:spTree>
  </p:cSld>
  <p:clrMapOvr>
    <a:masterClrMapping/>
  </p:clrMapOvr>
  <p:transition spd="slow"/>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 name="Shape 1477"/>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Match</a:t>
            </a:r>
          </a:p>
        </p:txBody>
      </p:sp>
      <p:sp>
        <p:nvSpPr>
          <p:cNvPr id="1478" name="Shape 1478"/>
          <p:cNvSpPr/>
          <p:nvPr/>
        </p:nvSpPr>
        <p:spPr>
          <a:xfrm>
            <a:off x="242396" y="4248149"/>
            <a:ext cx="9327943"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endParaRPr/>
          </a:p>
          <a:p>
            <a:pPr algn="l">
              <a:defRPr sz="1200"/>
            </a:pPr>
            <a:r>
              <a:t>import re</a:t>
            </a:r>
          </a:p>
          <a:p>
            <a:pPr algn="l">
              <a:defRPr sz="1200"/>
            </a:pPr>
            <a:endParaRPr/>
          </a:p>
          <a:p>
            <a:pPr algn="l">
              <a:defRPr sz="1200"/>
            </a:pPr>
            <a:r>
              <a:t>tst = open("/Users/pnegron/Desktop/MPLS-TEST-SCRIPT/R1.cfg", 'r')</a:t>
            </a:r>
          </a:p>
          <a:p>
            <a:pPr algn="l">
              <a:defRPr sz="1200"/>
            </a:pPr>
            <a:endParaRPr/>
          </a:p>
          <a:p>
            <a:pPr algn="l">
              <a:defRPr sz="1200"/>
            </a:pPr>
            <a:r>
              <a:t>file = tst.read()</a:t>
            </a:r>
          </a:p>
        </p:txBody>
      </p:sp>
      <p:sp>
        <p:nvSpPr>
          <p:cNvPr id="1479" name="Shape 1479"/>
          <p:cNvSpPr/>
          <p:nvPr/>
        </p:nvSpPr>
        <p:spPr>
          <a:xfrm>
            <a:off x="242396" y="6203948"/>
            <a:ext cx="8252808" cy="8128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r>
              <a:t>vrf = re.match( r'hostname (.*)', file)</a:t>
            </a:r>
          </a:p>
          <a:p>
            <a:pPr algn="l">
              <a:defRPr sz="1200"/>
            </a:pPr>
            <a:endParaRPr/>
          </a:p>
          <a:p>
            <a:pPr algn="l">
              <a:defRPr sz="1200"/>
            </a:pPr>
            <a:r>
              <a:t>print "The </a:t>
            </a:r>
            <a:r>
              <a:rPr b="1">
                <a:latin typeface="Helvetica"/>
                <a:ea typeface="Helvetica"/>
                <a:cs typeface="Helvetica"/>
                <a:sym typeface="Helvetica"/>
              </a:rPr>
              <a:t>hostname </a:t>
            </a:r>
            <a:r>
              <a:t>of the Router is:\t", </a:t>
            </a:r>
            <a:r>
              <a:rPr b="1">
                <a:solidFill>
                  <a:schemeClr val="accent1"/>
                </a:solidFill>
                <a:latin typeface="Helvetica"/>
                <a:ea typeface="Helvetica"/>
                <a:cs typeface="Helvetica"/>
                <a:sym typeface="Helvetica"/>
              </a:rPr>
              <a:t>vrf.group(1)</a:t>
            </a:r>
          </a:p>
        </p:txBody>
      </p:sp>
      <p:sp>
        <p:nvSpPr>
          <p:cNvPr id="1480" name="Shape 1480"/>
          <p:cNvSpPr/>
          <p:nvPr/>
        </p:nvSpPr>
        <p:spPr>
          <a:xfrm>
            <a:off x="8259977" y="2082800"/>
            <a:ext cx="3767304" cy="5080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b="1">
                <a:latin typeface="Helvetica"/>
                <a:ea typeface="Helvetica"/>
                <a:cs typeface="Helvetica"/>
                <a:sym typeface="Helvetica"/>
              </a:defRPr>
            </a:pPr>
            <a:r>
              <a:t>hostname </a:t>
            </a:r>
            <a:r>
              <a:rPr>
                <a:solidFill>
                  <a:schemeClr val="accent1"/>
                </a:solidFill>
              </a:rPr>
              <a:t>R1</a:t>
            </a:r>
          </a:p>
          <a:p>
            <a:pPr algn="l">
              <a:defRPr sz="2300"/>
            </a:pPr>
            <a:r>
              <a:t>!</a:t>
            </a:r>
          </a:p>
          <a:p>
            <a:pPr algn="l">
              <a:defRPr sz="2300"/>
            </a:pPr>
            <a:r>
              <a:t>boot-start-marker</a:t>
            </a:r>
          </a:p>
          <a:p>
            <a:pPr algn="l">
              <a:defRPr sz="2300"/>
            </a:pPr>
            <a:r>
              <a:t>boot-end-marker</a:t>
            </a:r>
          </a:p>
          <a:p>
            <a:pPr algn="l">
              <a:defRPr sz="2300"/>
            </a:pPr>
            <a:r>
              <a:t>!</a:t>
            </a:r>
          </a:p>
          <a:p>
            <a:pPr algn="l">
              <a:defRPr sz="2300"/>
            </a:pPr>
            <a:r>
              <a:t>!</a:t>
            </a:r>
          </a:p>
          <a:p>
            <a:pPr algn="l">
              <a:defRPr sz="2300"/>
            </a:pPr>
            <a:r>
              <a:t>vrf definition TST</a:t>
            </a:r>
          </a:p>
          <a:p>
            <a:pPr algn="l">
              <a:defRPr sz="2300"/>
            </a:pPr>
            <a:r>
              <a:t> rd 1.1.1.1:100</a:t>
            </a:r>
          </a:p>
          <a:p>
            <a:pPr algn="l">
              <a:defRPr sz="2300"/>
            </a:pPr>
            <a:r>
              <a:t> !</a:t>
            </a:r>
          </a:p>
          <a:p>
            <a:pPr algn="l">
              <a:defRPr sz="2300"/>
            </a:pPr>
            <a:r>
              <a:t> address-family ipv4</a:t>
            </a:r>
          </a:p>
          <a:p>
            <a:pPr algn="l">
              <a:defRPr sz="2300"/>
            </a:pPr>
            <a:r>
              <a:t>  route-target export 1:1000</a:t>
            </a:r>
          </a:p>
          <a:p>
            <a:pPr algn="l">
              <a:defRPr sz="2300"/>
            </a:pPr>
            <a:r>
              <a:t>  route-target import 1:1000</a:t>
            </a:r>
          </a:p>
          <a:p>
            <a:pPr algn="l">
              <a:defRPr sz="2300"/>
            </a:pPr>
            <a:r>
              <a:t>  route-target import 1:500</a:t>
            </a:r>
          </a:p>
          <a:p>
            <a:pPr algn="l">
              <a:defRPr sz="2300"/>
            </a:pPr>
            <a:r>
              <a:t> exit-address-family</a:t>
            </a:r>
          </a:p>
        </p:txBody>
      </p:sp>
      <p:sp>
        <p:nvSpPr>
          <p:cNvPr id="1481" name="Shape 1481"/>
          <p:cNvSpPr/>
          <p:nvPr/>
        </p:nvSpPr>
        <p:spPr>
          <a:xfrm>
            <a:off x="3433923" y="7962899"/>
            <a:ext cx="5161299"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b="1">
                <a:latin typeface="Helvetica"/>
                <a:ea typeface="Helvetica"/>
                <a:cs typeface="Helvetica"/>
                <a:sym typeface="Helvetica"/>
              </a:defRPr>
            </a:pPr>
            <a:r>
              <a:t>The hostname of the Router is:	</a:t>
            </a:r>
            <a:r>
              <a:rPr>
                <a:solidFill>
                  <a:schemeClr val="accent1"/>
                </a:solidFill>
              </a:rPr>
              <a:t>R1</a:t>
            </a:r>
          </a:p>
        </p:txBody>
      </p:sp>
    </p:spTree>
  </p:cSld>
  <p:clrMapOvr>
    <a:masterClrMapping/>
  </p:clrMapOvr>
  <p:transition spd="slow"/>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Shape 1485"/>
          <p:cNvSpPr/>
          <p:nvPr/>
        </p:nvSpPr>
        <p:spPr>
          <a:xfrm>
            <a:off x="2993166" y="558800"/>
            <a:ext cx="604281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Search</a:t>
            </a:r>
          </a:p>
        </p:txBody>
      </p:sp>
      <p:sp>
        <p:nvSpPr>
          <p:cNvPr id="1486" name="Shape 1486"/>
          <p:cNvSpPr/>
          <p:nvPr/>
        </p:nvSpPr>
        <p:spPr>
          <a:xfrm>
            <a:off x="2375996" y="2171700"/>
            <a:ext cx="9327943"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487" name="Shape 1487"/>
          <p:cNvSpPr/>
          <p:nvPr/>
        </p:nvSpPr>
        <p:spPr>
          <a:xfrm>
            <a:off x="2375996" y="5829299"/>
            <a:ext cx="8252808" cy="1524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t>vrf2 = re.search( r'vrf definition (.*)', file)</a:t>
            </a:r>
          </a:p>
          <a:p>
            <a:pPr algn="l">
              <a:defRPr sz="2300"/>
            </a:pPr>
            <a:endParaRPr/>
          </a:p>
          <a:p>
            <a:pPr algn="l">
              <a:defRPr sz="2300"/>
            </a:pPr>
            <a:r>
              <a:t>print "The vrf definitions are here:\t", vrf2.group(1)</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p>
            <a:r>
              <a:t>Python Basics</a:t>
            </a:r>
          </a:p>
        </p:txBody>
      </p:sp>
      <p:sp>
        <p:nvSpPr>
          <p:cNvPr id="122" name="Shape 122"/>
          <p:cNvSpPr>
            <a:spLocks noGrp="1"/>
          </p:cNvSpPr>
          <p:nvPr>
            <p:ph type="subTitle" sz="quarter" idx="1"/>
          </p:nvPr>
        </p:nvSpPr>
        <p:spPr>
          <a:prstGeom prst="rect">
            <a:avLst/>
          </a:prstGeom>
        </p:spPr>
        <p:txBody>
          <a:bodyPr/>
          <a:lstStyle/>
          <a:p>
            <a:r>
              <a:t>Introduction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 name="Shape 1491"/>
          <p:cNvSpPr/>
          <p:nvPr/>
        </p:nvSpPr>
        <p:spPr>
          <a:xfrm>
            <a:off x="2993166" y="558800"/>
            <a:ext cx="604281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Search</a:t>
            </a:r>
          </a:p>
        </p:txBody>
      </p:sp>
      <p:sp>
        <p:nvSpPr>
          <p:cNvPr id="1492" name="Shape 1492"/>
          <p:cNvSpPr/>
          <p:nvPr/>
        </p:nvSpPr>
        <p:spPr>
          <a:xfrm>
            <a:off x="2375996" y="2171700"/>
            <a:ext cx="9327943"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493" name="Shape 1493"/>
          <p:cNvSpPr/>
          <p:nvPr/>
        </p:nvSpPr>
        <p:spPr>
          <a:xfrm>
            <a:off x="2375996" y="5829295"/>
            <a:ext cx="8252808" cy="152401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rPr b="1">
                <a:solidFill>
                  <a:schemeClr val="accent4">
                    <a:hueOff val="46120"/>
                    <a:satOff val="4178"/>
                    <a:lumOff val="-16732"/>
                  </a:schemeClr>
                </a:solidFill>
                <a:latin typeface="Helvetica"/>
                <a:ea typeface="Helvetica"/>
                <a:cs typeface="Helvetica"/>
                <a:sym typeface="Helvetica"/>
              </a:rPr>
              <a:t>vrf2</a:t>
            </a:r>
            <a:r>
              <a:t> = </a:t>
            </a:r>
            <a:r>
              <a:rPr b="1">
                <a:solidFill>
                  <a:schemeClr val="accent4"/>
                </a:solidFill>
                <a:latin typeface="Helvetica"/>
                <a:ea typeface="Helvetica"/>
                <a:cs typeface="Helvetica"/>
                <a:sym typeface="Helvetica"/>
              </a:rPr>
              <a:t>re</a:t>
            </a:r>
            <a:r>
              <a:t>.</a:t>
            </a:r>
            <a:r>
              <a:rPr b="1">
                <a:solidFill>
                  <a:schemeClr val="accent6">
                    <a:satOff val="24555"/>
                    <a:lumOff val="22232"/>
                  </a:schemeClr>
                </a:solidFill>
                <a:latin typeface="Helvetica"/>
                <a:ea typeface="Helvetica"/>
                <a:cs typeface="Helvetica"/>
                <a:sym typeface="Helvetica"/>
              </a:rPr>
              <a:t>search</a:t>
            </a:r>
            <a:r>
              <a:t>( r'vrf definition (.*)', file)</a:t>
            </a:r>
          </a:p>
          <a:p>
            <a:pPr algn="l">
              <a:defRPr sz="2300"/>
            </a:pPr>
            <a:endParaRPr/>
          </a:p>
          <a:p>
            <a:pPr algn="l">
              <a:defRPr sz="2300"/>
            </a:pPr>
            <a:r>
              <a:rPr b="1">
                <a:solidFill>
                  <a:schemeClr val="accent2"/>
                </a:solidFill>
                <a:latin typeface="Helvetica"/>
                <a:ea typeface="Helvetica"/>
                <a:cs typeface="Helvetica"/>
                <a:sym typeface="Helvetica"/>
              </a:rPr>
              <a:t>print </a:t>
            </a:r>
            <a:r>
              <a:rPr b="1">
                <a:latin typeface="Helvetica"/>
                <a:ea typeface="Helvetica"/>
                <a:cs typeface="Helvetica"/>
                <a:sym typeface="Helvetica"/>
              </a:rPr>
              <a:t>"The vrf definitions are here:\t"</a:t>
            </a:r>
            <a:r>
              <a:t>, </a:t>
            </a:r>
            <a:r>
              <a:rPr b="1">
                <a:solidFill>
                  <a:schemeClr val="accent4">
                    <a:hueOff val="46120"/>
                    <a:satOff val="4178"/>
                    <a:lumOff val="-16732"/>
                  </a:schemeClr>
                </a:solidFill>
                <a:latin typeface="Helvetica"/>
                <a:ea typeface="Helvetica"/>
                <a:cs typeface="Helvetica"/>
                <a:sym typeface="Helvetica"/>
              </a:rPr>
              <a:t>vrf2</a:t>
            </a:r>
            <a:r>
              <a:t>.</a:t>
            </a:r>
            <a:r>
              <a:rPr b="1">
                <a:solidFill>
                  <a:schemeClr val="accent3">
                    <a:hueOff val="-333990"/>
                    <a:satOff val="3917"/>
                    <a:lumOff val="-6666"/>
                  </a:schemeClr>
                </a:solidFill>
                <a:latin typeface="Helvetica"/>
                <a:ea typeface="Helvetica"/>
                <a:cs typeface="Helvetica"/>
                <a:sym typeface="Helvetica"/>
              </a:rPr>
              <a:t>group</a:t>
            </a:r>
            <a:r>
              <a:rPr b="1">
                <a:solidFill>
                  <a:schemeClr val="accent1"/>
                </a:solidFill>
                <a:latin typeface="Helvetica"/>
                <a:ea typeface="Helvetica"/>
                <a:cs typeface="Helvetica"/>
                <a:sym typeface="Helvetica"/>
              </a:rPr>
              <a:t>(1)</a:t>
            </a:r>
          </a:p>
        </p:txBody>
      </p:sp>
    </p:spTree>
  </p:cSld>
  <p:clrMapOvr>
    <a:masterClrMapping/>
  </p:clrMapOvr>
  <p:transition spd="slow"/>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 name="Shape 1497"/>
          <p:cNvSpPr/>
          <p:nvPr/>
        </p:nvSpPr>
        <p:spPr>
          <a:xfrm>
            <a:off x="2993166" y="558800"/>
            <a:ext cx="604281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Search</a:t>
            </a:r>
          </a:p>
        </p:txBody>
      </p:sp>
      <p:sp>
        <p:nvSpPr>
          <p:cNvPr id="1498" name="Shape 1498"/>
          <p:cNvSpPr/>
          <p:nvPr/>
        </p:nvSpPr>
        <p:spPr>
          <a:xfrm>
            <a:off x="3433923" y="7962899"/>
            <a:ext cx="4755382"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b="1">
                <a:latin typeface="Helvetica"/>
                <a:ea typeface="Helvetica"/>
                <a:cs typeface="Helvetica"/>
                <a:sym typeface="Helvetica"/>
              </a:defRPr>
            </a:pPr>
            <a:r>
              <a:t>The vrf definitions are here:	</a:t>
            </a:r>
            <a:r>
              <a:rPr>
                <a:solidFill>
                  <a:schemeClr val="accent1"/>
                </a:solidFill>
              </a:rPr>
              <a:t>TST</a:t>
            </a:r>
          </a:p>
        </p:txBody>
      </p:sp>
      <p:sp>
        <p:nvSpPr>
          <p:cNvPr id="1499" name="Shape 1499"/>
          <p:cNvSpPr/>
          <p:nvPr/>
        </p:nvSpPr>
        <p:spPr>
          <a:xfrm>
            <a:off x="216996" y="4292599"/>
            <a:ext cx="9327943"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endParaRPr/>
          </a:p>
          <a:p>
            <a:pPr algn="l">
              <a:defRPr sz="1200">
                <a:solidFill>
                  <a:srgbClr val="53585F"/>
                </a:solidFill>
              </a:defRPr>
            </a:pPr>
            <a:r>
              <a:t>import re</a:t>
            </a:r>
          </a:p>
          <a:p>
            <a:pPr algn="l">
              <a:defRPr sz="1200">
                <a:solidFill>
                  <a:srgbClr val="53585F"/>
                </a:solidFill>
              </a:defRPr>
            </a:pPr>
            <a:endParaRPr/>
          </a:p>
          <a:p>
            <a:pPr algn="l">
              <a:defRPr sz="1200">
                <a:solidFill>
                  <a:srgbClr val="53585F"/>
                </a:solidFill>
              </a:defRPr>
            </a:pPr>
            <a:r>
              <a:t>tst = open("/Users/pnegron/Desktop/MPLS-TEST-SCRIPT/R1.cfg", 'r')</a:t>
            </a:r>
          </a:p>
          <a:p>
            <a:pPr algn="l">
              <a:defRPr sz="1200">
                <a:solidFill>
                  <a:srgbClr val="53585F"/>
                </a:solidFill>
              </a:defRPr>
            </a:pPr>
            <a:endParaRPr/>
          </a:p>
          <a:p>
            <a:pPr algn="l">
              <a:defRPr sz="1200">
                <a:solidFill>
                  <a:srgbClr val="53585F"/>
                </a:solidFill>
              </a:defRPr>
            </a:pPr>
            <a:r>
              <a:t>file = tst.read()</a:t>
            </a:r>
          </a:p>
        </p:txBody>
      </p:sp>
      <p:sp>
        <p:nvSpPr>
          <p:cNvPr id="1500" name="Shape 1500"/>
          <p:cNvSpPr/>
          <p:nvPr/>
        </p:nvSpPr>
        <p:spPr>
          <a:xfrm>
            <a:off x="216996" y="5829297"/>
            <a:ext cx="8252808" cy="8128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r>
              <a:t>vrf2 = re.search( r'</a:t>
            </a:r>
            <a:r>
              <a:rPr b="1">
                <a:latin typeface="Helvetica"/>
                <a:ea typeface="Helvetica"/>
                <a:cs typeface="Helvetica"/>
                <a:sym typeface="Helvetica"/>
              </a:rPr>
              <a:t>vrf definition</a:t>
            </a:r>
            <a:r>
              <a:t> </a:t>
            </a:r>
            <a:r>
              <a:rPr b="1">
                <a:solidFill>
                  <a:schemeClr val="accent1"/>
                </a:solidFill>
                <a:latin typeface="Helvetica"/>
                <a:ea typeface="Helvetica"/>
                <a:cs typeface="Helvetica"/>
                <a:sym typeface="Helvetica"/>
              </a:rPr>
              <a:t>(.*)'</a:t>
            </a:r>
            <a:r>
              <a:t>, file)</a:t>
            </a:r>
          </a:p>
          <a:p>
            <a:pPr algn="l">
              <a:defRPr sz="1200"/>
            </a:pPr>
            <a:endParaRPr/>
          </a:p>
          <a:p>
            <a:pPr algn="l">
              <a:defRPr sz="1200"/>
            </a:pPr>
            <a:r>
              <a:t>print "The vrf definitions are here:\t", </a:t>
            </a:r>
            <a:r>
              <a:rPr b="1">
                <a:solidFill>
                  <a:schemeClr val="accent1"/>
                </a:solidFill>
                <a:latin typeface="Helvetica"/>
                <a:ea typeface="Helvetica"/>
                <a:cs typeface="Helvetica"/>
                <a:sym typeface="Helvetica"/>
              </a:rPr>
              <a:t>vrf2.group(1)</a:t>
            </a:r>
          </a:p>
        </p:txBody>
      </p:sp>
      <p:sp>
        <p:nvSpPr>
          <p:cNvPr id="1501" name="Shape 1501"/>
          <p:cNvSpPr/>
          <p:nvPr/>
        </p:nvSpPr>
        <p:spPr>
          <a:xfrm>
            <a:off x="9663426" y="1689098"/>
            <a:ext cx="2655520" cy="637540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a:pPr>
            <a:r>
              <a:rPr b="1">
                <a:latin typeface="Helvetica"/>
                <a:ea typeface="Helvetica"/>
                <a:cs typeface="Helvetica"/>
                <a:sym typeface="Helvetica"/>
              </a:rPr>
              <a:t>vrf definition</a:t>
            </a:r>
            <a:r>
              <a:t> </a:t>
            </a:r>
            <a:r>
              <a:rPr b="1">
                <a:solidFill>
                  <a:schemeClr val="accent1"/>
                </a:solidFill>
                <a:latin typeface="Helvetica"/>
                <a:ea typeface="Helvetica"/>
                <a:cs typeface="Helvetica"/>
                <a:sym typeface="Helvetica"/>
              </a:rPr>
              <a:t>TST</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t>vrf definition 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a:pPr>
            <a:r>
              <a:t>vrf definition TTST</a:t>
            </a:r>
          </a:p>
          <a:p>
            <a:pPr algn="l">
              <a:defRPr sz="1600"/>
            </a:pPr>
            <a:r>
              <a:t> rd 3.3.3.3:100</a:t>
            </a:r>
          </a:p>
        </p:txBody>
      </p:sp>
    </p:spTree>
  </p:cSld>
  <p:clrMapOvr>
    <a:masterClrMapping/>
  </p:clrMapOvr>
  <p:transition spd="slow"/>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Shape 1505"/>
          <p:cNvSpPr/>
          <p:nvPr/>
        </p:nvSpPr>
        <p:spPr>
          <a:xfrm>
            <a:off x="3040029" y="558800"/>
            <a:ext cx="59490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Findall</a:t>
            </a:r>
          </a:p>
        </p:txBody>
      </p:sp>
      <p:sp>
        <p:nvSpPr>
          <p:cNvPr id="1506" name="Shape 1506"/>
          <p:cNvSpPr/>
          <p:nvPr/>
        </p:nvSpPr>
        <p:spPr>
          <a:xfrm>
            <a:off x="2375996" y="2171700"/>
            <a:ext cx="9655365"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507" name="Shape 1507"/>
          <p:cNvSpPr/>
          <p:nvPr/>
        </p:nvSpPr>
        <p:spPr>
          <a:xfrm>
            <a:off x="2375996" y="5829299"/>
            <a:ext cx="8252808" cy="1524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t>vrf3 = re.findall( r'vrf definition (.*)', file)</a:t>
            </a:r>
          </a:p>
          <a:p>
            <a:pPr algn="l">
              <a:defRPr sz="2300"/>
            </a:pPr>
            <a:endParaRPr/>
          </a:p>
          <a:p>
            <a:pPr algn="l">
              <a:defRPr sz="2300"/>
            </a:pPr>
            <a:r>
              <a:t>print "The vrf definitions are here:\t", vrf3</a:t>
            </a:r>
          </a:p>
        </p:txBody>
      </p:sp>
    </p:spTree>
  </p:cSld>
  <p:clrMapOvr>
    <a:masterClrMapping/>
  </p:clrMapOvr>
  <p:transition spd="slow"/>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 name="Shape 1509"/>
          <p:cNvSpPr/>
          <p:nvPr/>
        </p:nvSpPr>
        <p:spPr>
          <a:xfrm>
            <a:off x="3040029" y="558800"/>
            <a:ext cx="59490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Findall</a:t>
            </a:r>
          </a:p>
        </p:txBody>
      </p:sp>
      <p:sp>
        <p:nvSpPr>
          <p:cNvPr id="1510" name="Shape 1510"/>
          <p:cNvSpPr/>
          <p:nvPr/>
        </p:nvSpPr>
        <p:spPr>
          <a:xfrm>
            <a:off x="2375996" y="2171700"/>
            <a:ext cx="9655365"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511" name="Shape 1511"/>
          <p:cNvSpPr/>
          <p:nvPr/>
        </p:nvSpPr>
        <p:spPr>
          <a:xfrm>
            <a:off x="2375996" y="5829295"/>
            <a:ext cx="8252808" cy="152401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rPr b="1">
                <a:solidFill>
                  <a:schemeClr val="accent4">
                    <a:hueOff val="46120"/>
                    <a:satOff val="4178"/>
                    <a:lumOff val="-16732"/>
                  </a:schemeClr>
                </a:solidFill>
                <a:latin typeface="Helvetica"/>
                <a:ea typeface="Helvetica"/>
                <a:cs typeface="Helvetica"/>
                <a:sym typeface="Helvetica"/>
              </a:rPr>
              <a:t>vrf3</a:t>
            </a:r>
            <a:r>
              <a:t> = </a:t>
            </a:r>
            <a:r>
              <a:rPr b="1">
                <a:solidFill>
                  <a:schemeClr val="accent4">
                    <a:hueOff val="384618"/>
                    <a:satOff val="3869"/>
                    <a:lumOff val="5802"/>
                  </a:schemeClr>
                </a:solidFill>
                <a:latin typeface="Helvetica"/>
                <a:ea typeface="Helvetica"/>
                <a:cs typeface="Helvetica"/>
                <a:sym typeface="Helvetica"/>
              </a:rPr>
              <a:t>re</a:t>
            </a:r>
            <a:r>
              <a:t>.</a:t>
            </a:r>
            <a:r>
              <a:rPr b="1">
                <a:latin typeface="Helvetica"/>
                <a:ea typeface="Helvetica"/>
                <a:cs typeface="Helvetica"/>
                <a:sym typeface="Helvetica"/>
              </a:rPr>
              <a:t>findall</a:t>
            </a:r>
            <a:r>
              <a:t>( r'vrf definition (.*)', file)</a:t>
            </a:r>
          </a:p>
          <a:p>
            <a:pPr algn="l">
              <a:defRPr sz="2300"/>
            </a:pPr>
            <a:endParaRPr/>
          </a:p>
          <a:p>
            <a:pPr algn="l">
              <a:defRPr sz="2300"/>
            </a:pPr>
            <a:r>
              <a:rPr b="1">
                <a:solidFill>
                  <a:schemeClr val="accent2"/>
                </a:solidFill>
                <a:latin typeface="Helvetica"/>
                <a:ea typeface="Helvetica"/>
                <a:cs typeface="Helvetica"/>
                <a:sym typeface="Helvetica"/>
              </a:rPr>
              <a:t>print </a:t>
            </a:r>
            <a:r>
              <a:rPr b="1">
                <a:latin typeface="Helvetica"/>
                <a:ea typeface="Helvetica"/>
                <a:cs typeface="Helvetica"/>
                <a:sym typeface="Helvetica"/>
              </a:rPr>
              <a:t>"The vrf definitions are here:\t",</a:t>
            </a:r>
            <a:r>
              <a:t> </a:t>
            </a:r>
            <a:r>
              <a:rPr b="1">
                <a:solidFill>
                  <a:schemeClr val="accent4">
                    <a:hueOff val="46120"/>
                    <a:satOff val="4178"/>
                    <a:lumOff val="-16732"/>
                  </a:schemeClr>
                </a:solidFill>
                <a:latin typeface="Helvetica"/>
                <a:ea typeface="Helvetica"/>
                <a:cs typeface="Helvetica"/>
                <a:sym typeface="Helvetica"/>
              </a:rPr>
              <a:t>vrf3</a:t>
            </a:r>
          </a:p>
        </p:txBody>
      </p:sp>
    </p:spTree>
  </p:cSld>
  <p:clrMapOvr>
    <a:masterClrMapping/>
  </p:clrMapOvr>
  <p:transition spd="slow"/>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Shape 1513"/>
          <p:cNvSpPr/>
          <p:nvPr/>
        </p:nvSpPr>
        <p:spPr>
          <a:xfrm>
            <a:off x="3040029" y="558800"/>
            <a:ext cx="59490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Findall</a:t>
            </a:r>
          </a:p>
        </p:txBody>
      </p:sp>
      <p:sp>
        <p:nvSpPr>
          <p:cNvPr id="1514" name="Shape 1514"/>
          <p:cNvSpPr/>
          <p:nvPr/>
        </p:nvSpPr>
        <p:spPr>
          <a:xfrm>
            <a:off x="2595723" y="8318499"/>
            <a:ext cx="7195016"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b="1">
                <a:latin typeface="Helvetica"/>
                <a:ea typeface="Helvetica"/>
                <a:cs typeface="Helvetica"/>
                <a:sym typeface="Helvetica"/>
              </a:defRPr>
            </a:pPr>
            <a:r>
              <a:t>The vrf definitions are here:	[</a:t>
            </a:r>
            <a:r>
              <a:rPr>
                <a:solidFill>
                  <a:schemeClr val="accent1"/>
                </a:solidFill>
              </a:rPr>
              <a:t>'TST'</a:t>
            </a:r>
            <a:r>
              <a:t>, </a:t>
            </a:r>
            <a:r>
              <a:rPr>
                <a:solidFill>
                  <a:schemeClr val="accent2"/>
                </a:solidFill>
              </a:rPr>
              <a:t>'PAUL'</a:t>
            </a:r>
            <a:r>
              <a:t>, </a:t>
            </a:r>
            <a:r>
              <a:rPr>
                <a:solidFill>
                  <a:schemeClr val="accent4"/>
                </a:solidFill>
              </a:rPr>
              <a:t>'TTST'</a:t>
            </a:r>
            <a:r>
              <a:t>]</a:t>
            </a:r>
          </a:p>
        </p:txBody>
      </p:sp>
      <p:sp>
        <p:nvSpPr>
          <p:cNvPr id="1515" name="Shape 1515"/>
          <p:cNvSpPr/>
          <p:nvPr/>
        </p:nvSpPr>
        <p:spPr>
          <a:xfrm>
            <a:off x="394796" y="4737099"/>
            <a:ext cx="9655365"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endParaRPr/>
          </a:p>
          <a:p>
            <a:pPr algn="l">
              <a:defRPr sz="1200">
                <a:solidFill>
                  <a:srgbClr val="53585F"/>
                </a:solidFill>
              </a:defRPr>
            </a:pPr>
            <a:r>
              <a:t>import re</a:t>
            </a:r>
          </a:p>
          <a:p>
            <a:pPr algn="l">
              <a:defRPr sz="1200">
                <a:solidFill>
                  <a:srgbClr val="53585F"/>
                </a:solidFill>
              </a:defRPr>
            </a:pPr>
            <a:endParaRPr/>
          </a:p>
          <a:p>
            <a:pPr algn="l">
              <a:defRPr sz="1200">
                <a:solidFill>
                  <a:srgbClr val="53585F"/>
                </a:solidFill>
              </a:defRPr>
            </a:pPr>
            <a:r>
              <a:t>tst = open("/Users/pnegron/Desktop/MPLS-TEST-SCRIPT/R1.cfg", 'r')</a:t>
            </a:r>
          </a:p>
          <a:p>
            <a:pPr algn="l">
              <a:defRPr sz="1200">
                <a:solidFill>
                  <a:srgbClr val="53585F"/>
                </a:solidFill>
              </a:defRPr>
            </a:pPr>
            <a:endParaRPr/>
          </a:p>
          <a:p>
            <a:pPr algn="l">
              <a:defRPr sz="1200">
                <a:solidFill>
                  <a:srgbClr val="53585F"/>
                </a:solidFill>
              </a:defRPr>
            </a:pPr>
            <a:r>
              <a:t>file = tst.read()</a:t>
            </a:r>
          </a:p>
        </p:txBody>
      </p:sp>
      <p:sp>
        <p:nvSpPr>
          <p:cNvPr id="1516" name="Shape 1516"/>
          <p:cNvSpPr/>
          <p:nvPr/>
        </p:nvSpPr>
        <p:spPr>
          <a:xfrm>
            <a:off x="394796" y="6248398"/>
            <a:ext cx="8252808" cy="8128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r>
              <a:t>vrf3 = re.findall( r'vrf definition (.*)', file)</a:t>
            </a:r>
          </a:p>
          <a:p>
            <a:pPr algn="l">
              <a:defRPr sz="1200"/>
            </a:pPr>
            <a:endParaRPr/>
          </a:p>
          <a:p>
            <a:pPr algn="l">
              <a:defRPr sz="1200"/>
            </a:pPr>
            <a:r>
              <a:t>print "</a:t>
            </a:r>
            <a:r>
              <a:rPr b="1">
                <a:latin typeface="Helvetica"/>
                <a:ea typeface="Helvetica"/>
                <a:cs typeface="Helvetica"/>
                <a:sym typeface="Helvetica"/>
              </a:rPr>
              <a:t>The vrf definitions are here:\t</a:t>
            </a:r>
            <a:r>
              <a:t>", vrf3</a:t>
            </a:r>
          </a:p>
        </p:txBody>
      </p:sp>
      <p:sp>
        <p:nvSpPr>
          <p:cNvPr id="1517" name="Shape 1517"/>
          <p:cNvSpPr/>
          <p:nvPr/>
        </p:nvSpPr>
        <p:spPr>
          <a:xfrm>
            <a:off x="9663426" y="1689100"/>
            <a:ext cx="2655520" cy="6375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a:pPr>
            <a:r>
              <a:rPr b="1">
                <a:latin typeface="Helvetica"/>
                <a:ea typeface="Helvetica"/>
                <a:cs typeface="Helvetica"/>
                <a:sym typeface="Helvetica"/>
              </a:rPr>
              <a:t>vrf definition </a:t>
            </a:r>
            <a:r>
              <a:rPr b="1">
                <a:solidFill>
                  <a:schemeClr val="accent1"/>
                </a:solidFill>
                <a:latin typeface="Helvetica"/>
                <a:ea typeface="Helvetica"/>
                <a:cs typeface="Helvetica"/>
                <a:sym typeface="Helvetica"/>
              </a:rPr>
              <a:t>TST</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rPr b="1">
                <a:latin typeface="Helvetica"/>
                <a:ea typeface="Helvetica"/>
                <a:cs typeface="Helvetica"/>
                <a:sym typeface="Helvetica"/>
              </a:rPr>
              <a:t>vrf definition </a:t>
            </a:r>
            <a:r>
              <a:rPr b="1">
                <a:solidFill>
                  <a:schemeClr val="accent2"/>
                </a:solidFill>
                <a:latin typeface="Helvetica"/>
                <a:ea typeface="Helvetica"/>
                <a:cs typeface="Helvetica"/>
                <a:sym typeface="Helvetica"/>
              </a:rPr>
              <a:t>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a:pPr>
            <a:r>
              <a:rPr b="1">
                <a:latin typeface="Helvetica"/>
                <a:ea typeface="Helvetica"/>
                <a:cs typeface="Helvetica"/>
                <a:sym typeface="Helvetica"/>
              </a:rPr>
              <a:t>vrf definition </a:t>
            </a:r>
            <a:r>
              <a:rPr b="1">
                <a:solidFill>
                  <a:schemeClr val="accent4"/>
                </a:solidFill>
                <a:latin typeface="Helvetica"/>
                <a:ea typeface="Helvetica"/>
                <a:cs typeface="Helvetica"/>
                <a:sym typeface="Helvetica"/>
              </a:rPr>
              <a:t>TTST</a:t>
            </a:r>
          </a:p>
          <a:p>
            <a:pPr algn="l">
              <a:defRPr sz="1600"/>
            </a:pPr>
            <a:r>
              <a:t> rd 3.3.3.3:100</a:t>
            </a:r>
          </a:p>
        </p:txBody>
      </p:sp>
    </p:spTree>
  </p:cSld>
  <p:clrMapOvr>
    <a:masterClrMapping/>
  </p:clrMapOvr>
  <p:transition spd="slow"/>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 name="Shape 1521"/>
          <p:cNvSpPr/>
          <p:nvPr/>
        </p:nvSpPr>
        <p:spPr>
          <a:xfrm>
            <a:off x="3306805" y="558800"/>
            <a:ext cx="541553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Sub</a:t>
            </a:r>
          </a:p>
        </p:txBody>
      </p:sp>
      <p:sp>
        <p:nvSpPr>
          <p:cNvPr id="1522" name="Shape 1522"/>
          <p:cNvSpPr/>
          <p:nvPr/>
        </p:nvSpPr>
        <p:spPr>
          <a:xfrm>
            <a:off x="2375996" y="2171700"/>
            <a:ext cx="9655365"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523" name="Shape 1523"/>
          <p:cNvSpPr/>
          <p:nvPr/>
        </p:nvSpPr>
        <p:spPr>
          <a:xfrm>
            <a:off x="2375996" y="6007099"/>
            <a:ext cx="8252808"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t>vrf4 = re.sub(r'TST', 'PETE', file)</a:t>
            </a:r>
          </a:p>
          <a:p>
            <a:pPr algn="l">
              <a:defRPr sz="2300"/>
            </a:pPr>
            <a:r>
              <a:t>print vrf4</a:t>
            </a:r>
          </a:p>
        </p:txBody>
      </p:sp>
    </p:spTree>
  </p:cSld>
  <p:clrMapOvr>
    <a:masterClrMapping/>
  </p:clrMapOvr>
  <p:transition spd="slow"/>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 name="Shape 1525"/>
          <p:cNvSpPr/>
          <p:nvPr/>
        </p:nvSpPr>
        <p:spPr>
          <a:xfrm>
            <a:off x="3306805" y="558800"/>
            <a:ext cx="541553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Sub</a:t>
            </a:r>
          </a:p>
        </p:txBody>
      </p:sp>
      <p:sp>
        <p:nvSpPr>
          <p:cNvPr id="1526" name="Shape 1526"/>
          <p:cNvSpPr/>
          <p:nvPr/>
        </p:nvSpPr>
        <p:spPr>
          <a:xfrm>
            <a:off x="2375996" y="2171700"/>
            <a:ext cx="9655365"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b="1">
                <a:solidFill>
                  <a:schemeClr val="accent5"/>
                </a:solidFill>
                <a:latin typeface="Helvetica"/>
                <a:ea typeface="Helvetica"/>
                <a:cs typeface="Helvetica"/>
                <a:sym typeface="Helvetica"/>
              </a:defRPr>
            </a:pPr>
            <a:r>
              <a:t>file = tst.read()</a:t>
            </a:r>
          </a:p>
        </p:txBody>
      </p:sp>
      <p:sp>
        <p:nvSpPr>
          <p:cNvPr id="1527" name="Shape 1527"/>
          <p:cNvSpPr/>
          <p:nvPr/>
        </p:nvSpPr>
        <p:spPr>
          <a:xfrm>
            <a:off x="2375996" y="6007097"/>
            <a:ext cx="8252808" cy="11684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rPr b="1">
                <a:solidFill>
                  <a:schemeClr val="accent4">
                    <a:hueOff val="46120"/>
                    <a:satOff val="4178"/>
                    <a:lumOff val="-16732"/>
                  </a:schemeClr>
                </a:solidFill>
                <a:latin typeface="Helvetica"/>
                <a:ea typeface="Helvetica"/>
                <a:cs typeface="Helvetica"/>
                <a:sym typeface="Helvetica"/>
              </a:rPr>
              <a:t>vrf4 </a:t>
            </a:r>
            <a:r>
              <a:t>= </a:t>
            </a:r>
            <a:r>
              <a:rPr b="1">
                <a:solidFill>
                  <a:schemeClr val="accent5"/>
                </a:solidFill>
                <a:latin typeface="Helvetica"/>
                <a:ea typeface="Helvetica"/>
                <a:cs typeface="Helvetica"/>
                <a:sym typeface="Helvetica"/>
              </a:rPr>
              <a:t>re</a:t>
            </a:r>
            <a:r>
              <a:t>.</a:t>
            </a:r>
            <a:r>
              <a:rPr b="1">
                <a:solidFill>
                  <a:schemeClr val="accent2"/>
                </a:solidFill>
                <a:latin typeface="Helvetica"/>
                <a:ea typeface="Helvetica"/>
                <a:cs typeface="Helvetica"/>
                <a:sym typeface="Helvetica"/>
              </a:rPr>
              <a:t>sub </a:t>
            </a:r>
            <a:r>
              <a:t>(r</a:t>
            </a:r>
            <a:r>
              <a:rPr b="1">
                <a:solidFill>
                  <a:schemeClr val="accent3">
                    <a:satOff val="18648"/>
                    <a:lumOff val="5971"/>
                  </a:schemeClr>
                </a:solidFill>
                <a:latin typeface="Helvetica"/>
                <a:ea typeface="Helvetica"/>
                <a:cs typeface="Helvetica"/>
                <a:sym typeface="Helvetica"/>
              </a:rPr>
              <a:t>'TST'</a:t>
            </a:r>
            <a:r>
              <a:t>, </a:t>
            </a:r>
            <a:r>
              <a:rPr b="1">
                <a:solidFill>
                  <a:schemeClr val="accent1"/>
                </a:solidFill>
                <a:latin typeface="Helvetica"/>
                <a:ea typeface="Helvetica"/>
                <a:cs typeface="Helvetica"/>
                <a:sym typeface="Helvetica"/>
              </a:rPr>
              <a:t>'PETE'</a:t>
            </a:r>
            <a:r>
              <a:t>, </a:t>
            </a:r>
            <a:r>
              <a:rPr b="1">
                <a:solidFill>
                  <a:schemeClr val="accent5"/>
                </a:solidFill>
                <a:latin typeface="Helvetica"/>
                <a:ea typeface="Helvetica"/>
                <a:cs typeface="Helvetica"/>
                <a:sym typeface="Helvetica"/>
              </a:rPr>
              <a:t>file</a:t>
            </a:r>
            <a:r>
              <a:t>)</a:t>
            </a:r>
          </a:p>
          <a:p>
            <a:pPr algn="l">
              <a:defRPr sz="2300"/>
            </a:pPr>
            <a:r>
              <a:rPr b="1">
                <a:solidFill>
                  <a:schemeClr val="accent4"/>
                </a:solidFill>
                <a:latin typeface="Helvetica"/>
                <a:ea typeface="Helvetica"/>
                <a:cs typeface="Helvetica"/>
                <a:sym typeface="Helvetica"/>
              </a:rPr>
              <a:t>print</a:t>
            </a:r>
            <a:r>
              <a:rPr b="1">
                <a:solidFill>
                  <a:schemeClr val="accent4">
                    <a:hueOff val="46120"/>
                    <a:satOff val="4178"/>
                    <a:lumOff val="-16732"/>
                  </a:schemeClr>
                </a:solidFill>
                <a:latin typeface="Helvetica"/>
                <a:ea typeface="Helvetica"/>
                <a:cs typeface="Helvetica"/>
                <a:sym typeface="Helvetica"/>
              </a:rPr>
              <a:t> vrf4</a:t>
            </a:r>
          </a:p>
        </p:txBody>
      </p:sp>
    </p:spTree>
  </p:cSld>
  <p:clrMapOvr>
    <a:masterClrMapping/>
  </p:clrMapOvr>
  <p:transition spd="slow"/>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 name="Shape 1529"/>
          <p:cNvSpPr/>
          <p:nvPr/>
        </p:nvSpPr>
        <p:spPr>
          <a:xfrm>
            <a:off x="3306805" y="558800"/>
            <a:ext cx="541553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Sub</a:t>
            </a:r>
          </a:p>
        </p:txBody>
      </p:sp>
      <p:sp>
        <p:nvSpPr>
          <p:cNvPr id="1530" name="Shape 1530"/>
          <p:cNvSpPr/>
          <p:nvPr/>
        </p:nvSpPr>
        <p:spPr>
          <a:xfrm>
            <a:off x="6082026" y="3136900"/>
            <a:ext cx="2655520" cy="6375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b="1">
                <a:latin typeface="Helvetica"/>
                <a:ea typeface="Helvetica"/>
                <a:cs typeface="Helvetica"/>
                <a:sym typeface="Helvetica"/>
              </a:defRPr>
            </a:pPr>
            <a:r>
              <a:t>vrf definition </a:t>
            </a:r>
            <a:r>
              <a:rPr>
                <a:solidFill>
                  <a:schemeClr val="accent1"/>
                </a:solidFill>
              </a:rPr>
              <a:t>TST</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t>vrf definition </a:t>
            </a:r>
            <a:r>
              <a:rPr>
                <a:solidFill>
                  <a:schemeClr val="accent2"/>
                </a:solidFill>
              </a:rPr>
              <a:t>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a:pPr>
            <a:r>
              <a:t>vrf definition </a:t>
            </a:r>
            <a:r>
              <a:rPr>
                <a:solidFill>
                  <a:schemeClr val="accent4"/>
                </a:solidFill>
              </a:rPr>
              <a:t>TTST</a:t>
            </a:r>
          </a:p>
          <a:p>
            <a:pPr algn="l">
              <a:defRPr sz="1600"/>
            </a:pPr>
            <a:r>
              <a:t> rd 3.3.3.3:100</a:t>
            </a:r>
          </a:p>
        </p:txBody>
      </p:sp>
      <p:sp>
        <p:nvSpPr>
          <p:cNvPr id="1531" name="Shape 1531"/>
          <p:cNvSpPr/>
          <p:nvPr/>
        </p:nvSpPr>
        <p:spPr>
          <a:xfrm>
            <a:off x="801196" y="4552949"/>
            <a:ext cx="9655365"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endParaRPr/>
          </a:p>
          <a:p>
            <a:pPr algn="l">
              <a:defRPr sz="1200">
                <a:solidFill>
                  <a:srgbClr val="53585F"/>
                </a:solidFill>
              </a:defRPr>
            </a:pPr>
            <a:r>
              <a:t>import re</a:t>
            </a:r>
          </a:p>
          <a:p>
            <a:pPr algn="l">
              <a:defRPr sz="1200">
                <a:solidFill>
                  <a:srgbClr val="53585F"/>
                </a:solidFill>
              </a:defRPr>
            </a:pPr>
            <a:endParaRPr/>
          </a:p>
          <a:p>
            <a:pPr algn="l">
              <a:defRPr sz="1200">
                <a:solidFill>
                  <a:srgbClr val="53585F"/>
                </a:solidFill>
              </a:defRPr>
            </a:pPr>
            <a:r>
              <a:t>tst = open("/Users/pnegron/Desktop/MPLS-TEST-SCRIPT/R1.cfg", 'r')</a:t>
            </a:r>
          </a:p>
          <a:p>
            <a:pPr algn="l">
              <a:defRPr sz="1200">
                <a:solidFill>
                  <a:srgbClr val="53585F"/>
                </a:solidFill>
              </a:defRPr>
            </a:pPr>
            <a:endParaRPr/>
          </a:p>
          <a:p>
            <a:pPr algn="l">
              <a:defRPr sz="1200">
                <a:solidFill>
                  <a:srgbClr val="53585F"/>
                </a:solidFill>
              </a:defRPr>
            </a:pPr>
            <a:r>
              <a:t>file = tst.read()</a:t>
            </a:r>
          </a:p>
        </p:txBody>
      </p:sp>
      <p:sp>
        <p:nvSpPr>
          <p:cNvPr id="1532" name="Shape 1532"/>
          <p:cNvSpPr/>
          <p:nvPr/>
        </p:nvSpPr>
        <p:spPr>
          <a:xfrm>
            <a:off x="826596" y="6013450"/>
            <a:ext cx="8252808" cy="63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r>
              <a:t>vrf4 = re.sub(r'TST', 'PETE', file)</a:t>
            </a:r>
          </a:p>
          <a:p>
            <a:pPr algn="l">
              <a:defRPr sz="1200"/>
            </a:pPr>
            <a:r>
              <a:t>print vrf4</a:t>
            </a:r>
          </a:p>
        </p:txBody>
      </p:sp>
      <p:sp>
        <p:nvSpPr>
          <p:cNvPr id="1533" name="Shape 1533"/>
          <p:cNvSpPr/>
          <p:nvPr/>
        </p:nvSpPr>
        <p:spPr>
          <a:xfrm>
            <a:off x="9638026" y="3136898"/>
            <a:ext cx="2655520" cy="637540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b="1">
                <a:latin typeface="Helvetica"/>
                <a:ea typeface="Helvetica"/>
                <a:cs typeface="Helvetica"/>
                <a:sym typeface="Helvetica"/>
              </a:defRPr>
            </a:pPr>
            <a:r>
              <a:t>vrf definition</a:t>
            </a:r>
            <a:r>
              <a:rPr>
                <a:solidFill>
                  <a:schemeClr val="accent6">
                    <a:satOff val="24555"/>
                    <a:lumOff val="22232"/>
                  </a:schemeClr>
                </a:solidFill>
              </a:rPr>
              <a:t> PETE</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t>vrf definition </a:t>
            </a:r>
            <a:r>
              <a:rPr>
                <a:solidFill>
                  <a:schemeClr val="accent2"/>
                </a:solidFill>
              </a:rPr>
              <a:t>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a:pPr>
            <a:r>
              <a:t>vrf definition</a:t>
            </a:r>
            <a:r>
              <a:rPr b="1">
                <a:latin typeface="Helvetica"/>
                <a:ea typeface="Helvetica"/>
                <a:cs typeface="Helvetica"/>
                <a:sym typeface="Helvetica"/>
              </a:rPr>
              <a:t> </a:t>
            </a:r>
            <a:r>
              <a:rPr b="1">
                <a:solidFill>
                  <a:schemeClr val="accent4"/>
                </a:solidFill>
                <a:latin typeface="Helvetica"/>
                <a:ea typeface="Helvetica"/>
                <a:cs typeface="Helvetica"/>
                <a:sym typeface="Helvetica"/>
              </a:rPr>
              <a:t>T</a:t>
            </a:r>
            <a:r>
              <a:rPr b="1">
                <a:solidFill>
                  <a:schemeClr val="accent6">
                    <a:satOff val="24555"/>
                    <a:lumOff val="22232"/>
                  </a:schemeClr>
                </a:solidFill>
                <a:latin typeface="Helvetica"/>
                <a:ea typeface="Helvetica"/>
                <a:cs typeface="Helvetica"/>
                <a:sym typeface="Helvetica"/>
              </a:rPr>
              <a:t>PETE</a:t>
            </a:r>
          </a:p>
          <a:p>
            <a:pPr algn="l">
              <a:defRPr sz="1600"/>
            </a:pPr>
            <a:r>
              <a:t> rd 3.3.3.3:100</a:t>
            </a:r>
          </a:p>
        </p:txBody>
      </p:sp>
      <p:sp>
        <p:nvSpPr>
          <p:cNvPr id="1534" name="Shape 1534"/>
          <p:cNvSpPr/>
          <p:nvPr/>
        </p:nvSpPr>
        <p:spPr>
          <a:xfrm>
            <a:off x="6025963" y="2089150"/>
            <a:ext cx="15624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u="sng">
                <a:latin typeface="Helvetica"/>
                <a:ea typeface="Helvetica"/>
                <a:cs typeface="Helvetica"/>
                <a:sym typeface="Helvetica"/>
              </a:defRPr>
            </a:lvl1pPr>
          </a:lstStyle>
          <a:p>
            <a:r>
              <a:t>Before</a:t>
            </a:r>
          </a:p>
        </p:txBody>
      </p:sp>
      <p:sp>
        <p:nvSpPr>
          <p:cNvPr id="1535" name="Shape 1535"/>
          <p:cNvSpPr/>
          <p:nvPr/>
        </p:nvSpPr>
        <p:spPr>
          <a:xfrm>
            <a:off x="9671012" y="2089150"/>
            <a:ext cx="11811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u="sng">
                <a:latin typeface="Helvetica"/>
                <a:ea typeface="Helvetica"/>
                <a:cs typeface="Helvetica"/>
                <a:sym typeface="Helvetica"/>
              </a:defRPr>
            </a:lvl1pPr>
          </a:lstStyle>
          <a:p>
            <a:r>
              <a:t>After</a:t>
            </a:r>
          </a:p>
        </p:txBody>
      </p:sp>
    </p:spTree>
  </p:cSld>
  <p:clrMapOvr>
    <a:masterClrMapping/>
  </p:clrMapOvr>
  <p:transition spd="slow"/>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 name="Shape 1539"/>
          <p:cNvSpPr/>
          <p:nvPr/>
        </p:nvSpPr>
        <p:spPr>
          <a:xfrm>
            <a:off x="2773481" y="558800"/>
            <a:ext cx="648218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Expressions-Examples</a:t>
            </a:r>
          </a:p>
        </p:txBody>
      </p:sp>
      <p:sp>
        <p:nvSpPr>
          <p:cNvPr id="1540" name="Shape 1540"/>
          <p:cNvSpPr/>
          <p:nvPr/>
        </p:nvSpPr>
        <p:spPr>
          <a:xfrm>
            <a:off x="2452196" y="2527300"/>
            <a:ext cx="9655365"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541" name="Shape 1541"/>
          <p:cNvSpPr/>
          <p:nvPr/>
        </p:nvSpPr>
        <p:spPr>
          <a:xfrm>
            <a:off x="2375996" y="5651499"/>
            <a:ext cx="8252808"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endParaRPr/>
          </a:p>
          <a:p>
            <a:pPr algn="l">
              <a:defRPr sz="2300"/>
            </a:pPr>
            <a:r>
              <a:t>vrf5 = re.findall( r'T{2}ST', file)</a:t>
            </a:r>
          </a:p>
          <a:p>
            <a:pPr algn="l">
              <a:defRPr sz="2300"/>
            </a:pPr>
            <a:endParaRPr/>
          </a:p>
          <a:p>
            <a:pPr algn="l">
              <a:defRPr sz="2300"/>
            </a:pPr>
            <a:r>
              <a:t>print "The vrf definitions are here:\t", vrf5</a:t>
            </a:r>
          </a:p>
        </p:txBody>
      </p:sp>
    </p:spTree>
  </p:cSld>
  <p:clrMapOvr>
    <a:masterClrMapping/>
  </p:clrMapOvr>
  <p:transition spd="slow"/>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 name="Shape 1543"/>
          <p:cNvSpPr/>
          <p:nvPr/>
        </p:nvSpPr>
        <p:spPr>
          <a:xfrm>
            <a:off x="3040029" y="558800"/>
            <a:ext cx="59490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Regular Expressions- Findall</a:t>
            </a:r>
          </a:p>
        </p:txBody>
      </p:sp>
      <p:sp>
        <p:nvSpPr>
          <p:cNvPr id="1544" name="Shape 1544"/>
          <p:cNvSpPr/>
          <p:nvPr/>
        </p:nvSpPr>
        <p:spPr>
          <a:xfrm>
            <a:off x="2595723" y="8318499"/>
            <a:ext cx="5267270"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b="1">
                <a:latin typeface="Helvetica"/>
                <a:ea typeface="Helvetica"/>
                <a:cs typeface="Helvetica"/>
                <a:sym typeface="Helvetica"/>
              </a:defRPr>
            </a:pPr>
            <a:r>
              <a:t>The vrf definitions are here:	[</a:t>
            </a:r>
            <a:r>
              <a:rPr>
                <a:solidFill>
                  <a:schemeClr val="accent4"/>
                </a:solidFill>
              </a:rPr>
              <a:t>'TTST'</a:t>
            </a:r>
            <a:r>
              <a:t>]</a:t>
            </a:r>
          </a:p>
        </p:txBody>
      </p:sp>
      <p:sp>
        <p:nvSpPr>
          <p:cNvPr id="1545" name="Shape 1545"/>
          <p:cNvSpPr/>
          <p:nvPr/>
        </p:nvSpPr>
        <p:spPr>
          <a:xfrm>
            <a:off x="9663426" y="1689100"/>
            <a:ext cx="2655520" cy="6375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a:pPr>
            <a:r>
              <a:t>vrf definition TST</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t>vrf definition 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b="1">
                <a:latin typeface="Helvetica"/>
                <a:ea typeface="Helvetica"/>
                <a:cs typeface="Helvetica"/>
                <a:sym typeface="Helvetica"/>
              </a:defRPr>
            </a:pPr>
            <a:r>
              <a:t>vrf definition </a:t>
            </a:r>
            <a:r>
              <a:rPr>
                <a:solidFill>
                  <a:schemeClr val="accent4"/>
                </a:solidFill>
              </a:rPr>
              <a:t>TTST</a:t>
            </a:r>
          </a:p>
          <a:p>
            <a:pPr algn="l">
              <a:defRPr sz="1600"/>
            </a:pPr>
            <a:r>
              <a:t> rd 3.3.3.3:100</a:t>
            </a:r>
          </a:p>
        </p:txBody>
      </p:sp>
      <p:sp>
        <p:nvSpPr>
          <p:cNvPr id="1546" name="Shape 1546"/>
          <p:cNvSpPr/>
          <p:nvPr/>
        </p:nvSpPr>
        <p:spPr>
          <a:xfrm>
            <a:off x="826596" y="4425949"/>
            <a:ext cx="9655365"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endParaRPr/>
          </a:p>
          <a:p>
            <a:pPr algn="l">
              <a:defRPr sz="1200">
                <a:solidFill>
                  <a:srgbClr val="53585F"/>
                </a:solidFill>
              </a:defRPr>
            </a:pPr>
            <a:r>
              <a:t>import re</a:t>
            </a:r>
          </a:p>
          <a:p>
            <a:pPr algn="l">
              <a:defRPr sz="1200">
                <a:solidFill>
                  <a:srgbClr val="53585F"/>
                </a:solidFill>
              </a:defRPr>
            </a:pPr>
            <a:endParaRPr/>
          </a:p>
          <a:p>
            <a:pPr algn="l">
              <a:defRPr sz="1200">
                <a:solidFill>
                  <a:srgbClr val="53585F"/>
                </a:solidFill>
              </a:defRPr>
            </a:pPr>
            <a:r>
              <a:t>tst = open("/Users/pnegron/Desktop/MPLS-TEST-SCRIPT/R1.cfg", 'r')</a:t>
            </a:r>
          </a:p>
          <a:p>
            <a:pPr algn="l">
              <a:defRPr sz="1200">
                <a:solidFill>
                  <a:srgbClr val="53585F"/>
                </a:solidFill>
              </a:defRPr>
            </a:pPr>
            <a:endParaRPr/>
          </a:p>
          <a:p>
            <a:pPr algn="l">
              <a:defRPr sz="1200">
                <a:solidFill>
                  <a:srgbClr val="53585F"/>
                </a:solidFill>
              </a:defRPr>
            </a:pPr>
            <a:r>
              <a:t>file = tst.read()</a:t>
            </a:r>
          </a:p>
        </p:txBody>
      </p:sp>
      <p:sp>
        <p:nvSpPr>
          <p:cNvPr id="1547" name="Shape 1547"/>
          <p:cNvSpPr/>
          <p:nvPr/>
        </p:nvSpPr>
        <p:spPr>
          <a:xfrm>
            <a:off x="826596" y="5784847"/>
            <a:ext cx="8252808" cy="9906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200"/>
            </a:pPr>
            <a:endParaRPr/>
          </a:p>
          <a:p>
            <a:pPr algn="l">
              <a:defRPr sz="1200"/>
            </a:pPr>
            <a:r>
              <a:rPr b="1">
                <a:solidFill>
                  <a:schemeClr val="accent5"/>
                </a:solidFill>
                <a:latin typeface="Helvetica"/>
                <a:ea typeface="Helvetica"/>
                <a:cs typeface="Helvetica"/>
                <a:sym typeface="Helvetica"/>
              </a:rPr>
              <a:t>vrf5 </a:t>
            </a:r>
            <a:r>
              <a:t>= re.findall( r'</a:t>
            </a:r>
            <a:r>
              <a:rPr b="1">
                <a:solidFill>
                  <a:schemeClr val="accent4"/>
                </a:solidFill>
                <a:latin typeface="Helvetica"/>
                <a:ea typeface="Helvetica"/>
                <a:cs typeface="Helvetica"/>
                <a:sym typeface="Helvetica"/>
              </a:rPr>
              <a:t>T{2}ST</a:t>
            </a:r>
            <a:r>
              <a:t>', file)</a:t>
            </a:r>
          </a:p>
          <a:p>
            <a:pPr algn="l">
              <a:defRPr sz="1200"/>
            </a:pPr>
            <a:endParaRPr/>
          </a:p>
          <a:p>
            <a:pPr algn="l">
              <a:defRPr sz="1200"/>
            </a:pPr>
            <a:r>
              <a:t>print "</a:t>
            </a:r>
            <a:r>
              <a:rPr b="1">
                <a:latin typeface="Helvetica"/>
                <a:ea typeface="Helvetica"/>
                <a:cs typeface="Helvetica"/>
                <a:sym typeface="Helvetica"/>
              </a:rPr>
              <a:t>The vrf definitions are here:\t"</a:t>
            </a:r>
            <a:r>
              <a:t>,</a:t>
            </a:r>
            <a:r>
              <a:rPr b="1">
                <a:solidFill>
                  <a:schemeClr val="accent5"/>
                </a:solidFill>
                <a:latin typeface="Helvetica"/>
                <a:ea typeface="Helvetica"/>
                <a:cs typeface="Helvetica"/>
                <a:sym typeface="Helvetica"/>
              </a:rPr>
              <a:t> vrf5</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noFill/>
          <a:ln w="50800">
            <a:solidFill>
              <a:schemeClr val="accent3"/>
            </a:solidFill>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1578242984"/>
      </p:ext>
    </p:extLst>
  </p:cSld>
  <p:clrMapOvr>
    <a:masterClrMapping/>
  </p:clrMapOvr>
  <p:transition spd="slow"/>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 name="Shape 1551"/>
          <p:cNvSpPr>
            <a:spLocks noGrp="1"/>
          </p:cNvSpPr>
          <p:nvPr>
            <p:ph type="ctrTitle"/>
          </p:nvPr>
        </p:nvSpPr>
        <p:spPr>
          <a:prstGeom prst="rect">
            <a:avLst/>
          </a:prstGeom>
        </p:spPr>
        <p:txBody>
          <a:bodyPr/>
          <a:lstStyle/>
          <a:p>
            <a:r>
              <a:t>Lab Work</a:t>
            </a:r>
          </a:p>
        </p:txBody>
      </p:sp>
      <p:sp>
        <p:nvSpPr>
          <p:cNvPr id="1552" name="Shape 1552"/>
          <p:cNvSpPr>
            <a:spLocks noGrp="1"/>
          </p:cNvSpPr>
          <p:nvPr>
            <p:ph type="subTitle" sz="quarter" idx="1"/>
          </p:nvPr>
        </p:nvSpPr>
        <p:spPr>
          <a:prstGeom prst="rect">
            <a:avLst/>
          </a:prstGeom>
        </p:spPr>
        <p:txBody>
          <a:bodyPr/>
          <a:lstStyle/>
          <a:p>
            <a:r>
              <a:t>Labs 5 and 6</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50800">
            <a:solidFill>
              <a:schemeClr val="accent3"/>
            </a:solidFill>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43352247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50800">
            <a:solidFill>
              <a:schemeClr val="accent3"/>
            </a:solidFill>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64657138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50800">
            <a:solidFill>
              <a:schemeClr val="accent3"/>
            </a:solidFill>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212811949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50800">
            <a:solidFill>
              <a:schemeClr val="accent3"/>
            </a:solidFill>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162062834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364" name="Shape 364"/>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5" name="Shape 365"/>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6" name="Shape 366"/>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7" name="Shape 367"/>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8" name="Shape 368"/>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9" name="Shape 369"/>
          <p:cNvSpPr/>
          <p:nvPr/>
        </p:nvSpPr>
        <p:spPr>
          <a:xfrm>
            <a:off x="4244376" y="2584450"/>
            <a:ext cx="4340543"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a:lvl1pPr>
          </a:lstStyle>
          <a:p>
            <a:r>
              <a:t>test = 'programming is so fun'</a:t>
            </a:r>
          </a:p>
        </p:txBody>
      </p:sp>
      <p:sp>
        <p:nvSpPr>
          <p:cNvPr id="370" name="Shape 370"/>
          <p:cNvSpPr/>
          <p:nvPr/>
        </p:nvSpPr>
        <p:spPr>
          <a:xfrm>
            <a:off x="1672881" y="4108449"/>
            <a:ext cx="42951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test.upper()</a:t>
            </a:r>
          </a:p>
          <a:p>
            <a:pPr>
              <a:defRPr sz="2500"/>
            </a:pPr>
            <a:r>
              <a:t>'PROGRAMMING IS SO FUN'</a:t>
            </a:r>
          </a:p>
        </p:txBody>
      </p:sp>
      <p:sp>
        <p:nvSpPr>
          <p:cNvPr id="371" name="Shape 371"/>
          <p:cNvSpPr/>
          <p:nvPr/>
        </p:nvSpPr>
        <p:spPr>
          <a:xfrm>
            <a:off x="7561486" y="4108449"/>
            <a:ext cx="3442653"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test.lower()</a:t>
            </a:r>
          </a:p>
          <a:p>
            <a:pPr>
              <a:defRPr sz="2500"/>
            </a:pPr>
            <a:r>
              <a:t>‘programming is so fun'</a:t>
            </a:r>
          </a:p>
        </p:txBody>
      </p:sp>
      <p:sp>
        <p:nvSpPr>
          <p:cNvPr id="372" name="Shape 372"/>
          <p:cNvSpPr/>
          <p:nvPr/>
        </p:nvSpPr>
        <p:spPr>
          <a:xfrm>
            <a:off x="2028481" y="6121399"/>
            <a:ext cx="35839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test.title()</a:t>
            </a:r>
          </a:p>
          <a:p>
            <a:pPr>
              <a:defRPr sz="2500"/>
            </a:pPr>
            <a:r>
              <a:t>'Programming Is So Fun'</a:t>
            </a:r>
          </a:p>
        </p:txBody>
      </p:sp>
      <p:sp>
        <p:nvSpPr>
          <p:cNvPr id="373" name="Shape 373"/>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378" name="Shape 378"/>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79" name="Shape 379"/>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0" name="Shape 380"/>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1" name="Shape 381"/>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2" name="Shape 382"/>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3" name="Shape 383"/>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384" name="Shape 384"/>
          <p:cNvSpPr/>
          <p:nvPr/>
        </p:nvSpPr>
        <p:spPr>
          <a:xfrm>
            <a:off x="1672881" y="4108449"/>
            <a:ext cx="42951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test.upper()</a:t>
            </a:r>
          </a:p>
          <a:p>
            <a:pPr>
              <a:defRPr sz="2500"/>
            </a:pPr>
            <a:r>
              <a:t>'PROGRAMMING IS SO FUN'</a:t>
            </a:r>
          </a:p>
        </p:txBody>
      </p:sp>
      <p:sp>
        <p:nvSpPr>
          <p:cNvPr id="385" name="Shape 385"/>
          <p:cNvSpPr/>
          <p:nvPr/>
        </p:nvSpPr>
        <p:spPr>
          <a:xfrm>
            <a:off x="7463022" y="4108449"/>
            <a:ext cx="3442653"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test.lower()</a:t>
            </a:r>
          </a:p>
          <a:p>
            <a:pPr>
              <a:defRPr sz="2500"/>
            </a:pPr>
            <a:r>
              <a:t>‘programming is so fun'</a:t>
            </a:r>
          </a:p>
        </p:txBody>
      </p:sp>
      <p:sp>
        <p:nvSpPr>
          <p:cNvPr id="386" name="Shape 386"/>
          <p:cNvSpPr/>
          <p:nvPr/>
        </p:nvSpPr>
        <p:spPr>
          <a:xfrm>
            <a:off x="2028481" y="6229349"/>
            <a:ext cx="35839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test.title()</a:t>
            </a:r>
          </a:p>
          <a:p>
            <a:pPr>
              <a:defRPr sz="2500"/>
            </a:pPr>
            <a:r>
              <a:t>'Programming Is So Fun'</a:t>
            </a:r>
          </a:p>
        </p:txBody>
      </p:sp>
      <p:sp>
        <p:nvSpPr>
          <p:cNvPr id="387" name="Shape 387"/>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392" name="Shape 392"/>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3" name="Shape 393"/>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4" name="Shape 394"/>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5" name="Shape 395"/>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6" name="Shape 396"/>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7" name="Shape 397"/>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398" name="Shape 398"/>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399" name="Shape 399"/>
          <p:cNvSpPr/>
          <p:nvPr/>
        </p:nvSpPr>
        <p:spPr>
          <a:xfrm>
            <a:off x="7463022" y="4108447"/>
            <a:ext cx="3442653"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test.lower()</a:t>
            </a:r>
          </a:p>
          <a:p>
            <a:pPr>
              <a:defRPr sz="2500"/>
            </a:pPr>
            <a:r>
              <a:t>‘programming is so fun'</a:t>
            </a:r>
          </a:p>
        </p:txBody>
      </p:sp>
      <p:sp>
        <p:nvSpPr>
          <p:cNvPr id="400" name="Shape 400"/>
          <p:cNvSpPr/>
          <p:nvPr/>
        </p:nvSpPr>
        <p:spPr>
          <a:xfrm>
            <a:off x="2028481" y="6229349"/>
            <a:ext cx="35839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test.title()</a:t>
            </a:r>
          </a:p>
          <a:p>
            <a:pPr>
              <a:defRPr sz="2500"/>
            </a:pPr>
            <a:r>
              <a:t>'Programming Is So Fun'</a:t>
            </a:r>
          </a:p>
        </p:txBody>
      </p:sp>
      <p:sp>
        <p:nvSpPr>
          <p:cNvPr id="401" name="Shape 401"/>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406" name="Shape 406"/>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07" name="Shape 407"/>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08" name="Shape 408"/>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09" name="Shape 409"/>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10" name="Shape 410"/>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11" name="Shape 411"/>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412" name="Shape 412"/>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413" name="Shape 413"/>
          <p:cNvSpPr/>
          <p:nvPr/>
        </p:nvSpPr>
        <p:spPr>
          <a:xfrm>
            <a:off x="7325448" y="4108452"/>
            <a:ext cx="3717802"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3">
                    <a:hueOff val="-333990"/>
                    <a:satOff val="3917"/>
                    <a:lumOff val="-6666"/>
                  </a:schemeClr>
                </a:solidFill>
                <a:latin typeface="Helvetica"/>
                <a:ea typeface="Helvetica"/>
                <a:cs typeface="Helvetica"/>
                <a:sym typeface="Helvetica"/>
              </a:rPr>
              <a:t>lower()</a:t>
            </a:r>
          </a:p>
          <a:p>
            <a:pPr>
              <a:defRPr sz="2500" b="1">
                <a:solidFill>
                  <a:schemeClr val="accent3">
                    <a:hueOff val="-333990"/>
                    <a:satOff val="3917"/>
                    <a:lumOff val="-6666"/>
                  </a:schemeClr>
                </a:solidFill>
                <a:latin typeface="Helvetica"/>
                <a:ea typeface="Helvetica"/>
                <a:cs typeface="Helvetica"/>
                <a:sym typeface="Helvetica"/>
              </a:defRPr>
            </a:pPr>
            <a:r>
              <a:t>‘programming is so fun'</a:t>
            </a:r>
          </a:p>
        </p:txBody>
      </p:sp>
      <p:sp>
        <p:nvSpPr>
          <p:cNvPr id="414" name="Shape 414"/>
          <p:cNvSpPr/>
          <p:nvPr/>
        </p:nvSpPr>
        <p:spPr>
          <a:xfrm>
            <a:off x="2028481" y="6229349"/>
            <a:ext cx="35839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test.title()</a:t>
            </a:r>
          </a:p>
          <a:p>
            <a:pPr>
              <a:defRPr sz="2500"/>
            </a:pPr>
            <a:r>
              <a:t>'Programming Is So Fun'</a:t>
            </a:r>
          </a:p>
        </p:txBody>
      </p:sp>
      <p:sp>
        <p:nvSpPr>
          <p:cNvPr id="415" name="Shape 415"/>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Python?</a:t>
            </a:r>
          </a:p>
        </p:txBody>
      </p:sp>
      <p:sp>
        <p:nvSpPr>
          <p:cNvPr id="125" name="Shape 125"/>
          <p:cNvSpPr/>
          <p:nvPr/>
        </p:nvSpPr>
        <p:spPr>
          <a:xfrm>
            <a:off x="7683500" y="1651000"/>
            <a:ext cx="1003300" cy="9906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6" name="Shape 126"/>
          <p:cNvSpPr/>
          <p:nvPr/>
        </p:nvSpPr>
        <p:spPr>
          <a:xfrm>
            <a:off x="7792394" y="1949450"/>
            <a:ext cx="787757" cy="381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a:lvl1pPr>
          </a:lstStyle>
          <a:p>
            <a:r>
              <a:t>Router</a:t>
            </a:r>
          </a:p>
        </p:txBody>
      </p:sp>
      <p:sp>
        <p:nvSpPr>
          <p:cNvPr id="127" name="Shape 127"/>
          <p:cNvSpPr/>
          <p:nvPr/>
        </p:nvSpPr>
        <p:spPr>
          <a:xfrm>
            <a:off x="8813800" y="2794000"/>
            <a:ext cx="1003300" cy="9906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8" name="Shape 128"/>
          <p:cNvSpPr/>
          <p:nvPr/>
        </p:nvSpPr>
        <p:spPr>
          <a:xfrm>
            <a:off x="8920874" y="3092450"/>
            <a:ext cx="787528" cy="381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a:lvl1pPr>
          </a:lstStyle>
          <a:p>
            <a:r>
              <a:t>Switch</a:t>
            </a:r>
          </a:p>
        </p:txBody>
      </p:sp>
      <p:sp>
        <p:nvSpPr>
          <p:cNvPr id="129" name="Shape 129"/>
          <p:cNvSpPr/>
          <p:nvPr/>
        </p:nvSpPr>
        <p:spPr>
          <a:xfrm>
            <a:off x="7683500" y="4165600"/>
            <a:ext cx="1003300" cy="9906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0" name="Shape 130"/>
          <p:cNvSpPr/>
          <p:nvPr/>
        </p:nvSpPr>
        <p:spPr>
          <a:xfrm>
            <a:off x="7892186" y="4464050"/>
            <a:ext cx="584303" cy="381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a:lvl1pPr>
          </a:lstStyle>
          <a:p>
            <a:r>
              <a:t>Host</a:t>
            </a:r>
          </a:p>
        </p:txBody>
      </p:sp>
      <p:sp>
        <p:nvSpPr>
          <p:cNvPr id="131" name="Shape 131"/>
          <p:cNvSpPr/>
          <p:nvPr/>
        </p:nvSpPr>
        <p:spPr>
          <a:xfrm>
            <a:off x="2655320" y="6432550"/>
            <a:ext cx="825705"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Host</a:t>
            </a:r>
          </a:p>
          <a:p>
            <a:pPr>
              <a:defRPr sz="2400"/>
            </a:pPr>
            <a:r>
              <a:t>1</a:t>
            </a:r>
          </a:p>
        </p:txBody>
      </p:sp>
      <p:sp>
        <p:nvSpPr>
          <p:cNvPr id="132" name="Shape 132"/>
          <p:cNvSpPr/>
          <p:nvPr/>
        </p:nvSpPr>
        <p:spPr>
          <a:xfrm>
            <a:off x="8128000" y="6223000"/>
            <a:ext cx="1270000"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3" name="Shape 133"/>
          <p:cNvSpPr/>
          <p:nvPr/>
        </p:nvSpPr>
        <p:spPr>
          <a:xfrm>
            <a:off x="8341962" y="6438900"/>
            <a:ext cx="825705"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Host</a:t>
            </a:r>
          </a:p>
          <a:p>
            <a:pPr>
              <a:defRPr sz="2400"/>
            </a:pPr>
            <a:r>
              <a:t>2</a:t>
            </a:r>
          </a:p>
        </p:txBody>
      </p:sp>
      <p:sp>
        <p:nvSpPr>
          <p:cNvPr id="134" name="Shape 134"/>
          <p:cNvSpPr/>
          <p:nvPr/>
        </p:nvSpPr>
        <p:spPr>
          <a:xfrm>
            <a:off x="2425700" y="6223000"/>
            <a:ext cx="1270000"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5" name="Shape 135"/>
          <p:cNvSpPr/>
          <p:nvPr/>
        </p:nvSpPr>
        <p:spPr>
          <a:xfrm flipH="1">
            <a:off x="5214094" y="2641600"/>
            <a:ext cx="2329706" cy="646808"/>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36" name="Shape 136"/>
          <p:cNvSpPr/>
          <p:nvPr/>
        </p:nvSpPr>
        <p:spPr>
          <a:xfrm flipH="1">
            <a:off x="5222676" y="3421806"/>
            <a:ext cx="3480347" cy="6582"/>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37" name="Shape 137"/>
          <p:cNvSpPr/>
          <p:nvPr/>
        </p:nvSpPr>
        <p:spPr>
          <a:xfrm flipH="1" flipV="1">
            <a:off x="5228282" y="3601938"/>
            <a:ext cx="2373264" cy="843062"/>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38" name="Shape 138"/>
          <p:cNvSpPr/>
          <p:nvPr/>
        </p:nvSpPr>
        <p:spPr>
          <a:xfrm>
            <a:off x="3965181" y="3168650"/>
            <a:ext cx="1152383" cy="50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300"/>
            </a:pPr>
            <a:r>
              <a:t>Device </a:t>
            </a:r>
          </a:p>
          <a:p>
            <a:pPr>
              <a:defRPr sz="1300"/>
            </a:pPr>
            <a:r>
              <a:t>Information</a:t>
            </a:r>
          </a:p>
        </p:txBody>
      </p:sp>
      <p:sp>
        <p:nvSpPr>
          <p:cNvPr id="139" name="Shape 139"/>
          <p:cNvSpPr/>
          <p:nvPr/>
        </p:nvSpPr>
        <p:spPr>
          <a:xfrm flipH="1" flipV="1">
            <a:off x="3692326" y="6849950"/>
            <a:ext cx="4366122" cy="24124"/>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40" name="Shape 140"/>
          <p:cNvSpPr/>
          <p:nvPr/>
        </p:nvSpPr>
        <p:spPr>
          <a:xfrm>
            <a:off x="8454772" y="5832683"/>
            <a:ext cx="627965"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Server</a:t>
            </a:r>
          </a:p>
        </p:txBody>
      </p:sp>
      <p:sp>
        <p:nvSpPr>
          <p:cNvPr id="141" name="Shape 141"/>
          <p:cNvSpPr/>
          <p:nvPr/>
        </p:nvSpPr>
        <p:spPr>
          <a:xfrm>
            <a:off x="2776321" y="5832683"/>
            <a:ext cx="568758"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Client</a:t>
            </a:r>
          </a:p>
        </p:txBody>
      </p:sp>
      <p:sp>
        <p:nvSpPr>
          <p:cNvPr id="142" name="Shape 142"/>
          <p:cNvSpPr/>
          <p:nvPr/>
        </p:nvSpPr>
        <p:spPr>
          <a:xfrm>
            <a:off x="2324100" y="2540000"/>
            <a:ext cx="520700" cy="457200"/>
          </a:xfrm>
          <a:prstGeom prst="ellipse">
            <a:avLst/>
          </a:prstGeom>
          <a:solidFill>
            <a:srgbClr val="F5EC00"/>
          </a:solidFill>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43" name="Shape 143"/>
          <p:cNvSpPr/>
          <p:nvPr/>
        </p:nvSpPr>
        <p:spPr>
          <a:xfrm flipH="1">
            <a:off x="2598291" y="3007568"/>
            <a:ext cx="149" cy="781894"/>
          </a:xfrm>
          <a:prstGeom prst="line">
            <a:avLst/>
          </a:prstGeom>
          <a:ln w="25400">
            <a:solidFill>
              <a:srgbClr val="000000"/>
            </a:solidFill>
            <a:miter lim="400000"/>
          </a:ln>
        </p:spPr>
        <p:txBody>
          <a:bodyPr lIns="50800" tIns="50800" rIns="50800" bIns="50800" anchor="ctr"/>
          <a:lstStyle/>
          <a:p>
            <a:pPr>
              <a:defRPr sz="2400"/>
            </a:pPr>
            <a:endParaRPr/>
          </a:p>
        </p:txBody>
      </p:sp>
      <p:sp>
        <p:nvSpPr>
          <p:cNvPr id="144" name="Shape 144"/>
          <p:cNvSpPr/>
          <p:nvPr/>
        </p:nvSpPr>
        <p:spPr>
          <a:xfrm>
            <a:off x="2590204" y="3769766"/>
            <a:ext cx="368004" cy="875607"/>
          </a:xfrm>
          <a:prstGeom prst="line">
            <a:avLst/>
          </a:prstGeom>
          <a:ln w="25400">
            <a:solidFill>
              <a:srgbClr val="000000"/>
            </a:solidFill>
            <a:miter lim="400000"/>
          </a:ln>
        </p:spPr>
        <p:txBody>
          <a:bodyPr lIns="50800" tIns="50800" rIns="50800" bIns="50800" anchor="ctr"/>
          <a:lstStyle/>
          <a:p>
            <a:pPr>
              <a:defRPr sz="2400"/>
            </a:pPr>
            <a:endParaRPr/>
          </a:p>
        </p:txBody>
      </p:sp>
      <p:sp>
        <p:nvSpPr>
          <p:cNvPr id="145" name="Shape 145"/>
          <p:cNvSpPr/>
          <p:nvPr/>
        </p:nvSpPr>
        <p:spPr>
          <a:xfrm flipH="1">
            <a:off x="2169814" y="3775075"/>
            <a:ext cx="426394" cy="833190"/>
          </a:xfrm>
          <a:prstGeom prst="line">
            <a:avLst/>
          </a:prstGeom>
          <a:ln w="25400">
            <a:solidFill>
              <a:srgbClr val="000000"/>
            </a:solidFill>
            <a:miter lim="400000"/>
          </a:ln>
        </p:spPr>
        <p:txBody>
          <a:bodyPr lIns="50800" tIns="50800" rIns="50800" bIns="50800" anchor="ctr"/>
          <a:lstStyle/>
          <a:p>
            <a:pPr>
              <a:defRPr sz="2400"/>
            </a:pPr>
            <a:endParaRPr/>
          </a:p>
        </p:txBody>
      </p:sp>
      <p:sp>
        <p:nvSpPr>
          <p:cNvPr id="146" name="Shape 146"/>
          <p:cNvSpPr/>
          <p:nvPr/>
        </p:nvSpPr>
        <p:spPr>
          <a:xfrm flipV="1">
            <a:off x="2610395" y="3015456"/>
            <a:ext cx="538759" cy="382439"/>
          </a:xfrm>
          <a:prstGeom prst="line">
            <a:avLst/>
          </a:prstGeom>
          <a:ln w="25400">
            <a:solidFill>
              <a:srgbClr val="000000"/>
            </a:solidFill>
            <a:miter lim="400000"/>
          </a:ln>
        </p:spPr>
        <p:txBody>
          <a:bodyPr lIns="50800" tIns="50800" rIns="50800" bIns="50800" anchor="ctr"/>
          <a:lstStyle/>
          <a:p>
            <a:pPr>
              <a:defRPr sz="2400"/>
            </a:pPr>
            <a:endParaRPr/>
          </a:p>
        </p:txBody>
      </p:sp>
      <p:sp>
        <p:nvSpPr>
          <p:cNvPr id="147" name="Shape 147"/>
          <p:cNvSpPr/>
          <p:nvPr/>
        </p:nvSpPr>
        <p:spPr>
          <a:xfrm flipH="1" flipV="1">
            <a:off x="2034133" y="3009999"/>
            <a:ext cx="556667" cy="406302"/>
          </a:xfrm>
          <a:prstGeom prst="line">
            <a:avLst/>
          </a:prstGeom>
          <a:ln w="25400">
            <a:solidFill>
              <a:srgbClr val="000000"/>
            </a:solidFill>
            <a:miter lim="400000"/>
          </a:ln>
        </p:spPr>
        <p:txBody>
          <a:bodyPr lIns="50800" tIns="50800" rIns="50800" bIns="50800" anchor="ctr"/>
          <a:lstStyle/>
          <a:p>
            <a:pPr>
              <a:defRPr sz="2400"/>
            </a:pPr>
            <a:endParaRPr/>
          </a:p>
        </p:txBody>
      </p:sp>
      <p:sp>
        <p:nvSpPr>
          <p:cNvPr id="148" name="Shape 148"/>
          <p:cNvSpPr/>
          <p:nvPr/>
        </p:nvSpPr>
        <p:spPr>
          <a:xfrm>
            <a:off x="2034881" y="2000250"/>
            <a:ext cx="1095820" cy="304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300"/>
            </a:lvl1pPr>
          </a:lstStyle>
          <a:p>
            <a:r>
              <a:t>Administrator</a:t>
            </a:r>
          </a:p>
        </p:txBody>
      </p:sp>
      <p:sp>
        <p:nvSpPr>
          <p:cNvPr id="149" name="Shape 149"/>
          <p:cNvSpPr/>
          <p:nvPr/>
        </p:nvSpPr>
        <p:spPr>
          <a:xfrm>
            <a:off x="5013822" y="6248400"/>
            <a:ext cx="1743371" cy="0"/>
          </a:xfrm>
          <a:prstGeom prst="line">
            <a:avLst/>
          </a:prstGeom>
          <a:ln w="25400">
            <a:solidFill>
              <a:schemeClr val="accent5">
                <a:hueOff val="-444211"/>
                <a:satOff val="-14915"/>
                <a:lumOff val="22857"/>
              </a:schemeClr>
            </a:solidFill>
            <a:miter lim="400000"/>
            <a:tailEnd type="triangle"/>
          </a:ln>
        </p:spPr>
        <p:txBody>
          <a:bodyPr lIns="50800" tIns="50800" rIns="50800" bIns="50800" anchor="ctr"/>
          <a:lstStyle/>
          <a:p>
            <a:pPr>
              <a:defRPr sz="2400"/>
            </a:pPr>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420" name="Shape 420"/>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1" name="Shape 421"/>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2" name="Shape 422"/>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3" name="Shape 423"/>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4" name="Shape 424"/>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5" name="Shape 425"/>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426" name="Shape 426"/>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427" name="Shape 427"/>
          <p:cNvSpPr/>
          <p:nvPr/>
        </p:nvSpPr>
        <p:spPr>
          <a:xfrm>
            <a:off x="7325448" y="4108448"/>
            <a:ext cx="3717802"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3">
                    <a:hueOff val="-333990"/>
                    <a:satOff val="3917"/>
                    <a:lumOff val="-6666"/>
                  </a:schemeClr>
                </a:solidFill>
                <a:latin typeface="Helvetica"/>
                <a:ea typeface="Helvetica"/>
                <a:cs typeface="Helvetica"/>
                <a:sym typeface="Helvetica"/>
              </a:rPr>
              <a:t>lower()</a:t>
            </a:r>
          </a:p>
          <a:p>
            <a:pPr>
              <a:defRPr sz="2500" b="1">
                <a:solidFill>
                  <a:schemeClr val="accent3">
                    <a:hueOff val="-333990"/>
                    <a:satOff val="3917"/>
                    <a:lumOff val="-6666"/>
                  </a:schemeClr>
                </a:solidFill>
                <a:latin typeface="Helvetica"/>
                <a:ea typeface="Helvetica"/>
                <a:cs typeface="Helvetica"/>
                <a:sym typeface="Helvetica"/>
              </a:defRPr>
            </a:pPr>
            <a:r>
              <a:t>‘programming is so fun'</a:t>
            </a:r>
          </a:p>
        </p:txBody>
      </p:sp>
      <p:sp>
        <p:nvSpPr>
          <p:cNvPr id="428" name="Shape 428"/>
          <p:cNvSpPr/>
          <p:nvPr/>
        </p:nvSpPr>
        <p:spPr>
          <a:xfrm>
            <a:off x="2002024" y="6229345"/>
            <a:ext cx="3636855" cy="863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4"/>
                </a:solidFill>
                <a:latin typeface="Helvetica"/>
                <a:ea typeface="Helvetica"/>
                <a:cs typeface="Helvetica"/>
                <a:sym typeface="Helvetica"/>
              </a:rPr>
              <a:t>title()</a:t>
            </a:r>
            <a:endParaRPr b="1">
              <a:solidFill>
                <a:schemeClr val="accent4">
                  <a:hueOff val="384618"/>
                  <a:satOff val="3869"/>
                  <a:lumOff val="5802"/>
                </a:schemeClr>
              </a:solidFill>
              <a:latin typeface="Helvetica"/>
              <a:ea typeface="Helvetica"/>
              <a:cs typeface="Helvetica"/>
              <a:sym typeface="Helvetica"/>
            </a:endParaRPr>
          </a:p>
          <a:p>
            <a:pPr>
              <a:defRPr sz="2500"/>
            </a:pPr>
            <a:r>
              <a:t>'</a:t>
            </a:r>
            <a:r>
              <a:rPr b="1">
                <a:solidFill>
                  <a:schemeClr val="accent4"/>
                </a:solidFill>
                <a:latin typeface="Helvetica"/>
                <a:ea typeface="Helvetica"/>
                <a:cs typeface="Helvetica"/>
                <a:sym typeface="Helvetica"/>
              </a:rPr>
              <a:t>P</a:t>
            </a:r>
            <a:r>
              <a:t>rogramming </a:t>
            </a:r>
            <a:r>
              <a:rPr b="1">
                <a:solidFill>
                  <a:schemeClr val="accent4"/>
                </a:solidFill>
                <a:latin typeface="Helvetica"/>
                <a:ea typeface="Helvetica"/>
                <a:cs typeface="Helvetica"/>
                <a:sym typeface="Helvetica"/>
              </a:rPr>
              <a:t>I</a:t>
            </a:r>
            <a:r>
              <a:t>s </a:t>
            </a:r>
            <a:r>
              <a:rPr b="1">
                <a:solidFill>
                  <a:schemeClr val="accent4"/>
                </a:solidFill>
                <a:latin typeface="Helvetica"/>
                <a:ea typeface="Helvetica"/>
                <a:cs typeface="Helvetica"/>
                <a:sym typeface="Helvetica"/>
              </a:rPr>
              <a:t>S</a:t>
            </a:r>
            <a:r>
              <a:t>o </a:t>
            </a:r>
            <a:r>
              <a:rPr b="1">
                <a:solidFill>
                  <a:schemeClr val="accent4"/>
                </a:solidFill>
                <a:latin typeface="Helvetica"/>
                <a:ea typeface="Helvetica"/>
                <a:cs typeface="Helvetica"/>
                <a:sym typeface="Helvetica"/>
              </a:rPr>
              <a:t>F</a:t>
            </a:r>
            <a:r>
              <a:t>un'</a:t>
            </a:r>
          </a:p>
        </p:txBody>
      </p:sp>
      <p:sp>
        <p:nvSpPr>
          <p:cNvPr id="429" name="Shape 429"/>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hape 433"/>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434" name="Shape 434"/>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5" name="Shape 435"/>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6" name="Shape 436"/>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7" name="Shape 437"/>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8" name="Shape 438"/>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9" name="Shape 439"/>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440" name="Shape 440"/>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441" name="Shape 441"/>
          <p:cNvSpPr/>
          <p:nvPr/>
        </p:nvSpPr>
        <p:spPr>
          <a:xfrm>
            <a:off x="7325448" y="4108447"/>
            <a:ext cx="3717802"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3">
                    <a:hueOff val="-333990"/>
                    <a:satOff val="3917"/>
                    <a:lumOff val="-6666"/>
                  </a:schemeClr>
                </a:solidFill>
                <a:latin typeface="Helvetica"/>
                <a:ea typeface="Helvetica"/>
                <a:cs typeface="Helvetica"/>
                <a:sym typeface="Helvetica"/>
              </a:rPr>
              <a:t>lower()</a:t>
            </a:r>
          </a:p>
          <a:p>
            <a:pPr>
              <a:defRPr sz="2500" b="1">
                <a:solidFill>
                  <a:schemeClr val="accent3">
                    <a:hueOff val="-333990"/>
                    <a:satOff val="3917"/>
                    <a:lumOff val="-6666"/>
                  </a:schemeClr>
                </a:solidFill>
                <a:latin typeface="Helvetica"/>
                <a:ea typeface="Helvetica"/>
                <a:cs typeface="Helvetica"/>
                <a:sym typeface="Helvetica"/>
              </a:defRPr>
            </a:pPr>
            <a:r>
              <a:t>‘programming is so fun'</a:t>
            </a:r>
          </a:p>
        </p:txBody>
      </p:sp>
      <p:sp>
        <p:nvSpPr>
          <p:cNvPr id="442" name="Shape 442"/>
          <p:cNvSpPr/>
          <p:nvPr/>
        </p:nvSpPr>
        <p:spPr>
          <a:xfrm>
            <a:off x="2002024" y="6229345"/>
            <a:ext cx="3636855" cy="863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4"/>
                </a:solidFill>
                <a:latin typeface="Helvetica"/>
                <a:ea typeface="Helvetica"/>
                <a:cs typeface="Helvetica"/>
                <a:sym typeface="Helvetica"/>
              </a:rPr>
              <a:t>title()</a:t>
            </a:r>
            <a:endParaRPr b="1">
              <a:solidFill>
                <a:schemeClr val="accent4">
                  <a:hueOff val="384618"/>
                  <a:satOff val="3869"/>
                  <a:lumOff val="5802"/>
                </a:schemeClr>
              </a:solidFill>
              <a:latin typeface="Helvetica"/>
              <a:ea typeface="Helvetica"/>
              <a:cs typeface="Helvetica"/>
              <a:sym typeface="Helvetica"/>
            </a:endParaRPr>
          </a:p>
          <a:p>
            <a:pPr>
              <a:defRPr sz="2500"/>
            </a:pPr>
            <a:r>
              <a:t>'</a:t>
            </a:r>
            <a:r>
              <a:rPr b="1">
                <a:solidFill>
                  <a:schemeClr val="accent4"/>
                </a:solidFill>
                <a:latin typeface="Helvetica"/>
                <a:ea typeface="Helvetica"/>
                <a:cs typeface="Helvetica"/>
                <a:sym typeface="Helvetica"/>
              </a:rPr>
              <a:t>P</a:t>
            </a:r>
            <a:r>
              <a:t>rogramming </a:t>
            </a:r>
            <a:r>
              <a:rPr b="1">
                <a:solidFill>
                  <a:schemeClr val="accent4"/>
                </a:solidFill>
                <a:latin typeface="Helvetica"/>
                <a:ea typeface="Helvetica"/>
                <a:cs typeface="Helvetica"/>
                <a:sym typeface="Helvetica"/>
              </a:rPr>
              <a:t>I</a:t>
            </a:r>
            <a:r>
              <a:t>s </a:t>
            </a:r>
            <a:r>
              <a:rPr b="1">
                <a:solidFill>
                  <a:schemeClr val="accent4"/>
                </a:solidFill>
                <a:latin typeface="Helvetica"/>
                <a:ea typeface="Helvetica"/>
                <a:cs typeface="Helvetica"/>
                <a:sym typeface="Helvetica"/>
              </a:rPr>
              <a:t>S</a:t>
            </a:r>
            <a:r>
              <a:t>o </a:t>
            </a:r>
            <a:r>
              <a:rPr b="1">
                <a:solidFill>
                  <a:schemeClr val="accent4"/>
                </a:solidFill>
                <a:latin typeface="Helvetica"/>
                <a:ea typeface="Helvetica"/>
                <a:cs typeface="Helvetica"/>
                <a:sym typeface="Helvetica"/>
              </a:rPr>
              <a:t>F</a:t>
            </a:r>
            <a:r>
              <a:t>un'</a:t>
            </a:r>
          </a:p>
        </p:txBody>
      </p:sp>
      <p:sp>
        <p:nvSpPr>
          <p:cNvPr id="443" name="Shape 443"/>
          <p:cNvSpPr/>
          <p:nvPr/>
        </p:nvSpPr>
        <p:spPr>
          <a:xfrm>
            <a:off x="7145599" y="6229345"/>
            <a:ext cx="4077499" cy="863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5"/>
                </a:solidFill>
                <a:latin typeface="Helvetica"/>
                <a:ea typeface="Helvetica"/>
                <a:cs typeface="Helvetica"/>
                <a:sym typeface="Helvetica"/>
              </a:rPr>
              <a:t>replace</a:t>
            </a:r>
            <a:r>
              <a:t>(</a:t>
            </a:r>
            <a:r>
              <a:rPr b="1">
                <a:solidFill>
                  <a:schemeClr val="accent5">
                    <a:hueOff val="-176146"/>
                    <a:satOff val="3665"/>
                    <a:lumOff val="-13986"/>
                  </a:schemeClr>
                </a:solidFill>
                <a:latin typeface="Helvetica"/>
                <a:ea typeface="Helvetica"/>
                <a:cs typeface="Helvetica"/>
                <a:sym typeface="Helvetica"/>
              </a:rPr>
              <a:t>‘so’</a:t>
            </a:r>
            <a:r>
              <a:t>, </a:t>
            </a:r>
            <a:r>
              <a:rPr b="1">
                <a:solidFill>
                  <a:schemeClr val="accent1"/>
                </a:solidFill>
                <a:latin typeface="Helvetica"/>
                <a:ea typeface="Helvetica"/>
                <a:cs typeface="Helvetica"/>
                <a:sym typeface="Helvetica"/>
              </a:rPr>
              <a:t>‘not so’</a:t>
            </a:r>
            <a:r>
              <a:t>)</a:t>
            </a:r>
          </a:p>
          <a:p>
            <a:pPr>
              <a:defRPr sz="2500"/>
            </a:pPr>
            <a:r>
              <a:t>'programming Is </a:t>
            </a:r>
            <a:r>
              <a:rPr b="1">
                <a:solidFill>
                  <a:schemeClr val="accent1"/>
                </a:solidFill>
                <a:latin typeface="Helvetica"/>
                <a:ea typeface="Helvetica"/>
                <a:cs typeface="Helvetica"/>
                <a:sym typeface="Helvetica"/>
              </a:rPr>
              <a:t>not so</a:t>
            </a:r>
            <a:r>
              <a:t> fun'</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48" name="Shape 448"/>
          <p:cNvSpPr/>
          <p:nvPr/>
        </p:nvSpPr>
        <p:spPr>
          <a:xfrm>
            <a:off x="1857908" y="2533649"/>
            <a:ext cx="5199584"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&gt;&gt;&gt; text = "The brown dog has fleas"</a:t>
            </a:r>
          </a:p>
        </p:txBody>
      </p:sp>
      <p:sp>
        <p:nvSpPr>
          <p:cNvPr id="449" name="Shape 449"/>
          <p:cNvSpPr/>
          <p:nvPr/>
        </p:nvSpPr>
        <p:spPr>
          <a:xfrm>
            <a:off x="1768805" y="4918825"/>
            <a:ext cx="654619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black</a:t>
            </a:r>
          </a:p>
        </p:txBody>
      </p:sp>
      <p:sp>
        <p:nvSpPr>
          <p:cNvPr id="450" name="Shape 450"/>
          <p:cNvSpPr/>
          <p:nvPr/>
        </p:nvSpPr>
        <p:spPr>
          <a:xfrm>
            <a:off x="1747265" y="4352463"/>
            <a:ext cx="9230869"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rPr dirty="0"/>
              <a:t>&gt;&gt;&gt; color = </a:t>
            </a:r>
            <a:r>
              <a:rPr dirty="0" err="1"/>
              <a:t>raw_input</a:t>
            </a:r>
            <a:r>
              <a:rPr dirty="0"/>
              <a:t>("What color do you prefer the dog to be? : ")</a:t>
            </a:r>
          </a:p>
        </p:txBody>
      </p:sp>
      <p:sp>
        <p:nvSpPr>
          <p:cNvPr id="451" name="Shape 451"/>
          <p:cNvSpPr/>
          <p:nvPr/>
        </p:nvSpPr>
        <p:spPr>
          <a:xfrm>
            <a:off x="1881225" y="6437398"/>
            <a:ext cx="446715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text.replace("brown", color)</a:t>
            </a:r>
          </a:p>
        </p:txBody>
      </p:sp>
      <p:sp>
        <p:nvSpPr>
          <p:cNvPr id="452" name="Shape 452"/>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453" name="Shape 453"/>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54" name="Shape 454"/>
          <p:cNvSpPr/>
          <p:nvPr/>
        </p:nvSpPr>
        <p:spPr>
          <a:xfrm>
            <a:off x="1609841" y="4241800"/>
            <a:ext cx="9505718"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55" name="Shape 455"/>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60" name="Shape 460"/>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61" name="Shape 461"/>
          <p:cNvSpPr/>
          <p:nvPr/>
        </p:nvSpPr>
        <p:spPr>
          <a:xfrm>
            <a:off x="1768805" y="4918825"/>
            <a:ext cx="6546190" cy="46990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black</a:t>
            </a:r>
          </a:p>
        </p:txBody>
      </p:sp>
      <p:sp>
        <p:nvSpPr>
          <p:cNvPr id="462" name="Shape 462"/>
          <p:cNvSpPr/>
          <p:nvPr/>
        </p:nvSpPr>
        <p:spPr>
          <a:xfrm>
            <a:off x="1747265" y="4352463"/>
            <a:ext cx="9230869"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&gt;&gt;&gt; color = raw_input("What color do you prefer the dog to be? : ")</a:t>
            </a:r>
          </a:p>
        </p:txBody>
      </p:sp>
      <p:sp>
        <p:nvSpPr>
          <p:cNvPr id="463" name="Shape 463"/>
          <p:cNvSpPr/>
          <p:nvPr/>
        </p:nvSpPr>
        <p:spPr>
          <a:xfrm>
            <a:off x="1881225" y="6437398"/>
            <a:ext cx="446715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text.replace("brown", color)</a:t>
            </a:r>
          </a:p>
        </p:txBody>
      </p:sp>
      <p:sp>
        <p:nvSpPr>
          <p:cNvPr id="464" name="Shape 464"/>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465" name="Shape 465"/>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66" name="Shape 466"/>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67" name="Shape 467"/>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Shape 471"/>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72" name="Shape 472"/>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73" name="Shape 473"/>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474" name="Shape 474"/>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475" name="Shape 475"/>
          <p:cNvSpPr/>
          <p:nvPr/>
        </p:nvSpPr>
        <p:spPr>
          <a:xfrm>
            <a:off x="1881225" y="6437398"/>
            <a:ext cx="446715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text.replace("brown", color)</a:t>
            </a:r>
          </a:p>
        </p:txBody>
      </p:sp>
      <p:sp>
        <p:nvSpPr>
          <p:cNvPr id="476" name="Shape 476"/>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477" name="Shape 477"/>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78" name="Shape 478"/>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79" name="Shape 479"/>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84" name="Shape 484"/>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85" name="Shape 485"/>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486" name="Shape 486"/>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487" name="Shape 487"/>
          <p:cNvSpPr/>
          <p:nvPr/>
        </p:nvSpPr>
        <p:spPr>
          <a:xfrm>
            <a:off x="1844724" y="6437396"/>
            <a:ext cx="4540152" cy="4699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a:t>
            </a:r>
            <a:r>
              <a:rPr b="1">
                <a:solidFill>
                  <a:schemeClr val="accent4">
                    <a:hueOff val="46120"/>
                    <a:satOff val="4178"/>
                    <a:lumOff val="-16732"/>
                  </a:schemeClr>
                </a:solidFill>
                <a:latin typeface="Helvetica"/>
                <a:ea typeface="Helvetica"/>
                <a:cs typeface="Helvetica"/>
                <a:sym typeface="Helvetica"/>
              </a:rPr>
              <a:t>brown</a:t>
            </a:r>
            <a:r>
              <a:t>", color)</a:t>
            </a:r>
          </a:p>
        </p:txBody>
      </p:sp>
      <p:sp>
        <p:nvSpPr>
          <p:cNvPr id="488" name="Shape 488"/>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489" name="Shape 489"/>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90" name="Shape 490"/>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91" name="Shape 491"/>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Shape 495"/>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96" name="Shape 496"/>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97" name="Shape 497"/>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498" name="Shape 498"/>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499" name="Shape 499"/>
          <p:cNvSpPr/>
          <p:nvPr/>
        </p:nvSpPr>
        <p:spPr>
          <a:xfrm>
            <a:off x="1810916" y="6437396"/>
            <a:ext cx="4607768" cy="4699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a:t>
            </a:r>
            <a:r>
              <a:rPr b="1">
                <a:solidFill>
                  <a:schemeClr val="accent4">
                    <a:hueOff val="46120"/>
                    <a:satOff val="4178"/>
                    <a:lumOff val="-16732"/>
                  </a:schemeClr>
                </a:solidFill>
                <a:latin typeface="Helvetica"/>
                <a:ea typeface="Helvetica"/>
                <a:cs typeface="Helvetica"/>
                <a:sym typeface="Helvetica"/>
              </a:rPr>
              <a:t>brown</a:t>
            </a:r>
            <a:r>
              <a:t>", </a:t>
            </a:r>
            <a:r>
              <a:rPr b="1">
                <a:solidFill>
                  <a:schemeClr val="accent5"/>
                </a:solidFill>
                <a:latin typeface="Helvetica"/>
                <a:ea typeface="Helvetica"/>
                <a:cs typeface="Helvetica"/>
                <a:sym typeface="Helvetica"/>
              </a:rPr>
              <a:t>color)</a:t>
            </a:r>
          </a:p>
        </p:txBody>
      </p:sp>
      <p:sp>
        <p:nvSpPr>
          <p:cNvPr id="500" name="Shape 500"/>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501" name="Shape 501"/>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02" name="Shape 502"/>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03" name="Shape 503"/>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508" name="Shape 508"/>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509" name="Shape 509"/>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510" name="Shape 510"/>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511" name="Shape 511"/>
          <p:cNvSpPr/>
          <p:nvPr/>
        </p:nvSpPr>
        <p:spPr>
          <a:xfrm>
            <a:off x="1810916" y="6437396"/>
            <a:ext cx="4607768" cy="4699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a:t>
            </a:r>
            <a:r>
              <a:rPr b="1">
                <a:solidFill>
                  <a:schemeClr val="accent4">
                    <a:hueOff val="46120"/>
                    <a:satOff val="4178"/>
                    <a:lumOff val="-16732"/>
                  </a:schemeClr>
                </a:solidFill>
                <a:latin typeface="Helvetica"/>
                <a:ea typeface="Helvetica"/>
                <a:cs typeface="Helvetica"/>
                <a:sym typeface="Helvetica"/>
              </a:rPr>
              <a:t>brown</a:t>
            </a:r>
            <a:r>
              <a:t>", </a:t>
            </a:r>
            <a:r>
              <a:rPr b="1">
                <a:solidFill>
                  <a:schemeClr val="accent5"/>
                </a:solidFill>
                <a:latin typeface="Helvetica"/>
                <a:ea typeface="Helvetica"/>
                <a:cs typeface="Helvetica"/>
                <a:sym typeface="Helvetica"/>
              </a:rPr>
              <a:t>color)</a:t>
            </a:r>
          </a:p>
        </p:txBody>
      </p:sp>
      <p:sp>
        <p:nvSpPr>
          <p:cNvPr id="512" name="Shape 512"/>
          <p:cNvSpPr/>
          <p:nvPr/>
        </p:nvSpPr>
        <p:spPr>
          <a:xfrm>
            <a:off x="1779352" y="6919996"/>
            <a:ext cx="3553296" cy="4699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a:t>
            </a:r>
            <a:r>
              <a:rPr b="1">
                <a:latin typeface="Helvetica"/>
                <a:ea typeface="Helvetica"/>
                <a:cs typeface="Helvetica"/>
                <a:sym typeface="Helvetica"/>
              </a:rPr>
              <a:t> black </a:t>
            </a:r>
            <a:r>
              <a:t>dog has fleas'</a:t>
            </a:r>
          </a:p>
        </p:txBody>
      </p:sp>
      <p:sp>
        <p:nvSpPr>
          <p:cNvPr id="513" name="Shape 513"/>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4" name="Shape 514"/>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5" name="Shape 515"/>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Shape 519"/>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
        <p:nvSpPr>
          <p:cNvPr id="520" name="Shape 520"/>
          <p:cNvSpPr/>
          <p:nvPr/>
        </p:nvSpPr>
        <p:spPr>
          <a:xfrm>
            <a:off x="1272179" y="2759424"/>
            <a:ext cx="9631681"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number = int(raw_input("Please pick a number between 1 and 10:  “))</a:t>
            </a:r>
          </a:p>
          <a:p>
            <a:pPr algn="l">
              <a:defRPr sz="2400"/>
            </a:pPr>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21" name="Shape 521"/>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Shape 525"/>
          <p:cNvSpPr/>
          <p:nvPr/>
        </p:nvSpPr>
        <p:spPr>
          <a:xfrm>
            <a:off x="1272179" y="2759422"/>
            <a:ext cx="9699345"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 int(raw_input("Please pick a number between 1 and 10:  “))</a:t>
            </a:r>
          </a:p>
          <a:p>
            <a:pPr algn="l">
              <a:defRPr sz="2400"/>
            </a:pPr>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26" name="Shape 526"/>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27"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Interactive Programming</a:t>
            </a:r>
          </a:p>
        </p:txBody>
      </p:sp>
      <p:pic>
        <p:nvPicPr>
          <p:cNvPr id="154" name="Screen Shot 2015-02-03 at 8.49.25 PM.png"/>
          <p:cNvPicPr>
            <a:picLocks noChangeAspect="1"/>
          </p:cNvPicPr>
          <p:nvPr/>
        </p:nvPicPr>
        <p:blipFill>
          <a:blip r:embed="rId3">
            <a:extLst/>
          </a:blip>
          <a:stretch>
            <a:fillRect/>
          </a:stretch>
        </p:blipFill>
        <p:spPr>
          <a:xfrm>
            <a:off x="4610100" y="4748073"/>
            <a:ext cx="7442200" cy="3026054"/>
          </a:xfrm>
          <a:prstGeom prst="rect">
            <a:avLst/>
          </a:prstGeom>
          <a:ln w="12700">
            <a:solidFill>
              <a:srgbClr val="000000"/>
            </a:solidFill>
            <a:miter lim="400000"/>
          </a:ln>
        </p:spPr>
      </p:pic>
      <p:pic>
        <p:nvPicPr>
          <p:cNvPr id="155" name="Screen Shot 2015-02-03 at 8.52.00 PM.png"/>
          <p:cNvPicPr>
            <a:picLocks noChangeAspect="1"/>
          </p:cNvPicPr>
          <p:nvPr/>
        </p:nvPicPr>
        <p:blipFill>
          <a:blip r:embed="rId4">
            <a:extLst/>
          </a:blip>
          <a:stretch>
            <a:fillRect/>
          </a:stretch>
        </p:blipFill>
        <p:spPr>
          <a:xfrm>
            <a:off x="4622800" y="2197100"/>
            <a:ext cx="7454900" cy="1780275"/>
          </a:xfrm>
          <a:prstGeom prst="rect">
            <a:avLst/>
          </a:prstGeom>
          <a:ln w="12700">
            <a:miter lim="400000"/>
          </a:ln>
        </p:spPr>
      </p:pic>
      <p:sp>
        <p:nvSpPr>
          <p:cNvPr id="156" name="Shape 156"/>
          <p:cNvSpPr/>
          <p:nvPr/>
        </p:nvSpPr>
        <p:spPr>
          <a:xfrm>
            <a:off x="547222" y="2711450"/>
            <a:ext cx="3390901" cy="533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400"/>
            </a:lvl1pPr>
          </a:lstStyle>
          <a:p>
            <a:r>
              <a:t>Interpreter invoked through the shell or command window</a:t>
            </a:r>
          </a:p>
        </p:txBody>
      </p:sp>
      <p:sp>
        <p:nvSpPr>
          <p:cNvPr id="157" name="Shape 157"/>
          <p:cNvSpPr/>
          <p:nvPr/>
        </p:nvSpPr>
        <p:spPr>
          <a:xfrm>
            <a:off x="546100" y="5010150"/>
            <a:ext cx="3390900" cy="31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400"/>
            </a:lvl1pPr>
          </a:lstStyle>
          <a:p>
            <a:r>
              <a:t>Interpreter invoked through:</a:t>
            </a:r>
          </a:p>
        </p:txBody>
      </p:sp>
      <p:sp>
        <p:nvSpPr>
          <p:cNvPr id="158" name="Shape 158"/>
          <p:cNvSpPr/>
          <p:nvPr/>
        </p:nvSpPr>
        <p:spPr>
          <a:xfrm>
            <a:off x="912347" y="5359400"/>
            <a:ext cx="24765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a:t>
            </a:r>
          </a:p>
        </p:txBody>
      </p:sp>
      <p:sp>
        <p:nvSpPr>
          <p:cNvPr id="159" name="Shape 159"/>
          <p:cNvSpPr/>
          <p:nvPr/>
        </p:nvSpPr>
        <p:spPr>
          <a:xfrm>
            <a:off x="781050" y="5892800"/>
            <a:ext cx="514350"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a:t>
            </a:r>
          </a:p>
        </p:txBody>
      </p:sp>
      <p:sp>
        <p:nvSpPr>
          <p:cNvPr id="160" name="Shape 160"/>
          <p:cNvSpPr/>
          <p:nvPr/>
        </p:nvSpPr>
        <p:spPr>
          <a:xfrm>
            <a:off x="1612329" y="5892800"/>
            <a:ext cx="37579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a:t>
            </a:r>
          </a:p>
        </p:txBody>
      </p:sp>
      <p:sp>
        <p:nvSpPr>
          <p:cNvPr id="161" name="Shape 161"/>
          <p:cNvSpPr/>
          <p:nvPr/>
        </p:nvSpPr>
        <p:spPr>
          <a:xfrm>
            <a:off x="841400" y="6451600"/>
            <a:ext cx="393650"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a:t>
            </a:r>
          </a:p>
        </p:txBody>
      </p:sp>
      <p:sp>
        <p:nvSpPr>
          <p:cNvPr id="162" name="Shape 162"/>
          <p:cNvSpPr/>
          <p:nvPr/>
        </p:nvSpPr>
        <p:spPr>
          <a:xfrm>
            <a:off x="609600" y="5486399"/>
            <a:ext cx="2590800"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lvl1pPr>
          </a:lstStyle>
          <a:p>
            <a:r>
              <a:t>ntegrated </a:t>
            </a:r>
          </a:p>
        </p:txBody>
      </p:sp>
      <p:sp>
        <p:nvSpPr>
          <p:cNvPr id="163" name="Shape 163"/>
          <p:cNvSpPr/>
          <p:nvPr/>
        </p:nvSpPr>
        <p:spPr>
          <a:xfrm>
            <a:off x="922513" y="6019799"/>
            <a:ext cx="1066801"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lvl1pPr>
          </a:lstStyle>
          <a:p>
            <a:r>
              <a:t>eve</a:t>
            </a:r>
          </a:p>
        </p:txBody>
      </p:sp>
      <p:sp>
        <p:nvSpPr>
          <p:cNvPr id="164" name="Shape 164"/>
          <p:cNvSpPr/>
          <p:nvPr/>
        </p:nvSpPr>
        <p:spPr>
          <a:xfrm>
            <a:off x="1697345" y="6019799"/>
            <a:ext cx="1509596"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lvl1pPr>
          </a:lstStyle>
          <a:p>
            <a:r>
              <a:t>opment </a:t>
            </a:r>
          </a:p>
        </p:txBody>
      </p:sp>
      <p:sp>
        <p:nvSpPr>
          <p:cNvPr id="165" name="Shape 165"/>
          <p:cNvSpPr/>
          <p:nvPr/>
        </p:nvSpPr>
        <p:spPr>
          <a:xfrm>
            <a:off x="609600" y="6648449"/>
            <a:ext cx="2590800"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lvl1pPr>
          </a:lstStyle>
          <a:p>
            <a:r>
              <a:t>nvironment</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hape 531"/>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32" name="Shape 532"/>
          <p:cNvSpPr/>
          <p:nvPr/>
        </p:nvSpPr>
        <p:spPr>
          <a:xfrm>
            <a:off x="1272179" y="2759422"/>
            <a:ext cx="10198801"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6"/>
                </a:solidFill>
                <a:latin typeface="Helvetica"/>
                <a:ea typeface="Helvetica"/>
                <a:cs typeface="Helvetica"/>
                <a:sym typeface="Helvetica"/>
              </a:rPr>
              <a: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hape 537"/>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38" name="Shape 538"/>
          <p:cNvSpPr/>
          <p:nvPr/>
        </p:nvSpPr>
        <p:spPr>
          <a:xfrm>
            <a:off x="1272179" y="2759422"/>
            <a:ext cx="10198801"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b="1">
                <a:latin typeface="Helvetica"/>
                <a:ea typeface="Helvetica"/>
                <a:cs typeface="Helvetica"/>
                <a:sym typeface="Helvetica"/>
              </a:defRPr>
            </a:pPr>
            <a:r>
              <a:t>if </a:t>
            </a:r>
            <a:r>
              <a:rPr>
                <a:solidFill>
                  <a:schemeClr val="accent4"/>
                </a:solidFill>
              </a:rPr>
              <a:t>number</a:t>
            </a:r>
            <a:r>
              <a:t>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hape 543"/>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44" name="Shape 544"/>
          <p:cNvSpPr/>
          <p:nvPr/>
        </p:nvSpPr>
        <p:spPr>
          <a:xfrm>
            <a:off x="1272179" y="2759420"/>
            <a:ext cx="10198801" cy="30480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b="1">
                <a:latin typeface="Helvetica"/>
                <a:ea typeface="Helvetica"/>
                <a:cs typeface="Helvetica"/>
                <a:sym typeface="Helvetica"/>
              </a:defRPr>
            </a:pPr>
            <a:r>
              <a:t>if </a:t>
            </a:r>
            <a:r>
              <a:rPr>
                <a:solidFill>
                  <a:schemeClr val="accent4"/>
                </a:solidFill>
              </a:rPr>
              <a:t>number</a:t>
            </a:r>
            <a:r>
              <a:t> &gt; 6:</a:t>
            </a:r>
          </a:p>
          <a:p>
            <a:pPr algn="l">
              <a:defRPr sz="2400"/>
            </a:pPr>
            <a:r>
              <a:t>    </a:t>
            </a:r>
            <a:r>
              <a:rPr b="1">
                <a:solidFill>
                  <a:schemeClr val="accent1"/>
                </a:solidFill>
                <a:latin typeface="Helvetica"/>
                <a:ea typeface="Helvetica"/>
                <a:cs typeface="Helvetica"/>
                <a:sym typeface="Helvetica"/>
              </a:rPr>
              <a:t>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Shape 549"/>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50" name="Shape 550"/>
          <p:cNvSpPr/>
          <p:nvPr/>
        </p:nvSpPr>
        <p:spPr>
          <a:xfrm>
            <a:off x="1272179" y="2759422"/>
            <a:ext cx="10198801"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dirty="0">
                <a:solidFill>
                  <a:schemeClr val="accent5">
                    <a:hueOff val="-444211"/>
                    <a:satOff val="-14915"/>
                    <a:lumOff val="22857"/>
                  </a:schemeClr>
                </a:solidFill>
                <a:latin typeface="Helvetica"/>
                <a:ea typeface="Helvetica"/>
                <a:cs typeface="Helvetica"/>
                <a:sym typeface="Helvetica"/>
              </a:rPr>
              <a:t>number</a:t>
            </a:r>
            <a:r>
              <a:rPr dirty="0"/>
              <a:t> =</a:t>
            </a:r>
            <a:r>
              <a:rPr b="1" dirty="0">
                <a:solidFill>
                  <a:schemeClr val="accent3">
                    <a:satOff val="18648"/>
                    <a:lumOff val="5971"/>
                  </a:schemeClr>
                </a:solidFill>
                <a:latin typeface="Helvetica"/>
                <a:ea typeface="Helvetica"/>
                <a:cs typeface="Helvetica"/>
                <a:sym typeface="Helvetica"/>
              </a:rPr>
              <a:t> </a:t>
            </a:r>
            <a:r>
              <a:rPr b="1" dirty="0">
                <a:solidFill>
                  <a:schemeClr val="accent6">
                    <a:satOff val="24555"/>
                    <a:lumOff val="22232"/>
                  </a:schemeClr>
                </a:solidFill>
                <a:latin typeface="Helvetica"/>
                <a:ea typeface="Helvetica"/>
                <a:cs typeface="Helvetica"/>
                <a:sym typeface="Helvetica"/>
              </a:rPr>
              <a:t>int</a:t>
            </a:r>
            <a:r>
              <a:rPr b="1" dirty="0">
                <a:solidFill>
                  <a:schemeClr val="accent2">
                    <a:hueOff val="-2473792"/>
                    <a:satOff val="-50209"/>
                    <a:lumOff val="23543"/>
                  </a:schemeClr>
                </a:solidFill>
                <a:latin typeface="Helvetica"/>
                <a:ea typeface="Helvetica"/>
                <a:cs typeface="Helvetica"/>
                <a:sym typeface="Helvetica"/>
              </a:rPr>
              <a:t>(raw_input("Please pick a number between 1 and 10:  “)</a:t>
            </a:r>
            <a:r>
              <a:rPr b="1" dirty="0">
                <a:solidFill>
                  <a:schemeClr val="accent6">
                    <a:satOff val="24555"/>
                    <a:lumOff val="22232"/>
                  </a:schemeClr>
                </a:solidFill>
                <a:latin typeface="Helvetica"/>
                <a:ea typeface="Helvetica"/>
                <a:cs typeface="Helvetica"/>
                <a:sym typeface="Helvetica"/>
              </a:rPr>
              <a:t>)</a:t>
            </a:r>
          </a:p>
          <a:p>
            <a:pPr algn="l">
              <a:defRPr sz="2400"/>
            </a:pPr>
            <a:endParaRPr b="1" dirty="0">
              <a:solidFill>
                <a:schemeClr val="accent6">
                  <a:satOff val="24555"/>
                  <a:lumOff val="22232"/>
                </a:schemeClr>
              </a:solidFill>
              <a:latin typeface="Helvetica"/>
              <a:ea typeface="Helvetica"/>
              <a:cs typeface="Helvetica"/>
              <a:sym typeface="Helvetica"/>
            </a:endParaRPr>
          </a:p>
          <a:p>
            <a:pPr algn="l">
              <a:defRPr sz="2400"/>
            </a:pPr>
            <a:r>
              <a:rPr dirty="0"/>
              <a:t>if number &gt; 6:</a:t>
            </a:r>
          </a:p>
          <a:p>
            <a:pPr algn="l">
              <a:defRPr sz="2400"/>
            </a:pPr>
            <a:r>
              <a:rPr dirty="0"/>
              <a:t>    print "lower"</a:t>
            </a:r>
          </a:p>
          <a:p>
            <a:pPr algn="l">
              <a:defRPr sz="2400" b="1">
                <a:latin typeface="Helvetica"/>
                <a:ea typeface="Helvetica"/>
                <a:cs typeface="Helvetica"/>
                <a:sym typeface="Helvetica"/>
              </a:defRPr>
            </a:pPr>
            <a:r>
              <a:rPr dirty="0"/>
              <a:t>elif </a:t>
            </a:r>
            <a:r>
              <a:rPr dirty="0">
                <a:solidFill>
                  <a:schemeClr val="accent4"/>
                </a:solidFill>
              </a:rPr>
              <a:t>number</a:t>
            </a:r>
            <a:r>
              <a:rPr dirty="0"/>
              <a:t> &lt; 6:</a:t>
            </a:r>
          </a:p>
          <a:p>
            <a:pPr algn="l">
              <a:defRPr sz="2400"/>
            </a:pPr>
            <a:r>
              <a:rPr dirty="0"/>
              <a:t>    print "higher"</a:t>
            </a:r>
          </a:p>
          <a:p>
            <a:pPr algn="l">
              <a:defRPr sz="2400"/>
            </a:pPr>
            <a:r>
              <a:rPr dirty="0"/>
              <a:t>else:</a:t>
            </a:r>
          </a:p>
          <a:p>
            <a:pPr algn="l">
              <a:defRPr sz="2400"/>
            </a:pPr>
            <a:r>
              <a:rPr dirty="0"/>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Shape 555"/>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56" name="Shape 556"/>
          <p:cNvSpPr/>
          <p:nvPr/>
        </p:nvSpPr>
        <p:spPr>
          <a:xfrm>
            <a:off x="1272179" y="2759420"/>
            <a:ext cx="10198801" cy="30480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a:pPr>
            <a:r>
              <a:t>if number &gt; 6:</a:t>
            </a:r>
          </a:p>
          <a:p>
            <a:pPr algn="l">
              <a:defRPr sz="2400"/>
            </a:pPr>
            <a:r>
              <a:t>    print "lower"</a:t>
            </a:r>
          </a:p>
          <a:p>
            <a:pPr algn="l">
              <a:defRPr sz="2400" b="1">
                <a:latin typeface="Helvetica"/>
                <a:ea typeface="Helvetica"/>
                <a:cs typeface="Helvetica"/>
                <a:sym typeface="Helvetica"/>
              </a:defRPr>
            </a:pPr>
            <a:r>
              <a:t>elif </a:t>
            </a:r>
            <a:r>
              <a:rPr>
                <a:solidFill>
                  <a:schemeClr val="accent4"/>
                </a:solidFill>
              </a:rPr>
              <a:t>number</a:t>
            </a:r>
            <a:r>
              <a:t> &lt; 6:</a:t>
            </a:r>
          </a:p>
          <a:p>
            <a:pPr algn="l">
              <a:defRPr sz="2400"/>
            </a:pPr>
            <a:r>
              <a:t>    </a:t>
            </a:r>
            <a:r>
              <a:rPr b="1">
                <a:solidFill>
                  <a:schemeClr val="accent1"/>
                </a:solidFill>
                <a:latin typeface="Helvetica"/>
                <a:ea typeface="Helvetica"/>
                <a:cs typeface="Helvetica"/>
                <a:sym typeface="Helvetica"/>
              </a:rPr>
              <a:t>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62" name="Shape 562"/>
          <p:cNvSpPr/>
          <p:nvPr/>
        </p:nvSpPr>
        <p:spPr>
          <a:xfrm>
            <a:off x="1272179" y="2759424"/>
            <a:ext cx="9631681"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number = int(raw_input("Please pick a number between 1 and 10:  “))</a:t>
            </a:r>
          </a:p>
          <a:p>
            <a:pPr algn="l">
              <a:defRPr sz="2400"/>
            </a:pPr>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b="1">
                <a:solidFill>
                  <a:schemeClr val="accent5">
                    <a:hueOff val="-176146"/>
                    <a:satOff val="3665"/>
                    <a:lumOff val="-13986"/>
                  </a:schemeClr>
                </a:solidFill>
                <a:latin typeface="Helvetica"/>
                <a:ea typeface="Helvetica"/>
                <a:cs typeface="Helvetica"/>
                <a:sym typeface="Helvetica"/>
              </a:defRPr>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69" name="Shape 569"/>
          <p:cNvSpPr/>
          <p:nvPr/>
        </p:nvSpPr>
        <p:spPr>
          <a:xfrm>
            <a:off x="1272179" y="2759422"/>
            <a:ext cx="9631681"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number = int(raw_input("Please pick a number between 1 and 10:  “))</a:t>
            </a:r>
          </a:p>
          <a:p>
            <a:pPr algn="l">
              <a:defRPr sz="2400"/>
            </a:pPr>
            <a:endParaRPr dirty="0"/>
          </a:p>
          <a:p>
            <a:pPr algn="l">
              <a:defRPr sz="2400"/>
            </a:pPr>
            <a:r>
              <a:rPr dirty="0"/>
              <a:t>if number &gt; 6:</a:t>
            </a:r>
          </a:p>
          <a:p>
            <a:pPr algn="l">
              <a:defRPr sz="2400"/>
            </a:pPr>
            <a:r>
              <a:rPr dirty="0"/>
              <a:t>    print "lower"</a:t>
            </a:r>
          </a:p>
          <a:p>
            <a:pPr algn="l">
              <a:defRPr sz="2400"/>
            </a:pPr>
            <a:r>
              <a:rPr dirty="0"/>
              <a:t>elif number &lt; 6:</a:t>
            </a:r>
          </a:p>
          <a:p>
            <a:pPr algn="l">
              <a:defRPr sz="2400"/>
            </a:pPr>
            <a:r>
              <a:rPr dirty="0"/>
              <a:t>    print "higher"</a:t>
            </a:r>
          </a:p>
          <a:p>
            <a:pPr algn="l">
              <a:defRPr sz="2400" b="1">
                <a:solidFill>
                  <a:schemeClr val="accent5">
                    <a:hueOff val="-176146"/>
                    <a:satOff val="3665"/>
                    <a:lumOff val="-13986"/>
                  </a:schemeClr>
                </a:solidFill>
                <a:latin typeface="Helvetica"/>
                <a:ea typeface="Helvetica"/>
                <a:cs typeface="Helvetica"/>
                <a:sym typeface="Helvetica"/>
              </a:defRPr>
            </a:pPr>
            <a:r>
              <a:rPr dirty="0"/>
              <a:t>else:</a:t>
            </a:r>
          </a:p>
          <a:p>
            <a:pPr algn="l">
              <a:defRPr sz="2400"/>
            </a:pPr>
            <a:r>
              <a:rPr dirty="0"/>
              <a:t>  </a:t>
            </a:r>
            <a:r>
              <a:rPr b="1" dirty="0">
                <a:solidFill>
                  <a:schemeClr val="accent3">
                    <a:hueOff val="-546624"/>
                    <a:satOff val="7767"/>
                    <a:lumOff val="-14512"/>
                  </a:schemeClr>
                </a:solidFill>
                <a:latin typeface="Helvetica"/>
                <a:ea typeface="Helvetica"/>
                <a:cs typeface="Helvetica"/>
                <a:sym typeface="Helvetica"/>
              </a:rP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hape 573"/>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74" name="Shape 574"/>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endParaRPr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77" name="Shape 577"/>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1"/>
                </a:solidFill>
                <a:latin typeface="Helvetica"/>
                <a:ea typeface="Helvetica"/>
                <a:cs typeface="Helvetica"/>
                <a:sym typeface="Helvetica"/>
              </a:defRPr>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78" name="Shape 578"/>
          <p:cNvSpPr/>
          <p:nvPr/>
        </p:nvSpPr>
        <p:spPr>
          <a:xfrm>
            <a:off x="4493220" y="2158006"/>
            <a:ext cx="401836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'''this is a string!'''</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Shape 580"/>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81" name="Shape 581"/>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b="1">
                <a:solidFill>
                  <a:schemeClr val="accent2"/>
                </a:solidFill>
                <a:latin typeface="Helvetica"/>
                <a:ea typeface="Helvetica"/>
                <a:cs typeface="Helvetica"/>
                <a:sym typeface="Helvetica"/>
              </a:defRPr>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82" name="Shape 582"/>
          <p:cNvSpPr/>
          <p:nvPr/>
        </p:nvSpPr>
        <p:spPr>
          <a:xfrm>
            <a:off x="4520567" y="3374792"/>
            <a:ext cx="516113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print '''this is a string!'''</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Interactive Programming</a:t>
            </a:r>
          </a:p>
        </p:txBody>
      </p:sp>
      <p:pic>
        <p:nvPicPr>
          <p:cNvPr id="170" name="Screen Shot 2015-02-03 at 8.49.25 PM.png"/>
          <p:cNvPicPr>
            <a:picLocks noChangeAspect="1"/>
          </p:cNvPicPr>
          <p:nvPr/>
        </p:nvPicPr>
        <p:blipFill>
          <a:blip r:embed="rId3">
            <a:extLst/>
          </a:blip>
          <a:stretch>
            <a:fillRect/>
          </a:stretch>
        </p:blipFill>
        <p:spPr>
          <a:xfrm>
            <a:off x="4610100" y="4748073"/>
            <a:ext cx="7442200" cy="3026054"/>
          </a:xfrm>
          <a:prstGeom prst="rect">
            <a:avLst/>
          </a:prstGeom>
          <a:ln w="12700">
            <a:solidFill>
              <a:srgbClr val="000000"/>
            </a:solidFill>
            <a:miter lim="400000"/>
          </a:ln>
        </p:spPr>
      </p:pic>
      <p:pic>
        <p:nvPicPr>
          <p:cNvPr id="171" name="Screen Shot 2015-02-03 at 8.52.00 PM.png"/>
          <p:cNvPicPr>
            <a:picLocks noChangeAspect="1"/>
          </p:cNvPicPr>
          <p:nvPr/>
        </p:nvPicPr>
        <p:blipFill>
          <a:blip r:embed="rId4">
            <a:extLst/>
          </a:blip>
          <a:stretch>
            <a:fillRect/>
          </a:stretch>
        </p:blipFill>
        <p:spPr>
          <a:xfrm>
            <a:off x="4622800" y="2197100"/>
            <a:ext cx="7454900" cy="1780275"/>
          </a:xfrm>
          <a:prstGeom prst="rect">
            <a:avLst/>
          </a:prstGeom>
          <a:ln w="12700">
            <a:miter lim="400000"/>
          </a:ln>
        </p:spPr>
      </p:pic>
      <p:sp>
        <p:nvSpPr>
          <p:cNvPr id="172" name="Shape 172"/>
          <p:cNvSpPr/>
          <p:nvPr/>
        </p:nvSpPr>
        <p:spPr>
          <a:xfrm>
            <a:off x="547222" y="2711450"/>
            <a:ext cx="3390901" cy="533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400"/>
            </a:lvl1pPr>
          </a:lstStyle>
          <a:p>
            <a:r>
              <a:t>Interpreter invoked through the shell or command window</a:t>
            </a:r>
          </a:p>
        </p:txBody>
      </p:sp>
      <p:sp>
        <p:nvSpPr>
          <p:cNvPr id="173" name="Shape 173"/>
          <p:cNvSpPr/>
          <p:nvPr/>
        </p:nvSpPr>
        <p:spPr>
          <a:xfrm>
            <a:off x="546100" y="5010150"/>
            <a:ext cx="3390900" cy="31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400"/>
            </a:lvl1pPr>
          </a:lstStyle>
          <a:p>
            <a:r>
              <a:t>Interpreter invoked through:</a:t>
            </a:r>
          </a:p>
        </p:txBody>
      </p:sp>
      <p:sp>
        <p:nvSpPr>
          <p:cNvPr id="174" name="Shape 174"/>
          <p:cNvSpPr/>
          <p:nvPr/>
        </p:nvSpPr>
        <p:spPr>
          <a:xfrm>
            <a:off x="642472" y="5911849"/>
            <a:ext cx="2590801" cy="698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900"/>
            </a:lvl1pPr>
          </a:lstStyle>
          <a:p>
            <a:r>
              <a:t>IDLE</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hape 584"/>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85" name="Shape 585"/>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b="1">
                <a:solidFill>
                  <a:schemeClr val="accent6">
                    <a:satOff val="24555"/>
                    <a:lumOff val="22232"/>
                  </a:schemeClr>
                </a:solidFill>
                <a:latin typeface="Helvetica"/>
                <a:ea typeface="Helvetica"/>
                <a:cs typeface="Helvetica"/>
                <a:sym typeface="Helvetica"/>
              </a:defRPr>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86" name="Shape 586"/>
          <p:cNvSpPr/>
          <p:nvPr/>
        </p:nvSpPr>
        <p:spPr>
          <a:xfrm>
            <a:off x="6839503" y="4279900"/>
            <a:ext cx="4192936"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6">
                    <a:satOff val="24555"/>
                    <a:lumOff val="22232"/>
                  </a:schemeClr>
                </a:solidFill>
                <a:latin typeface="Helvetica"/>
                <a:ea typeface="Helvetica"/>
                <a:cs typeface="Helvetica"/>
                <a:sym typeface="Helvetica"/>
              </a:defRPr>
            </a:pPr>
            <a:r>
              <a:t>Var1 = ‘test string’</a:t>
            </a:r>
          </a:p>
          <a:p>
            <a:pPr algn="l">
              <a:defRPr b="1">
                <a:solidFill>
                  <a:schemeClr val="accent6">
                    <a:satOff val="24555"/>
                    <a:lumOff val="22232"/>
                  </a:schemeClr>
                </a:solidFill>
                <a:latin typeface="Helvetica"/>
                <a:ea typeface="Helvetica"/>
                <a:cs typeface="Helvetica"/>
                <a:sym typeface="Helvetica"/>
              </a:defRPr>
            </a:pPr>
            <a:r>
              <a:t>Var2 = 50</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Shape 588"/>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89" name="Shape 589"/>
          <p:cNvSpPr/>
          <p:nvPr/>
        </p:nvSpPr>
        <p:spPr>
          <a:xfrm>
            <a:off x="905212" y="2348498"/>
            <a:ext cx="494124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b="1">
                <a:solidFill>
                  <a:schemeClr val="accent3">
                    <a:hueOff val="-546624"/>
                    <a:satOff val="7767"/>
                    <a:lumOff val="-14512"/>
                  </a:schemeClr>
                </a:solidFill>
                <a:latin typeface="Helvetica"/>
                <a:ea typeface="Helvetica"/>
                <a:cs typeface="Helvetica"/>
                <a:sym typeface="Helvetica"/>
              </a:defRPr>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90" name="Shape 590"/>
          <p:cNvSpPr/>
          <p:nvPr/>
        </p:nvSpPr>
        <p:spPr>
          <a:xfrm>
            <a:off x="6395280" y="5400115"/>
            <a:ext cx="5628606"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3">
                    <a:hueOff val="-546624"/>
                    <a:satOff val="7767"/>
                    <a:lumOff val="-14512"/>
                  </a:schemeClr>
                </a:solidFill>
                <a:latin typeface="Helvetica"/>
                <a:ea typeface="Helvetica"/>
                <a:cs typeface="Helvetica"/>
                <a:sym typeface="Helvetica"/>
              </a:defRPr>
            </a:pPr>
            <a:r>
              <a:t>Var1 = ‘test this string’</a:t>
            </a:r>
          </a:p>
          <a:p>
            <a:pPr algn="l">
              <a:defRPr b="1">
                <a:solidFill>
                  <a:schemeClr val="accent3">
                    <a:hueOff val="-546624"/>
                    <a:satOff val="7767"/>
                    <a:lumOff val="-14512"/>
                  </a:schemeClr>
                </a:solidFill>
                <a:latin typeface="Helvetica"/>
                <a:ea typeface="Helvetica"/>
                <a:cs typeface="Helvetica"/>
                <a:sym typeface="Helvetica"/>
              </a:defRPr>
            </a:pPr>
            <a:r>
              <a:t>Var1.replace(‘this’, ‘that’ )</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Shape 592"/>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93" name="Shape 593"/>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b="1">
                <a:solidFill>
                  <a:schemeClr val="accent4">
                    <a:hueOff val="46120"/>
                    <a:satOff val="4178"/>
                    <a:lumOff val="-16732"/>
                  </a:schemeClr>
                </a:solidFill>
                <a:latin typeface="Helvetica"/>
                <a:ea typeface="Helvetica"/>
                <a:cs typeface="Helvetica"/>
                <a:sym typeface="Helvetica"/>
              </a:defRPr>
            </a:pPr>
            <a:r>
              <a:rPr dirty="0"/>
              <a:t>Input from Users</a:t>
            </a:r>
          </a:p>
          <a:p>
            <a:pPr algn="l">
              <a:defRPr sz="2400"/>
            </a:pPr>
            <a:endParaRPr dirty="0"/>
          </a:p>
          <a:p>
            <a:pPr algn="l">
              <a:defRPr sz="2400"/>
            </a:pPr>
            <a:endParaRPr dirty="0"/>
          </a:p>
          <a:p>
            <a:pPr algn="l">
              <a:defRPr sz="2400"/>
            </a:pPr>
            <a:r>
              <a:rPr lang="en-US" dirty="0"/>
              <a:t>Branching</a:t>
            </a:r>
          </a:p>
        </p:txBody>
      </p:sp>
      <p:sp>
        <p:nvSpPr>
          <p:cNvPr id="594" name="Shape 594"/>
          <p:cNvSpPr/>
          <p:nvPr/>
        </p:nvSpPr>
        <p:spPr>
          <a:xfrm>
            <a:off x="4154849" y="6564319"/>
            <a:ext cx="8637687"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4">
                    <a:hueOff val="46120"/>
                    <a:satOff val="4178"/>
                    <a:lumOff val="-16732"/>
                  </a:schemeClr>
                </a:solidFill>
                <a:latin typeface="Helvetica"/>
                <a:ea typeface="Helvetica"/>
                <a:cs typeface="Helvetica"/>
                <a:sym typeface="Helvetica"/>
              </a:defRPr>
            </a:pPr>
            <a:r>
              <a:t>age = raw_input(’what is your age?    )’</a:t>
            </a:r>
          </a:p>
          <a:p>
            <a:pPr algn="l">
              <a:defRPr b="1">
                <a:solidFill>
                  <a:schemeClr val="accent4">
                    <a:hueOff val="46120"/>
                    <a:satOff val="4178"/>
                    <a:lumOff val="-16732"/>
                  </a:schemeClr>
                </a:solidFill>
                <a:latin typeface="Helvetica"/>
                <a:ea typeface="Helvetica"/>
                <a:cs typeface="Helvetica"/>
                <a:sym typeface="Helvetica"/>
              </a:defRPr>
            </a:pPr>
            <a:r>
              <a:t>what is your age?    </a:t>
            </a:r>
            <a:r>
              <a:rPr>
                <a:solidFill>
                  <a:srgbClr val="000000"/>
                </a:solidFill>
              </a:rPr>
              <a:t>44</a:t>
            </a:r>
          </a:p>
        </p:txBody>
      </p:sp>
      <p:sp>
        <p:nvSpPr>
          <p:cNvPr id="595" name="Shape 595"/>
          <p:cNvSpPr/>
          <p:nvPr/>
        </p:nvSpPr>
        <p:spPr>
          <a:xfrm>
            <a:off x="4185278" y="8161841"/>
            <a:ext cx="193171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4">
                    <a:hueOff val="46120"/>
                    <a:satOff val="4178"/>
                    <a:lumOff val="-16732"/>
                  </a:schemeClr>
                </a:solidFill>
                <a:latin typeface="Helvetica"/>
                <a:ea typeface="Helvetica"/>
                <a:cs typeface="Helvetica"/>
                <a:sym typeface="Helvetica"/>
              </a:defRPr>
            </a:pPr>
            <a:r>
              <a:t>age = </a:t>
            </a:r>
            <a:r>
              <a:rPr>
                <a:solidFill>
                  <a:srgbClr val="000000"/>
                </a:solidFill>
              </a:rPr>
              <a:t>44</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98" name="Shape 598"/>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b="1" dirty="0">
                <a:solidFill>
                  <a:schemeClr val="accent4"/>
                </a:solidFill>
              </a:rPr>
              <a:t>Branching</a:t>
            </a:r>
          </a:p>
        </p:txBody>
      </p:sp>
      <p:sp>
        <p:nvSpPr>
          <p:cNvPr id="599" name="Shape 599"/>
          <p:cNvSpPr/>
          <p:nvPr/>
        </p:nvSpPr>
        <p:spPr>
          <a:xfrm>
            <a:off x="5468204" y="5839086"/>
            <a:ext cx="7446914" cy="337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4"/>
                </a:solidFill>
                <a:latin typeface="Helvetica"/>
                <a:ea typeface="Helvetica"/>
                <a:cs typeface="Helvetica"/>
                <a:sym typeface="Helvetica"/>
              </a:defRPr>
            </a:pPr>
            <a:r>
              <a:t>if age == 44:</a:t>
            </a:r>
          </a:p>
          <a:p>
            <a:pPr algn="l">
              <a:defRPr b="1">
                <a:solidFill>
                  <a:schemeClr val="accent4"/>
                </a:solidFill>
                <a:latin typeface="Helvetica"/>
                <a:ea typeface="Helvetica"/>
                <a:cs typeface="Helvetica"/>
                <a:sym typeface="Helvetica"/>
              </a:defRPr>
            </a:pPr>
            <a:r>
              <a:t>    print ‘that’s old’</a:t>
            </a:r>
          </a:p>
          <a:p>
            <a:pPr algn="l">
              <a:defRPr b="1">
                <a:solidFill>
                  <a:schemeClr val="accent4"/>
                </a:solidFill>
                <a:latin typeface="Helvetica"/>
                <a:ea typeface="Helvetica"/>
                <a:cs typeface="Helvetica"/>
                <a:sym typeface="Helvetica"/>
              </a:defRPr>
            </a:pPr>
            <a:r>
              <a:t>elif age &gt; 44:</a:t>
            </a:r>
          </a:p>
          <a:p>
            <a:pPr algn="l">
              <a:defRPr b="1">
                <a:solidFill>
                  <a:schemeClr val="accent4"/>
                </a:solidFill>
                <a:latin typeface="Helvetica"/>
                <a:ea typeface="Helvetica"/>
                <a:cs typeface="Helvetica"/>
                <a:sym typeface="Helvetica"/>
              </a:defRPr>
            </a:pPr>
            <a:r>
              <a:t>    print ‘WOW!..You’re really old!’</a:t>
            </a:r>
          </a:p>
          <a:p>
            <a:pPr algn="l">
              <a:defRPr b="1">
                <a:solidFill>
                  <a:schemeClr val="accent4"/>
                </a:solidFill>
                <a:latin typeface="Helvetica"/>
                <a:ea typeface="Helvetica"/>
                <a:cs typeface="Helvetica"/>
                <a:sym typeface="Helvetica"/>
              </a:defRPr>
            </a:pPr>
            <a:r>
              <a:t>else:</a:t>
            </a:r>
          </a:p>
          <a:p>
            <a:pPr algn="l">
              <a:defRPr b="1">
                <a:solidFill>
                  <a:schemeClr val="accent4"/>
                </a:solidFill>
                <a:latin typeface="Helvetica"/>
                <a:ea typeface="Helvetica"/>
                <a:cs typeface="Helvetica"/>
                <a:sym typeface="Helvetica"/>
              </a:defRPr>
            </a:pPr>
            <a:r>
              <a:t>    print ‘you’re not so old’</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Shape 601"/>
          <p:cNvSpPr/>
          <p:nvPr/>
        </p:nvSpPr>
        <p:spPr>
          <a:xfrm>
            <a:off x="3022884" y="558800"/>
            <a:ext cx="59833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EXAMPLE #1-What’s Wrong?</a:t>
            </a:r>
          </a:p>
        </p:txBody>
      </p:sp>
      <p:sp>
        <p:nvSpPr>
          <p:cNvPr id="602" name="Shape 602"/>
          <p:cNvSpPr/>
          <p:nvPr/>
        </p:nvSpPr>
        <p:spPr>
          <a:xfrm>
            <a:off x="2819030" y="2286000"/>
            <a:ext cx="6391085" cy="518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Username = "Paul"</a:t>
            </a:r>
          </a:p>
          <a:p>
            <a:pPr algn="l">
              <a:defRPr sz="2100"/>
            </a:pPr>
            <a:r>
              <a:rPr dirty="0"/>
              <a:t>password = "yellow"</a:t>
            </a:r>
          </a:p>
          <a:p>
            <a:pPr algn="l">
              <a:defRPr sz="2100"/>
            </a:pPr>
            <a:endParaRPr dirty="0"/>
          </a:p>
          <a:p>
            <a:pPr algn="l">
              <a:defRPr sz="2100"/>
            </a:pPr>
            <a:r>
              <a:rPr dirty="0"/>
              <a:t>username = (</a:t>
            </a:r>
            <a:r>
              <a:rPr dirty="0" err="1"/>
              <a:t>raw_input</a:t>
            </a:r>
            <a:r>
              <a:rPr dirty="0"/>
              <a:t>(“\</a:t>
            </a:r>
            <a:r>
              <a:rPr dirty="0" err="1"/>
              <a:t>nPlease</a:t>
            </a:r>
            <a:r>
              <a:rPr dirty="0"/>
              <a:t> type Username:"))</a:t>
            </a:r>
          </a:p>
          <a:p>
            <a:pPr algn="l">
              <a:defRPr sz="2100"/>
            </a:pPr>
            <a:r>
              <a:rPr dirty="0"/>
              <a:t>user = </a:t>
            </a:r>
            <a:r>
              <a:rPr dirty="0" err="1"/>
              <a:t>username.lower</a:t>
            </a:r>
            <a:r>
              <a:rPr dirty="0"/>
              <a:t>()</a:t>
            </a:r>
          </a:p>
          <a:p>
            <a:pPr algn="l">
              <a:defRPr sz="2100"/>
            </a:pPr>
            <a:endParaRPr dirty="0"/>
          </a:p>
          <a:p>
            <a:pPr algn="l">
              <a:defRPr sz="2100"/>
            </a:pPr>
            <a:r>
              <a:rPr dirty="0"/>
              <a:t>creds = (</a:t>
            </a:r>
            <a:r>
              <a:rPr dirty="0" err="1"/>
              <a:t>raw_input</a:t>
            </a:r>
            <a:r>
              <a:rPr dirty="0"/>
              <a:t>(“\</a:t>
            </a:r>
            <a:r>
              <a:rPr dirty="0" err="1"/>
              <a:t>nPlease</a:t>
            </a:r>
            <a:r>
              <a:rPr dirty="0"/>
              <a:t> type Password:"))</a:t>
            </a:r>
          </a:p>
          <a:p>
            <a:pPr algn="l">
              <a:defRPr sz="2100"/>
            </a:pPr>
            <a:r>
              <a:rPr dirty="0"/>
              <a:t>word = </a:t>
            </a:r>
            <a:r>
              <a:rPr dirty="0" err="1"/>
              <a:t>creds.lower</a:t>
            </a:r>
            <a:r>
              <a:rPr dirty="0"/>
              <a:t>()</a:t>
            </a:r>
          </a:p>
          <a:p>
            <a:pPr algn="l">
              <a:defRPr sz="2100"/>
            </a:pPr>
            <a:endParaRPr dirty="0"/>
          </a:p>
          <a:p>
            <a:pPr algn="l">
              <a:defRPr sz="2100"/>
            </a:pPr>
            <a:r>
              <a:rPr dirty="0"/>
              <a:t>if user == Username:</a:t>
            </a:r>
          </a:p>
          <a:p>
            <a:pPr algn="l">
              <a:defRPr sz="2100"/>
            </a:pPr>
            <a:r>
              <a:rPr dirty="0"/>
              <a:t>    if word == password:</a:t>
            </a:r>
          </a:p>
          <a:p>
            <a:pPr algn="l">
              <a:defRPr sz="2100"/>
            </a:pPr>
            <a:r>
              <a:rPr dirty="0"/>
              <a:t>        print "Welcome </a:t>
            </a:r>
            <a:r>
              <a:rPr dirty="0" err="1"/>
              <a:t>Paulie</a:t>
            </a:r>
            <a:r>
              <a:rPr dirty="0"/>
              <a:t>"</a:t>
            </a:r>
          </a:p>
          <a:p>
            <a:pPr algn="l">
              <a:defRPr sz="2100"/>
            </a:pPr>
            <a:r>
              <a:rPr dirty="0"/>
              <a:t>    else:</a:t>
            </a:r>
          </a:p>
          <a:p>
            <a:pPr algn="l">
              <a:defRPr sz="2100"/>
            </a:pPr>
            <a:r>
              <a:rPr dirty="0"/>
              <a:t>        print "You are not authorized!"</a:t>
            </a:r>
          </a:p>
          <a:p>
            <a:pPr algn="l">
              <a:defRPr sz="2100"/>
            </a:pPr>
            <a:r>
              <a:rPr dirty="0"/>
              <a:t>else:</a:t>
            </a:r>
          </a:p>
          <a:p>
            <a:pPr algn="l">
              <a:defRPr sz="2100"/>
            </a:pPr>
            <a:r>
              <a:rPr dirty="0"/>
              <a:t>    print "Your Username is not Known"</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Shape 606"/>
          <p:cNvSpPr/>
          <p:nvPr/>
        </p:nvSpPr>
        <p:spPr>
          <a:xfrm>
            <a:off x="3022884" y="558800"/>
            <a:ext cx="59833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EXAMPLE #1-What’s Wrong?</a:t>
            </a:r>
          </a:p>
        </p:txBody>
      </p:sp>
      <p:sp>
        <p:nvSpPr>
          <p:cNvPr id="607" name="Shape 607"/>
          <p:cNvSpPr/>
          <p:nvPr/>
        </p:nvSpPr>
        <p:spPr>
          <a:xfrm>
            <a:off x="2819030" y="2285991"/>
            <a:ext cx="6784405" cy="518161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b="1">
                <a:solidFill>
                  <a:schemeClr val="accent6">
                    <a:satOff val="24555"/>
                    <a:lumOff val="22232"/>
                  </a:schemeClr>
                </a:solidFill>
                <a:latin typeface="Helvetica"/>
                <a:ea typeface="Helvetica"/>
                <a:cs typeface="Helvetica"/>
                <a:sym typeface="Helvetica"/>
              </a:rPr>
              <a:t>Username</a:t>
            </a:r>
            <a:r>
              <a:rPr b="1">
                <a:solidFill>
                  <a:schemeClr val="accent5"/>
                </a:solidFill>
                <a:latin typeface="Helvetica"/>
                <a:ea typeface="Helvetica"/>
                <a:cs typeface="Helvetica"/>
                <a:sym typeface="Helvetica"/>
              </a:rPr>
              <a:t> </a:t>
            </a:r>
            <a:r>
              <a:t>= </a:t>
            </a:r>
            <a:r>
              <a:rPr b="1">
                <a:solidFill>
                  <a:schemeClr val="accent5"/>
                </a:solidFill>
                <a:latin typeface="Helvetica"/>
                <a:ea typeface="Helvetica"/>
                <a:cs typeface="Helvetica"/>
                <a:sym typeface="Helvetica"/>
              </a:rPr>
              <a:t>"Paul"</a:t>
            </a:r>
          </a:p>
          <a:p>
            <a:pPr algn="l">
              <a:defRPr sz="2100"/>
            </a:pPr>
            <a:r>
              <a:t>password = </a:t>
            </a:r>
            <a:r>
              <a:rPr b="1">
                <a:solidFill>
                  <a:schemeClr val="accent3">
                    <a:satOff val="18648"/>
                    <a:lumOff val="5971"/>
                  </a:schemeClr>
                </a:solidFill>
                <a:latin typeface="Helvetica"/>
                <a:ea typeface="Helvetica"/>
                <a:cs typeface="Helvetica"/>
                <a:sym typeface="Helvetica"/>
              </a:rPr>
              <a:t>"yellow"</a:t>
            </a:r>
          </a:p>
          <a:p>
            <a:pPr algn="l">
              <a:defRPr sz="2100"/>
            </a:pPr>
            <a:endParaRPr b="1">
              <a:solidFill>
                <a:schemeClr val="accent3">
                  <a:satOff val="18648"/>
                  <a:lumOff val="5971"/>
                </a:schemeClr>
              </a:solidFill>
              <a:latin typeface="Helvetica"/>
              <a:ea typeface="Helvetica"/>
              <a:cs typeface="Helvetica"/>
              <a:sym typeface="Helvetica"/>
            </a:endParaRPr>
          </a:p>
          <a:p>
            <a:pPr algn="l">
              <a:defRPr sz="2100" b="1">
                <a:solidFill>
                  <a:schemeClr val="accent5"/>
                </a:solidFill>
                <a:latin typeface="Helvetica"/>
                <a:ea typeface="Helvetica"/>
                <a:cs typeface="Helvetica"/>
                <a:sym typeface="Helvetica"/>
              </a:defRPr>
            </a:pPr>
            <a:r>
              <a:t>username = (raw_input(“\nPlease type Username:"))</a:t>
            </a:r>
          </a:p>
          <a:p>
            <a:pPr algn="l">
              <a:defRPr sz="2100" b="1">
                <a:solidFill>
                  <a:schemeClr val="accent1"/>
                </a:solidFill>
                <a:latin typeface="Helvetica"/>
                <a:ea typeface="Helvetica"/>
                <a:cs typeface="Helvetica"/>
                <a:sym typeface="Helvetica"/>
              </a:defRPr>
            </a:pPr>
            <a:r>
              <a:t>user = </a:t>
            </a:r>
            <a:r>
              <a:rPr>
                <a:solidFill>
                  <a:schemeClr val="accent5"/>
                </a:solidFill>
              </a:rPr>
              <a:t>username</a:t>
            </a:r>
            <a:r>
              <a:t>.lower()</a:t>
            </a:r>
          </a:p>
          <a:p>
            <a:pPr algn="l">
              <a:defRPr sz="2100"/>
            </a:pPr>
            <a:endParaRPr/>
          </a:p>
          <a:p>
            <a:pPr algn="l">
              <a:defRPr sz="2100"/>
            </a:pPr>
            <a:r>
              <a:t>creds = (raw_input(“\nPlease type Password:"))</a:t>
            </a:r>
          </a:p>
          <a:p>
            <a:pPr algn="l">
              <a:defRPr sz="2100"/>
            </a:pPr>
            <a:r>
              <a:t>word = creds.lower()</a:t>
            </a:r>
          </a:p>
          <a:p>
            <a:pPr algn="l">
              <a:defRPr sz="2100"/>
            </a:pPr>
            <a:endParaRPr/>
          </a:p>
          <a:p>
            <a:pPr algn="l">
              <a:defRPr sz="2100"/>
            </a:pPr>
            <a:r>
              <a:t>if </a:t>
            </a:r>
            <a:r>
              <a:rPr b="1">
                <a:solidFill>
                  <a:schemeClr val="accent1"/>
                </a:solidFill>
                <a:latin typeface="Helvetica"/>
                <a:ea typeface="Helvetica"/>
                <a:cs typeface="Helvetica"/>
                <a:sym typeface="Helvetica"/>
              </a:rPr>
              <a:t>user </a:t>
            </a:r>
            <a:r>
              <a:t>== </a:t>
            </a:r>
            <a:r>
              <a:rPr b="1">
                <a:solidFill>
                  <a:schemeClr val="accent6">
                    <a:satOff val="24555"/>
                    <a:lumOff val="22232"/>
                  </a:schemeClr>
                </a:solidFill>
                <a:latin typeface="Helvetica"/>
                <a:ea typeface="Helvetica"/>
                <a:cs typeface="Helvetica"/>
                <a:sym typeface="Helvetica"/>
              </a:rPr>
              <a:t>Username</a:t>
            </a:r>
            <a:r>
              <a:rPr>
                <a:solidFill>
                  <a:schemeClr val="accent6">
                    <a:satOff val="24555"/>
                    <a:lumOff val="22232"/>
                  </a:schemeClr>
                </a:solidFill>
              </a:rPr>
              <a:t>:</a:t>
            </a:r>
          </a:p>
          <a:p>
            <a:pPr algn="l">
              <a:defRPr sz="2100"/>
            </a:pPr>
            <a:r>
              <a:t>    if </a:t>
            </a:r>
            <a:r>
              <a:rPr b="1">
                <a:solidFill>
                  <a:schemeClr val="accent2"/>
                </a:solidFill>
                <a:latin typeface="Helvetica"/>
                <a:ea typeface="Helvetica"/>
                <a:cs typeface="Helvetica"/>
                <a:sym typeface="Helvetica"/>
              </a:rPr>
              <a:t>word</a:t>
            </a:r>
            <a:r>
              <a:t> ==</a:t>
            </a:r>
            <a:r>
              <a:rPr b="1">
                <a:solidFill>
                  <a:schemeClr val="accent3">
                    <a:satOff val="18648"/>
                    <a:lumOff val="5971"/>
                  </a:schemeClr>
                </a:solidFill>
                <a:latin typeface="Helvetica"/>
                <a:ea typeface="Helvetica"/>
                <a:cs typeface="Helvetica"/>
                <a:sym typeface="Helvetica"/>
              </a:rPr>
              <a:t> password</a:t>
            </a:r>
            <a:r>
              <a:t>:</a:t>
            </a:r>
          </a:p>
          <a:p>
            <a:pPr algn="l">
              <a:defRPr sz="2100"/>
            </a:pPr>
            <a:r>
              <a:t>        print "Welcome Paulie"</a:t>
            </a:r>
          </a:p>
          <a:p>
            <a:pPr algn="l">
              <a:defRPr sz="2100"/>
            </a:pPr>
            <a:r>
              <a:t>    else:</a:t>
            </a:r>
          </a:p>
          <a:p>
            <a:pPr algn="l">
              <a:defRPr sz="2100"/>
            </a:pPr>
            <a:r>
              <a:t>        print "You are not authorized!"</a:t>
            </a:r>
          </a:p>
          <a:p>
            <a:pPr algn="l">
              <a:defRPr sz="2100"/>
            </a:pPr>
            <a:r>
              <a:t>else:</a:t>
            </a:r>
          </a:p>
          <a:p>
            <a:pPr algn="l">
              <a:defRPr sz="2100"/>
            </a:pPr>
            <a:r>
              <a:t>    print "Your Username is not Known"</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p:nvPr/>
        </p:nvSpPr>
        <p:spPr>
          <a:xfrm>
            <a:off x="3022884" y="558800"/>
            <a:ext cx="59833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EXAMPLE #1-What’s Wrong?</a:t>
            </a:r>
          </a:p>
        </p:txBody>
      </p:sp>
      <p:sp>
        <p:nvSpPr>
          <p:cNvPr id="612" name="Shape 612"/>
          <p:cNvSpPr/>
          <p:nvPr/>
        </p:nvSpPr>
        <p:spPr>
          <a:xfrm>
            <a:off x="2819030" y="2285993"/>
            <a:ext cx="6784405" cy="51816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b="1" dirty="0">
                <a:solidFill>
                  <a:schemeClr val="accent6">
                    <a:satOff val="24555"/>
                    <a:lumOff val="22232"/>
                  </a:schemeClr>
                </a:solidFill>
                <a:latin typeface="Helvetica"/>
                <a:ea typeface="Helvetica"/>
                <a:cs typeface="Helvetica"/>
                <a:sym typeface="Helvetica"/>
              </a:rPr>
              <a:t>Username</a:t>
            </a:r>
            <a:r>
              <a:rPr dirty="0">
                <a:solidFill>
                  <a:schemeClr val="accent5"/>
                </a:solidFill>
                <a:latin typeface="Helvetica"/>
                <a:ea typeface="Helvetica"/>
                <a:cs typeface="Helvetica"/>
                <a:sym typeface="Helvetica"/>
              </a:rPr>
              <a:t> </a:t>
            </a:r>
            <a:r>
              <a:rPr dirty="0">
                <a:latin typeface="Helvetica"/>
                <a:ea typeface="Helvetica"/>
                <a:cs typeface="Helvetica"/>
                <a:sym typeface="Helvetica"/>
              </a:rPr>
              <a:t>= </a:t>
            </a:r>
            <a:r>
              <a:rPr b="1" dirty="0">
                <a:solidFill>
                  <a:schemeClr val="accent5"/>
                </a:solidFill>
                <a:latin typeface="Helvetica"/>
                <a:ea typeface="Helvetica"/>
                <a:cs typeface="Helvetica"/>
                <a:sym typeface="Helvetica"/>
              </a:rPr>
              <a:t>"paul"</a:t>
            </a:r>
          </a:p>
          <a:p>
            <a:pPr algn="l">
              <a:defRPr sz="2100"/>
            </a:pPr>
            <a:r>
              <a:rPr dirty="0"/>
              <a:t>password = </a:t>
            </a:r>
            <a:r>
              <a:rPr b="1" dirty="0">
                <a:solidFill>
                  <a:schemeClr val="accent3">
                    <a:satOff val="18648"/>
                    <a:lumOff val="5971"/>
                  </a:schemeClr>
                </a:solidFill>
                <a:latin typeface="Helvetica"/>
                <a:ea typeface="Helvetica"/>
                <a:cs typeface="Helvetica"/>
                <a:sym typeface="Helvetica"/>
              </a:rPr>
              <a:t>"yellow"</a:t>
            </a:r>
          </a:p>
          <a:p>
            <a:pPr algn="l">
              <a:defRPr sz="2100"/>
            </a:pPr>
            <a:endParaRPr b="1" dirty="0">
              <a:solidFill>
                <a:schemeClr val="accent3">
                  <a:satOff val="18648"/>
                  <a:lumOff val="5971"/>
                </a:schemeClr>
              </a:solidFill>
              <a:latin typeface="Helvetica"/>
              <a:ea typeface="Helvetica"/>
              <a:cs typeface="Helvetica"/>
              <a:sym typeface="Helvetica"/>
            </a:endParaRPr>
          </a:p>
          <a:p>
            <a:pPr algn="l">
              <a:defRPr sz="2100" b="1">
                <a:solidFill>
                  <a:schemeClr val="accent5"/>
                </a:solidFill>
                <a:latin typeface="Helvetica"/>
                <a:ea typeface="Helvetica"/>
                <a:cs typeface="Helvetica"/>
                <a:sym typeface="Helvetica"/>
              </a:defRPr>
            </a:pPr>
            <a:r>
              <a:rPr dirty="0"/>
              <a:t>username = (raw_input(“\nPlease type Username:"))</a:t>
            </a:r>
          </a:p>
          <a:p>
            <a:pPr algn="l">
              <a:defRPr sz="2100" b="1">
                <a:solidFill>
                  <a:schemeClr val="accent1"/>
                </a:solidFill>
                <a:latin typeface="Helvetica"/>
                <a:ea typeface="Helvetica"/>
                <a:cs typeface="Helvetica"/>
                <a:sym typeface="Helvetica"/>
              </a:defRPr>
            </a:pPr>
            <a:r>
              <a:rPr dirty="0"/>
              <a:t>user = </a:t>
            </a:r>
            <a:r>
              <a:rPr dirty="0">
                <a:solidFill>
                  <a:schemeClr val="accent5"/>
                </a:solidFill>
              </a:rPr>
              <a:t>username</a:t>
            </a:r>
            <a:r>
              <a:rPr dirty="0"/>
              <a:t>.lower()</a:t>
            </a:r>
          </a:p>
          <a:p>
            <a:pPr algn="l">
              <a:defRPr sz="2100"/>
            </a:pPr>
            <a:endParaRPr dirty="0"/>
          </a:p>
          <a:p>
            <a:pPr algn="l">
              <a:defRPr sz="2100"/>
            </a:pPr>
            <a:r>
              <a:rPr dirty="0"/>
              <a:t>creds = (raw_input(“\nPlease type Password:"))</a:t>
            </a:r>
          </a:p>
          <a:p>
            <a:pPr algn="l">
              <a:defRPr sz="2100"/>
            </a:pPr>
            <a:r>
              <a:rPr dirty="0"/>
              <a:t>word = creds.lower()</a:t>
            </a:r>
          </a:p>
          <a:p>
            <a:pPr algn="l">
              <a:defRPr sz="2100"/>
            </a:pPr>
            <a:endParaRPr dirty="0"/>
          </a:p>
          <a:p>
            <a:pPr algn="l">
              <a:defRPr sz="2100"/>
            </a:pPr>
            <a:r>
              <a:rPr dirty="0"/>
              <a:t>if </a:t>
            </a:r>
            <a:r>
              <a:rPr b="1" dirty="0">
                <a:solidFill>
                  <a:schemeClr val="accent1"/>
                </a:solidFill>
                <a:latin typeface="Helvetica"/>
                <a:ea typeface="Helvetica"/>
                <a:cs typeface="Helvetica"/>
                <a:sym typeface="Helvetica"/>
              </a:rPr>
              <a:t>user </a:t>
            </a:r>
            <a:r>
              <a:rPr dirty="0"/>
              <a:t>== </a:t>
            </a:r>
            <a:r>
              <a:rPr b="1" dirty="0">
                <a:solidFill>
                  <a:schemeClr val="accent6">
                    <a:satOff val="24555"/>
                    <a:lumOff val="22232"/>
                  </a:schemeClr>
                </a:solidFill>
                <a:latin typeface="Helvetica"/>
                <a:ea typeface="Helvetica"/>
                <a:cs typeface="Helvetica"/>
                <a:sym typeface="Helvetica"/>
              </a:rPr>
              <a:t>Username</a:t>
            </a:r>
            <a:r>
              <a:rPr dirty="0">
                <a:solidFill>
                  <a:schemeClr val="accent6">
                    <a:satOff val="24555"/>
                    <a:lumOff val="22232"/>
                  </a:schemeClr>
                </a:solidFill>
              </a:rPr>
              <a:t>:</a:t>
            </a:r>
          </a:p>
          <a:p>
            <a:pPr algn="l">
              <a:defRPr sz="2100"/>
            </a:pPr>
            <a:r>
              <a:rPr dirty="0"/>
              <a:t>    if </a:t>
            </a:r>
            <a:r>
              <a:rPr b="1" dirty="0">
                <a:solidFill>
                  <a:schemeClr val="accent2"/>
                </a:solidFill>
                <a:latin typeface="Helvetica"/>
                <a:ea typeface="Helvetica"/>
                <a:cs typeface="Helvetica"/>
                <a:sym typeface="Helvetica"/>
              </a:rPr>
              <a:t>word</a:t>
            </a:r>
            <a:r>
              <a:rPr dirty="0"/>
              <a:t> ==</a:t>
            </a:r>
            <a:r>
              <a:rPr b="1" dirty="0">
                <a:solidFill>
                  <a:schemeClr val="accent3">
                    <a:satOff val="18648"/>
                    <a:lumOff val="5971"/>
                  </a:schemeClr>
                </a:solidFill>
                <a:latin typeface="Helvetica"/>
                <a:ea typeface="Helvetica"/>
                <a:cs typeface="Helvetica"/>
                <a:sym typeface="Helvetica"/>
              </a:rPr>
              <a:t> password</a:t>
            </a:r>
            <a:r>
              <a:rPr dirty="0"/>
              <a:t>:</a:t>
            </a:r>
          </a:p>
          <a:p>
            <a:pPr algn="l">
              <a:defRPr sz="2100"/>
            </a:pPr>
            <a:r>
              <a:rPr dirty="0"/>
              <a:t>        print "Welcome Paulie”</a:t>
            </a:r>
          </a:p>
          <a:p>
            <a:pPr algn="l">
              <a:defRPr sz="2100"/>
            </a:pPr>
            <a:r>
              <a:rPr dirty="0"/>
              <a:t>    else:</a:t>
            </a:r>
          </a:p>
          <a:p>
            <a:pPr algn="l">
              <a:defRPr sz="2100"/>
            </a:pPr>
            <a:r>
              <a:rPr dirty="0"/>
              <a:t>        print "You are not authorized!"</a:t>
            </a:r>
          </a:p>
          <a:p>
            <a:pPr algn="l">
              <a:defRPr sz="2100"/>
            </a:pPr>
            <a:r>
              <a:rPr dirty="0"/>
              <a:t>else:</a:t>
            </a:r>
          </a:p>
          <a:p>
            <a:pPr algn="l">
              <a:defRPr sz="2100"/>
            </a:pPr>
            <a:r>
              <a:rPr dirty="0"/>
              <a:t>    print "Your Username is not Known"</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p:cNvSpPr>
          <p:nvPr>
            <p:ph type="ctrTitle"/>
          </p:nvPr>
        </p:nvSpPr>
        <p:spPr>
          <a:xfrm>
            <a:off x="1270000" y="2366304"/>
            <a:ext cx="10464800" cy="3302001"/>
          </a:xfrm>
          <a:prstGeom prst="rect">
            <a:avLst/>
          </a:prstGeom>
        </p:spPr>
        <p:txBody>
          <a:bodyPr/>
          <a:lstStyle/>
          <a:p>
            <a:r>
              <a:t>Directed Activities</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Shape 618"/>
          <p:cNvSpPr>
            <a:spLocks noGrp="1"/>
          </p:cNvSpPr>
          <p:nvPr>
            <p:ph type="ctrTitle"/>
          </p:nvPr>
        </p:nvSpPr>
        <p:spPr>
          <a:prstGeom prst="rect">
            <a:avLst/>
          </a:prstGeom>
        </p:spPr>
        <p:txBody>
          <a:bodyPr/>
          <a:lstStyle/>
          <a:p>
            <a:r>
              <a:t>Python Basics</a:t>
            </a:r>
          </a:p>
        </p:txBody>
      </p:sp>
      <p:sp>
        <p:nvSpPr>
          <p:cNvPr id="619" name="Shape 619"/>
          <p:cNvSpPr>
            <a:spLocks noGrp="1"/>
          </p:cNvSpPr>
          <p:nvPr>
            <p:ph type="subTitle" sz="quarter" idx="1"/>
          </p:nvPr>
        </p:nvSpPr>
        <p:spPr>
          <a:prstGeom prst="rect">
            <a:avLst/>
          </a:prstGeom>
        </p:spPr>
        <p:txBody>
          <a:bodyPr/>
          <a:lstStyle/>
          <a:p>
            <a:r>
              <a:t>Lesson-2</a:t>
            </a:r>
          </a:p>
          <a:p>
            <a:r>
              <a:t>Advanced Constructs</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p:nvPr/>
        </p:nvSpPr>
        <p:spPr>
          <a:xfrm>
            <a:off x="4051812" y="558800"/>
            <a:ext cx="392552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Redundant Scripts</a:t>
            </a:r>
          </a:p>
        </p:txBody>
      </p:sp>
      <p:sp>
        <p:nvSpPr>
          <p:cNvPr id="622" name="Shape 622"/>
          <p:cNvSpPr/>
          <p:nvPr/>
        </p:nvSpPr>
        <p:spPr>
          <a:xfrm>
            <a:off x="3575775" y="1771650"/>
            <a:ext cx="5408219" cy="708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t>name1 = 'paul'</a:t>
            </a:r>
          </a:p>
          <a:p>
            <a:pPr algn="l">
              <a:defRPr sz="1800"/>
            </a:pPr>
            <a:r>
              <a:t>name2 = 'pete'</a:t>
            </a:r>
          </a:p>
          <a:p>
            <a:pPr algn="l">
              <a:defRPr sz="1800"/>
            </a:pPr>
            <a:r>
              <a:t>name3 = 'justin'</a:t>
            </a:r>
          </a:p>
          <a:p>
            <a:pPr algn="l">
              <a:defRPr sz="1800"/>
            </a:pPr>
            <a:r>
              <a:t>name4 = 'hank'</a:t>
            </a:r>
          </a:p>
          <a:p>
            <a:pPr algn="l">
              <a:defRPr sz="1800"/>
            </a:pPr>
            <a:endParaRPr/>
          </a:p>
          <a:p>
            <a:pPr algn="l">
              <a:defRPr sz="1800"/>
            </a:pPr>
            <a:r>
              <a:t>print "\nMy name is", name1, "It's great to meet you"</a:t>
            </a:r>
          </a:p>
          <a:p>
            <a:pPr algn="l">
              <a:defRPr sz="1800"/>
            </a:pPr>
            <a:r>
              <a:t>print , name1, "Is here to wash his clothes"</a:t>
            </a:r>
          </a:p>
          <a:p>
            <a:pPr algn="l">
              <a:defRPr sz="1800"/>
            </a:pPr>
            <a:r>
              <a:t>print , name1, "Is here to do the laundry"</a:t>
            </a:r>
          </a:p>
          <a:p>
            <a:pPr algn="l">
              <a:defRPr sz="1800"/>
            </a:pPr>
            <a:r>
              <a:t>print , name1, "Will leave when he is done"</a:t>
            </a:r>
          </a:p>
          <a:p>
            <a:pPr algn="l">
              <a:defRPr sz="1800"/>
            </a:pPr>
            <a:r>
              <a:t>     </a:t>
            </a:r>
          </a:p>
          <a:p>
            <a:pPr algn="l">
              <a:defRPr sz="1800"/>
            </a:pPr>
            <a:r>
              <a:t>print "\nMy name is", name2, "It's great to meet you"</a:t>
            </a:r>
          </a:p>
          <a:p>
            <a:pPr algn="l">
              <a:defRPr sz="1800"/>
            </a:pPr>
            <a:r>
              <a:t>print , name2, "Is here to wash his clothes"</a:t>
            </a:r>
          </a:p>
          <a:p>
            <a:pPr algn="l">
              <a:defRPr sz="1800"/>
            </a:pPr>
            <a:r>
              <a:t>print , name2, "Is here to do the laundry"</a:t>
            </a:r>
          </a:p>
          <a:p>
            <a:pPr algn="l">
              <a:defRPr sz="1800"/>
            </a:pPr>
            <a:r>
              <a:t>print , name2, "Will leave when he is done"</a:t>
            </a:r>
          </a:p>
          <a:p>
            <a:pPr algn="l">
              <a:defRPr sz="1800"/>
            </a:pPr>
            <a:endParaRPr/>
          </a:p>
          <a:p>
            <a:pPr algn="l">
              <a:defRPr sz="1800"/>
            </a:pPr>
            <a:r>
              <a:t>print "\nMy name is", name3, "It's great to meet you"</a:t>
            </a:r>
          </a:p>
          <a:p>
            <a:pPr algn="l">
              <a:defRPr sz="1800"/>
            </a:pPr>
            <a:r>
              <a:t>print , name3, "Is here to wash his clothes"</a:t>
            </a:r>
          </a:p>
          <a:p>
            <a:pPr algn="l">
              <a:defRPr sz="1800"/>
            </a:pPr>
            <a:r>
              <a:t>print , name3, "Is here to do the laundry"</a:t>
            </a:r>
          </a:p>
          <a:p>
            <a:pPr algn="l">
              <a:defRPr sz="1800"/>
            </a:pPr>
            <a:r>
              <a:t>print , name3, "Will leave when he is done"</a:t>
            </a:r>
          </a:p>
          <a:p>
            <a:pPr algn="l">
              <a:defRPr sz="1800"/>
            </a:pPr>
            <a:endParaRPr/>
          </a:p>
          <a:p>
            <a:pPr algn="l">
              <a:defRPr sz="1800"/>
            </a:pPr>
            <a:r>
              <a:t>print "\nMy name is", name4, "It's great to meet you"</a:t>
            </a:r>
          </a:p>
          <a:p>
            <a:pPr algn="l">
              <a:defRPr sz="1800"/>
            </a:pPr>
            <a:r>
              <a:t>print , name4, "Is here to wash his clothes"</a:t>
            </a:r>
          </a:p>
          <a:p>
            <a:pPr algn="l">
              <a:defRPr sz="1800"/>
            </a:pPr>
            <a:r>
              <a:t>print , name4, "Is here to do the laundry"</a:t>
            </a:r>
          </a:p>
          <a:p>
            <a:pPr algn="l">
              <a:defRPr sz="1800"/>
            </a:pPr>
            <a:r>
              <a:t>print , name4, "Will leave when he is done"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p:nvPr/>
        </p:nvSpPr>
        <p:spPr>
          <a:xfrm>
            <a:off x="2866671" y="558800"/>
            <a:ext cx="629580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Which Version Should I Use?</a:t>
            </a:r>
          </a:p>
        </p:txBody>
      </p:sp>
      <p:pic>
        <p:nvPicPr>
          <p:cNvPr id="179" name="Screen Shot 2015-02-04 at 9.46.44 PM.png"/>
          <p:cNvPicPr>
            <a:picLocks noChangeAspect="1"/>
          </p:cNvPicPr>
          <p:nvPr/>
        </p:nvPicPr>
        <p:blipFill>
          <a:blip r:embed="rId3">
            <a:extLst/>
          </a:blip>
          <a:stretch>
            <a:fillRect/>
          </a:stretch>
        </p:blipFill>
        <p:spPr>
          <a:xfrm>
            <a:off x="2133600" y="2362200"/>
            <a:ext cx="8737600" cy="2076152"/>
          </a:xfrm>
          <a:prstGeom prst="rect">
            <a:avLst/>
          </a:prstGeom>
          <a:ln w="12700">
            <a:miter lim="400000"/>
          </a:ln>
        </p:spPr>
      </p:pic>
      <p:pic>
        <p:nvPicPr>
          <p:cNvPr id="180" name="Screen Shot 2015-02-04 at 10.11.11 PM.png"/>
          <p:cNvPicPr>
            <a:picLocks noChangeAspect="1"/>
          </p:cNvPicPr>
          <p:nvPr/>
        </p:nvPicPr>
        <p:blipFill>
          <a:blip r:embed="rId4">
            <a:extLst/>
          </a:blip>
          <a:stretch>
            <a:fillRect/>
          </a:stretch>
        </p:blipFill>
        <p:spPr>
          <a:xfrm>
            <a:off x="2184400" y="5384800"/>
            <a:ext cx="8623300" cy="2712701"/>
          </a:xfrm>
          <a:prstGeom prst="rect">
            <a:avLst/>
          </a:prstGeom>
          <a:ln w="12700">
            <a:miter lim="400000"/>
          </a:ln>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Shape 626"/>
          <p:cNvSpPr/>
          <p:nvPr/>
        </p:nvSpPr>
        <p:spPr>
          <a:xfrm>
            <a:off x="3575775" y="1771650"/>
            <a:ext cx="5408219" cy="708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t>name1 = 'paul'</a:t>
            </a:r>
          </a:p>
          <a:p>
            <a:pPr algn="l">
              <a:defRPr sz="1800"/>
            </a:pPr>
            <a:r>
              <a:t>name2 = 'pete'</a:t>
            </a:r>
          </a:p>
          <a:p>
            <a:pPr algn="l">
              <a:defRPr sz="1800"/>
            </a:pPr>
            <a:r>
              <a:t>name3 = 'justin'</a:t>
            </a:r>
          </a:p>
          <a:p>
            <a:pPr algn="l">
              <a:defRPr sz="1800"/>
            </a:pPr>
            <a:r>
              <a:t>name4 = 'hank'</a:t>
            </a:r>
          </a:p>
          <a:p>
            <a:pPr algn="l">
              <a:defRPr sz="1800"/>
            </a:pPr>
            <a:endParaRPr/>
          </a:p>
          <a:p>
            <a:pPr algn="l">
              <a:defRPr sz="1800">
                <a:solidFill>
                  <a:schemeClr val="accent4"/>
                </a:solidFill>
              </a:defRPr>
            </a:pPr>
            <a:r>
              <a:t>print "\nMy name is"</a:t>
            </a:r>
            <a:r>
              <a:rPr>
                <a:solidFill>
                  <a:srgbClr val="000000"/>
                </a:solidFill>
              </a:rPr>
              <a:t>, name1</a:t>
            </a:r>
            <a:r>
              <a:t>, "It's great to meet you"</a:t>
            </a:r>
          </a:p>
          <a:p>
            <a:pPr algn="l">
              <a:defRPr sz="1800">
                <a:solidFill>
                  <a:schemeClr val="accent4"/>
                </a:solidFill>
              </a:defRPr>
            </a:pPr>
            <a:r>
              <a:t>print </a:t>
            </a:r>
            <a:r>
              <a:rPr>
                <a:solidFill>
                  <a:srgbClr val="000000"/>
                </a:solidFill>
              </a:rPr>
              <a:t>, name1,</a:t>
            </a:r>
            <a:r>
              <a:t> "Is here to wash his clothes"</a:t>
            </a:r>
          </a:p>
          <a:p>
            <a:pPr algn="l">
              <a:defRPr sz="1800">
                <a:solidFill>
                  <a:schemeClr val="accent4"/>
                </a:solidFill>
              </a:defRPr>
            </a:pPr>
            <a:r>
              <a:t>print , </a:t>
            </a:r>
            <a:r>
              <a:rPr>
                <a:solidFill>
                  <a:srgbClr val="000000"/>
                </a:solidFill>
              </a:rPr>
              <a:t>name1</a:t>
            </a:r>
            <a:r>
              <a:t>, "Is here to do the laundry"</a:t>
            </a:r>
          </a:p>
          <a:p>
            <a:pPr algn="l">
              <a:defRPr sz="1800">
                <a:solidFill>
                  <a:schemeClr val="accent4"/>
                </a:solidFill>
              </a:defRPr>
            </a:pPr>
            <a:r>
              <a:t>print </a:t>
            </a:r>
            <a:r>
              <a:rPr>
                <a:solidFill>
                  <a:srgbClr val="000000"/>
                </a:solidFill>
              </a:rPr>
              <a:t>, name1,</a:t>
            </a:r>
            <a:r>
              <a:t> "Will leave when he is done"</a:t>
            </a:r>
          </a:p>
          <a:p>
            <a:pPr algn="l">
              <a:defRPr sz="1800">
                <a:solidFill>
                  <a:schemeClr val="accent4"/>
                </a:solidFill>
              </a:defRPr>
            </a:pPr>
            <a:r>
              <a:t>     </a:t>
            </a:r>
          </a:p>
          <a:p>
            <a:pPr algn="l">
              <a:defRPr sz="1800">
                <a:solidFill>
                  <a:schemeClr val="accent4"/>
                </a:solidFill>
              </a:defRPr>
            </a:pPr>
            <a:r>
              <a:t>print "\nMy name is"</a:t>
            </a:r>
            <a:r>
              <a:rPr>
                <a:solidFill>
                  <a:srgbClr val="000000"/>
                </a:solidFill>
              </a:rPr>
              <a:t>, name2,</a:t>
            </a:r>
            <a:r>
              <a:t> "It's great to meet you"</a:t>
            </a:r>
          </a:p>
          <a:p>
            <a:pPr algn="l">
              <a:defRPr sz="1800">
                <a:solidFill>
                  <a:schemeClr val="accent4"/>
                </a:solidFill>
              </a:defRPr>
            </a:pPr>
            <a:r>
              <a:t>print </a:t>
            </a:r>
            <a:r>
              <a:rPr>
                <a:solidFill>
                  <a:srgbClr val="000000"/>
                </a:solidFill>
              </a:rPr>
              <a:t>, name2,</a:t>
            </a:r>
            <a:r>
              <a:t> "Is here to wash his clothes"</a:t>
            </a:r>
          </a:p>
          <a:p>
            <a:pPr algn="l">
              <a:defRPr sz="1800">
                <a:solidFill>
                  <a:schemeClr val="accent4"/>
                </a:solidFill>
              </a:defRPr>
            </a:pPr>
            <a:r>
              <a:t>print</a:t>
            </a:r>
            <a:r>
              <a:rPr>
                <a:solidFill>
                  <a:srgbClr val="000000"/>
                </a:solidFill>
              </a:rPr>
              <a:t> , name2,</a:t>
            </a:r>
            <a:r>
              <a:t> "Is here to do the laundry"</a:t>
            </a:r>
          </a:p>
          <a:p>
            <a:pPr algn="l">
              <a:defRPr sz="1800">
                <a:solidFill>
                  <a:schemeClr val="accent4"/>
                </a:solidFill>
              </a:defRPr>
            </a:pPr>
            <a:r>
              <a:t>print </a:t>
            </a:r>
            <a:r>
              <a:rPr>
                <a:solidFill>
                  <a:srgbClr val="000000"/>
                </a:solidFill>
              </a:rPr>
              <a:t>, name2, </a:t>
            </a:r>
            <a:r>
              <a:t>"Will leave when he is done"</a:t>
            </a:r>
          </a:p>
          <a:p>
            <a:pPr algn="l">
              <a:defRPr sz="1800">
                <a:solidFill>
                  <a:schemeClr val="accent4"/>
                </a:solidFill>
              </a:defRPr>
            </a:pPr>
            <a:endParaRPr/>
          </a:p>
          <a:p>
            <a:pPr algn="l">
              <a:defRPr sz="1800">
                <a:solidFill>
                  <a:schemeClr val="accent4"/>
                </a:solidFill>
              </a:defRPr>
            </a:pPr>
            <a:r>
              <a:t>print "\nMy name is"</a:t>
            </a:r>
            <a:r>
              <a:rPr>
                <a:solidFill>
                  <a:srgbClr val="000000"/>
                </a:solidFill>
              </a:rPr>
              <a:t>, name3, </a:t>
            </a:r>
            <a:r>
              <a:t>"It's great to meet you"</a:t>
            </a:r>
          </a:p>
          <a:p>
            <a:pPr algn="l">
              <a:defRPr sz="1800">
                <a:solidFill>
                  <a:schemeClr val="accent4"/>
                </a:solidFill>
              </a:defRPr>
            </a:pPr>
            <a:r>
              <a:t>print </a:t>
            </a:r>
            <a:r>
              <a:rPr>
                <a:solidFill>
                  <a:srgbClr val="000000"/>
                </a:solidFill>
              </a:rPr>
              <a:t>, name3, </a:t>
            </a:r>
            <a:r>
              <a:t>"Is here to wash his clothes"</a:t>
            </a:r>
          </a:p>
          <a:p>
            <a:pPr algn="l">
              <a:defRPr sz="1800">
                <a:solidFill>
                  <a:schemeClr val="accent4"/>
                </a:solidFill>
              </a:defRPr>
            </a:pPr>
            <a:r>
              <a:t>print </a:t>
            </a:r>
            <a:r>
              <a:rPr>
                <a:solidFill>
                  <a:srgbClr val="000000"/>
                </a:solidFill>
              </a:rPr>
              <a:t>, name3,</a:t>
            </a:r>
            <a:r>
              <a:t> "Is here to do the laundry"</a:t>
            </a:r>
          </a:p>
          <a:p>
            <a:pPr algn="l">
              <a:defRPr sz="1800">
                <a:solidFill>
                  <a:schemeClr val="accent4"/>
                </a:solidFill>
              </a:defRPr>
            </a:pPr>
            <a:r>
              <a:t>print </a:t>
            </a:r>
            <a:r>
              <a:rPr>
                <a:solidFill>
                  <a:srgbClr val="000000"/>
                </a:solidFill>
              </a:rPr>
              <a:t>, name3,</a:t>
            </a:r>
            <a:r>
              <a:t> "Will leave when he is done"</a:t>
            </a:r>
          </a:p>
          <a:p>
            <a:pPr algn="l">
              <a:defRPr sz="1800">
                <a:solidFill>
                  <a:schemeClr val="accent4"/>
                </a:solidFill>
              </a:defRPr>
            </a:pPr>
            <a:endParaRPr/>
          </a:p>
          <a:p>
            <a:pPr algn="l">
              <a:defRPr sz="1800">
                <a:solidFill>
                  <a:schemeClr val="accent4"/>
                </a:solidFill>
              </a:defRPr>
            </a:pPr>
            <a:r>
              <a:t>print "\nMy name is"</a:t>
            </a:r>
            <a:r>
              <a:rPr>
                <a:solidFill>
                  <a:srgbClr val="000000"/>
                </a:solidFill>
              </a:rPr>
              <a:t>, name4, </a:t>
            </a:r>
            <a:r>
              <a:t>"It's great to meet you"</a:t>
            </a:r>
          </a:p>
          <a:p>
            <a:pPr algn="l">
              <a:defRPr sz="1800">
                <a:solidFill>
                  <a:schemeClr val="accent4"/>
                </a:solidFill>
              </a:defRPr>
            </a:pPr>
            <a:r>
              <a:t>print </a:t>
            </a:r>
            <a:r>
              <a:rPr>
                <a:solidFill>
                  <a:srgbClr val="000000"/>
                </a:solidFill>
              </a:rPr>
              <a:t>, name4,</a:t>
            </a:r>
            <a:r>
              <a:t> "Is here to wash his clothes"</a:t>
            </a:r>
          </a:p>
          <a:p>
            <a:pPr algn="l">
              <a:defRPr sz="1800">
                <a:solidFill>
                  <a:schemeClr val="accent4"/>
                </a:solidFill>
              </a:defRPr>
            </a:pPr>
            <a:r>
              <a:t>print</a:t>
            </a:r>
            <a:r>
              <a:rPr>
                <a:solidFill>
                  <a:srgbClr val="000000"/>
                </a:solidFill>
              </a:rPr>
              <a:t> , name4,</a:t>
            </a:r>
            <a:r>
              <a:t> "Is here to do the laundry"</a:t>
            </a:r>
          </a:p>
          <a:p>
            <a:pPr algn="l">
              <a:defRPr sz="1800">
                <a:solidFill>
                  <a:schemeClr val="accent4"/>
                </a:solidFill>
              </a:defRPr>
            </a:pPr>
            <a:r>
              <a:t>print </a:t>
            </a:r>
            <a:r>
              <a:rPr>
                <a:solidFill>
                  <a:srgbClr val="000000"/>
                </a:solidFill>
              </a:rPr>
              <a:t>, name4,</a:t>
            </a:r>
            <a:r>
              <a:t> "Will leave when he is done"</a:t>
            </a:r>
          </a:p>
        </p:txBody>
      </p:sp>
      <p:sp>
        <p:nvSpPr>
          <p:cNvPr id="627" name="Shape 627"/>
          <p:cNvSpPr/>
          <p:nvPr/>
        </p:nvSpPr>
        <p:spPr>
          <a:xfrm>
            <a:off x="4051812" y="558800"/>
            <a:ext cx="392552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Redundant Scripts</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p:nvPr/>
        </p:nvSpPr>
        <p:spPr>
          <a:xfrm>
            <a:off x="7072153" y="2171664"/>
            <a:ext cx="5368451" cy="685807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My name is </a:t>
            </a:r>
            <a:r>
              <a:rPr b="1">
                <a:solidFill>
                  <a:schemeClr val="accent6">
                    <a:satOff val="24555"/>
                    <a:lumOff val="22232"/>
                  </a:schemeClr>
                </a:solidFill>
                <a:latin typeface="Helvetica"/>
                <a:ea typeface="Helvetica"/>
                <a:cs typeface="Helvetica"/>
                <a:sym typeface="Helvetica"/>
              </a:rPr>
              <a:t>paul</a:t>
            </a:r>
            <a:r>
              <a:t> It's great to meet you</a:t>
            </a:r>
          </a:p>
          <a:p>
            <a:pPr algn="l">
              <a:defRPr sz="2300"/>
            </a:pPr>
            <a:r>
              <a:rPr b="1">
                <a:solidFill>
                  <a:schemeClr val="accent6">
                    <a:satOff val="24555"/>
                    <a:lumOff val="22232"/>
                  </a:schemeClr>
                </a:solidFill>
                <a:latin typeface="Helvetica"/>
                <a:ea typeface="Helvetica"/>
                <a:cs typeface="Helvetica"/>
                <a:sym typeface="Helvetica"/>
              </a:rPr>
              <a:t>paul</a:t>
            </a:r>
            <a:r>
              <a:t> Is here to wash his clothes</a:t>
            </a:r>
          </a:p>
          <a:p>
            <a:pPr algn="l">
              <a:defRPr sz="2300"/>
            </a:pPr>
            <a:r>
              <a:rPr b="1">
                <a:solidFill>
                  <a:schemeClr val="accent6">
                    <a:satOff val="24555"/>
                    <a:lumOff val="22232"/>
                  </a:schemeClr>
                </a:solidFill>
                <a:latin typeface="Helvetica"/>
                <a:ea typeface="Helvetica"/>
                <a:cs typeface="Helvetica"/>
                <a:sym typeface="Helvetica"/>
              </a:rPr>
              <a:t>paul</a:t>
            </a:r>
            <a:r>
              <a:t> Is here to do the laundry</a:t>
            </a:r>
          </a:p>
          <a:p>
            <a:pPr algn="l">
              <a:defRPr sz="2300"/>
            </a:pPr>
            <a:r>
              <a:rPr b="1">
                <a:solidFill>
                  <a:schemeClr val="accent6">
                    <a:satOff val="24555"/>
                    <a:lumOff val="22232"/>
                  </a:schemeClr>
                </a:solidFill>
                <a:latin typeface="Helvetica"/>
                <a:ea typeface="Helvetica"/>
                <a:cs typeface="Helvetica"/>
                <a:sym typeface="Helvetica"/>
              </a:rPr>
              <a:t>paul</a:t>
            </a:r>
            <a:r>
              <a:t> Will leave when he is done</a:t>
            </a:r>
          </a:p>
          <a:p>
            <a:pPr algn="l">
              <a:defRPr sz="2300"/>
            </a:pPr>
            <a:endParaRPr/>
          </a:p>
          <a:p>
            <a:pPr algn="l">
              <a:defRPr sz="2300"/>
            </a:pPr>
            <a:r>
              <a:t>My name is </a:t>
            </a:r>
            <a:r>
              <a:rPr b="1">
                <a:solidFill>
                  <a:schemeClr val="accent4">
                    <a:hueOff val="46120"/>
                    <a:satOff val="4178"/>
                    <a:lumOff val="-16732"/>
                  </a:schemeClr>
                </a:solidFill>
                <a:latin typeface="Helvetica"/>
                <a:ea typeface="Helvetica"/>
                <a:cs typeface="Helvetica"/>
                <a:sym typeface="Helvetica"/>
              </a:rPr>
              <a:t>pete</a:t>
            </a:r>
            <a:r>
              <a:t> It's great to meet you</a:t>
            </a:r>
          </a:p>
          <a:p>
            <a:pPr algn="l">
              <a:defRPr sz="2300"/>
            </a:pPr>
            <a:r>
              <a:rPr b="1">
                <a:solidFill>
                  <a:schemeClr val="accent4">
                    <a:hueOff val="46120"/>
                    <a:satOff val="4178"/>
                    <a:lumOff val="-16732"/>
                  </a:schemeClr>
                </a:solidFill>
                <a:latin typeface="Helvetica"/>
                <a:ea typeface="Helvetica"/>
                <a:cs typeface="Helvetica"/>
                <a:sym typeface="Helvetica"/>
              </a:rPr>
              <a:t>pete</a:t>
            </a:r>
            <a:r>
              <a:t> Is here to wash his clothes</a:t>
            </a:r>
          </a:p>
          <a:p>
            <a:pPr algn="l">
              <a:defRPr sz="2300"/>
            </a:pPr>
            <a:r>
              <a:rPr b="1">
                <a:solidFill>
                  <a:schemeClr val="accent4">
                    <a:hueOff val="46120"/>
                    <a:satOff val="4178"/>
                    <a:lumOff val="-16732"/>
                  </a:schemeClr>
                </a:solidFill>
                <a:latin typeface="Helvetica"/>
                <a:ea typeface="Helvetica"/>
                <a:cs typeface="Helvetica"/>
                <a:sym typeface="Helvetica"/>
              </a:rPr>
              <a:t>pete</a:t>
            </a:r>
            <a:r>
              <a:rPr>
                <a:solidFill>
                  <a:schemeClr val="accent4">
                    <a:hueOff val="46120"/>
                    <a:satOff val="4178"/>
                    <a:lumOff val="-16732"/>
                  </a:schemeClr>
                </a:solidFill>
              </a:rPr>
              <a:t> </a:t>
            </a:r>
            <a:r>
              <a:t>Is here to do the laundry</a:t>
            </a:r>
          </a:p>
          <a:p>
            <a:pPr algn="l">
              <a:defRPr sz="2300"/>
            </a:pPr>
            <a:r>
              <a:rPr b="1">
                <a:solidFill>
                  <a:schemeClr val="accent4">
                    <a:hueOff val="46120"/>
                    <a:satOff val="4178"/>
                    <a:lumOff val="-16732"/>
                  </a:schemeClr>
                </a:solidFill>
                <a:latin typeface="Helvetica"/>
                <a:ea typeface="Helvetica"/>
                <a:cs typeface="Helvetica"/>
                <a:sym typeface="Helvetica"/>
              </a:rPr>
              <a:t>pete</a:t>
            </a:r>
            <a:r>
              <a:t> Will leave when he is done</a:t>
            </a:r>
          </a:p>
          <a:p>
            <a:pPr algn="l">
              <a:defRPr sz="2300"/>
            </a:pPr>
            <a:endParaRPr/>
          </a:p>
          <a:p>
            <a:pPr algn="l">
              <a:defRPr sz="2300"/>
            </a:pPr>
            <a:r>
              <a:t>My name is </a:t>
            </a:r>
            <a:r>
              <a:rPr b="1">
                <a:solidFill>
                  <a:schemeClr val="accent5">
                    <a:hueOff val="-444211"/>
                    <a:satOff val="-14915"/>
                    <a:lumOff val="22857"/>
                  </a:schemeClr>
                </a:solidFill>
                <a:latin typeface="Helvetica"/>
                <a:ea typeface="Helvetica"/>
                <a:cs typeface="Helvetica"/>
                <a:sym typeface="Helvetica"/>
              </a:rPr>
              <a:t>justin</a:t>
            </a:r>
            <a:r>
              <a:t> It's great to meet you</a:t>
            </a:r>
          </a:p>
          <a:p>
            <a:pPr algn="l">
              <a:defRPr sz="2300"/>
            </a:pPr>
            <a:r>
              <a:rPr b="1">
                <a:solidFill>
                  <a:schemeClr val="accent5">
                    <a:hueOff val="-444211"/>
                    <a:satOff val="-14915"/>
                    <a:lumOff val="22857"/>
                  </a:schemeClr>
                </a:solidFill>
                <a:latin typeface="Helvetica"/>
                <a:ea typeface="Helvetica"/>
                <a:cs typeface="Helvetica"/>
                <a:sym typeface="Helvetica"/>
              </a:rPr>
              <a:t>justin</a:t>
            </a:r>
            <a:r>
              <a:t> Is here to wash his clothes</a:t>
            </a:r>
          </a:p>
          <a:p>
            <a:pPr algn="l">
              <a:defRPr sz="2300"/>
            </a:pPr>
            <a:r>
              <a:rPr b="1">
                <a:solidFill>
                  <a:schemeClr val="accent5">
                    <a:hueOff val="-444211"/>
                    <a:satOff val="-14915"/>
                    <a:lumOff val="22857"/>
                  </a:schemeClr>
                </a:solidFill>
                <a:latin typeface="Helvetica"/>
                <a:ea typeface="Helvetica"/>
                <a:cs typeface="Helvetica"/>
                <a:sym typeface="Helvetica"/>
              </a:rPr>
              <a:t>justin</a:t>
            </a:r>
            <a:r>
              <a:t> Is here to do the laundry</a:t>
            </a:r>
          </a:p>
          <a:p>
            <a:pPr algn="l">
              <a:defRPr sz="2300"/>
            </a:pPr>
            <a:r>
              <a:rPr b="1">
                <a:solidFill>
                  <a:schemeClr val="accent5">
                    <a:hueOff val="-444211"/>
                    <a:satOff val="-14915"/>
                    <a:lumOff val="22857"/>
                  </a:schemeClr>
                </a:solidFill>
                <a:latin typeface="Helvetica"/>
                <a:ea typeface="Helvetica"/>
                <a:cs typeface="Helvetica"/>
                <a:sym typeface="Helvetica"/>
              </a:rPr>
              <a:t>justin</a:t>
            </a:r>
            <a:r>
              <a:t> Will leave when he is done</a:t>
            </a:r>
          </a:p>
          <a:p>
            <a:pPr algn="l">
              <a:defRPr sz="2300"/>
            </a:pPr>
            <a:endParaRPr/>
          </a:p>
          <a:p>
            <a:pPr algn="l">
              <a:defRPr sz="2300"/>
            </a:pPr>
            <a:r>
              <a:t>My name is </a:t>
            </a:r>
            <a:r>
              <a:rPr b="1">
                <a:solidFill>
                  <a:schemeClr val="accent3">
                    <a:satOff val="18648"/>
                    <a:lumOff val="5971"/>
                  </a:schemeClr>
                </a:solidFill>
                <a:latin typeface="Helvetica"/>
                <a:ea typeface="Helvetica"/>
                <a:cs typeface="Helvetica"/>
                <a:sym typeface="Helvetica"/>
              </a:rPr>
              <a:t>hank</a:t>
            </a:r>
            <a:r>
              <a:t> It's great to meet you</a:t>
            </a:r>
          </a:p>
          <a:p>
            <a:pPr algn="l">
              <a:defRPr sz="2300"/>
            </a:pPr>
            <a:r>
              <a:rPr b="1">
                <a:solidFill>
                  <a:schemeClr val="accent3">
                    <a:satOff val="18648"/>
                    <a:lumOff val="5971"/>
                  </a:schemeClr>
                </a:solidFill>
                <a:latin typeface="Helvetica"/>
                <a:ea typeface="Helvetica"/>
                <a:cs typeface="Helvetica"/>
                <a:sym typeface="Helvetica"/>
              </a:rPr>
              <a:t>hank</a:t>
            </a:r>
            <a:r>
              <a:t> Is here to wash his clothes</a:t>
            </a:r>
          </a:p>
          <a:p>
            <a:pPr algn="l">
              <a:defRPr sz="2300"/>
            </a:pPr>
            <a:r>
              <a:rPr b="1">
                <a:solidFill>
                  <a:schemeClr val="accent3">
                    <a:satOff val="18648"/>
                    <a:lumOff val="5971"/>
                  </a:schemeClr>
                </a:solidFill>
                <a:latin typeface="Helvetica"/>
                <a:ea typeface="Helvetica"/>
                <a:cs typeface="Helvetica"/>
                <a:sym typeface="Helvetica"/>
              </a:rPr>
              <a:t>hank</a:t>
            </a:r>
            <a:r>
              <a:t> Is here to do the laundry</a:t>
            </a:r>
          </a:p>
          <a:p>
            <a:pPr algn="l">
              <a:defRPr sz="2300"/>
            </a:pPr>
            <a:r>
              <a:rPr b="1">
                <a:solidFill>
                  <a:schemeClr val="accent3">
                    <a:satOff val="18648"/>
                    <a:lumOff val="5971"/>
                  </a:schemeClr>
                </a:solidFill>
                <a:latin typeface="Helvetica"/>
                <a:ea typeface="Helvetica"/>
                <a:cs typeface="Helvetica"/>
                <a:sym typeface="Helvetica"/>
              </a:rPr>
              <a:t>hank</a:t>
            </a:r>
            <a:r>
              <a:t> Will leave when he is done</a:t>
            </a:r>
          </a:p>
        </p:txBody>
      </p:sp>
      <p:sp>
        <p:nvSpPr>
          <p:cNvPr id="632" name="Shape 632"/>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33" name="Shape 633"/>
          <p:cNvSpPr/>
          <p:nvPr/>
        </p:nvSpPr>
        <p:spPr>
          <a:xfrm>
            <a:off x="2720185"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34" name="Shape 634"/>
          <p:cNvSpPr/>
          <p:nvPr/>
        </p:nvSpPr>
        <p:spPr>
          <a:xfrm>
            <a:off x="3848587" y="558800"/>
            <a:ext cx="433197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Redundant Scripts-2</a:t>
            </a:r>
          </a:p>
        </p:txBody>
      </p:sp>
      <p:sp>
        <p:nvSpPr>
          <p:cNvPr id="635" name="Shape 635"/>
          <p:cNvSpPr/>
          <p:nvPr/>
        </p:nvSpPr>
        <p:spPr>
          <a:xfrm>
            <a:off x="775236" y="2238921"/>
            <a:ext cx="5408220" cy="708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t>name1 = 'paul'</a:t>
            </a:r>
          </a:p>
          <a:p>
            <a:pPr algn="l">
              <a:defRPr sz="1800"/>
            </a:pPr>
            <a:r>
              <a:t>name2 = 'pete'</a:t>
            </a:r>
          </a:p>
          <a:p>
            <a:pPr algn="l">
              <a:defRPr sz="1800"/>
            </a:pPr>
            <a:r>
              <a:t>name3 = 'justin'</a:t>
            </a:r>
          </a:p>
          <a:p>
            <a:pPr algn="l">
              <a:defRPr sz="1800"/>
            </a:pPr>
            <a:r>
              <a:t>name4 = 'hank'</a:t>
            </a:r>
          </a:p>
          <a:p>
            <a:pPr algn="l">
              <a:defRPr sz="1800"/>
            </a:pPr>
            <a:endParaRPr/>
          </a:p>
          <a:p>
            <a:pPr algn="l">
              <a:defRPr sz="1800"/>
            </a:pPr>
            <a:r>
              <a:t>print "\nMy name is", name1, "It's great to meet you"</a:t>
            </a:r>
          </a:p>
          <a:p>
            <a:pPr algn="l">
              <a:defRPr sz="1800"/>
            </a:pPr>
            <a:r>
              <a:t>print , name1, "Is here to wash his clothes"</a:t>
            </a:r>
          </a:p>
          <a:p>
            <a:pPr algn="l">
              <a:defRPr sz="1800"/>
            </a:pPr>
            <a:r>
              <a:t>print , name1, "Is here to do the laundry"</a:t>
            </a:r>
          </a:p>
          <a:p>
            <a:pPr algn="l">
              <a:defRPr sz="1800"/>
            </a:pPr>
            <a:r>
              <a:t>print , name1, "Will leave when he is done"</a:t>
            </a:r>
          </a:p>
          <a:p>
            <a:pPr algn="l">
              <a:defRPr sz="1800"/>
            </a:pPr>
            <a:r>
              <a:t>     </a:t>
            </a:r>
          </a:p>
          <a:p>
            <a:pPr algn="l">
              <a:defRPr sz="1800"/>
            </a:pPr>
            <a:r>
              <a:t>print "\nMy name is", name2, "It's great to meet you"</a:t>
            </a:r>
          </a:p>
          <a:p>
            <a:pPr algn="l">
              <a:defRPr sz="1800"/>
            </a:pPr>
            <a:r>
              <a:t>print , name2, "Is here to wash his clothes"</a:t>
            </a:r>
          </a:p>
          <a:p>
            <a:pPr algn="l">
              <a:defRPr sz="1800"/>
            </a:pPr>
            <a:r>
              <a:t>print , name2, "Is here to do the laundry"</a:t>
            </a:r>
          </a:p>
          <a:p>
            <a:pPr algn="l">
              <a:defRPr sz="1800"/>
            </a:pPr>
            <a:r>
              <a:t>print , name2, "Will leave when he is done"</a:t>
            </a:r>
          </a:p>
          <a:p>
            <a:pPr algn="l">
              <a:defRPr sz="1800"/>
            </a:pPr>
            <a:endParaRPr/>
          </a:p>
          <a:p>
            <a:pPr algn="l">
              <a:defRPr sz="1800"/>
            </a:pPr>
            <a:r>
              <a:t>print "\nMy name is", name3, "It's great to meet you"</a:t>
            </a:r>
          </a:p>
          <a:p>
            <a:pPr algn="l">
              <a:defRPr sz="1800"/>
            </a:pPr>
            <a:r>
              <a:t>print , name3, "Is here to wash his clothes"</a:t>
            </a:r>
          </a:p>
          <a:p>
            <a:pPr algn="l">
              <a:defRPr sz="1800"/>
            </a:pPr>
            <a:r>
              <a:t>print , name3, "Is here to do the laundry"</a:t>
            </a:r>
          </a:p>
          <a:p>
            <a:pPr algn="l">
              <a:defRPr sz="1800"/>
            </a:pPr>
            <a:r>
              <a:t>print , name3, "Will leave when he is done"</a:t>
            </a:r>
          </a:p>
          <a:p>
            <a:pPr algn="l">
              <a:defRPr sz="1800"/>
            </a:pPr>
            <a:endParaRPr/>
          </a:p>
          <a:p>
            <a:pPr algn="l">
              <a:defRPr sz="1800"/>
            </a:pPr>
            <a:r>
              <a:t>print "\nMy name is", name4, "It's great to meet you"</a:t>
            </a:r>
          </a:p>
          <a:p>
            <a:pPr algn="l">
              <a:defRPr sz="1800"/>
            </a:pPr>
            <a:r>
              <a:t>print , name4, "Is here to wash his clothes"</a:t>
            </a:r>
          </a:p>
          <a:p>
            <a:pPr algn="l">
              <a:defRPr sz="1800"/>
            </a:pPr>
            <a:r>
              <a:t>print , name4, "Is here to do the laundry"</a:t>
            </a:r>
          </a:p>
          <a:p>
            <a:pPr algn="l">
              <a:defRPr sz="1800"/>
            </a:pPr>
            <a:r>
              <a:t>print , name4, "Will leave when he is done"</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Shape 639"/>
          <p:cNvSpPr/>
          <p:nvPr/>
        </p:nvSpPr>
        <p:spPr>
          <a:xfrm>
            <a:off x="4963001" y="592455"/>
            <a:ext cx="210314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Function</a:t>
            </a:r>
            <a:r>
              <a:rPr lang="en-US" dirty="0"/>
              <a:t>s</a:t>
            </a:r>
            <a:endParaRPr dirty="0"/>
          </a:p>
        </p:txBody>
      </p:sp>
      <p:sp>
        <p:nvSpPr>
          <p:cNvPr id="640" name="Shape 640"/>
          <p:cNvSpPr/>
          <p:nvPr/>
        </p:nvSpPr>
        <p:spPr>
          <a:xfrm>
            <a:off x="1138737" y="2366507"/>
            <a:ext cx="9345507" cy="551946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200"/>
            </a:pPr>
            <a:r>
              <a:rPr dirty="0"/>
              <a:t>def Tasks(</a:t>
            </a:r>
            <a:r>
              <a:rPr lang="en-US" dirty="0"/>
              <a:t>test</a:t>
            </a:r>
            <a:r>
              <a:rPr dirty="0"/>
              <a:t>):</a:t>
            </a:r>
          </a:p>
          <a:p>
            <a:pPr algn="l">
              <a:defRPr sz="3200"/>
            </a:pPr>
            <a:r>
              <a:rPr dirty="0"/>
              <a:t>    print "\nMy name is", test, "It's great to meet you"</a:t>
            </a:r>
          </a:p>
          <a:p>
            <a:pPr algn="l">
              <a:defRPr sz="3200"/>
            </a:pPr>
            <a:r>
              <a:rPr dirty="0"/>
              <a:t>    print test, "Is here to wash his clothes"</a:t>
            </a:r>
          </a:p>
          <a:p>
            <a:pPr algn="l">
              <a:defRPr sz="3200"/>
            </a:pPr>
            <a:r>
              <a:rPr dirty="0"/>
              <a:t>    print test, "Is here to do the laundry"</a:t>
            </a:r>
          </a:p>
          <a:p>
            <a:pPr algn="l">
              <a:defRPr sz="3200"/>
            </a:pPr>
            <a:r>
              <a:rPr dirty="0"/>
              <a:t>    print test, "Will leave when he is done"</a:t>
            </a:r>
          </a:p>
          <a:p>
            <a:pPr algn="l">
              <a:defRPr sz="3200"/>
            </a:pPr>
            <a:r>
              <a:rPr dirty="0"/>
              <a:t>    </a:t>
            </a:r>
          </a:p>
          <a:p>
            <a:pPr algn="l">
              <a:defRPr sz="3200"/>
            </a:pPr>
            <a:endParaRPr dirty="0"/>
          </a:p>
          <a:p>
            <a:pPr algn="l">
              <a:defRPr sz="3200"/>
            </a:pPr>
            <a:r>
              <a:rPr dirty="0"/>
              <a:t>Tasks('paul')</a:t>
            </a:r>
          </a:p>
          <a:p>
            <a:pPr algn="l">
              <a:defRPr sz="3200"/>
            </a:pPr>
            <a:r>
              <a:rPr dirty="0"/>
              <a:t>Tasks('pete')</a:t>
            </a:r>
          </a:p>
          <a:p>
            <a:pPr algn="l">
              <a:defRPr sz="3200"/>
            </a:pPr>
            <a:r>
              <a:rPr dirty="0"/>
              <a:t>Tasks ('justin')</a:t>
            </a:r>
          </a:p>
          <a:p>
            <a:pPr algn="l">
              <a:defRPr sz="3200"/>
            </a:pPr>
            <a:r>
              <a:rPr dirty="0"/>
              <a:t>Tasks('hank')</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45" name="Shape 645"/>
          <p:cNvSpPr/>
          <p:nvPr/>
        </p:nvSpPr>
        <p:spPr>
          <a:xfrm>
            <a:off x="1138737" y="2421136"/>
            <a:ext cx="9751671" cy="5410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200"/>
            </a:pPr>
            <a:r>
              <a:rPr dirty="0"/>
              <a:t>def Tasks(name):</a:t>
            </a:r>
          </a:p>
          <a:p>
            <a:pPr algn="l">
              <a:defRPr sz="3200"/>
            </a:pPr>
            <a:r>
              <a:rPr dirty="0"/>
              <a:t>    </a:t>
            </a:r>
            <a:r>
              <a:rPr dirty="0">
                <a:solidFill>
                  <a:schemeClr val="accent4"/>
                </a:solidFill>
              </a:rPr>
              <a:t>print "\nMy name is", name, "It's great to meet you"</a:t>
            </a:r>
          </a:p>
          <a:p>
            <a:pPr algn="l">
              <a:defRPr sz="3200"/>
            </a:pPr>
            <a:r>
              <a:rPr dirty="0">
                <a:solidFill>
                  <a:schemeClr val="accent4"/>
                </a:solidFill>
              </a:rPr>
              <a:t>    print name, "Is here to wash his clothes"</a:t>
            </a:r>
          </a:p>
          <a:p>
            <a:pPr algn="l">
              <a:defRPr sz="3200"/>
            </a:pPr>
            <a:r>
              <a:rPr dirty="0">
                <a:solidFill>
                  <a:schemeClr val="accent4"/>
                </a:solidFill>
              </a:rPr>
              <a:t>    print name, "Is here to do the laundry"</a:t>
            </a:r>
          </a:p>
          <a:p>
            <a:pPr algn="l">
              <a:defRPr sz="3200"/>
            </a:pPr>
            <a:r>
              <a:rPr dirty="0">
                <a:solidFill>
                  <a:schemeClr val="accent4"/>
                </a:solidFill>
              </a:rPr>
              <a:t>    print name, "Will leave when he is done"</a:t>
            </a:r>
          </a:p>
          <a:p>
            <a:pPr algn="l">
              <a:defRPr sz="3200"/>
            </a:pPr>
            <a:r>
              <a:rPr dirty="0"/>
              <a:t>    </a:t>
            </a:r>
          </a:p>
          <a:p>
            <a:pPr algn="l">
              <a:defRPr sz="3200"/>
            </a:pPr>
            <a:endParaRPr dirty="0"/>
          </a:p>
          <a:p>
            <a:pPr algn="l">
              <a:defRPr sz="3200"/>
            </a:pPr>
            <a:r>
              <a:rPr dirty="0"/>
              <a:t>Tasks('paul')</a:t>
            </a:r>
          </a:p>
          <a:p>
            <a:pPr algn="l">
              <a:defRPr sz="3200"/>
            </a:pPr>
            <a:r>
              <a:rPr dirty="0"/>
              <a:t>Tasks('pete')</a:t>
            </a:r>
          </a:p>
          <a:p>
            <a:pPr algn="l">
              <a:defRPr sz="3200"/>
            </a:pPr>
            <a:r>
              <a:rPr dirty="0"/>
              <a:t>Tasks ('justin')</a:t>
            </a:r>
          </a:p>
          <a:p>
            <a:pPr algn="l">
              <a:defRPr sz="3200"/>
            </a:pPr>
            <a:r>
              <a:rPr dirty="0"/>
              <a:t>Tasks('hank')</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Shape 649"/>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50" name="Shape 650"/>
          <p:cNvSpPr/>
          <p:nvPr/>
        </p:nvSpPr>
        <p:spPr>
          <a:xfrm>
            <a:off x="1138737" y="2421136"/>
            <a:ext cx="9751671" cy="5410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200"/>
            </a:pPr>
            <a:r>
              <a:t>def </a:t>
            </a:r>
            <a:r>
              <a:rPr>
                <a:solidFill>
                  <a:schemeClr val="accent3">
                    <a:satOff val="18648"/>
                    <a:lumOff val="5971"/>
                  </a:schemeClr>
                </a:solidFill>
              </a:rPr>
              <a:t>Tasks</a:t>
            </a:r>
            <a:r>
              <a:t>(name):</a:t>
            </a:r>
          </a:p>
          <a:p>
            <a:pPr algn="l">
              <a:defRPr sz="3200"/>
            </a:pPr>
            <a:r>
              <a:t>    print "\nMy name is", name, "It's great to meet you"</a:t>
            </a:r>
          </a:p>
          <a:p>
            <a:pPr algn="l">
              <a:defRPr sz="3200"/>
            </a:pPr>
            <a:r>
              <a:t>    print name, "Is here to wash his clothes"</a:t>
            </a:r>
          </a:p>
          <a:p>
            <a:pPr algn="l">
              <a:defRPr sz="3200"/>
            </a:pPr>
            <a:r>
              <a:t>    print name, "Is here to do the laundry"</a:t>
            </a:r>
          </a:p>
          <a:p>
            <a:pPr algn="l">
              <a:defRPr sz="3200"/>
            </a:pPr>
            <a:r>
              <a:t>    print name, "Will leave when he is done"</a:t>
            </a:r>
          </a:p>
          <a:p>
            <a:pPr algn="l">
              <a:defRPr sz="3200"/>
            </a:pPr>
            <a:r>
              <a:t>    </a:t>
            </a:r>
          </a:p>
          <a:p>
            <a:pPr algn="l">
              <a:defRPr sz="3200"/>
            </a:pPr>
            <a:endParaRPr/>
          </a:p>
          <a:p>
            <a:pPr algn="l">
              <a:defRPr sz="3200"/>
            </a:pPr>
            <a:r>
              <a:rPr>
                <a:solidFill>
                  <a:schemeClr val="accent3">
                    <a:satOff val="18648"/>
                    <a:lumOff val="5971"/>
                  </a:schemeClr>
                </a:solidFill>
              </a:rPr>
              <a:t>Tasks</a:t>
            </a:r>
            <a:r>
              <a:t>('paul')</a:t>
            </a:r>
          </a:p>
          <a:p>
            <a:pPr algn="l">
              <a:defRPr sz="3200"/>
            </a:pPr>
            <a:r>
              <a:rPr>
                <a:solidFill>
                  <a:schemeClr val="accent3">
                    <a:satOff val="18648"/>
                    <a:lumOff val="5971"/>
                  </a:schemeClr>
                </a:solidFill>
              </a:rPr>
              <a:t>Tasks</a:t>
            </a:r>
            <a:r>
              <a:t>('pete')</a:t>
            </a:r>
          </a:p>
          <a:p>
            <a:pPr algn="l">
              <a:defRPr sz="3200"/>
            </a:pPr>
            <a:r>
              <a:rPr>
                <a:solidFill>
                  <a:schemeClr val="accent3"/>
                </a:solidFill>
              </a:rPr>
              <a:t>Tasks</a:t>
            </a:r>
            <a:r>
              <a:t> ('justin')</a:t>
            </a:r>
          </a:p>
          <a:p>
            <a:pPr algn="l">
              <a:defRPr sz="3200"/>
            </a:pPr>
            <a:r>
              <a:rPr>
                <a:solidFill>
                  <a:schemeClr val="accent3"/>
                </a:solidFill>
              </a:rPr>
              <a:t>Tasks</a:t>
            </a:r>
            <a:r>
              <a:t>('hank')</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Shape 654"/>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55" name="Shape 655"/>
          <p:cNvSpPr/>
          <p:nvPr/>
        </p:nvSpPr>
        <p:spPr>
          <a:xfrm>
            <a:off x="1138737" y="2421136"/>
            <a:ext cx="9751671" cy="5410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200"/>
            </a:pPr>
            <a:r>
              <a:t>def Tasks(</a:t>
            </a:r>
            <a:r>
              <a:rPr>
                <a:solidFill>
                  <a:schemeClr val="accent5"/>
                </a:solidFill>
              </a:rPr>
              <a:t>name</a:t>
            </a:r>
            <a:r>
              <a:t>):</a:t>
            </a:r>
          </a:p>
          <a:p>
            <a:pPr algn="l">
              <a:defRPr sz="3200"/>
            </a:pPr>
            <a:r>
              <a:t>    print "\nMy name is", </a:t>
            </a:r>
            <a:r>
              <a:rPr>
                <a:solidFill>
                  <a:schemeClr val="accent5"/>
                </a:solidFill>
              </a:rPr>
              <a:t>name</a:t>
            </a:r>
            <a:r>
              <a:t>, "It's great to meet you"</a:t>
            </a:r>
          </a:p>
          <a:p>
            <a:pPr algn="l">
              <a:defRPr sz="3200"/>
            </a:pPr>
            <a:r>
              <a:t>    print </a:t>
            </a:r>
            <a:r>
              <a:rPr>
                <a:solidFill>
                  <a:schemeClr val="accent5"/>
                </a:solidFill>
              </a:rPr>
              <a:t>name</a:t>
            </a:r>
            <a:r>
              <a:t>, "Is here to wash his clothes"</a:t>
            </a:r>
          </a:p>
          <a:p>
            <a:pPr algn="l">
              <a:defRPr sz="3200"/>
            </a:pPr>
            <a:r>
              <a:t>    print </a:t>
            </a:r>
            <a:r>
              <a:rPr>
                <a:solidFill>
                  <a:schemeClr val="accent5"/>
                </a:solidFill>
              </a:rPr>
              <a:t>name</a:t>
            </a:r>
            <a:r>
              <a:t>, "Is here to do the laundry"</a:t>
            </a:r>
          </a:p>
          <a:p>
            <a:pPr algn="l">
              <a:defRPr sz="3200"/>
            </a:pPr>
            <a:r>
              <a:t>    print </a:t>
            </a:r>
            <a:r>
              <a:rPr>
                <a:solidFill>
                  <a:schemeClr val="accent5"/>
                </a:solidFill>
              </a:rPr>
              <a:t>name</a:t>
            </a:r>
            <a:r>
              <a:t>, "Will leave when he is done"</a:t>
            </a:r>
          </a:p>
          <a:p>
            <a:pPr algn="l">
              <a:defRPr sz="3200"/>
            </a:pPr>
            <a:r>
              <a:t>    </a:t>
            </a:r>
          </a:p>
          <a:p>
            <a:pPr algn="l">
              <a:defRPr sz="3200"/>
            </a:pPr>
            <a:endParaRPr/>
          </a:p>
          <a:p>
            <a:pPr algn="l">
              <a:defRPr sz="3200"/>
            </a:pPr>
            <a:r>
              <a:t>Tasks(</a:t>
            </a:r>
            <a:r>
              <a:rPr>
                <a:solidFill>
                  <a:schemeClr val="accent5"/>
                </a:solidFill>
              </a:rPr>
              <a:t>'paul'</a:t>
            </a:r>
            <a:r>
              <a:t>)</a:t>
            </a:r>
          </a:p>
          <a:p>
            <a:pPr algn="l">
              <a:defRPr sz="3200"/>
            </a:pPr>
            <a:r>
              <a:t>Tasks(</a:t>
            </a:r>
            <a:r>
              <a:rPr>
                <a:solidFill>
                  <a:schemeClr val="accent5"/>
                </a:solidFill>
              </a:rPr>
              <a:t>'pete'</a:t>
            </a:r>
            <a:r>
              <a:t>)</a:t>
            </a:r>
          </a:p>
          <a:p>
            <a:pPr algn="l">
              <a:defRPr sz="3200"/>
            </a:pPr>
            <a:r>
              <a:t>Tasks (</a:t>
            </a:r>
            <a:r>
              <a:rPr>
                <a:solidFill>
                  <a:schemeClr val="accent5"/>
                </a:solidFill>
              </a:rPr>
              <a:t>'justin'</a:t>
            </a:r>
            <a:r>
              <a:t>)</a:t>
            </a:r>
          </a:p>
          <a:p>
            <a:pPr algn="l">
              <a:defRPr sz="3200"/>
            </a:pPr>
            <a:r>
              <a:t>Tasks(</a:t>
            </a:r>
            <a:r>
              <a:rPr>
                <a:solidFill>
                  <a:schemeClr val="accent5"/>
                </a:solidFill>
              </a:rPr>
              <a:t>'hank'</a:t>
            </a:r>
            <a:r>
              <a:t>)</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60" name="Shape 660"/>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2"/>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2"/>
                </a:solidFill>
                <a:latin typeface="Helvetica"/>
                <a:ea typeface="Helvetica"/>
                <a:cs typeface="Helvetica"/>
                <a:sym typeface="Helvetica"/>
              </a:rPr>
              <a:t>name</a:t>
            </a:r>
            <a:r>
              <a:rPr dirty="0"/>
              <a:t>, "It's great to meet you"</a:t>
            </a:r>
          </a:p>
          <a:p>
            <a:pPr algn="l">
              <a:defRPr sz="2000"/>
            </a:pPr>
            <a:r>
              <a:rPr dirty="0"/>
              <a:t>    print </a:t>
            </a:r>
            <a:r>
              <a:rPr b="1" dirty="0">
                <a:solidFill>
                  <a:schemeClr val="accent2"/>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2"/>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2"/>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b="1" dirty="0">
                <a:solidFill>
                  <a:schemeClr val="accent5"/>
                </a:solidFill>
                <a:latin typeface="Helvetica"/>
                <a:ea typeface="Helvetica"/>
                <a:cs typeface="Helvetica"/>
                <a:sym typeface="Helvetica"/>
              </a:rPr>
              <a:t>Tasks</a:t>
            </a:r>
            <a:r>
              <a:rPr dirty="0"/>
              <a:t>('</a:t>
            </a:r>
            <a:r>
              <a:rPr b="1" dirty="0">
                <a:solidFill>
                  <a:schemeClr val="accent2"/>
                </a:solidFill>
                <a:latin typeface="Helvetica"/>
                <a:ea typeface="Helvetica"/>
                <a:cs typeface="Helvetica"/>
                <a:sym typeface="Helvetica"/>
              </a:rPr>
              <a:t>paul</a:t>
            </a:r>
            <a:r>
              <a:rPr dirty="0"/>
              <a:t>')</a:t>
            </a:r>
          </a:p>
          <a:p>
            <a:pPr algn="l">
              <a:defRPr sz="2000"/>
            </a:pPr>
            <a:r>
              <a:rPr dirty="0"/>
              <a:t>Tasks('pete')</a:t>
            </a:r>
          </a:p>
          <a:p>
            <a:pPr algn="l">
              <a:defRPr sz="2000"/>
            </a:pPr>
            <a:r>
              <a:rPr dirty="0"/>
              <a:t>Tasks ('justin')</a:t>
            </a:r>
          </a:p>
          <a:p>
            <a:pPr algn="l">
              <a:defRPr sz="2000"/>
            </a:pPr>
            <a:r>
              <a:rPr dirty="0"/>
              <a:t>Tasks('hank')</a:t>
            </a:r>
          </a:p>
        </p:txBody>
      </p:sp>
      <p:sp>
        <p:nvSpPr>
          <p:cNvPr id="661" name="Shape 661"/>
          <p:cNvSpPr/>
          <p:nvPr/>
        </p:nvSpPr>
        <p:spPr>
          <a:xfrm>
            <a:off x="6936337" y="2928347"/>
            <a:ext cx="4598671" cy="5892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a:t>
            </a:r>
            <a:r>
              <a:rPr b="1">
                <a:solidFill>
                  <a:schemeClr val="accent2"/>
                </a:solidFill>
                <a:latin typeface="Helvetica"/>
                <a:ea typeface="Helvetica"/>
                <a:cs typeface="Helvetica"/>
                <a:sym typeface="Helvetica"/>
              </a:rPr>
              <a:t>paul</a:t>
            </a:r>
            <a:r>
              <a:t> It's great to meet you</a:t>
            </a:r>
          </a:p>
          <a:p>
            <a:pPr algn="l">
              <a:defRPr sz="2000"/>
            </a:pPr>
            <a:r>
              <a:rPr b="1">
                <a:solidFill>
                  <a:schemeClr val="accent2"/>
                </a:solidFill>
                <a:latin typeface="Helvetica"/>
                <a:ea typeface="Helvetica"/>
                <a:cs typeface="Helvetica"/>
                <a:sym typeface="Helvetica"/>
              </a:rPr>
              <a:t>paul </a:t>
            </a:r>
            <a:r>
              <a:t>Is here to wash his clothes</a:t>
            </a:r>
          </a:p>
          <a:p>
            <a:pPr algn="l">
              <a:defRPr sz="2000"/>
            </a:pPr>
            <a:r>
              <a:rPr b="1">
                <a:solidFill>
                  <a:schemeClr val="accent2"/>
                </a:solidFill>
                <a:latin typeface="Helvetica"/>
                <a:ea typeface="Helvetica"/>
                <a:cs typeface="Helvetica"/>
                <a:sym typeface="Helvetica"/>
              </a:rPr>
              <a:t>paul</a:t>
            </a:r>
            <a:r>
              <a:t> Is here to do the laundry</a:t>
            </a:r>
          </a:p>
          <a:p>
            <a:pPr algn="l">
              <a:defRPr sz="2000"/>
            </a:pPr>
            <a:r>
              <a:rPr b="1">
                <a:solidFill>
                  <a:schemeClr val="accent2"/>
                </a:solidFill>
                <a:latin typeface="Helvetica"/>
                <a:ea typeface="Helvetica"/>
                <a:cs typeface="Helvetica"/>
                <a:sym typeface="Helvetica"/>
              </a:rPr>
              <a:t>paul</a:t>
            </a:r>
            <a:r>
              <a:t> Will leave when he is done</a:t>
            </a:r>
          </a:p>
          <a:p>
            <a:pPr algn="l">
              <a:defRPr sz="2000"/>
            </a:pPr>
            <a:endParaRPr/>
          </a:p>
          <a:p>
            <a:pPr algn="l">
              <a:defRPr sz="2000"/>
            </a:pPr>
            <a:r>
              <a:t>My name is pete It's great to meet you</a:t>
            </a:r>
          </a:p>
          <a:p>
            <a:pPr algn="l">
              <a:defRPr sz="2000"/>
            </a:pPr>
            <a:r>
              <a:t>pete Is here to wash his clothes</a:t>
            </a:r>
          </a:p>
          <a:p>
            <a:pPr algn="l">
              <a:defRPr sz="2000"/>
            </a:pPr>
            <a:r>
              <a:t>pete Is here to do the laundry</a:t>
            </a:r>
          </a:p>
          <a:p>
            <a:pPr algn="l">
              <a:defRPr sz="2000"/>
            </a:pPr>
            <a:r>
              <a:t>pete Will leave when he is done</a:t>
            </a:r>
          </a:p>
          <a:p>
            <a:pPr algn="l">
              <a:defRPr sz="2000"/>
            </a:pPr>
            <a:endParaRPr/>
          </a:p>
          <a:p>
            <a:pPr algn="l">
              <a:defRPr sz="2000"/>
            </a:pPr>
            <a:r>
              <a:t>My name is justin It's great to meet you</a:t>
            </a:r>
          </a:p>
          <a:p>
            <a:pPr algn="l">
              <a:defRPr sz="2000"/>
            </a:pPr>
            <a:r>
              <a:t>justin Is here to wash his clothes</a:t>
            </a:r>
          </a:p>
          <a:p>
            <a:pPr algn="l">
              <a:defRPr sz="2000"/>
            </a:pPr>
            <a:r>
              <a:t>justin Is here to do the laundry</a:t>
            </a:r>
          </a:p>
          <a:p>
            <a:pPr algn="l">
              <a:defRPr sz="2000"/>
            </a:pPr>
            <a:r>
              <a:t>justin Will leave when he is done</a:t>
            </a:r>
          </a:p>
          <a:p>
            <a:pPr algn="l">
              <a:defRPr sz="2000"/>
            </a:pPr>
            <a:endParaRPr/>
          </a:p>
          <a:p>
            <a:pPr algn="l">
              <a:defRPr sz="2000"/>
            </a:pPr>
            <a:r>
              <a:t>My name is hank It's great to meet you</a:t>
            </a:r>
          </a:p>
          <a:p>
            <a:pPr algn="l">
              <a:defRPr sz="2000"/>
            </a:pPr>
            <a:r>
              <a:t>hank Is here to wash his clothes</a:t>
            </a:r>
          </a:p>
          <a:p>
            <a:pPr algn="l">
              <a:defRPr sz="2000"/>
            </a:pPr>
            <a:r>
              <a:t>hank Is here to do the laundry</a:t>
            </a:r>
          </a:p>
          <a:p>
            <a:pPr algn="l">
              <a:defRPr sz="2000"/>
            </a:pPr>
            <a:r>
              <a:t>hank Will leave when he is done</a:t>
            </a:r>
          </a:p>
        </p:txBody>
      </p:sp>
      <p:sp>
        <p:nvSpPr>
          <p:cNvPr id="662" name="Shape 662"/>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63" name="Shape 663"/>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68" name="Shape 668"/>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6">
                    <a:satOff val="24555"/>
                    <a:lumOff val="22232"/>
                  </a:schemeClr>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6">
                    <a:satOff val="24555"/>
                    <a:lumOff val="22232"/>
                  </a:schemeClr>
                </a:solidFill>
                <a:latin typeface="Helvetica"/>
                <a:ea typeface="Helvetica"/>
                <a:cs typeface="Helvetica"/>
                <a:sym typeface="Helvetica"/>
              </a:rPr>
              <a:t>name</a:t>
            </a:r>
            <a:r>
              <a:rPr dirty="0">
                <a:solidFill>
                  <a:schemeClr val="accent6">
                    <a:satOff val="24555"/>
                    <a:lumOff val="22232"/>
                  </a:schemeClr>
                </a:solidFill>
              </a:rPr>
              <a:t>,</a:t>
            </a:r>
            <a:r>
              <a:rPr dirty="0"/>
              <a:t> "It's great to meet you"</a:t>
            </a:r>
          </a:p>
          <a:p>
            <a:pPr algn="l">
              <a:defRPr sz="2000"/>
            </a:pPr>
            <a:r>
              <a:rPr dirty="0"/>
              <a:t>    print </a:t>
            </a:r>
            <a:r>
              <a:rPr b="1" dirty="0">
                <a:solidFill>
                  <a:schemeClr val="accent6">
                    <a:satOff val="24555"/>
                    <a:lumOff val="22232"/>
                  </a:schemeClr>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6">
                    <a:satOff val="24555"/>
                    <a:lumOff val="22232"/>
                  </a:schemeClr>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6">
                    <a:satOff val="24555"/>
                    <a:lumOff val="22232"/>
                  </a:schemeClr>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dirty="0"/>
              <a:t>Tasks('paul')</a:t>
            </a:r>
          </a:p>
          <a:p>
            <a:pPr algn="l">
              <a:defRPr sz="2000"/>
            </a:pPr>
            <a:r>
              <a:rPr b="1" dirty="0">
                <a:solidFill>
                  <a:schemeClr val="accent5"/>
                </a:solidFill>
                <a:latin typeface="Helvetica"/>
                <a:ea typeface="Helvetica"/>
                <a:cs typeface="Helvetica"/>
                <a:sym typeface="Helvetica"/>
              </a:rPr>
              <a:t>Tasks(</a:t>
            </a:r>
            <a:r>
              <a:rPr dirty="0"/>
              <a:t>'</a:t>
            </a:r>
            <a:r>
              <a:rPr b="1" dirty="0">
                <a:solidFill>
                  <a:schemeClr val="accent6">
                    <a:satOff val="24555"/>
                    <a:lumOff val="22232"/>
                  </a:schemeClr>
                </a:solidFill>
                <a:latin typeface="Helvetica"/>
                <a:ea typeface="Helvetica"/>
                <a:cs typeface="Helvetica"/>
                <a:sym typeface="Helvetica"/>
              </a:rPr>
              <a:t>pete</a:t>
            </a:r>
            <a:r>
              <a:rPr dirty="0"/>
              <a:t>')</a:t>
            </a:r>
          </a:p>
          <a:p>
            <a:pPr algn="l">
              <a:defRPr sz="2000"/>
            </a:pPr>
            <a:r>
              <a:rPr dirty="0"/>
              <a:t>Tasks ('justin')</a:t>
            </a:r>
          </a:p>
          <a:p>
            <a:pPr algn="l">
              <a:defRPr sz="2000"/>
            </a:pPr>
            <a:r>
              <a:rPr dirty="0"/>
              <a:t>Tasks('hank')</a:t>
            </a:r>
          </a:p>
        </p:txBody>
      </p:sp>
      <p:sp>
        <p:nvSpPr>
          <p:cNvPr id="669" name="Shape 669"/>
          <p:cNvSpPr/>
          <p:nvPr/>
        </p:nvSpPr>
        <p:spPr>
          <a:xfrm>
            <a:off x="6936337" y="2928347"/>
            <a:ext cx="4598671" cy="5892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r>
              <a:t>paul Is here to wash his clothes</a:t>
            </a:r>
          </a:p>
          <a:p>
            <a:pPr algn="l">
              <a:defRPr sz="2000"/>
            </a:pPr>
            <a:r>
              <a:t>paul Is here to do the laundry</a:t>
            </a:r>
          </a:p>
          <a:p>
            <a:pPr algn="l">
              <a:defRPr sz="2000"/>
            </a:pPr>
            <a:r>
              <a:t>paul Will leave when he is done</a:t>
            </a:r>
          </a:p>
          <a:p>
            <a:pPr algn="l">
              <a:defRPr sz="2000"/>
            </a:pPr>
            <a:endParaRPr/>
          </a:p>
          <a:p>
            <a:pPr algn="l">
              <a:defRPr sz="2000"/>
            </a:pPr>
            <a:r>
              <a:t>My name is </a:t>
            </a:r>
            <a:r>
              <a:rPr b="1">
                <a:solidFill>
                  <a:schemeClr val="accent6">
                    <a:satOff val="24555"/>
                    <a:lumOff val="22232"/>
                  </a:schemeClr>
                </a:solidFill>
                <a:latin typeface="Helvetica"/>
                <a:ea typeface="Helvetica"/>
                <a:cs typeface="Helvetica"/>
                <a:sym typeface="Helvetica"/>
              </a:rPr>
              <a:t>pete</a:t>
            </a:r>
            <a:r>
              <a:t> It's great to meet you</a:t>
            </a:r>
          </a:p>
          <a:p>
            <a:pPr algn="l">
              <a:defRPr sz="2000"/>
            </a:pPr>
            <a:r>
              <a:rPr b="1">
                <a:solidFill>
                  <a:schemeClr val="accent6">
                    <a:satOff val="24555"/>
                    <a:lumOff val="22232"/>
                  </a:schemeClr>
                </a:solidFill>
                <a:latin typeface="Helvetica"/>
                <a:ea typeface="Helvetica"/>
                <a:cs typeface="Helvetica"/>
                <a:sym typeface="Helvetica"/>
              </a:rPr>
              <a:t>pete</a:t>
            </a:r>
            <a:r>
              <a:t> Is here to wash his clothes</a:t>
            </a:r>
          </a:p>
          <a:p>
            <a:pPr algn="l">
              <a:defRPr sz="2000"/>
            </a:pPr>
            <a:r>
              <a:rPr b="1">
                <a:solidFill>
                  <a:schemeClr val="accent6">
                    <a:satOff val="24555"/>
                    <a:lumOff val="22232"/>
                  </a:schemeClr>
                </a:solidFill>
                <a:latin typeface="Helvetica"/>
                <a:ea typeface="Helvetica"/>
                <a:cs typeface="Helvetica"/>
                <a:sym typeface="Helvetica"/>
              </a:rPr>
              <a:t>pete</a:t>
            </a:r>
            <a:r>
              <a:t> Is here to do the laundry</a:t>
            </a:r>
          </a:p>
          <a:p>
            <a:pPr algn="l">
              <a:defRPr sz="2000"/>
            </a:pPr>
            <a:r>
              <a:rPr b="1">
                <a:solidFill>
                  <a:schemeClr val="accent6">
                    <a:satOff val="24555"/>
                    <a:lumOff val="22232"/>
                  </a:schemeClr>
                </a:solidFill>
                <a:latin typeface="Helvetica"/>
                <a:ea typeface="Helvetica"/>
                <a:cs typeface="Helvetica"/>
                <a:sym typeface="Helvetica"/>
              </a:rPr>
              <a:t>pete</a:t>
            </a:r>
            <a:r>
              <a:t> Will leave when he is done</a:t>
            </a:r>
          </a:p>
          <a:p>
            <a:pPr algn="l">
              <a:defRPr sz="2000"/>
            </a:pPr>
            <a:endParaRPr/>
          </a:p>
          <a:p>
            <a:pPr algn="l">
              <a:defRPr sz="2000"/>
            </a:pPr>
            <a:r>
              <a:t>My name is justin It's great to meet you</a:t>
            </a:r>
          </a:p>
          <a:p>
            <a:pPr algn="l">
              <a:defRPr sz="2000"/>
            </a:pPr>
            <a:r>
              <a:t>justin Is here to wash his clothes</a:t>
            </a:r>
          </a:p>
          <a:p>
            <a:pPr algn="l">
              <a:defRPr sz="2000"/>
            </a:pPr>
            <a:r>
              <a:t>justin Is here to do the laundry</a:t>
            </a:r>
          </a:p>
          <a:p>
            <a:pPr algn="l">
              <a:defRPr sz="2000"/>
            </a:pPr>
            <a:r>
              <a:t>justin Will leave when he is done</a:t>
            </a:r>
          </a:p>
          <a:p>
            <a:pPr algn="l">
              <a:defRPr sz="2000"/>
            </a:pPr>
            <a:endParaRPr/>
          </a:p>
          <a:p>
            <a:pPr algn="l">
              <a:defRPr sz="2000"/>
            </a:pPr>
            <a:r>
              <a:t>My name is hank It's great to meet you</a:t>
            </a:r>
          </a:p>
          <a:p>
            <a:pPr algn="l">
              <a:defRPr sz="2000"/>
            </a:pPr>
            <a:r>
              <a:t>hank Is here to wash his clothes</a:t>
            </a:r>
          </a:p>
          <a:p>
            <a:pPr algn="l">
              <a:defRPr sz="2000"/>
            </a:pPr>
            <a:r>
              <a:t>hank Is here to do the laundry</a:t>
            </a:r>
          </a:p>
          <a:p>
            <a:pPr algn="l">
              <a:defRPr sz="2000"/>
            </a:pPr>
            <a:r>
              <a:t>hank Will leave when he is done</a:t>
            </a:r>
          </a:p>
        </p:txBody>
      </p:sp>
      <p:sp>
        <p:nvSpPr>
          <p:cNvPr id="670" name="Shape 670"/>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71" name="Shape 671"/>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76" name="Shape 676"/>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1"/>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1"/>
                </a:solidFill>
                <a:latin typeface="Helvetica"/>
                <a:ea typeface="Helvetica"/>
                <a:cs typeface="Helvetica"/>
                <a:sym typeface="Helvetica"/>
              </a:rPr>
              <a:t>name</a:t>
            </a:r>
            <a:r>
              <a:rPr dirty="0">
                <a:solidFill>
                  <a:schemeClr val="accent6">
                    <a:satOff val="24555"/>
                    <a:lumOff val="22232"/>
                  </a:schemeClr>
                </a:solidFill>
              </a:rPr>
              <a:t>,</a:t>
            </a:r>
            <a:r>
              <a:rPr dirty="0"/>
              <a:t> "It's great to meet you"</a:t>
            </a:r>
          </a:p>
          <a:p>
            <a:pPr algn="l">
              <a:defRPr sz="2000"/>
            </a:pPr>
            <a:r>
              <a:rPr dirty="0"/>
              <a:t>    print </a:t>
            </a:r>
            <a:r>
              <a:rPr b="1" dirty="0">
                <a:solidFill>
                  <a:schemeClr val="accent1"/>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1"/>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1"/>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dirty="0"/>
              <a:t>Tasks('paul')</a:t>
            </a:r>
          </a:p>
          <a:p>
            <a:pPr algn="l">
              <a:defRPr sz="2000"/>
            </a:pPr>
            <a:r>
              <a:rPr dirty="0"/>
              <a:t>Tasks('pete')</a:t>
            </a:r>
          </a:p>
          <a:p>
            <a:pPr algn="l">
              <a:defRPr sz="2000"/>
            </a:pPr>
            <a:r>
              <a:rPr b="1" dirty="0">
                <a:solidFill>
                  <a:schemeClr val="accent5"/>
                </a:solidFill>
                <a:latin typeface="Helvetica"/>
                <a:ea typeface="Helvetica"/>
                <a:cs typeface="Helvetica"/>
                <a:sym typeface="Helvetica"/>
              </a:rPr>
              <a:t>Tasks </a:t>
            </a:r>
            <a:r>
              <a:rPr dirty="0"/>
              <a:t>('</a:t>
            </a:r>
            <a:r>
              <a:rPr b="1" dirty="0">
                <a:solidFill>
                  <a:schemeClr val="accent1"/>
                </a:solidFill>
                <a:latin typeface="Helvetica"/>
                <a:ea typeface="Helvetica"/>
                <a:cs typeface="Helvetica"/>
                <a:sym typeface="Helvetica"/>
              </a:rPr>
              <a:t>justin</a:t>
            </a:r>
            <a:r>
              <a:rPr dirty="0"/>
              <a:t>')</a:t>
            </a:r>
          </a:p>
          <a:p>
            <a:pPr algn="l">
              <a:defRPr sz="2000"/>
            </a:pPr>
            <a:r>
              <a:rPr dirty="0"/>
              <a:t>Tasks('hank')</a:t>
            </a:r>
          </a:p>
        </p:txBody>
      </p:sp>
      <p:sp>
        <p:nvSpPr>
          <p:cNvPr id="677" name="Shape 677"/>
          <p:cNvSpPr/>
          <p:nvPr/>
        </p:nvSpPr>
        <p:spPr>
          <a:xfrm>
            <a:off x="6936337" y="2928347"/>
            <a:ext cx="4683085" cy="5892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r>
              <a:t>paul Is here to wash his clothes</a:t>
            </a:r>
          </a:p>
          <a:p>
            <a:pPr algn="l">
              <a:defRPr sz="2000"/>
            </a:pPr>
            <a:r>
              <a:t>paul Is here to do the laundry</a:t>
            </a:r>
          </a:p>
          <a:p>
            <a:pPr algn="l">
              <a:defRPr sz="2000"/>
            </a:pPr>
            <a:r>
              <a:t>paul Will leave when he is done</a:t>
            </a:r>
          </a:p>
          <a:p>
            <a:pPr algn="l">
              <a:defRPr sz="2000"/>
            </a:pPr>
            <a:endParaRPr/>
          </a:p>
          <a:p>
            <a:pPr algn="l">
              <a:defRPr sz="2000"/>
            </a:pPr>
            <a:r>
              <a:t>My name is pete It's great to meet you</a:t>
            </a:r>
          </a:p>
          <a:p>
            <a:pPr algn="l">
              <a:defRPr sz="2000"/>
            </a:pPr>
            <a:r>
              <a:t>pete Is here to wash his clothes</a:t>
            </a:r>
          </a:p>
          <a:p>
            <a:pPr algn="l">
              <a:defRPr sz="2000"/>
            </a:pPr>
            <a:r>
              <a:t>pete Is here to do the laundry</a:t>
            </a:r>
          </a:p>
          <a:p>
            <a:pPr algn="l">
              <a:defRPr sz="2000"/>
            </a:pPr>
            <a:r>
              <a:t>pete Will leave when he is done</a:t>
            </a:r>
          </a:p>
          <a:p>
            <a:pPr algn="l">
              <a:defRPr sz="2000"/>
            </a:pPr>
            <a:endParaRPr/>
          </a:p>
          <a:p>
            <a:pPr algn="l">
              <a:defRPr sz="2000"/>
            </a:pPr>
            <a:r>
              <a:t>My name is </a:t>
            </a:r>
            <a:r>
              <a:rPr b="1">
                <a:solidFill>
                  <a:schemeClr val="accent1"/>
                </a:solidFill>
                <a:latin typeface="Helvetica"/>
                <a:ea typeface="Helvetica"/>
                <a:cs typeface="Helvetica"/>
                <a:sym typeface="Helvetica"/>
              </a:rPr>
              <a:t>justin </a:t>
            </a:r>
            <a:r>
              <a:t>It's great to meet you</a:t>
            </a:r>
          </a:p>
          <a:p>
            <a:pPr algn="l">
              <a:defRPr sz="2000"/>
            </a:pPr>
            <a:r>
              <a:rPr b="1">
                <a:solidFill>
                  <a:schemeClr val="accent1"/>
                </a:solidFill>
                <a:latin typeface="Helvetica"/>
                <a:ea typeface="Helvetica"/>
                <a:cs typeface="Helvetica"/>
                <a:sym typeface="Helvetica"/>
              </a:rPr>
              <a:t>justin</a:t>
            </a:r>
            <a:r>
              <a:t> Is here to wash his clothes</a:t>
            </a:r>
          </a:p>
          <a:p>
            <a:pPr algn="l">
              <a:defRPr sz="2000"/>
            </a:pPr>
            <a:r>
              <a:rPr b="1">
                <a:solidFill>
                  <a:schemeClr val="accent1"/>
                </a:solidFill>
                <a:latin typeface="Helvetica"/>
                <a:ea typeface="Helvetica"/>
                <a:cs typeface="Helvetica"/>
                <a:sym typeface="Helvetica"/>
              </a:rPr>
              <a:t>justin</a:t>
            </a:r>
            <a:r>
              <a:t> Is here to do the laundry</a:t>
            </a:r>
          </a:p>
          <a:p>
            <a:pPr algn="l">
              <a:defRPr sz="2000"/>
            </a:pPr>
            <a:r>
              <a:rPr b="1">
                <a:solidFill>
                  <a:schemeClr val="accent1"/>
                </a:solidFill>
                <a:latin typeface="Helvetica"/>
                <a:ea typeface="Helvetica"/>
                <a:cs typeface="Helvetica"/>
                <a:sym typeface="Helvetica"/>
              </a:rPr>
              <a:t>justin</a:t>
            </a:r>
            <a:r>
              <a:t> Will leave when he is done</a:t>
            </a:r>
          </a:p>
          <a:p>
            <a:pPr algn="l">
              <a:defRPr sz="2000"/>
            </a:pPr>
            <a:endParaRPr/>
          </a:p>
          <a:p>
            <a:pPr algn="l">
              <a:defRPr sz="2000"/>
            </a:pPr>
            <a:r>
              <a:t>My name is hank It's great to meet you</a:t>
            </a:r>
          </a:p>
          <a:p>
            <a:pPr algn="l">
              <a:defRPr sz="2000"/>
            </a:pPr>
            <a:r>
              <a:t>hank Is here to wash his clothes</a:t>
            </a:r>
          </a:p>
          <a:p>
            <a:pPr algn="l">
              <a:defRPr sz="2000"/>
            </a:pPr>
            <a:r>
              <a:t>hank Is here to do the laundry</a:t>
            </a:r>
          </a:p>
          <a:p>
            <a:pPr algn="l">
              <a:defRPr sz="2000"/>
            </a:pPr>
            <a:r>
              <a:t>hank Will leave when he is done</a:t>
            </a:r>
          </a:p>
        </p:txBody>
      </p:sp>
      <p:sp>
        <p:nvSpPr>
          <p:cNvPr id="678" name="Shape 678"/>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79" name="Shape 679"/>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Shape 683"/>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84" name="Shape 684"/>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4">
                    <a:hueOff val="46120"/>
                    <a:satOff val="4178"/>
                    <a:lumOff val="-16732"/>
                  </a:schemeClr>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4">
                    <a:hueOff val="46120"/>
                    <a:satOff val="4178"/>
                    <a:lumOff val="-16732"/>
                  </a:schemeClr>
                </a:solidFill>
                <a:latin typeface="Helvetica"/>
                <a:ea typeface="Helvetica"/>
                <a:cs typeface="Helvetica"/>
                <a:sym typeface="Helvetica"/>
              </a:rPr>
              <a:t>name</a:t>
            </a:r>
            <a:r>
              <a:rPr dirty="0">
                <a:solidFill>
                  <a:schemeClr val="accent6">
                    <a:satOff val="24555"/>
                    <a:lumOff val="22232"/>
                  </a:schemeClr>
                </a:solidFill>
              </a:rPr>
              <a:t>,</a:t>
            </a:r>
            <a:r>
              <a:rPr dirty="0"/>
              <a:t> "It's great to meet you"</a:t>
            </a:r>
          </a:p>
          <a:p>
            <a:pPr algn="l">
              <a:defRPr sz="2000"/>
            </a:pPr>
            <a:r>
              <a:rPr dirty="0"/>
              <a:t>    print </a:t>
            </a:r>
            <a:r>
              <a:rPr b="1" dirty="0">
                <a:solidFill>
                  <a:schemeClr val="accent4">
                    <a:hueOff val="46120"/>
                    <a:satOff val="4178"/>
                    <a:lumOff val="-16732"/>
                  </a:schemeClr>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4">
                    <a:hueOff val="46120"/>
                    <a:satOff val="4178"/>
                    <a:lumOff val="-16732"/>
                  </a:schemeClr>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4">
                    <a:hueOff val="46120"/>
                    <a:satOff val="4178"/>
                    <a:lumOff val="-16732"/>
                  </a:schemeClr>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dirty="0"/>
              <a:t>Tasks('paul')</a:t>
            </a:r>
          </a:p>
          <a:p>
            <a:pPr algn="l">
              <a:defRPr sz="2000"/>
            </a:pPr>
            <a:r>
              <a:rPr dirty="0"/>
              <a:t>Tasks('pete')</a:t>
            </a:r>
          </a:p>
          <a:p>
            <a:pPr algn="l">
              <a:defRPr sz="2000"/>
            </a:pPr>
            <a:r>
              <a:rPr dirty="0"/>
              <a:t>Tasks ('justin')</a:t>
            </a:r>
          </a:p>
          <a:p>
            <a:pPr algn="l">
              <a:defRPr sz="2000"/>
            </a:pPr>
            <a:r>
              <a:rPr b="1" dirty="0">
                <a:solidFill>
                  <a:schemeClr val="accent5"/>
                </a:solidFill>
                <a:latin typeface="Helvetica"/>
                <a:ea typeface="Helvetica"/>
                <a:cs typeface="Helvetica"/>
                <a:sym typeface="Helvetica"/>
              </a:rPr>
              <a:t>Tasks</a:t>
            </a:r>
            <a:r>
              <a:rPr dirty="0"/>
              <a:t>('</a:t>
            </a:r>
            <a:r>
              <a:rPr b="1" dirty="0">
                <a:solidFill>
                  <a:schemeClr val="accent4">
                    <a:hueOff val="46120"/>
                    <a:satOff val="4178"/>
                    <a:lumOff val="-16732"/>
                  </a:schemeClr>
                </a:solidFill>
                <a:latin typeface="Helvetica"/>
                <a:ea typeface="Helvetica"/>
                <a:cs typeface="Helvetica"/>
                <a:sym typeface="Helvetica"/>
              </a:rPr>
              <a:t>hank</a:t>
            </a:r>
            <a:r>
              <a:rPr dirty="0"/>
              <a:t>')</a:t>
            </a:r>
          </a:p>
        </p:txBody>
      </p:sp>
      <p:sp>
        <p:nvSpPr>
          <p:cNvPr id="685" name="Shape 685"/>
          <p:cNvSpPr/>
          <p:nvPr/>
        </p:nvSpPr>
        <p:spPr>
          <a:xfrm>
            <a:off x="6936337" y="2928347"/>
            <a:ext cx="4598671" cy="5892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r>
              <a:t>paul Is here to wash his clothes</a:t>
            </a:r>
          </a:p>
          <a:p>
            <a:pPr algn="l">
              <a:defRPr sz="2000"/>
            </a:pPr>
            <a:r>
              <a:t>paul Is here to do the laundry</a:t>
            </a:r>
          </a:p>
          <a:p>
            <a:pPr algn="l">
              <a:defRPr sz="2000"/>
            </a:pPr>
            <a:r>
              <a:t>paul Will leave when he is done</a:t>
            </a:r>
          </a:p>
          <a:p>
            <a:pPr algn="l">
              <a:defRPr sz="2000"/>
            </a:pPr>
            <a:endParaRPr/>
          </a:p>
          <a:p>
            <a:pPr algn="l">
              <a:defRPr sz="2000"/>
            </a:pPr>
            <a:r>
              <a:t>My name is pete It's great to meet you</a:t>
            </a:r>
          </a:p>
          <a:p>
            <a:pPr algn="l">
              <a:defRPr sz="2000"/>
            </a:pPr>
            <a:r>
              <a:t>pete Is here to wash his clothes</a:t>
            </a:r>
          </a:p>
          <a:p>
            <a:pPr algn="l">
              <a:defRPr sz="2000"/>
            </a:pPr>
            <a:r>
              <a:t>pete Is here to do the laundry</a:t>
            </a:r>
          </a:p>
          <a:p>
            <a:pPr algn="l">
              <a:defRPr sz="2000"/>
            </a:pPr>
            <a:r>
              <a:t>pete Will leave when he is done</a:t>
            </a:r>
          </a:p>
          <a:p>
            <a:pPr algn="l">
              <a:defRPr sz="2000"/>
            </a:pPr>
            <a:endParaRPr/>
          </a:p>
          <a:p>
            <a:pPr algn="l">
              <a:defRPr sz="2000"/>
            </a:pPr>
            <a:r>
              <a:t>My name is justin It's great to meet you</a:t>
            </a:r>
          </a:p>
          <a:p>
            <a:pPr algn="l">
              <a:defRPr sz="2000"/>
            </a:pPr>
            <a:r>
              <a:t>justin Is here to wash his clothes</a:t>
            </a:r>
          </a:p>
          <a:p>
            <a:pPr algn="l">
              <a:defRPr sz="2000"/>
            </a:pPr>
            <a:r>
              <a:t>justin Is here to do the laundry</a:t>
            </a:r>
          </a:p>
          <a:p>
            <a:pPr algn="l">
              <a:defRPr sz="2000"/>
            </a:pPr>
            <a:r>
              <a:t>justin Will leave when he is done</a:t>
            </a:r>
          </a:p>
          <a:p>
            <a:pPr algn="l">
              <a:defRPr sz="2000"/>
            </a:pPr>
            <a:endParaRPr/>
          </a:p>
          <a:p>
            <a:pPr algn="l">
              <a:defRPr sz="2000"/>
            </a:pPr>
            <a:r>
              <a:t>My name is </a:t>
            </a:r>
            <a:r>
              <a:rPr b="1">
                <a:solidFill>
                  <a:schemeClr val="accent4">
                    <a:hueOff val="46120"/>
                    <a:satOff val="4178"/>
                    <a:lumOff val="-16732"/>
                  </a:schemeClr>
                </a:solidFill>
                <a:latin typeface="Helvetica"/>
                <a:ea typeface="Helvetica"/>
                <a:cs typeface="Helvetica"/>
                <a:sym typeface="Helvetica"/>
              </a:rPr>
              <a:t>hank</a:t>
            </a:r>
            <a:r>
              <a:t> It's great to meet you</a:t>
            </a:r>
          </a:p>
          <a:p>
            <a:pPr algn="l">
              <a:defRPr sz="2000"/>
            </a:pPr>
            <a:r>
              <a:rPr b="1">
                <a:solidFill>
                  <a:schemeClr val="accent4">
                    <a:hueOff val="46120"/>
                    <a:satOff val="4178"/>
                    <a:lumOff val="-16732"/>
                  </a:schemeClr>
                </a:solidFill>
                <a:latin typeface="Helvetica"/>
                <a:ea typeface="Helvetica"/>
                <a:cs typeface="Helvetica"/>
                <a:sym typeface="Helvetica"/>
              </a:rPr>
              <a:t>hank </a:t>
            </a:r>
            <a:r>
              <a:t>Is here to wash his clothes</a:t>
            </a:r>
          </a:p>
          <a:p>
            <a:pPr algn="l">
              <a:defRPr sz="2000"/>
            </a:pPr>
            <a:r>
              <a:rPr b="1">
                <a:solidFill>
                  <a:schemeClr val="accent4">
                    <a:hueOff val="46120"/>
                    <a:satOff val="4178"/>
                    <a:lumOff val="-16732"/>
                  </a:schemeClr>
                </a:solidFill>
                <a:latin typeface="Helvetica"/>
                <a:ea typeface="Helvetica"/>
                <a:cs typeface="Helvetica"/>
                <a:sym typeface="Helvetica"/>
              </a:rPr>
              <a:t>hank</a:t>
            </a:r>
            <a:r>
              <a:t> Is here to do the laundry</a:t>
            </a:r>
          </a:p>
          <a:p>
            <a:pPr algn="l">
              <a:defRPr sz="2000"/>
            </a:pPr>
            <a:r>
              <a:rPr b="1">
                <a:solidFill>
                  <a:schemeClr val="accent4">
                    <a:hueOff val="46120"/>
                    <a:satOff val="4178"/>
                    <a:lumOff val="-16732"/>
                  </a:schemeClr>
                </a:solidFill>
                <a:latin typeface="Helvetica"/>
                <a:ea typeface="Helvetica"/>
                <a:cs typeface="Helvetica"/>
                <a:sym typeface="Helvetica"/>
              </a:rPr>
              <a:t>hank </a:t>
            </a:r>
            <a:r>
              <a:t>Will leave when he is done</a:t>
            </a:r>
          </a:p>
        </p:txBody>
      </p:sp>
      <p:sp>
        <p:nvSpPr>
          <p:cNvPr id="686" name="Shape 686"/>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87" name="Shape 687"/>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a:off x="1643992" y="558800"/>
            <a:ext cx="87411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Programs that understand Programming</a:t>
            </a:r>
          </a:p>
        </p:txBody>
      </p:sp>
      <p:pic>
        <p:nvPicPr>
          <p:cNvPr id="185" name="Screen Shot 2015-02-03 at 9.22.08 PM.png"/>
          <p:cNvPicPr>
            <a:picLocks noChangeAspect="1"/>
          </p:cNvPicPr>
          <p:nvPr/>
        </p:nvPicPr>
        <p:blipFill>
          <a:blip r:embed="rId3">
            <a:extLst/>
          </a:blip>
          <a:stretch>
            <a:fillRect/>
          </a:stretch>
        </p:blipFill>
        <p:spPr>
          <a:xfrm>
            <a:off x="1943100" y="1600200"/>
            <a:ext cx="8360383" cy="5778500"/>
          </a:xfrm>
          <a:prstGeom prst="rect">
            <a:avLst/>
          </a:prstGeom>
          <a:ln w="12700">
            <a:miter lim="400000"/>
          </a:ln>
        </p:spPr>
      </p:pic>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335850"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dirty="0">
                <a:solidFill>
                  <a:schemeClr val="tx1"/>
                </a:solidFill>
              </a:rPr>
              <a:t>paul is here to wash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87050"/>
            <a:ext cx="4408258" cy="45653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Person(object):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 name):</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 name):</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 name):</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r>
              <a:rPr lang="en-US" sz="1800" dirty="0" err="1">
                <a:solidFill>
                  <a:schemeClr val="tx1"/>
                </a:solidFill>
              </a:rPr>
              <a:t>paul</a:t>
            </a:r>
            <a:r>
              <a:rPr lang="en-US" sz="1800" dirty="0">
                <a:solidFill>
                  <a:schemeClr val="tx1"/>
                </a:solidFill>
              </a:rPr>
              <a:t>’)</a:t>
            </a:r>
          </a:p>
        </p:txBody>
      </p:sp>
    </p:spTree>
    <p:extLst>
      <p:ext uri="{BB962C8B-B14F-4D97-AF65-F5344CB8AC3E}">
        <p14:creationId xmlns:p14="http://schemas.microsoft.com/office/powerpoint/2010/main" val="40738049"/>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335850"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dirty="0">
                <a:solidFill>
                  <a:schemeClr val="tx1"/>
                </a:solidFill>
              </a:rPr>
              <a:t>paul is here to wash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802439"/>
            <a:ext cx="4757713"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1800" b="1" dirty="0">
                <a:solidFill>
                  <a:schemeClr val="accent3"/>
                </a:solidFill>
              </a:rPr>
              <a:t>class </a:t>
            </a:r>
            <a:r>
              <a:rPr lang="en-US" sz="1800" b="1" dirty="0">
                <a:solidFill>
                  <a:srgbClr val="FF0000"/>
                </a:solidFill>
              </a:rPr>
              <a:t>Person</a:t>
            </a:r>
            <a:r>
              <a:rPr lang="en-US" sz="1800" b="1" dirty="0">
                <a:solidFill>
                  <a:schemeClr val="accent3"/>
                </a:solidFill>
              </a:rPr>
              <a:t>(</a:t>
            </a:r>
            <a:r>
              <a:rPr lang="en-US" sz="1800" b="1" dirty="0">
                <a:solidFill>
                  <a:schemeClr val="accent1">
                    <a:lumMod val="60000"/>
                    <a:lumOff val="40000"/>
                  </a:schemeClr>
                </a:solidFill>
              </a:rPr>
              <a:t>object</a:t>
            </a:r>
            <a:r>
              <a:rPr lang="en-US" sz="1800" b="1" dirty="0">
                <a:solidFill>
                  <a:schemeClr val="accent3"/>
                </a:solidFill>
              </a:rPr>
              <a:t>):</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b="1" dirty="0" err="1">
                <a:solidFill>
                  <a:srgbClr val="00B050"/>
                </a:solidFill>
              </a:rPr>
              <a:t>def</a:t>
            </a:r>
            <a:r>
              <a:rPr lang="en-US" sz="1800" b="1" dirty="0">
                <a:solidFill>
                  <a:srgbClr val="FF0000"/>
                </a:solidFill>
              </a:rPr>
              <a:t> </a:t>
            </a:r>
            <a:r>
              <a:rPr lang="en-US" sz="1800" b="1" dirty="0">
                <a:solidFill>
                  <a:srgbClr val="00B050"/>
                </a:solidFill>
              </a:rPr>
              <a:t>Wash</a:t>
            </a:r>
            <a:r>
              <a:rPr lang="en-US" sz="1800" b="1" dirty="0">
                <a:solidFill>
                  <a:schemeClr val="accent3"/>
                </a:solidFill>
              </a:rPr>
              <a:t>(self , name):</a:t>
            </a:r>
          </a:p>
          <a:p>
            <a:pPr algn="l"/>
            <a:r>
              <a:rPr lang="en-US" sz="1800" b="1" dirty="0">
                <a:solidFill>
                  <a:schemeClr val="accent3"/>
                </a:solidFill>
              </a:rPr>
              <a:t>        print name, "is here to wash clothes!"</a:t>
            </a:r>
          </a:p>
          <a:p>
            <a:pPr algn="l"/>
            <a:r>
              <a:rPr lang="en-US" sz="1800" b="1" dirty="0">
                <a:solidFill>
                  <a:schemeClr val="accent3"/>
                </a:solidFill>
              </a:rPr>
              <a:t>        </a:t>
            </a:r>
          </a:p>
          <a:p>
            <a:pPr algn="l"/>
            <a:r>
              <a:rPr lang="en-US" sz="1800" b="1" dirty="0">
                <a:solidFill>
                  <a:schemeClr val="accent3"/>
                </a:solidFill>
              </a:rPr>
              <a:t>    </a:t>
            </a:r>
            <a:r>
              <a:rPr lang="en-US" sz="1800" b="1" dirty="0" err="1">
                <a:solidFill>
                  <a:srgbClr val="7030A0"/>
                </a:solidFill>
              </a:rPr>
              <a:t>def</a:t>
            </a:r>
            <a:r>
              <a:rPr lang="en-US" sz="1800" b="1" dirty="0">
                <a:solidFill>
                  <a:schemeClr val="accent3"/>
                </a:solidFill>
              </a:rPr>
              <a:t> </a:t>
            </a:r>
            <a:r>
              <a:rPr lang="en-US" sz="1800" b="1" dirty="0">
                <a:solidFill>
                  <a:srgbClr val="7030A0"/>
                </a:solidFill>
              </a:rPr>
              <a:t>Fold</a:t>
            </a:r>
            <a:r>
              <a:rPr lang="en-US" sz="1800" b="1" dirty="0">
                <a:solidFill>
                  <a:schemeClr val="accent3"/>
                </a:solidFill>
              </a:rPr>
              <a:t>(self, name):</a:t>
            </a:r>
          </a:p>
          <a:p>
            <a:pPr algn="l"/>
            <a:r>
              <a:rPr lang="en-US" sz="1800" b="1" dirty="0">
                <a:solidFill>
                  <a:schemeClr val="accent3"/>
                </a:solidFill>
              </a:rPr>
              <a:t>        print name, "is here to fold clothes!"</a:t>
            </a:r>
          </a:p>
          <a:p>
            <a:pPr algn="l"/>
            <a:r>
              <a:rPr lang="en-US" sz="1800" b="1" dirty="0">
                <a:solidFill>
                  <a:schemeClr val="accent3"/>
                </a:solidFill>
              </a:rPr>
              <a:t>        </a:t>
            </a:r>
          </a:p>
          <a:p>
            <a:pPr algn="l"/>
            <a:r>
              <a:rPr lang="en-US" sz="1800" b="1" dirty="0">
                <a:solidFill>
                  <a:schemeClr val="accent3"/>
                </a:solidFill>
              </a:rPr>
              <a:t>    </a:t>
            </a:r>
            <a:r>
              <a:rPr lang="en-US" sz="1800" b="1" dirty="0" err="1">
                <a:solidFill>
                  <a:schemeClr val="tx1"/>
                </a:solidFill>
              </a:rPr>
              <a:t>def</a:t>
            </a:r>
            <a:r>
              <a:rPr lang="en-US" sz="1800" b="1" dirty="0">
                <a:solidFill>
                  <a:schemeClr val="tx1"/>
                </a:solidFill>
              </a:rPr>
              <a:t> </a:t>
            </a:r>
            <a:r>
              <a:rPr lang="en-US" sz="1800" b="1" dirty="0">
                <a:solidFill>
                  <a:srgbClr val="002060"/>
                </a:solidFill>
              </a:rPr>
              <a:t>Leaving</a:t>
            </a:r>
            <a:r>
              <a:rPr lang="en-US" sz="1800" b="1" dirty="0">
                <a:solidFill>
                  <a:schemeClr val="accent3"/>
                </a:solidFill>
              </a:rPr>
              <a:t>(self, name):</a:t>
            </a:r>
          </a:p>
          <a:p>
            <a:pPr algn="l"/>
            <a:r>
              <a:rPr lang="en-US" sz="1800" b="1" dirty="0">
                <a:solidFill>
                  <a:schemeClr val="accent3"/>
                </a:solidFill>
              </a:rPr>
              <a:t>        print name, "is </a:t>
            </a:r>
            <a:r>
              <a:rPr lang="en-US" sz="1800" b="1" dirty="0" err="1">
                <a:solidFill>
                  <a:schemeClr val="accent3"/>
                </a:solidFill>
              </a:rPr>
              <a:t>outta</a:t>
            </a:r>
            <a:r>
              <a:rPr lang="en-US" sz="1800" b="1" dirty="0">
                <a:solidFill>
                  <a:schemeClr val="accent3"/>
                </a:solidFill>
              </a:rPr>
              <a:t> here!!!"</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r>
              <a:rPr lang="en-US" sz="1800" dirty="0" err="1">
                <a:solidFill>
                  <a:schemeClr val="tx1"/>
                </a:solidFill>
              </a:rPr>
              <a:t>paul</a:t>
            </a:r>
            <a:r>
              <a:rPr lang="en-US" sz="1800" dirty="0">
                <a:solidFill>
                  <a:schemeClr val="tx1"/>
                </a:solidFill>
              </a:rPr>
              <a:t>’)</a:t>
            </a:r>
          </a:p>
        </p:txBody>
      </p:sp>
    </p:spTree>
    <p:extLst>
      <p:ext uri="{BB962C8B-B14F-4D97-AF65-F5344CB8AC3E}">
        <p14:creationId xmlns:p14="http://schemas.microsoft.com/office/powerpoint/2010/main" val="1387265118"/>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335850"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dirty="0">
                <a:solidFill>
                  <a:schemeClr val="tx1"/>
                </a:solidFill>
              </a:rPr>
              <a:t>paul is here to wash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87050"/>
            <a:ext cx="4408258" cy="45653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b="1" dirty="0">
                <a:solidFill>
                  <a:schemeClr val="accent3"/>
                </a:solidFill>
              </a:rPr>
              <a:t>class</a:t>
            </a:r>
            <a:r>
              <a:rPr lang="en-US" sz="1800" b="1" dirty="0">
                <a:solidFill>
                  <a:schemeClr val="accent3"/>
                </a:solidFill>
              </a:rPr>
              <a:t> </a:t>
            </a:r>
            <a:r>
              <a:rPr lang="en-US" sz="1800" b="1" dirty="0">
                <a:solidFill>
                  <a:srgbClr val="FF0000"/>
                </a:solidFill>
              </a:rPr>
              <a:t>Person</a:t>
            </a:r>
            <a:r>
              <a:rPr lang="en-US" sz="1800" b="1" dirty="0">
                <a:solidFill>
                  <a:schemeClr val="accent3"/>
                </a:solidFill>
              </a:rPr>
              <a:t>():</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dirty="0" err="1">
                <a:solidFill>
                  <a:schemeClr val="tx1"/>
                </a:solidFill>
              </a:rPr>
              <a:t>def</a:t>
            </a:r>
            <a:r>
              <a:rPr lang="en-US" sz="1800" dirty="0">
                <a:solidFill>
                  <a:schemeClr val="tx1"/>
                </a:solidFill>
              </a:rPr>
              <a:t> Wash(self , name):</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 name):</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 name):</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t>paul</a:t>
            </a:r>
            <a:r>
              <a:rPr lang="en-US" sz="1800" dirty="0"/>
              <a:t> = </a:t>
            </a:r>
            <a:r>
              <a:rPr lang="en-US" sz="1800" b="1" dirty="0">
                <a:solidFill>
                  <a:srgbClr val="FF0000"/>
                </a:solidFill>
              </a:rPr>
              <a:t>Person()</a:t>
            </a:r>
          </a:p>
          <a:p>
            <a:pPr algn="l"/>
            <a:br>
              <a:rPr lang="en-US" sz="1800" dirty="0"/>
            </a:br>
            <a:endParaRPr lang="en-US" sz="1800" dirty="0"/>
          </a:p>
          <a:p>
            <a:pPr algn="l"/>
            <a:r>
              <a:rPr lang="en-US" sz="1800" dirty="0" err="1">
                <a:solidFill>
                  <a:schemeClr val="tx1"/>
                </a:solidFill>
              </a:rPr>
              <a:t>paul.Wash</a:t>
            </a:r>
            <a:r>
              <a:rPr lang="en-US" sz="1800" dirty="0">
                <a:solidFill>
                  <a:schemeClr val="tx1"/>
                </a:solidFill>
              </a:rPr>
              <a:t>(‘</a:t>
            </a:r>
            <a:r>
              <a:rPr lang="en-US" sz="1800" dirty="0" err="1">
                <a:solidFill>
                  <a:schemeClr val="tx1"/>
                </a:solidFill>
              </a:rPr>
              <a:t>paul</a:t>
            </a:r>
            <a:r>
              <a:rPr lang="en-US" sz="1800" dirty="0">
                <a:solidFill>
                  <a:schemeClr val="tx1"/>
                </a:solidFill>
              </a:rPr>
              <a:t>’)</a:t>
            </a:r>
          </a:p>
        </p:txBody>
      </p:sp>
    </p:spTree>
    <p:extLst>
      <p:ext uri="{BB962C8B-B14F-4D97-AF65-F5344CB8AC3E}">
        <p14:creationId xmlns:p14="http://schemas.microsoft.com/office/powerpoint/2010/main" val="407782487"/>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603551"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b="1" dirty="0">
                <a:solidFill>
                  <a:srgbClr val="FFC000"/>
                </a:solidFill>
              </a:rPr>
              <a:t>paul </a:t>
            </a:r>
            <a:r>
              <a:rPr b="1" dirty="0">
                <a:solidFill>
                  <a:schemeClr val="accent5">
                    <a:lumMod val="60000"/>
                    <a:lumOff val="40000"/>
                  </a:schemeClr>
                </a:solidFill>
              </a:rPr>
              <a:t>is here to wash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87050"/>
            <a:ext cx="4730462" cy="45653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b="1" dirty="0">
                <a:solidFill>
                  <a:schemeClr val="accent3"/>
                </a:solidFill>
              </a:rPr>
              <a:t>class</a:t>
            </a:r>
            <a:r>
              <a:rPr lang="en-US" sz="1800" b="1" dirty="0">
                <a:solidFill>
                  <a:schemeClr val="accent3"/>
                </a:solidFill>
              </a:rPr>
              <a:t> </a:t>
            </a:r>
            <a:r>
              <a:rPr lang="en-US" sz="1800" b="1" dirty="0">
                <a:solidFill>
                  <a:srgbClr val="FF0000"/>
                </a:solidFill>
              </a:rPr>
              <a:t>Person</a:t>
            </a:r>
            <a:r>
              <a:rPr lang="en-US" sz="1800" b="1" dirty="0">
                <a:solidFill>
                  <a:schemeClr val="accent3"/>
                </a:solidFill>
              </a:rPr>
              <a:t>():</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b="1" dirty="0" err="1">
                <a:solidFill>
                  <a:srgbClr val="00B050"/>
                </a:solidFill>
              </a:rPr>
              <a:t>def</a:t>
            </a:r>
            <a:r>
              <a:rPr lang="en-US" sz="1800" b="1" dirty="0">
                <a:solidFill>
                  <a:srgbClr val="00B050"/>
                </a:solidFill>
              </a:rPr>
              <a:t> Wash</a:t>
            </a:r>
            <a:r>
              <a:rPr lang="en-US" sz="1800" dirty="0">
                <a:solidFill>
                  <a:schemeClr val="tx1"/>
                </a:solidFill>
              </a:rPr>
              <a:t>(self , </a:t>
            </a:r>
            <a:r>
              <a:rPr lang="en-US" sz="1800" b="1" dirty="0">
                <a:solidFill>
                  <a:srgbClr val="FFC000"/>
                </a:solidFill>
              </a:rPr>
              <a:t>name</a:t>
            </a:r>
            <a:r>
              <a:rPr lang="en-US" sz="1800" dirty="0">
                <a:solidFill>
                  <a:schemeClr val="tx1"/>
                </a:solidFill>
              </a:rPr>
              <a:t>):</a:t>
            </a:r>
          </a:p>
          <a:p>
            <a:pPr algn="l"/>
            <a:r>
              <a:rPr lang="en-US" sz="1800" dirty="0">
                <a:solidFill>
                  <a:schemeClr val="tx1"/>
                </a:solidFill>
              </a:rPr>
              <a:t>       </a:t>
            </a:r>
            <a:r>
              <a:rPr lang="en-US" sz="1800" b="1" dirty="0">
                <a:solidFill>
                  <a:schemeClr val="tx1"/>
                </a:solidFill>
              </a:rPr>
              <a:t> print </a:t>
            </a:r>
            <a:r>
              <a:rPr lang="en-US" sz="1800" b="1" dirty="0">
                <a:solidFill>
                  <a:srgbClr val="FFC000"/>
                </a:solidFill>
              </a:rPr>
              <a:t>name</a:t>
            </a:r>
            <a:r>
              <a:rPr lang="en-US" sz="1800" dirty="0">
                <a:solidFill>
                  <a:schemeClr val="tx1"/>
                </a:solidFill>
              </a:rPr>
              <a:t>, "</a:t>
            </a:r>
            <a:r>
              <a:rPr lang="en-US" sz="1800" b="1" dirty="0">
                <a:solidFill>
                  <a:schemeClr val="accent5">
                    <a:lumMod val="60000"/>
                    <a:lumOff val="40000"/>
                  </a:schemeClr>
                </a:solidFill>
              </a:rPr>
              <a:t>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 name):</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 name):</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t>paul</a:t>
            </a:r>
            <a:r>
              <a:rPr lang="en-US" sz="1800" dirty="0"/>
              <a:t> = </a:t>
            </a:r>
            <a:r>
              <a:rPr lang="en-US" sz="1800" b="1" dirty="0">
                <a:solidFill>
                  <a:srgbClr val="FF0000"/>
                </a:solidFill>
              </a:rPr>
              <a:t>Person()</a:t>
            </a:r>
          </a:p>
          <a:p>
            <a:pPr algn="l"/>
            <a:br>
              <a:rPr lang="en-US" sz="1800" dirty="0"/>
            </a:br>
            <a:endParaRPr lang="en-US" sz="1800" dirty="0"/>
          </a:p>
          <a:p>
            <a:pPr algn="l"/>
            <a:r>
              <a:rPr lang="en-US" sz="1800" b="1" dirty="0" err="1"/>
              <a:t>paul.</a:t>
            </a:r>
            <a:r>
              <a:rPr lang="en-US" sz="1800" b="1" dirty="0" err="1">
                <a:solidFill>
                  <a:srgbClr val="00B050"/>
                </a:solidFill>
              </a:rPr>
              <a:t>Wash</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p:txBody>
      </p:sp>
      <p:cxnSp>
        <p:nvCxnSpPr>
          <p:cNvPr id="34" name="Straight Connector 33"/>
          <p:cNvCxnSpPr/>
          <p:nvPr/>
        </p:nvCxnSpPr>
        <p:spPr>
          <a:xfrm>
            <a:off x="3067014" y="7176051"/>
            <a:ext cx="2841105" cy="1987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p:cNvCxnSpPr/>
          <p:nvPr/>
        </p:nvCxnSpPr>
        <p:spPr>
          <a:xfrm>
            <a:off x="3082616" y="2604052"/>
            <a:ext cx="2841104" cy="198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p:cNvCxnSpPr/>
          <p:nvPr/>
        </p:nvCxnSpPr>
        <p:spPr>
          <a:xfrm flipH="1">
            <a:off x="5908119" y="2623930"/>
            <a:ext cx="15601" cy="4572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3082616" y="2623930"/>
            <a:ext cx="0" cy="77525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23558781"/>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18325"/>
            <a:ext cx="3603551"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b="1" dirty="0">
                <a:solidFill>
                  <a:srgbClr val="FFC000"/>
                </a:solidFill>
              </a:rPr>
              <a:t>paul </a:t>
            </a:r>
            <a:r>
              <a:rPr b="1" dirty="0">
                <a:solidFill>
                  <a:schemeClr val="accent5">
                    <a:lumMod val="60000"/>
                    <a:lumOff val="40000"/>
                  </a:schemeClr>
                </a:solidFill>
              </a:rPr>
              <a:t>is here to wash clothes!</a:t>
            </a:r>
            <a:endParaRPr lang="en-US" b="1" dirty="0">
              <a:solidFill>
                <a:schemeClr val="accent5">
                  <a:lumMod val="60000"/>
                  <a:lumOff val="40000"/>
                </a:schemeClr>
              </a:solidFill>
            </a:endParaRPr>
          </a:p>
          <a:p>
            <a:pPr algn="l">
              <a:defRPr sz="2000"/>
            </a:pPr>
            <a:r>
              <a:rPr lang="en-US" b="1" dirty="0" err="1">
                <a:solidFill>
                  <a:srgbClr val="FFC000"/>
                </a:solidFill>
              </a:rPr>
              <a:t>paul</a:t>
            </a:r>
            <a:r>
              <a:rPr lang="en-US" b="1" dirty="0">
                <a:solidFill>
                  <a:schemeClr val="accent5">
                    <a:lumMod val="60000"/>
                    <a:lumOff val="40000"/>
                  </a:schemeClr>
                </a:solidFill>
              </a:rPr>
              <a:t> </a:t>
            </a:r>
            <a:r>
              <a:rPr lang="en-US" b="1" dirty="0">
                <a:solidFill>
                  <a:schemeClr val="accent1">
                    <a:lumMod val="60000"/>
                    <a:lumOff val="40000"/>
                  </a:schemeClr>
                </a:solidFill>
              </a:rPr>
              <a:t>is here to fold clothes!</a:t>
            </a:r>
          </a:p>
          <a:p>
            <a:pPr algn="l">
              <a:defRPr sz="2000"/>
            </a:pPr>
            <a:r>
              <a:rPr lang="en-US" b="1" dirty="0" err="1">
                <a:solidFill>
                  <a:srgbClr val="FFC000"/>
                </a:solidFill>
              </a:rPr>
              <a:t>paul</a:t>
            </a:r>
            <a:r>
              <a:rPr lang="en-US" b="1" dirty="0">
                <a:solidFill>
                  <a:schemeClr val="accent5">
                    <a:lumMod val="60000"/>
                    <a:lumOff val="40000"/>
                  </a:schemeClr>
                </a:solidFill>
              </a:rPr>
              <a:t> </a:t>
            </a:r>
            <a:r>
              <a:rPr lang="en-US" b="1" dirty="0">
                <a:solidFill>
                  <a:srgbClr val="C00000"/>
                </a:solidFill>
              </a:rPr>
              <a:t>is here to fold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68466"/>
            <a:ext cx="4539704" cy="51193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b="1" dirty="0">
                <a:solidFill>
                  <a:schemeClr val="accent3"/>
                </a:solidFill>
              </a:rPr>
              <a:t>class</a:t>
            </a:r>
            <a:r>
              <a:rPr lang="en-US" sz="1800" b="1" dirty="0">
                <a:solidFill>
                  <a:schemeClr val="accent3"/>
                </a:solidFill>
              </a:rPr>
              <a:t> </a:t>
            </a:r>
            <a:r>
              <a:rPr lang="en-US" sz="1800" b="1" dirty="0">
                <a:solidFill>
                  <a:srgbClr val="FF0000"/>
                </a:solidFill>
              </a:rPr>
              <a:t>Person</a:t>
            </a:r>
            <a:r>
              <a:rPr lang="en-US" sz="1800" b="1" dirty="0">
                <a:solidFill>
                  <a:schemeClr val="accent3"/>
                </a:solidFill>
              </a:rPr>
              <a:t>():</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dirty="0" err="1">
                <a:solidFill>
                  <a:schemeClr val="tx1"/>
                </a:solidFill>
              </a:rPr>
              <a:t>def</a:t>
            </a:r>
            <a:r>
              <a:rPr lang="en-US" sz="1800" dirty="0">
                <a:solidFill>
                  <a:schemeClr val="tx1"/>
                </a:solidFill>
              </a:rPr>
              <a:t> Wash(self , name):</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b="1" dirty="0" err="1">
                <a:solidFill>
                  <a:srgbClr val="7030A0"/>
                </a:solidFill>
              </a:rPr>
              <a:t>def</a:t>
            </a:r>
            <a:r>
              <a:rPr lang="en-US" sz="1800" b="1" dirty="0">
                <a:solidFill>
                  <a:srgbClr val="7030A0"/>
                </a:solidFill>
              </a:rPr>
              <a:t> Fold</a:t>
            </a:r>
            <a:r>
              <a:rPr lang="en-US" sz="1800" dirty="0">
                <a:solidFill>
                  <a:schemeClr val="tx1"/>
                </a:solidFill>
              </a:rPr>
              <a:t>(self,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print </a:t>
            </a:r>
            <a:r>
              <a:rPr lang="en-US" sz="1800" b="1" dirty="0">
                <a:solidFill>
                  <a:srgbClr val="FFC000"/>
                </a:solidFill>
              </a:rPr>
              <a:t>name</a:t>
            </a:r>
            <a:r>
              <a:rPr lang="en-US" sz="1800" dirty="0">
                <a:solidFill>
                  <a:schemeClr val="tx1"/>
                </a:solidFill>
              </a:rPr>
              <a:t>, </a:t>
            </a:r>
            <a:r>
              <a:rPr lang="en-US" sz="1800" b="1" dirty="0">
                <a:solidFill>
                  <a:schemeClr val="accent1">
                    <a:lumMod val="60000"/>
                    <a:lumOff val="40000"/>
                  </a:schemeClr>
                </a:solidFill>
              </a:rPr>
              <a:t>"is here to fold clothes!"</a:t>
            </a:r>
          </a:p>
          <a:p>
            <a:pPr algn="l"/>
            <a:r>
              <a:rPr lang="en-US" sz="1800" dirty="0">
                <a:solidFill>
                  <a:schemeClr val="tx1"/>
                </a:solidFill>
              </a:rPr>
              <a:t>        </a:t>
            </a:r>
          </a:p>
          <a:p>
            <a:pPr algn="l"/>
            <a:r>
              <a:rPr lang="en-US" sz="1800" dirty="0">
                <a:solidFill>
                  <a:schemeClr val="tx1"/>
                </a:solidFill>
              </a:rPr>
              <a:t>   </a:t>
            </a:r>
            <a:r>
              <a:rPr lang="en-US" sz="1800" b="1" dirty="0">
                <a:solidFill>
                  <a:schemeClr val="tx1"/>
                </a:solidFill>
              </a:rPr>
              <a:t> </a:t>
            </a:r>
            <a:r>
              <a:rPr lang="en-US" sz="1800" b="1" dirty="0" err="1">
                <a:solidFill>
                  <a:schemeClr val="tx1"/>
                </a:solidFill>
              </a:rPr>
              <a:t>def</a:t>
            </a:r>
            <a:r>
              <a:rPr lang="en-US" sz="1800" b="1" dirty="0">
                <a:solidFill>
                  <a:schemeClr val="tx1"/>
                </a:solidFill>
              </a:rPr>
              <a:t> Leaving</a:t>
            </a:r>
            <a:r>
              <a:rPr lang="en-US" sz="1800" dirty="0">
                <a:solidFill>
                  <a:schemeClr val="tx1"/>
                </a:solidFill>
              </a:rPr>
              <a:t>(self,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print </a:t>
            </a:r>
            <a:r>
              <a:rPr lang="en-US" sz="1800" b="1" dirty="0">
                <a:solidFill>
                  <a:srgbClr val="FFC000"/>
                </a:solidFill>
              </a:rPr>
              <a:t>name</a:t>
            </a:r>
            <a:r>
              <a:rPr lang="en-US" sz="1800" dirty="0">
                <a:solidFill>
                  <a:schemeClr val="tx1"/>
                </a:solidFill>
              </a:rPr>
              <a:t>, </a:t>
            </a:r>
            <a:r>
              <a:rPr lang="en-US" sz="1800" b="1" dirty="0">
                <a:solidFill>
                  <a:srgbClr val="C00000"/>
                </a:solidFill>
              </a:rPr>
              <a:t>"is </a:t>
            </a:r>
            <a:r>
              <a:rPr lang="en-US" sz="1800" b="1" dirty="0" err="1">
                <a:solidFill>
                  <a:srgbClr val="C00000"/>
                </a:solidFill>
              </a:rPr>
              <a:t>outta</a:t>
            </a:r>
            <a:r>
              <a:rPr lang="en-US" sz="1800" b="1" dirty="0">
                <a:solidFill>
                  <a:srgbClr val="C00000"/>
                </a:solidFill>
              </a:rPr>
              <a:t> here!!!"</a:t>
            </a:r>
          </a:p>
          <a:p>
            <a:pPr algn="l"/>
            <a:br>
              <a:rPr lang="en-US" sz="1800" dirty="0">
                <a:solidFill>
                  <a:schemeClr val="tx1"/>
                </a:solidFill>
              </a:rPr>
            </a:br>
            <a:endParaRPr lang="en-US" sz="1800" dirty="0">
              <a:solidFill>
                <a:schemeClr val="tx1"/>
              </a:solidFill>
            </a:endParaRPr>
          </a:p>
          <a:p>
            <a:pPr algn="l"/>
            <a:r>
              <a:rPr lang="en-US" sz="1800" b="1" dirty="0" err="1"/>
              <a:t>paul</a:t>
            </a:r>
            <a:r>
              <a:rPr lang="en-US" sz="1800" dirty="0"/>
              <a:t> = </a:t>
            </a:r>
            <a:r>
              <a:rPr lang="en-US" sz="1800" b="1" dirty="0">
                <a:solidFill>
                  <a:srgbClr val="FF0000"/>
                </a:solidFill>
              </a:rPr>
              <a:t>Person()</a:t>
            </a:r>
          </a:p>
          <a:p>
            <a:pPr algn="l"/>
            <a:br>
              <a:rPr lang="en-US" sz="1800" dirty="0"/>
            </a:br>
            <a:endParaRPr lang="en-US" sz="1800" dirty="0"/>
          </a:p>
          <a:p>
            <a:pPr algn="l"/>
            <a:r>
              <a:rPr lang="en-US" sz="1800" b="1" dirty="0" err="1"/>
              <a:t>paul.</a:t>
            </a:r>
            <a:r>
              <a:rPr lang="en-US" sz="1800" b="1" dirty="0" err="1">
                <a:solidFill>
                  <a:srgbClr val="00B050"/>
                </a:solidFill>
              </a:rPr>
              <a:t>Wash</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r>
              <a:rPr lang="en-US" sz="1800" b="1" dirty="0" err="1">
                <a:solidFill>
                  <a:schemeClr val="tx1"/>
                </a:solidFill>
              </a:rPr>
              <a:t>paul.</a:t>
            </a:r>
            <a:r>
              <a:rPr lang="en-US" sz="1800" b="1" dirty="0" err="1">
                <a:solidFill>
                  <a:srgbClr val="7030A0"/>
                </a:solidFill>
              </a:rPr>
              <a:t>Fold</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r>
              <a:rPr lang="en-US" sz="1800" b="1" dirty="0" err="1">
                <a:solidFill>
                  <a:schemeClr val="tx1"/>
                </a:solidFill>
              </a:rPr>
              <a:t>paul.Leaving</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p:txBody>
      </p:sp>
      <p:cxnSp>
        <p:nvCxnSpPr>
          <p:cNvPr id="34" name="Straight Connector 33"/>
          <p:cNvCxnSpPr/>
          <p:nvPr/>
        </p:nvCxnSpPr>
        <p:spPr>
          <a:xfrm>
            <a:off x="2828478" y="7434467"/>
            <a:ext cx="2841105" cy="1987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p:cNvCxnSpPr/>
          <p:nvPr/>
        </p:nvCxnSpPr>
        <p:spPr>
          <a:xfrm>
            <a:off x="2822713" y="4075045"/>
            <a:ext cx="2841104" cy="198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2822713" y="4075047"/>
            <a:ext cx="1486" cy="21313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Connector 9"/>
          <p:cNvCxnSpPr/>
          <p:nvPr/>
        </p:nvCxnSpPr>
        <p:spPr>
          <a:xfrm>
            <a:off x="5663817" y="4094923"/>
            <a:ext cx="0" cy="361784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3119892" y="7692888"/>
            <a:ext cx="2543925" cy="198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Straight Arrow Connector 24"/>
          <p:cNvCxnSpPr/>
          <p:nvPr/>
        </p:nvCxnSpPr>
        <p:spPr>
          <a:xfrm>
            <a:off x="3293165" y="4880262"/>
            <a:ext cx="1486" cy="21313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3293165" y="4885788"/>
            <a:ext cx="237065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96485310"/>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5"/>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Person():</a:t>
            </a:r>
            <a:br>
              <a:rPr lang="en-US" sz="1800" dirty="0">
                <a:solidFill>
                  <a:schemeClr val="tx1"/>
                </a:solidFill>
              </a:rPr>
            </a:br>
            <a:endParaRPr lang="en-US" sz="1800" dirty="0">
              <a:solidFill>
                <a:schemeClr val="tx1"/>
              </a:solidFill>
            </a:endParaRPr>
          </a:p>
          <a:p>
            <a:pPr algn="l"/>
            <a:r>
              <a:rPr lang="en-US" sz="1800" dirty="0">
                <a:solidFill>
                  <a:schemeClr val="tx1"/>
                </a:solidFill>
              </a:rPr>
              <a:t>   </a:t>
            </a: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1269366316"/>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Person():</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b="1" dirty="0" err="1">
                <a:solidFill>
                  <a:srgbClr val="0070C0"/>
                </a:solidFill>
              </a:rPr>
              <a:t>def</a:t>
            </a:r>
            <a:r>
              <a:rPr lang="en-US" sz="1800" b="1" dirty="0">
                <a:solidFill>
                  <a:srgbClr val="0070C0"/>
                </a:solidFill>
              </a:rPr>
              <a:t> </a:t>
            </a:r>
            <a:r>
              <a:rPr lang="en-US" sz="1800" b="1" dirty="0">
                <a:solidFill>
                  <a:srgbClr val="FF0000"/>
                </a:solidFill>
              </a:rPr>
              <a:t>__</a:t>
            </a:r>
            <a:r>
              <a:rPr lang="en-US" sz="1800" b="1" dirty="0" err="1">
                <a:solidFill>
                  <a:srgbClr val="FF0000"/>
                </a:solidFill>
              </a:rPr>
              <a:t>init</a:t>
            </a:r>
            <a:r>
              <a:rPr lang="en-US" sz="1800" b="1" dirty="0">
                <a:solidFill>
                  <a:srgbClr val="FF0000"/>
                </a:solidFill>
              </a:rPr>
              <a:t>__(</a:t>
            </a:r>
            <a:r>
              <a:rPr lang="en-US" sz="1800" b="1" dirty="0">
                <a:solidFill>
                  <a:srgbClr val="0070C0"/>
                </a:solidFill>
              </a:rPr>
              <a:t>self, name):</a:t>
            </a:r>
          </a:p>
          <a:p>
            <a:pPr algn="l"/>
            <a:r>
              <a:rPr lang="en-US" sz="1800" b="1" dirty="0">
                <a:solidFill>
                  <a:srgbClr val="0070C0"/>
                </a:solidFill>
              </a:rPr>
              <a:t>        print ”Hi, my name is”, name</a:t>
            </a: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209380032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name):</a:t>
            </a:r>
          </a:p>
          <a:p>
            <a:pPr algn="l"/>
            <a:r>
              <a:rPr lang="en-US" sz="1800" dirty="0">
                <a:solidFill>
                  <a:schemeClr val="tx1"/>
                </a:solidFill>
              </a:rPr>
              <a:t>        print ”Hi, my name is”, name</a:t>
            </a: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dirty="0">
                <a:solidFill>
                  <a:schemeClr val="tx1"/>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206948013"/>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print ”Hi, my name is”, name</a:t>
            </a: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cxnSp>
        <p:nvCxnSpPr>
          <p:cNvPr id="3" name="Straight Arrow Connector 2"/>
          <p:cNvCxnSpPr/>
          <p:nvPr/>
        </p:nvCxnSpPr>
        <p:spPr>
          <a:xfrm>
            <a:off x="3162128" y="3220281"/>
            <a:ext cx="0" cy="21866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 name="Straight Connector 4"/>
          <p:cNvCxnSpPr/>
          <p:nvPr/>
        </p:nvCxnSpPr>
        <p:spPr>
          <a:xfrm>
            <a:off x="2385392" y="3220281"/>
            <a:ext cx="776736"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p:cNvCxnSpPr/>
          <p:nvPr/>
        </p:nvCxnSpPr>
        <p:spPr>
          <a:xfrm flipV="1">
            <a:off x="2385392" y="2544418"/>
            <a:ext cx="0" cy="67586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a:off x="2385392" y="2544420"/>
            <a:ext cx="4949686"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7335078" y="2544420"/>
            <a:ext cx="0" cy="455212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flipH="1">
            <a:off x="3162128" y="7096542"/>
            <a:ext cx="417295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3818349"/>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FFC000"/>
                </a:solidFill>
              </a:rPr>
              <a:t>paul</a:t>
            </a:r>
            <a:endParaRPr b="1" dirty="0">
              <a:solidFill>
                <a:srgbClr val="FFC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print </a:t>
            </a:r>
            <a:r>
              <a:rPr lang="en-US" sz="1800" b="1" dirty="0">
                <a:solidFill>
                  <a:srgbClr val="0070C0"/>
                </a:solidFill>
              </a:rPr>
              <a:t>”Hi, my name is”, </a:t>
            </a:r>
            <a:r>
              <a:rPr lang="en-US" sz="1800" b="1" dirty="0">
                <a:solidFill>
                  <a:srgbClr val="FFC000"/>
                </a:solidFill>
              </a:rPr>
              <a:t>name</a:t>
            </a:r>
            <a:endParaRPr lang="en-US" sz="1800" b="1" dirty="0">
              <a:solidFill>
                <a:srgbClr val="0070C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58243916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964074" y="558800"/>
            <a:ext cx="410099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Python Installation</a:t>
            </a:r>
          </a:p>
        </p:txBody>
      </p:sp>
      <p:sp>
        <p:nvSpPr>
          <p:cNvPr id="190" name="Shape 190"/>
          <p:cNvSpPr/>
          <p:nvPr/>
        </p:nvSpPr>
        <p:spPr>
          <a:xfrm>
            <a:off x="0" y="7886700"/>
            <a:ext cx="13004800" cy="1346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u="sng">
                <a:hlinkClick r:id="rId3"/>
              </a:defRPr>
            </a:lvl1pPr>
          </a:lstStyle>
          <a:p>
            <a:pPr>
              <a:defRPr u="none"/>
            </a:pPr>
            <a:r>
              <a:rPr u="sng">
                <a:hlinkClick r:id="rId3"/>
              </a:rPr>
              <a:t>https://docs.python.org/2.7/using/unix.html#getting-and-installing-the-latest-version-of-python</a:t>
            </a:r>
          </a:p>
        </p:txBody>
      </p:sp>
      <p:sp>
        <p:nvSpPr>
          <p:cNvPr id="191" name="Shape 191"/>
          <p:cNvSpPr/>
          <p:nvPr/>
        </p:nvSpPr>
        <p:spPr>
          <a:xfrm>
            <a:off x="6713605" y="2730500"/>
            <a:ext cx="368193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Python-2.7.8.msi</a:t>
            </a:r>
          </a:p>
        </p:txBody>
      </p:sp>
      <p:sp>
        <p:nvSpPr>
          <p:cNvPr id="192" name="Shape 192"/>
          <p:cNvSpPr/>
          <p:nvPr/>
        </p:nvSpPr>
        <p:spPr>
          <a:xfrm>
            <a:off x="1646287" y="2730500"/>
            <a:ext cx="406297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AA00"/>
                </a:solidFill>
              </a:defRPr>
            </a:lvl1pPr>
          </a:lstStyle>
          <a:p>
            <a:r>
              <a:t>Windows Installer</a:t>
            </a:r>
          </a:p>
        </p:txBody>
      </p:sp>
      <p:sp>
        <p:nvSpPr>
          <p:cNvPr id="193" name="Shape 193"/>
          <p:cNvSpPr/>
          <p:nvPr/>
        </p:nvSpPr>
        <p:spPr>
          <a:xfrm>
            <a:off x="2456439" y="3987800"/>
            <a:ext cx="245209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874EFE"/>
                </a:solidFill>
              </a:defRPr>
            </a:lvl1pPr>
          </a:lstStyle>
          <a:p>
            <a:r>
              <a:t>MAC OSX</a:t>
            </a:r>
          </a:p>
        </p:txBody>
      </p:sp>
      <p:sp>
        <p:nvSpPr>
          <p:cNvPr id="194" name="Shape 194"/>
          <p:cNvSpPr/>
          <p:nvPr/>
        </p:nvSpPr>
        <p:spPr>
          <a:xfrm>
            <a:off x="6833692" y="3936999"/>
            <a:ext cx="294315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Ships with Python2.7</a:t>
            </a:r>
          </a:p>
        </p:txBody>
      </p:sp>
      <p:sp>
        <p:nvSpPr>
          <p:cNvPr id="195" name="Shape 195"/>
          <p:cNvSpPr/>
          <p:nvPr/>
        </p:nvSpPr>
        <p:spPr>
          <a:xfrm>
            <a:off x="2203006" y="5245100"/>
            <a:ext cx="806683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python setup.py install (other modules)</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FFC000"/>
                </a:solidFill>
              </a:rPr>
              <a:t>paul</a:t>
            </a:r>
            <a:endParaRPr b="1" dirty="0">
              <a:solidFill>
                <a:srgbClr val="FFC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4408258"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a:t>
            </a:r>
          </a:p>
          <a:p>
            <a:pPr algn="l"/>
            <a:r>
              <a:rPr lang="en-US" sz="1800" dirty="0">
                <a:solidFill>
                  <a:schemeClr val="tx1"/>
                </a:solidFill>
              </a:rPr>
              <a:t>        print </a:t>
            </a:r>
            <a:r>
              <a:rPr lang="en-US" sz="1800" b="1" dirty="0">
                <a:solidFill>
                  <a:srgbClr val="0070C0"/>
                </a:solidFill>
              </a:rPr>
              <a:t>”Hi, my name is”, </a:t>
            </a:r>
            <a:r>
              <a:rPr lang="en-US" sz="1800" b="1" dirty="0">
                <a:solidFill>
                  <a:srgbClr val="FFC000"/>
                </a:solidFill>
              </a:rPr>
              <a:t>name</a:t>
            </a:r>
            <a:endParaRPr lang="en-US" sz="1800" b="1" dirty="0">
              <a:solidFill>
                <a:srgbClr val="0070C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1055890427"/>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FFC000"/>
                </a:solidFill>
              </a:rPr>
              <a:t>paul</a:t>
            </a:r>
            <a:endParaRPr b="1" dirty="0">
              <a:solidFill>
                <a:srgbClr val="FFC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4408258"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a:t>
            </a:r>
            <a:r>
              <a:rPr lang="en-US" sz="1800" b="1" dirty="0">
                <a:solidFill>
                  <a:srgbClr val="FF0000"/>
                </a:solidFill>
              </a:rPr>
              <a:t>self, </a:t>
            </a:r>
            <a:r>
              <a:rPr lang="en-US" sz="1800" b="1" dirty="0">
                <a:solidFill>
                  <a:srgbClr val="FFC000"/>
                </a:solidFill>
              </a:rPr>
              <a:t>name</a:t>
            </a:r>
            <a:r>
              <a:rPr lang="en-US" sz="1800" dirty="0">
                <a:solidFill>
                  <a:schemeClr val="tx1"/>
                </a:solidFill>
              </a:rPr>
              <a:t>):</a:t>
            </a:r>
          </a:p>
          <a:p>
            <a:pPr algn="l"/>
            <a:endParaRPr lang="en-US" sz="1800" dirty="0">
              <a:solidFill>
                <a:schemeClr val="tx1"/>
              </a:solidFill>
            </a:endParaRPr>
          </a:p>
          <a:p>
            <a:pPr algn="l"/>
            <a:r>
              <a:rPr lang="en-US" sz="1800" dirty="0">
                <a:solidFill>
                  <a:schemeClr val="tx1"/>
                </a:solidFill>
              </a:rPr>
              <a:t>        print </a:t>
            </a:r>
            <a:r>
              <a:rPr lang="en-US" sz="1800" b="1" dirty="0">
                <a:solidFill>
                  <a:srgbClr val="0070C0"/>
                </a:solidFill>
              </a:rPr>
              <a:t>”Hi, my name is”, </a:t>
            </a:r>
            <a:r>
              <a:rPr lang="en-US" sz="1800" b="1" dirty="0">
                <a:solidFill>
                  <a:srgbClr val="FFC000"/>
                </a:solidFill>
              </a:rPr>
              <a:t>name</a:t>
            </a:r>
            <a:endParaRPr lang="en-US" sz="1800" b="1" dirty="0">
              <a:solidFill>
                <a:srgbClr val="0070C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a:t>
            </a:r>
            <a:r>
              <a:rPr lang="en-US" sz="1800" b="1" dirty="0">
                <a:solidFill>
                  <a:srgbClr val="FF0000"/>
                </a:solidFill>
              </a:rPr>
              <a:t>self</a:t>
            </a:r>
            <a:r>
              <a:rPr lang="en-US" sz="1800" b="1" dirty="0">
                <a:solidFill>
                  <a:schemeClr val="accent2">
                    <a:lumMod val="60000"/>
                    <a:lumOff val="40000"/>
                  </a:schemeClr>
                </a:solidFill>
              </a:rPr>
              <a:t> </a:t>
            </a:r>
            <a:r>
              <a:rPr lang="en-US" sz="1800" dirty="0">
                <a:solidFill>
                  <a:schemeClr val="tx1"/>
                </a:solidFill>
              </a:rPr>
              <a:t>):</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a:t>
            </a:r>
            <a:r>
              <a:rPr lang="en-US" sz="1800" b="1" dirty="0">
                <a:solidFill>
                  <a:schemeClr val="tx1"/>
                </a:solidFill>
              </a:rPr>
              <a:t>(</a:t>
            </a:r>
            <a:r>
              <a:rPr lang="en-US" sz="1800" b="1" dirty="0">
                <a:solidFill>
                  <a:srgbClr val="FF0000"/>
                </a:solidFill>
              </a:rPr>
              <a:t>self</a:t>
            </a:r>
            <a:r>
              <a:rPr lang="en-US" sz="1800" dirty="0">
                <a:solidFill>
                  <a:schemeClr val="tx1"/>
                </a:solidFill>
              </a:rPr>
              <a:t>,):</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a:t>
            </a:r>
            <a:r>
              <a:rPr lang="en-US" sz="1800" b="1" dirty="0">
                <a:solidFill>
                  <a:srgbClr val="FF0000"/>
                </a:solidFill>
              </a:rPr>
              <a:t>self</a:t>
            </a:r>
            <a:r>
              <a:rPr lang="en-US" sz="1800" dirty="0">
                <a:solidFill>
                  <a:schemeClr val="tx1"/>
                </a:solidFill>
              </a:rPr>
              <a:t>):</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159897568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C00000"/>
                </a:solidFill>
              </a:rPr>
              <a:t>paul</a:t>
            </a:r>
            <a:endParaRPr b="1" dirty="0">
              <a:solidFill>
                <a:srgbClr val="C00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4408258"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 </a:t>
            </a:r>
            <a:r>
              <a:rPr lang="en-US" sz="1800" b="1" dirty="0">
                <a:solidFill>
                  <a:srgbClr val="FFC000"/>
                </a:solidFill>
              </a:rPr>
              <a:t>name</a:t>
            </a:r>
          </a:p>
          <a:p>
            <a:pPr algn="l"/>
            <a:r>
              <a:rPr lang="en-US" sz="1800" dirty="0">
                <a:solidFill>
                  <a:schemeClr val="tx1"/>
                </a:solidFill>
              </a:rPr>
              <a:t>        print </a:t>
            </a:r>
            <a:r>
              <a:rPr lang="en-US" sz="1800" b="1" dirty="0">
                <a:solidFill>
                  <a:srgbClr val="0070C0"/>
                </a:solidFill>
              </a:rPr>
              <a:t>”Hi, my name is”, </a:t>
            </a:r>
            <a:r>
              <a:rPr lang="en-US" sz="1800" dirty="0" err="1">
                <a:solidFill>
                  <a:srgbClr val="FF0000"/>
                </a:solidFill>
              </a:rPr>
              <a:t>self</a:t>
            </a:r>
            <a:r>
              <a:rPr lang="en-US" sz="1800" b="1" dirty="0" err="1">
                <a:solidFill>
                  <a:srgbClr val="0070C0"/>
                </a:solidFill>
              </a:rPr>
              <a:t>.</a:t>
            </a:r>
            <a:r>
              <a:rPr lang="en-US" sz="1800" b="1" dirty="0" err="1">
                <a:solidFill>
                  <a:srgbClr val="C00000"/>
                </a:solidFill>
              </a:rPr>
              <a:t>name</a:t>
            </a:r>
            <a:endParaRPr lang="en-US" sz="1800" b="1" dirty="0">
              <a:solidFill>
                <a:srgbClr val="C0000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610129014"/>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C00000"/>
                </a:solidFill>
              </a:rPr>
              <a:t>paul</a:t>
            </a:r>
            <a:endParaRPr b="1" dirty="0">
              <a:solidFill>
                <a:srgbClr val="C00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4857099"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 </a:t>
            </a:r>
            <a:r>
              <a:rPr lang="en-US" sz="1800" b="1" dirty="0">
                <a:solidFill>
                  <a:srgbClr val="FFC000"/>
                </a:solidFill>
              </a:rPr>
              <a:t>name</a:t>
            </a:r>
          </a:p>
          <a:p>
            <a:pPr algn="l"/>
            <a:r>
              <a:rPr lang="en-US" sz="1800" dirty="0">
                <a:solidFill>
                  <a:schemeClr val="tx1"/>
                </a:solidFill>
              </a:rPr>
              <a:t>        print </a:t>
            </a:r>
            <a:r>
              <a:rPr lang="en-US" sz="1800" b="1" dirty="0">
                <a:solidFill>
                  <a:srgbClr val="0070C0"/>
                </a:solidFill>
              </a:rPr>
              <a:t>”Hi, my name is”, </a:t>
            </a:r>
            <a:r>
              <a:rPr lang="en-US" sz="1800" dirty="0" err="1">
                <a:solidFill>
                  <a:srgbClr val="FF0000"/>
                </a:solidFill>
              </a:rPr>
              <a:t>self</a:t>
            </a:r>
            <a:r>
              <a:rPr lang="en-US" sz="1800" b="1" dirty="0" err="1">
                <a:solidFill>
                  <a:srgbClr val="0070C0"/>
                </a:solidFill>
              </a:rPr>
              <a:t>.</a:t>
            </a:r>
            <a:r>
              <a:rPr lang="en-US" sz="1800" b="1" dirty="0" err="1">
                <a:solidFill>
                  <a:srgbClr val="C00000"/>
                </a:solidFill>
              </a:rPr>
              <a:t>name</a:t>
            </a:r>
            <a:endParaRPr lang="en-US" sz="1800" b="1" dirty="0">
              <a:solidFill>
                <a:srgbClr val="C0000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a:t>
            </a:r>
            <a:r>
              <a:rPr lang="en-US" sz="1800" dirty="0">
                <a:solidFill>
                  <a:srgbClr val="FF0000"/>
                </a:solidFill>
              </a:rPr>
              <a:t>self </a:t>
            </a:r>
            <a:r>
              <a:rPr lang="en-US" sz="1800" dirty="0">
                <a:solidFill>
                  <a:schemeClr val="tx1"/>
                </a:solidFill>
              </a:rPr>
              <a:t>):</a:t>
            </a:r>
          </a:p>
          <a:p>
            <a:pPr algn="l"/>
            <a:r>
              <a:rPr lang="en-US" sz="1800" dirty="0">
                <a:solidFill>
                  <a:schemeClr val="tx1"/>
                </a:solidFill>
              </a:rPr>
              <a:t>        print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a:t>
            </a:r>
            <a:r>
              <a:rPr lang="en-US" sz="1800" dirty="0">
                <a:solidFill>
                  <a:srgbClr val="FF0000"/>
                </a:solidFill>
              </a:rPr>
              <a:t>self</a:t>
            </a:r>
            <a:r>
              <a:rPr lang="en-US" sz="1800" dirty="0">
                <a:solidFill>
                  <a:schemeClr val="tx1"/>
                </a:solidFill>
              </a:rPr>
              <a:t>,):</a:t>
            </a:r>
          </a:p>
          <a:p>
            <a:pPr algn="l"/>
            <a:r>
              <a:rPr lang="en-US" sz="1800" dirty="0">
                <a:solidFill>
                  <a:schemeClr val="tx1"/>
                </a:solidFill>
              </a:rPr>
              <a:t>        print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1739543942"/>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6959"/>
            <a:ext cx="3603551"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C00000"/>
                </a:solidFill>
              </a:rPr>
              <a:t>paul</a:t>
            </a:r>
            <a:endParaRPr lang="en-US" b="1" dirty="0">
              <a:solidFill>
                <a:srgbClr val="C00000"/>
              </a:solidFill>
            </a:endParaRPr>
          </a:p>
          <a:p>
            <a:pPr algn="l">
              <a:defRPr sz="2000"/>
            </a:pPr>
            <a:r>
              <a:rPr lang="en-US" b="1" dirty="0" err="1">
                <a:solidFill>
                  <a:srgbClr val="C00000"/>
                </a:solidFill>
              </a:rPr>
              <a:t>paul</a:t>
            </a:r>
            <a:r>
              <a:rPr lang="en-US" b="1" dirty="0">
                <a:solidFill>
                  <a:srgbClr val="C00000"/>
                </a:solidFill>
              </a:rPr>
              <a:t> </a:t>
            </a:r>
            <a:r>
              <a:rPr lang="en-US" b="1" dirty="0">
                <a:solidFill>
                  <a:srgbClr val="00B050"/>
                </a:solidFill>
              </a:rPr>
              <a:t>is here to wash clothes!</a:t>
            </a:r>
            <a:endParaRPr b="1" dirty="0">
              <a:solidFill>
                <a:srgbClr val="00B05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5116785"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name):</a:t>
            </a:r>
          </a:p>
          <a:p>
            <a:pPr algn="l"/>
            <a:r>
              <a:rPr lang="en-US" sz="1800" dirty="0">
                <a:solidFill>
                  <a:schemeClr val="tx1"/>
                </a:solidFill>
              </a:rPr>
              <a:t>        </a:t>
            </a:r>
            <a:r>
              <a:rPr lang="en-US" sz="1800" dirty="0" err="1">
                <a:solidFill>
                  <a:schemeClr val="tx1"/>
                </a:solidFill>
              </a:rPr>
              <a:t>self.name</a:t>
            </a:r>
            <a:r>
              <a:rPr lang="en-US" sz="1800" dirty="0">
                <a:solidFill>
                  <a:schemeClr val="tx1"/>
                </a:solidFill>
              </a:rPr>
              <a:t> = name</a:t>
            </a:r>
          </a:p>
          <a:p>
            <a:pPr algn="l"/>
            <a:r>
              <a:rPr lang="en-US" sz="1800" dirty="0">
                <a:solidFill>
                  <a:schemeClr val="tx1"/>
                </a:solidFill>
              </a:rPr>
              <a:t>        print ”Hi, my name is”, </a:t>
            </a:r>
            <a:r>
              <a:rPr lang="en-US" sz="1800" dirty="0" err="1">
                <a:solidFill>
                  <a:schemeClr val="tx1"/>
                </a:solidFill>
              </a:rPr>
              <a:t>self.name</a:t>
            </a:r>
            <a:endParaRPr lang="en-US" sz="1800" dirty="0">
              <a:solidFill>
                <a:schemeClr val="tx1"/>
              </a:solidFill>
            </a:endParaRPr>
          </a:p>
          <a:p>
            <a:pPr algn="l"/>
            <a:endParaRPr lang="en-US" sz="1800" dirty="0">
              <a:solidFill>
                <a:schemeClr val="tx1"/>
              </a:solidFill>
            </a:endParaRPr>
          </a:p>
          <a:p>
            <a:pPr algn="l"/>
            <a:r>
              <a:rPr lang="en-US" sz="1800" dirty="0">
                <a:solidFill>
                  <a:srgbClr val="00B050"/>
                </a:solidFill>
              </a:rPr>
              <a:t>    </a:t>
            </a:r>
            <a:r>
              <a:rPr lang="en-US" sz="1800" b="1" dirty="0" err="1">
                <a:solidFill>
                  <a:srgbClr val="00B050"/>
                </a:solidFill>
              </a:rPr>
              <a:t>def</a:t>
            </a:r>
            <a:r>
              <a:rPr lang="en-US" sz="1800" dirty="0">
                <a:solidFill>
                  <a:srgbClr val="00B050"/>
                </a:solidFill>
              </a:rPr>
              <a:t> </a:t>
            </a:r>
            <a:r>
              <a:rPr lang="en-US" sz="1800" b="1" dirty="0">
                <a:solidFill>
                  <a:srgbClr val="00B050"/>
                </a:solidFill>
              </a:rPr>
              <a:t>Wash</a:t>
            </a:r>
            <a:r>
              <a:rPr lang="en-US" sz="1800" dirty="0">
                <a:solidFill>
                  <a:schemeClr val="tx1"/>
                </a:solidFill>
              </a:rPr>
              <a:t>(</a:t>
            </a:r>
            <a:r>
              <a:rPr lang="en-US" sz="1800" dirty="0">
                <a:solidFill>
                  <a:srgbClr val="FF0000"/>
                </a:solidFill>
              </a:rPr>
              <a:t>self </a:t>
            </a:r>
            <a:r>
              <a:rPr lang="en-US" sz="1800" dirty="0">
                <a:solidFill>
                  <a:schemeClr val="tx1"/>
                </a:solidFill>
              </a:rPr>
              <a:t>):</a:t>
            </a:r>
          </a:p>
          <a:p>
            <a:pPr algn="l"/>
            <a:r>
              <a:rPr lang="en-US" sz="1800" dirty="0">
                <a:solidFill>
                  <a:schemeClr val="tx1"/>
                </a:solidFill>
              </a:rPr>
              <a:t>        print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b="1" dirty="0">
                <a:solidFill>
                  <a:srgbClr val="00B050"/>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a:t>
            </a:r>
            <a:r>
              <a:rPr lang="en-US" sz="1800" dirty="0" err="1">
                <a:solidFill>
                  <a:schemeClr val="tx1"/>
                </a:solidFill>
              </a:rPr>
              <a:t>self.name</a:t>
            </a:r>
            <a:r>
              <a:rPr lang="en-US" sz="1800" dirty="0">
                <a:solidFill>
                  <a:schemeClr val="tx1"/>
                </a:solidFill>
              </a:rPr>
              <a:t>,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a:t>
            </a:r>
            <a:r>
              <a:rPr lang="en-US" sz="1800" dirty="0" err="1">
                <a:solidFill>
                  <a:schemeClr val="tx1"/>
                </a:solidFill>
              </a:rPr>
              <a:t>self.name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err="1">
                <a:solidFill>
                  <a:srgbClr val="00B050"/>
                </a:solidFill>
              </a:rPr>
              <a:t>Wash</a:t>
            </a:r>
            <a:r>
              <a:rPr lang="en-US" sz="1800" b="1" dirty="0">
                <a:solidFill>
                  <a:srgbClr val="00B050"/>
                </a:solidFill>
              </a:rPr>
              <a:t>()</a:t>
            </a:r>
          </a:p>
        </p:txBody>
      </p:sp>
    </p:spTree>
    <p:extLst>
      <p:ext uri="{BB962C8B-B14F-4D97-AF65-F5344CB8AC3E}">
        <p14:creationId xmlns:p14="http://schemas.microsoft.com/office/powerpoint/2010/main" val="2021677416"/>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581974" y="2099526"/>
            <a:ext cx="6928211" cy="7366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5">
                    <a:hueOff val="-176146"/>
                    <a:satOff val="3665"/>
                    <a:lumOff val="-13986"/>
                  </a:schemeClr>
                </a:solidFill>
              </a:rPr>
              <a:t>Person</a:t>
            </a:r>
            <a:r>
              <a:rPr dirty="0">
                <a:solidFill>
                  <a:schemeClr val="accent1">
                    <a:satOff val="-3355"/>
                    <a:lumOff val="26614"/>
                  </a:schemeClr>
                </a:solidFill>
              </a:rPr>
              <a:t>(object)</a:t>
            </a:r>
            <a:r>
              <a:rPr dirty="0"/>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def __init__(self, name):</a:t>
            </a:r>
          </a:p>
          <a:p>
            <a:pPr algn="l">
              <a:defRPr sz="1800" b="1">
                <a:solidFill>
                  <a:schemeClr val="accent3">
                    <a:hueOff val="-333990"/>
                    <a:satOff val="3917"/>
                    <a:lumOff val="-6666"/>
                  </a:schemeClr>
                </a:solidFill>
                <a:latin typeface="Helvetica"/>
                <a:ea typeface="Helvetica"/>
                <a:cs typeface="Helvetica"/>
                <a:sym typeface="Helvetica"/>
              </a:defRPr>
            </a:pPr>
            <a:r>
              <a:rPr dirty="0"/>
              <a:t>        self.name = name</a:t>
            </a:r>
          </a:p>
          <a:p>
            <a:pPr algn="l">
              <a:defRPr sz="1800" b="1">
                <a:solidFill>
                  <a:schemeClr val="accent3">
                    <a:hueOff val="-333990"/>
                    <a:satOff val="3917"/>
                    <a:lumOff val="-6666"/>
                  </a:schemeClr>
                </a:solidFill>
                <a:latin typeface="Helvetica"/>
                <a:ea typeface="Helvetica"/>
                <a:cs typeface="Helvetica"/>
                <a:sym typeface="Helvetica"/>
              </a:defRPr>
            </a:pPr>
            <a:r>
              <a:rPr dirty="0"/>
              <a:t>        print "\nMy name is", self.name,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dirty="0">
                <a:solidFill>
                  <a:schemeClr val="accent5"/>
                </a:solidFill>
              </a:rPr>
              <a:t> </a:t>
            </a:r>
            <a:r>
              <a:rPr dirty="0"/>
              <a:t>def Wash(self):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wash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Fold(self):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Leaving(self):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outta here!!!"</a:t>
            </a:r>
          </a:p>
          <a:p>
            <a:pPr algn="l">
              <a:defRPr sz="1800"/>
            </a:pPr>
            <a:endParaRPr dirty="0"/>
          </a:p>
          <a:p>
            <a:pPr algn="l">
              <a:defRPr sz="1800"/>
            </a:pPr>
            <a:r>
              <a:rPr dirty="0"/>
              <a:t>paul = Person('paul')</a:t>
            </a:r>
          </a:p>
          <a:p>
            <a:pPr algn="l">
              <a:defRPr sz="1800"/>
            </a:pPr>
            <a:r>
              <a:rPr dirty="0"/>
              <a:t>pete = Person('pete')</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paul.Wash()</a:t>
            </a:r>
          </a:p>
          <a:p>
            <a:pPr algn="l">
              <a:defRPr sz="1800">
                <a:solidFill>
                  <a:schemeClr val="accent6">
                    <a:lumOff val="-21524"/>
                  </a:schemeClr>
                </a:solidFill>
              </a:defRPr>
            </a:pPr>
            <a:r>
              <a:rPr dirty="0"/>
              <a:t>pete.Wash()</a:t>
            </a:r>
          </a:p>
          <a:p>
            <a:pPr algn="l">
              <a:defRPr sz="1800">
                <a:solidFill>
                  <a:schemeClr val="accent6">
                    <a:lumOff val="-21524"/>
                  </a:schemeClr>
                </a:solidFill>
              </a:defRPr>
            </a:pPr>
            <a:r>
              <a:rPr dirty="0"/>
              <a:t>justin.Fold()</a:t>
            </a:r>
          </a:p>
          <a:p>
            <a:pPr algn="l">
              <a:defRPr sz="1800">
                <a:solidFill>
                  <a:schemeClr val="accent6">
                    <a:lumOff val="-21524"/>
                  </a:schemeClr>
                </a:solidFill>
              </a:defRPr>
            </a:pPr>
            <a:r>
              <a:rPr dirty="0"/>
              <a:t>hank.Leaving()</a:t>
            </a:r>
          </a:p>
        </p:txBody>
      </p:sp>
      <p:sp>
        <p:nvSpPr>
          <p:cNvPr id="693" name="Shape 693"/>
          <p:cNvSpPr/>
          <p:nvPr/>
        </p:nvSpPr>
        <p:spPr>
          <a:xfrm>
            <a:off x="7676181"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extLst>
      <p:ext uri="{BB962C8B-B14F-4D97-AF65-F5344CB8AC3E}">
        <p14:creationId xmlns:p14="http://schemas.microsoft.com/office/powerpoint/2010/main" val="27625315"/>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00" name="Shape 700"/>
          <p:cNvSpPr/>
          <p:nvPr/>
        </p:nvSpPr>
        <p:spPr>
          <a:xfrm>
            <a:off x="581974" y="2268744"/>
            <a:ext cx="6915355"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5">
                    <a:hueOff val="-176146"/>
                    <a:satOff val="3665"/>
                    <a:lumOff val="-13986"/>
                  </a:schemeClr>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dirty="0">
                <a:solidFill>
                  <a:schemeClr val="accent5">
                    <a:hueOff val="-444211"/>
                    <a:satOff val="-14915"/>
                    <a:lumOff val="22857"/>
                  </a:schemeClr>
                </a:solidFill>
              </a:rPr>
              <a:t>def __init__(self, name):</a:t>
            </a:r>
          </a:p>
          <a:p>
            <a:pPr algn="l">
              <a:defRPr sz="1800" b="1">
                <a:solidFill>
                  <a:schemeClr val="accent3">
                    <a:hueOff val="-333990"/>
                    <a:satOff val="3917"/>
                    <a:lumOff val="-6666"/>
                  </a:schemeClr>
                </a:solidFill>
                <a:latin typeface="Helvetica"/>
                <a:ea typeface="Helvetica"/>
                <a:cs typeface="Helvetica"/>
                <a:sym typeface="Helvetica"/>
              </a:defRPr>
            </a:pPr>
            <a:r>
              <a:rPr dirty="0">
                <a:solidFill>
                  <a:schemeClr val="accent5">
                    <a:hueOff val="-444211"/>
                    <a:satOff val="-14915"/>
                    <a:lumOff val="22857"/>
                  </a:schemeClr>
                </a:solidFill>
              </a:rPr>
              <a:t>        self.name = name</a:t>
            </a:r>
          </a:p>
          <a:p>
            <a:pPr algn="l">
              <a:defRPr sz="1800" b="1">
                <a:solidFill>
                  <a:schemeClr val="accent3">
                    <a:hueOff val="-333990"/>
                    <a:satOff val="3917"/>
                    <a:lumOff val="-6666"/>
                  </a:schemeClr>
                </a:solidFill>
                <a:latin typeface="Helvetica"/>
                <a:ea typeface="Helvetica"/>
                <a:cs typeface="Helvetica"/>
                <a:sym typeface="Helvetica"/>
              </a:defRPr>
            </a:pPr>
            <a:r>
              <a:rPr dirty="0">
                <a:solidFill>
                  <a:schemeClr val="accent5">
                    <a:hueOff val="-444211"/>
                    <a:satOff val="-14915"/>
                    <a:lumOff val="22857"/>
                  </a:schemeClr>
                </a:solidFill>
              </a:rPr>
              <a:t>        print "\nMy name is", self.name,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dirty="0">
                <a:solidFill>
                  <a:schemeClr val="accent5"/>
                </a:solidFill>
              </a:rPr>
              <a:t> </a:t>
            </a:r>
            <a:r>
              <a:rPr dirty="0"/>
              <a:t>def Wash(self):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wash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Fold(self):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Leaving(self):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outta here!!!"</a:t>
            </a:r>
          </a:p>
          <a:p>
            <a:pPr algn="l">
              <a:defRPr sz="1800"/>
            </a:pPr>
            <a:endParaRPr dirty="0"/>
          </a:p>
          <a:p>
            <a:pPr algn="l">
              <a:defRPr sz="1800"/>
            </a:pPr>
            <a:r>
              <a:rPr dirty="0"/>
              <a:t>paul = Person('paul')</a:t>
            </a:r>
          </a:p>
          <a:p>
            <a:pPr algn="l">
              <a:defRPr sz="1800"/>
            </a:pPr>
            <a:r>
              <a:rPr dirty="0"/>
              <a:t>pete = Person('pete')</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paul.Wash()</a:t>
            </a:r>
          </a:p>
          <a:p>
            <a:pPr algn="l">
              <a:defRPr sz="1800">
                <a:solidFill>
                  <a:schemeClr val="accent6">
                    <a:lumOff val="-21524"/>
                  </a:schemeClr>
                </a:solidFill>
              </a:defRPr>
            </a:pPr>
            <a:r>
              <a:rPr dirty="0"/>
              <a:t>pete.Wash()</a:t>
            </a:r>
          </a:p>
          <a:p>
            <a:pPr algn="l">
              <a:defRPr sz="1800">
                <a:solidFill>
                  <a:schemeClr val="accent6">
                    <a:lumOff val="-21524"/>
                  </a:schemeClr>
                </a:solidFill>
              </a:defRPr>
            </a:pPr>
            <a:r>
              <a:rPr dirty="0"/>
              <a:t>justin.Fold()</a:t>
            </a:r>
          </a:p>
          <a:p>
            <a:pPr algn="l">
              <a:defRPr sz="1800">
                <a:solidFill>
                  <a:schemeClr val="accent6">
                    <a:lumOff val="-21524"/>
                  </a:schemeClr>
                </a:solidFill>
              </a:defRPr>
            </a:pPr>
            <a:r>
              <a:rPr dirty="0"/>
              <a:t>hank.Leaving()</a:t>
            </a:r>
          </a:p>
        </p:txBody>
      </p:sp>
      <p:sp>
        <p:nvSpPr>
          <p:cNvPr id="701" name="Shape 701"/>
          <p:cNvSpPr/>
          <p:nvPr/>
        </p:nvSpPr>
        <p:spPr>
          <a:xfrm>
            <a:off x="7634214" y="2517179"/>
            <a:ext cx="4871526" cy="471924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My name is paul It's great to meet you</a:t>
            </a:r>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r>
              <a:rPr dirty="0"/>
              <a:t>My name is pete It's great to meet you</a:t>
            </a:r>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r>
              <a:rPr dirty="0"/>
              <a:t>My name is justin It's great to meet you</a:t>
            </a:r>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02" name="Shape 702"/>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03" name="Shape 703"/>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Shape 707"/>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08" name="Shape 708"/>
          <p:cNvSpPr/>
          <p:nvPr/>
        </p:nvSpPr>
        <p:spPr>
          <a:xfrm>
            <a:off x="572420" y="2268872"/>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Wash(self):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Fold(self):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Leaving(self):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dirty="0"/>
              <a:t>pete = Person(‘pete')         </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paul.Wash()</a:t>
            </a:r>
          </a:p>
          <a:p>
            <a:pPr algn="l">
              <a:defRPr sz="1800">
                <a:solidFill>
                  <a:schemeClr val="accent6">
                    <a:lumOff val="-21524"/>
                  </a:schemeClr>
                </a:solidFill>
              </a:defRPr>
            </a:pPr>
            <a:r>
              <a:rPr dirty="0"/>
              <a:t>pete.Wash()</a:t>
            </a:r>
          </a:p>
          <a:p>
            <a:pPr algn="l">
              <a:defRPr sz="1800">
                <a:solidFill>
                  <a:schemeClr val="accent6">
                    <a:lumOff val="-21524"/>
                  </a:schemeClr>
                </a:solidFill>
              </a:defRPr>
            </a:pPr>
            <a:r>
              <a:rPr dirty="0"/>
              <a:t>justin.Fold()</a:t>
            </a:r>
          </a:p>
          <a:p>
            <a:pPr algn="l">
              <a:defRPr sz="1800">
                <a:solidFill>
                  <a:schemeClr val="accent6">
                    <a:lumOff val="-21524"/>
                  </a:schemeClr>
                </a:solidFill>
              </a:defRPr>
            </a:pPr>
            <a:r>
              <a:rPr dirty="0"/>
              <a:t>hank.Leaving()</a:t>
            </a:r>
          </a:p>
        </p:txBody>
      </p:sp>
      <p:sp>
        <p:nvSpPr>
          <p:cNvPr id="709" name="Shape 709"/>
          <p:cNvSpPr/>
          <p:nvPr/>
        </p:nvSpPr>
        <p:spPr>
          <a:xfrm>
            <a:off x="7616541" y="2387592"/>
            <a:ext cx="4683127" cy="49784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My name is </a:t>
            </a:r>
            <a:r>
              <a:rPr b="1" dirty="0">
                <a:solidFill>
                  <a:schemeClr val="accent2"/>
                </a:solidFill>
                <a:latin typeface="Helvetica"/>
                <a:ea typeface="Helvetica"/>
                <a:cs typeface="Helvetica"/>
                <a:sym typeface="Helvetica"/>
              </a:rPr>
              <a:t>paul </a:t>
            </a:r>
            <a:r>
              <a:rPr dirty="0"/>
              <a:t>It's great to meet you</a:t>
            </a:r>
          </a:p>
          <a:p>
            <a:pPr algn="l">
              <a:defRPr sz="2000"/>
            </a:pPr>
            <a:endParaRPr dirty="0"/>
          </a:p>
          <a:p>
            <a:pPr algn="l">
              <a:defRPr sz="2000"/>
            </a:pPr>
            <a:endParaRPr dirty="0"/>
          </a:p>
          <a:p>
            <a:pPr algn="l">
              <a:defRPr sz="2000"/>
            </a:pPr>
            <a:r>
              <a:rPr dirty="0"/>
              <a:t>My name is </a:t>
            </a:r>
            <a:r>
              <a:rPr b="1" dirty="0">
                <a:solidFill>
                  <a:schemeClr val="accent2"/>
                </a:solidFill>
                <a:latin typeface="Helvetica"/>
                <a:ea typeface="Helvetica"/>
                <a:cs typeface="Helvetica"/>
                <a:sym typeface="Helvetica"/>
              </a:rPr>
              <a:t>pete</a:t>
            </a:r>
            <a:r>
              <a:rPr dirty="0"/>
              <a:t> It's great to meet you</a:t>
            </a:r>
          </a:p>
          <a:p>
            <a:pPr algn="l">
              <a:defRPr sz="2000"/>
            </a:pPr>
            <a:endParaRPr dirty="0"/>
          </a:p>
          <a:p>
            <a:pPr algn="l">
              <a:defRPr sz="2000"/>
            </a:pPr>
            <a:endParaRPr dirty="0"/>
          </a:p>
          <a:p>
            <a:pPr algn="l">
              <a:defRPr sz="2000"/>
            </a:pPr>
            <a:r>
              <a:rPr dirty="0"/>
              <a:t>My name is </a:t>
            </a:r>
            <a:r>
              <a:rPr b="1" dirty="0">
                <a:solidFill>
                  <a:schemeClr val="accent2"/>
                </a:solidFill>
                <a:latin typeface="Helvetica"/>
                <a:ea typeface="Helvetica"/>
                <a:cs typeface="Helvetica"/>
                <a:sym typeface="Helvetica"/>
              </a:rPr>
              <a:t>justin</a:t>
            </a:r>
            <a:r>
              <a:rPr dirty="0"/>
              <a:t> It's great to meet you</a:t>
            </a:r>
          </a:p>
          <a:p>
            <a:pPr algn="l">
              <a:defRPr sz="2000"/>
            </a:pPr>
            <a:endParaRPr dirty="0"/>
          </a:p>
          <a:p>
            <a:pPr algn="l">
              <a:defRPr sz="2000"/>
            </a:pPr>
            <a:endParaRPr dirty="0"/>
          </a:p>
          <a:p>
            <a:pPr algn="l">
              <a:defRPr sz="2000"/>
            </a:pPr>
            <a:r>
              <a:rPr dirty="0"/>
              <a:t>My name is </a:t>
            </a:r>
            <a:r>
              <a:rPr b="1" dirty="0">
                <a:solidFill>
                  <a:schemeClr val="accent2"/>
                </a:solidFill>
                <a:latin typeface="Helvetica"/>
                <a:ea typeface="Helvetica"/>
                <a:cs typeface="Helvetica"/>
                <a:sym typeface="Helvetica"/>
              </a:rPr>
              <a:t>hank</a:t>
            </a:r>
            <a:r>
              <a:rPr dirty="0"/>
              <a:t>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10" name="Shape 710"/>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11" name="Shape 711"/>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hape 715"/>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16" name="Shape 716"/>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dirty="0"/>
              <a:t>pete = Person(‘pete')         </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a:solidFill>
                  <a:schemeClr val="accent6">
                    <a:lumOff val="-21524"/>
                  </a:schemeClr>
                </a:solidFill>
              </a:defRPr>
            </a:pPr>
            <a:r>
              <a:rPr dirty="0"/>
              <a:t>pete.</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a:solidFill>
                  <a:schemeClr val="accent6">
                    <a:lumOff val="-21524"/>
                  </a:schemeClr>
                </a:solidFill>
              </a:defRPr>
            </a:pPr>
            <a:r>
              <a:rPr dirty="0"/>
              <a:t>justin.</a:t>
            </a:r>
            <a:r>
              <a:rPr b="1" dirty="0">
                <a:solidFill>
                  <a:schemeClr val="accent6">
                    <a:satOff val="24555"/>
                    <a:lumOff val="22232"/>
                  </a:schemeClr>
                </a:solidFill>
                <a:latin typeface="Helvetica"/>
                <a:ea typeface="Helvetica"/>
                <a:cs typeface="Helvetica"/>
                <a:sym typeface="Helvetica"/>
              </a:rPr>
              <a:t>Fold</a:t>
            </a:r>
            <a:r>
              <a:rPr dirty="0"/>
              <a:t>()</a:t>
            </a:r>
          </a:p>
          <a:p>
            <a:pPr algn="l">
              <a:defRPr sz="1800">
                <a:solidFill>
                  <a:schemeClr val="accent6">
                    <a:lumOff val="-21524"/>
                  </a:schemeClr>
                </a:solidFill>
              </a:defRPr>
            </a:pPr>
            <a:r>
              <a:rPr dirty="0"/>
              <a:t>hank.</a:t>
            </a:r>
            <a:r>
              <a:rPr b="1" dirty="0">
                <a:solidFill>
                  <a:schemeClr val="accent4">
                    <a:hueOff val="46120"/>
                    <a:satOff val="4178"/>
                    <a:lumOff val="-16732"/>
                  </a:schemeClr>
                </a:solidFill>
                <a:latin typeface="Helvetica"/>
                <a:ea typeface="Helvetica"/>
                <a:cs typeface="Helvetica"/>
                <a:sym typeface="Helvetica"/>
              </a:rPr>
              <a:t>Leaving</a:t>
            </a:r>
            <a:r>
              <a:rPr dirty="0"/>
              <a:t>()</a:t>
            </a:r>
          </a:p>
        </p:txBody>
      </p:sp>
      <p:sp>
        <p:nvSpPr>
          <p:cNvPr id="717" name="Shape 717"/>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18" name="Shape 718"/>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19" name="Shape 719"/>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Shape 723"/>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24" name="Shape 724"/>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b="1" dirty="0">
                <a:solidFill>
                  <a:schemeClr val="accent1">
                    <a:satOff val="-3355"/>
                    <a:lumOff val="26614"/>
                  </a:schemeClr>
                </a:solidFill>
                <a:latin typeface="Helvetica"/>
                <a:ea typeface="Helvetica"/>
                <a:cs typeface="Helvetica"/>
                <a:sym typeface="Helvetica"/>
              </a:rPr>
              <a:t>paul</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dirty="0"/>
              <a:t>pete = Person(‘pete')         </a:t>
            </a:r>
          </a:p>
          <a:p>
            <a:pPr algn="l">
              <a:defRPr sz="1800"/>
            </a:pPr>
            <a:r>
              <a:rPr dirty="0"/>
              <a:t>justin = Person ('justin')</a:t>
            </a:r>
          </a:p>
          <a:p>
            <a:pPr algn="l">
              <a:defRPr sz="1800"/>
            </a:pPr>
            <a:r>
              <a:rPr dirty="0"/>
              <a:t>hank = Person('hank')</a:t>
            </a:r>
          </a:p>
          <a:p>
            <a:pPr algn="l">
              <a:defRPr sz="1800"/>
            </a:pPr>
            <a:endParaRPr dirty="0"/>
          </a:p>
          <a:p>
            <a:pPr algn="l">
              <a:defRPr sz="1800"/>
            </a:pPr>
            <a:r>
              <a:rPr b="1" dirty="0">
                <a:solidFill>
                  <a:schemeClr val="accent1">
                    <a:satOff val="-3355"/>
                    <a:lumOff val="26614"/>
                  </a:schemeClr>
                </a:solidFill>
                <a:latin typeface="Helvetica"/>
                <a:ea typeface="Helvetica"/>
                <a:cs typeface="Helvetica"/>
                <a:sym typeface="Helvetica"/>
              </a:rPr>
              <a:t>paul</a:t>
            </a:r>
            <a:r>
              <a:rPr dirty="0"/>
              <a:t>.</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a:pPr>
            <a:r>
              <a:rPr dirty="0"/>
              <a:t>pete.Wash()</a:t>
            </a:r>
          </a:p>
          <a:p>
            <a:pPr algn="l">
              <a:defRPr sz="1800"/>
            </a:pPr>
            <a:r>
              <a:rPr dirty="0"/>
              <a:t>justin.Fold()</a:t>
            </a:r>
          </a:p>
          <a:p>
            <a:pPr algn="l">
              <a:defRPr sz="1800"/>
            </a:pPr>
            <a:r>
              <a:rPr dirty="0"/>
              <a:t>hank.Leaving()</a:t>
            </a:r>
          </a:p>
        </p:txBody>
      </p:sp>
      <p:sp>
        <p:nvSpPr>
          <p:cNvPr id="725" name="Shape 725"/>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b="1">
                <a:solidFill>
                  <a:schemeClr val="accent4">
                    <a:hueOff val="384618"/>
                    <a:satOff val="3869"/>
                    <a:lumOff val="5802"/>
                  </a:schemeClr>
                </a:solidFill>
                <a:latin typeface="Helvetica"/>
                <a:ea typeface="Helvetica"/>
                <a:cs typeface="Helvetica"/>
                <a:sym typeface="Helvetica"/>
              </a:defRPr>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26" name="Shape 726"/>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27" name="Shape 727"/>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ctrTitle"/>
          </p:nvPr>
        </p:nvSpPr>
        <p:spPr>
          <a:prstGeom prst="rect">
            <a:avLst/>
          </a:prstGeom>
        </p:spPr>
        <p:txBody>
          <a:bodyPr/>
          <a:lstStyle/>
          <a:p>
            <a:r>
              <a:t>Python Basics</a:t>
            </a:r>
          </a:p>
        </p:txBody>
      </p:sp>
      <p:sp>
        <p:nvSpPr>
          <p:cNvPr id="200" name="Shape 200"/>
          <p:cNvSpPr>
            <a:spLocks noGrp="1"/>
          </p:cNvSpPr>
          <p:nvPr>
            <p:ph type="subTitle" sz="quarter" idx="1"/>
          </p:nvPr>
        </p:nvSpPr>
        <p:spPr>
          <a:prstGeom prst="rect">
            <a:avLst/>
          </a:prstGeom>
        </p:spPr>
        <p:txBody>
          <a:bodyPr/>
          <a:lstStyle/>
          <a:p>
            <a:r>
              <a:t>Lesson-1</a:t>
            </a:r>
          </a:p>
          <a:p>
            <a:r>
              <a:t>Basic Constructs</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Shape 73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32" name="Shape 732"/>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b="1" dirty="0">
                <a:solidFill>
                  <a:schemeClr val="accent1">
                    <a:satOff val="-3355"/>
                    <a:lumOff val="26614"/>
                  </a:schemeClr>
                </a:solidFill>
                <a:latin typeface="Helvetica"/>
                <a:ea typeface="Helvetica"/>
                <a:cs typeface="Helvetica"/>
                <a:sym typeface="Helvetica"/>
              </a:rPr>
              <a:t>paul</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b="1" dirty="0">
                <a:solidFill>
                  <a:schemeClr val="accent2">
                    <a:hueOff val="-554920"/>
                    <a:satOff val="-21482"/>
                    <a:lumOff val="-6228"/>
                  </a:schemeClr>
                </a:solidFill>
                <a:latin typeface="Helvetica"/>
                <a:ea typeface="Helvetica"/>
                <a:cs typeface="Helvetica"/>
                <a:sym typeface="Helvetica"/>
              </a:rPr>
              <a:t>pete</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‘pete')</a:t>
            </a:r>
            <a:r>
              <a:rPr dirty="0"/>
              <a:t>         </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b="1" dirty="0">
                <a:solidFill>
                  <a:schemeClr val="accent1">
                    <a:satOff val="-3355"/>
                    <a:lumOff val="26614"/>
                  </a:schemeClr>
                </a:solidFill>
                <a:latin typeface="Helvetica"/>
                <a:ea typeface="Helvetica"/>
                <a:cs typeface="Helvetica"/>
                <a:sym typeface="Helvetica"/>
              </a:rPr>
              <a:t>paul</a:t>
            </a:r>
            <a:r>
              <a:rPr dirty="0"/>
              <a:t>.</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b="1">
                <a:solidFill>
                  <a:schemeClr val="accent6">
                    <a:lumOff val="-21524"/>
                  </a:schemeClr>
                </a:solidFill>
                <a:latin typeface="Helvetica"/>
                <a:ea typeface="Helvetica"/>
                <a:cs typeface="Helvetica"/>
                <a:sym typeface="Helvetica"/>
              </a:defRPr>
            </a:pPr>
            <a:r>
              <a:rPr dirty="0">
                <a:solidFill>
                  <a:schemeClr val="accent2">
                    <a:hueOff val="-554920"/>
                    <a:satOff val="-21482"/>
                    <a:lumOff val="-6228"/>
                  </a:schemeClr>
                </a:solidFill>
              </a:rPr>
              <a:t>pete</a:t>
            </a:r>
            <a:r>
              <a:rPr dirty="0">
                <a:solidFill>
                  <a:schemeClr val="accent1">
                    <a:satOff val="-3355"/>
                    <a:lumOff val="26614"/>
                  </a:schemeClr>
                </a:solidFill>
              </a:rPr>
              <a:t>.</a:t>
            </a:r>
            <a:r>
              <a:rPr dirty="0">
                <a:solidFill>
                  <a:schemeClr val="accent4">
                    <a:hueOff val="384618"/>
                    <a:satOff val="3869"/>
                    <a:lumOff val="5802"/>
                  </a:schemeClr>
                </a:solidFill>
              </a:rPr>
              <a:t>Wash</a:t>
            </a:r>
            <a:r>
              <a:rPr dirty="0"/>
              <a:t>()</a:t>
            </a:r>
          </a:p>
          <a:p>
            <a:pPr algn="l">
              <a:defRPr sz="1800"/>
            </a:pPr>
            <a:r>
              <a:rPr dirty="0"/>
              <a:t>justin.Fold()</a:t>
            </a:r>
          </a:p>
          <a:p>
            <a:pPr algn="l">
              <a:defRPr sz="1800"/>
            </a:pPr>
            <a:r>
              <a:rPr dirty="0"/>
              <a:t>hank.Leaving()</a:t>
            </a:r>
          </a:p>
        </p:txBody>
      </p:sp>
      <p:sp>
        <p:nvSpPr>
          <p:cNvPr id="733" name="Shape 733"/>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b="1">
                <a:solidFill>
                  <a:schemeClr val="accent4">
                    <a:hueOff val="384618"/>
                    <a:satOff val="3869"/>
                    <a:lumOff val="5802"/>
                  </a:schemeClr>
                </a:solidFill>
                <a:latin typeface="Helvetica"/>
                <a:ea typeface="Helvetica"/>
                <a:cs typeface="Helvetica"/>
                <a:sym typeface="Helvetica"/>
              </a:defRPr>
            </a:pPr>
            <a:r>
              <a:rPr dirty="0"/>
              <a:t>paul is here to wash clothes!</a:t>
            </a:r>
          </a:p>
          <a:p>
            <a:pPr algn="l">
              <a:defRPr sz="2000" b="1">
                <a:solidFill>
                  <a:schemeClr val="accent4">
                    <a:hueOff val="384618"/>
                    <a:satOff val="3869"/>
                    <a:lumOff val="5802"/>
                  </a:schemeClr>
                </a:solidFill>
                <a:latin typeface="Helvetica"/>
                <a:ea typeface="Helvetica"/>
                <a:cs typeface="Helvetica"/>
                <a:sym typeface="Helvetica"/>
              </a:defRPr>
            </a:pPr>
            <a:r>
              <a:rPr dirty="0"/>
              <a:t>pete is here to wash clothes!</a:t>
            </a:r>
          </a:p>
          <a:p>
            <a:pPr algn="l">
              <a:defRPr sz="2000"/>
            </a:pPr>
            <a:r>
              <a:rPr dirty="0"/>
              <a:t>justin is here to fold clothes!</a:t>
            </a:r>
          </a:p>
          <a:p>
            <a:pPr algn="l">
              <a:defRPr sz="2000"/>
            </a:pPr>
            <a:r>
              <a:rPr dirty="0"/>
              <a:t>hank is outta here!!!</a:t>
            </a:r>
          </a:p>
        </p:txBody>
      </p:sp>
      <p:sp>
        <p:nvSpPr>
          <p:cNvPr id="734" name="Shape 73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35" name="Shape 73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Shape 739"/>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40" name="Shape 740"/>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Person(‘paul') </a:t>
            </a:r>
          </a:p>
          <a:p>
            <a:pPr algn="l">
              <a:defRPr sz="1800"/>
            </a:pPr>
            <a:r>
              <a:rPr dirty="0"/>
              <a:t>pete = Person(‘pete')         </a:t>
            </a:r>
          </a:p>
          <a:p>
            <a:pPr algn="l">
              <a:defRPr sz="1800"/>
            </a:pPr>
            <a:r>
              <a:rPr b="1" dirty="0">
                <a:solidFill>
                  <a:schemeClr val="accent5">
                    <a:hueOff val="-444211"/>
                    <a:satOff val="-14915"/>
                    <a:lumOff val="22857"/>
                  </a:schemeClr>
                </a:solidFill>
                <a:latin typeface="Helvetica"/>
                <a:ea typeface="Helvetica"/>
                <a:cs typeface="Helvetica"/>
                <a:sym typeface="Helvetica"/>
              </a:rPr>
              <a:t>justin</a:t>
            </a:r>
            <a:r>
              <a:rPr dirty="0"/>
              <a:t> = </a:t>
            </a:r>
            <a:r>
              <a:rPr b="1" dirty="0">
                <a:solidFill>
                  <a:schemeClr val="accent6"/>
                </a:solidFill>
                <a:latin typeface="Helvetica"/>
                <a:ea typeface="Helvetica"/>
                <a:cs typeface="Helvetica"/>
                <a:sym typeface="Helvetica"/>
              </a:rPr>
              <a:t>Person</a:t>
            </a:r>
            <a:r>
              <a:rPr dirty="0"/>
              <a:t> (</a:t>
            </a:r>
            <a:r>
              <a:rPr b="1" dirty="0">
                <a:solidFill>
                  <a:schemeClr val="accent5"/>
                </a:solidFill>
                <a:latin typeface="Helvetica"/>
                <a:ea typeface="Helvetica"/>
                <a:cs typeface="Helvetica"/>
                <a:sym typeface="Helvetica"/>
              </a:rPr>
              <a:t>'justin'</a:t>
            </a:r>
            <a:r>
              <a:rPr dirty="0"/>
              <a:t>)</a:t>
            </a:r>
          </a:p>
          <a:p>
            <a:pPr algn="l">
              <a:defRPr sz="1800"/>
            </a:pPr>
            <a:r>
              <a:rPr dirty="0"/>
              <a:t>hank = Person('hank')</a:t>
            </a:r>
          </a:p>
          <a:p>
            <a:pPr algn="l">
              <a:defRPr sz="1800"/>
            </a:pPr>
            <a:endParaRPr dirty="0"/>
          </a:p>
          <a:p>
            <a:pPr algn="l">
              <a:defRPr sz="1800"/>
            </a:pPr>
            <a:r>
              <a:rPr dirty="0"/>
              <a:t>paul.Wash()</a:t>
            </a:r>
          </a:p>
          <a:p>
            <a:pPr algn="l">
              <a:defRPr sz="1800"/>
            </a:pPr>
            <a:r>
              <a:rPr dirty="0"/>
              <a:t>pete.Wash()</a:t>
            </a:r>
          </a:p>
          <a:p>
            <a:pPr algn="l">
              <a:defRPr sz="1800">
                <a:solidFill>
                  <a:schemeClr val="accent6">
                    <a:lumOff val="-21524"/>
                  </a:schemeClr>
                </a:solidFill>
              </a:defRPr>
            </a:pPr>
            <a:r>
              <a:rPr b="1" dirty="0">
                <a:solidFill>
                  <a:schemeClr val="accent5">
                    <a:hueOff val="-444211"/>
                    <a:satOff val="-14915"/>
                    <a:lumOff val="22857"/>
                  </a:schemeClr>
                </a:solidFill>
                <a:latin typeface="Helvetica"/>
                <a:ea typeface="Helvetica"/>
                <a:cs typeface="Helvetica"/>
                <a:sym typeface="Helvetica"/>
              </a:rPr>
              <a:t>justin</a:t>
            </a:r>
            <a:r>
              <a:rPr dirty="0"/>
              <a:t>.</a:t>
            </a:r>
            <a:r>
              <a:rPr b="1" dirty="0">
                <a:solidFill>
                  <a:schemeClr val="accent6">
                    <a:satOff val="24555"/>
                    <a:lumOff val="22232"/>
                  </a:schemeClr>
                </a:solidFill>
                <a:latin typeface="Helvetica"/>
                <a:ea typeface="Helvetica"/>
                <a:cs typeface="Helvetica"/>
                <a:sym typeface="Helvetica"/>
              </a:rPr>
              <a:t>Fold</a:t>
            </a:r>
            <a:r>
              <a:rPr dirty="0"/>
              <a:t>()</a:t>
            </a:r>
          </a:p>
          <a:p>
            <a:pPr algn="l">
              <a:defRPr sz="1800"/>
            </a:pPr>
            <a:r>
              <a:rPr dirty="0"/>
              <a:t>hank.Leaving()</a:t>
            </a:r>
          </a:p>
        </p:txBody>
      </p:sp>
      <p:sp>
        <p:nvSpPr>
          <p:cNvPr id="741" name="Shape 741"/>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b="1">
                <a:solidFill>
                  <a:schemeClr val="accent6">
                    <a:satOff val="24555"/>
                    <a:lumOff val="22232"/>
                  </a:schemeClr>
                </a:solidFill>
                <a:latin typeface="Helvetica"/>
                <a:ea typeface="Helvetica"/>
                <a:cs typeface="Helvetica"/>
                <a:sym typeface="Helvetica"/>
              </a:defRPr>
            </a:pPr>
            <a:r>
              <a:rPr dirty="0"/>
              <a:t>justin is here to fold clothes!</a:t>
            </a:r>
          </a:p>
          <a:p>
            <a:pPr algn="l">
              <a:defRPr sz="2000"/>
            </a:pPr>
            <a:r>
              <a:rPr dirty="0"/>
              <a:t>hank is outta here!!!</a:t>
            </a:r>
          </a:p>
        </p:txBody>
      </p:sp>
      <p:sp>
        <p:nvSpPr>
          <p:cNvPr id="742" name="Shape 742"/>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43" name="Shape 743"/>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Shape 747"/>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48" name="Shape 748"/>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Person(‘paul') </a:t>
            </a:r>
          </a:p>
          <a:p>
            <a:pPr algn="l">
              <a:defRPr sz="1800"/>
            </a:pPr>
            <a:r>
              <a:rPr dirty="0"/>
              <a:t>pete = Person(‘pete')         </a:t>
            </a:r>
          </a:p>
          <a:p>
            <a:pPr algn="l">
              <a:defRPr sz="1800"/>
            </a:pPr>
            <a:r>
              <a:rPr dirty="0"/>
              <a:t>justin = Person ('justin')</a:t>
            </a:r>
          </a:p>
          <a:p>
            <a:pPr algn="l">
              <a:defRPr sz="1800"/>
            </a:pPr>
            <a:r>
              <a:rPr b="1" dirty="0">
                <a:solidFill>
                  <a:schemeClr val="accent1">
                    <a:hueOff val="47394"/>
                    <a:satOff val="-25753"/>
                    <a:lumOff val="-7544"/>
                  </a:schemeClr>
                </a:solidFill>
                <a:latin typeface="Helvetica"/>
                <a:ea typeface="Helvetica"/>
                <a:cs typeface="Helvetica"/>
                <a:sym typeface="Helvetica"/>
              </a:rPr>
              <a:t>hank</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'hank'</a:t>
            </a:r>
            <a:r>
              <a:rPr dirty="0"/>
              <a:t>)</a:t>
            </a:r>
          </a:p>
          <a:p>
            <a:pPr algn="l">
              <a:defRPr sz="1800"/>
            </a:pPr>
            <a:endParaRPr dirty="0"/>
          </a:p>
          <a:p>
            <a:pPr algn="l">
              <a:defRPr sz="1800"/>
            </a:pPr>
            <a:r>
              <a:rPr dirty="0"/>
              <a:t>paul.Wash()</a:t>
            </a:r>
          </a:p>
          <a:p>
            <a:pPr algn="l">
              <a:defRPr sz="1800"/>
            </a:pPr>
            <a:r>
              <a:rPr dirty="0"/>
              <a:t>pete.Wash()</a:t>
            </a:r>
          </a:p>
          <a:p>
            <a:pPr algn="l">
              <a:defRPr sz="1800"/>
            </a:pPr>
            <a:r>
              <a:rPr dirty="0"/>
              <a:t>justin.Fold()</a:t>
            </a:r>
          </a:p>
          <a:p>
            <a:pPr algn="l">
              <a:defRPr sz="1800"/>
            </a:pPr>
            <a:r>
              <a:rPr b="1" dirty="0">
                <a:solidFill>
                  <a:schemeClr val="accent1">
                    <a:hueOff val="47394"/>
                    <a:satOff val="-25753"/>
                    <a:lumOff val="-7544"/>
                  </a:schemeClr>
                </a:solidFill>
                <a:latin typeface="Helvetica"/>
                <a:ea typeface="Helvetica"/>
                <a:cs typeface="Helvetica"/>
                <a:sym typeface="Helvetica"/>
              </a:rPr>
              <a:t>hank.</a:t>
            </a:r>
            <a:r>
              <a:rPr b="1" dirty="0">
                <a:solidFill>
                  <a:schemeClr val="accent4">
                    <a:hueOff val="46120"/>
                    <a:satOff val="4178"/>
                    <a:lumOff val="-16732"/>
                  </a:schemeClr>
                </a:solidFill>
                <a:latin typeface="Helvetica"/>
                <a:ea typeface="Helvetica"/>
                <a:cs typeface="Helvetica"/>
                <a:sym typeface="Helvetica"/>
              </a:rPr>
              <a:t>Leaving</a:t>
            </a:r>
            <a:r>
              <a:rPr dirty="0"/>
              <a:t>()</a:t>
            </a:r>
          </a:p>
        </p:txBody>
      </p:sp>
      <p:sp>
        <p:nvSpPr>
          <p:cNvPr id="749" name="Shape 749"/>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b="1">
                <a:solidFill>
                  <a:schemeClr val="accent4">
                    <a:hueOff val="46120"/>
                    <a:satOff val="4178"/>
                    <a:lumOff val="-16732"/>
                  </a:schemeClr>
                </a:solidFill>
                <a:latin typeface="Helvetica"/>
                <a:ea typeface="Helvetica"/>
                <a:cs typeface="Helvetica"/>
                <a:sym typeface="Helvetica"/>
              </a:defRPr>
            </a:pPr>
            <a:r>
              <a:rPr dirty="0"/>
              <a:t>hank is outta here!!!</a:t>
            </a:r>
          </a:p>
        </p:txBody>
      </p:sp>
      <p:sp>
        <p:nvSpPr>
          <p:cNvPr id="750" name="Shape 750"/>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51" name="Shape 751"/>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Shape 76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64" name="Shape 764"/>
          <p:cNvSpPr/>
          <p:nvPr/>
        </p:nvSpPr>
        <p:spPr>
          <a:xfrm>
            <a:off x="1837712" y="1874192"/>
            <a:ext cx="8898270"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class Sayings(object):</a:t>
            </a:r>
          </a:p>
          <a:p>
            <a:pPr algn="l">
              <a:defRPr sz="2000"/>
            </a:pPr>
            <a:r>
              <a:rPr dirty="0"/>
              <a:t>    </a:t>
            </a:r>
          </a:p>
          <a:p>
            <a:pPr algn="l">
              <a:defRPr sz="2000"/>
            </a:pPr>
            <a:r>
              <a:rPr dirty="0"/>
              <a:t>    def __init__(self, statement):</a:t>
            </a:r>
          </a:p>
          <a:p>
            <a:pPr algn="l">
              <a:defRPr sz="2000"/>
            </a:pPr>
            <a:r>
              <a:rPr dirty="0"/>
              <a:t>        self.statement = statement</a:t>
            </a:r>
          </a:p>
          <a:p>
            <a:pPr algn="l">
              <a:defRPr sz="2000"/>
            </a:pPr>
            <a:r>
              <a:rPr dirty="0"/>
              <a:t>        print self.statement</a:t>
            </a:r>
          </a:p>
          <a:p>
            <a:pPr algn="l">
              <a:defRPr sz="2000"/>
            </a:pPr>
            <a:r>
              <a:rPr dirty="0"/>
              <a:t>    </a:t>
            </a:r>
          </a:p>
          <a:p>
            <a:pPr algn="l">
              <a:defRPr sz="2000"/>
            </a:pPr>
            <a:r>
              <a:rPr dirty="0"/>
              <a:t>    def declaration(self, answer):</a:t>
            </a:r>
          </a:p>
          <a:p>
            <a:pPr algn="l">
              <a:defRPr sz="2000"/>
            </a:pPr>
            <a:r>
              <a:rPr dirty="0"/>
              <a:t>        if answer.lower() == 'lincoln':</a:t>
            </a:r>
          </a:p>
          <a:p>
            <a:pPr algn="l">
              <a:defRPr sz="2000"/>
            </a:pPr>
            <a:r>
              <a:rPr dirty="0"/>
              <a:t>            print "That is correct!"</a:t>
            </a:r>
          </a:p>
          <a:p>
            <a:pPr algn="l">
              <a:defRPr sz="2000"/>
            </a:pPr>
            <a:r>
              <a:rPr dirty="0"/>
              <a:t>        else:</a:t>
            </a:r>
          </a:p>
          <a:p>
            <a:pPr algn="l">
              <a:defRPr sz="2000"/>
            </a:pPr>
            <a:r>
              <a:rPr dirty="0"/>
              <a:t>            print "NOPE!"</a:t>
            </a:r>
          </a:p>
          <a:p>
            <a:pPr algn="l">
              <a:defRPr sz="2000"/>
            </a:pPr>
            <a:r>
              <a:rPr dirty="0"/>
              <a:t>            print "\nYou either spelled it wrong or missed it completely!"</a:t>
            </a:r>
          </a:p>
          <a:p>
            <a:pPr algn="l">
              <a:defRPr sz="2000"/>
            </a:pPr>
            <a:endParaRPr dirty="0"/>
          </a:p>
          <a:p>
            <a:pPr algn="l">
              <a:defRPr sz="2000"/>
            </a:pPr>
            <a:endParaRPr dirty="0"/>
          </a:p>
          <a:p>
            <a:pPr algn="l">
              <a:defRPr sz="2000"/>
            </a:pPr>
            <a:r>
              <a:rPr dirty="0"/>
              <a:t>lincoln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endParaRPr lang="en-US" dirty="0"/>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Shape 76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69" name="Shape 769"/>
          <p:cNvSpPr/>
          <p:nvPr/>
        </p:nvSpPr>
        <p:spPr>
          <a:xfrm>
            <a:off x="1837712" y="1874192"/>
            <a:ext cx="9111469"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print self.statement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declaration(self, answer):</a:t>
            </a:r>
          </a:p>
          <a:p>
            <a:pPr algn="l">
              <a:defRPr sz="2000" b="1">
                <a:solidFill>
                  <a:schemeClr val="accent5">
                    <a:hueOff val="-444211"/>
                    <a:satOff val="-14915"/>
                    <a:lumOff val="22857"/>
                  </a:schemeClr>
                </a:solidFill>
                <a:latin typeface="Helvetica"/>
                <a:ea typeface="Helvetica"/>
                <a:cs typeface="Helvetica"/>
                <a:sym typeface="Helvetica"/>
              </a:defRPr>
            </a:pPr>
            <a:r>
              <a:rPr dirty="0"/>
              <a:t>        if answer.lower() == 'lincoln':</a:t>
            </a:r>
          </a:p>
          <a:p>
            <a:pPr algn="l">
              <a:defRPr sz="2000" b="1">
                <a:solidFill>
                  <a:schemeClr val="accent5">
                    <a:hueOff val="-444211"/>
                    <a:satOff val="-14915"/>
                    <a:lumOff val="22857"/>
                  </a:schemeClr>
                </a:solidFill>
                <a:latin typeface="Helvetica"/>
                <a:ea typeface="Helvetica"/>
                <a:cs typeface="Helvetica"/>
                <a:sym typeface="Helvetica"/>
              </a:defRPr>
            </a:pPr>
            <a:r>
              <a:rPr dirty="0"/>
              <a:t>            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dirty="0"/>
              <a:t>        else:</a:t>
            </a:r>
          </a:p>
          <a:p>
            <a:pPr algn="l">
              <a:defRPr sz="2000" b="1">
                <a:solidFill>
                  <a:schemeClr val="accent5">
                    <a:hueOff val="-444211"/>
                    <a:satOff val="-14915"/>
                    <a:lumOff val="22857"/>
                  </a:schemeClr>
                </a:solidFill>
                <a:latin typeface="Helvetica"/>
                <a:ea typeface="Helvetica"/>
                <a:cs typeface="Helvetica"/>
                <a:sym typeface="Helvetica"/>
              </a:defRPr>
            </a:pPr>
            <a:r>
              <a:rPr dirty="0"/>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t>            print "\nYou either spelled it wrong or missed it completely!"</a:t>
            </a:r>
          </a:p>
          <a:p>
            <a:pPr algn="l">
              <a:defRPr sz="2000"/>
            </a:pPr>
            <a:endParaRPr dirty="0"/>
          </a:p>
          <a:p>
            <a:pPr algn="l">
              <a:defRPr sz="2000"/>
            </a:pPr>
            <a:endParaRPr dirty="0"/>
          </a:p>
          <a:p>
            <a:pPr algn="l">
              <a:defRPr sz="2000"/>
            </a:pPr>
            <a:r>
              <a:rPr dirty="0"/>
              <a:t>lincoln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Shape 77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74" name="Shape 774"/>
          <p:cNvSpPr/>
          <p:nvPr/>
        </p:nvSpPr>
        <p:spPr>
          <a:xfrm>
            <a:off x="1837712" y="1874192"/>
            <a:ext cx="9111469"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print self.statement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declaration(self, answer):</a:t>
            </a:r>
          </a:p>
          <a:p>
            <a:pPr algn="l">
              <a:defRPr sz="2000" b="1">
                <a:solidFill>
                  <a:schemeClr val="accent5">
                    <a:hueOff val="-444211"/>
                    <a:satOff val="-14915"/>
                    <a:lumOff val="22857"/>
                  </a:schemeClr>
                </a:solidFill>
                <a:latin typeface="Helvetica"/>
                <a:ea typeface="Helvetica"/>
                <a:cs typeface="Helvetica"/>
                <a:sym typeface="Helvetica"/>
              </a:defRPr>
            </a:pPr>
            <a:r>
              <a:rPr dirty="0"/>
              <a:t>        if answer.lower() == 'lincoln':</a:t>
            </a:r>
          </a:p>
          <a:p>
            <a:pPr algn="l">
              <a:defRPr sz="2000" b="1">
                <a:solidFill>
                  <a:schemeClr val="accent5">
                    <a:hueOff val="-444211"/>
                    <a:satOff val="-14915"/>
                    <a:lumOff val="22857"/>
                  </a:schemeClr>
                </a:solidFill>
                <a:latin typeface="Helvetica"/>
                <a:ea typeface="Helvetica"/>
                <a:cs typeface="Helvetica"/>
                <a:sym typeface="Helvetica"/>
              </a:defRPr>
            </a:pPr>
            <a:r>
              <a:rPr dirty="0"/>
              <a:t>            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dirty="0"/>
              <a:t>        else:</a:t>
            </a:r>
          </a:p>
          <a:p>
            <a:pPr algn="l">
              <a:defRPr sz="2000" b="1">
                <a:solidFill>
                  <a:schemeClr val="accent5">
                    <a:hueOff val="-444211"/>
                    <a:satOff val="-14915"/>
                    <a:lumOff val="22857"/>
                  </a:schemeClr>
                </a:solidFill>
                <a:latin typeface="Helvetica"/>
                <a:ea typeface="Helvetica"/>
                <a:cs typeface="Helvetica"/>
                <a:sym typeface="Helvetica"/>
              </a:defRPr>
            </a:pPr>
            <a:r>
              <a:rPr dirty="0"/>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t>            print "\nYou either spelled it wrong or missed it completely!"</a:t>
            </a:r>
          </a:p>
          <a:p>
            <a:pPr algn="l">
              <a:defRPr sz="2000"/>
            </a:pPr>
            <a:endParaRPr dirty="0"/>
          </a:p>
          <a:p>
            <a:pPr algn="l">
              <a:defRPr sz="2000"/>
            </a:pPr>
            <a:endParaRPr dirty="0"/>
          </a:p>
          <a:p>
            <a:pPr algn="l">
              <a:defRPr sz="2000"/>
            </a:pPr>
            <a:r>
              <a:rPr b="1" dirty="0">
                <a:solidFill>
                  <a:schemeClr val="accent4">
                    <a:hueOff val="384618"/>
                    <a:satOff val="3869"/>
                    <a:lumOff val="5802"/>
                  </a:schemeClr>
                </a:solidFill>
                <a:latin typeface="Helvetica"/>
                <a:ea typeface="Helvetica"/>
                <a:cs typeface="Helvetica"/>
                <a:sym typeface="Helvetica"/>
              </a:rPr>
              <a:t>lincoln</a:t>
            </a:r>
            <a:r>
              <a:rPr dirty="0"/>
              <a:t> = </a:t>
            </a:r>
            <a:r>
              <a:rPr b="1" dirty="0">
                <a:solidFill>
                  <a:schemeClr val="accent2">
                    <a:hueOff val="-2473792"/>
                    <a:satOff val="-50209"/>
                    <a:lumOff val="23543"/>
                  </a:schemeClr>
                </a:solidFill>
                <a:latin typeface="Helvetica"/>
                <a:ea typeface="Helvetica"/>
                <a:cs typeface="Helvetica"/>
                <a:sym typeface="Helvetica"/>
              </a:rPr>
              <a:t>Sayings</a:t>
            </a:r>
            <a:r>
              <a:rPr dirty="0"/>
              <a:t>("\nFirst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Shape 77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79" name="Shape 779"/>
          <p:cNvSpPr/>
          <p:nvPr/>
        </p:nvSpPr>
        <p:spPr>
          <a:xfrm>
            <a:off x="1837712" y="1874192"/>
            <a:ext cx="9111469"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__init__(</a:t>
            </a:r>
            <a:r>
              <a:rPr dirty="0">
                <a:solidFill>
                  <a:schemeClr val="accent2">
                    <a:hueOff val="-2473792"/>
                    <a:satOff val="-50209"/>
                    <a:lumOff val="23543"/>
                  </a:schemeClr>
                </a:solidFill>
              </a:rPr>
              <a:t>self,</a:t>
            </a:r>
            <a:r>
              <a:rPr dirty="0"/>
              <a:t> </a:t>
            </a:r>
            <a:r>
              <a:rPr dirty="0">
                <a:solidFill>
                  <a:srgbClr val="000000"/>
                </a:solidFill>
              </a:rPr>
              <a:t>statement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2">
                    <a:hueOff val="-2473792"/>
                    <a:satOff val="-50209"/>
                    <a:lumOff val="23543"/>
                  </a:schemeClr>
                </a:solidFill>
              </a:rPr>
              <a:t>self</a:t>
            </a:r>
            <a:r>
              <a:rPr dirty="0">
                <a:solidFill>
                  <a:srgbClr val="000000"/>
                </a:solidFill>
              </a:rPr>
              <a:t>.statement</a:t>
            </a:r>
            <a:r>
              <a:rPr dirty="0"/>
              <a:t> = </a:t>
            </a:r>
            <a:r>
              <a:rPr dirty="0">
                <a:solidFill>
                  <a:srgbClr val="000000"/>
                </a:solidFill>
              </a:rPr>
              <a:t>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print </a:t>
            </a:r>
            <a:r>
              <a:rPr dirty="0">
                <a:solidFill>
                  <a:srgbClr val="000000"/>
                </a:solidFill>
              </a:rPr>
              <a:t>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declaration(self, answer):</a:t>
            </a:r>
          </a:p>
          <a:p>
            <a:pPr algn="l">
              <a:defRPr sz="2000" b="1">
                <a:solidFill>
                  <a:schemeClr val="accent5">
                    <a:hueOff val="-444211"/>
                    <a:satOff val="-14915"/>
                    <a:lumOff val="22857"/>
                  </a:schemeClr>
                </a:solidFill>
                <a:latin typeface="Helvetica"/>
                <a:ea typeface="Helvetica"/>
                <a:cs typeface="Helvetica"/>
                <a:sym typeface="Helvetica"/>
              </a:defRPr>
            </a:pPr>
            <a:r>
              <a:rPr dirty="0"/>
              <a:t>        if answer.lower() == 'lincoln':</a:t>
            </a:r>
          </a:p>
          <a:p>
            <a:pPr algn="l">
              <a:defRPr sz="2000" b="1">
                <a:solidFill>
                  <a:schemeClr val="accent5">
                    <a:hueOff val="-444211"/>
                    <a:satOff val="-14915"/>
                    <a:lumOff val="22857"/>
                  </a:schemeClr>
                </a:solidFill>
                <a:latin typeface="Helvetica"/>
                <a:ea typeface="Helvetica"/>
                <a:cs typeface="Helvetica"/>
                <a:sym typeface="Helvetica"/>
              </a:defRPr>
            </a:pPr>
            <a:r>
              <a:rPr dirty="0"/>
              <a:t>            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dirty="0"/>
              <a:t>        else:</a:t>
            </a:r>
          </a:p>
          <a:p>
            <a:pPr algn="l">
              <a:defRPr sz="2000" b="1">
                <a:solidFill>
                  <a:schemeClr val="accent5">
                    <a:hueOff val="-444211"/>
                    <a:satOff val="-14915"/>
                    <a:lumOff val="22857"/>
                  </a:schemeClr>
                </a:solidFill>
                <a:latin typeface="Helvetica"/>
                <a:ea typeface="Helvetica"/>
                <a:cs typeface="Helvetica"/>
                <a:sym typeface="Helvetica"/>
              </a:defRPr>
            </a:pPr>
            <a:r>
              <a:rPr dirty="0"/>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t>            print "\nYou either spelled it wrong or missed it completely!"</a:t>
            </a:r>
          </a:p>
          <a:p>
            <a:pPr algn="l">
              <a:defRPr sz="2000"/>
            </a:pPr>
            <a:endParaRPr dirty="0"/>
          </a:p>
          <a:p>
            <a:pPr algn="l">
              <a:defRPr sz="2000"/>
            </a:pPr>
            <a:endParaRPr dirty="0"/>
          </a:p>
          <a:p>
            <a:pPr algn="l">
              <a:defRPr sz="2000"/>
            </a:pPr>
            <a:r>
              <a:rPr b="1" dirty="0">
                <a:solidFill>
                  <a:schemeClr val="accent4">
                    <a:hueOff val="384618"/>
                    <a:satOff val="3869"/>
                    <a:lumOff val="5802"/>
                  </a:schemeClr>
                </a:solidFill>
                <a:latin typeface="Helvetica"/>
                <a:ea typeface="Helvetica"/>
                <a:cs typeface="Helvetica"/>
                <a:sym typeface="Helvetica"/>
              </a:rPr>
              <a:t>lincoln</a:t>
            </a:r>
            <a:r>
              <a:rPr dirty="0"/>
              <a:t> = </a:t>
            </a:r>
            <a:r>
              <a:rPr b="1" dirty="0">
                <a:solidFill>
                  <a:schemeClr val="accent2">
                    <a:hueOff val="-2473792"/>
                    <a:satOff val="-50209"/>
                    <a:lumOff val="23543"/>
                  </a:schemeClr>
                </a:solidFill>
                <a:latin typeface="Helvetica"/>
                <a:ea typeface="Helvetica"/>
                <a:cs typeface="Helvetica"/>
                <a:sym typeface="Helvetica"/>
              </a:rPr>
              <a:t>Sayings</a:t>
            </a:r>
            <a:r>
              <a:rPr dirty="0"/>
              <a:t>(</a:t>
            </a:r>
            <a:r>
              <a:rPr b="1" dirty="0">
                <a:latin typeface="Helvetica"/>
                <a:ea typeface="Helvetica"/>
                <a:cs typeface="Helvetica"/>
                <a:sym typeface="Helvetica"/>
              </a:rPr>
              <a:t>"\nFirst Quote: \nFour Score and Seven Years ago....\n"</a:t>
            </a:r>
            <a:r>
              <a:rPr dirty="0"/>
              <a:t>)</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84" name="Shape 784"/>
          <p:cNvSpPr/>
          <p:nvPr/>
        </p:nvSpPr>
        <p:spPr>
          <a:xfrm>
            <a:off x="1837712" y="1874192"/>
            <a:ext cx="9111469"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b="0" dirty="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self.statement</a:t>
            </a:r>
            <a:endParaRPr dirty="0">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1">
                    <a:satOff val="-3355"/>
                    <a:lumOff val="26614"/>
                  </a:schemeClr>
                </a:solidFill>
              </a:rPr>
              <a:t> def declaration(self, </a:t>
            </a:r>
            <a:r>
              <a:rPr dirty="0">
                <a:solidFill>
                  <a:schemeClr val="accent4"/>
                </a:solidFill>
              </a:rPr>
              <a:t>answer</a:t>
            </a:r>
            <a:r>
              <a:rPr dirty="0">
                <a:solidFill>
                  <a:schemeClr val="accent1">
                    <a:satOff val="-3355"/>
                    <a:lumOff val="26614"/>
                  </a:schemeClr>
                </a:solidFill>
              </a:rPr>
              <a:t>):</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if </a:t>
            </a:r>
            <a:r>
              <a:rPr dirty="0">
                <a:solidFill>
                  <a:schemeClr val="accent4"/>
                </a:solidFill>
              </a:rPr>
              <a:t>answer</a:t>
            </a:r>
            <a:r>
              <a:rPr dirty="0">
                <a:solidFill>
                  <a:srgbClr val="000000"/>
                </a:solidFill>
              </a:rPr>
              <a:t>.</a:t>
            </a:r>
            <a:r>
              <a:rPr dirty="0">
                <a:solidFill>
                  <a:schemeClr val="accent3">
                    <a:satOff val="18648"/>
                    <a:lumOff val="5971"/>
                  </a:schemeClr>
                </a:solidFill>
              </a:rPr>
              <a:t>lower()</a:t>
            </a:r>
            <a:r>
              <a:rPr dirty="0">
                <a:solidFill>
                  <a:srgbClr val="000000"/>
                </a:solidFill>
              </a:rPr>
              <a:t> </a:t>
            </a:r>
            <a:r>
              <a:rPr b="0" dirty="0">
                <a:solidFill>
                  <a:srgbClr val="000000"/>
                </a:solidFill>
                <a:latin typeface="+mn-lt"/>
                <a:ea typeface="+mn-ea"/>
                <a:cs typeface="+mn-cs"/>
                <a:sym typeface="Helvetica Light"/>
              </a:rPr>
              <a:t>== </a:t>
            </a:r>
            <a:r>
              <a:rPr dirty="0">
                <a:solidFill>
                  <a:schemeClr val="accent2"/>
                </a:solidFill>
              </a:rPr>
              <a:t>'lincoln':</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"That is correct!"</a:t>
            </a:r>
            <a:endParaRPr dirty="0">
              <a:solidFill>
                <a:schemeClr val="accent6">
                  <a:satOff val="24555"/>
                  <a:lumOff val="22232"/>
                </a:schemeClr>
              </a:solidFill>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else:</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"\nYou either spelled it wrong or missed it completely!"</a:t>
            </a:r>
          </a:p>
          <a:p>
            <a:pPr algn="l">
              <a:defRPr sz="2000"/>
            </a:pPr>
            <a:endParaRPr b="0" dirty="0">
              <a:solidFill>
                <a:srgbClr val="000000"/>
              </a:solidFill>
              <a:latin typeface="+mn-lt"/>
              <a:ea typeface="+mn-ea"/>
              <a:cs typeface="+mn-cs"/>
              <a:sym typeface="Helvetica Light"/>
            </a:endParaRPr>
          </a:p>
          <a:p>
            <a:pPr algn="l">
              <a:defRPr sz="2000"/>
            </a:pPr>
            <a:endParaRPr b="0" dirty="0">
              <a:solidFill>
                <a:srgbClr val="000000"/>
              </a:solidFill>
              <a:latin typeface="+mn-lt"/>
              <a:ea typeface="+mn-ea"/>
              <a:cs typeface="+mn-cs"/>
              <a:sym typeface="Helvetica Light"/>
            </a:endParaRPr>
          </a:p>
          <a:p>
            <a:pPr algn="l">
              <a:defRPr sz="2000"/>
            </a:pPr>
            <a:r>
              <a:rPr b="1" dirty="0">
                <a:solidFill>
                  <a:schemeClr val="accent1">
                    <a:hueOff val="273561"/>
                    <a:satOff val="2937"/>
                    <a:lumOff val="-22233"/>
                  </a:schemeClr>
                </a:solidFill>
                <a:latin typeface="Helvetica"/>
                <a:ea typeface="Helvetica"/>
                <a:cs typeface="Helvetica"/>
                <a:sym typeface="Helvetica"/>
              </a:rPr>
              <a:t>lincoln</a:t>
            </a:r>
            <a:r>
              <a:rPr dirty="0"/>
              <a:t>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b="1" dirty="0">
                <a:solidFill>
                  <a:schemeClr val="accent1">
                    <a:hueOff val="273561"/>
                    <a:satOff val="2937"/>
                    <a:lumOff val="-22233"/>
                  </a:schemeClr>
                </a:solidFill>
                <a:latin typeface="Helvetica"/>
                <a:ea typeface="Helvetica"/>
                <a:cs typeface="Helvetica"/>
                <a:sym typeface="Helvetica"/>
              </a:rPr>
              <a:t>lincoln</a:t>
            </a:r>
            <a:r>
              <a:rPr dirty="0"/>
              <a:t>.</a:t>
            </a:r>
            <a:r>
              <a:rPr b="1" dirty="0">
                <a:solidFill>
                  <a:schemeClr val="accent1">
                    <a:satOff val="-3355"/>
                    <a:lumOff val="26614"/>
                  </a:schemeClr>
                </a:solidFill>
                <a:latin typeface="Helvetica"/>
                <a:ea typeface="Helvetica"/>
                <a:cs typeface="Helvetica"/>
                <a:sym typeface="Helvetica"/>
              </a:rPr>
              <a:t>declaration</a:t>
            </a:r>
            <a:r>
              <a:rPr b="1" dirty="0">
                <a:solidFill>
                  <a:srgbClr val="53585F"/>
                </a:solidFill>
                <a:latin typeface="Helvetica"/>
                <a:ea typeface="Helvetica"/>
                <a:cs typeface="Helvetica"/>
                <a:sym typeface="Helvetica"/>
              </a:rPr>
              <a:t>(raw_input</a:t>
            </a:r>
            <a:r>
              <a:rPr b="1" dirty="0">
                <a:solidFill>
                  <a:schemeClr val="accent4"/>
                </a:solidFill>
                <a:latin typeface="Helvetica"/>
                <a:ea typeface="Helvetica"/>
                <a:cs typeface="Helvetica"/>
                <a:sym typeface="Helvetica"/>
              </a:rPr>
              <a:t>("\nWho was the name of the first? :   ")</a:t>
            </a:r>
            <a:r>
              <a:rPr b="1" dirty="0">
                <a:solidFill>
                  <a:srgbClr val="53585F"/>
                </a:solidFill>
                <a:latin typeface="Helvetica"/>
                <a:ea typeface="Helvetica"/>
                <a:cs typeface="Helvetica"/>
                <a:sym typeface="Helvetica"/>
              </a:rPr>
              <a:t>)</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Shape 78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89" name="Shape 789"/>
          <p:cNvSpPr/>
          <p:nvPr/>
        </p:nvSpPr>
        <p:spPr>
          <a:xfrm>
            <a:off x="1852881" y="1874192"/>
            <a:ext cx="8871018"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b="0" dirty="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self.statement</a:t>
            </a:r>
            <a:endParaRPr dirty="0">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1">
                    <a:satOff val="-3355"/>
                    <a:lumOff val="26614"/>
                  </a:schemeClr>
                </a:solidFill>
              </a:rPr>
              <a:t> def declaration(self, </a:t>
            </a:r>
            <a:r>
              <a:rPr dirty="0">
                <a:solidFill>
                  <a:schemeClr val="accent4"/>
                </a:solidFill>
              </a:rPr>
              <a:t>answer</a:t>
            </a:r>
            <a:r>
              <a:rPr dirty="0">
                <a:solidFill>
                  <a:schemeClr val="accent1">
                    <a:satOff val="-3355"/>
                    <a:lumOff val="26614"/>
                  </a:schemeClr>
                </a:solidFill>
              </a:rPr>
              <a:t>):</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if </a:t>
            </a:r>
            <a:r>
              <a:rPr dirty="0">
                <a:solidFill>
                  <a:schemeClr val="accent4"/>
                </a:solidFill>
              </a:rPr>
              <a:t>answer</a:t>
            </a:r>
            <a:r>
              <a:rPr dirty="0">
                <a:solidFill>
                  <a:srgbClr val="000000"/>
                </a:solidFill>
              </a:rPr>
              <a:t>.</a:t>
            </a:r>
            <a:r>
              <a:rPr dirty="0">
                <a:solidFill>
                  <a:schemeClr val="accent3">
                    <a:satOff val="18648"/>
                    <a:lumOff val="5971"/>
                  </a:schemeClr>
                </a:solidFill>
              </a:rPr>
              <a:t>lower()</a:t>
            </a:r>
            <a:r>
              <a:rPr dirty="0">
                <a:solidFill>
                  <a:srgbClr val="000000"/>
                </a:solidFill>
              </a:rPr>
              <a:t> </a:t>
            </a:r>
            <a:r>
              <a:rPr b="0" dirty="0">
                <a:solidFill>
                  <a:srgbClr val="000000"/>
                </a:solidFill>
                <a:latin typeface="+mn-lt"/>
                <a:ea typeface="+mn-ea"/>
                <a:cs typeface="+mn-cs"/>
                <a:sym typeface="Helvetica Light"/>
              </a:rPr>
              <a:t>== </a:t>
            </a:r>
            <a:r>
              <a:rPr dirty="0">
                <a:solidFill>
                  <a:schemeClr val="accent2"/>
                </a:solidFill>
              </a:rPr>
              <a:t>'lincoln':</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6">
                    <a:satOff val="24555"/>
                    <a:lumOff val="22232"/>
                  </a:schemeClr>
                </a:solidFill>
              </a:rPr>
              <a:t>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else:</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"\nYou either spelled it wrong or missed it completely!"</a:t>
            </a:r>
          </a:p>
          <a:p>
            <a:pPr algn="l">
              <a:defRPr sz="2000"/>
            </a:pPr>
            <a:endParaRPr b="0" dirty="0">
              <a:solidFill>
                <a:srgbClr val="000000"/>
              </a:solidFill>
              <a:latin typeface="+mn-lt"/>
              <a:ea typeface="+mn-ea"/>
              <a:cs typeface="+mn-cs"/>
              <a:sym typeface="Helvetica Light"/>
            </a:endParaRPr>
          </a:p>
          <a:p>
            <a:pPr algn="l">
              <a:defRPr sz="2000"/>
            </a:pPr>
            <a:endParaRPr b="0" dirty="0">
              <a:solidFill>
                <a:srgbClr val="000000"/>
              </a:solidFill>
              <a:latin typeface="+mn-lt"/>
              <a:ea typeface="+mn-ea"/>
              <a:cs typeface="+mn-cs"/>
              <a:sym typeface="Helvetica Light"/>
            </a:endParaRPr>
          </a:p>
          <a:p>
            <a:pPr algn="l">
              <a:defRPr sz="2000"/>
            </a:pPr>
            <a:r>
              <a:rPr b="1" dirty="0">
                <a:solidFill>
                  <a:schemeClr val="accent1">
                    <a:hueOff val="273561"/>
                    <a:satOff val="2937"/>
                    <a:lumOff val="-22233"/>
                  </a:schemeClr>
                </a:solidFill>
                <a:latin typeface="Helvetica"/>
                <a:ea typeface="Helvetica"/>
                <a:cs typeface="Helvetica"/>
                <a:sym typeface="Helvetica"/>
              </a:rPr>
              <a:t>lincoln</a:t>
            </a:r>
            <a:r>
              <a:rPr dirty="0"/>
              <a:t>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b="1" dirty="0">
                <a:solidFill>
                  <a:schemeClr val="accent1">
                    <a:hueOff val="273561"/>
                    <a:satOff val="2937"/>
                    <a:lumOff val="-22233"/>
                  </a:schemeClr>
                </a:solidFill>
                <a:latin typeface="Helvetica"/>
                <a:ea typeface="Helvetica"/>
                <a:cs typeface="Helvetica"/>
                <a:sym typeface="Helvetica"/>
              </a:rPr>
              <a:t>lincoln</a:t>
            </a:r>
            <a:r>
              <a:rPr dirty="0"/>
              <a:t>.</a:t>
            </a:r>
            <a:r>
              <a:rPr b="1" dirty="0">
                <a:solidFill>
                  <a:schemeClr val="accent1">
                    <a:satOff val="-3355"/>
                    <a:lumOff val="26614"/>
                  </a:schemeClr>
                </a:solidFill>
                <a:latin typeface="Helvetica"/>
                <a:ea typeface="Helvetica"/>
                <a:cs typeface="Helvetica"/>
                <a:sym typeface="Helvetica"/>
              </a:rPr>
              <a:t>declaration</a:t>
            </a:r>
            <a:r>
              <a:rPr b="1" dirty="0">
                <a:solidFill>
                  <a:srgbClr val="53585F"/>
                </a:solidFill>
                <a:latin typeface="Helvetica"/>
                <a:ea typeface="Helvetica"/>
                <a:cs typeface="Helvetica"/>
                <a:sym typeface="Helvetica"/>
              </a:rPr>
              <a:t>(raw_input</a:t>
            </a:r>
            <a:r>
              <a:rPr b="1" dirty="0">
                <a:solidFill>
                  <a:schemeClr val="accent4"/>
                </a:solidFill>
                <a:latin typeface="Helvetica"/>
                <a:ea typeface="Helvetica"/>
                <a:cs typeface="Helvetica"/>
                <a:sym typeface="Helvetica"/>
              </a:rPr>
              <a:t>("\nWho was the name of the first? :   ")</a:t>
            </a:r>
            <a:r>
              <a:rPr b="1" dirty="0">
                <a:solidFill>
                  <a:srgbClr val="53585F"/>
                </a:solidFill>
                <a:latin typeface="Helvetica"/>
                <a:ea typeface="Helvetica"/>
                <a:cs typeface="Helvetica"/>
                <a:sym typeface="Helvetica"/>
              </a:rPr>
              <a:t>)</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Shape 79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94" name="Shape 794"/>
          <p:cNvSpPr/>
          <p:nvPr/>
        </p:nvSpPr>
        <p:spPr>
          <a:xfrm>
            <a:off x="1837712" y="1874192"/>
            <a:ext cx="8871018"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b="0" dirty="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self.statement</a:t>
            </a:r>
            <a:endParaRPr dirty="0">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1">
                    <a:satOff val="-3355"/>
                    <a:lumOff val="26614"/>
                  </a:schemeClr>
                </a:solidFill>
              </a:rPr>
              <a:t> def declaration(self, </a:t>
            </a:r>
            <a:r>
              <a:rPr dirty="0">
                <a:solidFill>
                  <a:schemeClr val="accent4"/>
                </a:solidFill>
              </a:rPr>
              <a:t>answer</a:t>
            </a:r>
            <a:r>
              <a:rPr dirty="0">
                <a:solidFill>
                  <a:schemeClr val="accent1">
                    <a:satOff val="-3355"/>
                    <a:lumOff val="26614"/>
                  </a:schemeClr>
                </a:solidFill>
              </a:rPr>
              <a:t>):</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if </a:t>
            </a:r>
            <a:r>
              <a:rPr dirty="0">
                <a:solidFill>
                  <a:schemeClr val="accent4"/>
                </a:solidFill>
              </a:rPr>
              <a:t>answer</a:t>
            </a:r>
            <a:r>
              <a:rPr dirty="0">
                <a:solidFill>
                  <a:srgbClr val="000000"/>
                </a:solidFill>
              </a:rPr>
              <a:t>.</a:t>
            </a:r>
            <a:r>
              <a:rPr dirty="0">
                <a:solidFill>
                  <a:schemeClr val="accent3">
                    <a:satOff val="18648"/>
                    <a:lumOff val="5971"/>
                  </a:schemeClr>
                </a:solidFill>
              </a:rPr>
              <a:t>lower()</a:t>
            </a:r>
            <a:r>
              <a:rPr dirty="0">
                <a:solidFill>
                  <a:srgbClr val="000000"/>
                </a:solidFill>
              </a:rPr>
              <a:t> </a:t>
            </a:r>
            <a:r>
              <a:rPr b="0" dirty="0">
                <a:solidFill>
                  <a:srgbClr val="000000"/>
                </a:solidFill>
                <a:latin typeface="+mn-lt"/>
                <a:ea typeface="+mn-ea"/>
                <a:cs typeface="+mn-cs"/>
                <a:sym typeface="Helvetica Light"/>
              </a:rPr>
              <a:t>== </a:t>
            </a:r>
            <a:r>
              <a:rPr dirty="0">
                <a:solidFill>
                  <a:schemeClr val="accent2"/>
                </a:solidFill>
              </a:rPr>
              <a:t>'lincoln':</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6">
                    <a:satOff val="24555"/>
                    <a:lumOff val="22232"/>
                  </a:schemeClr>
                </a:solidFill>
              </a:rPr>
              <a:t>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5"/>
                </a:solidFill>
              </a:rPr>
              <a:t>else:</a:t>
            </a:r>
          </a:p>
          <a:p>
            <a:pPr algn="l">
              <a:defRPr sz="2000" b="1">
                <a:solidFill>
                  <a:schemeClr val="accent5">
                    <a:hueOff val="-444211"/>
                    <a:satOff val="-14915"/>
                    <a:lumOff val="22857"/>
                  </a:schemeClr>
                </a:solidFill>
                <a:latin typeface="Helvetica"/>
                <a:ea typeface="Helvetica"/>
                <a:cs typeface="Helvetica"/>
                <a:sym typeface="Helvetica"/>
              </a:defRPr>
            </a:pPr>
            <a:r>
              <a:rPr dirty="0">
                <a:solidFill>
                  <a:schemeClr val="accent5"/>
                </a:solidFill>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solidFill>
                  <a:schemeClr val="accent5"/>
                </a:solidFill>
              </a:rPr>
              <a:t>            print "\nYou either spelled it wrong or missed it completely!"</a:t>
            </a:r>
          </a:p>
          <a:p>
            <a:pPr algn="l">
              <a:defRPr sz="2000"/>
            </a:pPr>
            <a:endParaRPr dirty="0">
              <a:solidFill>
                <a:schemeClr val="accent5"/>
              </a:solidFill>
            </a:endParaRPr>
          </a:p>
          <a:p>
            <a:pPr algn="l">
              <a:defRPr sz="2000"/>
            </a:pPr>
            <a:endParaRPr dirty="0">
              <a:solidFill>
                <a:schemeClr val="accent5"/>
              </a:solidFill>
            </a:endParaRPr>
          </a:p>
          <a:p>
            <a:pPr algn="l">
              <a:defRPr sz="2000"/>
            </a:pPr>
            <a:r>
              <a:rPr b="1" dirty="0">
                <a:solidFill>
                  <a:schemeClr val="accent2">
                    <a:hueOff val="-2473792"/>
                    <a:satOff val="-50209"/>
                    <a:lumOff val="23543"/>
                  </a:schemeClr>
                </a:solidFill>
                <a:latin typeface="Helvetica"/>
                <a:ea typeface="Helvetica"/>
                <a:cs typeface="Helvetica"/>
                <a:sym typeface="Helvetica"/>
              </a:rPr>
              <a:t>lincoln</a:t>
            </a:r>
            <a:r>
              <a:rPr dirty="0"/>
              <a:t>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b="1" dirty="0">
                <a:solidFill>
                  <a:schemeClr val="accent2">
                    <a:hueOff val="-2473792"/>
                    <a:satOff val="-50209"/>
                    <a:lumOff val="23543"/>
                  </a:schemeClr>
                </a:solidFill>
                <a:latin typeface="Helvetica"/>
                <a:ea typeface="Helvetica"/>
                <a:cs typeface="Helvetica"/>
                <a:sym typeface="Helvetica"/>
              </a:rPr>
              <a:t>lincoln</a:t>
            </a:r>
            <a:r>
              <a:rPr dirty="0"/>
              <a:t>.</a:t>
            </a:r>
            <a:r>
              <a:rPr b="1" dirty="0">
                <a:solidFill>
                  <a:schemeClr val="accent1">
                    <a:satOff val="-3355"/>
                    <a:lumOff val="26614"/>
                  </a:schemeClr>
                </a:solidFill>
                <a:latin typeface="Helvetica"/>
                <a:ea typeface="Helvetica"/>
                <a:cs typeface="Helvetica"/>
                <a:sym typeface="Helvetica"/>
              </a:rPr>
              <a:t>declaration</a:t>
            </a:r>
            <a:r>
              <a:rPr b="1" dirty="0">
                <a:solidFill>
                  <a:srgbClr val="53585F"/>
                </a:solidFill>
                <a:latin typeface="Helvetica"/>
                <a:ea typeface="Helvetica"/>
                <a:cs typeface="Helvetica"/>
                <a:sym typeface="Helvetica"/>
              </a:rPr>
              <a:t>(raw_input</a:t>
            </a:r>
            <a:r>
              <a:rPr b="1" dirty="0">
                <a:solidFill>
                  <a:schemeClr val="accent4"/>
                </a:solidFill>
                <a:latin typeface="Helvetica"/>
                <a:ea typeface="Helvetica"/>
                <a:cs typeface="Helvetica"/>
                <a:sym typeface="Helvetica"/>
              </a:rPr>
              <a:t>("\nWho was the name of the first? :   ")</a:t>
            </a:r>
            <a:r>
              <a:rPr b="1" dirty="0">
                <a:solidFill>
                  <a:srgbClr val="53585F"/>
                </a:solidFill>
                <a:latin typeface="Helvetica"/>
                <a:ea typeface="Helvetica"/>
                <a:cs typeface="Helvetica"/>
                <a:sym typeface="Helvetica"/>
              </a:rPr>
              <a:t>)</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9701</TotalTime>
  <Words>37740</Words>
  <Application>Microsoft Macintosh PowerPoint</Application>
  <PresentationFormat>Custom</PresentationFormat>
  <Paragraphs>3512</Paragraphs>
  <Slides>210</Slides>
  <Notes>171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210</vt:i4>
      </vt:variant>
    </vt:vector>
  </HeadingPairs>
  <TitlesOfParts>
    <vt:vector size="216" baseType="lpstr">
      <vt:lpstr>Arial</vt:lpstr>
      <vt:lpstr>Courier New</vt:lpstr>
      <vt:lpstr>Helvetica</vt:lpstr>
      <vt:lpstr>Helvetica Light</vt:lpstr>
      <vt:lpstr>Helvetica Neue</vt:lpstr>
      <vt:lpstr>White</vt:lpstr>
      <vt:lpstr>MODULE-1 Python Basics</vt:lpstr>
      <vt:lpstr>Python Basics</vt:lpstr>
      <vt:lpstr>PowerPoint Presentation</vt:lpstr>
      <vt:lpstr>PowerPoint Presentation</vt:lpstr>
      <vt:lpstr>PowerPoint Presentation</vt:lpstr>
      <vt:lpstr>PowerPoint Presentation</vt:lpstr>
      <vt:lpstr>PowerPoint Presentation</vt:lpstr>
      <vt:lpstr>PowerPoint Presentation</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Directed Activities</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Work</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Work</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Work</vt:lpstr>
    </vt:vector>
  </TitlesOfParts>
  <LinksUpToDate>false</LinksUpToDate>
  <SharedDoc>false</SharedDoc>
  <HyperlinksChanged>false</HyperlinksChanged>
  <AppVersion>16.0006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Python Basics</dc:title>
  <cp:lastModifiedBy>Paul Negron</cp:lastModifiedBy>
  <cp:revision>57</cp:revision>
  <dcterms:modified xsi:type="dcterms:W3CDTF">2018-01-16T06:56:06Z</dcterms:modified>
</cp:coreProperties>
</file>