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82" r:id="rId1"/>
  </p:sldMasterIdLst>
  <p:notesMasterIdLst>
    <p:notesMasterId r:id="rId80"/>
  </p:notesMasterIdLst>
  <p:handoutMasterIdLst>
    <p:handoutMasterId r:id="rId81"/>
  </p:handoutMasterIdLst>
  <p:sldIdLst>
    <p:sldId id="545" r:id="rId2"/>
    <p:sldId id="546" r:id="rId3"/>
    <p:sldId id="547" r:id="rId4"/>
    <p:sldId id="548" r:id="rId5"/>
    <p:sldId id="549" r:id="rId6"/>
    <p:sldId id="550" r:id="rId7"/>
    <p:sldId id="551" r:id="rId8"/>
    <p:sldId id="552" r:id="rId9"/>
    <p:sldId id="553" r:id="rId10"/>
    <p:sldId id="554" r:id="rId11"/>
    <p:sldId id="555" r:id="rId12"/>
    <p:sldId id="556"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569" r:id="rId26"/>
    <p:sldId id="570" r:id="rId27"/>
    <p:sldId id="571" r:id="rId28"/>
    <p:sldId id="572" r:id="rId29"/>
    <p:sldId id="573" r:id="rId30"/>
    <p:sldId id="574" r:id="rId31"/>
    <p:sldId id="575" r:id="rId32"/>
    <p:sldId id="576" r:id="rId33"/>
    <p:sldId id="577" r:id="rId34"/>
    <p:sldId id="578" r:id="rId35"/>
    <p:sldId id="579" r:id="rId36"/>
    <p:sldId id="580" r:id="rId37"/>
    <p:sldId id="581" r:id="rId38"/>
    <p:sldId id="582" r:id="rId39"/>
    <p:sldId id="583" r:id="rId40"/>
    <p:sldId id="584" r:id="rId41"/>
    <p:sldId id="585" r:id="rId42"/>
    <p:sldId id="616" r:id="rId43"/>
    <p:sldId id="617" r:id="rId44"/>
    <p:sldId id="618" r:id="rId45"/>
    <p:sldId id="619" r:id="rId46"/>
    <p:sldId id="620" r:id="rId47"/>
    <p:sldId id="621" r:id="rId48"/>
    <p:sldId id="622" r:id="rId49"/>
    <p:sldId id="623" r:id="rId50"/>
    <p:sldId id="624" r:id="rId51"/>
    <p:sldId id="625" r:id="rId52"/>
    <p:sldId id="626" r:id="rId53"/>
    <p:sldId id="627" r:id="rId54"/>
    <p:sldId id="628" r:id="rId55"/>
    <p:sldId id="629" r:id="rId56"/>
    <p:sldId id="630" r:id="rId57"/>
    <p:sldId id="631" r:id="rId58"/>
    <p:sldId id="632" r:id="rId59"/>
    <p:sldId id="633" r:id="rId60"/>
    <p:sldId id="634" r:id="rId61"/>
    <p:sldId id="635" r:id="rId62"/>
    <p:sldId id="636" r:id="rId63"/>
    <p:sldId id="637" r:id="rId64"/>
    <p:sldId id="638" r:id="rId65"/>
    <p:sldId id="639" r:id="rId66"/>
    <p:sldId id="640" r:id="rId67"/>
    <p:sldId id="641" r:id="rId68"/>
    <p:sldId id="642" r:id="rId69"/>
    <p:sldId id="643" r:id="rId70"/>
    <p:sldId id="644" r:id="rId71"/>
    <p:sldId id="645" r:id="rId72"/>
    <p:sldId id="646" r:id="rId73"/>
    <p:sldId id="647" r:id="rId74"/>
    <p:sldId id="648" r:id="rId75"/>
    <p:sldId id="649" r:id="rId76"/>
    <p:sldId id="650" r:id="rId77"/>
    <p:sldId id="651" r:id="rId78"/>
    <p:sldId id="652" r:id="rId79"/>
  </p:sldIdLst>
  <p:sldSz cx="9144000" cy="6858000" type="screen4x3"/>
  <p:notesSz cx="6997700" cy="9283700"/>
  <p:defaultTextStyle>
    <a:defPPr>
      <a:defRPr lang="en-US"/>
    </a:defPPr>
    <a:lvl1pPr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5pPr>
    <a:lvl6pPr marL="2286000" algn="l" defTabSz="914400" rtl="0" eaLnBrk="1" latinLnBrk="0" hangingPunct="1">
      <a:defRPr sz="3000" b="1" kern="1200">
        <a:solidFill>
          <a:schemeClr val="tx1"/>
        </a:solidFill>
        <a:latin typeface="Arial" charset="0"/>
        <a:ea typeface="+mn-ea"/>
        <a:cs typeface="+mn-cs"/>
      </a:defRPr>
    </a:lvl6pPr>
    <a:lvl7pPr marL="2743200" algn="l" defTabSz="914400" rtl="0" eaLnBrk="1" latinLnBrk="0" hangingPunct="1">
      <a:defRPr sz="3000" b="1" kern="1200">
        <a:solidFill>
          <a:schemeClr val="tx1"/>
        </a:solidFill>
        <a:latin typeface="Arial" charset="0"/>
        <a:ea typeface="+mn-ea"/>
        <a:cs typeface="+mn-cs"/>
      </a:defRPr>
    </a:lvl7pPr>
    <a:lvl8pPr marL="3200400" algn="l" defTabSz="914400" rtl="0" eaLnBrk="1" latinLnBrk="0" hangingPunct="1">
      <a:defRPr sz="3000" b="1" kern="1200">
        <a:solidFill>
          <a:schemeClr val="tx1"/>
        </a:solidFill>
        <a:latin typeface="Arial" charset="0"/>
        <a:ea typeface="+mn-ea"/>
        <a:cs typeface="+mn-cs"/>
      </a:defRPr>
    </a:lvl8pPr>
    <a:lvl9pPr marL="3657600" algn="l" defTabSz="914400" rtl="0" eaLnBrk="1" latinLnBrk="0" hangingPunct="1">
      <a:defRPr sz="30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9">
          <p15:clr>
            <a:srgbClr val="A4A3A4"/>
          </p15:clr>
        </p15:guide>
        <p15:guide id="2" pos="107">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3BF2D"/>
    <a:srgbClr val="999999"/>
    <a:srgbClr val="E1E1E1"/>
    <a:srgbClr val="C9C9C9"/>
    <a:srgbClr val="9999CC"/>
    <a:srgbClr val="336599"/>
    <a:srgbClr val="3E3E5C"/>
    <a:srgbClr val="015F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3544" autoAdjust="0"/>
    <p:restoredTop sz="95797" autoAdjust="0"/>
  </p:normalViewPr>
  <p:slideViewPr>
    <p:cSldViewPr snapToGrid="0">
      <p:cViewPr>
        <p:scale>
          <a:sx n="75" d="100"/>
          <a:sy n="75" d="100"/>
        </p:scale>
        <p:origin x="-1614" y="-72"/>
      </p:cViewPr>
      <p:guideLst>
        <p:guide orient="horz" pos="199"/>
        <p:guide pos="107"/>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p:cViewPr>
        <p:scale>
          <a:sx n="75" d="100"/>
          <a:sy n="75" d="100"/>
        </p:scale>
        <p:origin x="-3125" y="82"/>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ChangeArrowheads="1"/>
          </p:cNvSpPr>
          <p:nvPr/>
        </p:nvSpPr>
        <p:spPr bwMode="auto">
          <a:xfrm>
            <a:off x="57150" y="8956675"/>
            <a:ext cx="6850063" cy="223838"/>
          </a:xfrm>
          <a:prstGeom prst="rect">
            <a:avLst/>
          </a:prstGeom>
          <a:noFill/>
          <a:ln w="9525">
            <a:noFill/>
            <a:miter lim="800000"/>
            <a:headEnd/>
            <a:tailEnd/>
          </a:ln>
          <a:effectLst/>
        </p:spPr>
        <p:txBody>
          <a:bodyPr lIns="96959" tIns="50862" rIns="96959" bIns="50862">
            <a:spAutoFit/>
          </a:bodyPr>
          <a:lstStyle/>
          <a:p>
            <a:pPr defTabSz="619125">
              <a:lnSpc>
                <a:spcPct val="100000"/>
              </a:lnSpc>
              <a:tabLst>
                <a:tab pos="2420938" algn="l"/>
                <a:tab pos="4897438" algn="l"/>
              </a:tabLst>
            </a:pPr>
            <a:r>
              <a:rPr lang="en-US" sz="800"/>
              <a:t>© 2008, Cisco Systems, Inc. All rights reserved. Printed in USA.</a:t>
            </a:r>
          </a:p>
        </p:txBody>
      </p:sp>
      <p:sp>
        <p:nvSpPr>
          <p:cNvPr id="3077" name="Line 5"/>
          <p:cNvSpPr>
            <a:spLocks noChangeShapeType="1"/>
          </p:cNvSpPr>
          <p:nvPr/>
        </p:nvSpPr>
        <p:spPr bwMode="auto">
          <a:xfrm>
            <a:off x="153988" y="8970963"/>
            <a:ext cx="6688137" cy="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1691425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38875" y="8597900"/>
            <a:ext cx="447675" cy="211138"/>
          </a:xfrm>
          <a:prstGeom prst="rect">
            <a:avLst/>
          </a:prstGeom>
          <a:noFill/>
          <a:ln w="9525">
            <a:noFill/>
            <a:miter lim="800000"/>
            <a:headEnd/>
            <a:tailEnd/>
          </a:ln>
          <a:effectLst/>
        </p:spPr>
        <p:txBody>
          <a:bodyPr wrap="none" anchor="ctr"/>
          <a:lstStyle/>
          <a:p>
            <a:endParaRPr lang="en-US"/>
          </a:p>
        </p:txBody>
      </p:sp>
      <p:sp>
        <p:nvSpPr>
          <p:cNvPr id="183305" name="Rectangle 9"/>
          <p:cNvSpPr>
            <a:spLocks noChangeArrowheads="1"/>
          </p:cNvSpPr>
          <p:nvPr/>
        </p:nvSpPr>
        <p:spPr bwMode="auto">
          <a:xfrm>
            <a:off x="57150" y="8772525"/>
            <a:ext cx="2614613" cy="347663"/>
          </a:xfrm>
          <a:prstGeom prst="rect">
            <a:avLst/>
          </a:prstGeom>
          <a:noFill/>
          <a:ln w="9525">
            <a:noFill/>
            <a:miter lim="800000"/>
            <a:headEnd/>
            <a:tailEnd/>
          </a:ln>
          <a:effectLst/>
        </p:spPr>
        <p:txBody>
          <a:bodyPr lIns="95514" tIns="50105" rIns="95514" bIns="50105">
            <a:spAutoFit/>
          </a:bodyPr>
          <a:lstStyle/>
          <a:p>
            <a:pPr defTabSz="609600">
              <a:lnSpc>
                <a:spcPct val="100000"/>
              </a:lnSpc>
              <a:tabLst>
                <a:tab pos="2384425" algn="l"/>
                <a:tab pos="4822825" algn="l"/>
              </a:tabLst>
            </a:pPr>
            <a:r>
              <a:rPr lang="en-US" sz="800"/>
              <a:t>© 2008, Cisco Systems, Inc. All rights reserved.</a:t>
            </a:r>
          </a:p>
          <a:p>
            <a:pPr defTabSz="609600">
              <a:lnSpc>
                <a:spcPct val="100000"/>
              </a:lnSpc>
              <a:tabLst>
                <a:tab pos="2384425" algn="l"/>
                <a:tab pos="4822825" algn="l"/>
              </a:tabLst>
            </a:pPr>
            <a:r>
              <a:rPr lang="en-US" sz="800"/>
              <a:t>Presentation_ID.scr</a:t>
            </a:r>
          </a:p>
        </p:txBody>
      </p:sp>
      <p:sp>
        <p:nvSpPr>
          <p:cNvPr id="183306" name="Line 10"/>
          <p:cNvSpPr>
            <a:spLocks noChangeShapeType="1"/>
          </p:cNvSpPr>
          <p:nvPr/>
        </p:nvSpPr>
        <p:spPr bwMode="auto">
          <a:xfrm>
            <a:off x="152400" y="8786813"/>
            <a:ext cx="664051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83307" name="Rectangle 11"/>
          <p:cNvSpPr>
            <a:spLocks noGrp="1" noChangeArrowheads="1"/>
          </p:cNvSpPr>
          <p:nvPr>
            <p:ph type="sldNum" sz="quarter" idx="5"/>
          </p:nvPr>
        </p:nvSpPr>
        <p:spPr bwMode="auto">
          <a:xfrm>
            <a:off x="5918200" y="8669338"/>
            <a:ext cx="811213" cy="285750"/>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algn="r" defTabSz="901700">
              <a:lnSpc>
                <a:spcPct val="100000"/>
              </a:lnSpc>
              <a:defRPr sz="800" b="0"/>
            </a:lvl1pPr>
          </a:lstStyle>
          <a:p>
            <a:fld id="{359D0029-1E08-4684-904C-F8B1644E9C60}" type="slidenum">
              <a:rPr lang="en-US"/>
              <a:pPr/>
              <a:t>‹#›</a:t>
            </a:fld>
            <a:endParaRPr lang="en-US"/>
          </a:p>
        </p:txBody>
      </p:sp>
      <p:sp>
        <p:nvSpPr>
          <p:cNvPr id="183308" name="Rectangle 12"/>
          <p:cNvSpPr>
            <a:spLocks noGrp="1" noRot="1" noChangeAspect="1" noChangeArrowheads="1" noTextEdit="1"/>
          </p:cNvSpPr>
          <p:nvPr>
            <p:ph type="sldImg" idx="2"/>
          </p:nvPr>
        </p:nvSpPr>
        <p:spPr bwMode="auto">
          <a:xfrm>
            <a:off x="871538" y="244475"/>
            <a:ext cx="5313362" cy="3984625"/>
          </a:xfrm>
          <a:prstGeom prst="rect">
            <a:avLst/>
          </a:prstGeom>
          <a:noFill/>
          <a:ln w="12700">
            <a:solidFill>
              <a:schemeClr val="tx1"/>
            </a:solidFill>
            <a:miter lim="800000"/>
            <a:headEnd/>
            <a:tailEnd/>
          </a:ln>
          <a:effectLst/>
        </p:spPr>
      </p:sp>
      <p:sp>
        <p:nvSpPr>
          <p:cNvPr id="183309" name="Rectangle 13"/>
          <p:cNvSpPr>
            <a:spLocks noGrp="1" noChangeArrowheads="1"/>
          </p:cNvSpPr>
          <p:nvPr>
            <p:ph type="body" sz="quarter" idx="3"/>
          </p:nvPr>
        </p:nvSpPr>
        <p:spPr bwMode="auto">
          <a:xfrm>
            <a:off x="404813" y="4371975"/>
            <a:ext cx="6110287" cy="4248150"/>
          </a:xfrm>
          <a:prstGeom prst="rect">
            <a:avLst/>
          </a:prstGeom>
          <a:noFill/>
          <a:ln w="9525">
            <a:noFill/>
            <a:miter lim="800000"/>
            <a:headEnd/>
            <a:tailEnd/>
          </a:ln>
          <a:effectLst/>
        </p:spPr>
        <p:txBody>
          <a:bodyPr vert="horz" wrap="square" lIns="95514" tIns="50105" rIns="95514" bIns="50105"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9782514"/>
      </p:ext>
    </p:extLst>
  </p:cSld>
  <p:clrMap bg1="lt1" tx1="dk1" bg2="lt2" tx2="dk2" accent1="accent1" accent2="accent2" accent3="accent3" accent4="accent4" accent5="accent5" accent6="accent6" hlink="hlink" folHlink="folHlink"/>
  <p:hf hdr="0" ftr="0" dt="0"/>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a:spLocks noGrp="1" noRot="1" noChangeAspect="1"/>
          </p:cNvSpPr>
          <p:nvPr>
            <p:ph type="sldImg"/>
          </p:nvPr>
        </p:nvSpPr>
        <p:spPr>
          <a:prstGeom prst="rect">
            <a:avLst/>
          </a:prstGeom>
        </p:spPr>
        <p:txBody>
          <a:bodyPr/>
          <a:lstStyle/>
          <a:p>
            <a:endParaRPr/>
          </a:p>
        </p:txBody>
      </p:sp>
      <p:sp>
        <p:nvSpPr>
          <p:cNvPr id="484" name="Shape 484"/>
          <p:cNvSpPr>
            <a:spLocks noGrp="1"/>
          </p:cNvSpPr>
          <p:nvPr>
            <p:ph type="body" sz="quarter" idx="1"/>
          </p:nvPr>
        </p:nvSpPr>
        <p:spPr>
          <a:prstGeom prst="rect">
            <a:avLst/>
          </a:prstGeom>
        </p:spPr>
        <p:txBody>
          <a:bodyPr/>
          <a:lstStyle/>
          <a:p>
            <a:r>
              <a:t>Once the location is obtained, we can use this information to use the “Object Store Browser” to learn the schema.</a:t>
            </a:r>
          </a:p>
        </p:txBody>
      </p:sp>
    </p:spTree>
    <p:extLst>
      <p:ext uri="{BB962C8B-B14F-4D97-AF65-F5344CB8AC3E}">
        <p14:creationId xmlns:p14="http://schemas.microsoft.com/office/powerpoint/2010/main" val="703892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r>
              <a:t>The distinguished name enables you to unambiguously identify a specific target object. The distinguished name consists of a series of relative names:</a:t>
            </a:r>
          </a:p>
          <a:p>
            <a:r>
              <a:t>dn = {rn}/{rn}/{rn}/{rn}...</a:t>
            </a:r>
          </a:p>
          <a:p>
            <a:r>
              <a:t> In this example, the DN provides a fully qualified path for the Atlanta Tenant</a:t>
            </a:r>
          </a:p>
          <a:p>
            <a:r>
              <a:t>object. The DN specifies the exact managed object on which the API call is operating.</a:t>
            </a:r>
          </a:p>
          <a:p>
            <a:r>
              <a:t>&lt; dn =”uni/” /&gt;</a:t>
            </a:r>
          </a:p>
        </p:txBody>
      </p:sp>
    </p:spTree>
    <p:extLst>
      <p:ext uri="{BB962C8B-B14F-4D97-AF65-F5344CB8AC3E}">
        <p14:creationId xmlns:p14="http://schemas.microsoft.com/office/powerpoint/2010/main" val="14820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a:spLocks noGrp="1" noRot="1" noChangeAspect="1"/>
          </p:cNvSpPr>
          <p:nvPr>
            <p:ph type="sldImg"/>
          </p:nvPr>
        </p:nvSpPr>
        <p:spPr>
          <a:prstGeom prst="rect">
            <a:avLst/>
          </a:prstGeom>
        </p:spPr>
        <p:txBody>
          <a:bodyPr/>
          <a:lstStyle/>
          <a:p>
            <a:endParaRPr/>
          </a:p>
        </p:txBody>
      </p:sp>
      <p:sp>
        <p:nvSpPr>
          <p:cNvPr id="438" name="Shape 438"/>
          <p:cNvSpPr>
            <a:spLocks noGrp="1"/>
          </p:cNvSpPr>
          <p:nvPr>
            <p:ph type="body" sz="quarter" idx="1"/>
          </p:nvPr>
        </p:nvSpPr>
        <p:spPr>
          <a:prstGeom prst="rect">
            <a:avLst/>
          </a:prstGeom>
        </p:spPr>
        <p:txBody>
          <a:bodyPr/>
          <a:lstStyle/>
          <a:p>
            <a:r>
              <a:rPr dirty="0"/>
              <a:t>Command Line URL or cURL </a:t>
            </a:r>
            <a:r>
              <a:rPr lang="en-US" dirty="0"/>
              <a:t>is a simple</a:t>
            </a:r>
            <a:r>
              <a:rPr lang="en-US" baseline="0" dirty="0"/>
              <a:t> </a:t>
            </a:r>
            <a:r>
              <a:rPr dirty="0"/>
              <a:t>example to show how individual changes could be made using the XML-Schema. As you can see, the Input is the same XML document posted with the tags side by side. The url that is stating where to institute the XML document is at the end of the command. The input requires one of the 3 changes to be made to the redundancy.</a:t>
            </a:r>
          </a:p>
          <a:p>
            <a:endParaRPr dirty="0"/>
          </a:p>
          <a:p>
            <a:r>
              <a:rPr dirty="0"/>
              <a:t>The output XML-Schema document will echo all of the parameters if no filters are applied and will show the redundancy as being modified to “grid”.</a:t>
            </a:r>
          </a:p>
          <a:p>
            <a:endParaRPr dirty="0"/>
          </a:p>
          <a:p>
            <a:r>
              <a:rPr dirty="0"/>
              <a:t>cURL was inefficient at making independent changes which led to applications being made that would be able to clarify this action and keep it manageable and scalable.</a:t>
            </a:r>
          </a:p>
        </p:txBody>
      </p:sp>
    </p:spTree>
    <p:extLst>
      <p:ext uri="{BB962C8B-B14F-4D97-AF65-F5344CB8AC3E}">
        <p14:creationId xmlns:p14="http://schemas.microsoft.com/office/powerpoint/2010/main" val="1630381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a:spLocks noGrp="1" noRot="1" noChangeAspect="1"/>
          </p:cNvSpPr>
          <p:nvPr>
            <p:ph type="sldImg"/>
          </p:nvPr>
        </p:nvSpPr>
        <p:spPr>
          <a:prstGeom prst="rect">
            <a:avLst/>
          </a:prstGeom>
        </p:spPr>
        <p:txBody>
          <a:bodyPr/>
          <a:lstStyle/>
          <a:p>
            <a:endParaRPr/>
          </a:p>
        </p:txBody>
      </p:sp>
      <p:sp>
        <p:nvSpPr>
          <p:cNvPr id="438" name="Shape 438"/>
          <p:cNvSpPr>
            <a:spLocks noGrp="1"/>
          </p:cNvSpPr>
          <p:nvPr>
            <p:ph type="body" sz="quarter" idx="1"/>
          </p:nvPr>
        </p:nvSpPr>
        <p:spPr>
          <a:prstGeom prst="rect">
            <a:avLst/>
          </a:prstGeom>
        </p:spPr>
        <p:txBody>
          <a:bodyPr/>
          <a:lstStyle/>
          <a:p>
            <a:r>
              <a:rPr dirty="0"/>
              <a:t>Command Line URL or cURL </a:t>
            </a:r>
            <a:r>
              <a:rPr lang="en-US" dirty="0"/>
              <a:t>is a simple</a:t>
            </a:r>
            <a:r>
              <a:rPr lang="en-US" baseline="0" dirty="0"/>
              <a:t> </a:t>
            </a:r>
            <a:r>
              <a:rPr dirty="0"/>
              <a:t>example to show how individual changes could be made using the XML-Schema. As you can see, the Input is the same XML document posted with the tags side by side. The url that is stating where to institute the XML document is at the end of the command. The input requires one of the 3 changes to be made to the redundancy.</a:t>
            </a:r>
          </a:p>
          <a:p>
            <a:endParaRPr dirty="0"/>
          </a:p>
          <a:p>
            <a:r>
              <a:rPr dirty="0"/>
              <a:t>The output XML-Schema document will echo all of the parameters if no filters are applied and will show the redundancy as being modified to “grid”.</a:t>
            </a:r>
          </a:p>
          <a:p>
            <a:endParaRPr dirty="0"/>
          </a:p>
          <a:p>
            <a:r>
              <a:rPr dirty="0"/>
              <a:t>cURL was inefficient at making independent changes which led to applications being made that would be able to clarify this action and keep it manageable and scalable.</a:t>
            </a:r>
          </a:p>
        </p:txBody>
      </p:sp>
    </p:spTree>
    <p:extLst>
      <p:ext uri="{BB962C8B-B14F-4D97-AF65-F5344CB8AC3E}">
        <p14:creationId xmlns:p14="http://schemas.microsoft.com/office/powerpoint/2010/main" val="304399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vendors are beginning to create a native Python API</a:t>
            </a:r>
            <a:r>
              <a:rPr lang="en-US" baseline="0" dirty="0"/>
              <a:t> that can interact with the schema on the appliance. This allows the user to leverage the power of automation by repeating actions over and over as well as taking advantage of an Object Oriented programming approach to manage the flow of the script easier.</a:t>
            </a:r>
            <a:endParaRPr lang="en-US" dirty="0"/>
          </a:p>
        </p:txBody>
      </p:sp>
    </p:spTree>
    <p:extLst>
      <p:ext uri="{BB962C8B-B14F-4D97-AF65-F5344CB8AC3E}">
        <p14:creationId xmlns:p14="http://schemas.microsoft.com/office/powerpoint/2010/main" val="72027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most vendors are still writing the Python</a:t>
            </a:r>
            <a:r>
              <a:rPr lang="en-US" baseline="0" dirty="0"/>
              <a:t> API and updating their documentation, there is another way to interface with the RESTful interface by wrapping it with Python. This is accomplished through the “requests” module. It also useful to import like JSON and Beautiful Soup to help parse the objects. This will be a good method during the transitional phase while vendors get everything in order.</a:t>
            </a:r>
            <a:endParaRPr lang="en-US" dirty="0"/>
          </a:p>
        </p:txBody>
      </p:sp>
    </p:spTree>
    <p:extLst>
      <p:ext uri="{BB962C8B-B14F-4D97-AF65-F5344CB8AC3E}">
        <p14:creationId xmlns:p14="http://schemas.microsoft.com/office/powerpoint/2010/main" val="2168433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p>
            <a:r>
              <a:rPr lang="en-US" dirty="0"/>
              <a:t>Data extraction is an important facet to why</a:t>
            </a:r>
            <a:r>
              <a:rPr lang="en-US" baseline="0" dirty="0"/>
              <a:t> things are changing so quickly. No longer is a network looked at as being a means of just piping traffic from one point to another. It is also a represents a central location where data can be extracted to help Data Scientist forecast financial objectives and future use of company assets. JSON is becoming more and more popular as a way to represent the data with a key/value pair.</a:t>
            </a:r>
            <a:endParaRPr dirty="0"/>
          </a:p>
        </p:txBody>
      </p:sp>
    </p:spTree>
    <p:extLst>
      <p:ext uri="{BB962C8B-B14F-4D97-AF65-F5344CB8AC3E}">
        <p14:creationId xmlns:p14="http://schemas.microsoft.com/office/powerpoint/2010/main" val="1498517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r>
              <a:rPr lang="en-US" dirty="0"/>
              <a:t>In</a:t>
            </a:r>
            <a:r>
              <a:rPr lang="en-US" baseline="0" dirty="0"/>
              <a:t> this example, a user is trying to extract the the name of the ‘TOP_OBJ’ located under the attributes section of that object. Regular expressions was the method used by parsing a string of text. With JSON, the text is organized like a Python dictionary that is nested by using dictionaries as values of other keys.  This allows the user to call out an individual parameter without using special characters as with regular expressions.</a:t>
            </a:r>
          </a:p>
        </p:txBody>
      </p:sp>
    </p:spTree>
    <p:extLst>
      <p:ext uri="{BB962C8B-B14F-4D97-AF65-F5344CB8AC3E}">
        <p14:creationId xmlns:p14="http://schemas.microsoft.com/office/powerpoint/2010/main" val="1898036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05806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50498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9241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r>
              <a:t>The distinguished name enables you to unambiguously identify a specific target object. The distinguished name consists of a series of relative names:</a:t>
            </a:r>
          </a:p>
          <a:p>
            <a:r>
              <a:t>dn = {rn}/{rn}/{rn}/{rn}...</a:t>
            </a:r>
          </a:p>
          <a:p>
            <a:r>
              <a:t> In this example, the DN provides a fully qualified path for the Atlanta Tenant</a:t>
            </a:r>
          </a:p>
          <a:p>
            <a:r>
              <a:t>object. The DN specifies the exact managed object on which the API call is operating.</a:t>
            </a:r>
          </a:p>
          <a:p>
            <a:r>
              <a:t>&lt; dn =”uni/” /&gt;</a:t>
            </a:r>
          </a:p>
        </p:txBody>
      </p:sp>
    </p:spTree>
    <p:extLst>
      <p:ext uri="{BB962C8B-B14F-4D97-AF65-F5344CB8AC3E}">
        <p14:creationId xmlns:p14="http://schemas.microsoft.com/office/powerpoint/2010/main" val="2164812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15446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58961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31152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rPr lang="en-US" dirty="0"/>
              <a:t>In some cases, the nested dictionaries are broken up into a list of dictionaries. This helps to relax the naming space and allows the same types of keys to be reused.</a:t>
            </a:r>
            <a:r>
              <a:rPr lang="en-US" baseline="0" dirty="0"/>
              <a:t> This is a powerful way to store the data to be extracted and looped through. It also allows the user to grab a specific value of interest that may be stored under a number of different objects.</a:t>
            </a:r>
          </a:p>
          <a:p>
            <a:endParaRPr lang="en-US" baseline="0" dirty="0"/>
          </a:p>
          <a:p>
            <a:r>
              <a:rPr lang="en-US" baseline="0" dirty="0"/>
              <a:t>The difference in parsing this about is paying attention to when the list begins as they are referenced by an index and not a key. The example shows how OBJ1 and OBJ2 must first be referenced by the index placement of “0” and “1” respectively before calling out the key value. The nested dictionary approach can continue once this has been accomplished.</a:t>
            </a:r>
            <a:endParaRPr dirty="0"/>
          </a:p>
        </p:txBody>
      </p:sp>
    </p:spTree>
    <p:extLst>
      <p:ext uri="{BB962C8B-B14F-4D97-AF65-F5344CB8AC3E}">
        <p14:creationId xmlns:p14="http://schemas.microsoft.com/office/powerpoint/2010/main" val="3606054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74831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19038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98388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55253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432833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r>
              <a:t>The distinguished name enables you to unambiguously identify a specific target object. The distinguished name consists of a series of relative names:</a:t>
            </a:r>
          </a:p>
          <a:p>
            <a:r>
              <a:t>dn = {rn}/{rn}/{rn}/{rn}...</a:t>
            </a:r>
          </a:p>
          <a:p>
            <a:r>
              <a:t> In this example, the DN provides a fully qualified path for the Atlanta Tenant</a:t>
            </a:r>
          </a:p>
          <a:p>
            <a:r>
              <a:t>object. The DN specifies the exact managed object on which the API call is operating.</a:t>
            </a:r>
          </a:p>
          <a:p>
            <a:r>
              <a:t>&lt; dn =”uni/” /&gt;</a:t>
            </a:r>
          </a:p>
        </p:txBody>
      </p:sp>
    </p:spTree>
    <p:extLst>
      <p:ext uri="{BB962C8B-B14F-4D97-AF65-F5344CB8AC3E}">
        <p14:creationId xmlns:p14="http://schemas.microsoft.com/office/powerpoint/2010/main" val="333366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r>
              <a:t>The distinguished name enables you to unambiguously identify a specific target object. The distinguished name consists of a series of relative names:</a:t>
            </a:r>
          </a:p>
          <a:p>
            <a:r>
              <a:t>dn = {rn}/{rn}/{rn}/{rn}...</a:t>
            </a:r>
          </a:p>
          <a:p>
            <a:r>
              <a:t> In this example, the DN provides a fully qualified path for the Atlanta Tenant</a:t>
            </a:r>
          </a:p>
          <a:p>
            <a:r>
              <a:t>object. The DN specifies the exact managed object on which the API call is operating.</a:t>
            </a:r>
          </a:p>
          <a:p>
            <a:r>
              <a:t>&lt; dn =”uni/” /&gt;</a:t>
            </a:r>
          </a:p>
        </p:txBody>
      </p:sp>
    </p:spTree>
    <p:extLst>
      <p:ext uri="{BB962C8B-B14F-4D97-AF65-F5344CB8AC3E}">
        <p14:creationId xmlns:p14="http://schemas.microsoft.com/office/powerpoint/2010/main" val="263408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r>
              <a:t>The distinguished name enables you to unambiguously identify a specific target object. The distinguished name consists of a series of relative names:</a:t>
            </a:r>
          </a:p>
          <a:p>
            <a:r>
              <a:t>dn = {rn}/{rn}/{rn}/{rn}...</a:t>
            </a:r>
          </a:p>
          <a:p>
            <a:r>
              <a:t> In this example, the DN provides a fully qualified path for the Atlanta Tenant</a:t>
            </a:r>
          </a:p>
          <a:p>
            <a:r>
              <a:t>object. The DN specifies the exact managed object on which the API call is operating.</a:t>
            </a:r>
          </a:p>
          <a:p>
            <a:r>
              <a:t>&lt; dn =”uni/” /&gt;</a:t>
            </a:r>
          </a:p>
        </p:txBody>
      </p:sp>
    </p:spTree>
    <p:extLst>
      <p:ext uri="{BB962C8B-B14F-4D97-AF65-F5344CB8AC3E}">
        <p14:creationId xmlns:p14="http://schemas.microsoft.com/office/powerpoint/2010/main" val="215513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r>
              <a:t>The distinguished name enables you to unambiguously identify a specific target object. The distinguished name consists of a series of relative names:</a:t>
            </a:r>
          </a:p>
          <a:p>
            <a:r>
              <a:t>dn = {rn}/{rn}/{rn}/{rn}...</a:t>
            </a:r>
          </a:p>
          <a:p>
            <a:r>
              <a:t> In this example, the DN provides a fully qualified path for the Atlanta Tenant</a:t>
            </a:r>
          </a:p>
          <a:p>
            <a:r>
              <a:t>object. The DN specifies the exact managed object on which the API call is operating.</a:t>
            </a:r>
          </a:p>
          <a:p>
            <a:r>
              <a:t>&lt; dn =”uni/” /&gt;</a:t>
            </a:r>
          </a:p>
        </p:txBody>
      </p:sp>
    </p:spTree>
    <p:extLst>
      <p:ext uri="{BB962C8B-B14F-4D97-AF65-F5344CB8AC3E}">
        <p14:creationId xmlns:p14="http://schemas.microsoft.com/office/powerpoint/2010/main" val="59759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r>
              <a:t>The distinguished name enables you to unambiguously identify a specific target object. The distinguished name consists of a series of relative names:</a:t>
            </a:r>
          </a:p>
          <a:p>
            <a:r>
              <a:t>dn = {rn}/{rn}/{rn}/{rn}...</a:t>
            </a:r>
          </a:p>
          <a:p>
            <a:r>
              <a:t> In this example, the DN provides a fully qualified path for the Atlanta Tenant</a:t>
            </a:r>
          </a:p>
          <a:p>
            <a:r>
              <a:t>object. The DN specifies the exact managed object on which the API call is operating.</a:t>
            </a:r>
          </a:p>
          <a:p>
            <a:r>
              <a:t>&lt; dn =”uni/” /&gt;</a:t>
            </a:r>
          </a:p>
        </p:txBody>
      </p:sp>
    </p:spTree>
    <p:extLst>
      <p:ext uri="{BB962C8B-B14F-4D97-AF65-F5344CB8AC3E}">
        <p14:creationId xmlns:p14="http://schemas.microsoft.com/office/powerpoint/2010/main" val="329962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r>
              <a:t>The distinguished name enables you to unambiguously identify a specific target object. The distinguished name consists of a series of relative names:</a:t>
            </a:r>
          </a:p>
          <a:p>
            <a:r>
              <a:t>dn = {rn}/{rn}/{rn}/{rn}...</a:t>
            </a:r>
          </a:p>
          <a:p>
            <a:r>
              <a:t> In this example, the DN provides a fully qualified path for the Atlanta Tenant</a:t>
            </a:r>
          </a:p>
          <a:p>
            <a:r>
              <a:t>object. The DN specifies the exact managed object on which the API call is operating.</a:t>
            </a:r>
          </a:p>
          <a:p>
            <a:r>
              <a:t>&lt; dn =”uni/” /&gt;</a:t>
            </a:r>
          </a:p>
        </p:txBody>
      </p:sp>
    </p:spTree>
    <p:extLst>
      <p:ext uri="{BB962C8B-B14F-4D97-AF65-F5344CB8AC3E}">
        <p14:creationId xmlns:p14="http://schemas.microsoft.com/office/powerpoint/2010/main" val="3294836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r>
              <a:t>The distinguished name enables you to unambiguously identify a specific target object. The distinguished name consists of a series of relative names:</a:t>
            </a:r>
          </a:p>
          <a:p>
            <a:r>
              <a:t>dn = {rn}/{rn}/{rn}/{rn}...</a:t>
            </a:r>
          </a:p>
          <a:p>
            <a:r>
              <a:t> In this example, the DN provides a fully qualified path for the Atlanta Tenant</a:t>
            </a:r>
          </a:p>
          <a:p>
            <a:r>
              <a:t>object. The DN specifies the exact managed object on which the API call is operating.</a:t>
            </a:r>
          </a:p>
          <a:p>
            <a:r>
              <a:t>&lt; dn =”uni/” /&gt;</a:t>
            </a:r>
          </a:p>
        </p:txBody>
      </p:sp>
    </p:spTree>
    <p:extLst>
      <p:ext uri="{BB962C8B-B14F-4D97-AF65-F5344CB8AC3E}">
        <p14:creationId xmlns:p14="http://schemas.microsoft.com/office/powerpoint/2010/main" val="95270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ssonTitle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456" y="1252728"/>
            <a:ext cx="8110728" cy="2907792"/>
          </a:xfrm>
        </p:spPr>
        <p:txBody>
          <a:bodyPr/>
          <a:lstStyle>
            <a:lvl1pPr>
              <a:defRPr sz="3200"/>
            </a:lvl1pPr>
          </a:lstStyle>
          <a:p>
            <a:r>
              <a:rPr lang="en-US" dirty="0"/>
              <a:t>Lesson Title Goes Here</a:t>
            </a:r>
          </a:p>
        </p:txBody>
      </p:sp>
      <p:pic>
        <p:nvPicPr>
          <p:cNvPr id="34" name="Picture 33" descr="bottom bar.jpg"/>
          <p:cNvPicPr>
            <a:picLocks noChangeAspect="1"/>
          </p:cNvPicPr>
          <p:nvPr/>
        </p:nvPicPr>
        <p:blipFill>
          <a:blip r:embed="rId2" cstate="print"/>
          <a:stretch>
            <a:fillRect/>
          </a:stretch>
        </p:blipFill>
        <p:spPr>
          <a:xfrm>
            <a:off x="333375" y="6477000"/>
            <a:ext cx="8477250" cy="162912"/>
          </a:xfrm>
          <a:prstGeom prst="rect">
            <a:avLst/>
          </a:prstGeom>
        </p:spPr>
      </p:pic>
      <p:sp>
        <p:nvSpPr>
          <p:cNvPr id="38" name="Subtitle 2"/>
          <p:cNvSpPr>
            <a:spLocks noGrp="1"/>
          </p:cNvSpPr>
          <p:nvPr>
            <p:ph type="subTitle" idx="1" hasCustomPrompt="1"/>
          </p:nvPr>
        </p:nvSpPr>
        <p:spPr>
          <a:xfrm>
            <a:off x="236383" y="4464066"/>
            <a:ext cx="8112126"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Module Title Goes Here</a:t>
            </a:r>
          </a:p>
        </p:txBody>
      </p:sp>
      <p:sp>
        <p:nvSpPr>
          <p:cNvPr id="33"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3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4" name="Picture 3" descr="cisco_pptgre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510" y="290227"/>
            <a:ext cx="873152" cy="459496"/>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CChallengeSlide">
    <p:spTree>
      <p:nvGrpSpPr>
        <p:cNvPr id="1" name=""/>
        <p:cNvGrpSpPr/>
        <p:nvPr/>
      </p:nvGrpSpPr>
      <p:grpSpPr>
        <a:xfrm>
          <a:off x="0" y="0"/>
          <a:ext cx="0" cy="0"/>
          <a:chOff x="0" y="0"/>
          <a:chExt cx="0" cy="0"/>
        </a:xfrm>
      </p:grpSpPr>
      <p:pic>
        <p:nvPicPr>
          <p:cNvPr id="6" name="Picture 5" descr="VC-Template-challeng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700" y="152400"/>
            <a:ext cx="8851900" cy="1117600"/>
          </a:xfrm>
          <a:prstGeom prst="rect">
            <a:avLst/>
          </a:prstGeom>
        </p:spPr>
      </p:pic>
      <p:sp>
        <p:nvSpPr>
          <p:cNvPr id="2" name="Title 1"/>
          <p:cNvSpPr>
            <a:spLocks noGrp="1"/>
          </p:cNvSpPr>
          <p:nvPr>
            <p:ph type="title" hasCustomPrompt="1"/>
          </p:nvPr>
        </p:nvSpPr>
        <p:spPr>
          <a:xfrm>
            <a:off x="229701" y="411480"/>
            <a:ext cx="7512595" cy="838200"/>
          </a:xfrm>
        </p:spPr>
        <p:txBody>
          <a:bodyPr/>
          <a:lstStyle>
            <a:lvl1pPr>
              <a:lnSpc>
                <a:spcPct val="90000"/>
              </a:lnSpc>
              <a:defRPr/>
            </a:lvl1pPr>
          </a:lstStyle>
          <a:p>
            <a:r>
              <a:rPr lang="en-US" dirty="0"/>
              <a:t>Slide Title Goes Here</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7"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9" name="Content Placeholder 6"/>
          <p:cNvSpPr>
            <a:spLocks noGrp="1"/>
          </p:cNvSpPr>
          <p:nvPr>
            <p:ph sz="quarter" idx="10"/>
          </p:nvPr>
        </p:nvSpPr>
        <p:spPr>
          <a:xfrm>
            <a:off x="234432" y="1342101"/>
            <a:ext cx="8682038" cy="111964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1"/>
          </p:nvPr>
        </p:nvSpPr>
        <p:spPr>
          <a:xfrm>
            <a:off x="228600" y="2602863"/>
            <a:ext cx="8686800" cy="39983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780092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CDiscussionSlide">
    <p:spTree>
      <p:nvGrpSpPr>
        <p:cNvPr id="1" name=""/>
        <p:cNvGrpSpPr/>
        <p:nvPr/>
      </p:nvGrpSpPr>
      <p:grpSpPr>
        <a:xfrm>
          <a:off x="0" y="0"/>
          <a:ext cx="0" cy="0"/>
          <a:chOff x="0" y="0"/>
          <a:chExt cx="0" cy="0"/>
        </a:xfrm>
      </p:grpSpPr>
      <p:pic>
        <p:nvPicPr>
          <p:cNvPr id="5" name="Picture 4" descr="VC-Template-discuss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700" y="152400"/>
            <a:ext cx="8851900" cy="1117600"/>
          </a:xfrm>
          <a:prstGeom prst="rect">
            <a:avLst/>
          </a:prstGeom>
        </p:spPr>
      </p:pic>
      <p:sp>
        <p:nvSpPr>
          <p:cNvPr id="2" name="Title 1"/>
          <p:cNvSpPr>
            <a:spLocks noGrp="1"/>
          </p:cNvSpPr>
          <p:nvPr>
            <p:ph type="title" hasCustomPrompt="1"/>
          </p:nvPr>
        </p:nvSpPr>
        <p:spPr>
          <a:xfrm>
            <a:off x="229701" y="411480"/>
            <a:ext cx="7512595" cy="838200"/>
          </a:xfrm>
        </p:spPr>
        <p:txBody>
          <a:bodyPr/>
          <a:lstStyle>
            <a:lvl1pPr>
              <a:lnSpc>
                <a:spcPct val="90000"/>
              </a:lnSpc>
              <a:defRPr/>
            </a:lvl1pPr>
          </a:lstStyle>
          <a:p>
            <a:r>
              <a:rPr lang="en-US" dirty="0"/>
              <a:t>Slide Title Goes Here</a:t>
            </a:r>
          </a:p>
        </p:txBody>
      </p:sp>
      <p:sp>
        <p:nvSpPr>
          <p:cNvPr id="6"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7"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9" name="Content Placeholder 6"/>
          <p:cNvSpPr>
            <a:spLocks noGrp="1"/>
          </p:cNvSpPr>
          <p:nvPr>
            <p:ph sz="quarter" idx="10"/>
          </p:nvPr>
        </p:nvSpPr>
        <p:spPr>
          <a:xfrm>
            <a:off x="234432" y="1342101"/>
            <a:ext cx="8682038" cy="111964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1"/>
          </p:nvPr>
        </p:nvSpPr>
        <p:spPr>
          <a:xfrm>
            <a:off x="228600" y="2602863"/>
            <a:ext cx="8686800" cy="39983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342885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TwoCol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88975"/>
            <a:ext cx="4201812" cy="535018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8" name="Content Placeholder 6"/>
          <p:cNvSpPr>
            <a:spLocks noGrp="1"/>
          </p:cNvSpPr>
          <p:nvPr>
            <p:ph sz="quarter" idx="11"/>
          </p:nvPr>
        </p:nvSpPr>
        <p:spPr>
          <a:xfrm>
            <a:off x="4620669" y="1188975"/>
            <a:ext cx="4268892" cy="535018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0-501st2row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88975"/>
            <a:ext cx="4268892" cy="2651760"/>
          </a:xfrm>
        </p:spPr>
        <p:txBody>
          <a:bodyPr>
            <a:noAutofit/>
          </a:bodyPr>
          <a:lstStyle>
            <a:lvl5pPr marL="1497013" indent="-285750">
              <a:buFont typeface="Arial"/>
              <a:buChar char="•"/>
              <a:defRPr lang="en-US" sz="16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430338" lvl="4" indent="-219075" algn="l" defTabSz="914400" rtl="0" eaLnBrk="1" latinLnBrk="0" hangingPunct="1">
              <a:lnSpc>
                <a:spcPct val="100000"/>
              </a:lnSpc>
              <a:spcBef>
                <a:spcPts val="0"/>
              </a:spcBef>
              <a:spcAft>
                <a:spcPts val="600"/>
              </a:spcAft>
              <a:buClr>
                <a:schemeClr val="accent4"/>
              </a:buClr>
              <a:buFont typeface="Arial" pitchFamily="34" charset="0"/>
              <a:buChar char="-"/>
              <a:tabLst/>
            </a:pPr>
            <a:r>
              <a:rPr lang="en-US" dirty="0"/>
              <a:t>Fifth level</a:t>
            </a:r>
          </a:p>
          <a:p>
            <a:pPr lvl="4"/>
            <a:endParaRPr lang="en-US" dirty="0"/>
          </a:p>
          <a:p>
            <a:pPr lvl="4"/>
            <a:endParaRPr lang="en-US" dirty="0"/>
          </a:p>
        </p:txBody>
      </p:sp>
      <p:sp>
        <p:nvSpPr>
          <p:cNvPr id="9" name="Content Placeholder 6"/>
          <p:cNvSpPr>
            <a:spLocks noGrp="1"/>
          </p:cNvSpPr>
          <p:nvPr>
            <p:ph sz="quarter" idx="12"/>
          </p:nvPr>
        </p:nvSpPr>
        <p:spPr>
          <a:xfrm>
            <a:off x="234432" y="3946957"/>
            <a:ext cx="4268892" cy="265176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11" name="Content Placeholder 6"/>
          <p:cNvSpPr>
            <a:spLocks noGrp="1"/>
          </p:cNvSpPr>
          <p:nvPr>
            <p:ph sz="quarter" idx="11"/>
          </p:nvPr>
        </p:nvSpPr>
        <p:spPr>
          <a:xfrm>
            <a:off x="4620669" y="1188975"/>
            <a:ext cx="4268892" cy="5417282"/>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Tree>
    <p:extLst>
      <p:ext uri="{BB962C8B-B14F-4D97-AF65-F5344CB8AC3E}">
        <p14:creationId xmlns:p14="http://schemas.microsoft.com/office/powerpoint/2010/main" val="309848265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rows2ndTwo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0" y="1188974"/>
            <a:ext cx="8686800" cy="2620769"/>
          </a:xfrm>
        </p:spPr>
        <p:txBody>
          <a:bodyPr wrap="square">
            <a:noAutofit/>
          </a:bodyPr>
          <a:lstStyle>
            <a:lvl5pPr marL="1497013" indent="-285750">
              <a:buFont typeface="Arial"/>
              <a:buChar char="•"/>
              <a:defRPr lang="en-US" sz="16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430338" lvl="4" indent="-219075" algn="l" defTabSz="914400" rtl="0" eaLnBrk="1" latinLnBrk="0" hangingPunct="1">
              <a:lnSpc>
                <a:spcPct val="100000"/>
              </a:lnSpc>
              <a:spcBef>
                <a:spcPts val="0"/>
              </a:spcBef>
              <a:spcAft>
                <a:spcPts val="600"/>
              </a:spcAft>
              <a:buClr>
                <a:schemeClr val="accent4"/>
              </a:buClr>
              <a:buFont typeface="Arial" pitchFamily="34" charset="0"/>
              <a:buChar char="-"/>
              <a:tabLst/>
            </a:pPr>
            <a:r>
              <a:rPr lang="en-US" dirty="0"/>
              <a:t>Fifth level</a:t>
            </a:r>
          </a:p>
          <a:p>
            <a:pPr lvl="4"/>
            <a:endParaRPr lang="en-US" dirty="0"/>
          </a:p>
          <a:p>
            <a:pPr lvl="4"/>
            <a:endParaRPr lang="en-US" dirty="0"/>
          </a:p>
        </p:txBody>
      </p:sp>
      <p:sp>
        <p:nvSpPr>
          <p:cNvPr id="9" name="Content Placeholder 6"/>
          <p:cNvSpPr>
            <a:spLocks noGrp="1"/>
          </p:cNvSpPr>
          <p:nvPr>
            <p:ph sz="quarter" idx="12"/>
          </p:nvPr>
        </p:nvSpPr>
        <p:spPr>
          <a:xfrm>
            <a:off x="234432" y="3946957"/>
            <a:ext cx="4268892" cy="265176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10" name="Content Placeholder 6"/>
          <p:cNvSpPr>
            <a:spLocks noGrp="1"/>
          </p:cNvSpPr>
          <p:nvPr>
            <p:ph sz="quarter" idx="13"/>
          </p:nvPr>
        </p:nvSpPr>
        <p:spPr>
          <a:xfrm>
            <a:off x="4620669" y="3946957"/>
            <a:ext cx="4297680" cy="265176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Tree>
    <p:extLst>
      <p:ext uri="{BB962C8B-B14F-4D97-AF65-F5344CB8AC3E}">
        <p14:creationId xmlns:p14="http://schemas.microsoft.com/office/powerpoint/2010/main" val="15989432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88975"/>
            <a:ext cx="4268892" cy="2651760"/>
          </a:xfrm>
        </p:spPr>
        <p:txBody>
          <a:bodyPr>
            <a:noAutofit/>
          </a:bodyPr>
          <a:lstStyle>
            <a:lvl5pPr marL="1497013" indent="-285750">
              <a:buFont typeface="Arial"/>
              <a:buChar char="•"/>
              <a:defRPr lang="en-US" sz="16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430338" lvl="4" indent="-219075" algn="l" defTabSz="914400" rtl="0" eaLnBrk="1" latinLnBrk="0" hangingPunct="1">
              <a:lnSpc>
                <a:spcPct val="100000"/>
              </a:lnSpc>
              <a:spcBef>
                <a:spcPts val="0"/>
              </a:spcBef>
              <a:spcAft>
                <a:spcPts val="600"/>
              </a:spcAft>
              <a:buClr>
                <a:schemeClr val="accent4"/>
              </a:buClr>
              <a:buFont typeface="Arial" pitchFamily="34" charset="0"/>
              <a:buChar char="-"/>
              <a:tabLst/>
            </a:pPr>
            <a:r>
              <a:rPr lang="en-US" dirty="0"/>
              <a:t>Fifth level</a:t>
            </a:r>
          </a:p>
          <a:p>
            <a:pPr lvl="4"/>
            <a:endParaRPr lang="en-US" dirty="0"/>
          </a:p>
          <a:p>
            <a:pPr lvl="4"/>
            <a:endParaRPr lang="en-US" dirty="0"/>
          </a:p>
        </p:txBody>
      </p:sp>
      <p:sp>
        <p:nvSpPr>
          <p:cNvPr id="8" name="Content Placeholder 6"/>
          <p:cNvSpPr>
            <a:spLocks noGrp="1"/>
          </p:cNvSpPr>
          <p:nvPr>
            <p:ph sz="quarter" idx="11"/>
          </p:nvPr>
        </p:nvSpPr>
        <p:spPr>
          <a:xfrm>
            <a:off x="4620669" y="1188975"/>
            <a:ext cx="4297680" cy="2651760"/>
          </a:xfrm>
        </p:spPr>
        <p:txBody>
          <a:bodyPr>
            <a:noAutofit/>
          </a:bodyPr>
          <a:lstStyle>
            <a:lvl5pPr marL="1430338" indent="-219075" algn="l" defTabSz="914400" rtl="0" eaLnBrk="1" latinLnBrk="0" hangingPunct="1">
              <a:lnSpc>
                <a:spcPct val="100000"/>
              </a:lnSpc>
              <a:spcBef>
                <a:spcPts val="0"/>
              </a:spcBef>
              <a:spcAft>
                <a:spcPts val="600"/>
              </a:spcAft>
              <a:buClr>
                <a:schemeClr val="accent4"/>
              </a:buClr>
              <a:buFont typeface="Arial" pitchFamily="34" charset="0"/>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430338" lvl="4" indent="-219075" algn="l" defTabSz="914400" rtl="0" eaLnBrk="1" latinLnBrk="0" hangingPunct="1">
              <a:lnSpc>
                <a:spcPct val="100000"/>
              </a:lnSpc>
              <a:spcBef>
                <a:spcPts val="0"/>
              </a:spcBef>
              <a:spcAft>
                <a:spcPts val="600"/>
              </a:spcAft>
              <a:buClr>
                <a:schemeClr val="accent4"/>
              </a:buClr>
              <a:buFont typeface="Arial" pitchFamily="34" charset="0"/>
              <a:buChar char="-"/>
              <a:tabLst/>
            </a:pPr>
            <a:r>
              <a:rPr lang="en-US" dirty="0"/>
              <a:t>Fifth level</a:t>
            </a:r>
          </a:p>
          <a:p>
            <a:pPr lvl="4"/>
            <a:endParaRPr lang="en-US" dirty="0"/>
          </a:p>
          <a:p>
            <a:pPr lvl="4"/>
            <a:endParaRPr lang="en-US" dirty="0"/>
          </a:p>
        </p:txBody>
      </p:sp>
      <p:sp>
        <p:nvSpPr>
          <p:cNvPr id="9" name="Content Placeholder 6"/>
          <p:cNvSpPr>
            <a:spLocks noGrp="1"/>
          </p:cNvSpPr>
          <p:nvPr>
            <p:ph sz="quarter" idx="12"/>
          </p:nvPr>
        </p:nvSpPr>
        <p:spPr>
          <a:xfrm>
            <a:off x="234432" y="3946957"/>
            <a:ext cx="4268892" cy="265176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10" name="Content Placeholder 6"/>
          <p:cNvSpPr>
            <a:spLocks noGrp="1"/>
          </p:cNvSpPr>
          <p:nvPr>
            <p:ph sz="quarter" idx="13"/>
          </p:nvPr>
        </p:nvSpPr>
        <p:spPr>
          <a:xfrm>
            <a:off x="4620669" y="3946957"/>
            <a:ext cx="4297680" cy="265176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Tree>
    <p:extLst>
      <p:ext uri="{BB962C8B-B14F-4D97-AF65-F5344CB8AC3E}">
        <p14:creationId xmlns:p14="http://schemas.microsoft.com/office/powerpoint/2010/main" val="23824692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0-40TwoCol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3" name="Content Placeholder 2"/>
          <p:cNvSpPr>
            <a:spLocks noGrp="1"/>
          </p:cNvSpPr>
          <p:nvPr>
            <p:ph idx="1" hasCustomPrompt="1"/>
          </p:nvPr>
        </p:nvSpPr>
        <p:spPr>
          <a:xfrm>
            <a:off x="228600" y="1188720"/>
            <a:ext cx="4633546" cy="5350184"/>
          </a:xfrm>
        </p:spPr>
        <p:txBody>
          <a:bodyPr>
            <a:sp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4" name="Content Placeholder 2"/>
          <p:cNvSpPr>
            <a:spLocks noGrp="1"/>
          </p:cNvSpPr>
          <p:nvPr>
            <p:ph idx="14" hasCustomPrompt="1"/>
          </p:nvPr>
        </p:nvSpPr>
        <p:spPr>
          <a:xfrm>
            <a:off x="5064368" y="1188720"/>
            <a:ext cx="3840480" cy="5350184"/>
          </a:xfrm>
        </p:spPr>
        <p:txBody>
          <a:bodyPr>
            <a:sp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Tree>
    <p:extLst>
      <p:ext uri="{BB962C8B-B14F-4D97-AF65-F5344CB8AC3E}">
        <p14:creationId xmlns:p14="http://schemas.microsoft.com/office/powerpoint/2010/main" val="42681041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70-30TwoCol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3" name="Content Placeholder 2"/>
          <p:cNvSpPr>
            <a:spLocks noGrp="1"/>
          </p:cNvSpPr>
          <p:nvPr>
            <p:ph idx="1" hasCustomPrompt="1"/>
          </p:nvPr>
        </p:nvSpPr>
        <p:spPr>
          <a:xfrm>
            <a:off x="228600" y="1188720"/>
            <a:ext cx="5266592" cy="5350184"/>
          </a:xfrm>
        </p:spPr>
        <p:txBody>
          <a:bodyPr>
            <a:sp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4" name="Content Placeholder 2"/>
          <p:cNvSpPr>
            <a:spLocks noGrp="1"/>
          </p:cNvSpPr>
          <p:nvPr>
            <p:ph idx="14" hasCustomPrompt="1"/>
          </p:nvPr>
        </p:nvSpPr>
        <p:spPr>
          <a:xfrm>
            <a:off x="5688623" y="1188720"/>
            <a:ext cx="3226777" cy="5350184"/>
          </a:xfrm>
        </p:spPr>
        <p:txBody>
          <a:bodyPr>
            <a:sp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Tree>
    <p:extLst>
      <p:ext uri="{BB962C8B-B14F-4D97-AF65-F5344CB8AC3E}">
        <p14:creationId xmlns:p14="http://schemas.microsoft.com/office/powerpoint/2010/main" val="269916894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row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97982"/>
            <a:ext cx="8682038" cy="2441694"/>
          </a:xfrm>
        </p:spPr>
        <p:txBody>
          <a:bodyPr>
            <a:spAutoFit/>
          </a:bodyPr>
          <a:lstStyle>
            <a:lvl5pPr marL="121126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10" name="Content Placeholder 6"/>
          <p:cNvSpPr>
            <a:spLocks noGrp="1"/>
          </p:cNvSpPr>
          <p:nvPr>
            <p:ph sz="quarter" idx="11"/>
          </p:nvPr>
        </p:nvSpPr>
        <p:spPr>
          <a:xfrm>
            <a:off x="234432" y="3823313"/>
            <a:ext cx="8682038" cy="2764859"/>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row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7"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8"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12" name="Content Placeholder 6"/>
          <p:cNvSpPr>
            <a:spLocks noGrp="1"/>
          </p:cNvSpPr>
          <p:nvPr>
            <p:ph sz="quarter" idx="10"/>
          </p:nvPr>
        </p:nvSpPr>
        <p:spPr>
          <a:xfrm>
            <a:off x="234432" y="1188978"/>
            <a:ext cx="8682038" cy="1737360"/>
          </a:xfrm>
        </p:spPr>
        <p:txBody>
          <a:bodyPr tIns="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6"/>
          <p:cNvSpPr>
            <a:spLocks noGrp="1"/>
          </p:cNvSpPr>
          <p:nvPr>
            <p:ph sz="quarter" idx="11"/>
          </p:nvPr>
        </p:nvSpPr>
        <p:spPr>
          <a:xfrm>
            <a:off x="234432" y="3016904"/>
            <a:ext cx="8682038" cy="1737360"/>
          </a:xfrm>
        </p:spPr>
        <p:txBody>
          <a:bodyPr tIns="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6"/>
          <p:cNvSpPr>
            <a:spLocks noGrp="1"/>
          </p:cNvSpPr>
          <p:nvPr>
            <p:ph sz="quarter" idx="12"/>
          </p:nvPr>
        </p:nvSpPr>
        <p:spPr>
          <a:xfrm>
            <a:off x="234432" y="4849906"/>
            <a:ext cx="8682038" cy="1737360"/>
          </a:xfrm>
        </p:spPr>
        <p:txBody>
          <a:bodyPr tIns="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13946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456" y="1252728"/>
            <a:ext cx="8110728" cy="2907792"/>
          </a:xfrm>
        </p:spPr>
        <p:txBody>
          <a:bodyPr/>
          <a:lstStyle>
            <a:lvl1pPr>
              <a:defRPr sz="3200">
                <a:solidFill>
                  <a:schemeClr val="bg1"/>
                </a:solidFill>
              </a:defRPr>
            </a:lvl1pPr>
          </a:lstStyle>
          <a:p>
            <a:r>
              <a:rPr lang="en-US" dirty="0"/>
              <a:t>Course Title Goes Here</a:t>
            </a:r>
          </a:p>
        </p:txBody>
      </p:sp>
      <p:sp>
        <p:nvSpPr>
          <p:cNvPr id="38" name="Subtitle 2"/>
          <p:cNvSpPr>
            <a:spLocks noGrp="1"/>
          </p:cNvSpPr>
          <p:nvPr>
            <p:ph type="subTitle" idx="1" hasCustomPrompt="1"/>
          </p:nvPr>
        </p:nvSpPr>
        <p:spPr>
          <a:xfrm>
            <a:off x="236383" y="4464066"/>
            <a:ext cx="8112126" cy="384175"/>
          </a:xfrm>
        </p:spPr>
        <p:txBody>
          <a:bodyPr>
            <a:normAutofit/>
          </a:bodyPr>
          <a:lstStyle>
            <a:lvl1pPr marL="0" indent="0" algn="l">
              <a:buNone/>
              <a:defRPr lang="en-US" sz="2000" kern="1200" dirty="0">
                <a:solidFill>
                  <a:schemeClr val="bg1"/>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Text Goes Here</a:t>
            </a:r>
          </a:p>
        </p:txBody>
      </p:sp>
      <p:sp>
        <p:nvSpPr>
          <p:cNvPr id="33"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34"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35" name="Picture 34" descr="cisco_w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3924" y="294846"/>
            <a:ext cx="925007" cy="486785"/>
          </a:xfrm>
          <a:prstGeom prst="rect">
            <a:avLst/>
          </a:prstGeom>
        </p:spPr>
      </p:pic>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row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3" name="Content Placeholder 2"/>
          <p:cNvSpPr>
            <a:spLocks noGrp="1"/>
          </p:cNvSpPr>
          <p:nvPr>
            <p:ph idx="12" hasCustomPrompt="1"/>
          </p:nvPr>
        </p:nvSpPr>
        <p:spPr>
          <a:xfrm>
            <a:off x="225484" y="1185337"/>
            <a:ext cx="8699030" cy="1289304"/>
          </a:xfrm>
        </p:spPr>
        <p:txBody>
          <a:bodyPr tIns="0" bIns="0">
            <a:spAutoFit/>
          </a:bodyPr>
          <a:lstStyle>
            <a:lvl2pPr>
              <a:spcAft>
                <a:spcPts val="400"/>
              </a:spcAft>
              <a:defRPr/>
            </a:lvl2pPr>
            <a:lvl3pPr>
              <a:spcAft>
                <a:spcPts val="400"/>
              </a:spcAft>
              <a:defRPr/>
            </a:lvl3pPr>
            <a:lvl4pPr>
              <a:spcAft>
                <a:spcPts val="400"/>
              </a:spcAft>
              <a:defRPr/>
            </a:lvl4pPr>
          </a:lstStyle>
          <a:p>
            <a:pPr lvl="0"/>
            <a:r>
              <a:rPr lang="en-US" dirty="0"/>
              <a:t>Body Text</a:t>
            </a:r>
          </a:p>
          <a:p>
            <a:pPr lvl="1"/>
            <a:r>
              <a:rPr lang="en-US" dirty="0"/>
              <a:t>Second level</a:t>
            </a:r>
          </a:p>
          <a:p>
            <a:pPr lvl="2"/>
            <a:r>
              <a:rPr lang="en-US" dirty="0"/>
              <a:t>Third level</a:t>
            </a:r>
          </a:p>
          <a:p>
            <a:pPr lvl="3"/>
            <a:r>
              <a:rPr lang="en-US" dirty="0"/>
              <a:t>Fourth level</a:t>
            </a:r>
          </a:p>
        </p:txBody>
      </p:sp>
      <p:sp>
        <p:nvSpPr>
          <p:cNvPr id="7"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8"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9" name="Content Placeholder 2"/>
          <p:cNvSpPr>
            <a:spLocks noGrp="1"/>
          </p:cNvSpPr>
          <p:nvPr>
            <p:ph idx="13" hasCustomPrompt="1"/>
          </p:nvPr>
        </p:nvSpPr>
        <p:spPr>
          <a:xfrm>
            <a:off x="225484" y="2559248"/>
            <a:ext cx="8699030" cy="1289304"/>
          </a:xfrm>
        </p:spPr>
        <p:txBody>
          <a:bodyPr tIns="0" bIns="0">
            <a:spAutoFit/>
          </a:bodyPr>
          <a:lstStyle>
            <a:lvl2pPr>
              <a:spcAft>
                <a:spcPts val="400"/>
              </a:spcAft>
              <a:defRPr/>
            </a:lvl2pPr>
            <a:lvl3pPr>
              <a:spcAft>
                <a:spcPts val="400"/>
              </a:spcAft>
              <a:defRPr/>
            </a:lvl3pPr>
            <a:lvl4pPr>
              <a:spcAft>
                <a:spcPts val="400"/>
              </a:spcAft>
              <a:defRPr/>
            </a:lvl4pPr>
          </a:lstStyle>
          <a:p>
            <a:pPr lvl="0"/>
            <a:r>
              <a:rPr lang="en-US" dirty="0"/>
              <a:t>Body Text</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idx="14" hasCustomPrompt="1"/>
          </p:nvPr>
        </p:nvSpPr>
        <p:spPr>
          <a:xfrm>
            <a:off x="225484" y="3933157"/>
            <a:ext cx="8699030" cy="1289304"/>
          </a:xfrm>
        </p:spPr>
        <p:txBody>
          <a:bodyPr tIns="0" bIns="0">
            <a:spAutoFit/>
          </a:bodyPr>
          <a:lstStyle>
            <a:lvl2pPr>
              <a:spcAft>
                <a:spcPts val="400"/>
              </a:spcAft>
              <a:defRPr/>
            </a:lvl2pPr>
            <a:lvl3pPr>
              <a:spcAft>
                <a:spcPts val="400"/>
              </a:spcAft>
              <a:defRPr/>
            </a:lvl3pPr>
            <a:lvl4pPr>
              <a:spcAft>
                <a:spcPts val="400"/>
              </a:spcAft>
              <a:defRPr/>
            </a:lvl4pPr>
          </a:lstStyle>
          <a:p>
            <a:pPr lvl="0"/>
            <a:r>
              <a:rPr lang="en-US" dirty="0"/>
              <a:t>Body Text</a:t>
            </a:r>
          </a:p>
          <a:p>
            <a:pPr lvl="1"/>
            <a:r>
              <a:rPr lang="en-US" dirty="0"/>
              <a:t>Second level</a:t>
            </a:r>
          </a:p>
          <a:p>
            <a:pPr lvl="2"/>
            <a:r>
              <a:rPr lang="en-US" dirty="0"/>
              <a:t>Third level</a:t>
            </a:r>
          </a:p>
          <a:p>
            <a:pPr lvl="3"/>
            <a:r>
              <a:rPr lang="en-US" dirty="0"/>
              <a:t>Fourth level</a:t>
            </a:r>
          </a:p>
        </p:txBody>
      </p:sp>
      <p:sp>
        <p:nvSpPr>
          <p:cNvPr id="12" name="Content Placeholder 2"/>
          <p:cNvSpPr>
            <a:spLocks noGrp="1"/>
          </p:cNvSpPr>
          <p:nvPr>
            <p:ph idx="15" hasCustomPrompt="1"/>
          </p:nvPr>
        </p:nvSpPr>
        <p:spPr>
          <a:xfrm>
            <a:off x="225484" y="5307068"/>
            <a:ext cx="8699030" cy="1289304"/>
          </a:xfrm>
        </p:spPr>
        <p:txBody>
          <a:bodyPr tIns="0" bIns="0">
            <a:spAutoFit/>
          </a:bodyPr>
          <a:lstStyle>
            <a:lvl2pPr>
              <a:spcAft>
                <a:spcPts val="400"/>
              </a:spcAft>
              <a:defRPr/>
            </a:lvl2pPr>
            <a:lvl3pPr>
              <a:spcAft>
                <a:spcPts val="400"/>
              </a:spcAft>
              <a:defRPr/>
            </a:lvl3pPr>
            <a:lvl4pPr>
              <a:spcAft>
                <a:spcPts val="400"/>
              </a:spcAft>
              <a:defRPr/>
            </a:lvl4pPr>
          </a:lstStyle>
          <a:p>
            <a:pPr lvl="0"/>
            <a:r>
              <a:rPr lang="en-US" dirty="0"/>
              <a:t>Body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6339693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hortTallShortTal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3" name="Content Placeholder 2"/>
          <p:cNvSpPr>
            <a:spLocks noGrp="1"/>
          </p:cNvSpPr>
          <p:nvPr>
            <p:ph idx="12" hasCustomPrompt="1"/>
          </p:nvPr>
        </p:nvSpPr>
        <p:spPr>
          <a:xfrm>
            <a:off x="225484" y="1185337"/>
            <a:ext cx="8686800" cy="777240"/>
          </a:xfrm>
        </p:spPr>
        <p:txBody>
          <a:bodyPr>
            <a:spAutoFit/>
          </a:bodyPr>
          <a:lstStyle/>
          <a:p>
            <a:pPr lvl="0"/>
            <a:r>
              <a:rPr lang="en-US" dirty="0"/>
              <a:t>Body Text</a:t>
            </a:r>
          </a:p>
          <a:p>
            <a:pPr lvl="1"/>
            <a:r>
              <a:rPr lang="en-US" dirty="0"/>
              <a:t>Second level</a:t>
            </a:r>
          </a:p>
        </p:txBody>
      </p:sp>
      <p:sp>
        <p:nvSpPr>
          <p:cNvPr id="4" name="Content Placeholder 2"/>
          <p:cNvSpPr>
            <a:spLocks noGrp="1"/>
          </p:cNvSpPr>
          <p:nvPr>
            <p:ph idx="14" hasCustomPrompt="1"/>
          </p:nvPr>
        </p:nvSpPr>
        <p:spPr>
          <a:xfrm>
            <a:off x="225484" y="2037579"/>
            <a:ext cx="8689622" cy="1828800"/>
          </a:xfrm>
        </p:spPr>
        <p:txBody>
          <a:bodyPr>
            <a:sp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5"/>
          </p:nvPr>
        </p:nvSpPr>
        <p:spPr>
          <a:xfrm>
            <a:off x="225484" y="3938134"/>
            <a:ext cx="8686800" cy="777240"/>
          </a:xfrm>
        </p:spPr>
        <p:txBody>
          <a:bodyPr>
            <a:spAutoFit/>
          </a:bodyPr>
          <a:lstStyle/>
          <a:p>
            <a:pPr lvl="0"/>
            <a:r>
              <a:rPr lang="en-US" dirty="0"/>
              <a:t>Click to edit Master text styles</a:t>
            </a:r>
          </a:p>
          <a:p>
            <a:pPr lvl="1"/>
            <a:r>
              <a:rPr lang="en-US" dirty="0"/>
              <a:t>Second level</a:t>
            </a:r>
          </a:p>
        </p:txBody>
      </p:sp>
      <p:sp>
        <p:nvSpPr>
          <p:cNvPr id="7"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8"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10" name="Content Placeholder 9"/>
          <p:cNvSpPr>
            <a:spLocks noGrp="1"/>
          </p:cNvSpPr>
          <p:nvPr>
            <p:ph sz="quarter" idx="16"/>
          </p:nvPr>
        </p:nvSpPr>
        <p:spPr>
          <a:xfrm>
            <a:off x="225484" y="4782191"/>
            <a:ext cx="8672459" cy="1828800"/>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623504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llShortTallSho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3" name="Content Placeholder 2"/>
          <p:cNvSpPr>
            <a:spLocks noGrp="1"/>
          </p:cNvSpPr>
          <p:nvPr>
            <p:ph idx="12" hasCustomPrompt="1"/>
          </p:nvPr>
        </p:nvSpPr>
        <p:spPr>
          <a:xfrm>
            <a:off x="225484" y="3058178"/>
            <a:ext cx="8686800" cy="777240"/>
          </a:xfrm>
        </p:spPr>
        <p:txBody>
          <a:bodyPr>
            <a:spAutoFit/>
          </a:bodyPr>
          <a:lstStyle/>
          <a:p>
            <a:pPr lvl="0"/>
            <a:r>
              <a:rPr lang="en-US" dirty="0"/>
              <a:t>Body Text</a:t>
            </a:r>
          </a:p>
          <a:p>
            <a:pPr lvl="1"/>
            <a:r>
              <a:rPr lang="en-US" dirty="0"/>
              <a:t>Second level</a:t>
            </a:r>
          </a:p>
        </p:txBody>
      </p:sp>
      <p:sp>
        <p:nvSpPr>
          <p:cNvPr id="4" name="Content Placeholder 2"/>
          <p:cNvSpPr>
            <a:spLocks noGrp="1"/>
          </p:cNvSpPr>
          <p:nvPr>
            <p:ph idx="14" hasCustomPrompt="1"/>
          </p:nvPr>
        </p:nvSpPr>
        <p:spPr>
          <a:xfrm>
            <a:off x="225484" y="1165296"/>
            <a:ext cx="8689622" cy="1828800"/>
          </a:xfrm>
        </p:spPr>
        <p:txBody>
          <a:bodyPr>
            <a:sp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5"/>
          </p:nvPr>
        </p:nvSpPr>
        <p:spPr>
          <a:xfrm>
            <a:off x="225484" y="5810975"/>
            <a:ext cx="8686800" cy="777240"/>
          </a:xfrm>
        </p:spPr>
        <p:txBody>
          <a:bodyPr>
            <a:spAutoFit/>
          </a:bodyPr>
          <a:lstStyle/>
          <a:p>
            <a:pPr lvl="0"/>
            <a:r>
              <a:rPr lang="en-US" dirty="0"/>
              <a:t>Click to edit Master text styles</a:t>
            </a:r>
          </a:p>
          <a:p>
            <a:pPr lvl="1"/>
            <a:r>
              <a:rPr lang="en-US" dirty="0"/>
              <a:t>Second level</a:t>
            </a:r>
          </a:p>
        </p:txBody>
      </p:sp>
      <p:sp>
        <p:nvSpPr>
          <p:cNvPr id="7"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8"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10" name="Content Placeholder 9"/>
          <p:cNvSpPr>
            <a:spLocks noGrp="1"/>
          </p:cNvSpPr>
          <p:nvPr>
            <p:ph sz="quarter" idx="16"/>
          </p:nvPr>
        </p:nvSpPr>
        <p:spPr>
          <a:xfrm>
            <a:off x="225483" y="3909908"/>
            <a:ext cx="8686800" cy="1828800"/>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5354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rtTall">
    <p:spTree>
      <p:nvGrpSpPr>
        <p:cNvPr id="1" name=""/>
        <p:cNvGrpSpPr/>
        <p:nvPr/>
      </p:nvGrpSpPr>
      <p:grpSpPr>
        <a:xfrm>
          <a:off x="0" y="0"/>
          <a:ext cx="0" cy="0"/>
          <a:chOff x="0" y="0"/>
          <a:chExt cx="0" cy="0"/>
        </a:xfrm>
      </p:grpSpPr>
      <p:sp>
        <p:nvSpPr>
          <p:cNvPr id="2" name="Title 1"/>
          <p:cNvSpPr>
            <a:spLocks noGrp="1"/>
          </p:cNvSpPr>
          <p:nvPr>
            <p:ph type="title"/>
          </p:nvPr>
        </p:nvSpPr>
        <p:spPr>
          <a:xfrm>
            <a:off x="218753" y="228600"/>
            <a:ext cx="8686800" cy="83820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279253B-E677-1340-AA21-FA4FF91F6A50}"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2015 Cisco and/or its affiliates. All rights reserved. </a:t>
            </a:r>
          </a:p>
        </p:txBody>
      </p:sp>
      <p:sp>
        <p:nvSpPr>
          <p:cNvPr id="6" name="Content Placeholder 5"/>
          <p:cNvSpPr>
            <a:spLocks noGrp="1"/>
          </p:cNvSpPr>
          <p:nvPr>
            <p:ph sz="quarter" idx="12"/>
          </p:nvPr>
        </p:nvSpPr>
        <p:spPr>
          <a:xfrm>
            <a:off x="196850" y="1255713"/>
            <a:ext cx="8686800" cy="7762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p:cNvSpPr>
            <a:spLocks noGrp="1"/>
          </p:cNvSpPr>
          <p:nvPr>
            <p:ph sz="quarter" idx="13"/>
          </p:nvPr>
        </p:nvSpPr>
        <p:spPr>
          <a:xfrm>
            <a:off x="196850" y="2173111"/>
            <a:ext cx="8686800" cy="43462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54604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llShort">
    <p:spTree>
      <p:nvGrpSpPr>
        <p:cNvPr id="1" name=""/>
        <p:cNvGrpSpPr/>
        <p:nvPr/>
      </p:nvGrpSpPr>
      <p:grpSpPr>
        <a:xfrm>
          <a:off x="0" y="0"/>
          <a:ext cx="0" cy="0"/>
          <a:chOff x="0" y="0"/>
          <a:chExt cx="0" cy="0"/>
        </a:xfrm>
      </p:grpSpPr>
      <p:sp>
        <p:nvSpPr>
          <p:cNvPr id="2" name="Title 1"/>
          <p:cNvSpPr>
            <a:spLocks noGrp="1"/>
          </p:cNvSpPr>
          <p:nvPr>
            <p:ph type="title"/>
          </p:nvPr>
        </p:nvSpPr>
        <p:spPr>
          <a:xfrm>
            <a:off x="218753" y="228600"/>
            <a:ext cx="8686800" cy="83820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279253B-E677-1340-AA21-FA4FF91F6A50}"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2015 Cisco and/or its affiliates. All rights reserved. </a:t>
            </a:r>
          </a:p>
        </p:txBody>
      </p:sp>
      <p:sp>
        <p:nvSpPr>
          <p:cNvPr id="6" name="Content Placeholder 5"/>
          <p:cNvSpPr>
            <a:spLocks noGrp="1"/>
          </p:cNvSpPr>
          <p:nvPr>
            <p:ph sz="quarter" idx="12"/>
          </p:nvPr>
        </p:nvSpPr>
        <p:spPr>
          <a:xfrm>
            <a:off x="196850" y="5709616"/>
            <a:ext cx="8686800" cy="776287"/>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p:cNvSpPr>
            <a:spLocks noGrp="1"/>
          </p:cNvSpPr>
          <p:nvPr>
            <p:ph sz="quarter" idx="13"/>
          </p:nvPr>
        </p:nvSpPr>
        <p:spPr>
          <a:xfrm>
            <a:off x="196850" y="1234478"/>
            <a:ext cx="8686800" cy="434622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120335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llShortShort">
    <p:spTree>
      <p:nvGrpSpPr>
        <p:cNvPr id="1" name=""/>
        <p:cNvGrpSpPr/>
        <p:nvPr/>
      </p:nvGrpSpPr>
      <p:grpSpPr>
        <a:xfrm>
          <a:off x="0" y="0"/>
          <a:ext cx="0" cy="0"/>
          <a:chOff x="0" y="0"/>
          <a:chExt cx="0" cy="0"/>
        </a:xfrm>
      </p:grpSpPr>
      <p:sp>
        <p:nvSpPr>
          <p:cNvPr id="2" name="Title 1"/>
          <p:cNvSpPr>
            <a:spLocks noGrp="1"/>
          </p:cNvSpPr>
          <p:nvPr>
            <p:ph type="title"/>
          </p:nvPr>
        </p:nvSpPr>
        <p:spPr>
          <a:xfrm>
            <a:off x="218753" y="228600"/>
            <a:ext cx="8686800" cy="83820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279253B-E677-1340-AA21-FA4FF91F6A50}"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2015 Cisco and/or its affiliates. All rights reserved. </a:t>
            </a:r>
          </a:p>
        </p:txBody>
      </p:sp>
      <p:sp>
        <p:nvSpPr>
          <p:cNvPr id="6" name="Content Placeholder 5"/>
          <p:cNvSpPr>
            <a:spLocks noGrp="1"/>
          </p:cNvSpPr>
          <p:nvPr>
            <p:ph sz="quarter" idx="12"/>
          </p:nvPr>
        </p:nvSpPr>
        <p:spPr>
          <a:xfrm>
            <a:off x="196850" y="5464593"/>
            <a:ext cx="8686800" cy="102621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p:cNvSpPr>
            <a:spLocks noGrp="1"/>
          </p:cNvSpPr>
          <p:nvPr>
            <p:ph sz="quarter" idx="13"/>
          </p:nvPr>
        </p:nvSpPr>
        <p:spPr>
          <a:xfrm>
            <a:off x="196850" y="1234478"/>
            <a:ext cx="8686800" cy="2998657"/>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5"/>
          <p:cNvSpPr>
            <a:spLocks noGrp="1"/>
          </p:cNvSpPr>
          <p:nvPr>
            <p:ph sz="quarter" idx="14"/>
          </p:nvPr>
        </p:nvSpPr>
        <p:spPr>
          <a:xfrm>
            <a:off x="196850" y="4337055"/>
            <a:ext cx="8686800" cy="102491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513710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Slide Title Goes Here</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3"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5" name="Content Placeholder 4" hidden="1"/>
          <p:cNvSpPr>
            <a:spLocks noGrp="1"/>
          </p:cNvSpPr>
          <p:nvPr>
            <p:ph sz="quarter" idx="10"/>
          </p:nvPr>
        </p:nvSpPr>
        <p:spPr>
          <a:xfrm>
            <a:off x="1512277" y="1081454"/>
            <a:ext cx="5460023" cy="41938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lvl1pPr>
              <a:defRPr>
                <a:solidFill>
                  <a:srgbClr val="FFFFFF">
                    <a:alpha val="0"/>
                  </a:srgbClr>
                </a:solidFill>
              </a:defRPr>
            </a:lvl1pPr>
          </a:lstStyle>
          <a:p>
            <a:r>
              <a:rPr lang="en-US" dirty="0"/>
              <a:t>Click to edit Master title style</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pic>
        <p:nvPicPr>
          <p:cNvPr id="18"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19" name="Content Placeholder 18" hidden="1"/>
          <p:cNvSpPr>
            <a:spLocks noGrp="1"/>
          </p:cNvSpPr>
          <p:nvPr>
            <p:ph sz="quarter" idx="10"/>
          </p:nvPr>
        </p:nvSpPr>
        <p:spPr>
          <a:xfrm>
            <a:off x="762000" y="752475"/>
            <a:ext cx="7854950" cy="28416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16"/>
          <p:cNvSpPr>
            <a:spLocks noGrp="1"/>
          </p:cNvSpPr>
          <p:nvPr>
            <p:ph type="title"/>
          </p:nvPr>
        </p:nvSpPr>
        <p:spPr/>
        <p:txBody>
          <a:bodyPr/>
          <a:lstStyle>
            <a:lvl1pPr>
              <a:defRPr>
                <a:solidFill>
                  <a:schemeClr val="bg1">
                    <a:alpha val="0"/>
                  </a:schemeClr>
                </a:solidFill>
              </a:defRPr>
            </a:lvl1pPr>
          </a:lstStyle>
          <a:p>
            <a:r>
              <a:rPr lang="en-US" dirty="0"/>
              <a:t>Click to edit Master title style</a:t>
            </a:r>
          </a:p>
        </p:txBody>
      </p:sp>
      <p:pic>
        <p:nvPicPr>
          <p:cNvPr id="20" name="Picture 19" descr="cisco_w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02703" y="5624750"/>
            <a:ext cx="925007" cy="486785"/>
          </a:xfrm>
          <a:prstGeom prst="rect">
            <a:avLst/>
          </a:prstGeom>
        </p:spPr>
      </p:pic>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rows">
    <p:spTree>
      <p:nvGrpSpPr>
        <p:cNvPr id="1" name=""/>
        <p:cNvGrpSpPr/>
        <p:nvPr/>
      </p:nvGrpSpPr>
      <p:grpSpPr>
        <a:xfrm>
          <a:off x="0" y="0"/>
          <a:ext cx="0" cy="0"/>
          <a:chOff x="0" y="0"/>
          <a:chExt cx="0" cy="0"/>
        </a:xfrm>
      </p:grpSpPr>
      <p:sp>
        <p:nvSpPr>
          <p:cNvPr id="16" name="Content Placeholder 15"/>
          <p:cNvSpPr>
            <a:spLocks noGrp="1"/>
          </p:cNvSpPr>
          <p:nvPr>
            <p:ph sz="quarter" idx="17"/>
          </p:nvPr>
        </p:nvSpPr>
        <p:spPr>
          <a:xfrm>
            <a:off x="215973" y="5742473"/>
            <a:ext cx="8686800" cy="838128"/>
          </a:xfrm>
        </p:spPr>
        <p:txBody>
          <a:bodyPr>
            <a:noAutofit/>
          </a:bodyPr>
          <a:lstStyle>
            <a:lvl1pPr>
              <a:lnSpc>
                <a:spcPct val="90000"/>
              </a:lnSpc>
              <a:defRPr sz="1800"/>
            </a:lvl1pPr>
            <a:lvl2pPr>
              <a:lnSpc>
                <a:spcPct val="90000"/>
              </a:lnSpc>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279253B-E677-1340-AA21-FA4FF91F6A50}"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2015 Cisco and/or its affiliates. All rights reserved. </a:t>
            </a:r>
          </a:p>
        </p:txBody>
      </p:sp>
      <p:sp>
        <p:nvSpPr>
          <p:cNvPr id="6" name="Content Placeholder 5"/>
          <p:cNvSpPr>
            <a:spLocks noGrp="1"/>
          </p:cNvSpPr>
          <p:nvPr>
            <p:ph sz="quarter" idx="12"/>
          </p:nvPr>
        </p:nvSpPr>
        <p:spPr>
          <a:xfrm>
            <a:off x="215973" y="1202515"/>
            <a:ext cx="8686800" cy="838128"/>
          </a:xfrm>
        </p:spPr>
        <p:txBody>
          <a:bodyPr>
            <a:noAutofit/>
          </a:bodyPr>
          <a:lstStyle>
            <a:lvl1pPr>
              <a:lnSpc>
                <a:spcPct val="90000"/>
              </a:lnSpc>
              <a:defRPr sz="1800"/>
            </a:lvl1pPr>
            <a:lvl2pPr>
              <a:lnSpc>
                <a:spcPct val="90000"/>
              </a:lnSpc>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8" name="Content Placeholder 7"/>
          <p:cNvSpPr>
            <a:spLocks noGrp="1"/>
          </p:cNvSpPr>
          <p:nvPr>
            <p:ph sz="quarter" idx="13"/>
          </p:nvPr>
        </p:nvSpPr>
        <p:spPr>
          <a:xfrm>
            <a:off x="215973" y="2110507"/>
            <a:ext cx="8686800" cy="838128"/>
          </a:xfrm>
        </p:spPr>
        <p:txBody>
          <a:bodyPr>
            <a:noAutofit/>
          </a:bodyPr>
          <a:lstStyle>
            <a:lvl1pPr marL="285750" indent="-285750">
              <a:lnSpc>
                <a:spcPct val="90000"/>
              </a:lnSpc>
              <a:buFont typeface="Arial"/>
              <a:buChar char="•"/>
              <a:defRPr sz="1800"/>
            </a:lvl1pPr>
            <a:lvl2pPr>
              <a:lnSpc>
                <a:spcPct val="90000"/>
              </a:lnSpc>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10" name="Content Placeholder 9"/>
          <p:cNvSpPr>
            <a:spLocks noGrp="1"/>
          </p:cNvSpPr>
          <p:nvPr>
            <p:ph sz="quarter" idx="14"/>
          </p:nvPr>
        </p:nvSpPr>
        <p:spPr>
          <a:xfrm>
            <a:off x="215973" y="3018499"/>
            <a:ext cx="8686800" cy="838128"/>
          </a:xfrm>
        </p:spPr>
        <p:txBody>
          <a:bodyPr>
            <a:noAutofit/>
          </a:bodyPr>
          <a:lstStyle>
            <a:lvl1pPr>
              <a:lnSpc>
                <a:spcPct val="90000"/>
              </a:lnSpc>
              <a:defRPr sz="1800"/>
            </a:lvl1pPr>
            <a:lvl2pPr>
              <a:lnSpc>
                <a:spcPct val="90000"/>
              </a:lnSpc>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12" name="Content Placeholder 11"/>
          <p:cNvSpPr>
            <a:spLocks noGrp="1"/>
          </p:cNvSpPr>
          <p:nvPr>
            <p:ph sz="quarter" idx="15"/>
          </p:nvPr>
        </p:nvSpPr>
        <p:spPr>
          <a:xfrm>
            <a:off x="215973" y="3926491"/>
            <a:ext cx="8686800" cy="838128"/>
          </a:xfrm>
        </p:spPr>
        <p:txBody>
          <a:bodyPr>
            <a:noAutofit/>
          </a:bodyPr>
          <a:lstStyle>
            <a:lvl1pPr>
              <a:lnSpc>
                <a:spcPct val="90000"/>
              </a:lnSpc>
              <a:defRPr sz="1800"/>
            </a:lvl1pPr>
            <a:lvl2pPr>
              <a:lnSpc>
                <a:spcPct val="90000"/>
              </a:lnSpc>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14" name="Content Placeholder 13"/>
          <p:cNvSpPr>
            <a:spLocks noGrp="1"/>
          </p:cNvSpPr>
          <p:nvPr>
            <p:ph sz="quarter" idx="16"/>
          </p:nvPr>
        </p:nvSpPr>
        <p:spPr>
          <a:xfrm>
            <a:off x="215973" y="4834483"/>
            <a:ext cx="8686800" cy="838128"/>
          </a:xfrm>
        </p:spPr>
        <p:txBody>
          <a:bodyPr>
            <a:noAutofit/>
          </a:bodyPr>
          <a:lstStyle>
            <a:lvl1pPr>
              <a:lnSpc>
                <a:spcPct val="90000"/>
              </a:lnSpc>
              <a:defRPr sz="1800"/>
            </a:lvl1pPr>
            <a:lvl2pPr>
              <a:lnSpc>
                <a:spcPct val="90000"/>
              </a:lnSpc>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27753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263"/>
          <p:cNvSpPr>
            <a:spLocks noGrp="1" noChangeArrowheads="1"/>
          </p:cNvSpPr>
          <p:nvPr>
            <p:ph type="subTitle" idx="1" hasCustomPrompt="1"/>
          </p:nvPr>
        </p:nvSpPr>
        <p:spPr>
          <a:xfrm>
            <a:off x="219456" y="402336"/>
            <a:ext cx="8110728" cy="2404872"/>
          </a:xfrm>
          <a:ln/>
        </p:spPr>
        <p:txBody>
          <a:bodyPr anchor="b" anchorCtr="0">
            <a:noAutofit/>
          </a:bodyPr>
          <a:lstStyle>
            <a:lvl1pPr marL="0" indent="0">
              <a:lnSpc>
                <a:spcPct val="90000"/>
              </a:lnSpc>
              <a:spcBef>
                <a:spcPct val="0"/>
              </a:spcBef>
              <a:buNone/>
              <a:defRPr sz="3200" baseline="0">
                <a:solidFill>
                  <a:schemeClr val="bg1"/>
                </a:solidFill>
              </a:defRPr>
            </a:lvl1pPr>
          </a:lstStyle>
          <a:p>
            <a:r>
              <a:rPr lang="en-US" dirty="0"/>
              <a:t>Segue Text Goes Here</a:t>
            </a:r>
          </a:p>
        </p:txBody>
      </p:sp>
      <p:sp>
        <p:nvSpPr>
          <p:cNvPr id="3"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4"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rows">
    <p:spTree>
      <p:nvGrpSpPr>
        <p:cNvPr id="1" name=""/>
        <p:cNvGrpSpPr/>
        <p:nvPr/>
      </p:nvGrpSpPr>
      <p:grpSpPr>
        <a:xfrm>
          <a:off x="0" y="0"/>
          <a:ext cx="0" cy="0"/>
          <a:chOff x="0" y="0"/>
          <a:chExt cx="0" cy="0"/>
        </a:xfrm>
      </p:grpSpPr>
      <p:sp>
        <p:nvSpPr>
          <p:cNvPr id="13" name="Content Placeholder 5"/>
          <p:cNvSpPr>
            <a:spLocks noGrp="1"/>
          </p:cNvSpPr>
          <p:nvPr>
            <p:ph sz="quarter" idx="19"/>
          </p:nvPr>
        </p:nvSpPr>
        <p:spPr>
          <a:xfrm>
            <a:off x="234950" y="5973238"/>
            <a:ext cx="8683625" cy="640080"/>
          </a:xfrm>
        </p:spPr>
        <p:txBody>
          <a:bodyPr/>
          <a:lstStyle>
            <a:lvl1pPr>
              <a:lnSpc>
                <a:spcPct val="90000"/>
              </a:lnSpc>
              <a:spcAft>
                <a:spcPts val="400"/>
              </a:spcAft>
              <a:defRPr sz="1800"/>
            </a:lvl1pPr>
            <a:lvl2pPr>
              <a:lnSpc>
                <a:spcPct val="90000"/>
              </a:lnSpc>
              <a:spcAft>
                <a:spcPts val="400"/>
              </a:spcAft>
              <a:defRPr sz="1600"/>
            </a:lvl2pPr>
            <a:lvl3pPr>
              <a:lnSpc>
                <a:spcPct val="90000"/>
              </a:lnSpc>
              <a:defRPr sz="1400"/>
            </a:lvl3pPr>
            <a:lvl4pPr>
              <a:lnSpc>
                <a:spcPct val="90000"/>
              </a:lnSpc>
              <a:defRPr sz="1400"/>
            </a:lvl4pPr>
            <a:lvl5pPr>
              <a:lnSpc>
                <a:spcPct val="90000"/>
              </a:lnSpc>
              <a:defRPr sz="1400"/>
            </a:lvl5pPr>
          </a:lstStyle>
          <a:p>
            <a:pPr lvl="0"/>
            <a:r>
              <a:rPr lang="en-US" dirty="0"/>
              <a:t>Click to edit Master text styles</a:t>
            </a:r>
          </a:p>
          <a:p>
            <a:pPr lvl="1"/>
            <a:r>
              <a:rPr lang="en-US" dirty="0"/>
              <a:t>Second level</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279253B-E677-1340-AA21-FA4FF91F6A50}" type="slidenum">
              <a:rPr lang="en-US" smtClean="0"/>
              <a:pPr/>
              <a:t>‹#›</a:t>
            </a:fld>
            <a:endParaRPr lang="en-US"/>
          </a:p>
        </p:txBody>
      </p:sp>
      <p:sp>
        <p:nvSpPr>
          <p:cNvPr id="6" name="Content Placeholder 5"/>
          <p:cNvSpPr>
            <a:spLocks noGrp="1"/>
          </p:cNvSpPr>
          <p:nvPr>
            <p:ph sz="quarter" idx="12"/>
          </p:nvPr>
        </p:nvSpPr>
        <p:spPr>
          <a:xfrm>
            <a:off x="234950" y="1150108"/>
            <a:ext cx="8683625" cy="640080"/>
          </a:xfrm>
        </p:spPr>
        <p:txBody>
          <a:bodyPr/>
          <a:lstStyle>
            <a:lvl1pPr>
              <a:lnSpc>
                <a:spcPct val="90000"/>
              </a:lnSpc>
              <a:spcAft>
                <a:spcPts val="400"/>
              </a:spcAft>
              <a:defRPr sz="1800"/>
            </a:lvl1pPr>
            <a:lvl2pPr>
              <a:lnSpc>
                <a:spcPct val="90000"/>
              </a:lnSpc>
              <a:spcAft>
                <a:spcPts val="400"/>
              </a:spcAft>
              <a:defRPr sz="1600"/>
            </a:lvl2pPr>
            <a:lvl3pPr>
              <a:lnSpc>
                <a:spcPct val="90000"/>
              </a:lnSpc>
              <a:defRPr sz="1400"/>
            </a:lvl3pPr>
            <a:lvl4pPr>
              <a:lnSpc>
                <a:spcPct val="90000"/>
              </a:lnSpc>
              <a:defRPr sz="1400"/>
            </a:lvl4pPr>
            <a:lvl5pPr>
              <a:lnSpc>
                <a:spcPct val="90000"/>
              </a:lnSpc>
              <a:defRPr sz="1400"/>
            </a:lvl5pPr>
          </a:lstStyle>
          <a:p>
            <a:pPr lvl="0"/>
            <a:r>
              <a:rPr lang="en-US" dirty="0"/>
              <a:t>Click to edit Master text styles</a:t>
            </a:r>
          </a:p>
          <a:p>
            <a:pPr lvl="1"/>
            <a:r>
              <a:rPr lang="en-US" dirty="0"/>
              <a:t>Second level</a:t>
            </a:r>
          </a:p>
        </p:txBody>
      </p:sp>
      <p:sp>
        <p:nvSpPr>
          <p:cNvPr id="7" name="Content Placeholder 5"/>
          <p:cNvSpPr>
            <a:spLocks noGrp="1"/>
          </p:cNvSpPr>
          <p:nvPr>
            <p:ph sz="quarter" idx="13"/>
          </p:nvPr>
        </p:nvSpPr>
        <p:spPr>
          <a:xfrm>
            <a:off x="234950" y="1839127"/>
            <a:ext cx="8683625" cy="640080"/>
          </a:xfrm>
        </p:spPr>
        <p:txBody>
          <a:bodyPr/>
          <a:lstStyle>
            <a:lvl1pPr>
              <a:lnSpc>
                <a:spcPct val="90000"/>
              </a:lnSpc>
              <a:spcAft>
                <a:spcPts val="400"/>
              </a:spcAft>
              <a:defRPr sz="1800"/>
            </a:lvl1pPr>
            <a:lvl2pPr>
              <a:lnSpc>
                <a:spcPct val="90000"/>
              </a:lnSpc>
              <a:spcAft>
                <a:spcPts val="400"/>
              </a:spcAft>
              <a:defRPr sz="1600"/>
            </a:lvl2pPr>
            <a:lvl3pPr>
              <a:lnSpc>
                <a:spcPct val="90000"/>
              </a:lnSpc>
              <a:defRPr sz="1400"/>
            </a:lvl3pPr>
            <a:lvl4pPr>
              <a:lnSpc>
                <a:spcPct val="90000"/>
              </a:lnSpc>
              <a:defRPr sz="1400"/>
            </a:lvl4pPr>
            <a:lvl5pPr>
              <a:lnSpc>
                <a:spcPct val="90000"/>
              </a:lnSpc>
              <a:defRPr sz="1400"/>
            </a:lvl5pPr>
          </a:lstStyle>
          <a:p>
            <a:pPr lvl="0"/>
            <a:r>
              <a:rPr lang="en-US" dirty="0"/>
              <a:t>Click to edit Master text styles</a:t>
            </a:r>
          </a:p>
          <a:p>
            <a:pPr lvl="1"/>
            <a:r>
              <a:rPr lang="en-US" dirty="0"/>
              <a:t>Second level</a:t>
            </a:r>
          </a:p>
        </p:txBody>
      </p:sp>
      <p:sp>
        <p:nvSpPr>
          <p:cNvPr id="8" name="Content Placeholder 5"/>
          <p:cNvSpPr>
            <a:spLocks noGrp="1"/>
          </p:cNvSpPr>
          <p:nvPr>
            <p:ph sz="quarter" idx="14"/>
          </p:nvPr>
        </p:nvSpPr>
        <p:spPr>
          <a:xfrm>
            <a:off x="234950" y="2528146"/>
            <a:ext cx="8683625" cy="640080"/>
          </a:xfrm>
        </p:spPr>
        <p:txBody>
          <a:bodyPr/>
          <a:lstStyle>
            <a:lvl1pPr>
              <a:lnSpc>
                <a:spcPct val="90000"/>
              </a:lnSpc>
              <a:spcAft>
                <a:spcPts val="400"/>
              </a:spcAft>
              <a:defRPr sz="1800"/>
            </a:lvl1pPr>
            <a:lvl2pPr>
              <a:lnSpc>
                <a:spcPct val="90000"/>
              </a:lnSpc>
              <a:spcAft>
                <a:spcPts val="400"/>
              </a:spcAft>
              <a:defRPr sz="1600"/>
            </a:lvl2pPr>
            <a:lvl3pPr>
              <a:lnSpc>
                <a:spcPct val="90000"/>
              </a:lnSpc>
              <a:defRPr sz="1400"/>
            </a:lvl3pPr>
            <a:lvl4pPr>
              <a:lnSpc>
                <a:spcPct val="90000"/>
              </a:lnSpc>
              <a:defRPr sz="1400"/>
            </a:lvl4pPr>
            <a:lvl5pPr>
              <a:lnSpc>
                <a:spcPct val="90000"/>
              </a:lnSpc>
              <a:defRPr sz="14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5"/>
          </p:nvPr>
        </p:nvSpPr>
        <p:spPr>
          <a:xfrm>
            <a:off x="234950" y="3217165"/>
            <a:ext cx="8683625" cy="640080"/>
          </a:xfrm>
        </p:spPr>
        <p:txBody>
          <a:bodyPr/>
          <a:lstStyle>
            <a:lvl1pPr>
              <a:lnSpc>
                <a:spcPct val="90000"/>
              </a:lnSpc>
              <a:spcAft>
                <a:spcPts val="400"/>
              </a:spcAft>
              <a:defRPr sz="1800"/>
            </a:lvl1pPr>
            <a:lvl2pPr>
              <a:lnSpc>
                <a:spcPct val="90000"/>
              </a:lnSpc>
              <a:spcAft>
                <a:spcPts val="400"/>
              </a:spcAft>
              <a:defRPr sz="1600"/>
            </a:lvl2pPr>
            <a:lvl3pPr>
              <a:lnSpc>
                <a:spcPct val="90000"/>
              </a:lnSpc>
              <a:defRPr sz="1400"/>
            </a:lvl3pPr>
            <a:lvl4pPr>
              <a:lnSpc>
                <a:spcPct val="90000"/>
              </a:lnSpc>
              <a:defRPr sz="1400"/>
            </a:lvl4pPr>
            <a:lvl5pPr>
              <a:lnSpc>
                <a:spcPct val="90000"/>
              </a:lnSpc>
              <a:defRPr sz="1400"/>
            </a:lvl5pPr>
          </a:lstStyle>
          <a:p>
            <a:pPr lvl="0"/>
            <a:r>
              <a:rPr lang="en-US" dirty="0"/>
              <a:t>Click to edit Master text styles</a:t>
            </a:r>
          </a:p>
          <a:p>
            <a:pPr lvl="1"/>
            <a:r>
              <a:rPr lang="en-US" dirty="0"/>
              <a:t>Second level</a:t>
            </a:r>
          </a:p>
        </p:txBody>
      </p:sp>
      <p:sp>
        <p:nvSpPr>
          <p:cNvPr id="10" name="Content Placeholder 5"/>
          <p:cNvSpPr>
            <a:spLocks noGrp="1"/>
          </p:cNvSpPr>
          <p:nvPr>
            <p:ph sz="quarter" idx="16"/>
          </p:nvPr>
        </p:nvSpPr>
        <p:spPr>
          <a:xfrm>
            <a:off x="234950" y="3906184"/>
            <a:ext cx="8683625" cy="640080"/>
          </a:xfrm>
        </p:spPr>
        <p:txBody>
          <a:bodyPr/>
          <a:lstStyle>
            <a:lvl1pPr>
              <a:lnSpc>
                <a:spcPct val="90000"/>
              </a:lnSpc>
              <a:spcAft>
                <a:spcPts val="400"/>
              </a:spcAft>
              <a:defRPr sz="1800"/>
            </a:lvl1pPr>
            <a:lvl2pPr>
              <a:lnSpc>
                <a:spcPct val="90000"/>
              </a:lnSpc>
              <a:spcAft>
                <a:spcPts val="400"/>
              </a:spcAft>
              <a:defRPr sz="1600"/>
            </a:lvl2pPr>
            <a:lvl3pPr>
              <a:lnSpc>
                <a:spcPct val="90000"/>
              </a:lnSpc>
              <a:defRPr sz="1400"/>
            </a:lvl3pPr>
            <a:lvl4pPr>
              <a:lnSpc>
                <a:spcPct val="90000"/>
              </a:lnSpc>
              <a:defRPr sz="1400"/>
            </a:lvl4pPr>
            <a:lvl5pPr>
              <a:lnSpc>
                <a:spcPct val="90000"/>
              </a:lnSpc>
              <a:defRPr sz="1400"/>
            </a:lvl5pPr>
          </a:lstStyle>
          <a:p>
            <a:pPr lvl="0"/>
            <a:r>
              <a:rPr lang="en-US" dirty="0"/>
              <a:t>Click to edit Master text styles</a:t>
            </a:r>
          </a:p>
          <a:p>
            <a:pPr lvl="1"/>
            <a:r>
              <a:rPr lang="en-US" dirty="0"/>
              <a:t>Second level</a:t>
            </a:r>
          </a:p>
        </p:txBody>
      </p:sp>
      <p:sp>
        <p:nvSpPr>
          <p:cNvPr id="11" name="Content Placeholder 5"/>
          <p:cNvSpPr>
            <a:spLocks noGrp="1"/>
          </p:cNvSpPr>
          <p:nvPr>
            <p:ph sz="quarter" idx="17"/>
          </p:nvPr>
        </p:nvSpPr>
        <p:spPr>
          <a:xfrm>
            <a:off x="234950" y="4595203"/>
            <a:ext cx="8683625" cy="640080"/>
          </a:xfrm>
        </p:spPr>
        <p:txBody>
          <a:bodyPr/>
          <a:lstStyle>
            <a:lvl1pPr>
              <a:lnSpc>
                <a:spcPct val="90000"/>
              </a:lnSpc>
              <a:spcAft>
                <a:spcPts val="400"/>
              </a:spcAft>
              <a:defRPr sz="1800"/>
            </a:lvl1pPr>
            <a:lvl2pPr>
              <a:lnSpc>
                <a:spcPct val="90000"/>
              </a:lnSpc>
              <a:spcAft>
                <a:spcPts val="400"/>
              </a:spcAft>
              <a:defRPr sz="1600"/>
            </a:lvl2pPr>
            <a:lvl3pPr>
              <a:lnSpc>
                <a:spcPct val="90000"/>
              </a:lnSpc>
              <a:defRPr sz="1400"/>
            </a:lvl3pPr>
            <a:lvl4pPr>
              <a:lnSpc>
                <a:spcPct val="90000"/>
              </a:lnSpc>
              <a:defRPr sz="1400"/>
            </a:lvl4pPr>
            <a:lvl5pPr>
              <a:lnSpc>
                <a:spcPct val="90000"/>
              </a:lnSpc>
              <a:defRPr sz="1400"/>
            </a:lvl5pPr>
          </a:lstStyle>
          <a:p>
            <a:pPr lvl="0"/>
            <a:r>
              <a:rPr lang="en-US" dirty="0"/>
              <a:t>Click to edit Master text styles</a:t>
            </a:r>
          </a:p>
          <a:p>
            <a:pPr lvl="1"/>
            <a:r>
              <a:rPr lang="en-US" dirty="0"/>
              <a:t>Second level</a:t>
            </a:r>
          </a:p>
        </p:txBody>
      </p:sp>
      <p:sp>
        <p:nvSpPr>
          <p:cNvPr id="12" name="Content Placeholder 5"/>
          <p:cNvSpPr>
            <a:spLocks noGrp="1"/>
          </p:cNvSpPr>
          <p:nvPr>
            <p:ph sz="quarter" idx="18"/>
          </p:nvPr>
        </p:nvSpPr>
        <p:spPr>
          <a:xfrm>
            <a:off x="234950" y="5284222"/>
            <a:ext cx="8683625" cy="640080"/>
          </a:xfrm>
        </p:spPr>
        <p:txBody>
          <a:bodyPr/>
          <a:lstStyle>
            <a:lvl1pPr>
              <a:lnSpc>
                <a:spcPct val="90000"/>
              </a:lnSpc>
              <a:spcAft>
                <a:spcPts val="400"/>
              </a:spcAft>
              <a:defRPr sz="1800"/>
            </a:lvl1pPr>
            <a:lvl2pPr>
              <a:lnSpc>
                <a:spcPct val="90000"/>
              </a:lnSpc>
              <a:spcAft>
                <a:spcPts val="400"/>
              </a:spcAft>
              <a:defRPr sz="1600"/>
            </a:lvl2pPr>
            <a:lvl3pPr>
              <a:lnSpc>
                <a:spcPct val="90000"/>
              </a:lnSpc>
              <a:defRPr sz="1400"/>
            </a:lvl3pPr>
            <a:lvl4pPr>
              <a:lnSpc>
                <a:spcPct val="90000"/>
              </a:lnSpc>
              <a:defRPr sz="1400"/>
            </a:lvl4pPr>
            <a:lvl5pPr>
              <a:lnSpc>
                <a:spcPct val="90000"/>
              </a:lnSpc>
              <a:defRPr sz="1400"/>
            </a:lvl5pPr>
          </a:lstStyle>
          <a:p>
            <a:pPr lvl="0"/>
            <a:r>
              <a:rPr lang="en-US" dirty="0"/>
              <a:t>Click to edit Master text styles</a:t>
            </a:r>
          </a:p>
          <a:p>
            <a:pPr lvl="1"/>
            <a:r>
              <a:rPr lang="en-US" dirty="0"/>
              <a:t>Second level</a:t>
            </a:r>
          </a:p>
        </p:txBody>
      </p:sp>
      <p:sp>
        <p:nvSpPr>
          <p:cNvPr id="4" name="Footer Placeholder 3"/>
          <p:cNvSpPr>
            <a:spLocks noGrp="1"/>
          </p:cNvSpPr>
          <p:nvPr>
            <p:ph type="ftr" sz="quarter" idx="11"/>
          </p:nvPr>
        </p:nvSpPr>
        <p:spPr/>
        <p:txBody>
          <a:bodyPr/>
          <a:lstStyle/>
          <a:p>
            <a:r>
              <a:rPr lang="en-US" dirty="0"/>
              <a:t>© 2015 Cisco and/or its affiliates. All rights reserved. </a:t>
            </a:r>
          </a:p>
        </p:txBody>
      </p:sp>
    </p:spTree>
    <p:extLst>
      <p:ext uri="{BB962C8B-B14F-4D97-AF65-F5344CB8AC3E}">
        <p14:creationId xmlns:p14="http://schemas.microsoft.com/office/powerpoint/2010/main" val="72637790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ortShortTall">
    <p:spTree>
      <p:nvGrpSpPr>
        <p:cNvPr id="1" name=""/>
        <p:cNvGrpSpPr/>
        <p:nvPr/>
      </p:nvGrpSpPr>
      <p:grpSpPr>
        <a:xfrm>
          <a:off x="0" y="0"/>
          <a:ext cx="0" cy="0"/>
          <a:chOff x="0" y="0"/>
          <a:chExt cx="0" cy="0"/>
        </a:xfrm>
      </p:grpSpPr>
      <p:sp>
        <p:nvSpPr>
          <p:cNvPr id="2" name="Title 1"/>
          <p:cNvSpPr>
            <a:spLocks noGrp="1"/>
          </p:cNvSpPr>
          <p:nvPr>
            <p:ph type="title"/>
          </p:nvPr>
        </p:nvSpPr>
        <p:spPr>
          <a:xfrm>
            <a:off x="238281" y="228600"/>
            <a:ext cx="8686800" cy="83820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279253B-E677-1340-AA21-FA4FF91F6A50}"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2015 Cisco and/or its affiliates. All rights reserved. </a:t>
            </a:r>
          </a:p>
        </p:txBody>
      </p:sp>
      <p:sp>
        <p:nvSpPr>
          <p:cNvPr id="6" name="Content Placeholder 5"/>
          <p:cNvSpPr>
            <a:spLocks noGrp="1"/>
          </p:cNvSpPr>
          <p:nvPr>
            <p:ph sz="quarter" idx="12"/>
          </p:nvPr>
        </p:nvSpPr>
        <p:spPr>
          <a:xfrm>
            <a:off x="238281" y="2373637"/>
            <a:ext cx="8686800" cy="102621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p:cNvSpPr>
            <a:spLocks noGrp="1"/>
          </p:cNvSpPr>
          <p:nvPr>
            <p:ph sz="quarter" idx="13"/>
          </p:nvPr>
        </p:nvSpPr>
        <p:spPr>
          <a:xfrm>
            <a:off x="238281" y="3540798"/>
            <a:ext cx="8686800" cy="2998657"/>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5"/>
          <p:cNvSpPr>
            <a:spLocks noGrp="1"/>
          </p:cNvSpPr>
          <p:nvPr>
            <p:ph sz="quarter" idx="14"/>
          </p:nvPr>
        </p:nvSpPr>
        <p:spPr>
          <a:xfrm>
            <a:off x="238281" y="1187455"/>
            <a:ext cx="8686800" cy="102491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2202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892969" y="1151930"/>
            <a:ext cx="7358063" cy="2321719"/>
          </a:xfrm>
          <a:prstGeom prst="rect">
            <a:avLst/>
          </a:prstGeom>
        </p:spPr>
        <p:txBody>
          <a:bodyPr anchor="b"/>
          <a:lstStyle/>
          <a:p>
            <a:r>
              <a:t>Title Text</a:t>
            </a:r>
          </a:p>
        </p:txBody>
      </p:sp>
      <p:sp>
        <p:nvSpPr>
          <p:cNvPr id="12" name="Shape 12"/>
          <p:cNvSpPr>
            <a:spLocks noGrp="1"/>
          </p:cNvSpPr>
          <p:nvPr>
            <p:ph type="body" sz="quarter" idx="1"/>
          </p:nvPr>
        </p:nvSpPr>
        <p:spPr>
          <a:xfrm>
            <a:off x="892969" y="3536156"/>
            <a:ext cx="7358063"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4987010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 name="Text Placeholder 41"/>
          <p:cNvSpPr>
            <a:spLocks noGrp="1"/>
          </p:cNvSpPr>
          <p:nvPr>
            <p:ph type="body" sz="quarter" idx="10" hasCustomPrompt="1"/>
          </p:nvPr>
        </p:nvSpPr>
        <p:spPr bwMode="white">
          <a:xfrm>
            <a:off x="237744" y="484632"/>
            <a:ext cx="8759952" cy="4370832"/>
          </a:xfrm>
        </p:spPr>
        <p:txBody>
          <a:bodyPr anchor="b" anchorCtr="0">
            <a:noAutofit/>
          </a:bodyPr>
          <a:lstStyle>
            <a:lvl1pPr marL="114300" indent="-118872" algn="l" defTabSz="814388" eaLnBrk="1" hangingPunct="1">
              <a:lnSpc>
                <a:spcPct val="95000"/>
              </a:lnSpc>
              <a:buNone/>
              <a:defRPr sz="3200" baseline="0">
                <a:solidFill>
                  <a:schemeClr val="bg1"/>
                </a:solidFill>
              </a:defRPr>
            </a:lvl1pPr>
          </a:lstStyle>
          <a:p>
            <a:pPr lvl="0"/>
            <a:r>
              <a:rPr lang="en-US" dirty="0"/>
              <a:t>“Quote slide option four has text that is left aligned, set in Arial Regular with a point size of 24 points. </a:t>
            </a:r>
            <a:r>
              <a:rPr lang="en-US" dirty="0">
                <a:solidFill>
                  <a:srgbClr val="FFFFFF"/>
                </a:solidFill>
              </a:rPr>
              <a:t>The maximum quote length should not be more than four lines of text per quote</a:t>
            </a:r>
            <a:r>
              <a:rPr lang="en-US" dirty="0"/>
              <a:t>.”</a:t>
            </a:r>
          </a:p>
        </p:txBody>
      </p:sp>
      <p:sp>
        <p:nvSpPr>
          <p:cNvPr id="18" name="Text Placeholder 43"/>
          <p:cNvSpPr>
            <a:spLocks noGrp="1"/>
          </p:cNvSpPr>
          <p:nvPr>
            <p:ph type="body" sz="quarter" idx="12" hasCustomPrompt="1"/>
          </p:nvPr>
        </p:nvSpPr>
        <p:spPr>
          <a:xfrm>
            <a:off x="429768" y="5358384"/>
            <a:ext cx="8577072" cy="612648"/>
          </a:xfrm>
        </p:spPr>
        <p:txBody>
          <a:bodyPr anchor="ctr" anchorCtr="0">
            <a:noAutofit/>
          </a:bodyPr>
          <a:lstStyle>
            <a:lvl1pPr marL="0" indent="0" algn="l" defTabSz="814388">
              <a:spcBef>
                <a:spcPct val="30000"/>
              </a:spcBef>
              <a:buClr>
                <a:schemeClr val="tx2"/>
              </a:buClr>
              <a:buSzPct val="100000"/>
              <a:buFont typeface="Wingdings" pitchFamily="2" charset="2"/>
              <a:buNone/>
              <a:defRPr sz="1800" b="0">
                <a:solidFill>
                  <a:schemeClr val="bg1"/>
                </a:solidFill>
              </a:defRPr>
            </a:lvl1pPr>
          </a:lstStyle>
          <a:p>
            <a:pPr lvl="0"/>
            <a:r>
              <a:rPr lang="en-US" dirty="0"/>
              <a:t>Source Name</a:t>
            </a:r>
            <a:br>
              <a:rPr lang="en-US" dirty="0"/>
            </a:br>
            <a:r>
              <a:rPr lang="en-US" dirty="0"/>
              <a:t>Company XYZ</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 Goal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1082842"/>
            <a:ext cx="2863980" cy="4692316"/>
          </a:xfrm>
        </p:spPr>
        <p:txBody>
          <a:bodyPr anchor="ctr" anchorCtr="0"/>
          <a:lstStyle>
            <a:lvl1pPr>
              <a:defRPr sz="2800"/>
            </a:lvl1pPr>
          </a:lstStyle>
          <a:p>
            <a:r>
              <a:rPr lang="en-US" dirty="0"/>
              <a:t>Course Goal Title</a:t>
            </a:r>
          </a:p>
        </p:txBody>
      </p:sp>
      <p:pic>
        <p:nvPicPr>
          <p:cNvPr id="3" name="Picture 2" descr="verticalbar.png"/>
          <p:cNvPicPr>
            <a:picLocks noChangeAspect="1"/>
          </p:cNvPicPr>
          <p:nvPr/>
        </p:nvPicPr>
        <p:blipFill>
          <a:blip r:embed="rId2" cstate="print"/>
          <a:stretch>
            <a:fillRect/>
          </a:stretch>
        </p:blipFill>
        <p:spPr>
          <a:xfrm>
            <a:off x="3247874" y="777667"/>
            <a:ext cx="89319" cy="5287676"/>
          </a:xfrm>
          <a:prstGeom prst="rect">
            <a:avLst/>
          </a:prstGeom>
          <a:noFill/>
          <a:ln>
            <a:noFill/>
          </a:ln>
        </p:spPr>
      </p:pic>
      <p:sp>
        <p:nvSpPr>
          <p:cNvPr id="6"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7"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8" name="Content Placeholder 7"/>
          <p:cNvSpPr>
            <a:spLocks noGrp="1"/>
          </p:cNvSpPr>
          <p:nvPr>
            <p:ph sz="quarter" idx="10"/>
          </p:nvPr>
        </p:nvSpPr>
        <p:spPr>
          <a:xfrm>
            <a:off x="3648075" y="342353"/>
            <a:ext cx="5195888" cy="6172862"/>
          </a:xfrm>
        </p:spPr>
        <p:txBody>
          <a:bodyPr anchor="ctr">
            <a:noAutofit/>
          </a:bodyPr>
          <a:lstStyle>
            <a:lvl1pPr>
              <a:defRPr>
                <a:solidFill>
                  <a:srgbClr val="0096D6"/>
                </a:solidFill>
              </a:defRPr>
            </a:lvl1pPr>
            <a:lvl2pPr>
              <a:defRPr>
                <a:solidFill>
                  <a:srgbClr val="0096D6"/>
                </a:solidFill>
              </a:defRPr>
            </a:lvl2pPr>
            <a:lvl3pPr>
              <a:defRPr>
                <a:solidFill>
                  <a:srgbClr val="0096D6"/>
                </a:solidFill>
              </a:defRPr>
            </a:lvl3pPr>
            <a:lvl4pPr>
              <a:defRPr>
                <a:solidFill>
                  <a:srgbClr val="0096D6"/>
                </a:solidFill>
              </a:defRPr>
            </a:lvl4pPr>
            <a:lvl5pPr>
              <a:defRPr>
                <a:solidFill>
                  <a:srgbClr val="0096D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 Goes Here</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hasCustomPrompt="1"/>
          </p:nvPr>
        </p:nvSpPr>
        <p:spPr>
          <a:xfrm>
            <a:off x="234432" y="1162050"/>
            <a:ext cx="8682038" cy="5322888"/>
          </a:xfrm>
        </p:spPr>
        <p:txBody>
          <a:bodyPr>
            <a:noAutofit/>
          </a:bodyPr>
          <a:lstStyle>
            <a:lvl1pPr marL="342900" indent="-342900">
              <a:buFont typeface="Arial" panose="020B0604020202020204" pitchFamily="34" charset="0"/>
              <a:buChar char="•"/>
              <a:defRPr/>
            </a:lvl1pPr>
          </a:lstStyle>
          <a:p>
            <a:pPr lvl="0"/>
            <a:r>
              <a:rPr lang="en-US"/>
              <a:t>First </a:t>
            </a:r>
            <a:r>
              <a:rPr lang="en-US" dirty="0"/>
              <a:t>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WithN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279253B-E677-1340-AA21-FA4FF91F6A50}"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2015 Cisco and/or its affiliates. All rights reserved. </a:t>
            </a:r>
          </a:p>
        </p:txBody>
      </p:sp>
      <p:sp>
        <p:nvSpPr>
          <p:cNvPr id="6" name="Content Placeholder 5"/>
          <p:cNvSpPr>
            <a:spLocks noGrp="1"/>
          </p:cNvSpPr>
          <p:nvPr>
            <p:ph sz="quarter" idx="12"/>
          </p:nvPr>
        </p:nvSpPr>
        <p:spPr>
          <a:xfrm>
            <a:off x="222250" y="1195388"/>
            <a:ext cx="8686800" cy="4858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3"/>
          </p:nvPr>
        </p:nvSpPr>
        <p:spPr>
          <a:xfrm>
            <a:off x="222250" y="6164263"/>
            <a:ext cx="8691563" cy="419100"/>
          </a:xfrm>
          <a:ln>
            <a:solidFill>
              <a:schemeClr val="accent1"/>
            </a:solidFill>
          </a:ln>
        </p:spPr>
        <p:txBody>
          <a:bodyPr anchor="ctr" anchorCtr="0">
            <a:noAutofit/>
          </a:bodyPr>
          <a:lstStyle>
            <a:lvl1pPr marL="0" indent="0">
              <a:buFont typeface="Arial"/>
              <a:buNone/>
              <a:defRPr sz="1200"/>
            </a:lvl1pPr>
            <a:lvl2pPr marL="285750" indent="-171450">
              <a:buFont typeface="Arial"/>
              <a:buChar char="•"/>
              <a:defRPr sz="1200"/>
            </a:lvl2pPr>
            <a:lvl3pPr marL="512763" indent="-171450">
              <a:buFont typeface="Arial"/>
              <a:buChar char="•"/>
              <a:defRPr sz="1200"/>
            </a:lvl3pPr>
            <a:lvl4pPr marL="744538" indent="-171450">
              <a:buFont typeface="Arial"/>
              <a:buChar char="•"/>
              <a:defRPr sz="1200"/>
            </a:lvl4pPr>
            <a:lvl5pPr marL="976313" indent="-171450">
              <a:buFont typeface="Arial"/>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68130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CPollingSlide">
    <p:spTree>
      <p:nvGrpSpPr>
        <p:cNvPr id="1" name=""/>
        <p:cNvGrpSpPr/>
        <p:nvPr/>
      </p:nvGrpSpPr>
      <p:grpSpPr>
        <a:xfrm>
          <a:off x="0" y="0"/>
          <a:ext cx="0" cy="0"/>
          <a:chOff x="0" y="0"/>
          <a:chExt cx="0" cy="0"/>
        </a:xfrm>
      </p:grpSpPr>
      <p:pic>
        <p:nvPicPr>
          <p:cNvPr id="4" name="Picture 3" descr="VC-Template-pol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700" y="152400"/>
            <a:ext cx="8851900" cy="1117600"/>
          </a:xfrm>
          <a:prstGeom prst="rect">
            <a:avLst/>
          </a:prstGeom>
        </p:spPr>
      </p:pic>
      <p:sp>
        <p:nvSpPr>
          <p:cNvPr id="2" name="Title 1"/>
          <p:cNvSpPr>
            <a:spLocks noGrp="1"/>
          </p:cNvSpPr>
          <p:nvPr>
            <p:ph type="title" hasCustomPrompt="1"/>
          </p:nvPr>
        </p:nvSpPr>
        <p:spPr>
          <a:xfrm>
            <a:off x="229701" y="411480"/>
            <a:ext cx="7512595" cy="838200"/>
          </a:xfrm>
        </p:spPr>
        <p:txBody>
          <a:bodyPr/>
          <a:lstStyle>
            <a:lvl1pPr>
              <a:lnSpc>
                <a:spcPct val="90000"/>
              </a:lnSpc>
              <a:defRPr/>
            </a:lvl1pPr>
          </a:lstStyle>
          <a:p>
            <a:r>
              <a:rPr lang="en-US" dirty="0"/>
              <a:t>Slide Title Goes Here</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342101"/>
            <a:ext cx="8682038" cy="111964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1"/>
          </p:nvPr>
        </p:nvSpPr>
        <p:spPr>
          <a:xfrm>
            <a:off x="228600" y="2602863"/>
            <a:ext cx="8686800" cy="39983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3232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CActivitySlide">
    <p:spTree>
      <p:nvGrpSpPr>
        <p:cNvPr id="1" name=""/>
        <p:cNvGrpSpPr/>
        <p:nvPr/>
      </p:nvGrpSpPr>
      <p:grpSpPr>
        <a:xfrm>
          <a:off x="0" y="0"/>
          <a:ext cx="0" cy="0"/>
          <a:chOff x="0" y="0"/>
          <a:chExt cx="0" cy="0"/>
        </a:xfrm>
      </p:grpSpPr>
      <p:pic>
        <p:nvPicPr>
          <p:cNvPr id="5" name="Picture 4" descr="VC-Template-activit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700" y="152400"/>
            <a:ext cx="8851900" cy="1117600"/>
          </a:xfrm>
          <a:prstGeom prst="rect">
            <a:avLst/>
          </a:prstGeom>
        </p:spPr>
      </p:pic>
      <p:sp>
        <p:nvSpPr>
          <p:cNvPr id="2" name="Title 1"/>
          <p:cNvSpPr>
            <a:spLocks noGrp="1"/>
          </p:cNvSpPr>
          <p:nvPr>
            <p:ph type="title" hasCustomPrompt="1"/>
          </p:nvPr>
        </p:nvSpPr>
        <p:spPr>
          <a:xfrm>
            <a:off x="229701" y="411480"/>
            <a:ext cx="7512595" cy="838200"/>
          </a:xfrm>
        </p:spPr>
        <p:txBody>
          <a:bodyPr/>
          <a:lstStyle>
            <a:lvl1pPr>
              <a:lnSpc>
                <a:spcPct val="90000"/>
              </a:lnSpc>
              <a:defRPr/>
            </a:lvl1pPr>
          </a:lstStyle>
          <a:p>
            <a:r>
              <a:rPr lang="en-US" dirty="0"/>
              <a:t>Slide Title Goes Here</a:t>
            </a:r>
          </a:p>
        </p:txBody>
      </p:sp>
      <p:sp>
        <p:nvSpPr>
          <p:cNvPr id="6"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7"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8" name="Content Placeholder 6"/>
          <p:cNvSpPr>
            <a:spLocks noGrp="1"/>
          </p:cNvSpPr>
          <p:nvPr>
            <p:ph sz="quarter" idx="10"/>
          </p:nvPr>
        </p:nvSpPr>
        <p:spPr>
          <a:xfrm>
            <a:off x="234432" y="1342101"/>
            <a:ext cx="8682038" cy="111964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1"/>
          </p:nvPr>
        </p:nvSpPr>
        <p:spPr>
          <a:xfrm>
            <a:off x="228600" y="2602863"/>
            <a:ext cx="8686800" cy="39983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118672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1" y="228600"/>
            <a:ext cx="8686800" cy="838200"/>
          </a:xfrm>
          <a:prstGeom prst="rect">
            <a:avLst/>
          </a:prstGeom>
        </p:spPr>
        <p:txBody>
          <a:bodyPr vert="horz" lIns="82296" tIns="45720" rIns="82296" bIns="45720" rtlCol="0" anchor="b" anchorCtr="0">
            <a:noAutofit/>
          </a:bodyPr>
          <a:lstStyle/>
          <a:p>
            <a:r>
              <a:rPr lang="en-US" dirty="0"/>
              <a:t>Slide Title Goes Here</a:t>
            </a:r>
          </a:p>
        </p:txBody>
      </p:sp>
      <p:sp>
        <p:nvSpPr>
          <p:cNvPr id="3" name="Text Placeholder 2"/>
          <p:cNvSpPr>
            <a:spLocks noGrp="1"/>
          </p:cNvSpPr>
          <p:nvPr>
            <p:ph type="body" idx="1"/>
          </p:nvPr>
        </p:nvSpPr>
        <p:spPr>
          <a:xfrm>
            <a:off x="228600" y="1188720"/>
            <a:ext cx="8686800" cy="5350184"/>
          </a:xfrm>
          <a:prstGeom prst="rect">
            <a:avLst/>
          </a:prstGeom>
        </p:spPr>
        <p:txBody>
          <a:bodyPr vert="horz" wrap="square" lIns="91440" tIns="0" rIns="91440" bIns="0" rtlCol="0">
            <a:no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717" r:id="rId7"/>
    <p:sldLayoutId id="2147483697" r:id="rId8"/>
    <p:sldLayoutId id="2147483698" r:id="rId9"/>
    <p:sldLayoutId id="2147483699" r:id="rId10"/>
    <p:sldLayoutId id="2147483700" r:id="rId11"/>
    <p:sldLayoutId id="2147483690" r:id="rId12"/>
    <p:sldLayoutId id="2147483712" r:id="rId13"/>
    <p:sldLayoutId id="2147483718" r:id="rId14"/>
    <p:sldLayoutId id="2147483722" r:id="rId15"/>
    <p:sldLayoutId id="2147483703" r:id="rId16"/>
    <p:sldLayoutId id="2147483704" r:id="rId17"/>
    <p:sldLayoutId id="2147483692" r:id="rId18"/>
    <p:sldLayoutId id="2147483702" r:id="rId19"/>
    <p:sldLayoutId id="2147483701" r:id="rId20"/>
    <p:sldLayoutId id="2147483713" r:id="rId21"/>
    <p:sldLayoutId id="2147483720" r:id="rId22"/>
    <p:sldLayoutId id="2147483716" r:id="rId23"/>
    <p:sldLayoutId id="2147483719" r:id="rId24"/>
    <p:sldLayoutId id="2147483721" r:id="rId25"/>
    <p:sldLayoutId id="2147483694" r:id="rId26"/>
    <p:sldLayoutId id="2147483695" r:id="rId27"/>
    <p:sldLayoutId id="2147483696" r:id="rId28"/>
    <p:sldLayoutId id="2147483714" r:id="rId29"/>
    <p:sldLayoutId id="2147483715" r:id="rId30"/>
    <p:sldLayoutId id="2147483723" r:id="rId31"/>
    <p:sldLayoutId id="2147483724" r:id="rId32"/>
  </p:sldLayoutIdLst>
  <p:transition/>
  <p:hf sldNum="0" hdr="0" dt="0"/>
  <p:txStyles>
    <p:titleStyle>
      <a:lvl1pPr algn="l" defTabSz="914400" rtl="0" eaLnBrk="1" latinLnBrk="0" hangingPunct="1">
        <a:lnSpc>
          <a:spcPct val="100000"/>
        </a:lnSpc>
        <a:spcBef>
          <a:spcPct val="0"/>
        </a:spcBef>
        <a:buNone/>
        <a:defRPr lang="en-US" sz="2800" b="0" kern="1200" spc="-100" baseline="0" dirty="0">
          <a:gradFill>
            <a:gsLst>
              <a:gs pos="0">
                <a:schemeClr val="accent1"/>
              </a:gs>
              <a:gs pos="44000">
                <a:srgbClr val="01BBBB"/>
              </a:gs>
              <a:gs pos="100000">
                <a:srgbClr val="468041"/>
              </a:gs>
            </a:gsLst>
            <a:lin ang="4800000" scaled="0"/>
          </a:gradFill>
          <a:latin typeface="+mj-lt"/>
          <a:ea typeface="+mj-ea"/>
          <a:cs typeface="+mj-cs"/>
        </a:defRPr>
      </a:lvl1pPr>
    </p:titleStyle>
    <p:bodyStyle>
      <a:lvl1pPr marL="341313" indent="-341313" algn="l" defTabSz="914400" rtl="0" eaLnBrk="1" latinLnBrk="0" hangingPunct="1">
        <a:lnSpc>
          <a:spcPct val="100000"/>
        </a:lnSpc>
        <a:spcBef>
          <a:spcPts val="600"/>
        </a:spcBef>
        <a:spcAft>
          <a:spcPts val="0"/>
        </a:spcAft>
        <a:buClr>
          <a:schemeClr val="accent4"/>
        </a:buClr>
        <a:buSzPct val="90000"/>
        <a:buFont typeface="Arial"/>
        <a:buChar char="•"/>
        <a:tabLst/>
        <a:defRPr lang="en-US" sz="2000" kern="1200" baseline="0" dirty="0" smtClean="0">
          <a:solidFill>
            <a:schemeClr val="tx1"/>
          </a:solidFill>
          <a:latin typeface="+mn-lt"/>
          <a:ea typeface="+mn-ea"/>
          <a:cs typeface="+mn-cs"/>
        </a:defRPr>
      </a:lvl1pPr>
      <a:lvl2pPr marL="684213" indent="-290513" algn="l" defTabSz="914400" rtl="0" eaLnBrk="1" latinLnBrk="0" hangingPunct="1">
        <a:lnSpc>
          <a:spcPct val="100000"/>
        </a:lnSpc>
        <a:spcBef>
          <a:spcPts val="600"/>
        </a:spcBef>
        <a:spcAft>
          <a:spcPts val="0"/>
        </a:spcAft>
        <a:buClr>
          <a:schemeClr val="accent4"/>
        </a:buClr>
        <a:buFont typeface="Arial" pitchFamily="34" charset="0"/>
        <a:buChar char="•"/>
        <a:defRPr lang="en-US" sz="1800" kern="1200" dirty="0" smtClean="0">
          <a:solidFill>
            <a:schemeClr val="tx1"/>
          </a:solidFill>
          <a:latin typeface="+mn-lt"/>
          <a:ea typeface="+mn-ea"/>
          <a:cs typeface="+mn-cs"/>
        </a:defRPr>
      </a:lvl2pPr>
      <a:lvl3pPr marL="965200" indent="-231775" algn="l" defTabSz="806450" rtl="0" eaLnBrk="1" latinLnBrk="0" hangingPunct="1">
        <a:lnSpc>
          <a:spcPct val="100000"/>
        </a:lnSpc>
        <a:spcBef>
          <a:spcPts val="600"/>
        </a:spcBef>
        <a:spcAft>
          <a:spcPts val="0"/>
        </a:spcAft>
        <a:buClr>
          <a:schemeClr val="accent4"/>
        </a:buClr>
        <a:buFont typeface="Arial" pitchFamily="34" charset="0"/>
        <a:buChar char="-"/>
        <a:tabLst/>
        <a:defRPr lang="en-US" sz="1600" kern="1200" dirty="0" smtClean="0">
          <a:solidFill>
            <a:schemeClr val="tx1"/>
          </a:solidFill>
          <a:latin typeface="+mn-lt"/>
          <a:ea typeface="+mn-ea"/>
          <a:cs typeface="+mn-cs"/>
        </a:defRPr>
      </a:lvl3pPr>
      <a:lvl4pPr marL="1200150" indent="-231775" algn="l" defTabSz="914400" rtl="0" eaLnBrk="1" latinLnBrk="0" hangingPunct="1">
        <a:lnSpc>
          <a:spcPct val="100000"/>
        </a:lnSpc>
        <a:spcBef>
          <a:spcPts val="600"/>
        </a:spcBef>
        <a:spcAft>
          <a:spcPts val="0"/>
        </a:spcAft>
        <a:buClr>
          <a:schemeClr val="accent4"/>
        </a:buClr>
        <a:buFont typeface="Arial" pitchFamily="34" charset="0"/>
        <a:buChar char="•"/>
        <a:defRPr lang="en-US" sz="1600" kern="1200" dirty="0" smtClean="0">
          <a:solidFill>
            <a:schemeClr val="tx1"/>
          </a:solidFill>
          <a:latin typeface="+mn-lt"/>
          <a:ea typeface="+mn-ea"/>
          <a:cs typeface="+mn-cs"/>
        </a:defRPr>
      </a:lvl4pPr>
      <a:lvl5pPr marL="1430338" indent="-219075" algn="l" defTabSz="914400" rtl="0" eaLnBrk="1" latinLnBrk="0" hangingPunct="1">
        <a:lnSpc>
          <a:spcPct val="100000"/>
        </a:lnSpc>
        <a:spcBef>
          <a:spcPts val="600"/>
        </a:spcBef>
        <a:spcAft>
          <a:spcPts val="0"/>
        </a:spcAft>
        <a:buClr>
          <a:schemeClr val="accent4"/>
        </a:buClr>
        <a:buFont typeface="Arial" pitchFamily="34" charset="0"/>
        <a:buChar char="-"/>
        <a:tabLst/>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3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3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3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32.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3" Type="http://schemas.openxmlformats.org/officeDocument/2006/relationships/hyperlink" Target="http://192.168.104.132/nuova" TargetMode="External"/><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3" Type="http://schemas.openxmlformats.org/officeDocument/2006/relationships/hyperlink" Target="http://192.168.104.132/nuova" TargetMode="External"/><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LessonTitleSlide">
    <p:spTree>
      <p:nvGrpSpPr>
        <p:cNvPr id="1" name=""/>
        <p:cNvGrpSpPr/>
        <p:nvPr/>
      </p:nvGrpSpPr>
      <p:grpSpPr>
        <a:xfrm>
          <a:off x="0" y="0"/>
          <a:ext cx="0" cy="0"/>
          <a:chOff x="0" y="0"/>
          <a:chExt cx="0" cy="0"/>
        </a:xfrm>
      </p:grpSpPr>
      <p:sp>
        <p:nvSpPr>
          <p:cNvPr id="2" name="Title 1"/>
          <p:cNvSpPr>
            <a:spLocks noGrp="1"/>
          </p:cNvSpPr>
          <p:nvPr>
            <p:ph type="title"/>
          </p:nvPr>
        </p:nvSpPr>
        <p:spPr>
          <a:xfrm>
            <a:off x="219456" y="1252728"/>
            <a:ext cx="8110728" cy="2907792"/>
          </a:xfrm>
        </p:spPr>
        <p:txBody>
          <a:bodyPr/>
          <a:lstStyle>
            <a:lvl1pPr>
              <a:defRPr sz="3200"/>
            </a:lvl1pPr>
          </a:lstStyle>
          <a:p>
            <a:r>
              <a:t>Demonstrating ACI Network Programmability and Orchestration</a:t>
            </a:r>
          </a:p>
        </p:txBody>
      </p:sp>
      <p:pic>
        <p:nvPicPr>
          <p:cNvPr id="34" name="Picture 33" descr="bottom bar.jpg"/>
          <p:cNvPicPr>
            <a:picLocks noChangeAspect="1"/>
          </p:cNvPicPr>
          <p:nvPr/>
        </p:nvPicPr>
        <p:blipFill>
          <a:blip r:embed="rId2" cstate="print"/>
          <a:stretch>
            <a:fillRect/>
          </a:stretch>
        </p:blipFill>
        <p:spPr>
          <a:xfrm>
            <a:off x="333375" y="6477000"/>
            <a:ext cx="8477250" cy="162912"/>
          </a:xfrm>
          <a:prstGeom prst="rect">
            <a:avLst/>
          </a:prstGeom>
        </p:spPr>
      </p:pic>
      <p:sp>
        <p:nvSpPr>
          <p:cNvPr id="38" name="Subtitle 2"/>
          <p:cNvSpPr>
            <a:spLocks noGrp="1"/>
          </p:cNvSpPr>
          <p:nvPr>
            <p:ph type="subTitle" idx="1"/>
          </p:nvPr>
        </p:nvSpPr>
        <p:spPr>
          <a:xfrm>
            <a:off x="236383" y="4464066"/>
            <a:ext cx="8112126" cy="307777"/>
          </a:xfrm>
        </p:spPr>
        <p:txBody>
          <a:bodyPr>
            <a:sp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indent="0">
              <a:lnSpc>
                <a:spcPts val="2400"/>
              </a:lnSpc>
              <a:spcBef>
                <a:spcPts val="800"/>
              </a:spcBef>
              <a:spcAft>
                <a:spcPts val="0"/>
              </a:spcAft>
              <a:buNone/>
            </a:pPr>
            <a:r>
              <a:rPr lang="en-US" sz="2200" b="0" dirty="0"/>
              <a:t>Cisco ACI Configuration and Orchestration</a:t>
            </a:r>
          </a:p>
        </p:txBody>
      </p:sp>
      <p:sp>
        <p:nvSpPr>
          <p:cNvPr id="33"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1</a:t>
            </a:fld>
            <a:endParaRPr lang="en-US"/>
          </a:p>
        </p:txBody>
      </p:sp>
      <p:sp>
        <p:nvSpPr>
          <p:cNvPr id="3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4" name="Picture 3" descr="cisco_pptgre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510" y="290227"/>
            <a:ext cx="873152" cy="4594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70-30TwoCol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JSON? (Cont.)</a:t>
            </a:r>
          </a:p>
        </p:txBody>
      </p:sp>
      <p:sp>
        <p:nvSpPr>
          <p:cNvPr id="3" name="Content Placeholder 2"/>
          <p:cNvSpPr>
            <a:spLocks noGrp="1"/>
          </p:cNvSpPr>
          <p:nvPr>
            <p:ph idx="1"/>
          </p:nvPr>
        </p:nvSpPr>
        <p:spPr>
          <a:xfrm>
            <a:off x="228600" y="1188720"/>
            <a:ext cx="5266592" cy="5350184"/>
          </a:xfrm>
          <a:ln>
            <a:noFill/>
          </a:ln>
        </p:spPr>
        <p:txBody>
          <a:bodyPr>
            <a:spAutoFit/>
          </a:bodyPr>
          <a:lstStyle/>
          <a:p>
            <a:pPr marL="0" indent="0">
              <a:lnSpc>
                <a:spcPct val="100000"/>
              </a:lnSpc>
              <a:spcBef>
                <a:spcPts val="0"/>
              </a:spcBef>
              <a:spcAft>
                <a:spcPts val="0"/>
              </a:spcAft>
              <a:buNone/>
            </a:pPr>
            <a:r>
              <a:rPr lang="en-US" sz="1400" b="1" dirty="0">
                <a:latin typeface="Courier New"/>
                <a:cs typeface="Courier New"/>
              </a:rPr>
              <a:t>{ "employees": [ </a:t>
            </a:r>
            <a:br/>
            <a:r>
              <a:rPr lang="en-US" sz="1400" b="1" dirty="0">
                <a:latin typeface="Courier New"/>
                <a:cs typeface="Courier New"/>
              </a:rPr>
              <a:t>{ "firstName":"John" , "lastName":"Doe" }, </a:t>
            </a:r>
            <a:br/>
            <a:r>
              <a:rPr lang="en-US" sz="1400" b="1" dirty="0">
                <a:latin typeface="Courier New"/>
                <a:cs typeface="Courier New"/>
              </a:rPr>
              <a:t>{ "firstName":"Anna" , "lastName":"Smith" }, </a:t>
            </a:r>
            <a:br/>
            <a:r>
              <a:rPr lang="en-US" sz="1400" b="1" dirty="0">
                <a:latin typeface="Courier New"/>
                <a:cs typeface="Courier New"/>
              </a:rPr>
              <a:t>{ "firstName":"Peter" , "lastName":"Jones" }</a:t>
            </a:r>
            <a:br/>
            <a:r>
              <a:rPr lang="en-US" sz="1400" b="1" dirty="0">
                <a:latin typeface="Courier New"/>
                <a:cs typeface="Courier New"/>
              </a:rPr>
              <a:t>]</a:t>
            </a:r>
            <a:br/>
            <a:r>
              <a:rPr lang="en-US" sz="1400" b="1" dirty="0">
                <a:latin typeface="Courier New"/>
                <a:cs typeface="Courier New"/>
              </a:rPr>
              <a:t>}</a:t>
            </a:r>
          </a:p>
        </p:txBody>
      </p:sp>
      <p:sp>
        <p:nvSpPr>
          <p:cNvPr id="4" name="Content Placeholder 2"/>
          <p:cNvSpPr>
            <a:spLocks noGrp="1"/>
          </p:cNvSpPr>
          <p:nvPr>
            <p:ph idx="14"/>
          </p:nvPr>
        </p:nvSpPr>
        <p:spPr>
          <a:xfrm>
            <a:off x="5688623" y="1188720"/>
            <a:ext cx="3226777" cy="5350184"/>
          </a:xfrm>
        </p:spPr>
        <p:txBody>
          <a:bodyPr>
            <a:spAutoFit/>
          </a:bodyPr>
          <a:lstStyle/>
          <a:p>
            <a:pPr marL="0" indent="0">
              <a:lnSpc>
                <a:spcPts val="2400"/>
              </a:lnSpc>
              <a:spcBef>
                <a:spcPts val="800"/>
              </a:spcBef>
              <a:spcAft>
                <a:spcPts val="0"/>
              </a:spcAft>
              <a:buNone/>
            </a:pPr>
            <a:r>
              <a:rPr lang="en-US" sz="2200" b="0" dirty="0"/>
              <a:t>The employees object is an array  of three employee records (objects).</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10</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Evaluating XML and JSON</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11</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JSON is simpler than XML and more compact.</a:t>
            </a:r>
          </a:p>
          <a:p>
            <a:pPr marL="0" indent="0">
              <a:spcBef>
                <a:spcPts val="0"/>
              </a:spcBef>
              <a:spcAft>
                <a:spcPts val="0"/>
              </a:spcAft>
              <a:buNone/>
            </a:pPr>
            <a:r>
              <a:rPr sz="100"/>
              <a:t> </a:t>
            </a:r>
          </a:p>
          <a:p>
            <a:pPr lvl="1">
              <a:buClr>
                <a:schemeClr val="accent4"/>
              </a:buClr>
              <a:buFont typeface="Arial"/>
              <a:buChar char="–"/>
            </a:pPr>
            <a:r>
              <a:t>XML is more verbose than JSON, so JSON is faster for humans to write.</a:t>
            </a:r>
          </a:p>
          <a:p>
            <a:pPr lvl="1">
              <a:buClr>
                <a:schemeClr val="accent4"/>
              </a:buClr>
              <a:buFont typeface="Arial"/>
              <a:buChar char="–"/>
            </a:pPr>
            <a:r>
              <a:t>XML parsing is hard because of its complexity.</a:t>
            </a:r>
          </a:p>
          <a:p>
            <a:pPr>
              <a:buClr>
                <a:schemeClr val="accent4"/>
              </a:buClr>
              <a:buFont typeface="Arial"/>
              <a:buChar char="•"/>
            </a:pPr>
            <a:r>
              <a:t>JSON is a better fit for object-oriented systems than XML.</a:t>
            </a:r>
          </a:p>
          <a:p>
            <a:pPr>
              <a:buClr>
                <a:schemeClr val="accent4"/>
              </a:buClr>
              <a:buFont typeface="Arial"/>
              <a:buChar char="•"/>
            </a:pPr>
            <a:r>
              <a:t>JSON is not as extensible as XML.</a:t>
            </a:r>
          </a:p>
          <a:p>
            <a:pPr>
              <a:buClr>
                <a:schemeClr val="accent4"/>
              </a:buClr>
              <a:buFont typeface="Arial"/>
              <a:buChar char="•"/>
            </a:pPr>
            <a:r>
              <a:t>JSON is preferred by many for simple data exchange.</a:t>
            </a:r>
          </a:p>
          <a:p>
            <a:pPr>
              <a:buClr>
                <a:schemeClr val="accent4"/>
              </a:buClr>
              <a:buFont typeface="Arial"/>
              <a:buChar char="•"/>
            </a:pPr>
            <a:r>
              <a:t>With JSON, there is less syntax and no semantics.</a:t>
            </a:r>
          </a:p>
          <a:p>
            <a:pPr>
              <a:buClr>
                <a:schemeClr val="accent4"/>
              </a:buClr>
              <a:buFont typeface="Arial"/>
              <a:buChar char="•"/>
            </a:pPr>
            <a:r>
              <a:t>Schemas are not needed.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0-40TwoCol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Evaluating XML and JSON (Cont.)</a:t>
            </a:r>
          </a:p>
        </p:txBody>
      </p:sp>
      <p:sp>
        <p:nvSpPr>
          <p:cNvPr id="3" name="Content Placeholder 2"/>
          <p:cNvSpPr>
            <a:spLocks noGrp="1"/>
          </p:cNvSpPr>
          <p:nvPr>
            <p:ph idx="1"/>
          </p:nvPr>
        </p:nvSpPr>
        <p:spPr>
          <a:xfrm>
            <a:off x="228600" y="1188720"/>
            <a:ext cx="4633546" cy="5350184"/>
          </a:xfrm>
          <a:ln>
            <a:noFill/>
          </a:ln>
        </p:spPr>
        <p:txBody>
          <a:bodyPr>
            <a:spAutoFit/>
          </a:bodyPr>
          <a:lstStyle/>
          <a:p>
            <a:pPr marL="0" indent="0">
              <a:lnSpc>
                <a:spcPct val="100000"/>
              </a:lnSpc>
              <a:spcBef>
                <a:spcPts val="0"/>
              </a:spcBef>
              <a:spcAft>
                <a:spcPts val="0"/>
              </a:spcAft>
              <a:buNone/>
            </a:pPr>
            <a:r>
              <a:rPr lang="en-US" sz="1400" b="1" dirty="0">
                <a:latin typeface="Courier New"/>
                <a:cs typeface="Courier New"/>
              </a:rPr>
              <a:t>XML</a:t>
            </a:r>
            <a:br/>
            <a:r>
              <a:rPr lang="en-US" sz="1400" b="1" dirty="0">
                <a:latin typeface="Courier New"/>
                <a:cs typeface="Courier New"/>
              </a:rPr>
              <a:t>&lt;car&gt; </a:t>
            </a:r>
            <a:br/>
            <a:r>
              <a:rPr lang="en-US" sz="1400" b="1" dirty="0">
                <a:latin typeface="Courier New"/>
                <a:cs typeface="Courier New"/>
              </a:rPr>
              <a:t>    &lt;company&gt;Volkswagen&lt;/company&gt;</a:t>
            </a:r>
            <a:br/>
            <a:r>
              <a:rPr lang="en-US" sz="1400" b="1" dirty="0">
                <a:latin typeface="Courier New"/>
                <a:cs typeface="Courier New"/>
              </a:rPr>
              <a:t>    &lt;name&gt;Vento&lt;/name&gt; </a:t>
            </a:r>
            <a:br/>
            <a:r>
              <a:rPr lang="en-US" sz="1400" b="1" dirty="0">
                <a:latin typeface="Courier New"/>
                <a:cs typeface="Courier New"/>
              </a:rPr>
              <a:t>    &lt;price&gt;800000&lt;/price&gt; </a:t>
            </a:r>
            <a:br/>
            <a:r>
              <a:rPr lang="en-US" sz="1400" b="1" dirty="0">
                <a:latin typeface="Courier New"/>
                <a:cs typeface="Courier New"/>
              </a:rPr>
              <a:t>&lt;/car&gt; </a:t>
            </a:r>
          </a:p>
        </p:txBody>
      </p:sp>
      <p:sp>
        <p:nvSpPr>
          <p:cNvPr id="4" name="Content Placeholder 2"/>
          <p:cNvSpPr>
            <a:spLocks noGrp="1"/>
          </p:cNvSpPr>
          <p:nvPr>
            <p:ph idx="14"/>
          </p:nvPr>
        </p:nvSpPr>
        <p:spPr>
          <a:xfrm>
            <a:off x="5064368" y="1188720"/>
            <a:ext cx="3840480" cy="5350184"/>
          </a:xfrm>
          <a:ln>
            <a:noFill/>
          </a:ln>
        </p:spPr>
        <p:txBody>
          <a:bodyPr>
            <a:spAutoFit/>
          </a:bodyPr>
          <a:lstStyle/>
          <a:p>
            <a:pPr marL="0" indent="0">
              <a:lnSpc>
                <a:spcPct val="100000"/>
              </a:lnSpc>
              <a:spcBef>
                <a:spcPts val="0"/>
              </a:spcBef>
              <a:spcAft>
                <a:spcPts val="0"/>
              </a:spcAft>
              <a:buNone/>
            </a:pPr>
            <a:r>
              <a:rPr lang="en-US" sz="1400" b="1" dirty="0">
                <a:latin typeface="Courier New"/>
                <a:cs typeface="Courier New"/>
              </a:rPr>
              <a:t>JSON</a:t>
            </a:r>
            <a:br/>
            <a:r>
              <a:rPr lang="en-US" sz="1400" b="1" dirty="0">
                <a:latin typeface="Courier New"/>
                <a:cs typeface="Courier New"/>
              </a:rPr>
              <a:t>{ "company": Volkswagen,   </a:t>
            </a:r>
            <a:br/>
            <a:r>
              <a:rPr lang="en-US" sz="1400" b="1" dirty="0">
                <a:latin typeface="Courier New"/>
                <a:cs typeface="Courier New"/>
              </a:rPr>
              <a:t>   "name": "Vento",</a:t>
            </a:r>
            <a:br/>
            <a:r>
              <a:rPr lang="en-US" sz="1400" b="1" dirty="0">
                <a:latin typeface="Courier New"/>
                <a:cs typeface="Courier New"/>
              </a:rPr>
              <a:t>   "price": 800000 }</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12</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0-50TwoCol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Northbound: REST API, Python, Puppet, Chef, OpenStack</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13</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88975"/>
            <a:ext cx="4201812" cy="5350184"/>
          </a:xfrm>
        </p:spPr>
        <p:txBody>
          <a:bodyPr wrap="square">
            <a:noAutofit/>
          </a:bodyPr>
          <a:lstStyle/>
          <a:p>
            <a:pPr marL="0" indent="0">
              <a:spcBef>
                <a:spcPts val="0"/>
              </a:spcBef>
              <a:spcAft>
                <a:spcPts val="0"/>
              </a:spcAft>
              <a:buNone/>
            </a:pPr>
            <a:r>
              <a:rPr sz="100"/>
              <a:t> </a:t>
            </a:r>
          </a:p>
          <a:p>
            <a:pPr>
              <a:buClr>
                <a:schemeClr val="accent4"/>
              </a:buClr>
              <a:buFont typeface="Arial"/>
              <a:buChar char="•"/>
            </a:pPr>
            <a:r>
              <a:t>Description</a:t>
            </a:r>
          </a:p>
          <a:p>
            <a:pPr marL="0" indent="0">
              <a:spcBef>
                <a:spcPts val="0"/>
              </a:spcBef>
              <a:spcAft>
                <a:spcPts val="0"/>
              </a:spcAft>
              <a:buNone/>
            </a:pPr>
            <a:r>
              <a:rPr sz="100"/>
              <a:t> </a:t>
            </a:r>
          </a:p>
          <a:p>
            <a:pPr lvl="1">
              <a:buClr>
                <a:schemeClr val="accent4"/>
              </a:buClr>
              <a:buFont typeface="Arial"/>
              <a:buChar char="–"/>
            </a:pPr>
            <a:r>
              <a:t>Based on open ACI object model</a:t>
            </a:r>
          </a:p>
          <a:p>
            <a:pPr lvl="1">
              <a:buClr>
                <a:schemeClr val="accent4"/>
              </a:buClr>
              <a:buFont typeface="Arial"/>
              <a:buChar char="–"/>
            </a:pPr>
            <a:r>
              <a:t>Foundation for integration with open-source and third-party tools</a:t>
            </a:r>
          </a:p>
          <a:p>
            <a:pPr lvl="1">
              <a:buClr>
                <a:schemeClr val="accent4"/>
              </a:buClr>
              <a:buFont typeface="Arial"/>
              <a:buChar char="–"/>
            </a:pPr>
            <a:r>
              <a:t>JSON or XML over HTTP</a:t>
            </a:r>
          </a:p>
          <a:p>
            <a:pPr>
              <a:buClr>
                <a:schemeClr val="accent4"/>
              </a:buClr>
              <a:buFont typeface="Arial"/>
              <a:buChar char="•"/>
            </a:pPr>
            <a:r>
              <a:t>OSS software and standards</a:t>
            </a:r>
          </a:p>
          <a:p>
            <a:pPr marL="0" indent="0">
              <a:spcBef>
                <a:spcPts val="0"/>
              </a:spcBef>
              <a:spcAft>
                <a:spcPts val="0"/>
              </a:spcAft>
              <a:buNone/>
            </a:pPr>
            <a:r>
              <a:rPr sz="100"/>
              <a:t> </a:t>
            </a:r>
          </a:p>
          <a:p>
            <a:pPr lvl="1">
              <a:buClr>
                <a:schemeClr val="accent4"/>
              </a:buClr>
              <a:buFont typeface="Arial"/>
              <a:buChar char="–"/>
            </a:pPr>
            <a:r>
              <a:t>Published object model and documentation</a:t>
            </a:r>
          </a:p>
          <a:p>
            <a:pPr lvl="1">
              <a:buClr>
                <a:schemeClr val="accent4"/>
              </a:buClr>
              <a:buFont typeface="Arial"/>
              <a:buChar char="–"/>
            </a:pPr>
            <a:r>
              <a:t>Simulator environment available</a:t>
            </a:r>
          </a:p>
          <a:p>
            <a:pPr lvl="1">
              <a:buClr>
                <a:schemeClr val="accent4"/>
              </a:buClr>
              <a:buFont typeface="Arial"/>
              <a:buChar char="–"/>
            </a:pPr>
            <a:r>
              <a:t>Open-source Python SDK</a:t>
            </a:r>
          </a:p>
          <a:p>
            <a:pPr lvl="1">
              <a:buClr>
                <a:schemeClr val="accent4"/>
              </a:buClr>
              <a:buFont typeface="Arial"/>
              <a:buChar char="–"/>
            </a:pPr>
            <a:r>
              <a:t>Open-source Neutron plug-in (OpenStack)</a:t>
            </a:r>
          </a:p>
          <a:p>
            <a:pPr lvl="1">
              <a:buClr>
                <a:schemeClr val="accent4"/>
              </a:buClr>
              <a:buFont typeface="Arial"/>
              <a:buChar char="–"/>
            </a:pPr>
            <a:r>
              <a:t>Open-source cookbooks for DevOps</a:t>
            </a:r>
          </a:p>
        </p:txBody>
      </p:sp>
      <p:pic>
        <p:nvPicPr>
          <p:cNvPr id="8" name="Content Placeholder 6|0|0"/>
          <p:cNvPicPr>
            <a:picLocks noGrp="1" noChangeAspect="1"/>
          </p:cNvPicPr>
          <p:nvPr>
            <p:ph sz="quarter" idx="11"/>
          </p:nvPr>
        </p:nvPicPr>
        <p:blipFill>
          <a:blip r:embed="rId2"/>
          <a:stretch>
            <a:fillRect/>
          </a:stretch>
        </p:blipFill>
        <p:spPr>
          <a:xfrm>
            <a:off x="4620669" y="1188975"/>
            <a:ext cx="4268892" cy="46310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0-40TwoCol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ACI Fabric-Attached Device API—OpFlex</a:t>
            </a:r>
          </a:p>
        </p:txBody>
      </p:sp>
      <p:sp>
        <p:nvSpPr>
          <p:cNvPr id="3" name="Content Placeholder 2"/>
          <p:cNvSpPr>
            <a:spLocks noGrp="1"/>
          </p:cNvSpPr>
          <p:nvPr>
            <p:ph idx="1"/>
          </p:nvPr>
        </p:nvSpPr>
        <p:spPr>
          <a:xfrm>
            <a:off x="228600" y="1188720"/>
            <a:ext cx="4633546" cy="5350184"/>
          </a:xfrm>
        </p:spPr>
        <p:txBody>
          <a:bodyPr>
            <a:spAutoFit/>
          </a:bodyPr>
          <a:lstStyle/>
          <a:p>
            <a:pPr marL="0" indent="0">
              <a:spcBef>
                <a:spcPts val="0"/>
              </a:spcBef>
              <a:spcAft>
                <a:spcPts val="0"/>
              </a:spcAft>
              <a:buNone/>
            </a:pPr>
            <a:r>
              <a:rPr sz="100"/>
              <a:t> </a:t>
            </a:r>
          </a:p>
          <a:p>
            <a:pPr>
              <a:buClr>
                <a:schemeClr val="accent4"/>
              </a:buClr>
              <a:buFont typeface="Arial"/>
              <a:buChar char="•"/>
            </a:pPr>
            <a:r>
              <a:t>Open an API between a controller and a set of network devices designed to natively support  ACI policy.</a:t>
            </a:r>
          </a:p>
          <a:p>
            <a:pPr>
              <a:buClr>
                <a:schemeClr val="accent4"/>
              </a:buClr>
              <a:buFont typeface="Arial"/>
              <a:buChar char="•"/>
            </a:pPr>
            <a:r>
              <a:t>This feature is supported over TCP, SSL, and HTTP.</a:t>
            </a:r>
          </a:p>
          <a:p>
            <a:pPr>
              <a:buClr>
                <a:schemeClr val="accent4"/>
              </a:buClr>
              <a:buFont typeface="Arial"/>
              <a:buChar char="•"/>
            </a:pPr>
            <a:r>
              <a:t>The logical policy model is pushed directly from the controller (policy authority) to a device (policy element) that renders the model in software and hardware.</a:t>
            </a:r>
          </a:p>
          <a:p>
            <a:pPr>
              <a:buClr>
                <a:schemeClr val="accent4"/>
              </a:buClr>
              <a:buFont typeface="Arial"/>
              <a:buChar char="•"/>
            </a:pPr>
            <a:r>
              <a:t>Policy elements can be leaf switches in a network fabric, hypervisor switches, or Layer 4 to Layer 7 devices.</a:t>
            </a:r>
          </a:p>
          <a:p>
            <a:pPr>
              <a:buClr>
                <a:schemeClr val="accent4"/>
              </a:buClr>
              <a:buFont typeface="Arial"/>
              <a:buChar char="•"/>
            </a:pPr>
            <a:r>
              <a:t>An open-source C-based OpFlex agent will be released.</a:t>
            </a:r>
          </a:p>
        </p:txBody>
      </p:sp>
      <p:pic>
        <p:nvPicPr>
          <p:cNvPr id="4" name="Content Placeholder 2|0|0"/>
          <p:cNvPicPr>
            <a:picLocks noGrp="1" noChangeAspect="1"/>
          </p:cNvPicPr>
          <p:nvPr>
            <p:ph idx="14"/>
          </p:nvPr>
        </p:nvPicPr>
        <p:blipFill>
          <a:blip r:embed="rId2"/>
          <a:stretch>
            <a:fillRect/>
          </a:stretch>
        </p:blipFill>
        <p:spPr>
          <a:xfrm>
            <a:off x="5064368" y="1188720"/>
            <a:ext cx="3840480" cy="4680802"/>
          </a:xfrm>
          <a:prstGeom prst="rect">
            <a:avLst/>
          </a:prstGeom>
        </p:spPr>
      </p:pic>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14</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0-50TwoCol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Southbound: Layer 4 to Layer 7 Scripting API</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15</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88975"/>
            <a:ext cx="4201812" cy="5350184"/>
          </a:xfrm>
        </p:spPr>
        <p:txBody>
          <a:bodyPr wrap="square">
            <a:noAutofit/>
          </a:bodyPr>
          <a:lstStyle/>
          <a:p>
            <a:pPr marL="0" indent="0">
              <a:spcBef>
                <a:spcPts val="0"/>
              </a:spcBef>
              <a:spcAft>
                <a:spcPts val="0"/>
              </a:spcAft>
              <a:buNone/>
            </a:pPr>
            <a:r>
              <a:rPr sz="100"/>
              <a:t> </a:t>
            </a:r>
          </a:p>
          <a:p>
            <a:pPr>
              <a:buClr>
                <a:schemeClr val="accent4"/>
              </a:buClr>
              <a:buFont typeface="Arial"/>
              <a:buChar char="•"/>
            </a:pPr>
            <a:r>
              <a:t>Description</a:t>
            </a:r>
          </a:p>
          <a:p>
            <a:pPr marL="0" indent="0">
              <a:spcBef>
                <a:spcPts val="0"/>
              </a:spcBef>
              <a:spcAft>
                <a:spcPts val="0"/>
              </a:spcAft>
              <a:buNone/>
            </a:pPr>
            <a:r>
              <a:rPr sz="100"/>
              <a:t> </a:t>
            </a:r>
          </a:p>
          <a:p>
            <a:pPr lvl="1">
              <a:buClr>
                <a:schemeClr val="accent4"/>
              </a:buClr>
              <a:buFont typeface="Arial"/>
              <a:buChar char="–"/>
            </a:pPr>
            <a:r>
              <a:t>Supports service insertion and chaining of devices</a:t>
            </a:r>
          </a:p>
          <a:p>
            <a:pPr lvl="1">
              <a:buClr>
                <a:schemeClr val="accent4"/>
              </a:buClr>
              <a:buFont typeface="Arial"/>
              <a:buChar char="–"/>
            </a:pPr>
            <a:r>
              <a:t>Device specification: Object model for device</a:t>
            </a:r>
          </a:p>
          <a:p>
            <a:pPr lvl="1">
              <a:buClr>
                <a:schemeClr val="accent4"/>
              </a:buClr>
              <a:buFont typeface="Arial"/>
              <a:buChar char="–"/>
            </a:pPr>
            <a:r>
              <a:t>Device script: Integration script using existing APIs of device</a:t>
            </a:r>
          </a:p>
          <a:p>
            <a:pPr>
              <a:buClr>
                <a:schemeClr val="accent4"/>
              </a:buClr>
              <a:buFont typeface="Arial"/>
              <a:buChar char="•"/>
            </a:pPr>
            <a:r>
              <a:t>OSS software and standards</a:t>
            </a:r>
          </a:p>
          <a:p>
            <a:pPr marL="0" indent="0">
              <a:spcBef>
                <a:spcPts val="0"/>
              </a:spcBef>
              <a:spcAft>
                <a:spcPts val="0"/>
              </a:spcAft>
              <a:buNone/>
            </a:pPr>
            <a:r>
              <a:rPr sz="100"/>
              <a:t> </a:t>
            </a:r>
          </a:p>
          <a:p>
            <a:pPr lvl="1">
              <a:buClr>
                <a:schemeClr val="accent4"/>
              </a:buClr>
              <a:buFont typeface="Arial"/>
              <a:buChar char="–"/>
            </a:pPr>
            <a:r>
              <a:t>Device packages for most major vendors will be released as open source.</a:t>
            </a:r>
          </a:p>
        </p:txBody>
      </p:sp>
      <p:pic>
        <p:nvPicPr>
          <p:cNvPr id="8" name="Content Placeholder 6|0|0"/>
          <p:cNvPicPr>
            <a:picLocks noGrp="1" noChangeAspect="1"/>
          </p:cNvPicPr>
          <p:nvPr>
            <p:ph sz="quarter" idx="11"/>
          </p:nvPr>
        </p:nvPicPr>
        <p:blipFill>
          <a:blip r:embed="rId2"/>
          <a:stretch>
            <a:fillRect/>
          </a:stretch>
        </p:blipFill>
        <p:spPr>
          <a:xfrm>
            <a:off x="4691591" y="1188975"/>
            <a:ext cx="4127047" cy="53501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0-50TwoCol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Cisco DevNet—New Developer Program from Cisco</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16</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88975"/>
            <a:ext cx="4201812" cy="5350184"/>
          </a:xfrm>
        </p:spPr>
        <p:txBody>
          <a:bodyPr wrap="square">
            <a:noAutofit/>
          </a:bodyPr>
          <a:lstStyle/>
          <a:p>
            <a:pPr marL="0" indent="0">
              <a:spcBef>
                <a:spcPts val="0"/>
              </a:spcBef>
              <a:spcAft>
                <a:spcPts val="0"/>
              </a:spcAft>
              <a:buNone/>
            </a:pPr>
            <a:r>
              <a:rPr sz="100"/>
              <a:t> </a:t>
            </a:r>
          </a:p>
          <a:p>
            <a:pPr>
              <a:buClr>
                <a:schemeClr val="accent4"/>
              </a:buClr>
              <a:buFont typeface="Arial"/>
              <a:buChar char="•"/>
            </a:pPr>
            <a:r>
              <a:t>All of the developer resources that you need are centralized in one location:</a:t>
            </a:r>
          </a:p>
          <a:p>
            <a:pPr marL="0" indent="0">
              <a:spcBef>
                <a:spcPts val="0"/>
              </a:spcBef>
              <a:spcAft>
                <a:spcPts val="0"/>
              </a:spcAft>
              <a:buNone/>
            </a:pPr>
            <a:r>
              <a:rPr sz="100"/>
              <a:t> </a:t>
            </a:r>
          </a:p>
          <a:p>
            <a:pPr lvl="1">
              <a:buClr>
                <a:schemeClr val="accent4"/>
              </a:buClr>
              <a:buFont typeface="Arial"/>
              <a:buChar char="–"/>
            </a:pPr>
            <a:r>
              <a:t>Comprehensive API index</a:t>
            </a:r>
          </a:p>
          <a:p>
            <a:pPr lvl="1">
              <a:buClr>
                <a:schemeClr val="accent4"/>
              </a:buClr>
              <a:buFont typeface="Arial"/>
              <a:buChar char="–"/>
            </a:pPr>
            <a:r>
              <a:t>Forums</a:t>
            </a:r>
          </a:p>
          <a:p>
            <a:pPr lvl="1">
              <a:buClr>
                <a:schemeClr val="accent4"/>
              </a:buClr>
              <a:buFont typeface="Arial"/>
              <a:buChar char="–"/>
            </a:pPr>
            <a:r>
              <a:t>Developer sandbox</a:t>
            </a:r>
          </a:p>
          <a:p>
            <a:pPr lvl="1">
              <a:buClr>
                <a:schemeClr val="accent4"/>
              </a:buClr>
              <a:buFont typeface="Arial"/>
              <a:buChar char="–"/>
            </a:pPr>
            <a:r>
              <a:t>FAQs</a:t>
            </a:r>
          </a:p>
          <a:p>
            <a:pPr lvl="1">
              <a:buClr>
                <a:schemeClr val="accent4"/>
              </a:buClr>
              <a:buFont typeface="Arial"/>
              <a:buChar char="–"/>
            </a:pPr>
            <a:r>
              <a:t>Access to support, and more</a:t>
            </a:r>
          </a:p>
          <a:p>
            <a:pPr>
              <a:buClr>
                <a:schemeClr val="accent4"/>
              </a:buClr>
              <a:buFont typeface="Arial"/>
              <a:buChar char="•"/>
            </a:pPr>
            <a:r>
              <a:t>The interactive new portal makes finding information and support faster and easier.</a:t>
            </a:r>
          </a:p>
        </p:txBody>
      </p:sp>
      <p:pic>
        <p:nvPicPr>
          <p:cNvPr id="8" name="Content Placeholder 6|0|0"/>
          <p:cNvPicPr>
            <a:picLocks noGrp="1" noChangeAspect="1"/>
          </p:cNvPicPr>
          <p:nvPr>
            <p:ph sz="quarter" idx="11"/>
          </p:nvPr>
        </p:nvPicPr>
        <p:blipFill>
          <a:blip r:embed="rId2"/>
          <a:stretch>
            <a:fillRect/>
          </a:stretch>
        </p:blipFill>
        <p:spPr>
          <a:xfrm>
            <a:off x="4620669" y="1188975"/>
            <a:ext cx="4268892" cy="30492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0-50TwoCol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Community Code Development</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17</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88975"/>
            <a:ext cx="4201812" cy="5350184"/>
          </a:xfrm>
        </p:spPr>
        <p:txBody>
          <a:bodyPr wrap="square">
            <a:noAutofit/>
          </a:bodyPr>
          <a:lstStyle/>
          <a:p>
            <a:pPr marL="0" indent="0">
              <a:spcBef>
                <a:spcPts val="0"/>
              </a:spcBef>
              <a:spcAft>
                <a:spcPts val="0"/>
              </a:spcAft>
              <a:buNone/>
            </a:pPr>
            <a:r>
              <a:rPr sz="100"/>
              <a:t> </a:t>
            </a:r>
          </a:p>
          <a:p>
            <a:pPr>
              <a:buClr>
                <a:schemeClr val="accent4"/>
              </a:buClr>
              <a:buFont typeface="Arial"/>
              <a:buChar char="•"/>
            </a:pPr>
            <a:r>
              <a:t>ACI and Cisco NX-OS code examples and libraries</a:t>
            </a:r>
          </a:p>
          <a:p>
            <a:pPr>
              <a:buClr>
                <a:schemeClr val="accent4"/>
              </a:buClr>
              <a:buFont typeface="Arial"/>
              <a:buChar char="•"/>
            </a:pPr>
            <a:r>
              <a:t>Open-source and community-developed tools by partners and third-party developers</a:t>
            </a:r>
          </a:p>
        </p:txBody>
      </p:sp>
      <p:pic>
        <p:nvPicPr>
          <p:cNvPr id="8" name="Content Placeholder 6|0|0"/>
          <p:cNvPicPr>
            <a:picLocks noGrp="1" noChangeAspect="1"/>
          </p:cNvPicPr>
          <p:nvPr>
            <p:ph sz="quarter" idx="11"/>
          </p:nvPr>
        </p:nvPicPr>
        <p:blipFill>
          <a:blip r:embed="rId2"/>
          <a:stretch>
            <a:fillRect/>
          </a:stretch>
        </p:blipFill>
        <p:spPr>
          <a:xfrm>
            <a:off x="4918823" y="1188975"/>
            <a:ext cx="3672583" cy="53501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REST?</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18</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REST is an architectural style in which clients initiate requests to servers. Servers process requests and return appropriate responses.</a:t>
            </a:r>
          </a:p>
          <a:p>
            <a:pPr marL="0" indent="0">
              <a:spcBef>
                <a:spcPts val="0"/>
              </a:spcBef>
              <a:spcAft>
                <a:spcPts val="0"/>
              </a:spcAft>
              <a:buNone/>
            </a:pPr>
            <a:r>
              <a:rPr sz="100"/>
              <a:t> </a:t>
            </a:r>
          </a:p>
          <a:p>
            <a:pPr lvl="1">
              <a:buClr>
                <a:schemeClr val="accent4"/>
              </a:buClr>
              <a:buFont typeface="Arial"/>
              <a:buChar char="–"/>
            </a:pPr>
            <a:r>
              <a:t>Get: Get list of tasks or task by ID.</a:t>
            </a:r>
          </a:p>
          <a:p>
            <a:pPr lvl="1">
              <a:buClr>
                <a:schemeClr val="accent4"/>
              </a:buClr>
              <a:buFont typeface="Arial"/>
              <a:buChar char="–"/>
            </a:pPr>
            <a:r>
              <a:t>Post: Create a new task.</a:t>
            </a:r>
          </a:p>
          <a:p>
            <a:pPr lvl="1">
              <a:buClr>
                <a:schemeClr val="accent4"/>
              </a:buClr>
              <a:buFont typeface="Arial"/>
              <a:buChar char="–"/>
            </a:pPr>
            <a:r>
              <a:t>Put: Add to existing task by ID.</a:t>
            </a:r>
          </a:p>
          <a:p>
            <a:pPr lvl="1">
              <a:buClr>
                <a:schemeClr val="accent4"/>
              </a:buClr>
              <a:buFont typeface="Arial"/>
              <a:buChar char="–"/>
            </a:pPr>
            <a:r>
              <a:t>Delete: Delete an existing task by ID.</a:t>
            </a:r>
          </a:p>
          <a:p>
            <a:pPr>
              <a:buClr>
                <a:schemeClr val="accent4"/>
              </a:buClr>
              <a:buFont typeface="Arial"/>
              <a:buChar char="•"/>
            </a:pPr>
            <a:r>
              <a:t>The World Wide Web represents the largest implementation of a system conforming to the REST architectural style.</a:t>
            </a:r>
          </a:p>
          <a:p>
            <a:pPr>
              <a:buClr>
                <a:schemeClr val="accent4"/>
              </a:buClr>
              <a:buFont typeface="Arial"/>
              <a:buChar char="•"/>
            </a:pPr>
            <a:r>
              <a:t>A RESTful web API (also called a RESTful web service) is a web API implemented using HTTP and REST principles.</a:t>
            </a:r>
          </a:p>
          <a:p>
            <a:pPr>
              <a:buClr>
                <a:schemeClr val="accent4"/>
              </a:buClr>
              <a:buFont typeface="Arial"/>
              <a:buChar char="•"/>
            </a:pPr>
            <a:r>
              <a:t>REST is an HTTP-based protocol.</a:t>
            </a:r>
          </a:p>
          <a:p>
            <a:pPr>
              <a:buClr>
                <a:schemeClr val="accent4"/>
              </a:buClr>
              <a:buFont typeface="Arial"/>
              <a:buChar char="•"/>
            </a:pPr>
            <a:r>
              <a:t>The client, typically a web browser, needs to construct HTTP requests and parse XML or JSON responses.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REST APIs</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19</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A REST API is a fancy name for a web-based API that expects some data as input (typically XML) posted to a well-known URL.</a:t>
            </a:r>
          </a:p>
          <a:p>
            <a:pPr>
              <a:buClr>
                <a:schemeClr val="accent4"/>
              </a:buClr>
              <a:buFont typeface="Arial"/>
              <a:buChar char="•"/>
            </a:pPr>
            <a:r>
              <a:t>The data is usually sent via an HTTP POST (sometimes GET, sometimes DELETE) as plain XML, JSON, or text with no particular envelope or wrappers.</a:t>
            </a:r>
          </a:p>
          <a:p>
            <a:pPr>
              <a:buClr>
                <a:schemeClr val="accent4"/>
              </a:buClr>
              <a:buFont typeface="Arial"/>
              <a:buChar char="•"/>
            </a:pPr>
            <a:r>
              <a:t>Processing happens server-side and data is sent back, typically as XML, JSON, or plaintext.</a:t>
            </a:r>
          </a:p>
          <a:p>
            <a:pPr>
              <a:buClr>
                <a:schemeClr val="accent4"/>
              </a:buClr>
              <a:buFont typeface="Arial"/>
              <a:buChar char="•"/>
            </a:pPr>
            <a:r>
              <a:t>Requests are usually fire-and-forget (or atomic). You make a Create, Request, Update, Delete (CRUD) operation corresponding to the four REST methods.</a:t>
            </a:r>
          </a:p>
          <a:p>
            <a:pPr>
              <a:buClr>
                <a:schemeClr val="accent4"/>
              </a:buClr>
              <a:buFont typeface="Arial"/>
              <a:buChar char="•"/>
            </a:pPr>
            <a:r>
              <a:t>REST APIs are common and widely used (VMware, AWS, Google, Microsoft, Cisco UCS, and so 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Need for Network Programmability</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2</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Networks are growing in the data center.</a:t>
            </a:r>
          </a:p>
          <a:p>
            <a:pPr marL="0" indent="0">
              <a:spcBef>
                <a:spcPts val="0"/>
              </a:spcBef>
              <a:spcAft>
                <a:spcPts val="0"/>
              </a:spcAft>
              <a:buNone/>
            </a:pPr>
            <a:r>
              <a:rPr sz="100"/>
              <a:t> </a:t>
            </a:r>
          </a:p>
          <a:p>
            <a:pPr lvl="1">
              <a:buClr>
                <a:schemeClr val="accent4"/>
              </a:buClr>
              <a:buFont typeface="Arial"/>
              <a:buChar char="–"/>
            </a:pPr>
            <a:r>
              <a:t>There are new demands to accommodate new and more applications.</a:t>
            </a:r>
          </a:p>
          <a:p>
            <a:pPr lvl="1">
              <a:buClr>
                <a:schemeClr val="accent4"/>
              </a:buClr>
              <a:buFont typeface="Arial"/>
              <a:buChar char="–"/>
            </a:pPr>
            <a:r>
              <a:t>More devices need to be managed.</a:t>
            </a:r>
          </a:p>
          <a:p>
            <a:pPr>
              <a:buClr>
                <a:schemeClr val="accent4"/>
              </a:buClr>
              <a:buFont typeface="Arial"/>
              <a:buChar char="•"/>
            </a:pPr>
            <a:r>
              <a:t>Uptime is critical to the business, as is shorter deployment time.</a:t>
            </a:r>
          </a:p>
          <a:p>
            <a:pPr>
              <a:buClr>
                <a:schemeClr val="accent4"/>
              </a:buClr>
              <a:buFont typeface="Arial"/>
              <a:buChar char="•"/>
            </a:pPr>
            <a:r>
              <a:t>High value engineers are being asked to focus on strategic tasks and shift away from maintenance.</a:t>
            </a:r>
          </a:p>
          <a:p>
            <a:pPr>
              <a:buClr>
                <a:schemeClr val="accent4"/>
              </a:buClr>
              <a:buFont typeface="Arial"/>
              <a:buChar char="•"/>
            </a:pPr>
            <a:r>
              <a:t>Manual, incremental, switch-by-switch configuration introduces risk and time delay.</a:t>
            </a:r>
          </a:p>
          <a:p>
            <a:pPr>
              <a:buClr>
                <a:schemeClr val="accent4"/>
              </a:buClr>
              <a:buFont typeface="Arial"/>
              <a:buChar char="•"/>
            </a:pPr>
            <a:r>
              <a:t>Open programmability provides a skill that can be used across many platforms. Networking needs to transition to this type of programmability.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Configuration and the RESTful API</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20</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The same API is used by all interfaces with the APIC.</a:t>
            </a:r>
          </a:p>
          <a:p>
            <a:pPr marL="0" indent="0">
              <a:spcBef>
                <a:spcPts val="0"/>
              </a:spcBef>
              <a:spcAft>
                <a:spcPts val="0"/>
              </a:spcAft>
              <a:buNone/>
            </a:pPr>
            <a:r>
              <a:rPr sz="100"/>
              <a:t> </a:t>
            </a:r>
          </a:p>
          <a:p>
            <a:pPr lvl="1">
              <a:buClr>
                <a:schemeClr val="accent4"/>
              </a:buClr>
              <a:buFont typeface="Arial"/>
              <a:buChar char="–"/>
            </a:pPr>
            <a:r>
              <a:t>CLI, GUI, and SDK all use the REST interface.</a:t>
            </a:r>
          </a:p>
          <a:p>
            <a:pPr>
              <a:buClr>
                <a:schemeClr val="accent4"/>
              </a:buClr>
              <a:buFont typeface="Arial"/>
              <a:buChar char="•"/>
            </a:pPr>
            <a:r>
              <a:t>Configuration is written via the API.</a:t>
            </a:r>
          </a:p>
          <a:p>
            <a:pPr>
              <a:buClr>
                <a:schemeClr val="accent4"/>
              </a:buClr>
              <a:buFont typeface="Arial"/>
              <a:buChar char="•"/>
            </a:pPr>
            <a:r>
              <a:t>Information is read via the API:</a:t>
            </a:r>
          </a:p>
          <a:p>
            <a:pPr marL="0" indent="0">
              <a:spcBef>
                <a:spcPts val="0"/>
              </a:spcBef>
              <a:spcAft>
                <a:spcPts val="0"/>
              </a:spcAft>
              <a:buNone/>
            </a:pPr>
            <a:r>
              <a:rPr sz="100"/>
              <a:t> </a:t>
            </a:r>
          </a:p>
          <a:p>
            <a:pPr lvl="1">
              <a:buClr>
                <a:schemeClr val="accent4"/>
              </a:buClr>
              <a:buFont typeface="Arial"/>
              <a:buChar char="–"/>
            </a:pPr>
            <a:r>
              <a:t>Statistics</a:t>
            </a:r>
          </a:p>
          <a:p>
            <a:pPr lvl="1">
              <a:buClr>
                <a:schemeClr val="accent4"/>
              </a:buClr>
              <a:buFont typeface="Arial"/>
              <a:buChar char="–"/>
            </a:pPr>
            <a:r>
              <a:t>Faults</a:t>
            </a:r>
          </a:p>
          <a:p>
            <a:pPr lvl="1">
              <a:buClr>
                <a:schemeClr val="accent4"/>
              </a:buClr>
              <a:buFont typeface="Arial"/>
              <a:buChar char="–"/>
            </a:pPr>
            <a:r>
              <a:t>Events</a:t>
            </a:r>
          </a:p>
          <a:p>
            <a:pPr lvl="1">
              <a:buClr>
                <a:schemeClr val="accent4"/>
              </a:buClr>
              <a:buFont typeface="Arial"/>
              <a:buChar char="–"/>
            </a:pPr>
            <a:r>
              <a:t>Configuration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50-50TwoCol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RPC Used For?</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21</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7" name="Content Placeholder 6|0|0"/>
          <p:cNvPicPr>
            <a:picLocks noGrp="1" noChangeAspect="1"/>
          </p:cNvPicPr>
          <p:nvPr>
            <p:ph sz="quarter" idx="10"/>
          </p:nvPr>
        </p:nvPicPr>
        <p:blipFill>
          <a:blip r:embed="rId2"/>
          <a:stretch>
            <a:fillRect/>
          </a:stretch>
        </p:blipFill>
        <p:spPr>
          <a:xfrm>
            <a:off x="234432" y="1188975"/>
            <a:ext cx="4201812" cy="4605016"/>
          </a:xfrm>
          <a:prstGeom prst="rect">
            <a:avLst/>
          </a:prstGeom>
        </p:spPr>
      </p:pic>
      <p:sp>
        <p:nvSpPr>
          <p:cNvPr id="8" name="Content Placeholder 6"/>
          <p:cNvSpPr>
            <a:spLocks noGrp="1"/>
          </p:cNvSpPr>
          <p:nvPr>
            <p:ph sz="quarter" idx="11"/>
          </p:nvPr>
        </p:nvSpPr>
        <p:spPr>
          <a:xfrm>
            <a:off x="4620669" y="1188975"/>
            <a:ext cx="4268892" cy="5350184"/>
          </a:xfrm>
        </p:spPr>
        <p:txBody>
          <a:bodyPr>
            <a:noAutofit/>
          </a:bodyPr>
          <a:lstStyle/>
          <a:p>
            <a:pPr marL="0" indent="0">
              <a:spcBef>
                <a:spcPts val="0"/>
              </a:spcBef>
              <a:spcAft>
                <a:spcPts val="0"/>
              </a:spcAft>
              <a:buNone/>
            </a:pPr>
            <a:r>
              <a:rPr sz="100"/>
              <a:t> </a:t>
            </a:r>
          </a:p>
          <a:p>
            <a:pPr>
              <a:buClr>
                <a:schemeClr val="accent4"/>
              </a:buClr>
              <a:buFont typeface="Arial"/>
              <a:buChar char="•"/>
            </a:pPr>
            <a:r>
              <a:t>RPC gives developers a mechanism for defining interfaces that can be called over a network.</a:t>
            </a:r>
          </a:p>
          <a:p>
            <a:pPr>
              <a:buClr>
                <a:schemeClr val="accent4"/>
              </a:buClr>
              <a:buFont typeface="Arial"/>
              <a:buChar char="•"/>
            </a:pPr>
            <a:r>
              <a:t>XML-RPC uses HTTP as the transport and XML as the encoding.</a:t>
            </a:r>
          </a:p>
          <a:p>
            <a:pPr>
              <a:buClr>
                <a:schemeClr val="accent4"/>
              </a:buClr>
              <a:buFont typeface="Arial"/>
              <a:buChar char="•"/>
            </a:pPr>
            <a:r>
              <a:t>XML-RPC makes no assumption about the client that is using the protocol.</a:t>
            </a:r>
          </a:p>
          <a:p>
            <a:pPr>
              <a:buClr>
                <a:schemeClr val="accent4"/>
              </a:buClr>
              <a:buFont typeface="Arial"/>
              <a:buChar char="•"/>
            </a:pPr>
            <a:r>
              <a:t>REST, being an HTTP-based protocol, works best when the client is a browser.</a:t>
            </a:r>
          </a:p>
          <a:p>
            <a:pPr>
              <a:buClr>
                <a:schemeClr val="accent4"/>
              </a:buClr>
              <a:buFont typeface="Arial"/>
              <a:buChar char="•"/>
            </a:pPr>
            <a:r>
              <a:t>Web services should provide an XML-based interface like XML-RPC with a RESTful interface on top for browser-based clients.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ACI APIC Object-Based Tree</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22</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88975"/>
            <a:ext cx="4268892" cy="2651760"/>
          </a:xfrm>
        </p:spPr>
        <p:txBody>
          <a:bodyPr>
            <a:noAutofit/>
          </a:bodyPr>
          <a:lstStyle>
            <a:lvl5pPr marL="1497013" indent="-285750">
              <a:buFont typeface="Arial"/>
              <a:buChar char="•"/>
              <a:defRPr lang="en-US" sz="1600" kern="1200" dirty="0" smtClean="0">
                <a:solidFill>
                  <a:schemeClr val="tx1"/>
                </a:solidFill>
                <a:latin typeface="+mn-lt"/>
                <a:ea typeface="+mn-ea"/>
                <a:cs typeface="+mn-cs"/>
              </a:defRPr>
            </a:lvl5pPr>
          </a:lstStyle>
          <a:p>
            <a:pPr marL="0" indent="0">
              <a:spcBef>
                <a:spcPts val="0"/>
              </a:spcBef>
              <a:spcAft>
                <a:spcPts val="0"/>
              </a:spcAft>
              <a:buNone/>
            </a:pPr>
            <a:r>
              <a:rPr sz="100"/>
              <a:t> </a:t>
            </a:r>
          </a:p>
          <a:p>
            <a:pPr>
              <a:buClr>
                <a:schemeClr val="accent4"/>
              </a:buClr>
              <a:buFont typeface="Arial"/>
              <a:buChar char="•"/>
            </a:pPr>
            <a:r>
              <a:t>Everything is an object and objects are hierarchically organized.</a:t>
            </a:r>
          </a:p>
          <a:p>
            <a:pPr>
              <a:buClr>
                <a:schemeClr val="accent4"/>
              </a:buClr>
              <a:buFont typeface="Arial"/>
              <a:buChar char="•"/>
            </a:pPr>
            <a:r>
              <a:t>Packages identify the functional area. For example, fv = fabric virtualization, vz = virtual zones, fabric = physical fabric, and so on.</a:t>
            </a:r>
          </a:p>
        </p:txBody>
      </p:sp>
      <p:sp>
        <p:nvSpPr>
          <p:cNvPr id="8" name="Content Placeholder 6"/>
          <p:cNvSpPr>
            <a:spLocks noGrp="1"/>
          </p:cNvSpPr>
          <p:nvPr>
            <p:ph sz="quarter" idx="11"/>
          </p:nvPr>
        </p:nvSpPr>
        <p:spPr>
          <a:xfrm>
            <a:off x="4620669" y="1188975"/>
            <a:ext cx="4297680" cy="2651760"/>
          </a:xfrm>
        </p:spPr>
        <p:txBody>
          <a:bodyPr>
            <a:noAutofit/>
          </a:bodyPr>
          <a:lstStyle>
            <a:lvl5pPr marL="1430338" indent="-219075" algn="l" defTabSz="914400" rtl="0" eaLnBrk="1" latinLnBrk="0" hangingPunct="1">
              <a:lnSpc>
                <a:spcPct val="100000"/>
              </a:lnSpc>
              <a:spcBef>
                <a:spcPts val="0"/>
              </a:spcBef>
              <a:spcAft>
                <a:spcPts val="600"/>
              </a:spcAft>
              <a:buClr>
                <a:schemeClr val="accent4"/>
              </a:buClr>
              <a:buFont typeface="Arial" pitchFamily="34" charset="0"/>
              <a:buChar char="-"/>
              <a:tabLst/>
              <a:defRPr/>
            </a:lvl5pPr>
          </a:lstStyle>
          <a:p>
            <a:pPr marL="0" indent="0">
              <a:spcBef>
                <a:spcPts val="0"/>
              </a:spcBef>
              <a:spcAft>
                <a:spcPts val="0"/>
              </a:spcAft>
              <a:buNone/>
            </a:pPr>
            <a:r>
              <a:rPr sz="100"/>
              <a:t> </a:t>
            </a:r>
          </a:p>
          <a:p>
            <a:pPr>
              <a:buClr>
                <a:schemeClr val="accent4"/>
              </a:buClr>
              <a:buFont typeface="Arial"/>
              <a:buChar char="•"/>
            </a:pPr>
            <a:r>
              <a:t>Class identifies object type.</a:t>
            </a:r>
          </a:p>
          <a:p>
            <a:pPr marL="0" indent="0">
              <a:spcBef>
                <a:spcPts val="0"/>
              </a:spcBef>
              <a:spcAft>
                <a:spcPts val="0"/>
              </a:spcAft>
              <a:buNone/>
            </a:pPr>
            <a:r>
              <a:rPr sz="100"/>
              <a:t> </a:t>
            </a:r>
          </a:p>
          <a:p>
            <a:pPr lvl="1">
              <a:buClr>
                <a:schemeClr val="accent4"/>
              </a:buClr>
              <a:buFont typeface="Arial"/>
              <a:buChar char="–"/>
            </a:pPr>
            <a:r>
              <a:t>Card, port, path, EPG, and so on</a:t>
            </a:r>
          </a:p>
          <a:p>
            <a:pPr lvl="1">
              <a:buClr>
                <a:schemeClr val="accent4"/>
              </a:buClr>
              <a:buFont typeface="Arial"/>
              <a:buChar char="–"/>
            </a:pPr>
            <a:r>
              <a:t>Access port is a subclass of port</a:t>
            </a:r>
          </a:p>
          <a:p>
            <a:pPr lvl="1">
              <a:buClr>
                <a:schemeClr val="accent4"/>
              </a:buClr>
              <a:buFont typeface="Arial"/>
              <a:buChar char="–"/>
            </a:pPr>
            <a:r>
              <a:t>A leaf node is a subclass of fabric node</a:t>
            </a:r>
          </a:p>
          <a:p>
            <a:pPr>
              <a:buClr>
                <a:schemeClr val="accent4"/>
              </a:buClr>
              <a:buFont typeface="Arial"/>
              <a:buChar char="•"/>
            </a:pPr>
            <a:r>
              <a:t>Sets of attributes include identity, state, description, references, and lifecycle.</a:t>
            </a:r>
          </a:p>
        </p:txBody>
      </p:sp>
      <p:sp>
        <p:nvSpPr>
          <p:cNvPr id="9" name="Content Placeholder 6"/>
          <p:cNvSpPr>
            <a:spLocks noGrp="1"/>
          </p:cNvSpPr>
          <p:nvPr>
            <p:ph sz="quarter" idx="12"/>
          </p:nvPr>
        </p:nvSpPr>
        <p:spPr>
          <a:xfrm>
            <a:off x="234432" y="3946957"/>
            <a:ext cx="4268892" cy="2651760"/>
          </a:xfrm>
        </p:spPr>
        <p:txBody>
          <a:bodyPr>
            <a:noAutofit/>
          </a:bodyPr>
          <a:lstStyle/>
          <a:p>
            <a:pPr marL="0" indent="0">
              <a:spcBef>
                <a:spcPts val="0"/>
              </a:spcBef>
              <a:spcAft>
                <a:spcPts val="0"/>
              </a:spcAft>
              <a:buNone/>
            </a:pPr>
            <a:r>
              <a:rPr sz="100"/>
              <a:t> </a:t>
            </a:r>
          </a:p>
          <a:p>
            <a:pPr>
              <a:buClr>
                <a:schemeClr val="accent4"/>
              </a:buClr>
              <a:buFont typeface="Arial"/>
              <a:buChar char="•"/>
            </a:pPr>
            <a:r>
              <a:t>The dMIT contains comprehensive system information: </a:t>
            </a:r>
          </a:p>
          <a:p>
            <a:pPr marL="0" indent="0">
              <a:spcBef>
                <a:spcPts val="0"/>
              </a:spcBef>
              <a:spcAft>
                <a:spcPts val="0"/>
              </a:spcAft>
              <a:buNone/>
            </a:pPr>
            <a:r>
              <a:rPr sz="100"/>
              <a:t> </a:t>
            </a:r>
          </a:p>
          <a:p>
            <a:pPr lvl="1">
              <a:buClr>
                <a:schemeClr val="accent4"/>
              </a:buClr>
              <a:buFont typeface="Arial"/>
              <a:buChar char="–"/>
            </a:pPr>
            <a:r>
              <a:t>Discovered components</a:t>
            </a:r>
          </a:p>
          <a:p>
            <a:pPr lvl="1">
              <a:buClr>
                <a:schemeClr val="accent4"/>
              </a:buClr>
              <a:buFont typeface="Arial"/>
              <a:buChar char="–"/>
            </a:pPr>
            <a:r>
              <a:t>System configuration</a:t>
            </a:r>
          </a:p>
          <a:p>
            <a:pPr lvl="1">
              <a:buClr>
                <a:schemeClr val="accent4"/>
              </a:buClr>
              <a:buFont typeface="Arial"/>
              <a:buChar char="–"/>
            </a:pPr>
            <a:r>
              <a:t>Operational status including statistics and faults</a:t>
            </a:r>
          </a:p>
        </p:txBody>
      </p:sp>
      <p:pic>
        <p:nvPicPr>
          <p:cNvPr id="10" name="Content Placeholder 6|0|0"/>
          <p:cNvPicPr>
            <a:picLocks noGrp="1" noChangeAspect="1"/>
          </p:cNvPicPr>
          <p:nvPr>
            <p:ph sz="quarter" idx="13"/>
          </p:nvPr>
        </p:nvPicPr>
        <p:blipFill>
          <a:blip r:embed="rId2"/>
          <a:stretch>
            <a:fillRect/>
          </a:stretch>
        </p:blipFill>
        <p:spPr>
          <a:xfrm>
            <a:off x="4620669" y="3946957"/>
            <a:ext cx="4297680" cy="212397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APIC REST API Operations</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23</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Everything is represented as an object and every object can be manipulated via REST.</a:t>
            </a:r>
          </a:p>
          <a:p>
            <a:pPr marL="0" indent="0">
              <a:spcBef>
                <a:spcPts val="0"/>
              </a:spcBef>
              <a:spcAft>
                <a:spcPts val="0"/>
              </a:spcAft>
              <a:buNone/>
            </a:pPr>
            <a:r>
              <a:rPr sz="100"/>
              <a:t> </a:t>
            </a:r>
          </a:p>
          <a:p>
            <a:pPr lvl="1">
              <a:buClr>
                <a:schemeClr val="accent4"/>
              </a:buClr>
              <a:buFont typeface="Arial"/>
              <a:buChar char="–"/>
            </a:pPr>
            <a:r>
              <a:t>REST operations (methods): POST, GET, DELETE </a:t>
            </a:r>
          </a:p>
          <a:p>
            <a:pPr lvl="1">
              <a:buClr>
                <a:schemeClr val="accent4"/>
              </a:buClr>
              <a:buFont typeface="Arial"/>
              <a:buChar char="–"/>
            </a:pPr>
            <a:r>
              <a:t>Support for JSON and XML</a:t>
            </a:r>
          </a:p>
          <a:p>
            <a:pPr>
              <a:buClr>
                <a:schemeClr val="accent4"/>
              </a:buClr>
              <a:buFont typeface="Arial"/>
              <a:buChar char="•"/>
            </a:pPr>
            <a:r>
              <a:t>API calls are fully transactional across independent fabric components.</a:t>
            </a:r>
          </a:p>
          <a:p>
            <a:pPr>
              <a:buClr>
                <a:schemeClr val="accent4"/>
              </a:buClr>
              <a:buFont typeface="Arial"/>
              <a:buChar char="•"/>
            </a:pPr>
            <a:r>
              <a:t>Consistent naming is mapped to URLs.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hortTall">
    <p:spTree>
      <p:nvGrpSpPr>
        <p:cNvPr id="1" name=""/>
        <p:cNvGrpSpPr/>
        <p:nvPr/>
      </p:nvGrpSpPr>
      <p:grpSpPr>
        <a:xfrm>
          <a:off x="0" y="0"/>
          <a:ext cx="0" cy="0"/>
          <a:chOff x="0" y="0"/>
          <a:chExt cx="0" cy="0"/>
        </a:xfrm>
      </p:grpSpPr>
      <p:sp>
        <p:nvSpPr>
          <p:cNvPr id="2" name="Title 1"/>
          <p:cNvSpPr>
            <a:spLocks noGrp="1"/>
          </p:cNvSpPr>
          <p:nvPr>
            <p:ph type="title"/>
          </p:nvPr>
        </p:nvSpPr>
        <p:spPr>
          <a:xfrm>
            <a:off x="218753" y="228600"/>
            <a:ext cx="8686800" cy="838200"/>
          </a:xfrm>
        </p:spPr>
        <p:txBody>
          <a:bodyPr/>
          <a:lstStyle/>
          <a:p>
            <a:r>
              <a:t>APIC REST API Operations (Cont.)</a:t>
            </a:r>
          </a:p>
        </p:txBody>
      </p:sp>
      <p:sp>
        <p:nvSpPr>
          <p:cNvPr id="3" name="Slide Number Placeholder 2"/>
          <p:cNvSpPr>
            <a:spLocks noGrp="1"/>
          </p:cNvSpPr>
          <p:nvPr>
            <p:ph type="sldNum" sz="quarter" idx="10"/>
          </p:nvPr>
        </p:nvSpPr>
        <p:spPr/>
        <p:txBody>
          <a:bodyPr/>
          <a:lstStyle/>
          <a:p>
            <a:fld id="{C279253B-E677-1340-AA21-FA4FF91F6A50}" type="slidenum">
              <a:rPr lang="en-US" smtClean="0"/>
              <a:pPr/>
              <a:t>24</a:t>
            </a:fld>
            <a:endParaRPr lang="en-US"/>
          </a:p>
        </p:txBody>
      </p:sp>
      <p:sp>
        <p:nvSpPr>
          <p:cNvPr id="4" name="Footer Placeholder 3"/>
          <p:cNvSpPr>
            <a:spLocks noGrp="1"/>
          </p:cNvSpPr>
          <p:nvPr>
            <p:ph type="ftr" sz="quarter" idx="11"/>
          </p:nvPr>
        </p:nvSpPr>
        <p:spPr/>
        <p:txBody>
          <a:bodyPr/>
          <a:lstStyle/>
          <a:p>
            <a:r>
              <a:rPr lang="en-US" dirty="0"/>
              <a:t>© 2015 Cisco and/or its affiliates. All rights reserved. </a:t>
            </a:r>
          </a:p>
        </p:txBody>
      </p:sp>
      <p:sp>
        <p:nvSpPr>
          <p:cNvPr id="6" name="Content Placeholder 5"/>
          <p:cNvSpPr>
            <a:spLocks noGrp="1"/>
          </p:cNvSpPr>
          <p:nvPr>
            <p:ph sz="quarter" idx="12"/>
          </p:nvPr>
        </p:nvSpPr>
        <p:spPr>
          <a:xfrm>
            <a:off x="196850" y="1255713"/>
            <a:ext cx="8686800" cy="776287"/>
          </a:xfrm>
        </p:spPr>
        <p:txBody>
          <a:bodyPr/>
          <a:lstStyle/>
          <a:p>
            <a:pPr marL="0" indent="0">
              <a:spcBef>
                <a:spcPts val="0"/>
              </a:spcBef>
              <a:spcAft>
                <a:spcPts val="0"/>
              </a:spcAft>
              <a:buNone/>
            </a:pPr>
            <a:r>
              <a:rPr sz="100"/>
              <a:t> </a:t>
            </a:r>
          </a:p>
          <a:p>
            <a:pPr>
              <a:buClr>
                <a:schemeClr val="accent4"/>
              </a:buClr>
              <a:buFont typeface="Arial"/>
              <a:buChar char="•"/>
            </a:pPr>
            <a:r>
              <a:t>Comprehensive access is provided through API.</a:t>
            </a:r>
          </a:p>
          <a:p>
            <a:pPr>
              <a:buClr>
                <a:schemeClr val="accent4"/>
              </a:buClr>
              <a:buFont typeface="Arial"/>
              <a:buChar char="•"/>
            </a:pPr>
            <a:r>
              <a:t>The APIC Simulator simulates a leaf and spine fabric.</a:t>
            </a:r>
          </a:p>
        </p:txBody>
      </p:sp>
      <p:pic>
        <p:nvPicPr>
          <p:cNvPr id="7" name="Content Placeholder 5|0|0"/>
          <p:cNvPicPr>
            <a:picLocks noGrp="1" noChangeAspect="1"/>
          </p:cNvPicPr>
          <p:nvPr>
            <p:ph sz="quarter" idx="13"/>
          </p:nvPr>
        </p:nvPicPr>
        <p:blipFill>
          <a:blip r:embed="rId2"/>
          <a:stretch>
            <a:fillRect/>
          </a:stretch>
        </p:blipFill>
        <p:spPr>
          <a:xfrm>
            <a:off x="409439" y="2173111"/>
            <a:ext cx="8261621" cy="434622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APIC REST API Message Format</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25</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Format: http://host[:port]/api/{mo|class}/{dn|className}.{json|xml}[?options]</a:t>
            </a:r>
          </a:p>
          <a:p>
            <a:pPr marL="0" indent="0">
              <a:spcBef>
                <a:spcPts val="0"/>
              </a:spcBef>
              <a:spcAft>
                <a:spcPts val="0"/>
              </a:spcAft>
              <a:buNone/>
            </a:pPr>
            <a:r>
              <a:rPr sz="100"/>
              <a:t> </a:t>
            </a:r>
          </a:p>
          <a:p>
            <a:pPr lvl="1">
              <a:buClr>
                <a:schemeClr val="accent4"/>
              </a:buClr>
              <a:buFont typeface="Arial"/>
              <a:buChar char="–"/>
            </a:pPr>
            <a:r>
              <a:t>/api/: Specifies that the message is directed to the API.</a:t>
            </a:r>
          </a:p>
          <a:p>
            <a:pPr lvl="1">
              <a:buClr>
                <a:schemeClr val="accent4"/>
              </a:buClr>
              <a:buFont typeface="Arial"/>
              <a:buChar char="–"/>
            </a:pPr>
            <a:r>
              <a:t>mo|class: Specifies if the target of the operation is a managed object or an object class.</a:t>
            </a:r>
          </a:p>
          <a:p>
            <a:pPr lvl="1">
              <a:buClr>
                <a:schemeClr val="accent4"/>
              </a:buClr>
              <a:buFont typeface="Arial"/>
              <a:buChar char="–"/>
            </a:pPr>
            <a:r>
              <a:t>dn: Specifies the unique distinguished name of the targeted managed object.</a:t>
            </a:r>
          </a:p>
          <a:p>
            <a:pPr lvl="1">
              <a:buClr>
                <a:schemeClr val="accent4"/>
              </a:buClr>
              <a:buFont typeface="Arial"/>
              <a:buChar char="–"/>
            </a:pPr>
            <a:r>
              <a:t>className: Specifies the name of the targeted class. </a:t>
            </a:r>
          </a:p>
          <a:p>
            <a:pPr lvl="1">
              <a:buClr>
                <a:schemeClr val="accent4"/>
              </a:buClr>
              <a:buFont typeface="Arial"/>
              <a:buChar char="–"/>
            </a:pPr>
            <a:r>
              <a:t>json|xml: Specifies if the encoding format of the command or response HTML body is JSON or XML.</a:t>
            </a:r>
          </a:p>
          <a:p>
            <a:pPr>
              <a:buClr>
                <a:schemeClr val="accent4"/>
              </a:buClr>
              <a:buFont typeface="Arial"/>
              <a:buChar char="•"/>
            </a:pPr>
            <a:r>
              <a:t>Example: Find all 10G ports on the fabric.</a:t>
            </a:r>
          </a:p>
          <a:p>
            <a:pPr marL="0" indent="0">
              <a:spcBef>
                <a:spcPts val="0"/>
              </a:spcBef>
              <a:spcAft>
                <a:spcPts val="0"/>
              </a:spcAft>
              <a:buNone/>
            </a:pPr>
            <a:r>
              <a:rPr sz="100"/>
              <a:t> </a:t>
            </a:r>
          </a:p>
          <a:p>
            <a:pPr lvl="1">
              <a:buClr>
                <a:schemeClr val="accent4"/>
              </a:buClr>
              <a:buFont typeface="Arial"/>
              <a:buChar char="–"/>
            </a:pPr>
            <a:r>
              <a:t>http://apic/api/l1PhysIf.xml?query-target-filter=eq(l1PhysIf.speed, "10G")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dMIT Queries</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26</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7" name="BodyMarginPlaceholder|0|0"/>
          <p:cNvPicPr>
            <a:picLocks noGrp="1" noChangeAspect="1"/>
          </p:cNvPicPr>
          <p:nvPr>
            <p:ph sz="quarter" idx="10"/>
          </p:nvPr>
        </p:nvPicPr>
        <p:blipFill>
          <a:blip r:embed="rId2"/>
          <a:stretch>
            <a:fillRect/>
          </a:stretch>
        </p:blipFill>
        <p:spPr>
          <a:xfrm>
            <a:off x="241335" y="1162050"/>
            <a:ext cx="8668232" cy="53228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70-30TwoCol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Managed Object Properties</a:t>
            </a:r>
          </a:p>
        </p:txBody>
      </p:sp>
      <p:pic>
        <p:nvPicPr>
          <p:cNvPr id="3" name="Content Placeholder 2|0|0"/>
          <p:cNvPicPr>
            <a:picLocks noGrp="1" noChangeAspect="1"/>
          </p:cNvPicPr>
          <p:nvPr>
            <p:ph idx="1"/>
          </p:nvPr>
        </p:nvPicPr>
        <p:blipFill>
          <a:blip r:embed="rId2"/>
          <a:stretch>
            <a:fillRect/>
          </a:stretch>
        </p:blipFill>
        <p:spPr>
          <a:xfrm>
            <a:off x="228600" y="1188720"/>
            <a:ext cx="5266592" cy="4322290"/>
          </a:xfrm>
          <a:prstGeom prst="rect">
            <a:avLst/>
          </a:prstGeom>
        </p:spPr>
      </p:pic>
      <p:sp>
        <p:nvSpPr>
          <p:cNvPr id="4" name="Content Placeholder 2"/>
          <p:cNvSpPr>
            <a:spLocks noGrp="1"/>
          </p:cNvSpPr>
          <p:nvPr>
            <p:ph idx="14"/>
          </p:nvPr>
        </p:nvSpPr>
        <p:spPr>
          <a:xfrm>
            <a:off x="5688623" y="1188720"/>
            <a:ext cx="3226777" cy="5350184"/>
          </a:xfrm>
        </p:spPr>
        <p:txBody>
          <a:bodyPr>
            <a:spAutoFit/>
          </a:bodyPr>
          <a:lstStyle/>
          <a:p>
            <a:pPr marL="0" indent="0">
              <a:spcBef>
                <a:spcPts val="0"/>
              </a:spcBef>
              <a:spcAft>
                <a:spcPts val="0"/>
              </a:spcAft>
              <a:buNone/>
            </a:pPr>
            <a:r>
              <a:rPr sz="100"/>
              <a:t> </a:t>
            </a:r>
          </a:p>
          <a:p>
            <a:pPr>
              <a:buClr>
                <a:schemeClr val="accent4"/>
              </a:buClr>
              <a:buFont typeface="Arial"/>
              <a:buChar char="•"/>
            </a:pPr>
            <a:r>
              <a:t>The object itself is presented to the user through the RESTful API as a single entity compiled at runtime.</a:t>
            </a:r>
          </a:p>
          <a:p>
            <a:pPr>
              <a:buClr>
                <a:schemeClr val="accent4"/>
              </a:buClr>
              <a:buFont typeface="Arial"/>
              <a:buChar char="•"/>
            </a:pPr>
            <a:r>
              <a:t>Three processes are writing to property chunks of the object:</a:t>
            </a:r>
          </a:p>
          <a:p>
            <a:pPr marL="0" indent="0">
              <a:spcBef>
                <a:spcPts val="0"/>
              </a:spcBef>
              <a:spcAft>
                <a:spcPts val="0"/>
              </a:spcAft>
              <a:buNone/>
            </a:pPr>
            <a:r>
              <a:rPr sz="100"/>
              <a:t> </a:t>
            </a:r>
          </a:p>
          <a:p>
            <a:pPr lvl="1">
              <a:buClr>
                <a:schemeClr val="accent4"/>
              </a:buClr>
              <a:buFont typeface="Arial"/>
              <a:buChar char="–"/>
            </a:pPr>
            <a:r>
              <a:t>DME</a:t>
            </a:r>
          </a:p>
          <a:p>
            <a:pPr lvl="1">
              <a:buClr>
                <a:schemeClr val="accent4"/>
              </a:buClr>
              <a:buFont typeface="Arial"/>
              <a:buChar char="–"/>
            </a:pPr>
            <a:r>
              <a:t>Port Manager</a:t>
            </a:r>
          </a:p>
          <a:p>
            <a:pPr lvl="1">
              <a:buClr>
                <a:schemeClr val="accent4"/>
              </a:buClr>
              <a:buFont typeface="Arial"/>
              <a:buChar char="–"/>
            </a:pPr>
            <a:r>
              <a:t>STP</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27</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REST API Example—Authenticate</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28</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Authenticate a user for API operation</a:t>
            </a:r>
          </a:p>
          <a:p>
            <a:pPr>
              <a:buClr>
                <a:schemeClr val="accent4"/>
              </a:buClr>
              <a:buFont typeface="Arial"/>
              <a:buChar char="•"/>
            </a:pPr>
            <a:r>
              <a:t>POST: http://apic1/api/aaaLogin.xml</a:t>
            </a:r>
          </a:p>
          <a:p>
            <a:pPr>
              <a:buClr>
                <a:schemeClr val="accent4"/>
              </a:buClr>
              <a:buFont typeface="Arial"/>
              <a:buChar char="•"/>
            </a:pPr>
            <a:r>
              <a:t>Body (XML):&lt;aaaUser name="georgewa" pwd="paSSword1" /&gt;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REST API Example—Authenticate (Cont.)</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29</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7" name="BodyMarginPlaceholder|0|0"/>
          <p:cNvPicPr>
            <a:picLocks noGrp="1" noChangeAspect="1"/>
          </p:cNvPicPr>
          <p:nvPr>
            <p:ph sz="quarter" idx="10"/>
          </p:nvPr>
        </p:nvPicPr>
        <p:blipFill>
          <a:blip r:embed="rId2"/>
          <a:stretch>
            <a:fillRect/>
          </a:stretch>
        </p:blipFill>
        <p:spPr>
          <a:xfrm>
            <a:off x="1536082" y="1162050"/>
            <a:ext cx="6078737" cy="53228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ACI Programmability</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3</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Built-in programmability in both software and hardware</a:t>
            </a:r>
          </a:p>
          <a:p>
            <a:pPr>
              <a:buClr>
                <a:schemeClr val="accent4"/>
              </a:buClr>
              <a:buFont typeface="Arial"/>
              <a:buChar char="•"/>
            </a:pPr>
            <a:r>
              <a:t>Entire infrastructure can be programmed as a single fabric</a:t>
            </a:r>
          </a:p>
          <a:p>
            <a:pPr>
              <a:buClr>
                <a:schemeClr val="accent4"/>
              </a:buClr>
              <a:buFont typeface="Arial"/>
              <a:buChar char="•"/>
            </a:pPr>
            <a:r>
              <a:t>Declarative model enforces desired state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Creating a Tenant</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30</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7" name="BodyMarginPlaceholder|0|0"/>
          <p:cNvPicPr>
            <a:picLocks noGrp="1" noChangeAspect="1"/>
          </p:cNvPicPr>
          <p:nvPr>
            <p:ph sz="quarter" idx="10"/>
          </p:nvPr>
        </p:nvPicPr>
        <p:blipFill>
          <a:blip r:embed="rId2"/>
          <a:stretch>
            <a:fillRect/>
          </a:stretch>
        </p:blipFill>
        <p:spPr>
          <a:xfrm>
            <a:off x="384040" y="1162050"/>
            <a:ext cx="8382821" cy="532288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Creating an Application Network Profile</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31</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7" name="BodyMarginPlaceholder|0|0"/>
          <p:cNvPicPr>
            <a:picLocks noGrp="1" noChangeAspect="1"/>
          </p:cNvPicPr>
          <p:nvPr>
            <p:ph sz="quarter" idx="10"/>
          </p:nvPr>
        </p:nvPicPr>
        <p:blipFill>
          <a:blip r:embed="rId2"/>
          <a:stretch>
            <a:fillRect/>
          </a:stretch>
        </p:blipFill>
        <p:spPr>
          <a:xfrm>
            <a:off x="384844" y="1162050"/>
            <a:ext cx="8381213" cy="532288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 Browser: Visore</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32</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APIC has a built-in object browser to navigate the object tree and inspect the state of objects.</a:t>
            </a:r>
          </a:p>
          <a:p>
            <a:pPr>
              <a:buClr>
                <a:schemeClr val="accent4"/>
              </a:buClr>
              <a:buFont typeface="Arial"/>
              <a:buChar char="•"/>
            </a:pPr>
            <a:r>
              <a:t>Point the web browser to Visore: http://</a:t>
            </a:r>
            <a:r>
              <a:rPr i="1"/>
              <a:t>apic</a:t>
            </a:r>
            <a:r>
              <a:t>/visore.html.</a:t>
            </a:r>
          </a:p>
          <a:p>
            <a:pPr>
              <a:buClr>
                <a:schemeClr val="accent4"/>
              </a:buClr>
              <a:buFont typeface="Arial"/>
              <a:buChar char="•"/>
            </a:pPr>
            <a:r>
              <a:t>Search for a particular object or dn (fvTenant, topSystem, topology/pod-1/node-101).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 Browser: Visore (Cont.)</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33</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7" name="BodyMarginPlaceholder|0|0"/>
          <p:cNvPicPr>
            <a:picLocks noGrp="1" noChangeAspect="1"/>
          </p:cNvPicPr>
          <p:nvPr>
            <p:ph sz="quarter" idx="10"/>
          </p:nvPr>
        </p:nvPicPr>
        <p:blipFill>
          <a:blip r:embed="rId2"/>
          <a:stretch>
            <a:fillRect/>
          </a:stretch>
        </p:blipFill>
        <p:spPr>
          <a:xfrm>
            <a:off x="234432" y="1162050"/>
            <a:ext cx="8682038" cy="510851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Cisco ACI SDK</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34</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62050"/>
            <a:ext cx="8682038" cy="5322888"/>
          </a:xfrm>
        </p:spPr>
        <p:txBody>
          <a:bodyPr>
            <a:noAutofit/>
          </a:bodyPr>
          <a:lstStyle>
            <a:lvl1pPr marL="342900" indent="-342900">
              <a:buFont typeface="Arial" panose="020B0604020202020204" pitchFamily="34" charset="0"/>
              <a:buChar char="•"/>
              <a:defRPr/>
            </a:lvl1pPr>
          </a:lstStyle>
          <a:p>
            <a:pPr marL="0" indent="0">
              <a:spcBef>
                <a:spcPts val="0"/>
              </a:spcBef>
              <a:spcAft>
                <a:spcPts val="0"/>
              </a:spcAft>
              <a:buNone/>
            </a:pPr>
            <a:r>
              <a:rPr sz="100"/>
              <a:t> </a:t>
            </a:r>
          </a:p>
          <a:p>
            <a:pPr>
              <a:buClr>
                <a:schemeClr val="accent4"/>
              </a:buClr>
              <a:buFont typeface="Arial"/>
              <a:buChar char="•"/>
            </a:pPr>
            <a:r>
              <a:t>The Cisco ACI Python SDK is named Cobra.</a:t>
            </a:r>
          </a:p>
          <a:p>
            <a:pPr>
              <a:buClr>
                <a:schemeClr val="accent4"/>
              </a:buClr>
              <a:buFont typeface="Arial"/>
              <a:buChar char="•"/>
            </a:pPr>
            <a:r>
              <a:t>Python implementation of the API.</a:t>
            </a:r>
          </a:p>
          <a:p>
            <a:pPr>
              <a:buClr>
                <a:schemeClr val="accent4"/>
              </a:buClr>
              <a:buFont typeface="Arial"/>
              <a:buChar char="•"/>
            </a:pPr>
            <a:r>
              <a:t>Provides native bindings for all the REST functions.</a:t>
            </a:r>
          </a:p>
          <a:p>
            <a:pPr>
              <a:buClr>
                <a:schemeClr val="accent4"/>
              </a:buClr>
              <a:buFont typeface="Arial"/>
              <a:buChar char="•"/>
            </a:pPr>
            <a:r>
              <a:t>Cobra provides methods that match the REST methods used by the GUI.</a:t>
            </a:r>
          </a:p>
          <a:p>
            <a:pPr>
              <a:buClr>
                <a:schemeClr val="accent4"/>
              </a:buClr>
              <a:buFont typeface="Arial"/>
              <a:buChar char="•"/>
            </a:pPr>
            <a:r>
              <a:t>Policy created in the GUI can be used as a programming template.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Cisco ACI Cobra SDK Installation</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35</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62050"/>
            <a:ext cx="8682038" cy="5322888"/>
          </a:xfrm>
        </p:spPr>
        <p:txBody>
          <a:bodyPr>
            <a:noAutofit/>
          </a:bodyPr>
          <a:lstStyle>
            <a:lvl1pPr marL="342900" indent="-342900">
              <a:buFont typeface="Arial" panose="020B0604020202020204" pitchFamily="34" charset="0"/>
              <a:buChar char="•"/>
              <a:defRPr/>
            </a:lvl1pPr>
          </a:lstStyle>
          <a:p>
            <a:pPr marL="0" indent="0">
              <a:spcBef>
                <a:spcPts val="0"/>
              </a:spcBef>
              <a:spcAft>
                <a:spcPts val="0"/>
              </a:spcAft>
              <a:buNone/>
            </a:pPr>
            <a:r>
              <a:rPr sz="100"/>
              <a:t> </a:t>
            </a:r>
          </a:p>
          <a:p>
            <a:pPr>
              <a:buClr>
                <a:schemeClr val="accent4"/>
              </a:buClr>
              <a:buFont typeface="Arial"/>
              <a:buChar char="•"/>
            </a:pPr>
            <a:r>
              <a:t>Possible to use standard Python distribution utilities</a:t>
            </a:r>
          </a:p>
          <a:p>
            <a:pPr>
              <a:buClr>
                <a:schemeClr val="accent4"/>
              </a:buClr>
              <a:buFont typeface="Arial"/>
              <a:buChar char="•"/>
            </a:pPr>
            <a:r>
              <a:t>Cobra comes in two installable .egg files:</a:t>
            </a:r>
          </a:p>
          <a:p>
            <a:pPr marL="0" indent="0">
              <a:spcBef>
                <a:spcPts val="0"/>
              </a:spcBef>
              <a:spcAft>
                <a:spcPts val="0"/>
              </a:spcAft>
              <a:buNone/>
            </a:pPr>
            <a:r>
              <a:rPr sz="100"/>
              <a:t> </a:t>
            </a:r>
          </a:p>
          <a:p>
            <a:pPr lvl="1">
              <a:buClr>
                <a:schemeClr val="accent4"/>
              </a:buClr>
              <a:buFont typeface="Arial"/>
              <a:buChar char="•"/>
            </a:pPr>
            <a:r>
              <a:t>acicobra: the SDK</a:t>
            </a:r>
          </a:p>
          <a:p>
            <a:pPr lvl="1">
              <a:buClr>
                <a:schemeClr val="accent4"/>
              </a:buClr>
              <a:buFont typeface="Arial"/>
              <a:buChar char="•"/>
            </a:pPr>
            <a:r>
              <a:t>acimodel: includes the Python packages that model the Cisco ACI Management Information Tree</a:t>
            </a:r>
          </a:p>
          <a:p>
            <a:pPr>
              <a:buClr>
                <a:schemeClr val="accent4"/>
              </a:buClr>
              <a:buFont typeface="Arial"/>
              <a:buChar char="•"/>
            </a:pPr>
            <a:r>
              <a:t>.egg files can be installed using easy_install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hortTall">
    <p:spTree>
      <p:nvGrpSpPr>
        <p:cNvPr id="1" name=""/>
        <p:cNvGrpSpPr/>
        <p:nvPr/>
      </p:nvGrpSpPr>
      <p:grpSpPr>
        <a:xfrm>
          <a:off x="0" y="0"/>
          <a:ext cx="0" cy="0"/>
          <a:chOff x="0" y="0"/>
          <a:chExt cx="0" cy="0"/>
        </a:xfrm>
      </p:grpSpPr>
      <p:sp>
        <p:nvSpPr>
          <p:cNvPr id="2" name="Title 1"/>
          <p:cNvSpPr>
            <a:spLocks noGrp="1"/>
          </p:cNvSpPr>
          <p:nvPr>
            <p:ph type="title"/>
          </p:nvPr>
        </p:nvSpPr>
        <p:spPr>
          <a:xfrm>
            <a:off x="218753" y="228600"/>
            <a:ext cx="8686800" cy="838200"/>
          </a:xfrm>
        </p:spPr>
        <p:txBody>
          <a:bodyPr/>
          <a:lstStyle/>
          <a:p>
            <a:r>
              <a:t>Connecting and Authenticating to APIC</a:t>
            </a:r>
          </a:p>
        </p:txBody>
      </p:sp>
      <p:sp>
        <p:nvSpPr>
          <p:cNvPr id="3" name="Slide Number Placeholder 2"/>
          <p:cNvSpPr>
            <a:spLocks noGrp="1"/>
          </p:cNvSpPr>
          <p:nvPr>
            <p:ph type="sldNum" sz="quarter" idx="10"/>
          </p:nvPr>
        </p:nvSpPr>
        <p:spPr/>
        <p:txBody>
          <a:bodyPr/>
          <a:lstStyle/>
          <a:p>
            <a:fld id="{C279253B-E677-1340-AA21-FA4FF91F6A50}" type="slidenum">
              <a:rPr lang="en-US" smtClean="0"/>
              <a:pPr/>
              <a:t>36</a:t>
            </a:fld>
            <a:endParaRPr lang="en-US"/>
          </a:p>
        </p:txBody>
      </p:sp>
      <p:sp>
        <p:nvSpPr>
          <p:cNvPr id="4" name="Footer Placeholder 3"/>
          <p:cNvSpPr>
            <a:spLocks noGrp="1"/>
          </p:cNvSpPr>
          <p:nvPr>
            <p:ph type="ftr" sz="quarter" idx="11"/>
          </p:nvPr>
        </p:nvSpPr>
        <p:spPr/>
        <p:txBody>
          <a:bodyPr/>
          <a:lstStyle/>
          <a:p>
            <a:r>
              <a:rPr lang="en-US" dirty="0"/>
              <a:t>© 2015 Cisco and/or its affiliates. All rights reserved. </a:t>
            </a:r>
          </a:p>
        </p:txBody>
      </p:sp>
      <p:sp>
        <p:nvSpPr>
          <p:cNvPr id="6" name="Content Placeholder 5"/>
          <p:cNvSpPr>
            <a:spLocks noGrp="1"/>
          </p:cNvSpPr>
          <p:nvPr>
            <p:ph sz="quarter" idx="12"/>
          </p:nvPr>
        </p:nvSpPr>
        <p:spPr>
          <a:xfrm>
            <a:off x="196850" y="1255713"/>
            <a:ext cx="8686800" cy="776287"/>
          </a:xfrm>
        </p:spPr>
        <p:txBody>
          <a:bodyPr/>
          <a:lstStyle/>
          <a:p>
            <a:pPr marL="0" indent="0">
              <a:spcBef>
                <a:spcPts val="0"/>
              </a:spcBef>
              <a:spcAft>
                <a:spcPts val="0"/>
              </a:spcAft>
              <a:buNone/>
            </a:pPr>
            <a:r>
              <a:rPr sz="100"/>
              <a:t> </a:t>
            </a:r>
          </a:p>
          <a:p>
            <a:pPr>
              <a:buClr>
                <a:schemeClr val="accent4"/>
              </a:buClr>
              <a:buFont typeface="Arial"/>
              <a:buChar char="•"/>
            </a:pPr>
            <a:r>
              <a:t>Example of connecting and authenticating to APIC:</a:t>
            </a:r>
          </a:p>
        </p:txBody>
      </p:sp>
      <p:sp>
        <p:nvSpPr>
          <p:cNvPr id="7" name="Content Placeholder 5"/>
          <p:cNvSpPr>
            <a:spLocks noGrp="1"/>
          </p:cNvSpPr>
          <p:nvPr>
            <p:ph sz="quarter" idx="13"/>
          </p:nvPr>
        </p:nvSpPr>
        <p:spPr>
          <a:xfrm>
            <a:off x="196850" y="2173111"/>
            <a:ext cx="8686800" cy="4346221"/>
          </a:xfrm>
          <a:ln>
            <a:noFill/>
          </a:ln>
        </p:spPr>
        <p:txBody>
          <a:bodyPr/>
          <a:lstStyle/>
          <a:p>
            <a:pPr marL="0" indent="0">
              <a:lnSpc>
                <a:spcPct val="100000"/>
              </a:lnSpc>
              <a:spcBef>
                <a:spcPts val="0"/>
              </a:spcBef>
              <a:spcAft>
                <a:spcPts val="0"/>
              </a:spcAft>
              <a:buNone/>
            </a:pPr>
            <a:r>
              <a:rPr lang="en-US" sz="1400" b="0" dirty="0">
                <a:latin typeface="Courier New"/>
                <a:cs typeface="Courier New"/>
              </a:rPr>
              <a:t>apicUrl = 'https://192.168.10.80'</a:t>
            </a:r>
            <a:br/>
            <a:r>
              <a:rPr lang="en-US" sz="1400" b="0" dirty="0">
                <a:latin typeface="Courier New"/>
                <a:cs typeface="Courier New"/>
              </a:rPr>
              <a:t>loginSession = LoginSession(apicUrl, 'admin', 'mypassword')</a:t>
            </a:r>
            <a:br/>
            <a:r>
              <a:rPr lang="en-US" sz="1400" b="0" dirty="0">
                <a:latin typeface="Courier New"/>
                <a:cs typeface="Courier New"/>
              </a:rPr>
              <a:t>moDir = MoDirectory(loginSession)</a:t>
            </a:r>
            <a:br/>
            <a:r>
              <a:rPr lang="en-US" sz="1400" b="0" dirty="0">
                <a:latin typeface="Courier New"/>
                <a:cs typeface="Courier New"/>
              </a:rPr>
              <a:t>moDir.login()</a:t>
            </a:r>
            <a:br/>
            <a:r>
              <a:rPr lang="en-US" sz="1400" b="0" dirty="0">
                <a:latin typeface="Courier New"/>
                <a:cs typeface="Courier New"/>
              </a:rPr>
              <a:t># Use the connected moDir queries and configuration</a:t>
            </a:r>
            <a:br/>
            <a:r>
              <a:rPr lang="en-US" sz="1400" b="0" dirty="0">
                <a:latin typeface="Courier New"/>
                <a:cs typeface="Courier New"/>
              </a:rPr>
              <a:t>....</a:t>
            </a:r>
            <a:br/>
            <a:r>
              <a:rPr lang="en-US" sz="1400" b="0" dirty="0">
                <a:latin typeface="Courier New"/>
                <a:cs typeface="Courier New"/>
              </a:rPr>
              <a:t>moDir.logout()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hortTall">
    <p:spTree>
      <p:nvGrpSpPr>
        <p:cNvPr id="1" name=""/>
        <p:cNvGrpSpPr/>
        <p:nvPr/>
      </p:nvGrpSpPr>
      <p:grpSpPr>
        <a:xfrm>
          <a:off x="0" y="0"/>
          <a:ext cx="0" cy="0"/>
          <a:chOff x="0" y="0"/>
          <a:chExt cx="0" cy="0"/>
        </a:xfrm>
      </p:grpSpPr>
      <p:sp>
        <p:nvSpPr>
          <p:cNvPr id="2" name="Title 1"/>
          <p:cNvSpPr>
            <a:spLocks noGrp="1"/>
          </p:cNvSpPr>
          <p:nvPr>
            <p:ph type="title"/>
          </p:nvPr>
        </p:nvSpPr>
        <p:spPr>
          <a:xfrm>
            <a:off x="218753" y="228600"/>
            <a:ext cx="8686800" cy="838200"/>
          </a:xfrm>
        </p:spPr>
        <p:txBody>
          <a:bodyPr/>
          <a:lstStyle/>
          <a:p>
            <a:r>
              <a:t>Example – Creating a Tenant</a:t>
            </a:r>
          </a:p>
        </p:txBody>
      </p:sp>
      <p:sp>
        <p:nvSpPr>
          <p:cNvPr id="3" name="Slide Number Placeholder 2"/>
          <p:cNvSpPr>
            <a:spLocks noGrp="1"/>
          </p:cNvSpPr>
          <p:nvPr>
            <p:ph type="sldNum" sz="quarter" idx="10"/>
          </p:nvPr>
        </p:nvSpPr>
        <p:spPr/>
        <p:txBody>
          <a:bodyPr/>
          <a:lstStyle/>
          <a:p>
            <a:fld id="{C279253B-E677-1340-AA21-FA4FF91F6A50}" type="slidenum">
              <a:rPr lang="en-US" smtClean="0"/>
              <a:pPr/>
              <a:t>37</a:t>
            </a:fld>
            <a:endParaRPr lang="en-US"/>
          </a:p>
        </p:txBody>
      </p:sp>
      <p:sp>
        <p:nvSpPr>
          <p:cNvPr id="4" name="Footer Placeholder 3"/>
          <p:cNvSpPr>
            <a:spLocks noGrp="1"/>
          </p:cNvSpPr>
          <p:nvPr>
            <p:ph type="ftr" sz="quarter" idx="11"/>
          </p:nvPr>
        </p:nvSpPr>
        <p:spPr/>
        <p:txBody>
          <a:bodyPr/>
          <a:lstStyle/>
          <a:p>
            <a:r>
              <a:rPr lang="en-US" dirty="0"/>
              <a:t>© 2015 Cisco and/or its affiliates. All rights reserved. </a:t>
            </a:r>
          </a:p>
        </p:txBody>
      </p:sp>
      <p:sp>
        <p:nvSpPr>
          <p:cNvPr id="6" name="Content Placeholder 5"/>
          <p:cNvSpPr>
            <a:spLocks noGrp="1"/>
          </p:cNvSpPr>
          <p:nvPr>
            <p:ph sz="quarter" idx="12"/>
          </p:nvPr>
        </p:nvSpPr>
        <p:spPr>
          <a:xfrm>
            <a:off x="196850" y="1255713"/>
            <a:ext cx="8686800" cy="776287"/>
          </a:xfrm>
        </p:spPr>
        <p:txBody>
          <a:bodyPr/>
          <a:lstStyle/>
          <a:p>
            <a:pPr marL="0" indent="0">
              <a:spcBef>
                <a:spcPts val="0"/>
              </a:spcBef>
              <a:spcAft>
                <a:spcPts val="0"/>
              </a:spcAft>
              <a:buNone/>
            </a:pPr>
            <a:r>
              <a:rPr sz="100"/>
              <a:t> </a:t>
            </a:r>
          </a:p>
          <a:p>
            <a:pPr>
              <a:buClr>
                <a:schemeClr val="accent4"/>
              </a:buClr>
              <a:buFont typeface="Arial"/>
              <a:buChar char="•"/>
            </a:pPr>
            <a:r>
              <a:t>Example of connecting and authenticating to APIC:</a:t>
            </a:r>
          </a:p>
        </p:txBody>
      </p:sp>
      <p:sp>
        <p:nvSpPr>
          <p:cNvPr id="7" name="Content Placeholder 5"/>
          <p:cNvSpPr>
            <a:spLocks noGrp="1"/>
          </p:cNvSpPr>
          <p:nvPr>
            <p:ph sz="quarter" idx="13"/>
          </p:nvPr>
        </p:nvSpPr>
        <p:spPr>
          <a:xfrm>
            <a:off x="196850" y="2173111"/>
            <a:ext cx="8686800" cy="4346221"/>
          </a:xfrm>
          <a:ln>
            <a:noFill/>
          </a:ln>
        </p:spPr>
        <p:txBody>
          <a:bodyPr/>
          <a:lstStyle/>
          <a:p>
            <a:pPr marL="0" indent="0">
              <a:lnSpc>
                <a:spcPct val="100000"/>
              </a:lnSpc>
              <a:spcBef>
                <a:spcPts val="0"/>
              </a:spcBef>
              <a:spcAft>
                <a:spcPts val="0"/>
              </a:spcAft>
              <a:buNone/>
            </a:pPr>
            <a:r>
              <a:rPr lang="en-US" sz="1400" b="0" dirty="0">
                <a:latin typeface="Courier New"/>
                <a:cs typeface="Courier New"/>
              </a:rPr>
              <a:t># Import the config request</a:t>
            </a:r>
            <a:br/>
            <a:r>
              <a:rPr lang="en-US" sz="1400" b="0" dirty="0">
                <a:latin typeface="Courier New"/>
                <a:cs typeface="Courier New"/>
              </a:rPr>
              <a:t>from cobra.mit.request import ConfigRequest</a:t>
            </a:r>
            <a:br/>
            <a:r>
              <a:rPr lang="en-US" sz="1400" b="0" dirty="0">
                <a:latin typeface="Courier New"/>
                <a:cs typeface="Courier New"/>
              </a:rPr>
              <a:t>configReq = ConfigRequest()</a:t>
            </a:r>
            <a:br/>
            <a:br/>
            <a:r>
              <a:rPr lang="en-US" sz="1400" b="0" dirty="0">
                <a:latin typeface="Courier New"/>
                <a:cs typeface="Courier New"/>
              </a:rPr>
              <a:t># Import the tenant class from the model</a:t>
            </a:r>
            <a:br/>
            <a:r>
              <a:rPr lang="en-US" sz="1400" b="0" dirty="0">
                <a:latin typeface="Courier New"/>
                <a:cs typeface="Courier New"/>
              </a:rPr>
              <a:t>from cobra.model.fv import Tenant</a:t>
            </a:r>
            <a:br/>
            <a:br/>
            <a:r>
              <a:rPr lang="en-US" sz="1400" b="0" dirty="0">
                <a:latin typeface="Courier New"/>
                <a:cs typeface="Courier New"/>
              </a:rPr>
              <a:t># Get the top level policy universe directory</a:t>
            </a:r>
            <a:br/>
            <a:r>
              <a:rPr lang="en-US" sz="1400" b="0" dirty="0">
                <a:latin typeface="Courier New"/>
                <a:cs typeface="Courier New"/>
              </a:rPr>
              <a:t>uniMo = moDir.lookupByDn('uni')</a:t>
            </a:r>
            <a:br/>
            <a:br/>
            <a:r>
              <a:rPr lang="en-US" sz="1400" b="0" dirty="0">
                <a:latin typeface="Courier New"/>
                <a:cs typeface="Courier New"/>
              </a:rPr>
              <a:t># Create the tenant object</a:t>
            </a:r>
            <a:br/>
            <a:r>
              <a:rPr lang="en-US" sz="1400" b="0" dirty="0">
                <a:latin typeface="Courier New"/>
                <a:cs typeface="Courier New"/>
              </a:rPr>
              <a:t>fvTenantMo = Tenant(uniMo, 'ExampleCorp')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Cisco APIC REST to Python Adapter</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38</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7" name="BodyMarginPlaceholder|0|0"/>
          <p:cNvPicPr>
            <a:picLocks noGrp="1" noChangeAspect="1"/>
          </p:cNvPicPr>
          <p:nvPr>
            <p:ph sz="quarter" idx="10"/>
          </p:nvPr>
        </p:nvPicPr>
        <p:blipFill>
          <a:blip r:embed="rId2"/>
          <a:stretch>
            <a:fillRect/>
          </a:stretch>
        </p:blipFill>
        <p:spPr>
          <a:xfrm>
            <a:off x="782609" y="1162050"/>
            <a:ext cx="7585684" cy="532288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ACI GUI Is API Driven</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39</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API Inspector allows a window into the data structures: </a:t>
            </a:r>
          </a:p>
          <a:p>
            <a:pPr marL="0" indent="0">
              <a:spcBef>
                <a:spcPts val="0"/>
              </a:spcBef>
              <a:spcAft>
                <a:spcPts val="0"/>
              </a:spcAft>
              <a:buNone/>
            </a:pPr>
            <a:r>
              <a:rPr sz="100"/>
              <a:t> </a:t>
            </a:r>
          </a:p>
          <a:p>
            <a:pPr lvl="1">
              <a:buClr>
                <a:schemeClr val="accent4"/>
              </a:buClr>
              <a:buFont typeface="Arial"/>
              <a:buChar char="–"/>
            </a:pPr>
            <a:r>
              <a:t>Mirrors API calls to controller</a:t>
            </a:r>
          </a:p>
          <a:p>
            <a:pPr lvl="1">
              <a:buClr>
                <a:schemeClr val="accent4"/>
              </a:buClr>
              <a:buFont typeface="Arial"/>
              <a:buChar char="–"/>
            </a:pPr>
            <a:r>
              <a:t>Useful for programmers</a:t>
            </a:r>
          </a:p>
          <a:p>
            <a:pPr lvl="1">
              <a:buClr>
                <a:schemeClr val="accent4"/>
              </a:buClr>
              <a:buFont typeface="Arial"/>
              <a:buChar char="–"/>
            </a:pPr>
            <a:r>
              <a:t>Opens up APIC to application integration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ACI Programmability (Cont.)</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4</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7" name="BodyMarginPlaceholder|0|0"/>
          <p:cNvPicPr>
            <a:picLocks noGrp="1" noChangeAspect="1"/>
          </p:cNvPicPr>
          <p:nvPr>
            <p:ph sz="quarter" idx="10"/>
          </p:nvPr>
        </p:nvPicPr>
        <p:blipFill>
          <a:blip r:embed="rId2"/>
          <a:stretch>
            <a:fillRect/>
          </a:stretch>
        </p:blipFill>
        <p:spPr>
          <a:xfrm>
            <a:off x="234432" y="1162050"/>
            <a:ext cx="8682038" cy="478177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ACI GUI Is API Driven (Cont.)</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40</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7" name="BodyMarginPlaceholder|0|0"/>
          <p:cNvPicPr>
            <a:picLocks noGrp="1" noChangeAspect="1"/>
          </p:cNvPicPr>
          <p:nvPr>
            <p:ph sz="quarter" idx="10"/>
          </p:nvPr>
        </p:nvPicPr>
        <p:blipFill>
          <a:blip r:embed="rId2"/>
          <a:stretch>
            <a:fillRect/>
          </a:stretch>
        </p:blipFill>
        <p:spPr>
          <a:xfrm>
            <a:off x="234432" y="1162050"/>
            <a:ext cx="8682038" cy="520748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Capturing API Calls</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41</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pic>
        <p:nvPicPr>
          <p:cNvPr id="7" name="BodyMarginPlaceholder|0|0"/>
          <p:cNvPicPr>
            <a:picLocks noGrp="1" noChangeAspect="1"/>
          </p:cNvPicPr>
          <p:nvPr>
            <p:ph sz="quarter" idx="10"/>
          </p:nvPr>
        </p:nvPicPr>
        <p:blipFill>
          <a:blip r:embed="rId2"/>
          <a:stretch>
            <a:fillRect/>
          </a:stretch>
        </p:blipFill>
        <p:spPr>
          <a:xfrm>
            <a:off x="254272" y="1162050"/>
            <a:ext cx="8642358" cy="53228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42</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Open programmability provides a single skill that can be extended across many platforms for many tasks and can help achieve the business needs of more dynamic and accurate deployments for networking infrastructure. </a:t>
            </a:r>
          </a:p>
          <a:p>
            <a:pPr>
              <a:buClr>
                <a:schemeClr val="accent4"/>
              </a:buClr>
              <a:buFont typeface="Arial"/>
              <a:buChar char="•"/>
            </a:pPr>
            <a:r>
              <a:t>JSON and XML are human readable formats and are language independent. Both formats have support for creation, reading, and decoding in real-world situations.</a:t>
            </a:r>
          </a:p>
          <a:p>
            <a:pPr>
              <a:buClr>
                <a:schemeClr val="accent4"/>
              </a:buClr>
              <a:buFont typeface="Arial"/>
              <a:buChar char="•"/>
            </a:pPr>
            <a:r>
              <a:t>All configuration is performed in the ACI fabric through the RESTful API, regardless of the interface used for managing the fabric through the API, including the native GUI and CLI of the APIC. </a:t>
            </a:r>
          </a:p>
          <a:p>
            <a:pPr>
              <a:buClr>
                <a:schemeClr val="accent4"/>
              </a:buClr>
              <a:buFont typeface="Arial"/>
              <a:buChar char="•"/>
            </a:pPr>
            <a:r>
              <a:t>The APIC API Inspector is accessible through the menu bar of the Cisco APIC and provides a mirror of all the API calls performed by the GUI on the fabric controller. </a:t>
            </a:r>
          </a:p>
          <a:p>
            <a:pPr>
              <a:buClr>
                <a:schemeClr val="accent4"/>
              </a:buClr>
              <a:buFont typeface="Arial"/>
              <a:buChar char="•"/>
            </a:pPr>
            <a:r>
              <a:t>OpFlex is a new extensible policy resolution protocol designed for declarative control of any data center infrastructure from the Cisco APIC. Using the declarative model, the application policy is now completely abstracted from the network.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Body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(Cont.)</a:t>
            </a:r>
          </a:p>
        </p:txBody>
      </p:sp>
      <p:sp>
        <p:nvSpPr>
          <p:cNvPr id="4"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43</a:t>
            </a:fld>
            <a:endParaRPr lang="en-US"/>
          </a:p>
        </p:txBody>
      </p:sp>
      <p:sp>
        <p:nvSpPr>
          <p:cNvPr id="5"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BodyMarginPlaceholder"/>
          <p:cNvSpPr>
            <a:spLocks noGrp="1"/>
          </p:cNvSpPr>
          <p:nvPr>
            <p:ph sz="quarter" idx="10"/>
          </p:nvPr>
        </p:nvSpPr>
        <p:spPr>
          <a:xfrm>
            <a:off x="234432" y="1162050"/>
            <a:ext cx="8682038" cy="5322888"/>
          </a:xfrm>
        </p:spPr>
        <p:txBody>
          <a:bodyPr wrap="square" rtlCol="0"/>
          <a:lstStyle/>
          <a:p>
            <a:pPr marL="0" indent="0">
              <a:spcBef>
                <a:spcPts val="0"/>
              </a:spcBef>
              <a:spcAft>
                <a:spcPts val="0"/>
              </a:spcAft>
              <a:buNone/>
            </a:pPr>
            <a:r>
              <a:rPr sz="100"/>
              <a:t> </a:t>
            </a:r>
          </a:p>
          <a:p>
            <a:pPr>
              <a:buClr>
                <a:schemeClr val="accent4"/>
              </a:buClr>
              <a:buFont typeface="Arial"/>
              <a:buChar char="•"/>
            </a:pPr>
            <a:r>
              <a:t>Cisco, together with other vendors like IBM, has been working on a project to extend the Neutron plug-in capability to map the OpenStack API to a group policy structure. For Cisco, this ability would enable integration with the application network policy of ACI.</a:t>
            </a:r>
          </a:p>
          <a:p>
            <a:pPr>
              <a:buClr>
                <a:schemeClr val="accent4"/>
              </a:buClr>
              <a:buFont typeface="Arial"/>
              <a:buChar char="•"/>
            </a:pPr>
            <a:r>
              <a:t>Cisco has taken the Neutron Group Policy Model abstraction seen in OpenStack to the OpenDaylight project to allow the group-based policy model to be rendered by the OpenDaylight controller. This feature will be available in the future, but no date is specified yet for availability.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ClosingSlide">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lvl1pPr>
              <a:defRPr>
                <a:solidFill>
                  <a:schemeClr val="bg1">
                    <a:alpha val="0"/>
                  </a:schemeClr>
                </a:solidFill>
              </a:defRPr>
            </a:lvl1pPr>
          </a:lstStyle>
          <a:p>
            <a:r>
              <a:t>Closing Logo Slide</a:t>
            </a:r>
          </a:p>
        </p:txBody>
      </p:sp>
      <p:pic>
        <p:nvPicPr>
          <p:cNvPr id="20" name="Picture 19" descr="cisco_w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2703" y="5624750"/>
            <a:ext cx="925007" cy="48678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p:nvPr/>
        </p:nvSpPr>
        <p:spPr>
          <a:xfrm>
            <a:off x="2091998" y="465269"/>
            <a:ext cx="38295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Object Store Browser- </a:t>
            </a:r>
            <a:r>
              <a:rPr lang="en-US" sz="2109" dirty="0" err="1"/>
              <a:t>Visore</a:t>
            </a:r>
            <a:endParaRPr sz="2109" dirty="0"/>
          </a:p>
        </p:txBody>
      </p:sp>
      <p:pic>
        <p:nvPicPr>
          <p:cNvPr id="478" name="Screen Shot 2015-12-02 at 7.06.59 PM.png"/>
          <p:cNvPicPr>
            <a:picLocks noChangeAspect="1"/>
          </p:cNvPicPr>
          <p:nvPr/>
        </p:nvPicPr>
        <p:blipFill>
          <a:blip r:embed="rId3">
            <a:extLst/>
          </a:blip>
          <a:stretch>
            <a:fillRect/>
          </a:stretch>
        </p:blipFill>
        <p:spPr>
          <a:xfrm>
            <a:off x="826515" y="1530438"/>
            <a:ext cx="2500313" cy="1000126"/>
          </a:xfrm>
          <a:prstGeom prst="rect">
            <a:avLst/>
          </a:prstGeom>
          <a:ln w="12700">
            <a:miter lim="400000"/>
          </a:ln>
        </p:spPr>
      </p:pic>
      <p:pic>
        <p:nvPicPr>
          <p:cNvPr id="479" name="Screen Shot 2015-12-02 at 7.07.32 PM.png"/>
          <p:cNvPicPr>
            <a:picLocks noChangeAspect="1"/>
          </p:cNvPicPr>
          <p:nvPr/>
        </p:nvPicPr>
        <p:blipFill>
          <a:blip r:embed="rId4">
            <a:extLst/>
          </a:blip>
          <a:stretch>
            <a:fillRect/>
          </a:stretch>
        </p:blipFill>
        <p:spPr>
          <a:xfrm>
            <a:off x="170903" y="6153359"/>
            <a:ext cx="8545575" cy="305655"/>
          </a:xfrm>
          <a:prstGeom prst="rect">
            <a:avLst/>
          </a:prstGeom>
          <a:ln w="12700">
            <a:miter lim="400000"/>
          </a:ln>
        </p:spPr>
      </p:pic>
      <p:pic>
        <p:nvPicPr>
          <p:cNvPr id="480" name="Screen Shot 2015-12-02 at 7.07.46 PM.png"/>
          <p:cNvPicPr>
            <a:picLocks noChangeAspect="1"/>
          </p:cNvPicPr>
          <p:nvPr/>
        </p:nvPicPr>
        <p:blipFill>
          <a:blip r:embed="rId5">
            <a:extLst/>
          </a:blip>
          <a:stretch>
            <a:fillRect/>
          </a:stretch>
        </p:blipFill>
        <p:spPr>
          <a:xfrm>
            <a:off x="7394681" y="6074015"/>
            <a:ext cx="1607344" cy="464344"/>
          </a:xfrm>
          <a:prstGeom prst="rect">
            <a:avLst/>
          </a:prstGeom>
          <a:ln w="12700">
            <a:miter lim="400000"/>
          </a:ln>
        </p:spPr>
      </p:pic>
      <p:pic>
        <p:nvPicPr>
          <p:cNvPr id="481" name="Screen Shot 2015-12-02 at 10.51.01 PM.png"/>
          <p:cNvPicPr>
            <a:picLocks noChangeAspect="1"/>
          </p:cNvPicPr>
          <p:nvPr/>
        </p:nvPicPr>
        <p:blipFill>
          <a:blip r:embed="rId6">
            <a:extLst/>
          </a:blip>
          <a:stretch>
            <a:fillRect/>
          </a:stretch>
        </p:blipFill>
        <p:spPr>
          <a:xfrm>
            <a:off x="4692516" y="1375172"/>
            <a:ext cx="3196829" cy="4107656"/>
          </a:xfrm>
          <a:prstGeom prst="rect">
            <a:avLst/>
          </a:prstGeom>
          <a:ln w="12700">
            <a:miter lim="400000"/>
          </a:ln>
        </p:spPr>
      </p:pic>
      <p:sp>
        <p:nvSpPr>
          <p:cNvPr id="482" name="Shape 482"/>
          <p:cNvSpPr/>
          <p:nvPr/>
        </p:nvSpPr>
        <p:spPr>
          <a:xfrm>
            <a:off x="5196775" y="2785059"/>
            <a:ext cx="1890464" cy="356565"/>
          </a:xfrm>
          <a:prstGeom prst="rect">
            <a:avLst/>
          </a:prstGeom>
          <a:ln w="63500">
            <a:solidFill>
              <a:srgbClr val="FF2600"/>
            </a:solidFill>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Tree>
    <p:extLst>
      <p:ext uri="{BB962C8B-B14F-4D97-AF65-F5344CB8AC3E}">
        <p14:creationId xmlns:p14="http://schemas.microsoft.com/office/powerpoint/2010/main" val="3249706020"/>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E7DE76-3257-FC4F-8827-24A634916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584" y="1597698"/>
            <a:ext cx="2937867" cy="4518422"/>
          </a:xfrm>
          <a:prstGeom prst="rect">
            <a:avLst/>
          </a:prstGeom>
        </p:spPr>
      </p:pic>
      <p:sp>
        <p:nvSpPr>
          <p:cNvPr id="486" name="Shape 486"/>
          <p:cNvSpPr/>
          <p:nvPr/>
        </p:nvSpPr>
        <p:spPr>
          <a:xfrm>
            <a:off x="1641155" y="465269"/>
            <a:ext cx="4480394"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Distinguished Names and Classes</a:t>
            </a:r>
            <a:endParaRPr sz="2109" dirty="0"/>
          </a:p>
        </p:txBody>
      </p:sp>
      <p:sp>
        <p:nvSpPr>
          <p:cNvPr id="488" name="Shape 488"/>
          <p:cNvSpPr/>
          <p:nvPr/>
        </p:nvSpPr>
        <p:spPr>
          <a:xfrm>
            <a:off x="6005931" y="2919961"/>
            <a:ext cx="650110" cy="612715"/>
          </a:xfrm>
          <a:prstGeom prst="ellipse">
            <a:avLst/>
          </a:prstGeom>
          <a:ln w="50800">
            <a:solidFill>
              <a:schemeClr val="accent6">
                <a:satOff val="24555"/>
                <a:lumOff val="22232"/>
              </a:schemeClr>
            </a:solidFill>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89" name="Shape 489"/>
          <p:cNvSpPr/>
          <p:nvPr/>
        </p:nvSpPr>
        <p:spPr>
          <a:xfrm>
            <a:off x="1069608" y="3246868"/>
            <a:ext cx="2133597"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a:solidFill>
                  <a:schemeClr val="accent6">
                    <a:satOff val="24555"/>
                    <a:lumOff val="22232"/>
                  </a:schemeClr>
                </a:solidFill>
              </a:defRPr>
            </a:lvl1pPr>
          </a:lstStyle>
          <a:p>
            <a:r>
              <a:rPr sz="2109"/>
              <a:t>The Class name</a:t>
            </a:r>
          </a:p>
        </p:txBody>
      </p:sp>
      <p:sp>
        <p:nvSpPr>
          <p:cNvPr id="490" name="Shape 490"/>
          <p:cNvSpPr/>
          <p:nvPr/>
        </p:nvSpPr>
        <p:spPr>
          <a:xfrm>
            <a:off x="1239344" y="1643272"/>
            <a:ext cx="1801776"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a:solidFill>
                  <a:schemeClr val="accent4"/>
                </a:solidFill>
              </a:defRPr>
            </a:lvl1pPr>
          </a:lstStyle>
          <a:p>
            <a:r>
              <a:rPr sz="2109"/>
              <a:t>The DN name</a:t>
            </a:r>
          </a:p>
        </p:txBody>
      </p:sp>
      <p:sp>
        <p:nvSpPr>
          <p:cNvPr id="491" name="Shape 491"/>
          <p:cNvSpPr/>
          <p:nvPr/>
        </p:nvSpPr>
        <p:spPr>
          <a:xfrm>
            <a:off x="5505030" y="1733407"/>
            <a:ext cx="980194" cy="612715"/>
          </a:xfrm>
          <a:prstGeom prst="ellipse">
            <a:avLst/>
          </a:prstGeom>
          <a:ln w="50800">
            <a:solidFill>
              <a:schemeClr val="accent4"/>
            </a:solidFill>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92" name="Shape 492"/>
          <p:cNvSpPr/>
          <p:nvPr/>
        </p:nvSpPr>
        <p:spPr>
          <a:xfrm>
            <a:off x="5290717" y="3623264"/>
            <a:ext cx="1552922" cy="429673"/>
          </a:xfrm>
          <a:prstGeom prst="ellipse">
            <a:avLst/>
          </a:prstGeom>
          <a:ln w="50800">
            <a:solidFill>
              <a:schemeClr val="accent4"/>
            </a:solidFill>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Tree>
    <p:extLst>
      <p:ext uri="{BB962C8B-B14F-4D97-AF65-F5344CB8AC3E}">
        <p14:creationId xmlns:p14="http://schemas.microsoft.com/office/powerpoint/2010/main" val="3417829564"/>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p:nvPr/>
        </p:nvSpPr>
        <p:spPr>
          <a:xfrm>
            <a:off x="1641155" y="465269"/>
            <a:ext cx="4480394"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Distinguished Names and Classes</a:t>
            </a:r>
            <a:endParaRPr sz="2109" dirty="0"/>
          </a:p>
        </p:txBody>
      </p:sp>
      <p:pic>
        <p:nvPicPr>
          <p:cNvPr id="3" name="Picture 2">
            <a:extLst>
              <a:ext uri="{FF2B5EF4-FFF2-40B4-BE49-F238E27FC236}">
                <a16:creationId xmlns:a16="http://schemas.microsoft.com/office/drawing/2014/main" id="{0DB9A30F-FEB3-F74C-B142-8502A5463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3" y="1955602"/>
            <a:ext cx="2875359" cy="3375422"/>
          </a:xfrm>
          <a:prstGeom prst="rect">
            <a:avLst/>
          </a:prstGeom>
        </p:spPr>
      </p:pic>
      <p:pic>
        <p:nvPicPr>
          <p:cNvPr id="5" name="Picture 4">
            <a:extLst>
              <a:ext uri="{FF2B5EF4-FFF2-40B4-BE49-F238E27FC236}">
                <a16:creationId xmlns:a16="http://schemas.microsoft.com/office/drawing/2014/main" id="{DA8AABBE-C89C-5B49-8B01-0C59D22484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199" y="2714625"/>
            <a:ext cx="3045023" cy="1857375"/>
          </a:xfrm>
          <a:prstGeom prst="rect">
            <a:avLst/>
          </a:prstGeom>
        </p:spPr>
      </p:pic>
    </p:spTree>
    <p:extLst>
      <p:ext uri="{BB962C8B-B14F-4D97-AF65-F5344CB8AC3E}">
        <p14:creationId xmlns:p14="http://schemas.microsoft.com/office/powerpoint/2010/main" val="1048222151"/>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p:nvPr/>
        </p:nvSpPr>
        <p:spPr>
          <a:xfrm>
            <a:off x="1496892" y="465269"/>
            <a:ext cx="4658328"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Mapping Documents to the Schema</a:t>
            </a:r>
            <a:endParaRPr sz="2109" dirty="0"/>
          </a:p>
        </p:txBody>
      </p:sp>
      <p:pic>
        <p:nvPicPr>
          <p:cNvPr id="3" name="Picture 2">
            <a:extLst>
              <a:ext uri="{FF2B5EF4-FFF2-40B4-BE49-F238E27FC236}">
                <a16:creationId xmlns:a16="http://schemas.microsoft.com/office/drawing/2014/main" id="{9CAD2C70-0984-8C41-B606-039CB35F8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22" y="2254746"/>
            <a:ext cx="3786188" cy="2991445"/>
          </a:xfrm>
          <a:prstGeom prst="rect">
            <a:avLst/>
          </a:prstGeom>
        </p:spPr>
      </p:pic>
      <p:pic>
        <p:nvPicPr>
          <p:cNvPr id="5" name="Picture 4">
            <a:extLst>
              <a:ext uri="{FF2B5EF4-FFF2-40B4-BE49-F238E27FC236}">
                <a16:creationId xmlns:a16="http://schemas.microsoft.com/office/drawing/2014/main" id="{C061D02A-E349-D441-91F5-03C2E4867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9770" y="1250156"/>
            <a:ext cx="2937867" cy="4518422"/>
          </a:xfrm>
          <a:prstGeom prst="rect">
            <a:avLst/>
          </a:prstGeom>
        </p:spPr>
      </p:pic>
    </p:spTree>
    <p:extLst>
      <p:ext uri="{BB962C8B-B14F-4D97-AF65-F5344CB8AC3E}">
        <p14:creationId xmlns:p14="http://schemas.microsoft.com/office/powerpoint/2010/main" val="2949858423"/>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p:nvPr/>
        </p:nvSpPr>
        <p:spPr>
          <a:xfrm>
            <a:off x="1496892" y="465269"/>
            <a:ext cx="4658328"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Mapping Documents to the Schema</a:t>
            </a:r>
            <a:endParaRPr sz="2109" dirty="0"/>
          </a:p>
        </p:txBody>
      </p:sp>
      <p:pic>
        <p:nvPicPr>
          <p:cNvPr id="3" name="Picture 2">
            <a:extLst>
              <a:ext uri="{FF2B5EF4-FFF2-40B4-BE49-F238E27FC236}">
                <a16:creationId xmlns:a16="http://schemas.microsoft.com/office/drawing/2014/main" id="{9CAD2C70-0984-8C41-B606-039CB35F8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22" y="2254746"/>
            <a:ext cx="3786188" cy="2991445"/>
          </a:xfrm>
          <a:prstGeom prst="rect">
            <a:avLst/>
          </a:prstGeom>
        </p:spPr>
      </p:pic>
      <p:pic>
        <p:nvPicPr>
          <p:cNvPr id="5" name="Picture 4">
            <a:extLst>
              <a:ext uri="{FF2B5EF4-FFF2-40B4-BE49-F238E27FC236}">
                <a16:creationId xmlns:a16="http://schemas.microsoft.com/office/drawing/2014/main" id="{C061D02A-E349-D441-91F5-03C2E4867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9770" y="1250156"/>
            <a:ext cx="2937867" cy="4518422"/>
          </a:xfrm>
          <a:prstGeom prst="rect">
            <a:avLst/>
          </a:prstGeom>
        </p:spPr>
      </p:pic>
      <p:sp>
        <p:nvSpPr>
          <p:cNvPr id="6" name="Rounded Rectangle 5">
            <a:extLst>
              <a:ext uri="{FF2B5EF4-FFF2-40B4-BE49-F238E27FC236}">
                <a16:creationId xmlns:a16="http://schemas.microsoft.com/office/drawing/2014/main" id="{68DEA9CE-0170-B142-862E-892DF553EF43}"/>
              </a:ext>
            </a:extLst>
          </p:cNvPr>
          <p:cNvSpPr/>
          <p:nvPr/>
        </p:nvSpPr>
        <p:spPr>
          <a:xfrm>
            <a:off x="5344625" y="3306840"/>
            <a:ext cx="2116440" cy="367052"/>
          </a:xfrm>
          <a:prstGeom prst="roundRect">
            <a:avLst/>
          </a:prstGeom>
          <a:noFill/>
          <a:ln w="1905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fontAlgn="auto">
              <a:lnSpc>
                <a:spcPct val="100000"/>
              </a:lnSpc>
              <a:spcBef>
                <a:spcPts val="0"/>
              </a:spcBef>
              <a:spcAft>
                <a:spcPts val="0"/>
              </a:spcAft>
            </a:pPr>
            <a:endParaRPr lang="en-US" sz="1687" b="0">
              <a:solidFill>
                <a:srgbClr val="FFFFFF"/>
              </a:solidFill>
              <a:latin typeface="+mn-lt"/>
              <a:sym typeface="Helvetica Light"/>
            </a:endParaRPr>
          </a:p>
        </p:txBody>
      </p:sp>
      <p:sp>
        <p:nvSpPr>
          <p:cNvPr id="7" name="Rounded Rectangle 6">
            <a:extLst>
              <a:ext uri="{FF2B5EF4-FFF2-40B4-BE49-F238E27FC236}">
                <a16:creationId xmlns:a16="http://schemas.microsoft.com/office/drawing/2014/main" id="{53CA3C3A-74F9-E64C-B271-F3986D12EE5E}"/>
              </a:ext>
            </a:extLst>
          </p:cNvPr>
          <p:cNvSpPr/>
          <p:nvPr/>
        </p:nvSpPr>
        <p:spPr>
          <a:xfrm>
            <a:off x="1843281" y="3329269"/>
            <a:ext cx="2148912" cy="367052"/>
          </a:xfrm>
          <a:prstGeom prst="roundRect">
            <a:avLst/>
          </a:prstGeom>
          <a:noFill/>
          <a:ln w="1905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fontAlgn="auto">
              <a:lnSpc>
                <a:spcPct val="100000"/>
              </a:lnSpc>
              <a:spcBef>
                <a:spcPts val="0"/>
              </a:spcBef>
              <a:spcAft>
                <a:spcPts val="0"/>
              </a:spcAft>
            </a:pPr>
            <a:endParaRPr lang="en-US" sz="1687" b="0">
              <a:solidFill>
                <a:srgbClr val="FFFFFF"/>
              </a:solidFill>
              <a:latin typeface="+mn-lt"/>
              <a:sym typeface="Helvetica Light"/>
            </a:endParaRPr>
          </a:p>
        </p:txBody>
      </p:sp>
    </p:spTree>
    <p:extLst>
      <p:ext uri="{BB962C8B-B14F-4D97-AF65-F5344CB8AC3E}">
        <p14:creationId xmlns:p14="http://schemas.microsoft.com/office/powerpoint/2010/main" val="370342591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name="ShortTall">
    <p:spTree>
      <p:nvGrpSpPr>
        <p:cNvPr id="1" name=""/>
        <p:cNvGrpSpPr/>
        <p:nvPr/>
      </p:nvGrpSpPr>
      <p:grpSpPr>
        <a:xfrm>
          <a:off x="0" y="0"/>
          <a:ext cx="0" cy="0"/>
          <a:chOff x="0" y="0"/>
          <a:chExt cx="0" cy="0"/>
        </a:xfrm>
      </p:grpSpPr>
      <p:sp>
        <p:nvSpPr>
          <p:cNvPr id="2" name="Title 1"/>
          <p:cNvSpPr>
            <a:spLocks noGrp="1"/>
          </p:cNvSpPr>
          <p:nvPr>
            <p:ph type="title"/>
          </p:nvPr>
        </p:nvSpPr>
        <p:spPr>
          <a:xfrm>
            <a:off x="218753" y="228600"/>
            <a:ext cx="8686800" cy="838200"/>
          </a:xfrm>
        </p:spPr>
        <p:txBody>
          <a:bodyPr/>
          <a:lstStyle/>
          <a:p>
            <a:r>
              <a:t>ACI Open APIs and Ecosystem</a:t>
            </a:r>
          </a:p>
        </p:txBody>
      </p:sp>
      <p:sp>
        <p:nvSpPr>
          <p:cNvPr id="3" name="Slide Number Placeholder 2"/>
          <p:cNvSpPr>
            <a:spLocks noGrp="1"/>
          </p:cNvSpPr>
          <p:nvPr>
            <p:ph type="sldNum" sz="quarter" idx="10"/>
          </p:nvPr>
        </p:nvSpPr>
        <p:spPr/>
        <p:txBody>
          <a:bodyPr/>
          <a:lstStyle/>
          <a:p>
            <a:fld id="{C279253B-E677-1340-AA21-FA4FF91F6A50}" type="slidenum">
              <a:rPr lang="en-US" smtClean="0"/>
              <a:pPr/>
              <a:t>5</a:t>
            </a:fld>
            <a:endParaRPr lang="en-US"/>
          </a:p>
        </p:txBody>
      </p:sp>
      <p:sp>
        <p:nvSpPr>
          <p:cNvPr id="4" name="Footer Placeholder 3"/>
          <p:cNvSpPr>
            <a:spLocks noGrp="1"/>
          </p:cNvSpPr>
          <p:nvPr>
            <p:ph type="ftr" sz="quarter" idx="11"/>
          </p:nvPr>
        </p:nvSpPr>
        <p:spPr/>
        <p:txBody>
          <a:bodyPr/>
          <a:lstStyle/>
          <a:p>
            <a:r>
              <a:rPr lang="en-US" dirty="0"/>
              <a:t>© 2015 Cisco and/or its affiliates. All rights reserved. </a:t>
            </a:r>
          </a:p>
        </p:txBody>
      </p:sp>
      <p:sp>
        <p:nvSpPr>
          <p:cNvPr id="6" name="Content Placeholder 5"/>
          <p:cNvSpPr>
            <a:spLocks noGrp="1"/>
          </p:cNvSpPr>
          <p:nvPr>
            <p:ph sz="quarter" idx="12"/>
          </p:nvPr>
        </p:nvSpPr>
        <p:spPr>
          <a:xfrm>
            <a:off x="196850" y="1255713"/>
            <a:ext cx="8686800" cy="776287"/>
          </a:xfrm>
        </p:spPr>
        <p:txBody>
          <a:bodyPr/>
          <a:lstStyle/>
          <a:p>
            <a:pPr marL="0" indent="0">
              <a:spcBef>
                <a:spcPts val="0"/>
              </a:spcBef>
              <a:spcAft>
                <a:spcPts val="0"/>
              </a:spcAft>
              <a:buNone/>
            </a:pPr>
            <a:r>
              <a:rPr sz="100"/>
              <a:t> </a:t>
            </a:r>
          </a:p>
          <a:p>
            <a:pPr>
              <a:buClr>
                <a:schemeClr val="accent4"/>
              </a:buClr>
              <a:buFont typeface="Arial"/>
              <a:buChar char="•"/>
            </a:pPr>
            <a:r>
              <a:t>REST API chosen for northbound layer.</a:t>
            </a:r>
          </a:p>
          <a:p>
            <a:pPr>
              <a:buClr>
                <a:schemeClr val="accent4"/>
              </a:buClr>
              <a:buFont typeface="Arial"/>
              <a:buChar char="•"/>
            </a:pPr>
            <a:r>
              <a:t>APIC supports a rich ecosystem built around open northbound and southbound APIs.</a:t>
            </a:r>
          </a:p>
        </p:txBody>
      </p:sp>
      <p:pic>
        <p:nvPicPr>
          <p:cNvPr id="7" name="Content Placeholder 5|0|0"/>
          <p:cNvPicPr>
            <a:picLocks noGrp="1" noChangeAspect="1"/>
          </p:cNvPicPr>
          <p:nvPr>
            <p:ph sz="quarter" idx="13"/>
          </p:nvPr>
        </p:nvPicPr>
        <p:blipFill>
          <a:blip r:embed="rId2"/>
          <a:stretch>
            <a:fillRect/>
          </a:stretch>
        </p:blipFill>
        <p:spPr>
          <a:xfrm>
            <a:off x="861788" y="2173111"/>
            <a:ext cx="7356924" cy="4346221"/>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p:nvPr/>
        </p:nvSpPr>
        <p:spPr>
          <a:xfrm>
            <a:off x="1496892" y="465269"/>
            <a:ext cx="4658328"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Mapping Documents to the Schema</a:t>
            </a:r>
            <a:endParaRPr sz="2109" dirty="0"/>
          </a:p>
        </p:txBody>
      </p:sp>
      <p:pic>
        <p:nvPicPr>
          <p:cNvPr id="3" name="Picture 2">
            <a:extLst>
              <a:ext uri="{FF2B5EF4-FFF2-40B4-BE49-F238E27FC236}">
                <a16:creationId xmlns:a16="http://schemas.microsoft.com/office/drawing/2014/main" id="{9CAD2C70-0984-8C41-B606-039CB35F8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22" y="2254746"/>
            <a:ext cx="3786188" cy="2991445"/>
          </a:xfrm>
          <a:prstGeom prst="rect">
            <a:avLst/>
          </a:prstGeom>
        </p:spPr>
      </p:pic>
      <p:pic>
        <p:nvPicPr>
          <p:cNvPr id="5" name="Picture 4">
            <a:extLst>
              <a:ext uri="{FF2B5EF4-FFF2-40B4-BE49-F238E27FC236}">
                <a16:creationId xmlns:a16="http://schemas.microsoft.com/office/drawing/2014/main" id="{C061D02A-E349-D441-91F5-03C2E4867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9770" y="1250156"/>
            <a:ext cx="2937867" cy="4518422"/>
          </a:xfrm>
          <a:prstGeom prst="rect">
            <a:avLst/>
          </a:prstGeom>
        </p:spPr>
      </p:pic>
      <p:sp>
        <p:nvSpPr>
          <p:cNvPr id="6" name="Rounded Rectangle 5">
            <a:extLst>
              <a:ext uri="{FF2B5EF4-FFF2-40B4-BE49-F238E27FC236}">
                <a16:creationId xmlns:a16="http://schemas.microsoft.com/office/drawing/2014/main" id="{68DEA9CE-0170-B142-862E-892DF553EF43}"/>
              </a:ext>
            </a:extLst>
          </p:cNvPr>
          <p:cNvSpPr/>
          <p:nvPr/>
        </p:nvSpPr>
        <p:spPr>
          <a:xfrm>
            <a:off x="5299770" y="4322642"/>
            <a:ext cx="1852364" cy="367052"/>
          </a:xfrm>
          <a:prstGeom prst="roundRect">
            <a:avLst/>
          </a:prstGeom>
          <a:noFill/>
          <a:ln w="1905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fontAlgn="auto">
              <a:lnSpc>
                <a:spcPct val="100000"/>
              </a:lnSpc>
              <a:spcBef>
                <a:spcPts val="0"/>
              </a:spcBef>
              <a:spcAft>
                <a:spcPts val="0"/>
              </a:spcAft>
            </a:pPr>
            <a:endParaRPr lang="en-US" sz="1687" b="0">
              <a:solidFill>
                <a:srgbClr val="FFFFFF"/>
              </a:solidFill>
              <a:latin typeface="+mn-lt"/>
              <a:sym typeface="Helvetica Light"/>
            </a:endParaRPr>
          </a:p>
        </p:txBody>
      </p:sp>
      <p:sp>
        <p:nvSpPr>
          <p:cNvPr id="7" name="Rounded Rectangle 6">
            <a:extLst>
              <a:ext uri="{FF2B5EF4-FFF2-40B4-BE49-F238E27FC236}">
                <a16:creationId xmlns:a16="http://schemas.microsoft.com/office/drawing/2014/main" id="{53CA3C3A-74F9-E64C-B271-F3986D12EE5E}"/>
              </a:ext>
            </a:extLst>
          </p:cNvPr>
          <p:cNvSpPr/>
          <p:nvPr/>
        </p:nvSpPr>
        <p:spPr>
          <a:xfrm>
            <a:off x="1843281" y="3553548"/>
            <a:ext cx="2148912" cy="367052"/>
          </a:xfrm>
          <a:prstGeom prst="roundRect">
            <a:avLst/>
          </a:prstGeom>
          <a:noFill/>
          <a:ln w="1905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fontAlgn="auto">
              <a:lnSpc>
                <a:spcPct val="100000"/>
              </a:lnSpc>
              <a:spcBef>
                <a:spcPts val="0"/>
              </a:spcBef>
              <a:spcAft>
                <a:spcPts val="0"/>
              </a:spcAft>
            </a:pPr>
            <a:endParaRPr lang="en-US" sz="1687" b="0">
              <a:solidFill>
                <a:srgbClr val="FFFFFF"/>
              </a:solidFill>
              <a:latin typeface="+mn-lt"/>
              <a:sym typeface="Helvetica Light"/>
            </a:endParaRPr>
          </a:p>
        </p:txBody>
      </p:sp>
    </p:spTree>
    <p:extLst>
      <p:ext uri="{BB962C8B-B14F-4D97-AF65-F5344CB8AC3E}">
        <p14:creationId xmlns:p14="http://schemas.microsoft.com/office/powerpoint/2010/main" val="857829146"/>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p:nvPr/>
        </p:nvSpPr>
        <p:spPr>
          <a:xfrm>
            <a:off x="1496892" y="465269"/>
            <a:ext cx="4658328"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Mapping Documents to the Schema</a:t>
            </a:r>
            <a:endParaRPr sz="2109" dirty="0"/>
          </a:p>
        </p:txBody>
      </p:sp>
      <p:pic>
        <p:nvPicPr>
          <p:cNvPr id="3" name="Picture 2">
            <a:extLst>
              <a:ext uri="{FF2B5EF4-FFF2-40B4-BE49-F238E27FC236}">
                <a16:creationId xmlns:a16="http://schemas.microsoft.com/office/drawing/2014/main" id="{9CAD2C70-0984-8C41-B606-039CB35F8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22" y="2254746"/>
            <a:ext cx="3786188" cy="2991445"/>
          </a:xfrm>
          <a:prstGeom prst="rect">
            <a:avLst/>
          </a:prstGeom>
        </p:spPr>
      </p:pic>
      <p:pic>
        <p:nvPicPr>
          <p:cNvPr id="5" name="Picture 4">
            <a:extLst>
              <a:ext uri="{FF2B5EF4-FFF2-40B4-BE49-F238E27FC236}">
                <a16:creationId xmlns:a16="http://schemas.microsoft.com/office/drawing/2014/main" id="{C061D02A-E349-D441-91F5-03C2E4867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9770" y="1250156"/>
            <a:ext cx="2937867" cy="4518422"/>
          </a:xfrm>
          <a:prstGeom prst="rect">
            <a:avLst/>
          </a:prstGeom>
        </p:spPr>
      </p:pic>
      <p:sp>
        <p:nvSpPr>
          <p:cNvPr id="6" name="Rounded Rectangle 5">
            <a:extLst>
              <a:ext uri="{FF2B5EF4-FFF2-40B4-BE49-F238E27FC236}">
                <a16:creationId xmlns:a16="http://schemas.microsoft.com/office/drawing/2014/main" id="{68DEA9CE-0170-B142-862E-892DF553EF43}"/>
              </a:ext>
            </a:extLst>
          </p:cNvPr>
          <p:cNvSpPr/>
          <p:nvPr/>
        </p:nvSpPr>
        <p:spPr>
          <a:xfrm>
            <a:off x="5299770" y="3051723"/>
            <a:ext cx="1852364" cy="367052"/>
          </a:xfrm>
          <a:prstGeom prst="roundRect">
            <a:avLst/>
          </a:prstGeom>
          <a:noFill/>
          <a:ln w="1905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fontAlgn="auto">
              <a:lnSpc>
                <a:spcPct val="100000"/>
              </a:lnSpc>
              <a:spcBef>
                <a:spcPts val="0"/>
              </a:spcBef>
              <a:spcAft>
                <a:spcPts val="0"/>
              </a:spcAft>
            </a:pPr>
            <a:endParaRPr lang="en-US" sz="1687" b="0">
              <a:solidFill>
                <a:srgbClr val="FFFFFF"/>
              </a:solidFill>
              <a:latin typeface="+mn-lt"/>
              <a:sym typeface="Helvetica Light"/>
            </a:endParaRPr>
          </a:p>
        </p:txBody>
      </p:sp>
      <p:sp>
        <p:nvSpPr>
          <p:cNvPr id="7" name="Rounded Rectangle 6">
            <a:extLst>
              <a:ext uri="{FF2B5EF4-FFF2-40B4-BE49-F238E27FC236}">
                <a16:creationId xmlns:a16="http://schemas.microsoft.com/office/drawing/2014/main" id="{53CA3C3A-74F9-E64C-B271-F3986D12EE5E}"/>
              </a:ext>
            </a:extLst>
          </p:cNvPr>
          <p:cNvSpPr/>
          <p:nvPr/>
        </p:nvSpPr>
        <p:spPr>
          <a:xfrm>
            <a:off x="1843281" y="3149845"/>
            <a:ext cx="2148912" cy="367052"/>
          </a:xfrm>
          <a:prstGeom prst="roundRect">
            <a:avLst/>
          </a:prstGeom>
          <a:noFill/>
          <a:ln w="1905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fontAlgn="auto">
              <a:lnSpc>
                <a:spcPct val="100000"/>
              </a:lnSpc>
              <a:spcBef>
                <a:spcPts val="0"/>
              </a:spcBef>
              <a:spcAft>
                <a:spcPts val="0"/>
              </a:spcAft>
            </a:pPr>
            <a:endParaRPr lang="en-US" sz="1687" b="0">
              <a:solidFill>
                <a:srgbClr val="FFFFFF"/>
              </a:solidFill>
              <a:latin typeface="+mn-lt"/>
              <a:sym typeface="Helvetica Light"/>
            </a:endParaRPr>
          </a:p>
        </p:txBody>
      </p:sp>
    </p:spTree>
    <p:extLst>
      <p:ext uri="{BB962C8B-B14F-4D97-AF65-F5344CB8AC3E}">
        <p14:creationId xmlns:p14="http://schemas.microsoft.com/office/powerpoint/2010/main" val="1175933630"/>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p:nvPr/>
        </p:nvSpPr>
        <p:spPr>
          <a:xfrm>
            <a:off x="1641155" y="465269"/>
            <a:ext cx="4480394"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Distinguished Names and Classes</a:t>
            </a:r>
            <a:endParaRPr sz="2109" dirty="0"/>
          </a:p>
        </p:txBody>
      </p:sp>
      <p:pic>
        <p:nvPicPr>
          <p:cNvPr id="3" name="Picture 2">
            <a:extLst>
              <a:ext uri="{FF2B5EF4-FFF2-40B4-BE49-F238E27FC236}">
                <a16:creationId xmlns:a16="http://schemas.microsoft.com/office/drawing/2014/main" id="{0DB9A30F-FEB3-F74C-B142-8502A5463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3" y="1955602"/>
            <a:ext cx="2875359" cy="3375422"/>
          </a:xfrm>
          <a:prstGeom prst="rect">
            <a:avLst/>
          </a:prstGeom>
        </p:spPr>
      </p:pic>
      <p:pic>
        <p:nvPicPr>
          <p:cNvPr id="4" name="Picture 3">
            <a:extLst>
              <a:ext uri="{FF2B5EF4-FFF2-40B4-BE49-F238E27FC236}">
                <a16:creationId xmlns:a16="http://schemas.microsoft.com/office/drawing/2014/main" id="{850CB886-8DF8-1746-B7DC-15E17002BC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8765" y="2719090"/>
            <a:ext cx="3027164" cy="1848445"/>
          </a:xfrm>
          <a:prstGeom prst="rect">
            <a:avLst/>
          </a:prstGeom>
        </p:spPr>
      </p:pic>
    </p:spTree>
    <p:extLst>
      <p:ext uri="{BB962C8B-B14F-4D97-AF65-F5344CB8AC3E}">
        <p14:creationId xmlns:p14="http://schemas.microsoft.com/office/powerpoint/2010/main" val="4136516904"/>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p:nvPr/>
        </p:nvSpPr>
        <p:spPr>
          <a:xfrm>
            <a:off x="1496892" y="465269"/>
            <a:ext cx="4658328"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Mapping Documents to the Schema</a:t>
            </a:r>
            <a:endParaRPr sz="2109" dirty="0"/>
          </a:p>
        </p:txBody>
      </p:sp>
      <p:pic>
        <p:nvPicPr>
          <p:cNvPr id="11" name="Picture 10">
            <a:extLst>
              <a:ext uri="{FF2B5EF4-FFF2-40B4-BE49-F238E27FC236}">
                <a16:creationId xmlns:a16="http://schemas.microsoft.com/office/drawing/2014/main" id="{F452ED05-C9B7-B941-A31F-17BA0EAF7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13" y="1005316"/>
            <a:ext cx="4643438" cy="5688211"/>
          </a:xfrm>
          <a:prstGeom prst="rect">
            <a:avLst/>
          </a:prstGeom>
        </p:spPr>
      </p:pic>
      <p:pic>
        <p:nvPicPr>
          <p:cNvPr id="13" name="Picture 12">
            <a:extLst>
              <a:ext uri="{FF2B5EF4-FFF2-40B4-BE49-F238E27FC236}">
                <a16:creationId xmlns:a16="http://schemas.microsoft.com/office/drawing/2014/main" id="{639D8C0B-884A-6C4C-8BFE-14505CCA3B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300" y="1108215"/>
            <a:ext cx="2838874" cy="5482413"/>
          </a:xfrm>
          <a:prstGeom prst="rect">
            <a:avLst/>
          </a:prstGeom>
        </p:spPr>
      </p:pic>
    </p:spTree>
    <p:extLst>
      <p:ext uri="{BB962C8B-B14F-4D97-AF65-F5344CB8AC3E}">
        <p14:creationId xmlns:p14="http://schemas.microsoft.com/office/powerpoint/2010/main" val="4080054144"/>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p:nvPr/>
        </p:nvSpPr>
        <p:spPr>
          <a:xfrm>
            <a:off x="1496892" y="465269"/>
            <a:ext cx="4658328"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Mapping Documents to the Schema</a:t>
            </a:r>
            <a:endParaRPr sz="2109" dirty="0"/>
          </a:p>
        </p:txBody>
      </p:sp>
      <p:pic>
        <p:nvPicPr>
          <p:cNvPr id="4" name="Picture 3">
            <a:extLst>
              <a:ext uri="{FF2B5EF4-FFF2-40B4-BE49-F238E27FC236}">
                <a16:creationId xmlns:a16="http://schemas.microsoft.com/office/drawing/2014/main" id="{D3CF32D5-ED8C-464B-97BC-94DC8CEBF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300" y="1108215"/>
            <a:ext cx="2838874" cy="5482413"/>
          </a:xfrm>
          <a:prstGeom prst="rect">
            <a:avLst/>
          </a:prstGeom>
        </p:spPr>
      </p:pic>
      <p:pic>
        <p:nvPicPr>
          <p:cNvPr id="11" name="Picture 10">
            <a:extLst>
              <a:ext uri="{FF2B5EF4-FFF2-40B4-BE49-F238E27FC236}">
                <a16:creationId xmlns:a16="http://schemas.microsoft.com/office/drawing/2014/main" id="{F452ED05-C9B7-B941-A31F-17BA0EAF76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13" y="1005316"/>
            <a:ext cx="4643438" cy="5688211"/>
          </a:xfrm>
          <a:prstGeom prst="rect">
            <a:avLst/>
          </a:prstGeom>
        </p:spPr>
      </p:pic>
      <p:sp>
        <p:nvSpPr>
          <p:cNvPr id="5" name="Rounded Rectangle 4">
            <a:extLst>
              <a:ext uri="{FF2B5EF4-FFF2-40B4-BE49-F238E27FC236}">
                <a16:creationId xmlns:a16="http://schemas.microsoft.com/office/drawing/2014/main" id="{8B9B4F2A-F0B5-DA42-9BE8-F0E6BA341790}"/>
              </a:ext>
            </a:extLst>
          </p:cNvPr>
          <p:cNvSpPr/>
          <p:nvPr/>
        </p:nvSpPr>
        <p:spPr>
          <a:xfrm>
            <a:off x="5965862" y="2029376"/>
            <a:ext cx="1166259" cy="367052"/>
          </a:xfrm>
          <a:prstGeom prst="roundRect">
            <a:avLst/>
          </a:prstGeom>
          <a:noFill/>
          <a:ln w="1905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fontAlgn="auto">
              <a:lnSpc>
                <a:spcPct val="100000"/>
              </a:lnSpc>
              <a:spcBef>
                <a:spcPts val="0"/>
              </a:spcBef>
              <a:spcAft>
                <a:spcPts val="0"/>
              </a:spcAft>
            </a:pPr>
            <a:endParaRPr lang="en-US" sz="1687" b="0">
              <a:solidFill>
                <a:srgbClr val="FFFFFF"/>
              </a:solidFill>
              <a:latin typeface="+mn-lt"/>
              <a:sym typeface="Helvetica Light"/>
            </a:endParaRPr>
          </a:p>
        </p:txBody>
      </p:sp>
      <p:sp>
        <p:nvSpPr>
          <p:cNvPr id="6" name="Rounded Rectangle 5">
            <a:extLst>
              <a:ext uri="{FF2B5EF4-FFF2-40B4-BE49-F238E27FC236}">
                <a16:creationId xmlns:a16="http://schemas.microsoft.com/office/drawing/2014/main" id="{0D7E7699-C7D6-BC49-8B95-02DFD2509ACC}"/>
              </a:ext>
            </a:extLst>
          </p:cNvPr>
          <p:cNvSpPr/>
          <p:nvPr/>
        </p:nvSpPr>
        <p:spPr>
          <a:xfrm>
            <a:off x="1619001" y="3284413"/>
            <a:ext cx="2148912" cy="367052"/>
          </a:xfrm>
          <a:prstGeom prst="roundRect">
            <a:avLst/>
          </a:prstGeom>
          <a:noFill/>
          <a:ln w="1905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fontAlgn="auto">
              <a:lnSpc>
                <a:spcPct val="100000"/>
              </a:lnSpc>
              <a:spcBef>
                <a:spcPts val="0"/>
              </a:spcBef>
              <a:spcAft>
                <a:spcPts val="0"/>
              </a:spcAft>
            </a:pPr>
            <a:endParaRPr lang="en-US" sz="1687" b="0">
              <a:solidFill>
                <a:srgbClr val="FFFFFF"/>
              </a:solidFill>
              <a:latin typeface="+mn-lt"/>
              <a:sym typeface="Helvetica Light"/>
            </a:endParaRPr>
          </a:p>
        </p:txBody>
      </p:sp>
      <p:sp>
        <p:nvSpPr>
          <p:cNvPr id="7" name="Rounded Rectangle 6">
            <a:extLst>
              <a:ext uri="{FF2B5EF4-FFF2-40B4-BE49-F238E27FC236}">
                <a16:creationId xmlns:a16="http://schemas.microsoft.com/office/drawing/2014/main" id="{8044F61F-ACA6-484D-ACED-E2713CC9999C}"/>
              </a:ext>
            </a:extLst>
          </p:cNvPr>
          <p:cNvSpPr/>
          <p:nvPr/>
        </p:nvSpPr>
        <p:spPr>
          <a:xfrm>
            <a:off x="1905581" y="5507281"/>
            <a:ext cx="2908974" cy="367052"/>
          </a:xfrm>
          <a:prstGeom prst="roundRect">
            <a:avLst/>
          </a:prstGeom>
          <a:noFill/>
          <a:ln w="1905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fontAlgn="auto">
              <a:lnSpc>
                <a:spcPct val="100000"/>
              </a:lnSpc>
              <a:spcBef>
                <a:spcPts val="0"/>
              </a:spcBef>
              <a:spcAft>
                <a:spcPts val="0"/>
              </a:spcAft>
            </a:pPr>
            <a:endParaRPr lang="en-US" sz="1687" b="0">
              <a:solidFill>
                <a:srgbClr val="FFFFFF"/>
              </a:solidFill>
              <a:latin typeface="+mn-lt"/>
              <a:sym typeface="Helvetica Light"/>
            </a:endParaRPr>
          </a:p>
        </p:txBody>
      </p:sp>
      <p:sp>
        <p:nvSpPr>
          <p:cNvPr id="8" name="Rounded Rectangle 7">
            <a:extLst>
              <a:ext uri="{FF2B5EF4-FFF2-40B4-BE49-F238E27FC236}">
                <a16:creationId xmlns:a16="http://schemas.microsoft.com/office/drawing/2014/main" id="{1BCCDB50-BBA2-A342-8413-4615C3A6F14F}"/>
              </a:ext>
            </a:extLst>
          </p:cNvPr>
          <p:cNvSpPr/>
          <p:nvPr/>
        </p:nvSpPr>
        <p:spPr>
          <a:xfrm>
            <a:off x="4884734" y="3150767"/>
            <a:ext cx="1081128" cy="367052"/>
          </a:xfrm>
          <a:prstGeom prst="roundRect">
            <a:avLst/>
          </a:prstGeom>
          <a:noFill/>
          <a:ln w="1905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fontAlgn="auto">
              <a:lnSpc>
                <a:spcPct val="100000"/>
              </a:lnSpc>
              <a:spcBef>
                <a:spcPts val="0"/>
              </a:spcBef>
              <a:spcAft>
                <a:spcPts val="0"/>
              </a:spcAft>
            </a:pPr>
            <a:endParaRPr lang="en-US" sz="1687" b="0">
              <a:solidFill>
                <a:srgbClr val="FFFFFF"/>
              </a:solidFill>
              <a:latin typeface="+mn-lt"/>
              <a:sym typeface="Helvetica Light"/>
            </a:endParaRPr>
          </a:p>
        </p:txBody>
      </p:sp>
    </p:spTree>
    <p:extLst>
      <p:ext uri="{BB962C8B-B14F-4D97-AF65-F5344CB8AC3E}">
        <p14:creationId xmlns:p14="http://schemas.microsoft.com/office/powerpoint/2010/main" val="1732952833"/>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ctrTitle"/>
          </p:nvPr>
        </p:nvSpPr>
        <p:spPr>
          <a:prstGeom prst="rect">
            <a:avLst/>
          </a:prstGeom>
        </p:spPr>
        <p:txBody>
          <a:bodyPr/>
          <a:lstStyle>
            <a:lvl1pPr defTabSz="549148">
              <a:defRPr sz="7519"/>
            </a:lvl1pPr>
          </a:lstStyle>
          <a:p>
            <a:r>
              <a:t>Application Programmable Interface</a:t>
            </a:r>
          </a:p>
        </p:txBody>
      </p:sp>
      <p:sp>
        <p:nvSpPr>
          <p:cNvPr id="261" name="Shape 261"/>
          <p:cNvSpPr>
            <a:spLocks noGrp="1"/>
          </p:cNvSpPr>
          <p:nvPr>
            <p:ph type="subTitle" sz="quarter" idx="1"/>
          </p:nvPr>
        </p:nvSpPr>
        <p:spPr>
          <a:prstGeom prst="rect">
            <a:avLst/>
          </a:prstGeom>
        </p:spPr>
        <p:txBody>
          <a:bodyPr/>
          <a:lstStyle/>
          <a:p>
            <a:r>
              <a:rPr dirty="0"/>
              <a:t>Lesson </a:t>
            </a:r>
            <a:r>
              <a:rPr lang="en-US" dirty="0"/>
              <a:t>4</a:t>
            </a:r>
            <a:endParaRPr dirty="0"/>
          </a:p>
          <a:p>
            <a:r>
              <a:rPr lang="en-US" dirty="0"/>
              <a:t>Modifying the </a:t>
            </a:r>
            <a:r>
              <a:rPr dirty="0"/>
              <a:t>Schema</a:t>
            </a:r>
          </a:p>
        </p:txBody>
      </p:sp>
    </p:spTree>
    <p:extLst>
      <p:ext uri="{BB962C8B-B14F-4D97-AF65-F5344CB8AC3E}">
        <p14:creationId xmlns:p14="http://schemas.microsoft.com/office/powerpoint/2010/main" val="3526984652"/>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p:nvPr/>
        </p:nvSpPr>
        <p:spPr>
          <a:xfrm>
            <a:off x="359377" y="1825393"/>
            <a:ext cx="8663759" cy="520079"/>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algn="l">
              <a:defRPr sz="2300"/>
            </a:pPr>
            <a:r>
              <a:rPr sz="1617" dirty="0">
                <a:latin typeface="Helvetica"/>
                <a:ea typeface="Helvetica"/>
                <a:cs typeface="Helvetica"/>
                <a:sym typeface="Helvetica"/>
              </a:rPr>
              <a:t>User prompt&gt;</a:t>
            </a:r>
            <a:r>
              <a:rPr sz="1617" dirty="0"/>
              <a:t> curl -d </a:t>
            </a:r>
            <a:r>
              <a:rPr lang="en-US" sz="1617" dirty="0"/>
              <a:t>&lt;</a:t>
            </a:r>
            <a:r>
              <a:rPr lang="en-US" sz="1617" dirty="0" err="1"/>
              <a:t>aaaUser</a:t>
            </a:r>
            <a:r>
              <a:rPr lang="en-US" sz="1617" dirty="0"/>
              <a:t> name='admin' </a:t>
            </a:r>
            <a:r>
              <a:rPr lang="en-US" sz="1617" dirty="0" err="1"/>
              <a:t>pwd</a:t>
            </a:r>
            <a:r>
              <a:rPr lang="en-US" sz="1617" dirty="0"/>
              <a:t>='NXos12345'/&gt; http://192.168.10.1/</a:t>
            </a:r>
            <a:r>
              <a:rPr lang="en-US" sz="1617" dirty="0" err="1"/>
              <a:t>api</a:t>
            </a:r>
            <a:r>
              <a:rPr lang="en-US" sz="1617" dirty="0"/>
              <a:t>/</a:t>
            </a:r>
            <a:r>
              <a:rPr lang="en-US" sz="1617" dirty="0" err="1"/>
              <a:t>mo</a:t>
            </a:r>
            <a:r>
              <a:rPr lang="en-US" sz="1617" dirty="0"/>
              <a:t>/</a:t>
            </a:r>
            <a:r>
              <a:rPr lang="en-US" sz="1617" dirty="0" err="1"/>
              <a:t>aaaLogin.xml</a:t>
            </a:r>
            <a:endParaRPr sz="1617" dirty="0">
              <a:hlinkClick r:id="rId3"/>
            </a:endParaRPr>
          </a:p>
        </p:txBody>
      </p:sp>
      <p:sp>
        <p:nvSpPr>
          <p:cNvPr id="431" name="Shape 431"/>
          <p:cNvSpPr/>
          <p:nvPr/>
        </p:nvSpPr>
        <p:spPr>
          <a:xfrm>
            <a:off x="3291240" y="465269"/>
            <a:ext cx="1651094"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Using </a:t>
            </a:r>
            <a:r>
              <a:rPr sz="2109" dirty="0"/>
              <a:t>CURL</a:t>
            </a:r>
          </a:p>
        </p:txBody>
      </p:sp>
      <p:sp>
        <p:nvSpPr>
          <p:cNvPr id="433" name="Shape 433"/>
          <p:cNvSpPr/>
          <p:nvPr/>
        </p:nvSpPr>
        <p:spPr>
          <a:xfrm>
            <a:off x="109075" y="3435498"/>
            <a:ext cx="9760493" cy="293663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a:defRPr sz="2100"/>
            </a:lvl1pPr>
          </a:lstStyle>
          <a:p>
            <a:r>
              <a:rPr lang="en-US" sz="1477" dirty="0"/>
              <a:t>&lt;?xml version="1.0" encoding="UTF-8"?&gt;&lt;</a:t>
            </a:r>
            <a:r>
              <a:rPr lang="en-US" sz="1477" dirty="0" err="1"/>
              <a:t>imdata</a:t>
            </a:r>
            <a:r>
              <a:rPr lang="en-US" sz="1477" dirty="0"/>
              <a:t> </a:t>
            </a:r>
            <a:r>
              <a:rPr lang="en-US" sz="1477" dirty="0" err="1"/>
              <a:t>totalCount</a:t>
            </a:r>
            <a:r>
              <a:rPr lang="en-US" sz="1477" dirty="0"/>
              <a:t>="1"&gt;</a:t>
            </a:r>
          </a:p>
          <a:p>
            <a:r>
              <a:rPr lang="en-US" sz="1477" dirty="0"/>
              <a:t>&lt;</a:t>
            </a:r>
            <a:r>
              <a:rPr lang="en-US" sz="1477" dirty="0" err="1"/>
              <a:t>aaaLogin</a:t>
            </a:r>
            <a:r>
              <a:rPr lang="en-US" sz="1477" dirty="0"/>
              <a:t> token="wYUAAAAAAAAAAAAAAAAAAIv0B6YakgNwu9wkr/5kcQqIbb+1NxWGJKQ5ZmtC</a:t>
            </a:r>
          </a:p>
          <a:p>
            <a:r>
              <a:rPr lang="en-US" sz="1477" dirty="0"/>
              <a:t>9BcxSWVQ7x6DVAIkbygU/FN3pwU3yxJej5EZIYcPqlQxKqcT6WoNQkhcGaml2qZRmLPXTZazAFH4N</a:t>
            </a:r>
          </a:p>
          <a:p>
            <a:r>
              <a:rPr lang="en-US" sz="1477" dirty="0"/>
              <a:t>xMz0eaHLd/qaId01p4tQ6SvM/lXvCcS7vtbGisok2eQFM6hIVe+BjQDZektvU5XRR09vja4a74aXQ==</a:t>
            </a:r>
          </a:p>
          <a:p>
            <a:r>
              <a:rPr lang="en-US" sz="1477" dirty="0"/>
              <a:t>" </a:t>
            </a:r>
            <a:r>
              <a:rPr lang="en-US" sz="1477" dirty="0" err="1"/>
              <a:t>siteFingerprint</a:t>
            </a:r>
            <a:r>
              <a:rPr lang="en-US" sz="1477" dirty="0"/>
              <a:t>="OEDUutd5zUe2qPOj" </a:t>
            </a:r>
            <a:r>
              <a:rPr lang="en-US" sz="1477" dirty="0" err="1"/>
              <a:t>refreshTimeoutSeconds</a:t>
            </a:r>
            <a:r>
              <a:rPr lang="en-US" sz="1477" dirty="0"/>
              <a:t>="600" </a:t>
            </a:r>
            <a:r>
              <a:rPr lang="en-US" sz="1477" dirty="0" err="1"/>
              <a:t>maximumLifetimeSeconds</a:t>
            </a:r>
            <a:r>
              <a:rPr lang="en-US" sz="1477" dirty="0"/>
              <a:t>="86400"</a:t>
            </a:r>
          </a:p>
          <a:p>
            <a:r>
              <a:rPr lang="en-US" sz="1477" dirty="0"/>
              <a:t> </a:t>
            </a:r>
            <a:r>
              <a:rPr lang="en-US" sz="1477" dirty="0" err="1"/>
              <a:t>guiIdleTimeoutSeconds</a:t>
            </a:r>
            <a:r>
              <a:rPr lang="en-US" sz="1477" dirty="0"/>
              <a:t>="1200" </a:t>
            </a:r>
            <a:r>
              <a:rPr lang="en-US" sz="1477" dirty="0" err="1"/>
              <a:t>restTimeoutSeconds</a:t>
            </a:r>
            <a:r>
              <a:rPr lang="en-US" sz="1477" dirty="0"/>
              <a:t>="90" </a:t>
            </a:r>
            <a:r>
              <a:rPr lang="en-US" sz="1477" dirty="0" err="1"/>
              <a:t>creationTime</a:t>
            </a:r>
            <a:r>
              <a:rPr lang="en-US" sz="1477" dirty="0"/>
              <a:t>="1517167933" </a:t>
            </a:r>
          </a:p>
          <a:p>
            <a:r>
              <a:rPr lang="en-US" sz="1477" dirty="0" err="1"/>
              <a:t>firstLoginTime</a:t>
            </a:r>
            <a:r>
              <a:rPr lang="en-US" sz="1477" dirty="0"/>
              <a:t>="1517167933" </a:t>
            </a:r>
            <a:r>
              <a:rPr lang="en-US" sz="1477" dirty="0" err="1"/>
              <a:t>userName</a:t>
            </a:r>
            <a:r>
              <a:rPr lang="en-US" sz="1477" dirty="0"/>
              <a:t>="admin" </a:t>
            </a:r>
            <a:r>
              <a:rPr lang="en-US" sz="1477" dirty="0" err="1"/>
              <a:t>remoteUser</a:t>
            </a:r>
            <a:r>
              <a:rPr lang="en-US" sz="1477" dirty="0"/>
              <a:t>="false" </a:t>
            </a:r>
            <a:r>
              <a:rPr lang="en-US" sz="1477" dirty="0" err="1"/>
              <a:t>unixUserId</a:t>
            </a:r>
            <a:r>
              <a:rPr lang="en-US" sz="1477" dirty="0"/>
              <a:t>="15374" </a:t>
            </a:r>
          </a:p>
          <a:p>
            <a:r>
              <a:rPr lang="en-US" sz="1477" dirty="0" err="1"/>
              <a:t>sessionId</a:t>
            </a:r>
            <a:r>
              <a:rPr lang="en-US" sz="1477" dirty="0"/>
              <a:t>="xDHZXWTTTvC0R6aOhW9gDA==" </a:t>
            </a:r>
            <a:r>
              <a:rPr lang="en-US" sz="1477" dirty="0" err="1"/>
              <a:t>lastName</a:t>
            </a:r>
            <a:r>
              <a:rPr lang="en-US" sz="1477" dirty="0"/>
              <a:t>="" </a:t>
            </a:r>
            <a:r>
              <a:rPr lang="en-US" sz="1477" dirty="0" err="1"/>
              <a:t>firstName</a:t>
            </a:r>
            <a:r>
              <a:rPr lang="en-US" sz="1477" dirty="0"/>
              <a:t>="" </a:t>
            </a:r>
            <a:r>
              <a:rPr lang="en-US" sz="1477" dirty="0" err="1"/>
              <a:t>changePassword</a:t>
            </a:r>
            <a:r>
              <a:rPr lang="en-US" sz="1477" dirty="0"/>
              <a:t>="no" </a:t>
            </a:r>
          </a:p>
          <a:p>
            <a:r>
              <a:rPr lang="en-US" sz="1477" dirty="0"/>
              <a:t>version="3.1(1i)" </a:t>
            </a:r>
            <a:r>
              <a:rPr lang="en-US" sz="1477" dirty="0" err="1"/>
              <a:t>buildTime</a:t>
            </a:r>
            <a:r>
              <a:rPr lang="en-US" sz="1477" dirty="0"/>
              <a:t>="Wed Dec 20 21:18:06 PST 2017" node="topology/pod-1/node-1"&gt;</a:t>
            </a:r>
          </a:p>
          <a:p>
            <a:r>
              <a:rPr lang="en-US" sz="1477" dirty="0"/>
              <a:t>&lt;</a:t>
            </a:r>
            <a:r>
              <a:rPr lang="en-US" sz="1477" dirty="0" err="1"/>
              <a:t>aaaUserDomain</a:t>
            </a:r>
            <a:r>
              <a:rPr lang="en-US" sz="1477" dirty="0"/>
              <a:t> name="all" </a:t>
            </a:r>
            <a:r>
              <a:rPr lang="en-US" sz="1477" dirty="0" err="1"/>
              <a:t>rolesR</a:t>
            </a:r>
            <a:r>
              <a:rPr lang="en-US" sz="1477" dirty="0"/>
              <a:t>="admin" </a:t>
            </a:r>
            <a:r>
              <a:rPr lang="en-US" sz="1477" dirty="0" err="1"/>
              <a:t>rolesW</a:t>
            </a:r>
            <a:r>
              <a:rPr lang="en-US" sz="1477" dirty="0"/>
              <a:t>="admin"&gt;&lt;</a:t>
            </a:r>
            <a:r>
              <a:rPr lang="en-US" sz="1477" dirty="0" err="1"/>
              <a:t>aaaReadRoles</a:t>
            </a:r>
            <a:r>
              <a:rPr lang="en-US" sz="1477" dirty="0"/>
              <a:t>/&gt;&lt;</a:t>
            </a:r>
            <a:r>
              <a:rPr lang="en-US" sz="1477" dirty="0" err="1"/>
              <a:t>aaaWriteRoles</a:t>
            </a:r>
            <a:r>
              <a:rPr lang="en-US" sz="1477" dirty="0"/>
              <a:t>&gt;</a:t>
            </a:r>
          </a:p>
          <a:p>
            <a:r>
              <a:rPr lang="en-US" sz="1477" dirty="0"/>
              <a:t>&lt;role name="admin"/&gt;&lt;/</a:t>
            </a:r>
            <a:r>
              <a:rPr lang="en-US" sz="1477" dirty="0" err="1"/>
              <a:t>aaaWriteRoles</a:t>
            </a:r>
            <a:r>
              <a:rPr lang="en-US" sz="1477" dirty="0"/>
              <a:t>&gt;&lt;/</a:t>
            </a:r>
            <a:r>
              <a:rPr lang="en-US" sz="1477" dirty="0" err="1"/>
              <a:t>aaaUserDomain</a:t>
            </a:r>
            <a:r>
              <a:rPr lang="en-US" sz="1477" dirty="0"/>
              <a:t>&gt;&lt;</a:t>
            </a:r>
            <a:r>
              <a:rPr lang="en-US" sz="1477" dirty="0" err="1"/>
              <a:t>DnDomainMapEntry</a:t>
            </a:r>
            <a:r>
              <a:rPr lang="en-US" sz="1477" dirty="0"/>
              <a:t> </a:t>
            </a:r>
            <a:r>
              <a:rPr lang="en-US" sz="1477" dirty="0" err="1"/>
              <a:t>dn</a:t>
            </a:r>
            <a:r>
              <a:rPr lang="en-US" sz="1477" dirty="0"/>
              <a:t>="</a:t>
            </a:r>
            <a:r>
              <a:rPr lang="en-US" sz="1477" dirty="0" err="1"/>
              <a:t>uni</a:t>
            </a:r>
            <a:r>
              <a:rPr lang="en-US" sz="1477" dirty="0"/>
              <a:t>/</a:t>
            </a:r>
            <a:r>
              <a:rPr lang="en-US" sz="1477" dirty="0" err="1"/>
              <a:t>tn-mgmt</a:t>
            </a:r>
            <a:r>
              <a:rPr lang="en-US" sz="1477" dirty="0"/>
              <a:t>" </a:t>
            </a:r>
          </a:p>
          <a:p>
            <a:r>
              <a:rPr lang="en-US" sz="1477" dirty="0" err="1"/>
              <a:t>readPrivileges</a:t>
            </a:r>
            <a:r>
              <a:rPr lang="en-US" sz="1477" dirty="0"/>
              <a:t>="admin" </a:t>
            </a:r>
            <a:r>
              <a:rPr lang="en-US" sz="1477" dirty="0" err="1"/>
              <a:t>writePrivileges</a:t>
            </a:r>
            <a:r>
              <a:rPr lang="en-US" sz="1477" dirty="0"/>
              <a:t>="admin"/&gt;&lt;</a:t>
            </a:r>
            <a:r>
              <a:rPr lang="en-US" sz="1477" dirty="0" err="1"/>
              <a:t>DnDomainMapEntry</a:t>
            </a:r>
            <a:r>
              <a:rPr lang="en-US" sz="1477" dirty="0"/>
              <a:t> </a:t>
            </a:r>
            <a:r>
              <a:rPr lang="en-US" sz="1477" dirty="0" err="1"/>
              <a:t>dn</a:t>
            </a:r>
            <a:r>
              <a:rPr lang="en-US" sz="1477" dirty="0"/>
              <a:t>="</a:t>
            </a:r>
            <a:r>
              <a:rPr lang="en-US" sz="1477" dirty="0" err="1"/>
              <a:t>uni</a:t>
            </a:r>
            <a:r>
              <a:rPr lang="en-US" sz="1477" dirty="0"/>
              <a:t>/</a:t>
            </a:r>
            <a:r>
              <a:rPr lang="en-US" sz="1477" dirty="0" err="1"/>
              <a:t>tn</a:t>
            </a:r>
            <a:r>
              <a:rPr lang="en-US" sz="1477" dirty="0"/>
              <a:t>-infra" </a:t>
            </a:r>
          </a:p>
          <a:p>
            <a:r>
              <a:rPr lang="en-US" sz="1477" dirty="0" err="1"/>
              <a:t>readPrivileges</a:t>
            </a:r>
            <a:r>
              <a:rPr lang="en-US" sz="1477" dirty="0"/>
              <a:t>="admin" </a:t>
            </a:r>
            <a:r>
              <a:rPr lang="en-US" sz="1477" dirty="0" err="1"/>
              <a:t>writePrivileges</a:t>
            </a:r>
            <a:r>
              <a:rPr lang="en-US" sz="1477" dirty="0"/>
              <a:t>="admin"/&gt;&lt;</a:t>
            </a:r>
            <a:r>
              <a:rPr lang="en-US" sz="1477" dirty="0" err="1"/>
              <a:t>DnDomainMapEntry</a:t>
            </a:r>
            <a:r>
              <a:rPr lang="en-US" sz="1477" dirty="0"/>
              <a:t> </a:t>
            </a:r>
            <a:r>
              <a:rPr lang="en-US" sz="1477" dirty="0" err="1"/>
              <a:t>dn</a:t>
            </a:r>
            <a:r>
              <a:rPr lang="en-US" sz="1477" dirty="0"/>
              <a:t>="</a:t>
            </a:r>
            <a:r>
              <a:rPr lang="en-US" sz="1477" dirty="0" err="1"/>
              <a:t>uni</a:t>
            </a:r>
            <a:r>
              <a:rPr lang="en-US" sz="1477" dirty="0"/>
              <a:t>/</a:t>
            </a:r>
            <a:r>
              <a:rPr lang="en-US" sz="1477" dirty="0" err="1"/>
              <a:t>tn</a:t>
            </a:r>
            <a:r>
              <a:rPr lang="en-US" sz="1477" dirty="0"/>
              <a:t>-common" </a:t>
            </a:r>
          </a:p>
          <a:p>
            <a:r>
              <a:rPr lang="en-US" sz="1477" dirty="0" err="1"/>
              <a:t>readPrivileges</a:t>
            </a:r>
            <a:r>
              <a:rPr lang="en-US" sz="1477" dirty="0"/>
              <a:t>="admin" </a:t>
            </a:r>
            <a:r>
              <a:rPr lang="en-US" sz="1477" dirty="0" err="1"/>
              <a:t>writePrivileges</a:t>
            </a:r>
            <a:r>
              <a:rPr lang="en-US" sz="1477" dirty="0"/>
              <a:t>="admin"/&gt;</a:t>
            </a:r>
            <a:endParaRPr sz="1477" dirty="0"/>
          </a:p>
        </p:txBody>
      </p:sp>
      <p:sp>
        <p:nvSpPr>
          <p:cNvPr id="435" name="Shape 435"/>
          <p:cNvSpPr/>
          <p:nvPr/>
        </p:nvSpPr>
        <p:spPr>
          <a:xfrm>
            <a:off x="1224239" y="1069655"/>
            <a:ext cx="732573"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dirty="0"/>
              <a:t>Input</a:t>
            </a:r>
          </a:p>
        </p:txBody>
      </p:sp>
      <p:sp>
        <p:nvSpPr>
          <p:cNvPr id="436" name="Shape 436"/>
          <p:cNvSpPr/>
          <p:nvPr/>
        </p:nvSpPr>
        <p:spPr>
          <a:xfrm>
            <a:off x="1099186" y="2867329"/>
            <a:ext cx="956993"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dirty="0"/>
              <a:t>Output</a:t>
            </a:r>
          </a:p>
        </p:txBody>
      </p:sp>
    </p:spTree>
    <p:extLst>
      <p:ext uri="{BB962C8B-B14F-4D97-AF65-F5344CB8AC3E}">
        <p14:creationId xmlns:p14="http://schemas.microsoft.com/office/powerpoint/2010/main" val="1110611884"/>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p:nvPr/>
        </p:nvSpPr>
        <p:spPr>
          <a:xfrm>
            <a:off x="299568" y="2313338"/>
            <a:ext cx="8663759" cy="1863908"/>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algn="l">
              <a:defRPr sz="2300"/>
            </a:pPr>
            <a:r>
              <a:rPr sz="1617" dirty="0">
                <a:latin typeface="Helvetica"/>
                <a:ea typeface="Helvetica"/>
                <a:cs typeface="Helvetica"/>
                <a:sym typeface="Helvetica"/>
              </a:rPr>
              <a:t>User prompt&gt;</a:t>
            </a:r>
            <a:r>
              <a:rPr sz="1617" dirty="0"/>
              <a:t> </a:t>
            </a:r>
            <a:r>
              <a:rPr lang="en-US" sz="1617" dirty="0"/>
              <a:t>curl --cookie APIC-Cookie="6oUAAAAAAAAAAAAAAAAAAIKJC0ooPuTmqR9xuFUvDGV2FPxLF8DEEgNQl8+hsT2MZ00TABS7TR8eQoJwtGoogXb+zFAgNlQiBXEiK8oenmM9Wrclp8U2rfXEAN2C6MIU7X4ew1pYG6pp4zs4hEwu8lpQCKX8X3Gm7KS6TribjpH/P0CV+BtooDSs5VAilYRubkLaDddidEGxpnl0B91+Ig==" -d '&lt;?xml version="1.0" encoding="UTF-8"?&gt;&lt;</a:t>
            </a:r>
            <a:r>
              <a:rPr lang="en-US" sz="1617" dirty="0" err="1"/>
              <a:t>fvTenant</a:t>
            </a:r>
            <a:r>
              <a:rPr lang="en-US" sz="1617" dirty="0"/>
              <a:t> </a:t>
            </a:r>
            <a:r>
              <a:rPr lang="en-US" sz="1617" dirty="0" err="1"/>
              <a:t>descr</a:t>
            </a:r>
            <a:r>
              <a:rPr lang="en-US" sz="1617" dirty="0"/>
              <a:t>="" </a:t>
            </a:r>
            <a:r>
              <a:rPr lang="en-US" sz="1617" dirty="0" err="1"/>
              <a:t>dn</a:t>
            </a:r>
            <a:r>
              <a:rPr lang="en-US" sz="1617" dirty="0"/>
              <a:t>="</a:t>
            </a:r>
            <a:r>
              <a:rPr lang="en-US" sz="1617" dirty="0" err="1"/>
              <a:t>uni</a:t>
            </a:r>
            <a:r>
              <a:rPr lang="en-US" sz="1617" dirty="0"/>
              <a:t>/tn-PROD_SDN2" name="PROD_SDN2" </a:t>
            </a:r>
            <a:r>
              <a:rPr lang="en-US" sz="1617" dirty="0" err="1"/>
              <a:t>nameAlias</a:t>
            </a:r>
            <a:r>
              <a:rPr lang="en-US" sz="1617" dirty="0"/>
              <a:t>="" </a:t>
            </a:r>
            <a:r>
              <a:rPr lang="en-US" sz="1617" dirty="0" err="1"/>
              <a:t>ownerKey</a:t>
            </a:r>
            <a:r>
              <a:rPr lang="en-US" sz="1617" dirty="0"/>
              <a:t>="" </a:t>
            </a:r>
            <a:r>
              <a:rPr lang="en-US" sz="1617" dirty="0" err="1"/>
              <a:t>ownerTag</a:t>
            </a:r>
            <a:r>
              <a:rPr lang="en-US" sz="1617" dirty="0"/>
              <a:t>=""/&gt;' http://192.168.10.1/</a:t>
            </a:r>
            <a:r>
              <a:rPr lang="en-US" sz="1617" dirty="0" err="1"/>
              <a:t>api</a:t>
            </a:r>
            <a:r>
              <a:rPr lang="en-US" sz="1617" dirty="0"/>
              <a:t>/</a:t>
            </a:r>
            <a:r>
              <a:rPr lang="en-US" sz="1617" dirty="0" err="1"/>
              <a:t>mo</a:t>
            </a:r>
            <a:r>
              <a:rPr lang="en-US" sz="1617" dirty="0"/>
              <a:t>/</a:t>
            </a:r>
            <a:r>
              <a:rPr lang="en-US" sz="1617" dirty="0" err="1"/>
              <a:t>uni</a:t>
            </a:r>
            <a:r>
              <a:rPr lang="en-US" sz="1617" dirty="0"/>
              <a:t>/tn-PROD_SDN2.xml</a:t>
            </a:r>
          </a:p>
          <a:p>
            <a:pPr algn="l">
              <a:defRPr sz="2300"/>
            </a:pPr>
            <a:endParaRPr sz="1617" dirty="0">
              <a:hlinkClick r:id="rId3"/>
            </a:endParaRPr>
          </a:p>
        </p:txBody>
      </p:sp>
      <p:sp>
        <p:nvSpPr>
          <p:cNvPr id="431" name="Shape 431"/>
          <p:cNvSpPr/>
          <p:nvPr/>
        </p:nvSpPr>
        <p:spPr>
          <a:xfrm>
            <a:off x="3291240" y="465269"/>
            <a:ext cx="1651094"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Using </a:t>
            </a:r>
            <a:r>
              <a:rPr sz="2109" dirty="0"/>
              <a:t>CURL</a:t>
            </a:r>
          </a:p>
        </p:txBody>
      </p:sp>
      <p:sp>
        <p:nvSpPr>
          <p:cNvPr id="433" name="Shape 433"/>
          <p:cNvSpPr/>
          <p:nvPr/>
        </p:nvSpPr>
        <p:spPr>
          <a:xfrm>
            <a:off x="443347" y="5085387"/>
            <a:ext cx="6963446" cy="27674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a:defRPr sz="2100"/>
            </a:lvl1pPr>
          </a:lstStyle>
          <a:p>
            <a:r>
              <a:rPr lang="en-US" sz="1477" dirty="0"/>
              <a:t>&lt;?xml version="1.0" encoding="UTF-8"?&gt;&lt;</a:t>
            </a:r>
            <a:r>
              <a:rPr lang="en-US" sz="1477" dirty="0" err="1"/>
              <a:t>imdata</a:t>
            </a:r>
            <a:r>
              <a:rPr lang="en-US" sz="1477" dirty="0"/>
              <a:t> </a:t>
            </a:r>
            <a:r>
              <a:rPr lang="en-US" sz="1477" dirty="0" err="1"/>
              <a:t>totalCount</a:t>
            </a:r>
            <a:r>
              <a:rPr lang="en-US" sz="1477" dirty="0"/>
              <a:t>="0"&gt;&lt;/</a:t>
            </a:r>
            <a:r>
              <a:rPr lang="en-US" sz="1477" dirty="0" err="1"/>
              <a:t>imdata</a:t>
            </a:r>
            <a:r>
              <a:rPr lang="en-US" sz="1477" dirty="0"/>
              <a:t>&gt;</a:t>
            </a:r>
            <a:endParaRPr sz="1477" dirty="0"/>
          </a:p>
        </p:txBody>
      </p:sp>
      <p:sp>
        <p:nvSpPr>
          <p:cNvPr id="435" name="Shape 435"/>
          <p:cNvSpPr/>
          <p:nvPr/>
        </p:nvSpPr>
        <p:spPr>
          <a:xfrm>
            <a:off x="897936" y="1643016"/>
            <a:ext cx="732573"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dirty="0"/>
              <a:t>Input</a:t>
            </a:r>
          </a:p>
        </p:txBody>
      </p:sp>
      <p:sp>
        <p:nvSpPr>
          <p:cNvPr id="436" name="Shape 436"/>
          <p:cNvSpPr/>
          <p:nvPr/>
        </p:nvSpPr>
        <p:spPr>
          <a:xfrm>
            <a:off x="772883" y="4483304"/>
            <a:ext cx="956993"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dirty="0"/>
              <a:t>Output</a:t>
            </a:r>
          </a:p>
        </p:txBody>
      </p:sp>
    </p:spTree>
    <p:extLst>
      <p:ext uri="{BB962C8B-B14F-4D97-AF65-F5344CB8AC3E}">
        <p14:creationId xmlns:p14="http://schemas.microsoft.com/office/powerpoint/2010/main" val="1656536685"/>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534196" y="1162124"/>
            <a:ext cx="5774018" cy="256512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lang="en-US" sz="1125" dirty="0"/>
              <a:t>from </a:t>
            </a:r>
            <a:r>
              <a:rPr lang="en-US" sz="1125" dirty="0" err="1"/>
              <a:t>ucsmsdk.ucshandle</a:t>
            </a:r>
            <a:r>
              <a:rPr lang="en-US" sz="1125" dirty="0"/>
              <a:t> import </a:t>
            </a:r>
            <a:r>
              <a:rPr lang="en-US" sz="1125" dirty="0" err="1"/>
              <a:t>UcsHandle</a:t>
            </a:r>
            <a:endParaRPr lang="en-US" sz="1125" dirty="0"/>
          </a:p>
          <a:p>
            <a:pPr algn="l">
              <a:defRPr sz="1600"/>
            </a:pPr>
            <a:r>
              <a:rPr lang="en-US" sz="1125" dirty="0"/>
              <a:t>from </a:t>
            </a:r>
            <a:r>
              <a:rPr lang="en-US" sz="1125" dirty="0" err="1"/>
              <a:t>ucsmsdk.mometa.compute.ComputePsuPolicy</a:t>
            </a:r>
            <a:r>
              <a:rPr lang="en-US" sz="1125" dirty="0"/>
              <a:t> import </a:t>
            </a:r>
            <a:r>
              <a:rPr lang="en-US" sz="1125" dirty="0" err="1"/>
              <a:t>ComputePsuPolicy</a:t>
            </a:r>
            <a:endParaRPr lang="en-US" sz="1125" dirty="0"/>
          </a:p>
          <a:p>
            <a:pPr algn="l">
              <a:defRPr sz="1600"/>
            </a:pPr>
            <a:endParaRPr lang="en-US" sz="1125" dirty="0"/>
          </a:p>
          <a:p>
            <a:pPr algn="l">
              <a:defRPr sz="1600"/>
            </a:pPr>
            <a:r>
              <a:rPr lang="en-US" sz="1125" i="1" dirty="0">
                <a:solidFill>
                  <a:schemeClr val="bg1">
                    <a:lumMod val="50000"/>
                  </a:schemeClr>
                </a:solidFill>
              </a:rPr>
              <a:t># Create a connection handle</a:t>
            </a:r>
          </a:p>
          <a:p>
            <a:pPr algn="l">
              <a:defRPr sz="1600"/>
            </a:pPr>
            <a:r>
              <a:rPr lang="en-US" sz="1125" dirty="0"/>
              <a:t>handle = </a:t>
            </a:r>
            <a:r>
              <a:rPr lang="en-US" sz="1125" dirty="0" err="1"/>
              <a:t>UcsHandle</a:t>
            </a:r>
            <a:r>
              <a:rPr lang="en-US" sz="1125" dirty="0"/>
              <a:t>("172.16.48.135", "cisco", "cisco")</a:t>
            </a:r>
          </a:p>
          <a:p>
            <a:pPr algn="l">
              <a:defRPr sz="1600"/>
            </a:pPr>
            <a:endParaRPr lang="en-US" sz="1125" dirty="0"/>
          </a:p>
          <a:p>
            <a:pPr algn="l">
              <a:defRPr sz="1600"/>
            </a:pPr>
            <a:r>
              <a:rPr lang="en-US" sz="1125" i="1" dirty="0">
                <a:solidFill>
                  <a:schemeClr val="bg1">
                    <a:lumMod val="50000"/>
                  </a:schemeClr>
                </a:solidFill>
              </a:rPr>
              <a:t># Login to the server</a:t>
            </a:r>
          </a:p>
          <a:p>
            <a:pPr algn="l">
              <a:defRPr sz="1600"/>
            </a:pPr>
            <a:r>
              <a:rPr lang="en-US" sz="1125" dirty="0" err="1"/>
              <a:t>handle.login</a:t>
            </a:r>
            <a:r>
              <a:rPr lang="en-US" sz="1125" dirty="0"/>
              <a:t>()</a:t>
            </a:r>
          </a:p>
          <a:p>
            <a:pPr algn="l">
              <a:defRPr sz="1600"/>
            </a:pPr>
            <a:endParaRPr lang="en-US" sz="1125" dirty="0"/>
          </a:p>
          <a:p>
            <a:pPr algn="l">
              <a:defRPr sz="1600"/>
            </a:pPr>
            <a:r>
              <a:rPr lang="en-US" sz="1125" i="1" dirty="0">
                <a:solidFill>
                  <a:schemeClr val="bg1">
                    <a:lumMod val="50000"/>
                  </a:schemeClr>
                </a:solidFill>
              </a:rPr>
              <a:t># Login to the server</a:t>
            </a:r>
            <a:endParaRPr lang="en-US" sz="1125" dirty="0"/>
          </a:p>
          <a:p>
            <a:pPr algn="l">
              <a:defRPr sz="1600"/>
            </a:pPr>
            <a:r>
              <a:rPr lang="en-US" sz="1125" dirty="0" err="1"/>
              <a:t>powerpol</a:t>
            </a:r>
            <a:r>
              <a:rPr lang="en-US" sz="1125" dirty="0"/>
              <a:t> = </a:t>
            </a:r>
            <a:r>
              <a:rPr lang="en-US" sz="1125" dirty="0" err="1"/>
              <a:t>ComputePsuPolicy</a:t>
            </a:r>
            <a:r>
              <a:rPr lang="en-US" sz="1125" dirty="0"/>
              <a:t>(</a:t>
            </a:r>
            <a:r>
              <a:rPr lang="en-US" sz="1125" dirty="0" err="1"/>
              <a:t>parent_mo_or_dn</a:t>
            </a:r>
            <a:r>
              <a:rPr lang="en-US" sz="1125" dirty="0"/>
              <a:t>= "org-root", redundancy = 'grid' )</a:t>
            </a:r>
          </a:p>
          <a:p>
            <a:pPr algn="l">
              <a:defRPr sz="1600"/>
            </a:pPr>
            <a:r>
              <a:rPr lang="en-US" sz="1125" dirty="0" err="1"/>
              <a:t>handle.add_mo</a:t>
            </a:r>
            <a:r>
              <a:rPr lang="en-US" sz="1125" dirty="0"/>
              <a:t>(</a:t>
            </a:r>
            <a:r>
              <a:rPr lang="en-US" sz="1125" dirty="0" err="1"/>
              <a:t>powerpol</a:t>
            </a:r>
            <a:r>
              <a:rPr lang="en-US" sz="1125" dirty="0"/>
              <a:t>, </a:t>
            </a:r>
            <a:r>
              <a:rPr lang="en-US" sz="1125" dirty="0" err="1"/>
              <a:t>modify_present</a:t>
            </a:r>
            <a:r>
              <a:rPr lang="en-US" sz="1125" dirty="0"/>
              <a:t> = True)</a:t>
            </a:r>
          </a:p>
          <a:p>
            <a:pPr algn="l">
              <a:defRPr sz="1600"/>
            </a:pPr>
            <a:endParaRPr lang="en-US" sz="1125" dirty="0"/>
          </a:p>
          <a:p>
            <a:pPr algn="l">
              <a:defRPr sz="1600"/>
            </a:pPr>
            <a:r>
              <a:rPr lang="en-US" sz="1125" i="1" dirty="0">
                <a:solidFill>
                  <a:schemeClr val="bg1">
                    <a:lumMod val="50000"/>
                  </a:schemeClr>
                </a:solidFill>
              </a:rPr>
              <a:t>#commit the configuration and logout</a:t>
            </a:r>
          </a:p>
          <a:p>
            <a:pPr algn="l">
              <a:defRPr sz="1600"/>
            </a:pPr>
            <a:r>
              <a:rPr lang="en-US" sz="1125" dirty="0" err="1"/>
              <a:t>handle.commit</a:t>
            </a:r>
            <a:r>
              <a:rPr lang="en-US" sz="1125" dirty="0"/>
              <a:t>()</a:t>
            </a:r>
          </a:p>
          <a:p>
            <a:pPr algn="l">
              <a:defRPr sz="1600"/>
            </a:pPr>
            <a:r>
              <a:rPr lang="en-US" sz="1125" dirty="0" err="1"/>
              <a:t>handle.logout</a:t>
            </a:r>
            <a:r>
              <a:rPr lang="en-US" sz="1125" dirty="0"/>
              <a:t>()</a:t>
            </a:r>
            <a:endParaRPr sz="1125" dirty="0"/>
          </a:p>
        </p:txBody>
      </p:sp>
      <p:sp>
        <p:nvSpPr>
          <p:cNvPr id="495" name="Shape 495"/>
          <p:cNvSpPr/>
          <p:nvPr/>
        </p:nvSpPr>
        <p:spPr>
          <a:xfrm>
            <a:off x="4673021" y="3929161"/>
            <a:ext cx="4118115" cy="238956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400"/>
            </a:pPr>
            <a:r>
              <a:rPr sz="984"/>
              <a:t>&lt;xs:attribute name=</a:t>
            </a:r>
            <a:r>
              <a:rPr sz="984">
                <a:latin typeface="Helvetica"/>
                <a:ea typeface="Helvetica"/>
                <a:cs typeface="Helvetica"/>
                <a:sym typeface="Helvetica"/>
              </a:rPr>
              <a:t>"redundancy"</a:t>
            </a:r>
            <a:r>
              <a:rPr sz="984"/>
              <a:t>&gt;</a:t>
            </a:r>
          </a:p>
          <a:p>
            <a:pPr algn="l">
              <a:defRPr sz="1400"/>
            </a:pPr>
            <a:r>
              <a:rPr sz="984" dirty="0"/>
              <a:t>                &lt;xs:annotation&gt;</a:t>
            </a:r>
          </a:p>
          <a:p>
            <a:pPr algn="l">
              <a:defRPr sz="1400"/>
            </a:pPr>
            <a:r>
              <a:rPr sz="984" dirty="0"/>
              <a:t>                    &lt;xs:appinfo&gt;</a:t>
            </a:r>
          </a:p>
          <a:p>
            <a:pPr algn="l">
              <a:defRPr sz="1400"/>
            </a:pPr>
            <a:r>
              <a:rPr sz="984" dirty="0"/>
              <a:t>                         &lt;moProperty value="computePsuDef:redundancy"/&gt;</a:t>
            </a:r>
          </a:p>
          <a:p>
            <a:pPr algn="l">
              <a:defRPr sz="1400"/>
            </a:pPr>
            <a:r>
              <a:rPr sz="984" dirty="0"/>
              <a:t>                         &lt;label value="Redundancy" default="true"/&gt;</a:t>
            </a:r>
          </a:p>
          <a:p>
            <a:pPr algn="l">
              <a:defRPr sz="1400"/>
            </a:pPr>
            <a:r>
              <a:rPr sz="984" dirty="0"/>
              <a:t>                         &lt;externAccess value="readWrite"/&gt;</a:t>
            </a:r>
          </a:p>
          <a:p>
            <a:pPr algn="l">
              <a:defRPr sz="1400"/>
            </a:pPr>
            <a:r>
              <a:rPr sz="984" dirty="0"/>
              <a:t>                         &lt;description value="NO COMMENTS"/&gt;</a:t>
            </a:r>
          </a:p>
          <a:p>
            <a:pPr algn="l">
              <a:defRPr sz="1400"/>
            </a:pPr>
            <a:r>
              <a:rPr sz="984" dirty="0"/>
              <a:t>                    &lt;/xs:appinfo&gt;</a:t>
            </a:r>
          </a:p>
          <a:p>
            <a:pPr algn="l">
              <a:defRPr sz="1400"/>
            </a:pPr>
            <a:r>
              <a:rPr sz="984" dirty="0"/>
              <a:t>                &lt;/xs:annotation&gt;</a:t>
            </a:r>
          </a:p>
          <a:p>
            <a:pPr algn="l">
              <a:defRPr sz="1400"/>
            </a:pPr>
            <a:r>
              <a:rPr sz="984" dirty="0"/>
              <a:t>                &lt;xs:simpleType&gt;</a:t>
            </a:r>
          </a:p>
          <a:p>
            <a:pPr algn="l">
              <a:defRPr sz="1400"/>
            </a:pPr>
            <a:r>
              <a:rPr sz="984" dirty="0"/>
              <a:t>                    &lt;xs:restriction base="xs:string"&gt;</a:t>
            </a:r>
          </a:p>
          <a:p>
            <a:pPr algn="l">
              <a:defRPr sz="1400"/>
            </a:pPr>
            <a:r>
              <a:rPr sz="984" dirty="0"/>
              <a:t>                         &lt;xs:enumeration value="non-redundant"/&gt;</a:t>
            </a:r>
          </a:p>
          <a:p>
            <a:pPr algn="l">
              <a:defRPr sz="1400"/>
            </a:pPr>
            <a:r>
              <a:rPr sz="984" dirty="0"/>
              <a:t>                         &lt;xs:enumeration value="n+1"/&gt;</a:t>
            </a:r>
          </a:p>
          <a:p>
            <a:pPr algn="l">
              <a:defRPr sz="1400"/>
            </a:pPr>
            <a:r>
              <a:rPr sz="984" dirty="0"/>
              <a:t>                         &lt;xs:enumeration value=</a:t>
            </a:r>
            <a:r>
              <a:rPr sz="984" dirty="0">
                <a:latin typeface="Helvetica"/>
                <a:ea typeface="Helvetica"/>
                <a:cs typeface="Helvetica"/>
                <a:sym typeface="Helvetica"/>
              </a:rPr>
              <a:t>"grid"</a:t>
            </a:r>
            <a:r>
              <a:rPr sz="984" dirty="0"/>
              <a:t>/&gt;</a:t>
            </a:r>
          </a:p>
          <a:p>
            <a:pPr algn="l">
              <a:defRPr sz="1400"/>
            </a:pPr>
            <a:r>
              <a:rPr sz="984" dirty="0"/>
              <a:t>                    &lt;/xs:restriction&gt;</a:t>
            </a:r>
          </a:p>
          <a:p>
            <a:pPr algn="l">
              <a:defRPr sz="1400"/>
            </a:pPr>
            <a:r>
              <a:rPr sz="984" dirty="0"/>
              <a:t>                &lt;/xs:simpleType&gt;</a:t>
            </a:r>
          </a:p>
          <a:p>
            <a:pPr algn="l">
              <a:defRPr sz="1400"/>
            </a:pPr>
            <a:r>
              <a:rPr sz="984" dirty="0"/>
              <a:t>            &lt;/xs:attribute&gt;</a:t>
            </a:r>
          </a:p>
        </p:txBody>
      </p:sp>
      <p:sp>
        <p:nvSpPr>
          <p:cNvPr id="5" name="Shape 476"/>
          <p:cNvSpPr/>
          <p:nvPr/>
        </p:nvSpPr>
        <p:spPr>
          <a:xfrm>
            <a:off x="2371519" y="465269"/>
            <a:ext cx="3340210"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Using </a:t>
            </a:r>
            <a:r>
              <a:rPr sz="2109" dirty="0"/>
              <a:t>Pytho</a:t>
            </a:r>
            <a:r>
              <a:rPr lang="en-US" sz="2109" dirty="0"/>
              <a:t>n with an API</a:t>
            </a:r>
            <a:endParaRPr sz="2109" dirty="0"/>
          </a:p>
        </p:txBody>
      </p:sp>
    </p:spTree>
    <p:extLst>
      <p:ext uri="{BB962C8B-B14F-4D97-AF65-F5344CB8AC3E}">
        <p14:creationId xmlns:p14="http://schemas.microsoft.com/office/powerpoint/2010/main" val="3930713104"/>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534196" y="1162124"/>
            <a:ext cx="5774018" cy="256512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lang="en-US" sz="1125" dirty="0"/>
              <a:t>from </a:t>
            </a:r>
            <a:r>
              <a:rPr lang="en-US" sz="1125" dirty="0" err="1">
                <a:solidFill>
                  <a:schemeClr val="accent5"/>
                </a:solidFill>
              </a:rPr>
              <a:t>ucsmsdk</a:t>
            </a:r>
            <a:r>
              <a:rPr lang="en-US" sz="1125" dirty="0" err="1"/>
              <a:t>.</a:t>
            </a:r>
            <a:r>
              <a:rPr lang="en-US" sz="1125" dirty="0" err="1">
                <a:solidFill>
                  <a:schemeClr val="accent2"/>
                </a:solidFill>
              </a:rPr>
              <a:t>ucshandle</a:t>
            </a:r>
            <a:r>
              <a:rPr lang="en-US" sz="1125" dirty="0"/>
              <a:t> import </a:t>
            </a:r>
            <a:r>
              <a:rPr lang="en-US" sz="1125" dirty="0" err="1">
                <a:solidFill>
                  <a:srgbClr val="00B050"/>
                </a:solidFill>
              </a:rPr>
              <a:t>UcsHandle</a:t>
            </a:r>
            <a:endParaRPr lang="en-US" sz="1125" dirty="0">
              <a:solidFill>
                <a:srgbClr val="00B050"/>
              </a:solidFill>
            </a:endParaRPr>
          </a:p>
          <a:p>
            <a:pPr algn="l">
              <a:defRPr sz="1600"/>
            </a:pPr>
            <a:r>
              <a:rPr lang="en-US" sz="1125" dirty="0"/>
              <a:t>from </a:t>
            </a:r>
            <a:r>
              <a:rPr lang="en-US" sz="1125" dirty="0" err="1">
                <a:solidFill>
                  <a:schemeClr val="accent5"/>
                </a:solidFill>
              </a:rPr>
              <a:t>ucsmsdk</a:t>
            </a:r>
            <a:r>
              <a:rPr lang="en-US" sz="1125" dirty="0" err="1">
                <a:solidFill>
                  <a:srgbClr val="FF40FF"/>
                </a:solidFill>
              </a:rPr>
              <a:t>.</a:t>
            </a:r>
            <a:r>
              <a:rPr lang="en-US" sz="1125" dirty="0" err="1">
                <a:solidFill>
                  <a:srgbClr val="92D050"/>
                </a:solidFill>
              </a:rPr>
              <a:t>mometa</a:t>
            </a:r>
            <a:r>
              <a:rPr lang="en-US" sz="1125" dirty="0" err="1">
                <a:solidFill>
                  <a:srgbClr val="FF40FF"/>
                </a:solidFill>
              </a:rPr>
              <a:t>.</a:t>
            </a:r>
            <a:r>
              <a:rPr lang="en-US" sz="1125" dirty="0" err="1">
                <a:solidFill>
                  <a:schemeClr val="accent5">
                    <a:lumMod val="60000"/>
                    <a:lumOff val="40000"/>
                  </a:schemeClr>
                </a:solidFill>
              </a:rPr>
              <a:t>compute</a:t>
            </a:r>
            <a:r>
              <a:rPr lang="en-US" sz="1125" dirty="0" err="1"/>
              <a:t>.</a:t>
            </a:r>
            <a:r>
              <a:rPr lang="en-US" sz="1125" dirty="0" err="1">
                <a:solidFill>
                  <a:srgbClr val="FF40FF"/>
                </a:solidFill>
              </a:rPr>
              <a:t>ComputePsuPolicy</a:t>
            </a:r>
            <a:r>
              <a:rPr lang="en-US" sz="1125" dirty="0"/>
              <a:t> import </a:t>
            </a:r>
            <a:r>
              <a:rPr lang="en-US" sz="1125" dirty="0" err="1">
                <a:solidFill>
                  <a:srgbClr val="FF40FF"/>
                </a:solidFill>
              </a:rPr>
              <a:t>ComputePsuPolicy</a:t>
            </a:r>
            <a:endParaRPr lang="en-US" sz="1125" dirty="0">
              <a:solidFill>
                <a:srgbClr val="FF40FF"/>
              </a:solidFill>
            </a:endParaRPr>
          </a:p>
          <a:p>
            <a:pPr algn="l">
              <a:defRPr sz="1600"/>
            </a:pPr>
            <a:endParaRPr lang="en-US" sz="1125" dirty="0"/>
          </a:p>
          <a:p>
            <a:pPr algn="l">
              <a:defRPr sz="1600"/>
            </a:pPr>
            <a:r>
              <a:rPr lang="en-US" sz="1125" i="1" dirty="0">
                <a:solidFill>
                  <a:schemeClr val="bg1">
                    <a:lumMod val="50000"/>
                  </a:schemeClr>
                </a:solidFill>
              </a:rPr>
              <a:t># Create a connection handle</a:t>
            </a:r>
          </a:p>
          <a:p>
            <a:pPr algn="l">
              <a:defRPr sz="1600"/>
            </a:pPr>
            <a:r>
              <a:rPr lang="en-US" sz="1125" dirty="0"/>
              <a:t>handle = </a:t>
            </a:r>
            <a:r>
              <a:rPr lang="en-US" sz="1125" dirty="0" err="1"/>
              <a:t>UcsHandle</a:t>
            </a:r>
            <a:r>
              <a:rPr lang="en-US" sz="1125" dirty="0"/>
              <a:t>("172.16.48.135", "cisco", "cisco")</a:t>
            </a:r>
          </a:p>
          <a:p>
            <a:pPr algn="l">
              <a:defRPr sz="1600"/>
            </a:pPr>
            <a:endParaRPr lang="en-US" sz="1125" dirty="0"/>
          </a:p>
          <a:p>
            <a:pPr algn="l">
              <a:defRPr sz="1600"/>
            </a:pPr>
            <a:r>
              <a:rPr lang="en-US" sz="1125" i="1" dirty="0">
                <a:solidFill>
                  <a:schemeClr val="bg1">
                    <a:lumMod val="50000"/>
                  </a:schemeClr>
                </a:solidFill>
              </a:rPr>
              <a:t># Login to the server</a:t>
            </a:r>
          </a:p>
          <a:p>
            <a:pPr algn="l">
              <a:defRPr sz="1600"/>
            </a:pPr>
            <a:r>
              <a:rPr lang="en-US" sz="1125" dirty="0" err="1"/>
              <a:t>handle.login</a:t>
            </a:r>
            <a:r>
              <a:rPr lang="en-US" sz="1125" dirty="0"/>
              <a:t>()</a:t>
            </a:r>
          </a:p>
          <a:p>
            <a:pPr algn="l">
              <a:defRPr sz="1600"/>
            </a:pPr>
            <a:endParaRPr lang="en-US" sz="1125" dirty="0"/>
          </a:p>
          <a:p>
            <a:pPr algn="l">
              <a:defRPr sz="1600"/>
            </a:pPr>
            <a:r>
              <a:rPr lang="en-US" sz="1125" i="1" dirty="0">
                <a:solidFill>
                  <a:schemeClr val="bg1">
                    <a:lumMod val="50000"/>
                  </a:schemeClr>
                </a:solidFill>
              </a:rPr>
              <a:t># Login to the server</a:t>
            </a:r>
            <a:endParaRPr lang="en-US" sz="1125" dirty="0"/>
          </a:p>
          <a:p>
            <a:pPr algn="l">
              <a:defRPr sz="1600"/>
            </a:pPr>
            <a:r>
              <a:rPr lang="en-US" sz="1125" dirty="0" err="1"/>
              <a:t>powerpol</a:t>
            </a:r>
            <a:r>
              <a:rPr lang="en-US" sz="1125" dirty="0"/>
              <a:t> = </a:t>
            </a:r>
            <a:r>
              <a:rPr lang="en-US" sz="1125" dirty="0" err="1"/>
              <a:t>ComputePsuPolicy</a:t>
            </a:r>
            <a:r>
              <a:rPr lang="en-US" sz="1125" dirty="0"/>
              <a:t>(</a:t>
            </a:r>
            <a:r>
              <a:rPr lang="en-US" sz="1125" dirty="0" err="1"/>
              <a:t>parent_mo_or_dn</a:t>
            </a:r>
            <a:r>
              <a:rPr lang="en-US" sz="1125" dirty="0"/>
              <a:t>= "org-root", redundancy = 'grid' )</a:t>
            </a:r>
          </a:p>
          <a:p>
            <a:pPr algn="l">
              <a:defRPr sz="1600"/>
            </a:pPr>
            <a:r>
              <a:rPr lang="en-US" sz="1125" dirty="0" err="1"/>
              <a:t>handle.add_mo</a:t>
            </a:r>
            <a:r>
              <a:rPr lang="en-US" sz="1125" dirty="0"/>
              <a:t>(</a:t>
            </a:r>
            <a:r>
              <a:rPr lang="en-US" sz="1125" dirty="0" err="1"/>
              <a:t>powerpol</a:t>
            </a:r>
            <a:r>
              <a:rPr lang="en-US" sz="1125" dirty="0"/>
              <a:t>, </a:t>
            </a:r>
            <a:r>
              <a:rPr lang="en-US" sz="1125" dirty="0" err="1"/>
              <a:t>modify_present</a:t>
            </a:r>
            <a:r>
              <a:rPr lang="en-US" sz="1125" dirty="0"/>
              <a:t> = True)</a:t>
            </a:r>
          </a:p>
          <a:p>
            <a:pPr algn="l">
              <a:defRPr sz="1600"/>
            </a:pPr>
            <a:endParaRPr lang="en-US" sz="1125" dirty="0"/>
          </a:p>
          <a:p>
            <a:pPr algn="l">
              <a:defRPr sz="1600"/>
            </a:pPr>
            <a:r>
              <a:rPr lang="en-US" sz="1125" i="1" dirty="0">
                <a:solidFill>
                  <a:schemeClr val="bg1">
                    <a:lumMod val="50000"/>
                  </a:schemeClr>
                </a:solidFill>
              </a:rPr>
              <a:t>#commit the configuration and logout</a:t>
            </a:r>
          </a:p>
          <a:p>
            <a:pPr algn="l">
              <a:defRPr sz="1600"/>
            </a:pPr>
            <a:r>
              <a:rPr lang="en-US" sz="1125" dirty="0" err="1"/>
              <a:t>handle.commit</a:t>
            </a:r>
            <a:r>
              <a:rPr lang="en-US" sz="1125" dirty="0"/>
              <a:t>()</a:t>
            </a:r>
          </a:p>
          <a:p>
            <a:pPr algn="l">
              <a:defRPr sz="1600"/>
            </a:pPr>
            <a:r>
              <a:rPr lang="en-US" sz="1125" dirty="0" err="1"/>
              <a:t>handle.logout</a:t>
            </a:r>
            <a:r>
              <a:rPr lang="en-US" sz="1125" dirty="0"/>
              <a:t>()</a:t>
            </a:r>
            <a:endParaRPr sz="1125" dirty="0"/>
          </a:p>
        </p:txBody>
      </p:sp>
      <p:sp>
        <p:nvSpPr>
          <p:cNvPr id="495" name="Shape 495"/>
          <p:cNvSpPr/>
          <p:nvPr/>
        </p:nvSpPr>
        <p:spPr>
          <a:xfrm>
            <a:off x="4673021" y="3929161"/>
            <a:ext cx="4118115" cy="238956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400"/>
            </a:pPr>
            <a:r>
              <a:rPr sz="984" dirty="0"/>
              <a:t>&lt;xs:attribute name=</a:t>
            </a:r>
            <a:r>
              <a:rPr sz="984" dirty="0">
                <a:latin typeface="Helvetica"/>
                <a:ea typeface="Helvetica"/>
                <a:cs typeface="Helvetica"/>
                <a:sym typeface="Helvetica"/>
              </a:rPr>
              <a:t>"redundancy"</a:t>
            </a:r>
            <a:r>
              <a:rPr sz="984" dirty="0"/>
              <a:t>&gt;</a:t>
            </a:r>
          </a:p>
          <a:p>
            <a:pPr algn="l">
              <a:defRPr sz="1400"/>
            </a:pPr>
            <a:r>
              <a:rPr sz="984" dirty="0"/>
              <a:t>                &lt;xs:annotation&gt;</a:t>
            </a:r>
          </a:p>
          <a:p>
            <a:pPr algn="l">
              <a:defRPr sz="1400"/>
            </a:pPr>
            <a:r>
              <a:rPr sz="984" dirty="0"/>
              <a:t>                    &lt;xs:appinfo&gt;</a:t>
            </a:r>
          </a:p>
          <a:p>
            <a:pPr algn="l">
              <a:defRPr sz="1400"/>
            </a:pPr>
            <a:r>
              <a:rPr sz="984" dirty="0"/>
              <a:t>                         &lt;moProperty value="computePsuDef:redundancy"/&gt;</a:t>
            </a:r>
          </a:p>
          <a:p>
            <a:pPr algn="l">
              <a:defRPr sz="1400"/>
            </a:pPr>
            <a:r>
              <a:rPr sz="984" dirty="0"/>
              <a:t>                         &lt;label value="Redundancy" default="true"/&gt;</a:t>
            </a:r>
          </a:p>
          <a:p>
            <a:pPr algn="l">
              <a:defRPr sz="1400"/>
            </a:pPr>
            <a:r>
              <a:rPr sz="984" dirty="0"/>
              <a:t>                         &lt;externAccess value="readWrite"/&gt;</a:t>
            </a:r>
          </a:p>
          <a:p>
            <a:pPr algn="l">
              <a:defRPr sz="1400"/>
            </a:pPr>
            <a:r>
              <a:rPr sz="984" dirty="0"/>
              <a:t>                         &lt;description value="NO COMMENTS"/&gt;</a:t>
            </a:r>
          </a:p>
          <a:p>
            <a:pPr algn="l">
              <a:defRPr sz="1400"/>
            </a:pPr>
            <a:r>
              <a:rPr sz="984" dirty="0"/>
              <a:t>                    &lt;/xs:appinfo&gt;</a:t>
            </a:r>
          </a:p>
          <a:p>
            <a:pPr algn="l">
              <a:defRPr sz="1400"/>
            </a:pPr>
            <a:r>
              <a:rPr sz="984" dirty="0"/>
              <a:t>                &lt;/xs:annotation&gt;</a:t>
            </a:r>
          </a:p>
          <a:p>
            <a:pPr algn="l">
              <a:defRPr sz="1400"/>
            </a:pPr>
            <a:r>
              <a:rPr sz="984" dirty="0"/>
              <a:t>                &lt;xs:simpleType&gt;</a:t>
            </a:r>
          </a:p>
          <a:p>
            <a:pPr algn="l">
              <a:defRPr sz="1400"/>
            </a:pPr>
            <a:r>
              <a:rPr sz="984" dirty="0"/>
              <a:t>                    &lt;xs:restriction base="xs:string"&gt;</a:t>
            </a:r>
          </a:p>
          <a:p>
            <a:pPr algn="l">
              <a:defRPr sz="1400"/>
            </a:pPr>
            <a:r>
              <a:rPr sz="984" dirty="0"/>
              <a:t>                         &lt;xs:enumeration value="non-redundant"/&gt;</a:t>
            </a:r>
          </a:p>
          <a:p>
            <a:pPr algn="l">
              <a:defRPr sz="1400"/>
            </a:pPr>
            <a:r>
              <a:rPr sz="984" dirty="0"/>
              <a:t>                         &lt;xs:enumeration value="n+1"/&gt;</a:t>
            </a:r>
          </a:p>
          <a:p>
            <a:pPr algn="l">
              <a:defRPr sz="1400"/>
            </a:pPr>
            <a:r>
              <a:rPr sz="984" dirty="0"/>
              <a:t>                         &lt;xs:enumeration value=</a:t>
            </a:r>
            <a:r>
              <a:rPr sz="984" dirty="0">
                <a:latin typeface="Helvetica"/>
                <a:ea typeface="Helvetica"/>
                <a:cs typeface="Helvetica"/>
                <a:sym typeface="Helvetica"/>
              </a:rPr>
              <a:t>"grid"</a:t>
            </a:r>
            <a:r>
              <a:rPr sz="984" dirty="0"/>
              <a:t>/&gt;</a:t>
            </a:r>
          </a:p>
          <a:p>
            <a:pPr algn="l">
              <a:defRPr sz="1400"/>
            </a:pPr>
            <a:r>
              <a:rPr sz="984" dirty="0"/>
              <a:t>                    &lt;/xs:restriction&gt;</a:t>
            </a:r>
          </a:p>
          <a:p>
            <a:pPr algn="l">
              <a:defRPr sz="1400"/>
            </a:pPr>
            <a:r>
              <a:rPr sz="984" dirty="0"/>
              <a:t>                &lt;/xs:simpleType&gt;</a:t>
            </a:r>
          </a:p>
          <a:p>
            <a:pPr algn="l">
              <a:defRPr sz="1400"/>
            </a:pPr>
            <a:r>
              <a:rPr sz="984" dirty="0"/>
              <a:t>            &lt;/xs:attribute&gt;</a:t>
            </a:r>
          </a:p>
        </p:txBody>
      </p:sp>
      <p:sp>
        <p:nvSpPr>
          <p:cNvPr id="5" name="Shape 476"/>
          <p:cNvSpPr/>
          <p:nvPr/>
        </p:nvSpPr>
        <p:spPr>
          <a:xfrm>
            <a:off x="2371519" y="465269"/>
            <a:ext cx="3340210"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Using </a:t>
            </a:r>
            <a:r>
              <a:rPr sz="2109" dirty="0"/>
              <a:t>Pytho</a:t>
            </a:r>
            <a:r>
              <a:rPr lang="en-US" sz="2109" dirty="0"/>
              <a:t>n with an API</a:t>
            </a:r>
            <a:endParaRPr sz="2109" dirty="0"/>
          </a:p>
        </p:txBody>
      </p:sp>
    </p:spTree>
    <p:extLst>
      <p:ext uri="{BB962C8B-B14F-4D97-AF65-F5344CB8AC3E}">
        <p14:creationId xmlns:p14="http://schemas.microsoft.com/office/powerpoint/2010/main" val="339909284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name="2row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API Protocols</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6</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97982"/>
            <a:ext cx="8682038" cy="2441694"/>
          </a:xfrm>
        </p:spPr>
        <p:txBody>
          <a:bodyPr>
            <a:spAutoFit/>
          </a:bodyPr>
          <a:lstStyle>
            <a:lvl5pPr marL="1211263" indent="0">
              <a:buNone/>
              <a:defRPr/>
            </a:lvl5pPr>
          </a:lstStyle>
          <a:p>
            <a:pPr marL="0" indent="0">
              <a:spcBef>
                <a:spcPts val="0"/>
              </a:spcBef>
              <a:spcAft>
                <a:spcPts val="0"/>
              </a:spcAft>
              <a:buNone/>
            </a:pPr>
            <a:r>
              <a:rPr sz="100"/>
              <a:t> </a:t>
            </a:r>
          </a:p>
          <a:p>
            <a:pPr>
              <a:buClr>
                <a:schemeClr val="accent4"/>
              </a:buClr>
              <a:buFont typeface="Arial"/>
              <a:buChar char="•"/>
            </a:pPr>
            <a:r>
              <a:t>A web service API allows devices to communicate using HTTP calls.</a:t>
            </a:r>
          </a:p>
          <a:p>
            <a:pPr>
              <a:buClr>
                <a:schemeClr val="accent4"/>
              </a:buClr>
              <a:buFont typeface="Arial"/>
              <a:buChar char="•"/>
            </a:pPr>
            <a:r>
              <a:t>What is the best protocol for an API and why?</a:t>
            </a:r>
          </a:p>
          <a:p>
            <a:pPr marL="0" indent="0">
              <a:spcBef>
                <a:spcPts val="0"/>
              </a:spcBef>
              <a:spcAft>
                <a:spcPts val="0"/>
              </a:spcAft>
              <a:buNone/>
            </a:pPr>
            <a:r>
              <a:rPr sz="100"/>
              <a:t> </a:t>
            </a:r>
          </a:p>
          <a:p>
            <a:pPr lvl="1">
              <a:buClr>
                <a:schemeClr val="accent4"/>
              </a:buClr>
              <a:buFont typeface="Arial"/>
              <a:buChar char="–"/>
            </a:pPr>
            <a:r>
              <a:t>SOAP is overly complex.</a:t>
            </a:r>
          </a:p>
          <a:p>
            <a:pPr lvl="1">
              <a:buClr>
                <a:schemeClr val="accent4"/>
              </a:buClr>
              <a:buFont typeface="Arial"/>
              <a:buChar char="–"/>
            </a:pPr>
            <a:r>
              <a:t>REST fits well with HTTP.</a:t>
            </a:r>
          </a:p>
          <a:p>
            <a:pPr lvl="1">
              <a:buClr>
                <a:schemeClr val="accent4"/>
              </a:buClr>
              <a:buFont typeface="Arial"/>
              <a:buChar char="–"/>
            </a:pPr>
            <a:r>
              <a:t>REST aligns well with scalability, caching, and distribution in web applications.</a:t>
            </a:r>
          </a:p>
          <a:p>
            <a:pPr lvl="1">
              <a:buClr>
                <a:schemeClr val="accent4"/>
              </a:buClr>
              <a:buFont typeface="Arial"/>
              <a:buChar char="–"/>
            </a:pPr>
            <a:r>
              <a:t>JSON is the most widely adopted message format.</a:t>
            </a:r>
          </a:p>
        </p:txBody>
      </p:sp>
      <p:pic>
        <p:nvPicPr>
          <p:cNvPr id="10" name="Content Placeholder 6|0|0"/>
          <p:cNvPicPr>
            <a:picLocks noGrp="1" noChangeAspect="1"/>
          </p:cNvPicPr>
          <p:nvPr>
            <p:ph sz="quarter" idx="11"/>
          </p:nvPr>
        </p:nvPicPr>
        <p:blipFill>
          <a:blip r:embed="rId2"/>
          <a:stretch>
            <a:fillRect/>
          </a:stretch>
        </p:blipFill>
        <p:spPr>
          <a:xfrm>
            <a:off x="2993981" y="3823313"/>
            <a:ext cx="3162940" cy="2764859"/>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534196" y="1162124"/>
            <a:ext cx="5774018" cy="256512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lang="en-US" sz="1125" dirty="0"/>
              <a:t>from </a:t>
            </a:r>
            <a:r>
              <a:rPr lang="en-US" sz="1125" dirty="0" err="1"/>
              <a:t>ucsmsdk.ucshandle</a:t>
            </a:r>
            <a:r>
              <a:rPr lang="en-US" sz="1125" dirty="0"/>
              <a:t> import </a:t>
            </a:r>
            <a:r>
              <a:rPr lang="en-US" sz="1125" dirty="0" err="1">
                <a:solidFill>
                  <a:srgbClr val="00B050"/>
                </a:solidFill>
              </a:rPr>
              <a:t>UcsHandle</a:t>
            </a:r>
            <a:endParaRPr lang="en-US" sz="1125" dirty="0">
              <a:solidFill>
                <a:srgbClr val="00B050"/>
              </a:solidFill>
            </a:endParaRPr>
          </a:p>
          <a:p>
            <a:pPr algn="l">
              <a:defRPr sz="1600"/>
            </a:pPr>
            <a:r>
              <a:rPr lang="en-US" sz="1125" dirty="0"/>
              <a:t>from </a:t>
            </a:r>
            <a:r>
              <a:rPr lang="en-US" sz="1125" dirty="0" err="1"/>
              <a:t>ucsmsdk.mometa.compute.ComputePsuPolicy</a:t>
            </a:r>
            <a:r>
              <a:rPr lang="en-US" sz="1125" dirty="0"/>
              <a:t> import </a:t>
            </a:r>
            <a:r>
              <a:rPr lang="en-US" sz="1125" dirty="0" err="1"/>
              <a:t>ComputePsuPolicy</a:t>
            </a:r>
            <a:endParaRPr lang="en-US" sz="1125" dirty="0"/>
          </a:p>
          <a:p>
            <a:pPr algn="l">
              <a:defRPr sz="1600"/>
            </a:pPr>
            <a:endParaRPr lang="en-US" sz="1125" dirty="0"/>
          </a:p>
          <a:p>
            <a:pPr algn="l">
              <a:defRPr sz="1600"/>
            </a:pPr>
            <a:r>
              <a:rPr lang="en-US" sz="1125" i="1" dirty="0">
                <a:solidFill>
                  <a:schemeClr val="bg1">
                    <a:lumMod val="50000"/>
                  </a:schemeClr>
                </a:solidFill>
              </a:rPr>
              <a:t># Create a connection handle</a:t>
            </a:r>
          </a:p>
          <a:p>
            <a:pPr algn="l">
              <a:defRPr sz="1600"/>
            </a:pPr>
            <a:r>
              <a:rPr lang="en-US" sz="1125" dirty="0">
                <a:solidFill>
                  <a:srgbClr val="FFC000"/>
                </a:solidFill>
              </a:rPr>
              <a:t>handle</a:t>
            </a:r>
            <a:r>
              <a:rPr lang="en-US" sz="1125" dirty="0"/>
              <a:t> = </a:t>
            </a:r>
            <a:r>
              <a:rPr lang="en-US" sz="1125" dirty="0" err="1">
                <a:solidFill>
                  <a:srgbClr val="00B050"/>
                </a:solidFill>
              </a:rPr>
              <a:t>UcsHandle</a:t>
            </a:r>
            <a:r>
              <a:rPr lang="en-US" sz="1125" dirty="0"/>
              <a:t>("172.16.48.135", "</a:t>
            </a:r>
            <a:r>
              <a:rPr lang="en-US" sz="1125" dirty="0">
                <a:solidFill>
                  <a:srgbClr val="942093"/>
                </a:solidFill>
              </a:rPr>
              <a:t>cisco</a:t>
            </a:r>
            <a:r>
              <a:rPr lang="en-US" sz="1125" dirty="0"/>
              <a:t>", "</a:t>
            </a:r>
            <a:r>
              <a:rPr lang="en-US" sz="1125" dirty="0">
                <a:solidFill>
                  <a:srgbClr val="00B0F0"/>
                </a:solidFill>
              </a:rPr>
              <a:t>cisco</a:t>
            </a:r>
            <a:r>
              <a:rPr lang="en-US" sz="1125" dirty="0"/>
              <a:t>")</a:t>
            </a:r>
          </a:p>
          <a:p>
            <a:pPr algn="l">
              <a:defRPr sz="1600"/>
            </a:pPr>
            <a:endParaRPr lang="en-US" sz="1125" dirty="0"/>
          </a:p>
          <a:p>
            <a:pPr algn="l">
              <a:defRPr sz="1600"/>
            </a:pPr>
            <a:r>
              <a:rPr lang="en-US" sz="1125" i="1" dirty="0">
                <a:solidFill>
                  <a:schemeClr val="bg1">
                    <a:lumMod val="50000"/>
                  </a:schemeClr>
                </a:solidFill>
              </a:rPr>
              <a:t># Login to the server</a:t>
            </a:r>
          </a:p>
          <a:p>
            <a:pPr algn="l">
              <a:defRPr sz="1600"/>
            </a:pPr>
            <a:r>
              <a:rPr lang="en-US" sz="1125" dirty="0" err="1"/>
              <a:t>handle.login</a:t>
            </a:r>
            <a:r>
              <a:rPr lang="en-US" sz="1125" dirty="0"/>
              <a:t>()</a:t>
            </a:r>
          </a:p>
          <a:p>
            <a:pPr algn="l">
              <a:defRPr sz="1600"/>
            </a:pPr>
            <a:endParaRPr lang="en-US" sz="1125" dirty="0"/>
          </a:p>
          <a:p>
            <a:pPr algn="l">
              <a:defRPr sz="1600"/>
            </a:pPr>
            <a:r>
              <a:rPr lang="en-US" sz="1125" i="1" dirty="0">
                <a:solidFill>
                  <a:schemeClr val="bg1">
                    <a:lumMod val="50000"/>
                  </a:schemeClr>
                </a:solidFill>
              </a:rPr>
              <a:t># Login to the server</a:t>
            </a:r>
            <a:endParaRPr lang="en-US" sz="1125" dirty="0"/>
          </a:p>
          <a:p>
            <a:pPr algn="l">
              <a:defRPr sz="1600"/>
            </a:pPr>
            <a:r>
              <a:rPr lang="en-US" sz="1125" dirty="0" err="1"/>
              <a:t>powerpol</a:t>
            </a:r>
            <a:r>
              <a:rPr lang="en-US" sz="1125" dirty="0"/>
              <a:t> = </a:t>
            </a:r>
            <a:r>
              <a:rPr lang="en-US" sz="1125" dirty="0" err="1"/>
              <a:t>ComputePsuPolicy</a:t>
            </a:r>
            <a:r>
              <a:rPr lang="en-US" sz="1125" dirty="0"/>
              <a:t>(</a:t>
            </a:r>
            <a:r>
              <a:rPr lang="en-US" sz="1125" dirty="0" err="1"/>
              <a:t>parent_mo_or_dn</a:t>
            </a:r>
            <a:r>
              <a:rPr lang="en-US" sz="1125" dirty="0"/>
              <a:t>= "org-root", redundancy = 'grid' )</a:t>
            </a:r>
          </a:p>
          <a:p>
            <a:pPr algn="l">
              <a:defRPr sz="1600"/>
            </a:pPr>
            <a:r>
              <a:rPr lang="en-US" sz="1125" dirty="0" err="1"/>
              <a:t>handle.add_mo</a:t>
            </a:r>
            <a:r>
              <a:rPr lang="en-US" sz="1125" dirty="0"/>
              <a:t>(</a:t>
            </a:r>
            <a:r>
              <a:rPr lang="en-US" sz="1125" dirty="0" err="1"/>
              <a:t>powerpol</a:t>
            </a:r>
            <a:r>
              <a:rPr lang="en-US" sz="1125" dirty="0"/>
              <a:t>, </a:t>
            </a:r>
            <a:r>
              <a:rPr lang="en-US" sz="1125" dirty="0" err="1"/>
              <a:t>modify_present</a:t>
            </a:r>
            <a:r>
              <a:rPr lang="en-US" sz="1125" dirty="0"/>
              <a:t> = True)</a:t>
            </a:r>
          </a:p>
          <a:p>
            <a:pPr algn="l">
              <a:defRPr sz="1600"/>
            </a:pPr>
            <a:endParaRPr lang="en-US" sz="1125" dirty="0"/>
          </a:p>
          <a:p>
            <a:pPr algn="l">
              <a:defRPr sz="1600"/>
            </a:pPr>
            <a:r>
              <a:rPr lang="en-US" sz="1125" i="1" dirty="0">
                <a:solidFill>
                  <a:schemeClr val="bg1">
                    <a:lumMod val="50000"/>
                  </a:schemeClr>
                </a:solidFill>
              </a:rPr>
              <a:t>#commit the configuration and logout</a:t>
            </a:r>
          </a:p>
          <a:p>
            <a:pPr algn="l">
              <a:defRPr sz="1600"/>
            </a:pPr>
            <a:r>
              <a:rPr lang="en-US" sz="1125" dirty="0" err="1"/>
              <a:t>handle.commit</a:t>
            </a:r>
            <a:r>
              <a:rPr lang="en-US" sz="1125" dirty="0"/>
              <a:t>()</a:t>
            </a:r>
          </a:p>
          <a:p>
            <a:pPr algn="l">
              <a:defRPr sz="1600"/>
            </a:pPr>
            <a:r>
              <a:rPr lang="en-US" sz="1125" dirty="0" err="1"/>
              <a:t>handle.logout</a:t>
            </a:r>
            <a:r>
              <a:rPr lang="en-US" sz="1125" dirty="0"/>
              <a:t>()</a:t>
            </a:r>
            <a:endParaRPr sz="1125" dirty="0"/>
          </a:p>
        </p:txBody>
      </p:sp>
      <p:sp>
        <p:nvSpPr>
          <p:cNvPr id="495" name="Shape 495"/>
          <p:cNvSpPr/>
          <p:nvPr/>
        </p:nvSpPr>
        <p:spPr>
          <a:xfrm>
            <a:off x="4673021" y="3929161"/>
            <a:ext cx="4118115" cy="238956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400"/>
            </a:pPr>
            <a:r>
              <a:rPr sz="984"/>
              <a:t>&lt;xs:attribute name=</a:t>
            </a:r>
            <a:r>
              <a:rPr sz="984">
                <a:latin typeface="Helvetica"/>
                <a:ea typeface="Helvetica"/>
                <a:cs typeface="Helvetica"/>
                <a:sym typeface="Helvetica"/>
              </a:rPr>
              <a:t>"redundancy"</a:t>
            </a:r>
            <a:r>
              <a:rPr sz="984"/>
              <a:t>&gt;</a:t>
            </a:r>
          </a:p>
          <a:p>
            <a:pPr algn="l">
              <a:defRPr sz="1400"/>
            </a:pPr>
            <a:r>
              <a:rPr sz="984" dirty="0"/>
              <a:t>                &lt;xs:annotation&gt;</a:t>
            </a:r>
          </a:p>
          <a:p>
            <a:pPr algn="l">
              <a:defRPr sz="1400"/>
            </a:pPr>
            <a:r>
              <a:rPr sz="984" dirty="0"/>
              <a:t>                    &lt;xs:appinfo&gt;</a:t>
            </a:r>
          </a:p>
          <a:p>
            <a:pPr algn="l">
              <a:defRPr sz="1400"/>
            </a:pPr>
            <a:r>
              <a:rPr sz="984" dirty="0"/>
              <a:t>                         &lt;moProperty value="computePsuDef:redundancy"/&gt;</a:t>
            </a:r>
          </a:p>
          <a:p>
            <a:pPr algn="l">
              <a:defRPr sz="1400"/>
            </a:pPr>
            <a:r>
              <a:rPr sz="984" dirty="0"/>
              <a:t>                         &lt;label value="Redundancy" default="true"/&gt;</a:t>
            </a:r>
          </a:p>
          <a:p>
            <a:pPr algn="l">
              <a:defRPr sz="1400"/>
            </a:pPr>
            <a:r>
              <a:rPr sz="984" dirty="0"/>
              <a:t>                         &lt;externAccess value="readWrite"/&gt;</a:t>
            </a:r>
          </a:p>
          <a:p>
            <a:pPr algn="l">
              <a:defRPr sz="1400"/>
            </a:pPr>
            <a:r>
              <a:rPr sz="984" dirty="0"/>
              <a:t>                         &lt;description value="NO COMMENTS"/&gt;</a:t>
            </a:r>
          </a:p>
          <a:p>
            <a:pPr algn="l">
              <a:defRPr sz="1400"/>
            </a:pPr>
            <a:r>
              <a:rPr sz="984" dirty="0"/>
              <a:t>                    &lt;/xs:appinfo&gt;</a:t>
            </a:r>
          </a:p>
          <a:p>
            <a:pPr algn="l">
              <a:defRPr sz="1400"/>
            </a:pPr>
            <a:r>
              <a:rPr sz="984" dirty="0"/>
              <a:t>                &lt;/xs:annotation&gt;</a:t>
            </a:r>
          </a:p>
          <a:p>
            <a:pPr algn="l">
              <a:defRPr sz="1400"/>
            </a:pPr>
            <a:r>
              <a:rPr sz="984" dirty="0"/>
              <a:t>                &lt;xs:simpleType&gt;</a:t>
            </a:r>
          </a:p>
          <a:p>
            <a:pPr algn="l">
              <a:defRPr sz="1400"/>
            </a:pPr>
            <a:r>
              <a:rPr sz="984" dirty="0"/>
              <a:t>                    &lt;xs:restriction base="xs:string"&gt;</a:t>
            </a:r>
          </a:p>
          <a:p>
            <a:pPr algn="l">
              <a:defRPr sz="1400"/>
            </a:pPr>
            <a:r>
              <a:rPr sz="984" dirty="0"/>
              <a:t>                         &lt;xs:enumeration value="non-redundant"/&gt;</a:t>
            </a:r>
          </a:p>
          <a:p>
            <a:pPr algn="l">
              <a:defRPr sz="1400"/>
            </a:pPr>
            <a:r>
              <a:rPr sz="984" dirty="0"/>
              <a:t>                         &lt;xs:enumeration value="n+1"/&gt;</a:t>
            </a:r>
          </a:p>
          <a:p>
            <a:pPr algn="l">
              <a:defRPr sz="1400"/>
            </a:pPr>
            <a:r>
              <a:rPr sz="984" dirty="0"/>
              <a:t>                         &lt;xs:enumeration value=</a:t>
            </a:r>
            <a:r>
              <a:rPr sz="984" dirty="0">
                <a:latin typeface="Helvetica"/>
                <a:ea typeface="Helvetica"/>
                <a:cs typeface="Helvetica"/>
                <a:sym typeface="Helvetica"/>
              </a:rPr>
              <a:t>"grid"</a:t>
            </a:r>
            <a:r>
              <a:rPr sz="984" dirty="0"/>
              <a:t>/&gt;</a:t>
            </a:r>
          </a:p>
          <a:p>
            <a:pPr algn="l">
              <a:defRPr sz="1400"/>
            </a:pPr>
            <a:r>
              <a:rPr sz="984" dirty="0"/>
              <a:t>                    &lt;/xs:restriction&gt;</a:t>
            </a:r>
          </a:p>
          <a:p>
            <a:pPr algn="l">
              <a:defRPr sz="1400"/>
            </a:pPr>
            <a:r>
              <a:rPr sz="984" dirty="0"/>
              <a:t>                &lt;/xs:simpleType&gt;</a:t>
            </a:r>
          </a:p>
          <a:p>
            <a:pPr algn="l">
              <a:defRPr sz="1400"/>
            </a:pPr>
            <a:r>
              <a:rPr sz="984" dirty="0"/>
              <a:t>            &lt;/xs:attribute&gt;</a:t>
            </a:r>
          </a:p>
        </p:txBody>
      </p:sp>
      <p:sp>
        <p:nvSpPr>
          <p:cNvPr id="5" name="Shape 476"/>
          <p:cNvSpPr/>
          <p:nvPr/>
        </p:nvSpPr>
        <p:spPr>
          <a:xfrm>
            <a:off x="2371519" y="465269"/>
            <a:ext cx="3340210"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Using </a:t>
            </a:r>
            <a:r>
              <a:rPr sz="2109" dirty="0"/>
              <a:t>Pytho</a:t>
            </a:r>
            <a:r>
              <a:rPr lang="en-US" sz="2109" dirty="0"/>
              <a:t>n with an API</a:t>
            </a:r>
            <a:endParaRPr sz="2109" dirty="0"/>
          </a:p>
        </p:txBody>
      </p:sp>
    </p:spTree>
    <p:extLst>
      <p:ext uri="{BB962C8B-B14F-4D97-AF65-F5344CB8AC3E}">
        <p14:creationId xmlns:p14="http://schemas.microsoft.com/office/powerpoint/2010/main" val="2988356901"/>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534196" y="1162124"/>
            <a:ext cx="5774018" cy="256512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lang="en-US" sz="1125" dirty="0"/>
              <a:t>from </a:t>
            </a:r>
            <a:r>
              <a:rPr lang="en-US" sz="1125" dirty="0" err="1"/>
              <a:t>ucsmsdk.ucshandle</a:t>
            </a:r>
            <a:r>
              <a:rPr lang="en-US" sz="1125" dirty="0"/>
              <a:t> import </a:t>
            </a:r>
            <a:r>
              <a:rPr lang="en-US" sz="1125" dirty="0" err="1"/>
              <a:t>UcsHandle</a:t>
            </a:r>
            <a:endParaRPr lang="en-US" sz="1125" dirty="0"/>
          </a:p>
          <a:p>
            <a:pPr algn="l">
              <a:defRPr sz="1600"/>
            </a:pPr>
            <a:r>
              <a:rPr lang="en-US" sz="1125" dirty="0"/>
              <a:t>from </a:t>
            </a:r>
            <a:r>
              <a:rPr lang="en-US" sz="1125" dirty="0" err="1"/>
              <a:t>ucsmsdk.mometa.compute.ComputePsuPolicy</a:t>
            </a:r>
            <a:r>
              <a:rPr lang="en-US" sz="1125" dirty="0"/>
              <a:t> import </a:t>
            </a:r>
            <a:r>
              <a:rPr lang="en-US" sz="1125" dirty="0" err="1"/>
              <a:t>ComputePsuPolicy</a:t>
            </a:r>
            <a:endParaRPr lang="en-US" sz="1125" dirty="0"/>
          </a:p>
          <a:p>
            <a:pPr algn="l">
              <a:defRPr sz="1600"/>
            </a:pPr>
            <a:endParaRPr lang="en-US" sz="1125" dirty="0"/>
          </a:p>
          <a:p>
            <a:pPr algn="l">
              <a:defRPr sz="1600"/>
            </a:pPr>
            <a:r>
              <a:rPr lang="en-US" sz="1125" i="1" dirty="0">
                <a:solidFill>
                  <a:schemeClr val="bg1">
                    <a:lumMod val="50000"/>
                  </a:schemeClr>
                </a:solidFill>
              </a:rPr>
              <a:t># Create a connection handle</a:t>
            </a:r>
          </a:p>
          <a:p>
            <a:pPr algn="l">
              <a:defRPr sz="1600"/>
            </a:pPr>
            <a:r>
              <a:rPr lang="en-US" sz="1125" dirty="0">
                <a:solidFill>
                  <a:srgbClr val="FFC000"/>
                </a:solidFill>
              </a:rPr>
              <a:t>handle</a:t>
            </a:r>
            <a:r>
              <a:rPr lang="en-US" sz="1125" dirty="0"/>
              <a:t> = </a:t>
            </a:r>
            <a:r>
              <a:rPr lang="en-US" sz="1125" dirty="0" err="1">
                <a:solidFill>
                  <a:srgbClr val="00B050"/>
                </a:solidFill>
              </a:rPr>
              <a:t>UcsHandle</a:t>
            </a:r>
            <a:r>
              <a:rPr lang="en-US" sz="1125" dirty="0"/>
              <a:t>("172.16.48.135", "</a:t>
            </a:r>
            <a:r>
              <a:rPr lang="en-US" sz="1125" dirty="0">
                <a:solidFill>
                  <a:srgbClr val="942093"/>
                </a:solidFill>
              </a:rPr>
              <a:t>cisco</a:t>
            </a:r>
            <a:r>
              <a:rPr lang="en-US" sz="1125" dirty="0"/>
              <a:t>", "</a:t>
            </a:r>
            <a:r>
              <a:rPr lang="en-US" sz="1125" dirty="0">
                <a:solidFill>
                  <a:srgbClr val="00B0F0"/>
                </a:solidFill>
              </a:rPr>
              <a:t>cisco</a:t>
            </a:r>
            <a:r>
              <a:rPr lang="en-US" sz="1125" dirty="0"/>
              <a:t>")</a:t>
            </a:r>
          </a:p>
          <a:p>
            <a:pPr algn="l">
              <a:defRPr sz="1600"/>
            </a:pPr>
            <a:endParaRPr lang="en-US" sz="1125" dirty="0"/>
          </a:p>
          <a:p>
            <a:pPr algn="l">
              <a:defRPr sz="1600"/>
            </a:pPr>
            <a:r>
              <a:rPr lang="en-US" sz="1125" i="1" dirty="0">
                <a:solidFill>
                  <a:schemeClr val="bg1">
                    <a:lumMod val="50000"/>
                  </a:schemeClr>
                </a:solidFill>
              </a:rPr>
              <a:t># Login to the server</a:t>
            </a:r>
          </a:p>
          <a:p>
            <a:pPr algn="l">
              <a:defRPr sz="1600"/>
            </a:pPr>
            <a:r>
              <a:rPr lang="en-US" sz="1125" dirty="0" err="1">
                <a:solidFill>
                  <a:srgbClr val="FFC000"/>
                </a:solidFill>
              </a:rPr>
              <a:t>handle</a:t>
            </a:r>
            <a:r>
              <a:rPr lang="en-US" sz="1125" dirty="0" err="1"/>
              <a:t>.login</a:t>
            </a:r>
            <a:r>
              <a:rPr lang="en-US" sz="1125" dirty="0"/>
              <a:t>()</a:t>
            </a:r>
          </a:p>
          <a:p>
            <a:pPr algn="l">
              <a:defRPr sz="1600"/>
            </a:pPr>
            <a:endParaRPr lang="en-US" sz="1125" dirty="0"/>
          </a:p>
          <a:p>
            <a:pPr algn="l">
              <a:defRPr sz="1600"/>
            </a:pPr>
            <a:r>
              <a:rPr lang="en-US" sz="1125" i="1" dirty="0">
                <a:solidFill>
                  <a:schemeClr val="bg1">
                    <a:lumMod val="50000"/>
                  </a:schemeClr>
                </a:solidFill>
              </a:rPr>
              <a:t># Login to the server</a:t>
            </a:r>
            <a:endParaRPr lang="en-US" sz="1125" dirty="0"/>
          </a:p>
          <a:p>
            <a:pPr algn="l">
              <a:defRPr sz="1600"/>
            </a:pPr>
            <a:r>
              <a:rPr lang="en-US" sz="1125" dirty="0" err="1"/>
              <a:t>powerpol</a:t>
            </a:r>
            <a:r>
              <a:rPr lang="en-US" sz="1125" dirty="0"/>
              <a:t> = </a:t>
            </a:r>
            <a:r>
              <a:rPr lang="en-US" sz="1125" dirty="0" err="1"/>
              <a:t>ComputePsuPolicy</a:t>
            </a:r>
            <a:r>
              <a:rPr lang="en-US" sz="1125" dirty="0"/>
              <a:t>(</a:t>
            </a:r>
            <a:r>
              <a:rPr lang="en-US" sz="1125" dirty="0" err="1"/>
              <a:t>parent_mo_or_dn</a:t>
            </a:r>
            <a:r>
              <a:rPr lang="en-US" sz="1125" dirty="0"/>
              <a:t>= "org-root", redundancy = 'grid' )</a:t>
            </a:r>
          </a:p>
          <a:p>
            <a:pPr algn="l">
              <a:defRPr sz="1600"/>
            </a:pPr>
            <a:r>
              <a:rPr lang="en-US" sz="1125" dirty="0" err="1"/>
              <a:t>handle.add_mo</a:t>
            </a:r>
            <a:r>
              <a:rPr lang="en-US" sz="1125" dirty="0"/>
              <a:t>(</a:t>
            </a:r>
            <a:r>
              <a:rPr lang="en-US" sz="1125" dirty="0" err="1"/>
              <a:t>powerpol</a:t>
            </a:r>
            <a:r>
              <a:rPr lang="en-US" sz="1125" dirty="0"/>
              <a:t>, </a:t>
            </a:r>
            <a:r>
              <a:rPr lang="en-US" sz="1125" dirty="0" err="1"/>
              <a:t>modify_present</a:t>
            </a:r>
            <a:r>
              <a:rPr lang="en-US" sz="1125" dirty="0"/>
              <a:t> = True)</a:t>
            </a:r>
          </a:p>
          <a:p>
            <a:pPr algn="l">
              <a:defRPr sz="1600"/>
            </a:pPr>
            <a:endParaRPr lang="en-US" sz="1125" dirty="0"/>
          </a:p>
          <a:p>
            <a:pPr algn="l">
              <a:defRPr sz="1600"/>
            </a:pPr>
            <a:r>
              <a:rPr lang="en-US" sz="1125" i="1" dirty="0">
                <a:solidFill>
                  <a:schemeClr val="bg1">
                    <a:lumMod val="50000"/>
                  </a:schemeClr>
                </a:solidFill>
              </a:rPr>
              <a:t>#commit the configuration and logout</a:t>
            </a:r>
          </a:p>
          <a:p>
            <a:pPr algn="l">
              <a:defRPr sz="1600"/>
            </a:pPr>
            <a:r>
              <a:rPr lang="en-US" sz="1125" dirty="0" err="1"/>
              <a:t>handle.commit</a:t>
            </a:r>
            <a:r>
              <a:rPr lang="en-US" sz="1125" dirty="0"/>
              <a:t>()</a:t>
            </a:r>
          </a:p>
          <a:p>
            <a:pPr algn="l">
              <a:defRPr sz="1600"/>
            </a:pPr>
            <a:r>
              <a:rPr lang="en-US" sz="1125" dirty="0" err="1"/>
              <a:t>handle.logout</a:t>
            </a:r>
            <a:r>
              <a:rPr lang="en-US" sz="1125" dirty="0"/>
              <a:t>()</a:t>
            </a:r>
            <a:endParaRPr sz="1125" dirty="0"/>
          </a:p>
        </p:txBody>
      </p:sp>
      <p:sp>
        <p:nvSpPr>
          <p:cNvPr id="495" name="Shape 495"/>
          <p:cNvSpPr/>
          <p:nvPr/>
        </p:nvSpPr>
        <p:spPr>
          <a:xfrm>
            <a:off x="4673021" y="3929161"/>
            <a:ext cx="4118115" cy="238956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400"/>
            </a:pPr>
            <a:r>
              <a:rPr sz="984"/>
              <a:t>&lt;xs:attribute name=</a:t>
            </a:r>
            <a:r>
              <a:rPr sz="984">
                <a:latin typeface="Helvetica"/>
                <a:ea typeface="Helvetica"/>
                <a:cs typeface="Helvetica"/>
                <a:sym typeface="Helvetica"/>
              </a:rPr>
              <a:t>"redundancy"</a:t>
            </a:r>
            <a:r>
              <a:rPr sz="984"/>
              <a:t>&gt;</a:t>
            </a:r>
          </a:p>
          <a:p>
            <a:pPr algn="l">
              <a:defRPr sz="1400"/>
            </a:pPr>
            <a:r>
              <a:rPr sz="984"/>
              <a:t>                &lt;xs:annotation&gt;</a:t>
            </a:r>
          </a:p>
          <a:p>
            <a:pPr algn="l">
              <a:defRPr sz="1400"/>
            </a:pPr>
            <a:r>
              <a:rPr sz="984"/>
              <a:t>                    &lt;xs:appinfo&gt;</a:t>
            </a:r>
          </a:p>
          <a:p>
            <a:pPr algn="l">
              <a:defRPr sz="1400"/>
            </a:pPr>
            <a:r>
              <a:rPr sz="984"/>
              <a:t>                         &lt;moProperty value="computePsuDef:redundancy"/&gt;</a:t>
            </a:r>
          </a:p>
          <a:p>
            <a:pPr algn="l">
              <a:defRPr sz="1400"/>
            </a:pPr>
            <a:r>
              <a:rPr sz="984"/>
              <a:t>                         &lt;label value="Redundancy" default="true"/&gt;</a:t>
            </a:r>
          </a:p>
          <a:p>
            <a:pPr algn="l">
              <a:defRPr sz="1400"/>
            </a:pPr>
            <a:r>
              <a:rPr sz="984"/>
              <a:t>                         &lt;externAccess value="readWrite"/&gt;</a:t>
            </a:r>
          </a:p>
          <a:p>
            <a:pPr algn="l">
              <a:defRPr sz="1400"/>
            </a:pPr>
            <a:r>
              <a:rPr sz="984"/>
              <a:t>                         &lt;description value="NO COMMENTS"/&gt;</a:t>
            </a:r>
          </a:p>
          <a:p>
            <a:pPr algn="l">
              <a:defRPr sz="1400"/>
            </a:pPr>
            <a:r>
              <a:rPr sz="984"/>
              <a:t>                    &lt;/xs:appinfo&gt;</a:t>
            </a:r>
          </a:p>
          <a:p>
            <a:pPr algn="l">
              <a:defRPr sz="1400"/>
            </a:pPr>
            <a:r>
              <a:rPr sz="984"/>
              <a:t>                &lt;/xs:annotation&gt;</a:t>
            </a:r>
          </a:p>
          <a:p>
            <a:pPr algn="l">
              <a:defRPr sz="1400"/>
            </a:pPr>
            <a:r>
              <a:rPr sz="984"/>
              <a:t>                &lt;xs:simpleType&gt;</a:t>
            </a:r>
          </a:p>
          <a:p>
            <a:pPr algn="l">
              <a:defRPr sz="1400"/>
            </a:pPr>
            <a:r>
              <a:rPr sz="984"/>
              <a:t>                    &lt;xs:restriction base="xs:string"&gt;</a:t>
            </a:r>
          </a:p>
          <a:p>
            <a:pPr algn="l">
              <a:defRPr sz="1400"/>
            </a:pPr>
            <a:r>
              <a:rPr sz="984"/>
              <a:t>                         &lt;xs:enumeration value="non-redundant"/&gt;</a:t>
            </a:r>
          </a:p>
          <a:p>
            <a:pPr algn="l">
              <a:defRPr sz="1400"/>
            </a:pPr>
            <a:r>
              <a:rPr sz="984"/>
              <a:t>                         &lt;xs:enumeration value="n+1"/&gt;</a:t>
            </a:r>
          </a:p>
          <a:p>
            <a:pPr algn="l">
              <a:defRPr sz="1400"/>
            </a:pPr>
            <a:r>
              <a:rPr sz="984"/>
              <a:t>                         &lt;xs:enumeration value=</a:t>
            </a:r>
            <a:r>
              <a:rPr sz="984">
                <a:latin typeface="Helvetica"/>
                <a:ea typeface="Helvetica"/>
                <a:cs typeface="Helvetica"/>
                <a:sym typeface="Helvetica"/>
              </a:rPr>
              <a:t>"grid"</a:t>
            </a:r>
            <a:r>
              <a:rPr sz="984"/>
              <a:t>/&gt;</a:t>
            </a:r>
          </a:p>
          <a:p>
            <a:pPr algn="l">
              <a:defRPr sz="1400"/>
            </a:pPr>
            <a:r>
              <a:rPr sz="984"/>
              <a:t>                    &lt;/xs:restriction&gt;</a:t>
            </a:r>
          </a:p>
          <a:p>
            <a:pPr algn="l">
              <a:defRPr sz="1400"/>
            </a:pPr>
            <a:r>
              <a:rPr sz="984"/>
              <a:t>                &lt;/xs:simpleType&gt;</a:t>
            </a:r>
          </a:p>
          <a:p>
            <a:pPr algn="l">
              <a:defRPr sz="1400"/>
            </a:pPr>
            <a:r>
              <a:rPr sz="984"/>
              <a:t>            &lt;/xs:attribute&gt;</a:t>
            </a:r>
          </a:p>
        </p:txBody>
      </p:sp>
      <p:sp>
        <p:nvSpPr>
          <p:cNvPr id="5" name="Shape 476"/>
          <p:cNvSpPr/>
          <p:nvPr/>
        </p:nvSpPr>
        <p:spPr>
          <a:xfrm>
            <a:off x="2371519" y="465269"/>
            <a:ext cx="3340210"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Using </a:t>
            </a:r>
            <a:r>
              <a:rPr sz="2109" dirty="0"/>
              <a:t>Pytho</a:t>
            </a:r>
            <a:r>
              <a:rPr lang="en-US" sz="2109" dirty="0"/>
              <a:t>n with an API</a:t>
            </a:r>
            <a:endParaRPr sz="2109" dirty="0"/>
          </a:p>
        </p:txBody>
      </p:sp>
    </p:spTree>
    <p:extLst>
      <p:ext uri="{BB962C8B-B14F-4D97-AF65-F5344CB8AC3E}">
        <p14:creationId xmlns:p14="http://schemas.microsoft.com/office/powerpoint/2010/main" val="1075792627"/>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534196" y="1162124"/>
            <a:ext cx="5777224" cy="256512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lang="en-US" sz="1125" dirty="0"/>
              <a:t>from </a:t>
            </a:r>
            <a:r>
              <a:rPr lang="en-US" sz="1125" dirty="0" err="1"/>
              <a:t>ucsmsdk.ucshandle</a:t>
            </a:r>
            <a:r>
              <a:rPr lang="en-US" sz="1125" dirty="0"/>
              <a:t> import </a:t>
            </a:r>
            <a:r>
              <a:rPr lang="en-US" sz="1125" dirty="0" err="1"/>
              <a:t>UcsHandle</a:t>
            </a:r>
            <a:endParaRPr lang="en-US" sz="1125" dirty="0"/>
          </a:p>
          <a:p>
            <a:pPr algn="l">
              <a:defRPr sz="1600"/>
            </a:pPr>
            <a:r>
              <a:rPr lang="en-US" sz="1125" dirty="0"/>
              <a:t>from </a:t>
            </a:r>
            <a:r>
              <a:rPr lang="en-US" sz="1125" dirty="0" err="1"/>
              <a:t>ucsmsdk.mometa.compute.ComputePsuPolicy</a:t>
            </a:r>
            <a:r>
              <a:rPr lang="en-US" sz="1125" dirty="0"/>
              <a:t> import </a:t>
            </a:r>
            <a:r>
              <a:rPr lang="en-US" sz="1125" dirty="0" err="1">
                <a:solidFill>
                  <a:srgbClr val="FF40FF"/>
                </a:solidFill>
              </a:rPr>
              <a:t>ComputePsuPolicy</a:t>
            </a:r>
            <a:endParaRPr lang="en-US" sz="1125" dirty="0">
              <a:solidFill>
                <a:srgbClr val="FF40FF"/>
              </a:solidFill>
            </a:endParaRPr>
          </a:p>
          <a:p>
            <a:pPr algn="l">
              <a:defRPr sz="1600"/>
            </a:pPr>
            <a:endParaRPr lang="en-US" sz="1125" dirty="0"/>
          </a:p>
          <a:p>
            <a:pPr algn="l">
              <a:defRPr sz="1600"/>
            </a:pPr>
            <a:r>
              <a:rPr lang="en-US" sz="1125" i="1" dirty="0">
                <a:solidFill>
                  <a:schemeClr val="bg1">
                    <a:lumMod val="50000"/>
                  </a:schemeClr>
                </a:solidFill>
              </a:rPr>
              <a:t># Create a connection handle</a:t>
            </a:r>
          </a:p>
          <a:p>
            <a:pPr algn="l">
              <a:defRPr sz="1600"/>
            </a:pPr>
            <a:r>
              <a:rPr lang="en-US" sz="1125" dirty="0">
                <a:solidFill>
                  <a:srgbClr val="FFC000"/>
                </a:solidFill>
              </a:rPr>
              <a:t>handle</a:t>
            </a:r>
            <a:r>
              <a:rPr lang="en-US" sz="1125" dirty="0"/>
              <a:t> = </a:t>
            </a:r>
            <a:r>
              <a:rPr lang="en-US" sz="1125" dirty="0" err="1">
                <a:solidFill>
                  <a:srgbClr val="00B050"/>
                </a:solidFill>
              </a:rPr>
              <a:t>UcsHandle</a:t>
            </a:r>
            <a:r>
              <a:rPr lang="en-US" sz="1125" dirty="0"/>
              <a:t>("172.16.48.135", "</a:t>
            </a:r>
            <a:r>
              <a:rPr lang="en-US" sz="1125" dirty="0">
                <a:solidFill>
                  <a:srgbClr val="942093"/>
                </a:solidFill>
              </a:rPr>
              <a:t>cisco</a:t>
            </a:r>
            <a:r>
              <a:rPr lang="en-US" sz="1125" dirty="0"/>
              <a:t>", "</a:t>
            </a:r>
            <a:r>
              <a:rPr lang="en-US" sz="1125" dirty="0">
                <a:solidFill>
                  <a:srgbClr val="00B0F0"/>
                </a:solidFill>
              </a:rPr>
              <a:t>cisco</a:t>
            </a:r>
            <a:r>
              <a:rPr lang="en-US" sz="1125" dirty="0"/>
              <a:t>")</a:t>
            </a:r>
          </a:p>
          <a:p>
            <a:pPr algn="l">
              <a:defRPr sz="1600"/>
            </a:pPr>
            <a:endParaRPr lang="en-US" sz="1125" dirty="0"/>
          </a:p>
          <a:p>
            <a:pPr algn="l">
              <a:defRPr sz="1600"/>
            </a:pPr>
            <a:r>
              <a:rPr lang="en-US" sz="1125" i="1" dirty="0">
                <a:solidFill>
                  <a:schemeClr val="bg1">
                    <a:lumMod val="50000"/>
                  </a:schemeClr>
                </a:solidFill>
              </a:rPr>
              <a:t># Login to the server</a:t>
            </a:r>
          </a:p>
          <a:p>
            <a:pPr algn="l">
              <a:defRPr sz="1600"/>
            </a:pPr>
            <a:r>
              <a:rPr lang="en-US" sz="1125" dirty="0" err="1">
                <a:solidFill>
                  <a:srgbClr val="FFC000"/>
                </a:solidFill>
              </a:rPr>
              <a:t>handle</a:t>
            </a:r>
            <a:r>
              <a:rPr lang="en-US" sz="1125" dirty="0" err="1"/>
              <a:t>.login</a:t>
            </a:r>
            <a:r>
              <a:rPr lang="en-US" sz="1125" dirty="0"/>
              <a:t>()</a:t>
            </a:r>
          </a:p>
          <a:p>
            <a:pPr algn="l">
              <a:defRPr sz="1600"/>
            </a:pPr>
            <a:endParaRPr lang="en-US" sz="1125" dirty="0"/>
          </a:p>
          <a:p>
            <a:pPr algn="l">
              <a:defRPr sz="1600"/>
            </a:pPr>
            <a:r>
              <a:rPr lang="en-US" sz="1125" i="1" dirty="0">
                <a:solidFill>
                  <a:schemeClr val="bg1">
                    <a:lumMod val="50000"/>
                  </a:schemeClr>
                </a:solidFill>
              </a:rPr>
              <a:t># Login to the server</a:t>
            </a:r>
            <a:endParaRPr lang="en-US" sz="1125" dirty="0"/>
          </a:p>
          <a:p>
            <a:pPr algn="l">
              <a:defRPr sz="1600"/>
            </a:pPr>
            <a:r>
              <a:rPr lang="en-US" sz="1125" dirty="0" err="1">
                <a:solidFill>
                  <a:schemeClr val="accent6"/>
                </a:solidFill>
              </a:rPr>
              <a:t>powerpol</a:t>
            </a:r>
            <a:r>
              <a:rPr lang="en-US" sz="1125" dirty="0"/>
              <a:t> = </a:t>
            </a:r>
            <a:r>
              <a:rPr lang="en-US" sz="1125" dirty="0" err="1">
                <a:solidFill>
                  <a:srgbClr val="FF40FF"/>
                </a:solidFill>
              </a:rPr>
              <a:t>ComputePsuPolicy</a:t>
            </a:r>
            <a:r>
              <a:rPr lang="en-US" sz="1125" dirty="0"/>
              <a:t>(</a:t>
            </a:r>
            <a:r>
              <a:rPr lang="en-US" sz="1125" dirty="0" err="1">
                <a:solidFill>
                  <a:srgbClr val="D883FF"/>
                </a:solidFill>
              </a:rPr>
              <a:t>parent_mo_or_dn</a:t>
            </a:r>
            <a:r>
              <a:rPr lang="en-US" sz="1125" dirty="0">
                <a:solidFill>
                  <a:schemeClr val="accent1">
                    <a:lumMod val="75000"/>
                  </a:schemeClr>
                </a:solidFill>
              </a:rPr>
              <a:t>= </a:t>
            </a:r>
            <a:r>
              <a:rPr lang="en-US" sz="1125" dirty="0"/>
              <a:t>”</a:t>
            </a:r>
            <a:r>
              <a:rPr lang="en-US" sz="1125" dirty="0">
                <a:solidFill>
                  <a:schemeClr val="tx1">
                    <a:lumMod val="75000"/>
                    <a:lumOff val="25000"/>
                  </a:schemeClr>
                </a:solidFill>
              </a:rPr>
              <a:t>org-root</a:t>
            </a:r>
            <a:r>
              <a:rPr lang="en-US" sz="1125" dirty="0"/>
              <a:t>",</a:t>
            </a:r>
            <a:r>
              <a:rPr lang="en-US" sz="1125" dirty="0">
                <a:solidFill>
                  <a:schemeClr val="accent1">
                    <a:lumMod val="75000"/>
                  </a:schemeClr>
                </a:solidFill>
              </a:rPr>
              <a:t> </a:t>
            </a:r>
            <a:r>
              <a:rPr lang="en-US" sz="1125" dirty="0">
                <a:solidFill>
                  <a:srgbClr val="FF0000"/>
                </a:solidFill>
              </a:rPr>
              <a:t>redundancy</a:t>
            </a:r>
            <a:r>
              <a:rPr lang="en-US" sz="1125" dirty="0"/>
              <a:t> = '</a:t>
            </a:r>
            <a:r>
              <a:rPr lang="en-US" sz="1125" dirty="0">
                <a:solidFill>
                  <a:schemeClr val="accent5">
                    <a:lumMod val="60000"/>
                    <a:lumOff val="40000"/>
                  </a:schemeClr>
                </a:solidFill>
              </a:rPr>
              <a:t>grid</a:t>
            </a:r>
            <a:r>
              <a:rPr lang="en-US" sz="1125" dirty="0"/>
              <a:t>' )</a:t>
            </a:r>
          </a:p>
          <a:p>
            <a:pPr algn="l">
              <a:defRPr sz="1600"/>
            </a:pPr>
            <a:r>
              <a:rPr lang="en-US" sz="1125" dirty="0" err="1">
                <a:solidFill>
                  <a:srgbClr val="FFC000"/>
                </a:solidFill>
              </a:rPr>
              <a:t>handle</a:t>
            </a:r>
            <a:r>
              <a:rPr lang="en-US" sz="1125" dirty="0" err="1">
                <a:solidFill>
                  <a:schemeClr val="tx1">
                    <a:lumMod val="75000"/>
                    <a:lumOff val="25000"/>
                  </a:schemeClr>
                </a:solidFill>
              </a:rPr>
              <a:t>.</a:t>
            </a:r>
            <a:r>
              <a:rPr lang="en-US" sz="1125" dirty="0" err="1"/>
              <a:t>add_mo</a:t>
            </a:r>
            <a:r>
              <a:rPr lang="en-US" sz="1125" dirty="0"/>
              <a:t>(</a:t>
            </a:r>
            <a:r>
              <a:rPr lang="en-US" sz="1125" dirty="0" err="1">
                <a:solidFill>
                  <a:schemeClr val="accent6"/>
                </a:solidFill>
              </a:rPr>
              <a:t>powerpol</a:t>
            </a:r>
            <a:r>
              <a:rPr lang="en-US" sz="1125" dirty="0"/>
              <a:t>, </a:t>
            </a:r>
            <a:r>
              <a:rPr lang="en-US" sz="1125" dirty="0" err="1"/>
              <a:t>modify_present</a:t>
            </a:r>
            <a:r>
              <a:rPr lang="en-US" sz="1125" dirty="0"/>
              <a:t> = </a:t>
            </a:r>
            <a:r>
              <a:rPr lang="en-US" sz="1125" dirty="0">
                <a:solidFill>
                  <a:srgbClr val="0070C0"/>
                </a:solidFill>
              </a:rPr>
              <a:t>True</a:t>
            </a:r>
            <a:r>
              <a:rPr lang="en-US" sz="1125" dirty="0"/>
              <a:t>)</a:t>
            </a:r>
          </a:p>
          <a:p>
            <a:pPr algn="l">
              <a:defRPr sz="1600"/>
            </a:pPr>
            <a:endParaRPr lang="en-US" sz="1125" dirty="0"/>
          </a:p>
          <a:p>
            <a:pPr algn="l">
              <a:defRPr sz="1600"/>
            </a:pPr>
            <a:r>
              <a:rPr lang="en-US" sz="1125" i="1" dirty="0">
                <a:solidFill>
                  <a:schemeClr val="bg1">
                    <a:lumMod val="50000"/>
                  </a:schemeClr>
                </a:solidFill>
              </a:rPr>
              <a:t>#commit the configuration and logout</a:t>
            </a:r>
          </a:p>
          <a:p>
            <a:pPr algn="l">
              <a:defRPr sz="1600"/>
            </a:pPr>
            <a:r>
              <a:rPr lang="en-US" sz="1125" dirty="0" err="1">
                <a:solidFill>
                  <a:srgbClr val="FFC000"/>
                </a:solidFill>
              </a:rPr>
              <a:t>handle</a:t>
            </a:r>
            <a:r>
              <a:rPr lang="en-US" sz="1125" dirty="0" err="1"/>
              <a:t>.commit</a:t>
            </a:r>
            <a:r>
              <a:rPr lang="en-US" sz="1125" dirty="0"/>
              <a:t>()</a:t>
            </a:r>
          </a:p>
          <a:p>
            <a:pPr algn="l">
              <a:defRPr sz="1600"/>
            </a:pPr>
            <a:r>
              <a:rPr lang="en-US" sz="1125" dirty="0" err="1">
                <a:solidFill>
                  <a:srgbClr val="FFC000"/>
                </a:solidFill>
              </a:rPr>
              <a:t>handle</a:t>
            </a:r>
            <a:r>
              <a:rPr lang="en-US" sz="1125" dirty="0" err="1"/>
              <a:t>.logout</a:t>
            </a:r>
            <a:r>
              <a:rPr lang="en-US" sz="1125" dirty="0"/>
              <a:t>()</a:t>
            </a:r>
            <a:endParaRPr sz="1125" dirty="0"/>
          </a:p>
        </p:txBody>
      </p:sp>
      <p:sp>
        <p:nvSpPr>
          <p:cNvPr id="495" name="Shape 495"/>
          <p:cNvSpPr/>
          <p:nvPr/>
        </p:nvSpPr>
        <p:spPr>
          <a:xfrm>
            <a:off x="4673021" y="3929161"/>
            <a:ext cx="4118115" cy="238956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400"/>
            </a:pPr>
            <a:r>
              <a:rPr sz="984" dirty="0"/>
              <a:t>&lt;xs:attribute name=</a:t>
            </a:r>
            <a:r>
              <a:rPr sz="984" dirty="0">
                <a:solidFill>
                  <a:srgbClr val="FF2F92"/>
                </a:solidFill>
                <a:latin typeface="Helvetica"/>
                <a:ea typeface="Helvetica"/>
                <a:cs typeface="Helvetica"/>
                <a:sym typeface="Helvetica"/>
              </a:rPr>
              <a:t>"redundancy"</a:t>
            </a:r>
            <a:r>
              <a:rPr sz="984" dirty="0"/>
              <a:t>&gt;</a:t>
            </a:r>
          </a:p>
          <a:p>
            <a:pPr algn="l">
              <a:defRPr sz="1400"/>
            </a:pPr>
            <a:r>
              <a:rPr sz="984" dirty="0"/>
              <a:t>                &lt;xs:annotation&gt;</a:t>
            </a:r>
          </a:p>
          <a:p>
            <a:pPr algn="l">
              <a:defRPr sz="1400"/>
            </a:pPr>
            <a:r>
              <a:rPr sz="984" dirty="0"/>
              <a:t>                    &lt;xs:appinfo&gt;</a:t>
            </a:r>
          </a:p>
          <a:p>
            <a:pPr algn="l">
              <a:defRPr sz="1400"/>
            </a:pPr>
            <a:r>
              <a:rPr sz="984" dirty="0"/>
              <a:t>                         &lt;moProperty value="computePsuDef:redundancy"/&gt;</a:t>
            </a:r>
          </a:p>
          <a:p>
            <a:pPr algn="l">
              <a:defRPr sz="1400"/>
            </a:pPr>
            <a:r>
              <a:rPr sz="984" dirty="0"/>
              <a:t>                         &lt;label value="Redundancy" default="true"/&gt;</a:t>
            </a:r>
          </a:p>
          <a:p>
            <a:pPr algn="l">
              <a:defRPr sz="1400"/>
            </a:pPr>
            <a:r>
              <a:rPr sz="984" dirty="0"/>
              <a:t>                         &lt;externAccess value="readWrite"/&gt;</a:t>
            </a:r>
          </a:p>
          <a:p>
            <a:pPr algn="l">
              <a:defRPr sz="1400"/>
            </a:pPr>
            <a:r>
              <a:rPr sz="984" dirty="0"/>
              <a:t>                         &lt;description value="NO COMMENTS"/&gt;</a:t>
            </a:r>
          </a:p>
          <a:p>
            <a:pPr algn="l">
              <a:defRPr sz="1400"/>
            </a:pPr>
            <a:r>
              <a:rPr sz="984" dirty="0"/>
              <a:t>                    &lt;/xs:appinfo&gt;</a:t>
            </a:r>
          </a:p>
          <a:p>
            <a:pPr algn="l">
              <a:defRPr sz="1400"/>
            </a:pPr>
            <a:r>
              <a:rPr sz="984" dirty="0"/>
              <a:t>                &lt;/xs:annotation&gt;</a:t>
            </a:r>
          </a:p>
          <a:p>
            <a:pPr algn="l">
              <a:defRPr sz="1400"/>
            </a:pPr>
            <a:r>
              <a:rPr sz="984" dirty="0"/>
              <a:t>                &lt;xs:simpleType&gt;</a:t>
            </a:r>
          </a:p>
          <a:p>
            <a:pPr algn="l">
              <a:defRPr sz="1400"/>
            </a:pPr>
            <a:r>
              <a:rPr sz="984" dirty="0"/>
              <a:t>                    &lt;xs:restriction base="xs:string"&gt;</a:t>
            </a:r>
          </a:p>
          <a:p>
            <a:pPr algn="l">
              <a:defRPr sz="1400"/>
            </a:pPr>
            <a:r>
              <a:rPr sz="984" dirty="0"/>
              <a:t>                         &lt;xs:enumeration value="non-redundant"/&gt;</a:t>
            </a:r>
          </a:p>
          <a:p>
            <a:pPr algn="l">
              <a:defRPr sz="1400"/>
            </a:pPr>
            <a:r>
              <a:rPr sz="984" dirty="0"/>
              <a:t>                         &lt;xs:enumeration value="n+1"/&gt;</a:t>
            </a:r>
          </a:p>
          <a:p>
            <a:pPr algn="l">
              <a:defRPr sz="1400"/>
            </a:pPr>
            <a:r>
              <a:rPr sz="984" dirty="0"/>
              <a:t>                         &lt;xs:enumeration value=</a:t>
            </a:r>
            <a:r>
              <a:rPr sz="984" dirty="0">
                <a:solidFill>
                  <a:srgbClr val="FF7E79"/>
                </a:solidFill>
                <a:latin typeface="Helvetica"/>
                <a:ea typeface="Helvetica"/>
                <a:cs typeface="Helvetica"/>
                <a:sym typeface="Helvetica"/>
              </a:rPr>
              <a:t>"grid"</a:t>
            </a:r>
            <a:r>
              <a:rPr sz="984" dirty="0"/>
              <a:t>/&gt;</a:t>
            </a:r>
          </a:p>
          <a:p>
            <a:pPr algn="l">
              <a:defRPr sz="1400"/>
            </a:pPr>
            <a:r>
              <a:rPr sz="984" dirty="0"/>
              <a:t>                    &lt;/xs:restriction&gt;</a:t>
            </a:r>
          </a:p>
          <a:p>
            <a:pPr algn="l">
              <a:defRPr sz="1400"/>
            </a:pPr>
            <a:r>
              <a:rPr sz="984" dirty="0"/>
              <a:t>                &lt;/xs:simpleType&gt;</a:t>
            </a:r>
          </a:p>
          <a:p>
            <a:pPr algn="l">
              <a:defRPr sz="1400"/>
            </a:pPr>
            <a:r>
              <a:rPr sz="984" dirty="0"/>
              <a:t>            &lt;/xs:attribute&gt;</a:t>
            </a:r>
          </a:p>
        </p:txBody>
      </p:sp>
      <p:sp>
        <p:nvSpPr>
          <p:cNvPr id="5" name="Shape 476"/>
          <p:cNvSpPr/>
          <p:nvPr/>
        </p:nvSpPr>
        <p:spPr>
          <a:xfrm>
            <a:off x="2371519" y="465269"/>
            <a:ext cx="3340210"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Using </a:t>
            </a:r>
            <a:r>
              <a:rPr sz="2109" dirty="0"/>
              <a:t>Pytho</a:t>
            </a:r>
            <a:r>
              <a:rPr lang="en-US" sz="2109" dirty="0"/>
              <a:t>n with an API</a:t>
            </a:r>
            <a:endParaRPr sz="2109" dirty="0"/>
          </a:p>
        </p:txBody>
      </p:sp>
    </p:spTree>
    <p:extLst>
      <p:ext uri="{BB962C8B-B14F-4D97-AF65-F5344CB8AC3E}">
        <p14:creationId xmlns:p14="http://schemas.microsoft.com/office/powerpoint/2010/main" val="1290726745"/>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198440" y="1379885"/>
            <a:ext cx="6673302" cy="2253502"/>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lang="en-US" sz="1125" dirty="0"/>
              <a:t>import requests</a:t>
            </a:r>
          </a:p>
          <a:p>
            <a:pPr algn="l">
              <a:defRPr sz="1600"/>
            </a:pPr>
            <a:endParaRPr lang="en-US" sz="1125" dirty="0"/>
          </a:p>
          <a:p>
            <a:pPr algn="l">
              <a:defRPr sz="1600"/>
            </a:pPr>
            <a:r>
              <a:rPr lang="en-US" sz="1125" dirty="0" err="1"/>
              <a:t>url</a:t>
            </a:r>
            <a:r>
              <a:rPr lang="en-US" sz="1125" dirty="0"/>
              <a:t> = http://172.16.48.135/nuova/</a:t>
            </a:r>
          </a:p>
          <a:p>
            <a:pPr algn="l">
              <a:defRPr sz="1600"/>
            </a:pPr>
            <a:r>
              <a:rPr lang="en-US" sz="1125" dirty="0"/>
              <a:t>headers = {    </a:t>
            </a:r>
          </a:p>
          <a:p>
            <a:pPr algn="l">
              <a:defRPr sz="1600"/>
            </a:pPr>
            <a:r>
              <a:rPr lang="en-US" sz="1125" dirty="0"/>
              <a:t>        'content-type': "application/xml",</a:t>
            </a:r>
          </a:p>
          <a:p>
            <a:pPr algn="l">
              <a:defRPr sz="1600"/>
            </a:pPr>
            <a:r>
              <a:rPr lang="en-US" sz="1125" dirty="0"/>
              <a:t>        'cache-control': "no-cache"    </a:t>
            </a:r>
          </a:p>
          <a:p>
            <a:pPr algn="l">
              <a:defRPr sz="1600"/>
            </a:pPr>
            <a:r>
              <a:rPr lang="en-US" sz="1125" dirty="0"/>
              <a:t>        }</a:t>
            </a:r>
          </a:p>
          <a:p>
            <a:pPr algn="l">
              <a:defRPr sz="1600"/>
            </a:pPr>
            <a:endParaRPr lang="en-US" sz="1125" dirty="0"/>
          </a:p>
          <a:p>
            <a:pPr algn="l">
              <a:defRPr sz="1600"/>
            </a:pPr>
            <a:r>
              <a:rPr lang="en-US" sz="1125" dirty="0"/>
              <a:t>data = '&lt;</a:t>
            </a:r>
            <a:r>
              <a:rPr lang="en-US" sz="1125" dirty="0" err="1"/>
              <a:t>configConfMos</a:t>
            </a:r>
            <a:r>
              <a:rPr lang="en-US" sz="1125" dirty="0"/>
              <a:t> </a:t>
            </a:r>
            <a:r>
              <a:rPr lang="en-US" sz="1125" dirty="0" err="1"/>
              <a:t>inHierarchical</a:t>
            </a:r>
            <a:r>
              <a:rPr lang="en-US" sz="1125" dirty="0"/>
              <a:t>="no"&gt;&lt;</a:t>
            </a:r>
            <a:r>
              <a:rPr lang="en-US" sz="1125" dirty="0" err="1"/>
              <a:t>inConfigs</a:t>
            </a:r>
            <a:r>
              <a:rPr lang="en-US" sz="1125" dirty="0"/>
              <a:t>&gt;&lt;pair\</a:t>
            </a:r>
          </a:p>
          <a:p>
            <a:pPr algn="l">
              <a:defRPr sz="1600"/>
            </a:pPr>
            <a:r>
              <a:rPr lang="en-US" sz="1125" dirty="0"/>
              <a:t>	  key="org-root/</a:t>
            </a:r>
            <a:r>
              <a:rPr lang="en-US" sz="1125" dirty="0" err="1"/>
              <a:t>psu</a:t>
            </a:r>
            <a:r>
              <a:rPr lang="en-US" sz="1125" dirty="0"/>
              <a:t>-policy"&gt;&lt;</a:t>
            </a:r>
            <a:r>
              <a:rPr lang="en-US" sz="1125" dirty="0" err="1"/>
              <a:t>computePsuPolicy</a:t>
            </a:r>
            <a:r>
              <a:rPr lang="en-US" sz="1125" dirty="0"/>
              <a:t> </a:t>
            </a:r>
            <a:r>
              <a:rPr lang="en-US" sz="1125" dirty="0" err="1"/>
              <a:t>descr</a:t>
            </a:r>
            <a:r>
              <a:rPr lang="en-US" sz="1125" dirty="0"/>
              <a:t>=""\</a:t>
            </a:r>
          </a:p>
          <a:p>
            <a:pPr algn="l">
              <a:defRPr sz="1600"/>
            </a:pPr>
            <a:r>
              <a:rPr lang="en-US" sz="1125" dirty="0"/>
              <a:t>            </a:t>
            </a:r>
            <a:r>
              <a:rPr lang="en-US" sz="1125" dirty="0" err="1"/>
              <a:t>dn</a:t>
            </a:r>
            <a:r>
              <a:rPr lang="en-US" sz="1125" dirty="0"/>
              <a:t>="org-root/</a:t>
            </a:r>
            <a:r>
              <a:rPr lang="en-US" sz="1125" dirty="0" err="1"/>
              <a:t>psu-policy"policyOwner</a:t>
            </a:r>
            <a:r>
              <a:rPr lang="en-US" sz="1125" dirty="0"/>
              <a:t>="local” </a:t>
            </a:r>
            <a:r>
              <a:rPr lang="en-US" sz="1125" dirty="0">
                <a:solidFill>
                  <a:srgbClr val="FF0000"/>
                </a:solidFill>
              </a:rPr>
              <a:t>redundancy</a:t>
            </a:r>
            <a:r>
              <a:rPr lang="en-US" sz="1125" dirty="0"/>
              <a:t>="</a:t>
            </a:r>
            <a:r>
              <a:rPr lang="en-US" sz="1125" dirty="0">
                <a:solidFill>
                  <a:schemeClr val="accent5">
                    <a:lumMod val="60000"/>
                    <a:lumOff val="40000"/>
                  </a:schemeClr>
                </a:solidFill>
              </a:rPr>
              <a:t>grid</a:t>
            </a:r>
            <a:r>
              <a:rPr lang="en-US" sz="1125" dirty="0"/>
              <a:t>"&gt;&lt;/</a:t>
            </a:r>
            <a:r>
              <a:rPr lang="en-US" sz="1125" dirty="0" err="1"/>
              <a:t>computePsuPolicy</a:t>
            </a:r>
            <a:r>
              <a:rPr lang="en-US" sz="1125" dirty="0"/>
              <a:t>&gt;\</a:t>
            </a:r>
          </a:p>
          <a:p>
            <a:pPr algn="l">
              <a:defRPr sz="1600"/>
            </a:pPr>
            <a:r>
              <a:rPr lang="en-US" sz="1125" dirty="0"/>
              <a:t>            &lt;/pair&gt;&lt;/</a:t>
            </a:r>
            <a:r>
              <a:rPr lang="en-US" sz="1125" dirty="0" err="1"/>
              <a:t>inConfigs</a:t>
            </a:r>
            <a:r>
              <a:rPr lang="en-US" sz="1125" dirty="0"/>
              <a:t>&gt;&lt;/</a:t>
            </a:r>
            <a:r>
              <a:rPr lang="en-US" sz="1125" dirty="0" err="1"/>
              <a:t>configConfMos</a:t>
            </a:r>
            <a:r>
              <a:rPr lang="en-US" sz="1125" dirty="0"/>
              <a:t>&gt;’</a:t>
            </a:r>
          </a:p>
          <a:p>
            <a:pPr algn="l">
              <a:defRPr sz="1600"/>
            </a:pPr>
            <a:endParaRPr lang="en-US" sz="1125" dirty="0"/>
          </a:p>
          <a:p>
            <a:pPr algn="l">
              <a:defRPr sz="1600"/>
            </a:pPr>
            <a:r>
              <a:rPr lang="en-US" sz="1125" dirty="0"/>
              <a:t>response = </a:t>
            </a:r>
            <a:r>
              <a:rPr lang="en-US" sz="1125" dirty="0" err="1"/>
              <a:t>requests.post</a:t>
            </a:r>
            <a:r>
              <a:rPr lang="en-US" sz="1125" dirty="0"/>
              <a:t>(</a:t>
            </a:r>
            <a:r>
              <a:rPr lang="en-US" sz="1125" dirty="0" err="1"/>
              <a:t>url</a:t>
            </a:r>
            <a:r>
              <a:rPr lang="en-US" sz="1125" dirty="0"/>
              <a:t>, headers=headers, data = data)</a:t>
            </a:r>
          </a:p>
        </p:txBody>
      </p:sp>
      <p:sp>
        <p:nvSpPr>
          <p:cNvPr id="495" name="Shape 495"/>
          <p:cNvSpPr/>
          <p:nvPr/>
        </p:nvSpPr>
        <p:spPr>
          <a:xfrm>
            <a:off x="4673021" y="3929161"/>
            <a:ext cx="4118115" cy="238956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400"/>
            </a:pPr>
            <a:r>
              <a:rPr sz="984"/>
              <a:t>&lt;xs:attribute name=</a:t>
            </a:r>
            <a:r>
              <a:rPr sz="984">
                <a:solidFill>
                  <a:srgbClr val="FF2F92"/>
                </a:solidFill>
                <a:latin typeface="Helvetica"/>
                <a:ea typeface="Helvetica"/>
                <a:cs typeface="Helvetica"/>
                <a:sym typeface="Helvetica"/>
              </a:rPr>
              <a:t>"redundancy"</a:t>
            </a:r>
            <a:r>
              <a:rPr sz="984"/>
              <a:t>&gt;</a:t>
            </a:r>
          </a:p>
          <a:p>
            <a:pPr algn="l">
              <a:defRPr sz="1400"/>
            </a:pPr>
            <a:r>
              <a:rPr sz="984"/>
              <a:t>                &lt;xs:annotation&gt;</a:t>
            </a:r>
          </a:p>
          <a:p>
            <a:pPr algn="l">
              <a:defRPr sz="1400"/>
            </a:pPr>
            <a:r>
              <a:rPr sz="984"/>
              <a:t>                    &lt;xs:appinfo&gt;</a:t>
            </a:r>
          </a:p>
          <a:p>
            <a:pPr algn="l">
              <a:defRPr sz="1400"/>
            </a:pPr>
            <a:r>
              <a:rPr sz="984"/>
              <a:t>                         &lt;moProperty value="computePsuDef:redundancy"/&gt;</a:t>
            </a:r>
          </a:p>
          <a:p>
            <a:pPr algn="l">
              <a:defRPr sz="1400"/>
            </a:pPr>
            <a:r>
              <a:rPr sz="984"/>
              <a:t>                         &lt;label value="Redundancy" default="true"/&gt;</a:t>
            </a:r>
          </a:p>
          <a:p>
            <a:pPr algn="l">
              <a:defRPr sz="1400"/>
            </a:pPr>
            <a:r>
              <a:rPr sz="984"/>
              <a:t>                         &lt;externAccess value="readWrite"/&gt;</a:t>
            </a:r>
          </a:p>
          <a:p>
            <a:pPr algn="l">
              <a:defRPr sz="1400"/>
            </a:pPr>
            <a:r>
              <a:rPr sz="984"/>
              <a:t>                         &lt;description value="NO COMMENTS"/&gt;</a:t>
            </a:r>
          </a:p>
          <a:p>
            <a:pPr algn="l">
              <a:defRPr sz="1400"/>
            </a:pPr>
            <a:r>
              <a:rPr sz="984"/>
              <a:t>                    &lt;/xs:appinfo&gt;</a:t>
            </a:r>
          </a:p>
          <a:p>
            <a:pPr algn="l">
              <a:defRPr sz="1400"/>
            </a:pPr>
            <a:r>
              <a:rPr sz="984"/>
              <a:t>                &lt;/xs:annotation&gt;</a:t>
            </a:r>
          </a:p>
          <a:p>
            <a:pPr algn="l">
              <a:defRPr sz="1400"/>
            </a:pPr>
            <a:r>
              <a:rPr sz="984"/>
              <a:t>                &lt;xs:simpleType&gt;</a:t>
            </a:r>
          </a:p>
          <a:p>
            <a:pPr algn="l">
              <a:defRPr sz="1400"/>
            </a:pPr>
            <a:r>
              <a:rPr sz="984"/>
              <a:t>                    &lt;xs:restriction base="xs:string"&gt;</a:t>
            </a:r>
          </a:p>
          <a:p>
            <a:pPr algn="l">
              <a:defRPr sz="1400"/>
            </a:pPr>
            <a:r>
              <a:rPr sz="984"/>
              <a:t>                         &lt;xs:enumeration value="non-redundant"/&gt;</a:t>
            </a:r>
          </a:p>
          <a:p>
            <a:pPr algn="l">
              <a:defRPr sz="1400"/>
            </a:pPr>
            <a:r>
              <a:rPr sz="984"/>
              <a:t>                         &lt;xs:enumeration value="n+1"/&gt;</a:t>
            </a:r>
          </a:p>
          <a:p>
            <a:pPr algn="l">
              <a:defRPr sz="1400"/>
            </a:pPr>
            <a:r>
              <a:rPr sz="984"/>
              <a:t>                         &lt;xs:enumeration value=</a:t>
            </a:r>
            <a:r>
              <a:rPr sz="984">
                <a:solidFill>
                  <a:srgbClr val="FF7E79"/>
                </a:solidFill>
                <a:latin typeface="Helvetica"/>
                <a:ea typeface="Helvetica"/>
                <a:cs typeface="Helvetica"/>
                <a:sym typeface="Helvetica"/>
              </a:rPr>
              <a:t>"grid"</a:t>
            </a:r>
            <a:r>
              <a:rPr sz="984"/>
              <a:t>/&gt;</a:t>
            </a:r>
          </a:p>
          <a:p>
            <a:pPr algn="l">
              <a:defRPr sz="1400"/>
            </a:pPr>
            <a:r>
              <a:rPr sz="984"/>
              <a:t>                    &lt;/xs:restriction&gt;</a:t>
            </a:r>
          </a:p>
          <a:p>
            <a:pPr algn="l">
              <a:defRPr sz="1400"/>
            </a:pPr>
            <a:r>
              <a:rPr sz="984"/>
              <a:t>                &lt;/xs:simpleType&gt;</a:t>
            </a:r>
          </a:p>
          <a:p>
            <a:pPr algn="l">
              <a:defRPr sz="1400"/>
            </a:pPr>
            <a:r>
              <a:rPr sz="984"/>
              <a:t>            &lt;/xs:attribute&gt;</a:t>
            </a:r>
          </a:p>
        </p:txBody>
      </p:sp>
      <p:sp>
        <p:nvSpPr>
          <p:cNvPr id="496" name="Shape 496"/>
          <p:cNvSpPr/>
          <p:nvPr/>
        </p:nvSpPr>
        <p:spPr>
          <a:xfrm>
            <a:off x="1938709" y="465269"/>
            <a:ext cx="4092019"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en-US" sz="2109" dirty="0"/>
              <a:t>PYTHON without the native API</a:t>
            </a:r>
            <a:endParaRPr sz="2109" dirty="0"/>
          </a:p>
        </p:txBody>
      </p:sp>
    </p:spTree>
    <p:extLst>
      <p:ext uri="{BB962C8B-B14F-4D97-AF65-F5344CB8AC3E}">
        <p14:creationId xmlns:p14="http://schemas.microsoft.com/office/powerpoint/2010/main" val="2743384115"/>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 name="Shape 1163"/>
          <p:cNvSpPr>
            <a:spLocks noGrp="1"/>
          </p:cNvSpPr>
          <p:nvPr>
            <p:ph type="ctrTitle"/>
          </p:nvPr>
        </p:nvSpPr>
        <p:spPr>
          <a:prstGeom prst="rect">
            <a:avLst/>
          </a:prstGeom>
        </p:spPr>
        <p:txBody>
          <a:bodyPr/>
          <a:lstStyle>
            <a:lvl1pPr defTabSz="549148">
              <a:defRPr sz="7519"/>
            </a:lvl1pPr>
          </a:lstStyle>
          <a:p>
            <a:r>
              <a:t>Application Programmable Interface</a:t>
            </a:r>
          </a:p>
        </p:txBody>
      </p:sp>
      <p:sp>
        <p:nvSpPr>
          <p:cNvPr id="1164" name="Shape 1164"/>
          <p:cNvSpPr>
            <a:spLocks noGrp="1"/>
          </p:cNvSpPr>
          <p:nvPr>
            <p:ph type="subTitle" sz="quarter" idx="1"/>
          </p:nvPr>
        </p:nvSpPr>
        <p:spPr>
          <a:prstGeom prst="rect">
            <a:avLst/>
          </a:prstGeom>
        </p:spPr>
        <p:txBody>
          <a:bodyPr/>
          <a:lstStyle/>
          <a:p>
            <a:r>
              <a:rPr dirty="0"/>
              <a:t>Lesson </a:t>
            </a:r>
            <a:r>
              <a:rPr lang="en-US" dirty="0"/>
              <a:t>5</a:t>
            </a:r>
            <a:endParaRPr dirty="0"/>
          </a:p>
          <a:p>
            <a:r>
              <a:rPr lang="en-US" dirty="0"/>
              <a:t>Data </a:t>
            </a:r>
            <a:r>
              <a:rPr lang="en-US" dirty="0" err="1"/>
              <a:t>Maniputation</a:t>
            </a:r>
            <a:r>
              <a:rPr lang="en-US" dirty="0"/>
              <a:t> and Extraction</a:t>
            </a:r>
            <a:endParaRPr dirty="0"/>
          </a:p>
        </p:txBody>
      </p:sp>
    </p:spTree>
    <p:extLst>
      <p:ext uri="{BB962C8B-B14F-4D97-AF65-F5344CB8AC3E}">
        <p14:creationId xmlns:p14="http://schemas.microsoft.com/office/powerpoint/2010/main" val="1484352435"/>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nvSpPr>
        <p:spPr>
          <a:xfrm>
            <a:off x="2328595" y="465269"/>
            <a:ext cx="1936429"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Loading JSON</a:t>
            </a:r>
          </a:p>
        </p:txBody>
      </p:sp>
      <p:grpSp>
        <p:nvGrpSpPr>
          <p:cNvPr id="243" name="Group 243"/>
          <p:cNvGrpSpPr/>
          <p:nvPr/>
        </p:nvGrpSpPr>
        <p:grpSpPr>
          <a:xfrm>
            <a:off x="2035197" y="1174253"/>
            <a:ext cx="4731584" cy="3339704"/>
            <a:chOff x="0" y="-1"/>
            <a:chExt cx="6729363" cy="4749801"/>
          </a:xfrm>
        </p:grpSpPr>
        <p:sp>
          <p:nvSpPr>
            <p:cNvPr id="242" name="Shape 242"/>
            <p:cNvSpPr/>
            <p:nvPr/>
          </p:nvSpPr>
          <p:spPr>
            <a:xfrm>
              <a:off x="215899" y="314445"/>
              <a:ext cx="6513464" cy="3841507"/>
            </a:xfrm>
            <a:prstGeom prst="rect">
              <a:avLst/>
            </a:prstGeom>
            <a:noFill/>
            <a:ln>
              <a:noFill/>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p>
              <a:pPr algn="l">
                <a:defRPr sz="2700"/>
              </a:pPr>
              <a:r>
                <a:rPr sz="1898"/>
                <a:t>import simplejson as json</a:t>
              </a:r>
            </a:p>
            <a:p>
              <a:pPr algn="l">
                <a:defRPr sz="2700"/>
              </a:pPr>
              <a:endParaRPr sz="1898"/>
            </a:p>
            <a:p>
              <a:pPr algn="l">
                <a:defRPr sz="2700"/>
              </a:pPr>
              <a:endParaRPr sz="1898"/>
            </a:p>
            <a:p>
              <a:pPr algn="l">
                <a:defRPr sz="2700"/>
              </a:pPr>
              <a:r>
                <a:rPr sz="1898"/>
                <a:t>file = "/home/student/parse_json.json" </a:t>
              </a:r>
            </a:p>
            <a:p>
              <a:pPr algn="l">
                <a:defRPr sz="2700"/>
              </a:pPr>
              <a:r>
                <a:rPr sz="1898"/>
                <a:t>test = open(file, 'r')</a:t>
              </a:r>
            </a:p>
            <a:p>
              <a:pPr algn="l">
                <a:defRPr sz="2700"/>
              </a:pPr>
              <a:r>
                <a:rPr sz="1898"/>
                <a:t>readfile = test.read()</a:t>
              </a:r>
            </a:p>
            <a:p>
              <a:pPr algn="l">
                <a:defRPr sz="2700"/>
              </a:pPr>
              <a:r>
                <a:rPr sz="1898"/>
                <a:t>data = json.loads(readfile)</a:t>
              </a:r>
            </a:p>
            <a:p>
              <a:pPr algn="l">
                <a:defRPr sz="2700"/>
              </a:pPr>
              <a:r>
                <a:rPr sz="1898"/>
                <a:t>test.close()</a:t>
              </a:r>
            </a:p>
            <a:p>
              <a:pPr algn="l">
                <a:defRPr sz="2700"/>
              </a:pPr>
              <a:r>
                <a:rPr sz="1898"/>
                <a:t>		</a:t>
              </a:r>
            </a:p>
            <a:p>
              <a:pPr algn="l">
                <a:defRPr sz="2700"/>
              </a:pPr>
              <a:r>
                <a:rPr sz="1898"/>
                <a:t>print data</a:t>
              </a:r>
            </a:p>
          </p:txBody>
        </p:sp>
        <p:pic>
          <p:nvPicPr>
            <p:cNvPr id="241" name="Picture 240"/>
            <p:cNvPicPr>
              <a:picLocks/>
            </p:cNvPicPr>
            <p:nvPr/>
          </p:nvPicPr>
          <p:blipFill>
            <a:blip r:embed="rId3">
              <a:extLst/>
            </a:blip>
            <a:stretch>
              <a:fillRect/>
            </a:stretch>
          </p:blipFill>
          <p:spPr>
            <a:xfrm>
              <a:off x="0" y="-1"/>
              <a:ext cx="6496127" cy="4749801"/>
            </a:xfrm>
            <a:prstGeom prst="rect">
              <a:avLst/>
            </a:prstGeom>
            <a:effectLst/>
          </p:spPr>
        </p:pic>
      </p:grpSp>
      <p:sp>
        <p:nvSpPr>
          <p:cNvPr id="244" name="Shape 244"/>
          <p:cNvSpPr/>
          <p:nvPr/>
        </p:nvSpPr>
        <p:spPr>
          <a:xfrm>
            <a:off x="94520" y="4667691"/>
            <a:ext cx="9933810" cy="141596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a:defRPr sz="2300"/>
            </a:lvl1pPr>
          </a:lstStyle>
          <a:p>
            <a:r>
              <a:rPr sz="1617" dirty="0"/>
              <a:t>{'TOP_OBJ': {'attributes': {'ownerKey': u'', 'name': 'TEST1_OBJECT', </a:t>
            </a:r>
            <a:endParaRPr lang="en-US" sz="1617" dirty="0"/>
          </a:p>
          <a:p>
            <a:r>
              <a:rPr sz="1617" dirty="0"/>
              <a:t>'descr': 'This is a main section', 'ownerTag': u''}, 'children': [{'OBJ1': {'attributes': </a:t>
            </a:r>
            <a:endParaRPr lang="en-US" sz="1617" dirty="0"/>
          </a:p>
          <a:p>
            <a:r>
              <a:rPr sz="1617" dirty="0"/>
              <a:t>{'ownerKey': u'', 'name': 'TEST2_OBJECT', 'descr': 'This is a second section', 'ownerTag': u''}}},</a:t>
            </a:r>
            <a:endParaRPr lang="en-US" sz="1617" dirty="0"/>
          </a:p>
          <a:p>
            <a:r>
              <a:rPr sz="1617" dirty="0"/>
              <a:t> {'OBJ2': {'attributes': {'ownerKey': u'', 'name': 'TEST2_OBJECT', </a:t>
            </a:r>
            <a:endParaRPr lang="en-US" sz="1617" dirty="0"/>
          </a:p>
          <a:p>
            <a:r>
              <a:rPr sz="1617" dirty="0"/>
              <a:t>'descr': 'This is a second section', 'ownerTag': u''}, 'children': [{'SUB_OBJ2': </a:t>
            </a:r>
            <a:endParaRPr lang="en-US" sz="1617" dirty="0"/>
          </a:p>
          <a:p>
            <a:r>
              <a:rPr sz="1617" dirty="0"/>
              <a:t>{'attributes': {'prio': '1', 'type': 'String', 'name': 'TEST3_OBJECT', 'descr': 'This is third section'}}}]}}]}}</a:t>
            </a:r>
          </a:p>
        </p:txBody>
      </p:sp>
    </p:spTree>
    <p:extLst>
      <p:ext uri="{BB962C8B-B14F-4D97-AF65-F5344CB8AC3E}">
        <p14:creationId xmlns:p14="http://schemas.microsoft.com/office/powerpoint/2010/main" val="1231935044"/>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t>{</a:t>
            </a:r>
          </a:p>
          <a:p>
            <a:pPr algn="l">
              <a:defRPr sz="1200">
                <a:latin typeface="Courier"/>
                <a:ea typeface="Courier"/>
                <a:cs typeface="Courier"/>
                <a:sym typeface="Courier"/>
              </a:defRPr>
            </a:pPr>
            <a:r>
              <a:rPr sz="844" dirty="0"/>
              <a:t>	"TOP_OBJ":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"name": "TEST1_OBJECT",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"OBJ1":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 {</a:t>
            </a:r>
          </a:p>
          <a:p>
            <a:pPr algn="l">
              <a:defRPr sz="1200">
                <a:latin typeface="Courier"/>
                <a:ea typeface="Courier"/>
                <a:cs typeface="Courier"/>
                <a:sym typeface="Courier"/>
              </a:defRPr>
            </a:pPr>
            <a:r>
              <a:rPr sz="844" dirty="0"/>
              <a:t>			"OBJ2":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"SUB_OBJ2":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third section",</a:t>
            </a:r>
          </a:p>
          <a:p>
            <a:pPr algn="l">
              <a:defRPr sz="1200">
                <a:latin typeface="Courier"/>
                <a:ea typeface="Courier"/>
                <a:cs typeface="Courier"/>
                <a:sym typeface="Courier"/>
              </a:defRPr>
            </a:pPr>
            <a:r>
              <a:rPr sz="844" dirty="0"/>
              <a:t>							"type": "String",</a:t>
            </a:r>
          </a:p>
          <a:p>
            <a:pPr algn="l">
              <a:defRPr sz="1200">
                <a:latin typeface="Courier"/>
                <a:ea typeface="Courier"/>
                <a:cs typeface="Courier"/>
                <a:sym typeface="Courier"/>
              </a:defRPr>
            </a:pPr>
            <a:r>
              <a:rPr sz="844" dirty="0"/>
              <a:t>							"name": "TEST3_OBJECT",</a:t>
            </a:r>
          </a:p>
          <a:p>
            <a:pPr algn="l">
              <a:defRPr sz="1200">
                <a:latin typeface="Courier"/>
                <a:ea typeface="Courier"/>
                <a:cs typeface="Courier"/>
                <a:sym typeface="Courier"/>
              </a:defRPr>
            </a:pPr>
            <a:r>
              <a:rPr sz="844" dirty="0"/>
              <a:t>							"prio": "1"</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312600"/>
            <a:ext cx="2747548" cy="178606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a:t>import simplejson as json</a:t>
            </a:r>
          </a:p>
          <a:p>
            <a:pPr algn="l">
              <a:defRPr sz="1600"/>
            </a:pPr>
            <a:endParaRPr sz="1125"/>
          </a:p>
          <a:p>
            <a:pPr algn="l">
              <a:defRPr sz="1600"/>
            </a:pPr>
            <a:endParaRPr sz="1125"/>
          </a:p>
          <a:p>
            <a:pPr algn="l">
              <a:defRPr sz="1600"/>
            </a:pPr>
            <a:r>
              <a:rPr sz="1125"/>
              <a:t>file = "/home/student/parse_json.json" </a:t>
            </a:r>
          </a:p>
          <a:p>
            <a:pPr algn="l">
              <a:defRPr sz="1600"/>
            </a:pPr>
            <a:r>
              <a:rPr sz="1125"/>
              <a:t>test = open(file, 'r')</a:t>
            </a:r>
          </a:p>
          <a:p>
            <a:pPr algn="l">
              <a:defRPr sz="1600"/>
            </a:pPr>
            <a:r>
              <a:rPr sz="1125"/>
              <a:t>readfile = test.read()</a:t>
            </a:r>
          </a:p>
          <a:p>
            <a:pPr algn="l">
              <a:defRPr sz="1600"/>
            </a:pPr>
            <a:r>
              <a:rPr sz="1125"/>
              <a:t>data = json.loads(readfile)</a:t>
            </a:r>
          </a:p>
          <a:p>
            <a:pPr algn="l">
              <a:defRPr sz="1600"/>
            </a:pPr>
            <a:r>
              <a:rPr sz="1125"/>
              <a:t>test.close()</a:t>
            </a:r>
          </a:p>
          <a:p>
            <a:pPr algn="l">
              <a:defRPr sz="1600"/>
            </a:pPr>
            <a:r>
              <a:rPr sz="1125"/>
              <a:t>		</a:t>
            </a:r>
          </a:p>
          <a:p>
            <a:pPr algn="l">
              <a:defRPr sz="1600"/>
            </a:pPr>
            <a:r>
              <a:rPr sz="1125"/>
              <a:t>data1 = data["TOP_OBJ"]["attributes"]</a:t>
            </a:r>
          </a:p>
          <a:p>
            <a:pPr algn="l">
              <a:defRPr sz="1600"/>
            </a:pPr>
            <a:r>
              <a:rPr sz="1125"/>
              <a:t>print data1["name"]</a:t>
            </a:r>
          </a:p>
        </p:txBody>
      </p:sp>
    </p:spTree>
    <p:extLst>
      <p:ext uri="{BB962C8B-B14F-4D97-AF65-F5344CB8AC3E}">
        <p14:creationId xmlns:p14="http://schemas.microsoft.com/office/powerpoint/2010/main" val="2607971823"/>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t>{</a:t>
            </a:r>
          </a:p>
          <a:p>
            <a:pPr algn="l">
              <a:defRPr sz="1200">
                <a:latin typeface="Courier"/>
                <a:ea typeface="Courier"/>
                <a:cs typeface="Courier"/>
                <a:sym typeface="Courier"/>
              </a:defRPr>
            </a:pPr>
            <a:r>
              <a:rPr sz="844" dirty="0"/>
              <a:t>	"TOP_OBJ":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"name": "TEST1_OBJECT",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"OBJ1":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 {</a:t>
            </a:r>
          </a:p>
          <a:p>
            <a:pPr algn="l">
              <a:defRPr sz="1200">
                <a:latin typeface="Courier"/>
                <a:ea typeface="Courier"/>
                <a:cs typeface="Courier"/>
                <a:sym typeface="Courier"/>
              </a:defRPr>
            </a:pPr>
            <a:r>
              <a:rPr sz="844" dirty="0"/>
              <a:t>			"OBJ2":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"SUB_OBJ2":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third section",</a:t>
            </a:r>
          </a:p>
          <a:p>
            <a:pPr algn="l">
              <a:defRPr sz="1200">
                <a:latin typeface="Courier"/>
                <a:ea typeface="Courier"/>
                <a:cs typeface="Courier"/>
                <a:sym typeface="Courier"/>
              </a:defRPr>
            </a:pPr>
            <a:r>
              <a:rPr sz="844" dirty="0"/>
              <a:t>							"type": "String",</a:t>
            </a:r>
          </a:p>
          <a:p>
            <a:pPr algn="l">
              <a:defRPr sz="1200">
                <a:latin typeface="Courier"/>
                <a:ea typeface="Courier"/>
                <a:cs typeface="Courier"/>
                <a:sym typeface="Courier"/>
              </a:defRPr>
            </a:pPr>
            <a:r>
              <a:rPr sz="844" dirty="0"/>
              <a:t>							"name": "TEST3_OBJECT",</a:t>
            </a:r>
          </a:p>
          <a:p>
            <a:pPr algn="l">
              <a:defRPr sz="1200">
                <a:latin typeface="Courier"/>
                <a:ea typeface="Courier"/>
                <a:cs typeface="Courier"/>
                <a:sym typeface="Courier"/>
              </a:defRPr>
            </a:pPr>
            <a:r>
              <a:rPr sz="844" dirty="0"/>
              <a:t>							"prio": "1"</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312600"/>
            <a:ext cx="2747548" cy="178606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a:t>
            </a:r>
            <a:r>
              <a:rPr sz="1125" dirty="0">
                <a:solidFill>
                  <a:srgbClr val="FF0000"/>
                </a:solidFill>
              </a:rPr>
              <a:t>simplejson</a:t>
            </a:r>
            <a:r>
              <a:rPr sz="1125" dirty="0"/>
              <a:t> as </a:t>
            </a:r>
            <a:r>
              <a:rPr sz="1125" dirty="0">
                <a:solidFill>
                  <a:srgbClr val="7030A0"/>
                </a:solidFill>
              </a:rPr>
              <a:t>json</a:t>
            </a:r>
          </a:p>
          <a:p>
            <a:pPr algn="l">
              <a:defRPr sz="1600"/>
            </a:pPr>
            <a:endParaRPr sz="1125" dirty="0"/>
          </a:p>
          <a:p>
            <a:pPr algn="l">
              <a:defRPr sz="1600"/>
            </a:pPr>
            <a:endParaRPr sz="1125" dirty="0"/>
          </a:p>
          <a:p>
            <a:pPr algn="l">
              <a:defRPr sz="1600"/>
            </a:pPr>
            <a:r>
              <a:rPr sz="1125" dirty="0"/>
              <a:t>file = "/home/student/parse_json.json" </a:t>
            </a:r>
          </a:p>
          <a:p>
            <a:pPr algn="l">
              <a:defRPr sz="1600"/>
            </a:pPr>
            <a:r>
              <a:rPr sz="1125" dirty="0"/>
              <a:t>test = open(file, 'r')</a:t>
            </a:r>
          </a:p>
          <a:p>
            <a:pPr algn="l">
              <a:defRPr sz="1600"/>
            </a:pPr>
            <a:r>
              <a:rPr sz="1125" dirty="0"/>
              <a:t>readfile = test.read()</a:t>
            </a:r>
          </a:p>
          <a:p>
            <a:pPr algn="l">
              <a:defRPr sz="1600"/>
            </a:pPr>
            <a:r>
              <a:rPr sz="1125" dirty="0"/>
              <a:t>data = json.loads(readfile)</a:t>
            </a:r>
          </a:p>
          <a:p>
            <a:pPr algn="l">
              <a:defRPr sz="1600"/>
            </a:pPr>
            <a:r>
              <a:rPr sz="1125" dirty="0"/>
              <a:t>test.close()</a:t>
            </a:r>
          </a:p>
          <a:p>
            <a:pPr algn="l">
              <a:defRPr sz="1600"/>
            </a:pPr>
            <a:r>
              <a:rPr sz="1125" dirty="0"/>
              <a:t>		</a:t>
            </a:r>
          </a:p>
          <a:p>
            <a:pPr algn="l">
              <a:defRPr sz="1600"/>
            </a:pPr>
            <a:r>
              <a:rPr sz="1125" dirty="0"/>
              <a:t>data1 = data["TOP_OBJ"]["attributes"]</a:t>
            </a:r>
          </a:p>
          <a:p>
            <a:pPr algn="l">
              <a:defRPr sz="1600"/>
            </a:pPr>
            <a:r>
              <a:rPr sz="1125" dirty="0"/>
              <a:t>print data1["name"]</a:t>
            </a:r>
          </a:p>
        </p:txBody>
      </p:sp>
    </p:spTree>
    <p:extLst>
      <p:ext uri="{BB962C8B-B14F-4D97-AF65-F5344CB8AC3E}">
        <p14:creationId xmlns:p14="http://schemas.microsoft.com/office/powerpoint/2010/main" val="782119450"/>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t>{</a:t>
            </a:r>
          </a:p>
          <a:p>
            <a:pPr algn="l">
              <a:defRPr sz="1200">
                <a:latin typeface="Courier"/>
                <a:ea typeface="Courier"/>
                <a:cs typeface="Courier"/>
                <a:sym typeface="Courier"/>
              </a:defRPr>
            </a:pPr>
            <a:r>
              <a:rPr sz="844" dirty="0"/>
              <a:t>	"TOP_OBJ":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"name": "TEST1_OBJECT",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"OBJ1":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 {</a:t>
            </a:r>
          </a:p>
          <a:p>
            <a:pPr algn="l">
              <a:defRPr sz="1200">
                <a:latin typeface="Courier"/>
                <a:ea typeface="Courier"/>
                <a:cs typeface="Courier"/>
                <a:sym typeface="Courier"/>
              </a:defRPr>
            </a:pPr>
            <a:r>
              <a:rPr sz="844" dirty="0"/>
              <a:t>			"OBJ2":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"SUB_OBJ2":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third section",</a:t>
            </a:r>
          </a:p>
          <a:p>
            <a:pPr algn="l">
              <a:defRPr sz="1200">
                <a:latin typeface="Courier"/>
                <a:ea typeface="Courier"/>
                <a:cs typeface="Courier"/>
                <a:sym typeface="Courier"/>
              </a:defRPr>
            </a:pPr>
            <a:r>
              <a:rPr sz="844" dirty="0"/>
              <a:t>							"type": "String",</a:t>
            </a:r>
          </a:p>
          <a:p>
            <a:pPr algn="l">
              <a:defRPr sz="1200">
                <a:latin typeface="Courier"/>
                <a:ea typeface="Courier"/>
                <a:cs typeface="Courier"/>
                <a:sym typeface="Courier"/>
              </a:defRPr>
            </a:pPr>
            <a:r>
              <a:rPr sz="844" dirty="0"/>
              <a:t>							"name": "TEST3_OBJECT",</a:t>
            </a:r>
          </a:p>
          <a:p>
            <a:pPr algn="l">
              <a:defRPr sz="1200">
                <a:latin typeface="Courier"/>
                <a:ea typeface="Courier"/>
                <a:cs typeface="Courier"/>
                <a:sym typeface="Courier"/>
              </a:defRPr>
            </a:pPr>
            <a:r>
              <a:rPr sz="844" dirty="0"/>
              <a:t>							"prio": "1"</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312600"/>
            <a:ext cx="2747548" cy="178606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a:t>
            </a:r>
            <a:r>
              <a:rPr sz="1125" dirty="0">
                <a:solidFill>
                  <a:srgbClr val="FF0000"/>
                </a:solidFill>
              </a:rPr>
              <a:t>simplejson</a:t>
            </a:r>
            <a:r>
              <a:rPr sz="1125" dirty="0"/>
              <a:t> as </a:t>
            </a:r>
            <a:r>
              <a:rPr sz="1125" dirty="0">
                <a:solidFill>
                  <a:srgbClr val="7030A0"/>
                </a:solidFill>
              </a:rPr>
              <a:t>json</a:t>
            </a:r>
          </a:p>
          <a:p>
            <a:pPr algn="l">
              <a:defRPr sz="1600"/>
            </a:pPr>
            <a:endParaRPr sz="1125" dirty="0"/>
          </a:p>
          <a:p>
            <a:pPr algn="l">
              <a:defRPr sz="1600"/>
            </a:pPr>
            <a:endParaRPr sz="1125" dirty="0"/>
          </a:p>
          <a:p>
            <a:pPr algn="l">
              <a:defRPr sz="1600"/>
            </a:pPr>
            <a:r>
              <a:rPr sz="1125" dirty="0">
                <a:solidFill>
                  <a:srgbClr val="00B050"/>
                </a:solidFill>
              </a:rPr>
              <a:t>file</a:t>
            </a:r>
            <a:r>
              <a:rPr sz="1125" dirty="0"/>
              <a:t> = </a:t>
            </a:r>
            <a:r>
              <a:rPr sz="1125" dirty="0">
                <a:solidFill>
                  <a:srgbClr val="FFC000"/>
                </a:solidFill>
              </a:rPr>
              <a:t>"/home/student/parse_json.json</a:t>
            </a:r>
            <a:r>
              <a:rPr sz="1125" dirty="0"/>
              <a:t>" </a:t>
            </a:r>
          </a:p>
          <a:p>
            <a:pPr algn="l">
              <a:defRPr sz="1600"/>
            </a:pPr>
            <a:r>
              <a:rPr sz="1125" dirty="0">
                <a:solidFill>
                  <a:srgbClr val="00B0F0"/>
                </a:solidFill>
              </a:rPr>
              <a:t>test</a:t>
            </a:r>
            <a:r>
              <a:rPr sz="1125" dirty="0"/>
              <a:t> = </a:t>
            </a:r>
            <a:r>
              <a:rPr sz="1125" dirty="0">
                <a:solidFill>
                  <a:srgbClr val="C00000"/>
                </a:solidFill>
              </a:rPr>
              <a:t>open</a:t>
            </a:r>
            <a:r>
              <a:rPr sz="1125" dirty="0"/>
              <a:t>(</a:t>
            </a:r>
            <a:r>
              <a:rPr sz="1125" dirty="0">
                <a:solidFill>
                  <a:srgbClr val="00B050"/>
                </a:solidFill>
              </a:rPr>
              <a:t>file</a:t>
            </a:r>
            <a:r>
              <a:rPr sz="1125" dirty="0"/>
              <a:t>, 'r')</a:t>
            </a:r>
          </a:p>
          <a:p>
            <a:pPr algn="l">
              <a:defRPr sz="1600"/>
            </a:pPr>
            <a:r>
              <a:rPr sz="1125" dirty="0">
                <a:solidFill>
                  <a:schemeClr val="accent5">
                    <a:lumMod val="60000"/>
                    <a:lumOff val="40000"/>
                  </a:schemeClr>
                </a:solidFill>
              </a:rPr>
              <a:t>readfile</a:t>
            </a:r>
            <a:r>
              <a:rPr sz="1125" dirty="0"/>
              <a:t> = </a:t>
            </a:r>
            <a:r>
              <a:rPr sz="1125" dirty="0">
                <a:solidFill>
                  <a:srgbClr val="00B0F0"/>
                </a:solidFill>
              </a:rPr>
              <a:t>test</a:t>
            </a:r>
            <a:r>
              <a:rPr sz="1125" dirty="0"/>
              <a:t>.read()</a:t>
            </a:r>
          </a:p>
          <a:p>
            <a:pPr algn="l">
              <a:defRPr sz="1600"/>
            </a:pPr>
            <a:r>
              <a:rPr sz="1125" dirty="0">
                <a:solidFill>
                  <a:schemeClr val="accent1">
                    <a:lumMod val="75000"/>
                  </a:schemeClr>
                </a:solidFill>
              </a:rPr>
              <a:t>data</a:t>
            </a:r>
            <a:r>
              <a:rPr sz="1125" dirty="0"/>
              <a:t> = </a:t>
            </a:r>
            <a:r>
              <a:rPr sz="1125" dirty="0">
                <a:solidFill>
                  <a:srgbClr val="7030A0"/>
                </a:solidFill>
              </a:rPr>
              <a:t>json</a:t>
            </a:r>
            <a:r>
              <a:rPr sz="1125" dirty="0"/>
              <a:t>.loads(</a:t>
            </a:r>
            <a:r>
              <a:rPr sz="1125" dirty="0">
                <a:solidFill>
                  <a:schemeClr val="accent5">
                    <a:lumMod val="60000"/>
                    <a:lumOff val="40000"/>
                  </a:schemeClr>
                </a:solidFill>
              </a:rPr>
              <a:t>readfile</a:t>
            </a:r>
            <a:r>
              <a:rPr sz="1125" dirty="0"/>
              <a:t>)</a:t>
            </a:r>
          </a:p>
          <a:p>
            <a:pPr algn="l">
              <a:defRPr sz="1600"/>
            </a:pPr>
            <a:r>
              <a:rPr sz="1125" dirty="0">
                <a:solidFill>
                  <a:schemeClr val="accent1">
                    <a:lumMod val="60000"/>
                    <a:lumOff val="40000"/>
                  </a:schemeClr>
                </a:solidFill>
              </a:rPr>
              <a:t>test</a:t>
            </a:r>
            <a:r>
              <a:rPr sz="1125" dirty="0"/>
              <a:t>.close()</a:t>
            </a:r>
          </a:p>
          <a:p>
            <a:pPr algn="l">
              <a:defRPr sz="1600"/>
            </a:pPr>
            <a:r>
              <a:rPr sz="1125" dirty="0"/>
              <a:t>		</a:t>
            </a:r>
          </a:p>
          <a:p>
            <a:pPr algn="l">
              <a:defRPr sz="1600"/>
            </a:pPr>
            <a:r>
              <a:rPr sz="1125" dirty="0"/>
              <a:t>data1 = data["TOP_OBJ"]["attributes"]</a:t>
            </a:r>
          </a:p>
          <a:p>
            <a:pPr algn="l">
              <a:defRPr sz="1600"/>
            </a:pPr>
            <a:r>
              <a:rPr sz="1125" dirty="0"/>
              <a:t>print data1["name"]</a:t>
            </a:r>
          </a:p>
        </p:txBody>
      </p:sp>
    </p:spTree>
    <p:extLst>
      <p:ext uri="{BB962C8B-B14F-4D97-AF65-F5344CB8AC3E}">
        <p14:creationId xmlns:p14="http://schemas.microsoft.com/office/powerpoint/2010/main" val="3406408956"/>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t>{</a:t>
            </a:r>
          </a:p>
          <a:p>
            <a:pPr algn="l">
              <a:defRPr sz="1200">
                <a:latin typeface="Courier"/>
                <a:ea typeface="Courier"/>
                <a:cs typeface="Courier"/>
                <a:sym typeface="Courier"/>
              </a:defRPr>
            </a:pPr>
            <a:r>
              <a:rPr sz="844" dirty="0"/>
              <a:t>	"TOP_OBJ":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"name": "TEST1_OBJECT",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"OBJ1":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 {</a:t>
            </a:r>
          </a:p>
          <a:p>
            <a:pPr algn="l">
              <a:defRPr sz="1200">
                <a:latin typeface="Courier"/>
                <a:ea typeface="Courier"/>
                <a:cs typeface="Courier"/>
                <a:sym typeface="Courier"/>
              </a:defRPr>
            </a:pPr>
            <a:r>
              <a:rPr sz="844" dirty="0"/>
              <a:t>			"OBJ2":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"SUB_OBJ2":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third section",</a:t>
            </a:r>
          </a:p>
          <a:p>
            <a:pPr algn="l">
              <a:defRPr sz="1200">
                <a:latin typeface="Courier"/>
                <a:ea typeface="Courier"/>
                <a:cs typeface="Courier"/>
                <a:sym typeface="Courier"/>
              </a:defRPr>
            </a:pPr>
            <a:r>
              <a:rPr sz="844" dirty="0"/>
              <a:t>							"type": "String",</a:t>
            </a:r>
          </a:p>
          <a:p>
            <a:pPr algn="l">
              <a:defRPr sz="1200">
                <a:latin typeface="Courier"/>
                <a:ea typeface="Courier"/>
                <a:cs typeface="Courier"/>
                <a:sym typeface="Courier"/>
              </a:defRPr>
            </a:pPr>
            <a:r>
              <a:rPr sz="844" dirty="0"/>
              <a:t>							"name": "TEST3_OBJECT",</a:t>
            </a:r>
          </a:p>
          <a:p>
            <a:pPr algn="l">
              <a:defRPr sz="1200">
                <a:latin typeface="Courier"/>
                <a:ea typeface="Courier"/>
                <a:cs typeface="Courier"/>
                <a:sym typeface="Courier"/>
              </a:defRPr>
            </a:pPr>
            <a:r>
              <a:rPr sz="844" dirty="0"/>
              <a:t>							"prio": "1"</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312600"/>
            <a:ext cx="2747548" cy="178606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simplejson as json</a:t>
            </a:r>
          </a:p>
          <a:p>
            <a:pPr algn="l">
              <a:defRPr sz="1600"/>
            </a:pPr>
            <a:endParaRPr sz="1125" dirty="0"/>
          </a:p>
          <a:p>
            <a:pPr algn="l">
              <a:defRPr sz="1600"/>
            </a:pPr>
            <a:endParaRPr sz="1125" dirty="0"/>
          </a:p>
          <a:p>
            <a:pPr algn="l">
              <a:defRPr sz="1600"/>
            </a:pPr>
            <a:r>
              <a:rPr sz="1125" dirty="0"/>
              <a:t>file = "/home/student/parse_json.json" </a:t>
            </a:r>
          </a:p>
          <a:p>
            <a:pPr algn="l">
              <a:defRPr sz="1600"/>
            </a:pPr>
            <a:r>
              <a:rPr sz="1125" dirty="0"/>
              <a:t>test = open(file, 'r')</a:t>
            </a:r>
          </a:p>
          <a:p>
            <a:pPr algn="l">
              <a:defRPr sz="1600"/>
            </a:pPr>
            <a:r>
              <a:rPr sz="1125" dirty="0"/>
              <a:t>readfile = test.read()</a:t>
            </a:r>
          </a:p>
          <a:p>
            <a:pPr algn="l">
              <a:defRPr sz="1600"/>
            </a:pPr>
            <a:r>
              <a:rPr lang="en-US" sz="1125" dirty="0">
                <a:solidFill>
                  <a:schemeClr val="accent1">
                    <a:lumMod val="75000"/>
                  </a:schemeClr>
                </a:solidFill>
              </a:rPr>
              <a:t>data</a:t>
            </a:r>
            <a:r>
              <a:rPr lang="en-US" sz="1125" dirty="0"/>
              <a:t> = </a:t>
            </a:r>
            <a:r>
              <a:rPr lang="en-US" sz="1125" dirty="0" err="1">
                <a:solidFill>
                  <a:srgbClr val="7030A0"/>
                </a:solidFill>
              </a:rPr>
              <a:t>json</a:t>
            </a:r>
            <a:r>
              <a:rPr lang="en-US" sz="1125" dirty="0" err="1"/>
              <a:t>.loads</a:t>
            </a:r>
            <a:r>
              <a:rPr lang="en-US" sz="1125" dirty="0"/>
              <a:t>(</a:t>
            </a:r>
            <a:r>
              <a:rPr lang="en-US" sz="1125" dirty="0" err="1">
                <a:solidFill>
                  <a:schemeClr val="accent5">
                    <a:lumMod val="60000"/>
                    <a:lumOff val="40000"/>
                  </a:schemeClr>
                </a:solidFill>
              </a:rPr>
              <a:t>readfile</a:t>
            </a:r>
            <a:r>
              <a:rPr lang="en-US" sz="1125" dirty="0"/>
              <a:t>)</a:t>
            </a:r>
          </a:p>
          <a:p>
            <a:pPr algn="l">
              <a:defRPr sz="1600"/>
            </a:pPr>
            <a:r>
              <a:rPr sz="1125" dirty="0"/>
              <a:t>test.close()</a:t>
            </a:r>
          </a:p>
          <a:p>
            <a:pPr algn="l">
              <a:defRPr sz="1600"/>
            </a:pPr>
            <a:r>
              <a:rPr sz="1125" dirty="0"/>
              <a:t>		</a:t>
            </a:r>
          </a:p>
          <a:p>
            <a:pPr algn="l">
              <a:defRPr sz="1600"/>
            </a:pPr>
            <a:r>
              <a:rPr sz="1125" dirty="0">
                <a:solidFill>
                  <a:srgbClr val="FF0000"/>
                </a:solidFill>
              </a:rPr>
              <a:t>data1</a:t>
            </a:r>
            <a:r>
              <a:rPr sz="1125" dirty="0"/>
              <a:t> = </a:t>
            </a:r>
            <a:r>
              <a:rPr sz="1125" dirty="0">
                <a:solidFill>
                  <a:schemeClr val="accent1">
                    <a:lumMod val="75000"/>
                  </a:schemeClr>
                </a:solidFill>
              </a:rPr>
              <a:t>data</a:t>
            </a:r>
            <a:r>
              <a:rPr sz="1125" dirty="0"/>
              <a:t>["TOP_OBJ"]["attributes"]</a:t>
            </a:r>
          </a:p>
          <a:p>
            <a:pPr algn="l">
              <a:defRPr sz="1600"/>
            </a:pPr>
            <a:r>
              <a:rPr sz="1125" dirty="0"/>
              <a:t>print data1["name"]</a:t>
            </a:r>
          </a:p>
        </p:txBody>
      </p:sp>
    </p:spTree>
    <p:extLst>
      <p:ext uri="{BB962C8B-B14F-4D97-AF65-F5344CB8AC3E}">
        <p14:creationId xmlns:p14="http://schemas.microsoft.com/office/powerpoint/2010/main" val="42499850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name="50-50TwoCol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Is REST Used?</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7</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88975"/>
            <a:ext cx="4201812" cy="5350184"/>
          </a:xfrm>
        </p:spPr>
        <p:txBody>
          <a:bodyPr wrap="square">
            <a:noAutofit/>
          </a:bodyPr>
          <a:lstStyle/>
          <a:p>
            <a:pPr marL="0" indent="0">
              <a:spcBef>
                <a:spcPts val="0"/>
              </a:spcBef>
              <a:spcAft>
                <a:spcPts val="0"/>
              </a:spcAft>
              <a:buNone/>
            </a:pPr>
            <a:r>
              <a:rPr sz="100"/>
              <a:t> </a:t>
            </a:r>
          </a:p>
          <a:p>
            <a:pPr>
              <a:buClr>
                <a:schemeClr val="accent4"/>
              </a:buClr>
              <a:buFont typeface="Arial"/>
              <a:buChar char="•"/>
            </a:pPr>
            <a:r>
              <a:t>Resources accessed can be what you want.</a:t>
            </a:r>
          </a:p>
          <a:p>
            <a:pPr marL="0" indent="0">
              <a:spcBef>
                <a:spcPts val="0"/>
              </a:spcBef>
              <a:spcAft>
                <a:spcPts val="0"/>
              </a:spcAft>
              <a:buNone/>
            </a:pPr>
            <a:r>
              <a:rPr sz="100"/>
              <a:t> </a:t>
            </a:r>
          </a:p>
          <a:p>
            <a:pPr lvl="1">
              <a:buClr>
                <a:schemeClr val="accent4"/>
              </a:buClr>
              <a:buFont typeface="Arial"/>
              <a:buChar char="–"/>
            </a:pPr>
            <a:r>
              <a:t>Usually data, tables, methods</a:t>
            </a:r>
          </a:p>
          <a:p>
            <a:pPr>
              <a:buClr>
                <a:schemeClr val="accent4"/>
              </a:buClr>
              <a:buFont typeface="Arial"/>
              <a:buChar char="•"/>
            </a:pPr>
            <a:r>
              <a:t>How you return the resources is your choice.</a:t>
            </a:r>
          </a:p>
          <a:p>
            <a:pPr>
              <a:buClr>
                <a:schemeClr val="accent4"/>
              </a:buClr>
              <a:buFont typeface="Arial"/>
              <a:buChar char="•"/>
            </a:pPr>
            <a:r>
              <a:t>Generally data is returned as XML or JSON, but could be a picture.</a:t>
            </a:r>
          </a:p>
          <a:p>
            <a:pPr marL="0" indent="0">
              <a:spcBef>
                <a:spcPts val="0"/>
              </a:spcBef>
              <a:spcAft>
                <a:spcPts val="0"/>
              </a:spcAft>
              <a:buNone/>
            </a:pPr>
            <a:r>
              <a:rPr sz="100"/>
              <a:t> </a:t>
            </a:r>
          </a:p>
          <a:p>
            <a:pPr lvl="1">
              <a:buClr>
                <a:schemeClr val="accent4"/>
              </a:buClr>
              <a:buFont typeface="Arial"/>
              <a:buChar char="–"/>
            </a:pPr>
            <a:r>
              <a:t>Example: Read data in a database table</a:t>
            </a:r>
          </a:p>
          <a:p>
            <a:pPr lvl="1">
              <a:buClr>
                <a:schemeClr val="accent4"/>
              </a:buClr>
              <a:buFont typeface="Arial"/>
              <a:buChar char="–"/>
            </a:pPr>
            <a:r>
              <a:t>Server: Myserver</a:t>
            </a:r>
          </a:p>
          <a:p>
            <a:pPr lvl="1">
              <a:buClr>
                <a:schemeClr val="accent4"/>
              </a:buClr>
              <a:buFont typeface="Arial"/>
              <a:buChar char="–"/>
            </a:pPr>
            <a:r>
              <a:t>Database: MyDB</a:t>
            </a:r>
          </a:p>
          <a:p>
            <a:pPr lvl="1">
              <a:buClr>
                <a:schemeClr val="accent4"/>
              </a:buClr>
              <a:buFont typeface="Arial"/>
              <a:buChar char="–"/>
            </a:pPr>
            <a:r>
              <a:t>Table: Table1</a:t>
            </a:r>
          </a:p>
          <a:p>
            <a:pPr lvl="1">
              <a:buClr>
                <a:schemeClr val="accent4"/>
              </a:buClr>
              <a:buFont typeface="Arial"/>
              <a:buChar char="–"/>
            </a:pPr>
            <a:r>
              <a:t>http://Myserver/MyDB/Table1</a:t>
            </a:r>
          </a:p>
        </p:txBody>
      </p:sp>
      <p:pic>
        <p:nvPicPr>
          <p:cNvPr id="8" name="Content Placeholder 6|0|0"/>
          <p:cNvPicPr>
            <a:picLocks noGrp="1" noChangeAspect="1"/>
          </p:cNvPicPr>
          <p:nvPr>
            <p:ph sz="quarter" idx="11"/>
          </p:nvPr>
        </p:nvPicPr>
        <p:blipFill>
          <a:blip r:embed="rId2"/>
          <a:stretch>
            <a:fillRect/>
          </a:stretch>
        </p:blipFill>
        <p:spPr>
          <a:xfrm>
            <a:off x="4712646" y="1188975"/>
            <a:ext cx="4084937" cy="5350184"/>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solidFill>
                  <a:srgbClr val="942093"/>
                </a:solidFill>
              </a:rPr>
              <a:t>{</a:t>
            </a:r>
          </a:p>
          <a:p>
            <a:pPr algn="l">
              <a:defRPr sz="1200">
                <a:latin typeface="Courier"/>
                <a:ea typeface="Courier"/>
                <a:cs typeface="Courier"/>
                <a:sym typeface="Courier"/>
              </a:defRPr>
            </a:pPr>
            <a:r>
              <a:rPr sz="844" dirty="0">
                <a:solidFill>
                  <a:srgbClr val="942093"/>
                </a:solidFill>
              </a:rPr>
              <a:t>	"TOP_OBJ": </a:t>
            </a:r>
            <a:r>
              <a:rPr sz="844" dirty="0"/>
              <a:t>{</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"name": "TEST1_OBJECT",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"OBJ1":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 {</a:t>
            </a:r>
          </a:p>
          <a:p>
            <a:pPr algn="l">
              <a:defRPr sz="1200">
                <a:latin typeface="Courier"/>
                <a:ea typeface="Courier"/>
                <a:cs typeface="Courier"/>
                <a:sym typeface="Courier"/>
              </a:defRPr>
            </a:pPr>
            <a:r>
              <a:rPr sz="844" dirty="0"/>
              <a:t>			"OBJ2":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"SUB_OBJ2":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third section",</a:t>
            </a:r>
          </a:p>
          <a:p>
            <a:pPr algn="l">
              <a:defRPr sz="1200">
                <a:latin typeface="Courier"/>
                <a:ea typeface="Courier"/>
                <a:cs typeface="Courier"/>
                <a:sym typeface="Courier"/>
              </a:defRPr>
            </a:pPr>
            <a:r>
              <a:rPr sz="844" dirty="0"/>
              <a:t>							"type": "String",</a:t>
            </a:r>
          </a:p>
          <a:p>
            <a:pPr algn="l">
              <a:defRPr sz="1200">
                <a:latin typeface="Courier"/>
                <a:ea typeface="Courier"/>
                <a:cs typeface="Courier"/>
                <a:sym typeface="Courier"/>
              </a:defRPr>
            </a:pPr>
            <a:r>
              <a:rPr sz="844" dirty="0"/>
              <a:t>							"name": "TEST3_OBJECT",</a:t>
            </a:r>
          </a:p>
          <a:p>
            <a:pPr algn="l">
              <a:defRPr sz="1200">
                <a:latin typeface="Courier"/>
                <a:ea typeface="Courier"/>
                <a:cs typeface="Courier"/>
                <a:sym typeface="Courier"/>
              </a:defRPr>
            </a:pPr>
            <a:r>
              <a:rPr sz="844" dirty="0"/>
              <a:t>							"prio": "1"</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312600"/>
            <a:ext cx="2747548" cy="178606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simplejson as json</a:t>
            </a:r>
          </a:p>
          <a:p>
            <a:pPr algn="l">
              <a:defRPr sz="1600"/>
            </a:pPr>
            <a:endParaRPr sz="1125" dirty="0"/>
          </a:p>
          <a:p>
            <a:pPr algn="l">
              <a:defRPr sz="1600"/>
            </a:pPr>
            <a:endParaRPr sz="1125" dirty="0"/>
          </a:p>
          <a:p>
            <a:pPr algn="l">
              <a:defRPr sz="1600"/>
            </a:pPr>
            <a:r>
              <a:rPr sz="1125" dirty="0"/>
              <a:t>file = "/home/student/parse_json.json" </a:t>
            </a:r>
          </a:p>
          <a:p>
            <a:pPr algn="l">
              <a:defRPr sz="1600"/>
            </a:pPr>
            <a:r>
              <a:rPr sz="1125" dirty="0"/>
              <a:t>test = open(file, 'r')</a:t>
            </a:r>
          </a:p>
          <a:p>
            <a:pPr algn="l">
              <a:defRPr sz="1600"/>
            </a:pPr>
            <a:r>
              <a:rPr sz="1125" dirty="0"/>
              <a:t>readfile = test.read()</a:t>
            </a:r>
          </a:p>
          <a:p>
            <a:pPr algn="l">
              <a:defRPr sz="1600"/>
            </a:pPr>
            <a:r>
              <a:rPr lang="en-US" sz="1125" dirty="0">
                <a:solidFill>
                  <a:schemeClr val="accent1">
                    <a:lumMod val="75000"/>
                  </a:schemeClr>
                </a:solidFill>
              </a:rPr>
              <a:t>data</a:t>
            </a:r>
            <a:r>
              <a:rPr lang="en-US" sz="1125" dirty="0"/>
              <a:t> = </a:t>
            </a:r>
            <a:r>
              <a:rPr lang="en-US" sz="1125" dirty="0" err="1">
                <a:solidFill>
                  <a:srgbClr val="7030A0"/>
                </a:solidFill>
              </a:rPr>
              <a:t>json</a:t>
            </a:r>
            <a:r>
              <a:rPr lang="en-US" sz="1125" dirty="0" err="1"/>
              <a:t>.loads</a:t>
            </a:r>
            <a:r>
              <a:rPr lang="en-US" sz="1125" dirty="0"/>
              <a:t>(</a:t>
            </a:r>
            <a:r>
              <a:rPr lang="en-US" sz="1125" dirty="0" err="1">
                <a:solidFill>
                  <a:schemeClr val="accent5">
                    <a:lumMod val="60000"/>
                    <a:lumOff val="40000"/>
                  </a:schemeClr>
                </a:solidFill>
              </a:rPr>
              <a:t>readfile</a:t>
            </a:r>
            <a:r>
              <a:rPr lang="en-US" sz="1125" dirty="0"/>
              <a:t>)</a:t>
            </a:r>
          </a:p>
          <a:p>
            <a:pPr algn="l">
              <a:defRPr sz="1600"/>
            </a:pPr>
            <a:r>
              <a:rPr sz="1125" dirty="0"/>
              <a:t>test.close()</a:t>
            </a:r>
          </a:p>
          <a:p>
            <a:pPr algn="l">
              <a:defRPr sz="1600"/>
            </a:pPr>
            <a:r>
              <a:rPr sz="1125" dirty="0"/>
              <a:t>		</a:t>
            </a:r>
          </a:p>
          <a:p>
            <a:pPr algn="l">
              <a:defRPr sz="1600"/>
            </a:pPr>
            <a:r>
              <a:rPr sz="1125" dirty="0">
                <a:solidFill>
                  <a:srgbClr val="FF0000"/>
                </a:solidFill>
              </a:rPr>
              <a:t>data1</a:t>
            </a:r>
            <a:r>
              <a:rPr sz="1125" dirty="0"/>
              <a:t> = </a:t>
            </a:r>
            <a:r>
              <a:rPr sz="1125" dirty="0">
                <a:solidFill>
                  <a:schemeClr val="accent1">
                    <a:lumMod val="75000"/>
                  </a:schemeClr>
                </a:solidFill>
              </a:rPr>
              <a:t>data</a:t>
            </a:r>
            <a:r>
              <a:rPr sz="1125" dirty="0"/>
              <a:t>["</a:t>
            </a:r>
            <a:r>
              <a:rPr sz="1125" dirty="0">
                <a:solidFill>
                  <a:srgbClr val="942093"/>
                </a:solidFill>
              </a:rPr>
              <a:t>TOP_OBJ</a:t>
            </a:r>
            <a:r>
              <a:rPr sz="1125" dirty="0"/>
              <a:t>"]["attributes"]</a:t>
            </a:r>
          </a:p>
          <a:p>
            <a:pPr algn="l">
              <a:defRPr sz="1600"/>
            </a:pPr>
            <a:r>
              <a:rPr sz="1125" dirty="0"/>
              <a:t>print data1["name"]</a:t>
            </a:r>
          </a:p>
        </p:txBody>
      </p:sp>
    </p:spTree>
    <p:extLst>
      <p:ext uri="{BB962C8B-B14F-4D97-AF65-F5344CB8AC3E}">
        <p14:creationId xmlns:p14="http://schemas.microsoft.com/office/powerpoint/2010/main" val="1592214169"/>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solidFill>
                  <a:srgbClr val="942093"/>
                </a:solidFill>
              </a:rPr>
              <a:t>{</a:t>
            </a:r>
          </a:p>
          <a:p>
            <a:pPr algn="l">
              <a:defRPr sz="1200">
                <a:latin typeface="Courier"/>
                <a:ea typeface="Courier"/>
                <a:cs typeface="Courier"/>
                <a:sym typeface="Courier"/>
              </a:defRPr>
            </a:pPr>
            <a:r>
              <a:rPr sz="844" dirty="0">
                <a:solidFill>
                  <a:srgbClr val="942093"/>
                </a:solidFill>
              </a:rPr>
              <a:t>	"TOP_OBJ": </a:t>
            </a:r>
            <a:r>
              <a:rPr sz="844" dirty="0">
                <a:solidFill>
                  <a:srgbClr val="00B050"/>
                </a:solidFill>
              </a:rPr>
              <a:t>{</a:t>
            </a:r>
          </a:p>
          <a:p>
            <a:pPr algn="l">
              <a:defRPr sz="1200">
                <a:latin typeface="Courier"/>
                <a:ea typeface="Courier"/>
                <a:cs typeface="Courier"/>
                <a:sym typeface="Courier"/>
              </a:defRPr>
            </a:pPr>
            <a:r>
              <a:rPr sz="844" dirty="0">
                <a:solidFill>
                  <a:srgbClr val="00B050"/>
                </a:solidFill>
              </a:rPr>
              <a:t>		"attributes"</a:t>
            </a:r>
            <a:r>
              <a:rPr sz="844" dirty="0"/>
              <a:t>: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"name": "TEST1_OBJECT",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"OBJ1":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 {</a:t>
            </a:r>
          </a:p>
          <a:p>
            <a:pPr algn="l">
              <a:defRPr sz="1200">
                <a:latin typeface="Courier"/>
                <a:ea typeface="Courier"/>
                <a:cs typeface="Courier"/>
                <a:sym typeface="Courier"/>
              </a:defRPr>
            </a:pPr>
            <a:r>
              <a:rPr sz="844" dirty="0"/>
              <a:t>			"OBJ2":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"SUB_OBJ2":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third section",</a:t>
            </a:r>
          </a:p>
          <a:p>
            <a:pPr algn="l">
              <a:defRPr sz="1200">
                <a:latin typeface="Courier"/>
                <a:ea typeface="Courier"/>
                <a:cs typeface="Courier"/>
                <a:sym typeface="Courier"/>
              </a:defRPr>
            </a:pPr>
            <a:r>
              <a:rPr sz="844" dirty="0"/>
              <a:t>							"type": "String",</a:t>
            </a:r>
          </a:p>
          <a:p>
            <a:pPr algn="l">
              <a:defRPr sz="1200">
                <a:latin typeface="Courier"/>
                <a:ea typeface="Courier"/>
                <a:cs typeface="Courier"/>
                <a:sym typeface="Courier"/>
              </a:defRPr>
            </a:pPr>
            <a:r>
              <a:rPr sz="844" dirty="0"/>
              <a:t>							"name": "TEST3_OBJECT",</a:t>
            </a:r>
          </a:p>
          <a:p>
            <a:pPr algn="l">
              <a:defRPr sz="1200">
                <a:latin typeface="Courier"/>
                <a:ea typeface="Courier"/>
                <a:cs typeface="Courier"/>
                <a:sym typeface="Courier"/>
              </a:defRPr>
            </a:pPr>
            <a:r>
              <a:rPr sz="844" dirty="0"/>
              <a:t>							"prio": "1"</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312600"/>
            <a:ext cx="2747548" cy="178606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simplejson as json</a:t>
            </a:r>
          </a:p>
          <a:p>
            <a:pPr algn="l">
              <a:defRPr sz="1600"/>
            </a:pPr>
            <a:endParaRPr sz="1125" dirty="0"/>
          </a:p>
          <a:p>
            <a:pPr algn="l">
              <a:defRPr sz="1600"/>
            </a:pPr>
            <a:endParaRPr sz="1125" dirty="0"/>
          </a:p>
          <a:p>
            <a:pPr algn="l">
              <a:defRPr sz="1600"/>
            </a:pPr>
            <a:r>
              <a:rPr sz="1125" dirty="0"/>
              <a:t>file = "/home/student/parse_json.json" </a:t>
            </a:r>
          </a:p>
          <a:p>
            <a:pPr algn="l">
              <a:defRPr sz="1600"/>
            </a:pPr>
            <a:r>
              <a:rPr sz="1125" dirty="0"/>
              <a:t>test = open(file, 'r')</a:t>
            </a:r>
          </a:p>
          <a:p>
            <a:pPr algn="l">
              <a:defRPr sz="1600"/>
            </a:pPr>
            <a:r>
              <a:rPr sz="1125" dirty="0"/>
              <a:t>readfile = test.read()</a:t>
            </a:r>
          </a:p>
          <a:p>
            <a:pPr algn="l">
              <a:defRPr sz="1600"/>
            </a:pPr>
            <a:r>
              <a:rPr lang="en-US" sz="1125" dirty="0">
                <a:solidFill>
                  <a:schemeClr val="accent1">
                    <a:lumMod val="75000"/>
                  </a:schemeClr>
                </a:solidFill>
              </a:rPr>
              <a:t>data</a:t>
            </a:r>
            <a:r>
              <a:rPr lang="en-US" sz="1125" dirty="0"/>
              <a:t> = </a:t>
            </a:r>
            <a:r>
              <a:rPr lang="en-US" sz="1125" dirty="0" err="1">
                <a:solidFill>
                  <a:srgbClr val="7030A0"/>
                </a:solidFill>
              </a:rPr>
              <a:t>json</a:t>
            </a:r>
            <a:r>
              <a:rPr lang="en-US" sz="1125" dirty="0" err="1"/>
              <a:t>.loads</a:t>
            </a:r>
            <a:r>
              <a:rPr lang="en-US" sz="1125" dirty="0"/>
              <a:t>(</a:t>
            </a:r>
            <a:r>
              <a:rPr lang="en-US" sz="1125" dirty="0" err="1">
                <a:solidFill>
                  <a:schemeClr val="accent5">
                    <a:lumMod val="60000"/>
                    <a:lumOff val="40000"/>
                  </a:schemeClr>
                </a:solidFill>
              </a:rPr>
              <a:t>readfile</a:t>
            </a:r>
            <a:r>
              <a:rPr lang="en-US" sz="1125" dirty="0"/>
              <a:t>)</a:t>
            </a:r>
          </a:p>
          <a:p>
            <a:pPr algn="l">
              <a:defRPr sz="1600"/>
            </a:pPr>
            <a:r>
              <a:rPr sz="1125" dirty="0"/>
              <a:t>test.close()</a:t>
            </a:r>
          </a:p>
          <a:p>
            <a:pPr algn="l">
              <a:defRPr sz="1600"/>
            </a:pPr>
            <a:r>
              <a:rPr sz="1125" dirty="0"/>
              <a:t>		</a:t>
            </a:r>
          </a:p>
          <a:p>
            <a:pPr algn="l">
              <a:defRPr sz="1600"/>
            </a:pPr>
            <a:r>
              <a:rPr sz="1125" dirty="0">
                <a:solidFill>
                  <a:srgbClr val="FF0000"/>
                </a:solidFill>
              </a:rPr>
              <a:t>data1</a:t>
            </a:r>
            <a:r>
              <a:rPr sz="1125" dirty="0"/>
              <a:t> = </a:t>
            </a:r>
            <a:r>
              <a:rPr sz="1125" dirty="0">
                <a:solidFill>
                  <a:schemeClr val="accent1">
                    <a:lumMod val="75000"/>
                  </a:schemeClr>
                </a:solidFill>
              </a:rPr>
              <a:t>data</a:t>
            </a:r>
            <a:r>
              <a:rPr sz="1125" dirty="0"/>
              <a:t>["</a:t>
            </a:r>
            <a:r>
              <a:rPr sz="1125" dirty="0">
                <a:solidFill>
                  <a:srgbClr val="942093"/>
                </a:solidFill>
              </a:rPr>
              <a:t>TOP_OBJ</a:t>
            </a:r>
            <a:r>
              <a:rPr sz="1125" dirty="0"/>
              <a:t>"]["</a:t>
            </a:r>
            <a:r>
              <a:rPr sz="1125" dirty="0">
                <a:solidFill>
                  <a:srgbClr val="00B050"/>
                </a:solidFill>
              </a:rPr>
              <a:t>attributes</a:t>
            </a:r>
            <a:r>
              <a:rPr sz="1125" dirty="0"/>
              <a:t>"]</a:t>
            </a:r>
          </a:p>
          <a:p>
            <a:pPr algn="l">
              <a:defRPr sz="1600"/>
            </a:pPr>
            <a:r>
              <a:rPr sz="1125" dirty="0"/>
              <a:t>print data1["name"]</a:t>
            </a:r>
          </a:p>
        </p:txBody>
      </p:sp>
    </p:spTree>
    <p:extLst>
      <p:ext uri="{BB962C8B-B14F-4D97-AF65-F5344CB8AC3E}">
        <p14:creationId xmlns:p14="http://schemas.microsoft.com/office/powerpoint/2010/main" val="560613423"/>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solidFill>
                  <a:srgbClr val="942093"/>
                </a:solidFill>
              </a:rPr>
              <a:t>{</a:t>
            </a:r>
          </a:p>
          <a:p>
            <a:pPr algn="l">
              <a:defRPr sz="1200">
                <a:latin typeface="Courier"/>
                <a:ea typeface="Courier"/>
                <a:cs typeface="Courier"/>
                <a:sym typeface="Courier"/>
              </a:defRPr>
            </a:pPr>
            <a:r>
              <a:rPr sz="844" dirty="0">
                <a:solidFill>
                  <a:srgbClr val="942093"/>
                </a:solidFill>
              </a:rPr>
              <a:t>	"TOP_OBJ": </a:t>
            </a:r>
            <a:r>
              <a:rPr sz="844" dirty="0">
                <a:solidFill>
                  <a:srgbClr val="00B050"/>
                </a:solidFill>
              </a:rPr>
              <a:t>{</a:t>
            </a:r>
          </a:p>
          <a:p>
            <a:pPr algn="l">
              <a:defRPr sz="1200">
                <a:latin typeface="Courier"/>
                <a:ea typeface="Courier"/>
                <a:cs typeface="Courier"/>
                <a:sym typeface="Courier"/>
              </a:defRPr>
            </a:pPr>
            <a:r>
              <a:rPr sz="844" dirty="0">
                <a:solidFill>
                  <a:srgbClr val="00B050"/>
                </a:solidFill>
              </a:rPr>
              <a:t>		"attributes"</a:t>
            </a:r>
            <a:r>
              <a:rPr sz="844" dirty="0"/>
              <a:t>: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a:t>
            </a:r>
            <a:r>
              <a:rPr sz="844" dirty="0">
                <a:solidFill>
                  <a:srgbClr val="7A81FF"/>
                </a:solidFill>
              </a:rPr>
              <a:t>"name": "TEST1_OBJECT</a:t>
            </a:r>
            <a:r>
              <a:rPr sz="844" dirty="0"/>
              <a: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"OBJ1":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 {</a:t>
            </a:r>
          </a:p>
          <a:p>
            <a:pPr algn="l">
              <a:defRPr sz="1200">
                <a:latin typeface="Courier"/>
                <a:ea typeface="Courier"/>
                <a:cs typeface="Courier"/>
                <a:sym typeface="Courier"/>
              </a:defRPr>
            </a:pPr>
            <a:r>
              <a:rPr sz="844" dirty="0"/>
              <a:t>			"OBJ2":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"SUB_OBJ2":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third section",</a:t>
            </a:r>
          </a:p>
          <a:p>
            <a:pPr algn="l">
              <a:defRPr sz="1200">
                <a:latin typeface="Courier"/>
                <a:ea typeface="Courier"/>
                <a:cs typeface="Courier"/>
                <a:sym typeface="Courier"/>
              </a:defRPr>
            </a:pPr>
            <a:r>
              <a:rPr sz="844" dirty="0"/>
              <a:t>							"type": "String",</a:t>
            </a:r>
          </a:p>
          <a:p>
            <a:pPr algn="l">
              <a:defRPr sz="1200">
                <a:latin typeface="Courier"/>
                <a:ea typeface="Courier"/>
                <a:cs typeface="Courier"/>
                <a:sym typeface="Courier"/>
              </a:defRPr>
            </a:pPr>
            <a:r>
              <a:rPr sz="844" dirty="0"/>
              <a:t>							"name": "TEST3_OBJECT",</a:t>
            </a:r>
          </a:p>
          <a:p>
            <a:pPr algn="l">
              <a:defRPr sz="1200">
                <a:latin typeface="Courier"/>
                <a:ea typeface="Courier"/>
                <a:cs typeface="Courier"/>
                <a:sym typeface="Courier"/>
              </a:defRPr>
            </a:pPr>
            <a:r>
              <a:rPr sz="844" dirty="0"/>
              <a:t>							"prio": "1"</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312600"/>
            <a:ext cx="2747548" cy="178606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simplejson as json</a:t>
            </a:r>
          </a:p>
          <a:p>
            <a:pPr algn="l">
              <a:defRPr sz="1600"/>
            </a:pPr>
            <a:endParaRPr sz="1125" dirty="0"/>
          </a:p>
          <a:p>
            <a:pPr algn="l">
              <a:defRPr sz="1600"/>
            </a:pPr>
            <a:endParaRPr sz="1125" dirty="0"/>
          </a:p>
          <a:p>
            <a:pPr algn="l">
              <a:defRPr sz="1600"/>
            </a:pPr>
            <a:r>
              <a:rPr sz="1125" dirty="0"/>
              <a:t>file = "/home/student/parse_json.json" </a:t>
            </a:r>
          </a:p>
          <a:p>
            <a:pPr algn="l">
              <a:defRPr sz="1600"/>
            </a:pPr>
            <a:r>
              <a:rPr sz="1125" dirty="0"/>
              <a:t>test = open(file, 'r')</a:t>
            </a:r>
          </a:p>
          <a:p>
            <a:pPr algn="l">
              <a:defRPr sz="1600"/>
            </a:pPr>
            <a:r>
              <a:rPr sz="1125" dirty="0"/>
              <a:t>readfile = test.read()</a:t>
            </a:r>
          </a:p>
          <a:p>
            <a:pPr algn="l">
              <a:defRPr sz="1600"/>
            </a:pPr>
            <a:r>
              <a:rPr lang="en-US" sz="1125" dirty="0">
                <a:solidFill>
                  <a:schemeClr val="accent1">
                    <a:lumMod val="75000"/>
                  </a:schemeClr>
                </a:solidFill>
              </a:rPr>
              <a:t>data</a:t>
            </a:r>
            <a:r>
              <a:rPr lang="en-US" sz="1125" dirty="0"/>
              <a:t> = </a:t>
            </a:r>
            <a:r>
              <a:rPr lang="en-US" sz="1125" dirty="0" err="1">
                <a:solidFill>
                  <a:srgbClr val="7030A0"/>
                </a:solidFill>
              </a:rPr>
              <a:t>json</a:t>
            </a:r>
            <a:r>
              <a:rPr lang="en-US" sz="1125" dirty="0" err="1"/>
              <a:t>.loads</a:t>
            </a:r>
            <a:r>
              <a:rPr lang="en-US" sz="1125" dirty="0"/>
              <a:t>(</a:t>
            </a:r>
            <a:r>
              <a:rPr lang="en-US" sz="1125" dirty="0" err="1">
                <a:solidFill>
                  <a:schemeClr val="accent5">
                    <a:lumMod val="60000"/>
                    <a:lumOff val="40000"/>
                  </a:schemeClr>
                </a:solidFill>
              </a:rPr>
              <a:t>readfile</a:t>
            </a:r>
            <a:r>
              <a:rPr lang="en-US" sz="1125" dirty="0"/>
              <a:t>)</a:t>
            </a:r>
          </a:p>
          <a:p>
            <a:pPr algn="l">
              <a:defRPr sz="1600"/>
            </a:pPr>
            <a:r>
              <a:rPr sz="1125" dirty="0"/>
              <a:t>test.close()</a:t>
            </a:r>
          </a:p>
          <a:p>
            <a:pPr algn="l">
              <a:defRPr sz="1600"/>
            </a:pPr>
            <a:r>
              <a:rPr sz="1125" dirty="0"/>
              <a:t>		</a:t>
            </a:r>
          </a:p>
          <a:p>
            <a:pPr algn="l">
              <a:defRPr sz="1600"/>
            </a:pPr>
            <a:r>
              <a:rPr sz="1125" dirty="0">
                <a:solidFill>
                  <a:srgbClr val="FF0000"/>
                </a:solidFill>
              </a:rPr>
              <a:t>data1</a:t>
            </a:r>
            <a:r>
              <a:rPr sz="1125" dirty="0"/>
              <a:t> = </a:t>
            </a:r>
            <a:r>
              <a:rPr sz="1125" dirty="0">
                <a:solidFill>
                  <a:schemeClr val="accent1">
                    <a:lumMod val="75000"/>
                  </a:schemeClr>
                </a:solidFill>
              </a:rPr>
              <a:t>data</a:t>
            </a:r>
            <a:r>
              <a:rPr sz="1125" dirty="0"/>
              <a:t>["</a:t>
            </a:r>
            <a:r>
              <a:rPr sz="1125" dirty="0">
                <a:solidFill>
                  <a:srgbClr val="942093"/>
                </a:solidFill>
              </a:rPr>
              <a:t>TOP_OBJ</a:t>
            </a:r>
            <a:r>
              <a:rPr sz="1125" dirty="0"/>
              <a:t>"]["</a:t>
            </a:r>
            <a:r>
              <a:rPr sz="1125" dirty="0">
                <a:solidFill>
                  <a:srgbClr val="00B050"/>
                </a:solidFill>
              </a:rPr>
              <a:t>attributes</a:t>
            </a:r>
            <a:r>
              <a:rPr sz="1125" dirty="0"/>
              <a:t>"]</a:t>
            </a:r>
          </a:p>
          <a:p>
            <a:pPr algn="l">
              <a:defRPr sz="1600"/>
            </a:pPr>
            <a:r>
              <a:rPr sz="1125" dirty="0"/>
              <a:t>print </a:t>
            </a:r>
            <a:r>
              <a:rPr sz="1125" dirty="0">
                <a:solidFill>
                  <a:srgbClr val="FF0000"/>
                </a:solidFill>
              </a:rPr>
              <a:t>data1</a:t>
            </a:r>
            <a:r>
              <a:rPr sz="1125" dirty="0"/>
              <a:t>["</a:t>
            </a:r>
            <a:r>
              <a:rPr sz="1125" dirty="0">
                <a:solidFill>
                  <a:srgbClr val="7A81FF"/>
                </a:solidFill>
              </a:rPr>
              <a:t>name</a:t>
            </a:r>
            <a:r>
              <a:rPr sz="1125" dirty="0"/>
              <a:t>"]</a:t>
            </a:r>
          </a:p>
        </p:txBody>
      </p:sp>
    </p:spTree>
    <p:extLst>
      <p:ext uri="{BB962C8B-B14F-4D97-AF65-F5344CB8AC3E}">
        <p14:creationId xmlns:p14="http://schemas.microsoft.com/office/powerpoint/2010/main" val="3478432562"/>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p:nvPr/>
        </p:nvSpPr>
        <p:spPr>
          <a:xfrm>
            <a:off x="2328595" y="465269"/>
            <a:ext cx="2689840"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JSON(Lists)</a:t>
            </a:r>
          </a:p>
        </p:txBody>
      </p:sp>
      <p:sp>
        <p:nvSpPr>
          <p:cNvPr id="255" name="Shape 255"/>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a:t>{</a:t>
            </a:r>
          </a:p>
          <a:p>
            <a:pPr algn="l">
              <a:defRPr sz="1200">
                <a:latin typeface="Courier"/>
                <a:ea typeface="Courier"/>
                <a:cs typeface="Courier"/>
                <a:sym typeface="Courier"/>
              </a:defRPr>
            </a:pPr>
            <a:r>
              <a:rPr sz="844"/>
              <a:t>	"TOP_OBJ": {</a:t>
            </a:r>
          </a:p>
          <a:p>
            <a:pPr algn="l">
              <a:defRPr sz="1200">
                <a:latin typeface="Courier"/>
                <a:ea typeface="Courier"/>
                <a:cs typeface="Courier"/>
                <a:sym typeface="Courier"/>
              </a:defRPr>
            </a:pPr>
            <a:r>
              <a:rPr sz="844"/>
              <a:t>		"attributes": {</a:t>
            </a:r>
          </a:p>
          <a:p>
            <a:pPr algn="l">
              <a:defRPr sz="1200">
                <a:latin typeface="Courier"/>
                <a:ea typeface="Courier"/>
                <a:cs typeface="Courier"/>
                <a:sym typeface="Courier"/>
              </a:defRPr>
            </a:pPr>
            <a:r>
              <a:rPr sz="844"/>
              <a:t>			"descr": "This is a main section",</a:t>
            </a:r>
          </a:p>
          <a:p>
            <a:pPr algn="l">
              <a:defRPr sz="1200">
                <a:latin typeface="Courier"/>
                <a:ea typeface="Courier"/>
                <a:cs typeface="Courier"/>
                <a:sym typeface="Courier"/>
              </a:defRPr>
            </a:pPr>
            <a:r>
              <a:rPr sz="844"/>
              <a:t>			"name": "TEST1_OBJECT",</a:t>
            </a:r>
          </a:p>
          <a:p>
            <a:pPr algn="l">
              <a:defRPr sz="1200">
                <a:latin typeface="Courier"/>
                <a:ea typeface="Courier"/>
                <a:cs typeface="Courier"/>
                <a:sym typeface="Courier"/>
              </a:defRPr>
            </a:pPr>
            <a:r>
              <a:rPr sz="844"/>
              <a:t>			"ownerKey": "",</a:t>
            </a:r>
          </a:p>
          <a:p>
            <a:pPr algn="l">
              <a:defRPr sz="1200">
                <a:latin typeface="Courier"/>
                <a:ea typeface="Courier"/>
                <a:cs typeface="Courier"/>
                <a:sym typeface="Courier"/>
              </a:defRPr>
            </a:pPr>
            <a:r>
              <a:rPr sz="844"/>
              <a:t>			"ownerTag": ""</a:t>
            </a:r>
          </a:p>
          <a:p>
            <a:pPr algn="l">
              <a:defRPr sz="1200">
                <a:latin typeface="Courier"/>
                <a:ea typeface="Courier"/>
                <a:cs typeface="Courier"/>
                <a:sym typeface="Courier"/>
              </a:defRPr>
            </a:pPr>
            <a:r>
              <a:rPr sz="844"/>
              <a:t>		},</a:t>
            </a:r>
          </a:p>
          <a:p>
            <a:pPr algn="l">
              <a:defRPr sz="1200">
                <a:latin typeface="Courier"/>
                <a:ea typeface="Courier"/>
                <a:cs typeface="Courier"/>
                <a:sym typeface="Courier"/>
              </a:defRPr>
            </a:pPr>
            <a:r>
              <a:rPr sz="844"/>
              <a:t>		"children": [{</a:t>
            </a:r>
          </a:p>
          <a:p>
            <a:pPr algn="l">
              <a:defRPr sz="1200">
                <a:latin typeface="Courier"/>
                <a:ea typeface="Courier"/>
                <a:cs typeface="Courier"/>
                <a:sym typeface="Courier"/>
              </a:defRPr>
            </a:pPr>
            <a:r>
              <a:rPr sz="844"/>
              <a:t>			"OBJ1": {</a:t>
            </a:r>
          </a:p>
          <a:p>
            <a:pPr algn="l">
              <a:defRPr sz="1200">
                <a:latin typeface="Courier"/>
                <a:ea typeface="Courier"/>
                <a:cs typeface="Courier"/>
                <a:sym typeface="Courier"/>
              </a:defRPr>
            </a:pPr>
            <a:r>
              <a:rPr sz="844"/>
              <a:t>				"attributes": {</a:t>
            </a:r>
          </a:p>
          <a:p>
            <a:pPr algn="l">
              <a:defRPr sz="1200">
                <a:latin typeface="Courier"/>
                <a:ea typeface="Courier"/>
                <a:cs typeface="Courier"/>
                <a:sym typeface="Courier"/>
              </a:defRPr>
            </a:pPr>
            <a:r>
              <a:rPr sz="844"/>
              <a:t>					"descr": "This is a second section",</a:t>
            </a:r>
          </a:p>
          <a:p>
            <a:pPr algn="l">
              <a:defRPr sz="1200">
                <a:latin typeface="Courier"/>
                <a:ea typeface="Courier"/>
                <a:cs typeface="Courier"/>
                <a:sym typeface="Courier"/>
              </a:defRPr>
            </a:pPr>
            <a:r>
              <a:rPr sz="844"/>
              <a:t>					"name": "TEST2_OBJECT",</a:t>
            </a:r>
          </a:p>
          <a:p>
            <a:pPr algn="l">
              <a:defRPr sz="1200">
                <a:latin typeface="Courier"/>
                <a:ea typeface="Courier"/>
                <a:cs typeface="Courier"/>
                <a:sym typeface="Courier"/>
              </a:defRPr>
            </a:pPr>
            <a:r>
              <a:rPr sz="844"/>
              <a:t>					"ownerKey": "",</a:t>
            </a:r>
          </a:p>
          <a:p>
            <a:pPr algn="l">
              <a:defRPr sz="1200">
                <a:latin typeface="Courier"/>
                <a:ea typeface="Courier"/>
                <a:cs typeface="Courier"/>
                <a:sym typeface="Courier"/>
              </a:defRPr>
            </a:pPr>
            <a:r>
              <a:rPr sz="844"/>
              <a:t>					"ownerTag": ""</a:t>
            </a:r>
          </a:p>
          <a:p>
            <a:pPr algn="l">
              <a:defRPr sz="1200">
                <a:latin typeface="Courier"/>
                <a:ea typeface="Courier"/>
                <a:cs typeface="Courier"/>
                <a:sym typeface="Courier"/>
              </a:defRPr>
            </a:pPr>
            <a:r>
              <a:rPr sz="844"/>
              <a:t>				}</a:t>
            </a:r>
          </a:p>
          <a:p>
            <a:pPr algn="l">
              <a:defRPr sz="1200">
                <a:latin typeface="Courier"/>
                <a:ea typeface="Courier"/>
                <a:cs typeface="Courier"/>
                <a:sym typeface="Courier"/>
              </a:defRPr>
            </a:pPr>
            <a:r>
              <a:rPr sz="844"/>
              <a:t>			}</a:t>
            </a:r>
          </a:p>
          <a:p>
            <a:pPr algn="l">
              <a:defRPr sz="1200">
                <a:latin typeface="Courier"/>
                <a:ea typeface="Courier"/>
                <a:cs typeface="Courier"/>
                <a:sym typeface="Courier"/>
              </a:defRPr>
            </a:pPr>
            <a:r>
              <a:rPr sz="844"/>
              <a:t>		}, {</a:t>
            </a:r>
          </a:p>
          <a:p>
            <a:pPr algn="l">
              <a:defRPr sz="1200">
                <a:latin typeface="Courier"/>
                <a:ea typeface="Courier"/>
                <a:cs typeface="Courier"/>
                <a:sym typeface="Courier"/>
              </a:defRPr>
            </a:pPr>
            <a:r>
              <a:rPr sz="844"/>
              <a:t>			"OBJ2": {</a:t>
            </a:r>
          </a:p>
          <a:p>
            <a:pPr algn="l">
              <a:defRPr sz="1200">
                <a:latin typeface="Courier"/>
                <a:ea typeface="Courier"/>
                <a:cs typeface="Courier"/>
                <a:sym typeface="Courier"/>
              </a:defRPr>
            </a:pPr>
            <a:r>
              <a:rPr sz="844"/>
              <a:t>				"attributes": {</a:t>
            </a:r>
          </a:p>
          <a:p>
            <a:pPr algn="l">
              <a:defRPr sz="1200">
                <a:latin typeface="Courier"/>
                <a:ea typeface="Courier"/>
                <a:cs typeface="Courier"/>
                <a:sym typeface="Courier"/>
              </a:defRPr>
            </a:pPr>
            <a:r>
              <a:rPr sz="844"/>
              <a:t>					"descr": "This is a second section",</a:t>
            </a:r>
          </a:p>
          <a:p>
            <a:pPr algn="l">
              <a:defRPr sz="1200">
                <a:latin typeface="Courier"/>
                <a:ea typeface="Courier"/>
                <a:cs typeface="Courier"/>
                <a:sym typeface="Courier"/>
              </a:defRPr>
            </a:pPr>
            <a:r>
              <a:rPr sz="844"/>
              <a:t>					"name": "TEST2_OBJECT",</a:t>
            </a:r>
          </a:p>
          <a:p>
            <a:pPr algn="l">
              <a:defRPr sz="1200">
                <a:latin typeface="Courier"/>
                <a:ea typeface="Courier"/>
                <a:cs typeface="Courier"/>
                <a:sym typeface="Courier"/>
              </a:defRPr>
            </a:pPr>
            <a:r>
              <a:rPr sz="844"/>
              <a:t>					"ownerKey": "",</a:t>
            </a:r>
          </a:p>
          <a:p>
            <a:pPr algn="l">
              <a:defRPr sz="1200">
                <a:latin typeface="Courier"/>
                <a:ea typeface="Courier"/>
                <a:cs typeface="Courier"/>
                <a:sym typeface="Courier"/>
              </a:defRPr>
            </a:pPr>
            <a:r>
              <a:rPr sz="844"/>
              <a:t>					"ownerTag": ""</a:t>
            </a:r>
          </a:p>
          <a:p>
            <a:pPr algn="l">
              <a:defRPr sz="1200">
                <a:latin typeface="Courier"/>
                <a:ea typeface="Courier"/>
                <a:cs typeface="Courier"/>
                <a:sym typeface="Courier"/>
              </a:defRPr>
            </a:pPr>
            <a:r>
              <a:rPr sz="844"/>
              <a:t>				},</a:t>
            </a:r>
          </a:p>
          <a:p>
            <a:pPr algn="l">
              <a:defRPr sz="1200">
                <a:latin typeface="Courier"/>
                <a:ea typeface="Courier"/>
                <a:cs typeface="Courier"/>
                <a:sym typeface="Courier"/>
              </a:defRPr>
            </a:pPr>
            <a:r>
              <a:rPr sz="844"/>
              <a:t>				"children": [{</a:t>
            </a:r>
          </a:p>
          <a:p>
            <a:pPr algn="l">
              <a:defRPr sz="1200">
                <a:latin typeface="Courier"/>
                <a:ea typeface="Courier"/>
                <a:cs typeface="Courier"/>
                <a:sym typeface="Courier"/>
              </a:defRPr>
            </a:pPr>
            <a:r>
              <a:rPr sz="844"/>
              <a:t>					"SUB_OBJ2": {</a:t>
            </a:r>
          </a:p>
          <a:p>
            <a:pPr algn="l">
              <a:defRPr sz="1200">
                <a:latin typeface="Courier"/>
                <a:ea typeface="Courier"/>
                <a:cs typeface="Courier"/>
                <a:sym typeface="Courier"/>
              </a:defRPr>
            </a:pPr>
            <a:r>
              <a:rPr sz="844"/>
              <a:t>						"attributes": {</a:t>
            </a:r>
          </a:p>
          <a:p>
            <a:pPr algn="l">
              <a:defRPr sz="1200">
                <a:latin typeface="Courier"/>
                <a:ea typeface="Courier"/>
                <a:cs typeface="Courier"/>
                <a:sym typeface="Courier"/>
              </a:defRPr>
            </a:pPr>
            <a:r>
              <a:rPr sz="844"/>
              <a:t>							"descr": "This is third section",</a:t>
            </a:r>
          </a:p>
          <a:p>
            <a:pPr algn="l">
              <a:defRPr sz="1200">
                <a:latin typeface="Courier"/>
                <a:ea typeface="Courier"/>
                <a:cs typeface="Courier"/>
                <a:sym typeface="Courier"/>
              </a:defRPr>
            </a:pPr>
            <a:r>
              <a:rPr sz="844"/>
              <a:t>							"type": "String",</a:t>
            </a:r>
          </a:p>
          <a:p>
            <a:pPr algn="l">
              <a:defRPr sz="1200">
                <a:latin typeface="Courier"/>
                <a:ea typeface="Courier"/>
                <a:cs typeface="Courier"/>
                <a:sym typeface="Courier"/>
              </a:defRPr>
            </a:pPr>
            <a:r>
              <a:rPr sz="844"/>
              <a:t>							"name": "TEST3_OBJECT",</a:t>
            </a:r>
          </a:p>
          <a:p>
            <a:pPr algn="l">
              <a:defRPr sz="1200">
                <a:latin typeface="Courier"/>
                <a:ea typeface="Courier"/>
                <a:cs typeface="Courier"/>
                <a:sym typeface="Courier"/>
              </a:defRPr>
            </a:pPr>
            <a:r>
              <a:rPr sz="844"/>
              <a:t>							"prio": "1"</a:t>
            </a:r>
          </a:p>
          <a:p>
            <a:pPr algn="l">
              <a:defRPr sz="1200">
                <a:latin typeface="Courier"/>
                <a:ea typeface="Courier"/>
                <a:cs typeface="Courier"/>
                <a:sym typeface="Courier"/>
              </a:defRPr>
            </a:pPr>
            <a:r>
              <a:rPr sz="844"/>
              <a:t>						}</a:t>
            </a:r>
          </a:p>
          <a:p>
            <a:pPr algn="l">
              <a:defRPr sz="1200">
                <a:latin typeface="Courier"/>
                <a:ea typeface="Courier"/>
                <a:cs typeface="Courier"/>
                <a:sym typeface="Courier"/>
              </a:defRPr>
            </a:pPr>
            <a:r>
              <a:rPr sz="844"/>
              <a:t>					}</a:t>
            </a:r>
          </a:p>
          <a:p>
            <a:pPr algn="l">
              <a:defRPr sz="1200">
                <a:latin typeface="Courier"/>
                <a:ea typeface="Courier"/>
                <a:cs typeface="Courier"/>
                <a:sym typeface="Courier"/>
              </a:defRPr>
            </a:pPr>
            <a:r>
              <a:rPr sz="844"/>
              <a:t>				}]</a:t>
            </a:r>
          </a:p>
          <a:p>
            <a:pPr algn="l">
              <a:defRPr sz="1200">
                <a:latin typeface="Courier"/>
                <a:ea typeface="Courier"/>
                <a:cs typeface="Courier"/>
                <a:sym typeface="Courier"/>
              </a:defRPr>
            </a:pPr>
            <a:r>
              <a:rPr sz="844"/>
              <a:t>			}</a:t>
            </a:r>
          </a:p>
          <a:p>
            <a:pPr algn="l">
              <a:defRPr sz="1200">
                <a:latin typeface="Courier"/>
                <a:ea typeface="Courier"/>
                <a:cs typeface="Courier"/>
                <a:sym typeface="Courier"/>
              </a:defRPr>
            </a:pPr>
            <a:r>
              <a:rPr sz="844"/>
              <a:t>		}]</a:t>
            </a:r>
          </a:p>
          <a:p>
            <a:pPr algn="l">
              <a:defRPr sz="1200">
                <a:latin typeface="Courier"/>
                <a:ea typeface="Courier"/>
                <a:cs typeface="Courier"/>
                <a:sym typeface="Courier"/>
              </a:defRPr>
            </a:pPr>
            <a:r>
              <a:rPr sz="844"/>
              <a:t>	}</a:t>
            </a:r>
          </a:p>
          <a:p>
            <a:pPr algn="l">
              <a:defRPr sz="1200">
                <a:latin typeface="Courier"/>
                <a:ea typeface="Courier"/>
                <a:cs typeface="Courier"/>
                <a:sym typeface="Courier"/>
              </a:defRPr>
            </a:pPr>
            <a:r>
              <a:rPr sz="844"/>
              <a:t>}</a:t>
            </a:r>
          </a:p>
        </p:txBody>
      </p:sp>
      <p:sp>
        <p:nvSpPr>
          <p:cNvPr id="256" name="Shape 256"/>
          <p:cNvSpPr/>
          <p:nvPr/>
        </p:nvSpPr>
        <p:spPr>
          <a:xfrm>
            <a:off x="5971193" y="1234695"/>
            <a:ext cx="2747548" cy="194187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simplejson as json</a:t>
            </a:r>
          </a:p>
          <a:p>
            <a:pPr algn="l">
              <a:defRPr sz="1600"/>
            </a:pPr>
            <a:endParaRPr sz="1125" dirty="0"/>
          </a:p>
          <a:p>
            <a:pPr algn="l">
              <a:defRPr sz="1600"/>
            </a:pPr>
            <a:endParaRPr sz="1125" dirty="0"/>
          </a:p>
          <a:p>
            <a:pPr algn="l">
              <a:defRPr sz="1600"/>
            </a:pPr>
            <a:r>
              <a:rPr sz="1125" dirty="0"/>
              <a:t>file = "/home/student/parse_json.json" </a:t>
            </a:r>
          </a:p>
          <a:p>
            <a:pPr algn="l">
              <a:defRPr sz="1600"/>
            </a:pPr>
            <a:r>
              <a:rPr sz="1125" dirty="0"/>
              <a:t>test = open(file, 'r')</a:t>
            </a:r>
          </a:p>
          <a:p>
            <a:pPr algn="l">
              <a:defRPr sz="1600"/>
            </a:pPr>
            <a:r>
              <a:rPr sz="1125" dirty="0"/>
              <a:t>readfile = test.read()</a:t>
            </a:r>
          </a:p>
          <a:p>
            <a:pPr algn="l">
              <a:defRPr sz="1600"/>
            </a:pPr>
            <a:r>
              <a:rPr sz="1125" dirty="0"/>
              <a:t>data = json.loads(readfile)</a:t>
            </a:r>
          </a:p>
          <a:p>
            <a:pPr algn="l">
              <a:defRPr sz="1600"/>
            </a:pPr>
            <a:r>
              <a:rPr sz="1125" dirty="0"/>
              <a:t>test.close()</a:t>
            </a:r>
          </a:p>
          <a:p>
            <a:pPr algn="l">
              <a:defRPr sz="1600"/>
            </a:pPr>
            <a:r>
              <a:rPr sz="1125" dirty="0"/>
              <a:t>		</a:t>
            </a:r>
          </a:p>
          <a:p>
            <a:pPr algn="l">
              <a:defRPr sz="1600"/>
            </a:pPr>
            <a:r>
              <a:rPr sz="1125" dirty="0"/>
              <a:t>data1 = data["TOP_OBJ"]["children"]</a:t>
            </a:r>
          </a:p>
          <a:p>
            <a:pPr algn="l">
              <a:defRPr sz="1600"/>
            </a:pPr>
            <a:r>
              <a:rPr sz="1125" dirty="0"/>
              <a:t>print data1[0]</a:t>
            </a:r>
          </a:p>
          <a:p>
            <a:pPr algn="l">
              <a:defRPr sz="1600"/>
            </a:pPr>
            <a:r>
              <a:rPr sz="1125" dirty="0"/>
              <a:t>print data1[1]</a:t>
            </a:r>
          </a:p>
        </p:txBody>
      </p:sp>
    </p:spTree>
    <p:extLst>
      <p:ext uri="{BB962C8B-B14F-4D97-AF65-F5344CB8AC3E}">
        <p14:creationId xmlns:p14="http://schemas.microsoft.com/office/powerpoint/2010/main" val="274279187"/>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solidFill>
                  <a:srgbClr val="942093"/>
                </a:solidFill>
              </a:rPr>
              <a:t>{</a:t>
            </a:r>
          </a:p>
          <a:p>
            <a:pPr algn="l">
              <a:defRPr sz="1200">
                <a:latin typeface="Courier"/>
                <a:ea typeface="Courier"/>
                <a:cs typeface="Courier"/>
                <a:sym typeface="Courier"/>
              </a:defRPr>
            </a:pPr>
            <a:r>
              <a:rPr sz="844" dirty="0">
                <a:solidFill>
                  <a:srgbClr val="942093"/>
                </a:solidFill>
              </a:rPr>
              <a:t>	"TOP_OBJ": </a:t>
            </a:r>
            <a:r>
              <a:rPr sz="844" dirty="0"/>
              <a:t>{</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"name": "TEST1_OBJECT",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"OBJ1":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 {</a:t>
            </a:r>
          </a:p>
          <a:p>
            <a:pPr algn="l">
              <a:defRPr sz="1200">
                <a:latin typeface="Courier"/>
                <a:ea typeface="Courier"/>
                <a:cs typeface="Courier"/>
                <a:sym typeface="Courier"/>
              </a:defRPr>
            </a:pPr>
            <a:r>
              <a:rPr sz="844" dirty="0"/>
              <a:t>			"OBJ2":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"SUB_OBJ2":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third section",</a:t>
            </a:r>
          </a:p>
          <a:p>
            <a:pPr algn="l">
              <a:defRPr sz="1200">
                <a:latin typeface="Courier"/>
                <a:ea typeface="Courier"/>
                <a:cs typeface="Courier"/>
                <a:sym typeface="Courier"/>
              </a:defRPr>
            </a:pPr>
            <a:r>
              <a:rPr sz="844" dirty="0"/>
              <a:t>							"type": "String",</a:t>
            </a:r>
          </a:p>
          <a:p>
            <a:pPr algn="l">
              <a:defRPr sz="1200">
                <a:latin typeface="Courier"/>
                <a:ea typeface="Courier"/>
                <a:cs typeface="Courier"/>
                <a:sym typeface="Courier"/>
              </a:defRPr>
            </a:pPr>
            <a:r>
              <a:rPr sz="844" dirty="0"/>
              <a:t>							"name": "TEST3_OBJECT",</a:t>
            </a:r>
          </a:p>
          <a:p>
            <a:pPr algn="l">
              <a:defRPr sz="1200">
                <a:latin typeface="Courier"/>
                <a:ea typeface="Courier"/>
                <a:cs typeface="Courier"/>
                <a:sym typeface="Courier"/>
              </a:defRPr>
            </a:pPr>
            <a:r>
              <a:rPr sz="844" dirty="0"/>
              <a:t>							"prio": "1"</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234695"/>
            <a:ext cx="2747548" cy="194187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simplejson as json</a:t>
            </a:r>
          </a:p>
          <a:p>
            <a:pPr algn="l">
              <a:defRPr sz="1600"/>
            </a:pPr>
            <a:endParaRPr sz="1125" dirty="0"/>
          </a:p>
          <a:p>
            <a:pPr algn="l">
              <a:defRPr sz="1600"/>
            </a:pPr>
            <a:endParaRPr sz="1125" dirty="0"/>
          </a:p>
          <a:p>
            <a:pPr algn="l">
              <a:defRPr sz="1600"/>
            </a:pPr>
            <a:r>
              <a:rPr sz="1125" dirty="0"/>
              <a:t>file = "/home/student/parse_json.json" </a:t>
            </a:r>
          </a:p>
          <a:p>
            <a:pPr algn="l">
              <a:defRPr sz="1600"/>
            </a:pPr>
            <a:r>
              <a:rPr sz="1125" dirty="0"/>
              <a:t>test = open(file, 'r')</a:t>
            </a:r>
          </a:p>
          <a:p>
            <a:pPr algn="l">
              <a:defRPr sz="1600"/>
            </a:pPr>
            <a:r>
              <a:rPr sz="1125" dirty="0"/>
              <a:t>readfile = test.read()</a:t>
            </a:r>
          </a:p>
          <a:p>
            <a:pPr algn="l">
              <a:defRPr sz="1600"/>
            </a:pPr>
            <a:r>
              <a:rPr lang="en-US" sz="1125" dirty="0">
                <a:solidFill>
                  <a:schemeClr val="accent1">
                    <a:lumMod val="75000"/>
                  </a:schemeClr>
                </a:solidFill>
              </a:rPr>
              <a:t>data</a:t>
            </a:r>
            <a:r>
              <a:rPr lang="en-US" sz="1125" dirty="0"/>
              <a:t> = </a:t>
            </a:r>
            <a:r>
              <a:rPr lang="en-US" sz="1125" dirty="0" err="1">
                <a:solidFill>
                  <a:srgbClr val="7030A0"/>
                </a:solidFill>
              </a:rPr>
              <a:t>json</a:t>
            </a:r>
            <a:r>
              <a:rPr lang="en-US" sz="1125" dirty="0" err="1"/>
              <a:t>.loads</a:t>
            </a:r>
            <a:r>
              <a:rPr lang="en-US" sz="1125" dirty="0"/>
              <a:t>(</a:t>
            </a:r>
            <a:r>
              <a:rPr lang="en-US" sz="1125" dirty="0" err="1">
                <a:solidFill>
                  <a:schemeClr val="accent5">
                    <a:lumMod val="60000"/>
                    <a:lumOff val="40000"/>
                  </a:schemeClr>
                </a:solidFill>
              </a:rPr>
              <a:t>readfile</a:t>
            </a:r>
            <a:r>
              <a:rPr lang="en-US" sz="1125" dirty="0"/>
              <a:t>)</a:t>
            </a:r>
          </a:p>
          <a:p>
            <a:pPr algn="l">
              <a:defRPr sz="1600"/>
            </a:pPr>
            <a:r>
              <a:rPr sz="1125" dirty="0"/>
              <a:t>test.close()</a:t>
            </a:r>
          </a:p>
          <a:p>
            <a:pPr algn="l">
              <a:defRPr sz="1600"/>
            </a:pPr>
            <a:r>
              <a:rPr sz="1125" dirty="0"/>
              <a:t>		</a:t>
            </a:r>
          </a:p>
          <a:p>
            <a:pPr algn="l">
              <a:defRPr sz="1600"/>
            </a:pPr>
            <a:r>
              <a:rPr sz="1125" dirty="0">
                <a:solidFill>
                  <a:srgbClr val="FF0000"/>
                </a:solidFill>
              </a:rPr>
              <a:t>data1</a:t>
            </a:r>
            <a:r>
              <a:rPr sz="1125" dirty="0"/>
              <a:t> = </a:t>
            </a:r>
            <a:r>
              <a:rPr sz="1125" dirty="0">
                <a:solidFill>
                  <a:schemeClr val="accent1">
                    <a:lumMod val="75000"/>
                  </a:schemeClr>
                </a:solidFill>
              </a:rPr>
              <a:t>data</a:t>
            </a:r>
            <a:r>
              <a:rPr sz="1125" dirty="0"/>
              <a:t>["</a:t>
            </a:r>
            <a:r>
              <a:rPr sz="1125" dirty="0">
                <a:solidFill>
                  <a:srgbClr val="942093"/>
                </a:solidFill>
              </a:rPr>
              <a:t>TOP_OBJ</a:t>
            </a:r>
            <a:r>
              <a:rPr sz="1125" dirty="0"/>
              <a:t>"]["</a:t>
            </a:r>
            <a:r>
              <a:rPr lang="en-US" sz="1125" dirty="0"/>
              <a:t>chidren</a:t>
            </a:r>
            <a:r>
              <a:rPr sz="1125" dirty="0"/>
              <a:t>"]</a:t>
            </a:r>
          </a:p>
          <a:p>
            <a:pPr algn="l">
              <a:defRPr sz="1600"/>
            </a:pPr>
            <a:r>
              <a:rPr lang="en-US" sz="1125" dirty="0"/>
              <a:t>print data1[0]</a:t>
            </a:r>
          </a:p>
          <a:p>
            <a:pPr algn="l">
              <a:defRPr sz="1600"/>
            </a:pPr>
            <a:r>
              <a:rPr lang="en-US" sz="1125" dirty="0"/>
              <a:t>print data1[1]</a:t>
            </a:r>
          </a:p>
        </p:txBody>
      </p:sp>
    </p:spTree>
    <p:extLst>
      <p:ext uri="{BB962C8B-B14F-4D97-AF65-F5344CB8AC3E}">
        <p14:creationId xmlns:p14="http://schemas.microsoft.com/office/powerpoint/2010/main" val="3561066986"/>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solidFill>
                  <a:srgbClr val="942093"/>
                </a:solidFill>
              </a:rPr>
              <a:t>{</a:t>
            </a:r>
          </a:p>
          <a:p>
            <a:pPr algn="l">
              <a:defRPr sz="1200">
                <a:latin typeface="Courier"/>
                <a:ea typeface="Courier"/>
                <a:cs typeface="Courier"/>
                <a:sym typeface="Courier"/>
              </a:defRPr>
            </a:pPr>
            <a:r>
              <a:rPr sz="844" dirty="0">
                <a:solidFill>
                  <a:srgbClr val="942093"/>
                </a:solidFill>
              </a:rPr>
              <a:t>	"TOP_OBJ": </a:t>
            </a:r>
            <a:r>
              <a:rPr sz="844" dirty="0"/>
              <a:t>{</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"name": "TEST1_OBJECT",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r>
              <a:rPr sz="844" dirty="0">
                <a:solidFill>
                  <a:srgbClr val="00B050"/>
                </a:solidFill>
              </a:rPr>
              <a:t>"children": </a:t>
            </a:r>
            <a:r>
              <a:rPr sz="844" dirty="0"/>
              <a:t>[{</a:t>
            </a:r>
          </a:p>
          <a:p>
            <a:pPr algn="l">
              <a:defRPr sz="1200">
                <a:latin typeface="Courier"/>
                <a:ea typeface="Courier"/>
                <a:cs typeface="Courier"/>
                <a:sym typeface="Courier"/>
              </a:defRPr>
            </a:pPr>
            <a:r>
              <a:rPr sz="844" dirty="0"/>
              <a:t>			"OBJ1":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 {</a:t>
            </a:r>
          </a:p>
          <a:p>
            <a:pPr algn="l">
              <a:defRPr sz="1200">
                <a:latin typeface="Courier"/>
                <a:ea typeface="Courier"/>
                <a:cs typeface="Courier"/>
                <a:sym typeface="Courier"/>
              </a:defRPr>
            </a:pPr>
            <a:r>
              <a:rPr sz="844" dirty="0"/>
              <a:t>			"OBJ2":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second section",</a:t>
            </a:r>
          </a:p>
          <a:p>
            <a:pPr algn="l">
              <a:defRPr sz="1200">
                <a:latin typeface="Courier"/>
                <a:ea typeface="Courier"/>
                <a:cs typeface="Courier"/>
                <a:sym typeface="Courier"/>
              </a:defRPr>
            </a:pPr>
            <a:r>
              <a:rPr sz="844" dirty="0"/>
              <a:t>					"name": "TEST2_OBJECT",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"children": [{</a:t>
            </a:r>
          </a:p>
          <a:p>
            <a:pPr algn="l">
              <a:defRPr sz="1200">
                <a:latin typeface="Courier"/>
                <a:ea typeface="Courier"/>
                <a:cs typeface="Courier"/>
                <a:sym typeface="Courier"/>
              </a:defRPr>
            </a:pPr>
            <a:r>
              <a:rPr sz="844" dirty="0"/>
              <a:t>					"SUB_OBJ2": {</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third section",</a:t>
            </a:r>
          </a:p>
          <a:p>
            <a:pPr algn="l">
              <a:defRPr sz="1200">
                <a:latin typeface="Courier"/>
                <a:ea typeface="Courier"/>
                <a:cs typeface="Courier"/>
                <a:sym typeface="Courier"/>
              </a:defRPr>
            </a:pPr>
            <a:r>
              <a:rPr sz="844" dirty="0"/>
              <a:t>							"type": "String",</a:t>
            </a:r>
          </a:p>
          <a:p>
            <a:pPr algn="l">
              <a:defRPr sz="1200">
                <a:latin typeface="Courier"/>
                <a:ea typeface="Courier"/>
                <a:cs typeface="Courier"/>
                <a:sym typeface="Courier"/>
              </a:defRPr>
            </a:pPr>
            <a:r>
              <a:rPr sz="844" dirty="0"/>
              <a:t>							"name": "TEST3_OBJECT",</a:t>
            </a:r>
          </a:p>
          <a:p>
            <a:pPr algn="l">
              <a:defRPr sz="1200">
                <a:latin typeface="Courier"/>
                <a:ea typeface="Courier"/>
                <a:cs typeface="Courier"/>
                <a:sym typeface="Courier"/>
              </a:defRPr>
            </a:pPr>
            <a:r>
              <a:rPr sz="844" dirty="0"/>
              <a:t>							"prio": "1"</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234695"/>
            <a:ext cx="2747548" cy="194187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simplejson as json</a:t>
            </a:r>
          </a:p>
          <a:p>
            <a:pPr algn="l">
              <a:defRPr sz="1600"/>
            </a:pPr>
            <a:endParaRPr sz="1125" dirty="0"/>
          </a:p>
          <a:p>
            <a:pPr algn="l">
              <a:defRPr sz="1600"/>
            </a:pPr>
            <a:endParaRPr sz="1125" dirty="0"/>
          </a:p>
          <a:p>
            <a:pPr algn="l">
              <a:defRPr sz="1600"/>
            </a:pPr>
            <a:r>
              <a:rPr sz="1125" dirty="0"/>
              <a:t>file = "/home/student/parse_json.json" </a:t>
            </a:r>
          </a:p>
          <a:p>
            <a:pPr algn="l">
              <a:defRPr sz="1600"/>
            </a:pPr>
            <a:r>
              <a:rPr sz="1125" dirty="0"/>
              <a:t>test = open(file, 'r')</a:t>
            </a:r>
          </a:p>
          <a:p>
            <a:pPr algn="l">
              <a:defRPr sz="1600"/>
            </a:pPr>
            <a:r>
              <a:rPr sz="1125" dirty="0"/>
              <a:t>readfile = test.read()</a:t>
            </a:r>
          </a:p>
          <a:p>
            <a:pPr algn="l">
              <a:defRPr sz="1600"/>
            </a:pPr>
            <a:r>
              <a:rPr lang="en-US" sz="1125" dirty="0">
                <a:solidFill>
                  <a:schemeClr val="accent1">
                    <a:lumMod val="75000"/>
                  </a:schemeClr>
                </a:solidFill>
              </a:rPr>
              <a:t>data</a:t>
            </a:r>
            <a:r>
              <a:rPr lang="en-US" sz="1125" dirty="0"/>
              <a:t> = </a:t>
            </a:r>
            <a:r>
              <a:rPr lang="en-US" sz="1125" dirty="0" err="1">
                <a:solidFill>
                  <a:srgbClr val="7030A0"/>
                </a:solidFill>
              </a:rPr>
              <a:t>json</a:t>
            </a:r>
            <a:r>
              <a:rPr lang="en-US" sz="1125" dirty="0" err="1"/>
              <a:t>.loads</a:t>
            </a:r>
            <a:r>
              <a:rPr lang="en-US" sz="1125" dirty="0"/>
              <a:t>(</a:t>
            </a:r>
            <a:r>
              <a:rPr lang="en-US" sz="1125" dirty="0" err="1">
                <a:solidFill>
                  <a:schemeClr val="accent5">
                    <a:lumMod val="60000"/>
                    <a:lumOff val="40000"/>
                  </a:schemeClr>
                </a:solidFill>
              </a:rPr>
              <a:t>readfile</a:t>
            </a:r>
            <a:r>
              <a:rPr lang="en-US" sz="1125" dirty="0"/>
              <a:t>)</a:t>
            </a:r>
          </a:p>
          <a:p>
            <a:pPr algn="l">
              <a:defRPr sz="1600"/>
            </a:pPr>
            <a:r>
              <a:rPr sz="1125" dirty="0"/>
              <a:t>test.close()</a:t>
            </a:r>
          </a:p>
          <a:p>
            <a:pPr algn="l">
              <a:defRPr sz="1600"/>
            </a:pPr>
            <a:r>
              <a:rPr sz="1125" dirty="0"/>
              <a:t>		</a:t>
            </a:r>
          </a:p>
          <a:p>
            <a:pPr algn="l">
              <a:defRPr sz="1600"/>
            </a:pPr>
            <a:r>
              <a:rPr sz="1125" dirty="0">
                <a:solidFill>
                  <a:srgbClr val="FF0000"/>
                </a:solidFill>
              </a:rPr>
              <a:t>data1</a:t>
            </a:r>
            <a:r>
              <a:rPr sz="1125" dirty="0"/>
              <a:t> = </a:t>
            </a:r>
            <a:r>
              <a:rPr sz="1125" dirty="0">
                <a:solidFill>
                  <a:schemeClr val="accent1">
                    <a:lumMod val="75000"/>
                  </a:schemeClr>
                </a:solidFill>
              </a:rPr>
              <a:t>data</a:t>
            </a:r>
            <a:r>
              <a:rPr sz="1125" dirty="0"/>
              <a:t>["</a:t>
            </a:r>
            <a:r>
              <a:rPr sz="1125" dirty="0">
                <a:solidFill>
                  <a:srgbClr val="942093"/>
                </a:solidFill>
              </a:rPr>
              <a:t>TOP_OBJ</a:t>
            </a:r>
            <a:r>
              <a:rPr sz="1125" dirty="0"/>
              <a:t>"]["</a:t>
            </a:r>
            <a:r>
              <a:rPr lang="en-US" sz="1125" dirty="0">
                <a:solidFill>
                  <a:srgbClr val="00B050"/>
                </a:solidFill>
              </a:rPr>
              <a:t>chidren</a:t>
            </a:r>
            <a:r>
              <a:rPr sz="1125" dirty="0"/>
              <a:t>"]</a:t>
            </a:r>
          </a:p>
          <a:p>
            <a:pPr algn="l">
              <a:defRPr sz="1600"/>
            </a:pPr>
            <a:r>
              <a:rPr lang="en-US" sz="1125" dirty="0"/>
              <a:t>print data1[0]</a:t>
            </a:r>
          </a:p>
          <a:p>
            <a:pPr algn="l">
              <a:defRPr sz="1600"/>
            </a:pPr>
            <a:r>
              <a:rPr lang="en-US" sz="1125" dirty="0"/>
              <a:t>print data1[1]</a:t>
            </a:r>
          </a:p>
        </p:txBody>
      </p:sp>
    </p:spTree>
    <p:extLst>
      <p:ext uri="{BB962C8B-B14F-4D97-AF65-F5344CB8AC3E}">
        <p14:creationId xmlns:p14="http://schemas.microsoft.com/office/powerpoint/2010/main" val="4159277263"/>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solidFill>
                  <a:srgbClr val="942093"/>
                </a:solidFill>
              </a:rPr>
              <a:t>{</a:t>
            </a:r>
          </a:p>
          <a:p>
            <a:pPr algn="l">
              <a:defRPr sz="1200">
                <a:latin typeface="Courier"/>
                <a:ea typeface="Courier"/>
                <a:cs typeface="Courier"/>
                <a:sym typeface="Courier"/>
              </a:defRPr>
            </a:pPr>
            <a:r>
              <a:rPr sz="844" dirty="0">
                <a:solidFill>
                  <a:srgbClr val="942093"/>
                </a:solidFill>
              </a:rPr>
              <a:t>	"TOP_OBJ": </a:t>
            </a:r>
            <a:r>
              <a:rPr sz="844" dirty="0"/>
              <a:t>{</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"name": "TEST1_OBJECT",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r>
              <a:rPr sz="844" dirty="0">
                <a:solidFill>
                  <a:srgbClr val="00B050"/>
                </a:solidFill>
              </a:rPr>
              <a:t>"children": </a:t>
            </a:r>
            <a:r>
              <a:rPr sz="844" i="1" dirty="0">
                <a:solidFill>
                  <a:schemeClr val="accent4">
                    <a:lumMod val="75000"/>
                  </a:schemeClr>
                </a:solidFill>
              </a:rPr>
              <a:t>[{</a:t>
            </a:r>
          </a:p>
          <a:p>
            <a:pPr algn="l">
              <a:defRPr sz="1200">
                <a:latin typeface="Courier"/>
                <a:ea typeface="Courier"/>
                <a:cs typeface="Courier"/>
                <a:sym typeface="Courier"/>
              </a:defRPr>
            </a:pPr>
            <a:r>
              <a:rPr sz="844" i="1" dirty="0">
                <a:solidFill>
                  <a:schemeClr val="accent4">
                    <a:lumMod val="75000"/>
                  </a:schemeClr>
                </a:solidFill>
              </a:rPr>
              <a:t>			"OBJ1": {</a:t>
            </a:r>
          </a:p>
          <a:p>
            <a:pPr algn="l">
              <a:defRPr sz="1200">
                <a:latin typeface="Courier"/>
                <a:ea typeface="Courier"/>
                <a:cs typeface="Courier"/>
                <a:sym typeface="Courier"/>
              </a:defRPr>
            </a:pPr>
            <a:r>
              <a:rPr sz="844" i="1" dirty="0">
                <a:solidFill>
                  <a:schemeClr val="accent4">
                    <a:lumMod val="75000"/>
                  </a:schemeClr>
                </a:solidFill>
              </a:rPr>
              <a:t>				"attributes": {</a:t>
            </a:r>
          </a:p>
          <a:p>
            <a:pPr algn="l">
              <a:defRPr sz="1200">
                <a:latin typeface="Courier"/>
                <a:ea typeface="Courier"/>
                <a:cs typeface="Courier"/>
                <a:sym typeface="Courier"/>
              </a:defRPr>
            </a:pPr>
            <a:r>
              <a:rPr sz="844" i="1" dirty="0">
                <a:solidFill>
                  <a:schemeClr val="accent4">
                    <a:lumMod val="75000"/>
                  </a:schemeClr>
                </a:solidFill>
              </a:rPr>
              <a:t>					"descr": "This is a second section",</a:t>
            </a:r>
          </a:p>
          <a:p>
            <a:pPr algn="l">
              <a:defRPr sz="1200">
                <a:latin typeface="Courier"/>
                <a:ea typeface="Courier"/>
                <a:cs typeface="Courier"/>
                <a:sym typeface="Courier"/>
              </a:defRPr>
            </a:pPr>
            <a:r>
              <a:rPr sz="844" i="1" dirty="0">
                <a:solidFill>
                  <a:schemeClr val="accent4">
                    <a:lumMod val="75000"/>
                  </a:schemeClr>
                </a:solidFill>
              </a:rPr>
              <a:t>					"name": "TEST2_OBJECT",</a:t>
            </a:r>
          </a:p>
          <a:p>
            <a:pPr algn="l">
              <a:defRPr sz="1200">
                <a:latin typeface="Courier"/>
                <a:ea typeface="Courier"/>
                <a:cs typeface="Courier"/>
                <a:sym typeface="Courier"/>
              </a:defRPr>
            </a:pPr>
            <a:r>
              <a:rPr sz="844" i="1" dirty="0">
                <a:solidFill>
                  <a:schemeClr val="accent4">
                    <a:lumMod val="75000"/>
                  </a:schemeClr>
                </a:solidFill>
              </a:rPr>
              <a:t>					"ownerKey": "",</a:t>
            </a:r>
          </a:p>
          <a:p>
            <a:pPr algn="l">
              <a:defRPr sz="1200">
                <a:latin typeface="Courier"/>
                <a:ea typeface="Courier"/>
                <a:cs typeface="Courier"/>
                <a:sym typeface="Courier"/>
              </a:defRPr>
            </a:pPr>
            <a:r>
              <a:rPr sz="844" i="1" dirty="0">
                <a:solidFill>
                  <a:schemeClr val="accent4">
                    <a:lumMod val="75000"/>
                  </a:schemeClr>
                </a:solidFill>
              </a:rPr>
              <a:t>					"ownerTag":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 {</a:t>
            </a:r>
          </a:p>
          <a:p>
            <a:pPr algn="l">
              <a:defRPr sz="1200">
                <a:latin typeface="Courier"/>
                <a:ea typeface="Courier"/>
                <a:cs typeface="Courier"/>
                <a:sym typeface="Courier"/>
              </a:defRPr>
            </a:pPr>
            <a:r>
              <a:rPr sz="844" i="1" dirty="0">
                <a:solidFill>
                  <a:schemeClr val="accent4">
                    <a:lumMod val="75000"/>
                  </a:schemeClr>
                </a:solidFill>
              </a:rPr>
              <a:t>			"OBJ2": {</a:t>
            </a:r>
          </a:p>
          <a:p>
            <a:pPr algn="l">
              <a:defRPr sz="1200">
                <a:latin typeface="Courier"/>
                <a:ea typeface="Courier"/>
                <a:cs typeface="Courier"/>
                <a:sym typeface="Courier"/>
              </a:defRPr>
            </a:pPr>
            <a:r>
              <a:rPr sz="844" i="1" dirty="0">
                <a:solidFill>
                  <a:schemeClr val="accent4">
                    <a:lumMod val="75000"/>
                  </a:schemeClr>
                </a:solidFill>
              </a:rPr>
              <a:t>				"attributes": {</a:t>
            </a:r>
          </a:p>
          <a:p>
            <a:pPr algn="l">
              <a:defRPr sz="1200">
                <a:latin typeface="Courier"/>
                <a:ea typeface="Courier"/>
                <a:cs typeface="Courier"/>
                <a:sym typeface="Courier"/>
              </a:defRPr>
            </a:pPr>
            <a:r>
              <a:rPr sz="844" i="1" dirty="0">
                <a:solidFill>
                  <a:schemeClr val="accent4">
                    <a:lumMod val="75000"/>
                  </a:schemeClr>
                </a:solidFill>
              </a:rPr>
              <a:t>					"descr": "This is a second section",</a:t>
            </a:r>
          </a:p>
          <a:p>
            <a:pPr algn="l">
              <a:defRPr sz="1200">
                <a:latin typeface="Courier"/>
                <a:ea typeface="Courier"/>
                <a:cs typeface="Courier"/>
                <a:sym typeface="Courier"/>
              </a:defRPr>
            </a:pPr>
            <a:r>
              <a:rPr sz="844" i="1" dirty="0">
                <a:solidFill>
                  <a:schemeClr val="accent4">
                    <a:lumMod val="75000"/>
                  </a:schemeClr>
                </a:solidFill>
              </a:rPr>
              <a:t>					"name": "TEST2_OBJECT",</a:t>
            </a:r>
          </a:p>
          <a:p>
            <a:pPr algn="l">
              <a:defRPr sz="1200">
                <a:latin typeface="Courier"/>
                <a:ea typeface="Courier"/>
                <a:cs typeface="Courier"/>
                <a:sym typeface="Courier"/>
              </a:defRPr>
            </a:pPr>
            <a:r>
              <a:rPr sz="844" i="1" dirty="0">
                <a:solidFill>
                  <a:schemeClr val="accent4">
                    <a:lumMod val="75000"/>
                  </a:schemeClr>
                </a:solidFill>
              </a:rPr>
              <a:t>					"ownerKey": "",</a:t>
            </a:r>
          </a:p>
          <a:p>
            <a:pPr algn="l">
              <a:defRPr sz="1200">
                <a:latin typeface="Courier"/>
                <a:ea typeface="Courier"/>
                <a:cs typeface="Courier"/>
                <a:sym typeface="Courier"/>
              </a:defRPr>
            </a:pPr>
            <a:r>
              <a:rPr sz="844" i="1" dirty="0">
                <a:solidFill>
                  <a:schemeClr val="accent4">
                    <a:lumMod val="75000"/>
                  </a:schemeClr>
                </a:solidFill>
              </a:rPr>
              <a:t>					"ownerTag":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"children": [{</a:t>
            </a:r>
          </a:p>
          <a:p>
            <a:pPr algn="l">
              <a:defRPr sz="1200">
                <a:latin typeface="Courier"/>
                <a:ea typeface="Courier"/>
                <a:cs typeface="Courier"/>
                <a:sym typeface="Courier"/>
              </a:defRPr>
            </a:pPr>
            <a:r>
              <a:rPr sz="844" i="1" dirty="0">
                <a:solidFill>
                  <a:schemeClr val="accent4">
                    <a:lumMod val="75000"/>
                  </a:schemeClr>
                </a:solidFill>
              </a:rPr>
              <a:t>					"SUB_OBJ2": {</a:t>
            </a:r>
          </a:p>
          <a:p>
            <a:pPr algn="l">
              <a:defRPr sz="1200">
                <a:latin typeface="Courier"/>
                <a:ea typeface="Courier"/>
                <a:cs typeface="Courier"/>
                <a:sym typeface="Courier"/>
              </a:defRPr>
            </a:pPr>
            <a:r>
              <a:rPr sz="844" i="1" dirty="0">
                <a:solidFill>
                  <a:schemeClr val="accent4">
                    <a:lumMod val="75000"/>
                  </a:schemeClr>
                </a:solidFill>
              </a:rPr>
              <a:t>						"attributes": {</a:t>
            </a:r>
          </a:p>
          <a:p>
            <a:pPr algn="l">
              <a:defRPr sz="1200">
                <a:latin typeface="Courier"/>
                <a:ea typeface="Courier"/>
                <a:cs typeface="Courier"/>
                <a:sym typeface="Courier"/>
              </a:defRPr>
            </a:pPr>
            <a:r>
              <a:rPr sz="844" i="1" dirty="0">
                <a:solidFill>
                  <a:schemeClr val="accent4">
                    <a:lumMod val="75000"/>
                  </a:schemeClr>
                </a:solidFill>
              </a:rPr>
              <a:t>							"descr": "This is third section",</a:t>
            </a:r>
          </a:p>
          <a:p>
            <a:pPr algn="l">
              <a:defRPr sz="1200">
                <a:latin typeface="Courier"/>
                <a:ea typeface="Courier"/>
                <a:cs typeface="Courier"/>
                <a:sym typeface="Courier"/>
              </a:defRPr>
            </a:pPr>
            <a:r>
              <a:rPr sz="844" i="1" dirty="0">
                <a:solidFill>
                  <a:schemeClr val="accent4">
                    <a:lumMod val="75000"/>
                  </a:schemeClr>
                </a:solidFill>
              </a:rPr>
              <a:t>							"type": "String",</a:t>
            </a:r>
          </a:p>
          <a:p>
            <a:pPr algn="l">
              <a:defRPr sz="1200">
                <a:latin typeface="Courier"/>
                <a:ea typeface="Courier"/>
                <a:cs typeface="Courier"/>
                <a:sym typeface="Courier"/>
              </a:defRPr>
            </a:pPr>
            <a:r>
              <a:rPr sz="844" i="1" dirty="0">
                <a:solidFill>
                  <a:schemeClr val="accent4">
                    <a:lumMod val="75000"/>
                  </a:schemeClr>
                </a:solidFill>
              </a:rPr>
              <a:t>							"name": "TEST3_OBJECT",</a:t>
            </a:r>
          </a:p>
          <a:p>
            <a:pPr algn="l">
              <a:defRPr sz="1200">
                <a:latin typeface="Courier"/>
                <a:ea typeface="Courier"/>
                <a:cs typeface="Courier"/>
                <a:sym typeface="Courier"/>
              </a:defRPr>
            </a:pPr>
            <a:r>
              <a:rPr sz="844" i="1" dirty="0">
                <a:solidFill>
                  <a:schemeClr val="accent4">
                    <a:lumMod val="75000"/>
                  </a:schemeClr>
                </a:solidFill>
              </a:rPr>
              <a:t>							"prio": "1"</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234695"/>
            <a:ext cx="2747548" cy="194187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simplejson as json</a:t>
            </a:r>
          </a:p>
          <a:p>
            <a:pPr algn="l">
              <a:defRPr sz="1600"/>
            </a:pPr>
            <a:endParaRPr sz="1125" dirty="0"/>
          </a:p>
          <a:p>
            <a:pPr algn="l">
              <a:defRPr sz="1600"/>
            </a:pPr>
            <a:endParaRPr sz="1125" dirty="0"/>
          </a:p>
          <a:p>
            <a:pPr algn="l">
              <a:defRPr sz="1600"/>
            </a:pPr>
            <a:r>
              <a:rPr sz="1125" dirty="0"/>
              <a:t>file = "/home/student/parse_json.json" </a:t>
            </a:r>
          </a:p>
          <a:p>
            <a:pPr algn="l">
              <a:defRPr sz="1600"/>
            </a:pPr>
            <a:r>
              <a:rPr sz="1125" dirty="0"/>
              <a:t>test = open(file, 'r')</a:t>
            </a:r>
          </a:p>
          <a:p>
            <a:pPr algn="l">
              <a:defRPr sz="1600"/>
            </a:pPr>
            <a:r>
              <a:rPr sz="1125" dirty="0"/>
              <a:t>readfile = test.read()</a:t>
            </a:r>
          </a:p>
          <a:p>
            <a:pPr algn="l">
              <a:defRPr sz="1600"/>
            </a:pPr>
            <a:r>
              <a:rPr lang="en-US" sz="1125" dirty="0">
                <a:solidFill>
                  <a:schemeClr val="accent1">
                    <a:lumMod val="75000"/>
                  </a:schemeClr>
                </a:solidFill>
              </a:rPr>
              <a:t>data</a:t>
            </a:r>
            <a:r>
              <a:rPr lang="en-US" sz="1125" dirty="0"/>
              <a:t> = </a:t>
            </a:r>
            <a:r>
              <a:rPr lang="en-US" sz="1125" dirty="0" err="1">
                <a:solidFill>
                  <a:srgbClr val="7030A0"/>
                </a:solidFill>
              </a:rPr>
              <a:t>json</a:t>
            </a:r>
            <a:r>
              <a:rPr lang="en-US" sz="1125" dirty="0" err="1"/>
              <a:t>.loads</a:t>
            </a:r>
            <a:r>
              <a:rPr lang="en-US" sz="1125" dirty="0"/>
              <a:t>(</a:t>
            </a:r>
            <a:r>
              <a:rPr lang="en-US" sz="1125" dirty="0" err="1">
                <a:solidFill>
                  <a:schemeClr val="accent5">
                    <a:lumMod val="60000"/>
                    <a:lumOff val="40000"/>
                  </a:schemeClr>
                </a:solidFill>
              </a:rPr>
              <a:t>readfile</a:t>
            </a:r>
            <a:r>
              <a:rPr lang="en-US" sz="1125" dirty="0"/>
              <a:t>)</a:t>
            </a:r>
          </a:p>
          <a:p>
            <a:pPr algn="l">
              <a:defRPr sz="1600"/>
            </a:pPr>
            <a:r>
              <a:rPr sz="1125" dirty="0"/>
              <a:t>test.close()</a:t>
            </a:r>
          </a:p>
          <a:p>
            <a:pPr algn="l">
              <a:defRPr sz="1600"/>
            </a:pPr>
            <a:r>
              <a:rPr sz="1125" dirty="0"/>
              <a:t>		</a:t>
            </a:r>
          </a:p>
          <a:p>
            <a:pPr algn="l">
              <a:defRPr sz="1600"/>
            </a:pPr>
            <a:r>
              <a:rPr sz="1125" dirty="0">
                <a:solidFill>
                  <a:srgbClr val="FF0000"/>
                </a:solidFill>
              </a:rPr>
              <a:t>data1</a:t>
            </a:r>
            <a:r>
              <a:rPr sz="1125" dirty="0"/>
              <a:t> = </a:t>
            </a:r>
            <a:r>
              <a:rPr sz="1125" dirty="0">
                <a:solidFill>
                  <a:schemeClr val="accent1">
                    <a:lumMod val="75000"/>
                  </a:schemeClr>
                </a:solidFill>
              </a:rPr>
              <a:t>data</a:t>
            </a:r>
            <a:r>
              <a:rPr sz="1125" dirty="0"/>
              <a:t>["</a:t>
            </a:r>
            <a:r>
              <a:rPr sz="1125" dirty="0">
                <a:solidFill>
                  <a:srgbClr val="942093"/>
                </a:solidFill>
              </a:rPr>
              <a:t>TOP_OBJ</a:t>
            </a:r>
            <a:r>
              <a:rPr sz="1125" dirty="0"/>
              <a:t>"]["</a:t>
            </a:r>
            <a:r>
              <a:rPr lang="en-US" sz="1125" dirty="0">
                <a:solidFill>
                  <a:srgbClr val="00B050"/>
                </a:solidFill>
              </a:rPr>
              <a:t>chidren</a:t>
            </a:r>
            <a:r>
              <a:rPr sz="1125" dirty="0"/>
              <a:t>"]</a:t>
            </a:r>
          </a:p>
          <a:p>
            <a:pPr algn="l">
              <a:defRPr sz="1600"/>
            </a:pPr>
            <a:r>
              <a:rPr lang="en-US" sz="1125" dirty="0"/>
              <a:t>print data1[0]</a:t>
            </a:r>
          </a:p>
          <a:p>
            <a:pPr algn="l">
              <a:defRPr sz="1600"/>
            </a:pPr>
            <a:r>
              <a:rPr lang="en-US" sz="1125" dirty="0"/>
              <a:t>print data1[1]</a:t>
            </a:r>
          </a:p>
        </p:txBody>
      </p:sp>
    </p:spTree>
    <p:extLst>
      <p:ext uri="{BB962C8B-B14F-4D97-AF65-F5344CB8AC3E}">
        <p14:creationId xmlns:p14="http://schemas.microsoft.com/office/powerpoint/2010/main" val="3277120600"/>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solidFill>
                  <a:srgbClr val="942093"/>
                </a:solidFill>
              </a:rPr>
              <a:t>{</a:t>
            </a:r>
          </a:p>
          <a:p>
            <a:pPr algn="l">
              <a:defRPr sz="1200">
                <a:latin typeface="Courier"/>
                <a:ea typeface="Courier"/>
                <a:cs typeface="Courier"/>
                <a:sym typeface="Courier"/>
              </a:defRPr>
            </a:pPr>
            <a:r>
              <a:rPr sz="844" dirty="0">
                <a:solidFill>
                  <a:srgbClr val="942093"/>
                </a:solidFill>
              </a:rPr>
              <a:t>	"TOP_OBJ": </a:t>
            </a:r>
            <a:r>
              <a:rPr sz="844" dirty="0"/>
              <a:t>{</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"name": "TEST1_OBJECT",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r>
              <a:rPr sz="844" dirty="0">
                <a:solidFill>
                  <a:srgbClr val="00B050"/>
                </a:solidFill>
              </a:rPr>
              <a:t>"children": </a:t>
            </a:r>
            <a:r>
              <a:rPr sz="844" dirty="0">
                <a:solidFill>
                  <a:srgbClr val="C00000"/>
                </a:solidFill>
              </a:rPr>
              <a:t>[</a:t>
            </a:r>
            <a:r>
              <a:rPr sz="844" dirty="0">
                <a:solidFill>
                  <a:schemeClr val="accent4">
                    <a:lumMod val="60000"/>
                    <a:lumOff val="40000"/>
                  </a:schemeClr>
                </a:solidFill>
              </a:rPr>
              <a:t>{</a:t>
            </a:r>
          </a:p>
          <a:p>
            <a:pPr algn="l">
              <a:defRPr sz="1200">
                <a:latin typeface="Courier"/>
                <a:ea typeface="Courier"/>
                <a:cs typeface="Courier"/>
                <a:sym typeface="Courier"/>
              </a:defRPr>
            </a:pPr>
            <a:r>
              <a:rPr sz="844" dirty="0">
                <a:solidFill>
                  <a:schemeClr val="accent4">
                    <a:lumMod val="60000"/>
                    <a:lumOff val="40000"/>
                  </a:schemeClr>
                </a:solidFill>
              </a:rPr>
              <a:t>			"OBJ1": {</a:t>
            </a:r>
          </a:p>
          <a:p>
            <a:pPr algn="l">
              <a:defRPr sz="1200">
                <a:latin typeface="Courier"/>
                <a:ea typeface="Courier"/>
                <a:cs typeface="Courier"/>
                <a:sym typeface="Courier"/>
              </a:defRPr>
            </a:pPr>
            <a:r>
              <a:rPr sz="844" dirty="0">
                <a:solidFill>
                  <a:schemeClr val="accent4">
                    <a:lumMod val="60000"/>
                    <a:lumOff val="40000"/>
                  </a:schemeClr>
                </a:solidFill>
              </a:rPr>
              <a:t>				"attributes": {</a:t>
            </a:r>
          </a:p>
          <a:p>
            <a:pPr algn="l">
              <a:defRPr sz="1200">
                <a:latin typeface="Courier"/>
                <a:ea typeface="Courier"/>
                <a:cs typeface="Courier"/>
                <a:sym typeface="Courier"/>
              </a:defRPr>
            </a:pPr>
            <a:r>
              <a:rPr sz="844" dirty="0">
                <a:solidFill>
                  <a:schemeClr val="accent4">
                    <a:lumMod val="60000"/>
                    <a:lumOff val="40000"/>
                  </a:schemeClr>
                </a:solidFill>
              </a:rPr>
              <a:t>					"descr": "This is a second section",</a:t>
            </a:r>
          </a:p>
          <a:p>
            <a:pPr algn="l">
              <a:defRPr sz="1200">
                <a:latin typeface="Courier"/>
                <a:ea typeface="Courier"/>
                <a:cs typeface="Courier"/>
                <a:sym typeface="Courier"/>
              </a:defRPr>
            </a:pPr>
            <a:r>
              <a:rPr sz="844" dirty="0">
                <a:solidFill>
                  <a:schemeClr val="accent4">
                    <a:lumMod val="60000"/>
                    <a:lumOff val="40000"/>
                  </a:schemeClr>
                </a:solidFill>
              </a:rPr>
              <a:t>					"name": "TEST2_OBJECT",</a:t>
            </a:r>
          </a:p>
          <a:p>
            <a:pPr algn="l">
              <a:defRPr sz="1200">
                <a:latin typeface="Courier"/>
                <a:ea typeface="Courier"/>
                <a:cs typeface="Courier"/>
                <a:sym typeface="Courier"/>
              </a:defRPr>
            </a:pPr>
            <a:r>
              <a:rPr sz="844" dirty="0">
                <a:solidFill>
                  <a:schemeClr val="accent4">
                    <a:lumMod val="60000"/>
                    <a:lumOff val="40000"/>
                  </a:schemeClr>
                </a:solidFill>
              </a:rPr>
              <a:t>					"ownerKey": "",</a:t>
            </a:r>
          </a:p>
          <a:p>
            <a:pPr algn="l">
              <a:defRPr sz="1200">
                <a:latin typeface="Courier"/>
                <a:ea typeface="Courier"/>
                <a:cs typeface="Courier"/>
                <a:sym typeface="Courier"/>
              </a:defRPr>
            </a:pPr>
            <a:r>
              <a:rPr sz="844" dirty="0">
                <a:solidFill>
                  <a:schemeClr val="accent4">
                    <a:lumMod val="60000"/>
                    <a:lumOff val="40000"/>
                  </a:schemeClr>
                </a:solidFill>
              </a:rPr>
              <a:t>					"ownerTag": ""</a:t>
            </a:r>
          </a:p>
          <a:p>
            <a:pPr algn="l">
              <a:defRPr sz="1200">
                <a:latin typeface="Courier"/>
                <a:ea typeface="Courier"/>
                <a:cs typeface="Courier"/>
                <a:sym typeface="Courier"/>
              </a:defRPr>
            </a:pPr>
            <a:r>
              <a:rPr sz="844" dirty="0">
                <a:solidFill>
                  <a:schemeClr val="accent4">
                    <a:lumMod val="60000"/>
                    <a:lumOff val="40000"/>
                  </a:schemeClr>
                </a:solidFill>
              </a:rPr>
              <a:t>				}</a:t>
            </a:r>
          </a:p>
          <a:p>
            <a:pPr algn="l">
              <a:defRPr sz="1200">
                <a:latin typeface="Courier"/>
                <a:ea typeface="Courier"/>
                <a:cs typeface="Courier"/>
                <a:sym typeface="Courier"/>
              </a:defRPr>
            </a:pPr>
            <a:r>
              <a:rPr sz="844" dirty="0">
                <a:solidFill>
                  <a:schemeClr val="accent4">
                    <a:lumMod val="60000"/>
                    <a:lumOff val="40000"/>
                  </a:schemeClr>
                </a:solidFill>
              </a:rPr>
              <a:t>			}</a:t>
            </a:r>
          </a:p>
          <a:p>
            <a:pPr algn="l">
              <a:defRPr sz="1200">
                <a:latin typeface="Courier"/>
                <a:ea typeface="Courier"/>
                <a:cs typeface="Courier"/>
                <a:sym typeface="Courier"/>
              </a:defRPr>
            </a:pPr>
            <a:r>
              <a:rPr sz="844" dirty="0">
                <a:solidFill>
                  <a:schemeClr val="accent4">
                    <a:lumMod val="60000"/>
                    <a:lumOff val="40000"/>
                  </a:schemeClr>
                </a:solidFill>
              </a:rPr>
              <a:t>		}</a:t>
            </a:r>
            <a:r>
              <a:rPr sz="844" i="1" dirty="0">
                <a:solidFill>
                  <a:schemeClr val="accent4">
                    <a:lumMod val="60000"/>
                    <a:lumOff val="40000"/>
                  </a:schemeClr>
                </a:solidFill>
              </a:rPr>
              <a:t>, </a:t>
            </a:r>
            <a:r>
              <a:rPr sz="844" i="1" dirty="0">
                <a:solidFill>
                  <a:schemeClr val="accent4">
                    <a:lumMod val="75000"/>
                  </a:schemeClr>
                </a:solidFill>
              </a:rPr>
              <a:t>{</a:t>
            </a:r>
          </a:p>
          <a:p>
            <a:pPr algn="l">
              <a:defRPr sz="1200">
                <a:latin typeface="Courier"/>
                <a:ea typeface="Courier"/>
                <a:cs typeface="Courier"/>
                <a:sym typeface="Courier"/>
              </a:defRPr>
            </a:pPr>
            <a:r>
              <a:rPr sz="844" i="1" dirty="0">
                <a:solidFill>
                  <a:schemeClr val="accent4">
                    <a:lumMod val="75000"/>
                  </a:schemeClr>
                </a:solidFill>
              </a:rPr>
              <a:t>			"OBJ2": {</a:t>
            </a:r>
          </a:p>
          <a:p>
            <a:pPr algn="l">
              <a:defRPr sz="1200">
                <a:latin typeface="Courier"/>
                <a:ea typeface="Courier"/>
                <a:cs typeface="Courier"/>
                <a:sym typeface="Courier"/>
              </a:defRPr>
            </a:pPr>
            <a:r>
              <a:rPr sz="844" i="1" dirty="0">
                <a:solidFill>
                  <a:schemeClr val="accent4">
                    <a:lumMod val="75000"/>
                  </a:schemeClr>
                </a:solidFill>
              </a:rPr>
              <a:t>				"attributes": {</a:t>
            </a:r>
          </a:p>
          <a:p>
            <a:pPr algn="l">
              <a:defRPr sz="1200">
                <a:latin typeface="Courier"/>
                <a:ea typeface="Courier"/>
                <a:cs typeface="Courier"/>
                <a:sym typeface="Courier"/>
              </a:defRPr>
            </a:pPr>
            <a:r>
              <a:rPr sz="844" i="1" dirty="0">
                <a:solidFill>
                  <a:schemeClr val="accent4">
                    <a:lumMod val="75000"/>
                  </a:schemeClr>
                </a:solidFill>
              </a:rPr>
              <a:t>					"descr": "This is a second section",</a:t>
            </a:r>
          </a:p>
          <a:p>
            <a:pPr algn="l">
              <a:defRPr sz="1200">
                <a:latin typeface="Courier"/>
                <a:ea typeface="Courier"/>
                <a:cs typeface="Courier"/>
                <a:sym typeface="Courier"/>
              </a:defRPr>
            </a:pPr>
            <a:r>
              <a:rPr sz="844" i="1" dirty="0">
                <a:solidFill>
                  <a:schemeClr val="accent4">
                    <a:lumMod val="75000"/>
                  </a:schemeClr>
                </a:solidFill>
              </a:rPr>
              <a:t>					"name": "TEST2_OBJECT",</a:t>
            </a:r>
          </a:p>
          <a:p>
            <a:pPr algn="l">
              <a:defRPr sz="1200">
                <a:latin typeface="Courier"/>
                <a:ea typeface="Courier"/>
                <a:cs typeface="Courier"/>
                <a:sym typeface="Courier"/>
              </a:defRPr>
            </a:pPr>
            <a:r>
              <a:rPr sz="844" i="1" dirty="0">
                <a:solidFill>
                  <a:schemeClr val="accent4">
                    <a:lumMod val="75000"/>
                  </a:schemeClr>
                </a:solidFill>
              </a:rPr>
              <a:t>					"ownerKey": "",</a:t>
            </a:r>
          </a:p>
          <a:p>
            <a:pPr algn="l">
              <a:defRPr sz="1200">
                <a:latin typeface="Courier"/>
                <a:ea typeface="Courier"/>
                <a:cs typeface="Courier"/>
                <a:sym typeface="Courier"/>
              </a:defRPr>
            </a:pPr>
            <a:r>
              <a:rPr sz="844" i="1" dirty="0">
                <a:solidFill>
                  <a:schemeClr val="accent4">
                    <a:lumMod val="75000"/>
                  </a:schemeClr>
                </a:solidFill>
              </a:rPr>
              <a:t>					"ownerTag":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"children": [{</a:t>
            </a:r>
          </a:p>
          <a:p>
            <a:pPr algn="l">
              <a:defRPr sz="1200">
                <a:latin typeface="Courier"/>
                <a:ea typeface="Courier"/>
                <a:cs typeface="Courier"/>
                <a:sym typeface="Courier"/>
              </a:defRPr>
            </a:pPr>
            <a:r>
              <a:rPr sz="844" i="1" dirty="0">
                <a:solidFill>
                  <a:schemeClr val="accent4">
                    <a:lumMod val="75000"/>
                  </a:schemeClr>
                </a:solidFill>
              </a:rPr>
              <a:t>					"SUB_OBJ2": {</a:t>
            </a:r>
          </a:p>
          <a:p>
            <a:pPr algn="l">
              <a:defRPr sz="1200">
                <a:latin typeface="Courier"/>
                <a:ea typeface="Courier"/>
                <a:cs typeface="Courier"/>
                <a:sym typeface="Courier"/>
              </a:defRPr>
            </a:pPr>
            <a:r>
              <a:rPr sz="844" i="1" dirty="0">
                <a:solidFill>
                  <a:schemeClr val="accent4">
                    <a:lumMod val="75000"/>
                  </a:schemeClr>
                </a:solidFill>
              </a:rPr>
              <a:t>						"attributes": {</a:t>
            </a:r>
          </a:p>
          <a:p>
            <a:pPr algn="l">
              <a:defRPr sz="1200">
                <a:latin typeface="Courier"/>
                <a:ea typeface="Courier"/>
                <a:cs typeface="Courier"/>
                <a:sym typeface="Courier"/>
              </a:defRPr>
            </a:pPr>
            <a:r>
              <a:rPr sz="844" i="1" dirty="0">
                <a:solidFill>
                  <a:schemeClr val="accent4">
                    <a:lumMod val="75000"/>
                  </a:schemeClr>
                </a:solidFill>
              </a:rPr>
              <a:t>							"descr": "This is third section",</a:t>
            </a:r>
          </a:p>
          <a:p>
            <a:pPr algn="l">
              <a:defRPr sz="1200">
                <a:latin typeface="Courier"/>
                <a:ea typeface="Courier"/>
                <a:cs typeface="Courier"/>
                <a:sym typeface="Courier"/>
              </a:defRPr>
            </a:pPr>
            <a:r>
              <a:rPr sz="844" i="1" dirty="0">
                <a:solidFill>
                  <a:schemeClr val="accent4">
                    <a:lumMod val="75000"/>
                  </a:schemeClr>
                </a:solidFill>
              </a:rPr>
              <a:t>							"type": "String",</a:t>
            </a:r>
          </a:p>
          <a:p>
            <a:pPr algn="l">
              <a:defRPr sz="1200">
                <a:latin typeface="Courier"/>
                <a:ea typeface="Courier"/>
                <a:cs typeface="Courier"/>
                <a:sym typeface="Courier"/>
              </a:defRPr>
            </a:pPr>
            <a:r>
              <a:rPr sz="844" i="1" dirty="0">
                <a:solidFill>
                  <a:schemeClr val="accent4">
                    <a:lumMod val="75000"/>
                  </a:schemeClr>
                </a:solidFill>
              </a:rPr>
              <a:t>							"name": "TEST3_OBJECT",</a:t>
            </a:r>
          </a:p>
          <a:p>
            <a:pPr algn="l">
              <a:defRPr sz="1200">
                <a:latin typeface="Courier"/>
                <a:ea typeface="Courier"/>
                <a:cs typeface="Courier"/>
                <a:sym typeface="Courier"/>
              </a:defRPr>
            </a:pPr>
            <a:r>
              <a:rPr sz="844" i="1" dirty="0">
                <a:solidFill>
                  <a:schemeClr val="accent4">
                    <a:lumMod val="75000"/>
                  </a:schemeClr>
                </a:solidFill>
              </a:rPr>
              <a:t>							"prio": "1"</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234695"/>
            <a:ext cx="2747548" cy="194187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simplejson as json</a:t>
            </a:r>
          </a:p>
          <a:p>
            <a:pPr algn="l">
              <a:defRPr sz="1600"/>
            </a:pPr>
            <a:endParaRPr sz="1125" dirty="0"/>
          </a:p>
          <a:p>
            <a:pPr algn="l">
              <a:defRPr sz="1600"/>
            </a:pPr>
            <a:endParaRPr sz="1125" dirty="0"/>
          </a:p>
          <a:p>
            <a:pPr algn="l">
              <a:defRPr sz="1600"/>
            </a:pPr>
            <a:r>
              <a:rPr sz="1125" dirty="0"/>
              <a:t>file = "/home/student/parse_json.json" </a:t>
            </a:r>
          </a:p>
          <a:p>
            <a:pPr algn="l">
              <a:defRPr sz="1600"/>
            </a:pPr>
            <a:r>
              <a:rPr sz="1125" dirty="0"/>
              <a:t>test = open(file, 'r')</a:t>
            </a:r>
          </a:p>
          <a:p>
            <a:pPr algn="l">
              <a:defRPr sz="1600"/>
            </a:pPr>
            <a:r>
              <a:rPr sz="1125" dirty="0"/>
              <a:t>readfile = test.read()</a:t>
            </a:r>
          </a:p>
          <a:p>
            <a:pPr algn="l">
              <a:defRPr sz="1600"/>
            </a:pPr>
            <a:r>
              <a:rPr lang="en-US" sz="1125" dirty="0">
                <a:solidFill>
                  <a:schemeClr val="accent1">
                    <a:lumMod val="75000"/>
                  </a:schemeClr>
                </a:solidFill>
              </a:rPr>
              <a:t>data</a:t>
            </a:r>
            <a:r>
              <a:rPr lang="en-US" sz="1125" dirty="0"/>
              <a:t> = </a:t>
            </a:r>
            <a:r>
              <a:rPr lang="en-US" sz="1125" dirty="0" err="1">
                <a:solidFill>
                  <a:srgbClr val="7030A0"/>
                </a:solidFill>
              </a:rPr>
              <a:t>json</a:t>
            </a:r>
            <a:r>
              <a:rPr lang="en-US" sz="1125" dirty="0" err="1"/>
              <a:t>.loads</a:t>
            </a:r>
            <a:r>
              <a:rPr lang="en-US" sz="1125" dirty="0"/>
              <a:t>(</a:t>
            </a:r>
            <a:r>
              <a:rPr lang="en-US" sz="1125" dirty="0" err="1">
                <a:solidFill>
                  <a:schemeClr val="accent5">
                    <a:lumMod val="60000"/>
                    <a:lumOff val="40000"/>
                  </a:schemeClr>
                </a:solidFill>
              </a:rPr>
              <a:t>readfile</a:t>
            </a:r>
            <a:r>
              <a:rPr lang="en-US" sz="1125" dirty="0"/>
              <a:t>)</a:t>
            </a:r>
          </a:p>
          <a:p>
            <a:pPr algn="l">
              <a:defRPr sz="1600"/>
            </a:pPr>
            <a:r>
              <a:rPr sz="1125" dirty="0"/>
              <a:t>test.close()</a:t>
            </a:r>
          </a:p>
          <a:p>
            <a:pPr algn="l">
              <a:defRPr sz="1600"/>
            </a:pPr>
            <a:r>
              <a:rPr sz="1125" dirty="0"/>
              <a:t>		</a:t>
            </a:r>
          </a:p>
          <a:p>
            <a:pPr algn="l">
              <a:defRPr sz="1600"/>
            </a:pPr>
            <a:r>
              <a:rPr sz="1125" dirty="0">
                <a:solidFill>
                  <a:srgbClr val="FF0000"/>
                </a:solidFill>
              </a:rPr>
              <a:t>data1</a:t>
            </a:r>
            <a:r>
              <a:rPr sz="1125" dirty="0"/>
              <a:t> = </a:t>
            </a:r>
            <a:r>
              <a:rPr sz="1125" dirty="0">
                <a:solidFill>
                  <a:schemeClr val="accent1">
                    <a:lumMod val="75000"/>
                  </a:schemeClr>
                </a:solidFill>
              </a:rPr>
              <a:t>data</a:t>
            </a:r>
            <a:r>
              <a:rPr sz="1125" dirty="0"/>
              <a:t>["</a:t>
            </a:r>
            <a:r>
              <a:rPr sz="1125" dirty="0">
                <a:solidFill>
                  <a:srgbClr val="942093"/>
                </a:solidFill>
              </a:rPr>
              <a:t>TOP_OBJ</a:t>
            </a:r>
            <a:r>
              <a:rPr sz="1125" dirty="0"/>
              <a:t>"]["</a:t>
            </a:r>
            <a:r>
              <a:rPr lang="en-US" sz="1125" dirty="0">
                <a:solidFill>
                  <a:srgbClr val="00B050"/>
                </a:solidFill>
              </a:rPr>
              <a:t>chidren</a:t>
            </a:r>
            <a:r>
              <a:rPr sz="1125" dirty="0"/>
              <a:t>"]</a:t>
            </a:r>
          </a:p>
          <a:p>
            <a:pPr algn="l">
              <a:defRPr sz="1600"/>
            </a:pPr>
            <a:r>
              <a:rPr lang="en-US" sz="1125" dirty="0"/>
              <a:t>print </a:t>
            </a:r>
            <a:r>
              <a:rPr lang="en-US" sz="1125" dirty="0">
                <a:solidFill>
                  <a:srgbClr val="FF0000"/>
                </a:solidFill>
              </a:rPr>
              <a:t>data1</a:t>
            </a:r>
            <a:r>
              <a:rPr lang="en-US" sz="1125" dirty="0">
                <a:solidFill>
                  <a:schemeClr val="accent4">
                    <a:lumMod val="60000"/>
                    <a:lumOff val="40000"/>
                  </a:schemeClr>
                </a:solidFill>
              </a:rPr>
              <a:t>[0]</a:t>
            </a:r>
          </a:p>
          <a:p>
            <a:pPr algn="l">
              <a:defRPr sz="1600"/>
            </a:pPr>
            <a:r>
              <a:rPr lang="en-US" sz="1125" dirty="0"/>
              <a:t>print data1[1]</a:t>
            </a:r>
          </a:p>
        </p:txBody>
      </p:sp>
      <p:sp>
        <p:nvSpPr>
          <p:cNvPr id="2" name="TextBox 1"/>
          <p:cNvSpPr txBox="1"/>
          <p:nvPr/>
        </p:nvSpPr>
        <p:spPr>
          <a:xfrm>
            <a:off x="413459" y="2525348"/>
            <a:ext cx="1396216" cy="364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r>
              <a:rPr lang="en-US" sz="2109">
                <a:solidFill>
                  <a:schemeClr val="accent4">
                    <a:lumMod val="60000"/>
                    <a:lumOff val="40000"/>
                  </a:schemeClr>
                </a:solidFill>
              </a:rPr>
              <a:t>INDEX “0”</a:t>
            </a:r>
            <a:endParaRPr lang="en-US" sz="2531" b="0">
              <a:solidFill>
                <a:srgbClr val="000000"/>
              </a:solidFill>
              <a:latin typeface="+mn-lt"/>
              <a:sym typeface="Helvetica Light"/>
            </a:endParaRPr>
          </a:p>
        </p:txBody>
      </p:sp>
    </p:spTree>
    <p:extLst>
      <p:ext uri="{BB962C8B-B14F-4D97-AF65-F5344CB8AC3E}">
        <p14:creationId xmlns:p14="http://schemas.microsoft.com/office/powerpoint/2010/main" val="266427778"/>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2328595" y="465269"/>
            <a:ext cx="2781211" cy="3642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109"/>
              <a:t>Parsing JSON (Keys)</a:t>
            </a:r>
          </a:p>
        </p:txBody>
      </p:sp>
      <p:sp>
        <p:nvSpPr>
          <p:cNvPr id="249" name="Shape 249"/>
          <p:cNvSpPr/>
          <p:nvPr/>
        </p:nvSpPr>
        <p:spPr>
          <a:xfrm>
            <a:off x="310943" y="1268340"/>
            <a:ext cx="8704307" cy="46308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200">
                <a:latin typeface="Courier"/>
                <a:ea typeface="Courier"/>
                <a:cs typeface="Courier"/>
                <a:sym typeface="Courier"/>
              </a:defRPr>
            </a:pPr>
            <a:r>
              <a:rPr sz="844" dirty="0">
                <a:solidFill>
                  <a:srgbClr val="942093"/>
                </a:solidFill>
              </a:rPr>
              <a:t>{</a:t>
            </a:r>
          </a:p>
          <a:p>
            <a:pPr algn="l">
              <a:defRPr sz="1200">
                <a:latin typeface="Courier"/>
                <a:ea typeface="Courier"/>
                <a:cs typeface="Courier"/>
                <a:sym typeface="Courier"/>
              </a:defRPr>
            </a:pPr>
            <a:r>
              <a:rPr sz="844" dirty="0">
                <a:solidFill>
                  <a:srgbClr val="942093"/>
                </a:solidFill>
              </a:rPr>
              <a:t>	"TOP_OBJ": </a:t>
            </a:r>
            <a:r>
              <a:rPr sz="844" dirty="0"/>
              <a:t>{</a:t>
            </a:r>
          </a:p>
          <a:p>
            <a:pPr algn="l">
              <a:defRPr sz="1200">
                <a:latin typeface="Courier"/>
                <a:ea typeface="Courier"/>
                <a:cs typeface="Courier"/>
                <a:sym typeface="Courier"/>
              </a:defRPr>
            </a:pPr>
            <a:r>
              <a:rPr sz="844" dirty="0"/>
              <a:t>		"attributes": {</a:t>
            </a:r>
          </a:p>
          <a:p>
            <a:pPr algn="l">
              <a:defRPr sz="1200">
                <a:latin typeface="Courier"/>
                <a:ea typeface="Courier"/>
                <a:cs typeface="Courier"/>
                <a:sym typeface="Courier"/>
              </a:defRPr>
            </a:pPr>
            <a:r>
              <a:rPr sz="844" dirty="0"/>
              <a:t>			"descr": "This is a main section",</a:t>
            </a:r>
          </a:p>
          <a:p>
            <a:pPr algn="l">
              <a:defRPr sz="1200">
                <a:latin typeface="Courier"/>
                <a:ea typeface="Courier"/>
                <a:cs typeface="Courier"/>
                <a:sym typeface="Courier"/>
              </a:defRPr>
            </a:pPr>
            <a:r>
              <a:rPr sz="844" dirty="0"/>
              <a:t>			"name": "TEST1_OBJECT",</a:t>
            </a:r>
          </a:p>
          <a:p>
            <a:pPr algn="l">
              <a:defRPr sz="1200">
                <a:latin typeface="Courier"/>
                <a:ea typeface="Courier"/>
                <a:cs typeface="Courier"/>
                <a:sym typeface="Courier"/>
              </a:defRPr>
            </a:pPr>
            <a:r>
              <a:rPr sz="844" dirty="0"/>
              <a:t>			"ownerKey": "",</a:t>
            </a:r>
          </a:p>
          <a:p>
            <a:pPr algn="l">
              <a:defRPr sz="1200">
                <a:latin typeface="Courier"/>
                <a:ea typeface="Courier"/>
                <a:cs typeface="Courier"/>
                <a:sym typeface="Courier"/>
              </a:defRPr>
            </a:pPr>
            <a:r>
              <a:rPr sz="844" dirty="0"/>
              <a:t>			"ownerTag": ""</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		</a:t>
            </a:r>
            <a:r>
              <a:rPr sz="844" dirty="0">
                <a:solidFill>
                  <a:srgbClr val="00B050"/>
                </a:solidFill>
              </a:rPr>
              <a:t>"children": </a:t>
            </a:r>
            <a:r>
              <a:rPr sz="844" i="1" dirty="0">
                <a:solidFill>
                  <a:schemeClr val="accent4">
                    <a:lumMod val="75000"/>
                  </a:schemeClr>
                </a:solidFill>
              </a:rPr>
              <a:t>[{</a:t>
            </a:r>
          </a:p>
          <a:p>
            <a:pPr algn="l">
              <a:defRPr sz="1200">
                <a:latin typeface="Courier"/>
                <a:ea typeface="Courier"/>
                <a:cs typeface="Courier"/>
                <a:sym typeface="Courier"/>
              </a:defRPr>
            </a:pPr>
            <a:r>
              <a:rPr sz="844" i="1" dirty="0">
                <a:solidFill>
                  <a:schemeClr val="accent4">
                    <a:lumMod val="75000"/>
                  </a:schemeClr>
                </a:solidFill>
              </a:rPr>
              <a:t>			"OBJ1": {</a:t>
            </a:r>
          </a:p>
          <a:p>
            <a:pPr algn="l">
              <a:defRPr sz="1200">
                <a:latin typeface="Courier"/>
                <a:ea typeface="Courier"/>
                <a:cs typeface="Courier"/>
                <a:sym typeface="Courier"/>
              </a:defRPr>
            </a:pPr>
            <a:r>
              <a:rPr sz="844" i="1" dirty="0">
                <a:solidFill>
                  <a:schemeClr val="accent4">
                    <a:lumMod val="75000"/>
                  </a:schemeClr>
                </a:solidFill>
              </a:rPr>
              <a:t>				"attributes": {</a:t>
            </a:r>
          </a:p>
          <a:p>
            <a:pPr algn="l">
              <a:defRPr sz="1200">
                <a:latin typeface="Courier"/>
                <a:ea typeface="Courier"/>
                <a:cs typeface="Courier"/>
                <a:sym typeface="Courier"/>
              </a:defRPr>
            </a:pPr>
            <a:r>
              <a:rPr sz="844" i="1" dirty="0">
                <a:solidFill>
                  <a:schemeClr val="accent4">
                    <a:lumMod val="75000"/>
                  </a:schemeClr>
                </a:solidFill>
              </a:rPr>
              <a:t>					"descr": "This is a second section",</a:t>
            </a:r>
          </a:p>
          <a:p>
            <a:pPr algn="l">
              <a:defRPr sz="1200">
                <a:latin typeface="Courier"/>
                <a:ea typeface="Courier"/>
                <a:cs typeface="Courier"/>
                <a:sym typeface="Courier"/>
              </a:defRPr>
            </a:pPr>
            <a:r>
              <a:rPr sz="844" i="1" dirty="0">
                <a:solidFill>
                  <a:schemeClr val="accent4">
                    <a:lumMod val="75000"/>
                  </a:schemeClr>
                </a:solidFill>
              </a:rPr>
              <a:t>					"name": "TEST2_OBJECT",</a:t>
            </a:r>
          </a:p>
          <a:p>
            <a:pPr algn="l">
              <a:defRPr sz="1200">
                <a:latin typeface="Courier"/>
                <a:ea typeface="Courier"/>
                <a:cs typeface="Courier"/>
                <a:sym typeface="Courier"/>
              </a:defRPr>
            </a:pPr>
            <a:r>
              <a:rPr sz="844" i="1" dirty="0">
                <a:solidFill>
                  <a:schemeClr val="accent4">
                    <a:lumMod val="75000"/>
                  </a:schemeClr>
                </a:solidFill>
              </a:rPr>
              <a:t>					"ownerKey": "",</a:t>
            </a:r>
          </a:p>
          <a:p>
            <a:pPr algn="l">
              <a:defRPr sz="1200">
                <a:latin typeface="Courier"/>
                <a:ea typeface="Courier"/>
                <a:cs typeface="Courier"/>
                <a:sym typeface="Courier"/>
              </a:defRPr>
            </a:pPr>
            <a:r>
              <a:rPr sz="844" i="1" dirty="0">
                <a:solidFill>
                  <a:schemeClr val="accent4">
                    <a:lumMod val="75000"/>
                  </a:schemeClr>
                </a:solidFill>
              </a:rPr>
              <a:t>					"ownerTag":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a:t>
            </a:r>
          </a:p>
          <a:p>
            <a:pPr algn="l">
              <a:defRPr sz="1200">
                <a:latin typeface="Courier"/>
                <a:ea typeface="Courier"/>
                <a:cs typeface="Courier"/>
                <a:sym typeface="Courier"/>
              </a:defRPr>
            </a:pPr>
            <a:r>
              <a:rPr sz="844" i="1" dirty="0">
                <a:solidFill>
                  <a:schemeClr val="accent4">
                    <a:lumMod val="75000"/>
                  </a:schemeClr>
                </a:solidFill>
              </a:rPr>
              <a:t>		}, </a:t>
            </a:r>
            <a:r>
              <a:rPr sz="844" dirty="0">
                <a:solidFill>
                  <a:schemeClr val="accent4">
                    <a:lumMod val="60000"/>
                    <a:lumOff val="40000"/>
                  </a:schemeClr>
                </a:solidFill>
              </a:rPr>
              <a:t>{</a:t>
            </a:r>
          </a:p>
          <a:p>
            <a:pPr algn="l">
              <a:defRPr sz="1200">
                <a:latin typeface="Courier"/>
                <a:ea typeface="Courier"/>
                <a:cs typeface="Courier"/>
                <a:sym typeface="Courier"/>
              </a:defRPr>
            </a:pPr>
            <a:r>
              <a:rPr sz="844" dirty="0">
                <a:solidFill>
                  <a:schemeClr val="accent4">
                    <a:lumMod val="60000"/>
                    <a:lumOff val="40000"/>
                  </a:schemeClr>
                </a:solidFill>
              </a:rPr>
              <a:t>			"OBJ2": {</a:t>
            </a:r>
          </a:p>
          <a:p>
            <a:pPr algn="l">
              <a:defRPr sz="1200">
                <a:latin typeface="Courier"/>
                <a:ea typeface="Courier"/>
                <a:cs typeface="Courier"/>
                <a:sym typeface="Courier"/>
              </a:defRPr>
            </a:pPr>
            <a:r>
              <a:rPr sz="844" dirty="0">
                <a:solidFill>
                  <a:schemeClr val="accent4">
                    <a:lumMod val="60000"/>
                    <a:lumOff val="40000"/>
                  </a:schemeClr>
                </a:solidFill>
              </a:rPr>
              <a:t>				"attributes": {</a:t>
            </a:r>
          </a:p>
          <a:p>
            <a:pPr algn="l">
              <a:defRPr sz="1200">
                <a:latin typeface="Courier"/>
                <a:ea typeface="Courier"/>
                <a:cs typeface="Courier"/>
                <a:sym typeface="Courier"/>
              </a:defRPr>
            </a:pPr>
            <a:r>
              <a:rPr sz="844" dirty="0">
                <a:solidFill>
                  <a:schemeClr val="accent4">
                    <a:lumMod val="60000"/>
                    <a:lumOff val="40000"/>
                  </a:schemeClr>
                </a:solidFill>
              </a:rPr>
              <a:t>					"descr": "This is a second section",</a:t>
            </a:r>
          </a:p>
          <a:p>
            <a:pPr algn="l">
              <a:defRPr sz="1200">
                <a:latin typeface="Courier"/>
                <a:ea typeface="Courier"/>
                <a:cs typeface="Courier"/>
                <a:sym typeface="Courier"/>
              </a:defRPr>
            </a:pPr>
            <a:r>
              <a:rPr sz="844" dirty="0">
                <a:solidFill>
                  <a:schemeClr val="accent4">
                    <a:lumMod val="60000"/>
                    <a:lumOff val="40000"/>
                  </a:schemeClr>
                </a:solidFill>
              </a:rPr>
              <a:t>					"name": "TEST2_OBJECT",</a:t>
            </a:r>
          </a:p>
          <a:p>
            <a:pPr algn="l">
              <a:defRPr sz="1200">
                <a:latin typeface="Courier"/>
                <a:ea typeface="Courier"/>
                <a:cs typeface="Courier"/>
                <a:sym typeface="Courier"/>
              </a:defRPr>
            </a:pPr>
            <a:r>
              <a:rPr sz="844" dirty="0">
                <a:solidFill>
                  <a:schemeClr val="accent4">
                    <a:lumMod val="60000"/>
                    <a:lumOff val="40000"/>
                  </a:schemeClr>
                </a:solidFill>
              </a:rPr>
              <a:t>					"ownerKey": "",</a:t>
            </a:r>
          </a:p>
          <a:p>
            <a:pPr algn="l">
              <a:defRPr sz="1200">
                <a:latin typeface="Courier"/>
                <a:ea typeface="Courier"/>
                <a:cs typeface="Courier"/>
                <a:sym typeface="Courier"/>
              </a:defRPr>
            </a:pPr>
            <a:r>
              <a:rPr sz="844" dirty="0">
                <a:solidFill>
                  <a:schemeClr val="accent4">
                    <a:lumMod val="60000"/>
                    <a:lumOff val="40000"/>
                  </a:schemeClr>
                </a:solidFill>
              </a:rPr>
              <a:t>					"ownerTag": ""</a:t>
            </a:r>
          </a:p>
          <a:p>
            <a:pPr algn="l">
              <a:defRPr sz="1200">
                <a:latin typeface="Courier"/>
                <a:ea typeface="Courier"/>
                <a:cs typeface="Courier"/>
                <a:sym typeface="Courier"/>
              </a:defRPr>
            </a:pPr>
            <a:r>
              <a:rPr sz="844" dirty="0">
                <a:solidFill>
                  <a:schemeClr val="accent4">
                    <a:lumMod val="60000"/>
                    <a:lumOff val="40000"/>
                  </a:schemeClr>
                </a:solidFill>
              </a:rPr>
              <a:t>				},</a:t>
            </a:r>
          </a:p>
          <a:p>
            <a:pPr algn="l">
              <a:defRPr sz="1200">
                <a:latin typeface="Courier"/>
                <a:ea typeface="Courier"/>
                <a:cs typeface="Courier"/>
                <a:sym typeface="Courier"/>
              </a:defRPr>
            </a:pPr>
            <a:r>
              <a:rPr sz="844" dirty="0">
                <a:solidFill>
                  <a:schemeClr val="accent4">
                    <a:lumMod val="60000"/>
                    <a:lumOff val="40000"/>
                  </a:schemeClr>
                </a:solidFill>
              </a:rPr>
              <a:t>				"children": [{</a:t>
            </a:r>
          </a:p>
          <a:p>
            <a:pPr algn="l">
              <a:defRPr sz="1200">
                <a:latin typeface="Courier"/>
                <a:ea typeface="Courier"/>
                <a:cs typeface="Courier"/>
                <a:sym typeface="Courier"/>
              </a:defRPr>
            </a:pPr>
            <a:r>
              <a:rPr sz="844" dirty="0">
                <a:solidFill>
                  <a:schemeClr val="accent4">
                    <a:lumMod val="60000"/>
                    <a:lumOff val="40000"/>
                  </a:schemeClr>
                </a:solidFill>
              </a:rPr>
              <a:t>					"SUB_OBJ2": {</a:t>
            </a:r>
          </a:p>
          <a:p>
            <a:pPr algn="l">
              <a:defRPr sz="1200">
                <a:latin typeface="Courier"/>
                <a:ea typeface="Courier"/>
                <a:cs typeface="Courier"/>
                <a:sym typeface="Courier"/>
              </a:defRPr>
            </a:pPr>
            <a:r>
              <a:rPr sz="844" dirty="0">
                <a:solidFill>
                  <a:schemeClr val="accent4">
                    <a:lumMod val="60000"/>
                    <a:lumOff val="40000"/>
                  </a:schemeClr>
                </a:solidFill>
              </a:rPr>
              <a:t>						"attributes": {</a:t>
            </a:r>
          </a:p>
          <a:p>
            <a:pPr algn="l">
              <a:defRPr sz="1200">
                <a:latin typeface="Courier"/>
                <a:ea typeface="Courier"/>
                <a:cs typeface="Courier"/>
                <a:sym typeface="Courier"/>
              </a:defRPr>
            </a:pPr>
            <a:r>
              <a:rPr sz="844" dirty="0">
                <a:solidFill>
                  <a:schemeClr val="accent4">
                    <a:lumMod val="60000"/>
                    <a:lumOff val="40000"/>
                  </a:schemeClr>
                </a:solidFill>
              </a:rPr>
              <a:t>							"descr": "This is third section",</a:t>
            </a:r>
          </a:p>
          <a:p>
            <a:pPr algn="l">
              <a:defRPr sz="1200">
                <a:latin typeface="Courier"/>
                <a:ea typeface="Courier"/>
                <a:cs typeface="Courier"/>
                <a:sym typeface="Courier"/>
              </a:defRPr>
            </a:pPr>
            <a:r>
              <a:rPr sz="844" dirty="0">
                <a:solidFill>
                  <a:schemeClr val="accent4">
                    <a:lumMod val="60000"/>
                    <a:lumOff val="40000"/>
                  </a:schemeClr>
                </a:solidFill>
              </a:rPr>
              <a:t>							"type": "String",</a:t>
            </a:r>
          </a:p>
          <a:p>
            <a:pPr algn="l">
              <a:defRPr sz="1200">
                <a:latin typeface="Courier"/>
                <a:ea typeface="Courier"/>
                <a:cs typeface="Courier"/>
                <a:sym typeface="Courier"/>
              </a:defRPr>
            </a:pPr>
            <a:r>
              <a:rPr sz="844" dirty="0">
                <a:solidFill>
                  <a:schemeClr val="accent4">
                    <a:lumMod val="60000"/>
                    <a:lumOff val="40000"/>
                  </a:schemeClr>
                </a:solidFill>
              </a:rPr>
              <a:t>							"name": "TEST3_OBJECT",</a:t>
            </a:r>
          </a:p>
          <a:p>
            <a:pPr algn="l">
              <a:defRPr sz="1200">
                <a:latin typeface="Courier"/>
                <a:ea typeface="Courier"/>
                <a:cs typeface="Courier"/>
                <a:sym typeface="Courier"/>
              </a:defRPr>
            </a:pPr>
            <a:r>
              <a:rPr sz="844" dirty="0">
                <a:solidFill>
                  <a:schemeClr val="accent4">
                    <a:lumMod val="60000"/>
                    <a:lumOff val="40000"/>
                  </a:schemeClr>
                </a:solidFill>
              </a:rPr>
              <a:t>							"prio": "1"</a:t>
            </a:r>
          </a:p>
          <a:p>
            <a:pPr algn="l">
              <a:defRPr sz="1200">
                <a:latin typeface="Courier"/>
                <a:ea typeface="Courier"/>
                <a:cs typeface="Courier"/>
                <a:sym typeface="Courier"/>
              </a:defRPr>
            </a:pPr>
            <a:r>
              <a:rPr sz="844" dirty="0">
                <a:solidFill>
                  <a:schemeClr val="accent4">
                    <a:lumMod val="60000"/>
                    <a:lumOff val="40000"/>
                  </a:schemeClr>
                </a:solidFill>
              </a:rPr>
              <a:t>						}</a:t>
            </a:r>
          </a:p>
          <a:p>
            <a:pPr algn="l">
              <a:defRPr sz="1200">
                <a:latin typeface="Courier"/>
                <a:ea typeface="Courier"/>
                <a:cs typeface="Courier"/>
                <a:sym typeface="Courier"/>
              </a:defRPr>
            </a:pPr>
            <a:r>
              <a:rPr sz="844" dirty="0">
                <a:solidFill>
                  <a:schemeClr val="accent4">
                    <a:lumMod val="60000"/>
                    <a:lumOff val="40000"/>
                  </a:schemeClr>
                </a:solidFill>
              </a:rPr>
              <a:t>					}</a:t>
            </a:r>
          </a:p>
          <a:p>
            <a:pPr algn="l">
              <a:defRPr sz="1200">
                <a:latin typeface="Courier"/>
                <a:ea typeface="Courier"/>
                <a:cs typeface="Courier"/>
                <a:sym typeface="Courier"/>
              </a:defRPr>
            </a:pPr>
            <a:r>
              <a:rPr sz="844" dirty="0">
                <a:solidFill>
                  <a:schemeClr val="accent4">
                    <a:lumMod val="60000"/>
                    <a:lumOff val="40000"/>
                  </a:schemeClr>
                </a:solidFill>
              </a:rPr>
              <a:t>				}]</a:t>
            </a:r>
          </a:p>
          <a:p>
            <a:pPr algn="l">
              <a:defRPr sz="1200">
                <a:latin typeface="Courier"/>
                <a:ea typeface="Courier"/>
                <a:cs typeface="Courier"/>
                <a:sym typeface="Courier"/>
              </a:defRPr>
            </a:pPr>
            <a:r>
              <a:rPr sz="844" dirty="0">
                <a:solidFill>
                  <a:schemeClr val="accent4">
                    <a:lumMod val="60000"/>
                    <a:lumOff val="40000"/>
                  </a:schemeClr>
                </a:solidFill>
              </a:rPr>
              <a:t>			}</a:t>
            </a:r>
          </a:p>
          <a:p>
            <a:pPr algn="l">
              <a:defRPr sz="1200">
                <a:latin typeface="Courier"/>
                <a:ea typeface="Courier"/>
                <a:cs typeface="Courier"/>
                <a:sym typeface="Courier"/>
              </a:defRPr>
            </a:pPr>
            <a:r>
              <a:rPr sz="844" dirty="0">
                <a:solidFill>
                  <a:schemeClr val="accent4">
                    <a:lumMod val="60000"/>
                    <a:lumOff val="40000"/>
                  </a:schemeClr>
                </a:solidFill>
              </a:rPr>
              <a:t>		}</a:t>
            </a:r>
            <a:r>
              <a:rPr sz="844" i="1" dirty="0">
                <a:solidFill>
                  <a:schemeClr val="accent4">
                    <a:lumMod val="75000"/>
                  </a:schemeClr>
                </a:solidFill>
              </a:rPr>
              <a:t>]</a:t>
            </a:r>
          </a:p>
          <a:p>
            <a:pPr algn="l">
              <a:defRPr sz="1200">
                <a:latin typeface="Courier"/>
                <a:ea typeface="Courier"/>
                <a:cs typeface="Courier"/>
                <a:sym typeface="Courier"/>
              </a:defRPr>
            </a:pPr>
            <a:r>
              <a:rPr sz="844" dirty="0"/>
              <a:t>	}</a:t>
            </a:r>
          </a:p>
          <a:p>
            <a:pPr algn="l">
              <a:defRPr sz="1200">
                <a:latin typeface="Courier"/>
                <a:ea typeface="Courier"/>
                <a:cs typeface="Courier"/>
                <a:sym typeface="Courier"/>
              </a:defRPr>
            </a:pPr>
            <a:r>
              <a:rPr sz="844" dirty="0"/>
              <a:t>}</a:t>
            </a:r>
          </a:p>
        </p:txBody>
      </p:sp>
      <p:sp>
        <p:nvSpPr>
          <p:cNvPr id="250" name="Shape 250"/>
          <p:cNvSpPr/>
          <p:nvPr/>
        </p:nvSpPr>
        <p:spPr>
          <a:xfrm>
            <a:off x="5971193" y="1234695"/>
            <a:ext cx="2747548" cy="194187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defRPr sz="1600"/>
            </a:pPr>
            <a:r>
              <a:rPr sz="1125" dirty="0"/>
              <a:t>import simplejson as json</a:t>
            </a:r>
          </a:p>
          <a:p>
            <a:pPr algn="l">
              <a:defRPr sz="1600"/>
            </a:pPr>
            <a:endParaRPr sz="1125" dirty="0"/>
          </a:p>
          <a:p>
            <a:pPr algn="l">
              <a:defRPr sz="1600"/>
            </a:pPr>
            <a:endParaRPr sz="1125" dirty="0"/>
          </a:p>
          <a:p>
            <a:pPr algn="l">
              <a:defRPr sz="1600"/>
            </a:pPr>
            <a:r>
              <a:rPr sz="1125" dirty="0"/>
              <a:t>file = "/home/student/parse_json.json" </a:t>
            </a:r>
          </a:p>
          <a:p>
            <a:pPr algn="l">
              <a:defRPr sz="1600"/>
            </a:pPr>
            <a:r>
              <a:rPr sz="1125" dirty="0"/>
              <a:t>test = open(file, 'r')</a:t>
            </a:r>
          </a:p>
          <a:p>
            <a:pPr algn="l">
              <a:defRPr sz="1600"/>
            </a:pPr>
            <a:r>
              <a:rPr sz="1125" dirty="0"/>
              <a:t>readfile = test.read()</a:t>
            </a:r>
          </a:p>
          <a:p>
            <a:pPr algn="l">
              <a:defRPr sz="1600"/>
            </a:pPr>
            <a:r>
              <a:rPr lang="en-US" sz="1125" dirty="0">
                <a:solidFill>
                  <a:schemeClr val="accent1">
                    <a:lumMod val="75000"/>
                  </a:schemeClr>
                </a:solidFill>
              </a:rPr>
              <a:t>data</a:t>
            </a:r>
            <a:r>
              <a:rPr lang="en-US" sz="1125" dirty="0"/>
              <a:t> = </a:t>
            </a:r>
            <a:r>
              <a:rPr lang="en-US" sz="1125" dirty="0" err="1">
                <a:solidFill>
                  <a:srgbClr val="7030A0"/>
                </a:solidFill>
              </a:rPr>
              <a:t>json</a:t>
            </a:r>
            <a:r>
              <a:rPr lang="en-US" sz="1125" dirty="0" err="1"/>
              <a:t>.loads</a:t>
            </a:r>
            <a:r>
              <a:rPr lang="en-US" sz="1125" dirty="0"/>
              <a:t>(</a:t>
            </a:r>
            <a:r>
              <a:rPr lang="en-US" sz="1125" dirty="0" err="1">
                <a:solidFill>
                  <a:schemeClr val="accent5">
                    <a:lumMod val="60000"/>
                    <a:lumOff val="40000"/>
                  </a:schemeClr>
                </a:solidFill>
              </a:rPr>
              <a:t>readfile</a:t>
            </a:r>
            <a:r>
              <a:rPr lang="en-US" sz="1125" dirty="0"/>
              <a:t>)</a:t>
            </a:r>
          </a:p>
          <a:p>
            <a:pPr algn="l">
              <a:defRPr sz="1600"/>
            </a:pPr>
            <a:r>
              <a:rPr sz="1125" dirty="0"/>
              <a:t>test.close()</a:t>
            </a:r>
          </a:p>
          <a:p>
            <a:pPr algn="l">
              <a:defRPr sz="1600"/>
            </a:pPr>
            <a:r>
              <a:rPr sz="1125" dirty="0"/>
              <a:t>		</a:t>
            </a:r>
          </a:p>
          <a:p>
            <a:pPr algn="l">
              <a:defRPr sz="1600"/>
            </a:pPr>
            <a:r>
              <a:rPr sz="1125" dirty="0">
                <a:solidFill>
                  <a:srgbClr val="FF0000"/>
                </a:solidFill>
              </a:rPr>
              <a:t>data1</a:t>
            </a:r>
            <a:r>
              <a:rPr sz="1125" dirty="0"/>
              <a:t> = </a:t>
            </a:r>
            <a:r>
              <a:rPr sz="1125" dirty="0">
                <a:solidFill>
                  <a:schemeClr val="accent1">
                    <a:lumMod val="75000"/>
                  </a:schemeClr>
                </a:solidFill>
              </a:rPr>
              <a:t>data</a:t>
            </a:r>
            <a:r>
              <a:rPr sz="1125" dirty="0"/>
              <a:t>["</a:t>
            </a:r>
            <a:r>
              <a:rPr sz="1125" dirty="0">
                <a:solidFill>
                  <a:srgbClr val="942093"/>
                </a:solidFill>
              </a:rPr>
              <a:t>TOP_OBJ</a:t>
            </a:r>
            <a:r>
              <a:rPr sz="1125" dirty="0"/>
              <a:t>"]["</a:t>
            </a:r>
            <a:r>
              <a:rPr lang="en-US" sz="1125" dirty="0">
                <a:solidFill>
                  <a:srgbClr val="00B050"/>
                </a:solidFill>
              </a:rPr>
              <a:t>chidren</a:t>
            </a:r>
            <a:r>
              <a:rPr sz="1125" dirty="0"/>
              <a:t>"]</a:t>
            </a:r>
          </a:p>
          <a:p>
            <a:pPr algn="l">
              <a:defRPr sz="1600"/>
            </a:pPr>
            <a:r>
              <a:rPr lang="en-US" sz="1125" dirty="0"/>
              <a:t>print data1[0]</a:t>
            </a:r>
          </a:p>
          <a:p>
            <a:pPr algn="l">
              <a:defRPr sz="1600"/>
            </a:pPr>
            <a:r>
              <a:rPr lang="en-US" sz="1125" dirty="0"/>
              <a:t>print </a:t>
            </a:r>
            <a:r>
              <a:rPr lang="en-US" sz="1125" dirty="0">
                <a:solidFill>
                  <a:srgbClr val="FF0000"/>
                </a:solidFill>
              </a:rPr>
              <a:t>data1</a:t>
            </a:r>
            <a:r>
              <a:rPr lang="en-US" sz="1125" dirty="0">
                <a:solidFill>
                  <a:schemeClr val="accent4">
                    <a:lumMod val="60000"/>
                    <a:lumOff val="40000"/>
                  </a:schemeClr>
                </a:solidFill>
              </a:rPr>
              <a:t>[1]</a:t>
            </a:r>
          </a:p>
        </p:txBody>
      </p:sp>
      <p:sp>
        <p:nvSpPr>
          <p:cNvPr id="5" name="TextBox 4"/>
          <p:cNvSpPr txBox="1"/>
          <p:nvPr/>
        </p:nvSpPr>
        <p:spPr>
          <a:xfrm>
            <a:off x="377740" y="3825511"/>
            <a:ext cx="1396216" cy="364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r>
              <a:rPr lang="en-US" sz="2109" dirty="0">
                <a:solidFill>
                  <a:schemeClr val="accent4">
                    <a:lumMod val="60000"/>
                    <a:lumOff val="40000"/>
                  </a:schemeClr>
                </a:solidFill>
              </a:rPr>
              <a:t>INDEX “1”</a:t>
            </a:r>
            <a:endParaRPr lang="en-US" sz="2531" b="0" dirty="0">
              <a:solidFill>
                <a:srgbClr val="000000"/>
              </a:solidFill>
              <a:latin typeface="+mn-lt"/>
              <a:sym typeface="Helvetica Light"/>
            </a:endParaRPr>
          </a:p>
        </p:txBody>
      </p:sp>
    </p:spTree>
    <p:extLst>
      <p:ext uri="{BB962C8B-B14F-4D97-AF65-F5344CB8AC3E}">
        <p14:creationId xmlns:p14="http://schemas.microsoft.com/office/powerpoint/2010/main" val="16422457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name="2row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XML?</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8</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97982"/>
            <a:ext cx="8682038" cy="2441694"/>
          </a:xfrm>
        </p:spPr>
        <p:txBody>
          <a:bodyPr>
            <a:spAutoFit/>
          </a:bodyPr>
          <a:lstStyle>
            <a:lvl5pPr marL="1211263" indent="0">
              <a:buNone/>
              <a:defRPr/>
            </a:lvl5pPr>
          </a:lstStyle>
          <a:p>
            <a:pPr marL="0" indent="0">
              <a:spcBef>
                <a:spcPts val="0"/>
              </a:spcBef>
              <a:spcAft>
                <a:spcPts val="0"/>
              </a:spcAft>
              <a:buNone/>
            </a:pPr>
            <a:r>
              <a:rPr sz="100"/>
              <a:t> </a:t>
            </a:r>
          </a:p>
          <a:p>
            <a:pPr>
              <a:buClr>
                <a:schemeClr val="accent4"/>
              </a:buClr>
              <a:buFont typeface="Arial"/>
              <a:buChar char="•"/>
            </a:pPr>
            <a:r>
              <a:t>XML is much like HTML.</a:t>
            </a:r>
          </a:p>
          <a:p>
            <a:pPr>
              <a:buClr>
                <a:schemeClr val="accent4"/>
              </a:buClr>
              <a:buFont typeface="Arial"/>
              <a:buChar char="•"/>
            </a:pPr>
            <a:r>
              <a:t>XML stores information, HTML displays information.</a:t>
            </a:r>
          </a:p>
          <a:p>
            <a:pPr>
              <a:buClr>
                <a:schemeClr val="accent4"/>
              </a:buClr>
              <a:buFont typeface="Arial"/>
              <a:buChar char="•"/>
            </a:pPr>
            <a:r>
              <a:t>XML does not do anything on its own. XML requires software to send, receive, display, and act on the information in the XML store.</a:t>
            </a:r>
          </a:p>
          <a:p>
            <a:pPr>
              <a:buClr>
                <a:schemeClr val="accent4"/>
              </a:buClr>
              <a:buFont typeface="Arial"/>
              <a:buChar char="•"/>
            </a:pPr>
            <a:r>
              <a:t>The XML language has no predefined tags or document structure.</a:t>
            </a:r>
          </a:p>
          <a:p>
            <a:pPr>
              <a:buClr>
                <a:schemeClr val="accent4"/>
              </a:buClr>
              <a:buFont typeface="Arial"/>
              <a:buChar char="•"/>
            </a:pPr>
            <a:r>
              <a:t>XML data is stored in plaintext format providing a software- and hardware-independent way of storing data for application sharing.</a:t>
            </a:r>
          </a:p>
        </p:txBody>
      </p:sp>
      <p:sp>
        <p:nvSpPr>
          <p:cNvPr id="10" name="Content Placeholder 6"/>
          <p:cNvSpPr>
            <a:spLocks noGrp="1"/>
          </p:cNvSpPr>
          <p:nvPr>
            <p:ph sz="quarter" idx="11"/>
          </p:nvPr>
        </p:nvSpPr>
        <p:spPr>
          <a:xfrm>
            <a:off x="234432" y="3823313"/>
            <a:ext cx="8682038" cy="2764859"/>
          </a:xfrm>
          <a:ln>
            <a:noFill/>
          </a:ln>
        </p:spPr>
        <p:txBody>
          <a:bodyPr>
            <a:spAutoFit/>
          </a:bodyPr>
          <a:lstStyle/>
          <a:p>
            <a:pPr marL="0" indent="0">
              <a:lnSpc>
                <a:spcPct val="100000"/>
              </a:lnSpc>
              <a:spcBef>
                <a:spcPts val="0"/>
              </a:spcBef>
              <a:spcAft>
                <a:spcPts val="0"/>
              </a:spcAft>
              <a:buNone/>
            </a:pPr>
            <a:r>
              <a:rPr lang="en-US" sz="1400" b="1" dirty="0">
                <a:latin typeface="Courier New"/>
                <a:cs typeface="Courier New"/>
              </a:rPr>
              <a:t>&lt;?xml version="1.0" encoding="ISO-8859-1"?&gt;</a:t>
            </a:r>
            <a:br/>
            <a:br/>
            <a:r>
              <a:rPr lang="en-US" sz="1400" b="1" dirty="0">
                <a:latin typeface="Courier New"/>
                <a:cs typeface="Courier New"/>
              </a:rPr>
              <a:t>&lt;note&gt;</a:t>
            </a:r>
            <a:br/>
            <a:r>
              <a:rPr lang="en-US" sz="1400" b="1" dirty="0">
                <a:latin typeface="Courier New"/>
                <a:cs typeface="Courier New"/>
              </a:rPr>
              <a:t>&lt; to&gt;James&lt;/to&gt;</a:t>
            </a:r>
            <a:br/>
            <a:r>
              <a:rPr lang="en-US" sz="1400" b="1" dirty="0">
                <a:latin typeface="Courier New"/>
                <a:cs typeface="Courier New"/>
              </a:rPr>
              <a:t>&lt; from&gt;Debbie&lt;/from&gt;</a:t>
            </a:r>
            <a:br/>
            <a:r>
              <a:rPr lang="en-US" sz="1400" b="1" dirty="0">
                <a:latin typeface="Courier New"/>
                <a:cs typeface="Courier New"/>
              </a:rPr>
              <a:t>&lt; heading&gt;Reminder&lt;/heading&gt;</a:t>
            </a:r>
            <a:br/>
            <a:r>
              <a:rPr lang="en-US" sz="1400" b="1" dirty="0">
                <a:latin typeface="Courier New"/>
                <a:cs typeface="Courier New"/>
              </a:rPr>
              <a:t>&lt; body&gt;Don't forget my birthday!&lt;/body&gt;</a:t>
            </a:r>
            <a:br/>
            <a:r>
              <a:rPr lang="en-US" sz="1400" b="1" dirty="0">
                <a:latin typeface="Courier New"/>
                <a:cs typeface="Courier New"/>
              </a:rPr>
              <a:t>&lt; /note&gt;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2row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JSON?</a:t>
            </a:r>
          </a:p>
        </p:txBody>
      </p:sp>
      <p:sp>
        <p:nvSpPr>
          <p:cNvPr id="5" name="Slide Number Placeholder 3"/>
          <p:cNvSpPr>
            <a:spLocks noGrp="1"/>
          </p:cNvSpPr>
          <p:nvPr>
            <p:ph type="sldNum" sz="quarter" idx="4"/>
          </p:nvPr>
        </p:nvSpPr>
        <p:spPr>
          <a:xfrm>
            <a:off x="6769561" y="6688661"/>
            <a:ext cx="2133600" cy="155105"/>
          </a:xfrm>
          <a:prstGeom prst="rect">
            <a:avLst/>
          </a:prstGeom>
        </p:spPr>
        <p:txBody>
          <a:bodyPr vert="horz" lIns="0" tIns="0" rIns="0" bIns="0" rtlCol="0" anchor="ctr"/>
          <a:lstStyle>
            <a:lvl1pPr algn="r">
              <a:defRPr sz="600" b="0">
                <a:solidFill>
                  <a:schemeClr val="tx1">
                    <a:tint val="75000"/>
                  </a:schemeClr>
                </a:solidFill>
              </a:defRPr>
            </a:lvl1pPr>
          </a:lstStyle>
          <a:p>
            <a:fld id="{C279253B-E677-1340-AA21-FA4FF91F6A50}" type="slidenum">
              <a:rPr lang="en-US" smtClean="0"/>
              <a:pPr/>
              <a:t>9</a:t>
            </a:fld>
            <a:endParaRPr lang="en-US"/>
          </a:p>
        </p:txBody>
      </p:sp>
      <p:sp>
        <p:nvSpPr>
          <p:cNvPr id="6" name="Footer Placeholder 4"/>
          <p:cNvSpPr>
            <a:spLocks noGrp="1"/>
          </p:cNvSpPr>
          <p:nvPr>
            <p:ph type="ftr" sz="quarter" idx="3"/>
          </p:nvPr>
        </p:nvSpPr>
        <p:spPr>
          <a:xfrm>
            <a:off x="225777" y="6688661"/>
            <a:ext cx="5812837" cy="155105"/>
          </a:xfrm>
          <a:prstGeom prst="rect">
            <a:avLst/>
          </a:prstGeom>
        </p:spPr>
        <p:txBody>
          <a:bodyPr vert="horz" lIns="0" tIns="0" rIns="0" bIns="0" rtlCol="0" anchor="ctr"/>
          <a:lstStyle>
            <a:lvl1pPr algn="l">
              <a:defRPr sz="600" b="0">
                <a:solidFill>
                  <a:schemeClr val="tx1">
                    <a:tint val="75000"/>
                  </a:schemeClr>
                </a:solidFill>
              </a:defRPr>
            </a:lvl1pPr>
          </a:lstStyle>
          <a:p>
            <a:r>
              <a:rPr lang="en-US" dirty="0"/>
              <a:t>© 2015 Cisco and/or its affiliates. All rights reserved. </a:t>
            </a:r>
          </a:p>
        </p:txBody>
      </p:sp>
      <p:sp>
        <p:nvSpPr>
          <p:cNvPr id="7" name="Content Placeholder 6"/>
          <p:cNvSpPr>
            <a:spLocks noGrp="1"/>
          </p:cNvSpPr>
          <p:nvPr>
            <p:ph sz="quarter" idx="10"/>
          </p:nvPr>
        </p:nvSpPr>
        <p:spPr>
          <a:xfrm>
            <a:off x="234432" y="1197982"/>
            <a:ext cx="8682038" cy="2441694"/>
          </a:xfrm>
        </p:spPr>
        <p:txBody>
          <a:bodyPr>
            <a:spAutoFit/>
          </a:bodyPr>
          <a:lstStyle>
            <a:lvl5pPr marL="1211263" indent="0">
              <a:buNone/>
              <a:defRPr/>
            </a:lvl5pPr>
          </a:lstStyle>
          <a:p>
            <a:pPr marL="0" indent="0">
              <a:spcBef>
                <a:spcPts val="0"/>
              </a:spcBef>
              <a:spcAft>
                <a:spcPts val="0"/>
              </a:spcAft>
              <a:buNone/>
            </a:pPr>
            <a:r>
              <a:rPr sz="100"/>
              <a:t> </a:t>
            </a:r>
          </a:p>
          <a:p>
            <a:pPr>
              <a:buClr>
                <a:schemeClr val="accent4"/>
              </a:buClr>
              <a:buFont typeface="Arial"/>
              <a:buChar char="•"/>
            </a:pPr>
            <a:r>
              <a:t>The JSON format is specified in RFC 4627.</a:t>
            </a:r>
          </a:p>
          <a:p>
            <a:pPr>
              <a:buClr>
                <a:schemeClr val="accent4"/>
              </a:buClr>
              <a:buFont typeface="Arial"/>
              <a:buChar char="•"/>
            </a:pPr>
            <a:r>
              <a:t>JSON is a lightweight data format used in web services for transmitting data.</a:t>
            </a:r>
          </a:p>
          <a:p>
            <a:pPr>
              <a:buClr>
                <a:schemeClr val="accent4"/>
              </a:buClr>
              <a:buFont typeface="Arial"/>
              <a:buChar char="•"/>
            </a:pPr>
            <a:r>
              <a:t>JSON uses arrays and has no reserved words.</a:t>
            </a:r>
          </a:p>
        </p:txBody>
      </p:sp>
      <p:sp>
        <p:nvSpPr>
          <p:cNvPr id="10" name="Content Placeholder 6"/>
          <p:cNvSpPr>
            <a:spLocks noGrp="1"/>
          </p:cNvSpPr>
          <p:nvPr>
            <p:ph sz="quarter" idx="11"/>
          </p:nvPr>
        </p:nvSpPr>
        <p:spPr>
          <a:xfrm>
            <a:off x="234432" y="3823313"/>
            <a:ext cx="8682038" cy="2764859"/>
          </a:xfrm>
          <a:ln>
            <a:noFill/>
          </a:ln>
        </p:spPr>
        <p:txBody>
          <a:bodyPr>
            <a:spAutoFit/>
          </a:bodyPr>
          <a:lstStyle/>
          <a:p>
            <a:pPr marL="0" indent="0">
              <a:lnSpc>
                <a:spcPct val="100000"/>
              </a:lnSpc>
              <a:spcBef>
                <a:spcPts val="0"/>
              </a:spcBef>
              <a:spcAft>
                <a:spcPts val="0"/>
              </a:spcAft>
              <a:buNone/>
            </a:pPr>
            <a:r>
              <a:rPr lang="en-US" sz="1400" b="1" dirty="0">
                <a:latin typeface="Courier New"/>
                <a:cs typeface="Courier New"/>
              </a:rPr>
              <a:t>{ </a:t>
            </a:r>
            <a:br/>
            <a:r>
              <a:rPr lang="en-US" sz="1400" b="1" dirty="0">
                <a:latin typeface="Courier New"/>
                <a:cs typeface="Courier New"/>
              </a:rPr>
              <a:t>	"firstName": "John", </a:t>
            </a:r>
            <a:br/>
            <a:r>
              <a:rPr lang="en-US" sz="1400" b="1" dirty="0">
                <a:latin typeface="Courier New"/>
                <a:cs typeface="Courier New"/>
              </a:rPr>
              <a:t>	"lastName": "Smith", </a:t>
            </a:r>
            <a:br/>
            <a:r>
              <a:rPr lang="en-US" sz="1400" b="1" dirty="0">
                <a:latin typeface="Courier New"/>
                <a:cs typeface="Courier New"/>
              </a:rPr>
              <a:t>	"address": {</a:t>
            </a:r>
            <a:br/>
            <a:r>
              <a:rPr lang="en-US" sz="1400" b="1" dirty="0">
                <a:latin typeface="Courier New"/>
                <a:cs typeface="Courier New"/>
              </a:rPr>
              <a:t>	     "streetAddress": "21 2nd Street", </a:t>
            </a:r>
            <a:br/>
            <a:r>
              <a:rPr lang="en-US" sz="1400" b="1" dirty="0">
                <a:latin typeface="Courier New"/>
                <a:cs typeface="Courier New"/>
              </a:rPr>
              <a:t>	     "city": "New York", </a:t>
            </a:r>
            <a:br/>
            <a:r>
              <a:rPr lang="en-US" sz="1400" b="1" dirty="0">
                <a:latin typeface="Courier New"/>
                <a:cs typeface="Courier New"/>
              </a:rPr>
              <a:t>	     "state": "NY", </a:t>
            </a:r>
            <a:br/>
            <a:r>
              <a:rPr lang="en-US" sz="1400" b="1" dirty="0">
                <a:latin typeface="Courier New"/>
                <a:cs typeface="Courier New"/>
              </a:rPr>
              <a:t>	     "postalCode": 10021 </a:t>
            </a:r>
            <a:br/>
            <a:r>
              <a:rPr lang="en-US" sz="1400" b="1" dirty="0">
                <a:latin typeface="Courier New"/>
                <a:cs typeface="Courier New"/>
              </a:rPr>
              <a:t>	},</a:t>
            </a:r>
            <a:br/>
            <a:r>
              <a:rPr lang="en-US" sz="1400" b="1" dirty="0">
                <a:latin typeface="Courier New"/>
                <a:cs typeface="Courier New"/>
              </a:rPr>
              <a:t>	 "phoneNumbers": [ </a:t>
            </a:r>
            <a:br/>
            <a:r>
              <a:rPr lang="en-US" sz="1400" b="1" dirty="0">
                <a:latin typeface="Courier New"/>
                <a:cs typeface="Courier New"/>
              </a:rPr>
              <a:t>	     "212 555-1234",</a:t>
            </a:r>
            <a:br/>
            <a:r>
              <a:rPr lang="en-US" sz="1400" b="1" dirty="0">
                <a:latin typeface="Courier New"/>
                <a:cs typeface="Courier New"/>
              </a:rPr>
              <a:t>	     "646 555-4567" </a:t>
            </a:r>
            <a:br/>
            <a:r>
              <a:rPr lang="en-US" sz="1400" b="1" dirty="0">
                <a:latin typeface="Courier New"/>
                <a:cs typeface="Courier New"/>
              </a:rPr>
              <a:t>	] </a:t>
            </a:r>
            <a:br/>
            <a:r>
              <a:rPr lang="en-US" sz="1400" b="1" dirty="0">
                <a:latin typeface="Courier New"/>
                <a:cs typeface="Courier New"/>
              </a:rPr>
              <a:t>}</a:t>
            </a:r>
          </a:p>
        </p:txBody>
      </p:sp>
    </p:spTree>
  </p:cSld>
  <p:clrMapOvr>
    <a:masterClrMapping/>
  </p:clrMapOvr>
</p:sld>
</file>

<file path=ppt/theme/theme1.xml><?xml version="1.0" encoding="utf-8"?>
<a:theme xmlns:a="http://schemas.openxmlformats.org/drawingml/2006/main" name="TMP-DEV-PPT-v11.2">
  <a:themeElements>
    <a:clrScheme name="Cisco 2011 Color Palette">
      <a:dk1>
        <a:srgbClr val="000000"/>
      </a:dk1>
      <a:lt1>
        <a:srgbClr val="FFFFFF"/>
      </a:lt1>
      <a:dk2>
        <a:srgbClr val="2F2E7E"/>
      </a:dk2>
      <a:lt2>
        <a:srgbClr val="C1CD23"/>
      </a:lt2>
      <a:accent1>
        <a:srgbClr val="0096D6"/>
      </a:accent1>
      <a:accent2>
        <a:srgbClr val="F58025"/>
      </a:accent2>
      <a:accent3>
        <a:srgbClr val="FFE14F"/>
      </a:accent3>
      <a:accent4>
        <a:srgbClr val="46A040"/>
      </a:accent4>
      <a:accent5>
        <a:srgbClr val="652D89"/>
      </a:accent5>
      <a:accent6>
        <a:srgbClr val="C41230"/>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28575">
          <a:solidFill>
            <a:schemeClr val="tx1"/>
          </a:solidFill>
        </a:ln>
        <a:effectLst/>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200" b="0" dirty="0" smtClean="0"/>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EPGS_PPT_v8.0</Template>
  <TotalTime>23020</TotalTime>
  <Pages>28</Pages>
  <Words>6685</Words>
  <Application>Microsoft Macintosh PowerPoint</Application>
  <PresentationFormat>On-screen Show (4:3)</PresentationFormat>
  <Paragraphs>1347</Paragraphs>
  <Slides>78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Courier</vt:lpstr>
      <vt:lpstr>Courier New</vt:lpstr>
      <vt:lpstr>Helvetica</vt:lpstr>
      <vt:lpstr>Helvetica Light</vt:lpstr>
      <vt:lpstr>Wingdings</vt:lpstr>
      <vt:lpstr>TMP-DEV-PPT-v11.2</vt:lpstr>
      <vt:lpstr>Demonstrating ACI Network Programmability and Orchestration</vt:lpstr>
      <vt:lpstr>Business Need for Network Programmability</vt:lpstr>
      <vt:lpstr>ACI Programmability</vt:lpstr>
      <vt:lpstr>ACI Programmability (Cont.)</vt:lpstr>
      <vt:lpstr>ACI Open APIs and Ecosystem</vt:lpstr>
      <vt:lpstr>API Protocols</vt:lpstr>
      <vt:lpstr>How Is REST Used?</vt:lpstr>
      <vt:lpstr>What Is XML?</vt:lpstr>
      <vt:lpstr>What Is JSON?</vt:lpstr>
      <vt:lpstr>What Is JSON? (Cont.)</vt:lpstr>
      <vt:lpstr>Evaluating XML and JSON</vt:lpstr>
      <vt:lpstr>Evaluating XML and JSON (Cont.)</vt:lpstr>
      <vt:lpstr>Northbound: REST API, Python, Puppet, Chef, OpenStack</vt:lpstr>
      <vt:lpstr>ACI Fabric-Attached Device API—OpFlex</vt:lpstr>
      <vt:lpstr>Southbound: Layer 4 to Layer 7 Scripting API</vt:lpstr>
      <vt:lpstr>Cisco DevNet—New Developer Program from Cisco</vt:lpstr>
      <vt:lpstr>Community Code Development</vt:lpstr>
      <vt:lpstr>What Is REST?</vt:lpstr>
      <vt:lpstr>REST APIs</vt:lpstr>
      <vt:lpstr>Configuration and the RESTful API</vt:lpstr>
      <vt:lpstr>What Is RPC Used For?</vt:lpstr>
      <vt:lpstr>ACI APIC Object-Based Tree</vt:lpstr>
      <vt:lpstr>APIC REST API Operations</vt:lpstr>
      <vt:lpstr>APIC REST API Operations (Cont.)</vt:lpstr>
      <vt:lpstr>APIC REST API Message Format</vt:lpstr>
      <vt:lpstr>dMIT Queries</vt:lpstr>
      <vt:lpstr>Managed Object Properties</vt:lpstr>
      <vt:lpstr>REST API Example—Authenticate</vt:lpstr>
      <vt:lpstr>REST API Example—Authenticate (Cont.)</vt:lpstr>
      <vt:lpstr>Creating a Tenant</vt:lpstr>
      <vt:lpstr>Creating an Application Network Profile</vt:lpstr>
      <vt:lpstr>Object Browser: Visore</vt:lpstr>
      <vt:lpstr>Object Browser: Visore (Cont.)</vt:lpstr>
      <vt:lpstr>Cisco ACI SDK</vt:lpstr>
      <vt:lpstr>Cisco ACI Cobra SDK Installation</vt:lpstr>
      <vt:lpstr>Connecting and Authenticating to APIC</vt:lpstr>
      <vt:lpstr>Example – Creating a Tenant</vt:lpstr>
      <vt:lpstr>Cisco APIC REST to Python Adapter</vt:lpstr>
      <vt:lpstr>ACI GUI Is API Driven</vt:lpstr>
      <vt:lpstr>ACI GUI Is API Driven (Cont.)</vt:lpstr>
      <vt:lpstr>Capturing API Calls</vt:lpstr>
      <vt:lpstr>Summary</vt:lpstr>
      <vt:lpstr>Summary (Cont.)</vt:lpstr>
      <vt:lpstr>Closing Logo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 Inc.</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Guide for Creating Powerpoint Presentations</dc:subject>
  <dc:creator>Cisco Systems, Inc.</dc:creator>
  <dc:description>Jenita Varela 8/30: Added icons to slides 9, 10, 20, and 22; changed label "Cisco CallManager" to "Cisco Unified Communications Manager"</dc:description>
  <cp:lastModifiedBy>Paul Negron</cp:lastModifiedBy>
  <cp:revision>471</cp:revision>
  <cp:lastPrinted>1999-01-27T00:54:54Z</cp:lastPrinted>
  <dcterms:created xsi:type="dcterms:W3CDTF">2006-10-06T20:53:38Z</dcterms:created>
  <dcterms:modified xsi:type="dcterms:W3CDTF">2018-02-10T20:07:35Z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enerated">
    <vt:filetime>2015-06-02T12:32:12Z</vt:filetime>
  </property>
  <property fmtid="{D5CDD505-2E9C-101B-9397-08002B2CF9AE}" pid="3" name="PowerPoint Output Version">
    <vt:lpwstr>4.5 Build 20150515.1800</vt:lpwstr>
  </property>
</Properties>
</file>