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98" r:id="rId5"/>
    <p:sldId id="300" r:id="rId6"/>
    <p:sldId id="302" r:id="rId7"/>
    <p:sldId id="301" r:id="rId8"/>
    <p:sldId id="303" r:id="rId9"/>
    <p:sldId id="304" r:id="rId10"/>
    <p:sldId id="306" r:id="rId11"/>
    <p:sldId id="305"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A7687-4AB4-4959-A35E-3292364A66B7}" v="2" dt="2022-09-19T16:01:25.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36" d="100"/>
          <a:sy n="36"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E8F8F-0171-48AB-BB62-242735B8D9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BAEC0A-78ED-4476-AB1E-1A9DCEDD9779}">
      <dgm:prSet custT="1"/>
      <dgm:spPr/>
      <dgm:t>
        <a:bodyPr/>
        <a:lstStyle/>
        <a:p>
          <a:r>
            <a:rPr lang="en-US" sz="2000" dirty="0">
              <a:latin typeface="Abadi" panose="020B0604020104020204" pitchFamily="34" charset="0"/>
              <a:cs typeface="Arial" panose="020B0604020202020204" pitchFamily="34" charset="0"/>
            </a:rPr>
            <a:t>Leveraging customer information is of paramount importance for most businesses. In the case of Mediclaim insurance company, the attributes of customers can be crucial in making business decisions.</a:t>
          </a:r>
        </a:p>
      </dgm:t>
    </dgm:pt>
    <dgm:pt modelId="{2C4BA2C2-75F3-457B-81FC-EF338984C612}" type="parTrans" cxnId="{522697EE-F59D-4641-8CB1-B9C0F38F0F36}">
      <dgm:prSet/>
      <dgm:spPr/>
      <dgm:t>
        <a:bodyPr/>
        <a:lstStyle/>
        <a:p>
          <a:endParaRPr lang="en-US"/>
        </a:p>
      </dgm:t>
    </dgm:pt>
    <dgm:pt modelId="{4D2D6E9B-D74A-4ABD-B618-8EAE14679186}" type="sibTrans" cxnId="{522697EE-F59D-4641-8CB1-B9C0F38F0F36}">
      <dgm:prSet/>
      <dgm:spPr/>
      <dgm:t>
        <a:bodyPr/>
        <a:lstStyle/>
        <a:p>
          <a:endParaRPr lang="en-US"/>
        </a:p>
      </dgm:t>
    </dgm:pt>
    <dgm:pt modelId="{6AEE429E-7FF6-4E60-94C4-FD25EA657DC2}">
      <dgm:prSet custT="1"/>
      <dgm:spPr/>
      <dgm:t>
        <a:bodyPr/>
        <a:lstStyle/>
        <a:p>
          <a:pPr>
            <a:lnSpc>
              <a:spcPct val="100000"/>
            </a:lnSpc>
          </a:pPr>
          <a:r>
            <a:rPr lang="en-US" sz="2000" dirty="0">
              <a:latin typeface="Abadi" panose="020B0604020104020204" pitchFamily="34" charset="0"/>
            </a:rPr>
            <a:t>This report analysis focuses on the detailed information of Mediclaim customer base, behaviors and relationships. Also providing observatory solutions.</a:t>
          </a:r>
        </a:p>
      </dgm:t>
    </dgm:pt>
    <dgm:pt modelId="{34F65BDF-9B03-4C8E-89B9-FFEF5735432A}" type="parTrans" cxnId="{B4F86919-913F-41A5-A530-83FACB44F8DB}">
      <dgm:prSet/>
      <dgm:spPr/>
      <dgm:t>
        <a:bodyPr/>
        <a:lstStyle/>
        <a:p>
          <a:endParaRPr lang="en-US"/>
        </a:p>
      </dgm:t>
    </dgm:pt>
    <dgm:pt modelId="{3ED2E719-B2E2-4BC7-875A-99D78876C2D5}" type="sibTrans" cxnId="{B4F86919-913F-41A5-A530-83FACB44F8DB}">
      <dgm:prSet/>
      <dgm:spPr/>
      <dgm:t>
        <a:bodyPr/>
        <a:lstStyle/>
        <a:p>
          <a:endParaRPr lang="en-US"/>
        </a:p>
      </dgm:t>
    </dgm:pt>
    <dgm:pt modelId="{07CA5E12-5E15-4A47-B2F3-D6C5D25ED77B}" type="pres">
      <dgm:prSet presAssocID="{D3BE8F8F-0171-48AB-BB62-242735B8D9AA}" presName="root" presStyleCnt="0">
        <dgm:presLayoutVars>
          <dgm:dir/>
          <dgm:resizeHandles val="exact"/>
        </dgm:presLayoutVars>
      </dgm:prSet>
      <dgm:spPr/>
    </dgm:pt>
    <dgm:pt modelId="{75216D63-E0B0-4D5A-9557-91DFBF8DD896}" type="pres">
      <dgm:prSet presAssocID="{25BAEC0A-78ED-4476-AB1E-1A9DCEDD9779}" presName="compNode" presStyleCnt="0"/>
      <dgm:spPr/>
    </dgm:pt>
    <dgm:pt modelId="{BD886D66-0FB6-44F6-A0DC-5286CDB92E95}" type="pres">
      <dgm:prSet presAssocID="{25BAEC0A-78ED-4476-AB1E-1A9DCEDD9779}" presName="bgRect" presStyleLbl="bgShp" presStyleIdx="0" presStyleCnt="2"/>
      <dgm:spPr/>
    </dgm:pt>
    <dgm:pt modelId="{A8975712-76E1-45A5-ABBE-6560BCF1161A}" type="pres">
      <dgm:prSet presAssocID="{25BAEC0A-78ED-4476-AB1E-1A9DCEDD97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01367076-3FFD-4123-BC63-2000BDF447EE}" type="pres">
      <dgm:prSet presAssocID="{25BAEC0A-78ED-4476-AB1E-1A9DCEDD9779}" presName="spaceRect" presStyleCnt="0"/>
      <dgm:spPr/>
    </dgm:pt>
    <dgm:pt modelId="{4A471B14-00FE-402C-987D-7AFE3B76AD74}" type="pres">
      <dgm:prSet presAssocID="{25BAEC0A-78ED-4476-AB1E-1A9DCEDD9779}" presName="parTx" presStyleLbl="revTx" presStyleIdx="0" presStyleCnt="2" custLinFactNeighborX="317" custLinFactNeighborY="-8246">
        <dgm:presLayoutVars>
          <dgm:chMax val="0"/>
          <dgm:chPref val="0"/>
        </dgm:presLayoutVars>
      </dgm:prSet>
      <dgm:spPr/>
    </dgm:pt>
    <dgm:pt modelId="{2B33FD8A-BE97-4156-957E-154D86E1C47A}" type="pres">
      <dgm:prSet presAssocID="{4D2D6E9B-D74A-4ABD-B618-8EAE14679186}" presName="sibTrans" presStyleCnt="0"/>
      <dgm:spPr/>
    </dgm:pt>
    <dgm:pt modelId="{924E43CB-2961-467A-A59E-15503F78A134}" type="pres">
      <dgm:prSet presAssocID="{6AEE429E-7FF6-4E60-94C4-FD25EA657DC2}" presName="compNode" presStyleCnt="0"/>
      <dgm:spPr/>
    </dgm:pt>
    <dgm:pt modelId="{F64A41B3-6F8B-42F5-8550-4DFC522EFA54}" type="pres">
      <dgm:prSet presAssocID="{6AEE429E-7FF6-4E60-94C4-FD25EA657DC2}" presName="bgRect" presStyleLbl="bgShp" presStyleIdx="1" presStyleCnt="2" custLinFactNeighborX="128" custLinFactNeighborY="17725"/>
      <dgm:spPr/>
    </dgm:pt>
    <dgm:pt modelId="{46D17662-CC00-4197-9E35-F8EE7FA1D906}" type="pres">
      <dgm:prSet presAssocID="{6AEE429E-7FF6-4E60-94C4-FD25EA657D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89215A30-4D37-4E99-AD49-8C529622739B}" type="pres">
      <dgm:prSet presAssocID="{6AEE429E-7FF6-4E60-94C4-FD25EA657DC2}" presName="spaceRect" presStyleCnt="0"/>
      <dgm:spPr/>
    </dgm:pt>
    <dgm:pt modelId="{D913625A-BB71-4E82-917F-F1AA7C4A8030}" type="pres">
      <dgm:prSet presAssocID="{6AEE429E-7FF6-4E60-94C4-FD25EA657DC2}" presName="parTx" presStyleLbl="revTx" presStyleIdx="1" presStyleCnt="2">
        <dgm:presLayoutVars>
          <dgm:chMax val="0"/>
          <dgm:chPref val="0"/>
        </dgm:presLayoutVars>
      </dgm:prSet>
      <dgm:spPr/>
    </dgm:pt>
  </dgm:ptLst>
  <dgm:cxnLst>
    <dgm:cxn modelId="{1DCDC40A-56AB-45AF-83CF-855DB098E7D2}" type="presOf" srcId="{6AEE429E-7FF6-4E60-94C4-FD25EA657DC2}" destId="{D913625A-BB71-4E82-917F-F1AA7C4A8030}" srcOrd="0" destOrd="0" presId="urn:microsoft.com/office/officeart/2018/2/layout/IconVerticalSolidList"/>
    <dgm:cxn modelId="{B4F86919-913F-41A5-A530-83FACB44F8DB}" srcId="{D3BE8F8F-0171-48AB-BB62-242735B8D9AA}" destId="{6AEE429E-7FF6-4E60-94C4-FD25EA657DC2}" srcOrd="1" destOrd="0" parTransId="{34F65BDF-9B03-4C8E-89B9-FFEF5735432A}" sibTransId="{3ED2E719-B2E2-4BC7-875A-99D78876C2D5}"/>
    <dgm:cxn modelId="{DC44FE93-95AB-4A15-93BB-2E157DAC8701}" type="presOf" srcId="{D3BE8F8F-0171-48AB-BB62-242735B8D9AA}" destId="{07CA5E12-5E15-4A47-B2F3-D6C5D25ED77B}" srcOrd="0" destOrd="0" presId="urn:microsoft.com/office/officeart/2018/2/layout/IconVerticalSolidList"/>
    <dgm:cxn modelId="{6EB9EEBA-B9EF-451F-B794-F91C847BF554}" type="presOf" srcId="{25BAEC0A-78ED-4476-AB1E-1A9DCEDD9779}" destId="{4A471B14-00FE-402C-987D-7AFE3B76AD74}" srcOrd="0" destOrd="0" presId="urn:microsoft.com/office/officeart/2018/2/layout/IconVerticalSolidList"/>
    <dgm:cxn modelId="{522697EE-F59D-4641-8CB1-B9C0F38F0F36}" srcId="{D3BE8F8F-0171-48AB-BB62-242735B8D9AA}" destId="{25BAEC0A-78ED-4476-AB1E-1A9DCEDD9779}" srcOrd="0" destOrd="0" parTransId="{2C4BA2C2-75F3-457B-81FC-EF338984C612}" sibTransId="{4D2D6E9B-D74A-4ABD-B618-8EAE14679186}"/>
    <dgm:cxn modelId="{FE8FCDC1-9925-48D4-823D-72D9BA4B007D}" type="presParOf" srcId="{07CA5E12-5E15-4A47-B2F3-D6C5D25ED77B}" destId="{75216D63-E0B0-4D5A-9557-91DFBF8DD896}" srcOrd="0" destOrd="0" presId="urn:microsoft.com/office/officeart/2018/2/layout/IconVerticalSolidList"/>
    <dgm:cxn modelId="{D36E7E16-2587-4FB9-973A-4FB3EBF37C8C}" type="presParOf" srcId="{75216D63-E0B0-4D5A-9557-91DFBF8DD896}" destId="{BD886D66-0FB6-44F6-A0DC-5286CDB92E95}" srcOrd="0" destOrd="0" presId="urn:microsoft.com/office/officeart/2018/2/layout/IconVerticalSolidList"/>
    <dgm:cxn modelId="{04E8A055-3D39-4DFC-BD42-C234B3C7DAF0}" type="presParOf" srcId="{75216D63-E0B0-4D5A-9557-91DFBF8DD896}" destId="{A8975712-76E1-45A5-ABBE-6560BCF1161A}" srcOrd="1" destOrd="0" presId="urn:microsoft.com/office/officeart/2018/2/layout/IconVerticalSolidList"/>
    <dgm:cxn modelId="{AAFDEC8C-149B-4476-949F-13F5F4997038}" type="presParOf" srcId="{75216D63-E0B0-4D5A-9557-91DFBF8DD896}" destId="{01367076-3FFD-4123-BC63-2000BDF447EE}" srcOrd="2" destOrd="0" presId="urn:microsoft.com/office/officeart/2018/2/layout/IconVerticalSolidList"/>
    <dgm:cxn modelId="{26366530-FA74-4974-AAAD-F5CBD31BD0C1}" type="presParOf" srcId="{75216D63-E0B0-4D5A-9557-91DFBF8DD896}" destId="{4A471B14-00FE-402C-987D-7AFE3B76AD74}" srcOrd="3" destOrd="0" presId="urn:microsoft.com/office/officeart/2018/2/layout/IconVerticalSolidList"/>
    <dgm:cxn modelId="{19613D98-1DF9-4A67-9C7D-CA04AF7811A6}" type="presParOf" srcId="{07CA5E12-5E15-4A47-B2F3-D6C5D25ED77B}" destId="{2B33FD8A-BE97-4156-957E-154D86E1C47A}" srcOrd="1" destOrd="0" presId="urn:microsoft.com/office/officeart/2018/2/layout/IconVerticalSolidList"/>
    <dgm:cxn modelId="{952D50B7-DA7B-4EF0-A355-5C505E61AE9F}" type="presParOf" srcId="{07CA5E12-5E15-4A47-B2F3-D6C5D25ED77B}" destId="{924E43CB-2961-467A-A59E-15503F78A134}" srcOrd="2" destOrd="0" presId="urn:microsoft.com/office/officeart/2018/2/layout/IconVerticalSolidList"/>
    <dgm:cxn modelId="{C259B7B9-EF20-4B02-A39D-6837072DC0F6}" type="presParOf" srcId="{924E43CB-2961-467A-A59E-15503F78A134}" destId="{F64A41B3-6F8B-42F5-8550-4DFC522EFA54}" srcOrd="0" destOrd="0" presId="urn:microsoft.com/office/officeart/2018/2/layout/IconVerticalSolidList"/>
    <dgm:cxn modelId="{5D64E065-D683-4693-889F-82EE3E04B2B8}" type="presParOf" srcId="{924E43CB-2961-467A-A59E-15503F78A134}" destId="{46D17662-CC00-4197-9E35-F8EE7FA1D906}" srcOrd="1" destOrd="0" presId="urn:microsoft.com/office/officeart/2018/2/layout/IconVerticalSolidList"/>
    <dgm:cxn modelId="{3755139D-5393-465A-8311-EEB38B86746F}" type="presParOf" srcId="{924E43CB-2961-467A-A59E-15503F78A134}" destId="{89215A30-4D37-4E99-AD49-8C529622739B}" srcOrd="2" destOrd="0" presId="urn:microsoft.com/office/officeart/2018/2/layout/IconVerticalSolidList"/>
    <dgm:cxn modelId="{B1BA9ADB-4193-4460-BF49-88851A2065B9}" type="presParOf" srcId="{924E43CB-2961-467A-A59E-15503F78A134}" destId="{D913625A-BB71-4E82-917F-F1AA7C4A803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114A57-4292-4855-B4ED-852F922D7154}"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33586100-5869-4014-832E-45FD89B34DCA}">
      <dgm:prSet/>
      <dgm:spPr/>
      <dgm:t>
        <a:bodyPr/>
        <a:lstStyle/>
        <a:p>
          <a:r>
            <a:rPr lang="en-US" dirty="0"/>
            <a:t>Exploring the dataset and extracting insights </a:t>
          </a:r>
        </a:p>
      </dgm:t>
    </dgm:pt>
    <dgm:pt modelId="{02C04B7F-FB55-49B1-8C85-8F89DAA3D34D}" type="parTrans" cxnId="{E998D860-BE1C-4360-BD87-8596FCD4E442}">
      <dgm:prSet/>
      <dgm:spPr/>
      <dgm:t>
        <a:bodyPr/>
        <a:lstStyle/>
        <a:p>
          <a:endParaRPr lang="en-US"/>
        </a:p>
      </dgm:t>
    </dgm:pt>
    <dgm:pt modelId="{87F44137-3E09-4062-9EE1-5820D3F97B82}" type="sibTrans" cxnId="{E998D860-BE1C-4360-BD87-8596FCD4E442}">
      <dgm:prSet/>
      <dgm:spPr/>
      <dgm:t>
        <a:bodyPr/>
        <a:lstStyle/>
        <a:p>
          <a:endParaRPr lang="en-US"/>
        </a:p>
      </dgm:t>
    </dgm:pt>
    <dgm:pt modelId="{26F97255-04B1-461F-A3BF-EFF68A439B47}">
      <dgm:prSet/>
      <dgm:spPr/>
      <dgm:t>
        <a:bodyPr/>
        <a:lstStyle/>
        <a:p>
          <a:r>
            <a:rPr lang="en-US" dirty="0"/>
            <a:t>Prove(or disprove) that the medical claims made by the people who smoke are greater than those who don't?</a:t>
          </a:r>
        </a:p>
      </dgm:t>
    </dgm:pt>
    <dgm:pt modelId="{B8962D75-1B37-4F3B-9F7E-633D00D0023B}" type="parTrans" cxnId="{37BE9F26-1D3D-4535-B6BA-3DE8073ECD7F}">
      <dgm:prSet/>
      <dgm:spPr/>
      <dgm:t>
        <a:bodyPr/>
        <a:lstStyle/>
        <a:p>
          <a:endParaRPr lang="en-US"/>
        </a:p>
      </dgm:t>
    </dgm:pt>
    <dgm:pt modelId="{1116B14F-D788-40BC-A472-7B744113BF3C}" type="sibTrans" cxnId="{37BE9F26-1D3D-4535-B6BA-3DE8073ECD7F}">
      <dgm:prSet/>
      <dgm:spPr/>
      <dgm:t>
        <a:bodyPr/>
        <a:lstStyle/>
        <a:p>
          <a:endParaRPr lang="en-US"/>
        </a:p>
      </dgm:t>
    </dgm:pt>
    <dgm:pt modelId="{30FB701B-1C4A-4B8E-8EAF-50D34897E696}">
      <dgm:prSet/>
      <dgm:spPr/>
      <dgm:t>
        <a:bodyPr/>
        <a:lstStyle/>
        <a:p>
          <a:r>
            <a:rPr lang="en-US" dirty="0"/>
            <a:t>Prove (or disprove)  that the BMI of females is different from that of males.</a:t>
          </a:r>
        </a:p>
      </dgm:t>
    </dgm:pt>
    <dgm:pt modelId="{23D62673-79C9-4917-BF2F-2CC7EE256BCD}" type="parTrans" cxnId="{EDA9C16C-5E85-4512-BBB0-9F3837BDDE71}">
      <dgm:prSet/>
      <dgm:spPr/>
      <dgm:t>
        <a:bodyPr/>
        <a:lstStyle/>
        <a:p>
          <a:endParaRPr lang="en-US"/>
        </a:p>
      </dgm:t>
    </dgm:pt>
    <dgm:pt modelId="{35EB55A1-1F6A-4D7B-B5FF-FD5FF01A015F}" type="sibTrans" cxnId="{EDA9C16C-5E85-4512-BBB0-9F3837BDDE71}">
      <dgm:prSet/>
      <dgm:spPr/>
      <dgm:t>
        <a:bodyPr/>
        <a:lstStyle/>
        <a:p>
          <a:endParaRPr lang="en-US"/>
        </a:p>
      </dgm:t>
    </dgm:pt>
    <dgm:pt modelId="{FA7FA77A-5070-482F-8427-9C845FBF0537}">
      <dgm:prSet/>
      <dgm:spPr/>
      <dgm:t>
        <a:bodyPr/>
        <a:lstStyle/>
        <a:p>
          <a:r>
            <a:rPr lang="en-US" dirty="0"/>
            <a:t>Does the smoking habit of customers depend on their region?</a:t>
          </a:r>
        </a:p>
      </dgm:t>
    </dgm:pt>
    <dgm:pt modelId="{F1152748-F949-4C3E-AD22-25351BBEB6E4}" type="parTrans" cxnId="{A116F5EB-A500-45E9-B185-B794E0ACB757}">
      <dgm:prSet/>
      <dgm:spPr/>
      <dgm:t>
        <a:bodyPr/>
        <a:lstStyle/>
        <a:p>
          <a:endParaRPr lang="en-US"/>
        </a:p>
      </dgm:t>
    </dgm:pt>
    <dgm:pt modelId="{D169F18C-A3E7-4E0F-BC91-EFFDF11C63C0}" type="sibTrans" cxnId="{A116F5EB-A500-45E9-B185-B794E0ACB757}">
      <dgm:prSet/>
      <dgm:spPr/>
      <dgm:t>
        <a:bodyPr/>
        <a:lstStyle/>
        <a:p>
          <a:endParaRPr lang="en-US"/>
        </a:p>
      </dgm:t>
    </dgm:pt>
    <dgm:pt modelId="{19B150F1-F4A4-4B6A-8ECD-3B9D37641A06}">
      <dgm:prSet/>
      <dgm:spPr/>
      <dgm:t>
        <a:bodyPr/>
        <a:lstStyle/>
        <a:p>
          <a:r>
            <a:rPr lang="en-US" dirty="0"/>
            <a:t>Knowing If the mean BMI of women with no children, one child, and two children the same.</a:t>
          </a:r>
        </a:p>
      </dgm:t>
    </dgm:pt>
    <dgm:pt modelId="{960CA856-67EF-4C88-B74A-E8088798B3D1}" type="parTrans" cxnId="{CFEAE6DF-CE13-4929-8693-D358123CF862}">
      <dgm:prSet/>
      <dgm:spPr/>
      <dgm:t>
        <a:bodyPr/>
        <a:lstStyle/>
        <a:p>
          <a:endParaRPr lang="en-US"/>
        </a:p>
      </dgm:t>
    </dgm:pt>
    <dgm:pt modelId="{02362727-33DE-4FB2-BA9D-467D15A5A0AA}" type="sibTrans" cxnId="{CFEAE6DF-CE13-4929-8693-D358123CF862}">
      <dgm:prSet/>
      <dgm:spPr/>
      <dgm:t>
        <a:bodyPr/>
        <a:lstStyle/>
        <a:p>
          <a:endParaRPr lang="en-US"/>
        </a:p>
      </dgm:t>
    </dgm:pt>
    <dgm:pt modelId="{0B0EEC27-0CAB-46D6-AC86-F889A7EC707F}" type="pres">
      <dgm:prSet presAssocID="{6C114A57-4292-4855-B4ED-852F922D7154}" presName="outerComposite" presStyleCnt="0">
        <dgm:presLayoutVars>
          <dgm:chMax val="5"/>
          <dgm:dir/>
          <dgm:resizeHandles val="exact"/>
        </dgm:presLayoutVars>
      </dgm:prSet>
      <dgm:spPr/>
    </dgm:pt>
    <dgm:pt modelId="{D3E36D69-FE33-47D0-9CA3-78212C3E1FC5}" type="pres">
      <dgm:prSet presAssocID="{6C114A57-4292-4855-B4ED-852F922D7154}" presName="dummyMaxCanvas" presStyleCnt="0">
        <dgm:presLayoutVars/>
      </dgm:prSet>
      <dgm:spPr/>
    </dgm:pt>
    <dgm:pt modelId="{408436E1-3626-415E-AFCA-4214C47016D9}" type="pres">
      <dgm:prSet presAssocID="{6C114A57-4292-4855-B4ED-852F922D7154}" presName="FiveNodes_1" presStyleLbl="node1" presStyleIdx="0" presStyleCnt="5">
        <dgm:presLayoutVars>
          <dgm:bulletEnabled val="1"/>
        </dgm:presLayoutVars>
      </dgm:prSet>
      <dgm:spPr/>
    </dgm:pt>
    <dgm:pt modelId="{EEF3A745-36B4-4DAE-BD2D-0FD0BF732750}" type="pres">
      <dgm:prSet presAssocID="{6C114A57-4292-4855-B4ED-852F922D7154}" presName="FiveNodes_2" presStyleLbl="node1" presStyleIdx="1" presStyleCnt="5">
        <dgm:presLayoutVars>
          <dgm:bulletEnabled val="1"/>
        </dgm:presLayoutVars>
      </dgm:prSet>
      <dgm:spPr/>
    </dgm:pt>
    <dgm:pt modelId="{F1B3D943-E0DD-4B8E-878F-C0BABF407441}" type="pres">
      <dgm:prSet presAssocID="{6C114A57-4292-4855-B4ED-852F922D7154}" presName="FiveNodes_3" presStyleLbl="node1" presStyleIdx="2" presStyleCnt="5">
        <dgm:presLayoutVars>
          <dgm:bulletEnabled val="1"/>
        </dgm:presLayoutVars>
      </dgm:prSet>
      <dgm:spPr/>
    </dgm:pt>
    <dgm:pt modelId="{106E424D-C20B-4561-9D11-929464247DAC}" type="pres">
      <dgm:prSet presAssocID="{6C114A57-4292-4855-B4ED-852F922D7154}" presName="FiveNodes_4" presStyleLbl="node1" presStyleIdx="3" presStyleCnt="5">
        <dgm:presLayoutVars>
          <dgm:bulletEnabled val="1"/>
        </dgm:presLayoutVars>
      </dgm:prSet>
      <dgm:spPr/>
    </dgm:pt>
    <dgm:pt modelId="{58627BA9-145C-48A0-95B3-2312B55CD5AB}" type="pres">
      <dgm:prSet presAssocID="{6C114A57-4292-4855-B4ED-852F922D7154}" presName="FiveNodes_5" presStyleLbl="node1" presStyleIdx="4" presStyleCnt="5">
        <dgm:presLayoutVars>
          <dgm:bulletEnabled val="1"/>
        </dgm:presLayoutVars>
      </dgm:prSet>
      <dgm:spPr/>
    </dgm:pt>
    <dgm:pt modelId="{82E40719-2340-472F-9E5F-16675397DAF1}" type="pres">
      <dgm:prSet presAssocID="{6C114A57-4292-4855-B4ED-852F922D7154}" presName="FiveConn_1-2" presStyleLbl="fgAccFollowNode1" presStyleIdx="0" presStyleCnt="4">
        <dgm:presLayoutVars>
          <dgm:bulletEnabled val="1"/>
        </dgm:presLayoutVars>
      </dgm:prSet>
      <dgm:spPr/>
    </dgm:pt>
    <dgm:pt modelId="{1E0A63B4-544A-4957-9C16-93B9F7A0D64A}" type="pres">
      <dgm:prSet presAssocID="{6C114A57-4292-4855-B4ED-852F922D7154}" presName="FiveConn_2-3" presStyleLbl="fgAccFollowNode1" presStyleIdx="1" presStyleCnt="4">
        <dgm:presLayoutVars>
          <dgm:bulletEnabled val="1"/>
        </dgm:presLayoutVars>
      </dgm:prSet>
      <dgm:spPr/>
    </dgm:pt>
    <dgm:pt modelId="{B487934F-BD71-4D8F-BD91-3F5B97F3916E}" type="pres">
      <dgm:prSet presAssocID="{6C114A57-4292-4855-B4ED-852F922D7154}" presName="FiveConn_3-4" presStyleLbl="fgAccFollowNode1" presStyleIdx="2" presStyleCnt="4">
        <dgm:presLayoutVars>
          <dgm:bulletEnabled val="1"/>
        </dgm:presLayoutVars>
      </dgm:prSet>
      <dgm:spPr/>
    </dgm:pt>
    <dgm:pt modelId="{CDB79AC0-33AE-42F9-9A31-B41914F78C05}" type="pres">
      <dgm:prSet presAssocID="{6C114A57-4292-4855-B4ED-852F922D7154}" presName="FiveConn_4-5" presStyleLbl="fgAccFollowNode1" presStyleIdx="3" presStyleCnt="4">
        <dgm:presLayoutVars>
          <dgm:bulletEnabled val="1"/>
        </dgm:presLayoutVars>
      </dgm:prSet>
      <dgm:spPr/>
    </dgm:pt>
    <dgm:pt modelId="{BB80A3B5-1FFC-4C38-A1C8-86654B947D7D}" type="pres">
      <dgm:prSet presAssocID="{6C114A57-4292-4855-B4ED-852F922D7154}" presName="FiveNodes_1_text" presStyleLbl="node1" presStyleIdx="4" presStyleCnt="5">
        <dgm:presLayoutVars>
          <dgm:bulletEnabled val="1"/>
        </dgm:presLayoutVars>
      </dgm:prSet>
      <dgm:spPr/>
    </dgm:pt>
    <dgm:pt modelId="{DE2FAE1B-DC41-437F-999C-4755D8807EA1}" type="pres">
      <dgm:prSet presAssocID="{6C114A57-4292-4855-B4ED-852F922D7154}" presName="FiveNodes_2_text" presStyleLbl="node1" presStyleIdx="4" presStyleCnt="5">
        <dgm:presLayoutVars>
          <dgm:bulletEnabled val="1"/>
        </dgm:presLayoutVars>
      </dgm:prSet>
      <dgm:spPr/>
    </dgm:pt>
    <dgm:pt modelId="{C92E007D-707C-4EF9-98D7-365320C7E4BD}" type="pres">
      <dgm:prSet presAssocID="{6C114A57-4292-4855-B4ED-852F922D7154}" presName="FiveNodes_3_text" presStyleLbl="node1" presStyleIdx="4" presStyleCnt="5">
        <dgm:presLayoutVars>
          <dgm:bulletEnabled val="1"/>
        </dgm:presLayoutVars>
      </dgm:prSet>
      <dgm:spPr/>
    </dgm:pt>
    <dgm:pt modelId="{8CD6F00E-3532-4861-A424-4FE8060B3704}" type="pres">
      <dgm:prSet presAssocID="{6C114A57-4292-4855-B4ED-852F922D7154}" presName="FiveNodes_4_text" presStyleLbl="node1" presStyleIdx="4" presStyleCnt="5">
        <dgm:presLayoutVars>
          <dgm:bulletEnabled val="1"/>
        </dgm:presLayoutVars>
      </dgm:prSet>
      <dgm:spPr/>
    </dgm:pt>
    <dgm:pt modelId="{6E6D7233-3632-4DFA-BD7F-9AB44F7C3D33}" type="pres">
      <dgm:prSet presAssocID="{6C114A57-4292-4855-B4ED-852F922D7154}" presName="FiveNodes_5_text" presStyleLbl="node1" presStyleIdx="4" presStyleCnt="5">
        <dgm:presLayoutVars>
          <dgm:bulletEnabled val="1"/>
        </dgm:presLayoutVars>
      </dgm:prSet>
      <dgm:spPr/>
    </dgm:pt>
  </dgm:ptLst>
  <dgm:cxnLst>
    <dgm:cxn modelId="{9C22DA00-E5D7-49BE-956B-A358076EB3A2}" type="presOf" srcId="{6C114A57-4292-4855-B4ED-852F922D7154}" destId="{0B0EEC27-0CAB-46D6-AC86-F889A7EC707F}" srcOrd="0" destOrd="0" presId="urn:microsoft.com/office/officeart/2005/8/layout/vProcess5"/>
    <dgm:cxn modelId="{86296906-F2E2-4F40-8B17-F5D951138B88}" type="presOf" srcId="{35EB55A1-1F6A-4D7B-B5FF-FD5FF01A015F}" destId="{B487934F-BD71-4D8F-BD91-3F5B97F3916E}" srcOrd="0" destOrd="0" presId="urn:microsoft.com/office/officeart/2005/8/layout/vProcess5"/>
    <dgm:cxn modelId="{DCA5300A-A853-4224-BD8A-D4841AF72318}" type="presOf" srcId="{19B150F1-F4A4-4B6A-8ECD-3B9D37641A06}" destId="{6E6D7233-3632-4DFA-BD7F-9AB44F7C3D33}" srcOrd="1" destOrd="0" presId="urn:microsoft.com/office/officeart/2005/8/layout/vProcess5"/>
    <dgm:cxn modelId="{E7B75E18-C944-4890-A8FF-8C7497775F27}" type="presOf" srcId="{1116B14F-D788-40BC-A472-7B744113BF3C}" destId="{1E0A63B4-544A-4957-9C16-93B9F7A0D64A}" srcOrd="0" destOrd="0" presId="urn:microsoft.com/office/officeart/2005/8/layout/vProcess5"/>
    <dgm:cxn modelId="{37BE9F26-1D3D-4535-B6BA-3DE8073ECD7F}" srcId="{6C114A57-4292-4855-B4ED-852F922D7154}" destId="{26F97255-04B1-461F-A3BF-EFF68A439B47}" srcOrd="1" destOrd="0" parTransId="{B8962D75-1B37-4F3B-9F7E-633D00D0023B}" sibTransId="{1116B14F-D788-40BC-A472-7B744113BF3C}"/>
    <dgm:cxn modelId="{C9F81331-00FC-49C7-860C-29F501B94CD9}" type="presOf" srcId="{33586100-5869-4014-832E-45FD89B34DCA}" destId="{BB80A3B5-1FFC-4C38-A1C8-86654B947D7D}" srcOrd="1" destOrd="0" presId="urn:microsoft.com/office/officeart/2005/8/layout/vProcess5"/>
    <dgm:cxn modelId="{2E449B3A-4E2C-47EA-B4DC-EF273CB91DD5}" type="presOf" srcId="{19B150F1-F4A4-4B6A-8ECD-3B9D37641A06}" destId="{58627BA9-145C-48A0-95B3-2312B55CD5AB}" srcOrd="0" destOrd="0" presId="urn:microsoft.com/office/officeart/2005/8/layout/vProcess5"/>
    <dgm:cxn modelId="{8A2AFB3F-B759-4FF5-AA0D-B2E319814903}" type="presOf" srcId="{FA7FA77A-5070-482F-8427-9C845FBF0537}" destId="{8CD6F00E-3532-4861-A424-4FE8060B3704}" srcOrd="1" destOrd="0" presId="urn:microsoft.com/office/officeart/2005/8/layout/vProcess5"/>
    <dgm:cxn modelId="{E998D860-BE1C-4360-BD87-8596FCD4E442}" srcId="{6C114A57-4292-4855-B4ED-852F922D7154}" destId="{33586100-5869-4014-832E-45FD89B34DCA}" srcOrd="0" destOrd="0" parTransId="{02C04B7F-FB55-49B1-8C85-8F89DAA3D34D}" sibTransId="{87F44137-3E09-4062-9EE1-5820D3F97B82}"/>
    <dgm:cxn modelId="{414BC564-AFF6-47F7-9E60-EE2AA57737C2}" type="presOf" srcId="{87F44137-3E09-4062-9EE1-5820D3F97B82}" destId="{82E40719-2340-472F-9E5F-16675397DAF1}" srcOrd="0" destOrd="0" presId="urn:microsoft.com/office/officeart/2005/8/layout/vProcess5"/>
    <dgm:cxn modelId="{F5D3A847-DF17-4AE7-A994-065822F2BF42}" type="presOf" srcId="{26F97255-04B1-461F-A3BF-EFF68A439B47}" destId="{EEF3A745-36B4-4DAE-BD2D-0FD0BF732750}" srcOrd="0" destOrd="0" presId="urn:microsoft.com/office/officeart/2005/8/layout/vProcess5"/>
    <dgm:cxn modelId="{39479D6A-FE8F-412F-B2D3-7AE013BD9862}" type="presOf" srcId="{D169F18C-A3E7-4E0F-BC91-EFFDF11C63C0}" destId="{CDB79AC0-33AE-42F9-9A31-B41914F78C05}" srcOrd="0" destOrd="0" presId="urn:microsoft.com/office/officeart/2005/8/layout/vProcess5"/>
    <dgm:cxn modelId="{EDA9C16C-5E85-4512-BBB0-9F3837BDDE71}" srcId="{6C114A57-4292-4855-B4ED-852F922D7154}" destId="{30FB701B-1C4A-4B8E-8EAF-50D34897E696}" srcOrd="2" destOrd="0" parTransId="{23D62673-79C9-4917-BF2F-2CC7EE256BCD}" sibTransId="{35EB55A1-1F6A-4D7B-B5FF-FD5FF01A015F}"/>
    <dgm:cxn modelId="{B058D754-EB0E-4520-8A58-BA15EABBBC83}" type="presOf" srcId="{FA7FA77A-5070-482F-8427-9C845FBF0537}" destId="{106E424D-C20B-4561-9D11-929464247DAC}" srcOrd="0" destOrd="0" presId="urn:microsoft.com/office/officeart/2005/8/layout/vProcess5"/>
    <dgm:cxn modelId="{D59CE58C-0EF6-45AB-BD38-493432C9EEA7}" type="presOf" srcId="{26F97255-04B1-461F-A3BF-EFF68A439B47}" destId="{DE2FAE1B-DC41-437F-999C-4755D8807EA1}" srcOrd="1" destOrd="0" presId="urn:microsoft.com/office/officeart/2005/8/layout/vProcess5"/>
    <dgm:cxn modelId="{772CA793-E4A9-4A1D-9144-93DDB3B137D5}" type="presOf" srcId="{30FB701B-1C4A-4B8E-8EAF-50D34897E696}" destId="{F1B3D943-E0DD-4B8E-878F-C0BABF407441}" srcOrd="0" destOrd="0" presId="urn:microsoft.com/office/officeart/2005/8/layout/vProcess5"/>
    <dgm:cxn modelId="{0A4FEFAA-9231-4268-AE37-B2C7FBCBE01A}" type="presOf" srcId="{30FB701B-1C4A-4B8E-8EAF-50D34897E696}" destId="{C92E007D-707C-4EF9-98D7-365320C7E4BD}" srcOrd="1" destOrd="0" presId="urn:microsoft.com/office/officeart/2005/8/layout/vProcess5"/>
    <dgm:cxn modelId="{A26E8CDA-3737-4CA7-B234-AEF9F9DA7E9A}" type="presOf" srcId="{33586100-5869-4014-832E-45FD89B34DCA}" destId="{408436E1-3626-415E-AFCA-4214C47016D9}" srcOrd="0" destOrd="0" presId="urn:microsoft.com/office/officeart/2005/8/layout/vProcess5"/>
    <dgm:cxn modelId="{CFEAE6DF-CE13-4929-8693-D358123CF862}" srcId="{6C114A57-4292-4855-B4ED-852F922D7154}" destId="{19B150F1-F4A4-4B6A-8ECD-3B9D37641A06}" srcOrd="4" destOrd="0" parTransId="{960CA856-67EF-4C88-B74A-E8088798B3D1}" sibTransId="{02362727-33DE-4FB2-BA9D-467D15A5A0AA}"/>
    <dgm:cxn modelId="{A116F5EB-A500-45E9-B185-B794E0ACB757}" srcId="{6C114A57-4292-4855-B4ED-852F922D7154}" destId="{FA7FA77A-5070-482F-8427-9C845FBF0537}" srcOrd="3" destOrd="0" parTransId="{F1152748-F949-4C3E-AD22-25351BBEB6E4}" sibTransId="{D169F18C-A3E7-4E0F-BC91-EFFDF11C63C0}"/>
    <dgm:cxn modelId="{F8CEC4EC-FE04-4DC1-83D8-4ACEBDA8B5EB}" type="presParOf" srcId="{0B0EEC27-0CAB-46D6-AC86-F889A7EC707F}" destId="{D3E36D69-FE33-47D0-9CA3-78212C3E1FC5}" srcOrd="0" destOrd="0" presId="urn:microsoft.com/office/officeart/2005/8/layout/vProcess5"/>
    <dgm:cxn modelId="{4C19FD15-41B8-4AC7-B0FF-BD8972E98E70}" type="presParOf" srcId="{0B0EEC27-0CAB-46D6-AC86-F889A7EC707F}" destId="{408436E1-3626-415E-AFCA-4214C47016D9}" srcOrd="1" destOrd="0" presId="urn:microsoft.com/office/officeart/2005/8/layout/vProcess5"/>
    <dgm:cxn modelId="{7951A4C3-667A-4EF5-94AC-2D6AF753AC78}" type="presParOf" srcId="{0B0EEC27-0CAB-46D6-AC86-F889A7EC707F}" destId="{EEF3A745-36B4-4DAE-BD2D-0FD0BF732750}" srcOrd="2" destOrd="0" presId="urn:microsoft.com/office/officeart/2005/8/layout/vProcess5"/>
    <dgm:cxn modelId="{62984AC0-8B39-455E-8A9E-5C38AB7A4CA3}" type="presParOf" srcId="{0B0EEC27-0CAB-46D6-AC86-F889A7EC707F}" destId="{F1B3D943-E0DD-4B8E-878F-C0BABF407441}" srcOrd="3" destOrd="0" presId="urn:microsoft.com/office/officeart/2005/8/layout/vProcess5"/>
    <dgm:cxn modelId="{1C7E5466-97F1-4744-A8C9-0AA6D508D590}" type="presParOf" srcId="{0B0EEC27-0CAB-46D6-AC86-F889A7EC707F}" destId="{106E424D-C20B-4561-9D11-929464247DAC}" srcOrd="4" destOrd="0" presId="urn:microsoft.com/office/officeart/2005/8/layout/vProcess5"/>
    <dgm:cxn modelId="{915A337D-9D26-4B1F-9615-BB7BA2E82D2A}" type="presParOf" srcId="{0B0EEC27-0CAB-46D6-AC86-F889A7EC707F}" destId="{58627BA9-145C-48A0-95B3-2312B55CD5AB}" srcOrd="5" destOrd="0" presId="urn:microsoft.com/office/officeart/2005/8/layout/vProcess5"/>
    <dgm:cxn modelId="{5E7D500C-4C23-42BE-826A-F1C6889448BC}" type="presParOf" srcId="{0B0EEC27-0CAB-46D6-AC86-F889A7EC707F}" destId="{82E40719-2340-472F-9E5F-16675397DAF1}" srcOrd="6" destOrd="0" presId="urn:microsoft.com/office/officeart/2005/8/layout/vProcess5"/>
    <dgm:cxn modelId="{FE0D04C2-1290-4F52-8E46-BC917CEABCF6}" type="presParOf" srcId="{0B0EEC27-0CAB-46D6-AC86-F889A7EC707F}" destId="{1E0A63B4-544A-4957-9C16-93B9F7A0D64A}" srcOrd="7" destOrd="0" presId="urn:microsoft.com/office/officeart/2005/8/layout/vProcess5"/>
    <dgm:cxn modelId="{5A1A6366-D34D-4306-942A-1867470E459F}" type="presParOf" srcId="{0B0EEC27-0CAB-46D6-AC86-F889A7EC707F}" destId="{B487934F-BD71-4D8F-BD91-3F5B97F3916E}" srcOrd="8" destOrd="0" presId="urn:microsoft.com/office/officeart/2005/8/layout/vProcess5"/>
    <dgm:cxn modelId="{8E193F64-7B53-4179-AF71-03CF075774EC}" type="presParOf" srcId="{0B0EEC27-0CAB-46D6-AC86-F889A7EC707F}" destId="{CDB79AC0-33AE-42F9-9A31-B41914F78C05}" srcOrd="9" destOrd="0" presId="urn:microsoft.com/office/officeart/2005/8/layout/vProcess5"/>
    <dgm:cxn modelId="{C1CD9DDD-36F6-4CF2-BBC0-BF3CA9818985}" type="presParOf" srcId="{0B0EEC27-0CAB-46D6-AC86-F889A7EC707F}" destId="{BB80A3B5-1FFC-4C38-A1C8-86654B947D7D}" srcOrd="10" destOrd="0" presId="urn:microsoft.com/office/officeart/2005/8/layout/vProcess5"/>
    <dgm:cxn modelId="{C4C7E083-35B5-40B9-A0C3-A8EE84E66F7E}" type="presParOf" srcId="{0B0EEC27-0CAB-46D6-AC86-F889A7EC707F}" destId="{DE2FAE1B-DC41-437F-999C-4755D8807EA1}" srcOrd="11" destOrd="0" presId="urn:microsoft.com/office/officeart/2005/8/layout/vProcess5"/>
    <dgm:cxn modelId="{D3C3F0B6-A198-40E6-A846-526A14A6B940}" type="presParOf" srcId="{0B0EEC27-0CAB-46D6-AC86-F889A7EC707F}" destId="{C92E007D-707C-4EF9-98D7-365320C7E4BD}" srcOrd="12" destOrd="0" presId="urn:microsoft.com/office/officeart/2005/8/layout/vProcess5"/>
    <dgm:cxn modelId="{34891524-51C6-4D7F-AF59-43E9B1D70F97}" type="presParOf" srcId="{0B0EEC27-0CAB-46D6-AC86-F889A7EC707F}" destId="{8CD6F00E-3532-4861-A424-4FE8060B3704}" srcOrd="13" destOrd="0" presId="urn:microsoft.com/office/officeart/2005/8/layout/vProcess5"/>
    <dgm:cxn modelId="{BF427D32-14D7-463C-8329-18B452C207AA}" type="presParOf" srcId="{0B0EEC27-0CAB-46D6-AC86-F889A7EC707F}" destId="{6E6D7233-3632-4DFA-BD7F-9AB44F7C3D3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BCA95-A441-4CCA-A0E9-65D1630912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4F99A08-186E-48F6-96AF-E9A4A94C2FBD}">
      <dgm:prSet/>
      <dgm:spPr/>
      <dgm:t>
        <a:bodyPr/>
        <a:lstStyle/>
        <a:p>
          <a:r>
            <a:rPr lang="en-US"/>
            <a:t>The number of no smokers(</a:t>
          </a:r>
          <a:r>
            <a:rPr lang="en-US" b="1"/>
            <a:t>1064</a:t>
          </a:r>
          <a:r>
            <a:rPr lang="en-US"/>
            <a:t>) is more than the number of smokers(</a:t>
          </a:r>
          <a:r>
            <a:rPr lang="en-US" b="1"/>
            <a:t>274</a:t>
          </a:r>
          <a:r>
            <a:rPr lang="en-US"/>
            <a:t>) in Plateau.</a:t>
          </a:r>
        </a:p>
      </dgm:t>
    </dgm:pt>
    <dgm:pt modelId="{E2C846BD-0167-4F84-AF09-D0BCD9000168}" type="parTrans" cxnId="{9137297B-97EA-4D7E-9E62-0195F74FEA7F}">
      <dgm:prSet/>
      <dgm:spPr/>
      <dgm:t>
        <a:bodyPr/>
        <a:lstStyle/>
        <a:p>
          <a:endParaRPr lang="en-US"/>
        </a:p>
      </dgm:t>
    </dgm:pt>
    <dgm:pt modelId="{057A72A2-96BA-49F5-80E3-CA6CC8B04CCC}" type="sibTrans" cxnId="{9137297B-97EA-4D7E-9E62-0195F74FEA7F}">
      <dgm:prSet/>
      <dgm:spPr/>
      <dgm:t>
        <a:bodyPr/>
        <a:lstStyle/>
        <a:p>
          <a:endParaRPr lang="en-US"/>
        </a:p>
      </dgm:t>
    </dgm:pt>
    <dgm:pt modelId="{A76EC879-BBB1-4154-831C-9C62B72E1B02}">
      <dgm:prSet/>
      <dgm:spPr/>
      <dgm:t>
        <a:bodyPr/>
        <a:lstStyle/>
        <a:p>
          <a:r>
            <a:rPr lang="en-US"/>
            <a:t>The report covers age from 18-64yrs with majority of the age population between 18 and 36yrs amounting to about 60% of the insurance coverage.</a:t>
          </a:r>
        </a:p>
      </dgm:t>
    </dgm:pt>
    <dgm:pt modelId="{4788D2B5-FBA0-488B-A1F3-B296671F68B1}" type="parTrans" cxnId="{4FBAC292-35E4-427F-AAA8-EDC02714B374}">
      <dgm:prSet/>
      <dgm:spPr/>
      <dgm:t>
        <a:bodyPr/>
        <a:lstStyle/>
        <a:p>
          <a:endParaRPr lang="en-US"/>
        </a:p>
      </dgm:t>
    </dgm:pt>
    <dgm:pt modelId="{8C23BE8B-FA7C-4A1A-9080-07CA80BCA66A}" type="sibTrans" cxnId="{4FBAC292-35E4-427F-AAA8-EDC02714B374}">
      <dgm:prSet/>
      <dgm:spPr/>
      <dgm:t>
        <a:bodyPr/>
        <a:lstStyle/>
        <a:p>
          <a:endParaRPr lang="en-US"/>
        </a:p>
      </dgm:t>
    </dgm:pt>
    <dgm:pt modelId="{3FD83192-2FE9-4F73-AA95-2BDEC8A4A801}">
      <dgm:prSet/>
      <dgm:spPr/>
      <dgm:t>
        <a:bodyPr/>
        <a:lstStyle/>
        <a:p>
          <a:r>
            <a:rPr lang="en-US"/>
            <a:t>Majority of charges incurred falls within </a:t>
          </a:r>
          <a:r>
            <a:rPr lang="en-US" b="1"/>
            <a:t>1000 to 5000 </a:t>
          </a:r>
          <a:r>
            <a:rPr lang="en-US"/>
            <a:t>with the least charge at 1121. And a total     Insurance charges of </a:t>
          </a:r>
          <a:r>
            <a:rPr lang="en-US" b="1"/>
            <a:t>#17,755,824.99 </a:t>
          </a:r>
          <a:r>
            <a:rPr lang="en-US"/>
            <a:t>in the period under review.</a:t>
          </a:r>
        </a:p>
      </dgm:t>
    </dgm:pt>
    <dgm:pt modelId="{B4C8D2E8-3D8B-4FFA-BAFF-9873A04AEE50}" type="parTrans" cxnId="{EAB47A1D-3DBD-498B-84EE-A04CA2A4AAD5}">
      <dgm:prSet/>
      <dgm:spPr/>
      <dgm:t>
        <a:bodyPr/>
        <a:lstStyle/>
        <a:p>
          <a:endParaRPr lang="en-US"/>
        </a:p>
      </dgm:t>
    </dgm:pt>
    <dgm:pt modelId="{163D2AF1-6322-49C3-824D-3F300A3DF39B}" type="sibTrans" cxnId="{EAB47A1D-3DBD-498B-84EE-A04CA2A4AAD5}">
      <dgm:prSet/>
      <dgm:spPr/>
      <dgm:t>
        <a:bodyPr/>
        <a:lstStyle/>
        <a:p>
          <a:endParaRPr lang="en-US"/>
        </a:p>
      </dgm:t>
    </dgm:pt>
    <dgm:pt modelId="{70EF54F2-38B7-4D45-90C9-83D816FAB053}" type="pres">
      <dgm:prSet presAssocID="{BE6BCA95-A441-4CCA-A0E9-65D1630912F5}" presName="linear" presStyleCnt="0">
        <dgm:presLayoutVars>
          <dgm:animLvl val="lvl"/>
          <dgm:resizeHandles val="exact"/>
        </dgm:presLayoutVars>
      </dgm:prSet>
      <dgm:spPr/>
    </dgm:pt>
    <dgm:pt modelId="{A37A899D-039E-4BD5-A226-1C833DFAB44B}" type="pres">
      <dgm:prSet presAssocID="{44F99A08-186E-48F6-96AF-E9A4A94C2FBD}" presName="parentText" presStyleLbl="node1" presStyleIdx="0" presStyleCnt="3">
        <dgm:presLayoutVars>
          <dgm:chMax val="0"/>
          <dgm:bulletEnabled val="1"/>
        </dgm:presLayoutVars>
      </dgm:prSet>
      <dgm:spPr/>
    </dgm:pt>
    <dgm:pt modelId="{10DCD3A3-850C-4D26-8ED9-1235C25D48B4}" type="pres">
      <dgm:prSet presAssocID="{057A72A2-96BA-49F5-80E3-CA6CC8B04CCC}" presName="spacer" presStyleCnt="0"/>
      <dgm:spPr/>
    </dgm:pt>
    <dgm:pt modelId="{032DF1BE-AAFF-44D2-BAEC-B513A5802F4C}" type="pres">
      <dgm:prSet presAssocID="{A76EC879-BBB1-4154-831C-9C62B72E1B02}" presName="parentText" presStyleLbl="node1" presStyleIdx="1" presStyleCnt="3">
        <dgm:presLayoutVars>
          <dgm:chMax val="0"/>
          <dgm:bulletEnabled val="1"/>
        </dgm:presLayoutVars>
      </dgm:prSet>
      <dgm:spPr/>
    </dgm:pt>
    <dgm:pt modelId="{30A9BD9B-FBFE-4230-9B5C-490B747F03D8}" type="pres">
      <dgm:prSet presAssocID="{8C23BE8B-FA7C-4A1A-9080-07CA80BCA66A}" presName="spacer" presStyleCnt="0"/>
      <dgm:spPr/>
    </dgm:pt>
    <dgm:pt modelId="{945DD5B1-4D40-4C95-A6DE-3918C6C4DF05}" type="pres">
      <dgm:prSet presAssocID="{3FD83192-2FE9-4F73-AA95-2BDEC8A4A801}" presName="parentText" presStyleLbl="node1" presStyleIdx="2" presStyleCnt="3">
        <dgm:presLayoutVars>
          <dgm:chMax val="0"/>
          <dgm:bulletEnabled val="1"/>
        </dgm:presLayoutVars>
      </dgm:prSet>
      <dgm:spPr/>
    </dgm:pt>
  </dgm:ptLst>
  <dgm:cxnLst>
    <dgm:cxn modelId="{EAB47A1D-3DBD-498B-84EE-A04CA2A4AAD5}" srcId="{BE6BCA95-A441-4CCA-A0E9-65D1630912F5}" destId="{3FD83192-2FE9-4F73-AA95-2BDEC8A4A801}" srcOrd="2" destOrd="0" parTransId="{B4C8D2E8-3D8B-4FFA-BAFF-9873A04AEE50}" sibTransId="{163D2AF1-6322-49C3-824D-3F300A3DF39B}"/>
    <dgm:cxn modelId="{BE020630-C47E-430E-963C-0F6FCCBBC2F6}" type="presOf" srcId="{BE6BCA95-A441-4CCA-A0E9-65D1630912F5}" destId="{70EF54F2-38B7-4D45-90C9-83D816FAB053}" srcOrd="0" destOrd="0" presId="urn:microsoft.com/office/officeart/2005/8/layout/vList2"/>
    <dgm:cxn modelId="{9137297B-97EA-4D7E-9E62-0195F74FEA7F}" srcId="{BE6BCA95-A441-4CCA-A0E9-65D1630912F5}" destId="{44F99A08-186E-48F6-96AF-E9A4A94C2FBD}" srcOrd="0" destOrd="0" parTransId="{E2C846BD-0167-4F84-AF09-D0BCD9000168}" sibTransId="{057A72A2-96BA-49F5-80E3-CA6CC8B04CCC}"/>
    <dgm:cxn modelId="{4FBAC292-35E4-427F-AAA8-EDC02714B374}" srcId="{BE6BCA95-A441-4CCA-A0E9-65D1630912F5}" destId="{A76EC879-BBB1-4154-831C-9C62B72E1B02}" srcOrd="1" destOrd="0" parTransId="{4788D2B5-FBA0-488B-A1F3-B296671F68B1}" sibTransId="{8C23BE8B-FA7C-4A1A-9080-07CA80BCA66A}"/>
    <dgm:cxn modelId="{BFBE669E-25C7-420D-B6CD-9E822D9EA3F9}" type="presOf" srcId="{A76EC879-BBB1-4154-831C-9C62B72E1B02}" destId="{032DF1BE-AAFF-44D2-BAEC-B513A5802F4C}" srcOrd="0" destOrd="0" presId="urn:microsoft.com/office/officeart/2005/8/layout/vList2"/>
    <dgm:cxn modelId="{C578F4B3-14BC-47DC-9A9E-77D4F86FBF9D}" type="presOf" srcId="{44F99A08-186E-48F6-96AF-E9A4A94C2FBD}" destId="{A37A899D-039E-4BD5-A226-1C833DFAB44B}" srcOrd="0" destOrd="0" presId="urn:microsoft.com/office/officeart/2005/8/layout/vList2"/>
    <dgm:cxn modelId="{10ECC2F6-CE79-49E8-B651-7208046273C2}" type="presOf" srcId="{3FD83192-2FE9-4F73-AA95-2BDEC8A4A801}" destId="{945DD5B1-4D40-4C95-A6DE-3918C6C4DF05}" srcOrd="0" destOrd="0" presId="urn:microsoft.com/office/officeart/2005/8/layout/vList2"/>
    <dgm:cxn modelId="{AAB8BD8E-3709-40A6-8CDF-10F0A3A2414B}" type="presParOf" srcId="{70EF54F2-38B7-4D45-90C9-83D816FAB053}" destId="{A37A899D-039E-4BD5-A226-1C833DFAB44B}" srcOrd="0" destOrd="0" presId="urn:microsoft.com/office/officeart/2005/8/layout/vList2"/>
    <dgm:cxn modelId="{7771AE91-3E26-48C5-93FA-D8533D460AD7}" type="presParOf" srcId="{70EF54F2-38B7-4D45-90C9-83D816FAB053}" destId="{10DCD3A3-850C-4D26-8ED9-1235C25D48B4}" srcOrd="1" destOrd="0" presId="urn:microsoft.com/office/officeart/2005/8/layout/vList2"/>
    <dgm:cxn modelId="{3C6BD8C8-A030-4666-B373-58B4D401B7CF}" type="presParOf" srcId="{70EF54F2-38B7-4D45-90C9-83D816FAB053}" destId="{032DF1BE-AAFF-44D2-BAEC-B513A5802F4C}" srcOrd="2" destOrd="0" presId="urn:microsoft.com/office/officeart/2005/8/layout/vList2"/>
    <dgm:cxn modelId="{D2E362FD-0C0A-4F33-A818-ACDF778532A5}" type="presParOf" srcId="{70EF54F2-38B7-4D45-90C9-83D816FAB053}" destId="{30A9BD9B-FBFE-4230-9B5C-490B747F03D8}" srcOrd="3" destOrd="0" presId="urn:microsoft.com/office/officeart/2005/8/layout/vList2"/>
    <dgm:cxn modelId="{F2D55001-263D-4A88-8E3A-826CF0E62789}" type="presParOf" srcId="{70EF54F2-38B7-4D45-90C9-83D816FAB053}" destId="{945DD5B1-4D40-4C95-A6DE-3918C6C4DF0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0DD48-CC6E-4630-8B25-A8AF95303FE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0A91C8C-C0F3-47C8-A1F2-B07A0BABF2F9}">
      <dgm:prSet/>
      <dgm:spPr/>
      <dgm:t>
        <a:bodyPr/>
        <a:lstStyle/>
        <a:p>
          <a:r>
            <a:rPr lang="en-US" b="0" i="0"/>
            <a:t>4. It's observed that those with 1 and 3 children are mostly no_smokers whereas those with 0 children take the lead as smokers identifying the effect smoking is </a:t>
          </a:r>
          <a:r>
            <a:rPr lang="en-US"/>
            <a:t>causing </a:t>
          </a:r>
          <a:r>
            <a:rPr lang="en-US" b="0" i="0"/>
            <a:t> the community in child reproduction.</a:t>
          </a:r>
          <a:endParaRPr lang="en-US"/>
        </a:p>
      </dgm:t>
    </dgm:pt>
    <dgm:pt modelId="{7C0B912F-1130-4ADB-A7EC-991460D62376}" type="parTrans" cxnId="{35428346-979E-4861-8D31-8E804C2949C0}">
      <dgm:prSet/>
      <dgm:spPr/>
      <dgm:t>
        <a:bodyPr/>
        <a:lstStyle/>
        <a:p>
          <a:endParaRPr lang="en-US"/>
        </a:p>
      </dgm:t>
    </dgm:pt>
    <dgm:pt modelId="{78A405BE-FB67-4ACC-8330-7F2202C19E39}" type="sibTrans" cxnId="{35428346-979E-4861-8D31-8E804C2949C0}">
      <dgm:prSet/>
      <dgm:spPr/>
      <dgm:t>
        <a:bodyPr/>
        <a:lstStyle/>
        <a:p>
          <a:endParaRPr lang="en-US"/>
        </a:p>
      </dgm:t>
    </dgm:pt>
    <dgm:pt modelId="{CAD2CD68-2E4B-4E7E-A518-5208FA085247}">
      <dgm:prSet/>
      <dgm:spPr/>
      <dgm:t>
        <a:bodyPr/>
        <a:lstStyle/>
        <a:p>
          <a:r>
            <a:rPr lang="en-US" b="0" i="0"/>
            <a:t>5. It's also observed that those with 0 number of children and 2 numbers of children incure more Mediclaim charges than the others 3.Total number of children covered is 1465</a:t>
          </a:r>
          <a:endParaRPr lang="en-US"/>
        </a:p>
      </dgm:t>
    </dgm:pt>
    <dgm:pt modelId="{144B4F71-A153-41E1-BBE1-87E0BCE08715}" type="parTrans" cxnId="{F13421E2-BC6B-4569-A758-EBE0FF54C62B}">
      <dgm:prSet/>
      <dgm:spPr/>
      <dgm:t>
        <a:bodyPr/>
        <a:lstStyle/>
        <a:p>
          <a:endParaRPr lang="en-US"/>
        </a:p>
      </dgm:t>
    </dgm:pt>
    <dgm:pt modelId="{EE85C1D3-9B89-429C-98F7-F77829F27D99}" type="sibTrans" cxnId="{F13421E2-BC6B-4569-A758-EBE0FF54C62B}">
      <dgm:prSet/>
      <dgm:spPr/>
      <dgm:t>
        <a:bodyPr/>
        <a:lstStyle/>
        <a:p>
          <a:endParaRPr lang="en-US"/>
        </a:p>
      </dgm:t>
    </dgm:pt>
    <dgm:pt modelId="{31AB3951-4BB6-4E29-947A-832E2C9C6B7A}" type="pres">
      <dgm:prSet presAssocID="{52C0DD48-CC6E-4630-8B25-A8AF95303FE5}" presName="linear" presStyleCnt="0">
        <dgm:presLayoutVars>
          <dgm:animLvl val="lvl"/>
          <dgm:resizeHandles val="exact"/>
        </dgm:presLayoutVars>
      </dgm:prSet>
      <dgm:spPr/>
    </dgm:pt>
    <dgm:pt modelId="{7B130CE3-73E1-436F-B7A5-D48787CD71C9}" type="pres">
      <dgm:prSet presAssocID="{70A91C8C-C0F3-47C8-A1F2-B07A0BABF2F9}" presName="parentText" presStyleLbl="node1" presStyleIdx="0" presStyleCnt="2">
        <dgm:presLayoutVars>
          <dgm:chMax val="0"/>
          <dgm:bulletEnabled val="1"/>
        </dgm:presLayoutVars>
      </dgm:prSet>
      <dgm:spPr/>
    </dgm:pt>
    <dgm:pt modelId="{02605A90-784B-4DD2-B97F-C997EB8E5D7C}" type="pres">
      <dgm:prSet presAssocID="{78A405BE-FB67-4ACC-8330-7F2202C19E39}" presName="spacer" presStyleCnt="0"/>
      <dgm:spPr/>
    </dgm:pt>
    <dgm:pt modelId="{A7EDCBEB-8DF8-4D24-AE16-491A9DF3959E}" type="pres">
      <dgm:prSet presAssocID="{CAD2CD68-2E4B-4E7E-A518-5208FA085247}" presName="parentText" presStyleLbl="node1" presStyleIdx="1" presStyleCnt="2">
        <dgm:presLayoutVars>
          <dgm:chMax val="0"/>
          <dgm:bulletEnabled val="1"/>
        </dgm:presLayoutVars>
      </dgm:prSet>
      <dgm:spPr/>
    </dgm:pt>
  </dgm:ptLst>
  <dgm:cxnLst>
    <dgm:cxn modelId="{52CE662F-D74A-4147-B075-9D66A7A3E875}" type="presOf" srcId="{70A91C8C-C0F3-47C8-A1F2-B07A0BABF2F9}" destId="{7B130CE3-73E1-436F-B7A5-D48787CD71C9}" srcOrd="0" destOrd="0" presId="urn:microsoft.com/office/officeart/2005/8/layout/vList2"/>
    <dgm:cxn modelId="{B7C66242-E2E0-43C0-BD21-00DD2021C6A4}" type="presOf" srcId="{CAD2CD68-2E4B-4E7E-A518-5208FA085247}" destId="{A7EDCBEB-8DF8-4D24-AE16-491A9DF3959E}" srcOrd="0" destOrd="0" presId="urn:microsoft.com/office/officeart/2005/8/layout/vList2"/>
    <dgm:cxn modelId="{A9DB0866-FA0E-46BE-954F-DDD949359F7C}" type="presOf" srcId="{52C0DD48-CC6E-4630-8B25-A8AF95303FE5}" destId="{31AB3951-4BB6-4E29-947A-832E2C9C6B7A}" srcOrd="0" destOrd="0" presId="urn:microsoft.com/office/officeart/2005/8/layout/vList2"/>
    <dgm:cxn modelId="{35428346-979E-4861-8D31-8E804C2949C0}" srcId="{52C0DD48-CC6E-4630-8B25-A8AF95303FE5}" destId="{70A91C8C-C0F3-47C8-A1F2-B07A0BABF2F9}" srcOrd="0" destOrd="0" parTransId="{7C0B912F-1130-4ADB-A7EC-991460D62376}" sibTransId="{78A405BE-FB67-4ACC-8330-7F2202C19E39}"/>
    <dgm:cxn modelId="{F13421E2-BC6B-4569-A758-EBE0FF54C62B}" srcId="{52C0DD48-CC6E-4630-8B25-A8AF95303FE5}" destId="{CAD2CD68-2E4B-4E7E-A518-5208FA085247}" srcOrd="1" destOrd="0" parTransId="{144B4F71-A153-41E1-BBE1-87E0BCE08715}" sibTransId="{EE85C1D3-9B89-429C-98F7-F77829F27D99}"/>
    <dgm:cxn modelId="{14731807-F3CA-49A0-AF0D-2698A2A867C9}" type="presParOf" srcId="{31AB3951-4BB6-4E29-947A-832E2C9C6B7A}" destId="{7B130CE3-73E1-436F-B7A5-D48787CD71C9}" srcOrd="0" destOrd="0" presId="urn:microsoft.com/office/officeart/2005/8/layout/vList2"/>
    <dgm:cxn modelId="{E07B01DC-BD46-4719-861A-F03EAD2B41FC}" type="presParOf" srcId="{31AB3951-4BB6-4E29-947A-832E2C9C6B7A}" destId="{02605A90-784B-4DD2-B97F-C997EB8E5D7C}" srcOrd="1" destOrd="0" presId="urn:microsoft.com/office/officeart/2005/8/layout/vList2"/>
    <dgm:cxn modelId="{F772BBA3-85E6-4BAE-9C3D-6F27AF8F9C30}" type="presParOf" srcId="{31AB3951-4BB6-4E29-947A-832E2C9C6B7A}" destId="{A7EDCBEB-8DF8-4D24-AE16-491A9DF3959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86D66-0FB6-44F6-A0DC-5286CDB92E95}">
      <dsp:nvSpPr>
        <dsp:cNvPr id="0" name=""/>
        <dsp:cNvSpPr/>
      </dsp:nvSpPr>
      <dsp:spPr>
        <a:xfrm>
          <a:off x="0" y="680588"/>
          <a:ext cx="6910387" cy="135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75712-76E1-45A5-ABBE-6560BCF1161A}">
      <dsp:nvSpPr>
        <dsp:cNvPr id="0" name=""/>
        <dsp:cNvSpPr/>
      </dsp:nvSpPr>
      <dsp:spPr>
        <a:xfrm>
          <a:off x="410997" y="986289"/>
          <a:ext cx="747269" cy="7472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471B14-00FE-402C-987D-7AFE3B76AD74}">
      <dsp:nvSpPr>
        <dsp:cNvPr id="0" name=""/>
        <dsp:cNvSpPr/>
      </dsp:nvSpPr>
      <dsp:spPr>
        <a:xfrm>
          <a:off x="1585675" y="544044"/>
          <a:ext cx="5176766" cy="165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47" tIns="175247" rIns="175247" bIns="17524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badi" panose="020B0604020104020204" pitchFamily="34" charset="0"/>
              <a:cs typeface="Arial" panose="020B0604020202020204" pitchFamily="34" charset="0"/>
            </a:rPr>
            <a:t>Leveraging customer information is of paramount importance for most businesses. In the case of Mediclaim insurance company, the attributes of customers can be crucial in making business decisions.</a:t>
          </a:r>
        </a:p>
      </dsp:txBody>
      <dsp:txXfrm>
        <a:off x="1585675" y="544044"/>
        <a:ext cx="5176766" cy="1655880"/>
      </dsp:txXfrm>
    </dsp:sp>
    <dsp:sp modelId="{F64A41B3-6F8B-42F5-8550-4DFC522EFA54}">
      <dsp:nvSpPr>
        <dsp:cNvPr id="0" name=""/>
        <dsp:cNvSpPr/>
      </dsp:nvSpPr>
      <dsp:spPr>
        <a:xfrm>
          <a:off x="0" y="2955780"/>
          <a:ext cx="6910387" cy="135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17662-CC00-4197-9E35-F8EE7FA1D906}">
      <dsp:nvSpPr>
        <dsp:cNvPr id="0" name=""/>
        <dsp:cNvSpPr/>
      </dsp:nvSpPr>
      <dsp:spPr>
        <a:xfrm>
          <a:off x="410997" y="3020656"/>
          <a:ext cx="747269" cy="7472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13625A-BB71-4E82-917F-F1AA7C4A8030}">
      <dsp:nvSpPr>
        <dsp:cNvPr id="0" name=""/>
        <dsp:cNvSpPr/>
      </dsp:nvSpPr>
      <dsp:spPr>
        <a:xfrm>
          <a:off x="1569264" y="2714955"/>
          <a:ext cx="5176766" cy="165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47" tIns="175247" rIns="175247" bIns="175247"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Abadi" panose="020B0604020104020204" pitchFamily="34" charset="0"/>
            </a:rPr>
            <a:t>This report analysis focuses on the detailed information of Mediclaim customer base, behaviors and relationships. Also providing observatory solutions.</a:t>
          </a:r>
        </a:p>
      </dsp:txBody>
      <dsp:txXfrm>
        <a:off x="1569264" y="2714955"/>
        <a:ext cx="5176766" cy="1655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436E1-3626-415E-AFCA-4214C47016D9}">
      <dsp:nvSpPr>
        <dsp:cNvPr id="0" name=""/>
        <dsp:cNvSpPr/>
      </dsp:nvSpPr>
      <dsp:spPr>
        <a:xfrm>
          <a:off x="0" y="0"/>
          <a:ext cx="7744967" cy="68149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Exploring the dataset and extracting insights </a:t>
          </a:r>
        </a:p>
      </dsp:txBody>
      <dsp:txXfrm>
        <a:off x="19960" y="19960"/>
        <a:ext cx="6929848" cy="641574"/>
      </dsp:txXfrm>
    </dsp:sp>
    <dsp:sp modelId="{EEF3A745-36B4-4DAE-BD2D-0FD0BF732750}">
      <dsp:nvSpPr>
        <dsp:cNvPr id="0" name=""/>
        <dsp:cNvSpPr/>
      </dsp:nvSpPr>
      <dsp:spPr>
        <a:xfrm>
          <a:off x="578358" y="776146"/>
          <a:ext cx="7744967" cy="681494"/>
        </a:xfrm>
        <a:prstGeom prst="roundRect">
          <a:avLst>
            <a:gd name="adj" fmla="val 10000"/>
          </a:avLst>
        </a:prstGeom>
        <a:solidFill>
          <a:schemeClr val="accent5">
            <a:hueOff val="-706879"/>
            <a:satOff val="-19960"/>
            <a:lumOff val="-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Prove(or disprove) that the medical claims made by the people who smoke are greater than those who don't?</a:t>
          </a:r>
        </a:p>
      </dsp:txBody>
      <dsp:txXfrm>
        <a:off x="598318" y="796106"/>
        <a:ext cx="6683718" cy="641574"/>
      </dsp:txXfrm>
    </dsp:sp>
    <dsp:sp modelId="{F1B3D943-E0DD-4B8E-878F-C0BABF407441}">
      <dsp:nvSpPr>
        <dsp:cNvPr id="0" name=""/>
        <dsp:cNvSpPr/>
      </dsp:nvSpPr>
      <dsp:spPr>
        <a:xfrm>
          <a:off x="1156716" y="1552292"/>
          <a:ext cx="7744967" cy="681494"/>
        </a:xfrm>
        <a:prstGeom prst="roundRect">
          <a:avLst>
            <a:gd name="adj" fmla="val 10000"/>
          </a:avLst>
        </a:prstGeom>
        <a:solidFill>
          <a:schemeClr val="accent5">
            <a:hueOff val="-1413758"/>
            <a:satOff val="-39920"/>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Prove (or disprove)  that the BMI of females is different from that of males.</a:t>
          </a:r>
        </a:p>
      </dsp:txBody>
      <dsp:txXfrm>
        <a:off x="1176676" y="1572252"/>
        <a:ext cx="6683718" cy="641574"/>
      </dsp:txXfrm>
    </dsp:sp>
    <dsp:sp modelId="{106E424D-C20B-4561-9D11-929464247DAC}">
      <dsp:nvSpPr>
        <dsp:cNvPr id="0" name=""/>
        <dsp:cNvSpPr/>
      </dsp:nvSpPr>
      <dsp:spPr>
        <a:xfrm>
          <a:off x="1735073" y="2328439"/>
          <a:ext cx="7744967" cy="681494"/>
        </a:xfrm>
        <a:prstGeom prst="roundRect">
          <a:avLst>
            <a:gd name="adj" fmla="val 10000"/>
          </a:avLst>
        </a:prstGeom>
        <a:solidFill>
          <a:schemeClr val="accent5">
            <a:hueOff val="-2120636"/>
            <a:satOff val="-59879"/>
            <a:lumOff val="-1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Does the smoking habit of customers depend on their region?</a:t>
          </a:r>
        </a:p>
      </dsp:txBody>
      <dsp:txXfrm>
        <a:off x="1755033" y="2348399"/>
        <a:ext cx="6683718" cy="641574"/>
      </dsp:txXfrm>
    </dsp:sp>
    <dsp:sp modelId="{58627BA9-145C-48A0-95B3-2312B55CD5AB}">
      <dsp:nvSpPr>
        <dsp:cNvPr id="0" name=""/>
        <dsp:cNvSpPr/>
      </dsp:nvSpPr>
      <dsp:spPr>
        <a:xfrm>
          <a:off x="2313432" y="3104585"/>
          <a:ext cx="7744967" cy="681494"/>
        </a:xfrm>
        <a:prstGeom prst="roundRect">
          <a:avLst>
            <a:gd name="adj" fmla="val 10000"/>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Knowing If the mean BMI of women with no children, one child, and two children the same.</a:t>
          </a:r>
        </a:p>
      </dsp:txBody>
      <dsp:txXfrm>
        <a:off x="2333392" y="3124545"/>
        <a:ext cx="6683718" cy="641574"/>
      </dsp:txXfrm>
    </dsp:sp>
    <dsp:sp modelId="{82E40719-2340-472F-9E5F-16675397DAF1}">
      <dsp:nvSpPr>
        <dsp:cNvPr id="0" name=""/>
        <dsp:cNvSpPr/>
      </dsp:nvSpPr>
      <dsp:spPr>
        <a:xfrm>
          <a:off x="7301996" y="497869"/>
          <a:ext cx="442971" cy="442971"/>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401664" y="497869"/>
        <a:ext cx="243635" cy="333336"/>
      </dsp:txXfrm>
    </dsp:sp>
    <dsp:sp modelId="{1E0A63B4-544A-4957-9C16-93B9F7A0D64A}">
      <dsp:nvSpPr>
        <dsp:cNvPr id="0" name=""/>
        <dsp:cNvSpPr/>
      </dsp:nvSpPr>
      <dsp:spPr>
        <a:xfrm>
          <a:off x="7880354" y="1274015"/>
          <a:ext cx="442971" cy="442971"/>
        </a:xfrm>
        <a:prstGeom prst="downArrow">
          <a:avLst>
            <a:gd name="adj1" fmla="val 55000"/>
            <a:gd name="adj2" fmla="val 45000"/>
          </a:avLst>
        </a:prstGeom>
        <a:solidFill>
          <a:schemeClr val="accent5">
            <a:tint val="40000"/>
            <a:alpha val="90000"/>
            <a:hueOff val="-749290"/>
            <a:satOff val="-28739"/>
            <a:lumOff val="-1591"/>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980022" y="1274015"/>
        <a:ext cx="243635" cy="333336"/>
      </dsp:txXfrm>
    </dsp:sp>
    <dsp:sp modelId="{B487934F-BD71-4D8F-BD91-3F5B97F3916E}">
      <dsp:nvSpPr>
        <dsp:cNvPr id="0" name=""/>
        <dsp:cNvSpPr/>
      </dsp:nvSpPr>
      <dsp:spPr>
        <a:xfrm>
          <a:off x="8458712" y="2038804"/>
          <a:ext cx="442971" cy="442971"/>
        </a:xfrm>
        <a:prstGeom prst="downArrow">
          <a:avLst>
            <a:gd name="adj1" fmla="val 55000"/>
            <a:gd name="adj2" fmla="val 45000"/>
          </a:avLst>
        </a:prstGeom>
        <a:solidFill>
          <a:schemeClr val="accent5">
            <a:tint val="40000"/>
            <a:alpha val="90000"/>
            <a:hueOff val="-1498580"/>
            <a:satOff val="-57478"/>
            <a:lumOff val="-3181"/>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558380" y="2038804"/>
        <a:ext cx="243635" cy="333336"/>
      </dsp:txXfrm>
    </dsp:sp>
    <dsp:sp modelId="{CDB79AC0-33AE-42F9-9A31-B41914F78C05}">
      <dsp:nvSpPr>
        <dsp:cNvPr id="0" name=""/>
        <dsp:cNvSpPr/>
      </dsp:nvSpPr>
      <dsp:spPr>
        <a:xfrm>
          <a:off x="9037070" y="2822522"/>
          <a:ext cx="442971" cy="442971"/>
        </a:xfrm>
        <a:prstGeom prst="downArrow">
          <a:avLst>
            <a:gd name="adj1" fmla="val 55000"/>
            <a:gd name="adj2" fmla="val 45000"/>
          </a:avLst>
        </a:prstGeom>
        <a:solidFill>
          <a:schemeClr val="accent5">
            <a:tint val="40000"/>
            <a:alpha val="90000"/>
            <a:hueOff val="-2247870"/>
            <a:satOff val="-86217"/>
            <a:lumOff val="-4772"/>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136738" y="2822522"/>
        <a:ext cx="243635" cy="333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A899D-039E-4BD5-A226-1C833DFAB44B}">
      <dsp:nvSpPr>
        <dsp:cNvPr id="0" name=""/>
        <dsp:cNvSpPr/>
      </dsp:nvSpPr>
      <dsp:spPr>
        <a:xfrm>
          <a:off x="0" y="46250"/>
          <a:ext cx="6797675" cy="180063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number of no smokers(</a:t>
          </a:r>
          <a:r>
            <a:rPr lang="en-US" sz="2700" b="1" kern="1200"/>
            <a:t>1064</a:t>
          </a:r>
          <a:r>
            <a:rPr lang="en-US" sz="2700" kern="1200"/>
            <a:t>) is more than the number of smokers(</a:t>
          </a:r>
          <a:r>
            <a:rPr lang="en-US" sz="2700" b="1" kern="1200"/>
            <a:t>274</a:t>
          </a:r>
          <a:r>
            <a:rPr lang="en-US" sz="2700" kern="1200"/>
            <a:t>) in Plateau.</a:t>
          </a:r>
        </a:p>
      </dsp:txBody>
      <dsp:txXfrm>
        <a:off x="87900" y="134150"/>
        <a:ext cx="6621875" cy="1624830"/>
      </dsp:txXfrm>
    </dsp:sp>
    <dsp:sp modelId="{032DF1BE-AAFF-44D2-BAEC-B513A5802F4C}">
      <dsp:nvSpPr>
        <dsp:cNvPr id="0" name=""/>
        <dsp:cNvSpPr/>
      </dsp:nvSpPr>
      <dsp:spPr>
        <a:xfrm>
          <a:off x="0" y="1924641"/>
          <a:ext cx="6797675" cy="1800630"/>
        </a:xfrm>
        <a:prstGeom prst="roundRect">
          <a:avLst/>
        </a:prstGeom>
        <a:solidFill>
          <a:schemeClr val="accent5">
            <a:hueOff val="-1413758"/>
            <a:satOff val="-39920"/>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report covers age from 18-64yrs with majority of the age population between 18 and 36yrs amounting to about 60% of the insurance coverage.</a:t>
          </a:r>
        </a:p>
      </dsp:txBody>
      <dsp:txXfrm>
        <a:off x="87900" y="2012541"/>
        <a:ext cx="6621875" cy="1624830"/>
      </dsp:txXfrm>
    </dsp:sp>
    <dsp:sp modelId="{945DD5B1-4D40-4C95-A6DE-3918C6C4DF05}">
      <dsp:nvSpPr>
        <dsp:cNvPr id="0" name=""/>
        <dsp:cNvSpPr/>
      </dsp:nvSpPr>
      <dsp:spPr>
        <a:xfrm>
          <a:off x="0" y="3803031"/>
          <a:ext cx="6797675" cy="1800630"/>
        </a:xfrm>
        <a:prstGeom prst="roundRect">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Majority of charges incurred falls within </a:t>
          </a:r>
          <a:r>
            <a:rPr lang="en-US" sz="2700" b="1" kern="1200"/>
            <a:t>1000 to 5000 </a:t>
          </a:r>
          <a:r>
            <a:rPr lang="en-US" sz="2700" kern="1200"/>
            <a:t>with the least charge at 1121. And a total     Insurance charges of </a:t>
          </a:r>
          <a:r>
            <a:rPr lang="en-US" sz="2700" b="1" kern="1200"/>
            <a:t>#17,755,824.99 </a:t>
          </a:r>
          <a:r>
            <a:rPr lang="en-US" sz="2700" kern="1200"/>
            <a:t>in the period under review.</a:t>
          </a:r>
        </a:p>
      </dsp:txBody>
      <dsp:txXfrm>
        <a:off x="87900" y="3890931"/>
        <a:ext cx="6621875" cy="1624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30CE3-73E1-436F-B7A5-D48787CD71C9}">
      <dsp:nvSpPr>
        <dsp:cNvPr id="0" name=""/>
        <dsp:cNvSpPr/>
      </dsp:nvSpPr>
      <dsp:spPr>
        <a:xfrm>
          <a:off x="0" y="358872"/>
          <a:ext cx="6910387" cy="2129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4. It's observed that those with 1 and 3 children are mostly no_smokers whereas those with 0 children take the lead as smokers identifying the effect smoking is </a:t>
          </a:r>
          <a:r>
            <a:rPr lang="en-US" sz="2600" kern="1200"/>
            <a:t>causing </a:t>
          </a:r>
          <a:r>
            <a:rPr lang="en-US" sz="2600" b="0" i="0" kern="1200"/>
            <a:t> the community in child reproduction.</a:t>
          </a:r>
          <a:endParaRPr lang="en-US" sz="2600" kern="1200"/>
        </a:p>
      </dsp:txBody>
      <dsp:txXfrm>
        <a:off x="103949" y="462821"/>
        <a:ext cx="6702489" cy="1921502"/>
      </dsp:txXfrm>
    </dsp:sp>
    <dsp:sp modelId="{A7EDCBEB-8DF8-4D24-AE16-491A9DF3959E}">
      <dsp:nvSpPr>
        <dsp:cNvPr id="0" name=""/>
        <dsp:cNvSpPr/>
      </dsp:nvSpPr>
      <dsp:spPr>
        <a:xfrm>
          <a:off x="0" y="2563152"/>
          <a:ext cx="6910387" cy="212940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5. It's also observed that those with 0 number of children and 2 numbers of children incure more Mediclaim charges than the others 3.Total number of children covered is 1465</a:t>
          </a:r>
          <a:endParaRPr lang="en-US" sz="2600" kern="1200"/>
        </a:p>
      </dsp:txBody>
      <dsp:txXfrm>
        <a:off x="103949" y="2667101"/>
        <a:ext cx="6702489" cy="19215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0CE0-81D1-480B-A37E-82537DBA5807}"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C7629-FC3B-45B3-873F-C21A5492DF8F}" type="slidenum">
              <a:rPr lang="en-US" smtClean="0"/>
              <a:t>‹#›</a:t>
            </a:fld>
            <a:endParaRPr lang="en-US"/>
          </a:p>
        </p:txBody>
      </p:sp>
    </p:spTree>
    <p:extLst>
      <p:ext uri="{BB962C8B-B14F-4D97-AF65-F5344CB8AC3E}">
        <p14:creationId xmlns:p14="http://schemas.microsoft.com/office/powerpoint/2010/main" val="112239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September 2022</a:t>
            </a:r>
          </a:p>
        </p:txBody>
      </p:sp>
      <p:sp>
        <p:nvSpPr>
          <p:cNvPr id="4" name="Slide Number Placeholder 3"/>
          <p:cNvSpPr>
            <a:spLocks noGrp="1"/>
          </p:cNvSpPr>
          <p:nvPr>
            <p:ph type="sldNum" sz="quarter" idx="5"/>
          </p:nvPr>
        </p:nvSpPr>
        <p:spPr/>
        <p:txBody>
          <a:bodyPr/>
          <a:lstStyle/>
          <a:p>
            <a:fld id="{F9CC7629-FC3B-45B3-873F-C21A5492DF8F}" type="slidenum">
              <a:rPr lang="en-US" smtClean="0"/>
              <a:t>1</a:t>
            </a:fld>
            <a:endParaRPr lang="en-US"/>
          </a:p>
        </p:txBody>
      </p:sp>
    </p:spTree>
    <p:extLst>
      <p:ext uri="{BB962C8B-B14F-4D97-AF65-F5344CB8AC3E}">
        <p14:creationId xmlns:p14="http://schemas.microsoft.com/office/powerpoint/2010/main" val="119264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record is mad up of 1338 rows and 7 columns. Above is the top 5 records.</a:t>
            </a:r>
          </a:p>
        </p:txBody>
      </p:sp>
      <p:sp>
        <p:nvSpPr>
          <p:cNvPr id="4" name="Slide Number Placeholder 3"/>
          <p:cNvSpPr>
            <a:spLocks noGrp="1"/>
          </p:cNvSpPr>
          <p:nvPr>
            <p:ph type="sldNum" sz="quarter" idx="5"/>
          </p:nvPr>
        </p:nvSpPr>
        <p:spPr/>
        <p:txBody>
          <a:bodyPr/>
          <a:lstStyle/>
          <a:p>
            <a:fld id="{F9CC7629-FC3B-45B3-873F-C21A5492DF8F}" type="slidenum">
              <a:rPr lang="en-US" smtClean="0"/>
              <a:t>4</a:t>
            </a:fld>
            <a:endParaRPr lang="en-US"/>
          </a:p>
        </p:txBody>
      </p:sp>
    </p:spTree>
    <p:extLst>
      <p:ext uri="{BB962C8B-B14F-4D97-AF65-F5344CB8AC3E}">
        <p14:creationId xmlns:p14="http://schemas.microsoft.com/office/powerpoint/2010/main" val="78304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 description above shows that no smokers are greater than smokers indicating that majority of the customers are non smokers.</a:t>
            </a:r>
          </a:p>
        </p:txBody>
      </p:sp>
      <p:sp>
        <p:nvSpPr>
          <p:cNvPr id="4" name="Slide Number Placeholder 3"/>
          <p:cNvSpPr>
            <a:spLocks noGrp="1"/>
          </p:cNvSpPr>
          <p:nvPr>
            <p:ph type="sldNum" sz="quarter" idx="5"/>
          </p:nvPr>
        </p:nvSpPr>
        <p:spPr/>
        <p:txBody>
          <a:bodyPr/>
          <a:lstStyle/>
          <a:p>
            <a:fld id="{F9CC7629-FC3B-45B3-873F-C21A5492DF8F}" type="slidenum">
              <a:rPr lang="en-US" smtClean="0"/>
              <a:t>5</a:t>
            </a:fld>
            <a:endParaRPr lang="en-US"/>
          </a:p>
        </p:txBody>
      </p:sp>
    </p:spTree>
    <p:extLst>
      <p:ext uri="{BB962C8B-B14F-4D97-AF65-F5344CB8AC3E}">
        <p14:creationId xmlns:p14="http://schemas.microsoft.com/office/powerpoint/2010/main" val="334012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a:t>
            </a:r>
            <a:r>
              <a:rPr lang="en-US" dirty="0" err="1"/>
              <a:t>bmi</a:t>
            </a:r>
            <a:r>
              <a:rPr lang="en-US" dirty="0"/>
              <a:t> reading of females is 34 whilst the male </a:t>
            </a:r>
            <a:r>
              <a:rPr lang="en-US" dirty="0" err="1"/>
              <a:t>bmi</a:t>
            </a:r>
            <a:r>
              <a:rPr lang="en-US" dirty="0"/>
              <a:t> highest reading is about 50 and the least </a:t>
            </a:r>
            <a:r>
              <a:rPr lang="en-US" dirty="0" err="1"/>
              <a:t>bmi</a:t>
            </a:r>
            <a:r>
              <a:rPr lang="en-US" dirty="0"/>
              <a:t> reading are 16 and 15 respectively. Indicating that the Male and Female BMI reading varies meaning aren't the same .</a:t>
            </a:r>
          </a:p>
        </p:txBody>
      </p:sp>
      <p:sp>
        <p:nvSpPr>
          <p:cNvPr id="4" name="Slide Number Placeholder 3"/>
          <p:cNvSpPr>
            <a:spLocks noGrp="1"/>
          </p:cNvSpPr>
          <p:nvPr>
            <p:ph type="sldNum" sz="quarter" idx="5"/>
          </p:nvPr>
        </p:nvSpPr>
        <p:spPr/>
        <p:txBody>
          <a:bodyPr/>
          <a:lstStyle/>
          <a:p>
            <a:fld id="{F9CC7629-FC3B-45B3-873F-C21A5492DF8F}" type="slidenum">
              <a:rPr lang="en-US" smtClean="0"/>
              <a:t>6</a:t>
            </a:fld>
            <a:endParaRPr lang="en-US"/>
          </a:p>
        </p:txBody>
      </p:sp>
    </p:spTree>
    <p:extLst>
      <p:ext uri="{BB962C8B-B14F-4D97-AF65-F5344CB8AC3E}">
        <p14:creationId xmlns:p14="http://schemas.microsoft.com/office/powerpoint/2010/main" val="219693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showing total number of the smoking habits of customers in different region covered by Mediclaim Insurance.</a:t>
            </a:r>
          </a:p>
        </p:txBody>
      </p:sp>
      <p:sp>
        <p:nvSpPr>
          <p:cNvPr id="4" name="Slide Number Placeholder 3"/>
          <p:cNvSpPr>
            <a:spLocks noGrp="1"/>
          </p:cNvSpPr>
          <p:nvPr>
            <p:ph type="sldNum" sz="quarter" idx="5"/>
          </p:nvPr>
        </p:nvSpPr>
        <p:spPr/>
        <p:txBody>
          <a:bodyPr/>
          <a:lstStyle/>
          <a:p>
            <a:fld id="{F9CC7629-FC3B-45B3-873F-C21A5492DF8F}" type="slidenum">
              <a:rPr lang="en-US" smtClean="0"/>
              <a:t>7</a:t>
            </a:fld>
            <a:endParaRPr lang="en-US"/>
          </a:p>
        </p:txBody>
      </p:sp>
    </p:spTree>
    <p:extLst>
      <p:ext uri="{BB962C8B-B14F-4D97-AF65-F5344CB8AC3E}">
        <p14:creationId xmlns:p14="http://schemas.microsoft.com/office/powerpoint/2010/main" val="135765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above visualization shows that smoking habit depends on region considering the no_ smokers of each region is relative to the smokers. Southeast has the highest number of smokers(91) and non smokers(273). Whilst Northeast has the lowest non smokers(257) and smokers(67). In all, the number of non smokers is higher than the numbers of smokers signifying a healthy community/State.</a:t>
            </a:r>
            <a:endParaRPr lang="en-US" dirty="0"/>
          </a:p>
        </p:txBody>
      </p:sp>
      <p:sp>
        <p:nvSpPr>
          <p:cNvPr id="4" name="Slide Number Placeholder 3"/>
          <p:cNvSpPr>
            <a:spLocks noGrp="1"/>
          </p:cNvSpPr>
          <p:nvPr>
            <p:ph type="sldNum" sz="quarter" idx="5"/>
          </p:nvPr>
        </p:nvSpPr>
        <p:spPr/>
        <p:txBody>
          <a:bodyPr/>
          <a:lstStyle/>
          <a:p>
            <a:fld id="{F9CC7629-FC3B-45B3-873F-C21A5492DF8F}" type="slidenum">
              <a:rPr lang="en-US" smtClean="0"/>
              <a:t>8</a:t>
            </a:fld>
            <a:endParaRPr lang="en-US"/>
          </a:p>
        </p:txBody>
      </p:sp>
    </p:spTree>
    <p:extLst>
      <p:ext uri="{BB962C8B-B14F-4D97-AF65-F5344CB8AC3E}">
        <p14:creationId xmlns:p14="http://schemas.microsoft.com/office/powerpoint/2010/main" val="5409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It's observed from the above table that the mean </a:t>
            </a:r>
            <a:r>
              <a:rPr lang="en-US" b="0" i="0" dirty="0" err="1">
                <a:solidFill>
                  <a:srgbClr val="000000"/>
                </a:solidFill>
                <a:effectLst/>
                <a:latin typeface="Helvetica Neue"/>
              </a:rPr>
              <a:t>bmi</a:t>
            </a:r>
            <a:r>
              <a:rPr lang="en-US" b="0" i="0" dirty="0">
                <a:solidFill>
                  <a:srgbClr val="000000"/>
                </a:solidFill>
                <a:effectLst/>
                <a:latin typeface="Helvetica Neue"/>
              </a:rPr>
              <a:t> of women and their number of children aren't the same as it varies i.e., those with same 1 children, 2 children or 0 children have different </a:t>
            </a:r>
            <a:r>
              <a:rPr lang="en-US" b="0" i="0" dirty="0" err="1">
                <a:solidFill>
                  <a:srgbClr val="000000"/>
                </a:solidFill>
                <a:effectLst/>
                <a:latin typeface="Helvetica Neue"/>
              </a:rPr>
              <a:t>bmi</a:t>
            </a:r>
            <a:r>
              <a:rPr lang="en-US" b="0" i="0" dirty="0">
                <a:solidFill>
                  <a:srgbClr val="000000"/>
                </a:solidFill>
                <a:effectLst/>
                <a:latin typeface="Helvetica Neue"/>
              </a:rPr>
              <a:t> readings.</a:t>
            </a:r>
            <a:endParaRPr lang="en-US" dirty="0"/>
          </a:p>
        </p:txBody>
      </p:sp>
      <p:sp>
        <p:nvSpPr>
          <p:cNvPr id="4" name="Slide Number Placeholder 3"/>
          <p:cNvSpPr>
            <a:spLocks noGrp="1"/>
          </p:cNvSpPr>
          <p:nvPr>
            <p:ph type="sldNum" sz="quarter" idx="5"/>
          </p:nvPr>
        </p:nvSpPr>
        <p:spPr/>
        <p:txBody>
          <a:bodyPr/>
          <a:lstStyle/>
          <a:p>
            <a:fld id="{F9CC7629-FC3B-45B3-873F-C21A5492DF8F}" type="slidenum">
              <a:rPr lang="en-US" smtClean="0"/>
              <a:t>9</a:t>
            </a:fld>
            <a:endParaRPr lang="en-US"/>
          </a:p>
        </p:txBody>
      </p:sp>
    </p:spTree>
    <p:extLst>
      <p:ext uri="{BB962C8B-B14F-4D97-AF65-F5344CB8AC3E}">
        <p14:creationId xmlns:p14="http://schemas.microsoft.com/office/powerpoint/2010/main" val="392979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open.lib.umn.edu/infostrategies/chapter/5-7-types-of-observation-routine/" TargetMode="External"/><Relationship Id="rId3" Type="http://schemas.openxmlformats.org/officeDocument/2006/relationships/diagramLayout" Target="../diagrams/layout3.xml"/><Relationship Id="rId7" Type="http://schemas.openxmlformats.org/officeDocument/2006/relationships/image" Target="../media/image10.jp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paperflare.com/black-and-brown-wooden-thank-you-signage-on-top-of-brown-table-wallpaper-zcwkf"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PLATEAU</a:t>
            </a:r>
            <a:br>
              <a:rPr lang="en-US" sz="3600" dirty="0">
                <a:solidFill>
                  <a:schemeClr val="tx1"/>
                </a:solidFill>
              </a:rPr>
            </a:br>
            <a:r>
              <a:rPr lang="en-US" sz="3600" dirty="0">
                <a:solidFill>
                  <a:schemeClr val="tx1"/>
                </a:solidFill>
              </a:rPr>
              <a:t>MEDICLAIM INSURANCE REPORT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PAUL S. UMARU</a:t>
            </a:r>
          </a:p>
          <a:p>
            <a:pPr>
              <a:lnSpc>
                <a:spcPct val="100000"/>
              </a:lnSpc>
            </a:pPr>
            <a:r>
              <a:rPr lang="en-US" sz="1600" dirty="0"/>
              <a:t>#cODeplateau 4.0</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4" name="Rectangle 616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66" name="Straight Connector 616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168" name="Rectangle 6167">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CD69145C-3599-8BEC-0A25-F8A90C8D9E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84" r="-1" b="-1"/>
          <a:stretch/>
        </p:blipFill>
        <p:spPr bwMode="auto">
          <a:xfrm>
            <a:off x="-1" y="-1"/>
            <a:ext cx="12192001" cy="4551037"/>
          </a:xfrm>
          <a:prstGeom prst="rect">
            <a:avLst/>
          </a:prstGeom>
          <a:noFill/>
          <a:extLst>
            <a:ext uri="{909E8E84-426E-40DD-AFC4-6F175D3DCCD1}">
              <a14:hiddenFill xmlns:a14="http://schemas.microsoft.com/office/drawing/2010/main">
                <a:solidFill>
                  <a:srgbClr val="FFFFFF"/>
                </a:solidFill>
              </a14:hiddenFill>
            </a:ext>
          </a:extLst>
        </p:spPr>
      </p:pic>
      <p:sp>
        <p:nvSpPr>
          <p:cNvPr id="6170" name="Rectangle 6169">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AACBDAA0-FA54-72FB-145F-77709EC6C69E}"/>
              </a:ext>
            </a:extLst>
          </p:cNvPr>
          <p:cNvSpPr txBox="1"/>
          <p:nvPr/>
        </p:nvSpPr>
        <p:spPr>
          <a:xfrm>
            <a:off x="632900" y="4905662"/>
            <a:ext cx="7330353" cy="15411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100" spc="-50" dirty="0">
                <a:solidFill>
                  <a:srgbClr val="FFFFFF"/>
                </a:solidFill>
                <a:latin typeface="+mj-lt"/>
                <a:ea typeface="+mj-ea"/>
                <a:cs typeface="+mj-cs"/>
              </a:rPr>
              <a:t>Chart showing sex and the BMI to number of children </a:t>
            </a:r>
          </a:p>
        </p:txBody>
      </p:sp>
      <p:cxnSp>
        <p:nvCxnSpPr>
          <p:cNvPr id="6172" name="Straight Connector 6171">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23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0E7375-FC3E-DBEE-749E-EE05E68DF1E7}"/>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2800" dirty="0">
                <a:solidFill>
                  <a:schemeClr val="bg1"/>
                </a:solidFill>
              </a:rPr>
              <a:t>OBSERVATIONS</a:t>
            </a:r>
          </a:p>
        </p:txBody>
      </p:sp>
      <p:graphicFrame>
        <p:nvGraphicFramePr>
          <p:cNvPr id="6" name="TextBox 3">
            <a:extLst>
              <a:ext uri="{FF2B5EF4-FFF2-40B4-BE49-F238E27FC236}">
                <a16:creationId xmlns:a16="http://schemas.microsoft.com/office/drawing/2014/main" id="{84D35B86-047F-2AE9-D729-1348FFDD1D53}"/>
              </a:ext>
            </a:extLst>
          </p:cNvPr>
          <p:cNvGraphicFramePr/>
          <p:nvPr>
            <p:extLst>
              <p:ext uri="{D42A27DB-BD31-4B8C-83A1-F6EECF244321}">
                <p14:modId xmlns:p14="http://schemas.microsoft.com/office/powerpoint/2010/main" val="384395434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A42E017F-6898-A34C-1E1B-A48C316D1C1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0" y="0"/>
            <a:ext cx="4049972" cy="3207895"/>
          </a:xfrm>
          <a:prstGeom prst="rect">
            <a:avLst/>
          </a:prstGeom>
        </p:spPr>
      </p:pic>
    </p:spTree>
    <p:extLst>
      <p:ext uri="{BB962C8B-B14F-4D97-AF65-F5344CB8AC3E}">
        <p14:creationId xmlns:p14="http://schemas.microsoft.com/office/powerpoint/2010/main" val="569794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583CB1-C497-94A7-1B4F-A01BFD69D01E}"/>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3700"/>
              <a:t>Observations Cont.</a:t>
            </a:r>
          </a:p>
        </p:txBody>
      </p:sp>
      <p:cxnSp>
        <p:nvCxnSpPr>
          <p:cNvPr id="16" name="Straight Connector 15">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Box 3">
            <a:extLst>
              <a:ext uri="{FF2B5EF4-FFF2-40B4-BE49-F238E27FC236}">
                <a16:creationId xmlns:a16="http://schemas.microsoft.com/office/drawing/2014/main" id="{73642628-F00F-2A80-EC6F-DBF080CEFBFA}"/>
              </a:ext>
            </a:extLst>
          </p:cNvPr>
          <p:cNvGraphicFramePr/>
          <p:nvPr>
            <p:extLst>
              <p:ext uri="{D42A27DB-BD31-4B8C-83A1-F6EECF244321}">
                <p14:modId xmlns:p14="http://schemas.microsoft.com/office/powerpoint/2010/main" val="3771931968"/>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9831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5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FB201EB-9E5E-3030-ACF5-2EBE8F709F8B}"/>
              </a:ext>
            </a:extLst>
          </p:cNvPr>
          <p:cNvSpPr txBox="1"/>
          <p:nvPr/>
        </p:nvSpPr>
        <p:spPr>
          <a:xfrm>
            <a:off x="5116783" y="516835"/>
            <a:ext cx="5977937" cy="16665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spc="-50">
                <a:solidFill>
                  <a:srgbClr val="FFFFFF"/>
                </a:solidFill>
                <a:latin typeface="+mj-lt"/>
                <a:ea typeface="+mj-ea"/>
                <a:cs typeface="+mj-cs"/>
              </a:rPr>
              <a:t>CONCLUSION</a:t>
            </a:r>
          </a:p>
        </p:txBody>
      </p:sp>
      <p:pic>
        <p:nvPicPr>
          <p:cNvPr id="29" name="Picture 4" descr="Pharmaceutical research lab">
            <a:extLst>
              <a:ext uri="{FF2B5EF4-FFF2-40B4-BE49-F238E27FC236}">
                <a16:creationId xmlns:a16="http://schemas.microsoft.com/office/drawing/2014/main" id="{2DB87BE1-1646-8760-D7BE-D142325CACB6}"/>
              </a:ext>
            </a:extLst>
          </p:cNvPr>
          <p:cNvPicPr>
            <a:picLocks noChangeAspect="1"/>
          </p:cNvPicPr>
          <p:nvPr/>
        </p:nvPicPr>
        <p:blipFill rotWithShape="1">
          <a:blip r:embed="rId2"/>
          <a:srcRect l="30608" r="19304"/>
          <a:stretch/>
        </p:blipFill>
        <p:spPr>
          <a:xfrm>
            <a:off x="20" y="10"/>
            <a:ext cx="4580077" cy="6857990"/>
          </a:xfrm>
          <a:prstGeom prst="rect">
            <a:avLst/>
          </a:prstGeom>
        </p:spPr>
      </p:pic>
      <p:cxnSp>
        <p:nvCxnSpPr>
          <p:cNvPr id="56" name="Straight Connector 5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0D68CC-8387-F0FF-233A-AFCFD3E2B614}"/>
              </a:ext>
            </a:extLst>
          </p:cNvPr>
          <p:cNvSpPr txBox="1"/>
          <p:nvPr/>
        </p:nvSpPr>
        <p:spPr>
          <a:xfrm>
            <a:off x="5116784" y="2546224"/>
            <a:ext cx="5977938" cy="3342747"/>
          </a:xfrm>
          <a:prstGeom prst="rect">
            <a:avLst/>
          </a:prstGeom>
        </p:spPr>
        <p:txBody>
          <a:bodyPr vert="horz" lIns="0" tIns="45720" rIns="0" bIns="45720" rtlCol="0">
            <a:normAutofit/>
          </a:bodyPr>
          <a:lstStyle/>
          <a:p>
            <a:pPr>
              <a:lnSpc>
                <a:spcPct val="150000"/>
              </a:lnSpc>
              <a:spcAft>
                <a:spcPts val="600"/>
              </a:spcAft>
              <a:buFont typeface="Calibri" panose="020F0502020204030204" pitchFamily="34" charset="0"/>
            </a:pPr>
            <a:r>
              <a:rPr lang="en-US" sz="2400" dirty="0">
                <a:solidFill>
                  <a:srgbClr val="FFFFFF"/>
                </a:solidFill>
                <a:latin typeface="Arial" panose="020B0604020202020204" pitchFamily="34" charset="0"/>
                <a:cs typeface="Arial" panose="020B0604020202020204" pitchFamily="34" charset="0"/>
              </a:rPr>
              <a:t>In Conclusion, it’s observed f</a:t>
            </a:r>
            <a:r>
              <a:rPr lang="en-US" sz="2400" b="0" i="0" dirty="0">
                <a:solidFill>
                  <a:srgbClr val="FFFFFF"/>
                </a:solidFill>
                <a:effectLst/>
                <a:latin typeface="Arial" panose="020B0604020202020204" pitchFamily="34" charset="0"/>
                <a:cs typeface="Arial" panose="020B0604020202020204" pitchFamily="34" charset="0"/>
              </a:rPr>
              <a:t>rom the multivariate analysis of all numerical values,  that 0 number of children(meaning those without children) are heavily affected </a:t>
            </a:r>
            <a:r>
              <a:rPr lang="en-US" sz="2400" dirty="0">
                <a:solidFill>
                  <a:srgbClr val="FFFFFF"/>
                </a:solidFill>
                <a:latin typeface="Arial" panose="020B0604020202020204" pitchFamily="34" charset="0"/>
                <a:cs typeface="Arial" panose="020B0604020202020204" pitchFamily="34" charset="0"/>
              </a:rPr>
              <a:t>in insurance charges and age distributions features.</a:t>
            </a:r>
          </a:p>
        </p:txBody>
      </p:sp>
    </p:spTree>
    <p:extLst>
      <p:ext uri="{BB962C8B-B14F-4D97-AF65-F5344CB8AC3E}">
        <p14:creationId xmlns:p14="http://schemas.microsoft.com/office/powerpoint/2010/main" val="246326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building, outdoor, brick">
            <a:extLst>
              <a:ext uri="{FF2B5EF4-FFF2-40B4-BE49-F238E27FC236}">
                <a16:creationId xmlns:a16="http://schemas.microsoft.com/office/drawing/2014/main" id="{254C6830-1E0E-8C23-8D70-3A2ACA8854E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1999" cy="6876916"/>
          </a:xfrm>
          <a:prstGeom prst="rect">
            <a:avLst/>
          </a:prstGeom>
        </p:spPr>
      </p:pic>
    </p:spTree>
    <p:extLst>
      <p:ext uri="{BB962C8B-B14F-4D97-AF65-F5344CB8AC3E}">
        <p14:creationId xmlns:p14="http://schemas.microsoft.com/office/powerpoint/2010/main" val="34817197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177212" y="634946"/>
            <a:ext cx="3372529" cy="5055904"/>
          </a:xfrm>
        </p:spPr>
        <p:txBody>
          <a:bodyPr vert="horz" lIns="91440" tIns="45720" rIns="91440" bIns="45720" rtlCol="0" anchor="ctr">
            <a:normAutofit/>
          </a:bodyPr>
          <a:lstStyle/>
          <a:p>
            <a:r>
              <a:rPr lang="en-US" sz="4000"/>
              <a:t>STATEMENT OF PROBLEM</a:t>
            </a:r>
          </a:p>
        </p:txBody>
      </p:sp>
      <p:cxnSp>
        <p:nvCxnSpPr>
          <p:cNvPr id="18" name="Straight Connector 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4">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4">
            <a:extLst>
              <a:ext uri="{FF2B5EF4-FFF2-40B4-BE49-F238E27FC236}">
                <a16:creationId xmlns:a16="http://schemas.microsoft.com/office/drawing/2014/main" id="{F956125E-6FAE-D400-C946-857E03CD02E2}"/>
              </a:ext>
            </a:extLst>
          </p:cNvPr>
          <p:cNvGraphicFramePr>
            <a:graphicFrameLocks noGrp="1"/>
          </p:cNvGraphicFramePr>
          <p:nvPr>
            <p:ph idx="1"/>
            <p:extLst>
              <p:ext uri="{D42A27DB-BD31-4B8C-83A1-F6EECF244321}">
                <p14:modId xmlns:p14="http://schemas.microsoft.com/office/powerpoint/2010/main" val="82050367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F155E-3CD0-1382-68A7-91F5194C7A6F}"/>
              </a:ext>
            </a:extLst>
          </p:cNvPr>
          <p:cNvSpPr>
            <a:spLocks noGrp="1"/>
          </p:cNvSpPr>
          <p:nvPr>
            <p:ph type="title"/>
          </p:nvPr>
        </p:nvSpPr>
        <p:spPr>
          <a:xfrm>
            <a:off x="1097280" y="286603"/>
            <a:ext cx="10058400" cy="1450757"/>
          </a:xfrm>
        </p:spPr>
        <p:txBody>
          <a:bodyPr>
            <a:normAutofit/>
          </a:bodyPr>
          <a:lstStyle/>
          <a:p>
            <a:r>
              <a:rPr lang="en-US" dirty="0"/>
              <a:t>OBJECTIVES</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98438FA-0C2B-0214-EEE7-49E85F940126}"/>
              </a:ext>
            </a:extLst>
          </p:cNvPr>
          <p:cNvGraphicFramePr>
            <a:graphicFrameLocks noGrp="1"/>
          </p:cNvGraphicFramePr>
          <p:nvPr>
            <p:ph idx="1"/>
            <p:extLst>
              <p:ext uri="{D42A27DB-BD31-4B8C-83A1-F6EECF244321}">
                <p14:modId xmlns:p14="http://schemas.microsoft.com/office/powerpoint/2010/main" val="133088815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401706"/>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0D984-F05B-5E11-E539-51C215A903DC}"/>
              </a:ext>
            </a:extLst>
          </p:cNvPr>
          <p:cNvSpPr>
            <a:spLocks noGrp="1"/>
          </p:cNvSpPr>
          <p:nvPr>
            <p:ph type="title"/>
          </p:nvPr>
        </p:nvSpPr>
        <p:spPr>
          <a:xfrm>
            <a:off x="1097280" y="286603"/>
            <a:ext cx="10058400" cy="1450757"/>
          </a:xfrm>
        </p:spPr>
        <p:txBody>
          <a:bodyPr>
            <a:normAutofit/>
          </a:bodyPr>
          <a:lstStyle/>
          <a:p>
            <a:r>
              <a:rPr lang="en-US" dirty="0"/>
              <a:t>INSURANCE DATA RECORD</a:t>
            </a:r>
          </a:p>
        </p:txBody>
      </p:sp>
      <p:cxnSp>
        <p:nvCxnSpPr>
          <p:cNvPr id="27" name="Straight Connector 2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19">
            <a:extLst>
              <a:ext uri="{FF2B5EF4-FFF2-40B4-BE49-F238E27FC236}">
                <a16:creationId xmlns:a16="http://schemas.microsoft.com/office/drawing/2014/main" id="{8B2EA133-BCCD-6BD8-38EB-156792946C0F}"/>
              </a:ext>
            </a:extLst>
          </p:cNvPr>
          <p:cNvGraphicFramePr>
            <a:graphicFrameLocks noGrp="1"/>
          </p:cNvGraphicFramePr>
          <p:nvPr>
            <p:ph idx="1"/>
            <p:extLst>
              <p:ext uri="{D42A27DB-BD31-4B8C-83A1-F6EECF244321}">
                <p14:modId xmlns:p14="http://schemas.microsoft.com/office/powerpoint/2010/main" val="3944978826"/>
              </p:ext>
            </p:extLst>
          </p:nvPr>
        </p:nvGraphicFramePr>
        <p:xfrm>
          <a:off x="1096963" y="2526272"/>
          <a:ext cx="10058404" cy="2930568"/>
        </p:xfrm>
        <a:graphic>
          <a:graphicData uri="http://schemas.openxmlformats.org/drawingml/2006/table">
            <a:tbl>
              <a:tblPr firstRow="1" bandRow="1">
                <a:tableStyleId>{284E427A-3D55-4303-BF80-6455036E1DE7}</a:tableStyleId>
              </a:tblPr>
              <a:tblGrid>
                <a:gridCol w="536531">
                  <a:extLst>
                    <a:ext uri="{9D8B030D-6E8A-4147-A177-3AD203B41FA5}">
                      <a16:colId xmlns:a16="http://schemas.microsoft.com/office/drawing/2014/main" val="1816583428"/>
                    </a:ext>
                  </a:extLst>
                </a:gridCol>
                <a:gridCol w="844881">
                  <a:extLst>
                    <a:ext uri="{9D8B030D-6E8A-4147-A177-3AD203B41FA5}">
                      <a16:colId xmlns:a16="http://schemas.microsoft.com/office/drawing/2014/main" val="3717207139"/>
                    </a:ext>
                  </a:extLst>
                </a:gridCol>
                <a:gridCol w="1214902">
                  <a:extLst>
                    <a:ext uri="{9D8B030D-6E8A-4147-A177-3AD203B41FA5}">
                      <a16:colId xmlns:a16="http://schemas.microsoft.com/office/drawing/2014/main" val="2454913040"/>
                    </a:ext>
                  </a:extLst>
                </a:gridCol>
                <a:gridCol w="1230320">
                  <a:extLst>
                    <a:ext uri="{9D8B030D-6E8A-4147-A177-3AD203B41FA5}">
                      <a16:colId xmlns:a16="http://schemas.microsoft.com/office/drawing/2014/main" val="563808320"/>
                    </a:ext>
                  </a:extLst>
                </a:gridCol>
                <a:gridCol w="1353660">
                  <a:extLst>
                    <a:ext uri="{9D8B030D-6E8A-4147-A177-3AD203B41FA5}">
                      <a16:colId xmlns:a16="http://schemas.microsoft.com/office/drawing/2014/main" val="1086436261"/>
                    </a:ext>
                  </a:extLst>
                </a:gridCol>
                <a:gridCol w="1291990">
                  <a:extLst>
                    <a:ext uri="{9D8B030D-6E8A-4147-A177-3AD203B41FA5}">
                      <a16:colId xmlns:a16="http://schemas.microsoft.com/office/drawing/2014/main" val="3581892212"/>
                    </a:ext>
                  </a:extLst>
                </a:gridCol>
                <a:gridCol w="1584923">
                  <a:extLst>
                    <a:ext uri="{9D8B030D-6E8A-4147-A177-3AD203B41FA5}">
                      <a16:colId xmlns:a16="http://schemas.microsoft.com/office/drawing/2014/main" val="1264878741"/>
                    </a:ext>
                  </a:extLst>
                </a:gridCol>
                <a:gridCol w="2001197">
                  <a:extLst>
                    <a:ext uri="{9D8B030D-6E8A-4147-A177-3AD203B41FA5}">
                      <a16:colId xmlns:a16="http://schemas.microsoft.com/office/drawing/2014/main" val="618091704"/>
                    </a:ext>
                  </a:extLst>
                </a:gridCol>
              </a:tblGrid>
              <a:tr h="488428">
                <a:tc>
                  <a:txBody>
                    <a:bodyPr/>
                    <a:lstStyle/>
                    <a:p>
                      <a:endParaRPr lang="en-US" sz="2200"/>
                    </a:p>
                  </a:txBody>
                  <a:tcPr marL="111006" marR="111006" marT="55503" marB="55503" anchor="ctr"/>
                </a:tc>
                <a:tc>
                  <a:txBody>
                    <a:bodyPr/>
                    <a:lstStyle/>
                    <a:p>
                      <a:r>
                        <a:rPr lang="en-US" sz="2200"/>
                        <a:t>age</a:t>
                      </a:r>
                    </a:p>
                  </a:txBody>
                  <a:tcPr marL="111006" marR="111006" marT="55503" marB="55503" anchor="ctr"/>
                </a:tc>
                <a:tc>
                  <a:txBody>
                    <a:bodyPr/>
                    <a:lstStyle/>
                    <a:p>
                      <a:r>
                        <a:rPr lang="en-US" sz="2200"/>
                        <a:t>sex</a:t>
                      </a:r>
                    </a:p>
                  </a:txBody>
                  <a:tcPr marL="111006" marR="111006" marT="55503" marB="55503" anchor="ctr"/>
                </a:tc>
                <a:tc>
                  <a:txBody>
                    <a:bodyPr/>
                    <a:lstStyle/>
                    <a:p>
                      <a:r>
                        <a:rPr lang="en-US" sz="2200"/>
                        <a:t>bmi</a:t>
                      </a:r>
                    </a:p>
                  </a:txBody>
                  <a:tcPr marL="111006" marR="111006" marT="55503" marB="55503" anchor="ctr"/>
                </a:tc>
                <a:tc>
                  <a:txBody>
                    <a:bodyPr/>
                    <a:lstStyle/>
                    <a:p>
                      <a:r>
                        <a:rPr lang="en-US" sz="2200"/>
                        <a:t>children</a:t>
                      </a:r>
                    </a:p>
                  </a:txBody>
                  <a:tcPr marL="111006" marR="111006" marT="55503" marB="55503" anchor="ctr"/>
                </a:tc>
                <a:tc>
                  <a:txBody>
                    <a:bodyPr/>
                    <a:lstStyle/>
                    <a:p>
                      <a:r>
                        <a:rPr lang="en-US" sz="2200"/>
                        <a:t>smoker</a:t>
                      </a:r>
                    </a:p>
                  </a:txBody>
                  <a:tcPr marL="111006" marR="111006" marT="55503" marB="55503" anchor="ctr"/>
                </a:tc>
                <a:tc>
                  <a:txBody>
                    <a:bodyPr/>
                    <a:lstStyle/>
                    <a:p>
                      <a:r>
                        <a:rPr lang="en-US" sz="2200"/>
                        <a:t>region</a:t>
                      </a:r>
                    </a:p>
                  </a:txBody>
                  <a:tcPr marL="111006" marR="111006" marT="55503" marB="55503" anchor="ctr"/>
                </a:tc>
                <a:tc>
                  <a:txBody>
                    <a:bodyPr/>
                    <a:lstStyle/>
                    <a:p>
                      <a:r>
                        <a:rPr lang="en-US" sz="2200"/>
                        <a:t>charges</a:t>
                      </a:r>
                    </a:p>
                  </a:txBody>
                  <a:tcPr marL="111006" marR="111006" marT="55503" marB="55503" anchor="ctr"/>
                </a:tc>
                <a:extLst>
                  <a:ext uri="{0D108BD9-81ED-4DB2-BD59-A6C34878D82A}">
                    <a16:rowId xmlns:a16="http://schemas.microsoft.com/office/drawing/2014/main" val="2597006506"/>
                  </a:ext>
                </a:extLst>
              </a:tr>
              <a:tr h="488428">
                <a:tc>
                  <a:txBody>
                    <a:bodyPr/>
                    <a:lstStyle/>
                    <a:p>
                      <a:r>
                        <a:rPr lang="en-US" sz="2200"/>
                        <a:t>0</a:t>
                      </a:r>
                    </a:p>
                  </a:txBody>
                  <a:tcPr marL="111006" marR="111006" marT="55503" marB="55503" anchor="ctr"/>
                </a:tc>
                <a:tc>
                  <a:txBody>
                    <a:bodyPr/>
                    <a:lstStyle/>
                    <a:p>
                      <a:r>
                        <a:rPr lang="en-US" sz="2200"/>
                        <a:t>21</a:t>
                      </a:r>
                    </a:p>
                  </a:txBody>
                  <a:tcPr marL="111006" marR="111006" marT="55503" marB="55503" anchor="ctr"/>
                </a:tc>
                <a:tc>
                  <a:txBody>
                    <a:bodyPr/>
                    <a:lstStyle/>
                    <a:p>
                      <a:r>
                        <a:rPr lang="en-US" sz="2200"/>
                        <a:t>female</a:t>
                      </a:r>
                    </a:p>
                  </a:txBody>
                  <a:tcPr marL="111006" marR="111006" marT="55503" marB="55503" anchor="ctr"/>
                </a:tc>
                <a:tc>
                  <a:txBody>
                    <a:bodyPr/>
                    <a:lstStyle/>
                    <a:p>
                      <a:r>
                        <a:rPr lang="en-US" sz="2200"/>
                        <a:t>16.000</a:t>
                      </a:r>
                    </a:p>
                  </a:txBody>
                  <a:tcPr marL="111006" marR="111006" marT="55503" marB="55503" anchor="ctr"/>
                </a:tc>
                <a:tc>
                  <a:txBody>
                    <a:bodyPr/>
                    <a:lstStyle/>
                    <a:p>
                      <a:r>
                        <a:rPr lang="en-US" sz="2200"/>
                        <a:t>1</a:t>
                      </a:r>
                    </a:p>
                  </a:txBody>
                  <a:tcPr marL="111006" marR="111006" marT="55503" marB="55503" anchor="ctr"/>
                </a:tc>
                <a:tc>
                  <a:txBody>
                    <a:bodyPr/>
                    <a:lstStyle/>
                    <a:p>
                      <a:r>
                        <a:rPr lang="en-US" sz="2200"/>
                        <a:t>no</a:t>
                      </a:r>
                    </a:p>
                  </a:txBody>
                  <a:tcPr marL="111006" marR="111006" marT="55503" marB="55503" anchor="ctr"/>
                </a:tc>
                <a:tc>
                  <a:txBody>
                    <a:bodyPr/>
                    <a:lstStyle/>
                    <a:p>
                      <a:r>
                        <a:rPr lang="en-US" sz="2200"/>
                        <a:t>northeast</a:t>
                      </a:r>
                    </a:p>
                  </a:txBody>
                  <a:tcPr marL="111006" marR="111006" marT="55503" marB="55503" anchor="ctr"/>
                </a:tc>
                <a:tc>
                  <a:txBody>
                    <a:bodyPr/>
                    <a:lstStyle/>
                    <a:p>
                      <a:r>
                        <a:rPr lang="en-US" sz="2200"/>
                        <a:t>3167.45585</a:t>
                      </a:r>
                    </a:p>
                  </a:txBody>
                  <a:tcPr marL="111006" marR="111006" marT="55503" marB="55503" anchor="ctr"/>
                </a:tc>
                <a:extLst>
                  <a:ext uri="{0D108BD9-81ED-4DB2-BD59-A6C34878D82A}">
                    <a16:rowId xmlns:a16="http://schemas.microsoft.com/office/drawing/2014/main" val="2821864621"/>
                  </a:ext>
                </a:extLst>
              </a:tr>
              <a:tr h="488428">
                <a:tc>
                  <a:txBody>
                    <a:bodyPr/>
                    <a:lstStyle/>
                    <a:p>
                      <a:r>
                        <a:rPr lang="en-US" sz="2200"/>
                        <a:t>1</a:t>
                      </a:r>
                    </a:p>
                  </a:txBody>
                  <a:tcPr marL="111006" marR="111006" marT="55503" marB="55503" anchor="ctr"/>
                </a:tc>
                <a:tc>
                  <a:txBody>
                    <a:bodyPr/>
                    <a:lstStyle/>
                    <a:p>
                      <a:r>
                        <a:rPr lang="en-US" sz="2200"/>
                        <a:t>18</a:t>
                      </a:r>
                    </a:p>
                  </a:txBody>
                  <a:tcPr marL="111006" marR="111006" marT="55503" marB="55503" anchor="ctr"/>
                </a:tc>
                <a:tc>
                  <a:txBody>
                    <a:bodyPr/>
                    <a:lstStyle/>
                    <a:p>
                      <a:r>
                        <a:rPr lang="en-US" sz="2200"/>
                        <a:t>male</a:t>
                      </a:r>
                    </a:p>
                  </a:txBody>
                  <a:tcPr marL="111006" marR="111006" marT="55503" marB="55503" anchor="ctr"/>
                </a:tc>
                <a:tc>
                  <a:txBody>
                    <a:bodyPr/>
                    <a:lstStyle/>
                    <a:p>
                      <a:r>
                        <a:rPr lang="en-US" sz="2200"/>
                        <a:t>33.770</a:t>
                      </a:r>
                    </a:p>
                  </a:txBody>
                  <a:tcPr marL="111006" marR="111006" marT="55503" marB="55503" anchor="ctr"/>
                </a:tc>
                <a:tc>
                  <a:txBody>
                    <a:bodyPr/>
                    <a:lstStyle/>
                    <a:p>
                      <a:r>
                        <a:rPr lang="en-US" sz="2200"/>
                        <a:t>1</a:t>
                      </a:r>
                    </a:p>
                  </a:txBody>
                  <a:tcPr marL="111006" marR="111006" marT="55503" marB="55503" anchor="ctr"/>
                </a:tc>
                <a:tc>
                  <a:txBody>
                    <a:bodyPr/>
                    <a:lstStyle/>
                    <a:p>
                      <a:r>
                        <a:rPr lang="en-US" sz="2200"/>
                        <a:t>no</a:t>
                      </a:r>
                    </a:p>
                  </a:txBody>
                  <a:tcPr marL="111006" marR="111006" marT="55503" marB="55503" anchor="ctr"/>
                </a:tc>
                <a:tc>
                  <a:txBody>
                    <a:bodyPr/>
                    <a:lstStyle/>
                    <a:p>
                      <a:r>
                        <a:rPr lang="en-US" sz="2200"/>
                        <a:t>southeast</a:t>
                      </a:r>
                    </a:p>
                  </a:txBody>
                  <a:tcPr marL="111006" marR="111006" marT="55503" marB="55503" anchor="ctr"/>
                </a:tc>
                <a:tc>
                  <a:txBody>
                    <a:bodyPr/>
                    <a:lstStyle/>
                    <a:p>
                      <a:r>
                        <a:rPr lang="en-US" sz="2200"/>
                        <a:t>1725.55230</a:t>
                      </a:r>
                    </a:p>
                  </a:txBody>
                  <a:tcPr marL="111006" marR="111006" marT="55503" marB="55503" anchor="ctr"/>
                </a:tc>
                <a:extLst>
                  <a:ext uri="{0D108BD9-81ED-4DB2-BD59-A6C34878D82A}">
                    <a16:rowId xmlns:a16="http://schemas.microsoft.com/office/drawing/2014/main" val="2344653458"/>
                  </a:ext>
                </a:extLst>
              </a:tr>
              <a:tr h="488428">
                <a:tc>
                  <a:txBody>
                    <a:bodyPr/>
                    <a:lstStyle/>
                    <a:p>
                      <a:r>
                        <a:rPr lang="en-US" sz="2200"/>
                        <a:t>2</a:t>
                      </a:r>
                    </a:p>
                  </a:txBody>
                  <a:tcPr marL="111006" marR="111006" marT="55503" marB="55503" anchor="ctr"/>
                </a:tc>
                <a:tc>
                  <a:txBody>
                    <a:bodyPr/>
                    <a:lstStyle/>
                    <a:p>
                      <a:r>
                        <a:rPr lang="en-US" sz="2200"/>
                        <a:t>28</a:t>
                      </a:r>
                    </a:p>
                  </a:txBody>
                  <a:tcPr marL="111006" marR="111006" marT="55503" marB="55503" anchor="ctr"/>
                </a:tc>
                <a:tc>
                  <a:txBody>
                    <a:bodyPr/>
                    <a:lstStyle/>
                    <a:p>
                      <a:r>
                        <a:rPr lang="en-US" sz="2200"/>
                        <a:t>male</a:t>
                      </a:r>
                    </a:p>
                  </a:txBody>
                  <a:tcPr marL="111006" marR="111006" marT="55503" marB="55503" anchor="ctr"/>
                </a:tc>
                <a:tc>
                  <a:txBody>
                    <a:bodyPr/>
                    <a:lstStyle/>
                    <a:p>
                      <a:r>
                        <a:rPr lang="en-US" sz="2200"/>
                        <a:t>33.000</a:t>
                      </a:r>
                    </a:p>
                  </a:txBody>
                  <a:tcPr marL="111006" marR="111006" marT="55503" marB="55503" anchor="ctr"/>
                </a:tc>
                <a:tc>
                  <a:txBody>
                    <a:bodyPr/>
                    <a:lstStyle/>
                    <a:p>
                      <a:r>
                        <a:rPr lang="en-US" sz="2200"/>
                        <a:t>3</a:t>
                      </a:r>
                    </a:p>
                  </a:txBody>
                  <a:tcPr marL="111006" marR="111006" marT="55503" marB="55503" anchor="ctr"/>
                </a:tc>
                <a:tc>
                  <a:txBody>
                    <a:bodyPr/>
                    <a:lstStyle/>
                    <a:p>
                      <a:r>
                        <a:rPr lang="en-US" sz="2200"/>
                        <a:t>no</a:t>
                      </a:r>
                    </a:p>
                  </a:txBody>
                  <a:tcPr marL="111006" marR="111006" marT="55503" marB="55503" anchor="ctr"/>
                </a:tc>
                <a:tc>
                  <a:txBody>
                    <a:bodyPr/>
                    <a:lstStyle/>
                    <a:p>
                      <a:r>
                        <a:rPr lang="en-US" sz="2200"/>
                        <a:t>southeast</a:t>
                      </a:r>
                    </a:p>
                  </a:txBody>
                  <a:tcPr marL="111006" marR="111006" marT="55503" marB="55503" anchor="ctr"/>
                </a:tc>
                <a:tc>
                  <a:txBody>
                    <a:bodyPr/>
                    <a:lstStyle/>
                    <a:p>
                      <a:r>
                        <a:rPr lang="en-US" sz="2200"/>
                        <a:t>4449.46200</a:t>
                      </a:r>
                    </a:p>
                  </a:txBody>
                  <a:tcPr marL="111006" marR="111006" marT="55503" marB="55503" anchor="ctr"/>
                </a:tc>
                <a:extLst>
                  <a:ext uri="{0D108BD9-81ED-4DB2-BD59-A6C34878D82A}">
                    <a16:rowId xmlns:a16="http://schemas.microsoft.com/office/drawing/2014/main" val="1452193406"/>
                  </a:ext>
                </a:extLst>
              </a:tr>
              <a:tr h="488428">
                <a:tc>
                  <a:txBody>
                    <a:bodyPr/>
                    <a:lstStyle/>
                    <a:p>
                      <a:r>
                        <a:rPr lang="en-US" sz="2200"/>
                        <a:t>3</a:t>
                      </a:r>
                    </a:p>
                  </a:txBody>
                  <a:tcPr marL="111006" marR="111006" marT="55503" marB="55503" anchor="ctr"/>
                </a:tc>
                <a:tc>
                  <a:txBody>
                    <a:bodyPr/>
                    <a:lstStyle/>
                    <a:p>
                      <a:r>
                        <a:rPr lang="en-US" sz="2200"/>
                        <a:t>33</a:t>
                      </a:r>
                    </a:p>
                  </a:txBody>
                  <a:tcPr marL="111006" marR="111006" marT="55503" marB="55503" anchor="ctr"/>
                </a:tc>
                <a:tc>
                  <a:txBody>
                    <a:bodyPr/>
                    <a:lstStyle/>
                    <a:p>
                      <a:r>
                        <a:rPr lang="en-US" sz="2200"/>
                        <a:t>male</a:t>
                      </a:r>
                    </a:p>
                  </a:txBody>
                  <a:tcPr marL="111006" marR="111006" marT="55503" marB="55503" anchor="ctr"/>
                </a:tc>
                <a:tc>
                  <a:txBody>
                    <a:bodyPr/>
                    <a:lstStyle/>
                    <a:p>
                      <a:r>
                        <a:rPr lang="en-US" sz="2200"/>
                        <a:t>22.705</a:t>
                      </a:r>
                    </a:p>
                  </a:txBody>
                  <a:tcPr marL="111006" marR="111006" marT="55503" marB="55503" anchor="ctr"/>
                </a:tc>
                <a:tc>
                  <a:txBody>
                    <a:bodyPr/>
                    <a:lstStyle/>
                    <a:p>
                      <a:r>
                        <a:rPr lang="en-US" sz="2200"/>
                        <a:t>0</a:t>
                      </a:r>
                    </a:p>
                  </a:txBody>
                  <a:tcPr marL="111006" marR="111006" marT="55503" marB="55503" anchor="ctr"/>
                </a:tc>
                <a:tc>
                  <a:txBody>
                    <a:bodyPr/>
                    <a:lstStyle/>
                    <a:p>
                      <a:r>
                        <a:rPr lang="en-US" sz="2200"/>
                        <a:t>no</a:t>
                      </a:r>
                    </a:p>
                  </a:txBody>
                  <a:tcPr marL="111006" marR="111006" marT="55503" marB="55503" anchor="ctr"/>
                </a:tc>
                <a:tc>
                  <a:txBody>
                    <a:bodyPr/>
                    <a:lstStyle/>
                    <a:p>
                      <a:r>
                        <a:rPr lang="en-US" sz="2200"/>
                        <a:t>northwest</a:t>
                      </a:r>
                    </a:p>
                  </a:txBody>
                  <a:tcPr marL="111006" marR="111006" marT="55503" marB="55503" anchor="ctr"/>
                </a:tc>
                <a:tc>
                  <a:txBody>
                    <a:bodyPr/>
                    <a:lstStyle/>
                    <a:p>
                      <a:r>
                        <a:rPr lang="en-US" sz="2200"/>
                        <a:t>21984.47061</a:t>
                      </a:r>
                    </a:p>
                  </a:txBody>
                  <a:tcPr marL="111006" marR="111006" marT="55503" marB="55503" anchor="ctr"/>
                </a:tc>
                <a:extLst>
                  <a:ext uri="{0D108BD9-81ED-4DB2-BD59-A6C34878D82A}">
                    <a16:rowId xmlns:a16="http://schemas.microsoft.com/office/drawing/2014/main" val="436725076"/>
                  </a:ext>
                </a:extLst>
              </a:tr>
              <a:tr h="488428">
                <a:tc>
                  <a:txBody>
                    <a:bodyPr/>
                    <a:lstStyle/>
                    <a:p>
                      <a:r>
                        <a:rPr lang="en-US" sz="2200"/>
                        <a:t>4</a:t>
                      </a:r>
                    </a:p>
                  </a:txBody>
                  <a:tcPr marL="111006" marR="111006" marT="55503" marB="55503" anchor="ctr"/>
                </a:tc>
                <a:tc>
                  <a:txBody>
                    <a:bodyPr/>
                    <a:lstStyle/>
                    <a:p>
                      <a:r>
                        <a:rPr lang="en-US" sz="2200"/>
                        <a:t>32</a:t>
                      </a:r>
                    </a:p>
                  </a:txBody>
                  <a:tcPr marL="111006" marR="111006" marT="55503" marB="55503" anchor="ctr"/>
                </a:tc>
                <a:tc>
                  <a:txBody>
                    <a:bodyPr/>
                    <a:lstStyle/>
                    <a:p>
                      <a:r>
                        <a:rPr lang="en-US" sz="2200"/>
                        <a:t>male</a:t>
                      </a:r>
                    </a:p>
                  </a:txBody>
                  <a:tcPr marL="111006" marR="111006" marT="55503" marB="55503" anchor="ctr"/>
                </a:tc>
                <a:tc>
                  <a:txBody>
                    <a:bodyPr/>
                    <a:lstStyle/>
                    <a:p>
                      <a:r>
                        <a:rPr lang="en-US" sz="2200"/>
                        <a:t>28.880</a:t>
                      </a:r>
                    </a:p>
                  </a:txBody>
                  <a:tcPr marL="111006" marR="111006" marT="55503" marB="55503" anchor="ctr"/>
                </a:tc>
                <a:tc>
                  <a:txBody>
                    <a:bodyPr/>
                    <a:lstStyle/>
                    <a:p>
                      <a:r>
                        <a:rPr lang="en-US" sz="2200"/>
                        <a:t>0</a:t>
                      </a:r>
                    </a:p>
                  </a:txBody>
                  <a:tcPr marL="111006" marR="111006" marT="55503" marB="55503" anchor="ctr"/>
                </a:tc>
                <a:tc>
                  <a:txBody>
                    <a:bodyPr/>
                    <a:lstStyle/>
                    <a:p>
                      <a:r>
                        <a:rPr lang="en-US" sz="2200"/>
                        <a:t>no</a:t>
                      </a:r>
                    </a:p>
                  </a:txBody>
                  <a:tcPr marL="111006" marR="111006" marT="55503" marB="55503" anchor="ctr"/>
                </a:tc>
                <a:tc>
                  <a:txBody>
                    <a:bodyPr/>
                    <a:lstStyle/>
                    <a:p>
                      <a:r>
                        <a:rPr lang="en-US" sz="2200"/>
                        <a:t>northwest</a:t>
                      </a:r>
                    </a:p>
                  </a:txBody>
                  <a:tcPr marL="111006" marR="111006" marT="55503" marB="55503" anchor="ctr"/>
                </a:tc>
                <a:tc>
                  <a:txBody>
                    <a:bodyPr/>
                    <a:lstStyle/>
                    <a:p>
                      <a:r>
                        <a:rPr lang="en-US" sz="2200"/>
                        <a:t>3866.85520</a:t>
                      </a:r>
                    </a:p>
                  </a:txBody>
                  <a:tcPr marL="111006" marR="111006" marT="55503" marB="55503" anchor="ctr"/>
                </a:tc>
                <a:extLst>
                  <a:ext uri="{0D108BD9-81ED-4DB2-BD59-A6C34878D82A}">
                    <a16:rowId xmlns:a16="http://schemas.microsoft.com/office/drawing/2014/main" val="1253277972"/>
                  </a:ext>
                </a:extLst>
              </a:tr>
            </a:tbl>
          </a:graphicData>
        </a:graphic>
      </p:graphicFrame>
    </p:spTree>
    <p:extLst>
      <p:ext uri="{BB962C8B-B14F-4D97-AF65-F5344CB8AC3E}">
        <p14:creationId xmlns:p14="http://schemas.microsoft.com/office/powerpoint/2010/main" val="1525430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73" name="Rectangle 207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75" name="Straight Connector 207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77" name="Rectangle 207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81" name="Straight Connector 208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BB0A04-AB0D-9509-3A6E-4D43DA8A5FA0}"/>
              </a:ext>
            </a:extLst>
          </p:cNvPr>
          <p:cNvSpPr txBox="1"/>
          <p:nvPr/>
        </p:nvSpPr>
        <p:spPr>
          <a:xfrm>
            <a:off x="571752" y="2799654"/>
            <a:ext cx="3005462" cy="3189665"/>
          </a:xfrm>
          <a:prstGeom prst="rect">
            <a:avLst/>
          </a:prstGeom>
        </p:spPr>
        <p:txBody>
          <a:bodyPr vert="horz" lIns="0" tIns="45720" rIns="0" bIns="45720" rtlCol="0">
            <a:normAutofit/>
          </a:bodyPr>
          <a:lstStyle/>
          <a:p>
            <a:pPr lvl="0">
              <a:spcAft>
                <a:spcPts val="600"/>
              </a:spcAft>
              <a:buFont typeface="Calibri" panose="020F0502020204030204" pitchFamily="34" charset="0"/>
            </a:pPr>
            <a:r>
              <a:rPr lang="en-US" sz="2400" dirty="0">
                <a:solidFill>
                  <a:srgbClr val="FFFFFF"/>
                </a:solidFill>
                <a:latin typeface="Arial" panose="020B0604020202020204" pitchFamily="34" charset="0"/>
                <a:cs typeface="Arial" panose="020B0604020202020204" pitchFamily="34" charset="0"/>
              </a:rPr>
              <a:t>Smokers Chart to Prove(or disprove) that the medical claims made by the people who smoke are greater than those who don't?</a:t>
            </a:r>
          </a:p>
        </p:txBody>
      </p:sp>
      <p:pic>
        <p:nvPicPr>
          <p:cNvPr id="2055" name="Picture 7" descr="Chart, bar chart&#10;&#10;Description automatically generated">
            <a:extLst>
              <a:ext uri="{FF2B5EF4-FFF2-40B4-BE49-F238E27FC236}">
                <a16:creationId xmlns:a16="http://schemas.microsoft.com/office/drawing/2014/main" id="{C1EFDF81-F4AE-AD1D-CC4A-7741C039C8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4" r="1" b="6775"/>
          <a:stretch/>
        </p:blipFill>
        <p:spPr bwMode="auto">
          <a:xfrm>
            <a:off x="4742017" y="814735"/>
            <a:ext cx="6798082" cy="522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39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90" name="Rectangle 308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92" name="Straight Connector 309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94" name="Rectangle 309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BF4B12A-2D12-C682-0A7C-6E3F51C65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508" y="643538"/>
            <a:ext cx="9966960" cy="3557043"/>
          </a:xfrm>
          <a:prstGeom prst="rect">
            <a:avLst/>
          </a:prstGeom>
          <a:noFill/>
          <a:extLst>
            <a:ext uri="{909E8E84-426E-40DD-AFC4-6F175D3DCCD1}">
              <a14:hiddenFill xmlns:a14="http://schemas.microsoft.com/office/drawing/2010/main">
                <a:solidFill>
                  <a:srgbClr val="FFFFFF"/>
                </a:solidFill>
              </a14:hiddenFill>
            </a:ext>
          </a:extLst>
        </p:spPr>
      </p:pic>
      <p:sp>
        <p:nvSpPr>
          <p:cNvPr id="3096" name="Rectangle 309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98" name="Straight Connector 309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B5020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0D46D2D-C080-DBAB-4655-5D1CE937D23D}"/>
              </a:ext>
            </a:extLst>
          </p:cNvPr>
          <p:cNvSpPr txBox="1"/>
          <p:nvPr/>
        </p:nvSpPr>
        <p:spPr>
          <a:xfrm>
            <a:off x="6186066" y="4929317"/>
            <a:ext cx="6126158" cy="1554272"/>
          </a:xfrm>
          <a:prstGeom prst="rect">
            <a:avLst/>
          </a:prstGeom>
          <a:noFill/>
        </p:spPr>
        <p:txBody>
          <a:bodyPr wrap="square" lIns="0" rIns="0" rtlCol="0">
            <a:spAutoFit/>
          </a:bodyPr>
          <a:lstStyle/>
          <a:p>
            <a:pPr>
              <a:spcBef>
                <a:spcPct val="0"/>
              </a:spcBef>
              <a:spcAft>
                <a:spcPts val="600"/>
              </a:spcAft>
              <a:buFont typeface="Calibri" panose="020F0502020204030204" pitchFamily="34" charset="0"/>
            </a:pPr>
            <a:r>
              <a:rPr lang="en-US" sz="2400" spc="-50" dirty="0">
                <a:solidFill>
                  <a:schemeClr val="bg1"/>
                </a:solidFill>
                <a:latin typeface="Arial" panose="020B0604020202020204" pitchFamily="34" charset="0"/>
                <a:cs typeface="Arial" panose="020B0604020202020204" pitchFamily="34" charset="0"/>
              </a:rPr>
              <a:t>Visualization from the Dataset showing  that the BMI of females is different from that of males.</a:t>
            </a:r>
          </a:p>
          <a:p>
            <a:pPr>
              <a:spcBef>
                <a:spcPct val="0"/>
              </a:spcBef>
              <a:spcAft>
                <a:spcPts val="600"/>
              </a:spcAft>
              <a:buFont typeface="Calibri" panose="020F0502020204030204" pitchFamily="34" charset="0"/>
            </a:pPr>
            <a:endParaRPr lang="en-US" spc="-50" dirty="0">
              <a:solidFill>
                <a:schemeClr val="bg1"/>
              </a:solidFill>
            </a:endParaRPr>
          </a:p>
        </p:txBody>
      </p:sp>
    </p:spTree>
    <p:extLst>
      <p:ext uri="{BB962C8B-B14F-4D97-AF65-F5344CB8AC3E}">
        <p14:creationId xmlns:p14="http://schemas.microsoft.com/office/powerpoint/2010/main" val="294949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9947D-2F9F-2486-70BC-F050E5C0E0B1}"/>
              </a:ext>
            </a:extLst>
          </p:cNvPr>
          <p:cNvSpPr>
            <a:spLocks noGrp="1"/>
          </p:cNvSpPr>
          <p:nvPr>
            <p:ph type="title"/>
          </p:nvPr>
        </p:nvSpPr>
        <p:spPr>
          <a:xfrm>
            <a:off x="642259" y="634946"/>
            <a:ext cx="3372529" cy="5055904"/>
          </a:xfrm>
        </p:spPr>
        <p:txBody>
          <a:bodyPr anchor="ctr">
            <a:normAutofit/>
          </a:bodyPr>
          <a:lstStyle/>
          <a:p>
            <a:r>
              <a:rPr lang="en-US" dirty="0"/>
              <a:t>Smoking Habits By Region</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AF960F6F-8D90-C286-D6DC-B4FD97686C95}"/>
              </a:ext>
            </a:extLst>
          </p:cNvPr>
          <p:cNvGraphicFramePr>
            <a:graphicFrameLocks noGrp="1"/>
          </p:cNvGraphicFramePr>
          <p:nvPr>
            <p:ph idx="1"/>
            <p:extLst>
              <p:ext uri="{D42A27DB-BD31-4B8C-83A1-F6EECF244321}">
                <p14:modId xmlns:p14="http://schemas.microsoft.com/office/powerpoint/2010/main" val="3251195973"/>
              </p:ext>
            </p:extLst>
          </p:nvPr>
        </p:nvGraphicFramePr>
        <p:xfrm>
          <a:off x="5619063" y="952627"/>
          <a:ext cx="4968664" cy="4425696"/>
        </p:xfrm>
        <a:graphic>
          <a:graphicData uri="http://schemas.openxmlformats.org/drawingml/2006/table">
            <a:tbl>
              <a:tblPr firstRow="1" bandRow="1">
                <a:tableStyleId>{69012ECD-51FC-41F1-AA8D-1B2483CD663E}</a:tableStyleId>
              </a:tblPr>
              <a:tblGrid>
                <a:gridCol w="2463377">
                  <a:extLst>
                    <a:ext uri="{9D8B030D-6E8A-4147-A177-3AD203B41FA5}">
                      <a16:colId xmlns:a16="http://schemas.microsoft.com/office/drawing/2014/main" val="2041416280"/>
                    </a:ext>
                  </a:extLst>
                </a:gridCol>
                <a:gridCol w="1275927">
                  <a:extLst>
                    <a:ext uri="{9D8B030D-6E8A-4147-A177-3AD203B41FA5}">
                      <a16:colId xmlns:a16="http://schemas.microsoft.com/office/drawing/2014/main" val="3687852832"/>
                    </a:ext>
                  </a:extLst>
                </a:gridCol>
                <a:gridCol w="1229360">
                  <a:extLst>
                    <a:ext uri="{9D8B030D-6E8A-4147-A177-3AD203B41FA5}">
                      <a16:colId xmlns:a16="http://schemas.microsoft.com/office/drawing/2014/main" val="1549153605"/>
                    </a:ext>
                  </a:extLst>
                </a:gridCol>
              </a:tblGrid>
              <a:tr h="737616">
                <a:tc>
                  <a:txBody>
                    <a:bodyPr/>
                    <a:lstStyle/>
                    <a:p>
                      <a:r>
                        <a:rPr lang="en-US" sz="3300"/>
                        <a:t>smoker</a:t>
                      </a:r>
                    </a:p>
                  </a:txBody>
                  <a:tcPr marL="167640" marR="167640" marT="83820" marB="83820" anchor="ctr"/>
                </a:tc>
                <a:tc>
                  <a:txBody>
                    <a:bodyPr/>
                    <a:lstStyle/>
                    <a:p>
                      <a:r>
                        <a:rPr lang="en-US" sz="3300"/>
                        <a:t>no</a:t>
                      </a:r>
                    </a:p>
                  </a:txBody>
                  <a:tcPr marL="167640" marR="167640" marT="83820" marB="83820" anchor="ctr"/>
                </a:tc>
                <a:tc>
                  <a:txBody>
                    <a:bodyPr/>
                    <a:lstStyle/>
                    <a:p>
                      <a:r>
                        <a:rPr lang="en-US" sz="3300"/>
                        <a:t>yes</a:t>
                      </a:r>
                    </a:p>
                  </a:txBody>
                  <a:tcPr marL="167640" marR="167640" marT="83820" marB="83820" anchor="ctr"/>
                </a:tc>
                <a:extLst>
                  <a:ext uri="{0D108BD9-81ED-4DB2-BD59-A6C34878D82A}">
                    <a16:rowId xmlns:a16="http://schemas.microsoft.com/office/drawing/2014/main" val="363208855"/>
                  </a:ext>
                </a:extLst>
              </a:tr>
              <a:tr h="737616">
                <a:tc>
                  <a:txBody>
                    <a:bodyPr/>
                    <a:lstStyle/>
                    <a:p>
                      <a:r>
                        <a:rPr lang="en-US" sz="3300"/>
                        <a:t>region</a:t>
                      </a:r>
                    </a:p>
                  </a:txBody>
                  <a:tcPr marL="167640" marR="167640" marT="83820" marB="83820" anchor="ctr"/>
                </a:tc>
                <a:tc>
                  <a:txBody>
                    <a:bodyPr/>
                    <a:lstStyle/>
                    <a:p>
                      <a:endParaRPr lang="en-US" sz="3300"/>
                    </a:p>
                  </a:txBody>
                  <a:tcPr marL="167640" marR="167640" marT="83820" marB="83820" anchor="ctr"/>
                </a:tc>
                <a:tc>
                  <a:txBody>
                    <a:bodyPr/>
                    <a:lstStyle/>
                    <a:p>
                      <a:endParaRPr lang="en-US" sz="3300"/>
                    </a:p>
                  </a:txBody>
                  <a:tcPr marL="167640" marR="167640" marT="83820" marB="83820" anchor="ctr"/>
                </a:tc>
                <a:extLst>
                  <a:ext uri="{0D108BD9-81ED-4DB2-BD59-A6C34878D82A}">
                    <a16:rowId xmlns:a16="http://schemas.microsoft.com/office/drawing/2014/main" val="2706886721"/>
                  </a:ext>
                </a:extLst>
              </a:tr>
              <a:tr h="737616">
                <a:tc>
                  <a:txBody>
                    <a:bodyPr/>
                    <a:lstStyle/>
                    <a:p>
                      <a:r>
                        <a:rPr lang="en-US" sz="3300"/>
                        <a:t>northeast</a:t>
                      </a:r>
                    </a:p>
                  </a:txBody>
                  <a:tcPr marL="167640" marR="167640" marT="83820" marB="83820" anchor="ctr"/>
                </a:tc>
                <a:tc>
                  <a:txBody>
                    <a:bodyPr/>
                    <a:lstStyle/>
                    <a:p>
                      <a:r>
                        <a:rPr lang="en-US" sz="3300"/>
                        <a:t>257</a:t>
                      </a:r>
                    </a:p>
                  </a:txBody>
                  <a:tcPr marL="167640" marR="167640" marT="83820" marB="83820" anchor="ctr"/>
                </a:tc>
                <a:tc>
                  <a:txBody>
                    <a:bodyPr/>
                    <a:lstStyle/>
                    <a:p>
                      <a:r>
                        <a:rPr lang="en-US" sz="3300"/>
                        <a:t>67</a:t>
                      </a:r>
                    </a:p>
                  </a:txBody>
                  <a:tcPr marL="167640" marR="167640" marT="83820" marB="83820" anchor="ctr"/>
                </a:tc>
                <a:extLst>
                  <a:ext uri="{0D108BD9-81ED-4DB2-BD59-A6C34878D82A}">
                    <a16:rowId xmlns:a16="http://schemas.microsoft.com/office/drawing/2014/main" val="1986279761"/>
                  </a:ext>
                </a:extLst>
              </a:tr>
              <a:tr h="737616">
                <a:tc>
                  <a:txBody>
                    <a:bodyPr/>
                    <a:lstStyle/>
                    <a:p>
                      <a:r>
                        <a:rPr lang="en-US" sz="3300"/>
                        <a:t>northwest</a:t>
                      </a:r>
                    </a:p>
                  </a:txBody>
                  <a:tcPr marL="167640" marR="167640" marT="83820" marB="83820" anchor="ctr"/>
                </a:tc>
                <a:tc>
                  <a:txBody>
                    <a:bodyPr/>
                    <a:lstStyle/>
                    <a:p>
                      <a:r>
                        <a:rPr lang="en-US" sz="3300"/>
                        <a:t>267</a:t>
                      </a:r>
                    </a:p>
                  </a:txBody>
                  <a:tcPr marL="167640" marR="167640" marT="83820" marB="83820" anchor="ctr"/>
                </a:tc>
                <a:tc>
                  <a:txBody>
                    <a:bodyPr/>
                    <a:lstStyle/>
                    <a:p>
                      <a:r>
                        <a:rPr lang="en-US" sz="3300"/>
                        <a:t>58</a:t>
                      </a:r>
                    </a:p>
                  </a:txBody>
                  <a:tcPr marL="167640" marR="167640" marT="83820" marB="83820" anchor="ctr"/>
                </a:tc>
                <a:extLst>
                  <a:ext uri="{0D108BD9-81ED-4DB2-BD59-A6C34878D82A}">
                    <a16:rowId xmlns:a16="http://schemas.microsoft.com/office/drawing/2014/main" val="158223723"/>
                  </a:ext>
                </a:extLst>
              </a:tr>
              <a:tr h="737616">
                <a:tc>
                  <a:txBody>
                    <a:bodyPr/>
                    <a:lstStyle/>
                    <a:p>
                      <a:r>
                        <a:rPr lang="en-US" sz="3300"/>
                        <a:t>southeast</a:t>
                      </a:r>
                    </a:p>
                  </a:txBody>
                  <a:tcPr marL="167640" marR="167640" marT="83820" marB="83820" anchor="ctr"/>
                </a:tc>
                <a:tc>
                  <a:txBody>
                    <a:bodyPr/>
                    <a:lstStyle/>
                    <a:p>
                      <a:r>
                        <a:rPr lang="en-US" sz="3300"/>
                        <a:t>273</a:t>
                      </a:r>
                    </a:p>
                  </a:txBody>
                  <a:tcPr marL="167640" marR="167640" marT="83820" marB="83820" anchor="ctr"/>
                </a:tc>
                <a:tc>
                  <a:txBody>
                    <a:bodyPr/>
                    <a:lstStyle/>
                    <a:p>
                      <a:r>
                        <a:rPr lang="en-US" sz="3300"/>
                        <a:t>91</a:t>
                      </a:r>
                    </a:p>
                  </a:txBody>
                  <a:tcPr marL="167640" marR="167640" marT="83820" marB="83820" anchor="ctr"/>
                </a:tc>
                <a:extLst>
                  <a:ext uri="{0D108BD9-81ED-4DB2-BD59-A6C34878D82A}">
                    <a16:rowId xmlns:a16="http://schemas.microsoft.com/office/drawing/2014/main" val="4262141969"/>
                  </a:ext>
                </a:extLst>
              </a:tr>
              <a:tr h="737616">
                <a:tc>
                  <a:txBody>
                    <a:bodyPr/>
                    <a:lstStyle/>
                    <a:p>
                      <a:r>
                        <a:rPr lang="en-US" sz="3300"/>
                        <a:t>southwest</a:t>
                      </a:r>
                    </a:p>
                  </a:txBody>
                  <a:tcPr marL="167640" marR="167640" marT="83820" marB="83820" anchor="ctr"/>
                </a:tc>
                <a:tc>
                  <a:txBody>
                    <a:bodyPr/>
                    <a:lstStyle/>
                    <a:p>
                      <a:r>
                        <a:rPr lang="en-US" sz="3300"/>
                        <a:t>267</a:t>
                      </a:r>
                    </a:p>
                  </a:txBody>
                  <a:tcPr marL="167640" marR="167640" marT="83820" marB="83820" anchor="ctr"/>
                </a:tc>
                <a:tc>
                  <a:txBody>
                    <a:bodyPr/>
                    <a:lstStyle/>
                    <a:p>
                      <a:r>
                        <a:rPr lang="en-US" sz="3300"/>
                        <a:t>58</a:t>
                      </a:r>
                    </a:p>
                  </a:txBody>
                  <a:tcPr marL="167640" marR="167640" marT="83820" marB="83820" anchor="ctr"/>
                </a:tc>
                <a:extLst>
                  <a:ext uri="{0D108BD9-81ED-4DB2-BD59-A6C34878D82A}">
                    <a16:rowId xmlns:a16="http://schemas.microsoft.com/office/drawing/2014/main" val="4181776255"/>
                  </a:ext>
                </a:extLst>
              </a:tr>
            </a:tbl>
          </a:graphicData>
        </a:graphic>
      </p:graphicFrame>
    </p:spTree>
    <p:extLst>
      <p:ext uri="{BB962C8B-B14F-4D97-AF65-F5344CB8AC3E}">
        <p14:creationId xmlns:p14="http://schemas.microsoft.com/office/powerpoint/2010/main" val="912063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0" name="Rectangle 41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22" name="Straight Connector 41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24" name="Rectangle 412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9A516865-6B33-98B5-8990-491A85883B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675" y="411162"/>
            <a:ext cx="11152682" cy="3850962"/>
          </a:xfrm>
          <a:prstGeom prst="rect">
            <a:avLst/>
          </a:prstGeom>
          <a:noFill/>
          <a:extLst>
            <a:ext uri="{909E8E84-426E-40DD-AFC4-6F175D3DCCD1}">
              <a14:hiddenFill xmlns:a14="http://schemas.microsoft.com/office/drawing/2010/main">
                <a:solidFill>
                  <a:srgbClr val="FFFFFF"/>
                </a:solidFill>
              </a14:hiddenFill>
            </a:ext>
          </a:extLst>
        </p:spPr>
      </p:pic>
      <p:sp>
        <p:nvSpPr>
          <p:cNvPr id="4126" name="Rectangle 412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9B4B478D-07DB-71F8-D3FE-BD97D62F3BF7}"/>
              </a:ext>
            </a:extLst>
          </p:cNvPr>
          <p:cNvSpPr txBox="1"/>
          <p:nvPr/>
        </p:nvSpPr>
        <p:spPr>
          <a:xfrm>
            <a:off x="632900" y="4905662"/>
            <a:ext cx="7330353" cy="15411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000" spc="-50">
                <a:solidFill>
                  <a:srgbClr val="FFFFFF"/>
                </a:solidFill>
                <a:latin typeface="+mj-lt"/>
                <a:ea typeface="+mj-ea"/>
                <a:cs typeface="+mj-cs"/>
              </a:rPr>
              <a:t>Visualization to show if the smoking habit of customers depends on their region.</a:t>
            </a:r>
          </a:p>
          <a:p>
            <a:pPr algn="r">
              <a:lnSpc>
                <a:spcPct val="90000"/>
              </a:lnSpc>
              <a:spcBef>
                <a:spcPct val="0"/>
              </a:spcBef>
              <a:spcAft>
                <a:spcPts val="600"/>
              </a:spcAft>
            </a:pPr>
            <a:endParaRPr lang="en-US" sz="3000" spc="-50">
              <a:solidFill>
                <a:srgbClr val="FFFFFF"/>
              </a:solidFill>
              <a:latin typeface="+mj-lt"/>
              <a:ea typeface="+mj-ea"/>
              <a:cs typeface="+mj-cs"/>
            </a:endParaRPr>
          </a:p>
        </p:txBody>
      </p:sp>
      <p:cxnSp>
        <p:nvCxnSpPr>
          <p:cNvPr id="4128" name="Straight Connector 412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09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AC6702F-1EEE-6CCF-C0ED-B716291C84A6}"/>
              </a:ext>
            </a:extLst>
          </p:cNvPr>
          <p:cNvSpPr txBox="1"/>
          <p:nvPr/>
        </p:nvSpPr>
        <p:spPr>
          <a:xfrm>
            <a:off x="435869" y="640080"/>
            <a:ext cx="3659246" cy="2862699"/>
          </a:xfrm>
          <a:prstGeom prst="rect">
            <a:avLst/>
          </a:prstGeom>
        </p:spPr>
        <p:txBody>
          <a:bodyPr vert="horz" lIns="91440" tIns="45720" rIns="91440" bIns="45720" rtlCol="0" anchor="b">
            <a:normAutofit/>
          </a:bodyPr>
          <a:lstStyle/>
          <a:p>
            <a:pPr lvl="0">
              <a:lnSpc>
                <a:spcPct val="90000"/>
              </a:lnSpc>
              <a:spcBef>
                <a:spcPct val="0"/>
              </a:spcBef>
              <a:spcAft>
                <a:spcPts val="600"/>
              </a:spcAft>
            </a:pPr>
            <a:r>
              <a:rPr lang="en-US" sz="3100" spc="-50">
                <a:solidFill>
                  <a:srgbClr val="FFFFFF"/>
                </a:solidFill>
                <a:latin typeface="+mj-lt"/>
                <a:ea typeface="+mj-ea"/>
                <a:cs typeface="+mj-cs"/>
              </a:rPr>
              <a:t>Table Showing the mean BMI of women with no children, one child, and two children the same.</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18282C3-F3DE-BDA0-EE64-9A66D7280E94}"/>
              </a:ext>
            </a:extLst>
          </p:cNvPr>
          <p:cNvGraphicFramePr>
            <a:graphicFrameLocks noGrp="1"/>
          </p:cNvGraphicFramePr>
          <p:nvPr>
            <p:extLst>
              <p:ext uri="{D42A27DB-BD31-4B8C-83A1-F6EECF244321}">
                <p14:modId xmlns:p14="http://schemas.microsoft.com/office/powerpoint/2010/main" val="980592417"/>
              </p:ext>
            </p:extLst>
          </p:nvPr>
        </p:nvGraphicFramePr>
        <p:xfrm>
          <a:off x="5709883" y="640080"/>
          <a:ext cx="5420572" cy="5577848"/>
        </p:xfrm>
        <a:graphic>
          <a:graphicData uri="http://schemas.openxmlformats.org/drawingml/2006/table">
            <a:tbl>
              <a:tblPr firstRow="1">
                <a:tableStyleId>{ED083AE6-46FA-4A59-8FB0-9F97EB10719F}</a:tableStyleId>
              </a:tblPr>
              <a:tblGrid>
                <a:gridCol w="782855">
                  <a:extLst>
                    <a:ext uri="{9D8B030D-6E8A-4147-A177-3AD203B41FA5}">
                      <a16:colId xmlns:a16="http://schemas.microsoft.com/office/drawing/2014/main" val="3066497967"/>
                    </a:ext>
                  </a:extLst>
                </a:gridCol>
                <a:gridCol w="1376986">
                  <a:extLst>
                    <a:ext uri="{9D8B030D-6E8A-4147-A177-3AD203B41FA5}">
                      <a16:colId xmlns:a16="http://schemas.microsoft.com/office/drawing/2014/main" val="7832273"/>
                    </a:ext>
                  </a:extLst>
                </a:gridCol>
                <a:gridCol w="1219716">
                  <a:extLst>
                    <a:ext uri="{9D8B030D-6E8A-4147-A177-3AD203B41FA5}">
                      <a16:colId xmlns:a16="http://schemas.microsoft.com/office/drawing/2014/main" val="4140823714"/>
                    </a:ext>
                  </a:extLst>
                </a:gridCol>
                <a:gridCol w="2041015">
                  <a:extLst>
                    <a:ext uri="{9D8B030D-6E8A-4147-A177-3AD203B41FA5}">
                      <a16:colId xmlns:a16="http://schemas.microsoft.com/office/drawing/2014/main" val="2703364043"/>
                    </a:ext>
                  </a:extLst>
                </a:gridCol>
              </a:tblGrid>
              <a:tr h="595529">
                <a:tc>
                  <a:txBody>
                    <a:bodyPr/>
                    <a:lstStyle/>
                    <a:p>
                      <a:endParaRPr lang="en-US" sz="2500"/>
                    </a:p>
                  </a:txBody>
                  <a:tcPr marL="125816" marR="125816" marT="62908" marB="62908" anchor="ctr"/>
                </a:tc>
                <a:tc>
                  <a:txBody>
                    <a:bodyPr/>
                    <a:lstStyle/>
                    <a:p>
                      <a:r>
                        <a:rPr lang="en-US" sz="2800" b="1"/>
                        <a:t>SEX</a:t>
                      </a:r>
                    </a:p>
                  </a:txBody>
                  <a:tcPr marL="125816" marR="125816" marT="62908" marB="62908" anchor="ctr"/>
                </a:tc>
                <a:tc>
                  <a:txBody>
                    <a:bodyPr/>
                    <a:lstStyle/>
                    <a:p>
                      <a:r>
                        <a:rPr lang="en-US" sz="2500"/>
                        <a:t>BMI</a:t>
                      </a:r>
                    </a:p>
                  </a:txBody>
                  <a:tcPr marL="125816" marR="125816" marT="62908" marB="62908" anchor="ctr"/>
                </a:tc>
                <a:tc>
                  <a:txBody>
                    <a:bodyPr/>
                    <a:lstStyle/>
                    <a:p>
                      <a:r>
                        <a:rPr lang="en-US" sz="2500"/>
                        <a:t>CHILDREN</a:t>
                      </a:r>
                    </a:p>
                  </a:txBody>
                  <a:tcPr marL="125816" marR="125816" marT="62908" marB="62908" anchor="ctr"/>
                </a:tc>
                <a:extLst>
                  <a:ext uri="{0D108BD9-81ED-4DB2-BD59-A6C34878D82A}">
                    <a16:rowId xmlns:a16="http://schemas.microsoft.com/office/drawing/2014/main" val="2298572929"/>
                  </a:ext>
                </a:extLst>
              </a:tr>
              <a:tr h="553591">
                <a:tc>
                  <a:txBody>
                    <a:bodyPr/>
                    <a:lstStyle/>
                    <a:p>
                      <a:r>
                        <a:rPr lang="en-US" sz="2500"/>
                        <a:t>0</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16.00</a:t>
                      </a:r>
                    </a:p>
                  </a:txBody>
                  <a:tcPr marL="125816" marR="125816" marT="62908" marB="62908" anchor="ctr"/>
                </a:tc>
                <a:tc>
                  <a:txBody>
                    <a:bodyPr/>
                    <a:lstStyle/>
                    <a:p>
                      <a:r>
                        <a:rPr lang="en-US" sz="2500"/>
                        <a:t>1</a:t>
                      </a:r>
                    </a:p>
                  </a:txBody>
                  <a:tcPr marL="125816" marR="125816" marT="62908" marB="62908" anchor="ctr"/>
                </a:tc>
                <a:extLst>
                  <a:ext uri="{0D108BD9-81ED-4DB2-BD59-A6C34878D82A}">
                    <a16:rowId xmlns:a16="http://schemas.microsoft.com/office/drawing/2014/main" val="2514311241"/>
                  </a:ext>
                </a:extLst>
              </a:tr>
              <a:tr h="553591">
                <a:tc>
                  <a:txBody>
                    <a:bodyPr/>
                    <a:lstStyle/>
                    <a:p>
                      <a:r>
                        <a:rPr lang="en-US" sz="2500"/>
                        <a:t>5</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15.50</a:t>
                      </a:r>
                    </a:p>
                  </a:txBody>
                  <a:tcPr marL="125816" marR="125816" marT="62908" marB="62908" anchor="ctr"/>
                </a:tc>
                <a:tc>
                  <a:txBody>
                    <a:bodyPr/>
                    <a:lstStyle/>
                    <a:p>
                      <a:r>
                        <a:rPr lang="en-US" sz="2500"/>
                        <a:t>2</a:t>
                      </a:r>
                    </a:p>
                  </a:txBody>
                  <a:tcPr marL="125816" marR="125816" marT="62908" marB="62908" anchor="ctr"/>
                </a:tc>
                <a:extLst>
                  <a:ext uri="{0D108BD9-81ED-4DB2-BD59-A6C34878D82A}">
                    <a16:rowId xmlns:a16="http://schemas.microsoft.com/office/drawing/2014/main" val="673453634"/>
                  </a:ext>
                </a:extLst>
              </a:tr>
              <a:tr h="553591">
                <a:tc>
                  <a:txBody>
                    <a:bodyPr/>
                    <a:lstStyle/>
                    <a:p>
                      <a:r>
                        <a:rPr lang="en-US" sz="2500"/>
                        <a:t>6</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16.50</a:t>
                      </a:r>
                    </a:p>
                  </a:txBody>
                  <a:tcPr marL="125816" marR="125816" marT="62908" marB="62908" anchor="ctr"/>
                </a:tc>
                <a:tc>
                  <a:txBody>
                    <a:bodyPr/>
                    <a:lstStyle/>
                    <a:p>
                      <a:r>
                        <a:rPr lang="en-US" sz="2500"/>
                        <a:t>2</a:t>
                      </a:r>
                    </a:p>
                  </a:txBody>
                  <a:tcPr marL="125816" marR="125816" marT="62908" marB="62908" anchor="ctr"/>
                </a:tc>
                <a:extLst>
                  <a:ext uri="{0D108BD9-81ED-4DB2-BD59-A6C34878D82A}">
                    <a16:rowId xmlns:a16="http://schemas.microsoft.com/office/drawing/2014/main" val="1983044734"/>
                  </a:ext>
                </a:extLst>
              </a:tr>
              <a:tr h="553591">
                <a:tc>
                  <a:txBody>
                    <a:bodyPr/>
                    <a:lstStyle/>
                    <a:p>
                      <a:r>
                        <a:rPr lang="en-US" sz="2500"/>
                        <a:t>7</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17.29</a:t>
                      </a:r>
                    </a:p>
                  </a:txBody>
                  <a:tcPr marL="125816" marR="125816" marT="62908" marB="62908" anchor="ctr"/>
                </a:tc>
                <a:tc>
                  <a:txBody>
                    <a:bodyPr/>
                    <a:lstStyle/>
                    <a:p>
                      <a:r>
                        <a:rPr lang="en-US" sz="2500"/>
                        <a:t>0</a:t>
                      </a:r>
                    </a:p>
                  </a:txBody>
                  <a:tcPr marL="125816" marR="125816" marT="62908" marB="62908" anchor="ctr"/>
                </a:tc>
                <a:extLst>
                  <a:ext uri="{0D108BD9-81ED-4DB2-BD59-A6C34878D82A}">
                    <a16:rowId xmlns:a16="http://schemas.microsoft.com/office/drawing/2014/main" val="1378252722"/>
                  </a:ext>
                </a:extLst>
              </a:tr>
              <a:tr h="553591">
                <a:tc>
                  <a:txBody>
                    <a:bodyPr/>
                    <a:lstStyle/>
                    <a:p>
                      <a:r>
                        <a:rPr lang="en-US" sz="2500"/>
                        <a:t>9</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17.40</a:t>
                      </a:r>
                    </a:p>
                  </a:txBody>
                  <a:tcPr marL="125816" marR="125816" marT="62908" marB="62908" anchor="ctr"/>
                </a:tc>
                <a:tc>
                  <a:txBody>
                    <a:bodyPr/>
                    <a:lstStyle/>
                    <a:p>
                      <a:r>
                        <a:rPr lang="en-US" sz="2500"/>
                        <a:t>1</a:t>
                      </a:r>
                    </a:p>
                  </a:txBody>
                  <a:tcPr marL="125816" marR="125816" marT="62908" marB="62908" anchor="ctr"/>
                </a:tc>
                <a:extLst>
                  <a:ext uri="{0D108BD9-81ED-4DB2-BD59-A6C34878D82A}">
                    <a16:rowId xmlns:a16="http://schemas.microsoft.com/office/drawing/2014/main" val="3476009075"/>
                  </a:ext>
                </a:extLst>
              </a:tr>
              <a:tr h="553591">
                <a:tc>
                  <a:txBody>
                    <a:bodyPr/>
                    <a:lstStyle/>
                    <a:p>
                      <a:r>
                        <a:rPr lang="en-US" sz="2500"/>
                        <a:t>11</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14.00</a:t>
                      </a:r>
                    </a:p>
                  </a:txBody>
                  <a:tcPr marL="125816" marR="125816" marT="62908" marB="62908" anchor="ctr"/>
                </a:tc>
                <a:tc>
                  <a:txBody>
                    <a:bodyPr/>
                    <a:lstStyle/>
                    <a:p>
                      <a:r>
                        <a:rPr lang="en-US" sz="2500"/>
                        <a:t>2</a:t>
                      </a:r>
                    </a:p>
                  </a:txBody>
                  <a:tcPr marL="125816" marR="125816" marT="62908" marB="62908" anchor="ctr"/>
                </a:tc>
                <a:extLst>
                  <a:ext uri="{0D108BD9-81ED-4DB2-BD59-A6C34878D82A}">
                    <a16:rowId xmlns:a16="http://schemas.microsoft.com/office/drawing/2014/main" val="1396582185"/>
                  </a:ext>
                </a:extLst>
              </a:tr>
              <a:tr h="553591">
                <a:tc>
                  <a:txBody>
                    <a:bodyPr/>
                    <a:lstStyle/>
                    <a:p>
                      <a:r>
                        <a:rPr lang="en-US" sz="2500"/>
                        <a:t>13</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17.80</a:t>
                      </a:r>
                    </a:p>
                  </a:txBody>
                  <a:tcPr marL="125816" marR="125816" marT="62908" marB="62908" anchor="ctr"/>
                </a:tc>
                <a:tc>
                  <a:txBody>
                    <a:bodyPr/>
                    <a:lstStyle/>
                    <a:p>
                      <a:r>
                        <a:rPr lang="en-US" sz="2500"/>
                        <a:t>0</a:t>
                      </a:r>
                    </a:p>
                  </a:txBody>
                  <a:tcPr marL="125816" marR="125816" marT="62908" marB="62908" anchor="ctr"/>
                </a:tc>
                <a:extLst>
                  <a:ext uri="{0D108BD9-81ED-4DB2-BD59-A6C34878D82A}">
                    <a16:rowId xmlns:a16="http://schemas.microsoft.com/office/drawing/2014/main" val="1456628131"/>
                  </a:ext>
                </a:extLst>
              </a:tr>
              <a:tr h="553591">
                <a:tc>
                  <a:txBody>
                    <a:bodyPr/>
                    <a:lstStyle/>
                    <a:p>
                      <a:r>
                        <a:rPr lang="en-US" sz="2500"/>
                        <a:t>16</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15.00</a:t>
                      </a:r>
                    </a:p>
                  </a:txBody>
                  <a:tcPr marL="125816" marR="125816" marT="62908" marB="62908" anchor="ctr"/>
                </a:tc>
                <a:tc>
                  <a:txBody>
                    <a:bodyPr/>
                    <a:lstStyle/>
                    <a:p>
                      <a:r>
                        <a:rPr lang="en-US" sz="2500"/>
                        <a:t>2</a:t>
                      </a:r>
                    </a:p>
                  </a:txBody>
                  <a:tcPr marL="125816" marR="125816" marT="62908" marB="62908" anchor="ctr"/>
                </a:tc>
                <a:extLst>
                  <a:ext uri="{0D108BD9-81ED-4DB2-BD59-A6C34878D82A}">
                    <a16:rowId xmlns:a16="http://schemas.microsoft.com/office/drawing/2014/main" val="3969950513"/>
                  </a:ext>
                </a:extLst>
              </a:tr>
              <a:tr h="553591">
                <a:tc>
                  <a:txBody>
                    <a:bodyPr/>
                    <a:lstStyle/>
                    <a:p>
                      <a:r>
                        <a:rPr lang="en-US" sz="2500"/>
                        <a:t>20</a:t>
                      </a:r>
                    </a:p>
                  </a:txBody>
                  <a:tcPr marL="125816" marR="125816" marT="62908" marB="62908" anchor="ctr"/>
                </a:tc>
                <a:tc>
                  <a:txBody>
                    <a:bodyPr/>
                    <a:lstStyle/>
                    <a:p>
                      <a:r>
                        <a:rPr lang="en-US" sz="2500"/>
                        <a:t>female</a:t>
                      </a:r>
                    </a:p>
                  </a:txBody>
                  <a:tcPr marL="125816" marR="125816" marT="62908" marB="62908" anchor="ctr"/>
                </a:tc>
                <a:tc>
                  <a:txBody>
                    <a:bodyPr/>
                    <a:lstStyle/>
                    <a:p>
                      <a:r>
                        <a:rPr lang="en-US" sz="2500"/>
                        <a:t>17.05</a:t>
                      </a:r>
                    </a:p>
                  </a:txBody>
                  <a:tcPr marL="125816" marR="125816" marT="62908" marB="62908" anchor="ctr"/>
                </a:tc>
                <a:tc>
                  <a:txBody>
                    <a:bodyPr/>
                    <a:lstStyle/>
                    <a:p>
                      <a:r>
                        <a:rPr lang="en-US" sz="2500"/>
                        <a:t>0</a:t>
                      </a:r>
                    </a:p>
                  </a:txBody>
                  <a:tcPr marL="125816" marR="125816" marT="62908" marB="62908" anchor="ctr"/>
                </a:tc>
                <a:extLst>
                  <a:ext uri="{0D108BD9-81ED-4DB2-BD59-A6C34878D82A}">
                    <a16:rowId xmlns:a16="http://schemas.microsoft.com/office/drawing/2014/main" val="536766385"/>
                  </a:ext>
                </a:extLst>
              </a:tr>
            </a:tbl>
          </a:graphicData>
        </a:graphic>
      </p:graphicFrame>
    </p:spTree>
    <p:extLst>
      <p:ext uri="{BB962C8B-B14F-4D97-AF65-F5344CB8AC3E}">
        <p14:creationId xmlns:p14="http://schemas.microsoft.com/office/powerpoint/2010/main" val="2518189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F8B238AB090446AAF14433786BBFF2" ma:contentTypeVersion="2" ma:contentTypeDescription="Create a new document." ma:contentTypeScope="" ma:versionID="f32d7a9c1b2e2a85283ed342ead42aa8">
  <xsd:schema xmlns:xsd="http://www.w3.org/2001/XMLSchema" xmlns:xs="http://www.w3.org/2001/XMLSchema" xmlns:p="http://schemas.microsoft.com/office/2006/metadata/properties" xmlns:ns3="8f351bbb-0631-4695-bf0e-5e7737173e1d" targetNamespace="http://schemas.microsoft.com/office/2006/metadata/properties" ma:root="true" ma:fieldsID="bfdb461c5c1901b397deb7cb959c34c9" ns3:_="">
    <xsd:import namespace="8f351bbb-0631-4695-bf0e-5e7737173e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351bbb-0631-4695-bf0e-5e7737173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62EFCA05-EDF7-4E98-B267-646973F333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351bbb-0631-4695-bf0e-5e7737173e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8f351bbb-0631-4695-bf0e-5e7737173e1d"/>
    <ds:schemaRef ds:uri="http://schemas.microsoft.com/office/infopath/2007/PartnerControls"/>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{A2F13A1A-161C-4A9C-9BC9-3F7747D455C7}tf22712842_win32</Template>
  <TotalTime>233</TotalTime>
  <Words>759</Words>
  <Application>Microsoft Office PowerPoint</Application>
  <PresentationFormat>Widescreen</PresentationFormat>
  <Paragraphs>144</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Arial</vt:lpstr>
      <vt:lpstr>Bookman Old Style</vt:lpstr>
      <vt:lpstr>Calibri</vt:lpstr>
      <vt:lpstr>Franklin Gothic Book</vt:lpstr>
      <vt:lpstr>Helvetica Neue</vt:lpstr>
      <vt:lpstr>1_RetrospectVTI</vt:lpstr>
      <vt:lpstr>PLATEAU MEDICLAIM INSURANCE REPORT ANALYSIS</vt:lpstr>
      <vt:lpstr>STATEMENT OF PROBLEM</vt:lpstr>
      <vt:lpstr>OBJECTIVES</vt:lpstr>
      <vt:lpstr>INSURANCE DATA RECORD</vt:lpstr>
      <vt:lpstr>PowerPoint Presentation</vt:lpstr>
      <vt:lpstr>PowerPoint Presentation</vt:lpstr>
      <vt:lpstr>Smoking Habits By Region</vt:lpstr>
      <vt:lpstr>PowerPoint Presentation</vt:lpstr>
      <vt:lpstr>PowerPoint Presentation</vt:lpstr>
      <vt:lpstr>PowerPoint Presentation</vt:lpstr>
      <vt:lpstr>OBSERVATIONS</vt:lpstr>
      <vt:lpstr>Observations 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PLATEAU MEDICLAIM INSURANCE REPORT ANALYSIS</dc:title>
  <dc:creator>Paul Simon UMARU</dc:creator>
  <cp:lastModifiedBy>paulash Umar</cp:lastModifiedBy>
  <cp:revision>2</cp:revision>
  <dcterms:created xsi:type="dcterms:W3CDTF">2022-09-19T12:12:40Z</dcterms:created>
  <dcterms:modified xsi:type="dcterms:W3CDTF">2022-09-22T10:05:54Z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0x010100EEF8B238AB090446AAF14433786BBFF2</vt:lpwstr>
  </property>
</Properties>
</file>