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4F33D-E092-4A18-BD05-5E9F62AA2FE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4ACE1-2D40-48A2-B5B2-1EE55FDF5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09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4ACE1-2D40-48A2-B5B2-1EE55FDF5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57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6A0D-0251-1256-AEDE-EC578B34A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A0FF5-E9C0-EACA-D3D4-09058AC16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259E-CEAD-33A2-6DAB-A17E9963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BC380-4C08-725E-FE99-B7678D05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40A2C-1F33-6D55-479D-5FEBA9E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8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6169-260E-BFAF-46C3-1CB2577A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04E5B-E395-D66A-3E7B-473A6710B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D2F92-5E20-7875-2DC0-16053DED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9844B-372A-8732-39FB-A8998EB0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D5721-513D-DC36-9FEE-387F7863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33FB2-BA80-F19C-8A40-169D51EE4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370846-2719-F6B8-4512-211D88C99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D55DB-0542-338A-D182-43379F9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A4B7-A930-12FF-19F2-F8CA46A5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3B632-2430-C700-2824-1AA15AEB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3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778-18C4-A565-B885-33454D13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BCA5-F84B-FF92-655F-5F6C19D2F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752F3-C776-20B1-8D37-093C5165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A846-9352-C780-30D0-E426FB66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92923-27A0-55F8-3F56-4FFA09C7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1814-7CE9-4BD5-5D1F-B2236BAF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77F4-672F-A80D-E23F-CD482D3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0EAE3-65C4-7290-C478-2B1DA168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001B7-5D22-AC43-2603-0EA5840A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B3201-93D6-C430-12E1-29A2FF2B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3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183F-19DE-EBBB-9152-884A4029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85BD3-B71E-3BD9-6C45-751AEE676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C5CAA-F712-1996-0336-26F7D23DB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3928-91F7-D8A0-2852-470EE78DA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0668-11F1-BAB0-5BC3-AFBABCA4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BB44-D3B1-C41C-BB16-77D578CF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3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42A-AF24-D8FF-972E-0AB256A29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5F2C-5026-54C2-EB3D-710BC2FB2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1BC18-7A4A-C93F-5D1C-640A8EAD8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94F7C-C2BA-E912-BD65-7C6C10304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73A8B-E0C9-C81D-1B21-B5DD7F3F1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9C927-602E-87E9-6F37-E3D9A831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098F-2AF4-B467-60CE-08368BE9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73798-9CA1-BDE4-C744-2B3B8309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74FB-F07D-E72E-B975-F254BFD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9FA5D9-EB88-9C1C-07B4-CB300FF8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C9B53-2C19-A808-B9F4-B37DC0B9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7BAA0-B1F2-DD72-9E54-B879E521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D732B-A75B-3224-51E9-23601440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51A463-63FF-4918-5CD2-A61A2CA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F24AF-B780-A8BA-8937-24BC1CA2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2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13C-6057-F276-0BDD-DD9A355F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8916-AF47-ADE5-2D94-188382DD6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5A383-C928-9302-6FED-05C0DCBA9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CB41C-F781-439D-B43A-0FCDB1AE8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932E9-CD70-7013-E0D9-9A7C1B6F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8BD0-243C-8F80-EFB5-92D4ECA8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5AF-2F63-F363-1434-BCEE5188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A237A-4621-C487-DAAA-E5FA1DD45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48E18-A33E-709A-5F81-6A08D844C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A047B-C616-C2AC-0D8E-C1D43C4F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9719A-E9D8-DDCF-D106-DFB75F42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03F30-A0B6-EAF9-2A45-F5D17A35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89ADE9-EC5B-8D18-8A44-B62F2A4D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2423-8569-F6C3-6028-C4F963BE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50C99-B75F-616E-48ED-B15822BD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29DFE-F43C-4D86-AB69-F1A8765A0F4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ACDA-1499-89B5-0653-E2A4C39DB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A34F7-C27A-351C-1EE2-E7D7F3BBC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F6655-5B1F-448F-90BE-6CDCD70B1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1ED2F2-EE7D-7AA9-53D8-863C36DC0CB2}"/>
              </a:ext>
            </a:extLst>
          </p:cNvPr>
          <p:cNvGrpSpPr/>
          <p:nvPr/>
        </p:nvGrpSpPr>
        <p:grpSpPr>
          <a:xfrm>
            <a:off x="708590" y="392234"/>
            <a:ext cx="11199000" cy="5863759"/>
            <a:chOff x="812287" y="392234"/>
            <a:chExt cx="11199000" cy="58637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2589B76-A9AE-7F1A-38EB-2DCAF21B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2851" y="3685170"/>
              <a:ext cx="3672605" cy="2570823"/>
            </a:xfrm>
            <a:prstGeom prst="rect">
              <a:avLst/>
            </a:prstGeom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E25C963-4137-1A72-0D39-2B391BBF39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392234"/>
              <a:ext cx="3782877" cy="283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7E41B31A-3709-5B69-DD6D-6FF2318FA006}"/>
                </a:ext>
              </a:extLst>
            </p:cNvPr>
            <p:cNvSpPr/>
            <p:nvPr/>
          </p:nvSpPr>
          <p:spPr>
            <a:xfrm rot="19929391">
              <a:off x="4804550" y="1946407"/>
              <a:ext cx="1326584" cy="623454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D003FA0-F9EB-F7FC-DDEC-2FA06F396F84}"/>
                </a:ext>
              </a:extLst>
            </p:cNvPr>
            <p:cNvSpPr/>
            <p:nvPr/>
          </p:nvSpPr>
          <p:spPr>
            <a:xfrm rot="1149463">
              <a:off x="4905005" y="3885577"/>
              <a:ext cx="1326584" cy="623454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0F69B6-951E-287B-3C54-856C2ADAC78F}"/>
                </a:ext>
              </a:extLst>
            </p:cNvPr>
            <p:cNvSpPr txBox="1"/>
            <p:nvPr/>
          </p:nvSpPr>
          <p:spPr>
            <a:xfrm>
              <a:off x="1565534" y="4817209"/>
              <a:ext cx="23065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Detect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Data Manipulation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Direction Reversal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798335-765C-A0B7-B8E9-EF7610B5722B}"/>
                </a:ext>
              </a:extLst>
            </p:cNvPr>
            <p:cNvSpPr txBox="1"/>
            <p:nvPr/>
          </p:nvSpPr>
          <p:spPr>
            <a:xfrm>
              <a:off x="9818635" y="1650799"/>
              <a:ext cx="2192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Benford’s Law</a:t>
              </a:r>
            </a:p>
            <a:p>
              <a:pPr algn="ctr"/>
              <a:r>
                <a:rPr lang="en-US" dirty="0"/>
                <a:t>(Statistical Analysis)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57A720-9BD2-0357-C5B4-45E3F6C32425}"/>
                </a:ext>
              </a:extLst>
            </p:cNvPr>
            <p:cNvSpPr txBox="1"/>
            <p:nvPr/>
          </p:nvSpPr>
          <p:spPr>
            <a:xfrm>
              <a:off x="9818635" y="4524774"/>
              <a:ext cx="20838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Random Forest</a:t>
              </a:r>
            </a:p>
            <a:p>
              <a:r>
                <a:rPr lang="en-US" dirty="0"/>
                <a:t>(Machine Learning)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B05EDAE-040B-15B0-A5F4-EFCF7313B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287" y="2197571"/>
              <a:ext cx="3728768" cy="2224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118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Right 6">
            <a:extLst>
              <a:ext uri="{FF2B5EF4-FFF2-40B4-BE49-F238E27FC236}">
                <a16:creationId xmlns:a16="http://schemas.microsoft.com/office/drawing/2014/main" id="{2737B3F2-20B9-81CF-FDE0-0BDCBEFFD812}"/>
              </a:ext>
            </a:extLst>
          </p:cNvPr>
          <p:cNvSpPr/>
          <p:nvPr/>
        </p:nvSpPr>
        <p:spPr>
          <a:xfrm>
            <a:off x="5313356" y="2794819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90285-97C8-6D9C-DA08-DC6855A30924}"/>
              </a:ext>
            </a:extLst>
          </p:cNvPr>
          <p:cNvSpPr txBox="1"/>
          <p:nvPr/>
        </p:nvSpPr>
        <p:spPr>
          <a:xfrm>
            <a:off x="2978616" y="614748"/>
            <a:ext cx="6855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Benford’s Law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8D0FC1AA-C106-3C73-F891-04337ED21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334" y="2129118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C5C762B-0D56-5506-C294-C0428273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486" y="2099148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AAEBD0E3-54AB-BF01-908A-40BE29D1A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282" y="4641063"/>
            <a:ext cx="5816338" cy="14005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Nova" panose="020B05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b="1" dirty="0">
                <a:solidFill>
                  <a:srgbClr val="000000"/>
                </a:solidFill>
                <a:latin typeface="Arial Nova" panose="020B0504020202020204" pitchFamily="34" charset="0"/>
              </a:rPr>
              <a:t>Criteria</a:t>
            </a:r>
            <a:r>
              <a:rPr lang="en-US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: </a:t>
            </a:r>
            <a:r>
              <a:rPr lang="en-US" alt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Arial Nova" panose="020B05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FF0000"/>
                </a:solidFill>
                <a:latin typeface="Arial Nova" panose="020B0504020202020204" pitchFamily="34" charset="0"/>
              </a:rPr>
              <a:t>Classified as Banford Anomaly and extreme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Nova" panose="020B0504020202020204" pitchFamily="34" charset="0"/>
              </a:rPr>
              <a:t> 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3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14D0A-FE97-878C-1456-6A8CD0803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525190"/>
            <a:ext cx="3115491" cy="2180843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C80BF14-CA4C-7FD6-717B-8B12FD58F5C4}"/>
              </a:ext>
            </a:extLst>
          </p:cNvPr>
          <p:cNvSpPr/>
          <p:nvPr/>
        </p:nvSpPr>
        <p:spPr>
          <a:xfrm>
            <a:off x="3804931" y="2105680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E205F170-B5A3-0D4F-C012-A37CEAAD6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92" y="2840393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765BEB-B5B3-402E-EF0C-14B77C650675}"/>
              </a:ext>
            </a:extLst>
          </p:cNvPr>
          <p:cNvSpPr txBox="1"/>
          <p:nvPr/>
        </p:nvSpPr>
        <p:spPr>
          <a:xfrm>
            <a:off x="2837214" y="265957"/>
            <a:ext cx="7033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Detect</a:t>
            </a:r>
            <a:r>
              <a:rPr lang="en-US" sz="2800" dirty="0"/>
              <a:t> </a:t>
            </a:r>
            <a:r>
              <a:rPr lang="en-US" sz="2800" b="1" dirty="0"/>
              <a:t>Manipulation using Random Forest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0B7764-A053-61A4-B0BB-FB413FD648FB}"/>
              </a:ext>
            </a:extLst>
          </p:cNvPr>
          <p:cNvSpPr/>
          <p:nvPr/>
        </p:nvSpPr>
        <p:spPr>
          <a:xfrm>
            <a:off x="8543646" y="2185645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2D3FC5-6C25-B31A-3B5A-54DC9DC2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150" y="1183291"/>
            <a:ext cx="1963971" cy="1171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AD65D1-3EA3-DC57-4161-791C7F8D1F9C}"/>
              </a:ext>
            </a:extLst>
          </p:cNvPr>
          <p:cNvSpPr txBox="1"/>
          <p:nvPr/>
        </p:nvSpPr>
        <p:spPr>
          <a:xfrm>
            <a:off x="1290399" y="907222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6F2FD4-108A-4366-B563-75D4180BEF4A}"/>
              </a:ext>
            </a:extLst>
          </p:cNvPr>
          <p:cNvSpPr txBox="1"/>
          <p:nvPr/>
        </p:nvSpPr>
        <p:spPr>
          <a:xfrm>
            <a:off x="1081015" y="2497372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48C439-5263-B900-9D9D-500A4B04A8C0}"/>
              </a:ext>
            </a:extLst>
          </p:cNvPr>
          <p:cNvSpPr txBox="1"/>
          <p:nvPr/>
        </p:nvSpPr>
        <p:spPr>
          <a:xfrm>
            <a:off x="5897357" y="1245776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FCE89E-0ABF-02D4-8569-CACBBC62B08D}"/>
              </a:ext>
            </a:extLst>
          </p:cNvPr>
          <p:cNvSpPr/>
          <p:nvPr/>
        </p:nvSpPr>
        <p:spPr>
          <a:xfrm>
            <a:off x="10257200" y="2214568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3DCC69C-8C50-355C-71F0-DB8E0804FD65}"/>
              </a:ext>
            </a:extLst>
          </p:cNvPr>
          <p:cNvSpPr/>
          <p:nvPr/>
        </p:nvSpPr>
        <p:spPr>
          <a:xfrm>
            <a:off x="3804931" y="4982426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CF04A9-7F4F-336E-0005-C37BE5A267BA}"/>
              </a:ext>
            </a:extLst>
          </p:cNvPr>
          <p:cNvSpPr/>
          <p:nvPr/>
        </p:nvSpPr>
        <p:spPr>
          <a:xfrm>
            <a:off x="6924832" y="4982426"/>
            <a:ext cx="1326584" cy="623454"/>
          </a:xfrm>
          <a:prstGeom prst="right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3729419-DA1B-9030-7D68-AE4F8AA8B740}"/>
              </a:ext>
            </a:extLst>
          </p:cNvPr>
          <p:cNvSpPr/>
          <p:nvPr/>
        </p:nvSpPr>
        <p:spPr>
          <a:xfrm>
            <a:off x="5537980" y="5011349"/>
            <a:ext cx="980387" cy="5656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30578-6D91-5E22-0954-F46BD7979121}"/>
              </a:ext>
            </a:extLst>
          </p:cNvPr>
          <p:cNvSpPr txBox="1"/>
          <p:nvPr/>
        </p:nvSpPr>
        <p:spPr>
          <a:xfrm>
            <a:off x="1277231" y="4369376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9E3338-71EB-6DB9-D33D-088A4EFDCED5}"/>
              </a:ext>
            </a:extLst>
          </p:cNvPr>
          <p:cNvSpPr txBox="1"/>
          <p:nvPr/>
        </p:nvSpPr>
        <p:spPr>
          <a:xfrm>
            <a:off x="5322198" y="4538653"/>
            <a:ext cx="1406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2CAEF3-5C6E-20A9-DD6F-493FC1A03B56}"/>
              </a:ext>
            </a:extLst>
          </p:cNvPr>
          <p:cNvSpPr txBox="1"/>
          <p:nvPr/>
        </p:nvSpPr>
        <p:spPr>
          <a:xfrm>
            <a:off x="8263631" y="5143236"/>
            <a:ext cx="157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 manipulated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1FD8518-0A94-ED9E-C03B-8FC9975F6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707930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96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76</Words>
  <Application>Microsoft Office PowerPoint</Application>
  <PresentationFormat>Widescreen</PresentationFormat>
  <Paragraphs>21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Nova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Poj</dc:creator>
  <cp:lastModifiedBy>Poj</cp:lastModifiedBy>
  <cp:revision>8</cp:revision>
  <dcterms:created xsi:type="dcterms:W3CDTF">2025-07-06T22:01:06Z</dcterms:created>
  <dcterms:modified xsi:type="dcterms:W3CDTF">2025-07-07T08:47:34Z</dcterms:modified>
</cp:coreProperties>
</file>