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79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4F33D-E092-4A18-BD05-5E9F62AA2FE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4ACE1-2D40-48A2-B5B2-1EE55FDF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0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4ACE1-2D40-48A2-B5B2-1EE55FDF55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57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6A0D-0251-1256-AEDE-EC578B34A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A0FF5-E9C0-EACA-D3D4-09058AC16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0259E-CEAD-33A2-6DAB-A17E9963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BC380-4C08-725E-FE99-B7678D05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40A2C-1F33-6D55-479D-5FEBA9E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8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6169-260E-BFAF-46C3-1CB2577A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04E5B-E395-D66A-3E7B-473A6710B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D2F92-5E20-7875-2DC0-16053DED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9844B-372A-8732-39FB-A8998EB0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D5721-513D-DC36-9FEE-387F7863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8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33FB2-BA80-F19C-8A40-169D51EE4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70846-2719-F6B8-4512-211D88C99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D55DB-0542-338A-D182-43379F9C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1A4B7-A930-12FF-19F2-F8CA46A5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3B632-2430-C700-2824-1AA15AEB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3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8778-18C4-A565-B885-33454D13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5BCA5-F84B-FF92-655F-5F6C19D2F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752F3-C776-20B1-8D37-093C5165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3A846-9352-C780-30D0-E426FB66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92923-27A0-55F8-3F56-4FFA09C7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1814-7CE9-4BD5-5D1F-B2236BAF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077F4-672F-A80D-E23F-CD482D386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0EAE3-65C4-7290-C478-2B1DA168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001B7-5D22-AC43-2603-0EA5840A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B3201-93D6-C430-12E1-29A2FF2B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3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183F-19DE-EBBB-9152-884A4029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85BD3-B71E-3BD9-6C45-751AEE676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C5CAA-F712-1996-0336-26F7D23DB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33928-91F7-D8A0-2852-470EE78D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20668-11F1-BAB0-5BC3-AFBABCA4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BBB44-D3B1-C41C-BB16-77D578CF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742A-AF24-D8FF-972E-0AB256A29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25F2C-5026-54C2-EB3D-710BC2FB2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1BC18-7A4A-C93F-5D1C-640A8EAD8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94F7C-C2BA-E912-BD65-7C6C10304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73A8B-E0C9-C81D-1B21-B5DD7F3F1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89C927-602E-87E9-6F37-E3D9A831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0098F-2AF4-B467-60CE-08368BE9D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73798-9CA1-BDE4-C744-2B3B8309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9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74FB-F07D-E72E-B975-F254BFDB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9FA5D9-EB88-9C1C-07B4-CB300FF8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C9B53-2C19-A808-B9F4-B37DC0B9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7BAA0-B1F2-DD72-9E54-B879E521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D732B-A75B-3224-51E9-23601440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1A463-63FF-4918-5CD2-A61A2CA5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F24AF-B780-A8BA-8937-24BC1CA2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2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D13C-6057-F276-0BDD-DD9A355FD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E8916-AF47-ADE5-2D94-188382DD6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5A383-C928-9302-6FED-05C0DCBA9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CB41C-F781-439D-B43A-0FCDB1AE8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932E9-CD70-7013-E0D9-9A7C1B6F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18BD0-243C-8F80-EFB5-92D4ECA8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2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E5AF-2F63-F363-1434-BCEE5188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A237A-4621-C487-DAAA-E5FA1DD45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48E18-A33E-709A-5F81-6A08D844C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A047B-C616-C2AC-0D8E-C1D43C4F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9719A-E9D8-DDCF-D106-DFB75F42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03F30-A0B6-EAF9-2A45-F5D17A35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0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9ADE9-EC5B-8D18-8A44-B62F2A4D7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D2423-8569-F6C3-6028-C4F963BE2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50C99-B75F-616E-48ED-B15822BDF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E29DFE-F43C-4D86-AB69-F1A8765A0F4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ACDA-1499-89B5-0653-E2A4C39DB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A34F7-C27A-351C-1EE2-E7D7F3BBC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6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2589B76-A9AE-7F1A-38EB-2DCAF21BE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154" y="3788867"/>
            <a:ext cx="3672605" cy="2570823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E25C963-4137-1A72-0D39-2B391BBF3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584" y="495931"/>
            <a:ext cx="3782877" cy="283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E41B31A-3709-5B69-DD6D-6FF2318FA006}"/>
              </a:ext>
            </a:extLst>
          </p:cNvPr>
          <p:cNvSpPr/>
          <p:nvPr/>
        </p:nvSpPr>
        <p:spPr>
          <a:xfrm rot="20532613">
            <a:off x="4582523" y="2022281"/>
            <a:ext cx="1410045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D003FA0-F9EB-F7FC-DDEC-2FA06F396F84}"/>
              </a:ext>
            </a:extLst>
          </p:cNvPr>
          <p:cNvSpPr/>
          <p:nvPr/>
        </p:nvSpPr>
        <p:spPr>
          <a:xfrm rot="1774847">
            <a:off x="4551789" y="3349850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0F69B6-951E-287B-3C54-856C2ADAC78F}"/>
              </a:ext>
            </a:extLst>
          </p:cNvPr>
          <p:cNvSpPr txBox="1"/>
          <p:nvPr/>
        </p:nvSpPr>
        <p:spPr>
          <a:xfrm>
            <a:off x="1314766" y="5494048"/>
            <a:ext cx="2530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Q: Is this true?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798335-765C-A0B7-B8E9-EF7610B5722B}"/>
              </a:ext>
            </a:extLst>
          </p:cNvPr>
          <p:cNvSpPr txBox="1"/>
          <p:nvPr/>
        </p:nvSpPr>
        <p:spPr>
          <a:xfrm>
            <a:off x="9714938" y="1754496"/>
            <a:ext cx="2192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Benford’s Law</a:t>
            </a:r>
          </a:p>
          <a:p>
            <a:pPr algn="ctr"/>
            <a:r>
              <a:rPr lang="en-US" dirty="0"/>
              <a:t>(Statistical Analysis)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7A720-9BD2-0357-C5B4-45E3F6C32425}"/>
              </a:ext>
            </a:extLst>
          </p:cNvPr>
          <p:cNvSpPr txBox="1"/>
          <p:nvPr/>
        </p:nvSpPr>
        <p:spPr>
          <a:xfrm>
            <a:off x="9714938" y="4628471"/>
            <a:ext cx="2083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Random Forest</a:t>
            </a:r>
          </a:p>
          <a:p>
            <a:r>
              <a:rPr lang="en-US" dirty="0"/>
              <a:t>(Machine Learning)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B05EDAE-040B-15B0-A5F4-EFCF7313B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49" y="1649753"/>
            <a:ext cx="3728768" cy="222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21D40F-B122-AE07-7905-8FAEA4017143}"/>
              </a:ext>
            </a:extLst>
          </p:cNvPr>
          <p:cNvSpPr txBox="1"/>
          <p:nvPr/>
        </p:nvSpPr>
        <p:spPr>
          <a:xfrm>
            <a:off x="423850" y="378178"/>
            <a:ext cx="5638445" cy="810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Cordia New" panose="020B0304020202020204" pitchFamily="34" charset="-34"/>
              </a:rPr>
              <a:t>Detection of Correlation Reversal Manipulation </a:t>
            </a:r>
          </a:p>
          <a:p>
            <a:pPr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Cordia New" panose="020B0304020202020204" pitchFamily="34" charset="-34"/>
              </a:rPr>
              <a:t>via Benford’s Law and Random Forest</a:t>
            </a:r>
            <a:endParaRPr lang="en-US" sz="20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Cordia New" panose="020B0304020202020204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E6AD3-0A69-13B0-48AC-ECB5F42C1973}"/>
              </a:ext>
            </a:extLst>
          </p:cNvPr>
          <p:cNvSpPr txBox="1"/>
          <p:nvPr/>
        </p:nvSpPr>
        <p:spPr>
          <a:xfrm>
            <a:off x="534621" y="4217540"/>
            <a:ext cx="52157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From a given data:</a:t>
            </a:r>
          </a:p>
          <a:p>
            <a:r>
              <a:rPr lang="en-US" sz="2000" dirty="0"/>
              <a:t>“</a:t>
            </a:r>
            <a:r>
              <a:rPr lang="en-US" sz="2000" i="1" dirty="0">
                <a:solidFill>
                  <a:srgbClr val="0070C0"/>
                </a:solidFill>
              </a:rPr>
              <a:t>The more horsepower we have, 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         the more miles per gallon we get</a:t>
            </a:r>
            <a:r>
              <a:rPr lang="en-US" sz="2000" i="1" dirty="0"/>
              <a:t>.”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A53EF-3A57-6E0A-7CC2-EB24506424EE}"/>
              </a:ext>
            </a:extLst>
          </p:cNvPr>
          <p:cNvSpPr txBox="1"/>
          <p:nvPr/>
        </p:nvSpPr>
        <p:spPr>
          <a:xfrm>
            <a:off x="1723193" y="3017810"/>
            <a:ext cx="1519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Positive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Correlation</a:t>
            </a:r>
          </a:p>
        </p:txBody>
      </p:sp>
      <p:pic>
        <p:nvPicPr>
          <p:cNvPr id="1026" name="Picture 2" descr="TU Wien - AAL Products">
            <a:extLst>
              <a:ext uri="{FF2B5EF4-FFF2-40B4-BE49-F238E27FC236}">
                <a16:creationId xmlns:a16="http://schemas.microsoft.com/office/drawing/2014/main" id="{2EEB6B3C-6AC4-F404-C0F2-E517F1BD5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843" y="180390"/>
            <a:ext cx="810478" cy="81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Soziologie und Empirische Sozialforschung - WU (Wirtschaftsuniversität Wien)">
            <a:extLst>
              <a:ext uri="{FF2B5EF4-FFF2-40B4-BE49-F238E27FC236}">
                <a16:creationId xmlns:a16="http://schemas.microsoft.com/office/drawing/2014/main" id="{52DCECC6-1A0D-070D-5310-542BC4EEB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525" y="284872"/>
            <a:ext cx="1146093" cy="71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31DF35-47DE-D7F3-598D-1C810BFA5EF0}"/>
              </a:ext>
            </a:extLst>
          </p:cNvPr>
          <p:cNvSpPr txBox="1"/>
          <p:nvPr/>
        </p:nvSpPr>
        <p:spPr>
          <a:xfrm>
            <a:off x="10300970" y="6385518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Poj Netsiri 2025</a:t>
            </a:r>
          </a:p>
        </p:txBody>
      </p:sp>
    </p:spTree>
    <p:extLst>
      <p:ext uri="{BB962C8B-B14F-4D97-AF65-F5344CB8AC3E}">
        <p14:creationId xmlns:p14="http://schemas.microsoft.com/office/powerpoint/2010/main" val="43118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2737B3F2-20B9-81CF-FDE0-0BDCBEFFD812}"/>
              </a:ext>
            </a:extLst>
          </p:cNvPr>
          <p:cNvSpPr/>
          <p:nvPr/>
        </p:nvSpPr>
        <p:spPr>
          <a:xfrm>
            <a:off x="5313356" y="2502582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90285-97C8-6D9C-DA08-DC6855A30924}"/>
              </a:ext>
            </a:extLst>
          </p:cNvPr>
          <p:cNvSpPr txBox="1"/>
          <p:nvPr/>
        </p:nvSpPr>
        <p:spPr>
          <a:xfrm>
            <a:off x="2683357" y="537559"/>
            <a:ext cx="7301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Using Benford’s Law to Detect Manipulation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8D0FC1AA-C106-3C73-F891-04337ED21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334" y="1836881"/>
            <a:ext cx="3728768" cy="222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C5C762B-0D56-5506-C294-C04282736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486" y="1806911"/>
            <a:ext cx="3859818" cy="228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AAEBD0E3-54AB-BF01-908A-40BE29D1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053" y="4618300"/>
            <a:ext cx="7305774" cy="13778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  <a:ea typeface="Courier New" panose="02070309020205020404" pitchFamily="49" charset="0"/>
              </a:rPr>
              <a:t>Chi-square = 74.3017, p-value = 0.0000000000006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000000"/>
                </a:solidFill>
                <a:latin typeface="Aptos" panose="020B0004020202020204" pitchFamily="34" charset="0"/>
              </a:rPr>
              <a:t>Criteria</a:t>
            </a:r>
            <a:r>
              <a:rPr lang="en-US" altLang="en-US" dirty="0">
                <a:solidFill>
                  <a:srgbClr val="000000"/>
                </a:solidFill>
                <a:highlight>
                  <a:srgbClr val="FFFF00"/>
                </a:highlight>
                <a:latin typeface="Aptos" panose="020B0004020202020204" pitchFamily="34" charset="0"/>
              </a:rPr>
              <a:t>: </a:t>
            </a:r>
            <a:r>
              <a:rPr lang="en-US" altLang="en-US" b="1" dirty="0">
                <a:solidFill>
                  <a:srgbClr val="000000"/>
                </a:solidFill>
                <a:highlight>
                  <a:srgbClr val="FFFF00"/>
                </a:highlight>
                <a:latin typeface="Aptos" panose="020B0004020202020204" pitchFamily="34" charset="0"/>
              </a:rPr>
              <a:t>Chi-square &gt; 30.58 and p &lt; 0.0001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F0000"/>
                </a:solidFill>
                <a:latin typeface="Aptos" panose="020B0004020202020204" pitchFamily="34" charset="0"/>
              </a:rPr>
              <a:t>Classified as </a:t>
            </a:r>
            <a:r>
              <a:rPr lang="en-US" altLang="en-US" sz="2400" b="1" dirty="0">
                <a:solidFill>
                  <a:srgbClr val="FF0000"/>
                </a:solidFill>
                <a:latin typeface="Aptos" panose="020B0004020202020204" pitchFamily="34" charset="0"/>
              </a:rPr>
              <a:t>manipulated </a:t>
            </a:r>
            <a:r>
              <a:rPr lang="en-US" altLang="en-US" sz="2000" dirty="0">
                <a:solidFill>
                  <a:srgbClr val="FF0000"/>
                </a:solidFill>
                <a:latin typeface="Aptos" panose="020B0004020202020204" pitchFamily="34" charset="0"/>
              </a:rPr>
              <a:t>(anomaly and extreme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ptos" panose="020B0004020202020204" pitchFamily="34" charset="0"/>
              </a:rPr>
              <a:t>)</a:t>
            </a:r>
            <a:endParaRPr kumimoji="0" lang="en-US" altLang="en-US" sz="7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6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314D0A-FE97-878C-1456-6A8CD0803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915" y="1798573"/>
            <a:ext cx="3115491" cy="218084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C80BF14-CA4C-7FD6-717B-8B12FD58F5C4}"/>
              </a:ext>
            </a:extLst>
          </p:cNvPr>
          <p:cNvSpPr/>
          <p:nvPr/>
        </p:nvSpPr>
        <p:spPr>
          <a:xfrm>
            <a:off x="3804931" y="2379063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E205F170-B5A3-0D4F-C012-A37CEAAD6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792" y="3113776"/>
            <a:ext cx="1973329" cy="117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765BEB-B5B3-402E-EF0C-14B77C650675}"/>
              </a:ext>
            </a:extLst>
          </p:cNvPr>
          <p:cNvSpPr txBox="1"/>
          <p:nvPr/>
        </p:nvSpPr>
        <p:spPr>
          <a:xfrm>
            <a:off x="2778293" y="329131"/>
            <a:ext cx="7478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Using Random Forest to Detect Manipulation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D0B7764-A053-61A4-B0BB-FB413FD648FB}"/>
              </a:ext>
            </a:extLst>
          </p:cNvPr>
          <p:cNvSpPr/>
          <p:nvPr/>
        </p:nvSpPr>
        <p:spPr>
          <a:xfrm>
            <a:off x="8543646" y="2459028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02D3FC5-6C25-B31A-3B5A-54DC9DC2F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150" y="1456674"/>
            <a:ext cx="1963971" cy="117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AD65D1-3EA3-DC57-4161-791C7F8D1F9C}"/>
              </a:ext>
            </a:extLst>
          </p:cNvPr>
          <p:cNvSpPr txBox="1"/>
          <p:nvPr/>
        </p:nvSpPr>
        <p:spPr>
          <a:xfrm>
            <a:off x="1290399" y="1161751"/>
            <a:ext cx="2213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Original Data (Label=0)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6F2FD4-108A-4366-B563-75D4180BEF4A}"/>
              </a:ext>
            </a:extLst>
          </p:cNvPr>
          <p:cNvSpPr txBox="1"/>
          <p:nvPr/>
        </p:nvSpPr>
        <p:spPr>
          <a:xfrm>
            <a:off x="1081015" y="2770755"/>
            <a:ext cx="2632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Manipulated Data (Label=1)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48C439-5263-B900-9D9D-500A4B04A8C0}"/>
              </a:ext>
            </a:extLst>
          </p:cNvPr>
          <p:cNvSpPr txBox="1"/>
          <p:nvPr/>
        </p:nvSpPr>
        <p:spPr>
          <a:xfrm>
            <a:off x="5897357" y="1519159"/>
            <a:ext cx="1903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Supervised Training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FCE89E-0ABF-02D4-8569-CACBBC62B08D}"/>
              </a:ext>
            </a:extLst>
          </p:cNvPr>
          <p:cNvSpPr/>
          <p:nvPr/>
        </p:nvSpPr>
        <p:spPr>
          <a:xfrm>
            <a:off x="10257200" y="2487951"/>
            <a:ext cx="980387" cy="5656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 Model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3DCC69C-8C50-355C-71F0-DB8E0804FD65}"/>
              </a:ext>
            </a:extLst>
          </p:cNvPr>
          <p:cNvSpPr/>
          <p:nvPr/>
        </p:nvSpPr>
        <p:spPr>
          <a:xfrm>
            <a:off x="3804931" y="5255809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DCF04A9-7F4F-336E-0005-C37BE5A267BA}"/>
              </a:ext>
            </a:extLst>
          </p:cNvPr>
          <p:cNvSpPr/>
          <p:nvPr/>
        </p:nvSpPr>
        <p:spPr>
          <a:xfrm>
            <a:off x="6924832" y="5255809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3729419-DA1B-9030-7D68-AE4F8AA8B740}"/>
              </a:ext>
            </a:extLst>
          </p:cNvPr>
          <p:cNvSpPr/>
          <p:nvPr/>
        </p:nvSpPr>
        <p:spPr>
          <a:xfrm>
            <a:off x="5537980" y="5284732"/>
            <a:ext cx="980387" cy="5656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130578-6D91-5E22-0954-F46BD7979121}"/>
              </a:ext>
            </a:extLst>
          </p:cNvPr>
          <p:cNvSpPr txBox="1"/>
          <p:nvPr/>
        </p:nvSpPr>
        <p:spPr>
          <a:xfrm>
            <a:off x="1277231" y="4642759"/>
            <a:ext cx="2201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New Manipulated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9E3338-71EB-6DB9-D33D-088A4EFDCED5}"/>
              </a:ext>
            </a:extLst>
          </p:cNvPr>
          <p:cNvSpPr txBox="1"/>
          <p:nvPr/>
        </p:nvSpPr>
        <p:spPr>
          <a:xfrm>
            <a:off x="5491808" y="4812036"/>
            <a:ext cx="1026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Classifier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2CAEF3-5C6E-20A9-DD6F-493FC1A03B56}"/>
              </a:ext>
            </a:extLst>
          </p:cNvPr>
          <p:cNvSpPr txBox="1"/>
          <p:nvPr/>
        </p:nvSpPr>
        <p:spPr>
          <a:xfrm>
            <a:off x="8311684" y="5340149"/>
            <a:ext cx="3294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Classified as </a:t>
            </a:r>
            <a:r>
              <a:rPr lang="en-US" sz="2400" b="1" dirty="0">
                <a:solidFill>
                  <a:srgbClr val="FF0000"/>
                </a:solidFill>
              </a:rPr>
              <a:t>manipulated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71FD8518-0A94-ED9E-C03B-8FC9975F6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231" y="4981313"/>
            <a:ext cx="2026890" cy="120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F90CE526-1BF8-C61A-116F-29CD5A967715}"/>
              </a:ext>
            </a:extLst>
          </p:cNvPr>
          <p:cNvSpPr/>
          <p:nvPr/>
        </p:nvSpPr>
        <p:spPr>
          <a:xfrm rot="8524383">
            <a:off x="7374126" y="3947104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6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17B916C7-7AA5-0BA8-7577-150066273891}"/>
              </a:ext>
            </a:extLst>
          </p:cNvPr>
          <p:cNvSpPr/>
          <p:nvPr/>
        </p:nvSpPr>
        <p:spPr>
          <a:xfrm>
            <a:off x="5432708" y="1939148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AA5BF-F6B3-0E55-9712-18A824268A41}"/>
              </a:ext>
            </a:extLst>
          </p:cNvPr>
          <p:cNvSpPr txBox="1"/>
          <p:nvPr/>
        </p:nvSpPr>
        <p:spPr>
          <a:xfrm>
            <a:off x="2120776" y="311834"/>
            <a:ext cx="8500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Using Benford’s Law to Detect</a:t>
            </a:r>
            <a:r>
              <a:rPr lang="en-US" sz="2800" dirty="0"/>
              <a:t> </a:t>
            </a:r>
            <a:r>
              <a:rPr lang="en-US" sz="2800" b="1" dirty="0"/>
              <a:t>Correlation Reversal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98493E4-EA0A-809A-9F86-DDE9E7F98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491" y="1108684"/>
            <a:ext cx="3859818" cy="228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7A196A10-7880-6E19-876A-AEC7B2939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043" y="1015418"/>
            <a:ext cx="4174995" cy="247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B17FF6-A973-4874-32C9-D7ED6011481E}"/>
              </a:ext>
            </a:extLst>
          </p:cNvPr>
          <p:cNvSpPr txBox="1"/>
          <p:nvPr/>
        </p:nvSpPr>
        <p:spPr>
          <a:xfrm>
            <a:off x="5385788" y="1341537"/>
            <a:ext cx="1519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Stochastic Simulation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F24AF3A-F352-6A70-F737-EA0E2FACDEBD}"/>
              </a:ext>
            </a:extLst>
          </p:cNvPr>
          <p:cNvSpPr/>
          <p:nvPr/>
        </p:nvSpPr>
        <p:spPr>
          <a:xfrm rot="8524383">
            <a:off x="5397198" y="3081339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4F8027B-63C5-F7DC-0377-7739456BB282}"/>
              </a:ext>
            </a:extLst>
          </p:cNvPr>
          <p:cNvSpPr/>
          <p:nvPr/>
        </p:nvSpPr>
        <p:spPr>
          <a:xfrm>
            <a:off x="5579084" y="4246679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00E753-7E8E-E3AA-3EF9-21DE92BB07FC}"/>
              </a:ext>
            </a:extLst>
          </p:cNvPr>
          <p:cNvSpPr txBox="1"/>
          <p:nvPr/>
        </p:nvSpPr>
        <p:spPr>
          <a:xfrm>
            <a:off x="2308363" y="3509382"/>
            <a:ext cx="1958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Reconstructed Data</a:t>
            </a:r>
          </a:p>
        </p:txBody>
      </p:sp>
      <p:pic>
        <p:nvPicPr>
          <p:cNvPr id="2072" name="Picture 24">
            <a:extLst>
              <a:ext uri="{FF2B5EF4-FFF2-40B4-BE49-F238E27FC236}">
                <a16:creationId xmlns:a16="http://schemas.microsoft.com/office/drawing/2014/main" id="{28672ED6-EF5D-C7CD-811E-C9D59DFA0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583" y="3777694"/>
            <a:ext cx="4017635" cy="280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CD4B12D-1EF1-4B52-FB80-93BDFA300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721" y="3777694"/>
            <a:ext cx="4017638" cy="280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85E733-613B-F2BE-688D-597672F93716}"/>
              </a:ext>
            </a:extLst>
          </p:cNvPr>
          <p:cNvSpPr txBox="1"/>
          <p:nvPr/>
        </p:nvSpPr>
        <p:spPr>
          <a:xfrm>
            <a:off x="3687429" y="4337682"/>
            <a:ext cx="1519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Negative</a:t>
            </a:r>
          </a:p>
          <a:p>
            <a:r>
              <a:rPr lang="en-US" dirty="0">
                <a:solidFill>
                  <a:srgbClr val="FF0000"/>
                </a:solidFill>
              </a:rPr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394159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AD18D0-5A38-B3B2-D6D9-0833AD071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915" y="1525190"/>
            <a:ext cx="3115491" cy="218084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53DBBF1-ED39-DCF2-25CC-595401EB65BD}"/>
              </a:ext>
            </a:extLst>
          </p:cNvPr>
          <p:cNvSpPr/>
          <p:nvPr/>
        </p:nvSpPr>
        <p:spPr>
          <a:xfrm>
            <a:off x="3804931" y="2303884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EF17E-51CF-A998-0DA5-000A508373D1}"/>
              </a:ext>
            </a:extLst>
          </p:cNvPr>
          <p:cNvSpPr txBox="1"/>
          <p:nvPr/>
        </p:nvSpPr>
        <p:spPr>
          <a:xfrm>
            <a:off x="1950310" y="375555"/>
            <a:ext cx="860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Using Random Forest to Detect</a:t>
            </a:r>
            <a:r>
              <a:rPr lang="en-US" sz="2800" dirty="0"/>
              <a:t> </a:t>
            </a:r>
            <a:r>
              <a:rPr lang="en-US" sz="2800" b="1" dirty="0"/>
              <a:t>Correlation Reversal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65E1078-FE91-96AA-92EF-13B65C4C6493}"/>
              </a:ext>
            </a:extLst>
          </p:cNvPr>
          <p:cNvSpPr/>
          <p:nvPr/>
        </p:nvSpPr>
        <p:spPr>
          <a:xfrm>
            <a:off x="8543646" y="2303884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0DF4051-FB0C-1F8F-E09E-98622CD5D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85" y="1757113"/>
            <a:ext cx="2878151" cy="171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E46318-FCC1-DF3B-65D5-5BFC8658A406}"/>
              </a:ext>
            </a:extLst>
          </p:cNvPr>
          <p:cNvSpPr txBox="1"/>
          <p:nvPr/>
        </p:nvSpPr>
        <p:spPr>
          <a:xfrm>
            <a:off x="1543216" y="1355784"/>
            <a:ext cx="1342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Original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ECAA4-CCB1-90DB-67D3-84F930149316}"/>
              </a:ext>
            </a:extLst>
          </p:cNvPr>
          <p:cNvSpPr txBox="1"/>
          <p:nvPr/>
        </p:nvSpPr>
        <p:spPr>
          <a:xfrm>
            <a:off x="6344932" y="1247214"/>
            <a:ext cx="871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25F5B1E-3A24-0A26-BCC2-2B773DC7A42B}"/>
              </a:ext>
            </a:extLst>
          </p:cNvPr>
          <p:cNvSpPr/>
          <p:nvPr/>
        </p:nvSpPr>
        <p:spPr>
          <a:xfrm>
            <a:off x="10257200" y="2332807"/>
            <a:ext cx="980387" cy="5656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 Model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01802DD-7D0E-E4D8-4549-37988D6CBECD}"/>
              </a:ext>
            </a:extLst>
          </p:cNvPr>
          <p:cNvSpPr/>
          <p:nvPr/>
        </p:nvSpPr>
        <p:spPr>
          <a:xfrm>
            <a:off x="4029700" y="4740650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C33BD37-E687-72C8-71EB-F74D1534E216}"/>
              </a:ext>
            </a:extLst>
          </p:cNvPr>
          <p:cNvSpPr/>
          <p:nvPr/>
        </p:nvSpPr>
        <p:spPr>
          <a:xfrm>
            <a:off x="7092061" y="4740650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059A489-A7CE-37F5-2102-50DB0910F447}"/>
              </a:ext>
            </a:extLst>
          </p:cNvPr>
          <p:cNvSpPr/>
          <p:nvPr/>
        </p:nvSpPr>
        <p:spPr>
          <a:xfrm>
            <a:off x="5733979" y="4769573"/>
            <a:ext cx="980387" cy="5656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09FA2-7375-976E-0401-9C562C5FF6D1}"/>
              </a:ext>
            </a:extLst>
          </p:cNvPr>
          <p:cNvSpPr txBox="1"/>
          <p:nvPr/>
        </p:nvSpPr>
        <p:spPr>
          <a:xfrm>
            <a:off x="1401887" y="3832347"/>
            <a:ext cx="176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Manipulated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112BD3-D92F-EF05-2632-14734BB889CA}"/>
              </a:ext>
            </a:extLst>
          </p:cNvPr>
          <p:cNvSpPr txBox="1"/>
          <p:nvPr/>
        </p:nvSpPr>
        <p:spPr>
          <a:xfrm>
            <a:off x="5669630" y="4402096"/>
            <a:ext cx="1166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Regression</a:t>
            </a:r>
          </a:p>
        </p:txBody>
      </p:sp>
      <p:pic>
        <p:nvPicPr>
          <p:cNvPr id="20" name="Picture 6">
            <a:extLst>
              <a:ext uri="{FF2B5EF4-FFF2-40B4-BE49-F238E27FC236}">
                <a16:creationId xmlns:a16="http://schemas.microsoft.com/office/drawing/2014/main" id="{61B22867-D184-C462-5AF5-ED8E01E7A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15" y="4167887"/>
            <a:ext cx="2965290" cy="176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62C5B73-EC24-61AC-C7FF-30AD5BA5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339" y="4185363"/>
            <a:ext cx="2921721" cy="173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F94C7BF-6F44-4248-123C-8B690F30D978}"/>
              </a:ext>
            </a:extLst>
          </p:cNvPr>
          <p:cNvSpPr txBox="1"/>
          <p:nvPr/>
        </p:nvSpPr>
        <p:spPr>
          <a:xfrm>
            <a:off x="9357611" y="3832347"/>
            <a:ext cx="1958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Reconstructed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CF1542-A635-5B06-BE5B-C475CAAEF942}"/>
              </a:ext>
            </a:extLst>
          </p:cNvPr>
          <p:cNvSpPr txBox="1"/>
          <p:nvPr/>
        </p:nvSpPr>
        <p:spPr>
          <a:xfrm>
            <a:off x="10447001" y="4402096"/>
            <a:ext cx="1519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Negative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Correlation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2816E00-917C-F128-9271-85ACFBBE27C8}"/>
              </a:ext>
            </a:extLst>
          </p:cNvPr>
          <p:cNvSpPr/>
          <p:nvPr/>
        </p:nvSpPr>
        <p:spPr>
          <a:xfrm rot="8524383">
            <a:off x="7307716" y="3601679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F43B6BB0-A265-2DD6-7E3E-5DF230AD5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171450"/>
            <a:ext cx="9363075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3BBE81-61B8-1232-494C-16B08B220ECE}"/>
              </a:ext>
            </a:extLst>
          </p:cNvPr>
          <p:cNvSpPr txBox="1"/>
          <p:nvPr/>
        </p:nvSpPr>
        <p:spPr>
          <a:xfrm>
            <a:off x="2316285" y="4688878"/>
            <a:ext cx="52440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“</a:t>
            </a:r>
            <a:r>
              <a:rPr lang="en-US" sz="2400" i="1" dirty="0">
                <a:solidFill>
                  <a:srgbClr val="FF0000"/>
                </a:solidFill>
              </a:rPr>
              <a:t>The more horsepower we have, 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         the fewer miles per gallon we get.”</a:t>
            </a:r>
          </a:p>
        </p:txBody>
      </p:sp>
    </p:spTree>
    <p:extLst>
      <p:ext uri="{BB962C8B-B14F-4D97-AF65-F5344CB8AC3E}">
        <p14:creationId xmlns:p14="http://schemas.microsoft.com/office/powerpoint/2010/main" val="316778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8674288A-900C-EC39-9818-20F8BEDBE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71450"/>
            <a:ext cx="937260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915EF7-F9E3-5660-A63E-44B73BDCE399}"/>
              </a:ext>
            </a:extLst>
          </p:cNvPr>
          <p:cNvSpPr txBox="1"/>
          <p:nvPr/>
        </p:nvSpPr>
        <p:spPr>
          <a:xfrm>
            <a:off x="4229928" y="805034"/>
            <a:ext cx="52440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“</a:t>
            </a:r>
            <a:r>
              <a:rPr lang="en-US" sz="2400" i="1" dirty="0">
                <a:solidFill>
                  <a:srgbClr val="FF0000"/>
                </a:solidFill>
              </a:rPr>
              <a:t>The more horsepower we have, 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         the fewer miles per gallon we get.”</a:t>
            </a:r>
          </a:p>
        </p:txBody>
      </p:sp>
    </p:spTree>
    <p:extLst>
      <p:ext uri="{BB962C8B-B14F-4D97-AF65-F5344CB8AC3E}">
        <p14:creationId xmlns:p14="http://schemas.microsoft.com/office/powerpoint/2010/main" val="167902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32DD31-CA43-1B0F-E409-26674CC7C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29" y="4127500"/>
            <a:ext cx="9307714" cy="21462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EB97DC-5A91-554D-3B52-2E639F90B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751" y="1468361"/>
            <a:ext cx="10199671" cy="21462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40FAF8-6567-8C1A-6845-D8897E6E2E11}"/>
              </a:ext>
            </a:extLst>
          </p:cNvPr>
          <p:cNvSpPr txBox="1"/>
          <p:nvPr/>
        </p:nvSpPr>
        <p:spPr>
          <a:xfrm>
            <a:off x="1457729" y="427111"/>
            <a:ext cx="893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Evaluation of Random Forest Classifier and Regressor</a:t>
            </a:r>
          </a:p>
        </p:txBody>
      </p:sp>
    </p:spTree>
    <p:extLst>
      <p:ext uri="{BB962C8B-B14F-4D97-AF65-F5344CB8AC3E}">
        <p14:creationId xmlns:p14="http://schemas.microsoft.com/office/powerpoint/2010/main" val="3001580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7F4E87-8C4B-6E2F-1B9E-CE723FB0B66C}"/>
              </a:ext>
            </a:extLst>
          </p:cNvPr>
          <p:cNvSpPr txBox="1"/>
          <p:nvPr/>
        </p:nvSpPr>
        <p:spPr>
          <a:xfrm>
            <a:off x="885081" y="582067"/>
            <a:ext cx="2593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8FC54B-F1BE-19DA-532D-3415D0783B33}"/>
              </a:ext>
            </a:extLst>
          </p:cNvPr>
          <p:cNvSpPr txBox="1"/>
          <p:nvPr/>
        </p:nvSpPr>
        <p:spPr>
          <a:xfrm>
            <a:off x="566143" y="1399127"/>
            <a:ext cx="11087907" cy="520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1. Benford’s law can detect data manipulation and correlation reversal.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2. Random Forest Algorithm can also detect data manipulation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      and correlation reversal.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3. Random Forest could approximate original data better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     than Benford’s law (84% vs. 45%).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4. The original data was manipulated to show positive correlation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     between HP and MPG while still p &lt; 5%.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pic>
        <p:nvPicPr>
          <p:cNvPr id="4" name="Picture 2" descr="TU Wien - AAL Products">
            <a:extLst>
              <a:ext uri="{FF2B5EF4-FFF2-40B4-BE49-F238E27FC236}">
                <a16:creationId xmlns:a16="http://schemas.microsoft.com/office/drawing/2014/main" id="{664E41C0-D0A2-7C93-3955-9D24C44CE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064" y="258026"/>
            <a:ext cx="810478" cy="81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oziologie und Empirische Sozialforschung - WU (Wirtschaftsuniversität Wien)">
            <a:extLst>
              <a:ext uri="{FF2B5EF4-FFF2-40B4-BE49-F238E27FC236}">
                <a16:creationId xmlns:a16="http://schemas.microsoft.com/office/drawing/2014/main" id="{7CB3CA67-039D-DE13-463F-4F18A757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746" y="362508"/>
            <a:ext cx="1146093" cy="71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057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262</Words>
  <Application>Microsoft Office PowerPoint</Application>
  <PresentationFormat>Widescreen</PresentationFormat>
  <Paragraphs>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Poj</dc:creator>
  <cp:lastModifiedBy>Poj</cp:lastModifiedBy>
  <cp:revision>33</cp:revision>
  <cp:lastPrinted>2025-07-08T18:03:08Z</cp:lastPrinted>
  <dcterms:created xsi:type="dcterms:W3CDTF">2025-07-06T22:01:06Z</dcterms:created>
  <dcterms:modified xsi:type="dcterms:W3CDTF">2025-07-09T10:43:05Z</dcterms:modified>
</cp:coreProperties>
</file>