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21" r:id="rId2"/>
    <p:sldId id="2119" r:id="rId3"/>
    <p:sldId id="2122" r:id="rId4"/>
    <p:sldId id="2124" r:id="rId5"/>
    <p:sldId id="2123" r:id="rId6"/>
    <p:sldId id="2150" r:id="rId7"/>
    <p:sldId id="2151" r:id="rId8"/>
    <p:sldId id="2152" r:id="rId9"/>
    <p:sldId id="2153" r:id="rId10"/>
    <p:sldId id="215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auto"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 sz="2400"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3326462"/>
            <a:ext cx="12192000" cy="2706039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7061" indent="-237061" algn="ctr">
              <a:defRPr/>
            </a:pPr>
            <a:endParaRPr lang="de-AT"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3326462"/>
            <a:ext cx="12192000" cy="2706039"/>
          </a:xfrm>
          <a:prstGeom prst="rect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 sz="24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585130"/>
            <a:ext cx="12048565" cy="631271"/>
          </a:xfrm>
          <a:prstGeom prst="rect">
            <a:avLst/>
          </a:prstGeom>
          <a:noFill/>
        </p:spPr>
        <p:txBody>
          <a:bodyPr lIns="288000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557" y="806213"/>
            <a:ext cx="4985751" cy="10225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489" y="2190448"/>
            <a:ext cx="809771" cy="58236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652" y="2267139"/>
            <a:ext cx="1646549" cy="45966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7779" y="2160814"/>
            <a:ext cx="687847" cy="68784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657" y="2247151"/>
            <a:ext cx="1388363" cy="486995"/>
          </a:xfrm>
          <a:prstGeom prst="rect">
            <a:avLst/>
          </a:prstGeom>
        </p:spPr>
      </p:pic>
      <p:sp>
        <p:nvSpPr>
          <p:cNvPr id="22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214284"/>
            <a:ext cx="12048565" cy="594432"/>
          </a:xfrm>
        </p:spPr>
        <p:txBody>
          <a:bodyPr lIns="288000"/>
          <a:lstStyle>
            <a:lvl1pPr marL="0" indent="0">
              <a:buNone/>
              <a:defRPr sz="3733" baseline="0">
                <a:solidFill>
                  <a:schemeClr val="bg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733"/>
            </a:lvl3pPr>
            <a:lvl4pPr marL="1828754" indent="0">
              <a:buNone/>
              <a:defRPr sz="3733"/>
            </a:lvl4pPr>
            <a:lvl5pPr marL="2438339" indent="0">
              <a:buNone/>
              <a:defRPr sz="3733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42811"/>
            <a:ext cx="12048565" cy="594432"/>
          </a:xfrm>
        </p:spPr>
        <p:txBody>
          <a:bodyPr lIns="288000"/>
          <a:lstStyle>
            <a:lvl1pPr marL="0" indent="0">
              <a:buNone/>
              <a:defRPr sz="2667" baseline="0">
                <a:solidFill>
                  <a:schemeClr val="bg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733"/>
            </a:lvl3pPr>
            <a:lvl4pPr marL="1828754" indent="0">
              <a:buNone/>
              <a:defRPr sz="3733"/>
            </a:lvl4pPr>
            <a:lvl5pPr marL="2438339" indent="0">
              <a:buNone/>
              <a:defRPr sz="3733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date</a:t>
            </a:r>
            <a:endParaRPr lang="de-DE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8779933" y="806213"/>
            <a:ext cx="2997200" cy="1022555"/>
          </a:xfrm>
        </p:spPr>
        <p:txBody>
          <a:bodyPr anchor="ctr"/>
          <a:lstStyle>
            <a:lvl1pPr marL="0" indent="0" algn="ctr">
              <a:buNone/>
              <a:defRPr sz="1867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Add additional </a:t>
            </a:r>
            <a:r>
              <a:rPr lang="de-DE" dirty="0" err="1"/>
              <a:t>logos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(e.g. Corporate Partners)</a:t>
            </a:r>
          </a:p>
        </p:txBody>
      </p:sp>
      <p:pic>
        <p:nvPicPr>
          <p:cNvPr id="16" name="Picture 2" descr="Das Logo der Universität – Universität Innsbruck">
            <a:extLst>
              <a:ext uri="{FF2B5EF4-FFF2-40B4-BE49-F238E27FC236}">
                <a16:creationId xmlns:a16="http://schemas.microsoft.com/office/drawing/2014/main" id="{A6095F9B-4721-4F9E-A6C2-55D89594F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0549" y="514351"/>
            <a:ext cx="364909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de-DE" dirty="0"/>
              <a:t>TITELMASTER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A89AE-ACA0-4717-B0BB-5A5FF89EF8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11574363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614801" y="1974827"/>
            <a:ext cx="1973812" cy="465667"/>
          </a:xfrm>
        </p:spPr>
        <p:txBody>
          <a:bodyPr rIns="0"/>
          <a:lstStyle>
            <a:lvl1pPr marL="0" indent="0">
              <a:buNone/>
              <a:defRPr sz="1067" baseline="0"/>
            </a:lvl1pPr>
            <a:lvl2pPr marL="609585" indent="0">
              <a:buNone/>
              <a:defRPr sz="1067"/>
            </a:lvl2pPr>
            <a:lvl3pPr marL="1219170" indent="0">
              <a:buNone/>
              <a:defRPr sz="1067"/>
            </a:lvl3pPr>
            <a:lvl4pPr marL="1828754" indent="0">
              <a:buNone/>
              <a:defRPr sz="1067"/>
            </a:lvl4pPr>
            <a:lvl5pPr marL="2438339" indent="0">
              <a:buNone/>
              <a:defRPr sz="1067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instructors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40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115DE90-B64B-422D-AC41-BF7EE3EDC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906"/>
          <a:ext cx="2117" cy="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115DE90-B64B-422D-AC41-BF7EE3EDC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906"/>
                        <a:ext cx="2117" cy="1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FF4DF01-08D0-426B-9B7F-A57CD119CA8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211667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160" b="1" i="0" baseline="0" dirty="0"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987ED-B944-4DCF-8A58-3528767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C2B48-8405-42DD-B2B8-1E0AD385D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C40E-DBBE-4E2D-9EEC-FBF0DA0E9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7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dirty="0"/>
              <a:t>TITELMASTER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A89AE-ACA0-4717-B0BB-5A5FF89EF8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11574363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en-US" noProof="0" dirty="0"/>
              <a:t>SECTION TITELMASTER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74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1967541" y="3196199"/>
            <a:ext cx="9505123" cy="1576951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7061" indent="-237061" algn="ctr">
              <a:defRPr/>
            </a:pPr>
            <a:endParaRPr lang="de-AT"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A7FD6-D123-4040-ADB4-BF674BE809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23659" y="3332989"/>
            <a:ext cx="8456685" cy="1440160"/>
          </a:xfrm>
        </p:spPr>
        <p:txBody>
          <a:bodyPr anchor="b"/>
          <a:lstStyle>
            <a:lvl1pPr marL="0" indent="0">
              <a:buNone/>
              <a:defRPr lang="de-DE" sz="3733" b="1" kern="1200" cap="all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1583499" y="2853492"/>
            <a:ext cx="1056117" cy="732120"/>
          </a:xfrm>
          <a:prstGeom prst="parallelogram">
            <a:avLst>
              <a:gd name="adj" fmla="val 51859"/>
            </a:avLst>
          </a:prstGeom>
          <a:solidFill>
            <a:srgbClr val="DDDDDD"/>
          </a:solidFill>
          <a:ln w="635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96000" tIns="0" rIns="0" bIns="0" anchor="ctr"/>
          <a:lstStyle/>
          <a:p>
            <a:endParaRPr lang="en-US" sz="2400">
              <a:solidFill>
                <a:srgbClr val="4D4D4D"/>
              </a:solidFill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724411" y="2853267"/>
            <a:ext cx="768349" cy="732367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rgbClr val="4D4D4D"/>
                </a:solidFill>
              </a:defRPr>
            </a:lvl1pPr>
            <a:lvl2pPr marL="609585" indent="0">
              <a:buNone/>
              <a:defRPr>
                <a:solidFill>
                  <a:srgbClr val="4D4D4D"/>
                </a:solidFill>
              </a:defRPr>
            </a:lvl2pPr>
            <a:lvl3pPr marL="1219170" indent="0">
              <a:buNone/>
              <a:defRPr>
                <a:solidFill>
                  <a:srgbClr val="4D4D4D"/>
                </a:solidFill>
              </a:defRPr>
            </a:lvl3pPr>
            <a:lvl4pPr marL="1828754" indent="0">
              <a:buNone/>
              <a:defRPr>
                <a:solidFill>
                  <a:srgbClr val="4D4D4D"/>
                </a:solidFill>
              </a:defRPr>
            </a:lvl4pPr>
            <a:lvl5pPr marL="2438339" indent="0">
              <a:buNone/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6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7013" y="1220755"/>
            <a:ext cx="5371008" cy="472284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17792" y="1220755"/>
            <a:ext cx="5371008" cy="472284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645B0-BDE2-4921-9064-919F375535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TITELMASTER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</p:spTree>
    <p:extLst>
      <p:ext uri="{BB962C8B-B14F-4D97-AF65-F5344CB8AC3E}">
        <p14:creationId xmlns:p14="http://schemas.microsoft.com/office/powerpoint/2010/main" val="208829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5" y="1535113"/>
            <a:ext cx="519264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11425" y="2174875"/>
            <a:ext cx="519264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87716" y="1535113"/>
            <a:ext cx="519468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87716" y="2174875"/>
            <a:ext cx="519468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8FC55-9A35-4639-A443-C97E65EA62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TITELMASTER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</p:spTree>
    <p:extLst>
      <p:ext uri="{BB962C8B-B14F-4D97-AF65-F5344CB8AC3E}">
        <p14:creationId xmlns:p14="http://schemas.microsoft.com/office/powerpoint/2010/main" val="20630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A52E8-636F-4C47-B9FE-131FD104A9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TITELMASTER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</p:spTree>
    <p:extLst>
      <p:ext uri="{BB962C8B-B14F-4D97-AF65-F5344CB8AC3E}">
        <p14:creationId xmlns:p14="http://schemas.microsoft.com/office/powerpoint/2010/main" val="58619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E29C1-92FB-47AC-A495-CE3D642520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04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7"/>
            <a:ext cx="10346192" cy="4624687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BE3DC40E-DBBE-4E2D-9EEC-FBF0DA0E9179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71646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t"/>
          <a:lstStyle/>
          <a:p>
            <a:r>
              <a:rPr lang="en-US" noProof="0" dirty="0"/>
              <a:t>TITELMASTER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2283" y="1796819"/>
            <a:ext cx="11076516" cy="4146781"/>
          </a:xfrm>
        </p:spPr>
        <p:txBody>
          <a:bodyPr/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A89AE-ACA0-4717-B0BB-5A5FF89EF800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en-US" noProof="0" dirty="0"/>
              <a:t>SECTION TITELMASTER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tint val="75000"/>
                  </a:srgbClr>
                </a:solidFill>
              </a:rPr>
              <a:t>2023/12/01</a:t>
            </a:r>
          </a:p>
        </p:txBody>
      </p:sp>
    </p:spTree>
    <p:extLst>
      <p:ext uri="{BB962C8B-B14F-4D97-AF65-F5344CB8AC3E}">
        <p14:creationId xmlns:p14="http://schemas.microsoft.com/office/powerpoint/2010/main" val="18668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3" y="1220754"/>
            <a:ext cx="11076516" cy="472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3082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72597" y="6553281"/>
            <a:ext cx="719403" cy="2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lang="en-US" sz="1067" b="0" kern="1200" smtClean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fld id="{60571886-5EB1-4A85-9486-0BF5135B49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Line 15"/>
          <p:cNvSpPr>
            <a:spLocks noChangeShapeType="1"/>
          </p:cNvSpPr>
          <p:nvPr userDrawn="1"/>
        </p:nvSpPr>
        <p:spPr bwMode="auto">
          <a:xfrm flipV="1">
            <a:off x="744803" y="1594338"/>
            <a:ext cx="0" cy="50816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AT" sz="24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8441531" y="6551560"/>
            <a:ext cx="2844800" cy="297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2023/12/01</a:t>
            </a:r>
            <a:endParaRPr lang="de-DE" dirty="0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129240" y="3240465"/>
            <a:ext cx="502584" cy="3430444"/>
            <a:chOff x="123125" y="2619165"/>
            <a:chExt cx="349275" cy="2384016"/>
          </a:xfrm>
        </p:grpSpPr>
        <p:pic>
          <p:nvPicPr>
            <p:cNvPr id="17" name="Grafik 1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34375" y="3597677"/>
              <a:ext cx="329428" cy="236918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64278" y="3207656"/>
              <a:ext cx="269623" cy="26962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36788" y="2808289"/>
              <a:ext cx="524735" cy="146488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-47213" y="2789504"/>
              <a:ext cx="524735" cy="18406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-225319" y="4368284"/>
              <a:ext cx="1053689" cy="216106"/>
            </a:xfrm>
            <a:prstGeom prst="rect">
              <a:avLst/>
            </a:prstGeom>
          </p:spPr>
        </p:pic>
      </p:grpSp>
      <p:pic>
        <p:nvPicPr>
          <p:cNvPr id="12" name="Picture 2" descr="Das Logo der Universität – Universität Innsbruck">
            <a:extLst>
              <a:ext uri="{FF2B5EF4-FFF2-40B4-BE49-F238E27FC236}">
                <a16:creationId xmlns:a16="http://schemas.microsoft.com/office/drawing/2014/main" id="{6B7B76CF-7692-4103-88C9-C55548D1D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-529835" y="1869417"/>
            <a:ext cx="182454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48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733" b="1" kern="1200" dirty="0" smtClean="0">
          <a:solidFill>
            <a:srgbClr val="336699"/>
          </a:solidFill>
          <a:latin typeface="Arial" pitchFamily="34" charset="0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5pPr>
      <a:lvl6pPr marL="609585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6pPr>
      <a:lvl7pPr marL="1219170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7pPr>
      <a:lvl8pPr marL="1828754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8pPr>
      <a:lvl9pPr marL="2438339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sz="1867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1467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1467">
          <a:solidFill>
            <a:schemeClr val="tx1"/>
          </a:solidFill>
          <a:latin typeface="+mn-lt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wrap="square" anchor="ctr">
            <a:normAutofit/>
          </a:bodyPr>
          <a:lstStyle/>
          <a:p>
            <a:pPr defTabSz="1219170" fontAlgn="base">
              <a:spcBef>
                <a:spcPct val="0"/>
              </a:spcBef>
              <a:spcAft>
                <a:spcPts val="600"/>
              </a:spcAft>
            </a:pPr>
            <a:fld id="{16AA89AE-ACA0-4717-B0BB-5A5FF89EF800}" type="slidenum">
              <a:rPr lang="en-US"/>
              <a:pPr defTabSz="1219170" fontAlgn="base">
                <a:spcBef>
                  <a:spcPct val="0"/>
                </a:spcBef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 anchor="ctr">
            <a:norm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de-DE"/>
              <a:t>2025/07/30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5E566FB0-2330-CE6D-AC8A-D94DF3BF74C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64137" y="1637020"/>
            <a:ext cx="10128096" cy="766762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sz="3600" b="1" kern="100" cap="none" dirty="0"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Detection of Correlation Reversal Manipulation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3600" b="1" kern="100" cap="none" dirty="0"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using Benford’s Law and Random Forest</a:t>
            </a:r>
          </a:p>
          <a:p>
            <a:pPr marL="0" indent="0">
              <a:spcAft>
                <a:spcPts val="800"/>
              </a:spcAft>
              <a:buNone/>
            </a:pPr>
            <a:endParaRPr lang="en-US" sz="3200" b="1" kern="100" dirty="0"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800" kern="100" cap="none" dirty="0"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Poj Netsiri,   TU Wien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6614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5B33D-C7BE-6A0C-BDD5-F8F17CCF01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9A566-8C47-AA67-FD36-24E2F3936D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DA7CB-8035-99EC-438D-0839FBB04C6F}"/>
              </a:ext>
            </a:extLst>
          </p:cNvPr>
          <p:cNvSpPr txBox="1"/>
          <p:nvPr/>
        </p:nvSpPr>
        <p:spPr>
          <a:xfrm>
            <a:off x="1799481" y="570971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FA89C-D8D6-FA64-ED62-8A10C098DCE1}"/>
              </a:ext>
            </a:extLst>
          </p:cNvPr>
          <p:cNvSpPr txBox="1"/>
          <p:nvPr/>
        </p:nvSpPr>
        <p:spPr>
          <a:xfrm>
            <a:off x="1514346" y="1508028"/>
            <a:ext cx="9784282" cy="4455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Benford’s law can detect data manipulation and correlation reversal.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Random Forest Algorithm can also detect data manipulation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and correlation reversal.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3. Random Forest could approximate original data better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than Benford’s law (84% vs. 45%).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4. The original data was manipulated to show positive correlation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between HP and MPG while still p &lt; 5%.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38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7378" y="398975"/>
            <a:ext cx="5600229" cy="45720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Q: Can we trust this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60571886-5EB1-4A85-9486-0BF5135B49D5}" type="slidenum">
              <a:rPr lang="de-DE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FDCD59-39CB-C8C8-B5FB-F11CC70E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61" y="3704897"/>
            <a:ext cx="3672605" cy="2570823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9669CDA7-F7A9-11CB-5AAA-289DC182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325" y="315945"/>
            <a:ext cx="3782877" cy="283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5459CB-45CC-028A-649E-BB9038CC8FE8}"/>
              </a:ext>
            </a:extLst>
          </p:cNvPr>
          <p:cNvSpPr txBox="1"/>
          <p:nvPr/>
        </p:nvSpPr>
        <p:spPr>
          <a:xfrm>
            <a:off x="5544540" y="868690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Benford’s Law</a:t>
            </a:r>
          </a:p>
          <a:p>
            <a:pPr algn="ctr"/>
            <a:r>
              <a:rPr lang="en-US" dirty="0"/>
              <a:t>(Statistical Analysis)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AE23F-719F-4E66-92FC-BE9896DAFE41}"/>
              </a:ext>
            </a:extLst>
          </p:cNvPr>
          <p:cNvSpPr txBox="1"/>
          <p:nvPr/>
        </p:nvSpPr>
        <p:spPr>
          <a:xfrm>
            <a:off x="5598946" y="4624200"/>
            <a:ext cx="208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/>
              <a:t>(Machine Learning)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CCA1935-EB5F-44A7-9F8C-6FB8E525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33" y="1868820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38DBE2-3DF8-2376-6432-6177B7E02894}"/>
              </a:ext>
            </a:extLst>
          </p:cNvPr>
          <p:cNvSpPr txBox="1"/>
          <p:nvPr/>
        </p:nvSpPr>
        <p:spPr>
          <a:xfrm>
            <a:off x="1337894" y="4680739"/>
            <a:ext cx="521572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From a given data: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FF0000"/>
                </a:solidFill>
              </a:rPr>
              <a:t>r = 0.5, p =  3.5e-03</a:t>
            </a:r>
          </a:p>
          <a:p>
            <a:r>
              <a:rPr lang="en-US" sz="2000" dirty="0"/>
              <a:t>“</a:t>
            </a:r>
            <a:r>
              <a:rPr lang="en-US" sz="2000" i="1" dirty="0">
                <a:solidFill>
                  <a:srgbClr val="0070C0"/>
                </a:solidFill>
              </a:rPr>
              <a:t>The more horsepower we have, 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   the more miles per gallon we get</a:t>
            </a:r>
            <a:r>
              <a:rPr lang="en-US" sz="2000" i="1" dirty="0"/>
              <a:t>.”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97C543D-194F-7027-61CD-B3149745DF23}"/>
              </a:ext>
            </a:extLst>
          </p:cNvPr>
          <p:cNvSpPr/>
          <p:nvPr/>
        </p:nvSpPr>
        <p:spPr>
          <a:xfrm rot="1542743">
            <a:off x="5880762" y="3748134"/>
            <a:ext cx="1520209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Inspector Icon Vector Art, Icons, and Graphics for Free Download">
            <a:extLst>
              <a:ext uri="{FF2B5EF4-FFF2-40B4-BE49-F238E27FC236}">
                <a16:creationId xmlns:a16="http://schemas.microsoft.com/office/drawing/2014/main" id="{662D83C0-979C-A97C-A30E-A9D4C682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63" y="2473210"/>
            <a:ext cx="584006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EC61703-9319-EB82-22CF-BEAF907C2658}"/>
              </a:ext>
            </a:extLst>
          </p:cNvPr>
          <p:cNvSpPr/>
          <p:nvPr/>
        </p:nvSpPr>
        <p:spPr>
          <a:xfrm rot="20563533">
            <a:off x="5880762" y="1726673"/>
            <a:ext cx="1520209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2DE5-8A2E-F98A-9CDF-09578DE18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C3375-3E6F-76C6-5EFD-538C43C638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2023/12/01</a:t>
            </a:r>
            <a:endParaRPr lang="de-DE" dirty="0">
              <a:solidFill>
                <a:srgbClr val="000000">
                  <a:tint val="75000"/>
                </a:srgbClr>
              </a:solidFill>
              <a:latin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AD044-42B4-F5D3-CC0A-DC46B668157C}"/>
              </a:ext>
            </a:extLst>
          </p:cNvPr>
          <p:cNvSpPr txBox="1"/>
          <p:nvPr/>
        </p:nvSpPr>
        <p:spPr>
          <a:xfrm>
            <a:off x="2815335" y="537559"/>
            <a:ext cx="730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 Manipulation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BF88147-385D-2063-E51D-6D73B627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312" y="1836881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D2332C8-1414-99BF-0711-768BECBF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64" y="1806911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CC8ED19-E114-63EB-EF6D-FBFF35F1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031" y="4618300"/>
            <a:ext cx="7305774" cy="1377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Criteria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: 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Classified as </a:t>
            </a:r>
            <a:r>
              <a:rPr lang="en-US" altLang="en-US" sz="2400" b="1" dirty="0">
                <a:solidFill>
                  <a:srgbClr val="FF0000"/>
                </a:solidFill>
                <a:latin typeface="Aptos" panose="020B0004020202020204" pitchFamily="34" charset="0"/>
              </a:rPr>
              <a:t>manipulated </a:t>
            </a: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(anomaly and extreme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)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29196E-29D6-5B19-333B-D9E999380C31}"/>
              </a:ext>
            </a:extLst>
          </p:cNvPr>
          <p:cNvSpPr/>
          <p:nvPr/>
        </p:nvSpPr>
        <p:spPr>
          <a:xfrm>
            <a:off x="5445334" y="2637375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FB28B-9A2D-692E-3678-38A16D2A3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D82D4D-FB74-E58E-00E0-2DA4C7C6A9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B06ABE-9455-6AD1-EB90-4F54A054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949405"/>
            <a:ext cx="3115491" cy="218084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71F3AA-B7C0-327F-E685-4F448E1F3B63}"/>
              </a:ext>
            </a:extLst>
          </p:cNvPr>
          <p:cNvSpPr/>
          <p:nvPr/>
        </p:nvSpPr>
        <p:spPr>
          <a:xfrm>
            <a:off x="3804931" y="2529895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49FC557-CE8A-16E5-42F2-B29A6461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12" y="3113776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BBC4EC-21AD-AE34-8C3B-093B35524270}"/>
              </a:ext>
            </a:extLst>
          </p:cNvPr>
          <p:cNvSpPr txBox="1"/>
          <p:nvPr/>
        </p:nvSpPr>
        <p:spPr>
          <a:xfrm>
            <a:off x="2778293" y="329131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 Manipulation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F87BD4-AA9F-EA0E-C351-103A231B3C8B}"/>
              </a:ext>
            </a:extLst>
          </p:cNvPr>
          <p:cNvSpPr/>
          <p:nvPr/>
        </p:nvSpPr>
        <p:spPr>
          <a:xfrm>
            <a:off x="8543646" y="2609860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6874D-16DE-996C-2B3B-EA31A94DF813}"/>
              </a:ext>
            </a:extLst>
          </p:cNvPr>
          <p:cNvSpPr txBox="1"/>
          <p:nvPr/>
        </p:nvSpPr>
        <p:spPr>
          <a:xfrm>
            <a:off x="1290399" y="1161751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98A03-2F10-63EF-3C9D-5A57D5B9CAC4}"/>
              </a:ext>
            </a:extLst>
          </p:cNvPr>
          <p:cNvSpPr txBox="1"/>
          <p:nvPr/>
        </p:nvSpPr>
        <p:spPr>
          <a:xfrm>
            <a:off x="1081015" y="2770755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E5026-4BB3-DB8F-CFCA-5ECD327193AC}"/>
              </a:ext>
            </a:extLst>
          </p:cNvPr>
          <p:cNvSpPr txBox="1"/>
          <p:nvPr/>
        </p:nvSpPr>
        <p:spPr>
          <a:xfrm>
            <a:off x="5897357" y="1519159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ED31A6D-3CF4-C816-7F72-77460876A3F6}"/>
              </a:ext>
            </a:extLst>
          </p:cNvPr>
          <p:cNvSpPr/>
          <p:nvPr/>
        </p:nvSpPr>
        <p:spPr>
          <a:xfrm>
            <a:off x="10257200" y="2638783"/>
            <a:ext cx="980387" cy="5656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54D488D-5A76-E544-7D49-B15B666B3750}"/>
              </a:ext>
            </a:extLst>
          </p:cNvPr>
          <p:cNvSpPr/>
          <p:nvPr/>
        </p:nvSpPr>
        <p:spPr>
          <a:xfrm>
            <a:off x="3804931" y="5246007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85D5EC5-E30E-470A-9728-19E1C4CD1CD0}"/>
              </a:ext>
            </a:extLst>
          </p:cNvPr>
          <p:cNvSpPr/>
          <p:nvPr/>
        </p:nvSpPr>
        <p:spPr>
          <a:xfrm>
            <a:off x="6924832" y="5246007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A353C-B844-B4F7-06AE-111142ABE53F}"/>
              </a:ext>
            </a:extLst>
          </p:cNvPr>
          <p:cNvSpPr txBox="1"/>
          <p:nvPr/>
        </p:nvSpPr>
        <p:spPr>
          <a:xfrm>
            <a:off x="1277231" y="4642759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5B9D17-BD76-41DF-02BF-63E7CB0F24DF}"/>
              </a:ext>
            </a:extLst>
          </p:cNvPr>
          <p:cNvSpPr txBox="1"/>
          <p:nvPr/>
        </p:nvSpPr>
        <p:spPr>
          <a:xfrm>
            <a:off x="5491808" y="48120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0F0605-F779-720E-4DCE-4F45E7D0A7B0}"/>
              </a:ext>
            </a:extLst>
          </p:cNvPr>
          <p:cNvSpPr txBox="1"/>
          <p:nvPr/>
        </p:nvSpPr>
        <p:spPr>
          <a:xfrm>
            <a:off x="8311684" y="5340149"/>
            <a:ext cx="329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Classified as </a:t>
            </a:r>
            <a:r>
              <a:rPr lang="en-US" sz="2400" b="1" dirty="0">
                <a:solidFill>
                  <a:srgbClr val="FF0000"/>
                </a:solidFill>
              </a:rPr>
              <a:t>manipulated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6DE90B08-E5E5-01D8-57B0-1324D213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981313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13436864-FBD3-17B9-222F-73EE28360461}"/>
              </a:ext>
            </a:extLst>
          </p:cNvPr>
          <p:cNvSpPr/>
          <p:nvPr/>
        </p:nvSpPr>
        <p:spPr>
          <a:xfrm rot="8524383">
            <a:off x="7440113" y="4037345"/>
            <a:ext cx="1326584" cy="623454"/>
          </a:xfrm>
          <a:prstGeom prst="rightArrow">
            <a:avLst/>
          </a:prstGeom>
          <a:solidFill>
            <a:srgbClr val="CC0099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F33263DD-0534-3A0F-9CF2-75D662A7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35" y="1522055"/>
            <a:ext cx="1983682" cy="11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5275A3E-B98F-029A-CC8A-FA885AE49C5D}"/>
              </a:ext>
            </a:extLst>
          </p:cNvPr>
          <p:cNvSpPr/>
          <p:nvPr/>
        </p:nvSpPr>
        <p:spPr>
          <a:xfrm>
            <a:off x="5514735" y="5274930"/>
            <a:ext cx="980387" cy="5656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</p:spTree>
    <p:extLst>
      <p:ext uri="{BB962C8B-B14F-4D97-AF65-F5344CB8AC3E}">
        <p14:creationId xmlns:p14="http://schemas.microsoft.com/office/powerpoint/2010/main" val="410173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2DE5-8A2E-F98A-9CDF-09578DE18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C3375-3E6F-76C6-5EFD-538C43C638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63CFA35-DDC7-6FE5-B903-BA752A322196}"/>
              </a:ext>
            </a:extLst>
          </p:cNvPr>
          <p:cNvSpPr/>
          <p:nvPr/>
        </p:nvSpPr>
        <p:spPr>
          <a:xfrm>
            <a:off x="5432708" y="1939148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49791-AB3A-4D6E-A96D-EDF2F6AF8F48}"/>
              </a:ext>
            </a:extLst>
          </p:cNvPr>
          <p:cNvSpPr txBox="1"/>
          <p:nvPr/>
        </p:nvSpPr>
        <p:spPr>
          <a:xfrm>
            <a:off x="2120776" y="311834"/>
            <a:ext cx="850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</a:t>
            </a:r>
            <a:r>
              <a:rPr lang="en-US" sz="2800" dirty="0"/>
              <a:t> </a:t>
            </a:r>
            <a:r>
              <a:rPr lang="en-US" sz="2800" b="1" dirty="0"/>
              <a:t>Correlation Reversal 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2425C50-13D4-9971-F524-7BE0A1828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1" y="1108684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02F17B-96CC-D710-1ACF-FAFF3F5C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43" y="1015418"/>
            <a:ext cx="4174995" cy="24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8DFAA6-CDA3-2335-A41D-3A7E876BF493}"/>
              </a:ext>
            </a:extLst>
          </p:cNvPr>
          <p:cNvSpPr txBox="1"/>
          <p:nvPr/>
        </p:nvSpPr>
        <p:spPr>
          <a:xfrm>
            <a:off x="5385788" y="1341537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Stochastic Simulation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6654F6-E99C-1C8A-4689-4A2C32E05B82}"/>
              </a:ext>
            </a:extLst>
          </p:cNvPr>
          <p:cNvSpPr/>
          <p:nvPr/>
        </p:nvSpPr>
        <p:spPr>
          <a:xfrm rot="8524383">
            <a:off x="5397198" y="3081339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FE9C9A-6ADC-EACE-9033-CC25F1B43C60}"/>
              </a:ext>
            </a:extLst>
          </p:cNvPr>
          <p:cNvSpPr/>
          <p:nvPr/>
        </p:nvSpPr>
        <p:spPr>
          <a:xfrm>
            <a:off x="5579084" y="4246679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05858-5FDD-8EF6-5B8A-CEA1245A3912}"/>
              </a:ext>
            </a:extLst>
          </p:cNvPr>
          <p:cNvSpPr txBox="1"/>
          <p:nvPr/>
        </p:nvSpPr>
        <p:spPr>
          <a:xfrm>
            <a:off x="2308363" y="3509382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pic>
        <p:nvPicPr>
          <p:cNvPr id="20" name="Picture 24">
            <a:extLst>
              <a:ext uri="{FF2B5EF4-FFF2-40B4-BE49-F238E27FC236}">
                <a16:creationId xmlns:a16="http://schemas.microsoft.com/office/drawing/2014/main" id="{231E04DA-7459-0333-876F-7022A18E1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83" y="3777694"/>
            <a:ext cx="4017635" cy="28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25E6C0-4B45-2306-E692-1E52C612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1" y="3777694"/>
            <a:ext cx="4017638" cy="28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8EBF5B-FA33-6821-A34C-B4E7EE7B4999}"/>
              </a:ext>
            </a:extLst>
          </p:cNvPr>
          <p:cNvSpPr txBox="1"/>
          <p:nvPr/>
        </p:nvSpPr>
        <p:spPr>
          <a:xfrm>
            <a:off x="3687429" y="4337682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r>
              <a:rPr lang="en-US" dirty="0">
                <a:solidFill>
                  <a:srgbClr val="FF000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401082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58A6E-4C54-B7DC-2952-8889481D0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8971F-81A7-9B00-A44B-372A16D2C6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C4D26B-D09D-7D2C-839D-4D1D8EE0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34" y="1600606"/>
            <a:ext cx="3115491" cy="218084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7E7FF43-869B-02E8-F251-B0341A92E36F}"/>
              </a:ext>
            </a:extLst>
          </p:cNvPr>
          <p:cNvSpPr/>
          <p:nvPr/>
        </p:nvSpPr>
        <p:spPr>
          <a:xfrm>
            <a:off x="4030050" y="2379300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99726-DC85-6941-ED87-6D9BAC21F67F}"/>
              </a:ext>
            </a:extLst>
          </p:cNvPr>
          <p:cNvSpPr txBox="1"/>
          <p:nvPr/>
        </p:nvSpPr>
        <p:spPr>
          <a:xfrm>
            <a:off x="2175429" y="356701"/>
            <a:ext cx="86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</a:t>
            </a:r>
            <a:r>
              <a:rPr lang="en-US" sz="2800" dirty="0"/>
              <a:t> </a:t>
            </a:r>
            <a:r>
              <a:rPr lang="en-US" sz="2800" b="1" dirty="0"/>
              <a:t>Correlation Reversal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31A3DDF-1045-E536-ABE0-7D7A04550503}"/>
              </a:ext>
            </a:extLst>
          </p:cNvPr>
          <p:cNvSpPr/>
          <p:nvPr/>
        </p:nvSpPr>
        <p:spPr>
          <a:xfrm>
            <a:off x="8768765" y="2379300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0201C24-D079-03AF-660F-A829B241B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85" y="1832529"/>
            <a:ext cx="2878151" cy="17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30D660-6FF0-911F-DED3-DBB15D9B838E}"/>
              </a:ext>
            </a:extLst>
          </p:cNvPr>
          <p:cNvSpPr txBox="1"/>
          <p:nvPr/>
        </p:nvSpPr>
        <p:spPr>
          <a:xfrm>
            <a:off x="1796616" y="1431200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BBDF0-800C-7BD2-48B4-7846699C650B}"/>
              </a:ext>
            </a:extLst>
          </p:cNvPr>
          <p:cNvSpPr txBox="1"/>
          <p:nvPr/>
        </p:nvSpPr>
        <p:spPr>
          <a:xfrm>
            <a:off x="6570051" y="1322630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A3BAF27-7F84-C085-37E9-4B4A147B86FC}"/>
              </a:ext>
            </a:extLst>
          </p:cNvPr>
          <p:cNvSpPr/>
          <p:nvPr/>
        </p:nvSpPr>
        <p:spPr>
          <a:xfrm>
            <a:off x="10482319" y="2408223"/>
            <a:ext cx="980387" cy="565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EBFC0-7CC0-0323-F888-C1D5AEE3D2D7}"/>
              </a:ext>
            </a:extLst>
          </p:cNvPr>
          <p:cNvSpPr/>
          <p:nvPr/>
        </p:nvSpPr>
        <p:spPr>
          <a:xfrm>
            <a:off x="4254819" y="4816066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AC3BAB9-D84C-DD90-F845-463712C42FDD}"/>
              </a:ext>
            </a:extLst>
          </p:cNvPr>
          <p:cNvSpPr/>
          <p:nvPr/>
        </p:nvSpPr>
        <p:spPr>
          <a:xfrm>
            <a:off x="7317180" y="4816066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026C4-7D3F-5F97-9B82-898DA6B20693}"/>
              </a:ext>
            </a:extLst>
          </p:cNvPr>
          <p:cNvSpPr txBox="1"/>
          <p:nvPr/>
        </p:nvSpPr>
        <p:spPr>
          <a:xfrm>
            <a:off x="1655287" y="3907763"/>
            <a:ext cx="176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764539-5402-71FE-FC47-C23135D8B65B}"/>
              </a:ext>
            </a:extLst>
          </p:cNvPr>
          <p:cNvSpPr txBox="1"/>
          <p:nvPr/>
        </p:nvSpPr>
        <p:spPr>
          <a:xfrm>
            <a:off x="5923030" y="4477512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Regressor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F7F3A857-E337-1419-C4F6-04B285D7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5" y="4243303"/>
            <a:ext cx="2965290" cy="17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ABC7E210-E4A9-97FB-CF2E-3CE2FCDE7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458" y="4260779"/>
            <a:ext cx="2921721" cy="17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055D09-C1CA-B164-751F-054192023FD1}"/>
              </a:ext>
            </a:extLst>
          </p:cNvPr>
          <p:cNvSpPr txBox="1"/>
          <p:nvPr/>
        </p:nvSpPr>
        <p:spPr>
          <a:xfrm>
            <a:off x="9582730" y="3907763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2A9F7F-7E79-EA5A-4C43-04F4608ED8B6}"/>
              </a:ext>
            </a:extLst>
          </p:cNvPr>
          <p:cNvSpPr txBox="1"/>
          <p:nvPr/>
        </p:nvSpPr>
        <p:spPr>
          <a:xfrm>
            <a:off x="10672120" y="4477512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Negative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85D5514-1FD1-1F3F-7818-B362221FE749}"/>
              </a:ext>
            </a:extLst>
          </p:cNvPr>
          <p:cNvSpPr/>
          <p:nvPr/>
        </p:nvSpPr>
        <p:spPr>
          <a:xfrm rot="8524383">
            <a:off x="7532835" y="3677095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4BB0CBF-39DB-4C74-08FB-827F377476E8}"/>
              </a:ext>
            </a:extLst>
          </p:cNvPr>
          <p:cNvSpPr/>
          <p:nvPr/>
        </p:nvSpPr>
        <p:spPr>
          <a:xfrm>
            <a:off x="5968238" y="4844989"/>
            <a:ext cx="980387" cy="565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</p:spTree>
    <p:extLst>
      <p:ext uri="{BB962C8B-B14F-4D97-AF65-F5344CB8AC3E}">
        <p14:creationId xmlns:p14="http://schemas.microsoft.com/office/powerpoint/2010/main" val="420626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732520-98D0-62CB-7446-EC8BA498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72BE3B4-BE15-FC4C-FF73-9E0D3C6F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13" y="342900"/>
            <a:ext cx="93630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9E8D9-A228-0E73-1697-7B38D4893EC0}"/>
              </a:ext>
            </a:extLst>
          </p:cNvPr>
          <p:cNvSpPr txBox="1"/>
          <p:nvPr/>
        </p:nvSpPr>
        <p:spPr>
          <a:xfrm>
            <a:off x="2719407" y="4816698"/>
            <a:ext cx="61787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296725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F563E-EB74-FDD5-C0BC-F6EE3AF05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4D3FF6-1F15-CEDC-1BF6-552B556B9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74" y="186307"/>
            <a:ext cx="9372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A90E3-5B82-D074-89E1-70628451CBCA}"/>
              </a:ext>
            </a:extLst>
          </p:cNvPr>
          <p:cNvSpPr txBox="1"/>
          <p:nvPr/>
        </p:nvSpPr>
        <p:spPr>
          <a:xfrm>
            <a:off x="4495400" y="696879"/>
            <a:ext cx="57793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245842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86B83-8EFE-EAAA-03D3-E14735806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EAD70-5D74-3D51-F831-DC198C78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76" y="4201517"/>
            <a:ext cx="8911958" cy="2055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86792-B4C9-051C-AFF7-9A9AA97A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64" y="1468362"/>
            <a:ext cx="10199671" cy="2146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3BCA5-F8DF-50EF-437C-E08A9C28BA4F}"/>
              </a:ext>
            </a:extLst>
          </p:cNvPr>
          <p:cNvSpPr txBox="1"/>
          <p:nvPr/>
        </p:nvSpPr>
        <p:spPr>
          <a:xfrm>
            <a:off x="1325551" y="390104"/>
            <a:ext cx="893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Evaluation of Random Forest Classifier and Regressor</a:t>
            </a:r>
          </a:p>
        </p:txBody>
      </p:sp>
    </p:spTree>
    <p:extLst>
      <p:ext uri="{BB962C8B-B14F-4D97-AF65-F5344CB8AC3E}">
        <p14:creationId xmlns:p14="http://schemas.microsoft.com/office/powerpoint/2010/main" val="312061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ZLAafLS62MkIWAKHPZ3Q"/>
</p:tagLst>
</file>

<file path=ppt/theme/theme1.xml><?xml version="1.0" encoding="utf-8"?>
<a:theme xmlns:a="http://schemas.openxmlformats.org/drawingml/2006/main" name="Lehrstuhl-Präsentation quer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Lehrstuhl-Präsentation que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>
        <a:defPPr algn="ctr">
          <a:defRPr sz="1800"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hrstuhl-Präsentation qu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-Präsentation qu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289</Words>
  <Application>Microsoft Office PowerPoint</Application>
  <PresentationFormat>Widescreen</PresentationFormat>
  <Paragraphs>71</Paragraphs>
  <Slides>10</Slides>
  <Notes>0</Notes>
  <HiddenSlides>6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Narrow</vt:lpstr>
      <vt:lpstr>Georgia</vt:lpstr>
      <vt:lpstr>Verdana</vt:lpstr>
      <vt:lpstr>Lehrstuhl-Präsentation quer</vt:lpstr>
      <vt:lpstr>think-cell Slide</vt:lpstr>
      <vt:lpstr>PowerPoint Presentation</vt:lpstr>
      <vt:lpstr>Q: Can we trust this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Vienna University of Economics and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Müllner, Jakob</dc:creator>
  <cp:lastModifiedBy>Poj</cp:lastModifiedBy>
  <cp:revision>11</cp:revision>
  <dcterms:created xsi:type="dcterms:W3CDTF">2024-07-08T13:00:33Z</dcterms:created>
  <dcterms:modified xsi:type="dcterms:W3CDTF">2025-07-09T18:34:57Z</dcterms:modified>
</cp:coreProperties>
</file>