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21" r:id="rId2"/>
    <p:sldId id="2119" r:id="rId3"/>
    <p:sldId id="2122" r:id="rId4"/>
    <p:sldId id="2124" r:id="rId5"/>
    <p:sldId id="2123" r:id="rId6"/>
    <p:sldId id="2150" r:id="rId7"/>
    <p:sldId id="2151" r:id="rId8"/>
    <p:sldId id="2152" r:id="rId9"/>
    <p:sldId id="2153" r:id="rId10"/>
    <p:sldId id="215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97" autoAdjust="0"/>
    <p:restoredTop sz="94660"/>
  </p:normalViewPr>
  <p:slideViewPr>
    <p:cSldViewPr snapToGrid="0">
      <p:cViewPr>
        <p:scale>
          <a:sx n="150" d="100"/>
          <a:sy n="150" d="100"/>
        </p:scale>
        <p:origin x="-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 userDrawn="1"/>
        </p:nvSpPr>
        <p:spPr bwMode="auto">
          <a:xfrm>
            <a:off x="0" y="1"/>
            <a:ext cx="12192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 sz="2400">
              <a:latin typeface="Arial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3326462"/>
            <a:ext cx="12192000" cy="2706039"/>
          </a:xfrm>
          <a:prstGeom prst="rect">
            <a:avLst/>
          </a:prstGeom>
          <a:solidFill>
            <a:srgbClr val="3366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37061" indent="-237061" algn="ctr">
              <a:defRPr/>
            </a:pPr>
            <a:endParaRPr lang="de-AT" sz="24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echteck 5"/>
          <p:cNvSpPr/>
          <p:nvPr userDrawn="1"/>
        </p:nvSpPr>
        <p:spPr bwMode="auto">
          <a:xfrm>
            <a:off x="0" y="3326462"/>
            <a:ext cx="12192000" cy="2706039"/>
          </a:xfrm>
          <a:prstGeom prst="rect">
            <a:avLst/>
          </a:prstGeom>
          <a:solidFill>
            <a:srgbClr val="3366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e-DE" sz="2400">
              <a:latin typeface="Arial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585130"/>
            <a:ext cx="12048565" cy="631271"/>
          </a:xfrm>
          <a:prstGeom prst="rect">
            <a:avLst/>
          </a:prstGeom>
          <a:noFill/>
        </p:spPr>
        <p:txBody>
          <a:bodyPr lIns="288000"/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title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557" y="806213"/>
            <a:ext cx="4985751" cy="102255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3489" y="2190448"/>
            <a:ext cx="809771" cy="58236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6652" y="2267139"/>
            <a:ext cx="1646549" cy="45966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67779" y="2160814"/>
            <a:ext cx="687847" cy="687847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5657" y="2247151"/>
            <a:ext cx="1388363" cy="486995"/>
          </a:xfrm>
          <a:prstGeom prst="rect">
            <a:avLst/>
          </a:prstGeom>
        </p:spPr>
      </p:pic>
      <p:sp>
        <p:nvSpPr>
          <p:cNvPr id="22" name="Textplatzhalt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214284"/>
            <a:ext cx="12048565" cy="594432"/>
          </a:xfrm>
        </p:spPr>
        <p:txBody>
          <a:bodyPr lIns="288000"/>
          <a:lstStyle>
            <a:lvl1pPr marL="0" indent="0">
              <a:buNone/>
              <a:defRPr sz="3733" baseline="0">
                <a:solidFill>
                  <a:schemeClr val="bg1"/>
                </a:solidFill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733"/>
            </a:lvl3pPr>
            <a:lvl4pPr marL="1828754" indent="0">
              <a:buNone/>
              <a:defRPr sz="3733"/>
            </a:lvl4pPr>
            <a:lvl5pPr marL="2438339" indent="0">
              <a:buNone/>
              <a:defRPr sz="3733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subtitle</a:t>
            </a:r>
            <a:endParaRPr lang="de-DE" dirty="0"/>
          </a:p>
        </p:txBody>
      </p:sp>
      <p:sp>
        <p:nvSpPr>
          <p:cNvPr id="24" name="Textplatzhalter 20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5142811"/>
            <a:ext cx="12048565" cy="594432"/>
          </a:xfrm>
        </p:spPr>
        <p:txBody>
          <a:bodyPr lIns="288000"/>
          <a:lstStyle>
            <a:lvl1pPr marL="0" indent="0">
              <a:buNone/>
              <a:defRPr sz="2667" baseline="0">
                <a:solidFill>
                  <a:schemeClr val="bg1"/>
                </a:solidFill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733"/>
            </a:lvl3pPr>
            <a:lvl4pPr marL="1828754" indent="0">
              <a:buNone/>
              <a:defRPr sz="3733"/>
            </a:lvl4pPr>
            <a:lvl5pPr marL="2438339" indent="0">
              <a:buNone/>
              <a:defRPr sz="3733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date</a:t>
            </a:r>
            <a:endParaRPr lang="de-DE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2" hasCustomPrompt="1"/>
          </p:nvPr>
        </p:nvSpPr>
        <p:spPr>
          <a:xfrm>
            <a:off x="8779933" y="806213"/>
            <a:ext cx="2997200" cy="1022555"/>
          </a:xfrm>
        </p:spPr>
        <p:txBody>
          <a:bodyPr anchor="ctr"/>
          <a:lstStyle>
            <a:lvl1pPr marL="0" indent="0" algn="ctr">
              <a:buNone/>
              <a:defRPr sz="1867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/>
              <a:t>Add additional </a:t>
            </a:r>
            <a:r>
              <a:rPr lang="de-DE" dirty="0" err="1"/>
              <a:t>logos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(e.g. Corporate Partners)</a:t>
            </a:r>
          </a:p>
        </p:txBody>
      </p:sp>
      <p:pic>
        <p:nvPicPr>
          <p:cNvPr id="16" name="Picture 2" descr="Das Logo der Universität – Universität Innsbruck">
            <a:extLst>
              <a:ext uri="{FF2B5EF4-FFF2-40B4-BE49-F238E27FC236}">
                <a16:creationId xmlns:a16="http://schemas.microsoft.com/office/drawing/2014/main" id="{A6095F9B-4721-4F9E-A6C2-55D89594F5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10549" y="514351"/>
            <a:ext cx="3649099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457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499" y="548680"/>
            <a:ext cx="11573768" cy="45720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de-DE" dirty="0"/>
              <a:t>TITELMASTER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A89AE-ACA0-4717-B0BB-5A5FF89EF8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2904" y="164637"/>
            <a:ext cx="11574363" cy="287867"/>
          </a:xfrm>
        </p:spPr>
        <p:txBody>
          <a:bodyPr anchor="ctr"/>
          <a:lstStyle>
            <a:lvl1pPr marL="0" indent="0">
              <a:buNone/>
              <a:defRPr sz="2400" b="0" baseline="0"/>
            </a:lvl1pPr>
          </a:lstStyle>
          <a:p>
            <a:pPr lvl="0"/>
            <a:r>
              <a:rPr lang="de-DE" dirty="0"/>
              <a:t>SECTION TITELMASTER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2023/12/01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-614801" y="1974827"/>
            <a:ext cx="1973812" cy="465667"/>
          </a:xfrm>
        </p:spPr>
        <p:txBody>
          <a:bodyPr rIns="0"/>
          <a:lstStyle>
            <a:lvl1pPr marL="0" indent="0">
              <a:buNone/>
              <a:defRPr sz="1067" baseline="0"/>
            </a:lvl1pPr>
            <a:lvl2pPr marL="609585" indent="0">
              <a:buNone/>
              <a:defRPr sz="1067"/>
            </a:lvl2pPr>
            <a:lvl3pPr marL="1219170" indent="0">
              <a:buNone/>
              <a:defRPr sz="1067"/>
            </a:lvl3pPr>
            <a:lvl4pPr marL="1828754" indent="0">
              <a:buNone/>
              <a:defRPr sz="1067"/>
            </a:lvl4pPr>
            <a:lvl5pPr marL="2438339" indent="0">
              <a:buNone/>
              <a:defRPr sz="1067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instructors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course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0401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115DE90-B64B-422D-AC41-BF7EE3EDCA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906"/>
          <a:ext cx="2117" cy="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31" imgH="631" progId="TCLayout.ActiveDocument.1">
                  <p:embed/>
                </p:oleObj>
              </mc:Choice>
              <mc:Fallback>
                <p:oleObj name="think-cell Slide" r:id="rId4" imgW="631" imgH="631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115DE90-B64B-422D-AC41-BF7EE3EDCA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906"/>
                        <a:ext cx="2117" cy="1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4FF4DF01-08D0-426B-9B7F-A57CD119CA8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1"/>
            <a:ext cx="211667" cy="190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160" b="1" i="0" baseline="0" dirty="0">
              <a:latin typeface="Georgia" panose="02040502050405020303" pitchFamily="18" charset="0"/>
              <a:sym typeface="Georgia" panose="02040502050405020303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987ED-B944-4DCF-8A58-35287674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9C2B48-8405-42DD-B2B8-1E0AD385D5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3DC40E-DBBE-4E2D-9EEC-FBF0DA0E91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75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Click="0">
        <p159:morph option="byObject"/>
      </p:transition>
    </mc:Choice>
    <mc:Fallback xmlns=""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499" y="548680"/>
            <a:ext cx="11573768" cy="457200"/>
          </a:xfrm>
          <a:prstGeom prst="rect">
            <a:avLst/>
          </a:prstGeo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 dirty="0"/>
              <a:t>TITELMASTER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A89AE-ACA0-4717-B0BB-5A5FF89EF8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2904" y="164637"/>
            <a:ext cx="11574363" cy="287867"/>
          </a:xfrm>
        </p:spPr>
        <p:txBody>
          <a:bodyPr anchor="ctr"/>
          <a:lstStyle>
            <a:lvl1pPr marL="0" indent="0">
              <a:buNone/>
              <a:defRPr sz="2400" b="0" baseline="0"/>
            </a:lvl1pPr>
          </a:lstStyle>
          <a:p>
            <a:pPr lvl="0"/>
            <a:r>
              <a:rPr lang="en-US" noProof="0" dirty="0"/>
              <a:t>SECTION TITELMASTER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2023/12/01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174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07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1967541" y="3196199"/>
            <a:ext cx="9505123" cy="1576951"/>
          </a:xfrm>
          <a:prstGeom prst="rect">
            <a:avLst/>
          </a:prstGeom>
          <a:solidFill>
            <a:srgbClr val="336699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37061" indent="-237061" algn="ctr">
              <a:defRPr/>
            </a:pPr>
            <a:endParaRPr lang="de-AT" sz="24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5A7FD6-D123-4040-ADB4-BF674BE8090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2023/12/01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023659" y="3332989"/>
            <a:ext cx="8456685" cy="1440160"/>
          </a:xfrm>
        </p:spPr>
        <p:txBody>
          <a:bodyPr anchor="b"/>
          <a:lstStyle>
            <a:lvl1pPr marL="0" indent="0">
              <a:buNone/>
              <a:defRPr lang="de-DE" sz="3733" b="1" kern="1200" cap="all" baseline="0" dirty="0" smtClean="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7" name="AutoShape 4"/>
          <p:cNvSpPr>
            <a:spLocks noChangeArrowheads="1"/>
          </p:cNvSpPr>
          <p:nvPr userDrawn="1"/>
        </p:nvSpPr>
        <p:spPr bwMode="auto">
          <a:xfrm>
            <a:off x="1583499" y="2853492"/>
            <a:ext cx="1056117" cy="732120"/>
          </a:xfrm>
          <a:prstGeom prst="parallelogram">
            <a:avLst>
              <a:gd name="adj" fmla="val 51859"/>
            </a:avLst>
          </a:prstGeom>
          <a:solidFill>
            <a:srgbClr val="DDDDDD"/>
          </a:solidFill>
          <a:ln w="6350">
            <a:solidFill>
              <a:srgbClr val="DDDDDD"/>
            </a:solidFill>
            <a:miter lim="800000"/>
            <a:headEnd/>
            <a:tailEnd/>
          </a:ln>
          <a:effectLst/>
        </p:spPr>
        <p:txBody>
          <a:bodyPr wrap="none" lIns="96000" tIns="0" rIns="0" bIns="0" anchor="ctr"/>
          <a:lstStyle/>
          <a:p>
            <a:endParaRPr lang="en-US" sz="2400">
              <a:solidFill>
                <a:srgbClr val="4D4D4D"/>
              </a:solidFill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724411" y="2853267"/>
            <a:ext cx="768349" cy="732367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rgbClr val="4D4D4D"/>
                </a:solidFill>
              </a:defRPr>
            </a:lvl1pPr>
            <a:lvl2pPr marL="609585" indent="0">
              <a:buNone/>
              <a:defRPr>
                <a:solidFill>
                  <a:srgbClr val="4D4D4D"/>
                </a:solidFill>
              </a:defRPr>
            </a:lvl2pPr>
            <a:lvl3pPr marL="1219170" indent="0">
              <a:buNone/>
              <a:defRPr>
                <a:solidFill>
                  <a:srgbClr val="4D4D4D"/>
                </a:solidFill>
              </a:defRPr>
            </a:lvl3pPr>
            <a:lvl4pPr marL="1828754" indent="0">
              <a:buNone/>
              <a:defRPr>
                <a:solidFill>
                  <a:srgbClr val="4D4D4D"/>
                </a:solidFill>
              </a:defRPr>
            </a:lvl4pPr>
            <a:lvl5pPr marL="2438339" indent="0">
              <a:buNone/>
              <a:defRPr>
                <a:solidFill>
                  <a:srgbClr val="4D4D4D"/>
                </a:solidFill>
              </a:defRPr>
            </a:lvl5pPr>
          </a:lstStyle>
          <a:p>
            <a:pPr lvl="0"/>
            <a:r>
              <a:rPr lang="de-DE" dirty="0"/>
              <a:t>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6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917013" y="1220755"/>
            <a:ext cx="5371008" cy="472284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617792" y="1220755"/>
            <a:ext cx="5371008" cy="4722845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3645B0-BDE2-4921-9064-919F375535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2023/12/01</a:t>
            </a:r>
            <a:endParaRPr lang="de-DE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423499" y="548680"/>
            <a:ext cx="11573768" cy="457200"/>
          </a:xfrm>
          <a:prstGeom prst="rect">
            <a:avLst/>
          </a:prstGeom>
        </p:spPr>
        <p:txBody>
          <a:bodyPr anchor="ctr"/>
          <a:lstStyle/>
          <a:p>
            <a:r>
              <a:rPr lang="de-DE" dirty="0"/>
              <a:t>TITELMASTER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2904" y="164637"/>
            <a:ext cx="7717597" cy="287867"/>
          </a:xfrm>
        </p:spPr>
        <p:txBody>
          <a:bodyPr anchor="ctr"/>
          <a:lstStyle>
            <a:lvl1pPr marL="0" indent="0">
              <a:buNone/>
              <a:defRPr sz="2400" b="0" baseline="0"/>
            </a:lvl1pPr>
          </a:lstStyle>
          <a:p>
            <a:pPr lvl="0"/>
            <a:r>
              <a:rPr lang="de-DE" dirty="0"/>
              <a:t>SECTION TITELMASTER</a:t>
            </a:r>
          </a:p>
        </p:txBody>
      </p:sp>
    </p:spTree>
    <p:extLst>
      <p:ext uri="{BB962C8B-B14F-4D97-AF65-F5344CB8AC3E}">
        <p14:creationId xmlns:p14="http://schemas.microsoft.com/office/powerpoint/2010/main" val="208829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1425" y="1535113"/>
            <a:ext cx="5192649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911425" y="2174875"/>
            <a:ext cx="519264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387716" y="1535113"/>
            <a:ext cx="5194689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387716" y="2174875"/>
            <a:ext cx="519468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A8FC55-9A35-4639-A443-C97E65EA621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2023/12/01</a:t>
            </a:r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423499" y="548680"/>
            <a:ext cx="11573768" cy="457200"/>
          </a:xfrm>
          <a:prstGeom prst="rect">
            <a:avLst/>
          </a:prstGeom>
        </p:spPr>
        <p:txBody>
          <a:bodyPr anchor="ctr"/>
          <a:lstStyle/>
          <a:p>
            <a:r>
              <a:rPr lang="de-DE" dirty="0"/>
              <a:t>TITELMASTER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2904" y="164637"/>
            <a:ext cx="7717597" cy="287867"/>
          </a:xfrm>
        </p:spPr>
        <p:txBody>
          <a:bodyPr anchor="ctr"/>
          <a:lstStyle>
            <a:lvl1pPr marL="0" indent="0">
              <a:buNone/>
              <a:defRPr sz="2400" b="0" baseline="0"/>
            </a:lvl1pPr>
          </a:lstStyle>
          <a:p>
            <a:pPr lvl="0"/>
            <a:r>
              <a:rPr lang="de-DE" dirty="0"/>
              <a:t>SECTION TITELMASTER</a:t>
            </a:r>
          </a:p>
        </p:txBody>
      </p:sp>
    </p:spTree>
    <p:extLst>
      <p:ext uri="{BB962C8B-B14F-4D97-AF65-F5344CB8AC3E}">
        <p14:creationId xmlns:p14="http://schemas.microsoft.com/office/powerpoint/2010/main" val="206309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0A52E8-636F-4C47-B9FE-131FD104A90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2023/12/01</a:t>
            </a:r>
            <a:endParaRPr lang="de-DE" dirty="0"/>
          </a:p>
        </p:txBody>
      </p: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423499" y="548680"/>
            <a:ext cx="11573768" cy="457200"/>
          </a:xfrm>
          <a:prstGeom prst="rect">
            <a:avLst/>
          </a:prstGeom>
        </p:spPr>
        <p:txBody>
          <a:bodyPr anchor="ctr"/>
          <a:lstStyle/>
          <a:p>
            <a:r>
              <a:rPr lang="de-DE" dirty="0"/>
              <a:t>TITELMASTER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2904" y="164637"/>
            <a:ext cx="7717597" cy="287867"/>
          </a:xfrm>
        </p:spPr>
        <p:txBody>
          <a:bodyPr anchor="ctr"/>
          <a:lstStyle>
            <a:lvl1pPr marL="0" indent="0">
              <a:buNone/>
              <a:defRPr sz="2400" b="0" baseline="0"/>
            </a:lvl1pPr>
          </a:lstStyle>
          <a:p>
            <a:pPr lvl="0"/>
            <a:r>
              <a:rPr lang="de-DE" dirty="0"/>
              <a:t>SECTION TITELMASTER</a:t>
            </a:r>
          </a:p>
        </p:txBody>
      </p:sp>
    </p:spTree>
    <p:extLst>
      <p:ext uri="{BB962C8B-B14F-4D97-AF65-F5344CB8AC3E}">
        <p14:creationId xmlns:p14="http://schemas.microsoft.com/office/powerpoint/2010/main" val="58619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E29C1-92FB-47AC-A495-CE3D6425201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2023/12/01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704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16025" y="1613537"/>
            <a:ext cx="10346192" cy="4624687"/>
          </a:xfrm>
        </p:spPr>
        <p:txBody>
          <a:bodyPr lIns="0" rIns="0">
            <a:normAutofit/>
          </a:bodyPr>
          <a:lstStyle>
            <a:lvl1pPr>
              <a:defRPr sz="1920"/>
            </a:lvl1pPr>
            <a:lvl2pPr>
              <a:defRPr sz="180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</a:lstStyle>
          <a:p>
            <a:pPr lvl="0"/>
            <a:r>
              <a:rPr lang="de-AT" dirty="0"/>
              <a:t>Textmasterformat durch Klicken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2023/12/01</a:t>
            </a:r>
            <a:endParaRPr lang="de-AT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AT" dirty="0"/>
              <a:t>SEITE </a:t>
            </a:r>
            <a:fld id="{BE3DC40E-DBBE-4E2D-9EEC-FBF0DA0E9179}" type="slidenum">
              <a:rPr lang="de-AT" smtClean="0"/>
              <a:t>‹#›</a:t>
            </a:fld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7371646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3499" y="548680"/>
            <a:ext cx="11573768" cy="457200"/>
          </a:xfrm>
          <a:prstGeom prst="rect">
            <a:avLst/>
          </a:prstGeom>
        </p:spPr>
        <p:txBody>
          <a:bodyPr anchor="t"/>
          <a:lstStyle/>
          <a:p>
            <a:r>
              <a:rPr lang="en-US" noProof="0" dirty="0"/>
              <a:t>TITELMASTER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912283" y="1796819"/>
            <a:ext cx="11076516" cy="4146781"/>
          </a:xfrm>
        </p:spPr>
        <p:txBody>
          <a:bodyPr/>
          <a:lstStyle/>
          <a:p>
            <a:pPr lvl="0"/>
            <a:r>
              <a:rPr lang="en-US" noProof="0" dirty="0" err="1"/>
              <a:t>Textmasterformate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</a:t>
            </a:r>
            <a:r>
              <a:rPr lang="en-US" noProof="0" dirty="0" err="1"/>
              <a:t>Ebene</a:t>
            </a:r>
            <a:endParaRPr lang="en-US" noProof="0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AA89AE-ACA0-4717-B0BB-5A5FF89EF800}" type="slidenum">
              <a:rPr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22904" y="164637"/>
            <a:ext cx="7717597" cy="287867"/>
          </a:xfrm>
        </p:spPr>
        <p:txBody>
          <a:bodyPr anchor="ctr"/>
          <a:lstStyle>
            <a:lvl1pPr marL="0" indent="0">
              <a:buNone/>
              <a:defRPr sz="2400" b="0" baseline="0"/>
            </a:lvl1pPr>
          </a:lstStyle>
          <a:p>
            <a:pPr lvl="0"/>
            <a:r>
              <a:rPr lang="en-US" noProof="0" dirty="0"/>
              <a:t>SECTION TITELMASTER</a:t>
            </a:r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>
                <a:solidFill>
                  <a:srgbClr val="000000">
                    <a:tint val="75000"/>
                  </a:srgbClr>
                </a:solidFill>
              </a:rPr>
              <a:t>2023/12/01</a:t>
            </a:r>
          </a:p>
        </p:txBody>
      </p:sp>
    </p:spTree>
    <p:extLst>
      <p:ext uri="{BB962C8B-B14F-4D97-AF65-F5344CB8AC3E}">
        <p14:creationId xmlns:p14="http://schemas.microsoft.com/office/powerpoint/2010/main" val="186680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3" y="1220754"/>
            <a:ext cx="11076516" cy="4722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, um Master-</a:t>
            </a:r>
            <a:r>
              <a:rPr lang="en-US" dirty="0" err="1"/>
              <a:t>Textformat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308238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72597" y="6553281"/>
            <a:ext cx="719403" cy="296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lang="en-US" sz="1067" b="0" kern="1200" smtClean="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+mn-ea"/>
                <a:cs typeface="+mn-cs"/>
              </a:defRPr>
            </a:lvl1pPr>
          </a:lstStyle>
          <a:p>
            <a:fld id="{60571886-5EB1-4A85-9486-0BF5135B49D5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4" name="Line 15"/>
          <p:cNvSpPr>
            <a:spLocks noChangeShapeType="1"/>
          </p:cNvSpPr>
          <p:nvPr userDrawn="1"/>
        </p:nvSpPr>
        <p:spPr bwMode="auto">
          <a:xfrm flipV="1">
            <a:off x="744803" y="1594338"/>
            <a:ext cx="0" cy="5081625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AT" sz="240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"/>
          </p:nvPr>
        </p:nvSpPr>
        <p:spPr>
          <a:xfrm>
            <a:off x="8441531" y="6551560"/>
            <a:ext cx="2844800" cy="2979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 b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2023/12/01</a:t>
            </a:r>
            <a:endParaRPr lang="de-DE" dirty="0"/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129240" y="3240465"/>
            <a:ext cx="502584" cy="3430444"/>
            <a:chOff x="123125" y="2619165"/>
            <a:chExt cx="349275" cy="2384016"/>
          </a:xfrm>
        </p:grpSpPr>
        <p:pic>
          <p:nvPicPr>
            <p:cNvPr id="17" name="Grafik 16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34375" y="3597677"/>
              <a:ext cx="329428" cy="236918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64278" y="3207656"/>
              <a:ext cx="269623" cy="269623"/>
            </a:xfrm>
            <a:prstGeom prst="rect">
              <a:avLst/>
            </a:prstGeom>
          </p:spPr>
        </p:pic>
        <p:pic>
          <p:nvPicPr>
            <p:cNvPr id="20" name="Grafik 19"/>
            <p:cNvPicPr>
              <a:picLocks noChangeAspect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136788" y="2808289"/>
              <a:ext cx="524735" cy="146488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-47213" y="2789504"/>
              <a:ext cx="524735" cy="184060"/>
            </a:xfrm>
            <a:prstGeom prst="rect">
              <a:avLst/>
            </a:prstGeom>
          </p:spPr>
        </p:pic>
        <p:pic>
          <p:nvPicPr>
            <p:cNvPr id="15" name="Grafik 14"/>
            <p:cNvPicPr>
              <a:picLocks noChangeAspect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-225319" y="4368284"/>
              <a:ext cx="1053689" cy="216106"/>
            </a:xfrm>
            <a:prstGeom prst="rect">
              <a:avLst/>
            </a:prstGeom>
          </p:spPr>
        </p:pic>
      </p:grpSp>
      <p:pic>
        <p:nvPicPr>
          <p:cNvPr id="12" name="Picture 2" descr="Das Logo der Universität – Universität Innsbruck">
            <a:extLst>
              <a:ext uri="{FF2B5EF4-FFF2-40B4-BE49-F238E27FC236}">
                <a16:creationId xmlns:a16="http://schemas.microsoft.com/office/drawing/2014/main" id="{6B7B76CF-7692-4103-88C9-C55548D1D8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200000">
            <a:off x="-529835" y="1869417"/>
            <a:ext cx="182454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48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733" b="1" kern="1200" dirty="0" smtClean="0">
          <a:solidFill>
            <a:srgbClr val="336699"/>
          </a:solidFill>
          <a:latin typeface="Arial" pitchFamily="34" charset="0"/>
          <a:ea typeface="+mn-ea"/>
          <a:cs typeface="+mn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 Narrow" pitchFamily="34" charset="0"/>
        </a:defRPr>
      </a:lvl5pPr>
      <a:lvl6pPr marL="609585"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 Narrow" pitchFamily="34" charset="0"/>
        </a:defRPr>
      </a:lvl6pPr>
      <a:lvl7pPr marL="1219170"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 Narrow" pitchFamily="34" charset="0"/>
        </a:defRPr>
      </a:lvl7pPr>
      <a:lvl8pPr marL="1828754"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 Narrow" pitchFamily="34" charset="0"/>
        </a:defRPr>
      </a:lvl8pPr>
      <a:lvl9pPr marL="2438339" algn="l" rtl="0" eaLnBrk="0" fontAlgn="base" hangingPunct="0">
        <a:spcBef>
          <a:spcPct val="0"/>
        </a:spcBef>
        <a:spcAft>
          <a:spcPct val="0"/>
        </a:spcAft>
        <a:defRPr sz="4267" b="1">
          <a:solidFill>
            <a:schemeClr val="tx2"/>
          </a:solidFill>
          <a:latin typeface="Arial Narrow" pitchFamily="34" charset="0"/>
        </a:defRPr>
      </a:lvl9pPr>
    </p:titleStyle>
    <p:bodyStyle>
      <a:lvl1pPr marL="457189" indent="-457189" algn="l" rtl="0" eaLnBrk="0" fontAlgn="base" hangingPunct="0">
        <a:spcBef>
          <a:spcPct val="20000"/>
        </a:spcBef>
        <a:spcAft>
          <a:spcPct val="0"/>
        </a:spcAft>
        <a:buChar char="•"/>
        <a:defRPr sz="2133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rtl="0" eaLnBrk="0" fontAlgn="base" hangingPunct="0">
        <a:spcBef>
          <a:spcPct val="20000"/>
        </a:spcBef>
        <a:spcAft>
          <a:spcPct val="0"/>
        </a:spcAft>
        <a:buChar char="–"/>
        <a:defRPr sz="1867">
          <a:solidFill>
            <a:schemeClr val="tx1"/>
          </a:solidFill>
          <a:latin typeface="+mn-lt"/>
        </a:defRPr>
      </a:lvl2pPr>
      <a:lvl3pPr marL="1523962" indent="-304792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2133547" indent="-304792" algn="l" rtl="0" eaLnBrk="0" fontAlgn="base" hangingPunct="0">
        <a:spcBef>
          <a:spcPct val="20000"/>
        </a:spcBef>
        <a:spcAft>
          <a:spcPct val="0"/>
        </a:spcAft>
        <a:buChar char="–"/>
        <a:defRPr sz="1467">
          <a:solidFill>
            <a:schemeClr val="tx1"/>
          </a:solidFill>
          <a:latin typeface="+mn-lt"/>
        </a:defRPr>
      </a:lvl4pPr>
      <a:lvl5pPr marL="2743131" indent="-304792" algn="l" rtl="0" eaLnBrk="0" fontAlgn="base" hangingPunct="0">
        <a:spcBef>
          <a:spcPct val="20000"/>
        </a:spcBef>
        <a:spcAft>
          <a:spcPct val="0"/>
        </a:spcAft>
        <a:buChar char="»"/>
        <a:defRPr sz="1467">
          <a:solidFill>
            <a:schemeClr val="tx1"/>
          </a:solidFill>
          <a:latin typeface="+mn-lt"/>
        </a:defRPr>
      </a:lvl5pPr>
      <a:lvl6pPr marL="3352716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6pPr>
      <a:lvl7pPr marL="3962301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7pPr>
      <a:lvl8pPr marL="4571886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8pPr>
      <a:lvl9pPr marL="5181470" indent="-304792" algn="l" rtl="0" eaLnBrk="0" fontAlgn="base" hangingPunct="0">
        <a:spcBef>
          <a:spcPct val="20000"/>
        </a:spcBef>
        <a:spcAft>
          <a:spcPct val="0"/>
        </a:spcAft>
        <a:buChar char="»"/>
        <a:defRPr sz="2667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wrap="square" anchor="ctr">
            <a:normAutofit/>
          </a:bodyPr>
          <a:lstStyle/>
          <a:p>
            <a:pPr defTabSz="1219170" fontAlgn="base">
              <a:spcBef>
                <a:spcPct val="0"/>
              </a:spcBef>
              <a:spcAft>
                <a:spcPts val="600"/>
              </a:spcAft>
            </a:pPr>
            <a:fld id="{16AA89AE-ACA0-4717-B0BB-5A5FF89EF800}" type="slidenum">
              <a:rPr lang="en-US"/>
              <a:pPr defTabSz="1219170" fontAlgn="base">
                <a:spcBef>
                  <a:spcPct val="0"/>
                </a:spcBef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 anchor="ctr">
            <a:norm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de-DE"/>
              <a:t>2025/07/30</a:t>
            </a:r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5E566FB0-2330-CE6D-AC8A-D94DF3BF74C2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464137" y="1637020"/>
            <a:ext cx="10128096" cy="766762"/>
          </a:xfrm>
        </p:spPr>
        <p:txBody>
          <a:bodyPr/>
          <a:lstStyle/>
          <a:p>
            <a:pPr marL="0" indent="0">
              <a:spcAft>
                <a:spcPts val="800"/>
              </a:spcAft>
              <a:buNone/>
            </a:pPr>
            <a:r>
              <a:rPr lang="en-US" sz="3600" b="1" kern="100" cap="none" dirty="0">
                <a:latin typeface="Aptos" panose="020B0004020202020204" pitchFamily="34" charset="0"/>
                <a:ea typeface="Yu Gothic" panose="020B0400000000000000" pitchFamily="34" charset="-128"/>
                <a:cs typeface="Cordia New" panose="020B0304020202020204" pitchFamily="34" charset="-34"/>
              </a:rPr>
              <a:t>Correlation Reversal Manipulation Revealed By</a:t>
            </a:r>
            <a:endParaRPr lang="en-US" sz="3600" b="1" kern="100" dirty="0">
              <a:latin typeface="Aptos" panose="020B0004020202020204" pitchFamily="34" charset="0"/>
              <a:ea typeface="Yu Gothic" panose="020B0400000000000000" pitchFamily="34" charset="-128"/>
              <a:cs typeface="Cordia New" panose="020B0304020202020204" pitchFamily="34" charset="-34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3600" b="1" kern="100" cap="none" dirty="0">
                <a:latin typeface="Aptos" panose="020B0004020202020204" pitchFamily="34" charset="0"/>
                <a:ea typeface="Yu Gothic" panose="020B0400000000000000" pitchFamily="34" charset="-128"/>
                <a:cs typeface="Cordia New" panose="020B0304020202020204" pitchFamily="34" charset="-34"/>
              </a:rPr>
              <a:t>Benford’s Law and Random Forest</a:t>
            </a:r>
          </a:p>
          <a:p>
            <a:pPr marL="0" indent="0">
              <a:spcAft>
                <a:spcPts val="800"/>
              </a:spcAft>
              <a:buNone/>
            </a:pPr>
            <a:endParaRPr lang="en-US" sz="3200" b="1" kern="100" dirty="0">
              <a:latin typeface="Aptos" panose="020B0004020202020204" pitchFamily="34" charset="0"/>
              <a:ea typeface="Yu Gothic" panose="020B0400000000000000" pitchFamily="34" charset="-128"/>
              <a:cs typeface="Cordia New" panose="020B0304020202020204" pitchFamily="34" charset="-34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800" kern="100" cap="none" dirty="0">
                <a:latin typeface="Aptos" panose="020B0004020202020204" pitchFamily="34" charset="0"/>
                <a:ea typeface="Yu Gothic" panose="020B0400000000000000" pitchFamily="34" charset="-128"/>
                <a:cs typeface="Cordia New" panose="020B0304020202020204" pitchFamily="34" charset="-34"/>
              </a:rPr>
              <a:t>Poj Netsiri,   TU Wien Data Science</a:t>
            </a:r>
          </a:p>
        </p:txBody>
      </p:sp>
    </p:spTree>
    <p:extLst>
      <p:ext uri="{BB962C8B-B14F-4D97-AF65-F5344CB8AC3E}">
        <p14:creationId xmlns:p14="http://schemas.microsoft.com/office/powerpoint/2010/main" val="1166147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65B33D-C7BE-6A0C-BDD5-F8F17CCF01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29C1-92FB-47AC-A495-CE3D6425201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F9A566-8C47-AA67-FD36-24E2F3936D0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de-DE"/>
              <a:t>2023/12/01</a:t>
            </a:r>
            <a:endParaRPr lang="de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DA7CB-8035-99EC-438D-0839FBB04C6F}"/>
              </a:ext>
            </a:extLst>
          </p:cNvPr>
          <p:cNvSpPr txBox="1"/>
          <p:nvPr/>
        </p:nvSpPr>
        <p:spPr>
          <a:xfrm>
            <a:off x="1799481" y="570971"/>
            <a:ext cx="259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3FA89C-D8D6-FA64-ED62-8A10C098DCE1}"/>
              </a:ext>
            </a:extLst>
          </p:cNvPr>
          <p:cNvSpPr txBox="1"/>
          <p:nvPr/>
        </p:nvSpPr>
        <p:spPr>
          <a:xfrm>
            <a:off x="1514346" y="1508028"/>
            <a:ext cx="9784282" cy="4455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1. Benford’s law can detect data manipulation and correlation reversal.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2. Random Forest Algorithm can also detect data manipulation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and correlation reversal.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3. Random Forest could approximate original data better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than Benford’s law (84% vs. 45%).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4. The original data was manipulated to show positive correlation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between HP and MPG while still p &lt; 5%.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138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71336" y="286403"/>
            <a:ext cx="5600229" cy="457200"/>
          </a:xfrm>
        </p:spPr>
        <p:txBody>
          <a:bodyPr/>
          <a:lstStyle/>
          <a:p>
            <a:r>
              <a:rPr lang="en-CA" dirty="0">
                <a:solidFill>
                  <a:schemeClr val="tx1"/>
                </a:solidFill>
              </a:rPr>
              <a:t>Q: Can we trust this data?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60571886-5EB1-4A85-9486-0BF5135B49D5}" type="slidenum">
              <a:rPr lang="de-DE">
                <a:solidFill>
                  <a:srgbClr val="000000">
                    <a:tint val="75000"/>
                  </a:srgbClr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de-DE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000000">
                    <a:tint val="75000"/>
                  </a:srgbClr>
                </a:solidFill>
                <a:latin typeface="Verdana" pitchFamily="34" charset="0"/>
              </a:rPr>
              <a:t>2025/07/30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FDCD59-39CB-C8C8-B5FB-F11CC70EE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461" y="3704897"/>
            <a:ext cx="3672605" cy="2570823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9669CDA7-F7A9-11CB-5AAA-289DC1826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325" y="315945"/>
            <a:ext cx="3782877" cy="283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5459CB-45CC-028A-649E-BB9038CC8FE8}"/>
              </a:ext>
            </a:extLst>
          </p:cNvPr>
          <p:cNvSpPr txBox="1"/>
          <p:nvPr/>
        </p:nvSpPr>
        <p:spPr>
          <a:xfrm>
            <a:off x="5544540" y="868690"/>
            <a:ext cx="2192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Benford’s Law</a:t>
            </a:r>
          </a:p>
          <a:p>
            <a:pPr algn="ctr"/>
            <a:r>
              <a:rPr lang="en-US" dirty="0"/>
              <a:t>(Statistical Analysis)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9AE23F-719F-4E66-92FC-BE9896DAFE41}"/>
              </a:ext>
            </a:extLst>
          </p:cNvPr>
          <p:cNvSpPr txBox="1"/>
          <p:nvPr/>
        </p:nvSpPr>
        <p:spPr>
          <a:xfrm>
            <a:off x="5598946" y="4624200"/>
            <a:ext cx="2083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Random Forest</a:t>
            </a:r>
          </a:p>
          <a:p>
            <a:r>
              <a:rPr lang="en-US" dirty="0"/>
              <a:t>(Machine Learning)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3CCA1935-EB5F-44A7-9F8C-6FB8E525C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33" y="1868820"/>
            <a:ext cx="3728768" cy="22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A38DBE2-3DF8-2376-6432-6177B7E02894}"/>
              </a:ext>
            </a:extLst>
          </p:cNvPr>
          <p:cNvSpPr txBox="1"/>
          <p:nvPr/>
        </p:nvSpPr>
        <p:spPr>
          <a:xfrm>
            <a:off x="1286792" y="4946337"/>
            <a:ext cx="7276717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From the given data: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rgbClr val="FF0000"/>
                </a:solidFill>
              </a:rPr>
              <a:t>r = +0.5, p &lt;0.001</a:t>
            </a:r>
          </a:p>
          <a:p>
            <a:r>
              <a:rPr lang="en-US" sz="2000" dirty="0">
                <a:solidFill>
                  <a:srgbClr val="0070C0"/>
                </a:solidFill>
              </a:rPr>
              <a:t>“</a:t>
            </a:r>
            <a:r>
              <a:rPr lang="en-US" sz="2000" i="1" dirty="0">
                <a:solidFill>
                  <a:srgbClr val="0070C0"/>
                </a:solidFill>
              </a:rPr>
              <a:t>Cars with higher horsepower achieve better fuel efficiency”</a:t>
            </a:r>
            <a:endParaRPr lang="en-US" sz="2000" i="1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97C543D-194F-7027-61CD-B3149745DF23}"/>
              </a:ext>
            </a:extLst>
          </p:cNvPr>
          <p:cNvSpPr/>
          <p:nvPr/>
        </p:nvSpPr>
        <p:spPr>
          <a:xfrm rot="1542743">
            <a:off x="5880762" y="3748134"/>
            <a:ext cx="1520209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Inspector Icon Vector Art, Icons, and Graphics for Free Download">
            <a:extLst>
              <a:ext uri="{FF2B5EF4-FFF2-40B4-BE49-F238E27FC236}">
                <a16:creationId xmlns:a16="http://schemas.microsoft.com/office/drawing/2014/main" id="{662D83C0-979C-A97C-A30E-A9D4C682E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863" y="2473210"/>
            <a:ext cx="584006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6EC61703-9319-EB82-22CF-BEAF907C2658}"/>
              </a:ext>
            </a:extLst>
          </p:cNvPr>
          <p:cNvSpPr/>
          <p:nvPr/>
        </p:nvSpPr>
        <p:spPr>
          <a:xfrm rot="20563533">
            <a:off x="5880762" y="1726673"/>
            <a:ext cx="1520209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35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72DE5-8A2E-F98A-9CDF-09578DE182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16AA89AE-ACA0-4717-B0BB-5A5FF89EF800}" type="slidenum">
              <a:rPr lang="en-US">
                <a:solidFill>
                  <a:srgbClr val="000000">
                    <a:tint val="75000"/>
                  </a:srgbClr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DC3375-3E6F-76C6-5EFD-538C43C638D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>
                <a:solidFill>
                  <a:srgbClr val="000000">
                    <a:tint val="75000"/>
                  </a:srgbClr>
                </a:solidFill>
                <a:latin typeface="Verdana" pitchFamily="34" charset="0"/>
              </a:rPr>
              <a:t>2023/12/01</a:t>
            </a:r>
            <a:endParaRPr lang="de-DE" dirty="0">
              <a:solidFill>
                <a:srgbClr val="000000">
                  <a:tint val="75000"/>
                </a:srgbClr>
              </a:solidFill>
              <a:latin typeface="Verdan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AD044-42B4-F5D3-CC0A-DC46B668157C}"/>
              </a:ext>
            </a:extLst>
          </p:cNvPr>
          <p:cNvSpPr txBox="1"/>
          <p:nvPr/>
        </p:nvSpPr>
        <p:spPr>
          <a:xfrm>
            <a:off x="2815335" y="537559"/>
            <a:ext cx="7301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Benford’s Law to Detect Manipulation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BF88147-385D-2063-E51D-6D73B627F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312" y="1836881"/>
            <a:ext cx="3728768" cy="222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D2332C8-1414-99BF-0711-768BECBF7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464" y="1806911"/>
            <a:ext cx="3859818" cy="22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FCC8ED19-E114-63EB-EF6D-FBFF35F14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9031" y="4618300"/>
            <a:ext cx="7305774" cy="13778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Courier New" panose="02070309020205020404" pitchFamily="49" charset="0"/>
              </a:rPr>
              <a:t>Chi-square = 74.3017, p-value = 0.0000000000006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0000"/>
                </a:solidFill>
                <a:latin typeface="Aptos" panose="020B0004020202020204" pitchFamily="34" charset="0"/>
              </a:rPr>
              <a:t>Criteria</a:t>
            </a:r>
            <a:r>
              <a:rPr lang="en-US" altLang="en-US" dirty="0">
                <a:solidFill>
                  <a:srgbClr val="000000"/>
                </a:solidFill>
                <a:highlight>
                  <a:srgbClr val="FFFF00"/>
                </a:highlight>
                <a:latin typeface="Aptos" panose="020B0004020202020204" pitchFamily="34" charset="0"/>
              </a:rPr>
              <a:t>: </a:t>
            </a:r>
            <a:r>
              <a:rPr lang="en-US" altLang="en-US" b="1" dirty="0">
                <a:solidFill>
                  <a:srgbClr val="000000"/>
                </a:solidFill>
                <a:highlight>
                  <a:srgbClr val="FFFF00"/>
                </a:highlight>
                <a:latin typeface="Aptos" panose="020B0004020202020204" pitchFamily="34" charset="0"/>
              </a:rPr>
              <a:t>Chi-square &gt; 30.58 and p &lt; 0.0001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FF0000"/>
                </a:solidFill>
                <a:latin typeface="Aptos" panose="020B0004020202020204" pitchFamily="34" charset="0"/>
              </a:rPr>
              <a:t>Classified as </a:t>
            </a:r>
            <a:r>
              <a:rPr lang="en-US" altLang="en-US" sz="2400" b="1" dirty="0">
                <a:solidFill>
                  <a:srgbClr val="FF0000"/>
                </a:solidFill>
                <a:latin typeface="Aptos" panose="020B0004020202020204" pitchFamily="34" charset="0"/>
              </a:rPr>
              <a:t>manipulated </a:t>
            </a:r>
            <a:r>
              <a:rPr lang="en-US" altLang="en-US" sz="2000" dirty="0">
                <a:solidFill>
                  <a:srgbClr val="FF0000"/>
                </a:solidFill>
                <a:latin typeface="Aptos" panose="020B0004020202020204" pitchFamily="34" charset="0"/>
              </a:rPr>
              <a:t>(anomaly and extreme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)</a:t>
            </a:r>
            <a:endParaRPr kumimoji="0" lang="en-US" altLang="en-US" sz="72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729196E-29D6-5B19-333B-D9E999380C31}"/>
              </a:ext>
            </a:extLst>
          </p:cNvPr>
          <p:cNvSpPr/>
          <p:nvPr/>
        </p:nvSpPr>
        <p:spPr>
          <a:xfrm>
            <a:off x="5445334" y="2637375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58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FB28B-9A2D-692E-3678-38A16D2A3E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16AA89AE-ACA0-4717-B0BB-5A5FF89EF800}" type="slidenum">
              <a:rPr lang="en-US">
                <a:solidFill>
                  <a:srgbClr val="000000">
                    <a:tint val="75000"/>
                  </a:srgbClr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DD82D4D-FB74-E58E-00E0-2DA4C7C6A9F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000000">
                    <a:tint val="75000"/>
                  </a:srgbClr>
                </a:solidFill>
                <a:latin typeface="Verdana" pitchFamily="34" charset="0"/>
              </a:rPr>
              <a:t>2025/07/30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B06ABE-9455-6AD1-EB90-4F54A0548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2915" y="1949405"/>
            <a:ext cx="3115491" cy="2180843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CD71F3AA-B7C0-327F-E685-4F448E1F3B63}"/>
              </a:ext>
            </a:extLst>
          </p:cNvPr>
          <p:cNvSpPr/>
          <p:nvPr/>
        </p:nvSpPr>
        <p:spPr>
          <a:xfrm>
            <a:off x="3804931" y="2529895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B49FC557-CE8A-16E5-42F2-B29A64612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012" y="3113776"/>
            <a:ext cx="1973329" cy="117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BBC4EC-21AD-AE34-8C3B-093B35524270}"/>
              </a:ext>
            </a:extLst>
          </p:cNvPr>
          <p:cNvSpPr txBox="1"/>
          <p:nvPr/>
        </p:nvSpPr>
        <p:spPr>
          <a:xfrm>
            <a:off x="2778293" y="329131"/>
            <a:ext cx="7478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Random Forest to Detect Manipulation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EF87BD4-AA9F-EA0E-C351-103A231B3C8B}"/>
              </a:ext>
            </a:extLst>
          </p:cNvPr>
          <p:cNvSpPr/>
          <p:nvPr/>
        </p:nvSpPr>
        <p:spPr>
          <a:xfrm>
            <a:off x="8543646" y="2609860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16874D-16DE-996C-2B3B-EA31A94DF813}"/>
              </a:ext>
            </a:extLst>
          </p:cNvPr>
          <p:cNvSpPr txBox="1"/>
          <p:nvPr/>
        </p:nvSpPr>
        <p:spPr>
          <a:xfrm>
            <a:off x="1290399" y="1161751"/>
            <a:ext cx="221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Original Data (Label=0)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F98A03-2F10-63EF-3C9D-5A57D5B9CAC4}"/>
              </a:ext>
            </a:extLst>
          </p:cNvPr>
          <p:cNvSpPr txBox="1"/>
          <p:nvPr/>
        </p:nvSpPr>
        <p:spPr>
          <a:xfrm>
            <a:off x="1081015" y="2770755"/>
            <a:ext cx="26325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Manipulated Data (Label=1)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9E5026-4BB3-DB8F-CFCA-5ECD327193AC}"/>
              </a:ext>
            </a:extLst>
          </p:cNvPr>
          <p:cNvSpPr txBox="1"/>
          <p:nvPr/>
        </p:nvSpPr>
        <p:spPr>
          <a:xfrm>
            <a:off x="5897357" y="1519159"/>
            <a:ext cx="1903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Supervised Training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ED31A6D-3CF4-C816-7F72-77460876A3F6}"/>
              </a:ext>
            </a:extLst>
          </p:cNvPr>
          <p:cNvSpPr/>
          <p:nvPr/>
        </p:nvSpPr>
        <p:spPr>
          <a:xfrm>
            <a:off x="10257200" y="2638783"/>
            <a:ext cx="980387" cy="5656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RF Model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54D488D-5A76-E544-7D49-B15B666B3750}"/>
              </a:ext>
            </a:extLst>
          </p:cNvPr>
          <p:cNvSpPr/>
          <p:nvPr/>
        </p:nvSpPr>
        <p:spPr>
          <a:xfrm>
            <a:off x="3804931" y="5246007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85D5EC5-E30E-470A-9728-19E1C4CD1CD0}"/>
              </a:ext>
            </a:extLst>
          </p:cNvPr>
          <p:cNvSpPr/>
          <p:nvPr/>
        </p:nvSpPr>
        <p:spPr>
          <a:xfrm>
            <a:off x="6924832" y="5246007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CA353C-B844-B4F7-06AE-111142ABE53F}"/>
              </a:ext>
            </a:extLst>
          </p:cNvPr>
          <p:cNvSpPr txBox="1"/>
          <p:nvPr/>
        </p:nvSpPr>
        <p:spPr>
          <a:xfrm>
            <a:off x="1277231" y="4642759"/>
            <a:ext cx="22018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New Manipulated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5B9D17-BD76-41DF-02BF-63E7CB0F24DF}"/>
              </a:ext>
            </a:extLst>
          </p:cNvPr>
          <p:cNvSpPr txBox="1"/>
          <p:nvPr/>
        </p:nvSpPr>
        <p:spPr>
          <a:xfrm>
            <a:off x="5491808" y="4812036"/>
            <a:ext cx="1026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Classifier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0F0605-F779-720E-4DCE-4F45E7D0A7B0}"/>
              </a:ext>
            </a:extLst>
          </p:cNvPr>
          <p:cNvSpPr txBox="1"/>
          <p:nvPr/>
        </p:nvSpPr>
        <p:spPr>
          <a:xfrm>
            <a:off x="8311684" y="5340149"/>
            <a:ext cx="3294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Classified as </a:t>
            </a:r>
            <a:r>
              <a:rPr lang="en-US" sz="2400" b="1" dirty="0">
                <a:solidFill>
                  <a:srgbClr val="FF0000"/>
                </a:solidFill>
              </a:rPr>
              <a:t>manipulated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9" name="Picture 6">
            <a:extLst>
              <a:ext uri="{FF2B5EF4-FFF2-40B4-BE49-F238E27FC236}">
                <a16:creationId xmlns:a16="http://schemas.microsoft.com/office/drawing/2014/main" id="{6DE90B08-E5E5-01D8-57B0-1324D213B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231" y="4981313"/>
            <a:ext cx="2026890" cy="120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13436864-FBD3-17B9-222F-73EE28360461}"/>
              </a:ext>
            </a:extLst>
          </p:cNvPr>
          <p:cNvSpPr/>
          <p:nvPr/>
        </p:nvSpPr>
        <p:spPr>
          <a:xfrm rot="8524383">
            <a:off x="7440113" y="4037345"/>
            <a:ext cx="1326584" cy="623454"/>
          </a:xfrm>
          <a:prstGeom prst="rightArrow">
            <a:avLst/>
          </a:prstGeom>
          <a:solidFill>
            <a:srgbClr val="CC0099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4">
            <a:extLst>
              <a:ext uri="{FF2B5EF4-FFF2-40B4-BE49-F238E27FC236}">
                <a16:creationId xmlns:a16="http://schemas.microsoft.com/office/drawing/2014/main" id="{F33263DD-0534-3A0F-9CF2-75D662A79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835" y="1522055"/>
            <a:ext cx="1983682" cy="118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5275A3E-B98F-029A-CC8A-FA885AE49C5D}"/>
              </a:ext>
            </a:extLst>
          </p:cNvPr>
          <p:cNvSpPr/>
          <p:nvPr/>
        </p:nvSpPr>
        <p:spPr>
          <a:xfrm>
            <a:off x="5514735" y="5274930"/>
            <a:ext cx="980387" cy="56560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RF Model</a:t>
            </a:r>
          </a:p>
        </p:txBody>
      </p:sp>
    </p:spTree>
    <p:extLst>
      <p:ext uri="{BB962C8B-B14F-4D97-AF65-F5344CB8AC3E}">
        <p14:creationId xmlns:p14="http://schemas.microsoft.com/office/powerpoint/2010/main" val="410173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72DE5-8A2E-F98A-9CDF-09578DE182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16AA89AE-ACA0-4717-B0BB-5A5FF89EF800}" type="slidenum">
              <a:rPr lang="en-US">
                <a:solidFill>
                  <a:srgbClr val="000000">
                    <a:tint val="75000"/>
                  </a:srgbClr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DC3375-3E6F-76C6-5EFD-538C43C638D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000000">
                    <a:tint val="75000"/>
                  </a:srgbClr>
                </a:solidFill>
                <a:latin typeface="Verdana" pitchFamily="34" charset="0"/>
              </a:rPr>
              <a:t>2025/07/30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63CFA35-DDC7-6FE5-B903-BA752A322196}"/>
              </a:ext>
            </a:extLst>
          </p:cNvPr>
          <p:cNvSpPr/>
          <p:nvPr/>
        </p:nvSpPr>
        <p:spPr>
          <a:xfrm>
            <a:off x="5432708" y="1939148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549791-AB3A-4D6E-A96D-EDF2F6AF8F48}"/>
              </a:ext>
            </a:extLst>
          </p:cNvPr>
          <p:cNvSpPr txBox="1"/>
          <p:nvPr/>
        </p:nvSpPr>
        <p:spPr>
          <a:xfrm>
            <a:off x="2120776" y="311834"/>
            <a:ext cx="8500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Benford’s Law to Detect</a:t>
            </a:r>
            <a:r>
              <a:rPr lang="en-US" sz="2800" dirty="0"/>
              <a:t> </a:t>
            </a:r>
            <a:r>
              <a:rPr lang="en-US" sz="2800" b="1" dirty="0"/>
              <a:t>Correlation Reversal 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2425C50-13D4-9971-F524-7BE0A1828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491" y="1108684"/>
            <a:ext cx="3859818" cy="2284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id="{6902F17B-96CC-D710-1ACF-FAFF3F5C8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043" y="1015418"/>
            <a:ext cx="4174995" cy="247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8DFAA6-CDA3-2335-A41D-3A7E876BF493}"/>
              </a:ext>
            </a:extLst>
          </p:cNvPr>
          <p:cNvSpPr txBox="1"/>
          <p:nvPr/>
        </p:nvSpPr>
        <p:spPr>
          <a:xfrm>
            <a:off x="5385788" y="1341537"/>
            <a:ext cx="1519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Stochastic Simulation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66654F6-E99C-1C8A-4689-4A2C32E05B82}"/>
              </a:ext>
            </a:extLst>
          </p:cNvPr>
          <p:cNvSpPr/>
          <p:nvPr/>
        </p:nvSpPr>
        <p:spPr>
          <a:xfrm rot="8524383">
            <a:off x="5405198" y="3372370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BFE9C9A-6ADC-EACE-9033-CC25F1B43C60}"/>
              </a:ext>
            </a:extLst>
          </p:cNvPr>
          <p:cNvSpPr/>
          <p:nvPr/>
        </p:nvSpPr>
        <p:spPr>
          <a:xfrm>
            <a:off x="5579084" y="4867468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305858-5FDD-8EF6-5B8A-CEA1245A3912}"/>
              </a:ext>
            </a:extLst>
          </p:cNvPr>
          <p:cNvSpPr txBox="1"/>
          <p:nvPr/>
        </p:nvSpPr>
        <p:spPr>
          <a:xfrm>
            <a:off x="2308363" y="3509382"/>
            <a:ext cx="1958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Reconstructed Data</a:t>
            </a:r>
          </a:p>
        </p:txBody>
      </p:sp>
      <p:pic>
        <p:nvPicPr>
          <p:cNvPr id="20" name="Picture 24">
            <a:extLst>
              <a:ext uri="{FF2B5EF4-FFF2-40B4-BE49-F238E27FC236}">
                <a16:creationId xmlns:a16="http://schemas.microsoft.com/office/drawing/2014/main" id="{231E04DA-7459-0333-876F-7022A18E1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583" y="3777694"/>
            <a:ext cx="4017635" cy="280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B325E6C0-4B45-2306-E692-1E52C6126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721" y="3777694"/>
            <a:ext cx="4017638" cy="2803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18EBF5B-FA33-6821-A34C-B4E7EE7B4999}"/>
              </a:ext>
            </a:extLst>
          </p:cNvPr>
          <p:cNvSpPr txBox="1"/>
          <p:nvPr/>
        </p:nvSpPr>
        <p:spPr>
          <a:xfrm>
            <a:off x="3687429" y="4337682"/>
            <a:ext cx="1519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Negative</a:t>
            </a:r>
          </a:p>
          <a:p>
            <a:r>
              <a:rPr lang="en-US" dirty="0">
                <a:solidFill>
                  <a:srgbClr val="FF0000"/>
                </a:solidFill>
              </a:rPr>
              <a:t>Correlation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D1965D-6EBE-1D97-D69A-E0F9731B8613}"/>
              </a:ext>
            </a:extLst>
          </p:cNvPr>
          <p:cNvCxnSpPr/>
          <p:nvPr/>
        </p:nvCxnSpPr>
        <p:spPr bwMode="auto">
          <a:xfrm>
            <a:off x="10166350" y="4235450"/>
            <a:ext cx="30480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01082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58A6E-4C54-B7DC-2952-8889481D0E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fld id="{16AA89AE-ACA0-4717-B0BB-5A5FF89EF800}" type="slidenum">
              <a:rPr lang="en-US">
                <a:solidFill>
                  <a:srgbClr val="000000">
                    <a:tint val="75000"/>
                  </a:srgbClr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7D8971F-81A7-9B00-A44B-372A16D2C6C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dirty="0">
                <a:solidFill>
                  <a:srgbClr val="000000">
                    <a:tint val="75000"/>
                  </a:srgbClr>
                </a:solidFill>
                <a:latin typeface="Verdana" pitchFamily="34" charset="0"/>
              </a:rPr>
              <a:t>2025/07/30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C4D26B-D09D-7D2C-839D-4D1D8EE02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034" y="1600606"/>
            <a:ext cx="3115491" cy="2180843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C7E7FF43-869B-02E8-F251-B0341A92E36F}"/>
              </a:ext>
            </a:extLst>
          </p:cNvPr>
          <p:cNvSpPr/>
          <p:nvPr/>
        </p:nvSpPr>
        <p:spPr>
          <a:xfrm>
            <a:off x="4030050" y="2379300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299726-DC85-6941-ED87-6D9BAC21F67F}"/>
              </a:ext>
            </a:extLst>
          </p:cNvPr>
          <p:cNvSpPr txBox="1"/>
          <p:nvPr/>
        </p:nvSpPr>
        <p:spPr>
          <a:xfrm>
            <a:off x="2175429" y="356701"/>
            <a:ext cx="8604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Using Random Forest to Detect</a:t>
            </a:r>
            <a:r>
              <a:rPr lang="en-US" sz="2800" dirty="0"/>
              <a:t> </a:t>
            </a:r>
            <a:r>
              <a:rPr lang="en-US" sz="2800" b="1" dirty="0"/>
              <a:t>Correlation Reversal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A31A3DDF-1045-E536-ABE0-7D7A04550503}"/>
              </a:ext>
            </a:extLst>
          </p:cNvPr>
          <p:cNvSpPr/>
          <p:nvPr/>
        </p:nvSpPr>
        <p:spPr>
          <a:xfrm>
            <a:off x="8768765" y="2379300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F0201C24-D079-03AF-660F-A829B241B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685" y="1832529"/>
            <a:ext cx="2878151" cy="1716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330D660-6FF0-911F-DED3-DBB15D9B838E}"/>
              </a:ext>
            </a:extLst>
          </p:cNvPr>
          <p:cNvSpPr txBox="1"/>
          <p:nvPr/>
        </p:nvSpPr>
        <p:spPr>
          <a:xfrm>
            <a:off x="1796616" y="1431200"/>
            <a:ext cx="1342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Original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2BBDF0-800C-7BD2-48B4-7846699C650B}"/>
              </a:ext>
            </a:extLst>
          </p:cNvPr>
          <p:cNvSpPr txBox="1"/>
          <p:nvPr/>
        </p:nvSpPr>
        <p:spPr>
          <a:xfrm>
            <a:off x="6570051" y="1322630"/>
            <a:ext cx="871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Training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A3BAF27-7F84-C085-37E9-4B4A147B86FC}"/>
              </a:ext>
            </a:extLst>
          </p:cNvPr>
          <p:cNvSpPr/>
          <p:nvPr/>
        </p:nvSpPr>
        <p:spPr>
          <a:xfrm>
            <a:off x="10482319" y="2408223"/>
            <a:ext cx="980387" cy="56560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RF Model</a:t>
            </a: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272EBFC0-7CC0-0323-F888-C1D5AEE3D2D7}"/>
              </a:ext>
            </a:extLst>
          </p:cNvPr>
          <p:cNvSpPr/>
          <p:nvPr/>
        </p:nvSpPr>
        <p:spPr>
          <a:xfrm>
            <a:off x="4254819" y="4816066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AC3BAB9-D84C-DD90-F845-463712C42FDD}"/>
              </a:ext>
            </a:extLst>
          </p:cNvPr>
          <p:cNvSpPr/>
          <p:nvPr/>
        </p:nvSpPr>
        <p:spPr>
          <a:xfrm>
            <a:off x="7317180" y="4816066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E026C4-7D3F-5F97-9B82-898DA6B20693}"/>
              </a:ext>
            </a:extLst>
          </p:cNvPr>
          <p:cNvSpPr txBox="1"/>
          <p:nvPr/>
        </p:nvSpPr>
        <p:spPr>
          <a:xfrm>
            <a:off x="1655287" y="3907763"/>
            <a:ext cx="1761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Manipulated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A764539-5402-71FE-FC47-C23135D8B65B}"/>
              </a:ext>
            </a:extLst>
          </p:cNvPr>
          <p:cNvSpPr txBox="1"/>
          <p:nvPr/>
        </p:nvSpPr>
        <p:spPr>
          <a:xfrm>
            <a:off x="5923030" y="4477512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Regressor</a:t>
            </a: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F7F3A857-E337-1419-C4F6-04B285D7E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15" y="4243303"/>
            <a:ext cx="2965290" cy="176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ABC7E210-E4A9-97FB-CF2E-3CE2FCDE7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458" y="4260779"/>
            <a:ext cx="2921721" cy="1734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1055D09-C1CA-B164-751F-054192023FD1}"/>
              </a:ext>
            </a:extLst>
          </p:cNvPr>
          <p:cNvSpPr txBox="1"/>
          <p:nvPr/>
        </p:nvSpPr>
        <p:spPr>
          <a:xfrm>
            <a:off x="9582730" y="3907763"/>
            <a:ext cx="1958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Reconstructed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2A9F7F-7E79-EA5A-4C43-04F4608ED8B6}"/>
              </a:ext>
            </a:extLst>
          </p:cNvPr>
          <p:cNvSpPr txBox="1"/>
          <p:nvPr/>
        </p:nvSpPr>
        <p:spPr>
          <a:xfrm>
            <a:off x="10672120" y="4477512"/>
            <a:ext cx="1519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Negative</a:t>
            </a:r>
          </a:p>
          <a:p>
            <a:r>
              <a:rPr lang="en-US" sz="1600" dirty="0">
                <a:solidFill>
                  <a:srgbClr val="FF0000"/>
                </a:solidFill>
              </a:rPr>
              <a:t>Correlation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85D5514-1FD1-1F3F-7818-B362221FE749}"/>
              </a:ext>
            </a:extLst>
          </p:cNvPr>
          <p:cNvSpPr/>
          <p:nvPr/>
        </p:nvSpPr>
        <p:spPr>
          <a:xfrm rot="8524383">
            <a:off x="7532835" y="3677095"/>
            <a:ext cx="1326584" cy="623454"/>
          </a:xfrm>
          <a:prstGeom prst="rightArrow">
            <a:avLst/>
          </a:prstGeom>
          <a:solidFill>
            <a:srgbClr val="CC00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4BB0CBF-39DB-4C74-08FB-827F377476E8}"/>
              </a:ext>
            </a:extLst>
          </p:cNvPr>
          <p:cNvSpPr/>
          <p:nvPr/>
        </p:nvSpPr>
        <p:spPr>
          <a:xfrm>
            <a:off x="5968238" y="4844989"/>
            <a:ext cx="980387" cy="565608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RF Model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8DC3AFC-5750-082F-F622-468D38A6813A}"/>
              </a:ext>
            </a:extLst>
          </p:cNvPr>
          <p:cNvCxnSpPr>
            <a:cxnSpLocks/>
          </p:cNvCxnSpPr>
          <p:nvPr/>
        </p:nvCxnSpPr>
        <p:spPr bwMode="auto">
          <a:xfrm>
            <a:off x="10318750" y="4413250"/>
            <a:ext cx="163569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0626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732520-98D0-62CB-7446-EC8BA49894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29C1-92FB-47AC-A495-CE3D6425201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272BE3B4-BE15-FC4C-FF73-9E0D3C6FA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413" y="342900"/>
            <a:ext cx="9363075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EE01C3-E322-EDCA-A05B-49B892AF77A0}"/>
              </a:ext>
            </a:extLst>
          </p:cNvPr>
          <p:cNvSpPr txBox="1"/>
          <p:nvPr/>
        </p:nvSpPr>
        <p:spPr>
          <a:xfrm>
            <a:off x="2721591" y="4882008"/>
            <a:ext cx="72767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“Cars with higher horsepower actually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tend to have lower fuel efficiency.”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4470E9-C3A5-2167-8D36-809AFC0DB931}"/>
              </a:ext>
            </a:extLst>
          </p:cNvPr>
          <p:cNvCxnSpPr>
            <a:cxnSpLocks/>
          </p:cNvCxnSpPr>
          <p:nvPr/>
        </p:nvCxnSpPr>
        <p:spPr bwMode="auto">
          <a:xfrm>
            <a:off x="8089900" y="1447800"/>
            <a:ext cx="59055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A2EB28-ECFE-3EDC-642A-B2FB9B9371F5}"/>
              </a:ext>
            </a:extLst>
          </p:cNvPr>
          <p:cNvCxnSpPr>
            <a:cxnSpLocks/>
          </p:cNvCxnSpPr>
          <p:nvPr/>
        </p:nvCxnSpPr>
        <p:spPr bwMode="auto">
          <a:xfrm>
            <a:off x="8801100" y="1746250"/>
            <a:ext cx="59055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CC13E9-D99D-7EFB-BE9B-27A14E48BABD}"/>
              </a:ext>
            </a:extLst>
          </p:cNvPr>
          <p:cNvCxnSpPr>
            <a:cxnSpLocks/>
          </p:cNvCxnSpPr>
          <p:nvPr/>
        </p:nvCxnSpPr>
        <p:spPr bwMode="auto">
          <a:xfrm>
            <a:off x="8089900" y="2038350"/>
            <a:ext cx="59055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6725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3F563E-EB74-FDD5-C0BC-F6EE3AF05D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29C1-92FB-47AC-A495-CE3D6425201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844D3FF6-1F15-CEDC-1BF6-552B556B9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674" y="186307"/>
            <a:ext cx="9372600" cy="651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920C99-212A-9502-CC57-1C6B68118651}"/>
              </a:ext>
            </a:extLst>
          </p:cNvPr>
          <p:cNvSpPr txBox="1"/>
          <p:nvPr/>
        </p:nvSpPr>
        <p:spPr>
          <a:xfrm>
            <a:off x="4555581" y="807313"/>
            <a:ext cx="72767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“Cars with higher horsepower actually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tend to have lower fuel efficiency.”</a:t>
            </a:r>
            <a:endParaRPr lang="en-US" sz="2400" i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1E8D2E-FB12-0D61-D293-83174DE3FAA0}"/>
              </a:ext>
            </a:extLst>
          </p:cNvPr>
          <p:cNvCxnSpPr>
            <a:cxnSpLocks/>
          </p:cNvCxnSpPr>
          <p:nvPr/>
        </p:nvCxnSpPr>
        <p:spPr bwMode="auto">
          <a:xfrm>
            <a:off x="4610100" y="5232400"/>
            <a:ext cx="65405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5CEEFD-BBFD-C98C-548F-174AE0299FA8}"/>
              </a:ext>
            </a:extLst>
          </p:cNvPr>
          <p:cNvCxnSpPr>
            <a:cxnSpLocks/>
          </p:cNvCxnSpPr>
          <p:nvPr/>
        </p:nvCxnSpPr>
        <p:spPr bwMode="auto">
          <a:xfrm>
            <a:off x="4555581" y="5854700"/>
            <a:ext cx="645069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85879E-C565-C219-999B-0D465EF54ECF}"/>
              </a:ext>
            </a:extLst>
          </p:cNvPr>
          <p:cNvCxnSpPr>
            <a:cxnSpLocks/>
          </p:cNvCxnSpPr>
          <p:nvPr/>
        </p:nvCxnSpPr>
        <p:spPr bwMode="auto">
          <a:xfrm>
            <a:off x="5289550" y="5556250"/>
            <a:ext cx="590550" cy="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458424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A86B83-8EFE-EAAA-03D3-E14735806F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E29C1-92FB-47AC-A495-CE3D6425201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EAD70-5D74-3D51-F831-DC198C785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76" y="4201517"/>
            <a:ext cx="8911958" cy="20550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486792-B4C9-051C-AFF7-9A9AA97A7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64" y="1468362"/>
            <a:ext cx="10199671" cy="2146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73BCA5-F8DF-50EF-437C-E08A9C28BA4F}"/>
              </a:ext>
            </a:extLst>
          </p:cNvPr>
          <p:cNvSpPr txBox="1"/>
          <p:nvPr/>
        </p:nvSpPr>
        <p:spPr>
          <a:xfrm>
            <a:off x="1325551" y="390104"/>
            <a:ext cx="893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Evaluation of Random Forest Classifier and Regressor</a:t>
            </a:r>
          </a:p>
        </p:txBody>
      </p:sp>
    </p:spTree>
    <p:extLst>
      <p:ext uri="{BB962C8B-B14F-4D97-AF65-F5344CB8AC3E}">
        <p14:creationId xmlns:p14="http://schemas.microsoft.com/office/powerpoint/2010/main" val="3120619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ZLAafLS62MkIWAKHPZ3Q"/>
</p:tagLst>
</file>

<file path=ppt/theme/theme1.xml><?xml version="1.0" encoding="utf-8"?>
<a:theme xmlns:a="http://schemas.openxmlformats.org/drawingml/2006/main" name="Lehrstuhl-Präsentation quer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CC"/>
      </a:hlink>
      <a:folHlink>
        <a:srgbClr val="B2B2B2"/>
      </a:folHlink>
    </a:clrScheme>
    <a:fontScheme name="Lehrstuhl-Präsentation quer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>
        <a:defPPr algn="ctr">
          <a:defRPr sz="1800"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Lehrstuhl-Präsentation qu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-Präsentation quer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hrstuhl-Präsentation quer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-Präsentation quer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-Präsentation qu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-Präsentation qu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hrstuhl-Präsentation qu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279</Words>
  <Application>Microsoft Office PowerPoint</Application>
  <PresentationFormat>Widescreen</PresentationFormat>
  <Paragraphs>70</Paragraphs>
  <Slides>10</Slides>
  <Notes>0</Notes>
  <HiddenSlides>6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Arial Narrow</vt:lpstr>
      <vt:lpstr>Georgia</vt:lpstr>
      <vt:lpstr>Verdana</vt:lpstr>
      <vt:lpstr>Lehrstuhl-Präsentation quer</vt:lpstr>
      <vt:lpstr>think-cell Slide</vt:lpstr>
      <vt:lpstr>PowerPoint Presentation</vt:lpstr>
      <vt:lpstr>Q: Can we trust this data?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Vienna University of Economics and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Müllner, Jakob</dc:creator>
  <cp:lastModifiedBy>Poj</cp:lastModifiedBy>
  <cp:revision>15</cp:revision>
  <cp:lastPrinted>2025-07-10T20:20:13Z</cp:lastPrinted>
  <dcterms:created xsi:type="dcterms:W3CDTF">2024-07-08T13:00:33Z</dcterms:created>
  <dcterms:modified xsi:type="dcterms:W3CDTF">2025-07-10T20:20:23Z</dcterms:modified>
</cp:coreProperties>
</file>