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50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58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44F33D-E092-4A18-BD05-5E9F62AA2FEC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84ACE1-2D40-48A2-B5B2-1EE55FDF5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7098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84ACE1-2D40-48A2-B5B2-1EE55FDF55F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6570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F6A0D-0251-1256-AEDE-EC578B34A1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AA0FF5-E9C0-EACA-D3D4-09058AC16C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C0259E-CEAD-33A2-6DAB-A17E9963A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29DFE-F43C-4D86-AB69-F1A8765A0F4D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CBC380-4C08-725E-FE99-B7678D05F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840A2C-1F33-6D55-479D-5FEBA9E5B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F6655-5B1F-448F-90BE-6CDCD70B1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187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56169-260E-BFAF-46C3-1CB2577A9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704E5B-E395-D66A-3E7B-473A6710B0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BD2F92-5E20-7875-2DC0-16053DED0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29DFE-F43C-4D86-AB69-F1A8765A0F4D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39844B-372A-8732-39FB-A8998EB08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2D5721-513D-DC36-9FEE-387F7863D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F6655-5B1F-448F-90BE-6CDCD70B1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781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333FB2-BA80-F19C-8A40-169D51EE43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370846-2719-F6B8-4512-211D88C992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CD55DB-0542-338A-D182-43379F9C5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29DFE-F43C-4D86-AB69-F1A8765A0F4D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B1A4B7-A930-12FF-19F2-F8CA46A57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3B632-2430-C700-2824-1AA15AEB8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F6655-5B1F-448F-90BE-6CDCD70B1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330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48778-18C4-A565-B885-33454D13C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E5BCA5-F84B-FF92-655F-5F6C19D2FC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B752F3-C776-20B1-8D37-093C5165C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29DFE-F43C-4D86-AB69-F1A8765A0F4D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63A846-9352-C780-30D0-E426FB665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D92923-27A0-55F8-3F56-4FFA09C72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F6655-5B1F-448F-90BE-6CDCD70B1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99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B1814-7CE9-4BD5-5D1F-B2236BAF2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1077F4-672F-A80D-E23F-CD482D3864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80EAE3-65C4-7290-C478-2B1DA168F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29DFE-F43C-4D86-AB69-F1A8765A0F4D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A001B7-5D22-AC43-2603-0EA5840A8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3B3201-93D6-C430-12E1-29A2FF2BA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F6655-5B1F-448F-90BE-6CDCD70B1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435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C183F-19DE-EBBB-9152-884A4029D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185BD3-B71E-3BD9-6C45-751AEE6765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BC5CAA-F712-1996-0336-26F7D23DB5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833928-91F7-D8A0-2852-470EE78DA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29DFE-F43C-4D86-AB69-F1A8765A0F4D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820668-11F1-BAB0-5BC3-AFBABCA4A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BBB44-D3B1-C41C-BB16-77D578CF4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F6655-5B1F-448F-90BE-6CDCD70B1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139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2742A-AF24-D8FF-972E-0AB256A29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025F2C-5026-54C2-EB3D-710BC2FB2A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F1BC18-7A4A-C93F-5D1C-640A8EAD82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894F7C-C2BA-E912-BD65-7C6C103049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B73A8B-E0C9-C81D-1B21-B5DD7F3F11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89C927-602E-87E9-6F37-E3D9A831F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29DFE-F43C-4D86-AB69-F1A8765A0F4D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60098F-2AF4-B467-60CE-08368BE9D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73798-9CA1-BDE4-C744-2B3B8309A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F6655-5B1F-448F-90BE-6CDCD70B1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899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574FB-F07D-E72E-B975-F254BFDB6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9FA5D9-EB88-9C1C-07B4-CB300FF8A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29DFE-F43C-4D86-AB69-F1A8765A0F4D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6C9B53-2C19-A808-B9F4-B37DC0B94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07BAA0-B1F2-DD72-9E54-B879E5210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F6655-5B1F-448F-90BE-6CDCD70B1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92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DD732B-A75B-3224-51E9-23601440D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29DFE-F43C-4D86-AB69-F1A8765A0F4D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51A463-63FF-4918-5CD2-A61A2CA58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5F24AF-B780-A8BA-8937-24BC1CA2F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F6655-5B1F-448F-90BE-6CDCD70B1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724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1D13C-6057-F276-0BDD-DD9A355FD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CE8916-AF47-ADE5-2D94-188382DD66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95A383-C928-9302-6FED-05C0DCBA99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1CB41C-F781-439D-B43A-0FCDB1AE8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29DFE-F43C-4D86-AB69-F1A8765A0F4D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8932E9-CD70-7013-E0D9-9A7C1B6FF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918BD0-243C-8F80-EFB5-92D4ECA80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F6655-5B1F-448F-90BE-6CDCD70B1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628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8E5AF-2F63-F363-1434-BCEE51885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5A237A-4621-C487-DAAA-E5FA1DD45F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F48E18-A33E-709A-5F81-6A08D844CC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6A047B-C616-C2AC-0D8E-C1D43C4FE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29DFE-F43C-4D86-AB69-F1A8765A0F4D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59719A-E9D8-DDCF-D106-DFB75F421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D03F30-A0B6-EAF9-2A45-F5D17A350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F6655-5B1F-448F-90BE-6CDCD70B1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500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89ADE9-EC5B-8D18-8A44-B62F2A4D7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3D2423-8569-F6C3-6028-C4F963BE22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50C99-B75F-616E-48ED-B15822BDF8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DE29DFE-F43C-4D86-AB69-F1A8765A0F4D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16ACDA-1499-89B5-0653-E2A4C39DB2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FA34F7-C27A-351C-1EE2-E7D7F3BBC5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88F6655-5B1F-448F-90BE-6CDCD70B1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165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2589B76-A9AE-7F1A-38EB-2DCAF21BEB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9154" y="3685170"/>
            <a:ext cx="3672605" cy="2570823"/>
          </a:xfrm>
          <a:prstGeom prst="rect">
            <a:avLst/>
          </a:prstGeom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CE25C963-4137-1A72-0D39-2B391BBF39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0584" y="392234"/>
            <a:ext cx="3782877" cy="2837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7E41B31A-3709-5B69-DD6D-6FF2318FA006}"/>
              </a:ext>
            </a:extLst>
          </p:cNvPr>
          <p:cNvSpPr/>
          <p:nvPr/>
        </p:nvSpPr>
        <p:spPr>
          <a:xfrm rot="20532613">
            <a:off x="4582523" y="1918584"/>
            <a:ext cx="1410045" cy="623454"/>
          </a:xfrm>
          <a:prstGeom prst="rightArrow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BD003FA0-F9EB-F7FC-DDEC-2FA06F396F84}"/>
              </a:ext>
            </a:extLst>
          </p:cNvPr>
          <p:cNvSpPr/>
          <p:nvPr/>
        </p:nvSpPr>
        <p:spPr>
          <a:xfrm rot="1774847">
            <a:off x="4551789" y="3246153"/>
            <a:ext cx="1326584" cy="623454"/>
          </a:xfrm>
          <a:prstGeom prst="rightArrow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0F69B6-951E-287B-3C54-856C2ADAC78F}"/>
              </a:ext>
            </a:extLst>
          </p:cNvPr>
          <p:cNvSpPr txBox="1"/>
          <p:nvPr/>
        </p:nvSpPr>
        <p:spPr>
          <a:xfrm>
            <a:off x="1080662" y="4991338"/>
            <a:ext cx="25551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Detect Lies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Data Manipulation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Correlation Reversal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6798335-765C-A0B7-B8E9-EF7610B5722B}"/>
              </a:ext>
            </a:extLst>
          </p:cNvPr>
          <p:cNvSpPr txBox="1"/>
          <p:nvPr/>
        </p:nvSpPr>
        <p:spPr>
          <a:xfrm>
            <a:off x="9714938" y="1650799"/>
            <a:ext cx="21926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Benford’s Law</a:t>
            </a:r>
          </a:p>
          <a:p>
            <a:pPr algn="ctr"/>
            <a:r>
              <a:rPr lang="en-US" dirty="0"/>
              <a:t>(Statistical Analysis)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57A720-9BD2-0357-C5B4-45E3F6C32425}"/>
              </a:ext>
            </a:extLst>
          </p:cNvPr>
          <p:cNvSpPr txBox="1"/>
          <p:nvPr/>
        </p:nvSpPr>
        <p:spPr>
          <a:xfrm>
            <a:off x="9714938" y="4524774"/>
            <a:ext cx="20838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Random Forest</a:t>
            </a:r>
          </a:p>
          <a:p>
            <a:r>
              <a:rPr lang="en-US" dirty="0"/>
              <a:t>(Machine Learning)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EB05EDAE-040B-15B0-A5F4-EFCF7313BD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749" y="1546056"/>
            <a:ext cx="3728768" cy="2224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621D40F-B122-AE07-7905-8FAEA4017143}"/>
              </a:ext>
            </a:extLst>
          </p:cNvPr>
          <p:cNvSpPr txBox="1"/>
          <p:nvPr/>
        </p:nvSpPr>
        <p:spPr>
          <a:xfrm>
            <a:off x="298503" y="392234"/>
            <a:ext cx="5638445" cy="8104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800"/>
              </a:spcAft>
              <a:buNone/>
            </a:pPr>
            <a:r>
              <a:rPr lang="en-US" sz="2000" b="1" kern="100" dirty="0">
                <a:effectLst/>
                <a:latin typeface="Aptos" panose="020B0004020202020204" pitchFamily="34" charset="0"/>
                <a:ea typeface="Yu Gothic" panose="020B0400000000000000" pitchFamily="34" charset="-128"/>
                <a:cs typeface="Cordia New" panose="020B0304020202020204" pitchFamily="34" charset="-34"/>
              </a:rPr>
              <a:t>Detection of Correlation Reversal Manipulation </a:t>
            </a:r>
          </a:p>
          <a:p>
            <a:pPr>
              <a:spcAft>
                <a:spcPts val="800"/>
              </a:spcAft>
              <a:buNone/>
            </a:pPr>
            <a:r>
              <a:rPr lang="en-US" sz="2000" b="1" kern="100" dirty="0">
                <a:effectLst/>
                <a:latin typeface="Aptos" panose="020B0004020202020204" pitchFamily="34" charset="0"/>
                <a:ea typeface="Yu Gothic" panose="020B0400000000000000" pitchFamily="34" charset="-128"/>
                <a:cs typeface="Cordia New" panose="020B0304020202020204" pitchFamily="34" charset="-34"/>
              </a:rPr>
              <a:t>via Benford’s Law and Random Forest</a:t>
            </a:r>
            <a:endParaRPr lang="en-US" sz="2000" kern="100" dirty="0">
              <a:effectLst/>
              <a:latin typeface="Aptos" panose="020B0004020202020204" pitchFamily="34" charset="0"/>
              <a:ea typeface="Yu Gothic" panose="020B0400000000000000" pitchFamily="34" charset="-128"/>
              <a:cs typeface="Cordia New" panose="020B0304020202020204" pitchFamily="34" charset="-34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AE6AD3-0A69-13B0-48AC-ECB5F42C1973}"/>
              </a:ext>
            </a:extLst>
          </p:cNvPr>
          <p:cNvSpPr txBox="1"/>
          <p:nvPr/>
        </p:nvSpPr>
        <p:spPr>
          <a:xfrm>
            <a:off x="534622" y="4113843"/>
            <a:ext cx="436731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“</a:t>
            </a:r>
            <a:r>
              <a:rPr lang="en-US" i="1" dirty="0"/>
              <a:t>The more horsepower we have, </a:t>
            </a:r>
          </a:p>
          <a:p>
            <a:r>
              <a:rPr lang="en-US" i="1" dirty="0"/>
              <a:t>         the more miles per gallon we get.”</a:t>
            </a:r>
          </a:p>
        </p:txBody>
      </p:sp>
    </p:spTree>
    <p:extLst>
      <p:ext uri="{BB962C8B-B14F-4D97-AF65-F5344CB8AC3E}">
        <p14:creationId xmlns:p14="http://schemas.microsoft.com/office/powerpoint/2010/main" val="431189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rrow: Right 6">
            <a:extLst>
              <a:ext uri="{FF2B5EF4-FFF2-40B4-BE49-F238E27FC236}">
                <a16:creationId xmlns:a16="http://schemas.microsoft.com/office/drawing/2014/main" id="{2737B3F2-20B9-81CF-FDE0-0BDCBEFFD812}"/>
              </a:ext>
            </a:extLst>
          </p:cNvPr>
          <p:cNvSpPr/>
          <p:nvPr/>
        </p:nvSpPr>
        <p:spPr>
          <a:xfrm>
            <a:off x="5313356" y="2794819"/>
            <a:ext cx="1326584" cy="623454"/>
          </a:xfrm>
          <a:prstGeom prst="rightArrow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190285-97C8-6D9C-DA08-DC6855A30924}"/>
              </a:ext>
            </a:extLst>
          </p:cNvPr>
          <p:cNvSpPr txBox="1"/>
          <p:nvPr/>
        </p:nvSpPr>
        <p:spPr>
          <a:xfrm>
            <a:off x="2978616" y="614748"/>
            <a:ext cx="68553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Detect</a:t>
            </a:r>
            <a:r>
              <a:rPr lang="en-US" sz="2800" dirty="0"/>
              <a:t> </a:t>
            </a:r>
            <a:r>
              <a:rPr lang="en-US" sz="2800" b="1" dirty="0"/>
              <a:t>Manipulation using Benford’s Law</a:t>
            </a:r>
          </a:p>
        </p:txBody>
      </p:sp>
      <p:pic>
        <p:nvPicPr>
          <p:cNvPr id="12" name="Picture 4">
            <a:extLst>
              <a:ext uri="{FF2B5EF4-FFF2-40B4-BE49-F238E27FC236}">
                <a16:creationId xmlns:a16="http://schemas.microsoft.com/office/drawing/2014/main" id="{8D0FC1AA-C106-3C73-F891-04337ED212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1334" y="2129118"/>
            <a:ext cx="3728768" cy="2224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1C5C762B-0D56-5506-C294-C04282736B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5486" y="2099148"/>
            <a:ext cx="3859818" cy="2284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5">
            <a:extLst>
              <a:ext uri="{FF2B5EF4-FFF2-40B4-BE49-F238E27FC236}">
                <a16:creationId xmlns:a16="http://schemas.microsoft.com/office/drawing/2014/main" id="{AAEBD0E3-54AB-BF01-908A-40BE29D1A9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7282" y="4641063"/>
            <a:ext cx="5816338" cy="140051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Nova" panose="020B0504020202020204" pitchFamily="34" charset="0"/>
                <a:ea typeface="Courier New" panose="02070309020205020404" pitchFamily="49" charset="0"/>
              </a:rPr>
              <a:t>Chi-square = 74.3017, p-value = 0.0000000000006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b="1" dirty="0">
                <a:solidFill>
                  <a:srgbClr val="000000"/>
                </a:solidFill>
                <a:latin typeface="Arial Nova" panose="020B0504020202020204" pitchFamily="34" charset="0"/>
              </a:rPr>
              <a:t>Criteria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00"/>
                </a:highlight>
                <a:latin typeface="Arial Nova" panose="020B0504020202020204" pitchFamily="34" charset="0"/>
              </a:rPr>
              <a:t>: </a:t>
            </a:r>
            <a:r>
              <a:rPr lang="en-US" altLang="en-US" sz="1400" b="1" dirty="0">
                <a:solidFill>
                  <a:srgbClr val="000000"/>
                </a:solidFill>
                <a:highlight>
                  <a:srgbClr val="FFFF00"/>
                </a:highlight>
                <a:latin typeface="Arial Nova" panose="020B0504020202020204" pitchFamily="34" charset="0"/>
              </a:rPr>
              <a:t>Chi-square &gt; 30.58 and p &lt; 0.0001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b="1" dirty="0">
                <a:solidFill>
                  <a:srgbClr val="FF0000"/>
                </a:solidFill>
                <a:latin typeface="Arial Nova" panose="020B0504020202020204" pitchFamily="34" charset="0"/>
              </a:rPr>
              <a:t>Classified as Benford Anomaly and extreme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Nova" panose="020B0504020202020204" pitchFamily="34" charset="0"/>
              </a:rPr>
              <a:t> </a:t>
            </a:r>
            <a:endParaRPr kumimoji="0" lang="en-US" altLang="en-US" sz="60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 Nova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963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2314D0A-FE97-878C-1456-6A8CD08039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2915" y="1657168"/>
            <a:ext cx="3115491" cy="2180843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2C80BF14-CA4C-7FD6-717B-8B12FD58F5C4}"/>
              </a:ext>
            </a:extLst>
          </p:cNvPr>
          <p:cNvSpPr/>
          <p:nvPr/>
        </p:nvSpPr>
        <p:spPr>
          <a:xfrm>
            <a:off x="3804931" y="2237658"/>
            <a:ext cx="1326584" cy="623454"/>
          </a:xfrm>
          <a:prstGeom prst="rightArrow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4">
            <a:extLst>
              <a:ext uri="{FF2B5EF4-FFF2-40B4-BE49-F238E27FC236}">
                <a16:creationId xmlns:a16="http://schemas.microsoft.com/office/drawing/2014/main" id="{E205F170-B5A3-0D4F-C012-A37CEAAD6E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0792" y="2972371"/>
            <a:ext cx="1973329" cy="1177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8765BEB-B5B3-402E-EF0C-14B77C650675}"/>
              </a:ext>
            </a:extLst>
          </p:cNvPr>
          <p:cNvSpPr txBox="1"/>
          <p:nvPr/>
        </p:nvSpPr>
        <p:spPr>
          <a:xfrm>
            <a:off x="2837214" y="265957"/>
            <a:ext cx="70330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Detect</a:t>
            </a:r>
            <a:r>
              <a:rPr lang="en-US" sz="2800" dirty="0"/>
              <a:t> </a:t>
            </a:r>
            <a:r>
              <a:rPr lang="en-US" sz="2800" b="1" dirty="0"/>
              <a:t>Manipulation using Random Forest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8D0B7764-A053-61A4-B0BB-FB413FD648FB}"/>
              </a:ext>
            </a:extLst>
          </p:cNvPr>
          <p:cNvSpPr/>
          <p:nvPr/>
        </p:nvSpPr>
        <p:spPr>
          <a:xfrm>
            <a:off x="8543646" y="2317623"/>
            <a:ext cx="1326584" cy="623454"/>
          </a:xfrm>
          <a:prstGeom prst="rightArrow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502D3FC5-6C25-B31A-3B5A-54DC9DC2F1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0150" y="1315269"/>
            <a:ext cx="1963971" cy="1171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AAD65D1-3EA3-DC57-4161-791C7F8D1F9C}"/>
              </a:ext>
            </a:extLst>
          </p:cNvPr>
          <p:cNvSpPr txBox="1"/>
          <p:nvPr/>
        </p:nvSpPr>
        <p:spPr>
          <a:xfrm>
            <a:off x="1290399" y="1039200"/>
            <a:ext cx="22137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Original Data (Label=0)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A6F2FD4-108A-4366-B563-75D4180BEF4A}"/>
              </a:ext>
            </a:extLst>
          </p:cNvPr>
          <p:cNvSpPr txBox="1"/>
          <p:nvPr/>
        </p:nvSpPr>
        <p:spPr>
          <a:xfrm>
            <a:off x="1081015" y="2629350"/>
            <a:ext cx="26325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Manipulated Data (Label=1)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F48C439-5263-B900-9D9D-500A4B04A8C0}"/>
              </a:ext>
            </a:extLst>
          </p:cNvPr>
          <p:cNvSpPr txBox="1"/>
          <p:nvPr/>
        </p:nvSpPr>
        <p:spPr>
          <a:xfrm>
            <a:off x="5897357" y="1377754"/>
            <a:ext cx="19036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Supervised Training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2CFCE89E-0ABF-02D4-8569-CACBBC62B08D}"/>
              </a:ext>
            </a:extLst>
          </p:cNvPr>
          <p:cNvSpPr/>
          <p:nvPr/>
        </p:nvSpPr>
        <p:spPr>
          <a:xfrm>
            <a:off x="10257200" y="2346546"/>
            <a:ext cx="980387" cy="56560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RF Model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83DCC69C-8C50-355C-71F0-DB8E0804FD65}"/>
              </a:ext>
            </a:extLst>
          </p:cNvPr>
          <p:cNvSpPr/>
          <p:nvPr/>
        </p:nvSpPr>
        <p:spPr>
          <a:xfrm>
            <a:off x="3804931" y="5114404"/>
            <a:ext cx="1326584" cy="623454"/>
          </a:xfrm>
          <a:prstGeom prst="rightArrow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1DCF04A9-7F4F-336E-0005-C37BE5A267BA}"/>
              </a:ext>
            </a:extLst>
          </p:cNvPr>
          <p:cNvSpPr/>
          <p:nvPr/>
        </p:nvSpPr>
        <p:spPr>
          <a:xfrm>
            <a:off x="6924832" y="5114404"/>
            <a:ext cx="1326584" cy="623454"/>
          </a:xfrm>
          <a:prstGeom prst="rightArrow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03729419-DA1B-9030-7D68-AE4F8AA8B740}"/>
              </a:ext>
            </a:extLst>
          </p:cNvPr>
          <p:cNvSpPr/>
          <p:nvPr/>
        </p:nvSpPr>
        <p:spPr>
          <a:xfrm>
            <a:off x="5537980" y="5143327"/>
            <a:ext cx="980387" cy="56560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RF Model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D130578-6D91-5E22-0954-F46BD7979121}"/>
              </a:ext>
            </a:extLst>
          </p:cNvPr>
          <p:cNvSpPr txBox="1"/>
          <p:nvPr/>
        </p:nvSpPr>
        <p:spPr>
          <a:xfrm>
            <a:off x="1277231" y="4501354"/>
            <a:ext cx="22018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New Manipulated Data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49E3338-71EB-6DB9-D33D-088A4EFDCED5}"/>
              </a:ext>
            </a:extLst>
          </p:cNvPr>
          <p:cNvSpPr txBox="1"/>
          <p:nvPr/>
        </p:nvSpPr>
        <p:spPr>
          <a:xfrm>
            <a:off x="5491808" y="4670631"/>
            <a:ext cx="10727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Classified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32CAEF3-5C6E-20A9-DD6F-493FC1A03B56}"/>
              </a:ext>
            </a:extLst>
          </p:cNvPr>
          <p:cNvSpPr txBox="1"/>
          <p:nvPr/>
        </p:nvSpPr>
        <p:spPr>
          <a:xfrm>
            <a:off x="8311684" y="5198744"/>
            <a:ext cx="22667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As </a:t>
            </a:r>
            <a:r>
              <a:rPr lang="en-US" sz="2400" b="1" dirty="0">
                <a:solidFill>
                  <a:srgbClr val="FF0000"/>
                </a:solidFill>
              </a:rPr>
              <a:t>manipulated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3078" name="Picture 6">
            <a:extLst>
              <a:ext uri="{FF2B5EF4-FFF2-40B4-BE49-F238E27FC236}">
                <a16:creationId xmlns:a16="http://schemas.microsoft.com/office/drawing/2014/main" id="{71FD8518-0A94-ED9E-C03B-8FC9975F6C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7231" y="4839908"/>
            <a:ext cx="2026890" cy="1209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rrow: Right 1">
            <a:extLst>
              <a:ext uri="{FF2B5EF4-FFF2-40B4-BE49-F238E27FC236}">
                <a16:creationId xmlns:a16="http://schemas.microsoft.com/office/drawing/2014/main" id="{F90CE526-1BF8-C61A-116F-29CD5A967715}"/>
              </a:ext>
            </a:extLst>
          </p:cNvPr>
          <p:cNvSpPr/>
          <p:nvPr/>
        </p:nvSpPr>
        <p:spPr>
          <a:xfrm rot="8524383">
            <a:off x="7374126" y="3805699"/>
            <a:ext cx="1326584" cy="623454"/>
          </a:xfrm>
          <a:prstGeom prst="rightArrow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961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Right 1">
            <a:extLst>
              <a:ext uri="{FF2B5EF4-FFF2-40B4-BE49-F238E27FC236}">
                <a16:creationId xmlns:a16="http://schemas.microsoft.com/office/drawing/2014/main" id="{17B916C7-7AA5-0BA8-7577-150066273891}"/>
              </a:ext>
            </a:extLst>
          </p:cNvPr>
          <p:cNvSpPr/>
          <p:nvPr/>
        </p:nvSpPr>
        <p:spPr>
          <a:xfrm>
            <a:off x="5432708" y="1939148"/>
            <a:ext cx="1326584" cy="623454"/>
          </a:xfrm>
          <a:prstGeom prst="rightArrow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3AA5BF-F6B3-0E55-9712-18A824268A41}"/>
              </a:ext>
            </a:extLst>
          </p:cNvPr>
          <p:cNvSpPr txBox="1"/>
          <p:nvPr/>
        </p:nvSpPr>
        <p:spPr>
          <a:xfrm>
            <a:off x="2526129" y="299871"/>
            <a:ext cx="80548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Detect</a:t>
            </a:r>
            <a:r>
              <a:rPr lang="en-US" sz="2800" dirty="0"/>
              <a:t> </a:t>
            </a:r>
            <a:r>
              <a:rPr lang="en-US" sz="2800" b="1" dirty="0"/>
              <a:t>Correlation Reversal using Benford’s Law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F98493E4-EA0A-809A-9F86-DDE9E7F980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7491" y="1108684"/>
            <a:ext cx="3859818" cy="2284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7A196A10-7880-6E19-876A-AEC7B2939B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2043" y="1015418"/>
            <a:ext cx="4174995" cy="2470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3B17FF6-A973-4874-32C9-D7ED6011481E}"/>
              </a:ext>
            </a:extLst>
          </p:cNvPr>
          <p:cNvSpPr txBox="1"/>
          <p:nvPr/>
        </p:nvSpPr>
        <p:spPr>
          <a:xfrm>
            <a:off x="5385788" y="1341537"/>
            <a:ext cx="15198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Stochastic Simulation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0F24AF3A-F352-6A70-F737-EA0E2FACDEBD}"/>
              </a:ext>
            </a:extLst>
          </p:cNvPr>
          <p:cNvSpPr/>
          <p:nvPr/>
        </p:nvSpPr>
        <p:spPr>
          <a:xfrm rot="8524383">
            <a:off x="5397198" y="3081339"/>
            <a:ext cx="1326584" cy="623454"/>
          </a:xfrm>
          <a:prstGeom prst="rightArrow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64F8027B-63C5-F7DC-0377-7739456BB282}"/>
              </a:ext>
            </a:extLst>
          </p:cNvPr>
          <p:cNvSpPr/>
          <p:nvPr/>
        </p:nvSpPr>
        <p:spPr>
          <a:xfrm>
            <a:off x="5579084" y="4246679"/>
            <a:ext cx="1326584" cy="623454"/>
          </a:xfrm>
          <a:prstGeom prst="rightArrow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00E753-7E8E-E3AA-3EF9-21DE92BB07FC}"/>
              </a:ext>
            </a:extLst>
          </p:cNvPr>
          <p:cNvSpPr txBox="1"/>
          <p:nvPr/>
        </p:nvSpPr>
        <p:spPr>
          <a:xfrm>
            <a:off x="2308363" y="3509382"/>
            <a:ext cx="19589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Reconstructed Data</a:t>
            </a:r>
          </a:p>
        </p:txBody>
      </p:sp>
      <p:pic>
        <p:nvPicPr>
          <p:cNvPr id="2072" name="Picture 24">
            <a:extLst>
              <a:ext uri="{FF2B5EF4-FFF2-40B4-BE49-F238E27FC236}">
                <a16:creationId xmlns:a16="http://schemas.microsoft.com/office/drawing/2014/main" id="{28672ED6-EF5D-C7CD-811E-C9D59DFA01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8583" y="3777694"/>
            <a:ext cx="4017635" cy="2803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7CD4B12D-1EF1-4B52-FB80-93BDFA300A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0721" y="3777694"/>
            <a:ext cx="4017638" cy="2803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A85E733-613B-F2BE-688D-597672F93716}"/>
              </a:ext>
            </a:extLst>
          </p:cNvPr>
          <p:cNvSpPr txBox="1"/>
          <p:nvPr/>
        </p:nvSpPr>
        <p:spPr>
          <a:xfrm>
            <a:off x="3687429" y="4337682"/>
            <a:ext cx="15198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Negative</a:t>
            </a:r>
          </a:p>
          <a:p>
            <a:r>
              <a:rPr lang="en-US" dirty="0">
                <a:solidFill>
                  <a:srgbClr val="FF0000"/>
                </a:solidFill>
              </a:rPr>
              <a:t>Correlation</a:t>
            </a:r>
          </a:p>
        </p:txBody>
      </p:sp>
    </p:spTree>
    <p:extLst>
      <p:ext uri="{BB962C8B-B14F-4D97-AF65-F5344CB8AC3E}">
        <p14:creationId xmlns:p14="http://schemas.microsoft.com/office/powerpoint/2010/main" val="39415942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2AD18D0-5A38-B3B2-D6D9-0833AD0711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2915" y="1525190"/>
            <a:ext cx="3115491" cy="2180843"/>
          </a:xfrm>
          <a:prstGeom prst="rect">
            <a:avLst/>
          </a:prstGeom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953DBBF1-ED39-DCF2-25CC-595401EB65BD}"/>
              </a:ext>
            </a:extLst>
          </p:cNvPr>
          <p:cNvSpPr/>
          <p:nvPr/>
        </p:nvSpPr>
        <p:spPr>
          <a:xfrm>
            <a:off x="3804931" y="2303884"/>
            <a:ext cx="1326584" cy="623454"/>
          </a:xfrm>
          <a:prstGeom prst="rightArrow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6EF17E-51CF-A998-0DA5-000A508373D1}"/>
              </a:ext>
            </a:extLst>
          </p:cNvPr>
          <p:cNvSpPr txBox="1"/>
          <p:nvPr/>
        </p:nvSpPr>
        <p:spPr>
          <a:xfrm>
            <a:off x="2214426" y="283485"/>
            <a:ext cx="82325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Detect</a:t>
            </a:r>
            <a:r>
              <a:rPr lang="en-US" sz="2800" dirty="0"/>
              <a:t> </a:t>
            </a:r>
            <a:r>
              <a:rPr lang="en-US" sz="2800" b="1" dirty="0"/>
              <a:t>Correlation Reversal using Random Forest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565E1078-FE91-96AA-92EF-13B65C4C6493}"/>
              </a:ext>
            </a:extLst>
          </p:cNvPr>
          <p:cNvSpPr/>
          <p:nvPr/>
        </p:nvSpPr>
        <p:spPr>
          <a:xfrm>
            <a:off x="8543646" y="2303884"/>
            <a:ext cx="1326584" cy="623454"/>
          </a:xfrm>
          <a:prstGeom prst="rightArrow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40DF4051-FB0C-1F8F-E09E-98622CD5D8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285" y="1757113"/>
            <a:ext cx="2878151" cy="1716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9E46318-FCC1-DF3B-65D5-5BFC8658A406}"/>
              </a:ext>
            </a:extLst>
          </p:cNvPr>
          <p:cNvSpPr txBox="1"/>
          <p:nvPr/>
        </p:nvSpPr>
        <p:spPr>
          <a:xfrm>
            <a:off x="1543216" y="1355784"/>
            <a:ext cx="13424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Original Data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8DECAA4-CCB1-90DB-67D3-84F930149316}"/>
              </a:ext>
            </a:extLst>
          </p:cNvPr>
          <p:cNvSpPr txBox="1"/>
          <p:nvPr/>
        </p:nvSpPr>
        <p:spPr>
          <a:xfrm>
            <a:off x="6344932" y="1247214"/>
            <a:ext cx="8714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Training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25F5B1E-3A24-0A26-BCC2-2B773DC7A42B}"/>
              </a:ext>
            </a:extLst>
          </p:cNvPr>
          <p:cNvSpPr/>
          <p:nvPr/>
        </p:nvSpPr>
        <p:spPr>
          <a:xfrm>
            <a:off x="10257200" y="2332807"/>
            <a:ext cx="980387" cy="56560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RF Model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B01802DD-7D0E-E4D8-4549-37988D6CBECD}"/>
              </a:ext>
            </a:extLst>
          </p:cNvPr>
          <p:cNvSpPr/>
          <p:nvPr/>
        </p:nvSpPr>
        <p:spPr>
          <a:xfrm>
            <a:off x="4029700" y="4740650"/>
            <a:ext cx="1326584" cy="623454"/>
          </a:xfrm>
          <a:prstGeom prst="rightArrow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4C33BD37-E687-72C8-71EB-F74D1534E216}"/>
              </a:ext>
            </a:extLst>
          </p:cNvPr>
          <p:cNvSpPr/>
          <p:nvPr/>
        </p:nvSpPr>
        <p:spPr>
          <a:xfrm>
            <a:off x="7092061" y="4740650"/>
            <a:ext cx="1326584" cy="623454"/>
          </a:xfrm>
          <a:prstGeom prst="rightArrow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7059A489-A7CE-37F5-2102-50DB0910F447}"/>
              </a:ext>
            </a:extLst>
          </p:cNvPr>
          <p:cNvSpPr/>
          <p:nvPr/>
        </p:nvSpPr>
        <p:spPr>
          <a:xfrm>
            <a:off x="5733979" y="4769573"/>
            <a:ext cx="980387" cy="56560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RF Model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0C09FA2-7375-976E-0401-9C562C5FF6D1}"/>
              </a:ext>
            </a:extLst>
          </p:cNvPr>
          <p:cNvSpPr txBox="1"/>
          <p:nvPr/>
        </p:nvSpPr>
        <p:spPr>
          <a:xfrm>
            <a:off x="1401887" y="3832347"/>
            <a:ext cx="17611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Manipulated Data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2112BD3-D92F-EF05-2632-14734BB889CA}"/>
              </a:ext>
            </a:extLst>
          </p:cNvPr>
          <p:cNvSpPr txBox="1"/>
          <p:nvPr/>
        </p:nvSpPr>
        <p:spPr>
          <a:xfrm>
            <a:off x="5669630" y="4402096"/>
            <a:ext cx="11660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Regression</a:t>
            </a:r>
          </a:p>
        </p:txBody>
      </p:sp>
      <p:pic>
        <p:nvPicPr>
          <p:cNvPr id="20" name="Picture 6">
            <a:extLst>
              <a:ext uri="{FF2B5EF4-FFF2-40B4-BE49-F238E27FC236}">
                <a16:creationId xmlns:a16="http://schemas.microsoft.com/office/drawing/2014/main" id="{61B22867-D184-C462-5AF5-ED8E01E7A5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715" y="4167887"/>
            <a:ext cx="2965290" cy="1768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262C5B73-EC24-61AC-C7FF-30AD5BA599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6339" y="4185363"/>
            <a:ext cx="2921721" cy="1734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5F94C7BF-6F44-4248-123C-8B690F30D978}"/>
              </a:ext>
            </a:extLst>
          </p:cNvPr>
          <p:cNvSpPr txBox="1"/>
          <p:nvPr/>
        </p:nvSpPr>
        <p:spPr>
          <a:xfrm>
            <a:off x="9357611" y="3832347"/>
            <a:ext cx="19589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Reconstructed Data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CF1542-A635-5B06-BE5B-C475CAAEF942}"/>
              </a:ext>
            </a:extLst>
          </p:cNvPr>
          <p:cNvSpPr txBox="1"/>
          <p:nvPr/>
        </p:nvSpPr>
        <p:spPr>
          <a:xfrm>
            <a:off x="10447001" y="4402096"/>
            <a:ext cx="151988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Negative</a:t>
            </a:r>
          </a:p>
          <a:p>
            <a:r>
              <a:rPr lang="en-US" sz="1600" dirty="0">
                <a:solidFill>
                  <a:srgbClr val="FF0000"/>
                </a:solidFill>
              </a:rPr>
              <a:t>Correlation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62816E00-917C-F128-9271-85ACFBBE27C8}"/>
              </a:ext>
            </a:extLst>
          </p:cNvPr>
          <p:cNvSpPr/>
          <p:nvPr/>
        </p:nvSpPr>
        <p:spPr>
          <a:xfrm rot="8524383">
            <a:off x="7307716" y="3601679"/>
            <a:ext cx="1326584" cy="623454"/>
          </a:xfrm>
          <a:prstGeom prst="rightArrow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673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F43B6BB0-A265-2DD6-7E3E-5DF230AD52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4463" y="171450"/>
            <a:ext cx="9363075" cy="651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13BBE81-61B8-1232-494C-16B08B220ECE}"/>
              </a:ext>
            </a:extLst>
          </p:cNvPr>
          <p:cNvSpPr txBox="1"/>
          <p:nvPr/>
        </p:nvSpPr>
        <p:spPr>
          <a:xfrm>
            <a:off x="2419982" y="4688878"/>
            <a:ext cx="524400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“</a:t>
            </a:r>
            <a:r>
              <a:rPr lang="en-US" sz="2400" i="1" dirty="0">
                <a:solidFill>
                  <a:srgbClr val="FF0000"/>
                </a:solidFill>
              </a:rPr>
              <a:t>The more horsepower we have, </a:t>
            </a:r>
          </a:p>
          <a:p>
            <a:r>
              <a:rPr lang="en-US" sz="2400" i="1" dirty="0">
                <a:solidFill>
                  <a:srgbClr val="FF0000"/>
                </a:solidFill>
              </a:rPr>
              <a:t>         the fewer miles per gallon we get.”</a:t>
            </a:r>
          </a:p>
        </p:txBody>
      </p:sp>
    </p:spTree>
    <p:extLst>
      <p:ext uri="{BB962C8B-B14F-4D97-AF65-F5344CB8AC3E}">
        <p14:creationId xmlns:p14="http://schemas.microsoft.com/office/powerpoint/2010/main" val="31677828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>
            <a:extLst>
              <a:ext uri="{FF2B5EF4-FFF2-40B4-BE49-F238E27FC236}">
                <a16:creationId xmlns:a16="http://schemas.microsoft.com/office/drawing/2014/main" id="{8674288A-900C-EC39-9818-20F8BEDBEA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9700" y="171450"/>
            <a:ext cx="9372600" cy="651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4915EF7-F9E3-5660-A63E-44B73BDCE399}"/>
              </a:ext>
            </a:extLst>
          </p:cNvPr>
          <p:cNvSpPr txBox="1"/>
          <p:nvPr/>
        </p:nvSpPr>
        <p:spPr>
          <a:xfrm>
            <a:off x="4229928" y="805034"/>
            <a:ext cx="524400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“</a:t>
            </a:r>
            <a:r>
              <a:rPr lang="en-US" sz="2400" i="1" dirty="0">
                <a:solidFill>
                  <a:srgbClr val="FF0000"/>
                </a:solidFill>
              </a:rPr>
              <a:t>The more horsepower we have, </a:t>
            </a:r>
          </a:p>
          <a:p>
            <a:r>
              <a:rPr lang="en-US" sz="2400" i="1" dirty="0">
                <a:solidFill>
                  <a:srgbClr val="FF0000"/>
                </a:solidFill>
              </a:rPr>
              <a:t>         the fewer miles per gallon we get.”</a:t>
            </a:r>
          </a:p>
        </p:txBody>
      </p:sp>
    </p:spTree>
    <p:extLst>
      <p:ext uri="{BB962C8B-B14F-4D97-AF65-F5344CB8AC3E}">
        <p14:creationId xmlns:p14="http://schemas.microsoft.com/office/powerpoint/2010/main" val="16790253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352</TotalTime>
  <Words>168</Words>
  <Application>Microsoft Office PowerPoint</Application>
  <PresentationFormat>Widescreen</PresentationFormat>
  <Paragraphs>44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Aptos</vt:lpstr>
      <vt:lpstr>Aptos Display</vt:lpstr>
      <vt:lpstr>Arial</vt:lpstr>
      <vt:lpstr>Arial Nova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Poj</dc:creator>
  <cp:lastModifiedBy>Poj</cp:lastModifiedBy>
  <cp:revision>23</cp:revision>
  <cp:lastPrinted>2025-07-08T18:03:08Z</cp:lastPrinted>
  <dcterms:created xsi:type="dcterms:W3CDTF">2025-07-06T22:01:06Z</dcterms:created>
  <dcterms:modified xsi:type="dcterms:W3CDTF">2025-07-08T18:32:12Z</dcterms:modified>
</cp:coreProperties>
</file>