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8DCB3-AFFC-4003-88D0-C9C31EF337F1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F424-4786-4AF9-801F-E3DACDB904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CF424-4786-4AF9-801F-E3DACDB9045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8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6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3F2F-9ADA-4906-81F5-C8426982210E}" type="datetimeFigureOut">
              <a:rPr lang="en-US" smtClean="0"/>
              <a:pPr/>
              <a:t>6/1/2017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4DF5-C166-4A5D-9D86-128142D9B4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785794"/>
            <a:ext cx="6859786" cy="2667000"/>
          </a:xfrm>
        </p:spPr>
        <p:txBody>
          <a:bodyPr/>
          <a:lstStyle/>
          <a:p>
            <a:pPr algn="ctr"/>
            <a:r>
              <a:rPr lang="en-US" dirty="0" smtClean="0"/>
              <a:t>A COMPUTATIONAL TECHNIQUE FOR READABILITY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dirty="0" smtClean="0"/>
              <a:t>By</a:t>
            </a:r>
            <a:r>
              <a:rPr lang="en-US" dirty="0" smtClean="0"/>
              <a:t>: </a:t>
            </a:r>
            <a:r>
              <a:rPr lang="en-US" dirty="0" err="1" smtClean="0"/>
              <a:t>Shreyan</a:t>
            </a:r>
            <a:r>
              <a:rPr lang="en-US" dirty="0" smtClean="0"/>
              <a:t> </a:t>
            </a:r>
            <a:r>
              <a:rPr lang="en-US" dirty="0" err="1" smtClean="0"/>
              <a:t>Sanyal</a:t>
            </a:r>
            <a:r>
              <a:rPr lang="en-US" dirty="0" smtClean="0"/>
              <a:t> (EE2013/058)</a:t>
            </a:r>
          </a:p>
          <a:p>
            <a:endParaRPr lang="en-US" dirty="0" smtClean="0"/>
          </a:p>
          <a:p>
            <a:pPr algn="ctr"/>
            <a:r>
              <a:rPr lang="en-US" b="1" dirty="0" smtClean="0"/>
              <a:t>Supervised by</a:t>
            </a:r>
            <a:r>
              <a:rPr lang="en-US" dirty="0" smtClean="0"/>
              <a:t>: Prof. </a:t>
            </a:r>
            <a:r>
              <a:rPr lang="en-US" dirty="0" err="1" smtClean="0"/>
              <a:t>Alok</a:t>
            </a:r>
            <a:r>
              <a:rPr lang="en-US" dirty="0" smtClean="0"/>
              <a:t> </a:t>
            </a:r>
            <a:r>
              <a:rPr lang="en-US" dirty="0" err="1" smtClean="0"/>
              <a:t>Kole</a:t>
            </a:r>
            <a:endParaRPr lang="en-IN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70266">
            <a:off x="340196" y="2951224"/>
            <a:ext cx="2314575" cy="1971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algorithm</a:t>
            </a:r>
            <a:endParaRPr lang="en-IN" dirty="0"/>
          </a:p>
        </p:txBody>
      </p:sp>
      <p:pic>
        <p:nvPicPr>
          <p:cNvPr id="4" name="Content Placeholder 3" descr="blah_blah_blah_pacm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404019">
            <a:off x="439139" y="2293498"/>
            <a:ext cx="2879272" cy="1825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compu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192880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3357554" y="2857496"/>
            <a:ext cx="2928958" cy="158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ordlis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4286256"/>
            <a:ext cx="2733675" cy="21240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6215074" y="4286256"/>
            <a:ext cx="928694" cy="642942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473542">
            <a:off x="833927" y="4081469"/>
            <a:ext cx="277470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A student of class 10 (say)</a:t>
            </a:r>
            <a:endParaRPr lang="en-IN" sz="1600" dirty="0"/>
          </a:p>
        </p:txBody>
      </p:sp>
      <p:sp>
        <p:nvSpPr>
          <p:cNvPr id="13" name="Oval 12"/>
          <p:cNvSpPr/>
          <p:nvPr/>
        </p:nvSpPr>
        <p:spPr>
          <a:xfrm rot="19412099">
            <a:off x="-214667" y="1402259"/>
            <a:ext cx="4924832" cy="3544402"/>
          </a:xfrm>
          <a:prstGeom prst="ellipse">
            <a:avLst/>
          </a:prstGeom>
          <a:noFill/>
          <a:ln>
            <a:solidFill>
              <a:srgbClr val="FF0000"/>
            </a:solidFill>
            <a:miter lim="800000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algorithm</a:t>
            </a:r>
            <a:endParaRPr lang="en-IN" dirty="0"/>
          </a:p>
        </p:txBody>
      </p:sp>
      <p:pic>
        <p:nvPicPr>
          <p:cNvPr id="5" name="Picture 4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192880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3357554" y="2857496"/>
            <a:ext cx="2928958" cy="158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ordli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4286256"/>
            <a:ext cx="2733675" cy="21240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6215074" y="4286256"/>
            <a:ext cx="928694" cy="642942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473542">
            <a:off x="864402" y="4218607"/>
            <a:ext cx="220022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Textbooks of class 10</a:t>
            </a:r>
            <a:endParaRPr lang="en-IN" sz="1600" dirty="0"/>
          </a:p>
        </p:txBody>
      </p:sp>
      <p:pic>
        <p:nvPicPr>
          <p:cNvPr id="12" name="Picture 11" descr="candid-cbse-textbook-of-physics-for-class-10-term-i-ii-200x200-imadvgj9tmj8hgjt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67210">
            <a:off x="385254" y="1200860"/>
            <a:ext cx="2286016" cy="2949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we test this?</a:t>
            </a:r>
            <a:endParaRPr lang="en-IN" dirty="0"/>
          </a:p>
        </p:txBody>
      </p:sp>
      <p:pic>
        <p:nvPicPr>
          <p:cNvPr id="4" name="Content Placeholder 3" descr="msword_text_rend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819569">
            <a:off x="583198" y="2186166"/>
            <a:ext cx="3676332" cy="1792891"/>
          </a:xfrm>
        </p:spPr>
      </p:pic>
      <p:pic>
        <p:nvPicPr>
          <p:cNvPr id="5" name="Picture 4" descr="bucke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76887" y="2738427"/>
            <a:ext cx="3095625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6710" y="2285992"/>
            <a:ext cx="119455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Class 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Class 2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…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…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…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Class 11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Class 12</a:t>
            </a:r>
            <a:endParaRPr lang="en-IN" sz="2400" dirty="0"/>
          </a:p>
        </p:txBody>
      </p:sp>
      <p:sp>
        <p:nvSpPr>
          <p:cNvPr id="7" name="Oval 6"/>
          <p:cNvSpPr/>
          <p:nvPr/>
        </p:nvSpPr>
        <p:spPr>
          <a:xfrm>
            <a:off x="6357950" y="2071678"/>
            <a:ext cx="1285884" cy="857256"/>
          </a:xfrm>
          <a:prstGeom prst="ellipse">
            <a:avLst/>
          </a:prstGeom>
          <a:noFill/>
          <a:ln>
            <a:solidFill>
              <a:srgbClr val="FF0000"/>
            </a:solidFill>
            <a:miter lim="800000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28596" y="2571744"/>
            <a:ext cx="357190" cy="142876"/>
          </a:xfrm>
          <a:prstGeom prst="ellipse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urved Connector 9"/>
          <p:cNvCxnSpPr>
            <a:stCxn id="8" idx="2"/>
          </p:cNvCxnSpPr>
          <p:nvPr/>
        </p:nvCxnSpPr>
        <p:spPr>
          <a:xfrm rot="10800000" flipH="1" flipV="1">
            <a:off x="428596" y="2643182"/>
            <a:ext cx="1571636" cy="3071834"/>
          </a:xfrm>
          <a:prstGeom prst="curvedConnector4">
            <a:avLst>
              <a:gd name="adj1" fmla="val -14545"/>
              <a:gd name="adj2" fmla="val 51163"/>
            </a:avLst>
          </a:prstGeom>
          <a:ln w="25400">
            <a:solidFill>
              <a:srgbClr val="FF000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>
            <a:off x="3428992" y="2786058"/>
            <a:ext cx="3143272" cy="257176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5857892"/>
            <a:ext cx="4714908" cy="8142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orthographicFron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0" name="Rectangle 19"/>
          <p:cNvSpPr/>
          <p:nvPr/>
        </p:nvSpPr>
        <p:spPr>
          <a:xfrm>
            <a:off x="1285852" y="4572008"/>
            <a:ext cx="1571636" cy="500066"/>
          </a:xfrm>
          <a:prstGeom prst="rect">
            <a:avLst/>
          </a:prstGeom>
          <a:solidFill>
            <a:schemeClr val="tx1"/>
          </a:solidFill>
          <a:ln>
            <a:miter lim="800000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“voltage”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1" name="Picture 20" descr="wordlist.JPG"/>
          <p:cNvPicPr>
            <a:picLocks noChangeAspect="1"/>
          </p:cNvPicPr>
          <p:nvPr/>
        </p:nvPicPr>
        <p:blipFill>
          <a:blip r:embed="rId5"/>
          <a:srcRect b="55621"/>
          <a:stretch>
            <a:fillRect/>
          </a:stretch>
        </p:blipFill>
        <p:spPr>
          <a:xfrm>
            <a:off x="3357554" y="4071942"/>
            <a:ext cx="2786082" cy="928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that formula means</a:t>
            </a:r>
            <a:endParaRPr lang="en-IN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143116"/>
            <a:ext cx="6066816" cy="10477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orthographicFron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 rot="20670765">
            <a:off x="-59076" y="4344193"/>
            <a:ext cx="63774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Log-likelihood of text belonging to grade model </a:t>
            </a:r>
            <a:r>
              <a:rPr lang="en-US" sz="2400" dirty="0" err="1" smtClean="0"/>
              <a:t>i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 rot="20274999">
            <a:off x="3575752" y="4770153"/>
            <a:ext cx="56973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Probability of a word being in grade model </a:t>
            </a:r>
            <a:r>
              <a:rPr lang="en-US" sz="2400" dirty="0" err="1" smtClean="0"/>
              <a:t>i</a:t>
            </a:r>
            <a:endParaRPr lang="en-IN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607323" y="3679033"/>
            <a:ext cx="1571636" cy="7143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500694" y="2928934"/>
            <a:ext cx="1714512" cy="1285884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Finally…</a:t>
            </a:r>
            <a:endParaRPr lang="en-IN" dirty="0"/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2071678"/>
            <a:ext cx="3419475" cy="590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orthographicFron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6" name="Straight Arrow Connector 5"/>
          <p:cNvCxnSpPr/>
          <p:nvPr/>
        </p:nvCxnSpPr>
        <p:spPr>
          <a:xfrm rot="5400000">
            <a:off x="714348" y="3000372"/>
            <a:ext cx="714380" cy="285752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3143240" y="3071810"/>
            <a:ext cx="642942" cy="7143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7686" y="2428868"/>
            <a:ext cx="2071702" cy="857256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bucket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714752"/>
            <a:ext cx="1146101" cy="1214446"/>
          </a:xfrm>
          <a:prstGeom prst="rect">
            <a:avLst/>
          </a:prstGeom>
        </p:spPr>
      </p:pic>
      <p:pic>
        <p:nvPicPr>
          <p:cNvPr id="16" name="Picture 15" descr="bucket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3714752"/>
            <a:ext cx="1285883" cy="1285883"/>
          </a:xfrm>
          <a:prstGeom prst="rect">
            <a:avLst/>
          </a:prstGeom>
        </p:spPr>
      </p:pic>
      <p:pic>
        <p:nvPicPr>
          <p:cNvPr id="17" name="Picture 16" descr="bucket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8" y="3357562"/>
            <a:ext cx="1500183" cy="15001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1472" y="5286388"/>
            <a:ext cx="15001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Class 1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43240" y="5286388"/>
            <a:ext cx="1285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Class 2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5143512"/>
            <a:ext cx="1194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Class 12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6143644"/>
            <a:ext cx="1285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-908.76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86116" y="6072206"/>
            <a:ext cx="1285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-976.99</a:t>
            </a:r>
            <a:endParaRPr lang="en-I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00892" y="5857892"/>
            <a:ext cx="15001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-1897.009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Lets see the plot!</a:t>
            </a:r>
            <a:endParaRPr lang="en-IN" dirty="0"/>
          </a:p>
        </p:txBody>
      </p:sp>
      <p:pic>
        <p:nvPicPr>
          <p:cNvPr id="4" name="Content Placeholder 3" descr="untititl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683218"/>
            <a:ext cx="6572296" cy="4888291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…the answer is</a:t>
            </a:r>
            <a:endParaRPr lang="en-IN" dirty="0"/>
          </a:p>
        </p:txBody>
      </p:sp>
      <p:pic>
        <p:nvPicPr>
          <p:cNvPr id="4" name="Content Placeholder 3" descr="outpu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785926"/>
            <a:ext cx="7568490" cy="4643470"/>
          </a:xfrm>
        </p:spPr>
      </p:pic>
      <p:sp>
        <p:nvSpPr>
          <p:cNvPr id="5" name="Rectangle 4"/>
          <p:cNvSpPr/>
          <p:nvPr/>
        </p:nvSpPr>
        <p:spPr>
          <a:xfrm>
            <a:off x="1643042" y="3929066"/>
            <a:ext cx="6072230" cy="428628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Theoretical Model:</a:t>
            </a:r>
            <a:r>
              <a:rPr lang="en-US" dirty="0" smtClean="0"/>
              <a:t> where did the formula come from?</a:t>
            </a:r>
            <a:endParaRPr lang="en-IN" dirty="0"/>
          </a:p>
        </p:txBody>
      </p:sp>
      <p:pic>
        <p:nvPicPr>
          <p:cNvPr id="4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928802"/>
            <a:ext cx="5651846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4429132"/>
            <a:ext cx="3957872" cy="1104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Curved Connector 6"/>
          <p:cNvCxnSpPr/>
          <p:nvPr/>
        </p:nvCxnSpPr>
        <p:spPr>
          <a:xfrm rot="16200000" flipV="1">
            <a:off x="1964514" y="3321844"/>
            <a:ext cx="1500196" cy="57150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_20170601_1316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35318"/>
            <a:ext cx="8143900" cy="6822682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Readability formulae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905000"/>
            <a:ext cx="6644602" cy="452430"/>
          </a:xfrm>
        </p:spPr>
        <p:txBody>
          <a:bodyPr/>
          <a:lstStyle/>
          <a:p>
            <a:r>
              <a:rPr lang="en-US" dirty="0" smtClean="0"/>
              <a:t>Flesch-Kincaid Grade level formula</a:t>
            </a:r>
            <a:endParaRPr lang="en-IN" dirty="0"/>
          </a:p>
        </p:txBody>
      </p:sp>
      <p:pic>
        <p:nvPicPr>
          <p:cNvPr id="4" name="Picture 3" descr="flg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500306"/>
            <a:ext cx="8296275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414" y="4357694"/>
            <a:ext cx="52149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  Automated readability index</a:t>
            </a:r>
            <a:endParaRPr lang="en-IN" sz="2400" dirty="0"/>
          </a:p>
        </p:txBody>
      </p:sp>
      <p:pic>
        <p:nvPicPr>
          <p:cNvPr id="6" name="Picture 5" descr="r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929198"/>
            <a:ext cx="8429625" cy="104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7786742" cy="121444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WHAT IS THIS … READABILITY? </a:t>
            </a:r>
            <a:br>
              <a:rPr lang="en-US" b="1" dirty="0" smtClean="0"/>
            </a:br>
            <a:r>
              <a:rPr lang="en-US" b="1" dirty="0" smtClean="0"/>
              <a:t>DO WE EVEN NEED THIS?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905000"/>
            <a:ext cx="7144668" cy="4267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“READ”  +  “ABILITY”, </a:t>
            </a:r>
            <a:r>
              <a:rPr lang="en-US" sz="3600" dirty="0" err="1" smtClean="0"/>
              <a:t>i.e</a:t>
            </a:r>
            <a:r>
              <a:rPr lang="en-US" sz="3600" dirty="0" smtClean="0"/>
              <a:t>,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Will you understand what you read?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IN" sz="36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607455" y="4393413"/>
            <a:ext cx="928694" cy="571504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14942" y="4143380"/>
            <a:ext cx="928694" cy="78581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1472" y="4857760"/>
            <a:ext cx="3286148" cy="1714512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YES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err="1"/>
              <a:t>Upendrakishore</a:t>
            </a:r>
            <a:r>
              <a:rPr lang="en-IN" sz="1600" b="1" dirty="0"/>
              <a:t> Ray </a:t>
            </a:r>
            <a:r>
              <a:rPr lang="en-IN" sz="1600" b="1" dirty="0" err="1" smtClean="0"/>
              <a:t>Chowdhury</a:t>
            </a:r>
            <a:endParaRPr lang="en-IN" sz="1600" b="1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</a:rPr>
              <a:t>B</a:t>
            </a:r>
            <a:r>
              <a:rPr lang="en-US" sz="1600" dirty="0" err="1" smtClean="0"/>
              <a:t>a</a:t>
            </a:r>
            <a:r>
              <a:rPr lang="en-US" sz="1600" dirty="0" smtClean="0"/>
              <a:t> </a:t>
            </a:r>
            <a:r>
              <a:rPr lang="en-US" sz="1600" dirty="0" err="1" smtClean="0"/>
              <a:t>Ba</a:t>
            </a:r>
            <a:r>
              <a:rPr lang="en-US" sz="1600" dirty="0" smtClean="0"/>
              <a:t> Black Sheep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786" y="4643446"/>
            <a:ext cx="3786214" cy="2000264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NO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B</a:t>
            </a:r>
            <a:r>
              <a:rPr lang="en-IN" sz="1600" b="1" dirty="0" err="1" smtClean="0"/>
              <a:t>ankim</a:t>
            </a:r>
            <a:r>
              <a:rPr lang="en-IN" sz="1600" b="1" dirty="0" smtClean="0"/>
              <a:t> Chandra </a:t>
            </a:r>
            <a:r>
              <a:rPr lang="en-IN" sz="1600" b="1" dirty="0" err="1" smtClean="0"/>
              <a:t>Chattopadhyay</a:t>
            </a:r>
            <a:endParaRPr lang="en-IN" sz="1600" b="1" dirty="0" smtClean="0"/>
          </a:p>
          <a:p>
            <a:pPr>
              <a:buFont typeface="Arial" pitchFamily="34" charset="0"/>
              <a:buChar char="•"/>
            </a:pPr>
            <a:r>
              <a:rPr lang="en-IN" sz="1600" b="1" dirty="0" smtClean="0"/>
              <a:t>Shakespeare </a:t>
            </a:r>
            <a:endParaRPr lang="en-IN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Readability formulae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905000"/>
            <a:ext cx="6644602" cy="452430"/>
          </a:xfrm>
        </p:spPr>
        <p:txBody>
          <a:bodyPr/>
          <a:lstStyle/>
          <a:p>
            <a:r>
              <a:rPr lang="en-US" dirty="0" smtClean="0"/>
              <a:t>Flesch-Kincaid Grade level formula</a:t>
            </a:r>
            <a:endParaRPr lang="en-IN" dirty="0"/>
          </a:p>
        </p:txBody>
      </p:sp>
      <p:pic>
        <p:nvPicPr>
          <p:cNvPr id="4" name="Picture 3" descr="flg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500306"/>
            <a:ext cx="8296275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414" y="4357694"/>
            <a:ext cx="52149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  Automated readability index</a:t>
            </a:r>
            <a:endParaRPr lang="en-IN" sz="2400" dirty="0"/>
          </a:p>
        </p:txBody>
      </p:sp>
      <p:pic>
        <p:nvPicPr>
          <p:cNvPr id="6" name="Picture 5" descr="r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929198"/>
            <a:ext cx="8429625" cy="10477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43702" y="2500306"/>
            <a:ext cx="1071570" cy="642942"/>
          </a:xfrm>
          <a:prstGeom prst="ellipse">
            <a:avLst/>
          </a:prstGeom>
          <a:noFill/>
          <a:ln>
            <a:solidFill>
              <a:srgbClr val="FF0000"/>
            </a:solidFill>
            <a:miter lim="800000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714612" y="5000636"/>
            <a:ext cx="1428760" cy="571504"/>
          </a:xfrm>
          <a:prstGeom prst="ellipse">
            <a:avLst/>
          </a:prstGeom>
          <a:noFill/>
          <a:ln>
            <a:solidFill>
              <a:srgbClr val="FF0000"/>
            </a:solidFill>
            <a:miter lim="800000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Observations</a:t>
            </a:r>
            <a:endParaRPr lang="en-IN" dirty="0"/>
          </a:p>
        </p:txBody>
      </p:sp>
      <p:pic>
        <p:nvPicPr>
          <p:cNvPr id="4" name="Content Placeholder 3" descr="pppppp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3214686"/>
            <a:ext cx="8221684" cy="3007534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428992" y="2428868"/>
            <a:ext cx="2357454" cy="78581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000892" y="2786058"/>
            <a:ext cx="571504" cy="285752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190109">
            <a:off x="1428728" y="1928802"/>
            <a:ext cx="34290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10-fold </a:t>
            </a:r>
            <a:r>
              <a:rPr lang="en-US" sz="2400" dirty="0" smtClean="0"/>
              <a:t>cross-validation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 rot="696372">
            <a:off x="6264944" y="1822571"/>
            <a:ext cx="25717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List of words everyone knows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kikikikikikikikikikikikikikikikiki.JPG"/>
          <p:cNvPicPr>
            <a:picLocks noChangeAspect="1"/>
          </p:cNvPicPr>
          <p:nvPr/>
        </p:nvPicPr>
        <p:blipFill>
          <a:blip r:embed="rId2"/>
          <a:srcRect t="52918"/>
          <a:stretch>
            <a:fillRect/>
          </a:stretch>
        </p:blipFill>
        <p:spPr>
          <a:xfrm>
            <a:off x="3929058" y="3857628"/>
            <a:ext cx="4714908" cy="2286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Interesting observation!</a:t>
            </a:r>
            <a:endParaRPr lang="en-IN" dirty="0"/>
          </a:p>
        </p:txBody>
      </p:sp>
      <p:pic>
        <p:nvPicPr>
          <p:cNvPr id="4" name="Content Placeholder 3" descr="clss 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348" y="2857496"/>
            <a:ext cx="2573324" cy="3456193"/>
          </a:xfrm>
        </p:spPr>
      </p:pic>
      <p:sp>
        <p:nvSpPr>
          <p:cNvPr id="5" name="TextBox 4"/>
          <p:cNvSpPr txBox="1"/>
          <p:nvPr/>
        </p:nvSpPr>
        <p:spPr>
          <a:xfrm>
            <a:off x="4143372" y="2428868"/>
            <a:ext cx="4214842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Automated readability index result:</a:t>
            </a:r>
            <a:endParaRPr lang="en-US" sz="2400" dirty="0" smtClean="0"/>
          </a:p>
          <a:p>
            <a:pPr algn="ctr">
              <a:lnSpc>
                <a:spcPct val="90000"/>
              </a:lnSpc>
            </a:pPr>
            <a:r>
              <a:rPr lang="en-US" sz="4400" b="1" dirty="0" smtClean="0"/>
              <a:t>6.91!</a:t>
            </a:r>
            <a:endParaRPr lang="en-IN" sz="4400" b="1" dirty="0"/>
          </a:p>
        </p:txBody>
      </p:sp>
      <p:sp>
        <p:nvSpPr>
          <p:cNvPr id="7" name="Oval 6"/>
          <p:cNvSpPr/>
          <p:nvPr/>
        </p:nvSpPr>
        <p:spPr>
          <a:xfrm>
            <a:off x="4071934" y="5000636"/>
            <a:ext cx="928694" cy="642942"/>
          </a:xfrm>
          <a:prstGeom prst="ellipse">
            <a:avLst/>
          </a:prstGeom>
          <a:noFill/>
          <a:ln>
            <a:solidFill>
              <a:srgbClr val="FF0000"/>
            </a:solidFill>
            <a:miter lim="800000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2464579" y="2464587"/>
            <a:ext cx="500066" cy="142876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844109">
            <a:off x="211583" y="1939134"/>
            <a:ext cx="40719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is </a:t>
            </a:r>
            <a:r>
              <a:rPr lang="en-IN" sz="2400" dirty="0" smtClean="0"/>
              <a:t>a class 5 CBSE textbook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That means..</a:t>
            </a:r>
            <a:endParaRPr lang="en-IN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500306"/>
            <a:ext cx="3075349" cy="2440753"/>
          </a:xfrm>
        </p:spPr>
      </p:pic>
      <p:cxnSp>
        <p:nvCxnSpPr>
          <p:cNvPr id="6" name="Straight Connector 5"/>
          <p:cNvCxnSpPr/>
          <p:nvPr/>
        </p:nvCxnSpPr>
        <p:spPr>
          <a:xfrm rot="10800000" flipV="1">
            <a:off x="4071934" y="2786058"/>
            <a:ext cx="1071570" cy="928694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 descr="dal-bha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9259" y="2500306"/>
            <a:ext cx="3390459" cy="239609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10800000">
            <a:off x="4071934" y="3714752"/>
            <a:ext cx="1000132" cy="785818"/>
          </a:xfrm>
          <a:prstGeom prst="line">
            <a:avLst/>
          </a:prstGeom>
          <a:ln w="762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28926" y="5429264"/>
            <a:ext cx="4357718" cy="1000132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By an average of 1.58 grade levels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IN" dirty="0"/>
          </a:p>
        </p:txBody>
      </p:sp>
      <p:pic>
        <p:nvPicPr>
          <p:cNvPr id="3074" name="Picture 2" descr="C:\Users\Admin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285992"/>
            <a:ext cx="3689928" cy="3143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do we need this?</a:t>
            </a:r>
            <a:endParaRPr lang="en-IN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714488"/>
            <a:ext cx="6362323" cy="486473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tho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Rectangle 4"/>
          <p:cNvSpPr/>
          <p:nvPr/>
        </p:nvSpPr>
        <p:spPr>
          <a:xfrm>
            <a:off x="4786314" y="571480"/>
            <a:ext cx="3000396" cy="1214446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 thesis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1857364"/>
            <a:ext cx="4143404" cy="1071570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Twinkle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twinkle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little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2400" b="1" dirty="0" err="1" smtClean="0">
                <a:solidFill>
                  <a:schemeClr val="accent5">
                    <a:lumMod val="75000"/>
                  </a:schemeClr>
                </a:solidFill>
              </a:rPr>
              <a:t>ar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1406" y="3357562"/>
            <a:ext cx="1785950" cy="500066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43768" y="1285860"/>
            <a:ext cx="642942" cy="285752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do we do it?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machine learning.</a:t>
            </a:r>
            <a:endParaRPr lang="en-IN" dirty="0"/>
          </a:p>
        </p:txBody>
      </p:sp>
      <p:cxnSp>
        <p:nvCxnSpPr>
          <p:cNvPr id="5" name="Straight Arrow Connector 4"/>
          <p:cNvCxnSpPr>
            <a:endCxn id="8" idx="1"/>
          </p:cNvCxnSpPr>
          <p:nvPr/>
        </p:nvCxnSpPr>
        <p:spPr>
          <a:xfrm flipV="1">
            <a:off x="4857752" y="2250273"/>
            <a:ext cx="1214446" cy="35719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29124" y="2500306"/>
            <a:ext cx="1000132" cy="78581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72198" y="1928802"/>
            <a:ext cx="2786082" cy="642942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Youtube</a:t>
            </a:r>
            <a:r>
              <a:rPr lang="en-US" sz="2000" b="1" dirty="0" smtClean="0">
                <a:solidFill>
                  <a:schemeClr val="tx1"/>
                </a:solidFill>
              </a:rPr>
              <a:t> suggestions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94" y="3071810"/>
            <a:ext cx="3857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Online ads</a:t>
            </a:r>
            <a:endParaRPr lang="en-IN" sz="2400" dirty="0"/>
          </a:p>
        </p:txBody>
      </p:sp>
      <p:sp>
        <p:nvSpPr>
          <p:cNvPr id="10" name="Right Brace 9"/>
          <p:cNvSpPr/>
          <p:nvPr/>
        </p:nvSpPr>
        <p:spPr>
          <a:xfrm rot="2892106">
            <a:off x="4330747" y="1889097"/>
            <a:ext cx="351940" cy="821860"/>
          </a:xfrm>
          <a:prstGeom prst="righ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data-02-00010-g0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312300">
            <a:off x="242797" y="3937501"/>
            <a:ext cx="2014708" cy="2475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compu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4214818"/>
            <a:ext cx="1714512" cy="1714512"/>
          </a:xfrm>
          <a:prstGeom prst="rect">
            <a:avLst/>
          </a:prstGeom>
        </p:spPr>
      </p:pic>
      <p:pic>
        <p:nvPicPr>
          <p:cNvPr id="13" name="Picture 12" descr="plotda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4000504"/>
            <a:ext cx="3698017" cy="2214578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2253979" y="5072074"/>
            <a:ext cx="603509" cy="19137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57422" y="5286388"/>
            <a:ext cx="714380" cy="158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otched Right Arrow 17"/>
          <p:cNvSpPr/>
          <p:nvPr/>
        </p:nvSpPr>
        <p:spPr>
          <a:xfrm>
            <a:off x="4857752" y="5000636"/>
            <a:ext cx="428628" cy="357190"/>
          </a:xfrm>
          <a:prstGeom prst="notched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500826" y="2357430"/>
            <a:ext cx="2214578" cy="928694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Anti-virus</a:t>
            </a:r>
            <a:endParaRPr lang="en-IN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14480" y="3214686"/>
            <a:ext cx="25717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Self-driving cars</a:t>
            </a:r>
            <a:endParaRPr lang="en-IN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821901" y="2821777"/>
            <a:ext cx="428628" cy="35719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57752" y="2500306"/>
            <a:ext cx="2071702" cy="35719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lotda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4000504"/>
            <a:ext cx="3698017" cy="2214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do we do it?</a:t>
            </a:r>
            <a:endParaRPr lang="en-IN" b="1" dirty="0"/>
          </a:p>
        </p:txBody>
      </p:sp>
      <p:cxnSp>
        <p:nvCxnSpPr>
          <p:cNvPr id="5" name="Straight Arrow Connector 4"/>
          <p:cNvCxnSpPr>
            <a:endCxn id="12" idx="0"/>
          </p:cNvCxnSpPr>
          <p:nvPr/>
        </p:nvCxnSpPr>
        <p:spPr>
          <a:xfrm rot="5400000">
            <a:off x="3428992" y="3643314"/>
            <a:ext cx="1143008" cy="158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ata-02-00010-g0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12300">
            <a:off x="242797" y="3937501"/>
            <a:ext cx="2014708" cy="2475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compu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4214818"/>
            <a:ext cx="1714512" cy="171451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2253979" y="5072074"/>
            <a:ext cx="603509" cy="19137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57422" y="5286388"/>
            <a:ext cx="714380" cy="158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otched Right Arrow 17"/>
          <p:cNvSpPr/>
          <p:nvPr/>
        </p:nvSpPr>
        <p:spPr>
          <a:xfrm>
            <a:off x="4857752" y="5000636"/>
            <a:ext cx="428628" cy="357190"/>
          </a:xfrm>
          <a:prstGeom prst="notched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071538" y="2500306"/>
            <a:ext cx="5429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new </a:t>
            </a:r>
            <a:r>
              <a:rPr lang="en-US" sz="2400" dirty="0" smtClean="0"/>
              <a:t>data (related to either x or y axes)</a:t>
            </a:r>
            <a:endParaRPr lang="en-IN" sz="2400" dirty="0"/>
          </a:p>
        </p:txBody>
      </p:sp>
      <p:sp>
        <p:nvSpPr>
          <p:cNvPr id="22" name="Donut 21"/>
          <p:cNvSpPr/>
          <p:nvPr/>
        </p:nvSpPr>
        <p:spPr>
          <a:xfrm>
            <a:off x="7572396" y="4643446"/>
            <a:ext cx="357190" cy="357190"/>
          </a:xfrm>
          <a:prstGeom prst="donut">
            <a:avLst/>
          </a:prstGeom>
          <a:solidFill>
            <a:srgbClr val="FF00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 simplest example </a:t>
            </a:r>
            <a:r>
              <a:rPr lang="en-IN" dirty="0" smtClean="0"/>
              <a:t>of </a:t>
            </a:r>
            <a:r>
              <a:rPr lang="en-IN" dirty="0" smtClean="0"/>
              <a:t>m</a:t>
            </a:r>
            <a:r>
              <a:rPr lang="en-US" dirty="0" err="1" smtClean="0"/>
              <a:t>achine</a:t>
            </a:r>
            <a:r>
              <a:rPr lang="en-US" dirty="0" smtClean="0"/>
              <a:t> learning</a:t>
            </a:r>
            <a:endParaRPr lang="en-IN" dirty="0"/>
          </a:p>
        </p:txBody>
      </p:sp>
      <p:pic>
        <p:nvPicPr>
          <p:cNvPr id="4" name="Content Placeholder 3" descr="linear 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r="23" b="3718"/>
          <a:stretch>
            <a:fillRect/>
          </a:stretch>
        </p:blipFill>
        <p:spPr>
          <a:xfrm>
            <a:off x="1141413" y="1918785"/>
            <a:ext cx="6859611" cy="4081983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cke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4643446"/>
            <a:ext cx="3095625" cy="1476375"/>
          </a:xfrm>
          <a:prstGeom prst="rect">
            <a:avLst/>
          </a:prstGeom>
        </p:spPr>
      </p:pic>
      <p:pic>
        <p:nvPicPr>
          <p:cNvPr id="7" name="Picture 6" descr="bucke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4643446"/>
            <a:ext cx="3095625" cy="1476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216106" cy="1020762"/>
          </a:xfrm>
        </p:spPr>
        <p:txBody>
          <a:bodyPr/>
          <a:lstStyle/>
          <a:p>
            <a:r>
              <a:rPr lang="en-US" dirty="0" smtClean="0"/>
              <a:t>What do we do in this project?</a:t>
            </a:r>
            <a:endParaRPr lang="en-IN" dirty="0"/>
          </a:p>
        </p:txBody>
      </p:sp>
      <p:pic>
        <p:nvPicPr>
          <p:cNvPr id="4" name="Content Placeholder 3" descr="boo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1802" y="2000241"/>
            <a:ext cx="2571768" cy="1440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285720" y="3929066"/>
            <a:ext cx="12144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Class 1 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57488" y="4000504"/>
            <a:ext cx="10390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Class 3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6215082"/>
            <a:ext cx="10310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Class 7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29520" y="3929066"/>
            <a:ext cx="10983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college</a:t>
            </a:r>
            <a:endParaRPr lang="en-IN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71538" y="4500570"/>
            <a:ext cx="642942" cy="571504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rot="5400000">
            <a:off x="3115307" y="4667483"/>
            <a:ext cx="503962" cy="1946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7000892" y="4429132"/>
            <a:ext cx="785818" cy="500066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rot="16200000" flipV="1">
            <a:off x="5579862" y="6064476"/>
            <a:ext cx="285752" cy="1546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4071934" y="3571876"/>
            <a:ext cx="571504" cy="1000132"/>
          </a:xfrm>
          <a:prstGeom prst="downArrow">
            <a:avLst/>
          </a:prstGeom>
          <a:solidFill>
            <a:srgbClr val="C0000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algorithm</a:t>
            </a:r>
            <a:endParaRPr lang="en-IN" dirty="0"/>
          </a:p>
        </p:txBody>
      </p:sp>
      <p:pic>
        <p:nvPicPr>
          <p:cNvPr id="4" name="Content Placeholder 3" descr="blah_blah_blah_pacm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404019">
            <a:off x="439139" y="2293498"/>
            <a:ext cx="2879272" cy="1825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compu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192880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3357554" y="2857496"/>
            <a:ext cx="2928958" cy="1588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ordlis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4286256"/>
            <a:ext cx="2733675" cy="21240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6215074" y="4286256"/>
            <a:ext cx="928694" cy="642942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473542">
            <a:off x="833927" y="4081469"/>
            <a:ext cx="277470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A student of class 10 (say)</a:t>
            </a:r>
            <a:endParaRPr lang="en-IN" sz="1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551</TotalTime>
  <Words>285</Words>
  <Application>Microsoft Office PowerPoint</Application>
  <PresentationFormat>On-screen Show (4:3)</PresentationFormat>
  <Paragraphs>76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Chalkboard 16x9</vt:lpstr>
      <vt:lpstr>A COMPUTATIONAL TECHNIQUE FOR READABILITY PREDICTION</vt:lpstr>
      <vt:lpstr>WHAT IS THIS … READABILITY?  DO WE EVEN NEED THIS?</vt:lpstr>
      <vt:lpstr>So, do we need this?</vt:lpstr>
      <vt:lpstr>Slide 4</vt:lpstr>
      <vt:lpstr>How do we do it?</vt:lpstr>
      <vt:lpstr>How do we do it?</vt:lpstr>
      <vt:lpstr>The simplest example of machine learning</vt:lpstr>
      <vt:lpstr>What do we do in this project?</vt:lpstr>
      <vt:lpstr>The algorithm</vt:lpstr>
      <vt:lpstr>The algorithm</vt:lpstr>
      <vt:lpstr>The algorithm</vt:lpstr>
      <vt:lpstr>How do we test this?</vt:lpstr>
      <vt:lpstr>What that formula means</vt:lpstr>
      <vt:lpstr>Finally…</vt:lpstr>
      <vt:lpstr>Lets see the plot!</vt:lpstr>
      <vt:lpstr>…the answer is</vt:lpstr>
      <vt:lpstr>Theoretical Model: where did the formula come from?</vt:lpstr>
      <vt:lpstr>Slide 18</vt:lpstr>
      <vt:lpstr>Readability formulae</vt:lpstr>
      <vt:lpstr>Readability formulae</vt:lpstr>
      <vt:lpstr>Observations</vt:lpstr>
      <vt:lpstr>Interesting observation!</vt:lpstr>
      <vt:lpstr>That means..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58</cp:revision>
  <dcterms:created xsi:type="dcterms:W3CDTF">2017-05-31T22:58:04Z</dcterms:created>
  <dcterms:modified xsi:type="dcterms:W3CDTF">2017-06-01T10:31:28Z</dcterms:modified>
</cp:coreProperties>
</file>