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256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58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7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583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83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0DE191B-5347-4400-BCE3-DBDD75205EC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EE8ECB9-D707-43CD-8416-7B41FC96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5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8ECB9-D707-43CD-8416-7B41FC96E5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E191B-5347-4400-BCE3-DBDD75205EC9}" type="datetimeFigureOut">
              <a:rPr lang="en-US" smtClean="0"/>
              <a:t>10/17/2016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8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8ECB9-D707-43CD-8416-7B41FC96E5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E191B-5347-4400-BCE3-DBDD75205EC9}" type="datetimeFigureOut">
              <a:rPr lang="en-US" smtClean="0"/>
              <a:t>10/17/2016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9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1163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51038"/>
            <a:ext cx="53848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51038"/>
            <a:ext cx="53848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37600" y="6381750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5EE8ECB9-D707-43CD-8416-7B41FC96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8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406400"/>
            <a:ext cx="11671300" cy="8509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7300"/>
            <a:ext cx="12192000" cy="5600700"/>
          </a:xfrm>
        </p:spPr>
        <p:txBody>
          <a:bodyPr/>
          <a:lstStyle>
            <a:lvl1pPr>
              <a:defRPr sz="2000"/>
            </a:lvl1pPr>
            <a:lvl2pPr>
              <a:defRPr sz="2000"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8ECB9-D707-43CD-8416-7B41FC96E5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E191B-5347-4400-BCE3-DBDD75205EC9}" type="datetimeFigureOut">
              <a:rPr lang="en-US" smtClean="0"/>
              <a:t>10/17/2016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8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8ECB9-D707-43CD-8416-7B41FC96E5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E191B-5347-4400-BCE3-DBDD75205EC9}" type="datetimeFigureOut">
              <a:rPr lang="en-US" smtClean="0"/>
              <a:t>10/17/2016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4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8ECB9-D707-43CD-8416-7B41FC96E5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E191B-5347-4400-BCE3-DBDD75205EC9}" type="datetimeFigureOut">
              <a:rPr lang="en-US" smtClean="0"/>
              <a:t>10/17/2016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3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8ECB9-D707-43CD-8416-7B41FC96E5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E191B-5347-4400-BCE3-DBDD75205EC9}" type="datetimeFigureOut">
              <a:rPr lang="en-US" smtClean="0"/>
              <a:t>10/17/2016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1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8ECB9-D707-43CD-8416-7B41FC96E57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E191B-5347-4400-BCE3-DBDD75205EC9}" type="datetimeFigureOut">
              <a:rPr lang="en-US" smtClean="0"/>
              <a:t>10/17/2016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6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8ECB9-D707-43CD-8416-7B41FC96E57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E191B-5347-4400-BCE3-DBDD75205EC9}" type="datetimeFigureOut">
              <a:rPr lang="en-US" smtClean="0"/>
              <a:t>10/17/2016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5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8ECB9-D707-43CD-8416-7B41FC96E5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E191B-5347-4400-BCE3-DBDD75205EC9}" type="datetimeFigureOut">
              <a:rPr lang="en-US" smtClean="0"/>
              <a:t>10/17/2016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1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8ECB9-D707-43CD-8416-7B41FC96E5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E191B-5347-4400-BCE3-DBDD75205EC9}" type="datetimeFigureOut">
              <a:rPr lang="en-US" smtClean="0"/>
              <a:t>10/17/2016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fld id="{5EE8ECB9-D707-43CD-8416-7B41FC96E57E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73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fld id="{10DE191B-5347-4400-BCE3-DBDD75205EC9}" type="datetimeFigureOut">
              <a:rPr lang="en-US" smtClean="0"/>
              <a:t>10/17/2016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7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LEUKEMIAS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1781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ACUTE MYELOID LEUKEMIA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Occurs in all age groups</a:t>
            </a:r>
          </a:p>
          <a:p>
            <a:endParaRPr lang="en-US" sz="2400" dirty="0" smtClean="0"/>
          </a:p>
          <a:p>
            <a:r>
              <a:rPr lang="en-US" sz="2400" dirty="0" smtClean="0"/>
              <a:t>Common form of acute leukemia in adults</a:t>
            </a:r>
          </a:p>
          <a:p>
            <a:endParaRPr lang="en-US" sz="2400" dirty="0" smtClean="0"/>
          </a:p>
          <a:p>
            <a:r>
              <a:rPr lang="en-US" sz="2400" dirty="0" smtClean="0"/>
              <a:t>Increasing incidence with age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Primary AML </a:t>
            </a:r>
            <a:r>
              <a:rPr lang="en-US" sz="2400" dirty="0" smtClean="0"/>
              <a:t>arises de novo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Secondary AML </a:t>
            </a:r>
            <a:r>
              <a:rPr lang="en-US" sz="2400" dirty="0" smtClean="0"/>
              <a:t>develops from </a:t>
            </a:r>
            <a:r>
              <a:rPr lang="en-US" sz="2400" dirty="0" err="1" smtClean="0"/>
              <a:t>myelodysplasia</a:t>
            </a:r>
            <a:r>
              <a:rPr lang="en-US" sz="2400" dirty="0" smtClean="0"/>
              <a:t>, other </a:t>
            </a:r>
            <a:r>
              <a:rPr lang="en-US" sz="2400" dirty="0" err="1" smtClean="0"/>
              <a:t>myeloproliferative</a:t>
            </a:r>
            <a:r>
              <a:rPr lang="en-US" sz="2400" dirty="0" smtClean="0"/>
              <a:t> disorders of follow chemotherapy treatment.</a:t>
            </a:r>
          </a:p>
          <a:p>
            <a:pPr lvl="1"/>
            <a:r>
              <a:rPr lang="en-US" sz="2400" dirty="0" smtClean="0"/>
              <a:t>Has worse prognosis</a:t>
            </a:r>
          </a:p>
        </p:txBody>
      </p:sp>
    </p:spTree>
    <p:extLst>
      <p:ext uri="{BB962C8B-B14F-4D97-AF65-F5344CB8AC3E}">
        <p14:creationId xmlns:p14="http://schemas.microsoft.com/office/powerpoint/2010/main" val="364549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CLASSIFICATION OF THE AML (FAB GROUPS)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2800" b="1" dirty="0" smtClean="0"/>
              <a:t>MO </a:t>
            </a:r>
            <a:r>
              <a:rPr lang="en-US" sz="2800" b="1" dirty="0" smtClean="0">
                <a:sym typeface="Wingdings" panose="05000000000000000000" pitchFamily="2" charset="2"/>
              </a:rPr>
              <a:t> UNDIFFERENTIATED</a:t>
            </a:r>
          </a:p>
          <a:p>
            <a:endParaRPr lang="en-US" sz="2800" b="1" dirty="0" smtClean="0">
              <a:sym typeface="Wingdings" panose="05000000000000000000" pitchFamily="2" charset="2"/>
            </a:endParaRPr>
          </a:p>
          <a:p>
            <a:r>
              <a:rPr lang="en-US" sz="2800" b="1" dirty="0" smtClean="0">
                <a:sym typeface="Wingdings" panose="05000000000000000000" pitchFamily="2" charset="2"/>
              </a:rPr>
              <a:t>M1  WITHOUT MATURATION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M2 </a:t>
            </a:r>
            <a:r>
              <a:rPr lang="en-US" sz="2800" b="1" dirty="0" smtClean="0">
                <a:sym typeface="Wingdings" panose="05000000000000000000" pitchFamily="2" charset="2"/>
              </a:rPr>
              <a:t> WITH MOTURATION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M3 </a:t>
            </a:r>
            <a:r>
              <a:rPr lang="en-US" sz="2800" b="1" dirty="0" smtClean="0">
                <a:sym typeface="Wingdings" panose="05000000000000000000" pitchFamily="2" charset="2"/>
              </a:rPr>
              <a:t></a:t>
            </a:r>
            <a:r>
              <a:rPr lang="en-US" sz="2800" b="1" dirty="0" smtClean="0"/>
              <a:t> PROMYLEOCYTIC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M4 </a:t>
            </a:r>
            <a:r>
              <a:rPr lang="en-US" sz="2800" b="1" dirty="0" smtClean="0">
                <a:sym typeface="Wingdings" panose="05000000000000000000" pitchFamily="2" charset="2"/>
              </a:rPr>
              <a:t> MYELOMONOCYTIC (GRANULOCYTIC &amp; MONOCYTIC)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M5 </a:t>
            </a:r>
            <a:r>
              <a:rPr lang="en-US" sz="2800" b="1" dirty="0" smtClean="0">
                <a:sym typeface="Wingdings" panose="05000000000000000000" pitchFamily="2" charset="2"/>
              </a:rPr>
              <a:t> MONOBLASTIC/MONOCYTIC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M6 </a:t>
            </a:r>
            <a:r>
              <a:rPr lang="en-US" sz="2800" b="1" dirty="0" smtClean="0">
                <a:sym typeface="Wingdings" panose="05000000000000000000" pitchFamily="2" charset="2"/>
              </a:rPr>
              <a:t> ERYTHROLEUKEMIA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M7 </a:t>
            </a:r>
            <a:r>
              <a:rPr lang="en-US" sz="2800" b="1" dirty="0" smtClean="0">
                <a:sym typeface="Wingdings" panose="05000000000000000000" pitchFamily="2" charset="2"/>
              </a:rPr>
              <a:t> MEGAKARYOBLASTIC</a:t>
            </a:r>
            <a:endParaRPr lang="en-US" sz="2800" b="1" dirty="0" smtClean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1754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CLASSIFICATION OF 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clinical data &amp; biologic characteristics to distinguish prognostic factors and seeks to refine treatment strategies.</a:t>
            </a:r>
          </a:p>
          <a:p>
            <a:pPr lvl="1"/>
            <a:r>
              <a:rPr lang="en-US" b="1" dirty="0" smtClean="0"/>
              <a:t>AML WITH CERTAIN GENETIC ABNORMALITIES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AML WITH MILTILINEAGE DYSPLASIA (MORE THAN ONE ABNORMAL MYELOID CELL TYPE IS INVOLVED)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AML RELATED TO PREVIOUS CHEMOTHERAPY OR RADIATION 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AML NOT OTHERWISE SPECIFIED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Includes cases of AML that don’t fall into one of the above groups similar to the FAB classification.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UNDIFFERENTIATED OR BIPHENOTYPIC ACUTE LEUKEMIAS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leukemias</a:t>
            </a:r>
            <a:r>
              <a:rPr lang="en-US" dirty="0" smtClean="0">
                <a:sym typeface="Wingdings" panose="05000000000000000000" pitchFamily="2" charset="2"/>
              </a:rPr>
              <a:t> that have both lymphocytic and myeloid features. Sometimes called ALL with myeloid markers, AML with lymphoid markers or mixed lineage </a:t>
            </a:r>
            <a:r>
              <a:rPr lang="en-US" dirty="0" err="1" smtClean="0">
                <a:sym typeface="Wingdings" panose="05000000000000000000" pitchFamily="2" charset="2"/>
              </a:rPr>
              <a:t>leukemias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944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 smtClean="0"/>
              <a:t>General non-specific features</a:t>
            </a:r>
          </a:p>
          <a:p>
            <a:pPr lvl="1"/>
            <a:r>
              <a:rPr lang="en-US" dirty="0" smtClean="0"/>
              <a:t>Lethargy, malaise, anorexia, fevers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Due to eventual replacement of normal marrow elements by neoplastic cells</a:t>
            </a:r>
          </a:p>
          <a:p>
            <a:pPr lvl="1"/>
            <a:r>
              <a:rPr lang="en-US" dirty="0" smtClean="0"/>
              <a:t>BM failure</a:t>
            </a:r>
          </a:p>
          <a:p>
            <a:pPr lvl="2"/>
            <a:r>
              <a:rPr lang="en-US" dirty="0" smtClean="0"/>
              <a:t>Anemia</a:t>
            </a:r>
          </a:p>
          <a:p>
            <a:pPr lvl="3"/>
            <a:r>
              <a:rPr lang="en-US" dirty="0" smtClean="0"/>
              <a:t>Present in majority of cases</a:t>
            </a:r>
          </a:p>
          <a:p>
            <a:pPr lvl="3"/>
            <a:r>
              <a:rPr lang="en-US" dirty="0" smtClean="0"/>
              <a:t>Pallor, lethargy, DIB</a:t>
            </a:r>
          </a:p>
          <a:p>
            <a:pPr lvl="2"/>
            <a:r>
              <a:rPr lang="en-US" dirty="0" smtClean="0"/>
              <a:t>Infection </a:t>
            </a:r>
            <a:r>
              <a:rPr lang="en-US" dirty="0" smtClean="0">
                <a:sym typeface="Wingdings" panose="05000000000000000000" pitchFamily="2" charset="2"/>
              </a:rPr>
              <a:t> neutropenia</a:t>
            </a:r>
            <a:endParaRPr lang="en-US" dirty="0" smtClean="0"/>
          </a:p>
          <a:p>
            <a:pPr lvl="3"/>
            <a:r>
              <a:rPr lang="en-US" dirty="0" smtClean="0"/>
              <a:t>Very common</a:t>
            </a:r>
          </a:p>
          <a:p>
            <a:pPr lvl="3"/>
            <a:r>
              <a:rPr lang="en-US" dirty="0" smtClean="0"/>
              <a:t>Fever, malaise, URTIs, oral manifestations, skin, perianal infections etc.</a:t>
            </a:r>
          </a:p>
          <a:p>
            <a:pPr lvl="2"/>
            <a:r>
              <a:rPr lang="en-US" dirty="0" smtClean="0"/>
              <a:t>Bleeding </a:t>
            </a:r>
            <a:r>
              <a:rPr lang="en-US" dirty="0" smtClean="0">
                <a:sym typeface="Wingdings" panose="05000000000000000000" pitchFamily="2" charset="2"/>
              </a:rPr>
              <a:t> thrombocytopenia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Spontaneous bleeding is common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In M3 type  intracranial bleeds are common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Epistaxis, Bruising, </a:t>
            </a:r>
            <a:r>
              <a:rPr lang="en-US" dirty="0" err="1" smtClean="0">
                <a:sym typeface="Wingdings" panose="05000000000000000000" pitchFamily="2" charset="2"/>
              </a:rPr>
              <a:t>purpura</a:t>
            </a:r>
            <a:r>
              <a:rPr lang="en-US" dirty="0" smtClean="0">
                <a:sym typeface="Wingdings" panose="05000000000000000000" pitchFamily="2" charset="2"/>
              </a:rPr>
              <a:t>, bleeding gums, sun-</a:t>
            </a:r>
            <a:r>
              <a:rPr lang="en-US" dirty="0" err="1" smtClean="0">
                <a:sym typeface="Wingdings" panose="05000000000000000000" pitchFamily="2" charset="2"/>
              </a:rPr>
              <a:t>conjunctival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bleeding, menorrhagia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3181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Infiltrative symptoms:</a:t>
            </a:r>
          </a:p>
          <a:p>
            <a:pPr lvl="1"/>
            <a:r>
              <a:rPr lang="en-US" dirty="0" err="1"/>
              <a:t>Organomegaly</a:t>
            </a:r>
            <a:r>
              <a:rPr lang="en-US" dirty="0"/>
              <a:t>: Moderate splenomegaly, hepatomegaly (commonly associated with M5 type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Bone pains </a:t>
            </a:r>
            <a:r>
              <a:rPr lang="en-US" dirty="0">
                <a:sym typeface="Wingdings" panose="05000000000000000000" pitchFamily="2" charset="2"/>
              </a:rPr>
              <a:t> expansion of marrow </a:t>
            </a:r>
            <a:r>
              <a:rPr lang="en-US" dirty="0" smtClean="0">
                <a:sym typeface="Wingdings" panose="05000000000000000000" pitchFamily="2" charset="2"/>
              </a:rPr>
              <a:t>space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Lymphadenopathy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/>
              <a:t>Chloroma</a:t>
            </a:r>
            <a:r>
              <a:rPr lang="en-US" dirty="0"/>
              <a:t> (granulocytic sarcoma </a:t>
            </a:r>
            <a:r>
              <a:rPr lang="en-US" dirty="0">
                <a:sym typeface="Wingdings" panose="05000000000000000000" pitchFamily="2" charset="2"/>
              </a:rPr>
              <a:t> orbital masses</a:t>
            </a:r>
            <a:r>
              <a:rPr lang="en-US" dirty="0"/>
              <a:t>), gum hypertrophy, skin involvement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AML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Menigneal</a:t>
            </a:r>
            <a:r>
              <a:rPr lang="en-US" dirty="0">
                <a:sym typeface="Wingdings" panose="05000000000000000000" pitchFamily="2" charset="2"/>
              </a:rPr>
              <a:t> syndrome  headache, vomiting, visual disturbances  seen more in ALL, M4. </a:t>
            </a:r>
            <a:r>
              <a:rPr lang="en-US" dirty="0" smtClean="0">
                <a:sym typeface="Wingdings" panose="05000000000000000000" pitchFamily="2" charset="2"/>
              </a:rPr>
              <a:t>M5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Mediastinal</a:t>
            </a:r>
            <a:r>
              <a:rPr lang="en-US" dirty="0" smtClean="0"/>
              <a:t> mass (enlargement of </a:t>
            </a:r>
            <a:r>
              <a:rPr lang="en-US" dirty="0" err="1" smtClean="0"/>
              <a:t>mediastinal</a:t>
            </a:r>
            <a:r>
              <a:rPr lang="en-US" dirty="0" smtClean="0"/>
              <a:t> nodes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mediastinal</a:t>
            </a:r>
            <a:r>
              <a:rPr lang="en-US" dirty="0" smtClean="0">
                <a:sym typeface="Wingdings" panose="05000000000000000000" pitchFamily="2" charset="2"/>
              </a:rPr>
              <a:t> widening on CXR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T-cell ALL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Testicular swelling  ALL (especially at relapse)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2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LABORATORY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FBC</a:t>
            </a:r>
          </a:p>
          <a:p>
            <a:pPr lvl="1"/>
            <a:r>
              <a:rPr lang="en-US" sz="2200" dirty="0" smtClean="0"/>
              <a:t>Hemoglobin</a:t>
            </a:r>
          </a:p>
          <a:p>
            <a:pPr lvl="2"/>
            <a:r>
              <a:rPr lang="en-US" sz="2200" dirty="0" smtClean="0"/>
              <a:t>Reduced </a:t>
            </a:r>
            <a:r>
              <a:rPr lang="en-US" sz="2200" dirty="0" smtClean="0">
                <a:sym typeface="Wingdings" panose="05000000000000000000" pitchFamily="2" charset="2"/>
              </a:rPr>
              <a:t> May be very marked in AML</a:t>
            </a:r>
            <a:r>
              <a:rPr lang="en-US" sz="2200" dirty="0" smtClean="0"/>
              <a:t> </a:t>
            </a:r>
          </a:p>
          <a:p>
            <a:pPr lvl="2"/>
            <a:endParaRPr lang="en-US" sz="2200" dirty="0" smtClean="0"/>
          </a:p>
          <a:p>
            <a:pPr lvl="1"/>
            <a:r>
              <a:rPr lang="en-US" sz="2200" dirty="0" smtClean="0"/>
              <a:t>WBC count</a:t>
            </a:r>
          </a:p>
          <a:p>
            <a:pPr lvl="2"/>
            <a:r>
              <a:rPr lang="en-US" sz="2200" dirty="0" smtClean="0"/>
              <a:t>Increased in the majority of acute </a:t>
            </a:r>
            <a:r>
              <a:rPr lang="en-US" sz="2200" dirty="0" err="1" smtClean="0"/>
              <a:t>leukemias</a:t>
            </a:r>
            <a:r>
              <a:rPr lang="en-US" sz="2200" dirty="0" smtClean="0"/>
              <a:t> but may be normal or reduced in up to 1/3 patients</a:t>
            </a:r>
          </a:p>
          <a:p>
            <a:pPr lvl="2"/>
            <a:r>
              <a:rPr lang="en-US" sz="2200" dirty="0" smtClean="0"/>
              <a:t>Leukocytosis is usually of immature cells (blasts)</a:t>
            </a:r>
          </a:p>
          <a:p>
            <a:pPr lvl="2"/>
            <a:endParaRPr lang="en-US" sz="2200" dirty="0" smtClean="0"/>
          </a:p>
          <a:p>
            <a:pPr lvl="1"/>
            <a:r>
              <a:rPr lang="en-US" sz="2200" dirty="0" smtClean="0"/>
              <a:t> Platelet counts</a:t>
            </a:r>
          </a:p>
          <a:p>
            <a:pPr lvl="2"/>
            <a:r>
              <a:rPr lang="en-US" sz="2200" dirty="0" smtClean="0"/>
              <a:t>Reduced</a:t>
            </a:r>
          </a:p>
          <a:p>
            <a:pPr lvl="2"/>
            <a:endParaRPr lang="en-US" sz="2200" dirty="0" smtClean="0"/>
          </a:p>
          <a:p>
            <a:pPr lvl="1"/>
            <a:r>
              <a:rPr lang="en-US" sz="2200" dirty="0" smtClean="0"/>
              <a:t>Red cell indices</a:t>
            </a:r>
          </a:p>
        </p:txBody>
      </p:sp>
    </p:spTree>
    <p:extLst>
      <p:ext uri="{BB962C8B-B14F-4D97-AF65-F5344CB8AC3E}">
        <p14:creationId xmlns:p14="http://schemas.microsoft.com/office/powerpoint/2010/main" val="4247635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PBF</a:t>
            </a:r>
          </a:p>
          <a:p>
            <a:pPr lvl="1"/>
            <a:r>
              <a:rPr lang="en-US" sz="2400" dirty="0" smtClean="0"/>
              <a:t>ALL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lymphoblasts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AML  </a:t>
            </a:r>
            <a:r>
              <a:rPr lang="en-US" sz="2400" dirty="0" err="1" smtClean="0">
                <a:sym typeface="Wingdings" panose="05000000000000000000" pitchFamily="2" charset="2"/>
              </a:rPr>
              <a:t>myeloblasts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M1 and M2  Auer rods seen in a percentage therefore the absence of Auer rods doesn’t R/O AML</a:t>
            </a: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Prominent nucleoli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RBCs  majority are normocytic normochromic; there may be </a:t>
            </a:r>
            <a:r>
              <a:rPr lang="en-US" sz="2400" dirty="0" err="1" smtClean="0">
                <a:sym typeface="Wingdings" panose="05000000000000000000" pitchFamily="2" charset="2"/>
              </a:rPr>
              <a:t>anisopoikilocytosis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1"/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b="1" dirty="0" smtClean="0">
                <a:sym typeface="Wingdings" panose="05000000000000000000" pitchFamily="2" charset="2"/>
              </a:rPr>
              <a:t>BMA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Hyper-cellular marrow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At least 20% cells are blast cells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Normal marrow elements are reduced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606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CYTOCHEMICAL STAINING</a:t>
            </a:r>
            <a:br>
              <a:rPr lang="en-US" sz="2800" dirty="0" smtClean="0"/>
            </a:br>
            <a:r>
              <a:rPr lang="en-US" sz="2800" dirty="0" smtClean="0"/>
              <a:t>Differentiates ALL from AML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093175"/>
              </p:ext>
            </p:extLst>
          </p:nvPr>
        </p:nvGraphicFramePr>
        <p:xfrm>
          <a:off x="128788" y="1489121"/>
          <a:ext cx="11887200" cy="523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1"/>
                <a:gridCol w="3352799"/>
                <a:gridCol w="3962400"/>
              </a:tblGrid>
              <a:tr h="911548"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AML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ALL</a:t>
                      </a:r>
                      <a:endParaRPr lang="en-US" sz="2400" b="1" dirty="0"/>
                    </a:p>
                  </a:txBody>
                  <a:tcPr/>
                </a:tc>
              </a:tr>
              <a:tr h="1573358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SUDAN BLACK B</a:t>
                      </a:r>
                      <a:r>
                        <a:rPr lang="en-US" sz="2400" b="1" baseline="0" dirty="0" smtClean="0"/>
                        <a:t> / MYELOPEROXIDASE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POSITIVE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NEGATIVE</a:t>
                      </a:r>
                      <a:endParaRPr lang="en-US" sz="2400" b="1" dirty="0"/>
                    </a:p>
                  </a:txBody>
                  <a:tcPr/>
                </a:tc>
              </a:tr>
              <a:tr h="91859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PERIODIC ACID</a:t>
                      </a:r>
                      <a:r>
                        <a:rPr lang="en-US" sz="2400" b="1" baseline="0" dirty="0" smtClean="0"/>
                        <a:t> SCHIFF (PAS)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NEGATIVE;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dirty="0" smtClean="0"/>
                        <a:t>M6 </a:t>
                      </a:r>
                      <a:r>
                        <a:rPr lang="en-US" sz="2400" b="1" dirty="0" smtClean="0">
                          <a:sym typeface="Wingdings" panose="05000000000000000000" pitchFamily="2" charset="2"/>
                        </a:rPr>
                        <a:t> POSITIVE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POSITIVE</a:t>
                      </a:r>
                      <a:endParaRPr lang="en-US" sz="2400" b="1" dirty="0"/>
                    </a:p>
                  </a:txBody>
                  <a:tcPr/>
                </a:tc>
              </a:tr>
              <a:tr h="91859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ESTERASES/LYSOZYME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POSITIVE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400" b="1" dirty="0" smtClean="0"/>
                        <a:t>M5,</a:t>
                      </a:r>
                      <a:r>
                        <a:rPr lang="en-US" sz="2400" b="1" baseline="0" dirty="0" smtClean="0"/>
                        <a:t> M4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NEGATIVE</a:t>
                      </a:r>
                      <a:endParaRPr lang="en-US" sz="2400" b="1" dirty="0"/>
                    </a:p>
                  </a:txBody>
                  <a:tcPr/>
                </a:tc>
              </a:tr>
              <a:tr h="911548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ACID PHOSPHATASE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NEGATIVE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POSITIVE </a:t>
                      </a:r>
                      <a:r>
                        <a:rPr lang="en-US" sz="2400" b="1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400" b="1" dirty="0" smtClean="0"/>
                        <a:t> T</a:t>
                      </a:r>
                      <a:r>
                        <a:rPr lang="en-US" sz="2400" b="1" baseline="0" dirty="0" smtClean="0"/>
                        <a:t> CELL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68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FLOW CYTOMETRY/ CELL SURFACE MARKERS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Differentiate AML from ALL</a:t>
            </a:r>
          </a:p>
          <a:p>
            <a:endParaRPr lang="en-US" sz="2800" dirty="0" smtClean="0"/>
          </a:p>
          <a:p>
            <a:r>
              <a:rPr lang="en-US" sz="2800" dirty="0" smtClean="0"/>
              <a:t>Differentiate B-cell and T-cell ALL</a:t>
            </a:r>
          </a:p>
          <a:p>
            <a:endParaRPr lang="en-US" sz="2800" dirty="0" smtClean="0"/>
          </a:p>
          <a:p>
            <a:r>
              <a:rPr lang="en-US" sz="2800" dirty="0" smtClean="0"/>
              <a:t>Identify good prognostic type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ym typeface="Wingdings" panose="05000000000000000000" pitchFamily="2" charset="2"/>
              </a:rPr>
              <a:t>cALL</a:t>
            </a:r>
            <a:r>
              <a:rPr lang="en-US" sz="2800" dirty="0" smtClean="0">
                <a:sym typeface="Wingdings" panose="05000000000000000000" pitchFamily="2" charset="2"/>
              </a:rPr>
              <a:t> (CD10 Positive)</a:t>
            </a:r>
          </a:p>
          <a:p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smtClean="0">
                <a:sym typeface="Wingdings" panose="05000000000000000000" pitchFamily="2" charset="2"/>
              </a:rPr>
              <a:t>Diagnose certain subtypes of AML e.g. </a:t>
            </a:r>
            <a:r>
              <a:rPr lang="en-US" sz="2800" dirty="0" err="1" smtClean="0">
                <a:sym typeface="Wingdings" panose="05000000000000000000" pitchFamily="2" charset="2"/>
              </a:rPr>
              <a:t>erythroleukemia</a:t>
            </a:r>
            <a:r>
              <a:rPr lang="en-US" sz="2800" dirty="0" smtClean="0"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sym typeface="Wingdings" panose="05000000000000000000" pitchFamily="2" charset="2"/>
              </a:rPr>
              <a:t>megakaryoblastic</a:t>
            </a:r>
            <a:r>
              <a:rPr lang="en-US" sz="2800" dirty="0" smtClean="0">
                <a:sym typeface="Wingdings" panose="05000000000000000000" pitchFamily="2" charset="2"/>
              </a:rPr>
              <a:t> leukemia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0283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Cytogenetics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800" dirty="0" smtClean="0"/>
              <a:t>Diagnostic, therapeutic and prognostic significance</a:t>
            </a:r>
          </a:p>
          <a:p>
            <a:pPr lvl="2"/>
            <a:r>
              <a:rPr lang="en-US" sz="2800" dirty="0" smtClean="0"/>
              <a:t>High risk</a:t>
            </a:r>
          </a:p>
          <a:p>
            <a:pPr lvl="2"/>
            <a:r>
              <a:rPr lang="en-US" sz="2800" dirty="0" smtClean="0"/>
              <a:t>Medium risk</a:t>
            </a:r>
          </a:p>
          <a:p>
            <a:pPr lvl="2"/>
            <a:r>
              <a:rPr lang="en-US" sz="2800" dirty="0" smtClean="0"/>
              <a:t>Low </a:t>
            </a:r>
            <a:r>
              <a:rPr lang="en-US" sz="2800" dirty="0" smtClean="0"/>
              <a:t>risk</a:t>
            </a:r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lvl="2"/>
            <a:endParaRPr lang="en-US" sz="2800" dirty="0"/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Molecular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biology</a:t>
            </a:r>
          </a:p>
          <a:p>
            <a:pPr lvl="1"/>
            <a:r>
              <a:rPr lang="en-US" sz="2800" dirty="0" smtClean="0"/>
              <a:t>Molecular genetics useful for the diagnosis, prognosis and treatment</a:t>
            </a:r>
          </a:p>
          <a:p>
            <a:pPr lvl="1"/>
            <a:r>
              <a:rPr lang="en-US" sz="2800" dirty="0" smtClean="0"/>
              <a:t>Useful to detect Minimal </a:t>
            </a:r>
            <a:r>
              <a:rPr lang="en-US" sz="2800" dirty="0"/>
              <a:t>R</a:t>
            </a:r>
            <a:r>
              <a:rPr lang="en-US" sz="2800" dirty="0" smtClean="0"/>
              <a:t>esidual Disease (MRD) during follow-up</a:t>
            </a:r>
          </a:p>
          <a:p>
            <a:pPr lvl="2"/>
            <a:r>
              <a:rPr lang="en-US" sz="2800" dirty="0" smtClean="0"/>
              <a:t>Remission?</a:t>
            </a:r>
          </a:p>
          <a:p>
            <a:pPr lvl="2"/>
            <a:r>
              <a:rPr lang="en-US" sz="2800" dirty="0" smtClean="0"/>
              <a:t>Complete cure?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021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1. ACUTE </a:t>
            </a:r>
            <a:r>
              <a:rPr lang="en-US" b="1" dirty="0" smtClean="0"/>
              <a:t>LEUKEMIA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BY: DR RAJAB</a:t>
            </a:r>
          </a:p>
          <a:p>
            <a:endParaRPr lang="en-US" b="1" dirty="0"/>
          </a:p>
          <a:p>
            <a:r>
              <a:rPr lang="en-US" b="1" dirty="0" smtClean="0"/>
              <a:t>DATE</a:t>
            </a:r>
            <a:r>
              <a:rPr lang="en-US" b="1" smtClean="0"/>
              <a:t>: 26/9/2016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146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LP</a:t>
            </a:r>
            <a:r>
              <a:rPr lang="en-US" sz="2800" dirty="0" smtClean="0"/>
              <a:t> – CSF cytology</a:t>
            </a:r>
          </a:p>
          <a:p>
            <a:r>
              <a:rPr lang="en-US" sz="2800" b="1" dirty="0" smtClean="0"/>
              <a:t>LDH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Reflects leukemic cell bulk; can be a rough response to treatment</a:t>
            </a:r>
          </a:p>
          <a:p>
            <a:r>
              <a:rPr lang="en-US" sz="2800" b="1" dirty="0" smtClean="0">
                <a:sym typeface="Wingdings" panose="05000000000000000000" pitchFamily="2" charset="2"/>
              </a:rPr>
              <a:t>Uric acid </a:t>
            </a:r>
            <a:r>
              <a:rPr lang="en-US" sz="2800" dirty="0" smtClean="0">
                <a:sym typeface="Wingdings" panose="05000000000000000000" pitchFamily="2" charset="2"/>
              </a:rPr>
              <a:t>may be elevated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Rarely </a:t>
            </a:r>
            <a:r>
              <a:rPr lang="en-US" sz="2800" b="1" dirty="0" smtClean="0">
                <a:sym typeface="Wingdings" panose="05000000000000000000" pitchFamily="2" charset="2"/>
              </a:rPr>
              <a:t>calcium</a:t>
            </a:r>
            <a:r>
              <a:rPr lang="en-US" sz="2800" dirty="0" smtClean="0">
                <a:sym typeface="Wingdings" panose="05000000000000000000" pitchFamily="2" charset="2"/>
              </a:rPr>
              <a:t> is increased</a:t>
            </a:r>
          </a:p>
          <a:p>
            <a:r>
              <a:rPr lang="en-US" sz="2800" b="1" dirty="0" smtClean="0">
                <a:sym typeface="Wingdings" panose="05000000000000000000" pitchFamily="2" charset="2"/>
              </a:rPr>
              <a:t>CXR</a:t>
            </a:r>
            <a:r>
              <a:rPr lang="en-US" sz="2800" dirty="0" smtClean="0"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ym typeface="Wingdings" panose="05000000000000000000" pitchFamily="2" charset="2"/>
              </a:rPr>
              <a:t>M</a:t>
            </a:r>
            <a:r>
              <a:rPr lang="en-US" sz="2800" dirty="0" err="1" smtClean="0">
                <a:sym typeface="Wingdings" panose="05000000000000000000" pitchFamily="2" charset="2"/>
              </a:rPr>
              <a:t>ediastinal</a:t>
            </a:r>
            <a:r>
              <a:rPr lang="en-US" sz="2800" dirty="0" smtClean="0">
                <a:sym typeface="Wingdings" panose="05000000000000000000" pitchFamily="2" charset="2"/>
              </a:rPr>
              <a:t> mass in T-cell ALL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b="1" dirty="0" smtClean="0">
                <a:sym typeface="Wingdings" panose="05000000000000000000" pitchFamily="2" charset="2"/>
              </a:rPr>
              <a:t>Baseline before treatment</a:t>
            </a:r>
          </a:p>
          <a:p>
            <a:r>
              <a:rPr lang="en-US" sz="2800" b="1" dirty="0" smtClean="0">
                <a:sym typeface="Wingdings" panose="05000000000000000000" pitchFamily="2" charset="2"/>
              </a:rPr>
              <a:t>LFTs</a:t>
            </a:r>
          </a:p>
          <a:p>
            <a:r>
              <a:rPr lang="en-US" sz="2800" b="1" dirty="0" smtClean="0">
                <a:sym typeface="Wingdings" panose="05000000000000000000" pitchFamily="2" charset="2"/>
              </a:rPr>
              <a:t>U/E/Creatinine</a:t>
            </a:r>
          </a:p>
          <a:p>
            <a:r>
              <a:rPr lang="en-US" sz="2800" b="1" dirty="0" smtClean="0">
                <a:sym typeface="Wingdings" panose="05000000000000000000" pitchFamily="2" charset="2"/>
              </a:rPr>
              <a:t>Urine, stool examination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08561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Multidisciplinary</a:t>
            </a:r>
          </a:p>
          <a:p>
            <a:endParaRPr lang="en-US" sz="2800" dirty="0"/>
          </a:p>
          <a:p>
            <a:r>
              <a:rPr lang="en-US" sz="2800" dirty="0" smtClean="0"/>
              <a:t>Supportive</a:t>
            </a:r>
          </a:p>
          <a:p>
            <a:pPr lvl="1"/>
            <a:r>
              <a:rPr lang="en-US" sz="2800" dirty="0" smtClean="0"/>
              <a:t>Manage anemia, infection and bleeding</a:t>
            </a:r>
          </a:p>
          <a:p>
            <a:pPr lvl="1"/>
            <a:r>
              <a:rPr lang="en-US" sz="2800" dirty="0" smtClean="0"/>
              <a:t>Manage side effects of the various drugs used</a:t>
            </a:r>
          </a:p>
          <a:p>
            <a:pPr lvl="1"/>
            <a:endParaRPr lang="en-US" sz="2800" dirty="0"/>
          </a:p>
          <a:p>
            <a:r>
              <a:rPr lang="en-US" sz="2800" dirty="0" smtClean="0"/>
              <a:t>Specific/Definitive</a:t>
            </a:r>
          </a:p>
          <a:p>
            <a:pPr lvl="1"/>
            <a:r>
              <a:rPr lang="en-US" sz="2800" dirty="0" smtClean="0"/>
              <a:t>Cytotoxic agents</a:t>
            </a:r>
          </a:p>
          <a:p>
            <a:pPr lvl="1"/>
            <a:r>
              <a:rPr lang="en-US" sz="2800" dirty="0" smtClean="0"/>
              <a:t>CNS prophylaxis/Rx with IT drugs, DXT</a:t>
            </a:r>
          </a:p>
          <a:p>
            <a:pPr lvl="1"/>
            <a:r>
              <a:rPr lang="en-US" sz="2800" dirty="0" smtClean="0"/>
              <a:t>BMT/PSCT in selected cases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7740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Read examples of qualitative morphologic and functional abnormalities of leukocytes</a:t>
            </a:r>
          </a:p>
          <a:p>
            <a:pPr lvl="1"/>
            <a:r>
              <a:rPr lang="en-US" sz="3200" dirty="0" smtClean="0"/>
              <a:t>E.g. </a:t>
            </a:r>
            <a:r>
              <a:rPr lang="en-US" sz="3200" dirty="0" err="1" smtClean="0"/>
              <a:t>Chediak</a:t>
            </a:r>
            <a:r>
              <a:rPr lang="en-US" sz="3200" dirty="0" smtClean="0"/>
              <a:t>-Higashi Syndrome etc.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0605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2. CHRONIC LEUKEMIA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BY: DR. RAJAB</a:t>
            </a:r>
          </a:p>
          <a:p>
            <a:endParaRPr lang="en-US" b="1" dirty="0" smtClean="0"/>
          </a:p>
          <a:p>
            <a:r>
              <a:rPr lang="en-US" b="1" dirty="0" smtClean="0"/>
              <a:t>DATE: 17</a:t>
            </a:r>
            <a:r>
              <a:rPr lang="en-US" b="1" baseline="30000" dirty="0" smtClean="0"/>
              <a:t>th</a:t>
            </a:r>
            <a:r>
              <a:rPr lang="en-US" b="1" dirty="0" smtClean="0"/>
              <a:t>/10/2016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9221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Distinguish clinical characteristics of chronic </a:t>
            </a:r>
            <a:r>
              <a:rPr lang="en-US" sz="3200" dirty="0" err="1" smtClean="0"/>
              <a:t>leukemias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Give the broad classification of the chronic </a:t>
            </a:r>
            <a:r>
              <a:rPr lang="en-US" sz="3200" dirty="0" err="1" smtClean="0"/>
              <a:t>leukemias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Distinctive features of CML and CLL.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372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Chronic </a:t>
            </a:r>
            <a:r>
              <a:rPr lang="en-US" sz="3600" dirty="0" err="1" smtClean="0"/>
              <a:t>leukemias</a:t>
            </a:r>
            <a:endParaRPr lang="en-US" sz="3600" dirty="0" smtClean="0"/>
          </a:p>
          <a:p>
            <a:pPr lvl="1"/>
            <a:r>
              <a:rPr lang="en-US" sz="3600" dirty="0" smtClean="0"/>
              <a:t>Distinguished from acute </a:t>
            </a:r>
            <a:r>
              <a:rPr lang="en-US" sz="3600" dirty="0" err="1" smtClean="0"/>
              <a:t>leukemias</a:t>
            </a:r>
            <a:r>
              <a:rPr lang="en-US" sz="3600" dirty="0" smtClean="0"/>
              <a:t> by their clinical slower progression</a:t>
            </a:r>
          </a:p>
          <a:p>
            <a:pPr lvl="1"/>
            <a:r>
              <a:rPr lang="en-US" sz="3600" dirty="0" smtClean="0"/>
              <a:t>More difficult to cure</a:t>
            </a:r>
          </a:p>
          <a:p>
            <a:pPr lvl="1"/>
            <a:r>
              <a:rPr lang="en-US" sz="3600" dirty="0" smtClean="0"/>
              <a:t>Treatment modalities aimed at disease control</a:t>
            </a:r>
          </a:p>
          <a:p>
            <a:pPr lvl="1"/>
            <a:r>
              <a:rPr lang="en-US" sz="3600" dirty="0" smtClean="0"/>
              <a:t>The malignant cell is usually mature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1488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Chronic Myeloid Leukemia</a:t>
            </a:r>
          </a:p>
          <a:p>
            <a:pPr lvl="1"/>
            <a:r>
              <a:rPr lang="en-US" sz="3600" dirty="0" smtClean="0"/>
              <a:t>Grouped under the </a:t>
            </a:r>
            <a:r>
              <a:rPr lang="en-US" sz="3600" dirty="0" err="1" smtClean="0"/>
              <a:t>Myelo</a:t>
            </a:r>
            <a:r>
              <a:rPr lang="en-US" sz="3600" dirty="0" smtClean="0"/>
              <a:t>-proliferative disorders (MPDs),</a:t>
            </a:r>
          </a:p>
          <a:p>
            <a:pPr lvl="1"/>
            <a:endParaRPr lang="en-US" sz="3600" dirty="0" smtClean="0"/>
          </a:p>
          <a:p>
            <a:r>
              <a:rPr lang="en-US" sz="3600" b="1" dirty="0" smtClean="0"/>
              <a:t>Chronic Lymphocytic </a:t>
            </a:r>
            <a:r>
              <a:rPr lang="en-US" sz="3600" b="1" dirty="0" err="1" smtClean="0"/>
              <a:t>Leukemias</a:t>
            </a:r>
            <a:endParaRPr lang="en-US" sz="3600" b="1" dirty="0" smtClean="0"/>
          </a:p>
          <a:p>
            <a:pPr lvl="1"/>
            <a:r>
              <a:rPr lang="en-US" sz="3600" dirty="0" smtClean="0"/>
              <a:t>Grouped under the </a:t>
            </a:r>
            <a:r>
              <a:rPr lang="en-US" sz="3600" dirty="0" err="1" smtClean="0"/>
              <a:t>Lympho</a:t>
            </a:r>
            <a:r>
              <a:rPr lang="en-US" sz="3600" dirty="0" smtClean="0"/>
              <a:t>-proliferative disorders (LPD) together with lymphomas.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156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CHRONIC LEUKEMIAS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sz="3000" b="1" dirty="0" smtClean="0"/>
              <a:t>Mature B cell type</a:t>
            </a:r>
            <a:r>
              <a:rPr lang="en-US" sz="3000" dirty="0" smtClean="0"/>
              <a:t> </a:t>
            </a:r>
            <a:r>
              <a:rPr lang="en-US" sz="3000" dirty="0" smtClean="0">
                <a:sym typeface="Wingdings" panose="05000000000000000000" pitchFamily="2" charset="2"/>
              </a:rPr>
              <a:t> the abnormal leukemic cell can be seen in circulation </a:t>
            </a:r>
            <a:endParaRPr lang="en-US" sz="3000" dirty="0" smtClean="0"/>
          </a:p>
          <a:p>
            <a:r>
              <a:rPr lang="en-US" sz="3000" dirty="0" smtClean="0"/>
              <a:t>B-cell CLL</a:t>
            </a:r>
          </a:p>
          <a:p>
            <a:r>
              <a:rPr lang="en-US" sz="3000" dirty="0" smtClean="0"/>
              <a:t>B-cell Pro-lymphocytic Leukemia (PLL)</a:t>
            </a:r>
          </a:p>
          <a:p>
            <a:r>
              <a:rPr lang="en-US" sz="3000" dirty="0" smtClean="0"/>
              <a:t>Hairy Cell Leukemia (HCL)</a:t>
            </a:r>
          </a:p>
          <a:p>
            <a:r>
              <a:rPr lang="en-US" sz="3000" dirty="0" smtClean="0"/>
              <a:t>Splenic B cell Lymphoma / Leukemia</a:t>
            </a:r>
          </a:p>
          <a:p>
            <a:pPr lvl="1"/>
            <a:endParaRPr lang="en-US" sz="3000" dirty="0"/>
          </a:p>
          <a:p>
            <a:pPr marL="0" indent="0">
              <a:buNone/>
            </a:pPr>
            <a:r>
              <a:rPr lang="en-US" sz="3000" b="1" dirty="0" smtClean="0"/>
              <a:t>Mature T cell type </a:t>
            </a:r>
          </a:p>
          <a:p>
            <a:r>
              <a:rPr lang="en-US" sz="3000" dirty="0" smtClean="0"/>
              <a:t>T cell Pro-lymphocytic Leukemia</a:t>
            </a:r>
          </a:p>
          <a:p>
            <a:r>
              <a:rPr lang="en-US" sz="3000" dirty="0" smtClean="0"/>
              <a:t>T cell Large </a:t>
            </a:r>
            <a:r>
              <a:rPr lang="en-US" sz="3000" dirty="0"/>
              <a:t>G</a:t>
            </a:r>
            <a:r>
              <a:rPr lang="en-US" sz="3000" dirty="0" smtClean="0"/>
              <a:t>ranular Cell Lymphocytic </a:t>
            </a:r>
            <a:r>
              <a:rPr lang="en-US" sz="3000" dirty="0"/>
              <a:t>L</a:t>
            </a:r>
            <a:r>
              <a:rPr lang="en-US" sz="3000" dirty="0" smtClean="0"/>
              <a:t>eukemia</a:t>
            </a:r>
          </a:p>
          <a:p>
            <a:r>
              <a:rPr lang="en-US" sz="3000" dirty="0" smtClean="0"/>
              <a:t>Aggressive NK – cell Leukemia</a:t>
            </a:r>
          </a:p>
          <a:p>
            <a:r>
              <a:rPr lang="en-US" sz="3000" dirty="0" smtClean="0"/>
              <a:t>Adult T cell Leukemia/Lymphoma (ATLL) </a:t>
            </a:r>
            <a:r>
              <a:rPr lang="en-US" sz="3000" dirty="0" smtClean="0">
                <a:sym typeface="Wingdings" panose="05000000000000000000" pitchFamily="2" charset="2"/>
              </a:rPr>
              <a:t> associated with HTLV</a:t>
            </a:r>
          </a:p>
          <a:p>
            <a:r>
              <a:rPr lang="en-US" sz="3000" dirty="0" smtClean="0">
                <a:sym typeface="Wingdings" panose="05000000000000000000" pitchFamily="2" charset="2"/>
              </a:rPr>
              <a:t>Mycosis </a:t>
            </a:r>
            <a:r>
              <a:rPr lang="en-US" sz="3000" dirty="0" err="1" smtClean="0">
                <a:sym typeface="Wingdings" panose="05000000000000000000" pitchFamily="2" charset="2"/>
              </a:rPr>
              <a:t>fungoides</a:t>
            </a:r>
            <a:endParaRPr lang="en-US" sz="3000" dirty="0" smtClean="0">
              <a:sym typeface="Wingdings" panose="05000000000000000000" pitchFamily="2" charset="2"/>
            </a:endParaRPr>
          </a:p>
          <a:p>
            <a:r>
              <a:rPr lang="en-US" sz="3000" dirty="0" err="1" smtClean="0">
                <a:sym typeface="Wingdings" panose="05000000000000000000" pitchFamily="2" charset="2"/>
              </a:rPr>
              <a:t>Sezary</a:t>
            </a:r>
            <a:r>
              <a:rPr lang="en-US" sz="3000" dirty="0" smtClean="0">
                <a:sym typeface="Wingdings" panose="05000000000000000000" pitchFamily="2" charset="2"/>
              </a:rPr>
              <a:t> Syndrome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66329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CHRONIC LYMPHOCYTIC LEUKEMIA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Mature B cell neoplasm</a:t>
            </a:r>
          </a:p>
          <a:p>
            <a:endParaRPr lang="en-US" sz="3600" dirty="0" smtClean="0"/>
          </a:p>
          <a:p>
            <a:r>
              <a:rPr lang="en-US" sz="3600" dirty="0" smtClean="0"/>
              <a:t>Disease due to progressive accumulation of functionally incompetent mature lymphocytes of monoclonal origin</a:t>
            </a:r>
          </a:p>
          <a:p>
            <a:endParaRPr lang="en-US" sz="3600" dirty="0" smtClean="0"/>
          </a:p>
          <a:p>
            <a:r>
              <a:rPr lang="en-US" sz="3600" dirty="0" smtClean="0"/>
              <a:t>Identical mature B cell neoplasm Small Cell Lymphoma (SCL </a:t>
            </a:r>
            <a:r>
              <a:rPr lang="en-US" sz="3600" dirty="0" smtClean="0">
                <a:sym typeface="Wingdings" panose="05000000000000000000" pitchFamily="2" charset="2"/>
              </a:rPr>
              <a:t> LN involvement without abnormal cells in the blood or BM)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7750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Increasing incidence with age</a:t>
            </a:r>
          </a:p>
          <a:p>
            <a:r>
              <a:rPr lang="en-US" sz="3600" dirty="0" smtClean="0"/>
              <a:t>More a disease of the elderly, median age is 70 years and in younger patients </a:t>
            </a:r>
            <a:r>
              <a:rPr lang="en-US" sz="3600" dirty="0" smtClean="0">
                <a:sym typeface="Wingdings" panose="05000000000000000000" pitchFamily="2" charset="2"/>
              </a:rPr>
              <a:t> 30 – 39 age group</a:t>
            </a:r>
          </a:p>
          <a:p>
            <a:r>
              <a:rPr lang="en-US" sz="3600" dirty="0" smtClean="0">
                <a:sym typeface="Wingdings" panose="05000000000000000000" pitchFamily="2" charset="2"/>
              </a:rPr>
              <a:t>Study in Kenya, median age of diagnosis is 62 years</a:t>
            </a:r>
          </a:p>
          <a:p>
            <a:r>
              <a:rPr lang="en-US" sz="3600" dirty="0" smtClean="0">
                <a:sym typeface="Wingdings" panose="05000000000000000000" pitchFamily="2" charset="2"/>
              </a:rPr>
              <a:t>Slightly more common in makes (MF  1:7)</a:t>
            </a:r>
          </a:p>
          <a:p>
            <a:r>
              <a:rPr lang="en-US" sz="3600" dirty="0" smtClean="0">
                <a:sym typeface="Wingdings" panose="05000000000000000000" pitchFamily="2" charset="2"/>
              </a:rPr>
              <a:t>Commonest leukemia in the USA (50%) of all </a:t>
            </a:r>
            <a:r>
              <a:rPr lang="en-US" sz="3600" dirty="0" err="1" smtClean="0">
                <a:sym typeface="Wingdings" panose="05000000000000000000" pitchFamily="2" charset="2"/>
              </a:rPr>
              <a:t>leukemias</a:t>
            </a:r>
            <a:endParaRPr lang="en-US" sz="3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63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Definition</a:t>
            </a:r>
          </a:p>
          <a:p>
            <a:r>
              <a:rPr lang="en-US" sz="4000" dirty="0" smtClean="0"/>
              <a:t>Classification</a:t>
            </a:r>
          </a:p>
          <a:p>
            <a:r>
              <a:rPr lang="en-US" sz="4000" dirty="0" smtClean="0"/>
              <a:t>Pathogenesis</a:t>
            </a:r>
          </a:p>
          <a:p>
            <a:r>
              <a:rPr lang="en-US" sz="4000" dirty="0" smtClean="0"/>
              <a:t>Clinical features</a:t>
            </a:r>
          </a:p>
          <a:p>
            <a:r>
              <a:rPr lang="en-US" sz="4000" dirty="0" smtClean="0"/>
              <a:t>Laboratory features</a:t>
            </a:r>
          </a:p>
          <a:p>
            <a:r>
              <a:rPr lang="en-US" sz="4000" dirty="0" smtClean="0"/>
              <a:t>Investigation</a:t>
            </a:r>
          </a:p>
          <a:p>
            <a:r>
              <a:rPr lang="en-US" sz="4000" dirty="0" smtClean="0"/>
              <a:t>Principles of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92541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accumulation of tumor cells in blood and secondary lymphoid tissue</a:t>
            </a:r>
          </a:p>
          <a:p>
            <a:r>
              <a:rPr lang="en-US" dirty="0" smtClean="0"/>
              <a:t>25% of patients are well at presentation</a:t>
            </a:r>
          </a:p>
          <a:p>
            <a:r>
              <a:rPr lang="en-US" dirty="0" smtClean="0"/>
              <a:t>Painless, generalized lymphadenopathy, splenomegaly, skin infiltration</a:t>
            </a:r>
          </a:p>
          <a:p>
            <a:r>
              <a:rPr lang="en-US" dirty="0" smtClean="0"/>
              <a:t>5 - 10% have B symptoms</a:t>
            </a:r>
          </a:p>
          <a:p>
            <a:pPr lvl="1"/>
            <a:r>
              <a:rPr lang="en-US" dirty="0" smtClean="0"/>
              <a:t>Weight loss (&lt; 10%)</a:t>
            </a:r>
          </a:p>
          <a:p>
            <a:pPr lvl="1"/>
            <a:r>
              <a:rPr lang="en-US" dirty="0" smtClean="0"/>
              <a:t>In 6 months: Fevers &gt; 38%. Drenching night sweats, fatigue,</a:t>
            </a:r>
          </a:p>
          <a:p>
            <a:pPr lvl="1"/>
            <a:r>
              <a:rPr lang="en-US" dirty="0" smtClean="0"/>
              <a:t>ECOG performance status</a:t>
            </a:r>
          </a:p>
          <a:p>
            <a:r>
              <a:rPr lang="en-US" dirty="0" smtClean="0"/>
              <a:t>Anemia and other </a:t>
            </a:r>
            <a:r>
              <a:rPr lang="en-US" dirty="0" err="1" smtClean="0"/>
              <a:t>cytopenias</a:t>
            </a:r>
            <a:r>
              <a:rPr lang="en-US" dirty="0"/>
              <a:t> </a:t>
            </a:r>
            <a:r>
              <a:rPr lang="en-US" dirty="0" smtClean="0"/>
              <a:t>with progressive disease</a:t>
            </a:r>
          </a:p>
          <a:p>
            <a:r>
              <a:rPr lang="en-US" dirty="0" smtClean="0"/>
              <a:t>AIHA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Coomb’s</a:t>
            </a:r>
            <a:r>
              <a:rPr lang="en-US" dirty="0" smtClean="0">
                <a:sym typeface="Wingdings" panose="05000000000000000000" pitchFamily="2" charset="2"/>
              </a:rPr>
              <a:t> positive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Disease staging: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RAI  Classification of stage 0  IV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BINET  Classification o (stage A, B &amp; C)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Based in tumor burdens i.e. including; spleen, hepatomegaly, </a:t>
            </a:r>
            <a:r>
              <a:rPr lang="en-US" dirty="0"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nemia, thrombocytopenia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808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FBC </a:t>
            </a:r>
            <a:r>
              <a:rPr lang="en-US" sz="2400" dirty="0" smtClean="0">
                <a:sym typeface="Wingdings" panose="05000000000000000000" pitchFamily="2" charset="2"/>
              </a:rPr>
              <a:t> Lymphocytosis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Mature lymphocytes &gt; 5000/L can be an incidental finding</a:t>
            </a:r>
          </a:p>
          <a:p>
            <a:pPr lvl="1"/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err="1" smtClean="0">
                <a:sym typeface="Wingdings" panose="05000000000000000000" pitchFamily="2" charset="2"/>
              </a:rPr>
              <a:t>Cytopenias</a:t>
            </a:r>
            <a:r>
              <a:rPr lang="en-US" sz="2400" dirty="0" smtClean="0">
                <a:sym typeface="Wingdings" panose="05000000000000000000" pitchFamily="2" charset="2"/>
              </a:rPr>
              <a:t> in advanced disease: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PBF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BMA (If BM involved)</a:t>
            </a:r>
          </a:p>
          <a:p>
            <a:pPr lvl="1"/>
            <a:r>
              <a:rPr lang="en-US" sz="2400" dirty="0" err="1" smtClean="0">
                <a:sym typeface="Wingdings" panose="05000000000000000000" pitchFamily="2" charset="2"/>
              </a:rPr>
              <a:t>Immuno-phenotyping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Cytogenetic changes</a:t>
            </a:r>
          </a:p>
          <a:p>
            <a:pPr lvl="1"/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Trisomy 12 in 50% of the cases. Other 11q and 7d deletion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Features of AIHA in som</a:t>
            </a:r>
            <a:r>
              <a:rPr lang="en-US" sz="2400" dirty="0">
                <a:sym typeface="Wingdings" panose="05000000000000000000" pitchFamily="2" charset="2"/>
              </a:rPr>
              <a:t>e</a:t>
            </a: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9976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Not curable, therefore treatment is aimed at disease control</a:t>
            </a:r>
          </a:p>
          <a:p>
            <a:r>
              <a:rPr lang="en-US" sz="2800" dirty="0" smtClean="0"/>
              <a:t>Supportive and definitive </a:t>
            </a:r>
          </a:p>
          <a:p>
            <a:r>
              <a:rPr lang="en-US" sz="2800" dirty="0" smtClean="0"/>
              <a:t>Severe chemotherapy reagent available and targeted cells for the B-cell CLL</a:t>
            </a:r>
          </a:p>
          <a:p>
            <a:r>
              <a:rPr lang="en-US" sz="2800" dirty="0" smtClean="0"/>
              <a:t>Follow up A when the lymphocytes count of &lt; 200,000 and symptom free.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4827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CHRONIC MYELOID LEUKEMIAS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MYELOPROLIFERATIVE NEOPLASMS (MPN)</a:t>
            </a:r>
          </a:p>
          <a:p>
            <a:pPr lvl="1"/>
            <a:r>
              <a:rPr lang="en-US" dirty="0" smtClean="0"/>
              <a:t>Chronic </a:t>
            </a:r>
            <a:r>
              <a:rPr lang="en-US" dirty="0" err="1" smtClean="0"/>
              <a:t>Myelogenous</a:t>
            </a:r>
            <a:r>
              <a:rPr lang="en-US" dirty="0" smtClean="0"/>
              <a:t> Leukemia, BCR-ABL1-positive (CML)</a:t>
            </a:r>
          </a:p>
          <a:p>
            <a:pPr lvl="1"/>
            <a:r>
              <a:rPr lang="en-US" dirty="0" smtClean="0"/>
              <a:t>Polycythemia Vera (PV)</a:t>
            </a:r>
          </a:p>
          <a:p>
            <a:pPr lvl="1"/>
            <a:r>
              <a:rPr lang="en-US" dirty="0" smtClean="0"/>
              <a:t>Primary </a:t>
            </a:r>
            <a:r>
              <a:rPr lang="en-US" dirty="0" err="1" smtClean="0"/>
              <a:t>Myelo</a:t>
            </a:r>
            <a:r>
              <a:rPr lang="en-US" dirty="0" smtClean="0"/>
              <a:t>-fibrosis (PMF)</a:t>
            </a:r>
          </a:p>
          <a:p>
            <a:pPr lvl="1"/>
            <a:r>
              <a:rPr lang="en-US" dirty="0" smtClean="0"/>
              <a:t>Chronic </a:t>
            </a:r>
            <a:r>
              <a:rPr lang="en-US" dirty="0" err="1" smtClean="0"/>
              <a:t>Neutrophilic</a:t>
            </a:r>
            <a:r>
              <a:rPr lang="en-US" dirty="0" smtClean="0"/>
              <a:t> Leukemia (CNL)</a:t>
            </a:r>
          </a:p>
          <a:p>
            <a:pPr lvl="1"/>
            <a:r>
              <a:rPr lang="en-US" dirty="0" smtClean="0"/>
              <a:t>Chronic </a:t>
            </a:r>
            <a:r>
              <a:rPr lang="en-US" dirty="0" err="1" smtClean="0"/>
              <a:t>Eosinophilic</a:t>
            </a:r>
            <a:r>
              <a:rPr lang="en-US" dirty="0" smtClean="0"/>
              <a:t> Leukemia NOS (CEL – NOS)</a:t>
            </a:r>
          </a:p>
          <a:p>
            <a:pPr lvl="1"/>
            <a:r>
              <a:rPr lang="en-US" dirty="0" smtClean="0"/>
              <a:t>Mast Cell Disease (MCD)</a:t>
            </a:r>
          </a:p>
          <a:p>
            <a:pPr lvl="1"/>
            <a:r>
              <a:rPr lang="en-US" dirty="0" smtClean="0"/>
              <a:t>MPN, unclassifiable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MYELOID AND LYMPHOID NEOPLASMS WITH EOSINOPHILIA AND ABNORMALITIES OF </a:t>
            </a:r>
            <a:r>
              <a:rPr lang="en-US" b="1" i="1" dirty="0" smtClean="0"/>
              <a:t>PGGFRA, DGFRB</a:t>
            </a:r>
            <a:r>
              <a:rPr lang="en-US" b="1" dirty="0" smtClean="0"/>
              <a:t> AND </a:t>
            </a:r>
            <a:r>
              <a:rPr lang="en-US" b="1" i="1" dirty="0" smtClean="0"/>
              <a:t>FGFR1</a:t>
            </a:r>
          </a:p>
          <a:p>
            <a:pPr marL="457200" indent="-457200">
              <a:buFont typeface="+mj-lt"/>
              <a:buAutoNum type="arabicPeriod"/>
            </a:pPr>
            <a:endParaRPr lang="en-US" b="1" i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MDS/MPN</a:t>
            </a:r>
          </a:p>
          <a:p>
            <a:pPr lvl="1"/>
            <a:r>
              <a:rPr lang="en-US" dirty="0" smtClean="0"/>
              <a:t>Chronic </a:t>
            </a:r>
            <a:r>
              <a:rPr lang="en-US" dirty="0" err="1" smtClean="0"/>
              <a:t>Myelomonocytic</a:t>
            </a:r>
            <a:r>
              <a:rPr lang="en-US" dirty="0" smtClean="0"/>
              <a:t> Leukemia (CMML)</a:t>
            </a:r>
          </a:p>
          <a:p>
            <a:pPr lvl="1"/>
            <a:r>
              <a:rPr lang="en-US" dirty="0" smtClean="0"/>
              <a:t>Juvenile </a:t>
            </a:r>
            <a:r>
              <a:rPr lang="en-US" dirty="0" err="1" smtClean="0"/>
              <a:t>Myelomonocytic</a:t>
            </a:r>
            <a:r>
              <a:rPr lang="en-US" dirty="0" smtClean="0"/>
              <a:t> Leukemia (JMML)</a:t>
            </a:r>
          </a:p>
          <a:p>
            <a:pPr lvl="1"/>
            <a:r>
              <a:rPr lang="en-US" dirty="0" smtClean="0"/>
              <a:t>Atypical Chronic Myeloid Leukemia (</a:t>
            </a:r>
            <a:r>
              <a:rPr lang="en-US" dirty="0" err="1" smtClean="0"/>
              <a:t>aCML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MDS/MPN, unclassifiable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MYELODYSPLASTIC SYNDROMES (MDS)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AML</a:t>
            </a:r>
          </a:p>
        </p:txBody>
      </p:sp>
    </p:spTree>
    <p:extLst>
      <p:ext uri="{BB962C8B-B14F-4D97-AF65-F5344CB8AC3E}">
        <p14:creationId xmlns:p14="http://schemas.microsoft.com/office/powerpoint/2010/main" val="1895473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CML results from a somatic mutation in a </a:t>
            </a:r>
            <a:r>
              <a:rPr lang="en-US" sz="2800" dirty="0" err="1" smtClean="0"/>
              <a:t>pluripotential</a:t>
            </a:r>
            <a:r>
              <a:rPr lang="en-US" sz="2800" dirty="0" smtClean="0"/>
              <a:t> </a:t>
            </a:r>
            <a:r>
              <a:rPr lang="en-US" sz="2800" dirty="0" err="1" smtClean="0"/>
              <a:t>lympho-hemopoietic</a:t>
            </a:r>
            <a:r>
              <a:rPr lang="en-US" sz="2800" dirty="0" smtClean="0"/>
              <a:t> cell.</a:t>
            </a:r>
          </a:p>
          <a:p>
            <a:endParaRPr lang="en-US" sz="2800" dirty="0" smtClean="0"/>
          </a:p>
          <a:p>
            <a:r>
              <a:rPr lang="en-US" sz="2800" dirty="0" smtClean="0"/>
              <a:t>CML is a MPD characterized by increased granulocytic cell line, associated with </a:t>
            </a:r>
            <a:r>
              <a:rPr lang="en-US" sz="2800" dirty="0" err="1" smtClean="0"/>
              <a:t>erythroid</a:t>
            </a:r>
            <a:r>
              <a:rPr lang="en-US" sz="2800" dirty="0" smtClean="0"/>
              <a:t> and platelet hyperplasia.</a:t>
            </a:r>
          </a:p>
          <a:p>
            <a:endParaRPr lang="en-US" sz="2800" dirty="0" smtClean="0"/>
          </a:p>
          <a:p>
            <a:r>
              <a:rPr lang="en-US" sz="2800" dirty="0" smtClean="0"/>
              <a:t>The disease usually evolves into an accelerated phase that often terminates in an acute phase: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Chronic phase </a:t>
            </a:r>
            <a:r>
              <a:rPr lang="en-US" sz="2800" dirty="0" smtClean="0">
                <a:sym typeface="Wingdings" panose="05000000000000000000" pitchFamily="2" charset="2"/>
              </a:rPr>
              <a:t> 3 – 5 years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ym typeface="Wingdings" panose="05000000000000000000" pitchFamily="2" charset="2"/>
              </a:rPr>
              <a:t>Accelerated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err="1" smtClean="0">
                <a:sym typeface="Wingdings" panose="05000000000000000000" pitchFamily="2" charset="2"/>
              </a:rPr>
              <a:t>Blastic</a:t>
            </a:r>
            <a:r>
              <a:rPr lang="en-US" sz="2800" dirty="0" smtClean="0">
                <a:sym typeface="Wingdings" panose="05000000000000000000" pitchFamily="2" charset="2"/>
              </a:rPr>
              <a:t> phase  3 – 6 months; it converts into an acute leukemia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4146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CML accounts for approximately 15% of all cases of leukemia and approximately 3% of childhood </a:t>
            </a:r>
            <a:r>
              <a:rPr lang="en-US" sz="3200" dirty="0" err="1" smtClean="0"/>
              <a:t>leukemias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The median age of onset is 53 years.</a:t>
            </a:r>
          </a:p>
          <a:p>
            <a:endParaRPr lang="en-US" sz="3200" dirty="0" smtClean="0"/>
          </a:p>
          <a:p>
            <a:r>
              <a:rPr lang="en-US" sz="3200" dirty="0" smtClean="0"/>
              <a:t>Frequency is 1/100,000 people from the general population,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8437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PATHOGENESIS: GENETIC ABNORMALITY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CML is a result of an acquired genetic abnormality.</a:t>
            </a:r>
          </a:p>
          <a:p>
            <a:endParaRPr lang="en-US" sz="2400" dirty="0" smtClean="0"/>
          </a:p>
          <a:p>
            <a:r>
              <a:rPr lang="en-US" sz="2400" dirty="0" smtClean="0"/>
              <a:t>A translocation between chromosome 9 and 22 [t(9;22)]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i="1" dirty="0" smtClean="0">
                <a:sym typeface="Wingdings" panose="05000000000000000000" pitchFamily="2" charset="2"/>
              </a:rPr>
              <a:t>Philadelphia chromosome. </a:t>
            </a:r>
            <a:r>
              <a:rPr lang="en-US" sz="2400" dirty="0" smtClean="0">
                <a:sym typeface="Wingdings" panose="05000000000000000000" pitchFamily="2" charset="2"/>
              </a:rPr>
              <a:t>It can be demonstrated using Fluorescent In Situ Hybridization (FISH)</a:t>
            </a:r>
            <a:endParaRPr lang="en-US" sz="2400" i="1" dirty="0" smtClean="0">
              <a:sym typeface="Wingdings" panose="05000000000000000000" pitchFamily="2" charset="2"/>
            </a:endParaRPr>
          </a:p>
          <a:p>
            <a:endParaRPr lang="en-US" sz="2400" i="1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The translocation results in a shortened chromosome 22</a:t>
            </a: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This was observed first by </a:t>
            </a:r>
            <a:r>
              <a:rPr lang="en-US" sz="2400" b="1" dirty="0" err="1" smtClean="0">
                <a:sym typeface="Wingdings" panose="05000000000000000000" pitchFamily="2" charset="2"/>
              </a:rPr>
              <a:t>Nowell</a:t>
            </a:r>
            <a:r>
              <a:rPr lang="en-US" sz="2400" dirty="0" smtClean="0">
                <a:sym typeface="Wingdings" panose="05000000000000000000" pitchFamily="2" charset="2"/>
              </a:rPr>
              <a:t> and </a:t>
            </a:r>
            <a:r>
              <a:rPr lang="en-US" sz="2400" b="1" dirty="0" smtClean="0">
                <a:sym typeface="Wingdings" panose="05000000000000000000" pitchFamily="2" charset="2"/>
              </a:rPr>
              <a:t>Hungerford</a:t>
            </a:r>
          </a:p>
          <a:p>
            <a:endParaRPr lang="en-US" sz="2400" i="1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The oncogene </a:t>
            </a:r>
            <a:r>
              <a:rPr lang="en-US" sz="2400" i="1" dirty="0" smtClean="0">
                <a:sym typeface="Wingdings" panose="05000000000000000000" pitchFamily="2" charset="2"/>
              </a:rPr>
              <a:t>BCR-ABL</a:t>
            </a:r>
            <a:r>
              <a:rPr lang="en-US" sz="2400" dirty="0" smtClean="0">
                <a:sym typeface="Wingdings" panose="05000000000000000000" pitchFamily="2" charset="2"/>
              </a:rPr>
              <a:t> encodes an enzyme </a:t>
            </a:r>
            <a:r>
              <a:rPr lang="en-US" sz="2400" b="1" dirty="0" smtClean="0">
                <a:sym typeface="Wingdings" panose="05000000000000000000" pitchFamily="2" charset="2"/>
              </a:rPr>
              <a:t>Tyrosine phosphokinase</a:t>
            </a:r>
            <a:r>
              <a:rPr lang="en-US" sz="2400" dirty="0" smtClean="0">
                <a:sym typeface="Wingdings" panose="05000000000000000000" pitchFamily="2" charset="2"/>
              </a:rPr>
              <a:t>(usually on the long arm of the 210 code i.e. </a:t>
            </a:r>
            <a:r>
              <a:rPr lang="en-US" sz="2400" i="1" dirty="0" smtClean="0">
                <a:sym typeface="Wingdings" panose="05000000000000000000" pitchFamily="2" charset="2"/>
              </a:rPr>
              <a:t>p210</a:t>
            </a: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5127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BCR/ABL FUSION PROTEIN ROLES: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There is uncontrolled kinase activity, promoting deregulated cellular proliferation.</a:t>
            </a:r>
          </a:p>
          <a:p>
            <a:endParaRPr lang="en-US" sz="3200" dirty="0" smtClean="0"/>
          </a:p>
          <a:p>
            <a:r>
              <a:rPr lang="en-US" sz="3200" dirty="0" smtClean="0"/>
              <a:t>There is decreased adherence of leukemia cells to the BM </a:t>
            </a:r>
            <a:r>
              <a:rPr lang="en-US" sz="3200" dirty="0" err="1" smtClean="0"/>
              <a:t>stroma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Leukemic cells are protected from normal programmed cell death (apoptosis)</a:t>
            </a:r>
          </a:p>
        </p:txBody>
      </p:sp>
    </p:spTree>
    <p:extLst>
      <p:ext uri="{BB962C8B-B14F-4D97-AF65-F5344CB8AC3E}">
        <p14:creationId xmlns:p14="http://schemas.microsoft.com/office/powerpoint/2010/main" val="830894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Insidious.</a:t>
            </a:r>
          </a:p>
          <a:p>
            <a:endParaRPr lang="en-US" sz="3200" dirty="0" smtClean="0"/>
          </a:p>
          <a:p>
            <a:r>
              <a:rPr lang="en-US" sz="3200" dirty="0" smtClean="0"/>
              <a:t>Often discovered incidentally when an elevated WBC count is revealed by routine blood count or when an enlarged spleen is revealed during a general physical examination.</a:t>
            </a:r>
          </a:p>
          <a:p>
            <a:pPr lvl="1"/>
            <a:r>
              <a:rPr lang="en-US" sz="3200" dirty="0" smtClean="0"/>
              <a:t>NB: All patients present with a splenomegaly</a:t>
            </a:r>
          </a:p>
          <a:p>
            <a:endParaRPr lang="en-US" sz="3200" dirty="0"/>
          </a:p>
          <a:p>
            <a:r>
              <a:rPr lang="en-US" sz="3200" dirty="0" smtClean="0"/>
              <a:t>30% of patients are asymptomatic at the time of diagnosis.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9502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SIGNS AND SYMPTOMS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Gradual in onset</a:t>
            </a:r>
          </a:p>
          <a:p>
            <a:r>
              <a:rPr lang="en-US" sz="2200" dirty="0" smtClean="0"/>
              <a:t>Easy fatigability, malaise, anorexia, abdominal discomfort, weight loss, excessive sweating.</a:t>
            </a:r>
          </a:p>
          <a:p>
            <a:r>
              <a:rPr lang="en-US" sz="2200" dirty="0" smtClean="0"/>
              <a:t>Less frequent symptoms:</a:t>
            </a:r>
          </a:p>
          <a:p>
            <a:pPr lvl="1"/>
            <a:r>
              <a:rPr lang="en-US" sz="2200" dirty="0" smtClean="0"/>
              <a:t>Night sweats</a:t>
            </a:r>
          </a:p>
          <a:p>
            <a:pPr lvl="1"/>
            <a:r>
              <a:rPr lang="en-US" sz="2200" dirty="0" smtClean="0"/>
              <a:t>Heat intolerance </a:t>
            </a:r>
            <a:r>
              <a:rPr lang="en-US" sz="2200" dirty="0" smtClean="0">
                <a:sym typeface="Wingdings" panose="05000000000000000000" pitchFamily="2" charset="2"/>
              </a:rPr>
              <a:t> mimicking hyperthyroidism</a:t>
            </a:r>
          </a:p>
          <a:p>
            <a:pPr lvl="1"/>
            <a:r>
              <a:rPr lang="en-US" sz="2200" dirty="0" smtClean="0">
                <a:sym typeface="Wingdings" panose="05000000000000000000" pitchFamily="2" charset="2"/>
              </a:rPr>
              <a:t>Gouty arthritis</a:t>
            </a:r>
          </a:p>
          <a:p>
            <a:pPr lvl="1"/>
            <a:r>
              <a:rPr lang="en-US" sz="2200" dirty="0" smtClean="0">
                <a:sym typeface="Wingdings" panose="05000000000000000000" pitchFamily="2" charset="2"/>
              </a:rPr>
              <a:t>Symptoms of </a:t>
            </a:r>
            <a:r>
              <a:rPr lang="en-US" sz="2200" dirty="0" err="1" smtClean="0">
                <a:sym typeface="Wingdings" panose="05000000000000000000" pitchFamily="2" charset="2"/>
              </a:rPr>
              <a:t>leukostasis</a:t>
            </a:r>
            <a:r>
              <a:rPr lang="en-US" sz="2200" dirty="0" smtClean="0">
                <a:sym typeface="Wingdings" panose="05000000000000000000" pitchFamily="2" charset="2"/>
              </a:rPr>
              <a:t> (tinnitus, stupor)</a:t>
            </a:r>
          </a:p>
          <a:p>
            <a:pPr lvl="1"/>
            <a:r>
              <a:rPr lang="en-US" sz="2200" dirty="0" smtClean="0">
                <a:sym typeface="Wingdings" panose="05000000000000000000" pitchFamily="2" charset="2"/>
              </a:rPr>
              <a:t>Splenic infarction (LUQ and left shoulder pain)</a:t>
            </a:r>
          </a:p>
          <a:p>
            <a:pPr lvl="1"/>
            <a:r>
              <a:rPr lang="en-US" sz="2200" dirty="0" err="1" smtClean="0">
                <a:sym typeface="Wingdings" panose="05000000000000000000" pitchFamily="2" charset="2"/>
              </a:rPr>
              <a:t>Urticaria</a:t>
            </a:r>
            <a:r>
              <a:rPr lang="en-US" sz="2200" dirty="0" smtClean="0">
                <a:sym typeface="Wingdings" panose="05000000000000000000" pitchFamily="2" charset="2"/>
              </a:rPr>
              <a:t> (result of histamine release)</a:t>
            </a:r>
          </a:p>
          <a:p>
            <a:r>
              <a:rPr lang="en-US" sz="2200" dirty="0" smtClean="0">
                <a:sym typeface="Wingdings" panose="05000000000000000000" pitchFamily="2" charset="2"/>
              </a:rPr>
              <a:t>Physical signs</a:t>
            </a:r>
          </a:p>
          <a:p>
            <a:pPr lvl="1"/>
            <a:r>
              <a:rPr lang="en-US" sz="2200" dirty="0" smtClean="0">
                <a:sym typeface="Wingdings" panose="05000000000000000000" pitchFamily="2" charset="2"/>
              </a:rPr>
              <a:t>Pallor</a:t>
            </a:r>
          </a:p>
          <a:p>
            <a:pPr lvl="1"/>
            <a:r>
              <a:rPr lang="en-US" sz="2200" dirty="0" smtClean="0">
                <a:sym typeface="Wingdings" panose="05000000000000000000" pitchFamily="2" charset="2"/>
              </a:rPr>
              <a:t>Splenomegaly</a:t>
            </a:r>
          </a:p>
          <a:p>
            <a:pPr lvl="1"/>
            <a:r>
              <a:rPr lang="en-US" sz="2200" dirty="0" smtClean="0">
                <a:sym typeface="Wingdings" panose="05000000000000000000" pitchFamily="2" charset="2"/>
              </a:rPr>
              <a:t>Sternal pain</a:t>
            </a:r>
          </a:p>
        </p:txBody>
      </p:sp>
    </p:spTree>
    <p:extLst>
      <p:ext uri="{BB962C8B-B14F-4D97-AF65-F5344CB8AC3E}">
        <p14:creationId xmlns:p14="http://schemas.microsoft.com/office/powerpoint/2010/main" val="171098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group of disorders characterized by the neoplastic proliferation of hematopoietic cells in the BM with accumulation of the abnormal cells in the BM and peripheral blood</a:t>
            </a:r>
          </a:p>
          <a:p>
            <a:endParaRPr lang="en-US" sz="2400" dirty="0" smtClean="0"/>
          </a:p>
          <a:p>
            <a:r>
              <a:rPr lang="en-US" sz="2400" dirty="0" smtClean="0"/>
              <a:t>In acute leukemia there is over </a:t>
            </a:r>
            <a:r>
              <a:rPr lang="en-US" sz="2400" b="1" dirty="0" smtClean="0"/>
              <a:t>*20% </a:t>
            </a:r>
            <a:r>
              <a:rPr lang="en-US" sz="2400" dirty="0" smtClean="0"/>
              <a:t>blasts in the BM.</a:t>
            </a:r>
          </a:p>
          <a:p>
            <a:endParaRPr lang="en-US" sz="2400" dirty="0"/>
          </a:p>
          <a:p>
            <a:r>
              <a:rPr lang="en-US" sz="2400" dirty="0" smtClean="0"/>
              <a:t>This may lead to </a:t>
            </a:r>
            <a:r>
              <a:rPr lang="en-US" sz="2400" b="1" dirty="0" smtClean="0"/>
              <a:t>infiltrative</a:t>
            </a:r>
            <a:r>
              <a:rPr lang="en-US" sz="2400" dirty="0" smtClean="0"/>
              <a:t> BM failure.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* </a:t>
            </a:r>
            <a:r>
              <a:rPr lang="en-US" sz="2400" b="1" dirty="0" smtClean="0"/>
              <a:t>WHO definition; FAB (French American British Group) originally had 30% blasts in the BM</a:t>
            </a:r>
          </a:p>
        </p:txBody>
      </p:sp>
    </p:spTree>
    <p:extLst>
      <p:ext uri="{BB962C8B-B14F-4D97-AF65-F5344CB8AC3E}">
        <p14:creationId xmlns:p14="http://schemas.microsoft.com/office/powerpoint/2010/main" val="429959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3 CLINICAL PHASES (WITHOUT TREATMENT)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Initial chronic phase 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M</a:t>
            </a:r>
            <a:r>
              <a:rPr lang="en-US" sz="2800" dirty="0" smtClean="0">
                <a:sym typeface="Wingdings" panose="05000000000000000000" pitchFamily="2" charset="2"/>
              </a:rPr>
              <a:t>ost patients are usually diagnosed in this phase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Fewer than 10% of the cells in the blood and BM are blast cells</a:t>
            </a:r>
          </a:p>
          <a:p>
            <a:pPr lvl="1"/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Accelerated phase</a:t>
            </a:r>
          </a:p>
          <a:p>
            <a:pPr lvl="1"/>
            <a:r>
              <a:rPr lang="en-US" sz="2800" dirty="0" smtClean="0"/>
              <a:t>10% - 19% of the cells in the blood and BM are blast cells</a:t>
            </a:r>
          </a:p>
          <a:p>
            <a:pPr lvl="1"/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Blast phase</a:t>
            </a:r>
          </a:p>
          <a:p>
            <a:pPr lvl="1"/>
            <a:r>
              <a:rPr lang="en-US" sz="2800" dirty="0" smtClean="0"/>
              <a:t>20% or more of the cells in the blood or BM are blast cells</a:t>
            </a:r>
          </a:p>
          <a:p>
            <a:pPr lvl="1"/>
            <a:r>
              <a:rPr lang="en-US" sz="2800" dirty="0" smtClean="0"/>
              <a:t>When tiredness, fever and an enlarged spleen occur during the </a:t>
            </a:r>
            <a:r>
              <a:rPr lang="en-US" sz="2800" dirty="0" err="1" smtClean="0"/>
              <a:t>blastic</a:t>
            </a:r>
            <a:r>
              <a:rPr lang="en-US" sz="2800" dirty="0" smtClean="0"/>
              <a:t> phase, it is called </a:t>
            </a:r>
            <a:r>
              <a:rPr lang="en-US" sz="2800" b="1" dirty="0" smtClean="0"/>
              <a:t>blast crisis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7664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LABORATORY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TBC</a:t>
            </a:r>
          </a:p>
          <a:p>
            <a:pPr lvl="1"/>
            <a:r>
              <a:rPr lang="en-US" sz="2400" dirty="0" smtClean="0"/>
              <a:t>Decreased hemoglobin concentration.</a:t>
            </a:r>
          </a:p>
          <a:p>
            <a:pPr lvl="1"/>
            <a:r>
              <a:rPr lang="en-US" sz="2400" dirty="0" smtClean="0"/>
              <a:t>Leucocyte count above 25,000/</a:t>
            </a:r>
            <a:r>
              <a:rPr lang="en-US" sz="2400" dirty="0" err="1" smtClean="0"/>
              <a:t>uL</a:t>
            </a:r>
            <a:r>
              <a:rPr lang="en-US" sz="2400" dirty="0" smtClean="0"/>
              <a:t> (often above 100,000/</a:t>
            </a:r>
            <a:r>
              <a:rPr lang="en-US" sz="2400" dirty="0" err="1" smtClean="0"/>
              <a:t>uL</a:t>
            </a:r>
            <a:r>
              <a:rPr lang="en-US" sz="2400" dirty="0" smtClean="0"/>
              <a:t>), granulocytes at all stages of development.</a:t>
            </a:r>
          </a:p>
          <a:p>
            <a:pPr lvl="1"/>
            <a:r>
              <a:rPr lang="en-US" sz="2400" dirty="0" smtClean="0"/>
              <a:t>The basophil count is increased.</a:t>
            </a:r>
          </a:p>
          <a:p>
            <a:pPr lvl="1"/>
            <a:r>
              <a:rPr lang="en-US" sz="2400" dirty="0" smtClean="0"/>
              <a:t>The platelet count is normal or increased.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PBF</a:t>
            </a:r>
          </a:p>
          <a:p>
            <a:pPr lvl="1"/>
            <a:r>
              <a:rPr lang="en-US" sz="2400" dirty="0" smtClean="0"/>
              <a:t>Nucleated red cells in blood film</a:t>
            </a:r>
          </a:p>
          <a:p>
            <a:pPr lvl="1"/>
            <a:r>
              <a:rPr lang="en-US" sz="2400" dirty="0" smtClean="0"/>
              <a:t>Hyper-segmented neutrophils</a:t>
            </a:r>
          </a:p>
          <a:p>
            <a:pPr lvl="1"/>
            <a:endParaRPr lang="en-US" sz="2400" dirty="0" smtClean="0"/>
          </a:p>
          <a:p>
            <a:r>
              <a:rPr lang="en-US" sz="2400" b="1" dirty="0" smtClean="0"/>
              <a:t>Neutrophil Alkaline Phosphatase (NAP) </a:t>
            </a:r>
            <a:r>
              <a:rPr lang="en-US" sz="2400" dirty="0" smtClean="0"/>
              <a:t>activity is low or absent (90%)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8492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BMA</a:t>
            </a:r>
            <a:endParaRPr lang="en-US" sz="2400" dirty="0"/>
          </a:p>
          <a:p>
            <a:pPr lvl="1"/>
            <a:r>
              <a:rPr lang="en-US" sz="2400" dirty="0" smtClean="0"/>
              <a:t>Grossly hyper-cellular with granulocytic hyperplasia</a:t>
            </a:r>
          </a:p>
          <a:p>
            <a:pPr lvl="1"/>
            <a:r>
              <a:rPr lang="en-US" sz="2400" dirty="0" err="1" smtClean="0"/>
              <a:t>Reticulin</a:t>
            </a:r>
            <a:r>
              <a:rPr lang="en-US" sz="2400" dirty="0" smtClean="0"/>
              <a:t> fibrosis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U/E/C</a:t>
            </a:r>
          </a:p>
          <a:p>
            <a:pPr lvl="1"/>
            <a:r>
              <a:rPr lang="en-US" sz="2400" dirty="0" smtClean="0"/>
              <a:t>Hyper-</a:t>
            </a:r>
            <a:r>
              <a:rPr lang="en-US" sz="2400" dirty="0" err="1" smtClean="0"/>
              <a:t>uricemia</a:t>
            </a:r>
            <a:r>
              <a:rPr lang="en-US" sz="2400" dirty="0" smtClean="0"/>
              <a:t> and hyper-</a:t>
            </a:r>
            <a:r>
              <a:rPr lang="en-US" sz="2400" dirty="0" err="1" smtClean="0"/>
              <a:t>uricosuria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increased cell turnover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Serum vitamin B12-binding protein and serum vitamin B12 levels are increased </a:t>
            </a:r>
            <a:r>
              <a:rPr lang="en-US" sz="2400" dirty="0" smtClean="0">
                <a:sym typeface="Wingdings" panose="05000000000000000000" pitchFamily="2" charset="2"/>
              </a:rPr>
              <a:t> granulocytic precursors synthesize trans-</a:t>
            </a:r>
            <a:r>
              <a:rPr lang="en-US" sz="2400" dirty="0" err="1" smtClean="0">
                <a:sym typeface="Wingdings" panose="05000000000000000000" pitchFamily="2" charset="2"/>
              </a:rPr>
              <a:t>cobalamin</a:t>
            </a:r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Cytogenetic test  Presence of the </a:t>
            </a:r>
            <a:r>
              <a:rPr lang="en-US" sz="2400" i="1" dirty="0" err="1" smtClean="0">
                <a:sym typeface="Wingdings" panose="05000000000000000000" pitchFamily="2" charset="2"/>
              </a:rPr>
              <a:t>Ph</a:t>
            </a:r>
            <a:r>
              <a:rPr lang="en-US" sz="2400" i="1" dirty="0" smtClean="0">
                <a:sym typeface="Wingdings" panose="05000000000000000000" pitchFamily="2" charset="2"/>
              </a:rPr>
              <a:t> chromosome</a:t>
            </a:r>
          </a:p>
          <a:p>
            <a:endParaRPr lang="en-US" sz="2400" i="1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Molecular test  Presence of the </a:t>
            </a:r>
            <a:r>
              <a:rPr lang="en-US" sz="2400" i="1" dirty="0" smtClean="0">
                <a:sym typeface="Wingdings" panose="05000000000000000000" pitchFamily="2" charset="2"/>
              </a:rPr>
              <a:t>BCR-ABL fusion gene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80611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Polycythemia Vera</a:t>
            </a:r>
          </a:p>
          <a:p>
            <a:r>
              <a:rPr lang="en-US" sz="3600" dirty="0" err="1" smtClean="0"/>
              <a:t>Myelo</a:t>
            </a:r>
            <a:r>
              <a:rPr lang="en-US" sz="3600" dirty="0" smtClean="0"/>
              <a:t>-fibrosis</a:t>
            </a:r>
          </a:p>
          <a:p>
            <a:r>
              <a:rPr lang="en-US" sz="3600" dirty="0" smtClean="0"/>
              <a:t>Essential </a:t>
            </a:r>
            <a:r>
              <a:rPr lang="en-US" sz="3600" dirty="0" err="1" smtClean="0"/>
              <a:t>thrombocythemia</a:t>
            </a:r>
            <a:endParaRPr lang="en-US" sz="3600" dirty="0" smtClean="0"/>
          </a:p>
          <a:p>
            <a:r>
              <a:rPr lang="en-US" sz="3600" dirty="0" smtClean="0"/>
              <a:t>Extreme Reactive Leukocytosis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3605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PROGNOSTIC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Age </a:t>
            </a:r>
            <a:r>
              <a:rPr lang="en-US" sz="3200" dirty="0" smtClean="0">
                <a:sym typeface="Wingdings" panose="05000000000000000000" pitchFamily="2" charset="2"/>
              </a:rPr>
              <a:t> children do worse</a:t>
            </a:r>
            <a:endParaRPr lang="en-US" sz="3200" dirty="0" smtClean="0"/>
          </a:p>
          <a:p>
            <a:r>
              <a:rPr lang="en-US" sz="3200" dirty="0" smtClean="0"/>
              <a:t>Spleen</a:t>
            </a:r>
          </a:p>
          <a:p>
            <a:r>
              <a:rPr lang="en-US" sz="3200" dirty="0" smtClean="0"/>
              <a:t>Blasts count </a:t>
            </a:r>
            <a:r>
              <a:rPr lang="en-US" sz="3200" dirty="0" smtClean="0">
                <a:sym typeface="Wingdings" panose="05000000000000000000" pitchFamily="2" charset="2"/>
              </a:rPr>
              <a:t> staging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Basophil count  the higher the basophil count the poorer the prognosis</a:t>
            </a:r>
            <a:endParaRPr lang="en-US" sz="3200" dirty="0" smtClean="0"/>
          </a:p>
          <a:p>
            <a:r>
              <a:rPr lang="en-US" sz="3200" dirty="0" smtClean="0"/>
              <a:t>Platelet count</a:t>
            </a:r>
          </a:p>
          <a:p>
            <a:r>
              <a:rPr lang="en-US" sz="3200" dirty="0" smtClean="0"/>
              <a:t>Eosinophil count</a:t>
            </a:r>
          </a:p>
          <a:p>
            <a:r>
              <a:rPr lang="en-US" sz="3200" dirty="0" smtClean="0"/>
              <a:t>Cytogenetic remission after starting treatment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0622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IMATINIB MESYLATE (GLEEVEC)</a:t>
            </a:r>
          </a:p>
          <a:p>
            <a:pPr lvl="1"/>
            <a:r>
              <a:rPr lang="en-US" sz="3600" dirty="0" smtClean="0"/>
              <a:t>Tyrosine Kinase inhibitor</a:t>
            </a:r>
          </a:p>
          <a:p>
            <a:pPr lvl="1"/>
            <a:r>
              <a:rPr lang="en-US" sz="3600" dirty="0" smtClean="0"/>
              <a:t>This is a form of targeted therapy</a:t>
            </a:r>
          </a:p>
          <a:p>
            <a:pPr lvl="1"/>
            <a:r>
              <a:rPr lang="en-US" sz="3600" dirty="0" smtClean="0"/>
              <a:t>Blocks ATP binding</a:t>
            </a:r>
          </a:p>
          <a:p>
            <a:pPr lvl="1"/>
            <a:r>
              <a:rPr lang="en-US" sz="3600" dirty="0" smtClean="0"/>
              <a:t>Less toxicity &amp; easier to administer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4339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28034"/>
            <a:ext cx="12192000" cy="6329966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/>
              <a:t>COMPILED BY EFFIE NAILA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2800" b="1" dirty="0" smtClean="0"/>
              <a:t>Churches are not museums that display perfect people! </a:t>
            </a:r>
          </a:p>
          <a:p>
            <a:pPr marL="0" indent="0" algn="ctr">
              <a:buNone/>
            </a:pPr>
            <a:r>
              <a:rPr lang="en-US" sz="2800" b="1" dirty="0" smtClean="0"/>
              <a:t>They are hospitals where the wounded, hurt, injured and broken find healing.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#</a:t>
            </a:r>
            <a:r>
              <a:rPr lang="en-US" sz="2800" b="1" dirty="0" err="1" smtClean="0">
                <a:solidFill>
                  <a:srgbClr val="FF0000"/>
                </a:solidFill>
              </a:rPr>
              <a:t>JesusOverEverything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66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Acute leukemia are clonal disorders resulting from genetic mutations and transformation of a single early progenitor myeloid or lymphoid cell</a:t>
            </a:r>
          </a:p>
          <a:p>
            <a:endParaRPr lang="en-US" sz="3000" dirty="0"/>
          </a:p>
          <a:p>
            <a:r>
              <a:rPr lang="en-US" sz="3000" dirty="0" smtClean="0"/>
              <a:t>Abnormal cells cause symptoms due to:</a:t>
            </a:r>
          </a:p>
          <a:p>
            <a:pPr marL="0" indent="0">
              <a:buNone/>
            </a:pPr>
            <a:endParaRPr lang="en-US" sz="3000" dirty="0" smtClean="0"/>
          </a:p>
          <a:p>
            <a:pPr lvl="1"/>
            <a:r>
              <a:rPr lang="en-US" sz="3000" dirty="0" smtClean="0">
                <a:solidFill>
                  <a:schemeClr val="accent1">
                    <a:lumMod val="50000"/>
                  </a:schemeClr>
                </a:solidFill>
              </a:rPr>
              <a:t>BM failure </a:t>
            </a:r>
            <a:r>
              <a:rPr lang="en-US" sz="3000" dirty="0" smtClean="0">
                <a:sym typeface="Wingdings" panose="05000000000000000000" pitchFamily="2" charset="2"/>
              </a:rPr>
              <a:t> Pancytopenia</a:t>
            </a:r>
          </a:p>
          <a:p>
            <a:pPr lvl="1"/>
            <a:endParaRPr lang="en-US" sz="3000" dirty="0" smtClean="0"/>
          </a:p>
          <a:p>
            <a:pPr lvl="1"/>
            <a:r>
              <a:rPr lang="en-US" sz="3000" dirty="0" smtClean="0">
                <a:solidFill>
                  <a:schemeClr val="accent1">
                    <a:lumMod val="50000"/>
                  </a:schemeClr>
                </a:solidFill>
              </a:rPr>
              <a:t>Infiltration into organs and tissues </a:t>
            </a:r>
            <a:r>
              <a:rPr lang="en-US" sz="3000" dirty="0" smtClean="0">
                <a:sym typeface="Wingdings" panose="05000000000000000000" pitchFamily="2" charset="2"/>
              </a:rPr>
              <a:t> </a:t>
            </a:r>
            <a:r>
              <a:rPr lang="en-US" sz="3000" dirty="0" smtClean="0">
                <a:sym typeface="Wingdings" panose="05000000000000000000" pitchFamily="2" charset="2"/>
              </a:rPr>
              <a:t>Spleen</a:t>
            </a:r>
            <a:r>
              <a:rPr lang="en-US" sz="3000" dirty="0" smtClean="0">
                <a:sym typeface="Wingdings" panose="05000000000000000000" pitchFamily="2" charset="2"/>
              </a:rPr>
              <a:t>, liver, LN, Brain, Skin, Testes, </a:t>
            </a:r>
            <a:r>
              <a:rPr lang="en-US" sz="3000" dirty="0" err="1" smtClean="0">
                <a:sym typeface="Wingdings" panose="05000000000000000000" pitchFamily="2" charset="2"/>
              </a:rPr>
              <a:t>Chloromas</a:t>
            </a:r>
            <a:r>
              <a:rPr lang="en-US" sz="3000" dirty="0" smtClean="0">
                <a:sym typeface="Wingdings" panose="05000000000000000000" pitchFamily="2" charset="2"/>
              </a:rPr>
              <a:t> etc.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5570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2200" dirty="0" smtClean="0"/>
              <a:t>Cause is largely unknown</a:t>
            </a:r>
          </a:p>
          <a:p>
            <a:endParaRPr lang="en-US" sz="2200" dirty="0" smtClean="0"/>
          </a:p>
          <a:p>
            <a:r>
              <a:rPr lang="en-US" sz="2200" dirty="0" smtClean="0"/>
              <a:t>Factors implicated are:</a:t>
            </a:r>
          </a:p>
          <a:p>
            <a:pPr lvl="1"/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</a:rPr>
              <a:t>Environmental factors</a:t>
            </a:r>
          </a:p>
          <a:p>
            <a:pPr lvl="2"/>
            <a:r>
              <a:rPr lang="en-US" sz="2200" dirty="0" smtClean="0"/>
              <a:t>Physical agents </a:t>
            </a:r>
            <a:endParaRPr lang="en-US" sz="2200" dirty="0" smtClean="0"/>
          </a:p>
          <a:p>
            <a:pPr lvl="3"/>
            <a:r>
              <a:rPr lang="en-US" sz="2200" dirty="0" smtClean="0"/>
              <a:t>Ionizing </a:t>
            </a:r>
            <a:r>
              <a:rPr lang="en-US" sz="2200" dirty="0" smtClean="0"/>
              <a:t>radiation, atomic bomb and nuclear accident </a:t>
            </a:r>
            <a:r>
              <a:rPr lang="en-US" sz="2200" dirty="0" smtClean="0"/>
              <a:t>survivors.</a:t>
            </a:r>
            <a:endParaRPr lang="en-US" sz="2200" dirty="0" smtClean="0"/>
          </a:p>
          <a:p>
            <a:pPr lvl="2"/>
            <a:r>
              <a:rPr lang="en-US" sz="2200" dirty="0" smtClean="0"/>
              <a:t>Drugs and chemicals </a:t>
            </a:r>
            <a:endParaRPr lang="en-US" sz="2200" dirty="0" smtClean="0"/>
          </a:p>
          <a:p>
            <a:pPr lvl="3"/>
            <a:r>
              <a:rPr lang="en-US" sz="2200" dirty="0" smtClean="0"/>
              <a:t>Cytotoxic </a:t>
            </a:r>
            <a:r>
              <a:rPr lang="en-US" sz="2200" dirty="0" smtClean="0"/>
              <a:t>drugs e.g. Cyclophosphamide, </a:t>
            </a:r>
            <a:r>
              <a:rPr lang="en-US" sz="2200" dirty="0" err="1"/>
              <a:t>M</a:t>
            </a:r>
            <a:r>
              <a:rPr lang="en-US" sz="2200" dirty="0" err="1" smtClean="0"/>
              <a:t>elphalan</a:t>
            </a:r>
            <a:r>
              <a:rPr lang="en-US" sz="2200" dirty="0" smtClean="0"/>
              <a:t>, </a:t>
            </a:r>
            <a:r>
              <a:rPr lang="en-US" sz="2200" dirty="0" err="1"/>
              <a:t>N</a:t>
            </a:r>
            <a:r>
              <a:rPr lang="en-US" sz="2200" dirty="0" err="1" smtClean="0"/>
              <a:t>itrosoureas</a:t>
            </a:r>
            <a:r>
              <a:rPr lang="en-US" sz="2200" dirty="0" smtClean="0"/>
              <a:t> etc. </a:t>
            </a:r>
            <a:r>
              <a:rPr lang="en-US" sz="2200" dirty="0" smtClean="0">
                <a:sym typeface="Wingdings" panose="05000000000000000000" pitchFamily="2" charset="2"/>
              </a:rPr>
              <a:t> </a:t>
            </a:r>
            <a:r>
              <a:rPr lang="en-US" sz="2200" dirty="0" smtClean="0">
                <a:sym typeface="Wingdings" panose="05000000000000000000" pitchFamily="2" charset="2"/>
              </a:rPr>
              <a:t>second malignancy</a:t>
            </a:r>
            <a:r>
              <a:rPr lang="en-US" sz="2200" dirty="0" smtClean="0"/>
              <a:t>; Benzene, toluene, inorganic arsenicals &amp; other carcinogenic agents etc.</a:t>
            </a:r>
          </a:p>
          <a:p>
            <a:pPr lvl="2"/>
            <a:r>
              <a:rPr lang="en-US" sz="2200" dirty="0" smtClean="0"/>
              <a:t>Infectious </a:t>
            </a:r>
            <a:r>
              <a:rPr lang="en-US" sz="2200" dirty="0" smtClean="0"/>
              <a:t>agents</a:t>
            </a:r>
          </a:p>
          <a:p>
            <a:pPr lvl="3"/>
            <a:r>
              <a:rPr lang="en-US" sz="2200" dirty="0" smtClean="0"/>
              <a:t>Viruses </a:t>
            </a:r>
            <a:r>
              <a:rPr lang="en-US" sz="2200" dirty="0" smtClean="0">
                <a:sym typeface="Wingdings" panose="05000000000000000000" pitchFamily="2" charset="2"/>
              </a:rPr>
              <a:t> HTLV1 is associated with development of T-cell type of lymphoma; HIV is associated with NHL</a:t>
            </a:r>
          </a:p>
          <a:p>
            <a:pPr lvl="3"/>
            <a:endParaRPr lang="en-US" sz="2200" dirty="0" smtClean="0">
              <a:sym typeface="Wingdings" panose="05000000000000000000" pitchFamily="2" charset="2"/>
            </a:endParaRPr>
          </a:p>
          <a:p>
            <a:pPr lvl="1"/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Hereditary factors</a:t>
            </a:r>
          </a:p>
          <a:p>
            <a:pPr lvl="2"/>
            <a:r>
              <a:rPr lang="en-US" sz="2200" dirty="0"/>
              <a:t>Genetic predisposition e.g. Trisomy 21 (</a:t>
            </a:r>
            <a:r>
              <a:rPr lang="en-US" sz="2200" dirty="0" smtClean="0"/>
              <a:t>25 times </a:t>
            </a:r>
            <a:r>
              <a:rPr lang="en-US" sz="2200" dirty="0"/>
              <a:t>increased risk of developing leukemia), </a:t>
            </a:r>
            <a:r>
              <a:rPr lang="en-US" sz="2200" dirty="0" err="1"/>
              <a:t>Fanconi’s</a:t>
            </a:r>
            <a:r>
              <a:rPr lang="en-US" sz="2200" dirty="0"/>
              <a:t> anemia, Bloom’s syndrome and others.</a:t>
            </a:r>
          </a:p>
          <a:p>
            <a:pPr lvl="3"/>
            <a:r>
              <a:rPr lang="en-US" sz="2200" dirty="0"/>
              <a:t>Increased incidence of AL in identical twin of sibling with AL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4097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2 groups based on disease progression and morphology:</a:t>
            </a:r>
          </a:p>
          <a:p>
            <a:endParaRPr lang="en-US" sz="2800" dirty="0" smtClean="0"/>
          </a:p>
          <a:p>
            <a:pPr lvl="1"/>
            <a:r>
              <a:rPr lang="en-US" sz="2800" b="1" dirty="0" smtClean="0"/>
              <a:t>Acute Leukemia </a:t>
            </a:r>
            <a:r>
              <a:rPr lang="en-US" sz="2800" dirty="0" smtClean="0">
                <a:sym typeface="Wingdings" panose="05000000000000000000" pitchFamily="2" charset="2"/>
              </a:rPr>
              <a:t> clinical classification; rapidly progressing, patient can succumb in 6 – 12 months without intervention</a:t>
            </a:r>
            <a:endParaRPr lang="en-US" sz="2800" dirty="0" smtClean="0"/>
          </a:p>
          <a:p>
            <a:pPr lvl="2"/>
            <a:r>
              <a:rPr lang="en-US" sz="2800" dirty="0" smtClean="0"/>
              <a:t>Acute Lymphoblastic Leukemia </a:t>
            </a:r>
            <a:r>
              <a:rPr lang="en-US" sz="2800" dirty="0" smtClean="0">
                <a:sym typeface="Wingdings" panose="05000000000000000000" pitchFamily="2" charset="2"/>
              </a:rPr>
              <a:t> morphologic classification</a:t>
            </a:r>
            <a:endParaRPr lang="en-US" sz="2800" dirty="0" smtClean="0"/>
          </a:p>
          <a:p>
            <a:pPr lvl="2"/>
            <a:r>
              <a:rPr lang="en-US" sz="2800" dirty="0" smtClean="0"/>
              <a:t>Acute Myeloid Leukemia</a:t>
            </a:r>
          </a:p>
          <a:p>
            <a:pPr lvl="2"/>
            <a:endParaRPr lang="en-US" sz="2800" dirty="0" smtClean="0"/>
          </a:p>
          <a:p>
            <a:pPr lvl="1"/>
            <a:r>
              <a:rPr lang="en-US" sz="2800" b="1" dirty="0" smtClean="0"/>
              <a:t>Chronic Leukemia </a:t>
            </a:r>
            <a:r>
              <a:rPr lang="en-US" sz="2800" dirty="0" smtClean="0">
                <a:sym typeface="Wingdings" panose="05000000000000000000" pitchFamily="2" charset="2"/>
              </a:rPr>
              <a:t> insidious onset, slow progressing</a:t>
            </a:r>
            <a:endParaRPr lang="en-US" sz="2800" dirty="0" smtClean="0"/>
          </a:p>
          <a:p>
            <a:pPr lvl="2"/>
            <a:r>
              <a:rPr lang="en-US" sz="2800" dirty="0" smtClean="0"/>
              <a:t>Chronic Lymphoid </a:t>
            </a:r>
            <a:r>
              <a:rPr lang="en-US" sz="2800" dirty="0" err="1" smtClean="0"/>
              <a:t>Leukemias</a:t>
            </a:r>
            <a:endParaRPr lang="en-US" sz="2800" dirty="0" smtClean="0"/>
          </a:p>
          <a:p>
            <a:pPr lvl="2"/>
            <a:r>
              <a:rPr lang="en-US" sz="2800" dirty="0" smtClean="0"/>
              <a:t>Chronic Myeloid </a:t>
            </a:r>
            <a:r>
              <a:rPr lang="en-US" sz="2800" dirty="0" err="1" smtClean="0"/>
              <a:t>Leukemias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530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ACUTE LYMPHOBLASTIC LEUKEMIA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Caused by accumulation of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</a:rPr>
              <a:t>lymphoblasts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 smtClean="0"/>
              <a:t>in the BM</a:t>
            </a:r>
          </a:p>
          <a:p>
            <a:endParaRPr lang="en-US" sz="3600" dirty="0" smtClean="0"/>
          </a:p>
          <a:p>
            <a:r>
              <a:rPr lang="en-US" sz="3600" dirty="0" smtClean="0"/>
              <a:t>Most common form of leukemia in childhood</a:t>
            </a:r>
          </a:p>
          <a:p>
            <a:endParaRPr lang="en-US" sz="3600" dirty="0" smtClean="0"/>
          </a:p>
          <a:p>
            <a:r>
              <a:rPr lang="en-US" sz="3600" dirty="0" smtClean="0"/>
              <a:t>In Kenya </a:t>
            </a:r>
            <a:r>
              <a:rPr lang="en-US" sz="3600" dirty="0" smtClean="0">
                <a:sym typeface="Wingdings" panose="05000000000000000000" pitchFamily="2" charset="2"/>
              </a:rPr>
              <a:t> 2/3 of leukemia in children are ALL</a:t>
            </a:r>
          </a:p>
          <a:p>
            <a:endParaRPr lang="en-US" sz="3600" dirty="0" smtClean="0">
              <a:sym typeface="Wingdings" panose="05000000000000000000" pitchFamily="2" charset="2"/>
            </a:endParaRPr>
          </a:p>
          <a:p>
            <a:r>
              <a:rPr lang="en-US" sz="3600" dirty="0" smtClean="0">
                <a:sym typeface="Wingdings" panose="05000000000000000000" pitchFamily="2" charset="2"/>
              </a:rPr>
              <a:t>Highest incidence  3-7 years.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401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(FAB GROUPS)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L</a:t>
            </a:r>
            <a:r>
              <a:rPr lang="en-US" sz="3200" b="1" baseline="-25000" dirty="0" smtClean="0"/>
              <a:t>1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 Blasts small, uniform, High N:C ratio; best prognosis</a:t>
            </a:r>
          </a:p>
          <a:p>
            <a:endParaRPr lang="en-US" sz="3200" dirty="0" smtClean="0">
              <a:sym typeface="Wingdings" panose="05000000000000000000" pitchFamily="2" charset="2"/>
            </a:endParaRPr>
          </a:p>
          <a:p>
            <a:endParaRPr lang="en-US" sz="3200" baseline="-25000" dirty="0" smtClean="0"/>
          </a:p>
          <a:p>
            <a:r>
              <a:rPr lang="en-US" sz="3200" b="1" dirty="0" smtClean="0"/>
              <a:t>L</a:t>
            </a:r>
            <a:r>
              <a:rPr lang="en-US" sz="3200" b="1" baseline="-25000" dirty="0" smtClean="0"/>
              <a:t>2</a:t>
            </a:r>
            <a:r>
              <a:rPr lang="en-US" sz="3200" b="1" dirty="0" smtClean="0"/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 Blasts larger, </a:t>
            </a:r>
            <a:r>
              <a:rPr lang="en-US" sz="3200" dirty="0" err="1" smtClean="0">
                <a:sym typeface="Wingdings" panose="05000000000000000000" pitchFamily="2" charset="2"/>
              </a:rPr>
              <a:t>heterogenous</a:t>
            </a:r>
            <a:r>
              <a:rPr lang="en-US" sz="3200" dirty="0" smtClean="0">
                <a:sym typeface="Wingdings" panose="05000000000000000000" pitchFamily="2" charset="2"/>
              </a:rPr>
              <a:t>, lower N:C ratio</a:t>
            </a:r>
          </a:p>
          <a:p>
            <a:endParaRPr lang="en-US" sz="3200" dirty="0" smtClean="0">
              <a:sym typeface="Wingdings" panose="05000000000000000000" pitchFamily="2" charset="2"/>
            </a:endParaRPr>
          </a:p>
          <a:p>
            <a:endParaRPr lang="en-US" sz="3200" baseline="-25000" dirty="0">
              <a:sym typeface="Wingdings" panose="05000000000000000000" pitchFamily="2" charset="2"/>
            </a:endParaRPr>
          </a:p>
          <a:p>
            <a:r>
              <a:rPr lang="en-US" sz="3200" b="1" dirty="0" smtClean="0"/>
              <a:t>L</a:t>
            </a:r>
            <a:r>
              <a:rPr lang="en-US" sz="3200" b="1" baseline="-25000" dirty="0" smtClean="0"/>
              <a:t>3</a:t>
            </a:r>
            <a:r>
              <a:rPr lang="en-US" sz="3200" dirty="0" smtClean="0"/>
              <a:t> (BURKITT-CELL TYPE LEUKEMIA) </a:t>
            </a:r>
            <a:r>
              <a:rPr lang="en-US" sz="3200" dirty="0" smtClean="0">
                <a:sym typeface="Wingdings" panose="05000000000000000000" pitchFamily="2" charset="2"/>
              </a:rPr>
              <a:t> Blasts are vacuolated, basophilic cytoplasm; worst prognosis.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804948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9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9" id="{5079195E-94AF-4716-955C-FA34242F8D4D}" vid="{181B2330-1D07-4CCE-B9CF-948B846D9C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Theme19</Template>
  <TotalTime>164</TotalTime>
  <Words>2247</Words>
  <Application>Microsoft Office PowerPoint</Application>
  <PresentationFormat>Widescreen</PresentationFormat>
  <Paragraphs>449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Black</vt:lpstr>
      <vt:lpstr>Times New Roman</vt:lpstr>
      <vt:lpstr>Wingdings</vt:lpstr>
      <vt:lpstr>Theme19</vt:lpstr>
      <vt:lpstr>LEUKEMIAS</vt:lpstr>
      <vt:lpstr>1. ACUTE LEUKEMIA</vt:lpstr>
      <vt:lpstr>LECTURE OUTLINE</vt:lpstr>
      <vt:lpstr>DEFINITION</vt:lpstr>
      <vt:lpstr>CONT</vt:lpstr>
      <vt:lpstr>ETIOLOGY</vt:lpstr>
      <vt:lpstr>CLASSIFICATION</vt:lpstr>
      <vt:lpstr>ACUTE LYMPHOBLASTIC LEUKEMIA</vt:lpstr>
      <vt:lpstr>CLASSIFICATION (FAB GROUPS)</vt:lpstr>
      <vt:lpstr>ACUTE MYELOID LEUKEMIA</vt:lpstr>
      <vt:lpstr>CLASSIFICATION OF THE AML (FAB GROUPS)</vt:lpstr>
      <vt:lpstr>WHO CLASSIFICATION OF AML</vt:lpstr>
      <vt:lpstr>CLINICAL FEATURES</vt:lpstr>
      <vt:lpstr>CONT.</vt:lpstr>
      <vt:lpstr>LABORATORY FEATURES</vt:lpstr>
      <vt:lpstr>CONT.</vt:lpstr>
      <vt:lpstr>CYTOCHEMICAL STAINING Differentiates ALL from AML</vt:lpstr>
      <vt:lpstr>FLOW CYTOMETRY/ CELL SURFACE MARKERS</vt:lpstr>
      <vt:lpstr>CONT</vt:lpstr>
      <vt:lpstr>CONT.</vt:lpstr>
      <vt:lpstr>PRINCIPLES OF MANAGEMENT</vt:lpstr>
      <vt:lpstr>ASSIGNMENT</vt:lpstr>
      <vt:lpstr>2. CHRONIC LEUKEMIA</vt:lpstr>
      <vt:lpstr>LECTURE OBJECTIVES</vt:lpstr>
      <vt:lpstr>HIGHLIGHTS</vt:lpstr>
      <vt:lpstr>CLASSIFICATION</vt:lpstr>
      <vt:lpstr>TYPES OF CHRONIC LEUKEMIAS</vt:lpstr>
      <vt:lpstr>CHRONIC LYMPHOCYTIC LEUKEMIA</vt:lpstr>
      <vt:lpstr>EPIDEMIOLOGY</vt:lpstr>
      <vt:lpstr>CLINICAL FEATURES</vt:lpstr>
      <vt:lpstr>LAB FEATURES</vt:lpstr>
      <vt:lpstr>MANAGEMENT PRINCIPLES</vt:lpstr>
      <vt:lpstr>CHRONIC MYELOID LEUKEMIAS</vt:lpstr>
      <vt:lpstr>CONT.</vt:lpstr>
      <vt:lpstr>EPIDEMIOLOGY</vt:lpstr>
      <vt:lpstr>PATHOGENESIS: GENETIC ABNORMALITY</vt:lpstr>
      <vt:lpstr>BCR/ABL FUSION PROTEIN ROLES:</vt:lpstr>
      <vt:lpstr>CLINICAL FEATURES</vt:lpstr>
      <vt:lpstr>SIGNS AND SYMPTOMS</vt:lpstr>
      <vt:lpstr>THE 3 CLINICAL PHASES (WITHOUT TREATMENT)</vt:lpstr>
      <vt:lpstr>LABORATORY FEATURES</vt:lpstr>
      <vt:lpstr>CONT.</vt:lpstr>
      <vt:lpstr>DIFFERENTIAL DIAGNOSIS</vt:lpstr>
      <vt:lpstr>PROGNOSTIC FACTORS</vt:lpstr>
      <vt:lpstr>TREATMENT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FRACTURES OF THE SHOULDER, HUMERUS AND ELBOW</dc:title>
  <dc:creator>Effie Nailah</dc:creator>
  <cp:lastModifiedBy>Effie Nailah</cp:lastModifiedBy>
  <cp:revision>22</cp:revision>
  <dcterms:created xsi:type="dcterms:W3CDTF">2016-09-26T09:20:50Z</dcterms:created>
  <dcterms:modified xsi:type="dcterms:W3CDTF">2016-10-17T12:47:47Z</dcterms:modified>
</cp:coreProperties>
</file>