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0042FE2-D4FA-4694-9203-7E1E5F243C0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EC00B2-50E3-46ED-B3CB-4FBB757D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91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042FE2-D4FA-4694-9203-7E1E5F243C0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C00B2-50E3-46ED-B3CB-4FBB757D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20042FE2-D4FA-4694-9203-7E1E5F243C0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C3EC00B2-50E3-46ED-B3CB-4FBB757D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24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 algn="ctr">
              <a:defRPr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042FE2-D4FA-4694-9203-7E1E5F243C0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C00B2-50E3-46ED-B3CB-4FBB757D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6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042FE2-D4FA-4694-9203-7E1E5F243C0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3EC00B2-50E3-46ED-B3CB-4FBB757DD2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86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042FE2-D4FA-4694-9203-7E1E5F243C0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3EC00B2-50E3-46ED-B3CB-4FBB757DD2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2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042FE2-D4FA-4694-9203-7E1E5F243C0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3EC00B2-50E3-46ED-B3CB-4FBB757DD2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6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042FE2-D4FA-4694-9203-7E1E5F243C0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C00B2-50E3-46ED-B3CB-4FBB757D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042FE2-D4FA-4694-9203-7E1E5F243C0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EC00B2-50E3-46ED-B3CB-4FBB757D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2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042FE2-D4FA-4694-9203-7E1E5F243C0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C00B2-50E3-46ED-B3CB-4FBB757D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20042FE2-D4FA-4694-9203-7E1E5F243C0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3EC00B2-50E3-46ED-B3CB-4FBB757DD24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48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fld id="{20042FE2-D4FA-4694-9203-7E1E5F243C0F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fld id="{C3EC00B2-50E3-46ED-B3CB-4FBB757D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9BBB59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8064A2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LYMPHOMAS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BY: DR. V MAGUTU</a:t>
            </a:r>
          </a:p>
          <a:p>
            <a:r>
              <a:rPr lang="en-US" dirty="0" smtClean="0"/>
              <a:t>DATE: 11</a:t>
            </a:r>
            <a:r>
              <a:rPr lang="en-US" baseline="30000" dirty="0" smtClean="0"/>
              <a:t>TH</a:t>
            </a:r>
            <a:r>
              <a:rPr lang="en-US" dirty="0" smtClean="0"/>
              <a:t>/5/2017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PATIENT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825652"/>
          </a:xfrm>
        </p:spPr>
        <p:txBody>
          <a:bodyPr/>
          <a:lstStyle/>
          <a:p>
            <a:r>
              <a:rPr lang="en-US" sz="3200" dirty="0" smtClean="0"/>
              <a:t>Staging and evaluation	</a:t>
            </a:r>
          </a:p>
          <a:p>
            <a:pPr lvl="1"/>
            <a:r>
              <a:rPr lang="en-US" sz="3200" dirty="0" smtClean="0"/>
              <a:t>History &amp; physical examination: B </a:t>
            </a:r>
            <a:r>
              <a:rPr lang="en-US" sz="3200" dirty="0"/>
              <a:t>symptoms (fever, weight loss, night sweats &amp; anorexia)</a:t>
            </a:r>
          </a:p>
          <a:p>
            <a:pPr lvl="1"/>
            <a:r>
              <a:rPr lang="en-US" sz="3200" dirty="0" smtClean="0"/>
              <a:t>CBC, diff., platelets: NN anemia (inflammatory process) &amp; other </a:t>
            </a:r>
            <a:r>
              <a:rPr lang="en-US" sz="3200" dirty="0" err="1" smtClean="0"/>
              <a:t>cytopenias</a:t>
            </a:r>
            <a:endParaRPr lang="en-US" sz="3200" dirty="0" smtClean="0"/>
          </a:p>
          <a:p>
            <a:pPr lvl="1"/>
            <a:r>
              <a:rPr lang="en-US" sz="3200" dirty="0" smtClean="0"/>
              <a:t>ESR (raised), LDH (raised due to increase cell turnover), albumin (negative acute phase reactant, decreased in inflammation), LFTs, Cr</a:t>
            </a:r>
          </a:p>
          <a:p>
            <a:pPr lvl="1"/>
            <a:r>
              <a:rPr lang="en-US" sz="3200" dirty="0" smtClean="0"/>
              <a:t>Autoimmune hemolytic anemia</a:t>
            </a:r>
          </a:p>
        </p:txBody>
      </p:sp>
    </p:spTree>
    <p:extLst>
      <p:ext uri="{BB962C8B-B14F-4D97-AF65-F5344CB8AC3E}">
        <p14:creationId xmlns:p14="http://schemas.microsoft.com/office/powerpoint/2010/main" val="180714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&amp; 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CT scans chest/ abdominal/ </a:t>
            </a:r>
            <a:r>
              <a:rPr lang="en-US" sz="3200" dirty="0" smtClean="0"/>
              <a:t>pelvis</a:t>
            </a:r>
          </a:p>
          <a:p>
            <a:pPr lvl="1"/>
            <a:r>
              <a:rPr lang="en-US" sz="3200" dirty="0" smtClean="0"/>
              <a:t>Know the extent of LN involvement</a:t>
            </a:r>
            <a:endParaRPr lang="en-US" sz="3200" dirty="0"/>
          </a:p>
          <a:p>
            <a:r>
              <a:rPr lang="en-US" sz="3200" dirty="0"/>
              <a:t>BME</a:t>
            </a:r>
          </a:p>
          <a:p>
            <a:r>
              <a:rPr lang="en-US" sz="3200" dirty="0"/>
              <a:t>PET or gallium </a:t>
            </a:r>
            <a:r>
              <a:rPr lang="en-US" sz="3200" dirty="0" smtClean="0"/>
              <a:t>scan (detects metastatic deposits and residual disease hence is important in assessing progress)</a:t>
            </a:r>
            <a:endParaRPr lang="en-US" sz="3200" dirty="0"/>
          </a:p>
          <a:p>
            <a:r>
              <a:rPr lang="en-US" sz="3200" dirty="0" err="1"/>
              <a:t>Lymphangiogram</a:t>
            </a:r>
            <a:r>
              <a:rPr lang="en-US" sz="3200" dirty="0"/>
              <a:t> or </a:t>
            </a:r>
            <a:r>
              <a:rPr lang="en-US" sz="3200" dirty="0" err="1" smtClean="0"/>
              <a:t>laporatomy</a:t>
            </a:r>
            <a:endParaRPr lang="en-US" sz="3200" dirty="0" smtClean="0"/>
          </a:p>
          <a:p>
            <a:r>
              <a:rPr lang="en-US" sz="3200" dirty="0" smtClean="0"/>
              <a:t>Histology: mainstay of diagnosis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275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 ARBOR STAGING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MUST KNOW.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4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HL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dirty="0" smtClean="0"/>
              <a:t>Depends on stage, prognostic factors &amp; co- morbidities</a:t>
            </a:r>
          </a:p>
          <a:p>
            <a:r>
              <a:rPr lang="en-US" sz="4000" dirty="0" smtClean="0"/>
              <a:t>Stage I – II: consider radiation, chemotherapy or combined therapy</a:t>
            </a:r>
          </a:p>
          <a:p>
            <a:r>
              <a:rPr lang="en-US" sz="4000" dirty="0" smtClean="0"/>
              <a:t>Bulky stage I – II: combined modality therapy</a:t>
            </a:r>
          </a:p>
          <a:p>
            <a:r>
              <a:rPr lang="en-US" sz="4000" dirty="0" smtClean="0"/>
              <a:t>Stage III – IV: chemo 6- 8 cycles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995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FOR </a:t>
            </a:r>
            <a:r>
              <a:rPr lang="en-US" dirty="0" smtClean="0"/>
              <a:t>STEM CELL TRANSPLANTATION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800" dirty="0" smtClean="0"/>
              <a:t>Clinical trials show benefit for patients who receive high dose chemotherapy followed by SCT for patients who have relapsed after initial therapy or for patients are primary refractory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8430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800" dirty="0" smtClean="0"/>
              <a:t>Depends upon treatment modality utilized</a:t>
            </a:r>
          </a:p>
          <a:p>
            <a:r>
              <a:rPr lang="en-US" sz="4800" dirty="0" smtClean="0"/>
              <a:t>Issues depends upon the age of patient</a:t>
            </a:r>
          </a:p>
          <a:p>
            <a:pPr lvl="1"/>
            <a:r>
              <a:rPr lang="en-US" sz="4800" dirty="0" smtClean="0"/>
              <a:t>Relative risks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45465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 HODGKINS LYMPHOMA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 smtClean="0"/>
              <a:t>Any large group of lymphoid neoplasms which can occur at any age and are often marked by enlarged LN, fever and weight loss</a:t>
            </a:r>
          </a:p>
          <a:p>
            <a:r>
              <a:rPr lang="en-US" sz="3600" dirty="0" smtClean="0"/>
              <a:t>Can better be </a:t>
            </a:r>
            <a:r>
              <a:rPr lang="en-US" sz="3600" dirty="0" smtClean="0"/>
              <a:t>divided </a:t>
            </a:r>
            <a:r>
              <a:rPr lang="en-US" sz="3600" dirty="0" smtClean="0"/>
              <a:t>into aggressive and indolent types</a:t>
            </a:r>
          </a:p>
          <a:p>
            <a:r>
              <a:rPr lang="en-US" sz="3600" dirty="0" smtClean="0"/>
              <a:t>Causes 5% of deaths from cancer in the </a:t>
            </a:r>
            <a:r>
              <a:rPr lang="en-US" sz="3600" dirty="0" smtClean="0"/>
              <a:t>USA</a:t>
            </a:r>
          </a:p>
          <a:p>
            <a:r>
              <a:rPr lang="en-US" sz="3600" dirty="0"/>
              <a:t>NB: PTLDs </a:t>
            </a:r>
            <a:r>
              <a:rPr lang="en-US" sz="3600" dirty="0">
                <a:sym typeface="Wingdings" panose="05000000000000000000" pitchFamily="2" charset="2"/>
              </a:rPr>
              <a:t> post- transplantation </a:t>
            </a:r>
            <a:r>
              <a:rPr lang="en-US" sz="3600" dirty="0" err="1">
                <a:sym typeface="Wingdings" panose="05000000000000000000" pitchFamily="2" charset="2"/>
              </a:rPr>
              <a:t>lymphoproliferative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600" dirty="0" smtClean="0">
                <a:sym typeface="Wingdings" panose="05000000000000000000" pitchFamily="2" charset="2"/>
              </a:rPr>
              <a:t>disorders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3418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BURKITT’S </a:t>
            </a:r>
            <a:r>
              <a:rPr lang="en-US" dirty="0" smtClean="0"/>
              <a:t>LYMPHOMA (MUST KNOW)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Highly aggressive disease, thought to derive from the surface </a:t>
            </a:r>
            <a:r>
              <a:rPr lang="en-US" sz="2800" dirty="0" err="1" smtClean="0"/>
              <a:t>IgM</a:t>
            </a:r>
            <a:r>
              <a:rPr lang="en-US" sz="2800" dirty="0" smtClean="0"/>
              <a:t>- positive blast found in early phase of the germinal- center reaction</a:t>
            </a:r>
          </a:p>
          <a:p>
            <a:r>
              <a:rPr lang="en-US" sz="2800" dirty="0" smtClean="0"/>
              <a:t>BL is a tumor of mature lymphocytes expressing surface </a:t>
            </a:r>
            <a:r>
              <a:rPr lang="en-US" sz="2800" dirty="0" err="1" smtClean="0"/>
              <a:t>IgM</a:t>
            </a:r>
            <a:r>
              <a:rPr lang="en-US" sz="2800" dirty="0" smtClean="0"/>
              <a:t>, CD19, CD20, CD10 and BCL6</a:t>
            </a:r>
          </a:p>
          <a:p>
            <a:r>
              <a:rPr lang="en-US" sz="2800" dirty="0" smtClean="0"/>
              <a:t>common, </a:t>
            </a:r>
            <a:r>
              <a:rPr lang="en-US" sz="2800" dirty="0" smtClean="0"/>
              <a:t>aggressive </a:t>
            </a:r>
            <a:r>
              <a:rPr lang="en-US" sz="2800" dirty="0" smtClean="0"/>
              <a:t>NHL it constitutes 37 – 45% of all pediatric malignancies &amp; 96% of all NHL pediatric </a:t>
            </a:r>
            <a:r>
              <a:rPr lang="en-US" sz="2800" dirty="0" err="1" smtClean="0"/>
              <a:t>afre</a:t>
            </a:r>
            <a:r>
              <a:rPr lang="en-US" sz="2800" dirty="0" smtClean="0"/>
              <a:t> group in Kenya</a:t>
            </a:r>
          </a:p>
          <a:p>
            <a:r>
              <a:rPr lang="en-US" sz="2800" dirty="0" smtClean="0"/>
              <a:t>There is currently sufficient data to link BL with malaria, EBV &amp; HIV</a:t>
            </a:r>
          </a:p>
          <a:p>
            <a:r>
              <a:rPr lang="en-US" sz="2800" dirty="0" smtClean="0"/>
              <a:t>Quite </a:t>
            </a:r>
            <a:r>
              <a:rPr lang="en-US" sz="2800" dirty="0" err="1" smtClean="0"/>
              <a:t>chemosensitive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924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800" dirty="0" smtClean="0"/>
              <a:t>Endemic</a:t>
            </a:r>
          </a:p>
          <a:p>
            <a:r>
              <a:rPr lang="en-US" sz="4800" dirty="0" smtClean="0"/>
              <a:t>Non- endemic</a:t>
            </a:r>
          </a:p>
          <a:p>
            <a:r>
              <a:rPr lang="en-US" sz="4800" dirty="0" smtClean="0"/>
              <a:t>HIV- associated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1994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800" dirty="0" smtClean="0"/>
              <a:t>Endemic pediatric age group: 5- 7 years</a:t>
            </a:r>
          </a:p>
          <a:p>
            <a:r>
              <a:rPr lang="en-US" sz="4800" dirty="0" smtClean="0"/>
              <a:t>Regions: Nyanza, Coast</a:t>
            </a:r>
          </a:p>
          <a:p>
            <a:r>
              <a:rPr lang="en-US" sz="4800" dirty="0" smtClean="0"/>
              <a:t>Translocations:</a:t>
            </a:r>
          </a:p>
          <a:p>
            <a:pPr lvl="1"/>
            <a:r>
              <a:rPr lang="en-US" sz="4800" dirty="0" smtClean="0"/>
              <a:t>8;14, 8;22 </a:t>
            </a:r>
          </a:p>
          <a:p>
            <a:pPr lvl="1"/>
            <a:r>
              <a:rPr lang="en-US" sz="4800" dirty="0" err="1" smtClean="0"/>
              <a:t>Cmyc</a:t>
            </a:r>
            <a:r>
              <a:rPr lang="en-US" sz="4800" dirty="0" smtClean="0"/>
              <a:t> oncogene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0939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dirty="0" smtClean="0"/>
              <a:t>Neoplasms of lymphoid origin, characterized by abnormal proliferation of B or </a:t>
            </a:r>
            <a:r>
              <a:rPr lang="en-US" sz="4000" dirty="0" smtClean="0"/>
              <a:t>T </a:t>
            </a:r>
            <a:r>
              <a:rPr lang="en-US" sz="4000" dirty="0" smtClean="0"/>
              <a:t>cells in lymphoid tissue – typically causing </a:t>
            </a:r>
            <a:r>
              <a:rPr lang="en-US" sz="4000" u="sng" dirty="0" smtClean="0"/>
              <a:t>lymphadenopathy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Clonal expansions of cells at certain developmental stages.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1459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6000" dirty="0" smtClean="0"/>
              <a:t>Beta 2 macroglobulin </a:t>
            </a:r>
            <a:r>
              <a:rPr lang="en-US" sz="6000" dirty="0" smtClean="0">
                <a:sym typeface="Wingdings" panose="05000000000000000000" pitchFamily="2" charset="2"/>
              </a:rPr>
              <a:t> prognostication marker for NHL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29083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10211"/>
            <a:ext cx="12192000" cy="990600"/>
          </a:xfrm>
        </p:spPr>
        <p:txBody>
          <a:bodyPr/>
          <a:lstStyle/>
          <a:p>
            <a:r>
              <a:rPr lang="en-US" sz="6600" dirty="0" smtClean="0"/>
              <a:t>TYPED BY EFFIE NAILA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09875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INDOLENT NHL: TYPICAL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Patient</a:t>
            </a:r>
          </a:p>
          <a:p>
            <a:r>
              <a:rPr lang="en-US" dirty="0" smtClean="0"/>
              <a:t>Steroids are </a:t>
            </a:r>
            <a:r>
              <a:rPr lang="en-US" dirty="0" err="1" smtClean="0"/>
              <a:t>lympholyti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8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PATHOGENESIS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Genetic alterations e.g. translocations</a:t>
            </a:r>
          </a:p>
          <a:p>
            <a:r>
              <a:rPr lang="en-US" sz="2800" dirty="0" smtClean="0"/>
              <a:t>Infection </a:t>
            </a:r>
          </a:p>
          <a:p>
            <a:pPr lvl="1"/>
            <a:r>
              <a:rPr lang="en-US" sz="2800" dirty="0" smtClean="0"/>
              <a:t>EBV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ym typeface="Wingdings" panose="05000000000000000000" pitchFamily="2" charset="2"/>
              </a:rPr>
              <a:t>Burkitt’s</a:t>
            </a:r>
            <a:r>
              <a:rPr lang="en-US" sz="2800" dirty="0" smtClean="0">
                <a:sym typeface="Wingdings" panose="05000000000000000000" pitchFamily="2" charset="2"/>
              </a:rPr>
              <a:t> lymphoma (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MUST KNOW</a:t>
            </a:r>
            <a:r>
              <a:rPr lang="en-US" sz="2800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HIV 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HTLV  Adult T cell lymphoma</a:t>
            </a:r>
            <a:endParaRPr lang="en-US" sz="2800" dirty="0" smtClean="0"/>
          </a:p>
          <a:p>
            <a:r>
              <a:rPr lang="en-US" sz="2800" dirty="0" smtClean="0"/>
              <a:t>Antigen </a:t>
            </a:r>
            <a:r>
              <a:rPr lang="en-US" sz="2800" dirty="0" smtClean="0"/>
              <a:t>stimulation: Malaria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ym typeface="Wingdings" panose="05000000000000000000" pitchFamily="2" charset="2"/>
              </a:rPr>
              <a:t>Burkitt’s</a:t>
            </a:r>
            <a:r>
              <a:rPr lang="en-US" sz="2800" dirty="0" smtClean="0">
                <a:sym typeface="Wingdings" panose="05000000000000000000" pitchFamily="2" charset="2"/>
              </a:rPr>
              <a:t> lymphoma</a:t>
            </a:r>
            <a:endParaRPr lang="en-US" sz="2800" dirty="0" smtClean="0"/>
          </a:p>
          <a:p>
            <a:r>
              <a:rPr lang="en-US" sz="2800" dirty="0" err="1" smtClean="0"/>
              <a:t>Immuno</a:t>
            </a:r>
            <a:r>
              <a:rPr lang="en-US" sz="2800" dirty="0" smtClean="0"/>
              <a:t>- </a:t>
            </a:r>
            <a:r>
              <a:rPr lang="en-US" sz="2800" dirty="0" smtClean="0"/>
              <a:t>suppression</a:t>
            </a:r>
            <a:r>
              <a:rPr lang="en-US" sz="2800" dirty="0" smtClean="0"/>
              <a:t>: </a:t>
            </a:r>
            <a:r>
              <a:rPr lang="en-US" sz="2800" dirty="0" smtClean="0"/>
              <a:t>HIV</a:t>
            </a:r>
            <a:r>
              <a:rPr lang="en-US" sz="2800" dirty="0" smtClean="0"/>
              <a:t>, older age, patient with inherited immunosuppression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72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dirty="0" smtClean="0"/>
              <a:t>Frequently diagnosed in both sexes</a:t>
            </a:r>
          </a:p>
          <a:p>
            <a:r>
              <a:rPr lang="en-US" sz="4000" dirty="0" smtClean="0"/>
              <a:t>M&gt;F</a:t>
            </a:r>
          </a:p>
          <a:p>
            <a:r>
              <a:rPr lang="en-US" sz="4000" dirty="0" smtClean="0"/>
              <a:t>Incidence NHL increasing; HL decreasing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360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400" dirty="0" smtClean="0"/>
              <a:t>Hodgkin </a:t>
            </a:r>
            <a:r>
              <a:rPr lang="en-US" sz="4400" dirty="0" smtClean="0"/>
              <a:t>Lymphomas: Characteristic </a:t>
            </a:r>
            <a:r>
              <a:rPr lang="en-US" sz="4400" dirty="0" smtClean="0"/>
              <a:t>RS cells</a:t>
            </a:r>
          </a:p>
          <a:p>
            <a:r>
              <a:rPr lang="en-US" sz="4400" dirty="0" smtClean="0"/>
              <a:t>Non- Hodgkin Lymphomas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4170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15- 35% of malignant lymphoma</a:t>
            </a:r>
          </a:p>
          <a:p>
            <a:r>
              <a:rPr lang="en-US" sz="2800" dirty="0" smtClean="0"/>
              <a:t>Characterized by presence of the Reed Sternberg cells</a:t>
            </a:r>
          </a:p>
          <a:p>
            <a:r>
              <a:rPr lang="en-US" sz="2800" dirty="0" smtClean="0"/>
              <a:t>M&gt;F</a:t>
            </a:r>
          </a:p>
          <a:p>
            <a:r>
              <a:rPr lang="en-US" sz="2800" dirty="0" smtClean="0"/>
              <a:t>No clear risk factors</a:t>
            </a:r>
          </a:p>
          <a:p>
            <a:pPr lvl="1"/>
            <a:r>
              <a:rPr lang="en-US" sz="2800" dirty="0" smtClean="0"/>
              <a:t>EBV</a:t>
            </a:r>
          </a:p>
          <a:p>
            <a:pPr lvl="1"/>
            <a:r>
              <a:rPr lang="en-US" sz="2800" dirty="0" smtClean="0"/>
              <a:t>HIV</a:t>
            </a:r>
          </a:p>
          <a:p>
            <a:pPr lvl="1"/>
            <a:r>
              <a:rPr lang="en-US" sz="2800" dirty="0" smtClean="0"/>
              <a:t>Woodworking, farming</a:t>
            </a:r>
          </a:p>
          <a:p>
            <a:pPr lvl="1"/>
            <a:r>
              <a:rPr lang="en-US" sz="2800" dirty="0" smtClean="0"/>
              <a:t>Rare familial aggregations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056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dirty="0" smtClean="0"/>
              <a:t>Crippled germinal center B cell</a:t>
            </a:r>
          </a:p>
          <a:p>
            <a:r>
              <a:rPr lang="en-US" sz="4000" dirty="0" smtClean="0"/>
              <a:t>Does not have normal B cell surface antigens</a:t>
            </a:r>
          </a:p>
          <a:p>
            <a:r>
              <a:rPr lang="en-US" sz="4000" dirty="0" smtClean="0"/>
              <a:t>Micromanipulation of single RS followed by PCR demonstrates clonally rearranged, but non- functional immunoglobulin genes</a:t>
            </a:r>
          </a:p>
          <a:p>
            <a:pPr lvl="1"/>
            <a:r>
              <a:rPr lang="en-US" sz="4000" dirty="0" smtClean="0"/>
              <a:t>Somatic </a:t>
            </a:r>
            <a:r>
              <a:rPr lang="en-US" sz="4000" dirty="0" smtClean="0"/>
              <a:t>mutations </a:t>
            </a:r>
            <a:r>
              <a:rPr lang="en-US" sz="4000" dirty="0" smtClean="0"/>
              <a:t>result in stop codon </a:t>
            </a:r>
            <a:r>
              <a:rPr lang="en-US" sz="4000" dirty="0" smtClean="0">
                <a:sym typeface="Wingdings" panose="05000000000000000000" pitchFamily="2" charset="2"/>
              </a:rPr>
              <a:t> no apoptotic death  eternal cell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6576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800" dirty="0" smtClean="0"/>
              <a:t>Nodular sclerosis</a:t>
            </a:r>
          </a:p>
          <a:p>
            <a:r>
              <a:rPr lang="en-US" sz="4800" dirty="0" smtClean="0"/>
              <a:t>Mixed cellularity</a:t>
            </a:r>
          </a:p>
          <a:p>
            <a:r>
              <a:rPr lang="en-US" sz="4800" dirty="0" smtClean="0"/>
              <a:t>Lymphocyte depleted (very rare)</a:t>
            </a:r>
          </a:p>
          <a:p>
            <a:r>
              <a:rPr lang="en-US" sz="4800" dirty="0" smtClean="0"/>
              <a:t>Classical lymphocyte rich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546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THE PATIENT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 smtClean="0"/>
              <a:t>Hodgkin’s disease</a:t>
            </a:r>
          </a:p>
          <a:p>
            <a:pPr lvl="1"/>
            <a:r>
              <a:rPr lang="en-US" sz="3600" dirty="0" smtClean="0"/>
              <a:t>Approach is mainly where the disease is located rather (results of staging) than the exact histologic subtype</a:t>
            </a:r>
          </a:p>
          <a:p>
            <a:r>
              <a:rPr lang="en-US" sz="3600" dirty="0" smtClean="0"/>
              <a:t>NHL</a:t>
            </a:r>
          </a:p>
          <a:p>
            <a:pPr lvl="1"/>
            <a:r>
              <a:rPr lang="en-US" sz="3600" dirty="0" smtClean="0"/>
              <a:t>Approach is dictated mainly by the histologic subtype rather than the results of staging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0956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3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4" id="{D0D9FABA-BDE4-4E20-BDEC-BB3967270062}" vid="{64057241-60A5-4429-BD72-8B824A14E1C2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Theme34</Template>
  <TotalTime>52</TotalTime>
  <Words>570</Words>
  <Application>Microsoft Office PowerPoint</Application>
  <PresentationFormat>Widescreen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Algerian</vt:lpstr>
      <vt:lpstr>Calibri</vt:lpstr>
      <vt:lpstr>Wingdings</vt:lpstr>
      <vt:lpstr>Wingdings 2</vt:lpstr>
      <vt:lpstr>Theme34</vt:lpstr>
      <vt:lpstr>LYMPHOMAS</vt:lpstr>
      <vt:lpstr>DEFINITION</vt:lpstr>
      <vt:lpstr>PATHOGENESIS</vt:lpstr>
      <vt:lpstr>EPIDEMIOLOGY</vt:lpstr>
      <vt:lpstr>CLASSIFICATION</vt:lpstr>
      <vt:lpstr>EPIDEMIOLOGY</vt:lpstr>
      <vt:lpstr>RS CELL</vt:lpstr>
      <vt:lpstr>CLASSIFICATION</vt:lpstr>
      <vt:lpstr>APPROACH TO THE PATIENT</vt:lpstr>
      <vt:lpstr>APPROACH TO PATIENT</vt:lpstr>
      <vt:lpstr>HISTORY &amp; PE</vt:lpstr>
      <vt:lpstr>ANN ARBOR STAGING SYSTEM</vt:lpstr>
      <vt:lpstr>MANAGEMENT OF HL</vt:lpstr>
      <vt:lpstr>ROLE FOR STEM CELL TRANSPLANTATION</vt:lpstr>
      <vt:lpstr>LATE COMPLICATIONS</vt:lpstr>
      <vt:lpstr>NON- HODGKINS LYMPHOMA</vt:lpstr>
      <vt:lpstr>BURKITT’S LYMPHOMA (MUST KNOW)</vt:lpstr>
      <vt:lpstr>TYPES</vt:lpstr>
      <vt:lpstr>EPIDEMIOLOGY</vt:lpstr>
      <vt:lpstr>CONT.</vt:lpstr>
      <vt:lpstr>TYPED BY EFFIE NAILA</vt:lpstr>
      <vt:lpstr>INDOLENT NHL: TYPICAL SCENARIO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LYMPHOMAS</dc:title>
  <dc:creator>Effie Naila</dc:creator>
  <cp:lastModifiedBy>Effie Naila</cp:lastModifiedBy>
  <cp:revision>7</cp:revision>
  <dcterms:created xsi:type="dcterms:W3CDTF">2017-05-11T08:18:46Z</dcterms:created>
  <dcterms:modified xsi:type="dcterms:W3CDTF">2017-05-20T09:26:51Z</dcterms:modified>
</cp:coreProperties>
</file>