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3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57" r:id="rId11"/>
    <p:sldId id="265" r:id="rId12"/>
    <p:sldId id="266" r:id="rId13"/>
    <p:sldId id="268" r:id="rId14"/>
    <p:sldId id="269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0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91" r:id="rId34"/>
    <p:sldId id="287" r:id="rId35"/>
    <p:sldId id="289" r:id="rId36"/>
    <p:sldId id="288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302" r:id="rId48"/>
    <p:sldId id="30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13467"/>
            <a:ext cx="7766936" cy="1680169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</a:rPr>
              <a:t>Common </a:t>
            </a:r>
            <a:r>
              <a:rPr lang="en-GB" dirty="0" err="1" smtClean="0">
                <a:solidFill>
                  <a:srgbClr val="FF0000"/>
                </a:solidFill>
              </a:rPr>
              <a:t>Immunizable</a:t>
            </a:r>
            <a:r>
              <a:rPr lang="en-GB" dirty="0" smtClean="0">
                <a:solidFill>
                  <a:srgbClr val="FF0000"/>
                </a:solidFill>
              </a:rPr>
              <a:t> Diseases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Continuation: Polio, Chicken Pox, Diphtheria, Pertussis</a:t>
            </a:r>
          </a:p>
        </p:txBody>
      </p:sp>
    </p:spTree>
    <p:extLst>
      <p:ext uri="{BB962C8B-B14F-4D97-AF65-F5344CB8AC3E}">
        <p14:creationId xmlns:p14="http://schemas.microsoft.com/office/powerpoint/2010/main" val="5584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continuation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337"/>
            <a:ext cx="8596668" cy="4389025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sz="2000" dirty="0" smtClean="0"/>
              <a:t>Live</a:t>
            </a:r>
            <a:r>
              <a:rPr lang="en-US" sz="2000" dirty="0"/>
              <a:t>, attenuated oral poliovirus vaccine (</a:t>
            </a:r>
            <a:r>
              <a:rPr lang="en-US" sz="2000" dirty="0" smtClean="0"/>
              <a:t>OPV) were </a:t>
            </a:r>
            <a:r>
              <a:rPr lang="en-US" sz="2000" dirty="0"/>
              <a:t>developed in the 1950s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/>
              <a:t>Advantages including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000" dirty="0"/>
              <a:t> cost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000" dirty="0"/>
              <a:t> ease of administration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000" dirty="0"/>
              <a:t> transmission of vaccine virus to unimmunized contacts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/>
              <a:t> </a:t>
            </a:r>
            <a:r>
              <a:rPr lang="en-US" sz="2000" dirty="0" smtClean="0"/>
              <a:t>It </a:t>
            </a:r>
            <a:r>
              <a:rPr lang="en-US" sz="2000" dirty="0"/>
              <a:t>is the vaccine currently recommended by the (WHO) Expanded Program on Immunization (EPI).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/>
              <a:t>The trivalent form of OPV has been the mainstay of EPI and the WHO Polio Eradication Program for many years, but type 1 and type 3 monovalent OPV vaccines have recently been introduced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Oral polio vaccine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Shed in stool for up to 6 weeks following vaccination – Herd immunity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/>
              <a:t>Seroconversion</a:t>
            </a:r>
            <a:r>
              <a:rPr lang="en-US" altLang="en-US" sz="2400" dirty="0"/>
              <a:t> rates of 73%, 90% and 70% for 1, 2, 3 serotypes after 3 doses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Doses are given at 2 months, 4 months, 6-18 months and then at 4-6 years. The first dose may be given as early as 6 weeks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Type </a:t>
            </a:r>
            <a:r>
              <a:rPr lang="en-US" altLang="en-US" sz="2400" dirty="0"/>
              <a:t>2 serotype disappears first with </a:t>
            </a:r>
            <a:r>
              <a:rPr lang="en-US" altLang="en-US" sz="2400" dirty="0" smtClean="0"/>
              <a:t>immunization</a:t>
            </a:r>
            <a:endParaRPr lang="en-US" alt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30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5" descr="coldChainFig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95" y="0"/>
            <a:ext cx="911362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8113" y="992188"/>
            <a:ext cx="7772400" cy="608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>
                <a:solidFill>
                  <a:schemeClr val="tx2">
                    <a:satMod val="130000"/>
                  </a:schemeClr>
                </a:solidFill>
              </a:rPr>
              <a:t>VACCINE VIAL MONITOR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0"/>
            <a:ext cx="9144000" cy="6858000"/>
          </a:xfrm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0" hangingPunct="0"/>
            <a:endParaRPr lang="en-US" alt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057400" y="304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defTabSz="762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endParaRPr lang="en-GB" altLang="en-US" sz="3600" b="1"/>
          </a:p>
        </p:txBody>
      </p:sp>
      <p:pic>
        <p:nvPicPr>
          <p:cNvPr id="21510" name="Picture 6" descr="mon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828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248400" y="2743201"/>
            <a:ext cx="243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3 = bad:</a:t>
            </a:r>
            <a:b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Don’t Utilize</a:t>
            </a:r>
          </a:p>
        </p:txBody>
      </p:sp>
      <p:pic>
        <p:nvPicPr>
          <p:cNvPr id="21512" name="Picture 8" descr="mon-4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14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6324600" y="5029201"/>
            <a:ext cx="2209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4 = bad:</a:t>
            </a:r>
            <a:b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Don’t Utilize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6054726"/>
            <a:ext cx="3810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The central square is equal to, or darker than the surrounding circle</a:t>
            </a: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1981200" y="5791200"/>
            <a:ext cx="1143000" cy="30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696200" y="1524000"/>
            <a:ext cx="990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600" b="1">
                <a:solidFill>
                  <a:srgbClr val="CC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7696200" y="3778250"/>
            <a:ext cx="9906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9600" b="1">
                <a:solidFill>
                  <a:srgbClr val="CC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5486400" y="2209800"/>
            <a:ext cx="0" cy="434340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21519" name="Picture 15" descr="mon-1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276600" y="2743201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1 = good:</a:t>
            </a:r>
            <a:b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en-US" b="1" dirty="0">
                <a:solidFill>
                  <a:srgbClr val="008000"/>
                </a:solidFill>
                <a:latin typeface="Arial" panose="020B0604020202020204" pitchFamily="34" charset="0"/>
              </a:rPr>
              <a:t>Utilize</a:t>
            </a:r>
          </a:p>
        </p:txBody>
      </p:sp>
      <p:pic>
        <p:nvPicPr>
          <p:cNvPr id="21521" name="Picture 17" descr="mon-2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14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429000" y="4953001"/>
            <a:ext cx="1676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2 = good:</a:t>
            </a:r>
            <a:b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</a:br>
            <a:r>
              <a:rPr lang="en-US" altLang="en-US" b="1">
                <a:solidFill>
                  <a:srgbClr val="008000"/>
                </a:solidFill>
                <a:latin typeface="Arial" panose="020B0604020202020204" pitchFamily="34" charset="0"/>
              </a:rPr>
              <a:t>Utilize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905000" y="6054726"/>
            <a:ext cx="3048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</a:rPr>
              <a:t>The central square is lighter than the surrounding circle</a:t>
            </a:r>
          </a:p>
        </p:txBody>
      </p:sp>
      <p:pic>
        <p:nvPicPr>
          <p:cNvPr id="21524" name="Picture 20" descr="frasco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828801"/>
            <a:ext cx="695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21" descr="frasc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76" y="1600201"/>
            <a:ext cx="695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6" name="Picture 22" descr="frasco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3962401"/>
            <a:ext cx="695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23" descr="frasco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4105276"/>
            <a:ext cx="6953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8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603795"/>
              </p:ext>
            </p:extLst>
          </p:nvPr>
        </p:nvGraphicFramePr>
        <p:xfrm>
          <a:off x="1299410" y="-2"/>
          <a:ext cx="9095874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937"/>
                <a:gridCol w="4547937"/>
              </a:tblGrid>
              <a:tr h="542399">
                <a:tc gridSpan="2"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Differences  between IPV and OPV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4" marR="91434" marT="45714" marB="45714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5423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Killed </a:t>
                      </a:r>
                      <a:r>
                        <a:rPr lang="en-US" sz="1800" dirty="0" err="1" smtClean="0"/>
                        <a:t>formalised</a:t>
                      </a:r>
                      <a:r>
                        <a:rPr lang="en-US" sz="1800" dirty="0" smtClean="0"/>
                        <a:t> virus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Live attenuated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  <a:tr h="5423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SC/IM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Oral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  <a:tr h="9361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Circulating</a:t>
                      </a:r>
                      <a:r>
                        <a:rPr lang="en-US" sz="1800" baseline="0" dirty="0" smtClean="0"/>
                        <a:t> AB +, NO INTESTINAL IMMUNITY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HUMORAL+ INTESTINAL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  <a:tr h="9361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Prevents</a:t>
                      </a:r>
                      <a:r>
                        <a:rPr lang="en-US" sz="1800" baseline="0" dirty="0" smtClean="0"/>
                        <a:t> paralysis but not re-infection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Prevents paralysis and</a:t>
                      </a:r>
                      <a:r>
                        <a:rPr lang="en-US" sz="1800" baseline="0" dirty="0" smtClean="0"/>
                        <a:t> intestinal re-infection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  <a:tr h="5423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use epidemics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Useful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  <a:tr h="93619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Can be given in HIV, no VAPP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VAPP +,not in </a:t>
                      </a:r>
                      <a:r>
                        <a:rPr lang="en-US" sz="1800" dirty="0" err="1" smtClean="0"/>
                        <a:t>immunocompromised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  <a:tr h="133742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stringent storage conditions,</a:t>
                      </a:r>
                      <a:r>
                        <a:rPr lang="en-US" sz="1800" baseline="0" dirty="0" smtClean="0"/>
                        <a:t> longer shelf –life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Stored and transported</a:t>
                      </a:r>
                      <a:r>
                        <a:rPr lang="en-US" sz="1800" baseline="0" dirty="0" smtClean="0"/>
                        <a:t> at sub-zero</a:t>
                      </a:r>
                    </a:p>
                    <a:p>
                      <a:endParaRPr lang="en-IN" sz="1800" dirty="0"/>
                    </a:p>
                  </a:txBody>
                  <a:tcPr marL="91434" marR="91434" marT="45714" marB="45714"/>
                </a:tc>
              </a:tr>
              <a:tr h="54239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herd immunity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Herd immunity +</a:t>
                      </a:r>
                      <a:endParaRPr lang="en-IN" sz="1800" dirty="0"/>
                    </a:p>
                  </a:txBody>
                  <a:tcPr marL="91434" marR="91434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2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Continuation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9432"/>
            <a:ext cx="8596668" cy="39719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IPV is prepared by inactivation of naturally occurring polioviruses by treatment with dilute formalin.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Trivalent IPV is the only vaccine available for routine infant and childhood immunization in the United States</a:t>
            </a:r>
          </a:p>
          <a:p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It </a:t>
            </a:r>
            <a:r>
              <a:rPr lang="en-US" altLang="en-US" sz="2400" dirty="0"/>
              <a:t>is now the preferred vaccine for other developed countries because, unlike OPV, it does not cause vaccine associated paralytic poliomyelitis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705853" y="401053"/>
            <a:ext cx="996214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 sz="3600" dirty="0">
                <a:solidFill>
                  <a:srgbClr val="FF0000"/>
                </a:solidFill>
              </a:rPr>
              <a:t>Immune response and efficacy </a:t>
            </a:r>
          </a:p>
          <a:p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90863" y="1700463"/>
            <a:ext cx="8887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/>
              <a:t>After OPV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Neutralizing antibodies are detectable to all three poliovirus types in &gt;93 percent of recipients after two doses, and 100 percent after the third dose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/>
              <a:t>Detectable antibody persists at protective levels for at least five years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/>
              <a:t>IPV protection rates for recipients of one and two doses (36 and 89 percent, respectively)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32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Oral polio vaccine-Adverse reactions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Vaccine associated paralytic poliomyelitis(VAPP)-250 to 800 cases annually-1/5 million doses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Most common by type 2</a:t>
            </a:r>
          </a:p>
          <a:p>
            <a:r>
              <a:rPr lang="en-US" altLang="en-US" sz="2400" dirty="0" smtClean="0"/>
              <a:t>Circulating vaccine derived polio viruses (</a:t>
            </a:r>
            <a:r>
              <a:rPr lang="en-US" altLang="en-US" sz="2400" dirty="0" err="1" smtClean="0"/>
              <a:t>cVDPV</a:t>
            </a:r>
            <a:r>
              <a:rPr lang="en-US" altLang="en-US" sz="2400" dirty="0" smtClean="0"/>
              <a:t>)-out breaks of paralytic polio</a:t>
            </a:r>
          </a:p>
        </p:txBody>
      </p:sp>
    </p:spTree>
    <p:extLst>
      <p:ext uri="{BB962C8B-B14F-4D97-AF65-F5344CB8AC3E}">
        <p14:creationId xmlns:p14="http://schemas.microsoft.com/office/powerpoint/2010/main" val="28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FF0000"/>
                </a:solidFill>
              </a:rPr>
              <a:t>Polio is suitable to be eradicated for the following reasons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buNone/>
              <a:defRPr/>
            </a:pPr>
            <a:endParaRPr lang="en-US" dirty="0" smtClean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Polio only affects humans, there are no known animal reservoirs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An effective, inexpensive vaccine is available: Oral Polio Vaccine (OPV)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Immunity is life long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There are no chronic carriers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Half life of excreted virus in the sewage is 48hrs ( spread occurs only during this period)</a:t>
            </a:r>
          </a:p>
        </p:txBody>
      </p:sp>
    </p:spTree>
    <p:extLst>
      <p:ext uri="{BB962C8B-B14F-4D97-AF65-F5344CB8AC3E}">
        <p14:creationId xmlns:p14="http://schemas.microsoft.com/office/powerpoint/2010/main" val="41000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IN" sz="3100" dirty="0">
                <a:solidFill>
                  <a:srgbClr val="FF0000"/>
                </a:solidFill>
              </a:rPr>
              <a:t>Before a WHO region can be certified polio-free, three conditions must be satisfied</a:t>
            </a:r>
            <a:r>
              <a:rPr lang="en-IN" dirty="0" smtClean="0">
                <a:solidFill>
                  <a:srgbClr val="FF0000"/>
                </a:solidFill>
              </a:rPr>
              <a:t>:</a:t>
            </a:r>
            <a:r>
              <a:rPr lang="en-IN" dirty="0" smtClean="0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IN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I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000" dirty="0" smtClean="0"/>
              <a:t>There are at least three years of zero polio cases due to wild poliovirus;</a:t>
            </a:r>
          </a:p>
          <a:p>
            <a:r>
              <a:rPr lang="en-IN" altLang="en-US" sz="2000" dirty="0" smtClean="0"/>
              <a:t>Disease surveillance efforts in countries meet international standards; and</a:t>
            </a:r>
          </a:p>
          <a:p>
            <a:r>
              <a:rPr lang="en-IN" altLang="en-US" sz="2000" dirty="0" smtClean="0"/>
              <a:t>Each country must illustrate the capacity to detect, report and respond to “imported” polio cases</a:t>
            </a:r>
          </a:p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369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GB" sz="28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GB" sz="2800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2800" dirty="0" smtClean="0">
                <a:solidFill>
                  <a:srgbClr val="7030A0"/>
                </a:solidFill>
              </a:rPr>
              <a:t>POLIO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9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Post Polio Syndrome 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50232" y="1812758"/>
            <a:ext cx="8423770" cy="484204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late manifestation of acute paralytic polio.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25-40% of people who had paralytic polio15-40yr previously.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show symptoms of muscle and joint pain, general fatigue and weakness. </a:t>
            </a: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indications of PPS: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Previous diagnoses of polio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Long interval following recovery: people usually live long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but effect can occur during 30-35 years after the diagnoses.               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Gradual onset: weakness that tends to be perceptible until 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interferes with daily activities. </a:t>
            </a:r>
          </a:p>
        </p:txBody>
      </p:sp>
    </p:spTree>
    <p:extLst>
      <p:ext uri="{BB962C8B-B14F-4D97-AF65-F5344CB8AC3E}">
        <p14:creationId xmlns:p14="http://schemas.microsoft.com/office/powerpoint/2010/main" val="8418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Criteria For Diagnosis of Post Polio Syndrome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126958" y="1676400"/>
            <a:ext cx="76200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prior episode of paralytic poliomyelitis.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EMG evidence of longstanding denervation.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period of neurologic recovery and functional stability preceding the onset of new problems (Usually &gt;20 years).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Strategies of polio eradication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buNone/>
              <a:defRPr/>
            </a:pPr>
            <a:r>
              <a:rPr lang="en-US" sz="2000" dirty="0" smtClean="0"/>
              <a:t>There are </a:t>
            </a:r>
            <a:r>
              <a:rPr lang="en-US" sz="2000" b="1" u="sng" dirty="0" smtClean="0"/>
              <a:t>four core</a:t>
            </a:r>
            <a:r>
              <a:rPr lang="en-US" sz="2000" dirty="0" smtClean="0"/>
              <a:t> strategies to stop transmission of the wild poliovirus </a:t>
            </a:r>
          </a:p>
          <a:p>
            <a:pPr marL="365760" indent="-283464"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A-Routine immunization of infants </a:t>
            </a:r>
          </a:p>
          <a:p>
            <a:pPr marL="365760" indent="-283464"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B-Supplementary immunization</a:t>
            </a:r>
          </a:p>
          <a:p>
            <a:pPr marL="640080" lvl="1" indent="-237744"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National immunization days ( EPI)</a:t>
            </a:r>
          </a:p>
          <a:p>
            <a:pPr marL="640080" lvl="1" indent="-237744"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Mopping up immunization    ( EPI)</a:t>
            </a:r>
          </a:p>
          <a:p>
            <a:pPr marL="365760" indent="-283464"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C- Surveillance Acute flaccid paralysis and mop-up vaccination campaigns.</a:t>
            </a:r>
          </a:p>
          <a:p>
            <a:pPr marL="365760" indent="-283464"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D-An effective </a:t>
            </a:r>
            <a:r>
              <a:rPr lang="en-US" sz="2000" dirty="0" err="1" smtClean="0">
                <a:solidFill>
                  <a:srgbClr val="002060"/>
                </a:solidFill>
              </a:rPr>
              <a:t>virological</a:t>
            </a:r>
            <a:r>
              <a:rPr lang="en-US" sz="2000" dirty="0" smtClean="0">
                <a:solidFill>
                  <a:srgbClr val="002060"/>
                </a:solidFill>
              </a:rPr>
              <a:t> laboratory </a:t>
            </a:r>
          </a:p>
        </p:txBody>
      </p:sp>
    </p:spTree>
    <p:extLst>
      <p:ext uri="{BB962C8B-B14F-4D97-AF65-F5344CB8AC3E}">
        <p14:creationId xmlns:p14="http://schemas.microsoft.com/office/powerpoint/2010/main" val="222524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GB" dirty="0" smtClean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3600" dirty="0" smtClean="0">
                <a:solidFill>
                  <a:srgbClr val="7030A0"/>
                </a:solidFill>
              </a:rPr>
              <a:t>CHICKEN POX</a:t>
            </a:r>
            <a:endParaRPr lang="en-GB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Chicken Pox is caused by the Varicella Zoster Virus, which is a DNA enveloped virus from the Herpes Virus family</a:t>
            </a:r>
          </a:p>
          <a:p>
            <a:r>
              <a:rPr lang="en-GB" sz="2400" dirty="0" smtClean="0"/>
              <a:t>It used to be a very common childhood illness, </a:t>
            </a:r>
          </a:p>
          <a:p>
            <a:r>
              <a:rPr lang="en-GB" sz="2400" dirty="0" smtClean="0"/>
              <a:t>But thanks to the </a:t>
            </a:r>
            <a:r>
              <a:rPr lang="en-GB" sz="2400" dirty="0" smtClean="0">
                <a:solidFill>
                  <a:srgbClr val="FF0000"/>
                </a:solidFill>
              </a:rPr>
              <a:t>Varicella vaccine</a:t>
            </a:r>
            <a:r>
              <a:rPr lang="en-GB" sz="2400" dirty="0" smtClean="0"/>
              <a:t>, it is now under control</a:t>
            </a:r>
          </a:p>
          <a:p>
            <a:r>
              <a:rPr lang="en-GB" sz="2400" dirty="0" smtClean="0"/>
              <a:t>The virus has only one serotype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798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Transmission is via the </a:t>
            </a:r>
            <a:r>
              <a:rPr lang="en-GB" sz="2000" dirty="0" smtClean="0">
                <a:solidFill>
                  <a:srgbClr val="7030A0"/>
                </a:solidFill>
              </a:rPr>
              <a:t>respiratory droplets </a:t>
            </a:r>
            <a:r>
              <a:rPr lang="en-GB" sz="2000" dirty="0" smtClean="0"/>
              <a:t>and </a:t>
            </a:r>
          </a:p>
          <a:p>
            <a:pPr marL="0" indent="0">
              <a:buNone/>
            </a:pPr>
            <a:r>
              <a:rPr lang="en-GB" sz="2000" dirty="0"/>
              <a:t> </a:t>
            </a:r>
            <a:r>
              <a:rPr lang="en-GB" sz="2000" dirty="0" smtClean="0"/>
              <a:t>      also by </a:t>
            </a:r>
            <a:r>
              <a:rPr lang="en-GB" sz="2000" dirty="0" smtClean="0">
                <a:solidFill>
                  <a:srgbClr val="7030A0"/>
                </a:solidFill>
              </a:rPr>
              <a:t>contact with the lesions</a:t>
            </a:r>
          </a:p>
          <a:p>
            <a:r>
              <a:rPr lang="en-GB" sz="2000" dirty="0" smtClean="0"/>
              <a:t>Varicella </a:t>
            </a:r>
            <a:r>
              <a:rPr lang="en-GB" sz="2000" dirty="0"/>
              <a:t>is a highly contagious disease of </a:t>
            </a:r>
            <a:r>
              <a:rPr lang="en-GB" sz="2000" dirty="0" smtClean="0"/>
              <a:t>childhood</a:t>
            </a:r>
          </a:p>
          <a:p>
            <a:r>
              <a:rPr lang="en-GB" sz="2000" dirty="0"/>
              <a:t>The appearance of </a:t>
            </a:r>
            <a:r>
              <a:rPr lang="en-GB" sz="2000" dirty="0" smtClean="0"/>
              <a:t>either varicella </a:t>
            </a:r>
            <a:r>
              <a:rPr lang="en-GB" sz="2000" dirty="0"/>
              <a:t>or zoster in a hospital is a major infection control problem because </a:t>
            </a:r>
            <a:r>
              <a:rPr lang="en-GB" sz="2000" dirty="0" smtClean="0"/>
              <a:t>the virus </a:t>
            </a:r>
            <a:r>
              <a:rPr lang="en-GB" sz="2000" dirty="0"/>
              <a:t>can be transmitted to immunocompromised patients and cause </a:t>
            </a:r>
            <a:r>
              <a:rPr lang="en-GB" sz="2000" dirty="0" smtClean="0"/>
              <a:t>life-threatening disseminated </a:t>
            </a:r>
            <a:r>
              <a:rPr lang="en-GB" sz="2000" dirty="0"/>
              <a:t>infection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VZV infects the mucosa of the upper respiratory tract, and then spreads via the </a:t>
            </a:r>
            <a:r>
              <a:rPr lang="en-GB" sz="2000" dirty="0" smtClean="0"/>
              <a:t>blood to </a:t>
            </a:r>
            <a:r>
              <a:rPr lang="en-GB" sz="2000" dirty="0"/>
              <a:t>the skin, where the typical </a:t>
            </a:r>
            <a:r>
              <a:rPr lang="en-GB" sz="2000" b="1" dirty="0">
                <a:solidFill>
                  <a:srgbClr val="FF0000"/>
                </a:solidFill>
              </a:rPr>
              <a:t>vesicular rash </a:t>
            </a:r>
            <a:r>
              <a:rPr lang="en-GB" sz="2000" dirty="0"/>
              <a:t>occurs</a:t>
            </a:r>
          </a:p>
        </p:txBody>
      </p:sp>
    </p:spTree>
    <p:extLst>
      <p:ext uri="{BB962C8B-B14F-4D97-AF65-F5344CB8AC3E}">
        <p14:creationId xmlns:p14="http://schemas.microsoft.com/office/powerpoint/2010/main" val="15305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rash evolves from papules </a:t>
            </a:r>
            <a:r>
              <a:rPr lang="en-GB" sz="2000" dirty="0" smtClean="0"/>
              <a:t>to vesicles</a:t>
            </a:r>
            <a:r>
              <a:rPr lang="en-GB" sz="2000" dirty="0"/>
              <a:t>, pustules, and, finally, crusts. Itching (pruritus) is a prominent </a:t>
            </a:r>
            <a:r>
              <a:rPr lang="en-GB" sz="2000" dirty="0" smtClean="0"/>
              <a:t>symptom, especially </a:t>
            </a:r>
            <a:r>
              <a:rPr lang="en-GB" sz="2000" dirty="0"/>
              <a:t>when vesicles are present. </a:t>
            </a:r>
            <a:endParaRPr lang="en-GB" sz="2000" dirty="0" smtClean="0"/>
          </a:p>
          <a:p>
            <a:r>
              <a:rPr lang="en-GB" sz="2000" dirty="0" smtClean="0"/>
              <a:t>Varicella </a:t>
            </a:r>
            <a:r>
              <a:rPr lang="en-GB" sz="2000" dirty="0"/>
              <a:t>is mild in children but </a:t>
            </a:r>
            <a:r>
              <a:rPr lang="en-GB" sz="2000" dirty="0">
                <a:solidFill>
                  <a:srgbClr val="FF0000"/>
                </a:solidFill>
              </a:rPr>
              <a:t>more </a:t>
            </a:r>
            <a:r>
              <a:rPr lang="en-GB" sz="2000" dirty="0" smtClean="0">
                <a:solidFill>
                  <a:srgbClr val="FF0000"/>
                </a:solidFill>
              </a:rPr>
              <a:t>severe </a:t>
            </a:r>
            <a:r>
              <a:rPr lang="en-GB" sz="2000" dirty="0" smtClean="0"/>
              <a:t>in adults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Reye</a:t>
            </a:r>
            <a:r>
              <a:rPr lang="en-GB" sz="2000" dirty="0" smtClean="0">
                <a:solidFill>
                  <a:srgbClr val="FF0000"/>
                </a:solidFill>
              </a:rPr>
              <a:t>’</a:t>
            </a:r>
            <a:r>
              <a:rPr lang="en-GB" sz="2000" b="1" dirty="0" smtClean="0">
                <a:solidFill>
                  <a:srgbClr val="FF0000"/>
                </a:solidFill>
              </a:rPr>
              <a:t>s </a:t>
            </a:r>
            <a:r>
              <a:rPr lang="en-GB" sz="2000" b="1" dirty="0">
                <a:solidFill>
                  <a:srgbClr val="FF0000"/>
                </a:solidFill>
              </a:rPr>
              <a:t>syndrome</a:t>
            </a:r>
            <a:r>
              <a:rPr lang="en-GB" sz="2000" b="1" dirty="0"/>
              <a:t>, </a:t>
            </a:r>
            <a:r>
              <a:rPr lang="en-GB" sz="2000" dirty="0"/>
              <a:t>characterized by </a:t>
            </a:r>
            <a:r>
              <a:rPr lang="en-GB" sz="2000" dirty="0" smtClean="0"/>
              <a:t>encephalopathy and </a:t>
            </a:r>
            <a:r>
              <a:rPr lang="en-GB" sz="2000" dirty="0"/>
              <a:t>liver degeneration, is associated with VZV and influenza B virus </a:t>
            </a:r>
            <a:r>
              <a:rPr lang="en-GB" sz="2000" dirty="0" smtClean="0"/>
              <a:t>infection, especially </a:t>
            </a:r>
            <a:r>
              <a:rPr lang="en-GB" sz="2000" dirty="0"/>
              <a:t>in children given aspirin. Its pathogenesis is </a:t>
            </a:r>
            <a:r>
              <a:rPr lang="en-GB" sz="2000" dirty="0" smtClean="0"/>
              <a:t>unknown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31973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8" y="690868"/>
            <a:ext cx="4186988" cy="5981414"/>
          </a:xfrm>
        </p:spPr>
      </p:pic>
    </p:spTree>
    <p:extLst>
      <p:ext uri="{BB962C8B-B14F-4D97-AF65-F5344CB8AC3E}">
        <p14:creationId xmlns:p14="http://schemas.microsoft.com/office/powerpoint/2010/main" val="79334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</a:t>
            </a:r>
            <a:r>
              <a:rPr lang="en-GB" sz="2400" dirty="0" smtClean="0"/>
              <a:t>ost </a:t>
            </a:r>
            <a:r>
              <a:rPr lang="en-GB" sz="2400" dirty="0"/>
              <a:t>diagnoses are made </a:t>
            </a:r>
            <a:r>
              <a:rPr lang="en-GB" sz="2400" dirty="0" smtClean="0"/>
              <a:t>clinically </a:t>
            </a:r>
            <a:endParaRPr lang="en-GB" sz="2400" dirty="0"/>
          </a:p>
          <a:p>
            <a:r>
              <a:rPr lang="en-GB" sz="2400" dirty="0"/>
              <a:t>P</a:t>
            </a:r>
            <a:r>
              <a:rPr lang="en-GB" sz="2400" dirty="0" smtClean="0"/>
              <a:t>resumptive </a:t>
            </a:r>
            <a:r>
              <a:rPr lang="en-GB" sz="2400" dirty="0"/>
              <a:t>diagnosis can be made by using the </a:t>
            </a:r>
            <a:r>
              <a:rPr lang="en-GB" sz="2400" dirty="0" err="1">
                <a:solidFill>
                  <a:srgbClr val="FF0000"/>
                </a:solidFill>
              </a:rPr>
              <a:t>Tzanck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 smtClean="0">
                <a:solidFill>
                  <a:srgbClr val="FF0000"/>
                </a:solidFill>
              </a:rPr>
              <a:t>smear</a:t>
            </a:r>
          </a:p>
          <a:p>
            <a:r>
              <a:rPr lang="en-GB" sz="2400" dirty="0"/>
              <a:t>The </a:t>
            </a:r>
            <a:r>
              <a:rPr lang="en-GB" sz="2400" dirty="0" smtClean="0"/>
              <a:t>definitive diagnosis </a:t>
            </a:r>
            <a:r>
              <a:rPr lang="en-GB" sz="2400" dirty="0"/>
              <a:t>is made by isolation of the virus in cell culture and identification </a:t>
            </a:r>
            <a:r>
              <a:rPr lang="en-GB" sz="2400" dirty="0" smtClean="0"/>
              <a:t>with specific </a:t>
            </a:r>
            <a:r>
              <a:rPr lang="en-GB" sz="2400" dirty="0"/>
              <a:t>antiserum</a:t>
            </a:r>
            <a:r>
              <a:rPr lang="en-GB" sz="2400" dirty="0" smtClean="0"/>
              <a:t>.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46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Vaccine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There are two vaccines against VZV: </a:t>
            </a:r>
          </a:p>
          <a:p>
            <a:r>
              <a:rPr lang="en-GB" sz="2400" dirty="0"/>
              <a:t>O</a:t>
            </a:r>
            <a:r>
              <a:rPr lang="en-GB" sz="2400" dirty="0" smtClean="0"/>
              <a:t>ne </a:t>
            </a:r>
            <a:r>
              <a:rPr lang="en-GB" sz="2400" dirty="0"/>
              <a:t>designed to prevent varicella, </a:t>
            </a:r>
            <a:r>
              <a:rPr lang="en-GB" sz="2400" dirty="0" smtClean="0"/>
              <a:t>called </a:t>
            </a:r>
            <a:r>
              <a:rPr lang="en-GB" sz="2400" dirty="0" err="1" smtClean="0"/>
              <a:t>Varivax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 </a:t>
            </a:r>
            <a:r>
              <a:rPr lang="en-GB" sz="2400" dirty="0"/>
              <a:t>and the other designed to prevent zoster, called </a:t>
            </a:r>
            <a:r>
              <a:rPr lang="en-GB" sz="2400" dirty="0" err="1" smtClean="0"/>
              <a:t>Zostavax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Both </a:t>
            </a:r>
            <a:r>
              <a:rPr lang="en-GB" sz="2400" dirty="0"/>
              <a:t>contain </a:t>
            </a:r>
            <a:r>
              <a:rPr lang="en-GB" sz="2400" b="1" dirty="0" smtClean="0">
                <a:solidFill>
                  <a:srgbClr val="FF0000"/>
                </a:solidFill>
              </a:rPr>
              <a:t>live, attenuated </a:t>
            </a:r>
            <a:r>
              <a:rPr lang="en-GB" sz="2400" b="1" dirty="0">
                <a:solidFill>
                  <a:srgbClr val="FF0000"/>
                </a:solidFill>
              </a:rPr>
              <a:t>VZV</a:t>
            </a:r>
            <a:r>
              <a:rPr lang="en-GB" sz="2400" b="1" dirty="0"/>
              <a:t>, </a:t>
            </a:r>
            <a:r>
              <a:rPr lang="en-GB" sz="2400" dirty="0"/>
              <a:t>but the zoster vaccine contains 14 times more virus than </a:t>
            </a:r>
            <a:r>
              <a:rPr lang="en-GB" sz="2400" dirty="0" smtClean="0"/>
              <a:t>the varicella vaccine.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zoster vaccine is effective in preventing the symptoms </a:t>
            </a:r>
            <a:r>
              <a:rPr lang="en-GB" sz="2400" dirty="0" smtClean="0"/>
              <a:t>of zoster</a:t>
            </a:r>
            <a:r>
              <a:rPr lang="en-GB" sz="2400" dirty="0"/>
              <a:t>, but does not eradicate the latent state of VZV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 vaccine against chicken pox is given when children are 12 to 15 years old then a booster shot given when they are 4 to 6 year old.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322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Poliomyelitis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0070C0"/>
                </a:solidFill>
              </a:rPr>
              <a:t>(Polio)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1285"/>
            <a:ext cx="8596668" cy="4790078"/>
          </a:xfrm>
        </p:spPr>
        <p:txBody>
          <a:bodyPr>
            <a:noAutofit/>
          </a:bodyPr>
          <a:lstStyle/>
          <a:p>
            <a:r>
              <a:rPr lang="en-GB" sz="2000" dirty="0" smtClean="0"/>
              <a:t>It is a highly infectious viral disease</a:t>
            </a:r>
          </a:p>
          <a:p>
            <a:r>
              <a:rPr lang="en-GB" sz="2000" dirty="0" smtClean="0"/>
              <a:t>Polio virus is a </a:t>
            </a:r>
            <a:r>
              <a:rPr lang="en-GB" sz="2000" dirty="0" smtClean="0">
                <a:solidFill>
                  <a:srgbClr val="0070C0"/>
                </a:solidFill>
              </a:rPr>
              <a:t>non-enveloped virus </a:t>
            </a:r>
            <a:r>
              <a:rPr lang="en-GB" sz="2000" dirty="0" smtClean="0"/>
              <a:t>having the shape of </a:t>
            </a:r>
            <a:r>
              <a:rPr lang="en-GB" sz="2000" dirty="0" smtClean="0">
                <a:solidFill>
                  <a:srgbClr val="0070C0"/>
                </a:solidFill>
              </a:rPr>
              <a:t>an icosahedral capsid </a:t>
            </a:r>
            <a:r>
              <a:rPr lang="en-GB" sz="2000" dirty="0" smtClean="0"/>
              <a:t>(Spherical) and from </a:t>
            </a:r>
            <a:r>
              <a:rPr lang="en-GB" sz="2000" dirty="0" err="1" smtClean="0">
                <a:solidFill>
                  <a:srgbClr val="0070C0"/>
                </a:solidFill>
              </a:rPr>
              <a:t>Picornaviridae</a:t>
            </a:r>
            <a:endParaRPr lang="en-GB" sz="2000" dirty="0" smtClean="0">
              <a:solidFill>
                <a:srgbClr val="0070C0"/>
              </a:solidFill>
            </a:endParaRPr>
          </a:p>
          <a:p>
            <a:r>
              <a:rPr lang="en-GB" sz="2000" dirty="0" smtClean="0"/>
              <a:t>Mainly affects the young children</a:t>
            </a:r>
          </a:p>
          <a:p>
            <a:r>
              <a:rPr lang="en-GB" sz="2000" dirty="0" smtClean="0"/>
              <a:t>Mode of transmission is mainly through the faecal-oral route, i.e., contaminated food and water</a:t>
            </a:r>
          </a:p>
          <a:p>
            <a:r>
              <a:rPr lang="en-GB" sz="2000" dirty="0" smtClean="0"/>
              <a:t>The virus multiplies in the intestine from where it invades the nervous system and can cause paralysis</a:t>
            </a:r>
          </a:p>
          <a:p>
            <a:r>
              <a:rPr lang="en-GB" sz="2000" dirty="0" smtClean="0"/>
              <a:t>The initial symptoms of the disease include fever, fatigue, headache, vomiting, ….then stiff neck, and  pain in the limbs</a:t>
            </a:r>
          </a:p>
          <a:p>
            <a:r>
              <a:rPr lang="en-GB" sz="2000" dirty="0" smtClean="0"/>
              <a:t>The disease causes paralysis in its most severe form, which is permanent.</a:t>
            </a:r>
          </a:p>
          <a:p>
            <a:r>
              <a:rPr lang="en-GB" sz="2000" dirty="0" smtClean="0">
                <a:solidFill>
                  <a:srgbClr val="FF0000"/>
                </a:solidFill>
              </a:rPr>
              <a:t>NB</a:t>
            </a:r>
            <a:r>
              <a:rPr lang="en-GB" sz="2000" dirty="0" smtClean="0"/>
              <a:t>, there is</a:t>
            </a:r>
            <a:r>
              <a:rPr lang="en-GB" sz="2000" dirty="0" smtClean="0">
                <a:solidFill>
                  <a:srgbClr val="FF0000"/>
                </a:solidFill>
              </a:rPr>
              <a:t> no cure </a:t>
            </a:r>
            <a:r>
              <a:rPr lang="en-GB" sz="2000" dirty="0" smtClean="0"/>
              <a:t>for polio, it can only be </a:t>
            </a:r>
            <a:r>
              <a:rPr lang="en-GB" sz="2000" dirty="0" smtClean="0">
                <a:solidFill>
                  <a:srgbClr val="FF0000"/>
                </a:solidFill>
              </a:rPr>
              <a:t>prevented</a:t>
            </a:r>
            <a:r>
              <a:rPr lang="en-GB" sz="2000" dirty="0" smtClean="0"/>
              <a:t> by immunization.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4295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651"/>
            <a:ext cx="8596668" cy="4193512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varicella vaccine is recommended for children between the ages of 1 and </a:t>
            </a:r>
            <a:r>
              <a:rPr lang="en-GB" sz="2400" dirty="0" smtClean="0"/>
              <a:t>12 years</a:t>
            </a:r>
            <a:r>
              <a:rPr lang="en-GB" sz="2400" dirty="0"/>
              <a:t>, whereas the zoster vaccine is recommended for people older than 60 </a:t>
            </a:r>
            <a:r>
              <a:rPr lang="en-GB" sz="2400" dirty="0" smtClean="0"/>
              <a:t>years and </a:t>
            </a:r>
            <a:r>
              <a:rPr lang="en-GB" sz="2400" dirty="0"/>
              <a:t>who have had varicella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The varicella vaccine is given in two doses, </a:t>
            </a:r>
            <a:r>
              <a:rPr lang="en-GB" sz="2400" dirty="0" smtClean="0"/>
              <a:t>whereas the </a:t>
            </a:r>
            <a:r>
              <a:rPr lang="en-GB" sz="2400" dirty="0"/>
              <a:t>zoster vaccine is given in one dose. </a:t>
            </a:r>
            <a:endParaRPr lang="en-GB" sz="2400" dirty="0" smtClean="0"/>
          </a:p>
          <a:p>
            <a:r>
              <a:rPr lang="en-GB" sz="2400" dirty="0" smtClean="0"/>
              <a:t>Because </a:t>
            </a:r>
            <a:r>
              <a:rPr lang="en-GB" sz="2400" dirty="0"/>
              <a:t>these vaccines contain live </a:t>
            </a:r>
            <a:r>
              <a:rPr lang="en-GB" sz="2400" dirty="0" smtClean="0"/>
              <a:t>virus, they </a:t>
            </a:r>
            <a:r>
              <a:rPr lang="en-GB" sz="2400" dirty="0"/>
              <a:t>should not be given to immunocompromised people or pregnant women</a:t>
            </a:r>
            <a:r>
              <a:rPr lang="en-GB" sz="2400" dirty="0" smtClean="0"/>
              <a:t>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Varicella-zoster </a:t>
            </a:r>
            <a:r>
              <a:rPr lang="en-GB" sz="2400" b="1" dirty="0" smtClean="0">
                <a:solidFill>
                  <a:srgbClr val="FF0000"/>
                </a:solidFill>
              </a:rPr>
              <a:t>immune globulin </a:t>
            </a:r>
            <a:r>
              <a:rPr lang="en-GB" sz="2400" dirty="0"/>
              <a:t>(VZIG), which contains a high </a:t>
            </a:r>
            <a:r>
              <a:rPr lang="en-GB" sz="2400" dirty="0" err="1"/>
              <a:t>titer</a:t>
            </a:r>
            <a:r>
              <a:rPr lang="en-GB" sz="2400" dirty="0"/>
              <a:t> of antibody to the virus, is also used </a:t>
            </a:r>
            <a:r>
              <a:rPr lang="en-GB" sz="2400" dirty="0" smtClean="0"/>
              <a:t>for such </a:t>
            </a:r>
            <a:r>
              <a:rPr lang="en-GB" sz="2400" dirty="0"/>
              <a:t>prophylaxis.</a:t>
            </a:r>
          </a:p>
        </p:txBody>
      </p:sp>
    </p:spTree>
    <p:extLst>
      <p:ext uri="{BB962C8B-B14F-4D97-AF65-F5344CB8AC3E}">
        <p14:creationId xmlns:p14="http://schemas.microsoft.com/office/powerpoint/2010/main" val="34014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sz="4000" dirty="0" smtClean="0">
                <a:solidFill>
                  <a:srgbClr val="7030A0"/>
                </a:solidFill>
              </a:rPr>
              <a:t>DIPHTHERIA</a:t>
            </a:r>
            <a:endParaRPr lang="en-GB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Corynebacteria</a:t>
            </a:r>
            <a:r>
              <a:rPr lang="en-GB" sz="2400" dirty="0"/>
              <a:t> are gram-positive rods that appear </a:t>
            </a:r>
            <a:r>
              <a:rPr lang="en-GB" sz="2400" b="1" dirty="0"/>
              <a:t>club-shaped </a:t>
            </a:r>
            <a:r>
              <a:rPr lang="en-GB" sz="2400" dirty="0"/>
              <a:t>(wider at one </a:t>
            </a:r>
            <a:r>
              <a:rPr lang="en-GB" sz="2400" dirty="0" smtClean="0"/>
              <a:t>end 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dirty="0"/>
              <a:t>are arranged in palisades or in V- or L-shaped </a:t>
            </a:r>
            <a:r>
              <a:rPr lang="en-GB" sz="2400" dirty="0" smtClean="0"/>
              <a:t>formations.</a:t>
            </a:r>
          </a:p>
          <a:p>
            <a:r>
              <a:rPr lang="en-GB" sz="2400" dirty="0" smtClean="0"/>
              <a:t> The rods </a:t>
            </a:r>
            <a:r>
              <a:rPr lang="en-GB" sz="2400" dirty="0"/>
              <a:t>have a beaded appearance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Humans are the only natural host of </a:t>
            </a:r>
            <a:r>
              <a:rPr lang="en-GB" sz="2400" i="1" dirty="0"/>
              <a:t>C. </a:t>
            </a:r>
            <a:r>
              <a:rPr lang="en-GB" sz="2400" i="1" dirty="0" err="1"/>
              <a:t>diphtheriae</a:t>
            </a:r>
            <a:r>
              <a:rPr lang="en-GB" sz="2400" dirty="0"/>
              <a:t>. </a:t>
            </a:r>
            <a:endParaRPr lang="en-GB" sz="2400" dirty="0" smtClean="0"/>
          </a:p>
          <a:p>
            <a:r>
              <a:rPr lang="en-GB" sz="2400" dirty="0" smtClean="0"/>
              <a:t>Both </a:t>
            </a:r>
            <a:r>
              <a:rPr lang="en-GB" sz="2400" dirty="0"/>
              <a:t>toxigenic and </a:t>
            </a:r>
            <a:r>
              <a:rPr lang="en-GB" sz="2400" dirty="0" err="1" smtClean="0"/>
              <a:t>nontoxigenicorganisms</a:t>
            </a:r>
            <a:r>
              <a:rPr lang="en-GB" sz="2400" dirty="0" smtClean="0"/>
              <a:t> </a:t>
            </a:r>
            <a:r>
              <a:rPr lang="en-GB" sz="2400" dirty="0"/>
              <a:t>reside in the upper respiratory tract and are transmitted by </a:t>
            </a:r>
            <a:r>
              <a:rPr lang="en-GB" sz="2400" b="1" dirty="0" smtClean="0"/>
              <a:t>airborne droplets</a:t>
            </a:r>
            <a:r>
              <a:rPr lang="en-GB" sz="2400" dirty="0"/>
              <a:t>.</a:t>
            </a: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1323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10" y="381104"/>
            <a:ext cx="6915040" cy="6476896"/>
          </a:xfrm>
        </p:spPr>
      </p:pic>
    </p:spTree>
    <p:extLst>
      <p:ext uri="{BB962C8B-B14F-4D97-AF65-F5344CB8AC3E}">
        <p14:creationId xmlns:p14="http://schemas.microsoft.com/office/powerpoint/2010/main" val="3655775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Clinical findings and Diagnosis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6411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It causes a </a:t>
            </a:r>
            <a:r>
              <a:rPr lang="en-GB" sz="2400" dirty="0"/>
              <a:t>the thick, </a:t>
            </a:r>
            <a:r>
              <a:rPr lang="en-GB" sz="2400" dirty="0" err="1"/>
              <a:t>gray</a:t>
            </a:r>
            <a:r>
              <a:rPr lang="en-GB" sz="2400" dirty="0"/>
              <a:t>, adherent </a:t>
            </a:r>
            <a:r>
              <a:rPr lang="en-GB" sz="2400" b="1" dirty="0" err="1">
                <a:solidFill>
                  <a:srgbClr val="0070C0"/>
                </a:solidFill>
              </a:rPr>
              <a:t>pseudomembrane</a:t>
            </a:r>
            <a:r>
              <a:rPr lang="en-GB" sz="2400" b="1" dirty="0"/>
              <a:t> </a:t>
            </a:r>
            <a:r>
              <a:rPr lang="en-GB" sz="2400" dirty="0"/>
              <a:t>over the tonsils </a:t>
            </a:r>
            <a:r>
              <a:rPr lang="en-GB" sz="2400" dirty="0" smtClean="0"/>
              <a:t>and throat </a:t>
            </a:r>
          </a:p>
          <a:p>
            <a:r>
              <a:rPr lang="en-GB" sz="2400" dirty="0"/>
              <a:t>Cutaneous diphtheria causes ulcerating skin lesions covered by a </a:t>
            </a:r>
            <a:r>
              <a:rPr lang="en-GB" sz="2400" dirty="0" err="1"/>
              <a:t>gray</a:t>
            </a:r>
            <a:r>
              <a:rPr lang="en-GB" sz="2400" dirty="0"/>
              <a:t> </a:t>
            </a:r>
            <a:r>
              <a:rPr lang="en-GB" sz="2400" dirty="0" smtClean="0"/>
              <a:t>membrane</a:t>
            </a:r>
          </a:p>
          <a:p>
            <a:r>
              <a:rPr lang="en-GB" sz="2400" dirty="0"/>
              <a:t>Laboratory diagnosis involves both isolating the organism and demonstrating </a:t>
            </a:r>
            <a:r>
              <a:rPr lang="en-GB" sz="2400" dirty="0" smtClean="0"/>
              <a:t>toxin production.</a:t>
            </a:r>
          </a:p>
          <a:p>
            <a:r>
              <a:rPr lang="en-GB" sz="2400" dirty="0"/>
              <a:t>A throat swab should </a:t>
            </a:r>
            <a:r>
              <a:rPr lang="en-GB" sz="2400" dirty="0" smtClean="0"/>
              <a:t>be cultured </a:t>
            </a:r>
            <a:r>
              <a:rPr lang="en-GB" sz="2400" dirty="0"/>
              <a:t>on </a:t>
            </a:r>
            <a:r>
              <a:rPr lang="en-GB" sz="2400" dirty="0" err="1">
                <a:solidFill>
                  <a:srgbClr val="FF0000"/>
                </a:solidFill>
              </a:rPr>
              <a:t>Loeffler’s</a:t>
            </a:r>
            <a:r>
              <a:rPr lang="en-GB" sz="2400" dirty="0">
                <a:solidFill>
                  <a:srgbClr val="FF0000"/>
                </a:solidFill>
              </a:rPr>
              <a:t> medium</a:t>
            </a:r>
            <a:r>
              <a:rPr lang="en-GB" sz="2400" dirty="0"/>
              <a:t>, a </a:t>
            </a:r>
            <a:r>
              <a:rPr lang="en-GB" sz="2400" b="1" dirty="0" err="1">
                <a:solidFill>
                  <a:srgbClr val="0070C0"/>
                </a:solidFill>
              </a:rPr>
              <a:t>tellurite</a:t>
            </a:r>
            <a:r>
              <a:rPr lang="en-GB" sz="2400" b="1" dirty="0">
                <a:solidFill>
                  <a:srgbClr val="0070C0"/>
                </a:solidFill>
              </a:rPr>
              <a:t> plate,</a:t>
            </a:r>
            <a:r>
              <a:rPr lang="en-GB" sz="2400" b="1" dirty="0"/>
              <a:t> </a:t>
            </a:r>
            <a:r>
              <a:rPr lang="en-GB" sz="2400" dirty="0"/>
              <a:t>and a blood agar plate. </a:t>
            </a:r>
            <a:r>
              <a:rPr lang="en-GB" sz="2400" dirty="0" smtClean="0"/>
              <a:t>The </a:t>
            </a:r>
            <a:r>
              <a:rPr lang="en-GB" sz="2400" dirty="0" err="1" smtClean="0"/>
              <a:t>tellurite</a:t>
            </a:r>
            <a:r>
              <a:rPr lang="en-GB" sz="2400" dirty="0" smtClean="0"/>
              <a:t> </a:t>
            </a:r>
            <a:r>
              <a:rPr lang="en-GB" sz="2400" dirty="0"/>
              <a:t>plate contains a tellurium salt that is reduced to elemental tellurium </a:t>
            </a:r>
            <a:r>
              <a:rPr lang="en-GB" sz="2400" dirty="0" smtClean="0"/>
              <a:t>within the </a:t>
            </a:r>
            <a:r>
              <a:rPr lang="en-GB" sz="2400" dirty="0"/>
              <a:t>organism. The typical </a:t>
            </a:r>
            <a:r>
              <a:rPr lang="en-GB" sz="2400" dirty="0" err="1"/>
              <a:t>gray</a:t>
            </a:r>
            <a:r>
              <a:rPr lang="en-GB" sz="2400" dirty="0"/>
              <a:t>-black </a:t>
            </a:r>
            <a:r>
              <a:rPr lang="en-GB" sz="2400" dirty="0" err="1"/>
              <a:t>color</a:t>
            </a:r>
            <a:r>
              <a:rPr lang="en-GB" sz="2400" dirty="0"/>
              <a:t> of tellurium in the colony is a </a:t>
            </a:r>
            <a:r>
              <a:rPr lang="en-GB" sz="2400" dirty="0" smtClean="0"/>
              <a:t>diagnostic </a:t>
            </a:r>
            <a:r>
              <a:rPr lang="en-GB" sz="2400" dirty="0"/>
              <a:t>criterion.</a:t>
            </a:r>
          </a:p>
        </p:txBody>
      </p:sp>
    </p:spTree>
    <p:extLst>
      <p:ext uri="{BB962C8B-B14F-4D97-AF65-F5344CB8AC3E}">
        <p14:creationId xmlns:p14="http://schemas.microsoft.com/office/powerpoint/2010/main" val="2752414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7030A0"/>
                </a:solidFill>
              </a:rPr>
              <a:t>Treatment and Vaccination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treatment of choice is </a:t>
            </a:r>
            <a:r>
              <a:rPr lang="en-GB" sz="2400" b="1" dirty="0">
                <a:solidFill>
                  <a:srgbClr val="FF0000"/>
                </a:solidFill>
              </a:rPr>
              <a:t>antitoxin</a:t>
            </a:r>
            <a:r>
              <a:rPr lang="en-GB" sz="2400" b="1" dirty="0"/>
              <a:t>, </a:t>
            </a:r>
            <a:r>
              <a:rPr lang="en-GB" sz="2400" dirty="0"/>
              <a:t>which should be given immediately on </a:t>
            </a:r>
            <a:r>
              <a:rPr lang="en-GB" sz="2400" dirty="0" smtClean="0"/>
              <a:t>the basis </a:t>
            </a:r>
            <a:r>
              <a:rPr lang="en-GB" sz="2400" dirty="0"/>
              <a:t>of clinical </a:t>
            </a:r>
            <a:r>
              <a:rPr lang="en-GB" sz="2400" dirty="0" smtClean="0"/>
              <a:t>impression</a:t>
            </a:r>
          </a:p>
          <a:p>
            <a:r>
              <a:rPr lang="en-GB" sz="2400" b="1" dirty="0"/>
              <a:t>D</a:t>
            </a:r>
            <a:r>
              <a:rPr lang="en-GB" sz="2400" b="1" dirty="0" smtClean="0"/>
              <a:t>iphtheria </a:t>
            </a:r>
            <a:r>
              <a:rPr lang="en-GB" sz="2400" b="1" dirty="0"/>
              <a:t>toxoid </a:t>
            </a:r>
            <a:r>
              <a:rPr lang="en-GB" sz="2400" dirty="0"/>
              <a:t>(usually given as a combination of diphtheria toxoid, </a:t>
            </a:r>
            <a:r>
              <a:rPr lang="en-GB" sz="2400" dirty="0" smtClean="0"/>
              <a:t>tetanus toxoid</a:t>
            </a:r>
            <a:r>
              <a:rPr lang="en-GB" sz="2400" dirty="0"/>
              <a:t>, and </a:t>
            </a:r>
            <a:r>
              <a:rPr lang="en-GB" sz="2400" dirty="0" err="1"/>
              <a:t>acellular</a:t>
            </a:r>
            <a:r>
              <a:rPr lang="en-GB" sz="2400" dirty="0"/>
              <a:t> pertussis vaccine, often abbreviated as </a:t>
            </a:r>
            <a:r>
              <a:rPr lang="en-GB" sz="2400" dirty="0" err="1"/>
              <a:t>DTaP</a:t>
            </a:r>
            <a:r>
              <a:rPr lang="en-GB" sz="2400" dirty="0"/>
              <a:t>). </a:t>
            </a:r>
            <a:endParaRPr lang="en-GB" sz="2400" dirty="0" smtClean="0"/>
          </a:p>
          <a:p>
            <a:r>
              <a:rPr lang="en-GB" sz="2400" dirty="0" smtClean="0"/>
              <a:t>Diphtheria toxoid </a:t>
            </a:r>
            <a:r>
              <a:rPr lang="en-GB" sz="2400" dirty="0"/>
              <a:t>is prepared by treating the exotoxin with formaldehyde. This </a:t>
            </a:r>
            <a:r>
              <a:rPr lang="en-GB" sz="2400" dirty="0" smtClean="0"/>
              <a:t>treatment inactivates </a:t>
            </a:r>
            <a:r>
              <a:rPr lang="en-GB" sz="2400" dirty="0"/>
              <a:t>the toxic effect but leaves the antigenicity intact. </a:t>
            </a:r>
            <a:endParaRPr lang="en-GB" sz="2400" dirty="0" smtClean="0"/>
          </a:p>
          <a:p>
            <a:r>
              <a:rPr lang="en-GB" sz="2400" dirty="0" smtClean="0"/>
              <a:t>Because </a:t>
            </a:r>
            <a:r>
              <a:rPr lang="en-GB" sz="2400" dirty="0"/>
              <a:t>immunity wanes, a booster every 10 years is recommended. </a:t>
            </a:r>
            <a:r>
              <a:rPr lang="en-GB" sz="2400" dirty="0" smtClean="0"/>
              <a:t>Immunization does </a:t>
            </a:r>
            <a:r>
              <a:rPr lang="en-GB" sz="2400" dirty="0"/>
              <a:t>not prevent nasopharyngeal carriage of the organism.</a:t>
            </a:r>
          </a:p>
        </p:txBody>
      </p:sp>
    </p:spTree>
    <p:extLst>
      <p:ext uri="{BB962C8B-B14F-4D97-AF65-F5344CB8AC3E}">
        <p14:creationId xmlns:p14="http://schemas.microsoft.com/office/powerpoint/2010/main" val="1287421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450975" y="609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Age of vaccination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1450975" y="1924050"/>
            <a:ext cx="8153400" cy="4495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First dose -6 weeks</a:t>
            </a:r>
          </a:p>
          <a:p>
            <a:pPr eaLnBrk="1" hangingPunct="1"/>
            <a:r>
              <a:rPr lang="en-US" altLang="en-US" sz="2400" dirty="0" smtClean="0"/>
              <a:t>Second dose-10 weeks</a:t>
            </a:r>
          </a:p>
          <a:p>
            <a:pPr eaLnBrk="1" hangingPunct="1"/>
            <a:r>
              <a:rPr lang="en-US" altLang="en-US" sz="2400" dirty="0" smtClean="0"/>
              <a:t>Third dose -14 weeks</a:t>
            </a:r>
          </a:p>
          <a:p>
            <a:pPr eaLnBrk="1" hangingPunct="1"/>
            <a:r>
              <a:rPr lang="en-US" altLang="en-US" sz="2400" dirty="0" smtClean="0"/>
              <a:t>First booster-12-18 months</a:t>
            </a:r>
          </a:p>
          <a:p>
            <a:pPr eaLnBrk="1" hangingPunct="1"/>
            <a:r>
              <a:rPr lang="en-US" altLang="en-US" sz="2400" dirty="0" smtClean="0"/>
              <a:t>Second booster- 5 years some as DT others DPT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51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     </a:t>
            </a:r>
            <a:r>
              <a:rPr lang="en-GB" sz="3600" dirty="0" smtClean="0">
                <a:solidFill>
                  <a:srgbClr val="7030A0"/>
                </a:solidFill>
              </a:rPr>
              <a:t>PERTUSIS</a:t>
            </a:r>
            <a:endParaRPr lang="en-GB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864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i="1" dirty="0" err="1" smtClean="0">
                <a:solidFill>
                  <a:srgbClr val="FF0000"/>
                </a:solidFill>
              </a:rPr>
              <a:t>Bordetella</a:t>
            </a:r>
            <a:r>
              <a:rPr lang="en-GB" sz="2400" i="1" dirty="0" smtClean="0">
                <a:solidFill>
                  <a:srgbClr val="FF0000"/>
                </a:solidFill>
              </a:rPr>
              <a:t> </a:t>
            </a:r>
            <a:r>
              <a:rPr lang="en-GB" sz="2400" i="1" dirty="0">
                <a:solidFill>
                  <a:srgbClr val="FF0000"/>
                </a:solidFill>
              </a:rPr>
              <a:t>pertussis </a:t>
            </a:r>
            <a:r>
              <a:rPr lang="en-GB" sz="2400" dirty="0"/>
              <a:t>causes whooping cough (pertussis</a:t>
            </a:r>
            <a:r>
              <a:rPr lang="en-GB" sz="2400" dirty="0" smtClean="0"/>
              <a:t>)</a:t>
            </a:r>
          </a:p>
          <a:p>
            <a:r>
              <a:rPr lang="en-GB" sz="2400" i="1" dirty="0"/>
              <a:t>B. pertussis </a:t>
            </a:r>
            <a:r>
              <a:rPr lang="en-GB" sz="2400" dirty="0"/>
              <a:t>is a small, </a:t>
            </a:r>
            <a:r>
              <a:rPr lang="en-GB" sz="2400" dirty="0" err="1"/>
              <a:t>coccobacillary</a:t>
            </a:r>
            <a:r>
              <a:rPr lang="en-GB" sz="2400" dirty="0"/>
              <a:t>, encapsulated gram-negative rod</a:t>
            </a:r>
            <a:r>
              <a:rPr lang="en-GB" sz="2400" dirty="0" smtClean="0"/>
              <a:t>.</a:t>
            </a:r>
          </a:p>
          <a:p>
            <a:r>
              <a:rPr lang="en-GB" sz="2400" i="1" dirty="0"/>
              <a:t>B. pertussis</a:t>
            </a:r>
            <a:r>
              <a:rPr lang="en-GB" sz="2400" dirty="0"/>
              <a:t>, a pathogen </a:t>
            </a:r>
            <a:r>
              <a:rPr lang="en-GB" sz="2400" b="1" dirty="0"/>
              <a:t>only for humans, </a:t>
            </a:r>
            <a:r>
              <a:rPr lang="en-GB" sz="2400" dirty="0"/>
              <a:t>is transmitted by </a:t>
            </a:r>
            <a:r>
              <a:rPr lang="en-GB" sz="2400" b="1" dirty="0">
                <a:solidFill>
                  <a:srgbClr val="0070C0"/>
                </a:solidFill>
              </a:rPr>
              <a:t>airborne </a:t>
            </a:r>
            <a:r>
              <a:rPr lang="en-GB" sz="2400" b="1" dirty="0" smtClean="0">
                <a:solidFill>
                  <a:srgbClr val="0070C0"/>
                </a:solidFill>
              </a:rPr>
              <a:t>droplets </a:t>
            </a:r>
            <a:r>
              <a:rPr lang="en-GB" sz="2400" dirty="0" smtClean="0"/>
              <a:t>produced </a:t>
            </a:r>
            <a:r>
              <a:rPr lang="en-GB" sz="2400" dirty="0"/>
              <a:t>during the severe coughing episodes</a:t>
            </a:r>
            <a:r>
              <a:rPr lang="en-GB" sz="2400" dirty="0" smtClean="0"/>
              <a:t>.</a:t>
            </a:r>
          </a:p>
          <a:p>
            <a:r>
              <a:rPr lang="en-GB" sz="2400" dirty="0"/>
              <a:t>Pertussis is a highly contagious disease that occurs primarily in infants and </a:t>
            </a:r>
            <a:r>
              <a:rPr lang="en-GB" sz="2400" dirty="0" smtClean="0"/>
              <a:t>young children </a:t>
            </a:r>
            <a:r>
              <a:rPr lang="en-GB" sz="2400" dirty="0"/>
              <a:t>and has a worldwide distribution</a:t>
            </a:r>
            <a:r>
              <a:rPr lang="en-GB" sz="2400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18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3599"/>
            <a:ext cx="8596668" cy="3907763"/>
          </a:xfrm>
        </p:spPr>
        <p:txBody>
          <a:bodyPr>
            <a:normAutofit/>
          </a:bodyPr>
          <a:lstStyle/>
          <a:p>
            <a:r>
              <a:rPr lang="en-GB" sz="2000" dirty="0"/>
              <a:t>Whooping cough is an acute </a:t>
            </a:r>
            <a:r>
              <a:rPr lang="en-GB" sz="2000" dirty="0" err="1"/>
              <a:t>tracheobronchitis</a:t>
            </a:r>
            <a:r>
              <a:rPr lang="en-GB" sz="2000" dirty="0"/>
              <a:t> that begins with mild </a:t>
            </a:r>
            <a:r>
              <a:rPr lang="en-GB" sz="2000" dirty="0" smtClean="0"/>
              <a:t>upper respiratory </a:t>
            </a:r>
            <a:r>
              <a:rPr lang="en-GB" sz="2000" dirty="0"/>
              <a:t>tract symptoms followed by a severe paroxysmal cough, which </a:t>
            </a:r>
            <a:r>
              <a:rPr lang="en-GB" sz="2000" dirty="0" smtClean="0"/>
              <a:t>lasts from </a:t>
            </a:r>
            <a:r>
              <a:rPr lang="en-GB" sz="2000" dirty="0"/>
              <a:t>1 to 4 weeks.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paroxysmal pattern is characterized by a series of </a:t>
            </a:r>
            <a:r>
              <a:rPr lang="en-GB" sz="2000" dirty="0" smtClean="0"/>
              <a:t>hacking coughs</a:t>
            </a:r>
            <a:r>
              <a:rPr lang="en-GB" sz="2000" dirty="0"/>
              <a:t>, accompanied by production of copious amounts of mucus, that end with </a:t>
            </a:r>
            <a:r>
              <a:rPr lang="en-GB" sz="2000" dirty="0" smtClean="0"/>
              <a:t>an inspiratory </a:t>
            </a:r>
            <a:r>
              <a:rPr lang="en-GB" sz="2000" dirty="0">
                <a:solidFill>
                  <a:srgbClr val="FF0000"/>
                </a:solidFill>
              </a:rPr>
              <a:t>“whoop” </a:t>
            </a:r>
            <a:r>
              <a:rPr lang="en-GB" sz="2000" dirty="0"/>
              <a:t>as air rushes past the narrowed glottis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639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6455"/>
            <a:ext cx="5822155" cy="388143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15" y="2316691"/>
            <a:ext cx="5656985" cy="40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1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classic picture of whooping cough </a:t>
            </a:r>
            <a:r>
              <a:rPr lang="en-GB" sz="2000" dirty="0" smtClean="0"/>
              <a:t>described </a:t>
            </a:r>
            <a:r>
              <a:rPr lang="en-GB" sz="2000" dirty="0">
                <a:solidFill>
                  <a:srgbClr val="FF0000"/>
                </a:solidFill>
              </a:rPr>
              <a:t>occurs primarily in young children</a:t>
            </a:r>
            <a:r>
              <a:rPr lang="en-GB" sz="20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GB" sz="2000" dirty="0" smtClean="0"/>
              <a:t>In </a:t>
            </a:r>
            <a:r>
              <a:rPr lang="en-GB" sz="2000" dirty="0"/>
              <a:t>adults, </a:t>
            </a:r>
            <a:r>
              <a:rPr lang="en-GB" sz="2000" i="1" dirty="0"/>
              <a:t>B. pertussis </a:t>
            </a:r>
            <a:r>
              <a:rPr lang="en-GB" sz="2000" dirty="0"/>
              <a:t>infection often manifests as a paroxysmal cough of varying severity lasting weeks. The characteristic whoop is often absent, leading to difficulty in recognizing the cough as caused by this organism.</a:t>
            </a:r>
          </a:p>
          <a:p>
            <a:r>
              <a:rPr lang="en-GB" sz="2000" dirty="0"/>
              <a:t> In the correct clinical setting, adults with a cough lasting several weeks (often called the 100-day cough) should be evaluated for infection with </a:t>
            </a:r>
            <a:r>
              <a:rPr lang="en-GB" sz="2000" i="1" dirty="0"/>
              <a:t>B. pertussis</a:t>
            </a:r>
            <a:r>
              <a:rPr lang="en-GB" sz="2000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1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organism can be isolated from nasopharyngeal swabs taken during </a:t>
            </a:r>
            <a:r>
              <a:rPr lang="en-GB" sz="2000" dirty="0" smtClean="0"/>
              <a:t>the  paroxysmal </a:t>
            </a:r>
            <a:r>
              <a:rPr lang="en-GB" sz="2000" dirty="0"/>
              <a:t>stage. </a:t>
            </a:r>
            <a:endParaRPr lang="en-GB" sz="2000" dirty="0" smtClean="0"/>
          </a:p>
          <a:p>
            <a:r>
              <a:rPr lang="en-GB" sz="2000" dirty="0" smtClean="0">
                <a:solidFill>
                  <a:srgbClr val="FF0000"/>
                </a:solidFill>
              </a:rPr>
              <a:t>Bordet-</a:t>
            </a:r>
            <a:r>
              <a:rPr lang="en-GB" sz="2000" dirty="0" err="1" smtClean="0">
                <a:solidFill>
                  <a:srgbClr val="FF0000"/>
                </a:solidFill>
              </a:rPr>
              <a:t>Gengou</a:t>
            </a:r>
            <a:r>
              <a:rPr lang="en-GB" sz="2000" dirty="0" smtClean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</a:rPr>
              <a:t>medium </a:t>
            </a:r>
            <a:r>
              <a:rPr lang="en-GB" sz="2000" dirty="0"/>
              <a:t>used for this purpose contains a </a:t>
            </a:r>
            <a:r>
              <a:rPr lang="en-GB" sz="2000" dirty="0" smtClean="0"/>
              <a:t>high percentage </a:t>
            </a:r>
            <a:r>
              <a:rPr lang="en-GB" sz="2000" dirty="0"/>
              <a:t>of blood (20%–30%) to inactivate inhibitors in the agar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PCR, Fluorescent antibody staining also used</a:t>
            </a:r>
          </a:p>
          <a:p>
            <a:r>
              <a:rPr lang="en-GB" sz="2000" dirty="0" smtClean="0"/>
              <a:t>Azithromycin used for treatment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79386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VACCINATION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399"/>
            <a:ext cx="8596668" cy="4110963"/>
          </a:xfrm>
        </p:spPr>
        <p:txBody>
          <a:bodyPr>
            <a:noAutofit/>
          </a:bodyPr>
          <a:lstStyle/>
          <a:p>
            <a:r>
              <a:rPr lang="en-GB" sz="2000" dirty="0"/>
              <a:t>There are two types of vaccines: </a:t>
            </a:r>
            <a:endParaRPr lang="en-GB" sz="2000" dirty="0" smtClean="0"/>
          </a:p>
          <a:p>
            <a:r>
              <a:rPr lang="en-GB" sz="2000" dirty="0" smtClean="0"/>
              <a:t>an </a:t>
            </a:r>
            <a:r>
              <a:rPr lang="en-GB" sz="2000" dirty="0" err="1"/>
              <a:t>acellular</a:t>
            </a:r>
            <a:r>
              <a:rPr lang="en-GB" sz="2000" dirty="0"/>
              <a:t> vaccine containing purified </a:t>
            </a:r>
            <a:r>
              <a:rPr lang="en-GB" sz="2000" dirty="0" smtClean="0"/>
              <a:t>proteins from </a:t>
            </a:r>
            <a:r>
              <a:rPr lang="en-GB" sz="2000" dirty="0"/>
              <a:t>the organism </a:t>
            </a:r>
            <a:r>
              <a:rPr lang="en-GB" sz="2000" dirty="0" smtClean="0"/>
              <a:t>and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a killed vaccine containing inactivated </a:t>
            </a:r>
            <a:r>
              <a:rPr lang="en-GB" sz="2000" i="1" dirty="0"/>
              <a:t>B. </a:t>
            </a:r>
            <a:r>
              <a:rPr lang="en-GB" sz="2000" i="1" dirty="0" smtClean="0"/>
              <a:t>pertussis </a:t>
            </a:r>
            <a:r>
              <a:rPr lang="en-GB" sz="2000" dirty="0" smtClean="0"/>
              <a:t>organisms</a:t>
            </a:r>
            <a:r>
              <a:rPr lang="en-GB" sz="2000" dirty="0"/>
              <a:t>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b="1" dirty="0" err="1">
                <a:solidFill>
                  <a:srgbClr val="0070C0"/>
                </a:solidFill>
              </a:rPr>
              <a:t>acellular</a:t>
            </a:r>
            <a:r>
              <a:rPr lang="en-GB" sz="2000" b="1" dirty="0">
                <a:solidFill>
                  <a:srgbClr val="0070C0"/>
                </a:solidFill>
              </a:rPr>
              <a:t> vaccine </a:t>
            </a:r>
            <a:r>
              <a:rPr lang="en-GB" sz="2000" dirty="0"/>
              <a:t>contains five antigens purified from the organism.</a:t>
            </a:r>
          </a:p>
          <a:p>
            <a:r>
              <a:rPr lang="en-GB" sz="2000" dirty="0"/>
              <a:t>It is the vaccine currently used in the United </a:t>
            </a:r>
            <a:r>
              <a:rPr lang="en-GB" sz="2000" dirty="0" smtClean="0"/>
              <a:t>States</a:t>
            </a:r>
          </a:p>
          <a:p>
            <a:r>
              <a:rPr lang="en-GB" sz="2000" dirty="0"/>
              <a:t>The main </a:t>
            </a:r>
            <a:r>
              <a:rPr lang="en-GB" sz="2000" dirty="0" err="1"/>
              <a:t>immunogen</a:t>
            </a:r>
            <a:r>
              <a:rPr lang="en-GB" sz="2000" dirty="0"/>
              <a:t> in </a:t>
            </a:r>
            <a:r>
              <a:rPr lang="en-GB" sz="2000" dirty="0" smtClean="0"/>
              <a:t>this vaccine </a:t>
            </a:r>
            <a:r>
              <a:rPr lang="en-GB" sz="2000" dirty="0"/>
              <a:t>is inactivated pertussis toxin (pertussis toxoid). The toxoid in the vaccine </a:t>
            </a:r>
            <a:r>
              <a:rPr lang="en-GB" sz="2000" dirty="0" smtClean="0"/>
              <a:t>is pertussis </a:t>
            </a:r>
            <a:r>
              <a:rPr lang="en-GB" sz="2000" dirty="0"/>
              <a:t>toxin that has been inactivated genetically by introducing two amino </a:t>
            </a:r>
            <a:r>
              <a:rPr lang="en-GB" sz="2000" dirty="0" smtClean="0"/>
              <a:t>acid changes</a:t>
            </a:r>
            <a:r>
              <a:rPr lang="en-GB" sz="2000" dirty="0"/>
              <a:t>, which eliminates its ADP-</a:t>
            </a:r>
            <a:r>
              <a:rPr lang="en-GB" sz="2000" dirty="0" err="1"/>
              <a:t>ribosylating</a:t>
            </a:r>
            <a:r>
              <a:rPr lang="en-GB" sz="2000" dirty="0"/>
              <a:t> activity but retains its antigenicity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953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It is the first vaccine to contain a genetically inactivated toxoid. The other pertussis antigens in the vaccine are filamentous </a:t>
            </a:r>
            <a:r>
              <a:rPr lang="en-GB" sz="2000" dirty="0" err="1"/>
              <a:t>hemagglutinin</a:t>
            </a:r>
            <a:r>
              <a:rPr lang="en-GB" sz="2000" dirty="0"/>
              <a:t>, </a:t>
            </a:r>
            <a:r>
              <a:rPr lang="en-GB" sz="2000" dirty="0" err="1"/>
              <a:t>pertactin</a:t>
            </a:r>
            <a:r>
              <a:rPr lang="en-GB" sz="2000" dirty="0"/>
              <a:t>, and fimbriae types 2 and 3.</a:t>
            </a:r>
          </a:p>
          <a:p>
            <a:r>
              <a:rPr lang="en-GB" sz="2000" dirty="0"/>
              <a:t>The </a:t>
            </a:r>
            <a:r>
              <a:rPr lang="en-GB" sz="2000" dirty="0" err="1"/>
              <a:t>acellular</a:t>
            </a:r>
            <a:r>
              <a:rPr lang="en-GB" sz="2000" dirty="0"/>
              <a:t> vaccine has fewer side effects than the killed vaccine but has </a:t>
            </a:r>
            <a:r>
              <a:rPr lang="en-GB" sz="2000" dirty="0" smtClean="0"/>
              <a:t>a shorter </a:t>
            </a:r>
            <a:r>
              <a:rPr lang="en-GB" sz="2000" dirty="0"/>
              <a:t>duration of immunity</a:t>
            </a:r>
            <a:r>
              <a:rPr lang="en-GB" sz="2000" dirty="0" smtClean="0"/>
              <a:t>.</a:t>
            </a:r>
          </a:p>
          <a:p>
            <a:r>
              <a:rPr lang="en-GB" sz="2000" dirty="0"/>
              <a:t>The pertussis vaccine is usually given combined with diphtheria and </a:t>
            </a:r>
            <a:r>
              <a:rPr lang="en-GB" sz="2000" dirty="0" smtClean="0"/>
              <a:t>tetanus toxoids </a:t>
            </a:r>
            <a:r>
              <a:rPr lang="en-GB" sz="2000" dirty="0"/>
              <a:t>(</a:t>
            </a:r>
            <a:r>
              <a:rPr lang="en-GB" sz="2000" dirty="0" err="1"/>
              <a:t>DTaP</a:t>
            </a:r>
            <a:r>
              <a:rPr lang="en-GB" sz="2000" dirty="0"/>
              <a:t>) in three doses beginning at 2 months of </a:t>
            </a:r>
            <a:r>
              <a:rPr lang="en-GB" sz="2000" dirty="0" smtClean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95706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Because outbreaks of pertussis have occurred among teenagers, a booster for those between 10 and 18 years old is recommended. This vaccine, called </a:t>
            </a:r>
            <a:r>
              <a:rPr lang="en-GB" sz="2000" dirty="0" err="1">
                <a:solidFill>
                  <a:srgbClr val="0070C0"/>
                </a:solidFill>
              </a:rPr>
              <a:t>Boostrix</a:t>
            </a:r>
            <a:r>
              <a:rPr lang="en-GB" sz="2000" dirty="0"/>
              <a:t>, contains diphtheria and tetanus toxoids also</a:t>
            </a:r>
            <a:r>
              <a:rPr lang="en-GB" sz="2000" dirty="0" smtClean="0"/>
              <a:t>.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Another vaccine called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Adacel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also contains diphtheria and tetanus toxoids. A pertussis booster dose is recommended for adults as well. </a:t>
            </a:r>
            <a:endParaRPr lang="en-GB" sz="2000" dirty="0" smtClean="0"/>
          </a:p>
          <a:p>
            <a:r>
              <a:rPr lang="en-GB" sz="2000" dirty="0" smtClean="0"/>
              <a:t>To </a:t>
            </a:r>
            <a:r>
              <a:rPr lang="en-GB" sz="2000" dirty="0"/>
              <a:t>protect </a:t>
            </a:r>
            <a:r>
              <a:rPr lang="en-GB" sz="2000" dirty="0" err="1"/>
              <a:t>newborns</a:t>
            </a:r>
            <a:r>
              <a:rPr lang="en-GB" sz="2000" dirty="0"/>
              <a:t>, pregnant women should receive pertussis vaccine</a:t>
            </a:r>
            <a:r>
              <a:rPr lang="en-GB" sz="2000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24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Antipertussis</a:t>
            </a:r>
            <a:r>
              <a:rPr lang="en-GB" sz="2000" dirty="0"/>
              <a:t> </a:t>
            </a:r>
            <a:r>
              <a:rPr lang="en-GB" sz="2000" dirty="0" err="1"/>
              <a:t>IgG</a:t>
            </a:r>
            <a:r>
              <a:rPr lang="en-GB" sz="2000" dirty="0"/>
              <a:t> will pass the placenta and protect the </a:t>
            </a:r>
            <a:r>
              <a:rPr lang="en-GB" sz="2000" dirty="0" err="1"/>
              <a:t>newborn</a:t>
            </a:r>
            <a:r>
              <a:rPr lang="en-GB" sz="2000" dirty="0"/>
              <a:t>.</a:t>
            </a:r>
          </a:p>
          <a:p>
            <a:r>
              <a:rPr lang="en-GB" sz="2000" dirty="0"/>
              <a:t>The killed vaccine is no longer used in the United States because it is suspected of causing various side effects, including </a:t>
            </a:r>
            <a:r>
              <a:rPr lang="en-GB" sz="2000" dirty="0" err="1"/>
              <a:t>postvaccine</a:t>
            </a:r>
            <a:r>
              <a:rPr lang="en-GB" sz="2000" dirty="0"/>
              <a:t> encephalopathy at a rate of about one case per million doses administered.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killed vaccine is in use in many countries other than the United States.</a:t>
            </a:r>
          </a:p>
          <a:p>
            <a:r>
              <a:rPr lang="en-GB" sz="2000" dirty="0"/>
              <a:t>Azithromycin is useful in prevention of disease in exposed, </a:t>
            </a:r>
            <a:r>
              <a:rPr lang="en-GB" sz="2000" dirty="0" smtClean="0"/>
              <a:t>unimmunized individuals</a:t>
            </a:r>
            <a:r>
              <a:rPr lang="en-GB" sz="2000" dirty="0"/>
              <a:t>. It should also be given to immunized children younger than 4 years </a:t>
            </a:r>
            <a:r>
              <a:rPr lang="en-GB" sz="2000" dirty="0" smtClean="0"/>
              <a:t>who have </a:t>
            </a:r>
            <a:r>
              <a:rPr lang="en-GB" sz="2000" dirty="0"/>
              <a:t>been exposed because vaccine-induced immunity is not completely protective.</a:t>
            </a:r>
          </a:p>
        </p:txBody>
      </p:sp>
    </p:spTree>
    <p:extLst>
      <p:ext uri="{BB962C8B-B14F-4D97-AF65-F5344CB8AC3E}">
        <p14:creationId xmlns:p14="http://schemas.microsoft.com/office/powerpoint/2010/main" val="529132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PENTAVALENT VACCINE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>
                <a:solidFill>
                  <a:srgbClr val="FF0000"/>
                </a:solidFill>
              </a:rPr>
              <a:t>Storage and administration</a:t>
            </a:r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vaccine is best stored at +2-+8 degree  Celsius </a:t>
            </a:r>
          </a:p>
          <a:p>
            <a:r>
              <a:rPr lang="en-US" altLang="en-US" sz="2000" dirty="0"/>
              <a:t>Given as  deep IM over the lateral thigh or deltoid</a:t>
            </a:r>
          </a:p>
          <a:p>
            <a:endParaRPr lang="en-GB" dirty="0" smtClean="0"/>
          </a:p>
          <a:p>
            <a:r>
              <a:rPr lang="en-GB" sz="2000" dirty="0" smtClean="0"/>
              <a:t>Vaccine contraindicated in cases of progressive neurological disease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69985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COMPLICATIONS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Fever rise to 40.5 within 48 hours-1:330</a:t>
            </a:r>
          </a:p>
          <a:p>
            <a:r>
              <a:rPr lang="en-US" altLang="en-US" sz="2000" dirty="0"/>
              <a:t>Convulsions within 3 days 1:1750</a:t>
            </a:r>
          </a:p>
          <a:p>
            <a:r>
              <a:rPr lang="en-US" altLang="en-US" sz="2000" dirty="0" err="1"/>
              <a:t>Persitent</a:t>
            </a:r>
            <a:r>
              <a:rPr lang="en-US" altLang="en-US" sz="2000" dirty="0"/>
              <a:t> severe </a:t>
            </a:r>
            <a:r>
              <a:rPr lang="en-US" altLang="en-US" sz="2000" dirty="0" err="1"/>
              <a:t>unconsolable</a:t>
            </a:r>
            <a:r>
              <a:rPr lang="en-US" altLang="en-US" sz="2000" dirty="0"/>
              <a:t> screaming or crying for over 3 hours 1:100</a:t>
            </a:r>
          </a:p>
          <a:p>
            <a:r>
              <a:rPr lang="en-US" altLang="en-US" sz="2000" dirty="0" smtClean="0"/>
              <a:t>Hypotonic-hypo responsive </a:t>
            </a:r>
            <a:r>
              <a:rPr lang="en-US" altLang="en-US" sz="2000" dirty="0"/>
              <a:t>episode </a:t>
            </a:r>
            <a:r>
              <a:rPr lang="en-US" altLang="en-US" sz="2000" dirty="0" smtClean="0"/>
              <a:t>within 48 </a:t>
            </a:r>
            <a:r>
              <a:rPr lang="en-US" altLang="en-US" sz="2000" dirty="0"/>
              <a:t>hours </a:t>
            </a:r>
            <a:r>
              <a:rPr lang="en-US" altLang="en-US" sz="2000" dirty="0" smtClean="0"/>
              <a:t>1:1750</a:t>
            </a:r>
            <a:endParaRPr lang="en-US" altLang="en-US" sz="2000" dirty="0"/>
          </a:p>
          <a:p>
            <a:r>
              <a:rPr lang="en-US" altLang="en-US" sz="2000" dirty="0"/>
              <a:t>Local sterile injection abscess</a:t>
            </a:r>
          </a:p>
          <a:p>
            <a:r>
              <a:rPr lang="en-US" altLang="en-US" sz="2000" dirty="0"/>
              <a:t>Allergic skin reaction</a:t>
            </a:r>
          </a:p>
          <a:p>
            <a:r>
              <a:rPr lang="en-US" altLang="en-US" sz="2000" dirty="0" err="1"/>
              <a:t>Pseudotumour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cerebri</a:t>
            </a:r>
            <a:endParaRPr lang="en-US" altLang="en-US" sz="2000" dirty="0"/>
          </a:p>
          <a:p>
            <a:r>
              <a:rPr lang="en-US" altLang="en-US" sz="2000" dirty="0"/>
              <a:t>Encephalitis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243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sz="4400" dirty="0" smtClean="0">
                <a:solidFill>
                  <a:srgbClr val="7030A0"/>
                </a:solidFill>
              </a:rPr>
              <a:t>THANK YOU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3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Diagnosis is as per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WHO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</a:rPr>
              <a:t>case </a:t>
            </a: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</a:rPr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21109"/>
          </a:xfrm>
        </p:spPr>
        <p:txBody>
          <a:bodyPr/>
          <a:lstStyle/>
          <a:p>
            <a:r>
              <a:rPr lang="en-US" altLang="en-US" sz="2000" dirty="0">
                <a:solidFill>
                  <a:srgbClr val="7030A0"/>
                </a:solidFill>
              </a:rPr>
              <a:t>“ A case of poliomyelitis is defined as any child under fifteen years of age with acute flaccid paralysis or any person with paralytic illness at any age when polio is suspected”</a:t>
            </a:r>
          </a:p>
          <a:p>
            <a:endParaRPr lang="en-GB" dirty="0" smtClean="0"/>
          </a:p>
          <a:p>
            <a:r>
              <a:rPr lang="en-US" altLang="en-US" sz="2000" dirty="0" smtClean="0">
                <a:solidFill>
                  <a:srgbClr val="0070C0"/>
                </a:solidFill>
              </a:rPr>
              <a:t>Acute Flaccid Paralysis </a:t>
            </a:r>
            <a:r>
              <a:rPr lang="en-US" altLang="en-US" sz="2000" dirty="0">
                <a:solidFill>
                  <a:srgbClr val="0070C0"/>
                </a:solidFill>
              </a:rPr>
              <a:t>is defined as sudden onset of weakness and floppiness in any part of body in a child &lt;15 years or paralysis in a person of any age in whom polio is suspected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496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The infection Cycle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7419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Agent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Poliovirus : three serotypes (P1, P2, P3) with different antigenicity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The virus can live in water for three months and in the </a:t>
            </a:r>
            <a:r>
              <a:rPr lang="en-US" altLang="en-US" sz="2000" dirty="0" err="1"/>
              <a:t>faeces</a:t>
            </a:r>
            <a:r>
              <a:rPr lang="en-US" altLang="en-US" sz="2000" dirty="0"/>
              <a:t> for six months.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The poliovirus is rapidly inactivated by heat, formaldehyde, chlorine and ultraviolet light.            </a:t>
            </a:r>
          </a:p>
          <a:p>
            <a:pPr>
              <a:lnSpc>
                <a:spcPct val="13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Reservoir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/>
              <a:t> Cases : clinical &amp; subclinical plays a role in the spread of infection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Carriers: </a:t>
            </a:r>
            <a:r>
              <a:rPr lang="en-US" altLang="en-US" sz="2000" dirty="0" err="1"/>
              <a:t>faecal</a:t>
            </a:r>
            <a:r>
              <a:rPr lang="en-US" altLang="en-US" sz="2000" dirty="0"/>
              <a:t> temporary. </a:t>
            </a:r>
            <a:r>
              <a:rPr lang="en-US" altLang="en-US" sz="2000" u="sng" dirty="0"/>
              <a:t>There is no chronic carrier.</a:t>
            </a:r>
          </a:p>
          <a:p>
            <a:r>
              <a:rPr lang="en-US" altLang="en-US" sz="2000" b="1" dirty="0"/>
              <a:t>Source of infection:</a:t>
            </a:r>
            <a:endParaRPr lang="en-US" altLang="en-US" sz="2000" dirty="0"/>
          </a:p>
          <a:p>
            <a:r>
              <a:rPr lang="en-US" altLang="en-US" sz="2000" dirty="0" err="1"/>
              <a:t>Faeces</a:t>
            </a:r>
            <a:r>
              <a:rPr lang="en-US" altLang="en-US" sz="2000" dirty="0"/>
              <a:t>  and pharyngeal secretions of the infected person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9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Immunity in Polio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err="1"/>
              <a:t>Transplacentally</a:t>
            </a:r>
            <a:r>
              <a:rPr lang="en-US" altLang="en-US" sz="2400" dirty="0"/>
              <a:t> acquired passive immunity</a:t>
            </a:r>
          </a:p>
          <a:p>
            <a:r>
              <a:rPr lang="en-US" altLang="en-US" sz="2400" dirty="0"/>
              <a:t>After natural infection</a:t>
            </a:r>
          </a:p>
          <a:p>
            <a:r>
              <a:rPr lang="en-US" altLang="en-US" sz="2400" dirty="0"/>
              <a:t>After </a:t>
            </a:r>
            <a:r>
              <a:rPr lang="en-US" altLang="en-US" sz="2400" dirty="0" err="1"/>
              <a:t>immunisation</a:t>
            </a:r>
            <a:endParaRPr lang="en-US" altLang="en-US" sz="2400" dirty="0"/>
          </a:p>
          <a:p>
            <a:r>
              <a:rPr lang="en-US" altLang="en-US" sz="2400" dirty="0"/>
              <a:t>Local immunity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79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Immunity to Poliovirus Infection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6295"/>
            <a:ext cx="8596668" cy="440506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Exposure to poliovirus initiates a complex process that eventually results in both humoral (systemic) and mucosal (local) immunity.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Poliovirus infection provides lifelong immunity against the disease, but this protection is limited to the particular type of poliovirus involved (Type 1, 2, or 3)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Thus, infection with one type does not protect an individual against infection of the other two types. </a:t>
            </a:r>
            <a:r>
              <a:rPr lang="en-US" altLang="en-US" sz="2400" dirty="0" err="1"/>
              <a:t>IgM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IgG</a:t>
            </a:r>
            <a:r>
              <a:rPr lang="en-US" altLang="en-US" sz="2400" dirty="0"/>
              <a:t> antibodies are detected in the serum as early as 1-3 days following natural infection but disappears after 2-3 months.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94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Oral polio vaccine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633"/>
            <a:ext cx="8596668" cy="42767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Contains 3 serotypes of vaccine virus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Grown on monkey kidney (Vero) cells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Contains magnesium sulfate, phenolphthalein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Heat sensitive – to  be stored at –20</a:t>
            </a:r>
            <a:r>
              <a:rPr lang="en-US" altLang="en-US" sz="2400" baseline="30000" dirty="0"/>
              <a:t>0</a:t>
            </a:r>
            <a:r>
              <a:rPr lang="en-US" altLang="en-US" sz="2400" dirty="0"/>
              <a:t> c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Stored at 2-8</a:t>
            </a:r>
            <a:r>
              <a:rPr lang="en-US" altLang="en-US" sz="2400" baseline="30000" dirty="0"/>
              <a:t>0</a:t>
            </a:r>
            <a:r>
              <a:rPr lang="en-US" altLang="en-US" sz="2400" dirty="0"/>
              <a:t> c during administration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9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2562</Words>
  <Application>Microsoft Office PowerPoint</Application>
  <PresentationFormat>Widescreen</PresentationFormat>
  <Paragraphs>244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Gill Sans MT</vt:lpstr>
      <vt:lpstr>Times New Roman</vt:lpstr>
      <vt:lpstr>Trebuchet MS</vt:lpstr>
      <vt:lpstr>Verdana</vt:lpstr>
      <vt:lpstr>Wingdings</vt:lpstr>
      <vt:lpstr>Wingdings 2</vt:lpstr>
      <vt:lpstr>Wingdings 3</vt:lpstr>
      <vt:lpstr>Facet</vt:lpstr>
      <vt:lpstr>Common Immunizable Diseases </vt:lpstr>
      <vt:lpstr>PowerPoint Presentation</vt:lpstr>
      <vt:lpstr>Poliomyelitis  (Polio)</vt:lpstr>
      <vt:lpstr>PowerPoint Presentation</vt:lpstr>
      <vt:lpstr>Diagnosis is as per WHO case definition</vt:lpstr>
      <vt:lpstr>The infection Cycle</vt:lpstr>
      <vt:lpstr>Immunity in Polio</vt:lpstr>
      <vt:lpstr>Immunity to Poliovirus Infection </vt:lpstr>
      <vt:lpstr>Oral polio vaccine</vt:lpstr>
      <vt:lpstr>continuation</vt:lpstr>
      <vt:lpstr>Oral polio vaccine</vt:lpstr>
      <vt:lpstr>PowerPoint Presentation</vt:lpstr>
      <vt:lpstr>VACCINE VIAL MONITOR</vt:lpstr>
      <vt:lpstr>PowerPoint Presentation</vt:lpstr>
      <vt:lpstr>Continuation</vt:lpstr>
      <vt:lpstr>PowerPoint Presentation</vt:lpstr>
      <vt:lpstr>Oral polio vaccine-Adverse reactions</vt:lpstr>
      <vt:lpstr>Polio is suitable to be eradicated for the following reasons</vt:lpstr>
      <vt:lpstr>Before a WHO region can be certified polio-free, three conditions must be satisfied: </vt:lpstr>
      <vt:lpstr>What is Post Polio Syndrome ?</vt:lpstr>
      <vt:lpstr>Criteria For Diagnosis of Post Polio Syndrome</vt:lpstr>
      <vt:lpstr>Strategies of polio eradication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Vaccine</vt:lpstr>
      <vt:lpstr>PowerPoint Presentation</vt:lpstr>
      <vt:lpstr>PowerPoint Presentation</vt:lpstr>
      <vt:lpstr>PowerPoint Presentation</vt:lpstr>
      <vt:lpstr>PowerPoint Presentation</vt:lpstr>
      <vt:lpstr>Clinical findings and Diagnosis </vt:lpstr>
      <vt:lpstr>Treatment and Vaccination</vt:lpstr>
      <vt:lpstr>Age of vaccination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VACCINATION</vt:lpstr>
      <vt:lpstr>PowerPoint Presentation</vt:lpstr>
      <vt:lpstr>PowerPoint Presentation</vt:lpstr>
      <vt:lpstr>PowerPoint Presentation</vt:lpstr>
      <vt:lpstr>PENTAVALENT VACCINE</vt:lpstr>
      <vt:lpstr>COMPLICATIONS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Immunizable Diseases</dc:title>
  <dc:creator>Nicholas Kinyutu</dc:creator>
  <cp:lastModifiedBy>Nicholas Kinyutu</cp:lastModifiedBy>
  <cp:revision>12</cp:revision>
  <dcterms:created xsi:type="dcterms:W3CDTF">2017-05-10T02:58:31Z</dcterms:created>
  <dcterms:modified xsi:type="dcterms:W3CDTF">2017-05-10T04:47:29Z</dcterms:modified>
</cp:coreProperties>
</file>