
<file path=[Content_Types].xml><?xml version="1.0" encoding="utf-8"?>
<Types xmlns="http://schemas.openxmlformats.org/package/2006/content-types">
  <Default Extension="docx" ContentType="application/vnd.openxmlformats-officedocument.wordprocessingml.documen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2" r:id="rId2"/>
  </p:sldMasterIdLst>
  <p:notesMasterIdLst>
    <p:notesMasterId r:id="rId57"/>
  </p:notesMasterIdLst>
  <p:handoutMasterIdLst>
    <p:handoutMasterId r:id="rId58"/>
  </p:handoutMasterIdLst>
  <p:sldIdLst>
    <p:sldId id="269" r:id="rId3"/>
    <p:sldId id="270" r:id="rId4"/>
    <p:sldId id="271" r:id="rId5"/>
    <p:sldId id="298" r:id="rId6"/>
    <p:sldId id="299" r:id="rId7"/>
    <p:sldId id="272" r:id="rId8"/>
    <p:sldId id="300" r:id="rId9"/>
    <p:sldId id="301" r:id="rId10"/>
    <p:sldId id="302" r:id="rId11"/>
    <p:sldId id="303" r:id="rId12"/>
    <p:sldId id="304" r:id="rId13"/>
    <p:sldId id="307" r:id="rId14"/>
    <p:sldId id="308" r:id="rId15"/>
    <p:sldId id="309" r:id="rId16"/>
    <p:sldId id="273" r:id="rId17"/>
    <p:sldId id="274" r:id="rId18"/>
    <p:sldId id="275" r:id="rId19"/>
    <p:sldId id="276" r:id="rId20"/>
    <p:sldId id="277" r:id="rId21"/>
    <p:sldId id="278" r:id="rId22"/>
    <p:sldId id="279" r:id="rId23"/>
    <p:sldId id="280" r:id="rId24"/>
    <p:sldId id="281" r:id="rId25"/>
    <p:sldId id="282" r:id="rId26"/>
    <p:sldId id="283" r:id="rId27"/>
    <p:sldId id="320" r:id="rId28"/>
    <p:sldId id="312" r:id="rId29"/>
    <p:sldId id="321" r:id="rId30"/>
    <p:sldId id="284" r:id="rId31"/>
    <p:sldId id="285" r:id="rId32"/>
    <p:sldId id="286" r:id="rId33"/>
    <p:sldId id="287" r:id="rId34"/>
    <p:sldId id="288" r:id="rId35"/>
    <p:sldId id="322" r:id="rId36"/>
    <p:sldId id="305" r:id="rId37"/>
    <p:sldId id="316" r:id="rId38"/>
    <p:sldId id="306" r:id="rId39"/>
    <p:sldId id="310" r:id="rId40"/>
    <p:sldId id="289" r:id="rId41"/>
    <p:sldId id="290" r:id="rId42"/>
    <p:sldId id="291" r:id="rId43"/>
    <p:sldId id="313" r:id="rId44"/>
    <p:sldId id="318" r:id="rId45"/>
    <p:sldId id="292" r:id="rId46"/>
    <p:sldId id="293" r:id="rId47"/>
    <p:sldId id="294" r:id="rId48"/>
    <p:sldId id="319" r:id="rId49"/>
    <p:sldId id="295" r:id="rId50"/>
    <p:sldId id="296" r:id="rId51"/>
    <p:sldId id="297" r:id="rId52"/>
    <p:sldId id="315" r:id="rId53"/>
    <p:sldId id="323" r:id="rId54"/>
    <p:sldId id="324" r:id="rId55"/>
    <p:sldId id="268"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ckens Thomson" initials="DT" lastIdx="0" clrIdx="0">
    <p:extLst>
      <p:ext uri="{19B8F6BF-5375-455C-9EA6-DF929625EA0E}">
        <p15:presenceInfo xmlns:p15="http://schemas.microsoft.com/office/powerpoint/2012/main" userId="Dickens Thoms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7" autoAdjust="0"/>
  </p:normalViewPr>
  <p:slideViewPr>
    <p:cSldViewPr snapToObjects="1">
      <p:cViewPr>
        <p:scale>
          <a:sx n="80" d="100"/>
          <a:sy n="80" d="100"/>
        </p:scale>
        <p:origin x="114" y="-5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69" d="100"/>
          <a:sy n="69" d="100"/>
        </p:scale>
        <p:origin x="3264"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 /><Relationship Id="rId18" Type="http://schemas.openxmlformats.org/officeDocument/2006/relationships/slide" Target="slides/slide16.xml" /><Relationship Id="rId26" Type="http://schemas.openxmlformats.org/officeDocument/2006/relationships/slide" Target="slides/slide24.xml" /><Relationship Id="rId39" Type="http://schemas.openxmlformats.org/officeDocument/2006/relationships/slide" Target="slides/slide37.xml" /><Relationship Id="rId21" Type="http://schemas.openxmlformats.org/officeDocument/2006/relationships/slide" Target="slides/slide19.xml" /><Relationship Id="rId34" Type="http://schemas.openxmlformats.org/officeDocument/2006/relationships/slide" Target="slides/slide32.xml" /><Relationship Id="rId42" Type="http://schemas.openxmlformats.org/officeDocument/2006/relationships/slide" Target="slides/slide40.xml" /><Relationship Id="rId47" Type="http://schemas.openxmlformats.org/officeDocument/2006/relationships/slide" Target="slides/slide45.xml" /><Relationship Id="rId50" Type="http://schemas.openxmlformats.org/officeDocument/2006/relationships/slide" Target="slides/slide48.xml" /><Relationship Id="rId55" Type="http://schemas.openxmlformats.org/officeDocument/2006/relationships/slide" Target="slides/slide53.xml" /><Relationship Id="rId63" Type="http://schemas.openxmlformats.org/officeDocument/2006/relationships/tableStyles" Target="tableStyles.xml" /><Relationship Id="rId7" Type="http://schemas.openxmlformats.org/officeDocument/2006/relationships/slide" Target="slides/slide5.xml" /><Relationship Id="rId2" Type="http://schemas.openxmlformats.org/officeDocument/2006/relationships/slideMaster" Target="slideMasters/slideMaster2.xml" /><Relationship Id="rId16" Type="http://schemas.openxmlformats.org/officeDocument/2006/relationships/slide" Target="slides/slide14.xml" /><Relationship Id="rId20" Type="http://schemas.openxmlformats.org/officeDocument/2006/relationships/slide" Target="slides/slide18.xml" /><Relationship Id="rId29" Type="http://schemas.openxmlformats.org/officeDocument/2006/relationships/slide" Target="slides/slide27.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24" Type="http://schemas.openxmlformats.org/officeDocument/2006/relationships/slide" Target="slides/slide22.xml" /><Relationship Id="rId32" Type="http://schemas.openxmlformats.org/officeDocument/2006/relationships/slide" Target="slides/slide30.xml" /><Relationship Id="rId37" Type="http://schemas.openxmlformats.org/officeDocument/2006/relationships/slide" Target="slides/slide35.xml" /><Relationship Id="rId40" Type="http://schemas.openxmlformats.org/officeDocument/2006/relationships/slide" Target="slides/slide38.xml" /><Relationship Id="rId45" Type="http://schemas.openxmlformats.org/officeDocument/2006/relationships/slide" Target="slides/slide43.xml" /><Relationship Id="rId53" Type="http://schemas.openxmlformats.org/officeDocument/2006/relationships/slide" Target="slides/slide51.xml" /><Relationship Id="rId58" Type="http://schemas.openxmlformats.org/officeDocument/2006/relationships/handoutMaster" Target="handoutMasters/handoutMaster1.xml" /><Relationship Id="rId5" Type="http://schemas.openxmlformats.org/officeDocument/2006/relationships/slide" Target="slides/slide3.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notesMaster" Target="notesMasters/notesMaster1.xml" /><Relationship Id="rId61" Type="http://schemas.openxmlformats.org/officeDocument/2006/relationships/viewProps" Target="viewProps.xml" /><Relationship Id="rId10" Type="http://schemas.openxmlformats.org/officeDocument/2006/relationships/slide" Target="slides/slide8.xml" /><Relationship Id="rId19" Type="http://schemas.openxmlformats.org/officeDocument/2006/relationships/slide" Target="slides/slide17.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presProps" Target="presProps.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 Id="rId22" Type="http://schemas.openxmlformats.org/officeDocument/2006/relationships/slide" Target="slides/slide20.xml" /><Relationship Id="rId27" Type="http://schemas.openxmlformats.org/officeDocument/2006/relationships/slide" Target="slides/slide25.xml" /><Relationship Id="rId30" Type="http://schemas.openxmlformats.org/officeDocument/2006/relationships/slide" Target="slides/slide28.xml" /><Relationship Id="rId35" Type="http://schemas.openxmlformats.org/officeDocument/2006/relationships/slide" Target="slides/slide33.xml" /><Relationship Id="rId43" Type="http://schemas.openxmlformats.org/officeDocument/2006/relationships/slide" Target="slides/slide41.xml" /><Relationship Id="rId48" Type="http://schemas.openxmlformats.org/officeDocument/2006/relationships/slide" Target="slides/slide46.xml" /><Relationship Id="rId56" Type="http://schemas.openxmlformats.org/officeDocument/2006/relationships/slide" Target="slides/slide54.xml" /><Relationship Id="rId8" Type="http://schemas.openxmlformats.org/officeDocument/2006/relationships/slide" Target="slides/slide6.xml" /><Relationship Id="rId51" Type="http://schemas.openxmlformats.org/officeDocument/2006/relationships/slide" Target="slides/slide49.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commentAuthors" Target="commentAuthors.xml" /></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98F14-1074-4BD4-8128-3D216F16C0B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FBF2452-B986-4F32-B63D-8D033A30E5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1BF8B5-BC32-4478-A12F-8E80992E4203}" type="datetimeFigureOut">
              <a:rPr lang="en-US" smtClean="0"/>
              <a:t>1/22/2021</a:t>
            </a:fld>
            <a:endParaRPr lang="en-US"/>
          </a:p>
        </p:txBody>
      </p:sp>
      <p:sp>
        <p:nvSpPr>
          <p:cNvPr id="4" name="Footer Placeholder 3">
            <a:extLst>
              <a:ext uri="{FF2B5EF4-FFF2-40B4-BE49-F238E27FC236}">
                <a16:creationId xmlns:a16="http://schemas.microsoft.com/office/drawing/2014/main" id="{1FA8959D-2046-4B6C-B9F1-C68F2A78A2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C8D1126-5968-4629-9913-D71152EB702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EEC191C-F136-47C9-8FA4-B8C032B70C6F}" type="slidenum">
              <a:rPr lang="en-US" smtClean="0"/>
              <a:t>‹#›</a:t>
            </a:fld>
            <a:endParaRPr lang="en-US"/>
          </a:p>
        </p:txBody>
      </p:sp>
    </p:spTree>
    <p:extLst>
      <p:ext uri="{BB962C8B-B14F-4D97-AF65-F5344CB8AC3E}">
        <p14:creationId xmlns:p14="http://schemas.microsoft.com/office/powerpoint/2010/main" val="29140594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015D96-27D4-46AD-BCE7-9F30C4C3458E}" type="datetimeFigureOut">
              <a:rPr lang="en-US" smtClean="0"/>
              <a:t>1/22/2021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80F68D-7222-460F-837D-60594D8290DB}" type="slidenum">
              <a:rPr lang="en-US" smtClean="0"/>
              <a:t>‹#›</a:t>
            </a:fld>
            <a:endParaRPr lang="en-US"/>
          </a:p>
        </p:txBody>
      </p:sp>
    </p:spTree>
    <p:extLst>
      <p:ext uri="{BB962C8B-B14F-4D97-AF65-F5344CB8AC3E}">
        <p14:creationId xmlns:p14="http://schemas.microsoft.com/office/powerpoint/2010/main" val="2117896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A0A5EDB-7C82-453A-A580-B02E9A1A729B}" type="slidenum">
              <a:rPr lang="en-US" smtClean="0">
                <a:latin typeface="Arial" panose="020B0604020202020204" pitchFamily="34" charset="0"/>
              </a:rPr>
              <a:pPr>
                <a:spcBef>
                  <a:spcPct val="0"/>
                </a:spcBef>
              </a:pPr>
              <a:t>19</a:t>
            </a:fld>
            <a:endParaRPr lang="en-US">
              <a:latin typeface="Arial" panose="020B0604020202020204" pitchFamily="34" charset="0"/>
            </a:endParaRPr>
          </a:p>
        </p:txBody>
      </p:sp>
    </p:spTree>
    <p:extLst>
      <p:ext uri="{BB962C8B-B14F-4D97-AF65-F5344CB8AC3E}">
        <p14:creationId xmlns:p14="http://schemas.microsoft.com/office/powerpoint/2010/main" val="16262377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33376F-714C-7641-BA9B-F18CE0FC35F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FFB07-9667-0B40-8D7F-62D60A15F4B0}" type="slidenum">
              <a:rPr lang="en-US" smtClean="0"/>
              <a:t>‹#›</a:t>
            </a:fld>
            <a:endParaRPr lang="en-US"/>
          </a:p>
        </p:txBody>
      </p:sp>
      <p:pic>
        <p:nvPicPr>
          <p:cNvPr id="8" name="Picture 7" descr="cover pptx-13.jpg">
            <a:extLst>
              <a:ext uri="{FF2B5EF4-FFF2-40B4-BE49-F238E27FC236}">
                <a16:creationId xmlns:a16="http://schemas.microsoft.com/office/drawing/2014/main" id="{BAECA72F-2DB2-42F7-B462-7C303C78F5D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909" y="-25334"/>
            <a:ext cx="9142984"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3376F-714C-7641-BA9B-F18CE0FC35F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FFB07-9667-0B40-8D7F-62D60A15F4B0}" type="slidenum">
              <a:rPr lang="en-US" smtClean="0"/>
              <a:t>‹#›</a:t>
            </a:fld>
            <a:endParaRPr lang="en-US"/>
          </a:p>
        </p:txBody>
      </p:sp>
      <p:pic>
        <p:nvPicPr>
          <p:cNvPr id="7" name="Picture 6" descr="AMIU collateral 2.1-10.jpg">
            <a:extLst>
              <a:ext uri="{FF2B5EF4-FFF2-40B4-BE49-F238E27FC236}">
                <a16:creationId xmlns:a16="http://schemas.microsoft.com/office/drawing/2014/main" id="{2E52F8F9-F138-4C1E-A5B7-88930A345A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984" cy="685800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F9DCB-2CEC-4F7A-92C5-FC01CF4737EE}"/>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F594D4-A5CD-4114-99E2-5FE4C879ACF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CC1C47-4FE6-449B-8BA5-0A53D29BB007}"/>
              </a:ext>
            </a:extLst>
          </p:cNvPr>
          <p:cNvSpPr>
            <a:spLocks noGrp="1"/>
          </p:cNvSpPr>
          <p:nvPr>
            <p:ph type="dt" sz="half" idx="10"/>
          </p:nvPr>
        </p:nvSpPr>
        <p:spPr/>
        <p:txBody>
          <a:bodyPr/>
          <a:lstStyle/>
          <a:p>
            <a:fld id="{53AAF78E-12F5-4307-9921-4A98F53A9610}" type="datetimeFigureOut">
              <a:rPr lang="en-US" smtClean="0"/>
              <a:t>1/22/2021</a:t>
            </a:fld>
            <a:endParaRPr lang="en-US"/>
          </a:p>
        </p:txBody>
      </p:sp>
      <p:sp>
        <p:nvSpPr>
          <p:cNvPr id="5" name="Footer Placeholder 4">
            <a:extLst>
              <a:ext uri="{FF2B5EF4-FFF2-40B4-BE49-F238E27FC236}">
                <a16:creationId xmlns:a16="http://schemas.microsoft.com/office/drawing/2014/main" id="{AE1C731C-E809-4FBB-8F6D-5C4D473BB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9769BB-844D-461D-A8BB-0061E38FBC85}"/>
              </a:ext>
            </a:extLst>
          </p:cNvPr>
          <p:cNvSpPr>
            <a:spLocks noGrp="1"/>
          </p:cNvSpPr>
          <p:nvPr>
            <p:ph type="sldNum" sz="quarter" idx="12"/>
          </p:nvPr>
        </p:nvSpPr>
        <p:spPr/>
        <p:txBody>
          <a:bodyPr/>
          <a:lstStyle/>
          <a:p>
            <a:fld id="{1675FA6C-4F91-4880-8621-3AFD19B8630E}" type="slidenum">
              <a:rPr lang="en-US" smtClean="0"/>
              <a:t>‹#›</a:t>
            </a:fld>
            <a:endParaRPr lang="en-US"/>
          </a:p>
        </p:txBody>
      </p:sp>
    </p:spTree>
    <p:extLst>
      <p:ext uri="{BB962C8B-B14F-4D97-AF65-F5344CB8AC3E}">
        <p14:creationId xmlns:p14="http://schemas.microsoft.com/office/powerpoint/2010/main" val="656999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1A63-D31A-491D-A58F-B80947400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4AD6BC-4B8C-4619-97B3-70D9671950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96C4B6-23A7-4D71-8E82-CCE0D2890868}"/>
              </a:ext>
            </a:extLst>
          </p:cNvPr>
          <p:cNvSpPr>
            <a:spLocks noGrp="1"/>
          </p:cNvSpPr>
          <p:nvPr>
            <p:ph type="dt" sz="half" idx="10"/>
          </p:nvPr>
        </p:nvSpPr>
        <p:spPr/>
        <p:txBody>
          <a:bodyPr/>
          <a:lstStyle/>
          <a:p>
            <a:fld id="{53AAF78E-12F5-4307-9921-4A98F53A9610}" type="datetimeFigureOut">
              <a:rPr lang="en-US" smtClean="0"/>
              <a:t>1/22/2021</a:t>
            </a:fld>
            <a:endParaRPr lang="en-US"/>
          </a:p>
        </p:txBody>
      </p:sp>
      <p:sp>
        <p:nvSpPr>
          <p:cNvPr id="5" name="Footer Placeholder 4">
            <a:extLst>
              <a:ext uri="{FF2B5EF4-FFF2-40B4-BE49-F238E27FC236}">
                <a16:creationId xmlns:a16="http://schemas.microsoft.com/office/drawing/2014/main" id="{22A7119E-4395-4AAC-8EC4-696EB059A2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86F83-50DD-41AD-A7CA-99A52801EC5C}"/>
              </a:ext>
            </a:extLst>
          </p:cNvPr>
          <p:cNvSpPr>
            <a:spLocks noGrp="1"/>
          </p:cNvSpPr>
          <p:nvPr>
            <p:ph type="sldNum" sz="quarter" idx="12"/>
          </p:nvPr>
        </p:nvSpPr>
        <p:spPr/>
        <p:txBody>
          <a:bodyPr/>
          <a:lstStyle/>
          <a:p>
            <a:fld id="{1675FA6C-4F91-4880-8621-3AFD19B8630E}" type="slidenum">
              <a:rPr lang="en-US" smtClean="0"/>
              <a:t>‹#›</a:t>
            </a:fld>
            <a:endParaRPr lang="en-US"/>
          </a:p>
        </p:txBody>
      </p:sp>
    </p:spTree>
    <p:extLst>
      <p:ext uri="{BB962C8B-B14F-4D97-AF65-F5344CB8AC3E}">
        <p14:creationId xmlns:p14="http://schemas.microsoft.com/office/powerpoint/2010/main" val="26995956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33ECA-440E-4D76-9294-B4AA54244A0F}"/>
              </a:ext>
            </a:extLst>
          </p:cNvPr>
          <p:cNvSpPr>
            <a:spLocks noGrp="1"/>
          </p:cNvSpPr>
          <p:nvPr>
            <p:ph type="title"/>
          </p:nvPr>
        </p:nvSpPr>
        <p:spPr>
          <a:xfrm>
            <a:off x="623888" y="1709740"/>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669BF1-6A2C-44AA-96B4-F5883E95FE89}"/>
              </a:ext>
            </a:extLst>
          </p:cNvPr>
          <p:cNvSpPr>
            <a:spLocks noGrp="1"/>
          </p:cNvSpPr>
          <p:nvPr>
            <p:ph type="body" idx="1"/>
          </p:nvPr>
        </p:nvSpPr>
        <p:spPr>
          <a:xfrm>
            <a:off x="623888" y="4589465"/>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0FC2F01-334B-444D-B927-B3073B58D39D}"/>
              </a:ext>
            </a:extLst>
          </p:cNvPr>
          <p:cNvSpPr>
            <a:spLocks noGrp="1"/>
          </p:cNvSpPr>
          <p:nvPr>
            <p:ph type="dt" sz="half" idx="10"/>
          </p:nvPr>
        </p:nvSpPr>
        <p:spPr/>
        <p:txBody>
          <a:bodyPr/>
          <a:lstStyle/>
          <a:p>
            <a:fld id="{53AAF78E-12F5-4307-9921-4A98F53A9610}" type="datetimeFigureOut">
              <a:rPr lang="en-US" smtClean="0"/>
              <a:t>1/22/2021</a:t>
            </a:fld>
            <a:endParaRPr lang="en-US"/>
          </a:p>
        </p:txBody>
      </p:sp>
      <p:sp>
        <p:nvSpPr>
          <p:cNvPr id="5" name="Footer Placeholder 4">
            <a:extLst>
              <a:ext uri="{FF2B5EF4-FFF2-40B4-BE49-F238E27FC236}">
                <a16:creationId xmlns:a16="http://schemas.microsoft.com/office/drawing/2014/main" id="{634CC82D-6FCD-48DD-93B2-8780B6B9F4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FDCC22-8BC6-46B7-BBD5-86972D99B6C1}"/>
              </a:ext>
            </a:extLst>
          </p:cNvPr>
          <p:cNvSpPr>
            <a:spLocks noGrp="1"/>
          </p:cNvSpPr>
          <p:nvPr>
            <p:ph type="sldNum" sz="quarter" idx="12"/>
          </p:nvPr>
        </p:nvSpPr>
        <p:spPr/>
        <p:txBody>
          <a:bodyPr/>
          <a:lstStyle/>
          <a:p>
            <a:fld id="{1675FA6C-4F91-4880-8621-3AFD19B8630E}" type="slidenum">
              <a:rPr lang="en-US" smtClean="0"/>
              <a:t>‹#›</a:t>
            </a:fld>
            <a:endParaRPr lang="en-US"/>
          </a:p>
        </p:txBody>
      </p:sp>
    </p:spTree>
    <p:extLst>
      <p:ext uri="{BB962C8B-B14F-4D97-AF65-F5344CB8AC3E}">
        <p14:creationId xmlns:p14="http://schemas.microsoft.com/office/powerpoint/2010/main" val="3535119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B0228-9AC6-47BB-85AB-8F8E379DAB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3832D2-5C94-4566-A5F9-A00ACC52F441}"/>
              </a:ext>
            </a:extLst>
          </p:cNvPr>
          <p:cNvSpPr>
            <a:spLocks noGrp="1"/>
          </p:cNvSpPr>
          <p:nvPr>
            <p:ph sz="half" idx="1"/>
          </p:nvPr>
        </p:nvSpPr>
        <p:spPr>
          <a:xfrm>
            <a:off x="62865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9D28D1-9CAD-4C31-A155-A404B3B0925D}"/>
              </a:ext>
            </a:extLst>
          </p:cNvPr>
          <p:cNvSpPr>
            <a:spLocks noGrp="1"/>
          </p:cNvSpPr>
          <p:nvPr>
            <p:ph sz="half" idx="2"/>
          </p:nvPr>
        </p:nvSpPr>
        <p:spPr>
          <a:xfrm>
            <a:off x="4648200" y="1825625"/>
            <a:ext cx="38671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6492D0-C3D8-4A34-B823-8D3073558D2C}"/>
              </a:ext>
            </a:extLst>
          </p:cNvPr>
          <p:cNvSpPr>
            <a:spLocks noGrp="1"/>
          </p:cNvSpPr>
          <p:nvPr>
            <p:ph type="dt" sz="half" idx="10"/>
          </p:nvPr>
        </p:nvSpPr>
        <p:spPr/>
        <p:txBody>
          <a:bodyPr/>
          <a:lstStyle/>
          <a:p>
            <a:fld id="{53AAF78E-12F5-4307-9921-4A98F53A9610}" type="datetimeFigureOut">
              <a:rPr lang="en-US" smtClean="0"/>
              <a:t>1/22/2021</a:t>
            </a:fld>
            <a:endParaRPr lang="en-US"/>
          </a:p>
        </p:txBody>
      </p:sp>
      <p:sp>
        <p:nvSpPr>
          <p:cNvPr id="6" name="Footer Placeholder 5">
            <a:extLst>
              <a:ext uri="{FF2B5EF4-FFF2-40B4-BE49-F238E27FC236}">
                <a16:creationId xmlns:a16="http://schemas.microsoft.com/office/drawing/2014/main" id="{00C4A609-ABA7-473E-BE29-7397B6F67C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FFAAF-058C-4120-ADE9-B66AEB06040A}"/>
              </a:ext>
            </a:extLst>
          </p:cNvPr>
          <p:cNvSpPr>
            <a:spLocks noGrp="1"/>
          </p:cNvSpPr>
          <p:nvPr>
            <p:ph type="sldNum" sz="quarter" idx="12"/>
          </p:nvPr>
        </p:nvSpPr>
        <p:spPr/>
        <p:txBody>
          <a:bodyPr/>
          <a:lstStyle/>
          <a:p>
            <a:fld id="{1675FA6C-4F91-4880-8621-3AFD19B8630E}" type="slidenum">
              <a:rPr lang="en-US" smtClean="0"/>
              <a:t>‹#›</a:t>
            </a:fld>
            <a:endParaRPr lang="en-US"/>
          </a:p>
        </p:txBody>
      </p:sp>
    </p:spTree>
    <p:extLst>
      <p:ext uri="{BB962C8B-B14F-4D97-AF65-F5344CB8AC3E}">
        <p14:creationId xmlns:p14="http://schemas.microsoft.com/office/powerpoint/2010/main" val="22363359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56D74-0B39-4AF7-BA71-9D88272A1C16}"/>
              </a:ext>
            </a:extLst>
          </p:cNvPr>
          <p:cNvSpPr>
            <a:spLocks noGrp="1"/>
          </p:cNvSpPr>
          <p:nvPr>
            <p:ph type="title"/>
          </p:nvPr>
        </p:nvSpPr>
        <p:spPr>
          <a:xfrm>
            <a:off x="630238" y="365127"/>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6A4748-CD9F-4C32-A4E5-28414D31D4F6}"/>
              </a:ext>
            </a:extLst>
          </p:cNvPr>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715590A-BCCA-4729-8871-839170928A7A}"/>
              </a:ext>
            </a:extLst>
          </p:cNvPr>
          <p:cNvSpPr>
            <a:spLocks noGrp="1"/>
          </p:cNvSpPr>
          <p:nvPr>
            <p:ph sz="half" idx="2"/>
          </p:nvPr>
        </p:nvSpPr>
        <p:spPr>
          <a:xfrm>
            <a:off x="630239"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D9ABB2-9122-4F39-A703-C3E8FAF78992}"/>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CF419F8-F750-41A5-A09A-6BE79CC3A07D}"/>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487AC5A-8901-4E7C-AD6F-C680816935D5}"/>
              </a:ext>
            </a:extLst>
          </p:cNvPr>
          <p:cNvSpPr>
            <a:spLocks noGrp="1"/>
          </p:cNvSpPr>
          <p:nvPr>
            <p:ph type="dt" sz="half" idx="10"/>
          </p:nvPr>
        </p:nvSpPr>
        <p:spPr/>
        <p:txBody>
          <a:bodyPr/>
          <a:lstStyle/>
          <a:p>
            <a:fld id="{53AAF78E-12F5-4307-9921-4A98F53A9610}" type="datetimeFigureOut">
              <a:rPr lang="en-US" smtClean="0"/>
              <a:t>1/22/2021</a:t>
            </a:fld>
            <a:endParaRPr lang="en-US"/>
          </a:p>
        </p:txBody>
      </p:sp>
      <p:sp>
        <p:nvSpPr>
          <p:cNvPr id="8" name="Footer Placeholder 7">
            <a:extLst>
              <a:ext uri="{FF2B5EF4-FFF2-40B4-BE49-F238E27FC236}">
                <a16:creationId xmlns:a16="http://schemas.microsoft.com/office/drawing/2014/main" id="{0FBC4A5A-EB73-4480-95BA-72CE2F004A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AD96A8-005A-4260-9E37-6431844CD829}"/>
              </a:ext>
            </a:extLst>
          </p:cNvPr>
          <p:cNvSpPr>
            <a:spLocks noGrp="1"/>
          </p:cNvSpPr>
          <p:nvPr>
            <p:ph type="sldNum" sz="quarter" idx="12"/>
          </p:nvPr>
        </p:nvSpPr>
        <p:spPr/>
        <p:txBody>
          <a:bodyPr/>
          <a:lstStyle/>
          <a:p>
            <a:fld id="{1675FA6C-4F91-4880-8621-3AFD19B8630E}" type="slidenum">
              <a:rPr lang="en-US" smtClean="0"/>
              <a:t>‹#›</a:t>
            </a:fld>
            <a:endParaRPr lang="en-US"/>
          </a:p>
        </p:txBody>
      </p:sp>
    </p:spTree>
    <p:extLst>
      <p:ext uri="{BB962C8B-B14F-4D97-AF65-F5344CB8AC3E}">
        <p14:creationId xmlns:p14="http://schemas.microsoft.com/office/powerpoint/2010/main" val="348936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24EAC-22E9-43DA-84C6-FA211B27B0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A7FEB64-0208-419B-9687-D4EFF635202F}"/>
              </a:ext>
            </a:extLst>
          </p:cNvPr>
          <p:cNvSpPr>
            <a:spLocks noGrp="1"/>
          </p:cNvSpPr>
          <p:nvPr>
            <p:ph type="dt" sz="half" idx="10"/>
          </p:nvPr>
        </p:nvSpPr>
        <p:spPr/>
        <p:txBody>
          <a:bodyPr/>
          <a:lstStyle/>
          <a:p>
            <a:fld id="{53AAF78E-12F5-4307-9921-4A98F53A9610}" type="datetimeFigureOut">
              <a:rPr lang="en-US" smtClean="0"/>
              <a:t>1/22/2021</a:t>
            </a:fld>
            <a:endParaRPr lang="en-US"/>
          </a:p>
        </p:txBody>
      </p:sp>
      <p:sp>
        <p:nvSpPr>
          <p:cNvPr id="4" name="Footer Placeholder 3">
            <a:extLst>
              <a:ext uri="{FF2B5EF4-FFF2-40B4-BE49-F238E27FC236}">
                <a16:creationId xmlns:a16="http://schemas.microsoft.com/office/drawing/2014/main" id="{ADA9347E-5FD3-4351-9EF5-4EF8D94B8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5E8F89-F130-46F6-936C-62CC90A6DF3D}"/>
              </a:ext>
            </a:extLst>
          </p:cNvPr>
          <p:cNvSpPr>
            <a:spLocks noGrp="1"/>
          </p:cNvSpPr>
          <p:nvPr>
            <p:ph type="sldNum" sz="quarter" idx="12"/>
          </p:nvPr>
        </p:nvSpPr>
        <p:spPr/>
        <p:txBody>
          <a:bodyPr/>
          <a:lstStyle/>
          <a:p>
            <a:fld id="{1675FA6C-4F91-4880-8621-3AFD19B8630E}" type="slidenum">
              <a:rPr lang="en-US" smtClean="0"/>
              <a:t>‹#›</a:t>
            </a:fld>
            <a:endParaRPr lang="en-US"/>
          </a:p>
        </p:txBody>
      </p:sp>
    </p:spTree>
    <p:extLst>
      <p:ext uri="{BB962C8B-B14F-4D97-AF65-F5344CB8AC3E}">
        <p14:creationId xmlns:p14="http://schemas.microsoft.com/office/powerpoint/2010/main" val="3386307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059CD-EE46-4EC4-87C5-1633C617183D}"/>
              </a:ext>
            </a:extLst>
          </p:cNvPr>
          <p:cNvSpPr>
            <a:spLocks noGrp="1"/>
          </p:cNvSpPr>
          <p:nvPr>
            <p:ph type="dt" sz="half" idx="10"/>
          </p:nvPr>
        </p:nvSpPr>
        <p:spPr/>
        <p:txBody>
          <a:bodyPr/>
          <a:lstStyle/>
          <a:p>
            <a:fld id="{53AAF78E-12F5-4307-9921-4A98F53A9610}" type="datetimeFigureOut">
              <a:rPr lang="en-US" smtClean="0"/>
              <a:t>1/22/2021</a:t>
            </a:fld>
            <a:endParaRPr lang="en-US"/>
          </a:p>
        </p:txBody>
      </p:sp>
      <p:sp>
        <p:nvSpPr>
          <p:cNvPr id="3" name="Footer Placeholder 2">
            <a:extLst>
              <a:ext uri="{FF2B5EF4-FFF2-40B4-BE49-F238E27FC236}">
                <a16:creationId xmlns:a16="http://schemas.microsoft.com/office/drawing/2014/main" id="{59BEDCDF-C743-42FD-988E-B6558CC13F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5B3517-B191-4C75-87DE-C01037677292}"/>
              </a:ext>
            </a:extLst>
          </p:cNvPr>
          <p:cNvSpPr>
            <a:spLocks noGrp="1"/>
          </p:cNvSpPr>
          <p:nvPr>
            <p:ph type="sldNum" sz="quarter" idx="12"/>
          </p:nvPr>
        </p:nvSpPr>
        <p:spPr/>
        <p:txBody>
          <a:bodyPr/>
          <a:lstStyle/>
          <a:p>
            <a:fld id="{1675FA6C-4F91-4880-8621-3AFD19B8630E}" type="slidenum">
              <a:rPr lang="en-US" smtClean="0"/>
              <a:t>‹#›</a:t>
            </a:fld>
            <a:endParaRPr lang="en-US"/>
          </a:p>
        </p:txBody>
      </p:sp>
    </p:spTree>
    <p:extLst>
      <p:ext uri="{BB962C8B-B14F-4D97-AF65-F5344CB8AC3E}">
        <p14:creationId xmlns:p14="http://schemas.microsoft.com/office/powerpoint/2010/main" val="26290966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0488-8152-4156-AFDB-A2216089B73E}"/>
              </a:ext>
            </a:extLst>
          </p:cNvPr>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D4864C-B01F-4D42-812E-AADBEC920855}"/>
              </a:ext>
            </a:extLst>
          </p:cNvPr>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9F194A7-6A63-40C8-9C40-94D04F3F2A83}"/>
              </a:ext>
            </a:extLst>
          </p:cNvPr>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EC02147-7935-457A-ADCA-CEE3705DAE90}"/>
              </a:ext>
            </a:extLst>
          </p:cNvPr>
          <p:cNvSpPr>
            <a:spLocks noGrp="1"/>
          </p:cNvSpPr>
          <p:nvPr>
            <p:ph type="dt" sz="half" idx="10"/>
          </p:nvPr>
        </p:nvSpPr>
        <p:spPr/>
        <p:txBody>
          <a:bodyPr/>
          <a:lstStyle/>
          <a:p>
            <a:fld id="{53AAF78E-12F5-4307-9921-4A98F53A9610}" type="datetimeFigureOut">
              <a:rPr lang="en-US" smtClean="0"/>
              <a:t>1/22/2021</a:t>
            </a:fld>
            <a:endParaRPr lang="en-US"/>
          </a:p>
        </p:txBody>
      </p:sp>
      <p:sp>
        <p:nvSpPr>
          <p:cNvPr id="6" name="Footer Placeholder 5">
            <a:extLst>
              <a:ext uri="{FF2B5EF4-FFF2-40B4-BE49-F238E27FC236}">
                <a16:creationId xmlns:a16="http://schemas.microsoft.com/office/drawing/2014/main" id="{1A3FAD0B-3D11-4070-BA91-19C8BB2E9E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BFCCC2-6076-465F-A937-0F20BE494E45}"/>
              </a:ext>
            </a:extLst>
          </p:cNvPr>
          <p:cNvSpPr>
            <a:spLocks noGrp="1"/>
          </p:cNvSpPr>
          <p:nvPr>
            <p:ph type="sldNum" sz="quarter" idx="12"/>
          </p:nvPr>
        </p:nvSpPr>
        <p:spPr/>
        <p:txBody>
          <a:bodyPr/>
          <a:lstStyle/>
          <a:p>
            <a:fld id="{1675FA6C-4F91-4880-8621-3AFD19B8630E}" type="slidenum">
              <a:rPr lang="en-US" smtClean="0"/>
              <a:t>‹#›</a:t>
            </a:fld>
            <a:endParaRPr lang="en-US"/>
          </a:p>
        </p:txBody>
      </p:sp>
    </p:spTree>
    <p:extLst>
      <p:ext uri="{BB962C8B-B14F-4D97-AF65-F5344CB8AC3E}">
        <p14:creationId xmlns:p14="http://schemas.microsoft.com/office/powerpoint/2010/main" val="1643327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D7DA0-2F9C-410A-B768-781A45FFB4C5}"/>
              </a:ext>
            </a:extLst>
          </p:cNvPr>
          <p:cNvSpPr>
            <a:spLocks noGrp="1"/>
          </p:cNvSpPr>
          <p:nvPr>
            <p:ph type="title"/>
          </p:nvPr>
        </p:nvSpPr>
        <p:spPr>
          <a:xfrm>
            <a:off x="630239"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87540D-FF38-42B2-B746-D6F9AD8604F6}"/>
              </a:ext>
            </a:extLst>
          </p:cNvPr>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0C91E8-75CC-4A52-8263-61AFCF406AB5}"/>
              </a:ext>
            </a:extLst>
          </p:cNvPr>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0DEDC14-AA52-4BA4-996D-32C43DA68228}"/>
              </a:ext>
            </a:extLst>
          </p:cNvPr>
          <p:cNvSpPr>
            <a:spLocks noGrp="1"/>
          </p:cNvSpPr>
          <p:nvPr>
            <p:ph type="dt" sz="half" idx="10"/>
          </p:nvPr>
        </p:nvSpPr>
        <p:spPr/>
        <p:txBody>
          <a:bodyPr/>
          <a:lstStyle/>
          <a:p>
            <a:fld id="{53AAF78E-12F5-4307-9921-4A98F53A9610}" type="datetimeFigureOut">
              <a:rPr lang="en-US" smtClean="0"/>
              <a:t>1/22/2021</a:t>
            </a:fld>
            <a:endParaRPr lang="en-US"/>
          </a:p>
        </p:txBody>
      </p:sp>
      <p:sp>
        <p:nvSpPr>
          <p:cNvPr id="6" name="Footer Placeholder 5">
            <a:extLst>
              <a:ext uri="{FF2B5EF4-FFF2-40B4-BE49-F238E27FC236}">
                <a16:creationId xmlns:a16="http://schemas.microsoft.com/office/drawing/2014/main" id="{94098753-1CE7-454B-B794-3A788F9C19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4F076A-3AD6-41ED-BC7D-75065F5B0D4A}"/>
              </a:ext>
            </a:extLst>
          </p:cNvPr>
          <p:cNvSpPr>
            <a:spLocks noGrp="1"/>
          </p:cNvSpPr>
          <p:nvPr>
            <p:ph type="sldNum" sz="quarter" idx="12"/>
          </p:nvPr>
        </p:nvSpPr>
        <p:spPr/>
        <p:txBody>
          <a:bodyPr/>
          <a:lstStyle/>
          <a:p>
            <a:fld id="{1675FA6C-4F91-4880-8621-3AFD19B8630E}" type="slidenum">
              <a:rPr lang="en-US" smtClean="0"/>
              <a:t>‹#›</a:t>
            </a:fld>
            <a:endParaRPr lang="en-US"/>
          </a:p>
        </p:txBody>
      </p:sp>
    </p:spTree>
    <p:extLst>
      <p:ext uri="{BB962C8B-B14F-4D97-AF65-F5344CB8AC3E}">
        <p14:creationId xmlns:p14="http://schemas.microsoft.com/office/powerpoint/2010/main" val="4169929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33376F-714C-7641-BA9B-F18CE0FC35F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FFB07-9667-0B40-8D7F-62D60A15F4B0}" type="slidenum">
              <a:rPr lang="en-US" smtClean="0"/>
              <a:t>‹#›</a:t>
            </a:fld>
            <a:endParaRPr lang="en-US"/>
          </a:p>
        </p:txBody>
      </p:sp>
      <p:pic>
        <p:nvPicPr>
          <p:cNvPr id="7" name="Picture 6" descr="AMIU collateral 2.1-12.jpg">
            <a:extLst>
              <a:ext uri="{FF2B5EF4-FFF2-40B4-BE49-F238E27FC236}">
                <a16:creationId xmlns:a16="http://schemas.microsoft.com/office/drawing/2014/main" id="{A45CA321-2192-4363-BFD3-2523CA0561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984" cy="685800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55CD7-923C-4B96-9EC2-FFFF0CE619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68C9D73-7BF4-4EBB-9F74-71F94EB1730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4D28A-0DD4-469A-B709-8931A22FD034}"/>
              </a:ext>
            </a:extLst>
          </p:cNvPr>
          <p:cNvSpPr>
            <a:spLocks noGrp="1"/>
          </p:cNvSpPr>
          <p:nvPr>
            <p:ph type="dt" sz="half" idx="10"/>
          </p:nvPr>
        </p:nvSpPr>
        <p:spPr/>
        <p:txBody>
          <a:bodyPr/>
          <a:lstStyle/>
          <a:p>
            <a:fld id="{53AAF78E-12F5-4307-9921-4A98F53A9610}" type="datetimeFigureOut">
              <a:rPr lang="en-US" smtClean="0"/>
              <a:t>1/22/2021</a:t>
            </a:fld>
            <a:endParaRPr lang="en-US"/>
          </a:p>
        </p:txBody>
      </p:sp>
      <p:sp>
        <p:nvSpPr>
          <p:cNvPr id="5" name="Footer Placeholder 4">
            <a:extLst>
              <a:ext uri="{FF2B5EF4-FFF2-40B4-BE49-F238E27FC236}">
                <a16:creationId xmlns:a16="http://schemas.microsoft.com/office/drawing/2014/main" id="{74914D53-C746-48AC-A521-F70988B4E7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B24376-C2E3-4BD1-937C-9B2E76C00686}"/>
              </a:ext>
            </a:extLst>
          </p:cNvPr>
          <p:cNvSpPr>
            <a:spLocks noGrp="1"/>
          </p:cNvSpPr>
          <p:nvPr>
            <p:ph type="sldNum" sz="quarter" idx="12"/>
          </p:nvPr>
        </p:nvSpPr>
        <p:spPr/>
        <p:txBody>
          <a:bodyPr/>
          <a:lstStyle/>
          <a:p>
            <a:fld id="{1675FA6C-4F91-4880-8621-3AFD19B8630E}" type="slidenum">
              <a:rPr lang="en-US" smtClean="0"/>
              <a:t>‹#›</a:t>
            </a:fld>
            <a:endParaRPr lang="en-US"/>
          </a:p>
        </p:txBody>
      </p:sp>
    </p:spTree>
    <p:extLst>
      <p:ext uri="{BB962C8B-B14F-4D97-AF65-F5344CB8AC3E}">
        <p14:creationId xmlns:p14="http://schemas.microsoft.com/office/powerpoint/2010/main" val="107957518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6E7223-81A6-4833-B52A-7DB5C25644B6}"/>
              </a:ext>
            </a:extLst>
          </p:cNvPr>
          <p:cNvSpPr>
            <a:spLocks noGrp="1"/>
          </p:cNvSpPr>
          <p:nvPr>
            <p:ph type="title" orient="vert"/>
          </p:nvPr>
        </p:nvSpPr>
        <p:spPr>
          <a:xfrm>
            <a:off x="6543676"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4D4A41-FAFE-425C-8983-018C42B94277}"/>
              </a:ext>
            </a:extLst>
          </p:cNvPr>
          <p:cNvSpPr>
            <a:spLocks noGrp="1"/>
          </p:cNvSpPr>
          <p:nvPr>
            <p:ph type="body" orient="vert" idx="1"/>
          </p:nvPr>
        </p:nvSpPr>
        <p:spPr>
          <a:xfrm>
            <a:off x="628651" y="365125"/>
            <a:ext cx="57626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DDB0E-89C8-4878-BB62-C81412CAA33D}"/>
              </a:ext>
            </a:extLst>
          </p:cNvPr>
          <p:cNvSpPr>
            <a:spLocks noGrp="1"/>
          </p:cNvSpPr>
          <p:nvPr>
            <p:ph type="dt" sz="half" idx="10"/>
          </p:nvPr>
        </p:nvSpPr>
        <p:spPr/>
        <p:txBody>
          <a:bodyPr/>
          <a:lstStyle/>
          <a:p>
            <a:fld id="{53AAF78E-12F5-4307-9921-4A98F53A9610}" type="datetimeFigureOut">
              <a:rPr lang="en-US" smtClean="0"/>
              <a:t>1/22/2021</a:t>
            </a:fld>
            <a:endParaRPr lang="en-US"/>
          </a:p>
        </p:txBody>
      </p:sp>
      <p:sp>
        <p:nvSpPr>
          <p:cNvPr id="5" name="Footer Placeholder 4">
            <a:extLst>
              <a:ext uri="{FF2B5EF4-FFF2-40B4-BE49-F238E27FC236}">
                <a16:creationId xmlns:a16="http://schemas.microsoft.com/office/drawing/2014/main" id="{2104580B-E4DB-49C3-AFF9-A60C6E422E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F99F7-DB13-425E-B157-ABBAECEEF78D}"/>
              </a:ext>
            </a:extLst>
          </p:cNvPr>
          <p:cNvSpPr>
            <a:spLocks noGrp="1"/>
          </p:cNvSpPr>
          <p:nvPr>
            <p:ph type="sldNum" sz="quarter" idx="12"/>
          </p:nvPr>
        </p:nvSpPr>
        <p:spPr/>
        <p:txBody>
          <a:bodyPr/>
          <a:lstStyle/>
          <a:p>
            <a:fld id="{1675FA6C-4F91-4880-8621-3AFD19B8630E}" type="slidenum">
              <a:rPr lang="en-US" smtClean="0"/>
              <a:t>‹#›</a:t>
            </a:fld>
            <a:endParaRPr lang="en-US"/>
          </a:p>
        </p:txBody>
      </p:sp>
    </p:spTree>
    <p:extLst>
      <p:ext uri="{BB962C8B-B14F-4D97-AF65-F5344CB8AC3E}">
        <p14:creationId xmlns:p14="http://schemas.microsoft.com/office/powerpoint/2010/main" val="35238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33376F-714C-7641-BA9B-F18CE0FC35FD}" type="datetimeFigureOut">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9FFB07-9667-0B40-8D7F-62D60A15F4B0}" type="slidenum">
              <a:rPr lang="en-US" smtClean="0"/>
              <a:t>‹#›</a:t>
            </a:fld>
            <a:endParaRPr lang="en-US"/>
          </a:p>
        </p:txBody>
      </p:sp>
      <p:pic>
        <p:nvPicPr>
          <p:cNvPr id="8" name="Picture 7" descr="AMIU collateral 2.1-12.jpg">
            <a:extLst>
              <a:ext uri="{FF2B5EF4-FFF2-40B4-BE49-F238E27FC236}">
                <a16:creationId xmlns:a16="http://schemas.microsoft.com/office/drawing/2014/main" id="{AF09ECA0-7543-4493-BCBB-264BA209AA4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984" cy="68580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AMIU collateral 2.1-11.jpg">
            <a:extLst>
              <a:ext uri="{FF2B5EF4-FFF2-40B4-BE49-F238E27FC236}">
                <a16:creationId xmlns:a16="http://schemas.microsoft.com/office/drawing/2014/main" id="{D8829206-88E9-46D2-A79B-F1F6D7C560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74" y="0"/>
            <a:ext cx="9142984" cy="6858000"/>
          </a:xfrm>
          <a:prstGeom prst="rect">
            <a:avLst/>
          </a:prstGeom>
        </p:spPr>
      </p:pic>
      <p:sp>
        <p:nvSpPr>
          <p:cNvPr id="14" name="Text Placeholder 13">
            <a:extLst>
              <a:ext uri="{FF2B5EF4-FFF2-40B4-BE49-F238E27FC236}">
                <a16:creationId xmlns:a16="http://schemas.microsoft.com/office/drawing/2014/main" id="{4D34CDEA-BDD0-4DF1-8E45-0083833EA5F1}"/>
              </a:ext>
            </a:extLst>
          </p:cNvPr>
          <p:cNvSpPr>
            <a:spLocks noGrp="1"/>
          </p:cNvSpPr>
          <p:nvPr>
            <p:ph type="body" sz="quarter" idx="13" hasCustomPrompt="1"/>
          </p:nvPr>
        </p:nvSpPr>
        <p:spPr>
          <a:xfrm>
            <a:off x="628650" y="1700808"/>
            <a:ext cx="7831782" cy="2520280"/>
          </a:xfrm>
        </p:spPr>
        <p:txBody>
          <a:bodyPr anchor="b">
            <a:noAutofit/>
          </a:bodyPr>
          <a:lstStyle>
            <a:lvl1pPr marL="0" indent="0">
              <a:buNone/>
              <a:defRPr sz="6000"/>
            </a:lvl1pPr>
            <a:lvl5pPr marL="1828800" indent="0">
              <a:buNone/>
              <a:defRPr sz="6000"/>
            </a:lvl5pPr>
          </a:lstStyle>
          <a:p>
            <a:pPr lvl="0"/>
            <a:r>
              <a:rPr lang="en-US" dirty="0"/>
              <a:t>Divider Slide</a:t>
            </a:r>
          </a:p>
        </p:txBody>
      </p:sp>
      <p:sp>
        <p:nvSpPr>
          <p:cNvPr id="16" name="Text Placeholder 15">
            <a:extLst>
              <a:ext uri="{FF2B5EF4-FFF2-40B4-BE49-F238E27FC236}">
                <a16:creationId xmlns:a16="http://schemas.microsoft.com/office/drawing/2014/main" id="{606E5A51-68DE-4423-A3BC-00A27DD4A084}"/>
              </a:ext>
            </a:extLst>
          </p:cNvPr>
          <p:cNvSpPr>
            <a:spLocks noGrp="1"/>
          </p:cNvSpPr>
          <p:nvPr>
            <p:ph type="body" sz="quarter" idx="14" hasCustomPrompt="1"/>
          </p:nvPr>
        </p:nvSpPr>
        <p:spPr>
          <a:xfrm>
            <a:off x="628651" y="4437063"/>
            <a:ext cx="7886697" cy="1079500"/>
          </a:xfrm>
        </p:spPr>
        <p:txBody>
          <a:bodyPr/>
          <a:lstStyle>
            <a:lvl1pPr marL="0" indent="0">
              <a:buNone/>
              <a:defRPr sz="2400"/>
            </a:lvl1pPr>
            <a:lvl2pPr marL="457200" indent="0">
              <a:buNone/>
              <a:defRPr/>
            </a:lvl2pPr>
          </a:lstStyle>
          <a:p>
            <a:pPr lvl="0"/>
            <a:r>
              <a:rPr lang="en-US" dirty="0"/>
              <a:t>Add Sub-Text here  </a:t>
            </a:r>
          </a:p>
        </p:txBody>
      </p:sp>
    </p:spTree>
    <p:extLst>
      <p:ext uri="{BB962C8B-B14F-4D97-AF65-F5344CB8AC3E}">
        <p14:creationId xmlns:p14="http://schemas.microsoft.com/office/powerpoint/2010/main" val="166748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33376F-714C-7641-BA9B-F18CE0FC35FD}" type="datetimeFigureOut">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9FFB07-9667-0B40-8D7F-62D60A15F4B0}" type="slidenum">
              <a:rPr lang="en-US" smtClean="0"/>
              <a:t>‹#›</a:t>
            </a:fld>
            <a:endParaRPr lang="en-US"/>
          </a:p>
        </p:txBody>
      </p:sp>
      <p:pic>
        <p:nvPicPr>
          <p:cNvPr id="11" name="Picture 10" descr="AMIU collateral 2.1-11.jpg">
            <a:extLst>
              <a:ext uri="{FF2B5EF4-FFF2-40B4-BE49-F238E27FC236}">
                <a16:creationId xmlns:a16="http://schemas.microsoft.com/office/drawing/2014/main" id="{DCA1F93D-7128-45C0-A99E-A31A003E95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984"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33376F-714C-7641-BA9B-F18CE0FC35FD}" type="datetimeFigureOut">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9FFB07-9667-0B40-8D7F-62D60A15F4B0}" type="slidenum">
              <a:rPr lang="en-US" smtClean="0"/>
              <a:t>‹#›</a:t>
            </a:fld>
            <a:endParaRPr lang="en-US"/>
          </a:p>
        </p:txBody>
      </p:sp>
      <p:pic>
        <p:nvPicPr>
          <p:cNvPr id="8" name="Picture 7" descr="AMIU collateral 2.1-11.jpg">
            <a:extLst>
              <a:ext uri="{FF2B5EF4-FFF2-40B4-BE49-F238E27FC236}">
                <a16:creationId xmlns:a16="http://schemas.microsoft.com/office/drawing/2014/main" id="{80EE4DEA-5C16-4062-A8C2-7B6D2507095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17" y="0"/>
            <a:ext cx="9142984" cy="68580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33376F-714C-7641-BA9B-F18CE0FC35FD}" type="datetimeFigureOut">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9FFB07-9667-0B40-8D7F-62D60A15F4B0}" type="slidenum">
              <a:rPr lang="en-US" smtClean="0"/>
              <a:t>‹#›</a:t>
            </a:fld>
            <a:endParaRPr lang="en-US"/>
          </a:p>
        </p:txBody>
      </p:sp>
      <p:pic>
        <p:nvPicPr>
          <p:cNvPr id="5" name="Picture 4" descr="AMIU collateral 2.1-10.jpg">
            <a:extLst>
              <a:ext uri="{FF2B5EF4-FFF2-40B4-BE49-F238E27FC236}">
                <a16:creationId xmlns:a16="http://schemas.microsoft.com/office/drawing/2014/main" id="{49B3DE97-0464-4DBE-B4EB-36999B7E79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984" cy="68580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33376F-714C-7641-BA9B-F18CE0FC35FD}"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FFB07-9667-0B40-8D7F-62D60A15F4B0}" type="slidenum">
              <a:rPr lang="en-US" smtClean="0"/>
              <a:t>‹#›</a:t>
            </a:fld>
            <a:endParaRPr lang="en-US"/>
          </a:p>
        </p:txBody>
      </p:sp>
      <p:pic>
        <p:nvPicPr>
          <p:cNvPr id="8" name="Picture 7" descr="AMIU collateral 2.1-10.jpg">
            <a:extLst>
              <a:ext uri="{FF2B5EF4-FFF2-40B4-BE49-F238E27FC236}">
                <a16:creationId xmlns:a16="http://schemas.microsoft.com/office/drawing/2014/main" id="{F5E69D09-F8B1-4307-A553-3AD7AAF9CB6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984"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33376F-714C-7641-BA9B-F18CE0FC35FD}" type="datetimeFigureOut">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9FFB07-9667-0B40-8D7F-62D60A15F4B0}" type="slidenum">
              <a:rPr lang="en-US" smtClean="0"/>
              <a:t>‹#›</a:t>
            </a:fld>
            <a:endParaRPr lang="en-US"/>
          </a:p>
        </p:txBody>
      </p:sp>
      <p:pic>
        <p:nvPicPr>
          <p:cNvPr id="8" name="Picture 7" descr="AMIU collateral 2.1-10.jpg">
            <a:extLst>
              <a:ext uri="{FF2B5EF4-FFF2-40B4-BE49-F238E27FC236}">
                <a16:creationId xmlns:a16="http://schemas.microsoft.com/office/drawing/2014/main" id="{6A97ED5C-EAAE-4263-B880-0639F47B295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984"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 /><Relationship Id="rId3" Type="http://schemas.openxmlformats.org/officeDocument/2006/relationships/slideLayout" Target="../slideLayouts/slideLayout13.xml" /><Relationship Id="rId7" Type="http://schemas.openxmlformats.org/officeDocument/2006/relationships/slideLayout" Target="../slideLayouts/slideLayout17.xml" /><Relationship Id="rId12" Type="http://schemas.openxmlformats.org/officeDocument/2006/relationships/theme" Target="../theme/theme2.xml" /><Relationship Id="rId2" Type="http://schemas.openxmlformats.org/officeDocument/2006/relationships/slideLayout" Target="../slideLayouts/slideLayout12.xml" /><Relationship Id="rId1" Type="http://schemas.openxmlformats.org/officeDocument/2006/relationships/slideLayout" Target="../slideLayouts/slideLayout11.xml" /><Relationship Id="rId6" Type="http://schemas.openxmlformats.org/officeDocument/2006/relationships/slideLayout" Target="../slideLayouts/slideLayout16.xml" /><Relationship Id="rId11" Type="http://schemas.openxmlformats.org/officeDocument/2006/relationships/slideLayout" Target="../slideLayouts/slideLayout21.xml" /><Relationship Id="rId5" Type="http://schemas.openxmlformats.org/officeDocument/2006/relationships/slideLayout" Target="../slideLayouts/slideLayout15.xml" /><Relationship Id="rId10" Type="http://schemas.openxmlformats.org/officeDocument/2006/relationships/slideLayout" Target="../slideLayouts/slideLayout20.xml" /><Relationship Id="rId4" Type="http://schemas.openxmlformats.org/officeDocument/2006/relationships/slideLayout" Target="../slideLayouts/slideLayout14.xml" /><Relationship Id="rId9" Type="http://schemas.openxmlformats.org/officeDocument/2006/relationships/slideLayout" Target="../slideLayouts/slideLayout1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33376F-714C-7641-BA9B-F18CE0FC35FD}" type="datetimeFigureOut">
              <a:rPr lang="en-US" smtClean="0"/>
              <a:t>1/22/2021</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FFB07-9667-0B40-8D7F-62D60A15F4B0}" type="slidenum">
              <a:rPr lang="en-US" smtClean="0"/>
              <a:t>‹#›</a:t>
            </a:fld>
            <a:endParaRPr lang="en-US"/>
          </a:p>
        </p:txBody>
      </p:sp>
    </p:spTree>
    <p:extLst>
      <p:ext uri="{BB962C8B-B14F-4D97-AF65-F5344CB8AC3E}">
        <p14:creationId xmlns:p14="http://schemas.microsoft.com/office/powerpoint/2010/main" val="1736699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84" r:id="rId4"/>
    <p:sldLayoutId id="2147483665" r:id="rId5"/>
    <p:sldLayoutId id="2147483666" r:id="rId6"/>
    <p:sldLayoutId id="2147483667" r:id="rId7"/>
    <p:sldLayoutId id="2147483668" r:id="rId8"/>
    <p:sldLayoutId id="2147483669" r:id="rId9"/>
    <p:sldLayoutId id="2147483670"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B86794-AC7D-4C41-9507-454A99ACE155}"/>
              </a:ext>
            </a:extLst>
          </p:cNvPr>
          <p:cNvSpPr>
            <a:spLocks noGrp="1"/>
          </p:cNvSpPr>
          <p:nvPr>
            <p:ph type="title"/>
          </p:nvPr>
        </p:nvSpPr>
        <p:spPr>
          <a:xfrm>
            <a:off x="628650" y="365127"/>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4F9C40-010A-4353-B919-524E0D108A9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54CE9F-A507-4337-832A-9A7F42F382ED}"/>
              </a:ext>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AAF78E-12F5-4307-9921-4A98F53A9610}" type="datetimeFigureOut">
              <a:rPr lang="en-US" smtClean="0"/>
              <a:t>1/22/2021</a:t>
            </a:fld>
            <a:endParaRPr lang="en-US"/>
          </a:p>
        </p:txBody>
      </p:sp>
      <p:sp>
        <p:nvSpPr>
          <p:cNvPr id="5" name="Footer Placeholder 4">
            <a:extLst>
              <a:ext uri="{FF2B5EF4-FFF2-40B4-BE49-F238E27FC236}">
                <a16:creationId xmlns:a16="http://schemas.microsoft.com/office/drawing/2014/main" id="{C884540C-6042-4D68-87FB-6B5E1839BD24}"/>
              </a:ext>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EE681F-77C4-440C-B99D-DB3AA5A7268E}"/>
              </a:ext>
            </a:extLst>
          </p:cNvPr>
          <p:cNvSpPr>
            <a:spLocks noGrp="1"/>
          </p:cNvSpPr>
          <p:nvPr>
            <p:ph type="sldNum" sz="quarter" idx="4"/>
          </p:nvPr>
        </p:nvSpPr>
        <p:spPr>
          <a:xfrm>
            <a:off x="6457950" y="6356352"/>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75FA6C-4F91-4880-8621-3AFD19B8630E}" type="slidenum">
              <a:rPr lang="en-US" smtClean="0"/>
              <a:t>‹#›</a:t>
            </a:fld>
            <a:endParaRPr lang="en-US"/>
          </a:p>
        </p:txBody>
      </p:sp>
    </p:spTree>
    <p:extLst>
      <p:ext uri="{BB962C8B-B14F-4D97-AF65-F5344CB8AC3E}">
        <p14:creationId xmlns:p14="http://schemas.microsoft.com/office/powerpoint/2010/main" val="10249284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14.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docx" /><Relationship Id="rId2" Type="http://schemas.openxmlformats.org/officeDocument/2006/relationships/slideLayout" Target="../slideLayouts/slideLayout2.xml" /><Relationship Id="rId1" Type="http://schemas.openxmlformats.org/officeDocument/2006/relationships/vmlDrawing" Target="../drawings/vmlDrawing1.vml" /><Relationship Id="rId4" Type="http://schemas.openxmlformats.org/officeDocument/2006/relationships/image" Target="../media/image5.wmf"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ubtitle 4"/>
          <p:cNvSpPr>
            <a:spLocks noGrp="1"/>
          </p:cNvSpPr>
          <p:nvPr>
            <p:ph type="subTitle" idx="1"/>
          </p:nvPr>
        </p:nvSpPr>
        <p:spPr/>
        <p:txBody>
          <a:bodyPr/>
          <a:lstStyle/>
          <a:p>
            <a:endParaRPr lang="en-US" dirty="0"/>
          </a:p>
        </p:txBody>
      </p:sp>
      <p:sp>
        <p:nvSpPr>
          <p:cNvPr id="71683" name="Title 3"/>
          <p:cNvSpPr>
            <a:spLocks noGrp="1"/>
          </p:cNvSpPr>
          <p:nvPr>
            <p:ph type="ctrTitle"/>
          </p:nvPr>
        </p:nvSpPr>
        <p:spPr>
          <a:xfrm>
            <a:off x="179512" y="476672"/>
            <a:ext cx="6912768" cy="1470025"/>
          </a:xfrm>
        </p:spPr>
        <p:txBody>
          <a:bodyPr>
            <a:normAutofit fontScale="90000"/>
          </a:bodyPr>
          <a:lstStyle/>
          <a:p>
            <a:r>
              <a:rPr b="1" dirty="0"/>
              <a:t>VACCINE MANAGEMENT</a:t>
            </a:r>
            <a:br>
              <a:rPr dirty="0"/>
            </a:br>
            <a:endParaRPr dirty="0"/>
          </a:p>
        </p:txBody>
      </p:sp>
    </p:spTree>
    <p:extLst>
      <p:ext uri="{BB962C8B-B14F-4D97-AF65-F5344CB8AC3E}">
        <p14:creationId xmlns:p14="http://schemas.microsoft.com/office/powerpoint/2010/main" val="42450092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9"/>
            <a:ext cx="7886700" cy="975640"/>
          </a:xfrm>
        </p:spPr>
        <p:txBody>
          <a:bodyPr/>
          <a:lstStyle/>
          <a:p>
            <a:r>
              <a:rPr lang="en-US" dirty="0"/>
              <a:t>2</a:t>
            </a:r>
            <a:r>
              <a:rPr lang="en-US" baseline="30000" dirty="0"/>
              <a:t>nd</a:t>
            </a:r>
            <a:r>
              <a:rPr lang="en-US" dirty="0"/>
              <a:t> Exercise </a:t>
            </a:r>
          </a:p>
        </p:txBody>
      </p:sp>
      <p:sp>
        <p:nvSpPr>
          <p:cNvPr id="3" name="Content Placeholder 2"/>
          <p:cNvSpPr>
            <a:spLocks noGrp="1"/>
          </p:cNvSpPr>
          <p:nvPr>
            <p:ph idx="1"/>
          </p:nvPr>
        </p:nvSpPr>
        <p:spPr>
          <a:xfrm>
            <a:off x="628650" y="1340770"/>
            <a:ext cx="6823670" cy="5517230"/>
          </a:xfrm>
        </p:spPr>
        <p:txBody>
          <a:bodyPr>
            <a:normAutofit fontScale="92500" lnSpcReduction="20000"/>
          </a:bodyPr>
          <a:lstStyle/>
          <a:p>
            <a:pPr marL="0" indent="0">
              <a:buNone/>
            </a:pPr>
            <a:r>
              <a:rPr lang="en-US" dirty="0"/>
              <a:t> Sub-county Q has three  health facilities. The number of WCBA vaccinated against tetanus in 2017  in the sub-county was as follow:-</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Given that the total population in 2017 was 150,000 and the growth rate was 1.5%. Calculate the target population for each facility for year 2018. </a:t>
            </a:r>
          </a:p>
        </p:txBody>
      </p:sp>
      <p:graphicFrame>
        <p:nvGraphicFramePr>
          <p:cNvPr id="4" name="Table 3"/>
          <p:cNvGraphicFramePr>
            <a:graphicFrameLocks noGrp="1"/>
          </p:cNvGraphicFramePr>
          <p:nvPr>
            <p:extLst>
              <p:ext uri="{D42A27DB-BD31-4B8C-83A1-F6EECF244321}">
                <p14:modId xmlns:p14="http://schemas.microsoft.com/office/powerpoint/2010/main" val="390701008"/>
              </p:ext>
            </p:extLst>
          </p:nvPr>
        </p:nvGraphicFramePr>
        <p:xfrm>
          <a:off x="812776" y="2564904"/>
          <a:ext cx="6096000" cy="2016224"/>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504056">
                <a:tc>
                  <a:txBody>
                    <a:bodyPr/>
                    <a:lstStyle/>
                    <a:p>
                      <a:r>
                        <a:rPr lang="en-US" dirty="0">
                          <a:solidFill>
                            <a:schemeClr val="tx1"/>
                          </a:solidFill>
                        </a:rPr>
                        <a:t>Name of the health facility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No. of women vaccinated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504056">
                <a:tc>
                  <a:txBody>
                    <a:bodyPr/>
                    <a:lstStyle/>
                    <a:p>
                      <a:r>
                        <a:rPr lang="en-US"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15600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04056">
                <a:tc>
                  <a:txBody>
                    <a:bodyPr/>
                    <a:lstStyle/>
                    <a:p>
                      <a:r>
                        <a:rPr lang="en-US"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8070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04056">
                <a:tc>
                  <a:txBody>
                    <a:bodyPr/>
                    <a:lstStyle/>
                    <a:p>
                      <a:r>
                        <a:rPr lang="en-US"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t>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64137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2</a:t>
            </a:r>
            <a:r>
              <a:rPr lang="en-US" baseline="30000" dirty="0"/>
              <a:t>nd</a:t>
            </a:r>
            <a:r>
              <a:rPr lang="en-US" dirty="0"/>
              <a:t> Exercise </a:t>
            </a:r>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a:t>Population of WCBA in 2017= 24/100x 150,000=36,000</a:t>
            </a:r>
          </a:p>
          <a:p>
            <a:pPr>
              <a:buFont typeface="Wingdings" panose="05000000000000000000" pitchFamily="2" charset="2"/>
              <a:buChar char="ü"/>
            </a:pPr>
            <a:r>
              <a:rPr lang="en-US" dirty="0"/>
              <a:t>Population of WCBA in 2018=</a:t>
            </a:r>
          </a:p>
          <a:p>
            <a:pPr marL="0" indent="0">
              <a:buNone/>
            </a:pPr>
            <a:r>
              <a:rPr lang="en-US" dirty="0"/>
              <a:t>1.5/100x36,000=36540 </a:t>
            </a:r>
          </a:p>
          <a:p>
            <a:pPr>
              <a:buFont typeface="Wingdings" panose="05000000000000000000" pitchFamily="2" charset="2"/>
              <a:buChar char="ü"/>
            </a:pPr>
            <a:r>
              <a:rPr lang="en-US" dirty="0"/>
              <a:t>F=15600/28670x36540=19882</a:t>
            </a:r>
          </a:p>
          <a:p>
            <a:pPr>
              <a:buFont typeface="Wingdings" panose="05000000000000000000" pitchFamily="2" charset="2"/>
              <a:buChar char="ü"/>
            </a:pPr>
            <a:r>
              <a:rPr lang="en-US" dirty="0"/>
              <a:t>G=8070/28670X36540=10,285</a:t>
            </a:r>
          </a:p>
          <a:p>
            <a:pPr>
              <a:buFont typeface="Wingdings" panose="05000000000000000000" pitchFamily="2" charset="2"/>
              <a:buChar char="ü"/>
            </a:pPr>
            <a:r>
              <a:rPr lang="en-US" dirty="0"/>
              <a:t>H=5000/28670X36540=6373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007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Calculating Immunization coverage</a:t>
            </a:r>
          </a:p>
        </p:txBody>
      </p:sp>
      <p:sp>
        <p:nvSpPr>
          <p:cNvPr id="3" name="Content Placeholder 2"/>
          <p:cNvSpPr>
            <a:spLocks noGrp="1"/>
          </p:cNvSpPr>
          <p:nvPr>
            <p:ph idx="1"/>
          </p:nvPr>
        </p:nvSpPr>
        <p:spPr/>
        <p:txBody>
          <a:bodyPr/>
          <a:lstStyle/>
          <a:p>
            <a:pPr marL="0" indent="0">
              <a:buNone/>
            </a:pPr>
            <a:r>
              <a:rPr lang="en-US" dirty="0"/>
              <a:t>Immunization coverage  is the percentage of people who receive one or more </a:t>
            </a:r>
            <a:r>
              <a:rPr lang="en-US" b="1" dirty="0"/>
              <a:t>vaccines</a:t>
            </a:r>
            <a:r>
              <a:rPr lang="en-US" dirty="0"/>
              <a:t> in relation to the overall population.</a:t>
            </a:r>
          </a:p>
          <a:p>
            <a:pPr marL="0" indent="0">
              <a:buNone/>
            </a:pPr>
            <a:r>
              <a:rPr lang="en-US" dirty="0"/>
              <a:t>Formula= no. of people vaccinated/target population 100</a:t>
            </a:r>
          </a:p>
        </p:txBody>
      </p:sp>
    </p:spTree>
    <p:extLst>
      <p:ext uri="{BB962C8B-B14F-4D97-AF65-F5344CB8AC3E}">
        <p14:creationId xmlns:p14="http://schemas.microsoft.com/office/powerpoint/2010/main" val="3910871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Sub-county X has a total population of 250,000 people. A total of 10,000 children received BCG vaccine. Calculate the immunization coverage for BCG.</a:t>
            </a:r>
          </a:p>
          <a:p>
            <a:pPr marL="0" indent="0">
              <a:buNone/>
            </a:pPr>
            <a:endParaRPr lang="en-US" dirty="0"/>
          </a:p>
        </p:txBody>
      </p:sp>
    </p:spTree>
    <p:extLst>
      <p:ext uri="{BB962C8B-B14F-4D97-AF65-F5344CB8AC3E}">
        <p14:creationId xmlns:p14="http://schemas.microsoft.com/office/powerpoint/2010/main" val="736514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a:t>
            </a:r>
          </a:p>
        </p:txBody>
      </p:sp>
      <p:sp>
        <p:nvSpPr>
          <p:cNvPr id="3" name="Content Placeholder 2"/>
          <p:cNvSpPr>
            <a:spLocks noGrp="1"/>
          </p:cNvSpPr>
          <p:nvPr>
            <p:ph idx="1"/>
          </p:nvPr>
        </p:nvSpPr>
        <p:spPr>
          <a:xfrm>
            <a:off x="628650" y="1825625"/>
            <a:ext cx="6535638" cy="4351338"/>
          </a:xfrm>
        </p:spPr>
        <p:txBody>
          <a:bodyPr/>
          <a:lstStyle/>
          <a:p>
            <a:r>
              <a:rPr lang="en-US" dirty="0"/>
              <a:t>Total population for children under one year= 5/100x250,000=12,500</a:t>
            </a:r>
          </a:p>
          <a:p>
            <a:r>
              <a:rPr lang="en-US" dirty="0"/>
              <a:t>BCG immunization coverage= 10,000/12,500=80%</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111026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914400" y="274638"/>
            <a:ext cx="7772400" cy="633412"/>
          </a:xfrm>
        </p:spPr>
        <p:txBody>
          <a:bodyPr>
            <a:normAutofit fontScale="90000"/>
          </a:bodyPr>
          <a:lstStyle/>
          <a:p>
            <a:r>
              <a:rPr lang="en-US" b="1"/>
              <a:t>Forecasting of vaccine needs</a:t>
            </a:r>
            <a:endParaRPr lang="en-US"/>
          </a:p>
        </p:txBody>
      </p:sp>
      <p:sp>
        <p:nvSpPr>
          <p:cNvPr id="101379" name="Content Placeholder 2"/>
          <p:cNvSpPr>
            <a:spLocks noGrp="1"/>
          </p:cNvSpPr>
          <p:nvPr>
            <p:ph sz="quarter" idx="1"/>
          </p:nvPr>
        </p:nvSpPr>
        <p:spPr>
          <a:xfrm>
            <a:off x="251520" y="1484784"/>
            <a:ext cx="8363272" cy="5182741"/>
          </a:xfrm>
        </p:spPr>
        <p:txBody>
          <a:bodyPr>
            <a:normAutofit/>
          </a:bodyPr>
          <a:lstStyle/>
          <a:p>
            <a:pPr>
              <a:defRPr/>
            </a:pPr>
            <a:r>
              <a:rPr lang="en-US" dirty="0"/>
              <a:t>Each health facility should forecast the </a:t>
            </a:r>
            <a:r>
              <a:rPr lang="en-US" b="1" dirty="0"/>
              <a:t>number of doses of vaccines </a:t>
            </a:r>
            <a:r>
              <a:rPr lang="en-US" dirty="0"/>
              <a:t>required to reach  the target children and childbearing age women.</a:t>
            </a:r>
          </a:p>
          <a:p>
            <a:pPr>
              <a:defRPr/>
            </a:pPr>
            <a:r>
              <a:rPr lang="en-US" b="1" dirty="0"/>
              <a:t>Advantages of obtaining accurate forecasting of vaccine needs</a:t>
            </a:r>
          </a:p>
          <a:p>
            <a:pPr marL="0" indent="0">
              <a:buFont typeface="Wingdings 2" panose="05020102010507070707" pitchFamily="18" charset="2"/>
              <a:buNone/>
              <a:defRPr/>
            </a:pPr>
            <a:r>
              <a:rPr lang="en-US" dirty="0"/>
              <a:t>1. It leads to </a:t>
            </a:r>
            <a:r>
              <a:rPr lang="en-US" b="1" dirty="0"/>
              <a:t>efficient management </a:t>
            </a:r>
            <a:r>
              <a:rPr lang="en-US" dirty="0"/>
              <a:t>of vaccines and immunization sessions</a:t>
            </a:r>
          </a:p>
          <a:p>
            <a:pPr marL="0" indent="0">
              <a:buFont typeface="Wingdings 2" panose="05020102010507070707" pitchFamily="18" charset="2"/>
              <a:buNone/>
              <a:defRPr/>
            </a:pPr>
            <a:r>
              <a:rPr lang="en-US" dirty="0"/>
              <a:t>2. It </a:t>
            </a:r>
            <a:r>
              <a:rPr lang="en-US" b="1" dirty="0"/>
              <a:t>eliminates shortages or overstocking </a:t>
            </a:r>
            <a:r>
              <a:rPr lang="en-US" dirty="0"/>
              <a:t>of vaccines</a:t>
            </a:r>
          </a:p>
          <a:p>
            <a:pPr marL="0" indent="0">
              <a:buFont typeface="Wingdings 2" panose="05020102010507070707" pitchFamily="18" charset="2"/>
              <a:buNone/>
              <a:defRPr/>
            </a:pPr>
            <a:r>
              <a:rPr lang="en-US" dirty="0"/>
              <a:t>3. It improves </a:t>
            </a:r>
            <a:r>
              <a:rPr lang="en-US" b="1" dirty="0"/>
              <a:t>vaccine use and reduction of wastages</a:t>
            </a:r>
          </a:p>
          <a:p>
            <a:pPr marL="0" indent="0">
              <a:buFont typeface="Wingdings 2" panose="05020102010507070707" pitchFamily="18" charset="2"/>
              <a:buNone/>
              <a:defRPr/>
            </a:pPr>
            <a:r>
              <a:rPr lang="en-US" dirty="0"/>
              <a:t>4. It helps to </a:t>
            </a:r>
            <a:r>
              <a:rPr lang="en-US" b="1" dirty="0"/>
              <a:t>monitor</a:t>
            </a:r>
            <a:r>
              <a:rPr lang="en-US" dirty="0"/>
              <a:t> the progress of immunization in relation to target coverage</a:t>
            </a:r>
          </a:p>
        </p:txBody>
      </p:sp>
    </p:spTree>
    <p:extLst>
      <p:ext uri="{BB962C8B-B14F-4D97-AF65-F5344CB8AC3E}">
        <p14:creationId xmlns:p14="http://schemas.microsoft.com/office/powerpoint/2010/main" val="3751684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628650" y="365128"/>
            <a:ext cx="6967686" cy="1325563"/>
          </a:xfrm>
        </p:spPr>
        <p:txBody>
          <a:bodyPr/>
          <a:lstStyle/>
          <a:p>
            <a:r>
              <a:rPr lang="en-US" sz="3200" b="1" dirty="0"/>
              <a:t>Methods commonly used to estimate vaccine needs:</a:t>
            </a:r>
          </a:p>
        </p:txBody>
      </p:sp>
      <p:sp>
        <p:nvSpPr>
          <p:cNvPr id="76803" name="Content Placeholder 2"/>
          <p:cNvSpPr>
            <a:spLocks noGrp="1"/>
          </p:cNvSpPr>
          <p:nvPr>
            <p:ph sz="quarter" idx="1"/>
          </p:nvPr>
        </p:nvSpPr>
        <p:spPr/>
        <p:txBody>
          <a:bodyPr/>
          <a:lstStyle/>
          <a:p>
            <a:pPr marL="514350" indent="-514350">
              <a:buFont typeface="Wingdings 2" panose="05020102010507070707" pitchFamily="18" charset="2"/>
              <a:buAutoNum type="arabicPeriod"/>
            </a:pPr>
            <a:r>
              <a:rPr lang="en-US" dirty="0"/>
              <a:t>Target population</a:t>
            </a:r>
          </a:p>
          <a:p>
            <a:pPr marL="514350" indent="-514350">
              <a:buFont typeface="Wingdings 2" panose="05020102010507070707" pitchFamily="18" charset="2"/>
              <a:buAutoNum type="arabicPeriod"/>
            </a:pPr>
            <a:r>
              <a:rPr lang="en-US" dirty="0"/>
              <a:t>Previous consumption</a:t>
            </a:r>
          </a:p>
        </p:txBody>
      </p:sp>
    </p:spTree>
    <p:extLst>
      <p:ext uri="{BB962C8B-B14F-4D97-AF65-F5344CB8AC3E}">
        <p14:creationId xmlns:p14="http://schemas.microsoft.com/office/powerpoint/2010/main" val="1417313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p:txBody>
          <a:bodyPr/>
          <a:lstStyle/>
          <a:p>
            <a:r>
              <a:rPr lang="en-US" b="1" dirty="0"/>
              <a:t>Target Population Method</a:t>
            </a:r>
          </a:p>
        </p:txBody>
      </p:sp>
      <p:sp>
        <p:nvSpPr>
          <p:cNvPr id="3" name="Content Placeholder 2"/>
          <p:cNvSpPr>
            <a:spLocks noGrp="1"/>
          </p:cNvSpPr>
          <p:nvPr>
            <p:ph sz="quarter" idx="1"/>
          </p:nvPr>
        </p:nvSpPr>
        <p:spPr/>
        <p:txBody>
          <a:bodyPr/>
          <a:lstStyle/>
          <a:p>
            <a:pPr marL="0" indent="0">
              <a:buNone/>
              <a:defRPr/>
            </a:pPr>
            <a:r>
              <a:rPr lang="en-US" dirty="0"/>
              <a:t>To estimate vaccine needs on the basis of target population a the following  parameters are necessary:</a:t>
            </a:r>
          </a:p>
          <a:p>
            <a:pPr marL="0" indent="0">
              <a:buFont typeface="Wingdings 2" panose="05020102010507070707" pitchFamily="18" charset="2"/>
              <a:buNone/>
              <a:defRPr/>
            </a:pPr>
            <a:r>
              <a:rPr lang="en-US" dirty="0"/>
              <a:t>a. Target population </a:t>
            </a:r>
          </a:p>
          <a:p>
            <a:pPr marL="0" indent="0">
              <a:buFont typeface="Wingdings 2" panose="05020102010507070707" pitchFamily="18" charset="2"/>
              <a:buNone/>
              <a:defRPr/>
            </a:pPr>
            <a:r>
              <a:rPr lang="en-US" dirty="0"/>
              <a:t>b. Immunization schedule(number of doses in the schedule)</a:t>
            </a:r>
          </a:p>
          <a:p>
            <a:pPr marL="0" indent="0">
              <a:buFont typeface="Wingdings 2" panose="05020102010507070707" pitchFamily="18" charset="2"/>
              <a:buNone/>
              <a:defRPr/>
            </a:pPr>
            <a:r>
              <a:rPr lang="en-US" dirty="0"/>
              <a:t>c. Targeted immunization coverage </a:t>
            </a:r>
          </a:p>
          <a:p>
            <a:pPr marL="0" indent="0">
              <a:buFont typeface="Wingdings 2" panose="05020102010507070707" pitchFamily="18" charset="2"/>
              <a:buNone/>
              <a:defRPr/>
            </a:pPr>
            <a:r>
              <a:rPr lang="en-US" dirty="0"/>
              <a:t>d. Wastage rate and wastage factor</a:t>
            </a:r>
          </a:p>
        </p:txBody>
      </p:sp>
    </p:spTree>
    <p:extLst>
      <p:ext uri="{BB962C8B-B14F-4D97-AF65-F5344CB8AC3E}">
        <p14:creationId xmlns:p14="http://schemas.microsoft.com/office/powerpoint/2010/main" val="260763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lstStyle/>
          <a:p>
            <a:r>
              <a:rPr lang="en-US" b="1" dirty="0"/>
              <a:t>Calculating vaccine needs</a:t>
            </a:r>
            <a:endParaRPr lang="en-US" dirty="0"/>
          </a:p>
        </p:txBody>
      </p:sp>
      <p:sp>
        <p:nvSpPr>
          <p:cNvPr id="78851" name="Content Placeholder 2"/>
          <p:cNvSpPr>
            <a:spLocks noGrp="1"/>
          </p:cNvSpPr>
          <p:nvPr>
            <p:ph sz="quarter" idx="1"/>
          </p:nvPr>
        </p:nvSpPr>
        <p:spPr/>
        <p:txBody>
          <a:bodyPr/>
          <a:lstStyle/>
          <a:p>
            <a:pPr marL="0" indent="0">
              <a:buFont typeface="Wingdings 2" panose="05020102010507070707" pitchFamily="18" charset="2"/>
              <a:buNone/>
            </a:pPr>
            <a:r>
              <a:rPr lang="en-US"/>
              <a:t>Formulae </a:t>
            </a:r>
          </a:p>
          <a:p>
            <a:pPr marL="0" indent="0">
              <a:buFont typeface="Wingdings 2" panose="05020102010507070707" pitchFamily="18" charset="2"/>
              <a:buNone/>
            </a:pPr>
            <a:endParaRPr lang="en-US"/>
          </a:p>
          <a:p>
            <a:pPr marL="0" indent="0">
              <a:buFont typeface="Wingdings 2" panose="05020102010507070707" pitchFamily="18" charset="2"/>
              <a:buNone/>
            </a:pPr>
            <a:endParaRPr lang="en-US"/>
          </a:p>
          <a:p>
            <a:pPr marL="0" indent="0">
              <a:buFont typeface="Wingdings 2" panose="05020102010507070707" pitchFamily="18" charset="2"/>
              <a:buNone/>
            </a:pPr>
            <a:endParaRPr lang="en-US"/>
          </a:p>
          <a:p>
            <a:pPr marL="0" indent="0">
              <a:buFont typeface="Wingdings 2" panose="05020102010507070707" pitchFamily="18" charset="2"/>
              <a:buNone/>
            </a:pPr>
            <a:endParaRPr lang="en-US"/>
          </a:p>
          <a:p>
            <a:pPr marL="0" indent="0">
              <a:buFont typeface="Wingdings 2" panose="05020102010507070707" pitchFamily="18" charset="2"/>
              <a:buNone/>
            </a:pPr>
            <a:endParaRPr lang="en-US"/>
          </a:p>
          <a:p>
            <a:pPr marL="0" indent="0">
              <a:buFont typeface="Wingdings 2" panose="05020102010507070707" pitchFamily="18" charset="2"/>
              <a:buNone/>
            </a:pPr>
            <a:endParaRPr lang="en-US"/>
          </a:p>
          <a:p>
            <a:pPr marL="0" indent="0">
              <a:buFont typeface="Wingdings 2" panose="05020102010507070707" pitchFamily="18" charset="2"/>
              <a:buNone/>
            </a:pPr>
            <a:endParaRPr lang="en-US"/>
          </a:p>
        </p:txBody>
      </p:sp>
      <p:pic>
        <p:nvPicPr>
          <p:cNvPr id="7885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2349500"/>
            <a:ext cx="7200900" cy="2519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62714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a:xfrm>
            <a:off x="914400" y="1447800"/>
            <a:ext cx="7772400" cy="4860925"/>
          </a:xfrm>
        </p:spPr>
        <p:txBody>
          <a:bodyPr>
            <a:normAutofit/>
          </a:bodyPr>
          <a:lstStyle/>
          <a:p>
            <a:pPr>
              <a:defRPr/>
            </a:pPr>
            <a:r>
              <a:rPr lang="en-US" b="1" dirty="0"/>
              <a:t>Target population</a:t>
            </a:r>
          </a:p>
          <a:p>
            <a:pPr marL="0" indent="0">
              <a:buFont typeface="Wingdings 2" panose="05020102010507070707" pitchFamily="18" charset="2"/>
              <a:buNone/>
              <a:defRPr/>
            </a:pPr>
            <a:r>
              <a:rPr lang="en-US" dirty="0"/>
              <a:t>This is the total no. of people that should be immunized  in  the year.</a:t>
            </a:r>
          </a:p>
          <a:p>
            <a:pPr>
              <a:defRPr/>
            </a:pPr>
            <a:r>
              <a:rPr lang="en-US" b="1" dirty="0"/>
              <a:t>Immunization schedule</a:t>
            </a:r>
          </a:p>
          <a:p>
            <a:pPr marL="0" indent="0">
              <a:buFont typeface="Wingdings 2" panose="05020102010507070707" pitchFamily="18" charset="2"/>
              <a:buNone/>
              <a:defRPr/>
            </a:pPr>
            <a:r>
              <a:rPr lang="en-US" dirty="0"/>
              <a:t>Helps to  get the number of doses required to be fully immunized among each immunization category </a:t>
            </a:r>
            <a:r>
              <a:rPr lang="en-US" dirty="0" err="1"/>
              <a:t>e.g.BCG</a:t>
            </a:r>
            <a:r>
              <a:rPr lang="en-US" dirty="0"/>
              <a:t>=1, T.T for WCB.A=5, PCV=3</a:t>
            </a:r>
          </a:p>
          <a:p>
            <a:pPr>
              <a:defRPr/>
            </a:pPr>
            <a:r>
              <a:rPr lang="en-US" b="1" dirty="0"/>
              <a:t>Immunization coverage</a:t>
            </a:r>
            <a:r>
              <a:rPr lang="en-US" dirty="0"/>
              <a:t>. Target coverage is 100% this is in line in reaching every child in the catchment area. </a:t>
            </a:r>
          </a:p>
        </p:txBody>
      </p:sp>
    </p:spTree>
    <p:extLst>
      <p:ext uri="{BB962C8B-B14F-4D97-AF65-F5344CB8AC3E}">
        <p14:creationId xmlns:p14="http://schemas.microsoft.com/office/powerpoint/2010/main" val="39545831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p:cNvSpPr>
            <a:spLocks noGrp="1"/>
          </p:cNvSpPr>
          <p:nvPr>
            <p:ph type="title"/>
          </p:nvPr>
        </p:nvSpPr>
        <p:spPr>
          <a:xfrm>
            <a:off x="914400" y="274638"/>
            <a:ext cx="7772400" cy="633412"/>
          </a:xfrm>
        </p:spPr>
        <p:txBody>
          <a:bodyPr>
            <a:normAutofit fontScale="90000"/>
          </a:bodyPr>
          <a:lstStyle/>
          <a:p>
            <a:r>
              <a:rPr lang="en-US"/>
              <a:t>Vaccine management includes:-</a:t>
            </a:r>
          </a:p>
        </p:txBody>
      </p:sp>
      <p:sp>
        <p:nvSpPr>
          <p:cNvPr id="3" name="Content Placeholder 2"/>
          <p:cNvSpPr>
            <a:spLocks noGrp="1"/>
          </p:cNvSpPr>
          <p:nvPr>
            <p:ph sz="quarter" idx="1"/>
          </p:nvPr>
        </p:nvSpPr>
        <p:spPr>
          <a:xfrm>
            <a:off x="914400" y="981075"/>
            <a:ext cx="7772400" cy="5038725"/>
          </a:xfrm>
        </p:spPr>
        <p:txBody>
          <a:bodyPr/>
          <a:lstStyle/>
          <a:p>
            <a:pPr>
              <a:defRPr/>
            </a:pPr>
            <a:r>
              <a:rPr lang="en-US" dirty="0"/>
              <a:t>Carrying out target setting</a:t>
            </a:r>
          </a:p>
          <a:p>
            <a:pPr>
              <a:defRPr/>
            </a:pPr>
            <a:r>
              <a:rPr lang="en-US" dirty="0"/>
              <a:t>Forecast vaccine needs </a:t>
            </a:r>
          </a:p>
          <a:p>
            <a:pPr>
              <a:defRPr/>
            </a:pPr>
            <a:r>
              <a:rPr lang="en-US" dirty="0"/>
              <a:t>Ordering vaccines </a:t>
            </a:r>
          </a:p>
          <a:p>
            <a:pPr>
              <a:defRPr/>
            </a:pPr>
            <a:r>
              <a:rPr lang="en-US" dirty="0"/>
              <a:t>Manage vaccines stocks</a:t>
            </a:r>
          </a:p>
          <a:p>
            <a:pPr>
              <a:defRPr/>
            </a:pPr>
            <a:r>
              <a:rPr lang="en-US" dirty="0"/>
              <a:t>Monitoring  vaccine  potency </a:t>
            </a:r>
          </a:p>
          <a:p>
            <a:pPr>
              <a:defRPr/>
            </a:pPr>
            <a:r>
              <a:rPr lang="en-US" dirty="0"/>
              <a:t>Monitoring and reducing the vaccine wastages.</a:t>
            </a:r>
          </a:p>
          <a:p>
            <a:pPr marL="0" indent="0">
              <a:buFont typeface="Wingdings 2" panose="05020102010507070707" pitchFamily="18" charset="2"/>
              <a:buNone/>
              <a:defRPr/>
            </a:pPr>
            <a:endParaRPr lang="en-US" dirty="0"/>
          </a:p>
          <a:p>
            <a:pPr>
              <a:defRPr/>
            </a:pPr>
            <a:endParaRPr lang="en-US" dirty="0"/>
          </a:p>
        </p:txBody>
      </p:sp>
    </p:spTree>
    <p:extLst>
      <p:ext uri="{BB962C8B-B14F-4D97-AF65-F5344CB8AC3E}">
        <p14:creationId xmlns:p14="http://schemas.microsoft.com/office/powerpoint/2010/main" val="6149864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Title 1"/>
          <p:cNvSpPr>
            <a:spLocks noGrp="1"/>
          </p:cNvSpPr>
          <p:nvPr>
            <p:ph type="title"/>
          </p:nvPr>
        </p:nvSpPr>
        <p:spPr>
          <a:xfrm>
            <a:off x="914400" y="115888"/>
            <a:ext cx="7772400" cy="433387"/>
          </a:xfrm>
        </p:spPr>
        <p:txBody>
          <a:bodyPr>
            <a:normAutofit fontScale="90000"/>
          </a:bodyPr>
          <a:lstStyle/>
          <a:p>
            <a:endParaRPr lang="en-US"/>
          </a:p>
        </p:txBody>
      </p:sp>
      <p:sp>
        <p:nvSpPr>
          <p:cNvPr id="81923" name="Content Placeholder 2"/>
          <p:cNvSpPr>
            <a:spLocks noGrp="1"/>
          </p:cNvSpPr>
          <p:nvPr>
            <p:ph sz="quarter" idx="1"/>
          </p:nvPr>
        </p:nvSpPr>
        <p:spPr>
          <a:xfrm>
            <a:off x="914400" y="1556792"/>
            <a:ext cx="7772400" cy="4463008"/>
          </a:xfrm>
        </p:spPr>
        <p:txBody>
          <a:bodyPr>
            <a:normAutofit lnSpcReduction="10000"/>
          </a:bodyPr>
          <a:lstStyle/>
          <a:p>
            <a:pPr>
              <a:lnSpc>
                <a:spcPct val="200000"/>
              </a:lnSpc>
            </a:pPr>
            <a:r>
              <a:rPr lang="en-US" b="1" dirty="0"/>
              <a:t>Vaccine wastage rate and wastage factor: </a:t>
            </a:r>
          </a:p>
          <a:p>
            <a:pPr marL="0" indent="0">
              <a:lnSpc>
                <a:spcPct val="200000"/>
              </a:lnSpc>
              <a:buNone/>
            </a:pPr>
            <a:r>
              <a:rPr lang="en-US" dirty="0"/>
              <a:t>During immunization, the </a:t>
            </a:r>
            <a:r>
              <a:rPr lang="en-US" b="1" dirty="0">
                <a:solidFill>
                  <a:srgbClr val="FF0000"/>
                </a:solidFill>
              </a:rPr>
              <a:t>number of vaccine doses used </a:t>
            </a:r>
            <a:r>
              <a:rPr lang="en-US" dirty="0"/>
              <a:t>is generally higher than the </a:t>
            </a:r>
            <a:r>
              <a:rPr lang="en-US" b="1" dirty="0">
                <a:solidFill>
                  <a:srgbClr val="FF0000"/>
                </a:solidFill>
              </a:rPr>
              <a:t>number of individuals immunized. </a:t>
            </a:r>
            <a:r>
              <a:rPr lang="en-US" dirty="0"/>
              <a:t>The number of doses in excess represents “lost doses “or vaccine wastage.</a:t>
            </a:r>
          </a:p>
        </p:txBody>
      </p:sp>
    </p:spTree>
    <p:extLst>
      <p:ext uri="{BB962C8B-B14F-4D97-AF65-F5344CB8AC3E}">
        <p14:creationId xmlns:p14="http://schemas.microsoft.com/office/powerpoint/2010/main" val="762692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lstStyle/>
          <a:p>
            <a:r>
              <a:rPr lang="en-US" b="1" dirty="0"/>
              <a:t>Causes of vaccine wastage</a:t>
            </a:r>
            <a:r>
              <a:rPr lang="en-US" dirty="0"/>
              <a:t>;</a:t>
            </a:r>
            <a:br>
              <a:rPr lang="en-US" dirty="0"/>
            </a:b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defRPr/>
            </a:pPr>
            <a:r>
              <a:rPr lang="en-US" dirty="0"/>
              <a:t>The remainder of doses discarded with vials after the immunization session</a:t>
            </a:r>
          </a:p>
          <a:p>
            <a:pPr marL="514350" indent="-514350">
              <a:buFont typeface="+mj-lt"/>
              <a:buAutoNum type="arabicPeriod"/>
              <a:defRPr/>
            </a:pPr>
            <a:r>
              <a:rPr lang="en-US" dirty="0"/>
              <a:t>Doses given outside the target</a:t>
            </a:r>
          </a:p>
          <a:p>
            <a:pPr marL="514350" indent="-514350">
              <a:buFont typeface="+mj-lt"/>
              <a:buAutoNum type="arabicPeriod"/>
              <a:defRPr/>
            </a:pPr>
            <a:r>
              <a:rPr lang="en-US" dirty="0"/>
              <a:t>Doses spoilt for one reason or the other e.g. loss of potency or removed labels.</a:t>
            </a:r>
          </a:p>
          <a:p>
            <a:pPr marL="514350" indent="-514350">
              <a:buFont typeface="+mj-lt"/>
              <a:buAutoNum type="arabicPeriod"/>
              <a:defRPr/>
            </a:pPr>
            <a:r>
              <a:rPr lang="en-US" dirty="0"/>
              <a:t>Doses from vials broken during transport and handling</a:t>
            </a:r>
          </a:p>
          <a:p>
            <a:pPr marL="514350" indent="-514350">
              <a:buFont typeface="+mj-lt"/>
              <a:buAutoNum type="arabicPeriod"/>
              <a:defRPr/>
            </a:pPr>
            <a:r>
              <a:rPr lang="en-US" dirty="0"/>
              <a:t>Missing doses from vaccine stock ledgers </a:t>
            </a:r>
          </a:p>
          <a:p>
            <a:pPr marL="0" indent="0">
              <a:buFont typeface="Wingdings 2" panose="05020102010507070707" pitchFamily="18" charset="2"/>
              <a:buNone/>
              <a:defRPr/>
            </a:pPr>
            <a:endParaRPr lang="en-US" dirty="0"/>
          </a:p>
        </p:txBody>
      </p:sp>
    </p:spTree>
    <p:extLst>
      <p:ext uri="{BB962C8B-B14F-4D97-AF65-F5344CB8AC3E}">
        <p14:creationId xmlns:p14="http://schemas.microsoft.com/office/powerpoint/2010/main" val="3295680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marL="0" indent="0">
              <a:buNone/>
              <a:defRPr/>
            </a:pPr>
            <a:r>
              <a:rPr lang="en-US" dirty="0"/>
              <a:t>Vaccine wastage can be explained into two ways:</a:t>
            </a:r>
          </a:p>
          <a:p>
            <a:pPr marL="0" indent="0">
              <a:buFont typeface="Wingdings 2" panose="05020102010507070707" pitchFamily="18" charset="2"/>
              <a:buNone/>
              <a:defRPr/>
            </a:pPr>
            <a:r>
              <a:rPr lang="en-US" dirty="0"/>
              <a:t>i. Wastage rate</a:t>
            </a:r>
          </a:p>
          <a:p>
            <a:pPr marL="0" indent="0">
              <a:buFont typeface="Wingdings 2" panose="05020102010507070707" pitchFamily="18" charset="2"/>
              <a:buNone/>
              <a:defRPr/>
            </a:pPr>
            <a:r>
              <a:rPr lang="en-US" dirty="0"/>
              <a:t>ii. Wastage factor</a:t>
            </a:r>
          </a:p>
        </p:txBody>
      </p:sp>
    </p:spTree>
    <p:extLst>
      <p:ext uri="{BB962C8B-B14F-4D97-AF65-F5344CB8AC3E}">
        <p14:creationId xmlns:p14="http://schemas.microsoft.com/office/powerpoint/2010/main" val="3661952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p:cNvSpPr>
            <a:spLocks noGrp="1"/>
          </p:cNvSpPr>
          <p:nvPr>
            <p:ph type="title"/>
          </p:nvPr>
        </p:nvSpPr>
        <p:spPr>
          <a:xfrm>
            <a:off x="914400" y="188913"/>
            <a:ext cx="7772400" cy="647700"/>
          </a:xfrm>
        </p:spPr>
        <p:txBody>
          <a:bodyPr>
            <a:normAutofit fontScale="90000"/>
          </a:bodyPr>
          <a:lstStyle/>
          <a:p>
            <a:r>
              <a:rPr lang="en-US" b="1" dirty="0"/>
              <a:t>Vaccine wastage rate</a:t>
            </a:r>
          </a:p>
        </p:txBody>
      </p:sp>
      <p:sp>
        <p:nvSpPr>
          <p:cNvPr id="3" name="Content Placeholder 2"/>
          <p:cNvSpPr>
            <a:spLocks noGrp="1"/>
          </p:cNvSpPr>
          <p:nvPr>
            <p:ph sz="quarter" idx="1"/>
          </p:nvPr>
        </p:nvSpPr>
        <p:spPr>
          <a:xfrm>
            <a:off x="274638" y="981075"/>
            <a:ext cx="7772400" cy="5038725"/>
          </a:xfrm>
        </p:spPr>
        <p:txBody>
          <a:bodyPr/>
          <a:lstStyle/>
          <a:p>
            <a:pPr>
              <a:defRPr/>
            </a:pPr>
            <a:r>
              <a:rPr lang="en-US" dirty="0"/>
              <a:t>Vaccine wastage rates are not standard.</a:t>
            </a:r>
          </a:p>
          <a:p>
            <a:pPr>
              <a:defRPr/>
            </a:pPr>
            <a:r>
              <a:rPr lang="en-US" dirty="0"/>
              <a:t>Every sub county and health facility must calculate its monthly vaccine wastage rates of antigens and by the end of year know their vaccine wastages.</a:t>
            </a:r>
          </a:p>
          <a:p>
            <a:pPr marL="0" indent="0">
              <a:buFont typeface="Wingdings 2" panose="05020102010507070707" pitchFamily="18" charset="2"/>
              <a:buNone/>
              <a:defRPr/>
            </a:pPr>
            <a:endParaRPr lang="en-US" dirty="0"/>
          </a:p>
        </p:txBody>
      </p:sp>
      <p:pic>
        <p:nvPicPr>
          <p:cNvPr id="8499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8" y="2852738"/>
            <a:ext cx="8391525" cy="3384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785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itle 1"/>
          <p:cNvSpPr>
            <a:spLocks noGrp="1"/>
          </p:cNvSpPr>
          <p:nvPr>
            <p:ph type="title"/>
          </p:nvPr>
        </p:nvSpPr>
        <p:spPr/>
        <p:txBody>
          <a:bodyPr/>
          <a:lstStyle/>
          <a:p>
            <a:r>
              <a:rPr lang="en-US" b="1"/>
              <a:t>Exercise </a:t>
            </a:r>
          </a:p>
        </p:txBody>
      </p:sp>
      <p:sp>
        <p:nvSpPr>
          <p:cNvPr id="86019" name="Content Placeholder 2"/>
          <p:cNvSpPr>
            <a:spLocks noGrp="1"/>
          </p:cNvSpPr>
          <p:nvPr>
            <p:ph sz="quarter" idx="1"/>
          </p:nvPr>
        </p:nvSpPr>
        <p:spPr>
          <a:xfrm>
            <a:off x="628650" y="1825624"/>
            <a:ext cx="7886700" cy="4627712"/>
          </a:xfrm>
        </p:spPr>
        <p:txBody>
          <a:bodyPr/>
          <a:lstStyle/>
          <a:p>
            <a:pPr marL="514350" indent="-514350">
              <a:buAutoNum type="arabicPeriod"/>
            </a:pPr>
            <a:r>
              <a:rPr lang="en-US" dirty="0" err="1"/>
              <a:t>Rioma</a:t>
            </a:r>
            <a:r>
              <a:rPr lang="en-US" dirty="0"/>
              <a:t> health facility had 200 doses of BCG vaccine in the month of July 2005 and immunized 150 children under one year. Calculate the vaccine wastage rate for BCG in  </a:t>
            </a:r>
            <a:r>
              <a:rPr lang="en-US" dirty="0" err="1"/>
              <a:t>Rioma</a:t>
            </a:r>
            <a:r>
              <a:rPr lang="en-US" dirty="0"/>
              <a:t> health facility</a:t>
            </a:r>
          </a:p>
          <a:p>
            <a:pPr marL="514350" indent="-514350">
              <a:buFont typeface="Arial" panose="020B0604020202020204" pitchFamily="34" charset="0"/>
              <a:buAutoNum type="arabicPeriod"/>
            </a:pPr>
            <a:r>
              <a:rPr lang="en-US" dirty="0" err="1"/>
              <a:t>Rioma</a:t>
            </a:r>
            <a:r>
              <a:rPr lang="en-US" dirty="0"/>
              <a:t> health facility had 200 doses of BCG vaccine in the month of July 2005 and immunized 100 children under one year and 50 children over 1 year. Calculate the vaccine wastage rate for BCG in  </a:t>
            </a:r>
            <a:r>
              <a:rPr lang="en-US" dirty="0" err="1"/>
              <a:t>Rioma</a:t>
            </a:r>
            <a:r>
              <a:rPr lang="en-US" dirty="0"/>
              <a:t> health facility</a:t>
            </a:r>
          </a:p>
          <a:p>
            <a:pPr marL="514350" indent="-514350">
              <a:buAutoNum type="arabicPeriod"/>
            </a:pPr>
            <a:endParaRPr lang="en-US" dirty="0"/>
          </a:p>
        </p:txBody>
      </p:sp>
    </p:spTree>
    <p:extLst>
      <p:ext uri="{BB962C8B-B14F-4D97-AF65-F5344CB8AC3E}">
        <p14:creationId xmlns:p14="http://schemas.microsoft.com/office/powerpoint/2010/main" val="37341538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p:cNvSpPr>
            <a:spLocks noGrp="1"/>
          </p:cNvSpPr>
          <p:nvPr>
            <p:ph type="title"/>
          </p:nvPr>
        </p:nvSpPr>
        <p:spPr/>
        <p:txBody>
          <a:bodyPr/>
          <a:lstStyle/>
          <a:p>
            <a:r>
              <a:rPr lang="en-US"/>
              <a:t>Answer</a:t>
            </a:r>
          </a:p>
        </p:txBody>
      </p:sp>
      <p:sp>
        <p:nvSpPr>
          <p:cNvPr id="87043" name="Content Placeholder 2"/>
          <p:cNvSpPr>
            <a:spLocks noGrp="1"/>
          </p:cNvSpPr>
          <p:nvPr>
            <p:ph sz="quarter" idx="1"/>
          </p:nvPr>
        </p:nvSpPr>
        <p:spPr/>
        <p:txBody>
          <a:bodyPr/>
          <a:lstStyle/>
          <a:p>
            <a:pPr marL="0" indent="0">
              <a:buFont typeface="Wingdings 2" panose="05020102010507070707" pitchFamily="18" charset="2"/>
              <a:buNone/>
            </a:pPr>
            <a:endParaRPr lang="en-US" dirty="0"/>
          </a:p>
        </p:txBody>
      </p:sp>
      <p:pic>
        <p:nvPicPr>
          <p:cNvPr id="8704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506" y="2564904"/>
            <a:ext cx="5614988"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1875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2 answer </a:t>
            </a:r>
            <a:endParaRPr lang="en-GB" dirty="0"/>
          </a:p>
        </p:txBody>
      </p:sp>
      <p:sp>
        <p:nvSpPr>
          <p:cNvPr id="3" name="Content Placeholder 2"/>
          <p:cNvSpPr>
            <a:spLocks noGrp="1"/>
          </p:cNvSpPr>
          <p:nvPr>
            <p:ph idx="1"/>
          </p:nvPr>
        </p:nvSpPr>
        <p:spPr>
          <a:xfrm>
            <a:off x="628650" y="1484784"/>
            <a:ext cx="7886700" cy="4692179"/>
          </a:xfrm>
        </p:spPr>
        <p:txBody>
          <a:bodyPr/>
          <a:lstStyle/>
          <a:p>
            <a:r>
              <a:rPr lang="en-US" dirty="0" err="1"/>
              <a:t>Rioma</a:t>
            </a:r>
            <a:r>
              <a:rPr lang="en-US" dirty="0"/>
              <a:t> health facility had 200 doses of BCG vaccine in the month of July 2005 and immunized 100 children under one year and 50 children over 1 year. Calculate the vaccine wastage rate for BCG in  </a:t>
            </a:r>
            <a:r>
              <a:rPr lang="en-US" dirty="0" err="1"/>
              <a:t>Rioma</a:t>
            </a:r>
            <a:r>
              <a:rPr lang="en-US" dirty="0"/>
              <a:t> health facility</a:t>
            </a:r>
          </a:p>
          <a:p>
            <a:r>
              <a:rPr lang="en-US" dirty="0"/>
              <a:t>Total doses used 200</a:t>
            </a:r>
          </a:p>
          <a:p>
            <a:r>
              <a:rPr lang="en-US" dirty="0"/>
              <a:t>Doses given ( administered)within target 100</a:t>
            </a:r>
          </a:p>
          <a:p>
            <a:r>
              <a:rPr lang="en-US" dirty="0"/>
              <a:t>Wastage= (200-100)/200 X 100= 100/200X100=50%</a:t>
            </a:r>
            <a:endParaRPr lang="en-GB" dirty="0"/>
          </a:p>
        </p:txBody>
      </p:sp>
    </p:spTree>
    <p:extLst>
      <p:ext uri="{BB962C8B-B14F-4D97-AF65-F5344CB8AC3E}">
        <p14:creationId xmlns:p14="http://schemas.microsoft.com/office/powerpoint/2010/main" val="270598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628650" y="1825624"/>
            <a:ext cx="7886700" cy="4627711"/>
          </a:xfrm>
        </p:spPr>
        <p:txBody>
          <a:bodyPr>
            <a:normAutofit fontScale="92500" lnSpcReduction="20000"/>
          </a:bodyPr>
          <a:lstStyle/>
          <a:p>
            <a:pPr marL="0" indent="0">
              <a:buNone/>
            </a:pPr>
            <a:r>
              <a:rPr lang="en-US" dirty="0" err="1"/>
              <a:t>Langata</a:t>
            </a:r>
            <a:r>
              <a:rPr lang="en-US" dirty="0"/>
              <a:t> health facility had 1501 doses of tetanus toxoid vaccine  in the month of January 2017 and immunized 1050 pregnant women and 201 other people with injuries . Calculate the vaccine wastage rate for tetanus toxoid vaccine in </a:t>
            </a:r>
            <a:r>
              <a:rPr lang="en-US" dirty="0" err="1"/>
              <a:t>Langata</a:t>
            </a:r>
            <a:r>
              <a:rPr lang="en-US" dirty="0"/>
              <a:t> health facility</a:t>
            </a:r>
          </a:p>
          <a:p>
            <a:pPr marL="0" indent="0">
              <a:buNone/>
            </a:pPr>
            <a:r>
              <a:rPr lang="en-US" dirty="0"/>
              <a:t>Solution</a:t>
            </a:r>
          </a:p>
          <a:p>
            <a:pPr marL="0" indent="0">
              <a:buNone/>
            </a:pPr>
            <a:r>
              <a:rPr lang="en-US" dirty="0"/>
              <a:t>Doses used =1501</a:t>
            </a:r>
          </a:p>
          <a:p>
            <a:pPr marL="0" indent="0">
              <a:buNone/>
            </a:pPr>
            <a:r>
              <a:rPr lang="en-US" dirty="0"/>
              <a:t>Doses given within target ( administered)=1050</a:t>
            </a:r>
          </a:p>
          <a:p>
            <a:pPr marL="0" indent="0">
              <a:buNone/>
            </a:pPr>
            <a:r>
              <a:rPr lang="en-US" dirty="0"/>
              <a:t>Wastage rate= (1501-1050)/1501 X 100</a:t>
            </a:r>
          </a:p>
          <a:p>
            <a:pPr marL="0" indent="0">
              <a:buNone/>
            </a:pPr>
            <a:r>
              <a:rPr lang="en-US" dirty="0"/>
              <a:t>= 451/1501 x 100%</a:t>
            </a:r>
          </a:p>
          <a:p>
            <a:pPr marL="0" indent="0">
              <a:buNone/>
            </a:pPr>
            <a:r>
              <a:rPr lang="en-US" dirty="0"/>
              <a:t>=30.046%</a:t>
            </a:r>
          </a:p>
          <a:p>
            <a:pPr marL="0" indent="0">
              <a:buNone/>
            </a:pPr>
            <a:r>
              <a:rPr lang="en-US" dirty="0"/>
              <a:t>=</a:t>
            </a:r>
            <a:r>
              <a:rPr lang="en-US" dirty="0">
                <a:solidFill>
                  <a:srgbClr val="0070C0"/>
                </a:solidFill>
              </a:rPr>
              <a:t>30.05%</a:t>
            </a:r>
          </a:p>
        </p:txBody>
      </p:sp>
    </p:spTree>
    <p:extLst>
      <p:ext uri="{BB962C8B-B14F-4D97-AF65-F5344CB8AC3E}">
        <p14:creationId xmlns:p14="http://schemas.microsoft.com/office/powerpoint/2010/main" val="1097284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a:xfrm>
            <a:off x="628650" y="1825624"/>
            <a:ext cx="7886700" cy="4843735"/>
          </a:xfrm>
        </p:spPr>
        <p:txBody>
          <a:bodyPr>
            <a:normAutofit fontScale="85000" lnSpcReduction="20000"/>
          </a:bodyPr>
          <a:lstStyle/>
          <a:p>
            <a:r>
              <a:rPr lang="en-US" dirty="0"/>
              <a:t>2000 given a the beginning ( stock)</a:t>
            </a:r>
          </a:p>
          <a:p>
            <a:r>
              <a:rPr lang="en-US" dirty="0"/>
              <a:t>At the end of the month u have 200 doses remaining in the sock</a:t>
            </a:r>
          </a:p>
          <a:p>
            <a:r>
              <a:rPr lang="en-US" dirty="0"/>
              <a:t>Records show:</a:t>
            </a:r>
          </a:p>
          <a:p>
            <a:pPr lvl="1"/>
            <a:r>
              <a:rPr lang="en-US" dirty="0"/>
              <a:t>1500 given pregnant women</a:t>
            </a:r>
          </a:p>
          <a:p>
            <a:pPr lvl="1"/>
            <a:r>
              <a:rPr lang="en-US" dirty="0"/>
              <a:t>300 given to accident survivors</a:t>
            </a:r>
          </a:p>
          <a:p>
            <a:pPr lvl="1"/>
            <a:endParaRPr lang="en-US" dirty="0"/>
          </a:p>
          <a:p>
            <a:r>
              <a:rPr lang="en-US" dirty="0"/>
              <a:t>Solution: </a:t>
            </a:r>
          </a:p>
          <a:p>
            <a:r>
              <a:rPr lang="en-US" dirty="0"/>
              <a:t>Used doses 2000-200= 1800</a:t>
            </a:r>
          </a:p>
          <a:p>
            <a:r>
              <a:rPr lang="en-US" dirty="0"/>
              <a:t>Doses given within target( administered) = 1500</a:t>
            </a:r>
          </a:p>
          <a:p>
            <a:r>
              <a:rPr lang="en-US" dirty="0"/>
              <a:t>Wastage rate= (1800-1500)/1800 X 100%</a:t>
            </a:r>
          </a:p>
          <a:p>
            <a:r>
              <a:rPr lang="en-US" dirty="0"/>
              <a:t>=300/1800X 100%</a:t>
            </a:r>
          </a:p>
          <a:p>
            <a:r>
              <a:rPr lang="en-US" dirty="0"/>
              <a:t>=</a:t>
            </a:r>
            <a:r>
              <a:rPr lang="en-US" dirty="0">
                <a:solidFill>
                  <a:srgbClr val="0070C0"/>
                </a:solidFill>
              </a:rPr>
              <a:t>16.67%</a:t>
            </a:r>
          </a:p>
          <a:p>
            <a:pPr lvl="1"/>
            <a:endParaRPr lang="en-US" dirty="0"/>
          </a:p>
          <a:p>
            <a:pPr lvl="1"/>
            <a:endParaRPr lang="en-US" dirty="0"/>
          </a:p>
          <a:p>
            <a:endParaRPr lang="en-US" dirty="0"/>
          </a:p>
          <a:p>
            <a:endParaRPr lang="en-GB" dirty="0"/>
          </a:p>
        </p:txBody>
      </p:sp>
    </p:spTree>
    <p:extLst>
      <p:ext uri="{BB962C8B-B14F-4D97-AF65-F5344CB8AC3E}">
        <p14:creationId xmlns:p14="http://schemas.microsoft.com/office/powerpoint/2010/main" val="1397370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Title 1"/>
          <p:cNvSpPr>
            <a:spLocks noGrp="1"/>
          </p:cNvSpPr>
          <p:nvPr>
            <p:ph type="title"/>
          </p:nvPr>
        </p:nvSpPr>
        <p:spPr/>
        <p:txBody>
          <a:bodyPr/>
          <a:lstStyle/>
          <a:p>
            <a:r>
              <a:rPr lang="en-US" b="1" i="1"/>
              <a:t>Wastage Factor</a:t>
            </a:r>
            <a:br>
              <a:rPr lang="en-US" b="1" i="1"/>
            </a:br>
            <a:endParaRPr lang="en-US"/>
          </a:p>
        </p:txBody>
      </p:sp>
      <p:sp>
        <p:nvSpPr>
          <p:cNvPr id="3" name="Content Placeholder 2"/>
          <p:cNvSpPr>
            <a:spLocks noGrp="1"/>
          </p:cNvSpPr>
          <p:nvPr>
            <p:ph sz="quarter" idx="1"/>
          </p:nvPr>
        </p:nvSpPr>
        <p:spPr>
          <a:xfrm>
            <a:off x="16768" y="1051041"/>
            <a:ext cx="7772400" cy="5038725"/>
          </a:xfrm>
        </p:spPr>
        <p:txBody>
          <a:bodyPr/>
          <a:lstStyle/>
          <a:p>
            <a:pPr>
              <a:defRPr/>
            </a:pPr>
            <a:r>
              <a:rPr lang="en-US" dirty="0"/>
              <a:t>Vaccines Wastage Factor is a </a:t>
            </a:r>
            <a:r>
              <a:rPr lang="en-US" b="1" dirty="0"/>
              <a:t>multiplier</a:t>
            </a:r>
            <a:r>
              <a:rPr lang="en-US" dirty="0"/>
              <a:t> used to estimate vaccines  catering  for the targeted population and wastage</a:t>
            </a:r>
          </a:p>
          <a:p>
            <a:pPr>
              <a:defRPr/>
            </a:pPr>
            <a:r>
              <a:rPr lang="en-US" dirty="0"/>
              <a:t>The total number of vaccines supplied within a given period is referred to as 100% supply.</a:t>
            </a:r>
          </a:p>
          <a:p>
            <a:pPr marL="0" indent="0">
              <a:buFont typeface="Wingdings 2" panose="05020102010507070707" pitchFamily="18" charset="2"/>
              <a:buNone/>
              <a:defRPr/>
            </a:pPr>
            <a:r>
              <a:rPr lang="en-US" dirty="0"/>
              <a:t>Formula for calculating wastage factor</a:t>
            </a:r>
          </a:p>
          <a:p>
            <a:pPr marL="0" indent="0">
              <a:buFont typeface="Wingdings 2" panose="05020102010507070707" pitchFamily="18" charset="2"/>
              <a:buNone/>
              <a:defRPr/>
            </a:pPr>
            <a:endParaRPr lang="en-US" dirty="0"/>
          </a:p>
        </p:txBody>
      </p:sp>
      <p:pic>
        <p:nvPicPr>
          <p:cNvPr id="880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789363"/>
            <a:ext cx="7777162"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346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p:cNvSpPr>
            <a:spLocks noGrp="1"/>
          </p:cNvSpPr>
          <p:nvPr>
            <p:ph type="title"/>
          </p:nvPr>
        </p:nvSpPr>
        <p:spPr>
          <a:xfrm>
            <a:off x="914400" y="274638"/>
            <a:ext cx="7772400" cy="561975"/>
          </a:xfrm>
        </p:spPr>
        <p:txBody>
          <a:bodyPr/>
          <a:lstStyle/>
          <a:p>
            <a:r>
              <a:rPr lang="en-US" sz="2800" b="1" dirty="0"/>
              <a:t>VACCINE TARGET SETTING</a:t>
            </a:r>
          </a:p>
        </p:txBody>
      </p:sp>
      <p:sp>
        <p:nvSpPr>
          <p:cNvPr id="3" name="Content Placeholder 2"/>
          <p:cNvSpPr>
            <a:spLocks noGrp="1"/>
          </p:cNvSpPr>
          <p:nvPr>
            <p:ph sz="quarter" idx="1"/>
          </p:nvPr>
        </p:nvSpPr>
        <p:spPr>
          <a:xfrm>
            <a:off x="467544" y="741104"/>
            <a:ext cx="7772400" cy="5254625"/>
          </a:xfrm>
        </p:spPr>
        <p:txBody>
          <a:bodyPr/>
          <a:lstStyle/>
          <a:p>
            <a:pPr marL="0" indent="0">
              <a:lnSpc>
                <a:spcPct val="250000"/>
              </a:lnSpc>
              <a:buNone/>
              <a:defRPr/>
            </a:pPr>
            <a:r>
              <a:rPr lang="en-US" dirty="0"/>
              <a:t>Each </a:t>
            </a:r>
            <a:r>
              <a:rPr lang="en-US" dirty="0">
                <a:solidFill>
                  <a:srgbClr val="FF0000"/>
                </a:solidFill>
              </a:rPr>
              <a:t>sub-county</a:t>
            </a:r>
            <a:r>
              <a:rPr lang="en-US" dirty="0"/>
              <a:t> is expected to set targets for two population categories</a:t>
            </a:r>
          </a:p>
          <a:p>
            <a:pPr marL="914400" lvl="1" indent="-457200">
              <a:lnSpc>
                <a:spcPct val="250000"/>
              </a:lnSpc>
              <a:buFont typeface="+mj-lt"/>
              <a:buAutoNum type="arabicPeriod"/>
              <a:defRPr/>
            </a:pPr>
            <a:r>
              <a:rPr lang="en-US" dirty="0"/>
              <a:t>Children less than 1year</a:t>
            </a:r>
          </a:p>
          <a:p>
            <a:pPr marL="914400" lvl="1" indent="-457200">
              <a:lnSpc>
                <a:spcPct val="250000"/>
              </a:lnSpc>
              <a:buFont typeface="+mj-lt"/>
              <a:buAutoNum type="arabicPeriod"/>
              <a:defRPr/>
            </a:pPr>
            <a:r>
              <a:rPr lang="en-US" dirty="0"/>
              <a:t>Women of child bearing age</a:t>
            </a:r>
          </a:p>
          <a:p>
            <a:pPr marL="0" indent="0">
              <a:buNone/>
              <a:defRPr/>
            </a:pPr>
            <a:endParaRPr lang="en-US" dirty="0"/>
          </a:p>
        </p:txBody>
      </p:sp>
    </p:spTree>
    <p:extLst>
      <p:ext uri="{BB962C8B-B14F-4D97-AF65-F5344CB8AC3E}">
        <p14:creationId xmlns:p14="http://schemas.microsoft.com/office/powerpoint/2010/main" val="21877026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Title 1"/>
          <p:cNvSpPr>
            <a:spLocks noGrp="1"/>
          </p:cNvSpPr>
          <p:nvPr>
            <p:ph type="title"/>
          </p:nvPr>
        </p:nvSpPr>
        <p:spPr>
          <a:xfrm>
            <a:off x="914400" y="274638"/>
            <a:ext cx="7772400" cy="561975"/>
          </a:xfrm>
        </p:spPr>
        <p:txBody>
          <a:bodyPr>
            <a:normAutofit fontScale="90000"/>
          </a:bodyPr>
          <a:lstStyle/>
          <a:p>
            <a:pPr algn="ctr"/>
            <a:r>
              <a:rPr lang="en-US"/>
              <a:t>EXERCISE</a:t>
            </a:r>
          </a:p>
        </p:txBody>
      </p:sp>
      <p:sp>
        <p:nvSpPr>
          <p:cNvPr id="89091" name="Content Placeholder 2"/>
          <p:cNvSpPr>
            <a:spLocks noGrp="1"/>
          </p:cNvSpPr>
          <p:nvPr>
            <p:ph sz="quarter" idx="1"/>
          </p:nvPr>
        </p:nvSpPr>
        <p:spPr>
          <a:xfrm>
            <a:off x="914400" y="765175"/>
            <a:ext cx="7772400" cy="5254625"/>
          </a:xfrm>
        </p:spPr>
        <p:txBody>
          <a:bodyPr/>
          <a:lstStyle/>
          <a:p>
            <a:pPr marL="0" indent="0">
              <a:buFont typeface="Wingdings 2" panose="05020102010507070707" pitchFamily="18" charset="2"/>
              <a:buNone/>
            </a:pPr>
            <a:r>
              <a:rPr lang="en-US" dirty="0"/>
              <a:t>Calculate  the wastage Factor for BCG at </a:t>
            </a:r>
            <a:r>
              <a:rPr lang="en-US" dirty="0" err="1"/>
              <a:t>Rioma</a:t>
            </a:r>
            <a:r>
              <a:rPr lang="en-US" dirty="0"/>
              <a:t> Health Facility</a:t>
            </a:r>
          </a:p>
          <a:p>
            <a:pPr marL="0" indent="0">
              <a:buNone/>
            </a:pPr>
            <a:r>
              <a:rPr lang="en-US" i="1" dirty="0" err="1">
                <a:solidFill>
                  <a:srgbClr val="0070C0"/>
                </a:solidFill>
              </a:rPr>
              <a:t>Rioma</a:t>
            </a:r>
            <a:r>
              <a:rPr lang="en-US" i="1" dirty="0">
                <a:solidFill>
                  <a:srgbClr val="0070C0"/>
                </a:solidFill>
              </a:rPr>
              <a:t> health facility had 200 doses of BCG vaccine in the month of July 2005 and immunized 150 children under one year. Calculate the vaccine wastage rate for BCG in  </a:t>
            </a:r>
            <a:r>
              <a:rPr lang="en-US" i="1" dirty="0" err="1">
                <a:solidFill>
                  <a:srgbClr val="0070C0"/>
                </a:solidFill>
              </a:rPr>
              <a:t>Rioma</a:t>
            </a:r>
            <a:r>
              <a:rPr lang="en-US" i="1" dirty="0">
                <a:solidFill>
                  <a:srgbClr val="0070C0"/>
                </a:solidFill>
              </a:rPr>
              <a:t> health facility</a:t>
            </a:r>
          </a:p>
          <a:p>
            <a:pPr marL="0" indent="0">
              <a:buFont typeface="Wingdings 2" panose="05020102010507070707" pitchFamily="18" charset="2"/>
              <a:buNone/>
            </a:pPr>
            <a:r>
              <a:rPr lang="en-US" dirty="0"/>
              <a:t>Wastage rate was =25%</a:t>
            </a:r>
          </a:p>
          <a:p>
            <a:pPr marL="0" indent="0">
              <a:buFont typeface="Wingdings 2" panose="05020102010507070707" pitchFamily="18" charset="2"/>
              <a:buNone/>
            </a:pPr>
            <a:r>
              <a:rPr lang="en-US" dirty="0" err="1"/>
              <a:t>Wastge</a:t>
            </a:r>
            <a:r>
              <a:rPr lang="en-US" dirty="0"/>
              <a:t> factor= 100%/ (100%-25%)</a:t>
            </a:r>
          </a:p>
          <a:p>
            <a:pPr marL="0" indent="0">
              <a:buFont typeface="Wingdings 2" panose="05020102010507070707" pitchFamily="18" charset="2"/>
              <a:buNone/>
            </a:pPr>
            <a:r>
              <a:rPr lang="en-US" dirty="0"/>
              <a:t>= 100%/75%</a:t>
            </a:r>
          </a:p>
          <a:p>
            <a:pPr marL="0" indent="0">
              <a:buFont typeface="Wingdings 2" panose="05020102010507070707" pitchFamily="18" charset="2"/>
              <a:buNone/>
            </a:pPr>
            <a:r>
              <a:rPr lang="en-US" dirty="0"/>
              <a:t>= </a:t>
            </a:r>
            <a:r>
              <a:rPr lang="en-US" b="1" dirty="0"/>
              <a:t>1.33</a:t>
            </a:r>
          </a:p>
        </p:txBody>
      </p:sp>
    </p:spTree>
    <p:extLst>
      <p:ext uri="{BB962C8B-B14F-4D97-AF65-F5344CB8AC3E}">
        <p14:creationId xmlns:p14="http://schemas.microsoft.com/office/powerpoint/2010/main" val="1648829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Answer </a:t>
            </a:r>
          </a:p>
        </p:txBody>
      </p:sp>
      <p:sp>
        <p:nvSpPr>
          <p:cNvPr id="90115" name="Content Placeholder 2"/>
          <p:cNvSpPr>
            <a:spLocks noGrp="1"/>
          </p:cNvSpPr>
          <p:nvPr>
            <p:ph sz="quarter" idx="1"/>
          </p:nvPr>
        </p:nvSpPr>
        <p:spPr/>
        <p:txBody>
          <a:bodyPr/>
          <a:lstStyle/>
          <a:p>
            <a:endParaRPr lang="en-US"/>
          </a:p>
        </p:txBody>
      </p:sp>
      <p:pic>
        <p:nvPicPr>
          <p:cNvPr id="901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8913" y="1916113"/>
            <a:ext cx="4506912" cy="195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4066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Title 1"/>
          <p:cNvSpPr>
            <a:spLocks noGrp="1"/>
          </p:cNvSpPr>
          <p:nvPr>
            <p:ph type="title"/>
          </p:nvPr>
        </p:nvSpPr>
        <p:spPr>
          <a:xfrm>
            <a:off x="628650" y="365128"/>
            <a:ext cx="7111702" cy="1325563"/>
          </a:xfrm>
        </p:spPr>
        <p:txBody>
          <a:bodyPr/>
          <a:lstStyle/>
          <a:p>
            <a:r>
              <a:rPr lang="en-US" dirty="0"/>
              <a:t>Interpretation of wastage factor</a:t>
            </a:r>
          </a:p>
        </p:txBody>
      </p:sp>
      <p:sp>
        <p:nvSpPr>
          <p:cNvPr id="91139" name="Content Placeholder 2"/>
          <p:cNvSpPr>
            <a:spLocks noGrp="1"/>
          </p:cNvSpPr>
          <p:nvPr>
            <p:ph sz="quarter" idx="1"/>
          </p:nvPr>
        </p:nvSpPr>
        <p:spPr/>
        <p:txBody>
          <a:bodyPr/>
          <a:lstStyle/>
          <a:p>
            <a:r>
              <a:rPr lang="en-US" dirty="0"/>
              <a:t>In </a:t>
            </a:r>
            <a:r>
              <a:rPr lang="en-US" dirty="0" err="1"/>
              <a:t>Rioma</a:t>
            </a:r>
            <a:r>
              <a:rPr lang="en-US" dirty="0"/>
              <a:t>  for every dose of BCG in the immunization schedule, they must  anticipate 1.33 doses to take account of 25% wastage in the use of the vaccine.</a:t>
            </a:r>
          </a:p>
        </p:txBody>
      </p:sp>
    </p:spTree>
    <p:extLst>
      <p:ext uri="{BB962C8B-B14F-4D97-AF65-F5344CB8AC3E}">
        <p14:creationId xmlns:p14="http://schemas.microsoft.com/office/powerpoint/2010/main" val="3476764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914400" y="274638"/>
            <a:ext cx="7772400" cy="490537"/>
          </a:xfrm>
        </p:spPr>
        <p:txBody>
          <a:bodyPr>
            <a:normAutofit fontScale="90000"/>
          </a:bodyPr>
          <a:lstStyle/>
          <a:p>
            <a:r>
              <a:rPr lang="en-US">
                <a:solidFill>
                  <a:schemeClr val="tx1"/>
                </a:solidFill>
              </a:rPr>
              <a:t>EXERCISE</a:t>
            </a:r>
            <a:r>
              <a:rPr lang="en-US">
                <a:solidFill>
                  <a:srgbClr val="FF0000"/>
                </a:solidFill>
              </a:rPr>
              <a:t> </a:t>
            </a:r>
          </a:p>
        </p:txBody>
      </p:sp>
      <p:sp>
        <p:nvSpPr>
          <p:cNvPr id="92163" name="Content Placeholder 2"/>
          <p:cNvSpPr>
            <a:spLocks noGrp="1"/>
          </p:cNvSpPr>
          <p:nvPr>
            <p:ph sz="quarter" idx="1"/>
          </p:nvPr>
        </p:nvSpPr>
        <p:spPr>
          <a:xfrm>
            <a:off x="539552" y="596827"/>
            <a:ext cx="8291264" cy="4318992"/>
          </a:xfrm>
        </p:spPr>
        <p:txBody>
          <a:bodyPr/>
          <a:lstStyle/>
          <a:p>
            <a:pPr marL="0" indent="0">
              <a:buFont typeface="Wingdings 2" panose="05020102010507070707" pitchFamily="18" charset="2"/>
              <a:buNone/>
            </a:pPr>
            <a:r>
              <a:rPr lang="en-US" dirty="0"/>
              <a:t>Health facility  X in Y Sub-county has a total population of 350,000 in 2017. The annual  population growth rate is 5% . The facility  vaccine manager wants to forecast   PCV and BCG doses needed for 2018. During the previous year the facility administered 10,000 doses of BCG out of the 15,000 received and 30,000 doses of PCV out of the 32,000 received.</a:t>
            </a:r>
          </a:p>
          <a:p>
            <a:pPr marL="0" indent="0">
              <a:buFont typeface="Wingdings 2" panose="05020102010507070707" pitchFamily="18" charset="2"/>
              <a:buNone/>
            </a:pPr>
            <a:r>
              <a:rPr lang="en-US" dirty="0"/>
              <a:t>Calculate the number of doses needed by the facility for each of the antigens</a:t>
            </a:r>
          </a:p>
          <a:p>
            <a:pPr marL="0" indent="0">
              <a:buFont typeface="Wingdings 2" panose="05020102010507070707" pitchFamily="18" charset="2"/>
              <a:buNone/>
            </a:pPr>
            <a:endParaRPr 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203855"/>
            <a:ext cx="7200900" cy="1423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9403979"/>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Solution</a:t>
            </a:r>
            <a:br>
              <a:rPr lang="en-US" dirty="0"/>
            </a:br>
            <a:r>
              <a:rPr lang="en-US" dirty="0"/>
              <a:t>for BCG </a:t>
            </a:r>
            <a:endParaRPr lang="en-GB" dirty="0"/>
          </a:p>
        </p:txBody>
      </p:sp>
      <p:sp>
        <p:nvSpPr>
          <p:cNvPr id="3" name="Content Placeholder 2"/>
          <p:cNvSpPr>
            <a:spLocks noGrp="1"/>
          </p:cNvSpPr>
          <p:nvPr>
            <p:ph sz="half" idx="1"/>
          </p:nvPr>
        </p:nvSpPr>
        <p:spPr/>
        <p:txBody>
          <a:bodyPr>
            <a:normAutofit fontScale="62500" lnSpcReduction="20000"/>
          </a:bodyPr>
          <a:lstStyle/>
          <a:p>
            <a:r>
              <a:rPr lang="en-US" sz="4200" dirty="0"/>
              <a:t>Total </a:t>
            </a:r>
            <a:r>
              <a:rPr lang="en-US" sz="4200" dirty="0" err="1"/>
              <a:t>popn</a:t>
            </a:r>
            <a:r>
              <a:rPr lang="en-US" sz="4200" dirty="0"/>
              <a:t>= 350,000 </a:t>
            </a:r>
          </a:p>
          <a:p>
            <a:r>
              <a:rPr lang="en-US" sz="4200" dirty="0"/>
              <a:t>Growth rate=5%</a:t>
            </a:r>
          </a:p>
          <a:p>
            <a:r>
              <a:rPr lang="en-US" sz="4200" dirty="0"/>
              <a:t>Target pop= children under 1 </a:t>
            </a:r>
            <a:r>
              <a:rPr lang="en-US" sz="4200" dirty="0" err="1"/>
              <a:t>yr</a:t>
            </a:r>
            <a:r>
              <a:rPr lang="en-US" sz="4200" dirty="0"/>
              <a:t>= 5% of total </a:t>
            </a:r>
            <a:r>
              <a:rPr lang="en-US" sz="4200" dirty="0" err="1"/>
              <a:t>popn</a:t>
            </a:r>
            <a:endParaRPr lang="en-US" sz="4200" dirty="0"/>
          </a:p>
          <a:p>
            <a:r>
              <a:rPr lang="en-US" sz="4200" dirty="0"/>
              <a:t>Total factoring in growth rate= 350,000 + ( 5% of 350,000)=350,000+17500)=367,500 people</a:t>
            </a:r>
          </a:p>
          <a:p>
            <a:r>
              <a:rPr lang="en-US" sz="4200" dirty="0"/>
              <a:t>Children under 1 </a:t>
            </a:r>
            <a:r>
              <a:rPr lang="en-US" sz="4200" dirty="0" err="1"/>
              <a:t>yr</a:t>
            </a:r>
            <a:r>
              <a:rPr lang="en-US" sz="4200" dirty="0"/>
              <a:t>= 5% of 367, 500=18,375 children</a:t>
            </a:r>
          </a:p>
          <a:p>
            <a:endParaRPr lang="en-US" sz="1800" dirty="0"/>
          </a:p>
          <a:p>
            <a:endParaRPr lang="en-GB" dirty="0"/>
          </a:p>
        </p:txBody>
      </p:sp>
      <p:sp>
        <p:nvSpPr>
          <p:cNvPr id="5" name="Content Placeholder 4"/>
          <p:cNvSpPr>
            <a:spLocks noGrp="1"/>
          </p:cNvSpPr>
          <p:nvPr>
            <p:ph sz="half" idx="2"/>
          </p:nvPr>
        </p:nvSpPr>
        <p:spPr>
          <a:xfrm>
            <a:off x="4648200" y="1825625"/>
            <a:ext cx="3867150" cy="1603375"/>
          </a:xfrm>
        </p:spPr>
        <p:txBody>
          <a:bodyPr>
            <a:noAutofit/>
          </a:bodyPr>
          <a:lstStyle/>
          <a:p>
            <a:r>
              <a:rPr lang="en-US" sz="2000" dirty="0"/>
              <a:t>Wastage factor for BCG=</a:t>
            </a:r>
          </a:p>
          <a:p>
            <a:r>
              <a:rPr lang="en-US" sz="2000" dirty="0"/>
              <a:t>Doses used 15,000,</a:t>
            </a:r>
          </a:p>
          <a:p>
            <a:r>
              <a:rPr lang="en-US" sz="2000" dirty="0"/>
              <a:t>Doses administered 10,000</a:t>
            </a:r>
          </a:p>
          <a:p>
            <a:r>
              <a:rPr lang="en-US" sz="2000" dirty="0"/>
              <a:t>Wastage rate= (15000-10000)/15000X 100=33.33%</a:t>
            </a:r>
          </a:p>
          <a:p>
            <a:r>
              <a:rPr lang="en-US" sz="2000" dirty="0"/>
              <a:t>Wastage factor = 100% / ( 100%-33.33%)=1.5</a:t>
            </a:r>
          </a:p>
          <a:p>
            <a:endParaRPr lang="en-GB" sz="20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4581128"/>
            <a:ext cx="7200900" cy="90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938727" y="5807631"/>
            <a:ext cx="7687766" cy="369332"/>
          </a:xfrm>
          <a:prstGeom prst="rect">
            <a:avLst/>
          </a:prstGeom>
          <a:noFill/>
        </p:spPr>
        <p:txBody>
          <a:bodyPr wrap="square" rtlCol="0">
            <a:spAutoFit/>
          </a:bodyPr>
          <a:lstStyle/>
          <a:p>
            <a:r>
              <a:rPr lang="en-US" dirty="0"/>
              <a:t>18,375x1x1x1.5=27,562.5= </a:t>
            </a:r>
            <a:r>
              <a:rPr lang="en-US" b="1" dirty="0"/>
              <a:t>27,563 doses of BC</a:t>
            </a:r>
            <a:r>
              <a:rPr lang="en-US" dirty="0"/>
              <a:t>G </a:t>
            </a:r>
            <a:endParaRPr lang="en-GB" dirty="0"/>
          </a:p>
        </p:txBody>
      </p:sp>
    </p:spTree>
    <p:extLst>
      <p:ext uri="{BB962C8B-B14F-4D97-AF65-F5344CB8AC3E}">
        <p14:creationId xmlns:p14="http://schemas.microsoft.com/office/powerpoint/2010/main" val="26580082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2018 total population= 350,000+(5/100X350,000)=367500</a:t>
            </a:r>
          </a:p>
          <a:p>
            <a:pPr marL="0" indent="0">
              <a:buNone/>
            </a:pPr>
            <a:r>
              <a:rPr lang="en-US" dirty="0"/>
              <a:t>Target population(children &lt;1yr) for 2018= 5/100X367500=18375</a:t>
            </a:r>
          </a:p>
          <a:p>
            <a:pPr marL="0" indent="0">
              <a:buNone/>
            </a:pPr>
            <a:r>
              <a:rPr lang="en-US" dirty="0"/>
              <a:t>BCG:</a:t>
            </a:r>
          </a:p>
          <a:p>
            <a:pPr marL="0" indent="0">
              <a:buNone/>
            </a:pPr>
            <a:r>
              <a:rPr lang="en-US" dirty="0"/>
              <a:t>Wastage rate= (15000-10000)/15000x100=33.3</a:t>
            </a:r>
          </a:p>
          <a:p>
            <a:pPr marL="0" indent="0">
              <a:buNone/>
            </a:pPr>
            <a:r>
              <a:rPr lang="en-US" dirty="0"/>
              <a:t>Wastage factor= 100/(100-33.3)=1.5</a:t>
            </a:r>
          </a:p>
          <a:p>
            <a:pPr marL="0" indent="0">
              <a:buNone/>
            </a:pPr>
            <a:r>
              <a:rPr lang="en-US" dirty="0"/>
              <a:t>Doses needed= 18375X1X1X1.5= 27563</a:t>
            </a:r>
          </a:p>
          <a:p>
            <a:pPr marL="0" indent="0">
              <a:buNone/>
            </a:pPr>
            <a:endParaRPr lang="en-US" dirty="0"/>
          </a:p>
        </p:txBody>
      </p:sp>
    </p:spTree>
    <p:extLst>
      <p:ext uri="{BB962C8B-B14F-4D97-AF65-F5344CB8AC3E}">
        <p14:creationId xmlns:p14="http://schemas.microsoft.com/office/powerpoint/2010/main" val="19920470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continued</a:t>
            </a:r>
          </a:p>
        </p:txBody>
      </p:sp>
      <p:sp>
        <p:nvSpPr>
          <p:cNvPr id="3" name="Content Placeholder 2"/>
          <p:cNvSpPr>
            <a:spLocks noGrp="1"/>
          </p:cNvSpPr>
          <p:nvPr>
            <p:ph idx="1"/>
          </p:nvPr>
        </p:nvSpPr>
        <p:spPr/>
        <p:txBody>
          <a:bodyPr/>
          <a:lstStyle/>
          <a:p>
            <a:pPr marL="0" indent="0">
              <a:buNone/>
            </a:pPr>
            <a:r>
              <a:rPr lang="en-US" dirty="0"/>
              <a:t>PCV</a:t>
            </a:r>
          </a:p>
          <a:p>
            <a:pPr marL="0" indent="0">
              <a:buNone/>
            </a:pPr>
            <a:r>
              <a:rPr lang="en-US" dirty="0"/>
              <a:t>Wastage rate= (32000-30000)/32000X100=6.25%</a:t>
            </a:r>
          </a:p>
          <a:p>
            <a:pPr marL="0" indent="0">
              <a:buNone/>
            </a:pPr>
            <a:r>
              <a:rPr lang="en-US" dirty="0"/>
              <a:t>Wastage factor= 100/(100-6.25)=1.1</a:t>
            </a:r>
          </a:p>
          <a:p>
            <a:pPr marL="0" indent="0">
              <a:buNone/>
            </a:pPr>
            <a:r>
              <a:rPr lang="en-US" dirty="0"/>
              <a:t>Doses needed= 18375X3X1X1.1=60,638</a:t>
            </a:r>
          </a:p>
        </p:txBody>
      </p:sp>
    </p:spTree>
    <p:extLst>
      <p:ext uri="{BB962C8B-B14F-4D97-AF65-F5344CB8AC3E}">
        <p14:creationId xmlns:p14="http://schemas.microsoft.com/office/powerpoint/2010/main" val="1252098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 </a:t>
            </a:r>
          </a:p>
        </p:txBody>
      </p:sp>
      <p:sp>
        <p:nvSpPr>
          <p:cNvPr id="3" name="Content Placeholder 2"/>
          <p:cNvSpPr>
            <a:spLocks noGrp="1"/>
          </p:cNvSpPr>
          <p:nvPr>
            <p:ph idx="1"/>
          </p:nvPr>
        </p:nvSpPr>
        <p:spPr/>
        <p:txBody>
          <a:bodyPr/>
          <a:lstStyle/>
          <a:p>
            <a:pPr marL="0" indent="0">
              <a:buFont typeface="Wingdings 2" panose="05020102010507070707" pitchFamily="18" charset="2"/>
              <a:buNone/>
            </a:pPr>
            <a:r>
              <a:rPr lang="en-US" dirty="0"/>
              <a:t>Health facility  M in N </a:t>
            </a:r>
            <a:r>
              <a:rPr lang="en-US" dirty="0" err="1"/>
              <a:t>Subcounty</a:t>
            </a:r>
            <a:r>
              <a:rPr lang="en-US" dirty="0"/>
              <a:t> has a total population of 1000,000 in 2018. The annual  population growth rate is 2% . In 2017 the facility administered 105,000 doses of Tetanus toxoid  out of the 200,000 received. Given that this is the only facility in the </a:t>
            </a:r>
            <a:r>
              <a:rPr lang="en-US" dirty="0" err="1"/>
              <a:t>subcounty</a:t>
            </a:r>
            <a:r>
              <a:rPr lang="en-US" dirty="0"/>
              <a:t> calculate the number of doses needed by the facility for Tetanus toxoid vaccine for year 2019</a:t>
            </a:r>
          </a:p>
          <a:p>
            <a:endParaRPr lang="en-US" dirty="0"/>
          </a:p>
        </p:txBody>
      </p:sp>
    </p:spTree>
    <p:extLst>
      <p:ext uri="{BB962C8B-B14F-4D97-AF65-F5344CB8AC3E}">
        <p14:creationId xmlns:p14="http://schemas.microsoft.com/office/powerpoint/2010/main" val="17061699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Total population for 2019= 1,000,000+(2/100X1,000,000)=1,020,000</a:t>
            </a:r>
          </a:p>
          <a:p>
            <a:pPr marL="0" indent="0">
              <a:buNone/>
            </a:pPr>
            <a:r>
              <a:rPr lang="en-US" dirty="0"/>
              <a:t>Target for T.T= 24/100X1,020,000=244,800</a:t>
            </a:r>
          </a:p>
          <a:p>
            <a:pPr marL="0" indent="0">
              <a:buNone/>
            </a:pPr>
            <a:r>
              <a:rPr lang="en-US" dirty="0"/>
              <a:t>Wastage rate=(200,000-105,00)/200,000x100=47.5%</a:t>
            </a:r>
          </a:p>
          <a:p>
            <a:pPr marL="0" indent="0">
              <a:buNone/>
            </a:pPr>
            <a:r>
              <a:rPr lang="en-US" dirty="0"/>
              <a:t>Wastage factor= 100%/(100%-47.5%)=1.90</a:t>
            </a:r>
          </a:p>
          <a:p>
            <a:pPr marL="0" indent="0">
              <a:buNone/>
            </a:pPr>
            <a:r>
              <a:rPr lang="en-US" dirty="0"/>
              <a:t>Doses needed=244800X5X1X1.9=2,325,600 doses</a:t>
            </a:r>
          </a:p>
        </p:txBody>
      </p:sp>
    </p:spTree>
    <p:extLst>
      <p:ext uri="{BB962C8B-B14F-4D97-AF65-F5344CB8AC3E}">
        <p14:creationId xmlns:p14="http://schemas.microsoft.com/office/powerpoint/2010/main" val="37905335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Title 1"/>
          <p:cNvSpPr>
            <a:spLocks noGrp="1"/>
          </p:cNvSpPr>
          <p:nvPr>
            <p:ph type="title"/>
          </p:nvPr>
        </p:nvSpPr>
        <p:spPr/>
        <p:txBody>
          <a:bodyPr/>
          <a:lstStyle/>
          <a:p>
            <a:r>
              <a:rPr lang="en-US" sz="2800" b="1"/>
              <a:t>Estimating vaccine needs on the basis of previous consumption</a:t>
            </a:r>
            <a:endParaRPr lang="en-US" sz="2800"/>
          </a:p>
        </p:txBody>
      </p:sp>
      <p:sp>
        <p:nvSpPr>
          <p:cNvPr id="93187" name="Content Placeholder 2"/>
          <p:cNvSpPr>
            <a:spLocks noGrp="1"/>
          </p:cNvSpPr>
          <p:nvPr>
            <p:ph sz="quarter" idx="1"/>
          </p:nvPr>
        </p:nvSpPr>
        <p:spPr/>
        <p:txBody>
          <a:bodyPr>
            <a:normAutofit fontScale="92500" lnSpcReduction="10000"/>
          </a:bodyPr>
          <a:lstStyle/>
          <a:p>
            <a:pPr marL="514350" indent="-514350">
              <a:buFont typeface="Franklin Gothic Book" panose="020B0503020102020204" pitchFamily="34" charset="0"/>
              <a:buAutoNum type="arabicPeriod"/>
            </a:pPr>
            <a:r>
              <a:rPr lang="en-US" dirty="0"/>
              <a:t>Consists of calculating the quantity of vaccines consumed during the previous period. </a:t>
            </a:r>
          </a:p>
          <a:p>
            <a:pPr marL="514350" indent="-514350">
              <a:buFont typeface="Franklin Gothic Book" panose="020B0503020102020204" pitchFamily="34" charset="0"/>
              <a:buAutoNum type="arabicPeriod"/>
            </a:pPr>
            <a:r>
              <a:rPr lang="en-US" dirty="0"/>
              <a:t>The resulting quantity is then  adjusted, for instance when there is increase in the population for the current period</a:t>
            </a:r>
          </a:p>
          <a:p>
            <a:pPr marL="514350" indent="-514350">
              <a:buFont typeface="Franklin Gothic Book" panose="020B0503020102020204" pitchFamily="34" charset="0"/>
              <a:buAutoNum type="arabicPeriod"/>
            </a:pPr>
            <a:r>
              <a:rPr lang="en-US" dirty="0"/>
              <a:t>This method is based on reliable stocks management data. </a:t>
            </a:r>
          </a:p>
          <a:p>
            <a:pPr marL="514350" indent="-514350">
              <a:buFont typeface="Franklin Gothic Book" panose="020B0503020102020204" pitchFamily="34" charset="0"/>
              <a:buAutoNum type="arabicPeriod"/>
            </a:pPr>
            <a:r>
              <a:rPr lang="en-US" dirty="0"/>
              <a:t>It is suitable therefore for use :-</a:t>
            </a:r>
          </a:p>
          <a:p>
            <a:pPr lvl="1"/>
            <a:r>
              <a:rPr lang="en-US" dirty="0"/>
              <a:t>In health facilities sharing the catchment area </a:t>
            </a:r>
          </a:p>
          <a:p>
            <a:pPr lvl="1"/>
            <a:r>
              <a:rPr lang="en-US" dirty="0"/>
              <a:t>Where the stock management is good but there is insufficient information on </a:t>
            </a:r>
            <a:r>
              <a:rPr lang="en-US" dirty="0" err="1"/>
              <a:t>immunisation</a:t>
            </a:r>
            <a:r>
              <a:rPr lang="en-US" dirty="0"/>
              <a:t> objectives and targets</a:t>
            </a:r>
          </a:p>
          <a:p>
            <a:pPr lvl="1"/>
            <a:r>
              <a:rPr lang="en-US" dirty="0"/>
              <a:t>Making short-term orders</a:t>
            </a:r>
          </a:p>
        </p:txBody>
      </p:sp>
    </p:spTree>
    <p:extLst>
      <p:ext uri="{BB962C8B-B14F-4D97-AF65-F5344CB8AC3E}">
        <p14:creationId xmlns:p14="http://schemas.microsoft.com/office/powerpoint/2010/main" val="2513730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9"/>
            <a:ext cx="7886700" cy="903632"/>
          </a:xfrm>
        </p:spPr>
        <p:txBody>
          <a:bodyPr/>
          <a:lstStyle/>
          <a:p>
            <a:endParaRPr lang="en-US" dirty="0"/>
          </a:p>
        </p:txBody>
      </p:sp>
      <p:sp>
        <p:nvSpPr>
          <p:cNvPr id="3" name="Content Placeholder 2"/>
          <p:cNvSpPr>
            <a:spLocks noGrp="1"/>
          </p:cNvSpPr>
          <p:nvPr>
            <p:ph idx="1"/>
          </p:nvPr>
        </p:nvSpPr>
        <p:spPr>
          <a:xfrm>
            <a:off x="323528" y="1412776"/>
            <a:ext cx="8424936" cy="5112568"/>
          </a:xfrm>
        </p:spPr>
        <p:txBody>
          <a:bodyPr/>
          <a:lstStyle/>
          <a:p>
            <a:pPr>
              <a:buFontTx/>
              <a:buChar char="-"/>
            </a:pPr>
            <a:r>
              <a:rPr lang="en-US" dirty="0"/>
              <a:t>Total population is gotten  from national census.</a:t>
            </a:r>
          </a:p>
          <a:p>
            <a:pPr marL="0" indent="0">
              <a:buNone/>
            </a:pPr>
            <a:endParaRPr lang="en-US" dirty="0"/>
          </a:p>
          <a:p>
            <a:pPr marL="0" indent="0">
              <a:buNone/>
            </a:pPr>
            <a:r>
              <a:rPr lang="en-US" dirty="0"/>
              <a:t>- To calculate  the total population for a coming year you use the following formula:-</a:t>
            </a:r>
          </a:p>
          <a:p>
            <a:pPr marL="457200" lvl="1" indent="0">
              <a:buNone/>
              <a:defRPr/>
            </a:pPr>
            <a:r>
              <a:rPr lang="en-US" dirty="0">
                <a:solidFill>
                  <a:srgbClr val="FF0000"/>
                </a:solidFill>
              </a:rPr>
              <a:t>Total population for  previous year+ (Total population of the previous year multiplied by the growth rate).</a:t>
            </a:r>
          </a:p>
          <a:p>
            <a:pPr marL="457200" lvl="1" indent="0">
              <a:buNone/>
              <a:defRPr/>
            </a:pPr>
            <a:endParaRPr lang="en-US" dirty="0">
              <a:solidFill>
                <a:srgbClr val="FF0000"/>
              </a:solidFill>
            </a:endParaRPr>
          </a:p>
          <a:p>
            <a:pPr lvl="1">
              <a:buFont typeface="Wingdings" panose="05000000000000000000" pitchFamily="2" charset="2"/>
              <a:buChar char="Ø"/>
              <a:defRPr/>
            </a:pPr>
            <a:r>
              <a:rPr lang="en-US" sz="2800" dirty="0"/>
              <a:t>Children less than 1year are estimated to be  5% of the total population.</a:t>
            </a:r>
          </a:p>
          <a:p>
            <a:pPr lvl="1">
              <a:buFont typeface="Wingdings" panose="05000000000000000000" pitchFamily="2" charset="2"/>
              <a:buChar char="Ø"/>
              <a:defRPr/>
            </a:pPr>
            <a:r>
              <a:rPr lang="en-US" sz="2800" dirty="0"/>
              <a:t>Women of child bearing age are estimated to be 24% of the total population</a:t>
            </a:r>
          </a:p>
          <a:p>
            <a:pPr marL="0" indent="0">
              <a:buNone/>
            </a:pPr>
            <a:endParaRPr lang="en-US" dirty="0"/>
          </a:p>
          <a:p>
            <a:pPr marL="0" indent="0">
              <a:buNone/>
            </a:pPr>
            <a:endParaRPr lang="en-US" dirty="0">
              <a:solidFill>
                <a:srgbClr val="FF0000"/>
              </a:solidFill>
            </a:endParaRPr>
          </a:p>
          <a:p>
            <a:endParaRPr lang="en-US" dirty="0">
              <a:solidFill>
                <a:srgbClr val="FF0000"/>
              </a:solidFill>
            </a:endParaRPr>
          </a:p>
        </p:txBody>
      </p:sp>
    </p:spTree>
    <p:extLst>
      <p:ext uri="{BB962C8B-B14F-4D97-AF65-F5344CB8AC3E}">
        <p14:creationId xmlns:p14="http://schemas.microsoft.com/office/powerpoint/2010/main" val="132172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a:bodyPr>
          <a:lstStyle/>
          <a:p>
            <a:pPr marL="0" indent="0">
              <a:buNone/>
              <a:defRPr/>
            </a:pPr>
            <a:r>
              <a:rPr lang="en-US" dirty="0"/>
              <a:t>The data required for estimating vaccines needs on the basis of previous consumption are:</a:t>
            </a:r>
          </a:p>
          <a:p>
            <a:pPr marL="0" indent="0">
              <a:buFont typeface="Wingdings 2" panose="05020102010507070707" pitchFamily="18" charset="2"/>
              <a:buNone/>
              <a:defRPr/>
            </a:pPr>
            <a:r>
              <a:rPr lang="en-US" dirty="0"/>
              <a:t>a. Number of children immunized previously</a:t>
            </a:r>
          </a:p>
          <a:p>
            <a:pPr marL="0" indent="0">
              <a:buFont typeface="Wingdings 2" panose="05020102010507070707" pitchFamily="18" charset="2"/>
              <a:buNone/>
              <a:defRPr/>
            </a:pPr>
            <a:r>
              <a:rPr lang="en-US" dirty="0"/>
              <a:t>b. Wastage factor for the specific antigen</a:t>
            </a:r>
          </a:p>
          <a:p>
            <a:pPr marL="0" indent="0">
              <a:buFont typeface="Wingdings 2" panose="05020102010507070707" pitchFamily="18" charset="2"/>
              <a:buNone/>
              <a:defRPr/>
            </a:pPr>
            <a:r>
              <a:rPr lang="en-US" dirty="0"/>
              <a:t>c. Immunization schedule for the antigen.</a:t>
            </a:r>
          </a:p>
          <a:p>
            <a:pPr marL="0" indent="0">
              <a:buFont typeface="Wingdings 2" panose="05020102010507070707" pitchFamily="18" charset="2"/>
              <a:buNone/>
              <a:defRPr/>
            </a:pPr>
            <a:r>
              <a:rPr lang="en-US" dirty="0"/>
              <a:t>Total doses required for the month =Number of children immunized x wastage factor x immunization schedule</a:t>
            </a:r>
          </a:p>
          <a:p>
            <a:pPr marL="0" indent="0">
              <a:buFont typeface="Wingdings 2" panose="05020102010507070707" pitchFamily="18" charset="2"/>
              <a:buNone/>
              <a:defRPr/>
            </a:pPr>
            <a:r>
              <a:rPr lang="en-US" dirty="0"/>
              <a:t>After calculating the total estimated doses an </a:t>
            </a:r>
            <a:r>
              <a:rPr lang="en-US" b="1" dirty="0">
                <a:solidFill>
                  <a:srgbClr val="FF0000"/>
                </a:solidFill>
              </a:rPr>
              <a:t>additional 10% of the total doses is added to cater for unexpected increase in population.</a:t>
            </a:r>
          </a:p>
        </p:txBody>
      </p:sp>
    </p:spTree>
    <p:extLst>
      <p:ext uri="{BB962C8B-B14F-4D97-AF65-F5344CB8AC3E}">
        <p14:creationId xmlns:p14="http://schemas.microsoft.com/office/powerpoint/2010/main" val="20703507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lstStyle/>
          <a:p>
            <a:r>
              <a:rPr lang="en-US" dirty="0"/>
              <a:t>EXERCISE</a:t>
            </a:r>
          </a:p>
        </p:txBody>
      </p:sp>
      <p:sp>
        <p:nvSpPr>
          <p:cNvPr id="3" name="Content Placeholder 2"/>
          <p:cNvSpPr>
            <a:spLocks noGrp="1"/>
          </p:cNvSpPr>
          <p:nvPr>
            <p:ph sz="quarter" idx="1"/>
          </p:nvPr>
        </p:nvSpPr>
        <p:spPr/>
        <p:txBody>
          <a:bodyPr/>
          <a:lstStyle/>
          <a:p>
            <a:pPr marL="0" indent="0">
              <a:buNone/>
              <a:defRPr/>
            </a:pPr>
            <a:r>
              <a:rPr lang="en-US" dirty="0" err="1"/>
              <a:t>Kamweni</a:t>
            </a:r>
            <a:r>
              <a:rPr lang="en-US" dirty="0"/>
              <a:t> Health center had immunized 60 children with </a:t>
            </a:r>
            <a:r>
              <a:rPr lang="en-US" dirty="0" err="1"/>
              <a:t>rota</a:t>
            </a:r>
            <a:r>
              <a:rPr lang="en-US" dirty="0"/>
              <a:t> vaccine in May 2017. This health center had received 100 doses at the beginning of the month and had 15 doses in stock at the end of May. Calculate the vaccine requirement for the facility </a:t>
            </a:r>
          </a:p>
        </p:txBody>
      </p:sp>
    </p:spTree>
    <p:extLst>
      <p:ext uri="{BB962C8B-B14F-4D97-AF65-F5344CB8AC3E}">
        <p14:creationId xmlns:p14="http://schemas.microsoft.com/office/powerpoint/2010/main" val="1682835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a:t>
            </a:r>
          </a:p>
        </p:txBody>
      </p:sp>
      <p:sp>
        <p:nvSpPr>
          <p:cNvPr id="3" name="Content Placeholder 2"/>
          <p:cNvSpPr>
            <a:spLocks noGrp="1"/>
          </p:cNvSpPr>
          <p:nvPr>
            <p:ph idx="1"/>
          </p:nvPr>
        </p:nvSpPr>
        <p:spPr/>
        <p:txBody>
          <a:bodyPr/>
          <a:lstStyle/>
          <a:p>
            <a:pPr marL="0" indent="0">
              <a:buNone/>
            </a:pPr>
            <a:r>
              <a:rPr lang="en-US" b="1" dirty="0"/>
              <a:t>Number of children immunized </a:t>
            </a:r>
            <a:r>
              <a:rPr lang="en-US" dirty="0"/>
              <a:t>=60</a:t>
            </a:r>
          </a:p>
          <a:p>
            <a:pPr marL="0" indent="0">
              <a:buNone/>
            </a:pPr>
            <a:r>
              <a:rPr lang="en-US" b="1" dirty="0"/>
              <a:t>No. of doses in the schedule </a:t>
            </a:r>
            <a:r>
              <a:rPr lang="en-US" dirty="0"/>
              <a:t>=2</a:t>
            </a:r>
          </a:p>
          <a:p>
            <a:pPr marL="0" indent="0">
              <a:buNone/>
            </a:pPr>
            <a:r>
              <a:rPr lang="en-US" b="1" dirty="0"/>
              <a:t>Wastage rate</a:t>
            </a:r>
            <a:r>
              <a:rPr lang="en-US" dirty="0"/>
              <a:t>= (100-15)-60/85x100</a:t>
            </a:r>
          </a:p>
          <a:p>
            <a:pPr marL="0" indent="0">
              <a:buNone/>
            </a:pPr>
            <a:r>
              <a:rPr lang="en-US" dirty="0"/>
              <a:t>25/85x100=29%</a:t>
            </a:r>
          </a:p>
          <a:p>
            <a:pPr marL="0" indent="0">
              <a:buNone/>
            </a:pPr>
            <a:r>
              <a:rPr lang="en-US" b="1" dirty="0"/>
              <a:t>Wastage factor</a:t>
            </a:r>
            <a:r>
              <a:rPr lang="en-US" dirty="0"/>
              <a:t>= 100/100-29=1.4</a:t>
            </a:r>
          </a:p>
          <a:p>
            <a:pPr marL="0" indent="0">
              <a:buNone/>
            </a:pPr>
            <a:r>
              <a:rPr lang="en-US" b="1" dirty="0"/>
              <a:t>Doses required</a:t>
            </a:r>
            <a:r>
              <a:rPr lang="en-US" dirty="0"/>
              <a:t>= 60x2x1.4=168+ 16.8</a:t>
            </a:r>
          </a:p>
          <a:p>
            <a:pPr marL="0" indent="0">
              <a:buNone/>
            </a:pPr>
            <a:endParaRPr lang="en-US" dirty="0"/>
          </a:p>
        </p:txBody>
      </p:sp>
    </p:spTree>
    <p:extLst>
      <p:ext uri="{BB962C8B-B14F-4D97-AF65-F5344CB8AC3E}">
        <p14:creationId xmlns:p14="http://schemas.microsoft.com/office/powerpoint/2010/main" val="17853257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dirty="0"/>
              <a:t>The vaccine ledger book for K </a:t>
            </a:r>
            <a:r>
              <a:rPr lang="en-US" dirty="0" err="1"/>
              <a:t>Subcounty</a:t>
            </a:r>
            <a:r>
              <a:rPr lang="en-US" dirty="0"/>
              <a:t> hospital shows that the remaining doses of </a:t>
            </a:r>
            <a:r>
              <a:rPr lang="en-US" dirty="0" err="1"/>
              <a:t>Penta</a:t>
            </a:r>
            <a:r>
              <a:rPr lang="en-US" dirty="0"/>
              <a:t> </a:t>
            </a:r>
            <a:r>
              <a:rPr lang="en-US" dirty="0" err="1"/>
              <a:t>Valent</a:t>
            </a:r>
            <a:r>
              <a:rPr lang="en-US" dirty="0"/>
              <a:t> at the end of a given period were 1000. The tally sheet summary shows 700 children were vaccinated. If the facility had received 2200 doses of </a:t>
            </a:r>
            <a:r>
              <a:rPr lang="en-US" dirty="0" err="1"/>
              <a:t>penta</a:t>
            </a:r>
            <a:r>
              <a:rPr lang="en-US" dirty="0"/>
              <a:t> </a:t>
            </a:r>
            <a:r>
              <a:rPr lang="en-US" dirty="0" err="1"/>
              <a:t>valent</a:t>
            </a:r>
            <a:r>
              <a:rPr lang="en-US" dirty="0"/>
              <a:t> vaccine, calculate the amount of doses required for the next period. </a:t>
            </a:r>
          </a:p>
          <a:p>
            <a:pPr marL="0" indent="0">
              <a:buNone/>
            </a:pPr>
            <a:r>
              <a:rPr lang="en-US" dirty="0"/>
              <a:t>Solution</a:t>
            </a:r>
          </a:p>
          <a:p>
            <a:pPr marL="0" indent="0">
              <a:buNone/>
            </a:pPr>
            <a:r>
              <a:rPr lang="en-US" dirty="0"/>
              <a:t>Schedule=3</a:t>
            </a:r>
          </a:p>
          <a:p>
            <a:pPr marL="0" indent="0">
              <a:buNone/>
            </a:pPr>
            <a:r>
              <a:rPr lang="en-US" dirty="0"/>
              <a:t>No. of children =700</a:t>
            </a:r>
          </a:p>
          <a:p>
            <a:pPr marL="0" indent="0">
              <a:buNone/>
            </a:pPr>
            <a:r>
              <a:rPr lang="en-US" dirty="0"/>
              <a:t>Wastage factor=? (1200-700)/1200 x100=41.67%</a:t>
            </a:r>
          </a:p>
          <a:p>
            <a:pPr marL="0" indent="0">
              <a:buNone/>
            </a:pPr>
            <a:r>
              <a:rPr lang="en-US" dirty="0"/>
              <a:t>100%/(100%-41.67%)=1.71</a:t>
            </a:r>
          </a:p>
          <a:p>
            <a:pPr marL="0" indent="0">
              <a:buNone/>
            </a:pPr>
            <a:r>
              <a:rPr lang="en-US" dirty="0"/>
              <a:t>Doses needed= 700 x 3 x1.71=3591</a:t>
            </a:r>
          </a:p>
          <a:p>
            <a:pPr marL="0" indent="0">
              <a:buNone/>
            </a:pPr>
            <a:r>
              <a:rPr lang="en-US" dirty="0"/>
              <a:t>Plus 10% of 3591=359</a:t>
            </a:r>
          </a:p>
          <a:p>
            <a:pPr marL="0" indent="0">
              <a:buNone/>
            </a:pPr>
            <a:r>
              <a:rPr lang="en-US" dirty="0"/>
              <a:t>Total doses needed= 3591+359=3950 doses </a:t>
            </a:r>
          </a:p>
          <a:p>
            <a:pPr marL="0" indent="0">
              <a:buNone/>
            </a:pPr>
            <a:endParaRPr lang="en-US" dirty="0"/>
          </a:p>
        </p:txBody>
      </p:sp>
    </p:spTree>
    <p:extLst>
      <p:ext uri="{BB962C8B-B14F-4D97-AF65-F5344CB8AC3E}">
        <p14:creationId xmlns:p14="http://schemas.microsoft.com/office/powerpoint/2010/main" val="36763056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r>
              <a:rPr lang="en-US"/>
              <a:t>Ordering vaccines</a:t>
            </a:r>
          </a:p>
        </p:txBody>
      </p:sp>
      <p:sp>
        <p:nvSpPr>
          <p:cNvPr id="124931" name="Content Placeholder 2"/>
          <p:cNvSpPr>
            <a:spLocks noGrp="1"/>
          </p:cNvSpPr>
          <p:nvPr>
            <p:ph sz="quarter" idx="1"/>
          </p:nvPr>
        </p:nvSpPr>
        <p:spPr/>
        <p:txBody>
          <a:bodyPr/>
          <a:lstStyle/>
          <a:p>
            <a:pPr marL="0" indent="0">
              <a:buFont typeface="Wingdings 2" panose="05020102010507070707" pitchFamily="18" charset="2"/>
              <a:buNone/>
              <a:defRPr/>
            </a:pPr>
            <a:r>
              <a:rPr lang="en-US" dirty="0"/>
              <a:t>Steps in ordering Vaccines</a:t>
            </a:r>
          </a:p>
          <a:p>
            <a:pPr>
              <a:defRPr/>
            </a:pPr>
            <a:r>
              <a:rPr lang="en-US" dirty="0"/>
              <a:t> Defining vaccine supply period</a:t>
            </a:r>
          </a:p>
          <a:p>
            <a:pPr>
              <a:defRPr/>
            </a:pPr>
            <a:r>
              <a:rPr lang="en-US" dirty="0"/>
              <a:t>Calculating quantities of vaccine for a supply period</a:t>
            </a:r>
          </a:p>
          <a:p>
            <a:pPr>
              <a:defRPr/>
            </a:pPr>
            <a:r>
              <a:rPr lang="en-US" dirty="0"/>
              <a:t>Calculating minimum stock level</a:t>
            </a:r>
          </a:p>
          <a:p>
            <a:pPr>
              <a:defRPr/>
            </a:pPr>
            <a:r>
              <a:rPr lang="en-US" dirty="0"/>
              <a:t>Calculating maximum stock level</a:t>
            </a:r>
          </a:p>
          <a:p>
            <a:pPr>
              <a:defRPr/>
            </a:pPr>
            <a:r>
              <a:rPr lang="en-US" dirty="0"/>
              <a:t>Calculating total quantities of vaccine to be ordered</a:t>
            </a:r>
          </a:p>
        </p:txBody>
      </p:sp>
    </p:spTree>
    <p:extLst>
      <p:ext uri="{BB962C8B-B14F-4D97-AF65-F5344CB8AC3E}">
        <p14:creationId xmlns:p14="http://schemas.microsoft.com/office/powerpoint/2010/main" val="27053375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p:txBody>
          <a:bodyPr/>
          <a:lstStyle/>
          <a:p>
            <a:r>
              <a:rPr lang="en-US" b="1" i="1"/>
              <a:t>Defining vaccine supply period</a:t>
            </a:r>
            <a:endParaRPr lang="en-US"/>
          </a:p>
        </p:txBody>
      </p:sp>
      <p:sp>
        <p:nvSpPr>
          <p:cNvPr id="3" name="Content Placeholder 2"/>
          <p:cNvSpPr>
            <a:spLocks noGrp="1"/>
          </p:cNvSpPr>
          <p:nvPr>
            <p:ph sz="quarter" idx="1"/>
          </p:nvPr>
        </p:nvSpPr>
        <p:spPr/>
        <p:txBody>
          <a:bodyPr/>
          <a:lstStyle/>
          <a:p>
            <a:pPr marL="0" indent="0">
              <a:buFont typeface="Wingdings 2" panose="05020102010507070707" pitchFamily="18" charset="2"/>
              <a:buNone/>
              <a:defRPr/>
            </a:pPr>
            <a:r>
              <a:rPr lang="en-US" dirty="0"/>
              <a:t>Depends on:-</a:t>
            </a:r>
          </a:p>
          <a:p>
            <a:pPr>
              <a:defRPr/>
            </a:pPr>
            <a:r>
              <a:rPr lang="en-US" dirty="0"/>
              <a:t>The level operational (sub-county or  health facility)</a:t>
            </a:r>
          </a:p>
          <a:p>
            <a:pPr>
              <a:defRPr/>
            </a:pPr>
            <a:r>
              <a:rPr lang="en-US" dirty="0"/>
              <a:t>Status of the cold chain</a:t>
            </a:r>
          </a:p>
          <a:p>
            <a:pPr>
              <a:defRPr/>
            </a:pPr>
            <a:r>
              <a:rPr lang="en-US" dirty="0"/>
              <a:t> Storage space</a:t>
            </a:r>
          </a:p>
        </p:txBody>
      </p:sp>
    </p:spTree>
    <p:extLst>
      <p:ext uri="{BB962C8B-B14F-4D97-AF65-F5344CB8AC3E}">
        <p14:creationId xmlns:p14="http://schemas.microsoft.com/office/powerpoint/2010/main" val="3948656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lstStyle/>
          <a:p>
            <a:endParaRPr lang="en-US"/>
          </a:p>
        </p:txBody>
      </p:sp>
      <p:sp>
        <p:nvSpPr>
          <p:cNvPr id="98307" name="Content Placeholder 2"/>
          <p:cNvSpPr>
            <a:spLocks noGrp="1"/>
          </p:cNvSpPr>
          <p:nvPr>
            <p:ph sz="quarter" idx="1"/>
          </p:nvPr>
        </p:nvSpPr>
        <p:spPr>
          <a:xfrm>
            <a:off x="628650" y="1825625"/>
            <a:ext cx="8263830" cy="4351338"/>
          </a:xfrm>
        </p:spPr>
        <p:txBody>
          <a:bodyPr/>
          <a:lstStyle/>
          <a:p>
            <a:pPr marL="0" indent="0">
              <a:buFont typeface="Wingdings 2" panose="05020102010507070707" pitchFamily="18" charset="2"/>
              <a:buNone/>
            </a:pPr>
            <a:r>
              <a:rPr lang="en-US" dirty="0"/>
              <a:t>1</a:t>
            </a:r>
          </a:p>
          <a:p>
            <a:pPr marL="0" indent="0">
              <a:buFont typeface="Wingdings 2" panose="05020102010507070707" pitchFamily="18" charset="2"/>
              <a:buNone/>
            </a:pPr>
            <a:endParaRPr lang="en-US" dirty="0"/>
          </a:p>
          <a:p>
            <a:pPr marL="0" indent="0">
              <a:buFont typeface="Wingdings 2" panose="05020102010507070707" pitchFamily="18" charset="2"/>
              <a:buNone/>
            </a:pPr>
            <a:endParaRPr lang="en-US" dirty="0"/>
          </a:p>
          <a:p>
            <a:pPr marL="0" indent="0">
              <a:buFont typeface="Wingdings 2" panose="05020102010507070707" pitchFamily="18" charset="2"/>
              <a:buNone/>
            </a:pPr>
            <a:endParaRPr lang="en-US" dirty="0"/>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Vaccine need per year (X)= change to per month ( X/12)</a:t>
            </a:r>
          </a:p>
          <a:p>
            <a:pPr marL="0" indent="0">
              <a:buFont typeface="Wingdings 2" panose="05020102010507070707" pitchFamily="18" charset="2"/>
              <a:buNone/>
            </a:pPr>
            <a:r>
              <a:rPr lang="en-US" dirty="0"/>
              <a:t>Vaccine needs per supply period ( 3 months)= x/12*3</a:t>
            </a:r>
          </a:p>
        </p:txBody>
      </p:sp>
      <p:pic>
        <p:nvPicPr>
          <p:cNvPr id="9830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245" y="2060848"/>
            <a:ext cx="7560394"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560814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r>
              <a:rPr lang="en-US" dirty="0"/>
              <a:t>In facility X requires 4,500 dosages of BCG per pear. The facility receives supplies after every 4 months. Calculate the amount to be ordered per supply</a:t>
            </a:r>
          </a:p>
          <a:p>
            <a:endParaRPr lang="en-US" dirty="0"/>
          </a:p>
          <a:p>
            <a:endParaRPr lang="en-GB"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573016"/>
            <a:ext cx="7560394" cy="10801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51117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p:cNvSpPr>
          <p:nvPr>
            <p:ph type="title"/>
          </p:nvPr>
        </p:nvSpPr>
        <p:spPr>
          <a:xfrm>
            <a:off x="914400" y="274638"/>
            <a:ext cx="7772400" cy="633412"/>
          </a:xfrm>
        </p:spPr>
        <p:txBody>
          <a:bodyPr/>
          <a:lstStyle/>
          <a:p>
            <a:r>
              <a:rPr lang="en-US" sz="3200" b="1" i="1"/>
              <a:t>Calculating minimum stock level</a:t>
            </a:r>
            <a:endParaRPr lang="en-US" sz="3200"/>
          </a:p>
        </p:txBody>
      </p:sp>
      <p:sp>
        <p:nvSpPr>
          <p:cNvPr id="99331" name="Content Placeholder 2"/>
          <p:cNvSpPr>
            <a:spLocks noGrp="1"/>
          </p:cNvSpPr>
          <p:nvPr>
            <p:ph sz="quarter" idx="1"/>
          </p:nvPr>
        </p:nvSpPr>
        <p:spPr>
          <a:xfrm>
            <a:off x="914400" y="1052513"/>
            <a:ext cx="7772400" cy="4967287"/>
          </a:xfrm>
        </p:spPr>
        <p:txBody>
          <a:bodyPr>
            <a:normAutofit fontScale="92500"/>
          </a:bodyPr>
          <a:lstStyle/>
          <a:p>
            <a:r>
              <a:rPr lang="en-US" dirty="0"/>
              <a:t>The “minimum stock” represents the minimum number of vaccine doses that should be in the refrigerator on the arrival of the next supply consignment. </a:t>
            </a:r>
          </a:p>
          <a:p>
            <a:r>
              <a:rPr lang="en-US" dirty="0"/>
              <a:t>Fixed at 25% of the total estimate of vaccines needs for a given supply period.</a:t>
            </a:r>
          </a:p>
          <a:p>
            <a:r>
              <a:rPr lang="en-US" dirty="0"/>
              <a:t>Minimum stock = Vaccines needs for the period X 25 %</a:t>
            </a:r>
          </a:p>
          <a:p>
            <a:endParaRPr lang="en-US" dirty="0"/>
          </a:p>
          <a:p>
            <a:r>
              <a:rPr lang="en-US" i="1" dirty="0"/>
              <a:t>The minimum stock takes into account the possible delays in supply as well as unexpected increase in the population to be immunized (untargeted population, migration, etc.).</a:t>
            </a:r>
            <a:endParaRPr lang="en-US" dirty="0"/>
          </a:p>
        </p:txBody>
      </p:sp>
    </p:spTree>
    <p:extLst>
      <p:ext uri="{BB962C8B-B14F-4D97-AF65-F5344CB8AC3E}">
        <p14:creationId xmlns:p14="http://schemas.microsoft.com/office/powerpoint/2010/main" val="1511377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 calcmode="lin" valueType="num">
                                      <p:cBhvr additive="base">
                                        <p:cTn id="7" dur="500" fill="hold"/>
                                        <p:tgtEl>
                                          <p:spTgt spid="993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93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9331">
                                            <p:txEl>
                                              <p:pRg st="1" end="1"/>
                                            </p:txEl>
                                          </p:spTgt>
                                        </p:tgtEl>
                                        <p:attrNameLst>
                                          <p:attrName>style.visibility</p:attrName>
                                        </p:attrNameLst>
                                      </p:cBhvr>
                                      <p:to>
                                        <p:strVal val="visible"/>
                                      </p:to>
                                    </p:set>
                                    <p:anim calcmode="lin" valueType="num">
                                      <p:cBhvr additive="base">
                                        <p:cTn id="13" dur="500" fill="hold"/>
                                        <p:tgtEl>
                                          <p:spTgt spid="9933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933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9331">
                                            <p:txEl>
                                              <p:pRg st="2" end="2"/>
                                            </p:txEl>
                                          </p:spTgt>
                                        </p:tgtEl>
                                        <p:attrNameLst>
                                          <p:attrName>style.visibility</p:attrName>
                                        </p:attrNameLst>
                                      </p:cBhvr>
                                      <p:to>
                                        <p:strVal val="visible"/>
                                      </p:to>
                                    </p:set>
                                    <p:anim calcmode="lin" valueType="num">
                                      <p:cBhvr additive="base">
                                        <p:cTn id="19" dur="500" fill="hold"/>
                                        <p:tgtEl>
                                          <p:spTgt spid="9933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933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9331">
                                            <p:txEl>
                                              <p:pRg st="4" end="4"/>
                                            </p:txEl>
                                          </p:spTgt>
                                        </p:tgtEl>
                                        <p:attrNameLst>
                                          <p:attrName>style.visibility</p:attrName>
                                        </p:attrNameLst>
                                      </p:cBhvr>
                                      <p:to>
                                        <p:strVal val="visible"/>
                                      </p:to>
                                    </p:set>
                                    <p:anim calcmode="lin" valueType="num">
                                      <p:cBhvr additive="base">
                                        <p:cTn id="25" dur="500" fill="hold"/>
                                        <p:tgtEl>
                                          <p:spTgt spid="9933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933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itle 1"/>
          <p:cNvSpPr>
            <a:spLocks noGrp="1"/>
          </p:cNvSpPr>
          <p:nvPr>
            <p:ph type="title"/>
          </p:nvPr>
        </p:nvSpPr>
        <p:spPr>
          <a:xfrm>
            <a:off x="628650" y="365128"/>
            <a:ext cx="6463630" cy="1325563"/>
          </a:xfrm>
        </p:spPr>
        <p:txBody>
          <a:bodyPr/>
          <a:lstStyle/>
          <a:p>
            <a:r>
              <a:rPr lang="en-US" b="1" i="1" dirty="0"/>
              <a:t>Calculating maximum stock level</a:t>
            </a:r>
            <a:endParaRPr lang="en-US" dirty="0"/>
          </a:p>
        </p:txBody>
      </p:sp>
      <p:sp>
        <p:nvSpPr>
          <p:cNvPr id="100355" name="Content Placeholder 2"/>
          <p:cNvSpPr>
            <a:spLocks noGrp="1"/>
          </p:cNvSpPr>
          <p:nvPr>
            <p:ph sz="quarter" idx="1"/>
          </p:nvPr>
        </p:nvSpPr>
        <p:spPr/>
        <p:txBody>
          <a:bodyPr/>
          <a:lstStyle/>
          <a:p>
            <a:r>
              <a:rPr lang="en-US" dirty="0"/>
              <a:t>The maximum stock is the maximum number of vaccine doses that should be found in the refrigerator after a supply.</a:t>
            </a:r>
          </a:p>
          <a:p>
            <a:r>
              <a:rPr lang="en-US" dirty="0"/>
              <a:t>Max stock = Vaccines needs for the period + Minimum stock</a:t>
            </a:r>
          </a:p>
        </p:txBody>
      </p:sp>
    </p:spTree>
    <p:extLst>
      <p:ext uri="{BB962C8B-B14F-4D97-AF65-F5344CB8AC3E}">
        <p14:creationId xmlns:p14="http://schemas.microsoft.com/office/powerpoint/2010/main" val="390386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323528" y="1825624"/>
            <a:ext cx="8496944" cy="4771727"/>
          </a:xfrm>
        </p:spPr>
        <p:txBody>
          <a:bodyPr/>
          <a:lstStyle/>
          <a:p>
            <a:r>
              <a:rPr lang="en-US" dirty="0"/>
              <a:t>All the health facilities providing immunization services in the sub-county will contribute to the sub-county  target populations.</a:t>
            </a:r>
          </a:p>
          <a:p>
            <a:r>
              <a:rPr lang="en-US" dirty="0"/>
              <a:t>The sub-county target populations will therefore be distributed among the contributing health facilities proportionately.</a:t>
            </a:r>
          </a:p>
          <a:p>
            <a:r>
              <a:rPr lang="en-US" dirty="0"/>
              <a:t>The number of a health facility may however be adjusted based on the judgment of the head of the health facility.</a:t>
            </a:r>
          </a:p>
        </p:txBody>
      </p:sp>
    </p:spTree>
    <p:extLst>
      <p:ext uri="{BB962C8B-B14F-4D97-AF65-F5344CB8AC3E}">
        <p14:creationId xmlns:p14="http://schemas.microsoft.com/office/powerpoint/2010/main" val="3592063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a:xfrm>
            <a:off x="684213" y="274638"/>
            <a:ext cx="8002587" cy="1143000"/>
          </a:xfrm>
        </p:spPr>
        <p:txBody>
          <a:bodyPr/>
          <a:lstStyle/>
          <a:p>
            <a:r>
              <a:rPr lang="en-US" sz="3200" b="1" i="1"/>
              <a:t>Calculating total quantities of vaccine to be ordered</a:t>
            </a:r>
            <a:endParaRPr lang="en-US" sz="3200"/>
          </a:p>
        </p:txBody>
      </p:sp>
      <p:sp>
        <p:nvSpPr>
          <p:cNvPr id="101379" name="Content Placeholder 2"/>
          <p:cNvSpPr>
            <a:spLocks noGrp="1"/>
          </p:cNvSpPr>
          <p:nvPr>
            <p:ph sz="quarter" idx="1"/>
          </p:nvPr>
        </p:nvSpPr>
        <p:spPr/>
        <p:txBody>
          <a:bodyPr/>
          <a:lstStyle/>
          <a:p>
            <a:r>
              <a:rPr lang="en-US"/>
              <a:t>Once the order levels are determined, the vaccine quantities to be ordered are calculated on the basis of the balance in stock at hand and the maximum stock</a:t>
            </a:r>
          </a:p>
          <a:p>
            <a:r>
              <a:rPr lang="en-US"/>
              <a:t>Quantity to order = Maximum stock – stock at hand</a:t>
            </a:r>
          </a:p>
        </p:txBody>
      </p:sp>
    </p:spTree>
    <p:extLst>
      <p:ext uri="{BB962C8B-B14F-4D97-AF65-F5344CB8AC3E}">
        <p14:creationId xmlns:p14="http://schemas.microsoft.com/office/powerpoint/2010/main" val="5061991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914400" y="274638"/>
            <a:ext cx="7772400" cy="490537"/>
          </a:xfrm>
        </p:spPr>
        <p:txBody>
          <a:bodyPr>
            <a:normAutofit fontScale="90000"/>
          </a:bodyPr>
          <a:lstStyle/>
          <a:p>
            <a:r>
              <a:rPr lang="en-US">
                <a:solidFill>
                  <a:schemeClr val="tx1"/>
                </a:solidFill>
              </a:rPr>
              <a:t>EXERCISE</a:t>
            </a:r>
            <a:r>
              <a:rPr lang="en-US">
                <a:solidFill>
                  <a:srgbClr val="FF0000"/>
                </a:solidFill>
              </a:rPr>
              <a:t> </a:t>
            </a:r>
          </a:p>
        </p:txBody>
      </p:sp>
      <p:sp>
        <p:nvSpPr>
          <p:cNvPr id="92163" name="Content Placeholder 2"/>
          <p:cNvSpPr>
            <a:spLocks noGrp="1"/>
          </p:cNvSpPr>
          <p:nvPr>
            <p:ph sz="quarter" idx="1"/>
          </p:nvPr>
        </p:nvSpPr>
        <p:spPr>
          <a:xfrm>
            <a:off x="395536" y="1988840"/>
            <a:ext cx="8291264" cy="4608512"/>
          </a:xfrm>
        </p:spPr>
        <p:txBody>
          <a:bodyPr>
            <a:normAutofit fontScale="85000" lnSpcReduction="20000"/>
          </a:bodyPr>
          <a:lstStyle/>
          <a:p>
            <a:pPr marL="0" indent="0">
              <a:buFont typeface="Wingdings 2" panose="05020102010507070707" pitchFamily="18" charset="2"/>
              <a:buNone/>
            </a:pPr>
            <a:r>
              <a:rPr lang="en-US" dirty="0"/>
              <a:t>Health facility  B in Y Sub-county has a total population of 50,000 in 2017. The annual  population growth rate is 2% . The facility  vaccine manager wants to forecast   PENTAVALENT and ROTA VACCINE doses needed for . During the previous year the facility administered 500 doses of PENTAVALENT out of the 1000 received and 300 doses of ROTA out of the 900 </a:t>
            </a:r>
            <a:r>
              <a:rPr lang="en-US" dirty="0" err="1"/>
              <a:t>received.At</a:t>
            </a:r>
            <a:r>
              <a:rPr lang="en-US" dirty="0"/>
              <a:t> the end of the month there was 50 doses of PENTAVALENT and 20 dosed of ROTA vaccines. Supplies are received after 4 months. </a:t>
            </a:r>
          </a:p>
          <a:p>
            <a:pPr marL="514350" indent="-514350">
              <a:buFont typeface="Wingdings 2" panose="05020102010507070707" pitchFamily="18" charset="2"/>
              <a:buAutoNum type="arabicPeriod"/>
            </a:pPr>
            <a:r>
              <a:rPr lang="en-US" dirty="0"/>
              <a:t>Calculate the number of doses needed by the facility for each of the antigens</a:t>
            </a:r>
          </a:p>
          <a:p>
            <a:pPr marL="514350" indent="-514350">
              <a:buFont typeface="Wingdings 2" panose="05020102010507070707" pitchFamily="18" charset="2"/>
              <a:buAutoNum type="arabicPeriod"/>
            </a:pPr>
            <a:r>
              <a:rPr lang="en-US" dirty="0"/>
              <a:t>Calculate the minimum stock for each antigen </a:t>
            </a:r>
          </a:p>
          <a:p>
            <a:pPr marL="514350" indent="-514350">
              <a:buFont typeface="Wingdings 2" panose="05020102010507070707" pitchFamily="18" charset="2"/>
              <a:buAutoNum type="arabicPeriod"/>
            </a:pPr>
            <a:r>
              <a:rPr lang="en-US" dirty="0"/>
              <a:t>Calculate the maximum stock for each antigen</a:t>
            </a:r>
          </a:p>
          <a:p>
            <a:pPr marL="514350" indent="-514350">
              <a:buFont typeface="Wingdings 2" panose="05020102010507070707" pitchFamily="18" charset="2"/>
              <a:buAutoNum type="arabicPeriod"/>
            </a:pPr>
            <a:r>
              <a:rPr lang="en-US" dirty="0"/>
              <a:t>Calculate the actual amount that should be ordered for each antigen </a:t>
            </a:r>
          </a:p>
        </p:txBody>
      </p:sp>
    </p:spTree>
    <p:extLst>
      <p:ext uri="{BB962C8B-B14F-4D97-AF65-F5344CB8AC3E}">
        <p14:creationId xmlns:p14="http://schemas.microsoft.com/office/powerpoint/2010/main" val="3891406213"/>
      </p:ext>
    </p:extLst>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a:t>
            </a:r>
            <a:endParaRPr lang="en-GB" dirty="0"/>
          </a:p>
        </p:txBody>
      </p:sp>
      <p:sp>
        <p:nvSpPr>
          <p:cNvPr id="3" name="Content Placeholder 2"/>
          <p:cNvSpPr>
            <a:spLocks noGrp="1"/>
          </p:cNvSpPr>
          <p:nvPr>
            <p:ph idx="1"/>
          </p:nvPr>
        </p:nvSpPr>
        <p:spPr>
          <a:xfrm>
            <a:off x="628650" y="1484784"/>
            <a:ext cx="7886700" cy="5184576"/>
          </a:xfrm>
        </p:spPr>
        <p:txBody>
          <a:bodyPr>
            <a:normAutofit fontScale="92500" lnSpcReduction="20000"/>
          </a:bodyPr>
          <a:lstStyle/>
          <a:p>
            <a:r>
              <a:rPr lang="en-US" dirty="0"/>
              <a:t>During the previous year the facility administered 500 doses of PENTAVALENT out of the 1000.At the end of the month there was 50 doses of PENTAVALENT</a:t>
            </a:r>
          </a:p>
          <a:p>
            <a:r>
              <a:rPr lang="en-US" dirty="0" err="1"/>
              <a:t>Formular</a:t>
            </a:r>
            <a:r>
              <a:rPr lang="en-US" dirty="0"/>
              <a:t>= target </a:t>
            </a:r>
            <a:r>
              <a:rPr lang="en-US" dirty="0" err="1"/>
              <a:t>popn</a:t>
            </a:r>
            <a:r>
              <a:rPr lang="en-US" dirty="0"/>
              <a:t> X schedule x coverage x wastage factor</a:t>
            </a:r>
          </a:p>
          <a:p>
            <a:r>
              <a:rPr lang="en-US" dirty="0" err="1"/>
              <a:t>Popn</a:t>
            </a:r>
            <a:r>
              <a:rPr lang="en-US" dirty="0"/>
              <a:t>=50,000. </a:t>
            </a:r>
          </a:p>
          <a:p>
            <a:r>
              <a:rPr lang="en-US" dirty="0" err="1"/>
              <a:t>Popn</a:t>
            </a:r>
            <a:r>
              <a:rPr lang="en-US" dirty="0"/>
              <a:t> increase ( growth rate 2%)</a:t>
            </a:r>
          </a:p>
          <a:p>
            <a:r>
              <a:rPr lang="en-US" dirty="0"/>
              <a:t>=50,000 + (2% of 50,000)=50,000+1,000=51,000</a:t>
            </a:r>
          </a:p>
          <a:p>
            <a:r>
              <a:rPr lang="en-US" dirty="0"/>
              <a:t>children under = 5%of 51,000= </a:t>
            </a:r>
            <a:r>
              <a:rPr lang="en-US" b="1" dirty="0">
                <a:solidFill>
                  <a:srgbClr val="00B0F0"/>
                </a:solidFill>
              </a:rPr>
              <a:t>2550</a:t>
            </a:r>
          </a:p>
          <a:p>
            <a:r>
              <a:rPr lang="en-US" b="1" dirty="0"/>
              <a:t>Wastage rate= (950-500)/950 x100%=47.4%</a:t>
            </a:r>
          </a:p>
          <a:p>
            <a:r>
              <a:rPr lang="en-US" b="1" dirty="0" err="1"/>
              <a:t>Wasteg</a:t>
            </a:r>
            <a:r>
              <a:rPr lang="en-US" b="1" dirty="0"/>
              <a:t> factor = 100% /( 100%-47.4%)= 1.9</a:t>
            </a:r>
          </a:p>
          <a:p>
            <a:r>
              <a:rPr lang="en-US" b="1" dirty="0"/>
              <a:t>Apply the </a:t>
            </a:r>
            <a:r>
              <a:rPr lang="en-US" b="1" dirty="0" err="1"/>
              <a:t>formular</a:t>
            </a:r>
            <a:r>
              <a:rPr lang="en-US" b="1" dirty="0"/>
              <a:t>= 2550 x 3 x 1 x1.9= </a:t>
            </a:r>
            <a:r>
              <a:rPr lang="en-US" b="1" dirty="0">
                <a:solidFill>
                  <a:srgbClr val="00B0F0"/>
                </a:solidFill>
              </a:rPr>
              <a:t>14,535 doses per year</a:t>
            </a:r>
          </a:p>
          <a:p>
            <a:endParaRPr lang="en-US" b="1" dirty="0"/>
          </a:p>
          <a:p>
            <a:endParaRPr lang="en-US" b="1" dirty="0"/>
          </a:p>
          <a:p>
            <a:endParaRPr lang="en-US" b="1" dirty="0"/>
          </a:p>
          <a:p>
            <a:endParaRPr lang="en-US" dirty="0"/>
          </a:p>
          <a:p>
            <a:endParaRPr lang="en-GB" dirty="0"/>
          </a:p>
        </p:txBody>
      </p:sp>
    </p:spTree>
    <p:extLst>
      <p:ext uri="{BB962C8B-B14F-4D97-AF65-F5344CB8AC3E}">
        <p14:creationId xmlns:p14="http://schemas.microsoft.com/office/powerpoint/2010/main" val="26738108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lnSpcReduction="20000"/>
          </a:bodyPr>
          <a:lstStyle/>
          <a:p>
            <a:r>
              <a:rPr lang="en-US" b="1" dirty="0"/>
              <a:t>Minimum</a:t>
            </a:r>
          </a:p>
          <a:p>
            <a:pPr lvl="1"/>
            <a:r>
              <a:rPr lang="en-US" dirty="0"/>
              <a:t>Doses per year = 14,535 doses of pentavalent</a:t>
            </a:r>
          </a:p>
          <a:p>
            <a:pPr lvl="1"/>
            <a:r>
              <a:rPr lang="en-US" dirty="0"/>
              <a:t>Doses per order = 14,535/3 = 4845 doses per order</a:t>
            </a:r>
          </a:p>
          <a:p>
            <a:pPr lvl="1"/>
            <a:r>
              <a:rPr lang="en-US" dirty="0"/>
              <a:t>Minimum =25% of 4845=1211 doses</a:t>
            </a:r>
          </a:p>
          <a:p>
            <a:r>
              <a:rPr lang="en-US" b="1" dirty="0"/>
              <a:t>Maximum</a:t>
            </a:r>
            <a:r>
              <a:rPr lang="en-US" dirty="0"/>
              <a:t> </a:t>
            </a:r>
          </a:p>
          <a:p>
            <a:pPr lvl="1"/>
            <a:r>
              <a:rPr lang="en-US" dirty="0"/>
              <a:t>Minimum + order amount</a:t>
            </a:r>
          </a:p>
          <a:p>
            <a:pPr lvl="1"/>
            <a:r>
              <a:rPr lang="en-US" dirty="0"/>
              <a:t>4845 + 1211</a:t>
            </a:r>
          </a:p>
          <a:p>
            <a:pPr lvl="1"/>
            <a:r>
              <a:rPr lang="en-US" dirty="0"/>
              <a:t>=6056  doses</a:t>
            </a:r>
          </a:p>
          <a:p>
            <a:pPr lvl="1"/>
            <a:endParaRPr lang="en-US" dirty="0"/>
          </a:p>
          <a:p>
            <a:r>
              <a:rPr lang="en-US" b="1" dirty="0"/>
              <a:t>Actual doses to be ordered = add 10%</a:t>
            </a:r>
          </a:p>
          <a:p>
            <a:pPr lvl="1"/>
            <a:r>
              <a:rPr lang="en-US" dirty="0"/>
              <a:t>Per order= 4845 + ( 10% 4845)</a:t>
            </a:r>
          </a:p>
          <a:p>
            <a:pPr lvl="1"/>
            <a:r>
              <a:rPr lang="en-US" dirty="0"/>
              <a:t>= 4845+485</a:t>
            </a:r>
          </a:p>
          <a:p>
            <a:pPr lvl="1"/>
            <a:r>
              <a:rPr lang="en-US" dirty="0"/>
              <a:t>=5330 doses </a:t>
            </a:r>
          </a:p>
          <a:p>
            <a:endParaRPr lang="en-US" b="1" dirty="0"/>
          </a:p>
          <a:p>
            <a:pPr lvl="1"/>
            <a:endParaRPr lang="en-GB" b="1" dirty="0"/>
          </a:p>
        </p:txBody>
      </p:sp>
    </p:spTree>
    <p:extLst>
      <p:ext uri="{BB962C8B-B14F-4D97-AF65-F5344CB8AC3E}">
        <p14:creationId xmlns:p14="http://schemas.microsoft.com/office/powerpoint/2010/main" val="17574070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6">
            <a:extLst>
              <a:ext uri="{FF2B5EF4-FFF2-40B4-BE49-F238E27FC236}">
                <a16:creationId xmlns:a16="http://schemas.microsoft.com/office/drawing/2014/main" id="{5EC0239A-AE3B-4191-B9B8-FB4189270A69}"/>
              </a:ext>
            </a:extLst>
          </p:cNvPr>
          <p:cNvSpPr txBox="1">
            <a:spLocks/>
          </p:cNvSpPr>
          <p:nvPr/>
        </p:nvSpPr>
        <p:spPr>
          <a:xfrm>
            <a:off x="743202" y="1700808"/>
            <a:ext cx="4616946" cy="10620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6000" dirty="0"/>
          </a:p>
          <a:p>
            <a:pPr marL="0" indent="0">
              <a:buNone/>
            </a:pPr>
            <a:endParaRPr lang="en-US" sz="2400" dirty="0"/>
          </a:p>
        </p:txBody>
      </p:sp>
      <p:sp>
        <p:nvSpPr>
          <p:cNvPr id="6" name="TextBox 5">
            <a:extLst>
              <a:ext uri="{FF2B5EF4-FFF2-40B4-BE49-F238E27FC236}">
                <a16:creationId xmlns:a16="http://schemas.microsoft.com/office/drawing/2014/main" id="{A0D5D520-73A1-490E-9BE1-18A856AB84F0}"/>
              </a:ext>
            </a:extLst>
          </p:cNvPr>
          <p:cNvSpPr txBox="1"/>
          <p:nvPr/>
        </p:nvSpPr>
        <p:spPr>
          <a:xfrm>
            <a:off x="755576" y="4581128"/>
            <a:ext cx="4940052" cy="461665"/>
          </a:xfrm>
          <a:prstGeom prst="rect">
            <a:avLst/>
          </a:prstGeom>
          <a:noFill/>
        </p:spPr>
        <p:txBody>
          <a:bodyPr wrap="square" rtlCol="0">
            <a:spAutoFit/>
          </a:bodyPr>
          <a:lstStyle/>
          <a:p>
            <a:r>
              <a:rPr lang="en-US" sz="2400" dirty="0"/>
              <a:t>Add Sub-Text here </a:t>
            </a:r>
          </a:p>
        </p:txBody>
      </p:sp>
    </p:spTree>
    <p:extLst>
      <p:ext uri="{BB962C8B-B14F-4D97-AF65-F5344CB8AC3E}">
        <p14:creationId xmlns:p14="http://schemas.microsoft.com/office/powerpoint/2010/main" val="2259139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endParaRPr lang="en-US"/>
          </a:p>
        </p:txBody>
      </p:sp>
      <p:sp>
        <p:nvSpPr>
          <p:cNvPr id="74755" name="Content Placeholder 2"/>
          <p:cNvSpPr>
            <a:spLocks noGrp="1"/>
          </p:cNvSpPr>
          <p:nvPr>
            <p:ph sz="quarter" idx="1"/>
          </p:nvPr>
        </p:nvSpPr>
        <p:spPr/>
        <p:txBody>
          <a:bodyPr/>
          <a:lstStyle/>
          <a:p>
            <a:pPr marL="0" indent="0">
              <a:buFont typeface="Wingdings 2" panose="05020102010507070707" pitchFamily="18" charset="2"/>
              <a:buNone/>
            </a:pPr>
            <a:r>
              <a:rPr lang="en-US" dirty="0"/>
              <a:t>SAMPLE TARGET SETTING TOOL</a:t>
            </a:r>
          </a:p>
          <a:p>
            <a:pPr marL="0" indent="0">
              <a:buFont typeface="Wingdings 2" panose="05020102010507070707" pitchFamily="18" charset="2"/>
              <a:buNone/>
            </a:pPr>
            <a:r>
              <a:rPr lang="en-US" dirty="0"/>
              <a:t> </a:t>
            </a:r>
          </a:p>
        </p:txBody>
      </p:sp>
      <p:sp>
        <p:nvSpPr>
          <p:cNvPr id="2" name="Rectangle 2"/>
          <p:cNvSpPr>
            <a:spLocks noChangeArrowheads="1"/>
          </p:cNvSpPr>
          <p:nvPr/>
        </p:nvSpPr>
        <p:spPr bwMode="auto">
          <a:xfrm flipV="1">
            <a:off x="2051719" y="4005063"/>
            <a:ext cx="2846433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3" name="Object 2"/>
          <p:cNvGraphicFramePr>
            <a:graphicFrameLocks noChangeAspect="1"/>
          </p:cNvGraphicFramePr>
          <p:nvPr>
            <p:extLst>
              <p:ext uri="{D42A27DB-BD31-4B8C-83A1-F6EECF244321}">
                <p14:modId xmlns:p14="http://schemas.microsoft.com/office/powerpoint/2010/main" val="877990253"/>
              </p:ext>
            </p:extLst>
          </p:nvPr>
        </p:nvGraphicFramePr>
        <p:xfrm>
          <a:off x="2146300" y="2457450"/>
          <a:ext cx="2833688" cy="2395538"/>
        </p:xfrm>
        <a:graphic>
          <a:graphicData uri="http://schemas.openxmlformats.org/presentationml/2006/ole">
            <mc:AlternateContent xmlns:mc="http://schemas.openxmlformats.org/markup-compatibility/2006">
              <mc:Choice xmlns:v="urn:schemas-microsoft-com:vml" Requires="v">
                <p:oleObj spid="_x0000_s1025" name="Document" showAsIcon="1" r:id="rId3" imgW="914400" imgH="771480" progId="Word.Document.12">
                  <p:embed/>
                </p:oleObj>
              </mc:Choice>
              <mc:Fallback>
                <p:oleObj name="Document" showAsIcon="1" r:id="rId3" imgW="914400" imgH="771480" progId="Word.Document.12">
                  <p:embed/>
                  <p:pic>
                    <p:nvPicPr>
                      <p:cNvPr id="3" name="Object 2"/>
                      <p:cNvPicPr>
                        <a:picLocks noChangeAspect="1" noChangeArrowheads="1"/>
                      </p:cNvPicPr>
                      <p:nvPr/>
                    </p:nvPicPr>
                    <p:blipFill>
                      <a:blip r:embed="rId4"/>
                      <a:srcRect/>
                      <a:stretch>
                        <a:fillRect/>
                      </a:stretch>
                    </p:blipFill>
                    <p:spPr bwMode="auto">
                      <a:xfrm>
                        <a:off x="2146300" y="2457450"/>
                        <a:ext cx="2833688" cy="2395538"/>
                      </a:xfrm>
                      <a:prstGeom prst="rect">
                        <a:avLst/>
                      </a:prstGeom>
                      <a:noFill/>
                    </p:spPr>
                  </p:pic>
                </p:oleObj>
              </mc:Fallback>
            </mc:AlternateContent>
          </a:graphicData>
        </a:graphic>
      </p:graphicFrame>
    </p:spTree>
    <p:extLst>
      <p:ext uri="{BB962C8B-B14F-4D97-AF65-F5344CB8AC3E}">
        <p14:creationId xmlns:p14="http://schemas.microsoft.com/office/powerpoint/2010/main" val="2302624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9"/>
            <a:ext cx="7886700" cy="543592"/>
          </a:xfrm>
        </p:spPr>
        <p:txBody>
          <a:bodyPr>
            <a:normAutofit fontScale="90000"/>
          </a:bodyPr>
          <a:lstStyle/>
          <a:p>
            <a:r>
              <a:rPr lang="en-US" b="1" dirty="0"/>
              <a:t>1</a:t>
            </a:r>
            <a:r>
              <a:rPr lang="en-US" b="1" baseline="30000" dirty="0"/>
              <a:t>st</a:t>
            </a:r>
            <a:r>
              <a:rPr lang="en-US" b="1" dirty="0"/>
              <a:t> Exercise  </a:t>
            </a:r>
          </a:p>
        </p:txBody>
      </p:sp>
      <p:sp>
        <p:nvSpPr>
          <p:cNvPr id="3" name="Content Placeholder 2"/>
          <p:cNvSpPr>
            <a:spLocks noGrp="1"/>
          </p:cNvSpPr>
          <p:nvPr>
            <p:ph idx="1"/>
          </p:nvPr>
        </p:nvSpPr>
        <p:spPr>
          <a:xfrm>
            <a:off x="628650" y="1196752"/>
            <a:ext cx="6463630" cy="4980211"/>
          </a:xfrm>
        </p:spPr>
        <p:txBody>
          <a:bodyPr/>
          <a:lstStyle/>
          <a:p>
            <a:pPr marL="514350" indent="-514350">
              <a:buAutoNum type="arabicPeriod"/>
            </a:pPr>
            <a:r>
              <a:rPr lang="en-US" dirty="0"/>
              <a:t>L sub-county had a total population of 300,000 people in 2018.  Given a growth rate of 2.6, calculate 2019  target population for:-</a:t>
            </a:r>
          </a:p>
          <a:p>
            <a:pPr marL="0" indent="0">
              <a:buNone/>
            </a:pPr>
            <a:r>
              <a:rPr lang="en-US" dirty="0"/>
              <a:t>a) Children below 1 year</a:t>
            </a:r>
          </a:p>
          <a:p>
            <a:pPr marL="0" indent="0">
              <a:buNone/>
            </a:pPr>
            <a:r>
              <a:rPr lang="en-US" dirty="0"/>
              <a:t>b) WCBA</a:t>
            </a:r>
          </a:p>
          <a:p>
            <a:pPr marL="0" indent="0">
              <a:buNone/>
            </a:pPr>
            <a:r>
              <a:rPr lang="en-US" dirty="0"/>
              <a:t> </a:t>
            </a:r>
          </a:p>
        </p:txBody>
      </p:sp>
    </p:spTree>
    <p:extLst>
      <p:ext uri="{BB962C8B-B14F-4D97-AF65-F5344CB8AC3E}">
        <p14:creationId xmlns:p14="http://schemas.microsoft.com/office/powerpoint/2010/main" val="2879675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2.  Sub-county L in question ‘1’ has 5 health facilities  namely A,B,C,D and </a:t>
            </a:r>
            <a:r>
              <a:rPr lang="en-US" dirty="0" err="1"/>
              <a:t>E.The</a:t>
            </a:r>
            <a:r>
              <a:rPr lang="en-US" dirty="0"/>
              <a:t> total number of children vaccinated in 2018 was 10,000. If health facility E vaccinated 5000 children under 1 year in 2018, calculate the target population for health facility E in 2019.  </a:t>
            </a:r>
          </a:p>
        </p:txBody>
      </p:sp>
    </p:spTree>
    <p:extLst>
      <p:ext uri="{BB962C8B-B14F-4D97-AF65-F5344CB8AC3E}">
        <p14:creationId xmlns:p14="http://schemas.microsoft.com/office/powerpoint/2010/main" val="1957902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to 1</a:t>
            </a:r>
            <a:r>
              <a:rPr lang="en-US" baseline="30000" dirty="0"/>
              <a:t>st</a:t>
            </a:r>
            <a:r>
              <a:rPr lang="en-US" dirty="0"/>
              <a:t> exercise </a:t>
            </a:r>
          </a:p>
        </p:txBody>
      </p:sp>
      <p:sp>
        <p:nvSpPr>
          <p:cNvPr id="3" name="Content Placeholder 2"/>
          <p:cNvSpPr>
            <a:spLocks noGrp="1"/>
          </p:cNvSpPr>
          <p:nvPr>
            <p:ph idx="1"/>
          </p:nvPr>
        </p:nvSpPr>
        <p:spPr/>
        <p:txBody>
          <a:bodyPr/>
          <a:lstStyle/>
          <a:p>
            <a:pPr marL="0" indent="0">
              <a:buNone/>
            </a:pPr>
            <a:r>
              <a:rPr lang="en-US" dirty="0"/>
              <a:t>1a. Children under 1 year =300,000+(300,000X5/100)=15390</a:t>
            </a:r>
          </a:p>
          <a:p>
            <a:pPr marL="0" indent="0">
              <a:buNone/>
            </a:pPr>
            <a:r>
              <a:rPr lang="en-US" dirty="0"/>
              <a:t>1b. WCBA= 300,000+(300,000X24/100)=73872</a:t>
            </a:r>
          </a:p>
          <a:p>
            <a:pPr marL="0" indent="0">
              <a:buNone/>
            </a:pPr>
            <a:r>
              <a:rPr lang="en-US" dirty="0"/>
              <a:t>2. In 2018 the target population for children below 1 </a:t>
            </a:r>
            <a:r>
              <a:rPr lang="en-US" dirty="0" err="1"/>
              <a:t>yr</a:t>
            </a:r>
            <a:r>
              <a:rPr lang="en-US" dirty="0"/>
              <a:t> was 5/100X300000=15000</a:t>
            </a:r>
          </a:p>
          <a:p>
            <a:pPr marL="0" indent="0">
              <a:buNone/>
            </a:pPr>
            <a:r>
              <a:rPr lang="en-US" dirty="0"/>
              <a:t>Facility E contributed 5000/10000</a:t>
            </a:r>
          </a:p>
          <a:p>
            <a:pPr marL="0" indent="0">
              <a:buNone/>
            </a:pPr>
            <a:r>
              <a:rPr lang="en-US" dirty="0"/>
              <a:t>To get the target for new year 5000/10000X15390=7,695</a:t>
            </a:r>
          </a:p>
        </p:txBody>
      </p:sp>
    </p:spTree>
    <p:extLst>
      <p:ext uri="{BB962C8B-B14F-4D97-AF65-F5344CB8AC3E}">
        <p14:creationId xmlns:p14="http://schemas.microsoft.com/office/powerpoint/2010/main" val="21739961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2515</Words>
  <Application>Microsoft Office PowerPoint</Application>
  <PresentationFormat>On-screen Show (4:3)</PresentationFormat>
  <Paragraphs>287</Paragraphs>
  <Slides>54</Slides>
  <Notes>1</Notes>
  <HiddenSlides>0</HiddenSlides>
  <MMClips>0</MMClips>
  <ScaleCrop>false</ScaleCrop>
  <HeadingPairs>
    <vt:vector size="4" baseType="variant">
      <vt:variant>
        <vt:lpstr>Theme</vt:lpstr>
      </vt:variant>
      <vt:variant>
        <vt:i4>2</vt:i4>
      </vt:variant>
      <vt:variant>
        <vt:lpstr>Slide Titles</vt:lpstr>
      </vt:variant>
      <vt:variant>
        <vt:i4>54</vt:i4>
      </vt:variant>
    </vt:vector>
  </HeadingPairs>
  <TitlesOfParts>
    <vt:vector size="56" baseType="lpstr">
      <vt:lpstr>Office Theme</vt:lpstr>
      <vt:lpstr>Custom Design</vt:lpstr>
      <vt:lpstr>VACCINE MANAGEMENT </vt:lpstr>
      <vt:lpstr>Vaccine management includes:-</vt:lpstr>
      <vt:lpstr>VACCINE TARGET SETTING</vt:lpstr>
      <vt:lpstr>PowerPoint Presentation</vt:lpstr>
      <vt:lpstr>PowerPoint Presentation</vt:lpstr>
      <vt:lpstr>PowerPoint Presentation</vt:lpstr>
      <vt:lpstr>1st Exercise  </vt:lpstr>
      <vt:lpstr>PowerPoint Presentation</vt:lpstr>
      <vt:lpstr>Answer to 1st exercise </vt:lpstr>
      <vt:lpstr>2nd Exercise </vt:lpstr>
      <vt:lpstr>Answer to 2nd Exercise </vt:lpstr>
      <vt:lpstr>Calculating Immunization coverage</vt:lpstr>
      <vt:lpstr>PowerPoint Presentation</vt:lpstr>
      <vt:lpstr>Answer </vt:lpstr>
      <vt:lpstr>Forecasting of vaccine needs</vt:lpstr>
      <vt:lpstr>Methods commonly used to estimate vaccine needs:</vt:lpstr>
      <vt:lpstr>Target Population Method</vt:lpstr>
      <vt:lpstr>Calculating vaccine needs</vt:lpstr>
      <vt:lpstr>PowerPoint Presentation</vt:lpstr>
      <vt:lpstr>PowerPoint Presentation</vt:lpstr>
      <vt:lpstr>Causes of vaccine wastage; </vt:lpstr>
      <vt:lpstr>PowerPoint Presentation</vt:lpstr>
      <vt:lpstr>Vaccine wastage rate</vt:lpstr>
      <vt:lpstr>Exercise </vt:lpstr>
      <vt:lpstr>Answer</vt:lpstr>
      <vt:lpstr>Q 2 answer </vt:lpstr>
      <vt:lpstr>PowerPoint Presentation</vt:lpstr>
      <vt:lpstr>PowerPoint Presentation</vt:lpstr>
      <vt:lpstr>Wastage Factor </vt:lpstr>
      <vt:lpstr>EXERCISE</vt:lpstr>
      <vt:lpstr>Answer </vt:lpstr>
      <vt:lpstr>Interpretation of wastage factor</vt:lpstr>
      <vt:lpstr>EXERCISE </vt:lpstr>
      <vt:lpstr>Solution for BCG </vt:lpstr>
      <vt:lpstr>PowerPoint Presentation</vt:lpstr>
      <vt:lpstr>Answer continued</vt:lpstr>
      <vt:lpstr>Exercise </vt:lpstr>
      <vt:lpstr>PowerPoint Presentation</vt:lpstr>
      <vt:lpstr>Estimating vaccine needs on the basis of previous consumption</vt:lpstr>
      <vt:lpstr>PowerPoint Presentation</vt:lpstr>
      <vt:lpstr>EXERCISE</vt:lpstr>
      <vt:lpstr>ANSWER</vt:lpstr>
      <vt:lpstr>PowerPoint Presentation</vt:lpstr>
      <vt:lpstr>Ordering vaccines</vt:lpstr>
      <vt:lpstr>Defining vaccine supply period</vt:lpstr>
      <vt:lpstr>PowerPoint Presentation</vt:lpstr>
      <vt:lpstr>PowerPoint Presentation</vt:lpstr>
      <vt:lpstr>Calculating minimum stock level</vt:lpstr>
      <vt:lpstr>Calculating maximum stock level</vt:lpstr>
      <vt:lpstr>Calculating total quantities of vaccine to be ordered</vt:lpstr>
      <vt:lpstr>EXERCISE </vt:lpstr>
      <vt:lpstr>Solution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Sharon Wala</dc:creator>
  <cp:lastModifiedBy>Yvonne Muita</cp:lastModifiedBy>
  <cp:revision>82</cp:revision>
  <dcterms:modified xsi:type="dcterms:W3CDTF">2021-01-22T06:03:46Z</dcterms:modified>
</cp:coreProperties>
</file>