
<file path=[Content_Types].xml><?xml version="1.0" encoding="utf-8"?>
<Types xmlns="http://schemas.openxmlformats.org/package/2006/content-types">
  <Default Extension="wmf" ContentType="image/x-wmf"/>
  <Default Extension="vml" ContentType="application/vnd.openxmlformats-officedocument.vmlDrawing"/>
  <Default Extension="fntdata" ContentType="application/x-fontdata"/>
  <Default Extension="bin" ContentType="application/vnd.openxmlformats-officedocument.oleObject"/>
  <Default Extension="xml" ContentType="application/xml"/>
  <Default Extension="png" ContentType="image/png"/>
  <Default Extension="jpeg" ContentType="image/jpeg"/>
  <Default Extension="rels" ContentType="application/vnd.openxmlformats-package.relationships+xml"/>
  <Default Extension="font" ContentType="application/x-fontdata"/>
  <Override PartName="/ppt/slideLayouts/slideLayout1.xml" ContentType="application/vnd.openxmlformats-officedocument.presentationml.slideLayout+xml"/>
  <Override PartName="/ppt/slides/slide169.xml" ContentType="application/vnd.openxmlformats-officedocument.presentationml.slide+xml"/>
  <Override PartName="/ppt/slides/slide118.xml" ContentType="application/vnd.openxmlformats-officedocument.presentationml.slide+xml"/>
  <Override PartName="/ppt/slides/slide177.xml" ContentType="application/vnd.openxmlformats-officedocument.presentationml.slide+xml"/>
  <Override PartName="/ppt/slides/slide13.xml" ContentType="application/vnd.openxmlformats-officedocument.presentationml.slide+xml"/>
  <Override PartName="/ppt/slides/slide134.xml" ContentType="application/vnd.openxmlformats-officedocument.presentationml.slide+xml"/>
  <Override PartName="/ppt/slides/slide48.xml" ContentType="application/vnd.openxmlformats-officedocument.presentationml.slide+xml"/>
  <Override PartName="/ppt/slides/slide72.xml" ContentType="application/vnd.openxmlformats-officedocument.presentationml.slide+xml"/>
  <Override PartName="/ppt/slides/slide56.xml" ContentType="application/vnd.openxmlformats-officedocument.presentationml.slide+xml"/>
  <Override PartName="/ppt/slides/slide99.xml" ContentType="application/vnd.openxmlformats-officedocument.presentationml.slide+xml"/>
  <Override PartName="/ppt/slides/slide21.xml" ContentType="application/vnd.openxmlformats-officedocument.presentationml.slide+xml"/>
  <Override PartName="/ppt/presentation.xml" ContentType="application/vnd.openxmlformats-officedocument.presentationml.presentation.main+xml"/>
  <Override PartName="/ppt/slides/slide64.xml" ContentType="application/vnd.openxmlformats-officedocument.presentationml.slide+xml"/>
  <Override PartName="/ppt/slides/slide126.xml" ContentType="application/vnd.openxmlformats-officedocument.presentationml.slide+xml"/>
  <Override PartName="/ppt/slides/slide41.xml" ContentType="application/vnd.openxmlformats-officedocument.presentationml.slide+xml"/>
  <Override PartName="/ppt/slides/slide84.xml" ContentType="application/vnd.openxmlformats-officedocument.presentationml.slide+xml"/>
  <Override PartName="/ppt/slideLayouts/slideLayout8.xml" ContentType="application/vnd.openxmlformats-officedocument.presentationml.slideLayout+xml"/>
  <Override PartName="/ppt/slides/slide170.xml" ContentType="application/vnd.openxmlformats-officedocument.presentationml.slide+xml"/>
  <Override PartName="/ppt/slideLayouts/slideLayout15.xml" ContentType="application/vnd.openxmlformats-officedocument.presentationml.slideLayout+xml"/>
  <Override PartName="/ppt/slides/slide138.xml" ContentType="application/vnd.openxmlformats-officedocument.presentationml.slide+xml"/>
  <Override PartName="/ppt/slides/slide149.xml" ContentType="application/vnd.openxmlformats-officedocument.presentationml.slide+xml"/>
  <Override PartName="/ppt/slides/slide142.xml" ContentType="application/vnd.openxmlformats-officedocument.presentationml.slide+xml"/>
  <Override PartName="/ppt/slides/slide185.xml" ContentType="application/vnd.openxmlformats-officedocument.presentationml.slide+xml"/>
  <Override PartName="/ppt/slides/slide106.xml" ContentType="application/vnd.openxmlformats-officedocument.presentationml.slide+xml"/>
  <Override PartName="/ppt/slides/slide6.xml" ContentType="application/vnd.openxmlformats-officedocument.presentationml.slide+xml"/>
  <Override PartName="/ppt/slides/slide79.xml" ContentType="application/vnd.openxmlformats-officedocument.presentationml.slide+xml"/>
  <Override PartName="/ppt/slides/slide154.xml" ContentType="application/vnd.openxmlformats-officedocument.presentationml.slide+xml"/>
  <Override PartName="/ppt/slides/slide36.xml" ContentType="application/vnd.openxmlformats-officedocument.presentationml.slide+xml"/>
  <Override PartName="/ppt/slides/slide111.xml" ContentType="application/vnd.openxmlformats-officedocument.presentationml.slide+xml"/>
  <Override PartName="/ppt/slides/slide52.xml" ContentType="application/vnd.openxmlformats-officedocument.presentationml.slide+xml"/>
  <Override PartName="/ppt/slides/slide95.xml" ContentType="application/vnd.openxmlformats-officedocument.presentationml.slide+xml"/>
  <Override PartName="/ppt/slides/slide44.xml" ContentType="application/vnd.openxmlformats-officedocument.presentationml.slide+xml"/>
  <Override PartName="/ppt/slides/slide87.xml" ContentType="application/vnd.openxmlformats-officedocument.presentationml.slide+xml"/>
  <Override PartName="/ppt/slides/slide61.xml" ContentType="application/vnd.openxmlformats-officedocument.presentationml.slide+xml"/>
  <Override PartName="/ppt/slides/slide174.xml" ContentType="application/vnd.openxmlformats-officedocument.presentationml.slide+xml"/>
  <Override PartName="/ppt/slides/slide114.xml" ContentType="application/vnd.openxmlformats-officedocument.presentationml.slide+xml"/>
  <Override PartName="/ppt/slides/slide157.xml" ContentType="application/vnd.openxmlformats-officedocument.presentationml.slide+xml"/>
  <Override PartName="/ppt/slides/slide182.xml" ContentType="application/vnd.openxmlformats-officedocument.presentationml.slide+xml"/>
  <Override PartName="/ppt/slides/slide131.xml" ContentType="application/vnd.openxmlformats-officedocument.presentationml.slide+xml"/>
  <Override PartName="/ppt/slides/slide165.xml" ContentType="application/vnd.openxmlformats-officedocument.presentationml.slide+xml"/>
  <Override PartName="/ppt/slides/slide25.xml" ContentType="application/vnd.openxmlformats-officedocument.presentationml.slide+xml"/>
  <Override PartName="/ppt/slides/slide68.xml" ContentType="application/vnd.openxmlformats-officedocument.presentationml.slide+xml"/>
  <Override PartName="/ppt/slides/slide122.xml" ContentType="application/vnd.openxmlformats-officedocument.presentationml.slide+xml"/>
  <Override PartName="/ppt/slides/slide16.xml" ContentType="application/vnd.openxmlformats-officedocument.presentationml.slide+xml"/>
  <Override PartName="/ppt/slideLayouts/slideLayout11.xml" ContentType="application/vnd.openxmlformats-officedocument.presentationml.slideLayout+xml"/>
  <Override PartName="/ppt/slides/slide59.xml" ContentType="application/vnd.openxmlformats-officedocument.presentationml.slide+xml"/>
  <Override PartName="/ppt/slides/slide29.xml" ContentType="application/vnd.openxmlformats-officedocument.presentationml.slide+xml"/>
  <Override PartName="/ppt/slides/slide129.xml" ContentType="application/vnd.openxmlformats-officedocument.presentationml.slide+xml"/>
  <Override PartName="/ppt/slides/slide33.xml" ContentType="application/vnd.openxmlformats-officedocument.presentationml.slide+xml"/>
  <Override PartName="/ppt/slides/slide76.xml" ContentType="application/vnd.openxmlformats-officedocument.presentationml.slide+xml"/>
  <Override PartName="/ppt/slides/slide150.xml" ContentType="application/vnd.openxmlformats-officedocument.presentationml.slide+xml"/>
  <Override PartName="/ppt/slideLayouts/slideLayout4.xml" ContentType="application/vnd.openxmlformats-officedocument.presentationml.slideLayout+xml"/>
  <Override PartName="/ppt/slides/slide80.xml" ContentType="application/vnd.openxmlformats-officedocument.presentationml.slide+xml"/>
  <Override PartName="/ppt/slides/slide103.xml" ContentType="application/vnd.openxmlformats-officedocument.presentationml.slide+xml"/>
  <Override PartName="/ppt/slides/slide146.xml" ContentType="application/vnd.openxmlformats-officedocument.presentationml.slide+xml"/>
  <Override PartName="/ppt/slides/slide2.xml" ContentType="application/vnd.openxmlformats-officedocument.presentationml.slide+xml"/>
  <Override PartName="/ppt/slides/slide65.xml" ContentType="application/vnd.openxmlformats-officedocument.presentationml.slide+xml"/>
  <Override PartName="/ppt/slides/slide57.xml" ContentType="application/vnd.openxmlformats-officedocument.presentationml.slide+xml"/>
  <Override PartName="/ppt/slides/slide127.xml" ContentType="application/vnd.openxmlformats-officedocument.presentationml.slide+xml"/>
  <Override PartName="/ppt/tableStyles.xml" ContentType="application/vnd.openxmlformats-officedocument.presentationml.tableStyles+xml"/>
  <Override PartName="/ppt/slides/slide151.xml" ContentType="application/vnd.openxmlformats-officedocument.presentationml.slide+xml"/>
  <Override PartName="/docProps/core.xml" ContentType="application/vnd.openxmlformats-package.core-properties+xml"/>
  <Override PartName="/ppt/slides/slide22.xml" ContentType="application/vnd.openxmlformats-officedocument.presentationml.slide+xml"/>
  <Override PartName="/ppt/slides/slide47.xml" ContentType="application/vnd.openxmlformats-officedocument.presentationml.slide+xml"/>
  <Override PartName="/ppt/slides/slide91.xml" ContentType="application/vnd.openxmlformats-officedocument.presentationml.slide+xml"/>
  <Override PartName="/ppt/slides/slide117.xml" ContentType="application/vnd.openxmlformats-officedocument.presentationml.slide+xml"/>
  <Override PartName="/ppt/slideLayouts/slideLayout9.xml" ContentType="application/vnd.openxmlformats-officedocument.presentationml.slideLayout+xml"/>
  <Override PartName="/ppt/slides/slide81.xml" ContentType="application/vnd.openxmlformats-officedocument.presentationml.slide+xml"/>
  <Override PartName="/ppt/slides/slide135.xml" ContentType="application/vnd.openxmlformats-officedocument.presentationml.slide+xml"/>
  <Override PartName="/ppt/slides/slide161.xml" ContentType="application/vnd.openxmlformats-officedocument.presentationml.slide+xml"/>
  <Override PartName="/ppt/slides/slide178.xml" ContentType="application/vnd.openxmlformats-officedocument.presentationml.slide+xml"/>
  <Override PartName="/ppt/slides/slide107.xml" ContentType="application/vnd.openxmlformats-officedocument.presentationml.slide+xml"/>
  <Override PartName="/ppt/slides/slide71.xml" ContentType="application/vnd.openxmlformats-officedocument.presentationml.slide+xml"/>
  <Override PartName="/ppt/slideLayouts/slideLayout16.xml" ContentType="application/vnd.openxmlformats-officedocument.presentationml.slideLayout+xml"/>
  <Override PartName="/ppt/slides/slide7.xml" ContentType="application/vnd.openxmlformats-officedocument.presentationml.slide+xml"/>
  <Override PartName="/ppt/slides/slide184.xml" ContentType="application/vnd.openxmlformats-officedocument.presentationml.slide+xml"/>
  <Override PartName="/ppt/slides/slide166.xml" ContentType="application/vnd.openxmlformats-officedocument.presentationml.slide+xml"/>
  <Override PartName="/ppt/slides/slide123.xml" ContentType="application/vnd.openxmlformats-officedocument.presentationml.slide+xml"/>
  <Override PartName="/ppt/slides/slide37.xml" ContentType="application/vnd.openxmlformats-officedocument.presentationml.slide+xml"/>
  <Override PartName="/ppt/slides/slide53.xml" ContentType="application/vnd.openxmlformats-officedocument.presentationml.slide+xml"/>
  <Override PartName="/ppt/slides/slide10.xml" ContentType="application/vnd.openxmlformats-officedocument.presentationml.slide+xml"/>
  <Override PartName="/ppt/slides/slide155.xml" ContentType="application/vnd.openxmlformats-officedocument.presentationml.slide+xml"/>
  <Override PartName="/ppt/slides/slide96.xml" ContentType="application/vnd.openxmlformats-officedocument.presentationml.slide+xml"/>
  <Override PartName="/ppt/slides/slide19.xml" ContentType="application/vnd.openxmlformats-officedocument.presentationml.slide+xml"/>
  <Override PartName="/ppt/slides/slide141.xml" ContentType="application/vnd.openxmlformats-officedocument.presentationml.slide+xml"/>
  <Override PartName="/ppt/slides/slide113.xml" ContentType="application/vnd.openxmlformats-officedocument.presentationml.slide+xml"/>
  <Override PartName="/ppt/slides/slide60.xml" ContentType="application/vnd.openxmlformats-officedocument.presentationml.slide+xml"/>
  <Override PartName="/ppt/slides/slide156.xml" ContentType="application/vnd.openxmlformats-officedocument.presentationml.slide+xml"/>
  <Override PartName="/ppt/slides/slide173.xml" ContentType="application/vnd.openxmlformats-officedocument.presentationml.slide+xml"/>
  <Override PartName="/ppt/theme/theme1.xml" ContentType="application/vnd.openxmlformats-officedocument.theme+xml"/>
  <Override PartName="/ppt/slides/slide43.xml" ContentType="application/vnd.openxmlformats-officedocument.presentationml.slide+xml"/>
  <Override PartName="/ppt/slides/slide130.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s/slide69.xml" ContentType="application/vnd.openxmlformats-officedocument.presentationml.slide+xml"/>
  <Override PartName="/ppt/slideLayouts/slideLayout5.xml" ContentType="application/vnd.openxmlformats-officedocument.presentationml.slideLayout+xml"/>
  <Override PartName="/ppt/slides/slide86.xml" ContentType="application/vnd.openxmlformats-officedocument.presentationml.slide+xml"/>
  <Override PartName="/ppt/slideLayouts/slideLayout12.xml" ContentType="application/vnd.openxmlformats-officedocument.presentationml.slideLayout+xml"/>
  <Override PartName="/ppt/slides/slide139.xml" ContentType="application/vnd.openxmlformats-officedocument.presentationml.slide+xml"/>
  <Override PartName="/ppt/slides/slide162.xml" ContentType="application/vnd.openxmlformats-officedocument.presentationml.slide+xml"/>
  <Override PartName="/ppt/slides/slide145.xml" ContentType="application/vnd.openxmlformats-officedocument.presentationml.slide+xml"/>
  <Override PartName="/ppt/slides/slide102.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58.xml" ContentType="application/vnd.openxmlformats-officedocument.presentationml.slide+xml"/>
  <Override PartName="/ppt/slides/slide92.xml" ContentType="application/vnd.openxmlformats-officedocument.presentationml.slide+xml"/>
  <Override PartName="/ppt/slides/slide32.xml" ContentType="application/vnd.openxmlformats-officedocument.presentationml.slide+xml"/>
  <Override PartName="/ppt/slides/slide128.xml" ContentType="application/vnd.openxmlformats-officedocument.presentationml.slide+xml"/>
  <Override PartName="/ppt/slides/slide75.xml" ContentType="application/vnd.openxmlformats-officedocument.presentationml.slide+xml"/>
  <Override PartName="/ppt/slides/slide90.xml" ContentType="application/vnd.openxmlformats-officedocument.presentationml.slide+xml"/>
  <Override PartName="/ppt/slides/slide82.xml" ContentType="application/vnd.openxmlformats-officedocument.presentationml.slide+xml"/>
  <Override PartName="/ppt/slides/slide74.xml" ContentType="application/vnd.openxmlformats-officedocument.presentationml.slide+xml"/>
  <Override PartName="/ppt/slides/slide31.xml" ContentType="application/vnd.openxmlformats-officedocument.presentationml.slide+xml"/>
  <Override PartName="/ppt/slides/slide160.xml" ContentType="application/vnd.openxmlformats-officedocument.presentationml.slide+xml"/>
  <Override PartName="/ppt/slides/slide101.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144.xml" ContentType="application/vnd.openxmlformats-officedocument.presentationml.slide+xml"/>
  <Override PartName="/ppt/slides/slide152.xml" ContentType="application/vnd.openxmlformats-officedocument.presentationml.slide+xml"/>
  <Override PartName="/ppt/slides/slide38.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67.xml" ContentType="application/vnd.openxmlformats-officedocument.presentationml.slide+xml"/>
  <Override PartName="/ppt/presProps.xml" ContentType="application/vnd.openxmlformats-officedocument.presentationml.presProps+xml"/>
  <Override PartName="/ppt/slides/slide97.xml" ContentType="application/vnd.openxmlformats-officedocument.presentationml.slide+xml"/>
  <Override PartName="/ppt/slides/slide54.xml" ContentType="application/vnd.openxmlformats-officedocument.presentationml.slide+xml"/>
  <Override PartName="/ppt/slides/slide183.xml" ContentType="application/vnd.openxmlformats-officedocument.presentationml.slide+xml"/>
  <Override PartName="/ppt/slides/slide140.xml" ContentType="application/vnd.openxmlformats-officedocument.presentationml.slide+xml"/>
  <Override PartName="/ppt/slides/slide136.xml" ContentType="application/vnd.openxmlformats-officedocument.presentationml.slide+xml"/>
  <Override PartName="/ppt/slides/slide179.xml" ContentType="application/vnd.openxmlformats-officedocument.presentationml.slide+xml"/>
  <Override PartName="/ppt/slides/slide66.xml" ContentType="application/vnd.openxmlformats-officedocument.presentationml.slide+xml"/>
  <Override PartName="/ppt/slides/slide70.xml" ContentType="application/vnd.openxmlformats-officedocument.presentationml.slide+xml"/>
  <Override PartName="/ppt/slides/slide172.xml" ContentType="application/vnd.openxmlformats-officedocument.presentationml.slide+xml"/>
  <Override PartName="/ppt/slides/slide23.xml" ContentType="application/vnd.openxmlformats-officedocument.presentationml.slide+xml"/>
  <Override PartName="/ppt/slides/slide12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148.xml" ContentType="application/vnd.openxmlformats-officedocument.presentationml.slide+xml"/>
  <Override PartName="/ppt/slides/slide105.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3.xml" ContentType="application/vnd.openxmlformats-officedocument.presentationml.slideLayout+xml"/>
  <Override PartName="/ppt/slides/slide78.xml" ContentType="application/vnd.openxmlformats-officedocument.presentationml.slide+xml"/>
  <Override PartName="/ppt/slides/slide112.xml" ContentType="application/vnd.openxmlformats-officedocument.presentationml.slide+xml"/>
  <Override PartName="/ppt/slides/slide85.xml" ContentType="application/vnd.openxmlformats-officedocument.presentationml.slide+xml"/>
  <Override PartName="/ppt/slides/slide42.xml" ContentType="application/vnd.openxmlformats-officedocument.presentationml.slide+xml"/>
  <Override PartName="/ppt/slides/slide89.xml" ContentType="application/vnd.openxmlformats-officedocument.presentationml.slide+xml"/>
  <Override PartName="/ppt/slides/slide46.xml" ContentType="application/vnd.openxmlformats-officedocument.presentationml.slide+xml"/>
  <Override PartName="/ppt/slides/slide159.xml" ContentType="application/vnd.openxmlformats-officedocument.presentationml.slide+xml"/>
  <Override PartName="/ppt/slides/slide20.xml" ContentType="application/vnd.openxmlformats-officedocument.presentationml.slide+xml"/>
  <Override PartName="/ppt/slides/slide50.xml" ContentType="application/vnd.openxmlformats-officedocument.presentationml.slide+xml"/>
  <Override PartName="/ppt/slides/slide93.xml" ContentType="application/vnd.openxmlformats-officedocument.presentationml.slide+xml"/>
  <Override PartName="/ppt/slides/slide116.xml" ContentType="application/vnd.openxmlformats-officedocument.presentationml.slide+xml"/>
  <Override PartName="/ppt/slides/slide63.xml" ContentType="application/vnd.openxmlformats-officedocument.presentationml.slide+xml"/>
  <Override PartName="/ppt/slides/slide180.xml" ContentType="application/vnd.openxmlformats-officedocument.presentationml.slide+xml"/>
  <Override PartName="/ppt/slides/slide120.xml" ContentType="application/vnd.openxmlformats-officedocument.presentationml.slide+xml"/>
  <Override PartName="/ppt/slides/slide133.xml" ContentType="application/vnd.openxmlformats-officedocument.presentationml.slide+xml"/>
  <Override PartName="/ppt/slides/slide14.xml" ContentType="application/vnd.openxmlformats-officedocument.presentationml.slide+xml"/>
  <Override PartName="/ppt/slides/slide176.xml" ContentType="application/vnd.openxmlformats-officedocument.presentationml.slide+xml"/>
  <Override PartName="/ppt/slides/slide163.xml" ContentType="application/vnd.openxmlformats-officedocument.presentationml.slide+xml"/>
  <Override PartName="/ppt/viewProps.xml" ContentType="application/vnd.openxmlformats-officedocument.presentationml.viewProps+xml"/>
  <Override PartName="/ppt/slides/slide100.xml" ContentType="application/vnd.openxmlformats-officedocument.presentationml.slide+xml"/>
  <Override PartName="/ppt/slides/slide30.xml" ContentType="application/vnd.openxmlformats-officedocument.presentationml.slide+xml"/>
  <Override PartName="/ppt/slides/slide143.xml" ContentType="application/vnd.openxmlformats-officedocument.presentationml.slide+xml"/>
  <Override PartName="/ppt/slides/slide9.xml" ContentType="application/vnd.openxmlformats-officedocument.presentationml.slide+xml"/>
  <Override PartName="/ppt/slides/slide39.xml" ContentType="application/vnd.openxmlformats-officedocument.presentationml.slide+xml"/>
  <Override PartName="/ppt/slideLayouts/slideLayout2.xml" ContentType="application/vnd.openxmlformats-officedocument.presentationml.slideLayout+xml"/>
  <Override PartName="/ppt/slides/slide55.xml" ContentType="application/vnd.openxmlformats-officedocument.presentationml.slide+xml"/>
  <Override PartName="/ppt/slides/slide109.xml" ContentType="application/vnd.openxmlformats-officedocument.presentationml.slide+xml"/>
  <Override PartName="/ppt/slides/slide12.xml" ContentType="application/vnd.openxmlformats-officedocument.presentationml.slide+xml"/>
  <Override PartName="/ppt/slides/slide73.xml" ContentType="application/vnd.openxmlformats-officedocument.presentationml.slide+xml"/>
  <Override PartName="/ppt/slides/slide137.xml" ContentType="application/vnd.openxmlformats-officedocument.presentationml.slide+xml"/>
  <Override PartName="/ppt/slides/slide153.xml" ContentType="application/vnd.openxmlformats-officedocument.presentationml.slide+xml"/>
  <Override PartName="/ppt/slides/slide98.xml" ContentType="application/vnd.openxmlformats-officedocument.presentationml.slide+xml"/>
  <Override PartName="/ppt/slides/slide171.xml" ContentType="application/vnd.openxmlformats-officedocument.presentationml.slide+xml"/>
  <Override PartName="/ppt/slides/slide67.xml" ContentType="application/vnd.openxmlformats-officedocument.presentationml.slide+xml"/>
  <Override PartName="/ppt/slides/slide24.xml" ContentType="application/vnd.openxmlformats-officedocument.presentationml.slide+xml"/>
  <Override PartName="/ppt/slides/slide110.xml" ContentType="application/vnd.openxmlformats-officedocument.presentationml.slide+xml"/>
  <Override PartName="/ppt/slides/slide125.xml" ContentType="application/vnd.openxmlformats-officedocument.presentationml.slide+xml"/>
  <Override PartName="/ppt/slides/slide168.xml" ContentType="application/vnd.openxmlformats-officedocument.presentationml.slide+xml"/>
  <Override PartName="/ppt/slides/slide40.xml" ContentType="application/vnd.openxmlformats-officedocument.presentationml.slide+xml"/>
  <Override PartName="/ppt/slides/slide83.xml" ContentType="application/vnd.openxmlformats-officedocument.presentationml.slide+xml"/>
  <Override PartName="/ppt/slideLayouts/slideLayout7.xml" ContentType="application/vnd.openxmlformats-officedocument.presentationml.slideLayout+xml"/>
  <Override PartName="/ppt/slides/slide119.xml" ContentType="application/vnd.openxmlformats-officedocument.presentationml.slide+xml"/>
  <Override PartName="/ppt/slides/slide49.xml" ContentType="application/vnd.openxmlformats-officedocument.presentationml.slide+xml"/>
  <Override PartName="/ppt/slideLayouts/slideLayout14.xml" ContentType="application/vnd.openxmlformats-officedocument.presentationml.slideLayout+xml"/>
  <Override PartName="/ppt/slides/slide181.xml" ContentType="application/vnd.openxmlformats-officedocument.presentationml.slide+xml"/>
  <Override PartName="/ppt/slides/slide5.xml" ContentType="application/vnd.openxmlformats-officedocument.presentationml.slide+xml"/>
  <Override PartName="/ppt/slides/slide147.xml" ContentType="application/vnd.openxmlformats-officedocument.presentationml.slide+xml"/>
  <Override PartName="/ppt/slides/slide121.xml" ContentType="application/vnd.openxmlformats-officedocument.presentationml.slide+xml"/>
  <Override PartName="/ppt/slides/slide164.xml" ContentType="application/vnd.openxmlformats-officedocument.presentationml.slide+xml"/>
  <Override PartName="/ppt/slides/slide77.xml" ContentType="application/vnd.openxmlformats-officedocument.presentationml.slide+xml"/>
  <Override PartName="/ppt/slides/slide34.xml" ContentType="application/vnd.openxmlformats-officedocument.presentationml.slide+xml"/>
  <Override PartName="/ppt/slides/slide94.xml" ContentType="application/vnd.openxmlformats-officedocument.presentationml.slide+xml"/>
  <Override PartName="/ppt/slides/slide17.xml" ContentType="application/vnd.openxmlformats-officedocument.presentationml.slide+xml"/>
  <Override PartName="/ppt/slides/slide104.xml" ContentType="application/vnd.openxmlformats-officedocument.presentationml.slide+xml"/>
  <Override PartName="/ppt/slides/slide51.xml" ContentType="application/vnd.openxmlformats-officedocument.presentationml.slide+xml"/>
  <Override PartName="/ppt/slides/slide132.xml" ContentType="application/vnd.openxmlformats-officedocument.presentationml.slide+xml"/>
  <Override PartName="/ppt/slideLayouts/slideLayout3.xml" ContentType="application/vnd.openxmlformats-officedocument.presentationml.slideLayout+xml"/>
  <Override PartName="/ppt/slides/slide158.xml" ContentType="application/vnd.openxmlformats-officedocument.presentationml.slide+xml"/>
  <Override PartName="/ppt/slides/slide175.xml" ContentType="application/vnd.openxmlformats-officedocument.presentationml.slide+xml"/>
  <Override PartName="/ppt/slides/slide1.xml" ContentType="application/vnd.openxmlformats-officedocument.presentationml.slide+xml"/>
  <Override PartName="/ppt/slides/slide28.xml" ContentType="application/vnd.openxmlformats-officedocument.presentationml.slide+xml"/>
  <Override PartName="/ppt/slides/slide45.xml" ContentType="application/vnd.openxmlformats-officedocument.presentationml.slide+xml"/>
  <Override PartName="/ppt/slides/slide115.xml" ContentType="application/vnd.openxmlformats-officedocument.presentationml.slide+xml"/>
  <Override PartName="/ppt/slides/slide88.xml" ContentType="application/vnd.openxmlformats-officedocument.presentationml.slide+xml"/>
  <Override PartName="/ppt/slides/slide62.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xmlns:dsp="http://schemas.microsoft.com/office/drawing/2008/diagram" xmlns:dgm="http://schemas.openxmlformats.org/drawingml/2006/diagram" xmlns:m="http://schemas.openxmlformats.org/officeDocument/2006/math" saveSubsetFonts="1" embedTrueTypeFonts="1">
  <p:sldMasterIdLst>
    <p:sldMasterId r:id="rId1" id="2147483677"/>
  </p:sldMasterIdLst>
  <p:sldIdLst>
    <p:sldId r:id="rId2" id="256"/>
    <p:sldId r:id="rId3" id="257"/>
    <p:sldId r:id="rId4" id="258"/>
    <p:sldId r:id="rId5" id="259"/>
    <p:sldId r:id="rId6" id="260"/>
    <p:sldId r:id="rId7" id="261"/>
    <p:sldId r:id="rId8" id="264"/>
    <p:sldId r:id="rId9" id="263"/>
    <p:sldId r:id="rId10" id="262"/>
    <p:sldId r:id="rId11" id="265"/>
    <p:sldId r:id="rId12" id="269"/>
    <p:sldId r:id="rId13" id="270"/>
    <p:sldId r:id="rId14" id="271"/>
    <p:sldId r:id="rId15" id="328"/>
    <p:sldId r:id="rId16" id="268"/>
    <p:sldId r:id="rId17" id="267"/>
    <p:sldId r:id="rId18" id="266"/>
    <p:sldId r:id="rId19" id="272"/>
    <p:sldId r:id="rId20" id="276"/>
    <p:sldId r:id="rId21" id="279"/>
    <p:sldId r:id="rId22" id="329"/>
    <p:sldId r:id="rId23" id="278"/>
    <p:sldId r:id="rId24" id="277"/>
    <p:sldId r:id="rId25" id="273"/>
    <p:sldId r:id="rId26" id="275"/>
    <p:sldId r:id="rId27" id="280"/>
    <p:sldId r:id="rId28" id="281"/>
    <p:sldId r:id="rId29" id="400"/>
    <p:sldId r:id="rId30" id="274"/>
    <p:sldId r:id="rId31" id="282"/>
    <p:sldId r:id="rId32" id="283"/>
    <p:sldId r:id="rId33" id="285"/>
    <p:sldId r:id="rId34" id="284"/>
    <p:sldId r:id="rId35" id="401"/>
    <p:sldId r:id="rId36" id="286"/>
    <p:sldId r:id="rId37" id="402"/>
    <p:sldId r:id="rId38" id="292"/>
    <p:sldId r:id="rId39" id="291"/>
    <p:sldId r:id="rId40" id="290"/>
    <p:sldId r:id="rId41" id="303"/>
    <p:sldId r:id="rId42" id="403"/>
    <p:sldId r:id="rId43" id="289"/>
    <p:sldId r:id="rId44" id="288"/>
    <p:sldId r:id="rId45" id="293"/>
    <p:sldId r:id="rId46" id="302"/>
    <p:sldId r:id="rId47" id="294"/>
    <p:sldId r:id="rId48" id="404"/>
    <p:sldId r:id="rId49" id="295"/>
    <p:sldId r:id="rId50" id="304"/>
    <p:sldId r:id="rId51" id="305"/>
    <p:sldId r:id="rId52" id="296"/>
    <p:sldId r:id="rId53" id="299"/>
    <p:sldId r:id="rId54" id="300"/>
    <p:sldId r:id="rId55" id="405"/>
    <p:sldId r:id="rId56" id="406"/>
    <p:sldId r:id="rId57" id="407"/>
    <p:sldId r:id="rId58" id="408"/>
    <p:sldId r:id="rId59" id="409"/>
    <p:sldId r:id="rId60" id="410"/>
    <p:sldId r:id="rId61" id="301"/>
    <p:sldId r:id="rId62" id="306"/>
    <p:sldId r:id="rId63" id="297"/>
    <p:sldId r:id="rId64" id="307"/>
    <p:sldId r:id="rId65" id="308"/>
    <p:sldId r:id="rId66" id="309"/>
    <p:sldId r:id="rId67" id="311"/>
    <p:sldId r:id="rId68" id="310"/>
    <p:sldId r:id="rId69" id="312"/>
    <p:sldId r:id="rId70" id="313"/>
    <p:sldId r:id="rId71" id="412"/>
    <p:sldId r:id="rId72" id="415"/>
    <p:sldId r:id="rId73" id="414"/>
    <p:sldId r:id="rId74" id="413"/>
    <p:sldId r:id="rId75" id="416"/>
    <p:sldId r:id="rId76" id="422"/>
    <p:sldId r:id="rId77" id="417"/>
    <p:sldId r:id="rId78" id="418"/>
    <p:sldId r:id="rId79" id="421"/>
    <p:sldId r:id="rId80" id="420"/>
    <p:sldId r:id="rId81" id="419"/>
    <p:sldId r:id="rId82" id="411"/>
    <p:sldId r:id="rId83" id="331"/>
    <p:sldId r:id="rId84" id="332"/>
    <p:sldId r:id="rId85" id="333"/>
    <p:sldId r:id="rId86" id="444"/>
    <p:sldId r:id="rId87" id="334"/>
    <p:sldId r:id="rId88" id="335"/>
    <p:sldId r:id="rId89" id="336"/>
    <p:sldId r:id="rId90" id="337"/>
    <p:sldId r:id="rId91" id="338"/>
    <p:sldId r:id="rId92" id="339"/>
    <p:sldId r:id="rId93" id="340"/>
    <p:sldId r:id="rId94" id="341"/>
    <p:sldId r:id="rId95" id="342"/>
    <p:sldId r:id="rId96" id="343"/>
    <p:sldId r:id="rId97" id="344"/>
    <p:sldId r:id="rId98" id="345"/>
    <p:sldId r:id="rId99" id="346"/>
    <p:sldId r:id="rId100" id="349"/>
    <p:sldId r:id="rId101" id="347"/>
    <p:sldId r:id="rId102" id="348"/>
    <p:sldId r:id="rId103" id="350"/>
    <p:sldId r:id="rId104" id="351"/>
    <p:sldId r:id="rId105" id="352"/>
    <p:sldId r:id="rId106" id="353"/>
    <p:sldId r:id="rId107" id="354"/>
    <p:sldId r:id="rId108" id="355"/>
    <p:sldId r:id="rId109" id="356"/>
    <p:sldId r:id="rId110" id="357"/>
    <p:sldId r:id="rId111" id="314"/>
    <p:sldId r:id="rId112" id="317"/>
    <p:sldId r:id="rId113" id="316"/>
    <p:sldId r:id="rId114" id="315"/>
    <p:sldId r:id="rId115" id="319"/>
    <p:sldId r:id="rId116" id="318"/>
    <p:sldId r:id="rId117" id="320"/>
    <p:sldId r:id="rId118" id="321"/>
    <p:sldId r:id="rId119" id="322"/>
    <p:sldId r:id="rId120" id="323"/>
    <p:sldId r:id="rId121" id="325"/>
    <p:sldId r:id="rId122" id="324"/>
    <p:sldId r:id="rId123" id="326"/>
    <p:sldId r:id="rId124" id="327"/>
    <p:sldId r:id="rId125" id="360"/>
    <p:sldId r:id="rId126" id="359"/>
    <p:sldId r:id="rId127" id="361"/>
    <p:sldId r:id="rId128" id="362"/>
    <p:sldId r:id="rId129" id="363"/>
    <p:sldId r:id="rId130" id="364"/>
    <p:sldId r:id="rId131" id="365"/>
    <p:sldId r:id="rId132" id="366"/>
    <p:sldId r:id="rId133" id="367"/>
    <p:sldId r:id="rId134" id="368"/>
    <p:sldId r:id="rId135" id="369"/>
    <p:sldId r:id="rId136" id="370"/>
    <p:sldId r:id="rId137" id="372"/>
    <p:sldId r:id="rId138" id="371"/>
    <p:sldId r:id="rId139" id="373"/>
    <p:sldId r:id="rId140" id="374"/>
    <p:sldId r:id="rId141" id="375"/>
    <p:sldId r:id="rId142" id="376"/>
    <p:sldId r:id="rId143" id="377"/>
    <p:sldId r:id="rId144" id="378"/>
    <p:sldId r:id="rId145" id="379"/>
    <p:sldId r:id="rId146" id="380"/>
    <p:sldId r:id="rId147" id="381"/>
    <p:sldId r:id="rId148" id="382"/>
    <p:sldId r:id="rId149" id="383"/>
    <p:sldId r:id="rId150" id="384"/>
    <p:sldId r:id="rId151" id="385"/>
    <p:sldId r:id="rId152" id="386"/>
    <p:sldId r:id="rId153" id="387"/>
    <p:sldId r:id="rId154" id="388"/>
    <p:sldId r:id="rId155" id="389"/>
    <p:sldId r:id="rId156" id="390"/>
    <p:sldId r:id="rId157" id="391"/>
    <p:sldId r:id="rId158" id="392"/>
    <p:sldId r:id="rId159" id="393"/>
    <p:sldId r:id="rId160" id="394"/>
    <p:sldId r:id="rId161" id="396"/>
    <p:sldId r:id="rId162" id="395"/>
    <p:sldId r:id="rId163" id="397"/>
    <p:sldId r:id="rId164" id="398"/>
    <p:sldId r:id="rId165" id="423"/>
    <p:sldId r:id="rId166" id="424"/>
    <p:sldId r:id="rId167" id="425"/>
    <p:sldId r:id="rId168" id="426"/>
    <p:sldId r:id="rId169" id="427"/>
    <p:sldId r:id="rId170" id="428"/>
    <p:sldId r:id="rId171" id="429"/>
    <p:sldId r:id="rId172" id="430"/>
    <p:sldId r:id="rId173" id="432"/>
    <p:sldId r:id="rId174" id="431"/>
    <p:sldId r:id="rId175" id="433"/>
    <p:sldId r:id="rId176" id="434"/>
    <p:sldId r:id="rId177" id="435"/>
    <p:sldId r:id="rId178" id="436"/>
    <p:sldId r:id="rId179" id="437"/>
    <p:sldId r:id="rId180" id="438"/>
    <p:sldId r:id="rId181" id="439"/>
    <p:sldId r:id="rId182" id="440"/>
    <p:sldId r:id="rId183" id="441"/>
    <p:sldId r:id="rId184" id="442"/>
    <p:sldId r:id="rId185" id="443"/>
    <p:sldId r:id="rId186" id="399"/>
  </p:sldIdLst>
  <p:sldSz cx="12192000" cy="6858000"/>
  <p:notesSz cx="6858000" cy="9144000"/>
  <p:embeddedFontLst>
    <p:embeddedFont>
      <p:font typeface="WPS Special 1"/>
      <p:regular r:id="rId191"/>
    </p:embeddedFont>
  </p:embeddedFontLst>
  <p:defaultTextStyle>
    <a:defPPr>
      <a:defRPr lang="en-US"/>
    </a:defPPr>
    <a:lvl1pPr algn="l" marL="0" defTabSz="914400" eaLnBrk="1" latinLnBrk="0" hangingPunct="1" rtl="false">
      <a:defRPr sz="1800" kern="1200">
        <a:solidFill>
          <a:schemeClr val="tx1"/>
        </a:solidFill>
        <a:latin typeface="+mn-lt"/>
        <a:ea typeface="+mn-ea"/>
        <a:cs typeface="+mn-cs"/>
      </a:defRPr>
    </a:lvl1pPr>
    <a:lvl2pPr algn="l" marL="457200" defTabSz="914400" eaLnBrk="1" latinLnBrk="0" hangingPunct="1" rtl="false">
      <a:defRPr sz="1800" kern="1200">
        <a:solidFill>
          <a:schemeClr val="tx1"/>
        </a:solidFill>
        <a:latin typeface="+mn-lt"/>
        <a:ea typeface="+mn-ea"/>
        <a:cs typeface="+mn-cs"/>
      </a:defRPr>
    </a:lvl2pPr>
    <a:lvl3pPr algn="l" marL="914400" defTabSz="914400" eaLnBrk="1" latinLnBrk="0" hangingPunct="1" rtl="false">
      <a:defRPr sz="1800" kern="1200">
        <a:solidFill>
          <a:schemeClr val="tx1"/>
        </a:solidFill>
        <a:latin typeface="+mn-lt"/>
        <a:ea typeface="+mn-ea"/>
        <a:cs typeface="+mn-cs"/>
      </a:defRPr>
    </a:lvl3pPr>
    <a:lvl4pPr algn="l" marL="1371600" defTabSz="914400" eaLnBrk="1" latinLnBrk="0" hangingPunct="1" rtl="false">
      <a:defRPr sz="1800" kern="1200">
        <a:solidFill>
          <a:schemeClr val="tx1"/>
        </a:solidFill>
        <a:latin typeface="+mn-lt"/>
        <a:ea typeface="+mn-ea"/>
        <a:cs typeface="+mn-cs"/>
      </a:defRPr>
    </a:lvl4pPr>
    <a:lvl5pPr algn="l" marL="1828800" defTabSz="914400" eaLnBrk="1" latinLnBrk="0" hangingPunct="1" rtl="false">
      <a:defRPr sz="1800" kern="1200">
        <a:solidFill>
          <a:schemeClr val="tx1"/>
        </a:solidFill>
        <a:latin typeface="+mn-lt"/>
        <a:ea typeface="+mn-ea"/>
        <a:cs typeface="+mn-cs"/>
      </a:defRPr>
    </a:lvl5pPr>
    <a:lvl6pPr algn="l" marL="2286000" defTabSz="914400" eaLnBrk="1" latinLnBrk="0" hangingPunct="1" rtl="false">
      <a:defRPr sz="1800" kern="1200">
        <a:solidFill>
          <a:schemeClr val="tx1"/>
        </a:solidFill>
        <a:latin typeface="+mn-lt"/>
        <a:ea typeface="+mn-ea"/>
        <a:cs typeface="+mn-cs"/>
      </a:defRPr>
    </a:lvl6pPr>
    <a:lvl7pPr algn="l" marL="2743200" defTabSz="914400" eaLnBrk="1" latinLnBrk="0" hangingPunct="1" rtl="false">
      <a:defRPr sz="1800" kern="1200">
        <a:solidFill>
          <a:schemeClr val="tx1"/>
        </a:solidFill>
        <a:latin typeface="+mn-lt"/>
        <a:ea typeface="+mn-ea"/>
        <a:cs typeface="+mn-cs"/>
      </a:defRPr>
    </a:lvl7pPr>
    <a:lvl8pPr algn="l" marL="3200400" defTabSz="914400" eaLnBrk="1" latinLnBrk="0" hangingPunct="1" rtl="false">
      <a:defRPr sz="1800" kern="1200">
        <a:solidFill>
          <a:schemeClr val="tx1"/>
        </a:solidFill>
        <a:latin typeface="+mn-lt"/>
        <a:ea typeface="+mn-ea"/>
        <a:cs typeface="+mn-cs"/>
      </a:defRPr>
    </a:lvl8pPr>
    <a:lvl9pPr algn="l" marL="3657600" defTabSz="914400" eaLnBrk="1" latinLnBrk="0" hangingPunct="1" rtl="false">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87" Type="http://schemas.openxmlformats.org/officeDocument/2006/relationships/presProps" Target="presProps.xml" /><Relationship Id="rId1" Type="http://schemas.openxmlformats.org/officeDocument/2006/relationships/slideMaster" Target="slideMasters/slideMaster1.xml" /><Relationship Id="rId188" Type="http://schemas.openxmlformats.org/officeDocument/2006/relationships/viewProps" Target="viewProps.xml" /><Relationship Id="rId189" Type="http://schemas.openxmlformats.org/officeDocument/2006/relationships/theme" Target="theme/theme1.xml" /><Relationship Id="rId190" Type="http://schemas.openxmlformats.org/officeDocument/2006/relationships/tableStyles" Target="tableStyles.xml" /><Relationship Id="rId40" Type="http://schemas.openxmlformats.org/officeDocument/2006/relationships/slide" Target="slides/slide39.xml" /><Relationship Id="rId42" Type="http://schemas.openxmlformats.org/officeDocument/2006/relationships/slide" Target="slides/slide41.xml" /><Relationship Id="rId41" Type="http://schemas.openxmlformats.org/officeDocument/2006/relationships/slide" Target="slides/slide40.xml" /><Relationship Id="rId44" Type="http://schemas.openxmlformats.org/officeDocument/2006/relationships/slide" Target="slides/slide43.xml" /><Relationship Id="rId43" Type="http://schemas.openxmlformats.org/officeDocument/2006/relationships/slide" Target="slides/slide42.xml" /><Relationship Id="rId46" Type="http://schemas.openxmlformats.org/officeDocument/2006/relationships/slide" Target="slides/slide45.xml" /><Relationship Id="rId45" Type="http://schemas.openxmlformats.org/officeDocument/2006/relationships/slide" Target="slides/slide44.xml" /><Relationship Id="rId107" Type="http://schemas.openxmlformats.org/officeDocument/2006/relationships/slide" Target="slides/slide106.xml" /><Relationship Id="rId106" Type="http://schemas.openxmlformats.org/officeDocument/2006/relationships/slide" Target="slides/slide105.xml" /><Relationship Id="rId105" Type="http://schemas.openxmlformats.org/officeDocument/2006/relationships/slide" Target="slides/slide104.xml" /><Relationship Id="rId104" Type="http://schemas.openxmlformats.org/officeDocument/2006/relationships/slide" Target="slides/slide103.xml" /><Relationship Id="rId109" Type="http://schemas.openxmlformats.org/officeDocument/2006/relationships/slide" Target="slides/slide108.xml" /><Relationship Id="rId108" Type="http://schemas.openxmlformats.org/officeDocument/2006/relationships/slide" Target="slides/slide107.xml" /><Relationship Id="rId48" Type="http://schemas.openxmlformats.org/officeDocument/2006/relationships/slide" Target="slides/slide47.xml" /><Relationship Id="rId47" Type="http://schemas.openxmlformats.org/officeDocument/2006/relationships/slide" Target="slides/slide46.xml" /><Relationship Id="rId186" Type="http://schemas.openxmlformats.org/officeDocument/2006/relationships/slide" Target="slides/slide185.xml" /><Relationship Id="rId185" Type="http://schemas.openxmlformats.org/officeDocument/2006/relationships/slide" Target="slides/slide184.xml" /><Relationship Id="rId49" Type="http://schemas.openxmlformats.org/officeDocument/2006/relationships/slide" Target="slides/slide48.xml" /><Relationship Id="rId184" Type="http://schemas.openxmlformats.org/officeDocument/2006/relationships/slide" Target="slides/slide183.xml" /><Relationship Id="rId103" Type="http://schemas.openxmlformats.org/officeDocument/2006/relationships/slide" Target="slides/slide102.xml" /><Relationship Id="rId102" Type="http://schemas.openxmlformats.org/officeDocument/2006/relationships/slide" Target="slides/slide101.xml" /><Relationship Id="rId101" Type="http://schemas.openxmlformats.org/officeDocument/2006/relationships/slide" Target="slides/slide100.xml" /><Relationship Id="rId100" Type="http://schemas.openxmlformats.org/officeDocument/2006/relationships/slide" Target="slides/slide99.xml" /><Relationship Id="rId31" Type="http://schemas.openxmlformats.org/officeDocument/2006/relationships/slide" Target="slides/slide30.xml" /><Relationship Id="rId30" Type="http://schemas.openxmlformats.org/officeDocument/2006/relationships/slide" Target="slides/slide29.xml" /><Relationship Id="rId33" Type="http://schemas.openxmlformats.org/officeDocument/2006/relationships/slide" Target="slides/slide32.xml" /><Relationship Id="rId183" Type="http://schemas.openxmlformats.org/officeDocument/2006/relationships/slide" Target="slides/slide182.xml" /><Relationship Id="rId32" Type="http://schemas.openxmlformats.org/officeDocument/2006/relationships/slide" Target="slides/slide31.xml" /><Relationship Id="rId182" Type="http://schemas.openxmlformats.org/officeDocument/2006/relationships/slide" Target="slides/slide181.xml" /><Relationship Id="rId181" Type="http://schemas.openxmlformats.org/officeDocument/2006/relationships/slide" Target="slides/slide180.xml" /><Relationship Id="rId35" Type="http://schemas.openxmlformats.org/officeDocument/2006/relationships/slide" Target="slides/slide34.xml" /><Relationship Id="rId34" Type="http://schemas.openxmlformats.org/officeDocument/2006/relationships/slide" Target="slides/slide33.xml" /><Relationship Id="rId180" Type="http://schemas.openxmlformats.org/officeDocument/2006/relationships/slide" Target="slides/slide179.xml" /><Relationship Id="rId37" Type="http://schemas.openxmlformats.org/officeDocument/2006/relationships/slide" Target="slides/slide36.xml" /><Relationship Id="rId176" Type="http://schemas.openxmlformats.org/officeDocument/2006/relationships/slide" Target="slides/slide175.xml" /><Relationship Id="rId175" Type="http://schemas.openxmlformats.org/officeDocument/2006/relationships/slide" Target="slides/slide174.xml" /><Relationship Id="rId36" Type="http://schemas.openxmlformats.org/officeDocument/2006/relationships/slide" Target="slides/slide35.xml" /><Relationship Id="rId39" Type="http://schemas.openxmlformats.org/officeDocument/2006/relationships/slide" Target="slides/slide38.xml" /><Relationship Id="rId174" Type="http://schemas.openxmlformats.org/officeDocument/2006/relationships/slide" Target="slides/slide173.xml" /><Relationship Id="rId38" Type="http://schemas.openxmlformats.org/officeDocument/2006/relationships/slide" Target="slides/slide37.xml" /><Relationship Id="rId173" Type="http://schemas.openxmlformats.org/officeDocument/2006/relationships/slide" Target="slides/slide172.xml" /><Relationship Id="rId179" Type="http://schemas.openxmlformats.org/officeDocument/2006/relationships/slide" Target="slides/slide178.xml" /><Relationship Id="rId178" Type="http://schemas.openxmlformats.org/officeDocument/2006/relationships/slide" Target="slides/slide177.xml" /><Relationship Id="rId177" Type="http://schemas.openxmlformats.org/officeDocument/2006/relationships/slide" Target="slides/slide176.xml" /><Relationship Id="rId20" Type="http://schemas.openxmlformats.org/officeDocument/2006/relationships/slide" Target="slides/slide19.xml" /><Relationship Id="rId22" Type="http://schemas.openxmlformats.org/officeDocument/2006/relationships/slide" Target="slides/slide21.xml" /><Relationship Id="rId21" Type="http://schemas.openxmlformats.org/officeDocument/2006/relationships/slide" Target="slides/slide20.xml" /><Relationship Id="rId24" Type="http://schemas.openxmlformats.org/officeDocument/2006/relationships/slide" Target="slides/slide23.xml" /><Relationship Id="rId23" Type="http://schemas.openxmlformats.org/officeDocument/2006/relationships/slide" Target="slides/slide22.xml" /><Relationship Id="rId129" Type="http://schemas.openxmlformats.org/officeDocument/2006/relationships/slide" Target="slides/slide128.xml" /><Relationship Id="rId128" Type="http://schemas.openxmlformats.org/officeDocument/2006/relationships/slide" Target="slides/slide127.xml" /><Relationship Id="rId127" Type="http://schemas.openxmlformats.org/officeDocument/2006/relationships/slide" Target="slides/slide126.xml" /><Relationship Id="rId126" Type="http://schemas.openxmlformats.org/officeDocument/2006/relationships/slide" Target="slides/slide125.xml" /><Relationship Id="rId26" Type="http://schemas.openxmlformats.org/officeDocument/2006/relationships/slide" Target="slides/slide25.xml" /><Relationship Id="rId121" Type="http://schemas.openxmlformats.org/officeDocument/2006/relationships/slide" Target="slides/slide120.xml" /><Relationship Id="rId120" Type="http://schemas.openxmlformats.org/officeDocument/2006/relationships/slide" Target="slides/slide119.xml" /><Relationship Id="rId25" Type="http://schemas.openxmlformats.org/officeDocument/2006/relationships/slide" Target="slides/slide24.xml" /><Relationship Id="rId28" Type="http://schemas.openxmlformats.org/officeDocument/2006/relationships/slide" Target="slides/slide27.xml" /><Relationship Id="rId27" Type="http://schemas.openxmlformats.org/officeDocument/2006/relationships/slide" Target="slides/slide26.xml" /><Relationship Id="rId125" Type="http://schemas.openxmlformats.org/officeDocument/2006/relationships/slide" Target="slides/slide124.xml" /><Relationship Id="rId124" Type="http://schemas.openxmlformats.org/officeDocument/2006/relationships/slide" Target="slides/slide123.xml" /><Relationship Id="rId29" Type="http://schemas.openxmlformats.org/officeDocument/2006/relationships/slide" Target="slides/slide28.xml" /><Relationship Id="rId123" Type="http://schemas.openxmlformats.org/officeDocument/2006/relationships/slide" Target="slides/slide122.xml" /><Relationship Id="rId122" Type="http://schemas.openxmlformats.org/officeDocument/2006/relationships/slide" Target="slides/slide121.xml" /><Relationship Id="rId95" Type="http://schemas.openxmlformats.org/officeDocument/2006/relationships/slide" Target="slides/slide94.xml" /><Relationship Id="rId94" Type="http://schemas.openxmlformats.org/officeDocument/2006/relationships/slide" Target="slides/slide93.xml" /><Relationship Id="rId97" Type="http://schemas.openxmlformats.org/officeDocument/2006/relationships/slide" Target="slides/slide96.xml" /><Relationship Id="rId96" Type="http://schemas.openxmlformats.org/officeDocument/2006/relationships/slide" Target="slides/slide95.xml" /><Relationship Id="rId11" Type="http://schemas.openxmlformats.org/officeDocument/2006/relationships/slide" Target="slides/slide10.xml" /><Relationship Id="rId99" Type="http://schemas.openxmlformats.org/officeDocument/2006/relationships/slide" Target="slides/slide98.xml" /><Relationship Id="rId98" Type="http://schemas.openxmlformats.org/officeDocument/2006/relationships/slide" Target="slides/slide97.xml" /><Relationship Id="rId10" Type="http://schemas.openxmlformats.org/officeDocument/2006/relationships/slide" Target="slides/slide9.xml" /><Relationship Id="rId13" Type="http://schemas.openxmlformats.org/officeDocument/2006/relationships/slide" Target="slides/slide12.xml" /><Relationship Id="rId12" Type="http://schemas.openxmlformats.org/officeDocument/2006/relationships/slide" Target="slides/slide11.xml" /><Relationship Id="rId91" Type="http://schemas.openxmlformats.org/officeDocument/2006/relationships/slide" Target="slides/slide90.xml" /><Relationship Id="rId90" Type="http://schemas.openxmlformats.org/officeDocument/2006/relationships/slide" Target="slides/slide89.xml" /><Relationship Id="rId93" Type="http://schemas.openxmlformats.org/officeDocument/2006/relationships/slide" Target="slides/slide92.xml" /><Relationship Id="rId92" Type="http://schemas.openxmlformats.org/officeDocument/2006/relationships/slide" Target="slides/slide91.xml" /><Relationship Id="rId118" Type="http://schemas.openxmlformats.org/officeDocument/2006/relationships/slide" Target="slides/slide117.xml" /><Relationship Id="rId117" Type="http://schemas.openxmlformats.org/officeDocument/2006/relationships/slide" Target="slides/slide116.xml" /><Relationship Id="rId116" Type="http://schemas.openxmlformats.org/officeDocument/2006/relationships/slide" Target="slides/slide115.xml" /><Relationship Id="rId115" Type="http://schemas.openxmlformats.org/officeDocument/2006/relationships/slide" Target="slides/slide114.xml" /><Relationship Id="rId119" Type="http://schemas.openxmlformats.org/officeDocument/2006/relationships/slide" Target="slides/slide118.xml" /><Relationship Id="rId110" Type="http://schemas.openxmlformats.org/officeDocument/2006/relationships/slide" Target="slides/slide109.xml" /><Relationship Id="rId15" Type="http://schemas.openxmlformats.org/officeDocument/2006/relationships/slide" Target="slides/slide14.xml" /><Relationship Id="rId14" Type="http://schemas.openxmlformats.org/officeDocument/2006/relationships/slide" Target="slides/slide13.xml" /><Relationship Id="rId17" Type="http://schemas.openxmlformats.org/officeDocument/2006/relationships/slide" Target="slides/slide16.xml" /><Relationship Id="rId16" Type="http://schemas.openxmlformats.org/officeDocument/2006/relationships/slide" Target="slides/slide15.xml" /><Relationship Id="rId114" Type="http://schemas.openxmlformats.org/officeDocument/2006/relationships/slide" Target="slides/slide113.xml" /><Relationship Id="rId19" Type="http://schemas.openxmlformats.org/officeDocument/2006/relationships/slide" Target="slides/slide18.xml" /><Relationship Id="rId113" Type="http://schemas.openxmlformats.org/officeDocument/2006/relationships/slide" Target="slides/slide112.xml" /><Relationship Id="rId18" Type="http://schemas.openxmlformats.org/officeDocument/2006/relationships/slide" Target="slides/slide17.xml" /><Relationship Id="rId112" Type="http://schemas.openxmlformats.org/officeDocument/2006/relationships/slide" Target="slides/slide111.xml" /><Relationship Id="rId111" Type="http://schemas.openxmlformats.org/officeDocument/2006/relationships/slide" Target="slides/slide110.xml" /><Relationship Id="rId84" Type="http://schemas.openxmlformats.org/officeDocument/2006/relationships/slide" Target="slides/slide83.xml" /><Relationship Id="rId83" Type="http://schemas.openxmlformats.org/officeDocument/2006/relationships/slide" Target="slides/slide82.xml" /><Relationship Id="rId86" Type="http://schemas.openxmlformats.org/officeDocument/2006/relationships/slide" Target="slides/slide85.xml" /><Relationship Id="rId85" Type="http://schemas.openxmlformats.org/officeDocument/2006/relationships/slide" Target="slides/slide84.xml" /><Relationship Id="rId150" Type="http://schemas.openxmlformats.org/officeDocument/2006/relationships/slide" Target="slides/slide149.xml" /><Relationship Id="rId88" Type="http://schemas.openxmlformats.org/officeDocument/2006/relationships/slide" Target="slides/slide87.xml" /><Relationship Id="rId87" Type="http://schemas.openxmlformats.org/officeDocument/2006/relationships/slide" Target="slides/slide86.xml" /><Relationship Id="rId89" Type="http://schemas.openxmlformats.org/officeDocument/2006/relationships/slide" Target="slides/slide88.xml" /><Relationship Id="rId80" Type="http://schemas.openxmlformats.org/officeDocument/2006/relationships/slide" Target="slides/slide79.xml" /><Relationship Id="rId82" Type="http://schemas.openxmlformats.org/officeDocument/2006/relationships/slide" Target="slides/slide81.xml" /><Relationship Id="rId81" Type="http://schemas.openxmlformats.org/officeDocument/2006/relationships/slide" Target="slides/slide80.xml" /><Relationship Id="rId2" Type="http://schemas.openxmlformats.org/officeDocument/2006/relationships/slide" Target="slides/slide1.xml" /><Relationship Id="rId149" Type="http://schemas.openxmlformats.org/officeDocument/2006/relationships/slide" Target="slides/slide148.xml" /><Relationship Id="rId3" Type="http://schemas.openxmlformats.org/officeDocument/2006/relationships/slide" Target="slides/slide2.xml" /><Relationship Id="rId148" Type="http://schemas.openxmlformats.org/officeDocument/2006/relationships/slide" Target="slides/slide147.xml" /><Relationship Id="rId4" Type="http://schemas.openxmlformats.org/officeDocument/2006/relationships/slide" Target="slides/slide3.xml" /><Relationship Id="rId143" Type="http://schemas.openxmlformats.org/officeDocument/2006/relationships/slide" Target="slides/slide142.xml" /><Relationship Id="rId9" Type="http://schemas.openxmlformats.org/officeDocument/2006/relationships/slide" Target="slides/slide8.xml" /><Relationship Id="rId142" Type="http://schemas.openxmlformats.org/officeDocument/2006/relationships/slide" Target="slides/slide141.xml" /><Relationship Id="rId141" Type="http://schemas.openxmlformats.org/officeDocument/2006/relationships/slide" Target="slides/slide140.xml" /><Relationship Id="rId140" Type="http://schemas.openxmlformats.org/officeDocument/2006/relationships/slide" Target="slides/slide139.xml" /><Relationship Id="rId5" Type="http://schemas.openxmlformats.org/officeDocument/2006/relationships/slide" Target="slides/slide4.xml" /><Relationship Id="rId147" Type="http://schemas.openxmlformats.org/officeDocument/2006/relationships/slide" Target="slides/slide146.xml" /><Relationship Id="rId6" Type="http://schemas.openxmlformats.org/officeDocument/2006/relationships/slide" Target="slides/slide5.xml" /><Relationship Id="rId146" Type="http://schemas.openxmlformats.org/officeDocument/2006/relationships/slide" Target="slides/slide145.xml" /><Relationship Id="rId145" Type="http://schemas.openxmlformats.org/officeDocument/2006/relationships/slide" Target="slides/slide144.xml" /><Relationship Id="rId7" Type="http://schemas.openxmlformats.org/officeDocument/2006/relationships/slide" Target="slides/slide6.xml" /><Relationship Id="rId144" Type="http://schemas.openxmlformats.org/officeDocument/2006/relationships/slide" Target="slides/slide143.xml" /><Relationship Id="rId8" Type="http://schemas.openxmlformats.org/officeDocument/2006/relationships/slide" Target="slides/slide7.xml" /><Relationship Id="rId73" Type="http://schemas.openxmlformats.org/officeDocument/2006/relationships/slide" Target="slides/slide72.xml" /><Relationship Id="rId72" Type="http://schemas.openxmlformats.org/officeDocument/2006/relationships/slide" Target="slides/slide71.xml" /><Relationship Id="rId75" Type="http://schemas.openxmlformats.org/officeDocument/2006/relationships/slide" Target="slides/slide74.xml" /><Relationship Id="rId74" Type="http://schemas.openxmlformats.org/officeDocument/2006/relationships/slide" Target="slides/slide73.xml" /><Relationship Id="rId77" Type="http://schemas.openxmlformats.org/officeDocument/2006/relationships/slide" Target="slides/slide76.xml" /><Relationship Id="rId76" Type="http://schemas.openxmlformats.org/officeDocument/2006/relationships/slide" Target="slides/slide75.xml" /><Relationship Id="rId79" Type="http://schemas.openxmlformats.org/officeDocument/2006/relationships/slide" Target="slides/slide78.xml" /><Relationship Id="rId78" Type="http://schemas.openxmlformats.org/officeDocument/2006/relationships/slide" Target="slides/slide77.xml" /><Relationship Id="rId71" Type="http://schemas.openxmlformats.org/officeDocument/2006/relationships/slide" Target="slides/slide70.xml" /><Relationship Id="rId70" Type="http://schemas.openxmlformats.org/officeDocument/2006/relationships/slide" Target="slides/slide69.xml" /><Relationship Id="rId139" Type="http://schemas.openxmlformats.org/officeDocument/2006/relationships/slide" Target="slides/slide138.xml" /><Relationship Id="rId138" Type="http://schemas.openxmlformats.org/officeDocument/2006/relationships/slide" Target="slides/slide137.xml" /><Relationship Id="rId137" Type="http://schemas.openxmlformats.org/officeDocument/2006/relationships/slide" Target="slides/slide136.xml" /><Relationship Id="rId132" Type="http://schemas.openxmlformats.org/officeDocument/2006/relationships/slide" Target="slides/slide131.xml" /><Relationship Id="rId131" Type="http://schemas.openxmlformats.org/officeDocument/2006/relationships/slide" Target="slides/slide130.xml" /><Relationship Id="rId130" Type="http://schemas.openxmlformats.org/officeDocument/2006/relationships/slide" Target="slides/slide129.xml" /><Relationship Id="rId136" Type="http://schemas.openxmlformats.org/officeDocument/2006/relationships/slide" Target="slides/slide135.xml" /><Relationship Id="rId135" Type="http://schemas.openxmlformats.org/officeDocument/2006/relationships/slide" Target="slides/slide134.xml" /><Relationship Id="rId134" Type="http://schemas.openxmlformats.org/officeDocument/2006/relationships/slide" Target="slides/slide133.xml" /><Relationship Id="rId133" Type="http://schemas.openxmlformats.org/officeDocument/2006/relationships/slide" Target="slides/slide132.xml" /><Relationship Id="rId62" Type="http://schemas.openxmlformats.org/officeDocument/2006/relationships/slide" Target="slides/slide61.xml" /><Relationship Id="rId61" Type="http://schemas.openxmlformats.org/officeDocument/2006/relationships/slide" Target="slides/slide60.xml" /><Relationship Id="rId64" Type="http://schemas.openxmlformats.org/officeDocument/2006/relationships/slide" Target="slides/slide63.xml" /><Relationship Id="rId63" Type="http://schemas.openxmlformats.org/officeDocument/2006/relationships/slide" Target="slides/slide62.xml" /><Relationship Id="rId172" Type="http://schemas.openxmlformats.org/officeDocument/2006/relationships/slide" Target="slides/slide171.xml" /><Relationship Id="rId66" Type="http://schemas.openxmlformats.org/officeDocument/2006/relationships/slide" Target="slides/slide65.xml" /><Relationship Id="rId171" Type="http://schemas.openxmlformats.org/officeDocument/2006/relationships/slide" Target="slides/slide170.xml" /><Relationship Id="rId65" Type="http://schemas.openxmlformats.org/officeDocument/2006/relationships/slide" Target="slides/slide64.xml" /><Relationship Id="rId68" Type="http://schemas.openxmlformats.org/officeDocument/2006/relationships/slide" Target="slides/slide67.xml" /><Relationship Id="rId170" Type="http://schemas.openxmlformats.org/officeDocument/2006/relationships/slide" Target="slides/slide169.xml" /><Relationship Id="rId67" Type="http://schemas.openxmlformats.org/officeDocument/2006/relationships/slide" Target="slides/slide66.xml" /><Relationship Id="rId60" Type="http://schemas.openxmlformats.org/officeDocument/2006/relationships/slide" Target="slides/slide59.xml" /><Relationship Id="rId165" Type="http://schemas.openxmlformats.org/officeDocument/2006/relationships/slide" Target="slides/slide164.xml" /><Relationship Id="rId69" Type="http://schemas.openxmlformats.org/officeDocument/2006/relationships/slide" Target="slides/slide68.xml" /><Relationship Id="rId164" Type="http://schemas.openxmlformats.org/officeDocument/2006/relationships/slide" Target="slides/slide163.xml" /><Relationship Id="rId163" Type="http://schemas.openxmlformats.org/officeDocument/2006/relationships/slide" Target="slides/slide162.xml" /><Relationship Id="rId162" Type="http://schemas.openxmlformats.org/officeDocument/2006/relationships/slide" Target="slides/slide161.xml" /><Relationship Id="rId169" Type="http://schemas.openxmlformats.org/officeDocument/2006/relationships/slide" Target="slides/slide168.xml" /><Relationship Id="rId168" Type="http://schemas.openxmlformats.org/officeDocument/2006/relationships/slide" Target="slides/slide167.xml" /><Relationship Id="rId167" Type="http://schemas.openxmlformats.org/officeDocument/2006/relationships/slide" Target="slides/slide166.xml" /><Relationship Id="rId166" Type="http://schemas.openxmlformats.org/officeDocument/2006/relationships/slide" Target="slides/slide165.xml" /><Relationship Id="rId51" Type="http://schemas.openxmlformats.org/officeDocument/2006/relationships/slide" Target="slides/slide50.xml" /><Relationship Id="rId50" Type="http://schemas.openxmlformats.org/officeDocument/2006/relationships/slide" Target="slides/slide49.xml" /><Relationship Id="rId53" Type="http://schemas.openxmlformats.org/officeDocument/2006/relationships/slide" Target="slides/slide52.xml" /><Relationship Id="rId52" Type="http://schemas.openxmlformats.org/officeDocument/2006/relationships/slide" Target="slides/slide51.xml" /><Relationship Id="rId161" Type="http://schemas.openxmlformats.org/officeDocument/2006/relationships/slide" Target="slides/slide160.xml" /><Relationship Id="rId55" Type="http://schemas.openxmlformats.org/officeDocument/2006/relationships/slide" Target="slides/slide54.xml" /><Relationship Id="rId160" Type="http://schemas.openxmlformats.org/officeDocument/2006/relationships/slide" Target="slides/slide159.xml" /><Relationship Id="rId54" Type="http://schemas.openxmlformats.org/officeDocument/2006/relationships/slide" Target="slides/slide53.xml" /><Relationship Id="rId57" Type="http://schemas.openxmlformats.org/officeDocument/2006/relationships/slide" Target="slides/slide56.xml" /><Relationship Id="rId56" Type="http://schemas.openxmlformats.org/officeDocument/2006/relationships/slide" Target="slides/slide55.xml" /><Relationship Id="rId159" Type="http://schemas.openxmlformats.org/officeDocument/2006/relationships/slide" Target="slides/slide158.xml" /><Relationship Id="rId154" Type="http://schemas.openxmlformats.org/officeDocument/2006/relationships/slide" Target="slides/slide153.xml" /><Relationship Id="rId59" Type="http://schemas.openxmlformats.org/officeDocument/2006/relationships/slide" Target="slides/slide58.xml" /><Relationship Id="rId58" Type="http://schemas.openxmlformats.org/officeDocument/2006/relationships/slide" Target="slides/slide57.xml" /><Relationship Id="rId153" Type="http://schemas.openxmlformats.org/officeDocument/2006/relationships/slide" Target="slides/slide152.xml" /><Relationship Id="rId152" Type="http://schemas.openxmlformats.org/officeDocument/2006/relationships/slide" Target="slides/slide151.xml" /><Relationship Id="rId151" Type="http://schemas.openxmlformats.org/officeDocument/2006/relationships/slide" Target="slides/slide150.xml" /><Relationship Id="rId158" Type="http://schemas.openxmlformats.org/officeDocument/2006/relationships/slide" Target="slides/slide157.xml" /><Relationship Id="rId157" Type="http://schemas.openxmlformats.org/officeDocument/2006/relationships/slide" Target="slides/slide156.xml" /><Relationship Id="rId156" Type="http://schemas.openxmlformats.org/officeDocument/2006/relationships/slide" Target="slides/slide155.xml" /><Relationship Id="rId155" Type="http://schemas.openxmlformats.org/officeDocument/2006/relationships/slide" Target="slides/slide154.xml" /><Relationship Id="rId191" Type="http://schemas.openxmlformats.org/officeDocument/2006/relationships/font" Target="fonts/WPS_Specail_1.fntdata"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5191C6-CE19-4682-84E9-FBE8A10A860C}"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D817C-DB74-40B3-80E6-EE813A5CBBBB}" type="slidenum">
              <a:rPr lang="en-US" smtClean="0"/>
              <a:t>‹#›</a:t>
            </a:fld>
            <a:endParaRPr lang="en-US"/>
          </a:p>
        </p:txBody>
      </p:sp>
    </p:spTree>
    <p:extLst>
      <p:ext uri="{BB962C8B-B14F-4D97-AF65-F5344CB8AC3E}">
        <p14:creationId xmlns:p14="http://schemas.microsoft.com/office/powerpoint/2010/main" val="1461702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5191C6-CE19-4682-84E9-FBE8A10A860C}"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D817C-DB74-40B3-80E6-EE813A5CBBBB}" type="slidenum">
              <a:rPr lang="en-US" smtClean="0"/>
              <a:t>‹#›</a:t>
            </a:fld>
            <a:endParaRPr lang="en-US"/>
          </a:p>
        </p:txBody>
      </p:sp>
    </p:spTree>
    <p:extLst>
      <p:ext uri="{BB962C8B-B14F-4D97-AF65-F5344CB8AC3E}">
        <p14:creationId xmlns:p14="http://schemas.microsoft.com/office/powerpoint/2010/main" val="28957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5191C6-CE19-4682-84E9-FBE8A10A860C}"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D817C-DB74-40B3-80E6-EE813A5CBBB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12508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5191C6-CE19-4682-84E9-FBE8A10A860C}"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D817C-DB74-40B3-80E6-EE813A5CBBBB}" type="slidenum">
              <a:rPr lang="en-US" smtClean="0"/>
              <a:t>‹#›</a:t>
            </a:fld>
            <a:endParaRPr lang="en-US"/>
          </a:p>
        </p:txBody>
      </p:sp>
    </p:spTree>
    <p:extLst>
      <p:ext uri="{BB962C8B-B14F-4D97-AF65-F5344CB8AC3E}">
        <p14:creationId xmlns:p14="http://schemas.microsoft.com/office/powerpoint/2010/main" val="13998773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5191C6-CE19-4682-84E9-FBE8A10A860C}"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D817C-DB74-40B3-80E6-EE813A5CBBB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6851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5191C6-CE19-4682-84E9-FBE8A10A860C}"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D817C-DB74-40B3-80E6-EE813A5CBBBB}" type="slidenum">
              <a:rPr lang="en-US" smtClean="0"/>
              <a:t>‹#›</a:t>
            </a:fld>
            <a:endParaRPr lang="en-US"/>
          </a:p>
        </p:txBody>
      </p:sp>
    </p:spTree>
    <p:extLst>
      <p:ext uri="{BB962C8B-B14F-4D97-AF65-F5344CB8AC3E}">
        <p14:creationId xmlns:p14="http://schemas.microsoft.com/office/powerpoint/2010/main" val="1917170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191C6-CE19-4682-84E9-FBE8A10A860C}"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D817C-DB74-40B3-80E6-EE813A5CBBBB}" type="slidenum">
              <a:rPr lang="en-US" smtClean="0"/>
              <a:t>‹#›</a:t>
            </a:fld>
            <a:endParaRPr lang="en-US"/>
          </a:p>
        </p:txBody>
      </p:sp>
    </p:spTree>
    <p:extLst>
      <p:ext uri="{BB962C8B-B14F-4D97-AF65-F5344CB8AC3E}">
        <p14:creationId xmlns:p14="http://schemas.microsoft.com/office/powerpoint/2010/main" val="712580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191C6-CE19-4682-84E9-FBE8A10A860C}"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D817C-DB74-40B3-80E6-EE813A5CBBBB}" type="slidenum">
              <a:rPr lang="en-US" smtClean="0"/>
              <a:t>‹#›</a:t>
            </a:fld>
            <a:endParaRPr lang="en-US"/>
          </a:p>
        </p:txBody>
      </p:sp>
    </p:spTree>
    <p:extLst>
      <p:ext uri="{BB962C8B-B14F-4D97-AF65-F5344CB8AC3E}">
        <p14:creationId xmlns:p14="http://schemas.microsoft.com/office/powerpoint/2010/main" val="2316249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5191C6-CE19-4682-84E9-FBE8A10A860C}"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D817C-DB74-40B3-80E6-EE813A5CBBBB}" type="slidenum">
              <a:rPr lang="en-US" smtClean="0"/>
              <a:t>‹#›</a:t>
            </a:fld>
            <a:endParaRPr lang="en-US"/>
          </a:p>
        </p:txBody>
      </p:sp>
    </p:spTree>
    <p:extLst>
      <p:ext uri="{BB962C8B-B14F-4D97-AF65-F5344CB8AC3E}">
        <p14:creationId xmlns:p14="http://schemas.microsoft.com/office/powerpoint/2010/main" val="1549010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5191C6-CE19-4682-84E9-FBE8A10A860C}"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7D817C-DB74-40B3-80E6-EE813A5CBBBB}" type="slidenum">
              <a:rPr lang="en-US" smtClean="0"/>
              <a:t>‹#›</a:t>
            </a:fld>
            <a:endParaRPr lang="en-US"/>
          </a:p>
        </p:txBody>
      </p:sp>
    </p:spTree>
    <p:extLst>
      <p:ext uri="{BB962C8B-B14F-4D97-AF65-F5344CB8AC3E}">
        <p14:creationId xmlns:p14="http://schemas.microsoft.com/office/powerpoint/2010/main" val="2893140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5191C6-CE19-4682-84E9-FBE8A10A860C}" type="datetimeFigureOut">
              <a:rPr lang="en-US" smtClean="0"/>
              <a:t>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D817C-DB74-40B3-80E6-EE813A5CBBBB}" type="slidenum">
              <a:rPr lang="en-US" smtClean="0"/>
              <a:t>‹#›</a:t>
            </a:fld>
            <a:endParaRPr lang="en-US"/>
          </a:p>
        </p:txBody>
      </p:sp>
    </p:spTree>
    <p:extLst>
      <p:ext uri="{BB962C8B-B14F-4D97-AF65-F5344CB8AC3E}">
        <p14:creationId xmlns:p14="http://schemas.microsoft.com/office/powerpoint/2010/main" val="1683963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5191C6-CE19-4682-84E9-FBE8A10A860C}" type="datetimeFigureOut">
              <a:rPr lang="en-US" smtClean="0"/>
              <a:t>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7D817C-DB74-40B3-80E6-EE813A5CBBBB}" type="slidenum">
              <a:rPr lang="en-US" smtClean="0"/>
              <a:t>‹#›</a:t>
            </a:fld>
            <a:endParaRPr lang="en-US"/>
          </a:p>
        </p:txBody>
      </p:sp>
    </p:spTree>
    <p:extLst>
      <p:ext uri="{BB962C8B-B14F-4D97-AF65-F5344CB8AC3E}">
        <p14:creationId xmlns:p14="http://schemas.microsoft.com/office/powerpoint/2010/main" val="321492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5191C6-CE19-4682-84E9-FBE8A10A860C}" type="datetimeFigureOut">
              <a:rPr lang="en-US" smtClean="0"/>
              <a:t>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7D817C-DB74-40B3-80E6-EE813A5CBBBB}" type="slidenum">
              <a:rPr lang="en-US" smtClean="0"/>
              <a:t>‹#›</a:t>
            </a:fld>
            <a:endParaRPr lang="en-US"/>
          </a:p>
        </p:txBody>
      </p:sp>
    </p:spTree>
    <p:extLst>
      <p:ext uri="{BB962C8B-B14F-4D97-AF65-F5344CB8AC3E}">
        <p14:creationId xmlns:p14="http://schemas.microsoft.com/office/powerpoint/2010/main" val="4044455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5191C6-CE19-4682-84E9-FBE8A10A860C}" type="datetimeFigureOut">
              <a:rPr lang="en-US" smtClean="0"/>
              <a:t>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7D817C-DB74-40B3-80E6-EE813A5CBBBB}" type="slidenum">
              <a:rPr lang="en-US" smtClean="0"/>
              <a:t>‹#›</a:t>
            </a:fld>
            <a:endParaRPr lang="en-US"/>
          </a:p>
        </p:txBody>
      </p:sp>
    </p:spTree>
    <p:extLst>
      <p:ext uri="{BB962C8B-B14F-4D97-AF65-F5344CB8AC3E}">
        <p14:creationId xmlns:p14="http://schemas.microsoft.com/office/powerpoint/2010/main" val="2712214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5191C6-CE19-4682-84E9-FBE8A10A860C}" type="datetimeFigureOut">
              <a:rPr lang="en-US" smtClean="0"/>
              <a:t>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D817C-DB74-40B3-80E6-EE813A5CBBBB}" type="slidenum">
              <a:rPr lang="en-US" smtClean="0"/>
              <a:t>‹#›</a:t>
            </a:fld>
            <a:endParaRPr lang="en-US"/>
          </a:p>
        </p:txBody>
      </p:sp>
    </p:spTree>
    <p:extLst>
      <p:ext uri="{BB962C8B-B14F-4D97-AF65-F5344CB8AC3E}">
        <p14:creationId xmlns:p14="http://schemas.microsoft.com/office/powerpoint/2010/main" val="1982043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5191C6-CE19-4682-84E9-FBE8A10A860C}" type="datetimeFigureOut">
              <a:rPr lang="en-US" smtClean="0"/>
              <a:t>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7D817C-DB74-40B3-80E6-EE813A5CBBBB}" type="slidenum">
              <a:rPr lang="en-US" smtClean="0"/>
              <a:t>‹#›</a:t>
            </a:fld>
            <a:endParaRPr lang="en-US"/>
          </a:p>
        </p:txBody>
      </p:sp>
    </p:spTree>
    <p:extLst>
      <p:ext uri="{BB962C8B-B14F-4D97-AF65-F5344CB8AC3E}">
        <p14:creationId xmlns:p14="http://schemas.microsoft.com/office/powerpoint/2010/main" val="846893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5191C6-CE19-4682-84E9-FBE8A10A860C}" type="datetimeFigureOut">
              <a:rPr lang="en-US" smtClean="0"/>
              <a:t>2/2/2019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117D817C-DB74-40B3-80E6-EE813A5CBBBB}" type="slidenum">
              <a:rPr lang="en-US" smtClean="0"/>
              <a:t>‹#›</a:t>
            </a:fld>
            <a:endParaRPr lang="en-US"/>
          </a:p>
        </p:txBody>
      </p:sp>
    </p:spTree>
    <p:extLst>
      <p:ext uri="{BB962C8B-B14F-4D97-AF65-F5344CB8AC3E}">
        <p14:creationId xmlns:p14="http://schemas.microsoft.com/office/powerpoint/2010/main" val="209846462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Relationship Id="rId2" Type="http://schemas.openxmlformats.org/officeDocument/2006/relationships/hyperlink" Target="http://www.e-medicine.com/" TargetMode="External"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Relationship Id="rId3" Type="http://schemas.openxmlformats.org/officeDocument/2006/relationships/oleObject" Target="../embeddings/oleObject1.bin" /><Relationship Id="rId2" Type="http://schemas.openxmlformats.org/officeDocument/2006/relationships/slideLayout" Target="../slideLayouts/slideLayout2.xml" /><Relationship Id="rId1" Type="http://schemas.openxmlformats.org/officeDocument/2006/relationships/vmlDrawing" Target="../drawings/vmlDrawing1.vml" /><Relationship Id="rId4" Type="http://schemas.openxmlformats.org/officeDocument/2006/relationships/image" Target="../media/image7.wmf" /></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5307" y="2790900"/>
            <a:ext cx="8757633" cy="1646302"/>
          </a:xfrm>
        </p:spPr>
        <p:txBody>
          <a:bodyPr/>
          <a:lstStyle/>
          <a:p>
            <a:pPr algn="ctr">
              <a:lnSpc>
                <a:spcPct val="150000"/>
              </a:lnSpc>
            </a:pPr>
            <a:r>
              <a:rPr lang="en-US" dirty="0"/>
              <a:t>VACCINES &amp; IMMUNIZATION </a:t>
            </a:r>
            <a:br>
              <a:rPr lang="en-US" dirty="0"/>
            </a:br>
            <a:r>
              <a:rPr lang="en-US" dirty="0"/>
              <a:t>(</a:t>
            </a:r>
            <a:r>
              <a:rPr lang="en-US" sz="4000" dirty="0"/>
              <a:t>K.E.P.I) </a:t>
            </a:r>
            <a:br>
              <a:rPr lang="en-US" sz="4000" dirty="0"/>
            </a:br>
            <a:r>
              <a:rPr lang="en-US" sz="4000" dirty="0"/>
              <a:t>KRCHN MARCH 2018</a:t>
            </a:r>
          </a:p>
        </p:txBody>
      </p:sp>
      <p:sp>
        <p:nvSpPr>
          <p:cNvPr id="3" name="Subtitle 2"/>
          <p:cNvSpPr>
            <a:spLocks noGrp="1"/>
          </p:cNvSpPr>
          <p:nvPr>
            <p:ph type="subTitle" idx="1"/>
          </p:nvPr>
        </p:nvSpPr>
        <p:spPr>
          <a:xfrm>
            <a:off x="1511121" y="5228823"/>
            <a:ext cx="9144000" cy="994892"/>
          </a:xfrm>
        </p:spPr>
        <p:txBody>
          <a:bodyPr>
            <a:normAutofit lnSpcReduction="10000"/>
          </a:bodyPr>
          <a:lstStyle/>
          <a:p>
            <a:pPr algn="ctr"/>
            <a:r>
              <a:rPr lang="en-US" sz="2800" b="1" dirty="0"/>
              <a:t>BY</a:t>
            </a:r>
          </a:p>
          <a:p>
            <a:pPr algn="ctr"/>
            <a:r>
              <a:rPr lang="en-US" sz="2800" b="1" dirty="0"/>
              <a:t>CHIKICHIK THOMAS</a:t>
            </a:r>
          </a:p>
          <a:p>
            <a:endParaRPr lang="en-US" b="1" dirty="0"/>
          </a:p>
        </p:txBody>
      </p:sp>
    </p:spTree>
    <p:extLst>
      <p:ext uri="{BB962C8B-B14F-4D97-AF65-F5344CB8AC3E}">
        <p14:creationId xmlns:p14="http://schemas.microsoft.com/office/powerpoint/2010/main" val="2580470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ACTIVE IMMUNIZATION</a:t>
            </a:r>
          </a:p>
        </p:txBody>
      </p:sp>
      <p:sp>
        <p:nvSpPr>
          <p:cNvPr id="3" name="Content Placeholder 2"/>
          <p:cNvSpPr>
            <a:spLocks noGrp="1"/>
          </p:cNvSpPr>
          <p:nvPr>
            <p:ph idx="1"/>
          </p:nvPr>
        </p:nvSpPr>
        <p:spPr/>
        <p:txBody>
          <a:bodyPr>
            <a:normAutofit lnSpcReduction="10000"/>
          </a:bodyPr>
          <a:lstStyle/>
          <a:p>
            <a:pPr>
              <a:lnSpc>
                <a:spcPct val="120000"/>
              </a:lnSpc>
            </a:pPr>
            <a:r>
              <a:rPr lang="en-GB" sz="2400" dirty="0"/>
              <a:t>Its when a person gets an infection and develops their own antibodies. </a:t>
            </a:r>
          </a:p>
          <a:p>
            <a:pPr>
              <a:lnSpc>
                <a:spcPct val="120000"/>
              </a:lnSpc>
            </a:pPr>
            <a:r>
              <a:rPr lang="en-GB" sz="2400" dirty="0"/>
              <a:t>It also happens when a vaccine against a disease is given to someone,</a:t>
            </a:r>
          </a:p>
          <a:p>
            <a:pPr>
              <a:lnSpc>
                <a:spcPct val="120000"/>
              </a:lnSpc>
            </a:pPr>
            <a:r>
              <a:rPr lang="en-GB" sz="2400" dirty="0"/>
              <a:t>These are called </a:t>
            </a:r>
            <a:r>
              <a:rPr lang="en-GB" sz="2400" dirty="0">
                <a:solidFill>
                  <a:srgbClr val="FF0000"/>
                </a:solidFill>
              </a:rPr>
              <a:t>live attenuated vaccines</a:t>
            </a:r>
            <a:r>
              <a:rPr lang="en-GB" sz="2400" dirty="0"/>
              <a:t>. </a:t>
            </a:r>
          </a:p>
          <a:p>
            <a:pPr>
              <a:lnSpc>
                <a:spcPct val="120000"/>
              </a:lnSpc>
            </a:pPr>
            <a:r>
              <a:rPr lang="en-GB" sz="2400" dirty="0"/>
              <a:t>Other vaccines are made out of killed bacteria ( vaccines)</a:t>
            </a:r>
          </a:p>
          <a:p>
            <a:pPr>
              <a:lnSpc>
                <a:spcPct val="120000"/>
              </a:lnSpc>
            </a:pPr>
            <a:r>
              <a:rPr lang="en-GB" sz="2400" dirty="0"/>
              <a:t> yet others are modified poisons or toxins that bacteria produce (toxoids)</a:t>
            </a:r>
          </a:p>
          <a:p>
            <a:endParaRPr lang="en-US" dirty="0"/>
          </a:p>
        </p:txBody>
      </p:sp>
    </p:spTree>
    <p:extLst>
      <p:ext uri="{BB962C8B-B14F-4D97-AF65-F5344CB8AC3E}">
        <p14:creationId xmlns:p14="http://schemas.microsoft.com/office/powerpoint/2010/main" val="145162008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545" y="283335"/>
            <a:ext cx="9684913" cy="6375042"/>
          </a:xfrm>
        </p:spPr>
        <p:txBody>
          <a:bodyPr>
            <a:normAutofit lnSpcReduction="10000"/>
          </a:bodyPr>
          <a:lstStyle/>
          <a:p>
            <a:r>
              <a:rPr lang="en-US" b="1" dirty="0"/>
              <a:t>Using the Forecast Sheet (Annex xxx see table) the manager will forecast and order on after the calculation</a:t>
            </a:r>
            <a:endParaRPr lang="en-US" dirty="0"/>
          </a:p>
          <a:p>
            <a:r>
              <a:rPr lang="en-US" b="1" dirty="0"/>
              <a:t>Sequential calculations using the forecast sheet. See table</a:t>
            </a:r>
          </a:p>
          <a:p>
            <a:pPr marL="0" indent="0">
              <a:buNone/>
            </a:pPr>
            <a:r>
              <a:rPr lang="en-US" b="1" dirty="0"/>
              <a:t> </a:t>
            </a:r>
            <a:endParaRPr lang="en-US" dirty="0"/>
          </a:p>
          <a:p>
            <a:r>
              <a:rPr lang="en-US" sz="2400" dirty="0"/>
              <a:t>A. The target population is calculated as follows:</a:t>
            </a:r>
          </a:p>
          <a:p>
            <a:pPr lvl="1"/>
            <a:r>
              <a:rPr lang="en-US" dirty="0"/>
              <a:t>• Children under one year</a:t>
            </a:r>
          </a:p>
          <a:p>
            <a:pPr lvl="1"/>
            <a:r>
              <a:rPr lang="en-US" dirty="0"/>
              <a:t>4/100 x 350,000 = 14,000</a:t>
            </a:r>
          </a:p>
          <a:p>
            <a:pPr lvl="1"/>
            <a:r>
              <a:rPr lang="en-US" dirty="0"/>
              <a:t>• Women of childbearing age</a:t>
            </a:r>
          </a:p>
          <a:p>
            <a:pPr lvl="1"/>
            <a:r>
              <a:rPr lang="en-US" dirty="0"/>
              <a:t>24/100 x 350,000 = 84,000</a:t>
            </a:r>
          </a:p>
          <a:p>
            <a:pPr marL="457200" lvl="1" indent="0">
              <a:buNone/>
            </a:pPr>
            <a:endParaRPr lang="en-US" dirty="0"/>
          </a:p>
          <a:p>
            <a:r>
              <a:rPr lang="en-US" dirty="0"/>
              <a:t>B</a:t>
            </a:r>
            <a:r>
              <a:rPr lang="en-US" sz="2400" dirty="0"/>
              <a:t>. Doses in immunization schedule for BCG is one dose</a:t>
            </a:r>
          </a:p>
          <a:p>
            <a:r>
              <a:rPr lang="en-US" sz="2400" dirty="0"/>
              <a:t>C. Wastage Factor for BCG from the example above of </a:t>
            </a:r>
            <a:r>
              <a:rPr lang="en-US" sz="2400" dirty="0" err="1"/>
              <a:t>kaibos</a:t>
            </a:r>
            <a:r>
              <a:rPr lang="en-US" sz="2400" dirty="0"/>
              <a:t> Health facility is 1.33</a:t>
            </a:r>
          </a:p>
          <a:p>
            <a:r>
              <a:rPr lang="en-US" sz="2400" dirty="0"/>
              <a:t>D. Total doses required for the district this year is calculated as follows:</a:t>
            </a:r>
          </a:p>
          <a:p>
            <a:r>
              <a:rPr lang="en-US" sz="2400" b="1" dirty="0"/>
              <a:t>Target population x immunization schedule x wastage factor</a:t>
            </a:r>
            <a:r>
              <a:rPr lang="en-US" sz="2400" dirty="0"/>
              <a:t> = 14,000 x 1 x 1.33 =18,620</a:t>
            </a:r>
          </a:p>
          <a:p>
            <a:pPr marL="0" indent="0">
              <a:buNone/>
            </a:pPr>
            <a:endParaRPr lang="en-US" dirty="0"/>
          </a:p>
          <a:p>
            <a:endParaRPr lang="en-US" dirty="0"/>
          </a:p>
        </p:txBody>
      </p:sp>
    </p:spTree>
    <p:extLst>
      <p:ext uri="{BB962C8B-B14F-4D97-AF65-F5344CB8AC3E}">
        <p14:creationId xmlns:p14="http://schemas.microsoft.com/office/powerpoint/2010/main" val="389136380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13" y="609600"/>
            <a:ext cx="9453093" cy="1320800"/>
          </a:xfrm>
        </p:spPr>
        <p:txBody>
          <a:bodyPr>
            <a:normAutofit fontScale="90000"/>
          </a:bodyPr>
          <a:lstStyle/>
          <a:p>
            <a:r>
              <a:rPr lang="en-US" dirty="0"/>
              <a:t>The data required for estimating vaccines needs on the basis of previous consumption are:</a:t>
            </a:r>
            <a:br>
              <a:rPr lang="en-US" dirty="0"/>
            </a:br>
            <a:endParaRPr lang="en-US" dirty="0"/>
          </a:p>
        </p:txBody>
      </p:sp>
      <p:sp>
        <p:nvSpPr>
          <p:cNvPr id="3" name="Content Placeholder 2"/>
          <p:cNvSpPr>
            <a:spLocks noGrp="1"/>
          </p:cNvSpPr>
          <p:nvPr>
            <p:ph idx="1"/>
          </p:nvPr>
        </p:nvSpPr>
        <p:spPr/>
        <p:txBody>
          <a:bodyPr/>
          <a:lstStyle/>
          <a:p>
            <a:pPr>
              <a:lnSpc>
                <a:spcPct val="150000"/>
              </a:lnSpc>
            </a:pPr>
            <a:r>
              <a:rPr lang="en-US" dirty="0"/>
              <a:t>a. </a:t>
            </a:r>
            <a:r>
              <a:rPr lang="en-US" sz="2400" b="1" dirty="0"/>
              <a:t>Number of children immunized previously</a:t>
            </a:r>
            <a:endParaRPr lang="en-US" sz="2400" dirty="0"/>
          </a:p>
          <a:p>
            <a:pPr>
              <a:lnSpc>
                <a:spcPct val="150000"/>
              </a:lnSpc>
            </a:pPr>
            <a:r>
              <a:rPr lang="en-US" sz="2400" b="1" dirty="0"/>
              <a:t>b. Wastage factor for the specific antigen</a:t>
            </a:r>
            <a:endParaRPr lang="en-US" sz="2400" dirty="0"/>
          </a:p>
          <a:p>
            <a:pPr>
              <a:lnSpc>
                <a:spcPct val="150000"/>
              </a:lnSpc>
            </a:pPr>
            <a:r>
              <a:rPr lang="en-US" sz="2400" b="1" dirty="0"/>
              <a:t>c. Immunization schedule for the antigen.</a:t>
            </a:r>
            <a:endParaRPr lang="en-US" sz="2400" dirty="0"/>
          </a:p>
        </p:txBody>
      </p:sp>
    </p:spTree>
    <p:extLst>
      <p:ext uri="{BB962C8B-B14F-4D97-AF65-F5344CB8AC3E}">
        <p14:creationId xmlns:p14="http://schemas.microsoft.com/office/powerpoint/2010/main" val="34004507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ORDERING VACCINES</a:t>
            </a:r>
            <a:endParaRPr lang="en-US" dirty="0"/>
          </a:p>
        </p:txBody>
      </p:sp>
      <p:sp>
        <p:nvSpPr>
          <p:cNvPr id="3" name="Content Placeholder 2"/>
          <p:cNvSpPr>
            <a:spLocks noGrp="1"/>
          </p:cNvSpPr>
          <p:nvPr>
            <p:ph idx="1"/>
          </p:nvPr>
        </p:nvSpPr>
        <p:spPr/>
        <p:txBody>
          <a:bodyPr>
            <a:normAutofit lnSpcReduction="10000"/>
          </a:bodyPr>
          <a:lstStyle/>
          <a:p>
            <a:pPr marL="0" indent="0">
              <a:lnSpc>
                <a:spcPct val="150000"/>
              </a:lnSpc>
              <a:buNone/>
            </a:pPr>
            <a:r>
              <a:rPr lang="en-US" sz="2400" dirty="0"/>
              <a:t>Steps in ordering Vaccines</a:t>
            </a:r>
          </a:p>
          <a:p>
            <a:pPr>
              <a:lnSpc>
                <a:spcPct val="150000"/>
              </a:lnSpc>
            </a:pPr>
            <a:r>
              <a:rPr lang="en-US" sz="2400" dirty="0"/>
              <a:t>1. Defining vaccine supply period</a:t>
            </a:r>
          </a:p>
          <a:p>
            <a:pPr>
              <a:lnSpc>
                <a:spcPct val="150000"/>
              </a:lnSpc>
            </a:pPr>
            <a:r>
              <a:rPr lang="en-US" sz="2400" dirty="0"/>
              <a:t>2. Calculating quantities of vaccine for a supply period</a:t>
            </a:r>
          </a:p>
          <a:p>
            <a:pPr>
              <a:lnSpc>
                <a:spcPct val="150000"/>
              </a:lnSpc>
            </a:pPr>
            <a:r>
              <a:rPr lang="en-US" sz="2400" dirty="0"/>
              <a:t>3. Calculating minimum stock level</a:t>
            </a:r>
          </a:p>
          <a:p>
            <a:pPr>
              <a:lnSpc>
                <a:spcPct val="150000"/>
              </a:lnSpc>
            </a:pPr>
            <a:r>
              <a:rPr lang="en-US" sz="2400" dirty="0"/>
              <a:t>4. Calculating maximum stock level</a:t>
            </a:r>
          </a:p>
          <a:p>
            <a:pPr>
              <a:lnSpc>
                <a:spcPct val="150000"/>
              </a:lnSpc>
            </a:pPr>
            <a:r>
              <a:rPr lang="en-US" sz="2400" dirty="0"/>
              <a:t>5. Calculating total quantities of vaccine to be ordered</a:t>
            </a:r>
          </a:p>
        </p:txBody>
      </p:sp>
    </p:spTree>
    <p:extLst>
      <p:ext uri="{BB962C8B-B14F-4D97-AF65-F5344CB8AC3E}">
        <p14:creationId xmlns:p14="http://schemas.microsoft.com/office/powerpoint/2010/main" val="14940065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ordering vaccines</a:t>
            </a:r>
            <a:endParaRPr lang="en-US" dirty="0"/>
          </a:p>
        </p:txBody>
      </p:sp>
      <p:sp>
        <p:nvSpPr>
          <p:cNvPr id="3" name="Content Placeholder 2"/>
          <p:cNvSpPr>
            <a:spLocks noGrp="1"/>
          </p:cNvSpPr>
          <p:nvPr>
            <p:ph idx="1"/>
          </p:nvPr>
        </p:nvSpPr>
        <p:spPr/>
        <p:txBody>
          <a:bodyPr>
            <a:normAutofit/>
          </a:bodyPr>
          <a:lstStyle/>
          <a:p>
            <a:pPr>
              <a:lnSpc>
                <a:spcPct val="200000"/>
              </a:lnSpc>
            </a:pPr>
            <a:r>
              <a:rPr lang="en-US" sz="2400" dirty="0"/>
              <a:t>a. Prevent vaccine stock outs and overstocking.</a:t>
            </a:r>
          </a:p>
          <a:p>
            <a:pPr>
              <a:lnSpc>
                <a:spcPct val="200000"/>
              </a:lnSpc>
            </a:pPr>
            <a:r>
              <a:rPr lang="en-US" sz="2400" dirty="0"/>
              <a:t>b. Prevent expiry of vaccine during their storage period.</a:t>
            </a:r>
          </a:p>
          <a:p>
            <a:pPr>
              <a:lnSpc>
                <a:spcPct val="200000"/>
              </a:lnSpc>
            </a:pPr>
            <a:r>
              <a:rPr lang="en-US" sz="2400" dirty="0"/>
              <a:t>c. Ensures that the other appropriate supplies are “bundled” </a:t>
            </a:r>
            <a:r>
              <a:rPr lang="en-US" sz="2400" dirty="0" err="1"/>
              <a:t>e.i.</a:t>
            </a:r>
            <a:r>
              <a:rPr lang="en-US" sz="2400" dirty="0"/>
              <a:t> Safety boxes, syringes and needles.</a:t>
            </a:r>
          </a:p>
        </p:txBody>
      </p:sp>
    </p:spTree>
    <p:extLst>
      <p:ext uri="{BB962C8B-B14F-4D97-AF65-F5344CB8AC3E}">
        <p14:creationId xmlns:p14="http://schemas.microsoft.com/office/powerpoint/2010/main" val="218078077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5" y="167425"/>
            <a:ext cx="9362941" cy="1043189"/>
          </a:xfrm>
        </p:spPr>
        <p:txBody>
          <a:bodyPr>
            <a:normAutofit fontScale="90000"/>
          </a:bodyPr>
          <a:lstStyle/>
          <a:p>
            <a:r>
              <a:rPr lang="en-US" sz="3100" b="1" i="1" dirty="0"/>
              <a:t>Calculating quantities of vaccine for a supply period</a:t>
            </a:r>
            <a:br>
              <a:rPr lang="en-US" dirty="0"/>
            </a:br>
            <a:endParaRPr lang="en-US" dirty="0"/>
          </a:p>
        </p:txBody>
      </p:sp>
      <p:sp>
        <p:nvSpPr>
          <p:cNvPr id="3" name="Content Placeholder 2"/>
          <p:cNvSpPr>
            <a:spLocks noGrp="1"/>
          </p:cNvSpPr>
          <p:nvPr>
            <p:ph idx="1"/>
          </p:nvPr>
        </p:nvSpPr>
        <p:spPr>
          <a:xfrm>
            <a:off x="270455" y="978795"/>
            <a:ext cx="10547799" cy="5473520"/>
          </a:xfrm>
        </p:spPr>
        <p:txBody>
          <a:bodyPr>
            <a:normAutofit/>
          </a:bodyPr>
          <a:lstStyle/>
          <a:p>
            <a:r>
              <a:rPr lang="en-US" sz="2000" dirty="0"/>
              <a:t>The needs for a specific storage or supply period can be calculated as follows:</a:t>
            </a:r>
          </a:p>
          <a:p>
            <a:r>
              <a:rPr lang="en-US" sz="2000" u="sng" dirty="0"/>
              <a:t>Vaccines needs for the period = Annual vaccines needs X Supply period (in months</a:t>
            </a:r>
            <a:r>
              <a:rPr lang="en-US" sz="2000" dirty="0"/>
              <a:t>)</a:t>
            </a:r>
          </a:p>
          <a:p>
            <a:pPr lvl="1"/>
            <a:r>
              <a:rPr lang="en-US" dirty="0"/>
              <a:t>Number of months in year</a:t>
            </a:r>
          </a:p>
          <a:p>
            <a:pPr marL="457200" lvl="1" indent="0">
              <a:buNone/>
            </a:pPr>
            <a:endParaRPr lang="en-US" dirty="0"/>
          </a:p>
          <a:p>
            <a:r>
              <a:rPr lang="en-US" sz="2000" dirty="0"/>
              <a:t>Using the formula:</a:t>
            </a:r>
          </a:p>
          <a:p>
            <a:pPr lvl="1"/>
            <a:r>
              <a:rPr lang="en-US" dirty="0" err="1"/>
              <a:t>Qperiod</a:t>
            </a:r>
            <a:r>
              <a:rPr lang="en-US" dirty="0"/>
              <a:t> = (</a:t>
            </a:r>
            <a:r>
              <a:rPr lang="en-US" dirty="0" err="1"/>
              <a:t>Qyear</a:t>
            </a:r>
            <a:r>
              <a:rPr lang="en-US" dirty="0"/>
              <a:t>/12) x </a:t>
            </a:r>
            <a:r>
              <a:rPr lang="en-US" dirty="0" err="1"/>
              <a:t>Psupply</a:t>
            </a:r>
            <a:endParaRPr lang="en-US" dirty="0"/>
          </a:p>
          <a:p>
            <a:pPr marL="457200" lvl="1" indent="0">
              <a:buNone/>
            </a:pPr>
            <a:endParaRPr lang="en-US" dirty="0"/>
          </a:p>
          <a:p>
            <a:r>
              <a:rPr lang="en-US" sz="2000" dirty="0"/>
              <a:t>Where,</a:t>
            </a:r>
          </a:p>
          <a:p>
            <a:pPr lvl="1"/>
            <a:r>
              <a:rPr lang="en-US" dirty="0" err="1"/>
              <a:t>Qperiod</a:t>
            </a:r>
            <a:r>
              <a:rPr lang="en-US" dirty="0"/>
              <a:t> = Vaccines needs for the period</a:t>
            </a:r>
          </a:p>
          <a:p>
            <a:pPr lvl="1"/>
            <a:r>
              <a:rPr lang="en-US" dirty="0" err="1"/>
              <a:t>Qyear</a:t>
            </a:r>
            <a:r>
              <a:rPr lang="en-US" dirty="0"/>
              <a:t> = Annual vaccines needs</a:t>
            </a:r>
          </a:p>
          <a:p>
            <a:pPr lvl="1"/>
            <a:r>
              <a:rPr lang="en-US" dirty="0" err="1"/>
              <a:t>Psupply</a:t>
            </a:r>
            <a:r>
              <a:rPr lang="en-US" dirty="0"/>
              <a:t> = Supply period (in months)</a:t>
            </a:r>
          </a:p>
          <a:p>
            <a:endParaRPr lang="en-US" dirty="0"/>
          </a:p>
        </p:txBody>
      </p:sp>
    </p:spTree>
    <p:extLst>
      <p:ext uri="{BB962C8B-B14F-4D97-AF65-F5344CB8AC3E}">
        <p14:creationId xmlns:p14="http://schemas.microsoft.com/office/powerpoint/2010/main" val="18261247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using Kasei Health Facility CHECK PGS 32/33 (</a:t>
            </a:r>
            <a:r>
              <a:rPr lang="en-US" b="1" dirty="0" err="1"/>
              <a:t>greenbook</a:t>
            </a:r>
            <a:r>
              <a:rPr lang="en-US" b="1" dirty="0"/>
              <a:t>)</a:t>
            </a:r>
            <a:br>
              <a:rPr lang="en-US" dirty="0"/>
            </a:br>
            <a:endParaRPr lang="en-US" dirty="0"/>
          </a:p>
        </p:txBody>
      </p:sp>
      <p:sp>
        <p:nvSpPr>
          <p:cNvPr id="3" name="Content Placeholder 2"/>
          <p:cNvSpPr>
            <a:spLocks noGrp="1"/>
          </p:cNvSpPr>
          <p:nvPr>
            <p:ph idx="1"/>
          </p:nvPr>
        </p:nvSpPr>
        <p:spPr/>
        <p:txBody>
          <a:bodyPr/>
          <a:lstStyle/>
          <a:p>
            <a:r>
              <a:rPr lang="en-US" sz="2400" dirty="0"/>
              <a:t>14,000 x 1 x 1.33= 18,620 doses</a:t>
            </a:r>
          </a:p>
          <a:p>
            <a:r>
              <a:rPr lang="en-US" sz="2400" dirty="0"/>
              <a:t>County calculations = 3/12 x 18,620 = 4,655doses</a:t>
            </a:r>
          </a:p>
          <a:p>
            <a:r>
              <a:rPr lang="en-US" sz="2400" dirty="0"/>
              <a:t>Health facility calculations =1/12 x 18,620 = 1,552doses</a:t>
            </a:r>
          </a:p>
          <a:p>
            <a:endParaRPr lang="en-US" dirty="0"/>
          </a:p>
        </p:txBody>
      </p:sp>
    </p:spTree>
    <p:extLst>
      <p:ext uri="{BB962C8B-B14F-4D97-AF65-F5344CB8AC3E}">
        <p14:creationId xmlns:p14="http://schemas.microsoft.com/office/powerpoint/2010/main" val="139972022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2530"/>
          </a:xfrm>
        </p:spPr>
        <p:txBody>
          <a:bodyPr>
            <a:normAutofit fontScale="90000"/>
          </a:bodyPr>
          <a:lstStyle/>
          <a:p>
            <a:r>
              <a:rPr lang="en-US" b="1" i="1" dirty="0"/>
              <a:t>Calculating minimum stock level</a:t>
            </a:r>
            <a:br>
              <a:rPr lang="en-US" dirty="0"/>
            </a:br>
            <a:endParaRPr lang="en-US" dirty="0"/>
          </a:p>
        </p:txBody>
      </p:sp>
      <p:sp>
        <p:nvSpPr>
          <p:cNvPr id="3" name="Content Placeholder 2"/>
          <p:cNvSpPr>
            <a:spLocks noGrp="1"/>
          </p:cNvSpPr>
          <p:nvPr>
            <p:ph idx="1"/>
          </p:nvPr>
        </p:nvSpPr>
        <p:spPr>
          <a:xfrm>
            <a:off x="244698" y="1262130"/>
            <a:ext cx="9749307" cy="5383368"/>
          </a:xfrm>
        </p:spPr>
        <p:txBody>
          <a:bodyPr>
            <a:normAutofit fontScale="92500" lnSpcReduction="20000"/>
          </a:bodyPr>
          <a:lstStyle/>
          <a:p>
            <a:pPr>
              <a:lnSpc>
                <a:spcPct val="150000"/>
              </a:lnSpc>
            </a:pPr>
            <a:r>
              <a:rPr lang="en-US" sz="2000" dirty="0"/>
              <a:t>The “minimum stock” represents the minimum number of vaccine doses that should be in the refrigerator</a:t>
            </a:r>
          </a:p>
          <a:p>
            <a:pPr>
              <a:lnSpc>
                <a:spcPct val="150000"/>
              </a:lnSpc>
            </a:pPr>
            <a:r>
              <a:rPr lang="en-US" sz="2000" dirty="0"/>
              <a:t>on the arrival of the next supply consignment. The level of minimum stock is generally fixed at 25% of the total estimate of vaccines needs for a given supply period.</a:t>
            </a:r>
          </a:p>
          <a:p>
            <a:pPr marL="0" indent="0">
              <a:lnSpc>
                <a:spcPct val="150000"/>
              </a:lnSpc>
              <a:buNone/>
            </a:pPr>
            <a:r>
              <a:rPr lang="en-US" sz="2000" dirty="0"/>
              <a:t>Using a formula</a:t>
            </a:r>
          </a:p>
          <a:p>
            <a:pPr>
              <a:lnSpc>
                <a:spcPct val="150000"/>
              </a:lnSpc>
            </a:pPr>
            <a:r>
              <a:rPr lang="en-US" sz="2000" dirty="0"/>
              <a:t>Minimum stock = Vaccines needs for the period X 25 %</a:t>
            </a:r>
          </a:p>
          <a:p>
            <a:pPr>
              <a:lnSpc>
                <a:spcPct val="150000"/>
              </a:lnSpc>
            </a:pPr>
            <a:r>
              <a:rPr lang="en-US" sz="2000" dirty="0"/>
              <a:t>mini =</a:t>
            </a:r>
            <a:r>
              <a:rPr lang="en-US" sz="2000" dirty="0" err="1"/>
              <a:t>Qperiod</a:t>
            </a:r>
            <a:r>
              <a:rPr lang="en-US" sz="2000" dirty="0"/>
              <a:t> x 25% (or 0.25)</a:t>
            </a:r>
          </a:p>
          <a:p>
            <a:pPr marL="0" indent="0">
              <a:lnSpc>
                <a:spcPct val="150000"/>
              </a:lnSpc>
              <a:buNone/>
            </a:pPr>
            <a:endParaRPr lang="en-US" sz="2000" dirty="0"/>
          </a:p>
          <a:p>
            <a:pPr>
              <a:lnSpc>
                <a:spcPct val="150000"/>
              </a:lnSpc>
            </a:pPr>
            <a:r>
              <a:rPr lang="en-US" sz="2000" b="1" dirty="0"/>
              <a:t>Note: </a:t>
            </a:r>
            <a:r>
              <a:rPr lang="en-US" sz="2000" i="1" dirty="0"/>
              <a:t>the minimum stock takes into account the possible delays in supply as well as unexpected increase</a:t>
            </a:r>
            <a:r>
              <a:rPr lang="en-US" sz="2000" dirty="0"/>
              <a:t> </a:t>
            </a:r>
            <a:r>
              <a:rPr lang="en-US" sz="2000" i="1" dirty="0"/>
              <a:t>in the population to be immunized (untargeted population, migration, etc.).</a:t>
            </a:r>
            <a:endParaRPr lang="en-US" sz="2000" dirty="0"/>
          </a:p>
          <a:p>
            <a:endParaRPr lang="en-US" dirty="0"/>
          </a:p>
        </p:txBody>
      </p:sp>
    </p:spTree>
    <p:extLst>
      <p:ext uri="{BB962C8B-B14F-4D97-AF65-F5344CB8AC3E}">
        <p14:creationId xmlns:p14="http://schemas.microsoft.com/office/powerpoint/2010/main" val="31513025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Calculating maximum stock level</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lnSpc>
                <a:spcPct val="150000"/>
              </a:lnSpc>
            </a:pPr>
            <a:r>
              <a:rPr lang="en-US" sz="2000" dirty="0"/>
              <a:t>The maximum stock is the maximum number of vaccine doses that should be found in the refrigerator after a supply.</a:t>
            </a:r>
          </a:p>
          <a:p>
            <a:pPr>
              <a:lnSpc>
                <a:spcPct val="150000"/>
              </a:lnSpc>
            </a:pPr>
            <a:r>
              <a:rPr lang="en-US" sz="2000" dirty="0"/>
              <a:t>Using the formula:</a:t>
            </a:r>
          </a:p>
          <a:p>
            <a:pPr>
              <a:lnSpc>
                <a:spcPct val="150000"/>
              </a:lnSpc>
            </a:pPr>
            <a:r>
              <a:rPr lang="en-US" sz="2000" dirty="0"/>
              <a:t>Minimum stock = Vaccines needs for the period + Minimum stock</a:t>
            </a:r>
          </a:p>
          <a:p>
            <a:pPr>
              <a:lnSpc>
                <a:spcPct val="150000"/>
              </a:lnSpc>
            </a:pPr>
            <a:r>
              <a:rPr lang="en-US" sz="2000" dirty="0"/>
              <a:t>maxi = </a:t>
            </a:r>
            <a:r>
              <a:rPr lang="en-US" sz="2000" dirty="0" err="1"/>
              <a:t>Qperiod</a:t>
            </a:r>
            <a:r>
              <a:rPr lang="en-US" sz="2000" dirty="0"/>
              <a:t> + </a:t>
            </a:r>
            <a:r>
              <a:rPr lang="en-US" sz="2000" dirty="0" err="1"/>
              <a:t>Smini</a:t>
            </a:r>
            <a:endParaRPr lang="en-US" sz="2000" dirty="0"/>
          </a:p>
          <a:p>
            <a:pPr marL="0" indent="0">
              <a:lnSpc>
                <a:spcPct val="150000"/>
              </a:lnSpc>
              <a:buNone/>
            </a:pPr>
            <a:endParaRPr lang="en-US" sz="2000" dirty="0"/>
          </a:p>
          <a:p>
            <a:pPr>
              <a:lnSpc>
                <a:spcPct val="150000"/>
              </a:lnSpc>
            </a:pPr>
            <a:r>
              <a:rPr lang="en-US" sz="2000" b="1" dirty="0"/>
              <a:t>Example</a:t>
            </a:r>
            <a:endParaRPr lang="en-US" sz="2000" dirty="0"/>
          </a:p>
          <a:p>
            <a:pPr>
              <a:lnSpc>
                <a:spcPct val="150000"/>
              </a:lnSpc>
            </a:pPr>
            <a:r>
              <a:rPr lang="en-US" sz="2000" dirty="0"/>
              <a:t>4,655 + 1,164 = 5,819 doses</a:t>
            </a:r>
          </a:p>
          <a:p>
            <a:pPr marL="0" indent="0">
              <a:buNone/>
            </a:pPr>
            <a:endParaRPr lang="en-US" dirty="0"/>
          </a:p>
        </p:txBody>
      </p:sp>
    </p:spTree>
    <p:extLst>
      <p:ext uri="{BB962C8B-B14F-4D97-AF65-F5344CB8AC3E}">
        <p14:creationId xmlns:p14="http://schemas.microsoft.com/office/powerpoint/2010/main" val="394385995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25" y="270456"/>
            <a:ext cx="10315978" cy="772733"/>
          </a:xfrm>
        </p:spPr>
        <p:txBody>
          <a:bodyPr>
            <a:normAutofit/>
          </a:bodyPr>
          <a:lstStyle/>
          <a:p>
            <a:r>
              <a:rPr lang="en-US" sz="2800" b="1" i="1" dirty="0"/>
              <a:t>Calculating total quantities of vaccine to be ordered</a:t>
            </a:r>
            <a:endParaRPr lang="en-US" sz="2800" dirty="0"/>
          </a:p>
        </p:txBody>
      </p:sp>
      <p:sp>
        <p:nvSpPr>
          <p:cNvPr id="3" name="Content Placeholder 2"/>
          <p:cNvSpPr>
            <a:spLocks noGrp="1"/>
          </p:cNvSpPr>
          <p:nvPr>
            <p:ph idx="1"/>
          </p:nvPr>
        </p:nvSpPr>
        <p:spPr>
          <a:xfrm>
            <a:off x="321972" y="1043189"/>
            <a:ext cx="8952030" cy="5705341"/>
          </a:xfrm>
        </p:spPr>
        <p:txBody>
          <a:bodyPr>
            <a:normAutofit lnSpcReduction="10000"/>
          </a:bodyPr>
          <a:lstStyle/>
          <a:p>
            <a:r>
              <a:rPr lang="en-US" sz="2400" dirty="0"/>
              <a:t>Once the order levels are determined, the vaccine quantities to be ordered are calculated on the basis of the balance in stock at hand and the maximum stock.</a:t>
            </a:r>
          </a:p>
          <a:p>
            <a:r>
              <a:rPr lang="en-US" sz="2400" dirty="0"/>
              <a:t>The order may be based either on specific supply period (quarterly for County and monthly for health facility) irrespective of the consumption. </a:t>
            </a:r>
          </a:p>
          <a:p>
            <a:r>
              <a:rPr lang="en-US" sz="2400" dirty="0"/>
              <a:t>A stock shortage may occur before the end of the period. </a:t>
            </a:r>
          </a:p>
          <a:p>
            <a:r>
              <a:rPr lang="en-US" sz="2400" dirty="0"/>
              <a:t>It is therefore recommended that an order be placed as soon as the stock of an antigen reaches the point where an order should be placed</a:t>
            </a:r>
          </a:p>
          <a:p>
            <a:pPr marL="0" indent="0">
              <a:buNone/>
            </a:pPr>
            <a:r>
              <a:rPr lang="en-US" sz="2400" dirty="0"/>
              <a:t>.</a:t>
            </a:r>
          </a:p>
          <a:p>
            <a:r>
              <a:rPr lang="en-US" sz="2400" dirty="0"/>
              <a:t>General formula:</a:t>
            </a:r>
          </a:p>
          <a:p>
            <a:r>
              <a:rPr lang="en-US" sz="2400" dirty="0"/>
              <a:t>Quantity to order = Maximum stock – stock at hand</a:t>
            </a:r>
          </a:p>
          <a:p>
            <a:r>
              <a:rPr lang="en-US" sz="2400" dirty="0" err="1"/>
              <a:t>Qorder</a:t>
            </a:r>
            <a:r>
              <a:rPr lang="en-US" sz="2400" dirty="0"/>
              <a:t> = </a:t>
            </a:r>
            <a:r>
              <a:rPr lang="en-US" sz="2400" dirty="0" err="1"/>
              <a:t>Smaxi</a:t>
            </a:r>
            <a:r>
              <a:rPr lang="en-US" sz="2400" dirty="0"/>
              <a:t> – </a:t>
            </a:r>
            <a:r>
              <a:rPr lang="en-US" sz="2400" dirty="0" err="1"/>
              <a:t>Savailable</a:t>
            </a:r>
            <a:endParaRPr lang="en-US" sz="2400" dirty="0"/>
          </a:p>
          <a:p>
            <a:endParaRPr lang="en-US" dirty="0"/>
          </a:p>
        </p:txBody>
      </p:sp>
    </p:spTree>
    <p:extLst>
      <p:ext uri="{BB962C8B-B14F-4D97-AF65-F5344CB8AC3E}">
        <p14:creationId xmlns:p14="http://schemas.microsoft.com/office/powerpoint/2010/main" val="22868992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CONTROLLING VACCINE STOCKS</a:t>
            </a:r>
            <a:br>
              <a:rPr lang="en-US" dirty="0"/>
            </a:br>
            <a:endParaRPr lang="en-US" dirty="0"/>
          </a:p>
        </p:txBody>
      </p:sp>
      <p:sp>
        <p:nvSpPr>
          <p:cNvPr id="3" name="Content Placeholder 2"/>
          <p:cNvSpPr>
            <a:spLocks noGrp="1"/>
          </p:cNvSpPr>
          <p:nvPr>
            <p:ph idx="1"/>
          </p:nvPr>
        </p:nvSpPr>
        <p:spPr/>
        <p:txBody>
          <a:bodyPr/>
          <a:lstStyle/>
          <a:p>
            <a:r>
              <a:rPr lang="en-US" sz="2400" dirty="0"/>
              <a:t>1. Receiving delivered vaccines and supplies</a:t>
            </a:r>
          </a:p>
          <a:p>
            <a:r>
              <a:rPr lang="en-US" sz="2400" dirty="0"/>
              <a:t>2. Storage, transport and handling of vaccines</a:t>
            </a:r>
          </a:p>
          <a:p>
            <a:r>
              <a:rPr lang="en-US" sz="2400" dirty="0"/>
              <a:t>3. Organizing vaccine distribution</a:t>
            </a:r>
          </a:p>
          <a:p>
            <a:r>
              <a:rPr lang="en-US" sz="2400" dirty="0"/>
              <a:t>4. Inventory of vaccine stocks</a:t>
            </a:r>
          </a:p>
          <a:p>
            <a:endParaRPr lang="en-US" dirty="0"/>
          </a:p>
        </p:txBody>
      </p:sp>
    </p:spTree>
    <p:extLst>
      <p:ext uri="{BB962C8B-B14F-4D97-AF65-F5344CB8AC3E}">
        <p14:creationId xmlns:p14="http://schemas.microsoft.com/office/powerpoint/2010/main" val="4160776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fontScale="90000"/>
          </a:bodyPr>
          <a:lstStyle/>
          <a:p>
            <a:r>
              <a:rPr lang="en-US" dirty="0"/>
              <a:t>2. PASSIVE IMMUNIZATION</a:t>
            </a:r>
          </a:p>
        </p:txBody>
      </p:sp>
      <p:sp>
        <p:nvSpPr>
          <p:cNvPr id="3" name="Content Placeholder 2"/>
          <p:cNvSpPr>
            <a:spLocks noGrp="1"/>
          </p:cNvSpPr>
          <p:nvPr>
            <p:ph idx="1"/>
          </p:nvPr>
        </p:nvSpPr>
        <p:spPr>
          <a:xfrm>
            <a:off x="838200" y="953038"/>
            <a:ext cx="10515600" cy="5615187"/>
          </a:xfrm>
        </p:spPr>
        <p:txBody>
          <a:bodyPr>
            <a:normAutofit fontScale="92500" lnSpcReduction="10000"/>
          </a:bodyPr>
          <a:lstStyle/>
          <a:p>
            <a:pPr>
              <a:lnSpc>
                <a:spcPct val="120000"/>
              </a:lnSpc>
            </a:pPr>
            <a:r>
              <a:rPr lang="en-GB" sz="2400" dirty="0"/>
              <a:t>It is taking antibodies and give them to another person and because the person receiving these antibodies is not making them </a:t>
            </a:r>
          </a:p>
          <a:p>
            <a:pPr>
              <a:lnSpc>
                <a:spcPct val="120000"/>
              </a:lnSpc>
            </a:pPr>
            <a:r>
              <a:rPr lang="en-GB" sz="2400" dirty="0"/>
              <a:t> </a:t>
            </a:r>
            <a:r>
              <a:rPr lang="en-GB" sz="2400" dirty="0" err="1"/>
              <a:t>Eg</a:t>
            </a:r>
            <a:r>
              <a:rPr lang="en-GB" sz="2400" dirty="0"/>
              <a:t>:  it occurs every time a baby develops in the uterus of the mother as the mother’s antibodies pass into the baby’s blood and provide them with ready made antibodies against these diseases for a short time after birth.</a:t>
            </a:r>
          </a:p>
          <a:p>
            <a:pPr>
              <a:lnSpc>
                <a:spcPct val="120000"/>
              </a:lnSpc>
            </a:pPr>
            <a:r>
              <a:rPr lang="en-GB" sz="2400" dirty="0"/>
              <a:t> </a:t>
            </a:r>
            <a:r>
              <a:rPr lang="en-GB" sz="2400" b="1" dirty="0"/>
              <a:t>advantage </a:t>
            </a:r>
          </a:p>
          <a:p>
            <a:pPr marL="0" indent="0">
              <a:lnSpc>
                <a:spcPct val="120000"/>
              </a:lnSpc>
              <a:buNone/>
            </a:pPr>
            <a:r>
              <a:rPr lang="en-GB" sz="2400" dirty="0"/>
              <a:t>	-the individual who has this type of immunisation gets immediate assistance in fighting against an 	infection like  snake bites or tetanus infection. </a:t>
            </a:r>
          </a:p>
          <a:p>
            <a:pPr marL="0" indent="0">
              <a:lnSpc>
                <a:spcPct val="120000"/>
              </a:lnSpc>
              <a:buNone/>
            </a:pPr>
            <a:r>
              <a:rPr lang="en-GB" sz="2400" b="1" dirty="0"/>
              <a:t>disadvantage,</a:t>
            </a:r>
          </a:p>
          <a:p>
            <a:pPr marL="0" indent="0">
              <a:lnSpc>
                <a:spcPct val="120000"/>
              </a:lnSpc>
              <a:buNone/>
            </a:pPr>
            <a:r>
              <a:rPr lang="en-GB" sz="2400" dirty="0"/>
              <a:t>	- since they are not their own,</a:t>
            </a:r>
          </a:p>
          <a:p>
            <a:pPr marL="0" indent="0">
              <a:lnSpc>
                <a:spcPct val="120000"/>
              </a:lnSpc>
              <a:buNone/>
            </a:pPr>
            <a:r>
              <a:rPr lang="en-GB" sz="2400" dirty="0"/>
              <a:t> 	-there is no antigen stimulating the body to produce more, </a:t>
            </a:r>
          </a:p>
          <a:p>
            <a:pPr marL="0" indent="0">
              <a:lnSpc>
                <a:spcPct val="120000"/>
              </a:lnSpc>
              <a:buNone/>
            </a:pPr>
            <a:r>
              <a:rPr lang="en-GB" sz="2400" dirty="0"/>
              <a:t>	-thus antibodies are gone in few weeks or months and the protection is lost.</a:t>
            </a:r>
          </a:p>
          <a:p>
            <a:endParaRPr lang="en-US" dirty="0"/>
          </a:p>
        </p:txBody>
      </p:sp>
    </p:spTree>
    <p:extLst>
      <p:ext uri="{BB962C8B-B14F-4D97-AF65-F5344CB8AC3E}">
        <p14:creationId xmlns:p14="http://schemas.microsoft.com/office/powerpoint/2010/main" val="28331936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3200" dirty="0"/>
              <a:t>REFRIGERATORS</a:t>
            </a:r>
          </a:p>
        </p:txBody>
      </p:sp>
    </p:spTree>
    <p:extLst>
      <p:ext uri="{BB962C8B-B14F-4D97-AF65-F5344CB8AC3E}">
        <p14:creationId xmlns:p14="http://schemas.microsoft.com/office/powerpoint/2010/main" val="21274263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normAutofit fontScale="62500" lnSpcReduction="20000"/>
          </a:bodyPr>
          <a:lstStyle/>
          <a:p>
            <a:pPr>
              <a:lnSpc>
                <a:spcPct val="150000"/>
              </a:lnSpc>
            </a:pPr>
            <a:r>
              <a:rPr lang="en-US" sz="3400" dirty="0"/>
              <a:t>Health facility refrigerators may be powered by electricity, gas, kerosene, or solar energy.</a:t>
            </a:r>
          </a:p>
          <a:p>
            <a:pPr>
              <a:lnSpc>
                <a:spcPct val="150000"/>
              </a:lnSpc>
            </a:pPr>
            <a:r>
              <a:rPr lang="en-US" sz="3400" dirty="0"/>
              <a:t>Electric refrigerators are usually the least costly to run and the easiest to maintain, </a:t>
            </a:r>
          </a:p>
          <a:p>
            <a:pPr>
              <a:lnSpc>
                <a:spcPct val="150000"/>
              </a:lnSpc>
            </a:pPr>
            <a:r>
              <a:rPr lang="en-US" sz="3400" dirty="0"/>
              <a:t>but they must have a reliable electricity supply.</a:t>
            </a:r>
          </a:p>
          <a:p>
            <a:pPr>
              <a:lnSpc>
                <a:spcPct val="150000"/>
              </a:lnSpc>
            </a:pPr>
            <a:r>
              <a:rPr lang="en-US" sz="3400" dirty="0"/>
              <a:t>Where the electricity or fuel supply is not reliable, ice-lined refrigerators can maintain the appropriate temperature for 16 hours without power if they operate with power for at least eight hours a day. </a:t>
            </a:r>
          </a:p>
          <a:p>
            <a:pPr>
              <a:lnSpc>
                <a:spcPct val="150000"/>
              </a:lnSpc>
            </a:pPr>
            <a:r>
              <a:rPr lang="en-US" sz="3400" dirty="0"/>
              <a:t>But the use of ice-lined refrigerators may expose vaccines to the risk of freezing</a:t>
            </a:r>
          </a:p>
          <a:p>
            <a:pPr>
              <a:lnSpc>
                <a:spcPct val="150000"/>
              </a:lnSpc>
            </a:pPr>
            <a:r>
              <a:rPr lang="en-US" sz="3400" dirty="0"/>
              <a:t>Refrigerators have different capacities for storing vaccines and for freezing and storing ice-packs. </a:t>
            </a:r>
          </a:p>
          <a:p>
            <a:pPr>
              <a:lnSpc>
                <a:spcPct val="150000"/>
              </a:lnSpc>
            </a:pPr>
            <a:endParaRPr lang="en-US" sz="2400" dirty="0"/>
          </a:p>
        </p:txBody>
      </p:sp>
    </p:spTree>
    <p:extLst>
      <p:ext uri="{BB962C8B-B14F-4D97-AF65-F5344CB8AC3E}">
        <p14:creationId xmlns:p14="http://schemas.microsoft.com/office/powerpoint/2010/main" val="176757842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9123"/>
          </a:xfrm>
        </p:spPr>
        <p:txBody>
          <a:bodyPr>
            <a:normAutofit fontScale="90000"/>
          </a:bodyPr>
          <a:lstStyle/>
          <a:p>
            <a:r>
              <a:rPr lang="en-US" sz="2800" b="1" u="sng" dirty="0">
                <a:solidFill>
                  <a:srgbClr val="FF0000"/>
                </a:solidFill>
                <a:effectLst>
                  <a:outerShdw blurRad="38100" dist="38100" dir="2700000" algn="tl">
                    <a:srgbClr val="C0C0C0"/>
                  </a:outerShdw>
                </a:effectLst>
                <a:latin typeface="Calibri" panose="020F0502020204030204"/>
              </a:rPr>
              <a:t>VACCINE REFRIGERATORS HAVE TWO COMPARTMENTS</a:t>
            </a:r>
            <a:r>
              <a:rPr lang="en-US" sz="2800" dirty="0">
                <a:solidFill>
                  <a:prstClr val="black"/>
                </a:solidFill>
                <a:latin typeface="Calibri" panose="020F0502020204030204"/>
              </a:rPr>
              <a:t>:</a:t>
            </a:r>
            <a:endParaRPr lang="en-US" sz="2800" dirty="0"/>
          </a:p>
        </p:txBody>
      </p:sp>
      <p:sp>
        <p:nvSpPr>
          <p:cNvPr id="3" name="Content Placeholder 2"/>
          <p:cNvSpPr>
            <a:spLocks noGrp="1"/>
          </p:cNvSpPr>
          <p:nvPr>
            <p:ph idx="1"/>
          </p:nvPr>
        </p:nvSpPr>
        <p:spPr>
          <a:xfrm>
            <a:off x="838200" y="914400"/>
            <a:ext cx="10515600" cy="5262563"/>
          </a:xfrm>
        </p:spPr>
        <p:txBody>
          <a:bodyPr>
            <a:normAutofit/>
          </a:bodyPr>
          <a:lstStyle/>
          <a:p>
            <a:pPr marL="533400" indent="-533400">
              <a:lnSpc>
                <a:spcPct val="150000"/>
              </a:lnSpc>
              <a:buFont typeface="Wingdings" pitchFamily="2" charset="2"/>
              <a:buAutoNum type="arabicPeriod"/>
            </a:pPr>
            <a:r>
              <a:rPr lang="en-US" sz="2400" b="1" dirty="0"/>
              <a:t>A main compartment (the refrigerator)</a:t>
            </a:r>
          </a:p>
          <a:p>
            <a:pPr marL="0" indent="0">
              <a:lnSpc>
                <a:spcPct val="150000"/>
              </a:lnSpc>
              <a:buNone/>
            </a:pPr>
            <a:r>
              <a:rPr lang="en-US" sz="2400" dirty="0"/>
              <a:t>	 for storing vaccines and diluents, in which the temperature should be kept 	between +2ºC and +8ºC. </a:t>
            </a:r>
          </a:p>
          <a:p>
            <a:pPr marL="0" indent="0">
              <a:lnSpc>
                <a:spcPct val="150000"/>
              </a:lnSpc>
              <a:buNone/>
            </a:pPr>
            <a:r>
              <a:rPr lang="en-US" sz="2400" dirty="0"/>
              <a:t>	The thermostat is used to adjust the temperature.</a:t>
            </a:r>
          </a:p>
          <a:p>
            <a:pPr marL="533400" indent="-533400">
              <a:lnSpc>
                <a:spcPct val="150000"/>
              </a:lnSpc>
              <a:buFont typeface="Wingdings" pitchFamily="2" charset="2"/>
              <a:buAutoNum type="arabicPeriod"/>
            </a:pPr>
            <a:r>
              <a:rPr lang="en-US" sz="2400" dirty="0"/>
              <a:t>A </a:t>
            </a:r>
            <a:r>
              <a:rPr lang="en-US" sz="2400" b="1" dirty="0"/>
              <a:t>second compartment (the freezer) </a:t>
            </a:r>
          </a:p>
          <a:p>
            <a:pPr marL="0" indent="0">
              <a:lnSpc>
                <a:spcPct val="150000"/>
              </a:lnSpc>
              <a:buNone/>
            </a:pPr>
            <a:r>
              <a:rPr lang="en-US" sz="2400" dirty="0"/>
              <a:t>	for freezing ice-packs. If the refrigerator is working properly, this section will 	be between -5ºC and -15ºC.</a:t>
            </a:r>
          </a:p>
        </p:txBody>
      </p:sp>
    </p:spTree>
    <p:extLst>
      <p:ext uri="{BB962C8B-B14F-4D97-AF65-F5344CB8AC3E}">
        <p14:creationId xmlns:p14="http://schemas.microsoft.com/office/powerpoint/2010/main" val="404319273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TYPES OF REFRIGERATORS </a:t>
            </a: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a:t>1</a:t>
            </a:r>
            <a:r>
              <a:rPr lang="en-US" sz="2400" dirty="0"/>
              <a:t>. Compression</a:t>
            </a:r>
          </a:p>
          <a:p>
            <a:pPr marL="0" indent="0">
              <a:lnSpc>
                <a:spcPct val="150000"/>
              </a:lnSpc>
              <a:buNone/>
            </a:pPr>
            <a:r>
              <a:rPr lang="en-US" sz="2400" dirty="0"/>
              <a:t>2. Absorption</a:t>
            </a:r>
          </a:p>
        </p:txBody>
      </p:sp>
    </p:spTree>
    <p:extLst>
      <p:ext uri="{BB962C8B-B14F-4D97-AF65-F5344CB8AC3E}">
        <p14:creationId xmlns:p14="http://schemas.microsoft.com/office/powerpoint/2010/main" val="275082417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78819"/>
          </a:xfrm>
        </p:spPr>
        <p:txBody>
          <a:bodyPr>
            <a:normAutofit fontScale="90000"/>
          </a:bodyPr>
          <a:lstStyle/>
          <a:p>
            <a:r>
              <a:rPr lang="en-US" dirty="0"/>
              <a:t>1. COMPRESSOR</a:t>
            </a:r>
          </a:p>
        </p:txBody>
      </p:sp>
      <p:sp>
        <p:nvSpPr>
          <p:cNvPr id="3" name="Content Placeholder 2"/>
          <p:cNvSpPr>
            <a:spLocks noGrp="1"/>
          </p:cNvSpPr>
          <p:nvPr>
            <p:ph idx="1"/>
          </p:nvPr>
        </p:nvSpPr>
        <p:spPr>
          <a:xfrm>
            <a:off x="283335" y="850006"/>
            <a:ext cx="11462197" cy="5326957"/>
          </a:xfrm>
        </p:spPr>
        <p:txBody>
          <a:bodyPr>
            <a:normAutofit fontScale="92500" lnSpcReduction="10000"/>
          </a:bodyPr>
          <a:lstStyle/>
          <a:p>
            <a:pPr>
              <a:lnSpc>
                <a:spcPct val="150000"/>
              </a:lnSpc>
            </a:pPr>
            <a:r>
              <a:rPr lang="en-US" sz="2600" dirty="0"/>
              <a:t>Most electric and solar </a:t>
            </a:r>
          </a:p>
          <a:p>
            <a:pPr>
              <a:lnSpc>
                <a:spcPct val="150000"/>
              </a:lnSpc>
            </a:pPr>
            <a:r>
              <a:rPr lang="en-US" sz="2600" dirty="0"/>
              <a:t>It uses an electric motor compressor to circulate a cooling fluid called refrigerant .</a:t>
            </a:r>
          </a:p>
          <a:p>
            <a:pPr>
              <a:lnSpc>
                <a:spcPct val="150000"/>
              </a:lnSpc>
            </a:pPr>
            <a:r>
              <a:rPr lang="en-US" sz="2600" dirty="0"/>
              <a:t>The pump compresses the refrigerant from a gaseous state into a </a:t>
            </a:r>
            <a:r>
              <a:rPr lang="en-US" sz="2600" dirty="0" err="1"/>
              <a:t>liguid</a:t>
            </a:r>
            <a:r>
              <a:rPr lang="en-US" sz="2600" dirty="0"/>
              <a:t> state ,a process which gives off heat</a:t>
            </a:r>
          </a:p>
          <a:p>
            <a:pPr>
              <a:lnSpc>
                <a:spcPct val="150000"/>
              </a:lnSpc>
            </a:pPr>
            <a:r>
              <a:rPr lang="en-US" sz="2600" dirty="0"/>
              <a:t>The compression system circulates the refrigerant very quickly and thus a much greater cooling effect than the absorption system .</a:t>
            </a:r>
          </a:p>
          <a:p>
            <a:pPr>
              <a:lnSpc>
                <a:spcPct val="150000"/>
              </a:lnSpc>
            </a:pPr>
            <a:r>
              <a:rPr lang="en-US" sz="2600" dirty="0"/>
              <a:t>The temperature in the storage area is controlled by an automatic thermostat which the compressor motor on and off at the desired temp</a:t>
            </a:r>
          </a:p>
          <a:p>
            <a:endParaRPr lang="en-US" dirty="0"/>
          </a:p>
        </p:txBody>
      </p:sp>
    </p:spTree>
    <p:extLst>
      <p:ext uri="{BB962C8B-B14F-4D97-AF65-F5344CB8AC3E}">
        <p14:creationId xmlns:p14="http://schemas.microsoft.com/office/powerpoint/2010/main" val="157600886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43213"/>
          </a:xfrm>
        </p:spPr>
        <p:txBody>
          <a:bodyPr>
            <a:normAutofit fontScale="90000"/>
          </a:bodyPr>
          <a:lstStyle/>
          <a:p>
            <a:r>
              <a:rPr lang="en-US" dirty="0"/>
              <a:t>2. ABSORPTION</a:t>
            </a:r>
          </a:p>
        </p:txBody>
      </p:sp>
      <p:sp>
        <p:nvSpPr>
          <p:cNvPr id="3" name="Content Placeholder 2"/>
          <p:cNvSpPr>
            <a:spLocks noGrp="1"/>
          </p:cNvSpPr>
          <p:nvPr>
            <p:ph idx="1"/>
          </p:nvPr>
        </p:nvSpPr>
        <p:spPr>
          <a:xfrm>
            <a:off x="838200" y="708338"/>
            <a:ext cx="10515600" cy="5468625"/>
          </a:xfrm>
        </p:spPr>
        <p:txBody>
          <a:bodyPr>
            <a:normAutofit lnSpcReduction="10000"/>
          </a:bodyPr>
          <a:lstStyle/>
          <a:p>
            <a:pPr>
              <a:lnSpc>
                <a:spcPct val="150000"/>
              </a:lnSpc>
            </a:pPr>
            <a:r>
              <a:rPr lang="en-US" sz="2400" dirty="0"/>
              <a:t>These use heat produced by electricity or burning gas or kerosene to drive a cooling cycle under pressure produced by hydrogen</a:t>
            </a:r>
          </a:p>
          <a:p>
            <a:pPr>
              <a:lnSpc>
                <a:spcPct val="150000"/>
              </a:lnSpc>
            </a:pPr>
            <a:r>
              <a:rPr lang="en-US" sz="2400" dirty="0"/>
              <a:t>The heat causes ammonia and h2o to circulate in a sealed system of pipes .In the evaporator inside the refrigerator ,the ammonia fluid turns into gas ,absorbing heat from the inside air .as a gas ,it rises circulating to the outside of the refrigerator where it condenses into a liquid ,releasing the heat to the outside air.</a:t>
            </a:r>
          </a:p>
          <a:p>
            <a:pPr>
              <a:lnSpc>
                <a:spcPct val="150000"/>
              </a:lnSpc>
            </a:pPr>
            <a:r>
              <a:rPr lang="en-US" sz="2400" dirty="0"/>
              <a:t>NB less efficient than compression because of the slow circulation of the refrigerant but much more suitable where there is weak, unreliable electricity supply  </a:t>
            </a:r>
            <a:r>
              <a:rPr lang="en-US" dirty="0"/>
              <a:t>.</a:t>
            </a:r>
          </a:p>
          <a:p>
            <a:endParaRPr lang="en-US" dirty="0"/>
          </a:p>
        </p:txBody>
      </p:sp>
    </p:spTree>
    <p:extLst>
      <p:ext uri="{BB962C8B-B14F-4D97-AF65-F5344CB8AC3E}">
        <p14:creationId xmlns:p14="http://schemas.microsoft.com/office/powerpoint/2010/main" val="51118352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FRIDGES MODELS</a:t>
            </a:r>
          </a:p>
        </p:txBody>
      </p:sp>
      <p:sp>
        <p:nvSpPr>
          <p:cNvPr id="3" name="Content Placeholder 2"/>
          <p:cNvSpPr>
            <a:spLocks noGrp="1"/>
          </p:cNvSpPr>
          <p:nvPr>
            <p:ph idx="1"/>
          </p:nvPr>
        </p:nvSpPr>
        <p:spPr/>
        <p:txBody>
          <a:bodyPr>
            <a:normAutofit lnSpcReduction="10000"/>
          </a:bodyPr>
          <a:lstStyle/>
          <a:p>
            <a:pPr>
              <a:lnSpc>
                <a:spcPct val="150000"/>
              </a:lnSpc>
            </a:pPr>
            <a:r>
              <a:rPr lang="en-US" sz="2400" b="1" dirty="0"/>
              <a:t>COMPRESSION</a:t>
            </a:r>
            <a:endParaRPr lang="en-US" sz="2400" dirty="0"/>
          </a:p>
          <a:p>
            <a:pPr lvl="1">
              <a:lnSpc>
                <a:spcPct val="150000"/>
              </a:lnSpc>
              <a:buFont typeface="Wingdings" pitchFamily="2" charset="2"/>
              <a:buChar char="Ø"/>
            </a:pPr>
            <a:r>
              <a:rPr lang="en-US" sz="2400" dirty="0"/>
              <a:t>RCW  42EG</a:t>
            </a:r>
          </a:p>
          <a:p>
            <a:pPr>
              <a:lnSpc>
                <a:spcPct val="150000"/>
              </a:lnSpc>
            </a:pPr>
            <a:r>
              <a:rPr lang="en-US" sz="2400" b="1" dirty="0"/>
              <a:t>ABSORPTION</a:t>
            </a:r>
          </a:p>
          <a:p>
            <a:pPr lvl="1">
              <a:lnSpc>
                <a:spcPct val="150000"/>
              </a:lnSpc>
            </a:pPr>
            <a:r>
              <a:rPr lang="en-US" sz="2400" dirty="0" err="1"/>
              <a:t>Sibir</a:t>
            </a:r>
            <a:r>
              <a:rPr lang="en-US" sz="2400" dirty="0"/>
              <a:t> S2323</a:t>
            </a:r>
          </a:p>
          <a:p>
            <a:pPr lvl="1">
              <a:lnSpc>
                <a:spcPct val="150000"/>
              </a:lnSpc>
            </a:pPr>
            <a:r>
              <a:rPr lang="en-US" sz="2400" dirty="0"/>
              <a:t>RA 1300</a:t>
            </a:r>
          </a:p>
          <a:p>
            <a:pPr lvl="1">
              <a:lnSpc>
                <a:spcPct val="150000"/>
              </a:lnSpc>
            </a:pPr>
            <a:r>
              <a:rPr lang="en-US" sz="2400" dirty="0"/>
              <a:t>VR 50 solar </a:t>
            </a:r>
          </a:p>
          <a:p>
            <a:endParaRPr lang="en-US" dirty="0"/>
          </a:p>
        </p:txBody>
      </p:sp>
    </p:spTree>
    <p:extLst>
      <p:ext uri="{BB962C8B-B14F-4D97-AF65-F5344CB8AC3E}">
        <p14:creationId xmlns:p14="http://schemas.microsoft.com/office/powerpoint/2010/main" val="29810963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0486"/>
          </a:xfrm>
        </p:spPr>
        <p:txBody>
          <a:bodyPr>
            <a:normAutofit fontScale="90000"/>
          </a:bodyPr>
          <a:lstStyle/>
          <a:p>
            <a:r>
              <a:rPr lang="en-US" dirty="0"/>
              <a:t>PACKINGING</a:t>
            </a:r>
          </a:p>
        </p:txBody>
      </p:sp>
      <p:sp>
        <p:nvSpPr>
          <p:cNvPr id="3" name="Content Placeholder 2"/>
          <p:cNvSpPr>
            <a:spLocks noGrp="1"/>
          </p:cNvSpPr>
          <p:nvPr>
            <p:ph idx="1"/>
          </p:nvPr>
        </p:nvSpPr>
        <p:spPr>
          <a:xfrm>
            <a:off x="838200" y="785612"/>
            <a:ext cx="10515600" cy="5859887"/>
          </a:xfrm>
        </p:spPr>
        <p:txBody>
          <a:bodyPr>
            <a:normAutofit/>
          </a:bodyPr>
          <a:lstStyle/>
          <a:p>
            <a:pPr>
              <a:lnSpc>
                <a:spcPct val="150000"/>
              </a:lnSpc>
            </a:pPr>
            <a:r>
              <a:rPr lang="en-US" sz="2400" dirty="0"/>
              <a:t>The vaccines are placed such that polio, measles ,BCG are in the coolest part of the refrigerator .Penta,TT,PCV10 should be in the middle</a:t>
            </a:r>
          </a:p>
          <a:p>
            <a:pPr>
              <a:lnSpc>
                <a:spcPct val="150000"/>
              </a:lnSpc>
            </a:pPr>
            <a:r>
              <a:rPr lang="en-US" sz="2400" dirty="0"/>
              <a:t>Ice pack &amp; diluents at the bottom shelves.</a:t>
            </a:r>
          </a:p>
          <a:p>
            <a:pPr>
              <a:lnSpc>
                <a:spcPct val="150000"/>
              </a:lnSpc>
            </a:pPr>
            <a:r>
              <a:rPr lang="en-US" sz="2400" dirty="0"/>
              <a:t>The vaccines are arranged in trays of different </a:t>
            </a:r>
            <a:r>
              <a:rPr lang="en-US" sz="2400" dirty="0" err="1"/>
              <a:t>colours</a:t>
            </a:r>
            <a:r>
              <a:rPr lang="en-US" sz="2400" dirty="0"/>
              <a:t> .</a:t>
            </a:r>
          </a:p>
          <a:p>
            <a:pPr>
              <a:lnSpc>
                <a:spcPct val="150000"/>
              </a:lnSpc>
            </a:pPr>
            <a:r>
              <a:rPr lang="en-US" sz="2400" dirty="0"/>
              <a:t>The most sensitive to heat being polio. </a:t>
            </a:r>
          </a:p>
          <a:p>
            <a:pPr>
              <a:lnSpc>
                <a:spcPct val="150000"/>
              </a:lnSpc>
            </a:pPr>
            <a:r>
              <a:rPr lang="en-US" sz="2400" dirty="0"/>
              <a:t>no vaccines should be stored in the freezer compartment  instead only the ice packs are stored there.</a:t>
            </a:r>
          </a:p>
          <a:p>
            <a:pPr>
              <a:lnSpc>
                <a:spcPct val="150000"/>
              </a:lnSpc>
            </a:pPr>
            <a:r>
              <a:rPr lang="en-US" sz="2400" dirty="0"/>
              <a:t>A sticker is posted on the front of the refrigerator to explain how to place them.</a:t>
            </a:r>
          </a:p>
        </p:txBody>
      </p:sp>
    </p:spTree>
    <p:extLst>
      <p:ext uri="{BB962C8B-B14F-4D97-AF65-F5344CB8AC3E}">
        <p14:creationId xmlns:p14="http://schemas.microsoft.com/office/powerpoint/2010/main" val="332677055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05308"/>
          </a:xfrm>
        </p:spPr>
        <p:txBody>
          <a:bodyPr>
            <a:normAutofit/>
          </a:bodyPr>
          <a:lstStyle/>
          <a:p>
            <a:r>
              <a:rPr lang="en-US" sz="2800" b="1" dirty="0"/>
              <a:t>ARRANGEMENT OF VACCINES IN A REFRIGERATOR </a:t>
            </a:r>
          </a:p>
        </p:txBody>
      </p:sp>
      <p:pic>
        <p:nvPicPr>
          <p:cNvPr id="4" name="Content Placeholder 3"/>
          <p:cNvPicPr>
            <a:picLocks noGrp="1" noChangeAspect="1"/>
          </p:cNvPicPr>
          <p:nvPr>
            <p:ph idx="1"/>
          </p:nvPr>
        </p:nvPicPr>
        <p:blipFill>
          <a:blip r:embed="rId2"/>
          <a:stretch>
            <a:fillRect/>
          </a:stretch>
        </p:blipFill>
        <p:spPr>
          <a:xfrm>
            <a:off x="1107582" y="901521"/>
            <a:ext cx="10006885" cy="5576552"/>
          </a:xfrm>
          <a:prstGeom prst="rect">
            <a:avLst/>
          </a:prstGeom>
        </p:spPr>
      </p:pic>
    </p:spTree>
    <p:extLst>
      <p:ext uri="{BB962C8B-B14F-4D97-AF65-F5344CB8AC3E}">
        <p14:creationId xmlns:p14="http://schemas.microsoft.com/office/powerpoint/2010/main" val="42416216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CARE FOR REFRIGERATOR</a:t>
            </a:r>
          </a:p>
        </p:txBody>
      </p:sp>
      <p:sp>
        <p:nvSpPr>
          <p:cNvPr id="3" name="Content Placeholder 2"/>
          <p:cNvSpPr>
            <a:spLocks noGrp="1"/>
          </p:cNvSpPr>
          <p:nvPr>
            <p:ph idx="1"/>
          </p:nvPr>
        </p:nvSpPr>
        <p:spPr>
          <a:xfrm>
            <a:off x="677334" y="1529524"/>
            <a:ext cx="8596668" cy="3880773"/>
          </a:xfrm>
        </p:spPr>
        <p:txBody>
          <a:bodyPr>
            <a:noAutofit/>
          </a:bodyPr>
          <a:lstStyle/>
          <a:p>
            <a:pPr>
              <a:lnSpc>
                <a:spcPct val="200000"/>
              </a:lnSpc>
            </a:pPr>
            <a:r>
              <a:rPr lang="en-US" sz="2400" dirty="0"/>
              <a:t>Do not operate on two sources of energy at the same time </a:t>
            </a:r>
          </a:p>
          <a:p>
            <a:pPr>
              <a:lnSpc>
                <a:spcPct val="200000"/>
              </a:lnSpc>
            </a:pPr>
            <a:r>
              <a:rPr lang="en-US" sz="2400" dirty="0"/>
              <a:t>Check temp BD</a:t>
            </a:r>
          </a:p>
          <a:p>
            <a:pPr>
              <a:lnSpc>
                <a:spcPct val="200000"/>
              </a:lnSpc>
            </a:pPr>
            <a:r>
              <a:rPr lang="en-US" sz="2400" dirty="0"/>
              <a:t>Check ice formation on the evaporator ,if the ice is thicker than 6mm to 10mm defrost the refrigerator .thick will make temp to rise</a:t>
            </a:r>
          </a:p>
          <a:p>
            <a:pPr>
              <a:lnSpc>
                <a:spcPct val="200000"/>
              </a:lnSpc>
            </a:pPr>
            <a:r>
              <a:rPr lang="en-US" sz="2400" dirty="0"/>
              <a:t>If using a burner check the flame it should be blue.</a:t>
            </a:r>
          </a:p>
        </p:txBody>
      </p:sp>
    </p:spTree>
    <p:extLst>
      <p:ext uri="{BB962C8B-B14F-4D97-AF65-F5344CB8AC3E}">
        <p14:creationId xmlns:p14="http://schemas.microsoft.com/office/powerpoint/2010/main" val="2221295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NATURAL IMMUNIZATION</a:t>
            </a:r>
          </a:p>
        </p:txBody>
      </p:sp>
      <p:sp>
        <p:nvSpPr>
          <p:cNvPr id="3" name="Content Placeholder 2"/>
          <p:cNvSpPr>
            <a:spLocks noGrp="1"/>
          </p:cNvSpPr>
          <p:nvPr>
            <p:ph idx="1"/>
          </p:nvPr>
        </p:nvSpPr>
        <p:spPr>
          <a:xfrm>
            <a:off x="218941" y="1249251"/>
            <a:ext cx="9055061" cy="4792111"/>
          </a:xfrm>
        </p:spPr>
        <p:txBody>
          <a:bodyPr>
            <a:normAutofit/>
          </a:bodyPr>
          <a:lstStyle/>
          <a:p>
            <a:pPr>
              <a:lnSpc>
                <a:spcPct val="150000"/>
              </a:lnSpc>
            </a:pPr>
            <a:r>
              <a:rPr lang="en-GB" sz="2400" dirty="0"/>
              <a:t>Immunity that occurs without vaccines or assistance of a health worker.</a:t>
            </a:r>
          </a:p>
          <a:p>
            <a:pPr>
              <a:lnSpc>
                <a:spcPct val="150000"/>
              </a:lnSpc>
            </a:pPr>
            <a:r>
              <a:rPr lang="en-GB" sz="2400" dirty="0"/>
              <a:t>When organisms invade the body, the white blood cells called </a:t>
            </a:r>
            <a:r>
              <a:rPr lang="en-GB" sz="2400" b="1" dirty="0"/>
              <a:t>lymphocytes</a:t>
            </a:r>
            <a:r>
              <a:rPr lang="en-GB" sz="2400" dirty="0"/>
              <a:t> identify the organisms or products referred to as the </a:t>
            </a:r>
            <a:r>
              <a:rPr lang="en-GB" sz="2400" b="1" dirty="0"/>
              <a:t>antigen</a:t>
            </a:r>
            <a:r>
              <a:rPr lang="en-GB" sz="2400" dirty="0"/>
              <a:t>.  The body then produces antibodies to fight the antigens.  This is referred to as natural immunity.</a:t>
            </a:r>
          </a:p>
          <a:p>
            <a:endParaRPr lang="en-US" dirty="0"/>
          </a:p>
        </p:txBody>
      </p:sp>
    </p:spTree>
    <p:extLst>
      <p:ext uri="{BB962C8B-B14F-4D97-AF65-F5344CB8AC3E}">
        <p14:creationId xmlns:p14="http://schemas.microsoft.com/office/powerpoint/2010/main" val="130108739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9123"/>
          </a:xfrm>
        </p:spPr>
        <p:txBody>
          <a:bodyPr>
            <a:normAutofit fontScale="90000"/>
          </a:bodyPr>
          <a:lstStyle/>
          <a:p>
            <a:r>
              <a:rPr lang="en-US" sz="3200" dirty="0"/>
              <a:t>HOW TO KEEP VACCINES COLD IN THE REFRIGERATOR</a:t>
            </a:r>
          </a:p>
        </p:txBody>
      </p:sp>
      <p:sp>
        <p:nvSpPr>
          <p:cNvPr id="3" name="Content Placeholder 2"/>
          <p:cNvSpPr>
            <a:spLocks noGrp="1"/>
          </p:cNvSpPr>
          <p:nvPr>
            <p:ph idx="1"/>
          </p:nvPr>
        </p:nvSpPr>
        <p:spPr>
          <a:xfrm>
            <a:off x="838200" y="927279"/>
            <a:ext cx="10515600" cy="5249684"/>
          </a:xfrm>
        </p:spPr>
        <p:txBody>
          <a:bodyPr>
            <a:normAutofit/>
          </a:bodyPr>
          <a:lstStyle/>
          <a:p>
            <a:pPr>
              <a:lnSpc>
                <a:spcPct val="150000"/>
              </a:lnSpc>
            </a:pPr>
            <a:r>
              <a:rPr lang="en-US" sz="2400" dirty="0"/>
              <a:t>Place vaccine in the correct compartment</a:t>
            </a:r>
          </a:p>
          <a:p>
            <a:pPr>
              <a:lnSpc>
                <a:spcPct val="150000"/>
              </a:lnSpc>
            </a:pPr>
            <a:r>
              <a:rPr lang="en-US" sz="2400" dirty="0"/>
              <a:t>Avoid unnecessary opening </a:t>
            </a:r>
          </a:p>
          <a:p>
            <a:pPr>
              <a:lnSpc>
                <a:spcPct val="150000"/>
              </a:lnSpc>
            </a:pPr>
            <a:r>
              <a:rPr lang="en-US" sz="2400" dirty="0"/>
              <a:t>Ensure maintenance of ideal temp</a:t>
            </a:r>
          </a:p>
          <a:p>
            <a:pPr>
              <a:lnSpc>
                <a:spcPct val="150000"/>
              </a:lnSpc>
            </a:pPr>
            <a:r>
              <a:rPr lang="en-US" sz="2400" dirty="0"/>
              <a:t>Defrost the refrigerator regularly</a:t>
            </a:r>
          </a:p>
          <a:p>
            <a:pPr>
              <a:lnSpc>
                <a:spcPct val="150000"/>
              </a:lnSpc>
            </a:pPr>
            <a:r>
              <a:rPr lang="en-US" sz="2400" dirty="0"/>
              <a:t>Pack with space in between</a:t>
            </a:r>
          </a:p>
          <a:p>
            <a:pPr>
              <a:lnSpc>
                <a:spcPct val="150000"/>
              </a:lnSpc>
            </a:pPr>
            <a:r>
              <a:rPr lang="en-US" sz="2400" dirty="0"/>
              <a:t>Avoid packing the vaccine in contact with the evaporator</a:t>
            </a:r>
          </a:p>
        </p:txBody>
      </p:sp>
    </p:spTree>
    <p:extLst>
      <p:ext uri="{BB962C8B-B14F-4D97-AF65-F5344CB8AC3E}">
        <p14:creationId xmlns:p14="http://schemas.microsoft.com/office/powerpoint/2010/main" val="74979323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003" y="128789"/>
            <a:ext cx="11346287" cy="6439436"/>
          </a:xfrm>
        </p:spPr>
        <p:txBody>
          <a:bodyPr>
            <a:normAutofit fontScale="70000" lnSpcReduction="20000"/>
          </a:bodyPr>
          <a:lstStyle/>
          <a:p>
            <a:pPr marL="0" indent="0">
              <a:lnSpc>
                <a:spcPct val="150000"/>
              </a:lnSpc>
              <a:buNone/>
            </a:pPr>
            <a:r>
              <a:rPr lang="en-US" sz="2600" b="1" dirty="0">
                <a:solidFill>
                  <a:srgbClr val="C00000"/>
                </a:solidFill>
              </a:rPr>
              <a:t>1. Daily</a:t>
            </a:r>
          </a:p>
          <a:p>
            <a:pPr>
              <a:lnSpc>
                <a:spcPct val="150000"/>
              </a:lnSpc>
            </a:pPr>
            <a:r>
              <a:rPr lang="en-US" sz="2600" dirty="0"/>
              <a:t>The thermometer should be read daily basis and temp adjusted to the appropriate recommended temp</a:t>
            </a:r>
          </a:p>
          <a:p>
            <a:pPr>
              <a:lnSpc>
                <a:spcPct val="150000"/>
              </a:lnSpc>
            </a:pPr>
            <a:r>
              <a:rPr lang="en-US" sz="2600" dirty="0"/>
              <a:t>The functioning of the temp recording sheet which is fitted to the cold room should be checked </a:t>
            </a:r>
          </a:p>
          <a:p>
            <a:pPr>
              <a:lnSpc>
                <a:spcPct val="150000"/>
              </a:lnSpc>
            </a:pPr>
            <a:r>
              <a:rPr lang="en-US" sz="2600" dirty="0"/>
              <a:t>Any unusual noise indicative of the malfunctioning of the machinery should be investigated &amp; corrected</a:t>
            </a:r>
          </a:p>
          <a:p>
            <a:pPr marL="0" indent="0">
              <a:lnSpc>
                <a:spcPct val="150000"/>
              </a:lnSpc>
              <a:buNone/>
            </a:pPr>
            <a:r>
              <a:rPr lang="en-US" sz="3400" b="1" dirty="0">
                <a:solidFill>
                  <a:srgbClr val="FF0000"/>
                </a:solidFill>
              </a:rPr>
              <a:t>2.  Weekly</a:t>
            </a:r>
          </a:p>
          <a:p>
            <a:pPr>
              <a:lnSpc>
                <a:spcPct val="200000"/>
              </a:lnSpc>
            </a:pPr>
            <a:r>
              <a:rPr lang="en-US" sz="2600" dirty="0"/>
              <a:t>Temp recording sheet should be changed </a:t>
            </a:r>
          </a:p>
          <a:p>
            <a:pPr>
              <a:lnSpc>
                <a:spcPct val="200000"/>
              </a:lnSpc>
            </a:pPr>
            <a:r>
              <a:rPr lang="en-US" sz="2600" dirty="0"/>
              <a:t>The alarm that indicates undesirable temp changes be tested</a:t>
            </a:r>
          </a:p>
          <a:p>
            <a:pPr>
              <a:lnSpc>
                <a:spcPct val="200000"/>
              </a:lnSpc>
            </a:pPr>
            <a:r>
              <a:rPr lang="en-US" sz="2600" dirty="0"/>
              <a:t>Stand by generator or gas  checked </a:t>
            </a:r>
          </a:p>
          <a:p>
            <a:pPr>
              <a:lnSpc>
                <a:spcPct val="200000"/>
              </a:lnSpc>
            </a:pPr>
            <a:r>
              <a:rPr lang="en-US" sz="3400" b="1" dirty="0">
                <a:solidFill>
                  <a:srgbClr val="FF0000"/>
                </a:solidFill>
              </a:rPr>
              <a:t>3.monthly</a:t>
            </a:r>
          </a:p>
          <a:p>
            <a:pPr>
              <a:lnSpc>
                <a:spcPct val="200000"/>
              </a:lnSpc>
            </a:pPr>
            <a:r>
              <a:rPr lang="en-US" sz="2600" dirty="0"/>
              <a:t> Major check by the maintenance technicians </a:t>
            </a:r>
          </a:p>
          <a:p>
            <a:pPr>
              <a:lnSpc>
                <a:spcPct val="200000"/>
              </a:lnSpc>
            </a:pPr>
            <a:r>
              <a:rPr lang="en-US" sz="2600" dirty="0"/>
              <a:t>Orders should be placed for any spares parts required for the proper function of the cold room.</a:t>
            </a:r>
          </a:p>
          <a:p>
            <a:pPr marL="0" indent="0">
              <a:lnSpc>
                <a:spcPct val="200000"/>
              </a:lnSpc>
              <a:buNone/>
            </a:pPr>
            <a:endParaRPr lang="en-US" sz="2400" dirty="0"/>
          </a:p>
          <a:p>
            <a:pPr>
              <a:lnSpc>
                <a:spcPct val="150000"/>
              </a:lnSpc>
            </a:pPr>
            <a:endParaRPr lang="en-US" sz="2400" dirty="0"/>
          </a:p>
          <a:p>
            <a:endParaRPr lang="en-US" dirty="0"/>
          </a:p>
        </p:txBody>
      </p:sp>
    </p:spTree>
    <p:extLst>
      <p:ext uri="{BB962C8B-B14F-4D97-AF65-F5344CB8AC3E}">
        <p14:creationId xmlns:p14="http://schemas.microsoft.com/office/powerpoint/2010/main" val="57155457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4881"/>
          </a:xfrm>
        </p:spPr>
        <p:txBody>
          <a:bodyPr>
            <a:normAutofit fontScale="90000"/>
          </a:bodyPr>
          <a:lstStyle/>
          <a:p>
            <a:r>
              <a:rPr lang="en-US" b="1" dirty="0"/>
              <a:t>Types of thermometers used in cold chain</a:t>
            </a:r>
          </a:p>
        </p:txBody>
      </p:sp>
      <p:sp>
        <p:nvSpPr>
          <p:cNvPr id="3" name="Content Placeholder 2"/>
          <p:cNvSpPr>
            <a:spLocks noGrp="1"/>
          </p:cNvSpPr>
          <p:nvPr>
            <p:ph idx="1"/>
          </p:nvPr>
        </p:nvSpPr>
        <p:spPr>
          <a:xfrm>
            <a:off x="838200" y="850006"/>
            <a:ext cx="10515600" cy="5718219"/>
          </a:xfrm>
        </p:spPr>
        <p:txBody>
          <a:bodyPr>
            <a:normAutofit fontScale="70000" lnSpcReduction="20000"/>
          </a:bodyPr>
          <a:lstStyle/>
          <a:p>
            <a:pPr marL="0" indent="0">
              <a:lnSpc>
                <a:spcPct val="150000"/>
              </a:lnSpc>
              <a:buNone/>
            </a:pPr>
            <a:r>
              <a:rPr lang="en-US" sz="3100" b="1" dirty="0"/>
              <a:t>1. Liquid crystal</a:t>
            </a:r>
            <a:r>
              <a:rPr lang="en-US" sz="3100" dirty="0"/>
              <a:t>: used during transportation, do not operate at temp below freezing point</a:t>
            </a:r>
          </a:p>
          <a:p>
            <a:pPr marL="0" indent="0">
              <a:lnSpc>
                <a:spcPct val="150000"/>
              </a:lnSpc>
              <a:buNone/>
            </a:pPr>
            <a:r>
              <a:rPr lang="en-US" sz="3100" b="1" dirty="0"/>
              <a:t>2. Dial thermometer </a:t>
            </a:r>
            <a:r>
              <a:rPr lang="en-US" sz="3100" dirty="0"/>
              <a:t>:2type</a:t>
            </a:r>
          </a:p>
          <a:p>
            <a:pPr lvl="1">
              <a:lnSpc>
                <a:spcPct val="150000"/>
              </a:lnSpc>
              <a:buFont typeface="Wingdings" pitchFamily="2" charset="2"/>
              <a:buChar char="Ø"/>
            </a:pPr>
            <a:r>
              <a:rPr lang="en-US" sz="2700" dirty="0"/>
              <a:t>1 used in central ,regional &amp; district have an alarm &amp; can also record min &amp; max temp reading </a:t>
            </a:r>
          </a:p>
          <a:p>
            <a:pPr lvl="1">
              <a:lnSpc>
                <a:spcPct val="150000"/>
              </a:lnSpc>
              <a:buFont typeface="Wingdings" pitchFamily="2" charset="2"/>
              <a:buChar char="Ø"/>
            </a:pPr>
            <a:r>
              <a:rPr lang="en-US" sz="2700" dirty="0"/>
              <a:t>2</a:t>
            </a:r>
            <a:r>
              <a:rPr lang="en-US" sz="2700" baseline="30000" dirty="0"/>
              <a:t>nd</a:t>
            </a:r>
            <a:r>
              <a:rPr lang="en-US" sz="2700" dirty="0"/>
              <a:t> type has no alarm &amp; is used during transportation </a:t>
            </a:r>
          </a:p>
          <a:p>
            <a:pPr marL="0" indent="0">
              <a:lnSpc>
                <a:spcPct val="150000"/>
              </a:lnSpc>
              <a:buNone/>
            </a:pPr>
            <a:r>
              <a:rPr lang="en-US" sz="3100" b="1" dirty="0"/>
              <a:t>4. Digital</a:t>
            </a:r>
            <a:r>
              <a:rPr lang="en-US" sz="3100" dirty="0"/>
              <a:t> :used by engineers during evaluation &amp; determine the functioning of the cold chain equipment</a:t>
            </a:r>
          </a:p>
          <a:p>
            <a:pPr marL="0" indent="0">
              <a:lnSpc>
                <a:spcPct val="150000"/>
              </a:lnSpc>
              <a:buNone/>
            </a:pPr>
            <a:r>
              <a:rPr lang="en-US" sz="3100" b="1" dirty="0"/>
              <a:t>5. </a:t>
            </a:r>
            <a:r>
              <a:rPr lang="en-US" sz="3100" b="1" dirty="0" err="1"/>
              <a:t>Thermo</a:t>
            </a:r>
            <a:r>
              <a:rPr lang="en-US" sz="3100" b="1" dirty="0"/>
              <a:t> graphic thermometer</a:t>
            </a:r>
            <a:r>
              <a:rPr lang="en-US" sz="3100" dirty="0"/>
              <a:t>: large thermometers in built on the walls of cold rooms that graphically record the temp of the cold room in a Continuous basis in the central stores</a:t>
            </a:r>
          </a:p>
          <a:p>
            <a:endParaRPr lang="en-US" dirty="0"/>
          </a:p>
        </p:txBody>
      </p:sp>
    </p:spTree>
    <p:extLst>
      <p:ext uri="{BB962C8B-B14F-4D97-AF65-F5344CB8AC3E}">
        <p14:creationId xmlns:p14="http://schemas.microsoft.com/office/powerpoint/2010/main" val="179899647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000" dirty="0">
                <a:solidFill>
                  <a:srgbClr val="7030A0"/>
                </a:solidFill>
              </a:rPr>
              <a:t>COLD CHAIN MANAGEMENT </a:t>
            </a:r>
          </a:p>
        </p:txBody>
      </p:sp>
    </p:spTree>
    <p:extLst>
      <p:ext uri="{BB962C8B-B14F-4D97-AF65-F5344CB8AC3E}">
        <p14:creationId xmlns:p14="http://schemas.microsoft.com/office/powerpoint/2010/main" val="136328591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577" y="231821"/>
            <a:ext cx="9285668" cy="5809542"/>
          </a:xfrm>
        </p:spPr>
        <p:txBody>
          <a:bodyPr>
            <a:normAutofit lnSpcReduction="10000"/>
          </a:bodyPr>
          <a:lstStyle/>
          <a:p>
            <a:pPr>
              <a:lnSpc>
                <a:spcPct val="150000"/>
              </a:lnSpc>
            </a:pPr>
            <a:r>
              <a:rPr lang="en-US" sz="2400" dirty="0"/>
              <a:t>The cold chain is a systems process of maintaining the vaccine in a potent state from the time it is manufactured and as it passes through various suppliers and stores to reach its final recipient, that is, the mother and child. </a:t>
            </a:r>
          </a:p>
          <a:p>
            <a:pPr>
              <a:lnSpc>
                <a:spcPct val="150000"/>
              </a:lnSpc>
            </a:pPr>
            <a:r>
              <a:rPr lang="en-US" sz="2400" dirty="0"/>
              <a:t> Vaccines are very delicate and easily loose their potency, when exposed to </a:t>
            </a:r>
            <a:r>
              <a:rPr lang="en-US" sz="2400" b="1" dirty="0"/>
              <a:t>high temperature</a:t>
            </a:r>
            <a:r>
              <a:rPr lang="en-US" sz="2400" dirty="0"/>
              <a:t>, </a:t>
            </a:r>
            <a:r>
              <a:rPr lang="en-US" sz="2400" b="1" dirty="0"/>
              <a:t>sunlight</a:t>
            </a:r>
            <a:r>
              <a:rPr lang="en-US" sz="2400" dirty="0"/>
              <a:t> or </a:t>
            </a:r>
            <a:r>
              <a:rPr lang="en-US" sz="2400" b="1" dirty="0"/>
              <a:t>freezing</a:t>
            </a:r>
            <a:r>
              <a:rPr lang="en-US" sz="2400" dirty="0"/>
              <a:t> conditions. </a:t>
            </a:r>
          </a:p>
          <a:p>
            <a:pPr>
              <a:lnSpc>
                <a:spcPct val="150000"/>
              </a:lnSpc>
            </a:pPr>
            <a:r>
              <a:rPr lang="en-US" sz="2400" dirty="0"/>
              <a:t> A failure in the cold chain system will make the vaccines useless because vaccine that has lost its potency can no longer protect people from diseases.</a:t>
            </a:r>
          </a:p>
          <a:p>
            <a:endParaRPr lang="en-US" dirty="0"/>
          </a:p>
        </p:txBody>
      </p:sp>
    </p:spTree>
    <p:extLst>
      <p:ext uri="{BB962C8B-B14F-4D97-AF65-F5344CB8AC3E}">
        <p14:creationId xmlns:p14="http://schemas.microsoft.com/office/powerpoint/2010/main" val="419915591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972" y="489397"/>
            <a:ext cx="8952030" cy="5551965"/>
          </a:xfrm>
        </p:spPr>
        <p:txBody>
          <a:bodyPr/>
          <a:lstStyle/>
          <a:p>
            <a:pPr marL="0" lvl="0" indent="0" defTabSz="914400" fontAlgn="base">
              <a:lnSpc>
                <a:spcPct val="200000"/>
              </a:lnSpc>
              <a:spcBef>
                <a:spcPct val="0"/>
              </a:spcBef>
              <a:spcAft>
                <a:spcPct val="0"/>
              </a:spcAft>
              <a:buClrTx/>
              <a:buSzTx/>
              <a:buNone/>
            </a:pPr>
            <a:r>
              <a:rPr lang="en-US" sz="2400" dirty="0">
                <a:solidFill>
                  <a:schemeClr val="tx1"/>
                </a:solidFill>
                <a:latin typeface="Arial" pitchFamily="34" charset="0"/>
                <a:ea typeface="Calibri" pitchFamily="34" charset="0"/>
                <a:cs typeface="Arial" pitchFamily="34" charset="0"/>
              </a:rPr>
              <a:t>If such vaccines are given to babies, those babies will not be protected.            </a:t>
            </a:r>
            <a:endParaRPr lang="en-US" sz="2400" dirty="0">
              <a:solidFill>
                <a:schemeClr val="tx1"/>
              </a:solidFill>
              <a:latin typeface="Arial" pitchFamily="34" charset="0"/>
              <a:cs typeface="Arial" pitchFamily="34" charset="0"/>
            </a:endParaRPr>
          </a:p>
          <a:p>
            <a:pPr marL="0" lvl="0" indent="0" defTabSz="914400" eaLnBrk="0" fontAlgn="base" hangingPunct="0">
              <a:lnSpc>
                <a:spcPct val="200000"/>
              </a:lnSpc>
              <a:spcBef>
                <a:spcPct val="0"/>
              </a:spcBef>
              <a:spcAft>
                <a:spcPct val="0"/>
              </a:spcAft>
              <a:buClrTx/>
              <a:buSzTx/>
              <a:buNone/>
            </a:pPr>
            <a:r>
              <a:rPr lang="en-US" sz="2400" dirty="0">
                <a:solidFill>
                  <a:schemeClr val="tx1"/>
                </a:solidFill>
                <a:latin typeface="Arial" pitchFamily="34" charset="0"/>
                <a:ea typeface="Calibri" pitchFamily="34" charset="0"/>
                <a:cs typeface="Arial" pitchFamily="34" charset="0"/>
              </a:rPr>
              <a:t>In order to safeguard the vaccines you have to keep them at the required temperatures of between +2 degrees centigrade and +8 degrees centigrade at all times, starting from the manufacturer till they are administered to mothers and children.</a:t>
            </a:r>
            <a:endParaRPr lang="en-US" sz="2400" dirty="0">
              <a:solidFill>
                <a:schemeClr val="tx1"/>
              </a:solidFill>
              <a:latin typeface="Arial" pitchFamily="34" charset="0"/>
              <a:cs typeface="Arial" pitchFamily="34" charset="0"/>
            </a:endParaRPr>
          </a:p>
          <a:p>
            <a:endParaRPr lang="en-US" dirty="0"/>
          </a:p>
        </p:txBody>
      </p:sp>
    </p:spTree>
    <p:extLst>
      <p:ext uri="{BB962C8B-B14F-4D97-AF65-F5344CB8AC3E}">
        <p14:creationId xmlns:p14="http://schemas.microsoft.com/office/powerpoint/2010/main" val="163490775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OF COLD CHAIN </a:t>
            </a:r>
          </a:p>
        </p:txBody>
      </p:sp>
      <p:sp>
        <p:nvSpPr>
          <p:cNvPr id="3" name="Content Placeholder 2"/>
          <p:cNvSpPr>
            <a:spLocks noGrp="1"/>
          </p:cNvSpPr>
          <p:nvPr>
            <p:ph idx="1"/>
          </p:nvPr>
        </p:nvSpPr>
        <p:spPr/>
        <p:txBody>
          <a:bodyPr/>
          <a:lstStyle/>
          <a:p>
            <a:pPr marL="0" lvl="0" indent="0">
              <a:lnSpc>
                <a:spcPct val="150000"/>
              </a:lnSpc>
              <a:buNone/>
            </a:pPr>
            <a:r>
              <a:rPr lang="en-US" sz="2400" dirty="0"/>
              <a:t>1. Trained, skilled and motivated staff.</a:t>
            </a:r>
          </a:p>
          <a:p>
            <a:pPr marL="0" lvl="0" indent="0">
              <a:lnSpc>
                <a:spcPct val="150000"/>
              </a:lnSpc>
              <a:buNone/>
            </a:pPr>
            <a:r>
              <a:rPr lang="en-US" sz="2400" dirty="0"/>
              <a:t>2. Efficient and reliable equipment.</a:t>
            </a:r>
          </a:p>
          <a:p>
            <a:pPr marL="0" lvl="0" indent="0">
              <a:lnSpc>
                <a:spcPct val="150000"/>
              </a:lnSpc>
              <a:buNone/>
            </a:pPr>
            <a:r>
              <a:rPr lang="en-US" sz="2400" dirty="0"/>
              <a:t>3. Efficient distribution of vaccines.</a:t>
            </a:r>
          </a:p>
          <a:p>
            <a:endParaRPr lang="en-US" dirty="0"/>
          </a:p>
        </p:txBody>
      </p:sp>
    </p:spTree>
    <p:extLst>
      <p:ext uri="{BB962C8B-B14F-4D97-AF65-F5344CB8AC3E}">
        <p14:creationId xmlns:p14="http://schemas.microsoft.com/office/powerpoint/2010/main" val="295987559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COLD CHAIN EQUIPMENT </a:t>
            </a:r>
          </a:p>
        </p:txBody>
      </p:sp>
      <p:sp>
        <p:nvSpPr>
          <p:cNvPr id="3" name="Content Placeholder 2"/>
          <p:cNvSpPr>
            <a:spLocks noGrp="1"/>
          </p:cNvSpPr>
          <p:nvPr>
            <p:ph idx="1"/>
          </p:nvPr>
        </p:nvSpPr>
        <p:spPr>
          <a:xfrm>
            <a:off x="206061" y="1378039"/>
            <a:ext cx="10522039" cy="5074276"/>
          </a:xfrm>
        </p:spPr>
        <p:txBody>
          <a:bodyPr>
            <a:normAutofit fontScale="92500"/>
          </a:bodyPr>
          <a:lstStyle/>
          <a:p>
            <a:pPr marL="0" lvl="0" indent="0">
              <a:lnSpc>
                <a:spcPct val="150000"/>
              </a:lnSpc>
              <a:buNone/>
            </a:pPr>
            <a:r>
              <a:rPr lang="en-US" dirty="0"/>
              <a:t>1. </a:t>
            </a:r>
            <a:r>
              <a:rPr lang="en-US" sz="2400" dirty="0"/>
              <a:t>Cold room and its accessories.  This is used for bulky storage at central stores.</a:t>
            </a:r>
          </a:p>
          <a:p>
            <a:pPr marL="0" lvl="0" indent="0">
              <a:lnSpc>
                <a:spcPct val="150000"/>
              </a:lnSpc>
              <a:buNone/>
            </a:pPr>
            <a:r>
              <a:rPr lang="en-US" sz="2400" dirty="0"/>
              <a:t>2. Refrigerators are used mainly for storage at the health facility level.</a:t>
            </a:r>
          </a:p>
          <a:p>
            <a:pPr marL="0" lvl="0" indent="0">
              <a:lnSpc>
                <a:spcPct val="150000"/>
              </a:lnSpc>
              <a:buNone/>
            </a:pPr>
            <a:r>
              <a:rPr lang="en-US" sz="2400" dirty="0"/>
              <a:t>3. Cold boxes are used for storage, especially during transportation.</a:t>
            </a:r>
          </a:p>
          <a:p>
            <a:pPr marL="0" lvl="0" indent="0">
              <a:lnSpc>
                <a:spcPct val="150000"/>
              </a:lnSpc>
              <a:buNone/>
            </a:pPr>
            <a:r>
              <a:rPr lang="en-US" sz="2400" dirty="0"/>
              <a:t>4. Vaccine carriers are only used for temporally storage during short distance 	transportation and service delivery.</a:t>
            </a:r>
          </a:p>
          <a:p>
            <a:pPr marL="0" lvl="0" indent="0">
              <a:lnSpc>
                <a:spcPct val="150000"/>
              </a:lnSpc>
              <a:buNone/>
            </a:pPr>
            <a:r>
              <a:rPr lang="en-US" sz="2400" dirty="0"/>
              <a:t>5. Ice packs are needed to maintain low temperature in cold boxes and vaccine 	carriers and placement of vaccines during service delivery.</a:t>
            </a:r>
          </a:p>
          <a:p>
            <a:pPr marL="0" lvl="0" indent="0">
              <a:lnSpc>
                <a:spcPct val="150000"/>
              </a:lnSpc>
              <a:buNone/>
            </a:pPr>
            <a:r>
              <a:rPr lang="en-US" sz="2400" dirty="0"/>
              <a:t>6. Thermometers are needed to monitor the temperatures at all times.</a:t>
            </a:r>
          </a:p>
          <a:p>
            <a:endParaRPr lang="en-US" dirty="0"/>
          </a:p>
        </p:txBody>
      </p:sp>
    </p:spTree>
    <p:extLst>
      <p:ext uri="{BB962C8B-B14F-4D97-AF65-F5344CB8AC3E}">
        <p14:creationId xmlns:p14="http://schemas.microsoft.com/office/powerpoint/2010/main" val="42011433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ld chain diagram"/>
          <p:cNvPicPr>
            <a:picLocks noGrp="1"/>
          </p:cNvPicPr>
          <p:nvPr>
            <p:ph idx="1"/>
          </p:nvPr>
        </p:nvPicPr>
        <p:blipFill>
          <a:blip r:embed="rId2" cstate="print"/>
          <a:srcRect/>
          <a:stretch>
            <a:fillRect/>
          </a:stretch>
        </p:blipFill>
        <p:spPr bwMode="auto">
          <a:xfrm>
            <a:off x="734096" y="296214"/>
            <a:ext cx="8628845" cy="6400800"/>
          </a:xfrm>
          <a:prstGeom prst="rect">
            <a:avLst/>
          </a:prstGeom>
          <a:noFill/>
          <a:ln w="9525">
            <a:noFill/>
            <a:miter lim="800000"/>
            <a:headEnd/>
            <a:tailEnd/>
          </a:ln>
        </p:spPr>
      </p:pic>
    </p:spTree>
    <p:extLst>
      <p:ext uri="{BB962C8B-B14F-4D97-AF65-F5344CB8AC3E}">
        <p14:creationId xmlns:p14="http://schemas.microsoft.com/office/powerpoint/2010/main" val="42753371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31" y="90152"/>
            <a:ext cx="9170971" cy="515155"/>
          </a:xfrm>
        </p:spPr>
        <p:txBody>
          <a:bodyPr>
            <a:normAutofit fontScale="90000"/>
          </a:bodyPr>
          <a:lstStyle/>
          <a:p>
            <a:r>
              <a:rPr lang="en-GB" sz="2800" b="1" i="1" dirty="0"/>
              <a:t>Storage Conditions in the Cold Chain System</a:t>
            </a:r>
            <a:endParaRPr lang="en-US" sz="2800" dirty="0"/>
          </a:p>
        </p:txBody>
      </p:sp>
      <p:pic>
        <p:nvPicPr>
          <p:cNvPr id="4" name="Content Placeholder 3"/>
          <p:cNvPicPr>
            <a:picLocks noGrp="1" noChangeAspect="1"/>
          </p:cNvPicPr>
          <p:nvPr>
            <p:ph idx="1"/>
          </p:nvPr>
        </p:nvPicPr>
        <p:blipFill>
          <a:blip r:embed="rId2"/>
          <a:stretch>
            <a:fillRect/>
          </a:stretch>
        </p:blipFill>
        <p:spPr>
          <a:xfrm>
            <a:off x="927279" y="940158"/>
            <a:ext cx="9440214" cy="4636394"/>
          </a:xfrm>
          <a:prstGeom prst="rect">
            <a:avLst/>
          </a:prstGeom>
        </p:spPr>
      </p:pic>
    </p:spTree>
    <p:extLst>
      <p:ext uri="{BB962C8B-B14F-4D97-AF65-F5344CB8AC3E}">
        <p14:creationId xmlns:p14="http://schemas.microsoft.com/office/powerpoint/2010/main" val="2653804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99280"/>
          </a:xfrm>
        </p:spPr>
        <p:txBody>
          <a:bodyPr>
            <a:normAutofit/>
          </a:bodyPr>
          <a:lstStyle/>
          <a:p>
            <a:r>
              <a:rPr lang="en-GB" sz="3200" b="1" dirty="0"/>
              <a:t>4.  ARTIFICIALLY INDUCED IMMUNISATION</a:t>
            </a:r>
            <a:endParaRPr lang="en-US" sz="3200" dirty="0"/>
          </a:p>
        </p:txBody>
      </p:sp>
      <p:sp>
        <p:nvSpPr>
          <p:cNvPr id="3" name="Content Placeholder 2"/>
          <p:cNvSpPr>
            <a:spLocks noGrp="1"/>
          </p:cNvSpPr>
          <p:nvPr>
            <p:ph idx="1"/>
          </p:nvPr>
        </p:nvSpPr>
        <p:spPr>
          <a:xfrm>
            <a:off x="296214" y="1918952"/>
            <a:ext cx="11057586" cy="4713668"/>
          </a:xfrm>
        </p:spPr>
        <p:txBody>
          <a:bodyPr>
            <a:normAutofit/>
          </a:bodyPr>
          <a:lstStyle/>
          <a:p>
            <a:pPr>
              <a:lnSpc>
                <a:spcPct val="150000"/>
              </a:lnSpc>
            </a:pPr>
            <a:r>
              <a:rPr lang="en-GB" sz="2400" dirty="0"/>
              <a:t>Artificial Immunisation occurs any time that a medical worker immunises a person either by giving them a vaccine (antigen), or by passively immunising them with antibodies. </a:t>
            </a:r>
          </a:p>
          <a:p>
            <a:pPr>
              <a:lnSpc>
                <a:spcPct val="150000"/>
              </a:lnSpc>
            </a:pPr>
            <a:r>
              <a:rPr lang="en-GB" sz="2400" dirty="0"/>
              <a:t>This is the type of immunity given through </a:t>
            </a:r>
            <a:r>
              <a:rPr lang="en-GB" sz="2400" b="1" dirty="0"/>
              <a:t>vaccine</a:t>
            </a:r>
            <a:r>
              <a:rPr lang="en-GB" sz="2400" dirty="0"/>
              <a:t> administration.  </a:t>
            </a:r>
          </a:p>
          <a:p>
            <a:pPr>
              <a:lnSpc>
                <a:spcPct val="150000"/>
              </a:lnSpc>
            </a:pPr>
            <a:endParaRPr lang="en-US" sz="2400" dirty="0"/>
          </a:p>
        </p:txBody>
      </p:sp>
    </p:spTree>
    <p:extLst>
      <p:ext uri="{BB962C8B-B14F-4D97-AF65-F5344CB8AC3E}">
        <p14:creationId xmlns:p14="http://schemas.microsoft.com/office/powerpoint/2010/main" val="158968897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783465" y="433589"/>
            <a:ext cx="8534400" cy="6553200"/>
          </a:xfrm>
          <a:prstGeom prst="rect">
            <a:avLst/>
          </a:prstGeom>
          <a:noFill/>
          <a:ln w="9525">
            <a:noFill/>
            <a:miter lim="800000"/>
            <a:headEnd/>
            <a:tailEnd/>
          </a:ln>
        </p:spPr>
      </p:pic>
    </p:spTree>
    <p:extLst>
      <p:ext uri="{BB962C8B-B14F-4D97-AF65-F5344CB8AC3E}">
        <p14:creationId xmlns:p14="http://schemas.microsoft.com/office/powerpoint/2010/main" val="279236185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6772"/>
          </a:xfrm>
        </p:spPr>
        <p:txBody>
          <a:bodyPr>
            <a:normAutofit/>
          </a:bodyPr>
          <a:lstStyle/>
          <a:p>
            <a:r>
              <a:rPr lang="en-US" sz="3200" dirty="0"/>
              <a:t>PROPER VACCINE MANAGEMENT  CONDITION</a:t>
            </a:r>
          </a:p>
        </p:txBody>
      </p:sp>
      <p:sp>
        <p:nvSpPr>
          <p:cNvPr id="3" name="Content Placeholder 2"/>
          <p:cNvSpPr>
            <a:spLocks noGrp="1"/>
          </p:cNvSpPr>
          <p:nvPr>
            <p:ph idx="1"/>
          </p:nvPr>
        </p:nvSpPr>
        <p:spPr>
          <a:xfrm>
            <a:off x="677334" y="1777284"/>
            <a:ext cx="9986373" cy="4637565"/>
          </a:xfrm>
        </p:spPr>
        <p:txBody>
          <a:bodyPr>
            <a:normAutofit/>
          </a:bodyPr>
          <a:lstStyle/>
          <a:p>
            <a:pPr>
              <a:lnSpc>
                <a:spcPct val="150000"/>
              </a:lnSpc>
            </a:pPr>
            <a:r>
              <a:rPr lang="en-US" sz="2400" dirty="0"/>
              <a:t>You have to ensure that you handle the vaccines as per their different and specific characteristics. </a:t>
            </a:r>
          </a:p>
          <a:p>
            <a:pPr>
              <a:lnSpc>
                <a:spcPct val="150000"/>
              </a:lnSpc>
            </a:pPr>
            <a:r>
              <a:rPr lang="en-US" sz="2400" dirty="0"/>
              <a:t> Different vaccines are damaged by different conditions.  For example, the polio vaccine is damaged by heat, measles and BCG should not be exposed to direct sunlight as it will damage them, while DPT, TT and HB can be damaged if frozen.</a:t>
            </a:r>
          </a:p>
          <a:p>
            <a:endParaRPr lang="en-US" dirty="0"/>
          </a:p>
        </p:txBody>
      </p:sp>
    </p:spTree>
    <p:extLst>
      <p:ext uri="{BB962C8B-B14F-4D97-AF65-F5344CB8AC3E}">
        <p14:creationId xmlns:p14="http://schemas.microsoft.com/office/powerpoint/2010/main" val="166915326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6620"/>
          </a:xfrm>
        </p:spPr>
        <p:txBody>
          <a:bodyPr>
            <a:normAutofit fontScale="90000"/>
          </a:bodyPr>
          <a:lstStyle/>
          <a:p>
            <a:r>
              <a:rPr lang="en-US" sz="3200" dirty="0"/>
              <a:t>MONITORING OF THE COLD CHAIN SYSTEM</a:t>
            </a:r>
          </a:p>
        </p:txBody>
      </p:sp>
      <p:sp>
        <p:nvSpPr>
          <p:cNvPr id="3" name="Content Placeholder 2"/>
          <p:cNvSpPr>
            <a:spLocks noGrp="1"/>
          </p:cNvSpPr>
          <p:nvPr>
            <p:ph idx="1"/>
          </p:nvPr>
        </p:nvSpPr>
        <p:spPr>
          <a:xfrm>
            <a:off x="677334" y="1146220"/>
            <a:ext cx="10231072" cy="5409125"/>
          </a:xfrm>
        </p:spPr>
        <p:txBody>
          <a:bodyPr>
            <a:normAutofit/>
          </a:bodyPr>
          <a:lstStyle/>
          <a:p>
            <a:pPr marL="0" indent="0">
              <a:buNone/>
            </a:pPr>
            <a:r>
              <a:rPr lang="en-US" sz="2000" b="1" dirty="0"/>
              <a:t>1. Temperature Recording</a:t>
            </a:r>
          </a:p>
          <a:p>
            <a:pPr>
              <a:buNone/>
            </a:pPr>
            <a:r>
              <a:rPr lang="en-US" sz="2000" dirty="0"/>
              <a:t>This is done twice daily, in the morning and in the afternoon.  This is important since any failure in the functioning of the refrigerator will be noticed and immediate action taken. </a:t>
            </a:r>
          </a:p>
          <a:p>
            <a:pPr>
              <a:buNone/>
            </a:pPr>
            <a:r>
              <a:rPr lang="en-US" sz="2000" dirty="0"/>
              <a:t> This will save the loss of vaccines and prevent administration of vaccines that might have been exposed to high temperatures.</a:t>
            </a:r>
          </a:p>
          <a:p>
            <a:pPr marL="0" indent="0">
              <a:buNone/>
            </a:pPr>
            <a:r>
              <a:rPr lang="en-US" sz="2000" b="1" dirty="0"/>
              <a:t>2. Cold Chain Monitor Cards (3m)</a:t>
            </a:r>
          </a:p>
          <a:p>
            <a:pPr>
              <a:buNone/>
            </a:pPr>
            <a:r>
              <a:rPr lang="en-US" sz="2000" dirty="0"/>
              <a:t>This is a special rectangular card with 4 oral windows with a “stabilizing strip” at the end. </a:t>
            </a:r>
          </a:p>
          <a:p>
            <a:pPr>
              <a:buNone/>
            </a:pPr>
            <a:r>
              <a:rPr lang="en-US" sz="2000" dirty="0"/>
              <a:t>The monitor has a heat sensitive indicator in the form of strip with 4 windows stuck to it.</a:t>
            </a:r>
          </a:p>
          <a:p>
            <a:pPr>
              <a:buNone/>
            </a:pPr>
            <a:r>
              <a:rPr lang="en-US" sz="2000" dirty="0"/>
              <a:t> This indicator operates at temperatures of 10</a:t>
            </a:r>
            <a:r>
              <a:rPr lang="en-US" sz="2000" baseline="30000" dirty="0"/>
              <a:t>0</a:t>
            </a:r>
            <a:r>
              <a:rPr lang="en-US" sz="2000" dirty="0"/>
              <a:t>C and above 34</a:t>
            </a:r>
            <a:r>
              <a:rPr lang="en-US" sz="2000" baseline="30000" dirty="0"/>
              <a:t>0</a:t>
            </a:r>
            <a:r>
              <a:rPr lang="en-US" sz="2000" dirty="0"/>
              <a:t>C. It detects cumulative heat exposure above the stated temperatures.</a:t>
            </a:r>
          </a:p>
          <a:p>
            <a:endParaRPr lang="en-US" dirty="0"/>
          </a:p>
        </p:txBody>
      </p:sp>
    </p:spTree>
    <p:extLst>
      <p:ext uri="{BB962C8B-B14F-4D97-AF65-F5344CB8AC3E}">
        <p14:creationId xmlns:p14="http://schemas.microsoft.com/office/powerpoint/2010/main" val="245814615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546" y="154547"/>
            <a:ext cx="10200068" cy="5886816"/>
          </a:xfrm>
        </p:spPr>
        <p:txBody>
          <a:bodyPr/>
          <a:lstStyle/>
          <a:p>
            <a:pPr marL="0" lvl="0" indent="0" defTabSz="914400" fontAlgn="base">
              <a:lnSpc>
                <a:spcPct val="150000"/>
              </a:lnSpc>
              <a:spcBef>
                <a:spcPct val="0"/>
              </a:spcBef>
              <a:spcAft>
                <a:spcPct val="0"/>
              </a:spcAft>
              <a:buClrTx/>
              <a:buSzTx/>
              <a:buNone/>
            </a:pPr>
            <a:r>
              <a:rPr lang="en-US" sz="2000" b="1" dirty="0">
                <a:solidFill>
                  <a:srgbClr val="4F81BD"/>
                </a:solidFill>
                <a:latin typeface="Cambria" pitchFamily="18" charset="0"/>
                <a:ea typeface="Times New Roman" pitchFamily="18" charset="0"/>
                <a:cs typeface="Times New Roman" pitchFamily="18" charset="0"/>
              </a:rPr>
              <a:t>3. The Freeze Watch Indicator</a:t>
            </a:r>
          </a:p>
          <a:p>
            <a:pPr marL="0" lvl="0" indent="0" defTabSz="914400" eaLnBrk="0" fontAlgn="base" hangingPunct="0">
              <a:lnSpc>
                <a:spcPct val="150000"/>
              </a:lnSpc>
              <a:spcBef>
                <a:spcPct val="0"/>
              </a:spcBef>
              <a:spcAft>
                <a:spcPct val="0"/>
              </a:spcAft>
              <a:buClrTx/>
              <a:buSzTx/>
              <a:buNone/>
            </a:pPr>
            <a:r>
              <a:rPr lang="en-US" sz="2000" dirty="0">
                <a:solidFill>
                  <a:schemeClr val="tx1"/>
                </a:solidFill>
                <a:latin typeface="Arial" pitchFamily="34" charset="0"/>
                <a:ea typeface="Calibri" pitchFamily="34" charset="0"/>
                <a:cs typeface="Arial" pitchFamily="34" charset="0"/>
              </a:rPr>
              <a:t>The freeze watch indicator tells you when the vaccine has been exposed to freezing temperatures.  It is useful in detecting vaccines such as DPT, TT, and HEP B that should not be frozen.  If these vaccines have been frozen, they must not be used as they will have lost their potency.</a:t>
            </a:r>
            <a:endParaRPr lang="en-US" sz="2000" dirty="0">
              <a:solidFill>
                <a:schemeClr val="tx1"/>
              </a:solidFill>
              <a:latin typeface="Arial" pitchFamily="34" charset="0"/>
              <a:cs typeface="Arial" pitchFamily="34" charset="0"/>
            </a:endParaRPr>
          </a:p>
          <a:p>
            <a:pPr marL="0" lvl="0" indent="0" defTabSz="914400" eaLnBrk="0" fontAlgn="base" hangingPunct="0">
              <a:lnSpc>
                <a:spcPct val="150000"/>
              </a:lnSpc>
              <a:spcBef>
                <a:spcPct val="0"/>
              </a:spcBef>
              <a:spcAft>
                <a:spcPct val="0"/>
              </a:spcAft>
              <a:buClrTx/>
              <a:buSzTx/>
              <a:buNone/>
            </a:pPr>
            <a:endParaRPr lang="en-US" sz="2000" b="1" dirty="0">
              <a:solidFill>
                <a:srgbClr val="4F81BD"/>
              </a:solidFill>
              <a:latin typeface="Cambria" pitchFamily="18" charset="0"/>
              <a:ea typeface="Times New Roman" pitchFamily="18" charset="0"/>
              <a:cs typeface="Times New Roman" pitchFamily="18" charset="0"/>
            </a:endParaRPr>
          </a:p>
          <a:p>
            <a:pPr marL="0" lvl="0" indent="0" defTabSz="914400" eaLnBrk="0" fontAlgn="base" hangingPunct="0">
              <a:lnSpc>
                <a:spcPct val="150000"/>
              </a:lnSpc>
              <a:spcBef>
                <a:spcPct val="0"/>
              </a:spcBef>
              <a:spcAft>
                <a:spcPct val="0"/>
              </a:spcAft>
              <a:buClrTx/>
              <a:buSzTx/>
              <a:buNone/>
            </a:pPr>
            <a:r>
              <a:rPr lang="en-US" sz="2000" b="1" dirty="0">
                <a:solidFill>
                  <a:srgbClr val="4F81BD"/>
                </a:solidFill>
                <a:latin typeface="Cambria" pitchFamily="18" charset="0"/>
                <a:ea typeface="Times New Roman" pitchFamily="18" charset="0"/>
                <a:cs typeface="Times New Roman" pitchFamily="18" charset="0"/>
              </a:rPr>
              <a:t>4. Shake Test</a:t>
            </a:r>
          </a:p>
          <a:p>
            <a:pPr marL="0" lvl="0" indent="0" defTabSz="914400" eaLnBrk="0" fontAlgn="base" hangingPunct="0">
              <a:lnSpc>
                <a:spcPct val="150000"/>
              </a:lnSpc>
              <a:spcBef>
                <a:spcPct val="0"/>
              </a:spcBef>
              <a:spcAft>
                <a:spcPct val="0"/>
              </a:spcAft>
              <a:buClrTx/>
              <a:buSzTx/>
              <a:buNone/>
            </a:pPr>
            <a:r>
              <a:rPr lang="en-US" sz="2000" dirty="0">
                <a:solidFill>
                  <a:schemeClr val="tx1"/>
                </a:solidFill>
                <a:latin typeface="Arial" pitchFamily="34" charset="0"/>
                <a:ea typeface="Calibri" pitchFamily="34" charset="0"/>
                <a:cs typeface="Arial" pitchFamily="34" charset="0"/>
              </a:rPr>
              <a:t>This is a simple test that can be easily done at every stage of the cold chain and is used mostly in testing TT vaccines.  </a:t>
            </a:r>
          </a:p>
          <a:p>
            <a:pPr marL="0" lvl="0" indent="0" defTabSz="914400" eaLnBrk="0" fontAlgn="base" hangingPunct="0">
              <a:lnSpc>
                <a:spcPct val="150000"/>
              </a:lnSpc>
              <a:spcBef>
                <a:spcPct val="0"/>
              </a:spcBef>
              <a:spcAft>
                <a:spcPct val="0"/>
              </a:spcAft>
              <a:buClrTx/>
              <a:buSzTx/>
              <a:buNone/>
            </a:pPr>
            <a:r>
              <a:rPr lang="en-US" sz="2000" dirty="0">
                <a:solidFill>
                  <a:schemeClr val="tx1"/>
                </a:solidFill>
                <a:latin typeface="Arial" pitchFamily="34" charset="0"/>
                <a:ea typeface="Calibri" pitchFamily="34" charset="0"/>
                <a:cs typeface="Arial" pitchFamily="34" charset="0"/>
              </a:rPr>
              <a:t>The sedimentation rate of a suspect vial is compared with a similar Tetanus </a:t>
            </a:r>
            <a:r>
              <a:rPr lang="en-US" sz="2000" dirty="0" err="1">
                <a:solidFill>
                  <a:schemeClr val="tx1"/>
                </a:solidFill>
                <a:latin typeface="Arial" pitchFamily="34" charset="0"/>
                <a:ea typeface="Calibri" pitchFamily="34" charset="0"/>
                <a:cs typeface="Arial" pitchFamily="34" charset="0"/>
              </a:rPr>
              <a:t>Toxiod</a:t>
            </a:r>
            <a:r>
              <a:rPr lang="en-US" sz="2000" dirty="0">
                <a:solidFill>
                  <a:schemeClr val="tx1"/>
                </a:solidFill>
                <a:latin typeface="Arial" pitchFamily="34" charset="0"/>
                <a:ea typeface="Calibri" pitchFamily="34" charset="0"/>
                <a:cs typeface="Arial" pitchFamily="34" charset="0"/>
              </a:rPr>
              <a:t> vial that is known to have been stored at the correct temperature.  </a:t>
            </a:r>
          </a:p>
          <a:p>
            <a:pPr marL="0" lvl="0" indent="0" defTabSz="914400" eaLnBrk="0" fontAlgn="base" hangingPunct="0">
              <a:lnSpc>
                <a:spcPct val="150000"/>
              </a:lnSpc>
              <a:spcBef>
                <a:spcPct val="0"/>
              </a:spcBef>
              <a:spcAft>
                <a:spcPct val="0"/>
              </a:spcAft>
              <a:buClrTx/>
              <a:buSzTx/>
              <a:buNone/>
            </a:pPr>
            <a:r>
              <a:rPr lang="en-US" sz="2000" dirty="0">
                <a:solidFill>
                  <a:schemeClr val="tx1"/>
                </a:solidFill>
                <a:latin typeface="Arial" pitchFamily="34" charset="0"/>
                <a:ea typeface="Calibri" pitchFamily="34" charset="0"/>
                <a:cs typeface="Arial" pitchFamily="34" charset="0"/>
              </a:rPr>
              <a:t>Shake the two vials vigorously and inspect carefully in strong light</a:t>
            </a:r>
            <a:r>
              <a:rPr lang="en-US" dirty="0">
                <a:solidFill>
                  <a:schemeClr val="tx1"/>
                </a:solidFill>
                <a:latin typeface="Arial" pitchFamily="34" charset="0"/>
                <a:ea typeface="Calibri" pitchFamily="34" charset="0"/>
                <a:cs typeface="Arial" pitchFamily="34" charset="0"/>
              </a:rPr>
              <a:t>.</a:t>
            </a:r>
            <a:endParaRPr lang="en-US" dirty="0">
              <a:solidFill>
                <a:schemeClr val="tx1"/>
              </a:solidFill>
              <a:latin typeface="Arial" pitchFamily="34" charset="0"/>
              <a:cs typeface="Arial" pitchFamily="34" charset="0"/>
            </a:endParaRPr>
          </a:p>
          <a:p>
            <a:endParaRPr lang="en-US" dirty="0"/>
          </a:p>
        </p:txBody>
      </p:sp>
    </p:spTree>
    <p:extLst>
      <p:ext uri="{BB962C8B-B14F-4D97-AF65-F5344CB8AC3E}">
        <p14:creationId xmlns:p14="http://schemas.microsoft.com/office/powerpoint/2010/main" val="248814103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967" y="399246"/>
            <a:ext cx="8596668" cy="5629238"/>
          </a:xfrm>
        </p:spPr>
        <p:txBody>
          <a:bodyPr>
            <a:normAutofit/>
          </a:bodyPr>
          <a:lstStyle/>
          <a:p>
            <a:pPr marL="0" lvl="0" indent="0" defTabSz="914400" fontAlgn="base">
              <a:lnSpc>
                <a:spcPct val="150000"/>
              </a:lnSpc>
              <a:spcBef>
                <a:spcPct val="0"/>
              </a:spcBef>
              <a:spcAft>
                <a:spcPct val="0"/>
              </a:spcAft>
              <a:buClrTx/>
              <a:buSzTx/>
              <a:buNone/>
            </a:pPr>
            <a:r>
              <a:rPr lang="en-US" sz="2400" b="1" dirty="0">
                <a:solidFill>
                  <a:srgbClr val="4F81BD"/>
                </a:solidFill>
                <a:latin typeface="Cambria" pitchFamily="18" charset="0"/>
                <a:ea typeface="Times New Roman" pitchFamily="18" charset="0"/>
                <a:cs typeface="Times New Roman" pitchFamily="18" charset="0"/>
              </a:rPr>
              <a:t>5. Vaccine Vial Monitor (VVM)</a:t>
            </a:r>
          </a:p>
          <a:p>
            <a:pPr marL="0" lvl="0" indent="0" defTabSz="914400" eaLnBrk="0" fontAlgn="base" hangingPunct="0">
              <a:lnSpc>
                <a:spcPct val="150000"/>
              </a:lnSpc>
              <a:spcBef>
                <a:spcPct val="0"/>
              </a:spcBef>
              <a:spcAft>
                <a:spcPct val="0"/>
              </a:spcAft>
              <a:buClrTx/>
              <a:buSzTx/>
              <a:buNone/>
            </a:pPr>
            <a:r>
              <a:rPr lang="en-US" sz="2400" dirty="0">
                <a:solidFill>
                  <a:schemeClr val="tx1"/>
                </a:solidFill>
                <a:latin typeface="Arial" pitchFamily="34" charset="0"/>
                <a:ea typeface="Calibri" pitchFamily="34" charset="0"/>
                <a:cs typeface="Arial" pitchFamily="34" charset="0"/>
              </a:rPr>
              <a:t>A vaccine vial monitor (VVM) is a label made of heat </a:t>
            </a:r>
            <a:r>
              <a:rPr lang="en-US" sz="2400" dirty="0">
                <a:solidFill>
                  <a:schemeClr val="tx1"/>
                </a:solidFill>
                <a:latin typeface="Calibri"/>
                <a:ea typeface="Calibri" pitchFamily="34" charset="0"/>
                <a:cs typeface="Arial" pitchFamily="34" charset="0"/>
              </a:rPr>
              <a:t>–</a:t>
            </a:r>
            <a:r>
              <a:rPr lang="en-US" sz="2400" dirty="0">
                <a:solidFill>
                  <a:schemeClr val="tx1"/>
                </a:solidFill>
                <a:latin typeface="Arial" pitchFamily="34" charset="0"/>
                <a:ea typeface="Calibri" pitchFamily="34" charset="0"/>
                <a:cs typeface="Arial" pitchFamily="34" charset="0"/>
              </a:rPr>
              <a:t> sensitive material that is placed on a vaccine vial to register cumulative heat exposure over time.  </a:t>
            </a:r>
          </a:p>
          <a:p>
            <a:pPr marL="0" lvl="0" indent="0" defTabSz="914400" eaLnBrk="0" fontAlgn="base" hangingPunct="0">
              <a:lnSpc>
                <a:spcPct val="150000"/>
              </a:lnSpc>
              <a:spcBef>
                <a:spcPct val="0"/>
              </a:spcBef>
              <a:spcAft>
                <a:spcPct val="0"/>
              </a:spcAft>
              <a:buClrTx/>
              <a:buSzTx/>
              <a:buNone/>
            </a:pPr>
            <a:r>
              <a:rPr lang="en-US" sz="2400" dirty="0">
                <a:solidFill>
                  <a:schemeClr val="tx1"/>
                </a:solidFill>
                <a:latin typeface="Arial" pitchFamily="34" charset="0"/>
                <a:ea typeface="Calibri" pitchFamily="34" charset="0"/>
                <a:cs typeface="Arial" pitchFamily="34" charset="0"/>
              </a:rPr>
              <a:t>The combined effects of time and temperature cause the monitor to change </a:t>
            </a:r>
            <a:r>
              <a:rPr lang="en-US" sz="2400" dirty="0" err="1">
                <a:solidFill>
                  <a:schemeClr val="tx1"/>
                </a:solidFill>
                <a:latin typeface="Arial" pitchFamily="34" charset="0"/>
                <a:ea typeface="Calibri" pitchFamily="34" charset="0"/>
                <a:cs typeface="Arial" pitchFamily="34" charset="0"/>
              </a:rPr>
              <a:t>colour</a:t>
            </a:r>
            <a:r>
              <a:rPr lang="en-US" sz="2400" dirty="0">
                <a:solidFill>
                  <a:schemeClr val="tx1"/>
                </a:solidFill>
                <a:latin typeface="Arial" pitchFamily="34" charset="0"/>
                <a:ea typeface="Calibri" pitchFamily="34" charset="0"/>
                <a:cs typeface="Arial" pitchFamily="34" charset="0"/>
              </a:rPr>
              <a:t> gradually and irreversibly.  VVM can be used on vaccine vials or the ampule. </a:t>
            </a:r>
            <a:endParaRPr lang="en-US" sz="2400" dirty="0">
              <a:solidFill>
                <a:schemeClr val="tx1"/>
              </a:solidFill>
              <a:latin typeface="Arial" pitchFamily="34" charset="0"/>
              <a:cs typeface="Arial" pitchFamily="34" charset="0"/>
            </a:endParaRPr>
          </a:p>
          <a:p>
            <a:endParaRPr lang="en-US" dirty="0"/>
          </a:p>
        </p:txBody>
      </p:sp>
    </p:spTree>
    <p:extLst>
      <p:ext uri="{BB962C8B-B14F-4D97-AF65-F5344CB8AC3E}">
        <p14:creationId xmlns:p14="http://schemas.microsoft.com/office/powerpoint/2010/main" val="399468831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7"/>
          <p:cNvGrpSpPr>
            <a:grpSpLocks/>
          </p:cNvGrpSpPr>
          <p:nvPr/>
        </p:nvGrpSpPr>
        <p:grpSpPr bwMode="auto">
          <a:xfrm>
            <a:off x="2281959" y="114300"/>
            <a:ext cx="2971800" cy="1981200"/>
            <a:chOff x="1965" y="1800"/>
            <a:chExt cx="2880" cy="2250"/>
          </a:xfrm>
        </p:grpSpPr>
        <p:sp>
          <p:nvSpPr>
            <p:cNvPr id="5" name="Rectangle 22"/>
            <p:cNvSpPr>
              <a:spLocks noChangeArrowheads="1"/>
            </p:cNvSpPr>
            <p:nvPr/>
          </p:nvSpPr>
          <p:spPr bwMode="auto">
            <a:xfrm>
              <a:off x="1980" y="1800"/>
              <a:ext cx="2340" cy="19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6" name="Group 18"/>
            <p:cNvGrpSpPr>
              <a:grpSpLocks/>
            </p:cNvGrpSpPr>
            <p:nvPr/>
          </p:nvGrpSpPr>
          <p:grpSpPr bwMode="auto">
            <a:xfrm>
              <a:off x="1965" y="1905"/>
              <a:ext cx="2880" cy="2145"/>
              <a:chOff x="1965" y="1905"/>
              <a:chExt cx="2880" cy="2145"/>
            </a:xfrm>
          </p:grpSpPr>
          <p:sp>
            <p:nvSpPr>
              <p:cNvPr id="7" name="Oval 21"/>
              <p:cNvSpPr>
                <a:spLocks noChangeArrowheads="1"/>
              </p:cNvSpPr>
              <p:nvPr/>
            </p:nvSpPr>
            <p:spPr bwMode="auto">
              <a:xfrm>
                <a:off x="2415" y="1905"/>
                <a:ext cx="1410" cy="1260"/>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Rectangle 20"/>
              <p:cNvSpPr>
                <a:spLocks noChangeArrowheads="1"/>
              </p:cNvSpPr>
              <p:nvPr/>
            </p:nvSpPr>
            <p:spPr bwMode="auto">
              <a:xfrm>
                <a:off x="2775" y="2265"/>
                <a:ext cx="720" cy="5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Text Box 19"/>
              <p:cNvSpPr txBox="1">
                <a:spLocks noChangeArrowheads="1"/>
              </p:cNvSpPr>
              <p:nvPr/>
            </p:nvSpPr>
            <p:spPr bwMode="auto">
              <a:xfrm>
                <a:off x="1965" y="3210"/>
                <a:ext cx="2880" cy="8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Vaccine vial monitor showing</a:t>
                </a:r>
                <a:endParaRPr kumimoji="0" lang="en-GB" sz="1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Arial" pitchFamily="34" charset="0"/>
                    <a:ea typeface="Times New Roman" pitchFamily="18" charset="0"/>
                    <a:cs typeface="Arial" pitchFamily="34" charset="0"/>
                  </a:rPr>
                  <a:t> no heat exposure</a:t>
                </a:r>
                <a:endParaRPr kumimoji="0" lang="en-GB" sz="1400" b="0" i="0" u="none" strike="noStrike" cap="none" normalizeH="0" baseline="0" dirty="0">
                  <a:ln>
                    <a:noFill/>
                  </a:ln>
                  <a:solidFill>
                    <a:schemeClr val="tx1"/>
                  </a:solidFill>
                  <a:effectLst/>
                  <a:latin typeface="Arial" pitchFamily="34" charset="0"/>
                  <a:cs typeface="Arial" pitchFamily="34" charset="0"/>
                </a:endParaRPr>
              </a:p>
            </p:txBody>
          </p:sp>
        </p:grpSp>
      </p:grpSp>
      <p:grpSp>
        <p:nvGrpSpPr>
          <p:cNvPr id="10" name="Group 14"/>
          <p:cNvGrpSpPr>
            <a:grpSpLocks/>
          </p:cNvGrpSpPr>
          <p:nvPr/>
        </p:nvGrpSpPr>
        <p:grpSpPr bwMode="auto">
          <a:xfrm>
            <a:off x="600074" y="2238756"/>
            <a:ext cx="885825" cy="809244"/>
            <a:chOff x="2340" y="4500"/>
            <a:chExt cx="1260" cy="1080"/>
          </a:xfrm>
        </p:grpSpPr>
        <p:sp>
          <p:nvSpPr>
            <p:cNvPr id="11" name="Oval 16"/>
            <p:cNvSpPr>
              <a:spLocks noChangeArrowheads="1"/>
            </p:cNvSpPr>
            <p:nvPr/>
          </p:nvSpPr>
          <p:spPr bwMode="auto">
            <a:xfrm>
              <a:off x="2340" y="4500"/>
              <a:ext cx="1260" cy="1080"/>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Rectangle 15"/>
            <p:cNvSpPr>
              <a:spLocks noChangeArrowheads="1"/>
            </p:cNvSpPr>
            <p:nvPr/>
          </p:nvSpPr>
          <p:spPr bwMode="auto">
            <a:xfrm>
              <a:off x="2685" y="4845"/>
              <a:ext cx="540" cy="36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35"/>
          <p:cNvGrpSpPr>
            <a:grpSpLocks/>
          </p:cNvGrpSpPr>
          <p:nvPr/>
        </p:nvGrpSpPr>
        <p:grpSpPr bwMode="auto">
          <a:xfrm>
            <a:off x="838200" y="3429000"/>
            <a:ext cx="800100" cy="681038"/>
            <a:chOff x="2340" y="6120"/>
            <a:chExt cx="1260" cy="1080"/>
          </a:xfrm>
        </p:grpSpPr>
        <p:sp>
          <p:nvSpPr>
            <p:cNvPr id="14" name="Oval 36"/>
            <p:cNvSpPr>
              <a:spLocks noChangeArrowheads="1"/>
            </p:cNvSpPr>
            <p:nvPr/>
          </p:nvSpPr>
          <p:spPr bwMode="auto">
            <a:xfrm>
              <a:off x="2340" y="6120"/>
              <a:ext cx="1260" cy="1080"/>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Rectangle 37"/>
            <p:cNvSpPr>
              <a:spLocks noChangeArrowheads="1"/>
            </p:cNvSpPr>
            <p:nvPr/>
          </p:nvSpPr>
          <p:spPr bwMode="auto">
            <a:xfrm>
              <a:off x="2685" y="6465"/>
              <a:ext cx="540" cy="360"/>
            </a:xfrm>
            <a:prstGeom prst="rect">
              <a:avLst/>
            </a:prstGeom>
            <a:solidFill>
              <a:srgbClr val="C0C0C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6" name="Oval 7"/>
          <p:cNvSpPr>
            <a:spLocks noChangeArrowheads="1"/>
          </p:cNvSpPr>
          <p:nvPr/>
        </p:nvSpPr>
        <p:spPr bwMode="auto">
          <a:xfrm>
            <a:off x="838200" y="4491038"/>
            <a:ext cx="800100" cy="690562"/>
          </a:xfrm>
          <a:prstGeom prst="ellipse">
            <a:avLst/>
          </a:prstGeom>
          <a:solidFill>
            <a:srgbClr val="0033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Oval 1"/>
          <p:cNvSpPr>
            <a:spLocks noChangeArrowheads="1"/>
          </p:cNvSpPr>
          <p:nvPr/>
        </p:nvSpPr>
        <p:spPr bwMode="auto">
          <a:xfrm>
            <a:off x="914400" y="5405438"/>
            <a:ext cx="723900" cy="766762"/>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Text Box 9"/>
          <p:cNvSpPr txBox="1">
            <a:spLocks noChangeArrowheads="1"/>
          </p:cNvSpPr>
          <p:nvPr/>
        </p:nvSpPr>
        <p:spPr bwMode="auto">
          <a:xfrm>
            <a:off x="2057400" y="2353055"/>
            <a:ext cx="498361" cy="6949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2600" b="1" i="0" u="none" strike="noStrike" cap="none" normalizeH="0" baseline="0" dirty="0">
                <a:ln>
                  <a:noFill/>
                </a:ln>
                <a:solidFill>
                  <a:schemeClr val="tx1"/>
                </a:solidFill>
                <a:effectLst/>
                <a:latin typeface="Arial Black" pitchFamily="34" charset="0"/>
                <a:ea typeface="Times New Roman" pitchFamily="18" charset="0"/>
                <a:cs typeface="Arial" pitchFamily="34" charset="0"/>
              </a:rPr>
              <a:t>√</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sp>
        <p:nvSpPr>
          <p:cNvPr id="19" name="Text Box 5"/>
          <p:cNvSpPr txBox="1">
            <a:spLocks noChangeArrowheads="1"/>
          </p:cNvSpPr>
          <p:nvPr/>
        </p:nvSpPr>
        <p:spPr bwMode="auto">
          <a:xfrm>
            <a:off x="2133600" y="3505200"/>
            <a:ext cx="5715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2600" b="1" i="0" u="none" strike="noStrike" cap="none" normalizeH="0" baseline="0" dirty="0">
                <a:ln>
                  <a:noFill/>
                </a:ln>
                <a:solidFill>
                  <a:schemeClr val="tx1"/>
                </a:solidFill>
                <a:effectLst/>
                <a:latin typeface="Arial Black" pitchFamily="34" charset="0"/>
                <a:ea typeface="Times New Roman" pitchFamily="18" charset="0"/>
                <a:cs typeface="Arial" pitchFamily="34" charset="0"/>
              </a:rPr>
              <a:t>√</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sp>
        <p:nvSpPr>
          <p:cNvPr id="20" name="Text Box 3"/>
          <p:cNvSpPr txBox="1">
            <a:spLocks noChangeArrowheads="1"/>
          </p:cNvSpPr>
          <p:nvPr/>
        </p:nvSpPr>
        <p:spPr bwMode="auto">
          <a:xfrm>
            <a:off x="2286000" y="4572000"/>
            <a:ext cx="5715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600" b="1" i="0" u="none" strike="noStrike" cap="none" normalizeH="0" baseline="0" dirty="0">
                <a:ln>
                  <a:noFill/>
                </a:ln>
                <a:solidFill>
                  <a:schemeClr val="tx1"/>
                </a:solidFill>
                <a:effectLst/>
                <a:latin typeface="Arial Black" pitchFamily="34" charset="0"/>
                <a:ea typeface="Times New Roman" pitchFamily="18" charset="0"/>
                <a:cs typeface="Arial" pitchFamily="34" charset="0"/>
              </a:rPr>
              <a:t>x</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sp>
        <p:nvSpPr>
          <p:cNvPr id="22" name="Text Box 6"/>
          <p:cNvSpPr txBox="1">
            <a:spLocks noChangeArrowheads="1"/>
          </p:cNvSpPr>
          <p:nvPr/>
        </p:nvSpPr>
        <p:spPr bwMode="auto">
          <a:xfrm>
            <a:off x="2286000" y="5562600"/>
            <a:ext cx="5715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sz="2600" b="1" i="0" u="none" strike="noStrike" cap="none" normalizeH="0" baseline="0" dirty="0">
                <a:ln>
                  <a:noFill/>
                </a:ln>
                <a:solidFill>
                  <a:schemeClr val="tx1"/>
                </a:solidFill>
                <a:effectLst/>
                <a:latin typeface="Arial Black" pitchFamily="34" charset="0"/>
                <a:ea typeface="Times New Roman" pitchFamily="18" charset="0"/>
                <a:cs typeface="Arial" pitchFamily="34" charset="0"/>
              </a:rPr>
              <a:t>x</a:t>
            </a:r>
            <a:endParaRPr kumimoji="0" lang="en-GB" sz="1800" b="0" i="0" u="none" strike="noStrike" cap="none" normalizeH="0" baseline="0" dirty="0">
              <a:ln>
                <a:noFill/>
              </a:ln>
              <a:solidFill>
                <a:schemeClr val="tx1"/>
              </a:solidFill>
              <a:effectLst/>
              <a:latin typeface="Arial" pitchFamily="34" charset="0"/>
              <a:cs typeface="Arial" pitchFamily="34" charset="0"/>
            </a:endParaRPr>
          </a:p>
        </p:txBody>
      </p:sp>
      <p:sp>
        <p:nvSpPr>
          <p:cNvPr id="23" name="Text Box 13"/>
          <p:cNvSpPr txBox="1">
            <a:spLocks noChangeArrowheads="1"/>
          </p:cNvSpPr>
          <p:nvPr/>
        </p:nvSpPr>
        <p:spPr bwMode="auto">
          <a:xfrm>
            <a:off x="2819400" y="2353054"/>
            <a:ext cx="3657600" cy="73304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The inner square is lighter than the</a:t>
            </a:r>
            <a:r>
              <a:rPr kumimoji="0" lang="en-GB" sz="1400" b="1" i="0" u="none" strike="noStrike" cap="none" normalizeH="0" baseline="0" dirty="0">
                <a:ln>
                  <a:noFill/>
                </a:ln>
                <a:solidFill>
                  <a:schemeClr val="tx1"/>
                </a:solidFill>
                <a:effectLst/>
                <a:latin typeface="Arial Black" pitchFamily="34" charset="0"/>
                <a:ea typeface="Times New Roman" pitchFamily="18" charset="0"/>
                <a:cs typeface="Arial" pitchFamily="34" charset="0"/>
              </a:rPr>
              <a:t> </a:t>
            </a:r>
            <a:r>
              <a:rPr kumimoji="0" lang="en-GB"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outer ring</a:t>
            </a:r>
            <a:endParaRPr kumimoji="0" lang="en-GB" sz="14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*USE the vaccine </a:t>
            </a:r>
            <a:endParaRPr kumimoji="0" lang="en-GB" sz="1400" b="0" i="0" u="none" strike="noStrike" cap="none" normalizeH="0" baseline="0" dirty="0">
              <a:ln>
                <a:noFill/>
              </a:ln>
              <a:solidFill>
                <a:schemeClr val="tx1"/>
              </a:solidFill>
              <a:effectLst/>
              <a:latin typeface="Arial" pitchFamily="34" charset="0"/>
              <a:cs typeface="Arial" pitchFamily="34" charset="0"/>
            </a:endParaRPr>
          </a:p>
        </p:txBody>
      </p:sp>
      <p:sp>
        <p:nvSpPr>
          <p:cNvPr id="24" name="Text Box 8"/>
          <p:cNvSpPr txBox="1">
            <a:spLocks noChangeArrowheads="1"/>
          </p:cNvSpPr>
          <p:nvPr/>
        </p:nvSpPr>
        <p:spPr bwMode="auto">
          <a:xfrm>
            <a:off x="2895600" y="3467100"/>
            <a:ext cx="3733800" cy="53339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As time passes, the inner square is still lighter than the outer ring *USE the vaccine </a:t>
            </a:r>
            <a:endParaRPr kumimoji="0" lang="en-GB" sz="1400" b="0" i="0" u="none" strike="noStrike" cap="none" normalizeH="0" baseline="0" dirty="0">
              <a:ln>
                <a:noFill/>
              </a:ln>
              <a:solidFill>
                <a:schemeClr val="tx1"/>
              </a:solidFill>
              <a:effectLst/>
              <a:latin typeface="Arial" pitchFamily="34" charset="0"/>
              <a:cs typeface="Arial" pitchFamily="34" charset="0"/>
            </a:endParaRPr>
          </a:p>
        </p:txBody>
      </p:sp>
      <p:sp>
        <p:nvSpPr>
          <p:cNvPr id="25" name="Text Box 4"/>
          <p:cNvSpPr txBox="1">
            <a:spLocks noChangeArrowheads="1"/>
          </p:cNvSpPr>
          <p:nvPr/>
        </p:nvSpPr>
        <p:spPr bwMode="auto">
          <a:xfrm>
            <a:off x="2971800" y="4381500"/>
            <a:ext cx="3771900" cy="8382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Discard point: The inner square matches the colour of the outer ring* DO NOT use the vaccine </a:t>
            </a:r>
            <a:endParaRPr kumimoji="0" lang="en-GB" sz="1400" b="0" i="0" u="none" strike="noStrike" cap="none" normalizeH="0" baseline="0" dirty="0">
              <a:ln>
                <a:noFill/>
              </a:ln>
              <a:solidFill>
                <a:schemeClr val="tx1"/>
              </a:solidFill>
              <a:effectLst/>
              <a:latin typeface="Arial" pitchFamily="34" charset="0"/>
              <a:cs typeface="Arial" pitchFamily="34" charset="0"/>
            </a:endParaRPr>
          </a:p>
        </p:txBody>
      </p:sp>
      <p:sp>
        <p:nvSpPr>
          <p:cNvPr id="26" name="Text Box 2"/>
          <p:cNvSpPr txBox="1">
            <a:spLocks noChangeArrowheads="1"/>
          </p:cNvSpPr>
          <p:nvPr/>
        </p:nvSpPr>
        <p:spPr bwMode="auto">
          <a:xfrm>
            <a:off x="2971800" y="5562600"/>
            <a:ext cx="3771900" cy="8001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Beyond the discard point. Inner square is darker than the outer ring * DO NOT use the vaccine </a:t>
            </a:r>
            <a:endParaRPr kumimoji="0" lang="en-GB" sz="1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0068450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10862"/>
          </a:xfrm>
        </p:spPr>
        <p:txBody>
          <a:bodyPr>
            <a:normAutofit/>
          </a:bodyPr>
          <a:lstStyle/>
          <a:p>
            <a:r>
              <a:rPr lang="en-US" sz="2000" dirty="0"/>
              <a:t>GENERAL RULES FOR STORING VACCINES IN A REFRIGERATOR</a:t>
            </a:r>
          </a:p>
        </p:txBody>
      </p:sp>
      <p:sp>
        <p:nvSpPr>
          <p:cNvPr id="3" name="Content Placeholder 2"/>
          <p:cNvSpPr>
            <a:spLocks noGrp="1"/>
          </p:cNvSpPr>
          <p:nvPr>
            <p:ph idx="1"/>
          </p:nvPr>
        </p:nvSpPr>
        <p:spPr>
          <a:xfrm>
            <a:off x="128789" y="1120463"/>
            <a:ext cx="10869769" cy="5563672"/>
          </a:xfrm>
        </p:spPr>
        <p:txBody>
          <a:bodyPr>
            <a:normAutofit lnSpcReduction="10000"/>
          </a:bodyPr>
          <a:lstStyle/>
          <a:p>
            <a:pPr lvl="0"/>
            <a:r>
              <a:rPr lang="en-US" sz="2400" dirty="0"/>
              <a:t>The coldest part of the refrigerator is the freezing compartment.  It is used to store ice packs for freezing.  Never store DPT/ HEP B, TT in the freezing compartment.  They lose their potency at very low (freezing) temperatures.</a:t>
            </a:r>
          </a:p>
          <a:p>
            <a:pPr lvl="0"/>
            <a:r>
              <a:rPr lang="en-US" sz="2400" dirty="0"/>
              <a:t>The lower part of the refrigerator keeps the temperatures low but does not freeze the vaccines. </a:t>
            </a:r>
          </a:p>
          <a:p>
            <a:pPr lvl="0"/>
            <a:r>
              <a:rPr lang="en-US" sz="2400" dirty="0"/>
              <a:t> This is where you should keep both vaccines and diluents.  Place the vaccines neatly in piles and leave enough space all around to allow for free air circulation.</a:t>
            </a:r>
          </a:p>
          <a:p>
            <a:pPr lvl="0"/>
            <a:r>
              <a:rPr lang="en-US" sz="2400" dirty="0"/>
              <a:t>Do not keep any vaccines on the door shelves or on the bottom shelf.  Always use the oldest vaccine first.  This is known as the “first in, first out” principle (FIFO).</a:t>
            </a:r>
          </a:p>
          <a:p>
            <a:pPr lvl="0"/>
            <a:r>
              <a:rPr lang="en-US" sz="2400" dirty="0"/>
              <a:t>The refrigerator must be level, at least 12 inches away from the wall, to allow free air circulation.  Place the refrigerator away from direct sunlight.</a:t>
            </a:r>
          </a:p>
          <a:p>
            <a:endParaRPr lang="en-US" dirty="0"/>
          </a:p>
        </p:txBody>
      </p:sp>
    </p:spTree>
    <p:extLst>
      <p:ext uri="{BB962C8B-B14F-4D97-AF65-F5344CB8AC3E}">
        <p14:creationId xmlns:p14="http://schemas.microsoft.com/office/powerpoint/2010/main" val="409782873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437883"/>
            <a:ext cx="10071279" cy="6040190"/>
          </a:xfrm>
        </p:spPr>
        <p:txBody>
          <a:bodyPr>
            <a:normAutofit/>
          </a:bodyPr>
          <a:lstStyle/>
          <a:p>
            <a:pPr fontAlgn="base">
              <a:lnSpc>
                <a:spcPct val="150000"/>
              </a:lnSpc>
              <a:spcBef>
                <a:spcPct val="0"/>
              </a:spcBef>
              <a:spcAft>
                <a:spcPct val="0"/>
              </a:spcAft>
              <a:buFont typeface="Arial" pitchFamily="34" charset="0"/>
              <a:buChar char="•"/>
            </a:pPr>
            <a:r>
              <a:rPr lang="en-US" sz="2000" dirty="0"/>
              <a:t> DPT+ </a:t>
            </a:r>
            <a:r>
              <a:rPr lang="en-US" sz="2000" dirty="0" err="1"/>
              <a:t>HepB+Hib</a:t>
            </a:r>
            <a:r>
              <a:rPr lang="en-US" sz="2000" dirty="0"/>
              <a:t> and Tetanus Toxoid must never be frozen.</a:t>
            </a:r>
            <a:endParaRPr lang="en-US" sz="2000" dirty="0">
              <a:solidFill>
                <a:schemeClr val="tx1"/>
              </a:solidFill>
              <a:latin typeface="Arial" pitchFamily="34" charset="0"/>
              <a:cs typeface="Arial" pitchFamily="34" charset="0"/>
            </a:endParaRPr>
          </a:p>
          <a:p>
            <a:pPr marL="0" lvl="0" indent="0" defTabSz="914400" eaLnBrk="0" fontAlgn="base" hangingPunct="0">
              <a:lnSpc>
                <a:spcPct val="150000"/>
              </a:lnSpc>
              <a:spcBef>
                <a:spcPct val="0"/>
              </a:spcBef>
              <a:spcAft>
                <a:spcPct val="0"/>
              </a:spcAft>
              <a:buClrTx/>
              <a:buSzTx/>
              <a:buFontTx/>
              <a:buChar char="•"/>
            </a:pPr>
            <a:r>
              <a:rPr lang="en-US" sz="2000" dirty="0">
                <a:solidFill>
                  <a:schemeClr val="tx1"/>
                </a:solidFill>
                <a:latin typeface="Arial" pitchFamily="34" charset="0"/>
                <a:ea typeface="Calibri" pitchFamily="34" charset="0"/>
                <a:cs typeface="Arial" pitchFamily="34" charset="0"/>
              </a:rPr>
              <a:t>The Vaccine refrigerator temperature must be monitored twice every day (morning and evening) including on weekends and public holidays.  The temperature reading should be recorded on the </a:t>
            </a:r>
            <a:r>
              <a:rPr lang="en-US" sz="2000" dirty="0">
                <a:solidFill>
                  <a:schemeClr val="tx1"/>
                </a:solidFill>
                <a:latin typeface="Calibri"/>
                <a:ea typeface="Calibri" pitchFamily="34" charset="0"/>
                <a:cs typeface="Arial" pitchFamily="34" charset="0"/>
              </a:rPr>
              <a:t>“</a:t>
            </a:r>
            <a:r>
              <a:rPr lang="en-US" sz="2000" dirty="0">
                <a:solidFill>
                  <a:schemeClr val="tx1"/>
                </a:solidFill>
                <a:latin typeface="Arial" pitchFamily="34" charset="0"/>
                <a:ea typeface="Calibri" pitchFamily="34" charset="0"/>
                <a:cs typeface="Arial" pitchFamily="34" charset="0"/>
              </a:rPr>
              <a:t>Cold Chain Recording Chart</a:t>
            </a:r>
            <a:r>
              <a:rPr lang="en-US" sz="2000" dirty="0">
                <a:solidFill>
                  <a:schemeClr val="tx1"/>
                </a:solidFill>
                <a:latin typeface="Calibri"/>
                <a:ea typeface="Calibri" pitchFamily="34" charset="0"/>
                <a:cs typeface="Arial" pitchFamily="34" charset="0"/>
              </a:rPr>
              <a:t>”</a:t>
            </a:r>
            <a:r>
              <a:rPr lang="en-US" sz="2000" dirty="0">
                <a:solidFill>
                  <a:schemeClr val="tx1"/>
                </a:solidFill>
                <a:latin typeface="Arial" pitchFamily="34" charset="0"/>
                <a:ea typeface="Calibri" pitchFamily="34" charset="0"/>
                <a:cs typeface="Arial" pitchFamily="34" charset="0"/>
              </a:rPr>
              <a:t> pasted on/near the refrigerator.</a:t>
            </a:r>
            <a:endParaRPr lang="en-US" sz="2000" dirty="0">
              <a:solidFill>
                <a:schemeClr val="tx1"/>
              </a:solidFill>
              <a:latin typeface="Calibri" pitchFamily="34" charset="0"/>
              <a:ea typeface="Calibri" pitchFamily="34" charset="0"/>
              <a:cs typeface="Times New Roman" pitchFamily="18" charset="0"/>
            </a:endParaRPr>
          </a:p>
          <a:p>
            <a:pPr marL="0" lvl="0" indent="0" defTabSz="914400" eaLnBrk="0" fontAlgn="base" hangingPunct="0">
              <a:lnSpc>
                <a:spcPct val="150000"/>
              </a:lnSpc>
              <a:spcBef>
                <a:spcPct val="0"/>
              </a:spcBef>
              <a:spcAft>
                <a:spcPct val="0"/>
              </a:spcAft>
              <a:buClrTx/>
              <a:buSzTx/>
              <a:buFontTx/>
              <a:buChar char="•"/>
            </a:pPr>
            <a:r>
              <a:rPr lang="en-US" sz="2000" dirty="0">
                <a:solidFill>
                  <a:schemeClr val="tx1"/>
                </a:solidFill>
                <a:latin typeface="Arial" pitchFamily="34" charset="0"/>
                <a:ea typeface="Calibri" pitchFamily="34" charset="0"/>
                <a:cs typeface="Arial" pitchFamily="34" charset="0"/>
              </a:rPr>
              <a:t>Vaccine taken out for outreach should be stored separately and used at the earliest opportunity.</a:t>
            </a:r>
            <a:endParaRPr lang="en-US" sz="2000" dirty="0">
              <a:solidFill>
                <a:schemeClr val="tx1"/>
              </a:solidFill>
              <a:latin typeface="Calibri" pitchFamily="34" charset="0"/>
              <a:ea typeface="Calibri" pitchFamily="34" charset="0"/>
              <a:cs typeface="Times New Roman" pitchFamily="18" charset="0"/>
            </a:endParaRPr>
          </a:p>
          <a:p>
            <a:pPr marL="0" lvl="0" indent="0" defTabSz="914400" eaLnBrk="0" fontAlgn="base" hangingPunct="0">
              <a:lnSpc>
                <a:spcPct val="150000"/>
              </a:lnSpc>
              <a:spcBef>
                <a:spcPct val="0"/>
              </a:spcBef>
              <a:spcAft>
                <a:spcPct val="0"/>
              </a:spcAft>
              <a:buClrTx/>
              <a:buSzTx/>
              <a:buFontTx/>
              <a:buChar char="•"/>
            </a:pPr>
            <a:r>
              <a:rPr lang="en-US" sz="2000" dirty="0">
                <a:solidFill>
                  <a:schemeClr val="tx1"/>
                </a:solidFill>
                <a:latin typeface="Arial" pitchFamily="34" charset="0"/>
                <a:ea typeface="Calibri" pitchFamily="34" charset="0"/>
                <a:cs typeface="Arial" pitchFamily="34" charset="0"/>
              </a:rPr>
              <a:t>Use of vaccines should be based on </a:t>
            </a:r>
            <a:r>
              <a:rPr lang="en-US" sz="2000" dirty="0">
                <a:solidFill>
                  <a:schemeClr val="tx1"/>
                </a:solidFill>
                <a:latin typeface="Calibri"/>
                <a:ea typeface="Calibri" pitchFamily="34" charset="0"/>
                <a:cs typeface="Arial" pitchFamily="34" charset="0"/>
              </a:rPr>
              <a:t>“</a:t>
            </a:r>
            <a:r>
              <a:rPr lang="en-US" sz="2000" dirty="0">
                <a:solidFill>
                  <a:schemeClr val="tx1"/>
                </a:solidFill>
                <a:latin typeface="Arial" pitchFamily="34" charset="0"/>
                <a:ea typeface="Calibri" pitchFamily="34" charset="0"/>
                <a:cs typeface="Arial" pitchFamily="34" charset="0"/>
              </a:rPr>
              <a:t>First Expiry First Out</a:t>
            </a:r>
            <a:r>
              <a:rPr lang="en-US" sz="2000" dirty="0">
                <a:solidFill>
                  <a:schemeClr val="tx1"/>
                </a:solidFill>
                <a:latin typeface="Calibri"/>
                <a:ea typeface="Calibri" pitchFamily="34" charset="0"/>
                <a:cs typeface="Arial" pitchFamily="34" charset="0"/>
              </a:rPr>
              <a:t>”</a:t>
            </a:r>
            <a:r>
              <a:rPr lang="en-US" sz="2000" dirty="0">
                <a:solidFill>
                  <a:schemeClr val="tx1"/>
                </a:solidFill>
                <a:latin typeface="Arial" pitchFamily="34" charset="0"/>
                <a:ea typeface="Calibri" pitchFamily="34" charset="0"/>
                <a:cs typeface="Arial" pitchFamily="34" charset="0"/>
              </a:rPr>
              <a:t> (FEFO) basis.</a:t>
            </a:r>
            <a:endParaRPr lang="en-US" sz="2000" dirty="0">
              <a:solidFill>
                <a:schemeClr val="tx1"/>
              </a:solidFill>
              <a:latin typeface="Calibri" pitchFamily="34" charset="0"/>
              <a:ea typeface="Calibri" pitchFamily="34" charset="0"/>
              <a:cs typeface="Times New Roman" pitchFamily="18" charset="0"/>
            </a:endParaRPr>
          </a:p>
          <a:p>
            <a:pPr marL="0" lvl="0" indent="0" defTabSz="914400" eaLnBrk="0" fontAlgn="base" hangingPunct="0">
              <a:lnSpc>
                <a:spcPct val="150000"/>
              </a:lnSpc>
              <a:spcBef>
                <a:spcPct val="0"/>
              </a:spcBef>
              <a:spcAft>
                <a:spcPct val="0"/>
              </a:spcAft>
              <a:buClrTx/>
              <a:buSzTx/>
              <a:buFontTx/>
              <a:buChar char="•"/>
            </a:pPr>
            <a:r>
              <a:rPr lang="en-US" sz="2000" dirty="0">
                <a:solidFill>
                  <a:schemeClr val="tx1"/>
                </a:solidFill>
                <a:latin typeface="Arial" pitchFamily="34" charset="0"/>
                <a:ea typeface="Calibri" pitchFamily="34" charset="0"/>
                <a:cs typeface="Arial" pitchFamily="34" charset="0"/>
              </a:rPr>
              <a:t>The empty vaccine vials must be destroyed immediately through burning or incineration where possible and appropriate forms filled immediately.</a:t>
            </a:r>
            <a:endParaRPr lang="en-US" sz="2000" dirty="0">
              <a:solidFill>
                <a:schemeClr val="tx1"/>
              </a:solidFill>
              <a:latin typeface="Calibri" pitchFamily="34" charset="0"/>
              <a:ea typeface="Calibri" pitchFamily="34" charset="0"/>
              <a:cs typeface="Times New Roman" pitchFamily="18" charset="0"/>
            </a:endParaRPr>
          </a:p>
          <a:p>
            <a:pPr marL="0" lvl="0" indent="0" defTabSz="914400" eaLnBrk="0" fontAlgn="base" hangingPunct="0">
              <a:lnSpc>
                <a:spcPct val="150000"/>
              </a:lnSpc>
              <a:spcBef>
                <a:spcPct val="0"/>
              </a:spcBef>
              <a:spcAft>
                <a:spcPct val="0"/>
              </a:spcAft>
              <a:buClrTx/>
              <a:buSzTx/>
              <a:buFontTx/>
              <a:buChar char="•"/>
            </a:pPr>
            <a:r>
              <a:rPr lang="en-US" sz="2000" dirty="0">
                <a:solidFill>
                  <a:schemeClr val="tx1"/>
                </a:solidFill>
                <a:latin typeface="Arial" pitchFamily="34" charset="0"/>
                <a:ea typeface="Calibri" pitchFamily="34" charset="0"/>
                <a:cs typeface="Arial" pitchFamily="34" charset="0"/>
              </a:rPr>
              <a:t>No vaccine vials with VVM that has reached discard point must be stored in the refrigerator.</a:t>
            </a:r>
            <a:endParaRPr lang="en-US" sz="2000" dirty="0">
              <a:solidFill>
                <a:schemeClr val="tx1"/>
              </a:solidFill>
              <a:latin typeface="Calibri" pitchFamily="34" charset="0"/>
              <a:ea typeface="Calibri" pitchFamily="34" charset="0"/>
              <a:cs typeface="Times New Roman" pitchFamily="18" charset="0"/>
            </a:endParaRPr>
          </a:p>
        </p:txBody>
      </p:sp>
    </p:spTree>
    <p:extLst>
      <p:ext uri="{BB962C8B-B14F-4D97-AF65-F5344CB8AC3E}">
        <p14:creationId xmlns:p14="http://schemas.microsoft.com/office/powerpoint/2010/main" val="368213339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200000"/>
              </a:lnSpc>
            </a:pPr>
            <a:r>
              <a:rPr lang="en-US" sz="2000" dirty="0"/>
              <a:t>Fraser D.M, copper </a:t>
            </a:r>
            <a:r>
              <a:rPr lang="en-US" sz="2000" dirty="0" err="1"/>
              <a:t>M.A,</a:t>
            </a:r>
            <a:r>
              <a:rPr lang="en-US" sz="2000" i="1" dirty="0" err="1"/>
              <a:t>et.al</a:t>
            </a:r>
            <a:r>
              <a:rPr lang="en-US" sz="2000" i="1" dirty="0"/>
              <a:t> (2010):</a:t>
            </a:r>
            <a:r>
              <a:rPr lang="en-US" sz="2000" b="1" dirty="0"/>
              <a:t>Myles Textbooks for Midwives African edition 2</a:t>
            </a:r>
            <a:r>
              <a:rPr lang="en-US" sz="2000" b="1" baseline="30000" dirty="0"/>
              <a:t>nd</a:t>
            </a:r>
            <a:r>
              <a:rPr lang="en-US" sz="2000" b="1" dirty="0"/>
              <a:t> ed</a:t>
            </a:r>
            <a:r>
              <a:rPr lang="en-US" sz="2000" dirty="0"/>
              <a:t>. Churchill Livingstone </a:t>
            </a:r>
            <a:r>
              <a:rPr lang="en-US" sz="2000" dirty="0" err="1"/>
              <a:t>elsevier.London</a:t>
            </a:r>
            <a:endParaRPr lang="en-US" sz="2000" dirty="0"/>
          </a:p>
          <a:p>
            <a:pPr>
              <a:lnSpc>
                <a:spcPct val="200000"/>
              </a:lnSpc>
            </a:pPr>
            <a:r>
              <a:rPr lang="en-US" sz="2000" dirty="0">
                <a:hlinkClick r:id="rId2"/>
              </a:rPr>
              <a:t>www.e-medicine.com</a:t>
            </a:r>
            <a:r>
              <a:rPr lang="en-US" sz="2000" dirty="0"/>
              <a:t> </a:t>
            </a:r>
          </a:p>
        </p:txBody>
      </p:sp>
    </p:spTree>
    <p:extLst>
      <p:ext uri="{BB962C8B-B14F-4D97-AF65-F5344CB8AC3E}">
        <p14:creationId xmlns:p14="http://schemas.microsoft.com/office/powerpoint/2010/main" val="20310860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4426039"/>
          </a:xfrm>
        </p:spPr>
        <p:txBody>
          <a:bodyPr/>
          <a:lstStyle/>
          <a:p>
            <a:pPr algn="ctr"/>
            <a:br>
              <a:rPr lang="en-US" dirty="0"/>
            </a:br>
            <a:br>
              <a:rPr lang="en-US" dirty="0"/>
            </a:br>
            <a:br>
              <a:rPr lang="en-US" dirty="0"/>
            </a:br>
            <a:r>
              <a:rPr lang="en-US" dirty="0"/>
              <a:t> </a:t>
            </a:r>
            <a:r>
              <a:rPr lang="en-US" sz="4000" dirty="0"/>
              <a:t>ORGANIZING  FOR IMMUNIZATION</a:t>
            </a:r>
          </a:p>
        </p:txBody>
      </p:sp>
    </p:spTree>
    <p:extLst>
      <p:ext uri="{BB962C8B-B14F-4D97-AF65-F5344CB8AC3E}">
        <p14:creationId xmlns:p14="http://schemas.microsoft.com/office/powerpoint/2010/main" val="3965031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nSpc>
                <a:spcPct val="150000"/>
              </a:lnSpc>
            </a:pPr>
            <a:r>
              <a:rPr lang="en-GB" b="1" dirty="0"/>
              <a:t>5. HARD IMMUNITY</a:t>
            </a:r>
          </a:p>
        </p:txBody>
      </p:sp>
      <p:sp>
        <p:nvSpPr>
          <p:cNvPr id="3" name="Content Placeholder 2"/>
          <p:cNvSpPr>
            <a:spLocks noGrp="1"/>
          </p:cNvSpPr>
          <p:nvPr>
            <p:ph idx="1"/>
          </p:nvPr>
        </p:nvSpPr>
        <p:spPr>
          <a:xfrm>
            <a:off x="218941" y="1429555"/>
            <a:ext cx="9055061" cy="5293217"/>
          </a:xfrm>
        </p:spPr>
        <p:txBody>
          <a:bodyPr/>
          <a:lstStyle/>
          <a:p>
            <a:r>
              <a:rPr lang="en-GB" sz="2400" dirty="0"/>
              <a:t>This develops when a high proportion of the community, </a:t>
            </a:r>
            <a:r>
              <a:rPr lang="en-GB" sz="2400" dirty="0">
                <a:solidFill>
                  <a:srgbClr val="FF0000"/>
                </a:solidFill>
              </a:rPr>
              <a:t>80% or more are immunized</a:t>
            </a:r>
            <a:endParaRPr lang="en-US" sz="2400" dirty="0">
              <a:solidFill>
                <a:srgbClr val="FF0000"/>
              </a:solidFill>
            </a:endParaRPr>
          </a:p>
          <a:p>
            <a:r>
              <a:rPr lang="en-US" sz="2400" dirty="0"/>
              <a:t>A case whereby a high % ( </a:t>
            </a:r>
            <a:r>
              <a:rPr lang="en-US" sz="2400" dirty="0">
                <a:solidFill>
                  <a:srgbClr val="FF0000"/>
                </a:solidFill>
              </a:rPr>
              <a:t>80%) </a:t>
            </a:r>
            <a:r>
              <a:rPr lang="en-US" sz="2400" dirty="0"/>
              <a:t>of people are immune to an infection either coz they have had an infection or been successfully vaccinated against it .</a:t>
            </a:r>
          </a:p>
          <a:p>
            <a:r>
              <a:rPr lang="en-US" sz="2400" dirty="0"/>
              <a:t>The high number of  immune people acts as an umbrella protecting those who are still not yet immunized .</a:t>
            </a:r>
          </a:p>
          <a:p>
            <a:endParaRPr lang="en-US" dirty="0"/>
          </a:p>
        </p:txBody>
      </p:sp>
    </p:spTree>
    <p:extLst>
      <p:ext uri="{BB962C8B-B14F-4D97-AF65-F5344CB8AC3E}">
        <p14:creationId xmlns:p14="http://schemas.microsoft.com/office/powerpoint/2010/main" val="231653454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lnSpcReduction="10000"/>
          </a:bodyPr>
          <a:lstStyle/>
          <a:p>
            <a:pPr marL="514350" indent="-514350">
              <a:lnSpc>
                <a:spcPct val="150000"/>
              </a:lnSpc>
              <a:buFont typeface="+mj-lt"/>
              <a:buAutoNum type="arabicPeriod"/>
            </a:pPr>
            <a:r>
              <a:rPr lang="en-US" sz="2400" dirty="0"/>
              <a:t>Arrange the waiting area</a:t>
            </a:r>
          </a:p>
          <a:p>
            <a:pPr marL="514350" indent="-514350">
              <a:lnSpc>
                <a:spcPct val="150000"/>
              </a:lnSpc>
              <a:buFont typeface="+mj-lt"/>
              <a:buAutoNum type="arabicPeriod"/>
            </a:pPr>
            <a:r>
              <a:rPr lang="en-US" sz="2400" dirty="0"/>
              <a:t> Organize the flow of patients/clients</a:t>
            </a:r>
          </a:p>
          <a:p>
            <a:pPr marL="514350" indent="-514350">
              <a:lnSpc>
                <a:spcPct val="150000"/>
              </a:lnSpc>
              <a:buFont typeface="+mj-lt"/>
              <a:buAutoNum type="arabicPeriod"/>
            </a:pPr>
            <a:r>
              <a:rPr lang="en-US" sz="2400" dirty="0"/>
              <a:t>Describe the process that takes place in the registration desk</a:t>
            </a:r>
          </a:p>
          <a:p>
            <a:pPr marL="514350" indent="-514350">
              <a:lnSpc>
                <a:spcPct val="150000"/>
              </a:lnSpc>
              <a:buFont typeface="+mj-lt"/>
              <a:buAutoNum type="arabicPeriod"/>
            </a:pPr>
            <a:r>
              <a:rPr lang="en-US" sz="2400" dirty="0"/>
              <a:t>List and explain the important tasks in MCH clinic</a:t>
            </a:r>
          </a:p>
          <a:p>
            <a:pPr marL="514350" indent="-514350">
              <a:lnSpc>
                <a:spcPct val="150000"/>
              </a:lnSpc>
              <a:buFont typeface="+mj-lt"/>
              <a:buAutoNum type="arabicPeriod"/>
            </a:pPr>
            <a:r>
              <a:rPr lang="en-US" sz="2400" dirty="0"/>
              <a:t>Organize for outreach and mobile health service.</a:t>
            </a:r>
          </a:p>
          <a:p>
            <a:endParaRPr lang="en-US" dirty="0"/>
          </a:p>
        </p:txBody>
      </p:sp>
    </p:spTree>
    <p:extLst>
      <p:ext uri="{BB962C8B-B14F-4D97-AF65-F5344CB8AC3E}">
        <p14:creationId xmlns:p14="http://schemas.microsoft.com/office/powerpoint/2010/main" val="20464895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4045"/>
          </a:xfrm>
        </p:spPr>
        <p:txBody>
          <a:bodyPr>
            <a:normAutofit/>
          </a:bodyPr>
          <a:lstStyle/>
          <a:p>
            <a:r>
              <a:rPr lang="en-US" sz="3200" dirty="0"/>
              <a:t>ARRANGING THE SPACE FOR IMMUNIZATION</a:t>
            </a:r>
          </a:p>
        </p:txBody>
      </p:sp>
      <p:sp>
        <p:nvSpPr>
          <p:cNvPr id="3" name="Content Placeholder 2"/>
          <p:cNvSpPr>
            <a:spLocks noGrp="1"/>
          </p:cNvSpPr>
          <p:nvPr>
            <p:ph idx="1"/>
          </p:nvPr>
        </p:nvSpPr>
        <p:spPr>
          <a:xfrm>
            <a:off x="677333" y="1159099"/>
            <a:ext cx="10192435" cy="5434884"/>
          </a:xfrm>
        </p:spPr>
        <p:txBody>
          <a:bodyPr>
            <a:normAutofit/>
          </a:bodyPr>
          <a:lstStyle/>
          <a:p>
            <a:pPr>
              <a:lnSpc>
                <a:spcPct val="150000"/>
              </a:lnSpc>
            </a:pPr>
            <a:r>
              <a:rPr lang="en-US" sz="2400" dirty="0"/>
              <a:t>The space that you set up for immunizations should be:</a:t>
            </a:r>
          </a:p>
          <a:p>
            <a:pPr>
              <a:lnSpc>
                <a:spcPct val="150000"/>
              </a:lnSpc>
              <a:buFont typeface="Wingdings" pitchFamily="2" charset="2"/>
              <a:buChar char="ü"/>
            </a:pPr>
            <a:r>
              <a:rPr lang="en-US" sz="2400" dirty="0"/>
              <a:t>• In a clean area not directly exposed to the sunlight, rain or drought</a:t>
            </a:r>
          </a:p>
          <a:p>
            <a:pPr>
              <a:lnSpc>
                <a:spcPct val="150000"/>
              </a:lnSpc>
              <a:buFont typeface="Wingdings" pitchFamily="2" charset="2"/>
              <a:buChar char="ü"/>
            </a:pPr>
            <a:r>
              <a:rPr lang="en-US" sz="2400" dirty="0"/>
              <a:t>• Convenient for Health Worker who is preparing vaccines and immunizing</a:t>
            </a:r>
          </a:p>
          <a:p>
            <a:pPr>
              <a:lnSpc>
                <a:spcPct val="150000"/>
              </a:lnSpc>
              <a:buFont typeface="Wingdings" pitchFamily="2" charset="2"/>
              <a:buChar char="ü"/>
            </a:pPr>
            <a:r>
              <a:rPr lang="en-US" sz="2400" dirty="0"/>
              <a:t>• Easily accessible to parent/guardian, but arranged in such away that it is not crowding around the immunization station</a:t>
            </a:r>
          </a:p>
          <a:p>
            <a:pPr>
              <a:lnSpc>
                <a:spcPct val="150000"/>
              </a:lnSpc>
              <a:buFont typeface="Wingdings" pitchFamily="2" charset="2"/>
              <a:buChar char="ü"/>
            </a:pPr>
            <a:r>
              <a:rPr lang="en-US" sz="2400" dirty="0"/>
              <a:t>• Quiet enough for health workers to be able to explain what he or she is doing and give advice</a:t>
            </a:r>
          </a:p>
        </p:txBody>
      </p:sp>
    </p:spTree>
    <p:extLst>
      <p:ext uri="{BB962C8B-B14F-4D97-AF65-F5344CB8AC3E}">
        <p14:creationId xmlns:p14="http://schemas.microsoft.com/office/powerpoint/2010/main" val="220565972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82580"/>
          </a:xfrm>
        </p:spPr>
        <p:txBody>
          <a:bodyPr>
            <a:normAutofit/>
          </a:bodyPr>
          <a:lstStyle/>
          <a:p>
            <a:r>
              <a:rPr lang="en-US" dirty="0"/>
              <a:t>ORGANIZE CLIENT FLOW</a:t>
            </a:r>
          </a:p>
        </p:txBody>
      </p:sp>
      <p:sp>
        <p:nvSpPr>
          <p:cNvPr id="3" name="Content Placeholder 2"/>
          <p:cNvSpPr>
            <a:spLocks noGrp="1"/>
          </p:cNvSpPr>
          <p:nvPr>
            <p:ph idx="1"/>
          </p:nvPr>
        </p:nvSpPr>
        <p:spPr>
          <a:xfrm>
            <a:off x="309093" y="785611"/>
            <a:ext cx="8964909" cy="5255751"/>
          </a:xfrm>
        </p:spPr>
        <p:txBody>
          <a:bodyPr>
            <a:normAutofit lnSpcReduction="10000"/>
          </a:bodyPr>
          <a:lstStyle/>
          <a:p>
            <a:pPr>
              <a:lnSpc>
                <a:spcPct val="150000"/>
              </a:lnSpc>
              <a:buFont typeface="Wingdings" pitchFamily="2" charset="2"/>
              <a:buChar char="ü"/>
            </a:pPr>
            <a:r>
              <a:rPr lang="en-US" sz="2000" dirty="0"/>
              <a:t>Immunization is one of the activities of the MCH clinic, so it should be integrated with the other services for good patient / guardian flow.</a:t>
            </a:r>
          </a:p>
          <a:p>
            <a:pPr>
              <a:lnSpc>
                <a:spcPct val="150000"/>
              </a:lnSpc>
              <a:buFont typeface="Wingdings" pitchFamily="2" charset="2"/>
              <a:buChar char="ü"/>
            </a:pPr>
            <a:r>
              <a:rPr lang="en-US" sz="2000" dirty="0"/>
              <a:t>• For smooth floor two doors are ideal, one for entry and the other for the exit. </a:t>
            </a:r>
          </a:p>
          <a:p>
            <a:pPr>
              <a:lnSpc>
                <a:spcPct val="150000"/>
              </a:lnSpc>
              <a:buFont typeface="Wingdings" pitchFamily="2" charset="2"/>
              <a:buChar char="ü"/>
            </a:pPr>
            <a:r>
              <a:rPr lang="en-US" sz="2000" dirty="0"/>
              <a:t>• Guide the parent / guardian into a single queue to enter the MCH area. Ensure a first-come first served system.</a:t>
            </a:r>
          </a:p>
          <a:p>
            <a:pPr>
              <a:lnSpc>
                <a:spcPct val="150000"/>
              </a:lnSpc>
              <a:buFont typeface="Wingdings" pitchFamily="2" charset="2"/>
              <a:buChar char="ü"/>
            </a:pPr>
            <a:r>
              <a:rPr lang="en-US" sz="2000" dirty="0"/>
              <a:t>• As far as possible try to see one parent/ guardian at a time.</a:t>
            </a:r>
          </a:p>
          <a:p>
            <a:pPr>
              <a:lnSpc>
                <a:spcPct val="150000"/>
              </a:lnSpc>
              <a:buFont typeface="Wingdings" pitchFamily="2" charset="2"/>
              <a:buChar char="ü"/>
            </a:pPr>
            <a:r>
              <a:rPr lang="en-US" sz="2000" dirty="0"/>
              <a:t>• Children who are very sick should he identified and attended to first.</a:t>
            </a:r>
          </a:p>
          <a:p>
            <a:pPr>
              <a:lnSpc>
                <a:spcPct val="150000"/>
              </a:lnSpc>
              <a:buFont typeface="Wingdings" pitchFamily="2" charset="2"/>
              <a:buChar char="ü"/>
            </a:pPr>
            <a:r>
              <a:rPr lang="en-US" sz="2000" dirty="0"/>
              <a:t>• When the parents /guardians are through at MCH clinic thank him/ her for coming.</a:t>
            </a:r>
          </a:p>
          <a:p>
            <a:endParaRPr lang="en-US" dirty="0"/>
          </a:p>
        </p:txBody>
      </p:sp>
    </p:spTree>
    <p:extLst>
      <p:ext uri="{BB962C8B-B14F-4D97-AF65-F5344CB8AC3E}">
        <p14:creationId xmlns:p14="http://schemas.microsoft.com/office/powerpoint/2010/main" val="116892619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97983"/>
          </a:xfrm>
        </p:spPr>
        <p:txBody>
          <a:bodyPr>
            <a:normAutofit fontScale="90000"/>
          </a:bodyPr>
          <a:lstStyle/>
          <a:p>
            <a:r>
              <a:rPr lang="en-US" dirty="0"/>
              <a:t>THE HEALTH FACILITY SHOULD HAVE</a:t>
            </a:r>
          </a:p>
        </p:txBody>
      </p:sp>
      <p:sp>
        <p:nvSpPr>
          <p:cNvPr id="3" name="Content Placeholder 2"/>
          <p:cNvSpPr>
            <a:spLocks noGrp="1"/>
          </p:cNvSpPr>
          <p:nvPr>
            <p:ph idx="1"/>
          </p:nvPr>
        </p:nvSpPr>
        <p:spPr>
          <a:xfrm>
            <a:off x="677334" y="1236373"/>
            <a:ext cx="8596668" cy="4804990"/>
          </a:xfrm>
        </p:spPr>
        <p:txBody>
          <a:bodyPr/>
          <a:lstStyle/>
          <a:p>
            <a:pPr>
              <a:lnSpc>
                <a:spcPct val="150000"/>
              </a:lnSpc>
              <a:buFont typeface="Wingdings" pitchFamily="2" charset="2"/>
              <a:buChar char="Ø"/>
            </a:pPr>
            <a:r>
              <a:rPr lang="en-US" sz="2000" dirty="0"/>
              <a:t>• Waiting area where parents and guardian can sit before being immunized as they receive health talks; as the talks will be better received if people are comfortably seated in the waiting bay.</a:t>
            </a:r>
          </a:p>
          <a:p>
            <a:pPr>
              <a:lnSpc>
                <a:spcPct val="150000"/>
              </a:lnSpc>
              <a:buFont typeface="Wingdings" pitchFamily="2" charset="2"/>
              <a:buChar char="Ø"/>
            </a:pPr>
            <a:r>
              <a:rPr lang="en-US" sz="2000" dirty="0"/>
              <a:t>• S pace and </a:t>
            </a:r>
            <a:r>
              <a:rPr lang="en-US" sz="2000" dirty="0" err="1"/>
              <a:t>equipments</a:t>
            </a:r>
            <a:r>
              <a:rPr lang="en-US" sz="2000" dirty="0"/>
              <a:t> for screening, registration, recording and immunizing.</a:t>
            </a:r>
          </a:p>
          <a:p>
            <a:pPr>
              <a:lnSpc>
                <a:spcPct val="150000"/>
              </a:lnSpc>
              <a:buFont typeface="Wingdings" pitchFamily="2" charset="2"/>
              <a:buChar char="Ø"/>
            </a:pPr>
            <a:r>
              <a:rPr lang="en-US" sz="2000" dirty="0"/>
              <a:t>• A table for vaccines and injection </a:t>
            </a:r>
            <a:r>
              <a:rPr lang="en-US" sz="2000" dirty="0" err="1"/>
              <a:t>equipments</a:t>
            </a:r>
            <a:r>
              <a:rPr lang="en-US" sz="2000" dirty="0"/>
              <a:t>.</a:t>
            </a:r>
          </a:p>
          <a:p>
            <a:pPr>
              <a:lnSpc>
                <a:spcPct val="150000"/>
              </a:lnSpc>
              <a:buFont typeface="Wingdings" pitchFamily="2" charset="2"/>
              <a:buChar char="Ø"/>
            </a:pPr>
            <a:r>
              <a:rPr lang="en-US" sz="2000" dirty="0"/>
              <a:t>• Two chairs/stools; one for the parent or guardian, one for the health worker.</a:t>
            </a:r>
          </a:p>
          <a:p>
            <a:endParaRPr lang="en-US" dirty="0"/>
          </a:p>
        </p:txBody>
      </p:sp>
    </p:spTree>
    <p:extLst>
      <p:ext uri="{BB962C8B-B14F-4D97-AF65-F5344CB8AC3E}">
        <p14:creationId xmlns:p14="http://schemas.microsoft.com/office/powerpoint/2010/main" val="234132060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60609"/>
            <a:ext cx="8596668" cy="5680754"/>
          </a:xfrm>
        </p:spPr>
        <p:txBody>
          <a:bodyPr/>
          <a:lstStyle/>
          <a:p>
            <a:pPr>
              <a:lnSpc>
                <a:spcPct val="150000"/>
              </a:lnSpc>
            </a:pPr>
            <a:r>
              <a:rPr lang="en-US" sz="2400" i="1" dirty="0"/>
              <a:t>Set up separate station for each of these services, which include.</a:t>
            </a:r>
          </a:p>
          <a:p>
            <a:pPr lvl="1">
              <a:lnSpc>
                <a:spcPct val="150000"/>
              </a:lnSpc>
              <a:buFont typeface="Wingdings" pitchFamily="2" charset="2"/>
              <a:buChar char="v"/>
            </a:pPr>
            <a:r>
              <a:rPr lang="en-US" sz="2200" dirty="0"/>
              <a:t>• An area for health education</a:t>
            </a:r>
          </a:p>
          <a:p>
            <a:pPr lvl="1">
              <a:lnSpc>
                <a:spcPct val="150000"/>
              </a:lnSpc>
              <a:buFont typeface="Wingdings" pitchFamily="2" charset="2"/>
              <a:buChar char="v"/>
            </a:pPr>
            <a:r>
              <a:rPr lang="en-US" sz="2200" dirty="0"/>
              <a:t>• Weighing babies and recording their growth</a:t>
            </a:r>
          </a:p>
          <a:p>
            <a:pPr lvl="1">
              <a:lnSpc>
                <a:spcPct val="150000"/>
              </a:lnSpc>
              <a:buFont typeface="Wingdings" pitchFamily="2" charset="2"/>
              <a:buChar char="v"/>
            </a:pPr>
            <a:r>
              <a:rPr lang="en-US" sz="2200" dirty="0"/>
              <a:t>• Treatment</a:t>
            </a:r>
          </a:p>
          <a:p>
            <a:pPr lvl="1">
              <a:lnSpc>
                <a:spcPct val="150000"/>
              </a:lnSpc>
              <a:buFont typeface="Wingdings" pitchFamily="2" charset="2"/>
              <a:buChar char="v"/>
            </a:pPr>
            <a:r>
              <a:rPr lang="en-US" sz="2200" dirty="0"/>
              <a:t>• Antenatal care</a:t>
            </a:r>
          </a:p>
          <a:p>
            <a:pPr lvl="1">
              <a:lnSpc>
                <a:spcPct val="150000"/>
              </a:lnSpc>
              <a:buFont typeface="Wingdings" pitchFamily="2" charset="2"/>
              <a:buChar char="v"/>
            </a:pPr>
            <a:r>
              <a:rPr lang="en-US" sz="2200" dirty="0"/>
              <a:t>• If there are many parents/guardians waiting, sitting arrangements should in away that will ensure that parents/guardians maintain their place in the queue</a:t>
            </a:r>
          </a:p>
          <a:p>
            <a:endParaRPr lang="en-US" dirty="0"/>
          </a:p>
        </p:txBody>
      </p:sp>
    </p:spTree>
    <p:extLst>
      <p:ext uri="{BB962C8B-B14F-4D97-AF65-F5344CB8AC3E}">
        <p14:creationId xmlns:p14="http://schemas.microsoft.com/office/powerpoint/2010/main" val="368503407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REGISTRATION DESK</a:t>
            </a:r>
          </a:p>
        </p:txBody>
      </p:sp>
      <p:sp>
        <p:nvSpPr>
          <p:cNvPr id="3" name="Content Placeholder 2"/>
          <p:cNvSpPr>
            <a:spLocks noGrp="1"/>
          </p:cNvSpPr>
          <p:nvPr>
            <p:ph idx="1"/>
          </p:nvPr>
        </p:nvSpPr>
        <p:spPr>
          <a:xfrm>
            <a:off x="677334" y="1326525"/>
            <a:ext cx="8596668" cy="4714838"/>
          </a:xfrm>
        </p:spPr>
        <p:txBody>
          <a:bodyPr/>
          <a:lstStyle/>
          <a:p>
            <a:pPr>
              <a:lnSpc>
                <a:spcPct val="150000"/>
              </a:lnSpc>
              <a:buFont typeface="Wingdings" pitchFamily="2" charset="2"/>
              <a:buChar char="ü"/>
            </a:pPr>
            <a:r>
              <a:rPr lang="en-US" sz="2400" dirty="0"/>
              <a:t>Children under five years old,</a:t>
            </a:r>
          </a:p>
          <a:p>
            <a:pPr>
              <a:lnSpc>
                <a:spcPct val="150000"/>
              </a:lnSpc>
              <a:buFont typeface="Wingdings" pitchFamily="2" charset="2"/>
              <a:buChar char="ü"/>
            </a:pPr>
            <a:r>
              <a:rPr lang="en-US" sz="2400" dirty="0"/>
              <a:t>• Expectant women,</a:t>
            </a:r>
          </a:p>
          <a:p>
            <a:pPr>
              <a:lnSpc>
                <a:spcPct val="150000"/>
              </a:lnSpc>
              <a:buFont typeface="Wingdings" pitchFamily="2" charset="2"/>
              <a:buChar char="ü"/>
            </a:pPr>
            <a:r>
              <a:rPr lang="en-US" sz="2400" dirty="0"/>
              <a:t>• Women for family planning services.</a:t>
            </a:r>
          </a:p>
          <a:p>
            <a:pPr>
              <a:lnSpc>
                <a:spcPct val="150000"/>
              </a:lnSpc>
            </a:pPr>
            <a:r>
              <a:rPr lang="en-US" sz="2400" dirty="0"/>
              <a:t>Greet the mothers in a friendly way. For new parent’s/guardian’s, give them appropriate cards and fill in personal information.</a:t>
            </a:r>
          </a:p>
          <a:p>
            <a:pPr>
              <a:lnSpc>
                <a:spcPct val="150000"/>
              </a:lnSpc>
            </a:pPr>
            <a:r>
              <a:rPr lang="en-US" sz="2400" dirty="0"/>
              <a:t> For re-attendants, tick in the appropriate registers</a:t>
            </a:r>
          </a:p>
          <a:p>
            <a:endParaRPr lang="en-US" dirty="0"/>
          </a:p>
        </p:txBody>
      </p:sp>
    </p:spTree>
    <p:extLst>
      <p:ext uri="{BB962C8B-B14F-4D97-AF65-F5344CB8AC3E}">
        <p14:creationId xmlns:p14="http://schemas.microsoft.com/office/powerpoint/2010/main" val="12673590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80304"/>
            <a:ext cx="8596668" cy="721217"/>
          </a:xfrm>
        </p:spPr>
        <p:txBody>
          <a:bodyPr>
            <a:normAutofit/>
          </a:bodyPr>
          <a:lstStyle/>
          <a:p>
            <a:r>
              <a:rPr lang="en-US" dirty="0"/>
              <a:t>ACTIVITIES AT MCH/FP</a:t>
            </a:r>
          </a:p>
        </p:txBody>
      </p:sp>
      <p:sp>
        <p:nvSpPr>
          <p:cNvPr id="3" name="Content Placeholder 2"/>
          <p:cNvSpPr>
            <a:spLocks noGrp="1"/>
          </p:cNvSpPr>
          <p:nvPr>
            <p:ph idx="1"/>
          </p:nvPr>
        </p:nvSpPr>
        <p:spPr>
          <a:xfrm>
            <a:off x="677334" y="1068946"/>
            <a:ext cx="8596668" cy="5473521"/>
          </a:xfrm>
        </p:spPr>
        <p:txBody>
          <a:bodyPr>
            <a:normAutofit fontScale="92500" lnSpcReduction="20000"/>
          </a:bodyPr>
          <a:lstStyle/>
          <a:p>
            <a:pPr>
              <a:lnSpc>
                <a:spcPct val="150000"/>
              </a:lnSpc>
            </a:pPr>
            <a:r>
              <a:rPr lang="en-US" b="1" i="1" dirty="0"/>
              <a:t>H</a:t>
            </a:r>
            <a:r>
              <a:rPr lang="en-US" sz="2000" b="1" i="1" dirty="0"/>
              <a:t>ealth Promotion:</a:t>
            </a:r>
          </a:p>
          <a:p>
            <a:pPr>
              <a:lnSpc>
                <a:spcPct val="150000"/>
              </a:lnSpc>
            </a:pPr>
            <a:r>
              <a:rPr lang="en-US" sz="2000" b="1" dirty="0"/>
              <a:t>topics</a:t>
            </a:r>
          </a:p>
          <a:p>
            <a:pPr>
              <a:lnSpc>
                <a:spcPct val="150000"/>
              </a:lnSpc>
              <a:buFont typeface="Wingdings" pitchFamily="2" charset="2"/>
              <a:buChar char="v"/>
            </a:pPr>
            <a:r>
              <a:rPr lang="en-US" sz="2000" dirty="0"/>
              <a:t>• Immunization</a:t>
            </a:r>
          </a:p>
          <a:p>
            <a:pPr>
              <a:lnSpc>
                <a:spcPct val="150000"/>
              </a:lnSpc>
              <a:buFont typeface="Wingdings" pitchFamily="2" charset="2"/>
              <a:buChar char="v"/>
            </a:pPr>
            <a:r>
              <a:rPr lang="en-US" sz="2000" dirty="0"/>
              <a:t>• Nutrition</a:t>
            </a:r>
          </a:p>
          <a:p>
            <a:pPr>
              <a:lnSpc>
                <a:spcPct val="150000"/>
              </a:lnSpc>
              <a:buFont typeface="Wingdings" pitchFamily="2" charset="2"/>
              <a:buChar char="v"/>
            </a:pPr>
            <a:r>
              <a:rPr lang="en-US" sz="2000" dirty="0"/>
              <a:t>• Family planning</a:t>
            </a:r>
          </a:p>
          <a:p>
            <a:pPr>
              <a:lnSpc>
                <a:spcPct val="150000"/>
              </a:lnSpc>
              <a:buFont typeface="Wingdings" pitchFamily="2" charset="2"/>
              <a:buChar char="v"/>
            </a:pPr>
            <a:r>
              <a:rPr lang="en-US" sz="2000" dirty="0"/>
              <a:t>• Ante-natal and post-natal care, mother’s T Immunizations</a:t>
            </a:r>
          </a:p>
          <a:p>
            <a:pPr>
              <a:lnSpc>
                <a:spcPct val="150000"/>
              </a:lnSpc>
              <a:buFont typeface="Wingdings" pitchFamily="2" charset="2"/>
              <a:buChar char="v"/>
            </a:pPr>
            <a:r>
              <a:rPr lang="en-US" sz="2000" dirty="0"/>
              <a:t>• Personal hygiene</a:t>
            </a:r>
          </a:p>
          <a:p>
            <a:pPr>
              <a:lnSpc>
                <a:spcPct val="150000"/>
              </a:lnSpc>
              <a:buFont typeface="Wingdings" pitchFamily="2" charset="2"/>
              <a:buChar char="v"/>
            </a:pPr>
            <a:r>
              <a:rPr lang="en-US" sz="2000" dirty="0"/>
              <a:t>• Cleanliness during food preparation and feeding times</a:t>
            </a:r>
          </a:p>
          <a:p>
            <a:pPr>
              <a:lnSpc>
                <a:spcPct val="150000"/>
              </a:lnSpc>
              <a:buFont typeface="Wingdings" pitchFamily="2" charset="2"/>
              <a:buChar char="v"/>
            </a:pPr>
            <a:r>
              <a:rPr lang="en-US" sz="2000" dirty="0"/>
              <a:t>• Proper environmental sanitation and other aspects concerning primary health care.</a:t>
            </a:r>
          </a:p>
          <a:p>
            <a:pPr>
              <a:lnSpc>
                <a:spcPct val="150000"/>
              </a:lnSpc>
              <a:buFont typeface="Wingdings" pitchFamily="2" charset="2"/>
              <a:buChar char="v"/>
            </a:pPr>
            <a:r>
              <a:rPr lang="en-US" sz="2000" dirty="0"/>
              <a:t>• Other relevant health topics e.g. PMTCT, VCT, Malaria control, ITNs etc.</a:t>
            </a:r>
          </a:p>
          <a:p>
            <a:endParaRPr lang="en-US" dirty="0"/>
          </a:p>
        </p:txBody>
      </p:sp>
    </p:spTree>
    <p:extLst>
      <p:ext uri="{BB962C8B-B14F-4D97-AF65-F5344CB8AC3E}">
        <p14:creationId xmlns:p14="http://schemas.microsoft.com/office/powerpoint/2010/main" val="7808077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WEIGHING</a:t>
            </a:r>
          </a:p>
        </p:txBody>
      </p:sp>
      <p:sp>
        <p:nvSpPr>
          <p:cNvPr id="3" name="Content Placeholder 2"/>
          <p:cNvSpPr>
            <a:spLocks noGrp="1"/>
          </p:cNvSpPr>
          <p:nvPr>
            <p:ph idx="1"/>
          </p:nvPr>
        </p:nvSpPr>
        <p:spPr/>
        <p:txBody>
          <a:bodyPr/>
          <a:lstStyle/>
          <a:p>
            <a:pPr>
              <a:buNone/>
            </a:pPr>
            <a:r>
              <a:rPr lang="en-US" sz="2400" dirty="0"/>
              <a:t>Weighing is done at every visit to monitor growth.</a:t>
            </a:r>
          </a:p>
          <a:p>
            <a:r>
              <a:rPr lang="en-US" sz="2400" dirty="0"/>
              <a:t>Requirements for weighing are:</a:t>
            </a:r>
          </a:p>
          <a:p>
            <a:pPr>
              <a:buFont typeface="Wingdings" pitchFamily="2" charset="2"/>
              <a:buChar char="ü"/>
            </a:pPr>
            <a:r>
              <a:rPr lang="en-US" sz="2400" dirty="0"/>
              <a:t>• Weighing scales children;</a:t>
            </a:r>
          </a:p>
          <a:p>
            <a:pPr>
              <a:buFont typeface="Wingdings" pitchFamily="2" charset="2"/>
              <a:buChar char="ü"/>
            </a:pPr>
            <a:r>
              <a:rPr lang="en-US" sz="2400" dirty="0"/>
              <a:t>• Weighing pants to put the child in;</a:t>
            </a:r>
          </a:p>
          <a:p>
            <a:pPr>
              <a:buFont typeface="Wingdings" pitchFamily="2" charset="2"/>
              <a:buChar char="ü"/>
            </a:pPr>
            <a:r>
              <a:rPr lang="en-US" sz="2400" dirty="0"/>
              <a:t>• Table and chair;</a:t>
            </a:r>
          </a:p>
          <a:p>
            <a:pPr>
              <a:buFont typeface="Wingdings" pitchFamily="2" charset="2"/>
              <a:buChar char="ü"/>
            </a:pPr>
            <a:r>
              <a:rPr lang="en-US" sz="2400" dirty="0"/>
              <a:t>• Weight scale for adults.</a:t>
            </a:r>
          </a:p>
          <a:p>
            <a:pPr>
              <a:buFont typeface="Wingdings" pitchFamily="2" charset="2"/>
              <a:buChar char="ü"/>
            </a:pPr>
            <a:r>
              <a:rPr lang="en-US" sz="2400" dirty="0"/>
              <a:t>• Changing couch with mackintosh</a:t>
            </a:r>
          </a:p>
          <a:p>
            <a:endParaRPr lang="en-US" dirty="0"/>
          </a:p>
        </p:txBody>
      </p:sp>
    </p:spTree>
    <p:extLst>
      <p:ext uri="{BB962C8B-B14F-4D97-AF65-F5344CB8AC3E}">
        <p14:creationId xmlns:p14="http://schemas.microsoft.com/office/powerpoint/2010/main" val="42144147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TAKING</a:t>
            </a:r>
          </a:p>
        </p:txBody>
      </p:sp>
      <p:sp>
        <p:nvSpPr>
          <p:cNvPr id="3" name="Content Placeholder 2"/>
          <p:cNvSpPr>
            <a:spLocks noGrp="1"/>
          </p:cNvSpPr>
          <p:nvPr>
            <p:ph idx="1"/>
          </p:nvPr>
        </p:nvSpPr>
        <p:spPr/>
        <p:txBody>
          <a:bodyPr>
            <a:normAutofit/>
          </a:bodyPr>
          <a:lstStyle/>
          <a:p>
            <a:r>
              <a:rPr lang="en-US" sz="2400" dirty="0"/>
              <a:t>• Ask if the child has any symptoms or if the mother has any other complaints.</a:t>
            </a:r>
          </a:p>
          <a:p>
            <a:r>
              <a:rPr lang="en-US" sz="2400" dirty="0"/>
              <a:t>• Ask her about the feeding  the child.</a:t>
            </a:r>
          </a:p>
          <a:p>
            <a:r>
              <a:rPr lang="en-US" sz="2400" dirty="0"/>
              <a:t>• Examine the child physically.</a:t>
            </a:r>
          </a:p>
          <a:p>
            <a:r>
              <a:rPr lang="en-US" sz="2400" dirty="0"/>
              <a:t>• Check for BCG scar on the second visit after the injection and during her subsequent visits.</a:t>
            </a:r>
          </a:p>
          <a:p>
            <a:r>
              <a:rPr lang="en-US" sz="2400" dirty="0"/>
              <a:t>(</a:t>
            </a:r>
            <a:r>
              <a:rPr lang="en-US" sz="2400" b="1" dirty="0"/>
              <a:t>If BCG scar is not visible three months after injection, repeat)</a:t>
            </a:r>
            <a:endParaRPr lang="en-US" sz="2400" dirty="0"/>
          </a:p>
        </p:txBody>
      </p:sp>
    </p:spTree>
    <p:extLst>
      <p:ext uri="{BB962C8B-B14F-4D97-AF65-F5344CB8AC3E}">
        <p14:creationId xmlns:p14="http://schemas.microsoft.com/office/powerpoint/2010/main" val="8232436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IMMUNUZATION STATUS</a:t>
            </a:r>
          </a:p>
        </p:txBody>
      </p:sp>
      <p:sp>
        <p:nvSpPr>
          <p:cNvPr id="3" name="Content Placeholder 2"/>
          <p:cNvSpPr>
            <a:spLocks noGrp="1"/>
          </p:cNvSpPr>
          <p:nvPr>
            <p:ph idx="1"/>
          </p:nvPr>
        </p:nvSpPr>
        <p:spPr/>
        <p:txBody>
          <a:bodyPr>
            <a:normAutofit fontScale="92500"/>
          </a:bodyPr>
          <a:lstStyle/>
          <a:p>
            <a:pPr>
              <a:lnSpc>
                <a:spcPct val="150000"/>
              </a:lnSpc>
            </a:pPr>
            <a:r>
              <a:rPr lang="en-US" dirty="0"/>
              <a:t>• </a:t>
            </a:r>
            <a:r>
              <a:rPr lang="en-US" sz="2400" dirty="0"/>
              <a:t>Look at the child’s growth monitoring chart and interpret it</a:t>
            </a:r>
          </a:p>
          <a:p>
            <a:pPr>
              <a:lnSpc>
                <a:spcPct val="150000"/>
              </a:lnSpc>
            </a:pPr>
            <a:r>
              <a:rPr lang="en-US" sz="2400" dirty="0"/>
              <a:t>• Look at the child’s immunization status and vaccinate as appropriate</a:t>
            </a:r>
          </a:p>
          <a:p>
            <a:pPr>
              <a:lnSpc>
                <a:spcPct val="150000"/>
              </a:lnSpc>
            </a:pPr>
            <a:r>
              <a:rPr lang="en-US" sz="2400" dirty="0"/>
              <a:t>• Provide vitamin A supplementation as appropriate</a:t>
            </a:r>
          </a:p>
          <a:p>
            <a:pPr>
              <a:lnSpc>
                <a:spcPct val="150000"/>
              </a:lnSpc>
            </a:pPr>
            <a:r>
              <a:rPr lang="en-US" sz="2400" dirty="0"/>
              <a:t>• Ask the mother about her TT status and vaccinate as appropriate.</a:t>
            </a:r>
          </a:p>
          <a:p>
            <a:endParaRPr lang="en-US" dirty="0"/>
          </a:p>
        </p:txBody>
      </p:sp>
    </p:spTree>
    <p:extLst>
      <p:ext uri="{BB962C8B-B14F-4D97-AF65-F5344CB8AC3E}">
        <p14:creationId xmlns:p14="http://schemas.microsoft.com/office/powerpoint/2010/main" val="3406438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30334"/>
          </a:xfrm>
        </p:spPr>
        <p:txBody>
          <a:bodyPr>
            <a:normAutofit fontScale="90000"/>
          </a:bodyPr>
          <a:lstStyle/>
          <a:p>
            <a:r>
              <a:rPr lang="en-US" dirty="0"/>
              <a:t>ROLE OFF A NURSE IN IMMUNIZATION</a:t>
            </a:r>
          </a:p>
        </p:txBody>
      </p:sp>
      <p:sp>
        <p:nvSpPr>
          <p:cNvPr id="3" name="Content Placeholder 2"/>
          <p:cNvSpPr>
            <a:spLocks noGrp="1"/>
          </p:cNvSpPr>
          <p:nvPr>
            <p:ph idx="1"/>
          </p:nvPr>
        </p:nvSpPr>
        <p:spPr>
          <a:xfrm>
            <a:off x="838200" y="978794"/>
            <a:ext cx="10515600" cy="5198169"/>
          </a:xfrm>
        </p:spPr>
        <p:txBody>
          <a:bodyPr/>
          <a:lstStyle/>
          <a:p>
            <a:pPr>
              <a:lnSpc>
                <a:spcPct val="150000"/>
              </a:lnSpc>
              <a:buNone/>
            </a:pPr>
            <a:r>
              <a:rPr lang="en-US" dirty="0"/>
              <a:t>. </a:t>
            </a:r>
            <a:r>
              <a:rPr lang="en-US" sz="2400" dirty="0"/>
              <a:t>Creating awareness of immunization in the community</a:t>
            </a:r>
          </a:p>
          <a:p>
            <a:pPr>
              <a:lnSpc>
                <a:spcPct val="150000"/>
              </a:lnSpc>
              <a:buNone/>
            </a:pPr>
            <a:r>
              <a:rPr lang="en-US" sz="2400" dirty="0"/>
              <a:t>2. Setting of immunization session both at the static clinic &amp; the outreach clinic</a:t>
            </a:r>
          </a:p>
          <a:p>
            <a:pPr>
              <a:lnSpc>
                <a:spcPct val="150000"/>
              </a:lnSpc>
              <a:buNone/>
            </a:pPr>
            <a:r>
              <a:rPr lang="en-US" sz="2400" dirty="0"/>
              <a:t>3. Giving immunizations</a:t>
            </a:r>
          </a:p>
          <a:p>
            <a:pPr>
              <a:lnSpc>
                <a:spcPct val="150000"/>
              </a:lnSpc>
              <a:buNone/>
            </a:pPr>
            <a:r>
              <a:rPr lang="en-US" sz="2400" dirty="0"/>
              <a:t>4. Maintenance of cold chain</a:t>
            </a:r>
          </a:p>
          <a:p>
            <a:pPr>
              <a:lnSpc>
                <a:spcPct val="150000"/>
              </a:lnSpc>
              <a:buNone/>
            </a:pPr>
            <a:r>
              <a:rPr lang="en-US" sz="2400" dirty="0"/>
              <a:t>5. Record keeping</a:t>
            </a:r>
          </a:p>
          <a:p>
            <a:pPr>
              <a:lnSpc>
                <a:spcPct val="150000"/>
              </a:lnSpc>
              <a:buNone/>
            </a:pPr>
            <a:r>
              <a:rPr lang="en-US" sz="2400" dirty="0"/>
              <a:t>6. Teaching mothers on breastfeeding &amp; immunization health education..</a:t>
            </a:r>
          </a:p>
        </p:txBody>
      </p:sp>
    </p:spTree>
    <p:extLst>
      <p:ext uri="{BB962C8B-B14F-4D97-AF65-F5344CB8AC3E}">
        <p14:creationId xmlns:p14="http://schemas.microsoft.com/office/powerpoint/2010/main" val="236966372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COUNSELLING</a:t>
            </a:r>
          </a:p>
        </p:txBody>
      </p:sp>
      <p:sp>
        <p:nvSpPr>
          <p:cNvPr id="3" name="Content Placeholder 2"/>
          <p:cNvSpPr>
            <a:spLocks noGrp="1"/>
          </p:cNvSpPr>
          <p:nvPr>
            <p:ph idx="1"/>
          </p:nvPr>
        </p:nvSpPr>
        <p:spPr>
          <a:xfrm>
            <a:off x="309093" y="1481070"/>
            <a:ext cx="9517487" cy="5035639"/>
          </a:xfrm>
        </p:spPr>
        <p:txBody>
          <a:bodyPr/>
          <a:lstStyle/>
          <a:p>
            <a:r>
              <a:rPr lang="en-US" sz="2400" dirty="0"/>
              <a:t>Discuss your findings on history taking, weighing and physical examination with the mother/ guardian and give appropriate advice.</a:t>
            </a:r>
          </a:p>
          <a:p>
            <a:r>
              <a:rPr lang="en-US" sz="2400" dirty="0"/>
              <a:t> (Give her compliments if the child is well looked after, if she is breast feeding, and if she has come on the right day and brought the child’s card).</a:t>
            </a:r>
          </a:p>
          <a:p>
            <a:r>
              <a:rPr lang="en-US" sz="2400" dirty="0"/>
              <a:t> Encourage her to continue infant feeding </a:t>
            </a:r>
            <a:r>
              <a:rPr lang="en-US" sz="2400" b="1" dirty="0"/>
              <a:t>until the child is two years old. </a:t>
            </a:r>
          </a:p>
          <a:p>
            <a:r>
              <a:rPr lang="en-US" sz="2400" b="1" dirty="0"/>
              <a:t>Discuss possible immunization </a:t>
            </a:r>
            <a:r>
              <a:rPr lang="en-US" sz="2400" dirty="0"/>
              <a:t>reactions.</a:t>
            </a:r>
          </a:p>
          <a:p>
            <a:endParaRPr lang="en-US" dirty="0"/>
          </a:p>
        </p:txBody>
      </p:sp>
    </p:spTree>
    <p:extLst>
      <p:ext uri="{BB962C8B-B14F-4D97-AF65-F5344CB8AC3E}">
        <p14:creationId xmlns:p14="http://schemas.microsoft.com/office/powerpoint/2010/main" val="251187814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Information to be recorded on each child’s health card</a:t>
            </a:r>
            <a:endParaRPr lang="en-US" dirty="0"/>
          </a:p>
        </p:txBody>
      </p:sp>
      <p:sp>
        <p:nvSpPr>
          <p:cNvPr id="3" name="Content Placeholder 2"/>
          <p:cNvSpPr>
            <a:spLocks noGrp="1"/>
          </p:cNvSpPr>
          <p:nvPr>
            <p:ph idx="1"/>
          </p:nvPr>
        </p:nvSpPr>
        <p:spPr/>
        <p:txBody>
          <a:bodyPr/>
          <a:lstStyle/>
          <a:p>
            <a:r>
              <a:rPr lang="en-US" sz="2400" dirty="0"/>
              <a:t>• The child’s particulars</a:t>
            </a:r>
          </a:p>
          <a:p>
            <a:r>
              <a:rPr lang="en-US" sz="2400" dirty="0"/>
              <a:t>• Health status, weight, Nutritional status</a:t>
            </a:r>
          </a:p>
          <a:p>
            <a:r>
              <a:rPr lang="en-US" sz="2400" dirty="0"/>
              <a:t>• Any treatment given</a:t>
            </a:r>
          </a:p>
          <a:p>
            <a:r>
              <a:rPr lang="en-US" sz="2400" dirty="0"/>
              <a:t>• Today’s immunization given</a:t>
            </a:r>
          </a:p>
          <a:p>
            <a:r>
              <a:rPr lang="en-US" sz="2400" dirty="0"/>
              <a:t>• The date for the next visit.</a:t>
            </a:r>
          </a:p>
          <a:p>
            <a:endParaRPr lang="en-US" dirty="0"/>
          </a:p>
        </p:txBody>
      </p:sp>
    </p:spTree>
    <p:extLst>
      <p:ext uri="{BB962C8B-B14F-4D97-AF65-F5344CB8AC3E}">
        <p14:creationId xmlns:p14="http://schemas.microsoft.com/office/powerpoint/2010/main" val="410787188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TREATMENT </a:t>
            </a:r>
          </a:p>
        </p:txBody>
      </p:sp>
      <p:sp>
        <p:nvSpPr>
          <p:cNvPr id="3" name="Content Placeholder 2"/>
          <p:cNvSpPr>
            <a:spLocks noGrp="1"/>
          </p:cNvSpPr>
          <p:nvPr>
            <p:ph idx="1"/>
          </p:nvPr>
        </p:nvSpPr>
        <p:spPr>
          <a:xfrm>
            <a:off x="677333" y="2160589"/>
            <a:ext cx="10346981" cy="4356121"/>
          </a:xfrm>
        </p:spPr>
        <p:txBody>
          <a:bodyPr/>
          <a:lstStyle/>
          <a:p>
            <a:r>
              <a:rPr lang="en-US" sz="2400" dirty="0"/>
              <a:t>• If the child is sick treat or refer as appropriate</a:t>
            </a:r>
          </a:p>
          <a:p>
            <a:r>
              <a:rPr lang="en-US" sz="2400" dirty="0"/>
              <a:t>• Confirm that parents/guardian have understood and encourage them to ask questions</a:t>
            </a:r>
          </a:p>
          <a:p>
            <a:r>
              <a:rPr lang="en-US" sz="2400" dirty="0"/>
              <a:t>• Give medicine as prescribed on the child’s card</a:t>
            </a:r>
          </a:p>
          <a:p>
            <a:r>
              <a:rPr lang="en-US" sz="2400" dirty="0"/>
              <a:t>• Instruct the mother clearly on how t administer drugs to the child.</a:t>
            </a:r>
          </a:p>
          <a:p>
            <a:r>
              <a:rPr lang="en-US" sz="2400" dirty="0"/>
              <a:t>• Register the treatment</a:t>
            </a:r>
          </a:p>
          <a:p>
            <a:r>
              <a:rPr lang="en-US" sz="2400" dirty="0"/>
              <a:t>• Give him/her time to ask questions if he/she has any</a:t>
            </a:r>
          </a:p>
          <a:p>
            <a:endParaRPr lang="en-US" dirty="0"/>
          </a:p>
        </p:txBody>
      </p:sp>
    </p:spTree>
    <p:extLst>
      <p:ext uri="{BB962C8B-B14F-4D97-AF65-F5344CB8AC3E}">
        <p14:creationId xmlns:p14="http://schemas.microsoft.com/office/powerpoint/2010/main" val="29709755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7305831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Arranging equipment and materials at the immunization station</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en-US" sz="2000" dirty="0"/>
              <a:t>You need a table to arrange the following:</a:t>
            </a:r>
          </a:p>
          <a:p>
            <a:pPr>
              <a:lnSpc>
                <a:spcPct val="150000"/>
              </a:lnSpc>
              <a:buFont typeface="Wingdings" pitchFamily="2" charset="2"/>
              <a:buChar char="v"/>
            </a:pPr>
            <a:r>
              <a:rPr lang="en-US" sz="2000" dirty="0"/>
              <a:t>• A vaccine carrier in which to place vaccines and keep them cold;</a:t>
            </a:r>
          </a:p>
          <a:p>
            <a:pPr>
              <a:lnSpc>
                <a:spcPct val="150000"/>
              </a:lnSpc>
              <a:buFont typeface="Wingdings" pitchFamily="2" charset="2"/>
              <a:buChar char="v"/>
            </a:pPr>
            <a:r>
              <a:rPr lang="en-US" sz="2000" dirty="0"/>
              <a:t>• Foam pads on top of the ice packs in the vaccine carrier to keep the vaccines cold.</a:t>
            </a:r>
          </a:p>
          <a:p>
            <a:pPr>
              <a:lnSpc>
                <a:spcPct val="150000"/>
              </a:lnSpc>
              <a:buFont typeface="Wingdings" pitchFamily="2" charset="2"/>
              <a:buChar char="v"/>
            </a:pPr>
            <a:r>
              <a:rPr lang="en-US" sz="2000" dirty="0"/>
              <a:t>• Adequate doses of vaccines.</a:t>
            </a:r>
          </a:p>
          <a:p>
            <a:pPr>
              <a:lnSpc>
                <a:spcPct val="150000"/>
              </a:lnSpc>
              <a:buFont typeface="Wingdings" pitchFamily="2" charset="2"/>
              <a:buChar char="v"/>
            </a:pPr>
            <a:r>
              <a:rPr lang="en-US" sz="2000" dirty="0"/>
              <a:t>• Auto-Disable syringes, Reconstitution syringes and needles.</a:t>
            </a:r>
          </a:p>
          <a:p>
            <a:pPr>
              <a:lnSpc>
                <a:spcPct val="150000"/>
              </a:lnSpc>
              <a:buFont typeface="Wingdings" pitchFamily="2" charset="2"/>
              <a:buChar char="v"/>
            </a:pPr>
            <a:r>
              <a:rPr lang="en-US" sz="2000" dirty="0"/>
              <a:t>• Dry cotton swabs in galipot or clean container.</a:t>
            </a:r>
          </a:p>
          <a:p>
            <a:endParaRPr lang="en-US" dirty="0"/>
          </a:p>
        </p:txBody>
      </p:sp>
    </p:spTree>
    <p:extLst>
      <p:ext uri="{BB962C8B-B14F-4D97-AF65-F5344CB8AC3E}">
        <p14:creationId xmlns:p14="http://schemas.microsoft.com/office/powerpoint/2010/main" val="295569875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1973"/>
            <a:ext cx="8596668" cy="5719390"/>
          </a:xfrm>
        </p:spPr>
        <p:txBody>
          <a:bodyPr/>
          <a:lstStyle/>
          <a:p>
            <a:pPr>
              <a:lnSpc>
                <a:spcPct val="150000"/>
              </a:lnSpc>
              <a:buFont typeface="Wingdings" pitchFamily="2" charset="2"/>
              <a:buChar char="v"/>
            </a:pPr>
            <a:r>
              <a:rPr lang="en-US" sz="2400" dirty="0"/>
              <a:t>Tally sheet and summary sheets.</a:t>
            </a:r>
          </a:p>
          <a:p>
            <a:pPr>
              <a:lnSpc>
                <a:spcPct val="150000"/>
              </a:lnSpc>
              <a:buFont typeface="Wingdings" pitchFamily="2" charset="2"/>
              <a:buChar char="v"/>
            </a:pPr>
            <a:r>
              <a:rPr lang="en-US" sz="2400" dirty="0"/>
              <a:t>• Child health cards and the TT cards.</a:t>
            </a:r>
          </a:p>
          <a:p>
            <a:pPr>
              <a:lnSpc>
                <a:spcPct val="150000"/>
              </a:lnSpc>
              <a:buFont typeface="Wingdings" pitchFamily="2" charset="2"/>
              <a:buChar char="v"/>
            </a:pPr>
            <a:r>
              <a:rPr lang="en-US" sz="2400" dirty="0"/>
              <a:t>• Permanent child registers and TT register.</a:t>
            </a:r>
          </a:p>
          <a:p>
            <a:pPr>
              <a:lnSpc>
                <a:spcPct val="150000"/>
              </a:lnSpc>
              <a:buFont typeface="Wingdings" pitchFamily="2" charset="2"/>
              <a:buChar char="v"/>
            </a:pPr>
            <a:r>
              <a:rPr lang="en-US" sz="2400" dirty="0"/>
              <a:t>• AEFI form.</a:t>
            </a:r>
          </a:p>
          <a:p>
            <a:pPr>
              <a:lnSpc>
                <a:spcPct val="150000"/>
              </a:lnSpc>
              <a:buFont typeface="Wingdings" pitchFamily="2" charset="2"/>
              <a:buChar char="v"/>
            </a:pPr>
            <a:r>
              <a:rPr lang="en-US" sz="2400" dirty="0"/>
              <a:t>• Near the table you should have Safety box for disposing used syringes and needles and refuse bins.</a:t>
            </a:r>
          </a:p>
          <a:p>
            <a:pPr>
              <a:lnSpc>
                <a:spcPct val="150000"/>
              </a:lnSpc>
              <a:buFont typeface="Wingdings" pitchFamily="2" charset="2"/>
              <a:buChar char="v"/>
            </a:pPr>
            <a:r>
              <a:rPr lang="en-US" sz="2400" dirty="0"/>
              <a:t>• A source of clean running water, soap, and disposable hand-drying materials.</a:t>
            </a:r>
          </a:p>
          <a:p>
            <a:endParaRPr lang="en-US" dirty="0"/>
          </a:p>
        </p:txBody>
      </p:sp>
    </p:spTree>
    <p:extLst>
      <p:ext uri="{BB962C8B-B14F-4D97-AF65-F5344CB8AC3E}">
        <p14:creationId xmlns:p14="http://schemas.microsoft.com/office/powerpoint/2010/main" val="313866801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1669"/>
            <a:ext cx="8596668" cy="592428"/>
          </a:xfrm>
        </p:spPr>
        <p:txBody>
          <a:bodyPr>
            <a:normAutofit fontScale="90000"/>
          </a:bodyPr>
          <a:lstStyle/>
          <a:p>
            <a:r>
              <a:rPr lang="en-US" dirty="0"/>
              <a:t>POINT TO REMEMBER AT MCH/FP</a:t>
            </a:r>
          </a:p>
        </p:txBody>
      </p:sp>
      <p:sp>
        <p:nvSpPr>
          <p:cNvPr id="3" name="Content Placeholder 2"/>
          <p:cNvSpPr>
            <a:spLocks noGrp="1"/>
          </p:cNvSpPr>
          <p:nvPr>
            <p:ph idx="1"/>
          </p:nvPr>
        </p:nvSpPr>
        <p:spPr>
          <a:xfrm>
            <a:off x="218941" y="734097"/>
            <a:ext cx="10431887" cy="5307265"/>
          </a:xfrm>
        </p:spPr>
        <p:txBody>
          <a:bodyPr/>
          <a:lstStyle/>
          <a:p>
            <a:pPr>
              <a:lnSpc>
                <a:spcPct val="150000"/>
              </a:lnSpc>
              <a:buFont typeface="Wingdings" pitchFamily="2" charset="2"/>
              <a:buChar char="Ø"/>
            </a:pPr>
            <a:r>
              <a:rPr lang="en-US" sz="2000" dirty="0"/>
              <a:t>Keep vaccines cold in a refrigerator and maintain +2oc to + 8oc . Keep the refrigerator closed all the time</a:t>
            </a:r>
          </a:p>
          <a:p>
            <a:pPr>
              <a:lnSpc>
                <a:spcPct val="150000"/>
              </a:lnSpc>
              <a:buFont typeface="Wingdings" pitchFamily="2" charset="2"/>
              <a:buChar char="Ø"/>
            </a:pPr>
            <a:r>
              <a:rPr lang="en-US" sz="2000" dirty="0"/>
              <a:t>• Take out from refrigerator all vaccines you will need for the session and put them in a vaccine carrier</a:t>
            </a:r>
          </a:p>
          <a:p>
            <a:pPr>
              <a:lnSpc>
                <a:spcPct val="150000"/>
              </a:lnSpc>
              <a:buFont typeface="Wingdings" pitchFamily="2" charset="2"/>
              <a:buChar char="Ø"/>
            </a:pPr>
            <a:r>
              <a:rPr lang="en-US" sz="2000" dirty="0"/>
              <a:t>• Ensure that the vaccine carriers are closed all the time.</a:t>
            </a:r>
          </a:p>
          <a:p>
            <a:pPr>
              <a:lnSpc>
                <a:spcPct val="150000"/>
              </a:lnSpc>
              <a:buFont typeface="Wingdings" pitchFamily="2" charset="2"/>
              <a:buChar char="Ø"/>
            </a:pPr>
            <a:r>
              <a:rPr lang="en-US" sz="2000" dirty="0"/>
              <a:t>• Change the ice pack before temperature reach +8o c</a:t>
            </a:r>
          </a:p>
          <a:p>
            <a:pPr>
              <a:lnSpc>
                <a:spcPct val="150000"/>
              </a:lnSpc>
              <a:buFont typeface="Wingdings" pitchFamily="2" charset="2"/>
              <a:buChar char="Ø"/>
            </a:pPr>
            <a:r>
              <a:rPr lang="en-US" sz="2000" dirty="0"/>
              <a:t>• Be friendly to both the parents/guardians and children</a:t>
            </a:r>
          </a:p>
          <a:p>
            <a:pPr>
              <a:lnSpc>
                <a:spcPct val="150000"/>
              </a:lnSpc>
              <a:buFont typeface="Wingdings" pitchFamily="2" charset="2"/>
              <a:buChar char="Ø"/>
            </a:pPr>
            <a:r>
              <a:rPr lang="en-US" sz="2000" dirty="0"/>
              <a:t>• Check all children to see what immunizations they have had and what they are due for</a:t>
            </a:r>
          </a:p>
          <a:p>
            <a:endParaRPr lang="en-US" dirty="0"/>
          </a:p>
        </p:txBody>
      </p:sp>
    </p:spTree>
    <p:extLst>
      <p:ext uri="{BB962C8B-B14F-4D97-AF65-F5344CB8AC3E}">
        <p14:creationId xmlns:p14="http://schemas.microsoft.com/office/powerpoint/2010/main" val="14460293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1669"/>
            <a:ext cx="8596668" cy="5899694"/>
          </a:xfrm>
        </p:spPr>
        <p:txBody>
          <a:bodyPr>
            <a:normAutofit lnSpcReduction="10000"/>
          </a:bodyPr>
          <a:lstStyle/>
          <a:p>
            <a:pPr>
              <a:lnSpc>
                <a:spcPct val="150000"/>
              </a:lnSpc>
              <a:buFont typeface="Wingdings" pitchFamily="2" charset="2"/>
              <a:buChar char="Ø"/>
            </a:pPr>
            <a:r>
              <a:rPr lang="en-US" sz="2400" dirty="0"/>
              <a:t>• If in doubt, ask the parents/guardians and confirm from the card</a:t>
            </a:r>
          </a:p>
          <a:p>
            <a:pPr>
              <a:lnSpc>
                <a:spcPct val="150000"/>
              </a:lnSpc>
              <a:buFont typeface="Wingdings" pitchFamily="2" charset="2"/>
              <a:buChar char="Ø"/>
            </a:pPr>
            <a:r>
              <a:rPr lang="en-US" sz="2400" dirty="0"/>
              <a:t>• Look for presence of BCG scar</a:t>
            </a:r>
          </a:p>
          <a:p>
            <a:pPr>
              <a:lnSpc>
                <a:spcPct val="150000"/>
              </a:lnSpc>
              <a:buFont typeface="Wingdings" pitchFamily="2" charset="2"/>
              <a:buChar char="Ø"/>
            </a:pPr>
            <a:r>
              <a:rPr lang="en-US" sz="2400" dirty="0"/>
              <a:t>• Give immunizations to all children, even the sick ones, unless the child needs </a:t>
            </a:r>
            <a:r>
              <a:rPr lang="en-US" sz="2400" dirty="0" err="1"/>
              <a:t>hospitalisation</a:t>
            </a:r>
            <a:endParaRPr lang="en-US" sz="2400" dirty="0"/>
          </a:p>
          <a:p>
            <a:pPr>
              <a:lnSpc>
                <a:spcPct val="150000"/>
              </a:lnSpc>
              <a:buFont typeface="Wingdings" pitchFamily="2" charset="2"/>
              <a:buChar char="Ø"/>
            </a:pPr>
            <a:r>
              <a:rPr lang="en-US" sz="2400" dirty="0"/>
              <a:t>• Remind the clinical officer/nurse to send sick children to you for immunization</a:t>
            </a:r>
          </a:p>
          <a:p>
            <a:pPr>
              <a:lnSpc>
                <a:spcPct val="150000"/>
              </a:lnSpc>
              <a:buFont typeface="Wingdings" pitchFamily="2" charset="2"/>
              <a:buChar char="Ø"/>
            </a:pPr>
            <a:r>
              <a:rPr lang="en-US" sz="2400" dirty="0"/>
              <a:t>• Check the time interval between doses or immunization. For DPT-</a:t>
            </a:r>
            <a:r>
              <a:rPr lang="en-US" sz="2400" dirty="0" err="1"/>
              <a:t>Hep</a:t>
            </a:r>
            <a:r>
              <a:rPr lang="en-US" sz="2400" dirty="0"/>
              <a:t> </a:t>
            </a:r>
            <a:r>
              <a:rPr lang="en-US" sz="2400" dirty="0" err="1"/>
              <a:t>B+Hib</a:t>
            </a:r>
            <a:r>
              <a:rPr lang="en-US" sz="2400" dirty="0"/>
              <a:t> and OPV, Do not give second and third doses if the time interval is less than 4 weeks</a:t>
            </a:r>
          </a:p>
        </p:txBody>
      </p:sp>
    </p:spTree>
    <p:extLst>
      <p:ext uri="{BB962C8B-B14F-4D97-AF65-F5344CB8AC3E}">
        <p14:creationId xmlns:p14="http://schemas.microsoft.com/office/powerpoint/2010/main" val="285525653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62" y="257577"/>
            <a:ext cx="9067940" cy="5783785"/>
          </a:xfrm>
        </p:spPr>
        <p:txBody>
          <a:bodyPr/>
          <a:lstStyle/>
          <a:p>
            <a:pPr>
              <a:lnSpc>
                <a:spcPct val="150000"/>
              </a:lnSpc>
              <a:buFont typeface="Wingdings" pitchFamily="2" charset="2"/>
              <a:buChar char="Ø"/>
            </a:pPr>
            <a:r>
              <a:rPr lang="en-US" sz="2000" b="1" i="1" dirty="0"/>
              <a:t>REMEMBER: Do not give birth dose of oral Polio after two (2 weeks). To avoid giving </a:t>
            </a:r>
            <a:r>
              <a:rPr lang="en-US" sz="2000" dirty="0"/>
              <a:t>different return dates for </a:t>
            </a:r>
            <a:r>
              <a:rPr lang="en-US" sz="2000" b="1" dirty="0" err="1"/>
              <a:t>DPT-HepB+Hib</a:t>
            </a:r>
            <a:r>
              <a:rPr lang="en-US" sz="2000" b="1" dirty="0"/>
              <a:t>, </a:t>
            </a:r>
            <a:r>
              <a:rPr lang="en-US" sz="2000" b="1" dirty="0" err="1"/>
              <a:t>OPVandPCV</a:t>
            </a:r>
            <a:r>
              <a:rPr lang="en-US" sz="2000" b="1" dirty="0"/>
              <a:t>. </a:t>
            </a:r>
          </a:p>
          <a:p>
            <a:pPr>
              <a:lnSpc>
                <a:spcPct val="150000"/>
              </a:lnSpc>
              <a:buFont typeface="Wingdings" pitchFamily="2" charset="2"/>
              <a:buChar char="Ø"/>
            </a:pPr>
            <a:r>
              <a:rPr lang="en-US" sz="2000" b="1" dirty="0"/>
              <a:t>At subsequent visits, start both </a:t>
            </a:r>
            <a:r>
              <a:rPr lang="en-US" sz="2000" dirty="0"/>
              <a:t>antigens at six (6weeks) and repeat at interval of 4 weeks.</a:t>
            </a:r>
          </a:p>
          <a:p>
            <a:pPr>
              <a:lnSpc>
                <a:spcPct val="150000"/>
              </a:lnSpc>
              <a:buFont typeface="Wingdings" pitchFamily="2" charset="2"/>
              <a:buChar char="Ø"/>
            </a:pPr>
            <a:r>
              <a:rPr lang="en-US" sz="2000" dirty="0"/>
              <a:t>• On the other hand, even if the time limit is long past the minimum interval of 4 weeks </a:t>
            </a:r>
            <a:r>
              <a:rPr lang="en-US" sz="2000" b="1" dirty="0"/>
              <a:t>give the next dose</a:t>
            </a:r>
          </a:p>
          <a:p>
            <a:pPr>
              <a:lnSpc>
                <a:spcPct val="150000"/>
              </a:lnSpc>
              <a:buFont typeface="Wingdings" pitchFamily="2" charset="2"/>
              <a:buChar char="Ø"/>
            </a:pPr>
            <a:r>
              <a:rPr lang="en-US" sz="2000" b="1" i="1" dirty="0"/>
              <a:t>• Do not start the schedule again. E.g. if you see a child who had first dose </a:t>
            </a:r>
            <a:r>
              <a:rPr lang="en-US" sz="2000" b="1" i="1" dirty="0" err="1"/>
              <a:t>DPT-HepB+Hib,PCV</a:t>
            </a:r>
            <a:r>
              <a:rPr lang="en-US" sz="2000" b="1" i="1" dirty="0"/>
              <a:t> </a:t>
            </a:r>
            <a:r>
              <a:rPr lang="en-US" sz="2000" dirty="0"/>
              <a:t>and OPV six months ago, give second dose </a:t>
            </a:r>
            <a:r>
              <a:rPr lang="en-US" sz="2000" i="1" dirty="0" err="1"/>
              <a:t>DPT-HepB+Hib</a:t>
            </a:r>
            <a:r>
              <a:rPr lang="en-US" sz="2000" i="1" dirty="0"/>
              <a:t> ,PCV and OPV</a:t>
            </a:r>
          </a:p>
          <a:p>
            <a:pPr>
              <a:lnSpc>
                <a:spcPct val="150000"/>
              </a:lnSpc>
              <a:buFont typeface="Wingdings" pitchFamily="2" charset="2"/>
              <a:buChar char="Ø"/>
            </a:pPr>
            <a:r>
              <a:rPr lang="en-US" sz="2000" dirty="0"/>
              <a:t>• Mark on the tally sheet accordingly after each immunization you give. Remember to put down the date of immunization.</a:t>
            </a:r>
          </a:p>
          <a:p>
            <a:endParaRPr lang="en-US" dirty="0"/>
          </a:p>
        </p:txBody>
      </p:sp>
    </p:spTree>
    <p:extLst>
      <p:ext uri="{BB962C8B-B14F-4D97-AF65-F5344CB8AC3E}">
        <p14:creationId xmlns:p14="http://schemas.microsoft.com/office/powerpoint/2010/main" val="371854361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257577"/>
            <a:ext cx="9968248" cy="5783785"/>
          </a:xfrm>
        </p:spPr>
        <p:txBody>
          <a:bodyPr>
            <a:normAutofit lnSpcReduction="10000"/>
          </a:bodyPr>
          <a:lstStyle/>
          <a:p>
            <a:pPr>
              <a:lnSpc>
                <a:spcPct val="150000"/>
              </a:lnSpc>
              <a:buFont typeface="Wingdings" pitchFamily="2" charset="2"/>
              <a:buChar char="Ø"/>
            </a:pPr>
            <a:r>
              <a:rPr lang="en-US" sz="2000" dirty="0"/>
              <a:t>Make sure you explain clearly to the mother when to come for the next dose or the next immunization. Tell her she should come even if her child is sick</a:t>
            </a:r>
          </a:p>
          <a:p>
            <a:pPr>
              <a:lnSpc>
                <a:spcPct val="150000"/>
              </a:lnSpc>
              <a:buFont typeface="Wingdings" pitchFamily="2" charset="2"/>
              <a:buChar char="Ø"/>
            </a:pPr>
            <a:r>
              <a:rPr lang="en-US" sz="2000" dirty="0"/>
              <a:t>• Tell mothers about the reaction to expect from immunizations. Many mothers may have </a:t>
            </a:r>
            <a:r>
              <a:rPr lang="en-US" sz="2000" dirty="0" err="1"/>
              <a:t>heardrumours</a:t>
            </a:r>
            <a:r>
              <a:rPr lang="en-US" sz="2000" dirty="0"/>
              <a:t>. Reassure and tell them what to expect and how to respond</a:t>
            </a:r>
          </a:p>
          <a:p>
            <a:pPr>
              <a:lnSpc>
                <a:spcPct val="150000"/>
              </a:lnSpc>
              <a:buFont typeface="Wingdings" pitchFamily="2" charset="2"/>
              <a:buChar char="Ø"/>
            </a:pPr>
            <a:r>
              <a:rPr lang="en-US" sz="2000" dirty="0"/>
              <a:t>• Remember: Injectable immunizations need sterile procedures. Ensure your </a:t>
            </a:r>
            <a:r>
              <a:rPr lang="en-US" sz="2000" dirty="0" err="1"/>
              <a:t>equipments</a:t>
            </a:r>
            <a:r>
              <a:rPr lang="en-US" sz="2000" dirty="0"/>
              <a:t> i.e. AD syringes, reconstitution syringes and safety boxes are available and properly assembled.</a:t>
            </a:r>
          </a:p>
          <a:p>
            <a:pPr>
              <a:lnSpc>
                <a:spcPct val="150000"/>
              </a:lnSpc>
              <a:buFont typeface="Wingdings" pitchFamily="2" charset="2"/>
              <a:buChar char="Ø"/>
            </a:pPr>
            <a:r>
              <a:rPr lang="en-US" sz="2000" b="1" dirty="0"/>
              <a:t>• </a:t>
            </a:r>
            <a:r>
              <a:rPr lang="en-US" sz="2000" b="1" i="1" dirty="0"/>
              <a:t>USE ONLY ONE STERILE SYRINGE AND NEEDLE FOR EACH INJECTION. After </a:t>
            </a:r>
            <a:r>
              <a:rPr lang="en-US" sz="2000" dirty="0"/>
              <a:t>use, dispose it into safety box immediately at the point of use.</a:t>
            </a:r>
          </a:p>
          <a:p>
            <a:pPr>
              <a:lnSpc>
                <a:spcPct val="150000"/>
              </a:lnSpc>
              <a:buFont typeface="Wingdings" pitchFamily="2" charset="2"/>
              <a:buChar char="Ø"/>
            </a:pPr>
            <a:r>
              <a:rPr lang="en-US" sz="2000" dirty="0"/>
              <a:t>• After the clinic session, take all tally sheets and fill in the monthly summary sheet. Clean and tidy up the clinic before you go off duty, ready for the next day.</a:t>
            </a:r>
          </a:p>
          <a:p>
            <a:endParaRPr lang="en-US" dirty="0"/>
          </a:p>
        </p:txBody>
      </p:sp>
    </p:spTree>
    <p:extLst>
      <p:ext uri="{BB962C8B-B14F-4D97-AF65-F5344CB8AC3E}">
        <p14:creationId xmlns:p14="http://schemas.microsoft.com/office/powerpoint/2010/main" val="394284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IMMUNIUZABLE DISEASES</a:t>
            </a:r>
          </a:p>
        </p:txBody>
      </p:sp>
      <p:sp>
        <p:nvSpPr>
          <p:cNvPr id="3" name="Content Placeholder 2"/>
          <p:cNvSpPr>
            <a:spLocks noGrp="1"/>
          </p:cNvSpPr>
          <p:nvPr>
            <p:ph idx="1"/>
          </p:nvPr>
        </p:nvSpPr>
        <p:spPr>
          <a:xfrm>
            <a:off x="677334" y="1403797"/>
            <a:ext cx="8596668" cy="5112913"/>
          </a:xfrm>
        </p:spPr>
        <p:txBody>
          <a:bodyPr>
            <a:normAutofit fontScale="92500" lnSpcReduction="10000"/>
          </a:bodyPr>
          <a:lstStyle/>
          <a:p>
            <a:pPr marL="0" indent="0">
              <a:lnSpc>
                <a:spcPct val="150000"/>
              </a:lnSpc>
              <a:buNone/>
            </a:pPr>
            <a:r>
              <a:rPr lang="en-US" sz="2600" dirty="0"/>
              <a:t>     to include:</a:t>
            </a:r>
          </a:p>
          <a:p>
            <a:pPr marL="457200" indent="-457200">
              <a:lnSpc>
                <a:spcPct val="150000"/>
              </a:lnSpc>
            </a:pPr>
            <a:r>
              <a:rPr lang="en-US" sz="2600" dirty="0"/>
              <a:t>diphtheria, </a:t>
            </a:r>
          </a:p>
          <a:p>
            <a:pPr marL="457200" indent="-457200">
              <a:lnSpc>
                <a:spcPct val="150000"/>
              </a:lnSpc>
            </a:pPr>
            <a:r>
              <a:rPr lang="en-US" sz="2600" dirty="0"/>
              <a:t>whooping cough, </a:t>
            </a:r>
          </a:p>
          <a:p>
            <a:pPr marL="457200" indent="-457200">
              <a:lnSpc>
                <a:spcPct val="150000"/>
              </a:lnSpc>
            </a:pPr>
            <a:r>
              <a:rPr lang="en-US" sz="2600" dirty="0"/>
              <a:t>tuberculosis,</a:t>
            </a:r>
          </a:p>
          <a:p>
            <a:pPr marL="457200" indent="-457200">
              <a:lnSpc>
                <a:spcPct val="150000"/>
              </a:lnSpc>
            </a:pPr>
            <a:r>
              <a:rPr lang="en-US" sz="2600" dirty="0"/>
              <a:t> </a:t>
            </a:r>
            <a:r>
              <a:rPr lang="en-US" sz="2600" dirty="0" err="1"/>
              <a:t>hep</a:t>
            </a:r>
            <a:r>
              <a:rPr lang="en-US" sz="2600" dirty="0"/>
              <a:t> B,</a:t>
            </a:r>
          </a:p>
          <a:p>
            <a:pPr marL="457200" indent="-457200">
              <a:lnSpc>
                <a:spcPct val="150000"/>
              </a:lnSpc>
            </a:pPr>
            <a:r>
              <a:rPr lang="en-US" sz="2600" dirty="0"/>
              <a:t> </a:t>
            </a:r>
            <a:r>
              <a:rPr lang="en-US" sz="2600" dirty="0" err="1"/>
              <a:t>haemophilus</a:t>
            </a:r>
            <a:r>
              <a:rPr lang="en-US" sz="2600" dirty="0"/>
              <a:t> </a:t>
            </a:r>
            <a:r>
              <a:rPr lang="en-US" sz="2600" dirty="0" err="1"/>
              <a:t>influenzae</a:t>
            </a:r>
            <a:r>
              <a:rPr lang="en-US" sz="2600" dirty="0"/>
              <a:t> type b, </a:t>
            </a:r>
          </a:p>
          <a:p>
            <a:pPr marL="457200" indent="-457200">
              <a:lnSpc>
                <a:spcPct val="150000"/>
              </a:lnSpc>
            </a:pPr>
            <a:r>
              <a:rPr lang="en-US" sz="2600" dirty="0"/>
              <a:t>pneumonia, diarrhea, , meningococcal meningitis etc.)</a:t>
            </a:r>
          </a:p>
          <a:p>
            <a:pPr marL="457200" indent="-457200">
              <a:lnSpc>
                <a:spcPct val="150000"/>
              </a:lnSpc>
            </a:pPr>
            <a:r>
              <a:rPr lang="en-US" sz="2600" dirty="0"/>
              <a:t>Measles</a:t>
            </a:r>
          </a:p>
          <a:p>
            <a:pPr marL="457200" indent="-457200">
              <a:lnSpc>
                <a:spcPct val="150000"/>
              </a:lnSpc>
            </a:pPr>
            <a:endParaRPr lang="en-US" dirty="0"/>
          </a:p>
        </p:txBody>
      </p:sp>
    </p:spTree>
    <p:extLst>
      <p:ext uri="{BB962C8B-B14F-4D97-AF65-F5344CB8AC3E}">
        <p14:creationId xmlns:p14="http://schemas.microsoft.com/office/powerpoint/2010/main" val="103822127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600" dirty="0"/>
              <a:t>OUTREACH/ MOBILE SERVICES</a:t>
            </a:r>
          </a:p>
        </p:txBody>
      </p:sp>
    </p:spTree>
    <p:extLst>
      <p:ext uri="{BB962C8B-B14F-4D97-AF65-F5344CB8AC3E}">
        <p14:creationId xmlns:p14="http://schemas.microsoft.com/office/powerpoint/2010/main" val="194945789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50761"/>
            <a:ext cx="8596668" cy="5590601"/>
          </a:xfrm>
        </p:spPr>
        <p:txBody>
          <a:bodyPr>
            <a:normAutofit/>
          </a:bodyPr>
          <a:lstStyle/>
          <a:p>
            <a:pPr>
              <a:lnSpc>
                <a:spcPct val="150000"/>
              </a:lnSpc>
            </a:pPr>
            <a:r>
              <a:rPr lang="en-US" sz="2400" b="1" dirty="0"/>
              <a:t>Organization:</a:t>
            </a:r>
          </a:p>
          <a:p>
            <a:pPr>
              <a:lnSpc>
                <a:spcPct val="150000"/>
              </a:lnSpc>
            </a:pPr>
            <a:r>
              <a:rPr lang="en-US" sz="2400" dirty="0"/>
              <a:t>An outreach clinic is where you take MCH services and curative services from a </a:t>
            </a:r>
            <a:r>
              <a:rPr lang="en-US" sz="2400" dirty="0" err="1"/>
              <a:t>healt</a:t>
            </a:r>
            <a:r>
              <a:rPr lang="en-US" sz="2400" dirty="0"/>
              <a:t> facility to the community within the catchment area and return back to the health facility the same day.</a:t>
            </a:r>
          </a:p>
          <a:p>
            <a:pPr>
              <a:lnSpc>
                <a:spcPct val="150000"/>
              </a:lnSpc>
            </a:pPr>
            <a:r>
              <a:rPr lang="en-US" sz="2400" i="1" dirty="0"/>
              <a:t>A mobile clinic is taking MCH services to a community, lasting for more than one day without </a:t>
            </a:r>
            <a:r>
              <a:rPr lang="en-US" sz="2400" dirty="0"/>
              <a:t>returning to the health facility.</a:t>
            </a:r>
          </a:p>
        </p:txBody>
      </p:sp>
    </p:spTree>
    <p:extLst>
      <p:ext uri="{BB962C8B-B14F-4D97-AF65-F5344CB8AC3E}">
        <p14:creationId xmlns:p14="http://schemas.microsoft.com/office/powerpoint/2010/main" val="248009693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97983"/>
          </a:xfrm>
        </p:spPr>
        <p:txBody>
          <a:bodyPr>
            <a:normAutofit fontScale="90000"/>
          </a:bodyPr>
          <a:lstStyle/>
          <a:p>
            <a:r>
              <a:rPr lang="en-US" sz="2800" dirty="0"/>
              <a:t>ACTIVITIES INVOLVED IN OUTREACH/MOBOLE CLINIC</a:t>
            </a:r>
          </a:p>
        </p:txBody>
      </p:sp>
      <p:sp>
        <p:nvSpPr>
          <p:cNvPr id="3" name="Content Placeholder 2"/>
          <p:cNvSpPr>
            <a:spLocks noGrp="1"/>
          </p:cNvSpPr>
          <p:nvPr>
            <p:ph idx="1"/>
          </p:nvPr>
        </p:nvSpPr>
        <p:spPr>
          <a:xfrm>
            <a:off x="677334" y="1107583"/>
            <a:ext cx="8596668" cy="4933779"/>
          </a:xfrm>
        </p:spPr>
        <p:txBody>
          <a:bodyPr/>
          <a:lstStyle/>
          <a:p>
            <a:pPr>
              <a:lnSpc>
                <a:spcPct val="150000"/>
              </a:lnSpc>
              <a:buFont typeface="Wingdings" pitchFamily="2" charset="2"/>
              <a:buChar char="v"/>
            </a:pPr>
            <a:r>
              <a:rPr lang="en-US" sz="2000" dirty="0"/>
              <a:t>Determine the need for outreach clinics in terms of access and utilization</a:t>
            </a:r>
          </a:p>
          <a:p>
            <a:pPr>
              <a:lnSpc>
                <a:spcPct val="150000"/>
              </a:lnSpc>
              <a:buFont typeface="Wingdings" pitchFamily="2" charset="2"/>
              <a:buChar char="v"/>
            </a:pPr>
            <a:r>
              <a:rPr lang="en-US" sz="2000" dirty="0"/>
              <a:t>• Determining the size of target population and the number of children and women that you</a:t>
            </a:r>
          </a:p>
          <a:p>
            <a:pPr>
              <a:lnSpc>
                <a:spcPct val="150000"/>
              </a:lnSpc>
              <a:buFont typeface="Wingdings" pitchFamily="2" charset="2"/>
              <a:buChar char="v"/>
            </a:pPr>
            <a:r>
              <a:rPr lang="en-US" sz="2000" dirty="0"/>
              <a:t>can immunize in one session</a:t>
            </a:r>
          </a:p>
          <a:p>
            <a:pPr>
              <a:lnSpc>
                <a:spcPct val="150000"/>
              </a:lnSpc>
              <a:buFont typeface="Wingdings" pitchFamily="2" charset="2"/>
              <a:buChar char="v"/>
            </a:pPr>
            <a:r>
              <a:rPr lang="en-US" sz="2000" dirty="0"/>
              <a:t>• For the best results, consult with community leaders and clients about dates and time, as they will help mobilize the community.</a:t>
            </a:r>
          </a:p>
          <a:p>
            <a:pPr>
              <a:lnSpc>
                <a:spcPct val="150000"/>
              </a:lnSpc>
              <a:buFont typeface="Wingdings" pitchFamily="2" charset="2"/>
              <a:buChar char="v"/>
            </a:pPr>
            <a:r>
              <a:rPr lang="en-US" sz="2000" dirty="0"/>
              <a:t>• Discuss your plans for mobile/outreach clinics with the members of the SCHMT</a:t>
            </a:r>
          </a:p>
          <a:p>
            <a:endParaRPr lang="en-US" dirty="0"/>
          </a:p>
        </p:txBody>
      </p:sp>
    </p:spTree>
    <p:extLst>
      <p:ext uri="{BB962C8B-B14F-4D97-AF65-F5344CB8AC3E}">
        <p14:creationId xmlns:p14="http://schemas.microsoft.com/office/powerpoint/2010/main" val="34263823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1669"/>
            <a:ext cx="8596668" cy="5899694"/>
          </a:xfrm>
        </p:spPr>
        <p:txBody>
          <a:bodyPr>
            <a:normAutofit fontScale="92500" lnSpcReduction="20000"/>
          </a:bodyPr>
          <a:lstStyle/>
          <a:p>
            <a:pPr>
              <a:lnSpc>
                <a:spcPct val="150000"/>
              </a:lnSpc>
              <a:buFont typeface="Wingdings" pitchFamily="2" charset="2"/>
              <a:buChar char="v"/>
            </a:pPr>
            <a:r>
              <a:rPr lang="en-US" sz="2000" dirty="0"/>
              <a:t>• Make sure you tell mothers which days to expect you, and the time session will start. </a:t>
            </a:r>
            <a:r>
              <a:rPr lang="en-US" sz="2000" i="1" dirty="0"/>
              <a:t>Be reliable and punctual.</a:t>
            </a:r>
          </a:p>
          <a:p>
            <a:pPr>
              <a:lnSpc>
                <a:spcPct val="150000"/>
              </a:lnSpc>
              <a:buFont typeface="Wingdings" pitchFamily="2" charset="2"/>
              <a:buChar char="v"/>
            </a:pPr>
            <a:r>
              <a:rPr lang="en-US" sz="2000" dirty="0"/>
              <a:t>• Make sure that you keep vaccines cold (+2o to +8o degrees Centigrade).</a:t>
            </a:r>
          </a:p>
          <a:p>
            <a:pPr>
              <a:lnSpc>
                <a:spcPct val="150000"/>
              </a:lnSpc>
              <a:buFont typeface="Wingdings" pitchFamily="2" charset="2"/>
              <a:buChar char="v"/>
            </a:pPr>
            <a:r>
              <a:rPr lang="en-US" sz="2000" dirty="0"/>
              <a:t>• When you arrive, arrange your mobile or outreach clinics similar to that of your static health facility</a:t>
            </a:r>
          </a:p>
          <a:p>
            <a:pPr>
              <a:lnSpc>
                <a:spcPct val="150000"/>
              </a:lnSpc>
              <a:buFont typeface="Wingdings" pitchFamily="2" charset="2"/>
              <a:buChar char="v"/>
            </a:pPr>
            <a:r>
              <a:rPr lang="en-US" sz="2000" dirty="0"/>
              <a:t>• Once the immunization session starts, open your cold box or vaccine carrier once, take the vaccines you need according to the number of mothers and children expected and put them on holes in the sponge which is replaced on vaccine carrier during the session, replace ice packs as soon as the ice has melted. Carry a spare vaccine carrier/cold box with icepacks for replacement.</a:t>
            </a:r>
          </a:p>
          <a:p>
            <a:pPr>
              <a:lnSpc>
                <a:spcPct val="150000"/>
              </a:lnSpc>
              <a:buFont typeface="Wingdings" pitchFamily="2" charset="2"/>
              <a:buChar char="v"/>
            </a:pPr>
            <a:r>
              <a:rPr lang="en-US" sz="2000" dirty="0"/>
              <a:t>• Complete the immunization tally sheet and remember to transfer the data and the name of the outreach clinic to the immunization summary sheet</a:t>
            </a:r>
          </a:p>
          <a:p>
            <a:endParaRPr lang="en-US" dirty="0"/>
          </a:p>
        </p:txBody>
      </p:sp>
    </p:spTree>
    <p:extLst>
      <p:ext uri="{BB962C8B-B14F-4D97-AF65-F5344CB8AC3E}">
        <p14:creationId xmlns:p14="http://schemas.microsoft.com/office/powerpoint/2010/main" val="286823686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417713"/>
          </a:xfrm>
        </p:spPr>
        <p:txBody>
          <a:bodyPr>
            <a:normAutofit/>
          </a:bodyPr>
          <a:lstStyle/>
          <a:p>
            <a:pPr algn="ctr"/>
            <a:br>
              <a:rPr lang="en-US" altLang="en-US" dirty="0"/>
            </a:br>
            <a:r>
              <a:rPr lang="en-US" altLang="en-US" dirty="0"/>
              <a:t>REACHING THE TARGET POPULATION USING THE </a:t>
            </a:r>
            <a:br>
              <a:rPr lang="en-US" altLang="en-US" dirty="0"/>
            </a:br>
            <a:r>
              <a:rPr lang="en-US" altLang="en-US" dirty="0"/>
              <a:t>RED APPROACH</a:t>
            </a:r>
            <a:br>
              <a:rPr lang="en-US" altLang="en-US" dirty="0"/>
            </a:br>
            <a:r>
              <a:rPr lang="en-US" altLang="en-US" dirty="0"/>
              <a:t>(REACH EVERY CHILD)</a:t>
            </a:r>
            <a:endParaRPr lang="en-US" dirty="0"/>
          </a:p>
        </p:txBody>
      </p:sp>
    </p:spTree>
    <p:extLst>
      <p:ext uri="{BB962C8B-B14F-4D97-AF65-F5344CB8AC3E}">
        <p14:creationId xmlns:p14="http://schemas.microsoft.com/office/powerpoint/2010/main" val="306829786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POPULATION GOT REC APPROACH</a:t>
            </a:r>
          </a:p>
        </p:txBody>
      </p:sp>
      <p:sp>
        <p:nvSpPr>
          <p:cNvPr id="3" name="Content Placeholder 2"/>
          <p:cNvSpPr>
            <a:spLocks noGrp="1"/>
          </p:cNvSpPr>
          <p:nvPr>
            <p:ph idx="1"/>
          </p:nvPr>
        </p:nvSpPr>
        <p:spPr/>
        <p:txBody>
          <a:bodyPr/>
          <a:lstStyle/>
          <a:p>
            <a:pPr lvl="1"/>
            <a:r>
              <a:rPr lang="en-US" altLang="en-US" sz="3600" dirty="0"/>
              <a:t>Unvaccinated children</a:t>
            </a:r>
          </a:p>
          <a:p>
            <a:pPr lvl="1"/>
            <a:endParaRPr lang="en-US" altLang="en-US" sz="3600" dirty="0"/>
          </a:p>
          <a:p>
            <a:pPr lvl="1"/>
            <a:r>
              <a:rPr lang="en-US" altLang="en-US" sz="3600" dirty="0"/>
              <a:t>Unvaccinated mothers</a:t>
            </a:r>
          </a:p>
          <a:p>
            <a:endParaRPr lang="en-US" dirty="0"/>
          </a:p>
        </p:txBody>
      </p:sp>
    </p:spTree>
    <p:extLst>
      <p:ext uri="{BB962C8B-B14F-4D97-AF65-F5344CB8AC3E}">
        <p14:creationId xmlns:p14="http://schemas.microsoft.com/office/powerpoint/2010/main" val="309584874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 APPROACH IMPLEMENTATION FRAME WORK</a:t>
            </a:r>
          </a:p>
        </p:txBody>
      </p:sp>
      <p:pic>
        <p:nvPicPr>
          <p:cNvPr id="4" name="Content Placeholder 3"/>
          <p:cNvPicPr>
            <a:picLocks noGrp="1" noChangeAspect="1"/>
          </p:cNvPicPr>
          <p:nvPr>
            <p:ph idx="1"/>
          </p:nvPr>
        </p:nvPicPr>
        <p:blipFill>
          <a:blip r:embed="rId2"/>
          <a:stretch>
            <a:fillRect/>
          </a:stretch>
        </p:blipFill>
        <p:spPr>
          <a:xfrm>
            <a:off x="878647" y="2160588"/>
            <a:ext cx="8194744" cy="3881437"/>
          </a:xfrm>
          <a:prstGeom prst="rect">
            <a:avLst/>
          </a:prstGeom>
        </p:spPr>
      </p:pic>
    </p:spTree>
    <p:extLst>
      <p:ext uri="{BB962C8B-B14F-4D97-AF65-F5344CB8AC3E}">
        <p14:creationId xmlns:p14="http://schemas.microsoft.com/office/powerpoint/2010/main" val="348863722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  POPULATION &amp; COVERAGE FOR SUB-COUNTY LEVEL</a:t>
            </a:r>
          </a:p>
        </p:txBody>
      </p:sp>
      <p:sp>
        <p:nvSpPr>
          <p:cNvPr id="3" name="Content Placeholder 2"/>
          <p:cNvSpPr>
            <a:spLocks noGrp="1"/>
          </p:cNvSpPr>
          <p:nvPr>
            <p:ph idx="1"/>
          </p:nvPr>
        </p:nvSpPr>
        <p:spPr/>
        <p:txBody>
          <a:bodyPr>
            <a:normAutofit/>
          </a:bodyPr>
          <a:lstStyle/>
          <a:p>
            <a:pPr>
              <a:lnSpc>
                <a:spcPct val="150000"/>
              </a:lnSpc>
            </a:pPr>
            <a:r>
              <a:rPr lang="en-US" altLang="en-US" sz="2400" dirty="0"/>
              <a:t>List all the facilities </a:t>
            </a:r>
          </a:p>
          <a:p>
            <a:pPr>
              <a:lnSpc>
                <a:spcPct val="150000"/>
              </a:lnSpc>
            </a:pPr>
            <a:r>
              <a:rPr lang="en-US" altLang="en-US" sz="2400" dirty="0"/>
              <a:t>Get the estimate target population of each facility</a:t>
            </a:r>
          </a:p>
          <a:p>
            <a:pPr>
              <a:lnSpc>
                <a:spcPct val="150000"/>
              </a:lnSpc>
            </a:pPr>
            <a:r>
              <a:rPr lang="en-US" altLang="en-US" sz="2400" dirty="0"/>
              <a:t>Obtain the absolute figure of children vaccinated</a:t>
            </a:r>
          </a:p>
          <a:p>
            <a:pPr>
              <a:lnSpc>
                <a:spcPct val="150000"/>
              </a:lnSpc>
            </a:pPr>
            <a:r>
              <a:rPr lang="en-US" altLang="en-US" sz="2400" dirty="0"/>
              <a:t>Calculate immunization coverage for each health facility </a:t>
            </a:r>
          </a:p>
        </p:txBody>
      </p:sp>
    </p:spTree>
    <p:extLst>
      <p:ext uri="{BB962C8B-B14F-4D97-AF65-F5344CB8AC3E}">
        <p14:creationId xmlns:p14="http://schemas.microsoft.com/office/powerpoint/2010/main" val="106704829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70457"/>
            <a:ext cx="8596668" cy="5770906"/>
          </a:xfrm>
        </p:spPr>
        <p:txBody>
          <a:bodyPr/>
          <a:lstStyle/>
          <a:p>
            <a:pPr marL="319088" indent="-319088">
              <a:lnSpc>
                <a:spcPct val="80000"/>
              </a:lnSpc>
              <a:buNone/>
            </a:pPr>
            <a:r>
              <a:rPr lang="en-GB" altLang="zh-CN" sz="2700" b="1" dirty="0">
                <a:ea typeface="SimSun" panose="02010600030101010101" pitchFamily="2" charset="-122"/>
              </a:rPr>
              <a:t>Draw a simple District map showing the following important information:</a:t>
            </a:r>
          </a:p>
          <a:p>
            <a:pPr marL="319088" indent="-319088">
              <a:lnSpc>
                <a:spcPct val="80000"/>
              </a:lnSpc>
              <a:buNone/>
            </a:pPr>
            <a:endParaRPr lang="en-US" altLang="zh-CN" sz="2700" dirty="0">
              <a:ea typeface="SimSun" panose="02010600030101010101" pitchFamily="2" charset="-122"/>
            </a:endParaRPr>
          </a:p>
          <a:p>
            <a:pPr marL="719138" lvl="1" indent="-319088">
              <a:lnSpc>
                <a:spcPct val="150000"/>
              </a:lnSpc>
            </a:pPr>
            <a:r>
              <a:rPr lang="en-US" altLang="zh-CN" sz="2400" dirty="0">
                <a:ea typeface="SimSun" panose="02010600030101010101" pitchFamily="2" charset="-122"/>
              </a:rPr>
              <a:t>Location of each Health Facility;</a:t>
            </a:r>
          </a:p>
          <a:p>
            <a:pPr marL="719138" lvl="1" indent="-319088">
              <a:lnSpc>
                <a:spcPct val="150000"/>
              </a:lnSpc>
            </a:pPr>
            <a:r>
              <a:rPr lang="en-US" altLang="zh-CN" sz="2400" dirty="0">
                <a:ea typeface="SimSun" panose="02010600030101010101" pitchFamily="2" charset="-122"/>
              </a:rPr>
              <a:t>Total population and target population of each Health Facility;</a:t>
            </a:r>
          </a:p>
          <a:p>
            <a:pPr marL="719138" lvl="1" indent="-319088">
              <a:lnSpc>
                <a:spcPct val="150000"/>
              </a:lnSpc>
            </a:pPr>
            <a:r>
              <a:rPr lang="en-US" altLang="zh-CN" sz="2400" dirty="0">
                <a:ea typeface="SimSun" panose="02010600030101010101" pitchFamily="2" charset="-122"/>
              </a:rPr>
              <a:t>all known high-risk or priority areas;</a:t>
            </a:r>
          </a:p>
          <a:p>
            <a:pPr marL="719138" lvl="1" indent="-319088">
              <a:lnSpc>
                <a:spcPct val="150000"/>
              </a:lnSpc>
            </a:pPr>
            <a:r>
              <a:rPr lang="en-US" altLang="zh-CN" sz="2400" dirty="0">
                <a:ea typeface="SimSun" panose="02010600030101010101" pitchFamily="2" charset="-122"/>
              </a:rPr>
              <a:t>Important roads and geographical landmarks (rivers, streams, mountains);</a:t>
            </a:r>
          </a:p>
          <a:p>
            <a:endParaRPr lang="en-US" dirty="0"/>
          </a:p>
        </p:txBody>
      </p:sp>
    </p:spTree>
    <p:extLst>
      <p:ext uri="{BB962C8B-B14F-4D97-AF65-F5344CB8AC3E}">
        <p14:creationId xmlns:p14="http://schemas.microsoft.com/office/powerpoint/2010/main" val="64463322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63639"/>
            <a:ext cx="8596668" cy="5577723"/>
          </a:xfrm>
        </p:spPr>
        <p:txBody>
          <a:bodyPr/>
          <a:lstStyle/>
          <a:p>
            <a:pPr>
              <a:lnSpc>
                <a:spcPct val="150000"/>
              </a:lnSpc>
            </a:pPr>
            <a:r>
              <a:rPr lang="en-US" altLang="en-US" sz="2400" dirty="0"/>
              <a:t>List all the villages</a:t>
            </a:r>
          </a:p>
          <a:p>
            <a:pPr>
              <a:lnSpc>
                <a:spcPct val="150000"/>
              </a:lnSpc>
            </a:pPr>
            <a:r>
              <a:rPr lang="en-US" altLang="en-US" sz="2400" dirty="0"/>
              <a:t>Get the estimate target population of each village</a:t>
            </a:r>
          </a:p>
          <a:p>
            <a:pPr>
              <a:lnSpc>
                <a:spcPct val="150000"/>
              </a:lnSpc>
            </a:pPr>
            <a:r>
              <a:rPr lang="en-US" altLang="en-US" sz="2400" dirty="0"/>
              <a:t>Obtain the absolute figure of children vaccinated</a:t>
            </a:r>
          </a:p>
          <a:p>
            <a:pPr>
              <a:lnSpc>
                <a:spcPct val="150000"/>
              </a:lnSpc>
            </a:pPr>
            <a:r>
              <a:rPr lang="en-US" altLang="en-US" sz="2400" dirty="0"/>
              <a:t>Calculate immunization coverage for each catchment area</a:t>
            </a:r>
          </a:p>
          <a:p>
            <a:endParaRPr lang="en-US" dirty="0"/>
          </a:p>
        </p:txBody>
      </p:sp>
    </p:spTree>
    <p:extLst>
      <p:ext uri="{BB962C8B-B14F-4D97-AF65-F5344CB8AC3E}">
        <p14:creationId xmlns:p14="http://schemas.microsoft.com/office/powerpoint/2010/main" val="619892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91698"/>
          </a:xfrm>
        </p:spPr>
        <p:txBody>
          <a:bodyPr>
            <a:normAutofit fontScale="90000"/>
          </a:bodyPr>
          <a:lstStyle/>
          <a:p>
            <a:r>
              <a:rPr lang="en-US" sz="2800" b="1" u="sng" dirty="0"/>
              <a:t>General norms and guiding principles for programme implementation</a:t>
            </a:r>
            <a:endParaRPr lang="en-US" sz="2800" dirty="0"/>
          </a:p>
        </p:txBody>
      </p:sp>
      <p:sp>
        <p:nvSpPr>
          <p:cNvPr id="3" name="Content Placeholder 2"/>
          <p:cNvSpPr>
            <a:spLocks noGrp="1"/>
          </p:cNvSpPr>
          <p:nvPr>
            <p:ph idx="1"/>
          </p:nvPr>
        </p:nvSpPr>
        <p:spPr>
          <a:xfrm>
            <a:off x="838200" y="875763"/>
            <a:ext cx="10515600" cy="5301200"/>
          </a:xfrm>
        </p:spPr>
        <p:txBody>
          <a:bodyPr>
            <a:normAutofit/>
          </a:bodyPr>
          <a:lstStyle/>
          <a:p>
            <a:pPr marL="457200" indent="-457200">
              <a:buFont typeface="+mj-lt"/>
              <a:buAutoNum type="arabicPeriod"/>
            </a:pPr>
            <a:r>
              <a:rPr lang="en-US" sz="2400" dirty="0"/>
              <a:t>Community participation and social mobilization</a:t>
            </a:r>
          </a:p>
          <a:p>
            <a:pPr marL="457200" indent="-457200">
              <a:buFont typeface="+mj-lt"/>
              <a:buAutoNum type="arabicPeriod"/>
            </a:pPr>
            <a:r>
              <a:rPr lang="en-US" sz="2400" dirty="0"/>
              <a:t>Integrated approach- immunization services should be provided as an integral part of national family health </a:t>
            </a:r>
            <a:r>
              <a:rPr lang="en-US" sz="2400" dirty="0" err="1"/>
              <a:t>programmes</a:t>
            </a:r>
            <a:r>
              <a:rPr lang="en-US" sz="2400" dirty="0"/>
              <a:t> </a:t>
            </a:r>
          </a:p>
          <a:p>
            <a:pPr marL="457200" indent="-457200">
              <a:buFont typeface="+mj-lt"/>
              <a:buAutoNum type="arabicPeriod"/>
            </a:pPr>
            <a:r>
              <a:rPr lang="en-US" sz="2400" dirty="0"/>
              <a:t>Accessibility and equity</a:t>
            </a:r>
          </a:p>
          <a:p>
            <a:pPr>
              <a:buFont typeface="Wingdings" panose="05000000000000000000" pitchFamily="2" charset="2"/>
              <a:buChar char="Ø"/>
            </a:pPr>
            <a:r>
              <a:rPr lang="en-US" sz="2400" dirty="0"/>
              <a:t>Provided to all target populations irrespective of ethnicity, gender or political and religious affiliation.</a:t>
            </a:r>
          </a:p>
          <a:p>
            <a:pPr marL="457200" indent="-457200">
              <a:buAutoNum type="arabicPeriod" startAt="4"/>
            </a:pPr>
            <a:r>
              <a:rPr lang="en-US" sz="2400" dirty="0"/>
              <a:t>Quality of services and safety consideration</a:t>
            </a:r>
          </a:p>
          <a:p>
            <a:pPr marL="457200" indent="-457200">
              <a:buAutoNum type="arabicPeriod" startAt="4"/>
            </a:pPr>
            <a:r>
              <a:rPr lang="en-US" sz="2400" dirty="0"/>
              <a:t>coordination and  leadership</a:t>
            </a:r>
          </a:p>
          <a:p>
            <a:pPr marL="457200" indent="-457200">
              <a:buAutoNum type="arabicPeriod" startAt="4"/>
            </a:pPr>
            <a:r>
              <a:rPr lang="en-US" sz="2400" dirty="0"/>
              <a:t>Regulatory  issues relating to immunization</a:t>
            </a:r>
          </a:p>
          <a:p>
            <a:pPr marL="457200" indent="-457200">
              <a:buFont typeface="+mj-lt"/>
              <a:buAutoNum type="alphaLcParenR"/>
            </a:pPr>
            <a:r>
              <a:rPr lang="en-US" sz="2400" dirty="0"/>
              <a:t>Most countries in the African region do not manufacture vaccines hence:</a:t>
            </a:r>
          </a:p>
        </p:txBody>
      </p:sp>
    </p:spTree>
    <p:extLst>
      <p:ext uri="{BB962C8B-B14F-4D97-AF65-F5344CB8AC3E}">
        <p14:creationId xmlns:p14="http://schemas.microsoft.com/office/powerpoint/2010/main" val="37116543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9093"/>
            <a:ext cx="8596668" cy="5732269"/>
          </a:xfrm>
        </p:spPr>
        <p:txBody>
          <a:bodyPr>
            <a:normAutofit fontScale="92500" lnSpcReduction="10000"/>
          </a:bodyPr>
          <a:lstStyle/>
          <a:p>
            <a:pPr marL="319088" indent="-319088">
              <a:lnSpc>
                <a:spcPct val="80000"/>
              </a:lnSpc>
              <a:buNone/>
            </a:pPr>
            <a:r>
              <a:rPr lang="en-GB" altLang="zh-CN" sz="2700" b="1" dirty="0">
                <a:ea typeface="SimSun" panose="02010600030101010101" pitchFamily="2" charset="-122"/>
              </a:rPr>
              <a:t>Draw a simple map of the HF catchment area. Mark the following important information on the map:</a:t>
            </a:r>
          </a:p>
          <a:p>
            <a:pPr marL="319088" indent="-319088">
              <a:lnSpc>
                <a:spcPct val="80000"/>
              </a:lnSpc>
              <a:buNone/>
            </a:pPr>
            <a:endParaRPr lang="en-US" altLang="zh-CN" sz="2700" dirty="0">
              <a:ea typeface="SimSun" panose="02010600030101010101" pitchFamily="2" charset="-122"/>
            </a:endParaRPr>
          </a:p>
          <a:p>
            <a:pPr marL="719138" lvl="1" indent="-319088">
              <a:lnSpc>
                <a:spcPct val="150000"/>
              </a:lnSpc>
            </a:pPr>
            <a:r>
              <a:rPr lang="en-US" altLang="zh-CN" sz="2400" dirty="0">
                <a:ea typeface="SimSun" panose="02010600030101010101" pitchFamily="2" charset="-122"/>
              </a:rPr>
              <a:t>Location of each village;</a:t>
            </a:r>
          </a:p>
          <a:p>
            <a:pPr marL="719138" lvl="1" indent="-319088">
              <a:lnSpc>
                <a:spcPct val="150000"/>
              </a:lnSpc>
            </a:pPr>
            <a:r>
              <a:rPr lang="en-US" altLang="zh-CN" sz="2400" dirty="0">
                <a:ea typeface="SimSun" panose="02010600030101010101" pitchFamily="2" charset="-122"/>
              </a:rPr>
              <a:t>the total population and target population of each village;</a:t>
            </a:r>
          </a:p>
          <a:p>
            <a:pPr marL="719138" lvl="1" indent="-319088">
              <a:lnSpc>
                <a:spcPct val="150000"/>
              </a:lnSpc>
            </a:pPr>
            <a:r>
              <a:rPr lang="en-US" altLang="zh-CN" sz="2400" dirty="0">
                <a:ea typeface="SimSun" panose="02010600030101010101" pitchFamily="2" charset="-122"/>
              </a:rPr>
              <a:t>distances between village and health facility</a:t>
            </a:r>
          </a:p>
          <a:p>
            <a:pPr marL="719138" lvl="1" indent="-319088">
              <a:lnSpc>
                <a:spcPct val="150000"/>
              </a:lnSpc>
            </a:pPr>
            <a:r>
              <a:rPr lang="en-US" altLang="zh-CN" sz="2400" dirty="0">
                <a:ea typeface="SimSun" panose="02010600030101010101" pitchFamily="2" charset="-122"/>
              </a:rPr>
              <a:t>transport frequently used by HF to reach village and time (if known)</a:t>
            </a:r>
          </a:p>
          <a:p>
            <a:pPr marL="719138" lvl="1" indent="-319088">
              <a:lnSpc>
                <a:spcPct val="150000"/>
              </a:lnSpc>
            </a:pPr>
            <a:r>
              <a:rPr lang="en-US" altLang="zh-CN" sz="2400" dirty="0">
                <a:ea typeface="SimSun" panose="02010600030101010101" pitchFamily="2" charset="-122"/>
              </a:rPr>
              <a:t>all known high-risk or priority areas;</a:t>
            </a:r>
          </a:p>
          <a:p>
            <a:pPr marL="719138" lvl="1" indent="-319088">
              <a:lnSpc>
                <a:spcPct val="150000"/>
              </a:lnSpc>
            </a:pPr>
            <a:r>
              <a:rPr lang="en-US" altLang="zh-CN" sz="2400" dirty="0">
                <a:ea typeface="SimSun" panose="02010600030101010101" pitchFamily="2" charset="-122"/>
              </a:rPr>
              <a:t>roads and geographical landmarks (rivers, streams, mountains);</a:t>
            </a:r>
          </a:p>
          <a:p>
            <a:endParaRPr lang="en-US" dirty="0"/>
          </a:p>
        </p:txBody>
      </p:sp>
    </p:spTree>
    <p:extLst>
      <p:ext uri="{BB962C8B-B14F-4D97-AF65-F5344CB8AC3E}">
        <p14:creationId xmlns:p14="http://schemas.microsoft.com/office/powerpoint/2010/main" val="219535268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THE PROBLEM</a:t>
            </a:r>
          </a:p>
        </p:txBody>
      </p:sp>
      <p:sp>
        <p:nvSpPr>
          <p:cNvPr id="3" name="Content Placeholder 2"/>
          <p:cNvSpPr>
            <a:spLocks noGrp="1"/>
          </p:cNvSpPr>
          <p:nvPr>
            <p:ph idx="1"/>
          </p:nvPr>
        </p:nvSpPr>
        <p:spPr/>
        <p:txBody>
          <a:bodyPr/>
          <a:lstStyle/>
          <a:p>
            <a:pPr>
              <a:lnSpc>
                <a:spcPct val="150000"/>
              </a:lnSpc>
            </a:pPr>
            <a:r>
              <a:rPr lang="en-US" altLang="en-US" sz="2400" dirty="0"/>
              <a:t>Calculate Un-vaccinated children</a:t>
            </a:r>
          </a:p>
          <a:p>
            <a:pPr>
              <a:lnSpc>
                <a:spcPct val="150000"/>
              </a:lnSpc>
            </a:pPr>
            <a:r>
              <a:rPr lang="en-US" altLang="en-US" sz="2400" dirty="0"/>
              <a:t>Calculate Drop-out rates</a:t>
            </a:r>
          </a:p>
          <a:p>
            <a:pPr>
              <a:lnSpc>
                <a:spcPct val="150000"/>
              </a:lnSpc>
            </a:pPr>
            <a:r>
              <a:rPr lang="en-US" altLang="en-US" sz="2400" dirty="0"/>
              <a:t>Identify type of immunization performance problem</a:t>
            </a:r>
          </a:p>
          <a:p>
            <a:endParaRPr lang="en-US" dirty="0"/>
          </a:p>
        </p:txBody>
      </p:sp>
    </p:spTree>
    <p:extLst>
      <p:ext uri="{BB962C8B-B14F-4D97-AF65-F5344CB8AC3E}">
        <p14:creationId xmlns:p14="http://schemas.microsoft.com/office/powerpoint/2010/main" val="425745505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941" y="609600"/>
            <a:ext cx="11410682" cy="807076"/>
          </a:xfrm>
        </p:spPr>
        <p:txBody>
          <a:bodyPr/>
          <a:lstStyle/>
          <a:p>
            <a:r>
              <a:rPr lang="en-US" b="1" dirty="0">
                <a:solidFill>
                  <a:schemeClr val="tx2">
                    <a:satMod val="130000"/>
                  </a:schemeClr>
                </a:solidFill>
              </a:rPr>
              <a:t>Calculation of coverage and un-vaccinated children</a:t>
            </a:r>
            <a:endParaRPr lang="en-US" dirty="0"/>
          </a:p>
        </p:txBody>
      </p:sp>
      <p:sp>
        <p:nvSpPr>
          <p:cNvPr id="3" name="Content Placeholder 2"/>
          <p:cNvSpPr>
            <a:spLocks noGrp="1"/>
          </p:cNvSpPr>
          <p:nvPr>
            <p:ph idx="1"/>
          </p:nvPr>
        </p:nvSpPr>
        <p:spPr/>
        <p:txBody>
          <a:bodyPr/>
          <a:lstStyle/>
          <a:p>
            <a:pPr marL="319088" indent="-319088"/>
            <a:r>
              <a:rPr lang="en-US" altLang="en-US" sz="2400" dirty="0"/>
              <a:t>Children vaccinated with Measles Antigen</a:t>
            </a:r>
          </a:p>
          <a:p>
            <a:pPr marL="319088" indent="-319088"/>
            <a:r>
              <a:rPr lang="en-US" altLang="en-US" sz="2400" dirty="0"/>
              <a:t>Coverage of Measles / FIC</a:t>
            </a:r>
          </a:p>
          <a:p>
            <a:pPr marL="0" indent="0">
              <a:buNone/>
            </a:pPr>
            <a:endParaRPr lang="en-US" sz="2400" dirty="0"/>
          </a:p>
          <a:p>
            <a:pPr marL="0" indent="0">
              <a:buNone/>
            </a:pPr>
            <a:r>
              <a:rPr lang="en-US" sz="2400" dirty="0"/>
              <a:t>NB/Low coverage of Measles means there is problem of immunization services</a:t>
            </a:r>
          </a:p>
          <a:p>
            <a:pPr marL="319088" indent="-319088"/>
            <a:endParaRPr lang="en-US" altLang="en-US" dirty="0"/>
          </a:p>
        </p:txBody>
      </p:sp>
    </p:spTree>
    <p:extLst>
      <p:ext uri="{BB962C8B-B14F-4D97-AF65-F5344CB8AC3E}">
        <p14:creationId xmlns:p14="http://schemas.microsoft.com/office/powerpoint/2010/main" val="258472714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983"/>
          </a:xfrm>
        </p:spPr>
        <p:txBody>
          <a:bodyPr/>
          <a:lstStyle/>
          <a:p>
            <a:r>
              <a:rPr lang="en-US" b="1" dirty="0">
                <a:solidFill>
                  <a:schemeClr val="tx2">
                    <a:satMod val="130000"/>
                  </a:schemeClr>
                </a:solidFill>
              </a:rPr>
              <a:t>Categorization of </a:t>
            </a:r>
            <a:r>
              <a:rPr lang="en-US" b="1" i="1" u="sng" dirty="0">
                <a:solidFill>
                  <a:schemeClr val="tx2">
                    <a:satMod val="130000"/>
                  </a:schemeClr>
                </a:solidFill>
              </a:rPr>
              <a:t>coverage</a:t>
            </a:r>
            <a:endParaRPr lang="en-US" dirty="0"/>
          </a:p>
        </p:txBody>
      </p:sp>
      <p:sp>
        <p:nvSpPr>
          <p:cNvPr id="5" name="Content Placeholder 4"/>
          <p:cNvSpPr>
            <a:spLocks noGrp="1"/>
          </p:cNvSpPr>
          <p:nvPr>
            <p:ph idx="1"/>
          </p:nvPr>
        </p:nvSpPr>
        <p:spPr>
          <a:xfrm>
            <a:off x="677863" y="3606085"/>
            <a:ext cx="1691850" cy="746974"/>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b="1" dirty="0">
                <a:solidFill>
                  <a:schemeClr val="tx1"/>
                </a:solidFill>
              </a:rPr>
              <a:t>Coverage</a:t>
            </a:r>
          </a:p>
        </p:txBody>
      </p:sp>
      <p:sp>
        <p:nvSpPr>
          <p:cNvPr id="6" name="Rectangle 5"/>
          <p:cNvSpPr/>
          <p:nvPr/>
        </p:nvSpPr>
        <p:spPr>
          <a:xfrm>
            <a:off x="3401095" y="2297582"/>
            <a:ext cx="2743200" cy="53834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Measles = or over 90%</a:t>
            </a:r>
          </a:p>
        </p:txBody>
      </p:sp>
      <p:sp>
        <p:nvSpPr>
          <p:cNvPr id="7" name="Rectangle 6"/>
          <p:cNvSpPr/>
          <p:nvPr/>
        </p:nvSpPr>
        <p:spPr>
          <a:xfrm>
            <a:off x="3401095" y="4975538"/>
            <a:ext cx="2743200" cy="56237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Measles below 90%</a:t>
            </a:r>
          </a:p>
        </p:txBody>
      </p:sp>
      <p:sp>
        <p:nvSpPr>
          <p:cNvPr id="8" name="Rectangle 7"/>
          <p:cNvSpPr/>
          <p:nvPr/>
        </p:nvSpPr>
        <p:spPr>
          <a:xfrm>
            <a:off x="7100552" y="2297583"/>
            <a:ext cx="2438400" cy="53834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Good coverage</a:t>
            </a:r>
          </a:p>
        </p:txBody>
      </p:sp>
      <p:sp>
        <p:nvSpPr>
          <p:cNvPr id="9" name="Rectangle 8"/>
          <p:cNvSpPr/>
          <p:nvPr/>
        </p:nvSpPr>
        <p:spPr>
          <a:xfrm>
            <a:off x="7100552" y="4975537"/>
            <a:ext cx="2489200" cy="56237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Poor coverage</a:t>
            </a:r>
          </a:p>
        </p:txBody>
      </p:sp>
      <p:sp>
        <p:nvSpPr>
          <p:cNvPr id="10" name="Right Arrow 9"/>
          <p:cNvSpPr/>
          <p:nvPr/>
        </p:nvSpPr>
        <p:spPr>
          <a:xfrm rot="19278504">
            <a:off x="2337669" y="2971630"/>
            <a:ext cx="915988" cy="219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 name="Right Arrow 11"/>
          <p:cNvSpPr/>
          <p:nvPr/>
        </p:nvSpPr>
        <p:spPr>
          <a:xfrm rot="2098596">
            <a:off x="2332848" y="4665062"/>
            <a:ext cx="1012825"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 name="Right Arrow 12"/>
          <p:cNvSpPr/>
          <p:nvPr/>
        </p:nvSpPr>
        <p:spPr>
          <a:xfrm>
            <a:off x="6266823" y="5127046"/>
            <a:ext cx="711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 name="Right Arrow 13"/>
          <p:cNvSpPr/>
          <p:nvPr/>
        </p:nvSpPr>
        <p:spPr>
          <a:xfrm>
            <a:off x="6145367" y="2446229"/>
            <a:ext cx="711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156568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blinds(horizontal)">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2" grpId="0" animBg="1"/>
      <p:bldP spid="13" grpId="0" animBg="1"/>
      <p:bldP spid="14"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a:t>
            </a:r>
          </a:p>
        </p:txBody>
      </p:sp>
      <p:sp>
        <p:nvSpPr>
          <p:cNvPr id="3" name="Content Placeholder 2"/>
          <p:cNvSpPr>
            <a:spLocks noGrp="1"/>
          </p:cNvSpPr>
          <p:nvPr>
            <p:ph idx="1"/>
          </p:nvPr>
        </p:nvSpPr>
        <p:spPr>
          <a:xfrm>
            <a:off x="677334" y="1468193"/>
            <a:ext cx="9561370" cy="4573170"/>
          </a:xfrm>
        </p:spPr>
        <p:txBody>
          <a:bodyPr>
            <a:normAutofit fontScale="92500" lnSpcReduction="20000"/>
          </a:bodyPr>
          <a:lstStyle/>
          <a:p>
            <a:pPr marL="319088" indent="-319088"/>
            <a:r>
              <a:rPr lang="en-US" altLang="en-US" sz="3600" dirty="0"/>
              <a:t>Possibility of the person reaching the intended place easily and getting service</a:t>
            </a:r>
          </a:p>
          <a:p>
            <a:pPr marL="319088" indent="-319088"/>
            <a:r>
              <a:rPr lang="en-US" altLang="en-US" sz="3600" dirty="0"/>
              <a:t>Vaccination access: determined by 1</a:t>
            </a:r>
            <a:r>
              <a:rPr lang="en-US" altLang="en-US" sz="3600" baseline="30000" dirty="0"/>
              <a:t>st</a:t>
            </a:r>
            <a:r>
              <a:rPr lang="en-US" altLang="en-US" sz="3600" dirty="0"/>
              <a:t> dose of Penta</a:t>
            </a:r>
          </a:p>
          <a:p>
            <a:pPr lvl="1"/>
            <a:r>
              <a:rPr lang="en-US" altLang="en-US" sz="3300" dirty="0"/>
              <a:t>Are they coming? Yes they will be vaccinated – access good</a:t>
            </a:r>
          </a:p>
          <a:p>
            <a:pPr lvl="1"/>
            <a:r>
              <a:rPr lang="en-US" altLang="en-US" sz="3300" dirty="0"/>
              <a:t>If not than they can not be vaccinated.</a:t>
            </a:r>
          </a:p>
          <a:p>
            <a:pPr lvl="1"/>
            <a:r>
              <a:rPr lang="en-US" altLang="en-US" sz="3300" dirty="0"/>
              <a:t>Why are they not coming?? Not accessible</a:t>
            </a:r>
          </a:p>
          <a:p>
            <a:pPr lvl="1"/>
            <a:r>
              <a:rPr lang="en-US" altLang="en-US" sz="3300" dirty="0"/>
              <a:t>Identify the reasons of not accessible</a:t>
            </a:r>
          </a:p>
        </p:txBody>
      </p:sp>
    </p:spTree>
    <p:extLst>
      <p:ext uri="{BB962C8B-B14F-4D97-AF65-F5344CB8AC3E}">
        <p14:creationId xmlns:p14="http://schemas.microsoft.com/office/powerpoint/2010/main" val="80295745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UTILIZATION</a:t>
            </a:r>
          </a:p>
        </p:txBody>
      </p:sp>
      <p:sp>
        <p:nvSpPr>
          <p:cNvPr id="3" name="Content Placeholder 2"/>
          <p:cNvSpPr>
            <a:spLocks noGrp="1"/>
          </p:cNvSpPr>
          <p:nvPr>
            <p:ph idx="1"/>
          </p:nvPr>
        </p:nvSpPr>
        <p:spPr>
          <a:xfrm>
            <a:off x="257577" y="1596981"/>
            <a:ext cx="10045522" cy="4444382"/>
          </a:xfrm>
        </p:spPr>
        <p:txBody>
          <a:bodyPr>
            <a:normAutofit fontScale="92500" lnSpcReduction="20000"/>
          </a:bodyPr>
          <a:lstStyle/>
          <a:p>
            <a:pPr marL="319088" indent="-319088"/>
            <a:r>
              <a:rPr lang="en-US" altLang="en-US" sz="3600" dirty="0"/>
              <a:t>Continuation of using the services</a:t>
            </a:r>
          </a:p>
          <a:p>
            <a:pPr marL="319088" indent="-319088"/>
            <a:r>
              <a:rPr lang="en-US" altLang="en-US" sz="3600" dirty="0"/>
              <a:t>Vaccination utilization: determined by Measles coverage</a:t>
            </a:r>
          </a:p>
          <a:p>
            <a:pPr lvl="1"/>
            <a:r>
              <a:rPr lang="en-US" altLang="en-US" sz="3300" dirty="0"/>
              <a:t>Do they continue to use the services? Yes, drop out is low.</a:t>
            </a:r>
          </a:p>
          <a:p>
            <a:pPr lvl="1"/>
            <a:r>
              <a:rPr lang="en-US" altLang="en-US" sz="3300" dirty="0"/>
              <a:t>If not than high drop out. They can not finish required doses.</a:t>
            </a:r>
          </a:p>
          <a:p>
            <a:pPr lvl="1"/>
            <a:r>
              <a:rPr lang="en-US" altLang="en-US" sz="3300" dirty="0"/>
              <a:t>Why?? Not utilizing the services</a:t>
            </a:r>
          </a:p>
          <a:p>
            <a:pPr lvl="1"/>
            <a:r>
              <a:rPr lang="en-US" altLang="en-US" sz="3300" dirty="0"/>
              <a:t>Identify the reasons of not utilizing services</a:t>
            </a:r>
          </a:p>
          <a:p>
            <a:endParaRPr lang="en-US" dirty="0"/>
          </a:p>
        </p:txBody>
      </p:sp>
    </p:spTree>
    <p:extLst>
      <p:ext uri="{BB962C8B-B14F-4D97-AF65-F5344CB8AC3E}">
        <p14:creationId xmlns:p14="http://schemas.microsoft.com/office/powerpoint/2010/main" val="344879903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CALCULATION</a:t>
            </a:r>
          </a:p>
        </p:txBody>
      </p:sp>
      <p:sp>
        <p:nvSpPr>
          <p:cNvPr id="3" name="Content Placeholder 2"/>
          <p:cNvSpPr>
            <a:spLocks noGrp="1"/>
          </p:cNvSpPr>
          <p:nvPr>
            <p:ph idx="1"/>
          </p:nvPr>
        </p:nvSpPr>
        <p:spPr/>
        <p:txBody>
          <a:bodyPr/>
          <a:lstStyle/>
          <a:p>
            <a:pPr marL="319088" indent="-319088"/>
            <a:r>
              <a:rPr lang="en-US" altLang="en-US" sz="2400" dirty="0"/>
              <a:t>Children vaccinated with 1</a:t>
            </a:r>
            <a:r>
              <a:rPr lang="en-US" altLang="en-US" sz="2400" baseline="30000" dirty="0"/>
              <a:t>st</a:t>
            </a:r>
            <a:r>
              <a:rPr lang="en-US" altLang="en-US" sz="2400" dirty="0"/>
              <a:t> dose of Penta</a:t>
            </a:r>
          </a:p>
          <a:p>
            <a:pPr marL="319088" indent="-319088"/>
            <a:r>
              <a:rPr lang="en-US" altLang="en-US" sz="2400" dirty="0"/>
              <a:t>Children vaccinated with Measles </a:t>
            </a:r>
          </a:p>
          <a:p>
            <a:pPr marL="319088" indent="-319088"/>
            <a:r>
              <a:rPr lang="en-US" altLang="en-US" sz="2400" dirty="0"/>
              <a:t>Penta 1 – Measles = Children who have dropped out from the service</a:t>
            </a:r>
          </a:p>
          <a:p>
            <a:pPr marL="319088" indent="-319088"/>
            <a:r>
              <a:rPr lang="en-US" altLang="en-US" sz="2400" dirty="0"/>
              <a:t>Drop out rate: multiply 100 (standardization) </a:t>
            </a:r>
          </a:p>
          <a:p>
            <a:endParaRPr lang="en-US" dirty="0"/>
          </a:p>
        </p:txBody>
      </p:sp>
      <p:sp>
        <p:nvSpPr>
          <p:cNvPr id="4" name="TextBox 3"/>
          <p:cNvSpPr txBox="1">
            <a:spLocks noChangeArrowheads="1"/>
          </p:cNvSpPr>
          <p:nvPr/>
        </p:nvSpPr>
        <p:spPr bwMode="auto">
          <a:xfrm>
            <a:off x="2051720" y="5013176"/>
            <a:ext cx="5377780" cy="1216174"/>
          </a:xfrm>
          <a:prstGeom prst="rect">
            <a:avLst/>
          </a:prstGeom>
          <a:solidFill>
            <a:srgbClr val="FFFF00"/>
          </a:solidFill>
          <a:ln w="57150">
            <a:solidFill>
              <a:srgbClr val="FF0000"/>
            </a:solidFill>
            <a:miter lim="800000"/>
            <a:headEnd/>
            <a:tailEnd/>
          </a:ln>
        </p:spPr>
        <p:txBody>
          <a:bodyPr wrap="square">
            <a:spAutoFit/>
          </a:bodyPr>
          <a:lstStyle>
            <a:lvl1pPr marL="319088" indent="-319088"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3600" u="sng" dirty="0"/>
              <a:t>Penta 1 – Measles</a:t>
            </a:r>
            <a:r>
              <a:rPr lang="en-US" altLang="en-US" sz="3600" dirty="0"/>
              <a:t> x 100</a:t>
            </a:r>
            <a:endParaRPr lang="en-US" altLang="en-US" sz="3600" u="sng" dirty="0"/>
          </a:p>
          <a:p>
            <a:pPr algn="ctr" eaLnBrk="1" hangingPunct="1"/>
            <a:r>
              <a:rPr lang="en-US" altLang="en-US" sz="3600" dirty="0"/>
              <a:t>Penta 1</a:t>
            </a:r>
          </a:p>
        </p:txBody>
      </p:sp>
    </p:spTree>
    <p:extLst>
      <p:ext uri="{BB962C8B-B14F-4D97-AF65-F5344CB8AC3E}">
        <p14:creationId xmlns:p14="http://schemas.microsoft.com/office/powerpoint/2010/main" val="136425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6958"/>
          </a:xfrm>
        </p:spPr>
        <p:txBody>
          <a:bodyPr>
            <a:normAutofit fontScale="90000"/>
          </a:bodyPr>
          <a:lstStyle/>
          <a:p>
            <a:r>
              <a:rPr lang="en-US" b="1" dirty="0">
                <a:solidFill>
                  <a:schemeClr val="tx2">
                    <a:satMod val="130000"/>
                  </a:schemeClr>
                </a:solidFill>
              </a:rPr>
              <a:t>Categorization of </a:t>
            </a:r>
            <a:r>
              <a:rPr lang="en-US" b="1" i="1" u="sng" dirty="0">
                <a:solidFill>
                  <a:schemeClr val="tx2">
                    <a:satMod val="130000"/>
                  </a:schemeClr>
                </a:solidFill>
              </a:rPr>
              <a:t>utilization</a:t>
            </a:r>
            <a:endParaRPr lang="en-US" dirty="0"/>
          </a:p>
        </p:txBody>
      </p:sp>
      <p:sp>
        <p:nvSpPr>
          <p:cNvPr id="4" name="Content Placeholder 3"/>
          <p:cNvSpPr>
            <a:spLocks noGrp="1"/>
          </p:cNvSpPr>
          <p:nvPr>
            <p:ph idx="1"/>
          </p:nvPr>
        </p:nvSpPr>
        <p:spPr>
          <a:xfrm>
            <a:off x="677334" y="3374264"/>
            <a:ext cx="1911320" cy="97879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r>
              <a:rPr lang="en-US" sz="2000" b="1" dirty="0">
                <a:solidFill>
                  <a:schemeClr val="tx1"/>
                </a:solidFill>
              </a:rPr>
              <a:t>Utilization</a:t>
            </a:r>
          </a:p>
        </p:txBody>
      </p:sp>
      <p:sp>
        <p:nvSpPr>
          <p:cNvPr id="5" name="Rectangle 4"/>
          <p:cNvSpPr/>
          <p:nvPr/>
        </p:nvSpPr>
        <p:spPr>
          <a:xfrm>
            <a:off x="3259428" y="2100508"/>
            <a:ext cx="2743200" cy="9906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Drop out rate below 10%</a:t>
            </a:r>
          </a:p>
        </p:txBody>
      </p:sp>
      <p:sp>
        <p:nvSpPr>
          <p:cNvPr id="6" name="Rectangle 5"/>
          <p:cNvSpPr/>
          <p:nvPr/>
        </p:nvSpPr>
        <p:spPr>
          <a:xfrm>
            <a:off x="3533104" y="4464677"/>
            <a:ext cx="2469524" cy="914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Drop out rate  = or above 10%</a:t>
            </a:r>
          </a:p>
        </p:txBody>
      </p:sp>
      <p:sp>
        <p:nvSpPr>
          <p:cNvPr id="7" name="Rectangle 6"/>
          <p:cNvSpPr/>
          <p:nvPr/>
        </p:nvSpPr>
        <p:spPr>
          <a:xfrm>
            <a:off x="6861002" y="1968500"/>
            <a:ext cx="2413000" cy="91440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Good utilization</a:t>
            </a:r>
          </a:p>
        </p:txBody>
      </p:sp>
      <p:sp>
        <p:nvSpPr>
          <p:cNvPr id="8" name="Rectangle 7"/>
          <p:cNvSpPr/>
          <p:nvPr/>
        </p:nvSpPr>
        <p:spPr>
          <a:xfrm>
            <a:off x="6861001" y="4511899"/>
            <a:ext cx="2413001" cy="74268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tx1"/>
                </a:solidFill>
              </a:rPr>
              <a:t>Poor utilization</a:t>
            </a:r>
          </a:p>
        </p:txBody>
      </p:sp>
      <p:sp>
        <p:nvSpPr>
          <p:cNvPr id="9" name="Right Arrow 8"/>
          <p:cNvSpPr/>
          <p:nvPr/>
        </p:nvSpPr>
        <p:spPr>
          <a:xfrm rot="19278504">
            <a:off x="2369009" y="2746080"/>
            <a:ext cx="915987" cy="219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Right Arrow 9"/>
          <p:cNvSpPr/>
          <p:nvPr/>
        </p:nvSpPr>
        <p:spPr>
          <a:xfrm rot="2098596">
            <a:off x="2427359" y="4637827"/>
            <a:ext cx="1012825"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1" name="Right Arrow 10"/>
          <p:cNvSpPr/>
          <p:nvPr/>
        </p:nvSpPr>
        <p:spPr>
          <a:xfrm>
            <a:off x="6076215" y="2397975"/>
            <a:ext cx="711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2" name="Right Arrow 11"/>
          <p:cNvSpPr/>
          <p:nvPr/>
        </p:nvSpPr>
        <p:spPr>
          <a:xfrm>
            <a:off x="6150874" y="4693277"/>
            <a:ext cx="711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extLst>
      <p:ext uri="{BB962C8B-B14F-4D97-AF65-F5344CB8AC3E}">
        <p14:creationId xmlns:p14="http://schemas.microsoft.com/office/powerpoint/2010/main" val="264594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315"/>
            <a:ext cx="9033336" cy="755561"/>
          </a:xfrm>
        </p:spPr>
        <p:txBody>
          <a:bodyPr>
            <a:normAutofit/>
          </a:bodyPr>
          <a:lstStyle/>
          <a:p>
            <a:r>
              <a:rPr lang="en-US" altLang="en-US" b="1" dirty="0"/>
              <a:t>Categorization of access and utilization</a:t>
            </a:r>
            <a:endParaRPr lang="en-US" dirty="0"/>
          </a:p>
        </p:txBody>
      </p:sp>
      <p:sp>
        <p:nvSpPr>
          <p:cNvPr id="3" name="Content Placeholder 2"/>
          <p:cNvSpPr>
            <a:spLocks noGrp="1"/>
          </p:cNvSpPr>
          <p:nvPr>
            <p:ph idx="1"/>
          </p:nvPr>
        </p:nvSpPr>
        <p:spPr>
          <a:xfrm>
            <a:off x="677334" y="1493949"/>
            <a:ext cx="8596668" cy="4547413"/>
          </a:xfrm>
        </p:spPr>
        <p:txBody>
          <a:bodyPr/>
          <a:lstStyle/>
          <a:p>
            <a:pPr marL="0" indent="0">
              <a:buNone/>
            </a:pPr>
            <a:endParaRPr 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3413548089"/>
              </p:ext>
            </p:extLst>
          </p:nvPr>
        </p:nvGraphicFramePr>
        <p:xfrm>
          <a:off x="2105199" y="1268760"/>
          <a:ext cx="7038801" cy="2753965"/>
        </p:xfrm>
        <a:graphic>
          <a:graphicData uri="http://schemas.openxmlformats.org/presentationml/2006/ole">
            <mc:AlternateContent xmlns:mc="http://schemas.openxmlformats.org/markup-compatibility/2006">
              <mc:Choice xmlns:v="urn:schemas-microsoft-com:vml" Requires="v">
                <p:oleObj spid="_x0000_s1025" name="MS Organization Chart 2.0" r:id="rId3" imgW="4368600" imgH="1676160" progId="OrgPlusWOPX.4">
                  <p:embed followColorScheme="full"/>
                </p:oleObj>
              </mc:Choice>
              <mc:Fallback>
                <p:oleObj name="MS Organization Chart 2.0" r:id="rId3" imgW="4368600" imgH="1676160" progId="OrgPlusWOPX.4">
                  <p:embed followColorScheme="full"/>
                  <p:pic>
                    <p:nvPicPr>
                      <p:cNvPr id="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5199" y="1268760"/>
                        <a:ext cx="7038801" cy="2753965"/>
                      </a:xfrm>
                      <a:prstGeom prst="rect">
                        <a:avLst/>
                      </a:prstGeom>
                    </p:spPr>
                  </p:pic>
                </p:oleObj>
              </mc:Fallback>
            </mc:AlternateContent>
          </a:graphicData>
        </a:graphic>
      </p:graphicFrame>
      <p:sp>
        <p:nvSpPr>
          <p:cNvPr id="7" name="Text Box 4"/>
          <p:cNvSpPr txBox="1">
            <a:spLocks noChangeArrowheads="1"/>
          </p:cNvSpPr>
          <p:nvPr/>
        </p:nvSpPr>
        <p:spPr bwMode="auto">
          <a:xfrm>
            <a:off x="811369" y="4101681"/>
            <a:ext cx="8216721" cy="646331"/>
          </a:xfrm>
          <a:prstGeom prst="rect">
            <a:avLst/>
          </a:prstGeom>
          <a:noFill/>
          <a:ln w="57150">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altLang="en-US" sz="3600" b="1" i="0" u="none" strike="noStrike" kern="0" cap="none" spc="0" normalizeH="0" baseline="0" noProof="0">
                <a:ln>
                  <a:noFill/>
                </a:ln>
                <a:solidFill>
                  <a:prstClr val="black"/>
                </a:solidFill>
                <a:effectLst/>
                <a:uLnTx/>
                <a:uFillTx/>
                <a:latin typeface="Arial Rounded MT Bold" panose="020F0704030504030204" pitchFamily="34" charset="0"/>
              </a:rPr>
              <a:t>Interpretation</a:t>
            </a:r>
            <a:endParaRPr kumimoji="0" lang="en-US" altLang="en-US" sz="2400" b="1" i="0" u="none" strike="noStrike" kern="0" cap="none" spc="0" normalizeH="0" baseline="0" noProof="0">
              <a:ln>
                <a:noFill/>
              </a:ln>
              <a:solidFill>
                <a:prstClr val="black"/>
              </a:solidFill>
              <a:effectLst/>
              <a:uLnTx/>
              <a:uFillTx/>
              <a:latin typeface="Arial Rounded MT Bold" panose="020F0704030504030204" pitchFamily="34" charset="0"/>
            </a:endParaRPr>
          </a:p>
        </p:txBody>
      </p:sp>
      <p:sp>
        <p:nvSpPr>
          <p:cNvPr id="8" name="Text Box 5"/>
          <p:cNvSpPr txBox="1">
            <a:spLocks noChangeArrowheads="1"/>
          </p:cNvSpPr>
          <p:nvPr/>
        </p:nvSpPr>
        <p:spPr bwMode="auto">
          <a:xfrm>
            <a:off x="228600" y="5334000"/>
            <a:ext cx="1592103" cy="1015663"/>
          </a:xfrm>
          <a:prstGeom prst="rect">
            <a:avLst/>
          </a:prstGeom>
          <a:solidFill>
            <a:srgbClr val="0033CC"/>
          </a:solidFill>
          <a:ln w="38100">
            <a:solidFill>
              <a:schemeClr val="tx1"/>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dirty="0">
                <a:solidFill>
                  <a:srgbClr val="CCCCFF"/>
                </a:solidFill>
                <a:latin typeface="Times New Roman" panose="02020603050405020304" pitchFamily="18" charset="0"/>
              </a:rPr>
              <a:t>Category 1</a:t>
            </a:r>
          </a:p>
          <a:p>
            <a:pPr eaLnBrk="1" hangingPunct="1"/>
            <a:r>
              <a:rPr lang="en-US" altLang="en-US" sz="2000" dirty="0">
                <a:solidFill>
                  <a:srgbClr val="CCCCFF"/>
                </a:solidFill>
                <a:latin typeface="Times New Roman" panose="02020603050405020304" pitchFamily="18" charset="0"/>
              </a:rPr>
              <a:t>Good access</a:t>
            </a:r>
          </a:p>
          <a:p>
            <a:pPr eaLnBrk="1" hangingPunct="1"/>
            <a:r>
              <a:rPr lang="en-US" altLang="en-US" sz="2000" dirty="0">
                <a:solidFill>
                  <a:srgbClr val="CCCCFF"/>
                </a:solidFill>
                <a:latin typeface="Times New Roman" panose="02020603050405020304" pitchFamily="18" charset="0"/>
              </a:rPr>
              <a:t>Good </a:t>
            </a:r>
            <a:r>
              <a:rPr lang="en-US" altLang="en-US" sz="2000" dirty="0" err="1">
                <a:solidFill>
                  <a:srgbClr val="CCCCFF"/>
                </a:solidFill>
                <a:latin typeface="Times New Roman" panose="02020603050405020304" pitchFamily="18" charset="0"/>
              </a:rPr>
              <a:t>utilizat</a:t>
            </a:r>
            <a:r>
              <a:rPr lang="en-US" altLang="en-US" sz="2000" dirty="0">
                <a:solidFill>
                  <a:srgbClr val="CCCCFF"/>
                </a:solidFill>
                <a:latin typeface="Times New Roman" panose="02020603050405020304" pitchFamily="18" charset="0"/>
              </a:rPr>
              <a:t>.</a:t>
            </a:r>
            <a:endParaRPr lang="en-US" altLang="en-US" sz="2000" dirty="0">
              <a:latin typeface="Times New Roman" panose="02020603050405020304" pitchFamily="18" charset="0"/>
            </a:endParaRPr>
          </a:p>
        </p:txBody>
      </p:sp>
      <p:sp>
        <p:nvSpPr>
          <p:cNvPr id="10" name="Text Box 6"/>
          <p:cNvSpPr txBox="1">
            <a:spLocks noChangeArrowheads="1"/>
          </p:cNvSpPr>
          <p:nvPr/>
        </p:nvSpPr>
        <p:spPr bwMode="auto">
          <a:xfrm>
            <a:off x="2505074" y="5334000"/>
            <a:ext cx="2087425" cy="1015663"/>
          </a:xfrm>
          <a:prstGeom prst="rect">
            <a:avLst/>
          </a:prstGeom>
          <a:solidFill>
            <a:srgbClr val="00CC00"/>
          </a:solidFill>
          <a:ln w="38100">
            <a:solidFill>
              <a:sysClr val="windowText" lastClr="000000"/>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FF0000"/>
                </a:solidFill>
                <a:effectLst/>
                <a:uLnTx/>
                <a:uFillTx/>
                <a:latin typeface="Times New Roman" panose="02020603050405020304" pitchFamily="18" charset="0"/>
              </a:rPr>
              <a:t>Category 2</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FF0000"/>
                </a:solidFill>
                <a:effectLst/>
                <a:uLnTx/>
                <a:uFillTx/>
                <a:latin typeface="Times New Roman" panose="02020603050405020304" pitchFamily="18" charset="0"/>
              </a:rPr>
              <a:t>Good access</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FF0000"/>
                </a:solidFill>
                <a:effectLst/>
                <a:uLnTx/>
                <a:uFillTx/>
                <a:latin typeface="Times New Roman" panose="02020603050405020304" pitchFamily="18" charset="0"/>
              </a:rPr>
              <a:t>Poor </a:t>
            </a:r>
            <a:r>
              <a:rPr kumimoji="0" lang="en-US" altLang="en-US" sz="2000" b="0" i="0" u="none" strike="noStrike" kern="0" cap="none" spc="0" normalizeH="0" baseline="0" noProof="0" dirty="0" err="1">
                <a:ln>
                  <a:noFill/>
                </a:ln>
                <a:solidFill>
                  <a:srgbClr val="FF0000"/>
                </a:solidFill>
                <a:effectLst/>
                <a:uLnTx/>
                <a:uFillTx/>
                <a:latin typeface="Times New Roman" panose="02020603050405020304" pitchFamily="18" charset="0"/>
              </a:rPr>
              <a:t>utilizat</a:t>
            </a:r>
            <a:r>
              <a:rPr kumimoji="0" lang="en-US" altLang="en-US" sz="2000" b="0" i="0" u="none" strike="noStrike" kern="0" cap="none" spc="0" normalizeH="0" baseline="0" noProof="0" dirty="0">
                <a:ln>
                  <a:noFill/>
                </a:ln>
                <a:solidFill>
                  <a:srgbClr val="FF0000"/>
                </a:solidFill>
                <a:effectLst/>
                <a:uLnTx/>
                <a:uFillTx/>
                <a:latin typeface="Times New Roman" panose="02020603050405020304" pitchFamily="18" charset="0"/>
              </a:rPr>
              <a:t>.</a:t>
            </a:r>
            <a:endParaRPr kumimoji="0" lang="en-US" altLang="en-US" sz="2000" b="0" i="0" u="none" strike="noStrike" kern="0" cap="none" spc="0" normalizeH="0" baseline="0" noProof="0" dirty="0">
              <a:ln>
                <a:noFill/>
              </a:ln>
              <a:solidFill>
                <a:prstClr val="black"/>
              </a:solidFill>
              <a:effectLst/>
              <a:uLnTx/>
              <a:uFillTx/>
              <a:latin typeface="Times New Roman" panose="02020603050405020304" pitchFamily="18" charset="0"/>
            </a:endParaRPr>
          </a:p>
        </p:txBody>
      </p:sp>
      <p:sp>
        <p:nvSpPr>
          <p:cNvPr id="12" name="Text Box 7"/>
          <p:cNvSpPr txBox="1">
            <a:spLocks noChangeArrowheads="1"/>
          </p:cNvSpPr>
          <p:nvPr/>
        </p:nvSpPr>
        <p:spPr bwMode="auto">
          <a:xfrm>
            <a:off x="5194002" y="5213963"/>
            <a:ext cx="1870075" cy="1015663"/>
          </a:xfrm>
          <a:prstGeom prst="rect">
            <a:avLst/>
          </a:prstGeom>
          <a:solidFill>
            <a:srgbClr val="FFFF00"/>
          </a:solidFill>
          <a:ln w="38100">
            <a:solidFill>
              <a:sysClr val="windowText" lastClr="000000"/>
            </a:solidFill>
            <a:miter lim="800000"/>
            <a:headEnd/>
            <a:tailEnd/>
          </a:ln>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prstClr val="black"/>
                </a:solidFill>
                <a:effectLst/>
                <a:uLnTx/>
                <a:uFillTx/>
                <a:latin typeface="Times New Roman" panose="02020603050405020304" pitchFamily="18" charset="0"/>
              </a:rPr>
              <a:t>Category 3</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prstClr val="black"/>
                </a:solidFill>
                <a:effectLst/>
                <a:uLnTx/>
                <a:uFillTx/>
                <a:latin typeface="Times New Roman" panose="02020603050405020304" pitchFamily="18" charset="0"/>
              </a:rPr>
              <a:t>Poor access</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prstClr val="black"/>
                </a:solidFill>
                <a:effectLst/>
                <a:uLnTx/>
                <a:uFillTx/>
                <a:latin typeface="Times New Roman" panose="02020603050405020304" pitchFamily="18" charset="0"/>
              </a:rPr>
              <a:t>Good </a:t>
            </a:r>
            <a:r>
              <a:rPr kumimoji="0" lang="en-US" altLang="en-US" sz="2000" b="0" i="0" u="none" strike="noStrike" kern="0" cap="none" spc="0" normalizeH="0" baseline="0" noProof="0" dirty="0" err="1">
                <a:ln>
                  <a:noFill/>
                </a:ln>
                <a:solidFill>
                  <a:prstClr val="black"/>
                </a:solidFill>
                <a:effectLst/>
                <a:uLnTx/>
                <a:uFillTx/>
                <a:latin typeface="Times New Roman" panose="02020603050405020304" pitchFamily="18" charset="0"/>
              </a:rPr>
              <a:t>utilizat</a:t>
            </a:r>
            <a:r>
              <a:rPr kumimoji="0" lang="en-US" altLang="en-US" sz="2000" b="0" i="0" u="none" strike="noStrike" kern="0" cap="none" spc="0" normalizeH="0" baseline="0" noProof="0" dirty="0">
                <a:ln>
                  <a:noFill/>
                </a:ln>
                <a:solidFill>
                  <a:prstClr val="black"/>
                </a:solidFill>
                <a:effectLst/>
                <a:uLnTx/>
                <a:uFillTx/>
                <a:latin typeface="Times New Roman" panose="02020603050405020304" pitchFamily="18" charset="0"/>
              </a:rPr>
              <a:t>.</a:t>
            </a:r>
          </a:p>
        </p:txBody>
      </p:sp>
      <p:sp>
        <p:nvSpPr>
          <p:cNvPr id="13" name="Text Box 8"/>
          <p:cNvSpPr txBox="1">
            <a:spLocks noChangeArrowheads="1"/>
          </p:cNvSpPr>
          <p:nvPr/>
        </p:nvSpPr>
        <p:spPr bwMode="auto">
          <a:xfrm>
            <a:off x="7509726" y="5212479"/>
            <a:ext cx="1518364" cy="1077218"/>
          </a:xfrm>
          <a:prstGeom prst="rect">
            <a:avLst/>
          </a:prstGeom>
          <a:solidFill>
            <a:srgbClr val="FF0000"/>
          </a:solidFill>
          <a:ln w="38100">
            <a:solidFill>
              <a:sysClr val="windowText" lastClr="000000"/>
            </a:solidFill>
            <a:miter lim="800000"/>
            <a:headEnd/>
            <a:tailEnd/>
          </a:ln>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prstClr val="black"/>
                </a:solidFill>
                <a:effectLst/>
                <a:uLnTx/>
                <a:uFillTx/>
                <a:latin typeface="Times New Roman" panose="02020603050405020304" pitchFamily="18" charset="0"/>
              </a:rPr>
              <a:t>Category 4</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prstClr val="black"/>
                </a:solidFill>
                <a:effectLst/>
                <a:uLnTx/>
                <a:uFillTx/>
                <a:latin typeface="Times New Roman" panose="02020603050405020304" pitchFamily="18" charset="0"/>
              </a:rPr>
              <a:t>Poor access</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prstClr val="black"/>
                </a:solidFill>
                <a:effectLst/>
                <a:uLnTx/>
                <a:uFillTx/>
                <a:latin typeface="Times New Roman" panose="02020603050405020304" pitchFamily="18" charset="0"/>
              </a:rPr>
              <a:t>Poor </a:t>
            </a:r>
            <a:r>
              <a:rPr kumimoji="0" lang="en-US" altLang="en-US" sz="2000" b="0" i="0" u="none" strike="noStrike" kern="0" cap="none" spc="0" normalizeH="0" baseline="0" noProof="0" dirty="0" err="1">
                <a:ln>
                  <a:noFill/>
                </a:ln>
                <a:solidFill>
                  <a:prstClr val="black"/>
                </a:solidFill>
                <a:effectLst/>
                <a:uLnTx/>
                <a:uFillTx/>
                <a:latin typeface="Times New Roman" panose="02020603050405020304" pitchFamily="18" charset="0"/>
              </a:rPr>
              <a:t>utilizat</a:t>
            </a:r>
            <a:r>
              <a:rPr kumimoji="0" lang="en-US" altLang="en-US" sz="2400" b="0" i="0" u="none" strike="noStrike" kern="0" cap="none" spc="0" normalizeH="0" baseline="0" noProof="0" dirty="0">
                <a:ln>
                  <a:noFill/>
                </a:ln>
                <a:solidFill>
                  <a:srgbClr val="FF0000"/>
                </a:solidFill>
                <a:effectLst/>
                <a:uLnTx/>
                <a:uFillTx/>
                <a:latin typeface="Times New Roman" panose="02020603050405020304" pitchFamily="18" charset="0"/>
              </a:rPr>
              <a:t>.</a:t>
            </a:r>
            <a:endParaRPr kumimoji="0" lang="en-US" altLang="en-US" sz="2400" b="0" i="0" u="none" strike="noStrike" kern="0" cap="none" spc="0" normalizeH="0" baseline="0" noProof="0" dirty="0">
              <a:ln>
                <a:noFill/>
              </a:ln>
              <a:solidFill>
                <a:prstClr val="black"/>
              </a:solidFill>
              <a:effectLst/>
              <a:uLnTx/>
              <a:uFillTx/>
              <a:latin typeface="Times New Roman" panose="02020603050405020304" pitchFamily="18" charset="0"/>
            </a:endParaRPr>
          </a:p>
        </p:txBody>
      </p:sp>
      <p:sp>
        <p:nvSpPr>
          <p:cNvPr id="14" name="Line 9"/>
          <p:cNvSpPr>
            <a:spLocks noChangeShapeType="1"/>
          </p:cNvSpPr>
          <p:nvPr/>
        </p:nvSpPr>
        <p:spPr bwMode="auto">
          <a:xfrm>
            <a:off x="1219200" y="4876800"/>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0"/>
          <p:cNvSpPr>
            <a:spLocks noChangeShapeType="1"/>
          </p:cNvSpPr>
          <p:nvPr/>
        </p:nvSpPr>
        <p:spPr bwMode="auto">
          <a:xfrm>
            <a:off x="3352800" y="4876800"/>
            <a:ext cx="0" cy="457200"/>
          </a:xfrm>
          <a:prstGeom prst="line">
            <a:avLst/>
          </a:prstGeom>
          <a:noFill/>
          <a:ln w="381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endParaRPr>
          </a:p>
        </p:txBody>
      </p:sp>
      <p:sp>
        <p:nvSpPr>
          <p:cNvPr id="17" name="Line 10"/>
          <p:cNvSpPr>
            <a:spLocks noChangeShapeType="1"/>
          </p:cNvSpPr>
          <p:nvPr/>
        </p:nvSpPr>
        <p:spPr bwMode="auto">
          <a:xfrm>
            <a:off x="6184005" y="4837331"/>
            <a:ext cx="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0"/>
          <p:cNvSpPr>
            <a:spLocks noChangeShapeType="1"/>
          </p:cNvSpPr>
          <p:nvPr/>
        </p:nvSpPr>
        <p:spPr bwMode="auto">
          <a:xfrm>
            <a:off x="8115837" y="4755279"/>
            <a:ext cx="0" cy="457200"/>
          </a:xfrm>
          <a:prstGeom prst="line">
            <a:avLst/>
          </a:prstGeom>
          <a:noFill/>
          <a:ln w="38100">
            <a:solidFill>
              <a:sysClr val="windowText" lastClr="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panose="020B0604020202020204" pitchFamily="34" charset="0"/>
            </a:endParaRPr>
          </a:p>
        </p:txBody>
      </p:sp>
    </p:spTree>
    <p:extLst>
      <p:ext uri="{BB962C8B-B14F-4D97-AF65-F5344CB8AC3E}">
        <p14:creationId xmlns:p14="http://schemas.microsoft.com/office/powerpoint/2010/main" val="79927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strVal val="4*#ppt_w"/>
                                          </p:val>
                                        </p:tav>
                                        <p:tav tm="100000">
                                          <p:val>
                                            <p:strVal val="#ppt_w"/>
                                          </p:val>
                                        </p:tav>
                                      </p:tavLst>
                                    </p:anim>
                                    <p:anim calcmode="lin" valueType="num">
                                      <p:cBhvr>
                                        <p:cTn id="20"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p:cTn id="25" dur="500" fill="hold"/>
                                        <p:tgtEl>
                                          <p:spTgt spid="10"/>
                                        </p:tgtEl>
                                        <p:attrNameLst>
                                          <p:attrName>ppt_w</p:attrName>
                                        </p:attrNameLst>
                                      </p:cBhvr>
                                      <p:tavLst>
                                        <p:tav tm="0">
                                          <p:val>
                                            <p:strVal val="4*#ppt_w"/>
                                          </p:val>
                                        </p:tav>
                                        <p:tav tm="100000">
                                          <p:val>
                                            <p:strVal val="#ppt_w"/>
                                          </p:val>
                                        </p:tav>
                                      </p:tavLst>
                                    </p:anim>
                                    <p:anim calcmode="lin" valueType="num">
                                      <p:cBhvr>
                                        <p:cTn id="26" dur="500" fill="hold"/>
                                        <p:tgtEl>
                                          <p:spTgt spid="10"/>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strVal val="4*#ppt_w"/>
                                          </p:val>
                                        </p:tav>
                                        <p:tav tm="100000">
                                          <p:val>
                                            <p:strVal val="#ppt_w"/>
                                          </p:val>
                                        </p:tav>
                                      </p:tavLst>
                                    </p:anim>
                                    <p:anim calcmode="lin" valueType="num">
                                      <p:cBhvr>
                                        <p:cTn id="32" dur="500" fill="hold"/>
                                        <p:tgtEl>
                                          <p:spTgt spid="1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strVal val="4*#ppt_w"/>
                                          </p:val>
                                        </p:tav>
                                        <p:tav tm="100000">
                                          <p:val>
                                            <p:strVal val="#ppt_w"/>
                                          </p:val>
                                        </p:tav>
                                      </p:tavLst>
                                    </p:anim>
                                    <p:anim calcmode="lin" valueType="num">
                                      <p:cBhvr>
                                        <p:cTn id="38" dur="500" fill="hold"/>
                                        <p:tgtEl>
                                          <p:spTgt spid="13"/>
                                        </p:tgtEl>
                                        <p:attrNameLst>
                                          <p:attrName>ppt_h</p:attrName>
                                        </p:attrNameLst>
                                      </p:cBhvr>
                                      <p:tavLst>
                                        <p:tav tm="0">
                                          <p:val>
                                            <p:strVal val="4*#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10" grpId="0" animBg="1" autoUpdateAnimBg="0"/>
      <p:bldP spid="12" grpId="0" animBg="1" autoUpdateAnimBg="0"/>
      <p:bldP spid="13" grpId="0" animBg="1" autoUpdateAnimBg="0"/>
      <p:bldP spid="14" grpId="0" animBg="1"/>
      <p:bldP spid="16" grpId="0" animBg="1"/>
      <p:bldP spid="17" grpId="0" animBg="1"/>
      <p:bldP spid="18" grpId="0"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 Activities at District level</a:t>
            </a:r>
          </a:p>
        </p:txBody>
      </p:sp>
      <p:sp>
        <p:nvSpPr>
          <p:cNvPr id="3" name="Content Placeholder 2"/>
          <p:cNvSpPr>
            <a:spLocks noGrp="1"/>
          </p:cNvSpPr>
          <p:nvPr>
            <p:ph idx="1"/>
          </p:nvPr>
        </p:nvSpPr>
        <p:spPr/>
        <p:txBody>
          <a:bodyPr/>
          <a:lstStyle/>
          <a:p>
            <a:endParaRPr lang="en-US" dirty="0"/>
          </a:p>
        </p:txBody>
      </p:sp>
      <p:sp>
        <p:nvSpPr>
          <p:cNvPr id="4" name="Text Placeholder 2"/>
          <p:cNvSpPr txBox="1">
            <a:spLocks/>
          </p:cNvSpPr>
          <p:nvPr/>
        </p:nvSpPr>
        <p:spPr bwMode="auto">
          <a:xfrm>
            <a:off x="381000" y="1676400"/>
            <a:ext cx="1828800" cy="5105400"/>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lnSpc>
                <a:spcPts val="2200"/>
              </a:lnSpc>
              <a:spcBef>
                <a:spcPts val="600"/>
              </a:spcBef>
              <a:spcAft>
                <a:spcPts val="1000"/>
              </a:spcAft>
              <a:buClr>
                <a:schemeClr val="accent1"/>
              </a:buClr>
              <a:buSzPct val="76000"/>
              <a:buFont typeface="Wingdings 3" panose="05040102010807070707" pitchFamily="18" charset="2"/>
              <a:buNone/>
              <a:defRPr sz="1600" kern="1200">
                <a:solidFill>
                  <a:schemeClr val="tx2"/>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None/>
              <a:defRPr sz="12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None/>
              <a:defRPr sz="1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None/>
              <a:defRPr sz="9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None/>
              <a:defRPr sz="9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marR="0" lvl="0" indent="0" algn="l" defTabSz="914400" rtl="0" eaLnBrk="1" fontAlgn="base" latinLnBrk="0" hangingPunct="1">
              <a:lnSpc>
                <a:spcPts val="2200"/>
              </a:lnSpc>
              <a:spcBef>
                <a:spcPts val="600"/>
              </a:spcBef>
              <a:spcAft>
                <a:spcPts val="1000"/>
              </a:spcAft>
              <a:buClr>
                <a:srgbClr val="727CA3"/>
              </a:buClr>
              <a:buSzPct val="76000"/>
              <a:buFont typeface="Wingdings 3" panose="05040102010807070707" pitchFamily="18" charset="2"/>
              <a:buNone/>
              <a:tabLst/>
              <a:defRPr/>
            </a:pPr>
            <a:endParaRPr kumimoji="0" lang="en-US" altLang="en-US" sz="2800" b="1" i="0" u="none" strike="noStrike" kern="1200" cap="none" spc="0" normalizeH="0" baseline="0" noProof="0">
              <a:ln>
                <a:noFill/>
              </a:ln>
              <a:solidFill>
                <a:srgbClr val="FFFFFF"/>
              </a:solidFill>
              <a:effectLst/>
              <a:uLnTx/>
              <a:uFillTx/>
              <a:latin typeface="Gill Sans MT"/>
              <a:ea typeface="+mn-ea"/>
              <a:cs typeface="+mn-cs"/>
            </a:endParaRPr>
          </a:p>
          <a:p>
            <a:pPr marL="0" marR="0" lvl="0" indent="0" algn="l" defTabSz="914400" rtl="0" eaLnBrk="1" fontAlgn="base" latinLnBrk="0" hangingPunct="1">
              <a:lnSpc>
                <a:spcPts val="2200"/>
              </a:lnSpc>
              <a:spcBef>
                <a:spcPts val="600"/>
              </a:spcBef>
              <a:spcAft>
                <a:spcPts val="1000"/>
              </a:spcAft>
              <a:buClr>
                <a:srgbClr val="727CA3"/>
              </a:buClr>
              <a:buSzPct val="76000"/>
              <a:buFont typeface="Wingdings 3" panose="05040102010807070707" pitchFamily="18" charset="2"/>
              <a:buNone/>
              <a:tabLst/>
              <a:defRPr/>
            </a:pPr>
            <a:endParaRPr kumimoji="0" lang="en-US" altLang="en-US" sz="2800" b="1" i="0" u="none" strike="noStrike" kern="1200" cap="none" spc="0" normalizeH="0" baseline="0" noProof="0">
              <a:ln>
                <a:noFill/>
              </a:ln>
              <a:solidFill>
                <a:srgbClr val="FFFFFF"/>
              </a:solidFill>
              <a:effectLst/>
              <a:uLnTx/>
              <a:uFillTx/>
              <a:latin typeface="Gill Sans MT"/>
              <a:ea typeface="+mn-ea"/>
              <a:cs typeface="+mn-cs"/>
            </a:endParaRPr>
          </a:p>
          <a:p>
            <a:pPr marL="0" marR="0" lvl="0" indent="0" algn="l" defTabSz="914400" rtl="0" eaLnBrk="1" fontAlgn="base" latinLnBrk="0" hangingPunct="1">
              <a:lnSpc>
                <a:spcPts val="2200"/>
              </a:lnSpc>
              <a:spcBef>
                <a:spcPts val="600"/>
              </a:spcBef>
              <a:spcAft>
                <a:spcPts val="1000"/>
              </a:spcAft>
              <a:buClr>
                <a:srgbClr val="727CA3"/>
              </a:buClr>
              <a:buSzPct val="76000"/>
              <a:buFont typeface="Wingdings 3" panose="05040102010807070707" pitchFamily="18" charset="2"/>
              <a:buNone/>
              <a:tabLst/>
              <a:defRPr/>
            </a:pPr>
            <a:endParaRPr kumimoji="0" lang="en-US" altLang="en-US" sz="2800" b="1" i="0" u="none" strike="noStrike" kern="1200" cap="none" spc="0" normalizeH="0" baseline="0" noProof="0">
              <a:ln>
                <a:noFill/>
              </a:ln>
              <a:solidFill>
                <a:srgbClr val="FFFFFF"/>
              </a:solidFill>
              <a:effectLst/>
              <a:uLnTx/>
              <a:uFillTx/>
              <a:latin typeface="Gill Sans MT"/>
              <a:ea typeface="+mn-ea"/>
              <a:cs typeface="+mn-cs"/>
            </a:endParaRPr>
          </a:p>
          <a:p>
            <a:pPr marL="0" marR="0" lvl="0" indent="0" algn="l" defTabSz="914400" rtl="0" eaLnBrk="1" fontAlgn="base" latinLnBrk="0" hangingPunct="1">
              <a:lnSpc>
                <a:spcPts val="2200"/>
              </a:lnSpc>
              <a:spcBef>
                <a:spcPts val="600"/>
              </a:spcBef>
              <a:spcAft>
                <a:spcPts val="1000"/>
              </a:spcAft>
              <a:buClr>
                <a:srgbClr val="727CA3"/>
              </a:buClr>
              <a:buSzPct val="76000"/>
              <a:buFont typeface="Wingdings 3" panose="05040102010807070707" pitchFamily="18" charset="2"/>
              <a:buNone/>
              <a:tabLst/>
              <a:defRPr/>
            </a:pPr>
            <a:r>
              <a:rPr kumimoji="0" lang="en-US" altLang="en-US" sz="2800" b="1" i="0" u="none" strike="noStrike" kern="1200" cap="none" spc="0" normalizeH="0" baseline="0" noProof="0">
                <a:ln>
                  <a:noFill/>
                </a:ln>
                <a:solidFill>
                  <a:srgbClr val="FFFFFF"/>
                </a:solidFill>
                <a:effectLst/>
                <a:uLnTx/>
                <a:uFillTx/>
                <a:latin typeface="Gill Sans MT"/>
                <a:ea typeface="+mn-ea"/>
                <a:cs typeface="+mn-cs"/>
              </a:rPr>
              <a:t>Planning</a:t>
            </a:r>
            <a:endParaRPr kumimoji="0" lang="en-US" altLang="en-US" sz="2800" b="1" i="0" u="none" strike="noStrike" kern="1200" cap="none" spc="0" normalizeH="0" baseline="0" noProof="0" dirty="0">
              <a:ln>
                <a:noFill/>
              </a:ln>
              <a:solidFill>
                <a:srgbClr val="FFFFFF"/>
              </a:solidFill>
              <a:effectLst/>
              <a:uLnTx/>
              <a:uFillTx/>
              <a:latin typeface="Gill Sans MT"/>
              <a:ea typeface="+mn-ea"/>
              <a:cs typeface="+mn-cs"/>
            </a:endParaRPr>
          </a:p>
        </p:txBody>
      </p:sp>
      <p:sp>
        <p:nvSpPr>
          <p:cNvPr id="5" name="TextBox 4"/>
          <p:cNvSpPr txBox="1"/>
          <p:nvPr/>
        </p:nvSpPr>
        <p:spPr>
          <a:xfrm>
            <a:off x="2514600" y="1730276"/>
            <a:ext cx="2743200" cy="1815882"/>
          </a:xfrm>
          <a:prstGeom prst="rect">
            <a:avLst/>
          </a:prstGeom>
          <a:gradFill rotWithShape="1">
            <a:gsLst>
              <a:gs pos="0">
                <a:sysClr val="windowText" lastClr="000000">
                  <a:shade val="63000"/>
                </a:sysClr>
              </a:gs>
              <a:gs pos="30000">
                <a:sysClr val="windowText" lastClr="000000">
                  <a:shade val="90000"/>
                  <a:satMod val="110000"/>
                </a:sysClr>
              </a:gs>
              <a:gs pos="45000">
                <a:sysClr val="windowText" lastClr="000000">
                  <a:shade val="100000"/>
                  <a:satMod val="118000"/>
                </a:sysClr>
              </a:gs>
              <a:gs pos="55000">
                <a:sysClr val="windowText" lastClr="000000">
                  <a:shade val="100000"/>
                  <a:satMod val="118000"/>
                </a:sysClr>
              </a:gs>
              <a:gs pos="73000">
                <a:sysClr val="windowText" lastClr="000000">
                  <a:shade val="90000"/>
                  <a:satMod val="110000"/>
                </a:sysClr>
              </a:gs>
              <a:gs pos="100000">
                <a:sysClr val="windowText" lastClr="000000">
                  <a:shade val="63000"/>
                </a:sys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ysClr val="windowText" lastClr="000000"/>
            </a:contourClr>
          </a:sp3d>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Gill Sans MT"/>
                <a:ea typeface="+mn-ea"/>
                <a:cs typeface="+mn-cs"/>
              </a:rPr>
              <a:t>Compile, Analyze and Prioritize</a:t>
            </a: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prstClr val="white"/>
              </a:solidFill>
              <a:effectLst/>
              <a:uLnTx/>
              <a:uFillTx/>
              <a:latin typeface="Gill Sans MT"/>
              <a:ea typeface="+mn-ea"/>
              <a:cs typeface="+mn-cs"/>
            </a:endParaRPr>
          </a:p>
        </p:txBody>
      </p:sp>
      <p:sp>
        <p:nvSpPr>
          <p:cNvPr id="6" name="TextBox 5"/>
          <p:cNvSpPr txBox="1"/>
          <p:nvPr/>
        </p:nvSpPr>
        <p:spPr>
          <a:xfrm>
            <a:off x="4038600" y="4484687"/>
            <a:ext cx="4114800" cy="2051051"/>
          </a:xfrm>
          <a:prstGeom prst="rect">
            <a:avLst/>
          </a:prstGeom>
          <a:gradFill rotWithShape="1">
            <a:gsLst>
              <a:gs pos="0">
                <a:srgbClr val="8E736A">
                  <a:tint val="45000"/>
                  <a:satMod val="200000"/>
                </a:srgbClr>
              </a:gs>
              <a:gs pos="30000">
                <a:srgbClr val="8E736A">
                  <a:tint val="61000"/>
                  <a:satMod val="200000"/>
                </a:srgbClr>
              </a:gs>
              <a:gs pos="45000">
                <a:srgbClr val="8E736A">
                  <a:tint val="66000"/>
                  <a:satMod val="200000"/>
                </a:srgbClr>
              </a:gs>
              <a:gs pos="55000">
                <a:srgbClr val="8E736A">
                  <a:tint val="66000"/>
                  <a:satMod val="200000"/>
                </a:srgbClr>
              </a:gs>
              <a:gs pos="73000">
                <a:srgbClr val="8E736A">
                  <a:tint val="61000"/>
                  <a:satMod val="200000"/>
                </a:srgbClr>
              </a:gs>
              <a:gs pos="100000">
                <a:srgbClr val="8E736A">
                  <a:tint val="45000"/>
                  <a:satMod val="200000"/>
                </a:srgbClr>
              </a:gs>
            </a:gsLst>
            <a:lin ang="950000" scaled="1"/>
          </a:gradFill>
          <a:ln w="9525" cap="flat" cmpd="sng" algn="ctr">
            <a:solidFill>
              <a:srgbClr val="8E736A"/>
            </a:solidFill>
            <a:prstDash val="solid"/>
          </a:ln>
          <a:effectLst>
            <a:outerShdw blurRad="38100" dist="25400" dir="5400000" rotWithShape="0">
              <a:srgbClr val="000000">
                <a:alpha val="40000"/>
              </a:srgbClr>
            </a:outerShdw>
          </a:effectLst>
        </p:spPr>
        <p:txBody>
          <a:bodyPr wrap="squar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prstClr val="black"/>
                </a:solidFill>
                <a:effectLst/>
                <a:uLnTx/>
                <a:uFillTx/>
                <a:latin typeface="Gill Sans MT"/>
                <a:ea typeface="+mn-ea"/>
                <a:cs typeface="+mn-cs"/>
              </a:rPr>
              <a:t>Health Facility Micro planning:</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prstClr val="black"/>
                </a:solidFill>
                <a:effectLst/>
                <a:uLnTx/>
                <a:uFillTx/>
                <a:latin typeface="Gill Sans MT"/>
                <a:ea typeface="+mn-ea"/>
                <a:cs typeface="+mn-cs"/>
              </a:rPr>
              <a:t>Compile, Analyze Prioritize and Plan</a:t>
            </a:r>
          </a:p>
        </p:txBody>
      </p:sp>
      <p:sp>
        <p:nvSpPr>
          <p:cNvPr id="7" name="TextBox 6"/>
          <p:cNvSpPr txBox="1"/>
          <p:nvPr/>
        </p:nvSpPr>
        <p:spPr>
          <a:xfrm>
            <a:off x="5867400" y="1676400"/>
            <a:ext cx="2743200" cy="1631216"/>
          </a:xfrm>
          <a:prstGeom prst="rect">
            <a:avLst/>
          </a:prstGeom>
          <a:gradFill rotWithShape="1">
            <a:gsLst>
              <a:gs pos="0">
                <a:srgbClr val="9FB8CD">
                  <a:shade val="63000"/>
                </a:srgbClr>
              </a:gs>
              <a:gs pos="30000">
                <a:srgbClr val="9FB8CD">
                  <a:shade val="90000"/>
                  <a:satMod val="110000"/>
                </a:srgbClr>
              </a:gs>
              <a:gs pos="45000">
                <a:srgbClr val="9FB8CD">
                  <a:shade val="100000"/>
                  <a:satMod val="118000"/>
                </a:srgbClr>
              </a:gs>
              <a:gs pos="55000">
                <a:srgbClr val="9FB8CD">
                  <a:shade val="100000"/>
                  <a:satMod val="118000"/>
                </a:srgbClr>
              </a:gs>
              <a:gs pos="73000">
                <a:srgbClr val="9FB8CD">
                  <a:shade val="90000"/>
                  <a:satMod val="110000"/>
                </a:srgbClr>
              </a:gs>
              <a:gs pos="100000">
                <a:srgbClr val="9FB8CD">
                  <a:shade val="63000"/>
                </a:srgbClr>
              </a:gs>
            </a:gsLst>
            <a:lin ang="950000" scaled="1"/>
          </a:gradFill>
          <a:ln>
            <a:noFill/>
          </a:ln>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rgbClr val="9FB8CD"/>
            </a:contourClr>
          </a:sp3d>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3600" b="0" i="0" u="none" strike="noStrike" kern="0" cap="none" spc="0" normalizeH="0" baseline="0" noProof="0" dirty="0">
                <a:ln>
                  <a:noFill/>
                </a:ln>
                <a:solidFill>
                  <a:prstClr val="white"/>
                </a:solidFill>
                <a:effectLst/>
                <a:uLnTx/>
                <a:uFillTx/>
                <a:latin typeface="Gill Sans MT"/>
                <a:ea typeface="+mn-ea"/>
                <a:cs typeface="+mn-cs"/>
              </a:rPr>
              <a:t>District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prstClr val="white"/>
                </a:solidFill>
                <a:effectLst/>
                <a:uLnTx/>
                <a:uFillTx/>
                <a:latin typeface="Gill Sans MT"/>
                <a:ea typeface="+mn-ea"/>
                <a:cs typeface="+mn-cs"/>
              </a:rPr>
              <a:t>Microplaning</a:t>
            </a: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3200" b="0" i="0" u="none" strike="noStrike" kern="0" cap="none" spc="0" normalizeH="0" baseline="0" noProof="0" dirty="0">
              <a:ln>
                <a:noFill/>
              </a:ln>
              <a:solidFill>
                <a:prstClr val="white"/>
              </a:solidFill>
              <a:effectLst/>
              <a:uLnTx/>
              <a:uFillTx/>
              <a:latin typeface="Gill Sans MT"/>
              <a:ea typeface="+mn-ea"/>
              <a:cs typeface="+mn-cs"/>
            </a:endParaRPr>
          </a:p>
        </p:txBody>
      </p:sp>
      <p:sp>
        <p:nvSpPr>
          <p:cNvPr id="8" name="Right Arrow 7"/>
          <p:cNvSpPr/>
          <p:nvPr/>
        </p:nvSpPr>
        <p:spPr>
          <a:xfrm rot="16200000" flipH="1">
            <a:off x="4343400" y="3619500"/>
            <a:ext cx="762000" cy="685800"/>
          </a:xfrm>
          <a:prstGeom prst="rightArrow">
            <a:avLst/>
          </a:prstGeom>
          <a:solidFill>
            <a:srgbClr val="727CA3"/>
          </a:solidFill>
          <a:ln w="19050" cap="flat" cmpd="sng" algn="ctr">
            <a:solidFill>
              <a:srgbClr val="727CA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Gill Sans MT"/>
              <a:ea typeface="+mn-ea"/>
              <a:cs typeface="+mn-cs"/>
            </a:endParaRPr>
          </a:p>
        </p:txBody>
      </p:sp>
      <p:cxnSp>
        <p:nvCxnSpPr>
          <p:cNvPr id="9" name="Straight Connector 8"/>
          <p:cNvCxnSpPr/>
          <p:nvPr/>
        </p:nvCxnSpPr>
        <p:spPr>
          <a:xfrm>
            <a:off x="2209800" y="3962400"/>
            <a:ext cx="6705600" cy="0"/>
          </a:xfrm>
          <a:prstGeom prst="line">
            <a:avLst/>
          </a:prstGeom>
          <a:noFill/>
          <a:ln w="38100" cap="flat" cmpd="sng" algn="ctr">
            <a:solidFill>
              <a:srgbClr val="727CA3"/>
            </a:solidFill>
            <a:prstDash val="sysDash"/>
          </a:ln>
          <a:effectLst/>
        </p:spPr>
      </p:cxnSp>
      <p:sp>
        <p:nvSpPr>
          <p:cNvPr id="10" name="Right Arrow 9"/>
          <p:cNvSpPr/>
          <p:nvPr/>
        </p:nvSpPr>
        <p:spPr>
          <a:xfrm rot="5400000" flipH="1" flipV="1">
            <a:off x="6146895" y="3760787"/>
            <a:ext cx="762000" cy="685800"/>
          </a:xfrm>
          <a:prstGeom prst="rightArrow">
            <a:avLst/>
          </a:prstGeom>
          <a:solidFill>
            <a:srgbClr val="727CA3"/>
          </a:solidFill>
          <a:ln w="19050" cap="flat" cmpd="sng" algn="ctr">
            <a:solidFill>
              <a:srgbClr val="727CA3">
                <a:shade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Gill Sans MT"/>
              <a:ea typeface="+mn-ea"/>
              <a:cs typeface="+mn-cs"/>
            </a:endParaRPr>
          </a:p>
        </p:txBody>
      </p:sp>
      <p:sp>
        <p:nvSpPr>
          <p:cNvPr id="11" name="TextBox 12"/>
          <p:cNvSpPr txBox="1">
            <a:spLocks noChangeArrowheads="1"/>
          </p:cNvSpPr>
          <p:nvPr/>
        </p:nvSpPr>
        <p:spPr bwMode="auto">
          <a:xfrm>
            <a:off x="2336895" y="3581399"/>
            <a:ext cx="23906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lang="en-US" altLang="en-US" sz="1600" kern="0" dirty="0">
                <a:solidFill>
                  <a:prstClr val="black"/>
                </a:solidFill>
              </a:rPr>
              <a:t>County (district)</a:t>
            </a:r>
            <a:r>
              <a:rPr kumimoji="0" lang="en-US" altLang="en-US" sz="1600" b="0" i="0" u="none" strike="noStrike" kern="0" cap="none" spc="0" normalizeH="0" baseline="0" noProof="0" dirty="0">
                <a:ln>
                  <a:noFill/>
                </a:ln>
                <a:solidFill>
                  <a:prstClr val="black"/>
                </a:solidFill>
                <a:effectLst/>
                <a:uLnTx/>
                <a:uFillTx/>
              </a:rPr>
              <a:t> Level</a:t>
            </a:r>
          </a:p>
        </p:txBody>
      </p:sp>
      <p:sp>
        <p:nvSpPr>
          <p:cNvPr id="12" name="TextBox 13"/>
          <p:cNvSpPr txBox="1">
            <a:spLocks noChangeArrowheads="1"/>
          </p:cNvSpPr>
          <p:nvPr/>
        </p:nvSpPr>
        <p:spPr bwMode="auto">
          <a:xfrm>
            <a:off x="2209800" y="4038600"/>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rPr>
              <a:t>Health Facility level</a:t>
            </a:r>
          </a:p>
        </p:txBody>
      </p:sp>
    </p:spTree>
    <p:extLst>
      <p:ext uri="{BB962C8B-B14F-4D97-AF65-F5344CB8AC3E}">
        <p14:creationId xmlns:p14="http://schemas.microsoft.com/office/powerpoint/2010/main" val="35763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65" y="365126"/>
            <a:ext cx="11578107" cy="304576"/>
          </a:xfrm>
        </p:spPr>
        <p:txBody>
          <a:bodyPr>
            <a:normAutofit fontScale="90000"/>
          </a:bodyPr>
          <a:lstStyle/>
          <a:p>
            <a:r>
              <a:rPr lang="en-US" sz="2400" dirty="0"/>
              <a:t> </a:t>
            </a:r>
            <a:r>
              <a:rPr lang="en-US" sz="2400" b="1" dirty="0"/>
              <a:t>IMMUNIZATION SERVICE DELIVERY STRATEGIES AND INNOVATIVE APPROACHES</a:t>
            </a:r>
            <a:endParaRPr lang="en-US" sz="2400" dirty="0"/>
          </a:p>
        </p:txBody>
      </p:sp>
      <p:sp>
        <p:nvSpPr>
          <p:cNvPr id="3" name="Content Placeholder 2"/>
          <p:cNvSpPr>
            <a:spLocks noGrp="1"/>
          </p:cNvSpPr>
          <p:nvPr>
            <p:ph idx="1"/>
          </p:nvPr>
        </p:nvSpPr>
        <p:spPr>
          <a:xfrm>
            <a:off x="386365" y="811369"/>
            <a:ext cx="10967435" cy="5365594"/>
          </a:xfrm>
        </p:spPr>
        <p:txBody>
          <a:bodyPr/>
          <a:lstStyle/>
          <a:p>
            <a:pPr>
              <a:lnSpc>
                <a:spcPct val="200000"/>
              </a:lnSpc>
              <a:buNone/>
            </a:pPr>
            <a:r>
              <a:rPr lang="en-US" sz="2400" dirty="0"/>
              <a:t>1.   Immunization at static health facilities (fixed strategy)</a:t>
            </a:r>
          </a:p>
          <a:p>
            <a:pPr>
              <a:lnSpc>
                <a:spcPct val="200000"/>
              </a:lnSpc>
              <a:buNone/>
            </a:pPr>
            <a:r>
              <a:rPr lang="en-US" sz="2400" dirty="0"/>
              <a:t>2. Immunization delivery through outreach services</a:t>
            </a:r>
          </a:p>
          <a:p>
            <a:pPr>
              <a:lnSpc>
                <a:spcPct val="200000"/>
              </a:lnSpc>
              <a:buNone/>
            </a:pPr>
            <a:r>
              <a:rPr lang="en-US" sz="2400" dirty="0"/>
              <a:t>3. Immunization campaigns or supplementary immunization activities</a:t>
            </a:r>
          </a:p>
          <a:p>
            <a:pPr>
              <a:buNone/>
            </a:pPr>
            <a:endParaRPr lang="en-US" dirty="0"/>
          </a:p>
        </p:txBody>
      </p:sp>
    </p:spTree>
    <p:extLst>
      <p:ext uri="{BB962C8B-B14F-4D97-AF65-F5344CB8AC3E}">
        <p14:creationId xmlns:p14="http://schemas.microsoft.com/office/powerpoint/2010/main" val="382202572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3488"/>
            <a:ext cx="8596668" cy="767262"/>
          </a:xfrm>
        </p:spPr>
        <p:txBody>
          <a:bodyPr>
            <a:normAutofit/>
          </a:bodyPr>
          <a:lstStyle/>
          <a:p>
            <a:r>
              <a:rPr lang="en-US" b="1" dirty="0">
                <a:solidFill>
                  <a:schemeClr val="tx2">
                    <a:satMod val="130000"/>
                  </a:schemeClr>
                </a:solidFill>
              </a:rPr>
              <a:t>Reaching the Target Population</a:t>
            </a:r>
            <a:endParaRPr lang="en-US" dirty="0"/>
          </a:p>
        </p:txBody>
      </p:sp>
      <p:sp>
        <p:nvSpPr>
          <p:cNvPr id="3" name="Content Placeholder 2"/>
          <p:cNvSpPr>
            <a:spLocks noGrp="1"/>
          </p:cNvSpPr>
          <p:nvPr>
            <p:ph idx="1"/>
          </p:nvPr>
        </p:nvSpPr>
        <p:spPr>
          <a:xfrm>
            <a:off x="830310" y="4123671"/>
            <a:ext cx="8596668" cy="3880773"/>
          </a:xfrm>
        </p:spPr>
        <p:txBody>
          <a:bodyPr/>
          <a:lstStyle/>
          <a:p>
            <a:endParaRPr lang="en-US" dirty="0"/>
          </a:p>
        </p:txBody>
      </p:sp>
      <p:sp>
        <p:nvSpPr>
          <p:cNvPr id="4" name="Content Placeholder 2"/>
          <p:cNvSpPr txBox="1">
            <a:spLocks/>
          </p:cNvSpPr>
          <p:nvPr/>
        </p:nvSpPr>
        <p:spPr bwMode="auto">
          <a:xfrm>
            <a:off x="457200" y="1600200"/>
            <a:ext cx="8229600"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3050" marR="0" lvl="0" indent="-273050" algn="l" defTabSz="914400" rtl="0" eaLnBrk="1" fontAlgn="base" latinLnBrk="0" hangingPunct="1">
              <a:lnSpc>
                <a:spcPct val="90000"/>
              </a:lnSpc>
              <a:spcBef>
                <a:spcPts val="600"/>
              </a:spcBef>
              <a:spcAft>
                <a:spcPct val="0"/>
              </a:spcAft>
              <a:buClr>
                <a:srgbClr val="727CA3"/>
              </a:buClr>
              <a:buSzPct val="76000"/>
              <a:buFont typeface="Wingdings" panose="05000000000000000000" pitchFamily="2" charset="2"/>
              <a:buNone/>
              <a:tabLst/>
              <a:defRPr/>
            </a:pPr>
            <a:r>
              <a:rPr kumimoji="0" lang="en-US" altLang="en-US" sz="2600" b="1" i="0" u="none" strike="noStrike" kern="1200" cap="none" spc="0" normalizeH="0" baseline="0" noProof="0" dirty="0">
                <a:ln>
                  <a:noFill/>
                </a:ln>
                <a:solidFill>
                  <a:sysClr val="windowText" lastClr="000000"/>
                </a:solidFill>
                <a:effectLst/>
                <a:uLnTx/>
                <a:uFillTx/>
                <a:latin typeface="Gill Sans MT"/>
                <a:ea typeface="+mn-ea"/>
                <a:cs typeface="+mn-cs"/>
              </a:rPr>
              <a:t>Step 3:</a:t>
            </a:r>
            <a:r>
              <a:rPr kumimoji="0" lang="en-US" altLang="en-US" sz="2600" b="0" i="0" u="none" strike="noStrike" kern="1200" cap="none" spc="0" normalizeH="0" baseline="0" noProof="0" dirty="0">
                <a:ln>
                  <a:noFill/>
                </a:ln>
                <a:solidFill>
                  <a:sysClr val="windowText" lastClr="000000"/>
                </a:solidFill>
                <a:effectLst/>
                <a:uLnTx/>
                <a:uFillTx/>
                <a:latin typeface="Gill Sans MT"/>
                <a:ea typeface="+mn-ea"/>
                <a:cs typeface="+mn-cs"/>
              </a:rPr>
              <a:t> Develop individual </a:t>
            </a:r>
            <a:r>
              <a:rPr kumimoji="0" lang="en-US" altLang="en-US" sz="2600" b="0" i="0" u="none" strike="noStrike" kern="1200" cap="none" spc="0" normalizeH="0" baseline="0" noProof="0" dirty="0" err="1">
                <a:ln>
                  <a:noFill/>
                </a:ln>
                <a:solidFill>
                  <a:sysClr val="windowText" lastClr="000000"/>
                </a:solidFill>
                <a:effectLst/>
                <a:uLnTx/>
                <a:uFillTx/>
                <a:latin typeface="Gill Sans MT"/>
                <a:ea typeface="+mn-ea"/>
                <a:cs typeface="+mn-cs"/>
              </a:rPr>
              <a:t>microplans</a:t>
            </a:r>
            <a:r>
              <a:rPr kumimoji="0" lang="en-US" altLang="en-US" sz="2600" b="0" i="0" u="none" strike="noStrike" kern="1200" cap="none" spc="0" normalizeH="0" baseline="0" noProof="0" dirty="0">
                <a:ln>
                  <a:noFill/>
                </a:ln>
                <a:solidFill>
                  <a:sysClr val="windowText" lastClr="000000"/>
                </a:solidFill>
                <a:effectLst/>
                <a:uLnTx/>
                <a:uFillTx/>
                <a:latin typeface="Gill Sans MT"/>
                <a:ea typeface="+mn-ea"/>
                <a:cs typeface="+mn-cs"/>
              </a:rPr>
              <a:t> with</a:t>
            </a:r>
          </a:p>
          <a:p>
            <a:pPr marL="273050" marR="0" lvl="0" indent="-273050" algn="l" defTabSz="914400" rtl="0" eaLnBrk="1" fontAlgn="base" latinLnBrk="0" hangingPunct="1">
              <a:lnSpc>
                <a:spcPct val="90000"/>
              </a:lnSpc>
              <a:spcBef>
                <a:spcPts val="600"/>
              </a:spcBef>
              <a:spcAft>
                <a:spcPct val="0"/>
              </a:spcAft>
              <a:buClr>
                <a:srgbClr val="727CA3"/>
              </a:buClr>
              <a:buSzPct val="76000"/>
              <a:buFont typeface="Wingdings" panose="05000000000000000000" pitchFamily="2" charset="2"/>
              <a:buNone/>
              <a:tabLst/>
              <a:defRPr/>
            </a:pPr>
            <a:r>
              <a:rPr kumimoji="0" lang="en-US" altLang="en-US" sz="2600" b="0" i="0" u="none" strike="noStrike" kern="1200" cap="none" spc="0" normalizeH="0" baseline="0" noProof="0" dirty="0">
                <a:ln>
                  <a:noFill/>
                </a:ln>
                <a:solidFill>
                  <a:sysClr val="windowText" lastClr="000000"/>
                </a:solidFill>
                <a:effectLst/>
                <a:uLnTx/>
                <a:uFillTx/>
                <a:latin typeface="Gill Sans MT"/>
                <a:ea typeface="+mn-ea"/>
                <a:cs typeface="+mn-cs"/>
              </a:rPr>
              <a:t>health facilities</a:t>
            </a:r>
          </a:p>
          <a:p>
            <a:pPr marL="273050" marR="0" lvl="0" indent="-273050" algn="l" defTabSz="914400" rtl="0" eaLnBrk="1" fontAlgn="base" latinLnBrk="0" hangingPunct="1">
              <a:lnSpc>
                <a:spcPct val="90000"/>
              </a:lnSpc>
              <a:spcBef>
                <a:spcPts val="600"/>
              </a:spcBef>
              <a:spcAft>
                <a:spcPct val="0"/>
              </a:spcAft>
              <a:buClr>
                <a:srgbClr val="727CA3"/>
              </a:buClr>
              <a:buSzPct val="76000"/>
              <a:buFont typeface="Wingdings" panose="05000000000000000000" pitchFamily="2" charset="2"/>
              <a:buNone/>
              <a:tabLst/>
              <a:defRPr/>
            </a:pPr>
            <a:endParaRPr kumimoji="0" lang="en-US" altLang="en-US" sz="2600" b="0" i="0" u="none" strike="noStrike" kern="1200" cap="none" spc="0" normalizeH="0" baseline="0" noProof="0" dirty="0">
              <a:ln>
                <a:noFill/>
              </a:ln>
              <a:solidFill>
                <a:sysClr val="windowText" lastClr="000000"/>
              </a:solidFill>
              <a:effectLst/>
              <a:uLnTx/>
              <a:uFillTx/>
              <a:latin typeface="Gill Sans MT"/>
              <a:ea typeface="+mn-ea"/>
              <a:cs typeface="+mn-cs"/>
            </a:endParaRPr>
          </a:p>
          <a:p>
            <a:pPr marL="273050" marR="0" lvl="0" indent="-273050" algn="l" defTabSz="914400" rtl="0" eaLnBrk="1" fontAlgn="base" latinLnBrk="0" hangingPunct="1">
              <a:lnSpc>
                <a:spcPct val="90000"/>
              </a:lnSpc>
              <a:spcBef>
                <a:spcPts val="600"/>
              </a:spcBef>
              <a:spcAft>
                <a:spcPct val="0"/>
              </a:spcAft>
              <a:buClr>
                <a:srgbClr val="727CA3"/>
              </a:buClr>
              <a:buSzPct val="76000"/>
              <a:buFont typeface="Wingdings 3" panose="05040102010807070707" pitchFamily="18" charset="2"/>
              <a:buChar char=""/>
              <a:tabLst/>
              <a:defRPr/>
            </a:pPr>
            <a:r>
              <a:rPr kumimoji="0" lang="en-US" altLang="en-US" sz="2600" b="0" i="0" u="none" strike="noStrike" kern="1200" cap="none" spc="0" normalizeH="0" baseline="0" noProof="0" dirty="0">
                <a:ln>
                  <a:noFill/>
                </a:ln>
                <a:solidFill>
                  <a:sysClr val="windowText" lastClr="000000"/>
                </a:solidFill>
                <a:effectLst/>
                <a:uLnTx/>
                <a:uFillTx/>
                <a:latin typeface="Gill Sans MT"/>
                <a:ea typeface="+mn-ea"/>
                <a:cs typeface="+mn-cs"/>
              </a:rPr>
              <a:t>Discuss with the facilities staff: Why are they not reached?</a:t>
            </a:r>
          </a:p>
          <a:p>
            <a:pPr marL="273050" marR="0" lvl="0" indent="-273050" algn="l" defTabSz="914400" rtl="0" eaLnBrk="1" fontAlgn="base" latinLnBrk="0" hangingPunct="1">
              <a:lnSpc>
                <a:spcPct val="90000"/>
              </a:lnSpc>
              <a:spcBef>
                <a:spcPts val="600"/>
              </a:spcBef>
              <a:spcAft>
                <a:spcPct val="0"/>
              </a:spcAft>
              <a:buClr>
                <a:srgbClr val="727CA3"/>
              </a:buClr>
              <a:buSzPct val="76000"/>
              <a:buFont typeface="Wingdings 3" panose="05040102010807070707" pitchFamily="18" charset="2"/>
              <a:buChar char=""/>
              <a:tabLst/>
              <a:defRPr/>
            </a:pPr>
            <a:endParaRPr kumimoji="0" lang="en-US" altLang="en-US" sz="2600" b="0" i="0" u="none" strike="noStrike" kern="1200" cap="none" spc="0" normalizeH="0" baseline="0" noProof="0" dirty="0">
              <a:ln>
                <a:noFill/>
              </a:ln>
              <a:solidFill>
                <a:sysClr val="windowText" lastClr="000000"/>
              </a:solidFill>
              <a:effectLst/>
              <a:uLnTx/>
              <a:uFillTx/>
              <a:latin typeface="Gill Sans MT"/>
              <a:ea typeface="+mn-ea"/>
              <a:cs typeface="+mn-cs"/>
            </a:endParaRPr>
          </a:p>
          <a:p>
            <a:pPr marL="273050" marR="0" lvl="0" indent="-273050" algn="l" defTabSz="914400" rtl="0" eaLnBrk="1" fontAlgn="base" latinLnBrk="0" hangingPunct="1">
              <a:lnSpc>
                <a:spcPct val="90000"/>
              </a:lnSpc>
              <a:spcBef>
                <a:spcPts val="600"/>
              </a:spcBef>
              <a:spcAft>
                <a:spcPct val="0"/>
              </a:spcAft>
              <a:buClr>
                <a:srgbClr val="727CA3"/>
              </a:buClr>
              <a:buSzPct val="76000"/>
              <a:buFont typeface="Wingdings 3" panose="05040102010807070707" pitchFamily="18" charset="2"/>
              <a:buChar char=""/>
              <a:tabLst/>
              <a:defRPr/>
            </a:pPr>
            <a:r>
              <a:rPr kumimoji="0" lang="en-US" altLang="en-US" sz="2600" b="0" i="0" u="none" strike="noStrike" kern="1200" cap="none" spc="0" normalizeH="0" baseline="0" noProof="0" dirty="0">
                <a:ln>
                  <a:noFill/>
                </a:ln>
                <a:solidFill>
                  <a:sysClr val="windowText" lastClr="000000"/>
                </a:solidFill>
                <a:effectLst/>
                <a:uLnTx/>
                <a:uFillTx/>
                <a:latin typeface="Gill Sans MT"/>
                <a:ea typeface="+mn-ea"/>
                <a:cs typeface="+mn-cs"/>
              </a:rPr>
              <a:t>Could it be: </a:t>
            </a:r>
          </a:p>
        </p:txBody>
      </p:sp>
      <p:pic>
        <p:nvPicPr>
          <p:cNvPr id="5" name="Picture 4"/>
          <p:cNvPicPr>
            <a:picLocks noChangeAspect="1"/>
          </p:cNvPicPr>
          <p:nvPr/>
        </p:nvPicPr>
        <p:blipFill>
          <a:blip r:embed="rId2"/>
          <a:stretch>
            <a:fillRect/>
          </a:stretch>
        </p:blipFill>
        <p:spPr>
          <a:xfrm>
            <a:off x="830310" y="4100975"/>
            <a:ext cx="8443692" cy="2420322"/>
          </a:xfrm>
          <a:prstGeom prst="rect">
            <a:avLst/>
          </a:prstGeom>
        </p:spPr>
      </p:pic>
    </p:spTree>
    <p:extLst>
      <p:ext uri="{BB962C8B-B14F-4D97-AF65-F5344CB8AC3E}">
        <p14:creationId xmlns:p14="http://schemas.microsoft.com/office/powerpoint/2010/main" val="372818760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focus</a:t>
            </a:r>
          </a:p>
        </p:txBody>
      </p:sp>
      <p:sp>
        <p:nvSpPr>
          <p:cNvPr id="3" name="Content Placeholder 2"/>
          <p:cNvSpPr>
            <a:spLocks noGrp="1"/>
          </p:cNvSpPr>
          <p:nvPr>
            <p:ph idx="1"/>
          </p:nvPr>
        </p:nvSpPr>
        <p:spPr/>
        <p:txBody>
          <a:bodyPr/>
          <a:lstStyle/>
          <a:p>
            <a:pPr marL="365760" indent="-283464">
              <a:lnSpc>
                <a:spcPct val="150000"/>
              </a:lnSpc>
              <a:buFont typeface="Wingdings 2"/>
              <a:buChar char=""/>
              <a:defRPr/>
            </a:pPr>
            <a:r>
              <a:rPr lang="en-US" sz="2400" dirty="0"/>
              <a:t>Select the facilities which are contributing a big number of vaccinated children</a:t>
            </a:r>
          </a:p>
          <a:p>
            <a:pPr marL="365760" indent="-283464">
              <a:lnSpc>
                <a:spcPct val="150000"/>
              </a:lnSpc>
              <a:buFont typeface="Wingdings 2"/>
              <a:buChar char=""/>
              <a:defRPr/>
            </a:pPr>
            <a:r>
              <a:rPr lang="en-US" sz="2400" dirty="0"/>
              <a:t>Avoid to over stretch the resources</a:t>
            </a:r>
          </a:p>
          <a:p>
            <a:pPr marL="365760" indent="-283464">
              <a:lnSpc>
                <a:spcPct val="150000"/>
              </a:lnSpc>
              <a:buFont typeface="Wingdings 2"/>
              <a:buChar char=""/>
              <a:defRPr/>
            </a:pPr>
            <a:r>
              <a:rPr lang="en-US" sz="2400" dirty="0"/>
              <a:t>To be realistic  - 10 facilities</a:t>
            </a:r>
          </a:p>
          <a:p>
            <a:pPr marL="365760" indent="-283464">
              <a:lnSpc>
                <a:spcPct val="150000"/>
              </a:lnSpc>
              <a:buFont typeface="Wingdings 2"/>
              <a:buChar char=""/>
              <a:defRPr/>
            </a:pPr>
            <a:r>
              <a:rPr lang="en-US" sz="2400" dirty="0"/>
              <a:t>Experience shows 10 facilities contribute more than 50% of unvaccinated children</a:t>
            </a:r>
          </a:p>
        </p:txBody>
      </p:sp>
    </p:spTree>
    <p:extLst>
      <p:ext uri="{BB962C8B-B14F-4D97-AF65-F5344CB8AC3E}">
        <p14:creationId xmlns:p14="http://schemas.microsoft.com/office/powerpoint/2010/main" val="94054098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 forward</a:t>
            </a:r>
          </a:p>
        </p:txBody>
      </p:sp>
      <p:sp>
        <p:nvSpPr>
          <p:cNvPr id="3" name="Content Placeholder 2"/>
          <p:cNvSpPr>
            <a:spLocks noGrp="1"/>
          </p:cNvSpPr>
          <p:nvPr>
            <p:ph idx="1"/>
          </p:nvPr>
        </p:nvSpPr>
        <p:spPr/>
        <p:txBody>
          <a:bodyPr/>
          <a:lstStyle/>
          <a:p>
            <a:r>
              <a:rPr lang="en-US" altLang="en-US" sz="2400" dirty="0"/>
              <a:t>To</a:t>
            </a:r>
            <a:r>
              <a:rPr lang="en-US" altLang="en-US" dirty="0"/>
              <a:t> </a:t>
            </a:r>
            <a:r>
              <a:rPr lang="en-US" altLang="en-US" sz="2400" dirty="0"/>
              <a:t>build the capacity of the district to able to do this analysis</a:t>
            </a:r>
          </a:p>
          <a:p>
            <a:r>
              <a:rPr lang="en-US" altLang="en-US" sz="2400" dirty="0"/>
              <a:t>Analysis need to be done regularly</a:t>
            </a:r>
          </a:p>
          <a:p>
            <a:r>
              <a:rPr lang="en-US" altLang="en-US" sz="2400" dirty="0"/>
              <a:t>This process can be done frequently as the situation allows</a:t>
            </a:r>
          </a:p>
          <a:p>
            <a:r>
              <a:rPr lang="en-US" altLang="en-US" sz="2400" dirty="0"/>
              <a:t>Prioritize the health facilities to focus</a:t>
            </a:r>
          </a:p>
          <a:p>
            <a:endParaRPr lang="en-US" dirty="0"/>
          </a:p>
        </p:txBody>
      </p:sp>
    </p:spTree>
    <p:extLst>
      <p:ext uri="{BB962C8B-B14F-4D97-AF65-F5344CB8AC3E}">
        <p14:creationId xmlns:p14="http://schemas.microsoft.com/office/powerpoint/2010/main" val="104305811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THEY NOT REACHED</a:t>
            </a:r>
          </a:p>
        </p:txBody>
      </p:sp>
      <p:sp>
        <p:nvSpPr>
          <p:cNvPr id="3" name="Content Placeholder 2"/>
          <p:cNvSpPr>
            <a:spLocks noGrp="1"/>
          </p:cNvSpPr>
          <p:nvPr>
            <p:ph idx="1"/>
          </p:nvPr>
        </p:nvSpPr>
        <p:spPr>
          <a:xfrm>
            <a:off x="677334" y="1481071"/>
            <a:ext cx="8596668" cy="4560292"/>
          </a:xfrm>
        </p:spPr>
        <p:txBody>
          <a:bodyPr>
            <a:normAutofit fontScale="92500" lnSpcReduction="20000"/>
          </a:bodyPr>
          <a:lstStyle/>
          <a:p>
            <a:pPr marL="365125" indent="-282575">
              <a:buFont typeface="Wingdings 2" panose="05020102010507070707" pitchFamily="18" charset="2"/>
              <a:buChar char=""/>
            </a:pPr>
            <a:r>
              <a:rPr lang="en-US" altLang="en-US" sz="2600" dirty="0"/>
              <a:t>Discuss with the facilities staff: Why are they not reached</a:t>
            </a:r>
          </a:p>
          <a:p>
            <a:pPr marL="365125" indent="-282575">
              <a:buFont typeface="Wingdings 2" panose="05020102010507070707" pitchFamily="18" charset="2"/>
              <a:buChar char=""/>
            </a:pPr>
            <a:r>
              <a:rPr lang="en-US" altLang="en-US" sz="2600" dirty="0"/>
              <a:t>Example: </a:t>
            </a:r>
          </a:p>
          <a:p>
            <a:pPr marL="639763" lvl="1" indent="-236538">
              <a:buFont typeface="Verdana" panose="020B0604030504040204" pitchFamily="34" charset="0"/>
              <a:buChar char="◦"/>
            </a:pPr>
            <a:r>
              <a:rPr lang="en-US" altLang="en-US" sz="3600" dirty="0"/>
              <a:t>Distance from the health facility</a:t>
            </a:r>
          </a:p>
          <a:p>
            <a:pPr marL="639763" lvl="1" indent="-236538">
              <a:buFont typeface="Verdana" panose="020B0604030504040204" pitchFamily="34" charset="0"/>
              <a:buChar char="◦"/>
            </a:pPr>
            <a:r>
              <a:rPr lang="en-US" altLang="en-US" sz="3600" dirty="0"/>
              <a:t>Shortage of vaccines</a:t>
            </a:r>
          </a:p>
          <a:p>
            <a:pPr marL="639763" lvl="1" indent="-236538">
              <a:buFont typeface="Verdana" panose="020B0604030504040204" pitchFamily="34" charset="0"/>
              <a:buChar char="◦"/>
            </a:pPr>
            <a:r>
              <a:rPr lang="en-US" altLang="en-US" sz="3600" dirty="0"/>
              <a:t>Shortage of staff to vaccinate</a:t>
            </a:r>
          </a:p>
          <a:p>
            <a:pPr marL="639763" lvl="1" indent="-236538">
              <a:buFont typeface="Verdana" panose="020B0604030504040204" pitchFamily="34" charset="0"/>
              <a:buChar char="◦"/>
            </a:pPr>
            <a:r>
              <a:rPr lang="en-US" altLang="en-US" sz="3600" dirty="0"/>
              <a:t>No outreach services</a:t>
            </a:r>
          </a:p>
          <a:p>
            <a:pPr marL="639763" lvl="1" indent="-236538">
              <a:buFont typeface="Verdana" panose="020B0604030504040204" pitchFamily="34" charset="0"/>
              <a:buChar char="◦"/>
            </a:pPr>
            <a:r>
              <a:rPr lang="en-US" altLang="en-US" sz="3600" dirty="0"/>
              <a:t>Non compliance</a:t>
            </a:r>
          </a:p>
          <a:p>
            <a:pPr marL="639763" lvl="1" indent="-236538">
              <a:buFont typeface="Verdana" panose="020B0604030504040204" pitchFamily="34" charset="0"/>
              <a:buChar char="◦"/>
            </a:pPr>
            <a:r>
              <a:rPr lang="en-US" altLang="en-US" sz="3600" dirty="0"/>
              <a:t>Too many children per session</a:t>
            </a:r>
          </a:p>
          <a:p>
            <a:pPr marL="639763" lvl="1" indent="-236538">
              <a:buFont typeface="Verdana" panose="020B0604030504040204" pitchFamily="34" charset="0"/>
              <a:buChar char="◦"/>
            </a:pPr>
            <a:r>
              <a:rPr lang="en-US" altLang="en-US" sz="3600" dirty="0"/>
              <a:t>Hard to reach</a:t>
            </a:r>
          </a:p>
        </p:txBody>
      </p:sp>
    </p:spTree>
    <p:extLst>
      <p:ext uri="{BB962C8B-B14F-4D97-AF65-F5344CB8AC3E}">
        <p14:creationId xmlns:p14="http://schemas.microsoft.com/office/powerpoint/2010/main" val="231316160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 FORWARD</a:t>
            </a:r>
          </a:p>
        </p:txBody>
      </p:sp>
      <p:sp>
        <p:nvSpPr>
          <p:cNvPr id="3" name="Content Placeholder 2"/>
          <p:cNvSpPr>
            <a:spLocks noGrp="1"/>
          </p:cNvSpPr>
          <p:nvPr>
            <p:ph idx="1"/>
          </p:nvPr>
        </p:nvSpPr>
        <p:spPr/>
        <p:txBody>
          <a:bodyPr>
            <a:normAutofit fontScale="92500" lnSpcReduction="20000"/>
          </a:bodyPr>
          <a:lstStyle/>
          <a:p>
            <a:pPr>
              <a:lnSpc>
                <a:spcPct val="150000"/>
              </a:lnSpc>
            </a:pPr>
            <a:r>
              <a:rPr lang="en-US" altLang="en-US" sz="2400" dirty="0"/>
              <a:t>All unvaccinated children must be reached</a:t>
            </a:r>
          </a:p>
          <a:p>
            <a:pPr>
              <a:lnSpc>
                <a:spcPct val="150000"/>
              </a:lnSpc>
            </a:pPr>
            <a:r>
              <a:rPr lang="en-US" altLang="en-US" sz="2400" dirty="0"/>
              <a:t>Analysis of performance needs to be done regularly</a:t>
            </a:r>
          </a:p>
          <a:p>
            <a:pPr>
              <a:lnSpc>
                <a:spcPct val="150000"/>
              </a:lnSpc>
            </a:pPr>
            <a:r>
              <a:rPr lang="en-US" altLang="en-US" sz="2400" dirty="0"/>
              <a:t>Build capacity of the district to be able to do this analysis</a:t>
            </a:r>
          </a:p>
          <a:p>
            <a:pPr>
              <a:lnSpc>
                <a:spcPct val="150000"/>
              </a:lnSpc>
            </a:pPr>
            <a:r>
              <a:rPr lang="en-US" altLang="en-US" sz="2400" dirty="0"/>
              <a:t>Determine health facilities with large number of unvaccinated children and Prioritize the health facilities to focus</a:t>
            </a:r>
          </a:p>
          <a:p>
            <a:pPr>
              <a:lnSpc>
                <a:spcPct val="150000"/>
              </a:lnSpc>
            </a:pPr>
            <a:r>
              <a:rPr lang="en-US" altLang="en-US" sz="2400" dirty="0"/>
              <a:t>Implement service delivery strategies that are appropriate to the needs of the populations; Be innovative.</a:t>
            </a:r>
          </a:p>
          <a:p>
            <a:endParaRPr lang="en-US" dirty="0"/>
          </a:p>
        </p:txBody>
      </p:sp>
    </p:spTree>
    <p:extLst>
      <p:ext uri="{BB962C8B-B14F-4D97-AF65-F5344CB8AC3E}">
        <p14:creationId xmlns:p14="http://schemas.microsoft.com/office/powerpoint/2010/main" val="175883459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ydrangeas.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4704" y="906128"/>
            <a:ext cx="8255358" cy="5140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a:spLocks noGrp="1"/>
          </p:cNvSpPr>
          <p:nvPr>
            <p:ph type="title"/>
          </p:nvPr>
        </p:nvSpPr>
        <p:spPr>
          <a:xfrm>
            <a:off x="2163652" y="4708615"/>
            <a:ext cx="5859887" cy="1143000"/>
          </a:xfrm>
        </p:spPr>
        <p:txBody>
          <a:bodyPr>
            <a:normAutofit fontScale="90000"/>
          </a:bodyPr>
          <a:lstStyle/>
          <a:p>
            <a:r>
              <a:rPr lang="en-US" altLang="en-US" sz="7200" b="1" i="1" dirty="0">
                <a:solidFill>
                  <a:srgbClr val="FF0000"/>
                </a:solidFill>
                <a:latin typeface="Monotype Corsiva" panose="03010101010201010101" pitchFamily="66" charset="0"/>
              </a:rPr>
              <a:t>YES WE HAVE</a:t>
            </a:r>
            <a:endParaRPr lang="en-IN" altLang="en-US" sz="7200" b="1" i="1" dirty="0">
              <a:solidFill>
                <a:srgbClr val="FF0000"/>
              </a:solidFill>
              <a:latin typeface="Monotype Corsiva" panose="03010101010201010101" pitchFamily="66" charset="0"/>
            </a:endParaRPr>
          </a:p>
        </p:txBody>
      </p:sp>
    </p:spTree>
    <p:extLst>
      <p:ext uri="{BB962C8B-B14F-4D97-AF65-F5344CB8AC3E}">
        <p14:creationId xmlns:p14="http://schemas.microsoft.com/office/powerpoint/2010/main" val="2377529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65940"/>
          </a:xfrm>
        </p:spPr>
        <p:txBody>
          <a:bodyPr>
            <a:normAutofit fontScale="90000"/>
          </a:bodyPr>
          <a:lstStyle/>
          <a:p>
            <a:r>
              <a:rPr lang="en-US" dirty="0"/>
              <a:t>SUPPLEMENTARY IMMUNIZATION</a:t>
            </a:r>
          </a:p>
        </p:txBody>
      </p:sp>
      <p:sp>
        <p:nvSpPr>
          <p:cNvPr id="3" name="Content Placeholder 2"/>
          <p:cNvSpPr>
            <a:spLocks noGrp="1"/>
          </p:cNvSpPr>
          <p:nvPr>
            <p:ph idx="1"/>
          </p:nvPr>
        </p:nvSpPr>
        <p:spPr>
          <a:xfrm>
            <a:off x="838200" y="1133341"/>
            <a:ext cx="10515600" cy="5043622"/>
          </a:xfrm>
        </p:spPr>
        <p:txBody>
          <a:bodyPr>
            <a:normAutofit/>
          </a:bodyPr>
          <a:lstStyle/>
          <a:p>
            <a:pPr marL="457200" indent="-457200">
              <a:lnSpc>
                <a:spcPct val="150000"/>
              </a:lnSpc>
              <a:buFont typeface="+mj-lt"/>
              <a:buAutoNum type="alphaLcPeriod"/>
            </a:pPr>
            <a:r>
              <a:rPr lang="en-US" sz="2400" b="1" dirty="0"/>
              <a:t>NIDs- </a:t>
            </a:r>
            <a:r>
              <a:rPr lang="en-US" sz="2400" dirty="0"/>
              <a:t>designed to immunize all eligible children.</a:t>
            </a:r>
          </a:p>
          <a:p>
            <a:pPr marL="457200" indent="-457200">
              <a:lnSpc>
                <a:spcPct val="150000"/>
              </a:lnSpc>
              <a:buFont typeface="+mj-lt"/>
              <a:buAutoNum type="alphaLcPeriod"/>
            </a:pPr>
            <a:r>
              <a:rPr lang="en-US" sz="2400" b="1" dirty="0"/>
              <a:t>SNIDs-</a:t>
            </a:r>
            <a:r>
              <a:rPr lang="en-US" sz="2400" dirty="0"/>
              <a:t> where a specific area is to be targeted, often for border districts with higher  risk of polio transmission.</a:t>
            </a:r>
          </a:p>
          <a:p>
            <a:pPr marL="457200" indent="-457200">
              <a:lnSpc>
                <a:spcPct val="150000"/>
              </a:lnSpc>
              <a:buFont typeface="+mj-lt"/>
              <a:buAutoNum type="alphaLcPeriod"/>
            </a:pPr>
            <a:r>
              <a:rPr lang="en-US" sz="2400" b="1" dirty="0"/>
              <a:t>Mopping up </a:t>
            </a:r>
            <a:r>
              <a:rPr lang="en-US" sz="2400" dirty="0"/>
              <a:t>–specifically a house-to-house SNID in a focal area where polio transmission is thought to be occurring</a:t>
            </a:r>
          </a:p>
          <a:p>
            <a:pPr marL="457200" indent="-457200">
              <a:lnSpc>
                <a:spcPct val="150000"/>
              </a:lnSpc>
              <a:buFont typeface="+mj-lt"/>
              <a:buAutoNum type="alphaLcPeriod"/>
            </a:pPr>
            <a:r>
              <a:rPr lang="en-US" sz="2400" b="1" dirty="0"/>
              <a:t>Short –interval additional dose (SIAD) </a:t>
            </a:r>
            <a:r>
              <a:rPr lang="en-US" sz="2400" dirty="0"/>
              <a:t>– an intensified approach to deliver two successive doses of vaccines within a period of a few days (usually less than 2 weeks)</a:t>
            </a:r>
          </a:p>
          <a:p>
            <a:endParaRPr lang="en-US" dirty="0"/>
          </a:p>
        </p:txBody>
      </p:sp>
    </p:spTree>
    <p:extLst>
      <p:ext uri="{BB962C8B-B14F-4D97-AF65-F5344CB8AC3E}">
        <p14:creationId xmlns:p14="http://schemas.microsoft.com/office/powerpoint/2010/main" val="1275130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normAutofit/>
          </a:bodyPr>
          <a:lstStyle/>
          <a:p>
            <a:r>
              <a:rPr lang="en-US" sz="2400" dirty="0"/>
              <a:t>By the end of the lesson ,the learner should be able to:</a:t>
            </a:r>
          </a:p>
          <a:p>
            <a:pPr marL="0" indent="0">
              <a:buNone/>
            </a:pPr>
            <a:endParaRPr lang="en-US" sz="2400" dirty="0"/>
          </a:p>
          <a:p>
            <a:pPr marL="457200" indent="-457200">
              <a:buFont typeface="+mj-lt"/>
              <a:buAutoNum type="arabicPeriod"/>
            </a:pPr>
            <a:r>
              <a:rPr lang="en-US" sz="2400" dirty="0"/>
              <a:t>Demonstrate understanding of immunization systems and operations.</a:t>
            </a:r>
          </a:p>
          <a:p>
            <a:pPr marL="457200" indent="-457200">
              <a:buFont typeface="+mj-lt"/>
              <a:buAutoNum type="arabicPeriod"/>
            </a:pPr>
            <a:r>
              <a:rPr lang="en-US" sz="2400" dirty="0"/>
              <a:t>Explain immunization policies and cold chain activities</a:t>
            </a:r>
          </a:p>
        </p:txBody>
      </p:sp>
    </p:spTree>
    <p:extLst>
      <p:ext uri="{BB962C8B-B14F-4D97-AF65-F5344CB8AC3E}">
        <p14:creationId xmlns:p14="http://schemas.microsoft.com/office/powerpoint/2010/main" val="2928770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07607"/>
          </a:xfrm>
        </p:spPr>
        <p:txBody>
          <a:bodyPr>
            <a:normAutofit fontScale="90000"/>
          </a:bodyPr>
          <a:lstStyle/>
          <a:p>
            <a:r>
              <a:rPr lang="en-US" sz="2800" b="1" dirty="0"/>
              <a:t>SUPPLEMENTARY IMMUNUIZATION FOR MEASLES ELIMINATION</a:t>
            </a:r>
          </a:p>
        </p:txBody>
      </p:sp>
      <p:sp>
        <p:nvSpPr>
          <p:cNvPr id="3" name="Content Placeholder 2"/>
          <p:cNvSpPr>
            <a:spLocks noGrp="1"/>
          </p:cNvSpPr>
          <p:nvPr>
            <p:ph idx="1"/>
          </p:nvPr>
        </p:nvSpPr>
        <p:spPr>
          <a:xfrm>
            <a:off x="838200" y="862885"/>
            <a:ext cx="10515600" cy="5314078"/>
          </a:xfrm>
        </p:spPr>
        <p:txBody>
          <a:bodyPr>
            <a:normAutofit fontScale="92500" lnSpcReduction="10000"/>
          </a:bodyPr>
          <a:lstStyle/>
          <a:p>
            <a:pPr marL="457200" indent="-457200">
              <a:lnSpc>
                <a:spcPct val="150000"/>
              </a:lnSpc>
              <a:buFont typeface="+mj-lt"/>
              <a:buAutoNum type="alphaLcParenR"/>
            </a:pPr>
            <a:r>
              <a:rPr lang="en-US" sz="2400" b="1" dirty="0"/>
              <a:t>Catch up campaign- </a:t>
            </a:r>
            <a:r>
              <a:rPr lang="en-US" sz="2400" dirty="0"/>
              <a:t>one dose for all children between 9 months to 14 years is given , regardless of vaccination or disease history.</a:t>
            </a:r>
          </a:p>
          <a:p>
            <a:pPr marL="457200" indent="-457200">
              <a:lnSpc>
                <a:spcPct val="150000"/>
              </a:lnSpc>
              <a:buFont typeface="+mj-lt"/>
              <a:buAutoNum type="alphaLcParenR"/>
            </a:pPr>
            <a:r>
              <a:rPr lang="en-US" sz="2400" b="1" dirty="0"/>
              <a:t>Follow- up- campaign </a:t>
            </a:r>
            <a:r>
              <a:rPr lang="en-US" sz="2400" dirty="0"/>
              <a:t>–one dose of measles vaccine to children born since the catch –up campaign</a:t>
            </a:r>
          </a:p>
          <a:p>
            <a:pPr marL="457200" indent="-457200">
              <a:lnSpc>
                <a:spcPct val="150000"/>
              </a:lnSpc>
              <a:buFont typeface="+mj-lt"/>
              <a:buAutoNum type="alphaLcParenR"/>
            </a:pPr>
            <a:r>
              <a:rPr lang="en-US" sz="2400" b="1" dirty="0"/>
              <a:t>Mopping up- </a:t>
            </a:r>
            <a:r>
              <a:rPr lang="en-US" sz="2400" dirty="0"/>
              <a:t>where poor coverage was achieved in the catch-up or follow-up campaign, or when epidemiology evidence suggests measles transmission is focalized.</a:t>
            </a:r>
          </a:p>
          <a:p>
            <a:pPr marL="457200" indent="-457200">
              <a:lnSpc>
                <a:spcPct val="150000"/>
              </a:lnSpc>
              <a:buFont typeface="+mj-lt"/>
              <a:buAutoNum type="alphaLcParenR"/>
            </a:pPr>
            <a:r>
              <a:rPr lang="en-US" sz="2400" b="1" dirty="0"/>
              <a:t>Periodic intensification of routine immunization (PIRI)- </a:t>
            </a:r>
            <a:r>
              <a:rPr lang="en-US" sz="2400" dirty="0"/>
              <a:t>reinforces routine immunization and uses a second opportunity to immunize susceptible persons remaining in the population and those never vaccinated.</a:t>
            </a:r>
          </a:p>
        </p:txBody>
      </p:sp>
    </p:spTree>
    <p:extLst>
      <p:ext uri="{BB962C8B-B14F-4D97-AF65-F5344CB8AC3E}">
        <p14:creationId xmlns:p14="http://schemas.microsoft.com/office/powerpoint/2010/main" val="2615531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Vaccines Number of doses</a:t>
            </a:r>
            <a:br>
              <a:rPr lang="en-US" dirty="0"/>
            </a:br>
            <a:endParaRPr lang="en-US" dirty="0"/>
          </a:p>
        </p:txBody>
      </p:sp>
      <p:sp>
        <p:nvSpPr>
          <p:cNvPr id="3" name="Content Placeholder 2"/>
          <p:cNvSpPr>
            <a:spLocks noGrp="1"/>
          </p:cNvSpPr>
          <p:nvPr>
            <p:ph idx="1"/>
          </p:nvPr>
        </p:nvSpPr>
        <p:spPr/>
        <p:txBody>
          <a:bodyPr>
            <a:noAutofit/>
          </a:bodyPr>
          <a:lstStyle/>
          <a:p>
            <a:pPr lvl="0"/>
            <a:r>
              <a:rPr lang="en-US" sz="2400" dirty="0"/>
              <a:t>BCG 1</a:t>
            </a:r>
          </a:p>
          <a:p>
            <a:pPr lvl="0"/>
            <a:r>
              <a:rPr lang="en-US" sz="2400" dirty="0"/>
              <a:t>Polio 4</a:t>
            </a:r>
          </a:p>
          <a:p>
            <a:pPr lvl="0"/>
            <a:r>
              <a:rPr lang="en-US" sz="2400" dirty="0"/>
              <a:t>Pentavalent 3</a:t>
            </a:r>
          </a:p>
          <a:p>
            <a:pPr lvl="0"/>
            <a:r>
              <a:rPr lang="en-US" sz="2400" dirty="0"/>
              <a:t>PCV 3</a:t>
            </a:r>
          </a:p>
          <a:p>
            <a:pPr lvl="0"/>
            <a:r>
              <a:rPr lang="en-US" sz="2400" dirty="0"/>
              <a:t>Rota 2</a:t>
            </a:r>
          </a:p>
          <a:p>
            <a:pPr lvl="0"/>
            <a:r>
              <a:rPr lang="en-US" sz="2400" dirty="0"/>
              <a:t>Measles 2</a:t>
            </a:r>
          </a:p>
          <a:p>
            <a:pPr lvl="0"/>
            <a:r>
              <a:rPr lang="en-US" sz="2400" dirty="0"/>
              <a:t>Yellow fever 1</a:t>
            </a:r>
          </a:p>
          <a:p>
            <a:pPr lvl="0"/>
            <a:r>
              <a:rPr lang="en-US" sz="2400" dirty="0"/>
              <a:t>Tetanus Toxoid for women of child bearing age (15-49 years) 5</a:t>
            </a:r>
          </a:p>
        </p:txBody>
      </p:sp>
    </p:spTree>
    <p:extLst>
      <p:ext uri="{BB962C8B-B14F-4D97-AF65-F5344CB8AC3E}">
        <p14:creationId xmlns:p14="http://schemas.microsoft.com/office/powerpoint/2010/main" val="1379433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fontScale="90000"/>
          </a:bodyPr>
          <a:lstStyle/>
          <a:p>
            <a:r>
              <a:rPr lang="en-US" dirty="0">
                <a:solidFill>
                  <a:srgbClr val="FF0000"/>
                </a:solidFill>
              </a:rPr>
              <a:t>IMMUNIZATION SCHEDULE</a:t>
            </a:r>
          </a:p>
        </p:txBody>
      </p:sp>
      <p:sp>
        <p:nvSpPr>
          <p:cNvPr id="3" name="Content Placeholder 2"/>
          <p:cNvSpPr>
            <a:spLocks noGrp="1"/>
          </p:cNvSpPr>
          <p:nvPr>
            <p:ph idx="1"/>
          </p:nvPr>
        </p:nvSpPr>
        <p:spPr>
          <a:xfrm>
            <a:off x="838200" y="888642"/>
            <a:ext cx="10515600" cy="5576552"/>
          </a:xfrm>
        </p:spPr>
        <p:txBody>
          <a:bodyPr>
            <a:normAutofit lnSpcReduction="10000"/>
          </a:bodyPr>
          <a:lstStyle/>
          <a:p>
            <a:r>
              <a:rPr lang="en-GB" sz="2400" u="sng" dirty="0"/>
              <a:t>Age		 ANTIGEN  </a:t>
            </a:r>
            <a:endParaRPr lang="en-US" sz="2400" dirty="0"/>
          </a:p>
          <a:p>
            <a:r>
              <a:rPr lang="en-GB" sz="2400" dirty="0"/>
              <a:t>At birth 	 	BCG and Birth OPV</a:t>
            </a:r>
            <a:endParaRPr lang="en-US" sz="2400" dirty="0"/>
          </a:p>
          <a:p>
            <a:r>
              <a:rPr lang="en-GB" sz="2400" dirty="0"/>
              <a:t>6 weeks 		DPT/</a:t>
            </a:r>
            <a:r>
              <a:rPr lang="en-GB" sz="2400" dirty="0" err="1"/>
              <a:t>HepB</a:t>
            </a:r>
            <a:r>
              <a:rPr lang="en-GB" sz="2400" dirty="0"/>
              <a:t>/Hib 1 and OPV 1</a:t>
            </a:r>
          </a:p>
          <a:p>
            <a:r>
              <a:rPr lang="en-GB" sz="2400" dirty="0"/>
              <a:t>8 weeks		ROTA  1</a:t>
            </a:r>
            <a:endParaRPr lang="en-US" sz="2400" dirty="0"/>
          </a:p>
          <a:p>
            <a:r>
              <a:rPr lang="en-GB" sz="2400" dirty="0"/>
              <a:t>10 weeks 		DPT/</a:t>
            </a:r>
            <a:r>
              <a:rPr lang="en-GB" sz="2400" dirty="0" err="1"/>
              <a:t>HepB</a:t>
            </a:r>
            <a:r>
              <a:rPr lang="en-GB" sz="2400" dirty="0"/>
              <a:t>/Hib2 and OPV2,</a:t>
            </a:r>
          </a:p>
          <a:p>
            <a:r>
              <a:rPr lang="en-GB" sz="2400" dirty="0"/>
              <a:t>14 weeks 		DPT/</a:t>
            </a:r>
            <a:r>
              <a:rPr lang="en-GB" sz="2400" dirty="0" err="1"/>
              <a:t>HepB</a:t>
            </a:r>
            <a:r>
              <a:rPr lang="en-GB" sz="2400" dirty="0"/>
              <a:t>/Hib 3 and OPV 3</a:t>
            </a:r>
          </a:p>
          <a:p>
            <a:r>
              <a:rPr lang="en-GB" sz="2400" dirty="0"/>
              <a:t>4 months  		ROTA 2</a:t>
            </a:r>
          </a:p>
          <a:p>
            <a:r>
              <a:rPr lang="en-GB" sz="2400" dirty="0"/>
              <a:t>6 months		VIT A , </a:t>
            </a:r>
            <a:r>
              <a:rPr lang="en-GB" sz="2400" dirty="0" err="1"/>
              <a:t>Rota</a:t>
            </a:r>
            <a:r>
              <a:rPr lang="en-GB" sz="2400" dirty="0"/>
              <a:t> 3</a:t>
            </a:r>
            <a:endParaRPr lang="en-US" sz="2400" dirty="0"/>
          </a:p>
          <a:p>
            <a:r>
              <a:rPr lang="en-GB" sz="2400" dirty="0"/>
              <a:t>9 months 		Measles</a:t>
            </a:r>
            <a:endParaRPr lang="en-US" sz="2400" dirty="0"/>
          </a:p>
          <a:p>
            <a:r>
              <a:rPr lang="en-GB" sz="2400" dirty="0"/>
              <a:t>9 months 		Yellow Fever (in the four endemic districts of </a:t>
            </a:r>
            <a:r>
              <a:rPr lang="en-GB" sz="2400" dirty="0" err="1"/>
              <a:t>Baringo</a:t>
            </a:r>
            <a:r>
              <a:rPr lang="en-GB" sz="2400" dirty="0"/>
              <a:t>,</a:t>
            </a:r>
            <a:r>
              <a:rPr lang="en-US" sz="2400" dirty="0"/>
              <a:t> 						</a:t>
            </a:r>
            <a:r>
              <a:rPr lang="en-GB" sz="2400" dirty="0" err="1"/>
              <a:t>Koibatek,Keiyo</a:t>
            </a:r>
            <a:r>
              <a:rPr lang="en-GB" sz="2400" dirty="0"/>
              <a:t> and 	</a:t>
            </a:r>
            <a:r>
              <a:rPr lang="en-GB" sz="2400" dirty="0" err="1"/>
              <a:t>Marakwet</a:t>
            </a:r>
            <a:r>
              <a:rPr lang="en-GB" sz="2400" dirty="0"/>
              <a:t>).</a:t>
            </a:r>
          </a:p>
          <a:p>
            <a:r>
              <a:rPr lang="en-GB" sz="2400" dirty="0"/>
              <a:t>18 months       	2 </a:t>
            </a:r>
            <a:r>
              <a:rPr lang="en-GB" sz="2400" dirty="0" err="1"/>
              <a:t>nd</a:t>
            </a:r>
            <a:r>
              <a:rPr lang="en-GB" sz="2400" dirty="0"/>
              <a:t> measles</a:t>
            </a:r>
            <a:endParaRPr lang="en-US" sz="2400" dirty="0"/>
          </a:p>
        </p:txBody>
      </p:sp>
    </p:spTree>
    <p:extLst>
      <p:ext uri="{BB962C8B-B14F-4D97-AF65-F5344CB8AC3E}">
        <p14:creationId xmlns:p14="http://schemas.microsoft.com/office/powerpoint/2010/main" val="2812561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a:bodyPr>
          <a:lstStyle/>
          <a:p>
            <a:r>
              <a:rPr lang="en-US" sz="2800" dirty="0"/>
              <a:t>ESSENTIAL ELEMENT FOR MAINTAINING VACCINES POTENCY</a:t>
            </a:r>
          </a:p>
        </p:txBody>
      </p:sp>
      <p:sp>
        <p:nvSpPr>
          <p:cNvPr id="3" name="Content Placeholder 2"/>
          <p:cNvSpPr>
            <a:spLocks noGrp="1"/>
          </p:cNvSpPr>
          <p:nvPr>
            <p:ph idx="1"/>
          </p:nvPr>
        </p:nvSpPr>
        <p:spPr/>
        <p:txBody>
          <a:bodyPr/>
          <a:lstStyle/>
          <a:p>
            <a:pPr>
              <a:buNone/>
            </a:pPr>
            <a:r>
              <a:rPr lang="en-GB" b="1" dirty="0"/>
              <a:t>	</a:t>
            </a:r>
            <a:r>
              <a:rPr lang="en-GB" sz="2400" dirty="0"/>
              <a:t> 1.  Personnel to manage vaccine distribution</a:t>
            </a:r>
            <a:endParaRPr lang="en-US" sz="2400" dirty="0"/>
          </a:p>
          <a:p>
            <a:pPr>
              <a:buNone/>
            </a:pPr>
            <a:r>
              <a:rPr lang="en-GB" sz="2400" dirty="0"/>
              <a:t>	2.  Equipment for vaccine storage &amp; transport</a:t>
            </a:r>
            <a:endParaRPr lang="en-US" sz="2400" dirty="0"/>
          </a:p>
          <a:p>
            <a:pPr>
              <a:buNone/>
            </a:pPr>
            <a:r>
              <a:rPr lang="en-GB" sz="2400" dirty="0"/>
              <a:t>	3. Maintenance of equipment</a:t>
            </a:r>
            <a:endParaRPr lang="en-US" sz="2400" dirty="0"/>
          </a:p>
          <a:p>
            <a:pPr>
              <a:buNone/>
            </a:pPr>
            <a:r>
              <a:rPr lang="en-GB" sz="2400" dirty="0"/>
              <a:t>	4. Monitoring</a:t>
            </a:r>
            <a:endParaRPr lang="en-US" sz="2400" dirty="0"/>
          </a:p>
          <a:p>
            <a:endParaRPr lang="en-US" sz="2400" dirty="0"/>
          </a:p>
          <a:p>
            <a:r>
              <a:rPr lang="en-US" sz="2400" dirty="0"/>
              <a:t>NB/</a:t>
            </a:r>
            <a:r>
              <a:rPr lang="en-GB" sz="2400" b="1" dirty="0"/>
              <a:t>The role of the cold chain is to maintain the potency of vaccines.</a:t>
            </a:r>
          </a:p>
          <a:p>
            <a:pPr marL="0" indent="0">
              <a:buNone/>
            </a:pPr>
            <a:endParaRPr lang="en-US" dirty="0"/>
          </a:p>
        </p:txBody>
      </p:sp>
    </p:spTree>
    <p:extLst>
      <p:ext uri="{BB962C8B-B14F-4D97-AF65-F5344CB8AC3E}">
        <p14:creationId xmlns:p14="http://schemas.microsoft.com/office/powerpoint/2010/main" val="3325698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91673" y="399245"/>
            <a:ext cx="10109916" cy="6246253"/>
          </a:xfrm>
        </p:spPr>
      </p:pic>
    </p:spTree>
    <p:extLst>
      <p:ext uri="{BB962C8B-B14F-4D97-AF65-F5344CB8AC3E}">
        <p14:creationId xmlns:p14="http://schemas.microsoft.com/office/powerpoint/2010/main" val="2272482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fontScale="90000"/>
          </a:bodyPr>
          <a:lstStyle/>
          <a:p>
            <a:r>
              <a:rPr lang="en-US" dirty="0"/>
              <a:t>IMMUNIZATION OPERATIONS KEY COMPONENT</a:t>
            </a:r>
          </a:p>
        </p:txBody>
      </p:sp>
      <p:sp>
        <p:nvSpPr>
          <p:cNvPr id="3" name="Content Placeholder 2"/>
          <p:cNvSpPr>
            <a:spLocks noGrp="1"/>
          </p:cNvSpPr>
          <p:nvPr>
            <p:ph idx="1"/>
          </p:nvPr>
        </p:nvSpPr>
        <p:spPr>
          <a:xfrm>
            <a:off x="838200" y="1017431"/>
            <a:ext cx="10515600" cy="5692462"/>
          </a:xfrm>
        </p:spPr>
        <p:txBody>
          <a:bodyPr>
            <a:normAutofit fontScale="92500" lnSpcReduction="20000"/>
          </a:bodyPr>
          <a:lstStyle/>
          <a:p>
            <a:pPr marL="457200" indent="-457200">
              <a:lnSpc>
                <a:spcPct val="150000"/>
              </a:lnSpc>
              <a:buFont typeface="+mj-lt"/>
              <a:buAutoNum type="arabicPeriod"/>
            </a:pPr>
            <a:r>
              <a:rPr lang="en-US" sz="2400" b="1" u="sng" dirty="0"/>
              <a:t>Service delivery- </a:t>
            </a:r>
            <a:r>
              <a:rPr lang="en-US" sz="2400" dirty="0"/>
              <a:t>covers the strategies and activities to ensure provision of immunization services and target population.</a:t>
            </a:r>
          </a:p>
          <a:p>
            <a:pPr marL="457200" indent="-457200">
              <a:lnSpc>
                <a:spcPct val="150000"/>
              </a:lnSpc>
              <a:buFont typeface="+mj-lt"/>
              <a:buAutoNum type="arabicPeriod"/>
            </a:pPr>
            <a:r>
              <a:rPr lang="en-US" sz="2400" b="1" u="sng" dirty="0"/>
              <a:t>Logistics</a:t>
            </a:r>
            <a:r>
              <a:rPr lang="en-US" sz="2400" u="sng" dirty="0"/>
              <a:t>- </a:t>
            </a:r>
            <a:r>
              <a:rPr lang="en-US" sz="2400" dirty="0"/>
              <a:t>includes delivery of vaccines and other equipment to the place of use, provision to transport, management of cold chain and disposal of immunization waste.</a:t>
            </a:r>
          </a:p>
          <a:p>
            <a:pPr marL="457200" indent="-457200">
              <a:lnSpc>
                <a:spcPct val="150000"/>
              </a:lnSpc>
              <a:buFont typeface="+mj-lt"/>
              <a:buAutoNum type="arabicPeriod"/>
            </a:pPr>
            <a:r>
              <a:rPr lang="en-US" sz="2400" b="1" u="sng" dirty="0"/>
              <a:t>Vaccine supply and quality</a:t>
            </a:r>
            <a:r>
              <a:rPr lang="en-US" sz="2400" b="1" dirty="0"/>
              <a:t>- </a:t>
            </a:r>
            <a:r>
              <a:rPr lang="en-US" sz="2400" dirty="0"/>
              <a:t>comprises forecasting vaccine needs procuring vaccine, monitoring vaccine quality, utilization and vaccine safety.</a:t>
            </a:r>
          </a:p>
          <a:p>
            <a:pPr marL="457200" indent="-457200">
              <a:lnSpc>
                <a:spcPct val="150000"/>
              </a:lnSpc>
              <a:buFont typeface="+mj-lt"/>
              <a:buAutoNum type="arabicPeriod"/>
            </a:pPr>
            <a:r>
              <a:rPr lang="en-US" sz="2400" b="1" u="sng" dirty="0"/>
              <a:t>Disease surveillance</a:t>
            </a:r>
            <a:r>
              <a:rPr lang="en-US" sz="2400" b="1" dirty="0"/>
              <a:t>- </a:t>
            </a:r>
            <a:r>
              <a:rPr lang="en-US" sz="2400" dirty="0"/>
              <a:t>monitoring of disease incidence, laboratory testing, record keeping, reporting ,case and outbreak investigations and response.</a:t>
            </a:r>
          </a:p>
          <a:p>
            <a:pPr marL="457200" indent="-457200">
              <a:lnSpc>
                <a:spcPct val="150000"/>
              </a:lnSpc>
              <a:buFont typeface="+mj-lt"/>
              <a:buAutoNum type="arabicPeriod"/>
            </a:pPr>
            <a:r>
              <a:rPr lang="en-US" sz="2400" b="1" u="sng" dirty="0"/>
              <a:t>Advocacy and communications</a:t>
            </a:r>
            <a:r>
              <a:rPr lang="en-US" sz="2400" b="1" dirty="0"/>
              <a:t>- </a:t>
            </a:r>
            <a:r>
              <a:rPr lang="en-US" sz="2400" dirty="0"/>
              <a:t>comprises social mobilization, advocacy, community education on immunization and programme promotion.</a:t>
            </a:r>
            <a:endParaRPr lang="en-US" sz="2400" u="sng" dirty="0"/>
          </a:p>
        </p:txBody>
      </p:sp>
    </p:spTree>
    <p:extLst>
      <p:ext uri="{BB962C8B-B14F-4D97-AF65-F5344CB8AC3E}">
        <p14:creationId xmlns:p14="http://schemas.microsoft.com/office/powerpoint/2010/main" val="846924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4800" dirty="0">
                <a:latin typeface="Algerian" pitchFamily="82" charset="0"/>
              </a:rPr>
              <a:t>VACCINES</a:t>
            </a:r>
          </a:p>
        </p:txBody>
      </p:sp>
    </p:spTree>
    <p:extLst>
      <p:ext uri="{BB962C8B-B14F-4D97-AF65-F5344CB8AC3E}">
        <p14:creationId xmlns:p14="http://schemas.microsoft.com/office/powerpoint/2010/main" val="3118578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4851" y="399245"/>
            <a:ext cx="11018949" cy="5777718"/>
          </a:xfrm>
        </p:spPr>
        <p:txBody>
          <a:bodyPr>
            <a:normAutofit/>
          </a:bodyPr>
          <a:lstStyle/>
          <a:p>
            <a:pPr>
              <a:lnSpc>
                <a:spcPct val="150000"/>
              </a:lnSpc>
              <a:defRPr/>
            </a:pPr>
            <a:r>
              <a:rPr lang="en-US" sz="2400" dirty="0"/>
              <a:t>its a biological preparation that improves immunity to a particular disease. </a:t>
            </a:r>
          </a:p>
          <a:p>
            <a:pPr>
              <a:lnSpc>
                <a:spcPct val="150000"/>
              </a:lnSpc>
              <a:defRPr/>
            </a:pPr>
            <a:r>
              <a:rPr lang="en-US" sz="2400" dirty="0"/>
              <a:t>The term </a:t>
            </a:r>
            <a:r>
              <a:rPr lang="en-US" sz="2400" i="1" dirty="0"/>
              <a:t>vaccine</a:t>
            </a:r>
            <a:r>
              <a:rPr lang="en-US" sz="2400" dirty="0"/>
              <a:t> derives from Edward Jenner's1796 use of the term </a:t>
            </a:r>
            <a:r>
              <a:rPr lang="en-US" sz="2400" i="1" dirty="0"/>
              <a:t>cow pox</a:t>
            </a:r>
            <a:r>
              <a:rPr lang="en-US" sz="2400" dirty="0"/>
              <a:t> (Latin </a:t>
            </a:r>
            <a:r>
              <a:rPr lang="en-US" sz="2400" i="1" dirty="0" err="1"/>
              <a:t>variolæ</a:t>
            </a:r>
            <a:r>
              <a:rPr lang="en-US" sz="2400" i="1" dirty="0"/>
              <a:t> </a:t>
            </a:r>
            <a:r>
              <a:rPr lang="en-US" sz="2400" i="1" dirty="0" err="1"/>
              <a:t>vaccinæ</a:t>
            </a:r>
            <a:r>
              <a:rPr lang="en-US" sz="2400" dirty="0"/>
              <a:t>, and </a:t>
            </a:r>
            <a:r>
              <a:rPr lang="en-US" sz="2400" i="1" dirty="0" err="1"/>
              <a:t>vacca</a:t>
            </a:r>
            <a:r>
              <a:rPr lang="en-US" sz="2400" dirty="0"/>
              <a:t>=cow), which, when administered to humans, provided them protection against smallpox.</a:t>
            </a:r>
          </a:p>
          <a:p>
            <a:pPr>
              <a:lnSpc>
                <a:spcPct val="150000"/>
              </a:lnSpc>
              <a:defRPr/>
            </a:pPr>
            <a:r>
              <a:rPr lang="en-US" sz="2400" dirty="0"/>
              <a:t>A vaccine typically contains an agent that resembles a disease-causing microorganism, and is often made from </a:t>
            </a:r>
            <a:r>
              <a:rPr lang="en-US" sz="2400" b="1" dirty="0">
                <a:effectLst>
                  <a:outerShdw blurRad="38100" dist="38100" dir="2700000" algn="tl">
                    <a:srgbClr val="FFFFFF"/>
                  </a:outerShdw>
                </a:effectLst>
              </a:rPr>
              <a:t>weakened (inactivated) or killed (dead)</a:t>
            </a:r>
            <a:r>
              <a:rPr lang="en-US" sz="2400" dirty="0"/>
              <a:t> forms of the microbe or its toxins.</a:t>
            </a:r>
          </a:p>
          <a:p>
            <a:pPr>
              <a:lnSpc>
                <a:spcPct val="150000"/>
              </a:lnSpc>
              <a:defRPr/>
            </a:pPr>
            <a:endParaRPr lang="en-US" sz="2400" dirty="0"/>
          </a:p>
          <a:p>
            <a:pPr>
              <a:lnSpc>
                <a:spcPct val="150000"/>
              </a:lnSpc>
              <a:defRPr/>
            </a:pPr>
            <a:endParaRPr lang="en-US" sz="2400" dirty="0"/>
          </a:p>
          <a:p>
            <a:pPr>
              <a:lnSpc>
                <a:spcPct val="100000"/>
              </a:lnSpc>
              <a:defRPr/>
            </a:pPr>
            <a:endParaRPr lang="en-US" sz="2400" dirty="0"/>
          </a:p>
        </p:txBody>
      </p:sp>
    </p:spTree>
    <p:extLst>
      <p:ext uri="{BB962C8B-B14F-4D97-AF65-F5344CB8AC3E}">
        <p14:creationId xmlns:p14="http://schemas.microsoft.com/office/powerpoint/2010/main" val="1299011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28035"/>
            <a:ext cx="8596668" cy="5513328"/>
          </a:xfrm>
        </p:spPr>
        <p:txBody>
          <a:bodyPr/>
          <a:lstStyle/>
          <a:p>
            <a:pPr>
              <a:lnSpc>
                <a:spcPct val="200000"/>
              </a:lnSpc>
              <a:defRPr/>
            </a:pPr>
            <a:r>
              <a:rPr lang="en-US" sz="2400" dirty="0"/>
              <a:t>The agent stimulates the body's immune system to recognize the agent as foreign, destroy it, and "remember“</a:t>
            </a:r>
          </a:p>
          <a:p>
            <a:pPr>
              <a:lnSpc>
                <a:spcPct val="200000"/>
              </a:lnSpc>
              <a:defRPr/>
            </a:pPr>
            <a:r>
              <a:rPr lang="en-US" sz="2400" dirty="0"/>
              <a:t>Recently introduced Vaccines in the Kenyan routine immunization for children under one year is the PCV-10 which guards against Pneumococcal infections such as pneumonia, meningitis and Otitis media.</a:t>
            </a:r>
          </a:p>
          <a:p>
            <a:endParaRPr lang="en-US" dirty="0"/>
          </a:p>
        </p:txBody>
      </p:sp>
    </p:spTree>
    <p:extLst>
      <p:ext uri="{BB962C8B-B14F-4D97-AF65-F5344CB8AC3E}">
        <p14:creationId xmlns:p14="http://schemas.microsoft.com/office/powerpoint/2010/main" val="663688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56092"/>
          </a:xfrm>
        </p:spPr>
        <p:txBody>
          <a:bodyPr>
            <a:normAutofit fontScale="90000"/>
          </a:bodyPr>
          <a:lstStyle/>
          <a:p>
            <a:r>
              <a:rPr lang="en-US" dirty="0"/>
              <a:t> VACCINES DEVELOPMENT</a:t>
            </a:r>
          </a:p>
        </p:txBody>
      </p:sp>
      <p:sp>
        <p:nvSpPr>
          <p:cNvPr id="3" name="Content Placeholder 2"/>
          <p:cNvSpPr>
            <a:spLocks noGrp="1"/>
          </p:cNvSpPr>
          <p:nvPr>
            <p:ph idx="1"/>
          </p:nvPr>
        </p:nvSpPr>
        <p:spPr>
          <a:xfrm>
            <a:off x="838200" y="721218"/>
            <a:ext cx="10515600" cy="5455745"/>
          </a:xfrm>
        </p:spPr>
        <p:txBody>
          <a:bodyPr>
            <a:normAutofit/>
          </a:bodyPr>
          <a:lstStyle/>
          <a:p>
            <a:pPr marL="457200" indent="-457200">
              <a:lnSpc>
                <a:spcPct val="160000"/>
              </a:lnSpc>
              <a:defRPr/>
            </a:pPr>
            <a:r>
              <a:rPr lang="en-US" sz="2400" dirty="0"/>
              <a:t>Scientists take several</a:t>
            </a:r>
            <a:r>
              <a:rPr lang="en-US" sz="2400" b="1" u="sng" dirty="0">
                <a:effectLst>
                  <a:outerShdw blurRad="38100" dist="38100" dir="2700000" algn="tl">
                    <a:srgbClr val="FFFFFF"/>
                  </a:outerShdw>
                </a:effectLst>
              </a:rPr>
              <a:t> approaches</a:t>
            </a:r>
            <a:r>
              <a:rPr lang="en-US" sz="2400" dirty="0"/>
              <a:t> to develop vaccines against a microbe. The choice is based on fundamental information about the microbe, such as:</a:t>
            </a:r>
          </a:p>
          <a:p>
            <a:pPr marL="457200" indent="-457200">
              <a:lnSpc>
                <a:spcPct val="160000"/>
              </a:lnSpc>
              <a:buFont typeface="Wingdings" pitchFamily="2" charset="2"/>
              <a:buAutoNum type="arabicPeriod"/>
              <a:defRPr/>
            </a:pPr>
            <a:r>
              <a:rPr lang="en-US" sz="2400" dirty="0"/>
              <a:t>How it infects cells</a:t>
            </a:r>
          </a:p>
          <a:p>
            <a:pPr marL="457200" indent="-457200">
              <a:lnSpc>
                <a:spcPct val="160000"/>
              </a:lnSpc>
              <a:buFont typeface="Wingdings" pitchFamily="2" charset="2"/>
              <a:buAutoNum type="arabicPeriod"/>
              <a:defRPr/>
            </a:pPr>
            <a:r>
              <a:rPr lang="en-US" sz="2400" dirty="0"/>
              <a:t>How the immune system responds to it, </a:t>
            </a:r>
          </a:p>
          <a:p>
            <a:pPr marL="457200" indent="-457200">
              <a:lnSpc>
                <a:spcPct val="160000"/>
              </a:lnSpc>
              <a:buFont typeface="Wingdings" pitchFamily="2" charset="2"/>
              <a:buAutoNum type="arabicPeriod"/>
              <a:defRPr/>
            </a:pPr>
            <a:r>
              <a:rPr lang="en-US" sz="2400" dirty="0"/>
              <a:t>As well as practical considerations, such as regions of the world where the vaccine would be used. </a:t>
            </a:r>
          </a:p>
          <a:p>
            <a:endParaRPr lang="en-US" dirty="0"/>
          </a:p>
        </p:txBody>
      </p:sp>
    </p:spTree>
    <p:extLst>
      <p:ext uri="{BB962C8B-B14F-4D97-AF65-F5344CB8AC3E}">
        <p14:creationId xmlns:p14="http://schemas.microsoft.com/office/powerpoint/2010/main" val="4186904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8790"/>
            <a:ext cx="8596668" cy="862884"/>
          </a:xfrm>
        </p:spPr>
        <p:txBody>
          <a:bodyPr/>
          <a:lstStyle/>
          <a:p>
            <a:r>
              <a:rPr lang="en-US" dirty="0"/>
              <a:t>DEFINITIONS</a:t>
            </a:r>
          </a:p>
        </p:txBody>
      </p:sp>
      <p:sp>
        <p:nvSpPr>
          <p:cNvPr id="3" name="Content Placeholder 2"/>
          <p:cNvSpPr>
            <a:spLocks noGrp="1"/>
          </p:cNvSpPr>
          <p:nvPr>
            <p:ph idx="1"/>
          </p:nvPr>
        </p:nvSpPr>
        <p:spPr>
          <a:xfrm>
            <a:off x="677334" y="1223493"/>
            <a:ext cx="10140920" cy="5634507"/>
          </a:xfrm>
        </p:spPr>
        <p:txBody>
          <a:bodyPr>
            <a:normAutofit fontScale="85000" lnSpcReduction="10000"/>
          </a:bodyPr>
          <a:lstStyle/>
          <a:p>
            <a:pPr>
              <a:lnSpc>
                <a:spcPct val="150000"/>
              </a:lnSpc>
            </a:pPr>
            <a:r>
              <a:rPr lang="en-US" b="1" dirty="0"/>
              <a:t> </a:t>
            </a:r>
            <a:r>
              <a:rPr lang="en-US" sz="3100" b="1" dirty="0"/>
              <a:t>KEPI:</a:t>
            </a:r>
          </a:p>
          <a:p>
            <a:pPr>
              <a:lnSpc>
                <a:spcPct val="150000"/>
              </a:lnSpc>
              <a:buNone/>
            </a:pPr>
            <a:r>
              <a:rPr lang="en-US" sz="3100" dirty="0"/>
              <a:t>Kenya Expanded Programme On Immunization</a:t>
            </a:r>
          </a:p>
          <a:p>
            <a:pPr>
              <a:lnSpc>
                <a:spcPct val="150000"/>
              </a:lnSpc>
            </a:pPr>
            <a:r>
              <a:rPr lang="en-US" sz="3100" b="1" dirty="0"/>
              <a:t>VACCINES:</a:t>
            </a:r>
          </a:p>
          <a:p>
            <a:pPr>
              <a:lnSpc>
                <a:spcPct val="150000"/>
              </a:lnSpc>
              <a:buNone/>
            </a:pPr>
            <a:r>
              <a:rPr lang="en-US" sz="3100" dirty="0"/>
              <a:t> </a:t>
            </a:r>
            <a:r>
              <a:rPr lang="en-GB" sz="3100" dirty="0"/>
              <a:t> A vaccine is made of an organism or a toxin which is either killed or </a:t>
            </a:r>
            <a:r>
              <a:rPr lang="en-GB" sz="3100" b="1" dirty="0"/>
              <a:t>attenuated</a:t>
            </a:r>
            <a:r>
              <a:rPr lang="en-GB" sz="3100" dirty="0"/>
              <a:t>. </a:t>
            </a:r>
          </a:p>
          <a:p>
            <a:pPr>
              <a:lnSpc>
                <a:spcPct val="150000"/>
              </a:lnSpc>
              <a:buNone/>
            </a:pPr>
            <a:r>
              <a:rPr lang="en-US" sz="3100" dirty="0"/>
              <a:t> They are substances prepared from micro-organisms (germs or viruses), which are live vaccines (weakened) or killed vaccines. When vaccines are given to someone, he/she develops immunity to particular diseases</a:t>
            </a:r>
            <a:endParaRPr lang="en-GB" sz="3100" dirty="0"/>
          </a:p>
        </p:txBody>
      </p:sp>
    </p:spTree>
    <p:extLst>
      <p:ext uri="{BB962C8B-B14F-4D97-AF65-F5344CB8AC3E}">
        <p14:creationId xmlns:p14="http://schemas.microsoft.com/office/powerpoint/2010/main" val="2177023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VACCINES</a:t>
            </a:r>
          </a:p>
        </p:txBody>
      </p:sp>
      <p:sp>
        <p:nvSpPr>
          <p:cNvPr id="3" name="Content Placeholder 2"/>
          <p:cNvSpPr>
            <a:spLocks noGrp="1"/>
          </p:cNvSpPr>
          <p:nvPr>
            <p:ph idx="1"/>
          </p:nvPr>
        </p:nvSpPr>
        <p:spPr/>
        <p:txBody>
          <a:bodyPr>
            <a:normAutofit/>
          </a:bodyPr>
          <a:lstStyle/>
          <a:p>
            <a:pPr>
              <a:lnSpc>
                <a:spcPct val="150000"/>
              </a:lnSpc>
              <a:buNone/>
            </a:pPr>
            <a:r>
              <a:rPr lang="en-US" sz="2400" dirty="0"/>
              <a:t>.1. Mono-vaccines and combination vaccines</a:t>
            </a:r>
          </a:p>
          <a:p>
            <a:pPr>
              <a:lnSpc>
                <a:spcPct val="150000"/>
              </a:lnSpc>
              <a:buNone/>
            </a:pPr>
            <a:r>
              <a:rPr lang="en-US" sz="2400" dirty="0"/>
              <a:t>2. Live and killed vaccines</a:t>
            </a:r>
          </a:p>
          <a:p>
            <a:pPr>
              <a:lnSpc>
                <a:spcPct val="150000"/>
              </a:lnSpc>
              <a:buNone/>
            </a:pPr>
            <a:r>
              <a:rPr lang="en-US" sz="2400" dirty="0"/>
              <a:t>3. Bacterial and viral vaccines </a:t>
            </a:r>
          </a:p>
          <a:p>
            <a:pPr>
              <a:lnSpc>
                <a:spcPct val="150000"/>
              </a:lnSpc>
              <a:buNone/>
            </a:pPr>
            <a:r>
              <a:rPr lang="en-US" sz="2400" dirty="0"/>
              <a:t>4. Sub-unit vaccines (toxoid, polysaccharides, </a:t>
            </a:r>
            <a:r>
              <a:rPr lang="en-US" sz="2400" dirty="0" err="1"/>
              <a:t>etc</a:t>
            </a:r>
            <a:r>
              <a:rPr lang="en-US" sz="2400" dirty="0"/>
              <a:t>)</a:t>
            </a:r>
          </a:p>
          <a:p>
            <a:pPr>
              <a:lnSpc>
                <a:spcPct val="150000"/>
              </a:lnSpc>
              <a:buNone/>
            </a:pPr>
            <a:r>
              <a:rPr lang="en-US" sz="2400" dirty="0"/>
              <a:t>5. Liquid vaccines and lyophilized (dried vaccines)</a:t>
            </a:r>
          </a:p>
        </p:txBody>
      </p:sp>
    </p:spTree>
    <p:extLst>
      <p:ext uri="{BB962C8B-B14F-4D97-AF65-F5344CB8AC3E}">
        <p14:creationId xmlns:p14="http://schemas.microsoft.com/office/powerpoint/2010/main" val="2730967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VACCINES</a:t>
            </a:r>
          </a:p>
        </p:txBody>
      </p:sp>
      <p:sp>
        <p:nvSpPr>
          <p:cNvPr id="3" name="Content Placeholder 2"/>
          <p:cNvSpPr>
            <a:spLocks noGrp="1"/>
          </p:cNvSpPr>
          <p:nvPr>
            <p:ph idx="1"/>
          </p:nvPr>
        </p:nvSpPr>
        <p:spPr/>
        <p:txBody>
          <a:bodyPr/>
          <a:lstStyle/>
          <a:p>
            <a:pPr marL="0" indent="0">
              <a:buNone/>
            </a:pPr>
            <a:r>
              <a:rPr lang="en-US" b="1" dirty="0"/>
              <a:t>1</a:t>
            </a:r>
            <a:r>
              <a:rPr lang="en-US" sz="2400" b="1" dirty="0"/>
              <a:t>. Mono-vaccines</a:t>
            </a:r>
            <a:r>
              <a:rPr lang="en-US" sz="2400" dirty="0"/>
              <a:t> 			 measles </a:t>
            </a:r>
          </a:p>
          <a:p>
            <a:pPr marL="0" indent="0">
              <a:buNone/>
            </a:pPr>
            <a:r>
              <a:rPr lang="en-US" sz="2400" b="1" dirty="0"/>
              <a:t>2. Combined or polyvalent 	</a:t>
            </a:r>
            <a:r>
              <a:rPr lang="en-US" sz="2400" dirty="0"/>
              <a:t> DPT</a:t>
            </a:r>
          </a:p>
          <a:p>
            <a:pPr marL="0" indent="0">
              <a:buNone/>
            </a:pPr>
            <a:r>
              <a:rPr lang="en-US" sz="2400" b="1" dirty="0"/>
              <a:t>3. Bacterial vaccine</a:t>
            </a:r>
            <a:r>
              <a:rPr lang="en-US" sz="2400" dirty="0"/>
              <a:t> –		vaccines against cholera pertussis</a:t>
            </a:r>
          </a:p>
          <a:p>
            <a:pPr marL="0" indent="0">
              <a:buNone/>
            </a:pPr>
            <a:r>
              <a:rPr lang="en-US" sz="2400" b="1" dirty="0"/>
              <a:t>4.  viral vaccines </a:t>
            </a:r>
            <a:r>
              <a:rPr lang="en-US" sz="2400" dirty="0"/>
              <a:t>– 			OPV and vaccines against measles ,							mumps rubella ,yellow fever</a:t>
            </a:r>
          </a:p>
          <a:p>
            <a:pPr marL="0" indent="0">
              <a:buNone/>
            </a:pPr>
            <a:r>
              <a:rPr lang="en-US" sz="2400" b="1" dirty="0"/>
              <a:t>5. Liquid vaccines</a:t>
            </a:r>
            <a:r>
              <a:rPr lang="en-US" sz="2400" dirty="0"/>
              <a:t>: 		DPT, Polio vaccines</a:t>
            </a:r>
          </a:p>
          <a:p>
            <a:pPr marL="0" indent="0">
              <a:buNone/>
            </a:pPr>
            <a:r>
              <a:rPr lang="en-US" sz="2400" b="1" dirty="0"/>
              <a:t>6. Lyophilized (dry) 		</a:t>
            </a:r>
            <a:r>
              <a:rPr lang="en-US" sz="2400" dirty="0"/>
              <a:t>vaccines: BCG, Measles</a:t>
            </a:r>
          </a:p>
        </p:txBody>
      </p:sp>
    </p:spTree>
    <p:extLst>
      <p:ext uri="{BB962C8B-B14F-4D97-AF65-F5344CB8AC3E}">
        <p14:creationId xmlns:p14="http://schemas.microsoft.com/office/powerpoint/2010/main" val="2567620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91698"/>
          </a:xfrm>
        </p:spPr>
        <p:txBody>
          <a:bodyPr>
            <a:normAutofit fontScale="90000"/>
          </a:bodyPr>
          <a:lstStyle/>
          <a:p>
            <a:r>
              <a:rPr lang="en-US" dirty="0"/>
              <a:t>CHARACTERISTICS OF IDEAL VACCINES</a:t>
            </a:r>
          </a:p>
        </p:txBody>
      </p:sp>
      <p:sp>
        <p:nvSpPr>
          <p:cNvPr id="3" name="Content Placeholder 2"/>
          <p:cNvSpPr>
            <a:spLocks noGrp="1"/>
          </p:cNvSpPr>
          <p:nvPr>
            <p:ph idx="1"/>
          </p:nvPr>
        </p:nvSpPr>
        <p:spPr>
          <a:xfrm>
            <a:off x="838200" y="656824"/>
            <a:ext cx="10515600" cy="5847007"/>
          </a:xfrm>
        </p:spPr>
        <p:txBody>
          <a:bodyPr>
            <a:noAutofit/>
          </a:bodyPr>
          <a:lstStyle/>
          <a:p>
            <a:pPr marL="0" indent="0">
              <a:lnSpc>
                <a:spcPct val="150000"/>
              </a:lnSpc>
              <a:buNone/>
            </a:pPr>
            <a:r>
              <a:rPr lang="en-US" sz="2400" dirty="0"/>
              <a:t>1. Immunogenic provoking a good immune response</a:t>
            </a:r>
          </a:p>
          <a:p>
            <a:pPr marL="0" indent="0">
              <a:lnSpc>
                <a:spcPct val="150000"/>
              </a:lnSpc>
              <a:buNone/>
            </a:pPr>
            <a:r>
              <a:rPr lang="en-US" sz="2400" dirty="0"/>
              <a:t>2. Providing long lasting immunity</a:t>
            </a:r>
          </a:p>
          <a:p>
            <a:pPr marL="0" indent="0">
              <a:lnSpc>
                <a:spcPct val="150000"/>
              </a:lnSpc>
              <a:buNone/>
            </a:pPr>
            <a:r>
              <a:rPr lang="en-US" sz="2400" dirty="0"/>
              <a:t>3. Safe with no or very rare AEFIs</a:t>
            </a:r>
          </a:p>
          <a:p>
            <a:pPr marL="0" indent="0">
              <a:lnSpc>
                <a:spcPct val="150000"/>
              </a:lnSpc>
              <a:buNone/>
            </a:pPr>
            <a:r>
              <a:rPr lang="en-US" sz="2400" dirty="0"/>
              <a:t>4. Stable in field conditions and can be stored reasonably long without or with a very minimum cold chain requirements </a:t>
            </a:r>
          </a:p>
          <a:p>
            <a:pPr marL="0" indent="0">
              <a:lnSpc>
                <a:spcPct val="150000"/>
              </a:lnSpc>
              <a:buNone/>
            </a:pPr>
            <a:r>
              <a:rPr lang="en-US" sz="2400" dirty="0"/>
              <a:t>5. Combined ,with several antigens producing immunity against a number of diseases</a:t>
            </a:r>
          </a:p>
          <a:p>
            <a:pPr marL="0" indent="0">
              <a:lnSpc>
                <a:spcPct val="150000"/>
              </a:lnSpc>
              <a:buNone/>
            </a:pPr>
            <a:r>
              <a:rPr lang="en-US" sz="2400" dirty="0"/>
              <a:t>6. Administered with a single dose ,preferably by non-injectable routes (oral or  through inhalation)</a:t>
            </a:r>
          </a:p>
          <a:p>
            <a:pPr marL="0" indent="0">
              <a:lnSpc>
                <a:spcPct val="150000"/>
              </a:lnSpc>
              <a:buNone/>
            </a:pPr>
            <a:r>
              <a:rPr lang="en-US" sz="2400" dirty="0"/>
              <a:t>7. With affordable cost and accessible to all.</a:t>
            </a:r>
          </a:p>
        </p:txBody>
      </p:sp>
    </p:spTree>
    <p:extLst>
      <p:ext uri="{BB962C8B-B14F-4D97-AF65-F5344CB8AC3E}">
        <p14:creationId xmlns:p14="http://schemas.microsoft.com/office/powerpoint/2010/main" val="2942269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910"/>
            <a:ext cx="10515600" cy="605308"/>
          </a:xfrm>
        </p:spPr>
        <p:txBody>
          <a:bodyPr>
            <a:normAutofit fontScale="90000"/>
          </a:bodyPr>
          <a:lstStyle/>
          <a:p>
            <a:r>
              <a:rPr lang="en-GB" b="1" dirty="0"/>
              <a:t>1. BCG (Bacillus </a:t>
            </a:r>
            <a:r>
              <a:rPr lang="en-GB" b="1" dirty="0" err="1"/>
              <a:t>Calmette</a:t>
            </a:r>
            <a:r>
              <a:rPr lang="en-GB" b="1" dirty="0"/>
              <a:t>-Guerin) Vaccine</a:t>
            </a:r>
            <a:r>
              <a:rPr lang="en-GB" dirty="0"/>
              <a:t> </a:t>
            </a:r>
            <a:endParaRPr lang="en-US" dirty="0"/>
          </a:p>
        </p:txBody>
      </p:sp>
      <p:sp>
        <p:nvSpPr>
          <p:cNvPr id="3" name="Content Placeholder 2"/>
          <p:cNvSpPr>
            <a:spLocks noGrp="1"/>
          </p:cNvSpPr>
          <p:nvPr>
            <p:ph idx="1"/>
          </p:nvPr>
        </p:nvSpPr>
        <p:spPr>
          <a:xfrm>
            <a:off x="838200" y="721218"/>
            <a:ext cx="10515600" cy="5455745"/>
          </a:xfrm>
        </p:spPr>
        <p:txBody>
          <a:bodyPr>
            <a:normAutofit lnSpcReduction="10000"/>
          </a:bodyPr>
          <a:lstStyle/>
          <a:p>
            <a:pPr>
              <a:lnSpc>
                <a:spcPct val="150000"/>
              </a:lnSpc>
            </a:pPr>
            <a:r>
              <a:rPr lang="en-GB" sz="2400" dirty="0"/>
              <a:t>This is a live attenuated bacterial vaccine against tuberculosis that is usually </a:t>
            </a:r>
            <a:r>
              <a:rPr lang="en-GB" sz="2400" b="1" dirty="0"/>
              <a:t>freeze-dried</a:t>
            </a:r>
            <a:r>
              <a:rPr lang="en-GB" sz="2400" dirty="0"/>
              <a:t>. </a:t>
            </a:r>
          </a:p>
          <a:p>
            <a:pPr>
              <a:lnSpc>
                <a:spcPct val="150000"/>
              </a:lnSpc>
            </a:pPr>
            <a:r>
              <a:rPr lang="en-GB" sz="2400" dirty="0"/>
              <a:t>It is named after two French scientists, Dr </a:t>
            </a:r>
            <a:r>
              <a:rPr lang="en-GB" sz="2400" dirty="0" err="1"/>
              <a:t>Calmette</a:t>
            </a:r>
            <a:r>
              <a:rPr lang="en-GB" sz="2400" dirty="0"/>
              <a:t> and Dr Guerin</a:t>
            </a:r>
          </a:p>
          <a:p>
            <a:pPr>
              <a:lnSpc>
                <a:spcPct val="150000"/>
              </a:lnSpc>
            </a:pPr>
            <a:r>
              <a:rPr lang="en-GB" sz="2400" dirty="0"/>
              <a:t> The vaccine is given to babies soon after birth, </a:t>
            </a:r>
          </a:p>
          <a:p>
            <a:pPr>
              <a:lnSpc>
                <a:spcPct val="150000"/>
              </a:lnSpc>
            </a:pPr>
            <a:r>
              <a:rPr lang="en-GB" sz="2400" dirty="0"/>
              <a:t> It should be stored in a regular refrigerator (</a:t>
            </a:r>
            <a:r>
              <a:rPr lang="en-GB" sz="2400" b="1" dirty="0"/>
              <a:t>not in the freezing compartment</a:t>
            </a:r>
            <a:r>
              <a:rPr lang="en-GB" sz="2400" dirty="0"/>
              <a:t>)</a:t>
            </a:r>
          </a:p>
          <a:p>
            <a:pPr>
              <a:lnSpc>
                <a:spcPct val="150000"/>
              </a:lnSpc>
            </a:pPr>
            <a:r>
              <a:rPr lang="en-GB" sz="2400" dirty="0"/>
              <a:t>it can remain potent for up to two years. </a:t>
            </a:r>
          </a:p>
          <a:p>
            <a:pPr>
              <a:lnSpc>
                <a:spcPct val="150000"/>
              </a:lnSpc>
            </a:pPr>
            <a:r>
              <a:rPr lang="en-GB" sz="2400" dirty="0"/>
              <a:t>Once it has been diluted, the vaccine loses its potency very quickly and must be discarded after </a:t>
            </a:r>
            <a:r>
              <a:rPr lang="en-GB" sz="2400" b="1" dirty="0"/>
              <a:t>six  hours (6HOURS)</a:t>
            </a:r>
          </a:p>
          <a:p>
            <a:pPr marL="0" indent="0">
              <a:buNone/>
            </a:pPr>
            <a:endParaRPr lang="en-US" sz="2400" b="1" dirty="0"/>
          </a:p>
        </p:txBody>
      </p:sp>
    </p:spTree>
    <p:extLst>
      <p:ext uri="{BB962C8B-B14F-4D97-AF65-F5344CB8AC3E}">
        <p14:creationId xmlns:p14="http://schemas.microsoft.com/office/powerpoint/2010/main" val="399251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37883"/>
            <a:ext cx="8596668" cy="5603480"/>
          </a:xfrm>
        </p:spPr>
        <p:txBody>
          <a:bodyPr>
            <a:normAutofit/>
          </a:bodyPr>
          <a:lstStyle/>
          <a:p>
            <a:pPr>
              <a:lnSpc>
                <a:spcPct val="150000"/>
              </a:lnSpc>
            </a:pPr>
            <a:r>
              <a:rPr lang="en-GB" sz="2400" dirty="0"/>
              <a:t>BCG vaccine is given in a single dose at birth or first contact.</a:t>
            </a:r>
          </a:p>
          <a:p>
            <a:pPr>
              <a:lnSpc>
                <a:spcPct val="150000"/>
              </a:lnSpc>
            </a:pPr>
            <a:r>
              <a:rPr lang="en-GB" sz="2400" dirty="0"/>
              <a:t> The vaccine is very sensitive to light and loses much of its potency when exposed to light. </a:t>
            </a:r>
          </a:p>
          <a:p>
            <a:pPr>
              <a:lnSpc>
                <a:spcPct val="150000"/>
              </a:lnSpc>
            </a:pPr>
            <a:r>
              <a:rPr lang="en-GB" sz="2400" dirty="0"/>
              <a:t>It is given by injecting the child </a:t>
            </a:r>
            <a:r>
              <a:rPr lang="en-GB" sz="2400" dirty="0" err="1">
                <a:solidFill>
                  <a:srgbClr val="FF0000"/>
                </a:solidFill>
              </a:rPr>
              <a:t>intradermally</a:t>
            </a:r>
            <a:r>
              <a:rPr lang="en-GB" sz="2400" dirty="0"/>
              <a:t> (in the skin) at the left upper arm.</a:t>
            </a:r>
          </a:p>
          <a:p>
            <a:pPr>
              <a:lnSpc>
                <a:spcPct val="150000"/>
              </a:lnSpc>
            </a:pPr>
            <a:r>
              <a:rPr lang="en-GB" sz="2400" dirty="0"/>
              <a:t>The amount of </a:t>
            </a:r>
            <a:r>
              <a:rPr lang="en-GB" sz="2400" dirty="0">
                <a:solidFill>
                  <a:srgbClr val="FF0000"/>
                </a:solidFill>
              </a:rPr>
              <a:t>0.05mls</a:t>
            </a:r>
            <a:r>
              <a:rPr lang="en-GB" sz="2400" dirty="0"/>
              <a:t> is recommended for children up to </a:t>
            </a:r>
            <a:r>
              <a:rPr lang="en-GB" sz="2400" u="sng" dirty="0"/>
              <a:t>eleven months of age</a:t>
            </a:r>
            <a:r>
              <a:rPr lang="en-GB" sz="2400" dirty="0"/>
              <a:t>,</a:t>
            </a:r>
          </a:p>
          <a:p>
            <a:pPr>
              <a:lnSpc>
                <a:spcPct val="150000"/>
              </a:lnSpc>
            </a:pPr>
            <a:r>
              <a:rPr lang="en-GB" sz="2400" dirty="0"/>
              <a:t>Dose of  </a:t>
            </a:r>
            <a:r>
              <a:rPr lang="en-GB" sz="2400" dirty="0">
                <a:solidFill>
                  <a:srgbClr val="FF0000"/>
                </a:solidFill>
              </a:rPr>
              <a:t>0.1 ml </a:t>
            </a:r>
            <a:r>
              <a:rPr lang="en-GB" sz="2400" dirty="0"/>
              <a:t>for children after eleven </a:t>
            </a:r>
            <a:r>
              <a:rPr lang="en-GB" sz="2400" u="sng" dirty="0"/>
              <a:t>months of age.</a:t>
            </a:r>
            <a:endParaRPr lang="en-US" sz="2400" u="sng" dirty="0"/>
          </a:p>
        </p:txBody>
      </p:sp>
    </p:spTree>
    <p:extLst>
      <p:ext uri="{BB962C8B-B14F-4D97-AF65-F5344CB8AC3E}">
        <p14:creationId xmlns:p14="http://schemas.microsoft.com/office/powerpoint/2010/main" val="2756134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81850"/>
          </a:xfrm>
        </p:spPr>
        <p:txBody>
          <a:bodyPr>
            <a:normAutofit fontScale="90000"/>
          </a:bodyPr>
          <a:lstStyle/>
          <a:p>
            <a:r>
              <a:rPr lang="en-US" sz="3600" b="1" dirty="0"/>
              <a:t>Stapes to fallow when administering BCG vaccine</a:t>
            </a:r>
          </a:p>
        </p:txBody>
      </p:sp>
      <p:sp>
        <p:nvSpPr>
          <p:cNvPr id="3" name="Content Placeholder 2"/>
          <p:cNvSpPr>
            <a:spLocks noGrp="1"/>
          </p:cNvSpPr>
          <p:nvPr>
            <p:ph idx="1"/>
          </p:nvPr>
        </p:nvSpPr>
        <p:spPr>
          <a:xfrm>
            <a:off x="838200" y="1249250"/>
            <a:ext cx="10515600" cy="5293217"/>
          </a:xfrm>
        </p:spPr>
        <p:txBody>
          <a:bodyPr>
            <a:normAutofit/>
          </a:bodyPr>
          <a:lstStyle/>
          <a:p>
            <a:pPr>
              <a:lnSpc>
                <a:spcPct val="170000"/>
              </a:lnSpc>
            </a:pPr>
            <a:r>
              <a:rPr lang="en-US" sz="2400" dirty="0"/>
              <a:t>Clean the skin with dry cotton wool soaked in clean water and let it dry.</a:t>
            </a:r>
            <a:endParaRPr lang="en" sz="2400" dirty="0"/>
          </a:p>
          <a:p>
            <a:pPr>
              <a:lnSpc>
                <a:spcPct val="170000"/>
              </a:lnSpc>
            </a:pPr>
            <a:r>
              <a:rPr lang="en-US" sz="2400" dirty="0"/>
              <a:t>Hold the middle of the child's upper right arm firmly with your left hand.</a:t>
            </a:r>
          </a:p>
          <a:p>
            <a:pPr>
              <a:lnSpc>
                <a:spcPct val="170000"/>
              </a:lnSpc>
            </a:pPr>
            <a:r>
              <a:rPr lang="en-US" sz="2400" dirty="0"/>
              <a:t>Hold the syringe by the barrel with the </a:t>
            </a:r>
            <a:r>
              <a:rPr lang="en-US" sz="2400" dirty="0" err="1"/>
              <a:t>millilitre</a:t>
            </a:r>
            <a:r>
              <a:rPr lang="en-US" sz="2400" dirty="0"/>
              <a:t> scale upward and the needle pointing in the direction of the child's shoulder.</a:t>
            </a:r>
          </a:p>
          <a:p>
            <a:pPr>
              <a:lnSpc>
                <a:spcPct val="170000"/>
              </a:lnSpc>
            </a:pPr>
            <a:r>
              <a:rPr lang="en-US" sz="2400" dirty="0"/>
              <a:t> Do not touch the plunger.</a:t>
            </a:r>
            <a:endParaRPr lang="en" sz="2400" dirty="0"/>
          </a:p>
        </p:txBody>
      </p:sp>
    </p:spTree>
    <p:extLst>
      <p:ext uri="{BB962C8B-B14F-4D97-AF65-F5344CB8AC3E}">
        <p14:creationId xmlns:p14="http://schemas.microsoft.com/office/powerpoint/2010/main" val="3250207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540913"/>
            <a:ext cx="9638643" cy="5500449"/>
          </a:xfrm>
        </p:spPr>
        <p:txBody>
          <a:bodyPr>
            <a:normAutofit lnSpcReduction="10000"/>
          </a:bodyPr>
          <a:lstStyle/>
          <a:p>
            <a:pPr>
              <a:lnSpc>
                <a:spcPct val="170000"/>
              </a:lnSpc>
            </a:pPr>
            <a:r>
              <a:rPr lang="en-US" sz="2400" dirty="0"/>
              <a:t>Point the needle against the skin, barrel turned up, about 3cm above your thumb.</a:t>
            </a:r>
          </a:p>
          <a:p>
            <a:pPr>
              <a:lnSpc>
                <a:spcPct val="170000"/>
              </a:lnSpc>
            </a:pPr>
            <a:r>
              <a:rPr lang="en-US" sz="2400" dirty="0"/>
              <a:t> Gently insert its tip into the upper layer of the skin.</a:t>
            </a:r>
            <a:endParaRPr lang="en" sz="2400" dirty="0"/>
          </a:p>
          <a:p>
            <a:pPr>
              <a:lnSpc>
                <a:spcPct val="170000"/>
              </a:lnSpc>
            </a:pPr>
            <a:r>
              <a:rPr lang="en-US" sz="2400" dirty="0"/>
              <a:t>Make sure that the needle is in the skin (intradermal) and not under the skin,</a:t>
            </a:r>
          </a:p>
          <a:p>
            <a:pPr>
              <a:lnSpc>
                <a:spcPct val="170000"/>
              </a:lnSpc>
            </a:pPr>
            <a:r>
              <a:rPr lang="en-US" sz="2400" dirty="0"/>
              <a:t> If you bend the needle, replace it with another sterile one.</a:t>
            </a:r>
          </a:p>
          <a:p>
            <a:pPr>
              <a:lnSpc>
                <a:spcPct val="170000"/>
              </a:lnSpc>
            </a:pPr>
            <a:r>
              <a:rPr lang="en-US" sz="2400" dirty="0"/>
              <a:t>Holding the barrel with your index and middle finger, put your thumb on the plunger.</a:t>
            </a:r>
            <a:endParaRPr lang="en" sz="2400" dirty="0"/>
          </a:p>
          <a:p>
            <a:pPr>
              <a:lnSpc>
                <a:spcPct val="170000"/>
              </a:lnSpc>
            </a:pPr>
            <a:endParaRPr lang="en-US" sz="2400" dirty="0"/>
          </a:p>
        </p:txBody>
      </p:sp>
    </p:spTree>
    <p:extLst>
      <p:ext uri="{BB962C8B-B14F-4D97-AF65-F5344CB8AC3E}">
        <p14:creationId xmlns:p14="http://schemas.microsoft.com/office/powerpoint/2010/main" val="3486350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a:bodyPr>
          <a:lstStyle/>
          <a:p>
            <a:pPr>
              <a:lnSpc>
                <a:spcPct val="150000"/>
              </a:lnSpc>
            </a:pPr>
            <a:r>
              <a:rPr lang="en-US" sz="2600" dirty="0"/>
              <a:t>Holding the syringe flat, that is, parallel to the surface of the skin,</a:t>
            </a:r>
          </a:p>
          <a:p>
            <a:pPr>
              <a:lnSpc>
                <a:spcPct val="150000"/>
              </a:lnSpc>
            </a:pPr>
            <a:r>
              <a:rPr lang="en-US" sz="2600" dirty="0"/>
              <a:t> inject the vaccine </a:t>
            </a:r>
            <a:r>
              <a:rPr lang="en-US" sz="2600" dirty="0" err="1"/>
              <a:t>intradermally</a:t>
            </a:r>
            <a:r>
              <a:rPr lang="en-US" sz="2600" dirty="0"/>
              <a:t>. </a:t>
            </a:r>
          </a:p>
          <a:p>
            <a:pPr>
              <a:lnSpc>
                <a:spcPct val="150000"/>
              </a:lnSpc>
            </a:pPr>
            <a:r>
              <a:rPr lang="en-US" sz="2600" dirty="0"/>
              <a:t>For children above 11 months of age, inject 0.1 ml. </a:t>
            </a:r>
          </a:p>
          <a:p>
            <a:pPr>
              <a:lnSpc>
                <a:spcPct val="150000"/>
              </a:lnSpc>
            </a:pPr>
            <a:r>
              <a:rPr lang="en-US" sz="2600" dirty="0"/>
              <a:t>For children under 11 months of age, inject 0.05 ml.</a:t>
            </a:r>
          </a:p>
          <a:p>
            <a:pPr>
              <a:lnSpc>
                <a:spcPct val="150000"/>
              </a:lnSpc>
            </a:pPr>
            <a:r>
              <a:rPr lang="en-US" sz="2600" dirty="0"/>
              <a:t>If the vaccine is injected correctly into the skin, </a:t>
            </a:r>
            <a:r>
              <a:rPr lang="en-US" sz="2600" b="1" dirty="0"/>
              <a:t>a wheal</a:t>
            </a:r>
            <a:r>
              <a:rPr lang="en-US" sz="2600" dirty="0"/>
              <a:t>, with the surface pitted like an orange peel, will appear at the injection site. An indication that the vaccine has been injected incorrectly is that the plunger will move much more easily when the needle is injected </a:t>
            </a:r>
            <a:r>
              <a:rPr lang="en-US" sz="2600" i="1" dirty="0"/>
              <a:t>under the skin than when it is injected in the skin.</a:t>
            </a:r>
          </a:p>
          <a:p>
            <a:pPr marL="0" indent="0">
              <a:lnSpc>
                <a:spcPct val="150000"/>
              </a:lnSpc>
              <a:buNone/>
            </a:pPr>
            <a:endParaRPr lang="en-US" dirty="0"/>
          </a:p>
          <a:p>
            <a:endParaRPr lang="en-US" dirty="0"/>
          </a:p>
        </p:txBody>
      </p:sp>
    </p:spTree>
    <p:extLst>
      <p:ext uri="{BB962C8B-B14F-4D97-AF65-F5344CB8AC3E}">
        <p14:creationId xmlns:p14="http://schemas.microsoft.com/office/powerpoint/2010/main" val="1116750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5" y="244699"/>
            <a:ext cx="11070465" cy="5932264"/>
          </a:xfrm>
        </p:spPr>
        <p:txBody>
          <a:bodyPr>
            <a:normAutofit/>
          </a:bodyPr>
          <a:lstStyle/>
          <a:p>
            <a:pPr>
              <a:lnSpc>
                <a:spcPct val="150000"/>
              </a:lnSpc>
            </a:pPr>
            <a:r>
              <a:rPr lang="en-US" sz="2400" dirty="0"/>
              <a:t>If there is </a:t>
            </a:r>
            <a:r>
              <a:rPr lang="en-US" sz="2400" dirty="0">
                <a:solidFill>
                  <a:srgbClr val="FF0000"/>
                </a:solidFill>
              </a:rPr>
              <a:t>no local reaction</a:t>
            </a:r>
            <a:r>
              <a:rPr lang="en-US" sz="2400" dirty="0"/>
              <a:t>, re-</a:t>
            </a:r>
            <a:r>
              <a:rPr lang="en-US" sz="2400" dirty="0" err="1"/>
              <a:t>immunise</a:t>
            </a:r>
            <a:r>
              <a:rPr lang="en-US" sz="2400" dirty="0"/>
              <a:t> the child.</a:t>
            </a:r>
          </a:p>
          <a:p>
            <a:pPr>
              <a:lnSpc>
                <a:spcPct val="150000"/>
              </a:lnSpc>
            </a:pPr>
            <a:r>
              <a:rPr lang="en-US" sz="2400" dirty="0"/>
              <a:t>Change the syringe and needle after each antigen (vaccine) and each child.</a:t>
            </a:r>
            <a:endParaRPr lang="en" sz="2400" dirty="0"/>
          </a:p>
          <a:p>
            <a:pPr>
              <a:lnSpc>
                <a:spcPct val="150000"/>
              </a:lnSpc>
            </a:pPr>
            <a:r>
              <a:rPr lang="en-US" sz="2400" dirty="0"/>
              <a:t>Fill in the Immunization Tally Sheet in BCG section.</a:t>
            </a:r>
            <a:endParaRPr lang="en" sz="2400" dirty="0"/>
          </a:p>
          <a:p>
            <a:pPr>
              <a:lnSpc>
                <a:spcPct val="150000"/>
              </a:lnSpc>
            </a:pPr>
            <a:r>
              <a:rPr lang="en-US" sz="2400" dirty="0"/>
              <a:t>Administer the next antigen.</a:t>
            </a:r>
          </a:p>
          <a:p>
            <a:pPr>
              <a:lnSpc>
                <a:spcPct val="100000"/>
              </a:lnSpc>
              <a:buNone/>
            </a:pPr>
            <a:endParaRPr lang="en-US" sz="2400" dirty="0"/>
          </a:p>
        </p:txBody>
      </p:sp>
    </p:spTree>
    <p:extLst>
      <p:ext uri="{BB962C8B-B14F-4D97-AF65-F5344CB8AC3E}">
        <p14:creationId xmlns:p14="http://schemas.microsoft.com/office/powerpoint/2010/main" val="24571978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a:bodyPr>
          <a:lstStyle/>
          <a:p>
            <a:pPr>
              <a:lnSpc>
                <a:spcPct val="100000"/>
              </a:lnSpc>
            </a:pPr>
            <a:r>
              <a:rPr lang="en-US" sz="2800" b="1" dirty="0"/>
              <a:t>GIVE THE MOTHER HEALTH INFORMATION ABOUT BCG</a:t>
            </a:r>
          </a:p>
        </p:txBody>
      </p:sp>
      <p:sp>
        <p:nvSpPr>
          <p:cNvPr id="3" name="Content Placeholder 2"/>
          <p:cNvSpPr>
            <a:spLocks noGrp="1"/>
          </p:cNvSpPr>
          <p:nvPr>
            <p:ph idx="1"/>
          </p:nvPr>
        </p:nvSpPr>
        <p:spPr>
          <a:xfrm>
            <a:off x="838200" y="1133341"/>
            <a:ext cx="10515600" cy="5043622"/>
          </a:xfrm>
        </p:spPr>
        <p:txBody>
          <a:bodyPr>
            <a:normAutofit/>
          </a:bodyPr>
          <a:lstStyle/>
          <a:p>
            <a:pPr>
              <a:lnSpc>
                <a:spcPct val="150000"/>
              </a:lnSpc>
              <a:buFont typeface="Wingdings" pitchFamily="2" charset="2"/>
              <a:buChar char="Ø"/>
            </a:pPr>
            <a:r>
              <a:rPr lang="en-US" sz="2400" dirty="0"/>
              <a:t>In </a:t>
            </a:r>
            <a:r>
              <a:rPr lang="en-US" sz="2400" b="1" dirty="0"/>
              <a:t>5 to 7 days </a:t>
            </a:r>
            <a:r>
              <a:rPr lang="en-US" sz="2400" dirty="0"/>
              <a:t>a small sore will appear at the place where the injection was given.</a:t>
            </a:r>
          </a:p>
          <a:p>
            <a:pPr>
              <a:lnSpc>
                <a:spcPct val="150000"/>
              </a:lnSpc>
              <a:buFont typeface="Wingdings" pitchFamily="2" charset="2"/>
              <a:buChar char="Ø"/>
            </a:pPr>
            <a:r>
              <a:rPr lang="en-US" sz="2400" dirty="0"/>
              <a:t>The sore might ooze a bit and will last </a:t>
            </a:r>
            <a:r>
              <a:rPr lang="en-US" sz="2400" b="1" dirty="0"/>
              <a:t>for 6 to 8 weeks.</a:t>
            </a:r>
          </a:p>
          <a:p>
            <a:pPr>
              <a:lnSpc>
                <a:spcPct val="150000"/>
              </a:lnSpc>
              <a:buFont typeface="Wingdings" pitchFamily="2" charset="2"/>
              <a:buChar char="Ø"/>
            </a:pPr>
            <a:r>
              <a:rPr lang="en-US" sz="2400" dirty="0"/>
              <a:t>Keep the baby's arm clean with soap and water.</a:t>
            </a:r>
          </a:p>
          <a:p>
            <a:pPr>
              <a:lnSpc>
                <a:spcPct val="150000"/>
              </a:lnSpc>
              <a:buFont typeface="Wingdings" pitchFamily="2" charset="2"/>
              <a:buChar char="Ø"/>
            </a:pPr>
            <a:r>
              <a:rPr lang="en-US" sz="2400" dirty="0"/>
              <a:t>Do not put medicine or dressing on the sore.</a:t>
            </a:r>
          </a:p>
          <a:p>
            <a:pPr>
              <a:lnSpc>
                <a:spcPct val="150000"/>
              </a:lnSpc>
              <a:buFont typeface="Wingdings" pitchFamily="2" charset="2"/>
              <a:buChar char="Ø"/>
            </a:pPr>
            <a:r>
              <a:rPr lang="en-US" sz="2400" dirty="0"/>
              <a:t>The sore will not hurt, and it will heal by itself.</a:t>
            </a:r>
          </a:p>
        </p:txBody>
      </p:sp>
    </p:spTree>
    <p:extLst>
      <p:ext uri="{BB962C8B-B14F-4D97-AF65-F5344CB8AC3E}">
        <p14:creationId xmlns:p14="http://schemas.microsoft.com/office/powerpoint/2010/main" val="303849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6062"/>
            <a:ext cx="10515600" cy="5970901"/>
          </a:xfrm>
        </p:spPr>
        <p:txBody>
          <a:bodyPr>
            <a:normAutofit lnSpcReduction="10000"/>
          </a:bodyPr>
          <a:lstStyle/>
          <a:p>
            <a:pPr>
              <a:lnSpc>
                <a:spcPct val="150000"/>
              </a:lnSpc>
            </a:pPr>
            <a:r>
              <a:rPr lang="en-US" sz="2400" b="1" dirty="0"/>
              <a:t>IMMUNIZATIN</a:t>
            </a:r>
            <a:r>
              <a:rPr lang="en-US" sz="2400" dirty="0"/>
              <a:t>:</a:t>
            </a:r>
          </a:p>
          <a:p>
            <a:pPr>
              <a:lnSpc>
                <a:spcPct val="150000"/>
              </a:lnSpc>
            </a:pPr>
            <a:r>
              <a:rPr lang="en-US" sz="2400" dirty="0"/>
              <a:t> Immunization is the process of introducing weakened or killed germs (vaccines) into the body, which increase body immunity to protect one from a particular disease. </a:t>
            </a:r>
          </a:p>
          <a:p>
            <a:pPr>
              <a:lnSpc>
                <a:spcPct val="150000"/>
              </a:lnSpc>
            </a:pPr>
            <a:r>
              <a:rPr lang="en-US" sz="2400" i="1" dirty="0"/>
              <a:t>its  introduction of a vaccine into a person’s body to protect him or her against a </a:t>
            </a:r>
            <a:r>
              <a:rPr lang="en-US" sz="2400" dirty="0"/>
              <a:t>particular disease</a:t>
            </a:r>
          </a:p>
          <a:p>
            <a:pPr>
              <a:lnSpc>
                <a:spcPct val="150000"/>
              </a:lnSpc>
              <a:buNone/>
            </a:pPr>
            <a:r>
              <a:rPr lang="en-GB" sz="2400" b="1" dirty="0"/>
              <a:t>ATTENUATED: </a:t>
            </a:r>
          </a:p>
          <a:p>
            <a:pPr>
              <a:lnSpc>
                <a:spcPct val="150000"/>
              </a:lnSpc>
            </a:pPr>
            <a:r>
              <a:rPr lang="en-US" sz="2400" dirty="0"/>
              <a:t>Its When a vaccine is introduced into one’s body, the immune system is stimulated to produce </a:t>
            </a:r>
            <a:r>
              <a:rPr lang="en-US" sz="2400" i="1" dirty="0"/>
              <a:t>antibodies that protect against future </a:t>
            </a:r>
            <a:r>
              <a:rPr lang="en-US" sz="2400" dirty="0"/>
              <a:t>infections or severe disease</a:t>
            </a:r>
          </a:p>
          <a:p>
            <a:pPr>
              <a:lnSpc>
                <a:spcPct val="150000"/>
              </a:lnSpc>
            </a:pPr>
            <a:endParaRPr lang="en-US" dirty="0"/>
          </a:p>
          <a:p>
            <a:endParaRPr lang="en-US" dirty="0"/>
          </a:p>
        </p:txBody>
      </p:sp>
    </p:spTree>
    <p:extLst>
      <p:ext uri="{BB962C8B-B14F-4D97-AF65-F5344CB8AC3E}">
        <p14:creationId xmlns:p14="http://schemas.microsoft.com/office/powerpoint/2010/main" val="20582956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81850"/>
          </a:xfrm>
        </p:spPr>
        <p:txBody>
          <a:bodyPr>
            <a:normAutofit fontScale="90000"/>
          </a:bodyPr>
          <a:lstStyle/>
          <a:p>
            <a:r>
              <a:rPr lang="en-US" b="1" dirty="0"/>
              <a:t>PREPARING FOR BCG &amp; MEASLES VACCINES</a:t>
            </a:r>
          </a:p>
        </p:txBody>
      </p:sp>
      <p:sp>
        <p:nvSpPr>
          <p:cNvPr id="3" name="Content Placeholder 2"/>
          <p:cNvSpPr>
            <a:spLocks noGrp="1"/>
          </p:cNvSpPr>
          <p:nvPr>
            <p:ph idx="1"/>
          </p:nvPr>
        </p:nvSpPr>
        <p:spPr>
          <a:xfrm>
            <a:off x="334851" y="746976"/>
            <a:ext cx="11487955" cy="5795492"/>
          </a:xfrm>
        </p:spPr>
        <p:txBody>
          <a:bodyPr>
            <a:normAutofit/>
          </a:bodyPr>
          <a:lstStyle/>
          <a:p>
            <a:pPr lvl="0">
              <a:lnSpc>
                <a:spcPct val="150000"/>
              </a:lnSpc>
              <a:buFont typeface="Wingdings" pitchFamily="2" charset="2"/>
              <a:buChar char="ü"/>
            </a:pPr>
            <a:r>
              <a:rPr lang="en-GB" sz="2400" dirty="0"/>
              <a:t>Use the diluent provided for each vaccine. Diluent should be cold: +4 - +8 degrees centigrade.</a:t>
            </a:r>
            <a:endParaRPr lang="en-US" sz="2400" dirty="0"/>
          </a:p>
          <a:p>
            <a:pPr lvl="0">
              <a:lnSpc>
                <a:spcPct val="150000"/>
              </a:lnSpc>
              <a:buFont typeface="Wingdings" pitchFamily="2" charset="2"/>
              <a:buChar char="ü"/>
            </a:pPr>
            <a:r>
              <a:rPr lang="en-GB" sz="2400" dirty="0"/>
              <a:t>Use different 5ml syringes for mixing measles and BCG vaccines.</a:t>
            </a:r>
            <a:endParaRPr lang="en-US" sz="2400" dirty="0"/>
          </a:p>
          <a:p>
            <a:pPr lvl="0">
              <a:lnSpc>
                <a:spcPct val="150000"/>
              </a:lnSpc>
              <a:buFont typeface="Wingdings" pitchFamily="2" charset="2"/>
              <a:buChar char="ü"/>
            </a:pPr>
            <a:r>
              <a:rPr lang="en-GB" sz="2400" dirty="0"/>
              <a:t>Draw up the full, required amount of the diluent provided as per instruction on the vial.</a:t>
            </a:r>
            <a:endParaRPr lang="en-US" sz="2400" dirty="0"/>
          </a:p>
          <a:p>
            <a:pPr lvl="0">
              <a:lnSpc>
                <a:spcPct val="150000"/>
              </a:lnSpc>
              <a:buFont typeface="Wingdings" pitchFamily="2" charset="2"/>
              <a:buChar char="ü"/>
            </a:pPr>
            <a:r>
              <a:rPr lang="en-GB" sz="2400" dirty="0"/>
              <a:t>Inject diluent into vial.</a:t>
            </a:r>
            <a:endParaRPr lang="en-US" sz="2400" dirty="0"/>
          </a:p>
          <a:p>
            <a:pPr lvl="0">
              <a:lnSpc>
                <a:spcPct val="150000"/>
              </a:lnSpc>
              <a:buFont typeface="Wingdings" pitchFamily="2" charset="2"/>
              <a:buChar char="ü"/>
            </a:pPr>
            <a:r>
              <a:rPr lang="en-GB" sz="2400" dirty="0"/>
              <a:t>Draw and expel mixture back into the bottle three times or until the vaccine is mixed.</a:t>
            </a:r>
          </a:p>
          <a:p>
            <a:pPr marL="0" lvl="0" indent="0">
              <a:lnSpc>
                <a:spcPct val="100000"/>
              </a:lnSpc>
              <a:buNone/>
            </a:pPr>
            <a:endParaRPr lang="en-US" sz="2400" dirty="0"/>
          </a:p>
          <a:p>
            <a:endParaRPr lang="en-US" dirty="0"/>
          </a:p>
        </p:txBody>
      </p:sp>
    </p:spTree>
    <p:extLst>
      <p:ext uri="{BB962C8B-B14F-4D97-AF65-F5344CB8AC3E}">
        <p14:creationId xmlns:p14="http://schemas.microsoft.com/office/powerpoint/2010/main" val="665138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08339"/>
            <a:ext cx="8596668" cy="5333024"/>
          </a:xfrm>
        </p:spPr>
        <p:txBody>
          <a:bodyPr>
            <a:normAutofit/>
          </a:bodyPr>
          <a:lstStyle/>
          <a:p>
            <a:pPr lvl="0">
              <a:lnSpc>
                <a:spcPct val="150000"/>
              </a:lnSpc>
              <a:buFont typeface="Wingdings" pitchFamily="2" charset="2"/>
              <a:buChar char="ü"/>
            </a:pPr>
            <a:r>
              <a:rPr lang="en-GB" sz="2400" b="1" dirty="0"/>
              <a:t>Do not</a:t>
            </a:r>
            <a:r>
              <a:rPr lang="en-GB" sz="2400" dirty="0"/>
              <a:t> shake the vial.</a:t>
            </a:r>
            <a:endParaRPr lang="en-US" sz="2400" dirty="0"/>
          </a:p>
          <a:p>
            <a:pPr lvl="0">
              <a:lnSpc>
                <a:spcPct val="150000"/>
              </a:lnSpc>
              <a:buFont typeface="Wingdings" pitchFamily="2" charset="2"/>
              <a:buChar char="ü"/>
            </a:pPr>
            <a:r>
              <a:rPr lang="en-GB" sz="2400" dirty="0"/>
              <a:t>Measles and BCG vials should be placed on a frozen ice pack or use the sponge in the vaccine carrier for maintaining the correct temperature.</a:t>
            </a:r>
            <a:endParaRPr lang="en-US" sz="2400" dirty="0"/>
          </a:p>
          <a:p>
            <a:pPr lvl="0">
              <a:lnSpc>
                <a:spcPct val="150000"/>
              </a:lnSpc>
              <a:buFont typeface="Wingdings" pitchFamily="2" charset="2"/>
              <a:buChar char="ü"/>
            </a:pPr>
            <a:r>
              <a:rPr lang="en-GB" sz="2400" dirty="0"/>
              <a:t>Draw 0.5ml of measles vaccine (recommended dosage).</a:t>
            </a:r>
            <a:endParaRPr lang="en-US" sz="2400" dirty="0"/>
          </a:p>
          <a:p>
            <a:pPr lvl="0">
              <a:lnSpc>
                <a:spcPct val="150000"/>
              </a:lnSpc>
              <a:buFont typeface="Wingdings" pitchFamily="2" charset="2"/>
              <a:buChar char="ü"/>
            </a:pPr>
            <a:r>
              <a:rPr lang="en-GB" sz="2400" dirty="0"/>
              <a:t>Draw 0.05ml of BCG vaccine for babies up to 11 months old, and 0.1ml for babies above 11 months (recommended dosage)</a:t>
            </a:r>
            <a:endParaRPr lang="en-US" sz="2400" dirty="0"/>
          </a:p>
        </p:txBody>
      </p:sp>
    </p:spTree>
    <p:extLst>
      <p:ext uri="{BB962C8B-B14F-4D97-AF65-F5344CB8AC3E}">
        <p14:creationId xmlns:p14="http://schemas.microsoft.com/office/powerpoint/2010/main" val="674262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56092"/>
          </a:xfrm>
        </p:spPr>
        <p:txBody>
          <a:bodyPr>
            <a:normAutofit fontScale="90000"/>
          </a:bodyPr>
          <a:lstStyle/>
          <a:p>
            <a:r>
              <a:rPr lang="en-US" b="1" dirty="0"/>
              <a:t>2. ORAL POLIO VACCINE (OPV)</a:t>
            </a:r>
          </a:p>
        </p:txBody>
      </p:sp>
      <p:sp>
        <p:nvSpPr>
          <p:cNvPr id="3" name="Content Placeholder 2"/>
          <p:cNvSpPr>
            <a:spLocks noGrp="1"/>
          </p:cNvSpPr>
          <p:nvPr>
            <p:ph idx="1"/>
          </p:nvPr>
        </p:nvSpPr>
        <p:spPr>
          <a:xfrm>
            <a:off x="838200" y="978794"/>
            <a:ext cx="10515600" cy="5198169"/>
          </a:xfrm>
        </p:spPr>
        <p:txBody>
          <a:bodyPr>
            <a:normAutofit/>
          </a:bodyPr>
          <a:lstStyle/>
          <a:p>
            <a:r>
              <a:rPr lang="en-GB" dirty="0"/>
              <a:t>The oral polio vaccine contains </a:t>
            </a:r>
            <a:r>
              <a:rPr lang="en-GB" dirty="0">
                <a:solidFill>
                  <a:srgbClr val="FF0000"/>
                </a:solidFill>
              </a:rPr>
              <a:t>live attenuated virus </a:t>
            </a:r>
            <a:r>
              <a:rPr lang="en-GB" dirty="0"/>
              <a:t>from all three types of polio. </a:t>
            </a:r>
          </a:p>
          <a:p>
            <a:pPr marL="0" indent="0">
              <a:buNone/>
            </a:pPr>
            <a:endParaRPr lang="en-GB" dirty="0"/>
          </a:p>
          <a:p>
            <a:r>
              <a:rPr lang="en-GB" b="1" dirty="0"/>
              <a:t>TYPES OF POLIO VACCINE</a:t>
            </a:r>
          </a:p>
          <a:p>
            <a:pPr marL="1314450" lvl="2" indent="-514350">
              <a:buFont typeface="+mj-lt"/>
              <a:buAutoNum type="arabicPeriod"/>
            </a:pPr>
            <a:r>
              <a:rPr lang="en-GB" sz="2500" dirty="0">
                <a:solidFill>
                  <a:srgbClr val="7030A0"/>
                </a:solidFill>
              </a:rPr>
              <a:t>Monovalent polio vaccine </a:t>
            </a:r>
            <a:r>
              <a:rPr lang="en-GB" sz="2500" dirty="0"/>
              <a:t>-against only one strain of polio virus(either type 1 or type 2 poliovirus)</a:t>
            </a:r>
          </a:p>
          <a:p>
            <a:pPr marL="1314450" lvl="2" indent="-514350">
              <a:buFont typeface="+mj-lt"/>
              <a:buAutoNum type="arabicPeriod"/>
            </a:pPr>
            <a:r>
              <a:rPr lang="en-GB" sz="2500" dirty="0"/>
              <a:t> </a:t>
            </a:r>
            <a:r>
              <a:rPr lang="en-GB" sz="2500" dirty="0">
                <a:solidFill>
                  <a:srgbClr val="7030A0"/>
                </a:solidFill>
              </a:rPr>
              <a:t>Bivalent polio vaccine</a:t>
            </a:r>
            <a:r>
              <a:rPr lang="en-GB" sz="2500" dirty="0"/>
              <a:t>,  a new double strain polio vaccine, is more effective than triple and single strain vaccines and could play a major role in polio eradication</a:t>
            </a:r>
          </a:p>
          <a:p>
            <a:pPr marL="1314450" lvl="2" indent="-514350">
              <a:buFont typeface="+mj-lt"/>
              <a:buAutoNum type="arabicPeriod"/>
            </a:pPr>
            <a:r>
              <a:rPr lang="en-GB" sz="2500" dirty="0">
                <a:solidFill>
                  <a:srgbClr val="7030A0"/>
                </a:solidFill>
              </a:rPr>
              <a:t>Trivalent-a polio vaccine </a:t>
            </a:r>
            <a:r>
              <a:rPr lang="en-GB" sz="2500" dirty="0"/>
              <a:t>:that targets all the three subtypes of poliovirus.</a:t>
            </a:r>
          </a:p>
          <a:p>
            <a:pPr marL="1314450" lvl="2" indent="-514350">
              <a:buFont typeface="+mj-lt"/>
              <a:buAutoNum type="arabicPeriod"/>
            </a:pPr>
            <a:r>
              <a:rPr lang="en-GB" sz="2500" dirty="0">
                <a:solidFill>
                  <a:srgbClr val="7030A0"/>
                </a:solidFill>
              </a:rPr>
              <a:t>Inactivated</a:t>
            </a:r>
            <a:r>
              <a:rPr lang="en-GB" sz="2500" dirty="0"/>
              <a:t> oral polio vaccine</a:t>
            </a:r>
          </a:p>
        </p:txBody>
      </p:sp>
    </p:spTree>
    <p:extLst>
      <p:ext uri="{BB962C8B-B14F-4D97-AF65-F5344CB8AC3E}">
        <p14:creationId xmlns:p14="http://schemas.microsoft.com/office/powerpoint/2010/main" val="21702700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730" y="360608"/>
            <a:ext cx="11006070" cy="6130344"/>
          </a:xfrm>
        </p:spPr>
        <p:txBody>
          <a:bodyPr>
            <a:normAutofit/>
          </a:bodyPr>
          <a:lstStyle/>
          <a:p>
            <a:pPr>
              <a:lnSpc>
                <a:spcPct val="150000"/>
              </a:lnSpc>
            </a:pPr>
            <a:r>
              <a:rPr lang="en-GB" sz="2400" dirty="0"/>
              <a:t>The Sabin type is given orally (by mouth)  in Kenya. Some countries use another type, called Salk vaccine, which is given by injection.</a:t>
            </a:r>
            <a:endParaRPr lang="en-US" sz="2400" dirty="0"/>
          </a:p>
          <a:p>
            <a:pPr>
              <a:lnSpc>
                <a:spcPct val="150000"/>
              </a:lnSpc>
            </a:pPr>
            <a:r>
              <a:rPr lang="en-GB" sz="2400" dirty="0"/>
              <a:t>Oral polio vaccine is given four times beginning at birth </a:t>
            </a:r>
          </a:p>
          <a:p>
            <a:pPr>
              <a:lnSpc>
                <a:spcPct val="150000"/>
              </a:lnSpc>
            </a:pPr>
            <a:r>
              <a:rPr lang="en-GB" sz="2400" dirty="0"/>
              <a:t>Two drops in the mouth are recommended for each dose. </a:t>
            </a:r>
          </a:p>
          <a:p>
            <a:pPr>
              <a:lnSpc>
                <a:spcPct val="150000"/>
              </a:lnSpc>
            </a:pPr>
            <a:r>
              <a:rPr lang="en-GB" sz="2400" dirty="0"/>
              <a:t>It should be noted that booster doses are sometimes given to all children below five years of age in the entire country regardless of immunisation status. </a:t>
            </a:r>
          </a:p>
          <a:p>
            <a:pPr>
              <a:lnSpc>
                <a:spcPct val="150000"/>
              </a:lnSpc>
            </a:pPr>
            <a:r>
              <a:rPr lang="en-GB" sz="2400" dirty="0"/>
              <a:t>This is done during National Immunisation Days (NIDs), whose primary objective is to eradicate poliomyelitis.</a:t>
            </a:r>
            <a:endParaRPr lang="en-US" sz="2400" dirty="0"/>
          </a:p>
        </p:txBody>
      </p:sp>
    </p:spTree>
    <p:extLst>
      <p:ext uri="{BB962C8B-B14F-4D97-AF65-F5344CB8AC3E}">
        <p14:creationId xmlns:p14="http://schemas.microsoft.com/office/powerpoint/2010/main" val="3173659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POLIO IMMUNIZATION SCHEDULE</a:t>
            </a:r>
          </a:p>
        </p:txBody>
      </p:sp>
      <p:sp>
        <p:nvSpPr>
          <p:cNvPr id="3" name="Content Placeholder 2"/>
          <p:cNvSpPr>
            <a:spLocks noGrp="1"/>
          </p:cNvSpPr>
          <p:nvPr>
            <p:ph idx="1"/>
          </p:nvPr>
        </p:nvSpPr>
        <p:spPr/>
        <p:txBody>
          <a:bodyPr/>
          <a:lstStyle/>
          <a:p>
            <a:pPr lvl="1"/>
            <a:r>
              <a:rPr lang="en-GB" sz="2800" dirty="0"/>
              <a:t>Polio 0: Birth or first contact</a:t>
            </a:r>
            <a:endParaRPr lang="en-US" sz="2800" dirty="0"/>
          </a:p>
          <a:p>
            <a:pPr lvl="1"/>
            <a:r>
              <a:rPr lang="en-GB" sz="2800" dirty="0"/>
              <a:t>Polio 1: 6 weeks</a:t>
            </a:r>
            <a:endParaRPr lang="en-US" sz="2800" dirty="0"/>
          </a:p>
          <a:p>
            <a:pPr lvl="1"/>
            <a:r>
              <a:rPr lang="en-GB" sz="2800" dirty="0"/>
              <a:t>Polio 2: 10 weeks</a:t>
            </a:r>
            <a:endParaRPr lang="en-US" sz="2800" dirty="0"/>
          </a:p>
          <a:p>
            <a:pPr lvl="1"/>
            <a:r>
              <a:rPr lang="en-GB" sz="2800" dirty="0"/>
              <a:t>Polio 3: 14 weeks</a:t>
            </a:r>
            <a:endParaRPr lang="en-US" sz="2800" dirty="0"/>
          </a:p>
          <a:p>
            <a:endParaRPr lang="en-US" dirty="0"/>
          </a:p>
        </p:txBody>
      </p:sp>
    </p:spTree>
    <p:extLst>
      <p:ext uri="{BB962C8B-B14F-4D97-AF65-F5344CB8AC3E}">
        <p14:creationId xmlns:p14="http://schemas.microsoft.com/office/powerpoint/2010/main" val="2305467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Preparing Polio Vaccine</a:t>
            </a:r>
            <a:endParaRPr lang="en-US" dirty="0"/>
          </a:p>
        </p:txBody>
      </p:sp>
      <p:sp>
        <p:nvSpPr>
          <p:cNvPr id="3" name="Content Placeholder 2"/>
          <p:cNvSpPr>
            <a:spLocks noGrp="1"/>
          </p:cNvSpPr>
          <p:nvPr>
            <p:ph idx="1"/>
          </p:nvPr>
        </p:nvSpPr>
        <p:spPr>
          <a:xfrm>
            <a:off x="1" y="1519707"/>
            <a:ext cx="10663706" cy="5338293"/>
          </a:xfrm>
        </p:spPr>
        <p:txBody>
          <a:bodyPr>
            <a:normAutofit/>
          </a:bodyPr>
          <a:lstStyle/>
          <a:p>
            <a:pPr lvl="0">
              <a:lnSpc>
                <a:spcPct val="150000"/>
              </a:lnSpc>
            </a:pPr>
            <a:r>
              <a:rPr lang="en-GB" sz="2400" b="1" dirty="0"/>
              <a:t>To prepare this vaccine you should do the following.</a:t>
            </a:r>
            <a:endParaRPr lang="en-US" sz="2400" b="1" dirty="0"/>
          </a:p>
          <a:p>
            <a:pPr lvl="1">
              <a:lnSpc>
                <a:spcPct val="150000"/>
              </a:lnSpc>
              <a:buFont typeface="Wingdings" pitchFamily="2" charset="2"/>
              <a:buChar char="ü"/>
            </a:pPr>
            <a:r>
              <a:rPr lang="en-GB" sz="2400" dirty="0"/>
              <a:t>If a dropper is separate, attach it securely to the vial (bottle).</a:t>
            </a:r>
            <a:endParaRPr lang="en-US" sz="2400" dirty="0"/>
          </a:p>
          <a:p>
            <a:pPr lvl="1">
              <a:lnSpc>
                <a:spcPct val="150000"/>
              </a:lnSpc>
              <a:buFont typeface="Wingdings" pitchFamily="2" charset="2"/>
              <a:buChar char="ü"/>
            </a:pPr>
            <a:r>
              <a:rPr lang="en-GB" sz="2400" dirty="0"/>
              <a:t>Keep polio vaccine shaded from sunlight during the immunisation session.</a:t>
            </a:r>
            <a:endParaRPr lang="en-US" sz="2400" dirty="0"/>
          </a:p>
          <a:p>
            <a:pPr lvl="1">
              <a:lnSpc>
                <a:spcPct val="150000"/>
              </a:lnSpc>
              <a:buFont typeface="Wingdings" pitchFamily="2" charset="2"/>
              <a:buChar char="ü"/>
            </a:pPr>
            <a:r>
              <a:rPr lang="en-GB" sz="2400" dirty="0"/>
              <a:t>Place the vial on a frozen ice pack or place it in the hole of the sponge placed at the mouth of a vaccine carrier, which is provided for this purpose to maintain the temperature.</a:t>
            </a:r>
            <a:r>
              <a:rPr lang="en-GB" dirty="0"/>
              <a:t> </a:t>
            </a:r>
            <a:endParaRPr lang="en-US" dirty="0"/>
          </a:p>
        </p:txBody>
      </p:sp>
    </p:spTree>
    <p:extLst>
      <p:ext uri="{BB962C8B-B14F-4D97-AF65-F5344CB8AC3E}">
        <p14:creationId xmlns:p14="http://schemas.microsoft.com/office/powerpoint/2010/main" val="41538432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789"/>
            <a:ext cx="10515600" cy="618187"/>
          </a:xfrm>
        </p:spPr>
        <p:txBody>
          <a:bodyPr>
            <a:normAutofit fontScale="90000"/>
          </a:bodyPr>
          <a:lstStyle/>
          <a:p>
            <a:r>
              <a:rPr lang="en-US" dirty="0"/>
              <a:t>3. PENTAVALENT</a:t>
            </a:r>
          </a:p>
        </p:txBody>
      </p:sp>
      <p:sp>
        <p:nvSpPr>
          <p:cNvPr id="3" name="Content Placeholder 2"/>
          <p:cNvSpPr>
            <a:spLocks noGrp="1"/>
          </p:cNvSpPr>
          <p:nvPr>
            <p:ph idx="1"/>
          </p:nvPr>
        </p:nvSpPr>
        <p:spPr>
          <a:xfrm>
            <a:off x="553792" y="746976"/>
            <a:ext cx="10800008" cy="5834127"/>
          </a:xfrm>
        </p:spPr>
        <p:txBody>
          <a:bodyPr>
            <a:normAutofit/>
          </a:bodyPr>
          <a:lstStyle/>
          <a:p>
            <a:pPr>
              <a:lnSpc>
                <a:spcPct val="150000"/>
              </a:lnSpc>
              <a:buFont typeface="Wingdings" panose="05000000000000000000" pitchFamily="2" charset="2"/>
              <a:buChar char="§"/>
            </a:pPr>
            <a:r>
              <a:rPr lang="en-GB" sz="2400" dirty="0"/>
              <a:t>This is the newly introduced combination of immunisation against diphtheria, pertussis (whooping cough), tetanus, hepatitis B and influenza. </a:t>
            </a:r>
          </a:p>
          <a:p>
            <a:pPr>
              <a:lnSpc>
                <a:spcPct val="150000"/>
              </a:lnSpc>
              <a:buFont typeface="Wingdings" panose="05000000000000000000" pitchFamily="2" charset="2"/>
              <a:buChar char="§"/>
            </a:pPr>
            <a:r>
              <a:rPr lang="en-GB" sz="2400" dirty="0"/>
              <a:t>The dose is 0.5ml. </a:t>
            </a:r>
          </a:p>
          <a:p>
            <a:pPr>
              <a:lnSpc>
                <a:spcPct val="150000"/>
              </a:lnSpc>
              <a:buFont typeface="Wingdings" panose="05000000000000000000" pitchFamily="2" charset="2"/>
              <a:buChar char="§"/>
            </a:pPr>
            <a:r>
              <a:rPr lang="en-GB" sz="2400" dirty="0"/>
              <a:t>The first dose is given </a:t>
            </a:r>
            <a:r>
              <a:rPr lang="en-GB" sz="2400" b="1" dirty="0"/>
              <a:t>six weeks </a:t>
            </a:r>
            <a:r>
              <a:rPr lang="en-GB" sz="2400" dirty="0"/>
              <a:t>after birth, the 2</a:t>
            </a:r>
            <a:r>
              <a:rPr lang="en-GB" sz="2400" baseline="30000" dirty="0"/>
              <a:t>nd</a:t>
            </a:r>
            <a:r>
              <a:rPr lang="en-GB" sz="2400" dirty="0"/>
              <a:t> at t</a:t>
            </a:r>
            <a:r>
              <a:rPr lang="en-GB" sz="2400" b="1" dirty="0"/>
              <a:t>en weeks </a:t>
            </a:r>
            <a:r>
              <a:rPr lang="en-GB" sz="2400" dirty="0"/>
              <a:t>after birth and 3</a:t>
            </a:r>
            <a:r>
              <a:rPr lang="en-GB" sz="2400" baseline="30000" dirty="0"/>
              <a:t>rd</a:t>
            </a:r>
            <a:r>
              <a:rPr lang="en-GB" sz="2400" dirty="0"/>
              <a:t>  at the age of </a:t>
            </a:r>
            <a:r>
              <a:rPr lang="en-GB" sz="2400" b="1" dirty="0"/>
              <a:t>14 weeks</a:t>
            </a:r>
          </a:p>
          <a:p>
            <a:pPr>
              <a:lnSpc>
                <a:spcPct val="150000"/>
              </a:lnSpc>
              <a:buFont typeface="Wingdings" panose="05000000000000000000" pitchFamily="2" charset="2"/>
              <a:buChar char="§"/>
            </a:pPr>
            <a:endParaRPr lang="en-US" sz="2400" b="1" dirty="0"/>
          </a:p>
          <a:p>
            <a:endParaRPr lang="en-US" dirty="0"/>
          </a:p>
        </p:txBody>
      </p:sp>
    </p:spTree>
    <p:extLst>
      <p:ext uri="{BB962C8B-B14F-4D97-AF65-F5344CB8AC3E}">
        <p14:creationId xmlns:p14="http://schemas.microsoft.com/office/powerpoint/2010/main" val="4053176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83335"/>
            <a:ext cx="8596668" cy="5758027"/>
          </a:xfrm>
        </p:spPr>
        <p:txBody>
          <a:bodyPr/>
          <a:lstStyle/>
          <a:p>
            <a:pPr>
              <a:lnSpc>
                <a:spcPct val="150000"/>
              </a:lnSpc>
              <a:buFont typeface="Wingdings" panose="05000000000000000000" pitchFamily="2" charset="2"/>
              <a:buChar char="§"/>
            </a:pPr>
            <a:r>
              <a:rPr lang="en-GB" sz="2400" dirty="0"/>
              <a:t>Pentavalent has </a:t>
            </a:r>
            <a:r>
              <a:rPr lang="en-GB" sz="2400" b="1" dirty="0"/>
              <a:t>five vaccines </a:t>
            </a:r>
            <a:r>
              <a:rPr lang="en-GB" sz="2400" dirty="0"/>
              <a:t>which include diphtheria, pertussis, tetanus, and hepatitis B and Haemophilus influenza type B.</a:t>
            </a:r>
          </a:p>
          <a:p>
            <a:pPr>
              <a:lnSpc>
                <a:spcPct val="150000"/>
              </a:lnSpc>
              <a:buFont typeface="Wingdings" panose="05000000000000000000" pitchFamily="2" charset="2"/>
              <a:buChar char="§"/>
            </a:pPr>
            <a:r>
              <a:rPr lang="en-GB" sz="2400" dirty="0"/>
              <a:t> The Pentavalent vaccine is given by injecting the child intramuscularly (in the muscle) at the left upper thigh.</a:t>
            </a:r>
          </a:p>
          <a:p>
            <a:pPr>
              <a:lnSpc>
                <a:spcPct val="150000"/>
              </a:lnSpc>
              <a:buFont typeface="Wingdings" panose="05000000000000000000" pitchFamily="2" charset="2"/>
              <a:buChar char="§"/>
            </a:pPr>
            <a:r>
              <a:rPr lang="en-GB" sz="2400" dirty="0"/>
              <a:t> It is given three times, beginning at 6 weeks), at 10 weeks and 14 weeks respectively. </a:t>
            </a:r>
          </a:p>
          <a:p>
            <a:pPr>
              <a:lnSpc>
                <a:spcPct val="150000"/>
              </a:lnSpc>
              <a:buFont typeface="Wingdings" panose="05000000000000000000" pitchFamily="2" charset="2"/>
              <a:buChar char="§"/>
            </a:pPr>
            <a:r>
              <a:rPr lang="en-GB" sz="2400" dirty="0"/>
              <a:t> A dose of 0.5 ml is recommended at each time it is given.</a:t>
            </a:r>
            <a:endParaRPr lang="en-US" sz="2400" dirty="0"/>
          </a:p>
          <a:p>
            <a:endParaRPr lang="en-US" dirty="0"/>
          </a:p>
        </p:txBody>
      </p:sp>
    </p:spTree>
    <p:extLst>
      <p:ext uri="{BB962C8B-B14F-4D97-AF65-F5344CB8AC3E}">
        <p14:creationId xmlns:p14="http://schemas.microsoft.com/office/powerpoint/2010/main" val="5546452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9123"/>
          </a:xfrm>
        </p:spPr>
        <p:txBody>
          <a:bodyPr>
            <a:normAutofit fontScale="90000"/>
          </a:bodyPr>
          <a:lstStyle/>
          <a:p>
            <a:r>
              <a:rPr lang="en-US" sz="3200" b="1" dirty="0"/>
              <a:t>HEALTH TALK TO THE MOTHER ON DPT/PENTAVALENT </a:t>
            </a:r>
          </a:p>
        </p:txBody>
      </p:sp>
      <p:sp>
        <p:nvSpPr>
          <p:cNvPr id="3" name="Content Placeholder 2"/>
          <p:cNvSpPr>
            <a:spLocks noGrp="1"/>
          </p:cNvSpPr>
          <p:nvPr>
            <p:ph idx="1"/>
          </p:nvPr>
        </p:nvSpPr>
        <p:spPr>
          <a:xfrm>
            <a:off x="838200" y="824248"/>
            <a:ext cx="10515600" cy="5434884"/>
          </a:xfrm>
        </p:spPr>
        <p:txBody>
          <a:bodyPr>
            <a:normAutofit/>
          </a:bodyPr>
          <a:lstStyle/>
          <a:p>
            <a:pPr marL="0" indent="0">
              <a:lnSpc>
                <a:spcPct val="150000"/>
              </a:lnSpc>
              <a:buNone/>
            </a:pPr>
            <a:r>
              <a:rPr lang="en-US" sz="2400" dirty="0"/>
              <a:t>1. DPT may cause some tenderness at the place the injection was given.</a:t>
            </a:r>
          </a:p>
          <a:p>
            <a:pPr marL="0" indent="0">
              <a:lnSpc>
                <a:spcPct val="150000"/>
              </a:lnSpc>
              <a:buNone/>
            </a:pPr>
            <a:r>
              <a:rPr lang="en-US" sz="2400" dirty="0"/>
              <a:t>2. This tenderness will go away after a few days.</a:t>
            </a:r>
          </a:p>
          <a:p>
            <a:pPr marL="0" indent="0">
              <a:lnSpc>
                <a:spcPct val="150000"/>
              </a:lnSpc>
              <a:buNone/>
            </a:pPr>
            <a:r>
              <a:rPr lang="en-US" sz="2400" dirty="0"/>
              <a:t>3. DPT may cause fever but the fever will subside in 24 hours.</a:t>
            </a:r>
          </a:p>
          <a:p>
            <a:pPr marL="0" indent="0">
              <a:lnSpc>
                <a:spcPct val="150000"/>
              </a:lnSpc>
              <a:buNone/>
            </a:pPr>
            <a:r>
              <a:rPr lang="en-US" sz="2400" dirty="0"/>
              <a:t>4. Teach the mother how to care for a child with fever.</a:t>
            </a:r>
          </a:p>
          <a:p>
            <a:pPr marL="0" indent="0">
              <a:lnSpc>
                <a:spcPct val="150000"/>
              </a:lnSpc>
              <a:buNone/>
            </a:pPr>
            <a:r>
              <a:rPr lang="en-US" sz="2400" dirty="0"/>
              <a:t>5. Fill in the </a:t>
            </a:r>
            <a:r>
              <a:rPr lang="en-US" sz="2400" dirty="0" err="1"/>
              <a:t>Immunisation</a:t>
            </a:r>
            <a:r>
              <a:rPr lang="en-US" sz="2400" dirty="0"/>
              <a:t> Tally Sheet appropriately.</a:t>
            </a:r>
          </a:p>
        </p:txBody>
      </p:sp>
    </p:spTree>
    <p:extLst>
      <p:ext uri="{BB962C8B-B14F-4D97-AF65-F5344CB8AC3E}">
        <p14:creationId xmlns:p14="http://schemas.microsoft.com/office/powerpoint/2010/main" val="499953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Preparing pentavalent, TT and PCV vaccines:</a:t>
            </a:r>
            <a:endParaRPr lang="en-US" dirty="0"/>
          </a:p>
        </p:txBody>
      </p:sp>
      <p:sp>
        <p:nvSpPr>
          <p:cNvPr id="3" name="Content Placeholder 2"/>
          <p:cNvSpPr>
            <a:spLocks noGrp="1"/>
          </p:cNvSpPr>
          <p:nvPr>
            <p:ph idx="1"/>
          </p:nvPr>
        </p:nvSpPr>
        <p:spPr/>
        <p:txBody>
          <a:bodyPr>
            <a:normAutofit lnSpcReduction="10000"/>
          </a:bodyPr>
          <a:lstStyle/>
          <a:p>
            <a:pPr lvl="0">
              <a:lnSpc>
                <a:spcPct val="150000"/>
              </a:lnSpc>
            </a:pPr>
            <a:r>
              <a:rPr lang="en-GB" sz="2400" dirty="0"/>
              <a:t>These vaccines come in liquid form. You will not need to dissolve or mix them.</a:t>
            </a:r>
            <a:endParaRPr lang="en-US" sz="2400" dirty="0"/>
          </a:p>
          <a:p>
            <a:pPr lvl="0">
              <a:lnSpc>
                <a:spcPct val="150000"/>
              </a:lnSpc>
            </a:pPr>
            <a:r>
              <a:rPr lang="en-GB" sz="2400" dirty="0"/>
              <a:t>Remove metal top from the vial</a:t>
            </a:r>
            <a:endParaRPr lang="en-US" sz="2400" dirty="0"/>
          </a:p>
          <a:p>
            <a:pPr lvl="0">
              <a:lnSpc>
                <a:spcPct val="150000"/>
              </a:lnSpc>
            </a:pPr>
            <a:r>
              <a:rPr lang="en-GB" sz="2400" dirty="0"/>
              <a:t>Draw 0.5ml into the sterile syringe</a:t>
            </a:r>
            <a:endParaRPr lang="en-US" sz="2400" dirty="0"/>
          </a:p>
          <a:p>
            <a:pPr lvl="0">
              <a:lnSpc>
                <a:spcPct val="150000"/>
              </a:lnSpc>
            </a:pPr>
            <a:r>
              <a:rPr lang="en-GB" sz="2400" dirty="0"/>
              <a:t>Remove bubbles</a:t>
            </a:r>
            <a:endParaRPr lang="en-US" sz="2400" dirty="0"/>
          </a:p>
          <a:p>
            <a:pPr lvl="0">
              <a:lnSpc>
                <a:spcPct val="150000"/>
              </a:lnSpc>
            </a:pPr>
            <a:r>
              <a:rPr lang="en-GB" sz="2400" dirty="0"/>
              <a:t>Keep the vaccines shaded from light.</a:t>
            </a:r>
            <a:endParaRPr lang="en-US" sz="2400" dirty="0"/>
          </a:p>
          <a:p>
            <a:endParaRPr lang="en-US" dirty="0"/>
          </a:p>
        </p:txBody>
      </p:sp>
    </p:spTree>
    <p:extLst>
      <p:ext uri="{BB962C8B-B14F-4D97-AF65-F5344CB8AC3E}">
        <p14:creationId xmlns:p14="http://schemas.microsoft.com/office/powerpoint/2010/main" val="839766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7576"/>
            <a:ext cx="10515600" cy="6600424"/>
          </a:xfrm>
        </p:spPr>
        <p:txBody>
          <a:bodyPr>
            <a:normAutofit fontScale="77500" lnSpcReduction="20000"/>
          </a:bodyPr>
          <a:lstStyle/>
          <a:p>
            <a:pPr>
              <a:lnSpc>
                <a:spcPct val="150000"/>
              </a:lnSpc>
              <a:buNone/>
            </a:pPr>
            <a:r>
              <a:rPr lang="en-US" sz="2600" b="1" dirty="0"/>
              <a:t>IMMUNITY</a:t>
            </a:r>
            <a:r>
              <a:rPr lang="en-US" sz="2600" dirty="0"/>
              <a:t>: </a:t>
            </a:r>
          </a:p>
          <a:p>
            <a:pPr>
              <a:lnSpc>
                <a:spcPct val="150000"/>
              </a:lnSpc>
            </a:pPr>
            <a:r>
              <a:rPr lang="en-US" sz="2600" dirty="0"/>
              <a:t>Its the ability of the body to fight against certain disease organisms.</a:t>
            </a:r>
          </a:p>
          <a:p>
            <a:pPr>
              <a:lnSpc>
                <a:spcPct val="150000"/>
              </a:lnSpc>
              <a:buNone/>
            </a:pPr>
            <a:r>
              <a:rPr lang="en-US" sz="2600" b="1" dirty="0"/>
              <a:t>IMMUNE- COMPLEX</a:t>
            </a:r>
            <a:r>
              <a:rPr lang="en-US" sz="2600" dirty="0"/>
              <a:t>:</a:t>
            </a:r>
          </a:p>
          <a:p>
            <a:pPr>
              <a:lnSpc>
                <a:spcPct val="150000"/>
              </a:lnSpc>
            </a:pPr>
            <a:r>
              <a:rPr lang="en-US" sz="2600" dirty="0"/>
              <a:t>Its also known as antigen-antibody complex, occurs from the bonding of an antibody to an antigen. immune complex molecules help in fighting diseases.</a:t>
            </a:r>
          </a:p>
          <a:p>
            <a:pPr>
              <a:lnSpc>
                <a:spcPct val="170000"/>
              </a:lnSpc>
              <a:buNone/>
            </a:pPr>
            <a:r>
              <a:rPr lang="en-US" sz="2600" b="1" dirty="0"/>
              <a:t>ANTIBODY</a:t>
            </a:r>
            <a:r>
              <a:rPr lang="en-US" sz="2600" dirty="0"/>
              <a:t>-</a:t>
            </a:r>
          </a:p>
          <a:p>
            <a:pPr>
              <a:lnSpc>
                <a:spcPct val="170000"/>
              </a:lnSpc>
            </a:pPr>
            <a:r>
              <a:rPr lang="en-US" sz="2600" dirty="0"/>
              <a:t>its a protein produced by the body’s immune system when it detects harmful substances, called antigens. examples of antigens include micro-</a:t>
            </a:r>
            <a:r>
              <a:rPr lang="en-US" sz="2600" dirty="0" err="1"/>
              <a:t>organisims</a:t>
            </a:r>
            <a:r>
              <a:rPr lang="en-US" sz="2600" dirty="0"/>
              <a:t> (such as bacteria, fungi, parasites, and viruses). </a:t>
            </a:r>
          </a:p>
          <a:p>
            <a:pPr marL="0" indent="0">
              <a:lnSpc>
                <a:spcPct val="170000"/>
              </a:lnSpc>
              <a:buNone/>
            </a:pPr>
            <a:r>
              <a:rPr lang="en-US" sz="2600" b="1" dirty="0"/>
              <a:t>ANTIGEN</a:t>
            </a:r>
            <a:r>
              <a:rPr lang="en-US" sz="2600" dirty="0"/>
              <a:t>- </a:t>
            </a:r>
          </a:p>
          <a:p>
            <a:pPr>
              <a:lnSpc>
                <a:spcPct val="160000"/>
              </a:lnSpc>
            </a:pPr>
            <a:r>
              <a:rPr lang="en-US" sz="2600" dirty="0"/>
              <a:t>Its any substance that causes your immune system to produce antibodies against it. An antigen maybe a foreign </a:t>
            </a:r>
            <a:r>
              <a:rPr lang="en-US" sz="2600" dirty="0" err="1"/>
              <a:t>sunstance</a:t>
            </a:r>
            <a:r>
              <a:rPr lang="en-US" sz="2600" dirty="0"/>
              <a:t> from the </a:t>
            </a:r>
            <a:r>
              <a:rPr lang="en-US" sz="2600" dirty="0" err="1"/>
              <a:t>environmentsuch</a:t>
            </a:r>
            <a:r>
              <a:rPr lang="en-US" sz="2600" dirty="0"/>
              <a:t> as </a:t>
            </a:r>
            <a:r>
              <a:rPr lang="en-US" sz="2600" dirty="0" err="1"/>
              <a:t>chemicals,bacteria,viruses,or</a:t>
            </a:r>
            <a:r>
              <a:rPr lang="en-US" sz="2600" dirty="0"/>
              <a:t> pollen.</a:t>
            </a:r>
          </a:p>
          <a:p>
            <a:pPr>
              <a:lnSpc>
                <a:spcPct val="150000"/>
              </a:lnSpc>
            </a:pPr>
            <a:endParaRPr lang="en-US" sz="2400" dirty="0"/>
          </a:p>
        </p:txBody>
      </p:sp>
    </p:spTree>
    <p:extLst>
      <p:ext uri="{BB962C8B-B14F-4D97-AF65-F5344CB8AC3E}">
        <p14:creationId xmlns:p14="http://schemas.microsoft.com/office/powerpoint/2010/main" val="40781343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276" y="141668"/>
            <a:ext cx="10851524" cy="6035295"/>
          </a:xfrm>
        </p:spPr>
        <p:txBody>
          <a:bodyPr>
            <a:normAutofit/>
          </a:bodyPr>
          <a:lstStyle/>
          <a:p>
            <a:r>
              <a:rPr lang="en-US" b="1" u="sng" dirty="0"/>
              <a:t>Tetanus Toxoid Vaccination Schedule: Every woman of child bearing age (15-45years), including pregnant women, should get 5 doses of Tetanus Toxoid (TT) vaccine. </a:t>
            </a:r>
          </a:p>
          <a:p>
            <a:endParaRPr lang="en" dirty="0"/>
          </a:p>
          <a:p>
            <a:pPr>
              <a:lnSpc>
                <a:spcPct val="150000"/>
              </a:lnSpc>
            </a:pPr>
            <a:r>
              <a:rPr lang="en-US" sz="2400" dirty="0"/>
              <a:t>First dose (</a:t>
            </a:r>
            <a:r>
              <a:rPr lang="en-US" sz="2400" dirty="0">
                <a:solidFill>
                  <a:srgbClr val="FF0000"/>
                </a:solidFill>
              </a:rPr>
              <a:t>TT1</a:t>
            </a:r>
            <a:r>
              <a:rPr lang="en-US" sz="2400" dirty="0"/>
              <a:t>): At first contact or as early as possible during pregnancy.</a:t>
            </a:r>
          </a:p>
          <a:p>
            <a:pPr>
              <a:lnSpc>
                <a:spcPct val="150000"/>
              </a:lnSpc>
            </a:pPr>
            <a:r>
              <a:rPr lang="en-US" sz="2400" dirty="0"/>
              <a:t>Second dose (</a:t>
            </a:r>
            <a:r>
              <a:rPr lang="en-US" sz="2400" dirty="0">
                <a:solidFill>
                  <a:srgbClr val="FF0000"/>
                </a:solidFill>
              </a:rPr>
              <a:t>TT2</a:t>
            </a:r>
            <a:r>
              <a:rPr lang="en-US" sz="2400" dirty="0"/>
              <a:t>): At least 4 weeks after first dose.</a:t>
            </a:r>
          </a:p>
          <a:p>
            <a:pPr>
              <a:lnSpc>
                <a:spcPct val="150000"/>
              </a:lnSpc>
            </a:pPr>
            <a:r>
              <a:rPr lang="en-US" sz="2400" dirty="0"/>
              <a:t>Third dose (</a:t>
            </a:r>
            <a:r>
              <a:rPr lang="en-US" sz="2400" dirty="0">
                <a:solidFill>
                  <a:srgbClr val="FF0000"/>
                </a:solidFill>
              </a:rPr>
              <a:t>TT3</a:t>
            </a:r>
            <a:r>
              <a:rPr lang="en-US" sz="2400" dirty="0"/>
              <a:t>): At least 6 months after second dose.</a:t>
            </a:r>
          </a:p>
          <a:p>
            <a:pPr>
              <a:lnSpc>
                <a:spcPct val="150000"/>
              </a:lnSpc>
            </a:pPr>
            <a:r>
              <a:rPr lang="en-US" sz="2400" dirty="0"/>
              <a:t>Fourth dose (</a:t>
            </a:r>
            <a:r>
              <a:rPr lang="en-US" sz="2400" dirty="0">
                <a:solidFill>
                  <a:srgbClr val="FF0000"/>
                </a:solidFill>
              </a:rPr>
              <a:t>TT4</a:t>
            </a:r>
            <a:r>
              <a:rPr lang="en-US" sz="2400" dirty="0"/>
              <a:t>): At least 1 year after third dose.</a:t>
            </a:r>
          </a:p>
          <a:p>
            <a:pPr>
              <a:lnSpc>
                <a:spcPct val="150000"/>
              </a:lnSpc>
            </a:pPr>
            <a:r>
              <a:rPr lang="en-US" sz="2400" dirty="0"/>
              <a:t>Fifth dose (</a:t>
            </a:r>
            <a:r>
              <a:rPr lang="en-US" sz="2400" dirty="0">
                <a:solidFill>
                  <a:srgbClr val="FF0000"/>
                </a:solidFill>
              </a:rPr>
              <a:t>TT5</a:t>
            </a:r>
            <a:r>
              <a:rPr lang="en-US" sz="2400" dirty="0"/>
              <a:t>): At least 1 year after fourth dose.</a:t>
            </a:r>
          </a:p>
          <a:p>
            <a:endParaRPr lang="en-US" dirty="0"/>
          </a:p>
        </p:txBody>
      </p:sp>
    </p:spTree>
    <p:extLst>
      <p:ext uri="{BB962C8B-B14F-4D97-AF65-F5344CB8AC3E}">
        <p14:creationId xmlns:p14="http://schemas.microsoft.com/office/powerpoint/2010/main" val="2850642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88135"/>
          </a:xfrm>
        </p:spPr>
        <p:txBody>
          <a:bodyPr>
            <a:normAutofit fontScale="90000"/>
          </a:bodyPr>
          <a:lstStyle/>
          <a:p>
            <a:r>
              <a:rPr lang="en-US" dirty="0"/>
              <a:t>4. MEASLES VACCINES</a:t>
            </a:r>
          </a:p>
        </p:txBody>
      </p:sp>
      <p:sp>
        <p:nvSpPr>
          <p:cNvPr id="3" name="Content Placeholder 2"/>
          <p:cNvSpPr>
            <a:spLocks noGrp="1"/>
          </p:cNvSpPr>
          <p:nvPr>
            <p:ph idx="1"/>
          </p:nvPr>
        </p:nvSpPr>
        <p:spPr>
          <a:xfrm>
            <a:off x="677334" y="1287887"/>
            <a:ext cx="8596668" cy="5074276"/>
          </a:xfrm>
        </p:spPr>
        <p:txBody>
          <a:bodyPr>
            <a:normAutofit/>
          </a:bodyPr>
          <a:lstStyle/>
          <a:p>
            <a:pPr>
              <a:lnSpc>
                <a:spcPct val="150000"/>
              </a:lnSpc>
              <a:buFont typeface="Wingdings" panose="05000000000000000000" pitchFamily="2" charset="2"/>
              <a:buChar char="v"/>
            </a:pPr>
            <a:r>
              <a:rPr lang="en-GB" sz="2400" dirty="0"/>
              <a:t> Its a live attenuated freeze-dried vaccine given at </a:t>
            </a:r>
            <a:r>
              <a:rPr lang="en-GB" sz="2400" b="1" dirty="0"/>
              <a:t>nine months </a:t>
            </a:r>
            <a:r>
              <a:rPr lang="en-GB" sz="2400" dirty="0"/>
              <a:t>old and a second dose </a:t>
            </a:r>
            <a:r>
              <a:rPr lang="en-GB" sz="2400" b="1" dirty="0"/>
              <a:t>at 18 months</a:t>
            </a:r>
            <a:r>
              <a:rPr lang="en-GB" sz="2400" dirty="0"/>
              <a:t>. </a:t>
            </a:r>
          </a:p>
          <a:p>
            <a:pPr>
              <a:lnSpc>
                <a:spcPct val="150000"/>
              </a:lnSpc>
              <a:buFont typeface="Wingdings" panose="05000000000000000000" pitchFamily="2" charset="2"/>
              <a:buChar char="v"/>
            </a:pPr>
            <a:r>
              <a:rPr lang="en-GB" sz="2400" dirty="0"/>
              <a:t>It is administered by intramuscular injection (on the right deltoid.)</a:t>
            </a:r>
          </a:p>
          <a:p>
            <a:pPr>
              <a:lnSpc>
                <a:spcPct val="150000"/>
              </a:lnSpc>
              <a:buFont typeface="Wingdings" panose="05000000000000000000" pitchFamily="2" charset="2"/>
              <a:buChar char="v"/>
            </a:pPr>
            <a:r>
              <a:rPr lang="en-GB" sz="2400" dirty="0"/>
              <a:t> in a dose of 0.5ml. </a:t>
            </a:r>
          </a:p>
          <a:p>
            <a:pPr>
              <a:lnSpc>
                <a:spcPct val="150000"/>
              </a:lnSpc>
              <a:buFont typeface="Wingdings" panose="05000000000000000000" pitchFamily="2" charset="2"/>
              <a:buChar char="v"/>
            </a:pPr>
            <a:r>
              <a:rPr lang="en-GB" sz="2400" dirty="0"/>
              <a:t>An oral vitamin A tablet, 200,000 </a:t>
            </a:r>
            <a:r>
              <a:rPr lang="en-GB" sz="2400" dirty="0" err="1"/>
              <a:t>i.u</a:t>
            </a:r>
            <a:r>
              <a:rPr lang="en-GB" sz="2400" dirty="0"/>
              <a:t>., is routinely given with the measles vaccine.</a:t>
            </a:r>
          </a:p>
        </p:txBody>
      </p:sp>
    </p:spTree>
    <p:extLst>
      <p:ext uri="{BB962C8B-B14F-4D97-AF65-F5344CB8AC3E}">
        <p14:creationId xmlns:p14="http://schemas.microsoft.com/office/powerpoint/2010/main" val="26943490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46244"/>
          </a:xfrm>
        </p:spPr>
        <p:txBody>
          <a:bodyPr>
            <a:normAutofit fontScale="90000"/>
          </a:bodyPr>
          <a:lstStyle/>
          <a:p>
            <a:r>
              <a:rPr lang="en-GB" b="1" dirty="0"/>
              <a:t>Failure of Measles Vaccination</a:t>
            </a:r>
            <a:endParaRPr lang="en-US" dirty="0"/>
          </a:p>
        </p:txBody>
      </p:sp>
      <p:sp>
        <p:nvSpPr>
          <p:cNvPr id="3" name="Content Placeholder 2"/>
          <p:cNvSpPr>
            <a:spLocks noGrp="1"/>
          </p:cNvSpPr>
          <p:nvPr>
            <p:ph idx="1"/>
          </p:nvPr>
        </p:nvSpPr>
        <p:spPr>
          <a:xfrm>
            <a:off x="838200" y="811370"/>
            <a:ext cx="10515600" cy="5769734"/>
          </a:xfrm>
        </p:spPr>
        <p:txBody>
          <a:bodyPr>
            <a:normAutofit/>
          </a:bodyPr>
          <a:lstStyle/>
          <a:p>
            <a:pPr>
              <a:lnSpc>
                <a:spcPct val="150000"/>
              </a:lnSpc>
              <a:buNone/>
            </a:pPr>
            <a:r>
              <a:rPr lang="en-GB" sz="2400" dirty="0"/>
              <a:t>It has been noted that some children still suffer from measles in spite of the fact that they were vaccinated.</a:t>
            </a:r>
          </a:p>
          <a:p>
            <a:pPr>
              <a:lnSpc>
                <a:spcPct val="150000"/>
              </a:lnSpc>
              <a:buNone/>
            </a:pPr>
            <a:r>
              <a:rPr lang="en-GB" sz="2400" b="1" dirty="0"/>
              <a:t>The possible causes of this may be:</a:t>
            </a:r>
          </a:p>
          <a:p>
            <a:pPr marL="457200" lvl="1" indent="0">
              <a:lnSpc>
                <a:spcPct val="150000"/>
              </a:lnSpc>
              <a:buNone/>
            </a:pPr>
            <a:r>
              <a:rPr lang="en-GB" dirty="0"/>
              <a:t>1</a:t>
            </a:r>
            <a:r>
              <a:rPr lang="en-GB" sz="2000" dirty="0"/>
              <a:t>. Impotent measles vaccine may have been used</a:t>
            </a:r>
          </a:p>
          <a:p>
            <a:pPr marL="457200" lvl="1" indent="0">
              <a:lnSpc>
                <a:spcPct val="150000"/>
              </a:lnSpc>
              <a:buNone/>
            </a:pPr>
            <a:r>
              <a:rPr lang="en-GB" sz="2000" dirty="0"/>
              <a:t>2. The vaccine may have expired or may have been kept at the wrong 	temperature</a:t>
            </a:r>
          </a:p>
          <a:p>
            <a:pPr marL="457200" lvl="1" indent="0">
              <a:lnSpc>
                <a:spcPct val="150000"/>
              </a:lnSpc>
              <a:buNone/>
            </a:pPr>
            <a:r>
              <a:rPr lang="en-GB" sz="2000" dirty="0"/>
              <a:t>3. The child may have been vaccinated while still too young thus having their 	mother’s antibodies still in their blood</a:t>
            </a:r>
          </a:p>
          <a:p>
            <a:pPr marL="457200" lvl="1" indent="0">
              <a:lnSpc>
                <a:spcPct val="150000"/>
              </a:lnSpc>
              <a:buNone/>
            </a:pPr>
            <a:r>
              <a:rPr lang="en-GB" sz="2000" dirty="0"/>
              <a:t>4. The parents may have misreported some rashes and pyrexia, which appear 	similar to measles yet it is not</a:t>
            </a:r>
          </a:p>
        </p:txBody>
      </p:sp>
    </p:spTree>
    <p:extLst>
      <p:ext uri="{BB962C8B-B14F-4D97-AF65-F5344CB8AC3E}">
        <p14:creationId xmlns:p14="http://schemas.microsoft.com/office/powerpoint/2010/main" val="23845544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04576"/>
          </a:xfrm>
        </p:spPr>
        <p:txBody>
          <a:bodyPr>
            <a:normAutofit fontScale="90000"/>
          </a:bodyPr>
          <a:lstStyle/>
          <a:p>
            <a:r>
              <a:rPr lang="en-US" dirty="0"/>
              <a:t>CONTRA-INDICATION OF MEASLES</a:t>
            </a:r>
          </a:p>
        </p:txBody>
      </p:sp>
      <p:sp>
        <p:nvSpPr>
          <p:cNvPr id="3" name="Content Placeholder 2"/>
          <p:cNvSpPr>
            <a:spLocks noGrp="1"/>
          </p:cNvSpPr>
          <p:nvPr>
            <p:ph idx="1"/>
          </p:nvPr>
        </p:nvSpPr>
        <p:spPr/>
        <p:txBody>
          <a:bodyPr/>
          <a:lstStyle/>
          <a:p>
            <a:pPr>
              <a:lnSpc>
                <a:spcPct val="200000"/>
              </a:lnSpc>
            </a:pPr>
            <a:r>
              <a:rPr lang="en-GB" sz="2400" dirty="0"/>
              <a:t>In severe malnutrition, it is recommended that the vaccination be delayed until the child is well nourished. In mild or moderate malnutrition, it should still be administered</a:t>
            </a:r>
            <a:r>
              <a:rPr lang="en-GB" dirty="0"/>
              <a:t>. </a:t>
            </a:r>
            <a:endParaRPr lang="en-US" dirty="0"/>
          </a:p>
          <a:p>
            <a:endParaRPr lang="en-US" dirty="0"/>
          </a:p>
        </p:txBody>
      </p:sp>
    </p:spTree>
    <p:extLst>
      <p:ext uri="{BB962C8B-B14F-4D97-AF65-F5344CB8AC3E}">
        <p14:creationId xmlns:p14="http://schemas.microsoft.com/office/powerpoint/2010/main" val="36778674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ROTA VACCINE</a:t>
            </a:r>
          </a:p>
        </p:txBody>
      </p:sp>
      <p:sp>
        <p:nvSpPr>
          <p:cNvPr id="3" name="Content Placeholder 2"/>
          <p:cNvSpPr>
            <a:spLocks noGrp="1"/>
          </p:cNvSpPr>
          <p:nvPr>
            <p:ph idx="1"/>
          </p:nvPr>
        </p:nvSpPr>
        <p:spPr/>
        <p:txBody>
          <a:bodyPr>
            <a:normAutofit/>
          </a:bodyPr>
          <a:lstStyle/>
          <a:p>
            <a:pPr>
              <a:lnSpc>
                <a:spcPct val="150000"/>
              </a:lnSpc>
              <a:buClr>
                <a:srgbClr val="FFFF00"/>
              </a:buClr>
              <a:buFont typeface="Wingdings" pitchFamily="2" charset="2"/>
              <a:buChar char="Ø"/>
            </a:pPr>
            <a:r>
              <a:rPr lang="en-US" altLang="ja-JP" sz="2400" dirty="0"/>
              <a:t>Rotavirus is a virus that is acquired via fecal-oral route and causes severe diarrhea mostly in babies and young children. </a:t>
            </a:r>
          </a:p>
          <a:p>
            <a:pPr>
              <a:lnSpc>
                <a:spcPct val="150000"/>
              </a:lnSpc>
              <a:buClr>
                <a:srgbClr val="FFFF00"/>
              </a:buClr>
              <a:buFont typeface="Wingdings" pitchFamily="2" charset="2"/>
              <a:buChar char="Ø"/>
            </a:pPr>
            <a:r>
              <a:rPr lang="en-US" altLang="ja-JP" sz="2400" dirty="0"/>
              <a:t>It is often accompanied by vomiting and fever.</a:t>
            </a:r>
          </a:p>
          <a:p>
            <a:pPr>
              <a:lnSpc>
                <a:spcPct val="150000"/>
              </a:lnSpc>
              <a:buClr>
                <a:srgbClr val="FFFF00"/>
              </a:buClr>
              <a:buFont typeface="Wingdings" pitchFamily="2" charset="2"/>
              <a:buChar char="Ø"/>
            </a:pPr>
            <a:r>
              <a:rPr kumimoji="1" lang="en-US" altLang="ja-JP" sz="2400" dirty="0"/>
              <a:t>Rotavirus is non-enveloped, composed of a segmented, double-stranded RNA genome</a:t>
            </a:r>
            <a:endParaRPr kumimoji="1" lang="ja-JP" altLang="en-US" sz="2400" dirty="0"/>
          </a:p>
        </p:txBody>
      </p:sp>
    </p:spTree>
    <p:extLst>
      <p:ext uri="{BB962C8B-B14F-4D97-AF65-F5344CB8AC3E}">
        <p14:creationId xmlns:p14="http://schemas.microsoft.com/office/powerpoint/2010/main" val="7649154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31065"/>
            <a:ext cx="8596668" cy="5410297"/>
          </a:xfrm>
        </p:spPr>
        <p:txBody>
          <a:bodyPr>
            <a:normAutofit/>
          </a:bodyPr>
          <a:lstStyle/>
          <a:p>
            <a:pPr>
              <a:lnSpc>
                <a:spcPct val="150000"/>
              </a:lnSpc>
              <a:buClr>
                <a:srgbClr val="FFFF00"/>
              </a:buClr>
              <a:buFont typeface="Wingdings" pitchFamily="2" charset="2"/>
              <a:buChar char="Ø"/>
            </a:pPr>
            <a:r>
              <a:rPr lang="en-US" sz="2400" dirty="0"/>
              <a:t>It is a pentavalent human-bovine </a:t>
            </a:r>
            <a:r>
              <a:rPr lang="en-US" sz="2400" dirty="0" err="1"/>
              <a:t>reassortant</a:t>
            </a:r>
            <a:r>
              <a:rPr lang="en-US" sz="2400" dirty="0"/>
              <a:t> vaccine that is given orally</a:t>
            </a:r>
            <a:endParaRPr lang="en-US" altLang="ja-JP" sz="2400" dirty="0"/>
          </a:p>
          <a:p>
            <a:pPr>
              <a:lnSpc>
                <a:spcPct val="150000"/>
              </a:lnSpc>
              <a:buClr>
                <a:srgbClr val="FFFF00"/>
              </a:buClr>
              <a:buFont typeface="Wingdings" pitchFamily="2" charset="2"/>
              <a:buChar char="Ø"/>
            </a:pPr>
            <a:r>
              <a:rPr lang="en-US" sz="2400" dirty="0"/>
              <a:t>It was previously a </a:t>
            </a:r>
            <a:r>
              <a:rPr lang="en-US" sz="2400" dirty="0" err="1"/>
              <a:t>reassortant</a:t>
            </a:r>
            <a:r>
              <a:rPr lang="en-US" sz="2400" dirty="0"/>
              <a:t> rhesus-human rotavirus vaccine tetravalent (RRV-TV) but was withdrawn from the market in July 1999 by the CDC, after approximately 1 million children had been immunized with the vaccine and there was an increase in the number of children who developed intussusception </a:t>
            </a:r>
            <a:endParaRPr kumimoji="1" lang="ja-JP" altLang="en-US" sz="2400" dirty="0"/>
          </a:p>
        </p:txBody>
      </p:sp>
    </p:spTree>
    <p:extLst>
      <p:ext uri="{BB962C8B-B14F-4D97-AF65-F5344CB8AC3E}">
        <p14:creationId xmlns:p14="http://schemas.microsoft.com/office/powerpoint/2010/main" val="24417039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6062"/>
            <a:ext cx="8596668" cy="798490"/>
          </a:xfrm>
        </p:spPr>
        <p:txBody>
          <a:bodyPr>
            <a:normAutofit/>
          </a:bodyPr>
          <a:lstStyle/>
          <a:p>
            <a:r>
              <a:rPr lang="en-US" dirty="0"/>
              <a:t>DOSES</a:t>
            </a:r>
          </a:p>
        </p:txBody>
      </p:sp>
      <p:sp>
        <p:nvSpPr>
          <p:cNvPr id="3" name="Content Placeholder 2"/>
          <p:cNvSpPr>
            <a:spLocks noGrp="1"/>
          </p:cNvSpPr>
          <p:nvPr>
            <p:ph idx="1"/>
          </p:nvPr>
        </p:nvSpPr>
        <p:spPr>
          <a:xfrm>
            <a:off x="373487" y="1107583"/>
            <a:ext cx="8900515" cy="4933779"/>
          </a:xfrm>
        </p:spPr>
        <p:txBody>
          <a:bodyPr>
            <a:noAutofit/>
          </a:bodyPr>
          <a:lstStyle/>
          <a:p>
            <a:pPr>
              <a:buClr>
                <a:srgbClr val="FFFF00"/>
              </a:buClr>
              <a:buFont typeface="Wingdings" pitchFamily="2" charset="2"/>
              <a:buChar char="Ø"/>
            </a:pPr>
            <a:r>
              <a:rPr lang="en-US" altLang="ja-JP" sz="2400" dirty="0"/>
              <a:t>Children should get 3 doses of rotavirus vaccine.</a:t>
            </a:r>
          </a:p>
          <a:p>
            <a:pPr>
              <a:buClr>
                <a:srgbClr val="FFFF00"/>
              </a:buClr>
              <a:buFont typeface="Wingdings" pitchFamily="2" charset="2"/>
              <a:buChar char="Ø"/>
            </a:pPr>
            <a:r>
              <a:rPr lang="en-US" altLang="ja-JP" sz="2400" dirty="0"/>
              <a:t>They are recommended at these ages:</a:t>
            </a:r>
          </a:p>
          <a:p>
            <a:pPr lvl="1">
              <a:buClr>
                <a:schemeClr val="accent6">
                  <a:lumMod val="60000"/>
                  <a:lumOff val="40000"/>
                </a:schemeClr>
              </a:buClr>
              <a:buFont typeface="Wingdings 2" pitchFamily="18" charset="2"/>
              <a:buChar char=""/>
            </a:pPr>
            <a:r>
              <a:rPr lang="en-US" altLang="ja-JP" sz="2400" dirty="0">
                <a:solidFill>
                  <a:schemeClr val="tx1"/>
                </a:solidFill>
              </a:rPr>
              <a:t>First Dose:	2 months of age</a:t>
            </a:r>
          </a:p>
          <a:p>
            <a:pPr lvl="1">
              <a:buClr>
                <a:schemeClr val="accent6">
                  <a:lumMod val="60000"/>
                  <a:lumOff val="40000"/>
                </a:schemeClr>
              </a:buClr>
              <a:buFont typeface="Wingdings 2" pitchFamily="18" charset="2"/>
              <a:buChar char=""/>
            </a:pPr>
            <a:r>
              <a:rPr lang="en-US" altLang="ja-JP" sz="2400" dirty="0">
                <a:solidFill>
                  <a:schemeClr val="tx1"/>
                </a:solidFill>
              </a:rPr>
              <a:t>Second Dose: 	4 months of age</a:t>
            </a:r>
          </a:p>
          <a:p>
            <a:pPr lvl="1">
              <a:buClr>
                <a:schemeClr val="accent6">
                  <a:lumMod val="60000"/>
                  <a:lumOff val="40000"/>
                </a:schemeClr>
              </a:buClr>
              <a:buFont typeface="Wingdings 2" pitchFamily="18" charset="2"/>
              <a:buChar char=""/>
            </a:pPr>
            <a:r>
              <a:rPr lang="en-US" altLang="ja-JP" sz="2400" dirty="0">
                <a:solidFill>
                  <a:schemeClr val="tx1"/>
                </a:solidFill>
              </a:rPr>
              <a:t>Third Dose:	6 months of age</a:t>
            </a:r>
          </a:p>
          <a:p>
            <a:pPr>
              <a:buNone/>
            </a:pPr>
            <a:endParaRPr lang="en-US" altLang="ja-JP" sz="2400" dirty="0"/>
          </a:p>
          <a:p>
            <a:pPr>
              <a:buClr>
                <a:srgbClr val="FFFF00"/>
              </a:buClr>
              <a:buFont typeface="Wingdings" pitchFamily="2" charset="2"/>
              <a:buChar char="Ø"/>
            </a:pPr>
            <a:r>
              <a:rPr lang="en-US" altLang="ja-JP" sz="2400" dirty="0"/>
              <a:t>The vaccine has not been studied when started among children outside that age range.</a:t>
            </a:r>
          </a:p>
          <a:p>
            <a:pPr>
              <a:buClr>
                <a:srgbClr val="FFFF00"/>
              </a:buClr>
              <a:buFont typeface="Wingdings" pitchFamily="2" charset="2"/>
              <a:buChar char="Ø"/>
            </a:pPr>
            <a:r>
              <a:rPr lang="en-US" altLang="ja-JP" sz="2400" dirty="0"/>
              <a:t> Rotavirus vaccine may be given at the same time as other childhood vaccines.</a:t>
            </a:r>
          </a:p>
          <a:p>
            <a:pPr>
              <a:buClr>
                <a:srgbClr val="FFFF00"/>
              </a:buClr>
              <a:buFont typeface="Wingdings" pitchFamily="2" charset="2"/>
              <a:buChar char="Ø"/>
            </a:pPr>
            <a:r>
              <a:rPr lang="en-US" altLang="ja-JP" sz="2400" dirty="0"/>
              <a:t>Children who get the vaccine may be fed normally afterward</a:t>
            </a:r>
          </a:p>
        </p:txBody>
      </p:sp>
    </p:spTree>
    <p:extLst>
      <p:ext uri="{BB962C8B-B14F-4D97-AF65-F5344CB8AC3E}">
        <p14:creationId xmlns:p14="http://schemas.microsoft.com/office/powerpoint/2010/main" val="23909081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EFFICACY</a:t>
            </a:r>
          </a:p>
        </p:txBody>
      </p:sp>
      <p:sp>
        <p:nvSpPr>
          <p:cNvPr id="3" name="Content Placeholder 2"/>
          <p:cNvSpPr>
            <a:spLocks noGrp="1"/>
          </p:cNvSpPr>
          <p:nvPr>
            <p:ph idx="1"/>
          </p:nvPr>
        </p:nvSpPr>
        <p:spPr>
          <a:xfrm>
            <a:off x="677334" y="1519707"/>
            <a:ext cx="8596668" cy="4842456"/>
          </a:xfrm>
        </p:spPr>
        <p:txBody>
          <a:bodyPr>
            <a:normAutofit/>
          </a:bodyPr>
          <a:lstStyle/>
          <a:p>
            <a:pPr>
              <a:lnSpc>
                <a:spcPct val="150000"/>
              </a:lnSpc>
              <a:buClr>
                <a:srgbClr val="FFFF00"/>
              </a:buClr>
              <a:buFont typeface="Wingdings" pitchFamily="2" charset="2"/>
              <a:buChar char="Ø"/>
            </a:pPr>
            <a:r>
              <a:rPr lang="en-US" altLang="ja-JP" sz="2400" dirty="0"/>
              <a:t>Its efficacy was evaluated in </a:t>
            </a:r>
            <a:r>
              <a:rPr lang="en-US" sz="2400" dirty="0"/>
              <a:t>two large clinical trials. After three doses the vaccine was 74% effective against rotavirus gastroenteritis of any severity and 98% effective against severe rotavirus gastroenteritis. </a:t>
            </a:r>
          </a:p>
          <a:p>
            <a:pPr>
              <a:lnSpc>
                <a:spcPct val="150000"/>
              </a:lnSpc>
              <a:buClr>
                <a:srgbClr val="FFFF00"/>
              </a:buClr>
              <a:buFont typeface="Wingdings" pitchFamily="2" charset="2"/>
              <a:buChar char="Ø"/>
            </a:pPr>
            <a:r>
              <a:rPr lang="en-US" sz="2400" dirty="0"/>
              <a:t>In another study, the vaccine reduced the incidence of office visits by 86%, emergency room visits by 94% and hospitalizations for rotavirus gastroenteritis by 96%.</a:t>
            </a:r>
          </a:p>
          <a:p>
            <a:endParaRPr lang="en-US" dirty="0"/>
          </a:p>
        </p:txBody>
      </p:sp>
    </p:spTree>
    <p:extLst>
      <p:ext uri="{BB962C8B-B14F-4D97-AF65-F5344CB8AC3E}">
        <p14:creationId xmlns:p14="http://schemas.microsoft.com/office/powerpoint/2010/main" val="8536251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 EFFECT</a:t>
            </a:r>
          </a:p>
        </p:txBody>
      </p:sp>
      <p:sp>
        <p:nvSpPr>
          <p:cNvPr id="3" name="Content Placeholder 2"/>
          <p:cNvSpPr>
            <a:spLocks noGrp="1"/>
          </p:cNvSpPr>
          <p:nvPr>
            <p:ph idx="1"/>
          </p:nvPr>
        </p:nvSpPr>
        <p:spPr>
          <a:xfrm>
            <a:off x="677334" y="1519707"/>
            <a:ext cx="8596668" cy="4521655"/>
          </a:xfrm>
        </p:spPr>
        <p:txBody>
          <a:bodyPr>
            <a:normAutofit/>
          </a:bodyPr>
          <a:lstStyle/>
          <a:p>
            <a:pPr>
              <a:lnSpc>
                <a:spcPct val="150000"/>
              </a:lnSpc>
              <a:buClr>
                <a:srgbClr val="FFFF00"/>
              </a:buClr>
              <a:buFont typeface="Wingdings" pitchFamily="2" charset="2"/>
              <a:buChar char="Ø"/>
            </a:pPr>
            <a:r>
              <a:rPr lang="en-US" sz="2400" dirty="0"/>
              <a:t>Children are slightly (1-3%) more likely to have mild, temporary diarrhea or vomiting within 7 days after getting a dose of rotavirus vaccine than children who have not gotten the vaccine. </a:t>
            </a:r>
          </a:p>
          <a:p>
            <a:pPr>
              <a:lnSpc>
                <a:spcPct val="150000"/>
              </a:lnSpc>
              <a:buClr>
                <a:srgbClr val="FFFF00"/>
              </a:buClr>
              <a:buFont typeface="Wingdings" pitchFamily="2" charset="2"/>
              <a:buChar char="Ø"/>
            </a:pPr>
            <a:r>
              <a:rPr lang="en-US" sz="2400" dirty="0"/>
              <a:t>No moderate or severe reactions have been associated with this vaccine.</a:t>
            </a:r>
          </a:p>
        </p:txBody>
      </p:sp>
    </p:spTree>
    <p:extLst>
      <p:ext uri="{BB962C8B-B14F-4D97-AF65-F5344CB8AC3E}">
        <p14:creationId xmlns:p14="http://schemas.microsoft.com/office/powerpoint/2010/main" val="12536369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697" y="300508"/>
            <a:ext cx="8596668" cy="304800"/>
          </a:xfrm>
        </p:spPr>
        <p:txBody>
          <a:bodyPr>
            <a:normAutofit fontScale="90000"/>
          </a:bodyPr>
          <a:lstStyle/>
          <a:p>
            <a:r>
              <a:rPr lang="en-US" dirty="0"/>
              <a:t>CONTRA-INDICATIONS</a:t>
            </a:r>
          </a:p>
        </p:txBody>
      </p:sp>
      <p:sp>
        <p:nvSpPr>
          <p:cNvPr id="3" name="Content Placeholder 2"/>
          <p:cNvSpPr>
            <a:spLocks noGrp="1"/>
          </p:cNvSpPr>
          <p:nvPr>
            <p:ph idx="1"/>
          </p:nvPr>
        </p:nvSpPr>
        <p:spPr>
          <a:xfrm>
            <a:off x="244699" y="1339403"/>
            <a:ext cx="9826580" cy="5190186"/>
          </a:xfrm>
        </p:spPr>
        <p:txBody>
          <a:bodyPr>
            <a:noAutofit/>
          </a:bodyPr>
          <a:lstStyle/>
          <a:p>
            <a:pPr marL="0" indent="0">
              <a:buClr>
                <a:srgbClr val="FFFF00"/>
              </a:buClr>
              <a:buNone/>
            </a:pPr>
            <a:r>
              <a:rPr lang="en-US" sz="2400" dirty="0"/>
              <a:t>1. A child who has had a life-threatening allergic reaction to a 	previous dose or a component of the vaccine should not get 	another dose. </a:t>
            </a:r>
          </a:p>
          <a:p>
            <a:pPr marL="0" indent="0">
              <a:buClr>
                <a:srgbClr val="FFFF00"/>
              </a:buClr>
              <a:buNone/>
            </a:pPr>
            <a:r>
              <a:rPr lang="en-US" sz="2400" dirty="0"/>
              <a:t>2. </a:t>
            </a:r>
            <a:r>
              <a:rPr lang="en-US" sz="2400" dirty="0" err="1"/>
              <a:t>mmunocompromised</a:t>
            </a:r>
            <a:r>
              <a:rPr lang="en-US" sz="2400" dirty="0"/>
              <a:t> patients:</a:t>
            </a:r>
          </a:p>
          <a:p>
            <a:pPr lvl="1">
              <a:buClr>
                <a:schemeClr val="accent6">
                  <a:lumMod val="60000"/>
                  <a:lumOff val="40000"/>
                </a:schemeClr>
              </a:buClr>
              <a:buFont typeface="Wingdings 2" pitchFamily="18" charset="2"/>
              <a:buChar char=""/>
            </a:pPr>
            <a:r>
              <a:rPr lang="en-US" altLang="ja-JP" sz="2400" dirty="0">
                <a:solidFill>
                  <a:schemeClr val="accent2">
                    <a:lumMod val="40000"/>
                    <a:lumOff val="60000"/>
                  </a:schemeClr>
                </a:solidFill>
              </a:rPr>
              <a:t>HIV/AIDS, or any other disease that affects the immune system</a:t>
            </a:r>
          </a:p>
          <a:p>
            <a:pPr lvl="1">
              <a:buClr>
                <a:schemeClr val="accent6">
                  <a:lumMod val="60000"/>
                  <a:lumOff val="40000"/>
                </a:schemeClr>
              </a:buClr>
              <a:buFont typeface="Wingdings 2" pitchFamily="18" charset="2"/>
              <a:buChar char=""/>
            </a:pPr>
            <a:r>
              <a:rPr lang="en-US" altLang="ja-JP" sz="2400" dirty="0">
                <a:solidFill>
                  <a:schemeClr val="accent2">
                    <a:lumMod val="40000"/>
                    <a:lumOff val="60000"/>
                  </a:schemeClr>
                </a:solidFill>
              </a:rPr>
              <a:t>Treatment with drugs such as long-term steroids</a:t>
            </a:r>
          </a:p>
          <a:p>
            <a:pPr lvl="1">
              <a:buClr>
                <a:schemeClr val="accent6">
                  <a:lumMod val="60000"/>
                  <a:lumOff val="40000"/>
                </a:schemeClr>
              </a:buClr>
              <a:buFont typeface="Wingdings 2" pitchFamily="18" charset="2"/>
              <a:buChar char=""/>
            </a:pPr>
            <a:r>
              <a:rPr lang="en-US" altLang="ja-JP" sz="2400" dirty="0">
                <a:solidFill>
                  <a:schemeClr val="accent2">
                    <a:lumMod val="40000"/>
                    <a:lumOff val="60000"/>
                  </a:schemeClr>
                </a:solidFill>
              </a:rPr>
              <a:t>Cancer, or cancer treatment with x-rays or drugs</a:t>
            </a:r>
          </a:p>
          <a:p>
            <a:pPr marL="0" indent="0">
              <a:buClr>
                <a:srgbClr val="FFFF00"/>
              </a:buClr>
              <a:buNone/>
            </a:pPr>
            <a:r>
              <a:rPr lang="en-US" sz="2400" dirty="0"/>
              <a:t>3. There is no safety information related to the administration of 	vaccine to infants with gastroenteritis. It is  recommended that 	rotavirus vaccine not be administered to infants with acute, 	moderate-to-severe gastroenteritis  </a:t>
            </a:r>
          </a:p>
          <a:p>
            <a:pPr marL="0" indent="0">
              <a:buClr>
                <a:srgbClr val="FFFF00"/>
              </a:buClr>
              <a:buNone/>
            </a:pPr>
            <a:r>
              <a:rPr lang="en-US" altLang="ja-JP" sz="2400" dirty="0"/>
              <a:t>4. A child who has recently had a blood transfusion or received any 	</a:t>
            </a:r>
            <a:r>
              <a:rPr lang="en-US" altLang="ja-JP" sz="2400" dirty="0" err="1"/>
              <a:t>otherblood</a:t>
            </a:r>
            <a:r>
              <a:rPr lang="en-US" altLang="ja-JP" sz="2400" dirty="0"/>
              <a:t> product (such as immune globulin).</a:t>
            </a:r>
          </a:p>
        </p:txBody>
      </p:sp>
    </p:spTree>
    <p:extLst>
      <p:ext uri="{BB962C8B-B14F-4D97-AF65-F5344CB8AC3E}">
        <p14:creationId xmlns:p14="http://schemas.microsoft.com/office/powerpoint/2010/main" val="2920014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7730"/>
            <a:ext cx="10515600" cy="6323526"/>
          </a:xfrm>
        </p:spPr>
        <p:txBody>
          <a:bodyPr>
            <a:normAutofit fontScale="77500" lnSpcReduction="20000"/>
          </a:bodyPr>
          <a:lstStyle/>
          <a:p>
            <a:pPr>
              <a:lnSpc>
                <a:spcPct val="200000"/>
              </a:lnSpc>
            </a:pPr>
            <a:r>
              <a:rPr lang="en-US" sz="2800" b="1" i="1" dirty="0"/>
              <a:t>Vaccine Vial Monitor: </a:t>
            </a:r>
          </a:p>
          <a:p>
            <a:pPr>
              <a:lnSpc>
                <a:spcPct val="200000"/>
              </a:lnSpc>
              <a:buNone/>
            </a:pPr>
            <a:r>
              <a:rPr lang="en-US" sz="2800" i="1" dirty="0"/>
              <a:t>The VVM is a heat-sensitive label attached to vaccine vials which gradually and </a:t>
            </a:r>
            <a:r>
              <a:rPr lang="en-US" sz="2800" dirty="0"/>
              <a:t>irreversibly changes color, from light to dark, as the vaccine is exposed to heat.</a:t>
            </a:r>
          </a:p>
          <a:p>
            <a:pPr>
              <a:lnSpc>
                <a:spcPct val="150000"/>
              </a:lnSpc>
              <a:buNone/>
            </a:pPr>
            <a:r>
              <a:rPr lang="en-GB" sz="2800" b="1" dirty="0"/>
              <a:t> FREEZE WATCH INDICATOR:</a:t>
            </a:r>
          </a:p>
          <a:p>
            <a:pPr>
              <a:lnSpc>
                <a:spcPct val="150000"/>
              </a:lnSpc>
              <a:buNone/>
            </a:pPr>
            <a:r>
              <a:rPr lang="en-GB" sz="2800" b="1" dirty="0"/>
              <a:t> </a:t>
            </a:r>
            <a:r>
              <a:rPr lang="en-GB" sz="2800" dirty="0"/>
              <a:t>Its a tool that tells you when the vaccine has been exposed to freezing temperatures.  It is useful in detecting vaccines such as DPT, TT, HEP B that should not be frozen</a:t>
            </a:r>
            <a:endParaRPr lang="en-US" sz="2800" dirty="0"/>
          </a:p>
          <a:p>
            <a:pPr marL="0" indent="0">
              <a:lnSpc>
                <a:spcPct val="150000"/>
              </a:lnSpc>
              <a:buNone/>
            </a:pPr>
            <a:r>
              <a:rPr lang="en-US" sz="2800" b="1" i="1" dirty="0"/>
              <a:t>Unit of Vaccines and Immunization services: </a:t>
            </a:r>
          </a:p>
          <a:p>
            <a:pPr>
              <a:lnSpc>
                <a:spcPct val="150000"/>
              </a:lnSpc>
            </a:pPr>
            <a:r>
              <a:rPr lang="en-US" sz="2800" i="1" dirty="0"/>
              <a:t>This is the unit within the Ministry of Health responsible </a:t>
            </a:r>
            <a:r>
              <a:rPr lang="en-US" sz="2800" dirty="0"/>
              <a:t>for the provision and coordination of vaccination services in Kenya.</a:t>
            </a:r>
          </a:p>
          <a:p>
            <a:endParaRPr lang="en-US" dirty="0"/>
          </a:p>
        </p:txBody>
      </p:sp>
    </p:spTree>
    <p:extLst>
      <p:ext uri="{BB962C8B-B14F-4D97-AF65-F5344CB8AC3E}">
        <p14:creationId xmlns:p14="http://schemas.microsoft.com/office/powerpoint/2010/main" val="37640155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fontScale="90000"/>
          </a:bodyPr>
          <a:lstStyle/>
          <a:p>
            <a:r>
              <a:rPr lang="en-US" dirty="0"/>
              <a:t>OTHER VACCINES</a:t>
            </a:r>
          </a:p>
        </p:txBody>
      </p:sp>
      <p:sp>
        <p:nvSpPr>
          <p:cNvPr id="3" name="Content Placeholder 2"/>
          <p:cNvSpPr>
            <a:spLocks noGrp="1"/>
          </p:cNvSpPr>
          <p:nvPr>
            <p:ph idx="1"/>
          </p:nvPr>
        </p:nvSpPr>
        <p:spPr>
          <a:xfrm>
            <a:off x="838200" y="1120462"/>
            <a:ext cx="10515600" cy="5056501"/>
          </a:xfrm>
        </p:spPr>
        <p:txBody>
          <a:bodyPr>
            <a:normAutofit fontScale="92500" lnSpcReduction="10000"/>
          </a:bodyPr>
          <a:lstStyle/>
          <a:p>
            <a:pPr>
              <a:buNone/>
            </a:pPr>
            <a:r>
              <a:rPr lang="en-GB" b="1" dirty="0"/>
              <a:t>1. Rabies vaccine</a:t>
            </a:r>
            <a:endParaRPr lang="en-US" dirty="0"/>
          </a:p>
          <a:p>
            <a:pPr>
              <a:lnSpc>
                <a:spcPct val="150000"/>
              </a:lnSpc>
            </a:pPr>
            <a:r>
              <a:rPr lang="en-GB" sz="2400" dirty="0"/>
              <a:t>Rabies vaccine is given to people at high risk t protect them if they are exposed. The vaccine is made from killed rabies virus and is administered intramuscularly.</a:t>
            </a:r>
            <a:endParaRPr lang="en-US" sz="2400" dirty="0"/>
          </a:p>
          <a:p>
            <a:pPr>
              <a:lnSpc>
                <a:spcPct val="150000"/>
              </a:lnSpc>
            </a:pPr>
            <a:r>
              <a:rPr lang="en-GB" sz="2400" dirty="0"/>
              <a:t>Pre-exposure vaccination is in three doses:</a:t>
            </a:r>
            <a:endParaRPr lang="en-US" sz="2400" dirty="0"/>
          </a:p>
          <a:p>
            <a:pPr marL="0" indent="0">
              <a:lnSpc>
                <a:spcPct val="150000"/>
              </a:lnSpc>
              <a:buNone/>
            </a:pPr>
            <a:r>
              <a:rPr lang="en-GB" sz="2400" dirty="0"/>
              <a:t>	Dose 1: as appropriate</a:t>
            </a:r>
            <a:endParaRPr lang="en-US" sz="2400" dirty="0"/>
          </a:p>
          <a:p>
            <a:pPr marL="0" indent="0">
              <a:lnSpc>
                <a:spcPct val="150000"/>
              </a:lnSpc>
              <a:buNone/>
            </a:pPr>
            <a:r>
              <a:rPr lang="en-GB" sz="2400" dirty="0"/>
              <a:t>	Dose 2: 7 days after 1</a:t>
            </a:r>
            <a:r>
              <a:rPr lang="en-GB" sz="2400" baseline="30000" dirty="0"/>
              <a:t>st</a:t>
            </a:r>
            <a:r>
              <a:rPr lang="en-GB" sz="2400" dirty="0"/>
              <a:t> dose</a:t>
            </a:r>
            <a:endParaRPr lang="en-US" sz="2400" dirty="0"/>
          </a:p>
          <a:p>
            <a:pPr marL="0" indent="0">
              <a:lnSpc>
                <a:spcPct val="150000"/>
              </a:lnSpc>
              <a:buNone/>
            </a:pPr>
            <a:r>
              <a:rPr lang="en-GB" sz="2400" dirty="0"/>
              <a:t>	Dose 3: 21 or 28 days after 1</a:t>
            </a:r>
            <a:r>
              <a:rPr lang="en-GB" sz="2400" baseline="30000" dirty="0"/>
              <a:t>st</a:t>
            </a:r>
            <a:r>
              <a:rPr lang="en-GB" sz="2400" dirty="0"/>
              <a:t> dose</a:t>
            </a:r>
            <a:endParaRPr lang="en-US" sz="2400" dirty="0"/>
          </a:p>
          <a:p>
            <a:pPr>
              <a:lnSpc>
                <a:spcPct val="150000"/>
              </a:lnSpc>
            </a:pPr>
            <a:r>
              <a:rPr lang="en-GB" sz="2400" dirty="0"/>
              <a:t>Vaccination after exposure to the virus is given in 4 doses; </a:t>
            </a:r>
            <a:r>
              <a:rPr lang="en-GB" sz="2400" dirty="0">
                <a:solidFill>
                  <a:srgbClr val="FF0000"/>
                </a:solidFill>
              </a:rPr>
              <a:t>day 0, 3, 7 and 14 </a:t>
            </a:r>
            <a:endParaRPr lang="en-US" sz="2400" dirty="0">
              <a:solidFill>
                <a:srgbClr val="FF0000"/>
              </a:solidFill>
            </a:endParaRPr>
          </a:p>
        </p:txBody>
      </p:sp>
    </p:spTree>
    <p:extLst>
      <p:ext uri="{BB962C8B-B14F-4D97-AF65-F5344CB8AC3E}">
        <p14:creationId xmlns:p14="http://schemas.microsoft.com/office/powerpoint/2010/main" val="21485133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2.Typhoid vaccine</a:t>
            </a:r>
            <a:br>
              <a:rPr lang="en-US" dirty="0"/>
            </a:br>
            <a:endParaRPr lang="en-US" dirty="0"/>
          </a:p>
        </p:txBody>
      </p:sp>
      <p:sp>
        <p:nvSpPr>
          <p:cNvPr id="3" name="Content Placeholder 2"/>
          <p:cNvSpPr>
            <a:spLocks noGrp="1"/>
          </p:cNvSpPr>
          <p:nvPr>
            <p:ph idx="1"/>
          </p:nvPr>
        </p:nvSpPr>
        <p:spPr>
          <a:xfrm>
            <a:off x="677334" y="1468193"/>
            <a:ext cx="9355308" cy="5138670"/>
          </a:xfrm>
        </p:spPr>
        <p:txBody>
          <a:bodyPr>
            <a:normAutofit/>
          </a:bodyPr>
          <a:lstStyle/>
          <a:p>
            <a:pPr>
              <a:lnSpc>
                <a:spcPct val="150000"/>
              </a:lnSpc>
            </a:pPr>
            <a:r>
              <a:rPr lang="en-GB" sz="2400" dirty="0"/>
              <a:t>There are two types of the typhoid vaccine. One is an </a:t>
            </a:r>
            <a:r>
              <a:rPr lang="en-GB" sz="2400" b="1" dirty="0"/>
              <a:t>inactivate</a:t>
            </a:r>
            <a:r>
              <a:rPr lang="en-GB" sz="2400" dirty="0"/>
              <a:t>d (killed) vaccine gotten as an injection</a:t>
            </a:r>
          </a:p>
          <a:p>
            <a:pPr>
              <a:lnSpc>
                <a:spcPct val="150000"/>
              </a:lnSpc>
            </a:pPr>
            <a:r>
              <a:rPr lang="en-GB" sz="2400" dirty="0"/>
              <a:t>The  live attenuated vaccine which is taken orally.</a:t>
            </a:r>
          </a:p>
          <a:p>
            <a:pPr>
              <a:lnSpc>
                <a:spcPct val="150000"/>
              </a:lnSpc>
            </a:pPr>
            <a:r>
              <a:rPr lang="en-GB" sz="2400" dirty="0"/>
              <a:t> given as a single dose intramuscularly. </a:t>
            </a:r>
          </a:p>
          <a:p>
            <a:pPr>
              <a:lnSpc>
                <a:spcPct val="150000"/>
              </a:lnSpc>
            </a:pPr>
            <a:r>
              <a:rPr lang="en-GB" sz="2400" dirty="0"/>
              <a:t>A booster is given </a:t>
            </a:r>
            <a:r>
              <a:rPr lang="en-GB" sz="2400" dirty="0">
                <a:solidFill>
                  <a:srgbClr val="FF0000"/>
                </a:solidFill>
              </a:rPr>
              <a:t>every 2-3 years </a:t>
            </a:r>
            <a:r>
              <a:rPr lang="en-GB" sz="2400" dirty="0"/>
              <a:t>especially to people who remain at risk.</a:t>
            </a:r>
            <a:endParaRPr lang="en-US" sz="2400" dirty="0"/>
          </a:p>
          <a:p>
            <a:endParaRPr lang="en-US" dirty="0"/>
          </a:p>
        </p:txBody>
      </p:sp>
    </p:spTree>
    <p:extLst>
      <p:ext uri="{BB962C8B-B14F-4D97-AF65-F5344CB8AC3E}">
        <p14:creationId xmlns:p14="http://schemas.microsoft.com/office/powerpoint/2010/main" val="31574882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3.Yellow fever vaccine </a:t>
            </a:r>
            <a:br>
              <a:rPr lang="en-US" dirty="0"/>
            </a:br>
            <a:endParaRPr lang="en-US" dirty="0"/>
          </a:p>
        </p:txBody>
      </p:sp>
      <p:sp>
        <p:nvSpPr>
          <p:cNvPr id="3" name="Content Placeholder 2"/>
          <p:cNvSpPr>
            <a:spLocks noGrp="1"/>
          </p:cNvSpPr>
          <p:nvPr>
            <p:ph idx="1"/>
          </p:nvPr>
        </p:nvSpPr>
        <p:spPr>
          <a:xfrm>
            <a:off x="838200" y="1184856"/>
            <a:ext cx="10515600" cy="4992107"/>
          </a:xfrm>
        </p:spPr>
        <p:txBody>
          <a:bodyPr>
            <a:normAutofit/>
          </a:bodyPr>
          <a:lstStyle/>
          <a:p>
            <a:pPr>
              <a:lnSpc>
                <a:spcPct val="150000"/>
              </a:lnSpc>
            </a:pPr>
            <a:r>
              <a:rPr lang="en-GB" sz="2400" dirty="0"/>
              <a:t>Yellow fever vaccine is </a:t>
            </a:r>
            <a:r>
              <a:rPr lang="en-GB" sz="2400" b="1" dirty="0"/>
              <a:t>a live attenu</a:t>
            </a:r>
            <a:r>
              <a:rPr lang="en-GB" sz="2400" dirty="0"/>
              <a:t>ated virus.</a:t>
            </a:r>
          </a:p>
          <a:p>
            <a:pPr>
              <a:lnSpc>
                <a:spcPct val="150000"/>
              </a:lnSpc>
            </a:pPr>
            <a:r>
              <a:rPr lang="en-GB" sz="2400" dirty="0"/>
              <a:t> It is given as a single dose, For people who remain at risk, </a:t>
            </a:r>
          </a:p>
          <a:p>
            <a:pPr>
              <a:lnSpc>
                <a:spcPct val="150000"/>
              </a:lnSpc>
            </a:pPr>
            <a:r>
              <a:rPr lang="en-GB" sz="2400" dirty="0"/>
              <a:t>a booster dose is recommended every </a:t>
            </a:r>
            <a:r>
              <a:rPr lang="en-GB" sz="2400" dirty="0">
                <a:solidFill>
                  <a:srgbClr val="FF0000"/>
                </a:solidFill>
              </a:rPr>
              <a:t>ten years</a:t>
            </a:r>
            <a:r>
              <a:rPr lang="en-GB" sz="2400" dirty="0"/>
              <a:t>.</a:t>
            </a:r>
          </a:p>
          <a:p>
            <a:pPr>
              <a:lnSpc>
                <a:spcPct val="150000"/>
              </a:lnSpc>
            </a:pPr>
            <a:r>
              <a:rPr lang="en-GB" sz="2400" dirty="0"/>
              <a:t> Can be given to persons </a:t>
            </a:r>
            <a:r>
              <a:rPr lang="en-GB" sz="2400" b="1" dirty="0"/>
              <a:t>from 9 months to 59 </a:t>
            </a:r>
            <a:r>
              <a:rPr lang="en-GB" sz="2400" dirty="0"/>
              <a:t>years who are travelling to or living in an area where the risk of yellow fever is known to exist.</a:t>
            </a:r>
            <a:endParaRPr lang="en-US" sz="2400" dirty="0"/>
          </a:p>
          <a:p>
            <a:endParaRPr lang="en-US" dirty="0"/>
          </a:p>
        </p:txBody>
      </p:sp>
    </p:spTree>
    <p:extLst>
      <p:ext uri="{BB962C8B-B14F-4D97-AF65-F5344CB8AC3E}">
        <p14:creationId xmlns:p14="http://schemas.microsoft.com/office/powerpoint/2010/main" val="18323989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896" y="120427"/>
            <a:ext cx="10515600" cy="407607"/>
          </a:xfrm>
        </p:spPr>
        <p:txBody>
          <a:bodyPr>
            <a:normAutofit fontScale="90000"/>
          </a:bodyPr>
          <a:lstStyle/>
          <a:p>
            <a:r>
              <a:rPr lang="en-US" dirty="0"/>
              <a:t>Key messages to remember</a:t>
            </a:r>
          </a:p>
        </p:txBody>
      </p:sp>
      <p:sp>
        <p:nvSpPr>
          <p:cNvPr id="3" name="Content Placeholder 2"/>
          <p:cNvSpPr>
            <a:spLocks noGrp="1"/>
          </p:cNvSpPr>
          <p:nvPr>
            <p:ph idx="1"/>
          </p:nvPr>
        </p:nvSpPr>
        <p:spPr>
          <a:xfrm>
            <a:off x="838200" y="1300766"/>
            <a:ext cx="10515600" cy="4876197"/>
          </a:xfrm>
        </p:spPr>
        <p:txBody>
          <a:bodyPr>
            <a:normAutofit/>
          </a:bodyPr>
          <a:lstStyle/>
          <a:p>
            <a:pPr marL="514350" lvl="0" indent="-514350">
              <a:buAutoNum type="arabicPeriod"/>
            </a:pPr>
            <a:r>
              <a:rPr lang="en-GB" sz="2400" dirty="0"/>
              <a:t>Never take two vials of the same vaccine out of the vaccine carrier at the same time.</a:t>
            </a:r>
            <a:endParaRPr lang="en-US" sz="2400" dirty="0"/>
          </a:p>
          <a:p>
            <a:pPr marL="514350" lvl="0" indent="-514350">
              <a:buAutoNum type="arabicPeriod"/>
            </a:pPr>
            <a:r>
              <a:rPr lang="en-GB" sz="2400" dirty="0"/>
              <a:t>Do not mix vaccines until mothers and children are present.</a:t>
            </a:r>
            <a:endParaRPr lang="en-US" sz="2400" dirty="0"/>
          </a:p>
          <a:p>
            <a:pPr marL="514350" lvl="0" indent="-514350">
              <a:buAutoNum type="arabicPeriod"/>
            </a:pPr>
            <a:r>
              <a:rPr lang="en-GB" sz="2400" dirty="0"/>
              <a:t>Mix one vial of a particular vaccine at a time</a:t>
            </a:r>
            <a:endParaRPr lang="en-US" sz="2400" dirty="0"/>
          </a:p>
          <a:p>
            <a:pPr marL="514350" lvl="0" indent="-514350">
              <a:buAutoNum type="arabicPeriod"/>
            </a:pPr>
            <a:r>
              <a:rPr lang="en-GB" sz="2400" dirty="0"/>
              <a:t>Keep opened vials of polio, measles, and BCG vaccines on a frozen ice pack or use the sponge in the vaccine carrier. Their temperature must be carefully maintained.</a:t>
            </a:r>
            <a:endParaRPr lang="en-US" sz="2400" dirty="0"/>
          </a:p>
          <a:p>
            <a:pPr marL="514350" lvl="0" indent="-514350">
              <a:buAutoNum type="arabicPeriod"/>
            </a:pPr>
            <a:r>
              <a:rPr lang="en-GB" sz="2400" dirty="0"/>
              <a:t>Do not keep vials of pentavalent and TT vaccines directly on the frozen ice pack.</a:t>
            </a:r>
            <a:endParaRPr lang="en-US" sz="2400" dirty="0"/>
          </a:p>
          <a:p>
            <a:pPr marL="514350" lvl="0" indent="-514350">
              <a:buAutoNum type="arabicPeriod"/>
            </a:pPr>
            <a:r>
              <a:rPr lang="en-GB" sz="2400" dirty="0"/>
              <a:t>Open the vaccine carrier only when necessary.</a:t>
            </a:r>
            <a:endParaRPr lang="en-US" sz="2400" dirty="0"/>
          </a:p>
          <a:p>
            <a:endParaRPr lang="en-US" dirty="0"/>
          </a:p>
        </p:txBody>
      </p:sp>
    </p:spTree>
    <p:extLst>
      <p:ext uri="{BB962C8B-B14F-4D97-AF65-F5344CB8AC3E}">
        <p14:creationId xmlns:p14="http://schemas.microsoft.com/office/powerpoint/2010/main" val="10749392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8941"/>
            <a:ext cx="10515600" cy="5958022"/>
          </a:xfrm>
        </p:spPr>
        <p:txBody>
          <a:bodyPr>
            <a:normAutofit/>
          </a:bodyPr>
          <a:lstStyle/>
          <a:p>
            <a:pPr lvl="0">
              <a:lnSpc>
                <a:spcPct val="150000"/>
              </a:lnSpc>
              <a:buNone/>
            </a:pPr>
            <a:r>
              <a:rPr lang="en-US" dirty="0"/>
              <a:t>7. </a:t>
            </a:r>
            <a:r>
              <a:rPr lang="en-GB" dirty="0"/>
              <a:t> </a:t>
            </a:r>
            <a:r>
              <a:rPr lang="en-GB" sz="2400" dirty="0"/>
              <a:t>Use one sterile syringe and needle per vaccine per child or mother.</a:t>
            </a:r>
            <a:endParaRPr lang="en-US" sz="2400" dirty="0"/>
          </a:p>
          <a:p>
            <a:pPr lvl="0">
              <a:lnSpc>
                <a:spcPct val="150000"/>
              </a:lnSpc>
              <a:buNone/>
            </a:pPr>
            <a:r>
              <a:rPr lang="en-GB" sz="2400" dirty="0"/>
              <a:t>8. Avoid holding loaded syringes in your hands for long so as not to expose vaccine to heat or direct sunlight.</a:t>
            </a:r>
            <a:endParaRPr lang="en-US" sz="2400" dirty="0"/>
          </a:p>
          <a:p>
            <a:pPr lvl="0">
              <a:lnSpc>
                <a:spcPct val="150000"/>
              </a:lnSpc>
              <a:buNone/>
            </a:pPr>
            <a:r>
              <a:rPr lang="en-GB" sz="2400" dirty="0"/>
              <a:t>9. Inform each parent what type of vaccine you are giving the child, the possible reactions to it, what to do about the reactions, and when to bring the child back for more immunisation.</a:t>
            </a:r>
            <a:endParaRPr lang="en-US" sz="2400" dirty="0"/>
          </a:p>
          <a:p>
            <a:pPr lvl="0">
              <a:lnSpc>
                <a:spcPct val="150000"/>
              </a:lnSpc>
              <a:buNone/>
            </a:pPr>
            <a:r>
              <a:rPr lang="en-GB" sz="2400" dirty="0"/>
              <a:t>10. Listen to parents and encourage questions.</a:t>
            </a:r>
            <a:endParaRPr lang="en-US" sz="2400" dirty="0"/>
          </a:p>
          <a:p>
            <a:pPr lvl="0">
              <a:lnSpc>
                <a:spcPct val="150000"/>
              </a:lnSpc>
              <a:buNone/>
            </a:pPr>
            <a:r>
              <a:rPr lang="en-GB" sz="2400" dirty="0"/>
              <a:t>11. Remove any child’s clothes that are in your way when vaccinating</a:t>
            </a:r>
          </a:p>
          <a:p>
            <a:endParaRPr lang="en-US" dirty="0"/>
          </a:p>
        </p:txBody>
      </p:sp>
    </p:spTree>
    <p:extLst>
      <p:ext uri="{BB962C8B-B14F-4D97-AF65-F5344CB8AC3E}">
        <p14:creationId xmlns:p14="http://schemas.microsoft.com/office/powerpoint/2010/main" val="4759445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GB" dirty="0"/>
              <a:t>During immunisation you should:</a:t>
            </a:r>
            <a:br>
              <a:rPr lang="en-US" dirty="0"/>
            </a:br>
            <a:endParaRPr lang="en-US" dirty="0"/>
          </a:p>
        </p:txBody>
      </p:sp>
      <p:sp>
        <p:nvSpPr>
          <p:cNvPr id="3" name="Content Placeholder 2"/>
          <p:cNvSpPr>
            <a:spLocks noGrp="1"/>
          </p:cNvSpPr>
          <p:nvPr>
            <p:ph idx="1"/>
          </p:nvPr>
        </p:nvSpPr>
        <p:spPr/>
        <p:txBody>
          <a:bodyPr/>
          <a:lstStyle/>
          <a:p>
            <a:pPr marL="0" lvl="0" indent="0">
              <a:lnSpc>
                <a:spcPct val="150000"/>
              </a:lnSpc>
              <a:buNone/>
            </a:pPr>
            <a:r>
              <a:rPr lang="en-GB" sz="2400" dirty="0"/>
              <a:t>1. Ask the mother to hold the child firmly to restrict his/her movement during immunisation.</a:t>
            </a:r>
            <a:endParaRPr lang="en-US" sz="2400" dirty="0"/>
          </a:p>
          <a:p>
            <a:pPr marL="0" lvl="0" indent="0">
              <a:lnSpc>
                <a:spcPct val="150000"/>
              </a:lnSpc>
              <a:buNone/>
            </a:pPr>
            <a:r>
              <a:rPr lang="en-GB" sz="2400" dirty="0"/>
              <a:t>2. Administer the vaccine.</a:t>
            </a:r>
            <a:endParaRPr lang="en-US" sz="2400" dirty="0"/>
          </a:p>
          <a:p>
            <a:pPr marL="0" lvl="0" indent="0">
              <a:lnSpc>
                <a:spcPct val="150000"/>
              </a:lnSpc>
              <a:buNone/>
            </a:pPr>
            <a:r>
              <a:rPr lang="en-GB" sz="2400" dirty="0"/>
              <a:t>3. Give specific health information about each vaccine</a:t>
            </a:r>
            <a:endParaRPr lang="en-US" sz="2400" dirty="0"/>
          </a:p>
          <a:p>
            <a:endParaRPr lang="en-US" dirty="0"/>
          </a:p>
        </p:txBody>
      </p:sp>
    </p:spTree>
    <p:extLst>
      <p:ext uri="{BB962C8B-B14F-4D97-AF65-F5344CB8AC3E}">
        <p14:creationId xmlns:p14="http://schemas.microsoft.com/office/powerpoint/2010/main" val="42664252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group for immunization</a:t>
            </a:r>
          </a:p>
        </p:txBody>
      </p:sp>
      <p:sp>
        <p:nvSpPr>
          <p:cNvPr id="3" name="Content Placeholder 2"/>
          <p:cNvSpPr>
            <a:spLocks noGrp="1"/>
          </p:cNvSpPr>
          <p:nvPr>
            <p:ph idx="1"/>
          </p:nvPr>
        </p:nvSpPr>
        <p:spPr/>
        <p:txBody>
          <a:bodyPr/>
          <a:lstStyle/>
          <a:p>
            <a:pPr marL="0" lvl="0" indent="0">
              <a:buNone/>
            </a:pPr>
            <a:r>
              <a:rPr lang="en-GB" dirty="0"/>
              <a:t>1</a:t>
            </a:r>
            <a:r>
              <a:rPr lang="en-GB" sz="2400" dirty="0"/>
              <a:t>. Children (0-5 years)</a:t>
            </a:r>
            <a:endParaRPr lang="en-US" sz="2400" dirty="0"/>
          </a:p>
          <a:p>
            <a:pPr marL="0" lvl="0" indent="0">
              <a:buNone/>
            </a:pPr>
            <a:r>
              <a:rPr lang="en-GB" sz="2400" dirty="0"/>
              <a:t>2. Pregnant women</a:t>
            </a:r>
            <a:endParaRPr lang="en-US" sz="2400" dirty="0"/>
          </a:p>
          <a:p>
            <a:pPr marL="0" lvl="0" indent="0">
              <a:buNone/>
            </a:pPr>
            <a:r>
              <a:rPr lang="en-GB" sz="2400" dirty="0"/>
              <a:t>3. School children</a:t>
            </a:r>
            <a:endParaRPr lang="en-US" sz="2400" dirty="0"/>
          </a:p>
          <a:p>
            <a:pPr marL="0" lvl="0" indent="0">
              <a:buNone/>
            </a:pPr>
            <a:r>
              <a:rPr lang="en-GB" sz="2400" dirty="0"/>
              <a:t>4. Travellers</a:t>
            </a:r>
            <a:endParaRPr lang="en-US" sz="2400" dirty="0"/>
          </a:p>
          <a:p>
            <a:pPr marL="0" lvl="0" indent="0">
              <a:buNone/>
            </a:pPr>
            <a:r>
              <a:rPr lang="en-GB" sz="2400" dirty="0"/>
              <a:t>5. Food handlers</a:t>
            </a:r>
            <a:endParaRPr lang="en-US" sz="2400" dirty="0"/>
          </a:p>
          <a:p>
            <a:pPr marL="0" lvl="0" indent="0">
              <a:buNone/>
            </a:pPr>
            <a:r>
              <a:rPr lang="en-GB" sz="2400" dirty="0"/>
              <a:t>6. Animal handlers</a:t>
            </a:r>
            <a:endParaRPr lang="en-US" sz="2400" dirty="0"/>
          </a:p>
          <a:p>
            <a:pPr marL="0" lvl="0" indent="0">
              <a:buNone/>
            </a:pPr>
            <a:r>
              <a:rPr lang="en-GB" sz="2400" dirty="0"/>
              <a:t>7. Women of child bearing age</a:t>
            </a:r>
            <a:endParaRPr lang="en-US" sz="2400" dirty="0"/>
          </a:p>
        </p:txBody>
      </p:sp>
    </p:spTree>
    <p:extLst>
      <p:ext uri="{BB962C8B-B14F-4D97-AF65-F5344CB8AC3E}">
        <p14:creationId xmlns:p14="http://schemas.microsoft.com/office/powerpoint/2010/main" val="2854562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i="1" dirty="0"/>
              <a:t>Problems Encountered in the Program.</a:t>
            </a:r>
            <a:endParaRPr lang="en-US" dirty="0"/>
          </a:p>
        </p:txBody>
      </p:sp>
      <p:sp>
        <p:nvSpPr>
          <p:cNvPr id="3" name="Content Placeholder 2"/>
          <p:cNvSpPr>
            <a:spLocks noGrp="1"/>
          </p:cNvSpPr>
          <p:nvPr>
            <p:ph idx="1"/>
          </p:nvPr>
        </p:nvSpPr>
        <p:spPr/>
        <p:txBody>
          <a:bodyPr/>
          <a:lstStyle/>
          <a:p>
            <a:pPr marL="0" indent="0">
              <a:buNone/>
            </a:pPr>
            <a:r>
              <a:rPr lang="en-GB" b="1" i="1" dirty="0"/>
              <a:t>	1</a:t>
            </a:r>
            <a:r>
              <a:rPr lang="en-GB" sz="2400" b="1" i="1" dirty="0"/>
              <a:t>. Vaccine wastage</a:t>
            </a:r>
          </a:p>
          <a:p>
            <a:pPr marL="0" indent="0">
              <a:buNone/>
            </a:pPr>
            <a:r>
              <a:rPr lang="en-GB" sz="2400" b="1" dirty="0"/>
              <a:t>	2. Progress Evaluation and Reporting</a:t>
            </a:r>
            <a:endParaRPr lang="en-US" sz="2400" dirty="0"/>
          </a:p>
          <a:p>
            <a:pPr marL="0" indent="0">
              <a:buNone/>
            </a:pPr>
            <a:r>
              <a:rPr lang="en-GB" sz="2400" b="1" dirty="0"/>
              <a:t>	3. Vaccine Stock-outs</a:t>
            </a:r>
          </a:p>
          <a:p>
            <a:pPr marL="0" indent="0">
              <a:buNone/>
            </a:pPr>
            <a:r>
              <a:rPr lang="en-GB" sz="2400" b="1" dirty="0"/>
              <a:t>	4. Financial Constraints</a:t>
            </a:r>
            <a:endParaRPr lang="en-US" sz="2400" dirty="0"/>
          </a:p>
          <a:p>
            <a:endParaRPr lang="en-US" dirty="0"/>
          </a:p>
        </p:txBody>
      </p:sp>
    </p:spTree>
    <p:extLst>
      <p:ext uri="{BB962C8B-B14F-4D97-AF65-F5344CB8AC3E}">
        <p14:creationId xmlns:p14="http://schemas.microsoft.com/office/powerpoint/2010/main" val="14270194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Specific health advice during immunisation</a:t>
            </a:r>
            <a:endParaRPr lang="en-US" dirty="0"/>
          </a:p>
        </p:txBody>
      </p:sp>
      <p:sp>
        <p:nvSpPr>
          <p:cNvPr id="3" name="Content Placeholder 2"/>
          <p:cNvSpPr>
            <a:spLocks noGrp="1"/>
          </p:cNvSpPr>
          <p:nvPr>
            <p:ph idx="1"/>
          </p:nvPr>
        </p:nvSpPr>
        <p:spPr/>
        <p:txBody>
          <a:bodyPr>
            <a:normAutofit lnSpcReduction="10000"/>
          </a:bodyPr>
          <a:lstStyle/>
          <a:p>
            <a:pPr>
              <a:lnSpc>
                <a:spcPct val="150000"/>
              </a:lnSpc>
            </a:pPr>
            <a:r>
              <a:rPr lang="en-GB" sz="2400" dirty="0"/>
              <a:t>It is important that parents or guardians are given health advice</a:t>
            </a:r>
            <a:endParaRPr lang="en-US" sz="2400" dirty="0"/>
          </a:p>
          <a:p>
            <a:pPr marL="514350" lvl="0" indent="-514350">
              <a:lnSpc>
                <a:spcPct val="150000"/>
              </a:lnSpc>
              <a:buAutoNum type="romanLcPeriod"/>
            </a:pPr>
            <a:r>
              <a:rPr lang="en-GB" sz="2400" dirty="0"/>
              <a:t>The name of the vaccine you are giving the child.</a:t>
            </a:r>
          </a:p>
          <a:p>
            <a:pPr marL="514350" lvl="0" indent="-514350">
              <a:lnSpc>
                <a:spcPct val="150000"/>
              </a:lnSpc>
              <a:buAutoNum type="romanLcPeriod"/>
            </a:pPr>
            <a:r>
              <a:rPr lang="en-GB" sz="2400" dirty="0"/>
              <a:t> ii. The name of the disease the vaccine prevents.</a:t>
            </a:r>
            <a:endParaRPr lang="en-US" sz="2400" dirty="0"/>
          </a:p>
          <a:p>
            <a:pPr lvl="0">
              <a:lnSpc>
                <a:spcPct val="150000"/>
              </a:lnSpc>
              <a:buNone/>
            </a:pPr>
            <a:r>
              <a:rPr lang="en-US" sz="2400" dirty="0"/>
              <a:t>iii. </a:t>
            </a:r>
            <a:r>
              <a:rPr lang="en-GB" sz="2400" dirty="0"/>
              <a:t>The possible side effects and what to do about them.. </a:t>
            </a:r>
            <a:endParaRPr lang="en-US" sz="2400" dirty="0"/>
          </a:p>
          <a:p>
            <a:pPr lvl="0">
              <a:lnSpc>
                <a:spcPct val="150000"/>
              </a:lnSpc>
              <a:buNone/>
            </a:pPr>
            <a:r>
              <a:rPr lang="en-GB" sz="2400" dirty="0"/>
              <a:t>iv. The return date for additional vaccines</a:t>
            </a:r>
            <a:r>
              <a:rPr lang="en-GB" dirty="0"/>
              <a:t>.</a:t>
            </a:r>
            <a:endParaRPr lang="en-US" dirty="0"/>
          </a:p>
          <a:p>
            <a:endParaRPr lang="en-US" dirty="0"/>
          </a:p>
        </p:txBody>
      </p:sp>
    </p:spTree>
    <p:extLst>
      <p:ext uri="{BB962C8B-B14F-4D97-AF65-F5344CB8AC3E}">
        <p14:creationId xmlns:p14="http://schemas.microsoft.com/office/powerpoint/2010/main" val="31901694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8" y="365126"/>
            <a:ext cx="10877282" cy="600790"/>
          </a:xfrm>
        </p:spPr>
        <p:txBody>
          <a:bodyPr>
            <a:normAutofit fontScale="90000"/>
          </a:bodyPr>
          <a:lstStyle/>
          <a:p>
            <a:r>
              <a:rPr lang="en-US" sz="2800" b="1" dirty="0"/>
              <a:t>STRATEGIES FOR ERADICATION OF CHILDHOOD IMMUNISABLE DISEASES</a:t>
            </a:r>
            <a:r>
              <a:rPr lang="en-US" sz="2800" dirty="0"/>
              <a:t>.</a:t>
            </a:r>
          </a:p>
        </p:txBody>
      </p:sp>
      <p:sp>
        <p:nvSpPr>
          <p:cNvPr id="3" name="Content Placeholder 2"/>
          <p:cNvSpPr>
            <a:spLocks noGrp="1"/>
          </p:cNvSpPr>
          <p:nvPr>
            <p:ph idx="1"/>
          </p:nvPr>
        </p:nvSpPr>
        <p:spPr>
          <a:xfrm>
            <a:off x="838200" y="965916"/>
            <a:ext cx="10515600" cy="5211047"/>
          </a:xfrm>
        </p:spPr>
        <p:txBody>
          <a:bodyPr>
            <a:normAutofit fontScale="92500" lnSpcReduction="10000"/>
          </a:bodyPr>
          <a:lstStyle/>
          <a:p>
            <a:pPr>
              <a:lnSpc>
                <a:spcPct val="150000"/>
              </a:lnSpc>
              <a:buNone/>
            </a:pPr>
            <a:r>
              <a:rPr lang="en-US" dirty="0"/>
              <a:t>1</a:t>
            </a:r>
            <a:r>
              <a:rPr lang="en-US" sz="2600" dirty="0"/>
              <a:t>.  Strengthening of routine immunization activities to achieve and maintain the highest levels of coverage for all antigens.</a:t>
            </a:r>
          </a:p>
          <a:p>
            <a:pPr>
              <a:lnSpc>
                <a:spcPct val="150000"/>
              </a:lnSpc>
              <a:buNone/>
            </a:pPr>
            <a:r>
              <a:rPr lang="en-US" sz="2600" dirty="0"/>
              <a:t>2. Mass vaccination of children within the shortest possible time through National Immunization Days (NIDS)</a:t>
            </a:r>
          </a:p>
          <a:p>
            <a:pPr>
              <a:lnSpc>
                <a:spcPct val="150000"/>
              </a:lnSpc>
              <a:buNone/>
            </a:pPr>
            <a:r>
              <a:rPr lang="en-US" sz="2600" dirty="0"/>
              <a:t>3. Strengthening EPI target disease surveillance system such that every case of any of these diseases is reported, fully investigated and contacts of positive cases protected.</a:t>
            </a:r>
          </a:p>
          <a:p>
            <a:pPr>
              <a:lnSpc>
                <a:spcPct val="150000"/>
              </a:lnSpc>
              <a:buNone/>
            </a:pPr>
            <a:r>
              <a:rPr lang="en-US" sz="2600" dirty="0"/>
              <a:t>4. Conducting "mopping-up" </a:t>
            </a:r>
            <a:r>
              <a:rPr lang="en-US" sz="2600" dirty="0" err="1"/>
              <a:t>immunisation</a:t>
            </a:r>
            <a:r>
              <a:rPr lang="en-US" sz="2600" dirty="0"/>
              <a:t> when the diseases are reduced to focal transmission.</a:t>
            </a:r>
          </a:p>
          <a:p>
            <a:endParaRPr lang="en-US" dirty="0"/>
          </a:p>
        </p:txBody>
      </p:sp>
    </p:spTree>
    <p:extLst>
      <p:ext uri="{BB962C8B-B14F-4D97-AF65-F5344CB8AC3E}">
        <p14:creationId xmlns:p14="http://schemas.microsoft.com/office/powerpoint/2010/main" val="214383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5" y="309093"/>
            <a:ext cx="11070465" cy="5867870"/>
          </a:xfrm>
        </p:spPr>
        <p:txBody>
          <a:bodyPr>
            <a:normAutofit lnSpcReduction="10000"/>
          </a:bodyPr>
          <a:lstStyle/>
          <a:p>
            <a:pPr>
              <a:lnSpc>
                <a:spcPct val="110000"/>
              </a:lnSpc>
              <a:buNone/>
            </a:pPr>
            <a:r>
              <a:rPr lang="en-US" sz="2400" b="1" i="1" dirty="0"/>
              <a:t>Cold-chain: </a:t>
            </a:r>
          </a:p>
          <a:p>
            <a:pPr>
              <a:lnSpc>
                <a:spcPct val="110000"/>
              </a:lnSpc>
            </a:pPr>
            <a:r>
              <a:rPr lang="en-US" sz="2400" i="1" dirty="0"/>
              <a:t>It s a system of ensuring that vaccines are maintained at the </a:t>
            </a:r>
            <a:r>
              <a:rPr lang="en-US" sz="2400" dirty="0"/>
              <a:t>required low temperatures from the point of production until it reaches the consumer. ( +2-+8)</a:t>
            </a:r>
            <a:endParaRPr lang="en-GB" sz="2400" b="1" dirty="0"/>
          </a:p>
          <a:p>
            <a:pPr>
              <a:lnSpc>
                <a:spcPct val="110000"/>
              </a:lnSpc>
              <a:buNone/>
            </a:pPr>
            <a:r>
              <a:rPr lang="en-GB" sz="2400" b="1" dirty="0"/>
              <a:t>TARGET POPULATION</a:t>
            </a:r>
            <a:r>
              <a:rPr lang="en-GB" sz="2400" dirty="0"/>
              <a:t>”. </a:t>
            </a:r>
          </a:p>
          <a:p>
            <a:pPr>
              <a:lnSpc>
                <a:spcPct val="110000"/>
              </a:lnSpc>
              <a:buNone/>
            </a:pPr>
            <a:r>
              <a:rPr lang="en-GB" sz="2400" dirty="0"/>
              <a:t>The number of children/pregnant women  that need immunization in a catchments area </a:t>
            </a:r>
          </a:p>
          <a:p>
            <a:pPr>
              <a:lnSpc>
                <a:spcPct val="110000"/>
              </a:lnSpc>
              <a:buNone/>
            </a:pPr>
            <a:r>
              <a:rPr lang="en-US" sz="2400" b="1" i="1" dirty="0"/>
              <a:t>AEFI:</a:t>
            </a:r>
          </a:p>
          <a:p>
            <a:pPr>
              <a:lnSpc>
                <a:spcPct val="110000"/>
              </a:lnSpc>
              <a:buNone/>
            </a:pPr>
            <a:r>
              <a:rPr lang="en-US" sz="2400" i="1" dirty="0"/>
              <a:t> This is a reaction that occurs in a </a:t>
            </a:r>
            <a:r>
              <a:rPr lang="en-US" sz="2400" dirty="0"/>
              <a:t>client/patient following vaccination that is considered to be related to the vaccine until proved otherwise.</a:t>
            </a:r>
            <a:endParaRPr lang="en-GB" sz="2400" dirty="0"/>
          </a:p>
          <a:p>
            <a:pPr>
              <a:lnSpc>
                <a:spcPct val="110000"/>
              </a:lnSpc>
              <a:buNone/>
            </a:pPr>
            <a:r>
              <a:rPr lang="en-GB" sz="2400" dirty="0"/>
              <a:t>C</a:t>
            </a:r>
            <a:r>
              <a:rPr lang="en-GB" sz="2400" b="1" dirty="0"/>
              <a:t>ATCHMENTS AREA:</a:t>
            </a:r>
          </a:p>
          <a:p>
            <a:pPr>
              <a:lnSpc>
                <a:spcPct val="110000"/>
              </a:lnSpc>
              <a:buNone/>
            </a:pPr>
            <a:r>
              <a:rPr lang="en-GB" sz="2400" b="1" dirty="0"/>
              <a:t> </a:t>
            </a:r>
            <a:r>
              <a:rPr lang="en-GB" sz="2400" dirty="0"/>
              <a:t>is a term that refers to the geographical region and the population within the region, that a health facility is mandated to serve. </a:t>
            </a:r>
          </a:p>
          <a:p>
            <a:pPr>
              <a:lnSpc>
                <a:spcPct val="150000"/>
              </a:lnSpc>
              <a:buNone/>
            </a:pPr>
            <a:endParaRPr lang="en-GB" sz="2600" dirty="0"/>
          </a:p>
          <a:p>
            <a:endParaRPr lang="en-US" dirty="0"/>
          </a:p>
        </p:txBody>
      </p:sp>
    </p:spTree>
    <p:extLst>
      <p:ext uri="{BB962C8B-B14F-4D97-AF65-F5344CB8AC3E}">
        <p14:creationId xmlns:p14="http://schemas.microsoft.com/office/powerpoint/2010/main" val="30367099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400282"/>
          </a:xfrm>
        </p:spPr>
        <p:txBody>
          <a:bodyPr/>
          <a:lstStyle/>
          <a:p>
            <a:pPr algn="ctr"/>
            <a:br>
              <a:rPr lang="en-US" b="1" dirty="0"/>
            </a:br>
            <a:br>
              <a:rPr lang="en-US" b="1" dirty="0"/>
            </a:br>
            <a:r>
              <a:rPr lang="en-US" b="1" dirty="0"/>
              <a:t>ADVERSE EVENTS FOLLOWING </a:t>
            </a:r>
            <a:br>
              <a:rPr lang="en-US" b="1" dirty="0"/>
            </a:br>
            <a:br>
              <a:rPr lang="en-US" b="1" dirty="0"/>
            </a:br>
            <a:r>
              <a:rPr lang="en-US" b="1" dirty="0"/>
              <a:t>IMMUNISATION (AEFI)</a:t>
            </a:r>
            <a:endParaRPr lang="en-US" dirty="0"/>
          </a:p>
        </p:txBody>
      </p:sp>
    </p:spTree>
    <p:extLst>
      <p:ext uri="{BB962C8B-B14F-4D97-AF65-F5344CB8AC3E}">
        <p14:creationId xmlns:p14="http://schemas.microsoft.com/office/powerpoint/2010/main" val="10079310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3" y="1506829"/>
            <a:ext cx="10746227" cy="4534534"/>
          </a:xfrm>
        </p:spPr>
        <p:txBody>
          <a:bodyPr>
            <a:normAutofit/>
          </a:bodyPr>
          <a:lstStyle/>
          <a:p>
            <a:pPr marL="0" indent="0">
              <a:buNone/>
            </a:pPr>
            <a:endParaRPr lang="en-US" dirty="0"/>
          </a:p>
          <a:p>
            <a:pPr>
              <a:lnSpc>
                <a:spcPct val="150000"/>
              </a:lnSpc>
            </a:pPr>
            <a:r>
              <a:rPr lang="en-US" sz="2400" dirty="0"/>
              <a:t>The goal of immunization in Kenya is to protect the public from vaccine preventable diseases.</a:t>
            </a:r>
          </a:p>
          <a:p>
            <a:pPr>
              <a:lnSpc>
                <a:spcPct val="150000"/>
              </a:lnSpc>
            </a:pPr>
            <a:r>
              <a:rPr lang="en-US" sz="2400" dirty="0"/>
              <a:t>Modern vaccines are safe; although after immunization, some people may experience reactions;</a:t>
            </a:r>
          </a:p>
          <a:p>
            <a:pPr>
              <a:lnSpc>
                <a:spcPct val="150000"/>
              </a:lnSpc>
            </a:pPr>
            <a:r>
              <a:rPr lang="en-US" sz="2400" dirty="0"/>
              <a:t>ranging from mild local reactions to life-threatening illnesses.</a:t>
            </a:r>
          </a:p>
        </p:txBody>
      </p:sp>
    </p:spTree>
    <p:extLst>
      <p:ext uri="{BB962C8B-B14F-4D97-AF65-F5344CB8AC3E}">
        <p14:creationId xmlns:p14="http://schemas.microsoft.com/office/powerpoint/2010/main" val="29496869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67425"/>
            <a:ext cx="8596668" cy="6568226"/>
          </a:xfrm>
        </p:spPr>
        <p:txBody>
          <a:bodyPr>
            <a:normAutofit/>
          </a:bodyPr>
          <a:lstStyle/>
          <a:p>
            <a:pPr marL="0" indent="0">
              <a:buNone/>
            </a:pPr>
            <a:r>
              <a:rPr lang="en-US" sz="2400" b="1" i="1" dirty="0"/>
              <a:t>Broad objective</a:t>
            </a:r>
            <a:endParaRPr lang="en-US" sz="2400" dirty="0"/>
          </a:p>
          <a:p>
            <a:r>
              <a:rPr lang="en-US" sz="2400" dirty="0"/>
              <a:t>To assist health workers improve their knowledge, skills and knowledge towards AEFI.</a:t>
            </a:r>
          </a:p>
          <a:p>
            <a:pPr marL="0" indent="0">
              <a:buNone/>
            </a:pPr>
            <a:endParaRPr lang="en-US" sz="2400" dirty="0"/>
          </a:p>
          <a:p>
            <a:pPr marL="0" indent="0">
              <a:buNone/>
            </a:pPr>
            <a:r>
              <a:rPr lang="en-US" sz="2400" b="1" dirty="0"/>
              <a:t>Specific Objectives:</a:t>
            </a:r>
            <a:endParaRPr lang="en-US" sz="2400" dirty="0"/>
          </a:p>
          <a:p>
            <a:r>
              <a:rPr lang="en-US" sz="2400" dirty="0"/>
              <a:t>1. Define AEFI</a:t>
            </a:r>
          </a:p>
          <a:p>
            <a:r>
              <a:rPr lang="en-US" sz="2400" dirty="0"/>
              <a:t>2. How to identify AEFI</a:t>
            </a:r>
          </a:p>
          <a:p>
            <a:r>
              <a:rPr lang="en-US" sz="2400" dirty="0"/>
              <a:t>3. State the possible causes of AEFIs.</a:t>
            </a:r>
          </a:p>
          <a:p>
            <a:r>
              <a:rPr lang="en-US" sz="2400" dirty="0"/>
              <a:t>4. To detect and report AEFI</a:t>
            </a:r>
          </a:p>
          <a:p>
            <a:r>
              <a:rPr lang="en-US" sz="2400" dirty="0"/>
              <a:t>5. State the steps involved in investigating adverse events.</a:t>
            </a:r>
          </a:p>
          <a:p>
            <a:r>
              <a:rPr lang="en-US" sz="2400" dirty="0"/>
              <a:t>6. Outline the steps taken in managing AEFI cases.</a:t>
            </a:r>
          </a:p>
          <a:p>
            <a:r>
              <a:rPr lang="en-US" sz="2400" dirty="0"/>
              <a:t>7. Describe how to prevent cases of AEFI.</a:t>
            </a:r>
          </a:p>
          <a:p>
            <a:endParaRPr lang="en-US" dirty="0"/>
          </a:p>
        </p:txBody>
      </p:sp>
    </p:spTree>
    <p:extLst>
      <p:ext uri="{BB962C8B-B14F-4D97-AF65-F5344CB8AC3E}">
        <p14:creationId xmlns:p14="http://schemas.microsoft.com/office/powerpoint/2010/main" val="8630325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AEFI</a:t>
            </a:r>
          </a:p>
        </p:txBody>
      </p:sp>
      <p:sp>
        <p:nvSpPr>
          <p:cNvPr id="3" name="Content Placeholder 2"/>
          <p:cNvSpPr>
            <a:spLocks noGrp="1"/>
          </p:cNvSpPr>
          <p:nvPr>
            <p:ph idx="1"/>
          </p:nvPr>
        </p:nvSpPr>
        <p:spPr>
          <a:xfrm>
            <a:off x="677334" y="2160589"/>
            <a:ext cx="9587128" cy="3880773"/>
          </a:xfrm>
        </p:spPr>
        <p:txBody>
          <a:bodyPr>
            <a:normAutofit/>
          </a:bodyPr>
          <a:lstStyle/>
          <a:p>
            <a:pPr>
              <a:lnSpc>
                <a:spcPct val="150000"/>
              </a:lnSpc>
            </a:pPr>
            <a:r>
              <a:rPr lang="en-US" sz="2400" dirty="0"/>
              <a:t>An adverse event following immunization is a medical incident that that occurs during or after an immunization and is believed to be caused by immunization.</a:t>
            </a:r>
          </a:p>
        </p:txBody>
      </p:sp>
    </p:spTree>
    <p:extLst>
      <p:ext uri="{BB962C8B-B14F-4D97-AF65-F5344CB8AC3E}">
        <p14:creationId xmlns:p14="http://schemas.microsoft.com/office/powerpoint/2010/main" val="14669450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CAUSES</a:t>
            </a:r>
          </a:p>
        </p:txBody>
      </p:sp>
      <p:sp>
        <p:nvSpPr>
          <p:cNvPr id="3" name="Content Placeholder 2"/>
          <p:cNvSpPr>
            <a:spLocks noGrp="1"/>
          </p:cNvSpPr>
          <p:nvPr>
            <p:ph idx="1"/>
          </p:nvPr>
        </p:nvSpPr>
        <p:spPr>
          <a:xfrm>
            <a:off x="677334" y="1287887"/>
            <a:ext cx="9355308" cy="5241702"/>
          </a:xfrm>
        </p:spPr>
        <p:txBody>
          <a:bodyPr>
            <a:normAutofit/>
          </a:bodyPr>
          <a:lstStyle/>
          <a:p>
            <a:pPr marL="0" indent="0">
              <a:buNone/>
            </a:pPr>
            <a:endParaRPr lang="en-US" sz="2400" b="1" i="1" dirty="0"/>
          </a:p>
          <a:p>
            <a:pPr marL="0" indent="0">
              <a:buNone/>
            </a:pPr>
            <a:r>
              <a:rPr lang="en-US" sz="2400" b="1" dirty="0"/>
              <a:t>1.  Programmatic errors: </a:t>
            </a:r>
            <a:r>
              <a:rPr lang="en-US" sz="2400" dirty="0"/>
              <a:t>Usually they are person based i.e. an 	error in handling, reconstitution or administration of the 	vaccine.</a:t>
            </a:r>
          </a:p>
          <a:p>
            <a:pPr marL="0" indent="0">
              <a:buNone/>
            </a:pPr>
            <a:r>
              <a:rPr lang="en-US" sz="2400" b="1" dirty="0"/>
              <a:t>2. Nature of the vaccine </a:t>
            </a:r>
            <a:r>
              <a:rPr lang="en-US" sz="2400" dirty="0"/>
              <a:t>(vaccine properties) or individual 	response to the vaccine itself.</a:t>
            </a:r>
          </a:p>
          <a:p>
            <a:pPr marL="0" indent="0">
              <a:buNone/>
            </a:pPr>
            <a:r>
              <a:rPr lang="en-US" sz="2400" b="1" dirty="0"/>
              <a:t>3.  Coincidental</a:t>
            </a:r>
            <a:r>
              <a:rPr lang="en-US" sz="2400" dirty="0"/>
              <a:t>, is an event that has no causal association 	between the immunization and the medical condition of the 	child or woman.</a:t>
            </a:r>
          </a:p>
          <a:p>
            <a:pPr marL="0" indent="0">
              <a:buNone/>
            </a:pPr>
            <a:r>
              <a:rPr lang="en-US" sz="2400" b="1" dirty="0"/>
              <a:t>4.  Unknown cause</a:t>
            </a:r>
            <a:r>
              <a:rPr lang="en-US" sz="2400" dirty="0"/>
              <a:t>. The cause of the event cannot be 	determined.</a:t>
            </a:r>
          </a:p>
          <a:p>
            <a:endParaRPr lang="en-US" dirty="0"/>
          </a:p>
        </p:txBody>
      </p:sp>
    </p:spTree>
    <p:extLst>
      <p:ext uri="{BB962C8B-B14F-4D97-AF65-F5344CB8AC3E}">
        <p14:creationId xmlns:p14="http://schemas.microsoft.com/office/powerpoint/2010/main" val="37649249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5961"/>
            <a:ext cx="8596668" cy="639651"/>
          </a:xfrm>
        </p:spPr>
        <p:txBody>
          <a:bodyPr>
            <a:normAutofit fontScale="90000"/>
          </a:bodyPr>
          <a:lstStyle/>
          <a:p>
            <a:r>
              <a:rPr lang="en-US" dirty="0"/>
              <a:t>Common minor vaccines reactions</a:t>
            </a:r>
          </a:p>
        </p:txBody>
      </p:sp>
      <p:sp>
        <p:nvSpPr>
          <p:cNvPr id="3" name="Content Placeholder 2"/>
          <p:cNvSpPr>
            <a:spLocks noGrp="1"/>
          </p:cNvSpPr>
          <p:nvPr>
            <p:ph idx="1"/>
          </p:nvPr>
        </p:nvSpPr>
        <p:spPr>
          <a:xfrm>
            <a:off x="677334" y="1249251"/>
            <a:ext cx="10025010" cy="4792111"/>
          </a:xfrm>
        </p:spPr>
        <p:txBody>
          <a:bodyPr>
            <a:normAutofit/>
          </a:bodyPr>
          <a:lstStyle/>
          <a:p>
            <a:pPr>
              <a:lnSpc>
                <a:spcPct val="90000"/>
              </a:lnSpc>
            </a:pPr>
            <a:r>
              <a:rPr lang="en-US" altLang="en-US" sz="2400" dirty="0"/>
              <a:t>Local reaction (pain, swelling and/or redness), fever and systemic symptoms (e.g. vomiting, diarrhea, malaise) can result as a part of the immune response. </a:t>
            </a:r>
          </a:p>
          <a:p>
            <a:pPr>
              <a:lnSpc>
                <a:spcPct val="90000"/>
              </a:lnSpc>
            </a:pPr>
            <a:r>
              <a:rPr lang="en-US" altLang="en-US" sz="2400" dirty="0"/>
              <a:t>Local reactions and fever should be anticipated in only 10% of the vaccine recipients, except in the case of whole cell DPT which produces fever in nearly half of those vaccinated. </a:t>
            </a:r>
          </a:p>
          <a:p>
            <a:pPr>
              <a:lnSpc>
                <a:spcPct val="90000"/>
              </a:lnSpc>
            </a:pPr>
            <a:r>
              <a:rPr lang="en-US" altLang="en-US" sz="2400" dirty="0"/>
              <a:t>Fever and minor local and systemic reactions usually occur within a day or two of immunization (except for those produced by measles/MMR vaccine which occurs 6 to 12 days after immunization) and only last for few days. </a:t>
            </a:r>
          </a:p>
          <a:p>
            <a:pPr>
              <a:lnSpc>
                <a:spcPct val="90000"/>
              </a:lnSpc>
            </a:pPr>
            <a:r>
              <a:rPr lang="en-US" altLang="en-US" sz="2400" dirty="0"/>
              <a:t>Fever and minor local reactions can usually be treated symptomatically with paracetamol.</a:t>
            </a:r>
          </a:p>
        </p:txBody>
      </p:sp>
    </p:spTree>
    <p:extLst>
      <p:ext uri="{BB962C8B-B14F-4D97-AF65-F5344CB8AC3E}">
        <p14:creationId xmlns:p14="http://schemas.microsoft.com/office/powerpoint/2010/main" val="33990520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09" y="609600"/>
            <a:ext cx="10315977" cy="536620"/>
          </a:xfrm>
        </p:spPr>
        <p:txBody>
          <a:bodyPr>
            <a:normAutofit fontScale="90000"/>
          </a:bodyPr>
          <a:lstStyle/>
          <a:p>
            <a:r>
              <a:rPr lang="en-US" dirty="0"/>
              <a:t>Health workers should detect and report the following:</a:t>
            </a:r>
            <a:br>
              <a:rPr lang="en-US" dirty="0"/>
            </a:br>
            <a:endParaRPr lang="en-US" dirty="0"/>
          </a:p>
        </p:txBody>
      </p:sp>
      <p:sp>
        <p:nvSpPr>
          <p:cNvPr id="3" name="Content Placeholder 2"/>
          <p:cNvSpPr>
            <a:spLocks noGrp="1"/>
          </p:cNvSpPr>
          <p:nvPr>
            <p:ph idx="1"/>
          </p:nvPr>
        </p:nvSpPr>
        <p:spPr>
          <a:xfrm>
            <a:off x="677334" y="1506829"/>
            <a:ext cx="8596668" cy="4971244"/>
          </a:xfrm>
        </p:spPr>
        <p:txBody>
          <a:bodyPr>
            <a:noAutofit/>
          </a:bodyPr>
          <a:lstStyle/>
          <a:p>
            <a:r>
              <a:rPr lang="en-US" sz="2400" dirty="0"/>
              <a:t>1. Anaphylactic shock</a:t>
            </a:r>
          </a:p>
          <a:p>
            <a:r>
              <a:rPr lang="en-US" sz="2400" dirty="0"/>
              <a:t>2. Injection site abscesses.</a:t>
            </a:r>
          </a:p>
          <a:p>
            <a:r>
              <a:rPr lang="en-US" sz="2400" dirty="0"/>
              <a:t>3. Cases of BCG lymphadenitis</a:t>
            </a:r>
          </a:p>
          <a:p>
            <a:r>
              <a:rPr lang="en-US" sz="2400" dirty="0"/>
              <a:t>4. Cases requiring hospitalizations that are thought by health workers, or the public, to be related  immunization</a:t>
            </a:r>
          </a:p>
          <a:p>
            <a:r>
              <a:rPr lang="en-US" sz="2400" dirty="0"/>
              <a:t>5. Unusual medical incidents that are thought by health workers, or the public, to be related to immunization.</a:t>
            </a:r>
          </a:p>
          <a:p>
            <a:r>
              <a:rPr lang="en-US" sz="2400" dirty="0"/>
              <a:t>6. Deaths that are thought by health workers, or the public, to be related to immunization.</a:t>
            </a:r>
          </a:p>
          <a:p>
            <a:r>
              <a:rPr lang="en-US" sz="2400" dirty="0"/>
              <a:t>In routine surveillance the health worker is expected to submit a report of any AEFIs identified to the supervisors at the district level. </a:t>
            </a:r>
          </a:p>
        </p:txBody>
      </p:sp>
    </p:spTree>
    <p:extLst>
      <p:ext uri="{BB962C8B-B14F-4D97-AF65-F5344CB8AC3E}">
        <p14:creationId xmlns:p14="http://schemas.microsoft.com/office/powerpoint/2010/main" val="84862407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9651"/>
          </a:xfrm>
        </p:spPr>
        <p:txBody>
          <a:bodyPr>
            <a:normAutofit fontScale="90000"/>
          </a:bodyPr>
          <a:lstStyle/>
          <a:p>
            <a:r>
              <a:rPr lang="en-US" b="1" dirty="0"/>
              <a:t>How to identify AEFI</a:t>
            </a:r>
            <a:endParaRPr lang="en-US" dirty="0"/>
          </a:p>
        </p:txBody>
      </p:sp>
      <p:sp>
        <p:nvSpPr>
          <p:cNvPr id="3" name="Content Placeholder 2"/>
          <p:cNvSpPr>
            <a:spLocks noGrp="1"/>
          </p:cNvSpPr>
          <p:nvPr>
            <p:ph idx="1"/>
          </p:nvPr>
        </p:nvSpPr>
        <p:spPr>
          <a:xfrm>
            <a:off x="677334" y="1352283"/>
            <a:ext cx="8596668" cy="5087154"/>
          </a:xfrm>
        </p:spPr>
        <p:txBody>
          <a:bodyPr>
            <a:normAutofit/>
          </a:bodyPr>
          <a:lstStyle/>
          <a:p>
            <a:r>
              <a:rPr lang="en-US" dirty="0"/>
              <a:t>The cardinal signs of anaphylaxis are:</a:t>
            </a:r>
          </a:p>
          <a:p>
            <a:r>
              <a:rPr lang="en-US" dirty="0"/>
              <a:t>• Itchy, urticarial rash (in over 90% of cases)</a:t>
            </a:r>
          </a:p>
          <a:p>
            <a:r>
              <a:rPr lang="en-US" dirty="0"/>
              <a:t>• Progressive, painless swelling (angioedema) about the face and the mouth, which may be preceded by itchiness, tearing, nasal congestion or facial flushing</a:t>
            </a:r>
          </a:p>
          <a:p>
            <a:r>
              <a:rPr lang="en-US" dirty="0"/>
              <a:t>• Respiratory symptoms, including sneezing, coughing, wheezing, and </a:t>
            </a:r>
            <a:r>
              <a:rPr lang="en-US" dirty="0" err="1"/>
              <a:t>laboured</a:t>
            </a:r>
            <a:r>
              <a:rPr lang="en-US" dirty="0"/>
              <a:t> breathing; upper way swelling (indicated by hoarseness and/of difficulty swallowing) possibly causing airway obstruction</a:t>
            </a:r>
          </a:p>
          <a:p>
            <a:r>
              <a:rPr lang="en-US" dirty="0"/>
              <a:t>• Hypotension, which generally develops later in the illness and can progress to cause shock and collapse.</a:t>
            </a:r>
          </a:p>
          <a:p>
            <a:r>
              <a:rPr lang="en-US" dirty="0"/>
              <a:t>It must be differentiated from fainting, anxiety and breath holding which are more common and benign reactions.</a:t>
            </a:r>
          </a:p>
          <a:p>
            <a:r>
              <a:rPr lang="en-US" dirty="0"/>
              <a:t> </a:t>
            </a:r>
          </a:p>
        </p:txBody>
      </p:sp>
    </p:spTree>
    <p:extLst>
      <p:ext uri="{BB962C8B-B14F-4D97-AF65-F5344CB8AC3E}">
        <p14:creationId xmlns:p14="http://schemas.microsoft.com/office/powerpoint/2010/main" val="34244305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 does AEFI data Analyses?</a:t>
            </a:r>
            <a:endParaRPr lang="en-US" dirty="0"/>
          </a:p>
        </p:txBody>
      </p:sp>
      <p:sp>
        <p:nvSpPr>
          <p:cNvPr id="3" name="Content Placeholder 2"/>
          <p:cNvSpPr>
            <a:spLocks noGrp="1"/>
          </p:cNvSpPr>
          <p:nvPr>
            <p:ph idx="1"/>
          </p:nvPr>
        </p:nvSpPr>
        <p:spPr/>
        <p:txBody>
          <a:bodyPr/>
          <a:lstStyle/>
          <a:p>
            <a:r>
              <a:rPr lang="en-US" sz="2400" dirty="0"/>
              <a:t>• The health worker who detects the event and conducts the case investigation can carry out AEFI data analysis at initial stage.</a:t>
            </a:r>
          </a:p>
          <a:p>
            <a:r>
              <a:rPr lang="en-US" sz="2400" dirty="0"/>
              <a:t>• Epidemiologist</a:t>
            </a:r>
          </a:p>
          <a:p>
            <a:r>
              <a:rPr lang="en-US" sz="2400" dirty="0"/>
              <a:t>• Clinician</a:t>
            </a:r>
          </a:p>
          <a:p>
            <a:r>
              <a:rPr lang="en-US" sz="2400" dirty="0"/>
              <a:t>• Laboratory technician or</a:t>
            </a:r>
          </a:p>
          <a:p>
            <a:r>
              <a:rPr lang="en-US" sz="2400" dirty="0"/>
              <a:t>• Disease Surveillance coordinator.</a:t>
            </a:r>
          </a:p>
          <a:p>
            <a:endParaRPr lang="en-US" dirty="0"/>
          </a:p>
        </p:txBody>
      </p:sp>
    </p:spTree>
    <p:extLst>
      <p:ext uri="{BB962C8B-B14F-4D97-AF65-F5344CB8AC3E}">
        <p14:creationId xmlns:p14="http://schemas.microsoft.com/office/powerpoint/2010/main" val="249413002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Contraindications</a:t>
            </a:r>
            <a:br>
              <a:rPr lang="en-US" dirty="0"/>
            </a:br>
            <a:endParaRPr lang="en-US" dirty="0"/>
          </a:p>
        </p:txBody>
      </p:sp>
      <p:sp>
        <p:nvSpPr>
          <p:cNvPr id="3" name="Content Placeholder 2"/>
          <p:cNvSpPr>
            <a:spLocks noGrp="1"/>
          </p:cNvSpPr>
          <p:nvPr>
            <p:ph idx="1"/>
          </p:nvPr>
        </p:nvSpPr>
        <p:spPr>
          <a:xfrm>
            <a:off x="677334" y="1403797"/>
            <a:ext cx="8596668" cy="4637565"/>
          </a:xfrm>
        </p:spPr>
        <p:txBody>
          <a:bodyPr>
            <a:normAutofit lnSpcReduction="10000"/>
          </a:bodyPr>
          <a:lstStyle/>
          <a:p>
            <a:r>
              <a:rPr lang="en-US" dirty="0"/>
              <a:t>• </a:t>
            </a:r>
            <a:r>
              <a:rPr lang="en-US" sz="2400" dirty="0"/>
              <a:t>Before immunization, ascertain client history for allergies and previous adverse reactions to vaccines.</a:t>
            </a:r>
          </a:p>
          <a:p>
            <a:r>
              <a:rPr lang="en-US" sz="2400" dirty="0"/>
              <a:t>In the case of a possible serious allergy, check with the appropriate supervisor before giving vaccine.</a:t>
            </a:r>
          </a:p>
          <a:p>
            <a:r>
              <a:rPr lang="en-US" sz="2400" dirty="0"/>
              <a:t>• This procedure will minimize the occurrence of anaphylaxis but will not remove the risk altogether.</a:t>
            </a:r>
          </a:p>
          <a:p>
            <a:r>
              <a:rPr lang="en-US" sz="2400" dirty="0"/>
              <a:t>• Low-grade fever, mild respiratory infections and other minor illnesses </a:t>
            </a:r>
            <a:r>
              <a:rPr lang="en-US" sz="2400" b="1" dirty="0"/>
              <a:t>should not </a:t>
            </a:r>
            <a:r>
              <a:rPr lang="en-US" sz="2400" dirty="0"/>
              <a:t>be considered as contraindications to immunization. </a:t>
            </a:r>
            <a:r>
              <a:rPr lang="en-US" sz="2400" dirty="0" err="1"/>
              <a:t>Diarrhoea</a:t>
            </a:r>
            <a:r>
              <a:rPr lang="en-US" sz="2400" dirty="0"/>
              <a:t> should not be considered a contraindication to OPV. It is particularly important to immunize children suffering from malnutrition.</a:t>
            </a:r>
          </a:p>
        </p:txBody>
      </p:sp>
    </p:spTree>
    <p:extLst>
      <p:ext uri="{BB962C8B-B14F-4D97-AF65-F5344CB8AC3E}">
        <p14:creationId xmlns:p14="http://schemas.microsoft.com/office/powerpoint/2010/main" val="2340791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AIMS OF EPI</a:t>
            </a:r>
          </a:p>
        </p:txBody>
      </p:sp>
      <p:sp>
        <p:nvSpPr>
          <p:cNvPr id="3" name="Content Placeholder 2"/>
          <p:cNvSpPr>
            <a:spLocks noGrp="1"/>
          </p:cNvSpPr>
          <p:nvPr>
            <p:ph idx="1"/>
          </p:nvPr>
        </p:nvSpPr>
        <p:spPr/>
        <p:txBody>
          <a:bodyPr/>
          <a:lstStyle/>
          <a:p>
            <a:pPr marL="0" lvl="0" indent="0">
              <a:lnSpc>
                <a:spcPct val="150000"/>
              </a:lnSpc>
              <a:buNone/>
            </a:pPr>
            <a:r>
              <a:rPr lang="en-GB" dirty="0"/>
              <a:t>1</a:t>
            </a:r>
            <a:r>
              <a:rPr lang="en-GB" sz="2400" dirty="0"/>
              <a:t>. Immunisation of at least 95% of all children fully before the age of 1 year</a:t>
            </a:r>
            <a:endParaRPr lang="en-US" sz="2400" dirty="0"/>
          </a:p>
          <a:p>
            <a:pPr marL="0" lvl="0" indent="0">
              <a:lnSpc>
                <a:spcPct val="150000"/>
              </a:lnSpc>
              <a:buNone/>
            </a:pPr>
            <a:r>
              <a:rPr lang="en-GB" sz="2400" dirty="0"/>
              <a:t>2. Eradication of poliomyelitis</a:t>
            </a:r>
            <a:endParaRPr lang="en-US" sz="2400" dirty="0"/>
          </a:p>
          <a:p>
            <a:pPr marL="0" lvl="0" indent="0">
              <a:lnSpc>
                <a:spcPct val="150000"/>
              </a:lnSpc>
              <a:buNone/>
            </a:pPr>
            <a:r>
              <a:rPr lang="en-GB" sz="2400" dirty="0"/>
              <a:t>3. Eradication of Neonatal tetanus</a:t>
            </a:r>
            <a:endParaRPr lang="en-US" sz="2400" dirty="0"/>
          </a:p>
          <a:p>
            <a:pPr marL="0" lvl="0" indent="0">
              <a:lnSpc>
                <a:spcPct val="150000"/>
              </a:lnSpc>
              <a:buNone/>
            </a:pPr>
            <a:r>
              <a:rPr lang="en-GB" sz="2400" dirty="0"/>
              <a:t>4. Control of measles.</a:t>
            </a:r>
            <a:endParaRPr lang="en-US" sz="2400" dirty="0"/>
          </a:p>
          <a:p>
            <a:endParaRPr lang="en-US" dirty="0"/>
          </a:p>
        </p:txBody>
      </p:sp>
    </p:spTree>
    <p:extLst>
      <p:ext uri="{BB962C8B-B14F-4D97-AF65-F5344CB8AC3E}">
        <p14:creationId xmlns:p14="http://schemas.microsoft.com/office/powerpoint/2010/main" val="20733518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666" y="-124496"/>
            <a:ext cx="8596668" cy="845713"/>
          </a:xfrm>
        </p:spPr>
        <p:txBody>
          <a:bodyPr>
            <a:normAutofit fontScale="90000"/>
          </a:bodyPr>
          <a:lstStyle/>
          <a:p>
            <a:r>
              <a:rPr lang="en-US" b="1" i="1" dirty="0"/>
              <a:t>PROGRAMME ERROR</a:t>
            </a:r>
            <a:br>
              <a:rPr lang="en-US" dirty="0"/>
            </a:br>
            <a:endParaRPr lang="en-US" dirty="0"/>
          </a:p>
        </p:txBody>
      </p:sp>
      <p:sp>
        <p:nvSpPr>
          <p:cNvPr id="3" name="Content Placeholder 2"/>
          <p:cNvSpPr>
            <a:spLocks noGrp="1"/>
          </p:cNvSpPr>
          <p:nvPr>
            <p:ph idx="1"/>
          </p:nvPr>
        </p:nvSpPr>
        <p:spPr>
          <a:xfrm>
            <a:off x="677333" y="605307"/>
            <a:ext cx="10630317" cy="6053070"/>
          </a:xfrm>
        </p:spPr>
        <p:txBody>
          <a:bodyPr>
            <a:noAutofit/>
          </a:bodyPr>
          <a:lstStyle/>
          <a:p>
            <a:r>
              <a:rPr lang="en-US" sz="2400" dirty="0"/>
              <a:t>All the effort so far is wasted if action is not taken to correct the error. If an AEFI was caused by programme error, such as improper handling of vaccines or faulty immunization technique, the actions to be taken will probably include one or more of the following:</a:t>
            </a:r>
          </a:p>
          <a:p>
            <a:r>
              <a:rPr lang="en-US" sz="2400" b="1" dirty="0"/>
              <a:t>• Logistics: </a:t>
            </a:r>
            <a:r>
              <a:rPr lang="en-US" sz="2400" dirty="0"/>
              <a:t>Improving logistics will be the appropriate response if investigations indicate lack of supplies or equipment or failure of the cold chain.</a:t>
            </a:r>
          </a:p>
          <a:p>
            <a:r>
              <a:rPr lang="en-US" sz="2400" b="1" dirty="0"/>
              <a:t>• Training: </a:t>
            </a:r>
            <a:r>
              <a:rPr lang="en-US" sz="2400" dirty="0"/>
              <a:t>Trainings often used to solve operational problems:</a:t>
            </a:r>
            <a:r>
              <a:rPr lang="en-US" sz="2400" b="1" dirty="0"/>
              <a:t>• Supervision</a:t>
            </a:r>
            <a:r>
              <a:rPr lang="en-US" sz="2400" dirty="0"/>
              <a:t>: Non-serious AEFIs (e.g. abscesses) reported to the health facility should be able to alert the health worker to seek for the cause for immediate corrective action.</a:t>
            </a:r>
          </a:p>
          <a:p>
            <a:r>
              <a:rPr lang="en-US" sz="2400" b="1" dirty="0"/>
              <a:t>• Communication: </a:t>
            </a:r>
            <a:r>
              <a:rPr lang="en-US" sz="2400" dirty="0"/>
              <a:t>Health workers should inform parents and the community about AEFIs, </a:t>
            </a:r>
          </a:p>
        </p:txBody>
      </p:sp>
    </p:spTree>
    <p:extLst>
      <p:ext uri="{BB962C8B-B14F-4D97-AF65-F5344CB8AC3E}">
        <p14:creationId xmlns:p14="http://schemas.microsoft.com/office/powerpoint/2010/main" val="17424944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400282"/>
          </a:xfrm>
        </p:spPr>
        <p:txBody>
          <a:bodyPr>
            <a:normAutofit/>
          </a:bodyPr>
          <a:lstStyle/>
          <a:p>
            <a:pPr algn="ctr"/>
            <a:br>
              <a:rPr lang="en-US" sz="4000" dirty="0"/>
            </a:br>
            <a:br>
              <a:rPr lang="en-US" sz="4000" dirty="0"/>
            </a:br>
            <a:br>
              <a:rPr lang="en-US" sz="4000" dirty="0"/>
            </a:br>
            <a:r>
              <a:rPr lang="en-US" sz="4000" dirty="0"/>
              <a:t>VACCINES MANAGEMENT </a:t>
            </a:r>
          </a:p>
        </p:txBody>
      </p:sp>
    </p:spTree>
    <p:extLst>
      <p:ext uri="{BB962C8B-B14F-4D97-AF65-F5344CB8AC3E}">
        <p14:creationId xmlns:p14="http://schemas.microsoft.com/office/powerpoint/2010/main" val="27207226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75008"/>
            <a:ext cx="8596668" cy="5151549"/>
          </a:xfrm>
        </p:spPr>
        <p:txBody>
          <a:bodyPr>
            <a:normAutofit lnSpcReduction="10000"/>
          </a:bodyPr>
          <a:lstStyle/>
          <a:p>
            <a:pPr>
              <a:lnSpc>
                <a:spcPct val="150000"/>
              </a:lnSpc>
            </a:pPr>
            <a:r>
              <a:rPr lang="en-US" sz="2400" dirty="0"/>
              <a:t>The effectiveness and success of KEPI in reducing the burden of immunization preventable diseases depends on the quality of vaccines at the point of use, which in turns reflects the usefulness of the vaccine management system.</a:t>
            </a:r>
          </a:p>
          <a:p>
            <a:pPr>
              <a:lnSpc>
                <a:spcPct val="150000"/>
              </a:lnSpc>
            </a:pPr>
            <a:r>
              <a:rPr lang="en-US" sz="2400" dirty="0"/>
              <a:t>In order to reduce mortality, morbidity and disability, immunization session must safely administer potent vaccines to susceptible children and women before they are exposed to immunization preventable diseases.</a:t>
            </a:r>
          </a:p>
          <a:p>
            <a:endParaRPr lang="en-US" dirty="0"/>
          </a:p>
        </p:txBody>
      </p:sp>
    </p:spTree>
    <p:extLst>
      <p:ext uri="{BB962C8B-B14F-4D97-AF65-F5344CB8AC3E}">
        <p14:creationId xmlns:p14="http://schemas.microsoft.com/office/powerpoint/2010/main" val="41926647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47731"/>
            <a:ext cx="8596668" cy="6091706"/>
          </a:xfrm>
        </p:spPr>
        <p:txBody>
          <a:bodyPr/>
          <a:lstStyle/>
          <a:p>
            <a:pPr marL="0" indent="0">
              <a:lnSpc>
                <a:spcPct val="150000"/>
              </a:lnSpc>
              <a:buNone/>
            </a:pPr>
            <a:r>
              <a:rPr lang="en-US" sz="2400" dirty="0"/>
              <a:t>The immunization programme aims at resolving vaccine and management problems include:</a:t>
            </a:r>
          </a:p>
          <a:p>
            <a:pPr marL="0" indent="0">
              <a:lnSpc>
                <a:spcPct val="150000"/>
              </a:lnSpc>
              <a:buNone/>
            </a:pPr>
            <a:endParaRPr lang="en-US" sz="2400" dirty="0"/>
          </a:p>
          <a:p>
            <a:pPr marL="457200" lvl="1" indent="0">
              <a:lnSpc>
                <a:spcPct val="150000"/>
              </a:lnSpc>
              <a:buNone/>
            </a:pPr>
            <a:r>
              <a:rPr lang="en-US" sz="2200" dirty="0"/>
              <a:t>1. Reduction of the incidences of overstocking or under stocking of vaccines</a:t>
            </a:r>
          </a:p>
          <a:p>
            <a:pPr marL="457200" lvl="1" indent="0">
              <a:lnSpc>
                <a:spcPct val="150000"/>
              </a:lnSpc>
              <a:buNone/>
            </a:pPr>
            <a:r>
              <a:rPr lang="en-US" sz="2200" dirty="0"/>
              <a:t>2. Ensuring proper accountability for all vaccines at all levels</a:t>
            </a:r>
          </a:p>
          <a:p>
            <a:pPr marL="457200" lvl="1" indent="0">
              <a:lnSpc>
                <a:spcPct val="150000"/>
              </a:lnSpc>
              <a:buNone/>
            </a:pPr>
            <a:r>
              <a:rPr lang="en-US" sz="2200" dirty="0"/>
              <a:t>3. Reduction of vaccine wastages</a:t>
            </a:r>
          </a:p>
          <a:p>
            <a:endParaRPr lang="en-US" dirty="0"/>
          </a:p>
        </p:txBody>
      </p:sp>
    </p:spTree>
    <p:extLst>
      <p:ext uri="{BB962C8B-B14F-4D97-AF65-F5344CB8AC3E}">
        <p14:creationId xmlns:p14="http://schemas.microsoft.com/office/powerpoint/2010/main" val="35730705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TARGET SETTING</a:t>
            </a:r>
          </a:p>
        </p:txBody>
      </p:sp>
      <p:sp>
        <p:nvSpPr>
          <p:cNvPr id="3" name="Content Placeholder 2"/>
          <p:cNvSpPr>
            <a:spLocks noGrp="1"/>
          </p:cNvSpPr>
          <p:nvPr>
            <p:ph idx="1"/>
          </p:nvPr>
        </p:nvSpPr>
        <p:spPr/>
        <p:txBody>
          <a:bodyPr/>
          <a:lstStyle/>
          <a:p>
            <a:pPr>
              <a:lnSpc>
                <a:spcPct val="200000"/>
              </a:lnSpc>
            </a:pPr>
            <a:r>
              <a:rPr lang="en-US" sz="2400" dirty="0"/>
              <a:t>Each Sub-county is expected to set targets for two population categories</a:t>
            </a:r>
          </a:p>
          <a:p>
            <a:pPr lvl="3">
              <a:lnSpc>
                <a:spcPct val="200000"/>
              </a:lnSpc>
            </a:pPr>
            <a:r>
              <a:rPr lang="en-US" sz="2400" dirty="0"/>
              <a:t>• Children less than 1year</a:t>
            </a:r>
          </a:p>
          <a:p>
            <a:pPr lvl="3">
              <a:lnSpc>
                <a:spcPct val="200000"/>
              </a:lnSpc>
            </a:pPr>
            <a:r>
              <a:rPr lang="en-US" sz="2400" dirty="0"/>
              <a:t>• Women of child bearing age</a:t>
            </a:r>
          </a:p>
          <a:p>
            <a:endParaRPr lang="en-US" dirty="0"/>
          </a:p>
        </p:txBody>
      </p:sp>
    </p:spTree>
    <p:extLst>
      <p:ext uri="{BB962C8B-B14F-4D97-AF65-F5344CB8AC3E}">
        <p14:creationId xmlns:p14="http://schemas.microsoft.com/office/powerpoint/2010/main" val="23950501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r>
              <a:rPr lang="en-US" sz="4400" dirty="0"/>
              <a:t>Next time</a:t>
            </a:r>
          </a:p>
        </p:txBody>
      </p:sp>
    </p:spTree>
    <p:extLst>
      <p:ext uri="{BB962C8B-B14F-4D97-AF65-F5344CB8AC3E}">
        <p14:creationId xmlns:p14="http://schemas.microsoft.com/office/powerpoint/2010/main" val="32527054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VACCINES FORECASTING</a:t>
            </a:r>
          </a:p>
        </p:txBody>
      </p:sp>
      <p:sp>
        <p:nvSpPr>
          <p:cNvPr id="3" name="Content Placeholder 2"/>
          <p:cNvSpPr>
            <a:spLocks noGrp="1"/>
          </p:cNvSpPr>
          <p:nvPr>
            <p:ph idx="1"/>
          </p:nvPr>
        </p:nvSpPr>
        <p:spPr/>
        <p:txBody>
          <a:bodyPr/>
          <a:lstStyle/>
          <a:p>
            <a:pPr>
              <a:lnSpc>
                <a:spcPct val="150000"/>
              </a:lnSpc>
            </a:pPr>
            <a:r>
              <a:rPr lang="en-US" sz="2400" dirty="0"/>
              <a:t>In order to accurately estimate the vaccines, reliable data must be collected from the health facilities to the districts. Having set the target number of children to be vaccinated in the new-year, each health facility should forecast the number of doses of vaccines required to reach all the target children and childbearing age women</a:t>
            </a:r>
            <a:r>
              <a:rPr lang="en-US" sz="2400" b="1" dirty="0"/>
              <a:t>.</a:t>
            </a:r>
            <a:endParaRPr lang="en-US" sz="2400" dirty="0"/>
          </a:p>
          <a:p>
            <a:endParaRPr lang="en-US" dirty="0"/>
          </a:p>
        </p:txBody>
      </p:sp>
    </p:spTree>
    <p:extLst>
      <p:ext uri="{BB962C8B-B14F-4D97-AF65-F5344CB8AC3E}">
        <p14:creationId xmlns:p14="http://schemas.microsoft.com/office/powerpoint/2010/main" val="11312464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obtaining accurate forecasting of vaccine needs</a:t>
            </a:r>
            <a:br>
              <a:rPr lang="en-US" dirty="0"/>
            </a:br>
            <a:endParaRPr lang="en-US" dirty="0"/>
          </a:p>
        </p:txBody>
      </p:sp>
      <p:sp>
        <p:nvSpPr>
          <p:cNvPr id="3" name="Content Placeholder 2"/>
          <p:cNvSpPr>
            <a:spLocks noGrp="1"/>
          </p:cNvSpPr>
          <p:nvPr>
            <p:ph idx="1"/>
          </p:nvPr>
        </p:nvSpPr>
        <p:spPr/>
        <p:txBody>
          <a:bodyPr/>
          <a:lstStyle/>
          <a:p>
            <a:pPr marL="0" lvl="0" indent="0">
              <a:lnSpc>
                <a:spcPct val="150000"/>
              </a:lnSpc>
              <a:buNone/>
            </a:pPr>
            <a:r>
              <a:rPr lang="en-US" sz="2400" dirty="0"/>
              <a:t>1. It leads to efficient management of vaccines and 	immunization sessions</a:t>
            </a:r>
          </a:p>
          <a:p>
            <a:pPr marL="0" lvl="0" indent="0">
              <a:lnSpc>
                <a:spcPct val="150000"/>
              </a:lnSpc>
              <a:buNone/>
            </a:pPr>
            <a:r>
              <a:rPr lang="en-US" sz="2400" dirty="0"/>
              <a:t>2. It eliminates shortages or overstocking of vaccines</a:t>
            </a:r>
          </a:p>
          <a:p>
            <a:pPr marL="0" indent="0">
              <a:lnSpc>
                <a:spcPct val="150000"/>
              </a:lnSpc>
              <a:buNone/>
            </a:pPr>
            <a:r>
              <a:rPr lang="en-US" sz="2400" dirty="0"/>
              <a:t>3. It improves vaccine use and reduction of wastages</a:t>
            </a:r>
          </a:p>
          <a:p>
            <a:pPr marL="0" indent="0">
              <a:lnSpc>
                <a:spcPct val="150000"/>
              </a:lnSpc>
              <a:buNone/>
            </a:pPr>
            <a:r>
              <a:rPr lang="en-US" sz="2400" dirty="0"/>
              <a:t>4. It helps to monitor the progress of immunization in relation to target coverage</a:t>
            </a:r>
          </a:p>
          <a:p>
            <a:endParaRPr lang="en-US" dirty="0"/>
          </a:p>
        </p:txBody>
      </p:sp>
    </p:spTree>
    <p:extLst>
      <p:ext uri="{BB962C8B-B14F-4D97-AF65-F5344CB8AC3E}">
        <p14:creationId xmlns:p14="http://schemas.microsoft.com/office/powerpoint/2010/main" val="13480671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three methods commonly used to estimate vaccine needs:</a:t>
            </a:r>
            <a:endParaRPr lang="en-US" dirty="0"/>
          </a:p>
        </p:txBody>
      </p:sp>
      <p:sp>
        <p:nvSpPr>
          <p:cNvPr id="3" name="Content Placeholder 2"/>
          <p:cNvSpPr>
            <a:spLocks noGrp="1"/>
          </p:cNvSpPr>
          <p:nvPr>
            <p:ph idx="1"/>
          </p:nvPr>
        </p:nvSpPr>
        <p:spPr>
          <a:xfrm>
            <a:off x="677334" y="2160589"/>
            <a:ext cx="8596668" cy="4356121"/>
          </a:xfrm>
        </p:spPr>
        <p:txBody>
          <a:bodyPr>
            <a:normAutofit fontScale="92500" lnSpcReduction="10000"/>
          </a:bodyPr>
          <a:lstStyle/>
          <a:p>
            <a:pPr>
              <a:lnSpc>
                <a:spcPct val="150000"/>
              </a:lnSpc>
            </a:pPr>
            <a:r>
              <a:rPr lang="en-US" sz="2400" dirty="0"/>
              <a:t>1. Target population</a:t>
            </a:r>
          </a:p>
          <a:p>
            <a:pPr>
              <a:lnSpc>
                <a:spcPct val="150000"/>
              </a:lnSpc>
            </a:pPr>
            <a:r>
              <a:rPr lang="en-US" sz="2400" dirty="0"/>
              <a:t>2. Previous consumption</a:t>
            </a:r>
          </a:p>
          <a:p>
            <a:pPr>
              <a:lnSpc>
                <a:spcPct val="150000"/>
              </a:lnSpc>
            </a:pPr>
            <a:r>
              <a:rPr lang="en-US" sz="2400" dirty="0"/>
              <a:t>3. Size of immunization sessions</a:t>
            </a:r>
          </a:p>
          <a:p>
            <a:pPr marL="0" indent="0">
              <a:lnSpc>
                <a:spcPct val="150000"/>
              </a:lnSpc>
              <a:buNone/>
            </a:pPr>
            <a:endParaRPr lang="en-US" sz="2400" dirty="0"/>
          </a:p>
          <a:p>
            <a:pPr>
              <a:lnSpc>
                <a:spcPct val="150000"/>
              </a:lnSpc>
            </a:pPr>
            <a:r>
              <a:rPr lang="en-US" sz="2400" dirty="0"/>
              <a:t>All facilities are required to estimate vaccine needs using the target population method and if the Health facilities are sharing the same population, previous consumption method would be suitable.</a:t>
            </a:r>
          </a:p>
          <a:p>
            <a:endParaRPr lang="en-US" dirty="0"/>
          </a:p>
        </p:txBody>
      </p:sp>
    </p:spTree>
    <p:extLst>
      <p:ext uri="{BB962C8B-B14F-4D97-AF65-F5344CB8AC3E}">
        <p14:creationId xmlns:p14="http://schemas.microsoft.com/office/powerpoint/2010/main" val="392907867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1166"/>
          </a:xfrm>
        </p:spPr>
        <p:txBody>
          <a:bodyPr>
            <a:normAutofit fontScale="90000"/>
          </a:bodyPr>
          <a:lstStyle/>
          <a:p>
            <a:r>
              <a:rPr lang="en-US" b="1" i="1" dirty="0"/>
              <a:t>1. Target Population Method</a:t>
            </a:r>
            <a:br>
              <a:rPr lang="en-US" dirty="0"/>
            </a:br>
            <a:endParaRPr lang="en-US" dirty="0"/>
          </a:p>
        </p:txBody>
      </p:sp>
      <p:sp>
        <p:nvSpPr>
          <p:cNvPr id="3" name="Content Placeholder 2"/>
          <p:cNvSpPr>
            <a:spLocks noGrp="1"/>
          </p:cNvSpPr>
          <p:nvPr>
            <p:ph idx="1"/>
          </p:nvPr>
        </p:nvSpPr>
        <p:spPr>
          <a:xfrm>
            <a:off x="677334" y="1300767"/>
            <a:ext cx="8596668" cy="4740596"/>
          </a:xfrm>
        </p:spPr>
        <p:txBody>
          <a:bodyPr>
            <a:normAutofit lnSpcReduction="10000"/>
          </a:bodyPr>
          <a:lstStyle/>
          <a:p>
            <a:pPr>
              <a:lnSpc>
                <a:spcPct val="150000"/>
              </a:lnSpc>
            </a:pPr>
            <a:r>
              <a:rPr lang="en-US" sz="2400" dirty="0"/>
              <a:t>Target population is the number of children under one year and women of childbearing age (15- 49 years old).</a:t>
            </a:r>
          </a:p>
          <a:p>
            <a:pPr>
              <a:lnSpc>
                <a:spcPct val="150000"/>
              </a:lnSpc>
            </a:pPr>
            <a:r>
              <a:rPr lang="en-US" sz="2200" dirty="0"/>
              <a:t>To estimate vaccine needs on the basis of target population a number of parameter are necessary, which are:</a:t>
            </a:r>
          </a:p>
          <a:p>
            <a:pPr marL="457200" lvl="1" indent="0">
              <a:lnSpc>
                <a:spcPct val="150000"/>
              </a:lnSpc>
              <a:buNone/>
            </a:pPr>
            <a:r>
              <a:rPr lang="en-US" sz="2200" dirty="0"/>
              <a:t>a. Target population</a:t>
            </a:r>
          </a:p>
          <a:p>
            <a:pPr marL="457200" lvl="1" indent="0">
              <a:lnSpc>
                <a:spcPct val="150000"/>
              </a:lnSpc>
              <a:buNone/>
            </a:pPr>
            <a:r>
              <a:rPr lang="en-US" sz="2200" dirty="0"/>
              <a:t>b. Immunization schedule</a:t>
            </a:r>
          </a:p>
          <a:p>
            <a:pPr marL="457200" lvl="1" indent="0">
              <a:lnSpc>
                <a:spcPct val="150000"/>
              </a:lnSpc>
              <a:buNone/>
            </a:pPr>
            <a:r>
              <a:rPr lang="en-US" sz="2200" dirty="0"/>
              <a:t>c. Immunization coverage target</a:t>
            </a:r>
          </a:p>
          <a:p>
            <a:pPr marL="457200" lvl="1" indent="0">
              <a:lnSpc>
                <a:spcPct val="150000"/>
              </a:lnSpc>
              <a:buNone/>
            </a:pPr>
            <a:r>
              <a:rPr lang="en-US" sz="2200" dirty="0"/>
              <a:t>d. Wastage rate and wastage factor</a:t>
            </a:r>
          </a:p>
          <a:p>
            <a:endParaRPr lang="en-US" dirty="0"/>
          </a:p>
        </p:txBody>
      </p:sp>
    </p:spTree>
    <p:extLst>
      <p:ext uri="{BB962C8B-B14F-4D97-AF65-F5344CB8AC3E}">
        <p14:creationId xmlns:p14="http://schemas.microsoft.com/office/powerpoint/2010/main" val="250327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IMMUNIZATION</a:t>
            </a:r>
          </a:p>
        </p:txBody>
      </p:sp>
      <p:sp>
        <p:nvSpPr>
          <p:cNvPr id="3" name="Content Placeholder 2"/>
          <p:cNvSpPr>
            <a:spLocks noGrp="1"/>
          </p:cNvSpPr>
          <p:nvPr>
            <p:ph idx="1"/>
          </p:nvPr>
        </p:nvSpPr>
        <p:spPr/>
        <p:txBody>
          <a:bodyPr/>
          <a:lstStyle/>
          <a:p>
            <a:pPr marL="0" indent="0">
              <a:buNone/>
            </a:pPr>
            <a:r>
              <a:rPr lang="en-GB" dirty="0"/>
              <a:t>1</a:t>
            </a:r>
            <a:r>
              <a:rPr lang="en-GB" sz="2400" dirty="0"/>
              <a:t>. Active immunisation</a:t>
            </a:r>
          </a:p>
          <a:p>
            <a:pPr marL="0" indent="0">
              <a:buNone/>
            </a:pPr>
            <a:r>
              <a:rPr lang="en-GB" sz="2400" dirty="0"/>
              <a:t>2. Passive immunisation</a:t>
            </a:r>
          </a:p>
          <a:p>
            <a:pPr marL="0" indent="0">
              <a:buNone/>
            </a:pPr>
            <a:r>
              <a:rPr lang="en-GB" sz="2400" dirty="0"/>
              <a:t>3. Natural immunisation</a:t>
            </a:r>
          </a:p>
          <a:p>
            <a:pPr marL="0" indent="0">
              <a:buNone/>
            </a:pPr>
            <a:r>
              <a:rPr lang="en-GB" sz="2400" dirty="0"/>
              <a:t>3. Artificially induced immunisation</a:t>
            </a:r>
          </a:p>
          <a:p>
            <a:endParaRPr lang="en-US" dirty="0"/>
          </a:p>
        </p:txBody>
      </p:sp>
    </p:spTree>
    <p:extLst>
      <p:ext uri="{BB962C8B-B14F-4D97-AF65-F5344CB8AC3E}">
        <p14:creationId xmlns:p14="http://schemas.microsoft.com/office/powerpoint/2010/main" val="11770058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Immunization coverage target</a:t>
            </a:r>
            <a:br>
              <a:rPr lang="en-US" dirty="0"/>
            </a:br>
            <a:endParaRPr lang="en-US" dirty="0"/>
          </a:p>
        </p:txBody>
      </p:sp>
      <p:sp>
        <p:nvSpPr>
          <p:cNvPr id="3" name="Content Placeholder 2"/>
          <p:cNvSpPr>
            <a:spLocks noGrp="1"/>
          </p:cNvSpPr>
          <p:nvPr>
            <p:ph idx="1"/>
          </p:nvPr>
        </p:nvSpPr>
        <p:spPr/>
        <p:txBody>
          <a:bodyPr/>
          <a:lstStyle/>
          <a:p>
            <a:pPr>
              <a:lnSpc>
                <a:spcPct val="150000"/>
              </a:lnSpc>
            </a:pPr>
            <a:r>
              <a:rPr lang="en-US" sz="2400" dirty="0"/>
              <a:t>The national policy is to reach every child. The Immunization coverage target for each antigen is depends on the health facility and district micro plans and work plans respectively. These plans indicate the attainable percentage coverage at the end of current year.</a:t>
            </a:r>
          </a:p>
          <a:p>
            <a:endParaRPr lang="en-US" dirty="0"/>
          </a:p>
        </p:txBody>
      </p:sp>
    </p:spTree>
    <p:extLst>
      <p:ext uri="{BB962C8B-B14F-4D97-AF65-F5344CB8AC3E}">
        <p14:creationId xmlns:p14="http://schemas.microsoft.com/office/powerpoint/2010/main" val="38141776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05307"/>
          </a:xfrm>
        </p:spPr>
        <p:txBody>
          <a:bodyPr>
            <a:normAutofit fontScale="90000"/>
          </a:bodyPr>
          <a:lstStyle/>
          <a:p>
            <a:r>
              <a:rPr lang="en-US" b="1" dirty="0"/>
              <a:t>Vaccine wastage rate and wastage factor</a:t>
            </a:r>
            <a:br>
              <a:rPr lang="en-US" dirty="0"/>
            </a:br>
            <a:endParaRPr lang="en-US" dirty="0"/>
          </a:p>
        </p:txBody>
      </p:sp>
      <p:sp>
        <p:nvSpPr>
          <p:cNvPr id="3" name="Content Placeholder 2"/>
          <p:cNvSpPr>
            <a:spLocks noGrp="1"/>
          </p:cNvSpPr>
          <p:nvPr>
            <p:ph idx="1"/>
          </p:nvPr>
        </p:nvSpPr>
        <p:spPr>
          <a:xfrm>
            <a:off x="677334" y="605308"/>
            <a:ext cx="8596668" cy="6117464"/>
          </a:xfrm>
        </p:spPr>
        <p:txBody>
          <a:bodyPr>
            <a:normAutofit/>
          </a:bodyPr>
          <a:lstStyle/>
          <a:p>
            <a:pPr>
              <a:lnSpc>
                <a:spcPct val="150000"/>
              </a:lnSpc>
            </a:pPr>
            <a:r>
              <a:rPr lang="en-US" sz="2000" dirty="0"/>
              <a:t>During immunization, the number of vaccine doses used is generally higher than the number of individuals immunized. The number of doses in excess represents “lost doses “or vaccine wastage.</a:t>
            </a:r>
          </a:p>
          <a:p>
            <a:pPr>
              <a:lnSpc>
                <a:spcPct val="150000"/>
              </a:lnSpc>
            </a:pPr>
            <a:r>
              <a:rPr lang="en-US" sz="2000" dirty="0"/>
              <a:t>These may include:</a:t>
            </a:r>
          </a:p>
          <a:p>
            <a:pPr lvl="1">
              <a:lnSpc>
                <a:spcPct val="150000"/>
              </a:lnSpc>
            </a:pPr>
            <a:r>
              <a:rPr lang="en-US" dirty="0"/>
              <a:t>The remainder of doses discarded with vials after the immunization session</a:t>
            </a:r>
          </a:p>
          <a:p>
            <a:pPr lvl="1">
              <a:lnSpc>
                <a:spcPct val="150000"/>
              </a:lnSpc>
            </a:pPr>
            <a:r>
              <a:rPr lang="en-US" dirty="0"/>
              <a:t>Doses given outside the target</a:t>
            </a:r>
          </a:p>
          <a:p>
            <a:pPr lvl="1">
              <a:lnSpc>
                <a:spcPct val="150000"/>
              </a:lnSpc>
            </a:pPr>
            <a:r>
              <a:rPr lang="en-US" dirty="0"/>
              <a:t>Doses spoilt for one reason or the other e.g. VVM reached discard point, breakdown in the cold chain, frozen DTP+ </a:t>
            </a:r>
            <a:r>
              <a:rPr lang="en-US" dirty="0" err="1"/>
              <a:t>HepB</a:t>
            </a:r>
            <a:r>
              <a:rPr lang="en-US" dirty="0"/>
              <a:t> and TT or removed labels.</a:t>
            </a:r>
          </a:p>
          <a:p>
            <a:pPr lvl="1">
              <a:lnSpc>
                <a:spcPct val="150000"/>
              </a:lnSpc>
            </a:pPr>
            <a:r>
              <a:rPr lang="en-US" dirty="0"/>
              <a:t>Doses from vials broken during transport and handling</a:t>
            </a:r>
          </a:p>
          <a:p>
            <a:pPr lvl="1">
              <a:lnSpc>
                <a:spcPct val="150000"/>
              </a:lnSpc>
            </a:pPr>
            <a:r>
              <a:rPr lang="en-US" dirty="0"/>
              <a:t>Missing doses from vaccine stock ledgers </a:t>
            </a:r>
            <a:r>
              <a:rPr lang="en-US" dirty="0" err="1"/>
              <a:t>etc</a:t>
            </a:r>
            <a:endParaRPr lang="en-US" dirty="0"/>
          </a:p>
          <a:p>
            <a:pPr lvl="1">
              <a:lnSpc>
                <a:spcPct val="150000"/>
              </a:lnSpc>
            </a:pPr>
            <a:r>
              <a:rPr lang="en-US" dirty="0"/>
              <a:t>Number of unopened vaccines vials lost should be documented in the ledger books to facilitate</a:t>
            </a:r>
          </a:p>
        </p:txBody>
      </p:sp>
    </p:spTree>
    <p:extLst>
      <p:ext uri="{BB962C8B-B14F-4D97-AF65-F5344CB8AC3E}">
        <p14:creationId xmlns:p14="http://schemas.microsoft.com/office/powerpoint/2010/main" val="3787116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Calculations of wastage rate and factor.</a:t>
            </a:r>
            <a:br>
              <a:rPr lang="en-US" dirty="0"/>
            </a:br>
            <a:endParaRPr lang="en-US" dirty="0"/>
          </a:p>
        </p:txBody>
      </p:sp>
      <p:sp>
        <p:nvSpPr>
          <p:cNvPr id="3" name="Content Placeholder 2"/>
          <p:cNvSpPr>
            <a:spLocks noGrp="1"/>
          </p:cNvSpPr>
          <p:nvPr>
            <p:ph idx="1"/>
          </p:nvPr>
        </p:nvSpPr>
        <p:spPr/>
        <p:txBody>
          <a:bodyPr/>
          <a:lstStyle/>
          <a:p>
            <a:pPr>
              <a:lnSpc>
                <a:spcPct val="200000"/>
              </a:lnSpc>
            </a:pPr>
            <a:r>
              <a:rPr lang="en-US" sz="2400" dirty="0"/>
              <a:t>Vaccine wastage can be explained into two ways:</a:t>
            </a:r>
          </a:p>
          <a:p>
            <a:pPr marL="457200" lvl="1" indent="0">
              <a:lnSpc>
                <a:spcPct val="200000"/>
              </a:lnSpc>
              <a:buNone/>
            </a:pPr>
            <a:r>
              <a:rPr lang="en-US" sz="2400" dirty="0"/>
              <a:t>1. Wastage rate</a:t>
            </a:r>
          </a:p>
          <a:p>
            <a:pPr marL="457200" lvl="1" indent="0">
              <a:lnSpc>
                <a:spcPct val="200000"/>
              </a:lnSpc>
              <a:buNone/>
            </a:pPr>
            <a:r>
              <a:rPr lang="en-US" sz="2400" dirty="0"/>
              <a:t>2. Wastage factor</a:t>
            </a:r>
          </a:p>
          <a:p>
            <a:endParaRPr lang="en-US" dirty="0"/>
          </a:p>
        </p:txBody>
      </p:sp>
    </p:spTree>
    <p:extLst>
      <p:ext uri="{BB962C8B-B14F-4D97-AF65-F5344CB8AC3E}">
        <p14:creationId xmlns:p14="http://schemas.microsoft.com/office/powerpoint/2010/main" val="26470358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4546"/>
            <a:ext cx="8596668" cy="888643"/>
          </a:xfrm>
        </p:spPr>
        <p:txBody>
          <a:bodyPr>
            <a:normAutofit/>
          </a:bodyPr>
          <a:lstStyle/>
          <a:p>
            <a:r>
              <a:rPr lang="en-US" b="1" i="1" dirty="0"/>
              <a:t>1. Vaccine wastage rate</a:t>
            </a:r>
            <a:endParaRPr lang="en-US" dirty="0"/>
          </a:p>
        </p:txBody>
      </p:sp>
      <p:sp>
        <p:nvSpPr>
          <p:cNvPr id="3" name="Content Placeholder 2"/>
          <p:cNvSpPr>
            <a:spLocks noGrp="1"/>
          </p:cNvSpPr>
          <p:nvPr>
            <p:ph idx="1"/>
          </p:nvPr>
        </p:nvSpPr>
        <p:spPr>
          <a:xfrm>
            <a:off x="231820" y="1043189"/>
            <a:ext cx="9968248" cy="5814811"/>
          </a:xfrm>
        </p:spPr>
        <p:txBody>
          <a:bodyPr>
            <a:normAutofit/>
          </a:bodyPr>
          <a:lstStyle/>
          <a:p>
            <a:pPr>
              <a:lnSpc>
                <a:spcPct val="150000"/>
              </a:lnSpc>
            </a:pPr>
            <a:r>
              <a:rPr lang="en-US" sz="2400" dirty="0"/>
              <a:t>Vaccine wastage rate should be taken into account in the estimation of vaccine needs. Knowing the wastage rates helps to determine the wastage factor, which is one of the parameters used to estimate vaccine needs.</a:t>
            </a:r>
          </a:p>
          <a:p>
            <a:pPr>
              <a:lnSpc>
                <a:spcPct val="150000"/>
              </a:lnSpc>
            </a:pPr>
            <a:r>
              <a:rPr lang="en-US" sz="2400" dirty="0"/>
              <a:t>Vaccine wastage rates are not standard. Every County and health facility must calculate its monthly vaccine wastage rates of antigens and by the end of year know their vaccine wastages, which would be used for estimation of the vaccines.</a:t>
            </a:r>
          </a:p>
          <a:p>
            <a:endParaRPr lang="en-US" dirty="0"/>
          </a:p>
        </p:txBody>
      </p:sp>
    </p:spTree>
    <p:extLst>
      <p:ext uri="{BB962C8B-B14F-4D97-AF65-F5344CB8AC3E}">
        <p14:creationId xmlns:p14="http://schemas.microsoft.com/office/powerpoint/2010/main" val="3291009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 for Wastage rate (%)</a:t>
            </a:r>
            <a:br>
              <a:rPr lang="en-US" dirty="0"/>
            </a:br>
            <a:endParaRPr lang="en-US" dirty="0"/>
          </a:p>
        </p:txBody>
      </p:sp>
      <p:sp>
        <p:nvSpPr>
          <p:cNvPr id="3" name="Content Placeholder 2"/>
          <p:cNvSpPr>
            <a:spLocks noGrp="1"/>
          </p:cNvSpPr>
          <p:nvPr>
            <p:ph idx="1"/>
          </p:nvPr>
        </p:nvSpPr>
        <p:spPr/>
        <p:txBody>
          <a:bodyPr>
            <a:normAutofit/>
          </a:bodyPr>
          <a:lstStyle/>
          <a:p>
            <a:endParaRPr lang="en-US" dirty="0"/>
          </a:p>
          <a:p>
            <a:pPr marL="0" indent="0">
              <a:buNone/>
            </a:pPr>
            <a:r>
              <a:rPr lang="en-US" sz="2400" dirty="0"/>
              <a:t>	</a:t>
            </a:r>
            <a:r>
              <a:rPr lang="en-US" sz="2400" dirty="0">
                <a:solidFill>
                  <a:srgbClr val="7030A0"/>
                </a:solidFill>
              </a:rPr>
              <a:t>wastage rate %:</a:t>
            </a:r>
            <a:r>
              <a:rPr lang="en-US" sz="2400" dirty="0"/>
              <a:t>	</a:t>
            </a:r>
            <a:r>
              <a:rPr lang="en-US" sz="2400" u="sng" dirty="0">
                <a:solidFill>
                  <a:srgbClr val="C00000"/>
                </a:solidFill>
              </a:rPr>
              <a:t>Doses used – doses administered </a:t>
            </a:r>
            <a:r>
              <a:rPr lang="en-US" sz="2400" dirty="0">
                <a:solidFill>
                  <a:srgbClr val="C00000"/>
                </a:solidFill>
              </a:rPr>
              <a:t>x100</a:t>
            </a:r>
          </a:p>
          <a:p>
            <a:pPr marL="0" indent="0">
              <a:buNone/>
            </a:pPr>
            <a:r>
              <a:rPr lang="en-US" sz="2400" dirty="0">
                <a:solidFill>
                  <a:srgbClr val="C00000"/>
                </a:solidFill>
              </a:rPr>
              <a:t>						Doses used</a:t>
            </a:r>
          </a:p>
          <a:p>
            <a:pPr>
              <a:lnSpc>
                <a:spcPct val="150000"/>
              </a:lnSpc>
            </a:pPr>
            <a:r>
              <a:rPr lang="en-US" sz="2400" dirty="0"/>
              <a:t>Doses used include vaccines administered and wasted doses</a:t>
            </a:r>
          </a:p>
          <a:p>
            <a:pPr>
              <a:lnSpc>
                <a:spcPct val="150000"/>
              </a:lnSpc>
            </a:pPr>
            <a:r>
              <a:rPr lang="en-US" sz="2400" dirty="0"/>
              <a:t>Doses administered are doses which have been received by the targeted group.</a:t>
            </a:r>
          </a:p>
          <a:p>
            <a:endParaRPr lang="en-US" dirty="0"/>
          </a:p>
        </p:txBody>
      </p:sp>
    </p:spTree>
    <p:extLst>
      <p:ext uri="{BB962C8B-B14F-4D97-AF65-F5344CB8AC3E}">
        <p14:creationId xmlns:p14="http://schemas.microsoft.com/office/powerpoint/2010/main" val="29918465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99245"/>
            <a:ext cx="8596668" cy="5642117"/>
          </a:xfrm>
        </p:spPr>
        <p:txBody>
          <a:bodyPr/>
          <a:lstStyle/>
          <a:p>
            <a:r>
              <a:rPr lang="en-US" sz="2400" b="1" dirty="0"/>
              <a:t>Example on wastage rate</a:t>
            </a:r>
            <a:endParaRPr lang="en-US" sz="2400" dirty="0"/>
          </a:p>
          <a:p>
            <a:pPr>
              <a:lnSpc>
                <a:spcPct val="150000"/>
              </a:lnSpc>
            </a:pPr>
            <a:r>
              <a:rPr lang="en-US" sz="2400" dirty="0" err="1"/>
              <a:t>Kaibos</a:t>
            </a:r>
            <a:r>
              <a:rPr lang="en-US" sz="2400" dirty="0"/>
              <a:t>  health facility had 200 doses of BCG vaccine in the month of July 2017 and immunized 150 children under one year.</a:t>
            </a:r>
          </a:p>
          <a:p>
            <a:pPr>
              <a:lnSpc>
                <a:spcPct val="150000"/>
              </a:lnSpc>
            </a:pPr>
            <a:r>
              <a:rPr lang="en-US" sz="2400" dirty="0"/>
              <a:t>To calculate the vaccine wastage rate for </a:t>
            </a:r>
            <a:r>
              <a:rPr lang="en-US" sz="2400" dirty="0" err="1"/>
              <a:t>Kaibos</a:t>
            </a:r>
            <a:r>
              <a:rPr lang="en-US" sz="2400" dirty="0"/>
              <a:t>  health facility using the formula is as follows:</a:t>
            </a:r>
          </a:p>
          <a:p>
            <a:pPr marL="0" indent="0" algn="ctr">
              <a:buNone/>
            </a:pPr>
            <a:r>
              <a:rPr lang="en-US" sz="2400" u="sng" dirty="0"/>
              <a:t>			200 – 150</a:t>
            </a:r>
            <a:r>
              <a:rPr lang="en-US" sz="2400" dirty="0"/>
              <a:t> X 100 = 		25%</a:t>
            </a:r>
          </a:p>
          <a:p>
            <a:pPr marL="0" indent="0" algn="ctr">
              <a:buNone/>
            </a:pPr>
            <a:r>
              <a:rPr lang="en-US" sz="2400" dirty="0"/>
              <a:t>      200 				</a:t>
            </a:r>
            <a:endParaRPr lang="en-US" dirty="0"/>
          </a:p>
        </p:txBody>
      </p:sp>
    </p:spTree>
    <p:extLst>
      <p:ext uri="{BB962C8B-B14F-4D97-AF65-F5344CB8AC3E}">
        <p14:creationId xmlns:p14="http://schemas.microsoft.com/office/powerpoint/2010/main" val="36061339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Wastage Factor</a:t>
            </a:r>
            <a:endParaRPr lang="en-US" dirty="0"/>
          </a:p>
        </p:txBody>
      </p:sp>
      <p:sp>
        <p:nvSpPr>
          <p:cNvPr id="3" name="Content Placeholder 2"/>
          <p:cNvSpPr>
            <a:spLocks noGrp="1"/>
          </p:cNvSpPr>
          <p:nvPr>
            <p:ph idx="1"/>
          </p:nvPr>
        </p:nvSpPr>
        <p:spPr>
          <a:xfrm>
            <a:off x="677334" y="2160589"/>
            <a:ext cx="8596668" cy="4201574"/>
          </a:xfrm>
        </p:spPr>
        <p:txBody>
          <a:bodyPr/>
          <a:lstStyle/>
          <a:p>
            <a:pPr>
              <a:lnSpc>
                <a:spcPct val="150000"/>
              </a:lnSpc>
            </a:pPr>
            <a:r>
              <a:rPr lang="en-US" sz="2400" dirty="0"/>
              <a:t>Vaccines Wastage Factor is a multiplier used to order vaccines to cater for the targeted population and wastage.</a:t>
            </a:r>
          </a:p>
          <a:p>
            <a:pPr>
              <a:lnSpc>
                <a:spcPct val="150000"/>
              </a:lnSpc>
            </a:pPr>
            <a:r>
              <a:rPr lang="en-US" sz="2400" dirty="0"/>
              <a:t>The total number of vaccines supplied within given period is referred to as 100% supply.</a:t>
            </a:r>
          </a:p>
          <a:p>
            <a:endParaRPr lang="en-US" dirty="0"/>
          </a:p>
        </p:txBody>
      </p:sp>
    </p:spTree>
    <p:extLst>
      <p:ext uri="{BB962C8B-B14F-4D97-AF65-F5344CB8AC3E}">
        <p14:creationId xmlns:p14="http://schemas.microsoft.com/office/powerpoint/2010/main" val="41597788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Formula for calculating wastage factor</a:t>
            </a:r>
          </a:p>
        </p:txBody>
      </p:sp>
      <p:sp>
        <p:nvSpPr>
          <p:cNvPr id="3" name="Content Placeholder 2"/>
          <p:cNvSpPr>
            <a:spLocks noGrp="1"/>
          </p:cNvSpPr>
          <p:nvPr>
            <p:ph idx="1"/>
          </p:nvPr>
        </p:nvSpPr>
        <p:spPr>
          <a:xfrm>
            <a:off x="677334" y="2160589"/>
            <a:ext cx="8596668" cy="4420515"/>
          </a:xfrm>
        </p:spPr>
        <p:txBody>
          <a:bodyPr>
            <a:normAutofit/>
          </a:bodyPr>
          <a:lstStyle/>
          <a:p>
            <a:pPr marL="0" indent="0">
              <a:buNone/>
            </a:pPr>
            <a:r>
              <a:rPr lang="en-US" b="1" dirty="0"/>
              <a:t>				</a:t>
            </a:r>
            <a:r>
              <a:rPr lang="en-US" b="1" u="sng" dirty="0"/>
              <a:t>100% supply </a:t>
            </a:r>
            <a:r>
              <a:rPr lang="en-US" b="1" dirty="0"/>
              <a:t>					= Wastage Factor</a:t>
            </a:r>
            <a:endParaRPr lang="en-US" dirty="0"/>
          </a:p>
          <a:p>
            <a:pPr marL="0" indent="0">
              <a:buNone/>
            </a:pPr>
            <a:r>
              <a:rPr lang="en-US" b="1" dirty="0"/>
              <a:t>		(100% supply – Wastage Rate)</a:t>
            </a:r>
          </a:p>
          <a:p>
            <a:pPr marL="0" indent="0">
              <a:buNone/>
            </a:pPr>
            <a:endParaRPr lang="en-US" dirty="0"/>
          </a:p>
          <a:p>
            <a:pPr marL="0" indent="0">
              <a:buNone/>
            </a:pPr>
            <a:r>
              <a:rPr lang="en-US" dirty="0"/>
              <a:t>Using </a:t>
            </a:r>
            <a:r>
              <a:rPr lang="en-US" dirty="0" err="1"/>
              <a:t>Kaibos</a:t>
            </a:r>
            <a:r>
              <a:rPr lang="en-US" dirty="0"/>
              <a:t>  Health Facility example the wastage Factor is calculated as follows:</a:t>
            </a:r>
          </a:p>
          <a:p>
            <a:pPr marL="0" indent="0" algn="ctr">
              <a:buNone/>
            </a:pPr>
            <a:r>
              <a:rPr lang="en-US" u="sng" dirty="0"/>
              <a:t>         100</a:t>
            </a:r>
            <a:r>
              <a:rPr lang="en-US" dirty="0"/>
              <a:t>		 = </a:t>
            </a:r>
            <a:r>
              <a:rPr lang="en-US" u="sng" dirty="0"/>
              <a:t>100 </a:t>
            </a:r>
            <a:r>
              <a:rPr lang="en-US" dirty="0"/>
              <a:t>= 1.33</a:t>
            </a:r>
          </a:p>
          <a:p>
            <a:pPr marL="0" indent="0" algn="ctr">
              <a:buNone/>
            </a:pPr>
            <a:r>
              <a:rPr lang="en-US" dirty="0"/>
              <a:t> (100 - 25)	      	     75</a:t>
            </a:r>
          </a:p>
          <a:p>
            <a:pPr>
              <a:lnSpc>
                <a:spcPct val="150000"/>
              </a:lnSpc>
            </a:pPr>
            <a:r>
              <a:rPr lang="en-US" sz="2000" dirty="0"/>
              <a:t>In other terms, for every dose of a given antigen in the immunization schedule, we must anticipate ,1.33 doses to take account of 25% wastage in the use of the vaccine.</a:t>
            </a:r>
          </a:p>
        </p:txBody>
      </p:sp>
    </p:spTree>
    <p:extLst>
      <p:ext uri="{BB962C8B-B14F-4D97-AF65-F5344CB8AC3E}">
        <p14:creationId xmlns:p14="http://schemas.microsoft.com/office/powerpoint/2010/main" val="323046742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5910"/>
            <a:ext cx="8596668" cy="940158"/>
          </a:xfrm>
        </p:spPr>
        <p:txBody>
          <a:bodyPr>
            <a:noAutofit/>
          </a:bodyPr>
          <a:lstStyle/>
          <a:p>
            <a:r>
              <a:rPr lang="en-US" sz="2800" b="1" dirty="0"/>
              <a:t>Calculating vaccine needs for a district and health facility</a:t>
            </a:r>
            <a:endParaRPr lang="en-US" sz="2800" dirty="0"/>
          </a:p>
        </p:txBody>
      </p:sp>
      <p:sp>
        <p:nvSpPr>
          <p:cNvPr id="3" name="Content Placeholder 2"/>
          <p:cNvSpPr>
            <a:spLocks noGrp="1"/>
          </p:cNvSpPr>
          <p:nvPr>
            <p:ph idx="1"/>
          </p:nvPr>
        </p:nvSpPr>
        <p:spPr>
          <a:xfrm>
            <a:off x="334851" y="1249251"/>
            <a:ext cx="9208394" cy="4792111"/>
          </a:xfrm>
        </p:spPr>
        <p:txBody>
          <a:bodyPr>
            <a:normAutofit/>
          </a:bodyPr>
          <a:lstStyle/>
          <a:p>
            <a:pPr>
              <a:lnSpc>
                <a:spcPct val="150000"/>
              </a:lnSpc>
            </a:pPr>
            <a:r>
              <a:rPr lang="en-US" sz="2400" dirty="0"/>
              <a:t>Using the above parameter the total annual vaccine doses are estimated by use of the following</a:t>
            </a:r>
          </a:p>
          <a:p>
            <a:pPr marL="0" indent="0">
              <a:lnSpc>
                <a:spcPct val="150000"/>
              </a:lnSpc>
              <a:buNone/>
            </a:pPr>
            <a:r>
              <a:rPr lang="en-US" sz="2400" dirty="0">
                <a:solidFill>
                  <a:srgbClr val="7030A0"/>
                </a:solidFill>
              </a:rPr>
              <a:t>Formula:</a:t>
            </a:r>
          </a:p>
          <a:p>
            <a:pPr algn="ctr">
              <a:lnSpc>
                <a:spcPct val="150000"/>
              </a:lnSpc>
            </a:pPr>
            <a:r>
              <a:rPr lang="en-US" sz="2400" dirty="0"/>
              <a:t>Target Population x immun. schedule  x Wastage factor = Total Annual doses </a:t>
            </a:r>
          </a:p>
          <a:p>
            <a:pPr marL="0" indent="0">
              <a:lnSpc>
                <a:spcPct val="150000"/>
              </a:lnSpc>
              <a:buNone/>
            </a:pPr>
            <a:r>
              <a:rPr lang="en-US" sz="2400" dirty="0"/>
              <a:t>	</a:t>
            </a:r>
            <a:r>
              <a:rPr lang="en-US" sz="2400" dirty="0" err="1"/>
              <a:t>i.e</a:t>
            </a:r>
            <a:r>
              <a:rPr lang="en-US" sz="2400" dirty="0"/>
              <a:t>  </a:t>
            </a:r>
            <a:r>
              <a:rPr lang="en-US" sz="2400" dirty="0" err="1"/>
              <a:t>T.p</a:t>
            </a:r>
            <a:r>
              <a:rPr lang="en-US" sz="2400" dirty="0"/>
              <a:t> x immunization schedule x </a:t>
            </a:r>
            <a:r>
              <a:rPr lang="en-US" sz="2400" dirty="0" err="1"/>
              <a:t>W.f</a:t>
            </a:r>
            <a:r>
              <a:rPr lang="en-US" sz="2400" dirty="0"/>
              <a:t> = Total Annual doses</a:t>
            </a:r>
          </a:p>
          <a:p>
            <a:pPr marL="0" indent="0">
              <a:buNone/>
            </a:pPr>
            <a:r>
              <a:rPr lang="en-US" dirty="0"/>
              <a:t> </a:t>
            </a:r>
          </a:p>
          <a:p>
            <a:endParaRPr lang="en-US" dirty="0"/>
          </a:p>
        </p:txBody>
      </p:sp>
    </p:spTree>
    <p:extLst>
      <p:ext uri="{BB962C8B-B14F-4D97-AF65-F5344CB8AC3E}">
        <p14:creationId xmlns:p14="http://schemas.microsoft.com/office/powerpoint/2010/main" val="46599860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546" y="270457"/>
            <a:ext cx="9556124" cy="6375042"/>
          </a:xfrm>
        </p:spPr>
        <p:txBody>
          <a:bodyPr>
            <a:normAutofit fontScale="92500" lnSpcReduction="10000"/>
          </a:bodyPr>
          <a:lstStyle/>
          <a:p>
            <a:pPr>
              <a:lnSpc>
                <a:spcPct val="150000"/>
              </a:lnSpc>
            </a:pPr>
            <a:r>
              <a:rPr lang="en-US" sz="2400" dirty="0"/>
              <a:t>Note: Target coverage for the health facility level is 100% this is in line in reaching every child in the catchment area. Therefore the target coverage is 1</a:t>
            </a:r>
          </a:p>
          <a:p>
            <a:pPr>
              <a:lnSpc>
                <a:spcPct val="150000"/>
              </a:lnSpc>
            </a:pPr>
            <a:r>
              <a:rPr lang="en-US" sz="2400" b="1" dirty="0"/>
              <a:t>Example 1</a:t>
            </a:r>
            <a:r>
              <a:rPr lang="en-US" sz="2400" dirty="0"/>
              <a:t>: (health facility to be formulated after target setting example to make it flow)</a:t>
            </a:r>
          </a:p>
          <a:p>
            <a:pPr>
              <a:lnSpc>
                <a:spcPct val="150000"/>
              </a:lnSpc>
            </a:pPr>
            <a:r>
              <a:rPr lang="en-US" sz="2400" dirty="0" err="1"/>
              <a:t>Kaibos</a:t>
            </a:r>
            <a:r>
              <a:rPr lang="en-US" sz="2400" dirty="0"/>
              <a:t> health facility in </a:t>
            </a:r>
            <a:r>
              <a:rPr lang="en-US" sz="2400" dirty="0" err="1"/>
              <a:t>kapenguria</a:t>
            </a:r>
            <a:r>
              <a:rPr lang="en-US" sz="2400" dirty="0"/>
              <a:t> sub-county has a total population of 350,000 in 2017. The children under one year comprise 4% and women of childbearing age are 24% of the total population. The district vaccine manager was to forecast and order for all the routine vaccine. During the previous year the district immunized 10,000 children with BCG and had received 24,000 doses from the regional stores. The store had a balance of 4,000 doses of BCG at the end of the year 2004.</a:t>
            </a:r>
          </a:p>
          <a:p>
            <a:endParaRPr lang="en-US" dirty="0"/>
          </a:p>
        </p:txBody>
      </p:sp>
    </p:spTree>
    <p:extLst>
      <p:ext uri="{BB962C8B-B14F-4D97-AF65-F5344CB8AC3E}">
        <p14:creationId xmlns:p14="http://schemas.microsoft.com/office/powerpoint/2010/main" val="32161765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1189</TotalTime>
  <Words>10572</Words>
  <Application>Microsoft Office PowerPoint</Application>
  <PresentationFormat>Widescreen</PresentationFormat>
  <Paragraphs>1001</Paragraphs>
  <Slides>185</Slides>
  <Notes>0</Notes>
  <HiddenSlides>0</HiddenSlides>
  <MMClips>0</MMClips>
  <ScaleCrop>false</ScaleCrop>
  <HeadingPairs>
    <vt:vector size="4" baseType="variant">
      <vt:variant>
        <vt:lpstr>Theme</vt:lpstr>
      </vt:variant>
      <vt:variant>
        <vt:i4>1</vt:i4>
      </vt:variant>
      <vt:variant>
        <vt:lpstr>Slide Titles</vt:lpstr>
      </vt:variant>
      <vt:variant>
        <vt:i4>185</vt:i4>
      </vt:variant>
    </vt:vector>
  </HeadingPairs>
  <TitlesOfParts>
    <vt:vector size="186" baseType="lpstr">
      <vt:lpstr>Facet</vt:lpstr>
      <vt:lpstr>VACCINES &amp; IMMUNIZATION  (K.E.P.I)  KRCHN MARCH 2018</vt:lpstr>
      <vt:lpstr>OBJECTIVES</vt:lpstr>
      <vt:lpstr>DEFINITIONS</vt:lpstr>
      <vt:lpstr>PowerPoint Presentation</vt:lpstr>
      <vt:lpstr>PowerPoint Presentation</vt:lpstr>
      <vt:lpstr>PowerPoint Presentation</vt:lpstr>
      <vt:lpstr>PowerPoint Presentation</vt:lpstr>
      <vt:lpstr>AIMS OF EPI</vt:lpstr>
      <vt:lpstr>TYPES OF IMMUNIZATION</vt:lpstr>
      <vt:lpstr>1. ACTIVE IMMUNIZATION</vt:lpstr>
      <vt:lpstr>2. PASSIVE IMMUNIZATION</vt:lpstr>
      <vt:lpstr>3. NATURAL IMMUNIZATION</vt:lpstr>
      <vt:lpstr>4.  ARTIFICIALLY INDUCED IMMUNISATION</vt:lpstr>
      <vt:lpstr>5. HARD IMMUNITY</vt:lpstr>
      <vt:lpstr>ROLE OFF A NURSE IN IMMUNIZATION</vt:lpstr>
      <vt:lpstr>IMMUNIUZABLE DISEASES</vt:lpstr>
      <vt:lpstr>General norms and guiding principles for programme implementation</vt:lpstr>
      <vt:lpstr> IMMUNIZATION SERVICE DELIVERY STRATEGIES AND INNOVATIVE APPROACHES</vt:lpstr>
      <vt:lpstr>SUPPLEMENTARY IMMUNIZATION</vt:lpstr>
      <vt:lpstr>SUPPLEMENTARY IMMUNUIZATION FOR MEASLES ELIMINATION</vt:lpstr>
      <vt:lpstr>Vaccines Number of doses </vt:lpstr>
      <vt:lpstr>IMMUNIZATION SCHEDULE</vt:lpstr>
      <vt:lpstr>ESSENTIAL ELEMENT FOR MAINTAINING VACCINES POTENCY</vt:lpstr>
      <vt:lpstr>PowerPoint Presentation</vt:lpstr>
      <vt:lpstr>IMMUNIZATION OPERATIONS KEY COMPONENT</vt:lpstr>
      <vt:lpstr>PowerPoint Presentation</vt:lpstr>
      <vt:lpstr>PowerPoint Presentation</vt:lpstr>
      <vt:lpstr>PowerPoint Presentation</vt:lpstr>
      <vt:lpstr> VACCINES DEVELOPMENT</vt:lpstr>
      <vt:lpstr>TYPES OF VACCINES</vt:lpstr>
      <vt:lpstr>EXAMPLES OF VACCINES</vt:lpstr>
      <vt:lpstr>CHARACTERISTICS OF IDEAL VACCINES</vt:lpstr>
      <vt:lpstr>1. BCG (Bacillus Calmette-Guerin) Vaccine </vt:lpstr>
      <vt:lpstr>PowerPoint Presentation</vt:lpstr>
      <vt:lpstr>Stapes to fallow when administering BCG vaccine</vt:lpstr>
      <vt:lpstr>PowerPoint Presentation</vt:lpstr>
      <vt:lpstr>PowerPoint Presentation</vt:lpstr>
      <vt:lpstr>PowerPoint Presentation</vt:lpstr>
      <vt:lpstr>GIVE THE MOTHER HEALTH INFORMATION ABOUT BCG</vt:lpstr>
      <vt:lpstr>PREPARING FOR BCG &amp; MEASLES VACCINES</vt:lpstr>
      <vt:lpstr>PowerPoint Presentation</vt:lpstr>
      <vt:lpstr>2. ORAL POLIO VACCINE (OPV)</vt:lpstr>
      <vt:lpstr>PowerPoint Presentation</vt:lpstr>
      <vt:lpstr>POLIO IMMUNIZATION SCHEDULE</vt:lpstr>
      <vt:lpstr>Preparing Polio Vaccine</vt:lpstr>
      <vt:lpstr>3. PENTAVALENT</vt:lpstr>
      <vt:lpstr>PowerPoint Presentation</vt:lpstr>
      <vt:lpstr>HEALTH TALK TO THE MOTHER ON DPT/PENTAVALENT </vt:lpstr>
      <vt:lpstr>Preparing pentavalent, TT and PCV vaccines:</vt:lpstr>
      <vt:lpstr>PowerPoint Presentation</vt:lpstr>
      <vt:lpstr>4. MEASLES VACCINES</vt:lpstr>
      <vt:lpstr>Failure of Measles Vaccination</vt:lpstr>
      <vt:lpstr>CONTRA-INDICATION OF MEASLES</vt:lpstr>
      <vt:lpstr>ROTA VACCINE</vt:lpstr>
      <vt:lpstr>PowerPoint Presentation</vt:lpstr>
      <vt:lpstr>DOSES</vt:lpstr>
      <vt:lpstr>EFFICACY</vt:lpstr>
      <vt:lpstr>SIDE EFFECT</vt:lpstr>
      <vt:lpstr>CONTRA-INDICATIONS</vt:lpstr>
      <vt:lpstr>OTHER VACCINES</vt:lpstr>
      <vt:lpstr>2.Typhoid vaccine </vt:lpstr>
      <vt:lpstr>3.Yellow fever vaccine  </vt:lpstr>
      <vt:lpstr>Key messages to remember</vt:lpstr>
      <vt:lpstr>PowerPoint Presentation</vt:lpstr>
      <vt:lpstr>During immunisation you should: </vt:lpstr>
      <vt:lpstr>Target group for immunization</vt:lpstr>
      <vt:lpstr>Problems Encountered in the Program.</vt:lpstr>
      <vt:lpstr>Specific health advice during immunisation</vt:lpstr>
      <vt:lpstr>STRATEGIES FOR ERADICATION OF CHILDHOOD IMMUNISABLE DISEASES.</vt:lpstr>
      <vt:lpstr>  ADVERSE EVENTS FOLLOWING   IMMUNISATION (AEFI)</vt:lpstr>
      <vt:lpstr>INTRODUCTION</vt:lpstr>
      <vt:lpstr>PowerPoint Presentation</vt:lpstr>
      <vt:lpstr>DEFINITION AEFI</vt:lpstr>
      <vt:lpstr>CAUSES</vt:lpstr>
      <vt:lpstr>Common minor vaccines reactions</vt:lpstr>
      <vt:lpstr>Health workers should detect and report the following: </vt:lpstr>
      <vt:lpstr>How to identify AEFI</vt:lpstr>
      <vt:lpstr>Who does AEFI data Analyses?</vt:lpstr>
      <vt:lpstr>Contraindications </vt:lpstr>
      <vt:lpstr>PROGRAMME ERROR </vt:lpstr>
      <vt:lpstr>   VACCINES MANAGEMENT </vt:lpstr>
      <vt:lpstr>PowerPoint Presentation</vt:lpstr>
      <vt:lpstr>PowerPoint Presentation</vt:lpstr>
      <vt:lpstr>TARGET SETTING</vt:lpstr>
      <vt:lpstr>PowerPoint Presentation</vt:lpstr>
      <vt:lpstr>VACCINES FORECASTING</vt:lpstr>
      <vt:lpstr>Advantages of obtaining accurate forecasting of vaccine needs </vt:lpstr>
      <vt:lpstr>The three methods commonly used to estimate vaccine needs:</vt:lpstr>
      <vt:lpstr>1. Target Population Method </vt:lpstr>
      <vt:lpstr>Immunization coverage target </vt:lpstr>
      <vt:lpstr>Vaccine wastage rate and wastage factor </vt:lpstr>
      <vt:lpstr>Calculations of wastage rate and factor. </vt:lpstr>
      <vt:lpstr>1. Vaccine wastage rate</vt:lpstr>
      <vt:lpstr>Formula for Wastage rate (%) </vt:lpstr>
      <vt:lpstr>PowerPoint Presentation</vt:lpstr>
      <vt:lpstr>Wastage Factor</vt:lpstr>
      <vt:lpstr>Formula for calculating wastage factor</vt:lpstr>
      <vt:lpstr>Calculating vaccine needs for a district and health facility</vt:lpstr>
      <vt:lpstr>PowerPoint Presentation</vt:lpstr>
      <vt:lpstr>PowerPoint Presentation</vt:lpstr>
      <vt:lpstr>The data required for estimating vaccines needs on the basis of previous consumption are: </vt:lpstr>
      <vt:lpstr>ORDERING VACCINES</vt:lpstr>
      <vt:lpstr>Advantages of ordering vaccines</vt:lpstr>
      <vt:lpstr>Calculating quantities of vaccine for a supply period </vt:lpstr>
      <vt:lpstr>Example: using Kasei Health Facility CHECK PGS 32/33 (greenbook) </vt:lpstr>
      <vt:lpstr>Calculating minimum stock level </vt:lpstr>
      <vt:lpstr>Calculating maximum stock level </vt:lpstr>
      <vt:lpstr>Calculating total quantities of vaccine to be ordered</vt:lpstr>
      <vt:lpstr>CONTROLLING VACCINE STOCKS </vt:lpstr>
      <vt:lpstr>PowerPoint Presentation</vt:lpstr>
      <vt:lpstr>PowerPoint Presentation</vt:lpstr>
      <vt:lpstr>VACCINE REFRIGERATORS HAVE TWO COMPARTMENTS:</vt:lpstr>
      <vt:lpstr>TYPES OF REFRIGERATORS </vt:lpstr>
      <vt:lpstr>1. COMPRESSOR</vt:lpstr>
      <vt:lpstr>2. ABSORPTION</vt:lpstr>
      <vt:lpstr>FRIDGES MODELS</vt:lpstr>
      <vt:lpstr>PACKINGING</vt:lpstr>
      <vt:lpstr>ARRANGEMENT OF VACCINES IN A REFRIGERATOR </vt:lpstr>
      <vt:lpstr>HOW TO CARE FOR REFRIGERATOR</vt:lpstr>
      <vt:lpstr>HOW TO KEEP VACCINES COLD IN THE REFRIGERATOR</vt:lpstr>
      <vt:lpstr>PowerPoint Presentation</vt:lpstr>
      <vt:lpstr>Types of thermometers used in cold chain</vt:lpstr>
      <vt:lpstr>PowerPoint Presentation</vt:lpstr>
      <vt:lpstr>PowerPoint Presentation</vt:lpstr>
      <vt:lpstr>PowerPoint Presentation</vt:lpstr>
      <vt:lpstr>ELEMENT OF COLD CHAIN </vt:lpstr>
      <vt:lpstr>COLD CHAIN EQUIPMENT </vt:lpstr>
      <vt:lpstr>PowerPoint Presentation</vt:lpstr>
      <vt:lpstr>Storage Conditions in the Cold Chain System</vt:lpstr>
      <vt:lpstr>PowerPoint Presentation</vt:lpstr>
      <vt:lpstr>PROPER VACCINE MANAGEMENT  CONDITION</vt:lpstr>
      <vt:lpstr>MONITORING OF THE COLD CHAIN SYSTEM</vt:lpstr>
      <vt:lpstr>PowerPoint Presentation</vt:lpstr>
      <vt:lpstr>PowerPoint Presentation</vt:lpstr>
      <vt:lpstr>PowerPoint Presentation</vt:lpstr>
      <vt:lpstr>GENERAL RULES FOR STORING VACCINES IN A REFRIGERATOR</vt:lpstr>
      <vt:lpstr>PowerPoint Presentation</vt:lpstr>
      <vt:lpstr>PowerPoint Presentation</vt:lpstr>
      <vt:lpstr>    ORGANIZING  FOR IMMUNIZATION</vt:lpstr>
      <vt:lpstr>OBJECTIVES</vt:lpstr>
      <vt:lpstr>ARRANGING THE SPACE FOR IMMUNIZATION</vt:lpstr>
      <vt:lpstr>ORGANIZE CLIENT FLOW</vt:lpstr>
      <vt:lpstr>THE HEALTH FACILITY SHOULD HAVE</vt:lpstr>
      <vt:lpstr>PowerPoint Presentation</vt:lpstr>
      <vt:lpstr>REGISTRATION DESK</vt:lpstr>
      <vt:lpstr>ACTIVITIES AT MCH/FP</vt:lpstr>
      <vt:lpstr>WEIGHING</vt:lpstr>
      <vt:lpstr>HISTORY TAKING</vt:lpstr>
      <vt:lpstr>CHECK IMMUNUZATION STATUS</vt:lpstr>
      <vt:lpstr>COUNSELLING</vt:lpstr>
      <vt:lpstr>Information to be recorded on each child’s health card</vt:lpstr>
      <vt:lpstr>TREATMENT </vt:lpstr>
      <vt:lpstr>PowerPoint Presentation</vt:lpstr>
      <vt:lpstr>Arranging equipment and materials at the immunization station</vt:lpstr>
      <vt:lpstr>PowerPoint Presentation</vt:lpstr>
      <vt:lpstr>POINT TO REMEMBER AT MCH/FP</vt:lpstr>
      <vt:lpstr>PowerPoint Presentation</vt:lpstr>
      <vt:lpstr>PowerPoint Presentation</vt:lpstr>
      <vt:lpstr>PowerPoint Presentation</vt:lpstr>
      <vt:lpstr>PowerPoint Presentation</vt:lpstr>
      <vt:lpstr>PowerPoint Presentation</vt:lpstr>
      <vt:lpstr>ACTIVITIES INVOLVED IN OUTREACH/MOBOLE CLINIC</vt:lpstr>
      <vt:lpstr>PowerPoint Presentation</vt:lpstr>
      <vt:lpstr> REACHING THE TARGET POPULATION USING THE  RED APPROACH (REACH EVERY CHILD)</vt:lpstr>
      <vt:lpstr>TARGET POPULATION GOT REC APPROACH</vt:lpstr>
      <vt:lpstr>RED APPROACH IMPLEMENTATION FRAME WORK</vt:lpstr>
      <vt:lpstr>COMPILE  POPULATION &amp; COVERAGE FOR SUB-COUNTY LEVEL</vt:lpstr>
      <vt:lpstr>PowerPoint Presentation</vt:lpstr>
      <vt:lpstr>PowerPoint Presentation</vt:lpstr>
      <vt:lpstr>PowerPoint Presentation</vt:lpstr>
      <vt:lpstr>ANALYSIS OF THE PROBLEM</vt:lpstr>
      <vt:lpstr>Calculation of coverage and un-vaccinated children</vt:lpstr>
      <vt:lpstr>Categorization of coverage</vt:lpstr>
      <vt:lpstr>ACCESS</vt:lpstr>
      <vt:lpstr>UTILIZATION</vt:lpstr>
      <vt:lpstr>CALCULATION</vt:lpstr>
      <vt:lpstr>Categorization of utilization</vt:lpstr>
      <vt:lpstr>Categorization of access and utilization</vt:lpstr>
      <vt:lpstr>RED Activities at District level</vt:lpstr>
      <vt:lpstr>Reaching the Target Population</vt:lpstr>
      <vt:lpstr>Where to focus</vt:lpstr>
      <vt:lpstr>Way forward</vt:lpstr>
      <vt:lpstr>WHY ARE THEY NOT REACHED</vt:lpstr>
      <vt:lpstr>WAY FORWARD</vt:lpstr>
      <vt:lpstr>YES WE HAVE</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VACCINES &amp; IMMUNIZATION  (KEPI) KECHN MARCH2018</dc:title>
  <dc:creator>HP</dc:creator>
  <cp:lastModifiedBy>Unknown User</cp:lastModifiedBy>
  <cp:revision>87</cp:revision>
  <dcterms:created xsi:type="dcterms:W3CDTF">2018-11-22T12:46:35Z</dcterms:created>
  <dcterms:modified xsi:type="dcterms:W3CDTF">2019-02-02T17:00:11Z</dcterms:modified>
</cp:coreProperties>
</file>