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138"/>
  </p:notesMasterIdLst>
  <p:sldIdLst>
    <p:sldId id="278" r:id="rId2"/>
    <p:sldId id="279" r:id="rId3"/>
    <p:sldId id="280" r:id="rId4"/>
    <p:sldId id="281" r:id="rId5"/>
    <p:sldId id="282" r:id="rId6"/>
    <p:sldId id="283" r:id="rId7"/>
    <p:sldId id="284" r:id="rId8"/>
    <p:sldId id="396" r:id="rId9"/>
    <p:sldId id="285" r:id="rId10"/>
    <p:sldId id="286" r:id="rId11"/>
    <p:sldId id="287" r:id="rId12"/>
    <p:sldId id="288" r:id="rId13"/>
    <p:sldId id="289" r:id="rId14"/>
    <p:sldId id="290" r:id="rId15"/>
    <p:sldId id="291" r:id="rId16"/>
    <p:sldId id="256" r:id="rId17"/>
    <p:sldId id="257" r:id="rId18"/>
    <p:sldId id="258" r:id="rId19"/>
    <p:sldId id="259" r:id="rId20"/>
    <p:sldId id="260" r:id="rId21"/>
    <p:sldId id="403" r:id="rId22"/>
    <p:sldId id="404" r:id="rId23"/>
    <p:sldId id="261" r:id="rId24"/>
    <p:sldId id="262" r:id="rId25"/>
    <p:sldId id="263" r:id="rId26"/>
    <p:sldId id="264" r:id="rId27"/>
    <p:sldId id="267" r:id="rId28"/>
    <p:sldId id="268" r:id="rId29"/>
    <p:sldId id="269" r:id="rId30"/>
    <p:sldId id="270" r:id="rId31"/>
    <p:sldId id="271" r:id="rId32"/>
    <p:sldId id="266" r:id="rId33"/>
    <p:sldId id="265" r:id="rId34"/>
    <p:sldId id="274" r:id="rId35"/>
    <p:sldId id="275" r:id="rId36"/>
    <p:sldId id="276" r:id="rId37"/>
    <p:sldId id="277" r:id="rId38"/>
    <p:sldId id="272" r:id="rId39"/>
    <p:sldId id="273" r:id="rId40"/>
    <p:sldId id="292" r:id="rId41"/>
    <p:sldId id="293" r:id="rId42"/>
    <p:sldId id="294" r:id="rId43"/>
    <p:sldId id="295" r:id="rId44"/>
    <p:sldId id="308" r:id="rId45"/>
    <p:sldId id="298" r:id="rId46"/>
    <p:sldId id="299" r:id="rId47"/>
    <p:sldId id="300" r:id="rId48"/>
    <p:sldId id="301" r:id="rId49"/>
    <p:sldId id="302" r:id="rId50"/>
    <p:sldId id="303" r:id="rId51"/>
    <p:sldId id="304" r:id="rId52"/>
    <p:sldId id="305" r:id="rId53"/>
    <p:sldId id="313" r:id="rId54"/>
    <p:sldId id="314" r:id="rId55"/>
    <p:sldId id="315" r:id="rId56"/>
    <p:sldId id="316" r:id="rId57"/>
    <p:sldId id="311" r:id="rId58"/>
    <p:sldId id="312" r:id="rId59"/>
    <p:sldId id="388" r:id="rId60"/>
    <p:sldId id="389" r:id="rId61"/>
    <p:sldId id="390" r:id="rId62"/>
    <p:sldId id="391" r:id="rId63"/>
    <p:sldId id="392" r:id="rId64"/>
    <p:sldId id="393" r:id="rId65"/>
    <p:sldId id="394" r:id="rId66"/>
    <p:sldId id="309" r:id="rId67"/>
    <p:sldId id="306" r:id="rId68"/>
    <p:sldId id="317" r:id="rId69"/>
    <p:sldId id="318" r:id="rId70"/>
    <p:sldId id="319" r:id="rId71"/>
    <p:sldId id="320" r:id="rId72"/>
    <p:sldId id="321" r:id="rId73"/>
    <p:sldId id="322" r:id="rId74"/>
    <p:sldId id="323" r:id="rId75"/>
    <p:sldId id="325"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59" r:id="rId91"/>
    <p:sldId id="358" r:id="rId92"/>
    <p:sldId id="341" r:id="rId93"/>
    <p:sldId id="342" r:id="rId94"/>
    <p:sldId id="343" r:id="rId95"/>
    <p:sldId id="345" r:id="rId96"/>
    <p:sldId id="405" r:id="rId97"/>
    <p:sldId id="346" r:id="rId98"/>
    <p:sldId id="347" r:id="rId99"/>
    <p:sldId id="348" r:id="rId100"/>
    <p:sldId id="349" r:id="rId101"/>
    <p:sldId id="351" r:id="rId102"/>
    <p:sldId id="352" r:id="rId103"/>
    <p:sldId id="353" r:id="rId104"/>
    <p:sldId id="350" r:id="rId105"/>
    <p:sldId id="355" r:id="rId106"/>
    <p:sldId id="356" r:id="rId107"/>
    <p:sldId id="357" r:id="rId108"/>
    <p:sldId id="360" r:id="rId109"/>
    <p:sldId id="361" r:id="rId110"/>
    <p:sldId id="395" r:id="rId111"/>
    <p:sldId id="362" r:id="rId112"/>
    <p:sldId id="363" r:id="rId113"/>
    <p:sldId id="365" r:id="rId114"/>
    <p:sldId id="370"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97" r:id="rId131"/>
    <p:sldId id="398" r:id="rId132"/>
    <p:sldId id="399" r:id="rId133"/>
    <p:sldId id="400" r:id="rId134"/>
    <p:sldId id="401" r:id="rId135"/>
    <p:sldId id="402" r:id="rId136"/>
    <p:sldId id="387"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3" d="100"/>
          <a:sy n="73" d="100"/>
        </p:scale>
        <p:origin x="132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65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57452C-6373-4476-B01C-1D2EEF57ED87}" type="datetimeFigureOut">
              <a:rPr lang="en-US" smtClean="0"/>
              <a:pPr/>
              <a:t>12/31/2017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F69E7E-4737-4DA0-B982-FE7CA1A4CFC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PH" smtClean="0"/>
          </a:p>
        </p:txBody>
      </p:sp>
      <p:sp>
        <p:nvSpPr>
          <p:cNvPr id="174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22A30DF-2413-4263-905E-DFA29DF52BB5}" type="slidenum">
              <a:rPr lang="en-PH" smtClean="0"/>
              <a:pPr/>
              <a:t>44</a:t>
            </a:fld>
            <a:endParaRPr lang="en-PH"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PH" smtClean="0"/>
          </a:p>
        </p:txBody>
      </p:sp>
      <p:sp>
        <p:nvSpPr>
          <p:cNvPr id="176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C42396D-8FCA-4153-8041-95624CE91075}" type="slidenum">
              <a:rPr lang="en-PH" smtClean="0"/>
              <a:pPr/>
              <a:t>75</a:t>
            </a:fld>
            <a:endParaRPr lang="en-PH"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PH" smtClean="0"/>
          </a:p>
        </p:txBody>
      </p:sp>
      <p:sp>
        <p:nvSpPr>
          <p:cNvPr id="178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AE8BA8-DD93-486C-A6BB-13DE44151346}" type="slidenum">
              <a:rPr lang="en-PH" smtClean="0"/>
              <a:pPr/>
              <a:t>76</a:t>
            </a:fld>
            <a:endParaRPr lang="en-PH"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PH" smtClean="0"/>
          </a:p>
        </p:txBody>
      </p:sp>
      <p:sp>
        <p:nvSpPr>
          <p:cNvPr id="179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ADD95BF-72F2-4334-8CF1-A665A21BC650}" type="slidenum">
              <a:rPr lang="en-PH" smtClean="0"/>
              <a:pPr/>
              <a:t>77</a:t>
            </a:fld>
            <a:endParaRPr lang="en-PH"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p:spPr>
      </p:sp>
      <p:sp>
        <p:nvSpPr>
          <p:cNvPr id="180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PH" dirty="0" smtClean="0"/>
          </a:p>
        </p:txBody>
      </p:sp>
      <p:sp>
        <p:nvSpPr>
          <p:cNvPr id="1802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66F0F7F-8F77-4935-BD70-F21C5B614D72}" type="slidenum">
              <a:rPr lang="en-PH" smtClean="0"/>
              <a:pPr/>
              <a:t>95</a:t>
            </a:fld>
            <a:endParaRPr lang="en-PH"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2"/>
          <p:cNvSpPr>
            <a:spLocks noGrp="1" noChangeArrowheads="1"/>
          </p:cNvSpPr>
          <p:nvPr>
            <p:ph type="ftr" sz="quarter" idx="10"/>
          </p:nvPr>
        </p:nvSpPr>
        <p:spPr>
          <a:ln/>
        </p:spPr>
        <p:txBody>
          <a:bodyPr/>
          <a:lstStyle>
            <a:lvl1pPr>
              <a:defRPr/>
            </a:lvl1pPr>
          </a:lstStyle>
          <a:p>
            <a:pPr>
              <a:defRPr/>
            </a:pPr>
            <a:r>
              <a:rPr lang="en-US" dirty="0"/>
              <a:t>Module 3, </a:t>
            </a:r>
            <a:r>
              <a:rPr lang="en-US" dirty="0" err="1"/>
              <a:t>Paediatric</a:t>
            </a:r>
            <a:r>
              <a:rPr lang="en-US" dirty="0"/>
              <a:t> HIV related diseases, March 2011</a:t>
            </a:r>
          </a:p>
        </p:txBody>
      </p:sp>
      <p:sp>
        <p:nvSpPr>
          <p:cNvPr id="4" name="Rectangle 13"/>
          <p:cNvSpPr>
            <a:spLocks noGrp="1" noChangeArrowheads="1"/>
          </p:cNvSpPr>
          <p:nvPr>
            <p:ph type="sldNum" sz="quarter" idx="11"/>
          </p:nvPr>
        </p:nvSpPr>
        <p:spPr>
          <a:ln/>
        </p:spPr>
        <p:txBody>
          <a:bodyPr/>
          <a:lstStyle>
            <a:lvl1pPr>
              <a:defRPr/>
            </a:lvl1pPr>
          </a:lstStyle>
          <a:p>
            <a:pPr>
              <a:defRPr/>
            </a:pPr>
            <a:fld id="{C229AA06-10AC-47F2-B059-6671F7740BC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CC28BE-665F-4086-8676-B3BE9F3AF922}" type="datetimeFigureOut">
              <a:rPr lang="en-US" smtClean="0"/>
              <a:pPr/>
              <a:t>12/31/2017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260C17-FB6F-4F07-9E17-15A20F712BE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CC28BE-665F-4086-8676-B3BE9F3AF922}" type="datetimeFigureOut">
              <a:rPr lang="en-US" smtClean="0"/>
              <a:pPr/>
              <a:t>12/31/2017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60C17-FB6F-4F07-9E17-15A20F712BE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dissolve">
                                      <p:cBhvr>
                                        <p:cTn id="18" dur="500"/>
                                        <p:tgtEl>
                                          <p:spTgt spid="3">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dissolve">
                                      <p:cBhvr>
                                        <p:cTn id="21" dur="500"/>
                                        <p:tgtEl>
                                          <p:spTgt spid="3">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dissolv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2971800"/>
          </a:xfrm>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INTERGRATED MANAGEMENT OF CHILDHOOD ILLNESS ( IMCI)</a:t>
            </a:r>
            <a:endParaRPr lang="en-US" dirty="0"/>
          </a:p>
        </p:txBody>
      </p:sp>
      <p:sp>
        <p:nvSpPr>
          <p:cNvPr id="3" name="Subtitle 2"/>
          <p:cNvSpPr>
            <a:spLocks noGrp="1"/>
          </p:cNvSpPr>
          <p:nvPr>
            <p:ph type="subTitle" idx="1"/>
          </p:nvPr>
        </p:nvSpPr>
        <p: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smtClean="0"/>
              <a:t> BY  IRERI IMMACULATE</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defRPr/>
            </a:pPr>
            <a:r>
              <a:rPr lang="en-US" sz="2400" dirty="0" smtClean="0"/>
              <a:t> </a:t>
            </a:r>
            <a:r>
              <a:rPr lang="en-US" sz="2800" dirty="0" smtClean="0"/>
              <a:t>Developmental History </a:t>
            </a:r>
          </a:p>
          <a:p>
            <a:pPr lvl="1">
              <a:defRPr/>
            </a:pPr>
            <a:r>
              <a:rPr lang="en-US" dirty="0" smtClean="0"/>
              <a:t>Ages at which milestones were achieved and current developmental abilities - smiling, rolling, sitting alone, crawling, walking, running, 1st word, toilet training, riding tricycle, etc (see developmental charts) </a:t>
            </a:r>
          </a:p>
          <a:p>
            <a:pPr lvl="1">
              <a:defRPr/>
            </a:pPr>
            <a:r>
              <a:rPr lang="en-US" dirty="0" smtClean="0"/>
              <a:t>School-present grade, specific problems, interaction with peers </a:t>
            </a:r>
          </a:p>
          <a:p>
            <a:pPr lvl="1">
              <a:defRPr/>
            </a:pPr>
            <a:r>
              <a:rPr lang="en-US" dirty="0" smtClean="0"/>
              <a:t>Behavior - enuresis, temper tantrums, thumb sucking, pica, nightmares etc. </a:t>
            </a:r>
          </a:p>
          <a:p>
            <a:endParaRPr lang="en-US" sz="2800"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FOR FEEDING PROBLEMS</a:t>
            </a:r>
            <a:endParaRPr lang="en-US" dirty="0"/>
          </a:p>
        </p:txBody>
      </p:sp>
      <p:sp>
        <p:nvSpPr>
          <p:cNvPr id="3" name="Content Placeholder 2"/>
          <p:cNvSpPr>
            <a:spLocks noGrp="1"/>
          </p:cNvSpPr>
          <p:nvPr>
            <p:ph idx="1"/>
          </p:nvPr>
        </p:nvSpPr>
        <p:spPr>
          <a:xfrm>
            <a:off x="0" y="1554162"/>
            <a:ext cx="8991600" cy="5151437"/>
          </a:xfrm>
        </p:spPr>
        <p:txBody>
          <a:bodyPr/>
          <a:lstStyle/>
          <a:p>
            <a:pPr>
              <a:buNone/>
              <a:defRPr/>
            </a:pPr>
            <a:r>
              <a:rPr lang="en-PH" sz="4000" dirty="0" smtClean="0">
                <a:solidFill>
                  <a:schemeClr val="tx1"/>
                </a:solidFill>
              </a:rPr>
              <a:t>CHECK IF AN INFANT HAS:</a:t>
            </a:r>
          </a:p>
          <a:p>
            <a:pPr>
              <a:defRPr/>
            </a:pPr>
            <a:endParaRPr lang="en-PH" dirty="0" smtClean="0"/>
          </a:p>
          <a:p>
            <a:pPr marL="1257300" indent="-571500">
              <a:defRPr/>
            </a:pPr>
            <a:r>
              <a:rPr lang="en-PH" dirty="0" smtClean="0">
                <a:solidFill>
                  <a:srgbClr val="FF0000"/>
                </a:solidFill>
              </a:rPr>
              <a:t> </a:t>
            </a:r>
            <a:r>
              <a:rPr lang="en-PH" dirty="0" smtClean="0">
                <a:solidFill>
                  <a:schemeClr val="tx1"/>
                </a:solidFill>
              </a:rPr>
              <a:t>Any difficulty feeding</a:t>
            </a:r>
          </a:p>
          <a:p>
            <a:pPr marL="1257300" indent="-571500">
              <a:defRPr/>
            </a:pPr>
            <a:r>
              <a:rPr lang="en-PH" dirty="0" smtClean="0">
                <a:solidFill>
                  <a:schemeClr val="tx1"/>
                </a:solidFill>
              </a:rPr>
              <a:t>Is infant breastfeeding</a:t>
            </a:r>
          </a:p>
          <a:p>
            <a:pPr marL="1257300" indent="-571500">
              <a:defRPr/>
            </a:pPr>
            <a:r>
              <a:rPr lang="en-PH" dirty="0" smtClean="0">
                <a:solidFill>
                  <a:schemeClr val="tx1"/>
                </a:solidFill>
              </a:rPr>
              <a:t>Breastfeeding less than 8 times in 24 hours</a:t>
            </a:r>
          </a:p>
          <a:p>
            <a:pPr marL="1257300" indent="-571500">
              <a:defRPr/>
            </a:pPr>
            <a:r>
              <a:rPr lang="en-PH" dirty="0" smtClean="0">
                <a:solidFill>
                  <a:schemeClr val="tx1"/>
                </a:solidFill>
              </a:rPr>
              <a:t>Taking other foods or fluids</a:t>
            </a:r>
          </a:p>
          <a:p>
            <a:pPr marL="1257300" indent="-571500">
              <a:defRPr/>
            </a:pPr>
            <a:r>
              <a:rPr lang="en-PH" dirty="0" smtClean="0">
                <a:solidFill>
                  <a:schemeClr val="tx1"/>
                </a:solidFill>
              </a:rPr>
              <a:t>Low weight for age</a:t>
            </a:r>
          </a:p>
          <a:p>
            <a:endParaRPr lang="en-US" dirty="0"/>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655638"/>
            <a:ext cx="8229600" cy="1143000"/>
          </a:xfrm>
        </p:spPr>
        <p:txBody>
          <a:bodyPr>
            <a:normAutofit fontScale="90000"/>
          </a:bodyPr>
          <a:lstStyle/>
          <a:p>
            <a:pPr eaLnBrk="1" hangingPunct="1"/>
            <a:r>
              <a:rPr lang="en-PH" sz="3600" dirty="0" smtClean="0">
                <a:solidFill>
                  <a:schemeClr val="tx1"/>
                </a:solidFill>
              </a:rPr>
              <a:t>THEN CHECK FOR FEEDING PROBLEM OR LOW WEIGHT</a:t>
            </a:r>
            <a:r>
              <a:rPr lang="en-PH" sz="3600" dirty="0" smtClean="0">
                <a:solidFill>
                  <a:srgbClr val="FFFF00"/>
                </a:solidFill>
              </a:rPr>
              <a:t>:</a:t>
            </a:r>
          </a:p>
        </p:txBody>
      </p:sp>
      <p:sp>
        <p:nvSpPr>
          <p:cNvPr id="142342" name="Slide Number Placeholder 16"/>
          <p:cNvSpPr>
            <a:spLocks noGrp="1"/>
          </p:cNvSpPr>
          <p:nvPr>
            <p:ph type="sldNum" sz="quarter" idx="12"/>
          </p:nvPr>
        </p:nvSpPr>
        <p:spPr>
          <a:noFill/>
        </p:spPr>
        <p:txBody>
          <a:bodyPr/>
          <a:lstStyle/>
          <a:p>
            <a:fld id="{C35114B8-BDB8-4E5D-8F8D-BEE462E05D27}" type="slidenum">
              <a:rPr lang="en-US" smtClean="0"/>
              <a:pPr/>
              <a:t>101</a:t>
            </a:fld>
            <a:endParaRPr lang="en-US" dirty="0" smtClean="0"/>
          </a:p>
        </p:txBody>
      </p:sp>
      <p:grpSp>
        <p:nvGrpSpPr>
          <p:cNvPr id="2" name="Group 3"/>
          <p:cNvGrpSpPr>
            <a:grpSpLocks/>
          </p:cNvGrpSpPr>
          <p:nvPr/>
        </p:nvGrpSpPr>
        <p:grpSpPr bwMode="auto">
          <a:xfrm>
            <a:off x="228600" y="1676400"/>
            <a:ext cx="8763000" cy="1295400"/>
            <a:chOff x="228600" y="2895600"/>
            <a:chExt cx="8763000" cy="685800"/>
          </a:xfrm>
          <a:solidFill>
            <a:srgbClr val="FF0000"/>
          </a:solidFill>
        </p:grpSpPr>
        <p:sp>
          <p:nvSpPr>
            <p:cNvPr id="5" name="Content Placeholder 2"/>
            <p:cNvSpPr txBox="1">
              <a:spLocks/>
            </p:cNvSpPr>
            <p:nvPr/>
          </p:nvSpPr>
          <p:spPr>
            <a:xfrm>
              <a:off x="228600" y="2895600"/>
              <a:ext cx="1676400" cy="685800"/>
            </a:xfrm>
            <a:prstGeom prst="rect">
              <a:avLst/>
            </a:prstGeom>
            <a:solidFill>
              <a:srgbClr val="FF99CC"/>
            </a:solidFill>
            <a:ln>
              <a:solidFill>
                <a:schemeClr val="bg1">
                  <a:alpha val="73000"/>
                </a:schemeClr>
              </a:solidFill>
            </a:ln>
          </p:spPr>
          <p:txBody>
            <a:bodyPr>
              <a:normAutofit/>
            </a:bodyPr>
            <a:lstStyle/>
            <a:p>
              <a:pPr eaLnBrk="0" fontAlgn="auto" hangingPunct="0">
                <a:spcBef>
                  <a:spcPct val="20000"/>
                </a:spcBef>
                <a:spcAft>
                  <a:spcPts val="0"/>
                </a:spcAft>
                <a:buClr>
                  <a:schemeClr val="tx1">
                    <a:shade val="95000"/>
                  </a:schemeClr>
                </a:buClr>
                <a:buSzPct val="65000"/>
                <a:defRPr/>
              </a:pPr>
              <a:r>
                <a:rPr lang="en-PH" sz="1400" b="1" dirty="0">
                  <a:latin typeface="Times New Roman" pitchFamily="18" charset="0"/>
                  <a:cs typeface="Times New Roman" pitchFamily="18" charset="0"/>
                </a:rPr>
                <a:t>* Not able to feed or</a:t>
              </a:r>
            </a:p>
            <a:p>
              <a:pPr eaLnBrk="0" fontAlgn="auto" hangingPunct="0">
                <a:spcBef>
                  <a:spcPct val="20000"/>
                </a:spcBef>
                <a:spcAft>
                  <a:spcPts val="0"/>
                </a:spcAft>
                <a:buClr>
                  <a:schemeClr val="tx1">
                    <a:shade val="95000"/>
                  </a:schemeClr>
                </a:buClr>
                <a:buSzPct val="65000"/>
                <a:defRPr/>
              </a:pPr>
              <a:r>
                <a:rPr lang="en-PH" sz="1400" b="1" dirty="0">
                  <a:latin typeface="Times New Roman" pitchFamily="18" charset="0"/>
                  <a:cs typeface="Times New Roman" pitchFamily="18" charset="0"/>
                </a:rPr>
                <a:t>* No attachment at all or</a:t>
              </a:r>
            </a:p>
            <a:p>
              <a:pPr eaLnBrk="0" fontAlgn="auto" hangingPunct="0">
                <a:spcBef>
                  <a:spcPct val="20000"/>
                </a:spcBef>
                <a:spcAft>
                  <a:spcPts val="0"/>
                </a:spcAft>
                <a:buClr>
                  <a:schemeClr val="tx1">
                    <a:shade val="95000"/>
                  </a:schemeClr>
                </a:buClr>
                <a:buSzPct val="65000"/>
                <a:defRPr/>
              </a:pPr>
              <a:r>
                <a:rPr lang="en-PH" sz="1400" b="1" dirty="0">
                  <a:latin typeface="Times New Roman" pitchFamily="18" charset="0"/>
                  <a:cs typeface="Times New Roman" pitchFamily="18" charset="0"/>
                </a:rPr>
                <a:t>* Not sucking at all</a:t>
              </a:r>
            </a:p>
          </p:txBody>
        </p:sp>
        <p:sp>
          <p:nvSpPr>
            <p:cNvPr id="6" name="Content Placeholder 2"/>
            <p:cNvSpPr txBox="1">
              <a:spLocks/>
            </p:cNvSpPr>
            <p:nvPr/>
          </p:nvSpPr>
          <p:spPr>
            <a:xfrm>
              <a:off x="1905000" y="2895600"/>
              <a:ext cx="1676400" cy="685800"/>
            </a:xfrm>
            <a:prstGeom prst="rect">
              <a:avLst/>
            </a:prstGeom>
            <a:solidFill>
              <a:srgbClr val="FF99CC"/>
            </a:solidFill>
            <a:ln>
              <a:solidFill>
                <a:schemeClr val="bg1">
                  <a:alpha val="71000"/>
                </a:schemeClr>
              </a:solidFill>
            </a:ln>
          </p:spPr>
          <p:txBody>
            <a:bodyPr>
              <a:normAutofit/>
            </a:bodyPr>
            <a:lstStyle/>
            <a:p>
              <a:pPr algn="ctr" eaLnBrk="0" fontAlgn="auto" hangingPunct="0">
                <a:spcBef>
                  <a:spcPct val="20000"/>
                </a:spcBef>
                <a:spcAft>
                  <a:spcPts val="0"/>
                </a:spcAft>
                <a:buClr>
                  <a:schemeClr val="tx1">
                    <a:shade val="95000"/>
                  </a:schemeClr>
                </a:buClr>
                <a:buSzPct val="65000"/>
                <a:defRPr/>
              </a:pPr>
              <a:r>
                <a:rPr lang="en-PH" sz="1200" b="1" dirty="0">
                  <a:latin typeface="+mn-lt"/>
                </a:rPr>
                <a:t>NOT AB LE TO FEED _ POSSIBLE SERIOUS BACTERIAL INFECTION</a:t>
              </a:r>
            </a:p>
          </p:txBody>
        </p:sp>
        <p:sp>
          <p:nvSpPr>
            <p:cNvPr id="7" name="Content Placeholder 2"/>
            <p:cNvSpPr txBox="1">
              <a:spLocks/>
            </p:cNvSpPr>
            <p:nvPr/>
          </p:nvSpPr>
          <p:spPr>
            <a:xfrm>
              <a:off x="3581400" y="2895600"/>
              <a:ext cx="5410200" cy="685800"/>
            </a:xfrm>
            <a:prstGeom prst="rect">
              <a:avLst/>
            </a:prstGeom>
            <a:solidFill>
              <a:srgbClr val="FF99CC"/>
            </a:solidFill>
            <a:ln>
              <a:solidFill>
                <a:schemeClr val="bg1">
                  <a:alpha val="71000"/>
                </a:schemeClr>
              </a:solidFill>
            </a:ln>
          </p:spPr>
          <p:txBody>
            <a:bodyPr>
              <a:normAutofit/>
            </a:bodyPr>
            <a:lstStyle/>
            <a:p>
              <a:pPr eaLnBrk="0" fontAlgn="auto" hangingPunct="0">
                <a:spcBef>
                  <a:spcPct val="20000"/>
                </a:spcBef>
                <a:spcAft>
                  <a:spcPts val="0"/>
                </a:spcAft>
                <a:buClr>
                  <a:schemeClr val="tx1">
                    <a:shade val="95000"/>
                  </a:schemeClr>
                </a:buClr>
                <a:buSzPct val="65000"/>
                <a:defRPr/>
              </a:pPr>
              <a:r>
                <a:rPr lang="en-PH" sz="1050" b="1" i="1" dirty="0">
                  <a:latin typeface="Book Antiqua" pitchFamily="18" charset="0"/>
                </a:rPr>
                <a:t>*  </a:t>
              </a:r>
              <a:r>
                <a:rPr lang="en-PH" sz="1400" b="1" i="1" dirty="0">
                  <a:latin typeface="Book Antiqua" pitchFamily="18" charset="0"/>
                </a:rPr>
                <a:t>Give first dose of intramuscular antibiotics</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b="1" dirty="0">
                  <a:latin typeface="Book Antiqua" pitchFamily="18" charset="0"/>
                </a:rPr>
                <a:t>*  Treat to prevent low blood sugar</a:t>
              </a:r>
            </a:p>
            <a:p>
              <a:pPr eaLnBrk="0" fontAlgn="auto" hangingPunct="0">
                <a:spcBef>
                  <a:spcPct val="20000"/>
                </a:spcBef>
                <a:spcAft>
                  <a:spcPts val="0"/>
                </a:spcAft>
                <a:buClr>
                  <a:schemeClr val="tx1">
                    <a:shade val="95000"/>
                  </a:schemeClr>
                </a:buClr>
                <a:buSzPct val="65000"/>
                <a:defRPr/>
              </a:pPr>
              <a:r>
                <a:rPr lang="en-PH" sz="1400" b="1" i="1" dirty="0">
                  <a:latin typeface="Book Antiqua" pitchFamily="18" charset="0"/>
                </a:rPr>
                <a:t>*  Advise the mother how to keep the young infant warm on the way to the hospital</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b="1" dirty="0">
                  <a:latin typeface="Book Antiqua" pitchFamily="18" charset="0"/>
                </a:rPr>
                <a:t>*  Refer URGENTLY to hospital</a:t>
              </a:r>
            </a:p>
            <a:p>
              <a:pPr marL="547688" indent="-547688" eaLnBrk="0" fontAlgn="auto" hangingPunct="0">
                <a:spcBef>
                  <a:spcPct val="20000"/>
                </a:spcBef>
                <a:spcAft>
                  <a:spcPts val="0"/>
                </a:spcAft>
                <a:buClr>
                  <a:schemeClr val="tx1">
                    <a:shade val="95000"/>
                  </a:schemeClr>
                </a:buClr>
                <a:buSzPct val="65000"/>
                <a:tabLst>
                  <a:tab pos="0" algn="l"/>
                </a:tabLst>
                <a:defRPr/>
              </a:pPr>
              <a:endParaRPr lang="en-PH" sz="1400" dirty="0">
                <a:solidFill>
                  <a:schemeClr val="bg1"/>
                </a:solidFill>
                <a:latin typeface="Book Antiqua" pitchFamily="18" charset="0"/>
              </a:endParaRPr>
            </a:p>
          </p:txBody>
        </p:sp>
      </p:grpSp>
      <p:grpSp>
        <p:nvGrpSpPr>
          <p:cNvPr id="3" name="Group 7"/>
          <p:cNvGrpSpPr>
            <a:grpSpLocks/>
          </p:cNvGrpSpPr>
          <p:nvPr/>
        </p:nvGrpSpPr>
        <p:grpSpPr bwMode="auto">
          <a:xfrm>
            <a:off x="0" y="2971802"/>
            <a:ext cx="8991600" cy="3059117"/>
            <a:chOff x="0" y="4267199"/>
            <a:chExt cx="8991600" cy="838148"/>
          </a:xfrm>
          <a:solidFill>
            <a:srgbClr val="FFFF00"/>
          </a:solidFill>
        </p:grpSpPr>
        <p:sp>
          <p:nvSpPr>
            <p:cNvPr id="9" name="Content Placeholder 2"/>
            <p:cNvSpPr txBox="1">
              <a:spLocks/>
            </p:cNvSpPr>
            <p:nvPr/>
          </p:nvSpPr>
          <p:spPr>
            <a:xfrm>
              <a:off x="1905000" y="4267199"/>
              <a:ext cx="1676400" cy="835103"/>
            </a:xfrm>
            <a:prstGeom prst="rect">
              <a:avLst/>
            </a:prstGeom>
            <a:grpFill/>
            <a:ln>
              <a:solidFill>
                <a:schemeClr val="bg1">
                  <a:alpha val="71000"/>
                </a:schemeClr>
              </a:solidFill>
            </a:ln>
          </p:spPr>
          <p:txBody>
            <a:bodyPr>
              <a:normAutofit/>
            </a:bodyPr>
            <a:lstStyle/>
            <a:p>
              <a:pPr marL="1005840" lvl="1" indent="-411480" eaLnBrk="0" fontAlgn="auto" hangingPunct="0">
                <a:spcBef>
                  <a:spcPct val="20000"/>
                </a:spcBef>
                <a:spcAft>
                  <a:spcPts val="0"/>
                </a:spcAft>
                <a:buClr>
                  <a:schemeClr val="tx1">
                    <a:shade val="95000"/>
                  </a:schemeClr>
                </a:buClr>
                <a:buSzPct val="65000"/>
                <a:defRPr/>
              </a:pPr>
              <a:endParaRPr lang="en-PH" sz="1600" dirty="0">
                <a:solidFill>
                  <a:schemeClr val="bg1"/>
                </a:solidFill>
                <a:latin typeface="+mn-lt"/>
              </a:endParaRPr>
            </a:p>
            <a:p>
              <a:pPr marL="0" lvl="1" algn="ctr" eaLnBrk="0" fontAlgn="auto" hangingPunct="0">
                <a:spcBef>
                  <a:spcPct val="20000"/>
                </a:spcBef>
                <a:spcAft>
                  <a:spcPts val="0"/>
                </a:spcAft>
                <a:buClr>
                  <a:schemeClr val="tx1">
                    <a:shade val="95000"/>
                  </a:schemeClr>
                </a:buClr>
                <a:buSzPct val="65000"/>
                <a:defRPr/>
              </a:pPr>
              <a:r>
                <a:rPr lang="en-PH" sz="1400" b="1" dirty="0">
                  <a:latin typeface="+mn-lt"/>
                </a:rPr>
                <a:t>FEEDING PROBLEM OR LOW WEIGHT</a:t>
              </a:r>
            </a:p>
          </p:txBody>
        </p:sp>
        <p:grpSp>
          <p:nvGrpSpPr>
            <p:cNvPr id="4" name="Group 18"/>
            <p:cNvGrpSpPr>
              <a:grpSpLocks/>
            </p:cNvGrpSpPr>
            <p:nvPr/>
          </p:nvGrpSpPr>
          <p:grpSpPr bwMode="auto">
            <a:xfrm>
              <a:off x="0" y="4267200"/>
              <a:ext cx="8991600" cy="838147"/>
              <a:chOff x="0" y="3752850"/>
              <a:chExt cx="8991600" cy="838147"/>
            </a:xfrm>
            <a:grpFill/>
          </p:grpSpPr>
          <p:sp>
            <p:nvSpPr>
              <p:cNvPr id="11" name="Content Placeholder 2"/>
              <p:cNvSpPr txBox="1">
                <a:spLocks/>
              </p:cNvSpPr>
              <p:nvPr/>
            </p:nvSpPr>
            <p:spPr>
              <a:xfrm>
                <a:off x="0" y="3752850"/>
                <a:ext cx="1905000" cy="838147"/>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mn-lt"/>
                </a:endParaRPr>
              </a:p>
              <a:p>
                <a:pPr marL="114300" indent="-114300" eaLnBrk="0" fontAlgn="auto" hangingPunct="0">
                  <a:spcBef>
                    <a:spcPct val="20000"/>
                  </a:spcBef>
                  <a:spcAft>
                    <a:spcPts val="0"/>
                  </a:spcAft>
                  <a:buClr>
                    <a:schemeClr val="tx1">
                      <a:shade val="95000"/>
                    </a:schemeClr>
                  </a:buClr>
                  <a:buSzPct val="65000"/>
                  <a:defRPr/>
                </a:pPr>
                <a:r>
                  <a:rPr lang="en-PH" sz="1200" b="1" dirty="0">
                    <a:solidFill>
                      <a:schemeClr val="bg1"/>
                    </a:solidFill>
                    <a:latin typeface="+mn-lt"/>
                  </a:rPr>
                  <a:t>* </a:t>
                </a:r>
                <a:r>
                  <a:rPr lang="en-PH" sz="1200" b="1" dirty="0">
                    <a:latin typeface="Times New Roman" pitchFamily="18" charset="0"/>
                    <a:cs typeface="Times New Roman" pitchFamily="18" charset="0"/>
                  </a:rPr>
                  <a:t>Not well attached to breast </a:t>
                </a:r>
                <a:r>
                  <a:rPr lang="en-PH" sz="1200" b="1" dirty="0" smtClean="0">
                    <a:latin typeface="Times New Roman" pitchFamily="18" charset="0"/>
                    <a:cs typeface="Times New Roman" pitchFamily="18" charset="0"/>
                  </a:rPr>
                  <a:t>.</a:t>
                </a:r>
                <a:endParaRPr lang="en-PH" sz="1200" b="1" dirty="0">
                  <a:latin typeface="Times New Roman" pitchFamily="18" charset="0"/>
                  <a:cs typeface="Times New Roman" pitchFamily="18" charset="0"/>
                </a:endParaRP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Not suckling effectively or</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Less than 8 </a:t>
                </a:r>
                <a:r>
                  <a:rPr lang="en-PH" sz="1200" b="1" dirty="0" smtClean="0">
                    <a:latin typeface="Times New Roman" pitchFamily="18" charset="0"/>
                    <a:cs typeface="Times New Roman" pitchFamily="18" charset="0"/>
                  </a:rPr>
                  <a:t>breast feedings </a:t>
                </a:r>
                <a:r>
                  <a:rPr lang="en-PH" sz="1200" b="1" dirty="0">
                    <a:latin typeface="Times New Roman" pitchFamily="18" charset="0"/>
                    <a:cs typeface="Times New Roman" pitchFamily="18" charset="0"/>
                  </a:rPr>
                  <a:t>in 24 hours or</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Receives other foods or drinks or</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Low weight for age or</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a:t>
                </a:r>
                <a:r>
                  <a:rPr lang="en-PH" sz="1200" b="1" dirty="0" smtClean="0">
                    <a:latin typeface="Times New Roman" pitchFamily="18" charset="0"/>
                    <a:cs typeface="Times New Roman" pitchFamily="18" charset="0"/>
                  </a:rPr>
                  <a:t>Thrush </a:t>
                </a:r>
                <a:r>
                  <a:rPr lang="en-PH" sz="1200" b="1" dirty="0">
                    <a:latin typeface="Times New Roman" pitchFamily="18" charset="0"/>
                    <a:cs typeface="Times New Roman" pitchFamily="18" charset="0"/>
                  </a:rPr>
                  <a:t>(ulcers or white patches in mouth)</a:t>
                </a:r>
              </a:p>
              <a:p>
                <a:pPr marL="114300" indent="-114300" eaLnBrk="0" fontAlgn="auto" hangingPunct="0">
                  <a:spcBef>
                    <a:spcPct val="20000"/>
                  </a:spcBef>
                  <a:spcAft>
                    <a:spcPts val="0"/>
                  </a:spcAft>
                  <a:buClr>
                    <a:schemeClr val="tx1">
                      <a:shade val="95000"/>
                    </a:schemeClr>
                  </a:buClr>
                  <a:buSzPct val="65000"/>
                  <a:buFont typeface="Arial" charset="0"/>
                  <a:buChar char="•"/>
                  <a:defRPr/>
                </a:pPr>
                <a:endParaRPr lang="en-PH" sz="1200" dirty="0"/>
              </a:p>
              <a:p>
                <a:pPr marL="114300" indent="-11430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mn-lt"/>
                </a:endParaRPr>
              </a:p>
            </p:txBody>
          </p:sp>
          <p:sp>
            <p:nvSpPr>
              <p:cNvPr id="12" name="Content Placeholder 2"/>
              <p:cNvSpPr txBox="1">
                <a:spLocks/>
              </p:cNvSpPr>
              <p:nvPr/>
            </p:nvSpPr>
            <p:spPr>
              <a:xfrm>
                <a:off x="3581400" y="3752850"/>
                <a:ext cx="5410200" cy="838147"/>
              </a:xfrm>
              <a:prstGeom prst="rect">
                <a:avLst/>
              </a:prstGeom>
              <a:grpFill/>
              <a:ln>
                <a:solidFill>
                  <a:schemeClr val="bg1">
                    <a:alpha val="30000"/>
                  </a:schemeClr>
                </a:solidFill>
              </a:ln>
            </p:spPr>
            <p:txBody>
              <a:bodyPr>
                <a:noAutofit/>
              </a:bodyPr>
              <a:lstStyle/>
              <a:p>
                <a:pPr marL="114300" indent="-114300" eaLnBrk="0" fontAlgn="auto" hangingPunct="0">
                  <a:spcBef>
                    <a:spcPct val="20000"/>
                  </a:spcBef>
                  <a:spcAft>
                    <a:spcPts val="0"/>
                  </a:spcAft>
                  <a:buClr>
                    <a:schemeClr val="tx1">
                      <a:shade val="95000"/>
                    </a:schemeClr>
                  </a:buClr>
                  <a:buSzPct val="65000"/>
                  <a:defRPr/>
                </a:pPr>
                <a:r>
                  <a:rPr lang="en-PH" sz="1200" b="1" dirty="0">
                    <a:solidFill>
                      <a:schemeClr val="bg1"/>
                    </a:solidFill>
                  </a:rPr>
                  <a:t>* </a:t>
                </a:r>
                <a:r>
                  <a:rPr lang="en-PH" sz="1200" b="1" dirty="0">
                    <a:latin typeface="Times New Roman" pitchFamily="18" charset="0"/>
                    <a:cs typeface="Times New Roman" pitchFamily="18" charset="0"/>
                  </a:rPr>
                  <a:t>Advise the mother to  breastfeed as often and for as long as the infant wants, day and night</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  If not well attached or not suckling effectively, teach correct positioning and attachment.</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  If breastfeeding less than 8 times in 24 hours, advise to increase frequency of feeding</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If receiving other foods or drinks, counsel mother  about breastfeeding more, reducing other foods or drinks, using a cup</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  If not  breastfeeding at all:</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1.  Refer for breastfeeding counselling and possible </a:t>
                </a:r>
                <a:r>
                  <a:rPr lang="en-PH" sz="1200" b="1" dirty="0" smtClean="0">
                    <a:latin typeface="Times New Roman" pitchFamily="18" charset="0"/>
                    <a:cs typeface="Times New Roman" pitchFamily="18" charset="0"/>
                  </a:rPr>
                  <a:t>relaxation</a:t>
                </a:r>
                <a:endParaRPr lang="en-PH" sz="1200" b="1" dirty="0">
                  <a:latin typeface="Times New Roman" pitchFamily="18" charset="0"/>
                  <a:cs typeface="Times New Roman" pitchFamily="18" charset="0"/>
                </a:endParaRP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2.  Advise about correctly preparing </a:t>
                </a:r>
                <a:r>
                  <a:rPr lang="en-PH" sz="1200" b="1" dirty="0" smtClean="0">
                    <a:latin typeface="Times New Roman" pitchFamily="18" charset="0"/>
                    <a:cs typeface="Times New Roman" pitchFamily="18" charset="0"/>
                  </a:rPr>
                  <a:t>breast milk </a:t>
                </a:r>
                <a:r>
                  <a:rPr lang="en-PH" sz="1200" b="1" dirty="0">
                    <a:latin typeface="Times New Roman" pitchFamily="18" charset="0"/>
                    <a:cs typeface="Times New Roman" pitchFamily="18" charset="0"/>
                  </a:rPr>
                  <a:t>substitutes and using a cup</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If thrush, teach the mother to treat thrush at home</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Advise mother to give home care for the young infant</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Follow-up any feeding problem or thrush in 2 days</a:t>
                </a:r>
              </a:p>
              <a:p>
                <a:pPr marL="114300" indent="-114300" eaLnBrk="0" fontAlgn="auto" hangingPunct="0">
                  <a:spcBef>
                    <a:spcPct val="20000"/>
                  </a:spcBef>
                  <a:spcAft>
                    <a:spcPts val="0"/>
                  </a:spcAft>
                  <a:buClr>
                    <a:schemeClr val="tx1">
                      <a:shade val="95000"/>
                    </a:schemeClr>
                  </a:buClr>
                  <a:buSzPct val="65000"/>
                  <a:defRPr/>
                </a:pPr>
                <a:r>
                  <a:rPr lang="en-PH" sz="1200" b="1" dirty="0">
                    <a:latin typeface="Times New Roman" pitchFamily="18" charset="0"/>
                    <a:cs typeface="Times New Roman" pitchFamily="18" charset="0"/>
                  </a:rPr>
                  <a:t>   Follow-up low weight for age in 14 days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sz="1200" b="1" dirty="0">
                  <a:latin typeface="Times New Roman" pitchFamily="18" charset="0"/>
                  <a:cs typeface="Times New Roman" pitchFamily="18" charset="0"/>
                </a:endParaRPr>
              </a:p>
            </p:txBody>
          </p:sp>
        </p:grpSp>
      </p:grpSp>
      <p:grpSp>
        <p:nvGrpSpPr>
          <p:cNvPr id="8" name="Group 12"/>
          <p:cNvGrpSpPr>
            <a:grpSpLocks/>
          </p:cNvGrpSpPr>
          <p:nvPr/>
        </p:nvGrpSpPr>
        <p:grpSpPr bwMode="auto">
          <a:xfrm>
            <a:off x="228600" y="6019800"/>
            <a:ext cx="8763000" cy="685800"/>
            <a:chOff x="304800" y="4591050"/>
            <a:chExt cx="8763000" cy="838200"/>
          </a:xfrm>
          <a:solidFill>
            <a:srgbClr val="00B050"/>
          </a:solidFill>
        </p:grpSpPr>
        <p:sp>
          <p:nvSpPr>
            <p:cNvPr id="14" name="Content Placeholder 2"/>
            <p:cNvSpPr txBox="1">
              <a:spLocks/>
            </p:cNvSpPr>
            <p:nvPr/>
          </p:nvSpPr>
          <p:spPr>
            <a:xfrm>
              <a:off x="304800" y="4591050"/>
              <a:ext cx="1676400" cy="838200"/>
            </a:xfrm>
            <a:prstGeom prst="rect">
              <a:avLst/>
            </a:prstGeom>
            <a:grpFill/>
            <a:ln>
              <a:solidFill>
                <a:schemeClr val="bg1">
                  <a:alpha val="73000"/>
                </a:schemeClr>
              </a:solidFill>
            </a:ln>
          </p:spPr>
          <p:txBody>
            <a:bodyPr>
              <a:normAutofit fontScale="92500" lnSpcReduction="10000"/>
            </a:bodyPr>
            <a:lstStyle/>
            <a:p>
              <a:pPr marL="548640" indent="-411480" eaLnBrk="0" fontAlgn="auto" hangingPunct="0">
                <a:spcBef>
                  <a:spcPct val="20000"/>
                </a:spcBef>
                <a:spcAft>
                  <a:spcPts val="0"/>
                </a:spcAft>
                <a:buClr>
                  <a:schemeClr val="tx1">
                    <a:shade val="95000"/>
                  </a:schemeClr>
                </a:buClr>
                <a:buSzPct val="65000"/>
                <a:defRPr/>
              </a:pPr>
              <a:endParaRPr lang="en-PH" sz="1000" dirty="0">
                <a:solidFill>
                  <a:schemeClr val="bg1"/>
                </a:solidFill>
                <a:latin typeface="+mn-lt"/>
              </a:endParaRPr>
            </a:p>
            <a:p>
              <a:pPr marL="114300" indent="-114300" eaLnBrk="0" fontAlgn="auto" hangingPunct="0">
                <a:spcBef>
                  <a:spcPct val="20000"/>
                </a:spcBef>
                <a:spcAft>
                  <a:spcPts val="0"/>
                </a:spcAft>
                <a:buClr>
                  <a:schemeClr val="tx1">
                    <a:shade val="95000"/>
                  </a:schemeClr>
                </a:buClr>
                <a:buSzPct val="65000"/>
                <a:defRPr/>
              </a:pPr>
              <a:r>
                <a:rPr lang="en-PH" sz="1100" b="1" dirty="0">
                  <a:latin typeface="+mn-lt"/>
                </a:rPr>
                <a:t>*  Not low weight for age and no other signs of inadequate feeding</a:t>
              </a:r>
            </a:p>
          </p:txBody>
        </p:sp>
        <p:sp>
          <p:nvSpPr>
            <p:cNvPr id="15" name="Content Placeholder 2"/>
            <p:cNvSpPr txBox="1">
              <a:spLocks/>
            </p:cNvSpPr>
            <p:nvPr/>
          </p:nvSpPr>
          <p:spPr>
            <a:xfrm>
              <a:off x="1981200" y="4591050"/>
              <a:ext cx="1676400" cy="838200"/>
            </a:xfrm>
            <a:prstGeom prst="rect">
              <a:avLst/>
            </a:prstGeom>
            <a:grpFill/>
            <a:ln>
              <a:solidFill>
                <a:schemeClr val="bg1">
                  <a:alpha val="71000"/>
                </a:schemeClr>
              </a:solidFill>
            </a:ln>
          </p:spPr>
          <p:txBody>
            <a:bodyPr>
              <a:normAutofit/>
            </a:bodyPr>
            <a:lstStyle/>
            <a:p>
              <a:pPr marL="1005840" lvl="1" indent="-411480" eaLnBrk="0" fontAlgn="auto" hangingPunct="0">
                <a:spcBef>
                  <a:spcPct val="20000"/>
                </a:spcBef>
                <a:spcAft>
                  <a:spcPts val="0"/>
                </a:spcAft>
                <a:buClr>
                  <a:schemeClr val="tx1">
                    <a:shade val="95000"/>
                  </a:schemeClr>
                </a:buClr>
                <a:buSzPct val="65000"/>
                <a:defRPr/>
              </a:pPr>
              <a:endParaRPr lang="en-PH" sz="1600" dirty="0">
                <a:solidFill>
                  <a:schemeClr val="bg1"/>
                </a:solidFill>
                <a:latin typeface="+mn-lt"/>
              </a:endParaRPr>
            </a:p>
            <a:p>
              <a:pPr marL="57150" lvl="1" indent="-57150" algn="ctr" eaLnBrk="0" fontAlgn="auto" hangingPunct="0">
                <a:spcBef>
                  <a:spcPct val="20000"/>
                </a:spcBef>
                <a:spcAft>
                  <a:spcPts val="0"/>
                </a:spcAft>
                <a:buClr>
                  <a:schemeClr val="tx1">
                    <a:shade val="95000"/>
                  </a:schemeClr>
                </a:buClr>
                <a:buSzPct val="65000"/>
                <a:defRPr/>
              </a:pPr>
              <a:r>
                <a:rPr lang="en-PH" sz="1200" b="1" dirty="0">
                  <a:latin typeface="+mn-lt"/>
                </a:rPr>
                <a:t>NO FEEDING PROBLEM</a:t>
              </a:r>
            </a:p>
          </p:txBody>
        </p:sp>
        <p:sp>
          <p:nvSpPr>
            <p:cNvPr id="16" name="Content Placeholder 2"/>
            <p:cNvSpPr txBox="1">
              <a:spLocks/>
            </p:cNvSpPr>
            <p:nvPr/>
          </p:nvSpPr>
          <p:spPr>
            <a:xfrm>
              <a:off x="3657600" y="4591050"/>
              <a:ext cx="5410200" cy="838200"/>
            </a:xfrm>
            <a:prstGeom prst="rect">
              <a:avLst/>
            </a:prstGeom>
            <a:grpFill/>
            <a:ln>
              <a:solidFill>
                <a:schemeClr val="bg1">
                  <a:alpha val="30000"/>
                </a:schemeClr>
              </a:solidFill>
            </a:ln>
          </p:spPr>
          <p:txBody>
            <a:bodyPr>
              <a:normAutofit/>
            </a:bodyPr>
            <a:lstStyle/>
            <a:p>
              <a:pPr marL="114300" indent="-114300" eaLnBrk="0" fontAlgn="auto" hangingPunct="0">
                <a:spcBef>
                  <a:spcPct val="20000"/>
                </a:spcBef>
                <a:spcAft>
                  <a:spcPts val="0"/>
                </a:spcAft>
                <a:buClr>
                  <a:schemeClr val="tx1">
                    <a:shade val="95000"/>
                  </a:schemeClr>
                </a:buClr>
                <a:buSzPct val="65000"/>
                <a:defRPr/>
              </a:pPr>
              <a:r>
                <a:rPr lang="en-PH" sz="1000" dirty="0">
                  <a:solidFill>
                    <a:schemeClr val="bg1"/>
                  </a:solidFill>
                  <a:latin typeface="Book Antiqua" pitchFamily="18" charset="0"/>
                </a:rPr>
                <a:t>* </a:t>
              </a:r>
              <a:r>
                <a:rPr lang="en-PH" sz="1200" b="1" dirty="0">
                  <a:latin typeface="Book Antiqua" pitchFamily="18" charset="0"/>
                </a:rPr>
                <a:t>Advise mother to give home care for the young infant</a:t>
              </a:r>
            </a:p>
            <a:p>
              <a:pPr marL="114300" indent="-114300" eaLnBrk="0" fontAlgn="auto" hangingPunct="0">
                <a:spcBef>
                  <a:spcPct val="20000"/>
                </a:spcBef>
                <a:spcAft>
                  <a:spcPts val="0"/>
                </a:spcAft>
                <a:buClr>
                  <a:schemeClr val="tx1">
                    <a:shade val="95000"/>
                  </a:schemeClr>
                </a:buClr>
                <a:buSzPct val="65000"/>
                <a:defRPr/>
              </a:pPr>
              <a:r>
                <a:rPr lang="en-PH" sz="1200" b="1" dirty="0">
                  <a:latin typeface="Book Antiqua" pitchFamily="18" charset="0"/>
                </a:rPr>
                <a:t>* Praise the mother for feeding the infant well</a:t>
              </a:r>
            </a:p>
          </p:txBody>
        </p:sp>
      </p:gr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a:xfrm>
            <a:off x="152400" y="1036638"/>
            <a:ext cx="8763000" cy="715962"/>
          </a:xfrm>
        </p:spPr>
        <p:txBody>
          <a:bodyPr>
            <a:normAutofit fontScale="90000"/>
          </a:bodyPr>
          <a:lstStyle/>
          <a:p>
            <a:pPr eaLnBrk="1" hangingPunct="1"/>
            <a:r>
              <a:rPr lang="en-PH" sz="3600" dirty="0" smtClean="0">
                <a:solidFill>
                  <a:schemeClr val="tx1"/>
                </a:solidFill>
              </a:rPr>
              <a:t>THEN CHECK FOR FEEDING PROBLEM OR LOW WEIGHT</a:t>
            </a:r>
            <a:r>
              <a:rPr lang="en-PH" sz="3600" dirty="0" smtClean="0">
                <a:solidFill>
                  <a:srgbClr val="FFFF00"/>
                </a:solidFill>
              </a:rPr>
              <a:t>:</a:t>
            </a:r>
          </a:p>
        </p:txBody>
      </p:sp>
      <p:sp>
        <p:nvSpPr>
          <p:cNvPr id="143364" name="Slide Number Placeholder 7"/>
          <p:cNvSpPr>
            <a:spLocks noGrp="1"/>
          </p:cNvSpPr>
          <p:nvPr>
            <p:ph type="sldNum" sz="quarter" idx="12"/>
          </p:nvPr>
        </p:nvSpPr>
        <p:spPr>
          <a:noFill/>
        </p:spPr>
        <p:txBody>
          <a:bodyPr/>
          <a:lstStyle/>
          <a:p>
            <a:fld id="{E27F99CA-B72B-4046-AB93-EBE24EAE29EE}" type="slidenum">
              <a:rPr lang="en-US" smtClean="0"/>
              <a:pPr/>
              <a:t>102</a:t>
            </a:fld>
            <a:endParaRPr lang="en-US" dirty="0" smtClean="0"/>
          </a:p>
        </p:txBody>
      </p:sp>
      <p:grpSp>
        <p:nvGrpSpPr>
          <p:cNvPr id="2" name="Group 3"/>
          <p:cNvGrpSpPr>
            <a:grpSpLocks/>
          </p:cNvGrpSpPr>
          <p:nvPr/>
        </p:nvGrpSpPr>
        <p:grpSpPr bwMode="auto">
          <a:xfrm>
            <a:off x="0" y="2057400"/>
            <a:ext cx="9144000" cy="4800600"/>
            <a:chOff x="228600" y="2895600"/>
            <a:chExt cx="8763000" cy="685800"/>
          </a:xfrm>
          <a:solidFill>
            <a:srgbClr val="FF0000"/>
          </a:solidFill>
        </p:grpSpPr>
        <p:sp>
          <p:nvSpPr>
            <p:cNvPr id="5" name="Content Placeholder 2"/>
            <p:cNvSpPr txBox="1">
              <a:spLocks/>
            </p:cNvSpPr>
            <p:nvPr/>
          </p:nvSpPr>
          <p:spPr>
            <a:xfrm>
              <a:off x="228600" y="2895600"/>
              <a:ext cx="1676400" cy="685800"/>
            </a:xfrm>
            <a:prstGeom prst="rect">
              <a:avLst/>
            </a:prstGeom>
            <a:solidFill>
              <a:srgbClr val="FF99CC"/>
            </a:solidFill>
            <a:ln>
              <a:solidFill>
                <a:schemeClr val="bg1">
                  <a:alpha val="73000"/>
                </a:schemeClr>
              </a:solidFill>
            </a:ln>
          </p:spPr>
          <p:txBody>
            <a:bodyPr/>
            <a:lstStyle/>
            <a:p>
              <a:pPr eaLnBrk="0" fontAlgn="auto" hangingPunct="0">
                <a:spcBef>
                  <a:spcPct val="20000"/>
                </a:spcBef>
                <a:spcAft>
                  <a:spcPts val="0"/>
                </a:spcAft>
                <a:buClr>
                  <a:schemeClr val="tx1">
                    <a:shade val="95000"/>
                  </a:schemeClr>
                </a:buClr>
                <a:buSzPct val="65000"/>
                <a:defRPr/>
              </a:pPr>
              <a:r>
                <a:rPr lang="en-PH" sz="2000" dirty="0">
                  <a:solidFill>
                    <a:schemeClr val="bg1"/>
                  </a:solidFill>
                  <a:latin typeface="Arial Black" pitchFamily="34" charset="0"/>
                </a:rPr>
                <a:t>* </a:t>
              </a:r>
              <a:r>
                <a:rPr lang="en-PH" sz="2000" dirty="0">
                  <a:latin typeface="Arial Black" pitchFamily="34" charset="0"/>
                </a:rPr>
                <a:t>Not able to feed or</a:t>
              </a:r>
            </a:p>
            <a:p>
              <a:pPr eaLnBrk="0" fontAlgn="auto" hangingPunct="0">
                <a:spcBef>
                  <a:spcPct val="20000"/>
                </a:spcBef>
                <a:spcAft>
                  <a:spcPts val="0"/>
                </a:spcAft>
                <a:buClr>
                  <a:schemeClr val="tx1">
                    <a:shade val="95000"/>
                  </a:schemeClr>
                </a:buClr>
                <a:buSzPct val="65000"/>
                <a:defRPr/>
              </a:pPr>
              <a:r>
                <a:rPr lang="en-PH" sz="2000" dirty="0">
                  <a:latin typeface="Arial Black" pitchFamily="34" charset="0"/>
                </a:rPr>
                <a:t>* No attachment at all or</a:t>
              </a:r>
            </a:p>
            <a:p>
              <a:pPr eaLnBrk="0" fontAlgn="auto" hangingPunct="0">
                <a:spcBef>
                  <a:spcPct val="20000"/>
                </a:spcBef>
                <a:spcAft>
                  <a:spcPts val="0"/>
                </a:spcAft>
                <a:buClr>
                  <a:schemeClr val="tx1">
                    <a:shade val="95000"/>
                  </a:schemeClr>
                </a:buClr>
                <a:buSzPct val="65000"/>
                <a:defRPr/>
              </a:pPr>
              <a:r>
                <a:rPr lang="en-PH" sz="2000" dirty="0">
                  <a:latin typeface="Arial Black" pitchFamily="34" charset="0"/>
                </a:rPr>
                <a:t>* Not sucking at all</a:t>
              </a:r>
            </a:p>
          </p:txBody>
        </p:sp>
        <p:sp>
          <p:nvSpPr>
            <p:cNvPr id="6" name="Content Placeholder 2"/>
            <p:cNvSpPr txBox="1">
              <a:spLocks/>
            </p:cNvSpPr>
            <p:nvPr/>
          </p:nvSpPr>
          <p:spPr>
            <a:xfrm>
              <a:off x="1905000" y="2895600"/>
              <a:ext cx="1676400" cy="685800"/>
            </a:xfrm>
            <a:prstGeom prst="rect">
              <a:avLst/>
            </a:prstGeom>
            <a:solidFill>
              <a:srgbClr val="FF99CC"/>
            </a:solidFill>
            <a:ln>
              <a:solidFill>
                <a:schemeClr val="bg1">
                  <a:alpha val="71000"/>
                </a:schemeClr>
              </a:solidFill>
            </a:ln>
          </p:spPr>
          <p:txBody>
            <a:bodyPr>
              <a:normAutofit/>
            </a:bodyPr>
            <a:lstStyle/>
            <a:p>
              <a:pPr algn="ctr" eaLnBrk="0" fontAlgn="auto" hangingPunct="0">
                <a:spcBef>
                  <a:spcPct val="20000"/>
                </a:spcBef>
                <a:spcAft>
                  <a:spcPts val="0"/>
                </a:spcAft>
                <a:buClr>
                  <a:schemeClr val="tx1">
                    <a:shade val="95000"/>
                  </a:schemeClr>
                </a:buClr>
                <a:buSzPct val="65000"/>
                <a:defRPr/>
              </a:pPr>
              <a:r>
                <a:rPr lang="en-PH" sz="2000" dirty="0">
                  <a:latin typeface="Arial Black" pitchFamily="34" charset="0"/>
                </a:rPr>
                <a:t>NOT ABLE TO FEED  POSSIBLE SERIOUS BACTERIAL INFECTION</a:t>
              </a:r>
            </a:p>
          </p:txBody>
        </p:sp>
        <p:sp>
          <p:nvSpPr>
            <p:cNvPr id="7" name="Content Placeholder 2"/>
            <p:cNvSpPr txBox="1">
              <a:spLocks/>
            </p:cNvSpPr>
            <p:nvPr/>
          </p:nvSpPr>
          <p:spPr>
            <a:xfrm>
              <a:off x="3581400" y="2895600"/>
              <a:ext cx="5410200" cy="685800"/>
            </a:xfrm>
            <a:prstGeom prst="rect">
              <a:avLst/>
            </a:prstGeom>
            <a:solidFill>
              <a:srgbClr val="FF99CC"/>
            </a:solidFill>
            <a:ln>
              <a:solidFill>
                <a:schemeClr val="bg1">
                  <a:alpha val="71000"/>
                </a:schemeClr>
              </a:solidFill>
            </a:ln>
          </p:spPr>
          <p:txBody>
            <a:bodyPr>
              <a:normAutofit/>
            </a:bodyPr>
            <a:lstStyle/>
            <a:p>
              <a:pPr eaLnBrk="0" fontAlgn="auto" hangingPunct="0">
                <a:spcBef>
                  <a:spcPct val="20000"/>
                </a:spcBef>
                <a:spcAft>
                  <a:spcPts val="0"/>
                </a:spcAft>
                <a:buClr>
                  <a:schemeClr val="tx1">
                    <a:shade val="95000"/>
                  </a:schemeClr>
                </a:buClr>
                <a:buSzPct val="65000"/>
                <a:defRPr/>
              </a:pPr>
              <a:r>
                <a:rPr lang="en-PH" sz="1600" i="1" dirty="0">
                  <a:solidFill>
                    <a:schemeClr val="bg1"/>
                  </a:solidFill>
                  <a:latin typeface="Arial Black" pitchFamily="34" charset="0"/>
                </a:rPr>
                <a:t>*  </a:t>
              </a:r>
              <a:r>
                <a:rPr lang="en-PH" sz="2400" i="1" dirty="0">
                  <a:latin typeface="Arial Black" pitchFamily="34" charset="0"/>
                </a:rPr>
                <a:t>Give first dose of intramuscular antibiotics</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2400" dirty="0">
                  <a:latin typeface="Arial Black" pitchFamily="34" charset="0"/>
                </a:rPr>
                <a:t>*  Treat to prevent low blood sugar</a:t>
              </a:r>
            </a:p>
            <a:p>
              <a:pPr eaLnBrk="0" fontAlgn="auto" hangingPunct="0">
                <a:spcBef>
                  <a:spcPct val="20000"/>
                </a:spcBef>
                <a:spcAft>
                  <a:spcPts val="0"/>
                </a:spcAft>
                <a:buClr>
                  <a:schemeClr val="tx1">
                    <a:shade val="95000"/>
                  </a:schemeClr>
                </a:buClr>
                <a:buSzPct val="65000"/>
                <a:defRPr/>
              </a:pPr>
              <a:r>
                <a:rPr lang="en-PH" sz="2400" i="1" dirty="0">
                  <a:latin typeface="Arial Black" pitchFamily="34" charset="0"/>
                </a:rPr>
                <a:t>*  Advise the mother how to keep the young infant warm on the way to the hospital</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2400" dirty="0">
                  <a:latin typeface="Arial Black" pitchFamily="34" charset="0"/>
                </a:rPr>
                <a:t>*  Refer URGENTLY to hospital</a:t>
              </a:r>
            </a:p>
            <a:p>
              <a:pPr marL="547688" indent="-547688" eaLnBrk="0" fontAlgn="auto" hangingPunct="0">
                <a:spcBef>
                  <a:spcPct val="20000"/>
                </a:spcBef>
                <a:spcAft>
                  <a:spcPts val="0"/>
                </a:spcAft>
                <a:buClr>
                  <a:schemeClr val="tx1">
                    <a:shade val="95000"/>
                  </a:schemeClr>
                </a:buClr>
                <a:buSzPct val="65000"/>
                <a:tabLst>
                  <a:tab pos="0" algn="l"/>
                </a:tabLst>
                <a:defRPr/>
              </a:pPr>
              <a:endParaRPr lang="en-PH" sz="2400" dirty="0">
                <a:solidFill>
                  <a:schemeClr val="bg1"/>
                </a:solidFill>
                <a:latin typeface="Arial Black" pitchFamily="34" charset="0"/>
              </a:endParaRPr>
            </a:p>
          </p:txBody>
        </p:sp>
      </p:gr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p:cNvGrpSpPr>
            <a:grpSpLocks/>
          </p:cNvGrpSpPr>
          <p:nvPr/>
        </p:nvGrpSpPr>
        <p:grpSpPr bwMode="auto">
          <a:xfrm>
            <a:off x="152400" y="76200"/>
            <a:ext cx="8763000" cy="5257800"/>
            <a:chOff x="228600" y="4267199"/>
            <a:chExt cx="8763000" cy="838201"/>
          </a:xfrm>
          <a:solidFill>
            <a:srgbClr val="FFFF00"/>
          </a:solidFill>
        </p:grpSpPr>
        <p:sp>
          <p:nvSpPr>
            <p:cNvPr id="9" name="Content Placeholder 2"/>
            <p:cNvSpPr txBox="1">
              <a:spLocks/>
            </p:cNvSpPr>
            <p:nvPr/>
          </p:nvSpPr>
          <p:spPr>
            <a:xfrm>
              <a:off x="1905000" y="4267199"/>
              <a:ext cx="1676400" cy="838201"/>
            </a:xfrm>
            <a:prstGeom prst="rect">
              <a:avLst/>
            </a:prstGeom>
            <a:grpFill/>
            <a:ln>
              <a:solidFill>
                <a:schemeClr val="bg1">
                  <a:alpha val="71000"/>
                </a:schemeClr>
              </a:solidFill>
            </a:ln>
          </p:spPr>
          <p:txBody>
            <a:bodyPr>
              <a:normAutofit/>
            </a:bodyPr>
            <a:lstStyle/>
            <a:p>
              <a:pPr marL="1005840" lvl="1" indent="-411480" eaLnBrk="0" fontAlgn="auto" hangingPunct="0">
                <a:spcBef>
                  <a:spcPct val="20000"/>
                </a:spcBef>
                <a:spcAft>
                  <a:spcPts val="0"/>
                </a:spcAft>
                <a:buClr>
                  <a:schemeClr val="tx1">
                    <a:shade val="95000"/>
                  </a:schemeClr>
                </a:buClr>
                <a:buSzPct val="65000"/>
                <a:defRPr/>
              </a:pPr>
              <a:endParaRPr lang="en-PH" sz="2800" dirty="0">
                <a:solidFill>
                  <a:schemeClr val="bg1"/>
                </a:solidFill>
                <a:latin typeface="Arial Black" pitchFamily="34" charset="0"/>
              </a:endParaRPr>
            </a:p>
            <a:p>
              <a:pPr marL="0" lvl="1" algn="ctr" eaLnBrk="0" fontAlgn="auto" hangingPunct="0">
                <a:spcBef>
                  <a:spcPct val="20000"/>
                </a:spcBef>
                <a:spcAft>
                  <a:spcPts val="0"/>
                </a:spcAft>
                <a:buClr>
                  <a:schemeClr val="tx1">
                    <a:shade val="95000"/>
                  </a:schemeClr>
                </a:buClr>
                <a:buSzPct val="65000"/>
                <a:defRPr/>
              </a:pPr>
              <a:r>
                <a:rPr lang="en-PH" sz="1400" dirty="0">
                  <a:latin typeface="Arial Black" pitchFamily="34" charset="0"/>
                </a:rPr>
                <a:t>FEEDING PROBLEM OR LOW WEIGHT</a:t>
              </a:r>
            </a:p>
          </p:txBody>
        </p:sp>
        <p:grpSp>
          <p:nvGrpSpPr>
            <p:cNvPr id="3" name="Group 18"/>
            <p:cNvGrpSpPr>
              <a:grpSpLocks/>
            </p:cNvGrpSpPr>
            <p:nvPr/>
          </p:nvGrpSpPr>
          <p:grpSpPr bwMode="auto">
            <a:xfrm>
              <a:off x="228600" y="4267200"/>
              <a:ext cx="8763000" cy="838200"/>
              <a:chOff x="228600" y="3752850"/>
              <a:chExt cx="8763000" cy="838200"/>
            </a:xfrm>
            <a:grpFill/>
          </p:grpSpPr>
          <p:sp>
            <p:nvSpPr>
              <p:cNvPr id="11" name="Content Placeholder 2"/>
              <p:cNvSpPr txBox="1">
                <a:spLocks/>
              </p:cNvSpPr>
              <p:nvPr/>
            </p:nvSpPr>
            <p:spPr>
              <a:xfrm>
                <a:off x="228600" y="3752850"/>
                <a:ext cx="1676400" cy="838147"/>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1500" dirty="0">
                  <a:solidFill>
                    <a:schemeClr val="bg1"/>
                  </a:solidFill>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r>
                  <a:rPr lang="en-PH" sz="1500" dirty="0">
                    <a:solidFill>
                      <a:schemeClr val="bg1"/>
                    </a:solidFill>
                    <a:latin typeface="Arial Black" pitchFamily="34" charset="0"/>
                  </a:rPr>
                  <a:t>* </a:t>
                </a:r>
                <a:r>
                  <a:rPr lang="en-PH" sz="1500" b="1" dirty="0">
                    <a:latin typeface="Arial Black" pitchFamily="34" charset="0"/>
                  </a:rPr>
                  <a:t>Not well attached to breast </a:t>
                </a:r>
                <a:r>
                  <a:rPr lang="en-PH" sz="1500" b="1" dirty="0" smtClean="0">
                    <a:latin typeface="Arial Black" pitchFamily="34" charset="0"/>
                  </a:rPr>
                  <a:t>.</a:t>
                </a:r>
                <a:endParaRPr lang="en-PH" sz="1500" b="1" dirty="0">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r>
                  <a:rPr lang="en-PH" sz="1500" b="1" dirty="0">
                    <a:latin typeface="Arial Black" pitchFamily="34" charset="0"/>
                  </a:rPr>
                  <a:t>* Not suckling effectively or</a:t>
                </a:r>
              </a:p>
              <a:p>
                <a:pPr marL="114300" indent="-114300" eaLnBrk="0" fontAlgn="auto" hangingPunct="0">
                  <a:spcBef>
                    <a:spcPct val="20000"/>
                  </a:spcBef>
                  <a:spcAft>
                    <a:spcPts val="0"/>
                  </a:spcAft>
                  <a:buClr>
                    <a:schemeClr val="tx1">
                      <a:shade val="95000"/>
                    </a:schemeClr>
                  </a:buClr>
                  <a:buSzPct val="65000"/>
                  <a:defRPr/>
                </a:pPr>
                <a:r>
                  <a:rPr lang="en-PH" sz="1500" b="1" dirty="0">
                    <a:latin typeface="Arial Black" pitchFamily="34" charset="0"/>
                  </a:rPr>
                  <a:t>* Less than 8 </a:t>
                </a:r>
                <a:r>
                  <a:rPr lang="en-PH" sz="1500" b="1" dirty="0" smtClean="0">
                    <a:latin typeface="Arial Black" pitchFamily="34" charset="0"/>
                  </a:rPr>
                  <a:t>breast feedings </a:t>
                </a:r>
                <a:r>
                  <a:rPr lang="en-PH" sz="1500" b="1" dirty="0">
                    <a:latin typeface="Arial Black" pitchFamily="34" charset="0"/>
                  </a:rPr>
                  <a:t>in 24 hours or</a:t>
                </a:r>
              </a:p>
              <a:p>
                <a:pPr marL="114300" indent="-114300" eaLnBrk="0" fontAlgn="auto" hangingPunct="0">
                  <a:spcBef>
                    <a:spcPct val="20000"/>
                  </a:spcBef>
                  <a:spcAft>
                    <a:spcPts val="0"/>
                  </a:spcAft>
                  <a:buClr>
                    <a:schemeClr val="tx1">
                      <a:shade val="95000"/>
                    </a:schemeClr>
                  </a:buClr>
                  <a:buSzPct val="65000"/>
                  <a:defRPr/>
                </a:pPr>
                <a:r>
                  <a:rPr lang="en-PH" sz="1500" b="1" dirty="0">
                    <a:latin typeface="Arial Black" pitchFamily="34" charset="0"/>
                  </a:rPr>
                  <a:t>* Receives other foods or drinks or</a:t>
                </a:r>
              </a:p>
              <a:p>
                <a:pPr marL="114300" indent="-114300" eaLnBrk="0" fontAlgn="auto" hangingPunct="0">
                  <a:spcBef>
                    <a:spcPct val="20000"/>
                  </a:spcBef>
                  <a:spcAft>
                    <a:spcPts val="0"/>
                  </a:spcAft>
                  <a:buClr>
                    <a:schemeClr val="tx1">
                      <a:shade val="95000"/>
                    </a:schemeClr>
                  </a:buClr>
                  <a:buSzPct val="65000"/>
                  <a:defRPr/>
                </a:pPr>
                <a:r>
                  <a:rPr lang="en-PH" sz="1500" b="1" dirty="0">
                    <a:latin typeface="Arial Black" pitchFamily="34" charset="0"/>
                  </a:rPr>
                  <a:t>* Low weight for age or</a:t>
                </a:r>
              </a:p>
              <a:p>
                <a:pPr marL="114300" indent="-114300" eaLnBrk="0" fontAlgn="auto" hangingPunct="0">
                  <a:spcBef>
                    <a:spcPct val="20000"/>
                  </a:spcBef>
                  <a:spcAft>
                    <a:spcPts val="0"/>
                  </a:spcAft>
                  <a:buClr>
                    <a:schemeClr val="tx1">
                      <a:shade val="95000"/>
                    </a:schemeClr>
                  </a:buClr>
                  <a:buSzPct val="65000"/>
                  <a:defRPr/>
                </a:pPr>
                <a:r>
                  <a:rPr lang="en-PH" sz="1500" b="1" dirty="0">
                    <a:latin typeface="Arial Black" pitchFamily="34" charset="0"/>
                  </a:rPr>
                  <a:t>* </a:t>
                </a:r>
                <a:r>
                  <a:rPr lang="en-PH" sz="1500" b="1" dirty="0" smtClean="0">
                    <a:latin typeface="Arial Black" pitchFamily="34" charset="0"/>
                  </a:rPr>
                  <a:t>Thrush </a:t>
                </a:r>
                <a:r>
                  <a:rPr lang="en-PH" sz="1500" b="1" dirty="0">
                    <a:latin typeface="Arial Black" pitchFamily="34" charset="0"/>
                  </a:rPr>
                  <a:t>(ulcers or white patches in mouth)</a:t>
                </a:r>
              </a:p>
              <a:p>
                <a:pPr marL="114300" indent="-114300" eaLnBrk="0" fontAlgn="auto" hangingPunct="0">
                  <a:spcBef>
                    <a:spcPct val="20000"/>
                  </a:spcBef>
                  <a:spcAft>
                    <a:spcPts val="0"/>
                  </a:spcAft>
                  <a:buClr>
                    <a:schemeClr val="tx1">
                      <a:shade val="95000"/>
                    </a:schemeClr>
                  </a:buClr>
                  <a:buSzPct val="65000"/>
                  <a:buFont typeface="Arial" charset="0"/>
                  <a:buChar char="•"/>
                  <a:defRPr/>
                </a:pPr>
                <a:endParaRPr lang="en-PH" sz="1500" dirty="0">
                  <a:solidFill>
                    <a:schemeClr val="bg1"/>
                  </a:solidFill>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endParaRPr lang="en-PH" sz="1500" dirty="0">
                  <a:solidFill>
                    <a:schemeClr val="bg1"/>
                  </a:solidFill>
                  <a:latin typeface="Arial Black" pitchFamily="34" charset="0"/>
                </a:endParaRPr>
              </a:p>
            </p:txBody>
          </p:sp>
          <p:sp>
            <p:nvSpPr>
              <p:cNvPr id="12" name="Content Placeholder 2"/>
              <p:cNvSpPr txBox="1">
                <a:spLocks/>
              </p:cNvSpPr>
              <p:nvPr/>
            </p:nvSpPr>
            <p:spPr>
              <a:xfrm>
                <a:off x="3581400" y="3752850"/>
                <a:ext cx="5410200" cy="838147"/>
              </a:xfrm>
              <a:prstGeom prst="rect">
                <a:avLst/>
              </a:prstGeom>
              <a:grpFill/>
              <a:ln>
                <a:solidFill>
                  <a:schemeClr val="bg1">
                    <a:alpha val="30000"/>
                  </a:schemeClr>
                </a:solidFill>
              </a:ln>
            </p:spPr>
            <p:txBody>
              <a:bodyPr/>
              <a:lstStyle/>
              <a:p>
                <a:pPr marL="114300" indent="-114300" eaLnBrk="0" fontAlgn="auto" hangingPunct="0">
                  <a:spcBef>
                    <a:spcPct val="20000"/>
                  </a:spcBef>
                  <a:spcAft>
                    <a:spcPts val="0"/>
                  </a:spcAft>
                  <a:buClr>
                    <a:schemeClr val="tx1">
                      <a:shade val="95000"/>
                    </a:schemeClr>
                  </a:buClr>
                  <a:buSzPct val="65000"/>
                  <a:defRPr/>
                </a:pPr>
                <a:r>
                  <a:rPr lang="en-PH" sz="1450" dirty="0">
                    <a:solidFill>
                      <a:schemeClr val="bg1"/>
                    </a:solidFill>
                    <a:latin typeface="Arial Black" pitchFamily="34" charset="0"/>
                  </a:rPr>
                  <a:t>* </a:t>
                </a:r>
                <a:r>
                  <a:rPr lang="en-PH" sz="1450" dirty="0">
                    <a:latin typeface="Arial Black" pitchFamily="34" charset="0"/>
                  </a:rPr>
                  <a:t>Advise the mother to  breastfeed as often and for as long as the infant wants, day and night</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  If not well attached or not suckling effectively, teach correct positioning and attachment.</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  If breastfeeding less than 8 times in 24 hours, advise to increase frequency of feeding</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If receiving other foods or drinks, counsel mother  about breastfeeding more, reducing other foods or drinks, using a cup</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  If not  breastfeeding at all:</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1.  Refer for </a:t>
                </a:r>
                <a:r>
                  <a:rPr lang="en-PH" sz="1450" dirty="0" smtClean="0">
                    <a:latin typeface="Arial Black" pitchFamily="34" charset="0"/>
                  </a:rPr>
                  <a:t>breast feeding counselling.</a:t>
                </a:r>
                <a:endParaRPr lang="en-PH" sz="1450" dirty="0">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2.  Advise about correctly preparing </a:t>
                </a:r>
                <a:r>
                  <a:rPr lang="en-PH" sz="1450" dirty="0" smtClean="0">
                    <a:latin typeface="Arial Black" pitchFamily="34" charset="0"/>
                  </a:rPr>
                  <a:t>breast milk </a:t>
                </a:r>
                <a:r>
                  <a:rPr lang="en-PH" sz="1450" dirty="0">
                    <a:latin typeface="Arial Black" pitchFamily="34" charset="0"/>
                  </a:rPr>
                  <a:t>substitutes and using a </a:t>
                </a:r>
                <a:r>
                  <a:rPr lang="en-PH" sz="1450" dirty="0" smtClean="0">
                    <a:latin typeface="Arial Black" pitchFamily="34" charset="0"/>
                  </a:rPr>
                  <a:t>cup and spoon.</a:t>
                </a:r>
                <a:endParaRPr lang="en-PH" sz="1450" dirty="0">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If thrush, teach the mother to treat thrush at home</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Advise mother to give home care for the young infant</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Follow-up any feeding problem or thrush in 2 days</a:t>
                </a:r>
              </a:p>
              <a:p>
                <a:pPr marL="114300" indent="-114300" eaLnBrk="0" fontAlgn="auto" hangingPunct="0">
                  <a:spcBef>
                    <a:spcPct val="20000"/>
                  </a:spcBef>
                  <a:spcAft>
                    <a:spcPts val="0"/>
                  </a:spcAft>
                  <a:buClr>
                    <a:schemeClr val="tx1">
                      <a:shade val="95000"/>
                    </a:schemeClr>
                  </a:buClr>
                  <a:buSzPct val="65000"/>
                  <a:defRPr/>
                </a:pPr>
                <a:r>
                  <a:rPr lang="en-PH" sz="1450" dirty="0">
                    <a:latin typeface="Arial Black" pitchFamily="34" charset="0"/>
                  </a:rPr>
                  <a:t>   Follow-up low weight for age in 14 days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sz="1450" dirty="0">
                  <a:solidFill>
                    <a:schemeClr val="bg1"/>
                  </a:solidFill>
                  <a:latin typeface="Arial Black" pitchFamily="34" charset="0"/>
                </a:endParaRPr>
              </a:p>
            </p:txBody>
          </p:sp>
        </p:grpSp>
      </p:grpSp>
      <p:grpSp>
        <p:nvGrpSpPr>
          <p:cNvPr id="4" name="Group 12"/>
          <p:cNvGrpSpPr>
            <a:grpSpLocks/>
          </p:cNvGrpSpPr>
          <p:nvPr/>
        </p:nvGrpSpPr>
        <p:grpSpPr bwMode="auto">
          <a:xfrm>
            <a:off x="152400" y="5334000"/>
            <a:ext cx="8763000" cy="1371600"/>
            <a:chOff x="304800" y="4591050"/>
            <a:chExt cx="8763000" cy="838200"/>
          </a:xfrm>
          <a:solidFill>
            <a:srgbClr val="00B050"/>
          </a:solidFill>
        </p:grpSpPr>
        <p:sp>
          <p:nvSpPr>
            <p:cNvPr id="14" name="Content Placeholder 2"/>
            <p:cNvSpPr txBox="1">
              <a:spLocks/>
            </p:cNvSpPr>
            <p:nvPr/>
          </p:nvSpPr>
          <p:spPr>
            <a:xfrm>
              <a:off x="304800" y="4591050"/>
              <a:ext cx="1676400" cy="838200"/>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a:p>
              <a:pPr marL="114300" indent="-114300" eaLnBrk="0" fontAlgn="auto" hangingPunct="0">
                <a:spcBef>
                  <a:spcPct val="20000"/>
                </a:spcBef>
                <a:spcAft>
                  <a:spcPts val="0"/>
                </a:spcAft>
                <a:buClr>
                  <a:schemeClr val="tx1">
                    <a:shade val="95000"/>
                  </a:schemeClr>
                </a:buClr>
                <a:buSzPct val="65000"/>
                <a:defRPr/>
              </a:pPr>
              <a:r>
                <a:rPr lang="en-PH" sz="1200" dirty="0">
                  <a:solidFill>
                    <a:schemeClr val="bg1"/>
                  </a:solidFill>
                  <a:latin typeface="Arial Black" pitchFamily="34" charset="0"/>
                </a:rPr>
                <a:t>*  </a:t>
              </a:r>
              <a:r>
                <a:rPr lang="en-PH" sz="1200" dirty="0">
                  <a:latin typeface="Arial Black" pitchFamily="34" charset="0"/>
                </a:rPr>
                <a:t>Not low weight for age and no other signs of inadequate feeding</a:t>
              </a:r>
            </a:p>
          </p:txBody>
        </p:sp>
        <p:sp>
          <p:nvSpPr>
            <p:cNvPr id="15" name="Content Placeholder 2"/>
            <p:cNvSpPr txBox="1">
              <a:spLocks/>
            </p:cNvSpPr>
            <p:nvPr/>
          </p:nvSpPr>
          <p:spPr>
            <a:xfrm>
              <a:off x="1981200" y="4591050"/>
              <a:ext cx="1676400" cy="838200"/>
            </a:xfrm>
            <a:prstGeom prst="rect">
              <a:avLst/>
            </a:prstGeom>
            <a:grpFill/>
            <a:ln>
              <a:solidFill>
                <a:schemeClr val="bg1">
                  <a:alpha val="71000"/>
                </a:schemeClr>
              </a:solidFill>
            </a:ln>
          </p:spPr>
          <p:txBody>
            <a:bodyPr>
              <a:normAutofit/>
            </a:bodyPr>
            <a:lstStyle/>
            <a:p>
              <a:pPr marL="1005840" lvl="1" indent="-411480" eaLnBrk="0" fontAlgn="auto" hangingPunct="0">
                <a:spcBef>
                  <a:spcPct val="20000"/>
                </a:spcBef>
                <a:spcAft>
                  <a:spcPts val="0"/>
                </a:spcAft>
                <a:buClr>
                  <a:schemeClr val="tx1">
                    <a:shade val="95000"/>
                  </a:schemeClr>
                </a:buClr>
                <a:buSzPct val="65000"/>
                <a:defRPr/>
              </a:pPr>
              <a:endParaRPr lang="en-PH" sz="2800" dirty="0">
                <a:solidFill>
                  <a:schemeClr val="bg1"/>
                </a:solidFill>
                <a:latin typeface="Arial Black" pitchFamily="34" charset="0"/>
              </a:endParaRPr>
            </a:p>
            <a:p>
              <a:pPr marL="57150" lvl="1" indent="-57150" algn="ctr" eaLnBrk="0" fontAlgn="auto" hangingPunct="0">
                <a:spcBef>
                  <a:spcPct val="20000"/>
                </a:spcBef>
                <a:spcAft>
                  <a:spcPts val="0"/>
                </a:spcAft>
                <a:buClr>
                  <a:schemeClr val="tx1">
                    <a:shade val="95000"/>
                  </a:schemeClr>
                </a:buClr>
                <a:buSzPct val="65000"/>
                <a:defRPr/>
              </a:pPr>
              <a:r>
                <a:rPr lang="en-PH" sz="1400" dirty="0">
                  <a:latin typeface="Arial Black" pitchFamily="34" charset="0"/>
                </a:rPr>
                <a:t>NO FEEDING PROBLEM</a:t>
              </a:r>
            </a:p>
          </p:txBody>
        </p:sp>
        <p:sp>
          <p:nvSpPr>
            <p:cNvPr id="16" name="Content Placeholder 2"/>
            <p:cNvSpPr txBox="1">
              <a:spLocks/>
            </p:cNvSpPr>
            <p:nvPr/>
          </p:nvSpPr>
          <p:spPr>
            <a:xfrm>
              <a:off x="3657600" y="4591050"/>
              <a:ext cx="5410200" cy="838200"/>
            </a:xfrm>
            <a:prstGeom prst="rect">
              <a:avLst/>
            </a:prstGeom>
            <a:grpFill/>
            <a:ln>
              <a:solidFill>
                <a:schemeClr val="bg1">
                  <a:alpha val="30000"/>
                </a:schemeClr>
              </a:solidFill>
            </a:ln>
          </p:spPr>
          <p:txBody>
            <a:bodyPr>
              <a:normAutofit/>
            </a:bodyPr>
            <a:lstStyle/>
            <a:p>
              <a:pPr marL="114300" indent="-114300" eaLnBrk="0" fontAlgn="auto" hangingPunct="0">
                <a:spcBef>
                  <a:spcPct val="20000"/>
                </a:spcBef>
                <a:spcAft>
                  <a:spcPts val="0"/>
                </a:spcAft>
                <a:buClr>
                  <a:schemeClr val="tx1">
                    <a:shade val="95000"/>
                  </a:schemeClr>
                </a:buClr>
                <a:buSzPct val="65000"/>
                <a:defRPr/>
              </a:pPr>
              <a:r>
                <a:rPr lang="en-PH" dirty="0">
                  <a:solidFill>
                    <a:schemeClr val="bg1"/>
                  </a:solidFill>
                  <a:latin typeface="Arial Black" pitchFamily="34" charset="0"/>
                </a:rPr>
                <a:t>* </a:t>
              </a:r>
              <a:r>
                <a:rPr lang="en-PH" dirty="0">
                  <a:latin typeface="Arial Black" pitchFamily="34" charset="0"/>
                </a:rPr>
                <a:t>Advise mother to give home care for the young infant</a:t>
              </a:r>
            </a:p>
            <a:p>
              <a:pPr marL="114300" indent="-114300" eaLnBrk="0" fontAlgn="auto" hangingPunct="0">
                <a:spcBef>
                  <a:spcPct val="20000"/>
                </a:spcBef>
                <a:spcAft>
                  <a:spcPts val="0"/>
                </a:spcAft>
                <a:buClr>
                  <a:schemeClr val="tx1">
                    <a:shade val="95000"/>
                  </a:schemeClr>
                </a:buClr>
                <a:buSzPct val="65000"/>
                <a:defRPr/>
              </a:pPr>
              <a:r>
                <a:rPr lang="en-PH" dirty="0">
                  <a:latin typeface="Arial Black" pitchFamily="34" charset="0"/>
                </a:rPr>
                <a:t>* Praise the mother for feeding the infant well</a:t>
              </a:r>
            </a:p>
          </p:txBody>
        </p:sp>
      </p:grpSp>
      <p:sp>
        <p:nvSpPr>
          <p:cNvPr id="144388" name="Slide Number Placeholder 12"/>
          <p:cNvSpPr>
            <a:spLocks noGrp="1"/>
          </p:cNvSpPr>
          <p:nvPr>
            <p:ph type="sldNum" sz="quarter" idx="12"/>
          </p:nvPr>
        </p:nvSpPr>
        <p:spPr>
          <a:noFill/>
        </p:spPr>
        <p:txBody>
          <a:bodyPr/>
          <a:lstStyle/>
          <a:p>
            <a:fld id="{7567CCE9-6847-42AE-A13F-D7CCCE3720E4}" type="slidenum">
              <a:rPr lang="en-US" smtClean="0"/>
              <a:pPr/>
              <a:t>103</a:t>
            </a:fld>
            <a:endParaRPr lang="en-US" dirty="0" smtClean="0"/>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CHECK IMMUNISATION STATUS OF THE INFANT</a:t>
            </a:r>
          </a:p>
          <a:p>
            <a:endParaRPr lang="en-US" b="1" dirty="0" smtClean="0"/>
          </a:p>
          <a:p>
            <a:endParaRPr lang="en-US" b="1" dirty="0" smtClean="0"/>
          </a:p>
          <a:p>
            <a:r>
              <a:rPr lang="en-US" b="1" dirty="0" smtClean="0"/>
              <a:t>ASSESS ANY OTHER PROBLEM THE CHID HAS.</a:t>
            </a:r>
            <a:endParaRPr lang="en-US" b="1" dirty="0"/>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BREASTFEEDING PROBLEMS AND SOLUTIONS</a:t>
            </a:r>
            <a:endParaRPr lang="en-US" dirty="0"/>
          </a:p>
        </p:txBody>
      </p:sp>
      <p:sp>
        <p:nvSpPr>
          <p:cNvPr id="3" name="Content Placeholder 2"/>
          <p:cNvSpPr>
            <a:spLocks noGrp="1"/>
          </p:cNvSpPr>
          <p:nvPr>
            <p:ph idx="1"/>
          </p:nvPr>
        </p:nvSpPr>
        <p:spPr>
          <a:xfrm>
            <a:off x="0" y="1554162"/>
            <a:ext cx="8991600" cy="5303837"/>
          </a:xfrm>
        </p:spPr>
        <p:txBody>
          <a:bodyPr/>
          <a:lstStyle/>
          <a:p>
            <a:pPr marL="514350" indent="-514350">
              <a:buAutoNum type="arabicPeriod"/>
            </a:pPr>
            <a:r>
              <a:rPr lang="en-US" dirty="0" smtClean="0"/>
              <a:t>Difficult Breastfeeding</a:t>
            </a:r>
          </a:p>
          <a:p>
            <a:pPr marL="514350" indent="-514350">
              <a:buNone/>
            </a:pPr>
            <a:r>
              <a:rPr lang="en-US" dirty="0" smtClean="0"/>
              <a:t>	-Assess breastfeeding and breast problems</a:t>
            </a:r>
          </a:p>
          <a:p>
            <a:pPr marL="514350" indent="-514350">
              <a:buNone/>
            </a:pPr>
            <a:r>
              <a:rPr lang="en-US" dirty="0" smtClean="0"/>
              <a:t>	-Show mother on correct positioning and attachment</a:t>
            </a:r>
          </a:p>
          <a:p>
            <a:pPr marL="514350" indent="-514350">
              <a:buNone/>
            </a:pPr>
            <a:r>
              <a:rPr lang="en-US" dirty="0" smtClean="0"/>
              <a:t>2. Use of feeding bottle</a:t>
            </a:r>
          </a:p>
          <a:p>
            <a:pPr marL="514350" indent="-514350">
              <a:buNone/>
            </a:pPr>
            <a:r>
              <a:rPr lang="en-US" dirty="0" smtClean="0"/>
              <a:t>	- Recommend reinstating breastfeeding if possible</a:t>
            </a:r>
          </a:p>
          <a:p>
            <a:pPr marL="514350" indent="-514350">
              <a:buNone/>
            </a:pPr>
            <a:r>
              <a:rPr lang="en-US" dirty="0" smtClean="0"/>
              <a:t>	-Recommend substituting bottle with cup and spoon.</a:t>
            </a:r>
            <a:endParaRPr lang="en-US" dirty="0"/>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991600" cy="6248399"/>
          </a:xfrm>
        </p:spPr>
        <p:txBody>
          <a:bodyPr/>
          <a:lstStyle/>
          <a:p>
            <a:pPr>
              <a:buNone/>
            </a:pPr>
            <a:r>
              <a:rPr lang="en-US" dirty="0" smtClean="0"/>
              <a:t>	-Show the mother how to feed the child with a cup.</a:t>
            </a:r>
          </a:p>
          <a:p>
            <a:pPr>
              <a:buNone/>
            </a:pPr>
            <a:r>
              <a:rPr lang="en-US" dirty="0" smtClean="0"/>
              <a:t>	-Re emphasize hand washing.</a:t>
            </a:r>
          </a:p>
          <a:p>
            <a:pPr>
              <a:buNone/>
            </a:pPr>
            <a:r>
              <a:rPr lang="en-US" dirty="0" smtClean="0"/>
              <a:t>3.Lack of Active feeding</a:t>
            </a:r>
          </a:p>
          <a:p>
            <a:pPr>
              <a:buNone/>
            </a:pPr>
            <a:r>
              <a:rPr lang="en-US" dirty="0" smtClean="0"/>
              <a:t>	-Counsel the mother feed the infant on demand</a:t>
            </a:r>
          </a:p>
          <a:p>
            <a:pPr>
              <a:buNone/>
            </a:pPr>
            <a:r>
              <a:rPr lang="en-US" dirty="0" smtClean="0"/>
              <a:t>4. Child has Symptomatic HIV infection.</a:t>
            </a:r>
          </a:p>
          <a:p>
            <a:pPr>
              <a:buNone/>
            </a:pPr>
            <a:r>
              <a:rPr lang="en-US" dirty="0" smtClean="0"/>
              <a:t>	-Treat mouth sores quickly if present</a:t>
            </a:r>
          </a:p>
          <a:p>
            <a:pPr>
              <a:buNone/>
            </a:pPr>
            <a:r>
              <a:rPr lang="en-US" dirty="0" smtClean="0"/>
              <a:t>	-Ensure extra feeding when recovering from illness.</a:t>
            </a:r>
          </a:p>
          <a:p>
            <a:pPr>
              <a:buNone/>
            </a:pPr>
            <a:r>
              <a:rPr lang="en-US" dirty="0" smtClean="0"/>
              <a:t>	-Counsel on breastfeeding.</a:t>
            </a:r>
          </a:p>
          <a:p>
            <a:pPr>
              <a:buNone/>
            </a:pPr>
            <a:endParaRPr lang="en-US" dirty="0"/>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1"/>
            <a:ext cx="9144000" cy="6476999"/>
          </a:xfrm>
        </p:spPr>
        <p:txBody>
          <a:bodyPr/>
          <a:lstStyle/>
          <a:p>
            <a:pPr>
              <a:buNone/>
            </a:pPr>
            <a:r>
              <a:rPr lang="en-US" dirty="0" smtClean="0"/>
              <a:t>5.NOT FEEDING WELL DURING ILLNESS</a:t>
            </a:r>
          </a:p>
          <a:p>
            <a:pPr>
              <a:buNone/>
            </a:pPr>
            <a:r>
              <a:rPr lang="en-US" dirty="0" smtClean="0"/>
              <a:t>Counsel mother to :</a:t>
            </a:r>
          </a:p>
          <a:p>
            <a:pPr>
              <a:buFont typeface="Arial" pitchFamily="34" charset="0"/>
              <a:buChar char="•"/>
            </a:pPr>
            <a:r>
              <a:rPr lang="en-US" dirty="0" smtClean="0"/>
              <a:t>Clear blocked nostrils if they interferes with feeding</a:t>
            </a:r>
          </a:p>
          <a:p>
            <a:pPr>
              <a:buFont typeface="Arial" pitchFamily="34" charset="0"/>
              <a:buChar char="•"/>
            </a:pPr>
            <a:r>
              <a:rPr lang="en-US" dirty="0" smtClean="0"/>
              <a:t>Breast feeding more frequently and longer</a:t>
            </a:r>
          </a:p>
          <a:p>
            <a:pPr>
              <a:buFont typeface="Arial" pitchFamily="34" charset="0"/>
              <a:buChar char="•"/>
            </a:pPr>
            <a:r>
              <a:rPr lang="en-US" dirty="0" smtClean="0"/>
              <a:t>Encourage the child to eat as much as possible</a:t>
            </a:r>
          </a:p>
          <a:p>
            <a:pPr>
              <a:buFont typeface="Arial" pitchFamily="34" charset="0"/>
              <a:buChar char="•"/>
            </a:pPr>
            <a:r>
              <a:rPr lang="en-US" dirty="0" smtClean="0"/>
              <a:t>Give varied,soft,appetising enriched foods.</a:t>
            </a:r>
          </a:p>
          <a:p>
            <a:pPr>
              <a:buFont typeface="Arial" pitchFamily="34" charset="0"/>
              <a:buChar char="•"/>
            </a:pPr>
            <a:r>
              <a:rPr lang="en-US" dirty="0" smtClean="0"/>
              <a:t>Offer small frequent foods</a:t>
            </a:r>
          </a:p>
          <a:p>
            <a:pPr>
              <a:buFont typeface="Arial" pitchFamily="34" charset="0"/>
              <a:buChar char="•"/>
            </a:pPr>
            <a:r>
              <a:rPr lang="en-US" dirty="0" smtClean="0"/>
              <a:t>Check regularly for oral thrush.</a:t>
            </a:r>
          </a:p>
          <a:p>
            <a:pPr>
              <a:buFont typeface="Arial" pitchFamily="34" charset="0"/>
              <a:buChar char="•"/>
            </a:pPr>
            <a:r>
              <a:rPr lang="en-US" dirty="0" smtClean="0"/>
              <a:t>Follow up for feeding problems in 5/7 days.</a:t>
            </a:r>
          </a:p>
          <a:p>
            <a:pPr>
              <a:buFont typeface="Arial" pitchFamily="34" charset="0"/>
              <a:buChar char="•"/>
            </a:pPr>
            <a:endParaRPr lang="en-US" dirty="0"/>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REFERRAL OF A CHILD</a:t>
            </a:r>
            <a:endParaRPr lang="en-US" dirty="0"/>
          </a:p>
        </p:txBody>
      </p:sp>
      <p:sp>
        <p:nvSpPr>
          <p:cNvPr id="3" name="Content Placeholder 2"/>
          <p:cNvSpPr>
            <a:spLocks noGrp="1"/>
          </p:cNvSpPr>
          <p:nvPr>
            <p:ph idx="1"/>
          </p:nvPr>
        </p:nvSpPr>
        <p:spPr>
          <a:xfrm>
            <a:off x="0" y="1554162"/>
            <a:ext cx="9144000" cy="5303837"/>
          </a:xfrm>
        </p:spPr>
        <p:txBody>
          <a:bodyPr/>
          <a:lstStyle/>
          <a:p>
            <a:r>
              <a:rPr lang="en-US" b="1" dirty="0" smtClean="0"/>
              <a:t>Cases when urgent referral is needed</a:t>
            </a:r>
            <a:r>
              <a:rPr lang="en-US" dirty="0" smtClean="0"/>
              <a:t>;</a:t>
            </a:r>
          </a:p>
          <a:p>
            <a:pPr marL="514350" indent="-514350">
              <a:buAutoNum type="arabicPeriod"/>
            </a:pPr>
            <a:r>
              <a:rPr lang="en-US" dirty="0" smtClean="0"/>
              <a:t>Severe pneumonia /Very severe disease</a:t>
            </a:r>
          </a:p>
          <a:p>
            <a:pPr marL="514350" indent="-514350">
              <a:buAutoNum type="arabicPeriod"/>
            </a:pPr>
            <a:r>
              <a:rPr lang="en-US" dirty="0" smtClean="0"/>
              <a:t>Severe Dehydration(if clinic can’t offer I.V. fluids)</a:t>
            </a:r>
          </a:p>
          <a:p>
            <a:pPr marL="514350" indent="-514350">
              <a:buAutoNum type="arabicPeriod"/>
            </a:pPr>
            <a:r>
              <a:rPr lang="en-US" dirty="0" smtClean="0"/>
              <a:t>Severe persistent diarrhea</a:t>
            </a:r>
          </a:p>
          <a:p>
            <a:pPr marL="514350" indent="-514350">
              <a:buAutoNum type="arabicPeriod"/>
            </a:pPr>
            <a:r>
              <a:rPr lang="en-US" dirty="0" smtClean="0"/>
              <a:t>Very severe febrile disease</a:t>
            </a:r>
          </a:p>
          <a:p>
            <a:pPr marL="514350" indent="-514350">
              <a:buAutoNum type="arabicPeriod"/>
            </a:pPr>
            <a:r>
              <a:rPr lang="en-US" dirty="0" smtClean="0"/>
              <a:t>Severe complicated measles</a:t>
            </a:r>
          </a:p>
          <a:p>
            <a:pPr marL="514350" indent="-514350">
              <a:buAutoNum type="arabicPeriod"/>
            </a:pPr>
            <a:r>
              <a:rPr lang="en-US" dirty="0" smtClean="0"/>
              <a:t>Mastoiditis</a:t>
            </a:r>
          </a:p>
          <a:p>
            <a:pPr marL="514350" indent="-514350">
              <a:buAutoNum type="arabicPeriod"/>
            </a:pPr>
            <a:r>
              <a:rPr lang="en-US" dirty="0" smtClean="0"/>
              <a:t>Severe malnutrition/Severe anemia</a:t>
            </a:r>
            <a:endParaRPr lang="en-US" dirty="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IN IMCI</a:t>
            </a:r>
            <a:endParaRPr lang="en-US" dirty="0"/>
          </a:p>
        </p:txBody>
      </p:sp>
      <p:sp>
        <p:nvSpPr>
          <p:cNvPr id="3" name="Content Placeholder 2"/>
          <p:cNvSpPr>
            <a:spLocks noGrp="1"/>
          </p:cNvSpPr>
          <p:nvPr>
            <p:ph idx="1"/>
          </p:nvPr>
        </p:nvSpPr>
        <p:spPr>
          <a:xfrm>
            <a:off x="0" y="1554162"/>
            <a:ext cx="9144000" cy="5303837"/>
          </a:xfrm>
        </p:spPr>
        <p:txBody>
          <a:bodyPr/>
          <a:lstStyle/>
          <a:p>
            <a:pPr>
              <a:buNone/>
            </a:pPr>
            <a:r>
              <a:rPr lang="en-US" dirty="0" smtClean="0"/>
              <a:t>1.PNEUMONIA</a:t>
            </a:r>
          </a:p>
          <a:p>
            <a:pPr>
              <a:buNone/>
            </a:pPr>
            <a:r>
              <a:rPr lang="en-US" dirty="0" smtClean="0"/>
              <a:t>	a) Give antibiotic treatment</a:t>
            </a:r>
          </a:p>
          <a:p>
            <a:pPr>
              <a:buNone/>
            </a:pPr>
            <a:r>
              <a:rPr lang="en-US" dirty="0" smtClean="0"/>
              <a:t>		i) Mild chest in drawing and no respiratory distress, administer oral Amoxycillin.See the child daily and if no improvement give I.M. Chloramphenicol.</a:t>
            </a:r>
          </a:p>
          <a:p>
            <a:pPr>
              <a:buNone/>
            </a:pPr>
            <a:r>
              <a:rPr lang="en-US" dirty="0" smtClean="0"/>
              <a:t>		</a:t>
            </a:r>
          </a:p>
          <a:p>
            <a:pPr>
              <a:buNone/>
            </a:pP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pPr>
              <a:defRPr/>
            </a:pPr>
            <a:r>
              <a:rPr lang="en-US" sz="2800" dirty="0" smtClean="0"/>
              <a:t>Feeding History </a:t>
            </a:r>
          </a:p>
          <a:p>
            <a:pPr lvl="1">
              <a:defRPr/>
            </a:pPr>
            <a:r>
              <a:rPr lang="en-US" dirty="0" smtClean="0"/>
              <a:t>Breast or bottle fed, types of formula, frequency and amount, reasons for any changes in formula </a:t>
            </a:r>
          </a:p>
          <a:p>
            <a:pPr lvl="1">
              <a:defRPr/>
            </a:pPr>
            <a:r>
              <a:rPr lang="en-US" dirty="0" smtClean="0"/>
              <a:t>Solids - when introduced, problems created by specific types </a:t>
            </a:r>
          </a:p>
          <a:p>
            <a:pPr lvl="1">
              <a:defRPr/>
            </a:pPr>
            <a:r>
              <a:rPr lang="en-US" dirty="0" smtClean="0"/>
              <a:t>Fluoride use </a:t>
            </a:r>
          </a:p>
          <a:p>
            <a:endParaRPr lang="en-US" dirty="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SEVERE PNEUMONIA/VERY SEVERE DISEASE</a:t>
            </a:r>
            <a:endParaRPr lang="en-US" dirty="0"/>
          </a:p>
        </p:txBody>
      </p:sp>
      <p:sp>
        <p:nvSpPr>
          <p:cNvPr id="3" name="Content Placeholder 2"/>
          <p:cNvSpPr>
            <a:spLocks noGrp="1"/>
          </p:cNvSpPr>
          <p:nvPr>
            <p:ph idx="1"/>
          </p:nvPr>
        </p:nvSpPr>
        <p:spPr/>
        <p:txBody>
          <a:bodyPr/>
          <a:lstStyle/>
          <a:p>
            <a:r>
              <a:rPr lang="en-US" dirty="0" smtClean="0"/>
              <a:t>A child with general danger signs with very severe  disease, give  </a:t>
            </a:r>
            <a:r>
              <a:rPr lang="en-US" dirty="0" err="1" smtClean="0"/>
              <a:t>I.M.XPEN.If</a:t>
            </a:r>
            <a:r>
              <a:rPr lang="en-US" dirty="0" smtClean="0"/>
              <a:t> not available, give oral </a:t>
            </a:r>
            <a:r>
              <a:rPr lang="en-US" dirty="0" err="1" smtClean="0"/>
              <a:t>amoxycillin.Treatment</a:t>
            </a:r>
            <a:r>
              <a:rPr lang="en-US" dirty="0" smtClean="0"/>
              <a:t> should be given 10 days in total.</a:t>
            </a:r>
            <a:endParaRPr lang="en-US"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8991600" cy="5303837"/>
          </a:xfrm>
        </p:spPr>
        <p:txBody>
          <a:bodyPr/>
          <a:lstStyle/>
          <a:p>
            <a:pPr>
              <a:buNone/>
            </a:pPr>
            <a:r>
              <a:rPr lang="en-US" dirty="0" smtClean="0"/>
              <a:t>b)Give a bronchodilator</a:t>
            </a:r>
          </a:p>
          <a:p>
            <a:pPr>
              <a:buNone/>
            </a:pPr>
            <a:r>
              <a:rPr lang="en-US" dirty="0" smtClean="0"/>
              <a:t>	If wheezing, give a bronchodilator if available</a:t>
            </a:r>
          </a:p>
          <a:p>
            <a:pPr>
              <a:buNone/>
            </a:pPr>
            <a:r>
              <a:rPr lang="en-US" dirty="0" smtClean="0"/>
              <a:t>c) Treat fever-give paracetamol 6 hourly.</a:t>
            </a:r>
          </a:p>
          <a:p>
            <a:pPr>
              <a:buNone/>
            </a:pPr>
            <a:r>
              <a:rPr lang="en-US" dirty="0" smtClean="0"/>
              <a:t>d)Manage fluids carefully</a:t>
            </a:r>
          </a:p>
          <a:p>
            <a:pPr>
              <a:buNone/>
            </a:pPr>
            <a:r>
              <a:rPr lang="en-US" dirty="0" smtClean="0"/>
              <a:t>	-Give fluids with caution to avoid overloading</a:t>
            </a:r>
          </a:p>
          <a:p>
            <a:pPr>
              <a:buNone/>
            </a:pPr>
            <a:r>
              <a:rPr lang="en-US" dirty="0" smtClean="0"/>
              <a:t>	-Encourage child to drink</a:t>
            </a:r>
          </a:p>
          <a:p>
            <a:pPr>
              <a:buNone/>
            </a:pPr>
            <a:r>
              <a:rPr lang="en-US" dirty="0" smtClean="0"/>
              <a:t>	-Avoid NGT if child is in respiratory distress</a:t>
            </a:r>
            <a:endParaRPr lang="en-US"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e) Manage Airway</a:t>
            </a:r>
          </a:p>
          <a:p>
            <a:pPr>
              <a:buNone/>
            </a:pPr>
            <a:r>
              <a:rPr lang="en-US" dirty="0" smtClean="0"/>
              <a:t>		-Clear blocked nostrils</a:t>
            </a:r>
          </a:p>
          <a:p>
            <a:pPr>
              <a:buNone/>
            </a:pPr>
            <a:r>
              <a:rPr lang="en-US" dirty="0" smtClean="0"/>
              <a:t>		-Help a child to cough up secretions</a:t>
            </a:r>
          </a:p>
          <a:p>
            <a:pPr>
              <a:buNone/>
            </a:pPr>
            <a:r>
              <a:rPr lang="en-US" dirty="0" smtClean="0"/>
              <a:t>f)Keep the infant warm</a:t>
            </a:r>
            <a:endParaRPr lang="en-US"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228600" y="1533859"/>
          <a:ext cx="8686800" cy="5324141"/>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346431">
                <a:tc>
                  <a:txBody>
                    <a:bodyPr/>
                    <a:lstStyle/>
                    <a:p>
                      <a:endParaRPr lang="en-US" dirty="0"/>
                    </a:p>
                  </a:txBody>
                  <a:tcPr/>
                </a:tc>
                <a:tc gridSpan="3">
                  <a:txBody>
                    <a:bodyPr/>
                    <a:lstStyle/>
                    <a:p>
                      <a:r>
                        <a:rPr lang="en-US" dirty="0" smtClean="0"/>
                        <a:t>COTRIMOXAZOLE</a:t>
                      </a:r>
                      <a:endParaRPr lang="en-US" dirty="0"/>
                    </a:p>
                  </a:txBody>
                  <a:tcPr/>
                </a:tc>
                <a:tc hMerge="1">
                  <a:txBody>
                    <a:bodyPr/>
                    <a:lstStyle/>
                    <a:p>
                      <a:endParaRPr lang="en-US" dirty="0"/>
                    </a:p>
                  </a:txBody>
                  <a:tcPr/>
                </a:tc>
                <a:tc hMerge="1">
                  <a:txBody>
                    <a:bodyPr/>
                    <a:lstStyle/>
                    <a:p>
                      <a:endParaRPr lang="en-US" dirty="0"/>
                    </a:p>
                  </a:txBody>
                  <a:tcPr/>
                </a:tc>
                <a:tc gridSpan="2">
                  <a:txBody>
                    <a:bodyPr/>
                    <a:lstStyle/>
                    <a:p>
                      <a:r>
                        <a:rPr lang="en-US" dirty="0" smtClean="0"/>
                        <a:t>AMOXYCILLIN</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597949">
                <a:tc>
                  <a:txBody>
                    <a:bodyPr/>
                    <a:lstStyle/>
                    <a:p>
                      <a:r>
                        <a:rPr lang="en-US" dirty="0" smtClean="0"/>
                        <a:t>AGE/WT</a:t>
                      </a:r>
                      <a:endParaRPr lang="en-US" dirty="0"/>
                    </a:p>
                  </a:txBody>
                  <a:tcPr/>
                </a:tc>
                <a:tc>
                  <a:txBody>
                    <a:bodyPr/>
                    <a:lstStyle/>
                    <a:p>
                      <a:r>
                        <a:rPr lang="en-US" dirty="0" smtClean="0"/>
                        <a:t>480 mg</a:t>
                      </a:r>
                      <a:r>
                        <a:rPr lang="en-US" baseline="0" dirty="0" smtClean="0"/>
                        <a:t> tabs</a:t>
                      </a:r>
                      <a:endParaRPr lang="en-US" dirty="0"/>
                    </a:p>
                  </a:txBody>
                  <a:tcPr/>
                </a:tc>
                <a:tc>
                  <a:txBody>
                    <a:bodyPr/>
                    <a:lstStyle/>
                    <a:p>
                      <a:r>
                        <a:rPr lang="en-US" dirty="0" smtClean="0"/>
                        <a:t>120mg tabs</a:t>
                      </a:r>
                      <a:endParaRPr lang="en-US" dirty="0"/>
                    </a:p>
                  </a:txBody>
                  <a:tcPr/>
                </a:tc>
                <a:tc>
                  <a:txBody>
                    <a:bodyPr/>
                    <a:lstStyle/>
                    <a:p>
                      <a:r>
                        <a:rPr lang="en-US" dirty="0" smtClean="0"/>
                        <a:t>syrup</a:t>
                      </a:r>
                      <a:endParaRPr lang="en-US" dirty="0"/>
                    </a:p>
                  </a:txBody>
                  <a:tcPr/>
                </a:tc>
                <a:tc>
                  <a:txBody>
                    <a:bodyPr/>
                    <a:lstStyle/>
                    <a:p>
                      <a:r>
                        <a:rPr lang="en-US" dirty="0" smtClean="0"/>
                        <a:t>250mg capsule</a:t>
                      </a:r>
                      <a:endParaRPr lang="en-US" dirty="0"/>
                    </a:p>
                  </a:txBody>
                  <a:tcPr/>
                </a:tc>
                <a:tc>
                  <a:txBody>
                    <a:bodyPr/>
                    <a:lstStyle/>
                    <a:p>
                      <a:r>
                        <a:rPr lang="en-US" dirty="0" smtClean="0"/>
                        <a:t>Syrup 125mg/5ml</a:t>
                      </a:r>
                      <a:endParaRPr lang="en-US" dirty="0"/>
                    </a:p>
                  </a:txBody>
                  <a:tcPr/>
                </a:tc>
                <a:extLst>
                  <a:ext uri="{0D108BD9-81ED-4DB2-BD59-A6C34878D82A}">
                    <a16:rowId xmlns:a16="http://schemas.microsoft.com/office/drawing/2014/main" val="10001"/>
                  </a:ext>
                </a:extLst>
              </a:tr>
              <a:tr h="1679090">
                <a:tc>
                  <a:txBody>
                    <a:bodyPr/>
                    <a:lstStyle/>
                    <a:p>
                      <a:r>
                        <a:rPr lang="en-US" dirty="0" smtClean="0"/>
                        <a:t>2/12-12/12</a:t>
                      </a:r>
                    </a:p>
                    <a:p>
                      <a:r>
                        <a:rPr lang="en-US" dirty="0" smtClean="0"/>
                        <a:t>4-10kg</a:t>
                      </a:r>
                      <a:endParaRPr lang="en-US" dirty="0"/>
                    </a:p>
                  </a:txBody>
                  <a:tcPr/>
                </a:tc>
                <a:tc>
                  <a:txBody>
                    <a:bodyPr/>
                    <a:lstStyle/>
                    <a:p>
                      <a:r>
                        <a:rPr lang="en-US" dirty="0" smtClean="0"/>
                        <a:t>½ tab</a:t>
                      </a:r>
                      <a:endParaRPr lang="en-US" dirty="0"/>
                    </a:p>
                  </a:txBody>
                  <a:tcPr/>
                </a:tc>
                <a:tc>
                  <a:txBody>
                    <a:bodyPr/>
                    <a:lstStyle/>
                    <a:p>
                      <a:r>
                        <a:rPr lang="en-US" dirty="0" smtClean="0"/>
                        <a:t>2</a:t>
                      </a:r>
                      <a:endParaRPr lang="en-US" dirty="0"/>
                    </a:p>
                  </a:txBody>
                  <a:tcPr/>
                </a:tc>
                <a:tc>
                  <a:txBody>
                    <a:bodyPr/>
                    <a:lstStyle/>
                    <a:p>
                      <a:r>
                        <a:rPr lang="en-US" dirty="0" smtClean="0"/>
                        <a:t>5mls</a:t>
                      </a:r>
                      <a:endParaRPr lang="en-US" dirty="0"/>
                    </a:p>
                  </a:txBody>
                  <a:tcPr/>
                </a:tc>
                <a:tc>
                  <a:txBody>
                    <a:bodyPr/>
                    <a:lstStyle/>
                    <a:p>
                      <a:r>
                        <a:rPr lang="en-US" dirty="0" smtClean="0"/>
                        <a:t>1/2</a:t>
                      </a:r>
                      <a:endParaRPr lang="en-US" dirty="0"/>
                    </a:p>
                  </a:txBody>
                  <a:tcPr/>
                </a:tc>
                <a:tc>
                  <a:txBody>
                    <a:bodyPr/>
                    <a:lstStyle/>
                    <a:p>
                      <a:r>
                        <a:rPr lang="en-US" dirty="0" smtClean="0"/>
                        <a:t>5 mls</a:t>
                      </a:r>
                      <a:endParaRPr lang="en-US" dirty="0"/>
                    </a:p>
                  </a:txBody>
                  <a:tcPr/>
                </a:tc>
                <a:extLst>
                  <a:ext uri="{0D108BD9-81ED-4DB2-BD59-A6C34878D82A}">
                    <a16:rowId xmlns:a16="http://schemas.microsoft.com/office/drawing/2014/main" val="10002"/>
                  </a:ext>
                </a:extLst>
              </a:tr>
              <a:tr h="2273451">
                <a:tc>
                  <a:txBody>
                    <a:bodyPr/>
                    <a:lstStyle/>
                    <a:p>
                      <a:r>
                        <a:rPr lang="en-US" dirty="0" smtClean="0"/>
                        <a:t>1year-5 yrs</a:t>
                      </a:r>
                    </a:p>
                    <a:p>
                      <a:r>
                        <a:rPr lang="en-US" dirty="0" smtClean="0"/>
                        <a:t>10-19kgs</a:t>
                      </a:r>
                      <a:endParaRPr lang="en-US" dirty="0"/>
                    </a:p>
                  </a:txBody>
                  <a:tcPr/>
                </a:tc>
                <a:tc>
                  <a:txBody>
                    <a:bodyPr/>
                    <a:lstStyle/>
                    <a:p>
                      <a:r>
                        <a:rPr lang="en-US" dirty="0" smtClean="0"/>
                        <a:t>1tab</a:t>
                      </a:r>
                      <a:endParaRPr lang="en-US" dirty="0"/>
                    </a:p>
                  </a:txBody>
                  <a:tcPr/>
                </a:tc>
                <a:tc>
                  <a:txBody>
                    <a:bodyPr/>
                    <a:lstStyle/>
                    <a:p>
                      <a:r>
                        <a:rPr lang="en-US" dirty="0" smtClean="0"/>
                        <a:t>3tabs</a:t>
                      </a:r>
                      <a:endParaRPr lang="en-US" dirty="0"/>
                    </a:p>
                  </a:txBody>
                  <a:tcPr/>
                </a:tc>
                <a:tc>
                  <a:txBody>
                    <a:bodyPr/>
                    <a:lstStyle/>
                    <a:p>
                      <a:r>
                        <a:rPr lang="en-US" dirty="0" smtClean="0"/>
                        <a:t>7.5 mls</a:t>
                      </a:r>
                      <a:endParaRPr lang="en-US" dirty="0"/>
                    </a:p>
                  </a:txBody>
                  <a:tcPr/>
                </a:tc>
                <a:tc>
                  <a:txBody>
                    <a:bodyPr/>
                    <a:lstStyle/>
                    <a:p>
                      <a:r>
                        <a:rPr lang="en-US" dirty="0" smtClean="0"/>
                        <a:t>1</a:t>
                      </a:r>
                      <a:endParaRPr lang="en-US" dirty="0"/>
                    </a:p>
                  </a:txBody>
                  <a:tcPr/>
                </a:tc>
                <a:tc>
                  <a:txBody>
                    <a:bodyPr/>
                    <a:lstStyle/>
                    <a:p>
                      <a:r>
                        <a:rPr lang="en-US" dirty="0" smtClean="0"/>
                        <a:t>10mls</a:t>
                      </a:r>
                      <a:endParaRPr lang="en-US" dirty="0"/>
                    </a:p>
                  </a:txBody>
                  <a:tcPr/>
                </a:tc>
                <a:extLst>
                  <a:ext uri="{0D108BD9-81ED-4DB2-BD59-A6C34878D82A}">
                    <a16:rowId xmlns:a16="http://schemas.microsoft.com/office/drawing/2014/main" val="10003"/>
                  </a:ext>
                </a:extLst>
              </a:tr>
              <a:tr h="34783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SEVERE FEBRILE DISEASE</a:t>
            </a:r>
            <a:endParaRPr lang="en-US" dirty="0"/>
          </a:p>
        </p:txBody>
      </p:sp>
      <p:sp>
        <p:nvSpPr>
          <p:cNvPr id="3" name="Content Placeholder 2"/>
          <p:cNvSpPr>
            <a:spLocks noGrp="1"/>
          </p:cNvSpPr>
          <p:nvPr>
            <p:ph idx="1"/>
          </p:nvPr>
        </p:nvSpPr>
        <p:spPr>
          <a:xfrm>
            <a:off x="0" y="1554162"/>
            <a:ext cx="8991600" cy="5303837"/>
          </a:xfrm>
        </p:spPr>
        <p:txBody>
          <a:bodyPr/>
          <a:lstStyle/>
          <a:p>
            <a:r>
              <a:rPr lang="en-US" dirty="0" smtClean="0"/>
              <a:t>Give antibiotic and ant malaria treatment</a:t>
            </a:r>
          </a:p>
          <a:p>
            <a:pPr>
              <a:buNone/>
            </a:pPr>
            <a:r>
              <a:rPr lang="en-US" dirty="0" smtClean="0"/>
              <a:t>	- Treat for meningitis and Malaria</a:t>
            </a:r>
          </a:p>
          <a:p>
            <a:pPr>
              <a:buNone/>
            </a:pPr>
            <a:r>
              <a:rPr lang="en-US" dirty="0" smtClean="0"/>
              <a:t>	- Meningitis-I.M CAF and benzyl penicillin </a:t>
            </a:r>
            <a:r>
              <a:rPr lang="en-US" dirty="0" err="1" smtClean="0"/>
              <a:t>QID.Give</a:t>
            </a:r>
            <a:r>
              <a:rPr lang="en-US" dirty="0" smtClean="0"/>
              <a:t> high doses. Treat for 10 days</a:t>
            </a:r>
          </a:p>
          <a:p>
            <a:pPr>
              <a:buNone/>
            </a:pPr>
            <a:r>
              <a:rPr lang="en-US" dirty="0" smtClean="0"/>
              <a:t>	-Malaria-Give quinine, if not available, oral antimalarials.</a:t>
            </a:r>
          </a:p>
          <a:p>
            <a:pPr>
              <a:buNone/>
            </a:pPr>
            <a:r>
              <a:rPr lang="en-US" dirty="0" smtClean="0"/>
              <a:t>	-Manage fluids carefully</a:t>
            </a:r>
          </a:p>
          <a:p>
            <a:pPr>
              <a:buNone/>
            </a:pPr>
            <a:r>
              <a:rPr lang="en-US" b="1" dirty="0" smtClean="0"/>
              <a:t>NB</a:t>
            </a:r>
            <a:r>
              <a:rPr lang="en-US" dirty="0" smtClean="0"/>
              <a:t>:Very severe febrile disease with stiff neck and bulging </a:t>
            </a:r>
            <a:r>
              <a:rPr lang="en-US" dirty="0" err="1" smtClean="0"/>
              <a:t>fontanelle,restrict</a:t>
            </a:r>
            <a:r>
              <a:rPr lang="en-US" dirty="0" smtClean="0"/>
              <a:t> fluids.</a:t>
            </a:r>
            <a:endParaRPr lang="en-US" dirty="0"/>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295400"/>
            <a:ext cx="8991600" cy="5562599"/>
          </a:xfrm>
        </p:spPr>
        <p:txBody>
          <a:bodyPr/>
          <a:lstStyle/>
          <a:p>
            <a:r>
              <a:rPr lang="en-US" dirty="0" smtClean="0"/>
              <a:t>Treat fever using paracetamol</a:t>
            </a:r>
          </a:p>
          <a:p>
            <a:r>
              <a:rPr lang="en-US" dirty="0" err="1" smtClean="0"/>
              <a:t>Paediatric</a:t>
            </a:r>
            <a:r>
              <a:rPr lang="en-US" dirty="0" smtClean="0"/>
              <a:t> paracetamol doses</a:t>
            </a:r>
          </a:p>
          <a:p>
            <a:pPr>
              <a:buNone/>
            </a:pPr>
            <a:endParaRPr lang="en-US" dirty="0" smtClean="0"/>
          </a:p>
          <a:p>
            <a:pPr>
              <a:buNone/>
            </a:pPr>
            <a:endParaRPr lang="en-US" dirty="0"/>
          </a:p>
        </p:txBody>
      </p:sp>
      <p:graphicFrame>
        <p:nvGraphicFramePr>
          <p:cNvPr id="4" name="Table 3"/>
          <p:cNvGraphicFramePr>
            <a:graphicFrameLocks noGrp="1"/>
          </p:cNvGraphicFramePr>
          <p:nvPr/>
        </p:nvGraphicFramePr>
        <p:xfrm>
          <a:off x="304800" y="2895600"/>
          <a:ext cx="8610600" cy="3962401"/>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2152650">
                  <a:extLst>
                    <a:ext uri="{9D8B030D-6E8A-4147-A177-3AD203B41FA5}">
                      <a16:colId xmlns:a16="http://schemas.microsoft.com/office/drawing/2014/main" val="20002"/>
                    </a:ext>
                  </a:extLst>
                </a:gridCol>
                <a:gridCol w="2152650">
                  <a:extLst>
                    <a:ext uri="{9D8B030D-6E8A-4147-A177-3AD203B41FA5}">
                      <a16:colId xmlns:a16="http://schemas.microsoft.com/office/drawing/2014/main" val="20003"/>
                    </a:ext>
                  </a:extLst>
                </a:gridCol>
              </a:tblGrid>
              <a:tr h="1447138">
                <a:tc>
                  <a:txBody>
                    <a:bodyPr/>
                    <a:lstStyle/>
                    <a:p>
                      <a:r>
                        <a:rPr lang="en-US" dirty="0" smtClean="0"/>
                        <a:t>AGE</a:t>
                      </a:r>
                      <a:endParaRPr lang="en-US" dirty="0"/>
                    </a:p>
                  </a:txBody>
                  <a:tcPr/>
                </a:tc>
                <a:tc>
                  <a:txBody>
                    <a:bodyPr/>
                    <a:lstStyle/>
                    <a:p>
                      <a:r>
                        <a:rPr lang="en-US" dirty="0" smtClean="0"/>
                        <a:t>WEIGHT</a:t>
                      </a:r>
                      <a:endParaRPr lang="en-US" dirty="0"/>
                    </a:p>
                  </a:txBody>
                  <a:tcPr/>
                </a:tc>
                <a:tc>
                  <a:txBody>
                    <a:bodyPr/>
                    <a:lstStyle/>
                    <a:p>
                      <a:r>
                        <a:rPr lang="en-US" dirty="0" smtClean="0"/>
                        <a:t>500mg tablet</a:t>
                      </a:r>
                      <a:endParaRPr lang="en-US" dirty="0"/>
                    </a:p>
                  </a:txBody>
                  <a:tcPr/>
                </a:tc>
                <a:tc>
                  <a:txBody>
                    <a:bodyPr/>
                    <a:lstStyle/>
                    <a:p>
                      <a:r>
                        <a:rPr lang="en-US" dirty="0" smtClean="0"/>
                        <a:t>120mg/5mlsyrup</a:t>
                      </a:r>
                      <a:endParaRPr lang="en-US" dirty="0"/>
                    </a:p>
                  </a:txBody>
                  <a:tcPr/>
                </a:tc>
                <a:extLst>
                  <a:ext uri="{0D108BD9-81ED-4DB2-BD59-A6C34878D82A}">
                    <a16:rowId xmlns:a16="http://schemas.microsoft.com/office/drawing/2014/main" val="10000"/>
                  </a:ext>
                </a:extLst>
              </a:tr>
              <a:tr h="838421">
                <a:tc>
                  <a:txBody>
                    <a:bodyPr/>
                    <a:lstStyle/>
                    <a:p>
                      <a:r>
                        <a:rPr lang="en-US" dirty="0" smtClean="0"/>
                        <a:t>2/12-1yr</a:t>
                      </a:r>
                      <a:endParaRPr lang="en-US" dirty="0"/>
                    </a:p>
                  </a:txBody>
                  <a:tcPr/>
                </a:tc>
                <a:tc>
                  <a:txBody>
                    <a:bodyPr/>
                    <a:lstStyle/>
                    <a:p>
                      <a:r>
                        <a:rPr lang="en-US" dirty="0" smtClean="0"/>
                        <a:t>6-9</a:t>
                      </a:r>
                      <a:endParaRPr lang="en-US" dirty="0"/>
                    </a:p>
                  </a:txBody>
                  <a:tcPr/>
                </a:tc>
                <a:tc>
                  <a:txBody>
                    <a:bodyPr/>
                    <a:lstStyle/>
                    <a:p>
                      <a:r>
                        <a:rPr lang="en-US" dirty="0" smtClean="0"/>
                        <a:t>¼</a:t>
                      </a:r>
                      <a:endParaRPr lang="en-US" dirty="0"/>
                    </a:p>
                  </a:txBody>
                  <a:tcPr/>
                </a:tc>
                <a:tc>
                  <a:txBody>
                    <a:bodyPr/>
                    <a:lstStyle/>
                    <a:p>
                      <a:r>
                        <a:rPr lang="en-US" dirty="0" smtClean="0"/>
                        <a:t>2.5-5ml</a:t>
                      </a:r>
                      <a:endParaRPr lang="en-US" dirty="0"/>
                    </a:p>
                  </a:txBody>
                  <a:tcPr/>
                </a:tc>
                <a:extLst>
                  <a:ext uri="{0D108BD9-81ED-4DB2-BD59-A6C34878D82A}">
                    <a16:rowId xmlns:a16="http://schemas.microsoft.com/office/drawing/2014/main" val="10001"/>
                  </a:ext>
                </a:extLst>
              </a:tr>
              <a:tr h="838421">
                <a:tc>
                  <a:txBody>
                    <a:bodyPr/>
                    <a:lstStyle/>
                    <a:p>
                      <a:r>
                        <a:rPr lang="en-US" dirty="0" smtClean="0"/>
                        <a:t>1-3 years</a:t>
                      </a:r>
                      <a:endParaRPr lang="en-US" dirty="0"/>
                    </a:p>
                  </a:txBody>
                  <a:tcPr/>
                </a:tc>
                <a:tc>
                  <a:txBody>
                    <a:bodyPr/>
                    <a:lstStyle/>
                    <a:p>
                      <a:r>
                        <a:rPr lang="en-US" dirty="0" smtClean="0"/>
                        <a:t>10-14</a:t>
                      </a:r>
                      <a:endParaRPr lang="en-US" dirty="0"/>
                    </a:p>
                  </a:txBody>
                  <a:tcPr/>
                </a:tc>
                <a:tc>
                  <a:txBody>
                    <a:bodyPr/>
                    <a:lstStyle/>
                    <a:p>
                      <a:r>
                        <a:rPr lang="en-US" dirty="0" smtClean="0"/>
                        <a:t>¼</a:t>
                      </a:r>
                      <a:endParaRPr lang="en-US" dirty="0"/>
                    </a:p>
                  </a:txBody>
                  <a:tcPr/>
                </a:tc>
                <a:tc>
                  <a:txBody>
                    <a:bodyPr/>
                    <a:lstStyle/>
                    <a:p>
                      <a:r>
                        <a:rPr lang="en-US" dirty="0" smtClean="0"/>
                        <a:t>5-10ml</a:t>
                      </a:r>
                      <a:endParaRPr lang="en-US" dirty="0"/>
                    </a:p>
                  </a:txBody>
                  <a:tcPr/>
                </a:tc>
                <a:extLst>
                  <a:ext uri="{0D108BD9-81ED-4DB2-BD59-A6C34878D82A}">
                    <a16:rowId xmlns:a16="http://schemas.microsoft.com/office/drawing/2014/main" val="10002"/>
                  </a:ext>
                </a:extLst>
              </a:tr>
              <a:tr h="838421">
                <a:tc>
                  <a:txBody>
                    <a:bodyPr/>
                    <a:lstStyle/>
                    <a:p>
                      <a:r>
                        <a:rPr lang="en-US" dirty="0" smtClean="0"/>
                        <a:t>3-5 years</a:t>
                      </a:r>
                      <a:endParaRPr lang="en-US" dirty="0"/>
                    </a:p>
                  </a:txBody>
                  <a:tcPr/>
                </a:tc>
                <a:tc>
                  <a:txBody>
                    <a:bodyPr/>
                    <a:lstStyle/>
                    <a:p>
                      <a:r>
                        <a:rPr lang="en-US" dirty="0" smtClean="0"/>
                        <a:t>15-19</a:t>
                      </a:r>
                      <a:endParaRPr lang="en-US" dirty="0"/>
                    </a:p>
                  </a:txBody>
                  <a:tcPr/>
                </a:tc>
                <a:tc>
                  <a:txBody>
                    <a:bodyPr/>
                    <a:lstStyle/>
                    <a:p>
                      <a:r>
                        <a:rPr lang="en-US" dirty="0" smtClean="0"/>
                        <a:t>1/2</a:t>
                      </a:r>
                      <a:endParaRPr lang="en-US" dirty="0"/>
                    </a:p>
                  </a:txBody>
                  <a:tcPr/>
                </a:tc>
                <a:tc>
                  <a:txBody>
                    <a:bodyPr/>
                    <a:lstStyle/>
                    <a:p>
                      <a:r>
                        <a:rPr lang="en-US" dirty="0" smtClean="0"/>
                        <a:t>10ml</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NB: Fever alone is not a reason to give antibiotic except in young infant aged less than 2 months.</a:t>
            </a:r>
            <a:endParaRPr lang="en-US" dirty="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TREATMENT OF UNCOMPLICATED MALARIA</a:t>
            </a:r>
            <a:endParaRPr lang="en-US" dirty="0"/>
          </a:p>
        </p:txBody>
      </p:sp>
      <p:sp>
        <p:nvSpPr>
          <p:cNvPr id="3" name="Content Placeholder 2"/>
          <p:cNvSpPr>
            <a:spLocks noGrp="1"/>
          </p:cNvSpPr>
          <p:nvPr>
            <p:ph idx="1"/>
          </p:nvPr>
        </p:nvSpPr>
        <p:spPr/>
        <p:txBody>
          <a:bodyPr/>
          <a:lstStyle/>
          <a:p>
            <a:pPr>
              <a:buNone/>
            </a:pPr>
            <a:r>
              <a:rPr lang="en-US" dirty="0" smtClean="0"/>
              <a:t>1</a:t>
            </a:r>
            <a:r>
              <a:rPr lang="en-US" baseline="30000" dirty="0" smtClean="0"/>
              <a:t>ST</a:t>
            </a:r>
            <a:r>
              <a:rPr lang="en-US" dirty="0" smtClean="0"/>
              <a:t> Line-</a:t>
            </a:r>
            <a:r>
              <a:rPr lang="en-US" dirty="0" err="1" smtClean="0"/>
              <a:t>Artemether</a:t>
            </a:r>
            <a:r>
              <a:rPr lang="en-US" dirty="0" smtClean="0"/>
              <a:t> </a:t>
            </a:r>
            <a:r>
              <a:rPr lang="en-US" dirty="0" err="1" smtClean="0"/>
              <a:t>Lumefantrine</a:t>
            </a:r>
            <a:endParaRPr lang="en-US" dirty="0" smtClean="0"/>
          </a:p>
          <a:p>
            <a:pPr>
              <a:buNone/>
            </a:pPr>
            <a:r>
              <a:rPr lang="en-US" dirty="0" smtClean="0"/>
              <a:t>Dosing Schedule for AL</a:t>
            </a:r>
          </a:p>
          <a:p>
            <a:pPr>
              <a:buNone/>
            </a:pPr>
            <a:endParaRPr lang="en-US" dirty="0"/>
          </a:p>
        </p:txBody>
      </p:sp>
      <p:graphicFrame>
        <p:nvGraphicFramePr>
          <p:cNvPr id="4" name="Table 3"/>
          <p:cNvGraphicFramePr>
            <a:graphicFrameLocks noGrp="1"/>
          </p:cNvGraphicFramePr>
          <p:nvPr/>
        </p:nvGraphicFramePr>
        <p:xfrm>
          <a:off x="152400" y="2895600"/>
          <a:ext cx="8839200" cy="3810000"/>
        </p:xfrm>
        <a:graphic>
          <a:graphicData uri="http://schemas.openxmlformats.org/drawingml/2006/table">
            <a:tbl>
              <a:tblPr firstRow="1" bandRow="1">
                <a:tableStyleId>{5C22544A-7EE6-4342-B048-85BDC9FD1C3A}</a:tableStyleId>
              </a:tblPr>
              <a:tblGrid>
                <a:gridCol w="29464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2946400">
                  <a:extLst>
                    <a:ext uri="{9D8B030D-6E8A-4147-A177-3AD203B41FA5}">
                      <a16:colId xmlns:a16="http://schemas.microsoft.com/office/drawing/2014/main" val="20002"/>
                    </a:ext>
                  </a:extLst>
                </a:gridCol>
              </a:tblGrid>
              <a:tr h="762000">
                <a:tc>
                  <a:txBody>
                    <a:bodyPr/>
                    <a:lstStyle/>
                    <a:p>
                      <a:r>
                        <a:rPr lang="en-US" dirty="0" smtClean="0"/>
                        <a:t>BODY WEIGHT</a:t>
                      </a:r>
                      <a:endParaRPr lang="en-US" dirty="0"/>
                    </a:p>
                  </a:txBody>
                  <a:tcPr/>
                </a:tc>
                <a:tc gridSpan="2">
                  <a:txBody>
                    <a:bodyPr/>
                    <a:lstStyle/>
                    <a:p>
                      <a:r>
                        <a:rPr lang="en-US" dirty="0" smtClean="0"/>
                        <a:t>NO.OF TABLETS(20mgA and 120mg L)</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762000">
                <a:tc>
                  <a:txBody>
                    <a:bodyPr/>
                    <a:lstStyle/>
                    <a:p>
                      <a:r>
                        <a:rPr lang="en-US" dirty="0" smtClean="0"/>
                        <a:t>5-14 Kg(&lt;3 YR)</a:t>
                      </a:r>
                      <a:endParaRPr lang="en-US" dirty="0"/>
                    </a:p>
                  </a:txBody>
                  <a:tcPr/>
                </a:tc>
                <a:tc>
                  <a:txBody>
                    <a:bodyPr/>
                    <a:lstStyle/>
                    <a:p>
                      <a:r>
                        <a:rPr lang="en-US" dirty="0" smtClean="0"/>
                        <a:t>1</a:t>
                      </a:r>
                      <a:endParaRPr lang="en-US" dirty="0"/>
                    </a:p>
                  </a:txBody>
                  <a:tcPr/>
                </a:tc>
                <a:tc>
                  <a:txBody>
                    <a:bodyPr/>
                    <a:lstStyle/>
                    <a:p>
                      <a:r>
                        <a:rPr lang="en-US" dirty="0" smtClean="0"/>
                        <a:t>BD FOR 3 DAYS</a:t>
                      </a:r>
                      <a:endParaRPr lang="en-US" dirty="0"/>
                    </a:p>
                  </a:txBody>
                  <a:tcPr/>
                </a:tc>
                <a:extLst>
                  <a:ext uri="{0D108BD9-81ED-4DB2-BD59-A6C34878D82A}">
                    <a16:rowId xmlns:a16="http://schemas.microsoft.com/office/drawing/2014/main" val="10001"/>
                  </a:ext>
                </a:extLst>
              </a:tr>
              <a:tr h="762000">
                <a:tc>
                  <a:txBody>
                    <a:bodyPr/>
                    <a:lstStyle/>
                    <a:p>
                      <a:r>
                        <a:rPr lang="en-US" dirty="0" smtClean="0"/>
                        <a:t>15-24kg(4-8 yr)</a:t>
                      </a:r>
                      <a:endParaRPr lang="en-US" dirty="0"/>
                    </a:p>
                  </a:txBody>
                  <a:tcPr/>
                </a:tc>
                <a:tc>
                  <a:txBody>
                    <a:bodyPr/>
                    <a:lstStyle/>
                    <a:p>
                      <a:r>
                        <a:rPr lang="en-US" dirty="0" smtClean="0"/>
                        <a:t>2</a:t>
                      </a:r>
                      <a:endParaRPr lang="en-US" dirty="0"/>
                    </a:p>
                  </a:txBody>
                  <a:tcPr/>
                </a:tc>
                <a:tc>
                  <a:txBody>
                    <a:bodyPr/>
                    <a:lstStyle/>
                    <a:p>
                      <a:endParaRPr lang="en-US"/>
                    </a:p>
                  </a:txBody>
                  <a:tcPr/>
                </a:tc>
                <a:extLst>
                  <a:ext uri="{0D108BD9-81ED-4DB2-BD59-A6C34878D82A}">
                    <a16:rowId xmlns:a16="http://schemas.microsoft.com/office/drawing/2014/main" val="10002"/>
                  </a:ext>
                </a:extLst>
              </a:tr>
              <a:tr h="762000">
                <a:tc>
                  <a:txBody>
                    <a:bodyPr/>
                    <a:lstStyle/>
                    <a:p>
                      <a:r>
                        <a:rPr lang="en-US" dirty="0" smtClean="0"/>
                        <a:t>25-34Kg(9-14yr)</a:t>
                      </a:r>
                      <a:endParaRPr lang="en-US" dirty="0"/>
                    </a:p>
                  </a:txBody>
                  <a:tcPr/>
                </a:tc>
                <a:tc>
                  <a:txBody>
                    <a:bodyPr/>
                    <a:lstStyle/>
                    <a:p>
                      <a:r>
                        <a:rPr lang="en-US" dirty="0" smtClean="0"/>
                        <a:t>3</a:t>
                      </a:r>
                      <a:endParaRPr lang="en-US" dirty="0"/>
                    </a:p>
                  </a:txBody>
                  <a:tcPr/>
                </a:tc>
                <a:tc>
                  <a:txBody>
                    <a:bodyPr/>
                    <a:lstStyle/>
                    <a:p>
                      <a:endParaRPr lang="en-US" dirty="0"/>
                    </a:p>
                  </a:txBody>
                  <a:tcPr/>
                </a:tc>
                <a:extLst>
                  <a:ext uri="{0D108BD9-81ED-4DB2-BD59-A6C34878D82A}">
                    <a16:rowId xmlns:a16="http://schemas.microsoft.com/office/drawing/2014/main" val="10003"/>
                  </a:ext>
                </a:extLst>
              </a:tr>
              <a:tr h="762000">
                <a:tc>
                  <a:txBody>
                    <a:bodyPr/>
                    <a:lstStyle/>
                    <a:p>
                      <a:r>
                        <a:rPr lang="en-US" dirty="0" smtClean="0"/>
                        <a:t>&gt;34 Kg(&gt;14 yr)</a:t>
                      </a:r>
                      <a:endParaRPr lang="en-US" dirty="0"/>
                    </a:p>
                  </a:txBody>
                  <a:tcPr/>
                </a:tc>
                <a:tc>
                  <a:txBody>
                    <a:bodyPr/>
                    <a:lstStyle/>
                    <a:p>
                      <a:r>
                        <a:rPr lang="en-US" dirty="0" smtClean="0"/>
                        <a:t>4</a:t>
                      </a:r>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SEVERE MALARIA</a:t>
            </a:r>
            <a:endParaRPr lang="en-US" dirty="0"/>
          </a:p>
        </p:txBody>
      </p:sp>
      <p:sp>
        <p:nvSpPr>
          <p:cNvPr id="3" name="Content Placeholder 2"/>
          <p:cNvSpPr>
            <a:spLocks noGrp="1"/>
          </p:cNvSpPr>
          <p:nvPr>
            <p:ph idx="1"/>
          </p:nvPr>
        </p:nvSpPr>
        <p:spPr/>
        <p:txBody>
          <a:bodyPr/>
          <a:lstStyle/>
          <a:p>
            <a:r>
              <a:rPr lang="en-US" dirty="0" smtClean="0"/>
              <a:t>IV or IM QUININE</a:t>
            </a:r>
          </a:p>
          <a:p>
            <a:r>
              <a:rPr lang="en-US" smtClean="0"/>
              <a:t>Loading dose,20 mg/</a:t>
            </a:r>
            <a:r>
              <a:rPr lang="en-US" dirty="0" err="1" smtClean="0"/>
              <a:t>Kg.Over</a:t>
            </a:r>
            <a:r>
              <a:rPr lang="en-US" dirty="0" smtClean="0"/>
              <a:t> three hours</a:t>
            </a:r>
          </a:p>
          <a:p>
            <a:r>
              <a:rPr lang="en-US" dirty="0" err="1" smtClean="0"/>
              <a:t>Maintainance</a:t>
            </a:r>
            <a:r>
              <a:rPr lang="en-US" dirty="0" smtClean="0"/>
              <a:t> dose 10mg/Kg</a:t>
            </a:r>
          </a:p>
          <a:p>
            <a:r>
              <a:rPr lang="en-US" dirty="0" smtClean="0"/>
              <a:t>Switch to oral quinine after the child improves at 10mg/kg/day.</a:t>
            </a:r>
            <a:endParaRPr lang="en-US" dirty="0"/>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ANTIBIOTICS</a:t>
            </a:r>
            <a:endParaRPr lang="en-US" dirty="0"/>
          </a:p>
        </p:txBody>
      </p:sp>
      <p:sp>
        <p:nvSpPr>
          <p:cNvPr id="3" name="Content Placeholder 2"/>
          <p:cNvSpPr>
            <a:spLocks noGrp="1"/>
          </p:cNvSpPr>
          <p:nvPr>
            <p:ph idx="1"/>
          </p:nvPr>
        </p:nvSpPr>
        <p:spPr>
          <a:xfrm>
            <a:off x="0" y="1554162"/>
            <a:ext cx="8991600" cy="5075237"/>
          </a:xfrm>
        </p:spPr>
        <p:txBody>
          <a:bodyPr/>
          <a:lstStyle/>
          <a:p>
            <a:pPr>
              <a:buNone/>
            </a:pPr>
            <a:r>
              <a:rPr lang="en-US" b="1" u="sng" dirty="0" smtClean="0"/>
              <a:t>MENINGITIS</a:t>
            </a:r>
          </a:p>
          <a:p>
            <a:pPr>
              <a:buNone/>
            </a:pPr>
            <a:r>
              <a:rPr lang="en-US" dirty="0" smtClean="0"/>
              <a:t>Give penicillin and </a:t>
            </a:r>
            <a:r>
              <a:rPr lang="en-US" dirty="0" err="1" smtClean="0"/>
              <a:t>Chloramphenicol</a:t>
            </a:r>
            <a:r>
              <a:rPr lang="en-US" dirty="0" smtClean="0"/>
              <a:t> </a:t>
            </a:r>
          </a:p>
          <a:p>
            <a:pPr>
              <a:buNone/>
            </a:pPr>
            <a:r>
              <a:rPr lang="en-US" dirty="0" smtClean="0"/>
              <a:t>-Benzyl Penicillin 100 000i.u/Kg in 4 divided doses</a:t>
            </a:r>
          </a:p>
          <a:p>
            <a:pPr>
              <a:buNone/>
            </a:pPr>
            <a:r>
              <a:rPr lang="en-US" dirty="0" smtClean="0"/>
              <a:t>-</a:t>
            </a:r>
            <a:r>
              <a:rPr lang="en-US" dirty="0" err="1" smtClean="0"/>
              <a:t>Chloramphenicol</a:t>
            </a:r>
            <a:r>
              <a:rPr lang="en-US" dirty="0" smtClean="0"/>
              <a:t>  40mg/kg 12 </a:t>
            </a:r>
            <a:r>
              <a:rPr lang="en-US" dirty="0" err="1" smtClean="0"/>
              <a:t>hrly</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lnSpcReduction="10000"/>
          </a:bodyPr>
          <a:lstStyle/>
          <a:p>
            <a:pPr>
              <a:defRPr/>
            </a:pPr>
            <a:r>
              <a:rPr lang="en-US" sz="2800" dirty="0" smtClean="0"/>
              <a:t>Family History </a:t>
            </a:r>
          </a:p>
          <a:p>
            <a:pPr lvl="1">
              <a:defRPr/>
            </a:pPr>
            <a:r>
              <a:rPr lang="en-US" dirty="0" smtClean="0"/>
              <a:t>Illnesses - cardiac disease, hypertension, stroke, diabetes, cancer, abnormal bleeding, allergy and asthma, epilepsy </a:t>
            </a:r>
          </a:p>
          <a:p>
            <a:pPr lvl="1">
              <a:defRPr/>
            </a:pPr>
            <a:r>
              <a:rPr lang="en-US" dirty="0" smtClean="0"/>
              <a:t>Mental retardation, congenital anomalies, chromosomal problems, growth problems, consanguinity, ethnic background </a:t>
            </a:r>
          </a:p>
          <a:p>
            <a:pPr>
              <a:defRPr/>
            </a:pPr>
            <a:r>
              <a:rPr lang="en-US" sz="2800" dirty="0" smtClean="0"/>
              <a:t>Social </a:t>
            </a:r>
          </a:p>
          <a:p>
            <a:pPr lvl="1">
              <a:defRPr/>
            </a:pPr>
            <a:r>
              <a:rPr lang="en-US" dirty="0" smtClean="0"/>
              <a:t>Living situation and conditions - daycare, safety issues </a:t>
            </a:r>
          </a:p>
          <a:p>
            <a:pPr lvl="1">
              <a:defRPr/>
            </a:pPr>
            <a:r>
              <a:rPr lang="en-US" dirty="0" smtClean="0"/>
              <a:t>Composition of family </a:t>
            </a:r>
          </a:p>
          <a:p>
            <a:pPr lvl="1">
              <a:defRPr/>
            </a:pPr>
            <a:r>
              <a:rPr lang="en-US" dirty="0" smtClean="0"/>
              <a:t>Occupation of parents</a:t>
            </a:r>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Severe pneumonia</a:t>
            </a:r>
            <a:endParaRPr lang="en-US" dirty="0"/>
          </a:p>
        </p:txBody>
      </p:sp>
      <p:sp>
        <p:nvSpPr>
          <p:cNvPr id="3" name="Content Placeholder 2"/>
          <p:cNvSpPr>
            <a:spLocks noGrp="1"/>
          </p:cNvSpPr>
          <p:nvPr>
            <p:ph idx="1"/>
          </p:nvPr>
        </p:nvSpPr>
        <p:spPr>
          <a:xfrm>
            <a:off x="228600" y="1600200"/>
            <a:ext cx="8458200" cy="4525963"/>
          </a:xfrm>
        </p:spPr>
        <p:txBody>
          <a:bodyPr/>
          <a:lstStyle/>
          <a:p>
            <a:r>
              <a:rPr lang="en-US" dirty="0" smtClean="0"/>
              <a:t>1</a:t>
            </a:r>
            <a:r>
              <a:rPr lang="en-US" baseline="30000" dirty="0" smtClean="0"/>
              <a:t>ST</a:t>
            </a:r>
            <a:r>
              <a:rPr lang="en-US" dirty="0" smtClean="0"/>
              <a:t> </a:t>
            </a:r>
            <a:r>
              <a:rPr lang="en-US" dirty="0" err="1" smtClean="0"/>
              <a:t>LINE:Benzyl</a:t>
            </a:r>
            <a:r>
              <a:rPr lang="en-US" dirty="0" smtClean="0"/>
              <a:t> penicillin 50 000iu/Kg QID</a:t>
            </a:r>
          </a:p>
          <a:p>
            <a:r>
              <a:rPr lang="en-US" dirty="0" smtClean="0"/>
              <a:t>2</a:t>
            </a:r>
            <a:r>
              <a:rPr lang="en-US" baseline="30000" dirty="0" smtClean="0"/>
              <a:t>ND</a:t>
            </a:r>
            <a:r>
              <a:rPr lang="en-US" dirty="0" smtClean="0"/>
              <a:t> </a:t>
            </a:r>
            <a:r>
              <a:rPr lang="en-US" dirty="0" err="1" smtClean="0"/>
              <a:t>Line:Ceftazidime</a:t>
            </a:r>
            <a:r>
              <a:rPr lang="en-US" dirty="0" smtClean="0"/>
              <a:t> 90-150mg/kg/day or</a:t>
            </a:r>
          </a:p>
          <a:p>
            <a:r>
              <a:rPr lang="en-US" dirty="0" err="1" smtClean="0"/>
              <a:t>Ceftriaxone</a:t>
            </a:r>
            <a:r>
              <a:rPr lang="en-US" dirty="0" smtClean="0"/>
              <a:t> 50-75 mg/kg/day OD.</a:t>
            </a:r>
          </a:p>
          <a:p>
            <a:pPr>
              <a:buNone/>
            </a:pPr>
            <a:r>
              <a:rPr lang="en-US" b="1" u="sng" dirty="0" smtClean="0"/>
              <a:t>VERY SEVERE PNEUMONIA</a:t>
            </a:r>
          </a:p>
          <a:p>
            <a:r>
              <a:rPr lang="en-US" dirty="0" smtClean="0"/>
              <a:t>Benzyl penicillin and </a:t>
            </a:r>
            <a:r>
              <a:rPr lang="en-US" dirty="0" err="1" smtClean="0"/>
              <a:t>Gentamicin</a:t>
            </a:r>
            <a:r>
              <a:rPr lang="en-US" dirty="0" smtClean="0"/>
              <a:t> 7.5mg/Kg I.M</a:t>
            </a:r>
            <a:endParaRPr lang="en-US" dirty="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MASTOIDITIS</a:t>
            </a:r>
            <a:endParaRPr lang="en-US" dirty="0"/>
          </a:p>
        </p:txBody>
      </p:sp>
      <p:sp>
        <p:nvSpPr>
          <p:cNvPr id="3" name="Content Placeholder 2"/>
          <p:cNvSpPr>
            <a:spLocks noGrp="1"/>
          </p:cNvSpPr>
          <p:nvPr>
            <p:ph idx="1"/>
          </p:nvPr>
        </p:nvSpPr>
        <p:spPr/>
        <p:txBody>
          <a:bodyPr/>
          <a:lstStyle/>
          <a:p>
            <a:r>
              <a:rPr lang="en-US" dirty="0" smtClean="0"/>
              <a:t>Give IM benzyl penicillin</a:t>
            </a:r>
          </a:p>
          <a:p>
            <a:r>
              <a:rPr lang="en-US" dirty="0" smtClean="0"/>
              <a:t>Treatment for 10 days</a:t>
            </a:r>
          </a:p>
          <a:p>
            <a:r>
              <a:rPr lang="en-US" dirty="0" smtClean="0"/>
              <a:t>Switch to oral CAF 25mg/kg QID after 3-5 days.</a:t>
            </a:r>
            <a:endParaRPr lang="en-US" dirty="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VITAMIN A</a:t>
            </a:r>
            <a:endParaRPr lang="en-US" dirty="0"/>
          </a:p>
        </p:txBody>
      </p:sp>
      <p:sp>
        <p:nvSpPr>
          <p:cNvPr id="3" name="Content Placeholder 2"/>
          <p:cNvSpPr>
            <a:spLocks noGrp="1"/>
          </p:cNvSpPr>
          <p:nvPr>
            <p:ph idx="1"/>
          </p:nvPr>
        </p:nvSpPr>
        <p:spPr/>
        <p:txBody>
          <a:bodyPr/>
          <a:lstStyle/>
          <a:p>
            <a:r>
              <a:rPr lang="en-US" dirty="0" smtClean="0"/>
              <a:t>Given to a child with severe malnutrition, measles, persistent diarrhea and severe pneumonia</a:t>
            </a:r>
          </a:p>
          <a:p>
            <a:r>
              <a:rPr lang="en-US" dirty="0" smtClean="0"/>
              <a:t>Given in 2 doses for measles</a:t>
            </a:r>
          </a:p>
          <a:p>
            <a:r>
              <a:rPr lang="en-US" dirty="0" smtClean="0"/>
              <a:t>One dose given for other disease conditions if he had not received one in the past one month.</a:t>
            </a:r>
          </a:p>
          <a:p>
            <a:r>
              <a:rPr lang="en-US" dirty="0" smtClean="0"/>
              <a:t>One dose given as per KEPI schedule.</a:t>
            </a:r>
            <a:endParaRPr lang="en-US" dirty="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 VITAMIN/MINERAL SUPPLEMENT</a:t>
            </a:r>
            <a:endParaRPr lang="en-US" dirty="0"/>
          </a:p>
        </p:txBody>
      </p:sp>
      <p:sp>
        <p:nvSpPr>
          <p:cNvPr id="3" name="Content Placeholder 2"/>
          <p:cNvSpPr>
            <a:spLocks noGrp="1"/>
          </p:cNvSpPr>
          <p:nvPr>
            <p:ph idx="1"/>
          </p:nvPr>
        </p:nvSpPr>
        <p:spPr/>
        <p:txBody>
          <a:bodyPr/>
          <a:lstStyle/>
          <a:p>
            <a:r>
              <a:rPr lang="en-US" dirty="0" smtClean="0"/>
              <a:t>Given to children with persistent diarrhea</a:t>
            </a:r>
          </a:p>
          <a:p>
            <a:r>
              <a:rPr lang="en-US" dirty="0" smtClean="0"/>
              <a:t>Given daily for two weeks</a:t>
            </a:r>
          </a:p>
          <a:p>
            <a:pPr>
              <a:buNone/>
            </a:pPr>
            <a:endParaRPr lang="en-US" dirty="0" smtClean="0"/>
          </a:p>
          <a:p>
            <a:endParaRPr lang="en-US" dirty="0"/>
          </a:p>
        </p:txBody>
      </p:sp>
      <p:graphicFrame>
        <p:nvGraphicFramePr>
          <p:cNvPr id="4" name="Table 3"/>
          <p:cNvGraphicFramePr>
            <a:graphicFrameLocks noGrp="1"/>
          </p:cNvGraphicFramePr>
          <p:nvPr/>
        </p:nvGraphicFramePr>
        <p:xfrm>
          <a:off x="228600" y="2819400"/>
          <a:ext cx="8153400" cy="3810001"/>
        </p:xfrm>
        <a:graphic>
          <a:graphicData uri="http://schemas.openxmlformats.org/drawingml/2006/table">
            <a:tbl>
              <a:tblPr firstRow="1" bandRow="1">
                <a:tableStyleId>{5C22544A-7EE6-4342-B048-85BDC9FD1C3A}</a:tableStyleId>
              </a:tblPr>
              <a:tblGrid>
                <a:gridCol w="4076700">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1360714">
                <a:tc>
                  <a:txBody>
                    <a:bodyPr/>
                    <a:lstStyle/>
                    <a:p>
                      <a:r>
                        <a:rPr lang="en-US" dirty="0" smtClean="0"/>
                        <a:t>AGE/WEIGHT</a:t>
                      </a:r>
                      <a:endParaRPr lang="en-US" dirty="0"/>
                    </a:p>
                  </a:txBody>
                  <a:tcPr/>
                </a:tc>
                <a:tc>
                  <a:txBody>
                    <a:bodyPr/>
                    <a:lstStyle/>
                    <a:p>
                      <a:r>
                        <a:rPr lang="en-US" dirty="0" smtClean="0"/>
                        <a:t>MULTIVITAMIN/MINERAL</a:t>
                      </a:r>
                      <a:r>
                        <a:rPr lang="en-US" baseline="0" dirty="0" smtClean="0"/>
                        <a:t> SUPPLEMENT SYRUP</a:t>
                      </a:r>
                      <a:endParaRPr lang="en-US" dirty="0"/>
                    </a:p>
                  </a:txBody>
                  <a:tcPr/>
                </a:tc>
                <a:extLst>
                  <a:ext uri="{0D108BD9-81ED-4DB2-BD59-A6C34878D82A}">
                    <a16:rowId xmlns:a16="http://schemas.microsoft.com/office/drawing/2014/main" val="10000"/>
                  </a:ext>
                </a:extLst>
              </a:tr>
              <a:tr h="816429">
                <a:tc>
                  <a:txBody>
                    <a:bodyPr/>
                    <a:lstStyle/>
                    <a:p>
                      <a:r>
                        <a:rPr lang="en-US" dirty="0" smtClean="0"/>
                        <a:t>2/12-6/12</a:t>
                      </a:r>
                    </a:p>
                    <a:p>
                      <a:r>
                        <a:rPr lang="en-US" dirty="0" smtClean="0"/>
                        <a:t>4-8Kg</a:t>
                      </a:r>
                      <a:endParaRPr lang="en-US" dirty="0"/>
                    </a:p>
                  </a:txBody>
                  <a:tcPr/>
                </a:tc>
                <a:tc>
                  <a:txBody>
                    <a:bodyPr/>
                    <a:lstStyle/>
                    <a:p>
                      <a:r>
                        <a:rPr lang="en-US" dirty="0" smtClean="0"/>
                        <a:t>2.5 </a:t>
                      </a:r>
                      <a:r>
                        <a:rPr lang="en-US" dirty="0" err="1" smtClean="0"/>
                        <a:t>mls</a:t>
                      </a:r>
                      <a:endParaRPr lang="en-US" dirty="0"/>
                    </a:p>
                  </a:txBody>
                  <a:tcPr/>
                </a:tc>
                <a:extLst>
                  <a:ext uri="{0D108BD9-81ED-4DB2-BD59-A6C34878D82A}">
                    <a16:rowId xmlns:a16="http://schemas.microsoft.com/office/drawing/2014/main" val="10001"/>
                  </a:ext>
                </a:extLst>
              </a:tr>
              <a:tr h="816429">
                <a:tc>
                  <a:txBody>
                    <a:bodyPr/>
                    <a:lstStyle/>
                    <a:p>
                      <a:r>
                        <a:rPr lang="en-US" dirty="0" smtClean="0"/>
                        <a:t>6/12-2 years</a:t>
                      </a:r>
                    </a:p>
                    <a:p>
                      <a:r>
                        <a:rPr lang="en-US" dirty="0" smtClean="0"/>
                        <a:t>8-12Kg</a:t>
                      </a:r>
                      <a:endParaRPr lang="en-US" dirty="0"/>
                    </a:p>
                  </a:txBody>
                  <a:tcPr/>
                </a:tc>
                <a:tc>
                  <a:txBody>
                    <a:bodyPr/>
                    <a:lstStyle/>
                    <a:p>
                      <a:r>
                        <a:rPr lang="en-US" dirty="0" smtClean="0"/>
                        <a:t>5.0 </a:t>
                      </a:r>
                      <a:r>
                        <a:rPr lang="en-US" dirty="0" err="1" smtClean="0"/>
                        <a:t>mls</a:t>
                      </a:r>
                      <a:endParaRPr lang="en-US" dirty="0"/>
                    </a:p>
                  </a:txBody>
                  <a:tcPr/>
                </a:tc>
                <a:extLst>
                  <a:ext uri="{0D108BD9-81ED-4DB2-BD59-A6C34878D82A}">
                    <a16:rowId xmlns:a16="http://schemas.microsoft.com/office/drawing/2014/main" val="10002"/>
                  </a:ext>
                </a:extLst>
              </a:tr>
              <a:tr h="816429">
                <a:tc>
                  <a:txBody>
                    <a:bodyPr/>
                    <a:lstStyle/>
                    <a:p>
                      <a:r>
                        <a:rPr lang="en-US" dirty="0" smtClean="0"/>
                        <a:t>2yrs-5yrs</a:t>
                      </a:r>
                    </a:p>
                    <a:p>
                      <a:r>
                        <a:rPr lang="en-US" dirty="0" smtClean="0"/>
                        <a:t>12-19Kg</a:t>
                      </a:r>
                      <a:endParaRPr lang="en-US" dirty="0"/>
                    </a:p>
                  </a:txBody>
                  <a:tcPr/>
                </a:tc>
                <a:tc>
                  <a:txBody>
                    <a:bodyPr/>
                    <a:lstStyle/>
                    <a:p>
                      <a:r>
                        <a:rPr lang="en-US" dirty="0" smtClean="0"/>
                        <a:t>7.5mls</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DIAZEPAM FOR CONVULSIONS</a:t>
            </a:r>
            <a:endParaRPr lang="en-US" dirty="0"/>
          </a:p>
        </p:txBody>
      </p:sp>
      <p:sp>
        <p:nvSpPr>
          <p:cNvPr id="3" name="Content Placeholder 2"/>
          <p:cNvSpPr>
            <a:spLocks noGrp="1"/>
          </p:cNvSpPr>
          <p:nvPr>
            <p:ph idx="1"/>
          </p:nvPr>
        </p:nvSpPr>
        <p:spPr>
          <a:xfrm>
            <a:off x="0" y="1554162"/>
            <a:ext cx="8991600" cy="5303837"/>
          </a:xfrm>
        </p:spPr>
        <p:txBody>
          <a:bodyPr/>
          <a:lstStyle/>
          <a:p>
            <a:pPr>
              <a:buNone/>
            </a:pPr>
            <a:r>
              <a:rPr lang="en-US" dirty="0" smtClean="0"/>
              <a:t>Main treatment for recurrent convulsions</a:t>
            </a:r>
          </a:p>
          <a:p>
            <a:r>
              <a:rPr lang="en-US" dirty="0" smtClean="0"/>
              <a:t>Give 0.5mg/Kg diazepam injection solution per rectal</a:t>
            </a:r>
          </a:p>
          <a:p>
            <a:r>
              <a:rPr lang="en-US" dirty="0" smtClean="0"/>
              <a:t>Check blood sugar levels and manage appropriately.5mls/Kg of 10% Dextrose</a:t>
            </a:r>
          </a:p>
          <a:p>
            <a:r>
              <a:rPr lang="en-US" dirty="0" smtClean="0"/>
              <a:t>Repeat diazepam in 10 minutes</a:t>
            </a:r>
          </a:p>
          <a:p>
            <a:r>
              <a:rPr lang="en-US" dirty="0" smtClean="0"/>
              <a:t>Give Oxygen if available and refer</a:t>
            </a:r>
          </a:p>
          <a:p>
            <a:r>
              <a:rPr lang="en-US" dirty="0" smtClean="0"/>
              <a:t>Check ABC after the fit</a:t>
            </a:r>
          </a:p>
          <a:p>
            <a:r>
              <a:rPr lang="en-US" dirty="0" smtClean="0"/>
              <a:t>Check airway and clear</a:t>
            </a:r>
            <a:endParaRPr lang="en-US" dirty="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 CHILD FOR HYPOGLYCAEMIA</a:t>
            </a:r>
            <a:endParaRPr lang="en-US" dirty="0"/>
          </a:p>
        </p:txBody>
      </p:sp>
      <p:sp>
        <p:nvSpPr>
          <p:cNvPr id="3" name="Content Placeholder 2"/>
          <p:cNvSpPr>
            <a:spLocks noGrp="1"/>
          </p:cNvSpPr>
          <p:nvPr>
            <p:ph idx="1"/>
          </p:nvPr>
        </p:nvSpPr>
        <p:spPr>
          <a:xfrm>
            <a:off x="0" y="1554162"/>
            <a:ext cx="8991600" cy="5303837"/>
          </a:xfrm>
        </p:spPr>
        <p:txBody>
          <a:bodyPr/>
          <a:lstStyle/>
          <a:p>
            <a:r>
              <a:rPr lang="en-US" dirty="0" smtClean="0"/>
              <a:t>Ask the mother to breastfeed if the child can breastfeed</a:t>
            </a:r>
          </a:p>
          <a:p>
            <a:r>
              <a:rPr lang="en-US" dirty="0" smtClean="0"/>
              <a:t>Give EBM if the child can swallow but unable to breastfeed</a:t>
            </a:r>
          </a:p>
          <a:p>
            <a:r>
              <a:rPr lang="en-US" dirty="0" smtClean="0"/>
              <a:t>If unable to swallow, give Dextrose 10%(10mls/Kg) I.V. slowly</a:t>
            </a:r>
          </a:p>
          <a:p>
            <a:r>
              <a:rPr lang="en-US" dirty="0" smtClean="0"/>
              <a:t>Keep the child warm</a:t>
            </a:r>
          </a:p>
          <a:p>
            <a:r>
              <a:rPr lang="en-US" dirty="0" smtClean="0"/>
              <a:t>Refer urgently</a:t>
            </a:r>
            <a:endParaRPr lang="en-US" dirty="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 WHEEZING</a:t>
            </a:r>
            <a:endParaRPr lang="en-US" dirty="0"/>
          </a:p>
        </p:txBody>
      </p:sp>
      <p:sp>
        <p:nvSpPr>
          <p:cNvPr id="3" name="Content Placeholder 2"/>
          <p:cNvSpPr>
            <a:spLocks noGrp="1"/>
          </p:cNvSpPr>
          <p:nvPr>
            <p:ph idx="1"/>
          </p:nvPr>
        </p:nvSpPr>
        <p:spPr>
          <a:xfrm>
            <a:off x="304800" y="1554163"/>
            <a:ext cx="8686800" cy="5303838"/>
          </a:xfrm>
        </p:spPr>
        <p:txBody>
          <a:bodyPr/>
          <a:lstStyle/>
          <a:p>
            <a:r>
              <a:rPr lang="en-US" dirty="0" smtClean="0"/>
              <a:t>Use a bronchodilator to treat wheezing</a:t>
            </a:r>
          </a:p>
          <a:p>
            <a:r>
              <a:rPr lang="en-US" dirty="0" smtClean="0"/>
              <a:t>Assess the child after 30 minutes</a:t>
            </a:r>
          </a:p>
          <a:p>
            <a:r>
              <a:rPr lang="en-US" dirty="0" smtClean="0"/>
              <a:t>CLASSIFICATION OF WHEEZING</a:t>
            </a:r>
            <a:endParaRPr lang="en-US" dirty="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0"/>
          <a:ext cx="8610600" cy="602430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3073400">
                  <a:extLst>
                    <a:ext uri="{9D8B030D-6E8A-4147-A177-3AD203B41FA5}">
                      <a16:colId xmlns:a16="http://schemas.microsoft.com/office/drawing/2014/main" val="20001"/>
                    </a:ext>
                  </a:extLst>
                </a:gridCol>
                <a:gridCol w="3022600">
                  <a:extLst>
                    <a:ext uri="{9D8B030D-6E8A-4147-A177-3AD203B41FA5}">
                      <a16:colId xmlns:a16="http://schemas.microsoft.com/office/drawing/2014/main" val="20002"/>
                    </a:ext>
                  </a:extLst>
                </a:gridCol>
              </a:tblGrid>
              <a:tr h="544983">
                <a:tc>
                  <a:txBody>
                    <a:bodyPr/>
                    <a:lstStyle/>
                    <a:p>
                      <a:r>
                        <a:rPr lang="en-US" dirty="0" smtClean="0"/>
                        <a:t>ASSESS</a:t>
                      </a:r>
                      <a:endParaRPr lang="en-US" dirty="0"/>
                    </a:p>
                  </a:txBody>
                  <a:tcPr/>
                </a:tc>
                <a:tc>
                  <a:txBody>
                    <a:bodyPr/>
                    <a:lstStyle/>
                    <a:p>
                      <a:r>
                        <a:rPr lang="en-US" dirty="0" smtClean="0"/>
                        <a:t>TREAT CHILD&lt;1 YR</a:t>
                      </a:r>
                      <a:endParaRPr lang="en-US" dirty="0"/>
                    </a:p>
                  </a:txBody>
                  <a:tcPr/>
                </a:tc>
                <a:tc>
                  <a:txBody>
                    <a:bodyPr/>
                    <a:lstStyle/>
                    <a:p>
                      <a:r>
                        <a:rPr lang="en-US" dirty="0" smtClean="0"/>
                        <a:t>TREAT CHILD&gt;1YR</a:t>
                      </a:r>
                      <a:endParaRPr lang="en-US" dirty="0"/>
                    </a:p>
                  </a:txBody>
                  <a:tcPr/>
                </a:tc>
                <a:extLst>
                  <a:ext uri="{0D108BD9-81ED-4DB2-BD59-A6C34878D82A}">
                    <a16:rowId xmlns:a16="http://schemas.microsoft.com/office/drawing/2014/main" val="10000"/>
                  </a:ext>
                </a:extLst>
              </a:tr>
              <a:tr h="2388597">
                <a:tc>
                  <a:txBody>
                    <a:bodyPr/>
                    <a:lstStyle/>
                    <a:p>
                      <a:r>
                        <a:rPr lang="en-US" dirty="0" smtClean="0"/>
                        <a:t>Chest in drawing +other</a:t>
                      </a:r>
                      <a:r>
                        <a:rPr lang="en-US" baseline="0" dirty="0" smtClean="0"/>
                        <a:t> danger sign</a:t>
                      </a:r>
                      <a:endParaRPr lang="en-US" dirty="0"/>
                    </a:p>
                  </a:txBody>
                  <a:tcPr/>
                </a:tc>
                <a:tc>
                  <a:txBody>
                    <a:bodyPr/>
                    <a:lstStyle/>
                    <a:p>
                      <a:r>
                        <a:rPr lang="en-US" dirty="0" smtClean="0"/>
                        <a:t>-</a:t>
                      </a:r>
                      <a:r>
                        <a:rPr lang="en-US" dirty="0" err="1" smtClean="0"/>
                        <a:t>Nebulise</a:t>
                      </a:r>
                      <a:r>
                        <a:rPr lang="en-US" dirty="0" smtClean="0"/>
                        <a:t> using rapid acting bronchodilator</a:t>
                      </a:r>
                    </a:p>
                    <a:p>
                      <a:r>
                        <a:rPr lang="en-US" dirty="0" smtClean="0"/>
                        <a:t>-First</a:t>
                      </a:r>
                      <a:r>
                        <a:rPr lang="en-US" baseline="0" dirty="0" smtClean="0"/>
                        <a:t> dose of Antibiotic</a:t>
                      </a:r>
                    </a:p>
                    <a:p>
                      <a:r>
                        <a:rPr lang="en-US" baseline="0" dirty="0" smtClean="0"/>
                        <a:t>-Refer immediately</a:t>
                      </a:r>
                      <a:endParaRPr lang="en-US" dirty="0"/>
                    </a:p>
                  </a:txBody>
                  <a:tcPr/>
                </a:tc>
                <a:tc>
                  <a:txBody>
                    <a:bodyPr/>
                    <a:lstStyle/>
                    <a:p>
                      <a:r>
                        <a:rPr lang="en-US" dirty="0" smtClean="0"/>
                        <a:t>-</a:t>
                      </a:r>
                      <a:r>
                        <a:rPr lang="en-US" dirty="0" err="1" smtClean="0"/>
                        <a:t>Nebulise</a:t>
                      </a:r>
                      <a:r>
                        <a:rPr lang="en-US" dirty="0" smtClean="0"/>
                        <a:t> using rapid acting bronchodilator</a:t>
                      </a:r>
                    </a:p>
                    <a:p>
                      <a:r>
                        <a:rPr lang="en-US" dirty="0" smtClean="0"/>
                        <a:t>-Assess after 30 minutes</a:t>
                      </a:r>
                    </a:p>
                    <a:p>
                      <a:r>
                        <a:rPr lang="en-US" dirty="0" smtClean="0"/>
                        <a:t>-Give oral </a:t>
                      </a:r>
                      <a:r>
                        <a:rPr lang="en-US" dirty="0" err="1" smtClean="0"/>
                        <a:t>prednisolone</a:t>
                      </a:r>
                      <a:endParaRPr lang="en-US" dirty="0" smtClean="0"/>
                    </a:p>
                    <a:p>
                      <a:r>
                        <a:rPr lang="en-US" dirty="0" smtClean="0"/>
                        <a:t>-Give first dose of antibiotic and refer immediately</a:t>
                      </a:r>
                      <a:endParaRPr lang="en-US" dirty="0"/>
                    </a:p>
                  </a:txBody>
                  <a:tcPr/>
                </a:tc>
                <a:extLst>
                  <a:ext uri="{0D108BD9-81ED-4DB2-BD59-A6C34878D82A}">
                    <a16:rowId xmlns:a16="http://schemas.microsoft.com/office/drawing/2014/main" val="10001"/>
                  </a:ext>
                </a:extLst>
              </a:tr>
              <a:tr h="1746931">
                <a:tc>
                  <a:txBody>
                    <a:bodyPr/>
                    <a:lstStyle/>
                    <a:p>
                      <a:r>
                        <a:rPr lang="en-US" dirty="0" smtClean="0"/>
                        <a:t>Fast breathing + wheeze</a:t>
                      </a:r>
                      <a:endParaRPr lang="en-US" dirty="0"/>
                    </a:p>
                  </a:txBody>
                  <a:tcPr/>
                </a:tc>
                <a:tc>
                  <a:txBody>
                    <a:bodyPr/>
                    <a:lstStyle/>
                    <a:p>
                      <a:r>
                        <a:rPr lang="en-US" dirty="0" smtClean="0"/>
                        <a:t>-Oral bronchodilators</a:t>
                      </a:r>
                    </a:p>
                    <a:p>
                      <a:r>
                        <a:rPr lang="en-US" dirty="0" smtClean="0"/>
                        <a:t>-Oral antibiotics</a:t>
                      </a:r>
                    </a:p>
                    <a:p>
                      <a:r>
                        <a:rPr lang="en-US" dirty="0" smtClean="0"/>
                        <a:t>-Send home on treatment</a:t>
                      </a:r>
                    </a:p>
                    <a:p>
                      <a:r>
                        <a:rPr lang="en-US" dirty="0" smtClean="0"/>
                        <a:t>-Follow up in 2/7</a:t>
                      </a:r>
                      <a:endParaRPr lang="en-US" dirty="0"/>
                    </a:p>
                  </a:txBody>
                  <a:tcPr/>
                </a:tc>
                <a:tc>
                  <a:txBody>
                    <a:bodyPr/>
                    <a:lstStyle/>
                    <a:p>
                      <a:r>
                        <a:rPr lang="en-US" dirty="0" smtClean="0"/>
                        <a:t>-Oral bronchodilators</a:t>
                      </a:r>
                    </a:p>
                    <a:p>
                      <a:r>
                        <a:rPr lang="en-US" dirty="0" smtClean="0"/>
                        <a:t>-Oral antibiotics</a:t>
                      </a:r>
                    </a:p>
                    <a:p>
                      <a:r>
                        <a:rPr lang="en-US" dirty="0" smtClean="0"/>
                        <a:t>-Send home on treatment</a:t>
                      </a:r>
                    </a:p>
                    <a:p>
                      <a:r>
                        <a:rPr lang="en-US" dirty="0" smtClean="0"/>
                        <a:t>-Follow up in 2/7</a:t>
                      </a:r>
                    </a:p>
                    <a:p>
                      <a:endParaRPr lang="en-US" dirty="0"/>
                    </a:p>
                  </a:txBody>
                  <a:tcPr/>
                </a:tc>
                <a:extLst>
                  <a:ext uri="{0D108BD9-81ED-4DB2-BD59-A6C34878D82A}">
                    <a16:rowId xmlns:a16="http://schemas.microsoft.com/office/drawing/2014/main" val="10002"/>
                  </a:ext>
                </a:extLst>
              </a:tr>
              <a:tr h="1343793">
                <a:tc>
                  <a:txBody>
                    <a:bodyPr/>
                    <a:lstStyle/>
                    <a:p>
                      <a:r>
                        <a:rPr lang="en-US" dirty="0" smtClean="0"/>
                        <a:t>No fast </a:t>
                      </a:r>
                      <a:r>
                        <a:rPr lang="en-US" dirty="0" err="1" smtClean="0"/>
                        <a:t>breathing;wheeze</a:t>
                      </a:r>
                      <a:r>
                        <a:rPr lang="en-US" dirty="0" smtClean="0"/>
                        <a:t> only</a:t>
                      </a:r>
                      <a:endParaRPr lang="en-US" dirty="0"/>
                    </a:p>
                  </a:txBody>
                  <a:tcPr/>
                </a:tc>
                <a:tc>
                  <a:txBody>
                    <a:bodyPr/>
                    <a:lstStyle/>
                    <a:p>
                      <a:r>
                        <a:rPr lang="en-US" dirty="0" smtClean="0"/>
                        <a:t>-Oral bronchodilators</a:t>
                      </a:r>
                    </a:p>
                    <a:p>
                      <a:r>
                        <a:rPr lang="en-US" dirty="0" smtClean="0"/>
                        <a:t>-Send home on treatment</a:t>
                      </a:r>
                    </a:p>
                    <a:p>
                      <a:endParaRPr lang="en-US" dirty="0"/>
                    </a:p>
                  </a:txBody>
                  <a:tcPr/>
                </a:tc>
                <a:tc>
                  <a:txBody>
                    <a:bodyPr/>
                    <a:lstStyle/>
                    <a:p>
                      <a:r>
                        <a:rPr lang="en-US" dirty="0" smtClean="0"/>
                        <a:t>Oral bronchodilators</a:t>
                      </a:r>
                    </a:p>
                    <a:p>
                      <a:r>
                        <a:rPr lang="en-US" dirty="0" smtClean="0"/>
                        <a:t>-Send home on treatment</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ORAL BRONCHODILATORS</a:t>
            </a:r>
            <a:endParaRPr lang="en-US" dirty="0"/>
          </a:p>
        </p:txBody>
      </p:sp>
      <p:sp>
        <p:nvSpPr>
          <p:cNvPr id="3" name="Content Placeholder 2"/>
          <p:cNvSpPr>
            <a:spLocks noGrp="1"/>
          </p:cNvSpPr>
          <p:nvPr>
            <p:ph idx="1"/>
          </p:nvPr>
        </p:nvSpPr>
        <p:spPr>
          <a:xfrm>
            <a:off x="304800" y="1371600"/>
            <a:ext cx="8686800" cy="5486399"/>
          </a:xfrm>
        </p:spPr>
        <p:txBody>
          <a:bodyPr/>
          <a:lstStyle/>
          <a:p>
            <a:r>
              <a:rPr lang="en-US" dirty="0" err="1" smtClean="0"/>
              <a:t>Salbutamol</a:t>
            </a:r>
            <a:r>
              <a:rPr lang="en-US" dirty="0" smtClean="0"/>
              <a:t> inhaler in spacer  2 puffs in 10 minutes.</a:t>
            </a:r>
          </a:p>
          <a:p>
            <a:r>
              <a:rPr lang="en-US" dirty="0" smtClean="0"/>
              <a:t>Subcutaneous epinephrine  0.01ml/Kg</a:t>
            </a:r>
          </a:p>
          <a:p>
            <a:r>
              <a:rPr lang="en-US" dirty="0" smtClean="0"/>
              <a:t>Nebulizer salbutamol :&lt;1 yr0.5ml in 2.0ml of sterile water&gt;1 yr1.0mls in 2.0 </a:t>
            </a:r>
            <a:r>
              <a:rPr lang="en-US" dirty="0" err="1" smtClean="0"/>
              <a:t>mls</a:t>
            </a:r>
            <a:r>
              <a:rPr lang="en-US" dirty="0" smtClean="0"/>
              <a:t> of sterile water</a:t>
            </a:r>
          </a:p>
          <a:p>
            <a:r>
              <a:rPr lang="en-US" dirty="0" smtClean="0"/>
              <a:t>If not improved, IV Aminophylline 5mg/kg given slowly over 20 minutes</a:t>
            </a:r>
          </a:p>
          <a:p>
            <a:r>
              <a:rPr lang="en-US" dirty="0" smtClean="0"/>
              <a:t>Monitor vital signs.</a:t>
            </a:r>
            <a:endParaRPr lang="en-US" dirty="0"/>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ORAL SALBUTAMOL TDS FOR 5 DAYS</a:t>
            </a:r>
            <a:endParaRPr lang="en-US" dirty="0"/>
          </a:p>
        </p:txBody>
      </p:sp>
      <p:graphicFrame>
        <p:nvGraphicFramePr>
          <p:cNvPr id="4" name="Content Placeholder 3"/>
          <p:cNvGraphicFramePr>
            <a:graphicFrameLocks noGrp="1"/>
          </p:cNvGraphicFramePr>
          <p:nvPr>
            <p:ph idx="1"/>
          </p:nvPr>
        </p:nvGraphicFramePr>
        <p:xfrm>
          <a:off x="457200" y="1600200"/>
          <a:ext cx="8229600" cy="2255838"/>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51946">
                <a:tc>
                  <a:txBody>
                    <a:bodyPr/>
                    <a:lstStyle/>
                    <a:p>
                      <a:r>
                        <a:rPr lang="en-US" dirty="0" smtClean="0"/>
                        <a:t>AGE</a:t>
                      </a:r>
                      <a:endParaRPr lang="en-US" dirty="0"/>
                    </a:p>
                  </a:txBody>
                  <a:tcPr marL="86627" marR="86627"/>
                </a:tc>
                <a:tc>
                  <a:txBody>
                    <a:bodyPr/>
                    <a:lstStyle/>
                    <a:p>
                      <a:r>
                        <a:rPr lang="en-US" dirty="0" smtClean="0"/>
                        <a:t>2MG TABS</a:t>
                      </a:r>
                      <a:endParaRPr lang="en-US" dirty="0"/>
                    </a:p>
                  </a:txBody>
                  <a:tcPr marL="86627" marR="86627"/>
                </a:tc>
                <a:tc>
                  <a:txBody>
                    <a:bodyPr/>
                    <a:lstStyle/>
                    <a:p>
                      <a:r>
                        <a:rPr lang="en-US" dirty="0" smtClean="0"/>
                        <a:t>4MG TABS</a:t>
                      </a:r>
                      <a:endParaRPr lang="en-US" dirty="0"/>
                    </a:p>
                  </a:txBody>
                  <a:tcPr marL="86627" marR="86627"/>
                </a:tc>
                <a:tc>
                  <a:txBody>
                    <a:bodyPr/>
                    <a:lstStyle/>
                    <a:p>
                      <a:r>
                        <a:rPr lang="en-US" dirty="0" smtClean="0"/>
                        <a:t>SYRUP</a:t>
                      </a:r>
                      <a:endParaRPr lang="en-US" dirty="0"/>
                    </a:p>
                  </a:txBody>
                  <a:tcPr marL="86627" marR="86627"/>
                </a:tc>
                <a:extLst>
                  <a:ext uri="{0D108BD9-81ED-4DB2-BD59-A6C34878D82A}">
                    <a16:rowId xmlns:a16="http://schemas.microsoft.com/office/drawing/2014/main" val="10000"/>
                  </a:ext>
                </a:extLst>
              </a:tr>
              <a:tr h="751946">
                <a:tc>
                  <a:txBody>
                    <a:bodyPr/>
                    <a:lstStyle/>
                    <a:p>
                      <a:r>
                        <a:rPr lang="en-US" dirty="0" smtClean="0"/>
                        <a:t>2/12-12/12</a:t>
                      </a:r>
                      <a:endParaRPr lang="en-US" dirty="0"/>
                    </a:p>
                  </a:txBody>
                  <a:tcPr marL="86627" marR="86627"/>
                </a:tc>
                <a:tc>
                  <a:txBody>
                    <a:bodyPr/>
                    <a:lstStyle/>
                    <a:p>
                      <a:r>
                        <a:rPr lang="en-US" dirty="0" smtClean="0"/>
                        <a:t>½</a:t>
                      </a:r>
                      <a:endParaRPr lang="en-US" dirty="0"/>
                    </a:p>
                  </a:txBody>
                  <a:tcPr marL="86627" marR="86627"/>
                </a:tc>
                <a:tc>
                  <a:txBody>
                    <a:bodyPr/>
                    <a:lstStyle/>
                    <a:p>
                      <a:r>
                        <a:rPr lang="en-US" dirty="0" smtClean="0"/>
                        <a:t>¼</a:t>
                      </a:r>
                      <a:endParaRPr lang="en-US" dirty="0"/>
                    </a:p>
                  </a:txBody>
                  <a:tcPr marL="86627" marR="86627"/>
                </a:tc>
                <a:tc>
                  <a:txBody>
                    <a:bodyPr/>
                    <a:lstStyle/>
                    <a:p>
                      <a:r>
                        <a:rPr lang="en-US" dirty="0" smtClean="0"/>
                        <a:t>2.5mls</a:t>
                      </a:r>
                      <a:endParaRPr lang="en-US" dirty="0"/>
                    </a:p>
                  </a:txBody>
                  <a:tcPr marL="86627" marR="86627"/>
                </a:tc>
                <a:extLst>
                  <a:ext uri="{0D108BD9-81ED-4DB2-BD59-A6C34878D82A}">
                    <a16:rowId xmlns:a16="http://schemas.microsoft.com/office/drawing/2014/main" val="10001"/>
                  </a:ext>
                </a:extLst>
              </a:tr>
              <a:tr h="751946">
                <a:tc>
                  <a:txBody>
                    <a:bodyPr/>
                    <a:lstStyle/>
                    <a:p>
                      <a:r>
                        <a:rPr lang="en-US" dirty="0" smtClean="0"/>
                        <a:t>1yr-5yr</a:t>
                      </a:r>
                      <a:endParaRPr lang="en-US" dirty="0"/>
                    </a:p>
                  </a:txBody>
                  <a:tcPr marL="86627" marR="86627"/>
                </a:tc>
                <a:tc>
                  <a:txBody>
                    <a:bodyPr/>
                    <a:lstStyle/>
                    <a:p>
                      <a:r>
                        <a:rPr lang="en-US" dirty="0" smtClean="0"/>
                        <a:t>1</a:t>
                      </a:r>
                      <a:endParaRPr lang="en-US" dirty="0"/>
                    </a:p>
                  </a:txBody>
                  <a:tcPr marL="86627" marR="86627"/>
                </a:tc>
                <a:tc>
                  <a:txBody>
                    <a:bodyPr/>
                    <a:lstStyle/>
                    <a:p>
                      <a:r>
                        <a:rPr lang="en-US" dirty="0" smtClean="0"/>
                        <a:t>½</a:t>
                      </a:r>
                      <a:endParaRPr lang="en-US" dirty="0"/>
                    </a:p>
                  </a:txBody>
                  <a:tcPr marL="86627" marR="86627"/>
                </a:tc>
                <a:tc>
                  <a:txBody>
                    <a:bodyPr/>
                    <a:lstStyle/>
                    <a:p>
                      <a:r>
                        <a:rPr lang="en-US" dirty="0" smtClean="0"/>
                        <a:t>5.0mls</a:t>
                      </a:r>
                      <a:endParaRPr lang="en-US" dirty="0"/>
                    </a:p>
                  </a:txBody>
                  <a:tcPr marL="86627" marR="86627"/>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Review of Systems:</a:t>
            </a:r>
            <a:endParaRPr lang="en-US" dirty="0"/>
          </a:p>
        </p:txBody>
      </p:sp>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Weight - recent changes, weight at birth </a:t>
            </a:r>
          </a:p>
          <a:p>
            <a:r>
              <a:rPr lang="en-US" dirty="0" smtClean="0"/>
              <a:t>Skin and Lymph - rashes, </a:t>
            </a:r>
            <a:r>
              <a:rPr lang="en-US" dirty="0" err="1" smtClean="0"/>
              <a:t>adenopathy</a:t>
            </a:r>
            <a:r>
              <a:rPr lang="en-US" dirty="0" smtClean="0"/>
              <a:t>, lumps, bruising and bleeding, pigmentation changes </a:t>
            </a:r>
          </a:p>
          <a:p>
            <a:r>
              <a:rPr lang="en-US" dirty="0" smtClean="0"/>
              <a:t>Headaches, concussions, unusual head shape, strabismus, conjunctivitis, visual problems, hearing, ear infections, draining ears, cold and sore throats, tonsillitis, mouth breathing, snoring, apnea, oral thrush, </a:t>
            </a:r>
            <a:r>
              <a:rPr lang="en-US" dirty="0" err="1" smtClean="0"/>
              <a:t>epistaxis</a:t>
            </a:r>
            <a:r>
              <a:rPr lang="en-US" dirty="0" smtClean="0"/>
              <a:t>, caries </a:t>
            </a:r>
          </a:p>
          <a:p>
            <a:r>
              <a:rPr lang="en-US" dirty="0" smtClean="0"/>
              <a:t>Cardiac - cyanosis and </a:t>
            </a:r>
            <a:r>
              <a:rPr lang="en-US" dirty="0" err="1" smtClean="0"/>
              <a:t>dyspnea</a:t>
            </a:r>
            <a:r>
              <a:rPr lang="en-US" dirty="0" smtClean="0"/>
              <a:t>, heart murmurs, exercise tolerance, squatting, chest pain, palpitations </a:t>
            </a:r>
          </a:p>
          <a:p>
            <a:endParaRPr lang="en-US" dirty="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ETAT:TRIAGE OF SICK CHILDREN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Emergency signs</a:t>
            </a:r>
          </a:p>
          <a:p>
            <a:pPr marL="514350" indent="-514350">
              <a:buAutoNum type="arabicPeriod"/>
            </a:pPr>
            <a:r>
              <a:rPr lang="en-US" dirty="0" smtClean="0"/>
              <a:t>Airway and Breathing: </a:t>
            </a:r>
          </a:p>
          <a:p>
            <a:pPr marL="514350" indent="-514350">
              <a:buFont typeface="Wingdings" pitchFamily="2" charset="2"/>
              <a:buChar char="ü"/>
            </a:pPr>
            <a:r>
              <a:rPr lang="en-US" dirty="0" smtClean="0"/>
              <a:t>obstructed breathing,</a:t>
            </a:r>
          </a:p>
          <a:p>
            <a:pPr marL="514350" indent="-514350">
              <a:buFont typeface="Wingdings" pitchFamily="2" charset="2"/>
              <a:buChar char="ü"/>
            </a:pPr>
            <a:r>
              <a:rPr lang="en-US" dirty="0" smtClean="0"/>
              <a:t>central cyanosis,</a:t>
            </a:r>
          </a:p>
          <a:p>
            <a:pPr marL="514350" indent="-514350">
              <a:buFont typeface="Wingdings" pitchFamily="2" charset="2"/>
              <a:buChar char="ü"/>
            </a:pPr>
            <a:r>
              <a:rPr lang="en-US" dirty="0" smtClean="0"/>
              <a:t>severe respiratory distress,</a:t>
            </a:r>
          </a:p>
          <a:p>
            <a:pPr marL="514350" indent="-514350">
              <a:buFont typeface="Wingdings" pitchFamily="2" charset="2"/>
              <a:buChar char="ü"/>
            </a:pPr>
            <a:r>
              <a:rPr lang="en-US" dirty="0" smtClean="0"/>
              <a:t>weak/absent breathing</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None/>
            </a:pPr>
            <a:r>
              <a:rPr lang="en-US" dirty="0" smtClean="0"/>
              <a:t>2. Circulation</a:t>
            </a:r>
          </a:p>
          <a:p>
            <a:pPr marL="514350" indent="-514350">
              <a:buFont typeface="Wingdings" pitchFamily="2" charset="2"/>
              <a:buChar char="ü"/>
            </a:pPr>
            <a:r>
              <a:rPr lang="en-US" dirty="0" smtClean="0"/>
              <a:t>Cold hands with; </a:t>
            </a:r>
          </a:p>
          <a:p>
            <a:pPr marL="514350" indent="-514350">
              <a:buFont typeface="Wingdings" pitchFamily="2" charset="2"/>
              <a:buChar char="ü"/>
            </a:pPr>
            <a:r>
              <a:rPr lang="en-US" dirty="0" smtClean="0"/>
              <a:t>capillary refill&gt; 3 seconds,</a:t>
            </a:r>
          </a:p>
          <a:p>
            <a:pPr marL="514350" indent="-514350">
              <a:buFont typeface="Wingdings" pitchFamily="2" charset="2"/>
              <a:buChar char="ü"/>
            </a:pPr>
            <a:r>
              <a:rPr lang="en-US" dirty="0" smtClean="0"/>
              <a:t>weak and fast pulse,</a:t>
            </a:r>
          </a:p>
          <a:p>
            <a:pPr marL="514350" indent="-514350">
              <a:buFont typeface="Wingdings" pitchFamily="2" charset="2"/>
              <a:buChar char="ü"/>
            </a:pPr>
            <a:r>
              <a:rPr lang="en-US" dirty="0" smtClean="0"/>
              <a:t>Slow( &lt;60bpm) or absent pulse</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3. Coma /convulsions/confusion in a </a:t>
            </a:r>
            <a:r>
              <a:rPr lang="en-US" dirty="0" err="1" smtClean="0"/>
              <a:t>child:AVPU</a:t>
            </a:r>
            <a:r>
              <a:rPr lang="en-US" dirty="0" smtClean="0"/>
              <a:t>=P’ or U’</a:t>
            </a:r>
          </a:p>
          <a:p>
            <a:pPr>
              <a:buNone/>
            </a:pPr>
            <a:r>
              <a:rPr lang="en-US" dirty="0" smtClean="0"/>
              <a:t>4. </a:t>
            </a:r>
            <a:r>
              <a:rPr lang="en-US" dirty="0" err="1" smtClean="0"/>
              <a:t>Diarrhoea</a:t>
            </a:r>
            <a:r>
              <a:rPr lang="en-US" dirty="0" smtClean="0"/>
              <a:t> with sunken eyes= </a:t>
            </a:r>
            <a:r>
              <a:rPr lang="en-US" dirty="0" err="1" smtClean="0"/>
              <a:t>assessement</a:t>
            </a:r>
            <a:r>
              <a:rPr lang="en-US" dirty="0" smtClean="0"/>
              <a:t> and treatment for severe dehydration</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SIGNS IN A CHILD</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Tiny-sick infant aged less than 2 months</a:t>
            </a:r>
          </a:p>
          <a:p>
            <a:r>
              <a:rPr lang="en-US" dirty="0" smtClean="0"/>
              <a:t>Temperature very high &gt; 39.5</a:t>
            </a:r>
          </a:p>
          <a:p>
            <a:r>
              <a:rPr lang="en-US" dirty="0" smtClean="0"/>
              <a:t>Trauma-major trauma</a:t>
            </a:r>
          </a:p>
          <a:p>
            <a:r>
              <a:rPr lang="en-US" dirty="0" smtClean="0"/>
              <a:t>Poisoning-mother reports </a:t>
            </a:r>
            <a:r>
              <a:rPr lang="en-US" dirty="0" err="1" smtClean="0"/>
              <a:t>poisoining</a:t>
            </a:r>
            <a:endParaRPr lang="en-US" dirty="0" smtClean="0"/>
          </a:p>
          <a:p>
            <a:r>
              <a:rPr lang="en-US" dirty="0" smtClean="0"/>
              <a:t>Pallor-severe </a:t>
            </a:r>
            <a:r>
              <a:rPr lang="en-US" dirty="0" err="1" smtClean="0"/>
              <a:t>palmar</a:t>
            </a:r>
            <a:r>
              <a:rPr lang="en-US" dirty="0" smtClean="0"/>
              <a:t> pallor</a:t>
            </a:r>
          </a:p>
          <a:p>
            <a:r>
              <a:rPr lang="en-US" dirty="0" smtClean="0"/>
              <a:t>Restless/irritable/Floppy</a:t>
            </a:r>
          </a:p>
          <a:p>
            <a:r>
              <a:rPr lang="en-US" dirty="0" smtClean="0"/>
              <a:t>Respiratory distress</a:t>
            </a:r>
          </a:p>
          <a:p>
            <a:r>
              <a:rPr lang="en-US" dirty="0" smtClean="0"/>
              <a:t>Referral-has an urgent referral letter</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534400" cy="5257800"/>
          </a:xfrm>
        </p:spPr>
        <p:txBody>
          <a:bodyPr/>
          <a:lstStyle/>
          <a:p>
            <a:r>
              <a:rPr lang="en-US" dirty="0" smtClean="0"/>
              <a:t>Malnutrition-visible severe wasting</a:t>
            </a:r>
          </a:p>
          <a:p>
            <a:r>
              <a:rPr lang="en-US" dirty="0" err="1" smtClean="0"/>
              <a:t>Oedema</a:t>
            </a:r>
            <a:r>
              <a:rPr lang="en-US" dirty="0" smtClean="0"/>
              <a:t> of both feet</a:t>
            </a:r>
          </a:p>
          <a:p>
            <a:r>
              <a:rPr lang="en-US" dirty="0" smtClean="0"/>
              <a:t>Burns-severe burns</a:t>
            </a:r>
          </a:p>
          <a:p>
            <a:r>
              <a:rPr lang="en-US" dirty="0" smtClean="0"/>
              <a:t>Children having the above priority signs should be given priority in the queue, weigh the baby, take baseline observations.</a:t>
            </a:r>
          </a:p>
          <a:p>
            <a:pPr>
              <a:buNone/>
            </a:pP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VID-20150415-WA0018">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309813" y="1600200"/>
            <a:ext cx="4525962" cy="4525963"/>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8991600" cy="5075237"/>
          </a:xfrm>
        </p:spPr>
        <p:txBody>
          <a:bodyPr/>
          <a:lstStyle/>
          <a:p>
            <a:pPr>
              <a:buNone/>
            </a:pPr>
            <a:r>
              <a:rPr lang="en-US" dirty="0" smtClean="0"/>
              <a:t>END</a:t>
            </a:r>
          </a:p>
          <a:p>
            <a:pPr>
              <a:buNone/>
            </a:pPr>
            <a:endParaRPr lang="en-US" dirty="0" smtClean="0"/>
          </a:p>
          <a:p>
            <a:pPr>
              <a:buNone/>
            </a:pPr>
            <a:endParaRPr lang="en-US" dirty="0" smtClean="0"/>
          </a:p>
          <a:p>
            <a:pPr>
              <a:buNone/>
            </a:pPr>
            <a:r>
              <a:rPr lang="en-US" dirty="0" smtClean="0"/>
              <a:t>MWISHO</a:t>
            </a:r>
          </a:p>
          <a:p>
            <a:pPr>
              <a:buNone/>
            </a:pP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371600"/>
            <a:ext cx="9144000" cy="5715000"/>
          </a:xfrm>
        </p:spPr>
        <p:txBody>
          <a:bodyPr/>
          <a:lstStyle/>
          <a:p>
            <a:r>
              <a:rPr lang="en-US" dirty="0" smtClean="0"/>
              <a:t>Respiratory - pneumonia, </a:t>
            </a:r>
            <a:r>
              <a:rPr lang="en-US" dirty="0" err="1" smtClean="0"/>
              <a:t>bronchiolitis</a:t>
            </a:r>
            <a:r>
              <a:rPr lang="en-US" dirty="0" smtClean="0"/>
              <a:t>, wheezing, chronic cough, sputum, </a:t>
            </a:r>
            <a:r>
              <a:rPr lang="en-US" dirty="0" err="1" smtClean="0"/>
              <a:t>hemoptysis</a:t>
            </a:r>
            <a:r>
              <a:rPr lang="en-US" dirty="0" smtClean="0"/>
              <a:t>, TB </a:t>
            </a:r>
          </a:p>
          <a:p>
            <a:r>
              <a:rPr lang="en-US" dirty="0" smtClean="0"/>
              <a:t>GI - stool color and character, diarrhea, constipation, vomiting, </a:t>
            </a:r>
            <a:r>
              <a:rPr lang="en-US" dirty="0" err="1" smtClean="0"/>
              <a:t>hematemesis</a:t>
            </a:r>
            <a:r>
              <a:rPr lang="en-US" dirty="0" smtClean="0"/>
              <a:t>, jaundice, abdominal pain, colic, appetite </a:t>
            </a:r>
          </a:p>
          <a:p>
            <a:r>
              <a:rPr lang="en-US" dirty="0" smtClean="0"/>
              <a:t>GU - frequency, </a:t>
            </a:r>
            <a:r>
              <a:rPr lang="en-US" dirty="0" err="1" smtClean="0"/>
              <a:t>dysuria</a:t>
            </a:r>
            <a:r>
              <a:rPr lang="en-US" dirty="0" smtClean="0"/>
              <a:t>, </a:t>
            </a:r>
            <a:r>
              <a:rPr lang="en-US" dirty="0" err="1" smtClean="0"/>
              <a:t>hematuria</a:t>
            </a:r>
            <a:r>
              <a:rPr lang="en-US" dirty="0" smtClean="0"/>
              <a:t>, discharge, abdominal pains, quality of urinary stream, </a:t>
            </a:r>
            <a:r>
              <a:rPr lang="en-US" dirty="0" err="1" smtClean="0"/>
              <a:t>polyuria</a:t>
            </a:r>
            <a:r>
              <a:rPr lang="en-US" dirty="0" smtClean="0"/>
              <a:t>, previous infections, facial edema </a:t>
            </a:r>
          </a:p>
          <a:p>
            <a:r>
              <a:rPr lang="en-US" dirty="0" smtClean="0"/>
              <a:t>Musculoskeletal - joint pains or swelling, fevers, scoliosis, </a:t>
            </a:r>
            <a:r>
              <a:rPr lang="en-US" dirty="0" err="1" smtClean="0"/>
              <a:t>myalgia</a:t>
            </a:r>
            <a:r>
              <a:rPr lang="en-US" dirty="0" smtClean="0"/>
              <a:t> or weakness, injuries, gait changes </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Pubertal - secondary sexual characteristics, menses and menstrual problems, pregnancies, sexual activity </a:t>
            </a:r>
          </a:p>
          <a:p>
            <a:r>
              <a:rPr lang="en-US" dirty="0" smtClean="0"/>
              <a:t>Allergy - </a:t>
            </a:r>
            <a:r>
              <a:rPr lang="en-US" dirty="0" err="1" smtClean="0"/>
              <a:t>urticaria</a:t>
            </a:r>
            <a:r>
              <a:rPr lang="en-US" dirty="0" smtClean="0"/>
              <a:t>, hay fever, allergic rhinitis, asthma, eczema, drug reactions </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IMCI</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PH" sz="4800" dirty="0" smtClean="0">
                <a:latin typeface="Bodoni MT Black" pitchFamily="18" charset="0"/>
                <a:cs typeface="Aharoni" pitchFamily="2" charset="-79"/>
              </a:rPr>
              <a:t>Integrated Management of Childhood illness (IMCI)</a:t>
            </a:r>
            <a:endParaRPr lang="en-US" sz="48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srcRect/>
          <a:stretch>
            <a:fillRect/>
          </a:stretch>
        </p:blipFill>
        <p:spPr bwMode="auto">
          <a:xfrm>
            <a:off x="3276600" y="457200"/>
            <a:ext cx="2906713" cy="5726113"/>
          </a:xfrm>
          <a:prstGeom prst="rect">
            <a:avLst/>
          </a:prstGeom>
          <a:noFill/>
          <a:ln w="9525">
            <a:noFill/>
            <a:miter lim="800000"/>
            <a:headEnd/>
            <a:tailEnd/>
          </a:ln>
        </p:spPr>
      </p:pic>
      <p:sp>
        <p:nvSpPr>
          <p:cNvPr id="54275" name="Slide Number Placeholder 2"/>
          <p:cNvSpPr>
            <a:spLocks noGrp="1"/>
          </p:cNvSpPr>
          <p:nvPr>
            <p:ph type="sldNum" sz="quarter" idx="12"/>
          </p:nvPr>
        </p:nvSpPr>
        <p:spPr>
          <a:noFill/>
        </p:spPr>
        <p:txBody>
          <a:bodyPr/>
          <a:lstStyle/>
          <a:p>
            <a:fld id="{7B5D04DB-8755-4144-B297-0F3D758F7FB3}" type="slidenum">
              <a:rPr lang="en-US" smtClean="0"/>
              <a:pPr/>
              <a:t>18</a:t>
            </a:fld>
            <a:endParaRPr lang="en-US" smtClean="0"/>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0" y="1219200"/>
            <a:ext cx="9144000" cy="5638800"/>
          </a:xfrm>
        </p:spPr>
        <p:txBody>
          <a:bodyPr>
            <a:normAutofit lnSpcReduction="10000"/>
          </a:bodyPr>
          <a:lstStyle/>
          <a:p>
            <a:r>
              <a:rPr lang="en-PH" sz="3600" b="1" dirty="0" smtClean="0">
                <a:latin typeface="Arial Black" pitchFamily="34" charset="0"/>
              </a:rPr>
              <a:t>I</a:t>
            </a:r>
            <a:r>
              <a:rPr lang="en-PH" b="1" dirty="0" smtClean="0">
                <a:latin typeface="Arial Black" pitchFamily="34" charset="0"/>
              </a:rPr>
              <a:t>s the integrated strategy that combines and links together existing child health programs</a:t>
            </a:r>
          </a:p>
          <a:p>
            <a:r>
              <a:rPr lang="en-PH" b="1" dirty="0" smtClean="0">
                <a:latin typeface="Arial Black" pitchFamily="34" charset="0"/>
              </a:rPr>
              <a:t>Is an evidenced based, syndrome approach to  case management that supports the rational, effective and affordable use of drugs and diagnostic tools.</a:t>
            </a:r>
          </a:p>
          <a:p>
            <a:r>
              <a:rPr lang="en-US" dirty="0" smtClean="0">
                <a:latin typeface="Arial Black" pitchFamily="34" charset="0"/>
              </a:rPr>
              <a:t>A joint WHO/UNICEF initiative since 1992.Currently focused on first level health facilities</a:t>
            </a:r>
          </a:p>
          <a:p>
            <a:endParaRPr lang="en-PH" b="1" dirty="0" smtClean="0">
              <a:latin typeface="Arial Black" pitchFamily="34" charset="0"/>
            </a:endParaRPr>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0" y="1600200"/>
            <a:ext cx="9144000" cy="5257800"/>
          </a:xfrm>
        </p:spPr>
        <p:txBody>
          <a:bodyPr/>
          <a:lstStyle/>
          <a:p>
            <a:pPr>
              <a:defRPr/>
            </a:pPr>
            <a:r>
              <a:rPr lang="en-US" dirty="0" smtClean="0"/>
              <a:t>Children are not just little adults!!</a:t>
            </a:r>
          </a:p>
          <a:p>
            <a:pPr>
              <a:spcBef>
                <a:spcPts val="500"/>
              </a:spcBef>
              <a:spcAft>
                <a:spcPts val="500"/>
              </a:spcAft>
              <a:defRPr/>
            </a:pPr>
            <a:r>
              <a:rPr lang="en-US" dirty="0" smtClean="0"/>
              <a:t>An adult gives you the history directly </a:t>
            </a:r>
            <a:r>
              <a:rPr lang="en-US" dirty="0" smtClean="0">
                <a:solidFill>
                  <a:srgbClr val="000000"/>
                </a:solidFill>
              </a:rPr>
              <a:t>–</a:t>
            </a:r>
            <a:r>
              <a:rPr lang="en-US" dirty="0" smtClean="0"/>
              <a:t> a child needs his parents to relay the history</a:t>
            </a:r>
          </a:p>
          <a:p>
            <a:pPr>
              <a:spcBef>
                <a:spcPts val="500"/>
              </a:spcBef>
              <a:spcAft>
                <a:spcPts val="500"/>
              </a:spcAft>
              <a:defRPr/>
            </a:pPr>
            <a:r>
              <a:rPr lang="en-US" dirty="0" smtClean="0"/>
              <a:t>Adult somatic growth is complete </a:t>
            </a:r>
            <a:r>
              <a:rPr lang="en-US" dirty="0" smtClean="0">
                <a:solidFill>
                  <a:srgbClr val="000000"/>
                </a:solidFill>
              </a:rPr>
              <a:t>–</a:t>
            </a:r>
            <a:r>
              <a:rPr lang="en-US" dirty="0" smtClean="0"/>
              <a:t> a child’s growth is constantly changing in predictable ways</a:t>
            </a:r>
          </a:p>
          <a:p>
            <a:pPr>
              <a:spcBef>
                <a:spcPts val="500"/>
              </a:spcBef>
              <a:spcAft>
                <a:spcPts val="500"/>
              </a:spcAft>
              <a:defRPr/>
            </a:pPr>
            <a:r>
              <a:rPr lang="en-US" dirty="0" smtClean="0"/>
              <a:t>An adult has completed all stages of development </a:t>
            </a:r>
            <a:r>
              <a:rPr lang="en-US" dirty="0" smtClean="0">
                <a:solidFill>
                  <a:srgbClr val="000000"/>
                </a:solidFill>
              </a:rPr>
              <a:t>–</a:t>
            </a:r>
            <a:r>
              <a:rPr lang="en-US" dirty="0" smtClean="0"/>
              <a:t> a child’s development and age are integrally</a:t>
            </a:r>
            <a:br>
              <a:rPr lang="en-US" dirty="0" smtClean="0"/>
            </a:br>
            <a:r>
              <a:rPr lang="en-US" dirty="0" smtClean="0"/>
              <a:t>related and impact all aspects of her physical and</a:t>
            </a:r>
            <a:br>
              <a:rPr lang="en-US" dirty="0" smtClean="0"/>
            </a:br>
            <a:r>
              <a:rPr lang="en-US" dirty="0" smtClean="0"/>
              <a:t>emotional states</a:t>
            </a:r>
          </a:p>
          <a:p>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IMCI</a:t>
            </a:r>
            <a:endParaRPr lang="en-US" dirty="0"/>
          </a:p>
        </p:txBody>
      </p:sp>
      <p:sp>
        <p:nvSpPr>
          <p:cNvPr id="3" name="Content Placeholder 2"/>
          <p:cNvSpPr>
            <a:spLocks noGrp="1"/>
          </p:cNvSpPr>
          <p:nvPr>
            <p:ph idx="1"/>
          </p:nvPr>
        </p:nvSpPr>
        <p:spPr>
          <a:xfrm>
            <a:off x="0" y="1600200"/>
            <a:ext cx="9144000" cy="5257800"/>
          </a:xfrm>
        </p:spPr>
        <p:txBody>
          <a:bodyPr/>
          <a:lstStyle/>
          <a:p>
            <a:r>
              <a:rPr lang="en-PH" b="1" dirty="0" smtClean="0"/>
              <a:t>To reduce significantly mortality and morbidity  associated with the major cause of diseases in children</a:t>
            </a:r>
          </a:p>
          <a:p>
            <a:r>
              <a:rPr lang="en-PH" b="1" dirty="0" smtClean="0"/>
              <a:t>To promote improved growth and development  of children under 5 years of age.</a:t>
            </a:r>
          </a:p>
          <a:p>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b="1" dirty="0" smtClean="0"/>
              <a:t/>
            </a:r>
            <a:br>
              <a:rPr lang="en-US" b="1" dirty="0" smtClean="0"/>
            </a:br>
            <a:r>
              <a:rPr lang="en-US" sz="3100" b="1" dirty="0" smtClean="0"/>
              <a:t>PRINCIPLES OF IMCI CASE MANAGEMENT</a:t>
            </a:r>
            <a:r>
              <a:rPr lang="en-US" dirty="0" smtClean="0"/>
              <a:t/>
            </a:r>
            <a:br>
              <a:rPr lang="en-US" dirty="0" smtClean="0"/>
            </a:br>
            <a:endParaRPr lang="en-US" dirty="0"/>
          </a:p>
        </p:txBody>
      </p:sp>
      <p:sp>
        <p:nvSpPr>
          <p:cNvPr id="3" name="Content Placeholder 2"/>
          <p:cNvSpPr>
            <a:spLocks noGrp="1"/>
          </p:cNvSpPr>
          <p:nvPr>
            <p:ph idx="1"/>
          </p:nvPr>
        </p:nvSpPr>
        <p:spPr>
          <a:xfrm>
            <a:off x="0" y="1600200"/>
            <a:ext cx="8991600" cy="5257800"/>
          </a:xfrm>
        </p:spPr>
        <p:txBody>
          <a:bodyPr>
            <a:normAutofit fontScale="77500" lnSpcReduction="20000"/>
          </a:bodyPr>
          <a:lstStyle/>
          <a:p>
            <a:pPr lvl="0"/>
            <a:r>
              <a:rPr lang="en-US" b="1" dirty="0" smtClean="0">
                <a:latin typeface="Times New Roman" pitchFamily="18" charset="0"/>
                <a:cs typeface="Times New Roman" pitchFamily="18" charset="0"/>
              </a:rPr>
              <a:t>All sick children aged up to 5 years are examined for general danger signs and all sick young infants are examined for very severe disease. These signs indicate immediate referral or admission to hospital</a:t>
            </a:r>
          </a:p>
          <a:p>
            <a:pPr lvl="0"/>
            <a:r>
              <a:rPr lang="en-US" b="1" dirty="0" smtClean="0">
                <a:latin typeface="Times New Roman" pitchFamily="18" charset="0"/>
                <a:cs typeface="Times New Roman" pitchFamily="18" charset="0"/>
              </a:rPr>
              <a:t>The children and infants are then assessed for main symptoms. For older children, the main symptoms include: cough or difficulty breathing, diarrhea, fever and ear infection. For young children, local bacterial infection, diarrhea and jaundice. All sick children are routinely assessed for nutritional and immunization and </a:t>
            </a:r>
            <a:r>
              <a:rPr lang="en-US" b="1" dirty="0" err="1" smtClean="0">
                <a:latin typeface="Times New Roman" pitchFamily="18" charset="0"/>
                <a:cs typeface="Times New Roman" pitchFamily="18" charset="0"/>
              </a:rPr>
              <a:t>deworming</a:t>
            </a:r>
            <a:r>
              <a:rPr lang="en-US" b="1" dirty="0" smtClean="0">
                <a:latin typeface="Times New Roman" pitchFamily="18" charset="0"/>
                <a:cs typeface="Times New Roman" pitchFamily="18" charset="0"/>
              </a:rPr>
              <a:t> status and other problems</a:t>
            </a:r>
          </a:p>
          <a:p>
            <a:pPr lvl="0"/>
            <a:r>
              <a:rPr lang="en-US" b="1" dirty="0" smtClean="0">
                <a:latin typeface="Times New Roman" pitchFamily="18" charset="0"/>
                <a:cs typeface="Times New Roman" pitchFamily="18" charset="0"/>
              </a:rPr>
              <a:t>Only a limited number of clinical signs are used</a:t>
            </a:r>
          </a:p>
          <a:p>
            <a:pPr lvl="0"/>
            <a:r>
              <a:rPr lang="en-US" b="1" dirty="0" smtClean="0">
                <a:latin typeface="Times New Roman" pitchFamily="18" charset="0"/>
                <a:cs typeface="Times New Roman" pitchFamily="18" charset="0"/>
              </a:rPr>
              <a:t>A combination of individual signs leads to a child’s classification within one or more symptom groups rather than a diagnosis.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4525963"/>
          </a:xfrm>
        </p:spPr>
        <p:txBody>
          <a:bodyPr/>
          <a:lstStyle/>
          <a:p>
            <a:pPr lvl="0"/>
            <a:r>
              <a:rPr lang="en-US" b="1" dirty="0" smtClean="0"/>
              <a:t>IMCI management procedures use limited number of essential drugs and encourage active participation of  caretakers in the treatment of children</a:t>
            </a:r>
          </a:p>
          <a:p>
            <a:pPr lvl="0"/>
            <a:r>
              <a:rPr lang="en-US" b="1" dirty="0" smtClean="0"/>
              <a:t>Counseling of caretakers on home care, correct feeding and giving of fluids, and when to return to clinic is an essential component of IMCI</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PH" dirty="0" smtClean="0"/>
              <a:t>Essential IMCI Drugs at Health Facilities</a:t>
            </a:r>
            <a:endParaRPr lang="en-US" dirty="0"/>
          </a:p>
        </p:txBody>
      </p:sp>
      <p:sp>
        <p:nvSpPr>
          <p:cNvPr id="3" name="Content Placeholder 2"/>
          <p:cNvSpPr>
            <a:spLocks noGrp="1"/>
          </p:cNvSpPr>
          <p:nvPr>
            <p:ph idx="1"/>
          </p:nvPr>
        </p:nvSpPr>
        <p:spPr>
          <a:xfrm>
            <a:off x="0" y="1600200"/>
            <a:ext cx="9144000" cy="5257800"/>
          </a:xfrm>
        </p:spPr>
        <p:txBody>
          <a:bodyPr/>
          <a:lstStyle/>
          <a:p>
            <a:r>
              <a:rPr lang="en-PH" dirty="0" err="1" smtClean="0"/>
              <a:t>Oresol</a:t>
            </a:r>
            <a:r>
              <a:rPr lang="en-PH" dirty="0" smtClean="0"/>
              <a:t> </a:t>
            </a:r>
          </a:p>
          <a:p>
            <a:r>
              <a:rPr lang="en-PH" dirty="0" smtClean="0"/>
              <a:t>Oral antibiotics</a:t>
            </a:r>
          </a:p>
          <a:p>
            <a:r>
              <a:rPr lang="en-PH" dirty="0" smtClean="0"/>
              <a:t>(1</a:t>
            </a:r>
            <a:r>
              <a:rPr lang="en-PH" baseline="30000" dirty="0" smtClean="0"/>
              <a:t>st</a:t>
            </a:r>
            <a:r>
              <a:rPr lang="en-PH" dirty="0" smtClean="0"/>
              <a:t> line – </a:t>
            </a:r>
            <a:r>
              <a:rPr lang="en-PH" dirty="0" err="1" smtClean="0"/>
              <a:t>Cotrimoxazole</a:t>
            </a:r>
            <a:endParaRPr lang="en-PH" dirty="0" smtClean="0"/>
          </a:p>
          <a:p>
            <a:r>
              <a:rPr lang="en-PH" dirty="0" smtClean="0"/>
              <a:t>Oral anti malarial</a:t>
            </a:r>
          </a:p>
          <a:p>
            <a:r>
              <a:rPr lang="en-PH" dirty="0" smtClean="0"/>
              <a:t>1</a:t>
            </a:r>
            <a:r>
              <a:rPr lang="en-PH" baseline="30000" dirty="0" smtClean="0"/>
              <a:t>st LINE_ </a:t>
            </a:r>
            <a:r>
              <a:rPr lang="en-PH" dirty="0" err="1" smtClean="0"/>
              <a:t>Artemether</a:t>
            </a:r>
            <a:r>
              <a:rPr lang="en-PH" dirty="0" smtClean="0"/>
              <a:t> </a:t>
            </a:r>
            <a:r>
              <a:rPr lang="en-PH" dirty="0" err="1" smtClean="0"/>
              <a:t>Lumefantine</a:t>
            </a:r>
            <a:endParaRPr lang="en-PH" dirty="0" smtClean="0"/>
          </a:p>
          <a:p>
            <a:r>
              <a:rPr lang="en-PH" dirty="0" smtClean="0"/>
              <a:t>2</a:t>
            </a:r>
            <a:r>
              <a:rPr lang="en-PH" baseline="30000" dirty="0" smtClean="0"/>
              <a:t>nd</a:t>
            </a:r>
            <a:r>
              <a:rPr lang="en-PH" dirty="0" smtClean="0"/>
              <a:t> line – Oral and parenteral Quinine</a:t>
            </a:r>
          </a:p>
          <a:p>
            <a:r>
              <a:rPr lang="en-PH" dirty="0" smtClean="0"/>
              <a:t>Tetracycline tablets</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5410200"/>
          </a:xfrm>
        </p:spPr>
        <p:txBody>
          <a:bodyPr/>
          <a:lstStyle/>
          <a:p>
            <a:r>
              <a:rPr lang="en-PH" dirty="0" smtClean="0"/>
              <a:t>Iron 				</a:t>
            </a:r>
          </a:p>
          <a:p>
            <a:r>
              <a:rPr lang="en-PH" dirty="0" smtClean="0"/>
              <a:t>Vitamin A</a:t>
            </a:r>
          </a:p>
          <a:p>
            <a:r>
              <a:rPr lang="en-PH" dirty="0" err="1" smtClean="0"/>
              <a:t>Paracetamol</a:t>
            </a:r>
            <a:endParaRPr lang="en-PH" dirty="0" smtClean="0"/>
          </a:p>
          <a:p>
            <a:r>
              <a:rPr lang="en-PH" dirty="0" smtClean="0"/>
              <a:t>Vaccines</a:t>
            </a:r>
          </a:p>
          <a:p>
            <a:r>
              <a:rPr lang="en-PH" dirty="0" err="1" smtClean="0"/>
              <a:t>Mebendazole</a:t>
            </a:r>
            <a:r>
              <a:rPr lang="en-PH" dirty="0" smtClean="0"/>
              <a:t> /</a:t>
            </a:r>
            <a:r>
              <a:rPr lang="en-PH" dirty="0" err="1" smtClean="0"/>
              <a:t>Albendazole</a:t>
            </a:r>
            <a:endParaRPr lang="en-PH" dirty="0" smtClean="0"/>
          </a:p>
          <a:p>
            <a:r>
              <a:rPr lang="en-PH" dirty="0" smtClean="0"/>
              <a:t>Tetracycline eye ointment</a:t>
            </a:r>
          </a:p>
          <a:p>
            <a:r>
              <a:rPr lang="en-PH" dirty="0" smtClean="0"/>
              <a:t>Gentian violet</a:t>
            </a:r>
          </a:p>
          <a:p>
            <a:pPr>
              <a:buNone/>
            </a:pPr>
            <a:endParaRPr lang="en-PH"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PH" dirty="0" err="1" smtClean="0"/>
              <a:t>Chloramphenicol</a:t>
            </a:r>
            <a:r>
              <a:rPr lang="en-PH" dirty="0" smtClean="0"/>
              <a:t> IM (optional)</a:t>
            </a:r>
          </a:p>
          <a:p>
            <a:r>
              <a:rPr lang="en-PH" dirty="0" err="1" smtClean="0"/>
              <a:t>Gentamicin</a:t>
            </a:r>
            <a:r>
              <a:rPr lang="en-PH" dirty="0" smtClean="0"/>
              <a:t> IM (optional)</a:t>
            </a:r>
          </a:p>
          <a:p>
            <a:r>
              <a:rPr lang="en-PH" dirty="0" smtClean="0"/>
              <a:t>Benzyl Penicillin IM (Optional)</a:t>
            </a:r>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0" y="1600200"/>
            <a:ext cx="9144000" cy="5257800"/>
          </a:xfrm>
        </p:spPr>
        <p:txBody>
          <a:bodyPr/>
          <a:lstStyle/>
          <a:p>
            <a:pPr>
              <a:buFontTx/>
              <a:buChar char="-"/>
            </a:pPr>
            <a:r>
              <a:rPr lang="en-US" dirty="0" smtClean="0"/>
              <a:t>70% of children under five years die from pneumonia, diarrhea, malaria, measles and malnutrition.</a:t>
            </a:r>
          </a:p>
          <a:p>
            <a:pPr>
              <a:buFontTx/>
              <a:buChar char="-"/>
            </a:pPr>
            <a:r>
              <a:rPr lang="en-US" dirty="0" smtClean="0"/>
              <a:t>There are feasible and effective ways health workers can care for children with these illness and prevent most of the deaths.</a:t>
            </a:r>
          </a:p>
          <a:p>
            <a:pPr>
              <a:buFontTx/>
              <a:buChar char="-"/>
            </a:pPr>
            <a:r>
              <a:rPr lang="en-US" dirty="0" smtClean="0"/>
              <a:t>WHO and UNICEF uses updated technical findings to describe management of these illness in a set of combined guidelines instead of using separate guidelines for each illness.</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686800" cy="5257800"/>
          </a:xfrm>
        </p:spPr>
        <p:txBody>
          <a:bodyPr/>
          <a:lstStyle/>
          <a:p>
            <a:r>
              <a:rPr lang="en-US" dirty="0" smtClean="0"/>
              <a:t>IMCI helps a health worker to quickly consider all of child’s symptoms and not overlook any problem.</a:t>
            </a:r>
          </a:p>
          <a:p>
            <a:r>
              <a:rPr lang="en-US" dirty="0" smtClean="0"/>
              <a:t>There is also counseling to mothers and other care givers on importance of seeking care for a sick child before a child becomes extremely sick and follow up visits.</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MANAGEMENT PROCESS</a:t>
            </a:r>
            <a:endParaRPr lang="en-US" dirty="0"/>
          </a:p>
        </p:txBody>
      </p:sp>
      <p:sp>
        <p:nvSpPr>
          <p:cNvPr id="3" name="Content Placeholder 2"/>
          <p:cNvSpPr>
            <a:spLocks noGrp="1"/>
          </p:cNvSpPr>
          <p:nvPr>
            <p:ph idx="1"/>
          </p:nvPr>
        </p:nvSpPr>
        <p:spPr>
          <a:xfrm>
            <a:off x="0" y="1600200"/>
            <a:ext cx="8686800" cy="5105400"/>
          </a:xfrm>
        </p:spPr>
        <p:txBody>
          <a:bodyPr/>
          <a:lstStyle/>
          <a:p>
            <a:pPr marL="514350" indent="-514350">
              <a:buAutoNum type="arabicPeriod"/>
            </a:pPr>
            <a:r>
              <a:rPr lang="en-US" dirty="0" smtClean="0"/>
              <a:t>Assess the child or Young infant</a:t>
            </a:r>
          </a:p>
          <a:p>
            <a:pPr marL="514350" indent="-514350">
              <a:buAutoNum type="arabicPeriod"/>
            </a:pPr>
            <a:r>
              <a:rPr lang="en-US" dirty="0" smtClean="0"/>
              <a:t>Classify the illness</a:t>
            </a:r>
          </a:p>
          <a:p>
            <a:pPr marL="514350" indent="-514350">
              <a:buAutoNum type="arabicPeriod"/>
            </a:pPr>
            <a:r>
              <a:rPr lang="en-US" dirty="0" smtClean="0"/>
              <a:t>Identify Treatment</a:t>
            </a:r>
          </a:p>
          <a:p>
            <a:pPr marL="514350" indent="-514350">
              <a:buAutoNum type="arabicPeriod"/>
            </a:pPr>
            <a:r>
              <a:rPr lang="en-US" dirty="0" smtClean="0"/>
              <a:t>Treat the child</a:t>
            </a:r>
          </a:p>
          <a:p>
            <a:pPr marL="514350" indent="-514350">
              <a:buAutoNum type="arabicPeriod"/>
            </a:pPr>
            <a:r>
              <a:rPr lang="en-US" dirty="0" smtClean="0"/>
              <a:t>Counsel the mother</a:t>
            </a:r>
          </a:p>
          <a:p>
            <a:pPr marL="514350" indent="-514350">
              <a:buAutoNum type="arabicPeriod"/>
            </a:pPr>
            <a:r>
              <a:rPr lang="en-US" dirty="0" smtClean="0"/>
              <a:t>Give follow-up care</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IMCI</a:t>
            </a:r>
            <a:endParaRPr lang="en-US" dirty="0"/>
          </a:p>
        </p:txBody>
      </p:sp>
      <p:sp>
        <p:nvSpPr>
          <p:cNvPr id="3" name="Content Placeholder 2"/>
          <p:cNvSpPr>
            <a:spLocks noGrp="1"/>
          </p:cNvSpPr>
          <p:nvPr>
            <p:ph idx="1"/>
          </p:nvPr>
        </p:nvSpPr>
        <p:spPr>
          <a:xfrm>
            <a:off x="0" y="1600200"/>
            <a:ext cx="9144000" cy="5257800"/>
          </a:xfrm>
        </p:spPr>
        <p:txBody>
          <a:bodyPr/>
          <a:lstStyle/>
          <a:p>
            <a:pPr marL="514350" indent="-514350">
              <a:buAutoNum type="arabicPeriod"/>
            </a:pPr>
            <a:r>
              <a:rPr lang="en-US" dirty="0" smtClean="0"/>
              <a:t>Assess signs and symptoms of illness, nutrition, immunization and Vitamin A supplementation status</a:t>
            </a:r>
          </a:p>
          <a:p>
            <a:pPr marL="514350" indent="-514350">
              <a:buAutoNum type="arabicPeriod"/>
            </a:pPr>
            <a:r>
              <a:rPr lang="en-US" dirty="0" smtClean="0"/>
              <a:t>Classify the illness</a:t>
            </a:r>
          </a:p>
          <a:p>
            <a:pPr marL="514350" indent="-514350">
              <a:buAutoNum type="arabicPeriod"/>
            </a:pPr>
            <a:r>
              <a:rPr lang="en-US" dirty="0" smtClean="0"/>
              <a:t>Identifying Treatment for the child’s classification of illness and deciding on referral</a:t>
            </a:r>
          </a:p>
          <a:p>
            <a:pPr marL="514350" indent="-514350">
              <a:buAutoNum type="arabicPeriod"/>
            </a:pPr>
            <a:r>
              <a:rPr lang="en-US" dirty="0" smtClean="0"/>
              <a:t>Giving important pre-referral medication</a:t>
            </a:r>
          </a:p>
          <a:p>
            <a:pPr marL="514350" indent="-514350">
              <a:buAutoNum type="arabicPeriod"/>
            </a:pPr>
            <a:r>
              <a:rPr lang="en-US" dirty="0" smtClean="0"/>
              <a:t>Providing Treatments in the clinic. </a:t>
            </a:r>
            <a:r>
              <a:rPr lang="en-US" dirty="0" err="1" smtClean="0"/>
              <a:t>eg.Vit.A,ORS,DRUGS</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20813"/>
          </a:xfrm>
        </p:spPr>
        <p:txBody>
          <a:bodyPr/>
          <a:lstStyle/>
          <a:p>
            <a:r>
              <a:rPr lang="en-US" sz="3600" dirty="0" smtClean="0"/>
              <a:t>DIFFERENCES BETWEEN PAEDIATRIC HISTORY AND ADULT HISTORY</a:t>
            </a:r>
            <a:endParaRPr lang="en-US" sz="3600" dirty="0"/>
          </a:p>
        </p:txBody>
      </p:sp>
      <p:sp>
        <p:nvSpPr>
          <p:cNvPr id="3" name="Content Placeholder 2"/>
          <p:cNvSpPr>
            <a:spLocks noGrp="1"/>
          </p:cNvSpPr>
          <p:nvPr>
            <p:ph idx="1"/>
          </p:nvPr>
        </p:nvSpPr>
        <p:spPr>
          <a:xfrm>
            <a:off x="0" y="1600200"/>
            <a:ext cx="9144000" cy="5410200"/>
          </a:xfrm>
        </p:spPr>
        <p:txBody>
          <a:bodyPr/>
          <a:lstStyle/>
          <a:p>
            <a:pPr>
              <a:defRPr/>
            </a:pPr>
            <a:r>
              <a:rPr lang="en-US" sz="2800" dirty="0" smtClean="0"/>
              <a:t>Content Differences </a:t>
            </a:r>
          </a:p>
          <a:p>
            <a:pPr lvl="1">
              <a:defRPr/>
            </a:pPr>
            <a:r>
              <a:rPr lang="en-US" dirty="0" smtClean="0"/>
              <a:t>Prenatal and birth history </a:t>
            </a:r>
          </a:p>
          <a:p>
            <a:pPr lvl="1">
              <a:defRPr/>
            </a:pPr>
            <a:r>
              <a:rPr lang="en-US" dirty="0" smtClean="0"/>
              <a:t>Developmental history </a:t>
            </a:r>
          </a:p>
          <a:p>
            <a:pPr lvl="1">
              <a:defRPr/>
            </a:pPr>
            <a:r>
              <a:rPr lang="en-US" dirty="0" smtClean="0"/>
              <a:t>Social history of family - environmental risks </a:t>
            </a:r>
          </a:p>
          <a:p>
            <a:pPr lvl="1">
              <a:defRPr/>
            </a:pPr>
            <a:r>
              <a:rPr lang="en-US" dirty="0" smtClean="0"/>
              <a:t>Immunization history </a:t>
            </a:r>
          </a:p>
          <a:p>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6.Teaching mothers to give specific treatment at </a:t>
            </a:r>
            <a:r>
              <a:rPr lang="en-US" dirty="0" err="1" smtClean="0"/>
              <a:t>home.eg.oral</a:t>
            </a:r>
            <a:r>
              <a:rPr lang="en-US" dirty="0" smtClean="0"/>
              <a:t> antibiotics</a:t>
            </a:r>
          </a:p>
          <a:p>
            <a:pPr>
              <a:buNone/>
            </a:pPr>
            <a:r>
              <a:rPr lang="en-US" dirty="0" smtClean="0"/>
              <a:t>7. </a:t>
            </a:r>
            <a:r>
              <a:rPr lang="en-US" dirty="0" err="1" smtClean="0"/>
              <a:t>Counselling</a:t>
            </a:r>
            <a:r>
              <a:rPr lang="en-US" dirty="0" smtClean="0"/>
              <a:t> the mother on feeding and return dates</a:t>
            </a:r>
          </a:p>
          <a:p>
            <a:pPr>
              <a:buNone/>
            </a:pPr>
            <a:r>
              <a:rPr lang="en-US" dirty="0" smtClean="0"/>
              <a:t>8.Reassessing during follow up and providing appropriate care. </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NB: Most classification tables have 3 rows colored pink, yellow or Green depending on the seriousness of the childs illness.</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838200" y="381000"/>
            <a:ext cx="8229600" cy="685800"/>
          </a:xfrm>
        </p:spPr>
        <p:txBody>
          <a:bodyPr/>
          <a:lstStyle/>
          <a:p>
            <a:pPr eaLnBrk="1" hangingPunct="1"/>
            <a:r>
              <a:rPr lang="en-PH" sz="3600" dirty="0" smtClean="0">
                <a:solidFill>
                  <a:schemeClr val="tx1"/>
                </a:solidFill>
              </a:rPr>
              <a:t>THE LEGEND .</a:t>
            </a:r>
          </a:p>
        </p:txBody>
      </p:sp>
      <p:sp>
        <p:nvSpPr>
          <p:cNvPr id="66566" name="Slide Number Placeholder 15"/>
          <p:cNvSpPr>
            <a:spLocks noGrp="1"/>
          </p:cNvSpPr>
          <p:nvPr>
            <p:ph type="sldNum" sz="quarter" idx="12"/>
          </p:nvPr>
        </p:nvSpPr>
        <p:spPr>
          <a:noFill/>
        </p:spPr>
        <p:txBody>
          <a:bodyPr/>
          <a:lstStyle/>
          <a:p>
            <a:fld id="{623624AD-DB2A-457F-A066-D3568C4B1B93}" type="slidenum">
              <a:rPr lang="en-US" smtClean="0"/>
              <a:pPr/>
              <a:t>32</a:t>
            </a:fld>
            <a:endParaRPr lang="en-US" smtClean="0"/>
          </a:p>
        </p:txBody>
      </p:sp>
      <p:grpSp>
        <p:nvGrpSpPr>
          <p:cNvPr id="2" name="Group 10"/>
          <p:cNvGrpSpPr>
            <a:grpSpLocks/>
          </p:cNvGrpSpPr>
          <p:nvPr/>
        </p:nvGrpSpPr>
        <p:grpSpPr bwMode="auto">
          <a:xfrm>
            <a:off x="228600" y="1143000"/>
            <a:ext cx="8686800" cy="2286000"/>
            <a:chOff x="381000" y="1143000"/>
            <a:chExt cx="8763000" cy="1600200"/>
          </a:xfrm>
          <a:solidFill>
            <a:srgbClr val="FF0000"/>
          </a:solidFill>
        </p:grpSpPr>
        <p:sp>
          <p:nvSpPr>
            <p:cNvPr id="6" name="Content Placeholder 2"/>
            <p:cNvSpPr txBox="1">
              <a:spLocks/>
            </p:cNvSpPr>
            <p:nvPr/>
          </p:nvSpPr>
          <p:spPr>
            <a:xfrm>
              <a:off x="381000" y="1143000"/>
              <a:ext cx="1676400" cy="1600200"/>
            </a:xfrm>
            <a:prstGeom prst="rect">
              <a:avLst/>
            </a:prstGeom>
            <a:solidFill>
              <a:srgbClr val="FF99CC"/>
            </a:solid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1050" dirty="0">
                <a:solidFill>
                  <a:srgbClr val="FF99CC"/>
                </a:solidFill>
                <a:latin typeface="Arial Black" pitchFamily="34" charset="0"/>
              </a:endParaRPr>
            </a:p>
          </p:txBody>
        </p:sp>
        <p:sp>
          <p:nvSpPr>
            <p:cNvPr id="7" name="Content Placeholder 2"/>
            <p:cNvSpPr txBox="1">
              <a:spLocks/>
            </p:cNvSpPr>
            <p:nvPr/>
          </p:nvSpPr>
          <p:spPr>
            <a:xfrm>
              <a:off x="2057400" y="1143000"/>
              <a:ext cx="1676400" cy="16002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8" name="Content Placeholder 2"/>
            <p:cNvSpPr txBox="1">
              <a:spLocks/>
            </p:cNvSpPr>
            <p:nvPr/>
          </p:nvSpPr>
          <p:spPr>
            <a:xfrm>
              <a:off x="3733800" y="1143000"/>
              <a:ext cx="5410200" cy="1600200"/>
            </a:xfrm>
            <a:prstGeom prst="rect">
              <a:avLst/>
            </a:prstGeom>
            <a:solidFill>
              <a:srgbClr val="FF99CC"/>
            </a:solid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300" b="1" dirty="0" smtClean="0">
                  <a:latin typeface="Arial Black" pitchFamily="34" charset="0"/>
                </a:rPr>
                <a:t>SEVERE CLASSIFICATION.A </a:t>
              </a:r>
              <a:r>
                <a:rPr lang="en-PH" sz="1300" b="1" dirty="0">
                  <a:latin typeface="Arial Black" pitchFamily="34" charset="0"/>
                </a:rPr>
                <a:t>CLASSIFICATION THAT NEEDS URGENT REFERRAL AFTER FIRST DOSE OF APPROPRIATE </a:t>
              </a:r>
              <a:r>
                <a:rPr lang="en-PH" sz="1300" b="1" dirty="0" smtClean="0">
                  <a:latin typeface="Arial Black" pitchFamily="34" charset="0"/>
                </a:rPr>
                <a:t>ANTIBIOTIC AND ADMISSION IN A HOSPITAL</a:t>
              </a:r>
              <a:endParaRPr lang="en-PH" sz="1300" b="1" dirty="0">
                <a:latin typeface="Arial Black" pitchFamily="34" charset="0"/>
              </a:endParaRPr>
            </a:p>
          </p:txBody>
        </p:sp>
      </p:grpSp>
      <p:grpSp>
        <p:nvGrpSpPr>
          <p:cNvPr id="3" name="Group 19"/>
          <p:cNvGrpSpPr>
            <a:grpSpLocks/>
          </p:cNvGrpSpPr>
          <p:nvPr/>
        </p:nvGrpSpPr>
        <p:grpSpPr bwMode="auto">
          <a:xfrm>
            <a:off x="228600" y="3429000"/>
            <a:ext cx="8763000" cy="1905000"/>
            <a:chOff x="228600" y="2286000"/>
            <a:chExt cx="8763000" cy="1371600"/>
          </a:xfrm>
          <a:solidFill>
            <a:srgbClr val="FFFF00"/>
          </a:solidFill>
        </p:grpSpPr>
        <p:sp>
          <p:nvSpPr>
            <p:cNvPr id="13" name="Content Placeholder 2"/>
            <p:cNvSpPr txBox="1">
              <a:spLocks/>
            </p:cNvSpPr>
            <p:nvPr/>
          </p:nvSpPr>
          <p:spPr>
            <a:xfrm>
              <a:off x="228600" y="2286000"/>
              <a:ext cx="1676400" cy="1371600"/>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11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100" dirty="0">
                <a:solidFill>
                  <a:schemeClr val="bg1"/>
                </a:solidFill>
                <a:latin typeface="Arial Black" pitchFamily="34" charset="0"/>
              </a:endParaRPr>
            </a:p>
          </p:txBody>
        </p:sp>
        <p:sp>
          <p:nvSpPr>
            <p:cNvPr id="14" name="Content Placeholder 2"/>
            <p:cNvSpPr txBox="1">
              <a:spLocks/>
            </p:cNvSpPr>
            <p:nvPr/>
          </p:nvSpPr>
          <p:spPr>
            <a:xfrm>
              <a:off x="1905000" y="2286000"/>
              <a:ext cx="1676400" cy="13716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15" name="Content Placeholder 2"/>
            <p:cNvSpPr txBox="1">
              <a:spLocks/>
            </p:cNvSpPr>
            <p:nvPr/>
          </p:nvSpPr>
          <p:spPr>
            <a:xfrm>
              <a:off x="3581400" y="2286000"/>
              <a:ext cx="5410200" cy="13716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300" dirty="0" smtClean="0">
                  <a:solidFill>
                    <a:srgbClr val="FF0000"/>
                  </a:solidFill>
                  <a:latin typeface="Arial Black" pitchFamily="34" charset="0"/>
                </a:rPr>
                <a:t>LESS SEVERE CLASSIFICATION.THE CHILD NEEDS AN APPROPRIATE ANTIBIOTIC OR OTHER ORAL TREATMENT.A </a:t>
              </a:r>
              <a:r>
                <a:rPr lang="en-PH" sz="1300" dirty="0">
                  <a:solidFill>
                    <a:srgbClr val="FF0000"/>
                  </a:solidFill>
                  <a:latin typeface="Arial Black" pitchFamily="34" charset="0"/>
                </a:rPr>
                <a:t>CLASSIFICATION THAT NEEDS TREAMENT AT HOME AND HEALTH EDUCATION</a:t>
              </a:r>
            </a:p>
          </p:txBody>
        </p:sp>
      </p:grpSp>
      <p:grpSp>
        <p:nvGrpSpPr>
          <p:cNvPr id="4" name="Group 33"/>
          <p:cNvGrpSpPr>
            <a:grpSpLocks/>
          </p:cNvGrpSpPr>
          <p:nvPr/>
        </p:nvGrpSpPr>
        <p:grpSpPr bwMode="auto">
          <a:xfrm>
            <a:off x="228600" y="5334000"/>
            <a:ext cx="8763000" cy="1371600"/>
            <a:chOff x="228600" y="3429000"/>
            <a:chExt cx="8763000" cy="533400"/>
          </a:xfrm>
          <a:solidFill>
            <a:srgbClr val="00B050"/>
          </a:solidFill>
        </p:grpSpPr>
        <p:sp>
          <p:nvSpPr>
            <p:cNvPr id="17" name="Content Placeholder 2"/>
            <p:cNvSpPr txBox="1">
              <a:spLocks/>
            </p:cNvSpPr>
            <p:nvPr/>
          </p:nvSpPr>
          <p:spPr>
            <a:xfrm>
              <a:off x="228600" y="3429000"/>
              <a:ext cx="1676400" cy="5334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p:txBody>
        </p:sp>
        <p:sp>
          <p:nvSpPr>
            <p:cNvPr id="18" name="Content Placeholder 2"/>
            <p:cNvSpPr txBox="1">
              <a:spLocks/>
            </p:cNvSpPr>
            <p:nvPr/>
          </p:nvSpPr>
          <p:spPr>
            <a:xfrm>
              <a:off x="1905000" y="34290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p:txBody>
        </p:sp>
        <p:sp>
          <p:nvSpPr>
            <p:cNvPr id="19" name="Content Placeholder 2"/>
            <p:cNvSpPr txBox="1">
              <a:spLocks/>
            </p:cNvSpPr>
            <p:nvPr/>
          </p:nvSpPr>
          <p:spPr>
            <a:xfrm>
              <a:off x="3581400" y="3429000"/>
              <a:ext cx="5410200" cy="5334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dirty="0" smtClean="0">
                  <a:solidFill>
                    <a:schemeClr val="bg1"/>
                  </a:solidFill>
                  <a:latin typeface="Arial Black" pitchFamily="34" charset="0"/>
                </a:rPr>
                <a:t>CHILD DOESN’T NEED SPECIFIC MEDICAL TREATMENT.A </a:t>
              </a:r>
              <a:r>
                <a:rPr lang="en-PH" sz="1400" dirty="0">
                  <a:solidFill>
                    <a:schemeClr val="bg1"/>
                  </a:solidFill>
                  <a:latin typeface="Arial Black" pitchFamily="34" charset="0"/>
                </a:rPr>
                <a:t>CLASSIFICATION THAT NEEDS  HEALTH </a:t>
              </a:r>
              <a:r>
                <a:rPr lang="en-PH" sz="1400" dirty="0" smtClean="0">
                  <a:solidFill>
                    <a:schemeClr val="bg1"/>
                  </a:solidFill>
                  <a:latin typeface="Arial Black" pitchFamily="34" charset="0"/>
                </a:rPr>
                <a:t>EDUCATION TO THE MOTHER.</a:t>
              </a:r>
              <a:endParaRPr lang="en-PH" sz="1400" dirty="0">
                <a:solidFill>
                  <a:schemeClr val="bg1"/>
                </a:solidFill>
                <a:latin typeface="Arial Black" pitchFamily="34" charset="0"/>
              </a:endParaRPr>
            </a:p>
          </p:txBody>
        </p:sp>
      </p:gr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PH" sz="4800" dirty="0" smtClean="0">
                <a:latin typeface="Aharoni" pitchFamily="2" charset="-79"/>
                <a:cs typeface="Aharoni" pitchFamily="2" charset="-79"/>
              </a:rPr>
              <a:t>Assess and Classify the Sick Child Aged 2 months up to 5 years</a:t>
            </a:r>
            <a:endParaRPr lang="en-US" sz="4800"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554162"/>
            <a:ext cx="8686800" cy="4770437"/>
          </a:xfrm>
        </p:spPr>
        <p:txBody>
          <a:bodyPr/>
          <a:lstStyle/>
          <a:p>
            <a:r>
              <a:rPr lang="en-US" dirty="0" smtClean="0"/>
              <a:t>This describes how to assess and classify sick children so that signs of diseases are not overlooked.</a:t>
            </a:r>
          </a:p>
          <a:p>
            <a:r>
              <a:rPr lang="en-US" dirty="0" smtClean="0"/>
              <a:t>According to the chart, the mother is asked about the </a:t>
            </a:r>
            <a:r>
              <a:rPr lang="en-US" dirty="0" err="1" smtClean="0"/>
              <a:t>childs’</a:t>
            </a:r>
            <a:r>
              <a:rPr lang="en-US" dirty="0" smtClean="0"/>
              <a:t> problems and he/she is examined for general danger signs.</a:t>
            </a:r>
          </a:p>
          <a:p>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r>
              <a:rPr lang="en-US" dirty="0" smtClean="0"/>
              <a:t>Four main symptoms are considered</a:t>
            </a:r>
          </a:p>
          <a:p>
            <a:pPr>
              <a:buNone/>
            </a:pPr>
            <a:r>
              <a:rPr lang="en-US" dirty="0" smtClean="0"/>
              <a:t>	- Cough and Difficult in breathing</a:t>
            </a:r>
          </a:p>
          <a:p>
            <a:pPr>
              <a:buNone/>
            </a:pPr>
            <a:r>
              <a:rPr lang="en-US" dirty="0" smtClean="0"/>
              <a:t>	- Diarrhea</a:t>
            </a:r>
          </a:p>
          <a:p>
            <a:pPr>
              <a:buNone/>
            </a:pPr>
            <a:r>
              <a:rPr lang="en-US" dirty="0" smtClean="0"/>
              <a:t>	- Fever</a:t>
            </a:r>
          </a:p>
          <a:p>
            <a:pPr>
              <a:buNone/>
            </a:pPr>
            <a:r>
              <a:rPr lang="en-US" dirty="0" smtClean="0"/>
              <a:t>	- Ear Problem</a:t>
            </a:r>
          </a:p>
          <a:p>
            <a:pPr>
              <a:buNone/>
            </a:pPr>
            <a:r>
              <a:rPr lang="en-US" dirty="0" smtClean="0"/>
              <a:t>A child with one or more of the main symptoms could have a serious illness.</a:t>
            </a:r>
          </a:p>
          <a:p>
            <a:pPr>
              <a:buNone/>
            </a:pPr>
            <a:r>
              <a:rPr lang="en-US" dirty="0" smtClean="0"/>
              <a:t>Children with HIV may be ill more often and illness may be more severe.</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 to be learnt include:</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Asking the mother what the child’s problem is</a:t>
            </a:r>
          </a:p>
          <a:p>
            <a:r>
              <a:rPr lang="en-US" dirty="0" smtClean="0"/>
              <a:t>Checking for General danger signs.</a:t>
            </a:r>
          </a:p>
          <a:p>
            <a:r>
              <a:rPr lang="en-US" dirty="0" smtClean="0"/>
              <a:t>Asking the mother about the four main symptom</a:t>
            </a:r>
          </a:p>
          <a:p>
            <a:r>
              <a:rPr lang="en-US" dirty="0" smtClean="0"/>
              <a:t>When a main symptom is </a:t>
            </a:r>
            <a:r>
              <a:rPr lang="en-US" dirty="0" err="1" smtClean="0"/>
              <a:t>present,assess</a:t>
            </a:r>
            <a:r>
              <a:rPr lang="en-US" dirty="0" smtClean="0"/>
              <a:t> the child further for signs related to the main symptoms, classifying illness according  to signs present</a:t>
            </a:r>
          </a:p>
          <a:p>
            <a:r>
              <a:rPr lang="en-US" dirty="0" smtClean="0"/>
              <a:t>Checking for signs of malnutrition and anemia and classifying a childs nutrition status.</a:t>
            </a:r>
          </a:p>
          <a:p>
            <a:r>
              <a:rPr lang="en-US" dirty="0" smtClean="0"/>
              <a:t>Checking the child for symptomatic HIV infection.</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Checking the </a:t>
            </a:r>
            <a:r>
              <a:rPr lang="en-US" dirty="0" err="1" smtClean="0"/>
              <a:t>childs’</a:t>
            </a:r>
            <a:r>
              <a:rPr lang="en-US" dirty="0" smtClean="0"/>
              <a:t> </a:t>
            </a:r>
            <a:r>
              <a:rPr lang="en-US" dirty="0" err="1" smtClean="0"/>
              <a:t>immunisation</a:t>
            </a:r>
            <a:r>
              <a:rPr lang="en-US" dirty="0" smtClean="0"/>
              <a:t> status and </a:t>
            </a:r>
            <a:r>
              <a:rPr lang="en-US" dirty="0" err="1" smtClean="0"/>
              <a:t>Vit.A</a:t>
            </a:r>
            <a:r>
              <a:rPr lang="en-US" dirty="0" smtClean="0"/>
              <a:t> implementation status.</a:t>
            </a:r>
          </a:p>
          <a:p>
            <a:r>
              <a:rPr lang="en-US" dirty="0" smtClean="0"/>
              <a:t>Asking any other problem.</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1.ASK THE MOTHER WHAT THE CHILDS PROBLEM ARE:</a:t>
            </a:r>
          </a:p>
          <a:p>
            <a:pPr>
              <a:buFontTx/>
              <a:buChar char="-"/>
            </a:pPr>
            <a:r>
              <a:rPr lang="en-US" dirty="0" smtClean="0"/>
              <a:t>A child may be brought to the clinic because it is sick, well child visits, immunizations and treatment of injuries</a:t>
            </a:r>
          </a:p>
          <a:p>
            <a:pPr>
              <a:buFontTx/>
              <a:buChar char="-"/>
            </a:pPr>
            <a:r>
              <a:rPr lang="en-US" dirty="0" smtClean="0"/>
              <a:t>IMCI Charts are  not to be used on a well child brought for immunization or for a child with any injury or burn.</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you see a mother and the sick child</a:t>
            </a:r>
          </a:p>
          <a:p>
            <a:pPr>
              <a:buNone/>
            </a:pPr>
            <a:r>
              <a:rPr lang="en-US" dirty="0" smtClean="0"/>
              <a:t>	- Greet the mother appropriately</a:t>
            </a:r>
          </a:p>
          <a:p>
            <a:pPr>
              <a:buNone/>
            </a:pPr>
            <a:r>
              <a:rPr lang="en-US" dirty="0" smtClean="0"/>
              <a:t>	-Ask the mother what the childs problem are-ensure you have good communication skills.</a:t>
            </a:r>
          </a:p>
          <a:p>
            <a:pPr>
              <a:buNone/>
            </a:pPr>
            <a:r>
              <a:rPr lang="en-US" dirty="0" smtClean="0"/>
              <a:t>	-Determine if it is an initial visit or follow up visit for the problem. </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8686800" cy="5257800"/>
          </a:xfrm>
        </p:spPr>
        <p:txBody>
          <a:bodyPr/>
          <a:lstStyle/>
          <a:p>
            <a:pPr>
              <a:defRPr/>
            </a:pPr>
            <a:r>
              <a:rPr lang="en-US" sz="2800" dirty="0" smtClean="0"/>
              <a:t>Parent as Historian </a:t>
            </a:r>
          </a:p>
          <a:p>
            <a:pPr lvl="1">
              <a:defRPr/>
            </a:pPr>
            <a:r>
              <a:rPr lang="en-US" dirty="0" smtClean="0"/>
              <a:t>Parent’s interpretation of signs, symptoms </a:t>
            </a:r>
          </a:p>
          <a:p>
            <a:pPr lvl="2">
              <a:defRPr/>
            </a:pPr>
            <a:r>
              <a:rPr lang="en-US" sz="2800" dirty="0" smtClean="0"/>
              <a:t>Children above the age of 4 may be able to provide some of their own history </a:t>
            </a:r>
          </a:p>
          <a:p>
            <a:pPr lvl="2">
              <a:defRPr/>
            </a:pPr>
            <a:r>
              <a:rPr lang="en-US" sz="2800" dirty="0" smtClean="0"/>
              <a:t>Reliability of parents’ observations varies </a:t>
            </a:r>
          </a:p>
          <a:p>
            <a:pPr lvl="2">
              <a:defRPr/>
            </a:pPr>
            <a:r>
              <a:rPr lang="en-US" sz="2800" dirty="0" smtClean="0"/>
              <a:t>Adjust wording of questions - “When did you first notice Johnny was limping”? instead of “When did Johnny’s hip pain start”? </a:t>
            </a:r>
          </a:p>
          <a:p>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CHECK FOR GENERAL DANGER SIGN</a:t>
            </a:r>
          </a:p>
          <a:p>
            <a:pPr>
              <a:buNone/>
            </a:pPr>
            <a:r>
              <a:rPr lang="en-US" dirty="0" smtClean="0"/>
              <a:t>A danger sign is present if:</a:t>
            </a:r>
          </a:p>
          <a:p>
            <a:pPr>
              <a:buNone/>
            </a:pPr>
            <a:r>
              <a:rPr lang="en-US" dirty="0" smtClean="0"/>
              <a:t>	-A child is not able to feed /breastfeed</a:t>
            </a:r>
          </a:p>
          <a:p>
            <a:pPr>
              <a:buNone/>
            </a:pPr>
            <a:r>
              <a:rPr lang="en-US" dirty="0" smtClean="0"/>
              <a:t>	- The child vomits everything</a:t>
            </a:r>
          </a:p>
          <a:p>
            <a:pPr>
              <a:buNone/>
            </a:pPr>
            <a:r>
              <a:rPr lang="en-US" dirty="0" smtClean="0"/>
              <a:t>	- The child has had convulsions or is convulsing now.</a:t>
            </a:r>
          </a:p>
          <a:p>
            <a:pPr>
              <a:buNone/>
            </a:pPr>
            <a:r>
              <a:rPr lang="en-US" dirty="0" smtClean="0"/>
              <a:t>	-The child is lethargic or unconsciousness.</a:t>
            </a:r>
          </a:p>
          <a:p>
            <a:pPr>
              <a:buNone/>
            </a:pPr>
            <a:r>
              <a:rPr lang="en-US" dirty="0" smtClean="0"/>
              <a:t>NB: Most children with a General danger sign needs urgent referral to the hospital.</a:t>
            </a:r>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3.ASSESS AND CLASSIFY </a:t>
            </a:r>
            <a:r>
              <a:rPr lang="en-US" b="1" dirty="0" smtClean="0"/>
              <a:t>COUGH</a:t>
            </a:r>
            <a:r>
              <a:rPr lang="en-US" dirty="0" smtClean="0"/>
              <a:t> OR </a:t>
            </a:r>
            <a:r>
              <a:rPr lang="en-US" b="1" dirty="0" smtClean="0"/>
              <a:t>DIFFICULT IN BREATHING</a:t>
            </a:r>
          </a:p>
          <a:p>
            <a:pPr>
              <a:buNone/>
            </a:pPr>
            <a:r>
              <a:rPr lang="en-US" dirty="0" smtClean="0"/>
              <a:t>A child with cough and difficult in breathing may have pneumonia or another severe respiratory infection.</a:t>
            </a:r>
          </a:p>
          <a:p>
            <a:pPr>
              <a:buNone/>
            </a:pPr>
            <a:r>
              <a:rPr lang="en-US" dirty="0" smtClean="0"/>
              <a:t>Two clinical signs suggesting pneumonia are:- </a:t>
            </a:r>
            <a:r>
              <a:rPr lang="en-US" b="1" dirty="0" smtClean="0"/>
              <a:t>fast breathing </a:t>
            </a:r>
            <a:r>
              <a:rPr lang="en-US" dirty="0" smtClean="0"/>
              <a:t>and</a:t>
            </a:r>
            <a:r>
              <a:rPr lang="en-US" b="1" dirty="0" smtClean="0"/>
              <a:t>  chest in drawing.</a:t>
            </a:r>
            <a:endParaRPr lang="en-US" b="1"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5257800"/>
          </a:xfrm>
        </p:spPr>
        <p:txBody>
          <a:bodyPr/>
          <a:lstStyle/>
          <a:p>
            <a:r>
              <a:rPr lang="en-US" dirty="0" smtClean="0"/>
              <a:t>A child with difficult breathing is assessed for:</a:t>
            </a:r>
          </a:p>
          <a:p>
            <a:pPr>
              <a:buNone/>
            </a:pPr>
            <a:r>
              <a:rPr lang="en-US" dirty="0" smtClean="0"/>
              <a:t>	- How long the child has had cough or difficult in breathing</a:t>
            </a:r>
          </a:p>
          <a:p>
            <a:pPr>
              <a:buNone/>
            </a:pPr>
            <a:r>
              <a:rPr lang="en-US" dirty="0" smtClean="0"/>
              <a:t>	-Fast beathing;2/12-1 year-more than 50 breaths per min,1yr-5 yr-More than 40 breaths per min.</a:t>
            </a:r>
          </a:p>
          <a:p>
            <a:pPr>
              <a:buNone/>
            </a:pPr>
            <a:r>
              <a:rPr lang="en-US" dirty="0" smtClean="0"/>
              <a:t>	-Chest in drawing</a:t>
            </a:r>
          </a:p>
          <a:p>
            <a:pPr>
              <a:buNone/>
            </a:pPr>
            <a:r>
              <a:rPr lang="en-US" dirty="0" smtClean="0"/>
              <a:t>	-</a:t>
            </a:r>
            <a:r>
              <a:rPr lang="en-US" dirty="0" err="1" smtClean="0"/>
              <a:t>Stridor</a:t>
            </a:r>
            <a:r>
              <a:rPr lang="en-US" dirty="0" smtClean="0"/>
              <a:t> in a calm child</a:t>
            </a:r>
          </a:p>
          <a:p>
            <a:pPr>
              <a:buNone/>
            </a:pPr>
            <a:r>
              <a:rPr lang="en-US" dirty="0" smtClean="0"/>
              <a:t>	-Wheeze</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CLASSIFY COUGH AND DIFFICULT IN BREATHING</a:t>
            </a:r>
            <a:endParaRPr lang="en-US" dirty="0"/>
          </a:p>
        </p:txBody>
      </p:sp>
      <p:sp>
        <p:nvSpPr>
          <p:cNvPr id="3" name="Content Placeholder 2"/>
          <p:cNvSpPr>
            <a:spLocks noGrp="1"/>
          </p:cNvSpPr>
          <p:nvPr>
            <p:ph idx="1"/>
          </p:nvPr>
        </p:nvSpPr>
        <p:spPr/>
        <p:txBody>
          <a:bodyPr/>
          <a:lstStyle/>
          <a:p>
            <a:r>
              <a:rPr lang="en-US" dirty="0" smtClean="0"/>
              <a:t>The three possible classification for this are:-</a:t>
            </a:r>
          </a:p>
          <a:p>
            <a:pPr>
              <a:buNone/>
            </a:pPr>
            <a:r>
              <a:rPr lang="en-US" dirty="0" smtClean="0"/>
              <a:t>	- </a:t>
            </a:r>
            <a:r>
              <a:rPr lang="en-US" b="1" dirty="0" smtClean="0"/>
              <a:t>Severe pneumonia or Very severe Disease</a:t>
            </a:r>
          </a:p>
          <a:p>
            <a:pPr>
              <a:buNone/>
            </a:pPr>
            <a:r>
              <a:rPr lang="en-US" b="1" dirty="0" smtClean="0"/>
              <a:t>	-Pneumonia</a:t>
            </a:r>
          </a:p>
          <a:p>
            <a:pPr>
              <a:buNone/>
            </a:pPr>
            <a:r>
              <a:rPr lang="en-US" b="1" dirty="0" smtClean="0"/>
              <a:t>	-No pneumonia</a:t>
            </a:r>
            <a:endParaRPr lang="en-US"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8600" y="304800"/>
            <a:ext cx="8686800" cy="609600"/>
          </a:xfrm>
          <a:prstGeom prst="rect">
            <a:avLst/>
          </a:prstGeom>
        </p:spPr>
        <p:txBody>
          <a:bodyPr anchor="ctr">
            <a:scene3d>
              <a:camera prst="orthographicFront"/>
              <a:lightRig rig="soft" dir="t">
                <a:rot lat="0" lon="0" rev="16800000"/>
              </a:lightRig>
            </a:scene3d>
            <a:sp3d prstMaterial="softEdge">
              <a:bevelT w="38100" h="38100"/>
            </a:sp3d>
          </a:bodyPr>
          <a:lstStyle/>
          <a:p>
            <a:pPr eaLnBrk="0" fontAlgn="auto" hangingPunct="0">
              <a:spcAft>
                <a:spcPts val="0"/>
              </a:spcAft>
              <a:defRPr/>
            </a:pPr>
            <a:r>
              <a:rPr lang="en-PH" sz="2000" b="1" dirty="0">
                <a:ln w="6350">
                  <a:noFill/>
                </a:ln>
                <a:solidFill>
                  <a:schemeClr val="bg1"/>
                </a:solidFill>
                <a:effectLst>
                  <a:outerShdw blurRad="114300" dist="101600" dir="2700000" algn="tl" rotWithShape="0">
                    <a:srgbClr val="000000">
                      <a:alpha val="40000"/>
                    </a:srgbClr>
                  </a:outerShdw>
                </a:effectLst>
                <a:latin typeface="+mj-lt"/>
                <a:ea typeface="+mj-ea"/>
                <a:cs typeface="+mj-cs"/>
              </a:rPr>
              <a:t>     SIGNS     CLASSIFY AS                     TREATMENT</a:t>
            </a:r>
          </a:p>
          <a:p>
            <a:pPr algn="ctr" eaLnBrk="0" fontAlgn="auto" hangingPunct="0">
              <a:spcAft>
                <a:spcPts val="0"/>
              </a:spcAft>
              <a:defRPr/>
            </a:pPr>
            <a:r>
              <a:rPr lang="en-PH" sz="2000" b="1" dirty="0">
                <a:ln w="6350">
                  <a:noFill/>
                </a:ln>
                <a:solidFill>
                  <a:schemeClr val="bg1"/>
                </a:solidFill>
                <a:effectLst>
                  <a:outerShdw blurRad="114300" dist="101600" dir="2700000" algn="tl" rotWithShape="0">
                    <a:srgbClr val="000000">
                      <a:alpha val="40000"/>
                    </a:srgbClr>
                  </a:outerShdw>
                </a:effectLst>
                <a:latin typeface="+mj-lt"/>
                <a:ea typeface="+mj-ea"/>
                <a:cs typeface="+mj-cs"/>
              </a:rPr>
              <a:t>		</a:t>
            </a:r>
            <a:r>
              <a:rPr lang="en-PH" sz="2400" b="1" dirty="0">
                <a:ln w="6350">
                  <a:noFill/>
                </a:ln>
                <a:solidFill>
                  <a:schemeClr val="bg1"/>
                </a:solidFill>
                <a:effectLst>
                  <a:outerShdw blurRad="114300" dist="101600" dir="2700000" algn="tl" rotWithShape="0">
                    <a:srgbClr val="000000">
                      <a:alpha val="40000"/>
                    </a:srgbClr>
                  </a:outerShdw>
                </a:effectLst>
                <a:latin typeface="+mj-lt"/>
                <a:ea typeface="+mj-ea"/>
                <a:cs typeface="+mj-cs"/>
              </a:rPr>
              <a:t>            </a:t>
            </a:r>
            <a:r>
              <a:rPr lang="en-PH" sz="1100" dirty="0">
                <a:ln w="6350">
                  <a:noFill/>
                </a:ln>
                <a:solidFill>
                  <a:schemeClr val="bg1"/>
                </a:solidFill>
                <a:effectLst>
                  <a:outerShdw blurRad="114300" dist="101600" dir="2700000" algn="tl" rotWithShape="0">
                    <a:srgbClr val="000000">
                      <a:alpha val="40000"/>
                    </a:srgbClr>
                  </a:outerShdw>
                </a:effectLst>
                <a:latin typeface="+mj-lt"/>
                <a:ea typeface="+mj-ea"/>
                <a:cs typeface="+mj-cs"/>
              </a:rPr>
              <a:t>(</a:t>
            </a:r>
            <a:r>
              <a:rPr lang="en-PH" sz="1400" dirty="0">
                <a:ln w="6350">
                  <a:noFill/>
                </a:ln>
                <a:solidFill>
                  <a:schemeClr val="bg1"/>
                </a:solidFill>
                <a:effectLst>
                  <a:outerShdw blurRad="114300" dist="101600" dir="2700000" algn="tl" rotWithShape="0">
                    <a:srgbClr val="000000">
                      <a:alpha val="40000"/>
                    </a:srgbClr>
                  </a:outerShdw>
                </a:effectLst>
                <a:latin typeface="+mj-lt"/>
                <a:ea typeface="+mj-ea"/>
                <a:cs typeface="+mj-cs"/>
              </a:rPr>
              <a:t>Urgent pre-referral treatments are in bold print)</a:t>
            </a:r>
            <a:endParaRPr lang="en-PH" sz="900" dirty="0">
              <a:ln w="6350">
                <a:noFill/>
              </a:ln>
              <a:solidFill>
                <a:schemeClr val="bg1"/>
              </a:solidFill>
              <a:effectLst>
                <a:outerShdw blurRad="114300" dist="101600" dir="2700000" algn="tl" rotWithShape="0">
                  <a:srgbClr val="000000">
                    <a:alpha val="40000"/>
                  </a:srgbClr>
                </a:outerShdw>
              </a:effectLst>
              <a:latin typeface="+mj-lt"/>
              <a:ea typeface="+mj-ea"/>
              <a:cs typeface="+mj-cs"/>
            </a:endParaRPr>
          </a:p>
        </p:txBody>
      </p:sp>
      <p:grpSp>
        <p:nvGrpSpPr>
          <p:cNvPr id="2" name="Group 9"/>
          <p:cNvGrpSpPr>
            <a:grpSpLocks/>
          </p:cNvGrpSpPr>
          <p:nvPr/>
        </p:nvGrpSpPr>
        <p:grpSpPr bwMode="auto">
          <a:xfrm>
            <a:off x="228600" y="1066800"/>
            <a:ext cx="8763000" cy="1981200"/>
            <a:chOff x="228600" y="2895600"/>
            <a:chExt cx="8763000" cy="685800"/>
          </a:xfrm>
          <a:solidFill>
            <a:schemeClr val="accent2"/>
          </a:solidFill>
        </p:grpSpPr>
        <p:sp>
          <p:nvSpPr>
            <p:cNvPr id="7" name="Content Placeholder 2"/>
            <p:cNvSpPr txBox="1">
              <a:spLocks/>
            </p:cNvSpPr>
            <p:nvPr/>
          </p:nvSpPr>
          <p:spPr>
            <a:xfrm>
              <a:off x="228600" y="2895600"/>
              <a:ext cx="1676400" cy="685800"/>
            </a:xfrm>
            <a:prstGeom prst="rect">
              <a:avLst/>
            </a:prstGeom>
            <a:grpFill/>
            <a:ln>
              <a:solidFill>
                <a:schemeClr val="bg1">
                  <a:alpha val="73000"/>
                </a:schemeClr>
              </a:solidFill>
            </a:ln>
          </p:spPr>
          <p:txBody>
            <a:bodyPr>
              <a:normAutofit fontScale="32500" lnSpcReduction="20000"/>
            </a:bodyPr>
            <a:lstStyle/>
            <a:p>
              <a:pPr marL="548640" indent="-411480" eaLnBrk="0" fontAlgn="auto" hangingPunct="0">
                <a:spcBef>
                  <a:spcPct val="20000"/>
                </a:spcBef>
                <a:spcAft>
                  <a:spcPts val="0"/>
                </a:spcAft>
                <a:buClr>
                  <a:schemeClr val="tx1">
                    <a:shade val="95000"/>
                  </a:schemeClr>
                </a:buClr>
                <a:buSzPct val="65000"/>
                <a:defRPr/>
              </a:pPr>
              <a:r>
                <a:rPr lang="en-PH" sz="4000" dirty="0">
                  <a:solidFill>
                    <a:schemeClr val="bg1"/>
                  </a:solidFill>
                  <a:latin typeface="Arial Black" pitchFamily="34" charset="0"/>
                </a:rPr>
                <a:t>* Any general danger sign or</a:t>
              </a:r>
            </a:p>
            <a:p>
              <a:pPr marL="548640" indent="-411480" eaLnBrk="0" fontAlgn="auto" hangingPunct="0">
                <a:spcBef>
                  <a:spcPct val="20000"/>
                </a:spcBef>
                <a:spcAft>
                  <a:spcPts val="0"/>
                </a:spcAft>
                <a:buClr>
                  <a:schemeClr val="tx1">
                    <a:shade val="95000"/>
                  </a:schemeClr>
                </a:buClr>
                <a:buSzPct val="65000"/>
                <a:defRPr/>
              </a:pPr>
              <a:r>
                <a:rPr lang="en-PH" sz="4000" dirty="0">
                  <a:solidFill>
                    <a:schemeClr val="bg1"/>
                  </a:solidFill>
                  <a:latin typeface="Arial Black" pitchFamily="34" charset="0"/>
                </a:rPr>
                <a:t>* Chest </a:t>
              </a:r>
              <a:r>
                <a:rPr lang="en-PH" sz="4000" dirty="0" err="1">
                  <a:solidFill>
                    <a:schemeClr val="bg1"/>
                  </a:solidFill>
                  <a:latin typeface="Arial Black" pitchFamily="34" charset="0"/>
                </a:rPr>
                <a:t>indrawing</a:t>
              </a:r>
              <a:r>
                <a:rPr lang="en-PH" sz="4000" dirty="0">
                  <a:solidFill>
                    <a:schemeClr val="bg1"/>
                  </a:solidFill>
                  <a:latin typeface="Arial Black" pitchFamily="34" charset="0"/>
                </a:rPr>
                <a:t> or</a:t>
              </a:r>
            </a:p>
            <a:p>
              <a:pPr marL="548640" indent="-411480" eaLnBrk="0" fontAlgn="auto" hangingPunct="0">
                <a:spcBef>
                  <a:spcPct val="20000"/>
                </a:spcBef>
                <a:spcAft>
                  <a:spcPts val="0"/>
                </a:spcAft>
                <a:buClr>
                  <a:schemeClr val="tx1">
                    <a:shade val="95000"/>
                  </a:schemeClr>
                </a:buClr>
                <a:buSzPct val="65000"/>
                <a:defRPr/>
              </a:pPr>
              <a:r>
                <a:rPr lang="en-PH" sz="4000" dirty="0">
                  <a:solidFill>
                    <a:schemeClr val="bg1"/>
                  </a:solidFill>
                  <a:latin typeface="Arial Black" pitchFamily="34" charset="0"/>
                </a:rPr>
                <a:t>* </a:t>
              </a:r>
              <a:r>
                <a:rPr lang="en-PH" sz="4000" dirty="0" err="1">
                  <a:solidFill>
                    <a:schemeClr val="bg1"/>
                  </a:solidFill>
                  <a:latin typeface="Arial Black" pitchFamily="34" charset="0"/>
                </a:rPr>
                <a:t>Stridor</a:t>
              </a:r>
              <a:r>
                <a:rPr lang="en-PH" sz="4000" dirty="0">
                  <a:solidFill>
                    <a:schemeClr val="bg1"/>
                  </a:solidFill>
                  <a:latin typeface="Arial Black" pitchFamily="34" charset="0"/>
                </a:rPr>
                <a:t> in calm child.</a:t>
              </a:r>
              <a:endParaRPr lang="en-PH" sz="1400" dirty="0">
                <a:solidFill>
                  <a:schemeClr val="bg1"/>
                </a:solidFill>
                <a:latin typeface="Arial Black" pitchFamily="34" charset="0"/>
              </a:endParaRPr>
            </a:p>
          </p:txBody>
        </p:sp>
        <p:sp>
          <p:nvSpPr>
            <p:cNvPr id="8" name="Content Placeholder 2"/>
            <p:cNvSpPr txBox="1">
              <a:spLocks/>
            </p:cNvSpPr>
            <p:nvPr/>
          </p:nvSpPr>
          <p:spPr>
            <a:xfrm>
              <a:off x="1905000" y="2895600"/>
              <a:ext cx="1676400" cy="6858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SEVERE </a:t>
              </a:r>
            </a:p>
            <a:p>
              <a:pPr marL="548640" indent="-411480"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PNEUMONIA OR </a:t>
              </a:r>
            </a:p>
            <a:p>
              <a:pPr marL="548640" indent="-411480"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VERY SEVERE DISEASE</a:t>
              </a:r>
            </a:p>
          </p:txBody>
        </p:sp>
        <p:sp>
          <p:nvSpPr>
            <p:cNvPr id="9" name="Content Placeholder 2"/>
            <p:cNvSpPr txBox="1">
              <a:spLocks/>
            </p:cNvSpPr>
            <p:nvPr/>
          </p:nvSpPr>
          <p:spPr>
            <a:xfrm>
              <a:off x="3581400" y="2895600"/>
              <a:ext cx="5410200" cy="6858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solidFill>
                    <a:schemeClr val="bg1"/>
                  </a:solidFill>
                  <a:latin typeface="Arial Black" pitchFamily="34" charset="0"/>
                </a:rPr>
                <a:t>Give first dose of an appropriate antibiotics</a:t>
              </a:r>
              <a:r>
                <a:rPr lang="en-PH" b="1" i="1" dirty="0" smtClean="0">
                  <a:solidFill>
                    <a:schemeClr val="bg1"/>
                  </a:solidFill>
                  <a:latin typeface="Arial Black" pitchFamily="34" charset="0"/>
                </a:rPr>
                <a:t>.( penicillin)</a:t>
              </a:r>
              <a:endParaRPr lang="en-PH" b="1" i="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solidFill>
                    <a:schemeClr val="bg1"/>
                  </a:solidFill>
                  <a:latin typeface="Arial Black" pitchFamily="34" charset="0"/>
                </a:rPr>
                <a:t>Give Vitamin A.</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solidFill>
                    <a:schemeClr val="bg1"/>
                  </a:solidFill>
                  <a:latin typeface="Arial Black" pitchFamily="34" charset="0"/>
                </a:rPr>
                <a:t>Treat the child to prevent low blood sugar.</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solidFill>
                    <a:schemeClr val="bg1"/>
                  </a:solidFill>
                  <a:latin typeface="Arial Black" pitchFamily="34" charset="0"/>
                </a:rPr>
                <a:t>Refer </a:t>
              </a:r>
              <a:r>
                <a:rPr lang="en-PH" b="1" dirty="0">
                  <a:solidFill>
                    <a:schemeClr val="bg1"/>
                  </a:solidFill>
                  <a:latin typeface="Arial Black" pitchFamily="34" charset="0"/>
                </a:rPr>
                <a:t>URGENTLY to hospital.</a:t>
              </a:r>
              <a:endParaRPr lang="en-PH" b="1" i="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dirty="0">
                <a:solidFill>
                  <a:schemeClr val="bg1"/>
                </a:solidFill>
                <a:latin typeface="Arial Black" pitchFamily="34" charset="0"/>
              </a:endParaRPr>
            </a:p>
          </p:txBody>
        </p:sp>
      </p:grpSp>
      <p:grpSp>
        <p:nvGrpSpPr>
          <p:cNvPr id="3" name="Group 20"/>
          <p:cNvGrpSpPr>
            <a:grpSpLocks/>
          </p:cNvGrpSpPr>
          <p:nvPr/>
        </p:nvGrpSpPr>
        <p:grpSpPr bwMode="auto">
          <a:xfrm>
            <a:off x="228600" y="3124200"/>
            <a:ext cx="8763000" cy="1752600"/>
            <a:chOff x="228600" y="4267200"/>
            <a:chExt cx="8763000" cy="855980"/>
          </a:xfrm>
          <a:solidFill>
            <a:srgbClr val="FFFF00"/>
          </a:solidFill>
        </p:grpSpPr>
        <p:sp>
          <p:nvSpPr>
            <p:cNvPr id="13" name="Content Placeholder 2"/>
            <p:cNvSpPr txBox="1">
              <a:spLocks/>
            </p:cNvSpPr>
            <p:nvPr/>
          </p:nvSpPr>
          <p:spPr>
            <a:xfrm>
              <a:off x="1905000" y="4267200"/>
              <a:ext cx="1676400" cy="85598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05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050" dirty="0">
                  <a:latin typeface="Arial Black" pitchFamily="34" charset="0"/>
                </a:rPr>
                <a:t>PNEUMONIA</a:t>
              </a:r>
            </a:p>
          </p:txBody>
        </p:sp>
        <p:grpSp>
          <p:nvGrpSpPr>
            <p:cNvPr id="5" name="Group 18"/>
            <p:cNvGrpSpPr>
              <a:grpSpLocks/>
            </p:cNvGrpSpPr>
            <p:nvPr/>
          </p:nvGrpSpPr>
          <p:grpSpPr bwMode="auto">
            <a:xfrm>
              <a:off x="228600" y="4267200"/>
              <a:ext cx="8763000" cy="838510"/>
              <a:chOff x="228600" y="3752850"/>
              <a:chExt cx="8763000" cy="838510"/>
            </a:xfrm>
            <a:grpFill/>
          </p:grpSpPr>
          <p:sp>
            <p:nvSpPr>
              <p:cNvPr id="12" name="Content Placeholder 2"/>
              <p:cNvSpPr txBox="1">
                <a:spLocks/>
              </p:cNvSpPr>
              <p:nvPr/>
            </p:nvSpPr>
            <p:spPr>
              <a:xfrm>
                <a:off x="228600" y="3752850"/>
                <a:ext cx="1676400" cy="83851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solidFill>
                      <a:schemeClr val="bg1"/>
                    </a:solidFill>
                    <a:latin typeface="Arial Black" pitchFamily="34" charset="0"/>
                  </a:rPr>
                  <a:t>* </a:t>
                </a:r>
                <a:r>
                  <a:rPr lang="en-PH" sz="1200" dirty="0">
                    <a:latin typeface="Arial Black" pitchFamily="34" charset="0"/>
                  </a:rPr>
                  <a:t>Fast breathing</a:t>
                </a:r>
              </a:p>
            </p:txBody>
          </p:sp>
          <p:sp>
            <p:nvSpPr>
              <p:cNvPr id="14" name="Content Placeholder 2"/>
              <p:cNvSpPr txBox="1">
                <a:spLocks/>
              </p:cNvSpPr>
              <p:nvPr/>
            </p:nvSpPr>
            <p:spPr>
              <a:xfrm>
                <a:off x="3581400" y="3752850"/>
                <a:ext cx="5410200" cy="818763"/>
              </a:xfrm>
              <a:prstGeom prst="rect">
                <a:avLst/>
              </a:prstGeom>
              <a:grpFill/>
              <a:ln>
                <a:solidFill>
                  <a:schemeClr val="bg1">
                    <a:alpha val="30000"/>
                  </a:schemeClr>
                </a:solidFill>
              </a:ln>
            </p:spPr>
            <p:txBody>
              <a:bodyPr>
                <a:normAutofit fontScale="92500"/>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i="1" dirty="0">
                    <a:latin typeface="Arial Black" pitchFamily="34" charset="0"/>
                  </a:rPr>
                  <a:t>Give an appropriate antibiotic </a:t>
                </a:r>
                <a:r>
                  <a:rPr lang="en-PH" sz="1600" b="1" i="1" dirty="0" smtClean="0">
                    <a:latin typeface="Arial Black" pitchFamily="34" charset="0"/>
                  </a:rPr>
                  <a:t>( amoxicillin) for  </a:t>
                </a:r>
                <a:r>
                  <a:rPr lang="en-PH" sz="1600" b="1" i="1" dirty="0">
                    <a:latin typeface="Arial Black" pitchFamily="34" charset="0"/>
                  </a:rPr>
                  <a:t>5 days.</a:t>
                </a:r>
                <a:endParaRPr lang="en-PH" sz="16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Soothe throat and relieve the cough with a safe remedy.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Advise  mother when to return immediately </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Follow-up in 2 days.</a:t>
                </a:r>
              </a:p>
            </p:txBody>
          </p:sp>
        </p:grpSp>
      </p:grpSp>
      <p:grpSp>
        <p:nvGrpSpPr>
          <p:cNvPr id="6" name="Group 17"/>
          <p:cNvGrpSpPr>
            <a:grpSpLocks/>
          </p:cNvGrpSpPr>
          <p:nvPr/>
        </p:nvGrpSpPr>
        <p:grpSpPr bwMode="auto">
          <a:xfrm>
            <a:off x="228600" y="4800600"/>
            <a:ext cx="8763000" cy="1828800"/>
            <a:chOff x="228600" y="4591050"/>
            <a:chExt cx="8763000" cy="838200"/>
          </a:xfrm>
          <a:solidFill>
            <a:srgbClr val="00B050"/>
          </a:solidFill>
        </p:grpSpPr>
        <p:sp>
          <p:nvSpPr>
            <p:cNvPr id="15" name="Content Placeholder 2"/>
            <p:cNvSpPr txBox="1">
              <a:spLocks/>
            </p:cNvSpPr>
            <p:nvPr/>
          </p:nvSpPr>
          <p:spPr>
            <a:xfrm>
              <a:off x="228600" y="4591050"/>
              <a:ext cx="1676400" cy="8382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No signs of </a:t>
              </a:r>
            </a:p>
            <a:p>
              <a:pPr marL="548640" indent="-411480" algn="ctr"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pneumonia  </a:t>
              </a:r>
            </a:p>
            <a:p>
              <a:pPr marL="548640" indent="-411480" algn="ctr"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or every severe disease</a:t>
              </a:r>
            </a:p>
          </p:txBody>
        </p:sp>
        <p:sp>
          <p:nvSpPr>
            <p:cNvPr id="16" name="Content Placeholder 2"/>
            <p:cNvSpPr txBox="1">
              <a:spLocks/>
            </p:cNvSpPr>
            <p:nvPr/>
          </p:nvSpPr>
          <p:spPr>
            <a:xfrm>
              <a:off x="1905000" y="4591050"/>
              <a:ext cx="1676400" cy="838200"/>
            </a:xfrm>
            <a:prstGeom prst="rect">
              <a:avLst/>
            </a:prstGeom>
            <a:grpFill/>
            <a:ln>
              <a:solidFill>
                <a:schemeClr val="bg1">
                  <a:alpha val="71000"/>
                </a:schemeClr>
              </a:solidFill>
            </a:ln>
          </p:spPr>
          <p:txBody>
            <a:bodyPr>
              <a:normAutofit/>
            </a:bodyPr>
            <a:lstStyle/>
            <a:p>
              <a:pPr marL="1005840" lvl="1" indent="-411480" eaLnBrk="0" fontAlgn="auto" hangingPunct="0">
                <a:spcBef>
                  <a:spcPct val="20000"/>
                </a:spcBef>
                <a:spcAft>
                  <a:spcPts val="0"/>
                </a:spcAft>
                <a:buClr>
                  <a:schemeClr val="tx1">
                    <a:shade val="95000"/>
                  </a:schemeClr>
                </a:buClr>
                <a:buSzPct val="65000"/>
                <a:defRPr/>
              </a:pPr>
              <a:endParaRPr lang="en-PH" sz="16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000" dirty="0">
                  <a:solidFill>
                    <a:schemeClr val="bg1"/>
                  </a:solidFill>
                  <a:latin typeface="Arial Black" pitchFamily="34" charset="0"/>
                </a:rPr>
                <a:t>NO PNEUMONIA COUGH OR COLD</a:t>
              </a:r>
            </a:p>
          </p:txBody>
        </p:sp>
        <p:sp>
          <p:nvSpPr>
            <p:cNvPr id="17" name="Content Placeholder 2"/>
            <p:cNvSpPr txBox="1">
              <a:spLocks/>
            </p:cNvSpPr>
            <p:nvPr/>
          </p:nvSpPr>
          <p:spPr>
            <a:xfrm>
              <a:off x="3581400" y="4591050"/>
              <a:ext cx="5410200" cy="838200"/>
            </a:xfrm>
            <a:prstGeom prst="rect">
              <a:avLst/>
            </a:prstGeom>
            <a:grpFill/>
            <a:ln>
              <a:solidFill>
                <a:schemeClr val="bg1">
                  <a:alpha val="30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b="1" i="1" dirty="0">
                  <a:solidFill>
                    <a:schemeClr val="bg1"/>
                  </a:solidFill>
                  <a:latin typeface="Arial Black" pitchFamily="34" charset="0"/>
                </a:rPr>
                <a:t>If coughing more than 30 days, refer for assessment.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b="1" i="1" dirty="0">
                  <a:solidFill>
                    <a:schemeClr val="bg1"/>
                  </a:solidFill>
                  <a:latin typeface="Arial Black" pitchFamily="34" charset="0"/>
                </a:rPr>
                <a:t>Soothe the throat and relievee  the cough with a safe remedy.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b="1" i="1" dirty="0">
                  <a:solidFill>
                    <a:schemeClr val="bg1"/>
                  </a:solidFill>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b="1" i="1" dirty="0">
                  <a:solidFill>
                    <a:schemeClr val="bg1"/>
                  </a:solidFill>
                  <a:latin typeface="Arial Black" pitchFamily="34" charset="0"/>
                </a:rPr>
                <a:t>Follow-up in 5 days if not improving.</a:t>
              </a:r>
              <a:endParaRPr lang="en-PH" sz="1500" dirty="0">
                <a:solidFill>
                  <a:schemeClr val="bg1"/>
                </a:solidFill>
                <a:latin typeface="Arial Black" pitchFamily="34" charset="0"/>
              </a:endParaRPr>
            </a:p>
          </p:txBody>
        </p:sp>
      </p:grpSp>
      <p:sp>
        <p:nvSpPr>
          <p:cNvPr id="83974" name="Slide Number Placeholder 17"/>
          <p:cNvSpPr>
            <a:spLocks noGrp="1"/>
          </p:cNvSpPr>
          <p:nvPr>
            <p:ph type="sldNum" sz="quarter" idx="12"/>
          </p:nvPr>
        </p:nvSpPr>
        <p:spPr>
          <a:noFill/>
        </p:spPr>
        <p:txBody>
          <a:bodyPr/>
          <a:lstStyle/>
          <a:p>
            <a:fld id="{92D0EC53-BCE3-4C52-9452-95498C24EDD9}" type="slidenum">
              <a:rPr lang="en-US" smtClean="0"/>
              <a:pPr/>
              <a:t>44</a:t>
            </a:fld>
            <a:endParaRPr lang="en-US" smtClean="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SEVERE PNEUMONIA OR VERY SEVERE DISEASE</a:t>
            </a:r>
          </a:p>
          <a:p>
            <a:pPr>
              <a:buFontTx/>
              <a:buChar char="-"/>
            </a:pPr>
            <a:r>
              <a:rPr lang="en-US" dirty="0" smtClean="0"/>
              <a:t>A child with chest in drawing usually has severe pneumonia or it may have another serious acute lower respiratory infection. </a:t>
            </a:r>
            <a:r>
              <a:rPr lang="en-US" dirty="0" err="1" smtClean="0"/>
              <a:t>eg.bronchiolitis</a:t>
            </a:r>
            <a:r>
              <a:rPr lang="en-US" dirty="0" smtClean="0"/>
              <a:t>, </a:t>
            </a:r>
            <a:r>
              <a:rPr lang="en-US" dirty="0" err="1" smtClean="0"/>
              <a:t>pertusis</a:t>
            </a:r>
            <a:r>
              <a:rPr lang="en-US" dirty="0" smtClean="0"/>
              <a:t> or wheezing problem.</a:t>
            </a:r>
          </a:p>
          <a:p>
            <a:pPr>
              <a:buFontTx/>
              <a:buChar char="-"/>
            </a:pPr>
            <a:r>
              <a:rPr lang="en-US" dirty="0" smtClean="0"/>
              <a:t>Chest in drawing develops when lungs become stiff and the child  needs more effort to breath and the breathing may become slowed.</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8991600" cy="4953000"/>
          </a:xfrm>
        </p:spPr>
        <p:txBody>
          <a:bodyPr>
            <a:normAutofit/>
          </a:bodyPr>
          <a:lstStyle/>
          <a:p>
            <a:pPr>
              <a:buFontTx/>
              <a:buChar char="-"/>
            </a:pPr>
            <a:r>
              <a:rPr lang="en-US" dirty="0" smtClean="0"/>
              <a:t>It may be the only sign of severe pneumonia</a:t>
            </a:r>
          </a:p>
          <a:p>
            <a:pPr>
              <a:buFontTx/>
              <a:buChar char="-"/>
            </a:pPr>
            <a:r>
              <a:rPr lang="en-US" dirty="0" smtClean="0"/>
              <a:t>Chest in drawing is also an entry sign for suspected symptomatic HIV infection.</a:t>
            </a:r>
          </a:p>
          <a:p>
            <a:r>
              <a:rPr lang="en-US" dirty="0" smtClean="0"/>
              <a:t>The child need urgent referral to a hospital for </a:t>
            </a:r>
            <a:r>
              <a:rPr lang="en-US" dirty="0" err="1" smtClean="0"/>
              <a:t>teatment.eg.Oxygen</a:t>
            </a:r>
            <a:r>
              <a:rPr lang="en-US" dirty="0" smtClean="0"/>
              <a:t> and I.V. antibiotics.</a:t>
            </a:r>
          </a:p>
          <a:p>
            <a:r>
              <a:rPr lang="en-US" dirty="0" smtClean="0"/>
              <a:t>Before referral, administer appropriate antibiotic to prevent pneumonia from worsening.</a:t>
            </a:r>
          </a:p>
          <a:p>
            <a:r>
              <a:rPr lang="en-US" dirty="0" smtClean="0"/>
              <a:t>Also treat other serious bacteria infection .</a:t>
            </a:r>
            <a:r>
              <a:rPr lang="en-US" dirty="0" err="1" smtClean="0"/>
              <a:t>eg</a:t>
            </a:r>
            <a:r>
              <a:rPr lang="en-US" dirty="0" smtClean="0"/>
              <a:t>. sepsis and meningitis</a:t>
            </a:r>
          </a:p>
          <a:p>
            <a:pPr>
              <a:buFontTx/>
              <a:buChar char="-"/>
            </a:pPr>
            <a:endParaRPr lang="en-US" dirty="0" smtClean="0"/>
          </a:p>
          <a:p>
            <a:pPr>
              <a:buFontTx/>
              <a:buChar char="-"/>
            </a:pP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0" y="1066800"/>
            <a:ext cx="9144000" cy="5943600"/>
          </a:xfrm>
        </p:spPr>
        <p:txBody>
          <a:bodyPr/>
          <a:lstStyle/>
          <a:p>
            <a:r>
              <a:rPr lang="en-US" dirty="0" smtClean="0"/>
              <a:t>Treat the child to prevent low blood sugar.</a:t>
            </a:r>
          </a:p>
          <a:p>
            <a:r>
              <a:rPr lang="en-US" dirty="0" smtClean="0"/>
              <a:t>Incase of convulsions, manage airway and give diazepam.</a:t>
            </a:r>
          </a:p>
          <a:p>
            <a:r>
              <a:rPr lang="en-US" dirty="0" smtClean="0"/>
              <a:t>Check the child for suspected symptomatic HIV infection.</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98587"/>
          </a:xfrm>
        </p:spPr>
        <p:txBody>
          <a:bodyPr/>
          <a:lstStyle/>
          <a:p>
            <a:r>
              <a:rPr lang="en-US" dirty="0" smtClean="0"/>
              <a:t>PNEUMONIA</a:t>
            </a:r>
            <a:endParaRPr lang="en-US" dirty="0"/>
          </a:p>
        </p:txBody>
      </p:sp>
      <p:sp>
        <p:nvSpPr>
          <p:cNvPr id="3" name="Content Placeholder 2"/>
          <p:cNvSpPr>
            <a:spLocks noGrp="1"/>
          </p:cNvSpPr>
          <p:nvPr>
            <p:ph idx="1"/>
          </p:nvPr>
        </p:nvSpPr>
        <p:spPr>
          <a:xfrm>
            <a:off x="304800" y="1600200"/>
            <a:ext cx="8229600" cy="4876800"/>
          </a:xfrm>
        </p:spPr>
        <p:txBody>
          <a:bodyPr/>
          <a:lstStyle/>
          <a:p>
            <a:r>
              <a:rPr lang="en-US" dirty="0" smtClean="0"/>
              <a:t>A child with fast breathing and no danger sign is classified as having pneumonia</a:t>
            </a:r>
          </a:p>
          <a:p>
            <a:pPr>
              <a:buNone/>
            </a:pPr>
            <a:r>
              <a:rPr lang="en-US" dirty="0" smtClean="0"/>
              <a:t>TREATMENT</a:t>
            </a:r>
          </a:p>
          <a:p>
            <a:pPr>
              <a:buFontTx/>
              <a:buChar char="-"/>
            </a:pPr>
            <a:r>
              <a:rPr lang="en-US" dirty="0" smtClean="0"/>
              <a:t>Give an appropriate antibiotic</a:t>
            </a:r>
          </a:p>
          <a:p>
            <a:pPr>
              <a:buFontTx/>
              <a:buChar char="-"/>
            </a:pPr>
            <a:r>
              <a:rPr lang="en-US" dirty="0" smtClean="0"/>
              <a:t>Give vitamin A</a:t>
            </a:r>
          </a:p>
          <a:p>
            <a:pPr>
              <a:buFontTx/>
              <a:buChar char="-"/>
            </a:pPr>
            <a:r>
              <a:rPr lang="en-US" dirty="0" smtClean="0"/>
              <a:t>Teach the mother to give  antibiotics at home</a:t>
            </a:r>
          </a:p>
          <a:p>
            <a:pPr>
              <a:buFontTx/>
              <a:buChar char="-"/>
            </a:pPr>
            <a:r>
              <a:rPr lang="en-US" dirty="0" smtClean="0"/>
              <a:t>Advice her on when to return.</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No </a:t>
            </a:r>
            <a:r>
              <a:rPr lang="en-US" dirty="0" err="1" smtClean="0">
                <a:effectLst/>
              </a:rPr>
              <a:t>pneumonia,cough</a:t>
            </a:r>
            <a:r>
              <a:rPr lang="en-US" dirty="0" smtClean="0">
                <a:effectLst/>
              </a:rPr>
              <a:t> or cold</a:t>
            </a:r>
            <a:endParaRPr lang="en-US" dirty="0">
              <a:effectLst/>
            </a:endParaRPr>
          </a:p>
        </p:txBody>
      </p:sp>
      <p:sp>
        <p:nvSpPr>
          <p:cNvPr id="3" name="Content Placeholder 2"/>
          <p:cNvSpPr>
            <a:spLocks noGrp="1"/>
          </p:cNvSpPr>
          <p:nvPr>
            <p:ph idx="1"/>
          </p:nvPr>
        </p:nvSpPr>
        <p:spPr>
          <a:xfrm>
            <a:off x="0" y="1295400"/>
            <a:ext cx="9144000" cy="5410200"/>
          </a:xfrm>
        </p:spPr>
        <p:txBody>
          <a:bodyPr/>
          <a:lstStyle/>
          <a:p>
            <a:r>
              <a:rPr lang="en-US" dirty="0" smtClean="0">
                <a:effectLst/>
              </a:rPr>
              <a:t>There is no need for an antibiotic</a:t>
            </a:r>
          </a:p>
          <a:p>
            <a:r>
              <a:rPr lang="en-US" dirty="0" smtClean="0">
                <a:effectLst/>
              </a:rPr>
              <a:t>Advice the mother on good home care of the child using the home remedy.eg. warm beverages</a:t>
            </a:r>
          </a:p>
          <a:p>
            <a:r>
              <a:rPr lang="en-US" dirty="0" smtClean="0">
                <a:effectLst/>
              </a:rPr>
              <a:t>Incase of a chronic cough, refer the child to hospital for further assessment.</a:t>
            </a:r>
            <a:endParaRPr lang="en-US" dirty="0">
              <a:effectLst/>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8686800" cy="5257800"/>
          </a:xfrm>
        </p:spPr>
        <p:txBody>
          <a:bodyPr/>
          <a:lstStyle/>
          <a:p>
            <a:pPr lvl="1">
              <a:defRPr/>
            </a:pPr>
            <a:r>
              <a:rPr lang="en-US" sz="3200" dirty="0" smtClean="0"/>
              <a:t>Observation of parent-child interactions </a:t>
            </a:r>
          </a:p>
          <a:p>
            <a:pPr lvl="2">
              <a:defRPr/>
            </a:pPr>
            <a:r>
              <a:rPr lang="en-US" sz="3200" dirty="0" smtClean="0"/>
              <a:t>Distractions to parents may interfere with history taking </a:t>
            </a:r>
          </a:p>
          <a:p>
            <a:pPr lvl="2">
              <a:defRPr/>
            </a:pPr>
            <a:r>
              <a:rPr lang="en-US" sz="3200" dirty="0" smtClean="0"/>
              <a:t>Quality of relationship </a:t>
            </a:r>
          </a:p>
          <a:p>
            <a:pPr lvl="1">
              <a:defRPr/>
            </a:pPr>
            <a:r>
              <a:rPr lang="en-US" sz="3200" dirty="0" smtClean="0"/>
              <a:t>Parental behaviors/emotions are important </a:t>
            </a:r>
          </a:p>
          <a:p>
            <a:pPr lvl="2">
              <a:defRPr/>
            </a:pPr>
            <a:r>
              <a:rPr lang="en-US" sz="3200" dirty="0" smtClean="0"/>
              <a:t>Parental guilt -nonjudgmental/reassurance </a:t>
            </a:r>
          </a:p>
          <a:p>
            <a:pPr lvl="2">
              <a:buNone/>
              <a:defRPr/>
            </a:pPr>
            <a:r>
              <a:rPr lang="en-US" sz="3200" dirty="0" smtClean="0"/>
              <a:t> </a:t>
            </a:r>
          </a:p>
          <a:p>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AND CLASSIFY DIARRHOEA</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err="1" smtClean="0"/>
              <a:t>Diarrhoea</a:t>
            </a:r>
            <a:r>
              <a:rPr lang="en-US" dirty="0" smtClean="0"/>
              <a:t> is the passing of 3 or more watery stools in a 24 hour period.</a:t>
            </a:r>
          </a:p>
          <a:p>
            <a:r>
              <a:rPr lang="en-US" dirty="0" smtClean="0"/>
              <a:t>Common in babies under 6 months on formula feeds or cows’ milk.</a:t>
            </a:r>
          </a:p>
          <a:p>
            <a:r>
              <a:rPr lang="en-US" dirty="0" smtClean="0"/>
              <a:t>TYPES OF DIARRHOEA</a:t>
            </a:r>
            <a:endParaRPr lang="en-US" dirty="0" smtClean="0">
              <a:effectLst/>
            </a:endParaRPr>
          </a:p>
          <a:p>
            <a:pPr marL="514350" indent="-514350">
              <a:buAutoNum type="alphaLcParenR"/>
            </a:pPr>
            <a:r>
              <a:rPr lang="en-US" dirty="0" smtClean="0">
                <a:effectLst/>
              </a:rPr>
              <a:t>Acute Diarrhea</a:t>
            </a:r>
          </a:p>
          <a:p>
            <a:pPr marL="514350" indent="-514350">
              <a:buNone/>
            </a:pPr>
            <a:r>
              <a:rPr lang="en-US" dirty="0" smtClean="0">
                <a:effectLst/>
              </a:rPr>
              <a:t>			-lasts less than 14 days</a:t>
            </a:r>
          </a:p>
          <a:p>
            <a:pPr marL="514350" indent="-514350">
              <a:buNone/>
            </a:pPr>
            <a:r>
              <a:rPr lang="en-US" dirty="0" smtClean="0">
                <a:effectLst/>
              </a:rPr>
              <a:t>			-Causes dehydration</a:t>
            </a:r>
          </a:p>
          <a:p>
            <a:pPr marL="514350" indent="-514350">
              <a:buNone/>
            </a:pPr>
            <a:r>
              <a:rPr lang="en-US" dirty="0" smtClean="0">
                <a:effectLst/>
              </a:rPr>
              <a:t>			- Leads to malnutrition</a:t>
            </a:r>
          </a:p>
          <a:p>
            <a:pPr marL="3143250" lvl="6" indent="-514350">
              <a:buNone/>
            </a:pP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 Persistent diarrhea</a:t>
            </a:r>
          </a:p>
          <a:p>
            <a:pPr>
              <a:buNone/>
            </a:pPr>
            <a:r>
              <a:rPr lang="en-US" dirty="0" smtClean="0"/>
              <a:t>		-Lasts more than 14 days</a:t>
            </a:r>
          </a:p>
          <a:p>
            <a:pPr>
              <a:buNone/>
            </a:pPr>
            <a:r>
              <a:rPr lang="en-US" dirty="0" smtClean="0"/>
              <a:t>		- Causes nutritional problems</a:t>
            </a:r>
          </a:p>
          <a:p>
            <a:pPr>
              <a:buNone/>
            </a:pPr>
            <a:r>
              <a:rPr lang="en-US" dirty="0" smtClean="0"/>
              <a:t>		-Contributes to death in children</a:t>
            </a:r>
          </a:p>
          <a:p>
            <a:pPr>
              <a:buNone/>
            </a:pPr>
            <a:r>
              <a:rPr lang="en-US" dirty="0" smtClean="0"/>
              <a:t>		-Found mainly in HIV infections</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lstStyle/>
          <a:p>
            <a:r>
              <a:rPr lang="en-US" dirty="0" smtClean="0"/>
              <a:t>Child with diarrhea is assessed for:</a:t>
            </a:r>
          </a:p>
          <a:p>
            <a:pPr>
              <a:buNone/>
            </a:pPr>
            <a:r>
              <a:rPr lang="en-US" dirty="0" smtClean="0"/>
              <a:t>		- Duration of diarrhea</a:t>
            </a:r>
          </a:p>
          <a:p>
            <a:pPr>
              <a:buNone/>
            </a:pPr>
            <a:r>
              <a:rPr lang="en-US" dirty="0" smtClean="0"/>
              <a:t>		-Presence of blood in stool</a:t>
            </a:r>
          </a:p>
          <a:p>
            <a:pPr>
              <a:buNone/>
            </a:pPr>
            <a:r>
              <a:rPr lang="en-US" dirty="0" smtClean="0"/>
              <a:t>		-Signs of dehydration</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DIARRHEA</a:t>
            </a:r>
            <a:endParaRPr lang="en-US" dirty="0"/>
          </a:p>
        </p:txBody>
      </p:sp>
      <p:sp>
        <p:nvSpPr>
          <p:cNvPr id="3" name="Content Placeholder 2"/>
          <p:cNvSpPr>
            <a:spLocks noGrp="1"/>
          </p:cNvSpPr>
          <p:nvPr>
            <p:ph idx="1"/>
          </p:nvPr>
        </p:nvSpPr>
        <p:spPr>
          <a:xfrm>
            <a:off x="0" y="1554162"/>
            <a:ext cx="9144000" cy="5303837"/>
          </a:xfrm>
        </p:spPr>
        <p:txBody>
          <a:bodyPr/>
          <a:lstStyle/>
          <a:p>
            <a:pPr marL="1028700" indent="-892175">
              <a:buNone/>
              <a:defRPr/>
            </a:pPr>
            <a:r>
              <a:rPr lang="en-PH" dirty="0" smtClean="0"/>
              <a:t>- General condition</a:t>
            </a:r>
          </a:p>
          <a:p>
            <a:pPr>
              <a:buNone/>
              <a:defRPr/>
            </a:pPr>
            <a:r>
              <a:rPr lang="en-PH" dirty="0" smtClean="0"/>
              <a:t>- Abnormally sleepy-Lethargic/unconsciousness</a:t>
            </a:r>
          </a:p>
          <a:p>
            <a:pPr>
              <a:buNone/>
              <a:defRPr/>
            </a:pPr>
            <a:r>
              <a:rPr lang="en-PH" dirty="0" smtClean="0"/>
              <a:t>- Restless or irritable</a:t>
            </a:r>
          </a:p>
          <a:p>
            <a:pPr>
              <a:buNone/>
              <a:defRPr/>
            </a:pPr>
            <a:r>
              <a:rPr lang="en-PH" dirty="0" smtClean="0"/>
              <a:t>- Sunken eyes</a:t>
            </a:r>
          </a:p>
          <a:p>
            <a:pPr>
              <a:buNone/>
              <a:defRPr/>
            </a:pPr>
            <a:r>
              <a:rPr lang="en-PH" dirty="0" smtClean="0"/>
              <a:t>- Assess for blood in stools</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9144000" cy="5303837"/>
          </a:xfrm>
        </p:spPr>
        <p:txBody>
          <a:bodyPr/>
          <a:lstStyle/>
          <a:p>
            <a:r>
              <a:rPr lang="en-US" dirty="0" smtClean="0"/>
              <a:t>Observe the child as he drinks</a:t>
            </a:r>
          </a:p>
          <a:p>
            <a:r>
              <a:rPr lang="en-US" dirty="0" smtClean="0"/>
              <a:t>Assess if the child drinks</a:t>
            </a:r>
          </a:p>
          <a:p>
            <a:pPr>
              <a:buNone/>
            </a:pPr>
            <a:r>
              <a:rPr lang="en-US" dirty="0" smtClean="0"/>
              <a:t>		-Normally</a:t>
            </a:r>
          </a:p>
          <a:p>
            <a:pPr>
              <a:buNone/>
            </a:pPr>
            <a:r>
              <a:rPr lang="en-US" dirty="0" smtClean="0"/>
              <a:t>		- eagerly/Thirsty</a:t>
            </a:r>
          </a:p>
          <a:p>
            <a:pPr>
              <a:buNone/>
            </a:pPr>
            <a:r>
              <a:rPr lang="en-US" dirty="0" smtClean="0"/>
              <a:t>		- Weakly</a:t>
            </a:r>
          </a:p>
          <a:p>
            <a:pPr>
              <a:buNone/>
            </a:pPr>
            <a:r>
              <a:rPr lang="en-US" dirty="0" smtClean="0"/>
              <a:t>Pinch the skin of the abdomen;</a:t>
            </a:r>
          </a:p>
          <a:p>
            <a:pPr>
              <a:buNone/>
            </a:pPr>
            <a:r>
              <a:rPr lang="en-US" dirty="0" smtClean="0"/>
              <a:t>	- Does it go back very slowly</a:t>
            </a:r>
          </a:p>
          <a:p>
            <a:pPr>
              <a:buNone/>
            </a:pPr>
            <a:r>
              <a:rPr lang="en-US" dirty="0" smtClean="0"/>
              <a:t>	- Goes back slowly</a:t>
            </a:r>
          </a:p>
          <a:p>
            <a:pPr>
              <a:buNone/>
            </a:pPr>
            <a:r>
              <a:rPr lang="en-US" dirty="0" smtClean="0"/>
              <a:t>	- Goes back normally.</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CLASSIFY DIARRHOEA</a:t>
            </a:r>
            <a:endParaRPr lang="en-US" dirty="0"/>
          </a:p>
        </p:txBody>
      </p:sp>
      <p:sp>
        <p:nvSpPr>
          <p:cNvPr id="3" name="Content Placeholder 2"/>
          <p:cNvSpPr>
            <a:spLocks noGrp="1"/>
          </p:cNvSpPr>
          <p:nvPr>
            <p:ph idx="1"/>
          </p:nvPr>
        </p:nvSpPr>
        <p:spPr>
          <a:xfrm>
            <a:off x="0" y="1554162"/>
            <a:ext cx="8991600" cy="5303837"/>
          </a:xfrm>
        </p:spPr>
        <p:txBody>
          <a:bodyPr/>
          <a:lstStyle/>
          <a:p>
            <a:pPr>
              <a:buNone/>
            </a:pPr>
            <a:r>
              <a:rPr lang="en-US" dirty="0" smtClean="0"/>
              <a:t>CLASSIFY DEHYDRATION IN ACUTE DIARRHOEA</a:t>
            </a:r>
          </a:p>
          <a:p>
            <a:pPr marL="514350" indent="-514350">
              <a:buAutoNum type="arabicPeriod"/>
            </a:pPr>
            <a:r>
              <a:rPr lang="en-US" dirty="0" smtClean="0"/>
              <a:t>Severe dehydration</a:t>
            </a:r>
          </a:p>
          <a:p>
            <a:pPr marL="514350" indent="-514350">
              <a:buAutoNum type="arabicPeriod"/>
            </a:pPr>
            <a:r>
              <a:rPr lang="en-US" dirty="0" smtClean="0"/>
              <a:t>Some dehydration</a:t>
            </a:r>
          </a:p>
          <a:p>
            <a:pPr marL="514350" indent="-514350">
              <a:buAutoNum type="arabicPeriod"/>
            </a:pPr>
            <a:r>
              <a:rPr lang="en-US" dirty="0" smtClean="0"/>
              <a:t>No dehydration</a:t>
            </a:r>
          </a:p>
          <a:p>
            <a:pPr>
              <a:buNone/>
            </a:pPr>
            <a:r>
              <a:rPr lang="en-US" dirty="0" smtClean="0"/>
              <a:t>CLASSIFY PERSISTENT DIARRHEA AS:</a:t>
            </a:r>
          </a:p>
          <a:p>
            <a:pPr>
              <a:buNone/>
            </a:pPr>
            <a:r>
              <a:rPr lang="en-US" dirty="0" smtClean="0"/>
              <a:t>	1.Severe persistent diarrhea</a:t>
            </a:r>
          </a:p>
          <a:p>
            <a:pPr>
              <a:buNone/>
            </a:pPr>
            <a:r>
              <a:rPr lang="en-US" dirty="0" smtClean="0"/>
              <a:t>	2.Persistent diarrhea</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Presence of blood in stool is classified as </a:t>
            </a:r>
            <a:r>
              <a:rPr lang="en-US" dirty="0" err="1" smtClean="0"/>
              <a:t>dysentry</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0" y="381000"/>
            <a:ext cx="8991600" cy="2971800"/>
            <a:chOff x="152400" y="1143000"/>
            <a:chExt cx="8991600" cy="1641231"/>
          </a:xfrm>
          <a:solidFill>
            <a:srgbClr val="FF0000"/>
          </a:solidFill>
        </p:grpSpPr>
        <p:sp>
          <p:nvSpPr>
            <p:cNvPr id="6" name="Content Placeholder 2"/>
            <p:cNvSpPr txBox="1">
              <a:spLocks/>
            </p:cNvSpPr>
            <p:nvPr/>
          </p:nvSpPr>
          <p:spPr>
            <a:xfrm>
              <a:off x="152400" y="1184031"/>
              <a:ext cx="1905000" cy="1600200"/>
            </a:xfrm>
            <a:prstGeom prst="rect">
              <a:avLst/>
            </a:prstGeom>
            <a:solidFill>
              <a:srgbClr val="FF99CC"/>
            </a:solid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TWO  OF THE </a:t>
              </a: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FOLLOWING SIGNS:</a:t>
              </a:r>
            </a:p>
            <a:p>
              <a:pPr marL="548640" indent="-411480" eaLnBrk="0" fontAlgn="auto" hangingPunct="0">
                <a:spcBef>
                  <a:spcPct val="20000"/>
                </a:spcBef>
                <a:spcAft>
                  <a:spcPts val="0"/>
                </a:spcAft>
                <a:buClr>
                  <a:schemeClr val="tx1">
                    <a:shade val="95000"/>
                  </a:schemeClr>
                </a:buClr>
                <a:buSzPct val="65000"/>
                <a:defRPr/>
              </a:pPr>
              <a:endParaRPr lang="en-PH" sz="1100" b="1" dirty="0" smtClean="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 ABNORMALLY  SLEEPY OR </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DIFFICULT TO AWAKEN</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 SUNKEN EYES</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 NOT ABLE TO DRINK OR DRINKING POORLY</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 SKIN PINCH GOES </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BACK VERY SLOWLY</a:t>
              </a:r>
            </a:p>
            <a:p>
              <a:pPr marL="548640" indent="-411480" eaLnBrk="0" fontAlgn="auto" hangingPunct="0">
                <a:spcBef>
                  <a:spcPct val="20000"/>
                </a:spcBef>
                <a:spcAft>
                  <a:spcPts val="0"/>
                </a:spcAft>
                <a:buClr>
                  <a:schemeClr val="tx1">
                    <a:shade val="95000"/>
                  </a:schemeClr>
                </a:buClr>
                <a:buSzPct val="65000"/>
                <a:defRPr/>
              </a:pPr>
              <a:endParaRPr lang="en-PH" sz="1050" dirty="0" smtClean="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05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050" dirty="0">
                <a:solidFill>
                  <a:schemeClr val="bg1"/>
                </a:solidFill>
                <a:latin typeface="Arial Black" pitchFamily="34" charset="0"/>
              </a:endParaRPr>
            </a:p>
          </p:txBody>
        </p:sp>
        <p:sp>
          <p:nvSpPr>
            <p:cNvPr id="7" name="Content Placeholder 2"/>
            <p:cNvSpPr txBox="1">
              <a:spLocks/>
            </p:cNvSpPr>
            <p:nvPr/>
          </p:nvSpPr>
          <p:spPr>
            <a:xfrm>
              <a:off x="2057400" y="1143000"/>
              <a:ext cx="1676400" cy="16002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2000" b="1" dirty="0">
                  <a:solidFill>
                    <a:schemeClr val="bg1"/>
                  </a:solidFill>
                  <a:latin typeface="Arial Black" pitchFamily="34" charset="0"/>
                </a:rPr>
                <a:t>SEVERE </a:t>
              </a:r>
            </a:p>
            <a:p>
              <a:pPr marL="548640" indent="-411480" algn="ctr" eaLnBrk="0" fontAlgn="auto" hangingPunct="0">
                <a:spcBef>
                  <a:spcPct val="20000"/>
                </a:spcBef>
                <a:spcAft>
                  <a:spcPts val="0"/>
                </a:spcAft>
                <a:buClr>
                  <a:schemeClr val="tx1">
                    <a:shade val="95000"/>
                  </a:schemeClr>
                </a:buClr>
                <a:buSzPct val="65000"/>
                <a:defRPr/>
              </a:pPr>
              <a:r>
                <a:rPr lang="en-PH" sz="2000" b="1" dirty="0">
                  <a:solidFill>
                    <a:schemeClr val="bg1"/>
                  </a:solidFill>
                  <a:latin typeface="Arial Black" pitchFamily="34" charset="0"/>
                </a:rPr>
                <a:t>DEHYDRATION</a:t>
              </a:r>
            </a:p>
          </p:txBody>
        </p:sp>
        <p:sp>
          <p:nvSpPr>
            <p:cNvPr id="8" name="Content Placeholder 2"/>
            <p:cNvSpPr txBox="1">
              <a:spLocks/>
            </p:cNvSpPr>
            <p:nvPr/>
          </p:nvSpPr>
          <p:spPr>
            <a:xfrm>
              <a:off x="3733800" y="1143000"/>
              <a:ext cx="5410200" cy="1600200"/>
            </a:xfrm>
            <a:prstGeom prst="rect">
              <a:avLst/>
            </a:prstGeom>
            <a:solidFill>
              <a:srgbClr val="FF99CC"/>
            </a:solid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i="1" dirty="0">
                  <a:latin typeface="Arial Black" pitchFamily="34" charset="0"/>
                </a:rPr>
                <a:t>If child has no other severe classification: </a:t>
              </a:r>
            </a:p>
            <a:p>
              <a:pPr marL="548640" indent="-411480" eaLnBrk="0" fontAlgn="auto" hangingPunct="0">
                <a:spcBef>
                  <a:spcPct val="20000"/>
                </a:spcBef>
                <a:spcAft>
                  <a:spcPts val="0"/>
                </a:spcAft>
                <a:buClr>
                  <a:schemeClr val="tx1">
                    <a:shade val="95000"/>
                  </a:schemeClr>
                </a:buClr>
                <a:buSzPct val="65000"/>
                <a:defRPr/>
              </a:pPr>
              <a:r>
                <a:rPr lang="en-PH" sz="1400" i="1" dirty="0">
                  <a:latin typeface="Arial Black" pitchFamily="34" charset="0"/>
                </a:rPr>
                <a:t>               -Give fluid to severe dehydration (Plan C.) OR</a:t>
              </a:r>
            </a:p>
            <a:p>
              <a:pPr marL="548640" indent="-411480" eaLnBrk="0" fontAlgn="auto" hangingPunct="0">
                <a:spcBef>
                  <a:spcPct val="20000"/>
                </a:spcBef>
                <a:spcAft>
                  <a:spcPts val="0"/>
                </a:spcAft>
                <a:buClr>
                  <a:schemeClr val="tx1">
                    <a:shade val="95000"/>
                  </a:schemeClr>
                </a:buClr>
                <a:buSzPct val="65000"/>
                <a:defRPr/>
              </a:pPr>
              <a:r>
                <a:rPr lang="en-PH" sz="1400" b="1" i="1" dirty="0">
                  <a:latin typeface="Arial Black" pitchFamily="34" charset="0"/>
                </a:rPr>
                <a:t>            If child also has another severe classification:</a:t>
              </a:r>
            </a:p>
            <a:p>
              <a:pPr marL="548640" indent="-411480" eaLnBrk="0" fontAlgn="auto" hangingPunct="0">
                <a:spcBef>
                  <a:spcPct val="20000"/>
                </a:spcBef>
                <a:spcAft>
                  <a:spcPts val="0"/>
                </a:spcAft>
                <a:buClr>
                  <a:schemeClr val="tx1">
                    <a:shade val="95000"/>
                  </a:schemeClr>
                </a:buClr>
                <a:buSzPct val="65000"/>
                <a:defRPr/>
              </a:pPr>
              <a:r>
                <a:rPr lang="en-PH" sz="1400" b="1" i="1" dirty="0">
                  <a:latin typeface="Arial Black" pitchFamily="34" charset="0"/>
                </a:rPr>
                <a:t>               -Refer URGENTLY to hospital with mother giving frequent </a:t>
              </a:r>
              <a:r>
                <a:rPr lang="en-PH" sz="1400" b="1" i="1" dirty="0" err="1">
                  <a:latin typeface="Arial Black" pitchFamily="34" charset="0"/>
                </a:rPr>
                <a:t>slps</a:t>
              </a:r>
              <a:r>
                <a:rPr lang="en-PH" sz="1400" b="1" i="1" dirty="0">
                  <a:latin typeface="Arial Black" pitchFamily="34" charset="0"/>
                </a:rPr>
                <a:t> of ORS on the way.</a:t>
              </a:r>
            </a:p>
            <a:p>
              <a:pPr marL="548640" indent="-411480"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           Advise the mother to continue breastfeeding.</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dirty="0">
                  <a:latin typeface="Arial Black" pitchFamily="34" charset="0"/>
                </a:rPr>
                <a:t>If child is 2 years or older and there is cholera in your area, give antibiotic for cholera</a:t>
              </a:r>
              <a:r>
                <a:rPr lang="en-PH" sz="1400" b="1" dirty="0">
                  <a:solidFill>
                    <a:schemeClr val="bg1"/>
                  </a:solidFill>
                  <a:latin typeface="Arial Black" pitchFamily="34" charset="0"/>
                </a:rPr>
                <a:t>.</a:t>
              </a:r>
            </a:p>
          </p:txBody>
        </p:sp>
      </p:grpSp>
      <p:grpSp>
        <p:nvGrpSpPr>
          <p:cNvPr id="3" name="Group 19"/>
          <p:cNvGrpSpPr>
            <a:grpSpLocks/>
          </p:cNvGrpSpPr>
          <p:nvPr/>
        </p:nvGrpSpPr>
        <p:grpSpPr bwMode="auto">
          <a:xfrm>
            <a:off x="0" y="3352800"/>
            <a:ext cx="8991600" cy="2057400"/>
            <a:chOff x="0" y="2231136"/>
            <a:chExt cx="8991600" cy="1481328"/>
          </a:xfrm>
          <a:solidFill>
            <a:srgbClr val="FFFF00"/>
          </a:solidFill>
        </p:grpSpPr>
        <p:sp>
          <p:nvSpPr>
            <p:cNvPr id="13" name="Content Placeholder 2"/>
            <p:cNvSpPr txBox="1">
              <a:spLocks/>
            </p:cNvSpPr>
            <p:nvPr/>
          </p:nvSpPr>
          <p:spPr>
            <a:xfrm>
              <a:off x="0" y="2231136"/>
              <a:ext cx="1905000" cy="1481328"/>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TWO  OF THE </a:t>
              </a: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FOLLOWING SIGNS:</a:t>
              </a:r>
            </a:p>
            <a:p>
              <a:pPr marL="548640" indent="-411480" eaLnBrk="0" fontAlgn="auto" hangingPunct="0">
                <a:spcBef>
                  <a:spcPct val="20000"/>
                </a:spcBef>
                <a:spcAft>
                  <a:spcPts val="0"/>
                </a:spcAft>
                <a:buClr>
                  <a:schemeClr val="tx1">
                    <a:shade val="95000"/>
                  </a:schemeClr>
                </a:buClr>
                <a:buSzPct val="65000"/>
                <a:defRPr/>
              </a:pPr>
              <a:endParaRPr lang="en-PH" sz="1100" b="1" dirty="0" smtClean="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 RESTLESS, IRRITABLE</a:t>
              </a: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 SUNKEN EYES</a:t>
              </a: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 DRINKS EAGERLY, THIRSTY</a:t>
              </a:r>
            </a:p>
            <a:p>
              <a:pPr marL="548640" indent="-411480" eaLnBrk="0" fontAlgn="auto" hangingPunct="0">
                <a:spcBef>
                  <a:spcPct val="20000"/>
                </a:spcBef>
                <a:spcAft>
                  <a:spcPts val="0"/>
                </a:spcAft>
                <a:buClr>
                  <a:schemeClr val="tx1">
                    <a:shade val="95000"/>
                  </a:schemeClr>
                </a:buClr>
                <a:buSzPct val="65000"/>
                <a:defRPr/>
              </a:pPr>
              <a:r>
                <a:rPr lang="en-PH" sz="1100" b="1" dirty="0" smtClean="0">
                  <a:latin typeface="Arial Black" pitchFamily="34" charset="0"/>
                </a:rPr>
                <a:t>* SKIN PINCH GOES BACK SLOWLY</a:t>
              </a:r>
              <a:r>
                <a:rPr lang="en-PH" sz="1050" b="1" dirty="0" smtClean="0">
                  <a:solidFill>
                    <a:schemeClr val="bg1"/>
                  </a:solidFill>
                  <a:latin typeface="Arial Black" pitchFamily="34" charset="0"/>
                </a:rPr>
                <a:t>.</a:t>
              </a:r>
            </a:p>
            <a:p>
              <a:pPr marL="548640" indent="-411480" eaLnBrk="0" fontAlgn="auto" hangingPunct="0">
                <a:spcBef>
                  <a:spcPct val="20000"/>
                </a:spcBef>
                <a:spcAft>
                  <a:spcPts val="0"/>
                </a:spcAft>
                <a:buClr>
                  <a:schemeClr val="tx1">
                    <a:shade val="95000"/>
                  </a:schemeClr>
                </a:buClr>
                <a:buSzPct val="65000"/>
                <a:defRPr/>
              </a:pPr>
              <a:endParaRPr lang="en-PH" sz="1100" dirty="0" smtClean="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1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100" dirty="0">
                <a:solidFill>
                  <a:schemeClr val="bg1"/>
                </a:solidFill>
                <a:latin typeface="Arial Black" pitchFamily="34" charset="0"/>
              </a:endParaRPr>
            </a:p>
          </p:txBody>
        </p:sp>
        <p:sp>
          <p:nvSpPr>
            <p:cNvPr id="14" name="Content Placeholder 2"/>
            <p:cNvSpPr txBox="1">
              <a:spLocks/>
            </p:cNvSpPr>
            <p:nvPr/>
          </p:nvSpPr>
          <p:spPr>
            <a:xfrm>
              <a:off x="1905000" y="2286000"/>
              <a:ext cx="1676400" cy="13716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SOME</a:t>
              </a:r>
            </a:p>
            <a:p>
              <a:pPr marL="548640" indent="-411480" algn="ctr"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DEHYDRATION</a:t>
              </a:r>
            </a:p>
          </p:txBody>
        </p:sp>
        <p:sp>
          <p:nvSpPr>
            <p:cNvPr id="15" name="Content Placeholder 2"/>
            <p:cNvSpPr txBox="1">
              <a:spLocks/>
            </p:cNvSpPr>
            <p:nvPr/>
          </p:nvSpPr>
          <p:spPr>
            <a:xfrm>
              <a:off x="3581400" y="2286000"/>
              <a:ext cx="5410200" cy="13716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200" b="1" i="1" dirty="0">
                  <a:latin typeface="Arial Black" pitchFamily="34" charset="0"/>
                </a:rPr>
                <a:t>Give fluid and food for some dehydration (Plan B). </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200" b="1" i="1" dirty="0">
                  <a:latin typeface="Arial Black" pitchFamily="34" charset="0"/>
                </a:rPr>
                <a:t>If child also has a severe  classification:</a:t>
              </a:r>
            </a:p>
            <a:p>
              <a:pPr marL="548640" indent="-411480" eaLnBrk="0" fontAlgn="auto" hangingPunct="0">
                <a:spcBef>
                  <a:spcPct val="20000"/>
                </a:spcBef>
                <a:spcAft>
                  <a:spcPts val="0"/>
                </a:spcAft>
                <a:buClr>
                  <a:schemeClr val="tx1">
                    <a:shade val="95000"/>
                  </a:schemeClr>
                </a:buClr>
                <a:buSzPct val="65000"/>
                <a:defRPr/>
              </a:pPr>
              <a:r>
                <a:rPr lang="en-PH" sz="1200" b="1" i="1" dirty="0">
                  <a:latin typeface="Arial Black" pitchFamily="34" charset="0"/>
                </a:rPr>
                <a:t>                  -Refer URGENTLY to hospital with mother giving frequent sips of ORS on the way.</a:t>
              </a:r>
            </a:p>
            <a:p>
              <a:pPr marL="548640" indent="-411480"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            Advise  mother to continue breastfeeding.</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200" b="1" dirty="0">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200" b="1" dirty="0">
                  <a:latin typeface="Arial Black" pitchFamily="34" charset="0"/>
                </a:rPr>
                <a:t>Follow-up in 5 days if not improving.</a:t>
              </a:r>
            </a:p>
          </p:txBody>
        </p:sp>
      </p:grpSp>
      <p:grpSp>
        <p:nvGrpSpPr>
          <p:cNvPr id="4" name="Group 33"/>
          <p:cNvGrpSpPr>
            <a:grpSpLocks/>
          </p:cNvGrpSpPr>
          <p:nvPr/>
        </p:nvGrpSpPr>
        <p:grpSpPr bwMode="auto">
          <a:xfrm>
            <a:off x="0" y="5410200"/>
            <a:ext cx="9144000" cy="1600200"/>
            <a:chOff x="228600" y="3429000"/>
            <a:chExt cx="8763000" cy="533400"/>
          </a:xfrm>
          <a:solidFill>
            <a:srgbClr val="00B050"/>
          </a:solidFill>
        </p:grpSpPr>
        <p:sp>
          <p:nvSpPr>
            <p:cNvPr id="17" name="Content Placeholder 2"/>
            <p:cNvSpPr txBox="1">
              <a:spLocks/>
            </p:cNvSpPr>
            <p:nvPr/>
          </p:nvSpPr>
          <p:spPr>
            <a:xfrm>
              <a:off x="228600" y="3429000"/>
              <a:ext cx="1676400" cy="5334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smtClean="0">
                  <a:latin typeface="Arial Black" pitchFamily="34" charset="0"/>
                </a:rPr>
                <a:t>NOT ENOUGH SIGNS </a:t>
              </a:r>
            </a:p>
            <a:p>
              <a:pPr marL="548640" indent="-411480" eaLnBrk="0" fontAlgn="auto" hangingPunct="0">
                <a:spcBef>
                  <a:spcPct val="20000"/>
                </a:spcBef>
                <a:spcAft>
                  <a:spcPts val="0"/>
                </a:spcAft>
                <a:buClr>
                  <a:schemeClr val="tx1">
                    <a:shade val="95000"/>
                  </a:schemeClr>
                </a:buClr>
                <a:buSzPct val="65000"/>
                <a:defRPr/>
              </a:pPr>
              <a:r>
                <a:rPr lang="en-PH" sz="1200" dirty="0" smtClean="0">
                  <a:latin typeface="Arial Black" pitchFamily="34" charset="0"/>
                </a:rPr>
                <a:t>TO CLASSIFY AS </a:t>
              </a:r>
            </a:p>
            <a:p>
              <a:pPr marL="548640" indent="-411480" eaLnBrk="0" fontAlgn="auto" hangingPunct="0">
                <a:spcBef>
                  <a:spcPct val="20000"/>
                </a:spcBef>
                <a:spcAft>
                  <a:spcPts val="0"/>
                </a:spcAft>
                <a:buClr>
                  <a:schemeClr val="tx1">
                    <a:shade val="95000"/>
                  </a:schemeClr>
                </a:buClr>
                <a:buSzPct val="65000"/>
                <a:defRPr/>
              </a:pPr>
              <a:r>
                <a:rPr lang="en-PH" sz="1200" dirty="0" smtClean="0">
                  <a:latin typeface="Arial Black" pitchFamily="34" charset="0"/>
                </a:rPr>
                <a:t>SOME OR SEVERE </a:t>
              </a:r>
            </a:p>
            <a:p>
              <a:pPr marL="548640" indent="-411480" eaLnBrk="0" fontAlgn="auto" hangingPunct="0">
                <a:spcBef>
                  <a:spcPct val="20000"/>
                </a:spcBef>
                <a:spcAft>
                  <a:spcPts val="0"/>
                </a:spcAft>
                <a:buClr>
                  <a:schemeClr val="tx1">
                    <a:shade val="95000"/>
                  </a:schemeClr>
                </a:buClr>
                <a:buSzPct val="65000"/>
                <a:defRPr/>
              </a:pPr>
              <a:r>
                <a:rPr lang="en-PH" sz="1200" dirty="0" smtClean="0">
                  <a:latin typeface="Arial Black" pitchFamily="34" charset="0"/>
                </a:rPr>
                <a:t>DEHYDRATION. </a:t>
              </a:r>
              <a:endParaRPr lang="en-PH" sz="1200" dirty="0">
                <a:latin typeface="Arial Black" pitchFamily="34" charset="0"/>
              </a:endParaRPr>
            </a:p>
          </p:txBody>
        </p:sp>
        <p:sp>
          <p:nvSpPr>
            <p:cNvPr id="18" name="Content Placeholder 2"/>
            <p:cNvSpPr txBox="1">
              <a:spLocks/>
            </p:cNvSpPr>
            <p:nvPr/>
          </p:nvSpPr>
          <p:spPr>
            <a:xfrm>
              <a:off x="1905000" y="34290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solidFill>
                    <a:schemeClr val="bg1"/>
                  </a:solidFill>
                  <a:latin typeface="Arial Black" pitchFamily="34" charset="0"/>
                </a:rPr>
                <a:t>NO</a:t>
              </a:r>
            </a:p>
            <a:p>
              <a:pPr marL="548640" indent="-411480" algn="ctr" eaLnBrk="0" fontAlgn="auto" hangingPunct="0">
                <a:spcBef>
                  <a:spcPct val="20000"/>
                </a:spcBef>
                <a:spcAft>
                  <a:spcPts val="0"/>
                </a:spcAft>
                <a:buClr>
                  <a:schemeClr val="tx1">
                    <a:shade val="95000"/>
                  </a:schemeClr>
                </a:buClr>
                <a:buSzPct val="65000"/>
                <a:defRPr/>
              </a:pPr>
              <a:r>
                <a:rPr lang="en-PH" sz="1200" b="1" dirty="0">
                  <a:solidFill>
                    <a:schemeClr val="bg1"/>
                  </a:solidFill>
                  <a:latin typeface="Arial Black" pitchFamily="34" charset="0"/>
                </a:rPr>
                <a:t>DEHYDRATION</a:t>
              </a: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19" name="Content Placeholder 2"/>
            <p:cNvSpPr txBox="1">
              <a:spLocks/>
            </p:cNvSpPr>
            <p:nvPr/>
          </p:nvSpPr>
          <p:spPr>
            <a:xfrm>
              <a:off x="3581400" y="3429000"/>
              <a:ext cx="5410200" cy="5334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a:latin typeface="Arial Black" pitchFamily="34" charset="0"/>
                </a:rPr>
                <a:t>Give fluid and food to treat diarrhea at home (Plan A). </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Follow-up in 5 days if not improving</a:t>
              </a:r>
              <a:r>
                <a:rPr lang="en-PH" sz="1400" dirty="0">
                  <a:solidFill>
                    <a:schemeClr val="bg1"/>
                  </a:solidFill>
                  <a:latin typeface="Arial Black" pitchFamily="34" charset="0"/>
                </a:rPr>
                <a:t>.</a:t>
              </a:r>
            </a:p>
          </p:txBody>
        </p:sp>
      </p:grpSp>
      <p:sp>
        <p:nvSpPr>
          <p:cNvPr id="93190" name="Slide Number Placeholder 15"/>
          <p:cNvSpPr>
            <a:spLocks noGrp="1"/>
          </p:cNvSpPr>
          <p:nvPr>
            <p:ph type="sldNum" sz="quarter" idx="12"/>
          </p:nvPr>
        </p:nvSpPr>
        <p:spPr>
          <a:noFill/>
        </p:spPr>
        <p:txBody>
          <a:bodyPr/>
          <a:lstStyle/>
          <a:p>
            <a:fld id="{032155D7-1429-48E8-AEF0-C58505C6B815}" type="slidenum">
              <a:rPr lang="en-US" smtClean="0"/>
              <a:pPr/>
              <a:t>57</a:t>
            </a:fld>
            <a:endParaRPr lang="en-US"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838200" y="381000"/>
            <a:ext cx="8229600" cy="685800"/>
          </a:xfrm>
        </p:spPr>
        <p:txBody>
          <a:bodyPr/>
          <a:lstStyle/>
          <a:p>
            <a:pPr eaLnBrk="1" hangingPunct="1"/>
            <a:r>
              <a:rPr lang="en-PH" sz="2800" dirty="0" smtClean="0">
                <a:solidFill>
                  <a:schemeClr val="bg1"/>
                </a:solidFill>
              </a:rPr>
              <a:t>THEN ASK: Duration of diarrhoea≥ 14 days</a:t>
            </a:r>
          </a:p>
        </p:txBody>
      </p:sp>
      <p:sp>
        <p:nvSpPr>
          <p:cNvPr id="94214" name="Slide Number Placeholder 14"/>
          <p:cNvSpPr>
            <a:spLocks noGrp="1"/>
          </p:cNvSpPr>
          <p:nvPr>
            <p:ph type="sldNum" sz="quarter" idx="12"/>
          </p:nvPr>
        </p:nvSpPr>
        <p:spPr>
          <a:noFill/>
        </p:spPr>
        <p:txBody>
          <a:bodyPr/>
          <a:lstStyle/>
          <a:p>
            <a:fld id="{EADCD265-0BFE-4922-A8B2-A1A662E40E01}" type="slidenum">
              <a:rPr lang="en-US" smtClean="0"/>
              <a:pPr/>
              <a:t>58</a:t>
            </a:fld>
            <a:endParaRPr lang="en-US" smtClean="0"/>
          </a:p>
        </p:txBody>
      </p:sp>
      <p:grpSp>
        <p:nvGrpSpPr>
          <p:cNvPr id="2" name="Group 24"/>
          <p:cNvGrpSpPr>
            <a:grpSpLocks/>
          </p:cNvGrpSpPr>
          <p:nvPr/>
        </p:nvGrpSpPr>
        <p:grpSpPr bwMode="auto">
          <a:xfrm>
            <a:off x="228600" y="1219200"/>
            <a:ext cx="8763000" cy="1828800"/>
            <a:chOff x="228600" y="3581400"/>
            <a:chExt cx="8763000" cy="533400"/>
          </a:xfrm>
          <a:solidFill>
            <a:srgbClr val="FF99CC"/>
          </a:solidFill>
        </p:grpSpPr>
        <p:sp>
          <p:nvSpPr>
            <p:cNvPr id="22" name="Content Placeholder 2"/>
            <p:cNvSpPr txBox="1">
              <a:spLocks/>
            </p:cNvSpPr>
            <p:nvPr/>
          </p:nvSpPr>
          <p:spPr>
            <a:xfrm>
              <a:off x="228600" y="3581400"/>
              <a:ext cx="1676400" cy="5334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r>
                <a:rPr lang="en-PH" sz="1400" dirty="0" smtClean="0">
                  <a:latin typeface="Arial Black" pitchFamily="34" charset="0"/>
                </a:rPr>
                <a:t>DEHYDRATION PRESENT</a:t>
              </a:r>
              <a:endParaRPr lang="en-PH" sz="1400" dirty="0">
                <a:latin typeface="Arial Black" pitchFamily="34" charset="0"/>
              </a:endParaRPr>
            </a:p>
          </p:txBody>
        </p:sp>
        <p:sp>
          <p:nvSpPr>
            <p:cNvPr id="23" name="Content Placeholder 2"/>
            <p:cNvSpPr txBox="1">
              <a:spLocks/>
            </p:cNvSpPr>
            <p:nvPr/>
          </p:nvSpPr>
          <p:spPr>
            <a:xfrm>
              <a:off x="1905000" y="35814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600" b="1" dirty="0">
                  <a:latin typeface="Arial Black" pitchFamily="34" charset="0"/>
                </a:rPr>
                <a:t>SEVERE  </a:t>
              </a:r>
            </a:p>
            <a:p>
              <a:pPr marL="548640" indent="-411480" algn="ctr" eaLnBrk="0" fontAlgn="auto" hangingPunct="0">
                <a:spcBef>
                  <a:spcPct val="20000"/>
                </a:spcBef>
                <a:spcAft>
                  <a:spcPts val="0"/>
                </a:spcAft>
                <a:buClr>
                  <a:schemeClr val="tx1">
                    <a:shade val="95000"/>
                  </a:schemeClr>
                </a:buClr>
                <a:buSzPct val="65000"/>
                <a:defRPr/>
              </a:pPr>
              <a:r>
                <a:rPr lang="en-PH" sz="1600" b="1" dirty="0">
                  <a:latin typeface="Arial Black" pitchFamily="34" charset="0"/>
                </a:rPr>
                <a:t>PERSISTENT DIARRHEA</a:t>
              </a: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24" name="Content Placeholder 2"/>
            <p:cNvSpPr txBox="1">
              <a:spLocks/>
            </p:cNvSpPr>
            <p:nvPr/>
          </p:nvSpPr>
          <p:spPr>
            <a:xfrm>
              <a:off x="3581400" y="3581400"/>
              <a:ext cx="5410200" cy="5334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a:latin typeface="Arial Black" pitchFamily="34" charset="0"/>
                </a:rPr>
                <a:t>Treat dehydration before referral unless the child has another severe classification.</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i="1" dirty="0">
                  <a:latin typeface="Arial Black" pitchFamily="34" charset="0"/>
                </a:rPr>
                <a:t>Give  Vitamins A.</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a:latin typeface="Arial Black" pitchFamily="34" charset="0"/>
                </a:rPr>
                <a:t>Refer to hospital</a:t>
              </a:r>
              <a:endParaRPr lang="en-PH" sz="1600" dirty="0">
                <a:latin typeface="Arial Black" pitchFamily="34" charset="0"/>
              </a:endParaRPr>
            </a:p>
          </p:txBody>
        </p:sp>
      </p:grpSp>
      <p:grpSp>
        <p:nvGrpSpPr>
          <p:cNvPr id="3" name="Group 25"/>
          <p:cNvGrpSpPr>
            <a:grpSpLocks/>
          </p:cNvGrpSpPr>
          <p:nvPr/>
        </p:nvGrpSpPr>
        <p:grpSpPr bwMode="auto">
          <a:xfrm>
            <a:off x="228600" y="3048000"/>
            <a:ext cx="8763000" cy="1752600"/>
            <a:chOff x="228600" y="3657600"/>
            <a:chExt cx="8763000" cy="1524000"/>
          </a:xfrm>
          <a:solidFill>
            <a:srgbClr val="FFFF00"/>
          </a:solidFill>
        </p:grpSpPr>
        <p:sp>
          <p:nvSpPr>
            <p:cNvPr id="27" name="Content Placeholder 2"/>
            <p:cNvSpPr txBox="1">
              <a:spLocks/>
            </p:cNvSpPr>
            <p:nvPr/>
          </p:nvSpPr>
          <p:spPr>
            <a:xfrm>
              <a:off x="228600" y="3657600"/>
              <a:ext cx="1676400" cy="15240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600" dirty="0">
                  <a:latin typeface="Arial Black" pitchFamily="34" charset="0"/>
                </a:rPr>
                <a:t>* No </a:t>
              </a:r>
            </a:p>
            <a:p>
              <a:pPr marL="548640" indent="-411480" eaLnBrk="0" fontAlgn="auto" hangingPunct="0">
                <a:spcBef>
                  <a:spcPct val="20000"/>
                </a:spcBef>
                <a:spcAft>
                  <a:spcPts val="0"/>
                </a:spcAft>
                <a:buClr>
                  <a:schemeClr val="tx1">
                    <a:shade val="95000"/>
                  </a:schemeClr>
                </a:buClr>
                <a:buSzPct val="65000"/>
                <a:defRPr/>
              </a:pPr>
              <a:r>
                <a:rPr lang="en-PH" sz="1600" dirty="0">
                  <a:latin typeface="Arial Black" pitchFamily="34" charset="0"/>
                </a:rPr>
                <a:t>Dehydration</a:t>
              </a:r>
            </a:p>
          </p:txBody>
        </p:sp>
        <p:sp>
          <p:nvSpPr>
            <p:cNvPr id="28" name="Content Placeholder 2"/>
            <p:cNvSpPr txBox="1">
              <a:spLocks/>
            </p:cNvSpPr>
            <p:nvPr/>
          </p:nvSpPr>
          <p:spPr>
            <a:xfrm>
              <a:off x="1905000" y="3657600"/>
              <a:ext cx="1676400" cy="15240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6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PERSISTENT</a:t>
              </a:r>
            </a:p>
            <a:p>
              <a:pPr marL="548640" indent="-411480" algn="ctr"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DIARRHEA</a:t>
              </a:r>
            </a:p>
          </p:txBody>
        </p:sp>
        <p:sp>
          <p:nvSpPr>
            <p:cNvPr id="29" name="Content Placeholder 2"/>
            <p:cNvSpPr txBox="1">
              <a:spLocks/>
            </p:cNvSpPr>
            <p:nvPr/>
          </p:nvSpPr>
          <p:spPr>
            <a:xfrm>
              <a:off x="3581400" y="3657600"/>
              <a:ext cx="5410200" cy="15240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smtClean="0">
                  <a:latin typeface="Arial Black" pitchFamily="34" charset="0"/>
                </a:rPr>
                <a:t>ADVISE  THE MOTHER ON FEEDING A CHILD WHO HAS PERSISTENT DIARRHEA.</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i="1" dirty="0" smtClean="0">
                  <a:latin typeface="Arial Black" pitchFamily="34" charset="0"/>
                </a:rPr>
                <a:t>GIVE VITAMIN A.</a:t>
              </a:r>
              <a:endParaRPr lang="en-PH" sz="1600" i="1" dirty="0" smtClean="0">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smtClean="0">
                  <a:latin typeface="Arial Black" pitchFamily="34" charset="0"/>
                </a:rPr>
                <a:t>FOLLOW-UP IN 5 DAYS.</a:t>
              </a:r>
              <a:endParaRPr lang="en-PH" sz="1600" dirty="0">
                <a:latin typeface="Arial Black" pitchFamily="34" charset="0"/>
              </a:endParaRPr>
            </a:p>
          </p:txBody>
        </p:sp>
      </p:grpSp>
      <p:grpSp>
        <p:nvGrpSpPr>
          <p:cNvPr id="4" name="Group 29"/>
          <p:cNvGrpSpPr>
            <a:grpSpLocks/>
          </p:cNvGrpSpPr>
          <p:nvPr/>
        </p:nvGrpSpPr>
        <p:grpSpPr bwMode="auto">
          <a:xfrm>
            <a:off x="228600" y="4800600"/>
            <a:ext cx="8763000" cy="1752600"/>
            <a:chOff x="228600" y="3657600"/>
            <a:chExt cx="8763000" cy="1524000"/>
          </a:xfrm>
          <a:solidFill>
            <a:srgbClr val="FFFF00"/>
          </a:solidFill>
        </p:grpSpPr>
        <p:sp>
          <p:nvSpPr>
            <p:cNvPr id="31" name="Content Placeholder 2"/>
            <p:cNvSpPr txBox="1">
              <a:spLocks/>
            </p:cNvSpPr>
            <p:nvPr/>
          </p:nvSpPr>
          <p:spPr>
            <a:xfrm>
              <a:off x="228600" y="3657600"/>
              <a:ext cx="1676400" cy="15240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400" dirty="0">
                  <a:solidFill>
                    <a:schemeClr val="bg1"/>
                  </a:solidFill>
                  <a:latin typeface="Arial Black" pitchFamily="34" charset="0"/>
                </a:rPr>
                <a:t>* </a:t>
              </a:r>
              <a:r>
                <a:rPr lang="en-PH" sz="1400" dirty="0">
                  <a:latin typeface="Arial Black" pitchFamily="34" charset="0"/>
                </a:rPr>
                <a:t>Blood in the stool</a:t>
              </a:r>
            </a:p>
          </p:txBody>
        </p:sp>
        <p:sp>
          <p:nvSpPr>
            <p:cNvPr id="32" name="Content Placeholder 2"/>
            <p:cNvSpPr txBox="1">
              <a:spLocks/>
            </p:cNvSpPr>
            <p:nvPr/>
          </p:nvSpPr>
          <p:spPr>
            <a:xfrm>
              <a:off x="1905000" y="3657600"/>
              <a:ext cx="1676400" cy="15240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DYSENTERY</a:t>
              </a: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33" name="Content Placeholder 2"/>
            <p:cNvSpPr txBox="1">
              <a:spLocks/>
            </p:cNvSpPr>
            <p:nvPr/>
          </p:nvSpPr>
          <p:spPr>
            <a:xfrm>
              <a:off x="3581400" y="3657600"/>
              <a:ext cx="5410200" cy="15240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i="1" dirty="0">
                  <a:latin typeface="Arial Black" pitchFamily="34" charset="0"/>
                </a:rPr>
                <a:t>Treat for 5  days with an oral antibiotic recommended for </a:t>
              </a:r>
              <a:r>
                <a:rPr lang="en-PH" sz="1600" b="1" i="1" dirty="0" err="1">
                  <a:latin typeface="Arial Black" pitchFamily="34" charset="0"/>
                </a:rPr>
                <a:t>Shigella</a:t>
              </a:r>
              <a:r>
                <a:rPr lang="en-PH" sz="1600" b="1" i="1" dirty="0">
                  <a:latin typeface="Arial Black" pitchFamily="34" charset="0"/>
                </a:rPr>
                <a:t> in your area.</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i="1" dirty="0">
                  <a:latin typeface="Arial Black" pitchFamily="34" charset="0"/>
                </a:rPr>
                <a:t>Follow-up in 2 days.</a:t>
              </a:r>
              <a:endParaRPr lang="en-PH" sz="1600" dirty="0">
                <a:latin typeface="Arial Black" pitchFamily="34" charset="0"/>
              </a:endParaRPr>
            </a:p>
          </p:txBody>
        </p:sp>
      </p:gr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DIARRHOE/GE</a:t>
            </a:r>
            <a:endParaRPr lang="en-US" dirty="0"/>
          </a:p>
        </p:txBody>
      </p:sp>
      <p:sp>
        <p:nvSpPr>
          <p:cNvPr id="3" name="Content Placeholder 2"/>
          <p:cNvSpPr>
            <a:spLocks noGrp="1"/>
          </p:cNvSpPr>
          <p:nvPr>
            <p:ph idx="1"/>
          </p:nvPr>
        </p:nvSpPr>
        <p:spPr>
          <a:xfrm>
            <a:off x="0" y="1554162"/>
            <a:ext cx="8991600" cy="5303837"/>
          </a:xfrm>
        </p:spPr>
        <p:txBody>
          <a:bodyPr/>
          <a:lstStyle/>
          <a:p>
            <a:r>
              <a:rPr lang="en-US" dirty="0" smtClean="0"/>
              <a:t>Antibiotics are NOT indicated unless there is </a:t>
            </a:r>
            <a:r>
              <a:rPr lang="en-US" dirty="0" err="1" smtClean="0"/>
              <a:t>dysentry</a:t>
            </a:r>
            <a:r>
              <a:rPr lang="en-US" dirty="0" smtClean="0"/>
              <a:t> or persistent diarrhea and proven </a:t>
            </a:r>
            <a:r>
              <a:rPr lang="en-US" dirty="0" err="1" smtClean="0"/>
              <a:t>amoebiasis</a:t>
            </a:r>
            <a:r>
              <a:rPr lang="en-US" dirty="0" smtClean="0"/>
              <a:t> or </a:t>
            </a:r>
            <a:r>
              <a:rPr lang="en-US" dirty="0" err="1" smtClean="0"/>
              <a:t>girdiasis</a:t>
            </a:r>
            <a:r>
              <a:rPr lang="en-US" dirty="0" smtClean="0"/>
              <a:t>.</a:t>
            </a:r>
          </a:p>
          <a:p>
            <a:r>
              <a:rPr lang="en-US" dirty="0" smtClean="0"/>
              <a:t>All cases should receive zinc </a:t>
            </a:r>
            <a:r>
              <a:rPr lang="en-US" dirty="0" err="1" smtClean="0"/>
              <a:t>sulphate</a:t>
            </a:r>
            <a:endParaRPr lang="en-US" dirty="0" smtClean="0"/>
          </a:p>
          <a:p>
            <a:r>
              <a:rPr lang="en-US" dirty="0" smtClean="0"/>
              <a:t>Manage nutrition of the child</a:t>
            </a:r>
          </a:p>
          <a:p>
            <a:r>
              <a:rPr lang="en-US" dirty="0" smtClean="0"/>
              <a:t>Pharmacological management-antibiotics used only when the diseases associated with diarrhea are confirmed.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of the Pediatric History</a:t>
            </a:r>
            <a:endParaRPr lang="en-US" dirty="0"/>
          </a:p>
        </p:txBody>
      </p:sp>
      <p:sp>
        <p:nvSpPr>
          <p:cNvPr id="3" name="Content Placeholder 2"/>
          <p:cNvSpPr>
            <a:spLocks noGrp="1"/>
          </p:cNvSpPr>
          <p:nvPr>
            <p:ph idx="1"/>
          </p:nvPr>
        </p:nvSpPr>
        <p:spPr>
          <a:xfrm>
            <a:off x="0" y="1295400"/>
            <a:ext cx="9144000" cy="5715000"/>
          </a:xfrm>
        </p:spPr>
        <p:txBody>
          <a:bodyPr/>
          <a:lstStyle/>
          <a:p>
            <a:pPr>
              <a:defRPr/>
            </a:pPr>
            <a:r>
              <a:rPr lang="en-US" sz="2800" dirty="0" smtClean="0"/>
              <a:t>Chief Complaint </a:t>
            </a:r>
          </a:p>
          <a:p>
            <a:pPr lvl="1">
              <a:defRPr/>
            </a:pPr>
            <a:r>
              <a:rPr lang="en-US" dirty="0" smtClean="0"/>
              <a:t>Brief statement of primary problem (including duration) that caused family to seek medical attention </a:t>
            </a:r>
          </a:p>
          <a:p>
            <a:pPr>
              <a:defRPr/>
            </a:pPr>
            <a:r>
              <a:rPr lang="en-US" sz="2800" dirty="0" smtClean="0"/>
              <a:t>History of Present Illness </a:t>
            </a:r>
          </a:p>
          <a:p>
            <a:pPr lvl="1">
              <a:defRPr/>
            </a:pPr>
            <a:r>
              <a:rPr lang="en-US" dirty="0" smtClean="0"/>
              <a:t>Initial statement identifying the historian, that person’s relationship to patient and their reliability </a:t>
            </a:r>
          </a:p>
          <a:p>
            <a:pPr lvl="1">
              <a:defRPr/>
            </a:pPr>
            <a:r>
              <a:rPr lang="en-US" dirty="0" smtClean="0"/>
              <a:t>Age, sex, race, and other important identifying information about patient </a:t>
            </a:r>
          </a:p>
          <a:p>
            <a:pPr lvl="1">
              <a:defRPr/>
            </a:pPr>
            <a:r>
              <a:rPr lang="en-US" dirty="0" smtClean="0"/>
              <a:t>Concise chronological account of the illness, including any previous treatment with full description of symptoms.</a:t>
            </a:r>
            <a:endParaRPr lang="en-US"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244334"/>
            <a:ext cx="7848600" cy="830997"/>
          </a:xfrm>
          <a:prstGeom prst="rect">
            <a:avLst/>
          </a:prstGeom>
        </p:spPr>
        <p:txBody>
          <a:bodyPr wrap="square">
            <a:spAutoFit/>
          </a:bodyPr>
          <a:lstStyle/>
          <a:p>
            <a:r>
              <a:rPr lang="en-US" sz="4800" dirty="0" smtClean="0"/>
              <a:t>Management of dehydration</a:t>
            </a:r>
            <a:endParaRPr lang="en-US" sz="4800"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severe dehydration</a:t>
            </a:r>
            <a:endParaRPr lang="en-US" dirty="0"/>
          </a:p>
        </p:txBody>
      </p:sp>
      <p:sp>
        <p:nvSpPr>
          <p:cNvPr id="3" name="Content Placeholder 2"/>
          <p:cNvSpPr>
            <a:spLocks noGrp="1"/>
          </p:cNvSpPr>
          <p:nvPr>
            <p:ph idx="1"/>
          </p:nvPr>
        </p:nvSpPr>
        <p:spPr>
          <a:xfrm>
            <a:off x="0" y="1143000"/>
            <a:ext cx="8991600" cy="5714999"/>
          </a:xfrm>
        </p:spPr>
        <p:txBody>
          <a:bodyPr/>
          <a:lstStyle/>
          <a:p>
            <a:pPr>
              <a:buNone/>
            </a:pPr>
            <a:r>
              <a:rPr lang="en-US" dirty="0" smtClean="0"/>
              <a:t>PLAN C:TREAT SEVERE DEHYDRATION IN THE CLINIC</a:t>
            </a:r>
          </a:p>
          <a:p>
            <a:pPr>
              <a:buNone/>
            </a:pPr>
            <a:r>
              <a:rPr lang="en-US" dirty="0" smtClean="0"/>
              <a:t>-Give Ringers lactate in divided doses as follows</a:t>
            </a:r>
          </a:p>
          <a:p>
            <a:pPr>
              <a:buFontTx/>
              <a:buChar char="-"/>
            </a:pPr>
            <a:r>
              <a:rPr lang="en-US" dirty="0" smtClean="0"/>
              <a:t>Give 30mls/Kg in 1 hour if child is below 1 year and over ½ hour if above 1 year.</a:t>
            </a:r>
          </a:p>
          <a:p>
            <a:pPr>
              <a:buFontTx/>
              <a:buChar char="-"/>
            </a:pPr>
            <a:r>
              <a:rPr lang="en-US" dirty="0" smtClean="0"/>
              <a:t>Another alternative is 70 ml/kg of Ringers lactate in 5 hours for under 1 year and over 21/2 hours for above one year</a:t>
            </a:r>
          </a:p>
          <a:p>
            <a:pPr>
              <a:buFontTx/>
              <a:buChar char="-"/>
            </a:pPr>
            <a:r>
              <a:rPr lang="en-US" dirty="0" smtClean="0"/>
              <a:t>Reassess at least </a:t>
            </a:r>
            <a:r>
              <a:rPr lang="en-US" dirty="0" err="1" smtClean="0"/>
              <a:t>hourly,after</a:t>
            </a:r>
            <a:r>
              <a:rPr lang="en-US" dirty="0" smtClean="0"/>
              <a:t> every 3-6 </a:t>
            </a:r>
            <a:r>
              <a:rPr lang="en-US" dirty="0" err="1" smtClean="0"/>
              <a:t>hours,reclassify</a:t>
            </a:r>
            <a:r>
              <a:rPr lang="en-US" dirty="0" smtClean="0"/>
              <a:t> as </a:t>
            </a:r>
            <a:r>
              <a:rPr lang="en-US" dirty="0" err="1" smtClean="0"/>
              <a:t>severe,some</a:t>
            </a:r>
            <a:r>
              <a:rPr lang="en-US" dirty="0" smtClean="0"/>
              <a:t> or no dehydration. </a:t>
            </a:r>
            <a:endParaRPr lang="en-US"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Another alternative is use of NGT where 100mls/Kg of ORS is given over </a:t>
            </a:r>
            <a:r>
              <a:rPr lang="en-US" smtClean="0"/>
              <a:t>6 hours.</a:t>
            </a:r>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8991600" cy="5303837"/>
          </a:xfrm>
        </p:spPr>
        <p:txBody>
          <a:bodyPr/>
          <a:lstStyle/>
          <a:p>
            <a:pPr>
              <a:buNone/>
            </a:pPr>
            <a:r>
              <a:rPr lang="en-US" dirty="0" smtClean="0"/>
              <a:t>PLAN B;TREAT SOME DEHYDRATION WITH ORS</a:t>
            </a:r>
          </a:p>
          <a:p>
            <a:pPr>
              <a:buNone/>
            </a:pPr>
            <a:r>
              <a:rPr lang="en-US" dirty="0" smtClean="0"/>
              <a:t>-It includes an initial treatment period of 4 hours in the clinic</a:t>
            </a:r>
          </a:p>
          <a:p>
            <a:pPr>
              <a:buNone/>
            </a:pPr>
            <a:r>
              <a:rPr lang="en-US" dirty="0" smtClean="0"/>
              <a:t>Give ORS 75mls/Kg over a period of 4 hours</a:t>
            </a:r>
          </a:p>
          <a:p>
            <a:pPr>
              <a:buNone/>
            </a:pPr>
            <a:r>
              <a:rPr lang="en-US" dirty="0" smtClean="0"/>
              <a:t>- After four hours, reassess and classify the child for dehydration and choose appropriate plan to continue with.</a:t>
            </a:r>
            <a:endParaRPr lang="en-US"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8991600" cy="5303837"/>
          </a:xfrm>
        </p:spPr>
        <p:txBody>
          <a:bodyPr/>
          <a:lstStyle/>
          <a:p>
            <a:pPr>
              <a:buNone/>
            </a:pPr>
            <a:r>
              <a:rPr lang="en-US" dirty="0" smtClean="0"/>
              <a:t>PLAN A:TREAT DIARRHEA AT HOME</a:t>
            </a:r>
          </a:p>
          <a:p>
            <a:pPr>
              <a:buFontTx/>
              <a:buChar char="-"/>
            </a:pPr>
            <a:r>
              <a:rPr lang="en-US" dirty="0" smtClean="0"/>
              <a:t>This is for treatment of a child who has diarrhea but no dehydration.</a:t>
            </a:r>
          </a:p>
          <a:p>
            <a:pPr>
              <a:buFontTx/>
              <a:buChar char="-"/>
            </a:pPr>
            <a:r>
              <a:rPr lang="en-US" dirty="0" smtClean="0"/>
              <a:t>Three rules apply in home treatment.</a:t>
            </a:r>
          </a:p>
          <a:p>
            <a:pPr lvl="2">
              <a:buFontTx/>
              <a:buChar char="-"/>
            </a:pPr>
            <a:r>
              <a:rPr lang="en-US" dirty="0" smtClean="0"/>
              <a:t>Give extra fluid</a:t>
            </a:r>
          </a:p>
          <a:p>
            <a:pPr lvl="2">
              <a:buFontTx/>
              <a:buChar char="-"/>
            </a:pPr>
            <a:r>
              <a:rPr lang="en-US" dirty="0" smtClean="0"/>
              <a:t>Continue breast feeding</a:t>
            </a:r>
          </a:p>
          <a:p>
            <a:pPr lvl="2">
              <a:buFontTx/>
              <a:buChar char="-"/>
            </a:pPr>
            <a:r>
              <a:rPr lang="en-US" dirty="0" smtClean="0"/>
              <a:t>Give ORS 10mls/Kg after every loose stool</a:t>
            </a:r>
          </a:p>
          <a:p>
            <a:pPr lvl="2">
              <a:buFontTx/>
              <a:buChar char="-"/>
            </a:pPr>
            <a:r>
              <a:rPr lang="en-US" dirty="0" smtClean="0"/>
              <a:t>Return for follow up</a:t>
            </a:r>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SEVERE PERSISTENT DIARRHOEA</a:t>
            </a:r>
            <a:endParaRPr lang="en-US" dirty="0"/>
          </a:p>
        </p:txBody>
      </p:sp>
      <p:sp>
        <p:nvSpPr>
          <p:cNvPr id="3" name="Content Placeholder 2"/>
          <p:cNvSpPr>
            <a:spLocks noGrp="1"/>
          </p:cNvSpPr>
          <p:nvPr>
            <p:ph idx="1"/>
          </p:nvPr>
        </p:nvSpPr>
        <p:spPr>
          <a:xfrm>
            <a:off x="304800" y="1554162"/>
            <a:ext cx="8686800" cy="5303837"/>
          </a:xfrm>
        </p:spPr>
        <p:txBody>
          <a:bodyPr/>
          <a:lstStyle/>
          <a:p>
            <a:r>
              <a:rPr lang="en-US" dirty="0" smtClean="0"/>
              <a:t>Treat dehydration using appropriate fluid plan.ie.plan C</a:t>
            </a:r>
          </a:p>
          <a:p>
            <a:r>
              <a:rPr lang="en-US" dirty="0" smtClean="0"/>
              <a:t>Advice mother to feed the child frequently</a:t>
            </a:r>
          </a:p>
          <a:p>
            <a:r>
              <a:rPr lang="en-US" dirty="0" smtClean="0"/>
              <a:t>Give vitamins and minerals</a:t>
            </a:r>
          </a:p>
          <a:p>
            <a:r>
              <a:rPr lang="en-US" dirty="0" smtClean="0"/>
              <a:t>Identify and treat infections</a:t>
            </a:r>
          </a:p>
          <a:p>
            <a:r>
              <a:rPr lang="en-US" dirty="0" smtClean="0"/>
              <a:t>Monitor the child</a:t>
            </a: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9144000" cy="5303837"/>
          </a:xfrm>
        </p:spPr>
        <p:txBody>
          <a:bodyPr/>
          <a:lstStyle/>
          <a:p>
            <a:r>
              <a:rPr lang="en-PH" dirty="0" smtClean="0">
                <a:solidFill>
                  <a:schemeClr val="tx1"/>
                </a:solidFill>
              </a:rPr>
              <a:t>JOEL , 11 MONTHS  OLD, WEIGH S 8 KG .HE COMES TO THE CLINIC TODAY BECAUSE HE HAD DIARRHOEA. HE HAS NO BLOOD IN THE STOOL . HE IS IRRITABLE. HIS EYES ARE SUNKEN.THE HEALTH WORKER OFFERS THE CHILD FLUID , AND THE CHILD DRINKS EAGERLY . WHEN THE HEALTH WORKER PINCHES THE SKIN OF THE ABDOMEN , IT GOES BACK SLOWLY. ASSESS AND CLASSIFY JOELS ILLNESS.</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AND CLASSIFY FEVER</a:t>
            </a:r>
            <a:endParaRPr lang="en-US" dirty="0"/>
          </a:p>
        </p:txBody>
      </p:sp>
      <p:sp>
        <p:nvSpPr>
          <p:cNvPr id="3" name="Content Placeholder 2"/>
          <p:cNvSpPr>
            <a:spLocks noGrp="1"/>
          </p:cNvSpPr>
          <p:nvPr>
            <p:ph idx="1"/>
          </p:nvPr>
        </p:nvSpPr>
        <p:spPr>
          <a:xfrm>
            <a:off x="0" y="1554162"/>
            <a:ext cx="9144000" cy="5303837"/>
          </a:xfrm>
        </p:spPr>
        <p:txBody>
          <a:bodyPr/>
          <a:lstStyle/>
          <a:p>
            <a:r>
              <a:rPr lang="en-US" dirty="0" smtClean="0"/>
              <a:t>A child with fever may have </a:t>
            </a:r>
            <a:r>
              <a:rPr lang="en-US" dirty="0" err="1" smtClean="0"/>
              <a:t>malaria,measles,or</a:t>
            </a:r>
            <a:r>
              <a:rPr lang="en-US" dirty="0" smtClean="0"/>
              <a:t> a simple </a:t>
            </a:r>
            <a:r>
              <a:rPr lang="en-US" dirty="0" err="1" smtClean="0"/>
              <a:t>cough,cold,viral</a:t>
            </a:r>
            <a:r>
              <a:rPr lang="en-US" dirty="0" smtClean="0"/>
              <a:t> infections or a very severe disease.</a:t>
            </a:r>
          </a:p>
          <a:p>
            <a:r>
              <a:rPr lang="en-US" dirty="0" smtClean="0"/>
              <a:t>MALARIA</a:t>
            </a:r>
          </a:p>
          <a:p>
            <a:pPr>
              <a:buFontTx/>
              <a:buChar char="-"/>
            </a:pPr>
            <a:r>
              <a:rPr lang="en-US" dirty="0" smtClean="0"/>
              <a:t>It’s a protozoa infection caused by plasmodium species especially </a:t>
            </a:r>
            <a:r>
              <a:rPr lang="en-US" dirty="0" err="1" smtClean="0"/>
              <a:t>P.falciparum</a:t>
            </a:r>
            <a:r>
              <a:rPr lang="en-US" dirty="0" smtClean="0"/>
              <a:t>.</a:t>
            </a:r>
          </a:p>
          <a:p>
            <a:pPr>
              <a:buFontTx/>
              <a:buChar char="-"/>
            </a:pPr>
            <a:r>
              <a:rPr lang="en-US" dirty="0" smtClean="0"/>
              <a:t>It’s a major public health problem in Kenya</a:t>
            </a:r>
          </a:p>
          <a:p>
            <a:pPr>
              <a:buFontTx/>
              <a:buChar char="-"/>
            </a:pPr>
            <a:r>
              <a:rPr lang="en-US" dirty="0" smtClean="0"/>
              <a:t>It has two epidemiological situations</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9144000" cy="5303837"/>
          </a:xfrm>
        </p:spPr>
        <p:txBody>
          <a:bodyPr/>
          <a:lstStyle/>
          <a:p>
            <a:pPr marL="514350" indent="-514350">
              <a:buAutoNum type="alphaLcParenR"/>
            </a:pPr>
            <a:r>
              <a:rPr lang="en-US" dirty="0" smtClean="0"/>
              <a:t>Stable Malaria</a:t>
            </a:r>
          </a:p>
          <a:p>
            <a:pPr marL="514350" indent="-514350">
              <a:buNone/>
            </a:pPr>
            <a:r>
              <a:rPr lang="en-US" dirty="0" smtClean="0"/>
              <a:t>	-Occurs in high rainfall areas within lake basins or coastal strips.</a:t>
            </a:r>
          </a:p>
          <a:p>
            <a:pPr marL="514350" indent="-514350">
              <a:buNone/>
            </a:pPr>
            <a:r>
              <a:rPr lang="en-US" dirty="0" smtClean="0"/>
              <a:t>	-These are also known as High malaria risk areas.</a:t>
            </a:r>
          </a:p>
          <a:p>
            <a:pPr marL="514350" indent="-514350">
              <a:buNone/>
            </a:pPr>
            <a:r>
              <a:rPr lang="en-US" dirty="0" smtClean="0"/>
              <a:t>	-Nearly all populations have the parasite in most parts of the year especially children and pregnant women</a:t>
            </a: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9144000" cy="5303837"/>
          </a:xfrm>
        </p:spPr>
        <p:txBody>
          <a:bodyPr/>
          <a:lstStyle/>
          <a:p>
            <a:pPr>
              <a:buNone/>
            </a:pPr>
            <a:r>
              <a:rPr lang="en-US" dirty="0" smtClean="0"/>
              <a:t>b) Unstable Malaria</a:t>
            </a:r>
          </a:p>
          <a:p>
            <a:pPr>
              <a:buNone/>
            </a:pPr>
            <a:r>
              <a:rPr lang="en-US" dirty="0" smtClean="0"/>
              <a:t>	-Is seasonal and follows rainfall pattern.</a:t>
            </a:r>
          </a:p>
          <a:p>
            <a:pPr>
              <a:buNone/>
            </a:pPr>
            <a:r>
              <a:rPr lang="en-US" dirty="0" smtClean="0"/>
              <a:t>	- Becomes epidemic with prolonged rainfall</a:t>
            </a:r>
          </a:p>
          <a:p>
            <a:pPr>
              <a:buNone/>
            </a:pPr>
            <a:r>
              <a:rPr lang="en-US" dirty="0" smtClean="0"/>
              <a:t>	-All ages are affected and can develop severe disease</a:t>
            </a:r>
          </a:p>
          <a:p>
            <a:pPr>
              <a:buNone/>
            </a:pPr>
            <a:r>
              <a:rPr lang="en-US" dirty="0" smtClean="0"/>
              <a:t>	-Areas affected are Low Malaria Risk areas.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600200"/>
            <a:ext cx="9144000" cy="5257800"/>
          </a:xfrm>
        </p:spPr>
        <p:txBody>
          <a:bodyPr/>
          <a:lstStyle/>
          <a:p>
            <a:pPr>
              <a:defRPr/>
            </a:pPr>
            <a:r>
              <a:rPr lang="en-US" sz="2800" dirty="0" smtClean="0"/>
              <a:t>Past Medical History </a:t>
            </a:r>
          </a:p>
          <a:p>
            <a:pPr lvl="1">
              <a:defRPr/>
            </a:pPr>
            <a:r>
              <a:rPr lang="en-US" dirty="0" smtClean="0"/>
              <a:t>Major medical illnesses </a:t>
            </a:r>
          </a:p>
          <a:p>
            <a:pPr lvl="1">
              <a:defRPr/>
            </a:pPr>
            <a:r>
              <a:rPr lang="en-US" dirty="0" smtClean="0"/>
              <a:t>Major surgical illnesses-list operations and dates </a:t>
            </a:r>
          </a:p>
          <a:p>
            <a:pPr lvl="1">
              <a:defRPr/>
            </a:pPr>
            <a:r>
              <a:rPr lang="en-US" dirty="0" smtClean="0"/>
              <a:t>Trauma-fractures, lacerations </a:t>
            </a:r>
          </a:p>
          <a:p>
            <a:pPr lvl="1">
              <a:defRPr/>
            </a:pPr>
            <a:r>
              <a:rPr lang="en-US" dirty="0" smtClean="0"/>
              <a:t>Previous hospital admissions with dates and diagnoses </a:t>
            </a:r>
          </a:p>
          <a:p>
            <a:pPr lvl="1">
              <a:defRPr/>
            </a:pPr>
            <a:r>
              <a:rPr lang="en-US" dirty="0" smtClean="0"/>
              <a:t>Current medications </a:t>
            </a:r>
          </a:p>
          <a:p>
            <a:pPr lvl="1">
              <a:defRPr/>
            </a:pPr>
            <a:r>
              <a:rPr lang="en-US" dirty="0" smtClean="0"/>
              <a:t>Known allergies (not just drugs) </a:t>
            </a:r>
          </a:p>
          <a:p>
            <a:pPr lvl="1">
              <a:buNone/>
              <a:defRPr/>
            </a:pPr>
            <a:endParaRPr lang="en-US" dirty="0" smtClean="0"/>
          </a:p>
          <a:p>
            <a:endParaRPr 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FOR FEVER</a:t>
            </a:r>
            <a:endParaRPr lang="en-US" dirty="0"/>
          </a:p>
        </p:txBody>
      </p:sp>
      <p:sp>
        <p:nvSpPr>
          <p:cNvPr id="3" name="Content Placeholder 2"/>
          <p:cNvSpPr>
            <a:spLocks noGrp="1"/>
          </p:cNvSpPr>
          <p:nvPr>
            <p:ph idx="1"/>
          </p:nvPr>
        </p:nvSpPr>
        <p:spPr>
          <a:xfrm>
            <a:off x="0" y="1554162"/>
            <a:ext cx="8991600" cy="5303837"/>
          </a:xfrm>
        </p:spPr>
        <p:txBody>
          <a:bodyPr/>
          <a:lstStyle/>
          <a:p>
            <a:r>
              <a:rPr lang="en-US" dirty="0" smtClean="0"/>
              <a:t>Does the child feel hot or temperature of 37.5◦c</a:t>
            </a:r>
          </a:p>
          <a:p>
            <a:r>
              <a:rPr lang="en-US" dirty="0" smtClean="0"/>
              <a:t>Then ask:</a:t>
            </a:r>
          </a:p>
          <a:p>
            <a:pPr>
              <a:buNone/>
            </a:pPr>
            <a:r>
              <a:rPr lang="en-US" dirty="0" smtClean="0"/>
              <a:t>	- For how long,</a:t>
            </a:r>
          </a:p>
          <a:p>
            <a:pPr>
              <a:buNone/>
            </a:pPr>
            <a:r>
              <a:rPr lang="en-US" dirty="0" smtClean="0"/>
              <a:t>	-If more than 7 </a:t>
            </a:r>
            <a:r>
              <a:rPr lang="en-US" dirty="0" err="1" smtClean="0"/>
              <a:t>days,has</a:t>
            </a:r>
            <a:r>
              <a:rPr lang="en-US" dirty="0" smtClean="0"/>
              <a:t> fever been present everyday?</a:t>
            </a:r>
          </a:p>
          <a:p>
            <a:pPr>
              <a:buNone/>
            </a:pPr>
            <a:r>
              <a:rPr lang="en-US" dirty="0" smtClean="0"/>
              <a:t>	-Has the child had measles within the last 3 months</a:t>
            </a:r>
            <a:endParaRPr lang="en-US"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8991600" cy="5303837"/>
          </a:xfrm>
        </p:spPr>
        <p:txBody>
          <a:bodyPr/>
          <a:lstStyle/>
          <a:p>
            <a:r>
              <a:rPr lang="en-US" dirty="0" smtClean="0"/>
              <a:t>Look and feel for stiff neck</a:t>
            </a:r>
          </a:p>
          <a:p>
            <a:r>
              <a:rPr lang="en-US" dirty="0" smtClean="0"/>
              <a:t>Look for runny nose</a:t>
            </a:r>
          </a:p>
          <a:p>
            <a:r>
              <a:rPr lang="en-US" dirty="0" smtClean="0"/>
              <a:t>Look for signs of Measles</a:t>
            </a:r>
          </a:p>
          <a:p>
            <a:pPr>
              <a:buNone/>
            </a:pPr>
            <a:r>
              <a:rPr lang="en-US" dirty="0" smtClean="0"/>
              <a:t>		- </a:t>
            </a:r>
            <a:r>
              <a:rPr lang="en-US" dirty="0" err="1" smtClean="0"/>
              <a:t>Generalised</a:t>
            </a:r>
            <a:r>
              <a:rPr lang="en-US" dirty="0" smtClean="0"/>
              <a:t> rash and</a:t>
            </a:r>
          </a:p>
          <a:p>
            <a:pPr>
              <a:buNone/>
            </a:pPr>
            <a:r>
              <a:rPr lang="en-US" dirty="0" smtClean="0"/>
              <a:t>		- One of </a:t>
            </a:r>
            <a:r>
              <a:rPr lang="en-US" dirty="0" err="1" smtClean="0"/>
              <a:t>these:cough,runny</a:t>
            </a:r>
            <a:r>
              <a:rPr lang="en-US" dirty="0" smtClean="0"/>
              <a:t> nose or red eyes.</a:t>
            </a:r>
          </a:p>
          <a:p>
            <a:pPr>
              <a:buNone/>
            </a:pP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child has measles now or within the last three months</a:t>
            </a:r>
          </a:p>
          <a:p>
            <a:pPr>
              <a:buNone/>
            </a:pPr>
            <a:r>
              <a:rPr lang="en-US" dirty="0" smtClean="0"/>
              <a:t>		-Look for mouth ulcers</a:t>
            </a:r>
          </a:p>
          <a:p>
            <a:pPr>
              <a:buNone/>
            </a:pPr>
            <a:r>
              <a:rPr lang="en-US" dirty="0" smtClean="0"/>
              <a:t>		- Look for pus draining from the eye</a:t>
            </a:r>
          </a:p>
          <a:p>
            <a:pPr>
              <a:buNone/>
            </a:pPr>
            <a:r>
              <a:rPr lang="en-US" dirty="0" smtClean="0"/>
              <a:t>		-Look for clouding of the cornea.</a:t>
            </a:r>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Content Placeholder 3"/>
          <p:cNvGrpSpPr>
            <a:grpSpLocks noGrp="1"/>
          </p:cNvGrpSpPr>
          <p:nvPr/>
        </p:nvGrpSpPr>
        <p:grpSpPr bwMode="auto">
          <a:xfrm>
            <a:off x="457200" y="1600200"/>
            <a:ext cx="8229600" cy="4525963"/>
            <a:chOff x="381000" y="1143000"/>
            <a:chExt cx="8763000" cy="1600200"/>
          </a:xfrm>
          <a:solidFill>
            <a:srgbClr val="FF99CC"/>
          </a:solidFill>
        </p:grpSpPr>
        <p:sp>
          <p:nvSpPr>
            <p:cNvPr id="5" name="Content Placeholder 2"/>
            <p:cNvSpPr txBox="1">
              <a:spLocks/>
            </p:cNvSpPr>
            <p:nvPr/>
          </p:nvSpPr>
          <p:spPr>
            <a:xfrm>
              <a:off x="381000" y="1143000"/>
              <a:ext cx="1676400" cy="16002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mn-lt"/>
              </a:endParaRPr>
            </a:p>
            <a:p>
              <a:pPr marL="548640" indent="-411480" eaLnBrk="0" fontAlgn="auto" hangingPunct="0">
                <a:spcBef>
                  <a:spcPct val="20000"/>
                </a:spcBef>
                <a:spcAft>
                  <a:spcPts val="0"/>
                </a:spcAft>
                <a:buClr>
                  <a:schemeClr val="tx1">
                    <a:shade val="95000"/>
                  </a:schemeClr>
                </a:buClr>
                <a:buSzPct val="65000"/>
                <a:defRPr/>
              </a:pPr>
              <a:r>
                <a:rPr lang="en-PH" b="1" dirty="0">
                  <a:solidFill>
                    <a:schemeClr val="bg1"/>
                  </a:solidFill>
                  <a:latin typeface="+mn-lt"/>
                </a:rPr>
                <a:t>* </a:t>
              </a:r>
              <a:r>
                <a:rPr lang="en-PH" sz="2000" b="1" dirty="0">
                  <a:latin typeface="+mn-lt"/>
                </a:rPr>
                <a:t>Any general danger sign or </a:t>
              </a:r>
            </a:p>
            <a:p>
              <a:pPr marL="548640" indent="-411480" eaLnBrk="0" fontAlgn="auto" hangingPunct="0">
                <a:spcBef>
                  <a:spcPct val="20000"/>
                </a:spcBef>
                <a:spcAft>
                  <a:spcPts val="0"/>
                </a:spcAft>
                <a:buClr>
                  <a:schemeClr val="tx1">
                    <a:shade val="95000"/>
                  </a:schemeClr>
                </a:buClr>
                <a:buSzPct val="65000"/>
                <a:defRPr/>
              </a:pPr>
              <a:r>
                <a:rPr lang="en-PH" sz="2000" b="1" dirty="0">
                  <a:latin typeface="+mn-lt"/>
                </a:rPr>
                <a:t>* Stiff neck</a:t>
              </a:r>
              <a:r>
                <a:rPr lang="en-PH" b="1" dirty="0">
                  <a:solidFill>
                    <a:schemeClr val="bg1"/>
                  </a:solidFill>
                  <a:latin typeface="+mn-lt"/>
                </a:rPr>
                <a:t>. </a:t>
              </a:r>
              <a:endParaRPr lang="en-PH" dirty="0">
                <a:solidFill>
                  <a:schemeClr val="bg1"/>
                </a:solidFill>
                <a:latin typeface="+mn-lt"/>
              </a:endParaRPr>
            </a:p>
            <a:p>
              <a:pPr marL="548640" indent="-411480" eaLnBrk="0" fontAlgn="auto" hangingPunct="0">
                <a:spcBef>
                  <a:spcPct val="20000"/>
                </a:spcBef>
                <a:spcAft>
                  <a:spcPts val="0"/>
                </a:spcAft>
                <a:buClr>
                  <a:schemeClr val="tx1">
                    <a:shade val="95000"/>
                  </a:schemeClr>
                </a:buClr>
                <a:buSzPct val="65000"/>
                <a:defRPr/>
              </a:pPr>
              <a:endParaRPr lang="en-PH" sz="700" dirty="0">
                <a:solidFill>
                  <a:schemeClr val="bg1"/>
                </a:solidFill>
                <a:latin typeface="+mn-lt"/>
              </a:endParaRPr>
            </a:p>
            <a:p>
              <a:pPr marL="548640" indent="-411480" eaLnBrk="0" fontAlgn="auto" hangingPunct="0">
                <a:spcBef>
                  <a:spcPct val="20000"/>
                </a:spcBef>
                <a:spcAft>
                  <a:spcPts val="0"/>
                </a:spcAft>
                <a:buClr>
                  <a:schemeClr val="tx1">
                    <a:shade val="95000"/>
                  </a:schemeClr>
                </a:buClr>
                <a:buSzPct val="65000"/>
                <a:defRPr/>
              </a:pPr>
              <a:endParaRPr lang="en-PH" sz="700" dirty="0">
                <a:solidFill>
                  <a:schemeClr val="bg1"/>
                </a:solidFill>
                <a:latin typeface="+mn-lt"/>
              </a:endParaRPr>
            </a:p>
            <a:p>
              <a:pPr marL="548640" indent="-411480" eaLnBrk="0" fontAlgn="auto" hangingPunct="0">
                <a:spcBef>
                  <a:spcPct val="20000"/>
                </a:spcBef>
                <a:spcAft>
                  <a:spcPts val="0"/>
                </a:spcAft>
                <a:buClr>
                  <a:schemeClr val="tx1">
                    <a:shade val="95000"/>
                  </a:schemeClr>
                </a:buClr>
                <a:buSzPct val="65000"/>
                <a:defRPr/>
              </a:pPr>
              <a:endParaRPr lang="en-PH" sz="700" dirty="0">
                <a:solidFill>
                  <a:schemeClr val="bg1"/>
                </a:solidFill>
                <a:latin typeface="+mn-lt"/>
              </a:endParaRPr>
            </a:p>
          </p:txBody>
        </p:sp>
        <p:sp>
          <p:nvSpPr>
            <p:cNvPr id="6" name="Content Placeholder 2"/>
            <p:cNvSpPr txBox="1">
              <a:spLocks/>
            </p:cNvSpPr>
            <p:nvPr/>
          </p:nvSpPr>
          <p:spPr>
            <a:xfrm>
              <a:off x="2057400" y="1143000"/>
              <a:ext cx="1676400" cy="16002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900" b="1" dirty="0">
                <a:solidFill>
                  <a:schemeClr val="bg1"/>
                </a:solidFill>
                <a:latin typeface="+mn-lt"/>
              </a:endParaRPr>
            </a:p>
            <a:p>
              <a:pPr marL="548640" indent="-411480" algn="ctr" eaLnBrk="0" fontAlgn="auto" hangingPunct="0">
                <a:spcBef>
                  <a:spcPct val="20000"/>
                </a:spcBef>
                <a:spcAft>
                  <a:spcPts val="0"/>
                </a:spcAft>
                <a:buClr>
                  <a:schemeClr val="tx1">
                    <a:shade val="95000"/>
                  </a:schemeClr>
                </a:buClr>
                <a:buSzPct val="65000"/>
                <a:defRPr/>
              </a:pPr>
              <a:endParaRPr lang="en-PH" sz="100" b="1" dirty="0">
                <a:solidFill>
                  <a:schemeClr val="bg1"/>
                </a:solidFill>
                <a:latin typeface="+mn-lt"/>
              </a:endParaRPr>
            </a:p>
            <a:p>
              <a:pPr marL="548640" indent="-411480" algn="ctr" eaLnBrk="0" fontAlgn="auto" hangingPunct="0">
                <a:spcBef>
                  <a:spcPct val="20000"/>
                </a:spcBef>
                <a:spcAft>
                  <a:spcPts val="0"/>
                </a:spcAft>
                <a:buClr>
                  <a:schemeClr val="tx1">
                    <a:shade val="95000"/>
                  </a:schemeClr>
                </a:buClr>
                <a:buSzPct val="65000"/>
                <a:defRPr/>
              </a:pPr>
              <a:r>
                <a:rPr lang="en-PH" sz="2000" b="1" dirty="0">
                  <a:latin typeface="+mn-lt"/>
                </a:rPr>
                <a:t>VERY SEVERE</a:t>
              </a:r>
            </a:p>
            <a:p>
              <a:pPr marL="548640" indent="-411480" algn="ctr" eaLnBrk="0" fontAlgn="auto" hangingPunct="0">
                <a:spcBef>
                  <a:spcPct val="20000"/>
                </a:spcBef>
                <a:spcAft>
                  <a:spcPts val="0"/>
                </a:spcAft>
                <a:buClr>
                  <a:schemeClr val="tx1">
                    <a:shade val="95000"/>
                  </a:schemeClr>
                </a:buClr>
                <a:buSzPct val="65000"/>
                <a:defRPr/>
              </a:pPr>
              <a:r>
                <a:rPr lang="en-PH" sz="2000" b="1" dirty="0">
                  <a:latin typeface="+mn-lt"/>
                </a:rPr>
                <a:t>FEBRILE DISEASE/</a:t>
              </a:r>
            </a:p>
            <a:p>
              <a:pPr marL="548640" indent="-411480" algn="ctr" eaLnBrk="0" fontAlgn="auto" hangingPunct="0">
                <a:spcBef>
                  <a:spcPct val="20000"/>
                </a:spcBef>
                <a:spcAft>
                  <a:spcPts val="0"/>
                </a:spcAft>
                <a:buClr>
                  <a:schemeClr val="tx1">
                    <a:shade val="95000"/>
                  </a:schemeClr>
                </a:buClr>
                <a:buSzPct val="65000"/>
                <a:defRPr/>
              </a:pPr>
              <a:r>
                <a:rPr lang="en-PH" sz="2000" b="1" dirty="0">
                  <a:latin typeface="+mn-lt"/>
                </a:rPr>
                <a:t>MALARIA</a:t>
              </a:r>
            </a:p>
          </p:txBody>
        </p:sp>
        <p:sp>
          <p:nvSpPr>
            <p:cNvPr id="7" name="Content Placeholder 2"/>
            <p:cNvSpPr txBox="1">
              <a:spLocks/>
            </p:cNvSpPr>
            <p:nvPr/>
          </p:nvSpPr>
          <p:spPr>
            <a:xfrm>
              <a:off x="3733800" y="1143000"/>
              <a:ext cx="5410200" cy="16002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Give first dose of quinine (under medical supervision or if a hospital is not accessible within  4 hours.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Give first dose of an appropriate antibiotic.</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Treat the child to prevent low blood sugar.</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Give one dose of paracetamol in health </a:t>
              </a:r>
              <a:r>
                <a:rPr lang="en-PH" sz="2000" b="1" i="1" dirty="0" err="1">
                  <a:latin typeface="+mn-lt"/>
                </a:rPr>
                <a:t>center</a:t>
              </a:r>
              <a:r>
                <a:rPr lang="en-PH" sz="2000" b="1" i="1" dirty="0">
                  <a:latin typeface="+mn-lt"/>
                </a:rPr>
                <a:t> for high fever (</a:t>
              </a:r>
              <a:r>
                <a:rPr lang="en-PH" sz="2000" b="1" i="1" dirty="0" smtClean="0">
                  <a:latin typeface="+mn-lt"/>
                </a:rPr>
                <a:t>37.5 </a:t>
              </a:r>
              <a:r>
                <a:rPr lang="en-PH" sz="2000" b="1" i="1" baseline="30000" dirty="0">
                  <a:latin typeface="+mn-lt"/>
                </a:rPr>
                <a:t>0</a:t>
              </a:r>
              <a:r>
                <a:rPr lang="en-PH" sz="2000" b="1" i="1" dirty="0">
                  <a:latin typeface="+mn-lt"/>
                </a:rPr>
                <a:t>C or  above).</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Send a blood smear with the patient.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2000" b="1" i="1" dirty="0">
                  <a:latin typeface="+mn-lt"/>
                </a:rPr>
                <a:t>Refer URGENTLY  to hospital</a:t>
              </a:r>
              <a:r>
                <a:rPr lang="en-PH" b="1" i="1" dirty="0">
                  <a:solidFill>
                    <a:schemeClr val="bg1"/>
                  </a:solidFill>
                  <a:latin typeface="+mn-lt"/>
                </a:rPr>
                <a:t>.</a:t>
              </a:r>
              <a:endParaRPr lang="en-PH" b="1" dirty="0">
                <a:solidFill>
                  <a:schemeClr val="bg1"/>
                </a:solidFill>
                <a:latin typeface="+mn-lt"/>
              </a:endParaRPr>
            </a:p>
          </p:txBody>
        </p:sp>
      </p:gr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8" name="Group 32"/>
          <p:cNvGrpSpPr>
            <a:grpSpLocks noGrp="1"/>
          </p:cNvGrpSpPr>
          <p:nvPr/>
        </p:nvGrpSpPr>
        <p:grpSpPr bwMode="auto">
          <a:xfrm>
            <a:off x="457200" y="1600200"/>
            <a:ext cx="8229600" cy="4525963"/>
            <a:chOff x="228600" y="1828800"/>
            <a:chExt cx="8763000" cy="914400"/>
          </a:xfrm>
          <a:solidFill>
            <a:srgbClr val="FFFF00"/>
          </a:solidFill>
        </p:grpSpPr>
        <p:sp>
          <p:nvSpPr>
            <p:cNvPr id="9" name="Content Placeholder 2"/>
            <p:cNvSpPr txBox="1">
              <a:spLocks/>
            </p:cNvSpPr>
            <p:nvPr/>
          </p:nvSpPr>
          <p:spPr>
            <a:xfrm>
              <a:off x="228600" y="1828800"/>
              <a:ext cx="1676400" cy="914400"/>
            </a:xfrm>
            <a:prstGeom prst="rect">
              <a:avLst/>
            </a:prstGeom>
            <a:grpFill/>
            <a:ln>
              <a:solidFill>
                <a:schemeClr val="bg1">
                  <a:alpha val="73000"/>
                </a:schemeClr>
              </a:solidFill>
            </a:ln>
          </p:spPr>
          <p:txBody>
            <a:bodyPr>
              <a:normAutofit lnSpcReduction="10000"/>
            </a:bodyPr>
            <a:lstStyle/>
            <a:p>
              <a:pPr marL="548640" indent="-411480" eaLnBrk="0" fontAlgn="auto" hangingPunct="0">
                <a:spcBef>
                  <a:spcPct val="20000"/>
                </a:spcBef>
                <a:spcAft>
                  <a:spcPts val="0"/>
                </a:spcAft>
                <a:buClr>
                  <a:schemeClr val="tx1">
                    <a:shade val="95000"/>
                  </a:schemeClr>
                </a:buClr>
                <a:buSzPct val="65000"/>
                <a:defRPr/>
              </a:pPr>
              <a:endParaRPr lang="en-PH" sz="700" b="1" dirty="0">
                <a:solidFill>
                  <a:schemeClr val="bg1"/>
                </a:solidFill>
                <a:latin typeface="+mn-lt"/>
              </a:endParaRPr>
            </a:p>
            <a:p>
              <a:pPr marL="548640" indent="-411480" eaLnBrk="0" fontAlgn="auto" hangingPunct="0">
                <a:spcBef>
                  <a:spcPct val="20000"/>
                </a:spcBef>
                <a:spcAft>
                  <a:spcPts val="0"/>
                </a:spcAft>
                <a:buClr>
                  <a:schemeClr val="tx1">
                    <a:shade val="95000"/>
                  </a:schemeClr>
                </a:buClr>
                <a:buSzPct val="65000"/>
                <a:defRPr/>
              </a:pPr>
              <a:r>
                <a:rPr lang="en-PH" b="1" dirty="0">
                  <a:solidFill>
                    <a:schemeClr val="bg1"/>
                  </a:solidFill>
                  <a:latin typeface="+mn-lt"/>
                </a:rPr>
                <a:t>* </a:t>
              </a:r>
              <a:r>
                <a:rPr lang="en-PH" b="1" dirty="0">
                  <a:latin typeface="+mn-lt"/>
                </a:rPr>
                <a:t>Blood smear (+) </a:t>
              </a:r>
            </a:p>
            <a:p>
              <a:pPr marL="548640" indent="-411480" eaLnBrk="0" fontAlgn="auto" hangingPunct="0">
                <a:spcBef>
                  <a:spcPct val="20000"/>
                </a:spcBef>
                <a:spcAft>
                  <a:spcPts val="0"/>
                </a:spcAft>
                <a:buClr>
                  <a:schemeClr val="tx1">
                    <a:shade val="95000"/>
                  </a:schemeClr>
                </a:buClr>
                <a:buSzPct val="65000"/>
                <a:defRPr/>
              </a:pPr>
              <a:r>
                <a:rPr lang="en-PH" dirty="0">
                  <a:latin typeface="+mn-lt"/>
                </a:rPr>
                <a:t>    If blood smear not done:</a:t>
              </a:r>
            </a:p>
            <a:p>
              <a:pPr marL="548640" indent="-411480" eaLnBrk="0" fontAlgn="auto" hangingPunct="0">
                <a:spcBef>
                  <a:spcPct val="20000"/>
                </a:spcBef>
                <a:spcAft>
                  <a:spcPts val="0"/>
                </a:spcAft>
                <a:buClr>
                  <a:schemeClr val="tx1">
                    <a:shade val="95000"/>
                  </a:schemeClr>
                </a:buClr>
                <a:buSzPct val="65000"/>
                <a:defRPr/>
              </a:pPr>
              <a:r>
                <a:rPr lang="en-PH" dirty="0">
                  <a:latin typeface="+mn-lt"/>
                </a:rPr>
                <a:t>* NO runny nose, and </a:t>
              </a:r>
            </a:p>
            <a:p>
              <a:pPr marL="548640" indent="-411480" eaLnBrk="0" fontAlgn="auto" hangingPunct="0">
                <a:spcBef>
                  <a:spcPct val="20000"/>
                </a:spcBef>
                <a:spcAft>
                  <a:spcPts val="0"/>
                </a:spcAft>
                <a:buClr>
                  <a:schemeClr val="tx1">
                    <a:shade val="95000"/>
                  </a:schemeClr>
                </a:buClr>
                <a:buSzPct val="65000"/>
                <a:defRPr/>
              </a:pPr>
              <a:r>
                <a:rPr lang="en-PH" dirty="0">
                  <a:latin typeface="+mn-lt"/>
                </a:rPr>
                <a:t>* NO measles, and</a:t>
              </a:r>
            </a:p>
            <a:p>
              <a:pPr marL="548640" indent="-411480" eaLnBrk="0" fontAlgn="auto" hangingPunct="0">
                <a:spcBef>
                  <a:spcPct val="20000"/>
                </a:spcBef>
                <a:spcAft>
                  <a:spcPts val="0"/>
                </a:spcAft>
                <a:buClr>
                  <a:schemeClr val="tx1">
                    <a:shade val="95000"/>
                  </a:schemeClr>
                </a:buClr>
                <a:buSzPct val="65000"/>
                <a:defRPr/>
              </a:pPr>
              <a:r>
                <a:rPr lang="en-PH" dirty="0">
                  <a:latin typeface="+mn-lt"/>
                </a:rPr>
                <a:t>* NO other causes of fever</a:t>
              </a:r>
            </a:p>
          </p:txBody>
        </p:sp>
        <p:sp>
          <p:nvSpPr>
            <p:cNvPr id="10" name="Content Placeholder 2"/>
            <p:cNvSpPr txBox="1">
              <a:spLocks/>
            </p:cNvSpPr>
            <p:nvPr/>
          </p:nvSpPr>
          <p:spPr>
            <a:xfrm>
              <a:off x="1905000" y="1828800"/>
              <a:ext cx="1676400" cy="914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900" b="1" dirty="0">
                <a:solidFill>
                  <a:schemeClr val="bg1"/>
                </a:solidFill>
                <a:latin typeface="+mn-lt"/>
              </a:endParaRPr>
            </a:p>
            <a:p>
              <a:pPr marL="548640" indent="-411480" algn="ctr" eaLnBrk="0" fontAlgn="auto" hangingPunct="0">
                <a:spcBef>
                  <a:spcPct val="20000"/>
                </a:spcBef>
                <a:spcAft>
                  <a:spcPts val="0"/>
                </a:spcAft>
                <a:buClr>
                  <a:schemeClr val="tx1">
                    <a:shade val="95000"/>
                  </a:schemeClr>
                </a:buClr>
                <a:buSzPct val="65000"/>
                <a:defRPr/>
              </a:pPr>
              <a:endParaRPr lang="en-PH" sz="600" b="1" dirty="0">
                <a:solidFill>
                  <a:schemeClr val="bg1"/>
                </a:solidFill>
                <a:latin typeface="+mn-lt"/>
              </a:endParaRPr>
            </a:p>
            <a:p>
              <a:pPr marL="548640" indent="-411480" algn="ctr" eaLnBrk="0" fontAlgn="auto" hangingPunct="0">
                <a:spcBef>
                  <a:spcPct val="20000"/>
                </a:spcBef>
                <a:spcAft>
                  <a:spcPts val="0"/>
                </a:spcAft>
                <a:buClr>
                  <a:schemeClr val="tx1">
                    <a:shade val="95000"/>
                  </a:schemeClr>
                </a:buClr>
                <a:buSzPct val="65000"/>
                <a:defRPr/>
              </a:pPr>
              <a:r>
                <a:rPr lang="en-PH" b="1" dirty="0">
                  <a:latin typeface="+mn-lt"/>
                </a:rPr>
                <a:t>MALARIA</a:t>
              </a:r>
            </a:p>
          </p:txBody>
        </p:sp>
        <p:sp>
          <p:nvSpPr>
            <p:cNvPr id="11" name="Content Placeholder 2"/>
            <p:cNvSpPr txBox="1">
              <a:spLocks/>
            </p:cNvSpPr>
            <p:nvPr/>
          </p:nvSpPr>
          <p:spPr>
            <a:xfrm>
              <a:off x="3581400" y="1828800"/>
              <a:ext cx="5410200" cy="9144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900" b="1" i="1" dirty="0">
                  <a:latin typeface="+mn-lt"/>
                </a:rPr>
                <a:t>Treat  the child with an oral </a:t>
              </a:r>
              <a:r>
                <a:rPr lang="en-PH" sz="900" b="1" i="1" dirty="0" err="1">
                  <a:latin typeface="+mn-lt"/>
                </a:rPr>
                <a:t>antimalarial</a:t>
              </a:r>
              <a:r>
                <a:rPr lang="en-PH" sz="900" b="1" i="1" dirty="0">
                  <a:latin typeface="+mn-lt"/>
                </a:rPr>
                <a: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mn-lt"/>
                </a:rPr>
                <a:t>Give one dose of paracetamol in health </a:t>
              </a:r>
              <a:r>
                <a:rPr lang="en-PH" i="1" dirty="0" err="1">
                  <a:latin typeface="+mn-lt"/>
                </a:rPr>
                <a:t>center</a:t>
              </a:r>
              <a:r>
                <a:rPr lang="en-PH" i="1" dirty="0">
                  <a:latin typeface="+mn-lt"/>
                </a:rPr>
                <a:t> for high fever (</a:t>
              </a:r>
              <a:r>
                <a:rPr lang="en-PH" i="1" dirty="0" smtClean="0">
                  <a:latin typeface="+mn-lt"/>
                </a:rPr>
                <a:t>37.5 </a:t>
              </a:r>
              <a:r>
                <a:rPr lang="en-PH" i="1" baseline="30000" dirty="0">
                  <a:latin typeface="+mn-lt"/>
                </a:rPr>
                <a:t>0</a:t>
              </a:r>
              <a:r>
                <a:rPr lang="en-PH" i="1" dirty="0">
                  <a:latin typeface="+mn-lt"/>
                </a:rPr>
                <a:t>C or  above).</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mn-lt"/>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mn-lt"/>
                </a:rPr>
                <a:t>Follow-up in 2 days if  fever persists.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mn-lt"/>
                </a:rPr>
                <a:t>If fever is present every day for more than 7 days, refer for assessment</a:t>
              </a:r>
              <a:r>
                <a:rPr lang="en-PH" sz="900" i="1" dirty="0">
                  <a:solidFill>
                    <a:schemeClr val="bg1"/>
                  </a:solidFill>
                  <a:latin typeface="+mn-lt"/>
                </a:rPr>
                <a:t>.</a:t>
              </a:r>
              <a:endParaRPr lang="en-PH" sz="900" dirty="0">
                <a:solidFill>
                  <a:schemeClr val="bg1"/>
                </a:solidFill>
                <a:latin typeface="+mn-lt"/>
              </a:endParaRPr>
            </a:p>
          </p:txBody>
        </p:sp>
      </p:gr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381000" y="228600"/>
            <a:ext cx="8229600" cy="228600"/>
          </a:xfrm>
        </p:spPr>
        <p:txBody>
          <a:bodyPr>
            <a:normAutofit fontScale="90000"/>
          </a:bodyPr>
          <a:lstStyle/>
          <a:p>
            <a:pPr eaLnBrk="1" hangingPunct="1"/>
            <a:r>
              <a:rPr lang="en-PH" sz="2800" smtClean="0">
                <a:solidFill>
                  <a:schemeClr val="bg1"/>
                </a:solidFill>
              </a:rPr>
              <a:t>THEN ASK: Does the Child have Fever?</a:t>
            </a:r>
          </a:p>
        </p:txBody>
      </p:sp>
      <p:sp>
        <p:nvSpPr>
          <p:cNvPr id="109574" name="Slide Number Placeholder 15"/>
          <p:cNvSpPr>
            <a:spLocks noGrp="1"/>
          </p:cNvSpPr>
          <p:nvPr>
            <p:ph type="sldNum" sz="quarter" idx="12"/>
          </p:nvPr>
        </p:nvSpPr>
        <p:spPr>
          <a:noFill/>
        </p:spPr>
        <p:txBody>
          <a:bodyPr/>
          <a:lstStyle/>
          <a:p>
            <a:fld id="{D6E1A1D1-15B4-46E0-AF2D-3841CA17EAB8}" type="slidenum">
              <a:rPr lang="en-US" smtClean="0"/>
              <a:pPr/>
              <a:t>75</a:t>
            </a:fld>
            <a:endParaRPr lang="en-US" smtClean="0"/>
          </a:p>
        </p:txBody>
      </p:sp>
      <p:grpSp>
        <p:nvGrpSpPr>
          <p:cNvPr id="2" name="Group 3"/>
          <p:cNvGrpSpPr>
            <a:grpSpLocks/>
          </p:cNvGrpSpPr>
          <p:nvPr/>
        </p:nvGrpSpPr>
        <p:grpSpPr bwMode="auto">
          <a:xfrm>
            <a:off x="228600" y="762000"/>
            <a:ext cx="8763000" cy="2286000"/>
            <a:chOff x="381000" y="1143000"/>
            <a:chExt cx="8763000" cy="1600200"/>
          </a:xfrm>
          <a:solidFill>
            <a:srgbClr val="FF0000"/>
          </a:solidFill>
        </p:grpSpPr>
        <p:sp>
          <p:nvSpPr>
            <p:cNvPr id="5" name="Content Placeholder 2"/>
            <p:cNvSpPr txBox="1">
              <a:spLocks/>
            </p:cNvSpPr>
            <p:nvPr/>
          </p:nvSpPr>
          <p:spPr>
            <a:xfrm>
              <a:off x="381000" y="1143000"/>
              <a:ext cx="1676400" cy="1600200"/>
            </a:xfrm>
            <a:prstGeom prst="rect">
              <a:avLst/>
            </a:prstGeom>
            <a:solidFill>
              <a:srgbClr val="FF99CC"/>
            </a:solid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3200" b="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400" b="1" dirty="0">
                  <a:solidFill>
                    <a:schemeClr val="bg1"/>
                  </a:solidFill>
                  <a:latin typeface="Arial Black" pitchFamily="34" charset="0"/>
                </a:rPr>
                <a:t>* </a:t>
              </a:r>
              <a:r>
                <a:rPr lang="en-PH" sz="1400" b="1" dirty="0">
                  <a:latin typeface="Arial Black" pitchFamily="34" charset="0"/>
                </a:rPr>
                <a:t>Any general </a:t>
              </a:r>
            </a:p>
            <a:p>
              <a:pPr marL="548640" indent="-411480"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danger sign or </a:t>
              </a:r>
            </a:p>
            <a:p>
              <a:pPr marL="548640" indent="-411480"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 Stiff neck. </a:t>
              </a:r>
              <a:endParaRPr lang="en-PH" sz="14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4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p:txBody>
        </p:sp>
        <p:sp>
          <p:nvSpPr>
            <p:cNvPr id="6" name="Content Placeholder 2"/>
            <p:cNvSpPr txBox="1">
              <a:spLocks/>
            </p:cNvSpPr>
            <p:nvPr/>
          </p:nvSpPr>
          <p:spPr>
            <a:xfrm>
              <a:off x="2057400" y="1143000"/>
              <a:ext cx="1676400" cy="16002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000" b="1" dirty="0">
                  <a:latin typeface="Arial Black" pitchFamily="34" charset="0"/>
                </a:rPr>
                <a:t>VERY SEVERE</a:t>
              </a:r>
            </a:p>
            <a:p>
              <a:pPr marL="548640" indent="-411480" algn="ctr" eaLnBrk="0" fontAlgn="auto" hangingPunct="0">
                <a:spcBef>
                  <a:spcPct val="20000"/>
                </a:spcBef>
                <a:spcAft>
                  <a:spcPts val="0"/>
                </a:spcAft>
                <a:buClr>
                  <a:schemeClr val="tx1">
                    <a:shade val="95000"/>
                  </a:schemeClr>
                </a:buClr>
                <a:buSzPct val="65000"/>
                <a:defRPr/>
              </a:pPr>
              <a:r>
                <a:rPr lang="en-PH" sz="1000" b="1" dirty="0">
                  <a:latin typeface="Arial Black" pitchFamily="34" charset="0"/>
                </a:rPr>
                <a:t>FEBRILE DISEASE/</a:t>
              </a:r>
            </a:p>
            <a:p>
              <a:pPr marL="548640" indent="-411480" algn="ctr" eaLnBrk="0" fontAlgn="auto" hangingPunct="0">
                <a:spcBef>
                  <a:spcPct val="20000"/>
                </a:spcBef>
                <a:spcAft>
                  <a:spcPts val="0"/>
                </a:spcAft>
                <a:buClr>
                  <a:schemeClr val="tx1">
                    <a:shade val="95000"/>
                  </a:schemeClr>
                </a:buClr>
                <a:buSzPct val="65000"/>
                <a:defRPr/>
              </a:pPr>
              <a:r>
                <a:rPr lang="en-PH" sz="1000" b="1" dirty="0">
                  <a:latin typeface="Arial Black" pitchFamily="34" charset="0"/>
                </a:rPr>
                <a:t>MALARIA</a:t>
              </a:r>
            </a:p>
          </p:txBody>
        </p:sp>
        <p:sp>
          <p:nvSpPr>
            <p:cNvPr id="7" name="Content Placeholder 2"/>
            <p:cNvSpPr txBox="1">
              <a:spLocks/>
            </p:cNvSpPr>
            <p:nvPr/>
          </p:nvSpPr>
          <p:spPr>
            <a:xfrm>
              <a:off x="3733800" y="1143000"/>
              <a:ext cx="5410200" cy="1600200"/>
            </a:xfrm>
            <a:prstGeom prst="rect">
              <a:avLst/>
            </a:prstGeom>
            <a:solidFill>
              <a:srgbClr val="FF99CC"/>
            </a:solid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Give first dose of quinine (under medical supervision or if a hospital is not accessible within  4 hours.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Give first dose of an appropriate antibiotic.</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Treat the child to prevent low blood sugar.</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Give one dose of paracetamol in health </a:t>
              </a:r>
              <a:r>
                <a:rPr lang="en-PH" sz="1400" b="1" i="1" dirty="0" err="1">
                  <a:latin typeface="Arial Black" pitchFamily="34" charset="0"/>
                </a:rPr>
                <a:t>center</a:t>
              </a:r>
              <a:r>
                <a:rPr lang="en-PH" sz="1400" b="1" i="1" dirty="0">
                  <a:latin typeface="Arial Black" pitchFamily="34" charset="0"/>
                </a:rPr>
                <a:t> for high fever (</a:t>
              </a:r>
              <a:r>
                <a:rPr lang="en-PH" sz="1400" b="1" i="1" dirty="0" smtClean="0">
                  <a:latin typeface="Arial Black" pitchFamily="34" charset="0"/>
                </a:rPr>
                <a:t>37.5 </a:t>
              </a:r>
              <a:r>
                <a:rPr lang="en-PH" sz="1400" b="1" i="1" baseline="30000" dirty="0">
                  <a:latin typeface="Arial Black" pitchFamily="34" charset="0"/>
                </a:rPr>
                <a:t>0</a:t>
              </a:r>
              <a:r>
                <a:rPr lang="en-PH" sz="1400" b="1" i="1" dirty="0">
                  <a:latin typeface="Arial Black" pitchFamily="34" charset="0"/>
                </a:rPr>
                <a:t>C or  above).</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Send a blood smear with the patient.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Refer URGENTLY  to hospital.</a:t>
              </a:r>
              <a:endParaRPr lang="en-PH" sz="1400" b="1" dirty="0">
                <a:latin typeface="Arial Black" pitchFamily="34" charset="0"/>
              </a:endParaRPr>
            </a:p>
          </p:txBody>
        </p:sp>
      </p:grpSp>
      <p:grpSp>
        <p:nvGrpSpPr>
          <p:cNvPr id="3" name="Group 32"/>
          <p:cNvGrpSpPr>
            <a:grpSpLocks/>
          </p:cNvGrpSpPr>
          <p:nvPr/>
        </p:nvGrpSpPr>
        <p:grpSpPr bwMode="auto">
          <a:xfrm>
            <a:off x="228600" y="2971800"/>
            <a:ext cx="8763000" cy="1914527"/>
            <a:chOff x="228600" y="1790896"/>
            <a:chExt cx="8763000" cy="952304"/>
          </a:xfrm>
          <a:solidFill>
            <a:srgbClr val="FFFF00"/>
          </a:solidFill>
        </p:grpSpPr>
        <p:sp>
          <p:nvSpPr>
            <p:cNvPr id="9" name="Content Placeholder 2"/>
            <p:cNvSpPr txBox="1">
              <a:spLocks/>
            </p:cNvSpPr>
            <p:nvPr/>
          </p:nvSpPr>
          <p:spPr>
            <a:xfrm>
              <a:off x="228600" y="1828800"/>
              <a:ext cx="1676400" cy="914400"/>
            </a:xfrm>
            <a:prstGeom prst="rect">
              <a:avLst/>
            </a:prstGeom>
            <a:grpFill/>
            <a:ln>
              <a:solidFill>
                <a:schemeClr val="bg1">
                  <a:alpha val="73000"/>
                </a:schemeClr>
              </a:solidFill>
            </a:ln>
          </p:spPr>
          <p:txBody>
            <a:bodyPr>
              <a:normAutofit fontScale="92500" lnSpcReduction="20000"/>
            </a:bodyPr>
            <a:lstStyle/>
            <a:p>
              <a:pPr marL="548640" indent="-411480"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b="1" dirty="0">
                  <a:solidFill>
                    <a:schemeClr val="bg1"/>
                  </a:solidFill>
                  <a:latin typeface="Arial Black" pitchFamily="34" charset="0"/>
                </a:rPr>
                <a:t>* </a:t>
              </a:r>
              <a:r>
                <a:rPr lang="en-PH" sz="1200" b="1" dirty="0">
                  <a:latin typeface="Arial Black" pitchFamily="34" charset="0"/>
                </a:rPr>
                <a:t>Blood smear (+)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If blood smear not done:</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NO runny nose, and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NO measles, and</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NO other causes of fever</a:t>
              </a:r>
            </a:p>
          </p:txBody>
        </p:sp>
        <p:sp>
          <p:nvSpPr>
            <p:cNvPr id="10" name="Content Placeholder 2"/>
            <p:cNvSpPr txBox="1">
              <a:spLocks/>
            </p:cNvSpPr>
            <p:nvPr/>
          </p:nvSpPr>
          <p:spPr>
            <a:xfrm>
              <a:off x="1905000" y="1828800"/>
              <a:ext cx="1676400" cy="914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1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9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100" b="1" dirty="0">
                  <a:latin typeface="Arial Black" pitchFamily="34" charset="0"/>
                </a:rPr>
                <a:t>MALARIA</a:t>
              </a:r>
            </a:p>
          </p:txBody>
        </p:sp>
        <p:sp>
          <p:nvSpPr>
            <p:cNvPr id="11" name="Content Placeholder 2"/>
            <p:cNvSpPr txBox="1">
              <a:spLocks/>
            </p:cNvSpPr>
            <p:nvPr/>
          </p:nvSpPr>
          <p:spPr>
            <a:xfrm>
              <a:off x="3581400" y="1790896"/>
              <a:ext cx="5410200" cy="952303"/>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Treat  the child with an oral </a:t>
              </a:r>
              <a:r>
                <a:rPr lang="en-PH" sz="1400" b="1" i="1" dirty="0" err="1">
                  <a:latin typeface="Arial Black" pitchFamily="34" charset="0"/>
                </a:rPr>
                <a:t>antimalarial</a:t>
              </a:r>
              <a:r>
                <a:rPr lang="en-PH" sz="1400" b="1" i="1" dirty="0">
                  <a:latin typeface="Arial Black" pitchFamily="34" charset="0"/>
                </a:rPr>
                <a: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b="1" i="1" dirty="0">
                  <a:latin typeface="Arial Black" pitchFamily="34" charset="0"/>
                </a:rPr>
                <a:t>Give one dose of paracetamol in health </a:t>
              </a:r>
              <a:r>
                <a:rPr lang="en-PH" sz="1400" b="1" i="1" dirty="0" err="1">
                  <a:latin typeface="Arial Black" pitchFamily="34" charset="0"/>
                </a:rPr>
                <a:t>center</a:t>
              </a:r>
              <a:r>
                <a:rPr lang="en-PH" sz="1400" b="1" i="1" dirty="0">
                  <a:latin typeface="Arial Black" pitchFamily="34" charset="0"/>
                </a:rPr>
                <a:t> for high fever (</a:t>
              </a:r>
              <a:r>
                <a:rPr lang="en-PH" sz="1400" b="1" i="1" dirty="0" smtClean="0">
                  <a:latin typeface="Arial Black" pitchFamily="34" charset="0"/>
                </a:rPr>
                <a:t>37.5 </a:t>
              </a:r>
              <a:r>
                <a:rPr lang="en-PH" sz="1400" b="1" i="1" baseline="30000" dirty="0">
                  <a:latin typeface="Arial Black" pitchFamily="34" charset="0"/>
                </a:rPr>
                <a:t>0</a:t>
              </a:r>
              <a:r>
                <a:rPr lang="en-PH" sz="1400" b="1" i="1" dirty="0">
                  <a:latin typeface="Arial Black" pitchFamily="34" charset="0"/>
                </a:rPr>
                <a:t>C or  above).</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i="1" dirty="0">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i="1" dirty="0">
                  <a:latin typeface="Arial Black" pitchFamily="34" charset="0"/>
                </a:rPr>
                <a:t>Follow-up in 2 days if  fever persists.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i="1" dirty="0">
                  <a:latin typeface="Arial Black" pitchFamily="34" charset="0"/>
                </a:rPr>
                <a:t>If fever is present every day for more than 7 days, refer for assessment.</a:t>
              </a:r>
              <a:endParaRPr lang="en-PH" sz="1400" dirty="0">
                <a:latin typeface="Arial Black" pitchFamily="34" charset="0"/>
              </a:endParaRPr>
            </a:p>
          </p:txBody>
        </p:sp>
      </p:grpSp>
      <p:grpSp>
        <p:nvGrpSpPr>
          <p:cNvPr id="4" name="Group 33"/>
          <p:cNvGrpSpPr>
            <a:grpSpLocks/>
          </p:cNvGrpSpPr>
          <p:nvPr/>
        </p:nvGrpSpPr>
        <p:grpSpPr bwMode="auto">
          <a:xfrm>
            <a:off x="228600" y="4876800"/>
            <a:ext cx="8763000" cy="1619250"/>
            <a:chOff x="228600" y="2743200"/>
            <a:chExt cx="8763000" cy="685800"/>
          </a:xfrm>
          <a:solidFill>
            <a:srgbClr val="00B050"/>
          </a:solidFill>
        </p:grpSpPr>
        <p:sp>
          <p:nvSpPr>
            <p:cNvPr id="13" name="Content Placeholder 2"/>
            <p:cNvSpPr txBox="1">
              <a:spLocks/>
            </p:cNvSpPr>
            <p:nvPr/>
          </p:nvSpPr>
          <p:spPr>
            <a:xfrm>
              <a:off x="228600" y="2743200"/>
              <a:ext cx="1676400" cy="685800"/>
            </a:xfrm>
            <a:prstGeom prst="rect">
              <a:avLst/>
            </a:prstGeom>
            <a:grpFill/>
            <a:ln>
              <a:solidFill>
                <a:schemeClr val="bg1">
                  <a:alpha val="73000"/>
                </a:schemeClr>
              </a:solidFill>
            </a:ln>
          </p:spPr>
          <p:txBody>
            <a:bodyPr>
              <a:normAutofit lnSpcReduction="10000"/>
            </a:bodyPr>
            <a:lstStyle/>
            <a:p>
              <a:pPr marL="548640" indent="-411480" eaLnBrk="0" fontAlgn="auto" hangingPunct="0">
                <a:spcBef>
                  <a:spcPct val="20000"/>
                </a:spcBef>
                <a:spcAft>
                  <a:spcPts val="0"/>
                </a:spcAft>
                <a:buClr>
                  <a:schemeClr val="tx1">
                    <a:shade val="95000"/>
                  </a:schemeClr>
                </a:buClr>
                <a:buSzPct val="65000"/>
                <a:defRPr/>
              </a:pPr>
              <a:endParaRPr lang="en-PH" sz="10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Blood smear (-), or</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Runny nose, or</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Measles, or</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Other causes of fever</a:t>
              </a:r>
            </a:p>
          </p:txBody>
        </p:sp>
        <p:sp>
          <p:nvSpPr>
            <p:cNvPr id="14" name="Content Placeholder 2"/>
            <p:cNvSpPr txBox="1">
              <a:spLocks/>
            </p:cNvSpPr>
            <p:nvPr/>
          </p:nvSpPr>
          <p:spPr>
            <a:xfrm>
              <a:off x="1905000" y="2743200"/>
              <a:ext cx="1676400" cy="6858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FEVER:</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MALARIA</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UNLIKELY</a:t>
              </a:r>
            </a:p>
            <a:p>
              <a:pPr marL="548640" indent="-411480" algn="ctr" eaLnBrk="0" fontAlgn="auto" hangingPunct="0">
                <a:spcBef>
                  <a:spcPct val="20000"/>
                </a:spcBef>
                <a:spcAft>
                  <a:spcPts val="0"/>
                </a:spcAft>
                <a:buClr>
                  <a:schemeClr val="tx1">
                    <a:shade val="95000"/>
                  </a:schemeClr>
                </a:buClr>
                <a:buSzPct val="65000"/>
                <a:defRPr/>
              </a:pPr>
              <a:endParaRPr lang="en-PH" sz="1000" b="1" dirty="0">
                <a:latin typeface="Arial Black" pitchFamily="34" charset="0"/>
              </a:endParaRPr>
            </a:p>
          </p:txBody>
        </p:sp>
        <p:sp>
          <p:nvSpPr>
            <p:cNvPr id="15" name="Content Placeholder 2"/>
            <p:cNvSpPr txBox="1">
              <a:spLocks/>
            </p:cNvSpPr>
            <p:nvPr/>
          </p:nvSpPr>
          <p:spPr>
            <a:xfrm>
              <a:off x="3581400" y="2743200"/>
              <a:ext cx="5410200" cy="6858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b="1" i="1" dirty="0">
                  <a:latin typeface="Arial Black" pitchFamily="34" charset="0"/>
                </a:rPr>
                <a:t>Give one dose of paracetamol  in health </a:t>
              </a:r>
              <a:r>
                <a:rPr lang="en-PH" sz="1500" b="1" i="1" dirty="0" err="1">
                  <a:latin typeface="Arial Black" pitchFamily="34" charset="0"/>
                </a:rPr>
                <a:t>center</a:t>
              </a:r>
              <a:r>
                <a:rPr lang="en-PH" sz="1500" b="1" i="1" dirty="0">
                  <a:latin typeface="Arial Black" pitchFamily="34" charset="0"/>
                </a:rPr>
                <a:t> for high fever (</a:t>
              </a:r>
              <a:r>
                <a:rPr lang="en-PH" sz="1500" b="1" i="1" dirty="0" smtClean="0">
                  <a:latin typeface="Arial Black" pitchFamily="34" charset="0"/>
                </a:rPr>
                <a:t>37.5 </a:t>
              </a:r>
              <a:r>
                <a:rPr lang="en-PH" sz="1500" b="1" i="1" baseline="30000" dirty="0">
                  <a:latin typeface="Arial Black" pitchFamily="34" charset="0"/>
                </a:rPr>
                <a:t>0</a:t>
              </a:r>
              <a:r>
                <a:rPr lang="en-PH" sz="1500" b="1" i="1" dirty="0">
                  <a:latin typeface="Arial Black" pitchFamily="34" charset="0"/>
                </a:rPr>
                <a:t>C or  above).</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i="1" dirty="0">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i="1" dirty="0">
                  <a:latin typeface="Arial Black" pitchFamily="34" charset="0"/>
                </a:rPr>
                <a:t>Follow-up in 2 days if fever persists.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500" i="1" dirty="0">
                  <a:latin typeface="Arial Black" pitchFamily="34" charset="0"/>
                </a:rPr>
                <a:t>If fever </a:t>
              </a:r>
              <a:r>
                <a:rPr lang="en-PH" sz="1500" i="1" dirty="0" err="1">
                  <a:latin typeface="Arial Black" pitchFamily="34" charset="0"/>
                </a:rPr>
                <a:t>i</a:t>
              </a:r>
              <a:r>
                <a:rPr lang="en-PH" sz="1500" i="1" dirty="0">
                  <a:latin typeface="Arial Black" pitchFamily="34" charset="0"/>
                </a:rPr>
                <a:t>s present every  day for more than 7 days, refer for assessment.</a:t>
              </a:r>
              <a:endParaRPr lang="en-PH" sz="1500" dirty="0">
                <a:latin typeface="Arial Black" pitchFamily="34" charset="0"/>
              </a:endParaRPr>
            </a:p>
          </p:txBody>
        </p:sp>
      </p:gr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381000" y="228600"/>
            <a:ext cx="8229600" cy="228600"/>
          </a:xfrm>
        </p:spPr>
        <p:txBody>
          <a:bodyPr>
            <a:normAutofit fontScale="90000"/>
          </a:bodyPr>
          <a:lstStyle/>
          <a:p>
            <a:pPr eaLnBrk="1" hangingPunct="1"/>
            <a:r>
              <a:rPr lang="en-PH" sz="3200" smtClean="0">
                <a:solidFill>
                  <a:schemeClr val="bg1"/>
                </a:solidFill>
              </a:rPr>
              <a:t>THEN ASK: Does the Child have Fever?</a:t>
            </a:r>
          </a:p>
        </p:txBody>
      </p:sp>
      <p:sp>
        <p:nvSpPr>
          <p:cNvPr id="111622" name="Slide Number Placeholder 14"/>
          <p:cNvSpPr>
            <a:spLocks noGrp="1"/>
          </p:cNvSpPr>
          <p:nvPr>
            <p:ph type="sldNum" sz="quarter" idx="12"/>
          </p:nvPr>
        </p:nvSpPr>
        <p:spPr>
          <a:noFill/>
        </p:spPr>
        <p:txBody>
          <a:bodyPr/>
          <a:lstStyle/>
          <a:p>
            <a:fld id="{7DC7830F-9C83-4CE0-A1BE-47CB4FCECA3F}" type="slidenum">
              <a:rPr lang="en-US" smtClean="0"/>
              <a:pPr/>
              <a:t>76</a:t>
            </a:fld>
            <a:endParaRPr lang="en-US" smtClean="0"/>
          </a:p>
        </p:txBody>
      </p:sp>
      <p:grpSp>
        <p:nvGrpSpPr>
          <p:cNvPr id="2" name="Group 36"/>
          <p:cNvGrpSpPr>
            <a:grpSpLocks/>
          </p:cNvGrpSpPr>
          <p:nvPr/>
        </p:nvGrpSpPr>
        <p:grpSpPr bwMode="auto">
          <a:xfrm>
            <a:off x="152400" y="914400"/>
            <a:ext cx="8763000" cy="2114550"/>
            <a:chOff x="228600" y="5029200"/>
            <a:chExt cx="8763000" cy="533400"/>
          </a:xfrm>
          <a:solidFill>
            <a:srgbClr val="FF99CC"/>
          </a:solidFill>
        </p:grpSpPr>
        <p:sp>
          <p:nvSpPr>
            <p:cNvPr id="26" name="Content Placeholder 2"/>
            <p:cNvSpPr txBox="1">
              <a:spLocks/>
            </p:cNvSpPr>
            <p:nvPr/>
          </p:nvSpPr>
          <p:spPr>
            <a:xfrm>
              <a:off x="228600" y="5029200"/>
              <a:ext cx="1676400" cy="5334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4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 Clouding of </a:t>
              </a: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cornea or </a:t>
              </a: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 Deep or </a:t>
              </a: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extensive </a:t>
              </a: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Mouth ulcers </a:t>
              </a:r>
            </a:p>
          </p:txBody>
        </p:sp>
        <p:sp>
          <p:nvSpPr>
            <p:cNvPr id="27" name="Content Placeholder 2"/>
            <p:cNvSpPr txBox="1">
              <a:spLocks/>
            </p:cNvSpPr>
            <p:nvPr/>
          </p:nvSpPr>
          <p:spPr>
            <a:xfrm>
              <a:off x="1905000" y="50292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dirty="0">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SEVERE</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COMPLICATED</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MEASLES ***</a:t>
              </a:r>
            </a:p>
            <a:p>
              <a:pPr marL="548640" indent="-411480" algn="ctr" eaLnBrk="0" fontAlgn="auto" hangingPunct="0">
                <a:spcBef>
                  <a:spcPct val="20000"/>
                </a:spcBef>
                <a:spcAft>
                  <a:spcPts val="0"/>
                </a:spcAft>
                <a:buClr>
                  <a:schemeClr val="tx1">
                    <a:shade val="95000"/>
                  </a:schemeClr>
                </a:buClr>
                <a:buSzPct val="65000"/>
                <a:defRPr/>
              </a:pPr>
              <a:endParaRPr lang="en-PH" dirty="0">
                <a:latin typeface="Arial Black" pitchFamily="34" charset="0"/>
              </a:endParaRPr>
            </a:p>
          </p:txBody>
        </p:sp>
        <p:sp>
          <p:nvSpPr>
            <p:cNvPr id="28" name="Content Placeholder 2"/>
            <p:cNvSpPr txBox="1">
              <a:spLocks/>
            </p:cNvSpPr>
            <p:nvPr/>
          </p:nvSpPr>
          <p:spPr>
            <a:xfrm>
              <a:off x="3581400" y="5029200"/>
              <a:ext cx="5410200" cy="5334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dirty="0">
                  <a:latin typeface="Arial Black" pitchFamily="34" charset="0"/>
                </a:rPr>
                <a:t> </a:t>
              </a:r>
              <a:r>
                <a:rPr lang="en-PH" sz="1600" b="1" dirty="0">
                  <a:latin typeface="Arial Black" pitchFamily="34" charset="0"/>
                </a:rPr>
                <a:t>Give vitamin A.</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dirty="0">
                  <a:latin typeface="Arial Black" pitchFamily="34" charset="0"/>
                </a:rPr>
                <a:t>Give first dose of an appropriate antibiotic.</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dirty="0">
                  <a:latin typeface="Arial Black" pitchFamily="34" charset="0"/>
                </a:rPr>
                <a:t>If clouding of the cornea or pus draining from the eye, apply tetracycline eye ointment.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600" b="1" dirty="0">
                  <a:latin typeface="Arial Black" pitchFamily="34" charset="0"/>
                </a:rPr>
                <a:t>Refer URGENTLY to hospital.</a:t>
              </a:r>
              <a:endParaRPr lang="en-PH" sz="1600" dirty="0">
                <a:latin typeface="Arial Black" pitchFamily="34" charset="0"/>
              </a:endParaRPr>
            </a:p>
          </p:txBody>
        </p:sp>
      </p:grpSp>
      <p:grpSp>
        <p:nvGrpSpPr>
          <p:cNvPr id="3" name="Group 31"/>
          <p:cNvGrpSpPr>
            <a:grpSpLocks/>
          </p:cNvGrpSpPr>
          <p:nvPr/>
        </p:nvGrpSpPr>
        <p:grpSpPr bwMode="auto">
          <a:xfrm>
            <a:off x="152400" y="3048000"/>
            <a:ext cx="8763000" cy="2057400"/>
            <a:chOff x="228600" y="5524500"/>
            <a:chExt cx="8763000" cy="533400"/>
          </a:xfrm>
          <a:solidFill>
            <a:srgbClr val="FFFF00"/>
          </a:solidFill>
        </p:grpSpPr>
        <p:sp>
          <p:nvSpPr>
            <p:cNvPr id="29" name="Content Placeholder 2"/>
            <p:cNvSpPr txBox="1">
              <a:spLocks/>
            </p:cNvSpPr>
            <p:nvPr/>
          </p:nvSpPr>
          <p:spPr>
            <a:xfrm>
              <a:off x="228600" y="5524500"/>
              <a:ext cx="1676400" cy="5334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solidFill>
                    <a:schemeClr val="bg1"/>
                  </a:solidFill>
                  <a:latin typeface="Arial Black" pitchFamily="34" charset="0"/>
                </a:rPr>
                <a:t>*</a:t>
              </a:r>
              <a:r>
                <a:rPr lang="en-PH" sz="1200" dirty="0">
                  <a:latin typeface="Arial Black" pitchFamily="34" charset="0"/>
                </a:rPr>
                <a:t>Pus draining from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the eye or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 Mouth ulcers</a:t>
              </a:r>
            </a:p>
          </p:txBody>
        </p:sp>
        <p:sp>
          <p:nvSpPr>
            <p:cNvPr id="30" name="Content Placeholder 2"/>
            <p:cNvSpPr txBox="1">
              <a:spLocks/>
            </p:cNvSpPr>
            <p:nvPr/>
          </p:nvSpPr>
          <p:spPr>
            <a:xfrm>
              <a:off x="1905000" y="55245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4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100" b="1" dirty="0">
                  <a:latin typeface="Arial Black" pitchFamily="34" charset="0"/>
                </a:rPr>
                <a:t>MEASLES WITH</a:t>
              </a:r>
            </a:p>
            <a:p>
              <a:pPr marL="548640" indent="-411480" algn="ctr" eaLnBrk="0" fontAlgn="auto" hangingPunct="0">
                <a:spcBef>
                  <a:spcPct val="20000"/>
                </a:spcBef>
                <a:spcAft>
                  <a:spcPts val="0"/>
                </a:spcAft>
                <a:buClr>
                  <a:schemeClr val="tx1">
                    <a:shade val="95000"/>
                  </a:schemeClr>
                </a:buClr>
                <a:buSzPct val="65000"/>
                <a:defRPr/>
              </a:pPr>
              <a:r>
                <a:rPr lang="en-PH" sz="1100" b="1" dirty="0">
                  <a:latin typeface="Arial Black" pitchFamily="34" charset="0"/>
                </a:rPr>
                <a:t>EYE OR MOUTH</a:t>
              </a:r>
            </a:p>
            <a:p>
              <a:pPr marL="548640" indent="-411480" algn="ctr" eaLnBrk="0" fontAlgn="auto" hangingPunct="0">
                <a:spcBef>
                  <a:spcPct val="20000"/>
                </a:spcBef>
                <a:spcAft>
                  <a:spcPts val="0"/>
                </a:spcAft>
                <a:buClr>
                  <a:schemeClr val="tx1">
                    <a:shade val="95000"/>
                  </a:schemeClr>
                </a:buClr>
                <a:buSzPct val="65000"/>
                <a:defRPr/>
              </a:pPr>
              <a:r>
                <a:rPr lang="en-PH" sz="1100" b="1" dirty="0">
                  <a:latin typeface="Arial Black" pitchFamily="34" charset="0"/>
                </a:rPr>
                <a:t>COMPLICATIONS ***</a:t>
              </a:r>
            </a:p>
          </p:txBody>
        </p:sp>
        <p:sp>
          <p:nvSpPr>
            <p:cNvPr id="31" name="Content Placeholder 2"/>
            <p:cNvSpPr txBox="1">
              <a:spLocks/>
            </p:cNvSpPr>
            <p:nvPr/>
          </p:nvSpPr>
          <p:spPr>
            <a:xfrm>
              <a:off x="3581400" y="5524500"/>
              <a:ext cx="5410200" cy="5334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latin typeface="Arial Black" pitchFamily="34" charset="0"/>
                </a:rPr>
                <a:t>Give Vitamin A.</a:t>
              </a:r>
              <a:endParaRPr lang="en-PH" i="1"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latin typeface="Arial Black" pitchFamily="34" charset="0"/>
                </a:rPr>
                <a:t>If pus draining from the eye, apply tetracycline eye ointment.</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Arial Black" pitchFamily="34" charset="0"/>
                </a:rPr>
                <a:t>If mouth ulcers, teach the mother to treat with gentian violet. </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latin typeface="Arial Black" pitchFamily="34" charset="0"/>
                </a:rPr>
                <a:t>Follow-up in 2 days</a:t>
              </a:r>
              <a:endParaRPr lang="en-PH" dirty="0">
                <a:latin typeface="Arial Black" pitchFamily="34" charset="0"/>
              </a:endParaRPr>
            </a:p>
          </p:txBody>
        </p:sp>
      </p:grpSp>
      <p:grpSp>
        <p:nvGrpSpPr>
          <p:cNvPr id="4" name="Group 41"/>
          <p:cNvGrpSpPr>
            <a:grpSpLocks/>
          </p:cNvGrpSpPr>
          <p:nvPr/>
        </p:nvGrpSpPr>
        <p:grpSpPr bwMode="auto">
          <a:xfrm>
            <a:off x="152400" y="5029200"/>
            <a:ext cx="8763000" cy="1600200"/>
            <a:chOff x="228600" y="5495925"/>
            <a:chExt cx="8763000" cy="685800"/>
          </a:xfrm>
          <a:solidFill>
            <a:srgbClr val="00B050"/>
          </a:solidFill>
        </p:grpSpPr>
        <p:sp>
          <p:nvSpPr>
            <p:cNvPr id="39" name="Content Placeholder 2"/>
            <p:cNvSpPr txBox="1">
              <a:spLocks/>
            </p:cNvSpPr>
            <p:nvPr/>
          </p:nvSpPr>
          <p:spPr>
            <a:xfrm>
              <a:off x="228600" y="5495925"/>
              <a:ext cx="1676400" cy="685800"/>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11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solidFill>
                    <a:schemeClr val="bg1"/>
                  </a:solidFill>
                  <a:latin typeface="Arial Black" pitchFamily="34" charset="0"/>
                </a:rPr>
                <a:t>*</a:t>
              </a:r>
              <a:r>
                <a:rPr lang="en-PH" sz="1200" dirty="0">
                  <a:latin typeface="Arial Black" pitchFamily="34" charset="0"/>
                </a:rPr>
                <a:t>Measles now or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within the last 3 months</a:t>
              </a:r>
            </a:p>
          </p:txBody>
        </p:sp>
        <p:sp>
          <p:nvSpPr>
            <p:cNvPr id="40" name="Content Placeholder 2"/>
            <p:cNvSpPr txBox="1">
              <a:spLocks/>
            </p:cNvSpPr>
            <p:nvPr/>
          </p:nvSpPr>
          <p:spPr>
            <a:xfrm>
              <a:off x="1905000" y="5495925"/>
              <a:ext cx="1676400" cy="6858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6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400" b="1" dirty="0">
                  <a:latin typeface="Arial Black" pitchFamily="34" charset="0"/>
                </a:rPr>
                <a:t>MEASLES</a:t>
              </a:r>
            </a:p>
            <a:p>
              <a:pPr marL="548640" indent="-411480" algn="ctr" eaLnBrk="0" fontAlgn="auto" hangingPunct="0">
                <a:spcBef>
                  <a:spcPct val="20000"/>
                </a:spcBef>
                <a:spcAft>
                  <a:spcPts val="0"/>
                </a:spcAft>
                <a:buClr>
                  <a:schemeClr val="tx1">
                    <a:shade val="95000"/>
                  </a:schemeClr>
                </a:buClr>
                <a:buSzPct val="65000"/>
                <a:defRPr/>
              </a:pPr>
              <a:endParaRPr lang="en-PH" sz="1050" b="1" dirty="0">
                <a:solidFill>
                  <a:schemeClr val="bg1"/>
                </a:solidFill>
                <a:latin typeface="Arial Black" pitchFamily="34" charset="0"/>
              </a:endParaRPr>
            </a:p>
          </p:txBody>
        </p:sp>
        <p:sp>
          <p:nvSpPr>
            <p:cNvPr id="41" name="Content Placeholder 2"/>
            <p:cNvSpPr txBox="1">
              <a:spLocks/>
            </p:cNvSpPr>
            <p:nvPr/>
          </p:nvSpPr>
          <p:spPr>
            <a:xfrm>
              <a:off x="3581400" y="5495925"/>
              <a:ext cx="5410200" cy="6858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latin typeface="Arial Black" pitchFamily="34" charset="0"/>
                </a:rPr>
                <a:t>Give Vitamin A.</a:t>
              </a:r>
            </a:p>
          </p:txBody>
        </p:sp>
      </p:gr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381000" y="228600"/>
            <a:ext cx="8229600" cy="228600"/>
          </a:xfrm>
        </p:spPr>
        <p:txBody>
          <a:bodyPr>
            <a:normAutofit fontScale="90000"/>
          </a:bodyPr>
          <a:lstStyle/>
          <a:p>
            <a:pPr eaLnBrk="1" hangingPunct="1"/>
            <a:r>
              <a:rPr lang="en-PH" sz="3200" smtClean="0">
                <a:solidFill>
                  <a:schemeClr val="bg1"/>
                </a:solidFill>
              </a:rPr>
              <a:t>THEN ASK: Does the Child have Fever?</a:t>
            </a:r>
          </a:p>
        </p:txBody>
      </p:sp>
      <p:sp>
        <p:nvSpPr>
          <p:cNvPr id="112645" name="Slide Number Placeholder 10"/>
          <p:cNvSpPr>
            <a:spLocks noGrp="1"/>
          </p:cNvSpPr>
          <p:nvPr>
            <p:ph type="sldNum" sz="quarter" idx="12"/>
          </p:nvPr>
        </p:nvSpPr>
        <p:spPr>
          <a:noFill/>
        </p:spPr>
        <p:txBody>
          <a:bodyPr/>
          <a:lstStyle/>
          <a:p>
            <a:fld id="{43A3CDB5-B3D1-4E2D-BB62-68A40DF9E5F7}" type="slidenum">
              <a:rPr lang="en-US" smtClean="0"/>
              <a:pPr/>
              <a:t>77</a:t>
            </a:fld>
            <a:endParaRPr lang="en-US" smtClean="0"/>
          </a:p>
        </p:txBody>
      </p:sp>
      <p:grpSp>
        <p:nvGrpSpPr>
          <p:cNvPr id="2" name="Group 46"/>
          <p:cNvGrpSpPr>
            <a:grpSpLocks/>
          </p:cNvGrpSpPr>
          <p:nvPr/>
        </p:nvGrpSpPr>
        <p:grpSpPr bwMode="auto">
          <a:xfrm>
            <a:off x="228600" y="838200"/>
            <a:ext cx="8763000" cy="4114800"/>
            <a:chOff x="228600" y="5791200"/>
            <a:chExt cx="8763000" cy="533400"/>
          </a:xfrm>
          <a:solidFill>
            <a:srgbClr val="FF99CC"/>
          </a:solidFill>
        </p:grpSpPr>
        <p:sp>
          <p:nvSpPr>
            <p:cNvPr id="44" name="Content Placeholder 2"/>
            <p:cNvSpPr txBox="1">
              <a:spLocks/>
            </p:cNvSpPr>
            <p:nvPr/>
          </p:nvSpPr>
          <p:spPr>
            <a:xfrm>
              <a:off x="228600" y="5791200"/>
              <a:ext cx="1676400" cy="533400"/>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9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900" dirty="0">
                  <a:solidFill>
                    <a:schemeClr val="bg1"/>
                  </a:solidFill>
                  <a:latin typeface="Arial Black" pitchFamily="34" charset="0"/>
                </a:rPr>
                <a:t>* </a:t>
              </a:r>
              <a:r>
                <a:rPr lang="en-PH" sz="900" dirty="0">
                  <a:latin typeface="Arial Black" pitchFamily="34" charset="0"/>
                </a:rPr>
                <a:t>*</a:t>
              </a:r>
              <a:r>
                <a:rPr lang="en-PH" sz="1100" dirty="0">
                  <a:latin typeface="Arial Black" pitchFamily="34" charset="0"/>
                </a:rPr>
                <a:t>Bleeding from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nose or gums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*Bleeding in stools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vomitus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*Black  stools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vomitus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*Skin </a:t>
              </a:r>
              <a:r>
                <a:rPr lang="en-PH" sz="1100" dirty="0" err="1">
                  <a:latin typeface="Arial Black" pitchFamily="34" charset="0"/>
                </a:rPr>
                <a:t>petechiae</a:t>
              </a:r>
              <a:r>
                <a:rPr lang="en-PH" sz="1100" dirty="0">
                  <a:latin typeface="Arial Black" pitchFamily="34" charset="0"/>
                </a:rPr>
                <a:t>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*Cold and clammy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extremities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*Capillary refill more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than 3 seconds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*Abdominal pain and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vomiting</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Tourniquet test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positive.</a:t>
              </a:r>
            </a:p>
          </p:txBody>
        </p:sp>
        <p:sp>
          <p:nvSpPr>
            <p:cNvPr id="45" name="Content Placeholder 2"/>
            <p:cNvSpPr txBox="1">
              <a:spLocks/>
            </p:cNvSpPr>
            <p:nvPr/>
          </p:nvSpPr>
          <p:spPr>
            <a:xfrm>
              <a:off x="1905000" y="57912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dirty="0">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smtClean="0">
                  <a:solidFill>
                    <a:schemeClr val="bg1"/>
                  </a:solidFill>
                  <a:latin typeface="Arial Black" pitchFamily="34" charset="0"/>
                </a:rPr>
                <a:t>SEVERE </a:t>
              </a: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solidFill>
                    <a:schemeClr val="bg1"/>
                  </a:solidFill>
                  <a:latin typeface="Arial Black" pitchFamily="34" charset="0"/>
                </a:rPr>
                <a:t>HEMORRHAGIC</a:t>
              </a:r>
            </a:p>
            <a:p>
              <a:pPr marL="548640" indent="-411480" algn="ctr" eaLnBrk="0" fontAlgn="auto" hangingPunct="0">
                <a:spcBef>
                  <a:spcPct val="20000"/>
                </a:spcBef>
                <a:spcAft>
                  <a:spcPts val="0"/>
                </a:spcAft>
                <a:buClr>
                  <a:schemeClr val="tx1">
                    <a:shade val="95000"/>
                  </a:schemeClr>
                </a:buClr>
                <a:buSzPct val="65000"/>
                <a:defRPr/>
              </a:pPr>
              <a:r>
                <a:rPr lang="en-PH" sz="1200" b="1" dirty="0">
                  <a:solidFill>
                    <a:schemeClr val="bg1"/>
                  </a:solidFill>
                  <a:latin typeface="Arial Black" pitchFamily="34" charset="0"/>
                </a:rPr>
                <a:t>FEVER</a:t>
              </a:r>
            </a:p>
            <a:p>
              <a:pPr marL="548640" indent="-411480" algn="ctr" eaLnBrk="0" fontAlgn="auto" hangingPunct="0">
                <a:spcBef>
                  <a:spcPct val="20000"/>
                </a:spcBef>
                <a:spcAft>
                  <a:spcPts val="0"/>
                </a:spcAft>
                <a:buClr>
                  <a:schemeClr val="tx1">
                    <a:shade val="95000"/>
                  </a:schemeClr>
                </a:buClr>
                <a:buSzPct val="65000"/>
                <a:defRPr/>
              </a:pPr>
              <a:endParaRPr lang="en-PH" dirty="0">
                <a:solidFill>
                  <a:schemeClr val="bg1"/>
                </a:solidFill>
                <a:latin typeface="Arial Black" pitchFamily="34" charset="0"/>
              </a:endParaRPr>
            </a:p>
          </p:txBody>
        </p:sp>
        <p:sp>
          <p:nvSpPr>
            <p:cNvPr id="46" name="Content Placeholder 2"/>
            <p:cNvSpPr txBox="1">
              <a:spLocks/>
            </p:cNvSpPr>
            <p:nvPr/>
          </p:nvSpPr>
          <p:spPr>
            <a:xfrm>
              <a:off x="3581400" y="5791200"/>
              <a:ext cx="5410200" cy="533400"/>
            </a:xfrm>
            <a:prstGeom prst="rect">
              <a:avLst/>
            </a:prstGeom>
            <a:grpFill/>
            <a:ln>
              <a:solidFill>
                <a:schemeClr val="bg1">
                  <a:alpha val="71000"/>
                </a:schemeClr>
              </a:solidFill>
            </a:ln>
          </p:spPr>
          <p:txBody>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dirty="0">
                  <a:solidFill>
                    <a:schemeClr val="bg1"/>
                  </a:solidFill>
                  <a:latin typeface="Arial Black" pitchFamily="34" charset="0"/>
                </a:rPr>
                <a:t> </a:t>
              </a:r>
              <a:r>
                <a:rPr lang="en-PH" b="1" dirty="0">
                  <a:solidFill>
                    <a:schemeClr val="bg1"/>
                  </a:solidFill>
                  <a:latin typeface="Arial Black" pitchFamily="34" charset="0"/>
                </a:rPr>
                <a:t>If skin </a:t>
              </a:r>
              <a:r>
                <a:rPr lang="en-PH" b="1" dirty="0" err="1">
                  <a:solidFill>
                    <a:schemeClr val="bg1"/>
                  </a:solidFill>
                  <a:latin typeface="Arial Black" pitchFamily="34" charset="0"/>
                </a:rPr>
                <a:t>petechiae</a:t>
              </a:r>
              <a:r>
                <a:rPr lang="en-PH" b="1" dirty="0">
                  <a:solidFill>
                    <a:schemeClr val="bg1"/>
                  </a:solidFill>
                  <a:latin typeface="Arial Black" pitchFamily="34" charset="0"/>
                </a:rPr>
                <a:t> or positive tourniquet tests are the only positive signs  give ORS.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dirty="0">
                  <a:solidFill>
                    <a:schemeClr val="bg1"/>
                  </a:solidFill>
                  <a:latin typeface="Arial Black" pitchFamily="34" charset="0"/>
                </a:rPr>
                <a:t>If any other signs are positive, give fluids rapidly as in Plan C.</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dirty="0">
                  <a:solidFill>
                    <a:schemeClr val="bg1"/>
                  </a:solidFill>
                  <a:latin typeface="Arial Black" pitchFamily="34" charset="0"/>
                </a:rPr>
                <a:t>Treat the child to prevent low blood sugar.</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dirty="0">
                  <a:solidFill>
                    <a:schemeClr val="bg1"/>
                  </a:solidFill>
                  <a:latin typeface="Arial Black" pitchFamily="34" charset="0"/>
                </a:rPr>
                <a:t>Refer all children URGENTLY to hospital.</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dirty="0">
                  <a:solidFill>
                    <a:schemeClr val="bg1"/>
                  </a:solidFill>
                  <a:latin typeface="Arial Black" pitchFamily="34" charset="0"/>
                </a:rPr>
                <a:t>DO NOT GIVE ASPIRIN.</a:t>
              </a:r>
            </a:p>
          </p:txBody>
        </p:sp>
      </p:grpSp>
      <p:grpSp>
        <p:nvGrpSpPr>
          <p:cNvPr id="3" name="Group 47"/>
          <p:cNvGrpSpPr>
            <a:grpSpLocks/>
          </p:cNvGrpSpPr>
          <p:nvPr/>
        </p:nvGrpSpPr>
        <p:grpSpPr bwMode="auto">
          <a:xfrm>
            <a:off x="381000" y="4876800"/>
            <a:ext cx="8763000" cy="1828800"/>
            <a:chOff x="228600" y="5495925"/>
            <a:chExt cx="8763000" cy="685800"/>
          </a:xfrm>
          <a:solidFill>
            <a:srgbClr val="00B050"/>
          </a:solidFill>
        </p:grpSpPr>
        <p:sp>
          <p:nvSpPr>
            <p:cNvPr id="49" name="Content Placeholder 2"/>
            <p:cNvSpPr txBox="1">
              <a:spLocks/>
            </p:cNvSpPr>
            <p:nvPr/>
          </p:nvSpPr>
          <p:spPr>
            <a:xfrm>
              <a:off x="228600" y="5495925"/>
              <a:ext cx="1676400" cy="685800"/>
            </a:xfrm>
            <a:prstGeom prst="rect">
              <a:avLst/>
            </a:prstGeom>
            <a:grp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0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050" dirty="0">
                  <a:solidFill>
                    <a:schemeClr val="bg1"/>
                  </a:solidFill>
                  <a:latin typeface="Arial Black" pitchFamily="34" charset="0"/>
                </a:rPr>
                <a:t>*No signs of </a:t>
              </a:r>
            </a:p>
            <a:p>
              <a:pPr marL="548640" indent="-411480" eaLnBrk="0" fontAlgn="auto" hangingPunct="0">
                <a:spcBef>
                  <a:spcPct val="20000"/>
                </a:spcBef>
                <a:spcAft>
                  <a:spcPts val="0"/>
                </a:spcAft>
                <a:buClr>
                  <a:schemeClr val="tx1">
                    <a:shade val="95000"/>
                  </a:schemeClr>
                </a:buClr>
                <a:buSzPct val="65000"/>
                <a:defRPr/>
              </a:pPr>
              <a:r>
                <a:rPr lang="en-PH" sz="1050" dirty="0">
                  <a:solidFill>
                    <a:schemeClr val="bg1"/>
                  </a:solidFill>
                  <a:latin typeface="Arial Black" pitchFamily="34" charset="0"/>
                </a:rPr>
                <a:t>severe </a:t>
              </a:r>
              <a:r>
                <a:rPr lang="en-PH" sz="1050" dirty="0" smtClean="0">
                  <a:solidFill>
                    <a:schemeClr val="bg1"/>
                  </a:solidFill>
                  <a:latin typeface="Arial Black" pitchFamily="34" charset="0"/>
                </a:rPr>
                <a:t> </a:t>
              </a:r>
              <a:endParaRPr lang="en-PH" sz="105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050" dirty="0">
                  <a:solidFill>
                    <a:schemeClr val="bg1"/>
                  </a:solidFill>
                  <a:latin typeface="Arial Black" pitchFamily="34" charset="0"/>
                </a:rPr>
                <a:t>hemorrhagic fever</a:t>
              </a:r>
            </a:p>
          </p:txBody>
        </p:sp>
        <p:sp>
          <p:nvSpPr>
            <p:cNvPr id="50" name="Content Placeholder 2"/>
            <p:cNvSpPr txBox="1">
              <a:spLocks/>
            </p:cNvSpPr>
            <p:nvPr/>
          </p:nvSpPr>
          <p:spPr>
            <a:xfrm>
              <a:off x="1905000" y="5495925"/>
              <a:ext cx="1676400" cy="6858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4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100" b="1" dirty="0">
                  <a:solidFill>
                    <a:schemeClr val="bg1"/>
                  </a:solidFill>
                  <a:latin typeface="Arial Black" pitchFamily="34" charset="0"/>
                </a:rPr>
                <a:t>FEVER: DENGUE</a:t>
              </a:r>
            </a:p>
            <a:p>
              <a:pPr marL="548640" indent="-411480" algn="ctr" eaLnBrk="0" fontAlgn="auto" hangingPunct="0">
                <a:spcBef>
                  <a:spcPct val="20000"/>
                </a:spcBef>
                <a:spcAft>
                  <a:spcPts val="0"/>
                </a:spcAft>
                <a:buClr>
                  <a:schemeClr val="tx1">
                    <a:shade val="95000"/>
                  </a:schemeClr>
                </a:buClr>
                <a:buSzPct val="65000"/>
                <a:defRPr/>
              </a:pPr>
              <a:r>
                <a:rPr lang="en-PH" sz="1100" b="1" dirty="0">
                  <a:solidFill>
                    <a:schemeClr val="bg1"/>
                  </a:solidFill>
                  <a:latin typeface="Arial Black" pitchFamily="34" charset="0"/>
                </a:rPr>
                <a:t>HEMORRHAGIC</a:t>
              </a:r>
            </a:p>
            <a:p>
              <a:pPr marL="548640" indent="-411480" algn="ctr" eaLnBrk="0" fontAlgn="auto" hangingPunct="0">
                <a:spcBef>
                  <a:spcPct val="20000"/>
                </a:spcBef>
                <a:spcAft>
                  <a:spcPts val="0"/>
                </a:spcAft>
                <a:buClr>
                  <a:schemeClr val="tx1">
                    <a:shade val="95000"/>
                  </a:schemeClr>
                </a:buClr>
                <a:buSzPct val="65000"/>
                <a:defRPr/>
              </a:pPr>
              <a:r>
                <a:rPr lang="en-PH" sz="1100" b="1" dirty="0">
                  <a:solidFill>
                    <a:schemeClr val="bg1"/>
                  </a:solidFill>
                  <a:latin typeface="Arial Black" pitchFamily="34" charset="0"/>
                </a:rPr>
                <a:t>FEVER UNLIKELY</a:t>
              </a:r>
            </a:p>
            <a:p>
              <a:pPr marL="548640" indent="-411480" algn="ctr" eaLnBrk="0" fontAlgn="auto" hangingPunct="0">
                <a:spcBef>
                  <a:spcPct val="20000"/>
                </a:spcBef>
                <a:spcAft>
                  <a:spcPts val="0"/>
                </a:spcAft>
                <a:buClr>
                  <a:schemeClr val="tx1">
                    <a:shade val="95000"/>
                  </a:schemeClr>
                </a:buClr>
                <a:buSzPct val="65000"/>
                <a:defRPr/>
              </a:pPr>
              <a:endParaRPr lang="en-PH" sz="900" b="1" dirty="0">
                <a:solidFill>
                  <a:schemeClr val="bg1"/>
                </a:solidFill>
                <a:latin typeface="Arial Black" pitchFamily="34" charset="0"/>
              </a:endParaRPr>
            </a:p>
          </p:txBody>
        </p:sp>
        <p:sp>
          <p:nvSpPr>
            <p:cNvPr id="51" name="Content Placeholder 2"/>
            <p:cNvSpPr txBox="1">
              <a:spLocks/>
            </p:cNvSpPr>
            <p:nvPr/>
          </p:nvSpPr>
          <p:spPr>
            <a:xfrm>
              <a:off x="3581400" y="5495925"/>
              <a:ext cx="5410200" cy="6858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solidFill>
                    <a:schemeClr val="bg1"/>
                  </a:solidFill>
                  <a:latin typeface="Arial Black" pitchFamily="34" charset="0"/>
                </a:rPr>
                <a:t>Advise mother when to return immediately.</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i="1" dirty="0">
                  <a:solidFill>
                    <a:schemeClr val="bg1"/>
                  </a:solidFill>
                  <a:latin typeface="Arial Black" pitchFamily="34" charset="0"/>
                </a:rPr>
                <a:t>Follow up in 2 days if fever persists or child shows signs of bleeding.</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b="1" i="1" dirty="0">
                  <a:solidFill>
                    <a:schemeClr val="bg1"/>
                  </a:solidFill>
                  <a:latin typeface="Arial Black" pitchFamily="34" charset="0"/>
                </a:rPr>
                <a:t>DO NOT GIVE ASPIRIN.</a:t>
              </a:r>
            </a:p>
          </p:txBody>
        </p:sp>
      </p:gr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554162"/>
            <a:ext cx="8991600" cy="5303837"/>
          </a:xfrm>
        </p:spPr>
        <p:txBody>
          <a:bodyPr/>
          <a:lstStyle/>
          <a:p>
            <a:pPr>
              <a:buNone/>
            </a:pPr>
            <a:r>
              <a:rPr lang="en-US" dirty="0" smtClean="0"/>
              <a:t>NB: To classify and treat fever, one must know the malaria risk in the area.</a:t>
            </a:r>
          </a:p>
          <a:p>
            <a:pPr>
              <a:buNone/>
            </a:pPr>
            <a:r>
              <a:rPr lang="en-US" dirty="0" smtClean="0"/>
              <a:t>There is high malaria risk if most of the fever cases are due to malaria</a:t>
            </a:r>
          </a:p>
          <a:p>
            <a:pPr>
              <a:buNone/>
            </a:pPr>
            <a:r>
              <a:rPr lang="en-US" dirty="0" smtClean="0"/>
              <a:t>There is low malaria risk if less than 5% of fever cases are due to malaria.</a:t>
            </a:r>
            <a:endParaRPr 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9144000" cy="5303837"/>
          </a:xfrm>
        </p:spPr>
        <p:txBody>
          <a:bodyPr/>
          <a:lstStyle/>
          <a:p>
            <a:r>
              <a:rPr lang="en-US" dirty="0" smtClean="0"/>
              <a:t>MEASLES</a:t>
            </a:r>
          </a:p>
          <a:p>
            <a:pPr>
              <a:buFontTx/>
              <a:buChar char="-"/>
            </a:pPr>
            <a:r>
              <a:rPr lang="en-US" dirty="0" smtClean="0"/>
              <a:t>The main signs of measles are fever and generalized rash.</a:t>
            </a:r>
          </a:p>
          <a:p>
            <a:pPr>
              <a:buFontTx/>
              <a:buChar char="-"/>
            </a:pPr>
            <a:r>
              <a:rPr lang="en-US" dirty="0" smtClean="0"/>
              <a:t>It is highly infectious especially in overcrowded areas.</a:t>
            </a:r>
          </a:p>
          <a:p>
            <a:pPr>
              <a:buFontTx/>
              <a:buChar char="-"/>
            </a:pPr>
            <a:r>
              <a:rPr lang="en-US" dirty="0" smtClean="0"/>
              <a:t>Etiology- caused by a virus</a:t>
            </a:r>
          </a:p>
          <a:p>
            <a:pPr>
              <a:buFontTx/>
              <a:buChar char="-"/>
            </a:pPr>
            <a:r>
              <a:rPr lang="en-US" dirty="0" smtClean="0"/>
              <a:t>It  infects the skin and layers of the cells lining the </a:t>
            </a:r>
            <a:r>
              <a:rPr lang="en-US" dirty="0" err="1" smtClean="0"/>
              <a:t>lungs,gut,eye,mouth</a:t>
            </a:r>
            <a:r>
              <a:rPr lang="en-US" dirty="0" smtClean="0"/>
              <a:t> and throat. There is also damage to the immune system.</a:t>
            </a:r>
          </a:p>
          <a:p>
            <a:pPr>
              <a:buFontTx/>
              <a:buChar char="-"/>
            </a:pP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Immunization status - be specific, not just up to date</a:t>
            </a:r>
            <a:endParaRPr 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554162"/>
            <a:ext cx="8686800" cy="5303837"/>
          </a:xfrm>
        </p:spPr>
        <p:txBody>
          <a:bodyPr/>
          <a:lstStyle/>
          <a:p>
            <a:r>
              <a:rPr lang="en-US" dirty="0" smtClean="0"/>
              <a:t>Complications include</a:t>
            </a:r>
          </a:p>
          <a:p>
            <a:pPr>
              <a:buNone/>
            </a:pPr>
            <a:r>
              <a:rPr lang="en-US" dirty="0" smtClean="0"/>
              <a:t>	-Diarrhea</a:t>
            </a:r>
          </a:p>
          <a:p>
            <a:pPr>
              <a:buNone/>
            </a:pPr>
            <a:r>
              <a:rPr lang="en-US" dirty="0" smtClean="0"/>
              <a:t>	-Pneumonia</a:t>
            </a:r>
          </a:p>
          <a:p>
            <a:pPr>
              <a:buNone/>
            </a:pPr>
            <a:r>
              <a:rPr lang="en-US" dirty="0" smtClean="0"/>
              <a:t>	-Mouth ulcers</a:t>
            </a:r>
          </a:p>
          <a:p>
            <a:pPr>
              <a:buNone/>
            </a:pPr>
            <a:r>
              <a:rPr lang="en-US" dirty="0" smtClean="0"/>
              <a:t>	-Ear infections</a:t>
            </a:r>
          </a:p>
          <a:p>
            <a:pPr>
              <a:buNone/>
            </a:pPr>
            <a:r>
              <a:rPr lang="en-US" dirty="0" smtClean="0"/>
              <a:t>	-Severe eye infection and blindness.</a:t>
            </a:r>
          </a:p>
          <a:p>
            <a:pPr>
              <a:buNone/>
            </a:pPr>
            <a:r>
              <a:rPr lang="en-US" dirty="0" smtClean="0"/>
              <a:t>Leads to malnutrition secondary to </a:t>
            </a:r>
            <a:r>
              <a:rPr lang="en-US" dirty="0" err="1" smtClean="0"/>
              <a:t>diarrhoea</a:t>
            </a:r>
            <a:r>
              <a:rPr lang="en-US" dirty="0" smtClean="0"/>
              <a:t> and mouth ulcers.</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PH" dirty="0" smtClean="0"/>
              <a:t>Grace is 4 months old. She weighs 5.5kg. Her temperature is 38.0C. She is in the health </a:t>
            </a:r>
            <a:r>
              <a:rPr lang="en-PH" dirty="0" err="1" smtClean="0"/>
              <a:t>center</a:t>
            </a:r>
            <a:r>
              <a:rPr lang="en-PH" dirty="0" smtClean="0"/>
              <a:t> today because she has diarrhea. She does not have any General Danger Signs. She is not coughing and does not have difficult breathing. Assess and classify Grace illness.</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AND CLASSIFY EAR PROBLEM</a:t>
            </a:r>
            <a:endParaRPr lang="en-US" dirty="0"/>
          </a:p>
        </p:txBody>
      </p:sp>
      <p:sp>
        <p:nvSpPr>
          <p:cNvPr id="3" name="Content Placeholder 2"/>
          <p:cNvSpPr>
            <a:spLocks noGrp="1"/>
          </p:cNvSpPr>
          <p:nvPr>
            <p:ph idx="1"/>
          </p:nvPr>
        </p:nvSpPr>
        <p:spPr/>
        <p:txBody>
          <a:bodyPr/>
          <a:lstStyle/>
          <a:p>
            <a:r>
              <a:rPr lang="en-US" dirty="0" smtClean="0"/>
              <a:t>Assess for:</a:t>
            </a:r>
          </a:p>
          <a:p>
            <a:pPr>
              <a:buNone/>
            </a:pPr>
            <a:r>
              <a:rPr lang="en-US" dirty="0" smtClean="0"/>
              <a:t>		- Ear pain</a:t>
            </a:r>
          </a:p>
          <a:p>
            <a:pPr>
              <a:buNone/>
            </a:pPr>
            <a:r>
              <a:rPr lang="en-US" dirty="0" smtClean="0"/>
              <a:t>		- Ear discharge and duration</a:t>
            </a:r>
          </a:p>
          <a:p>
            <a:pPr>
              <a:buNone/>
            </a:pPr>
            <a:r>
              <a:rPr lang="en-US" dirty="0" smtClean="0"/>
              <a:t>		- Tender swelling behind the ear-Mastoiditis</a:t>
            </a:r>
            <a:endParaRPr lang="en-US" dirty="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graphicFrame>
        <p:nvGraphicFramePr>
          <p:cNvPr id="4" name="Content Placeholder 3"/>
          <p:cNvGraphicFramePr>
            <a:graphicFrameLocks noGrp="1"/>
          </p:cNvGraphicFramePr>
          <p:nvPr>
            <p:ph idx="1"/>
          </p:nvPr>
        </p:nvGraphicFramePr>
        <p:xfrm>
          <a:off x="457199" y="-304800"/>
          <a:ext cx="8686801" cy="7330440"/>
        </p:xfrm>
        <a:graphic>
          <a:graphicData uri="http://schemas.openxmlformats.org/drawingml/2006/table">
            <a:tbl>
              <a:tblPr firstRow="1" bandRow="1">
                <a:tableStyleId>{5C22544A-7EE6-4342-B048-85BDC9FD1C3A}</a:tableStyleId>
              </a:tblPr>
              <a:tblGrid>
                <a:gridCol w="1628775">
                  <a:extLst>
                    <a:ext uri="{9D8B030D-6E8A-4147-A177-3AD203B41FA5}">
                      <a16:colId xmlns:a16="http://schemas.microsoft.com/office/drawing/2014/main" val="20000"/>
                    </a:ext>
                  </a:extLst>
                </a:gridCol>
                <a:gridCol w="2790826">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685800">
                <a:tc>
                  <a:txBody>
                    <a:bodyPr/>
                    <a:lstStyle/>
                    <a:p>
                      <a:r>
                        <a:rPr lang="en-US" dirty="0" smtClean="0"/>
                        <a:t>ASSESS</a:t>
                      </a:r>
                      <a:endParaRPr lang="en-US" dirty="0"/>
                    </a:p>
                  </a:txBody>
                  <a:tcPr/>
                </a:tc>
                <a:tc>
                  <a:txBody>
                    <a:bodyPr/>
                    <a:lstStyle/>
                    <a:p>
                      <a:r>
                        <a:rPr lang="en-US" dirty="0" smtClean="0"/>
                        <a:t>CLASSIFY</a:t>
                      </a:r>
                      <a:endParaRPr lang="en-US" dirty="0"/>
                    </a:p>
                  </a:txBody>
                  <a:tcPr/>
                </a:tc>
                <a:tc>
                  <a:txBody>
                    <a:bodyPr/>
                    <a:lstStyle/>
                    <a:p>
                      <a:r>
                        <a:rPr lang="en-US" dirty="0" smtClean="0"/>
                        <a:t>MANAGEMENT</a:t>
                      </a:r>
                      <a:endParaRPr lang="en-US" dirty="0"/>
                    </a:p>
                  </a:txBody>
                  <a:tcPr/>
                </a:tc>
                <a:extLst>
                  <a:ext uri="{0D108BD9-81ED-4DB2-BD59-A6C34878D82A}">
                    <a16:rowId xmlns:a16="http://schemas.microsoft.com/office/drawing/2014/main" val="10000"/>
                  </a:ext>
                </a:extLst>
              </a:tr>
              <a:tr h="1214754">
                <a:tc>
                  <a:txBody>
                    <a:bodyPr/>
                    <a:lstStyle/>
                    <a:p>
                      <a:r>
                        <a:rPr lang="en-US" dirty="0" smtClean="0">
                          <a:solidFill>
                            <a:schemeClr val="tx1"/>
                          </a:solidFill>
                        </a:rPr>
                        <a:t>TENDER SWELLING BEHIND THE EAR</a:t>
                      </a:r>
                      <a:endParaRPr lang="en-US" dirty="0">
                        <a:solidFill>
                          <a:schemeClr val="tx1"/>
                        </a:solidFill>
                      </a:endParaRPr>
                    </a:p>
                  </a:txBody>
                  <a:tcPr>
                    <a:solidFill>
                      <a:srgbClr val="FF99CC"/>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MASTOIDITIS</a:t>
                      </a:r>
                    </a:p>
                    <a:p>
                      <a:endParaRPr lang="en-US" dirty="0">
                        <a:solidFill>
                          <a:srgbClr val="C00000"/>
                        </a:solidFill>
                      </a:endParaRPr>
                    </a:p>
                  </a:txBody>
                  <a:tcPr>
                    <a:solidFill>
                      <a:srgbClr val="FF99CC"/>
                    </a:solidFill>
                  </a:tcPr>
                </a:tc>
                <a:tc>
                  <a:txBody>
                    <a:bodyPr/>
                    <a:lstStyle/>
                    <a:p>
                      <a:r>
                        <a:rPr lang="en-US" dirty="0" smtClean="0">
                          <a:solidFill>
                            <a:srgbClr val="C00000"/>
                          </a:solidFill>
                        </a:rPr>
                        <a:t>U</a:t>
                      </a:r>
                      <a:r>
                        <a:rPr lang="en-US" dirty="0" smtClean="0"/>
                        <a:t>URGENT REFERRAL</a:t>
                      </a:r>
                    </a:p>
                    <a:p>
                      <a:r>
                        <a:rPr lang="en-US" dirty="0" smtClean="0"/>
                        <a:t>ADMINISTER FIRST DOSE OF APPROPRIATE ANTIBIOTICS</a:t>
                      </a:r>
                    </a:p>
                    <a:p>
                      <a:r>
                        <a:rPr lang="en-US" dirty="0" smtClean="0"/>
                        <a:t>ADMINISTER PARACETAMOL FOR PAIN</a:t>
                      </a:r>
                    </a:p>
                    <a:p>
                      <a:r>
                        <a:rPr lang="en-US" dirty="0" smtClean="0"/>
                        <a:t>SURGERY</a:t>
                      </a:r>
                    </a:p>
                    <a:p>
                      <a:endParaRPr lang="en-US" dirty="0">
                        <a:solidFill>
                          <a:srgbClr val="C00000"/>
                        </a:solidFill>
                      </a:endParaRPr>
                    </a:p>
                  </a:txBody>
                  <a:tcPr>
                    <a:solidFill>
                      <a:srgbClr val="FF99CC"/>
                    </a:solidFill>
                  </a:tcPr>
                </a:tc>
                <a:extLst>
                  <a:ext uri="{0D108BD9-81ED-4DB2-BD59-A6C34878D82A}">
                    <a16:rowId xmlns:a16="http://schemas.microsoft.com/office/drawing/2014/main" val="10001"/>
                  </a:ext>
                </a:extLst>
              </a:tr>
              <a:tr h="1391286">
                <a:tc>
                  <a:txBody>
                    <a:bodyPr/>
                    <a:lstStyle/>
                    <a:p>
                      <a:r>
                        <a:rPr lang="en-US" dirty="0" smtClean="0">
                          <a:solidFill>
                            <a:schemeClr val="tx1"/>
                          </a:solidFill>
                        </a:rPr>
                        <a:t>PUS DRAINS FROM THE EAR&lt;</a:t>
                      </a:r>
                      <a:r>
                        <a:rPr lang="en-US" baseline="0" dirty="0" smtClean="0">
                          <a:solidFill>
                            <a:schemeClr val="tx1"/>
                          </a:solidFill>
                        </a:rPr>
                        <a:t> 14 DAYS</a:t>
                      </a:r>
                    </a:p>
                    <a:p>
                      <a:r>
                        <a:rPr lang="en-US" baseline="0" dirty="0" smtClean="0">
                          <a:solidFill>
                            <a:schemeClr val="tx1"/>
                          </a:solidFill>
                        </a:rPr>
                        <a:t>EAR PAIN</a:t>
                      </a:r>
                      <a:endParaRPr lang="en-US" dirty="0">
                        <a:solidFill>
                          <a:schemeClr val="tx1"/>
                        </a:solidFill>
                      </a:endParaRP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ACUTE EAR INFECTION</a:t>
                      </a:r>
                    </a:p>
                    <a:p>
                      <a:r>
                        <a:rPr lang="en-US" dirty="0" smtClean="0">
                          <a:solidFill>
                            <a:srgbClr val="FFFF00"/>
                          </a:solidFill>
                        </a:rPr>
                        <a:t>Acute</a:t>
                      </a:r>
                      <a:endParaRPr lang="en-US" dirty="0">
                        <a:solidFill>
                          <a:srgbClr val="FFFF00"/>
                        </a:solidFill>
                      </a:endParaRPr>
                    </a:p>
                  </a:txBody>
                  <a:tcPr>
                    <a:solidFill>
                      <a:srgbClr val="FFFF00"/>
                    </a:solidFill>
                  </a:tcPr>
                </a:tc>
                <a:tc>
                  <a:txBody>
                    <a:bodyPr/>
                    <a:lstStyle/>
                    <a:p>
                      <a:pPr lvl="0"/>
                      <a:r>
                        <a:rPr kumimoji="0" lang="en-US" sz="1800" kern="1200" dirty="0" smtClean="0">
                          <a:solidFill>
                            <a:schemeClr val="dk1"/>
                          </a:solidFill>
                          <a:latin typeface="+mn-lt"/>
                          <a:ea typeface="+mn-ea"/>
                          <a:cs typeface="+mn-cs"/>
                        </a:rPr>
                        <a:t>ADMINISTER ORAL ANTIBIOTICS</a:t>
                      </a:r>
                    </a:p>
                    <a:p>
                      <a:pPr lvl="0"/>
                      <a:r>
                        <a:rPr kumimoji="0" lang="en-US" sz="1800" kern="1200" dirty="0" smtClean="0">
                          <a:solidFill>
                            <a:schemeClr val="dk1"/>
                          </a:solidFill>
                          <a:latin typeface="+mn-lt"/>
                          <a:ea typeface="+mn-ea"/>
                          <a:cs typeface="+mn-cs"/>
                        </a:rPr>
                        <a:t>PARACETAMOL FOR PAIN</a:t>
                      </a:r>
                    </a:p>
                    <a:p>
                      <a:pPr lvl="0"/>
                      <a:r>
                        <a:rPr kumimoji="0" lang="en-US" sz="1800" kern="1200" dirty="0" smtClean="0">
                          <a:solidFill>
                            <a:schemeClr val="dk1"/>
                          </a:solidFill>
                          <a:latin typeface="+mn-lt"/>
                          <a:ea typeface="+mn-ea"/>
                          <a:cs typeface="+mn-cs"/>
                        </a:rPr>
                        <a:t>WICKING TO DRY THE EAR</a:t>
                      </a:r>
                    </a:p>
                    <a:p>
                      <a:endParaRPr lang="en-US" dirty="0">
                        <a:solidFill>
                          <a:srgbClr val="FFFF00"/>
                        </a:solidFill>
                      </a:endParaRPr>
                    </a:p>
                  </a:txBody>
                  <a:tcPr>
                    <a:solidFill>
                      <a:srgbClr val="FFFF00"/>
                    </a:solidFill>
                  </a:tcPr>
                </a:tc>
                <a:extLst>
                  <a:ext uri="{0D108BD9-81ED-4DB2-BD59-A6C34878D82A}">
                    <a16:rowId xmlns:a16="http://schemas.microsoft.com/office/drawing/2014/main" val="10002"/>
                  </a:ext>
                </a:extLst>
              </a:tr>
              <a:tr h="1290954">
                <a:tc>
                  <a:txBody>
                    <a:bodyPr/>
                    <a:lstStyle/>
                    <a:p>
                      <a:r>
                        <a:rPr kumimoji="0" lang="en-US" sz="1800" kern="1200" dirty="0" smtClean="0">
                          <a:solidFill>
                            <a:schemeClr val="dk1"/>
                          </a:solidFill>
                          <a:latin typeface="+mn-lt"/>
                          <a:ea typeface="+mn-ea"/>
                          <a:cs typeface="+mn-cs"/>
                        </a:rPr>
                        <a:t>PUS DRAINS FROM THE EAR FOR MORE THAN 14 DAYS</a:t>
                      </a:r>
                    </a:p>
                    <a:p>
                      <a:r>
                        <a:rPr kumimoji="0" lang="en-US" sz="1800" kern="1200" dirty="0" smtClean="0">
                          <a:solidFill>
                            <a:schemeClr val="dk1"/>
                          </a:solidFill>
                          <a:latin typeface="+mn-lt"/>
                          <a:ea typeface="+mn-ea"/>
                          <a:cs typeface="+mn-cs"/>
                        </a:rPr>
                        <a:t> </a:t>
                      </a:r>
                    </a:p>
                    <a:p>
                      <a:r>
                        <a:rPr lang="en-US" dirty="0" smtClean="0">
                          <a:solidFill>
                            <a:srgbClr val="FFFF00"/>
                          </a:solidFill>
                        </a:rPr>
                        <a:t>OR</a:t>
                      </a:r>
                      <a:endParaRPr lang="en-US" dirty="0">
                        <a:solidFill>
                          <a:srgbClr val="FFFF00"/>
                        </a:solidFill>
                      </a:endParaRPr>
                    </a:p>
                  </a:txBody>
                  <a:tcPr>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CHRONIC EAR INFECTION</a:t>
                      </a:r>
                    </a:p>
                    <a:p>
                      <a:endParaRPr lang="en-US" dirty="0">
                        <a:solidFill>
                          <a:srgbClr val="FFFF00"/>
                        </a:solidFill>
                      </a:endParaRPr>
                    </a:p>
                  </a:txBody>
                  <a:tcPr>
                    <a:solidFill>
                      <a:srgbClr val="FFFF00"/>
                    </a:solidFill>
                  </a:tcPr>
                </a:tc>
                <a:tc>
                  <a:txBody>
                    <a:bodyPr/>
                    <a:lstStyle/>
                    <a:p>
                      <a:pPr lvl="0"/>
                      <a:r>
                        <a:rPr kumimoji="0" lang="en-US" sz="1800" kern="1200" dirty="0" smtClean="0">
                          <a:solidFill>
                            <a:schemeClr val="dk1"/>
                          </a:solidFill>
                          <a:latin typeface="+mn-lt"/>
                          <a:ea typeface="+mn-ea"/>
                          <a:cs typeface="+mn-cs"/>
                        </a:rPr>
                        <a:t>WICKING TO DRY THE EAR</a:t>
                      </a:r>
                    </a:p>
                    <a:p>
                      <a:pPr lvl="0"/>
                      <a:r>
                        <a:rPr kumimoji="0" lang="en-US" sz="1800" kern="1200" dirty="0" smtClean="0">
                          <a:solidFill>
                            <a:schemeClr val="dk1"/>
                          </a:solidFill>
                          <a:latin typeface="+mn-lt"/>
                          <a:ea typeface="+mn-ea"/>
                          <a:cs typeface="+mn-cs"/>
                        </a:rPr>
                        <a:t>DON’T GIVE REPEATED COURSES OF ANTIBIOTIC</a:t>
                      </a:r>
                    </a:p>
                    <a:p>
                      <a:r>
                        <a:rPr kumimoji="0" lang="en-US" sz="1800" kern="1200" dirty="0" smtClean="0">
                          <a:solidFill>
                            <a:schemeClr val="dk1"/>
                          </a:solidFill>
                          <a:latin typeface="+mn-lt"/>
                          <a:ea typeface="+mn-ea"/>
                          <a:cs typeface="+mn-cs"/>
                        </a:rPr>
                        <a:t> </a:t>
                      </a:r>
                    </a:p>
                    <a:p>
                      <a:endParaRPr lang="en-US" dirty="0">
                        <a:solidFill>
                          <a:srgbClr val="FFFF00"/>
                        </a:solidFill>
                      </a:endParaRPr>
                    </a:p>
                  </a:txBody>
                  <a:tcPr>
                    <a:solidFill>
                      <a:srgbClr val="FFFF00"/>
                    </a:solidFill>
                  </a:tcPr>
                </a:tc>
                <a:extLst>
                  <a:ext uri="{0D108BD9-81ED-4DB2-BD59-A6C34878D82A}">
                    <a16:rowId xmlns:a16="http://schemas.microsoft.com/office/drawing/2014/main" val="10003"/>
                  </a:ext>
                </a:extLst>
              </a:tr>
              <a:tr h="1778634">
                <a:tc>
                  <a:txBody>
                    <a:bodyPr/>
                    <a:lstStyle/>
                    <a:p>
                      <a:r>
                        <a:rPr lang="en-US" dirty="0" smtClean="0"/>
                        <a:t>NO EAR INFECTION</a:t>
                      </a:r>
                      <a:endParaRPr lang="en-US" dirty="0"/>
                    </a:p>
                  </a:txBody>
                  <a:tcP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NO EAR INFECTION</a:t>
                      </a:r>
                    </a:p>
                    <a:p>
                      <a:endParaRPr lang="en-US" dirty="0"/>
                    </a:p>
                  </a:txBody>
                  <a:tcPr>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NO TREATMENT NEEDED</a:t>
                      </a:r>
                    </a:p>
                    <a:p>
                      <a:endParaRPr lang="en-US" dirty="0"/>
                    </a:p>
                  </a:txBody>
                  <a:tcPr>
                    <a:solidFill>
                      <a:srgbClr val="00B050"/>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FOR MALNUTRITION AND ANAEMIA</a:t>
            </a:r>
            <a:endParaRPr lang="en-US" dirty="0"/>
          </a:p>
        </p:txBody>
      </p:sp>
      <p:graphicFrame>
        <p:nvGraphicFramePr>
          <p:cNvPr id="4" name="Content Placeholder 3"/>
          <p:cNvGraphicFramePr>
            <a:graphicFrameLocks noGrp="1"/>
          </p:cNvGraphicFramePr>
          <p:nvPr>
            <p:ph idx="1"/>
          </p:nvPr>
        </p:nvGraphicFramePr>
        <p:xfrm>
          <a:off x="0" y="1524000"/>
          <a:ext cx="9144000" cy="5212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r>
                        <a:rPr lang="en-US" dirty="0" smtClean="0"/>
                        <a:t>Visible severe wasting</a:t>
                      </a:r>
                    </a:p>
                    <a:p>
                      <a:r>
                        <a:rPr lang="en-US" dirty="0" smtClean="0"/>
                        <a:t>Severe pal mar pallor</a:t>
                      </a:r>
                    </a:p>
                    <a:p>
                      <a:r>
                        <a:rPr lang="en-US" dirty="0" smtClean="0"/>
                        <a:t>Edema</a:t>
                      </a:r>
                      <a:r>
                        <a:rPr lang="en-US" baseline="0" dirty="0" smtClean="0"/>
                        <a:t> of both feet</a:t>
                      </a:r>
                    </a:p>
                    <a:p>
                      <a:r>
                        <a:rPr lang="en-US" baseline="0" dirty="0" smtClean="0"/>
                        <a:t>Weight below very low weight curve</a:t>
                      </a:r>
                      <a:endParaRPr lang="en-US" dirty="0"/>
                    </a:p>
                  </a:txBody>
                  <a:tcPr>
                    <a:solidFill>
                      <a:srgbClr val="C00000"/>
                    </a:solidFill>
                  </a:tcPr>
                </a:tc>
                <a:tc>
                  <a:txBody>
                    <a:bodyPr/>
                    <a:lstStyle/>
                    <a:p>
                      <a:r>
                        <a:rPr lang="en-US" dirty="0" smtClean="0"/>
                        <a:t>SEVERE MALNUTRITION/SEVERE ANEMIA</a:t>
                      </a:r>
                      <a:endParaRPr lang="en-US" dirty="0"/>
                    </a:p>
                  </a:txBody>
                  <a:tcPr>
                    <a:solidFill>
                      <a:srgbClr val="C00000"/>
                    </a:solidFill>
                  </a:tcPr>
                </a:tc>
                <a:tc>
                  <a:txBody>
                    <a:bodyPr/>
                    <a:lstStyle/>
                    <a:p>
                      <a:r>
                        <a:rPr lang="en-US" dirty="0" smtClean="0"/>
                        <a:t>Urgent referral</a:t>
                      </a:r>
                    </a:p>
                    <a:p>
                      <a:r>
                        <a:rPr lang="en-US" dirty="0" smtClean="0"/>
                        <a:t>Special feeding</a:t>
                      </a:r>
                    </a:p>
                    <a:p>
                      <a:r>
                        <a:rPr lang="en-US" dirty="0" smtClean="0"/>
                        <a:t>Antibiotic Treatment</a:t>
                      </a:r>
                    </a:p>
                    <a:p>
                      <a:r>
                        <a:rPr lang="en-US" dirty="0" smtClean="0"/>
                        <a:t>Vitamin A</a:t>
                      </a:r>
                    </a:p>
                    <a:p>
                      <a:r>
                        <a:rPr lang="en-US" dirty="0" smtClean="0"/>
                        <a:t>Treat to prevent low blood sugar</a:t>
                      </a:r>
                      <a:endParaRPr lang="en-US" dirty="0"/>
                    </a:p>
                  </a:txBody>
                  <a:tcPr>
                    <a:solidFill>
                      <a:srgbClr val="C00000"/>
                    </a:solidFill>
                  </a:tcPr>
                </a:tc>
                <a:extLst>
                  <a:ext uri="{0D108BD9-81ED-4DB2-BD59-A6C34878D82A}">
                    <a16:rowId xmlns:a16="http://schemas.microsoft.com/office/drawing/2014/main" val="10000"/>
                  </a:ext>
                </a:extLst>
              </a:tr>
              <a:tr h="370840">
                <a:tc>
                  <a:txBody>
                    <a:bodyPr/>
                    <a:lstStyle/>
                    <a:p>
                      <a:r>
                        <a:rPr lang="en-US" dirty="0" smtClean="0"/>
                        <a:t>Some pal mar pallor</a:t>
                      </a:r>
                    </a:p>
                    <a:p>
                      <a:r>
                        <a:rPr lang="en-US" dirty="0" smtClean="0"/>
                        <a:t>Very low weight for age</a:t>
                      </a:r>
                      <a:endParaRPr lang="en-US" dirty="0"/>
                    </a:p>
                  </a:txBody>
                  <a:tcPr>
                    <a:solidFill>
                      <a:srgbClr val="FFFF00"/>
                    </a:solidFill>
                  </a:tcPr>
                </a:tc>
                <a:tc>
                  <a:txBody>
                    <a:bodyPr/>
                    <a:lstStyle/>
                    <a:p>
                      <a:r>
                        <a:rPr lang="en-US" dirty="0" smtClean="0"/>
                        <a:t>ANEMIA/VERY LOW WEIGHT</a:t>
                      </a:r>
                      <a:endParaRPr lang="en-US" dirty="0"/>
                    </a:p>
                  </a:txBody>
                  <a:tcPr>
                    <a:solidFill>
                      <a:srgbClr val="FFFF00"/>
                    </a:solidFill>
                  </a:tcPr>
                </a:tc>
                <a:tc>
                  <a:txBody>
                    <a:bodyPr/>
                    <a:lstStyle/>
                    <a:p>
                      <a:r>
                        <a:rPr lang="en-US" dirty="0" smtClean="0"/>
                        <a:t>-Administer Iron</a:t>
                      </a:r>
                    </a:p>
                    <a:p>
                      <a:r>
                        <a:rPr lang="en-US" dirty="0" smtClean="0"/>
                        <a:t>-Administer  Ant malarias in high risk areas</a:t>
                      </a:r>
                    </a:p>
                    <a:p>
                      <a:r>
                        <a:rPr lang="en-US" dirty="0" smtClean="0"/>
                        <a:t>-Mebendazole for Hookworms/Whip worms</a:t>
                      </a:r>
                    </a:p>
                    <a:p>
                      <a:r>
                        <a:rPr lang="en-US" dirty="0" smtClean="0"/>
                        <a:t>-Advice</a:t>
                      </a:r>
                      <a:r>
                        <a:rPr lang="en-US" baseline="0" dirty="0" smtClean="0"/>
                        <a:t> follow up in 2/52  for palmar pallor and 1/12 for very low weight</a:t>
                      </a:r>
                      <a:endParaRPr lang="en-US" dirty="0"/>
                    </a:p>
                  </a:txBody>
                  <a:tcPr>
                    <a:solidFill>
                      <a:srgbClr val="FFFF00"/>
                    </a:solidFill>
                  </a:tcPr>
                </a:tc>
                <a:extLst>
                  <a:ext uri="{0D108BD9-81ED-4DB2-BD59-A6C34878D82A}">
                    <a16:rowId xmlns:a16="http://schemas.microsoft.com/office/drawing/2014/main" val="10001"/>
                  </a:ext>
                </a:extLst>
              </a:tr>
              <a:tr h="370840">
                <a:tc>
                  <a:txBody>
                    <a:bodyPr/>
                    <a:lstStyle/>
                    <a:p>
                      <a:r>
                        <a:rPr lang="en-US" dirty="0" smtClean="0"/>
                        <a:t>No pallor</a:t>
                      </a:r>
                    </a:p>
                    <a:p>
                      <a:r>
                        <a:rPr lang="en-US" dirty="0" smtClean="0"/>
                        <a:t>No signs of malnutrition</a:t>
                      </a:r>
                      <a:endParaRPr lang="en-US" dirty="0"/>
                    </a:p>
                  </a:txBody>
                  <a:tcPr>
                    <a:solidFill>
                      <a:srgbClr val="00B050"/>
                    </a:solidFill>
                  </a:tcPr>
                </a:tc>
                <a:tc>
                  <a:txBody>
                    <a:bodyPr/>
                    <a:lstStyle/>
                    <a:p>
                      <a:r>
                        <a:rPr lang="en-US" dirty="0" smtClean="0"/>
                        <a:t>NO</a:t>
                      </a:r>
                      <a:r>
                        <a:rPr lang="en-US" baseline="0" dirty="0" smtClean="0"/>
                        <a:t> ANEMIA/NOT VERY LOW WEIGHT.</a:t>
                      </a:r>
                      <a:endParaRPr lang="en-US" dirty="0"/>
                    </a:p>
                  </a:txBody>
                  <a:tcPr>
                    <a:solidFill>
                      <a:srgbClr val="00B050"/>
                    </a:solidFill>
                  </a:tcPr>
                </a:tc>
                <a:tc>
                  <a:txBody>
                    <a:bodyPr/>
                    <a:lstStyle/>
                    <a:p>
                      <a:r>
                        <a:rPr lang="en-US" dirty="0" smtClean="0"/>
                        <a:t>-Assess childs feeding and advice on proper feeding</a:t>
                      </a:r>
                    </a:p>
                    <a:p>
                      <a:r>
                        <a:rPr lang="en-US" dirty="0" smtClean="0"/>
                        <a:t>-Administer Mebendazole if child is &gt;2 years</a:t>
                      </a:r>
                      <a:endParaRPr lang="en-US" dirty="0"/>
                    </a:p>
                  </a:txBody>
                  <a:tcPr>
                    <a:solidFill>
                      <a:srgbClr val="00B050"/>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NB: Growth faltering and very low weight is an entry sign for suspected HIV infection.</a:t>
            </a:r>
            <a:endParaRPr lang="en-US"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FOR SUSPECTED SYMPTOMATIC HIV INFECTION</a:t>
            </a:r>
            <a:endParaRPr lang="en-US" dirty="0"/>
          </a:p>
        </p:txBody>
      </p:sp>
      <p:sp>
        <p:nvSpPr>
          <p:cNvPr id="3" name="Content Placeholder 2"/>
          <p:cNvSpPr>
            <a:spLocks noGrp="1"/>
          </p:cNvSpPr>
          <p:nvPr>
            <p:ph idx="1"/>
          </p:nvPr>
        </p:nvSpPr>
        <p:spPr>
          <a:xfrm>
            <a:off x="0" y="1554162"/>
            <a:ext cx="9144000" cy="5303837"/>
          </a:xfrm>
        </p:spPr>
        <p:txBody>
          <a:bodyPr/>
          <a:lstStyle/>
          <a:p>
            <a:r>
              <a:rPr lang="en-US" dirty="0" smtClean="0"/>
              <a:t>Assess for Symptomatic HIV Infection.</a:t>
            </a:r>
          </a:p>
          <a:p>
            <a:r>
              <a:rPr lang="en-US" dirty="0" smtClean="0"/>
              <a:t>3 or more of he following:</a:t>
            </a:r>
          </a:p>
          <a:p>
            <a:pPr>
              <a:buNone/>
            </a:pPr>
            <a:r>
              <a:rPr lang="en-US" dirty="0" smtClean="0"/>
              <a:t>	-Enlargement of lymph nodes</a:t>
            </a:r>
          </a:p>
          <a:p>
            <a:pPr>
              <a:buNone/>
            </a:pPr>
            <a:r>
              <a:rPr lang="en-US" dirty="0" smtClean="0"/>
              <a:t>	-Oral thrush</a:t>
            </a:r>
          </a:p>
          <a:p>
            <a:pPr>
              <a:buNone/>
            </a:pPr>
            <a:r>
              <a:rPr lang="en-US" dirty="0" smtClean="0"/>
              <a:t>	-Growth faltering</a:t>
            </a:r>
          </a:p>
          <a:p>
            <a:pPr>
              <a:buNone/>
            </a:pPr>
            <a:r>
              <a:rPr lang="en-US" dirty="0" smtClean="0"/>
              <a:t>	-Fast breathing/chest in drawing</a:t>
            </a:r>
          </a:p>
          <a:p>
            <a:pPr>
              <a:buNone/>
            </a:pPr>
            <a:r>
              <a:rPr lang="en-US" dirty="0" smtClean="0"/>
              <a:t>	-TB in any of the parents in the last 5 years</a:t>
            </a:r>
          </a:p>
          <a:p>
            <a:pPr>
              <a:buNone/>
            </a:pPr>
            <a:r>
              <a:rPr lang="en-US" dirty="0" smtClean="0"/>
              <a:t>	-2 or more episodes of diarrhea lasting more than 14 days. </a:t>
            </a:r>
            <a:endParaRPr lang="en-US"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nvPr>
        </p:nvGraphicFramePr>
        <p:xfrm>
          <a:off x="457200" y="1600200"/>
          <a:ext cx="8229600" cy="402336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smtClean="0"/>
                        <a:t>Any </a:t>
                      </a:r>
                      <a:r>
                        <a:rPr lang="en-US" baseline="0" dirty="0" smtClean="0"/>
                        <a:t> 3 </a:t>
                      </a:r>
                      <a:r>
                        <a:rPr lang="en-US" dirty="0" smtClean="0"/>
                        <a:t> of the following</a:t>
                      </a:r>
                    </a:p>
                    <a:p>
                      <a:pPr>
                        <a:buNone/>
                      </a:pPr>
                      <a:r>
                        <a:rPr lang="en-US" dirty="0" smtClean="0"/>
                        <a:t>                 -Enlargement of lymph nodes of neck,axilla or groin</a:t>
                      </a:r>
                    </a:p>
                    <a:p>
                      <a:pPr>
                        <a:buNone/>
                      </a:pPr>
                      <a:r>
                        <a:rPr lang="en-US" dirty="0" smtClean="0"/>
                        <a:t>	-Oral thrush</a:t>
                      </a:r>
                    </a:p>
                    <a:p>
                      <a:pPr>
                        <a:buNone/>
                      </a:pPr>
                      <a:r>
                        <a:rPr lang="en-US" dirty="0" smtClean="0"/>
                        <a:t>	-Growth faltering</a:t>
                      </a:r>
                    </a:p>
                    <a:p>
                      <a:pPr>
                        <a:buNone/>
                      </a:pPr>
                      <a:r>
                        <a:rPr lang="en-US" dirty="0" smtClean="0"/>
                        <a:t>	-Fast breathing/chest in drawing</a:t>
                      </a:r>
                    </a:p>
                    <a:p>
                      <a:pPr>
                        <a:buNone/>
                      </a:pPr>
                      <a:r>
                        <a:rPr lang="en-US" dirty="0" smtClean="0"/>
                        <a:t>	-TB in any of the parents in the last 5 years</a:t>
                      </a:r>
                    </a:p>
                    <a:p>
                      <a:pPr>
                        <a:buNone/>
                      </a:pPr>
                      <a:r>
                        <a:rPr lang="en-US" dirty="0" smtClean="0"/>
                        <a:t>	-2 or more episodes of diarrhea lasting more than 14 days. </a:t>
                      </a:r>
                    </a:p>
                    <a:p>
                      <a:endParaRPr lang="en-US" dirty="0"/>
                    </a:p>
                  </a:txBody>
                  <a:tcPr marL="86627" marR="86627">
                    <a:solidFill>
                      <a:srgbClr val="C00000"/>
                    </a:solidFill>
                  </a:tcPr>
                </a:tc>
                <a:tc>
                  <a:txBody>
                    <a:bodyPr/>
                    <a:lstStyle/>
                    <a:p>
                      <a:r>
                        <a:rPr lang="en-US" dirty="0" smtClean="0"/>
                        <a:t>SUSPECTED SYMPTOMATIC HIV INFECTION</a:t>
                      </a:r>
                      <a:endParaRPr lang="en-US" dirty="0"/>
                    </a:p>
                  </a:txBody>
                  <a:tcPr marL="86627" marR="86627">
                    <a:solidFill>
                      <a:srgbClr val="C00000"/>
                    </a:solidFill>
                  </a:tcPr>
                </a:tc>
                <a:extLst>
                  <a:ext uri="{0D108BD9-81ED-4DB2-BD59-A6C34878D82A}">
                    <a16:rowId xmlns:a16="http://schemas.microsoft.com/office/drawing/2014/main" val="10000"/>
                  </a:ext>
                </a:extLst>
              </a:tr>
              <a:tr h="370840">
                <a:tc>
                  <a:txBody>
                    <a:bodyPr/>
                    <a:lstStyle/>
                    <a:p>
                      <a:r>
                        <a:rPr lang="en-US" dirty="0" smtClean="0"/>
                        <a:t>Less than three of the above</a:t>
                      </a:r>
                      <a:endParaRPr lang="en-US" dirty="0"/>
                    </a:p>
                  </a:txBody>
                  <a:tcPr marL="86627" marR="86627">
                    <a:solidFill>
                      <a:srgbClr val="00B050"/>
                    </a:solidFill>
                  </a:tcPr>
                </a:tc>
                <a:tc>
                  <a:txBody>
                    <a:bodyPr/>
                    <a:lstStyle/>
                    <a:p>
                      <a:r>
                        <a:rPr lang="en-US" dirty="0" smtClean="0"/>
                        <a:t>NO SUSPECTED</a:t>
                      </a:r>
                      <a:r>
                        <a:rPr lang="en-US" baseline="0" dirty="0" smtClean="0"/>
                        <a:t>  SYMPTOMATIC HIV INFECTION</a:t>
                      </a:r>
                      <a:endParaRPr lang="en-US" dirty="0"/>
                    </a:p>
                  </a:txBody>
                  <a:tcPr marL="86627" marR="86627">
                    <a:solidFill>
                      <a:srgbClr val="00B050"/>
                    </a:solid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 FOR IMMUNISATION STATUS AND VIT A SUPPLEMENTATION STATUS</a:t>
            </a:r>
            <a:endParaRPr lang="en-US" dirty="0"/>
          </a:p>
        </p:txBody>
      </p:sp>
      <p:sp>
        <p:nvSpPr>
          <p:cNvPr id="3" name="Content Placeholder 2"/>
          <p:cNvSpPr>
            <a:spLocks noGrp="1"/>
          </p:cNvSpPr>
          <p:nvPr>
            <p:ph idx="1"/>
          </p:nvPr>
        </p:nvSpPr>
        <p:spPr>
          <a:xfrm>
            <a:off x="0" y="1295400"/>
            <a:ext cx="9144000" cy="5562599"/>
          </a:xfrm>
        </p:spPr>
        <p:txBody>
          <a:bodyPr/>
          <a:lstStyle/>
          <a:p>
            <a:r>
              <a:rPr lang="en-US" dirty="0" smtClean="0"/>
              <a:t>Use recommended immunization schedule</a:t>
            </a:r>
          </a:p>
          <a:p>
            <a:r>
              <a:rPr lang="en-US" dirty="0" smtClean="0"/>
              <a:t>Give recommended vaccine if the child is due.</a:t>
            </a:r>
          </a:p>
          <a:p>
            <a:r>
              <a:rPr lang="en-US" dirty="0" smtClean="0"/>
              <a:t>NB:CONTRAINDICATIONS TO IMMUNISATIONS</a:t>
            </a:r>
          </a:p>
          <a:p>
            <a:pPr marL="514350" indent="-514350">
              <a:buAutoNum type="arabicPeriod"/>
            </a:pPr>
            <a:r>
              <a:rPr lang="en-US" dirty="0" smtClean="0"/>
              <a:t>Do not give BCG and Yellow fever vaccine to a child known to have Symptomatic HIV infection</a:t>
            </a:r>
          </a:p>
          <a:p>
            <a:pPr marL="514350" indent="-514350">
              <a:buAutoNum type="arabicPeriod"/>
            </a:pPr>
            <a:r>
              <a:rPr lang="en-US" dirty="0" smtClean="0"/>
              <a:t>Do not give Pentavalent 2 and 3 to a child who has had convulsion or shock within 3 days of the recent dose.</a:t>
            </a:r>
          </a:p>
          <a:p>
            <a:pPr marL="514350" indent="-514350">
              <a:buAutoNum type="arabicPeriod"/>
            </a:pPr>
            <a:r>
              <a:rPr lang="en-US" dirty="0" smtClean="0"/>
              <a:t>Do not give Pentavalent to a child with recurrent convulsion or another neurological disease. </a:t>
            </a:r>
          </a:p>
          <a:p>
            <a:pPr marL="514350" indent="-514350">
              <a:buAutoNum type="arabicPeriod"/>
            </a:pPr>
            <a:endParaRPr 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04800" y="1554162"/>
            <a:ext cx="8686800" cy="5303837"/>
          </a:xfrm>
        </p:spPr>
        <p:txBody>
          <a:bodyPr/>
          <a:lstStyle/>
          <a:p>
            <a:r>
              <a:rPr lang="en-US" dirty="0" smtClean="0"/>
              <a:t>Children with diarrhea due for OPV should receive it but should return in 4 weeks for an extra OPV dose</a:t>
            </a:r>
          </a:p>
          <a:p>
            <a:r>
              <a:rPr lang="en-US" dirty="0" smtClean="0"/>
              <a:t>If a child is going to be refered,do not immunize the child before referal.The hospital staff should make the decision about immunizing the child once admitted.</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371600"/>
            <a:ext cx="9144000" cy="5486400"/>
          </a:xfrm>
        </p:spPr>
        <p:txBody>
          <a:bodyPr>
            <a:normAutofit lnSpcReduction="10000"/>
          </a:bodyPr>
          <a:lstStyle/>
          <a:p>
            <a:pPr>
              <a:defRPr/>
            </a:pPr>
            <a:r>
              <a:rPr lang="en-US" sz="2400" dirty="0" smtClean="0"/>
              <a:t> </a:t>
            </a:r>
            <a:r>
              <a:rPr lang="en-US" sz="2800" dirty="0" smtClean="0"/>
              <a:t>Pregnancy and Birth History </a:t>
            </a:r>
          </a:p>
          <a:p>
            <a:pPr lvl="1">
              <a:defRPr/>
            </a:pPr>
            <a:r>
              <a:rPr lang="en-US" dirty="0" smtClean="0"/>
              <a:t>Maternal health during pregnancy: bleeding, trauma, hypertension, fevers, infectious illnesses, medications, drugs, alcohol, smoking, rupture of membranes </a:t>
            </a:r>
          </a:p>
          <a:p>
            <a:pPr lvl="1">
              <a:defRPr/>
            </a:pPr>
            <a:r>
              <a:rPr lang="en-US" dirty="0" smtClean="0"/>
              <a:t>Gestational age at delivery </a:t>
            </a:r>
          </a:p>
          <a:p>
            <a:pPr lvl="1">
              <a:defRPr/>
            </a:pPr>
            <a:r>
              <a:rPr lang="en-US" dirty="0" smtClean="0"/>
              <a:t>Labor and delivery - length of labor, fetal distress, type of delivery (vaginal, cesarean section), use of forceps, anesthesia, breech delivery </a:t>
            </a:r>
          </a:p>
          <a:p>
            <a:pPr lvl="1">
              <a:defRPr/>
            </a:pPr>
            <a:r>
              <a:rPr lang="en-US" dirty="0" smtClean="0"/>
              <a:t>Neonatal period - </a:t>
            </a:r>
            <a:r>
              <a:rPr lang="en-US" dirty="0" err="1" smtClean="0"/>
              <a:t>Apgar</a:t>
            </a:r>
            <a:r>
              <a:rPr lang="en-US" dirty="0" smtClean="0"/>
              <a:t> scores, breathing problems, use of oxygen, need for intensive care, </a:t>
            </a:r>
            <a:r>
              <a:rPr lang="en-US" dirty="0" err="1" smtClean="0"/>
              <a:t>hyperbilirubinemia</a:t>
            </a:r>
            <a:r>
              <a:rPr lang="en-US" dirty="0" smtClean="0"/>
              <a:t>, birth injuries, feeding problems, length of stay, birth weight </a:t>
            </a:r>
          </a:p>
          <a:p>
            <a:endParaRPr lang="en-US" dirty="0"/>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40" name="Group 60"/>
          <p:cNvGraphicFramePr>
            <a:graphicFrameLocks noGrp="1"/>
          </p:cNvGraphicFramePr>
          <p:nvPr>
            <p:ph/>
          </p:nvPr>
        </p:nvGraphicFramePr>
        <p:xfrm>
          <a:off x="490538" y="908050"/>
          <a:ext cx="8235950" cy="4719638"/>
        </p:xfrm>
        <a:graphic>
          <a:graphicData uri="http://schemas.openxmlformats.org/drawingml/2006/table">
            <a:tbl>
              <a:tblPr/>
              <a:tblGrid>
                <a:gridCol w="2232025">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657350">
                  <a:extLst>
                    <a:ext uri="{9D8B030D-6E8A-4147-A177-3AD203B41FA5}">
                      <a16:colId xmlns:a16="http://schemas.microsoft.com/office/drawing/2014/main" val="20002"/>
                    </a:ext>
                  </a:extLst>
                </a:gridCol>
                <a:gridCol w="2403475">
                  <a:extLst>
                    <a:ext uri="{9D8B030D-6E8A-4147-A177-3AD203B41FA5}">
                      <a16:colId xmlns:a16="http://schemas.microsoft.com/office/drawing/2014/main" val="20003"/>
                    </a:ext>
                  </a:extLst>
                </a:gridCol>
              </a:tblGrid>
              <a:tr h="7921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Vaccine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Asymptomatic HIV</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Symptomatic HIV</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Optimal timing of immunization</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09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BCG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hlink"/>
                          </a:solidFill>
                          <a:effectLst/>
                          <a:latin typeface="Tahoma" pitchFamily="34" charset="0"/>
                        </a:rPr>
                        <a:t>No</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Birth</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7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DPT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6, 10, 14 wks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624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PCV 10</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2000" b="0" i="0" u="none" strike="noStrike" cap="none" normalizeH="0" baseline="0" dirty="0" smtClean="0">
                          <a:ln>
                            <a:noFill/>
                          </a:ln>
                          <a:solidFill>
                            <a:schemeClr val="tx1"/>
                          </a:solidFill>
                          <a:effectLst/>
                          <a:latin typeface="Tahoma" pitchFamily="34" charset="0"/>
                        </a:rPr>
                        <a:t>6, 10, 14 wks </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36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OPV*</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0, 6, 10, 14 wks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3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Measles</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hlink"/>
                          </a:solidFill>
                          <a:effectLst/>
                          <a:latin typeface="Tahoma" pitchFamily="34" charset="0"/>
                        </a:rPr>
                        <a:t>6</a:t>
                      </a:r>
                      <a:r>
                        <a:rPr kumimoji="0" lang="en-US" sz="2000" b="0" i="0" u="none" strike="noStrike" cap="none" normalizeH="0" baseline="0" dirty="0" smtClean="0">
                          <a:ln>
                            <a:noFill/>
                          </a:ln>
                          <a:solidFill>
                            <a:schemeClr val="tx1"/>
                          </a:solidFill>
                          <a:effectLst/>
                          <a:latin typeface="Tahoma" pitchFamily="34" charset="0"/>
                        </a:rPr>
                        <a:t> and 9 months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3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Hepatitis B &amp; HiB</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6, 10, 14 wks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39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Yellow fever</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Yes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hlink"/>
                          </a:solidFill>
                          <a:effectLst/>
                          <a:latin typeface="Tahoma" pitchFamily="34" charset="0"/>
                        </a:rPr>
                        <a:t>No**</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9 months</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1747" name="Slide Number Placeholder 3"/>
          <p:cNvSpPr>
            <a:spLocks noGrp="1"/>
          </p:cNvSpPr>
          <p:nvPr>
            <p:ph type="sldNum" sz="quarter" idx="11"/>
          </p:nvPr>
        </p:nvSpPr>
        <p:spPr/>
        <p:txBody>
          <a:bodyPr/>
          <a:lstStyle/>
          <a:p>
            <a:pPr>
              <a:defRPr/>
            </a:pPr>
            <a:fld id="{2B1E2816-586F-4852-BB72-C1044C899C79}" type="slidenum">
              <a:rPr lang="en-US" smtClean="0"/>
              <a:pPr>
                <a:defRPr/>
              </a:pPr>
              <a:t>90</a:t>
            </a:fld>
            <a:endParaRPr lang="en-US" dirty="0" smtClean="0"/>
          </a:p>
        </p:txBody>
      </p:sp>
      <p:sp>
        <p:nvSpPr>
          <p:cNvPr id="27698" name="Text Box 49"/>
          <p:cNvSpPr txBox="1">
            <a:spLocks noChangeArrowheads="1"/>
          </p:cNvSpPr>
          <p:nvPr/>
        </p:nvSpPr>
        <p:spPr bwMode="auto">
          <a:xfrm>
            <a:off x="323850" y="5661025"/>
            <a:ext cx="7850188" cy="641350"/>
          </a:xfrm>
          <a:prstGeom prst="rect">
            <a:avLst/>
          </a:prstGeom>
          <a:noFill/>
          <a:ln w="9525">
            <a:noFill/>
            <a:miter lim="800000"/>
            <a:headEnd/>
            <a:tailEnd/>
          </a:ln>
        </p:spPr>
        <p:txBody>
          <a:bodyPr>
            <a:spAutoFit/>
          </a:bodyPr>
          <a:lstStyle/>
          <a:p>
            <a:r>
              <a:rPr lang="en-US" dirty="0">
                <a:latin typeface="Arial" charset="0"/>
              </a:rPr>
              <a:t>*  IPV an alternative for children with symptomatic HIV</a:t>
            </a:r>
          </a:p>
          <a:p>
            <a:r>
              <a:rPr lang="en-US" dirty="0">
                <a:latin typeface="Arial" charset="0"/>
              </a:rPr>
              <a:t>** Pending further studies</a:t>
            </a:r>
          </a:p>
        </p:txBody>
      </p:sp>
      <p:sp>
        <p:nvSpPr>
          <p:cNvPr id="27699" name="Text Box 54"/>
          <p:cNvSpPr txBox="1">
            <a:spLocks noChangeArrowheads="1"/>
          </p:cNvSpPr>
          <p:nvPr/>
        </p:nvSpPr>
        <p:spPr bwMode="auto">
          <a:xfrm>
            <a:off x="862013" y="234950"/>
            <a:ext cx="7696200" cy="396875"/>
          </a:xfrm>
          <a:prstGeom prst="rect">
            <a:avLst/>
          </a:prstGeom>
          <a:noFill/>
          <a:ln w="9525">
            <a:noFill/>
            <a:miter lim="800000"/>
            <a:headEnd/>
            <a:tailEnd/>
          </a:ln>
        </p:spPr>
        <p:txBody>
          <a:bodyPr wrap="none">
            <a:spAutoFit/>
          </a:bodyPr>
          <a:lstStyle/>
          <a:p>
            <a:pPr algn="ctr" eaLnBrk="0" hangingPunct="0"/>
            <a:r>
              <a:rPr lang="en-US" sz="2000" b="1" dirty="0"/>
              <a:t>WHO/UNICEF Recommendations for HIV Infected Children</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ASSESS ANY OTHER PROBLEM THE CHILD HAS.</a:t>
            </a:r>
            <a:endParaRPr lang="en-US" dirty="0"/>
          </a:p>
        </p:txBody>
      </p:sp>
      <p:sp>
        <p:nvSpPr>
          <p:cNvPr id="3" name="Content Placeholder 2"/>
          <p:cNvSpPr>
            <a:spLocks noGrp="1"/>
          </p:cNvSpPr>
          <p:nvPr>
            <p:ph idx="1"/>
          </p:nvPr>
        </p:nvSpPr>
        <p:spPr>
          <a:xfrm>
            <a:off x="304800" y="1554162"/>
            <a:ext cx="8686800" cy="5303837"/>
          </a:xfrm>
        </p:spPr>
        <p:txBody>
          <a:bodyPr/>
          <a:lstStyle/>
          <a:p>
            <a:r>
              <a:rPr lang="en-US" dirty="0" smtClean="0"/>
              <a:t>Since ASSESS and CLASSIFY does not address all of the sick Childs' problems, you will now assess other problems the mother told you about. She may have said the child has skin infection, itching or swollen lymph nodes.</a:t>
            </a:r>
          </a:p>
          <a:p>
            <a:r>
              <a:rPr lang="en-US" dirty="0" smtClean="0"/>
              <a:t>Identify and treat any other problems according to your training, experience and clinic policy.</a:t>
            </a:r>
            <a:endParaRPr lang="en-US" dirty="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PH" sz="4000" b="1" dirty="0" smtClean="0">
                <a:latin typeface="Aharoni" pitchFamily="2" charset="-79"/>
                <a:cs typeface="Aharoni" pitchFamily="2" charset="-79"/>
              </a:rPr>
              <a:t>Assess, Classify and Treat the Sick Young Infant Age 1 week up to 2 months</a:t>
            </a:r>
            <a:endParaRPr lang="en-US" sz="4000" b="1" dirty="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8991600" cy="5303837"/>
          </a:xfrm>
        </p:spPr>
        <p:txBody>
          <a:bodyPr/>
          <a:lstStyle/>
          <a:p>
            <a:r>
              <a:rPr lang="en-US" dirty="0" smtClean="0"/>
              <a:t>To assess the young infant, Ask if the infant has had convulsions.</a:t>
            </a:r>
          </a:p>
          <a:p>
            <a:r>
              <a:rPr lang="en-US" dirty="0" smtClean="0"/>
              <a:t>look and feel for:</a:t>
            </a:r>
          </a:p>
          <a:p>
            <a:pPr>
              <a:buNone/>
            </a:pPr>
            <a:r>
              <a:rPr lang="en-US" dirty="0" smtClean="0"/>
              <a:t>-Number of breaths in 1 minute</a:t>
            </a:r>
          </a:p>
          <a:p>
            <a:pPr>
              <a:buFontTx/>
              <a:buChar char="-"/>
            </a:pPr>
            <a:r>
              <a:rPr lang="en-US" dirty="0" smtClean="0"/>
              <a:t>Look for severe chest in drawing</a:t>
            </a:r>
          </a:p>
          <a:p>
            <a:pPr>
              <a:buFontTx/>
              <a:buChar char="-"/>
            </a:pPr>
            <a:r>
              <a:rPr lang="en-US" dirty="0" smtClean="0"/>
              <a:t>Look for nasal flaring</a:t>
            </a:r>
          </a:p>
          <a:p>
            <a:pPr>
              <a:buFontTx/>
              <a:buChar char="-"/>
            </a:pPr>
            <a:r>
              <a:rPr lang="en-US" dirty="0" smtClean="0"/>
              <a:t>Look for grunting and wheezing</a:t>
            </a:r>
          </a:p>
          <a:p>
            <a:pPr>
              <a:buFontTx/>
              <a:buChar char="-"/>
            </a:pPr>
            <a:r>
              <a:rPr lang="en-US" dirty="0" smtClean="0"/>
              <a:t>Look and feel for bulging Fontanelle.</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554162"/>
            <a:ext cx="8991600" cy="5151437"/>
          </a:xfrm>
        </p:spPr>
        <p:txBody>
          <a:bodyPr/>
          <a:lstStyle/>
          <a:p>
            <a:pPr>
              <a:buFontTx/>
              <a:buChar char="-"/>
            </a:pPr>
            <a:r>
              <a:rPr lang="en-US" dirty="0" smtClean="0"/>
              <a:t>Look for pus draining from eyes and ears</a:t>
            </a:r>
          </a:p>
          <a:p>
            <a:pPr>
              <a:buFontTx/>
              <a:buChar char="-"/>
            </a:pPr>
            <a:r>
              <a:rPr lang="en-US" dirty="0" smtClean="0"/>
              <a:t>Look for pus draining from OR redness  of the umbilicus</a:t>
            </a:r>
          </a:p>
          <a:p>
            <a:pPr>
              <a:buFontTx/>
              <a:buChar char="-"/>
            </a:pPr>
            <a:r>
              <a:rPr lang="en-US" dirty="0" smtClean="0"/>
              <a:t>Measure the Temperature</a:t>
            </a:r>
          </a:p>
          <a:p>
            <a:pPr>
              <a:buFontTx/>
              <a:buChar char="-"/>
            </a:pPr>
            <a:r>
              <a:rPr lang="en-US" dirty="0" smtClean="0"/>
              <a:t>Look for skin pustules</a:t>
            </a:r>
          </a:p>
          <a:p>
            <a:pPr>
              <a:buFontTx/>
              <a:buChar char="-"/>
            </a:pPr>
            <a:r>
              <a:rPr lang="en-US" dirty="0" smtClean="0"/>
              <a:t>Assess if infant is lethargic or unconscious.</a:t>
            </a:r>
          </a:p>
          <a:p>
            <a:pPr>
              <a:buFontTx/>
              <a:buChar char="-"/>
            </a:pPr>
            <a:r>
              <a:rPr lang="en-US" dirty="0" smtClean="0"/>
              <a:t>Look for movements.</a:t>
            </a:r>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a:xfrm>
            <a:off x="457200" y="-76200"/>
            <a:ext cx="8229600" cy="762000"/>
          </a:xfrm>
        </p:spPr>
        <p:txBody>
          <a:bodyPr/>
          <a:lstStyle/>
          <a:p>
            <a:pPr eaLnBrk="1" hangingPunct="1"/>
            <a:r>
              <a:rPr lang="en-PH" sz="2600" dirty="0" smtClean="0">
                <a:solidFill>
                  <a:schemeClr val="tx1"/>
                </a:solidFill>
              </a:rPr>
              <a:t>CHECK FOR POSSIBLE BACTERIAL INFECTION</a:t>
            </a:r>
          </a:p>
        </p:txBody>
      </p:sp>
      <p:sp>
        <p:nvSpPr>
          <p:cNvPr id="136198" name="Slide Number Placeholder 11"/>
          <p:cNvSpPr>
            <a:spLocks noGrp="1"/>
          </p:cNvSpPr>
          <p:nvPr>
            <p:ph type="sldNum" sz="quarter" idx="12"/>
          </p:nvPr>
        </p:nvSpPr>
        <p:spPr>
          <a:noFill/>
        </p:spPr>
        <p:txBody>
          <a:bodyPr/>
          <a:lstStyle/>
          <a:p>
            <a:fld id="{A4C4F42A-78AE-4090-A09E-C166830D96A8}" type="slidenum">
              <a:rPr lang="en-US" smtClean="0"/>
              <a:pPr/>
              <a:t>95</a:t>
            </a:fld>
            <a:endParaRPr lang="en-US" dirty="0" smtClean="0"/>
          </a:p>
        </p:txBody>
      </p:sp>
      <p:sp>
        <p:nvSpPr>
          <p:cNvPr id="4" name="Title 1"/>
          <p:cNvSpPr txBox="1">
            <a:spLocks/>
          </p:cNvSpPr>
          <p:nvPr/>
        </p:nvSpPr>
        <p:spPr>
          <a:xfrm>
            <a:off x="533400" y="533400"/>
            <a:ext cx="8229600" cy="609600"/>
          </a:xfrm>
          <a:prstGeom prst="rect">
            <a:avLst/>
          </a:prstGeom>
          <a:ln>
            <a:solidFill>
              <a:srgbClr val="2BF535"/>
            </a:solidFill>
          </a:ln>
        </p:spPr>
        <p:txBody>
          <a:bodyPr anchor="ctr">
            <a:scene3d>
              <a:camera prst="orthographicFront"/>
              <a:lightRig rig="soft" dir="t">
                <a:rot lat="0" lon="0" rev="16800000"/>
              </a:lightRig>
            </a:scene3d>
            <a:sp3d prstMaterial="softEdge">
              <a:bevelT w="38100" h="38100"/>
            </a:sp3d>
          </a:bodyPr>
          <a:lstStyle/>
          <a:p>
            <a:pPr eaLnBrk="0" fontAlgn="auto" hangingPunct="0">
              <a:spcAft>
                <a:spcPts val="0"/>
              </a:spcAft>
              <a:defRPr/>
            </a:pPr>
            <a:r>
              <a:rPr lang="en-PH" sz="1600" b="1" dirty="0">
                <a:ln w="6350">
                  <a:noFill/>
                </a:ln>
                <a:solidFill>
                  <a:schemeClr val="bg1"/>
                </a:solidFill>
                <a:latin typeface="+mj-lt"/>
                <a:ea typeface="+mj-ea"/>
                <a:cs typeface="+mj-cs"/>
              </a:rPr>
              <a:t>                         </a:t>
            </a:r>
            <a:r>
              <a:rPr lang="en-PH" sz="1600" b="1" dirty="0">
                <a:ln w="6350">
                  <a:noFill/>
                </a:ln>
                <a:solidFill>
                  <a:srgbClr val="2BF535"/>
                </a:solidFill>
                <a:latin typeface="+mj-lt"/>
                <a:ea typeface="+mj-ea"/>
                <a:cs typeface="+mj-cs"/>
              </a:rPr>
              <a:t>SIGNS                       CLASSIFY AS                     TREATMENT</a:t>
            </a:r>
          </a:p>
          <a:p>
            <a:pPr algn="ctr" eaLnBrk="0" fontAlgn="auto" hangingPunct="0">
              <a:spcAft>
                <a:spcPts val="0"/>
              </a:spcAft>
              <a:defRPr/>
            </a:pPr>
            <a:r>
              <a:rPr lang="en-PH" sz="1600" b="1" dirty="0">
                <a:ln w="6350">
                  <a:noFill/>
                </a:ln>
                <a:solidFill>
                  <a:schemeClr val="bg1"/>
                </a:solidFill>
                <a:latin typeface="+mj-lt"/>
                <a:ea typeface="+mj-ea"/>
                <a:cs typeface="+mj-cs"/>
              </a:rPr>
              <a:t>		</a:t>
            </a:r>
            <a:endParaRPr lang="en-PH" sz="700" b="1" dirty="0">
              <a:ln w="6350">
                <a:noFill/>
              </a:ln>
              <a:solidFill>
                <a:schemeClr val="bg1"/>
              </a:solidFill>
              <a:latin typeface="+mj-lt"/>
              <a:ea typeface="+mj-ea"/>
              <a:cs typeface="+mj-cs"/>
            </a:endParaRPr>
          </a:p>
        </p:txBody>
      </p:sp>
      <p:grpSp>
        <p:nvGrpSpPr>
          <p:cNvPr id="2" name="Group 9"/>
          <p:cNvGrpSpPr>
            <a:grpSpLocks/>
          </p:cNvGrpSpPr>
          <p:nvPr/>
        </p:nvGrpSpPr>
        <p:grpSpPr bwMode="auto">
          <a:xfrm>
            <a:off x="228600" y="914400"/>
            <a:ext cx="8763000" cy="4800599"/>
            <a:chOff x="228600" y="2895601"/>
            <a:chExt cx="8763000" cy="1433947"/>
          </a:xfrm>
          <a:solidFill>
            <a:srgbClr val="FF0000"/>
          </a:solidFill>
        </p:grpSpPr>
        <p:sp>
          <p:nvSpPr>
            <p:cNvPr id="7" name="Content Placeholder 2"/>
            <p:cNvSpPr txBox="1">
              <a:spLocks/>
            </p:cNvSpPr>
            <p:nvPr/>
          </p:nvSpPr>
          <p:spPr>
            <a:xfrm>
              <a:off x="228600" y="2895602"/>
              <a:ext cx="3962400" cy="1433946"/>
            </a:xfrm>
            <a:prstGeom prst="rect">
              <a:avLst/>
            </a:prstGeom>
            <a:solidFill>
              <a:srgbClr val="FF99CC"/>
            </a:solidFill>
            <a:ln>
              <a:solidFill>
                <a:schemeClr val="bg1">
                  <a:alpha val="73000"/>
                </a:schemeClr>
              </a:solidFill>
            </a:ln>
          </p:spPr>
          <p:txBody>
            <a:bodyPr/>
            <a:lstStyle/>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rPr>
                <a:t>* </a:t>
              </a:r>
              <a:r>
                <a:rPr lang="en-PH" sz="1550" dirty="0">
                  <a:latin typeface="Arial Black" pitchFamily="34" charset="0"/>
                  <a:cs typeface="Arial" pitchFamily="34" charset="0"/>
                </a:rPr>
                <a:t>Convulsion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Fast breathing (60 breaths per minute or more)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Severe chest </a:t>
              </a:r>
              <a:r>
                <a:rPr lang="en-PH" sz="1550" dirty="0" smtClean="0">
                  <a:latin typeface="Arial Black" pitchFamily="34" charset="0"/>
                  <a:cs typeface="Arial" pitchFamily="34" charset="0"/>
                </a:rPr>
                <a:t>in drawing </a:t>
              </a:r>
              <a:r>
                <a:rPr lang="en-PH" sz="1550" dirty="0">
                  <a:latin typeface="Arial Black" pitchFamily="34" charset="0"/>
                  <a:cs typeface="Arial" pitchFamily="34" charset="0"/>
                </a:rPr>
                <a:t>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Nasal flaring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Grunting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Bulging fontanelle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Pus draining from ear </a:t>
              </a:r>
              <a:r>
                <a:rPr lang="en-PH" sz="1550" dirty="0" smtClean="0">
                  <a:latin typeface="Arial Black" pitchFamily="34" charset="0"/>
                  <a:cs typeface="Arial" pitchFamily="34" charset="0"/>
                </a:rPr>
                <a:t>or</a:t>
              </a:r>
              <a:endParaRPr lang="en-PH" sz="1550" dirty="0">
                <a:latin typeface="Arial Black" pitchFamily="34" charset="0"/>
                <a:cs typeface="Arial" pitchFamily="34" charset="0"/>
              </a:endParaRP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Umbilical redness extending to the skin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Fever (37.5ºC* or above or feels hot) or low body temperature (less than (35.5ºC* or feels cold) or </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Many or severe skin pustules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Abnormally sleepy or difficulty to awaken or</a:t>
              </a:r>
            </a:p>
            <a:p>
              <a:pPr marL="177800" indent="-177800" eaLnBrk="0" fontAlgn="auto" hangingPunct="0">
                <a:spcBef>
                  <a:spcPct val="20000"/>
                </a:spcBef>
                <a:spcAft>
                  <a:spcPts val="0"/>
                </a:spcAft>
                <a:buClr>
                  <a:schemeClr val="tx1">
                    <a:shade val="95000"/>
                  </a:schemeClr>
                </a:buClr>
                <a:buSzPct val="65000"/>
                <a:defRPr/>
              </a:pPr>
              <a:r>
                <a:rPr lang="en-PH" sz="1550" dirty="0">
                  <a:latin typeface="Arial Black" pitchFamily="34" charset="0"/>
                  <a:cs typeface="Arial" pitchFamily="34" charset="0"/>
                </a:rPr>
                <a:t>* Less than normal movement</a:t>
              </a:r>
            </a:p>
            <a:p>
              <a:pPr marL="177800" indent="-177800" eaLnBrk="0" fontAlgn="auto" hangingPunct="0">
                <a:spcBef>
                  <a:spcPct val="20000"/>
                </a:spcBef>
                <a:spcAft>
                  <a:spcPts val="0"/>
                </a:spcAft>
                <a:buClr>
                  <a:schemeClr val="tx1">
                    <a:shade val="95000"/>
                  </a:schemeClr>
                </a:buClr>
                <a:buSzPct val="65000"/>
                <a:defRPr/>
              </a:pPr>
              <a:endParaRPr lang="en-PH" sz="1550" dirty="0">
                <a:solidFill>
                  <a:schemeClr val="bg1"/>
                </a:solidFill>
                <a:latin typeface="Arial Black" pitchFamily="34" charset="0"/>
              </a:endParaRPr>
            </a:p>
            <a:p>
              <a:pPr marL="177800" indent="-41275" eaLnBrk="0" fontAlgn="auto" hangingPunct="0">
                <a:spcBef>
                  <a:spcPct val="20000"/>
                </a:spcBef>
                <a:spcAft>
                  <a:spcPts val="0"/>
                </a:spcAft>
                <a:buClr>
                  <a:schemeClr val="tx1">
                    <a:shade val="95000"/>
                  </a:schemeClr>
                </a:buClr>
                <a:buSzPct val="65000"/>
                <a:buFontTx/>
                <a:buChar char="-"/>
                <a:defRPr/>
              </a:pPr>
              <a:endParaRPr lang="en-PH" sz="1550" dirty="0">
                <a:solidFill>
                  <a:schemeClr val="bg1"/>
                </a:solidFill>
                <a:latin typeface="Arial Black" pitchFamily="34" charset="0"/>
              </a:endParaRPr>
            </a:p>
          </p:txBody>
        </p:sp>
        <p:sp>
          <p:nvSpPr>
            <p:cNvPr id="8" name="Content Placeholder 2"/>
            <p:cNvSpPr txBox="1">
              <a:spLocks/>
            </p:cNvSpPr>
            <p:nvPr/>
          </p:nvSpPr>
          <p:spPr>
            <a:xfrm>
              <a:off x="4191000" y="2895602"/>
              <a:ext cx="1676400" cy="1433946"/>
            </a:xfrm>
            <a:prstGeom prst="rect">
              <a:avLst/>
            </a:prstGeom>
            <a:solidFill>
              <a:srgbClr val="FF99CC"/>
            </a:solidFill>
            <a:ln>
              <a:solidFill>
                <a:schemeClr val="bg1">
                  <a:alpha val="71000"/>
                </a:schemeClr>
              </a:solidFill>
            </a:ln>
          </p:spPr>
          <p:txBody>
            <a:bodyPr>
              <a:normAutofit/>
            </a:bodyPr>
            <a:lstStyle/>
            <a:p>
              <a:pPr algn="ctr" eaLnBrk="0" fontAlgn="auto" hangingPunct="0">
                <a:spcBef>
                  <a:spcPct val="20000"/>
                </a:spcBef>
                <a:spcAft>
                  <a:spcPts val="0"/>
                </a:spcAft>
                <a:buClr>
                  <a:schemeClr val="tx1">
                    <a:shade val="95000"/>
                  </a:schemeClr>
                </a:buClr>
                <a:buSzPct val="65000"/>
                <a:defRPr/>
              </a:pPr>
              <a:r>
                <a:rPr lang="en-PH" dirty="0">
                  <a:latin typeface="Arial Black" pitchFamily="34" charset="0"/>
                </a:rPr>
                <a:t>POSSIBLE SERIOUS BACTERIAL </a:t>
              </a:r>
              <a:r>
                <a:rPr lang="en-PH" dirty="0" smtClean="0">
                  <a:latin typeface="Arial Black" pitchFamily="34" charset="0"/>
                </a:rPr>
                <a:t>INFECTION/</a:t>
              </a:r>
            </a:p>
            <a:p>
              <a:pPr algn="ctr" eaLnBrk="0" fontAlgn="auto" hangingPunct="0">
                <a:spcBef>
                  <a:spcPct val="20000"/>
                </a:spcBef>
                <a:spcAft>
                  <a:spcPts val="0"/>
                </a:spcAft>
                <a:buClr>
                  <a:schemeClr val="tx1">
                    <a:shade val="95000"/>
                  </a:schemeClr>
                </a:buClr>
                <a:buSzPct val="65000"/>
                <a:defRPr/>
              </a:pPr>
              <a:r>
                <a:rPr lang="en-PH" dirty="0" smtClean="0">
                  <a:latin typeface="Arial Black" pitchFamily="34" charset="0"/>
                </a:rPr>
                <a:t>NEONATAL SEPSIS</a:t>
              </a:r>
              <a:endParaRPr lang="en-PH" dirty="0">
                <a:latin typeface="Arial Black" pitchFamily="34" charset="0"/>
              </a:endParaRPr>
            </a:p>
          </p:txBody>
        </p:sp>
        <p:sp>
          <p:nvSpPr>
            <p:cNvPr id="9" name="Content Placeholder 2"/>
            <p:cNvSpPr txBox="1">
              <a:spLocks/>
            </p:cNvSpPr>
            <p:nvPr/>
          </p:nvSpPr>
          <p:spPr>
            <a:xfrm>
              <a:off x="5867400" y="2895601"/>
              <a:ext cx="3124200" cy="1433946"/>
            </a:xfrm>
            <a:prstGeom prst="rect">
              <a:avLst/>
            </a:prstGeom>
            <a:solidFill>
              <a:srgbClr val="FF99CC"/>
            </a:solidFill>
            <a:ln>
              <a:solidFill>
                <a:schemeClr val="bg1">
                  <a:alpha val="71000"/>
                </a:schemeClr>
              </a:solidFill>
            </a:ln>
          </p:spPr>
          <p:txBody>
            <a:bodyPr>
              <a:normAutofit/>
            </a:bodyPr>
            <a:lstStyle/>
            <a:p>
              <a:pPr marL="177800" indent="-177800" eaLnBrk="0" fontAlgn="auto" hangingPunct="0">
                <a:spcBef>
                  <a:spcPct val="20000"/>
                </a:spcBef>
                <a:spcAft>
                  <a:spcPts val="0"/>
                </a:spcAft>
                <a:buClr>
                  <a:schemeClr val="tx1">
                    <a:shade val="95000"/>
                  </a:schemeClr>
                </a:buClr>
                <a:buSzPct val="65000"/>
                <a:defRPr/>
              </a:pPr>
              <a:r>
                <a:rPr lang="en-PH" b="1" i="1" dirty="0">
                  <a:latin typeface="Arial Black" pitchFamily="34" charset="0"/>
                </a:rPr>
                <a:t>*   Give first dose of an appropriate antibiotics.</a:t>
              </a:r>
            </a:p>
            <a:p>
              <a:pPr marL="177800" indent="-177800" eaLnBrk="0" fontAlgn="auto" hangingPunct="0">
                <a:spcBef>
                  <a:spcPct val="20000"/>
                </a:spcBef>
                <a:spcAft>
                  <a:spcPts val="0"/>
                </a:spcAft>
                <a:buClr>
                  <a:schemeClr val="tx1">
                    <a:shade val="95000"/>
                  </a:schemeClr>
                </a:buClr>
                <a:buSzPct val="65000"/>
                <a:defRPr/>
              </a:pPr>
              <a:r>
                <a:rPr lang="en-PH" b="1" i="1" dirty="0">
                  <a:latin typeface="Arial Black" pitchFamily="34" charset="0"/>
                </a:rPr>
                <a:t>*   Give Vitamin A.</a:t>
              </a:r>
            </a:p>
            <a:p>
              <a:pPr marL="177800" indent="-177800" eaLnBrk="0" fontAlgn="auto" hangingPunct="0">
                <a:spcBef>
                  <a:spcPct val="20000"/>
                </a:spcBef>
                <a:spcAft>
                  <a:spcPts val="0"/>
                </a:spcAft>
                <a:buClr>
                  <a:schemeClr val="tx1">
                    <a:shade val="95000"/>
                  </a:schemeClr>
                </a:buClr>
                <a:buSzPct val="65000"/>
                <a:defRPr/>
              </a:pPr>
              <a:r>
                <a:rPr lang="en-PH" b="1" i="1" dirty="0">
                  <a:latin typeface="Arial Black" pitchFamily="34" charset="0"/>
                </a:rPr>
                <a:t>*   Treat the child to prevent low blood sugar.</a:t>
              </a:r>
            </a:p>
            <a:p>
              <a:pPr marL="177800" indent="-177800" eaLnBrk="0" fontAlgn="auto" hangingPunct="0">
                <a:spcBef>
                  <a:spcPct val="20000"/>
                </a:spcBef>
                <a:spcAft>
                  <a:spcPts val="0"/>
                </a:spcAft>
                <a:buClr>
                  <a:schemeClr val="tx1">
                    <a:shade val="95000"/>
                  </a:schemeClr>
                </a:buClr>
                <a:buSzPct val="65000"/>
                <a:defRPr/>
              </a:pPr>
              <a:r>
                <a:rPr lang="en-PH" b="1" i="1" dirty="0">
                  <a:latin typeface="Arial Black" pitchFamily="34" charset="0"/>
                </a:rPr>
                <a:t>*   Refer </a:t>
              </a:r>
              <a:r>
                <a:rPr lang="en-PH" b="1" dirty="0">
                  <a:latin typeface="Arial Black" pitchFamily="34" charset="0"/>
                </a:rPr>
                <a:t>URGENTLY to hospital.</a:t>
              </a:r>
              <a:endParaRPr lang="en-PH" b="1" i="1"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sz="1200" dirty="0">
                <a:solidFill>
                  <a:schemeClr val="bg1"/>
                </a:solidFill>
                <a:latin typeface="Arial Black" pitchFamily="34" charset="0"/>
              </a:endParaRPr>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17"/>
          <p:cNvGrpSpPr>
            <a:grpSpLocks noGrp="1"/>
          </p:cNvGrpSpPr>
          <p:nvPr/>
        </p:nvGrpSpPr>
        <p:grpSpPr bwMode="auto">
          <a:xfrm>
            <a:off x="457200" y="1600200"/>
            <a:ext cx="8229601" cy="4525963"/>
            <a:chOff x="228600" y="4591050"/>
            <a:chExt cx="8763001" cy="838200"/>
          </a:xfrm>
          <a:solidFill>
            <a:srgbClr val="00B050"/>
          </a:solidFill>
        </p:grpSpPr>
        <p:sp>
          <p:nvSpPr>
            <p:cNvPr id="5" name="Content Placeholder 2"/>
            <p:cNvSpPr txBox="1">
              <a:spLocks/>
            </p:cNvSpPr>
            <p:nvPr/>
          </p:nvSpPr>
          <p:spPr>
            <a:xfrm>
              <a:off x="228600" y="4591050"/>
              <a:ext cx="3962400" cy="838200"/>
            </a:xfrm>
            <a:prstGeom prst="rect">
              <a:avLst/>
            </a:prstGeom>
            <a:solidFill>
              <a:srgbClr val="FFFF00"/>
            </a:solid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600" dirty="0">
                <a:solidFill>
                  <a:srgbClr val="FFFF00"/>
                </a:solidFill>
                <a:latin typeface="Arial Black" pitchFamily="34" charset="0"/>
              </a:endParaRPr>
            </a:p>
            <a:p>
              <a:pPr marL="177800" indent="-177800" eaLnBrk="0" fontAlgn="auto" hangingPunct="0">
                <a:spcBef>
                  <a:spcPct val="20000"/>
                </a:spcBef>
                <a:spcAft>
                  <a:spcPts val="0"/>
                </a:spcAft>
                <a:buClr>
                  <a:schemeClr val="tx1">
                    <a:shade val="95000"/>
                  </a:schemeClr>
                </a:buClr>
                <a:buSzPct val="65000"/>
                <a:defRPr/>
              </a:pPr>
              <a:r>
                <a:rPr lang="en-PH" sz="1600" dirty="0">
                  <a:solidFill>
                    <a:srgbClr val="FFFF00"/>
                  </a:solidFill>
                  <a:latin typeface="Arial Black" pitchFamily="34" charset="0"/>
                </a:rPr>
                <a:t>* </a:t>
              </a:r>
              <a:r>
                <a:rPr lang="en-PH" sz="1600" dirty="0">
                  <a:latin typeface="Arial Black" pitchFamily="34" charset="0"/>
                </a:rPr>
                <a:t>Red umbilicus or draining pus or</a:t>
              </a:r>
            </a:p>
            <a:p>
              <a:pPr marL="177800" indent="-177800" eaLnBrk="0" fontAlgn="auto" hangingPunct="0">
                <a:spcBef>
                  <a:spcPct val="20000"/>
                </a:spcBef>
                <a:spcAft>
                  <a:spcPts val="0"/>
                </a:spcAft>
                <a:buClr>
                  <a:schemeClr val="tx1">
                    <a:shade val="95000"/>
                  </a:schemeClr>
                </a:buClr>
                <a:buSzPct val="65000"/>
                <a:defRPr/>
              </a:pPr>
              <a:r>
                <a:rPr lang="en-PH" sz="1600" dirty="0">
                  <a:latin typeface="Arial Black" pitchFamily="34" charset="0"/>
                </a:rPr>
                <a:t>* Skin </a:t>
              </a:r>
              <a:r>
                <a:rPr lang="en-PH" sz="1600" dirty="0" smtClean="0">
                  <a:latin typeface="Arial Black" pitchFamily="34" charset="0"/>
                </a:rPr>
                <a:t>pustules</a:t>
              </a:r>
              <a:endParaRPr lang="en-PH" sz="1600" dirty="0">
                <a:latin typeface="Arial Black" pitchFamily="34" charset="0"/>
              </a:endParaRPr>
            </a:p>
          </p:txBody>
        </p:sp>
        <p:sp>
          <p:nvSpPr>
            <p:cNvPr id="6" name="Content Placeholder 2"/>
            <p:cNvSpPr txBox="1">
              <a:spLocks/>
            </p:cNvSpPr>
            <p:nvPr/>
          </p:nvSpPr>
          <p:spPr>
            <a:xfrm>
              <a:off x="4191000" y="4591050"/>
              <a:ext cx="1392767" cy="838200"/>
            </a:xfrm>
            <a:prstGeom prst="rect">
              <a:avLst/>
            </a:prstGeom>
            <a:solidFill>
              <a:srgbClr val="FFFF00"/>
            </a:solidFill>
            <a:ln>
              <a:solidFill>
                <a:schemeClr val="bg1">
                  <a:alpha val="71000"/>
                </a:schemeClr>
              </a:solidFill>
            </a:ln>
          </p:spPr>
          <p:txBody>
            <a:bodyPr/>
            <a:lstStyle/>
            <a:p>
              <a:pPr algn="ctr" eaLnBrk="0" fontAlgn="auto" hangingPunct="0">
                <a:spcBef>
                  <a:spcPct val="20000"/>
                </a:spcBef>
                <a:spcAft>
                  <a:spcPts val="0"/>
                </a:spcAft>
                <a:buClr>
                  <a:schemeClr val="tx1">
                    <a:shade val="95000"/>
                  </a:schemeClr>
                </a:buClr>
                <a:buSzPct val="65000"/>
                <a:defRPr/>
              </a:pPr>
              <a:r>
                <a:rPr lang="en-PH" dirty="0">
                  <a:latin typeface="Arial Black" pitchFamily="34" charset="0"/>
                </a:rPr>
                <a:t>LOCAL  BACTERIAL INFECTION</a:t>
              </a:r>
            </a:p>
          </p:txBody>
        </p:sp>
        <p:sp>
          <p:nvSpPr>
            <p:cNvPr id="7" name="Content Placeholder 2"/>
            <p:cNvSpPr txBox="1">
              <a:spLocks/>
            </p:cNvSpPr>
            <p:nvPr/>
          </p:nvSpPr>
          <p:spPr>
            <a:xfrm>
              <a:off x="5583768" y="4591050"/>
              <a:ext cx="3407833" cy="838200"/>
            </a:xfrm>
            <a:prstGeom prst="rect">
              <a:avLst/>
            </a:prstGeom>
            <a:solidFill>
              <a:srgbClr val="FFFF00"/>
            </a:solidFill>
            <a:ln>
              <a:solidFill>
                <a:schemeClr val="bg1">
                  <a:alpha val="30000"/>
                </a:schemeClr>
              </a:solidFill>
            </a:ln>
          </p:spPr>
          <p:txBody>
            <a:bodyPr/>
            <a:lstStyle/>
            <a:p>
              <a:pPr marL="177800" indent="-177800" eaLnBrk="0" fontAlgn="auto" hangingPunct="0">
                <a:spcBef>
                  <a:spcPct val="20000"/>
                </a:spcBef>
                <a:spcAft>
                  <a:spcPts val="0"/>
                </a:spcAft>
                <a:buClr>
                  <a:schemeClr val="tx1">
                    <a:shade val="95000"/>
                  </a:schemeClr>
                </a:buClr>
                <a:buSzPct val="65000"/>
                <a:defRPr/>
              </a:pPr>
              <a:r>
                <a:rPr lang="en-PH" sz="900" b="1" i="1" dirty="0">
                  <a:latin typeface="Arial Black" pitchFamily="34" charset="0"/>
                </a:rPr>
                <a:t>*   </a:t>
              </a:r>
              <a:r>
                <a:rPr lang="en-PH" sz="2000" b="1" i="1" dirty="0">
                  <a:latin typeface="Arial Black" pitchFamily="34" charset="0"/>
                </a:rPr>
                <a:t>Give an appropriate oral antibiotic</a:t>
              </a:r>
            </a:p>
            <a:p>
              <a:pPr marL="177800" indent="-177800" eaLnBrk="0" fontAlgn="auto" hangingPunct="0">
                <a:spcBef>
                  <a:spcPct val="20000"/>
                </a:spcBef>
                <a:spcAft>
                  <a:spcPts val="0"/>
                </a:spcAft>
                <a:buClr>
                  <a:schemeClr val="tx1">
                    <a:shade val="95000"/>
                  </a:schemeClr>
                </a:buClr>
                <a:buSzPct val="65000"/>
                <a:defRPr/>
              </a:pPr>
              <a:r>
                <a:rPr lang="en-PH" sz="2000" b="1" i="1" dirty="0">
                  <a:latin typeface="Arial Black" pitchFamily="34" charset="0"/>
                </a:rPr>
                <a:t>*   Treat local infection in the health </a:t>
              </a:r>
              <a:r>
                <a:rPr lang="en-PH" sz="2000" b="1" i="1" dirty="0" smtClean="0">
                  <a:latin typeface="Arial Black" pitchFamily="34" charset="0"/>
                </a:rPr>
                <a:t>centre </a:t>
              </a:r>
              <a:r>
                <a:rPr lang="en-PH" sz="2000" b="1" i="1" dirty="0">
                  <a:latin typeface="Arial Black" pitchFamily="34" charset="0"/>
                </a:rPr>
                <a:t>and teach the mother to treat local infections at home</a:t>
              </a:r>
            </a:p>
            <a:p>
              <a:pPr marL="177800" indent="-177800" eaLnBrk="0" fontAlgn="auto" hangingPunct="0">
                <a:spcBef>
                  <a:spcPct val="20000"/>
                </a:spcBef>
                <a:spcAft>
                  <a:spcPts val="0"/>
                </a:spcAft>
                <a:buClr>
                  <a:schemeClr val="tx1">
                    <a:shade val="95000"/>
                  </a:schemeClr>
                </a:buClr>
                <a:buSzPct val="65000"/>
                <a:defRPr/>
              </a:pPr>
              <a:r>
                <a:rPr lang="en-PH" sz="2000" b="1" i="1" dirty="0">
                  <a:latin typeface="Arial Black" pitchFamily="34" charset="0"/>
                </a:rPr>
                <a:t>*   Advise mother to give home care for the young infant</a:t>
              </a:r>
            </a:p>
            <a:p>
              <a:pPr marL="177800" indent="-177800" eaLnBrk="0" fontAlgn="auto" hangingPunct="0">
                <a:spcBef>
                  <a:spcPct val="20000"/>
                </a:spcBef>
                <a:spcAft>
                  <a:spcPts val="0"/>
                </a:spcAft>
                <a:buClr>
                  <a:schemeClr val="tx1">
                    <a:shade val="95000"/>
                  </a:schemeClr>
                </a:buClr>
                <a:buSzPct val="65000"/>
                <a:defRPr/>
              </a:pPr>
              <a:r>
                <a:rPr lang="en-PH" sz="2000" b="1" i="1" dirty="0">
                  <a:latin typeface="Arial Black" pitchFamily="34" charset="0"/>
                </a:rPr>
                <a:t>*   Follow up in 2 days</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sz="900" dirty="0">
                <a:solidFill>
                  <a:schemeClr val="bg1"/>
                </a:solidFill>
                <a:latin typeface="Arial Black" pitchFamily="34" charset="0"/>
              </a:endParaRPr>
            </a:p>
          </p:txBody>
        </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FOR DIARRHEA</a:t>
            </a:r>
            <a:endParaRPr lang="en-US" dirty="0"/>
          </a:p>
        </p:txBody>
      </p:sp>
      <p:sp>
        <p:nvSpPr>
          <p:cNvPr id="3" name="Content Placeholder 2"/>
          <p:cNvSpPr>
            <a:spLocks noGrp="1"/>
          </p:cNvSpPr>
          <p:nvPr>
            <p:ph idx="1"/>
          </p:nvPr>
        </p:nvSpPr>
        <p:spPr/>
        <p:txBody>
          <a:bodyPr/>
          <a:lstStyle/>
          <a:p>
            <a:r>
              <a:rPr lang="en-PH" dirty="0" smtClean="0"/>
              <a:t>Diarrhoea</a:t>
            </a:r>
          </a:p>
          <a:p>
            <a:r>
              <a:rPr lang="en-PH" dirty="0" smtClean="0"/>
              <a:t>Blood in the stool</a:t>
            </a:r>
          </a:p>
          <a:p>
            <a:r>
              <a:rPr lang="en-PH" dirty="0" smtClean="0"/>
              <a:t>Restless and irritable</a:t>
            </a:r>
          </a:p>
          <a:p>
            <a:r>
              <a:rPr lang="en-PH" dirty="0" smtClean="0"/>
              <a:t>Sunken eyes</a:t>
            </a:r>
          </a:p>
          <a:p>
            <a:r>
              <a:rPr lang="en-PH" dirty="0" smtClean="0"/>
              <a:t>Very slow skin pinch</a:t>
            </a:r>
          </a:p>
          <a:p>
            <a:endParaRPr lang="en-US" dirty="0"/>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a:xfrm>
            <a:off x="228600" y="0"/>
            <a:ext cx="8839200" cy="685800"/>
          </a:xfrm>
        </p:spPr>
        <p:txBody>
          <a:bodyPr/>
          <a:lstStyle/>
          <a:p>
            <a:pPr eaLnBrk="1" hangingPunct="1"/>
            <a:r>
              <a:rPr lang="en-PH" sz="2600" dirty="0" smtClean="0">
                <a:solidFill>
                  <a:schemeClr val="tx1"/>
                </a:solidFill>
              </a:rPr>
              <a:t>THEN ASK: Does the young infant have diarrheal</a:t>
            </a:r>
          </a:p>
        </p:txBody>
      </p:sp>
      <p:sp>
        <p:nvSpPr>
          <p:cNvPr id="139270" name="Slide Number Placeholder 15"/>
          <p:cNvSpPr>
            <a:spLocks noGrp="1"/>
          </p:cNvSpPr>
          <p:nvPr>
            <p:ph type="sldNum" sz="quarter" idx="12"/>
          </p:nvPr>
        </p:nvSpPr>
        <p:spPr>
          <a:noFill/>
        </p:spPr>
        <p:txBody>
          <a:bodyPr/>
          <a:lstStyle/>
          <a:p>
            <a:fld id="{9A205BEE-1A77-45ED-92E6-4B86FB9F868E}" type="slidenum">
              <a:rPr lang="en-US" smtClean="0"/>
              <a:pPr/>
              <a:t>98</a:t>
            </a:fld>
            <a:endParaRPr lang="en-US" dirty="0" smtClean="0"/>
          </a:p>
        </p:txBody>
      </p:sp>
      <p:grpSp>
        <p:nvGrpSpPr>
          <p:cNvPr id="2" name="Group 10"/>
          <p:cNvGrpSpPr>
            <a:grpSpLocks/>
          </p:cNvGrpSpPr>
          <p:nvPr/>
        </p:nvGrpSpPr>
        <p:grpSpPr bwMode="auto">
          <a:xfrm>
            <a:off x="228600" y="990600"/>
            <a:ext cx="8915400" cy="2362200"/>
            <a:chOff x="228600" y="1143000"/>
            <a:chExt cx="8915400" cy="1600200"/>
          </a:xfrm>
          <a:solidFill>
            <a:srgbClr val="FF0000"/>
          </a:solidFill>
        </p:grpSpPr>
        <p:sp>
          <p:nvSpPr>
            <p:cNvPr id="6" name="Content Placeholder 2"/>
            <p:cNvSpPr txBox="1">
              <a:spLocks/>
            </p:cNvSpPr>
            <p:nvPr/>
          </p:nvSpPr>
          <p:spPr>
            <a:xfrm>
              <a:off x="228600" y="1143000"/>
              <a:ext cx="1981200" cy="1600200"/>
            </a:xfrm>
            <a:prstGeom prst="rect">
              <a:avLst/>
            </a:prstGeom>
            <a:solidFill>
              <a:srgbClr val="FF99CC"/>
            </a:solid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930" b="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000" b="1" dirty="0">
                  <a:latin typeface="Arial Black" pitchFamily="34" charset="0"/>
                </a:rPr>
                <a:t>Two  of the following </a:t>
              </a:r>
            </a:p>
            <a:p>
              <a:pPr marL="548640" indent="-411480" eaLnBrk="0" fontAlgn="auto" hangingPunct="0">
                <a:spcBef>
                  <a:spcPct val="20000"/>
                </a:spcBef>
                <a:spcAft>
                  <a:spcPts val="0"/>
                </a:spcAft>
                <a:buClr>
                  <a:schemeClr val="tx1">
                    <a:shade val="95000"/>
                  </a:schemeClr>
                </a:buClr>
                <a:buSzPct val="65000"/>
                <a:defRPr/>
              </a:pPr>
              <a:r>
                <a:rPr lang="en-PH" sz="1100" dirty="0" smtClean="0">
                  <a:latin typeface="Arial Black" pitchFamily="34" charset="0"/>
                </a:rPr>
                <a:t>Abnormally  </a:t>
              </a:r>
              <a:r>
                <a:rPr lang="en-PH" sz="1100" dirty="0">
                  <a:latin typeface="Arial Black" pitchFamily="34" charset="0"/>
                </a:rPr>
                <a:t>sleepy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or difficult to awaken</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Sunken eyes</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Not able to drink or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drinking poorly</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Skin pinch goes </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back very slowly</a:t>
              </a:r>
            </a:p>
            <a:p>
              <a:pPr marL="548640" indent="-411480" eaLnBrk="0" fontAlgn="auto" hangingPunct="0">
                <a:spcBef>
                  <a:spcPct val="20000"/>
                </a:spcBef>
                <a:spcAft>
                  <a:spcPts val="0"/>
                </a:spcAft>
                <a:buClr>
                  <a:schemeClr val="tx1">
                    <a:shade val="95000"/>
                  </a:schemeClr>
                </a:buClr>
                <a:buSzPct val="65000"/>
                <a:defRPr/>
              </a:pPr>
              <a:endParaRPr lang="en-PH" sz="93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93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930" dirty="0">
                <a:solidFill>
                  <a:schemeClr val="bg1"/>
                </a:solidFill>
                <a:latin typeface="Arial Black" pitchFamily="34" charset="0"/>
              </a:endParaRPr>
            </a:p>
          </p:txBody>
        </p:sp>
        <p:sp>
          <p:nvSpPr>
            <p:cNvPr id="7" name="Content Placeholder 2"/>
            <p:cNvSpPr txBox="1">
              <a:spLocks/>
            </p:cNvSpPr>
            <p:nvPr/>
          </p:nvSpPr>
          <p:spPr>
            <a:xfrm>
              <a:off x="2057400" y="1143000"/>
              <a:ext cx="1676400" cy="16002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SEVERE </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DEHYDRATION</a:t>
              </a:r>
            </a:p>
          </p:txBody>
        </p:sp>
        <p:sp>
          <p:nvSpPr>
            <p:cNvPr id="8" name="Content Placeholder 2"/>
            <p:cNvSpPr txBox="1">
              <a:spLocks/>
            </p:cNvSpPr>
            <p:nvPr/>
          </p:nvSpPr>
          <p:spPr>
            <a:xfrm>
              <a:off x="3733800" y="1143000"/>
              <a:ext cx="5410200" cy="1600200"/>
            </a:xfrm>
            <a:prstGeom prst="rect">
              <a:avLst/>
            </a:prstGeom>
            <a:solidFill>
              <a:srgbClr val="FF99CC"/>
            </a:solidFill>
            <a:ln>
              <a:solidFill>
                <a:schemeClr val="bg1">
                  <a:alpha val="71000"/>
                </a:schemeClr>
              </a:solidFill>
            </a:ln>
          </p:spPr>
          <p:txBody>
            <a:bodyPr/>
            <a:lstStyle/>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solidFill>
                    <a:schemeClr val="bg1"/>
                  </a:solidFill>
                  <a:latin typeface="Arial Black" pitchFamily="34" charset="0"/>
                </a:rPr>
                <a:t>* </a:t>
              </a:r>
              <a:r>
                <a:rPr lang="en-PH" sz="1400" dirty="0">
                  <a:latin typeface="Arial Black" pitchFamily="34" charset="0"/>
                </a:rPr>
                <a:t>If infant does not have POSSIBLE SERIOUS  BACTERIAL INFECTION nor DYSENTERY</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latin typeface="Arial Black" pitchFamily="34" charset="0"/>
                </a:rPr>
                <a:t>    -  Give fluid for severe dehydration (Plan C)  OR</a:t>
              </a:r>
            </a:p>
            <a:p>
              <a:pPr marL="547688" indent="-547688" eaLnBrk="0" fontAlgn="auto" hangingPunct="0">
                <a:spcBef>
                  <a:spcPct val="20000"/>
                </a:spcBef>
                <a:spcAft>
                  <a:spcPts val="0"/>
                </a:spcAft>
                <a:buClr>
                  <a:schemeClr val="tx1">
                    <a:shade val="95000"/>
                  </a:schemeClr>
                </a:buClr>
                <a:buSzPct val="65000"/>
                <a:tabLst>
                  <a:tab pos="0" algn="l"/>
                </a:tabLst>
                <a:defRPr/>
              </a:pPr>
              <a:endParaRPr lang="en-PH" sz="1400" dirty="0">
                <a:latin typeface="Arial Black" pitchFamily="34" charset="0"/>
              </a:endParaRP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latin typeface="Arial Black" pitchFamily="34" charset="0"/>
                </a:rPr>
                <a:t>*  If infant also has POSSIBLE SERIOUS BACTERIAL INFECTION  or DYSENTERY</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latin typeface="Arial Black" pitchFamily="34" charset="0"/>
                </a:rPr>
                <a:t>    -  Refer URGENTLY to hospital with mother giving frequent sips or ORS on the way.  </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latin typeface="Arial Black" pitchFamily="34" charset="0"/>
                </a:rPr>
                <a:t>        Advise mother to continue breastfeeding</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400" dirty="0">
                  <a:latin typeface="Arial Black" pitchFamily="34" charset="0"/>
                </a:rPr>
                <a:t> </a:t>
              </a:r>
            </a:p>
          </p:txBody>
        </p:sp>
      </p:grpSp>
      <p:grpSp>
        <p:nvGrpSpPr>
          <p:cNvPr id="3" name="Group 19"/>
          <p:cNvGrpSpPr>
            <a:grpSpLocks/>
          </p:cNvGrpSpPr>
          <p:nvPr/>
        </p:nvGrpSpPr>
        <p:grpSpPr bwMode="auto">
          <a:xfrm>
            <a:off x="152400" y="3505200"/>
            <a:ext cx="8839200" cy="1828800"/>
            <a:chOff x="152400" y="2286000"/>
            <a:chExt cx="8839200" cy="1371600"/>
          </a:xfrm>
          <a:solidFill>
            <a:srgbClr val="FFFF00"/>
          </a:solidFill>
        </p:grpSpPr>
        <p:sp>
          <p:nvSpPr>
            <p:cNvPr id="13" name="Content Placeholder 2"/>
            <p:cNvSpPr txBox="1">
              <a:spLocks/>
            </p:cNvSpPr>
            <p:nvPr/>
          </p:nvSpPr>
          <p:spPr>
            <a:xfrm>
              <a:off x="152400" y="2286000"/>
              <a:ext cx="1981200" cy="1371600"/>
            </a:xfrm>
            <a:prstGeom prst="rect">
              <a:avLst/>
            </a:prstGeom>
            <a:grpFill/>
            <a:ln>
              <a:solidFill>
                <a:schemeClr val="bg1">
                  <a:alpha val="73000"/>
                </a:schemeClr>
              </a:solidFill>
            </a:ln>
          </p:spPr>
          <p:txBody>
            <a:bodyPr/>
            <a:lstStyle/>
            <a:p>
              <a:pPr marL="548640" indent="-411480" eaLnBrk="0" fontAlgn="auto" hangingPunct="0">
                <a:spcBef>
                  <a:spcPct val="20000"/>
                </a:spcBef>
                <a:spcAft>
                  <a:spcPts val="0"/>
                </a:spcAft>
                <a:buClr>
                  <a:schemeClr val="tx1">
                    <a:shade val="95000"/>
                  </a:schemeClr>
                </a:buClr>
                <a:buSzPct val="65000"/>
                <a:defRPr/>
              </a:pPr>
              <a:endParaRPr lang="en-PH" sz="900" b="1"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900" b="1" dirty="0">
                  <a:latin typeface="Arial Black" pitchFamily="34" charset="0"/>
                </a:rPr>
                <a:t>Two  of the following signs:</a:t>
              </a:r>
            </a:p>
            <a:p>
              <a:pPr marL="548640" indent="-411480" eaLnBrk="0" fontAlgn="auto" hangingPunct="0">
                <a:spcBef>
                  <a:spcPct val="20000"/>
                </a:spcBef>
                <a:spcAft>
                  <a:spcPts val="0"/>
                </a:spcAft>
                <a:buClr>
                  <a:schemeClr val="tx1">
                    <a:shade val="95000"/>
                  </a:schemeClr>
                </a:buClr>
                <a:buSzPct val="65000"/>
                <a:defRPr/>
              </a:pPr>
              <a:endParaRPr lang="en-PH" sz="900" b="1"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Restless, irritable</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Sunken eyes</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Drinks eagerly, thirsty</a:t>
              </a:r>
            </a:p>
            <a:p>
              <a:pPr marL="548640" indent="-411480" eaLnBrk="0" fontAlgn="auto" hangingPunct="0">
                <a:spcBef>
                  <a:spcPct val="20000"/>
                </a:spcBef>
                <a:spcAft>
                  <a:spcPts val="0"/>
                </a:spcAft>
                <a:buClr>
                  <a:schemeClr val="tx1">
                    <a:shade val="95000"/>
                  </a:schemeClr>
                </a:buClr>
                <a:buSzPct val="65000"/>
                <a:defRPr/>
              </a:pPr>
              <a:r>
                <a:rPr lang="en-PH" sz="1100" dirty="0">
                  <a:latin typeface="Arial Black" pitchFamily="34" charset="0"/>
                </a:rPr>
                <a:t>* Skin pinch goes back slowly.</a:t>
              </a:r>
            </a:p>
            <a:p>
              <a:pPr marL="548640" indent="-411480" eaLnBrk="0" fontAlgn="auto" hangingPunct="0">
                <a:spcBef>
                  <a:spcPct val="20000"/>
                </a:spcBef>
                <a:spcAft>
                  <a:spcPts val="0"/>
                </a:spcAft>
                <a:buClr>
                  <a:schemeClr val="tx1">
                    <a:shade val="95000"/>
                  </a:schemeClr>
                </a:buClr>
                <a:buSzPct val="65000"/>
                <a:defRPr/>
              </a:pPr>
              <a:endParaRPr lang="en-PH" sz="900" dirty="0">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9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endParaRPr lang="en-PH" sz="900" dirty="0">
                <a:solidFill>
                  <a:schemeClr val="bg1"/>
                </a:solidFill>
                <a:latin typeface="Arial Black" pitchFamily="34" charset="0"/>
              </a:endParaRPr>
            </a:p>
          </p:txBody>
        </p:sp>
        <p:sp>
          <p:nvSpPr>
            <p:cNvPr id="14" name="Content Placeholder 2"/>
            <p:cNvSpPr txBox="1">
              <a:spLocks/>
            </p:cNvSpPr>
            <p:nvPr/>
          </p:nvSpPr>
          <p:spPr>
            <a:xfrm>
              <a:off x="1905000" y="2286000"/>
              <a:ext cx="1676400" cy="13716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12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SOME</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DEHYDRATION</a:t>
              </a:r>
            </a:p>
          </p:txBody>
        </p:sp>
        <p:sp>
          <p:nvSpPr>
            <p:cNvPr id="15" name="Content Placeholder 2"/>
            <p:cNvSpPr txBox="1">
              <a:spLocks/>
            </p:cNvSpPr>
            <p:nvPr/>
          </p:nvSpPr>
          <p:spPr>
            <a:xfrm>
              <a:off x="3581400" y="2286000"/>
              <a:ext cx="5410200" cy="1371600"/>
            </a:xfrm>
            <a:prstGeom prst="rect">
              <a:avLst/>
            </a:prstGeom>
            <a:grpFill/>
            <a:ln>
              <a:solidFill>
                <a:schemeClr val="bg1">
                  <a:alpha val="71000"/>
                </a:schemeClr>
              </a:solidFill>
            </a:ln>
          </p:spPr>
          <p:txBody>
            <a:bodyPr/>
            <a:lstStyle/>
            <a:p>
              <a:pPr eaLnBrk="0" fontAlgn="auto" hangingPunct="0">
                <a:spcBef>
                  <a:spcPct val="20000"/>
                </a:spcBef>
                <a:spcAft>
                  <a:spcPts val="0"/>
                </a:spcAft>
                <a:buClr>
                  <a:schemeClr val="tx1">
                    <a:shade val="95000"/>
                  </a:schemeClr>
                </a:buClr>
                <a:buSzPct val="65000"/>
                <a:defRPr/>
              </a:pPr>
              <a:r>
                <a:rPr lang="en-PH" sz="1500" i="1" dirty="0">
                  <a:solidFill>
                    <a:schemeClr val="bg1"/>
                  </a:solidFill>
                  <a:latin typeface="Arial Black" pitchFamily="34" charset="0"/>
                </a:rPr>
                <a:t>*  </a:t>
              </a:r>
              <a:r>
                <a:rPr lang="en-PH" sz="1500" i="1" dirty="0">
                  <a:latin typeface="Arial Black" pitchFamily="34" charset="0"/>
                </a:rPr>
                <a:t>Give fluid and food for some dehydration </a:t>
              </a:r>
              <a:r>
                <a:rPr lang="en-PH" sz="1200" i="1" dirty="0">
                  <a:latin typeface="Arial Black" pitchFamily="34" charset="0"/>
                </a:rPr>
                <a:t>(Plan B). </a:t>
              </a:r>
              <a:endParaRPr lang="en-PH" sz="1500" i="1" dirty="0">
                <a:latin typeface="Arial Black" pitchFamily="34" charset="0"/>
              </a:endParaRPr>
            </a:p>
            <a:p>
              <a:pPr marL="547688" indent="-547688" eaLnBrk="0" fontAlgn="auto" hangingPunct="0">
                <a:spcBef>
                  <a:spcPct val="20000"/>
                </a:spcBef>
                <a:spcAft>
                  <a:spcPts val="0"/>
                </a:spcAft>
                <a:buClr>
                  <a:schemeClr val="tx1">
                    <a:shade val="95000"/>
                  </a:schemeClr>
                </a:buClr>
                <a:buSzPct val="65000"/>
                <a:tabLst>
                  <a:tab pos="0" algn="l"/>
                </a:tabLst>
                <a:defRPr/>
              </a:pPr>
              <a:r>
                <a:rPr lang="en-PH" sz="1500" dirty="0">
                  <a:latin typeface="Arial Black" pitchFamily="34" charset="0"/>
                </a:rPr>
                <a:t>*  If infant also has POSSIBLE SERIOUS BACTERIAL INFECTION  or DYSENTERY</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500" dirty="0">
                  <a:latin typeface="Arial Black" pitchFamily="34" charset="0"/>
                </a:rPr>
                <a:t>    -  Refer URGENTLY to hospital with mother giving frequent sips or ORS on the way.  </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500" dirty="0">
                  <a:latin typeface="Arial Black" pitchFamily="34" charset="0"/>
                </a:rPr>
                <a:t>        Advise mother to continue breastfeeding</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500" dirty="0">
                  <a:latin typeface="Arial Black" pitchFamily="34" charset="0"/>
                </a:rPr>
                <a:t> </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500" dirty="0">
                  <a:solidFill>
                    <a:schemeClr val="bg1"/>
                  </a:solidFill>
                  <a:latin typeface="Arial Black" pitchFamily="34" charset="0"/>
                </a:rPr>
                <a:t> </a:t>
              </a:r>
            </a:p>
          </p:txBody>
        </p:sp>
      </p:grpSp>
      <p:grpSp>
        <p:nvGrpSpPr>
          <p:cNvPr id="4" name="Group 33"/>
          <p:cNvGrpSpPr>
            <a:grpSpLocks/>
          </p:cNvGrpSpPr>
          <p:nvPr/>
        </p:nvGrpSpPr>
        <p:grpSpPr bwMode="auto">
          <a:xfrm>
            <a:off x="228600" y="5334000"/>
            <a:ext cx="8763000" cy="1524000"/>
            <a:chOff x="228600" y="3429000"/>
            <a:chExt cx="8763000" cy="533400"/>
          </a:xfrm>
          <a:solidFill>
            <a:srgbClr val="00B050"/>
          </a:solidFill>
        </p:grpSpPr>
        <p:sp>
          <p:nvSpPr>
            <p:cNvPr id="17" name="Content Placeholder 2"/>
            <p:cNvSpPr txBox="1">
              <a:spLocks/>
            </p:cNvSpPr>
            <p:nvPr/>
          </p:nvSpPr>
          <p:spPr>
            <a:xfrm>
              <a:off x="228600" y="3429000"/>
              <a:ext cx="1676400" cy="533400"/>
            </a:xfrm>
            <a:prstGeom prst="rect">
              <a:avLst/>
            </a:prstGeom>
            <a:grpFill/>
            <a:ln>
              <a:solidFill>
                <a:schemeClr val="bg1">
                  <a:alpha val="73000"/>
                </a:schemeClr>
              </a:solidFill>
            </a:ln>
          </p:spPr>
          <p:txBody>
            <a:bodyPr>
              <a:normAutofit lnSpcReduction="10000"/>
            </a:bodyPr>
            <a:lstStyle/>
            <a:p>
              <a:pPr marL="548640" indent="-411480" eaLnBrk="0" fontAlgn="auto" hangingPunct="0">
                <a:spcBef>
                  <a:spcPct val="20000"/>
                </a:spcBef>
                <a:spcAft>
                  <a:spcPts val="0"/>
                </a:spcAft>
                <a:buClr>
                  <a:schemeClr val="tx1">
                    <a:shade val="95000"/>
                  </a:schemeClr>
                </a:buClr>
                <a:buSzPct val="65000"/>
                <a:defRPr/>
              </a:pPr>
              <a:endParaRPr lang="en-PH" sz="9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Not enough signs to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classify as some or </a:t>
              </a:r>
            </a:p>
            <a:p>
              <a:pPr marL="548640" indent="-411480" eaLnBrk="0" fontAlgn="auto" hangingPunct="0">
                <a:spcBef>
                  <a:spcPct val="20000"/>
                </a:spcBef>
                <a:spcAft>
                  <a:spcPts val="0"/>
                </a:spcAft>
                <a:buClr>
                  <a:schemeClr val="tx1">
                    <a:shade val="95000"/>
                  </a:schemeClr>
                </a:buClr>
                <a:buSzPct val="65000"/>
                <a:defRPr/>
              </a:pPr>
              <a:r>
                <a:rPr lang="en-PH" sz="1200" dirty="0">
                  <a:latin typeface="Arial Black" pitchFamily="34" charset="0"/>
                </a:rPr>
                <a:t>severe dehydration</a:t>
              </a:r>
              <a:r>
                <a:rPr lang="en-PH" sz="900" dirty="0">
                  <a:solidFill>
                    <a:schemeClr val="bg1"/>
                  </a:solidFill>
                  <a:latin typeface="Arial Black" pitchFamily="34" charset="0"/>
                </a:rPr>
                <a:t>. </a:t>
              </a:r>
            </a:p>
          </p:txBody>
        </p:sp>
        <p:sp>
          <p:nvSpPr>
            <p:cNvPr id="18" name="Content Placeholder 2"/>
            <p:cNvSpPr txBox="1">
              <a:spLocks/>
            </p:cNvSpPr>
            <p:nvPr/>
          </p:nvSpPr>
          <p:spPr>
            <a:xfrm>
              <a:off x="1905000" y="3429000"/>
              <a:ext cx="1676400" cy="533400"/>
            </a:xfrm>
            <a:prstGeom prst="rect">
              <a:avLst/>
            </a:prstGeom>
            <a:grp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NO</a:t>
              </a: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DEHYDRATION</a:t>
              </a:r>
            </a:p>
            <a:p>
              <a:pPr marL="548640" indent="-411480" algn="ctr" eaLnBrk="0" fontAlgn="auto" hangingPunct="0">
                <a:spcBef>
                  <a:spcPct val="20000"/>
                </a:spcBef>
                <a:spcAft>
                  <a:spcPts val="0"/>
                </a:spcAft>
                <a:buClr>
                  <a:schemeClr val="tx1">
                    <a:shade val="95000"/>
                  </a:schemeClr>
                </a:buClr>
                <a:buSzPct val="65000"/>
                <a:defRPr/>
              </a:pPr>
              <a:endParaRPr lang="en-PH" sz="1000" b="1" dirty="0">
                <a:latin typeface="Arial Black" pitchFamily="34" charset="0"/>
              </a:endParaRPr>
            </a:p>
          </p:txBody>
        </p:sp>
        <p:sp>
          <p:nvSpPr>
            <p:cNvPr id="19" name="Content Placeholder 2"/>
            <p:cNvSpPr txBox="1">
              <a:spLocks/>
            </p:cNvSpPr>
            <p:nvPr/>
          </p:nvSpPr>
          <p:spPr>
            <a:xfrm>
              <a:off x="3581400" y="3429000"/>
              <a:ext cx="5410200" cy="533400"/>
            </a:xfrm>
            <a:prstGeom prst="rect">
              <a:avLst/>
            </a:prstGeom>
            <a:grpFill/>
            <a:ln>
              <a:solidFill>
                <a:schemeClr val="bg1">
                  <a:alpha val="71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r>
                <a:rPr lang="en-PH" sz="1400" i="1" dirty="0">
                  <a:latin typeface="Arial Black" pitchFamily="34" charset="0"/>
                </a:rPr>
                <a:t>Give fluid and food to treat </a:t>
              </a:r>
              <a:r>
                <a:rPr lang="en-PH" sz="1400" i="1" dirty="0" smtClean="0">
                  <a:latin typeface="Arial Black" pitchFamily="34" charset="0"/>
                </a:rPr>
                <a:t>diarrhoea </a:t>
              </a:r>
              <a:r>
                <a:rPr lang="en-PH" sz="1400" i="1" dirty="0">
                  <a:latin typeface="Arial Black" pitchFamily="34" charset="0"/>
                </a:rPr>
                <a:t>at home (Plan A). </a:t>
              </a:r>
            </a:p>
          </p:txBody>
        </p:sp>
      </p:gr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a:xfrm>
            <a:off x="228600" y="381000"/>
            <a:ext cx="8839200" cy="685800"/>
          </a:xfrm>
        </p:spPr>
        <p:txBody>
          <a:bodyPr/>
          <a:lstStyle/>
          <a:p>
            <a:pPr eaLnBrk="1" hangingPunct="1"/>
            <a:r>
              <a:rPr lang="en-PH" sz="2600" dirty="0" smtClean="0">
                <a:solidFill>
                  <a:schemeClr val="tx1"/>
                </a:solidFill>
              </a:rPr>
              <a:t>THEN ASK: Does the young infant have diarrhoea</a:t>
            </a:r>
          </a:p>
        </p:txBody>
      </p:sp>
      <p:sp>
        <p:nvSpPr>
          <p:cNvPr id="140293" name="Slide Number Placeholder 10"/>
          <p:cNvSpPr>
            <a:spLocks noGrp="1"/>
          </p:cNvSpPr>
          <p:nvPr>
            <p:ph type="sldNum" sz="quarter" idx="12"/>
          </p:nvPr>
        </p:nvSpPr>
        <p:spPr>
          <a:noFill/>
        </p:spPr>
        <p:txBody>
          <a:bodyPr/>
          <a:lstStyle/>
          <a:p>
            <a:fld id="{5A73148C-5AB0-4F95-B33C-DA08FC12F395}" type="slidenum">
              <a:rPr lang="en-US" smtClean="0"/>
              <a:pPr/>
              <a:t>99</a:t>
            </a:fld>
            <a:endParaRPr lang="en-US" dirty="0" smtClean="0"/>
          </a:p>
        </p:txBody>
      </p:sp>
      <p:grpSp>
        <p:nvGrpSpPr>
          <p:cNvPr id="2" name="Group 24"/>
          <p:cNvGrpSpPr>
            <a:grpSpLocks/>
          </p:cNvGrpSpPr>
          <p:nvPr/>
        </p:nvGrpSpPr>
        <p:grpSpPr bwMode="auto">
          <a:xfrm>
            <a:off x="228600" y="1371600"/>
            <a:ext cx="8763000" cy="1600200"/>
            <a:chOff x="228600" y="3581400"/>
            <a:chExt cx="8763000" cy="533400"/>
          </a:xfrm>
          <a:solidFill>
            <a:srgbClr val="FF0000"/>
          </a:solidFill>
        </p:grpSpPr>
        <p:sp>
          <p:nvSpPr>
            <p:cNvPr id="22" name="Content Placeholder 2"/>
            <p:cNvSpPr txBox="1">
              <a:spLocks/>
            </p:cNvSpPr>
            <p:nvPr/>
          </p:nvSpPr>
          <p:spPr>
            <a:xfrm>
              <a:off x="228600" y="3581400"/>
              <a:ext cx="1676400" cy="533400"/>
            </a:xfrm>
            <a:prstGeom prst="rect">
              <a:avLst/>
            </a:prstGeom>
            <a:solidFill>
              <a:srgbClr val="FF99CC"/>
            </a:solid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2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200" dirty="0">
                  <a:solidFill>
                    <a:schemeClr val="bg1"/>
                  </a:solidFill>
                  <a:latin typeface="Arial Black" pitchFamily="34" charset="0"/>
                </a:rPr>
                <a:t>* </a:t>
              </a:r>
              <a:r>
                <a:rPr lang="en-PH" sz="1400" dirty="0">
                  <a:latin typeface="Arial Black" pitchFamily="34" charset="0"/>
                </a:rPr>
                <a:t>Dehydration </a:t>
              </a:r>
            </a:p>
            <a:p>
              <a:pPr marL="548640" indent="-411480" eaLnBrk="0" fontAlgn="auto" hangingPunct="0">
                <a:spcBef>
                  <a:spcPct val="20000"/>
                </a:spcBef>
                <a:spcAft>
                  <a:spcPts val="0"/>
                </a:spcAft>
                <a:buClr>
                  <a:schemeClr val="tx1">
                    <a:shade val="95000"/>
                  </a:schemeClr>
                </a:buClr>
                <a:buSzPct val="65000"/>
                <a:defRPr/>
              </a:pPr>
              <a:r>
                <a:rPr lang="en-PH" sz="1400" dirty="0">
                  <a:latin typeface="Arial Black" pitchFamily="34" charset="0"/>
                </a:rPr>
                <a:t>lasting 14  days or more</a:t>
              </a:r>
            </a:p>
          </p:txBody>
        </p:sp>
        <p:sp>
          <p:nvSpPr>
            <p:cNvPr id="23" name="Content Placeholder 2"/>
            <p:cNvSpPr txBox="1">
              <a:spLocks/>
            </p:cNvSpPr>
            <p:nvPr/>
          </p:nvSpPr>
          <p:spPr>
            <a:xfrm>
              <a:off x="1905000" y="3581400"/>
              <a:ext cx="1676400" cy="5334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indent="136525"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SEVERE  PERSISTENT DIARRHEA</a:t>
              </a: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24" name="Content Placeholder 2"/>
            <p:cNvSpPr txBox="1">
              <a:spLocks/>
            </p:cNvSpPr>
            <p:nvPr/>
          </p:nvSpPr>
          <p:spPr>
            <a:xfrm>
              <a:off x="3581400" y="3581400"/>
              <a:ext cx="5410200" cy="533400"/>
            </a:xfrm>
            <a:prstGeom prst="rect">
              <a:avLst/>
            </a:prstGeom>
            <a:solidFill>
              <a:srgbClr val="FF99CC"/>
            </a:solidFill>
            <a:ln>
              <a:solidFill>
                <a:schemeClr val="bg1">
                  <a:alpha val="71000"/>
                </a:schemeClr>
              </a:solidFill>
            </a:ln>
          </p:spPr>
          <p:txBody>
            <a:bodyPr>
              <a:normAutofit/>
            </a:bodyPr>
            <a:lstStyle/>
            <a:p>
              <a:pPr marL="114300" indent="-114300" eaLnBrk="0" fontAlgn="auto" hangingPunct="0">
                <a:spcBef>
                  <a:spcPct val="20000"/>
                </a:spcBef>
                <a:spcAft>
                  <a:spcPts val="0"/>
                </a:spcAft>
                <a:buClr>
                  <a:schemeClr val="tx1">
                    <a:shade val="95000"/>
                  </a:schemeClr>
                </a:buClr>
                <a:buSzPct val="65000"/>
                <a:defRPr/>
              </a:pPr>
              <a:r>
                <a:rPr lang="en-PH" sz="1600" i="1" dirty="0">
                  <a:latin typeface="Arial Black" pitchFamily="34" charset="0"/>
                </a:rPr>
                <a:t>*  If young infant is dehydrated, treat dehydration before referral unless the infant has also POSSIBLE SERIOUS BACTERIAL INFECTION</a:t>
              </a:r>
            </a:p>
            <a:p>
              <a:pPr marL="547688" indent="-547688" eaLnBrk="0" fontAlgn="auto" hangingPunct="0">
                <a:spcBef>
                  <a:spcPct val="20000"/>
                </a:spcBef>
                <a:spcAft>
                  <a:spcPts val="0"/>
                </a:spcAft>
                <a:buClr>
                  <a:schemeClr val="tx1">
                    <a:shade val="95000"/>
                  </a:schemeClr>
                </a:buClr>
                <a:buSzPct val="65000"/>
                <a:tabLst>
                  <a:tab pos="0" algn="l"/>
                </a:tabLst>
                <a:defRPr/>
              </a:pPr>
              <a:r>
                <a:rPr lang="en-PH" sz="1600" b="1" dirty="0">
                  <a:latin typeface="Arial Black" pitchFamily="34" charset="0"/>
                </a:rPr>
                <a:t>*  Refer to hospital.</a:t>
              </a:r>
            </a:p>
            <a:p>
              <a:pPr marL="548640" indent="-411480" eaLnBrk="0" fontAlgn="auto" hangingPunct="0">
                <a:spcBef>
                  <a:spcPct val="20000"/>
                </a:spcBef>
                <a:spcAft>
                  <a:spcPts val="0"/>
                </a:spcAft>
                <a:buClr>
                  <a:schemeClr val="tx1">
                    <a:shade val="95000"/>
                  </a:schemeClr>
                </a:buClr>
                <a:buSzPct val="65000"/>
                <a:buFont typeface="Wingdings" pitchFamily="2" charset="2"/>
                <a:buChar char="Ø"/>
                <a:defRPr/>
              </a:pPr>
              <a:endParaRPr lang="en-PH" sz="1600" dirty="0">
                <a:solidFill>
                  <a:schemeClr val="bg1"/>
                </a:solidFill>
                <a:latin typeface="Arial Black" pitchFamily="34" charset="0"/>
              </a:endParaRPr>
            </a:p>
          </p:txBody>
        </p:sp>
      </p:grpSp>
      <p:grpSp>
        <p:nvGrpSpPr>
          <p:cNvPr id="3" name="Group 29"/>
          <p:cNvGrpSpPr>
            <a:grpSpLocks/>
          </p:cNvGrpSpPr>
          <p:nvPr/>
        </p:nvGrpSpPr>
        <p:grpSpPr bwMode="auto">
          <a:xfrm>
            <a:off x="228600" y="2971800"/>
            <a:ext cx="8763000" cy="1447800"/>
            <a:chOff x="228600" y="3657600"/>
            <a:chExt cx="8763000" cy="1524000"/>
          </a:xfrm>
          <a:solidFill>
            <a:srgbClr val="FF0000"/>
          </a:solidFill>
        </p:grpSpPr>
        <p:sp>
          <p:nvSpPr>
            <p:cNvPr id="31" name="Content Placeholder 2"/>
            <p:cNvSpPr txBox="1">
              <a:spLocks/>
            </p:cNvSpPr>
            <p:nvPr/>
          </p:nvSpPr>
          <p:spPr>
            <a:xfrm>
              <a:off x="228600" y="3657600"/>
              <a:ext cx="1676400" cy="1524000"/>
            </a:xfrm>
            <a:prstGeom prst="rect">
              <a:avLst/>
            </a:prstGeom>
            <a:solidFill>
              <a:srgbClr val="FF99CC"/>
            </a:solidFill>
            <a:ln>
              <a:solidFill>
                <a:schemeClr val="bg1">
                  <a:alpha val="73000"/>
                </a:schemeClr>
              </a:solidFill>
            </a:ln>
          </p:spPr>
          <p:txBody>
            <a:bodyPr>
              <a:normAutofit/>
            </a:bodyPr>
            <a:lstStyle/>
            <a:p>
              <a:pPr marL="548640" indent="-411480" eaLnBrk="0" fontAlgn="auto" hangingPunct="0">
                <a:spcBef>
                  <a:spcPct val="20000"/>
                </a:spcBef>
                <a:spcAft>
                  <a:spcPts val="0"/>
                </a:spcAft>
                <a:buClr>
                  <a:schemeClr val="tx1">
                    <a:shade val="95000"/>
                  </a:schemeClr>
                </a:buClr>
                <a:buSzPct val="65000"/>
                <a:defRPr/>
              </a:pPr>
              <a:endParaRPr lang="en-PH" sz="1400" dirty="0">
                <a:solidFill>
                  <a:schemeClr val="bg1"/>
                </a:solidFill>
                <a:latin typeface="Arial Black" pitchFamily="34" charset="0"/>
              </a:endParaRPr>
            </a:p>
            <a:p>
              <a:pPr marL="548640" indent="-411480" eaLnBrk="0" fontAlgn="auto" hangingPunct="0">
                <a:spcBef>
                  <a:spcPct val="20000"/>
                </a:spcBef>
                <a:spcAft>
                  <a:spcPts val="0"/>
                </a:spcAft>
                <a:buClr>
                  <a:schemeClr val="tx1">
                    <a:shade val="95000"/>
                  </a:schemeClr>
                </a:buClr>
                <a:buSzPct val="65000"/>
                <a:defRPr/>
              </a:pPr>
              <a:r>
                <a:rPr lang="en-PH" sz="1600" dirty="0">
                  <a:latin typeface="Arial Black" pitchFamily="34" charset="0"/>
                </a:rPr>
                <a:t>* Blood in the stool</a:t>
              </a:r>
            </a:p>
          </p:txBody>
        </p:sp>
        <p:sp>
          <p:nvSpPr>
            <p:cNvPr id="32" name="Content Placeholder 2"/>
            <p:cNvSpPr txBox="1">
              <a:spLocks/>
            </p:cNvSpPr>
            <p:nvPr/>
          </p:nvSpPr>
          <p:spPr>
            <a:xfrm>
              <a:off x="1905000" y="3657600"/>
              <a:ext cx="1676400" cy="1524000"/>
            </a:xfrm>
            <a:prstGeom prst="rect">
              <a:avLst/>
            </a:prstGeom>
            <a:solidFill>
              <a:srgbClr val="FF99CC"/>
            </a:solidFill>
            <a:ln>
              <a:solidFill>
                <a:schemeClr val="bg1">
                  <a:alpha val="71000"/>
                </a:schemeClr>
              </a:solidFill>
            </a:ln>
          </p:spPr>
          <p:txBody>
            <a:bodyPr>
              <a:normAutofit/>
            </a:bodyPr>
            <a:lstStyle/>
            <a:p>
              <a:pPr marL="548640" indent="-411480" algn="ctr" eaLnBrk="0" fontAlgn="auto" hangingPunct="0">
                <a:spcBef>
                  <a:spcPct val="20000"/>
                </a:spcBef>
                <a:spcAft>
                  <a:spcPts val="0"/>
                </a:spcAft>
                <a:buClr>
                  <a:schemeClr val="tx1">
                    <a:shade val="95000"/>
                  </a:schemeClr>
                </a:buClr>
                <a:buSzPct val="65000"/>
                <a:defRPr/>
              </a:pPr>
              <a:endParaRPr lang="en-PH" sz="5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a:p>
              <a:pPr marL="548640" indent="-411480" algn="ctr" eaLnBrk="0" fontAlgn="auto" hangingPunct="0">
                <a:spcBef>
                  <a:spcPct val="20000"/>
                </a:spcBef>
                <a:spcAft>
                  <a:spcPts val="0"/>
                </a:spcAft>
                <a:buClr>
                  <a:schemeClr val="tx1">
                    <a:shade val="95000"/>
                  </a:schemeClr>
                </a:buClr>
                <a:buSzPct val="65000"/>
                <a:defRPr/>
              </a:pPr>
              <a:r>
                <a:rPr lang="en-PH" sz="1200" b="1" dirty="0">
                  <a:latin typeface="Arial Black" pitchFamily="34" charset="0"/>
                </a:rPr>
                <a:t>DYSENTERY</a:t>
              </a:r>
            </a:p>
            <a:p>
              <a:pPr marL="548640" indent="-411480" algn="ctr" eaLnBrk="0" fontAlgn="auto" hangingPunct="0">
                <a:spcBef>
                  <a:spcPct val="20000"/>
                </a:spcBef>
                <a:spcAft>
                  <a:spcPts val="0"/>
                </a:spcAft>
                <a:buClr>
                  <a:schemeClr val="tx1">
                    <a:shade val="95000"/>
                  </a:schemeClr>
                </a:buClr>
                <a:buSzPct val="65000"/>
                <a:defRPr/>
              </a:pPr>
              <a:endParaRPr lang="en-PH" sz="1000" b="1" dirty="0">
                <a:solidFill>
                  <a:schemeClr val="bg1"/>
                </a:solidFill>
                <a:latin typeface="Arial Black" pitchFamily="34" charset="0"/>
              </a:endParaRPr>
            </a:p>
          </p:txBody>
        </p:sp>
        <p:sp>
          <p:nvSpPr>
            <p:cNvPr id="33" name="Content Placeholder 2"/>
            <p:cNvSpPr txBox="1">
              <a:spLocks/>
            </p:cNvSpPr>
            <p:nvPr/>
          </p:nvSpPr>
          <p:spPr>
            <a:xfrm>
              <a:off x="3581400" y="3657600"/>
              <a:ext cx="5410200" cy="1524000"/>
            </a:xfrm>
            <a:prstGeom prst="rect">
              <a:avLst/>
            </a:prstGeom>
            <a:solidFill>
              <a:srgbClr val="FF99CC"/>
            </a:solidFill>
            <a:ln>
              <a:solidFill>
                <a:schemeClr val="bg1">
                  <a:alpha val="71000"/>
                </a:schemeClr>
              </a:solidFill>
            </a:ln>
          </p:spPr>
          <p:txBody>
            <a:bodyPr>
              <a:normAutofit/>
            </a:bodyPr>
            <a:lstStyle/>
            <a:p>
              <a:pPr eaLnBrk="0" fontAlgn="auto" hangingPunct="0">
                <a:spcBef>
                  <a:spcPct val="20000"/>
                </a:spcBef>
                <a:spcAft>
                  <a:spcPts val="0"/>
                </a:spcAft>
                <a:buClr>
                  <a:schemeClr val="tx1">
                    <a:shade val="95000"/>
                  </a:schemeClr>
                </a:buClr>
                <a:buSzPct val="65000"/>
                <a:tabLst>
                  <a:tab pos="0" algn="l"/>
                </a:tabLst>
                <a:defRPr/>
              </a:pPr>
              <a:r>
                <a:rPr lang="en-PH" sz="1600" dirty="0">
                  <a:latin typeface="Arial Black" pitchFamily="34" charset="0"/>
                </a:rPr>
                <a:t>* Refer URGENTLY to hospital with mother giving frequent sips or ORS on the way.  </a:t>
              </a:r>
            </a:p>
            <a:p>
              <a:pPr marL="114300" indent="-114300" eaLnBrk="0" fontAlgn="auto" hangingPunct="0">
                <a:spcBef>
                  <a:spcPct val="20000"/>
                </a:spcBef>
                <a:spcAft>
                  <a:spcPts val="0"/>
                </a:spcAft>
                <a:buClr>
                  <a:schemeClr val="tx1">
                    <a:shade val="95000"/>
                  </a:schemeClr>
                </a:buClr>
                <a:buSzPct val="65000"/>
                <a:tabLst>
                  <a:tab pos="0" algn="l"/>
                </a:tabLst>
                <a:defRPr/>
              </a:pPr>
              <a:r>
                <a:rPr lang="en-PH" sz="1600" dirty="0">
                  <a:latin typeface="Arial Black" pitchFamily="34" charset="0"/>
                </a:rPr>
                <a:t>        Advise mother to continue breastfeeding</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2568</TotalTime>
  <Words>6266</Words>
  <Application>Microsoft Office PowerPoint</Application>
  <PresentationFormat>On-screen Show (4:3)</PresentationFormat>
  <Paragraphs>1146</Paragraphs>
  <Slides>136</Slides>
  <Notes>5</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136</vt:i4>
      </vt:variant>
    </vt:vector>
  </HeadingPairs>
  <TitlesOfParts>
    <vt:vector size="146" baseType="lpstr">
      <vt:lpstr>Aharoni</vt:lpstr>
      <vt:lpstr>Arial</vt:lpstr>
      <vt:lpstr>Arial Black</vt:lpstr>
      <vt:lpstr>Bodoni MT Black</vt:lpstr>
      <vt:lpstr>Book Antiqua</vt:lpstr>
      <vt:lpstr>Calibri</vt:lpstr>
      <vt:lpstr>Tahoma</vt:lpstr>
      <vt:lpstr>Times New Roman</vt:lpstr>
      <vt:lpstr>Wingdings</vt:lpstr>
      <vt:lpstr>Office Theme</vt:lpstr>
      <vt:lpstr>INTERGRATED MANAGEMENT OF CHILDHOOD ILLNESS ( IMCI)</vt:lpstr>
      <vt:lpstr>Introduction</vt:lpstr>
      <vt:lpstr>DIFFERENCES BETWEEN PAEDIATRIC HISTORY AND ADULT HISTORY</vt:lpstr>
      <vt:lpstr>PowerPoint Presentation</vt:lpstr>
      <vt:lpstr>PowerPoint Presentation</vt:lpstr>
      <vt:lpstr>Outline of the Pediatric History</vt:lpstr>
      <vt:lpstr>PowerPoint Presentation</vt:lpstr>
      <vt:lpstr>PowerPoint Presentation</vt:lpstr>
      <vt:lpstr>PowerPoint Presentation</vt:lpstr>
      <vt:lpstr>PowerPoint Presentation</vt:lpstr>
      <vt:lpstr>PowerPoint Presentation</vt:lpstr>
      <vt:lpstr>PowerPoint Presentation</vt:lpstr>
      <vt:lpstr>Review of Systems:</vt:lpstr>
      <vt:lpstr>PowerPoint Presentation</vt:lpstr>
      <vt:lpstr>PowerPoint Presentation</vt:lpstr>
      <vt:lpstr>IMCI</vt:lpstr>
      <vt:lpstr>PowerPoint Presentation</vt:lpstr>
      <vt:lpstr>PowerPoint Presentation</vt:lpstr>
      <vt:lpstr>definition</vt:lpstr>
      <vt:lpstr>OBJECTIVES OF IMCI</vt:lpstr>
      <vt:lpstr> PRINCIPLES OF IMCI CASE MANAGEMENT </vt:lpstr>
      <vt:lpstr>PowerPoint Presentation</vt:lpstr>
      <vt:lpstr>Essential IMCI Drugs at Health Facilities</vt:lpstr>
      <vt:lpstr>PowerPoint Presentation</vt:lpstr>
      <vt:lpstr>PowerPoint Presentation</vt:lpstr>
      <vt:lpstr>INTRODUCTION</vt:lpstr>
      <vt:lpstr>PowerPoint Presentation</vt:lpstr>
      <vt:lpstr>CASE MANAGEMENT PROCESS</vt:lpstr>
      <vt:lpstr>PURPOSE OF IMCI</vt:lpstr>
      <vt:lpstr>PowerPoint Presentation</vt:lpstr>
      <vt:lpstr>PowerPoint Presentation</vt:lpstr>
      <vt:lpstr>THE LEGEND .</vt:lpstr>
      <vt:lpstr>PowerPoint Presentation</vt:lpstr>
      <vt:lpstr>PowerPoint Presentation</vt:lpstr>
      <vt:lpstr>PowerPoint Presentation</vt:lpstr>
      <vt:lpstr>Skills to be learnt include:</vt:lpstr>
      <vt:lpstr>PowerPoint Presentation</vt:lpstr>
      <vt:lpstr>PowerPoint Presentation</vt:lpstr>
      <vt:lpstr>PowerPoint Presentation</vt:lpstr>
      <vt:lpstr>PowerPoint Presentation</vt:lpstr>
      <vt:lpstr>PowerPoint Presentation</vt:lpstr>
      <vt:lpstr>PowerPoint Presentation</vt:lpstr>
      <vt:lpstr>CLASSIFY COUGH AND DIFFICULT IN BREATHING</vt:lpstr>
      <vt:lpstr>PowerPoint Presentation</vt:lpstr>
      <vt:lpstr>MANAGEMENT</vt:lpstr>
      <vt:lpstr>PowerPoint Presentation</vt:lpstr>
      <vt:lpstr>PowerPoint Presentation</vt:lpstr>
      <vt:lpstr>PNEUMONIA</vt:lpstr>
      <vt:lpstr>No pneumonia,cough or cold</vt:lpstr>
      <vt:lpstr>ASSESS AND CLASSIFY DIARRHOEA</vt:lpstr>
      <vt:lpstr>PowerPoint Presentation</vt:lpstr>
      <vt:lpstr>PowerPoint Presentation</vt:lpstr>
      <vt:lpstr>ASSESS DIARRHEA</vt:lpstr>
      <vt:lpstr>PowerPoint Presentation</vt:lpstr>
      <vt:lpstr>CLASSIFY DIARRHOEA</vt:lpstr>
      <vt:lpstr>PowerPoint Presentation</vt:lpstr>
      <vt:lpstr>PowerPoint Presentation</vt:lpstr>
      <vt:lpstr>THEN ASK: Duration of diarrhoea≥ 14 days</vt:lpstr>
      <vt:lpstr>MANAGEMENT OF DIARRHOE/GE</vt:lpstr>
      <vt:lpstr>PowerPoint Presentation</vt:lpstr>
      <vt:lpstr>Management of severe dehydration</vt:lpstr>
      <vt:lpstr>PowerPoint Presentation</vt:lpstr>
      <vt:lpstr>PowerPoint Presentation</vt:lpstr>
      <vt:lpstr>PowerPoint Presentation</vt:lpstr>
      <vt:lpstr>SEVERE PERSISTENT DIARRHOEA</vt:lpstr>
      <vt:lpstr>PowerPoint Presentation</vt:lpstr>
      <vt:lpstr>ASSESS AND CLASSIFY FEVER</vt:lpstr>
      <vt:lpstr>PowerPoint Presentation</vt:lpstr>
      <vt:lpstr>PowerPoint Presentation</vt:lpstr>
      <vt:lpstr>ASSESS FOR FEVER</vt:lpstr>
      <vt:lpstr>PowerPoint Presentation</vt:lpstr>
      <vt:lpstr>PowerPoint Presentation</vt:lpstr>
      <vt:lpstr>PowerPoint Presentation</vt:lpstr>
      <vt:lpstr>PowerPoint Presentation</vt:lpstr>
      <vt:lpstr>THEN ASK: Does the Child have Fever?</vt:lpstr>
      <vt:lpstr>THEN ASK: Does the Child have Fever?</vt:lpstr>
      <vt:lpstr>THEN ASK: Does the Child have Fever?</vt:lpstr>
      <vt:lpstr>PowerPoint Presentation</vt:lpstr>
      <vt:lpstr>PowerPoint Presentation</vt:lpstr>
      <vt:lpstr>PowerPoint Presentation</vt:lpstr>
      <vt:lpstr>PowerPoint Presentation</vt:lpstr>
      <vt:lpstr>ASSESS AND CLASSIFY EAR PROBLEM</vt:lpstr>
      <vt:lpstr>CLASSIFICATION</vt:lpstr>
      <vt:lpstr>ASSESS FOR MALNUTRITION AND ANAEMIA</vt:lpstr>
      <vt:lpstr>PowerPoint Presentation</vt:lpstr>
      <vt:lpstr>ASSESS FOR SUSPECTED SYMPTOMATIC HIV INFECTION</vt:lpstr>
      <vt:lpstr>PowerPoint Presentation</vt:lpstr>
      <vt:lpstr>CHECK FOR IMMUNISATION STATUS AND VIT A SUPPLEMENTATION STATUS</vt:lpstr>
      <vt:lpstr>PowerPoint Presentation</vt:lpstr>
      <vt:lpstr>PowerPoint Presentation</vt:lpstr>
      <vt:lpstr>ASSESS ANY OTHER PROBLEM THE CHILD HAS.</vt:lpstr>
      <vt:lpstr>PowerPoint Presentation</vt:lpstr>
      <vt:lpstr>PowerPoint Presentation</vt:lpstr>
      <vt:lpstr>PowerPoint Presentation</vt:lpstr>
      <vt:lpstr>CHECK FOR POSSIBLE BACTERIAL INFECTION</vt:lpstr>
      <vt:lpstr>PowerPoint Presentation</vt:lpstr>
      <vt:lpstr>ASSESS FOR DIARRHEA</vt:lpstr>
      <vt:lpstr>THEN ASK: Does the young infant have diarrheal</vt:lpstr>
      <vt:lpstr>THEN ASK: Does the young infant have diarrhoea</vt:lpstr>
      <vt:lpstr>ASSESS FOR FEEDING PROBLEMS</vt:lpstr>
      <vt:lpstr>THEN CHECK FOR FEEDING PROBLEM OR LOW WEIGHT:</vt:lpstr>
      <vt:lpstr>THEN CHECK FOR FEEDING PROBLEM OR LOW WEIGHT:</vt:lpstr>
      <vt:lpstr>PowerPoint Presentation</vt:lpstr>
      <vt:lpstr>PowerPoint Presentation</vt:lpstr>
      <vt:lpstr>BREASTFEEDING PROBLEMS AND SOLUTIONS</vt:lpstr>
      <vt:lpstr>PowerPoint Presentation</vt:lpstr>
      <vt:lpstr>PowerPoint Presentation</vt:lpstr>
      <vt:lpstr>REFERRAL OF A CHILD</vt:lpstr>
      <vt:lpstr>TREATMENT IN IMCI</vt:lpstr>
      <vt:lpstr>SEVERE PNEUMONIA/VERY SEVERE DISEASE</vt:lpstr>
      <vt:lpstr>PowerPoint Presentation</vt:lpstr>
      <vt:lpstr>PowerPoint Presentation</vt:lpstr>
      <vt:lpstr>PowerPoint Presentation</vt:lpstr>
      <vt:lpstr>SEVERE FEBRILE DISEASE</vt:lpstr>
      <vt:lpstr>PowerPoint Presentation</vt:lpstr>
      <vt:lpstr>PowerPoint Presentation</vt:lpstr>
      <vt:lpstr>TREATMENT OF UNCOMPLICATED MALARIA</vt:lpstr>
      <vt:lpstr>TREATMENT OF SEVERE MALARIA</vt:lpstr>
      <vt:lpstr>ANTIBIOTICS</vt:lpstr>
      <vt:lpstr>Severe pneumonia</vt:lpstr>
      <vt:lpstr>MASTOIDITIS</vt:lpstr>
      <vt:lpstr>VITAMIN A</vt:lpstr>
      <vt:lpstr>MULTI VITAMIN/MINERAL SUPPLEMENT</vt:lpstr>
      <vt:lpstr>DIAZEPAM FOR CONVULSIONS</vt:lpstr>
      <vt:lpstr>TREAT CHILD FOR HYPOGLYCAEMIA</vt:lpstr>
      <vt:lpstr>TREAT WHEEZING</vt:lpstr>
      <vt:lpstr>PowerPoint Presentation</vt:lpstr>
      <vt:lpstr>ORAL BRONCHODILATORS</vt:lpstr>
      <vt:lpstr>ORAL SALBUTAMOL TDS FOR 5 DAYS</vt:lpstr>
      <vt:lpstr>ETAT:TRIAGE OF SICK CHILDREN</vt:lpstr>
      <vt:lpstr>PowerPoint Presentation</vt:lpstr>
      <vt:lpstr>PowerPoint Presentation</vt:lpstr>
      <vt:lpstr>PRIORITY SIGNS IN A CHILD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IMCI</dc:title>
  <dc:creator>irerii</dc:creator>
  <cp:lastModifiedBy>My Computer</cp:lastModifiedBy>
  <cp:revision>205</cp:revision>
  <dcterms:created xsi:type="dcterms:W3CDTF">2013-06-18T18:41:35Z</dcterms:created>
  <dcterms:modified xsi:type="dcterms:W3CDTF">2017-12-31T06:22:11Z</dcterms:modified>
</cp:coreProperties>
</file>