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1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55825" y="1367091"/>
            <a:ext cx="788035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40813" y="3475948"/>
            <a:ext cx="8310372" cy="1377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57" y="182498"/>
            <a:ext cx="623506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6725" y="1046162"/>
            <a:ext cx="11258550" cy="4391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eachmeanatomy.info/upper-limb/bones/the-humerus/" TargetMode="External"/><Relationship Id="rId2" Type="http://schemas.openxmlformats.org/officeDocument/2006/relationships/hyperlink" Target="https://teachmeanatomy.info/upper-limb/bones/uln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hyperlink" Target="https://teachmeanatomy.info/upper-limb/bones/radius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hyperlink" Target="https://radiopaedia.org/articles/arterial-anastomosis-of-the-elbow?lang=gb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7.jpg"/><Relationship Id="rId4" Type="http://schemas.openxmlformats.org/officeDocument/2006/relationships/image" Target="../media/image66.jp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0" y="1341691"/>
            <a:ext cx="767143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spc="-35" dirty="0">
                <a:solidFill>
                  <a:srgbClr val="FF0000"/>
                </a:solidFill>
                <a:latin typeface="Calibri Light"/>
                <a:cs typeface="Calibri Light"/>
              </a:rPr>
              <a:t>Joints</a:t>
            </a:r>
            <a:r>
              <a:rPr sz="6000" b="1" spc="-15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6000" b="1" spc="-15" dirty="0">
                <a:solidFill>
                  <a:srgbClr val="FF0000"/>
                </a:solidFill>
                <a:latin typeface="Calibri Light"/>
                <a:cs typeface="Calibri Light"/>
              </a:rPr>
              <a:t>of</a:t>
            </a:r>
            <a:r>
              <a:rPr sz="6000" b="1" spc="-9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6000" b="1" spc="-20" dirty="0">
                <a:solidFill>
                  <a:srgbClr val="FF0000"/>
                </a:solidFill>
                <a:latin typeface="Calibri Light"/>
                <a:cs typeface="Calibri Light"/>
              </a:rPr>
              <a:t>the</a:t>
            </a:r>
            <a:r>
              <a:rPr sz="6000" b="1" spc="-12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6000" b="1" spc="-35" dirty="0">
                <a:solidFill>
                  <a:srgbClr val="FF0000"/>
                </a:solidFill>
                <a:latin typeface="Calibri Light"/>
                <a:cs typeface="Calibri Light"/>
              </a:rPr>
              <a:t>Upper</a:t>
            </a:r>
            <a:r>
              <a:rPr sz="6000" b="1" spc="-13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6000" b="1" spc="-40" dirty="0">
                <a:solidFill>
                  <a:srgbClr val="FF0000"/>
                </a:solidFill>
                <a:latin typeface="Calibri Light"/>
                <a:cs typeface="Calibri Light"/>
              </a:rPr>
              <a:t>Limbs</a:t>
            </a:r>
            <a:endParaRPr sz="6000" b="1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762000" y="3276600"/>
            <a:ext cx="10820400" cy="2088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2487295" algn="ctr">
              <a:lnSpc>
                <a:spcPct val="110900"/>
              </a:lnSpc>
              <a:spcBef>
                <a:spcPts val="100"/>
              </a:spcBef>
            </a:pPr>
            <a:r>
              <a:rPr spc="-25" dirty="0"/>
              <a:t>By</a:t>
            </a:r>
            <a:r>
              <a:rPr spc="-5" dirty="0"/>
              <a:t> </a:t>
            </a:r>
            <a:endParaRPr lang="en-US" spc="-5" dirty="0"/>
          </a:p>
          <a:p>
            <a:pPr marL="13335" marR="5080" indent="2487295" algn="ctr">
              <a:lnSpc>
                <a:spcPct val="110900"/>
              </a:lnSpc>
              <a:spcBef>
                <a:spcPts val="100"/>
              </a:spcBef>
            </a:pPr>
            <a:r>
              <a:rPr lang="en-US" spc="-10" dirty="0" smtClean="0"/>
              <a:t>NELSON OGUNGU</a:t>
            </a:r>
            <a:r>
              <a:rPr spc="-10" dirty="0" smtClean="0"/>
              <a:t> </a:t>
            </a:r>
            <a:r>
              <a:rPr spc="-5" dirty="0" smtClean="0"/>
              <a:t> </a:t>
            </a:r>
            <a:endParaRPr lang="en-US" spc="-5" dirty="0"/>
          </a:p>
          <a:p>
            <a:pPr marL="13335" marR="5080" indent="2487295" algn="ctr">
              <a:lnSpc>
                <a:spcPct val="110900"/>
              </a:lnSpc>
              <a:spcBef>
                <a:spcPts val="100"/>
              </a:spcBef>
            </a:pPr>
            <a:r>
              <a:rPr spc="-10" dirty="0" smtClean="0"/>
              <a:t>Department</a:t>
            </a:r>
            <a:r>
              <a:rPr spc="-15" dirty="0" smtClean="0"/>
              <a:t> </a:t>
            </a:r>
            <a:r>
              <a:rPr spc="5" dirty="0" smtClean="0"/>
              <a:t>of</a:t>
            </a:r>
            <a:r>
              <a:rPr spc="-20" dirty="0" smtClean="0"/>
              <a:t> </a:t>
            </a:r>
            <a:r>
              <a:rPr spc="-5" dirty="0" smtClean="0"/>
              <a:t>Human</a:t>
            </a:r>
            <a:r>
              <a:rPr spc="-15" dirty="0" smtClean="0"/>
              <a:t> </a:t>
            </a:r>
            <a:r>
              <a:rPr spc="-50" dirty="0" smtClean="0"/>
              <a:t>Anatomy,</a:t>
            </a:r>
            <a:r>
              <a:rPr spc="-15" dirty="0" smtClean="0"/>
              <a:t> </a:t>
            </a:r>
            <a:r>
              <a:rPr spc="-100" dirty="0" smtClean="0"/>
              <a:t>JKUAT</a:t>
            </a:r>
            <a:endParaRPr spc="-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9510" y="28257"/>
            <a:ext cx="59328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Acromion-Clavicular</a:t>
            </a:r>
            <a:r>
              <a:rPr sz="4400" spc="-10" dirty="0"/>
              <a:t> </a:t>
            </a:r>
            <a:r>
              <a:rPr sz="4400" spc="-15" dirty="0"/>
              <a:t>Joint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45109" y="683713"/>
            <a:ext cx="11003915" cy="20256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1.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30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Joint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Is 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Synovial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plane/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gliding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or</a:t>
            </a:r>
            <a:r>
              <a:rPr sz="28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arthrodial</a:t>
            </a:r>
            <a:r>
              <a:rPr sz="2800" spc="-5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joint</a:t>
            </a:r>
            <a:endParaRPr sz="2800">
              <a:latin typeface="Calibri"/>
              <a:cs typeface="Calibri"/>
            </a:endParaRPr>
          </a:p>
          <a:p>
            <a:pPr marL="240665" marR="508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Articular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surfaces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bones 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flat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or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nearly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flat,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enabling the bones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to </a:t>
            </a:r>
            <a:r>
              <a:rPr sz="2800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slide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over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each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1F2023"/>
                </a:solidFill>
                <a:latin typeface="Calibri"/>
                <a:cs typeface="Calibri"/>
              </a:rPr>
              <a:t>other.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3806" y="2458718"/>
            <a:ext cx="6001861" cy="42610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6197"/>
            <a:ext cx="2423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2.</a:t>
            </a:r>
            <a:r>
              <a:rPr sz="3200" spc="-4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Articulation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739" y="630809"/>
            <a:ext cx="10590530" cy="8362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occurs</a:t>
            </a:r>
            <a:r>
              <a:rPr sz="2800" spc="-5" dirty="0">
                <a:latin typeface="Calibri"/>
                <a:cs typeface="Calibri"/>
              </a:rPr>
              <a:t> between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acromion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scapula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lateral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end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clavicle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7320" y="1788160"/>
            <a:ext cx="658114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95" y="0"/>
            <a:ext cx="17494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3.</a:t>
            </a:r>
            <a:r>
              <a:rPr sz="3200" spc="-80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Capsule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8295" y="533336"/>
            <a:ext cx="10190480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capsule </a:t>
            </a:r>
            <a:r>
              <a:rPr sz="2800" spc="-5" dirty="0">
                <a:latin typeface="Calibri"/>
                <a:cs typeface="Calibri"/>
              </a:rPr>
              <a:t>surrounds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joint </a:t>
            </a:r>
            <a:r>
              <a:rPr sz="2800" dirty="0">
                <a:latin typeface="Calibri"/>
                <a:cs typeface="Calibri"/>
              </a:rPr>
              <a:t>and is </a:t>
            </a:r>
            <a:r>
              <a:rPr sz="2800" spc="-15" dirty="0">
                <a:latin typeface="Calibri"/>
                <a:cs typeface="Calibri"/>
              </a:rPr>
              <a:t>attached </a:t>
            </a:r>
            <a:r>
              <a:rPr sz="2800" spc="-10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margins 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articular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surfaces.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5260" y="1551939"/>
            <a:ext cx="6172199" cy="4765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95" y="139700"/>
            <a:ext cx="37731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4.</a:t>
            </a:r>
            <a:r>
              <a:rPr sz="3200" spc="-30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Synovial</a:t>
            </a:r>
            <a:r>
              <a:rPr sz="3200" spc="-65" dirty="0">
                <a:solidFill>
                  <a:srgbClr val="C00000"/>
                </a:solidFill>
              </a:rPr>
              <a:t> </a:t>
            </a:r>
            <a:r>
              <a:rPr sz="3200" spc="-15" dirty="0">
                <a:solidFill>
                  <a:srgbClr val="C00000"/>
                </a:solidFill>
              </a:rPr>
              <a:t>membrane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8295" y="714121"/>
            <a:ext cx="1001776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capsule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attached</a:t>
            </a:r>
            <a:r>
              <a:rPr sz="2800" spc="-10" dirty="0">
                <a:latin typeface="Calibri"/>
                <a:cs typeface="Calibri"/>
              </a:rPr>
              <a:t> to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margins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cartilage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covering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articular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surfaces.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7300" y="1894839"/>
            <a:ext cx="6537959" cy="47269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95" y="195198"/>
            <a:ext cx="21450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5.</a:t>
            </a:r>
            <a:r>
              <a:rPr sz="3200" spc="-8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Ligaments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8295" y="809561"/>
            <a:ext cx="5638165" cy="52019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marR="5080" indent="-228600">
              <a:lnSpc>
                <a:spcPct val="91700"/>
              </a:lnSpc>
              <a:spcBef>
                <a:spcPts val="380"/>
              </a:spcBef>
              <a:buClr>
                <a:srgbClr val="C00000"/>
              </a:buClr>
              <a:buSzPct val="114285"/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dirty="0"/>
              <a:t>	</a:t>
            </a:r>
            <a:r>
              <a:rPr sz="2800" dirty="0">
                <a:latin typeface="Calibri"/>
                <a:cs typeface="Calibri"/>
              </a:rPr>
              <a:t>Superior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inferior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acromioclavicular ligaments </a:t>
            </a:r>
            <a:r>
              <a:rPr sz="2800" spc="-20" dirty="0">
                <a:latin typeface="Calibri"/>
                <a:cs typeface="Calibri"/>
              </a:rPr>
              <a:t>reinforce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capsule;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capsule.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380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</a:pPr>
            <a:r>
              <a:rPr sz="2800" b="1" dirty="0">
                <a:solidFill>
                  <a:srgbClr val="4471C4"/>
                </a:solidFill>
                <a:latin typeface="Calibri"/>
                <a:cs typeface="Calibri"/>
              </a:rPr>
              <a:t>Accessory</a:t>
            </a:r>
            <a:r>
              <a:rPr sz="2800" b="1" spc="-4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471C4"/>
                </a:solidFill>
                <a:latin typeface="Calibri"/>
                <a:cs typeface="Calibri"/>
              </a:rPr>
              <a:t>ligament</a:t>
            </a:r>
            <a:endParaRPr sz="2800">
              <a:latin typeface="Calibri"/>
              <a:cs typeface="Calibri"/>
            </a:endParaRPr>
          </a:p>
          <a:p>
            <a:pPr marL="241300" marR="273050" indent="-228600">
              <a:lnSpc>
                <a:spcPct val="89900"/>
              </a:lnSpc>
              <a:spcBef>
                <a:spcPts val="1019"/>
              </a:spcBef>
              <a:buClr>
                <a:srgbClr val="4471C4"/>
              </a:buClr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b="1" dirty="0">
                <a:solidFill>
                  <a:srgbClr val="4471C4"/>
                </a:solidFill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very </a:t>
            </a:r>
            <a:r>
              <a:rPr sz="2800" spc="-15" dirty="0">
                <a:latin typeface="Calibri"/>
                <a:cs typeface="Calibri"/>
              </a:rPr>
              <a:t>strong </a:t>
            </a:r>
            <a:r>
              <a:rPr sz="2800" spc="-15" dirty="0">
                <a:solidFill>
                  <a:srgbClr val="FFC000"/>
                </a:solidFill>
                <a:latin typeface="Calibri"/>
                <a:cs typeface="Calibri"/>
              </a:rPr>
              <a:t>coracoclavicular </a:t>
            </a:r>
            <a:r>
              <a:rPr sz="2800" spc="-10" dirty="0">
                <a:solidFill>
                  <a:srgbClr val="FFC000"/>
                </a:solidFill>
                <a:latin typeface="Calibri"/>
                <a:cs typeface="Calibri"/>
              </a:rPr>
              <a:t> ligament </a:t>
            </a:r>
            <a:r>
              <a:rPr sz="2800" spc="-10" dirty="0">
                <a:latin typeface="Calibri"/>
                <a:cs typeface="Calibri"/>
              </a:rPr>
              <a:t>extends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coracoid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undersurface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clavicle</a:t>
            </a:r>
            <a:endParaRPr sz="2800">
              <a:latin typeface="Calibri"/>
              <a:cs typeface="Calibri"/>
            </a:endParaRPr>
          </a:p>
          <a:p>
            <a:pPr marL="241300" marR="20320" indent="-228600">
              <a:lnSpc>
                <a:spcPct val="902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It is </a:t>
            </a:r>
            <a:r>
              <a:rPr sz="2800" spc="-10" dirty="0">
                <a:latin typeface="Calibri"/>
                <a:cs typeface="Calibri"/>
              </a:rPr>
              <a:t>largely </a:t>
            </a:r>
            <a:r>
              <a:rPr sz="2800" spc="-5" dirty="0">
                <a:latin typeface="Calibri"/>
                <a:cs typeface="Calibri"/>
              </a:rPr>
              <a:t>responsible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suspending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weight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scapula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upper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limb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clavicle.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3500" y="609600"/>
            <a:ext cx="5778500" cy="5346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509" y="291782"/>
            <a:ext cx="80206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6. </a:t>
            </a:r>
            <a:r>
              <a:rPr sz="3200" spc="-5" dirty="0">
                <a:solidFill>
                  <a:srgbClr val="C00000"/>
                </a:solidFill>
              </a:rPr>
              <a:t>Blood</a:t>
            </a:r>
            <a:r>
              <a:rPr sz="3200" spc="1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Supply</a:t>
            </a:r>
            <a:r>
              <a:rPr sz="3200" spc="-20" dirty="0">
                <a:solidFill>
                  <a:srgbClr val="C00000"/>
                </a:solidFill>
              </a:rPr>
              <a:t> </a:t>
            </a:r>
            <a:r>
              <a:rPr sz="3200" spc="-30" dirty="0">
                <a:solidFill>
                  <a:srgbClr val="C00000"/>
                </a:solidFill>
              </a:rPr>
              <a:t>to</a:t>
            </a:r>
            <a:r>
              <a:rPr sz="3200" spc="15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the</a:t>
            </a:r>
            <a:r>
              <a:rPr sz="320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acromion-clavicular</a:t>
            </a:r>
            <a:r>
              <a:rPr sz="3200" spc="-15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joint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97509" y="866521"/>
            <a:ext cx="10050780" cy="24244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lr>
                <a:srgbClr val="1F2023"/>
              </a:buClr>
              <a:buSzPct val="71428"/>
              <a:buFont typeface="Arial MT"/>
              <a:buChar char="•"/>
              <a:tabLst>
                <a:tab pos="311785" algn="l"/>
                <a:tab pos="312420" algn="l"/>
              </a:tabLst>
            </a:pPr>
            <a:r>
              <a:rPr dirty="0"/>
              <a:t>	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Blood supply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comes 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from 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thoracoacromial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(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axillary artery),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and </a:t>
            </a:r>
            <a:r>
              <a:rPr sz="2800" b="1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suprascapular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arteries</a:t>
            </a:r>
            <a:r>
              <a:rPr sz="2800" b="1" spc="4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(subclavian</a:t>
            </a:r>
            <a:r>
              <a:rPr sz="28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artery</a:t>
            </a:r>
            <a:r>
              <a:rPr sz="2800" spc="-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via</a:t>
            </a:r>
            <a:r>
              <a:rPr sz="28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thyrocervical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trunk).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7.</a:t>
            </a:r>
            <a:r>
              <a:rPr sz="32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Nerve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supply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suprascapular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nerve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5959" y="1976120"/>
            <a:ext cx="6522720" cy="45491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917" y="360997"/>
            <a:ext cx="3921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8.</a:t>
            </a:r>
            <a:r>
              <a:rPr sz="3200" spc="-25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Possible</a:t>
            </a:r>
            <a:r>
              <a:rPr sz="3200" spc="-3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Movements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55917" y="935609"/>
            <a:ext cx="5227955" cy="352171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41300" marR="452755" indent="-228600">
              <a:lnSpc>
                <a:spcPct val="89900"/>
              </a:lnSpc>
              <a:spcBef>
                <a:spcPts val="43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485253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48525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85253"/>
                </a:solidFill>
                <a:latin typeface="Calibri"/>
                <a:cs typeface="Calibri"/>
              </a:rPr>
              <a:t>AC</a:t>
            </a:r>
            <a:r>
              <a:rPr sz="2800" spc="-5" dirty="0">
                <a:solidFill>
                  <a:srgbClr val="485253"/>
                </a:solidFill>
                <a:latin typeface="Calibri"/>
                <a:cs typeface="Calibri"/>
              </a:rPr>
              <a:t> joint</a:t>
            </a:r>
            <a:r>
              <a:rPr sz="2800" spc="-45" dirty="0">
                <a:solidFill>
                  <a:srgbClr val="48525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85253"/>
                </a:solidFill>
                <a:latin typeface="Calibri"/>
                <a:cs typeface="Calibri"/>
              </a:rPr>
              <a:t>is</a:t>
            </a:r>
            <a:r>
              <a:rPr sz="2800" spc="-10" dirty="0">
                <a:solidFill>
                  <a:srgbClr val="48525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85253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485253"/>
                </a:solidFill>
                <a:latin typeface="Calibri"/>
                <a:cs typeface="Calibri"/>
              </a:rPr>
              <a:t>multiaxial</a:t>
            </a:r>
            <a:r>
              <a:rPr sz="2800" spc="-40" dirty="0">
                <a:solidFill>
                  <a:srgbClr val="48525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85253"/>
                </a:solidFill>
                <a:latin typeface="Calibri"/>
                <a:cs typeface="Calibri"/>
              </a:rPr>
              <a:t>joint </a:t>
            </a:r>
            <a:r>
              <a:rPr sz="2800" spc="-620" dirty="0">
                <a:solidFill>
                  <a:srgbClr val="48525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85253"/>
                </a:solidFill>
                <a:latin typeface="Calibri"/>
                <a:cs typeface="Calibri"/>
              </a:rPr>
              <a:t>which has </a:t>
            </a:r>
            <a:r>
              <a:rPr sz="2800" spc="-10" dirty="0">
                <a:solidFill>
                  <a:srgbClr val="485253"/>
                </a:solidFill>
                <a:latin typeface="Calibri"/>
                <a:cs typeface="Calibri"/>
              </a:rPr>
              <a:t>three </a:t>
            </a:r>
            <a:r>
              <a:rPr sz="2800" spc="-5" dirty="0">
                <a:solidFill>
                  <a:srgbClr val="485253"/>
                </a:solidFill>
                <a:latin typeface="Calibri"/>
                <a:cs typeface="Calibri"/>
              </a:rPr>
              <a:t>degrees of </a:t>
            </a:r>
            <a:r>
              <a:rPr sz="2800" dirty="0">
                <a:solidFill>
                  <a:srgbClr val="48525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85253"/>
                </a:solidFill>
                <a:latin typeface="Calibri"/>
                <a:cs typeface="Calibri"/>
              </a:rPr>
              <a:t>freedom;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9600"/>
              </a:lnSpc>
              <a:spcBef>
                <a:spcPts val="20"/>
              </a:spcBef>
            </a:pPr>
            <a:r>
              <a:rPr sz="2800" spc="-10" dirty="0">
                <a:solidFill>
                  <a:srgbClr val="485253"/>
                </a:solidFill>
                <a:latin typeface="Calibri"/>
                <a:cs typeface="Calibri"/>
              </a:rPr>
              <a:t>1.Protraction</a:t>
            </a:r>
            <a:r>
              <a:rPr sz="2800" spc="110" dirty="0">
                <a:solidFill>
                  <a:srgbClr val="48525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85253"/>
                </a:solidFill>
                <a:latin typeface="Calibri"/>
                <a:cs typeface="Calibri"/>
              </a:rPr>
              <a:t>-</a:t>
            </a:r>
            <a:r>
              <a:rPr sz="2800" spc="125" dirty="0">
                <a:solidFill>
                  <a:srgbClr val="48525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85253"/>
                </a:solidFill>
                <a:latin typeface="Calibri"/>
                <a:cs typeface="Calibri"/>
              </a:rPr>
              <a:t>retraction </a:t>
            </a:r>
            <a:r>
              <a:rPr sz="2800" spc="-10" dirty="0">
                <a:solidFill>
                  <a:srgbClr val="485253"/>
                </a:solidFill>
                <a:latin typeface="Calibri"/>
                <a:cs typeface="Calibri"/>
              </a:rPr>
              <a:t> 2.Elevation</a:t>
            </a:r>
            <a:r>
              <a:rPr sz="2800" spc="-30" dirty="0">
                <a:solidFill>
                  <a:srgbClr val="48525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85253"/>
                </a:solidFill>
                <a:latin typeface="Calibri"/>
                <a:cs typeface="Calibri"/>
              </a:rPr>
              <a:t>-</a:t>
            </a:r>
            <a:r>
              <a:rPr sz="2800" spc="-5" dirty="0">
                <a:solidFill>
                  <a:srgbClr val="485253"/>
                </a:solidFill>
                <a:latin typeface="Calibri"/>
                <a:cs typeface="Calibri"/>
              </a:rPr>
              <a:t> depression</a:t>
            </a:r>
            <a:r>
              <a:rPr sz="2800" spc="-40" dirty="0">
                <a:solidFill>
                  <a:srgbClr val="48525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85253"/>
                </a:solidFill>
                <a:latin typeface="Calibri"/>
                <a:cs typeface="Calibri"/>
              </a:rPr>
              <a:t>(total</a:t>
            </a:r>
            <a:r>
              <a:rPr sz="2800" spc="-30" dirty="0">
                <a:solidFill>
                  <a:srgbClr val="48525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85253"/>
                </a:solidFill>
                <a:latin typeface="Calibri"/>
                <a:cs typeface="Calibri"/>
              </a:rPr>
              <a:t>range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025"/>
              </a:lnSpc>
            </a:pPr>
            <a:r>
              <a:rPr sz="2800" spc="-5" dirty="0">
                <a:solidFill>
                  <a:srgbClr val="485253"/>
                </a:solidFill>
                <a:latin typeface="Calibri"/>
                <a:cs typeface="Calibri"/>
              </a:rPr>
              <a:t>of</a:t>
            </a:r>
            <a:r>
              <a:rPr sz="2800" spc="-35" dirty="0">
                <a:solidFill>
                  <a:srgbClr val="48525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85253"/>
                </a:solidFill>
                <a:latin typeface="Calibri"/>
                <a:cs typeface="Calibri"/>
              </a:rPr>
              <a:t>motion</a:t>
            </a:r>
            <a:r>
              <a:rPr sz="2800" spc="-25" dirty="0">
                <a:solidFill>
                  <a:srgbClr val="48525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85253"/>
                </a:solidFill>
                <a:latin typeface="Calibri"/>
                <a:cs typeface="Calibri"/>
              </a:rPr>
              <a:t>15°)</a:t>
            </a:r>
            <a:endParaRPr sz="2800">
              <a:latin typeface="Calibri"/>
              <a:cs typeface="Calibri"/>
            </a:endParaRPr>
          </a:p>
          <a:p>
            <a:pPr marL="241300" marR="222250" indent="-228600">
              <a:lnSpc>
                <a:spcPts val="3020"/>
              </a:lnSpc>
              <a:spcBef>
                <a:spcPts val="1045"/>
              </a:spcBef>
            </a:pPr>
            <a:r>
              <a:rPr sz="2800" spc="-15" dirty="0">
                <a:solidFill>
                  <a:srgbClr val="485253"/>
                </a:solidFill>
                <a:latin typeface="Calibri"/>
                <a:cs typeface="Calibri"/>
              </a:rPr>
              <a:t>3.Lateral</a:t>
            </a:r>
            <a:r>
              <a:rPr sz="2800" spc="-30" dirty="0">
                <a:solidFill>
                  <a:srgbClr val="48525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85253"/>
                </a:solidFill>
                <a:latin typeface="Calibri"/>
                <a:cs typeface="Calibri"/>
              </a:rPr>
              <a:t>rotation</a:t>
            </a:r>
            <a:r>
              <a:rPr sz="2800" spc="-25" dirty="0">
                <a:solidFill>
                  <a:srgbClr val="48525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85253"/>
                </a:solidFill>
                <a:latin typeface="Calibri"/>
                <a:cs typeface="Calibri"/>
              </a:rPr>
              <a:t>- medial</a:t>
            </a:r>
            <a:r>
              <a:rPr sz="2800" spc="-50" dirty="0">
                <a:solidFill>
                  <a:srgbClr val="48525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85253"/>
                </a:solidFill>
                <a:latin typeface="Calibri"/>
                <a:cs typeface="Calibri"/>
              </a:rPr>
              <a:t>rotation </a:t>
            </a:r>
            <a:r>
              <a:rPr sz="2800" spc="-615" dirty="0">
                <a:solidFill>
                  <a:srgbClr val="48525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85253"/>
                </a:solidFill>
                <a:latin typeface="Calibri"/>
                <a:cs typeface="Calibri"/>
              </a:rPr>
              <a:t>(total</a:t>
            </a:r>
            <a:r>
              <a:rPr sz="2800" spc="-10" dirty="0">
                <a:solidFill>
                  <a:srgbClr val="48525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85253"/>
                </a:solidFill>
                <a:latin typeface="Calibri"/>
                <a:cs typeface="Calibri"/>
              </a:rPr>
              <a:t>range</a:t>
            </a:r>
            <a:r>
              <a:rPr sz="2800" spc="-35" dirty="0">
                <a:solidFill>
                  <a:srgbClr val="48525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85253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48525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85253"/>
                </a:solidFill>
                <a:latin typeface="Calibri"/>
                <a:cs typeface="Calibri"/>
              </a:rPr>
              <a:t>motion</a:t>
            </a:r>
            <a:r>
              <a:rPr sz="2800" spc="-10" dirty="0">
                <a:solidFill>
                  <a:srgbClr val="48525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85253"/>
                </a:solidFill>
                <a:latin typeface="Calibri"/>
                <a:cs typeface="Calibri"/>
              </a:rPr>
              <a:t>30°)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433772"/>
            <a:ext cx="6123940" cy="56342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263842"/>
            <a:ext cx="9032240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10" dirty="0"/>
              <a:t>The</a:t>
            </a:r>
            <a:r>
              <a:rPr sz="4300" dirty="0"/>
              <a:t> </a:t>
            </a:r>
            <a:r>
              <a:rPr sz="4300" spc="-5" dirty="0"/>
              <a:t>Shoulder</a:t>
            </a:r>
            <a:r>
              <a:rPr sz="4300" dirty="0"/>
              <a:t> </a:t>
            </a:r>
            <a:r>
              <a:rPr sz="4300" spc="-10" dirty="0"/>
              <a:t>Joint/</a:t>
            </a:r>
            <a:r>
              <a:rPr sz="4300" spc="-25" dirty="0"/>
              <a:t> </a:t>
            </a:r>
            <a:r>
              <a:rPr sz="4300" spc="-15" dirty="0"/>
              <a:t>Glenohumeral</a:t>
            </a:r>
            <a:r>
              <a:rPr sz="4300" spc="35" dirty="0"/>
              <a:t> </a:t>
            </a:r>
            <a:r>
              <a:rPr sz="4300" spc="-15" dirty="0"/>
              <a:t>Joint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7257" y="993012"/>
            <a:ext cx="10165715" cy="27146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Is one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largest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most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complex</a:t>
            </a:r>
            <a:r>
              <a:rPr sz="2800" spc="-5" dirty="0">
                <a:latin typeface="Calibri"/>
                <a:cs typeface="Calibri"/>
              </a:rPr>
              <a:t> joints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body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because;</a:t>
            </a:r>
            <a:endParaRPr sz="2800">
              <a:latin typeface="Calibri"/>
              <a:cs typeface="Calibri"/>
            </a:endParaRPr>
          </a:p>
          <a:p>
            <a:pPr marL="578485" marR="5080" lvl="1" indent="-322580">
              <a:lnSpc>
                <a:spcPct val="104800"/>
              </a:lnSpc>
              <a:spcBef>
                <a:spcPts val="25"/>
              </a:spcBef>
              <a:buAutoNum type="romanLcParenR"/>
              <a:tabLst>
                <a:tab pos="525780" algn="l"/>
              </a:tabLst>
            </a:pPr>
            <a:r>
              <a:rPr sz="2800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allows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greatest </a:t>
            </a:r>
            <a:r>
              <a:rPr sz="2800" spc="-15" dirty="0">
                <a:latin typeface="Calibri"/>
                <a:cs typeface="Calibri"/>
              </a:rPr>
              <a:t>range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free </a:t>
            </a:r>
            <a:r>
              <a:rPr sz="2800" dirty="0">
                <a:latin typeface="Calibri"/>
                <a:cs typeface="Calibri"/>
              </a:rPr>
              <a:t>moment </a:t>
            </a:r>
            <a:r>
              <a:rPr sz="2800" spc="-10" dirty="0">
                <a:latin typeface="Calibri"/>
                <a:cs typeface="Calibri"/>
              </a:rPr>
              <a:t>compared to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other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joints 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body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romanLcParenR"/>
            </a:pPr>
            <a:endParaRPr sz="2850">
              <a:latin typeface="Calibri"/>
              <a:cs typeface="Calibri"/>
            </a:endParaRPr>
          </a:p>
          <a:p>
            <a:pPr marL="497205" marR="433070" lvl="1" indent="-160020">
              <a:lnSpc>
                <a:spcPct val="104800"/>
              </a:lnSpc>
              <a:buAutoNum type="romanLcParenR"/>
              <a:tabLst>
                <a:tab pos="688975" algn="l"/>
              </a:tabLst>
            </a:pPr>
            <a:r>
              <a:rPr sz="2800" dirty="0">
                <a:latin typeface="Calibri"/>
                <a:cs typeface="Calibri"/>
              </a:rPr>
              <a:t>It has a series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complex </a:t>
            </a:r>
            <a:r>
              <a:rPr sz="2800" spc="-5" dirty="0">
                <a:latin typeface="Calibri"/>
                <a:cs typeface="Calibri"/>
              </a:rPr>
              <a:t>muscles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ligaments </a:t>
            </a:r>
            <a:r>
              <a:rPr sz="2800" spc="-5" dirty="0">
                <a:latin typeface="Calibri"/>
                <a:cs typeface="Calibri"/>
              </a:rPr>
              <a:t>that </a:t>
            </a:r>
            <a:r>
              <a:rPr sz="2800" spc="-25" dirty="0">
                <a:latin typeface="Calibri"/>
                <a:cs typeface="Calibri"/>
              </a:rPr>
              <a:t>keep </a:t>
            </a:r>
            <a:r>
              <a:rPr sz="2800" dirty="0">
                <a:latin typeface="Calibri"/>
                <a:cs typeface="Calibri"/>
              </a:rPr>
              <a:t>it in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place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153670"/>
            <a:ext cx="3310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320" algn="l"/>
              </a:tabLst>
            </a:pPr>
            <a:r>
              <a:rPr sz="3200" spc="-5" dirty="0">
                <a:solidFill>
                  <a:srgbClr val="4471C4"/>
                </a:solidFill>
              </a:rPr>
              <a:t>1.	</a:t>
            </a:r>
            <a:r>
              <a:rPr sz="3200" spc="-30" dirty="0">
                <a:solidFill>
                  <a:srgbClr val="4471C4"/>
                </a:solidFill>
              </a:rPr>
              <a:t>Type</a:t>
            </a:r>
            <a:r>
              <a:rPr sz="3200" spc="-20" dirty="0">
                <a:solidFill>
                  <a:srgbClr val="4471C4"/>
                </a:solidFill>
              </a:rPr>
              <a:t> </a:t>
            </a:r>
            <a:r>
              <a:rPr sz="3200" dirty="0">
                <a:solidFill>
                  <a:srgbClr val="4471C4"/>
                </a:solidFill>
              </a:rPr>
              <a:t>of</a:t>
            </a:r>
            <a:r>
              <a:rPr sz="3200" spc="-25" dirty="0">
                <a:solidFill>
                  <a:srgbClr val="4471C4"/>
                </a:solidFill>
              </a:rPr>
              <a:t> </a:t>
            </a:r>
            <a:r>
              <a:rPr sz="3200" dirty="0">
                <a:solidFill>
                  <a:srgbClr val="4471C4"/>
                </a:solidFill>
              </a:rPr>
              <a:t>the</a:t>
            </a:r>
            <a:r>
              <a:rPr sz="3200" spc="-25" dirty="0">
                <a:solidFill>
                  <a:srgbClr val="4471C4"/>
                </a:solidFill>
              </a:rPr>
              <a:t> </a:t>
            </a:r>
            <a:r>
              <a:rPr sz="3200" spc="-10" dirty="0">
                <a:solidFill>
                  <a:srgbClr val="4471C4"/>
                </a:solidFill>
              </a:rPr>
              <a:t>joint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7257" y="727392"/>
            <a:ext cx="4803775" cy="58242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4610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Is a </a:t>
            </a:r>
            <a:r>
              <a:rPr sz="2800" spc="-15" dirty="0">
                <a:latin typeface="Calibri"/>
                <a:cs typeface="Calibri"/>
              </a:rPr>
              <a:t>synovial </a:t>
            </a:r>
            <a:r>
              <a:rPr sz="2800" spc="-10" dirty="0">
                <a:latin typeface="Calibri"/>
                <a:cs typeface="Calibri"/>
              </a:rPr>
              <a:t>ball-and-socket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99720" marR="31750" indent="-287020" algn="just">
              <a:lnSpc>
                <a:spcPts val="3020"/>
              </a:lnSpc>
              <a:buFont typeface="Arial MT"/>
              <a:buChar char="•"/>
              <a:tabLst>
                <a:tab pos="29972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ball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Humerus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sits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socket </a:t>
            </a:r>
            <a:r>
              <a:rPr sz="2800" dirty="0">
                <a:latin typeface="Calibri"/>
                <a:cs typeface="Calibri"/>
              </a:rPr>
              <a:t>on the </a:t>
            </a:r>
            <a:r>
              <a:rPr sz="2800" spc="-5" dirty="0">
                <a:latin typeface="Calibri"/>
                <a:cs typeface="Calibri"/>
              </a:rPr>
              <a:t>Scapula ‘</a:t>
            </a:r>
            <a:r>
              <a:rPr sz="2800" b="1" spc="-5" dirty="0">
                <a:latin typeface="Calibri"/>
                <a:cs typeface="Calibri"/>
              </a:rPr>
              <a:t>The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Glenoid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cavity’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4050">
              <a:latin typeface="Calibri"/>
              <a:cs typeface="Calibri"/>
            </a:endParaRPr>
          </a:p>
          <a:p>
            <a:pPr marL="299720" marR="483234" indent="-287020">
              <a:lnSpc>
                <a:spcPct val="902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Calibri"/>
                <a:cs typeface="Calibri"/>
              </a:rPr>
              <a:t>The ball does not fit </a:t>
            </a:r>
            <a:r>
              <a:rPr sz="2800" spc="-40" dirty="0">
                <a:latin typeface="Calibri"/>
                <a:cs typeface="Calibri"/>
              </a:rPr>
              <a:t>exactly,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 </a:t>
            </a:r>
            <a:r>
              <a:rPr sz="2800" spc="-10" dirty="0">
                <a:latin typeface="Calibri"/>
                <a:cs typeface="Calibri"/>
              </a:rPr>
              <a:t>allows </a:t>
            </a:r>
            <a:r>
              <a:rPr sz="2800" spc="-5" dirty="0">
                <a:latin typeface="Calibri"/>
                <a:cs typeface="Calibri"/>
              </a:rPr>
              <a:t>increased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movement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4150">
              <a:latin typeface="Calibri"/>
              <a:cs typeface="Calibri"/>
            </a:endParaRPr>
          </a:p>
          <a:p>
            <a:pPr marL="299720" marR="5080" indent="-287020" algn="just">
              <a:lnSpc>
                <a:spcPts val="302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Stability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provided by </a:t>
            </a:r>
            <a:r>
              <a:rPr sz="2800" spc="-5" dirty="0">
                <a:latin typeface="Calibri"/>
                <a:cs typeface="Calibri"/>
              </a:rPr>
              <a:t>muscles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&amp; </a:t>
            </a:r>
            <a:r>
              <a:rPr sz="2800" spc="-10" dirty="0">
                <a:latin typeface="Calibri"/>
                <a:cs typeface="Calibri"/>
              </a:rPr>
              <a:t>ligaments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2721" y="783463"/>
            <a:ext cx="5704679" cy="432988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112140"/>
            <a:ext cx="2423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471C4"/>
                </a:solidFill>
              </a:rPr>
              <a:t>2.</a:t>
            </a:r>
            <a:r>
              <a:rPr sz="3200" spc="-45" dirty="0">
                <a:solidFill>
                  <a:srgbClr val="4471C4"/>
                </a:solidFill>
              </a:rPr>
              <a:t> </a:t>
            </a:r>
            <a:r>
              <a:rPr sz="3200" spc="-10" dirty="0">
                <a:solidFill>
                  <a:srgbClr val="4471C4"/>
                </a:solidFill>
              </a:rPr>
              <a:t>Articulation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7257" y="726503"/>
            <a:ext cx="5868670" cy="30264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marR="5080" indent="-228600">
              <a:lnSpc>
                <a:spcPct val="91700"/>
              </a:lnSpc>
              <a:spcBef>
                <a:spcPts val="380"/>
              </a:spcBef>
              <a:buClr>
                <a:srgbClr val="4471C4"/>
              </a:buClr>
              <a:buSzPct val="114285"/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dirty="0"/>
              <a:t>	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between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rounded </a:t>
            </a:r>
            <a:r>
              <a:rPr sz="2800" dirty="0">
                <a:latin typeface="Calibri"/>
                <a:cs typeface="Calibri"/>
              </a:rPr>
              <a:t>head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humerus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shallow,</a:t>
            </a:r>
            <a:r>
              <a:rPr sz="2800" dirty="0">
                <a:latin typeface="Calibri"/>
                <a:cs typeface="Calibri"/>
              </a:rPr>
              <a:t> pear-shaped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glenoid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cavity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scapula.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175260" indent="-228600">
              <a:lnSpc>
                <a:spcPct val="902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articular </a:t>
            </a:r>
            <a:r>
              <a:rPr sz="2800" spc="-10" dirty="0">
                <a:latin typeface="Calibri"/>
                <a:cs typeface="Calibri"/>
              </a:rPr>
              <a:t>surfaces </a:t>
            </a:r>
            <a:r>
              <a:rPr sz="2800" spc="-20" dirty="0">
                <a:latin typeface="Calibri"/>
                <a:cs typeface="Calibri"/>
              </a:rPr>
              <a:t>are covered </a:t>
            </a:r>
            <a:r>
              <a:rPr sz="2800" spc="-10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hyaline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articular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cartilage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6FAC46"/>
                </a:solidFill>
                <a:latin typeface="Calibri"/>
                <a:cs typeface="Calibri"/>
              </a:rPr>
              <a:t>smooth </a:t>
            </a:r>
            <a:r>
              <a:rPr sz="2800" b="1" spc="-6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AC46"/>
                </a:solidFill>
                <a:latin typeface="Calibri"/>
                <a:cs typeface="Calibri"/>
              </a:rPr>
              <a:t>gliding</a:t>
            </a:r>
            <a:r>
              <a:rPr sz="2800" b="1" spc="2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AC46"/>
                </a:solidFill>
                <a:latin typeface="Calibri"/>
                <a:cs typeface="Calibri"/>
              </a:rPr>
              <a:t>movement</a:t>
            </a:r>
            <a:r>
              <a:rPr sz="2800" b="1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8867" y="268272"/>
            <a:ext cx="5153132" cy="57077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472" y="573023"/>
            <a:ext cx="1438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471C4"/>
                </a:solidFill>
              </a:rPr>
              <a:t>O</a:t>
            </a:r>
            <a:r>
              <a:rPr sz="3600" spc="5" dirty="0">
                <a:solidFill>
                  <a:srgbClr val="4471C4"/>
                </a:solidFill>
              </a:rPr>
              <a:t>u</a:t>
            </a:r>
            <a:r>
              <a:rPr sz="3600" dirty="0">
                <a:solidFill>
                  <a:srgbClr val="4471C4"/>
                </a:solidFill>
              </a:rPr>
              <a:t>t</a:t>
            </a:r>
            <a:r>
              <a:rPr sz="3600" spc="-15" dirty="0">
                <a:solidFill>
                  <a:srgbClr val="4471C4"/>
                </a:solidFill>
              </a:rPr>
              <a:t>l</a:t>
            </a:r>
            <a:r>
              <a:rPr sz="3600" dirty="0">
                <a:solidFill>
                  <a:srgbClr val="4471C4"/>
                </a:solidFill>
              </a:rPr>
              <a:t>ine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5472" y="1149286"/>
            <a:ext cx="4321175" cy="3138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320" indent="-51562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35" dirty="0">
                <a:latin typeface="Calibri"/>
                <a:cs typeface="Calibri"/>
              </a:rPr>
              <a:t>Type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joint</a:t>
            </a:r>
            <a:endParaRPr sz="2800">
              <a:latin typeface="Calibri"/>
              <a:cs typeface="Calibri"/>
            </a:endParaRPr>
          </a:p>
          <a:p>
            <a:pPr marL="528320" indent="-51562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Articulation</a:t>
            </a:r>
            <a:endParaRPr sz="2800">
              <a:latin typeface="Calibri"/>
              <a:cs typeface="Calibri"/>
            </a:endParaRPr>
          </a:p>
          <a:p>
            <a:pPr marL="528320" indent="-515620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Joint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capsule</a:t>
            </a:r>
            <a:endParaRPr sz="2800">
              <a:latin typeface="Calibri"/>
              <a:cs typeface="Calibri"/>
            </a:endParaRPr>
          </a:p>
          <a:p>
            <a:pPr marL="528320" indent="-515620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Synovial </a:t>
            </a:r>
            <a:r>
              <a:rPr sz="2800" spc="-10" dirty="0">
                <a:latin typeface="Calibri"/>
                <a:cs typeface="Calibri"/>
              </a:rPr>
              <a:t>Membrane</a:t>
            </a:r>
            <a:endParaRPr sz="2800">
              <a:latin typeface="Calibri"/>
              <a:cs typeface="Calibri"/>
            </a:endParaRPr>
          </a:p>
          <a:p>
            <a:pPr marL="528320" indent="-51562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Bursae</a:t>
            </a:r>
            <a:endParaRPr sz="2800">
              <a:latin typeface="Calibri"/>
              <a:cs typeface="Calibri"/>
            </a:endParaRPr>
          </a:p>
          <a:p>
            <a:pPr marL="528320" indent="-515620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Ligaments</a:t>
            </a:r>
            <a:endParaRPr sz="2800">
              <a:latin typeface="Calibri"/>
              <a:cs typeface="Calibri"/>
            </a:endParaRPr>
          </a:p>
          <a:p>
            <a:pPr marL="528320" indent="-515620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Possible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movements-mms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57" y="230504"/>
            <a:ext cx="3508375" cy="45485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78740" indent="-228600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Glenoid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cavity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deepened </a:t>
            </a:r>
            <a:r>
              <a:rPr sz="2800" spc="-10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presence of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fibrocartilaginous</a:t>
            </a:r>
            <a:r>
              <a:rPr sz="28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rim </a:t>
            </a:r>
            <a:r>
              <a:rPr sz="2800" b="1" spc="-6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glenoid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 labrum.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alibri"/>
              <a:cs typeface="Calibri"/>
            </a:endParaRPr>
          </a:p>
          <a:p>
            <a:pPr marL="12700" marR="5080">
              <a:lnSpc>
                <a:spcPct val="89900"/>
              </a:lnSpc>
            </a:pPr>
            <a:r>
              <a:rPr sz="2800" spc="-5" dirty="0">
                <a:latin typeface="Calibri"/>
                <a:cs typeface="Calibri"/>
              </a:rPr>
              <a:t>NB/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5" dirty="0">
                <a:latin typeface="Calibri"/>
                <a:cs typeface="Calibri"/>
              </a:rPr>
              <a:t>injury </a:t>
            </a:r>
            <a:r>
              <a:rPr sz="2800" spc="-10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shoulder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result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damage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‘Labrum-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’Labral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2700" y="68589"/>
            <a:ext cx="4579786" cy="35483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8119" y="3741419"/>
            <a:ext cx="4536439" cy="311657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517" y="0"/>
            <a:ext cx="28936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4471C4"/>
                </a:solidFill>
              </a:rPr>
              <a:t>3.</a:t>
            </a:r>
            <a:r>
              <a:rPr sz="3500" spc="-45" dirty="0">
                <a:solidFill>
                  <a:srgbClr val="4471C4"/>
                </a:solidFill>
              </a:rPr>
              <a:t> </a:t>
            </a:r>
            <a:r>
              <a:rPr sz="3500" spc="-15" dirty="0">
                <a:solidFill>
                  <a:srgbClr val="4471C4"/>
                </a:solidFill>
              </a:rPr>
              <a:t>Joint</a:t>
            </a:r>
            <a:r>
              <a:rPr sz="3500" spc="-30" dirty="0">
                <a:solidFill>
                  <a:srgbClr val="4471C4"/>
                </a:solidFill>
              </a:rPr>
              <a:t> </a:t>
            </a:r>
            <a:r>
              <a:rPr sz="3500" spc="-5" dirty="0">
                <a:solidFill>
                  <a:srgbClr val="4471C4"/>
                </a:solidFill>
              </a:rPr>
              <a:t>Capsule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203517" y="576834"/>
            <a:ext cx="5652770" cy="53130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611505" indent="-228600" algn="just">
              <a:lnSpc>
                <a:spcPct val="80100"/>
              </a:lnSpc>
              <a:spcBef>
                <a:spcPts val="765"/>
              </a:spcBef>
              <a:buClr>
                <a:srgbClr val="1F2023"/>
              </a:buClr>
              <a:buFont typeface="Arial MT"/>
              <a:buChar char="•"/>
              <a:tabLst>
                <a:tab pos="403860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The joint capsule (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dense </a:t>
            </a:r>
            <a:r>
              <a:rPr sz="2800" b="1" spc="-15" dirty="0">
                <a:solidFill>
                  <a:srgbClr val="1F2023"/>
                </a:solidFill>
                <a:latin typeface="Calibri"/>
                <a:cs typeface="Calibri"/>
              </a:rPr>
              <a:t>fibrous </a:t>
            </a:r>
            <a:r>
              <a:rPr sz="2800" b="1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connective 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tissue) </a:t>
            </a:r>
            <a:r>
              <a:rPr sz="2800" spc="-5" dirty="0">
                <a:latin typeface="Calibri"/>
                <a:cs typeface="Calibri"/>
              </a:rPr>
              <a:t>surrounds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800">
              <a:latin typeface="Calibri"/>
              <a:cs typeface="Calibri"/>
            </a:endParaRPr>
          </a:p>
          <a:p>
            <a:pPr marL="241300" marR="5080" indent="-228600">
              <a:lnSpc>
                <a:spcPts val="27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capsule </a:t>
            </a:r>
            <a:r>
              <a:rPr sz="2800" dirty="0">
                <a:latin typeface="Calibri"/>
                <a:cs typeface="Calibri"/>
              </a:rPr>
              <a:t>is thin and </a:t>
            </a:r>
            <a:r>
              <a:rPr sz="2800" spc="-10" dirty="0">
                <a:latin typeface="Calibri"/>
                <a:cs typeface="Calibri"/>
              </a:rPr>
              <a:t>lax, </a:t>
            </a:r>
            <a:r>
              <a:rPr sz="2800" spc="-5" dirty="0">
                <a:latin typeface="Calibri"/>
                <a:cs typeface="Calibri"/>
              </a:rPr>
              <a:t>allowing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wide</a:t>
            </a:r>
            <a:r>
              <a:rPr sz="2800" spc="-15" dirty="0">
                <a:latin typeface="Calibri"/>
                <a:cs typeface="Calibri"/>
              </a:rPr>
              <a:t> range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movement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850">
              <a:latin typeface="Calibri"/>
              <a:cs typeface="Calibri"/>
            </a:endParaRPr>
          </a:p>
          <a:p>
            <a:pPr marL="241300" marR="123189" indent="-228600">
              <a:lnSpc>
                <a:spcPct val="79800"/>
              </a:lnSpc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attached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medially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margin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glenoid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cavity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outside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labrum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3250">
              <a:latin typeface="Calibri"/>
              <a:cs typeface="Calibri"/>
            </a:endParaRPr>
          </a:p>
          <a:p>
            <a:pPr marL="322580" indent="-309880">
              <a:lnSpc>
                <a:spcPts val="3030"/>
              </a:lnSpc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15" dirty="0">
                <a:latin typeface="Calibri"/>
                <a:cs typeface="Calibri"/>
              </a:rPr>
              <a:t>Laterally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attached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030"/>
              </a:lnSpc>
            </a:pPr>
            <a:r>
              <a:rPr sz="2800" b="1" spc="-10" dirty="0">
                <a:latin typeface="Calibri"/>
                <a:cs typeface="Calibri"/>
              </a:rPr>
              <a:t>anatomic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neck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 the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humerus.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386079"/>
            <a:ext cx="5517935" cy="5765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774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471C4"/>
                </a:solidFill>
              </a:rPr>
              <a:t>4.</a:t>
            </a:r>
            <a:r>
              <a:rPr sz="3200" spc="-30" dirty="0">
                <a:solidFill>
                  <a:srgbClr val="4471C4"/>
                </a:solidFill>
              </a:rPr>
              <a:t> </a:t>
            </a:r>
            <a:r>
              <a:rPr sz="3200" spc="-5" dirty="0">
                <a:solidFill>
                  <a:srgbClr val="4471C4"/>
                </a:solidFill>
              </a:rPr>
              <a:t>Synovial</a:t>
            </a:r>
            <a:r>
              <a:rPr sz="3200" spc="-60" dirty="0">
                <a:solidFill>
                  <a:srgbClr val="4471C4"/>
                </a:solidFill>
              </a:rPr>
              <a:t> </a:t>
            </a:r>
            <a:r>
              <a:rPr sz="3200" spc="-15" dirty="0">
                <a:solidFill>
                  <a:srgbClr val="4471C4"/>
                </a:solidFill>
              </a:rPr>
              <a:t>membrane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739" y="533336"/>
            <a:ext cx="6210300" cy="429514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8600">
              <a:lnSpc>
                <a:spcPct val="899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a thin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membrane</a:t>
            </a:r>
            <a:r>
              <a:rPr sz="2800" spc="-5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comprised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smooth </a:t>
            </a:r>
            <a:r>
              <a:rPr sz="2800" spc="-6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connective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tissue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that 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secretes synovial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fluid.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3300">
              <a:latin typeface="Calibri"/>
              <a:cs typeface="Calibri"/>
            </a:endParaRPr>
          </a:p>
          <a:p>
            <a:pPr marL="241300" marR="182880" indent="-228600" algn="just">
              <a:lnSpc>
                <a:spcPct val="100000"/>
              </a:lnSpc>
              <a:buClr>
                <a:srgbClr val="4471C4"/>
              </a:buClr>
              <a:buFont typeface="Arial MT"/>
              <a:buChar char="•"/>
              <a:tabLst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This lines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capsule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inside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attached </a:t>
            </a:r>
            <a:r>
              <a:rPr sz="2800" spc="-10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margins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cartilage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covering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articular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surfaces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750">
              <a:latin typeface="Calibri"/>
              <a:cs typeface="Calibri"/>
            </a:endParaRPr>
          </a:p>
          <a:p>
            <a:pPr marL="241300" marR="705485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Its principal 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role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is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to reduce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friction </a:t>
            </a:r>
            <a:r>
              <a:rPr sz="2800" b="1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between</a:t>
            </a:r>
            <a:r>
              <a:rPr sz="2800" b="1" spc="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 articular</a:t>
            </a:r>
            <a:r>
              <a:rPr sz="2800" b="1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cartilage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7640" y="457200"/>
            <a:ext cx="5285740" cy="553489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97853"/>
            <a:ext cx="13823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6FC0"/>
                </a:solidFill>
              </a:rPr>
              <a:t>5.</a:t>
            </a:r>
            <a:r>
              <a:rPr sz="3200" spc="-70" dirty="0">
                <a:solidFill>
                  <a:srgbClr val="006FC0"/>
                </a:solidFill>
              </a:rPr>
              <a:t> </a:t>
            </a:r>
            <a:r>
              <a:rPr sz="3200" spc="-10" dirty="0">
                <a:solidFill>
                  <a:srgbClr val="006FC0"/>
                </a:solidFill>
              </a:rPr>
              <a:t>Bursa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7257" y="588645"/>
            <a:ext cx="4665345" cy="3440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1F2023"/>
                </a:solidFill>
                <a:latin typeface="Calibri"/>
                <a:cs typeface="Calibri"/>
              </a:rPr>
              <a:t>Refers</a:t>
            </a:r>
            <a:r>
              <a:rPr sz="2800" spc="-6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sacs</a:t>
            </a:r>
            <a:r>
              <a:rPr sz="2800" b="1" spc="-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surrounding</a:t>
            </a:r>
            <a:r>
              <a:rPr sz="2800" b="1" spc="-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b="1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shoulder</a:t>
            </a:r>
            <a:r>
              <a:rPr sz="2800" b="1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joint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that </a:t>
            </a:r>
            <a:r>
              <a:rPr sz="2800" b="1" spc="-15" dirty="0">
                <a:solidFill>
                  <a:srgbClr val="1F2023"/>
                </a:solidFill>
                <a:latin typeface="Calibri"/>
                <a:cs typeface="Calibri"/>
              </a:rPr>
              <a:t>are</a:t>
            </a:r>
            <a:r>
              <a:rPr sz="2800" b="1" spc="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filled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 with</a:t>
            </a:r>
            <a:r>
              <a:rPr sz="2800" b="1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synovial</a:t>
            </a:r>
            <a:r>
              <a:rPr sz="2800" b="1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fluid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F2023"/>
              </a:buClr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241300" marR="129539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They</a:t>
            </a:r>
            <a:r>
              <a:rPr sz="2800" spc="-6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facilitate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movement</a:t>
            </a:r>
            <a:r>
              <a:rPr sz="2800" spc="-5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and </a:t>
            </a:r>
            <a:r>
              <a:rPr sz="2800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reduce</a:t>
            </a:r>
            <a:r>
              <a:rPr sz="2800" b="1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friction</a:t>
            </a:r>
            <a:r>
              <a:rPr sz="2800" b="1" spc="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at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AC46"/>
                </a:solidFill>
                <a:latin typeface="Calibri"/>
                <a:cs typeface="Calibri"/>
              </a:rPr>
              <a:t>tendon- </a:t>
            </a:r>
            <a:r>
              <a:rPr sz="2800" b="1" spc="-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AC46"/>
                </a:solidFill>
                <a:latin typeface="Calibri"/>
                <a:cs typeface="Calibri"/>
              </a:rPr>
              <a:t>tendon</a:t>
            </a:r>
            <a:r>
              <a:rPr sz="2800" b="1" spc="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6FAC46"/>
                </a:solidFill>
                <a:latin typeface="Calibri"/>
                <a:cs typeface="Calibri"/>
              </a:rPr>
              <a:t>and</a:t>
            </a:r>
            <a:r>
              <a:rPr sz="2800" b="1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AC46"/>
                </a:solidFill>
                <a:latin typeface="Calibri"/>
                <a:cs typeface="Calibri"/>
              </a:rPr>
              <a:t>tendon-bone </a:t>
            </a:r>
            <a:r>
              <a:rPr sz="2800" b="1" spc="-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interfaces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00" y="581659"/>
            <a:ext cx="5293359" cy="43789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7" y="148971"/>
            <a:ext cx="5835015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major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bursae</a:t>
            </a:r>
            <a:r>
              <a:rPr sz="2800" spc="-4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shoulder</a:t>
            </a:r>
            <a:r>
              <a:rPr sz="2800" spc="-4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are:</a:t>
            </a:r>
            <a:endParaRPr sz="2800">
              <a:latin typeface="Calibri"/>
              <a:cs typeface="Calibri"/>
            </a:endParaRPr>
          </a:p>
          <a:p>
            <a:pPr marL="579120" marR="82550" lvl="1" indent="-241300">
              <a:lnSpc>
                <a:spcPct val="100000"/>
              </a:lnSpc>
              <a:buAutoNum type="arabicPeriod"/>
              <a:tabLst>
                <a:tab pos="693420" algn="l"/>
              </a:tabLst>
            </a:pP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Subscapular</a:t>
            </a:r>
            <a:r>
              <a:rPr sz="2800" b="1" spc="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bursa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-between</a:t>
            </a:r>
            <a:r>
              <a:rPr sz="2800" spc="-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tendon of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subscapularis muscle </a:t>
            </a:r>
            <a:r>
              <a:rPr sz="2800" b="1" spc="-6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shoulder</a:t>
            </a:r>
            <a:r>
              <a:rPr sz="2800" b="1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joint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capsule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F2F9F"/>
              </a:buClr>
              <a:buFont typeface="Calibri"/>
              <a:buAutoNum type="arabicPeriod"/>
            </a:pPr>
            <a:endParaRPr sz="2750">
              <a:latin typeface="Calibri"/>
              <a:cs typeface="Calibri"/>
            </a:endParaRPr>
          </a:p>
          <a:p>
            <a:pPr marL="822960" marR="5080" lvl="1" indent="-485140">
              <a:lnSpc>
                <a:spcPct val="100000"/>
              </a:lnSpc>
              <a:buAutoNum type="arabicPeriod"/>
              <a:tabLst>
                <a:tab pos="693420" algn="l"/>
              </a:tabLst>
            </a:pP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Subacromial</a:t>
            </a:r>
            <a:r>
              <a:rPr sz="2800" b="1" spc="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bursa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-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C2C2C"/>
                </a:solidFill>
                <a:latin typeface="Calibri"/>
                <a:cs typeface="Calibri"/>
              </a:rPr>
              <a:t>located</a:t>
            </a:r>
            <a:r>
              <a:rPr sz="2800" dirty="0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C2C2C"/>
                </a:solidFill>
                <a:latin typeface="Calibri"/>
                <a:cs typeface="Calibri"/>
              </a:rPr>
              <a:t>inferior </a:t>
            </a:r>
            <a:r>
              <a:rPr sz="2800" spc="-620" dirty="0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C2C2C"/>
                </a:solidFill>
                <a:latin typeface="Calibri"/>
                <a:cs typeface="Calibri"/>
              </a:rPr>
              <a:t>to</a:t>
            </a:r>
            <a:r>
              <a:rPr sz="2800" spc="-20" dirty="0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2C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C2C2C"/>
                </a:solidFill>
                <a:latin typeface="Calibri"/>
                <a:cs typeface="Calibri"/>
              </a:rPr>
              <a:t>acromion</a:t>
            </a:r>
            <a:r>
              <a:rPr sz="2800" b="1" spc="-10" dirty="0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2C"/>
                </a:solidFill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822960" marR="711835">
              <a:lnSpc>
                <a:spcPct val="100000"/>
              </a:lnSpc>
            </a:pPr>
            <a:r>
              <a:rPr sz="2800" dirty="0">
                <a:solidFill>
                  <a:srgbClr val="2C2C2C"/>
                </a:solidFill>
                <a:latin typeface="Calibri"/>
                <a:cs typeface="Calibri"/>
              </a:rPr>
              <a:t>superior</a:t>
            </a:r>
            <a:r>
              <a:rPr sz="2800" spc="-50" dirty="0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C2C2C"/>
                </a:solidFill>
                <a:latin typeface="Calibri"/>
                <a:cs typeface="Calibri"/>
              </a:rPr>
              <a:t>to</a:t>
            </a:r>
            <a:r>
              <a:rPr sz="2800" spc="-35" dirty="0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2C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C2C2C"/>
                </a:solidFill>
                <a:latin typeface="Calibri"/>
                <a:cs typeface="Calibri"/>
              </a:rPr>
              <a:t>supraspinatus </a:t>
            </a:r>
            <a:r>
              <a:rPr sz="2800" b="1" spc="-620" dirty="0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C2C2C"/>
                </a:solidFill>
                <a:latin typeface="Calibri"/>
                <a:cs typeface="Calibri"/>
              </a:rPr>
              <a:t>and</a:t>
            </a:r>
            <a:r>
              <a:rPr sz="2800" b="1" spc="-10" dirty="0">
                <a:solidFill>
                  <a:srgbClr val="2C2C2C"/>
                </a:solidFill>
                <a:latin typeface="Calibri"/>
                <a:cs typeface="Calibri"/>
              </a:rPr>
              <a:t> infraspinatus</a:t>
            </a:r>
            <a:r>
              <a:rPr sz="2800" b="1" spc="-5" dirty="0">
                <a:solidFill>
                  <a:srgbClr val="2C2C2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C2C2C"/>
                </a:solidFill>
                <a:latin typeface="Calibri"/>
                <a:cs typeface="Calibri"/>
              </a:rPr>
              <a:t>tendons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660400" marR="438150" lvl="1" indent="-322580">
              <a:lnSpc>
                <a:spcPct val="100000"/>
              </a:lnSpc>
              <a:buClr>
                <a:srgbClr val="6F2F9F"/>
              </a:buClr>
              <a:buFont typeface="Calibri"/>
              <a:buAutoNum type="arabicPeriod" startAt="3"/>
              <a:tabLst>
                <a:tab pos="693420" algn="l"/>
              </a:tabLst>
            </a:pPr>
            <a:r>
              <a:rPr dirty="0"/>
              <a:t>	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Subdeltoid</a:t>
            </a:r>
            <a:r>
              <a:rPr sz="2800" b="1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bursa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-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located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under </a:t>
            </a:r>
            <a:r>
              <a:rPr sz="2800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deltoid</a:t>
            </a:r>
            <a:r>
              <a:rPr sz="2800" b="1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muscle.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7005" y="0"/>
            <a:ext cx="5825294" cy="56210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547" y="0"/>
            <a:ext cx="4947920" cy="181737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b="1" dirty="0">
                <a:solidFill>
                  <a:srgbClr val="6F2F9F"/>
                </a:solidFill>
                <a:latin typeface="Calibri"/>
                <a:cs typeface="Calibri"/>
              </a:rPr>
              <a:t>4.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sub-coracoid</a:t>
            </a:r>
            <a:r>
              <a:rPr sz="28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bursa</a:t>
            </a:r>
            <a:endParaRPr sz="2800">
              <a:latin typeface="Calibri"/>
              <a:cs typeface="Calibri"/>
            </a:endParaRPr>
          </a:p>
          <a:p>
            <a:pPr marL="240665" marR="5080" indent="-228600">
              <a:lnSpc>
                <a:spcPct val="9020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located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between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anterior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surface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800" spc="-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subscapularis</a:t>
            </a:r>
            <a:r>
              <a:rPr sz="2800" b="1" spc="-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and </a:t>
            </a:r>
            <a:r>
              <a:rPr sz="2800" b="1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1F2023"/>
                </a:solidFill>
                <a:latin typeface="Calibri"/>
                <a:cs typeface="Calibri"/>
              </a:rPr>
              <a:t>coracoid</a:t>
            </a:r>
            <a:r>
              <a:rPr sz="2800" b="1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process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6720" y="605579"/>
            <a:ext cx="5166082" cy="405476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3387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rgbClr val="4471C4"/>
                </a:solidFill>
              </a:rPr>
              <a:t>5.</a:t>
            </a:r>
            <a:r>
              <a:rPr sz="3500" spc="-80" dirty="0">
                <a:solidFill>
                  <a:srgbClr val="4471C4"/>
                </a:solidFill>
              </a:rPr>
              <a:t> </a:t>
            </a:r>
            <a:r>
              <a:rPr sz="3500" spc="-15" dirty="0">
                <a:solidFill>
                  <a:srgbClr val="4471C4"/>
                </a:solidFill>
              </a:rPr>
              <a:t>Ligaments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78739" y="490156"/>
            <a:ext cx="5752465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6416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glenohumeral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ligaments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three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bands </a:t>
            </a:r>
            <a:r>
              <a:rPr sz="2800" spc="-5" dirty="0">
                <a:latin typeface="Calibri"/>
                <a:cs typeface="Calibri"/>
              </a:rPr>
              <a:t>of fibrous </a:t>
            </a:r>
            <a:r>
              <a:rPr sz="2800" dirty="0">
                <a:latin typeface="Calibri"/>
                <a:cs typeface="Calibri"/>
              </a:rPr>
              <a:t>tissue </a:t>
            </a:r>
            <a:r>
              <a:rPr sz="2800" spc="-5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strengthen</a:t>
            </a:r>
            <a:r>
              <a:rPr sz="2800" b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2800" b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front</a:t>
            </a:r>
            <a:r>
              <a:rPr sz="2800" b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of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capsule.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1.	</a:t>
            </a:r>
            <a:r>
              <a:rPr sz="2800" b="1" spc="-35" dirty="0">
                <a:solidFill>
                  <a:srgbClr val="00AF50"/>
                </a:solidFill>
                <a:latin typeface="Calibri"/>
                <a:cs typeface="Calibri"/>
              </a:rPr>
              <a:t>Transverse</a:t>
            </a:r>
            <a:r>
              <a:rPr sz="2800" b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humeral</a:t>
            </a:r>
            <a:r>
              <a:rPr sz="2800" b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AF50"/>
                </a:solidFill>
                <a:latin typeface="Calibri"/>
                <a:cs typeface="Calibri"/>
              </a:rPr>
              <a:t>ligament</a:t>
            </a:r>
            <a:endParaRPr sz="2800">
              <a:latin typeface="Calibri"/>
              <a:cs typeface="Calibri"/>
            </a:endParaRPr>
          </a:p>
          <a:p>
            <a:pPr marL="241300" marR="5080" indent="-2413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strengthens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capsule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bridges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gap </a:t>
            </a:r>
            <a:r>
              <a:rPr sz="2800" dirty="0">
                <a:latin typeface="Calibri"/>
                <a:cs typeface="Calibri"/>
              </a:rPr>
              <a:t>between </a:t>
            </a:r>
            <a:r>
              <a:rPr sz="2800" b="1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two </a:t>
            </a:r>
            <a:r>
              <a:rPr sz="2800" b="1" spc="-5" dirty="0">
                <a:latin typeface="Calibri"/>
                <a:cs typeface="Calibri"/>
              </a:rPr>
              <a:t> tuberosities.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4920" y="1607819"/>
            <a:ext cx="5806755" cy="525017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7315"/>
            <a:ext cx="4679950" cy="569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2.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AF50"/>
                </a:solidFill>
                <a:latin typeface="Calibri"/>
                <a:cs typeface="Calibri"/>
              </a:rPr>
              <a:t>Coracohumeral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AF50"/>
                </a:solidFill>
                <a:latin typeface="Calibri"/>
                <a:cs typeface="Calibri"/>
              </a:rPr>
              <a:t>ligament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Strengthens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capsule above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stretches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root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coracoid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process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to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 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greater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tuberosity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humerus.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3.</a:t>
            </a:r>
            <a:r>
              <a:rPr sz="2800" b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6FAC46"/>
                </a:solidFill>
                <a:latin typeface="Calibri"/>
                <a:cs typeface="Calibri"/>
              </a:rPr>
              <a:t>Coracoacromial</a:t>
            </a:r>
            <a:r>
              <a:rPr sz="2800" b="1" spc="2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6FAC46"/>
                </a:solidFill>
                <a:latin typeface="Calibri"/>
                <a:cs typeface="Calibri"/>
              </a:rPr>
              <a:t>ligament</a:t>
            </a:r>
            <a:endParaRPr sz="2800">
              <a:latin typeface="Calibri"/>
              <a:cs typeface="Calibri"/>
            </a:endParaRPr>
          </a:p>
          <a:p>
            <a:pPr marL="241300" marR="52705" indent="-228600">
              <a:lnSpc>
                <a:spcPct val="9020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coracoacromial </a:t>
            </a:r>
            <a:r>
              <a:rPr sz="2800" spc="-10" dirty="0">
                <a:latin typeface="Calibri"/>
                <a:cs typeface="Calibri"/>
              </a:rPr>
              <a:t>ligament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extends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between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coracoid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process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acromion.</a:t>
            </a:r>
            <a:endParaRPr sz="2800">
              <a:latin typeface="Calibri"/>
              <a:cs typeface="Calibri"/>
            </a:endParaRPr>
          </a:p>
          <a:p>
            <a:pPr marL="241300" marR="407034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protect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superior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aspect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96519"/>
            <a:ext cx="6822440" cy="59867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0"/>
            <a:ext cx="9495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471C4"/>
                </a:solidFill>
              </a:rPr>
              <a:t>7.</a:t>
            </a:r>
            <a:r>
              <a:rPr sz="3600" spc="-5" dirty="0">
                <a:solidFill>
                  <a:srgbClr val="4471C4"/>
                </a:solidFill>
              </a:rPr>
              <a:t> </a:t>
            </a:r>
            <a:r>
              <a:rPr sz="3600" spc="-10" dirty="0">
                <a:solidFill>
                  <a:srgbClr val="4471C4"/>
                </a:solidFill>
              </a:rPr>
              <a:t>Possible</a:t>
            </a:r>
            <a:r>
              <a:rPr sz="3600" dirty="0">
                <a:solidFill>
                  <a:srgbClr val="4471C4"/>
                </a:solidFill>
              </a:rPr>
              <a:t> </a:t>
            </a:r>
            <a:r>
              <a:rPr sz="3600" spc="-15" dirty="0">
                <a:solidFill>
                  <a:srgbClr val="4471C4"/>
                </a:solidFill>
              </a:rPr>
              <a:t>Movements</a:t>
            </a:r>
            <a:r>
              <a:rPr sz="3600" spc="20" dirty="0">
                <a:solidFill>
                  <a:srgbClr val="4471C4"/>
                </a:solidFill>
              </a:rPr>
              <a:t> </a:t>
            </a:r>
            <a:r>
              <a:rPr sz="3600" dirty="0">
                <a:solidFill>
                  <a:srgbClr val="4471C4"/>
                </a:solidFill>
              </a:rPr>
              <a:t>of</a:t>
            </a:r>
            <a:r>
              <a:rPr sz="3600" spc="-5" dirty="0">
                <a:solidFill>
                  <a:srgbClr val="4471C4"/>
                </a:solidFill>
              </a:rPr>
              <a:t> </a:t>
            </a:r>
            <a:r>
              <a:rPr sz="3600" spc="-10" dirty="0">
                <a:solidFill>
                  <a:srgbClr val="4471C4"/>
                </a:solidFill>
              </a:rPr>
              <a:t>the</a:t>
            </a:r>
            <a:r>
              <a:rPr sz="3600" spc="20" dirty="0">
                <a:solidFill>
                  <a:srgbClr val="4471C4"/>
                </a:solidFill>
              </a:rPr>
              <a:t> </a:t>
            </a:r>
            <a:r>
              <a:rPr sz="3600" spc="-10" dirty="0">
                <a:solidFill>
                  <a:srgbClr val="4471C4"/>
                </a:solidFill>
              </a:rPr>
              <a:t>gleno-humeral</a:t>
            </a:r>
            <a:r>
              <a:rPr sz="3600" dirty="0">
                <a:solidFill>
                  <a:srgbClr val="4471C4"/>
                </a:solidFill>
              </a:rPr>
              <a:t> </a:t>
            </a:r>
            <a:r>
              <a:rPr sz="3600" spc="-10" dirty="0">
                <a:solidFill>
                  <a:srgbClr val="4471C4"/>
                </a:solidFill>
              </a:rPr>
              <a:t>joint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6457" y="589216"/>
            <a:ext cx="10382885" cy="54406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2100" marR="506095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92100" algn="l"/>
              </a:tabLst>
            </a:pPr>
            <a:r>
              <a:rPr sz="2800" b="1" spc="-15" dirty="0">
                <a:solidFill>
                  <a:srgbClr val="6F2F9F"/>
                </a:solidFill>
                <a:latin typeface="Calibri"/>
                <a:cs typeface="Calibri"/>
              </a:rPr>
              <a:t>Flexion:</a:t>
            </a:r>
            <a:r>
              <a:rPr sz="2800" b="1" spc="6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anterior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fibers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deltoid,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pectoralis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major,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biceps, 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coracobrachialis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muscles.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F2F9F"/>
              </a:buClr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92100" marR="81280" indent="-228600">
              <a:lnSpc>
                <a:spcPts val="3020"/>
              </a:lnSpc>
              <a:buFont typeface="Arial MT"/>
              <a:buChar char="•"/>
              <a:tabLst>
                <a:tab pos="292100" algn="l"/>
              </a:tabLst>
            </a:pP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Extension:</a:t>
            </a:r>
            <a:r>
              <a:rPr sz="2800" b="1" spc="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posterior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fibers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deltoid,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latissimus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dorsi,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teres </a:t>
            </a:r>
            <a:r>
              <a:rPr sz="2800" dirty="0">
                <a:latin typeface="Calibri"/>
                <a:cs typeface="Calibri"/>
              </a:rPr>
              <a:t>major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muscles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F2F9F"/>
              </a:buClr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92100" marR="118745" indent="-228600">
              <a:lnSpc>
                <a:spcPts val="3020"/>
              </a:lnSpc>
              <a:buFont typeface="Arial MT"/>
              <a:buChar char="•"/>
              <a:tabLst>
                <a:tab pos="292100" algn="l"/>
              </a:tabLst>
            </a:pP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Abduction: </a:t>
            </a:r>
            <a:r>
              <a:rPr sz="2800" spc="-5" dirty="0">
                <a:latin typeface="Calibri"/>
                <a:cs typeface="Calibri"/>
              </a:rPr>
              <a:t>supraspinatus muscle </a:t>
            </a:r>
            <a:r>
              <a:rPr sz="2800" spc="-10" dirty="0">
                <a:latin typeface="Calibri"/>
                <a:cs typeface="Calibri"/>
              </a:rPr>
              <a:t>initiates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movement of </a:t>
            </a:r>
            <a:r>
              <a:rPr sz="2800" dirty="0">
                <a:latin typeface="Calibri"/>
                <a:cs typeface="Calibri"/>
              </a:rPr>
              <a:t> abduction </a:t>
            </a:r>
            <a:r>
              <a:rPr sz="2800" spc="-5" dirty="0">
                <a:latin typeface="Calibri"/>
                <a:cs typeface="Calibri"/>
              </a:rPr>
              <a:t>(15</a:t>
            </a:r>
            <a:r>
              <a:rPr sz="2775" spc="-7" baseline="25525" dirty="0">
                <a:latin typeface="Calibri"/>
                <a:cs typeface="Calibri"/>
              </a:rPr>
              <a:t>0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775" spc="-7" baseline="25525" dirty="0">
                <a:latin typeface="Calibri"/>
                <a:cs typeface="Calibri"/>
              </a:rPr>
              <a:t>,</a:t>
            </a:r>
            <a:r>
              <a:rPr sz="2775" spc="382" baseline="25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deltoid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</a:t>
            </a:r>
            <a:r>
              <a:rPr sz="2800" spc="-10" dirty="0">
                <a:latin typeface="Calibri"/>
                <a:cs typeface="Calibri"/>
              </a:rPr>
              <a:t> 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90</a:t>
            </a:r>
            <a:r>
              <a:rPr sz="2775" baseline="25525" dirty="0">
                <a:latin typeface="Calibri"/>
                <a:cs typeface="Calibri"/>
              </a:rPr>
              <a:t>0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lastly trapezius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assisted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serratus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anterior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beyond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90</a:t>
            </a:r>
            <a:r>
              <a:rPr sz="2775" spc="7" baseline="25525" dirty="0">
                <a:latin typeface="Calibri"/>
                <a:cs typeface="Calibri"/>
              </a:rPr>
              <a:t>0</a:t>
            </a:r>
            <a:endParaRPr sz="2775" baseline="25525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F2F9F"/>
              </a:buClr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92100" marR="17780" indent="-228600">
              <a:lnSpc>
                <a:spcPts val="3020"/>
              </a:lnSpc>
              <a:buFont typeface="Arial MT"/>
              <a:buChar char="•"/>
              <a:tabLst>
                <a:tab pos="292100" algn="l"/>
              </a:tabLst>
            </a:pP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Adduction:</a:t>
            </a:r>
            <a:r>
              <a:rPr sz="2800" b="1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pectoralis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major,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latissimus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dorsi,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teres </a:t>
            </a:r>
            <a:r>
              <a:rPr sz="2800" spc="-40" dirty="0">
                <a:latin typeface="Calibri"/>
                <a:cs typeface="Calibri"/>
              </a:rPr>
              <a:t>major,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minor</a:t>
            </a:r>
            <a:r>
              <a:rPr sz="2800" spc="-5" dirty="0">
                <a:latin typeface="Calibri"/>
                <a:cs typeface="Calibri"/>
              </a:rPr>
              <a:t> muscles.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57" y="63119"/>
            <a:ext cx="10088880" cy="386270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0" dirty="0">
                <a:solidFill>
                  <a:srgbClr val="6F2F9F"/>
                </a:solidFill>
                <a:latin typeface="Calibri"/>
                <a:cs typeface="Calibri"/>
              </a:rPr>
              <a:t>Lateral</a:t>
            </a:r>
            <a:r>
              <a:rPr sz="2800" b="1" spc="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6F2F9F"/>
                </a:solidFill>
                <a:latin typeface="Calibri"/>
                <a:cs typeface="Calibri"/>
              </a:rPr>
              <a:t>rotation:</a:t>
            </a:r>
            <a:r>
              <a:rPr sz="28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Normal </a:t>
            </a:r>
            <a:r>
              <a:rPr sz="2800" spc="-20" dirty="0">
                <a:latin typeface="Calibri"/>
                <a:cs typeface="Calibri"/>
              </a:rPr>
              <a:t>lateral</a:t>
            </a:r>
            <a:r>
              <a:rPr sz="2800" spc="-15" dirty="0">
                <a:latin typeface="Calibri"/>
                <a:cs typeface="Calibri"/>
              </a:rPr>
              <a:t> rotation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40°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45°.</a:t>
            </a:r>
            <a:endParaRPr sz="2800">
              <a:latin typeface="Calibri"/>
              <a:cs typeface="Calibri"/>
            </a:endParaRPr>
          </a:p>
          <a:p>
            <a:pPr marL="241300" marR="738505" indent="-228600">
              <a:lnSpc>
                <a:spcPts val="304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infraspinatus,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teres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minor,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posterior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fibers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deltoid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muscle.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Medial</a:t>
            </a:r>
            <a:r>
              <a:rPr sz="2800" b="1" spc="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rotation:</a:t>
            </a:r>
            <a:r>
              <a:rPr sz="2800" b="1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subscapularis,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latissimus </a:t>
            </a:r>
            <a:r>
              <a:rPr sz="2800" spc="-10" dirty="0">
                <a:latin typeface="Calibri"/>
                <a:cs typeface="Calibri"/>
              </a:rPr>
              <a:t>dorsi,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major,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anterior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fibers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deltoid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muscle.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Circumduction:</a:t>
            </a:r>
            <a:r>
              <a:rPr sz="2800" b="1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 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combination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above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movements.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580" y="124460"/>
            <a:ext cx="9989820" cy="62763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35" y="224663"/>
            <a:ext cx="5154413" cy="589681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0220" y="396240"/>
            <a:ext cx="3088639" cy="60655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9181" y="2002932"/>
            <a:ext cx="2478274" cy="240192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860" y="0"/>
            <a:ext cx="1043178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97853"/>
            <a:ext cx="26187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8.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Blood</a:t>
            </a:r>
            <a:r>
              <a:rPr sz="3200" spc="-2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supply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04557" y="672465"/>
            <a:ext cx="9170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branches 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r>
              <a:rPr sz="2775" spc="-7" baseline="25525" dirty="0">
                <a:latin typeface="Calibri"/>
                <a:cs typeface="Calibri"/>
              </a:rPr>
              <a:t>rd</a:t>
            </a:r>
            <a:r>
              <a:rPr sz="2775" spc="337" baseline="25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 of </a:t>
            </a:r>
            <a:r>
              <a:rPr sz="2800" dirty="0">
                <a:latin typeface="Calibri"/>
                <a:cs typeface="Calibri"/>
              </a:rPr>
              <a:t>Axillary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artery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(posterior</a:t>
            </a:r>
            <a:r>
              <a:rPr sz="2800" spc="-5" dirty="0">
                <a:latin typeface="Calibri"/>
                <a:cs typeface="Calibri"/>
              </a:rPr>
              <a:t> humeral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C.A).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500" y="1524000"/>
            <a:ext cx="6616700" cy="47523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306070"/>
            <a:ext cx="23412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Nerve</a:t>
            </a:r>
            <a:r>
              <a:rPr sz="3200" spc="-7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supply</a:t>
            </a:r>
            <a:r>
              <a:rPr sz="2800" dirty="0">
                <a:solidFill>
                  <a:srgbClr val="00AF50"/>
                </a:solidFill>
              </a:rPr>
              <a:t>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7257" y="879792"/>
            <a:ext cx="60274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axillary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suprascapular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nerves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4679" y="1945639"/>
            <a:ext cx="7729220" cy="43535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694" y="0"/>
            <a:ext cx="4000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The</a:t>
            </a:r>
            <a:r>
              <a:rPr sz="4800" spc="-50" dirty="0"/>
              <a:t> </a:t>
            </a:r>
            <a:r>
              <a:rPr sz="4800" dirty="0"/>
              <a:t>Elbow</a:t>
            </a:r>
            <a:r>
              <a:rPr sz="4800" spc="-75" dirty="0"/>
              <a:t> </a:t>
            </a:r>
            <a:r>
              <a:rPr sz="4800" spc="-15" dirty="0"/>
              <a:t>Joint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80694" y="616743"/>
            <a:ext cx="5563870" cy="172148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756285" algn="l"/>
              </a:tabLst>
            </a:pPr>
            <a:r>
              <a:rPr sz="3600" b="1" spc="-5" dirty="0">
                <a:solidFill>
                  <a:srgbClr val="006FC0"/>
                </a:solidFill>
                <a:latin typeface="Calibri"/>
                <a:cs typeface="Calibri"/>
              </a:rPr>
              <a:t>1.	</a:t>
            </a:r>
            <a:r>
              <a:rPr sz="3600" b="1" spc="-30" dirty="0">
                <a:solidFill>
                  <a:srgbClr val="006FC0"/>
                </a:solidFill>
                <a:latin typeface="Calibri"/>
                <a:cs typeface="Calibri"/>
              </a:rPr>
              <a:t>Type</a:t>
            </a:r>
            <a:r>
              <a:rPr sz="36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36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006FC0"/>
                </a:solidFill>
                <a:latin typeface="Calibri"/>
                <a:cs typeface="Calibri"/>
              </a:rPr>
              <a:t>Joint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Synovial </a:t>
            </a:r>
            <a:r>
              <a:rPr sz="2800" spc="-5" dirty="0">
                <a:latin typeface="Calibri"/>
                <a:cs typeface="Calibri"/>
              </a:rPr>
              <a:t>hinge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Allows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motion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primarily</a:t>
            </a:r>
            <a:r>
              <a:rPr sz="2800" spc="-6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one</a:t>
            </a:r>
            <a:r>
              <a:rPr sz="2800" spc="-4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plane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630" y="2550159"/>
            <a:ext cx="11607049" cy="430783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720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FC0"/>
                </a:solidFill>
              </a:rPr>
              <a:t>2.</a:t>
            </a:r>
            <a:r>
              <a:rPr sz="3600" spc="-65" dirty="0">
                <a:solidFill>
                  <a:srgbClr val="006FC0"/>
                </a:solidFill>
              </a:rPr>
              <a:t> </a:t>
            </a:r>
            <a:r>
              <a:rPr sz="3600" spc="-10" dirty="0">
                <a:solidFill>
                  <a:srgbClr val="006FC0"/>
                </a:solidFill>
              </a:rPr>
              <a:t>Articulation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39" y="589216"/>
            <a:ext cx="4618990" cy="53136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29590" indent="-228600" algn="just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0" dirty="0">
                <a:solidFill>
                  <a:srgbClr val="1F2023"/>
                </a:solidFill>
                <a:latin typeface="Calibri"/>
                <a:cs typeface="Calibri"/>
              </a:rPr>
              <a:t>Involves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three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bones 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–</a:t>
            </a:r>
            <a:r>
              <a:rPr sz="2800" b="1" dirty="0">
                <a:solidFill>
                  <a:srgbClr val="6F2F9F"/>
                </a:solidFill>
                <a:latin typeface="Calibri"/>
                <a:cs typeface="Calibri"/>
              </a:rPr>
              <a:t>the </a:t>
            </a:r>
            <a:r>
              <a:rPr sz="2800" b="1" spc="-6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humerus,</a:t>
            </a:r>
            <a:r>
              <a:rPr sz="2800" b="1" spc="-15" dirty="0">
                <a:solidFill>
                  <a:srgbClr val="6F2F9F"/>
                </a:solidFill>
                <a:latin typeface="Calibri"/>
                <a:cs typeface="Calibri"/>
              </a:rPr>
              <a:t> radius</a:t>
            </a:r>
            <a:r>
              <a:rPr sz="28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6F2F9F"/>
                </a:solidFill>
                <a:latin typeface="Calibri"/>
                <a:cs typeface="Calibri"/>
              </a:rPr>
              <a:t>and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ulna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899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  <a:tab pos="2534920" algn="l"/>
                <a:tab pos="4308475" algn="l"/>
              </a:tabLst>
            </a:pPr>
            <a:r>
              <a:rPr sz="2800" spc="-190" dirty="0">
                <a:solidFill>
                  <a:srgbClr val="31313B"/>
                </a:solidFill>
                <a:latin typeface="Calibri"/>
                <a:cs typeface="Calibri"/>
              </a:rPr>
              <a:t>T</a:t>
            </a:r>
            <a:r>
              <a:rPr sz="2800" spc="-40" dirty="0">
                <a:solidFill>
                  <a:srgbClr val="31313B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ochlea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r	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o</a:t>
            </a:r>
            <a:r>
              <a:rPr sz="2800" spc="-40" dirty="0">
                <a:solidFill>
                  <a:srgbClr val="31313B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ch	of  the</a:t>
            </a:r>
            <a:r>
              <a:rPr sz="280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ulna</a:t>
            </a:r>
            <a:r>
              <a:rPr sz="280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trochlea </a:t>
            </a:r>
            <a:r>
              <a:rPr sz="2800" spc="-20" dirty="0">
                <a:solidFill>
                  <a:srgbClr val="31313B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humerus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415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Head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 of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radius</a:t>
            </a:r>
            <a:r>
              <a:rPr sz="2800" spc="-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capitulum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humerus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405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02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Posteriorly, </a:t>
            </a:r>
            <a:r>
              <a:rPr sz="2800" spc="-15" dirty="0">
                <a:latin typeface="Calibri"/>
                <a:cs typeface="Calibri"/>
              </a:rPr>
              <a:t>olecranon process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 ulna and </a:t>
            </a:r>
            <a:r>
              <a:rPr sz="2800" spc="-10" dirty="0">
                <a:latin typeface="Calibri"/>
                <a:cs typeface="Calibri"/>
              </a:rPr>
              <a:t>olecranon </a:t>
            </a:r>
            <a:r>
              <a:rPr sz="2800" spc="-20" dirty="0">
                <a:latin typeface="Calibri"/>
                <a:cs typeface="Calibri"/>
              </a:rPr>
              <a:t>fosa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humerus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44192" y="165100"/>
            <a:ext cx="6639994" cy="656850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887" y="72072"/>
            <a:ext cx="29775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471C4"/>
                </a:solidFill>
              </a:rPr>
              <a:t>3.</a:t>
            </a:r>
            <a:r>
              <a:rPr sz="3600" spc="-45" dirty="0">
                <a:solidFill>
                  <a:srgbClr val="4471C4"/>
                </a:solidFill>
              </a:rPr>
              <a:t> </a:t>
            </a:r>
            <a:r>
              <a:rPr sz="3600" spc="-10" dirty="0">
                <a:solidFill>
                  <a:srgbClr val="4471C4"/>
                </a:solidFill>
              </a:rPr>
              <a:t>Joint</a:t>
            </a:r>
            <a:r>
              <a:rPr sz="3600" spc="-40" dirty="0">
                <a:solidFill>
                  <a:srgbClr val="4471C4"/>
                </a:solidFill>
              </a:rPr>
              <a:t> </a:t>
            </a:r>
            <a:r>
              <a:rPr sz="3600" spc="-5" dirty="0">
                <a:solidFill>
                  <a:srgbClr val="4471C4"/>
                </a:solidFill>
              </a:rPr>
              <a:t>Capsule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69887" y="626590"/>
            <a:ext cx="6416040" cy="59074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It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surrounds</a:t>
            </a:r>
            <a:r>
              <a:rPr sz="2800" spc="-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 elbow</a:t>
            </a:r>
            <a:r>
              <a:rPr sz="2800" spc="-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joint</a:t>
            </a:r>
            <a:endParaRPr sz="2800">
              <a:latin typeface="Calibri"/>
              <a:cs typeface="Calibri"/>
            </a:endParaRPr>
          </a:p>
          <a:p>
            <a:pPr marL="241300" marR="489584" indent="-228600">
              <a:lnSpc>
                <a:spcPct val="798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strong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fibrous, strengthening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 </a:t>
            </a:r>
            <a:r>
              <a:rPr sz="2800" spc="-6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joint.</a:t>
            </a:r>
            <a:endParaRPr sz="2800">
              <a:latin typeface="Calibri"/>
              <a:cs typeface="Calibri"/>
            </a:endParaRPr>
          </a:p>
          <a:p>
            <a:pPr marL="241300" marR="226695" indent="-228600">
              <a:lnSpc>
                <a:spcPct val="8000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It is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thickened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medially and 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laterally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1313B"/>
                </a:solidFill>
                <a:latin typeface="Calibri"/>
                <a:cs typeface="Calibri"/>
              </a:rPr>
              <a:t>form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31313B"/>
                </a:solidFill>
                <a:latin typeface="Calibri"/>
                <a:cs typeface="Calibri"/>
              </a:rPr>
              <a:t>collateral</a:t>
            </a:r>
            <a:r>
              <a:rPr sz="2800" b="1" spc="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1313B"/>
                </a:solidFill>
                <a:latin typeface="Calibri"/>
                <a:cs typeface="Calibri"/>
              </a:rPr>
              <a:t>ligaments,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which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stabilise </a:t>
            </a:r>
            <a:r>
              <a:rPr sz="2800" spc="-6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flexing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extending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motion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arm.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802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Anteriorly-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attached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above 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humerus along the </a:t>
            </a:r>
            <a:r>
              <a:rPr sz="2800" dirty="0">
                <a:solidFill>
                  <a:srgbClr val="6F2F9F"/>
                </a:solidFill>
                <a:latin typeface="Calibri"/>
                <a:cs typeface="Calibri"/>
              </a:rPr>
              <a:t>upper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margins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6F2F9F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coronoid</a:t>
            </a:r>
            <a:r>
              <a:rPr sz="2800" spc="-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radial</a:t>
            </a:r>
            <a:r>
              <a:rPr sz="2800" spc="-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fossae</a:t>
            </a:r>
            <a:r>
              <a:rPr sz="2800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front </a:t>
            </a:r>
            <a:r>
              <a:rPr sz="2800" spc="-6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6F2F9F"/>
                </a:solidFill>
                <a:latin typeface="Calibri"/>
                <a:cs typeface="Calibri"/>
              </a:rPr>
              <a:t>medial</a:t>
            </a:r>
            <a:r>
              <a:rPr sz="2800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280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6F2F9F"/>
                </a:solidFill>
                <a:latin typeface="Calibri"/>
                <a:cs typeface="Calibri"/>
              </a:rPr>
              <a:t>lateral</a:t>
            </a:r>
            <a:r>
              <a:rPr sz="2800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epicondyles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3800">
              <a:latin typeface="Calibri"/>
              <a:cs typeface="Calibri"/>
            </a:endParaRPr>
          </a:p>
          <a:p>
            <a:pPr marL="241300" marR="19685" indent="-228600">
              <a:lnSpc>
                <a:spcPct val="80100"/>
              </a:lnSpc>
              <a:buFont typeface="Arial MT"/>
              <a:buChar char="•"/>
              <a:tabLst>
                <a:tab pos="241300" algn="l"/>
                <a:tab pos="5234305" algn="l"/>
                <a:tab pos="5893435" algn="l"/>
              </a:tabLst>
            </a:pPr>
            <a:r>
              <a:rPr sz="2800" b="1" dirty="0">
                <a:latin typeface="Calibri"/>
                <a:cs typeface="Calibri"/>
              </a:rPr>
              <a:t>I</a:t>
            </a:r>
            <a:r>
              <a:rPr sz="2800" b="1" spc="-30" dirty="0">
                <a:latin typeface="Calibri"/>
                <a:cs typeface="Calibri"/>
              </a:rPr>
              <a:t>n</a:t>
            </a:r>
            <a:r>
              <a:rPr sz="2800" b="1" spc="-50" dirty="0">
                <a:latin typeface="Calibri"/>
                <a:cs typeface="Calibri"/>
              </a:rPr>
              <a:t>f</a:t>
            </a:r>
            <a:r>
              <a:rPr sz="2800" b="1" spc="-10" dirty="0">
                <a:latin typeface="Calibri"/>
                <a:cs typeface="Calibri"/>
              </a:rPr>
              <a:t>e</a:t>
            </a:r>
            <a:r>
              <a:rPr sz="2800" b="1" spc="-5" dirty="0">
                <a:latin typeface="Calibri"/>
                <a:cs typeface="Calibri"/>
              </a:rPr>
              <a:t>ri</a:t>
            </a:r>
            <a:r>
              <a:rPr sz="2800" b="1" spc="-10" dirty="0">
                <a:latin typeface="Calibri"/>
                <a:cs typeface="Calibri"/>
              </a:rPr>
              <a:t>o</a:t>
            </a:r>
            <a:r>
              <a:rPr sz="2800" b="1" spc="-5" dirty="0">
                <a:latin typeface="Calibri"/>
                <a:cs typeface="Calibri"/>
              </a:rPr>
              <a:t>rly</a:t>
            </a:r>
            <a:r>
              <a:rPr sz="2800" dirty="0">
                <a:latin typeface="Calibri"/>
                <a:cs typeface="Calibri"/>
              </a:rPr>
              <a:t>-Is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tt</a:t>
            </a:r>
            <a:r>
              <a:rPr sz="2800" dirty="0">
                <a:latin typeface="Calibri"/>
                <a:cs typeface="Calibri"/>
              </a:rPr>
              <a:t>ach</a:t>
            </a:r>
            <a:r>
              <a:rPr sz="2800" spc="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ma</a:t>
            </a:r>
            <a:r>
              <a:rPr sz="2800" b="1" spc="-30" dirty="0">
                <a:solidFill>
                  <a:srgbClr val="6F2F9F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g</a:t>
            </a:r>
            <a:r>
              <a:rPr sz="2800" b="1" spc="-15" dirty="0">
                <a:solidFill>
                  <a:srgbClr val="6F2F9F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6F2F9F"/>
                </a:solidFill>
                <a:latin typeface="Calibri"/>
                <a:cs typeface="Calibri"/>
              </a:rPr>
              <a:t>n</a:t>
            </a:r>
            <a:r>
              <a:rPr sz="2800" b="1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6F2F9F"/>
                </a:solidFill>
                <a:latin typeface="Calibri"/>
                <a:cs typeface="Calibri"/>
              </a:rPr>
              <a:t>of	the  </a:t>
            </a:r>
            <a:r>
              <a:rPr sz="2800" b="1" spc="-15" dirty="0">
                <a:solidFill>
                  <a:srgbClr val="6F2F9F"/>
                </a:solidFill>
                <a:latin typeface="Calibri"/>
                <a:cs typeface="Calibri"/>
              </a:rPr>
              <a:t>coronoid</a:t>
            </a:r>
            <a:r>
              <a:rPr sz="2800" b="1" spc="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process</a:t>
            </a:r>
            <a:r>
              <a:rPr sz="2800" b="1" dirty="0">
                <a:solidFill>
                  <a:srgbClr val="6F2F9F"/>
                </a:solidFill>
                <a:latin typeface="Calibri"/>
                <a:cs typeface="Calibri"/>
              </a:rPr>
              <a:t> of</a:t>
            </a:r>
            <a:r>
              <a:rPr sz="2800" b="1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r>
              <a:rPr sz="2800" b="1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ulna</a:t>
            </a:r>
            <a:r>
              <a:rPr sz="2800" b="1" spc="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6F2F9F"/>
                </a:solidFill>
                <a:latin typeface="Calibri"/>
                <a:cs typeface="Calibri"/>
              </a:rPr>
              <a:t>and	the </a:t>
            </a:r>
            <a:r>
              <a:rPr sz="2800" b="1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annular</a:t>
            </a:r>
            <a:r>
              <a:rPr sz="2800" b="1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6F2F9F"/>
                </a:solidFill>
                <a:latin typeface="Calibri"/>
                <a:cs typeface="Calibri"/>
              </a:rPr>
              <a:t>ligament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9971" y="401320"/>
            <a:ext cx="4936928" cy="538988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226695"/>
            <a:ext cx="2127885" cy="106743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3879"/>
              </a:lnSpc>
              <a:spcBef>
                <a:spcPts val="595"/>
              </a:spcBef>
            </a:pPr>
            <a:r>
              <a:rPr sz="3600" dirty="0">
                <a:solidFill>
                  <a:srgbClr val="4471C4"/>
                </a:solidFill>
              </a:rPr>
              <a:t>4. </a:t>
            </a:r>
            <a:r>
              <a:rPr sz="3600" spc="-15" dirty="0">
                <a:solidFill>
                  <a:srgbClr val="4471C4"/>
                </a:solidFill>
              </a:rPr>
              <a:t>Synovial </a:t>
            </a:r>
            <a:r>
              <a:rPr sz="3600" spc="-800" dirty="0">
                <a:solidFill>
                  <a:srgbClr val="4471C4"/>
                </a:solidFill>
              </a:rPr>
              <a:t> </a:t>
            </a:r>
            <a:r>
              <a:rPr sz="3600" spc="-5" dirty="0">
                <a:solidFill>
                  <a:srgbClr val="4471C4"/>
                </a:solidFill>
              </a:rPr>
              <a:t>Memb</a:t>
            </a:r>
            <a:r>
              <a:rPr sz="3600" spc="-85" dirty="0">
                <a:solidFill>
                  <a:srgbClr val="4471C4"/>
                </a:solidFill>
              </a:rPr>
              <a:t>r</a:t>
            </a:r>
            <a:r>
              <a:rPr sz="3600" dirty="0">
                <a:solidFill>
                  <a:srgbClr val="4471C4"/>
                </a:solidFill>
              </a:rPr>
              <a:t>ane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7257" y="1359915"/>
            <a:ext cx="3542029" cy="23729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  <a:tab pos="1827530" algn="l"/>
              </a:tabLst>
            </a:pPr>
            <a:r>
              <a:rPr sz="2800" dirty="0">
                <a:latin typeface="Calibri"/>
                <a:cs typeface="Calibri"/>
              </a:rPr>
              <a:t>It lines the inner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surface </a:t>
            </a:r>
            <a:r>
              <a:rPr sz="2800" spc="-5" dirty="0">
                <a:latin typeface="Calibri"/>
                <a:cs typeface="Calibri"/>
              </a:rPr>
              <a:t>of	joint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capsule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covers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fatty </a:t>
            </a:r>
            <a:r>
              <a:rPr sz="2800" dirty="0">
                <a:latin typeface="Calibri"/>
                <a:cs typeface="Calibri"/>
              </a:rPr>
              <a:t>pads in the </a:t>
            </a:r>
            <a:r>
              <a:rPr sz="2800" spc="-10" dirty="0">
                <a:latin typeface="Calibri"/>
                <a:cs typeface="Calibri"/>
              </a:rPr>
              <a:t>floors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coronoid,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radial,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olecranon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fossae.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7279" y="0"/>
            <a:ext cx="7284720" cy="663702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95" y="129222"/>
            <a:ext cx="24079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FC0"/>
                </a:solidFill>
              </a:rPr>
              <a:t>5.</a:t>
            </a:r>
            <a:r>
              <a:rPr sz="3600" spc="-65" dirty="0">
                <a:solidFill>
                  <a:srgbClr val="006FC0"/>
                </a:solidFill>
              </a:rPr>
              <a:t> </a:t>
            </a:r>
            <a:r>
              <a:rPr sz="3600" spc="-15" dirty="0">
                <a:solidFill>
                  <a:srgbClr val="006FC0"/>
                </a:solidFill>
              </a:rPr>
              <a:t>Ligaments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28295" y="683640"/>
            <a:ext cx="6066155" cy="591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461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The joint capsule of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elbow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is 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strengthened</a:t>
            </a:r>
            <a:r>
              <a:rPr sz="2800" spc="-5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by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ligaments</a:t>
            </a:r>
            <a:r>
              <a:rPr sz="2800" spc="-3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medially</a:t>
            </a:r>
            <a:r>
              <a:rPr sz="2800" spc="-5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and </a:t>
            </a:r>
            <a:r>
              <a:rPr sz="2800" spc="-61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31313B"/>
                </a:solidFill>
                <a:latin typeface="Calibri"/>
                <a:cs typeface="Calibri"/>
              </a:rPr>
              <a:t>laterally.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31313B"/>
                </a:solidFill>
                <a:latin typeface="Calibri"/>
                <a:cs typeface="Calibri"/>
              </a:rPr>
              <a:t>radial collateral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ligament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found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on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1313B"/>
                </a:solidFill>
                <a:latin typeface="Calibri"/>
                <a:cs typeface="Calibri"/>
              </a:rPr>
              <a:t>lateral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side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of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</a:t>
            </a:r>
            <a:r>
              <a:rPr sz="2800" spc="63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joint, </a:t>
            </a:r>
            <a:r>
              <a:rPr sz="2800" spc="-6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extending 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from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the </a:t>
            </a:r>
            <a:r>
              <a:rPr sz="2800" b="1" spc="-20" dirty="0">
                <a:solidFill>
                  <a:srgbClr val="31313B"/>
                </a:solidFill>
                <a:latin typeface="Calibri"/>
                <a:cs typeface="Calibri"/>
              </a:rPr>
              <a:t>lateral </a:t>
            </a:r>
            <a:r>
              <a:rPr sz="2800" b="1" spc="-5" dirty="0">
                <a:solidFill>
                  <a:srgbClr val="31313B"/>
                </a:solidFill>
                <a:latin typeface="Calibri"/>
                <a:cs typeface="Calibri"/>
              </a:rPr>
              <a:t>epicondyle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,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 and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blending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with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annular 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ligament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of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radius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 (a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ligament</a:t>
            </a:r>
            <a:r>
              <a:rPr sz="2800" spc="60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1313B"/>
                </a:solidFill>
                <a:latin typeface="Calibri"/>
                <a:cs typeface="Calibri"/>
              </a:rPr>
              <a:t>from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 </a:t>
            </a:r>
            <a:r>
              <a:rPr sz="2800" spc="-6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proximal</a:t>
            </a:r>
            <a:r>
              <a:rPr sz="2800" spc="-3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radioulnar</a:t>
            </a:r>
            <a:r>
              <a:rPr sz="2800" spc="-3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joint).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1313B"/>
              </a:buClr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5715" indent="-228600" algn="just">
              <a:lnSpc>
                <a:spcPct val="901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The </a:t>
            </a:r>
            <a:r>
              <a:rPr sz="2800" b="1" spc="-5" dirty="0">
                <a:solidFill>
                  <a:srgbClr val="31313B"/>
                </a:solidFill>
                <a:latin typeface="Calibri"/>
                <a:cs typeface="Calibri"/>
              </a:rPr>
              <a:t>ulnar </a:t>
            </a:r>
            <a:r>
              <a:rPr sz="2800" b="1" spc="-15" dirty="0">
                <a:solidFill>
                  <a:srgbClr val="31313B"/>
                </a:solidFill>
                <a:latin typeface="Calibri"/>
                <a:cs typeface="Calibri"/>
              </a:rPr>
              <a:t>collateral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ligament 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originates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 from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 the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1313B"/>
                </a:solidFill>
                <a:latin typeface="Calibri"/>
                <a:cs typeface="Calibri"/>
              </a:rPr>
              <a:t>medial</a:t>
            </a:r>
            <a:r>
              <a:rPr sz="2800" b="1" spc="-5" dirty="0">
                <a:solidFill>
                  <a:srgbClr val="31313B"/>
                </a:solidFill>
                <a:latin typeface="Calibri"/>
                <a:cs typeface="Calibri"/>
              </a:rPr>
              <a:t> epicondyle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 and 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attaches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1313B"/>
                </a:solidFill>
                <a:latin typeface="Calibri"/>
                <a:cs typeface="Calibri"/>
              </a:rPr>
              <a:t>to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coronoid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process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and 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olecranon</a:t>
            </a:r>
            <a:r>
              <a:rPr sz="2800" spc="-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ulna.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9042" y="463050"/>
            <a:ext cx="4551636" cy="587659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208279"/>
            <a:ext cx="9392920" cy="6332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84073"/>
            <a:ext cx="509206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10" dirty="0"/>
              <a:t>Sterno-Clavicular</a:t>
            </a:r>
            <a:r>
              <a:rPr sz="4300" spc="-95" dirty="0"/>
              <a:t> </a:t>
            </a:r>
            <a:r>
              <a:rPr sz="4300" spc="-15" dirty="0"/>
              <a:t>Joint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7257" y="730428"/>
            <a:ext cx="8775065" cy="150876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1.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30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Joint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6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dirty="0">
                <a:latin typeface="Calibri"/>
                <a:cs typeface="Calibri"/>
              </a:rPr>
              <a:t>Is a </a:t>
            </a:r>
            <a:r>
              <a:rPr sz="2800" b="1" spc="-10" dirty="0">
                <a:latin typeface="Calibri"/>
                <a:cs typeface="Calibri"/>
              </a:rPr>
              <a:t>Synovial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plane </a:t>
            </a:r>
            <a:r>
              <a:rPr sz="2800" spc="-5" dirty="0">
                <a:latin typeface="Calibri"/>
                <a:cs typeface="Calibri"/>
              </a:rPr>
              <a:t>joint t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hat serves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as the primary 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skeletal </a:t>
            </a:r>
            <a:r>
              <a:rPr sz="2800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connection</a:t>
            </a:r>
            <a:r>
              <a:rPr sz="2800" spc="-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between</a:t>
            </a:r>
            <a:r>
              <a:rPr sz="2800" spc="-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axial</a:t>
            </a:r>
            <a:r>
              <a:rPr sz="2800" spc="-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skeleton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800" spc="-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upper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limb.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9" y="2349500"/>
            <a:ext cx="5637643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2" y="350837"/>
            <a:ext cx="17830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FC0"/>
                </a:solidFill>
              </a:rPr>
              <a:t>6.</a:t>
            </a:r>
            <a:r>
              <a:rPr sz="3600" spc="-85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</a:rPr>
              <a:t>Bursae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72732" y="991298"/>
            <a:ext cx="6037580" cy="50571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 algn="just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Is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membranous sac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filled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with 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synovial </a:t>
            </a:r>
            <a:r>
              <a:rPr sz="2800" spc="-6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fluid.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It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acts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as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a 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cushion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to reduce friction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between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moving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parts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elbow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joint, limiting</a:t>
            </a:r>
            <a:r>
              <a:rPr sz="2800" spc="-3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degenerative</a:t>
            </a:r>
            <a:r>
              <a:rPr sz="2800" spc="-6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damage.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There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1313B"/>
                </a:solidFill>
                <a:latin typeface="Calibri"/>
                <a:cs typeface="Calibri"/>
              </a:rPr>
              <a:t>are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 many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 bursae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 in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the</a:t>
            </a:r>
            <a:r>
              <a:rPr sz="2800" spc="6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31313B"/>
                </a:solidFill>
                <a:latin typeface="Calibri"/>
                <a:cs typeface="Calibri"/>
              </a:rPr>
              <a:t>elbow, </a:t>
            </a:r>
            <a:r>
              <a:rPr sz="2800" spc="-6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but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only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31313B"/>
                </a:solidFill>
                <a:latin typeface="Calibri"/>
                <a:cs typeface="Calibri"/>
              </a:rPr>
              <a:t>few</a:t>
            </a:r>
            <a:r>
              <a:rPr sz="2800" spc="-20" dirty="0">
                <a:solidFill>
                  <a:srgbClr val="31313B"/>
                </a:solidFill>
                <a:latin typeface="Calibri"/>
                <a:cs typeface="Calibri"/>
              </a:rPr>
              <a:t> have</a:t>
            </a:r>
            <a:r>
              <a:rPr sz="2800" spc="-2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clinical importance: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50">
              <a:latin typeface="Calibri"/>
              <a:cs typeface="Calibri"/>
            </a:endParaRPr>
          </a:p>
          <a:p>
            <a:pPr marL="416559" marR="931544" indent="-403860">
              <a:lnSpc>
                <a:spcPct val="120000"/>
              </a:lnSpc>
            </a:pPr>
            <a:r>
              <a:rPr sz="2800" b="1" spc="-5" dirty="0">
                <a:solidFill>
                  <a:srgbClr val="6FAC46"/>
                </a:solidFill>
                <a:latin typeface="Calibri"/>
                <a:cs typeface="Calibri"/>
              </a:rPr>
              <a:t>1.</a:t>
            </a:r>
            <a:r>
              <a:rPr sz="2800" b="1" spc="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6FAC46"/>
                </a:solidFill>
                <a:latin typeface="Calibri"/>
                <a:cs typeface="Calibri"/>
              </a:rPr>
              <a:t>Intra-tendinous</a:t>
            </a:r>
            <a:r>
              <a:rPr sz="2800" b="1" spc="2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AC46"/>
                </a:solidFill>
                <a:latin typeface="Calibri"/>
                <a:cs typeface="Calibri"/>
              </a:rPr>
              <a:t>triceps</a:t>
            </a:r>
            <a:r>
              <a:rPr sz="2800" b="1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AC46"/>
                </a:solidFill>
                <a:latin typeface="Calibri"/>
                <a:cs typeface="Calibri"/>
              </a:rPr>
              <a:t>bursa</a:t>
            </a:r>
            <a:r>
              <a:rPr sz="2800" b="1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6FAC46"/>
                </a:solidFill>
                <a:latin typeface="Calibri"/>
                <a:cs typeface="Calibri"/>
              </a:rPr>
              <a:t>– </a:t>
            </a:r>
            <a:r>
              <a:rPr sz="2800" b="1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located</a:t>
            </a:r>
            <a:r>
              <a:rPr sz="2800" spc="-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within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tendon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 </a:t>
            </a:r>
            <a:r>
              <a:rPr sz="2800" spc="-6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triceps</a:t>
            </a:r>
            <a:r>
              <a:rPr sz="2800" spc="-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brachii.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5640" y="2171700"/>
            <a:ext cx="4973320" cy="410464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487" y="355346"/>
            <a:ext cx="5469255" cy="12223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200"/>
              </a:lnSpc>
              <a:spcBef>
                <a:spcPts val="430"/>
              </a:spcBef>
            </a:pPr>
            <a:r>
              <a:rPr sz="2800" b="1" dirty="0">
                <a:solidFill>
                  <a:srgbClr val="6FAC46"/>
                </a:solidFill>
                <a:latin typeface="Calibri"/>
                <a:cs typeface="Calibri"/>
              </a:rPr>
              <a:t>2.</a:t>
            </a:r>
            <a:r>
              <a:rPr sz="2800" b="1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AC46"/>
                </a:solidFill>
                <a:latin typeface="Calibri"/>
                <a:cs typeface="Calibri"/>
              </a:rPr>
              <a:t>Sub</a:t>
            </a:r>
            <a:r>
              <a:rPr sz="2800" b="1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AC46"/>
                </a:solidFill>
                <a:latin typeface="Calibri"/>
                <a:cs typeface="Calibri"/>
              </a:rPr>
              <a:t>tendinous</a:t>
            </a:r>
            <a:r>
              <a:rPr sz="2800" b="1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AC46"/>
                </a:solidFill>
                <a:latin typeface="Calibri"/>
                <a:cs typeface="Calibri"/>
              </a:rPr>
              <a:t>triceps</a:t>
            </a:r>
            <a:r>
              <a:rPr sz="2800" b="1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AC46"/>
                </a:solidFill>
                <a:latin typeface="Calibri"/>
                <a:cs typeface="Calibri"/>
              </a:rPr>
              <a:t>bursa– </a:t>
            </a:r>
            <a:r>
              <a:rPr sz="2800" b="1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between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1313B"/>
                </a:solidFill>
                <a:latin typeface="Calibri"/>
                <a:cs typeface="Calibri"/>
              </a:rPr>
              <a:t>tip</a:t>
            </a:r>
            <a:r>
              <a:rPr sz="2800" b="1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1313B"/>
                </a:solidFill>
                <a:latin typeface="Calibri"/>
                <a:cs typeface="Calibri"/>
              </a:rPr>
              <a:t>of</a:t>
            </a:r>
            <a:r>
              <a:rPr sz="2800" b="1" spc="6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1313B"/>
                </a:solidFill>
                <a:latin typeface="Calibri"/>
                <a:cs typeface="Calibri"/>
              </a:rPr>
              <a:t>olecranon</a:t>
            </a:r>
            <a:r>
              <a:rPr sz="2800" b="1" spc="61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and 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</a:t>
            </a:r>
            <a:r>
              <a:rPr sz="2800" spc="33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1313B"/>
                </a:solidFill>
                <a:latin typeface="Calibri"/>
                <a:cs typeface="Calibri"/>
              </a:rPr>
              <a:t>tendon</a:t>
            </a:r>
            <a:r>
              <a:rPr sz="2800" b="1" spc="33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1313B"/>
                </a:solidFill>
                <a:latin typeface="Calibri"/>
                <a:cs typeface="Calibri"/>
              </a:rPr>
              <a:t>of</a:t>
            </a:r>
            <a:r>
              <a:rPr sz="2800" b="1" spc="3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1313B"/>
                </a:solidFill>
                <a:latin typeface="Calibri"/>
                <a:cs typeface="Calibri"/>
              </a:rPr>
              <a:t>the</a:t>
            </a:r>
            <a:r>
              <a:rPr sz="2800" b="1" spc="31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1313B"/>
                </a:solidFill>
                <a:latin typeface="Calibri"/>
                <a:cs typeface="Calibri"/>
              </a:rPr>
              <a:t>triceps</a:t>
            </a:r>
            <a:r>
              <a:rPr sz="2800" b="1" spc="33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1313B"/>
                </a:solidFill>
                <a:latin typeface="Calibri"/>
                <a:cs typeface="Calibri"/>
              </a:rPr>
              <a:t>brachii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487" y="1892553"/>
            <a:ext cx="455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  <a:tab pos="3142615" algn="l"/>
              </a:tabLst>
            </a:pPr>
            <a:r>
              <a:rPr sz="2800" spc="-35" dirty="0">
                <a:solidFill>
                  <a:srgbClr val="31313B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tr</a:t>
            </a:r>
            <a:r>
              <a:rPr sz="2800" spc="10" dirty="0">
                <a:solidFill>
                  <a:srgbClr val="31313B"/>
                </a:solidFill>
                <a:latin typeface="Calibri"/>
                <a:cs typeface="Calibri"/>
              </a:rPr>
              <a:t>u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ctu</a:t>
            </a:r>
            <a:r>
              <a:rPr sz="2800" spc="-35" dirty="0">
                <a:solidFill>
                  <a:srgbClr val="31313B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es	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d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u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ri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g	</a:t>
            </a:r>
            <a:r>
              <a:rPr sz="2800" spc="-35" dirty="0">
                <a:solidFill>
                  <a:srgbClr val="31313B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x</a:t>
            </a:r>
            <a:r>
              <a:rPr sz="2800" spc="-35" dirty="0">
                <a:solidFill>
                  <a:srgbClr val="31313B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e</a:t>
            </a:r>
            <a:r>
              <a:rPr sz="2800" spc="15" dirty="0">
                <a:solidFill>
                  <a:srgbClr val="31313B"/>
                </a:solidFill>
                <a:latin typeface="Calibri"/>
                <a:cs typeface="Calibri"/>
              </a:rPr>
              <a:t>n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487" y="1508442"/>
            <a:ext cx="5472430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190"/>
              </a:lnSpc>
              <a:spcBef>
                <a:spcPts val="100"/>
              </a:spcBef>
              <a:tabLst>
                <a:tab pos="1464945" algn="l"/>
                <a:tab pos="2715260" algn="l"/>
                <a:tab pos="4196715" algn="l"/>
                <a:tab pos="4890135" algn="l"/>
              </a:tabLst>
            </a:pPr>
            <a:r>
              <a:rPr sz="2800" spc="-40" dirty="0">
                <a:solidFill>
                  <a:srgbClr val="31313B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e</a:t>
            </a:r>
            <a:r>
              <a:rPr sz="2800" spc="10" dirty="0">
                <a:solidFill>
                  <a:srgbClr val="31313B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uc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g	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f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iction	b</a:t>
            </a:r>
            <a:r>
              <a:rPr sz="2800" spc="-20" dirty="0">
                <a:solidFill>
                  <a:srgbClr val="31313B"/>
                </a:solidFill>
                <a:latin typeface="Calibri"/>
                <a:cs typeface="Calibri"/>
              </a:rPr>
              <a:t>et</a:t>
            </a:r>
            <a:r>
              <a:rPr sz="2800" spc="-25" dirty="0">
                <a:solidFill>
                  <a:srgbClr val="31313B"/>
                </a:solidFill>
                <a:latin typeface="Calibri"/>
                <a:cs typeface="Calibri"/>
              </a:rPr>
              <a:t>w</a:t>
            </a:r>
            <a:r>
              <a:rPr sz="2800" spc="-20" dirty="0">
                <a:solidFill>
                  <a:srgbClr val="31313B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en	t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h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e	</a:t>
            </a:r>
            <a:r>
              <a:rPr sz="2800" spc="-20" dirty="0">
                <a:solidFill>
                  <a:srgbClr val="31313B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31313B"/>
                </a:solidFill>
                <a:latin typeface="Calibri"/>
                <a:cs typeface="Calibri"/>
              </a:rPr>
              <a:t>w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  <a:p>
            <a:pPr marR="8890" algn="r">
              <a:lnSpc>
                <a:spcPts val="3190"/>
              </a:lnSpc>
            </a:pP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87" y="2276094"/>
            <a:ext cx="5468620" cy="224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flexion</a:t>
            </a:r>
            <a:r>
              <a:rPr sz="2800" spc="-3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of</a:t>
            </a:r>
            <a:r>
              <a:rPr sz="2800" spc="-2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</a:t>
            </a:r>
            <a:r>
              <a:rPr sz="2800" spc="-2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arm.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Calibri"/>
              <a:cs typeface="Calibri"/>
            </a:endParaRPr>
          </a:p>
          <a:p>
            <a:pPr marL="12700" marR="5080" algn="just">
              <a:lnSpc>
                <a:spcPct val="89900"/>
              </a:lnSpc>
            </a:pPr>
            <a:r>
              <a:rPr sz="2800" b="1" spc="-5" dirty="0">
                <a:solidFill>
                  <a:srgbClr val="6FAC46"/>
                </a:solidFill>
                <a:latin typeface="Calibri"/>
                <a:cs typeface="Calibri"/>
              </a:rPr>
              <a:t>3. Subcutaneous </a:t>
            </a:r>
            <a:r>
              <a:rPr sz="2800" b="1" spc="-10" dirty="0">
                <a:solidFill>
                  <a:srgbClr val="6FAC46"/>
                </a:solidFill>
                <a:latin typeface="Calibri"/>
                <a:cs typeface="Calibri"/>
              </a:rPr>
              <a:t>(olecranon) bursa </a:t>
            </a:r>
            <a:r>
              <a:rPr sz="2800" b="1" dirty="0">
                <a:solidFill>
                  <a:srgbClr val="6FAC46"/>
                </a:solidFill>
                <a:latin typeface="Calibri"/>
                <a:cs typeface="Calibri"/>
              </a:rPr>
              <a:t>– </a:t>
            </a:r>
            <a:r>
              <a:rPr sz="2800" b="1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between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1313B"/>
                </a:solidFill>
                <a:latin typeface="Calibri"/>
                <a:cs typeface="Calibri"/>
              </a:rPr>
              <a:t>olecranon</a:t>
            </a:r>
            <a:r>
              <a:rPr sz="2800" b="1" spc="60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ov</a:t>
            </a:r>
            <a:r>
              <a:rPr sz="2800" b="1" spc="-10" dirty="0">
                <a:solidFill>
                  <a:srgbClr val="31313B"/>
                </a:solidFill>
                <a:latin typeface="Calibri"/>
                <a:cs typeface="Calibri"/>
              </a:rPr>
              <a:t>erlying</a:t>
            </a:r>
            <a:r>
              <a:rPr sz="2800" b="1" spc="3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1313B"/>
                </a:solidFill>
                <a:latin typeface="Calibri"/>
                <a:cs typeface="Calibri"/>
              </a:rPr>
              <a:t>subcutaneous</a:t>
            </a:r>
            <a:r>
              <a:rPr sz="2800" b="1" spc="-4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1313B"/>
                </a:solidFill>
                <a:latin typeface="Calibri"/>
                <a:cs typeface="Calibri"/>
              </a:rPr>
              <a:t>tissue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388620"/>
            <a:ext cx="4975859" cy="510794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102" y="115252"/>
            <a:ext cx="7897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471C4"/>
                </a:solidFill>
              </a:rPr>
              <a:t>7.</a:t>
            </a:r>
            <a:r>
              <a:rPr sz="3600" spc="-5" dirty="0">
                <a:solidFill>
                  <a:srgbClr val="4471C4"/>
                </a:solidFill>
              </a:rPr>
              <a:t> </a:t>
            </a:r>
            <a:r>
              <a:rPr sz="3600" spc="-10" dirty="0">
                <a:solidFill>
                  <a:srgbClr val="4471C4"/>
                </a:solidFill>
              </a:rPr>
              <a:t>Possible</a:t>
            </a:r>
            <a:r>
              <a:rPr sz="3600" spc="-5" dirty="0">
                <a:solidFill>
                  <a:srgbClr val="4471C4"/>
                </a:solidFill>
              </a:rPr>
              <a:t> </a:t>
            </a:r>
            <a:r>
              <a:rPr sz="3600" spc="-15" dirty="0">
                <a:solidFill>
                  <a:srgbClr val="4471C4"/>
                </a:solidFill>
              </a:rPr>
              <a:t>Movements</a:t>
            </a:r>
            <a:r>
              <a:rPr sz="3600" spc="10" dirty="0">
                <a:solidFill>
                  <a:srgbClr val="4471C4"/>
                </a:solidFill>
              </a:rPr>
              <a:t> </a:t>
            </a:r>
            <a:r>
              <a:rPr sz="3600" dirty="0">
                <a:solidFill>
                  <a:srgbClr val="4471C4"/>
                </a:solidFill>
              </a:rPr>
              <a:t>of</a:t>
            </a:r>
            <a:r>
              <a:rPr sz="3600" spc="-5" dirty="0">
                <a:solidFill>
                  <a:srgbClr val="4471C4"/>
                </a:solidFill>
              </a:rPr>
              <a:t> </a:t>
            </a:r>
            <a:r>
              <a:rPr sz="3600" spc="-10" dirty="0">
                <a:solidFill>
                  <a:srgbClr val="4471C4"/>
                </a:solidFill>
              </a:rPr>
              <a:t>the</a:t>
            </a:r>
            <a:r>
              <a:rPr sz="3600" spc="5" dirty="0">
                <a:solidFill>
                  <a:srgbClr val="4471C4"/>
                </a:solidFill>
              </a:rPr>
              <a:t> </a:t>
            </a:r>
            <a:r>
              <a:rPr sz="3600" dirty="0">
                <a:solidFill>
                  <a:srgbClr val="4471C4"/>
                </a:solidFill>
              </a:rPr>
              <a:t>elbow</a:t>
            </a:r>
            <a:r>
              <a:rPr sz="3600" spc="-5" dirty="0">
                <a:solidFill>
                  <a:srgbClr val="4471C4"/>
                </a:solidFill>
              </a:rPr>
              <a:t> </a:t>
            </a:r>
            <a:r>
              <a:rPr sz="3600" spc="-10" dirty="0">
                <a:solidFill>
                  <a:srgbClr val="4471C4"/>
                </a:solidFill>
              </a:rPr>
              <a:t>joint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39102" y="755903"/>
            <a:ext cx="10415270" cy="27546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orientation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 bones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forming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 elbow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joint produces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a </a:t>
            </a:r>
            <a:r>
              <a:rPr sz="2800" b="1" spc="-15" dirty="0">
                <a:solidFill>
                  <a:srgbClr val="31313B"/>
                </a:solidFill>
                <a:latin typeface="Calibri"/>
                <a:cs typeface="Calibri"/>
              </a:rPr>
              <a:t>hinge </a:t>
            </a:r>
            <a:r>
              <a:rPr sz="2800" b="1" spc="-6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31313B"/>
                </a:solidFill>
                <a:latin typeface="Calibri"/>
                <a:cs typeface="Calibri"/>
              </a:rPr>
              <a:t>type</a:t>
            </a:r>
            <a:r>
              <a:rPr sz="2800" b="1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1313B"/>
                </a:solidFill>
                <a:latin typeface="Calibri"/>
                <a:cs typeface="Calibri"/>
              </a:rPr>
              <a:t>synovial</a:t>
            </a:r>
            <a:r>
              <a:rPr sz="2800" b="1" spc="-1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1313B"/>
                </a:solidFill>
                <a:latin typeface="Calibri"/>
                <a:cs typeface="Calibri"/>
              </a:rPr>
              <a:t>joint,</a:t>
            </a:r>
            <a:r>
              <a:rPr sz="2800" b="1" spc="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which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 allows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1313B"/>
                </a:solidFill>
                <a:latin typeface="Calibri"/>
                <a:cs typeface="Calibri"/>
              </a:rPr>
              <a:t>for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extension</a:t>
            </a:r>
            <a:r>
              <a:rPr sz="2800" spc="-3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and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flexion</a:t>
            </a:r>
            <a:r>
              <a:rPr sz="2800" spc="-4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of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forearm: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31313B"/>
                </a:solidFill>
                <a:latin typeface="Calibri"/>
                <a:cs typeface="Calibri"/>
              </a:rPr>
              <a:t>Extension</a:t>
            </a:r>
            <a:r>
              <a:rPr sz="2800" b="1" spc="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– triceps</a:t>
            </a:r>
            <a:r>
              <a:rPr sz="2800" spc="-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brachii</a:t>
            </a:r>
            <a:r>
              <a:rPr sz="2800" spc="-2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Anconeus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31313B"/>
              </a:buClr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31313B"/>
                </a:solidFill>
                <a:latin typeface="Calibri"/>
                <a:cs typeface="Calibri"/>
              </a:rPr>
              <a:t>Flexion</a:t>
            </a:r>
            <a:r>
              <a:rPr sz="2800" b="1" spc="4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–</a:t>
            </a:r>
            <a:r>
              <a:rPr sz="2800" spc="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brachialis,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biceps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brachii, brachioradialis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09" y="2857"/>
            <a:ext cx="3843654" cy="11385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4440"/>
              </a:lnSpc>
              <a:spcBef>
                <a:spcPts val="85"/>
              </a:spcBef>
            </a:pPr>
            <a:r>
              <a:rPr sz="3600" dirty="0">
                <a:solidFill>
                  <a:srgbClr val="4471C4"/>
                </a:solidFill>
              </a:rPr>
              <a:t>8.</a:t>
            </a:r>
            <a:r>
              <a:rPr sz="3600" spc="-50" dirty="0">
                <a:solidFill>
                  <a:srgbClr val="4471C4"/>
                </a:solidFill>
              </a:rPr>
              <a:t> </a:t>
            </a:r>
            <a:r>
              <a:rPr sz="3600" spc="-15" dirty="0">
                <a:solidFill>
                  <a:srgbClr val="4471C4"/>
                </a:solidFill>
              </a:rPr>
              <a:t>Neurovasculature </a:t>
            </a:r>
            <a:r>
              <a:rPr sz="3600" spc="-800" dirty="0">
                <a:solidFill>
                  <a:srgbClr val="4471C4"/>
                </a:solidFill>
              </a:rPr>
              <a:t> </a:t>
            </a:r>
            <a:r>
              <a:rPr sz="3600" spc="-5" dirty="0">
                <a:solidFill>
                  <a:srgbClr val="538235"/>
                </a:solidFill>
              </a:rPr>
              <a:t>The</a:t>
            </a:r>
            <a:r>
              <a:rPr sz="3600" spc="5" dirty="0">
                <a:solidFill>
                  <a:srgbClr val="538235"/>
                </a:solidFill>
              </a:rPr>
              <a:t> </a:t>
            </a:r>
            <a:r>
              <a:rPr sz="3600" spc="-10" dirty="0">
                <a:solidFill>
                  <a:srgbClr val="538235"/>
                </a:solidFill>
              </a:rPr>
              <a:t>arterial</a:t>
            </a:r>
            <a:r>
              <a:rPr sz="3600" spc="-30" dirty="0">
                <a:solidFill>
                  <a:srgbClr val="538235"/>
                </a:solidFill>
              </a:rPr>
              <a:t> </a:t>
            </a:r>
            <a:r>
              <a:rPr sz="3600" dirty="0">
                <a:solidFill>
                  <a:srgbClr val="538235"/>
                </a:solidFill>
              </a:rPr>
              <a:t>supply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45109" y="1161478"/>
            <a:ext cx="5954395" cy="53543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0665" marR="5080" indent="-228600">
              <a:lnSpc>
                <a:spcPts val="270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  <a:tab pos="1625600" algn="l"/>
                <a:tab pos="2786380" algn="l"/>
                <a:tab pos="3510279" algn="l"/>
                <a:tab pos="5243195" algn="l"/>
              </a:tabLst>
            </a:pP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lb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w	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j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oi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	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s	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s</a:t>
            </a:r>
            <a:r>
              <a:rPr sz="2800" spc="10" dirty="0">
                <a:solidFill>
                  <a:srgbClr val="31313B"/>
                </a:solidFill>
                <a:latin typeface="Calibri"/>
                <a:cs typeface="Calibri"/>
              </a:rPr>
              <a:t>u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ppl</a:t>
            </a:r>
            <a:r>
              <a:rPr sz="2800" spc="-30" dirty="0">
                <a:solidFill>
                  <a:srgbClr val="31313B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ed	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f</a:t>
            </a:r>
            <a:r>
              <a:rPr sz="2800" spc="-40" dirty="0">
                <a:solidFill>
                  <a:srgbClr val="31313B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om 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1313B"/>
                </a:solidFill>
                <a:latin typeface="Calibri"/>
                <a:cs typeface="Calibri"/>
              </a:rPr>
              <a:t>cubital/elbow</a:t>
            </a:r>
            <a:r>
              <a:rPr sz="2800" b="1" spc="3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1313B"/>
                </a:solidFill>
                <a:latin typeface="Calibri"/>
                <a:cs typeface="Calibri"/>
              </a:rPr>
              <a:t>anastomosis</a:t>
            </a:r>
            <a:endParaRPr sz="2800">
              <a:latin typeface="Calibri"/>
              <a:cs typeface="Calibri"/>
            </a:endParaRPr>
          </a:p>
          <a:p>
            <a:pPr marL="240665" marR="8255" indent="-228600">
              <a:lnSpc>
                <a:spcPts val="27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  <a:tab pos="2242820" algn="l"/>
                <a:tab pos="2847340" algn="l"/>
                <a:tab pos="4260215" algn="l"/>
                <a:tab pos="5393055" algn="l"/>
              </a:tabLst>
            </a:pP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C</a:t>
            </a:r>
            <a:r>
              <a:rPr sz="2800" spc="5" dirty="0">
                <a:solidFill>
                  <a:srgbClr val="31313B"/>
                </a:solidFill>
                <a:latin typeface="Calibri"/>
                <a:cs typeface="Calibri"/>
              </a:rPr>
              <a:t>o</a:t>
            </a:r>
            <a:r>
              <a:rPr sz="2800" spc="-35" dirty="0">
                <a:solidFill>
                  <a:srgbClr val="31313B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trib</a:t>
            </a:r>
            <a:r>
              <a:rPr sz="2800" spc="10" dirty="0">
                <a:solidFill>
                  <a:srgbClr val="31313B"/>
                </a:solidFill>
                <a:latin typeface="Calibri"/>
                <a:cs typeface="Calibri"/>
              </a:rPr>
              <a:t>u</a:t>
            </a:r>
            <a:r>
              <a:rPr sz="2800" spc="-60" dirty="0">
                <a:solidFill>
                  <a:srgbClr val="31313B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ed	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b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y	B</a:t>
            </a:r>
            <a:r>
              <a:rPr sz="2800" spc="-65" dirty="0">
                <a:solidFill>
                  <a:srgbClr val="31313B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achial	ar</a:t>
            </a:r>
            <a:r>
              <a:rPr sz="2800" spc="-40" dirty="0">
                <a:solidFill>
                  <a:srgbClr val="31313B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e</a:t>
            </a:r>
            <a:r>
              <a:rPr sz="2800" spc="20" dirty="0">
                <a:solidFill>
                  <a:srgbClr val="31313B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y	and 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profunda</a:t>
            </a:r>
            <a:r>
              <a:rPr sz="2800" spc="-3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brachii</a:t>
            </a:r>
            <a:r>
              <a:rPr sz="2800" spc="-1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artery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EC7C30"/>
                </a:solidFill>
                <a:latin typeface="Calibri"/>
                <a:cs typeface="Calibri"/>
              </a:rPr>
              <a:t>Brachial</a:t>
            </a:r>
            <a:r>
              <a:rPr sz="2800" b="1" spc="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EC7C3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Superior</a:t>
            </a:r>
            <a:r>
              <a:rPr sz="2800" b="1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ulna</a:t>
            </a:r>
            <a:r>
              <a:rPr sz="2800" b="1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6F2F9F"/>
                </a:solidFill>
                <a:latin typeface="Calibri"/>
                <a:cs typeface="Calibri"/>
              </a:rPr>
              <a:t>collateral</a:t>
            </a:r>
            <a:endParaRPr sz="2800">
              <a:latin typeface="Calibri"/>
              <a:cs typeface="Calibri"/>
            </a:endParaRPr>
          </a:p>
          <a:p>
            <a:pPr marL="1633220">
              <a:lnSpc>
                <a:spcPct val="100000"/>
              </a:lnSpc>
              <a:spcBef>
                <a:spcPts val="325"/>
              </a:spcBef>
            </a:pPr>
            <a:r>
              <a:rPr sz="2800" b="1" spc="-15" dirty="0">
                <a:solidFill>
                  <a:srgbClr val="6F2F9F"/>
                </a:solidFill>
                <a:latin typeface="Calibri"/>
                <a:cs typeface="Calibri"/>
              </a:rPr>
              <a:t>-Inferior</a:t>
            </a:r>
            <a:r>
              <a:rPr sz="2800" b="1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ulna</a:t>
            </a:r>
            <a:r>
              <a:rPr sz="2800" b="1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6F2F9F"/>
                </a:solidFill>
                <a:latin typeface="Calibri"/>
                <a:cs typeface="Calibri"/>
              </a:rPr>
              <a:t>collateral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EC7C30"/>
                </a:solidFill>
                <a:latin typeface="Calibri"/>
                <a:cs typeface="Calibri"/>
              </a:rPr>
              <a:t>Profunda</a:t>
            </a:r>
            <a:r>
              <a:rPr sz="2800" b="1" spc="-2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EC7C30"/>
                </a:solidFill>
                <a:latin typeface="Calibri"/>
                <a:cs typeface="Calibri"/>
              </a:rPr>
              <a:t>Brachii</a:t>
            </a:r>
            <a:r>
              <a:rPr sz="2800" b="1" spc="1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EC7C30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660400" marR="1277620" indent="-403860">
              <a:lnSpc>
                <a:spcPct val="109500"/>
              </a:lnSpc>
              <a:spcBef>
                <a:spcPts val="20"/>
              </a:spcBef>
            </a:pPr>
            <a:r>
              <a:rPr sz="2800" b="1" spc="-15" dirty="0">
                <a:solidFill>
                  <a:srgbClr val="6F2F9F"/>
                </a:solidFill>
                <a:latin typeface="Calibri"/>
                <a:cs typeface="Calibri"/>
              </a:rPr>
              <a:t>-Posterior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descending (middle </a:t>
            </a:r>
            <a:r>
              <a:rPr sz="2800" b="1" spc="-6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6F2F9F"/>
                </a:solidFill>
                <a:latin typeface="Calibri"/>
                <a:cs typeface="Calibri"/>
              </a:rPr>
              <a:t>collateral)</a:t>
            </a:r>
            <a:r>
              <a:rPr sz="2800" b="1" spc="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artery</a:t>
            </a:r>
            <a:endParaRPr sz="2800">
              <a:latin typeface="Calibri"/>
              <a:cs typeface="Calibri"/>
            </a:endParaRPr>
          </a:p>
          <a:p>
            <a:pPr marL="1064260" marR="1492885" indent="-808355">
              <a:lnSpc>
                <a:spcPts val="3700"/>
              </a:lnSpc>
              <a:spcBef>
                <a:spcPts val="85"/>
              </a:spcBef>
            </a:pPr>
            <a:r>
              <a:rPr sz="2800" b="1" dirty="0">
                <a:solidFill>
                  <a:srgbClr val="6F2F9F"/>
                </a:solidFill>
                <a:latin typeface="Calibri"/>
                <a:cs typeface="Calibri"/>
              </a:rPr>
              <a:t>- 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Anterior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descending 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(radial </a:t>
            </a:r>
            <a:r>
              <a:rPr sz="2800" b="1" spc="-6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6F2F9F"/>
                </a:solidFill>
                <a:latin typeface="Calibri"/>
                <a:cs typeface="Calibri"/>
              </a:rPr>
              <a:t>collateral)</a:t>
            </a:r>
            <a:r>
              <a:rPr sz="2800" b="1" spc="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artery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6340" y="0"/>
            <a:ext cx="5915660" cy="662178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2" y="0"/>
            <a:ext cx="2228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471C4"/>
                </a:solidFill>
              </a:rPr>
              <a:t>Innervation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72732" y="589216"/>
            <a:ext cx="4871085" cy="17310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Its nerve supply is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provided by;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1313B"/>
                </a:solidFill>
                <a:latin typeface="Calibri"/>
                <a:cs typeface="Calibri"/>
              </a:rPr>
              <a:t>median,</a:t>
            </a:r>
            <a:r>
              <a:rPr sz="2800" b="1" spc="-3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1313B"/>
                </a:solidFill>
                <a:latin typeface="Calibri"/>
                <a:cs typeface="Calibri"/>
              </a:rPr>
              <a:t>musculocutaneous</a:t>
            </a:r>
            <a:endParaRPr sz="2800">
              <a:latin typeface="Calibri"/>
              <a:cs typeface="Calibri"/>
            </a:endParaRPr>
          </a:p>
          <a:p>
            <a:pPr marL="12700" marR="120014">
              <a:lnSpc>
                <a:spcPts val="3020"/>
              </a:lnSpc>
              <a:spcBef>
                <a:spcPts val="1005"/>
              </a:spcBef>
            </a:pPr>
            <a:r>
              <a:rPr sz="2800" b="1" dirty="0">
                <a:solidFill>
                  <a:srgbClr val="31313B"/>
                </a:solidFill>
                <a:latin typeface="Calibri"/>
                <a:cs typeface="Calibri"/>
              </a:rPr>
              <a:t>And </a:t>
            </a:r>
            <a:r>
              <a:rPr sz="2800" b="1" spc="-15" dirty="0">
                <a:solidFill>
                  <a:srgbClr val="31313B"/>
                </a:solidFill>
                <a:latin typeface="Calibri"/>
                <a:cs typeface="Calibri"/>
              </a:rPr>
              <a:t>radial </a:t>
            </a:r>
            <a:r>
              <a:rPr sz="2800" spc="-5" dirty="0">
                <a:solidFill>
                  <a:srgbClr val="31313B"/>
                </a:solidFill>
                <a:latin typeface="Calibri"/>
                <a:cs typeface="Calibri"/>
              </a:rPr>
              <a:t>nerves </a:t>
            </a:r>
            <a:r>
              <a:rPr sz="2800" spc="-25" dirty="0">
                <a:solidFill>
                  <a:srgbClr val="31313B"/>
                </a:solidFill>
                <a:latin typeface="Calibri"/>
                <a:cs typeface="Calibri"/>
              </a:rPr>
              <a:t>anteriorly,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and </a:t>
            </a:r>
            <a:r>
              <a:rPr sz="2800" spc="-62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1313B"/>
                </a:solidFill>
                <a:latin typeface="Calibri"/>
                <a:cs typeface="Calibri"/>
              </a:rPr>
              <a:t>ulnar</a:t>
            </a:r>
            <a:r>
              <a:rPr sz="2800" b="1" spc="15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1313B"/>
                </a:solidFill>
                <a:latin typeface="Calibri"/>
                <a:cs typeface="Calibri"/>
              </a:rPr>
              <a:t>nerve</a:t>
            </a:r>
            <a:r>
              <a:rPr sz="2800" spc="-30" dirty="0">
                <a:solidFill>
                  <a:srgbClr val="31313B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1313B"/>
                </a:solidFill>
                <a:latin typeface="Calibri"/>
                <a:cs typeface="Calibri"/>
              </a:rPr>
              <a:t>posteriorly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9453" y="115763"/>
            <a:ext cx="6219135" cy="581904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17" y="50165"/>
            <a:ext cx="4162425" cy="11842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5"/>
              </a:spcBef>
            </a:pPr>
            <a:r>
              <a:rPr u="heavy" spc="-20" dirty="0">
                <a:uFill>
                  <a:solidFill>
                    <a:srgbClr val="FF0000"/>
                  </a:solidFill>
                </a:uFill>
              </a:rPr>
              <a:t>Proximal</a:t>
            </a:r>
            <a:r>
              <a:rPr u="heavy" spc="-10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spc="-10" dirty="0">
                <a:uFill>
                  <a:solidFill>
                    <a:srgbClr val="FF0000"/>
                  </a:solidFill>
                </a:uFill>
              </a:rPr>
              <a:t>radio-ulna </a:t>
            </a:r>
            <a:r>
              <a:rPr spc="-890" dirty="0"/>
              <a:t> </a:t>
            </a:r>
            <a:r>
              <a:rPr u="heavy" spc="-10" dirty="0">
                <a:uFill>
                  <a:solidFill>
                    <a:srgbClr val="FF0000"/>
                  </a:solidFill>
                </a:uFill>
              </a:rPr>
              <a:t>joints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717" y="1166485"/>
            <a:ext cx="3669665" cy="364299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3600" b="1" dirty="0">
                <a:solidFill>
                  <a:srgbClr val="C00000"/>
                </a:solidFill>
                <a:latin typeface="Calibri"/>
                <a:cs typeface="Calibri"/>
              </a:rPr>
              <a:t>1.</a:t>
            </a:r>
            <a:r>
              <a:rPr sz="36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spc="-35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r>
              <a:rPr sz="3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3600" b="1" spc="-15" dirty="0">
                <a:solidFill>
                  <a:srgbClr val="C00000"/>
                </a:solidFill>
                <a:latin typeface="Calibri"/>
                <a:cs typeface="Calibri"/>
              </a:rPr>
              <a:t> joint</a:t>
            </a:r>
            <a:endParaRPr sz="3600">
              <a:latin typeface="Calibri"/>
              <a:cs typeface="Calibri"/>
            </a:endParaRPr>
          </a:p>
          <a:p>
            <a:pPr marL="241300" marR="546100" indent="-228600">
              <a:lnSpc>
                <a:spcPts val="3020"/>
              </a:lnSpc>
              <a:spcBef>
                <a:spcPts val="11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Synovial </a:t>
            </a:r>
            <a:r>
              <a:rPr sz="2800" spc="-10" dirty="0">
                <a:latin typeface="Calibri"/>
                <a:cs typeface="Calibri"/>
              </a:rPr>
              <a:t>pivot </a:t>
            </a:r>
            <a:r>
              <a:rPr sz="2800" spc="-5" dirty="0">
                <a:latin typeface="Calibri"/>
                <a:cs typeface="Calibri"/>
              </a:rPr>
              <a:t>joint/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Rotatory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joint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100"/>
              </a:lnSpc>
              <a:spcBef>
                <a:spcPts val="9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Permit axial rotation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of </a:t>
            </a:r>
            <a:r>
              <a:rPr sz="2800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head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radius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within a </a:t>
            </a:r>
            <a:r>
              <a:rPr sz="28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ring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formed by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concave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surface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on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radial</a:t>
            </a:r>
            <a:r>
              <a:rPr sz="2800" spc="-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notch</a:t>
            </a:r>
            <a:r>
              <a:rPr sz="28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ulna.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096" y="111760"/>
            <a:ext cx="6354699" cy="619252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295909"/>
            <a:ext cx="2720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C00000"/>
                </a:solidFill>
              </a:rPr>
              <a:t>2.</a:t>
            </a:r>
            <a:r>
              <a:rPr sz="3600" spc="-65" dirty="0">
                <a:solidFill>
                  <a:srgbClr val="C00000"/>
                </a:solidFill>
              </a:rPr>
              <a:t> </a:t>
            </a:r>
            <a:r>
              <a:rPr sz="3600" spc="-10" dirty="0">
                <a:solidFill>
                  <a:srgbClr val="C00000"/>
                </a:solidFill>
              </a:rPr>
              <a:t>Articulation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7257" y="936371"/>
            <a:ext cx="4899660" cy="160337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41300" marR="5080" indent="-228600">
              <a:lnSpc>
                <a:spcPct val="89900"/>
              </a:lnSpc>
              <a:spcBef>
                <a:spcPts val="43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Between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circumference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 the </a:t>
            </a:r>
            <a:r>
              <a:rPr sz="2800" b="1" spc="-5" dirty="0">
                <a:latin typeface="Calibri"/>
                <a:cs typeface="Calibri"/>
              </a:rPr>
              <a:t>head </a:t>
            </a:r>
            <a:r>
              <a:rPr sz="2800" b="1" dirty="0">
                <a:latin typeface="Calibri"/>
                <a:cs typeface="Calibri"/>
              </a:rPr>
              <a:t>of the </a:t>
            </a:r>
            <a:r>
              <a:rPr sz="2800" b="1" spc="-15" dirty="0">
                <a:latin typeface="Calibri"/>
                <a:cs typeface="Calibri"/>
              </a:rPr>
              <a:t>radius </a:t>
            </a:r>
            <a:r>
              <a:rPr sz="2800" dirty="0">
                <a:latin typeface="Calibri"/>
                <a:cs typeface="Calibri"/>
              </a:rPr>
              <a:t>and the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annular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ligament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radial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notch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ulna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0700" y="2120900"/>
            <a:ext cx="7625080" cy="45847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370" y="308301"/>
            <a:ext cx="9242596" cy="571911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50253"/>
            <a:ext cx="26504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3.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Joint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Capsule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3540" y="824865"/>
            <a:ext cx="10504170" cy="8362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capsule </a:t>
            </a:r>
            <a:r>
              <a:rPr sz="2800" dirty="0">
                <a:latin typeface="Calibri"/>
                <a:cs typeface="Calibri"/>
              </a:rPr>
              <a:t>encloses the </a:t>
            </a:r>
            <a:r>
              <a:rPr sz="2800" spc="-5" dirty="0">
                <a:latin typeface="Calibri"/>
                <a:cs typeface="Calibri"/>
              </a:rPr>
              <a:t>joint </a:t>
            </a:r>
            <a:r>
              <a:rPr sz="2800" dirty="0">
                <a:latin typeface="Calibri"/>
                <a:cs typeface="Calibri"/>
              </a:rPr>
              <a:t>and is </a:t>
            </a:r>
            <a:r>
              <a:rPr sz="2800" spc="-5" dirty="0">
                <a:latin typeface="Calibri"/>
                <a:cs typeface="Calibri"/>
              </a:rPr>
              <a:t>continuous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5" dirty="0">
                <a:latin typeface="Calibri"/>
                <a:cs typeface="Calibri"/>
              </a:rPr>
              <a:t>that of </a:t>
            </a:r>
            <a:r>
              <a:rPr sz="2800" dirty="0">
                <a:latin typeface="Calibri"/>
                <a:cs typeface="Calibri"/>
              </a:rPr>
              <a:t>the elbow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an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F2023"/>
                </a:solidFill>
                <a:latin typeface="Calibri"/>
                <a:cs typeface="Calibri"/>
              </a:rPr>
              <a:t>extension</a:t>
            </a:r>
            <a:r>
              <a:rPr sz="2800" b="1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2800" b="1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800" b="1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elbow's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joint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capsule)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19" y="1940560"/>
            <a:ext cx="8867140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66941"/>
            <a:ext cx="37744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4.</a:t>
            </a:r>
            <a:r>
              <a:rPr sz="3200" spc="-30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Synovial</a:t>
            </a:r>
            <a:r>
              <a:rPr sz="3200" spc="-60" dirty="0">
                <a:solidFill>
                  <a:srgbClr val="C00000"/>
                </a:solidFill>
              </a:rPr>
              <a:t> </a:t>
            </a:r>
            <a:r>
              <a:rPr sz="3200" spc="-15" dirty="0">
                <a:solidFill>
                  <a:srgbClr val="C00000"/>
                </a:solidFill>
              </a:rPr>
              <a:t>membrane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1140" y="741679"/>
            <a:ext cx="6097905" cy="557022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41300" marR="118110" indent="-228600">
              <a:lnSpc>
                <a:spcPct val="89900"/>
              </a:lnSpc>
              <a:spcBef>
                <a:spcPts val="439"/>
              </a:spcBef>
              <a:buClr>
                <a:srgbClr val="1F2023"/>
              </a:buClr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It lines the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interior surface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capsule,</a:t>
            </a:r>
            <a:r>
              <a:rPr sz="2800" spc="-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where</a:t>
            </a:r>
            <a:r>
              <a:rPr sz="2800" spc="-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it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continuous</a:t>
            </a:r>
            <a:r>
              <a:rPr sz="2800" spc="-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with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synovial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membrane</a:t>
            </a:r>
            <a:r>
              <a:rPr sz="2800" spc="-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elbow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joint.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5080" indent="-228600">
              <a:lnSpc>
                <a:spcPct val="899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Thus,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elbow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proximal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radioulnar </a:t>
            </a:r>
            <a:r>
              <a:rPr sz="2800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joints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share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one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continuous 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synovial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1F2023"/>
                </a:solidFill>
                <a:latin typeface="Calibri"/>
                <a:cs typeface="Calibri"/>
              </a:rPr>
              <a:t>cavity.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81280" indent="-228600">
              <a:lnSpc>
                <a:spcPct val="899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latin typeface="Calibri"/>
                <a:cs typeface="Calibri"/>
              </a:rPr>
              <a:t>Below,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attached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inferior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margin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 articular </a:t>
            </a:r>
            <a:r>
              <a:rPr sz="2800" spc="-10" dirty="0">
                <a:latin typeface="Calibri"/>
                <a:cs typeface="Calibri"/>
              </a:rPr>
              <a:t>surface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radius </a:t>
            </a:r>
            <a:r>
              <a:rPr sz="2800" dirty="0">
                <a:latin typeface="Calibri"/>
                <a:cs typeface="Calibri"/>
              </a:rPr>
              <a:t>and the </a:t>
            </a:r>
            <a:r>
              <a:rPr sz="2800" spc="-10" dirty="0">
                <a:latin typeface="Calibri"/>
                <a:cs typeface="Calibri"/>
              </a:rPr>
              <a:t>lower margin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radial notch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ulna </a:t>
            </a:r>
            <a:r>
              <a:rPr sz="2800" dirty="0">
                <a:latin typeface="Calibri"/>
                <a:cs typeface="Calibri"/>
              </a:rPr>
              <a:t>and the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annular </a:t>
            </a:r>
            <a:r>
              <a:rPr sz="2800" b="1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F2023"/>
                </a:solidFill>
                <a:latin typeface="Calibri"/>
                <a:cs typeface="Calibri"/>
              </a:rPr>
              <a:t>ligament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1207" y="604519"/>
            <a:ext cx="5488392" cy="5712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354" y="181228"/>
            <a:ext cx="2426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2.</a:t>
            </a:r>
            <a:r>
              <a:rPr sz="3200" spc="-70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Articulation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0354" y="755650"/>
            <a:ext cx="5239385" cy="26276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Occurs</a:t>
            </a:r>
            <a:r>
              <a:rPr sz="2800" spc="-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between</a:t>
            </a:r>
            <a:r>
              <a:rPr sz="2800" spc="-5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medial</a:t>
            </a:r>
            <a:r>
              <a:rPr sz="2800" spc="-6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aspect </a:t>
            </a:r>
            <a:r>
              <a:rPr sz="2800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1F2023"/>
                </a:solidFill>
                <a:latin typeface="Calibri"/>
                <a:cs typeface="Calibri"/>
              </a:rPr>
              <a:t>clavicle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and the manubrium </a:t>
            </a:r>
            <a:r>
              <a:rPr sz="2800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F2023"/>
                </a:solidFill>
                <a:latin typeface="Calibri"/>
                <a:cs typeface="Calibri"/>
              </a:rPr>
              <a:t>sternum</a:t>
            </a:r>
            <a:r>
              <a:rPr sz="2800" b="1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226060" indent="-229235">
              <a:lnSpc>
                <a:spcPts val="3020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  <a:tab pos="618490" algn="l"/>
              </a:tabLst>
            </a:pPr>
            <a:r>
              <a:rPr sz="2800" b="1" dirty="0">
                <a:latin typeface="Calibri"/>
                <a:cs typeface="Calibri"/>
              </a:rPr>
              <a:t>A	</a:t>
            </a:r>
            <a:r>
              <a:rPr sz="2800" b="1" spc="-15" dirty="0">
                <a:latin typeface="Calibri"/>
                <a:cs typeface="Calibri"/>
              </a:rPr>
              <a:t>flat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fibrocartilaginous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disc </a:t>
            </a:r>
            <a:r>
              <a:rPr sz="2800" dirty="0">
                <a:latin typeface="Calibri"/>
                <a:cs typeface="Calibri"/>
              </a:rPr>
              <a:t>lies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articular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surfaces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3259" y="1323535"/>
            <a:ext cx="6278880" cy="317988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895" y="240029"/>
            <a:ext cx="20123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C00000"/>
                </a:solidFill>
              </a:rPr>
              <a:t>5.</a:t>
            </a:r>
            <a:r>
              <a:rPr sz="3000" spc="-80" dirty="0">
                <a:solidFill>
                  <a:srgbClr val="C00000"/>
                </a:solidFill>
              </a:rPr>
              <a:t> </a:t>
            </a:r>
            <a:r>
              <a:rPr sz="3000" spc="-10" dirty="0">
                <a:solidFill>
                  <a:srgbClr val="C00000"/>
                </a:solidFill>
              </a:rPr>
              <a:t>Ligaments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75895" y="704532"/>
            <a:ext cx="4540250" cy="494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1.	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annular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ligament</a:t>
            </a:r>
            <a:endParaRPr sz="2600">
              <a:latin typeface="Calibri"/>
              <a:cs typeface="Calibri"/>
            </a:endParaRPr>
          </a:p>
          <a:p>
            <a:pPr marL="314960" indent="-302260">
              <a:lnSpc>
                <a:spcPts val="2650"/>
              </a:lnSpc>
              <a:spcBef>
                <a:spcPts val="65"/>
              </a:spcBef>
              <a:buFont typeface="Arial MT"/>
              <a:buChar char="•"/>
              <a:tabLst>
                <a:tab pos="314325" algn="l"/>
                <a:tab pos="31496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 attached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anterior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190"/>
              </a:lnSpc>
            </a:pPr>
            <a:r>
              <a:rPr sz="2600" spc="-5" dirty="0">
                <a:latin typeface="Calibri"/>
                <a:cs typeface="Calibri"/>
              </a:rPr>
              <a:t>posterior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margins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radial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190"/>
              </a:lnSpc>
            </a:pPr>
            <a:r>
              <a:rPr sz="2600" spc="-10" dirty="0">
                <a:latin typeface="Calibri"/>
                <a:cs typeface="Calibri"/>
              </a:rPr>
              <a:t>notch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ulna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forms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endParaRPr sz="2600">
              <a:latin typeface="Calibri"/>
              <a:cs typeface="Calibri"/>
            </a:endParaRPr>
          </a:p>
          <a:p>
            <a:pPr marL="241300" marR="332105">
              <a:lnSpc>
                <a:spcPct val="69900"/>
              </a:lnSpc>
              <a:spcBef>
                <a:spcPts val="470"/>
              </a:spcBef>
            </a:pPr>
            <a:r>
              <a:rPr sz="2600" b="1" spc="-5" dirty="0">
                <a:latin typeface="Calibri"/>
                <a:cs typeface="Calibri"/>
              </a:rPr>
              <a:t>collar </a:t>
            </a:r>
            <a:r>
              <a:rPr sz="2600" b="1" spc="-10" dirty="0">
                <a:latin typeface="Calibri"/>
                <a:cs typeface="Calibri"/>
              </a:rPr>
              <a:t>around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head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radius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2.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quadrate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ligament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6990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2600" spc="4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2023"/>
                </a:solidFill>
                <a:latin typeface="Calibri"/>
                <a:cs typeface="Calibri"/>
              </a:rPr>
              <a:t>a</a:t>
            </a:r>
            <a:r>
              <a:rPr sz="2600" spc="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F2023"/>
                </a:solidFill>
                <a:latin typeface="Calibri"/>
                <a:cs typeface="Calibri"/>
              </a:rPr>
              <a:t>fibrous</a:t>
            </a:r>
            <a:r>
              <a:rPr sz="2600" spc="4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F2023"/>
                </a:solidFill>
                <a:latin typeface="Calibri"/>
                <a:cs typeface="Calibri"/>
              </a:rPr>
              <a:t>band</a:t>
            </a:r>
            <a:r>
              <a:rPr sz="2600" spc="7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1F2023"/>
                </a:solidFill>
                <a:latin typeface="Calibri"/>
                <a:cs typeface="Calibri"/>
              </a:rPr>
              <a:t>attached</a:t>
            </a:r>
            <a:r>
              <a:rPr sz="2600" spc="4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F2023"/>
                </a:solidFill>
                <a:latin typeface="Calibri"/>
                <a:cs typeface="Calibri"/>
              </a:rPr>
              <a:t>to </a:t>
            </a:r>
            <a:r>
              <a:rPr sz="2600" spc="-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1F2023"/>
                </a:solidFill>
                <a:latin typeface="Calibri"/>
                <a:cs typeface="Calibri"/>
              </a:rPr>
              <a:t>inferior</a:t>
            </a:r>
            <a:r>
              <a:rPr sz="2600" b="1" spc="-10" dirty="0">
                <a:solidFill>
                  <a:srgbClr val="1F2023"/>
                </a:solidFill>
                <a:latin typeface="Calibri"/>
                <a:cs typeface="Calibri"/>
              </a:rPr>
              <a:t> border</a:t>
            </a:r>
            <a:r>
              <a:rPr sz="2600" b="1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1F2023"/>
                </a:solidFill>
                <a:latin typeface="Calibri"/>
                <a:cs typeface="Calibri"/>
              </a:rPr>
              <a:t>of the</a:t>
            </a:r>
            <a:r>
              <a:rPr sz="2600" b="1" spc="-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1F2023"/>
                </a:solidFill>
                <a:latin typeface="Calibri"/>
                <a:cs typeface="Calibri"/>
              </a:rPr>
              <a:t>radial </a:t>
            </a:r>
            <a:r>
              <a:rPr sz="2600" b="1" spc="-57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1F2023"/>
                </a:solidFill>
                <a:latin typeface="Calibri"/>
                <a:cs typeface="Calibri"/>
              </a:rPr>
              <a:t>notch </a:t>
            </a:r>
            <a:r>
              <a:rPr sz="2600" dirty="0">
                <a:solidFill>
                  <a:srgbClr val="1F2023"/>
                </a:solidFill>
                <a:latin typeface="Calibri"/>
                <a:cs typeface="Calibri"/>
              </a:rPr>
              <a:t>on the </a:t>
            </a:r>
            <a:r>
              <a:rPr sz="2600" spc="-10" dirty="0">
                <a:solidFill>
                  <a:srgbClr val="1F2023"/>
                </a:solidFill>
                <a:latin typeface="Calibri"/>
                <a:cs typeface="Calibri"/>
              </a:rPr>
              <a:t>ulna </a:t>
            </a:r>
            <a:r>
              <a:rPr sz="2600" dirty="0">
                <a:solidFill>
                  <a:srgbClr val="1F2023"/>
                </a:solidFill>
                <a:latin typeface="Calibri"/>
                <a:cs typeface="Calibri"/>
              </a:rPr>
              <a:t>and </a:t>
            </a:r>
            <a:r>
              <a:rPr sz="2600" spc="-10" dirty="0">
                <a:solidFill>
                  <a:srgbClr val="1F2023"/>
                </a:solidFill>
                <a:latin typeface="Calibri"/>
                <a:cs typeface="Calibri"/>
              </a:rPr>
              <a:t>to </a:t>
            </a:r>
            <a:r>
              <a:rPr sz="2600" spc="-5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6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1F2023"/>
                </a:solidFill>
                <a:latin typeface="Calibri"/>
                <a:cs typeface="Calibri"/>
              </a:rPr>
              <a:t>neck</a:t>
            </a:r>
            <a:r>
              <a:rPr sz="2600" b="1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2600" b="1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600" b="1" spc="-10" dirty="0">
                <a:solidFill>
                  <a:srgbClr val="1F2023"/>
                </a:solidFill>
                <a:latin typeface="Calibri"/>
                <a:cs typeface="Calibri"/>
              </a:rPr>
              <a:t>radius</a:t>
            </a:r>
            <a:r>
              <a:rPr sz="2600" spc="-10" dirty="0">
                <a:solidFill>
                  <a:srgbClr val="1F2023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41300" marR="86360" indent="-228600" algn="just">
              <a:lnSpc>
                <a:spcPct val="702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1F2023"/>
                </a:solidFill>
                <a:latin typeface="Calibri"/>
                <a:cs typeface="Calibri"/>
              </a:rPr>
              <a:t>Its </a:t>
            </a:r>
            <a:r>
              <a:rPr sz="2600" spc="-20" dirty="0">
                <a:solidFill>
                  <a:srgbClr val="1F2023"/>
                </a:solidFill>
                <a:latin typeface="Calibri"/>
                <a:cs typeface="Calibri"/>
              </a:rPr>
              <a:t>borders are </a:t>
            </a:r>
            <a:r>
              <a:rPr sz="2600" spc="-15" dirty="0">
                <a:solidFill>
                  <a:srgbClr val="1F2023"/>
                </a:solidFill>
                <a:latin typeface="Calibri"/>
                <a:cs typeface="Calibri"/>
              </a:rPr>
              <a:t>strengthened by </a:t>
            </a:r>
            <a:r>
              <a:rPr sz="2600" spc="-57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F2023"/>
                </a:solidFill>
                <a:latin typeface="Calibri"/>
                <a:cs typeface="Calibri"/>
              </a:rPr>
              <a:t>fibers </a:t>
            </a:r>
            <a:r>
              <a:rPr sz="2600" spc="-15" dirty="0">
                <a:solidFill>
                  <a:srgbClr val="1F2023"/>
                </a:solidFill>
                <a:latin typeface="Calibri"/>
                <a:cs typeface="Calibri"/>
              </a:rPr>
              <a:t>from </a:t>
            </a:r>
            <a:r>
              <a:rPr sz="26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1F2023"/>
                </a:solidFill>
                <a:latin typeface="Calibri"/>
                <a:cs typeface="Calibri"/>
              </a:rPr>
              <a:t>upper </a:t>
            </a:r>
            <a:r>
              <a:rPr sz="2600" spc="-15" dirty="0">
                <a:solidFill>
                  <a:srgbClr val="1F2023"/>
                </a:solidFill>
                <a:latin typeface="Calibri"/>
                <a:cs typeface="Calibri"/>
              </a:rPr>
              <a:t>border </a:t>
            </a:r>
            <a:r>
              <a:rPr sz="2600" dirty="0">
                <a:solidFill>
                  <a:srgbClr val="1F2023"/>
                </a:solidFill>
                <a:latin typeface="Calibri"/>
                <a:cs typeface="Calibri"/>
              </a:rPr>
              <a:t>of </a:t>
            </a:r>
            <a:r>
              <a:rPr sz="2600" spc="-57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1F2023"/>
                </a:solidFill>
                <a:latin typeface="Calibri"/>
                <a:cs typeface="Calibri"/>
              </a:rPr>
              <a:t> annular</a:t>
            </a:r>
            <a:r>
              <a:rPr sz="2600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F2023"/>
                </a:solidFill>
                <a:latin typeface="Calibri"/>
                <a:cs typeface="Calibri"/>
              </a:rPr>
              <a:t>ligament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0220" y="0"/>
            <a:ext cx="5666739" cy="3479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0072" y="3713479"/>
            <a:ext cx="5589660" cy="290771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887" y="125412"/>
            <a:ext cx="26187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6.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Blood</a:t>
            </a:r>
            <a:r>
              <a:rPr sz="3200" spc="-2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supply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271397" y="2261742"/>
            <a:ext cx="78740" cy="22860"/>
          </a:xfrm>
          <a:custGeom>
            <a:avLst/>
            <a:gdLst/>
            <a:ahLst/>
            <a:cxnLst/>
            <a:rect l="l" t="t" r="r" b="b"/>
            <a:pathLst>
              <a:path w="78740" h="22860">
                <a:moveTo>
                  <a:pt x="78740" y="0"/>
                </a:moveTo>
                <a:lnTo>
                  <a:pt x="0" y="0"/>
                </a:lnTo>
                <a:lnTo>
                  <a:pt x="0" y="22860"/>
                </a:lnTo>
                <a:lnTo>
                  <a:pt x="78740" y="22860"/>
                </a:lnTo>
                <a:lnTo>
                  <a:pt x="78740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9887" y="700023"/>
            <a:ext cx="4371975" cy="46729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389890" indent="-228600">
              <a:lnSpc>
                <a:spcPct val="901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  <a:tab pos="1061085" algn="l"/>
              </a:tabLst>
            </a:pPr>
            <a:r>
              <a:rPr sz="2800" spc="-15" dirty="0">
                <a:solidFill>
                  <a:srgbClr val="3C3C3C"/>
                </a:solidFill>
                <a:latin typeface="Calibri"/>
                <a:cs typeface="Calibri"/>
              </a:rPr>
              <a:t>From</a:t>
            </a:r>
            <a:r>
              <a:rPr sz="2800" spc="-20" dirty="0">
                <a:solidFill>
                  <a:srgbClr val="3C3C3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C3C3C"/>
                </a:solidFill>
                <a:latin typeface="Calibri"/>
                <a:cs typeface="Calibri"/>
              </a:rPr>
              <a:t>the</a:t>
            </a:r>
            <a:r>
              <a:rPr sz="2800" spc="-25" dirty="0">
                <a:solidFill>
                  <a:srgbClr val="3C3C3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C3C3C"/>
                </a:solidFill>
                <a:latin typeface="Calibri"/>
                <a:cs typeface="Calibri"/>
              </a:rPr>
              <a:t>radial</a:t>
            </a:r>
            <a:r>
              <a:rPr sz="2800" spc="-40" dirty="0">
                <a:solidFill>
                  <a:srgbClr val="3C3C3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C3C3C"/>
                </a:solidFill>
                <a:latin typeface="Calibri"/>
                <a:cs typeface="Calibri"/>
              </a:rPr>
              <a:t>portion</a:t>
            </a:r>
            <a:r>
              <a:rPr sz="2800" spc="-15" dirty="0">
                <a:solidFill>
                  <a:srgbClr val="3C3C3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C3C3C"/>
                </a:solidFill>
                <a:latin typeface="Calibri"/>
                <a:cs typeface="Calibri"/>
              </a:rPr>
              <a:t>of </a:t>
            </a:r>
            <a:r>
              <a:rPr sz="2800" spc="-620" dirty="0">
                <a:solidFill>
                  <a:srgbClr val="3C3C3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C3C3C"/>
                </a:solidFill>
                <a:latin typeface="Calibri"/>
                <a:cs typeface="Calibri"/>
                <a:hlinkClick r:id="rId2"/>
              </a:rPr>
              <a:t>the peri-articular</a:t>
            </a:r>
            <a:r>
              <a:rPr sz="280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arterial </a:t>
            </a:r>
            <a:r>
              <a:rPr sz="280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anastomosis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of </a:t>
            </a:r>
            <a:r>
              <a:rPr sz="2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the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elbow </a:t>
            </a:r>
            <a:r>
              <a:rPr sz="2800" spc="-62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joint</a:t>
            </a:r>
            <a:r>
              <a:rPr sz="2800" spc="-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	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  <a:hlinkClick r:id="rId2"/>
              </a:rPr>
              <a:t>formed</a:t>
            </a:r>
            <a:r>
              <a:rPr sz="2800" b="1" spc="-20" dirty="0">
                <a:solidFill>
                  <a:srgbClr val="1F2023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  <a:hlinkClick r:id="rId2"/>
              </a:rPr>
              <a:t>by;</a:t>
            </a:r>
            <a:endParaRPr sz="2800">
              <a:latin typeface="Calibri"/>
              <a:cs typeface="Calibri"/>
            </a:endParaRPr>
          </a:p>
          <a:p>
            <a:pPr marL="416559" marR="5080" indent="-322580">
              <a:lnSpc>
                <a:spcPct val="119700"/>
              </a:lnSpc>
            </a:pP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i).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 The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 radial</a:t>
            </a:r>
            <a:r>
              <a:rPr sz="2800" spc="-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collateral</a:t>
            </a:r>
            <a:r>
              <a:rPr sz="2800" spc="-5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branch </a:t>
            </a:r>
            <a:r>
              <a:rPr sz="2800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28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profunda</a:t>
            </a:r>
            <a:r>
              <a:rPr sz="2800" spc="-5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brachial</a:t>
            </a:r>
            <a:r>
              <a:rPr sz="2800" spc="-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artery</a:t>
            </a:r>
            <a:endParaRPr sz="2800">
              <a:latin typeface="Calibri"/>
              <a:cs typeface="Calibri"/>
            </a:endParaRPr>
          </a:p>
          <a:p>
            <a:pPr marL="416559" marR="802640" indent="-322580">
              <a:lnSpc>
                <a:spcPts val="4020"/>
              </a:lnSpc>
              <a:spcBef>
                <a:spcPts val="245"/>
              </a:spcBef>
            </a:pP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ii)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radial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recurrent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 branches</a:t>
            </a:r>
            <a:r>
              <a:rPr sz="2800" spc="-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2800" spc="-4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800" spc="-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radial</a:t>
            </a:r>
            <a:endParaRPr sz="2800">
              <a:latin typeface="Calibri"/>
              <a:cs typeface="Calibri"/>
            </a:endParaRPr>
          </a:p>
          <a:p>
            <a:pPr marL="578485" marR="549910" indent="-485140">
              <a:lnSpc>
                <a:spcPts val="4020"/>
              </a:lnSpc>
            </a:pP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iii).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common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interosseous </a:t>
            </a:r>
            <a:r>
              <a:rPr sz="2800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1F2023"/>
                </a:solidFill>
                <a:latin typeface="Calibri"/>
                <a:cs typeface="Calibri"/>
              </a:rPr>
              <a:t>artery.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1728" y="277199"/>
            <a:ext cx="5897935" cy="614342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0"/>
            <a:ext cx="26485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7.</a:t>
            </a:r>
            <a:r>
              <a:rPr sz="3200" u="heavy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32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Nerve</a:t>
            </a:r>
            <a:r>
              <a:rPr sz="3200" u="heavy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3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supply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7257" y="533336"/>
            <a:ext cx="10105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Branches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the median,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ulnar,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musculocutaneous,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radial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nerves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2605" y="1536771"/>
            <a:ext cx="6100050" cy="485533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166941"/>
            <a:ext cx="3895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8.</a:t>
            </a:r>
            <a:r>
              <a:rPr sz="3200" spc="-3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Possible</a:t>
            </a:r>
            <a:r>
              <a:rPr sz="3200" spc="-3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movements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7257" y="741679"/>
            <a:ext cx="5351780" cy="1986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Supination-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Supinator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241300" marR="5080" indent="-241300">
              <a:lnSpc>
                <a:spcPct val="1203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Pronation-Pronator </a:t>
            </a:r>
            <a:r>
              <a:rPr sz="2800" spc="-15" dirty="0">
                <a:latin typeface="Calibri"/>
                <a:cs typeface="Calibri"/>
              </a:rPr>
              <a:t>teres/ Pronator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quodratus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3500" y="0"/>
            <a:ext cx="5196840" cy="39039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1944" y="3119119"/>
            <a:ext cx="3612335" cy="373887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50165"/>
            <a:ext cx="65824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20" dirty="0">
                <a:uFill>
                  <a:solidFill>
                    <a:srgbClr val="FF0000"/>
                  </a:solidFill>
                </a:uFill>
              </a:rPr>
              <a:t>Distal/Inferior</a:t>
            </a:r>
            <a:r>
              <a:rPr u="heavy" spc="55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spc="-15" dirty="0">
                <a:uFill>
                  <a:solidFill>
                    <a:srgbClr val="FF0000"/>
                  </a:solidFill>
                </a:uFill>
              </a:rPr>
              <a:t>radio-ulna</a:t>
            </a:r>
            <a:r>
              <a:rPr u="heavy" spc="4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spc="-10" dirty="0">
                <a:uFill>
                  <a:solidFill>
                    <a:srgbClr val="FF0000"/>
                  </a:solidFill>
                </a:uFill>
              </a:rPr>
              <a:t>joints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57" y="648132"/>
            <a:ext cx="3526154" cy="11245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1.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30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Joint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synovial</a:t>
            </a:r>
            <a:r>
              <a:rPr sz="2800" spc="-10" dirty="0">
                <a:latin typeface="Calibri"/>
                <a:cs typeface="Calibri"/>
              </a:rPr>
              <a:t> pivot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2730" y="1899920"/>
            <a:ext cx="6507963" cy="448818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236854"/>
            <a:ext cx="24237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2.</a:t>
            </a:r>
            <a:r>
              <a:rPr sz="3200" spc="-45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Articulation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7257" y="810577"/>
            <a:ext cx="9801860" cy="13468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Between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rounded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head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ulna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ulnar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radius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  <a:tab pos="2435225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Articular</a:t>
            </a:r>
            <a:r>
              <a:rPr sz="2800" b="1" u="heavy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disc:	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composed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fibrocartilage.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9139" y="2392679"/>
            <a:ext cx="5417820" cy="446531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125412"/>
            <a:ext cx="26504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3.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Joint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Capsule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7257" y="700023"/>
            <a:ext cx="10280650" cy="1346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The joint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is enclosed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by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fibrous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capsule that 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attaches to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margins </a:t>
            </a:r>
            <a:r>
              <a:rPr sz="2800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articular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surfaces.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 internal</a:t>
            </a:r>
            <a:r>
              <a:rPr sz="2800" spc="-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surface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capsule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lined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by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a</a:t>
            </a:r>
            <a:r>
              <a:rPr sz="2800" spc="4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synovial</a:t>
            </a:r>
            <a:r>
              <a:rPr sz="2800" b="1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F2023"/>
                </a:solidFill>
                <a:latin typeface="Calibri"/>
                <a:cs typeface="Calibri"/>
              </a:rPr>
              <a:t>membrane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3920" y="2628900"/>
            <a:ext cx="5867400" cy="3789679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25" y="472440"/>
            <a:ext cx="3886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4.</a:t>
            </a:r>
            <a:r>
              <a:rPr sz="3200" spc="-40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Synovial</a:t>
            </a:r>
            <a:r>
              <a:rPr sz="3200" spc="-8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membrane: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66725" y="1046162"/>
            <a:ext cx="5817870" cy="43916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8890" indent="-228600" algn="just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This lines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capsule </a:t>
            </a:r>
            <a:r>
              <a:rPr sz="2800" dirty="0">
                <a:latin typeface="Calibri"/>
                <a:cs typeface="Calibri"/>
              </a:rPr>
              <a:t>passing </a:t>
            </a: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edge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5" dirty="0">
                <a:latin typeface="Calibri"/>
                <a:cs typeface="Calibri"/>
              </a:rPr>
              <a:t> articular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surface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other.</a:t>
            </a:r>
            <a:endParaRPr sz="2800">
              <a:latin typeface="Calibri"/>
              <a:cs typeface="Calibri"/>
            </a:endParaRPr>
          </a:p>
          <a:p>
            <a:pPr marL="241300" marR="905510" indent="-228600" algn="just">
              <a:lnSpc>
                <a:spcPts val="3360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Secretes synovial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fluid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to reduce </a:t>
            </a:r>
            <a:r>
              <a:rPr sz="2800" b="1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friction</a:t>
            </a:r>
            <a:r>
              <a:rPr sz="2800" b="1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between</a:t>
            </a:r>
            <a:r>
              <a:rPr sz="2800" b="1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800" b="1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articular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250"/>
              </a:lnSpc>
            </a:pP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cartilages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5.</a:t>
            </a:r>
            <a:r>
              <a:rPr sz="32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Ligaments:</a:t>
            </a:r>
            <a:endParaRPr sz="32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4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Anterior(palmer)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posterior(dorsal)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ligaments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strengthen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capsule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4640" y="2014220"/>
            <a:ext cx="4889500" cy="440944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208597"/>
            <a:ext cx="26187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6.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Blood</a:t>
            </a:r>
            <a:r>
              <a:rPr sz="3200" spc="-2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supply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7257" y="803528"/>
            <a:ext cx="9912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1F2023"/>
                </a:solidFill>
                <a:latin typeface="Arial MT"/>
                <a:cs typeface="Arial MT"/>
              </a:rPr>
              <a:t>Is</a:t>
            </a:r>
            <a:r>
              <a:rPr sz="2000" spc="-2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F2023"/>
                </a:solidFill>
                <a:latin typeface="Arial MT"/>
                <a:cs typeface="Arial MT"/>
              </a:rPr>
              <a:t>supplied</a:t>
            </a:r>
            <a:r>
              <a:rPr sz="200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F2023"/>
                </a:solidFill>
                <a:latin typeface="Arial MT"/>
                <a:cs typeface="Arial MT"/>
              </a:rPr>
              <a:t>by</a:t>
            </a:r>
            <a:r>
              <a:rPr sz="2000" spc="-10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2023"/>
                </a:solidFill>
                <a:latin typeface="Arial"/>
                <a:cs typeface="Arial"/>
              </a:rPr>
              <a:t>palmar</a:t>
            </a:r>
            <a:r>
              <a:rPr sz="2000" b="1" spc="-3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2023"/>
                </a:solidFill>
                <a:latin typeface="Arial"/>
                <a:cs typeface="Arial"/>
              </a:rPr>
              <a:t>and</a:t>
            </a:r>
            <a:r>
              <a:rPr sz="2000" b="1" spc="-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2023"/>
                </a:solidFill>
                <a:latin typeface="Arial"/>
                <a:cs typeface="Arial"/>
              </a:rPr>
              <a:t>dorsal</a:t>
            </a:r>
            <a:r>
              <a:rPr sz="2000" b="1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2023"/>
                </a:solidFill>
                <a:latin typeface="Arial"/>
                <a:cs typeface="Arial"/>
              </a:rPr>
              <a:t>branches</a:t>
            </a:r>
            <a:r>
              <a:rPr sz="2000" b="1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2023"/>
                </a:solidFill>
                <a:latin typeface="Arial"/>
                <a:cs typeface="Arial"/>
              </a:rPr>
              <a:t>of</a:t>
            </a:r>
            <a:r>
              <a:rPr sz="2000" b="1" spc="-15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2023"/>
                </a:solidFill>
                <a:latin typeface="Arial"/>
                <a:cs typeface="Arial"/>
              </a:rPr>
              <a:t>the</a:t>
            </a:r>
            <a:r>
              <a:rPr sz="2000" b="1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2023"/>
                </a:solidFill>
                <a:latin typeface="Arial"/>
                <a:cs typeface="Arial"/>
              </a:rPr>
              <a:t>anterior</a:t>
            </a:r>
            <a:r>
              <a:rPr sz="2000" b="1" spc="-2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2023"/>
                </a:solidFill>
                <a:latin typeface="Arial"/>
                <a:cs typeface="Arial"/>
              </a:rPr>
              <a:t>interosseous</a:t>
            </a:r>
            <a:r>
              <a:rPr sz="2000" b="1" spc="-4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2023"/>
                </a:solidFill>
                <a:latin typeface="Arial"/>
                <a:cs typeface="Arial"/>
              </a:rPr>
              <a:t>artery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9480" y="1536699"/>
            <a:ext cx="4734779" cy="5321298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762" y="472440"/>
            <a:ext cx="2759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7.</a:t>
            </a:r>
            <a:r>
              <a:rPr sz="3200" u="heavy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3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Nerve</a:t>
            </a:r>
            <a:r>
              <a:rPr sz="3200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32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supply</a:t>
            </a:r>
            <a:r>
              <a:rPr sz="3200" b="0" spc="-5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762" y="1046162"/>
            <a:ext cx="3923029" cy="199008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9235">
              <a:lnSpc>
                <a:spcPct val="90100"/>
              </a:lnSpc>
              <a:spcBef>
                <a:spcPts val="434"/>
              </a:spcBef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Anterior interosseous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nerve </a:t>
            </a:r>
            <a:r>
              <a:rPr sz="2800" b="1" spc="-5" dirty="0">
                <a:latin typeface="Calibri"/>
                <a:cs typeface="Calibri"/>
              </a:rPr>
              <a:t>(median nerve),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the </a:t>
            </a:r>
            <a:r>
              <a:rPr sz="2800" b="1" spc="-5" dirty="0">
                <a:latin typeface="Calibri"/>
                <a:cs typeface="Calibri"/>
              </a:rPr>
              <a:t>deep </a:t>
            </a:r>
            <a:r>
              <a:rPr sz="2800" b="1" spc="-10" dirty="0">
                <a:latin typeface="Calibri"/>
                <a:cs typeface="Calibri"/>
              </a:rPr>
              <a:t>branch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radial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nerve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(articular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branch).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9940" y="114300"/>
            <a:ext cx="3898900" cy="60756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1100" y="114300"/>
            <a:ext cx="3210559" cy="6075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95" y="125412"/>
            <a:ext cx="3712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3.</a:t>
            </a:r>
            <a:r>
              <a:rPr sz="3200" spc="-20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Capsule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of</a:t>
            </a:r>
            <a:r>
              <a:rPr sz="3200" spc="-15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the</a:t>
            </a:r>
            <a:r>
              <a:rPr sz="3200" spc="-15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joint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8295" y="700023"/>
            <a:ext cx="10651490" cy="21164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0480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This surrounds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joint </a:t>
            </a:r>
            <a:r>
              <a:rPr sz="2800" dirty="0">
                <a:latin typeface="Calibri"/>
                <a:cs typeface="Calibri"/>
              </a:rPr>
              <a:t>and is </a:t>
            </a:r>
            <a:r>
              <a:rPr sz="2800" spc="-15" dirty="0">
                <a:latin typeface="Calibri"/>
                <a:cs typeface="Calibri"/>
              </a:rPr>
              <a:t>attached </a:t>
            </a:r>
            <a:r>
              <a:rPr sz="2800" spc="-10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margins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articular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surfaces.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200"/>
              </a:lnSpc>
              <a:spcBef>
                <a:spcPts val="9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The capsule surrounding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joint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is 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weakest </a:t>
            </a:r>
            <a:r>
              <a:rPr sz="2800" spc="-25" dirty="0">
                <a:solidFill>
                  <a:srgbClr val="1F2023"/>
                </a:solidFill>
                <a:latin typeface="Calibri"/>
                <a:cs typeface="Calibri"/>
              </a:rPr>
              <a:t>inferiorly,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while it is </a:t>
            </a:r>
            <a:r>
              <a:rPr sz="28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reinforced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on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spc="-25" dirty="0">
                <a:solidFill>
                  <a:srgbClr val="1F2023"/>
                </a:solidFill>
                <a:latin typeface="Calibri"/>
                <a:cs typeface="Calibri"/>
              </a:rPr>
              <a:t>superior,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anterior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posterior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aspects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by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various </a:t>
            </a:r>
            <a:r>
              <a:rPr sz="2800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ligaments.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9700" y="2618739"/>
            <a:ext cx="6243320" cy="3784298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216217"/>
            <a:ext cx="30518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C00000"/>
                </a:solidFill>
              </a:rPr>
              <a:t>Possible</a:t>
            </a:r>
            <a:r>
              <a:rPr sz="2800" spc="-70" dirty="0">
                <a:solidFill>
                  <a:srgbClr val="C00000"/>
                </a:solidFill>
              </a:rPr>
              <a:t> </a:t>
            </a:r>
            <a:r>
              <a:rPr sz="2800" spc="-10" dirty="0">
                <a:solidFill>
                  <a:srgbClr val="C00000"/>
                </a:solidFill>
              </a:rPr>
              <a:t>movements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7257" y="727328"/>
            <a:ext cx="3418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580" indent="-3098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Pronation-Supination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5740" y="248920"/>
            <a:ext cx="5880100" cy="611124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Wrist </a:t>
            </a:r>
            <a:r>
              <a:rPr spc="-5" dirty="0"/>
              <a:t>Joint/Radio-carpal</a:t>
            </a:r>
            <a:r>
              <a:rPr spc="-25" dirty="0"/>
              <a:t> </a:t>
            </a:r>
            <a:r>
              <a:rPr spc="-15" dirty="0"/>
              <a:t>joint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48529" y="1389380"/>
            <a:ext cx="4896485" cy="683895"/>
            <a:chOff x="948529" y="1389380"/>
            <a:chExt cx="4896485" cy="683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529" y="1633027"/>
              <a:ext cx="168215" cy="1689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9500" y="1389380"/>
              <a:ext cx="4765294" cy="68351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17257" y="815284"/>
            <a:ext cx="9971405" cy="192595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3200" b="1" dirty="0">
                <a:solidFill>
                  <a:srgbClr val="C00000"/>
                </a:solidFill>
                <a:latin typeface="Tahoma"/>
                <a:cs typeface="Tahoma"/>
              </a:rPr>
              <a:t>1.</a:t>
            </a:r>
            <a:r>
              <a:rPr sz="3200" b="1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Tahoma"/>
                <a:cs typeface="Tahoma"/>
              </a:rPr>
              <a:t>Type</a:t>
            </a:r>
            <a:r>
              <a:rPr sz="3200" b="1" spc="-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Tahoma"/>
                <a:cs typeface="Tahoma"/>
              </a:rPr>
              <a:t>of</a:t>
            </a:r>
            <a:r>
              <a:rPr sz="3200"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Tahoma"/>
                <a:cs typeface="Tahoma"/>
              </a:rPr>
              <a:t>Joint</a:t>
            </a:r>
            <a:endParaRPr sz="32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585"/>
              </a:spcBef>
              <a:buClr>
                <a:srgbClr val="FFCC66"/>
              </a:buClr>
              <a:buSzPct val="7916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Synovial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ellipsoid/condyloid</a:t>
            </a:r>
            <a:r>
              <a:rPr sz="2400" spc="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joint</a:t>
            </a:r>
            <a:endParaRPr sz="2400">
              <a:latin typeface="Tahoma"/>
              <a:cs typeface="Tahoma"/>
            </a:endParaRPr>
          </a:p>
          <a:p>
            <a:pPr marL="241300" marR="5080" indent="-228600">
              <a:lnSpc>
                <a:spcPts val="3040"/>
              </a:lnSpc>
              <a:spcBef>
                <a:spcPts val="8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The oval-shaped condyle of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one bone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fits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into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elliptical 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cavity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of </a:t>
            </a:r>
            <a:r>
              <a:rPr sz="2800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 other</a:t>
            </a:r>
            <a:r>
              <a:rPr sz="2800" spc="-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bone.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3940" y="2550160"/>
            <a:ext cx="5633720" cy="4307836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887" y="70484"/>
            <a:ext cx="2423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2.</a:t>
            </a:r>
            <a:r>
              <a:rPr sz="3200" spc="-45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Articulation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69887" y="644207"/>
            <a:ext cx="10197465" cy="121983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8600">
              <a:lnSpc>
                <a:spcPct val="899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wrist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joint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generally </a:t>
            </a:r>
            <a:r>
              <a:rPr sz="2800" spc="-25" dirty="0">
                <a:solidFill>
                  <a:srgbClr val="1F2023"/>
                </a:solidFill>
                <a:latin typeface="Calibri"/>
                <a:cs typeface="Calibri"/>
              </a:rPr>
              <a:t>refers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to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radiocarpal joint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,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which is the </a:t>
            </a:r>
            <a:r>
              <a:rPr sz="28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articulation</a:t>
            </a:r>
            <a:r>
              <a:rPr sz="2800" spc="-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between</a:t>
            </a:r>
            <a:r>
              <a:rPr sz="2800" spc="-4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F2023"/>
                </a:solidFill>
                <a:latin typeface="Calibri"/>
                <a:cs typeface="Calibri"/>
              </a:rPr>
              <a:t>distal</a:t>
            </a:r>
            <a:r>
              <a:rPr sz="2800" b="1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end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 of</a:t>
            </a:r>
            <a:r>
              <a:rPr sz="2800" b="1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800" b="1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F2023"/>
                </a:solidFill>
                <a:latin typeface="Calibri"/>
                <a:cs typeface="Calibri"/>
              </a:rPr>
              <a:t>radius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articulating </a:t>
            </a:r>
            <a:r>
              <a:rPr sz="2800" spc="-6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surface</a:t>
            </a:r>
            <a:r>
              <a:rPr sz="2800" spc="-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scaphoid,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F2023"/>
                </a:solidFill>
                <a:latin typeface="Calibri"/>
                <a:cs typeface="Calibri"/>
              </a:rPr>
              <a:t>lunate,</a:t>
            </a:r>
            <a:r>
              <a:rPr sz="2800" b="1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2800" b="1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triquetral</a:t>
            </a:r>
            <a:r>
              <a:rPr sz="2800" b="1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bones.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1820" y="1968500"/>
            <a:ext cx="7315200" cy="450088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317" y="236854"/>
            <a:ext cx="6276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3.</a:t>
            </a:r>
            <a:r>
              <a:rPr sz="3200" spc="-20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Joint</a:t>
            </a:r>
            <a:r>
              <a:rPr sz="3200" spc="-20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Capsule</a:t>
            </a:r>
            <a:r>
              <a:rPr sz="3200" spc="-3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/Synovial</a:t>
            </a:r>
            <a:r>
              <a:rPr sz="3200" spc="-30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membrane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08317" y="810577"/>
            <a:ext cx="10443845" cy="17335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28575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capsule encloses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joint </a:t>
            </a:r>
            <a:r>
              <a:rPr sz="2800" dirty="0">
                <a:latin typeface="Calibri"/>
                <a:cs typeface="Calibri"/>
              </a:rPr>
              <a:t>and is attached above to the distal ends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radius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ulna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below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proximal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row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carpal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bones.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4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Synovial </a:t>
            </a:r>
            <a:r>
              <a:rPr sz="2800" dirty="0">
                <a:latin typeface="Calibri"/>
                <a:cs typeface="Calibri"/>
              </a:rPr>
              <a:t>membrane </a:t>
            </a:r>
            <a:r>
              <a:rPr sz="2800" spc="-5" dirty="0">
                <a:latin typeface="Calibri"/>
                <a:cs typeface="Calibri"/>
              </a:rPr>
              <a:t>lines </a:t>
            </a:r>
            <a:r>
              <a:rPr sz="2800" dirty="0">
                <a:latin typeface="Calibri"/>
                <a:cs typeface="Calibri"/>
              </a:rPr>
              <a:t>the capsule and is attached to the margins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articular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surfaces.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2900" y="2578100"/>
            <a:ext cx="8173720" cy="41275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180" y="0"/>
            <a:ext cx="686435" cy="704215"/>
            <a:chOff x="932180" y="0"/>
            <a:chExt cx="686435" cy="704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640" y="126329"/>
              <a:ext cx="245722" cy="2932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180" y="0"/>
              <a:ext cx="686066" cy="70383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17257" y="0"/>
            <a:ext cx="10302875" cy="27012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b="1" spc="-5" dirty="0">
                <a:solidFill>
                  <a:srgbClr val="C00000"/>
                </a:solidFill>
                <a:latin typeface="Tahoma"/>
                <a:cs typeface="Tahoma"/>
              </a:rPr>
              <a:t>4.</a:t>
            </a:r>
            <a:r>
              <a:rPr sz="2800"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Tahoma"/>
                <a:cs typeface="Tahoma"/>
              </a:rPr>
              <a:t>Ligaments</a:t>
            </a:r>
            <a:r>
              <a:rPr sz="2800" b="1" spc="-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253365" indent="-228600">
              <a:lnSpc>
                <a:spcPct val="90200"/>
              </a:lnSpc>
              <a:spcBef>
                <a:spcPts val="9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four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ligaments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responsible </a:t>
            </a:r>
            <a:r>
              <a:rPr sz="2800" spc="-25" dirty="0">
                <a:solidFill>
                  <a:srgbClr val="1F2023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maintaining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stability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of the </a:t>
            </a:r>
            <a:r>
              <a:rPr sz="28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joint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 the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AC46"/>
                </a:solidFill>
                <a:latin typeface="Calibri"/>
                <a:cs typeface="Calibri"/>
              </a:rPr>
              <a:t>palmar</a:t>
            </a:r>
            <a:r>
              <a:rPr sz="2800" b="1" spc="2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6FAC46"/>
                </a:solidFill>
                <a:latin typeface="Calibri"/>
                <a:cs typeface="Calibri"/>
              </a:rPr>
              <a:t>and</a:t>
            </a:r>
            <a:r>
              <a:rPr sz="2800" b="1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AC46"/>
                </a:solidFill>
                <a:latin typeface="Calibri"/>
                <a:cs typeface="Calibri"/>
              </a:rPr>
              <a:t>dorsal</a:t>
            </a:r>
            <a:r>
              <a:rPr sz="2800" b="1" spc="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AC46"/>
                </a:solidFill>
                <a:latin typeface="Calibri"/>
                <a:cs typeface="Calibri"/>
              </a:rPr>
              <a:t>radiocarpal</a:t>
            </a:r>
            <a:r>
              <a:rPr sz="2800" b="1" spc="4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ligaments</a:t>
            </a:r>
            <a:r>
              <a:rPr sz="2800" spc="-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and </a:t>
            </a:r>
            <a:r>
              <a:rPr sz="2800" b="1" dirty="0">
                <a:solidFill>
                  <a:srgbClr val="6FAC46"/>
                </a:solidFill>
                <a:latin typeface="Calibri"/>
                <a:cs typeface="Calibri"/>
              </a:rPr>
              <a:t>the </a:t>
            </a:r>
            <a:r>
              <a:rPr sz="2800" b="1" spc="-5" dirty="0">
                <a:solidFill>
                  <a:srgbClr val="6FAC46"/>
                </a:solidFill>
                <a:latin typeface="Calibri"/>
                <a:cs typeface="Calibri"/>
              </a:rPr>
              <a:t>ulnar </a:t>
            </a:r>
            <a:r>
              <a:rPr sz="2800" b="1" spc="-6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6FAC46"/>
                </a:solidFill>
                <a:latin typeface="Calibri"/>
                <a:cs typeface="Calibri"/>
              </a:rPr>
              <a:t>and</a:t>
            </a:r>
            <a:r>
              <a:rPr sz="2800" b="1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6FAC46"/>
                </a:solidFill>
                <a:latin typeface="Calibri"/>
                <a:cs typeface="Calibri"/>
              </a:rPr>
              <a:t>radial</a:t>
            </a:r>
            <a:r>
              <a:rPr sz="2800" b="1" spc="3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6FAC46"/>
                </a:solidFill>
                <a:latin typeface="Calibri"/>
                <a:cs typeface="Calibri"/>
              </a:rPr>
              <a:t>collateral</a:t>
            </a:r>
            <a:r>
              <a:rPr sz="2800" b="1" spc="4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F2023"/>
                </a:solidFill>
                <a:latin typeface="Calibri"/>
                <a:cs typeface="Calibri"/>
              </a:rPr>
              <a:t>ligaments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medial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ligament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attached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styloid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ulna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 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triquetral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9779" y="2959100"/>
            <a:ext cx="5280660" cy="35679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6407" y="3218814"/>
            <a:ext cx="4295011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72" y="56197"/>
            <a:ext cx="2619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5.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Blood</a:t>
            </a:r>
            <a:r>
              <a:rPr sz="3200" spc="-2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supply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3072" y="630809"/>
            <a:ext cx="4510405" cy="121983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41300" marR="5080" indent="-228600">
              <a:lnSpc>
                <a:spcPct val="89900"/>
              </a:lnSpc>
              <a:spcBef>
                <a:spcPts val="43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800" spc="-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major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vessels</a:t>
            </a:r>
            <a:r>
              <a:rPr sz="2800" spc="-5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that</a:t>
            </a:r>
            <a:r>
              <a:rPr sz="2800" spc="-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supply </a:t>
            </a:r>
            <a:r>
              <a:rPr sz="2800" spc="-6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wrist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and hand 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are 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b="1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ulnar</a:t>
            </a:r>
            <a:r>
              <a:rPr sz="2800" b="1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2800" b="1" spc="-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F2023"/>
                </a:solidFill>
                <a:latin typeface="Calibri"/>
                <a:cs typeface="Calibri"/>
              </a:rPr>
              <a:t>radial</a:t>
            </a:r>
            <a:r>
              <a:rPr sz="2800" b="1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arteries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2900" y="96519"/>
            <a:ext cx="6019800" cy="6027647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152" y="402501"/>
            <a:ext cx="2567217" cy="3872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57" y="264540"/>
            <a:ext cx="25869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C00000"/>
                </a:solidFill>
                <a:latin typeface="Calibri"/>
                <a:cs typeface="Calibri"/>
              </a:rPr>
              <a:t>5.</a:t>
            </a:r>
            <a:r>
              <a:rPr sz="3200" b="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0" dirty="0">
                <a:solidFill>
                  <a:srgbClr val="C00000"/>
                </a:solidFill>
                <a:latin typeface="Calibri"/>
                <a:cs typeface="Calibri"/>
              </a:rPr>
              <a:t>Nerve</a:t>
            </a:r>
            <a:r>
              <a:rPr sz="3200" b="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0" spc="-5" dirty="0">
                <a:solidFill>
                  <a:srgbClr val="C00000"/>
                </a:solidFill>
                <a:latin typeface="Calibri"/>
                <a:cs typeface="Calibri"/>
              </a:rPr>
              <a:t>supply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57" y="838136"/>
            <a:ext cx="9414510" cy="24250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  <a:tab pos="3310254" algn="l"/>
              </a:tabLst>
            </a:pPr>
            <a:r>
              <a:rPr sz="2800" dirty="0">
                <a:latin typeface="Calibri"/>
                <a:cs typeface="Calibri"/>
              </a:rPr>
              <a:t>Anterior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interosseous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nerve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(median nerve)</a:t>
            </a:r>
            <a:r>
              <a:rPr sz="2800" spc="-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deep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branch 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radial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nerve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	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perforating</a:t>
            </a:r>
            <a:r>
              <a:rPr sz="2800" spc="-5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branches</a:t>
            </a:r>
            <a:r>
              <a:rPr sz="2800" spc="-3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2800" spc="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the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ulnar nerve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6.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Possible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Movements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Flexion,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Extension,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Abduction,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Adduction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57" y="188606"/>
            <a:ext cx="5360670" cy="30918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ASSIGNMENT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Read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following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joints</a:t>
            </a:r>
            <a:endParaRPr sz="2800">
              <a:latin typeface="Calibri"/>
              <a:cs typeface="Calibri"/>
            </a:endParaRPr>
          </a:p>
          <a:p>
            <a:pPr marL="283210" indent="-271145">
              <a:lnSpc>
                <a:spcPct val="100000"/>
              </a:lnSpc>
              <a:spcBef>
                <a:spcPts val="685"/>
              </a:spcBef>
              <a:buSzPct val="96428"/>
              <a:buAutoNum type="arabicPeriod"/>
              <a:tabLst>
                <a:tab pos="283845" algn="l"/>
              </a:tabLst>
            </a:pPr>
            <a:r>
              <a:rPr sz="2800" spc="-15" dirty="0">
                <a:solidFill>
                  <a:srgbClr val="6FAC46"/>
                </a:solidFill>
                <a:latin typeface="Calibri"/>
                <a:cs typeface="Calibri"/>
              </a:rPr>
              <a:t>Intercarpal</a:t>
            </a:r>
            <a:r>
              <a:rPr sz="2800" spc="-3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FAC46"/>
                </a:solidFill>
                <a:latin typeface="Calibri"/>
                <a:cs typeface="Calibri"/>
              </a:rPr>
              <a:t>joints </a:t>
            </a:r>
            <a:r>
              <a:rPr sz="2800" dirty="0">
                <a:solidFill>
                  <a:srgbClr val="6FAC46"/>
                </a:solidFill>
                <a:latin typeface="Calibri"/>
                <a:cs typeface="Calibri"/>
              </a:rPr>
              <a:t>(ICJ)</a:t>
            </a:r>
            <a:endParaRPr sz="2800">
              <a:latin typeface="Calibri"/>
              <a:cs typeface="Calibri"/>
            </a:endParaRPr>
          </a:p>
          <a:p>
            <a:pPr marL="365760" indent="-353695">
              <a:lnSpc>
                <a:spcPct val="100000"/>
              </a:lnSpc>
              <a:spcBef>
                <a:spcPts val="660"/>
              </a:spcBef>
              <a:buSzPct val="96428"/>
              <a:buAutoNum type="arabicPeriod"/>
              <a:tabLst>
                <a:tab pos="366395" algn="l"/>
              </a:tabLst>
            </a:pPr>
            <a:r>
              <a:rPr sz="2800" spc="-10" dirty="0">
                <a:solidFill>
                  <a:srgbClr val="6FAC46"/>
                </a:solidFill>
                <a:latin typeface="Calibri"/>
                <a:cs typeface="Calibri"/>
              </a:rPr>
              <a:t>Intermetacarpal</a:t>
            </a:r>
            <a:r>
              <a:rPr sz="2800" spc="-8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FAC46"/>
                </a:solidFill>
                <a:latin typeface="Calibri"/>
                <a:cs typeface="Calibri"/>
              </a:rPr>
              <a:t>joints</a:t>
            </a:r>
            <a:r>
              <a:rPr sz="2800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FAC46"/>
                </a:solidFill>
                <a:latin typeface="Calibri"/>
                <a:cs typeface="Calibri"/>
              </a:rPr>
              <a:t>(IMJ)</a:t>
            </a:r>
            <a:endParaRPr sz="2800">
              <a:latin typeface="Calibri"/>
              <a:cs typeface="Calibri"/>
            </a:endParaRPr>
          </a:p>
          <a:p>
            <a:pPr marL="365125" indent="-353060">
              <a:lnSpc>
                <a:spcPct val="100000"/>
              </a:lnSpc>
              <a:spcBef>
                <a:spcPts val="660"/>
              </a:spcBef>
              <a:buSzPct val="96428"/>
              <a:buAutoNum type="arabicPeriod"/>
              <a:tabLst>
                <a:tab pos="365760" algn="l"/>
              </a:tabLst>
            </a:pPr>
            <a:r>
              <a:rPr sz="2800" spc="-10" dirty="0">
                <a:solidFill>
                  <a:srgbClr val="6FAC46"/>
                </a:solidFill>
                <a:latin typeface="Calibri"/>
                <a:cs typeface="Calibri"/>
              </a:rPr>
              <a:t>metacarpophalangeal</a:t>
            </a:r>
            <a:r>
              <a:rPr sz="2800" spc="-6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FAC46"/>
                </a:solidFill>
                <a:latin typeface="Calibri"/>
                <a:cs typeface="Calibri"/>
              </a:rPr>
              <a:t>joints</a:t>
            </a:r>
            <a:r>
              <a:rPr sz="280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FAC46"/>
                </a:solidFill>
                <a:latin typeface="Calibri"/>
                <a:cs typeface="Calibri"/>
              </a:rPr>
              <a:t>(MCP)</a:t>
            </a:r>
            <a:endParaRPr sz="2800">
              <a:latin typeface="Calibri"/>
              <a:cs typeface="Calibri"/>
            </a:endParaRPr>
          </a:p>
          <a:p>
            <a:pPr marL="365760" indent="-353695">
              <a:lnSpc>
                <a:spcPct val="100000"/>
              </a:lnSpc>
              <a:spcBef>
                <a:spcPts val="665"/>
              </a:spcBef>
              <a:buSzPct val="96428"/>
              <a:buAutoNum type="arabicPeriod"/>
              <a:tabLst>
                <a:tab pos="366395" algn="l"/>
              </a:tabLst>
            </a:pPr>
            <a:r>
              <a:rPr sz="2800" spc="-5" dirty="0">
                <a:solidFill>
                  <a:srgbClr val="6FAC46"/>
                </a:solidFill>
                <a:latin typeface="Calibri"/>
                <a:cs typeface="Calibri"/>
              </a:rPr>
              <a:t>Interphalangeal</a:t>
            </a:r>
            <a:r>
              <a:rPr sz="2800" spc="-8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6FAC46"/>
                </a:solidFill>
                <a:latin typeface="Calibri"/>
                <a:cs typeface="Calibri"/>
              </a:rPr>
              <a:t>joints</a:t>
            </a:r>
            <a:r>
              <a:rPr sz="2800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6FAC46"/>
                </a:solidFill>
                <a:latin typeface="Calibri"/>
                <a:cs typeface="Calibri"/>
              </a:rPr>
              <a:t>(IPJ)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354" y="203136"/>
            <a:ext cx="354520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C00000"/>
                </a:solidFill>
              </a:rPr>
              <a:t>4.</a:t>
            </a:r>
            <a:r>
              <a:rPr sz="3000" spc="-25" dirty="0">
                <a:solidFill>
                  <a:srgbClr val="C00000"/>
                </a:solidFill>
              </a:rPr>
              <a:t> </a:t>
            </a:r>
            <a:r>
              <a:rPr sz="3000" spc="-5" dirty="0">
                <a:solidFill>
                  <a:srgbClr val="C00000"/>
                </a:solidFill>
              </a:rPr>
              <a:t>Synovial</a:t>
            </a:r>
            <a:r>
              <a:rPr sz="3000" spc="-55" dirty="0">
                <a:solidFill>
                  <a:srgbClr val="C00000"/>
                </a:solidFill>
              </a:rPr>
              <a:t> </a:t>
            </a:r>
            <a:r>
              <a:rPr sz="3000" spc="-10" dirty="0">
                <a:solidFill>
                  <a:srgbClr val="C00000"/>
                </a:solidFill>
              </a:rPr>
              <a:t>membrane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00354" y="711834"/>
            <a:ext cx="5593715" cy="576834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marR="37465" indent="-229235">
              <a:lnSpc>
                <a:spcPct val="79800"/>
              </a:lnSpc>
              <a:spcBef>
                <a:spcPts val="73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dirty="0">
                <a:latin typeface="Calibri"/>
                <a:cs typeface="Calibri"/>
              </a:rPr>
              <a:t>lines the </a:t>
            </a:r>
            <a:r>
              <a:rPr sz="2600" spc="-15" dirty="0">
                <a:latin typeface="Calibri"/>
                <a:cs typeface="Calibri"/>
              </a:rPr>
              <a:t>capsule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attached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margins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-10" dirty="0">
                <a:latin typeface="Calibri"/>
                <a:cs typeface="Calibri"/>
              </a:rPr>
              <a:t>cartilage covering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articular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surfaces.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C00000"/>
                </a:solidFill>
                <a:latin typeface="Calibri"/>
                <a:cs typeface="Calibri"/>
              </a:rPr>
              <a:t>5.</a:t>
            </a:r>
            <a:r>
              <a:rPr sz="30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00000"/>
                </a:solidFill>
                <a:latin typeface="Calibri"/>
                <a:cs typeface="Calibri"/>
              </a:rPr>
              <a:t>Ligaments</a:t>
            </a:r>
            <a:endParaRPr sz="3000">
              <a:latin typeface="Calibri"/>
              <a:cs typeface="Calibri"/>
            </a:endParaRPr>
          </a:p>
          <a:p>
            <a:pPr marL="241300" marR="542290" indent="-229235">
              <a:lnSpc>
                <a:spcPct val="79800"/>
              </a:lnSpc>
              <a:spcBef>
                <a:spcPts val="1030"/>
              </a:spcBef>
              <a:buFont typeface="Arial MT"/>
              <a:buChar char="•"/>
              <a:tabLst>
                <a:tab pos="314960" algn="l"/>
                <a:tab pos="315595" algn="l"/>
              </a:tabLst>
            </a:pPr>
            <a:r>
              <a:rPr dirty="0"/>
              <a:t>	</a:t>
            </a:r>
            <a:r>
              <a:rPr sz="2600" spc="-1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capsule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reinforced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behind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joint </a:t>
            </a:r>
            <a:r>
              <a:rPr sz="2600" spc="-20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strong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sternoclavicular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ligaments.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30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3000" b="1" dirty="0">
                <a:solidFill>
                  <a:srgbClr val="001F5F"/>
                </a:solidFill>
                <a:latin typeface="Calibri"/>
                <a:cs typeface="Calibri"/>
              </a:rPr>
              <a:t>Accessory</a:t>
            </a:r>
            <a:r>
              <a:rPr sz="3000" b="1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001F5F"/>
                </a:solidFill>
                <a:latin typeface="Calibri"/>
                <a:cs typeface="Calibri"/>
              </a:rPr>
              <a:t>ligament</a:t>
            </a:r>
            <a:endParaRPr sz="3000">
              <a:latin typeface="Calibri"/>
              <a:cs typeface="Calibri"/>
            </a:endParaRPr>
          </a:p>
          <a:p>
            <a:pPr marL="241300" marR="5080" indent="-229235">
              <a:lnSpc>
                <a:spcPct val="80800"/>
              </a:lnSpc>
              <a:spcBef>
                <a:spcPts val="1280"/>
              </a:spcBef>
              <a:buClr>
                <a:srgbClr val="C00000"/>
              </a:buClr>
              <a:buSzPct val="115384"/>
              <a:buFont typeface="Arial MT"/>
              <a:buChar char="•"/>
              <a:tabLst>
                <a:tab pos="327660" algn="l"/>
                <a:tab pos="328295" algn="l"/>
              </a:tabLst>
            </a:pPr>
            <a:r>
              <a:rPr dirty="0"/>
              <a:t>	</a:t>
            </a:r>
            <a:r>
              <a:rPr sz="2600" b="1" spc="-5" dirty="0">
                <a:latin typeface="Calibri"/>
                <a:cs typeface="Calibri"/>
              </a:rPr>
              <a:t>The</a:t>
            </a:r>
            <a:r>
              <a:rPr sz="2600" b="1" spc="4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costoclavicular</a:t>
            </a:r>
            <a:r>
              <a:rPr sz="2600" b="1" spc="5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ligament</a:t>
            </a:r>
            <a:r>
              <a:rPr sz="2600" b="1" spc="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strong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ligament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runs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junction </a:t>
            </a:r>
            <a:r>
              <a:rPr sz="2600" spc="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first </a:t>
            </a:r>
            <a:r>
              <a:rPr sz="2600" dirty="0">
                <a:latin typeface="Calibri"/>
                <a:cs typeface="Calibri"/>
              </a:rPr>
              <a:t>rib with the </a:t>
            </a:r>
            <a:r>
              <a:rPr sz="2600" spc="-20" dirty="0">
                <a:latin typeface="Calibri"/>
                <a:cs typeface="Calibri"/>
              </a:rPr>
              <a:t>first </a:t>
            </a:r>
            <a:r>
              <a:rPr sz="2600" spc="-15" dirty="0">
                <a:latin typeface="Calibri"/>
                <a:cs typeface="Calibri"/>
              </a:rPr>
              <a:t> costal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cartilage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inferior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surface</a:t>
            </a:r>
            <a:r>
              <a:rPr sz="2600" spc="-5" dirty="0">
                <a:latin typeface="Calibri"/>
                <a:cs typeface="Calibri"/>
              </a:rPr>
              <a:t> 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sternal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clavicle</a:t>
            </a:r>
            <a:r>
              <a:rPr sz="2600" dirty="0">
                <a:latin typeface="Calibri"/>
                <a:cs typeface="Calibri"/>
              </a:rPr>
              <a:t> 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2520" y="1042485"/>
            <a:ext cx="5897793" cy="43351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222884"/>
            <a:ext cx="2650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6.</a:t>
            </a:r>
            <a:r>
              <a:rPr sz="3200" spc="-4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Blood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Supply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7257" y="713623"/>
            <a:ext cx="10318115" cy="10464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derived</a:t>
            </a:r>
            <a:r>
              <a:rPr sz="2800" spc="-3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from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 the</a:t>
            </a:r>
            <a:r>
              <a:rPr sz="28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1F2023"/>
                </a:solidFill>
                <a:latin typeface="Calibri"/>
                <a:cs typeface="Calibri"/>
              </a:rPr>
              <a:t>internal</a:t>
            </a:r>
            <a:r>
              <a:rPr sz="2800" b="1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thoracic</a:t>
            </a:r>
            <a:r>
              <a:rPr sz="2800" b="1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artery</a:t>
            </a:r>
            <a:r>
              <a:rPr sz="2800" b="1" spc="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sz="2800" b="1" spc="-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2023"/>
                </a:solidFill>
                <a:latin typeface="Calibri"/>
                <a:cs typeface="Calibri"/>
              </a:rPr>
              <a:t>suprascapular</a:t>
            </a:r>
            <a:r>
              <a:rPr sz="2800" b="1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1F2023"/>
                </a:solidFill>
                <a:latin typeface="Calibri"/>
                <a:cs typeface="Calibri"/>
              </a:rPr>
              <a:t>artery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Both</a:t>
            </a:r>
            <a:r>
              <a:rPr sz="2800" spc="1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arteries</a:t>
            </a:r>
            <a:r>
              <a:rPr sz="2800" spc="-2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2023"/>
                </a:solidFill>
                <a:latin typeface="Calibri"/>
                <a:cs typeface="Calibri"/>
              </a:rPr>
              <a:t>are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branches</a:t>
            </a:r>
            <a:r>
              <a:rPr sz="2800" spc="-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2023"/>
                </a:solidFill>
                <a:latin typeface="Calibri"/>
                <a:cs typeface="Calibri"/>
              </a:rPr>
              <a:t>of</a:t>
            </a:r>
            <a:r>
              <a:rPr sz="2800" spc="10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sz="2800" spc="-2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F2023"/>
                </a:solidFill>
                <a:latin typeface="Calibri"/>
                <a:cs typeface="Calibri"/>
              </a:rPr>
              <a:t>subclavian</a:t>
            </a:r>
            <a:r>
              <a:rPr sz="2800" spc="5" dirty="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1F2023"/>
                </a:solidFill>
                <a:latin typeface="Calibri"/>
                <a:cs typeface="Calibri"/>
              </a:rPr>
              <a:t>artery.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4639" y="1991359"/>
            <a:ext cx="7073622" cy="48666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895" y="291782"/>
            <a:ext cx="2647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C00000"/>
                </a:solidFill>
              </a:rPr>
              <a:t>6.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5" dirty="0">
                <a:solidFill>
                  <a:srgbClr val="C00000"/>
                </a:solidFill>
              </a:rPr>
              <a:t>Nerve</a:t>
            </a:r>
            <a:r>
              <a:rPr sz="3200" spc="-4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supply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5895" y="907034"/>
            <a:ext cx="11440160" cy="3974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114285"/>
              <a:buFont typeface="Arial MT"/>
              <a:buChar char="•"/>
              <a:tabLst>
                <a:tab pos="332105" algn="l"/>
                <a:tab pos="33274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supraclavicular </a:t>
            </a:r>
            <a:r>
              <a:rPr sz="2800" dirty="0">
                <a:latin typeface="Calibri"/>
                <a:cs typeface="Calibri"/>
              </a:rPr>
              <a:t>nerve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nerve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subclavius </a:t>
            </a:r>
            <a:r>
              <a:rPr sz="2800" dirty="0">
                <a:latin typeface="Calibri"/>
                <a:cs typeface="Calibri"/>
              </a:rPr>
              <a:t>muscle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7.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Possible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Movements</a:t>
            </a:r>
            <a:endParaRPr sz="3200">
              <a:latin typeface="Calibri"/>
              <a:cs typeface="Calibri"/>
            </a:endParaRPr>
          </a:p>
          <a:p>
            <a:pPr marL="241300" marR="521334" indent="-228600">
              <a:lnSpc>
                <a:spcPts val="3020"/>
              </a:lnSpc>
              <a:spcBef>
                <a:spcPts val="10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Forward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backward</a:t>
            </a:r>
            <a:r>
              <a:rPr sz="2800" spc="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movement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clavicle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takes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place 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medial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compartment.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471C4"/>
              </a:buClr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4471C4"/>
                </a:solidFill>
                <a:latin typeface="Calibri"/>
                <a:cs typeface="Calibri"/>
              </a:rPr>
              <a:t>Elevation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depression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clavicle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take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place</a:t>
            </a:r>
            <a:r>
              <a:rPr sz="2800" dirty="0">
                <a:latin typeface="Calibri"/>
                <a:cs typeface="Calibri"/>
              </a:rPr>
              <a:t> 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lateral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compartment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1703</Words>
  <Application>Microsoft Office PowerPoint</Application>
  <PresentationFormat>Custom</PresentationFormat>
  <Paragraphs>282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PowerPoint Presentation</vt:lpstr>
      <vt:lpstr>Outline</vt:lpstr>
      <vt:lpstr>PowerPoint Presentation</vt:lpstr>
      <vt:lpstr>Sterno-Clavicular Joint</vt:lpstr>
      <vt:lpstr>2. Articulation</vt:lpstr>
      <vt:lpstr>3. Capsule of the joint</vt:lpstr>
      <vt:lpstr>4. Synovial membrane</vt:lpstr>
      <vt:lpstr>6. Blood Supply</vt:lpstr>
      <vt:lpstr>6. Nerve supply</vt:lpstr>
      <vt:lpstr>Acromion-Clavicular Joint</vt:lpstr>
      <vt:lpstr>2. Articulation</vt:lpstr>
      <vt:lpstr>3. Capsule</vt:lpstr>
      <vt:lpstr>4. Synovial membrane</vt:lpstr>
      <vt:lpstr>5. Ligaments</vt:lpstr>
      <vt:lpstr>6. Blood Supply to the acromion-clavicular joint</vt:lpstr>
      <vt:lpstr>8. Possible Movements</vt:lpstr>
      <vt:lpstr>The Shoulder Joint/ Glenohumeral Joint</vt:lpstr>
      <vt:lpstr>1. Type of the joint</vt:lpstr>
      <vt:lpstr>2. Articulation</vt:lpstr>
      <vt:lpstr>PowerPoint Presentation</vt:lpstr>
      <vt:lpstr>3. Joint Capsule</vt:lpstr>
      <vt:lpstr>4. Synovial membrane</vt:lpstr>
      <vt:lpstr>5. Bursa</vt:lpstr>
      <vt:lpstr>PowerPoint Presentation</vt:lpstr>
      <vt:lpstr>PowerPoint Presentation</vt:lpstr>
      <vt:lpstr>5. Ligaments</vt:lpstr>
      <vt:lpstr>PowerPoint Presentation</vt:lpstr>
      <vt:lpstr>7. Possible Movements of the gleno-humeral joint</vt:lpstr>
      <vt:lpstr>PowerPoint Presentation</vt:lpstr>
      <vt:lpstr>PowerPoint Presentation</vt:lpstr>
      <vt:lpstr>PowerPoint Presentation</vt:lpstr>
      <vt:lpstr>8. Blood supply</vt:lpstr>
      <vt:lpstr>Nerve supply:</vt:lpstr>
      <vt:lpstr>The Elbow Joint</vt:lpstr>
      <vt:lpstr>2. Articulation</vt:lpstr>
      <vt:lpstr>3. Joint Capsule</vt:lpstr>
      <vt:lpstr>4. Synovial  Membrane</vt:lpstr>
      <vt:lpstr>5. Ligaments</vt:lpstr>
      <vt:lpstr>PowerPoint Presentation</vt:lpstr>
      <vt:lpstr>6. Bursae</vt:lpstr>
      <vt:lpstr>PowerPoint Presentation</vt:lpstr>
      <vt:lpstr>7. Possible Movements of the elbow joint</vt:lpstr>
      <vt:lpstr>8. Neurovasculature  The arterial supply</vt:lpstr>
      <vt:lpstr>Innervation</vt:lpstr>
      <vt:lpstr>Proximal radio-ulna  joints</vt:lpstr>
      <vt:lpstr>2. Articulation</vt:lpstr>
      <vt:lpstr>PowerPoint Presentation</vt:lpstr>
      <vt:lpstr>3. Joint Capsule</vt:lpstr>
      <vt:lpstr>4. Synovial membrane</vt:lpstr>
      <vt:lpstr>5. Ligaments</vt:lpstr>
      <vt:lpstr>6. Blood supply</vt:lpstr>
      <vt:lpstr>7. Nerve supply</vt:lpstr>
      <vt:lpstr>8. Possible movements</vt:lpstr>
      <vt:lpstr>Distal/Inferior radio-ulna joints</vt:lpstr>
      <vt:lpstr>2. Articulation</vt:lpstr>
      <vt:lpstr>3. Joint Capsule</vt:lpstr>
      <vt:lpstr>4. Synovial membrane:</vt:lpstr>
      <vt:lpstr>6. Blood supply</vt:lpstr>
      <vt:lpstr>7. Nerve supply:</vt:lpstr>
      <vt:lpstr>Possible movements</vt:lpstr>
      <vt:lpstr>Wrist Joint/Radio-carpal joint</vt:lpstr>
      <vt:lpstr>2. Articulation</vt:lpstr>
      <vt:lpstr>3. Joint Capsule /Synovial membrane</vt:lpstr>
      <vt:lpstr>PowerPoint Presentation</vt:lpstr>
      <vt:lpstr>5. Blood supply</vt:lpstr>
      <vt:lpstr>5. Nerve supply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Joints of the Upper Limbs</dc:title>
  <dc:creator>Admin</dc:creator>
  <cp:lastModifiedBy>Pc</cp:lastModifiedBy>
  <cp:revision>1</cp:revision>
  <dcterms:created xsi:type="dcterms:W3CDTF">2022-09-21T19:29:26Z</dcterms:created>
  <dcterms:modified xsi:type="dcterms:W3CDTF">2022-09-21T19:39:35Z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2022-09-21T00:00:00Z</vt:filetime>
  </property>
</Properties>
</file>