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2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s/slide264.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8" r:id="rId112"/>
    <p:sldId id="366" r:id="rId113"/>
    <p:sldId id="367"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93" r:id="rId135"/>
    <p:sldId id="390" r:id="rId136"/>
    <p:sldId id="391" r:id="rId137"/>
    <p:sldId id="394" r:id="rId138"/>
    <p:sldId id="395" r:id="rId139"/>
    <p:sldId id="396" r:id="rId140"/>
    <p:sldId id="397" r:id="rId141"/>
    <p:sldId id="402" r:id="rId142"/>
    <p:sldId id="398" r:id="rId143"/>
    <p:sldId id="400" r:id="rId144"/>
    <p:sldId id="403" r:id="rId145"/>
    <p:sldId id="404" r:id="rId146"/>
    <p:sldId id="405" r:id="rId147"/>
    <p:sldId id="406" r:id="rId148"/>
    <p:sldId id="407" r:id="rId149"/>
    <p:sldId id="408" r:id="rId150"/>
    <p:sldId id="410" r:id="rId151"/>
    <p:sldId id="409" r:id="rId152"/>
    <p:sldId id="411" r:id="rId153"/>
    <p:sldId id="412" r:id="rId154"/>
    <p:sldId id="413" r:id="rId155"/>
    <p:sldId id="414" r:id="rId156"/>
    <p:sldId id="415" r:id="rId157"/>
    <p:sldId id="417" r:id="rId158"/>
    <p:sldId id="416"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6" r:id="rId177"/>
    <p:sldId id="435"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 id="456" r:id="rId198"/>
    <p:sldId id="457" r:id="rId199"/>
    <p:sldId id="458" r:id="rId200"/>
    <p:sldId id="459" r:id="rId201"/>
    <p:sldId id="460" r:id="rId202"/>
    <p:sldId id="461" r:id="rId203"/>
    <p:sldId id="462" r:id="rId204"/>
    <p:sldId id="463" r:id="rId205"/>
    <p:sldId id="464" r:id="rId206"/>
    <p:sldId id="465" r:id="rId207"/>
    <p:sldId id="466" r:id="rId208"/>
    <p:sldId id="467" r:id="rId209"/>
    <p:sldId id="468" r:id="rId210"/>
    <p:sldId id="469" r:id="rId211"/>
    <p:sldId id="470" r:id="rId212"/>
    <p:sldId id="471" r:id="rId213"/>
    <p:sldId id="472" r:id="rId214"/>
    <p:sldId id="473" r:id="rId215"/>
    <p:sldId id="474" r:id="rId216"/>
    <p:sldId id="475" r:id="rId217"/>
    <p:sldId id="476" r:id="rId218"/>
    <p:sldId id="477" r:id="rId219"/>
    <p:sldId id="478" r:id="rId220"/>
    <p:sldId id="479" r:id="rId221"/>
    <p:sldId id="480" r:id="rId222"/>
    <p:sldId id="481" r:id="rId223"/>
    <p:sldId id="482" r:id="rId224"/>
    <p:sldId id="483" r:id="rId225"/>
    <p:sldId id="484" r:id="rId226"/>
    <p:sldId id="486" r:id="rId227"/>
    <p:sldId id="485" r:id="rId228"/>
    <p:sldId id="487" r:id="rId229"/>
    <p:sldId id="488" r:id="rId230"/>
    <p:sldId id="489" r:id="rId231"/>
    <p:sldId id="490" r:id="rId232"/>
    <p:sldId id="491" r:id="rId233"/>
    <p:sldId id="492" r:id="rId234"/>
    <p:sldId id="493" r:id="rId235"/>
    <p:sldId id="494" r:id="rId236"/>
    <p:sldId id="495" r:id="rId237"/>
    <p:sldId id="496" r:id="rId238"/>
    <p:sldId id="497" r:id="rId239"/>
    <p:sldId id="498" r:id="rId240"/>
    <p:sldId id="499" r:id="rId241"/>
    <p:sldId id="500" r:id="rId242"/>
    <p:sldId id="501" r:id="rId243"/>
    <p:sldId id="502" r:id="rId244"/>
    <p:sldId id="503" r:id="rId245"/>
    <p:sldId id="504" r:id="rId246"/>
    <p:sldId id="505" r:id="rId247"/>
    <p:sldId id="506" r:id="rId248"/>
    <p:sldId id="507" r:id="rId249"/>
    <p:sldId id="508" r:id="rId250"/>
    <p:sldId id="509" r:id="rId251"/>
    <p:sldId id="510" r:id="rId252"/>
    <p:sldId id="511" r:id="rId253"/>
    <p:sldId id="512" r:id="rId254"/>
    <p:sldId id="513" r:id="rId255"/>
    <p:sldId id="514" r:id="rId256"/>
    <p:sldId id="515" r:id="rId257"/>
    <p:sldId id="516" r:id="rId258"/>
    <p:sldId id="517" r:id="rId259"/>
    <p:sldId id="518" r:id="rId260"/>
    <p:sldId id="519" r:id="rId261"/>
    <p:sldId id="520" r:id="rId262"/>
    <p:sldId id="521" r:id="rId263"/>
    <p:sldId id="522" r:id="rId264"/>
    <p:sldId id="526" r:id="rId265"/>
    <p:sldId id="527" r:id="rId266"/>
    <p:sldId id="523" r:id="rId267"/>
    <p:sldId id="524" r:id="rId268"/>
    <p:sldId id="525" r:id="rId269"/>
    <p:sldId id="528" r:id="rId270"/>
    <p:sldId id="530" r:id="rId2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2E7C88-D69F-49F8-9CE5-100414CD62EB}" type="datetimeFigureOut">
              <a:rPr lang="en-US" smtClean="0"/>
              <a:t>11/9/2019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26A344-91DB-4D69-BE7E-50953AAD864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26A344-91DB-4D69-BE7E-50953AAD8646}" type="slidenum">
              <a:rPr lang="en-US" smtClean="0"/>
              <a:t>188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1F3DFD7-F021-4B2B-896D-DE206A3676D7}" type="datetimeFigureOut">
              <a:rPr lang="en-US" smtClean="0"/>
              <a:pPr/>
              <a:t>11/9/2019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6642927-192A-44DB-BF0C-1BC27A256B9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F3DFD7-F021-4B2B-896D-DE206A3676D7}"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642927-192A-44DB-BF0C-1BC27A256B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1F3DFD7-F021-4B2B-896D-DE206A3676D7}" type="datetimeFigureOut">
              <a:rPr lang="en-US" smtClean="0"/>
              <a:pPr/>
              <a:t>11/9/2019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6642927-192A-44DB-BF0C-1BC27A256B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1F3DFD7-F021-4B2B-896D-DE206A3676D7}"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6642927-192A-44DB-BF0C-1BC27A256B93}"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1F3DFD7-F021-4B2B-896D-DE206A3676D7}" type="datetimeFigureOut">
              <a:rPr lang="en-US" smtClean="0"/>
              <a:pPr/>
              <a:t>11/9/2019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6642927-192A-44DB-BF0C-1BC27A256B93}"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1F3DFD7-F021-4B2B-896D-DE206A3676D7}" type="datetimeFigureOut">
              <a:rPr lang="en-US" smtClean="0"/>
              <a:pPr/>
              <a:t>11/9/2019</a:t>
            </a:fld>
            <a:endParaRPr lang="en-US"/>
          </a:p>
        </p:txBody>
      </p:sp>
      <p:sp>
        <p:nvSpPr>
          <p:cNvPr id="10" name="Slide Number Placeholder 9"/>
          <p:cNvSpPr>
            <a:spLocks noGrp="1"/>
          </p:cNvSpPr>
          <p:nvPr>
            <p:ph type="sldNum" sz="quarter" idx="16"/>
          </p:nvPr>
        </p:nvSpPr>
        <p:spPr/>
        <p:txBody>
          <a:bodyPr rtlCol="0"/>
          <a:lstStyle/>
          <a:p>
            <a:fld id="{86642927-192A-44DB-BF0C-1BC27A256B93}"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1F3DFD7-F021-4B2B-896D-DE206A3676D7}" type="datetimeFigureOut">
              <a:rPr lang="en-US" smtClean="0"/>
              <a:pPr/>
              <a:t>11/9/2019</a:t>
            </a:fld>
            <a:endParaRPr lang="en-US"/>
          </a:p>
        </p:txBody>
      </p:sp>
      <p:sp>
        <p:nvSpPr>
          <p:cNvPr id="12" name="Slide Number Placeholder 11"/>
          <p:cNvSpPr>
            <a:spLocks noGrp="1"/>
          </p:cNvSpPr>
          <p:nvPr>
            <p:ph type="sldNum" sz="quarter" idx="16"/>
          </p:nvPr>
        </p:nvSpPr>
        <p:spPr/>
        <p:txBody>
          <a:bodyPr rtlCol="0"/>
          <a:lstStyle/>
          <a:p>
            <a:fld id="{86642927-192A-44DB-BF0C-1BC27A256B93}"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F3DFD7-F021-4B2B-896D-DE206A3676D7}" type="datetimeFigureOut">
              <a:rPr lang="en-US" smtClean="0"/>
              <a:pPr/>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6642927-192A-44DB-BF0C-1BC27A256B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3DFD7-F021-4B2B-896D-DE206A3676D7}" type="datetimeFigureOut">
              <a:rPr lang="en-US" smtClean="0"/>
              <a:pPr/>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6642927-192A-44DB-BF0C-1BC27A256B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1F3DFD7-F021-4B2B-896D-DE206A3676D7}"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6642927-192A-44DB-BF0C-1BC27A256B93}"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1F3DFD7-F021-4B2B-896D-DE206A3676D7}" type="datetimeFigureOut">
              <a:rPr lang="en-US" smtClean="0"/>
              <a:pPr/>
              <a:t>11/9/2019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6642927-192A-44DB-BF0C-1BC27A256B93}"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1F3DFD7-F021-4B2B-896D-DE206A3676D7}" type="datetimeFigureOut">
              <a:rPr lang="en-US" smtClean="0"/>
              <a:pPr/>
              <a:t>11/9/2019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6642927-192A-44DB-BF0C-1BC27A256B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teachmeanatomy.info/wp-content/uploads/Deep-Muscles-of-the-Gluteal-Region.jpg"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teachmeanatomy.info/wp-content/uploads/Piriformis-as-an-Anatomical-Landmark.jpg"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teachmeanatomy.info/wp-content/uploads/Muscles-of-the-Anterior-Thigh-Quadriceps-Femoris-Iliopsoas-Sartorius-and-Pectineus-669x1024.jpg"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teachmeanatomy.info/wp-content/uploads/Bony-Surfaces-of-the-Knee-Joint.p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eachmeanatomy.info/wp-content/uploads/Contents-of-the-Femoral-Traingle.jpg"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teachmeanatomy.info/wp-content/uploads/Cross-Section-of-the-Muscles-of-the-Anterior-Thigh-1024x792.jpg"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teachmeanatomy.info/wp-content/uploads/Prosection-of-the-Muscles-of-the-Anterior-Thigh.jpg"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teachmeanatomy.info/wp-content/uploads/Muscles-of-the-Posterior-Thigh.-1024x1008.png"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teachmeanatomy.info/wp-content/uploads/Muscles-of-the-Posterior-Thigh-Cross-Section-1024x750.jpg"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teachmeanatomy.info/wp-content/uploads/Muscles-of-the-Medial-Thigh-Hip-Adductors.jpg"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teachmeanatomy.info/wp-content/uploads/The-Anterior-Division-of-the-Obturator-Nerve-Medial-Thigh.jpg"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teachmeanatomy.info/wp-content/uploads/Muscles-of-the-Anterior-Leg-925x1024.jpg" TargetMode="Externa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teachmeanatomy.info/wp-content/uploads/Regional-Anatomy-of-the-Tendons-of-the-Foot-Lateral-View-1024x538.jpg"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hyperlink" Target="https://teachmeanatomy.info/lower-limb/muscles/leg/posterior-compartment/" TargetMode="Externa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teachmeanatomy.info/wp-content/uploads/Foot-Drop-Common-Fibular-Nerve-Palsy-959x1024.jpg" TargetMode="Externa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teachmeanatomy.info/wp-content/uploads/Lateral-Leg-Fibularis-Longus-and-Fibularis-Brevis.jpg" TargetMode="Externa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teachmeanatomy.info/wp-content/uploads/Regional-Anatomy-of-the-Tendons-of-the-Foot-Lateral-View-1024x538.jpg" TargetMode="Externa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teachmeanatomy.info/wp-content/uploads/Muscles-in-the-Superficial-Layer-of-the-Posterior-Leg.jpg" TargetMode="Externa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teachmeanatomy.info/wp-content/uploads/Muscles-in-the-Deep-Layer-of-the-Posterior-Leg.jpg" TargetMode="Externa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teachmeanatomy.info/wp-content/uploads/Medial-View-of-the-Tendons-of-the-Muscles-in-the-Post-Leg.jpg" TargetMode="Externa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teachmeanatomy.info/wp-content/uploads/The-Dorsal-Layer-of-Muscles.jpg"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teachmeanatomy.info/wp-content/uploads/Borders-of-the-Femoral-Canal.jpg" TargetMode="Externa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s://teachmeanatomy.info/wp-content/uploads/First-Layer-of-Plantar-Muscles.jpg" TargetMode="External"/><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s://teachmeanatomy.info/wp-content/uploads/Second-Layer-of-Plantar-Muscles.jpg" TargetMode="Externa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s://teachmeanatomy.info/wp-content/uploads/Third-Layer-of-Plantar-Muscles.jpg" TargetMode="Externa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teachmeanatomy.info/wp-content/uploads/Fourth-Layer-of-the-Plantar-Muscles-Plantar-and-Dorsal-Interossei..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eachmeanatomy.info/wp-content/uploads/Contents-of-the-Femoral-Traingle.jpg" TargetMode="Externa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teachmesurgery.com/general/small-bowel/femoral-herni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teachmeanatomy.info/wp-content/uploads/Surface-Anatomy-of-the-Femoral-Triangle.jp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teachmeanatomy.info/wp-content/uploads/Borders-and-Contents-of-the-Adductor-Canal..j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achmeanatomy.info/wp-content/uploads/Borders-of-the-Popliteal-Fossa.pn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teachmeanatomy.info/wp-content/uploads/Contents-of-the-Popliteal-Fossa-TeachMeAnatomy.jpg"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teachmeanatomy.info/wp-content/uploads/MRI-Scan-of-a-Bakers-Cyst.jpg"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teachmeanatomy.info/lower-limb/joints/the-knee-joint/"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teachmeanatomy.info/wp-content/uploads/Ovoid-Hiatus-of-the-Fascia-Lata.jpg"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teachmeanatomy.info/wp-content/uploads/The-Tensor-Fascia-Lata-and-Iliotibial-Tract.jp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teachmeanatomy.info/wp-content/uploads/Borders-of-the-Femoral-Triangle.jp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teachmeanatomy.info/wp-content/uploads/Superficial-Muscles-of-the-Gluteal-Region.jpg"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teachmeanatomy.info/wp-content/uploads/Positive-Trendlenburg-Test.jpg"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LOWER LIMBS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Femoral nerve </a:t>
            </a:r>
            <a:r>
              <a:rPr lang="en-US" sz="3600" dirty="0" smtClean="0"/>
              <a:t>– Innervates the anterior compartment of the thigh, and provides sensory branches for the leg and foot.</a:t>
            </a:r>
          </a:p>
          <a:p>
            <a:pPr lvl="0"/>
            <a:r>
              <a:rPr lang="en-US" sz="3600" b="1" dirty="0" smtClean="0"/>
              <a:t>Femoral artery</a:t>
            </a:r>
            <a:r>
              <a:rPr lang="en-US" sz="3600" dirty="0" smtClean="0"/>
              <a:t> – Responsible for the majority of the arterial supply to the lower limb.</a:t>
            </a:r>
          </a:p>
          <a:p>
            <a:pPr>
              <a:buNone/>
            </a:pPr>
            <a:endParaRPr lang="en-US" sz="36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Deep Muscles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3600" dirty="0" smtClean="0"/>
              <a:t>The deep </a:t>
            </a:r>
            <a:r>
              <a:rPr lang="en-US" sz="3600" dirty="0" err="1" smtClean="0"/>
              <a:t>gluteal</a:t>
            </a:r>
            <a:r>
              <a:rPr lang="en-US" sz="3600" dirty="0" smtClean="0"/>
              <a:t> muscles are a set of </a:t>
            </a:r>
            <a:r>
              <a:rPr lang="en-US" sz="3600" b="1" dirty="0" smtClean="0"/>
              <a:t>smaller muscles</a:t>
            </a:r>
            <a:r>
              <a:rPr lang="en-US" sz="3600" dirty="0" smtClean="0"/>
              <a:t>, located underneath the gluteus </a:t>
            </a:r>
            <a:r>
              <a:rPr lang="en-US" sz="3600" dirty="0" err="1" smtClean="0"/>
              <a:t>minimus</a:t>
            </a:r>
            <a:r>
              <a:rPr lang="en-US" sz="3600" dirty="0" smtClean="0"/>
              <a:t>. The general action of these muscles is to </a:t>
            </a:r>
            <a:r>
              <a:rPr lang="en-US" sz="3600" b="1" dirty="0" smtClean="0"/>
              <a:t>laterally rotate the lower limb.</a:t>
            </a:r>
            <a:r>
              <a:rPr lang="en-US" sz="3600" dirty="0" smtClean="0"/>
              <a:t> They also </a:t>
            </a:r>
            <a:r>
              <a:rPr lang="en-US" sz="3600" b="1" dirty="0" err="1" smtClean="0"/>
              <a:t>stabilise</a:t>
            </a:r>
            <a:r>
              <a:rPr lang="en-US" sz="3600" b="1" dirty="0" smtClean="0"/>
              <a:t> the hip </a:t>
            </a:r>
            <a:r>
              <a:rPr lang="en-US" sz="3600" dirty="0" smtClean="0"/>
              <a:t>joint by ‘pulling’ the </a:t>
            </a:r>
            <a:r>
              <a:rPr lang="en-US" sz="3600" b="1" dirty="0" smtClean="0"/>
              <a:t>femoral head </a:t>
            </a:r>
            <a:r>
              <a:rPr lang="en-US" sz="3600" dirty="0" smtClean="0"/>
              <a:t>into the </a:t>
            </a:r>
            <a:r>
              <a:rPr lang="en-US" sz="3600" b="1" dirty="0" err="1" smtClean="0"/>
              <a:t>acetabulum</a:t>
            </a:r>
            <a:r>
              <a:rPr lang="en-US" sz="3600" dirty="0" smtClean="0"/>
              <a:t> of the pelvis.</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err="1" smtClean="0"/>
              <a:t>Piriformis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sz="3600" dirty="0" smtClean="0"/>
              <a:t>The </a:t>
            </a:r>
            <a:r>
              <a:rPr lang="en-US" sz="3600" dirty="0" err="1" smtClean="0"/>
              <a:t>piriformis</a:t>
            </a:r>
            <a:r>
              <a:rPr lang="en-US" sz="3600" dirty="0" smtClean="0"/>
              <a:t> muscle is a </a:t>
            </a:r>
            <a:r>
              <a:rPr lang="en-US" sz="3600" b="1" dirty="0" smtClean="0"/>
              <a:t>key landmark </a:t>
            </a:r>
            <a:r>
              <a:rPr lang="en-US" sz="3600" dirty="0" smtClean="0"/>
              <a:t>in the </a:t>
            </a:r>
            <a:r>
              <a:rPr lang="en-US" sz="3600" dirty="0" err="1" smtClean="0"/>
              <a:t>gluteal</a:t>
            </a:r>
            <a:r>
              <a:rPr lang="en-US" sz="3600" dirty="0" smtClean="0"/>
              <a:t> region. It is the most </a:t>
            </a:r>
            <a:r>
              <a:rPr lang="en-US" sz="3600" b="1" dirty="0" smtClean="0"/>
              <a:t>superior</a:t>
            </a:r>
            <a:r>
              <a:rPr lang="en-US" sz="3600" dirty="0" smtClean="0"/>
              <a:t> of the deep muscles.</a:t>
            </a:r>
          </a:p>
          <a:p>
            <a:pPr lvl="0"/>
            <a:r>
              <a:rPr lang="en-US" sz="3600" b="1" dirty="0" smtClean="0"/>
              <a:t>Attachments</a:t>
            </a:r>
            <a:r>
              <a:rPr lang="en-US" sz="3600" dirty="0" smtClean="0"/>
              <a:t>: Originates from the </a:t>
            </a:r>
            <a:r>
              <a:rPr lang="en-US" sz="3600" b="1" dirty="0" smtClean="0"/>
              <a:t>anterior surface of the sacrum</a:t>
            </a:r>
            <a:r>
              <a:rPr lang="en-US" sz="3600" dirty="0" smtClean="0"/>
              <a:t>. It then travels </a:t>
            </a:r>
            <a:r>
              <a:rPr lang="en-US" sz="3600" dirty="0" err="1" smtClean="0"/>
              <a:t>infero</a:t>
            </a:r>
            <a:r>
              <a:rPr lang="en-US" sz="3600" dirty="0" smtClean="0"/>
              <a:t>-laterally, through the greater sciatic foramen, to insert into the </a:t>
            </a:r>
            <a:r>
              <a:rPr lang="en-US" sz="3600" b="1" dirty="0" smtClean="0"/>
              <a:t>greater </a:t>
            </a:r>
            <a:r>
              <a:rPr lang="en-US" sz="3600" b="1" dirty="0" err="1" smtClean="0"/>
              <a:t>trochanter</a:t>
            </a:r>
            <a:r>
              <a:rPr lang="en-US" sz="3600" b="1" dirty="0" smtClean="0"/>
              <a:t> of the femur.</a:t>
            </a:r>
          </a:p>
          <a:p>
            <a:pPr>
              <a:buNone/>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Lateral rotation and abduction.</a:t>
            </a:r>
          </a:p>
          <a:p>
            <a:pPr lvl="0"/>
            <a:r>
              <a:rPr lang="en-US" sz="3600" b="1" dirty="0" err="1" smtClean="0"/>
              <a:t>Innervation</a:t>
            </a:r>
            <a:r>
              <a:rPr lang="en-US" sz="3600" dirty="0" smtClean="0"/>
              <a:t>: Nerve to </a:t>
            </a:r>
            <a:r>
              <a:rPr lang="en-US" sz="3600" dirty="0" err="1" smtClean="0"/>
              <a:t>piriformis</a:t>
            </a:r>
            <a:r>
              <a:rPr lang="en-US" sz="3600" dirty="0" smtClean="0"/>
              <a:t>.</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err="1" smtClean="0"/>
              <a:t>Obturator</a:t>
            </a:r>
            <a:r>
              <a:rPr lang="en-US" b="1" u="sng" dirty="0" smtClean="0"/>
              <a:t> </a:t>
            </a:r>
            <a:r>
              <a:rPr lang="en-US" b="1" u="sng" dirty="0" err="1" smtClean="0"/>
              <a:t>Internus</a:t>
            </a:r>
            <a:r>
              <a:rPr lang="en-US" dirty="0" smtClean="0"/>
              <a:t/>
            </a:r>
            <a:br>
              <a:rPr lang="en-US" dirty="0" smtClean="0"/>
            </a:br>
            <a:endParaRPr lang="en-US" dirty="0"/>
          </a:p>
        </p:txBody>
      </p:sp>
      <p:pic>
        <p:nvPicPr>
          <p:cNvPr id="4" name="Content Placeholder 3" descr="Fig 1.2 - The deep muscles of the gluteal region.">
            <a:hlinkClick r:id="rId2" tooltip="&quot; Fig 3 – The deep muscles of the gluteal region.&quot;"/>
          </p:cNvPr>
          <p:cNvPicPr>
            <a:picLocks noGrp="1"/>
          </p:cNvPicPr>
          <p:nvPr>
            <p:ph sz="quarter" idx="1"/>
          </p:nvPr>
        </p:nvPicPr>
        <p:blipFill>
          <a:blip r:embed="rId3" cstate="print"/>
          <a:srcRect/>
          <a:stretch>
            <a:fillRect/>
          </a:stretch>
        </p:blipFill>
        <p:spPr bwMode="auto">
          <a:xfrm>
            <a:off x="457200" y="1524000"/>
            <a:ext cx="8229600" cy="5334000"/>
          </a:xfrm>
          <a:prstGeom prst="rect">
            <a:avLst/>
          </a:prstGeom>
          <a:noFill/>
          <a:ln w="9525">
            <a:noFill/>
            <a:miter lim="800000"/>
            <a:headEnd/>
            <a:tailEnd/>
          </a:ln>
        </p:spPr>
      </p:pic>
      <p:sp>
        <p:nvSpPr>
          <p:cNvPr id="5" name="Rectangle 4"/>
          <p:cNvSpPr/>
          <p:nvPr/>
        </p:nvSpPr>
        <p:spPr>
          <a:xfrm>
            <a:off x="5029200" y="3505200"/>
            <a:ext cx="3505200" cy="1384995"/>
          </a:xfrm>
          <a:prstGeom prst="rect">
            <a:avLst/>
          </a:prstGeom>
        </p:spPr>
        <p:txBody>
          <a:bodyPr wrap="square">
            <a:spAutoFit/>
          </a:bodyPr>
          <a:lstStyle/>
          <a:p>
            <a:endParaRPr lang="en-US" sz="2800" dirty="0" smtClean="0"/>
          </a:p>
          <a:p>
            <a:r>
              <a:rPr lang="en-US" sz="2800" dirty="0" smtClean="0"/>
              <a:t>The deep muscles of the </a:t>
            </a:r>
            <a:r>
              <a:rPr lang="en-US" sz="2800" dirty="0" err="1" smtClean="0"/>
              <a:t>gluteal</a:t>
            </a:r>
            <a:r>
              <a:rPr lang="en-US" sz="2800" dirty="0" smtClean="0"/>
              <a:t> region</a:t>
            </a:r>
            <a:endParaRPr lang="en-US" sz="28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a:t>
            </a:r>
            <a:r>
              <a:rPr lang="en-US" sz="3600" dirty="0" err="1" smtClean="0"/>
              <a:t>obturator</a:t>
            </a:r>
            <a:r>
              <a:rPr lang="en-US" sz="3600" dirty="0" smtClean="0"/>
              <a:t> </a:t>
            </a:r>
            <a:r>
              <a:rPr lang="en-US" sz="3600" dirty="0" err="1" smtClean="0"/>
              <a:t>internus</a:t>
            </a:r>
            <a:r>
              <a:rPr lang="en-US" sz="3600" dirty="0" smtClean="0"/>
              <a:t> forms the </a:t>
            </a:r>
            <a:r>
              <a:rPr lang="en-US" sz="3600" b="1" dirty="0" smtClean="0"/>
              <a:t>lateral walls of the pelvic cavity</a:t>
            </a:r>
            <a:r>
              <a:rPr lang="en-US" sz="3600" dirty="0" smtClean="0"/>
              <a:t>. In some texts, the </a:t>
            </a:r>
            <a:r>
              <a:rPr lang="en-US" sz="3600" dirty="0" err="1" smtClean="0"/>
              <a:t>obturator</a:t>
            </a:r>
            <a:r>
              <a:rPr lang="en-US" sz="3600" dirty="0" smtClean="0"/>
              <a:t> </a:t>
            </a:r>
            <a:r>
              <a:rPr lang="en-US" sz="3600" dirty="0" err="1" smtClean="0"/>
              <a:t>internus</a:t>
            </a:r>
            <a:r>
              <a:rPr lang="en-US" sz="3600" dirty="0" smtClean="0"/>
              <a:t> and the </a:t>
            </a:r>
            <a:r>
              <a:rPr lang="en-US" sz="3600" dirty="0" err="1" smtClean="0"/>
              <a:t>gemelli</a:t>
            </a:r>
            <a:r>
              <a:rPr lang="en-US" sz="3600" dirty="0" smtClean="0"/>
              <a:t> muscles are considered as one muscle – the </a:t>
            </a:r>
            <a:r>
              <a:rPr lang="en-US" sz="3600" b="1" dirty="0" smtClean="0"/>
              <a:t>triceps </a:t>
            </a:r>
            <a:r>
              <a:rPr lang="en-US" sz="3600" b="1" dirty="0" err="1" smtClean="0"/>
              <a:t>coxae</a:t>
            </a:r>
            <a:r>
              <a:rPr lang="en-US" sz="3600" b="1" dirty="0" smtClean="0"/>
              <a:t>.</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pubis and </a:t>
            </a:r>
            <a:r>
              <a:rPr lang="en-US" sz="3600" dirty="0" err="1" smtClean="0"/>
              <a:t>ischium</a:t>
            </a:r>
            <a:r>
              <a:rPr lang="en-US" sz="3600" dirty="0" smtClean="0"/>
              <a:t> at the </a:t>
            </a:r>
            <a:r>
              <a:rPr lang="en-US" sz="3600" dirty="0" err="1" smtClean="0"/>
              <a:t>obturator</a:t>
            </a:r>
            <a:r>
              <a:rPr lang="en-US" sz="3600" dirty="0" smtClean="0"/>
              <a:t> foramen. It travels through the lesser sciatic foramen, and attaches to the greater </a:t>
            </a:r>
            <a:r>
              <a:rPr lang="en-US" sz="3600" dirty="0" err="1" smtClean="0"/>
              <a:t>trochanter</a:t>
            </a:r>
            <a:r>
              <a:rPr lang="en-US" sz="3600" dirty="0" smtClean="0"/>
              <a:t> of the femur.</a:t>
            </a:r>
          </a:p>
          <a:p>
            <a:pPr lvl="0"/>
            <a:r>
              <a:rPr lang="en-US" sz="3600" b="1" dirty="0" smtClean="0"/>
              <a:t>Actions</a:t>
            </a:r>
            <a:r>
              <a:rPr lang="en-US" sz="3600" dirty="0" smtClean="0"/>
              <a:t>: Lateral rotation and abduction.</a:t>
            </a:r>
          </a:p>
          <a:p>
            <a:pPr lvl="0"/>
            <a:r>
              <a:rPr lang="en-US" sz="3600" b="1" dirty="0" err="1" smtClean="0"/>
              <a:t>Innervation</a:t>
            </a:r>
            <a:r>
              <a:rPr lang="en-US" sz="3600" dirty="0" smtClean="0"/>
              <a:t>: Nerve to </a:t>
            </a:r>
            <a:r>
              <a:rPr lang="en-US" sz="3600" dirty="0" err="1" smtClean="0"/>
              <a:t>obturator</a:t>
            </a:r>
            <a:r>
              <a:rPr lang="en-US" sz="3600" dirty="0" smtClean="0"/>
              <a:t> </a:t>
            </a:r>
            <a:r>
              <a:rPr lang="en-US" sz="3600" dirty="0" err="1" smtClean="0"/>
              <a:t>internus</a:t>
            </a:r>
            <a:r>
              <a:rPr lang="en-US" sz="3600" dirty="0" smtClean="0"/>
              <a:t>.</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The </a:t>
            </a:r>
            <a:r>
              <a:rPr lang="en-US" b="1" u="sng" dirty="0" err="1" smtClean="0"/>
              <a:t>Gemelli</a:t>
            </a:r>
            <a:r>
              <a:rPr lang="en-US" b="1" u="sng" dirty="0" smtClean="0"/>
              <a:t> – Superior and Inferior</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sz="3600" dirty="0" smtClean="0"/>
              <a:t>The </a:t>
            </a:r>
            <a:r>
              <a:rPr lang="en-US" sz="3600" dirty="0" err="1" smtClean="0"/>
              <a:t>gemelli</a:t>
            </a:r>
            <a:r>
              <a:rPr lang="en-US" sz="3600" dirty="0" smtClean="0"/>
              <a:t> are </a:t>
            </a:r>
            <a:r>
              <a:rPr lang="en-US" sz="3600" b="1" dirty="0" smtClean="0"/>
              <a:t>two narrow </a:t>
            </a:r>
            <a:r>
              <a:rPr lang="en-US" sz="3600" dirty="0" smtClean="0"/>
              <a:t>and </a:t>
            </a:r>
            <a:r>
              <a:rPr lang="en-US" sz="3600" b="1" dirty="0" smtClean="0"/>
              <a:t>triangular muscles</a:t>
            </a:r>
            <a:r>
              <a:rPr lang="en-US" sz="3600" dirty="0" smtClean="0"/>
              <a:t>. They are separated by the </a:t>
            </a:r>
            <a:r>
              <a:rPr lang="en-US" sz="3600" b="1" dirty="0" err="1" smtClean="0"/>
              <a:t>obturator</a:t>
            </a:r>
            <a:r>
              <a:rPr lang="en-US" sz="3600" b="1" dirty="0" smtClean="0"/>
              <a:t> </a:t>
            </a:r>
            <a:r>
              <a:rPr lang="en-US" sz="3600" b="1" dirty="0" err="1" smtClean="0"/>
              <a:t>internus</a:t>
            </a:r>
            <a:r>
              <a:rPr lang="en-US" sz="3600" b="1" dirty="0" smtClean="0"/>
              <a:t> tendon</a:t>
            </a:r>
            <a:r>
              <a:rPr lang="en-US" sz="3600" dirty="0" smtClean="0"/>
              <a:t>.</a:t>
            </a:r>
          </a:p>
          <a:p>
            <a:pPr lvl="0"/>
            <a:r>
              <a:rPr lang="en-US" sz="3600" b="1" dirty="0" smtClean="0"/>
              <a:t>Attachments</a:t>
            </a:r>
            <a:r>
              <a:rPr lang="en-US" sz="3600" dirty="0" smtClean="0"/>
              <a:t>: The superior </a:t>
            </a:r>
            <a:r>
              <a:rPr lang="en-US" sz="3600" dirty="0" err="1" smtClean="0"/>
              <a:t>gemellus</a:t>
            </a:r>
            <a:r>
              <a:rPr lang="en-US" sz="3600" dirty="0" smtClean="0"/>
              <a:t> muscle originates from the </a:t>
            </a:r>
            <a:r>
              <a:rPr lang="en-US" sz="3600" b="1" dirty="0" err="1" smtClean="0"/>
              <a:t>ischial</a:t>
            </a:r>
            <a:r>
              <a:rPr lang="en-US" sz="3600" b="1" dirty="0" smtClean="0"/>
              <a:t> spine</a:t>
            </a:r>
            <a:r>
              <a:rPr lang="en-US" sz="3600" dirty="0" smtClean="0"/>
              <a:t>, the inferior from the </a:t>
            </a:r>
            <a:r>
              <a:rPr lang="en-US" sz="3600" b="1" dirty="0" err="1" smtClean="0"/>
              <a:t>ischial</a:t>
            </a:r>
            <a:r>
              <a:rPr lang="en-US" sz="3600" b="1" dirty="0" smtClean="0"/>
              <a:t> </a:t>
            </a:r>
            <a:r>
              <a:rPr lang="en-US" sz="3600" b="1" dirty="0" err="1" smtClean="0"/>
              <a:t>tuberosity</a:t>
            </a:r>
            <a:r>
              <a:rPr lang="en-US" sz="3600" dirty="0" smtClean="0"/>
              <a:t>. They both attach to the </a:t>
            </a:r>
            <a:r>
              <a:rPr lang="en-US" sz="3600" b="1" dirty="0" smtClean="0"/>
              <a:t>greater </a:t>
            </a:r>
            <a:r>
              <a:rPr lang="en-US" sz="3600" b="1" dirty="0" err="1" smtClean="0"/>
              <a:t>trochanter</a:t>
            </a:r>
            <a:r>
              <a:rPr lang="en-US" sz="3600" b="1" dirty="0" smtClean="0"/>
              <a:t> of the femur.</a:t>
            </a:r>
          </a:p>
          <a:p>
            <a:pPr>
              <a:buNone/>
            </a:pP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Lateral rotation and abduction.</a:t>
            </a:r>
          </a:p>
          <a:p>
            <a:pPr lvl="0"/>
            <a:r>
              <a:rPr lang="en-US" sz="3600" b="1" dirty="0" err="1" smtClean="0"/>
              <a:t>Innervation</a:t>
            </a:r>
            <a:r>
              <a:rPr lang="en-US" sz="3600" dirty="0" smtClean="0"/>
              <a:t>: The superior </a:t>
            </a:r>
            <a:r>
              <a:rPr lang="en-US" sz="3600" dirty="0" err="1" smtClean="0"/>
              <a:t>gemellus</a:t>
            </a:r>
            <a:r>
              <a:rPr lang="en-US" sz="3600" dirty="0" smtClean="0"/>
              <a:t> muscle is innervated by the </a:t>
            </a:r>
            <a:r>
              <a:rPr lang="en-US" sz="3600" b="1" dirty="0" smtClean="0"/>
              <a:t>nerve to </a:t>
            </a:r>
            <a:r>
              <a:rPr lang="en-US" sz="3600" b="1" dirty="0" err="1" smtClean="0"/>
              <a:t>obturator</a:t>
            </a:r>
            <a:r>
              <a:rPr lang="en-US" sz="3600" b="1" dirty="0" smtClean="0"/>
              <a:t> </a:t>
            </a:r>
            <a:r>
              <a:rPr lang="en-US" sz="3600" b="1" dirty="0" err="1" smtClean="0"/>
              <a:t>internus</a:t>
            </a:r>
            <a:r>
              <a:rPr lang="en-US" sz="3600" b="1" dirty="0" smtClean="0"/>
              <a:t>,</a:t>
            </a:r>
            <a:r>
              <a:rPr lang="en-US" sz="3600" dirty="0" smtClean="0"/>
              <a:t> the inferior </a:t>
            </a:r>
            <a:r>
              <a:rPr lang="en-US" sz="3600" dirty="0" err="1" smtClean="0"/>
              <a:t>gemellus</a:t>
            </a:r>
            <a:r>
              <a:rPr lang="en-US" sz="3600" dirty="0" smtClean="0"/>
              <a:t> is innervated by the </a:t>
            </a:r>
            <a:r>
              <a:rPr lang="en-US" sz="3600" b="1" dirty="0" smtClean="0"/>
              <a:t>nerve to </a:t>
            </a:r>
            <a:r>
              <a:rPr lang="en-US" sz="3600" b="1" dirty="0" err="1" smtClean="0"/>
              <a:t>quadratus</a:t>
            </a:r>
            <a:r>
              <a:rPr lang="en-US" sz="3600" b="1" dirty="0" smtClean="0"/>
              <a:t> </a:t>
            </a:r>
            <a:r>
              <a:rPr lang="en-US" sz="3600" b="1" dirty="0" err="1" smtClean="0"/>
              <a:t>femoris</a:t>
            </a:r>
            <a:r>
              <a:rPr lang="en-US" sz="3600" b="1" dirty="0" smtClean="0"/>
              <a:t>.</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err="1" smtClean="0"/>
              <a:t>Quadratus</a:t>
            </a:r>
            <a:r>
              <a:rPr lang="en-US" b="1" u="sng" dirty="0" smtClean="0"/>
              <a:t> </a:t>
            </a:r>
            <a:r>
              <a:rPr lang="en-US" b="1" u="sng" dirty="0" err="1" smtClean="0"/>
              <a:t>Femoris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sz="3600" dirty="0" smtClean="0"/>
              <a:t>The </a:t>
            </a:r>
            <a:r>
              <a:rPr lang="en-US" sz="3600" dirty="0" err="1" smtClean="0"/>
              <a:t>quadratus</a:t>
            </a:r>
            <a:r>
              <a:rPr lang="en-US" sz="3600" dirty="0" smtClean="0"/>
              <a:t> </a:t>
            </a:r>
            <a:r>
              <a:rPr lang="en-US" sz="3600" dirty="0" err="1" smtClean="0"/>
              <a:t>femoris</a:t>
            </a:r>
            <a:r>
              <a:rPr lang="en-US" sz="3600" dirty="0" smtClean="0"/>
              <a:t> is </a:t>
            </a:r>
            <a:r>
              <a:rPr lang="en-US" sz="3600" b="1" dirty="0" smtClean="0"/>
              <a:t>a flat, square-shaped muscle.</a:t>
            </a:r>
            <a:r>
              <a:rPr lang="en-US" sz="3600" dirty="0" smtClean="0"/>
              <a:t> It is the most inferior of the deep </a:t>
            </a:r>
            <a:r>
              <a:rPr lang="en-US" sz="3600" dirty="0" err="1" smtClean="0"/>
              <a:t>gluteal</a:t>
            </a:r>
            <a:r>
              <a:rPr lang="en-US" sz="3600" dirty="0" smtClean="0"/>
              <a:t> muscles, located below the </a:t>
            </a:r>
            <a:r>
              <a:rPr lang="en-US" sz="3600" dirty="0" err="1" smtClean="0"/>
              <a:t>gemelli</a:t>
            </a:r>
            <a:r>
              <a:rPr lang="en-US" sz="3600" dirty="0" smtClean="0"/>
              <a:t> and </a:t>
            </a:r>
            <a:r>
              <a:rPr lang="en-US" sz="3600" dirty="0" err="1" smtClean="0"/>
              <a:t>obturator</a:t>
            </a:r>
            <a:r>
              <a:rPr lang="en-US" sz="3600" dirty="0" smtClean="0"/>
              <a:t> </a:t>
            </a:r>
            <a:r>
              <a:rPr lang="en-US" sz="3600" dirty="0" err="1" smtClean="0"/>
              <a:t>internus</a:t>
            </a:r>
            <a:r>
              <a:rPr lang="en-US" sz="3600" dirty="0" smtClean="0"/>
              <a:t>.</a:t>
            </a:r>
          </a:p>
          <a:p>
            <a:pPr lvl="0"/>
            <a:r>
              <a:rPr lang="en-US" sz="3600" b="1" dirty="0" smtClean="0"/>
              <a:t>Attachments</a:t>
            </a:r>
            <a:r>
              <a:rPr lang="en-US" sz="3600" dirty="0" smtClean="0"/>
              <a:t>: It originates from the </a:t>
            </a:r>
            <a:r>
              <a:rPr lang="en-US" sz="3600" b="1" dirty="0" smtClean="0"/>
              <a:t>lateral side of the </a:t>
            </a:r>
            <a:r>
              <a:rPr lang="en-US" sz="3600" b="1" dirty="0" err="1" smtClean="0"/>
              <a:t>ischial</a:t>
            </a:r>
            <a:r>
              <a:rPr lang="en-US" sz="3600" b="1" dirty="0" smtClean="0"/>
              <a:t> </a:t>
            </a:r>
            <a:r>
              <a:rPr lang="en-US" sz="3600" b="1" dirty="0" err="1" smtClean="0"/>
              <a:t>tuberosity</a:t>
            </a:r>
            <a:r>
              <a:rPr lang="en-US" sz="3600" b="1" dirty="0" smtClean="0"/>
              <a:t>, </a:t>
            </a:r>
            <a:r>
              <a:rPr lang="en-US" sz="3600" dirty="0" smtClean="0"/>
              <a:t>and attaches to the </a:t>
            </a:r>
            <a:r>
              <a:rPr lang="en-US" sz="3600" b="1" dirty="0" smtClean="0"/>
              <a:t>quadrate </a:t>
            </a:r>
            <a:r>
              <a:rPr lang="en-US" sz="3600" b="1" dirty="0" err="1" smtClean="0"/>
              <a:t>tuberosity</a:t>
            </a:r>
            <a:r>
              <a:rPr lang="en-US" sz="3600" b="1" dirty="0" smtClean="0"/>
              <a:t> on the </a:t>
            </a:r>
            <a:r>
              <a:rPr lang="en-US" sz="3600" b="1" dirty="0" err="1" smtClean="0"/>
              <a:t>intertrochanteric</a:t>
            </a:r>
            <a:r>
              <a:rPr lang="en-US" sz="3600" b="1" dirty="0" smtClean="0"/>
              <a:t> crest.</a:t>
            </a:r>
          </a:p>
          <a:p>
            <a:pPr>
              <a:buNone/>
            </a:pP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Lateral rotation.</a:t>
            </a:r>
          </a:p>
          <a:p>
            <a:pPr lvl="0"/>
            <a:r>
              <a:rPr lang="en-US" sz="3600" b="1" dirty="0" err="1" smtClean="0"/>
              <a:t>Innervation</a:t>
            </a:r>
            <a:r>
              <a:rPr lang="en-US" sz="3600" dirty="0" smtClean="0"/>
              <a:t>: Nerve to </a:t>
            </a:r>
            <a:r>
              <a:rPr lang="en-US" sz="3600" dirty="0" err="1" smtClean="0"/>
              <a:t>quadratus</a:t>
            </a:r>
            <a:r>
              <a:rPr lang="en-US" sz="3600" dirty="0" smtClean="0"/>
              <a:t> </a:t>
            </a:r>
            <a:r>
              <a:rPr lang="en-US" sz="3600" dirty="0" err="1" smtClean="0"/>
              <a:t>femoris</a:t>
            </a:r>
            <a:r>
              <a:rPr lang="en-US" sz="3600"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Femoral vein</a:t>
            </a:r>
            <a:r>
              <a:rPr lang="en-US" sz="3600" dirty="0" smtClean="0"/>
              <a:t> – The great </a:t>
            </a:r>
            <a:r>
              <a:rPr lang="en-US" sz="3600" dirty="0" err="1" smtClean="0"/>
              <a:t>saphenous</a:t>
            </a:r>
            <a:r>
              <a:rPr lang="en-US" sz="3600" dirty="0" smtClean="0"/>
              <a:t> vein drains into the femoral vein within the triangle.</a:t>
            </a:r>
          </a:p>
          <a:p>
            <a:pPr lvl="0"/>
            <a:r>
              <a:rPr lang="en-US" sz="3600" b="1" dirty="0" smtClean="0"/>
              <a:t>Femoral canal </a:t>
            </a:r>
            <a:r>
              <a:rPr lang="en-US" sz="3600" dirty="0" smtClean="0"/>
              <a:t>– A structure which contains deep</a:t>
            </a:r>
            <a:r>
              <a:rPr lang="en-US" sz="3600" b="1" dirty="0" smtClean="0"/>
              <a:t> lymph nodes</a:t>
            </a:r>
            <a:r>
              <a:rPr lang="en-US" sz="3600" dirty="0" smtClean="0"/>
              <a:t> and vessels.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lvl="0"/>
            <a:r>
              <a:rPr lang="en-US" sz="3600" b="1" dirty="0" err="1" smtClean="0"/>
              <a:t>Innervation</a:t>
            </a:r>
            <a:r>
              <a:rPr lang="en-US" sz="3600" dirty="0" smtClean="0"/>
              <a:t>: Nerve to </a:t>
            </a:r>
            <a:r>
              <a:rPr lang="en-US" sz="3600" dirty="0" err="1" smtClean="0"/>
              <a:t>quadratus</a:t>
            </a:r>
            <a:r>
              <a:rPr lang="en-US" sz="3600" dirty="0" smtClean="0"/>
              <a:t> </a:t>
            </a:r>
            <a:r>
              <a:rPr lang="en-US" sz="3600" dirty="0" err="1" smtClean="0"/>
              <a:t>femoris</a:t>
            </a:r>
            <a:r>
              <a:rPr lang="en-US" sz="3600" dirty="0" smtClean="0"/>
              <a:t>.</a:t>
            </a:r>
          </a:p>
          <a:p>
            <a:r>
              <a:rPr lang="en-US" sz="3600" b="1" dirty="0" smtClean="0"/>
              <a:t>Clinical Relevance: Landmark of the </a:t>
            </a:r>
            <a:r>
              <a:rPr lang="en-US" sz="3600" b="1" dirty="0" err="1" smtClean="0"/>
              <a:t>Gluteal</a:t>
            </a:r>
            <a:r>
              <a:rPr lang="en-US" sz="3600" b="1" dirty="0" smtClean="0"/>
              <a:t> Region</a:t>
            </a:r>
            <a:endParaRPr lang="en-US" sz="3600" dirty="0" smtClean="0"/>
          </a:p>
          <a:p>
            <a:r>
              <a:rPr lang="en-US" sz="3600" dirty="0" smtClean="0"/>
              <a:t>The </a:t>
            </a:r>
            <a:r>
              <a:rPr lang="en-US" sz="3600" dirty="0" err="1" smtClean="0"/>
              <a:t>piriformis</a:t>
            </a:r>
            <a:r>
              <a:rPr lang="en-US" sz="3600" dirty="0" smtClean="0"/>
              <a:t> is an important </a:t>
            </a:r>
            <a:r>
              <a:rPr lang="en-US" sz="3600" b="1" dirty="0" smtClean="0"/>
              <a:t>anatomical landmark</a:t>
            </a:r>
            <a:r>
              <a:rPr lang="en-US" sz="3600" dirty="0" smtClean="0"/>
              <a:t> in the </a:t>
            </a:r>
            <a:r>
              <a:rPr lang="en-US" sz="3600" dirty="0" err="1" smtClean="0"/>
              <a:t>gluteal</a:t>
            </a:r>
            <a:r>
              <a:rPr lang="en-US" sz="3600" dirty="0" smtClean="0"/>
              <a:t> region.</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As the muscle travels through the greater sciatic foramen, it effectively divides the </a:t>
            </a:r>
            <a:r>
              <a:rPr lang="en-US" sz="3600" dirty="0" err="1" smtClean="0"/>
              <a:t>gluteal</a:t>
            </a:r>
            <a:r>
              <a:rPr lang="en-US" sz="3600" dirty="0" smtClean="0"/>
              <a:t> region into an inferior and superior part. </a:t>
            </a:r>
          </a:p>
          <a:p>
            <a:endParaRPr lang="en-US" sz="36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This division determines the name of the vessels and nerves that supply the area. The </a:t>
            </a:r>
            <a:r>
              <a:rPr lang="en-US" sz="3600" b="1" dirty="0" smtClean="0"/>
              <a:t>superior </a:t>
            </a:r>
            <a:r>
              <a:rPr lang="en-US" sz="3600" b="1" dirty="0" err="1" smtClean="0"/>
              <a:t>gluteal</a:t>
            </a:r>
            <a:r>
              <a:rPr lang="en-US" sz="3600" b="1" dirty="0" smtClean="0"/>
              <a:t> nerve</a:t>
            </a:r>
            <a:r>
              <a:rPr lang="en-US" sz="3600" dirty="0" smtClean="0"/>
              <a:t> and vessels emerge into the </a:t>
            </a:r>
            <a:r>
              <a:rPr lang="en-US" sz="3600" dirty="0" err="1" smtClean="0"/>
              <a:t>gluteal</a:t>
            </a:r>
            <a:r>
              <a:rPr lang="en-US" sz="3600" dirty="0" smtClean="0"/>
              <a:t> region superiorly to the </a:t>
            </a:r>
            <a:r>
              <a:rPr lang="en-US" sz="3600" dirty="0" err="1" smtClean="0"/>
              <a:t>piriformis</a:t>
            </a:r>
            <a:r>
              <a:rPr lang="en-US" sz="3600" dirty="0" smtClean="0"/>
              <a:t> (and vice versa for the inferior </a:t>
            </a:r>
            <a:r>
              <a:rPr lang="en-US" sz="3600" dirty="0" err="1" smtClean="0"/>
              <a:t>gluteal</a:t>
            </a:r>
            <a:r>
              <a:rPr lang="en-US" sz="3600" dirty="0" smtClean="0"/>
              <a:t> nerve).</a:t>
            </a:r>
          </a:p>
          <a:p>
            <a:pPr>
              <a:buNone/>
            </a:pP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In addition, the </a:t>
            </a:r>
            <a:r>
              <a:rPr lang="en-US" sz="3600" dirty="0" err="1" smtClean="0"/>
              <a:t>piriformis</a:t>
            </a:r>
            <a:r>
              <a:rPr lang="en-US" sz="3600" dirty="0" smtClean="0"/>
              <a:t> can be used to locate the </a:t>
            </a:r>
            <a:r>
              <a:rPr lang="en-US" sz="3600" b="1" dirty="0" smtClean="0"/>
              <a:t>sciatic nerve</a:t>
            </a:r>
            <a:r>
              <a:rPr lang="en-US" sz="3600" dirty="0" smtClean="0"/>
              <a:t> (a major peripheral nerve of the lower limb). The sciatic nerve enters the </a:t>
            </a:r>
            <a:r>
              <a:rPr lang="en-US" sz="3600" dirty="0" err="1" smtClean="0"/>
              <a:t>gluteal</a:t>
            </a:r>
            <a:r>
              <a:rPr lang="en-US" sz="3600" dirty="0" smtClean="0"/>
              <a:t> region directly inferior to the </a:t>
            </a:r>
            <a:r>
              <a:rPr lang="en-US" sz="3600" dirty="0" err="1" smtClean="0"/>
              <a:t>piriformis</a:t>
            </a:r>
            <a:r>
              <a:rPr lang="en-US" sz="3600" dirty="0" smtClean="0"/>
              <a:t>, and is visible as a flat band, approximately 2cm wide.</a:t>
            </a:r>
          </a:p>
          <a:p>
            <a:endParaRPr lang="en-US" sz="36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The </a:t>
            </a:r>
            <a:r>
              <a:rPr lang="en-US" dirty="0" err="1" smtClean="0"/>
              <a:t>piriformis</a:t>
            </a:r>
            <a:r>
              <a:rPr lang="en-US" dirty="0" smtClean="0"/>
              <a:t> as an anatomical landmark in the </a:t>
            </a:r>
            <a:r>
              <a:rPr lang="en-US" dirty="0" err="1" smtClean="0"/>
              <a:t>gluteal</a:t>
            </a:r>
            <a:r>
              <a:rPr lang="en-US" dirty="0" smtClean="0"/>
              <a:t> region</a:t>
            </a:r>
            <a:endParaRPr lang="en-US" dirty="0"/>
          </a:p>
        </p:txBody>
      </p:sp>
      <p:pic>
        <p:nvPicPr>
          <p:cNvPr id="4" name="Content Placeholder 3" descr="Fig 1.3 - The piriformis as an anatomical landmark in the gluteal region.">
            <a:hlinkClick r:id="rId2" tooltip="&quot; Fig 4 – The piriformis as an anatomical landmark in the gluteal region.&quot;"/>
          </p:cNvPr>
          <p:cNvPicPr>
            <a:picLocks noGrp="1"/>
          </p:cNvPicPr>
          <p:nvPr>
            <p:ph sz="quarter" idx="1"/>
          </p:nvPr>
        </p:nvPicPr>
        <p:blipFill>
          <a:blip r:embed="rId3" cstate="print"/>
          <a:srcRect/>
          <a:stretch>
            <a:fillRect/>
          </a:stretch>
        </p:blipFill>
        <p:spPr bwMode="auto">
          <a:xfrm>
            <a:off x="0" y="1600200"/>
            <a:ext cx="8839200" cy="5257800"/>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Muscles in the Anterior Compartment of the Thigh</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musculature of the thigh can be split into three sections; </a:t>
            </a:r>
            <a:r>
              <a:rPr lang="en-US" sz="3600" b="1" dirty="0" smtClean="0"/>
              <a:t>anterior, medial and posterior</a:t>
            </a:r>
            <a:r>
              <a:rPr lang="en-US" sz="3600" dirty="0" smtClean="0"/>
              <a:t>. Each compartment has a distinct </a:t>
            </a:r>
            <a:r>
              <a:rPr lang="en-US" sz="3600" dirty="0" err="1" smtClean="0"/>
              <a:t>innervation</a:t>
            </a:r>
            <a:r>
              <a:rPr lang="en-US" sz="3600" dirty="0" smtClean="0"/>
              <a:t> and function.</a:t>
            </a:r>
          </a:p>
          <a:p>
            <a:endParaRPr lang="en-US" sz="36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muscles in the anterior compartment of the thigh are innervated by the</a:t>
            </a:r>
            <a:r>
              <a:rPr lang="en-US" sz="3600" b="1" dirty="0" smtClean="0"/>
              <a:t> femoral nerve </a:t>
            </a:r>
            <a:r>
              <a:rPr lang="en-US" sz="3600" dirty="0" smtClean="0"/>
              <a:t>(L2-L4), and as a general rule, act to </a:t>
            </a:r>
            <a:r>
              <a:rPr lang="en-US" sz="3600" b="1" dirty="0" smtClean="0"/>
              <a:t>extend</a:t>
            </a:r>
            <a:r>
              <a:rPr lang="en-US" sz="3600" dirty="0" smtClean="0"/>
              <a:t> the leg at the </a:t>
            </a:r>
            <a:r>
              <a:rPr lang="en-US" sz="3600" u="sng" dirty="0" smtClean="0"/>
              <a:t>knee joint</a:t>
            </a:r>
            <a:r>
              <a:rPr lang="en-US" sz="3600" dirty="0" smtClean="0"/>
              <a:t>.</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There are three major muscles in the anterior thigh – the </a:t>
            </a:r>
            <a:r>
              <a:rPr lang="en-US" sz="3600" b="1" dirty="0" err="1" smtClean="0"/>
              <a:t>pectineus</a:t>
            </a:r>
            <a:r>
              <a:rPr lang="en-US" sz="3600" dirty="0" smtClean="0"/>
              <a:t>, </a:t>
            </a:r>
            <a:r>
              <a:rPr lang="en-US" sz="3600" b="1" dirty="0" err="1" smtClean="0"/>
              <a:t>sartorius</a:t>
            </a:r>
            <a:r>
              <a:rPr lang="en-US" sz="3600" dirty="0" smtClean="0"/>
              <a:t> and </a:t>
            </a:r>
            <a:r>
              <a:rPr lang="en-US" sz="3600" b="1" dirty="0" smtClean="0"/>
              <a:t>quadriceps </a:t>
            </a:r>
            <a:r>
              <a:rPr lang="en-US" sz="3600" b="1" dirty="0" err="1" smtClean="0"/>
              <a:t>femoris</a:t>
            </a:r>
            <a:r>
              <a:rPr lang="en-US" sz="3600" dirty="0" smtClean="0"/>
              <a:t>. In addition to these, the end of the </a:t>
            </a:r>
            <a:r>
              <a:rPr lang="en-US" sz="3600" b="1" dirty="0" err="1" smtClean="0"/>
              <a:t>iliopsoas</a:t>
            </a:r>
            <a:r>
              <a:rPr lang="en-US" sz="3600" dirty="0" smtClean="0"/>
              <a:t> muscle passes into the anterior compartment.</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Iliopsoas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iliopsoas</a:t>
            </a:r>
            <a:r>
              <a:rPr lang="en-US" sz="3600" dirty="0" smtClean="0"/>
              <a:t> is actually two muscles, the </a:t>
            </a:r>
            <a:r>
              <a:rPr lang="en-US" sz="3600" b="1" dirty="0" err="1" smtClean="0"/>
              <a:t>psoas</a:t>
            </a:r>
            <a:r>
              <a:rPr lang="en-US" sz="3600" b="1" dirty="0" smtClean="0"/>
              <a:t> major</a:t>
            </a:r>
            <a:r>
              <a:rPr lang="en-US" sz="3600" dirty="0" smtClean="0"/>
              <a:t> and the </a:t>
            </a:r>
            <a:r>
              <a:rPr lang="en-US" sz="3600" b="1" dirty="0" err="1" smtClean="0"/>
              <a:t>iliacus</a:t>
            </a:r>
            <a:r>
              <a:rPr lang="en-US" sz="3600" dirty="0" smtClean="0"/>
              <a:t>. They originate in different areas, but come together to form </a:t>
            </a:r>
            <a:r>
              <a:rPr lang="en-US" sz="3600" b="1" dirty="0" smtClean="0"/>
              <a:t>a tendon</a:t>
            </a:r>
            <a:r>
              <a:rPr lang="en-US" sz="3600" dirty="0" smtClean="0"/>
              <a:t>, hence why they are commonly referred to as one muscle.</a:t>
            </a:r>
          </a:p>
          <a:p>
            <a:endParaRPr lang="en-US" sz="36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sz="3600" dirty="0" smtClean="0"/>
              <a:t>Unlike many of the anterior thigh muscles, the </a:t>
            </a:r>
            <a:r>
              <a:rPr lang="en-US" sz="3600" b="1" dirty="0" err="1" smtClean="0"/>
              <a:t>iliopsoas</a:t>
            </a:r>
            <a:r>
              <a:rPr lang="en-US" sz="3600" dirty="0" smtClean="0"/>
              <a:t> does not extend the leg at the knee joint</a:t>
            </a:r>
          </a:p>
          <a:p>
            <a:pPr lvl="0"/>
            <a:r>
              <a:rPr lang="en-US" sz="3600" b="1" dirty="0" smtClean="0"/>
              <a:t>Attachments</a:t>
            </a:r>
            <a:r>
              <a:rPr lang="en-US" sz="3600" dirty="0" smtClean="0"/>
              <a:t>: The </a:t>
            </a:r>
            <a:r>
              <a:rPr lang="en-US" sz="3600" b="1" dirty="0" err="1" smtClean="0"/>
              <a:t>psoas</a:t>
            </a:r>
            <a:r>
              <a:rPr lang="en-US" sz="3600" b="1" dirty="0" smtClean="0"/>
              <a:t> major </a:t>
            </a:r>
            <a:r>
              <a:rPr lang="en-US" sz="3600" dirty="0" smtClean="0"/>
              <a:t>originates from </a:t>
            </a:r>
            <a:r>
              <a:rPr lang="en-US" sz="3600" b="1" dirty="0" smtClean="0"/>
              <a:t>the lumbar vertebrae</a:t>
            </a:r>
            <a:r>
              <a:rPr lang="en-US" sz="3600" dirty="0" smtClean="0"/>
              <a:t>, and the </a:t>
            </a:r>
            <a:r>
              <a:rPr lang="en-US" sz="3600" b="1" dirty="0" err="1" smtClean="0"/>
              <a:t>iliacus</a:t>
            </a:r>
            <a:r>
              <a:rPr lang="en-US" sz="3600" b="1" dirty="0" smtClean="0"/>
              <a:t> </a:t>
            </a:r>
            <a:r>
              <a:rPr lang="en-US" sz="3600" dirty="0" smtClean="0"/>
              <a:t>originates from the </a:t>
            </a:r>
            <a:r>
              <a:rPr lang="en-US" sz="3600" b="1" dirty="0" smtClean="0"/>
              <a:t>iliac </a:t>
            </a:r>
            <a:r>
              <a:rPr lang="en-US" sz="3600" b="1" dirty="0" err="1" smtClean="0"/>
              <a:t>fossa</a:t>
            </a:r>
            <a:r>
              <a:rPr lang="en-US" sz="3600" b="1" dirty="0" smtClean="0"/>
              <a:t> </a:t>
            </a:r>
            <a:r>
              <a:rPr lang="en-US" sz="3600" dirty="0" smtClean="0"/>
              <a:t>of the </a:t>
            </a:r>
            <a:r>
              <a:rPr lang="en-US" sz="3600" b="1" dirty="0" smtClean="0"/>
              <a:t>pelvis</a:t>
            </a:r>
            <a:r>
              <a:rPr lang="en-US" sz="3600" dirty="0" smtClean="0"/>
              <a:t>. They insert together onto the </a:t>
            </a:r>
            <a:r>
              <a:rPr lang="en-US" sz="3600" b="1" dirty="0" smtClean="0"/>
              <a:t>lesser </a:t>
            </a:r>
            <a:r>
              <a:rPr lang="en-US" sz="3600" b="1" dirty="0" err="1" smtClean="0"/>
              <a:t>trochanter</a:t>
            </a:r>
            <a:r>
              <a:rPr lang="en-US" sz="3600" b="1" dirty="0" smtClean="0"/>
              <a:t> of the femur</a:t>
            </a:r>
            <a:r>
              <a:rPr lang="en-US" sz="3600" dirty="0" smtClean="0"/>
              <a:t>.</a:t>
            </a:r>
          </a:p>
          <a:p>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femoral artery, vein and canal are contained within a </a:t>
            </a:r>
            <a:r>
              <a:rPr lang="en-US" sz="3600" dirty="0" err="1" smtClean="0"/>
              <a:t>fascial</a:t>
            </a:r>
            <a:r>
              <a:rPr lang="en-US" sz="3600" dirty="0" smtClean="0"/>
              <a:t> compartment – known as the </a:t>
            </a:r>
            <a:r>
              <a:rPr lang="en-US" sz="3600" b="1" dirty="0" smtClean="0"/>
              <a:t>femoral sheath</a:t>
            </a:r>
            <a:r>
              <a:rPr lang="en-US" sz="3600" dirty="0" smtClean="0"/>
              <a:t>.</a:t>
            </a:r>
          </a:p>
          <a:p>
            <a:endParaRPr lang="en-US" dirty="0" smtClean="0"/>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Flexes the thigh at the hip joint.</a:t>
            </a:r>
          </a:p>
          <a:p>
            <a:pPr lvl="0"/>
            <a:r>
              <a:rPr lang="en-US" sz="3600" b="1" dirty="0" err="1" smtClean="0"/>
              <a:t>Innervation</a:t>
            </a:r>
            <a:r>
              <a:rPr lang="en-US" sz="3600" dirty="0" smtClean="0"/>
              <a:t>: The </a:t>
            </a:r>
            <a:r>
              <a:rPr lang="en-US" sz="3600" dirty="0" err="1" smtClean="0"/>
              <a:t>psoas</a:t>
            </a:r>
            <a:r>
              <a:rPr lang="en-US" sz="3600" dirty="0" smtClean="0"/>
              <a:t> major is innervated by anterior </a:t>
            </a:r>
            <a:r>
              <a:rPr lang="en-US" sz="3600" dirty="0" err="1" smtClean="0"/>
              <a:t>rami</a:t>
            </a:r>
            <a:r>
              <a:rPr lang="en-US" sz="3600" dirty="0" smtClean="0"/>
              <a:t> of L1-3, while the </a:t>
            </a:r>
            <a:r>
              <a:rPr lang="en-US" sz="3600" dirty="0" err="1" smtClean="0"/>
              <a:t>iliacus</a:t>
            </a:r>
            <a:r>
              <a:rPr lang="en-US" sz="3600" dirty="0" smtClean="0"/>
              <a:t> is innervated by the femoral nerve.</a:t>
            </a:r>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muscles of the anterior thigh</a:t>
            </a:r>
            <a:endParaRPr lang="en-US" dirty="0"/>
          </a:p>
        </p:txBody>
      </p:sp>
      <p:pic>
        <p:nvPicPr>
          <p:cNvPr id="4" name="Content Placeholder 3" descr="https://teachmeanatomy.info/wp-content/uploads/Muscles-of-the-Anterior-Thigh-Quadriceps-Femoris-Iliopsoas-Sartorius-and-Pectineus-669x1024.jpg">
            <a:hlinkClick r:id="rId2" tooltip="&quot; Fig 1 – The muscles of the anterior thigh.&quot;"/>
          </p:cNvPr>
          <p:cNvPicPr>
            <a:picLocks noGrp="1"/>
          </p:cNvPicPr>
          <p:nvPr>
            <p:ph sz="quarter" idx="1"/>
          </p:nvPr>
        </p:nvPicPr>
        <p:blipFill>
          <a:blip r:embed="rId3" cstate="print"/>
          <a:srcRect/>
          <a:stretch>
            <a:fillRect/>
          </a:stretch>
        </p:blipFill>
        <p:spPr bwMode="auto">
          <a:xfrm>
            <a:off x="304800" y="1600200"/>
            <a:ext cx="7239000" cy="5029200"/>
          </a:xfrm>
          <a:prstGeom prst="rect">
            <a:avLst/>
          </a:prstGeom>
          <a:noFill/>
          <a:ln w="9525">
            <a:noFill/>
            <a:miter lim="800000"/>
            <a:headEnd/>
            <a:tailEnd/>
          </a:ln>
        </p:spPr>
      </p:pic>
      <p:pic>
        <p:nvPicPr>
          <p:cNvPr id="5" name="Content Placeholder 3" descr="https://teachmeanatomy.info/wp-content/uploads/Muscles-of-the-Anterior-Thigh-Quadriceps-Femoris-Iliopsoas-Sartorius-and-Pectineus-669x1024.jpg">
            <a:hlinkClick r:id="rId2" tooltip="&quot; Fig 1 – The muscles of the anterior thigh.&quot;"/>
          </p:cNvPr>
          <p:cNvPicPr>
            <a:picLocks/>
          </p:cNvPicPr>
          <p:nvPr/>
        </p:nvPicPr>
        <p:blipFill>
          <a:blip r:embed="rId3" cstate="print"/>
          <a:srcRect/>
          <a:stretch>
            <a:fillRect/>
          </a:stretch>
        </p:blipFill>
        <p:spPr bwMode="auto">
          <a:xfrm>
            <a:off x="914400" y="1752600"/>
            <a:ext cx="6553200" cy="5029200"/>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Quadriceps </a:t>
            </a:r>
            <a:r>
              <a:rPr lang="en-US" b="1" dirty="0" err="1" smtClean="0"/>
              <a:t>Femoris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b="1" dirty="0" smtClean="0"/>
              <a:t>quadriceps </a:t>
            </a:r>
            <a:r>
              <a:rPr lang="en-US" sz="3600" b="1" dirty="0" err="1" smtClean="0"/>
              <a:t>femoris</a:t>
            </a:r>
            <a:r>
              <a:rPr lang="en-US" sz="3600" dirty="0" smtClean="0"/>
              <a:t> consists of four individual muscles; </a:t>
            </a:r>
            <a:r>
              <a:rPr lang="en-US" sz="3600" b="1" dirty="0" smtClean="0"/>
              <a:t>three </a:t>
            </a:r>
            <a:r>
              <a:rPr lang="en-US" sz="3600" b="1" dirty="0" err="1" smtClean="0"/>
              <a:t>vastus</a:t>
            </a:r>
            <a:r>
              <a:rPr lang="en-US" sz="3600" b="1" dirty="0" smtClean="0"/>
              <a:t> muscles </a:t>
            </a:r>
            <a:r>
              <a:rPr lang="en-US" sz="3600" dirty="0" smtClean="0"/>
              <a:t>and </a:t>
            </a:r>
            <a:r>
              <a:rPr lang="en-US" sz="3600" b="1" dirty="0" smtClean="0"/>
              <a:t>the rectus </a:t>
            </a:r>
            <a:r>
              <a:rPr lang="en-US" sz="3600" b="1" dirty="0" err="1" smtClean="0"/>
              <a:t>femoris</a:t>
            </a:r>
            <a:r>
              <a:rPr lang="en-US" sz="3600" b="1" dirty="0" smtClean="0"/>
              <a:t>.</a:t>
            </a:r>
            <a:r>
              <a:rPr lang="en-US" sz="3600" dirty="0" smtClean="0"/>
              <a:t> They form the </a:t>
            </a:r>
            <a:r>
              <a:rPr lang="en-US" sz="3600" b="1" dirty="0" smtClean="0"/>
              <a:t>main bulk of the thigh</a:t>
            </a:r>
            <a:r>
              <a:rPr lang="en-US" sz="3600" dirty="0" smtClean="0"/>
              <a:t>, and collectively are </a:t>
            </a:r>
            <a:r>
              <a:rPr lang="en-US" sz="3600" b="1" dirty="0" smtClean="0"/>
              <a:t>one of the most powerful muscles in the body.</a:t>
            </a:r>
          </a:p>
          <a:p>
            <a:pPr>
              <a:buNone/>
            </a:pP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muscles that form the quadriceps </a:t>
            </a:r>
            <a:r>
              <a:rPr lang="en-US" sz="3600" dirty="0" err="1" smtClean="0"/>
              <a:t>femoris</a:t>
            </a:r>
            <a:r>
              <a:rPr lang="en-US" sz="3600" dirty="0" smtClean="0"/>
              <a:t> unite </a:t>
            </a:r>
            <a:r>
              <a:rPr lang="en-US" sz="3600" b="1" dirty="0" smtClean="0"/>
              <a:t>proximal to the knee </a:t>
            </a:r>
            <a:r>
              <a:rPr lang="en-US" sz="3600" dirty="0" smtClean="0"/>
              <a:t>and attach to </a:t>
            </a:r>
            <a:r>
              <a:rPr lang="en-US" sz="3600" b="1" dirty="0" smtClean="0"/>
              <a:t>the patella </a:t>
            </a:r>
            <a:r>
              <a:rPr lang="en-US" sz="3600" dirty="0" smtClean="0"/>
              <a:t>via the </a:t>
            </a:r>
            <a:r>
              <a:rPr lang="en-US" sz="3600" b="1" dirty="0" smtClean="0"/>
              <a:t>quadriceps tendon</a:t>
            </a:r>
            <a:r>
              <a:rPr lang="en-US" sz="3600" dirty="0" smtClean="0"/>
              <a:t>. In turn, the patella is attached to the </a:t>
            </a:r>
            <a:r>
              <a:rPr lang="en-US" sz="3600" b="1" dirty="0" smtClean="0"/>
              <a:t>tibia</a:t>
            </a:r>
            <a:r>
              <a:rPr lang="en-US" sz="3600" dirty="0" smtClean="0"/>
              <a:t> by the </a:t>
            </a:r>
            <a:r>
              <a:rPr lang="en-US" sz="3600" b="1" dirty="0" smtClean="0"/>
              <a:t>patella ligament</a:t>
            </a:r>
            <a:r>
              <a:rPr lang="en-US" sz="3600" dirty="0" smtClean="0"/>
              <a:t>. The quadriceps </a:t>
            </a:r>
            <a:r>
              <a:rPr lang="en-US" sz="3600" dirty="0" err="1" smtClean="0"/>
              <a:t>femoris</a:t>
            </a:r>
            <a:r>
              <a:rPr lang="en-US" sz="3600" dirty="0" smtClean="0"/>
              <a:t> is the </a:t>
            </a:r>
            <a:r>
              <a:rPr lang="en-US" sz="3600" b="1" dirty="0" smtClean="0"/>
              <a:t>main extensor of the knee.</a:t>
            </a:r>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Vastus</a:t>
            </a:r>
            <a:r>
              <a:rPr lang="en-US" b="1" dirty="0" smtClean="0"/>
              <a:t> </a:t>
            </a:r>
            <a:r>
              <a:rPr lang="en-US" b="1" dirty="0" err="1" smtClean="0"/>
              <a:t>Lateralis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sz="3600" b="1" dirty="0" smtClean="0"/>
              <a:t>Proximal attachment: </a:t>
            </a:r>
            <a:r>
              <a:rPr lang="en-US" sz="3600" dirty="0" smtClean="0"/>
              <a:t>Originates from the greater </a:t>
            </a:r>
            <a:r>
              <a:rPr lang="en-US" sz="3600" dirty="0" err="1" smtClean="0"/>
              <a:t>trochanter</a:t>
            </a:r>
            <a:r>
              <a:rPr lang="en-US" sz="3600" dirty="0" smtClean="0"/>
              <a:t> and the lateral lip of </a:t>
            </a:r>
            <a:r>
              <a:rPr lang="en-US" sz="3600" dirty="0" err="1" smtClean="0"/>
              <a:t>linea</a:t>
            </a:r>
            <a:r>
              <a:rPr lang="en-US" sz="3600" dirty="0" smtClean="0"/>
              <a:t> </a:t>
            </a:r>
            <a:r>
              <a:rPr lang="en-US" sz="3600" dirty="0" err="1" smtClean="0"/>
              <a:t>aspera</a:t>
            </a:r>
            <a:r>
              <a:rPr lang="en-US" sz="3600" dirty="0" smtClean="0"/>
              <a:t>.</a:t>
            </a:r>
          </a:p>
          <a:p>
            <a:pPr lvl="0"/>
            <a:r>
              <a:rPr lang="en-US" sz="3600" b="1" dirty="0" smtClean="0"/>
              <a:t>Actions: </a:t>
            </a:r>
            <a:r>
              <a:rPr lang="en-US" sz="3600" dirty="0" smtClean="0"/>
              <a:t>Extends the knee joint and </a:t>
            </a:r>
            <a:r>
              <a:rPr lang="en-US" sz="3600" dirty="0" err="1" smtClean="0"/>
              <a:t>stabilises</a:t>
            </a:r>
            <a:r>
              <a:rPr lang="en-US" sz="3600" dirty="0" smtClean="0"/>
              <a:t> the patella.</a:t>
            </a:r>
          </a:p>
          <a:p>
            <a:pPr lvl="0"/>
            <a:r>
              <a:rPr lang="en-US" sz="3600" b="1" dirty="0" err="1" smtClean="0"/>
              <a:t>Innervation</a:t>
            </a:r>
            <a:r>
              <a:rPr lang="en-US" sz="3600" b="1" dirty="0" smtClean="0"/>
              <a:t>: </a:t>
            </a:r>
            <a:r>
              <a:rPr lang="en-US" sz="3600" dirty="0" smtClean="0"/>
              <a:t>Femoral nerve.</a:t>
            </a:r>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Vastus</a:t>
            </a:r>
            <a:r>
              <a:rPr lang="en-US" b="1" dirty="0" smtClean="0"/>
              <a:t> </a:t>
            </a:r>
            <a:r>
              <a:rPr lang="en-US" b="1" dirty="0" err="1" smtClean="0"/>
              <a:t>Intermedius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sz="3600" b="1" dirty="0" smtClean="0"/>
              <a:t>Proximal attachment: </a:t>
            </a:r>
            <a:r>
              <a:rPr lang="en-US" sz="3600" dirty="0" smtClean="0"/>
              <a:t>Anterior and lateral surfaces of the femoral shaft.</a:t>
            </a:r>
          </a:p>
          <a:p>
            <a:pPr lvl="0"/>
            <a:r>
              <a:rPr lang="en-US" sz="3600" b="1" dirty="0" smtClean="0"/>
              <a:t>Actions: </a:t>
            </a:r>
            <a:r>
              <a:rPr lang="en-US" sz="3600" dirty="0" smtClean="0"/>
              <a:t>Extends the knee joint and </a:t>
            </a:r>
            <a:r>
              <a:rPr lang="en-US" sz="3600" dirty="0" err="1" smtClean="0"/>
              <a:t>stabilises</a:t>
            </a:r>
            <a:r>
              <a:rPr lang="en-US" sz="3600" dirty="0" smtClean="0"/>
              <a:t> the patella.</a:t>
            </a:r>
          </a:p>
          <a:p>
            <a:pPr lvl="0"/>
            <a:r>
              <a:rPr lang="en-US" sz="3600" b="1" dirty="0" err="1" smtClean="0"/>
              <a:t>Innervation</a:t>
            </a:r>
            <a:r>
              <a:rPr lang="en-US" sz="3600" b="1" dirty="0" smtClean="0"/>
              <a:t>: </a:t>
            </a:r>
            <a:r>
              <a:rPr lang="en-US" sz="3600" dirty="0" smtClean="0"/>
              <a:t>Femoral nerve.</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Vastus</a:t>
            </a:r>
            <a:r>
              <a:rPr lang="en-US" b="1" dirty="0" smtClean="0"/>
              <a:t> </a:t>
            </a:r>
            <a:r>
              <a:rPr lang="en-US" b="1" dirty="0" err="1" smtClean="0"/>
              <a:t>Medialis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lvl="0"/>
            <a:r>
              <a:rPr lang="en-US" sz="3600" b="1" dirty="0" smtClean="0"/>
              <a:t>Proximal attachment: </a:t>
            </a:r>
            <a:r>
              <a:rPr lang="en-US" sz="3600" dirty="0" smtClean="0"/>
              <a:t>The </a:t>
            </a:r>
            <a:r>
              <a:rPr lang="en-US" sz="3600" dirty="0" err="1" smtClean="0"/>
              <a:t>intertrochanteric</a:t>
            </a:r>
            <a:r>
              <a:rPr lang="en-US" sz="3600" dirty="0" smtClean="0"/>
              <a:t> line and medial lip of the </a:t>
            </a:r>
            <a:r>
              <a:rPr lang="en-US" sz="3600" dirty="0" err="1" smtClean="0"/>
              <a:t>linea</a:t>
            </a:r>
            <a:r>
              <a:rPr lang="en-US" sz="3600" dirty="0" smtClean="0"/>
              <a:t> </a:t>
            </a:r>
            <a:r>
              <a:rPr lang="en-US" sz="3600" dirty="0" err="1" smtClean="0"/>
              <a:t>aspera</a:t>
            </a:r>
            <a:r>
              <a:rPr lang="en-US" sz="3600" dirty="0" smtClean="0"/>
              <a:t>.</a:t>
            </a:r>
          </a:p>
          <a:p>
            <a:pPr lvl="0"/>
            <a:r>
              <a:rPr lang="en-US" sz="3600" b="1" dirty="0" smtClean="0"/>
              <a:t>Actions: </a:t>
            </a:r>
            <a:r>
              <a:rPr lang="en-US" sz="3600" dirty="0" smtClean="0"/>
              <a:t>Extends the knee joint and </a:t>
            </a:r>
            <a:r>
              <a:rPr lang="en-US" sz="3600" dirty="0" err="1" smtClean="0"/>
              <a:t>stabilises</a:t>
            </a:r>
            <a:r>
              <a:rPr lang="en-US" sz="3600" dirty="0" smtClean="0"/>
              <a:t> the patella, particularly due to its horizontal </a:t>
            </a:r>
            <a:r>
              <a:rPr lang="en-US" sz="3600" dirty="0" err="1" smtClean="0"/>
              <a:t>fibres</a:t>
            </a:r>
            <a:r>
              <a:rPr lang="en-US" sz="3600" dirty="0" smtClean="0"/>
              <a:t> at the distal end.</a:t>
            </a:r>
          </a:p>
          <a:p>
            <a:r>
              <a:rPr lang="en-US" sz="3600" b="1" dirty="0" err="1" smtClean="0"/>
              <a:t>Innervation</a:t>
            </a:r>
            <a:r>
              <a:rPr lang="en-US" sz="3600" b="1" dirty="0" smtClean="0"/>
              <a:t>: </a:t>
            </a:r>
            <a:r>
              <a:rPr lang="en-US" sz="3600" dirty="0" smtClean="0"/>
              <a:t>Femoral nerve</a:t>
            </a:r>
            <a:endParaRPr lang="en-US" sz="36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Rectus </a:t>
            </a:r>
            <a:r>
              <a:rPr lang="en-US" b="1" dirty="0" err="1" smtClean="0"/>
              <a:t>Femoris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a:t>
            </a:r>
            <a:r>
              <a:rPr lang="en-US" sz="3600" dirty="0" err="1" smtClean="0"/>
              <a:t>ilium</a:t>
            </a:r>
            <a:r>
              <a:rPr lang="en-US" sz="3600" dirty="0" smtClean="0"/>
              <a:t>, just superior to the </a:t>
            </a:r>
            <a:r>
              <a:rPr lang="en-US" sz="3600" dirty="0" err="1" smtClean="0"/>
              <a:t>acetabulum</a:t>
            </a:r>
            <a:r>
              <a:rPr lang="en-US" sz="3600" dirty="0" smtClean="0"/>
              <a:t>.  It runs straight down the leg (the Latin for straight is rectus), and attaches to the patella by the quadriceps </a:t>
            </a:r>
            <a:r>
              <a:rPr lang="en-US" sz="3600" dirty="0" err="1" smtClean="0"/>
              <a:t>femoris</a:t>
            </a:r>
            <a:r>
              <a:rPr lang="en-US" sz="3600" dirty="0" smtClean="0"/>
              <a:t> tendon.</a:t>
            </a:r>
          </a:p>
          <a:p>
            <a:pPr>
              <a:buNone/>
            </a:pP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The only muscle of the quadriceps to cross both the hip and knee joints. It flexes the thigh at the hip joint, and extends at the knee joint.</a:t>
            </a:r>
          </a:p>
          <a:p>
            <a:pPr lvl="0"/>
            <a:r>
              <a:rPr lang="en-US" sz="3600" b="1" dirty="0" err="1" smtClean="0"/>
              <a:t>Innervation</a:t>
            </a:r>
            <a:r>
              <a:rPr lang="en-US" sz="3600" dirty="0" smtClean="0"/>
              <a:t>: Femoral nerve.</a:t>
            </a:r>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femur, tibia and patella of the knee joint</a:t>
            </a:r>
            <a:endParaRPr lang="en-US" dirty="0"/>
          </a:p>
        </p:txBody>
      </p:sp>
      <p:pic>
        <p:nvPicPr>
          <p:cNvPr id="4" name="Content Placeholder 3" descr="https://teachmeanatomy.info/wp-content/uploads/Bony-Surfaces-of-the-Knee-Joint.png">
            <a:hlinkClick r:id="rId2" tooltip="&quot; Fig 2 – The femur, tibia and patella of the knee joint.&quot;"/>
          </p:cNvPr>
          <p:cNvPicPr>
            <a:picLocks noGrp="1"/>
          </p:cNvPicPr>
          <p:nvPr>
            <p:ph sz="quarter" idx="1"/>
          </p:nvPr>
        </p:nvPicPr>
        <p:blipFill>
          <a:blip r:embed="rId3" cstate="print"/>
          <a:srcRect/>
          <a:stretch>
            <a:fillRect/>
          </a:stretch>
        </p:blipFill>
        <p:spPr bwMode="auto">
          <a:xfrm>
            <a:off x="1143000" y="1600200"/>
            <a:ext cx="7162800" cy="5029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contents of the femoral triangle</a:t>
            </a:r>
            <a:endParaRPr lang="en-US" dirty="0"/>
          </a:p>
        </p:txBody>
      </p:sp>
      <p:pic>
        <p:nvPicPr>
          <p:cNvPr id="4" name="Content Placeholder 3" descr="Fig 1.2 - The contents of the femoral triangle.">
            <a:hlinkClick r:id="rId2" tooltip="&quot; Fig 1.2 – The contents of the femoral triangle.&quot;"/>
          </p:cNvPr>
          <p:cNvPicPr>
            <a:picLocks noGrp="1"/>
          </p:cNvPicPr>
          <p:nvPr>
            <p:ph sz="quarter" idx="1"/>
          </p:nvPr>
        </p:nvPicPr>
        <p:blipFill>
          <a:blip r:embed="rId3" cstate="print"/>
          <a:srcRect/>
          <a:stretch>
            <a:fillRect/>
          </a:stretch>
        </p:blipFill>
        <p:spPr bwMode="auto">
          <a:xfrm>
            <a:off x="228600" y="1524000"/>
            <a:ext cx="8458200" cy="4995863"/>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Sartorius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sartorius</a:t>
            </a:r>
            <a:r>
              <a:rPr lang="en-US" sz="3600" dirty="0" smtClean="0"/>
              <a:t> is the longest muscle in the body. It is long and thin, running across the thigh in a </a:t>
            </a:r>
            <a:r>
              <a:rPr lang="en-US" sz="3600" dirty="0" err="1" smtClean="0"/>
              <a:t>inferomedial</a:t>
            </a:r>
            <a:r>
              <a:rPr lang="en-US" sz="3600" dirty="0" smtClean="0"/>
              <a:t> direction. The </a:t>
            </a:r>
            <a:r>
              <a:rPr lang="en-US" sz="3600" dirty="0" err="1" smtClean="0"/>
              <a:t>sartorius</a:t>
            </a:r>
            <a:r>
              <a:rPr lang="en-US" sz="3600" dirty="0" smtClean="0"/>
              <a:t> is positioned more superficially than the other muscles in the leg.</a:t>
            </a:r>
          </a:p>
          <a:p>
            <a:pPr lvl="0">
              <a:buNone/>
            </a:pPr>
            <a:endParaRPr lang="en-US" dirty="0" smtClean="0"/>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lvl="0"/>
            <a:r>
              <a:rPr lang="en-US" sz="3600" b="1" dirty="0" smtClean="0"/>
              <a:t>Attachments</a:t>
            </a:r>
            <a:r>
              <a:rPr lang="en-US" sz="3600" dirty="0" smtClean="0"/>
              <a:t>: Originates from the anterior superior iliac spine, and attaches to the superior, medial surface of the tibia.</a:t>
            </a:r>
          </a:p>
          <a:p>
            <a:pPr lvl="0"/>
            <a:r>
              <a:rPr lang="en-US" sz="3600" b="1" dirty="0" smtClean="0"/>
              <a:t>Actions</a:t>
            </a:r>
            <a:r>
              <a:rPr lang="en-US" sz="3600" dirty="0" smtClean="0"/>
              <a:t>: At the hip joint, it is a flexor, abductor and lateral rotator. At the knee joint, it is also a flexor.</a:t>
            </a:r>
          </a:p>
          <a:p>
            <a:pPr lvl="0"/>
            <a:r>
              <a:rPr lang="en-US" sz="3600" b="1" dirty="0" err="1" smtClean="0"/>
              <a:t>Innervation</a:t>
            </a:r>
            <a:r>
              <a:rPr lang="en-US" sz="3600" dirty="0" smtClean="0"/>
              <a:t>: Femoral nerve</a:t>
            </a:r>
            <a:endParaRPr lang="en-US" sz="36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section of the distal thigh</a:t>
            </a:r>
            <a:endParaRPr lang="en-US" dirty="0"/>
          </a:p>
        </p:txBody>
      </p:sp>
      <p:pic>
        <p:nvPicPr>
          <p:cNvPr id="4" name="Content Placeholder 3" descr="Fig 1.1 - Cross section of the distal thigh. The iliopsoas and pectineus muscles originate and attach in the proximal thigh, and hence are not included in this diagram.">
            <a:hlinkClick r:id="rId2" tooltip="&quot; Fig 3 – Cross section of the distal thigh. The iliopsoas and pectineus muscles originate and attach in the proximal thigh, and hence are not included in this diagram.&quot;"/>
          </p:cNvPr>
          <p:cNvPicPr>
            <a:picLocks noGrp="1"/>
          </p:cNvPicPr>
          <p:nvPr>
            <p:ph sz="quarter" idx="1"/>
          </p:nvPr>
        </p:nvPicPr>
        <p:blipFill>
          <a:blip r:embed="rId3" cstate="print"/>
          <a:srcRect/>
          <a:stretch>
            <a:fillRect/>
          </a:stretch>
        </p:blipFill>
        <p:spPr bwMode="auto">
          <a:xfrm>
            <a:off x="609600" y="1600200"/>
            <a:ext cx="7772400" cy="4495800"/>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Pectineus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pectineus</a:t>
            </a:r>
            <a:r>
              <a:rPr lang="en-US" sz="3600" dirty="0" smtClean="0"/>
              <a:t> muscle is a </a:t>
            </a:r>
            <a:r>
              <a:rPr lang="en-US" sz="3600" b="1" dirty="0" smtClean="0"/>
              <a:t>flat muscle </a:t>
            </a:r>
            <a:r>
              <a:rPr lang="en-US" sz="3600" dirty="0" smtClean="0"/>
              <a:t>that forms the base of the </a:t>
            </a:r>
            <a:r>
              <a:rPr lang="en-US" sz="3600" b="1" dirty="0" smtClean="0"/>
              <a:t>femoral triangle</a:t>
            </a:r>
            <a:r>
              <a:rPr lang="en-US" sz="3600" dirty="0" smtClean="0"/>
              <a:t>. It has a dual </a:t>
            </a:r>
            <a:r>
              <a:rPr lang="en-US" sz="3600" dirty="0" err="1" smtClean="0"/>
              <a:t>i</a:t>
            </a:r>
            <a:r>
              <a:rPr lang="en-US" sz="3600" b="1" dirty="0" err="1" smtClean="0"/>
              <a:t>nnervation</a:t>
            </a:r>
            <a:r>
              <a:rPr lang="en-US" sz="3600" dirty="0" smtClean="0"/>
              <a:t>, and thus can be considered a transitional muscle between the anterior thigh and medial thigh compartments.</a:t>
            </a:r>
          </a:p>
          <a:p>
            <a:pPr>
              <a:buNone/>
            </a:pPr>
            <a:endParaRPr lang="en-US" sz="36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lvl="0"/>
            <a:r>
              <a:rPr lang="en-US" sz="3600" b="1" dirty="0" smtClean="0"/>
              <a:t>Attachments</a:t>
            </a:r>
            <a:r>
              <a:rPr lang="en-US" sz="3600" dirty="0" smtClean="0"/>
              <a:t>: It originates from the </a:t>
            </a:r>
            <a:r>
              <a:rPr lang="en-US" sz="3600" b="1" dirty="0" err="1" smtClean="0"/>
              <a:t>pectineal</a:t>
            </a:r>
            <a:r>
              <a:rPr lang="en-US" sz="3600" b="1" dirty="0" smtClean="0"/>
              <a:t> line on the anterior surface of the pelvis</a:t>
            </a:r>
            <a:r>
              <a:rPr lang="en-US" sz="3600" dirty="0" smtClean="0"/>
              <a:t>, and attaches to the </a:t>
            </a:r>
            <a:r>
              <a:rPr lang="en-US" sz="3600" b="1" dirty="0" err="1" smtClean="0"/>
              <a:t>pectineal</a:t>
            </a:r>
            <a:r>
              <a:rPr lang="en-US" sz="3600" b="1" dirty="0" smtClean="0"/>
              <a:t> line on the posterior side of the femur,</a:t>
            </a:r>
            <a:r>
              <a:rPr lang="en-US" sz="3600" dirty="0" smtClean="0"/>
              <a:t> just inferior to the </a:t>
            </a:r>
            <a:r>
              <a:rPr lang="en-US" sz="3600" b="1" dirty="0" smtClean="0"/>
              <a:t>lesser </a:t>
            </a:r>
            <a:r>
              <a:rPr lang="en-US" sz="3600" b="1" dirty="0" err="1" smtClean="0"/>
              <a:t>trochanter</a:t>
            </a:r>
            <a:r>
              <a:rPr lang="en-US" sz="3600" dirty="0" smtClean="0"/>
              <a:t>.</a:t>
            </a:r>
          </a:p>
          <a:p>
            <a:pPr lvl="0"/>
            <a:r>
              <a:rPr lang="en-US" sz="3600" b="1" dirty="0" smtClean="0"/>
              <a:t>Actions</a:t>
            </a:r>
            <a:r>
              <a:rPr lang="en-US" sz="3600" dirty="0" smtClean="0"/>
              <a:t>: Adduction and flexion at the hip joint.</a:t>
            </a:r>
          </a:p>
          <a:p>
            <a:pPr lvl="0"/>
            <a:r>
              <a:rPr lang="en-US" sz="3600" b="1" dirty="0" err="1" smtClean="0"/>
              <a:t>Innervation</a:t>
            </a:r>
            <a:r>
              <a:rPr lang="en-US" sz="3600" dirty="0" smtClean="0"/>
              <a:t>: Femoral nerve. May also receive a branch from the </a:t>
            </a:r>
            <a:r>
              <a:rPr lang="en-US" sz="3600" dirty="0" err="1" smtClean="0"/>
              <a:t>obturator</a:t>
            </a:r>
            <a:r>
              <a:rPr lang="en-US" sz="3600" dirty="0" smtClean="0"/>
              <a:t> nerve.</a:t>
            </a:r>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b="1" dirty="0" smtClean="0"/>
              <a:t>Clinical Relevance: Testing the Quadriceps </a:t>
            </a:r>
            <a:r>
              <a:rPr lang="en-US" sz="3600" b="1" dirty="0" err="1" smtClean="0"/>
              <a:t>Femoris</a:t>
            </a:r>
            <a:endParaRPr lang="en-US" sz="3600" dirty="0" smtClean="0"/>
          </a:p>
          <a:p>
            <a:r>
              <a:rPr lang="en-US" sz="3600" dirty="0" smtClean="0"/>
              <a:t>The quadriceps </a:t>
            </a:r>
            <a:r>
              <a:rPr lang="en-US" sz="3600" dirty="0" err="1" smtClean="0"/>
              <a:t>femoris</a:t>
            </a:r>
            <a:r>
              <a:rPr lang="en-US" sz="3600" dirty="0" smtClean="0"/>
              <a:t> muscle can be used to test the </a:t>
            </a:r>
            <a:r>
              <a:rPr lang="en-US" sz="3600" b="1" dirty="0" smtClean="0"/>
              <a:t>femoral nerve</a:t>
            </a:r>
            <a:r>
              <a:rPr lang="en-US" sz="3600" dirty="0" smtClean="0"/>
              <a:t> in cases of suspected nerve palsy.</a:t>
            </a:r>
          </a:p>
          <a:p>
            <a:pPr>
              <a:buNone/>
            </a:pPr>
            <a:endParaRPr lang="en-US" sz="36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This is performed by positioning the patient supine, with the knee slightly flexed. The patient is asked to extend the leg (at the knee) against resistance. If the femoral nerve is damaged, contraction of the quadriceps </a:t>
            </a:r>
            <a:r>
              <a:rPr lang="en-US" sz="3600" dirty="0" err="1" smtClean="0"/>
              <a:t>femoris</a:t>
            </a:r>
            <a:r>
              <a:rPr lang="en-US" sz="3600" dirty="0" smtClean="0"/>
              <a:t> will be </a:t>
            </a:r>
            <a:r>
              <a:rPr lang="en-US" sz="3600" b="1" dirty="0" smtClean="0"/>
              <a:t>absent</a:t>
            </a:r>
            <a:r>
              <a:rPr lang="en-US" sz="3600" dirty="0" smtClean="0"/>
              <a:t>.</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muscles of the anterior thigh</a:t>
            </a:r>
            <a:endParaRPr lang="en-US" dirty="0"/>
          </a:p>
        </p:txBody>
      </p:sp>
      <p:pic>
        <p:nvPicPr>
          <p:cNvPr id="4" name="Content Placeholder 3" descr="https://teachmeanatomy.info/wp-content/uploads/Prosection-of-the-Muscles-of-the-Anterior-Thigh.jpg">
            <a:hlinkClick r:id="rId2" tooltip="&quot; Prosection 1 – The muscles of the anterior thigh.&quot;"/>
          </p:cNvPr>
          <p:cNvPicPr>
            <a:picLocks noGrp="1"/>
          </p:cNvPicPr>
          <p:nvPr>
            <p:ph sz="quarter" idx="1"/>
          </p:nvPr>
        </p:nvPicPr>
        <p:blipFill>
          <a:blip r:embed="rId3" cstate="print"/>
          <a:srcRect/>
          <a:stretch>
            <a:fillRect/>
          </a:stretch>
        </p:blipFill>
        <p:spPr bwMode="auto">
          <a:xfrm>
            <a:off x="1066800" y="990600"/>
            <a:ext cx="7467600" cy="586740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Muscles in the Posterior Compartment of the Thigh</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3600" dirty="0" smtClean="0"/>
              <a:t>The muscles in the posterior compartment of the thigh are collectively known as the </a:t>
            </a:r>
            <a:r>
              <a:rPr lang="en-US" sz="3600" b="1" dirty="0" smtClean="0"/>
              <a:t>hamstrings</a:t>
            </a:r>
            <a:r>
              <a:rPr lang="en-US" sz="3600" dirty="0" smtClean="0"/>
              <a:t>. They consist of the </a:t>
            </a:r>
            <a:r>
              <a:rPr lang="en-US" sz="3600" b="1" dirty="0" smtClean="0"/>
              <a:t>biceps </a:t>
            </a:r>
            <a:r>
              <a:rPr lang="en-US" sz="3600" b="1" dirty="0" err="1" smtClean="0"/>
              <a:t>femoris</a:t>
            </a:r>
            <a:r>
              <a:rPr lang="en-US" sz="3600" b="1" dirty="0" smtClean="0"/>
              <a:t>, </a:t>
            </a:r>
            <a:r>
              <a:rPr lang="en-US" sz="3600" b="1" dirty="0" err="1" smtClean="0"/>
              <a:t>semitendinosus</a:t>
            </a:r>
            <a:r>
              <a:rPr lang="en-US" sz="3600" dirty="0" smtClean="0"/>
              <a:t> and </a:t>
            </a:r>
            <a:r>
              <a:rPr lang="en-US" sz="3600" b="1" dirty="0" err="1" smtClean="0"/>
              <a:t>semimembranosus</a:t>
            </a:r>
            <a:r>
              <a:rPr lang="en-US" sz="3600" b="1" dirty="0" smtClean="0"/>
              <a:t>, </a:t>
            </a:r>
            <a:r>
              <a:rPr lang="en-US" sz="3600" dirty="0" smtClean="0"/>
              <a:t>which form prominent </a:t>
            </a:r>
            <a:r>
              <a:rPr lang="en-US" sz="3600" b="1" dirty="0" smtClean="0"/>
              <a:t>tendons medially </a:t>
            </a:r>
            <a:r>
              <a:rPr lang="en-US" sz="3600" dirty="0" smtClean="0"/>
              <a:t>and </a:t>
            </a:r>
            <a:r>
              <a:rPr lang="en-US" sz="3600" b="1" dirty="0" smtClean="0"/>
              <a:t>laterally</a:t>
            </a:r>
            <a:r>
              <a:rPr lang="en-US" sz="3600" dirty="0" smtClean="0"/>
              <a:t> at the </a:t>
            </a:r>
            <a:r>
              <a:rPr lang="en-US" sz="3600" b="1" dirty="0" smtClean="0"/>
              <a:t>back of the knee.</a:t>
            </a:r>
          </a:p>
          <a:p>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As group, these muscles act to </a:t>
            </a:r>
            <a:r>
              <a:rPr lang="en-US" sz="3600" b="1" dirty="0" smtClean="0"/>
              <a:t>extend</a:t>
            </a:r>
            <a:r>
              <a:rPr lang="en-US" sz="3600" dirty="0" smtClean="0"/>
              <a:t> at </a:t>
            </a:r>
            <a:r>
              <a:rPr lang="en-US" sz="3600" b="1" dirty="0" smtClean="0"/>
              <a:t>the hip</a:t>
            </a:r>
            <a:r>
              <a:rPr lang="en-US" sz="3600" dirty="0" smtClean="0"/>
              <a:t>, and </a:t>
            </a:r>
            <a:r>
              <a:rPr lang="en-US" sz="3600" b="1" dirty="0" smtClean="0"/>
              <a:t>flex at the knee</a:t>
            </a:r>
            <a:r>
              <a:rPr lang="en-US" sz="3600" dirty="0" smtClean="0"/>
              <a:t>. They are innervated by the </a:t>
            </a:r>
            <a:r>
              <a:rPr lang="en-US" sz="3600" b="1" dirty="0" smtClean="0"/>
              <a:t>sciatic nerve</a:t>
            </a:r>
            <a:r>
              <a:rPr lang="en-US" sz="3600" dirty="0" smtClean="0"/>
              <a:t> (L4-S3).</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i="1" dirty="0" smtClean="0"/>
              <a:t>A good way of remembering the contents is using the acronym NAVEL:</a:t>
            </a:r>
            <a:endParaRPr lang="en-US" dirty="0" smtClean="0"/>
          </a:p>
          <a:p>
            <a:r>
              <a:rPr lang="en-US" b="1" i="1" dirty="0" smtClean="0"/>
              <a:t>N</a:t>
            </a:r>
            <a:r>
              <a:rPr lang="en-US" i="1" dirty="0" smtClean="0"/>
              <a:t>: Nerve.</a:t>
            </a:r>
            <a:r>
              <a:rPr lang="en-US" dirty="0" smtClean="0"/>
              <a:t/>
            </a:r>
            <a:br>
              <a:rPr lang="en-US" dirty="0" smtClean="0"/>
            </a:br>
            <a:r>
              <a:rPr lang="en-US" b="1" i="1" dirty="0" smtClean="0"/>
              <a:t>A</a:t>
            </a:r>
            <a:r>
              <a:rPr lang="en-US" i="1" dirty="0" smtClean="0"/>
              <a:t>: Artery.</a:t>
            </a:r>
            <a:r>
              <a:rPr lang="en-US" dirty="0" smtClean="0"/>
              <a:t/>
            </a:r>
            <a:br>
              <a:rPr lang="en-US" dirty="0" smtClean="0"/>
            </a:br>
            <a:r>
              <a:rPr lang="en-US" b="1" i="1" dirty="0" smtClean="0"/>
              <a:t>V</a:t>
            </a:r>
            <a:r>
              <a:rPr lang="en-US" i="1" dirty="0" smtClean="0"/>
              <a:t>: Vein.</a:t>
            </a:r>
            <a:r>
              <a:rPr lang="en-US" dirty="0" smtClean="0"/>
              <a:t/>
            </a:r>
            <a:br>
              <a:rPr lang="en-US" dirty="0" smtClean="0"/>
            </a:br>
            <a:r>
              <a:rPr lang="en-US" b="1" i="1" dirty="0" smtClean="0"/>
              <a:t>E</a:t>
            </a:r>
            <a:r>
              <a:rPr lang="en-US" i="1" dirty="0" smtClean="0"/>
              <a:t>: Empty space (this is important as it allows the veins and lymph vessels to distend, so they can cope with different levels of flow).</a:t>
            </a:r>
            <a:r>
              <a:rPr lang="en-US" dirty="0" smtClean="0"/>
              <a:t/>
            </a:r>
            <a:br>
              <a:rPr lang="en-US" dirty="0" smtClean="0"/>
            </a:br>
            <a:r>
              <a:rPr lang="en-US" b="1" i="1" dirty="0" smtClean="0"/>
              <a:t>L</a:t>
            </a:r>
            <a:r>
              <a:rPr lang="en-US" i="1" dirty="0" smtClean="0"/>
              <a:t>: Lymph canal.</a:t>
            </a:r>
            <a:endParaRPr lang="en-US" dirty="0" smtClean="0"/>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Biceps </a:t>
            </a:r>
            <a:r>
              <a:rPr lang="en-US" b="1" dirty="0" err="1" smtClean="0"/>
              <a:t>Femoris</a:t>
            </a:r>
            <a:r>
              <a:rPr lang="en-US" dirty="0" smtClean="0"/>
              <a:t/>
            </a:r>
            <a:br>
              <a:rPr lang="en-US" dirty="0" smtClean="0"/>
            </a:br>
            <a:endParaRPr lang="en-US" dirty="0"/>
          </a:p>
        </p:txBody>
      </p:sp>
      <p:pic>
        <p:nvPicPr>
          <p:cNvPr id="4" name="Content Placeholder 3" descr="Fig 1 - The muscles of the posterior thigh.">
            <a:hlinkClick r:id="rId2" tooltip="&quot; Fig 1 – The muscles of the posterior thigh (right).&quot;"/>
          </p:cNvPr>
          <p:cNvPicPr>
            <a:picLocks noGrp="1"/>
          </p:cNvPicPr>
          <p:nvPr>
            <p:ph sz="quarter" idx="1"/>
          </p:nvPr>
        </p:nvPicPr>
        <p:blipFill>
          <a:blip r:embed="rId3" cstate="print"/>
          <a:srcRect/>
          <a:stretch>
            <a:fillRect/>
          </a:stretch>
        </p:blipFill>
        <p:spPr bwMode="auto">
          <a:xfrm>
            <a:off x="304800" y="2209800"/>
            <a:ext cx="7467600" cy="4648200"/>
          </a:xfrm>
          <a:prstGeom prst="rect">
            <a:avLst/>
          </a:prstGeom>
          <a:noFill/>
          <a:ln w="9525">
            <a:noFill/>
            <a:miter lim="800000"/>
            <a:headEnd/>
            <a:tailEnd/>
          </a:ln>
        </p:spPr>
      </p:pic>
      <p:sp>
        <p:nvSpPr>
          <p:cNvPr id="5" name="Rectangle 4"/>
          <p:cNvSpPr/>
          <p:nvPr/>
        </p:nvSpPr>
        <p:spPr>
          <a:xfrm>
            <a:off x="2684977" y="1600200"/>
            <a:ext cx="3774046" cy="830997"/>
          </a:xfrm>
          <a:prstGeom prst="rect">
            <a:avLst/>
          </a:prstGeom>
        </p:spPr>
        <p:txBody>
          <a:bodyPr wrap="square">
            <a:spAutoFit/>
          </a:bodyPr>
          <a:lstStyle/>
          <a:p>
            <a:r>
              <a:rPr lang="en-US" sz="2400" dirty="0" smtClean="0"/>
              <a:t>The muscles of the posterior thigh (right</a:t>
            </a:r>
            <a:endParaRPr lang="en-US" sz="24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The long head originates from the </a:t>
            </a:r>
            <a:r>
              <a:rPr lang="en-US" sz="3600" dirty="0" err="1" smtClean="0"/>
              <a:t>ischial</a:t>
            </a:r>
            <a:r>
              <a:rPr lang="en-US" sz="3600" dirty="0" smtClean="0"/>
              <a:t> </a:t>
            </a:r>
            <a:r>
              <a:rPr lang="en-US" sz="3600" dirty="0" err="1" smtClean="0"/>
              <a:t>tuberosity</a:t>
            </a:r>
            <a:r>
              <a:rPr lang="en-US" sz="3600" dirty="0" smtClean="0"/>
              <a:t> of the pelvis. The short head originates from the </a:t>
            </a:r>
            <a:r>
              <a:rPr lang="en-US" sz="3600" dirty="0" err="1" smtClean="0"/>
              <a:t>linea</a:t>
            </a:r>
            <a:r>
              <a:rPr lang="en-US" sz="3600" dirty="0" smtClean="0"/>
              <a:t> </a:t>
            </a:r>
            <a:r>
              <a:rPr lang="en-US" sz="3600" dirty="0" err="1" smtClean="0"/>
              <a:t>aspera</a:t>
            </a:r>
            <a:r>
              <a:rPr lang="en-US" sz="3600" dirty="0" smtClean="0"/>
              <a:t> on posterior surface of the femur. Together, the heads form a tendon, which inserts into the head of the fibula.</a:t>
            </a:r>
          </a:p>
          <a:p>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Like the biceps </a:t>
            </a:r>
            <a:r>
              <a:rPr lang="en-US" sz="3600" dirty="0" err="1" smtClean="0"/>
              <a:t>brachii</a:t>
            </a:r>
            <a:r>
              <a:rPr lang="en-US" sz="3600" dirty="0" smtClean="0"/>
              <a:t> in the arm, the biceps </a:t>
            </a:r>
            <a:r>
              <a:rPr lang="en-US" sz="3600" dirty="0" err="1" smtClean="0"/>
              <a:t>femoris</a:t>
            </a:r>
            <a:r>
              <a:rPr lang="en-US" sz="3600" dirty="0" smtClean="0"/>
              <a:t> muscle has two heads – a </a:t>
            </a:r>
            <a:r>
              <a:rPr lang="en-US" sz="3600" b="1" dirty="0" smtClean="0"/>
              <a:t>long head and a short head</a:t>
            </a:r>
            <a:r>
              <a:rPr lang="en-US" sz="3600" dirty="0" smtClean="0"/>
              <a:t>.</a:t>
            </a:r>
          </a:p>
          <a:p>
            <a:r>
              <a:rPr lang="en-US" sz="3600" dirty="0" smtClean="0"/>
              <a:t>It is the </a:t>
            </a:r>
            <a:r>
              <a:rPr lang="en-US" sz="3600" b="1" dirty="0" smtClean="0"/>
              <a:t>most lateral of the muscles in the posterior thigh</a:t>
            </a:r>
            <a:r>
              <a:rPr lang="en-US" sz="3600" dirty="0" smtClean="0"/>
              <a:t> – the </a:t>
            </a:r>
            <a:r>
              <a:rPr lang="en-US" sz="3600" b="1" dirty="0" smtClean="0"/>
              <a:t>common tendon of the two heads</a:t>
            </a:r>
            <a:r>
              <a:rPr lang="en-US" sz="3600" dirty="0" smtClean="0"/>
              <a:t> can be felt laterally at the </a:t>
            </a:r>
            <a:r>
              <a:rPr lang="en-US" sz="3600" b="1" dirty="0" smtClean="0"/>
              <a:t>posterior knee</a:t>
            </a:r>
            <a:r>
              <a:rPr lang="en-US" sz="3600" dirty="0" smtClean="0"/>
              <a:t>.</a:t>
            </a:r>
          </a:p>
          <a:p>
            <a:endParaRPr lang="en-US" sz="36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lvl="0"/>
            <a:r>
              <a:rPr lang="en-US" sz="3600" b="1" dirty="0" smtClean="0"/>
              <a:t>Actions</a:t>
            </a:r>
            <a:r>
              <a:rPr lang="en-US" sz="3600" dirty="0" smtClean="0"/>
              <a:t>: Main action is flexion at the knee. It also extends the thigh at the hip, and laterally rotates at the hip and knee.</a:t>
            </a:r>
          </a:p>
          <a:p>
            <a:pPr lvl="0"/>
            <a:r>
              <a:rPr lang="en-US" sz="3600" b="1" dirty="0" err="1" smtClean="0"/>
              <a:t>Innervation</a:t>
            </a:r>
            <a:r>
              <a:rPr lang="en-US" sz="3600" dirty="0" smtClean="0"/>
              <a:t>: Long head innervated by the </a:t>
            </a:r>
            <a:r>
              <a:rPr lang="en-US" sz="3600" dirty="0" err="1" smtClean="0"/>
              <a:t>tibial</a:t>
            </a:r>
            <a:r>
              <a:rPr lang="en-US" sz="3600" dirty="0" smtClean="0"/>
              <a:t> part of the sciatic nerve, whereas the short head is innervated by the common fibular part of the sciatic nerve.</a:t>
            </a:r>
          </a:p>
          <a:p>
            <a:pPr>
              <a:buNone/>
            </a:pP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Semitendinosus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semitendinosus</a:t>
            </a:r>
            <a:r>
              <a:rPr lang="en-US" sz="3600" dirty="0" smtClean="0"/>
              <a:t> is a largely </a:t>
            </a:r>
            <a:r>
              <a:rPr lang="en-US" sz="3600" dirty="0" err="1" smtClean="0"/>
              <a:t>tendinous</a:t>
            </a:r>
            <a:r>
              <a:rPr lang="en-US" sz="3600" dirty="0" smtClean="0"/>
              <a:t> muscle. It lies medially to the biceps </a:t>
            </a:r>
            <a:r>
              <a:rPr lang="en-US" sz="3600" dirty="0" err="1" smtClean="0"/>
              <a:t>femoris</a:t>
            </a:r>
            <a:r>
              <a:rPr lang="en-US" sz="3600" dirty="0" smtClean="0"/>
              <a:t>, and covers the majority of the </a:t>
            </a:r>
            <a:r>
              <a:rPr lang="en-US" sz="3600" dirty="0" err="1" smtClean="0"/>
              <a:t>semimembranosus</a:t>
            </a:r>
            <a:r>
              <a:rPr lang="en-US" sz="3600" dirty="0" smtClean="0"/>
              <a:t>.</a:t>
            </a:r>
          </a:p>
          <a:p>
            <a:pPr lvl="0"/>
            <a:r>
              <a:rPr lang="en-US" sz="3600" b="1" dirty="0" smtClean="0"/>
              <a:t>Attachments</a:t>
            </a:r>
            <a:r>
              <a:rPr lang="en-US" sz="3600" dirty="0" smtClean="0"/>
              <a:t>: It originates from the </a:t>
            </a:r>
            <a:r>
              <a:rPr lang="en-US" sz="3600" dirty="0" err="1" smtClean="0"/>
              <a:t>ischial</a:t>
            </a:r>
            <a:r>
              <a:rPr lang="en-US" sz="3600" dirty="0" smtClean="0"/>
              <a:t> </a:t>
            </a:r>
            <a:r>
              <a:rPr lang="en-US" sz="3600" dirty="0" err="1" smtClean="0"/>
              <a:t>tuberosity</a:t>
            </a:r>
            <a:r>
              <a:rPr lang="en-US" sz="3600" dirty="0" smtClean="0"/>
              <a:t> of the pelvis, and attaches to the medial surface of the tibia.</a:t>
            </a:r>
          </a:p>
          <a:p>
            <a:pPr>
              <a:buNone/>
            </a:pPr>
            <a:endParaRPr lang="en-US" sz="36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Actions</a:t>
            </a:r>
            <a:r>
              <a:rPr lang="en-US" sz="3600" dirty="0" smtClean="0"/>
              <a:t>: Flexion of the leg at the knee joint. Extension of thigh at the hip. Medially rotates the thigh at the hip joint and the leg at the knee joint.</a:t>
            </a:r>
          </a:p>
          <a:p>
            <a:pPr lvl="0"/>
            <a:r>
              <a:rPr lang="en-US" sz="3600" b="1" dirty="0" err="1" smtClean="0"/>
              <a:t>Innervation</a:t>
            </a:r>
            <a:r>
              <a:rPr lang="en-US" sz="3600" dirty="0" smtClean="0"/>
              <a:t>: </a:t>
            </a:r>
            <a:r>
              <a:rPr lang="en-US" sz="3600" dirty="0" err="1" smtClean="0"/>
              <a:t>Tibial</a:t>
            </a:r>
            <a:r>
              <a:rPr lang="en-US" sz="3600" dirty="0" smtClean="0"/>
              <a:t> part of the sciatic nerve.</a:t>
            </a:r>
          </a:p>
          <a:p>
            <a:endParaRPr lang="en-US" sz="36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Semimembranosus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sz="3600" dirty="0" smtClean="0"/>
              <a:t>The </a:t>
            </a:r>
            <a:r>
              <a:rPr lang="en-US" sz="3600" dirty="0" err="1" smtClean="0"/>
              <a:t>semimembranosus</a:t>
            </a:r>
            <a:r>
              <a:rPr lang="en-US" sz="3600" dirty="0" smtClean="0"/>
              <a:t> muscle is</a:t>
            </a:r>
            <a:r>
              <a:rPr lang="en-US" sz="3600" b="1" dirty="0" smtClean="0"/>
              <a:t> flattened and broad</a:t>
            </a:r>
            <a:r>
              <a:rPr lang="en-US" sz="3600" dirty="0" smtClean="0"/>
              <a:t>. It is located underneath the </a:t>
            </a:r>
            <a:r>
              <a:rPr lang="en-US" sz="3600" dirty="0" err="1" smtClean="0"/>
              <a:t>semitendinosus</a:t>
            </a:r>
            <a:r>
              <a:rPr lang="en-US" sz="3600" dirty="0" smtClean="0"/>
              <a:t>.</a:t>
            </a:r>
          </a:p>
          <a:p>
            <a:pPr lvl="0"/>
            <a:r>
              <a:rPr lang="en-US" sz="3600" b="1" dirty="0" smtClean="0"/>
              <a:t>Attachments</a:t>
            </a:r>
            <a:r>
              <a:rPr lang="en-US" sz="3600" dirty="0" smtClean="0"/>
              <a:t>: It originates from the </a:t>
            </a:r>
            <a:r>
              <a:rPr lang="en-US" sz="3600" dirty="0" err="1" smtClean="0"/>
              <a:t>i</a:t>
            </a:r>
            <a:r>
              <a:rPr lang="en-US" sz="3600" b="1" dirty="0" err="1" smtClean="0"/>
              <a:t>schial</a:t>
            </a:r>
            <a:r>
              <a:rPr lang="en-US" sz="3600" b="1" dirty="0" smtClean="0"/>
              <a:t> </a:t>
            </a:r>
            <a:r>
              <a:rPr lang="en-US" sz="3600" b="1" dirty="0" err="1" smtClean="0"/>
              <a:t>tuberosity</a:t>
            </a:r>
            <a:r>
              <a:rPr lang="en-US" sz="3600" dirty="0" smtClean="0"/>
              <a:t>, but does so more superiorly than the </a:t>
            </a:r>
            <a:r>
              <a:rPr lang="en-US" sz="3600" dirty="0" err="1" smtClean="0"/>
              <a:t>semitendinosus</a:t>
            </a:r>
            <a:r>
              <a:rPr lang="en-US" sz="3600" dirty="0" smtClean="0"/>
              <a:t> and biceps </a:t>
            </a:r>
            <a:r>
              <a:rPr lang="en-US" sz="3600" dirty="0" err="1" smtClean="0"/>
              <a:t>femoris</a:t>
            </a:r>
            <a:r>
              <a:rPr lang="en-US" sz="3600" dirty="0" smtClean="0"/>
              <a:t>. It attaches to the </a:t>
            </a:r>
            <a:r>
              <a:rPr lang="en-US" sz="3600" b="1" dirty="0" smtClean="0"/>
              <a:t>medial </a:t>
            </a:r>
            <a:r>
              <a:rPr lang="en-US" sz="3600" b="1" dirty="0" err="1" smtClean="0"/>
              <a:t>tibial</a:t>
            </a:r>
            <a:r>
              <a:rPr lang="en-US" sz="3600" b="1" dirty="0" smtClean="0"/>
              <a:t> </a:t>
            </a:r>
            <a:r>
              <a:rPr lang="en-US" sz="3600" b="1" dirty="0" err="1" smtClean="0"/>
              <a:t>condyle</a:t>
            </a:r>
            <a:r>
              <a:rPr lang="en-US" sz="3600" dirty="0" smtClean="0"/>
              <a:t>.</a:t>
            </a:r>
          </a:p>
          <a:p>
            <a:pPr>
              <a:buNone/>
            </a:pP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Actions</a:t>
            </a:r>
            <a:r>
              <a:rPr lang="en-US" sz="3600" dirty="0" smtClean="0"/>
              <a:t>: Flexion of the leg at the knee joint. Extension of thigh at the hip. Medially rotates the thigh at the hip joint and the leg at the knee joint.</a:t>
            </a:r>
          </a:p>
          <a:p>
            <a:pPr lvl="0"/>
            <a:r>
              <a:rPr lang="en-US" sz="3600" b="1" dirty="0" err="1" smtClean="0"/>
              <a:t>Innervation</a:t>
            </a:r>
            <a:r>
              <a:rPr lang="en-US" sz="3600" dirty="0" smtClean="0"/>
              <a:t>: </a:t>
            </a:r>
            <a:r>
              <a:rPr lang="en-US" sz="3600" dirty="0" err="1" smtClean="0"/>
              <a:t>Tibial</a:t>
            </a:r>
            <a:r>
              <a:rPr lang="en-US" sz="3600" dirty="0" smtClean="0"/>
              <a:t> part of the sciatic nerve.</a:t>
            </a:r>
          </a:p>
          <a:p>
            <a:endParaRPr lang="en-US" sz="36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cross section of the left thigh</a:t>
            </a:r>
            <a:endParaRPr lang="en-US" dirty="0"/>
          </a:p>
        </p:txBody>
      </p:sp>
      <p:pic>
        <p:nvPicPr>
          <p:cNvPr id="4" name="Content Placeholder 3" descr="Fig 1.1 - Cross section of the thigh, showing the position of the major muscle groups.">
            <a:hlinkClick r:id="rId2" tooltip="&quot; Fig 1.1 – Cross section of the left thigh, showing the position of the major muscle groups.&quot;"/>
          </p:cNvPr>
          <p:cNvPicPr>
            <a:picLocks noGrp="1"/>
          </p:cNvPicPr>
          <p:nvPr>
            <p:ph sz="quarter" idx="1"/>
          </p:nvPr>
        </p:nvPicPr>
        <p:blipFill>
          <a:blip r:embed="rId3" cstate="print"/>
          <a:srcRect/>
          <a:stretch>
            <a:fillRect/>
          </a:stretch>
        </p:blipFill>
        <p:spPr bwMode="auto">
          <a:xfrm>
            <a:off x="838200" y="1600200"/>
            <a:ext cx="7772400" cy="4495800"/>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Clinical Relevance: Damage to the Hamstrings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900" b="1" dirty="0" smtClean="0"/>
              <a:t>Muscle Strain</a:t>
            </a:r>
            <a:endParaRPr lang="en-US" sz="3900" dirty="0" smtClean="0"/>
          </a:p>
          <a:p>
            <a:r>
              <a:rPr lang="en-US" sz="3900" dirty="0" smtClean="0"/>
              <a:t>A hamstring strain refers to </a:t>
            </a:r>
            <a:r>
              <a:rPr lang="en-US" sz="3900" b="1" dirty="0" smtClean="0"/>
              <a:t>excessive stretch</a:t>
            </a:r>
            <a:r>
              <a:rPr lang="en-US" sz="3900" dirty="0" smtClean="0"/>
              <a:t> or </a:t>
            </a:r>
            <a:r>
              <a:rPr lang="en-US" sz="3900" b="1" dirty="0" smtClean="0"/>
              <a:t>tearing</a:t>
            </a:r>
            <a:r>
              <a:rPr lang="en-US" sz="3900" dirty="0" smtClean="0"/>
              <a:t> of the muscle </a:t>
            </a:r>
            <a:r>
              <a:rPr lang="en-US" sz="3900" dirty="0" err="1" smtClean="0"/>
              <a:t>fibres</a:t>
            </a:r>
            <a:r>
              <a:rPr lang="en-US" sz="3900" dirty="0" smtClean="0"/>
              <a:t>. They are often seen athletes involved in running or kicking sports.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Clinical Relevance: The Femoral Triangle</a:t>
            </a:r>
            <a:br>
              <a:rPr lang="en-US" b="1"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sz="3600" b="1" dirty="0" smtClean="0"/>
              <a:t>Femoral Pulse</a:t>
            </a:r>
          </a:p>
          <a:p>
            <a:r>
              <a:rPr lang="en-US" sz="3600" dirty="0" smtClean="0"/>
              <a:t>Just inferior to where the </a:t>
            </a:r>
            <a:r>
              <a:rPr lang="en-US" sz="3600" b="1" dirty="0" smtClean="0"/>
              <a:t>femoral artery</a:t>
            </a:r>
            <a:r>
              <a:rPr lang="en-US" sz="3600" dirty="0" smtClean="0"/>
              <a:t> crosses the inguinal ligament, it can be palpated to measure the </a:t>
            </a:r>
            <a:r>
              <a:rPr lang="en-US" sz="3600" b="1" dirty="0" smtClean="0"/>
              <a:t>femoral pulse. </a:t>
            </a:r>
            <a:r>
              <a:rPr lang="en-US" sz="3600" dirty="0" smtClean="0"/>
              <a:t>The femoral artery crosses exactly midway between the pubic </a:t>
            </a:r>
            <a:r>
              <a:rPr lang="en-US" sz="3600" dirty="0" err="1" smtClean="0"/>
              <a:t>symphysis</a:t>
            </a:r>
            <a:r>
              <a:rPr lang="en-US" sz="3600" dirty="0" smtClean="0"/>
              <a:t> and anterior superior iliac spine (known as the mid-inguinal point).</a:t>
            </a: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sz="3600" dirty="0" smtClean="0"/>
              <a:t>Damage to the muscle </a:t>
            </a:r>
            <a:r>
              <a:rPr lang="en-US" sz="3600" dirty="0" err="1" smtClean="0"/>
              <a:t>fibres</a:t>
            </a:r>
            <a:r>
              <a:rPr lang="en-US" sz="3600" dirty="0" smtClean="0"/>
              <a:t> is likely to rupture the surrounding blood vessels – producing a </a:t>
            </a:r>
            <a:r>
              <a:rPr lang="en-US" sz="3600" b="1" dirty="0" err="1" smtClean="0"/>
              <a:t>haematoma</a:t>
            </a:r>
            <a:r>
              <a:rPr lang="en-US" sz="3600" b="1" dirty="0" smtClean="0"/>
              <a:t> </a:t>
            </a:r>
            <a:r>
              <a:rPr lang="en-US" sz="3600" dirty="0" smtClean="0"/>
              <a:t>(a collection of blood). The </a:t>
            </a:r>
            <a:r>
              <a:rPr lang="en-US" sz="3600" dirty="0" err="1" smtClean="0"/>
              <a:t>haematoma</a:t>
            </a:r>
            <a:r>
              <a:rPr lang="en-US" sz="3600" dirty="0" smtClean="0"/>
              <a:t> is contained by the overlying fascia </a:t>
            </a:r>
            <a:r>
              <a:rPr lang="en-US" sz="3600" dirty="0" err="1" smtClean="0"/>
              <a:t>lata</a:t>
            </a:r>
            <a:r>
              <a:rPr lang="en-US" sz="3600" dirty="0" smtClean="0"/>
              <a:t>.</a:t>
            </a:r>
          </a:p>
          <a:p>
            <a:r>
              <a:rPr lang="en-US" sz="3600" dirty="0" smtClean="0"/>
              <a:t>Treatment of any muscle strain should </a:t>
            </a:r>
            <a:r>
              <a:rPr lang="en-US" sz="3600" dirty="0" err="1" smtClean="0"/>
              <a:t>utilise</a:t>
            </a:r>
            <a:r>
              <a:rPr lang="en-US" sz="3600" dirty="0" smtClean="0"/>
              <a:t> the </a:t>
            </a:r>
            <a:r>
              <a:rPr lang="en-US" sz="3600" b="1" dirty="0" smtClean="0"/>
              <a:t>RICE protocol</a:t>
            </a:r>
            <a:r>
              <a:rPr lang="en-US" sz="3600" dirty="0" smtClean="0"/>
              <a:t> – rest, ice, compression and elevation</a:t>
            </a:r>
            <a:r>
              <a:rPr lang="en-US" sz="3200" dirty="0" smtClean="0"/>
              <a:t>.</a:t>
            </a:r>
          </a:p>
          <a:p>
            <a:pPr>
              <a:buNone/>
            </a:pPr>
            <a:r>
              <a:rPr lang="en-US" sz="3200" dirty="0" smtClean="0"/>
              <a:t> </a:t>
            </a:r>
          </a:p>
          <a:p>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Avulsion Fracture of the </a:t>
            </a:r>
            <a:r>
              <a:rPr lang="en-US" b="1" dirty="0" err="1" smtClean="0"/>
              <a:t>Ischial</a:t>
            </a:r>
            <a:r>
              <a:rPr lang="en-US" b="1" dirty="0" smtClean="0"/>
              <a:t> </a:t>
            </a:r>
            <a:r>
              <a:rPr lang="en-US" b="1" dirty="0" err="1" smtClean="0"/>
              <a:t>Tuberosity</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sz="3600" dirty="0" smtClean="0"/>
              <a:t>An avulsion fracture occurs when a fragment of bone breaks away from the main body of bone.</a:t>
            </a:r>
          </a:p>
          <a:p>
            <a:r>
              <a:rPr lang="en-US" sz="3600" dirty="0" smtClean="0"/>
              <a:t>In an avulsion fracture of the</a:t>
            </a:r>
            <a:r>
              <a:rPr lang="en-US" sz="3600" b="1" dirty="0" smtClean="0"/>
              <a:t> </a:t>
            </a:r>
            <a:r>
              <a:rPr lang="en-US" sz="3600" b="1" dirty="0" err="1" smtClean="0"/>
              <a:t>ischial</a:t>
            </a:r>
            <a:r>
              <a:rPr lang="en-US" sz="3600" b="1" dirty="0" smtClean="0"/>
              <a:t> </a:t>
            </a:r>
            <a:r>
              <a:rPr lang="en-US" sz="3600" b="1" dirty="0" err="1" smtClean="0"/>
              <a:t>tuberosity</a:t>
            </a:r>
            <a:r>
              <a:rPr lang="en-US" sz="3600" dirty="0" smtClean="0"/>
              <a:t>, the hamstring tendons ‘tear off’ a piece of the </a:t>
            </a:r>
            <a:r>
              <a:rPr lang="en-US" sz="3600" dirty="0" err="1" smtClean="0"/>
              <a:t>ischial</a:t>
            </a:r>
            <a:r>
              <a:rPr lang="en-US" sz="3600" dirty="0" smtClean="0"/>
              <a:t> </a:t>
            </a:r>
            <a:r>
              <a:rPr lang="en-US" sz="3600" dirty="0" err="1" smtClean="0"/>
              <a:t>tuberosity</a:t>
            </a:r>
            <a:r>
              <a:rPr lang="en-US" sz="3600" dirty="0" smtClean="0"/>
              <a:t>. Such an injury usually occurs in sports that require rapid contraction and relaxation of the muscles – such as sprinting, football and hurdling.</a:t>
            </a:r>
          </a:p>
          <a:p>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Muscles in the Medial Compartment of the Thigh</a:t>
            </a:r>
            <a:br>
              <a:rPr lang="en-US" b="1" dirty="0" smtClean="0"/>
            </a:br>
            <a:endParaRPr lang="en-US" dirty="0"/>
          </a:p>
        </p:txBody>
      </p:sp>
      <p:sp>
        <p:nvSpPr>
          <p:cNvPr id="3" name="Content Placeholder 2"/>
          <p:cNvSpPr>
            <a:spLocks noGrp="1"/>
          </p:cNvSpPr>
          <p:nvPr>
            <p:ph sz="quarter" idx="1"/>
          </p:nvPr>
        </p:nvSpPr>
        <p:spPr/>
        <p:txBody>
          <a:bodyPr/>
          <a:lstStyle/>
          <a:p>
            <a:r>
              <a:rPr lang="en-US" sz="3600" dirty="0" smtClean="0"/>
              <a:t>The muscles in the medial compartment of the thigh are collectively known as the </a:t>
            </a:r>
            <a:r>
              <a:rPr lang="en-US" sz="3600" b="1" dirty="0" smtClean="0"/>
              <a:t>hip adductors</a:t>
            </a:r>
            <a:r>
              <a:rPr lang="en-US" sz="3600" dirty="0" smtClean="0"/>
              <a:t>. There are five muscles in this group; </a:t>
            </a:r>
            <a:r>
              <a:rPr lang="en-US" sz="3600" dirty="0" err="1" smtClean="0"/>
              <a:t>gracilis</a:t>
            </a:r>
            <a:r>
              <a:rPr lang="en-US" sz="3600" dirty="0" smtClean="0"/>
              <a:t>, </a:t>
            </a:r>
            <a:r>
              <a:rPr lang="en-US" sz="3600" dirty="0" err="1" smtClean="0"/>
              <a:t>obturator</a:t>
            </a:r>
            <a:r>
              <a:rPr lang="en-US" sz="3600" dirty="0" smtClean="0"/>
              <a:t> </a:t>
            </a:r>
            <a:r>
              <a:rPr lang="en-US" sz="3600" dirty="0" err="1" smtClean="0"/>
              <a:t>externus</a:t>
            </a:r>
            <a:r>
              <a:rPr lang="en-US" sz="3600" dirty="0" smtClean="0"/>
              <a:t>, adductor </a:t>
            </a:r>
            <a:r>
              <a:rPr lang="en-US" sz="3600" dirty="0" err="1" smtClean="0"/>
              <a:t>brevis</a:t>
            </a:r>
            <a:r>
              <a:rPr lang="en-US" sz="3600" dirty="0" smtClean="0"/>
              <a:t>, adductor </a:t>
            </a:r>
            <a:r>
              <a:rPr lang="en-US" sz="3600" dirty="0" err="1" smtClean="0"/>
              <a:t>longus</a:t>
            </a:r>
            <a:r>
              <a:rPr lang="en-US" sz="3600" dirty="0" smtClean="0"/>
              <a:t> and adductor </a:t>
            </a:r>
            <a:r>
              <a:rPr lang="en-US" sz="3600" dirty="0" err="1" smtClean="0"/>
              <a:t>magnus</a:t>
            </a:r>
            <a:r>
              <a:rPr lang="en-US" sz="3600" dirty="0" smtClean="0"/>
              <a:t>.</a:t>
            </a:r>
          </a:p>
          <a:p>
            <a:pPr>
              <a:buNone/>
            </a:pP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All the medial thigh muscles are innervated by the </a:t>
            </a:r>
            <a:r>
              <a:rPr lang="en-US" sz="3600" b="1" dirty="0" err="1" smtClean="0"/>
              <a:t>obturator</a:t>
            </a:r>
            <a:r>
              <a:rPr lang="en-US" sz="3600" b="1" dirty="0" smtClean="0"/>
              <a:t> nerve</a:t>
            </a:r>
            <a:r>
              <a:rPr lang="en-US" sz="3600" dirty="0" smtClean="0"/>
              <a:t>, which arises from the lumbar plexus. Arterial supply is via the </a:t>
            </a:r>
            <a:r>
              <a:rPr lang="en-US" sz="3600" b="1" dirty="0" err="1" smtClean="0"/>
              <a:t>obturator</a:t>
            </a:r>
            <a:r>
              <a:rPr lang="en-US" sz="3600" b="1" dirty="0" smtClean="0"/>
              <a:t> artery.</a:t>
            </a:r>
            <a:endParaRPr lang="en-US" sz="3600" dirty="0" smtClean="0"/>
          </a:p>
          <a:p>
            <a:endParaRPr lang="en-US" sz="32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Muscles of the Medial Thigh</a:t>
            </a:r>
            <a:br>
              <a:rPr lang="en-US" b="1" dirty="0" smtClean="0"/>
            </a:br>
            <a:r>
              <a:rPr lang="en-US" b="1" dirty="0" smtClean="0"/>
              <a:t>Adductor Magnus</a:t>
            </a:r>
            <a:r>
              <a:rPr lang="en-US" dirty="0" smtClean="0"/>
              <a:t/>
            </a:r>
            <a:br>
              <a:rPr lang="en-US" dirty="0" smtClean="0"/>
            </a:br>
            <a:endParaRPr lang="en-US" dirty="0"/>
          </a:p>
        </p:txBody>
      </p:sp>
      <p:pic>
        <p:nvPicPr>
          <p:cNvPr id="4" name="Content Placeholder 3" descr="Fig 1.0 - Muscles of the medial thigh. The overlying muscles in the anterior compartment have been removed.">
            <a:hlinkClick r:id="rId2" tooltip="&quot; Fig 1 – Muscles of the medial thigh. The overlying muscles in the anterior compartment have been removed.&quot;"/>
          </p:cNvPr>
          <p:cNvPicPr>
            <a:picLocks noGrp="1"/>
          </p:cNvPicPr>
          <p:nvPr>
            <p:ph sz="quarter" idx="1"/>
          </p:nvPr>
        </p:nvPicPr>
        <p:blipFill>
          <a:blip r:embed="rId3" cstate="print"/>
          <a:srcRect/>
          <a:stretch>
            <a:fillRect/>
          </a:stretch>
        </p:blipFill>
        <p:spPr bwMode="auto">
          <a:xfrm>
            <a:off x="228600" y="1600200"/>
            <a:ext cx="7696200" cy="5105400"/>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adductor </a:t>
            </a:r>
            <a:r>
              <a:rPr lang="en-US" sz="3600" dirty="0" err="1" smtClean="0"/>
              <a:t>magnus</a:t>
            </a:r>
            <a:r>
              <a:rPr lang="en-US" sz="3600" dirty="0" smtClean="0"/>
              <a:t> is the largest muscle in the medial compartment. It lies </a:t>
            </a:r>
            <a:r>
              <a:rPr lang="en-US" sz="3600" dirty="0" err="1" smtClean="0"/>
              <a:t>posteriorly</a:t>
            </a:r>
            <a:r>
              <a:rPr lang="en-US" sz="3600" dirty="0" smtClean="0"/>
              <a:t> to the other muscles.</a:t>
            </a:r>
          </a:p>
          <a:p>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3600" dirty="0" smtClean="0"/>
              <a:t>Functionally, the muscle can be divided into two parts; the </a:t>
            </a:r>
            <a:r>
              <a:rPr lang="en-US" sz="3600" b="1" dirty="0" smtClean="0"/>
              <a:t>adductor part</a:t>
            </a:r>
            <a:r>
              <a:rPr lang="en-US" sz="3600" dirty="0" smtClean="0"/>
              <a:t>, and the </a:t>
            </a:r>
            <a:r>
              <a:rPr lang="en-US" sz="3600" b="1" dirty="0" smtClean="0"/>
              <a:t>hamstring part</a:t>
            </a:r>
            <a:r>
              <a:rPr lang="en-US" sz="3600" dirty="0" smtClean="0"/>
              <a:t>.</a:t>
            </a:r>
          </a:p>
          <a:p>
            <a:pPr lvl="0"/>
            <a:r>
              <a:rPr lang="en-US" sz="3600" b="1" dirty="0" smtClean="0"/>
              <a:t>Attachments</a:t>
            </a:r>
            <a:endParaRPr lang="en-US" sz="3600" dirty="0" smtClean="0"/>
          </a:p>
          <a:p>
            <a:pPr lvl="1"/>
            <a:r>
              <a:rPr lang="en-US" sz="3600" b="1" dirty="0" smtClean="0"/>
              <a:t>Adductor part </a:t>
            </a:r>
            <a:r>
              <a:rPr lang="en-US" sz="3600" dirty="0" smtClean="0"/>
              <a:t>– Originates from the inferior </a:t>
            </a:r>
            <a:r>
              <a:rPr lang="en-US" sz="3600" dirty="0" err="1" smtClean="0"/>
              <a:t>rami</a:t>
            </a:r>
            <a:r>
              <a:rPr lang="en-US" sz="3600" dirty="0" smtClean="0"/>
              <a:t> of the pubis and the </a:t>
            </a:r>
            <a:r>
              <a:rPr lang="en-US" sz="3600" dirty="0" err="1" smtClean="0"/>
              <a:t>rami</a:t>
            </a:r>
            <a:r>
              <a:rPr lang="en-US" sz="3600" dirty="0" smtClean="0"/>
              <a:t> of </a:t>
            </a:r>
            <a:r>
              <a:rPr lang="en-US" sz="3600" dirty="0" err="1" smtClean="0"/>
              <a:t>ischium</a:t>
            </a:r>
            <a:r>
              <a:rPr lang="en-US" sz="3600" dirty="0" smtClean="0"/>
              <a:t>, attaching to the </a:t>
            </a:r>
            <a:r>
              <a:rPr lang="en-US" sz="3600" dirty="0" err="1" smtClean="0"/>
              <a:t>linea</a:t>
            </a:r>
            <a:r>
              <a:rPr lang="en-US" sz="3600" dirty="0" smtClean="0"/>
              <a:t> </a:t>
            </a:r>
            <a:r>
              <a:rPr lang="en-US" sz="3600" dirty="0" err="1" smtClean="0"/>
              <a:t>aspera</a:t>
            </a:r>
            <a:r>
              <a:rPr lang="en-US" sz="3600" dirty="0" smtClean="0"/>
              <a:t> of the femur.</a:t>
            </a:r>
          </a:p>
          <a:p>
            <a:endParaRPr lang="en-US" sz="36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320040" lvl="1" indent="-320040">
              <a:spcBef>
                <a:spcPts val="700"/>
              </a:spcBef>
              <a:buClr>
                <a:schemeClr val="accent2"/>
              </a:buClr>
              <a:buSzPct val="60000"/>
              <a:buFont typeface="Wingdings"/>
              <a:buChar char=""/>
            </a:pPr>
            <a:r>
              <a:rPr lang="en-US" sz="3600" b="1" dirty="0" smtClean="0"/>
              <a:t>Hamstring part </a:t>
            </a:r>
            <a:r>
              <a:rPr lang="en-US" sz="3600" dirty="0" smtClean="0"/>
              <a:t>– Originates from the </a:t>
            </a:r>
            <a:r>
              <a:rPr lang="en-US" sz="3600" dirty="0" err="1" smtClean="0"/>
              <a:t>ischial</a:t>
            </a:r>
            <a:r>
              <a:rPr lang="en-US" sz="3600" dirty="0" smtClean="0"/>
              <a:t> </a:t>
            </a:r>
            <a:r>
              <a:rPr lang="en-US" sz="3600" dirty="0" err="1" smtClean="0"/>
              <a:t>tuberosity</a:t>
            </a:r>
            <a:r>
              <a:rPr lang="en-US" sz="3600" dirty="0" smtClean="0"/>
              <a:t> and attaches to the adductor tubercle and medial </a:t>
            </a:r>
            <a:r>
              <a:rPr lang="en-US" sz="3600" dirty="0" err="1" smtClean="0"/>
              <a:t>supracondylar</a:t>
            </a:r>
            <a:r>
              <a:rPr lang="en-US" sz="3600" dirty="0" smtClean="0"/>
              <a:t> line of the femur.</a:t>
            </a:r>
          </a:p>
          <a:p>
            <a:endParaRPr lang="en-US" sz="36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lvl="0"/>
            <a:r>
              <a:rPr lang="en-US" sz="3600" b="1" dirty="0" smtClean="0"/>
              <a:t>Actions</a:t>
            </a:r>
            <a:r>
              <a:rPr lang="en-US" sz="3600" dirty="0" smtClean="0"/>
              <a:t>: They both adduct the thigh. The adductor component also flexes the thigh, with the hamstring portion extending the thigh.</a:t>
            </a:r>
          </a:p>
          <a:p>
            <a:pPr lvl="0"/>
            <a:r>
              <a:rPr lang="en-US" sz="3600" b="1" dirty="0" err="1" smtClean="0"/>
              <a:t>Innervation</a:t>
            </a:r>
            <a:r>
              <a:rPr lang="en-US" sz="3600" dirty="0" smtClean="0"/>
              <a:t>: Adductor part is innervated by the </a:t>
            </a:r>
            <a:r>
              <a:rPr lang="en-US" sz="3600" dirty="0" err="1" smtClean="0"/>
              <a:t>obturator</a:t>
            </a:r>
            <a:r>
              <a:rPr lang="en-US" sz="3600" dirty="0" smtClean="0"/>
              <a:t> nerve (L2-L4), the hamstring part is innervated by the </a:t>
            </a:r>
            <a:r>
              <a:rPr lang="en-US" sz="3600" dirty="0" err="1" smtClean="0"/>
              <a:t>tibial</a:t>
            </a:r>
            <a:r>
              <a:rPr lang="en-US" sz="3600" dirty="0" smtClean="0"/>
              <a:t> component of the sciatic nerve (L4-S3).</a:t>
            </a:r>
          </a:p>
          <a:p>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Adductor </a:t>
            </a:r>
            <a:r>
              <a:rPr lang="en-US" dirty="0" err="1" smtClean="0"/>
              <a:t>Longus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adductor </a:t>
            </a:r>
            <a:r>
              <a:rPr lang="en-US" sz="3600" dirty="0" err="1" smtClean="0"/>
              <a:t>longus</a:t>
            </a:r>
            <a:r>
              <a:rPr lang="en-US" sz="3600" dirty="0" smtClean="0"/>
              <a:t> is a large, flat muscle. It partially covers the adductor </a:t>
            </a:r>
            <a:r>
              <a:rPr lang="en-US" sz="3600" dirty="0" err="1" smtClean="0"/>
              <a:t>brevis</a:t>
            </a:r>
            <a:r>
              <a:rPr lang="en-US" sz="3600" dirty="0" smtClean="0"/>
              <a:t> and </a:t>
            </a:r>
            <a:r>
              <a:rPr lang="en-US" sz="3600" dirty="0" err="1" smtClean="0"/>
              <a:t>magnus</a:t>
            </a:r>
            <a:r>
              <a:rPr lang="en-US" sz="3600" dirty="0" smtClean="0"/>
              <a:t>. The muscle forms the medial border of the </a:t>
            </a:r>
            <a:r>
              <a:rPr lang="en-US" sz="3600" b="1" u="sng" dirty="0" smtClean="0"/>
              <a:t>femoral triangle</a:t>
            </a:r>
            <a:r>
              <a:rPr lang="en-US" sz="3600" b="1" dirty="0" smtClean="0"/>
              <a:t>.</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b="1" dirty="0" smtClean="0"/>
              <a:t>Access to the Femoral Artery</a:t>
            </a:r>
          </a:p>
          <a:p>
            <a:r>
              <a:rPr lang="en-US" sz="3600" dirty="0" smtClean="0"/>
              <a:t>The femoral artery is located </a:t>
            </a:r>
            <a:r>
              <a:rPr lang="en-US" sz="3600" b="1" dirty="0" smtClean="0"/>
              <a:t>superficially </a:t>
            </a:r>
            <a:r>
              <a:rPr lang="en-US" sz="3600" dirty="0" smtClean="0"/>
              <a:t>within the femoral triangle, and is thus easy to access. This makes it suitable for a range of clinical procedures.</a:t>
            </a:r>
          </a:p>
          <a:p>
            <a:pPr>
              <a:buNone/>
            </a:pPr>
            <a:endParaRPr lang="en-US" sz="360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pubis, and expands into a fan shape, attaching broadly to the </a:t>
            </a:r>
            <a:r>
              <a:rPr lang="en-US" sz="3600" dirty="0" err="1" smtClean="0"/>
              <a:t>linea</a:t>
            </a:r>
            <a:r>
              <a:rPr lang="en-US" sz="3600" dirty="0" smtClean="0"/>
              <a:t> </a:t>
            </a:r>
            <a:r>
              <a:rPr lang="en-US" sz="3600" dirty="0" err="1" smtClean="0"/>
              <a:t>aspera</a:t>
            </a:r>
            <a:r>
              <a:rPr lang="en-US" sz="3600" dirty="0" smtClean="0"/>
              <a:t> of the femur</a:t>
            </a:r>
          </a:p>
          <a:p>
            <a:pPr lvl="0"/>
            <a:r>
              <a:rPr lang="en-US" sz="3600" b="1" dirty="0" smtClean="0"/>
              <a:t>Actions</a:t>
            </a:r>
            <a:r>
              <a:rPr lang="en-US" sz="3600" dirty="0" smtClean="0"/>
              <a:t>: Adduction of the thigh.</a:t>
            </a:r>
          </a:p>
          <a:p>
            <a:pPr lvl="0"/>
            <a:r>
              <a:rPr lang="en-US" sz="3600" b="1" dirty="0" err="1" smtClean="0"/>
              <a:t>Innervation</a:t>
            </a:r>
            <a:r>
              <a:rPr lang="en-US" sz="3600" dirty="0" smtClean="0"/>
              <a:t>: </a:t>
            </a:r>
            <a:r>
              <a:rPr lang="en-US" sz="3600" dirty="0" err="1" smtClean="0"/>
              <a:t>Obturator</a:t>
            </a:r>
            <a:r>
              <a:rPr lang="en-US" sz="3600" dirty="0" smtClean="0"/>
              <a:t> nerve (L2-L4).</a:t>
            </a:r>
          </a:p>
          <a:p>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Adductor </a:t>
            </a:r>
            <a:r>
              <a:rPr lang="en-US" dirty="0" err="1" smtClean="0"/>
              <a:t>Brevis</a:t>
            </a:r>
            <a:r>
              <a:rPr lang="en-US" b="1" dirty="0" smtClean="0"/>
              <a:t/>
            </a:r>
            <a:br>
              <a:rPr lang="en-US" b="1" dirty="0" smtClean="0"/>
            </a:br>
            <a:r>
              <a:rPr lang="en-US" dirty="0" smtClean="0"/>
              <a:t/>
            </a:r>
            <a:br>
              <a:rPr lang="en-US" dirty="0" smtClean="0"/>
            </a:br>
            <a:endParaRPr lang="en-US" dirty="0"/>
          </a:p>
        </p:txBody>
      </p:sp>
      <p:pic>
        <p:nvPicPr>
          <p:cNvPr id="4" name="Content Placeholder 3" descr="Fig 1.1 – View of the medial thigh, with the course of the obturator nerve highlighted">
            <a:hlinkClick r:id="rId2" tooltip="&quot; Fig 2 – View of the medial thigh, with the course of the obturator nerve highlighted&quot;"/>
          </p:cNvPr>
          <p:cNvPicPr>
            <a:picLocks noGrp="1"/>
          </p:cNvPicPr>
          <p:nvPr>
            <p:ph sz="quarter" idx="1"/>
          </p:nvPr>
        </p:nvPicPr>
        <p:blipFill>
          <a:blip r:embed="rId3" cstate="print"/>
          <a:srcRect/>
          <a:stretch>
            <a:fillRect/>
          </a:stretch>
        </p:blipFill>
        <p:spPr bwMode="auto">
          <a:xfrm>
            <a:off x="990600" y="1600200"/>
            <a:ext cx="6934200" cy="5257800"/>
          </a:xfrm>
          <a:prstGeom prst="rect">
            <a:avLst/>
          </a:prstGeom>
          <a:noFill/>
          <a:ln w="9525">
            <a:noFill/>
            <a:miter lim="800000"/>
            <a:headEnd/>
            <a:tailEnd/>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adductor </a:t>
            </a:r>
            <a:r>
              <a:rPr lang="en-US" sz="3600" dirty="0" err="1" smtClean="0"/>
              <a:t>brevis</a:t>
            </a:r>
            <a:r>
              <a:rPr lang="en-US" sz="3600" dirty="0" smtClean="0"/>
              <a:t> is a short muscle, lying underneath the adductor </a:t>
            </a:r>
            <a:r>
              <a:rPr lang="en-US" sz="3600" dirty="0" err="1" smtClean="0"/>
              <a:t>longus</a:t>
            </a:r>
            <a:r>
              <a:rPr lang="en-US" sz="3600" dirty="0" smtClean="0"/>
              <a:t>.</a:t>
            </a:r>
          </a:p>
          <a:p>
            <a:r>
              <a:rPr lang="en-US" sz="3600" dirty="0" smtClean="0"/>
              <a:t>It lies in between the anterior and posterior divisions of the </a:t>
            </a:r>
            <a:r>
              <a:rPr lang="en-US" sz="3600" dirty="0" err="1" smtClean="0"/>
              <a:t>obturator</a:t>
            </a:r>
            <a:r>
              <a:rPr lang="en-US" sz="3600" dirty="0" smtClean="0"/>
              <a:t> nerve. Therefore, it can be used as an anatomical landmark to identify the branches of the above nerve.</a:t>
            </a:r>
          </a:p>
          <a:p>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body of pubis and inferior pubic </a:t>
            </a:r>
            <a:r>
              <a:rPr lang="en-US" sz="3600" dirty="0" err="1" smtClean="0"/>
              <a:t>rami</a:t>
            </a:r>
            <a:r>
              <a:rPr lang="en-US" sz="3600" dirty="0" smtClean="0"/>
              <a:t>. It attaches to the </a:t>
            </a:r>
            <a:r>
              <a:rPr lang="en-US" sz="3600" dirty="0" err="1" smtClean="0"/>
              <a:t>linea</a:t>
            </a:r>
            <a:r>
              <a:rPr lang="en-US" sz="3600" dirty="0" smtClean="0"/>
              <a:t> </a:t>
            </a:r>
            <a:r>
              <a:rPr lang="en-US" sz="3600" dirty="0" err="1" smtClean="0"/>
              <a:t>aspera</a:t>
            </a:r>
            <a:r>
              <a:rPr lang="en-US" sz="3600" dirty="0" smtClean="0"/>
              <a:t> on the posterior surface of the femur, proximal to the adductor </a:t>
            </a:r>
            <a:r>
              <a:rPr lang="en-US" sz="3600" dirty="0" err="1" smtClean="0"/>
              <a:t>longus</a:t>
            </a:r>
            <a:r>
              <a:rPr lang="en-US" sz="3600" dirty="0" smtClean="0"/>
              <a:t>.</a:t>
            </a:r>
          </a:p>
          <a:p>
            <a:pPr lvl="0"/>
            <a:r>
              <a:rPr lang="en-US" sz="3600" b="1" dirty="0" smtClean="0"/>
              <a:t>Actions</a:t>
            </a:r>
            <a:r>
              <a:rPr lang="en-US" sz="3600" dirty="0" smtClean="0"/>
              <a:t>: Adduction of the thigh.</a:t>
            </a:r>
          </a:p>
          <a:p>
            <a:pPr lvl="0"/>
            <a:r>
              <a:rPr lang="en-US" sz="3600" b="1" dirty="0" err="1" smtClean="0"/>
              <a:t>Innervation</a:t>
            </a:r>
            <a:r>
              <a:rPr lang="en-US" sz="3600" dirty="0" smtClean="0"/>
              <a:t>: </a:t>
            </a:r>
            <a:r>
              <a:rPr lang="en-US" sz="3600" dirty="0" err="1" smtClean="0"/>
              <a:t>Obturator</a:t>
            </a:r>
            <a:r>
              <a:rPr lang="en-US" sz="3600" dirty="0" smtClean="0"/>
              <a:t> nerve (L2-L4).</a:t>
            </a:r>
          </a:p>
          <a:p>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Obturator</a:t>
            </a:r>
            <a:r>
              <a:rPr lang="en-US" dirty="0" smtClean="0"/>
              <a:t> </a:t>
            </a:r>
            <a:r>
              <a:rPr lang="en-US" dirty="0" err="1" smtClean="0"/>
              <a:t>Externus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sz="3600" dirty="0" smtClean="0"/>
              <a:t>This is one of the smaller muscles of the medial thigh, and it is located most superiorly.</a:t>
            </a:r>
          </a:p>
          <a:p>
            <a:pPr lvl="0"/>
            <a:r>
              <a:rPr lang="en-US" sz="3600" b="1" dirty="0" smtClean="0"/>
              <a:t>Attachments</a:t>
            </a:r>
            <a:r>
              <a:rPr lang="en-US" sz="3600" dirty="0" smtClean="0"/>
              <a:t>: It originates from the membrane of the </a:t>
            </a:r>
            <a:r>
              <a:rPr lang="en-US" sz="3600" dirty="0" err="1" smtClean="0"/>
              <a:t>obturator</a:t>
            </a:r>
            <a:r>
              <a:rPr lang="en-US" sz="3600" dirty="0" smtClean="0"/>
              <a:t> foramen, and adjacent bone. It passes under the neck of femur, attaching to the posterior aspect of the greater </a:t>
            </a:r>
            <a:r>
              <a:rPr lang="en-US" sz="3600" dirty="0" err="1" smtClean="0"/>
              <a:t>trochanter</a:t>
            </a:r>
            <a:r>
              <a:rPr lang="en-US" dirty="0" smtClean="0"/>
              <a:t>.</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Adduction and lateral rotation of the thigh.</a:t>
            </a:r>
          </a:p>
          <a:p>
            <a:pPr lvl="0"/>
            <a:r>
              <a:rPr lang="en-US" sz="3600" b="1" dirty="0" err="1" smtClean="0"/>
              <a:t>Innervation</a:t>
            </a:r>
            <a:r>
              <a:rPr lang="en-US" sz="3600" dirty="0" smtClean="0"/>
              <a:t>: </a:t>
            </a:r>
            <a:r>
              <a:rPr lang="en-US" sz="3600" dirty="0" err="1" smtClean="0"/>
              <a:t>Obturator</a:t>
            </a:r>
            <a:r>
              <a:rPr lang="en-US" sz="3600" dirty="0" smtClean="0"/>
              <a:t> nerve (L2-L4).</a:t>
            </a:r>
          </a:p>
          <a:p>
            <a:endParaRPr lang="en-US" dirty="0" smtClean="0"/>
          </a:p>
          <a:p>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Gracilis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dirty="0" smtClean="0"/>
              <a:t>The </a:t>
            </a:r>
            <a:r>
              <a:rPr lang="en-US" dirty="0" err="1" smtClean="0"/>
              <a:t>gracilis</a:t>
            </a:r>
            <a:r>
              <a:rPr lang="en-US" dirty="0" smtClean="0"/>
              <a:t> is the most superficial and medial of the muscles in this compartment. It crosses at both the hip and knee joints. It is sometimes transplanted into the hand or forearm to replace a damaged muscle.</a:t>
            </a:r>
          </a:p>
          <a:p>
            <a:pPr>
              <a:buNone/>
            </a:pP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Attachments</a:t>
            </a:r>
            <a:r>
              <a:rPr lang="en-US" sz="3600" dirty="0" smtClean="0"/>
              <a:t>: It originates from the </a:t>
            </a:r>
            <a:r>
              <a:rPr lang="en-US" sz="3600" b="1" dirty="0" smtClean="0"/>
              <a:t>inferior </a:t>
            </a:r>
            <a:r>
              <a:rPr lang="en-US" sz="3600" b="1" dirty="0" err="1" smtClean="0"/>
              <a:t>rami</a:t>
            </a:r>
            <a:r>
              <a:rPr lang="en-US" sz="3600" b="1" dirty="0" smtClean="0"/>
              <a:t> of the pubis</a:t>
            </a:r>
            <a:r>
              <a:rPr lang="en-US" sz="3600" dirty="0" smtClean="0"/>
              <a:t>, and the </a:t>
            </a:r>
            <a:r>
              <a:rPr lang="en-US" sz="3600" b="1" dirty="0" smtClean="0"/>
              <a:t>body of the pubis. </a:t>
            </a:r>
            <a:r>
              <a:rPr lang="en-US" sz="3600" dirty="0" smtClean="0"/>
              <a:t>Descending almost vertically down the leg, it attaches to the </a:t>
            </a:r>
            <a:r>
              <a:rPr lang="en-US" sz="3600" b="1" dirty="0" smtClean="0"/>
              <a:t>medial surface of the tibia</a:t>
            </a:r>
            <a:r>
              <a:rPr lang="en-US" sz="3600" dirty="0" smtClean="0"/>
              <a:t>, between the tendons of the </a:t>
            </a:r>
            <a:r>
              <a:rPr lang="en-US" sz="3600" b="1" dirty="0" err="1" smtClean="0"/>
              <a:t>sartorius</a:t>
            </a:r>
            <a:r>
              <a:rPr lang="en-US" sz="3600" b="1" dirty="0" smtClean="0"/>
              <a:t> (</a:t>
            </a:r>
            <a:r>
              <a:rPr lang="en-US" sz="3600" b="1" dirty="0" err="1" smtClean="0"/>
              <a:t>anteriorly</a:t>
            </a:r>
            <a:r>
              <a:rPr lang="en-US" sz="3600" b="1" dirty="0" smtClean="0"/>
              <a:t>) </a:t>
            </a:r>
            <a:r>
              <a:rPr lang="en-US" sz="3600" dirty="0" smtClean="0"/>
              <a:t>and the </a:t>
            </a:r>
            <a:r>
              <a:rPr lang="en-US" sz="3600" b="1" dirty="0" err="1" smtClean="0"/>
              <a:t>semitendinosus</a:t>
            </a:r>
            <a:r>
              <a:rPr lang="en-US" sz="3600" b="1" dirty="0" smtClean="0"/>
              <a:t> (</a:t>
            </a:r>
            <a:r>
              <a:rPr lang="en-US" sz="3600" b="1" dirty="0" err="1" smtClean="0"/>
              <a:t>posteriorly</a:t>
            </a:r>
            <a:r>
              <a:rPr lang="en-US" sz="3600" b="1" dirty="0" smtClean="0"/>
              <a:t>).</a:t>
            </a:r>
          </a:p>
          <a:p>
            <a:pPr>
              <a:buNone/>
            </a:pPr>
            <a:endParaRPr lang="en-US" sz="36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Adduction of the thigh at the hip, and flexion of the leg at the knee.</a:t>
            </a:r>
          </a:p>
          <a:p>
            <a:pPr lvl="0"/>
            <a:r>
              <a:rPr lang="en-US" sz="3600" b="1" dirty="0" err="1" smtClean="0"/>
              <a:t>Innervation</a:t>
            </a:r>
            <a:r>
              <a:rPr lang="en-US" sz="3600" dirty="0" smtClean="0"/>
              <a:t>: </a:t>
            </a:r>
            <a:r>
              <a:rPr lang="en-US" sz="3600" dirty="0" err="1" smtClean="0"/>
              <a:t>Obturator</a:t>
            </a:r>
            <a:r>
              <a:rPr lang="en-US" sz="3600" dirty="0" smtClean="0"/>
              <a:t> nerve (L2-L4).</a:t>
            </a:r>
          </a:p>
          <a:p>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Muscles in the Anterior Compartment of the Leg</a:t>
            </a:r>
            <a:br>
              <a:rPr lang="en-US" b="1" dirty="0" smtClean="0"/>
            </a:br>
            <a:endParaRPr lang="en-US" dirty="0"/>
          </a:p>
        </p:txBody>
      </p:sp>
      <p:sp>
        <p:nvSpPr>
          <p:cNvPr id="3" name="Content Placeholder 2"/>
          <p:cNvSpPr>
            <a:spLocks noGrp="1"/>
          </p:cNvSpPr>
          <p:nvPr>
            <p:ph sz="quarter" idx="1"/>
          </p:nvPr>
        </p:nvSpPr>
        <p:spPr/>
        <p:txBody>
          <a:bodyPr/>
          <a:lstStyle/>
          <a:p>
            <a:r>
              <a:rPr lang="en-US" sz="3600" dirty="0" smtClean="0"/>
              <a:t>There are four muscles in the anterior compartment of the leg; </a:t>
            </a:r>
            <a:r>
              <a:rPr lang="en-US" sz="3600" b="1" dirty="0" err="1" smtClean="0"/>
              <a:t>tibialis</a:t>
            </a:r>
            <a:r>
              <a:rPr lang="en-US" sz="3600" b="1" dirty="0" smtClean="0"/>
              <a:t> anterior, extensor </a:t>
            </a:r>
            <a:r>
              <a:rPr lang="en-US" sz="3600" b="1" dirty="0" err="1" smtClean="0"/>
              <a:t>digitorum</a:t>
            </a:r>
            <a:r>
              <a:rPr lang="en-US" sz="3600" b="1" dirty="0" smtClean="0"/>
              <a:t> </a:t>
            </a:r>
            <a:r>
              <a:rPr lang="en-US" sz="3600" b="1" dirty="0" err="1" smtClean="0"/>
              <a:t>longus</a:t>
            </a:r>
            <a:r>
              <a:rPr lang="en-US" sz="3600" b="1" dirty="0" smtClean="0"/>
              <a:t>, extensor </a:t>
            </a:r>
            <a:r>
              <a:rPr lang="en-US" sz="3600" b="1" dirty="0" err="1" smtClean="0"/>
              <a:t>hallucis</a:t>
            </a:r>
            <a:r>
              <a:rPr lang="en-US" sz="3600" b="1" dirty="0" smtClean="0"/>
              <a:t> </a:t>
            </a:r>
            <a:r>
              <a:rPr lang="en-US" sz="3600" b="1" dirty="0" err="1" smtClean="0"/>
              <a:t>longus</a:t>
            </a:r>
            <a:r>
              <a:rPr lang="en-US" sz="3600" b="1" dirty="0" smtClean="0"/>
              <a:t> </a:t>
            </a:r>
            <a:r>
              <a:rPr lang="en-US" sz="3600" dirty="0" smtClean="0"/>
              <a:t>and </a:t>
            </a:r>
            <a:r>
              <a:rPr lang="en-US" sz="3600" b="1" dirty="0" err="1" smtClean="0"/>
              <a:t>fibularis</a:t>
            </a:r>
            <a:r>
              <a:rPr lang="en-US" sz="3600" b="1" dirty="0" smtClean="0"/>
              <a:t> </a:t>
            </a:r>
            <a:r>
              <a:rPr lang="en-US" sz="3600" b="1" dirty="0" err="1" smtClean="0"/>
              <a:t>tertius</a:t>
            </a:r>
            <a:r>
              <a:rPr lang="en-US" sz="3600" b="1" dirty="0" smtClean="0"/>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sz="3600" dirty="0" smtClean="0"/>
              <a:t>One such procedure is </a:t>
            </a:r>
            <a:r>
              <a:rPr lang="en-US" sz="3600" b="1" dirty="0" smtClean="0"/>
              <a:t>coronary angiography.</a:t>
            </a:r>
            <a:r>
              <a:rPr lang="en-US" sz="3600" dirty="0" smtClean="0"/>
              <a:t> Here, the femoral artery is </a:t>
            </a:r>
            <a:r>
              <a:rPr lang="en-US" sz="3600" dirty="0" err="1" smtClean="0"/>
              <a:t>catheterised</a:t>
            </a:r>
            <a:r>
              <a:rPr lang="en-US" sz="3600" dirty="0" smtClean="0"/>
              <a:t> with a long, thin tube. This tube is navigated up the external iliac artery, common iliac artery, aorta, and into the coronary vessels. A radio-opaque dye is then injected into the coronary vessels, and any wall thickening or blockages can be </a:t>
            </a:r>
            <a:r>
              <a:rPr lang="en-US" sz="3600" dirty="0" err="1" smtClean="0"/>
              <a:t>visualised</a:t>
            </a:r>
            <a:r>
              <a:rPr lang="en-US" sz="3600" dirty="0" smtClean="0"/>
              <a:t> via x-ray.</a:t>
            </a:r>
          </a:p>
          <a:p>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Collectively, they act to </a:t>
            </a:r>
            <a:r>
              <a:rPr lang="en-US" sz="3600" b="1" dirty="0" err="1" smtClean="0"/>
              <a:t>dorsiflex</a:t>
            </a:r>
            <a:r>
              <a:rPr lang="en-US" sz="3600" dirty="0" smtClean="0"/>
              <a:t> and </a:t>
            </a:r>
            <a:r>
              <a:rPr lang="en-US" sz="3600" b="1" dirty="0" smtClean="0"/>
              <a:t>invert</a:t>
            </a:r>
            <a:r>
              <a:rPr lang="en-US" sz="3600" dirty="0" smtClean="0"/>
              <a:t> the foot at the ankle joint.  The extensor </a:t>
            </a:r>
            <a:r>
              <a:rPr lang="en-US" sz="3600" dirty="0" err="1" smtClean="0"/>
              <a:t>digitorum</a:t>
            </a:r>
            <a:r>
              <a:rPr lang="en-US" sz="3600" dirty="0" smtClean="0"/>
              <a:t> </a:t>
            </a:r>
            <a:r>
              <a:rPr lang="en-US" sz="3600" dirty="0" err="1" smtClean="0"/>
              <a:t>longus</a:t>
            </a:r>
            <a:r>
              <a:rPr lang="en-US" sz="3600" dirty="0" smtClean="0"/>
              <a:t> and extensor </a:t>
            </a:r>
            <a:r>
              <a:rPr lang="en-US" sz="3600" dirty="0" err="1" smtClean="0"/>
              <a:t>hallucis</a:t>
            </a:r>
            <a:r>
              <a:rPr lang="en-US" sz="3600" dirty="0" smtClean="0"/>
              <a:t> </a:t>
            </a:r>
            <a:r>
              <a:rPr lang="en-US" sz="3600" dirty="0" err="1" smtClean="0"/>
              <a:t>longus</a:t>
            </a:r>
            <a:r>
              <a:rPr lang="en-US" sz="3600" dirty="0" smtClean="0"/>
              <a:t> also extend the toes. </a:t>
            </a:r>
            <a:endParaRPr lang="en-US" sz="36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muscles in this compartment are innervated by the </a:t>
            </a:r>
            <a:r>
              <a:rPr lang="en-US" sz="3600" b="1" dirty="0" smtClean="0"/>
              <a:t>deep fibular nerve </a:t>
            </a:r>
            <a:r>
              <a:rPr lang="en-US" sz="3600" dirty="0" smtClean="0"/>
              <a:t>(L4-S1), and blood is supplied via the </a:t>
            </a:r>
            <a:r>
              <a:rPr lang="en-US" sz="3600" b="1" dirty="0" smtClean="0"/>
              <a:t>anterior </a:t>
            </a:r>
            <a:r>
              <a:rPr lang="en-US" sz="3600" b="1" dirty="0" err="1" smtClean="0"/>
              <a:t>tibial</a:t>
            </a:r>
            <a:r>
              <a:rPr lang="en-US" sz="3600" b="1" dirty="0" smtClean="0"/>
              <a:t> artery</a:t>
            </a:r>
            <a:r>
              <a:rPr lang="en-US" sz="3600" dirty="0" smtClean="0"/>
              <a:t>.</a:t>
            </a:r>
          </a:p>
          <a:p>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Tibialis</a:t>
            </a:r>
            <a:r>
              <a:rPr lang="en-US" dirty="0" smtClean="0"/>
              <a:t> Anterior</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tibialis</a:t>
            </a:r>
            <a:r>
              <a:rPr lang="en-US" sz="3600" dirty="0" smtClean="0"/>
              <a:t> anterior muscle is located alongside the lateral surface of the tibia.</a:t>
            </a:r>
          </a:p>
          <a:p>
            <a:r>
              <a:rPr lang="en-US" sz="3600" dirty="0" smtClean="0"/>
              <a:t>It is the </a:t>
            </a:r>
            <a:r>
              <a:rPr lang="en-US" sz="3600" b="1" dirty="0" smtClean="0"/>
              <a:t>strongest </a:t>
            </a:r>
            <a:r>
              <a:rPr lang="en-US" sz="3600" b="1" dirty="0" err="1" smtClean="0"/>
              <a:t>dorsiflexor</a:t>
            </a:r>
            <a:r>
              <a:rPr lang="en-US" sz="3600" b="1" dirty="0" smtClean="0"/>
              <a:t> </a:t>
            </a:r>
            <a:r>
              <a:rPr lang="en-US" sz="3600" dirty="0" smtClean="0"/>
              <a:t>of the foot.</a:t>
            </a:r>
          </a:p>
          <a:p>
            <a:r>
              <a:rPr lang="en-US" sz="3600" dirty="0" smtClean="0"/>
              <a:t>To test the power of the </a:t>
            </a:r>
            <a:r>
              <a:rPr lang="en-US" sz="3600" dirty="0" err="1" smtClean="0"/>
              <a:t>tibialis</a:t>
            </a:r>
            <a:r>
              <a:rPr lang="en-US" sz="3600" dirty="0" smtClean="0"/>
              <a:t> anterior, the patient can be asked to stand on their heels.</a:t>
            </a:r>
          </a:p>
          <a:p>
            <a:pPr>
              <a:buNone/>
            </a:pP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lateral surface of the tibia, attaches to the medial cuneiform and the base of metatarsal I.</a:t>
            </a:r>
          </a:p>
          <a:p>
            <a:pPr lvl="0"/>
            <a:r>
              <a:rPr lang="en-US" sz="3600" b="1" dirty="0" smtClean="0"/>
              <a:t>Actions</a:t>
            </a:r>
            <a:r>
              <a:rPr lang="en-US" sz="3600" dirty="0" smtClean="0"/>
              <a:t>: </a:t>
            </a:r>
            <a:r>
              <a:rPr lang="en-US" sz="3600" dirty="0" err="1" smtClean="0"/>
              <a:t>Dorsiflexion</a:t>
            </a:r>
            <a:r>
              <a:rPr lang="en-US" sz="3600" dirty="0" smtClean="0"/>
              <a:t> and inversion of the foot.</a:t>
            </a:r>
          </a:p>
          <a:p>
            <a:pPr lvl="0"/>
            <a:r>
              <a:rPr lang="en-US" sz="3600" b="1" dirty="0" err="1" smtClean="0"/>
              <a:t>Innervation</a:t>
            </a:r>
            <a:r>
              <a:rPr lang="en-US" sz="3600" dirty="0" smtClean="0"/>
              <a:t>: Deep fibular nerve.</a:t>
            </a:r>
          </a:p>
          <a:p>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muscles of the anterior leg.</a:t>
            </a:r>
            <a:endParaRPr lang="en-US" dirty="0"/>
          </a:p>
        </p:txBody>
      </p:sp>
      <p:pic>
        <p:nvPicPr>
          <p:cNvPr id="4" name="Content Placeholder 3" descr="https://teachmeanatomy.info/wp-content/uploads/Muscles-of-the-Anterior-Leg-600x664.jpg">
            <a:hlinkClick r:id="rId2" tooltip="&quot; Fig 1 – The muscles of the anterior leg.&quot;"/>
          </p:cNvPr>
          <p:cNvPicPr>
            <a:picLocks noGrp="1"/>
          </p:cNvPicPr>
          <p:nvPr>
            <p:ph sz="quarter" idx="1"/>
          </p:nvPr>
        </p:nvPicPr>
        <p:blipFill>
          <a:blip r:embed="rId3" cstate="print"/>
          <a:srcRect/>
          <a:stretch>
            <a:fillRect/>
          </a:stretch>
        </p:blipFill>
        <p:spPr bwMode="auto">
          <a:xfrm>
            <a:off x="1371600" y="1219200"/>
            <a:ext cx="7239000" cy="5334000"/>
          </a:xfrm>
          <a:prstGeom prst="rect">
            <a:avLst/>
          </a:prstGeom>
          <a:noFill/>
          <a:ln w="9525">
            <a:noFill/>
            <a:miter lim="800000"/>
            <a:headEnd/>
            <a:tailEnd/>
          </a:ln>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Extensor </a:t>
            </a:r>
            <a:r>
              <a:rPr lang="en-US" dirty="0" err="1" smtClean="0"/>
              <a:t>Digitorum</a:t>
            </a:r>
            <a:r>
              <a:rPr lang="en-US" dirty="0" smtClean="0"/>
              <a:t> </a:t>
            </a:r>
            <a:r>
              <a:rPr lang="en-US" dirty="0" err="1" smtClean="0"/>
              <a:t>Longus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Autofit/>
          </a:bodyPr>
          <a:lstStyle/>
          <a:p>
            <a:r>
              <a:rPr lang="en-US" sz="3600" dirty="0" smtClean="0"/>
              <a:t>The extensor </a:t>
            </a:r>
            <a:r>
              <a:rPr lang="en-US" sz="3600" dirty="0" err="1" smtClean="0"/>
              <a:t>digitorum</a:t>
            </a:r>
            <a:r>
              <a:rPr lang="en-US" sz="3600" dirty="0" smtClean="0"/>
              <a:t> </a:t>
            </a:r>
            <a:r>
              <a:rPr lang="en-US" sz="3600" dirty="0" err="1" smtClean="0"/>
              <a:t>longus</a:t>
            </a:r>
            <a:r>
              <a:rPr lang="en-US" sz="3600" dirty="0" smtClean="0"/>
              <a:t> lies lateral and deep to the </a:t>
            </a:r>
            <a:r>
              <a:rPr lang="en-US" sz="3600" dirty="0" err="1" smtClean="0"/>
              <a:t>tibialis</a:t>
            </a:r>
            <a:r>
              <a:rPr lang="en-US" sz="3600" dirty="0" smtClean="0"/>
              <a:t> anterior. The tendons of the EDL can be palpated on the dorsal surface of the foot.</a:t>
            </a:r>
          </a:p>
          <a:p>
            <a:pPr>
              <a:buNone/>
            </a:pPr>
            <a:endParaRPr lang="en-US" sz="3600"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lateral </a:t>
            </a:r>
            <a:r>
              <a:rPr lang="en-US" sz="3600" dirty="0" err="1" smtClean="0"/>
              <a:t>condyle</a:t>
            </a:r>
            <a:r>
              <a:rPr lang="en-US" sz="3600" dirty="0" smtClean="0"/>
              <a:t> of the tibia and the medial surface of the fibula. The </a:t>
            </a:r>
            <a:r>
              <a:rPr lang="en-US" sz="3600" dirty="0" err="1" smtClean="0"/>
              <a:t>fibres</a:t>
            </a:r>
            <a:r>
              <a:rPr lang="en-US" sz="3600" dirty="0" smtClean="0"/>
              <a:t> converge into a tendon, which travels to the dorsal surface of the foot. The tendon splits into four, each inserting onto a toe.</a:t>
            </a:r>
          </a:p>
          <a:p>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Actions</a:t>
            </a:r>
            <a:r>
              <a:rPr lang="en-US" sz="3600" dirty="0" smtClean="0"/>
              <a:t>: Extension of the lateral four toes, and </a:t>
            </a:r>
            <a:r>
              <a:rPr lang="en-US" sz="3600" dirty="0" err="1" smtClean="0"/>
              <a:t>dorsiflexion</a:t>
            </a:r>
            <a:r>
              <a:rPr lang="en-US" sz="3600" dirty="0" smtClean="0"/>
              <a:t> of the foot.</a:t>
            </a:r>
          </a:p>
          <a:p>
            <a:pPr lvl="0"/>
            <a:r>
              <a:rPr lang="en-US" sz="3600" b="1" dirty="0" err="1" smtClean="0"/>
              <a:t>Innervation</a:t>
            </a:r>
            <a:r>
              <a:rPr lang="en-US" sz="3600" dirty="0" smtClean="0"/>
              <a:t>: Deep fibular nerve.</a:t>
            </a:r>
          </a:p>
          <a:p>
            <a:endParaRPr lang="en-US" sz="3600"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Extensor </a:t>
            </a:r>
            <a:r>
              <a:rPr lang="en-US" dirty="0" err="1" smtClean="0"/>
              <a:t>Hallucis</a:t>
            </a:r>
            <a:r>
              <a:rPr lang="en-US" dirty="0" smtClean="0"/>
              <a:t> </a:t>
            </a:r>
            <a:r>
              <a:rPr lang="en-US" dirty="0" err="1" smtClean="0"/>
              <a:t>Longus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extensor </a:t>
            </a:r>
            <a:r>
              <a:rPr lang="en-US" sz="3600" dirty="0" err="1" smtClean="0"/>
              <a:t>hallucis</a:t>
            </a:r>
            <a:r>
              <a:rPr lang="en-US" sz="3600" dirty="0" smtClean="0"/>
              <a:t> </a:t>
            </a:r>
            <a:r>
              <a:rPr lang="en-US" sz="3600" dirty="0" err="1" smtClean="0"/>
              <a:t>longus</a:t>
            </a:r>
            <a:r>
              <a:rPr lang="en-US" sz="3600" dirty="0" smtClean="0"/>
              <a:t> is located deep to the EDL and TA.</a:t>
            </a:r>
          </a:p>
          <a:p>
            <a:pPr lvl="0"/>
            <a:r>
              <a:rPr lang="en-US" sz="3600" b="1" dirty="0" smtClean="0"/>
              <a:t>Attachments</a:t>
            </a:r>
            <a:r>
              <a:rPr lang="en-US" sz="3600" dirty="0" smtClean="0"/>
              <a:t>: Originates from the medial </a:t>
            </a:r>
            <a:r>
              <a:rPr lang="en-US" sz="3600" b="1" dirty="0" smtClean="0"/>
              <a:t>surface of the fibular shaft. </a:t>
            </a:r>
            <a:r>
              <a:rPr lang="en-US" sz="3600" dirty="0" smtClean="0"/>
              <a:t> The tendon crosses anterior to the ankle joint and attaches to the base of </a:t>
            </a:r>
            <a:r>
              <a:rPr lang="en-US" sz="3600" b="1" dirty="0" smtClean="0"/>
              <a:t>the distal phalanx of the great toe.</a:t>
            </a:r>
          </a:p>
          <a:p>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Action</a:t>
            </a:r>
            <a:r>
              <a:rPr lang="en-US" sz="3600" dirty="0" smtClean="0"/>
              <a:t>: Extension of the great toe and </a:t>
            </a:r>
            <a:r>
              <a:rPr lang="en-US" sz="3600" dirty="0" err="1" smtClean="0"/>
              <a:t>dorsiflexion</a:t>
            </a:r>
            <a:r>
              <a:rPr lang="en-US" sz="3600" dirty="0" smtClean="0"/>
              <a:t> of the foot.</a:t>
            </a:r>
          </a:p>
          <a:p>
            <a:pPr lvl="0"/>
            <a:r>
              <a:rPr lang="en-US" sz="3600" b="1" dirty="0" err="1" smtClean="0"/>
              <a:t>Innervation</a:t>
            </a:r>
            <a:r>
              <a:rPr lang="en-US" sz="3600" dirty="0" smtClean="0"/>
              <a:t>: Deep fibular nerve.</a:t>
            </a:r>
          </a:p>
          <a:p>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b="1" dirty="0" smtClean="0"/>
              <a:t>Femoral Hernia</a:t>
            </a:r>
          </a:p>
          <a:p>
            <a:r>
              <a:rPr lang="en-US" sz="3600" dirty="0" smtClean="0"/>
              <a:t>A hernia is defined as “</a:t>
            </a:r>
            <a:r>
              <a:rPr lang="en-US" sz="3600" i="1" dirty="0" smtClean="0"/>
              <a:t>a condition in which part of an organ is displaced and protrudes through the wall of the cavity containing it</a:t>
            </a:r>
            <a:r>
              <a:rPr lang="en-US" sz="3600" dirty="0" smtClean="0"/>
              <a:t>“.</a:t>
            </a:r>
          </a:p>
          <a:p>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Lateral view of the tendons of the foot</a:t>
            </a:r>
            <a:endParaRPr lang="en-US" dirty="0"/>
          </a:p>
        </p:txBody>
      </p:sp>
      <p:pic>
        <p:nvPicPr>
          <p:cNvPr id="4" name="Content Placeholder 3" descr="Fig 1.1 - Lateral view of the tendons of the foot. Note the fibularis longus tendon, as it moves underneath the foot.">
            <a:hlinkClick r:id="rId2" tooltip="&quot; Fig 2 – Lateral view of the tendons of the foot.&quot;"/>
          </p:cNvPr>
          <p:cNvPicPr>
            <a:picLocks noGrp="1"/>
          </p:cNvPicPr>
          <p:nvPr>
            <p:ph sz="quarter" idx="1"/>
          </p:nvPr>
        </p:nvPicPr>
        <p:blipFill>
          <a:blip r:embed="rId3" cstate="print"/>
          <a:srcRect/>
          <a:stretch>
            <a:fillRect/>
          </a:stretch>
        </p:blipFill>
        <p:spPr bwMode="auto">
          <a:xfrm>
            <a:off x="228600" y="1600200"/>
            <a:ext cx="8305800" cy="4800600"/>
          </a:xfrm>
          <a:prstGeom prst="rect">
            <a:avLst/>
          </a:prstGeom>
          <a:noFill/>
          <a:ln w="9525">
            <a:noFill/>
            <a:miter lim="800000"/>
            <a:headEnd/>
            <a:tailEnd/>
          </a:ln>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err="1" smtClean="0"/>
              <a:t>Fibularis</a:t>
            </a:r>
            <a:r>
              <a:rPr lang="en-US" b="1" dirty="0" smtClean="0"/>
              <a:t> </a:t>
            </a:r>
            <a:r>
              <a:rPr lang="en-US" b="1" dirty="0" err="1" smtClean="0"/>
              <a:t>Tertius</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fibularis</a:t>
            </a:r>
            <a:r>
              <a:rPr lang="en-US" sz="3600" dirty="0" smtClean="0"/>
              <a:t> </a:t>
            </a:r>
            <a:r>
              <a:rPr lang="en-US" sz="3600" dirty="0" err="1" smtClean="0"/>
              <a:t>tertius</a:t>
            </a:r>
            <a:r>
              <a:rPr lang="en-US" sz="3600" dirty="0" smtClean="0"/>
              <a:t> muscles arises from the most inferior part of the EDL. It is not present in all individuals, and is considered by some texts as a part of the extensor </a:t>
            </a:r>
            <a:r>
              <a:rPr lang="en-US" sz="3600" dirty="0" err="1" smtClean="0"/>
              <a:t>digitorum</a:t>
            </a:r>
            <a:r>
              <a:rPr lang="en-US" sz="3600" dirty="0" smtClean="0"/>
              <a:t> </a:t>
            </a:r>
            <a:r>
              <a:rPr lang="en-US" sz="3600" dirty="0" err="1" smtClean="0"/>
              <a:t>longus</a:t>
            </a:r>
            <a:r>
              <a:rPr lang="en-US" sz="3600" dirty="0" smtClean="0"/>
              <a:t>.</a:t>
            </a:r>
          </a:p>
          <a:p>
            <a:pPr>
              <a:buNone/>
            </a:pP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Attachments</a:t>
            </a:r>
            <a:r>
              <a:rPr lang="en-US" sz="3600" dirty="0" smtClean="0"/>
              <a:t>: Originates with the extensor </a:t>
            </a:r>
            <a:r>
              <a:rPr lang="en-US" sz="3600" dirty="0" err="1" smtClean="0"/>
              <a:t>digitorum</a:t>
            </a:r>
            <a:r>
              <a:rPr lang="en-US" sz="3600" dirty="0" smtClean="0"/>
              <a:t> </a:t>
            </a:r>
            <a:r>
              <a:rPr lang="en-US" sz="3600" dirty="0" err="1" smtClean="0"/>
              <a:t>longus</a:t>
            </a:r>
            <a:r>
              <a:rPr lang="en-US" sz="3600" dirty="0" smtClean="0"/>
              <a:t> from the medial surface of the fibula. The tendon descends with the EDL, until they reach the dorsal surface of the foot. The </a:t>
            </a:r>
            <a:r>
              <a:rPr lang="en-US" sz="3600" dirty="0" err="1" smtClean="0"/>
              <a:t>fibularis</a:t>
            </a:r>
            <a:r>
              <a:rPr lang="en-US" sz="3600" dirty="0" smtClean="0"/>
              <a:t> </a:t>
            </a:r>
            <a:r>
              <a:rPr lang="en-US" sz="3600" dirty="0" err="1" smtClean="0"/>
              <a:t>tertius</a:t>
            </a:r>
            <a:r>
              <a:rPr lang="en-US" sz="3600" dirty="0" smtClean="0"/>
              <a:t> tendon then diverges and attaches to metatarsal V.</a:t>
            </a:r>
          </a:p>
          <a:p>
            <a:endParaRPr lang="en-US" sz="3600"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a:t>
            </a:r>
            <a:r>
              <a:rPr lang="en-US" sz="3600" dirty="0" err="1" smtClean="0"/>
              <a:t>Eversion</a:t>
            </a:r>
            <a:r>
              <a:rPr lang="en-US" sz="3600" dirty="0" smtClean="0"/>
              <a:t> and </a:t>
            </a:r>
            <a:r>
              <a:rPr lang="en-US" sz="3600" dirty="0" err="1" smtClean="0"/>
              <a:t>dorsiflexion</a:t>
            </a:r>
            <a:r>
              <a:rPr lang="en-US" sz="3600" dirty="0" smtClean="0"/>
              <a:t> of the foot.</a:t>
            </a:r>
          </a:p>
          <a:p>
            <a:pPr lvl="0"/>
            <a:r>
              <a:rPr lang="en-US" sz="3600" b="1" dirty="0" err="1" smtClean="0"/>
              <a:t>Innervation</a:t>
            </a:r>
            <a:r>
              <a:rPr lang="en-US" sz="3600" dirty="0" smtClean="0"/>
              <a:t>: Deep fibular nerve.</a:t>
            </a:r>
          </a:p>
          <a:p>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Clinical Relevance: </a:t>
            </a:r>
            <a:r>
              <a:rPr lang="en-US" b="1" dirty="0" err="1" smtClean="0"/>
              <a:t>Footdrop</a:t>
            </a:r>
            <a:r>
              <a:rPr lang="en-US" b="1" dirty="0" smtClean="0"/>
              <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3600" b="1" dirty="0" err="1" smtClean="0"/>
              <a:t>Footdrop</a:t>
            </a:r>
            <a:r>
              <a:rPr lang="en-US" sz="3600" dirty="0" smtClean="0"/>
              <a:t> is a clinical sign indicating paralysis of the muscles in the anterior compartment of the leg. It typically occurs as a consequence of damage to the common fibular (</a:t>
            </a:r>
            <a:r>
              <a:rPr lang="en-US" sz="3600" dirty="0" err="1" smtClean="0"/>
              <a:t>peroneal</a:t>
            </a:r>
            <a:r>
              <a:rPr lang="en-US" sz="3600" dirty="0" smtClean="0"/>
              <a:t>) nerve – from which the deep fibular nerve arises.</a:t>
            </a:r>
          </a:p>
          <a:p>
            <a:pPr>
              <a:buNone/>
            </a:pPr>
            <a:endParaRPr lang="en-US" sz="3600" dirty="0" smtClean="0"/>
          </a:p>
          <a:p>
            <a:endParaRPr lang="en-US" sz="3600"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3600" dirty="0" smtClean="0"/>
              <a:t>In </a:t>
            </a:r>
            <a:r>
              <a:rPr lang="en-US" sz="3600" dirty="0" err="1" smtClean="0"/>
              <a:t>footdrop</a:t>
            </a:r>
            <a:r>
              <a:rPr lang="en-US" sz="3600" dirty="0" smtClean="0"/>
              <a:t>, the muscles in the anterior compartment are </a:t>
            </a:r>
            <a:r>
              <a:rPr lang="en-US" sz="3600" dirty="0" err="1" smtClean="0"/>
              <a:t>paralysed</a:t>
            </a:r>
            <a:r>
              <a:rPr lang="en-US" sz="3600" dirty="0" smtClean="0"/>
              <a:t>. The unopposed pull of the muscles in the </a:t>
            </a:r>
            <a:r>
              <a:rPr lang="en-US" sz="3600" u="sng" dirty="0" smtClean="0">
                <a:hlinkClick r:id="rId2" tooltip="Muscles in the Posterior Compartment of the Leg"/>
              </a:rPr>
              <a:t>posterior leg</a:t>
            </a:r>
            <a:r>
              <a:rPr lang="en-US" sz="3600" dirty="0" smtClean="0"/>
              <a:t> produce permanent </a:t>
            </a:r>
            <a:r>
              <a:rPr lang="en-US" sz="3600" b="1" dirty="0" err="1" smtClean="0"/>
              <a:t>plantarflexion</a:t>
            </a:r>
            <a:r>
              <a:rPr lang="en-US" sz="3600" dirty="0" smtClean="0"/>
              <a:t>. </a:t>
            </a:r>
            <a:endParaRPr lang="en-US" sz="3600"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This can interfere with walking – as the affected limb can drag along the ground. To circumvent this, the patient can flick the foot outwards while walking – known as an ‘</a:t>
            </a:r>
            <a:r>
              <a:rPr lang="en-US" sz="3600" b="1" dirty="0" err="1" smtClean="0"/>
              <a:t>eversion</a:t>
            </a:r>
            <a:r>
              <a:rPr lang="en-US" sz="3600" b="1" dirty="0" smtClean="0"/>
              <a:t> flick</a:t>
            </a:r>
            <a:endParaRPr lang="en-US" sz="3600" dirty="0" smtClean="0"/>
          </a:p>
          <a:p>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
            </a:r>
            <a:r>
              <a:rPr lang="en-US" sz="3600" dirty="0" smtClean="0"/>
              <a:t> Left </a:t>
            </a:r>
            <a:r>
              <a:rPr lang="en-US" sz="3600" dirty="0" err="1" smtClean="0"/>
              <a:t>footdrop</a:t>
            </a:r>
            <a:r>
              <a:rPr lang="en-US" sz="3600" dirty="0" smtClean="0"/>
              <a:t>. This can occur following common fibular or deep fibular nerve palsy</a:t>
            </a:r>
            <a:endParaRPr lang="en-US" sz="3600" dirty="0"/>
          </a:p>
        </p:txBody>
      </p:sp>
      <p:pic>
        <p:nvPicPr>
          <p:cNvPr id="4" name="Content Placeholder 3" descr="https://teachmeanatomy.info/wp-content/uploads/Foot-Drop-Common-Fibular-Nerve-Palsy-281x300.jpg">
            <a:hlinkClick r:id="rId2" tooltip="&quot; Fig 3 – Left footdrop. This can occur following common fibular or deep fibular nerve palsy.&quot;"/>
          </p:cNvPr>
          <p:cNvPicPr>
            <a:picLocks noGrp="1"/>
          </p:cNvPicPr>
          <p:nvPr>
            <p:ph sz="quarter" idx="1"/>
          </p:nvPr>
        </p:nvPicPr>
        <p:blipFill>
          <a:blip r:embed="rId3" cstate="print"/>
          <a:srcRect/>
          <a:stretch>
            <a:fillRect/>
          </a:stretch>
        </p:blipFill>
        <p:spPr bwMode="auto">
          <a:xfrm>
            <a:off x="1143000" y="1752600"/>
            <a:ext cx="6477000" cy="4267200"/>
          </a:xfrm>
          <a:prstGeom prst="rect">
            <a:avLst/>
          </a:prstGeom>
          <a:noFill/>
          <a:ln w="9525">
            <a:noFill/>
            <a:miter lim="800000"/>
            <a:headEnd/>
            <a:tailEnd/>
          </a:ln>
        </p:spPr>
      </p:pic>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Muscles in the Lateral Compartments of the Leg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sz="3600" dirty="0" smtClean="0"/>
              <a:t>There are two muscles in the lateral compartment of the leg; the </a:t>
            </a:r>
            <a:r>
              <a:rPr lang="en-US" sz="3600" b="1" dirty="0" err="1" smtClean="0"/>
              <a:t>fibularis</a:t>
            </a:r>
            <a:r>
              <a:rPr lang="en-US" sz="3600" b="1" dirty="0" smtClean="0"/>
              <a:t> </a:t>
            </a:r>
            <a:r>
              <a:rPr lang="en-US" sz="3600" b="1" dirty="0" err="1" smtClean="0"/>
              <a:t>longus</a:t>
            </a:r>
            <a:r>
              <a:rPr lang="en-US" sz="3600" dirty="0" smtClean="0"/>
              <a:t> and </a:t>
            </a:r>
            <a:r>
              <a:rPr lang="en-US" sz="3600" b="1" dirty="0" err="1" smtClean="0"/>
              <a:t>brevis</a:t>
            </a:r>
            <a:r>
              <a:rPr lang="en-US" sz="3600" b="1" dirty="0" smtClean="0"/>
              <a:t> </a:t>
            </a:r>
            <a:r>
              <a:rPr lang="en-US" sz="3600" dirty="0" smtClean="0"/>
              <a:t>(also known as </a:t>
            </a:r>
            <a:r>
              <a:rPr lang="en-US" sz="3600" dirty="0" err="1" smtClean="0"/>
              <a:t>peroneal</a:t>
            </a:r>
            <a:r>
              <a:rPr lang="en-US" sz="3600" dirty="0" smtClean="0"/>
              <a:t> </a:t>
            </a:r>
            <a:r>
              <a:rPr lang="en-US" sz="3600" dirty="0" err="1" smtClean="0"/>
              <a:t>longus</a:t>
            </a:r>
            <a:r>
              <a:rPr lang="en-US" sz="3600" dirty="0" smtClean="0"/>
              <a:t> and </a:t>
            </a:r>
            <a:r>
              <a:rPr lang="en-US" sz="3600" dirty="0" err="1" smtClean="0"/>
              <a:t>brevis</a:t>
            </a:r>
            <a:r>
              <a:rPr lang="en-US" sz="3600" dirty="0" smtClean="0"/>
              <a:t>).</a:t>
            </a:r>
          </a:p>
          <a:p>
            <a:pPr>
              <a:buNone/>
            </a:pP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common function of the muscles is </a:t>
            </a:r>
            <a:r>
              <a:rPr lang="en-US" sz="3600" b="1" dirty="0" err="1" smtClean="0"/>
              <a:t>eversion</a:t>
            </a:r>
            <a:r>
              <a:rPr lang="en-US" sz="3600" b="1" dirty="0" smtClean="0"/>
              <a:t> </a:t>
            </a:r>
            <a:r>
              <a:rPr lang="en-US" sz="3600" dirty="0" smtClean="0"/>
              <a:t>– turning the sole of the foot outwards. They are both innervated by the superficial fibular nerve.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In the case of </a:t>
            </a:r>
            <a:r>
              <a:rPr lang="en-US" sz="3600" b="1" dirty="0" smtClean="0"/>
              <a:t>femoral hernia</a:t>
            </a:r>
            <a:r>
              <a:rPr lang="en-US" sz="3600" dirty="0" smtClean="0"/>
              <a:t>, part of the bowel pushes into the</a:t>
            </a:r>
            <a:r>
              <a:rPr lang="en-US" sz="3600" b="1" dirty="0" smtClean="0"/>
              <a:t> femoral canal</a:t>
            </a:r>
            <a:r>
              <a:rPr lang="en-US" sz="3600" dirty="0" smtClean="0"/>
              <a:t>, underneath the inguinal ligament.</a:t>
            </a:r>
          </a:p>
          <a:p>
            <a:r>
              <a:rPr lang="en-US" sz="3600" dirty="0" smtClean="0"/>
              <a:t>This manifests clinically as a lump or bulge in the area of the femoral triangle. It usually requires surgical intervention to treat.</a:t>
            </a:r>
          </a:p>
          <a:p>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Fibularis</a:t>
            </a:r>
            <a:r>
              <a:rPr lang="en-US" dirty="0" smtClean="0"/>
              <a:t> </a:t>
            </a:r>
            <a:r>
              <a:rPr lang="en-US" dirty="0" err="1" smtClean="0"/>
              <a:t>Longus</a:t>
            </a:r>
            <a:r>
              <a:rPr lang="en-US" b="1" dirty="0" smtClean="0"/>
              <a:t/>
            </a:r>
            <a:br>
              <a:rPr lang="en-US" b="1" dirty="0" smtClean="0"/>
            </a:br>
            <a:endParaRPr lang="en-US" dirty="0"/>
          </a:p>
        </p:txBody>
      </p:sp>
      <p:pic>
        <p:nvPicPr>
          <p:cNvPr id="4" name="Content Placeholder 3" descr="Fig 1.0 - Muscles of the lateral leg; fibularis longus and brevis">
            <a:hlinkClick r:id="rId2" tooltip="&quot; Fig 1.0 – Muscles of the lateral leg; fibularis longus and brevis&quot;"/>
          </p:cNvPr>
          <p:cNvPicPr>
            <a:picLocks noGrp="1"/>
          </p:cNvPicPr>
          <p:nvPr>
            <p:ph sz="quarter" idx="1"/>
          </p:nvPr>
        </p:nvPicPr>
        <p:blipFill>
          <a:blip r:embed="rId3" cstate="print"/>
          <a:srcRect/>
          <a:stretch>
            <a:fillRect/>
          </a:stretch>
        </p:blipFill>
        <p:spPr bwMode="auto">
          <a:xfrm>
            <a:off x="990600" y="1676400"/>
            <a:ext cx="5638800" cy="4953000"/>
          </a:xfrm>
          <a:prstGeom prst="rect">
            <a:avLst/>
          </a:prstGeom>
          <a:noFill/>
          <a:ln w="9525">
            <a:noFill/>
            <a:miter lim="800000"/>
            <a:headEnd/>
            <a:tailEnd/>
          </a:ln>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fibularis</a:t>
            </a:r>
            <a:r>
              <a:rPr lang="en-US" sz="3600" dirty="0" smtClean="0"/>
              <a:t> </a:t>
            </a:r>
            <a:r>
              <a:rPr lang="en-US" sz="3600" dirty="0" err="1" smtClean="0"/>
              <a:t>longus</a:t>
            </a:r>
            <a:r>
              <a:rPr lang="en-US" sz="3600" dirty="0" smtClean="0"/>
              <a:t> is the larger and more superficial muscle within the compartment</a:t>
            </a:r>
            <a:endParaRPr lang="en-US" sz="3600"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Attachments</a:t>
            </a:r>
            <a:endParaRPr lang="en-US" sz="3600" dirty="0" smtClean="0"/>
          </a:p>
          <a:p>
            <a:pPr lvl="1"/>
            <a:r>
              <a:rPr lang="en-US" sz="3600" dirty="0" smtClean="0"/>
              <a:t>The </a:t>
            </a:r>
            <a:r>
              <a:rPr lang="en-US" sz="3600" dirty="0" err="1" smtClean="0"/>
              <a:t>fibularis</a:t>
            </a:r>
            <a:r>
              <a:rPr lang="en-US" sz="3600" dirty="0" smtClean="0"/>
              <a:t> </a:t>
            </a:r>
            <a:r>
              <a:rPr lang="en-US" sz="3600" dirty="0" err="1" smtClean="0"/>
              <a:t>longus</a:t>
            </a:r>
            <a:r>
              <a:rPr lang="en-US" sz="3600" dirty="0" smtClean="0"/>
              <a:t> originates from the superior and lateral surface of the fibula and the lateral </a:t>
            </a:r>
            <a:r>
              <a:rPr lang="en-US" sz="3600" dirty="0" err="1" smtClean="0"/>
              <a:t>tibial</a:t>
            </a:r>
            <a:r>
              <a:rPr lang="en-US" sz="3600" dirty="0" smtClean="0"/>
              <a:t> </a:t>
            </a:r>
            <a:r>
              <a:rPr lang="en-US" sz="3600" dirty="0" err="1" smtClean="0"/>
              <a:t>condyle</a:t>
            </a:r>
            <a:r>
              <a:rPr lang="en-US" sz="3600" dirty="0" smtClean="0"/>
              <a:t>.</a:t>
            </a:r>
          </a:p>
          <a:p>
            <a:pPr lvl="1"/>
            <a:r>
              <a:rPr lang="en-US" sz="3600" dirty="0" smtClean="0"/>
              <a:t>The </a:t>
            </a:r>
            <a:r>
              <a:rPr lang="en-US" sz="3600" dirty="0" err="1" smtClean="0"/>
              <a:t>fibres</a:t>
            </a:r>
            <a:r>
              <a:rPr lang="en-US" sz="3600" dirty="0" smtClean="0"/>
              <a:t> converge into a tendon, which descends into the foot, posterior to the lateral </a:t>
            </a:r>
            <a:r>
              <a:rPr lang="en-US" sz="3600" dirty="0" err="1" smtClean="0"/>
              <a:t>malleolus</a:t>
            </a:r>
            <a:r>
              <a:rPr lang="en-US" sz="3600" dirty="0" smtClean="0"/>
              <a:t>.</a:t>
            </a:r>
          </a:p>
          <a:p>
            <a:pPr>
              <a:buNone/>
            </a:pPr>
            <a:endParaRPr lang="en-US" sz="36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lvl="1"/>
            <a:r>
              <a:rPr lang="en-US" sz="3600" dirty="0" smtClean="0"/>
              <a:t>The tendon crosses under the foot, and attaches to the bones on the medial side, namely the medial cuneiform and base of metatarsal I.</a:t>
            </a:r>
          </a:p>
          <a:p>
            <a:pPr lvl="0"/>
            <a:r>
              <a:rPr lang="en-US" sz="3600" b="1" dirty="0" smtClean="0"/>
              <a:t>Actions</a:t>
            </a:r>
            <a:r>
              <a:rPr lang="en-US" sz="3600" dirty="0" smtClean="0"/>
              <a:t>: </a:t>
            </a:r>
            <a:r>
              <a:rPr lang="en-US" sz="3600" dirty="0" err="1" smtClean="0"/>
              <a:t>Eversion</a:t>
            </a:r>
            <a:r>
              <a:rPr lang="en-US" sz="3600" dirty="0" smtClean="0"/>
              <a:t> and </a:t>
            </a:r>
            <a:r>
              <a:rPr lang="en-US" sz="3600" dirty="0" err="1" smtClean="0"/>
              <a:t>plantarflexion</a:t>
            </a:r>
            <a:r>
              <a:rPr lang="en-US" sz="3600" dirty="0" smtClean="0"/>
              <a:t> of the foot. Also supports the lateral and transverse arches of the foot.</a:t>
            </a:r>
          </a:p>
          <a:p>
            <a:pPr lvl="0"/>
            <a:r>
              <a:rPr lang="en-US" sz="3600" b="1" dirty="0" err="1" smtClean="0"/>
              <a:t>Innervation</a:t>
            </a:r>
            <a:r>
              <a:rPr lang="en-US" sz="3600" dirty="0" smtClean="0"/>
              <a:t>: Superficial fibular (</a:t>
            </a:r>
            <a:r>
              <a:rPr lang="en-US" sz="3600" dirty="0" err="1" smtClean="0"/>
              <a:t>peroneal</a:t>
            </a:r>
            <a:r>
              <a:rPr lang="en-US" sz="3600" dirty="0" smtClean="0"/>
              <a:t>) nerve, L4-S1.</a:t>
            </a:r>
          </a:p>
          <a:p>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err="1" smtClean="0"/>
              <a:t>Fibularis</a:t>
            </a:r>
            <a:r>
              <a:rPr lang="en-US" dirty="0" smtClean="0"/>
              <a:t> </a:t>
            </a:r>
            <a:r>
              <a:rPr lang="en-US" dirty="0" err="1" smtClean="0"/>
              <a:t>Brevis</a:t>
            </a:r>
            <a:r>
              <a:rPr lang="en-US" sz="3200" b="1" dirty="0" smtClean="0"/>
              <a:t/>
            </a:r>
            <a:br>
              <a:rPr lang="en-US" sz="3200" b="1"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fibularis</a:t>
            </a:r>
            <a:r>
              <a:rPr lang="en-US" sz="3600" dirty="0" smtClean="0"/>
              <a:t> </a:t>
            </a:r>
            <a:r>
              <a:rPr lang="en-US" sz="3600" dirty="0" err="1" smtClean="0"/>
              <a:t>brevis</a:t>
            </a:r>
            <a:r>
              <a:rPr lang="en-US" sz="3600" dirty="0" smtClean="0"/>
              <a:t> muscles is deeper and shorter than the </a:t>
            </a:r>
            <a:r>
              <a:rPr lang="en-US" sz="3600" dirty="0" err="1" smtClean="0"/>
              <a:t>fibularis</a:t>
            </a:r>
            <a:r>
              <a:rPr lang="en-US" sz="3600" dirty="0" smtClean="0"/>
              <a:t> </a:t>
            </a:r>
            <a:r>
              <a:rPr lang="en-US" sz="3600" dirty="0" err="1" smtClean="0"/>
              <a:t>longus</a:t>
            </a:r>
            <a:r>
              <a:rPr lang="en-US" sz="3600" dirty="0" smtClean="0"/>
              <a:t>.</a:t>
            </a:r>
          </a:p>
          <a:p>
            <a:pPr lvl="0"/>
            <a:r>
              <a:rPr lang="en-US" sz="3600" b="1" dirty="0" smtClean="0"/>
              <a:t>Attachments</a:t>
            </a:r>
            <a:r>
              <a:rPr lang="en-US" sz="3600" dirty="0" smtClean="0"/>
              <a:t>:</a:t>
            </a:r>
          </a:p>
          <a:p>
            <a:pPr lvl="1"/>
            <a:r>
              <a:rPr lang="en-US" sz="3600" dirty="0" smtClean="0"/>
              <a:t>Originates from the </a:t>
            </a:r>
            <a:r>
              <a:rPr lang="en-US" sz="3600" dirty="0" err="1" smtClean="0"/>
              <a:t>inferolateral</a:t>
            </a:r>
            <a:r>
              <a:rPr lang="en-US" sz="3600" dirty="0" smtClean="0"/>
              <a:t> surface of the fibular shaft. The muscle belly forms a tendon, which descends with the </a:t>
            </a:r>
            <a:r>
              <a:rPr lang="en-US" sz="3600" dirty="0" err="1" smtClean="0"/>
              <a:t>fibularis</a:t>
            </a:r>
            <a:r>
              <a:rPr lang="en-US" sz="3600" dirty="0" smtClean="0"/>
              <a:t> </a:t>
            </a:r>
            <a:r>
              <a:rPr lang="en-US" sz="3600" dirty="0" err="1" smtClean="0"/>
              <a:t>longus</a:t>
            </a:r>
            <a:r>
              <a:rPr lang="en-US" sz="3600" dirty="0" smtClean="0"/>
              <a:t> into the foot.</a:t>
            </a:r>
          </a:p>
          <a:p>
            <a:pPr lvl="1">
              <a:buNone/>
            </a:pPr>
            <a:endParaRPr lang="en-US" sz="2400" dirty="0" smtClean="0"/>
          </a:p>
          <a:p>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lvl="1"/>
            <a:r>
              <a:rPr lang="en-US" sz="3600" dirty="0" smtClean="0"/>
              <a:t>It travels </a:t>
            </a:r>
            <a:r>
              <a:rPr lang="en-US" sz="3600" dirty="0" err="1" smtClean="0"/>
              <a:t>posteriorly</a:t>
            </a:r>
            <a:r>
              <a:rPr lang="en-US" sz="3600" dirty="0" smtClean="0"/>
              <a:t> to the lateral </a:t>
            </a:r>
            <a:r>
              <a:rPr lang="en-US" sz="3600" dirty="0" err="1" smtClean="0"/>
              <a:t>malleolus</a:t>
            </a:r>
            <a:r>
              <a:rPr lang="en-US" sz="3600" dirty="0" smtClean="0"/>
              <a:t>, passing over the </a:t>
            </a:r>
            <a:r>
              <a:rPr lang="en-US" sz="3600" dirty="0" err="1" smtClean="0"/>
              <a:t>calcaneus</a:t>
            </a:r>
            <a:r>
              <a:rPr lang="en-US" sz="3600" dirty="0" smtClean="0"/>
              <a:t> and the </a:t>
            </a:r>
            <a:r>
              <a:rPr lang="en-US" sz="3600" dirty="0" err="1" smtClean="0"/>
              <a:t>cuboidal</a:t>
            </a:r>
            <a:r>
              <a:rPr lang="en-US" sz="3600" dirty="0" smtClean="0"/>
              <a:t> bones.</a:t>
            </a:r>
          </a:p>
          <a:p>
            <a:pPr lvl="1"/>
            <a:r>
              <a:rPr lang="en-US" sz="3600" dirty="0" smtClean="0"/>
              <a:t>The tendon then attaches to a tubercle on metatarsal V.</a:t>
            </a:r>
          </a:p>
          <a:p>
            <a:pPr lvl="0"/>
            <a:r>
              <a:rPr lang="en-US" sz="3600" b="1" dirty="0" smtClean="0"/>
              <a:t>Actions</a:t>
            </a:r>
            <a:r>
              <a:rPr lang="en-US" sz="3600" dirty="0" smtClean="0"/>
              <a:t>: </a:t>
            </a:r>
            <a:r>
              <a:rPr lang="en-US" sz="3600" dirty="0" err="1" smtClean="0"/>
              <a:t>Eversion</a:t>
            </a:r>
            <a:r>
              <a:rPr lang="en-US" sz="3600" dirty="0" smtClean="0"/>
              <a:t> of the foot.</a:t>
            </a:r>
          </a:p>
          <a:p>
            <a:pPr lvl="0"/>
            <a:r>
              <a:rPr lang="en-US" sz="3600" b="1" dirty="0" err="1" smtClean="0"/>
              <a:t>Innervation</a:t>
            </a:r>
            <a:r>
              <a:rPr lang="en-US" sz="3600" dirty="0" smtClean="0"/>
              <a:t>: Superficial fibular (</a:t>
            </a:r>
            <a:r>
              <a:rPr lang="en-US" sz="3600" dirty="0" err="1" smtClean="0"/>
              <a:t>peroneal</a:t>
            </a:r>
            <a:r>
              <a:rPr lang="en-US" sz="3600" dirty="0" smtClean="0"/>
              <a:t>) nerve, L4-S1</a:t>
            </a:r>
            <a:endParaRPr lang="en-US" sz="3600"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g 1.1 - Lateral view of the tendons of the foot. Note the fibularis longus tendon, as it moves underneath the foot.">
            <a:hlinkClick r:id="rId2" tooltip="&quot; Fig 1.1 – Lateral view of the tendons of the foot. Note the fibularis longus tendon, as it moves underneath the foot.&quot;"/>
          </p:cNvPr>
          <p:cNvPicPr>
            <a:picLocks noGrp="1"/>
          </p:cNvPicPr>
          <p:nvPr>
            <p:ph sz="quarter" idx="1"/>
          </p:nvPr>
        </p:nvPicPr>
        <p:blipFill>
          <a:blip r:embed="rId3" cstate="print"/>
          <a:srcRect/>
          <a:stretch>
            <a:fillRect/>
          </a:stretch>
        </p:blipFill>
        <p:spPr bwMode="auto">
          <a:xfrm>
            <a:off x="457200" y="1447800"/>
            <a:ext cx="8229600" cy="4800600"/>
          </a:xfrm>
          <a:prstGeom prst="rect">
            <a:avLst/>
          </a:prstGeom>
          <a:noFill/>
          <a:ln w="9525">
            <a:noFill/>
            <a:miter lim="800000"/>
            <a:headEnd/>
            <a:tailEnd/>
          </a:ln>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Clinical </a:t>
            </a:r>
            <a:r>
              <a:rPr lang="en-US" b="1" dirty="0" smtClean="0"/>
              <a:t>Relevance: Locating the Common Fibular Nerve</a:t>
            </a:r>
            <a:br>
              <a:rPr lang="en-US" b="1" dirty="0" smtClean="0"/>
            </a:br>
            <a:endParaRPr lang="en-US" dirty="0"/>
          </a:p>
        </p:txBody>
      </p:sp>
      <p:sp>
        <p:nvSpPr>
          <p:cNvPr id="3" name="Content Placeholder 2"/>
          <p:cNvSpPr>
            <a:spLocks noGrp="1"/>
          </p:cNvSpPr>
          <p:nvPr>
            <p:ph sz="quarter" idx="1"/>
          </p:nvPr>
        </p:nvSpPr>
        <p:spPr/>
        <p:txBody>
          <a:bodyPr>
            <a:normAutofit fontScale="92500"/>
          </a:bodyPr>
          <a:lstStyle/>
          <a:p>
            <a:r>
              <a:rPr lang="en-US" dirty="0" smtClean="0"/>
              <a:t>The </a:t>
            </a:r>
            <a:r>
              <a:rPr lang="en-US" b="1" dirty="0" smtClean="0"/>
              <a:t>common fibular nerve</a:t>
            </a:r>
            <a:r>
              <a:rPr lang="en-US" dirty="0" smtClean="0"/>
              <a:t> can be a difficult structure to identify. However, it can be located using the </a:t>
            </a:r>
            <a:r>
              <a:rPr lang="en-US" b="1" dirty="0" err="1" smtClean="0"/>
              <a:t>fibularis</a:t>
            </a:r>
            <a:r>
              <a:rPr lang="en-US" b="1" dirty="0" smtClean="0"/>
              <a:t> </a:t>
            </a:r>
            <a:r>
              <a:rPr lang="en-US" b="1" dirty="0" err="1" smtClean="0"/>
              <a:t>longus</a:t>
            </a:r>
            <a:r>
              <a:rPr lang="en-US" b="1" dirty="0" smtClean="0"/>
              <a:t> </a:t>
            </a:r>
            <a:r>
              <a:rPr lang="en-US" dirty="0" smtClean="0"/>
              <a:t>as an anatomical landmark.</a:t>
            </a:r>
          </a:p>
          <a:p>
            <a:r>
              <a:rPr lang="en-US" dirty="0" smtClean="0"/>
              <a:t>There is a small space between the parts of the </a:t>
            </a:r>
            <a:r>
              <a:rPr lang="en-US" dirty="0" err="1" smtClean="0"/>
              <a:t>fibularis</a:t>
            </a:r>
            <a:r>
              <a:rPr lang="en-US" dirty="0" smtClean="0"/>
              <a:t> </a:t>
            </a:r>
            <a:r>
              <a:rPr lang="en-US" dirty="0" err="1" smtClean="0"/>
              <a:t>longus</a:t>
            </a:r>
            <a:r>
              <a:rPr lang="en-US" dirty="0" smtClean="0"/>
              <a:t> that originate from the head of the fibula, and the neck of the fibula. The common fibular nerve passes through this gap, and is easily identified.</a:t>
            </a:r>
          </a:p>
          <a:p>
            <a:r>
              <a:rPr lang="en-US" dirty="0" smtClean="0"/>
              <a:t>After passing through the gap, the nerve terminates by bifurcating into two terminal branches; the deep and superficial fibular nerve.</a:t>
            </a:r>
          </a:p>
          <a:p>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Muscles </a:t>
            </a:r>
            <a:r>
              <a:rPr lang="en-US" b="1" dirty="0" smtClean="0"/>
              <a:t>in the Posterior Compartment of the Leg</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posterior compartment of the leg contains seven muscles, </a:t>
            </a:r>
            <a:r>
              <a:rPr lang="en-US" sz="3600" dirty="0" err="1" smtClean="0"/>
              <a:t>organised</a:t>
            </a:r>
            <a:r>
              <a:rPr lang="en-US" sz="3600" dirty="0" smtClean="0"/>
              <a:t> into two layers – </a:t>
            </a:r>
            <a:r>
              <a:rPr lang="en-US" sz="3600" b="1" dirty="0" smtClean="0"/>
              <a:t>superficial</a:t>
            </a:r>
            <a:r>
              <a:rPr lang="en-US" sz="3600" dirty="0" smtClean="0"/>
              <a:t> and </a:t>
            </a:r>
            <a:r>
              <a:rPr lang="en-US" sz="3600" b="1" dirty="0" smtClean="0"/>
              <a:t>deep</a:t>
            </a:r>
            <a:r>
              <a:rPr lang="en-US" sz="3600" dirty="0" smtClean="0"/>
              <a:t>. The two layers are separated by a band of fascia</a:t>
            </a:r>
            <a:endParaRPr lang="en-US" sz="3600"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posterior leg is the largest of the three compartments. Collectively, the muscles in this area </a:t>
            </a:r>
            <a:r>
              <a:rPr lang="en-US" sz="3600" b="1" dirty="0" err="1" smtClean="0"/>
              <a:t>plantarflex</a:t>
            </a:r>
            <a:r>
              <a:rPr lang="en-US" sz="3600" dirty="0" smtClean="0"/>
              <a:t> and </a:t>
            </a:r>
            <a:r>
              <a:rPr lang="en-US" sz="3600" b="1" dirty="0" smtClean="0"/>
              <a:t>invert</a:t>
            </a:r>
            <a:r>
              <a:rPr lang="en-US" sz="3600" dirty="0" smtClean="0"/>
              <a:t> the foot. They are innervated by the </a:t>
            </a:r>
            <a:r>
              <a:rPr lang="en-US" sz="3600" b="1" dirty="0" err="1" smtClean="0"/>
              <a:t>tibial</a:t>
            </a:r>
            <a:r>
              <a:rPr lang="en-US" sz="3600" b="1" dirty="0" smtClean="0"/>
              <a:t> nerve</a:t>
            </a:r>
            <a:r>
              <a:rPr lang="en-US" sz="3600" dirty="0" smtClean="0"/>
              <a:t>, a terminal branch of the sciatic nerve</a:t>
            </a:r>
            <a:r>
              <a:rPr lang="en-US" sz="3600" b="1" dirty="0" smtClean="0"/>
              <a:t>.</a:t>
            </a:r>
            <a:endParaRPr lang="en-US" sz="36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LOWER LIMBS.</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t>The </a:t>
            </a:r>
            <a:r>
              <a:rPr lang="en-US" b="1" dirty="0"/>
              <a:t>Femoral </a:t>
            </a:r>
            <a:r>
              <a:rPr lang="en-US" b="1" dirty="0" smtClean="0"/>
              <a:t>Triangle</a:t>
            </a:r>
          </a:p>
          <a:p>
            <a:r>
              <a:rPr lang="en-US" sz="3600" dirty="0" smtClean="0"/>
              <a:t>The </a:t>
            </a:r>
            <a:r>
              <a:rPr lang="en-US" sz="3600" b="1" dirty="0" smtClean="0"/>
              <a:t>femoral triangle</a:t>
            </a:r>
            <a:r>
              <a:rPr lang="en-US" sz="3600" dirty="0" smtClean="0"/>
              <a:t> is a hollow area in the anterior thigh. Many large neurovascular structures pass through this area, and can be accessed relatively easily. Thus, it is an area of both anatomical and clinical importance.</a:t>
            </a:r>
          </a:p>
          <a:p>
            <a:pPr>
              <a:buNone/>
            </a:pPr>
            <a:endParaRPr lang="en-US" b="1"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The Femoral Canal</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3600" dirty="0" smtClean="0"/>
              <a:t>The </a:t>
            </a:r>
            <a:r>
              <a:rPr lang="en-US" sz="3600" b="1" dirty="0" smtClean="0"/>
              <a:t>femoral canal</a:t>
            </a:r>
            <a:r>
              <a:rPr lang="en-US" sz="3600" dirty="0" smtClean="0"/>
              <a:t> is an anatomical compartment located in the anterior thigh. It is the smallest and most medial part of the </a:t>
            </a:r>
            <a:r>
              <a:rPr lang="en-US" sz="3600" b="1" dirty="0" smtClean="0"/>
              <a:t>femoral sheath</a:t>
            </a:r>
            <a:r>
              <a:rPr lang="en-US" sz="3600" dirty="0" smtClean="0"/>
              <a:t>. It is approximately 1.3cm long.</a:t>
            </a:r>
          </a:p>
          <a:p>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Superficial </a:t>
            </a:r>
            <a:r>
              <a:rPr lang="en-US" b="1" dirty="0" smtClean="0"/>
              <a:t>Muscles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3600" dirty="0" smtClean="0"/>
              <a:t>The </a:t>
            </a:r>
            <a:r>
              <a:rPr lang="en-US" sz="3600" dirty="0" smtClean="0"/>
              <a:t>superficial muscles form the characteristic ‘calf’ shape of the posterior leg. They all insert into the </a:t>
            </a:r>
            <a:r>
              <a:rPr lang="en-US" sz="3600" dirty="0" err="1" smtClean="0"/>
              <a:t>calcaneus</a:t>
            </a:r>
            <a:r>
              <a:rPr lang="en-US" sz="3600" dirty="0" smtClean="0"/>
              <a:t> of the foot (the heel bone), via the </a:t>
            </a:r>
            <a:r>
              <a:rPr lang="en-US" sz="3600" b="1" dirty="0" err="1" smtClean="0"/>
              <a:t>calcaneal</a:t>
            </a:r>
            <a:r>
              <a:rPr lang="en-US" sz="3600" b="1" dirty="0" smtClean="0"/>
              <a:t> tendon</a:t>
            </a:r>
            <a:r>
              <a:rPr lang="en-US" sz="3600" dirty="0" smtClean="0"/>
              <a:t>. The </a:t>
            </a:r>
            <a:r>
              <a:rPr lang="en-US" sz="3600" dirty="0" err="1" smtClean="0"/>
              <a:t>calcaneal</a:t>
            </a:r>
            <a:r>
              <a:rPr lang="en-US" sz="3600" dirty="0" smtClean="0"/>
              <a:t> reflex tests spinal roots S1-S2.</a:t>
            </a:r>
          </a:p>
          <a:p>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sz="3600" dirty="0" smtClean="0"/>
              <a:t>To </a:t>
            </a:r>
            <a:r>
              <a:rPr lang="en-US" sz="3600" dirty="0" err="1" smtClean="0"/>
              <a:t>minimise</a:t>
            </a:r>
            <a:r>
              <a:rPr lang="en-US" sz="3600" dirty="0" smtClean="0"/>
              <a:t> friction during movement, there are two </a:t>
            </a:r>
            <a:r>
              <a:rPr lang="en-US" sz="3600" dirty="0" err="1" smtClean="0"/>
              <a:t>bursae</a:t>
            </a:r>
            <a:r>
              <a:rPr lang="en-US" sz="3600" dirty="0" smtClean="0"/>
              <a:t> (fluid filled sacs) associated with the </a:t>
            </a:r>
            <a:r>
              <a:rPr lang="en-US" sz="3600" dirty="0" err="1" smtClean="0"/>
              <a:t>calcaneal</a:t>
            </a:r>
            <a:r>
              <a:rPr lang="en-US" sz="3600" dirty="0" smtClean="0"/>
              <a:t> tendon:</a:t>
            </a:r>
          </a:p>
          <a:p>
            <a:pPr lvl="0"/>
            <a:r>
              <a:rPr lang="en-US" sz="3600" b="1" dirty="0" smtClean="0"/>
              <a:t>Subcutaneous </a:t>
            </a:r>
            <a:r>
              <a:rPr lang="en-US" sz="3600" b="1" dirty="0" err="1" smtClean="0"/>
              <a:t>calcaneal</a:t>
            </a:r>
            <a:r>
              <a:rPr lang="en-US" sz="3600" b="1" dirty="0" smtClean="0"/>
              <a:t> bursa </a:t>
            </a:r>
            <a:r>
              <a:rPr lang="en-US" sz="3600" dirty="0" smtClean="0"/>
              <a:t>– lies between the skin and the </a:t>
            </a:r>
            <a:r>
              <a:rPr lang="en-US" sz="3600" dirty="0" err="1" smtClean="0"/>
              <a:t>calcaneal</a:t>
            </a:r>
            <a:r>
              <a:rPr lang="en-US" sz="3600" dirty="0" smtClean="0"/>
              <a:t> tendon.</a:t>
            </a:r>
          </a:p>
          <a:p>
            <a:pPr lvl="0"/>
            <a:r>
              <a:rPr lang="en-US" sz="3600" b="1" dirty="0" smtClean="0"/>
              <a:t>Deep bursa of the </a:t>
            </a:r>
            <a:r>
              <a:rPr lang="en-US" sz="3600" b="1" dirty="0" err="1" smtClean="0"/>
              <a:t>calcaneal</a:t>
            </a:r>
            <a:r>
              <a:rPr lang="en-US" sz="3600" b="1" dirty="0" smtClean="0"/>
              <a:t> tendon </a:t>
            </a:r>
            <a:r>
              <a:rPr lang="en-US" sz="3600" dirty="0" smtClean="0"/>
              <a:t>– lies between the tendon and the </a:t>
            </a:r>
            <a:r>
              <a:rPr lang="en-US" sz="3600" dirty="0" err="1" smtClean="0"/>
              <a:t>calcaneus</a:t>
            </a:r>
            <a:r>
              <a:rPr lang="en-US" sz="3600" dirty="0" smtClean="0"/>
              <a:t>.</a:t>
            </a:r>
          </a:p>
          <a:p>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Gastrocnemius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gastrocnemius</a:t>
            </a:r>
            <a:r>
              <a:rPr lang="en-US" sz="3600" dirty="0" smtClean="0"/>
              <a:t> is the most superficial of all the muscles in the posterior leg. It has two heads –  medial and lateral, which converge to form a single muscle belly.</a:t>
            </a:r>
          </a:p>
          <a:p>
            <a:pPr>
              <a:buNone/>
            </a:pP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lvl="0"/>
            <a:r>
              <a:rPr lang="en-US" sz="3600" b="1" dirty="0" smtClean="0"/>
              <a:t>Attachments</a:t>
            </a:r>
            <a:r>
              <a:rPr lang="en-US" sz="3600" dirty="0" smtClean="0"/>
              <a:t>: The lateral head originates from the lateral femoral </a:t>
            </a:r>
            <a:r>
              <a:rPr lang="en-US" sz="3600" dirty="0" err="1" smtClean="0"/>
              <a:t>condyle</a:t>
            </a:r>
            <a:r>
              <a:rPr lang="en-US" sz="3600" dirty="0" smtClean="0"/>
              <a:t>, and medial head from the medial femoral </a:t>
            </a:r>
            <a:r>
              <a:rPr lang="en-US" sz="3600" dirty="0" err="1" smtClean="0"/>
              <a:t>condyle</a:t>
            </a:r>
            <a:r>
              <a:rPr lang="en-US" sz="3600" dirty="0" smtClean="0"/>
              <a:t>. The </a:t>
            </a:r>
            <a:r>
              <a:rPr lang="en-US" sz="3600" dirty="0" err="1" smtClean="0"/>
              <a:t>fibres</a:t>
            </a:r>
            <a:r>
              <a:rPr lang="en-US" sz="3600" dirty="0" smtClean="0"/>
              <a:t> converge, and form a single muscle belly. In the lower part of the leg, the muscle belly combines with the </a:t>
            </a:r>
            <a:r>
              <a:rPr lang="en-US" sz="3600" dirty="0" err="1" smtClean="0"/>
              <a:t>soleus</a:t>
            </a:r>
            <a:r>
              <a:rPr lang="en-US" sz="3600" dirty="0" smtClean="0"/>
              <a:t> to from the </a:t>
            </a:r>
            <a:r>
              <a:rPr lang="en-US" sz="3600" dirty="0" err="1" smtClean="0"/>
              <a:t>calcaneal</a:t>
            </a:r>
            <a:r>
              <a:rPr lang="en-US" sz="3600" dirty="0" smtClean="0"/>
              <a:t> tendon, with inserts onto the </a:t>
            </a:r>
            <a:r>
              <a:rPr lang="en-US" sz="3600" dirty="0" err="1" smtClean="0"/>
              <a:t>calcaneus</a:t>
            </a:r>
            <a:r>
              <a:rPr lang="en-US" sz="3600" dirty="0" smtClean="0"/>
              <a:t> (the heel bone).</a:t>
            </a:r>
          </a:p>
          <a:p>
            <a:pPr>
              <a:buNone/>
            </a:pP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It </a:t>
            </a:r>
            <a:r>
              <a:rPr lang="en-US" sz="3600" dirty="0" err="1" smtClean="0"/>
              <a:t>plantarflexes</a:t>
            </a:r>
            <a:r>
              <a:rPr lang="en-US" sz="3600" dirty="0" smtClean="0"/>
              <a:t> at the ankle joint, and because it crosses the knee, it is a flexor there.</a:t>
            </a:r>
          </a:p>
          <a:p>
            <a:pPr lvl="0"/>
            <a:r>
              <a:rPr lang="en-US" sz="3600" b="1" dirty="0" err="1" smtClean="0"/>
              <a:t>Innervation</a:t>
            </a:r>
            <a:r>
              <a:rPr lang="en-US" sz="3600" dirty="0" smtClean="0"/>
              <a:t>: </a:t>
            </a:r>
            <a:r>
              <a:rPr lang="en-US" sz="3600" dirty="0" err="1" smtClean="0"/>
              <a:t>Tibial</a:t>
            </a:r>
            <a:r>
              <a:rPr lang="en-US" sz="3600" dirty="0" smtClean="0"/>
              <a:t> nerve.</a:t>
            </a:r>
          </a:p>
          <a:p>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s://teachmeanatomy.info/wp-content/uploads/Muscles-in-the-Superficial-Layer-of-the-Posterior-Leg.jpg">
            <a:hlinkClick r:id="rId2" tooltip="&quot; Fig 1 – The muscles in the superficial layer of the posterior leg. The body of the gastrocnemius has been cut away to expose the underlying musculature.&quot;"/>
          </p:cNvPr>
          <p:cNvPicPr>
            <a:picLocks noGrp="1"/>
          </p:cNvPicPr>
          <p:nvPr>
            <p:ph sz="quarter" idx="1"/>
          </p:nvPr>
        </p:nvPicPr>
        <p:blipFill>
          <a:blip r:embed="rId3" cstate="print"/>
          <a:srcRect/>
          <a:stretch>
            <a:fillRect/>
          </a:stretch>
        </p:blipFill>
        <p:spPr bwMode="auto">
          <a:xfrm>
            <a:off x="685800" y="1600200"/>
            <a:ext cx="7239000" cy="5029200"/>
          </a:xfrm>
          <a:prstGeom prst="rect">
            <a:avLst/>
          </a:prstGeom>
          <a:noFill/>
          <a:ln w="9525">
            <a:noFill/>
            <a:miter lim="800000"/>
            <a:headEnd/>
            <a:tailEnd/>
          </a:ln>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Plantaris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plantaris</a:t>
            </a:r>
            <a:r>
              <a:rPr lang="en-US" sz="3600" dirty="0" smtClean="0"/>
              <a:t> is a small muscle with a long tendon, which can be mistaken for a nerve as it descends down the leg. It is absent in 10% of people.</a:t>
            </a:r>
          </a:p>
          <a:p>
            <a:pPr>
              <a:buNone/>
            </a:pPr>
            <a:endParaRPr lang="en-US" sz="3600"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lateral </a:t>
            </a:r>
            <a:r>
              <a:rPr lang="en-US" sz="3600" dirty="0" err="1" smtClean="0"/>
              <a:t>supracondylar</a:t>
            </a:r>
            <a:r>
              <a:rPr lang="en-US" sz="3600" dirty="0" smtClean="0"/>
              <a:t> line of the femur. The muscle descends medially, condensing into a tendon that runs down the leg, between the </a:t>
            </a:r>
            <a:r>
              <a:rPr lang="en-US" sz="3600" dirty="0" err="1" smtClean="0"/>
              <a:t>gastrocnemius</a:t>
            </a:r>
            <a:r>
              <a:rPr lang="en-US" sz="3600" dirty="0" smtClean="0"/>
              <a:t> and </a:t>
            </a:r>
            <a:r>
              <a:rPr lang="en-US" sz="3600" dirty="0" err="1" smtClean="0"/>
              <a:t>soleus</a:t>
            </a:r>
            <a:r>
              <a:rPr lang="en-US" sz="3600" dirty="0" smtClean="0"/>
              <a:t>. The tendon blends with the </a:t>
            </a:r>
            <a:r>
              <a:rPr lang="en-US" sz="3600" dirty="0" err="1" smtClean="0"/>
              <a:t>calcaneal</a:t>
            </a:r>
            <a:r>
              <a:rPr lang="en-US" sz="3600" dirty="0" smtClean="0"/>
              <a:t> tendon.</a:t>
            </a:r>
          </a:p>
          <a:p>
            <a:pPr>
              <a:buNone/>
            </a:pP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Actions</a:t>
            </a:r>
            <a:r>
              <a:rPr lang="en-US" sz="3600" dirty="0" smtClean="0"/>
              <a:t>: It </a:t>
            </a:r>
            <a:r>
              <a:rPr lang="en-US" sz="3600" dirty="0" err="1" smtClean="0"/>
              <a:t>plantarflexes</a:t>
            </a:r>
            <a:r>
              <a:rPr lang="en-US" sz="3600" dirty="0" smtClean="0"/>
              <a:t> at the ankle joint, and because it crosses the knee, it is a flexor there. It is not a vital muscle for these movements.</a:t>
            </a:r>
          </a:p>
          <a:p>
            <a:pPr lvl="0"/>
            <a:r>
              <a:rPr lang="en-US" sz="3600" b="1" dirty="0" err="1" smtClean="0"/>
              <a:t>Innervation</a:t>
            </a:r>
            <a:r>
              <a:rPr lang="en-US" sz="3600" dirty="0" smtClean="0"/>
              <a:t>: </a:t>
            </a:r>
            <a:r>
              <a:rPr lang="en-US" sz="3600" dirty="0" err="1" smtClean="0"/>
              <a:t>Tibial</a:t>
            </a:r>
            <a:r>
              <a:rPr lang="en-US" sz="3600" dirty="0" smtClean="0"/>
              <a:t> nerve.</a:t>
            </a:r>
          </a:p>
          <a:p>
            <a:endParaRPr lang="en-US" sz="3600"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Soleus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soleus</a:t>
            </a:r>
            <a:r>
              <a:rPr lang="en-US" sz="3600" dirty="0" smtClean="0"/>
              <a:t> is located deep to the </a:t>
            </a:r>
            <a:r>
              <a:rPr lang="en-US" sz="3600" dirty="0" err="1" smtClean="0"/>
              <a:t>gastrocnemius</a:t>
            </a:r>
            <a:r>
              <a:rPr lang="en-US" sz="3600" dirty="0" smtClean="0"/>
              <a:t>. It is large and flat, named </a:t>
            </a:r>
            <a:r>
              <a:rPr lang="en-US" sz="3600" dirty="0" err="1" smtClean="0"/>
              <a:t>soleus</a:t>
            </a:r>
            <a:r>
              <a:rPr lang="en-US" sz="3600" dirty="0" smtClean="0"/>
              <a:t> due to its resemblance of a sole – a flat fish.</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Borders</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femoral canal is located in the anterior thigh within the femoral triangle.</a:t>
            </a:r>
          </a:p>
          <a:p>
            <a:r>
              <a:rPr lang="en-US" sz="3600" dirty="0" smtClean="0"/>
              <a:t>It can be thought of as a </a:t>
            </a:r>
            <a:r>
              <a:rPr lang="en-US" sz="3600" b="1" dirty="0" smtClean="0"/>
              <a:t>rectangular</a:t>
            </a:r>
            <a:r>
              <a:rPr lang="en-US" sz="3600" dirty="0" smtClean="0"/>
              <a:t> shaped compartment with four borders and an opening:</a:t>
            </a:r>
          </a:p>
          <a:p>
            <a:pPr>
              <a:buNone/>
            </a:pP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lvl="0"/>
            <a:r>
              <a:rPr lang="en-US" sz="3600" b="1" dirty="0" smtClean="0"/>
              <a:t>Attachments</a:t>
            </a:r>
            <a:r>
              <a:rPr lang="en-US" sz="3600" dirty="0" smtClean="0"/>
              <a:t>: Originates from the </a:t>
            </a:r>
            <a:r>
              <a:rPr lang="en-US" sz="3600" dirty="0" err="1" smtClean="0"/>
              <a:t>soleal</a:t>
            </a:r>
            <a:r>
              <a:rPr lang="en-US" sz="3600" dirty="0" smtClean="0"/>
              <a:t> line of the tibia and proximal fibular area. The muscle narrows in the lower part of the leg, and joins the </a:t>
            </a:r>
            <a:r>
              <a:rPr lang="en-US" sz="3600" dirty="0" err="1" smtClean="0"/>
              <a:t>calcaneal</a:t>
            </a:r>
            <a:r>
              <a:rPr lang="en-US" sz="3600" dirty="0" smtClean="0"/>
              <a:t> tendon.</a:t>
            </a:r>
          </a:p>
          <a:p>
            <a:pPr lvl="0"/>
            <a:r>
              <a:rPr lang="en-US" sz="3600" b="1" dirty="0" smtClean="0"/>
              <a:t>Actions</a:t>
            </a:r>
            <a:r>
              <a:rPr lang="en-US" sz="3600" dirty="0" smtClean="0"/>
              <a:t>: </a:t>
            </a:r>
            <a:r>
              <a:rPr lang="en-US" sz="3600" dirty="0" err="1" smtClean="0"/>
              <a:t>Plantarflexes</a:t>
            </a:r>
            <a:r>
              <a:rPr lang="en-US" sz="3600" dirty="0" smtClean="0"/>
              <a:t> the foot at the ankle joint.</a:t>
            </a:r>
          </a:p>
          <a:p>
            <a:pPr lvl="0"/>
            <a:r>
              <a:rPr lang="en-US" sz="3600" b="1" dirty="0" err="1" smtClean="0"/>
              <a:t>Innervation</a:t>
            </a:r>
            <a:r>
              <a:rPr lang="en-US" sz="3600" dirty="0" smtClean="0"/>
              <a:t>: </a:t>
            </a:r>
            <a:r>
              <a:rPr lang="en-US" sz="3600" dirty="0" err="1" smtClean="0"/>
              <a:t>Tibial</a:t>
            </a:r>
            <a:r>
              <a:rPr lang="en-US" sz="3600" dirty="0" smtClean="0"/>
              <a:t> Nerve.</a:t>
            </a:r>
          </a:p>
          <a:p>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Clinical Relevance: Ruptured </a:t>
            </a:r>
            <a:r>
              <a:rPr lang="en-US" b="1" dirty="0" err="1" smtClean="0"/>
              <a:t>Calcaneal</a:t>
            </a:r>
            <a:r>
              <a:rPr lang="en-US" b="1" dirty="0" smtClean="0"/>
              <a:t> Tendon</a:t>
            </a:r>
            <a:endParaRPr lang="en-US" dirty="0" smtClean="0"/>
          </a:p>
          <a:p>
            <a:r>
              <a:rPr lang="en-US" dirty="0" smtClean="0"/>
              <a:t>Rupture of the </a:t>
            </a:r>
            <a:r>
              <a:rPr lang="en-US" b="1" dirty="0" err="1" smtClean="0"/>
              <a:t>calcaneal</a:t>
            </a:r>
            <a:r>
              <a:rPr lang="en-US" b="1" dirty="0" smtClean="0"/>
              <a:t> tendon</a:t>
            </a:r>
            <a:r>
              <a:rPr lang="en-US" dirty="0" smtClean="0"/>
              <a:t> refers to a partial or complete tear of the tendon. It is more likely to occur in people with a history of</a:t>
            </a:r>
            <a:r>
              <a:rPr lang="en-US" b="1" dirty="0" smtClean="0"/>
              <a:t> </a:t>
            </a:r>
            <a:r>
              <a:rPr lang="en-US" b="1" dirty="0" err="1" smtClean="0"/>
              <a:t>calcaneal</a:t>
            </a:r>
            <a:r>
              <a:rPr lang="en-US" b="1" dirty="0" smtClean="0"/>
              <a:t> tendinitis</a:t>
            </a:r>
            <a:r>
              <a:rPr lang="en-US" dirty="0" smtClean="0"/>
              <a:t> (chronic inflammation of the tendon).</a:t>
            </a:r>
          </a:p>
          <a:p>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injury is usually sustained during forceful </a:t>
            </a:r>
            <a:r>
              <a:rPr lang="en-US" b="1" dirty="0" err="1" smtClean="0"/>
              <a:t>plantarflexion</a:t>
            </a:r>
            <a:r>
              <a:rPr lang="en-US" dirty="0" smtClean="0"/>
              <a:t> of the foot. The patient will be unable to </a:t>
            </a:r>
            <a:r>
              <a:rPr lang="en-US" dirty="0" err="1" smtClean="0"/>
              <a:t>plantarflex</a:t>
            </a:r>
            <a:r>
              <a:rPr lang="en-US" dirty="0" smtClean="0"/>
              <a:t> the foot against resistance, and the affected foot will be permanently </a:t>
            </a:r>
            <a:r>
              <a:rPr lang="en-US" dirty="0" err="1" smtClean="0"/>
              <a:t>dorsiflexed</a:t>
            </a:r>
            <a:r>
              <a:rPr lang="en-US" dirty="0" smtClean="0"/>
              <a:t>. The </a:t>
            </a:r>
            <a:r>
              <a:rPr lang="en-US" dirty="0" err="1" smtClean="0"/>
              <a:t>soleus</a:t>
            </a:r>
            <a:r>
              <a:rPr lang="en-US" dirty="0" smtClean="0"/>
              <a:t> and </a:t>
            </a:r>
            <a:r>
              <a:rPr lang="en-US" dirty="0" err="1" smtClean="0"/>
              <a:t>gastrocnemius</a:t>
            </a:r>
            <a:r>
              <a:rPr lang="en-US" dirty="0" smtClean="0"/>
              <a:t> can contract to form a lump in the calf region.</a:t>
            </a:r>
          </a:p>
          <a:p>
            <a:r>
              <a:rPr lang="en-US" dirty="0" smtClean="0"/>
              <a:t>Treatment of a ruptured </a:t>
            </a:r>
            <a:r>
              <a:rPr lang="en-US" dirty="0" err="1" smtClean="0"/>
              <a:t>calcaneal</a:t>
            </a:r>
            <a:r>
              <a:rPr lang="en-US" dirty="0" smtClean="0"/>
              <a:t> tendon is usually non-surgical, except in those with active lifestyles.</a:t>
            </a:r>
          </a:p>
          <a:p>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Deep </a:t>
            </a:r>
            <a:r>
              <a:rPr lang="en-US" b="1" dirty="0" smtClean="0"/>
              <a:t>Muscles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There </a:t>
            </a:r>
            <a:r>
              <a:rPr lang="en-US" sz="3600" dirty="0" smtClean="0"/>
              <a:t>are four muscles in the deep compartment of the posterior leg. One muscle, the </a:t>
            </a:r>
            <a:r>
              <a:rPr lang="en-US" sz="3600" dirty="0" err="1" smtClean="0"/>
              <a:t>popliteus</a:t>
            </a:r>
            <a:r>
              <a:rPr lang="en-US" sz="3600" dirty="0" smtClean="0"/>
              <a:t>, acts only on the knee joint. The remaining three muscles (</a:t>
            </a:r>
            <a:r>
              <a:rPr lang="en-US" sz="3600" dirty="0" err="1" smtClean="0"/>
              <a:t>tibialis</a:t>
            </a:r>
            <a:r>
              <a:rPr lang="en-US" sz="3600" dirty="0" smtClean="0"/>
              <a:t> posterior, flexor </a:t>
            </a:r>
            <a:r>
              <a:rPr lang="en-US" sz="3600" dirty="0" err="1" smtClean="0"/>
              <a:t>hallucis</a:t>
            </a:r>
            <a:r>
              <a:rPr lang="en-US" sz="3600" dirty="0" smtClean="0"/>
              <a:t> </a:t>
            </a:r>
            <a:r>
              <a:rPr lang="en-US" sz="3600" dirty="0" err="1" smtClean="0"/>
              <a:t>longus</a:t>
            </a:r>
            <a:r>
              <a:rPr lang="en-US" sz="3600" dirty="0" smtClean="0"/>
              <a:t> and flexor </a:t>
            </a:r>
            <a:r>
              <a:rPr lang="en-US" sz="3600" dirty="0" err="1" smtClean="0"/>
              <a:t>digitorum</a:t>
            </a:r>
            <a:r>
              <a:rPr lang="en-US" sz="3600" dirty="0" smtClean="0"/>
              <a:t> </a:t>
            </a:r>
            <a:r>
              <a:rPr lang="en-US" sz="3600" dirty="0" err="1" smtClean="0"/>
              <a:t>longus</a:t>
            </a:r>
            <a:r>
              <a:rPr lang="en-US" sz="3600" dirty="0" smtClean="0"/>
              <a:t>) act on the ankle and foot.</a:t>
            </a:r>
          </a:p>
          <a:p>
            <a:endParaRPr lang="en-US" sz="3600"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Popliteus</a:t>
            </a:r>
            <a:r>
              <a:rPr lang="en-US" dirty="0" smtClean="0"/>
              <a:t/>
            </a:r>
            <a:br>
              <a:rPr lang="en-US" dirty="0" smtClean="0"/>
            </a:br>
            <a:endParaRPr lang="en-US" dirty="0"/>
          </a:p>
        </p:txBody>
      </p:sp>
      <p:pic>
        <p:nvPicPr>
          <p:cNvPr id="4" name="Content Placeholder 3" descr="Fig 1.1 - Muscles in the deep layer of the posterior leg.">
            <a:hlinkClick r:id="rId2" tooltip="&quot; Fig 2 – Muscles in the deep layer of the posterior leg.&quot;"/>
          </p:cNvPr>
          <p:cNvPicPr>
            <a:picLocks noGrp="1"/>
          </p:cNvPicPr>
          <p:nvPr>
            <p:ph sz="quarter" idx="1"/>
          </p:nvPr>
        </p:nvPicPr>
        <p:blipFill>
          <a:blip r:embed="rId3" cstate="print"/>
          <a:srcRect/>
          <a:stretch>
            <a:fillRect/>
          </a:stretch>
        </p:blipFill>
        <p:spPr bwMode="auto">
          <a:xfrm>
            <a:off x="1447800" y="1447800"/>
            <a:ext cx="6172200" cy="4800600"/>
          </a:xfrm>
          <a:prstGeom prst="rect">
            <a:avLst/>
          </a:prstGeom>
          <a:noFill/>
          <a:ln w="9525">
            <a:noFill/>
            <a:miter lim="800000"/>
            <a:headEnd/>
            <a:tailEnd/>
          </a:ln>
        </p:spPr>
      </p:pic>
      <p:sp>
        <p:nvSpPr>
          <p:cNvPr id="5" name="Rectangle 4"/>
          <p:cNvSpPr/>
          <p:nvPr/>
        </p:nvSpPr>
        <p:spPr>
          <a:xfrm>
            <a:off x="2299166" y="6248400"/>
            <a:ext cx="4545668" cy="707886"/>
          </a:xfrm>
          <a:prstGeom prst="rect">
            <a:avLst/>
          </a:prstGeom>
        </p:spPr>
        <p:txBody>
          <a:bodyPr wrap="square">
            <a:spAutoFit/>
          </a:bodyPr>
          <a:lstStyle/>
          <a:p>
            <a:r>
              <a:rPr lang="en-US" dirty="0" smtClean="0"/>
              <a:t>– </a:t>
            </a:r>
            <a:r>
              <a:rPr lang="en-US" sz="2000" dirty="0" smtClean="0"/>
              <a:t>Muscles in the deep layer of the posterior leg</a:t>
            </a:r>
            <a:endParaRPr lang="en-US" sz="2000"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a:t>
            </a:r>
            <a:r>
              <a:rPr lang="en-US" sz="3600" dirty="0" err="1" smtClean="0"/>
              <a:t>popliteus</a:t>
            </a:r>
            <a:r>
              <a:rPr lang="en-US" sz="3600" dirty="0" smtClean="0"/>
              <a:t> is located superiorly in the leg. It lies behind the knee joint, forming the base of the </a:t>
            </a:r>
            <a:r>
              <a:rPr lang="en-US" sz="3600" b="1" u="sng" dirty="0" err="1" smtClean="0"/>
              <a:t>popliteal</a:t>
            </a:r>
            <a:r>
              <a:rPr lang="en-US" sz="3600" b="1" u="sng" dirty="0" smtClean="0"/>
              <a:t> </a:t>
            </a:r>
            <a:r>
              <a:rPr lang="en-US" sz="3600" b="1" u="sng" dirty="0" err="1" smtClean="0"/>
              <a:t>fossa</a:t>
            </a:r>
            <a:r>
              <a:rPr lang="en-US" sz="3600" b="1" dirty="0" smtClean="0"/>
              <a:t>.</a:t>
            </a:r>
          </a:p>
          <a:p>
            <a:pPr>
              <a:buNone/>
            </a:pP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There is a bursa (fluid filled sac) that lies between the </a:t>
            </a:r>
            <a:r>
              <a:rPr lang="en-US" sz="3600" dirty="0" err="1" smtClean="0"/>
              <a:t>popliteal</a:t>
            </a:r>
            <a:r>
              <a:rPr lang="en-US" sz="3600" dirty="0" smtClean="0"/>
              <a:t> tendon and the posterior surface of the knee joint. It is called the </a:t>
            </a:r>
            <a:r>
              <a:rPr lang="en-US" sz="3600" b="1" dirty="0" err="1" smtClean="0"/>
              <a:t>popliteus</a:t>
            </a:r>
            <a:r>
              <a:rPr lang="en-US" sz="3600" b="1" dirty="0" smtClean="0"/>
              <a:t> bursa.</a:t>
            </a:r>
          </a:p>
          <a:p>
            <a:endParaRPr lang="en-US" sz="3600"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lvl="0"/>
            <a:r>
              <a:rPr lang="en-US" sz="3600" b="1" dirty="0" smtClean="0"/>
              <a:t>Attachments</a:t>
            </a:r>
            <a:r>
              <a:rPr lang="en-US" sz="3600" dirty="0" smtClean="0"/>
              <a:t>: Originates from the lateral </a:t>
            </a:r>
            <a:r>
              <a:rPr lang="en-US" sz="3600" dirty="0" err="1" smtClean="0"/>
              <a:t>condyle</a:t>
            </a:r>
            <a:r>
              <a:rPr lang="en-US" sz="3600" dirty="0" smtClean="0"/>
              <a:t> of the femur and the posterior horn of the lateral meniscus. From there, it runs </a:t>
            </a:r>
            <a:r>
              <a:rPr lang="en-US" sz="3600" dirty="0" err="1" smtClean="0"/>
              <a:t>inferomedially</a:t>
            </a:r>
            <a:r>
              <a:rPr lang="en-US" sz="3600" dirty="0" smtClean="0"/>
              <a:t> towards the tibia and inserts above the origin of the </a:t>
            </a:r>
            <a:r>
              <a:rPr lang="en-US" sz="3600" dirty="0" err="1" smtClean="0"/>
              <a:t>soleus</a:t>
            </a:r>
            <a:r>
              <a:rPr lang="en-US" sz="3600" dirty="0" smtClean="0"/>
              <a:t> muscle.</a:t>
            </a:r>
          </a:p>
          <a:p>
            <a:pPr lvl="0"/>
            <a:r>
              <a:rPr lang="en-US" sz="3600" b="1" dirty="0" smtClean="0"/>
              <a:t>Actions</a:t>
            </a:r>
            <a:r>
              <a:rPr lang="en-US" sz="3600" dirty="0" smtClean="0"/>
              <a:t>: Laterally rotates the femur on the tibia – ‘unlocking’ the knee joint so that flexion can occur.</a:t>
            </a:r>
          </a:p>
          <a:p>
            <a:pPr lvl="0"/>
            <a:r>
              <a:rPr lang="en-US" sz="3600" b="1" dirty="0" err="1" smtClean="0"/>
              <a:t>Innervation</a:t>
            </a:r>
            <a:r>
              <a:rPr lang="en-US" sz="3600" dirty="0" smtClean="0"/>
              <a:t>: </a:t>
            </a:r>
            <a:r>
              <a:rPr lang="en-US" sz="3600" dirty="0" err="1" smtClean="0"/>
              <a:t>Tibial</a:t>
            </a:r>
            <a:r>
              <a:rPr lang="en-US" sz="3600" dirty="0" smtClean="0"/>
              <a:t> nerve.</a:t>
            </a:r>
          </a:p>
          <a:p>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Tibialis</a:t>
            </a:r>
            <a:r>
              <a:rPr lang="en-US" b="1" dirty="0" smtClean="0"/>
              <a:t> </a:t>
            </a:r>
            <a:r>
              <a:rPr lang="en-US" b="1" dirty="0" smtClean="0"/>
              <a:t>Posterior</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tibialis</a:t>
            </a:r>
            <a:r>
              <a:rPr lang="en-US" sz="3600" dirty="0" smtClean="0"/>
              <a:t> posterior is the deepest out of the four muscles. It lies between the flexor </a:t>
            </a:r>
            <a:r>
              <a:rPr lang="en-US" sz="3600" dirty="0" err="1" smtClean="0"/>
              <a:t>digitorum</a:t>
            </a:r>
            <a:r>
              <a:rPr lang="en-US" sz="3600" dirty="0" smtClean="0"/>
              <a:t> </a:t>
            </a:r>
            <a:r>
              <a:rPr lang="en-US" sz="3600" dirty="0" err="1" smtClean="0"/>
              <a:t>longus</a:t>
            </a:r>
            <a:r>
              <a:rPr lang="en-US" sz="3600" dirty="0" smtClean="0"/>
              <a:t> and the flexor </a:t>
            </a:r>
            <a:r>
              <a:rPr lang="en-US" sz="3600" dirty="0" err="1" smtClean="0"/>
              <a:t>hallucis</a:t>
            </a:r>
            <a:r>
              <a:rPr lang="en-US" sz="3600" dirty="0" smtClean="0"/>
              <a:t> </a:t>
            </a:r>
            <a:r>
              <a:rPr lang="en-US" sz="3600" dirty="0" err="1" smtClean="0"/>
              <a:t>longus</a:t>
            </a:r>
            <a:r>
              <a:rPr lang="en-US" sz="3600" dirty="0" smtClean="0"/>
              <a:t>.</a:t>
            </a:r>
          </a:p>
          <a:p>
            <a:endParaRPr lang="en-US" sz="3600"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a:t>
            </a:r>
            <a:r>
              <a:rPr lang="en-US" sz="3600" dirty="0" err="1" smtClean="0"/>
              <a:t>interosseous</a:t>
            </a:r>
            <a:r>
              <a:rPr lang="en-US" sz="3600" dirty="0" smtClean="0"/>
              <a:t> membrane between the tibia and fibula, and posterior surfaces of the two bones. The tendon enters the foot posterior to the medial </a:t>
            </a:r>
            <a:r>
              <a:rPr lang="en-US" sz="3600" dirty="0" err="1" smtClean="0"/>
              <a:t>malleolus</a:t>
            </a:r>
            <a:r>
              <a:rPr lang="en-US" sz="3600" dirty="0" smtClean="0"/>
              <a:t>, and attaches to the plantar surfaces of the medial tarsal bones.</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Medial border</a:t>
            </a:r>
            <a:r>
              <a:rPr lang="en-US" sz="3600" dirty="0" smtClean="0"/>
              <a:t> – </a:t>
            </a:r>
            <a:r>
              <a:rPr lang="en-US" sz="3600" dirty="0" err="1" smtClean="0"/>
              <a:t>lacunar</a:t>
            </a:r>
            <a:r>
              <a:rPr lang="en-US" sz="3600" dirty="0" smtClean="0"/>
              <a:t> ligament.</a:t>
            </a:r>
          </a:p>
          <a:p>
            <a:pPr lvl="0"/>
            <a:r>
              <a:rPr lang="en-US" sz="3600" b="1" dirty="0" smtClean="0"/>
              <a:t>Lateral border</a:t>
            </a:r>
            <a:r>
              <a:rPr lang="en-US" sz="3600" dirty="0" smtClean="0"/>
              <a:t> – femoral vein.</a:t>
            </a:r>
          </a:p>
          <a:p>
            <a:pPr lvl="0"/>
            <a:r>
              <a:rPr lang="en-US" sz="3600" b="1" dirty="0" smtClean="0"/>
              <a:t>Anterior border</a:t>
            </a:r>
            <a:r>
              <a:rPr lang="en-US" sz="3600" dirty="0" smtClean="0"/>
              <a:t> – inguinal ligament.</a:t>
            </a:r>
          </a:p>
          <a:p>
            <a:pPr lvl="0"/>
            <a:r>
              <a:rPr lang="en-US" sz="3600" b="1" dirty="0" smtClean="0"/>
              <a:t>Posterior border</a:t>
            </a:r>
            <a:r>
              <a:rPr lang="en-US" sz="3600" dirty="0" smtClean="0"/>
              <a:t> – </a:t>
            </a:r>
            <a:r>
              <a:rPr lang="en-US" sz="3600" dirty="0" err="1" smtClean="0"/>
              <a:t>pectineal</a:t>
            </a:r>
            <a:r>
              <a:rPr lang="en-US" sz="3600" dirty="0" smtClean="0"/>
              <a:t> ligament, superior </a:t>
            </a:r>
            <a:r>
              <a:rPr lang="en-US" sz="3600" dirty="0" err="1" smtClean="0"/>
              <a:t>ramus</a:t>
            </a:r>
            <a:r>
              <a:rPr lang="en-US" sz="3600" dirty="0" smtClean="0"/>
              <a:t> of the pubic bone, and the </a:t>
            </a:r>
            <a:r>
              <a:rPr lang="en-US" sz="3600" dirty="0" err="1" smtClean="0"/>
              <a:t>pectineus</a:t>
            </a:r>
            <a:r>
              <a:rPr lang="en-US" sz="3600" dirty="0" smtClean="0"/>
              <a:t> muscle</a:t>
            </a:r>
          </a:p>
          <a:p>
            <a:endParaRPr lang="en-US" sz="3600"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Inverts and </a:t>
            </a:r>
            <a:r>
              <a:rPr lang="en-US" sz="3600" dirty="0" err="1" smtClean="0"/>
              <a:t>plantarflexes</a:t>
            </a:r>
            <a:r>
              <a:rPr lang="en-US" sz="3600" dirty="0" smtClean="0"/>
              <a:t> the foot, maintains the medial arch of the foot.</a:t>
            </a:r>
          </a:p>
          <a:p>
            <a:pPr lvl="0"/>
            <a:r>
              <a:rPr lang="en-US" sz="3600" b="1" dirty="0" err="1" smtClean="0"/>
              <a:t>Innervation</a:t>
            </a:r>
            <a:r>
              <a:rPr lang="en-US" sz="3600" dirty="0" smtClean="0"/>
              <a:t>: </a:t>
            </a:r>
            <a:r>
              <a:rPr lang="en-US" sz="3600" dirty="0" err="1" smtClean="0"/>
              <a:t>Tibial</a:t>
            </a:r>
            <a:r>
              <a:rPr lang="en-US" sz="3600" dirty="0" smtClean="0"/>
              <a:t> nerve</a:t>
            </a:r>
            <a:r>
              <a:rPr lang="en-US" dirty="0" smtClean="0"/>
              <a:t>.</a:t>
            </a:r>
          </a:p>
          <a:p>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Flexor </a:t>
            </a:r>
            <a:r>
              <a:rPr lang="en-US" b="1" dirty="0" err="1" smtClean="0"/>
              <a:t>Digitorum</a:t>
            </a:r>
            <a:r>
              <a:rPr lang="en-US" b="1" dirty="0" smtClean="0"/>
              <a:t> </a:t>
            </a:r>
            <a:r>
              <a:rPr lang="en-US" b="1" dirty="0" err="1" smtClean="0"/>
              <a:t>Longus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sz="3600" dirty="0" smtClean="0"/>
              <a:t>The </a:t>
            </a:r>
            <a:r>
              <a:rPr lang="en-US" sz="3600" dirty="0" smtClean="0"/>
              <a:t>FDL is (surprisingly) a smaller muscle than the flexor </a:t>
            </a:r>
            <a:r>
              <a:rPr lang="en-US" sz="3600" dirty="0" err="1" smtClean="0"/>
              <a:t>hallucis</a:t>
            </a:r>
            <a:r>
              <a:rPr lang="en-US" sz="3600" dirty="0" smtClean="0"/>
              <a:t> </a:t>
            </a:r>
            <a:r>
              <a:rPr lang="en-US" sz="3600" dirty="0" err="1" smtClean="0"/>
              <a:t>longus</a:t>
            </a:r>
            <a:r>
              <a:rPr lang="en-US" sz="3600" dirty="0" smtClean="0"/>
              <a:t>. It is located medially in the posterior leg.</a:t>
            </a:r>
          </a:p>
          <a:p>
            <a:pPr lvl="0"/>
            <a:r>
              <a:rPr lang="en-US" sz="3600" b="1" dirty="0" smtClean="0"/>
              <a:t>Attachments</a:t>
            </a:r>
            <a:r>
              <a:rPr lang="en-US" sz="3600" dirty="0" smtClean="0"/>
              <a:t>: Originates from the medial surface of the tibia, attaches to the plantar surfaces of the lateral four digits.</a:t>
            </a:r>
          </a:p>
          <a:p>
            <a:pPr lvl="0"/>
            <a:r>
              <a:rPr lang="en-US" sz="3600" b="1" dirty="0" smtClean="0"/>
              <a:t>Actions</a:t>
            </a:r>
            <a:r>
              <a:rPr lang="en-US" sz="3600" dirty="0" smtClean="0"/>
              <a:t>: Flexes the lateral four toes.</a:t>
            </a:r>
          </a:p>
          <a:p>
            <a:pPr lvl="0"/>
            <a:r>
              <a:rPr lang="en-US" sz="3600" b="1" dirty="0" err="1" smtClean="0"/>
              <a:t>Innervation</a:t>
            </a:r>
            <a:r>
              <a:rPr lang="en-US" sz="3600" dirty="0" smtClean="0"/>
              <a:t>: </a:t>
            </a:r>
            <a:r>
              <a:rPr lang="en-US" sz="3600" dirty="0" err="1" smtClean="0"/>
              <a:t>Tibial</a:t>
            </a:r>
            <a:r>
              <a:rPr lang="en-US" sz="3600" dirty="0" smtClean="0"/>
              <a:t> nerve.</a:t>
            </a:r>
          </a:p>
          <a:p>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Flexor </a:t>
            </a:r>
            <a:r>
              <a:rPr lang="en-US" b="1" dirty="0" err="1" smtClean="0"/>
              <a:t>Hallucis</a:t>
            </a:r>
            <a:r>
              <a:rPr lang="en-US" b="1" dirty="0" smtClean="0"/>
              <a:t> </a:t>
            </a:r>
            <a:r>
              <a:rPr lang="en-US" b="1" dirty="0" err="1" smtClean="0"/>
              <a:t>Longus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sz="3600" dirty="0" smtClean="0"/>
              <a:t>The </a:t>
            </a:r>
            <a:r>
              <a:rPr lang="en-US" sz="3600" dirty="0" smtClean="0"/>
              <a:t>flexor </a:t>
            </a:r>
            <a:r>
              <a:rPr lang="en-US" sz="3600" dirty="0" err="1" smtClean="0"/>
              <a:t>hallucis</a:t>
            </a:r>
            <a:r>
              <a:rPr lang="en-US" sz="3600" dirty="0" smtClean="0"/>
              <a:t> </a:t>
            </a:r>
            <a:r>
              <a:rPr lang="en-US" sz="3600" dirty="0" err="1" smtClean="0"/>
              <a:t>longus</a:t>
            </a:r>
            <a:r>
              <a:rPr lang="en-US" sz="3600" dirty="0" smtClean="0"/>
              <a:t> muscle is found on the lateral side of leg. This is slightly counter-intuitive, as it is opposite the great toe, which it acts on.</a:t>
            </a:r>
          </a:p>
          <a:p>
            <a:pPr lvl="0"/>
            <a:r>
              <a:rPr lang="en-US" sz="3600" b="1" dirty="0" smtClean="0"/>
              <a:t>Attachments</a:t>
            </a:r>
            <a:r>
              <a:rPr lang="en-US" sz="3600" dirty="0" smtClean="0"/>
              <a:t>: Originates from the posterior surface of the fibula, attaches to the plantar surface of the phalanx of the great toe.</a:t>
            </a:r>
          </a:p>
          <a:p>
            <a:pPr lvl="0"/>
            <a:r>
              <a:rPr lang="en-US" sz="3600" b="1" dirty="0" smtClean="0"/>
              <a:t>Actions</a:t>
            </a:r>
            <a:r>
              <a:rPr lang="en-US" sz="3600" dirty="0" smtClean="0"/>
              <a:t>: Flexes the great toe.</a:t>
            </a:r>
          </a:p>
          <a:p>
            <a:pPr lvl="0"/>
            <a:r>
              <a:rPr lang="en-US" sz="3600" b="1" dirty="0" err="1" smtClean="0"/>
              <a:t>Innervation</a:t>
            </a:r>
            <a:r>
              <a:rPr lang="en-US" sz="3600" dirty="0" smtClean="0"/>
              <a:t>: </a:t>
            </a:r>
            <a:r>
              <a:rPr lang="en-US" sz="3600" dirty="0" err="1" smtClean="0"/>
              <a:t>Tibial</a:t>
            </a:r>
            <a:r>
              <a:rPr lang="en-US" sz="3600" dirty="0" smtClean="0"/>
              <a:t> nerve.</a:t>
            </a:r>
          </a:p>
          <a:p>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Medial view of the tendons of the posterior leg</a:t>
            </a:r>
            <a:endParaRPr lang="en-US" dirty="0"/>
          </a:p>
        </p:txBody>
      </p:sp>
      <p:pic>
        <p:nvPicPr>
          <p:cNvPr id="4" name="Content Placeholder 3" descr="Fig 1.2 - Medial view of the tendons of the posterior leg.">
            <a:hlinkClick r:id="rId2" tooltip="&quot; Fig 3 – Medial view of the tendons of the posterior leg.&quot;"/>
          </p:cNvPr>
          <p:cNvPicPr>
            <a:picLocks noGrp="1"/>
          </p:cNvPicPr>
          <p:nvPr>
            <p:ph sz="quarter" idx="1"/>
          </p:nvPr>
        </p:nvPicPr>
        <p:blipFill>
          <a:blip r:embed="rId3" cstate="print"/>
          <a:srcRect/>
          <a:stretch>
            <a:fillRect/>
          </a:stretch>
        </p:blipFill>
        <p:spPr bwMode="auto">
          <a:xfrm>
            <a:off x="304800" y="1524000"/>
            <a:ext cx="8839200" cy="5029200"/>
          </a:xfrm>
          <a:prstGeom prst="rect">
            <a:avLst/>
          </a:prstGeom>
          <a:noFill/>
          <a:ln w="9525">
            <a:noFill/>
            <a:miter lim="800000"/>
            <a:headEnd/>
            <a:tailEnd/>
          </a:ln>
        </p:spPr>
      </p:pic>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Muscles </a:t>
            </a:r>
            <a:r>
              <a:rPr lang="en-US" b="1" dirty="0" smtClean="0"/>
              <a:t>of the Foot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3600" dirty="0" smtClean="0"/>
              <a:t>The muscles acting on the foot can be divided into two distinct groups; </a:t>
            </a:r>
            <a:r>
              <a:rPr lang="en-US" sz="3600" b="1" dirty="0" smtClean="0"/>
              <a:t>extrinsic</a:t>
            </a:r>
            <a:r>
              <a:rPr lang="en-US" sz="3600" dirty="0" smtClean="0"/>
              <a:t> and </a:t>
            </a:r>
            <a:r>
              <a:rPr lang="en-US" sz="3600" b="1" dirty="0" smtClean="0"/>
              <a:t>intrinsic</a:t>
            </a:r>
            <a:r>
              <a:rPr lang="en-US" sz="3600" dirty="0" smtClean="0"/>
              <a:t> muscles.</a:t>
            </a:r>
          </a:p>
          <a:p>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dirty="0" smtClean="0"/>
              <a:t>The </a:t>
            </a:r>
            <a:r>
              <a:rPr lang="en-US" sz="3600" b="1" dirty="0" smtClean="0"/>
              <a:t>extrinsic</a:t>
            </a:r>
            <a:r>
              <a:rPr lang="en-US" sz="3600" dirty="0" smtClean="0"/>
              <a:t> muscles arise from the </a:t>
            </a:r>
            <a:r>
              <a:rPr lang="en-US" sz="3600" b="1" u="sng" dirty="0" smtClean="0"/>
              <a:t>anterior</a:t>
            </a:r>
            <a:r>
              <a:rPr lang="en-US" sz="3600" dirty="0" smtClean="0"/>
              <a:t>, </a:t>
            </a:r>
            <a:r>
              <a:rPr lang="en-US" sz="3600" b="1" u="sng" dirty="0" smtClean="0"/>
              <a:t>posterior</a:t>
            </a:r>
            <a:r>
              <a:rPr lang="en-US" sz="3600" b="1" dirty="0" smtClean="0"/>
              <a:t> </a:t>
            </a:r>
            <a:r>
              <a:rPr lang="en-US" sz="3600" dirty="0" smtClean="0"/>
              <a:t>and </a:t>
            </a:r>
            <a:r>
              <a:rPr lang="en-US" sz="3600" b="1" u="sng" dirty="0" smtClean="0"/>
              <a:t>lateral</a:t>
            </a:r>
            <a:r>
              <a:rPr lang="en-US" sz="3600" dirty="0" smtClean="0"/>
              <a:t> compartments of the leg. They are mainly responsible for actions such as </a:t>
            </a:r>
            <a:r>
              <a:rPr lang="en-US" sz="3600" b="1" dirty="0" err="1" smtClean="0"/>
              <a:t>eversion</a:t>
            </a:r>
            <a:r>
              <a:rPr lang="en-US" sz="3600" dirty="0" smtClean="0"/>
              <a:t>, </a:t>
            </a:r>
            <a:r>
              <a:rPr lang="en-US" sz="3600" b="1" dirty="0" smtClean="0"/>
              <a:t>inversion, </a:t>
            </a:r>
            <a:r>
              <a:rPr lang="en-US" sz="3600" b="1" dirty="0" err="1" smtClean="0"/>
              <a:t>plantarflexion</a:t>
            </a:r>
            <a:r>
              <a:rPr lang="en-US" sz="3600" dirty="0" smtClean="0"/>
              <a:t> and </a:t>
            </a:r>
            <a:r>
              <a:rPr lang="en-US" sz="3600" b="1" dirty="0" err="1" smtClean="0"/>
              <a:t>dorsiflexion</a:t>
            </a:r>
            <a:r>
              <a:rPr lang="en-US" sz="3600" dirty="0" smtClean="0"/>
              <a:t> of the foot.</a:t>
            </a:r>
          </a:p>
          <a:p>
            <a:pPr>
              <a:buNone/>
            </a:pP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Dorsal </a:t>
            </a:r>
            <a:r>
              <a:rPr lang="en-US" b="1" dirty="0" smtClean="0"/>
              <a:t>Aspect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3600" dirty="0" smtClean="0"/>
              <a:t>Whilst </a:t>
            </a:r>
            <a:r>
              <a:rPr lang="en-US" sz="3600" dirty="0" smtClean="0"/>
              <a:t>many of the extrinsic muscles attach to the dorsum of the foot, there are only two intrinsic muscles located in this compartment – </a:t>
            </a:r>
            <a:r>
              <a:rPr lang="en-US" sz="3600" b="1" dirty="0" smtClean="0"/>
              <a:t>the extensor </a:t>
            </a:r>
            <a:r>
              <a:rPr lang="en-US" sz="3600" b="1" dirty="0" err="1" smtClean="0"/>
              <a:t>digitorum</a:t>
            </a:r>
            <a:r>
              <a:rPr lang="en-US" sz="3600" b="1" dirty="0" smtClean="0"/>
              <a:t> </a:t>
            </a:r>
            <a:r>
              <a:rPr lang="en-US" sz="3600" b="1" dirty="0" err="1" smtClean="0"/>
              <a:t>brevis</a:t>
            </a:r>
            <a:r>
              <a:rPr lang="en-US" sz="3600" dirty="0" smtClean="0"/>
              <a:t>, and </a:t>
            </a:r>
            <a:r>
              <a:rPr lang="en-US" sz="3600" b="1" dirty="0" smtClean="0"/>
              <a:t>the extensor </a:t>
            </a:r>
            <a:r>
              <a:rPr lang="en-US" sz="3600" b="1" dirty="0" err="1" smtClean="0"/>
              <a:t>hallucis</a:t>
            </a:r>
            <a:r>
              <a:rPr lang="en-US" sz="3600" b="1" dirty="0" smtClean="0"/>
              <a:t> </a:t>
            </a:r>
            <a:r>
              <a:rPr lang="en-US" sz="3600" b="1" dirty="0" err="1" smtClean="0"/>
              <a:t>brevis</a:t>
            </a:r>
            <a:r>
              <a:rPr lang="en-US" sz="3600" b="1" dirty="0" smtClean="0"/>
              <a:t>.</a:t>
            </a:r>
          </a:p>
          <a:p>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dirty="0" smtClean="0"/>
              <a:t>The</a:t>
            </a:r>
            <a:r>
              <a:rPr lang="en-US" sz="3600" b="1" dirty="0" smtClean="0"/>
              <a:t> intrinsic</a:t>
            </a:r>
            <a:r>
              <a:rPr lang="en-US" sz="3600" dirty="0" smtClean="0"/>
              <a:t> muscles are located within the foot and are responsible for the fine motor actions of the foot, for example movement of individual digits.</a:t>
            </a:r>
          </a:p>
          <a:p>
            <a:endParaRPr lang="en-US" sz="3600"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They are mainly responsible for assisting some of the extrinsic muscles in their actions. Both muscles are innervated by the </a:t>
            </a:r>
            <a:r>
              <a:rPr lang="en-US" sz="3600" b="1" dirty="0" smtClean="0"/>
              <a:t>deep fibular nerve</a:t>
            </a:r>
            <a:r>
              <a:rPr lang="en-US" sz="3600" dirty="0" smtClean="0"/>
              <a:t>.</a:t>
            </a:r>
          </a:p>
          <a:p>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Extensor </a:t>
            </a:r>
            <a:r>
              <a:rPr lang="en-US" b="1" u="sng" dirty="0" err="1" smtClean="0"/>
              <a:t>Digitorum</a:t>
            </a:r>
            <a:r>
              <a:rPr lang="en-US" b="1" u="sng" dirty="0" smtClean="0"/>
              <a:t> </a:t>
            </a:r>
            <a:r>
              <a:rPr lang="en-US" b="1" u="sng" dirty="0" err="1" smtClean="0"/>
              <a:t>Brevis</a:t>
            </a:r>
            <a:r>
              <a:rPr lang="en-US" dirty="0" smtClean="0"/>
              <a:t/>
            </a:r>
            <a:br>
              <a:rPr lang="en-US" dirty="0" smtClean="0"/>
            </a:br>
            <a:endParaRPr lang="en-US" dirty="0"/>
          </a:p>
        </p:txBody>
      </p:sp>
      <p:sp>
        <p:nvSpPr>
          <p:cNvPr id="3" name="Content Placeholder 2"/>
          <p:cNvSpPr>
            <a:spLocks noGrp="1"/>
          </p:cNvSpPr>
          <p:nvPr>
            <p:ph sz="quarter" idx="1"/>
          </p:nvPr>
        </p:nvSpPr>
        <p:spPr/>
        <p:txBody>
          <a:bodyPr>
            <a:noAutofit/>
          </a:bodyPr>
          <a:lstStyle/>
          <a:p>
            <a:r>
              <a:rPr lang="en-US" sz="3600" dirty="0" smtClean="0"/>
              <a:t>The </a:t>
            </a:r>
            <a:r>
              <a:rPr lang="en-US" sz="3600" dirty="0" smtClean="0"/>
              <a:t>extensor </a:t>
            </a:r>
            <a:r>
              <a:rPr lang="en-US" sz="3600" dirty="0" err="1" smtClean="0"/>
              <a:t>digitorum</a:t>
            </a:r>
            <a:r>
              <a:rPr lang="en-US" sz="3600" dirty="0" smtClean="0"/>
              <a:t> </a:t>
            </a:r>
            <a:r>
              <a:rPr lang="en-US" sz="3600" dirty="0" err="1" smtClean="0"/>
              <a:t>brevis</a:t>
            </a:r>
            <a:r>
              <a:rPr lang="en-US" sz="3600" dirty="0" smtClean="0"/>
              <a:t> muscle lies deep to the tendon of the extensor </a:t>
            </a:r>
            <a:r>
              <a:rPr lang="en-US" sz="3600" dirty="0" err="1" smtClean="0"/>
              <a:t>digitorum</a:t>
            </a:r>
            <a:r>
              <a:rPr lang="en-US" sz="3600" dirty="0" smtClean="0"/>
              <a:t> </a:t>
            </a:r>
            <a:r>
              <a:rPr lang="en-US" sz="3600" dirty="0" err="1" smtClean="0"/>
              <a:t>longus</a:t>
            </a:r>
            <a:r>
              <a:rPr lang="en-US" sz="3600" dirty="0" smtClean="0"/>
              <a:t>.</a:t>
            </a:r>
          </a:p>
          <a:p>
            <a:pPr lvl="0"/>
            <a:r>
              <a:rPr lang="en-US" sz="3600" b="1" dirty="0" smtClean="0"/>
              <a:t>Attachments</a:t>
            </a:r>
            <a:r>
              <a:rPr lang="en-US" sz="3600" dirty="0" smtClean="0"/>
              <a:t>: Originates from the </a:t>
            </a:r>
            <a:r>
              <a:rPr lang="en-US" sz="3600" dirty="0" err="1" smtClean="0"/>
              <a:t>calcaneus</a:t>
            </a:r>
            <a:r>
              <a:rPr lang="en-US" sz="3600" dirty="0" smtClean="0"/>
              <a:t>, the </a:t>
            </a:r>
            <a:r>
              <a:rPr lang="en-US" sz="3600" dirty="0" err="1" smtClean="0"/>
              <a:t>interosseous</a:t>
            </a:r>
            <a:r>
              <a:rPr lang="en-US" sz="3600" dirty="0" smtClean="0"/>
              <a:t> </a:t>
            </a:r>
            <a:r>
              <a:rPr lang="en-US" sz="3600" dirty="0" err="1" smtClean="0"/>
              <a:t>talocalcaneal</a:t>
            </a:r>
            <a:r>
              <a:rPr lang="en-US" sz="3600" dirty="0" smtClean="0"/>
              <a:t> ligament and the inferior extensor </a:t>
            </a:r>
            <a:r>
              <a:rPr lang="en-US" sz="3600" dirty="0" err="1" smtClean="0"/>
              <a:t>retinaculum</a:t>
            </a:r>
            <a:r>
              <a:rPr lang="en-US" sz="3600" dirty="0" smtClean="0"/>
              <a:t>. It attaches to the long extensor tendons of the four lateral digits</a:t>
            </a:r>
            <a:r>
              <a:rPr lang="en-US" sz="3600" dirty="0" smtClean="0"/>
              <a:t>.</a:t>
            </a:r>
            <a:endParaRPr lang="en-US" sz="36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opening to the femoral canal is located at its superior border, known as the </a:t>
            </a:r>
            <a:r>
              <a:rPr lang="en-US" sz="3600" b="1" dirty="0" smtClean="0"/>
              <a:t>femoral ring</a:t>
            </a:r>
            <a:r>
              <a:rPr lang="en-US" sz="3600" dirty="0" smtClean="0"/>
              <a:t>. The femoral ring is closed by a connective tissue layer – the femoral septum. This septum is pierced by the lymphatic vessels exiting the canal.</a:t>
            </a:r>
          </a:p>
          <a:p>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Aids the extensor </a:t>
            </a:r>
            <a:r>
              <a:rPr lang="en-US" sz="3600" dirty="0" err="1" smtClean="0"/>
              <a:t>digitorum</a:t>
            </a:r>
            <a:r>
              <a:rPr lang="en-US" sz="3600" dirty="0" smtClean="0"/>
              <a:t> </a:t>
            </a:r>
            <a:r>
              <a:rPr lang="en-US" sz="3600" dirty="0" err="1" smtClean="0"/>
              <a:t>longus</a:t>
            </a:r>
            <a:r>
              <a:rPr lang="en-US" sz="3600" dirty="0" smtClean="0"/>
              <a:t> in extending the lateral four toes at the </a:t>
            </a:r>
            <a:r>
              <a:rPr lang="en-US" sz="3600" dirty="0" err="1" smtClean="0"/>
              <a:t>metatarsophalangeal</a:t>
            </a:r>
            <a:r>
              <a:rPr lang="en-US" sz="3600" dirty="0" smtClean="0"/>
              <a:t> and </a:t>
            </a:r>
            <a:r>
              <a:rPr lang="en-US" sz="3600" dirty="0" err="1" smtClean="0"/>
              <a:t>interphalangeal</a:t>
            </a:r>
            <a:r>
              <a:rPr lang="en-US" sz="3600" dirty="0" smtClean="0"/>
              <a:t> joints.</a:t>
            </a:r>
          </a:p>
          <a:p>
            <a:pPr lvl="0"/>
            <a:r>
              <a:rPr lang="en-US" sz="3600" b="1" dirty="0" err="1" smtClean="0"/>
              <a:t>Innervation</a:t>
            </a:r>
            <a:r>
              <a:rPr lang="en-US" sz="3600" dirty="0" smtClean="0"/>
              <a:t>: Deep fibular nerve.</a:t>
            </a:r>
          </a:p>
          <a:p>
            <a:endParaRPr lang="en-US" dirty="0" smtClean="0"/>
          </a:p>
          <a:p>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Extensor </a:t>
            </a:r>
            <a:r>
              <a:rPr lang="en-US" b="1" u="sng" dirty="0" err="1" smtClean="0"/>
              <a:t>Hallucis</a:t>
            </a:r>
            <a:r>
              <a:rPr lang="en-US" b="1" u="sng" dirty="0" smtClean="0"/>
              <a:t> </a:t>
            </a:r>
            <a:r>
              <a:rPr lang="en-US" b="1" u="sng" dirty="0" err="1" smtClean="0"/>
              <a:t>Brevis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smtClean="0"/>
              <a:t>extensor </a:t>
            </a:r>
            <a:r>
              <a:rPr lang="en-US" sz="3600" dirty="0" err="1" smtClean="0"/>
              <a:t>hallucis</a:t>
            </a:r>
            <a:r>
              <a:rPr lang="en-US" sz="3600" dirty="0" smtClean="0"/>
              <a:t> </a:t>
            </a:r>
            <a:r>
              <a:rPr lang="en-US" sz="3600" dirty="0" err="1" smtClean="0"/>
              <a:t>brevis</a:t>
            </a:r>
            <a:r>
              <a:rPr lang="en-US" sz="3600" dirty="0" smtClean="0"/>
              <a:t> muscle is medial to extensor </a:t>
            </a:r>
            <a:r>
              <a:rPr lang="en-US" sz="3600" dirty="0" err="1" smtClean="0"/>
              <a:t>digitorum</a:t>
            </a:r>
            <a:r>
              <a:rPr lang="en-US" sz="3600" dirty="0" smtClean="0"/>
              <a:t> </a:t>
            </a:r>
            <a:r>
              <a:rPr lang="en-US" sz="3600" dirty="0" err="1" smtClean="0"/>
              <a:t>longus</a:t>
            </a:r>
            <a:r>
              <a:rPr lang="en-US" sz="3600" dirty="0" smtClean="0"/>
              <a:t> and lateral to extensor </a:t>
            </a:r>
            <a:r>
              <a:rPr lang="en-US" sz="3600" dirty="0" err="1" smtClean="0"/>
              <a:t>hallucis</a:t>
            </a:r>
            <a:r>
              <a:rPr lang="en-US" sz="3600" dirty="0" smtClean="0"/>
              <a:t> </a:t>
            </a:r>
            <a:r>
              <a:rPr lang="en-US" sz="3600" dirty="0" err="1" smtClean="0"/>
              <a:t>longus</a:t>
            </a:r>
            <a:r>
              <a:rPr lang="en-US" sz="3600" dirty="0" smtClean="0"/>
              <a:t>.</a:t>
            </a:r>
          </a:p>
          <a:p>
            <a:pPr>
              <a:buNone/>
            </a:pP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Attachments</a:t>
            </a:r>
            <a:r>
              <a:rPr lang="en-US" sz="3600" dirty="0" smtClean="0"/>
              <a:t>: Originates from the </a:t>
            </a:r>
            <a:r>
              <a:rPr lang="en-US" sz="3600" dirty="0" err="1" smtClean="0"/>
              <a:t>calcaneus</a:t>
            </a:r>
            <a:r>
              <a:rPr lang="en-US" sz="3600" dirty="0" smtClean="0"/>
              <a:t>, the </a:t>
            </a:r>
            <a:r>
              <a:rPr lang="en-US" sz="3600" dirty="0" err="1" smtClean="0"/>
              <a:t>interosseous</a:t>
            </a:r>
            <a:r>
              <a:rPr lang="en-US" sz="3600" dirty="0" smtClean="0"/>
              <a:t> </a:t>
            </a:r>
            <a:r>
              <a:rPr lang="en-US" sz="3600" dirty="0" err="1" smtClean="0"/>
              <a:t>talocalcaneal</a:t>
            </a:r>
            <a:r>
              <a:rPr lang="en-US" sz="3600" dirty="0" smtClean="0"/>
              <a:t> ligament and the inferior extensor </a:t>
            </a:r>
            <a:r>
              <a:rPr lang="en-US" sz="3600" dirty="0" err="1" smtClean="0"/>
              <a:t>retinaculum</a:t>
            </a:r>
            <a:r>
              <a:rPr lang="en-US" sz="3600" dirty="0" smtClean="0"/>
              <a:t>. It attaches to the base of the proximal phalanx of the great toe.</a:t>
            </a:r>
          </a:p>
          <a:p>
            <a:pPr>
              <a:buNone/>
            </a:pP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endParaRPr lang="en-US" b="1" dirty="0" smtClean="0"/>
          </a:p>
          <a:p>
            <a:r>
              <a:rPr lang="en-US" sz="3600" b="1" dirty="0" smtClean="0"/>
              <a:t>Actions</a:t>
            </a:r>
            <a:r>
              <a:rPr lang="en-US" sz="3600" dirty="0" smtClean="0"/>
              <a:t>: Aids the extensor </a:t>
            </a:r>
            <a:r>
              <a:rPr lang="en-US" sz="3600" dirty="0" err="1" smtClean="0"/>
              <a:t>hallucis</a:t>
            </a:r>
            <a:r>
              <a:rPr lang="en-US" sz="3600" dirty="0" smtClean="0"/>
              <a:t> </a:t>
            </a:r>
            <a:r>
              <a:rPr lang="en-US" sz="3600" dirty="0" err="1" smtClean="0"/>
              <a:t>longus</a:t>
            </a:r>
            <a:r>
              <a:rPr lang="en-US" sz="3600" dirty="0" smtClean="0"/>
              <a:t> in extending the great toe at the </a:t>
            </a:r>
            <a:r>
              <a:rPr lang="en-US" sz="3600" dirty="0" err="1" smtClean="0"/>
              <a:t>metatarsophalangeal</a:t>
            </a:r>
            <a:r>
              <a:rPr lang="en-US" sz="3600" dirty="0" smtClean="0"/>
              <a:t> joint</a:t>
            </a:r>
            <a:r>
              <a:rPr lang="en-US" sz="3600" dirty="0" smtClean="0"/>
              <a:t>.</a:t>
            </a:r>
            <a:endParaRPr lang="en-US" sz="3600" b="1" dirty="0" smtClean="0"/>
          </a:p>
          <a:p>
            <a:pPr lvl="0"/>
            <a:r>
              <a:rPr lang="en-US" sz="3600" b="1" dirty="0" err="1" smtClean="0"/>
              <a:t>Innervation</a:t>
            </a:r>
            <a:r>
              <a:rPr lang="en-US" sz="3600" dirty="0" smtClean="0"/>
              <a:t>: Deep fibular nerve</a:t>
            </a:r>
            <a:r>
              <a:rPr lang="en-US" dirty="0" smtClean="0"/>
              <a:t>.</a:t>
            </a:r>
          </a:p>
          <a:p>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dorsal layer of foot muscles.</a:t>
            </a:r>
            <a:endParaRPr lang="en-US" dirty="0"/>
          </a:p>
        </p:txBody>
      </p:sp>
      <p:pic>
        <p:nvPicPr>
          <p:cNvPr id="4" name="Content Placeholder 3" descr="Fig 1.0 - The dorsal layer of foot muscles.">
            <a:hlinkClick r:id="rId2" tooltip="&quot; Fig 1 – The dorsal layer of foot muscles.&quot;"/>
          </p:cNvPr>
          <p:cNvPicPr>
            <a:picLocks noGrp="1"/>
          </p:cNvPicPr>
          <p:nvPr>
            <p:ph sz="quarter" idx="1"/>
          </p:nvPr>
        </p:nvPicPr>
        <p:blipFill>
          <a:blip r:embed="rId3" cstate="print"/>
          <a:srcRect/>
          <a:stretch>
            <a:fillRect/>
          </a:stretch>
        </p:blipFill>
        <p:spPr bwMode="auto">
          <a:xfrm>
            <a:off x="152400" y="1600200"/>
            <a:ext cx="8991600" cy="4495800"/>
          </a:xfrm>
          <a:prstGeom prst="rect">
            <a:avLst/>
          </a:prstGeom>
          <a:noFill/>
          <a:ln w="9525">
            <a:noFill/>
            <a:miter lim="800000"/>
            <a:headEnd/>
            <a:tailEnd/>
          </a:ln>
        </p:spPr>
      </p:pic>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Plantar Aspect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There </a:t>
            </a:r>
            <a:r>
              <a:rPr lang="en-US" sz="3600" dirty="0" smtClean="0"/>
              <a:t>are 10</a:t>
            </a:r>
            <a:r>
              <a:rPr lang="en-US" sz="3600" b="1" dirty="0" smtClean="0"/>
              <a:t> intrinsic muscles</a:t>
            </a:r>
            <a:r>
              <a:rPr lang="en-US" sz="3600" dirty="0" smtClean="0"/>
              <a:t> located in the sole of the foot. They act collectively to </a:t>
            </a:r>
            <a:r>
              <a:rPr lang="en-US" sz="3600" dirty="0" err="1" smtClean="0"/>
              <a:t>stabilise</a:t>
            </a:r>
            <a:r>
              <a:rPr lang="en-US" sz="3600" dirty="0" smtClean="0"/>
              <a:t> the arches of the foot, and individually to control movement of the </a:t>
            </a:r>
            <a:r>
              <a:rPr lang="en-US" sz="3600" dirty="0" smtClean="0"/>
              <a:t>digits</a:t>
            </a:r>
            <a:endParaRPr lang="en-US" sz="3600"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All </a:t>
            </a:r>
            <a:r>
              <a:rPr lang="en-US" sz="3600" dirty="0" smtClean="0"/>
              <a:t>the muscles are innervated either by the </a:t>
            </a:r>
            <a:r>
              <a:rPr lang="en-US" sz="3600" b="1" dirty="0" smtClean="0"/>
              <a:t>medial plantar nerve</a:t>
            </a:r>
            <a:r>
              <a:rPr lang="en-US" sz="3600" dirty="0" smtClean="0"/>
              <a:t> or the</a:t>
            </a:r>
            <a:r>
              <a:rPr lang="en-US" sz="3600" b="1" dirty="0" smtClean="0"/>
              <a:t> lateral plantar nerve</a:t>
            </a:r>
            <a:r>
              <a:rPr lang="en-US" sz="3600" dirty="0" smtClean="0"/>
              <a:t>, which are both branches of the </a:t>
            </a:r>
            <a:r>
              <a:rPr lang="en-US" sz="3600" dirty="0" err="1" smtClean="0"/>
              <a:t>tibial</a:t>
            </a:r>
            <a:r>
              <a:rPr lang="en-US" sz="3600" dirty="0" smtClean="0"/>
              <a:t> nerve.</a:t>
            </a:r>
          </a:p>
          <a:p>
            <a:r>
              <a:rPr lang="en-US" sz="3600" dirty="0" smtClean="0"/>
              <a:t>The muscles of the plantar aspect are described in four layers (superficial to deep).</a:t>
            </a:r>
          </a:p>
          <a:p>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b="1" dirty="0" smtClean="0"/>
              <a:t>First Layer</a:t>
            </a:r>
            <a:endParaRPr lang="en-US" sz="3600" dirty="0" smtClean="0"/>
          </a:p>
          <a:p>
            <a:r>
              <a:rPr lang="en-US" sz="3600" dirty="0" smtClean="0"/>
              <a:t>The first layer of muscles is the most superficial to the sole, and is located immediately underneath the plantar fascia. There are three muscles in this layer.</a:t>
            </a:r>
          </a:p>
          <a:p>
            <a:endParaRPr lang="en-US" sz="3600"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Abductor </a:t>
            </a:r>
            <a:r>
              <a:rPr lang="en-US" b="1" u="sng" dirty="0" err="1" smtClean="0"/>
              <a:t>Hallucis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smtClean="0"/>
              <a:t>abductor </a:t>
            </a:r>
            <a:r>
              <a:rPr lang="en-US" sz="3600" dirty="0" err="1" smtClean="0"/>
              <a:t>hallucis</a:t>
            </a:r>
            <a:r>
              <a:rPr lang="en-US" sz="3600" dirty="0" smtClean="0"/>
              <a:t> muscle is located on the medial side of the sole, where it contributes to a small soft tissue bulge.</a:t>
            </a:r>
          </a:p>
          <a:p>
            <a:pPr>
              <a:buNone/>
            </a:pPr>
            <a:endParaRPr lang="en-US" sz="3600"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pPr lvl="0"/>
            <a:r>
              <a:rPr lang="en-US" sz="3600" b="1" dirty="0" smtClean="0"/>
              <a:t>Attachments</a:t>
            </a:r>
            <a:r>
              <a:rPr lang="en-US" sz="3600" dirty="0" smtClean="0"/>
              <a:t>: Originates from the medial tubercle of the </a:t>
            </a:r>
            <a:r>
              <a:rPr lang="en-US" sz="3600" dirty="0" err="1" smtClean="0"/>
              <a:t>calcaneus</a:t>
            </a:r>
            <a:r>
              <a:rPr lang="en-US" sz="3600" dirty="0" smtClean="0"/>
              <a:t>, the flexor </a:t>
            </a:r>
            <a:r>
              <a:rPr lang="en-US" sz="3600" dirty="0" err="1" smtClean="0"/>
              <a:t>retinaculum</a:t>
            </a:r>
            <a:r>
              <a:rPr lang="en-US" sz="3600" dirty="0" smtClean="0"/>
              <a:t> and the plantar </a:t>
            </a:r>
            <a:r>
              <a:rPr lang="en-US" sz="3600" dirty="0" err="1" smtClean="0"/>
              <a:t>aponeurosis</a:t>
            </a:r>
            <a:r>
              <a:rPr lang="en-US" sz="3600" dirty="0" smtClean="0"/>
              <a:t>. It attaches to the medial base of the proximal phalanx of the great toe.</a:t>
            </a:r>
          </a:p>
          <a:p>
            <a:pPr lvl="0"/>
            <a:r>
              <a:rPr lang="en-US" sz="3600" b="1" dirty="0" smtClean="0"/>
              <a:t>Actions</a:t>
            </a:r>
            <a:r>
              <a:rPr lang="en-US" sz="3600" dirty="0" smtClean="0"/>
              <a:t>: Abducts and flexes the great toe.</a:t>
            </a:r>
          </a:p>
          <a:p>
            <a:pPr lvl="0"/>
            <a:r>
              <a:rPr lang="en-US" sz="3600" b="1" dirty="0" err="1" smtClean="0"/>
              <a:t>Innervation</a:t>
            </a:r>
            <a:r>
              <a:rPr lang="en-US" sz="3600" dirty="0" smtClean="0"/>
              <a:t>: Medial plantar nerve.</a:t>
            </a:r>
          </a:p>
          <a:p>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 of the femoral canal.</a:t>
            </a:r>
            <a:endParaRPr lang="en-US" dirty="0"/>
          </a:p>
        </p:txBody>
      </p:sp>
      <p:pic>
        <p:nvPicPr>
          <p:cNvPr id="4" name="Content Placeholder 3" descr="Fig 1.0 - Borders of the femoral canal.">
            <a:hlinkClick r:id="rId2" tooltip="&quot; Fig 1 – Borders of the femoral canal.&quot;"/>
          </p:cNvPr>
          <p:cNvPicPr>
            <a:picLocks noGrp="1"/>
          </p:cNvPicPr>
          <p:nvPr>
            <p:ph sz="quarter" idx="1"/>
          </p:nvPr>
        </p:nvPicPr>
        <p:blipFill>
          <a:blip r:embed="rId3" cstate="print"/>
          <a:srcRect/>
          <a:stretch>
            <a:fillRect/>
          </a:stretch>
        </p:blipFill>
        <p:spPr bwMode="auto">
          <a:xfrm>
            <a:off x="533400" y="1676400"/>
            <a:ext cx="8305800" cy="4800599"/>
          </a:xfrm>
          <a:prstGeom prst="rect">
            <a:avLst/>
          </a:prstGeom>
          <a:noFill/>
          <a:ln w="9525">
            <a:noFill/>
            <a:miter lim="800000"/>
            <a:headEnd/>
            <a:tailEnd/>
          </a:ln>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g 1.0 - The first layer of plantar muscles. The plantar aponeurosis has been cut to reveal the underlying flexor digitorum.">
            <a:hlinkClick r:id="rId2" tooltip="&quot; Fig 2 – The first layer of plantar muscles. The plantar aponeurosis has been cut to reveal the underlying flexor digitorum.&quot;"/>
          </p:cNvPr>
          <p:cNvPicPr>
            <a:picLocks noGrp="1"/>
          </p:cNvPicPr>
          <p:nvPr>
            <p:ph sz="quarter" idx="1"/>
          </p:nvPr>
        </p:nvPicPr>
        <p:blipFill>
          <a:blip r:embed="rId3" cstate="print"/>
          <a:srcRect/>
          <a:stretch>
            <a:fillRect/>
          </a:stretch>
        </p:blipFill>
        <p:spPr bwMode="auto">
          <a:xfrm>
            <a:off x="914400" y="1600200"/>
            <a:ext cx="6781800" cy="5029200"/>
          </a:xfrm>
          <a:prstGeom prst="rect">
            <a:avLst/>
          </a:prstGeom>
          <a:noFill/>
          <a:ln w="9525">
            <a:noFill/>
            <a:miter lim="800000"/>
            <a:headEnd/>
            <a:tailEnd/>
          </a:ln>
        </p:spPr>
      </p:pic>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Flexor </a:t>
            </a:r>
            <a:r>
              <a:rPr lang="en-US" b="1" u="sng" dirty="0" err="1" smtClean="0"/>
              <a:t>Digitorum</a:t>
            </a:r>
            <a:r>
              <a:rPr lang="en-US" b="1" u="sng" dirty="0" smtClean="0"/>
              <a:t> </a:t>
            </a:r>
            <a:r>
              <a:rPr lang="en-US" b="1" u="sng" dirty="0" err="1" smtClean="0"/>
              <a:t>Brevis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smtClean="0"/>
              <a:t>flexor </a:t>
            </a:r>
            <a:r>
              <a:rPr lang="en-US" sz="3600" dirty="0" err="1" smtClean="0"/>
              <a:t>digitorum</a:t>
            </a:r>
            <a:r>
              <a:rPr lang="en-US" sz="3600" dirty="0" smtClean="0"/>
              <a:t> </a:t>
            </a:r>
            <a:r>
              <a:rPr lang="en-US" sz="3600" dirty="0" err="1" smtClean="0"/>
              <a:t>brevis</a:t>
            </a:r>
            <a:r>
              <a:rPr lang="en-US" sz="3600" dirty="0" smtClean="0"/>
              <a:t> muscle is located laterally to the abductor </a:t>
            </a:r>
            <a:r>
              <a:rPr lang="en-US" sz="3600" dirty="0" err="1" smtClean="0"/>
              <a:t>hallucis</a:t>
            </a:r>
            <a:r>
              <a:rPr lang="en-US" sz="3600" dirty="0" smtClean="0"/>
              <a:t>. It sits in the centre of the sole, sandwiched between the plantar </a:t>
            </a:r>
            <a:r>
              <a:rPr lang="en-US" sz="3600" dirty="0" err="1" smtClean="0"/>
              <a:t>aponeurosis</a:t>
            </a:r>
            <a:r>
              <a:rPr lang="en-US" sz="3600" dirty="0" smtClean="0"/>
              <a:t> and the tendons of flexor </a:t>
            </a:r>
            <a:r>
              <a:rPr lang="en-US" sz="3600" dirty="0" err="1" smtClean="0"/>
              <a:t>digitorum</a:t>
            </a:r>
            <a:r>
              <a:rPr lang="en-US" sz="3600" dirty="0" smtClean="0"/>
              <a:t> </a:t>
            </a:r>
            <a:r>
              <a:rPr lang="en-US" sz="3600" dirty="0" err="1" smtClean="0"/>
              <a:t>longus</a:t>
            </a:r>
            <a:r>
              <a:rPr lang="en-US" sz="3600" dirty="0" smtClean="0"/>
              <a:t>.</a:t>
            </a:r>
            <a:endParaRPr lang="en-US" sz="3600" dirty="0" smtClean="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medial tubercle of the </a:t>
            </a:r>
            <a:r>
              <a:rPr lang="en-US" sz="3600" dirty="0" err="1" smtClean="0"/>
              <a:t>calcaneus</a:t>
            </a:r>
            <a:r>
              <a:rPr lang="en-US" sz="3600" dirty="0" smtClean="0"/>
              <a:t> and the plantar </a:t>
            </a:r>
            <a:r>
              <a:rPr lang="en-US" sz="3600" dirty="0" err="1" smtClean="0"/>
              <a:t>aponeurosis</a:t>
            </a:r>
            <a:r>
              <a:rPr lang="en-US" sz="3600" dirty="0" smtClean="0"/>
              <a:t>. It attaches to the middle phalanges of the lateral four digits.</a:t>
            </a:r>
          </a:p>
          <a:p>
            <a:pPr lvl="0"/>
            <a:r>
              <a:rPr lang="en-US" sz="3600" b="1" dirty="0" smtClean="0"/>
              <a:t>Actions</a:t>
            </a:r>
            <a:r>
              <a:rPr lang="en-US" sz="3600" dirty="0" smtClean="0"/>
              <a:t>: Flexes the lateral four digits at the proximal </a:t>
            </a:r>
            <a:r>
              <a:rPr lang="en-US" sz="3600" dirty="0" err="1" smtClean="0"/>
              <a:t>interphalangeal</a:t>
            </a:r>
            <a:r>
              <a:rPr lang="en-US" sz="3600" dirty="0" smtClean="0"/>
              <a:t> joints.</a:t>
            </a:r>
          </a:p>
          <a:p>
            <a:r>
              <a:rPr lang="en-US" sz="3600" b="1" dirty="0" err="1" smtClean="0"/>
              <a:t>Innervation</a:t>
            </a:r>
            <a:r>
              <a:rPr lang="en-US" sz="3600" dirty="0" smtClean="0"/>
              <a:t>: Medial plantar nerve</a:t>
            </a:r>
          </a:p>
          <a:p>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Abductor </a:t>
            </a:r>
            <a:r>
              <a:rPr lang="en-US" b="1" dirty="0" err="1" smtClean="0"/>
              <a:t>Digiti</a:t>
            </a:r>
            <a:r>
              <a:rPr lang="en-US" b="1" dirty="0" smtClean="0"/>
              <a:t> </a:t>
            </a:r>
            <a:r>
              <a:rPr lang="en-US" b="1" dirty="0" err="1" smtClean="0"/>
              <a:t>Minimi</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3600" dirty="0" smtClean="0"/>
              <a:t>The </a:t>
            </a:r>
            <a:r>
              <a:rPr lang="en-US" sz="3600" dirty="0" smtClean="0"/>
              <a:t>abductor </a:t>
            </a:r>
            <a:r>
              <a:rPr lang="en-US" sz="3600" dirty="0" err="1" smtClean="0"/>
              <a:t>digiti</a:t>
            </a:r>
            <a:r>
              <a:rPr lang="en-US" sz="3600" dirty="0" smtClean="0"/>
              <a:t> </a:t>
            </a:r>
            <a:r>
              <a:rPr lang="en-US" sz="3600" dirty="0" err="1" smtClean="0"/>
              <a:t>minimi</a:t>
            </a:r>
            <a:r>
              <a:rPr lang="en-US" sz="3600" dirty="0" smtClean="0"/>
              <a:t> muscle is located on the lateral side of the foot. It is homologous with the abductor </a:t>
            </a:r>
            <a:r>
              <a:rPr lang="en-US" sz="3600" dirty="0" err="1" smtClean="0"/>
              <a:t>digiti</a:t>
            </a:r>
            <a:r>
              <a:rPr lang="en-US" sz="3600" dirty="0" smtClean="0"/>
              <a:t> </a:t>
            </a:r>
            <a:r>
              <a:rPr lang="en-US" sz="3600" dirty="0" err="1" smtClean="0"/>
              <a:t>minimi</a:t>
            </a:r>
            <a:r>
              <a:rPr lang="en-US" sz="3600" dirty="0" smtClean="0"/>
              <a:t> of the </a:t>
            </a:r>
            <a:r>
              <a:rPr lang="en-US" sz="3600" b="1" u="sng" dirty="0" smtClean="0"/>
              <a:t>hand</a:t>
            </a:r>
            <a:r>
              <a:rPr lang="en-US" sz="3600" dirty="0" smtClean="0"/>
              <a:t>.</a:t>
            </a:r>
          </a:p>
          <a:p>
            <a:pPr>
              <a:buNone/>
            </a:pP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medial and lateral tubercles of the </a:t>
            </a:r>
            <a:r>
              <a:rPr lang="en-US" sz="3600" dirty="0" err="1" smtClean="0"/>
              <a:t>calcaneus</a:t>
            </a:r>
            <a:r>
              <a:rPr lang="en-US" sz="3600" dirty="0" smtClean="0"/>
              <a:t> and the plantar </a:t>
            </a:r>
            <a:r>
              <a:rPr lang="en-US" sz="3600" dirty="0" err="1" smtClean="0"/>
              <a:t>aponeurosis</a:t>
            </a:r>
            <a:r>
              <a:rPr lang="en-US" sz="3600" dirty="0" smtClean="0"/>
              <a:t>. It attaches to the lateral base of the proximal phalanx of the 5th digit.</a:t>
            </a:r>
          </a:p>
          <a:p>
            <a:pPr lvl="0"/>
            <a:r>
              <a:rPr lang="en-US" sz="3600" b="1" dirty="0" smtClean="0"/>
              <a:t>Actions</a:t>
            </a:r>
            <a:r>
              <a:rPr lang="en-US" sz="3600" dirty="0" smtClean="0"/>
              <a:t>: Abducts and flexes the 5th digit</a:t>
            </a:r>
            <a:r>
              <a:rPr lang="en-US" sz="3600" dirty="0" smtClean="0"/>
              <a:t>.</a:t>
            </a:r>
          </a:p>
          <a:p>
            <a:pPr lvl="0"/>
            <a:r>
              <a:rPr lang="en-US" sz="3600" b="1" dirty="0" err="1" smtClean="0"/>
              <a:t>Innervation</a:t>
            </a:r>
            <a:r>
              <a:rPr lang="en-US" sz="3600" dirty="0" smtClean="0"/>
              <a:t>: Lateral plantar nerve</a:t>
            </a:r>
          </a:p>
          <a:p>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b="1" dirty="0" smtClean="0"/>
              <a:t>Second Layer</a:t>
            </a:r>
            <a:endParaRPr lang="en-US" sz="3600" dirty="0" smtClean="0"/>
          </a:p>
          <a:p>
            <a:r>
              <a:rPr lang="en-US" sz="3600" dirty="0" smtClean="0"/>
              <a:t>The second layer contains two muscles – the </a:t>
            </a:r>
            <a:r>
              <a:rPr lang="en-US" sz="3600" dirty="0" err="1" smtClean="0"/>
              <a:t>quadratus</a:t>
            </a:r>
            <a:r>
              <a:rPr lang="en-US" sz="3600" dirty="0" smtClean="0"/>
              <a:t> </a:t>
            </a:r>
            <a:r>
              <a:rPr lang="en-US" sz="3600" dirty="0" err="1" smtClean="0"/>
              <a:t>plantae</a:t>
            </a:r>
            <a:r>
              <a:rPr lang="en-US" sz="3600" dirty="0" smtClean="0"/>
              <a:t>, and the </a:t>
            </a:r>
            <a:r>
              <a:rPr lang="en-US" sz="3600" dirty="0" err="1" smtClean="0"/>
              <a:t>lumbricals</a:t>
            </a:r>
            <a:r>
              <a:rPr lang="en-US" sz="3600" dirty="0" smtClean="0"/>
              <a:t>. In addition, the tendons of the flexor </a:t>
            </a:r>
            <a:r>
              <a:rPr lang="en-US" sz="3600" dirty="0" err="1" smtClean="0"/>
              <a:t>digitorum</a:t>
            </a:r>
            <a:r>
              <a:rPr lang="en-US" sz="3600" dirty="0" smtClean="0"/>
              <a:t> </a:t>
            </a:r>
            <a:r>
              <a:rPr lang="en-US" sz="3600" dirty="0" err="1" smtClean="0"/>
              <a:t>longus</a:t>
            </a:r>
            <a:r>
              <a:rPr lang="en-US" sz="3600" dirty="0" smtClean="0"/>
              <a:t> (an extrinsic muscle of the foot) pass through this layer.</a:t>
            </a:r>
          </a:p>
          <a:p>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err="1" smtClean="0"/>
              <a:t>Quadratus</a:t>
            </a:r>
            <a:r>
              <a:rPr lang="en-US" b="1" u="sng" dirty="0" smtClean="0"/>
              <a:t> </a:t>
            </a:r>
            <a:r>
              <a:rPr lang="en-US" b="1" u="sng" dirty="0" err="1" smtClean="0"/>
              <a:t>Plantae</a:t>
            </a:r>
            <a:r>
              <a:rPr lang="en-US" dirty="0" smtClean="0"/>
              <a:t/>
            </a:r>
            <a:br>
              <a:rPr lang="en-US" dirty="0" smtClean="0"/>
            </a:br>
            <a:endParaRPr lang="en-US" dirty="0"/>
          </a:p>
        </p:txBody>
      </p:sp>
      <p:pic>
        <p:nvPicPr>
          <p:cNvPr id="4" name="Content Placeholder 3" descr="Fig 1.1 - The second layer of the plantar muscles.">
            <a:hlinkClick r:id="rId2" tooltip="&quot; Fig 3 – The second layer of the plantar muscles.&quot;"/>
          </p:cNvPr>
          <p:cNvPicPr>
            <a:picLocks noGrp="1"/>
          </p:cNvPicPr>
          <p:nvPr>
            <p:ph sz="quarter" idx="1"/>
          </p:nvPr>
        </p:nvPicPr>
        <p:blipFill>
          <a:blip r:embed="rId3" cstate="print"/>
          <a:srcRect/>
          <a:stretch>
            <a:fillRect/>
          </a:stretch>
        </p:blipFill>
        <p:spPr bwMode="auto">
          <a:xfrm>
            <a:off x="1371600" y="1600200"/>
            <a:ext cx="6248400" cy="5257800"/>
          </a:xfrm>
          <a:prstGeom prst="rect">
            <a:avLst/>
          </a:prstGeom>
          <a:noFill/>
          <a:ln w="9525">
            <a:noFill/>
            <a:miter lim="800000"/>
            <a:headEnd/>
            <a:tailEnd/>
          </a:ln>
        </p:spPr>
      </p:pic>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quadratus</a:t>
            </a:r>
            <a:r>
              <a:rPr lang="en-US" sz="3600" dirty="0" smtClean="0"/>
              <a:t> </a:t>
            </a:r>
            <a:r>
              <a:rPr lang="en-US" sz="3600" dirty="0" err="1" smtClean="0"/>
              <a:t>plantae</a:t>
            </a:r>
            <a:r>
              <a:rPr lang="en-US" sz="3600" dirty="0" smtClean="0"/>
              <a:t> muscle is located superior to the flexor </a:t>
            </a:r>
            <a:r>
              <a:rPr lang="en-US" sz="3600" dirty="0" err="1" smtClean="0"/>
              <a:t>digitorum</a:t>
            </a:r>
            <a:r>
              <a:rPr lang="en-US" sz="3600" dirty="0" smtClean="0"/>
              <a:t> </a:t>
            </a:r>
            <a:r>
              <a:rPr lang="en-US" sz="3600" dirty="0" err="1" smtClean="0"/>
              <a:t>longus</a:t>
            </a:r>
            <a:r>
              <a:rPr lang="en-US" sz="3600" dirty="0" smtClean="0"/>
              <a:t> tendons. It is separated from the first layer of muscles by the lateral plantar vessels and nerve.</a:t>
            </a:r>
          </a:p>
          <a:p>
            <a:pPr>
              <a:buNone/>
            </a:pPr>
            <a:endParaRPr lang="en-US"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medial and lateral plantar surface of the </a:t>
            </a:r>
            <a:r>
              <a:rPr lang="en-US" sz="3600" dirty="0" err="1" smtClean="0"/>
              <a:t>calcaneus</a:t>
            </a:r>
            <a:r>
              <a:rPr lang="en-US" sz="3600" dirty="0" smtClean="0"/>
              <a:t>. It attaches to the tendons of flexor </a:t>
            </a:r>
            <a:r>
              <a:rPr lang="en-US" sz="3600" dirty="0" err="1" smtClean="0"/>
              <a:t>digitorum</a:t>
            </a:r>
            <a:r>
              <a:rPr lang="en-US" sz="3600" dirty="0" smtClean="0"/>
              <a:t> </a:t>
            </a:r>
            <a:r>
              <a:rPr lang="en-US" sz="3600" dirty="0" err="1" smtClean="0"/>
              <a:t>longus</a:t>
            </a:r>
            <a:r>
              <a:rPr lang="en-US" sz="3600" dirty="0" smtClean="0"/>
              <a:t>.</a:t>
            </a:r>
          </a:p>
          <a:p>
            <a:pPr lvl="0"/>
            <a:r>
              <a:rPr lang="en-US" sz="3600" b="1" dirty="0" smtClean="0"/>
              <a:t>Actions</a:t>
            </a:r>
            <a:r>
              <a:rPr lang="en-US" sz="3600" dirty="0" smtClean="0"/>
              <a:t>: Assists flexor </a:t>
            </a:r>
            <a:r>
              <a:rPr lang="en-US" sz="3600" dirty="0" err="1" smtClean="0"/>
              <a:t>digitorum</a:t>
            </a:r>
            <a:r>
              <a:rPr lang="en-US" sz="3600" dirty="0" smtClean="0"/>
              <a:t> </a:t>
            </a:r>
            <a:r>
              <a:rPr lang="en-US" sz="3600" dirty="0" err="1" smtClean="0"/>
              <a:t>longus</a:t>
            </a:r>
            <a:r>
              <a:rPr lang="en-US" sz="3600" dirty="0" smtClean="0"/>
              <a:t> in flexing the lateral four digits.</a:t>
            </a:r>
          </a:p>
          <a:p>
            <a:pPr lvl="0"/>
            <a:r>
              <a:rPr lang="en-US" sz="3600" b="1" dirty="0" err="1" smtClean="0"/>
              <a:t>Innervation</a:t>
            </a:r>
            <a:r>
              <a:rPr lang="en-US" sz="3600" dirty="0" smtClean="0"/>
              <a:t>: Lateral plantar nerve.</a:t>
            </a:r>
          </a:p>
          <a:p>
            <a:endParaRPr lang="en-US"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err="1" smtClean="0"/>
              <a:t>Lumbricals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3600" dirty="0" smtClean="0"/>
              <a:t>There </a:t>
            </a:r>
            <a:r>
              <a:rPr lang="en-US" sz="3600" dirty="0" smtClean="0"/>
              <a:t>are four </a:t>
            </a:r>
            <a:r>
              <a:rPr lang="en-US" sz="3600" dirty="0" err="1" smtClean="0"/>
              <a:t>lumbrical</a:t>
            </a:r>
            <a:r>
              <a:rPr lang="en-US" sz="3600" dirty="0" smtClean="0"/>
              <a:t> muscles in the foot. They are each located medial to their respective tendon of the flexor </a:t>
            </a:r>
            <a:r>
              <a:rPr lang="en-US" sz="3600" dirty="0" err="1" smtClean="0"/>
              <a:t>digitorum</a:t>
            </a:r>
            <a:r>
              <a:rPr lang="en-US" sz="3600" dirty="0" smtClean="0"/>
              <a:t> </a:t>
            </a:r>
            <a:r>
              <a:rPr lang="en-US" sz="3600" dirty="0" err="1" smtClean="0"/>
              <a:t>longus</a:t>
            </a:r>
            <a:r>
              <a:rPr lang="en-US" sz="3600" dirty="0" smtClean="0"/>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Contents</a:t>
            </a:r>
            <a:br>
              <a:rPr lang="en-US" b="1" dirty="0" smtClean="0"/>
            </a:br>
            <a:endParaRPr lang="en-US" dirty="0"/>
          </a:p>
        </p:txBody>
      </p:sp>
      <p:sp>
        <p:nvSpPr>
          <p:cNvPr id="3" name="Content Placeholder 2"/>
          <p:cNvSpPr>
            <a:spLocks noGrp="1"/>
          </p:cNvSpPr>
          <p:nvPr>
            <p:ph sz="quarter" idx="1"/>
          </p:nvPr>
        </p:nvSpPr>
        <p:spPr/>
        <p:txBody>
          <a:bodyPr/>
          <a:lstStyle/>
          <a:p>
            <a:r>
              <a:rPr lang="en-US" sz="3600" dirty="0" smtClean="0"/>
              <a:t>The femoral canal contains:</a:t>
            </a:r>
          </a:p>
          <a:p>
            <a:pPr lvl="0"/>
            <a:r>
              <a:rPr lang="en-US" sz="3600" b="1" dirty="0" smtClean="0"/>
              <a:t>Lymphatic vessels </a:t>
            </a:r>
            <a:r>
              <a:rPr lang="en-US" sz="3600" dirty="0" smtClean="0"/>
              <a:t>– draining the deep inguinal lymph nodes.</a:t>
            </a:r>
          </a:p>
          <a:p>
            <a:pPr lvl="0"/>
            <a:r>
              <a:rPr lang="en-US" sz="3600" b="1" dirty="0" smtClean="0"/>
              <a:t>Deep lymph node </a:t>
            </a:r>
            <a:r>
              <a:rPr lang="en-US" sz="3600" dirty="0" smtClean="0"/>
              <a:t>– the </a:t>
            </a:r>
            <a:r>
              <a:rPr lang="en-US" sz="3600" dirty="0" err="1" smtClean="0"/>
              <a:t>lacunar</a:t>
            </a:r>
            <a:r>
              <a:rPr lang="en-US" sz="3600" dirty="0" smtClean="0"/>
              <a:t> node.</a:t>
            </a:r>
          </a:p>
          <a:p>
            <a:pPr lvl="0"/>
            <a:r>
              <a:rPr lang="en-US" sz="3600" b="1" dirty="0" smtClean="0"/>
              <a:t>Empty space.</a:t>
            </a:r>
          </a:p>
          <a:p>
            <a:pPr lvl="0"/>
            <a:r>
              <a:rPr lang="en-US" sz="3600" b="1" dirty="0" smtClean="0"/>
              <a:t>Loose connective tissue.</a:t>
            </a:r>
          </a:p>
          <a:p>
            <a:endParaRPr lang="en-US"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tendons of flexor </a:t>
            </a:r>
            <a:r>
              <a:rPr lang="en-US" sz="3600" dirty="0" err="1" smtClean="0"/>
              <a:t>digitorum</a:t>
            </a:r>
            <a:r>
              <a:rPr lang="en-US" sz="3600" dirty="0" smtClean="0"/>
              <a:t> </a:t>
            </a:r>
            <a:r>
              <a:rPr lang="en-US" sz="3600" dirty="0" err="1" smtClean="0"/>
              <a:t>longus</a:t>
            </a:r>
            <a:r>
              <a:rPr lang="en-US" sz="3600" dirty="0" smtClean="0"/>
              <a:t>. Attaches to the extensor hoods of the lateral four digits.</a:t>
            </a:r>
          </a:p>
          <a:p>
            <a:pPr lvl="0"/>
            <a:r>
              <a:rPr lang="en-US" sz="3600" b="1" dirty="0" smtClean="0"/>
              <a:t>Actions</a:t>
            </a:r>
            <a:r>
              <a:rPr lang="en-US" sz="3600" dirty="0" smtClean="0"/>
              <a:t>: Flexes at the </a:t>
            </a:r>
            <a:r>
              <a:rPr lang="en-US" sz="3600" dirty="0" err="1" smtClean="0"/>
              <a:t>metatarsophalangeal</a:t>
            </a:r>
            <a:r>
              <a:rPr lang="en-US" sz="3600" dirty="0" smtClean="0"/>
              <a:t> joints, while extending the </a:t>
            </a:r>
            <a:r>
              <a:rPr lang="en-US" sz="3600" dirty="0" err="1" smtClean="0"/>
              <a:t>interphalangeal</a:t>
            </a:r>
            <a:r>
              <a:rPr lang="en-US" sz="3600" dirty="0" smtClean="0"/>
              <a:t> joints.</a:t>
            </a:r>
          </a:p>
          <a:p>
            <a:pPr>
              <a:buNone/>
            </a:pPr>
            <a:endParaRPr lang="en-US"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err="1" smtClean="0"/>
              <a:t>Innervation</a:t>
            </a:r>
            <a:r>
              <a:rPr lang="en-US" sz="3600" dirty="0" smtClean="0"/>
              <a:t>: The most medial </a:t>
            </a:r>
            <a:r>
              <a:rPr lang="en-US" sz="3600" dirty="0" err="1" smtClean="0"/>
              <a:t>lumbrical</a:t>
            </a:r>
            <a:r>
              <a:rPr lang="en-US" sz="3600" dirty="0" smtClean="0"/>
              <a:t> is innervated by the medial plantar nerve. The remaining three are innervated by the lateral plantar nerve.</a:t>
            </a:r>
          </a:p>
          <a:p>
            <a:endParaRPr lang="en-US"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b="1" dirty="0" smtClean="0"/>
              <a:t>Third Layer</a:t>
            </a:r>
            <a:endParaRPr lang="en-US" sz="3600" dirty="0" smtClean="0"/>
          </a:p>
          <a:p>
            <a:r>
              <a:rPr lang="en-US" sz="3600" dirty="0" smtClean="0"/>
              <a:t>The third layer contains three muscles. The flexor </a:t>
            </a:r>
            <a:r>
              <a:rPr lang="en-US" sz="3600" dirty="0" err="1" smtClean="0"/>
              <a:t>hallucis</a:t>
            </a:r>
            <a:r>
              <a:rPr lang="en-US" sz="3600" dirty="0" smtClean="0"/>
              <a:t> </a:t>
            </a:r>
            <a:r>
              <a:rPr lang="en-US" sz="3600" dirty="0" err="1" smtClean="0"/>
              <a:t>brevis</a:t>
            </a:r>
            <a:r>
              <a:rPr lang="en-US" sz="3600" dirty="0" smtClean="0"/>
              <a:t> and adductor </a:t>
            </a:r>
            <a:r>
              <a:rPr lang="en-US" sz="3600" dirty="0" err="1" smtClean="0"/>
              <a:t>hallucis</a:t>
            </a:r>
            <a:r>
              <a:rPr lang="en-US" sz="3600" dirty="0" smtClean="0"/>
              <a:t> are associated with movements of the great toe. The remaining muscle, the flexor </a:t>
            </a:r>
            <a:r>
              <a:rPr lang="en-US" sz="3600" dirty="0" err="1" smtClean="0"/>
              <a:t>digiti</a:t>
            </a:r>
            <a:r>
              <a:rPr lang="en-US" sz="3600" dirty="0" smtClean="0"/>
              <a:t> </a:t>
            </a:r>
            <a:r>
              <a:rPr lang="en-US" sz="3600" dirty="0" err="1" smtClean="0"/>
              <a:t>minimi</a:t>
            </a:r>
            <a:r>
              <a:rPr lang="en-US" sz="3600" dirty="0" smtClean="0"/>
              <a:t> </a:t>
            </a:r>
            <a:r>
              <a:rPr lang="en-US" sz="3600" dirty="0" err="1" smtClean="0"/>
              <a:t>brevis</a:t>
            </a:r>
            <a:r>
              <a:rPr lang="en-US" sz="3600" dirty="0" smtClean="0"/>
              <a:t>, moves the little toe</a:t>
            </a:r>
            <a:endParaRPr lang="en-US" sz="3600"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Flexor </a:t>
            </a:r>
            <a:r>
              <a:rPr lang="en-US" b="1" u="sng" dirty="0" err="1" smtClean="0"/>
              <a:t>Hallucis</a:t>
            </a:r>
            <a:r>
              <a:rPr lang="en-US" b="1" u="sng" dirty="0" smtClean="0"/>
              <a:t> </a:t>
            </a:r>
            <a:r>
              <a:rPr lang="en-US" b="1" u="sng" dirty="0" err="1" smtClean="0"/>
              <a:t>Brevis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smtClean="0"/>
              <a:t>flexor </a:t>
            </a:r>
            <a:r>
              <a:rPr lang="en-US" sz="3600" dirty="0" err="1" smtClean="0"/>
              <a:t>hallucis</a:t>
            </a:r>
            <a:r>
              <a:rPr lang="en-US" sz="3600" dirty="0" smtClean="0"/>
              <a:t> </a:t>
            </a:r>
            <a:r>
              <a:rPr lang="en-US" sz="3600" dirty="0" err="1" smtClean="0"/>
              <a:t>brevis</a:t>
            </a:r>
            <a:r>
              <a:rPr lang="en-US" sz="3600" dirty="0" smtClean="0"/>
              <a:t> muscle is located on the medial side of the foot. It originates from two places on the sole of the foot.</a:t>
            </a:r>
          </a:p>
          <a:p>
            <a:pPr>
              <a:buNone/>
            </a:pPr>
            <a:endParaRPr lang="en-US"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Attachments</a:t>
            </a:r>
            <a:r>
              <a:rPr lang="en-US" sz="3600" dirty="0" smtClean="0"/>
              <a:t>: Originates from the plantar surfaces of the </a:t>
            </a:r>
            <a:r>
              <a:rPr lang="en-US" sz="3600" dirty="0" err="1" smtClean="0"/>
              <a:t>cuboid</a:t>
            </a:r>
            <a:r>
              <a:rPr lang="en-US" sz="3600" dirty="0" smtClean="0"/>
              <a:t> and lateral cuneiforms, and from the tendon of the posterior </a:t>
            </a:r>
            <a:r>
              <a:rPr lang="en-US" sz="3600" dirty="0" err="1" smtClean="0"/>
              <a:t>tibialis</a:t>
            </a:r>
            <a:r>
              <a:rPr lang="en-US" sz="3600" dirty="0" smtClean="0"/>
              <a:t> tendon. Attaches to the base of the proximal phalanx of the great toe.</a:t>
            </a:r>
          </a:p>
          <a:p>
            <a:pPr>
              <a:buNone/>
            </a:pPr>
            <a:endParaRPr lang="en-US" sz="3600"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Flexes the proximal phalanx of the great toe at the </a:t>
            </a:r>
            <a:r>
              <a:rPr lang="en-US" sz="3600" dirty="0" err="1" smtClean="0"/>
              <a:t>metatarsophalangeal</a:t>
            </a:r>
            <a:r>
              <a:rPr lang="en-US" sz="3600" dirty="0" smtClean="0"/>
              <a:t> joint.</a:t>
            </a:r>
          </a:p>
          <a:p>
            <a:pPr lvl="0"/>
            <a:r>
              <a:rPr lang="en-US" sz="3600" b="1" dirty="0" err="1" smtClean="0"/>
              <a:t>Innervation</a:t>
            </a:r>
            <a:r>
              <a:rPr lang="en-US" sz="3600" dirty="0" smtClean="0"/>
              <a:t>: Medial plantar nerve</a:t>
            </a:r>
            <a:r>
              <a:rPr lang="en-US" dirty="0" smtClean="0"/>
              <a:t>.</a:t>
            </a:r>
          </a:p>
          <a:p>
            <a:endParaRPr lang="en-US"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g 1.2 - The third layer of plantar muscles.">
            <a:hlinkClick r:id="rId2" tooltip="&quot; Fig 4 – The third layer of plantar muscles.&quot;"/>
          </p:cNvPr>
          <p:cNvPicPr>
            <a:picLocks noGrp="1"/>
          </p:cNvPicPr>
          <p:nvPr>
            <p:ph sz="quarter" idx="1"/>
          </p:nvPr>
        </p:nvPicPr>
        <p:blipFill>
          <a:blip r:embed="rId3" cstate="print"/>
          <a:srcRect/>
          <a:stretch>
            <a:fillRect/>
          </a:stretch>
        </p:blipFill>
        <p:spPr bwMode="auto">
          <a:xfrm>
            <a:off x="533400" y="1600200"/>
            <a:ext cx="7010400" cy="4495800"/>
          </a:xfrm>
          <a:prstGeom prst="rect">
            <a:avLst/>
          </a:prstGeom>
          <a:noFill/>
          <a:ln w="9525">
            <a:noFill/>
            <a:miter lim="800000"/>
            <a:headEnd/>
            <a:tailEnd/>
          </a:ln>
        </p:spPr>
      </p:pic>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Adductor </a:t>
            </a:r>
            <a:r>
              <a:rPr lang="en-US" b="1" u="sng" dirty="0" err="1" smtClean="0"/>
              <a:t>Hallucis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dirty="0" smtClean="0"/>
              <a:t>adductor </a:t>
            </a:r>
            <a:r>
              <a:rPr lang="en-US" sz="3600" dirty="0" err="1" smtClean="0"/>
              <a:t>hallucis</a:t>
            </a:r>
            <a:r>
              <a:rPr lang="en-US" sz="3600" dirty="0" smtClean="0"/>
              <a:t> muscle is located laterally to the flexor </a:t>
            </a:r>
            <a:r>
              <a:rPr lang="en-US" sz="3600" dirty="0" err="1" smtClean="0"/>
              <a:t>hallucis</a:t>
            </a:r>
            <a:r>
              <a:rPr lang="en-US" sz="3600" dirty="0" smtClean="0"/>
              <a:t> </a:t>
            </a:r>
            <a:r>
              <a:rPr lang="en-US" sz="3600" dirty="0" err="1" smtClean="0"/>
              <a:t>brevis</a:t>
            </a:r>
            <a:r>
              <a:rPr lang="en-US" sz="3600" dirty="0" smtClean="0"/>
              <a:t>. It consists of an oblique and transverse head.</a:t>
            </a:r>
          </a:p>
          <a:p>
            <a:pPr>
              <a:buNone/>
            </a:pPr>
            <a:endParaRPr 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The oblique head originates from the bases of the 2nd, 3rd and 4th metatarsals. The transverse head originates from the plantar ligaments of the </a:t>
            </a:r>
            <a:r>
              <a:rPr lang="en-US" sz="3600" dirty="0" err="1" smtClean="0"/>
              <a:t>metatarsophalangeal</a:t>
            </a:r>
            <a:r>
              <a:rPr lang="en-US" sz="3600" dirty="0" smtClean="0"/>
              <a:t> joints. Both heads attach to the lateral base of the proximal phalanx of the great toe.</a:t>
            </a:r>
          </a:p>
          <a:p>
            <a:pPr lvl="0">
              <a:buNone/>
            </a:pPr>
            <a:endParaRPr lang="en-US" dirty="0" smtClean="0"/>
          </a:p>
          <a:p>
            <a:endParaRPr 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Actions</a:t>
            </a:r>
            <a:r>
              <a:rPr lang="en-US" sz="3600" dirty="0" smtClean="0"/>
              <a:t>: Adduct the great toe. Assists in forming the transverse arch of the foot.</a:t>
            </a:r>
          </a:p>
          <a:p>
            <a:pPr lvl="0"/>
            <a:r>
              <a:rPr lang="en-US" sz="3600" b="1" dirty="0" err="1" smtClean="0"/>
              <a:t>Innervation</a:t>
            </a:r>
            <a:r>
              <a:rPr lang="en-US" sz="3600" dirty="0" smtClean="0"/>
              <a:t>: Deep branch of lateral plantar nerve</a:t>
            </a:r>
            <a:endParaRPr 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empty space allows </a:t>
            </a:r>
            <a:r>
              <a:rPr lang="en-US" sz="3600" b="1" dirty="0" smtClean="0"/>
              <a:t>distension</a:t>
            </a:r>
            <a:r>
              <a:rPr lang="en-US" sz="3600" dirty="0" smtClean="0"/>
              <a:t> of the adjacent femoral vein, so it can cope with increased venous return, or increased intra-abdominal pressure</a:t>
            </a:r>
            <a:endParaRPr lang="en-US" sz="3600"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b="1" u="sng" dirty="0" smtClean="0"/>
              <a:t>Flexor </a:t>
            </a:r>
            <a:r>
              <a:rPr lang="en-US" sz="3600" b="1" u="sng" dirty="0" err="1" smtClean="0"/>
              <a:t>Digiti</a:t>
            </a:r>
            <a:r>
              <a:rPr lang="en-US" sz="3600" b="1" u="sng" dirty="0" smtClean="0"/>
              <a:t> </a:t>
            </a:r>
            <a:r>
              <a:rPr lang="en-US" sz="3600" b="1" u="sng" dirty="0" err="1" smtClean="0"/>
              <a:t>Minimi</a:t>
            </a:r>
            <a:r>
              <a:rPr lang="en-US" sz="3600" b="1" u="sng" dirty="0" smtClean="0"/>
              <a:t> </a:t>
            </a:r>
            <a:r>
              <a:rPr lang="en-US" sz="3600" b="1" u="sng" dirty="0" err="1" smtClean="0"/>
              <a:t>Brevis</a:t>
            </a:r>
            <a:endParaRPr lang="en-US" sz="3600" dirty="0" smtClean="0"/>
          </a:p>
          <a:p>
            <a:r>
              <a:rPr lang="en-US" sz="3600" dirty="0" smtClean="0"/>
              <a:t>The flexor </a:t>
            </a:r>
            <a:r>
              <a:rPr lang="en-US" sz="3600" dirty="0" err="1" smtClean="0"/>
              <a:t>digiti</a:t>
            </a:r>
            <a:r>
              <a:rPr lang="en-US" sz="3600" dirty="0" smtClean="0"/>
              <a:t> </a:t>
            </a:r>
            <a:r>
              <a:rPr lang="en-US" sz="3600" dirty="0" err="1" smtClean="0"/>
              <a:t>minimi</a:t>
            </a:r>
            <a:r>
              <a:rPr lang="en-US" sz="3600" dirty="0" smtClean="0"/>
              <a:t> </a:t>
            </a:r>
            <a:r>
              <a:rPr lang="en-US" sz="3600" dirty="0" err="1" smtClean="0"/>
              <a:t>brevis</a:t>
            </a:r>
            <a:r>
              <a:rPr lang="en-US" sz="3600" dirty="0" smtClean="0"/>
              <a:t> muscle is located on the lateral side of the foot, underneath the metatarsal of the little toe. It resembles the </a:t>
            </a:r>
            <a:r>
              <a:rPr lang="en-US" sz="3600" dirty="0" err="1" smtClean="0"/>
              <a:t>interossei</a:t>
            </a:r>
            <a:r>
              <a:rPr lang="en-US" sz="3600" dirty="0" smtClean="0"/>
              <a:t> in structure.</a:t>
            </a:r>
          </a:p>
          <a:p>
            <a:pPr>
              <a:buNone/>
            </a:pPr>
            <a:endParaRPr 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lvl="0"/>
            <a:r>
              <a:rPr lang="en-US" sz="3600" b="1" dirty="0" smtClean="0"/>
              <a:t>Attachments</a:t>
            </a:r>
            <a:r>
              <a:rPr lang="en-US" sz="3600" dirty="0" smtClean="0"/>
              <a:t>: Originates from the base of the fifth metatarsal. Attaches to the base of the proximal phalanx of the fifth digit.</a:t>
            </a:r>
          </a:p>
          <a:p>
            <a:pPr lvl="0"/>
            <a:r>
              <a:rPr lang="en-US" sz="3600" b="1" dirty="0" smtClean="0"/>
              <a:t>Actions</a:t>
            </a:r>
            <a:r>
              <a:rPr lang="en-US" sz="3600" dirty="0" smtClean="0"/>
              <a:t>: Flexes the proximal phalanx of the fifth digit.</a:t>
            </a:r>
          </a:p>
          <a:p>
            <a:pPr lvl="0"/>
            <a:r>
              <a:rPr lang="en-US" sz="3600" b="1" dirty="0" err="1" smtClean="0"/>
              <a:t>Innervation</a:t>
            </a:r>
            <a:r>
              <a:rPr lang="en-US" sz="3600" dirty="0" smtClean="0"/>
              <a:t>: Superficial branch of lateral plantar nerve.</a:t>
            </a:r>
          </a:p>
          <a:p>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Fourth Layer</a:t>
            </a:r>
            <a:endParaRPr lang="en-US" dirty="0" smtClean="0"/>
          </a:p>
          <a:p>
            <a:r>
              <a:rPr lang="en-US" dirty="0" smtClean="0"/>
              <a:t>The plantar and dorsal </a:t>
            </a:r>
            <a:r>
              <a:rPr lang="en-US" dirty="0" err="1" smtClean="0"/>
              <a:t>interossei</a:t>
            </a:r>
            <a:r>
              <a:rPr lang="en-US" dirty="0" smtClean="0"/>
              <a:t> comprise the fourth and final plantar muscle layer.  The plantar </a:t>
            </a:r>
            <a:r>
              <a:rPr lang="en-US" dirty="0" err="1" smtClean="0"/>
              <a:t>interossei</a:t>
            </a:r>
            <a:r>
              <a:rPr lang="en-US" dirty="0" smtClean="0"/>
              <a:t> have a </a:t>
            </a:r>
            <a:r>
              <a:rPr lang="en-US" dirty="0" err="1" smtClean="0"/>
              <a:t>unipennate</a:t>
            </a:r>
            <a:r>
              <a:rPr lang="en-US" dirty="0" smtClean="0"/>
              <a:t> morphology, while the dorsal </a:t>
            </a:r>
            <a:r>
              <a:rPr lang="en-US" dirty="0" err="1" smtClean="0"/>
              <a:t>interossei</a:t>
            </a:r>
            <a:r>
              <a:rPr lang="en-US" dirty="0" smtClean="0"/>
              <a:t> are </a:t>
            </a:r>
            <a:r>
              <a:rPr lang="en-US" dirty="0" err="1" smtClean="0"/>
              <a:t>bipennate</a:t>
            </a:r>
            <a:r>
              <a:rPr lang="en-US" dirty="0" smtClean="0"/>
              <a:t>.</a:t>
            </a:r>
            <a:endParaRPr lang="en-US" dirty="0" smtClean="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3600" b="1" u="sng" dirty="0" smtClean="0"/>
              <a:t>Plantar </a:t>
            </a:r>
            <a:r>
              <a:rPr lang="en-US" sz="3600" b="1" u="sng" dirty="0" err="1" smtClean="0"/>
              <a:t>Interossei</a:t>
            </a:r>
            <a:endParaRPr lang="en-US" sz="3600" dirty="0" smtClean="0"/>
          </a:p>
          <a:p>
            <a:r>
              <a:rPr lang="en-US" sz="3600" dirty="0" smtClean="0"/>
              <a:t>There are three plantar </a:t>
            </a:r>
            <a:r>
              <a:rPr lang="en-US" sz="3600" dirty="0" err="1" smtClean="0"/>
              <a:t>interossei</a:t>
            </a:r>
            <a:r>
              <a:rPr lang="en-US" sz="3600" dirty="0" smtClean="0"/>
              <a:t>, which are located between the metatarsals. Each arises from a single metatarsal.</a:t>
            </a:r>
          </a:p>
          <a:p>
            <a:pPr lvl="0">
              <a:buNone/>
            </a:pPr>
            <a:endParaRPr lang="en-US" sz="3600" dirty="0" smtClean="0"/>
          </a:p>
          <a:p>
            <a:endParaRPr lang="en-US" sz="3600"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Attachments</a:t>
            </a:r>
            <a:r>
              <a:rPr lang="en-US" sz="3600" dirty="0" smtClean="0"/>
              <a:t>: Originates from the medial side of metatarsals three to five. Attaches to the medial sides of the phalanges of digits three to five</a:t>
            </a:r>
            <a:r>
              <a:rPr lang="en-US" sz="3600" dirty="0" smtClean="0"/>
              <a:t>.</a:t>
            </a:r>
            <a:endParaRPr lang="en-US" sz="3600" dirty="0" smtClean="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Adduct digits three to five and flex the </a:t>
            </a:r>
            <a:r>
              <a:rPr lang="en-US" sz="3600" dirty="0" err="1" smtClean="0"/>
              <a:t>metatarsophalangeal</a:t>
            </a:r>
            <a:r>
              <a:rPr lang="en-US" sz="3600" dirty="0" smtClean="0"/>
              <a:t> joints.</a:t>
            </a:r>
          </a:p>
          <a:p>
            <a:pPr lvl="0"/>
            <a:r>
              <a:rPr lang="en-US" sz="3600" b="1" dirty="0" err="1" smtClean="0"/>
              <a:t>Innervation</a:t>
            </a:r>
            <a:r>
              <a:rPr lang="en-US" sz="3600" dirty="0" smtClean="0"/>
              <a:t>: Lateral plantar nerve</a:t>
            </a:r>
          </a:p>
          <a:p>
            <a:endParaRPr lang="en-US"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b="1" u="sng" dirty="0" smtClean="0"/>
              <a:t>Dorsal </a:t>
            </a:r>
            <a:r>
              <a:rPr lang="en-US" sz="3600" b="1" u="sng" dirty="0" err="1" smtClean="0"/>
              <a:t>Interossei</a:t>
            </a:r>
            <a:endParaRPr lang="en-US" sz="3600" dirty="0" smtClean="0"/>
          </a:p>
          <a:p>
            <a:r>
              <a:rPr lang="en-US" sz="3600" dirty="0" smtClean="0"/>
              <a:t>There are four dorsal </a:t>
            </a:r>
            <a:r>
              <a:rPr lang="en-US" sz="3600" dirty="0" err="1" smtClean="0"/>
              <a:t>interossei</a:t>
            </a:r>
            <a:r>
              <a:rPr lang="en-US" sz="3600" dirty="0" smtClean="0"/>
              <a:t>, which are located between the metatarsals. Each arises from two metatarsals.</a:t>
            </a:r>
          </a:p>
          <a:p>
            <a:pPr>
              <a:buNone/>
            </a:pPr>
            <a:endParaRPr lang="en-US" sz="3600" dirty="0" smtClean="0"/>
          </a:p>
          <a:p>
            <a:endParaRPr 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Attachments</a:t>
            </a:r>
            <a:r>
              <a:rPr lang="en-US" sz="3600" dirty="0" smtClean="0"/>
              <a:t>: Originates from the sides of metatarsals one to five. The first muscle attaches to the medial side of the proximal phalanx of the second digit. The second to fourth </a:t>
            </a:r>
            <a:r>
              <a:rPr lang="en-US" sz="3600" dirty="0" err="1" smtClean="0"/>
              <a:t>interossei</a:t>
            </a:r>
            <a:r>
              <a:rPr lang="en-US" sz="3600" dirty="0" smtClean="0"/>
              <a:t> attach to the lateral sides of the proximal phalanxes of digits two to four.</a:t>
            </a:r>
          </a:p>
          <a:p>
            <a:pPr>
              <a:buNone/>
            </a:pPr>
            <a:endParaRPr 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Abduct digits two to four and flex the </a:t>
            </a:r>
            <a:r>
              <a:rPr lang="en-US" sz="3600" dirty="0" err="1" smtClean="0"/>
              <a:t>metatarsophalangeal</a:t>
            </a:r>
            <a:r>
              <a:rPr lang="en-US" sz="3600" dirty="0" smtClean="0"/>
              <a:t> joints.</a:t>
            </a:r>
          </a:p>
          <a:p>
            <a:pPr lvl="0"/>
            <a:r>
              <a:rPr lang="en-US" sz="3600" b="1" dirty="0" err="1" smtClean="0"/>
              <a:t>Innervation</a:t>
            </a:r>
            <a:r>
              <a:rPr lang="en-US" sz="3600" dirty="0" smtClean="0"/>
              <a:t>: Lateral plantar nerve.</a:t>
            </a:r>
          </a:p>
          <a:p>
            <a:endParaRPr 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sz="3100" dirty="0" smtClean="0"/>
              <a:t>Note </a:t>
            </a:r>
            <a:r>
              <a:rPr lang="en-US" sz="3100" dirty="0" smtClean="0"/>
              <a:t>the </a:t>
            </a:r>
            <a:r>
              <a:rPr lang="en-US" sz="3100" b="1" dirty="0" err="1" smtClean="0"/>
              <a:t>unipennate</a:t>
            </a:r>
            <a:r>
              <a:rPr lang="en-US" sz="3100" b="1" dirty="0" smtClean="0"/>
              <a:t> </a:t>
            </a:r>
            <a:r>
              <a:rPr lang="en-US" sz="3100" dirty="0" smtClean="0"/>
              <a:t>shape of the plantar </a:t>
            </a:r>
            <a:r>
              <a:rPr lang="en-US" sz="3100" dirty="0" err="1" smtClean="0"/>
              <a:t>interossei</a:t>
            </a:r>
            <a:r>
              <a:rPr lang="en-US" sz="3100" dirty="0" smtClean="0"/>
              <a:t>, and the </a:t>
            </a:r>
            <a:r>
              <a:rPr lang="en-US" sz="3100" b="1" dirty="0" err="1" smtClean="0"/>
              <a:t>bipennate</a:t>
            </a:r>
            <a:r>
              <a:rPr lang="en-US" sz="3100" dirty="0" smtClean="0"/>
              <a:t> shape of the </a:t>
            </a:r>
            <a:r>
              <a:rPr lang="en-US" dirty="0" smtClean="0"/>
              <a:t>dorsal </a:t>
            </a:r>
            <a:r>
              <a:rPr lang="en-US" dirty="0" err="1" smtClean="0"/>
              <a:t>interossei</a:t>
            </a:r>
            <a:r>
              <a:rPr lang="en-US" dirty="0" smtClean="0"/>
              <a:t/>
            </a:r>
            <a:br>
              <a:rPr lang="en-US" dirty="0" smtClean="0"/>
            </a:br>
            <a:endParaRPr lang="en-US" dirty="0"/>
          </a:p>
        </p:txBody>
      </p:sp>
      <p:pic>
        <p:nvPicPr>
          <p:cNvPr id="4" name="Content Placeholder 3" descr="Fig 5 - The fourth layer of the plantar muscles. Note the unipennate shape of the plantar interossei, and the bipennate shape of the dorsal interossei">
            <a:hlinkClick r:id="rId2" tooltip="&quot; Fig 5 – The fourth layer of the plantar muscles. Note the unipennate shape of the plantar interossei, and the bipennate shape of the dorsal interossei&quot;"/>
          </p:cNvPr>
          <p:cNvPicPr>
            <a:picLocks noGrp="1"/>
          </p:cNvPicPr>
          <p:nvPr>
            <p:ph sz="quarter" idx="1"/>
          </p:nvPr>
        </p:nvPicPr>
        <p:blipFill>
          <a:blip r:embed="rId3" cstate="print"/>
          <a:srcRect/>
          <a:stretch>
            <a:fillRect/>
          </a:stretch>
        </p:blipFill>
        <p:spPr bwMode="auto">
          <a:xfrm>
            <a:off x="1447800" y="1524001"/>
            <a:ext cx="6858000" cy="4800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s://teachmeanatomy.info/wp-content/uploads/Contents-of-the-Femoral-Traingle-600x433.jpg">
            <a:hlinkClick r:id="rId2" tooltip="&quot; Fig 2 – The contents of the femoral triangle.&quot;"/>
          </p:cNvPr>
          <p:cNvPicPr>
            <a:picLocks noGrp="1"/>
          </p:cNvPicPr>
          <p:nvPr>
            <p:ph sz="quarter" idx="1"/>
          </p:nvPr>
        </p:nvPicPr>
        <p:blipFill>
          <a:blip r:embed="rId3" cstate="print"/>
          <a:srcRect/>
          <a:stretch>
            <a:fillRect/>
          </a:stretch>
        </p:blipFill>
        <p:spPr bwMode="auto">
          <a:xfrm>
            <a:off x="381000" y="1524001"/>
            <a:ext cx="8534400" cy="5334000"/>
          </a:xfrm>
          <a:prstGeom prst="rect">
            <a:avLst/>
          </a:prstGeom>
          <a:noFill/>
          <a:ln w="9525">
            <a:noFill/>
            <a:miter lim="800000"/>
            <a:headEnd/>
            <a:tailEnd/>
          </a:ln>
        </p:spPr>
      </p:pic>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End </a:t>
            </a:r>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Clinical Relevance: Femoral Hernia</a:t>
            </a:r>
          </a:p>
          <a:p>
            <a:r>
              <a:rPr lang="en-US" dirty="0" smtClean="0"/>
              <a:t>The femoral canal is of particular clinical importance, as it a common site of </a:t>
            </a:r>
            <a:r>
              <a:rPr lang="en-US" b="1" dirty="0" smtClean="0"/>
              <a:t>bowel </a:t>
            </a:r>
            <a:r>
              <a:rPr lang="en-US" b="1" dirty="0" err="1" smtClean="0"/>
              <a:t>herniation</a:t>
            </a:r>
            <a:r>
              <a:rPr lang="en-US" dirty="0" smtClean="0"/>
              <a:t>.</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A hernia is defined as ‘</a:t>
            </a:r>
            <a:r>
              <a:rPr lang="en-US" sz="3600" i="1" dirty="0" smtClean="0"/>
              <a:t>where an internal part of the body pushes through a weakness in the muscle or surrounding tissue wall</a:t>
            </a:r>
            <a:r>
              <a:rPr lang="en-US" sz="3600" dirty="0" smtClean="0"/>
              <a:t>.’ In a </a:t>
            </a:r>
            <a:r>
              <a:rPr lang="en-US" sz="3600" dirty="0" smtClean="0">
                <a:hlinkClick r:id="rId2"/>
              </a:rPr>
              <a:t>femoral hernia</a:t>
            </a:r>
            <a:r>
              <a:rPr lang="en-US" sz="3600" dirty="0" smtClean="0"/>
              <a:t>, part of the small intestine protrudes through the</a:t>
            </a:r>
            <a:r>
              <a:rPr lang="en-US" sz="3600" b="1" dirty="0" smtClean="0"/>
              <a:t> femoral ring</a:t>
            </a:r>
            <a:r>
              <a:rPr lang="en-US" sz="3600" dirty="0" smtClean="0"/>
              <a:t>.</a:t>
            </a:r>
          </a:p>
          <a:p>
            <a:pPr>
              <a:buNone/>
            </a:pP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g 1.0 - Surface anatomy of the femoral triangle.">
            <a:hlinkClick r:id="rId2" tooltip="&quot; Fig 1.0 – Surface anatomy of the femoral triangle.&quot;"/>
          </p:cNvPr>
          <p:cNvPicPr>
            <a:picLocks noGrp="1"/>
          </p:cNvPicPr>
          <p:nvPr>
            <p:ph sz="quarter" idx="1"/>
          </p:nvPr>
        </p:nvPicPr>
        <p:blipFill>
          <a:blip r:embed="rId3" cstate="print"/>
          <a:srcRect/>
          <a:stretch>
            <a:fillRect/>
          </a:stretch>
        </p:blipFill>
        <p:spPr bwMode="auto">
          <a:xfrm>
            <a:off x="1676400" y="1447800"/>
            <a:ext cx="6629399" cy="5410199"/>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It presents as a lump situated </a:t>
            </a:r>
            <a:r>
              <a:rPr lang="en-US" sz="3600" dirty="0" err="1" smtClean="0"/>
              <a:t>inferolateral</a:t>
            </a:r>
            <a:r>
              <a:rPr lang="en-US" sz="3600" dirty="0" smtClean="0"/>
              <a:t> to the </a:t>
            </a:r>
            <a:r>
              <a:rPr lang="en-US" sz="3600" b="1" dirty="0" smtClean="0"/>
              <a:t>pubic tubercle</a:t>
            </a:r>
            <a:r>
              <a:rPr lang="en-US" sz="3600" dirty="0" smtClean="0"/>
              <a:t>. This type of </a:t>
            </a:r>
            <a:r>
              <a:rPr lang="en-US" sz="3600" dirty="0" err="1" smtClean="0"/>
              <a:t>herniation</a:t>
            </a:r>
            <a:r>
              <a:rPr lang="en-US" sz="3600" dirty="0" smtClean="0"/>
              <a:t> is more common in women, due to their wider bony pelvis.</a:t>
            </a:r>
          </a:p>
          <a:p>
            <a:pPr>
              <a:buNone/>
            </a:pPr>
            <a:endParaRPr lang="en-US"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borders of the femoral canal are tough, and not particularly extensible. This can compress the hernia, interfering with its blood supply. A hernia with a compromised blood supply is known as a </a:t>
            </a:r>
            <a:r>
              <a:rPr lang="en-US" sz="3600" b="1" dirty="0" smtClean="0"/>
              <a:t>strangulated </a:t>
            </a:r>
            <a:r>
              <a:rPr lang="en-US" sz="3600" dirty="0" smtClean="0"/>
              <a:t>hernia.</a:t>
            </a:r>
          </a:p>
          <a:p>
            <a:endParaRPr lang="en-US"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The Adductor Canal</a:t>
            </a:r>
            <a:br>
              <a:rPr lang="en-US" b="1" dirty="0" smtClean="0"/>
            </a:b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b="1" dirty="0" smtClean="0"/>
              <a:t>adductor canal</a:t>
            </a:r>
            <a:r>
              <a:rPr lang="en-US" sz="3600" dirty="0" smtClean="0"/>
              <a:t> (Hunter’s canal, </a:t>
            </a:r>
            <a:r>
              <a:rPr lang="en-US" sz="3600" dirty="0" err="1" smtClean="0"/>
              <a:t>subsartorial</a:t>
            </a:r>
            <a:r>
              <a:rPr lang="en-US" sz="3600" dirty="0" smtClean="0"/>
              <a:t> canal) is a narrow conical tunnel located in the thigh.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It is approximately 15cm long, extending from the apex of the </a:t>
            </a:r>
            <a:r>
              <a:rPr lang="en-US" sz="3600" b="1" dirty="0" smtClean="0"/>
              <a:t>femoral triangle</a:t>
            </a:r>
            <a:r>
              <a:rPr lang="en-US" sz="3600" dirty="0" smtClean="0"/>
              <a:t> to the adductor hiatus of the adductor </a:t>
            </a:r>
            <a:r>
              <a:rPr lang="en-US" sz="3600" dirty="0" err="1" smtClean="0"/>
              <a:t>magnus</a:t>
            </a:r>
            <a:r>
              <a:rPr lang="en-US" sz="3600" dirty="0" smtClean="0"/>
              <a:t>. The canal serves as a </a:t>
            </a:r>
            <a:r>
              <a:rPr lang="en-US" sz="3600" b="1" dirty="0" smtClean="0"/>
              <a:t>passageway</a:t>
            </a:r>
            <a:r>
              <a:rPr lang="en-US" sz="3600" dirty="0" smtClean="0"/>
              <a:t> from structures moving between the anterior thigh and posterior leg</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Borders</a:t>
            </a:r>
            <a:br>
              <a:rPr lang="en-US" b="1" dirty="0" smtClean="0"/>
            </a:br>
            <a:endParaRPr lang="en-US" dirty="0"/>
          </a:p>
        </p:txBody>
      </p:sp>
      <p:sp>
        <p:nvSpPr>
          <p:cNvPr id="3" name="Content Placeholder 2"/>
          <p:cNvSpPr>
            <a:spLocks noGrp="1"/>
          </p:cNvSpPr>
          <p:nvPr>
            <p:ph sz="quarter" idx="1"/>
          </p:nvPr>
        </p:nvSpPr>
        <p:spPr/>
        <p:txBody>
          <a:bodyPr/>
          <a:lstStyle/>
          <a:p>
            <a:r>
              <a:rPr lang="en-US" sz="3600" dirty="0" smtClean="0"/>
              <a:t>The adductor canal is bordered by muscular structures:</a:t>
            </a:r>
          </a:p>
          <a:p>
            <a:pPr lvl="0"/>
            <a:r>
              <a:rPr lang="en-US" sz="3600" b="1" dirty="0" err="1" smtClean="0"/>
              <a:t>Anteromedial</a:t>
            </a:r>
            <a:r>
              <a:rPr lang="en-US" sz="3600" b="1" dirty="0" smtClean="0"/>
              <a:t>: </a:t>
            </a:r>
            <a:r>
              <a:rPr lang="en-US" sz="3600" dirty="0" smtClean="0"/>
              <a:t>Sartorius.</a:t>
            </a:r>
          </a:p>
          <a:p>
            <a:pPr lvl="0"/>
            <a:r>
              <a:rPr lang="en-US" sz="3600" b="1" dirty="0" smtClean="0"/>
              <a:t>Lateral</a:t>
            </a:r>
            <a:r>
              <a:rPr lang="en-US" sz="3600" dirty="0" smtClean="0"/>
              <a:t>: </a:t>
            </a:r>
            <a:r>
              <a:rPr lang="en-US" sz="3600" dirty="0" err="1" smtClean="0"/>
              <a:t>Vastus</a:t>
            </a:r>
            <a:r>
              <a:rPr lang="en-US" sz="3600" dirty="0" smtClean="0"/>
              <a:t> </a:t>
            </a:r>
            <a:r>
              <a:rPr lang="en-US" sz="3600" dirty="0" err="1" smtClean="0"/>
              <a:t>medialis</a:t>
            </a:r>
            <a:r>
              <a:rPr lang="en-US" sz="3600" dirty="0" smtClean="0"/>
              <a:t>.</a:t>
            </a:r>
          </a:p>
          <a:p>
            <a:pPr lvl="0"/>
            <a:r>
              <a:rPr lang="en-US" sz="3600" b="1" dirty="0" smtClean="0"/>
              <a:t>Posterior</a:t>
            </a:r>
            <a:r>
              <a:rPr lang="en-US" sz="3600" dirty="0" smtClean="0"/>
              <a:t>: Adductor </a:t>
            </a:r>
            <a:r>
              <a:rPr lang="en-US" sz="3600" dirty="0" err="1" smtClean="0"/>
              <a:t>longus</a:t>
            </a:r>
            <a:r>
              <a:rPr lang="en-US" sz="3600" dirty="0" smtClean="0"/>
              <a:t> and adductor </a:t>
            </a:r>
            <a:r>
              <a:rPr lang="en-US" sz="3600" dirty="0" err="1" smtClean="0"/>
              <a:t>magnus</a:t>
            </a:r>
            <a:r>
              <a:rPr lang="en-US" sz="3600" dirty="0" smtClean="0"/>
              <a:t>.</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adductor canal runs from the apex of the femoral triangle to the </a:t>
            </a:r>
            <a:r>
              <a:rPr lang="en-US" sz="3600" b="1" dirty="0" smtClean="0"/>
              <a:t>adductor hiatus</a:t>
            </a:r>
            <a:r>
              <a:rPr lang="en-US" sz="3600" dirty="0" smtClean="0"/>
              <a:t> – a gap between the adductor and hamstring attachments of the adductor </a:t>
            </a:r>
            <a:r>
              <a:rPr lang="en-US" sz="3600" dirty="0" err="1" smtClean="0"/>
              <a:t>magnus</a:t>
            </a:r>
            <a:r>
              <a:rPr lang="en-US" sz="3600" dirty="0" smtClean="0"/>
              <a:t> muscle.</a:t>
            </a:r>
          </a:p>
          <a:p>
            <a:endParaRPr lang="en-US" sz="3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Cross-section of the thigh, showing the borders of the adductor canal</a:t>
            </a:r>
            <a:endParaRPr lang="en-US" dirty="0"/>
          </a:p>
        </p:txBody>
      </p:sp>
      <p:pic>
        <p:nvPicPr>
          <p:cNvPr id="4" name="Content Placeholder 3" descr="https://teachmeanatomy.info/wp-content/uploads/Borders-and-Contents-of-the-Adductor-Canal.-600x407.jpg">
            <a:hlinkClick r:id="rId2" tooltip="&quot; Fig 1 – Cross-section of the thigh, showing the borders of the adductor canal. Note: the adductor magnus is not visible in this illustration.&quot;"/>
          </p:cNvPr>
          <p:cNvPicPr>
            <a:picLocks noGrp="1"/>
          </p:cNvPicPr>
          <p:nvPr>
            <p:ph sz="quarter" idx="1"/>
          </p:nvPr>
        </p:nvPicPr>
        <p:blipFill>
          <a:blip r:embed="rId3" cstate="print"/>
          <a:srcRect/>
          <a:stretch>
            <a:fillRect/>
          </a:stretch>
        </p:blipFill>
        <p:spPr bwMode="auto">
          <a:xfrm>
            <a:off x="609600" y="1600200"/>
            <a:ext cx="8534400" cy="4953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Contents</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adductor canal serves as a </a:t>
            </a:r>
            <a:r>
              <a:rPr lang="en-US" sz="3600" b="1" dirty="0" smtClean="0"/>
              <a:t>passageway</a:t>
            </a:r>
            <a:r>
              <a:rPr lang="en-US" sz="3600" dirty="0" smtClean="0"/>
              <a:t> for structures moving between the anterior thigh and posterior leg.</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It transmits the</a:t>
            </a:r>
            <a:r>
              <a:rPr lang="en-US" sz="3600" b="1" dirty="0" smtClean="0"/>
              <a:t> femoral artery</a:t>
            </a:r>
            <a:r>
              <a:rPr lang="en-US" sz="3600" dirty="0" smtClean="0"/>
              <a:t>, femoral vein (posterior to the artery), nerve to the </a:t>
            </a:r>
            <a:r>
              <a:rPr lang="en-US" sz="3600" dirty="0" err="1" smtClean="0"/>
              <a:t>vastus</a:t>
            </a:r>
            <a:r>
              <a:rPr lang="en-US" sz="3600" dirty="0" smtClean="0"/>
              <a:t> </a:t>
            </a:r>
            <a:r>
              <a:rPr lang="en-US" sz="3600" dirty="0" err="1" smtClean="0"/>
              <a:t>medialis</a:t>
            </a:r>
            <a:r>
              <a:rPr lang="en-US" sz="3600" dirty="0" smtClean="0"/>
              <a:t> and the </a:t>
            </a:r>
            <a:r>
              <a:rPr lang="en-US" sz="3600" dirty="0" err="1" smtClean="0"/>
              <a:t>saphenous</a:t>
            </a:r>
            <a:r>
              <a:rPr lang="en-US" sz="3600" dirty="0" smtClean="0"/>
              <a:t> nerve – the largest </a:t>
            </a:r>
            <a:r>
              <a:rPr lang="en-US" sz="3600" dirty="0" err="1" smtClean="0"/>
              <a:t>cutaneous</a:t>
            </a:r>
            <a:r>
              <a:rPr lang="en-US" sz="3600" dirty="0" smtClean="0"/>
              <a:t> branch of the femoral nerve.</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As the femoral artery and vein exit the canal, they are called the </a:t>
            </a:r>
            <a:r>
              <a:rPr lang="en-US" sz="3600" b="1" dirty="0" err="1" smtClean="0"/>
              <a:t>popliteal</a:t>
            </a:r>
            <a:r>
              <a:rPr lang="en-US" sz="3600" b="1" dirty="0" smtClean="0"/>
              <a:t> artery</a:t>
            </a:r>
            <a:r>
              <a:rPr lang="en-US" sz="3600" dirty="0" smtClean="0"/>
              <a:t> and </a:t>
            </a:r>
            <a:r>
              <a:rPr lang="en-US" sz="3600" b="1" dirty="0" smtClean="0"/>
              <a:t>vein</a:t>
            </a:r>
            <a:r>
              <a:rPr lang="en-US" sz="3600" dirty="0" smtClean="0"/>
              <a:t> respectively.</a:t>
            </a:r>
          </a:p>
          <a:p>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Borders</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As this area is a triangle, it has three borders:</a:t>
            </a:r>
          </a:p>
          <a:p>
            <a:pPr lvl="0"/>
            <a:r>
              <a:rPr lang="en-US" sz="3600" b="1" dirty="0" smtClean="0"/>
              <a:t>Superior border</a:t>
            </a:r>
            <a:r>
              <a:rPr lang="en-US" sz="3600" dirty="0" smtClean="0"/>
              <a:t> – Formed by the inguinal ligament, a ligament that runs from the anterior superior iliac spine to the pubic tubercle</a:t>
            </a:r>
            <a:r>
              <a:rPr lang="en-US" dirty="0" smtClean="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b="1" dirty="0" smtClean="0"/>
              <a:t>Clinical Relevance - Adductor Canal Block</a:t>
            </a:r>
          </a:p>
          <a:p>
            <a:r>
              <a:rPr lang="en-US" sz="3600" dirty="0" smtClean="0"/>
              <a:t>In the adductor canal block, local </a:t>
            </a:r>
            <a:r>
              <a:rPr lang="en-US" sz="3600" dirty="0" err="1" smtClean="0"/>
              <a:t>anaesthetic</a:t>
            </a:r>
            <a:r>
              <a:rPr lang="en-US" sz="3600" dirty="0" smtClean="0"/>
              <a:t> is administered in the adductor canal to block the </a:t>
            </a:r>
            <a:r>
              <a:rPr lang="en-US" sz="3600" b="1" dirty="0" err="1" smtClean="0"/>
              <a:t>saphenous</a:t>
            </a:r>
            <a:r>
              <a:rPr lang="en-US" sz="3600" b="1" dirty="0" smtClean="0"/>
              <a:t> nerve</a:t>
            </a:r>
            <a:r>
              <a:rPr lang="en-US" sz="3600" dirty="0" smtClean="0"/>
              <a:t> in isolation, or together with the nerve to the </a:t>
            </a:r>
            <a:r>
              <a:rPr lang="en-US" sz="3600" dirty="0" err="1" smtClean="0"/>
              <a:t>vastus</a:t>
            </a:r>
            <a:r>
              <a:rPr lang="en-US" sz="3600" dirty="0" smtClean="0"/>
              <a:t> </a:t>
            </a:r>
            <a:r>
              <a:rPr lang="en-US" sz="3600" dirty="0" err="1" smtClean="0"/>
              <a:t>medialis</a:t>
            </a:r>
            <a:r>
              <a:rPr lang="en-US" sz="3600" dirty="0" smtClean="0"/>
              <a:t>.</a:t>
            </a:r>
          </a:p>
          <a:p>
            <a:pPr>
              <a:buNone/>
            </a:pPr>
            <a:endParaRPr lang="en-US" sz="3600"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block can be used to provide sensory </a:t>
            </a:r>
            <a:r>
              <a:rPr lang="en-US" sz="3600" dirty="0" err="1" smtClean="0"/>
              <a:t>anaesthesia</a:t>
            </a:r>
            <a:r>
              <a:rPr lang="en-US" sz="3600" dirty="0" smtClean="0"/>
              <a:t> for procedures involving the distal thigh and femur, knee and lower leg on the medial side. The </a:t>
            </a:r>
            <a:r>
              <a:rPr lang="en-US" sz="3600" dirty="0" err="1" smtClean="0"/>
              <a:t>sartorius</a:t>
            </a:r>
            <a:r>
              <a:rPr lang="en-US" sz="3600" dirty="0" smtClean="0"/>
              <a:t> and </a:t>
            </a:r>
            <a:r>
              <a:rPr lang="en-US" sz="3600" b="1" dirty="0" smtClean="0"/>
              <a:t>femoral artery</a:t>
            </a:r>
            <a:r>
              <a:rPr lang="en-US" sz="3600" dirty="0" smtClean="0"/>
              <a:t> are used as anatomical landmarks to locate the </a:t>
            </a:r>
            <a:r>
              <a:rPr lang="en-US" sz="3600" dirty="0" err="1" smtClean="0"/>
              <a:t>saphenous</a:t>
            </a:r>
            <a:r>
              <a:rPr lang="en-US" sz="3600" dirty="0" smtClean="0"/>
              <a:t> nerve</a:t>
            </a:r>
            <a:endParaRPr lang="en-US" sz="3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sz="3600" b="1" dirty="0" smtClean="0"/>
              <a:t>Clinical Relevance - Adductor Canal Compression Syndrome</a:t>
            </a:r>
          </a:p>
          <a:p>
            <a:r>
              <a:rPr lang="en-US" sz="3600" dirty="0" smtClean="0"/>
              <a:t>Adductor canal compression syndrome describes entrapment of the neurovascular bundle within the adductor canal. A rare condition, it is usually caused by hypertrophy of adjacent muscles such as </a:t>
            </a:r>
            <a:r>
              <a:rPr lang="en-US" sz="3600" b="1" dirty="0" err="1" smtClean="0"/>
              <a:t>vastus</a:t>
            </a:r>
            <a:r>
              <a:rPr lang="en-US" sz="3600" b="1" dirty="0" smtClean="0"/>
              <a:t> </a:t>
            </a:r>
            <a:r>
              <a:rPr lang="en-US" sz="3600" b="1" dirty="0" err="1" smtClean="0"/>
              <a:t>medialis</a:t>
            </a:r>
            <a:r>
              <a:rPr lang="en-US" sz="3600" dirty="0" smtClean="0"/>
              <a:t>.</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It is most common in young males, who may present with </a:t>
            </a:r>
            <a:r>
              <a:rPr lang="en-US" sz="3600" b="1" dirty="0" err="1" smtClean="0"/>
              <a:t>claudication</a:t>
            </a:r>
            <a:r>
              <a:rPr lang="en-US" sz="3600" dirty="0" smtClean="0"/>
              <a:t> symptoms due to femoral artery occlusion (more common) or neurological symptoms due to entrapment of the </a:t>
            </a:r>
            <a:r>
              <a:rPr lang="en-US" sz="3600" dirty="0" err="1" smtClean="0"/>
              <a:t>saphenous</a:t>
            </a:r>
            <a:r>
              <a:rPr lang="en-US" sz="3600" dirty="0" smtClean="0"/>
              <a:t> nerve.</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a:t>
            </a:r>
            <a:r>
              <a:rPr lang="en-US" b="1" dirty="0" err="1" smtClean="0"/>
              <a:t>Popliteal</a:t>
            </a:r>
            <a:r>
              <a:rPr lang="en-US" b="1" dirty="0" smtClean="0"/>
              <a:t> </a:t>
            </a:r>
            <a:r>
              <a:rPr lang="en-US" b="1" dirty="0" err="1" smtClean="0"/>
              <a:t>Fossa</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sz="3600" dirty="0" smtClean="0"/>
              <a:t>The </a:t>
            </a:r>
            <a:r>
              <a:rPr lang="en-US" sz="3600" b="1" dirty="0" err="1" smtClean="0"/>
              <a:t>popliteal</a:t>
            </a:r>
            <a:r>
              <a:rPr lang="en-US" sz="3600" b="1" dirty="0" smtClean="0"/>
              <a:t> </a:t>
            </a:r>
            <a:r>
              <a:rPr lang="en-US" sz="3600" b="1" dirty="0" err="1" smtClean="0"/>
              <a:t>fossa</a:t>
            </a:r>
            <a:r>
              <a:rPr lang="en-US" sz="3600" dirty="0" smtClean="0"/>
              <a:t> is a diamond shaped area located on the posterior aspect of the knee. It is the main path by which vessels and nerves pass between the thigh and the leg.</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Borders</a:t>
            </a:r>
            <a:endParaRPr lang="en-US" dirty="0"/>
          </a:p>
        </p:txBody>
      </p:sp>
      <p:sp>
        <p:nvSpPr>
          <p:cNvPr id="3" name="Content Placeholder 2"/>
          <p:cNvSpPr>
            <a:spLocks noGrp="1"/>
          </p:cNvSpPr>
          <p:nvPr>
            <p:ph sz="quarter" idx="1"/>
          </p:nvPr>
        </p:nvSpPr>
        <p:spPr/>
        <p:txBody>
          <a:bodyPr>
            <a:normAutofit lnSpcReduction="10000"/>
          </a:bodyPr>
          <a:lstStyle/>
          <a:p>
            <a:pPr>
              <a:buNone/>
            </a:pPr>
            <a:endParaRPr lang="en-US" b="1" dirty="0" smtClean="0"/>
          </a:p>
          <a:p>
            <a:r>
              <a:rPr lang="en-US" sz="3600" dirty="0" smtClean="0"/>
              <a:t>The </a:t>
            </a:r>
            <a:r>
              <a:rPr lang="en-US" sz="3600" dirty="0" err="1" smtClean="0"/>
              <a:t>popliteal</a:t>
            </a:r>
            <a:r>
              <a:rPr lang="en-US" sz="3600" dirty="0" smtClean="0"/>
              <a:t> </a:t>
            </a:r>
            <a:r>
              <a:rPr lang="en-US" sz="3600" dirty="0" err="1" smtClean="0"/>
              <a:t>fossa</a:t>
            </a:r>
            <a:r>
              <a:rPr lang="en-US" sz="3600" dirty="0" smtClean="0"/>
              <a:t> is diamond shaped with four borders. These borders are formed by the muscles in the posterior compartment of the leg and thigh:</a:t>
            </a:r>
          </a:p>
          <a:p>
            <a:pPr lvl="0"/>
            <a:r>
              <a:rPr lang="en-US" sz="3600" b="1" dirty="0" err="1" smtClean="0"/>
              <a:t>Superomedial</a:t>
            </a:r>
            <a:r>
              <a:rPr lang="en-US" sz="3600" b="1" dirty="0" smtClean="0"/>
              <a:t> border</a:t>
            </a:r>
            <a:r>
              <a:rPr lang="en-US" sz="3600" dirty="0" smtClean="0"/>
              <a:t> – </a:t>
            </a:r>
            <a:r>
              <a:rPr lang="en-US" sz="3600" dirty="0" err="1" smtClean="0"/>
              <a:t>semimembranosus</a:t>
            </a:r>
            <a:r>
              <a:rPr lang="en-US" sz="3600" dirty="0" smtClean="0"/>
              <a:t>.</a:t>
            </a:r>
          </a:p>
          <a:p>
            <a:pPr lvl="0"/>
            <a:r>
              <a:rPr lang="en-US" sz="3600" b="1" dirty="0" err="1" smtClean="0"/>
              <a:t>Superolateral</a:t>
            </a:r>
            <a:r>
              <a:rPr lang="en-US" sz="3600" b="1" dirty="0" smtClean="0"/>
              <a:t> border</a:t>
            </a:r>
            <a:r>
              <a:rPr lang="en-US" sz="3600" dirty="0" smtClean="0"/>
              <a:t> – biceps </a:t>
            </a:r>
            <a:r>
              <a:rPr lang="en-US" sz="3600" dirty="0" err="1" smtClean="0"/>
              <a:t>femoris</a:t>
            </a:r>
            <a:r>
              <a:rPr lang="en-US" sz="3600" dirty="0" smtClean="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err="1" smtClean="0"/>
              <a:t>Inferomedial</a:t>
            </a:r>
            <a:r>
              <a:rPr lang="en-US" sz="3600" b="1" dirty="0" smtClean="0"/>
              <a:t> border</a:t>
            </a:r>
            <a:r>
              <a:rPr lang="en-US" sz="3600" dirty="0" smtClean="0"/>
              <a:t> – medial head of the </a:t>
            </a:r>
            <a:r>
              <a:rPr lang="en-US" sz="3600" dirty="0" err="1" smtClean="0"/>
              <a:t>gastrocnemius</a:t>
            </a:r>
            <a:r>
              <a:rPr lang="en-US" sz="3600" dirty="0" smtClean="0"/>
              <a:t>.</a:t>
            </a:r>
          </a:p>
          <a:p>
            <a:r>
              <a:rPr lang="en-US" sz="3600" b="1" dirty="0" err="1" smtClean="0"/>
              <a:t>Inferolateral</a:t>
            </a:r>
            <a:r>
              <a:rPr lang="en-US" sz="3600" b="1" dirty="0" smtClean="0"/>
              <a:t> border</a:t>
            </a:r>
            <a:r>
              <a:rPr lang="en-US" sz="3600" dirty="0" smtClean="0"/>
              <a:t> – lateral head of the </a:t>
            </a:r>
            <a:r>
              <a:rPr lang="en-US" sz="3600" dirty="0" err="1" smtClean="0"/>
              <a:t>gastrocnemius</a:t>
            </a:r>
            <a:r>
              <a:rPr lang="en-US" sz="3600" dirty="0" smtClean="0"/>
              <a:t> and </a:t>
            </a:r>
            <a:r>
              <a:rPr lang="en-US" sz="3600" dirty="0" err="1" smtClean="0"/>
              <a:t>plantaris</a:t>
            </a:r>
            <a:endParaRPr lang="en-US" sz="3600"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a:t>
            </a:r>
            <a:r>
              <a:rPr lang="en-US" sz="3600" dirty="0" err="1" smtClean="0"/>
              <a:t>popliteal</a:t>
            </a:r>
            <a:r>
              <a:rPr lang="en-US" sz="3600" dirty="0" smtClean="0"/>
              <a:t> </a:t>
            </a:r>
            <a:r>
              <a:rPr lang="en-US" sz="3600" dirty="0" err="1" smtClean="0"/>
              <a:t>fossa</a:t>
            </a:r>
            <a:r>
              <a:rPr lang="en-US" sz="3600" dirty="0" smtClean="0"/>
              <a:t> also has a</a:t>
            </a:r>
            <a:r>
              <a:rPr lang="en-US" sz="3600" b="1" dirty="0" smtClean="0"/>
              <a:t> floor </a:t>
            </a:r>
            <a:r>
              <a:rPr lang="en-US" sz="3600" dirty="0" smtClean="0"/>
              <a:t>and a </a:t>
            </a:r>
            <a:r>
              <a:rPr lang="en-US" sz="3600" b="1" dirty="0" smtClean="0"/>
              <a:t>roof. </a:t>
            </a:r>
            <a:r>
              <a:rPr lang="en-US" sz="3600" dirty="0" smtClean="0"/>
              <a:t>The floor is formed by the posterior surface of the knee joint capsule and by the posterior surface of the femur. The roof is made of up two layers; </a:t>
            </a:r>
            <a:r>
              <a:rPr lang="en-US" sz="3600" dirty="0" err="1" smtClean="0"/>
              <a:t>popliteal</a:t>
            </a:r>
            <a:r>
              <a:rPr lang="en-US" sz="3600" dirty="0" smtClean="0"/>
              <a:t> fascia and skin. The </a:t>
            </a:r>
            <a:r>
              <a:rPr lang="en-US" sz="3600" dirty="0" err="1" smtClean="0"/>
              <a:t>popliteal</a:t>
            </a:r>
            <a:r>
              <a:rPr lang="en-US" sz="3600" dirty="0" smtClean="0"/>
              <a:t> fascia is continuous with the </a:t>
            </a:r>
            <a:r>
              <a:rPr lang="en-US" sz="3600" b="1" dirty="0" smtClean="0"/>
              <a:t>fascia </a:t>
            </a:r>
            <a:r>
              <a:rPr lang="en-US" sz="3600" b="1" dirty="0" err="1" smtClean="0"/>
              <a:t>lata</a:t>
            </a:r>
            <a:r>
              <a:rPr lang="en-US" sz="3600" dirty="0" smtClean="0"/>
              <a:t> of the leg.</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s://teachmeanatomy.info/wp-content/uploads/Borders-of-the-Popliteal-Fossa.png">
            <a:hlinkClick r:id="rId2" tooltip="&quot; Fig 1 – The borders of the popliteal fossa are formed by the muscles of the thigh and leg.&quot;"/>
          </p:cNvPr>
          <p:cNvPicPr>
            <a:picLocks noGrp="1"/>
          </p:cNvPicPr>
          <p:nvPr>
            <p:ph sz="quarter" idx="1"/>
          </p:nvPr>
        </p:nvPicPr>
        <p:blipFill>
          <a:blip r:embed="rId3" cstate="print"/>
          <a:srcRect/>
          <a:stretch>
            <a:fillRect/>
          </a:stretch>
        </p:blipFill>
        <p:spPr bwMode="auto">
          <a:xfrm>
            <a:off x="533400" y="1600200"/>
            <a:ext cx="8153400" cy="52578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Contents</a:t>
            </a:r>
            <a:br>
              <a:rPr lang="en-US" b="1" dirty="0" smtClean="0"/>
            </a:br>
            <a:endParaRPr lang="en-US" dirty="0"/>
          </a:p>
        </p:txBody>
      </p:sp>
      <p:sp>
        <p:nvSpPr>
          <p:cNvPr id="3" name="Content Placeholder 2"/>
          <p:cNvSpPr>
            <a:spLocks noGrp="1"/>
          </p:cNvSpPr>
          <p:nvPr>
            <p:ph sz="quarter" idx="1"/>
          </p:nvPr>
        </p:nvSpPr>
        <p:spPr/>
        <p:txBody>
          <a:bodyPr>
            <a:normAutofit fontScale="92500"/>
          </a:bodyPr>
          <a:lstStyle/>
          <a:p>
            <a:r>
              <a:rPr lang="en-US" sz="3600" dirty="0" smtClean="0"/>
              <a:t>The</a:t>
            </a:r>
            <a:r>
              <a:rPr lang="en-US" sz="3600" b="1" dirty="0" smtClean="0"/>
              <a:t> </a:t>
            </a:r>
            <a:r>
              <a:rPr lang="en-US" sz="3600" b="1" dirty="0" err="1" smtClean="0"/>
              <a:t>popliteal</a:t>
            </a:r>
            <a:r>
              <a:rPr lang="en-US" sz="3600" b="1" dirty="0" smtClean="0"/>
              <a:t> </a:t>
            </a:r>
            <a:r>
              <a:rPr lang="en-US" sz="3600" b="1" dirty="0" err="1" smtClean="0"/>
              <a:t>fossa</a:t>
            </a:r>
            <a:r>
              <a:rPr lang="en-US" sz="3600" dirty="0" smtClean="0"/>
              <a:t> is the main conduit for neurovascular structures entering and leaving the leg. Its contents are (medial to lateral):</a:t>
            </a:r>
          </a:p>
          <a:p>
            <a:pPr lvl="0"/>
            <a:r>
              <a:rPr lang="en-US" sz="3600" dirty="0" err="1" smtClean="0"/>
              <a:t>Popliteal</a:t>
            </a:r>
            <a:r>
              <a:rPr lang="en-US" sz="3600" dirty="0" smtClean="0"/>
              <a:t> artery</a:t>
            </a:r>
          </a:p>
          <a:p>
            <a:pPr lvl="0"/>
            <a:r>
              <a:rPr lang="en-US" sz="3600" dirty="0" err="1" smtClean="0"/>
              <a:t>Popliteal</a:t>
            </a:r>
            <a:r>
              <a:rPr lang="en-US" sz="3600" dirty="0" smtClean="0"/>
              <a:t> vein</a:t>
            </a:r>
          </a:p>
          <a:p>
            <a:pPr lvl="0"/>
            <a:r>
              <a:rPr lang="en-US" sz="3600" dirty="0" err="1" smtClean="0"/>
              <a:t>Tibial</a:t>
            </a:r>
            <a:r>
              <a:rPr lang="en-US" sz="3600" dirty="0" smtClean="0"/>
              <a:t> nerve</a:t>
            </a:r>
          </a:p>
          <a:p>
            <a:pPr lvl="0"/>
            <a:r>
              <a:rPr lang="en-US" sz="3600" dirty="0" smtClean="0"/>
              <a:t>Common fibular nerve (common </a:t>
            </a:r>
            <a:r>
              <a:rPr lang="en-US" sz="3600" dirty="0" err="1" smtClean="0"/>
              <a:t>peroneal</a:t>
            </a:r>
            <a:r>
              <a:rPr lang="en-US" sz="3600" dirty="0" smtClean="0"/>
              <a:t> nerve)</a:t>
            </a:r>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Lateral border</a:t>
            </a:r>
            <a:r>
              <a:rPr lang="en-US" sz="3600" dirty="0" smtClean="0"/>
              <a:t> – Formed by the medial border of the </a:t>
            </a:r>
            <a:r>
              <a:rPr lang="en-US" sz="3600" dirty="0" err="1" smtClean="0"/>
              <a:t>sartorius</a:t>
            </a:r>
            <a:r>
              <a:rPr lang="en-US" sz="3600" dirty="0" smtClean="0"/>
              <a:t> muscle.</a:t>
            </a:r>
          </a:p>
          <a:p>
            <a:r>
              <a:rPr lang="en-US" sz="3600" b="1" dirty="0" smtClean="0"/>
              <a:t>Medial border</a:t>
            </a:r>
            <a:r>
              <a:rPr lang="en-US" sz="3600" dirty="0" smtClean="0"/>
              <a:t> –  Formed by the medial border of the adductor </a:t>
            </a:r>
            <a:r>
              <a:rPr lang="en-US" sz="3600" dirty="0" err="1" smtClean="0"/>
              <a:t>longus</a:t>
            </a:r>
            <a:r>
              <a:rPr lang="en-US" sz="3600" dirty="0" smtClean="0"/>
              <a:t> muscle. The rest of this muscle forms part of the floor of the triangle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tibial</a:t>
            </a:r>
            <a:r>
              <a:rPr lang="en-US" sz="3600" dirty="0" smtClean="0"/>
              <a:t> and common fibular nerves are the most superficial of the contents of the </a:t>
            </a:r>
            <a:r>
              <a:rPr lang="en-US" sz="3600" dirty="0" err="1" smtClean="0"/>
              <a:t>popliteal</a:t>
            </a:r>
            <a:r>
              <a:rPr lang="en-US" sz="3600" dirty="0" smtClean="0"/>
              <a:t> </a:t>
            </a:r>
            <a:r>
              <a:rPr lang="en-US" sz="3600" dirty="0" err="1" smtClean="0"/>
              <a:t>fossa</a:t>
            </a:r>
            <a:r>
              <a:rPr lang="en-US" sz="3600" dirty="0" smtClean="0"/>
              <a:t>. They are both branches of the sciatic nerve. The common fibular nerve follows the</a:t>
            </a:r>
            <a:r>
              <a:rPr lang="en-US" sz="3600" b="1" dirty="0" smtClean="0"/>
              <a:t> biceps </a:t>
            </a:r>
            <a:r>
              <a:rPr lang="en-US" sz="3600" b="1" dirty="0" err="1" smtClean="0"/>
              <a:t>femoris</a:t>
            </a:r>
            <a:r>
              <a:rPr lang="en-US" sz="3600" dirty="0" smtClean="0"/>
              <a:t> tendon, travelling along the lateral margin of the </a:t>
            </a:r>
            <a:r>
              <a:rPr lang="en-US" sz="3600" dirty="0" err="1" smtClean="0"/>
              <a:t>popliteal</a:t>
            </a:r>
            <a:r>
              <a:rPr lang="en-US" sz="3600" dirty="0" smtClean="0"/>
              <a:t> </a:t>
            </a:r>
            <a:r>
              <a:rPr lang="en-US" sz="3600" dirty="0" err="1" smtClean="0"/>
              <a:t>fossa</a:t>
            </a:r>
            <a:r>
              <a:rPr lang="en-US" sz="3600" dirty="0" smtClean="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sz="3600" dirty="0" smtClean="0"/>
              <a:t>The</a:t>
            </a:r>
            <a:r>
              <a:rPr lang="en-US" sz="3600" b="1" dirty="0" smtClean="0"/>
              <a:t> small </a:t>
            </a:r>
            <a:r>
              <a:rPr lang="en-US" sz="3600" b="1" dirty="0" err="1" smtClean="0"/>
              <a:t>saphenous</a:t>
            </a:r>
            <a:r>
              <a:rPr lang="en-US" sz="3600" b="1" dirty="0" smtClean="0"/>
              <a:t> vein</a:t>
            </a:r>
            <a:r>
              <a:rPr lang="en-US" sz="3600" dirty="0" smtClean="0"/>
              <a:t> pierces the </a:t>
            </a:r>
            <a:r>
              <a:rPr lang="en-US" sz="3600" dirty="0" err="1" smtClean="0"/>
              <a:t>popliteal</a:t>
            </a:r>
            <a:r>
              <a:rPr lang="en-US" sz="3600" dirty="0" smtClean="0"/>
              <a:t> fascia of the </a:t>
            </a:r>
            <a:r>
              <a:rPr lang="en-US" sz="3600" dirty="0" err="1" smtClean="0"/>
              <a:t>popliteal</a:t>
            </a:r>
            <a:r>
              <a:rPr lang="en-US" sz="3600" dirty="0" smtClean="0"/>
              <a:t> </a:t>
            </a:r>
            <a:r>
              <a:rPr lang="en-US" sz="3600" dirty="0" err="1" smtClean="0"/>
              <a:t>fossa</a:t>
            </a:r>
            <a:r>
              <a:rPr lang="en-US" sz="3600" dirty="0" smtClean="0"/>
              <a:t> to enter the diamond, and empty into the </a:t>
            </a:r>
            <a:r>
              <a:rPr lang="en-US" sz="3600" dirty="0" err="1" smtClean="0"/>
              <a:t>popliteal</a:t>
            </a:r>
            <a:r>
              <a:rPr lang="en-US" sz="3600" dirty="0" smtClean="0"/>
              <a:t> vein.</a:t>
            </a:r>
          </a:p>
          <a:p>
            <a:r>
              <a:rPr lang="en-US" sz="3600" dirty="0" smtClean="0"/>
              <a:t>In the </a:t>
            </a:r>
            <a:r>
              <a:rPr lang="en-US" sz="3600" dirty="0" err="1" smtClean="0"/>
              <a:t>popliteal</a:t>
            </a:r>
            <a:r>
              <a:rPr lang="en-US" sz="3600" dirty="0" smtClean="0"/>
              <a:t> </a:t>
            </a:r>
            <a:r>
              <a:rPr lang="en-US" sz="3600" dirty="0" err="1" smtClean="0"/>
              <a:t>fossa</a:t>
            </a:r>
            <a:r>
              <a:rPr lang="en-US" sz="3600" dirty="0" smtClean="0"/>
              <a:t>, the deepest structure is the</a:t>
            </a:r>
            <a:r>
              <a:rPr lang="en-US" sz="3600" b="1" dirty="0" smtClean="0"/>
              <a:t> </a:t>
            </a:r>
            <a:r>
              <a:rPr lang="en-US" sz="3600" b="1" dirty="0" err="1" smtClean="0"/>
              <a:t>popliteal</a:t>
            </a:r>
            <a:r>
              <a:rPr lang="en-US" sz="3600" b="1" dirty="0" smtClean="0"/>
              <a:t> artery</a:t>
            </a:r>
            <a:r>
              <a:rPr lang="en-US" sz="3600" dirty="0" smtClean="0"/>
              <a:t>. It is a continuation of the femoral artery, and travels into the leg to supply it with blood</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s://teachmeanatomy.info/wp-content/uploads/Contents-of-the-Popliteal-Fossa-TeachMeAnatomy.jpg">
            <a:hlinkClick r:id="rId2" tooltip="&quot; Fig 2 – The contents of the popliteal fossa.&quot;"/>
          </p:cNvPr>
          <p:cNvPicPr>
            <a:picLocks noGrp="1"/>
          </p:cNvPicPr>
          <p:nvPr>
            <p:ph sz="quarter" idx="1"/>
          </p:nvPr>
        </p:nvPicPr>
        <p:blipFill>
          <a:blip r:embed="rId3" cstate="print"/>
          <a:srcRect/>
          <a:stretch>
            <a:fillRect/>
          </a:stretch>
        </p:blipFill>
        <p:spPr bwMode="auto">
          <a:xfrm>
            <a:off x="457200" y="1447800"/>
            <a:ext cx="8153400" cy="51816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3600" b="1" dirty="0" smtClean="0"/>
              <a:t>Clinical Relevance: Swelling in the </a:t>
            </a:r>
            <a:r>
              <a:rPr lang="en-US" sz="3600" b="1" dirty="0" err="1" smtClean="0"/>
              <a:t>Popliteal</a:t>
            </a:r>
            <a:r>
              <a:rPr lang="en-US" sz="3600" b="1" dirty="0" smtClean="0"/>
              <a:t> </a:t>
            </a:r>
            <a:r>
              <a:rPr lang="en-US" sz="3600" b="1" dirty="0" err="1" smtClean="0"/>
              <a:t>Fossa</a:t>
            </a:r>
            <a:endParaRPr lang="en-US" sz="3600" b="1" dirty="0" smtClean="0"/>
          </a:p>
          <a:p>
            <a:r>
              <a:rPr lang="en-US" sz="3600" dirty="0" smtClean="0"/>
              <a:t>The appearance of a mass in the </a:t>
            </a:r>
            <a:r>
              <a:rPr lang="en-US" sz="3600" dirty="0" err="1" smtClean="0"/>
              <a:t>popliteal</a:t>
            </a:r>
            <a:r>
              <a:rPr lang="en-US" sz="3600" dirty="0" smtClean="0"/>
              <a:t> </a:t>
            </a:r>
            <a:r>
              <a:rPr lang="en-US" sz="3600" dirty="0" err="1" smtClean="0"/>
              <a:t>fossa</a:t>
            </a:r>
            <a:r>
              <a:rPr lang="en-US" sz="3600" dirty="0" smtClean="0"/>
              <a:t> has many differential diagnoses. The two major causes are baker’s cyst and aneurysm of the </a:t>
            </a:r>
            <a:r>
              <a:rPr lang="en-US" sz="3600" dirty="0" err="1" smtClean="0"/>
              <a:t>popliteal</a:t>
            </a:r>
            <a:r>
              <a:rPr lang="en-US" sz="3600" dirty="0" smtClean="0"/>
              <a:t> artery.</a:t>
            </a:r>
          </a:p>
          <a:p>
            <a:r>
              <a:rPr lang="en-US" sz="3600" b="1" dirty="0" smtClean="0"/>
              <a:t>Baker’s Cyst</a:t>
            </a:r>
          </a:p>
          <a:p>
            <a:endParaRPr lang="en-US" sz="3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MRI Scan of a Baker’s cyst.</a:t>
            </a:r>
            <a:endParaRPr lang="en-US" dirty="0"/>
          </a:p>
        </p:txBody>
      </p:sp>
      <p:pic>
        <p:nvPicPr>
          <p:cNvPr id="4" name="Content Placeholder 3" descr="Fig 1.2 - MRI Scan of a Baker's cyst.">
            <a:hlinkClick r:id="rId2" tooltip="&quot; Fig 3 – MRI Scan of a Baker’s cyst.&quot;"/>
          </p:cNvPr>
          <p:cNvPicPr>
            <a:picLocks noGrp="1"/>
          </p:cNvPicPr>
          <p:nvPr>
            <p:ph sz="quarter" idx="1"/>
          </p:nvPr>
        </p:nvPicPr>
        <p:blipFill>
          <a:blip r:embed="rId3" cstate="print"/>
          <a:srcRect/>
          <a:stretch>
            <a:fillRect/>
          </a:stretch>
        </p:blipFill>
        <p:spPr bwMode="auto">
          <a:xfrm>
            <a:off x="1371600" y="1524000"/>
            <a:ext cx="4876800" cy="46482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sz="3600" dirty="0" smtClean="0"/>
              <a:t>A baker’s cyst (or </a:t>
            </a:r>
            <a:r>
              <a:rPr lang="en-US" sz="3600" dirty="0" err="1" smtClean="0"/>
              <a:t>popliteal</a:t>
            </a:r>
            <a:r>
              <a:rPr lang="en-US" sz="3600" dirty="0" smtClean="0"/>
              <a:t> cyst) refers to the inflammation and swelling of the </a:t>
            </a:r>
            <a:r>
              <a:rPr lang="en-US" sz="3600" b="1" dirty="0" err="1" smtClean="0"/>
              <a:t>semimembranosus</a:t>
            </a:r>
            <a:r>
              <a:rPr lang="en-US" sz="3600" b="1" dirty="0" smtClean="0"/>
              <a:t> bursa </a:t>
            </a:r>
            <a:r>
              <a:rPr lang="en-US" sz="3600" dirty="0" smtClean="0"/>
              <a:t>– a fluid filled sac found in the </a:t>
            </a:r>
            <a:r>
              <a:rPr lang="en-US" sz="3600" dirty="0" smtClean="0">
                <a:hlinkClick r:id="rId2" tooltip="The Knee Joint"/>
              </a:rPr>
              <a:t>knee joint</a:t>
            </a:r>
            <a:r>
              <a:rPr lang="en-US" sz="3600" dirty="0" smtClean="0"/>
              <a:t>. They usually arise in conjunction with </a:t>
            </a:r>
            <a:r>
              <a:rPr lang="en-US" sz="3600" b="1" dirty="0" smtClean="0"/>
              <a:t>arthritis</a:t>
            </a:r>
            <a:r>
              <a:rPr lang="en-US" sz="3600" dirty="0" smtClean="0"/>
              <a:t> of the knee (rheumatoid or osteoarthritis). Whilst it usually self-resolves, the cyst can rupture and produce symptoms similar to deep vein thrombosis.</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3600" b="1" dirty="0" err="1" smtClean="0"/>
              <a:t>Popliteal</a:t>
            </a:r>
            <a:r>
              <a:rPr lang="en-US" sz="3600" b="1" dirty="0" smtClean="0"/>
              <a:t> Aneurysm</a:t>
            </a:r>
          </a:p>
          <a:p>
            <a:r>
              <a:rPr lang="en-US" sz="3600" dirty="0" smtClean="0"/>
              <a:t>An </a:t>
            </a:r>
            <a:r>
              <a:rPr lang="en-US" sz="3600" b="1" dirty="0" smtClean="0"/>
              <a:t>aneurysm</a:t>
            </a:r>
            <a:r>
              <a:rPr lang="en-US" sz="3600" dirty="0" smtClean="0"/>
              <a:t> is a dilation of an artery, which is greater than 50% of the normal diameter. The </a:t>
            </a:r>
            <a:r>
              <a:rPr lang="en-US" sz="3600" dirty="0" err="1" smtClean="0"/>
              <a:t>popliteal</a:t>
            </a:r>
            <a:r>
              <a:rPr lang="en-US" sz="3600" dirty="0" smtClean="0"/>
              <a:t> fascia (the roof of the </a:t>
            </a:r>
            <a:r>
              <a:rPr lang="en-US" sz="3600" dirty="0" err="1" smtClean="0"/>
              <a:t>popliteal</a:t>
            </a:r>
            <a:r>
              <a:rPr lang="en-US" sz="3600" dirty="0" smtClean="0"/>
              <a:t> </a:t>
            </a:r>
            <a:r>
              <a:rPr lang="en-US" sz="3600" dirty="0" err="1" smtClean="0"/>
              <a:t>fossa</a:t>
            </a:r>
            <a:r>
              <a:rPr lang="en-US" sz="3600" dirty="0" smtClean="0"/>
              <a:t>) is </a:t>
            </a:r>
            <a:r>
              <a:rPr lang="en-US" sz="3600" b="1" dirty="0" smtClean="0"/>
              <a:t>tough</a:t>
            </a:r>
            <a:r>
              <a:rPr lang="en-US" sz="3600" dirty="0" smtClean="0"/>
              <a:t> and non-extensible, and so an aneurysm of the </a:t>
            </a:r>
            <a:r>
              <a:rPr lang="en-US" sz="3600" dirty="0" err="1" smtClean="0"/>
              <a:t>popliteal</a:t>
            </a:r>
            <a:r>
              <a:rPr lang="en-US" sz="3600" dirty="0" smtClean="0"/>
              <a:t> artery has consequences for the other contents of the </a:t>
            </a:r>
            <a:r>
              <a:rPr lang="en-US" sz="3600" dirty="0" err="1" smtClean="0"/>
              <a:t>popliteal</a:t>
            </a:r>
            <a:r>
              <a:rPr lang="en-US" sz="3600" dirty="0" smtClean="0"/>
              <a:t> </a:t>
            </a:r>
            <a:r>
              <a:rPr lang="en-US" sz="3600" dirty="0" err="1" smtClean="0"/>
              <a:t>fossa</a:t>
            </a:r>
            <a:r>
              <a:rPr lang="en-US" sz="3600" dirty="0" smtClean="0"/>
              <a:t>.</a:t>
            </a:r>
          </a:p>
          <a:p>
            <a:pPr>
              <a:buNone/>
            </a:pPr>
            <a:endParaRPr lang="en-US" sz="3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a:t>
            </a:r>
            <a:r>
              <a:rPr lang="en-US" sz="3600" b="1" dirty="0" err="1" smtClean="0"/>
              <a:t>tibial</a:t>
            </a:r>
            <a:r>
              <a:rPr lang="en-US" sz="3600" b="1" dirty="0" smtClean="0"/>
              <a:t> nerve</a:t>
            </a:r>
            <a:r>
              <a:rPr lang="en-US" sz="3600" dirty="0" smtClean="0"/>
              <a:t> is particularly susceptible to compression from the </a:t>
            </a:r>
            <a:r>
              <a:rPr lang="en-US" sz="3600" dirty="0" err="1" smtClean="0"/>
              <a:t>popliteal</a:t>
            </a:r>
            <a:r>
              <a:rPr lang="en-US" sz="3600" dirty="0" smtClean="0"/>
              <a:t> artery. The major features of </a:t>
            </a:r>
            <a:r>
              <a:rPr lang="en-US" sz="3600" dirty="0" err="1" smtClean="0"/>
              <a:t>tibial</a:t>
            </a:r>
            <a:r>
              <a:rPr lang="en-US" sz="3600" dirty="0" smtClean="0"/>
              <a:t> nerve compression are:</a:t>
            </a:r>
          </a:p>
          <a:p>
            <a:pPr lvl="0"/>
            <a:r>
              <a:rPr lang="en-US" sz="3600" dirty="0" smtClean="0"/>
              <a:t>Weakened or absent plantar flexion</a:t>
            </a:r>
          </a:p>
          <a:p>
            <a:pPr lvl="0">
              <a:buNone/>
            </a:pPr>
            <a:endParaRPr lang="en-US" sz="3600" dirty="0" smtClean="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dirty="0" err="1" smtClean="0"/>
              <a:t>Paraesthesia</a:t>
            </a:r>
            <a:r>
              <a:rPr lang="en-US" sz="3600" dirty="0" smtClean="0"/>
              <a:t> of the foot and </a:t>
            </a:r>
            <a:r>
              <a:rPr lang="en-US" sz="3600" dirty="0" err="1" smtClean="0"/>
              <a:t>posterolateral</a:t>
            </a:r>
            <a:r>
              <a:rPr lang="en-US" sz="3600" dirty="0" smtClean="0"/>
              <a:t> leg</a:t>
            </a:r>
          </a:p>
          <a:p>
            <a:r>
              <a:rPr lang="en-US" sz="3600" dirty="0" smtClean="0"/>
              <a:t>An aneurysm of the </a:t>
            </a:r>
            <a:r>
              <a:rPr lang="en-US" sz="3600" dirty="0" err="1" smtClean="0"/>
              <a:t>popliteal</a:t>
            </a:r>
            <a:r>
              <a:rPr lang="en-US" sz="3600" dirty="0" smtClean="0"/>
              <a:t> artery can be detected by an obvious palpable </a:t>
            </a:r>
            <a:r>
              <a:rPr lang="en-US" sz="3600" b="1" dirty="0" smtClean="0"/>
              <a:t>pulsation</a:t>
            </a:r>
            <a:r>
              <a:rPr lang="en-US" sz="3600" dirty="0" smtClean="0"/>
              <a:t> in the </a:t>
            </a:r>
            <a:r>
              <a:rPr lang="en-US" sz="3600" dirty="0" err="1" smtClean="0"/>
              <a:t>popliteal</a:t>
            </a:r>
            <a:r>
              <a:rPr lang="en-US" sz="3600" dirty="0" smtClean="0"/>
              <a:t> </a:t>
            </a:r>
            <a:r>
              <a:rPr lang="en-US" sz="3600" dirty="0" err="1" smtClean="0"/>
              <a:t>fossa</a:t>
            </a:r>
            <a:r>
              <a:rPr lang="en-US" sz="3600" dirty="0" smtClean="0"/>
              <a:t>. An arterial bruit may be heard on auscultation</a:t>
            </a:r>
            <a:endParaRPr lang="en-US" sz="36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a:t>
            </a:r>
            <a:endParaRPr lang="en-US" dirty="0"/>
          </a:p>
        </p:txBody>
      </p:sp>
      <p:sp>
        <p:nvSpPr>
          <p:cNvPr id="3" name="Content Placeholder 2"/>
          <p:cNvSpPr>
            <a:spLocks noGrp="1"/>
          </p:cNvSpPr>
          <p:nvPr>
            <p:ph sz="quarter" idx="1"/>
          </p:nvPr>
        </p:nvSpPr>
        <p:spPr/>
        <p:txBody>
          <a:bodyPr/>
          <a:lstStyle/>
          <a:p>
            <a:r>
              <a:rPr lang="en-US" sz="3600" b="1" dirty="0" smtClean="0"/>
              <a:t>Fascia</a:t>
            </a:r>
            <a:r>
              <a:rPr lang="en-US" sz="3600" dirty="0" smtClean="0"/>
              <a:t> is a sheet or band of fibrous tissue lying deep to the skin. It lines, invests, and separates structures within the body. There are three main types of fascia:</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It also has a</a:t>
            </a:r>
            <a:r>
              <a:rPr lang="en-US" sz="3600" b="1" dirty="0" smtClean="0"/>
              <a:t> floor </a:t>
            </a:r>
            <a:r>
              <a:rPr lang="en-US" sz="3600" dirty="0" smtClean="0"/>
              <a:t>and a </a:t>
            </a:r>
            <a:r>
              <a:rPr lang="en-US" sz="3600" b="1" dirty="0" smtClean="0"/>
              <a:t>roof:</a:t>
            </a:r>
          </a:p>
          <a:p>
            <a:pPr lvl="0"/>
            <a:r>
              <a:rPr lang="en-US" sz="3600" b="1" dirty="0" err="1" smtClean="0"/>
              <a:t>Anteriorly</a:t>
            </a:r>
            <a:r>
              <a:rPr lang="en-US" sz="3600" b="1" dirty="0" smtClean="0"/>
              <a:t>, </a:t>
            </a:r>
            <a:r>
              <a:rPr lang="en-US" sz="3600" dirty="0" smtClean="0"/>
              <a:t>the </a:t>
            </a:r>
            <a:r>
              <a:rPr lang="en-US" sz="3600" b="1" dirty="0" smtClean="0"/>
              <a:t>roof</a:t>
            </a:r>
            <a:r>
              <a:rPr lang="en-US" sz="3600" dirty="0" smtClean="0"/>
              <a:t> of the femoral triangle is formed by the </a:t>
            </a:r>
            <a:r>
              <a:rPr lang="en-US" sz="3600" b="1" dirty="0" smtClean="0"/>
              <a:t>fascia </a:t>
            </a:r>
            <a:r>
              <a:rPr lang="en-US" sz="3600" b="1" dirty="0" err="1" smtClean="0"/>
              <a:t>lata</a:t>
            </a:r>
            <a:r>
              <a:rPr lang="en-US" sz="3600" b="1" dirty="0" smtClean="0"/>
              <a:t>.</a:t>
            </a:r>
          </a:p>
          <a:p>
            <a:pPr lvl="0"/>
            <a:r>
              <a:rPr lang="en-US" sz="3600" b="1" dirty="0" err="1" smtClean="0"/>
              <a:t>Posteriorly</a:t>
            </a:r>
            <a:r>
              <a:rPr lang="en-US" sz="3600" dirty="0" smtClean="0"/>
              <a:t>, the </a:t>
            </a:r>
            <a:r>
              <a:rPr lang="en-US" sz="3600" b="1" dirty="0" smtClean="0"/>
              <a:t>base</a:t>
            </a:r>
            <a:r>
              <a:rPr lang="en-US" sz="3600" dirty="0" smtClean="0"/>
              <a:t> of the femoral triangle is formed by the </a:t>
            </a:r>
            <a:r>
              <a:rPr lang="en-US" sz="3600" b="1" dirty="0" err="1" smtClean="0"/>
              <a:t>pectineus</a:t>
            </a:r>
            <a:r>
              <a:rPr lang="en-US" sz="3600" dirty="0" smtClean="0"/>
              <a:t>, </a:t>
            </a:r>
            <a:r>
              <a:rPr lang="en-US" sz="3600" b="1" dirty="0" err="1" smtClean="0"/>
              <a:t>iliopsoas</a:t>
            </a:r>
            <a:r>
              <a:rPr lang="en-US" sz="3600" b="1" dirty="0" smtClean="0"/>
              <a:t> </a:t>
            </a:r>
            <a:r>
              <a:rPr lang="en-US" sz="3600" dirty="0" smtClean="0"/>
              <a:t>and </a:t>
            </a:r>
            <a:r>
              <a:rPr lang="en-US" sz="3600" b="1" dirty="0" smtClean="0"/>
              <a:t>adductor </a:t>
            </a:r>
            <a:r>
              <a:rPr lang="en-US" sz="3600" b="1" dirty="0" err="1" smtClean="0"/>
              <a:t>longus</a:t>
            </a:r>
            <a:r>
              <a:rPr lang="en-US" sz="3600" b="1" dirty="0" smtClean="0"/>
              <a:t> muscles.</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Superficial fascia </a:t>
            </a:r>
            <a:r>
              <a:rPr lang="en-US" sz="3600" dirty="0" smtClean="0"/>
              <a:t>– blends with the reticular layer beneath the dermis.</a:t>
            </a:r>
          </a:p>
          <a:p>
            <a:pPr lvl="0"/>
            <a:r>
              <a:rPr lang="en-US" sz="3600" b="1" dirty="0" smtClean="0"/>
              <a:t>Deep fascia </a:t>
            </a:r>
            <a:r>
              <a:rPr lang="en-US" sz="3600" dirty="0" smtClean="0"/>
              <a:t>– envelopes muscles, bones, and neurovascular structures.</a:t>
            </a:r>
          </a:p>
          <a:p>
            <a:r>
              <a:rPr lang="en-US" sz="3600" b="1" dirty="0" smtClean="0"/>
              <a:t>Visceral fascia </a:t>
            </a:r>
            <a:r>
              <a:rPr lang="en-US" sz="3600" dirty="0" smtClean="0"/>
              <a:t>– provides membranous investments that suspend organs within their cavities</a:t>
            </a:r>
            <a:endParaRPr lang="en-US" sz="36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Anatomical Structure </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a:t>
            </a:r>
            <a:r>
              <a:rPr lang="en-US" sz="3600" b="1" dirty="0" smtClean="0"/>
              <a:t>fascia </a:t>
            </a:r>
            <a:r>
              <a:rPr lang="en-US" sz="3600" b="1" dirty="0" err="1" smtClean="0"/>
              <a:t>lata</a:t>
            </a:r>
            <a:r>
              <a:rPr lang="en-US" sz="3600" dirty="0" smtClean="0"/>
              <a:t> is a deep </a:t>
            </a:r>
            <a:r>
              <a:rPr lang="en-US" sz="3600" dirty="0" err="1" smtClean="0"/>
              <a:t>fascial</a:t>
            </a:r>
            <a:r>
              <a:rPr lang="en-US" sz="3600" dirty="0" smtClean="0"/>
              <a:t> investment of the musculature of the thigh, and is analogous to a strong, extensible, and </a:t>
            </a:r>
            <a:r>
              <a:rPr lang="en-US" sz="3600" dirty="0" err="1" smtClean="0"/>
              <a:t>elasticated</a:t>
            </a:r>
            <a:r>
              <a:rPr lang="en-US" sz="3600" dirty="0" smtClean="0"/>
              <a:t> stocking.</a:t>
            </a:r>
            <a:endParaRPr lang="en-US" sz="3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It begins proximally around the iliac crest and inguinal ligament, and ends distal to the bony prominences of the tibia. It is continuous with what is renamed the deep fascia of the leg (also known as the </a:t>
            </a:r>
            <a:r>
              <a:rPr lang="en-US" sz="3600" b="1" dirty="0" err="1" smtClean="0"/>
              <a:t>crural</a:t>
            </a:r>
            <a:r>
              <a:rPr lang="en-US" sz="3600" b="1" dirty="0" smtClean="0"/>
              <a:t> fascia</a:t>
            </a:r>
            <a:endParaRPr lang="en-US" sz="36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3600" dirty="0" smtClean="0"/>
              <a:t>. It is thickest along the </a:t>
            </a:r>
            <a:r>
              <a:rPr lang="en-US" sz="3600" dirty="0" err="1" smtClean="0"/>
              <a:t>superolateral</a:t>
            </a:r>
            <a:r>
              <a:rPr lang="en-US" sz="3600" dirty="0" smtClean="0"/>
              <a:t> aspect of the thigh, where it arises from the </a:t>
            </a:r>
            <a:r>
              <a:rPr lang="en-US" sz="3600" dirty="0" err="1" smtClean="0"/>
              <a:t>fascial</a:t>
            </a:r>
            <a:r>
              <a:rPr lang="en-US" sz="3600" dirty="0" smtClean="0"/>
              <a:t> condensations of gluteus </a:t>
            </a:r>
            <a:r>
              <a:rPr lang="en-US" sz="3600" dirty="0" err="1" smtClean="0"/>
              <a:t>maximus</a:t>
            </a:r>
            <a:r>
              <a:rPr lang="en-US" sz="3600" dirty="0" smtClean="0"/>
              <a:t> and </a:t>
            </a:r>
            <a:r>
              <a:rPr lang="en-US" sz="3600" dirty="0" err="1" smtClean="0"/>
              <a:t>medius</a:t>
            </a:r>
            <a:r>
              <a:rPr lang="en-US" sz="3600" dirty="0" smtClean="0"/>
              <a:t>. </a:t>
            </a:r>
            <a:endParaRPr lang="en-US" sz="36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It is also thick around the knee where the fascia receives reinforcing </a:t>
            </a:r>
            <a:r>
              <a:rPr lang="en-US" sz="3600" dirty="0" err="1" smtClean="0"/>
              <a:t>fibres</a:t>
            </a:r>
            <a:r>
              <a:rPr lang="en-US" sz="3600" dirty="0" smtClean="0"/>
              <a:t> from tendons of the quadriceps muscles</a:t>
            </a:r>
            <a:r>
              <a:rPr lang="en-US" sz="3200" dirty="0" smtClean="0"/>
              <a:t>.</a:t>
            </a:r>
          </a:p>
          <a:p>
            <a:r>
              <a:rPr lang="en-US" sz="3600" dirty="0" smtClean="0"/>
              <a:t>The </a:t>
            </a:r>
            <a:r>
              <a:rPr lang="en-US" sz="3600" dirty="0" err="1" smtClean="0"/>
              <a:t>fascial</a:t>
            </a:r>
            <a:r>
              <a:rPr lang="en-US" sz="3600" dirty="0" smtClean="0"/>
              <a:t> investment is thinnest where it covers the</a:t>
            </a:r>
            <a:r>
              <a:rPr lang="en-US" sz="3600" b="1" dirty="0" smtClean="0"/>
              <a:t> adductor muscles</a:t>
            </a:r>
            <a:r>
              <a:rPr lang="en-US" sz="3600" dirty="0" smtClean="0"/>
              <a:t> of the medial thigh.</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An ovoid hiatus known as the </a:t>
            </a:r>
            <a:r>
              <a:rPr lang="en-US" sz="3600" b="1" dirty="0" err="1" smtClean="0"/>
              <a:t>saphenous</a:t>
            </a:r>
            <a:r>
              <a:rPr lang="en-US" sz="3600" b="1" dirty="0" smtClean="0"/>
              <a:t> opening</a:t>
            </a:r>
            <a:r>
              <a:rPr lang="en-US" sz="3600" dirty="0" smtClean="0"/>
              <a:t> is present in the fascia </a:t>
            </a:r>
            <a:r>
              <a:rPr lang="en-US" sz="3600" dirty="0" err="1" smtClean="0"/>
              <a:t>lata</a:t>
            </a:r>
            <a:r>
              <a:rPr lang="en-US" sz="3600" dirty="0" smtClean="0"/>
              <a:t> just inferior to the inguinal ligament. </a:t>
            </a:r>
            <a:endParaRPr lang="en-US" sz="36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opening serves as an entry point for efferent lymphatic vessels and the great </a:t>
            </a:r>
            <a:r>
              <a:rPr lang="en-US" sz="3600" dirty="0" err="1" smtClean="0"/>
              <a:t>saphenous</a:t>
            </a:r>
            <a:r>
              <a:rPr lang="en-US" sz="3600" dirty="0" smtClean="0"/>
              <a:t> vein, draining into superficial inguinal lymph nodes and the femoral vein respectively.</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s://teachmeanatomy.info/wp-content/uploads/Ovoid-Hiatus-of-the-Fascia-Lata-600x462.jpg">
            <a:hlinkClick r:id="rId2" tooltip="&quot; Fig 1 – The ovoid hiatus of the fascia lata.&quot;"/>
          </p:cNvPr>
          <p:cNvPicPr>
            <a:picLocks noGrp="1"/>
          </p:cNvPicPr>
          <p:nvPr>
            <p:ph sz="quarter" idx="1"/>
          </p:nvPr>
        </p:nvPicPr>
        <p:blipFill>
          <a:blip r:embed="rId3" cstate="print"/>
          <a:srcRect/>
          <a:stretch>
            <a:fillRect/>
          </a:stretch>
        </p:blipFill>
        <p:spPr bwMode="auto">
          <a:xfrm>
            <a:off x="609600" y="1647824"/>
            <a:ext cx="8534400" cy="521017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Clinical Significance: Femoral Hernia</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A </a:t>
            </a:r>
            <a:r>
              <a:rPr lang="en-US" sz="3600" b="1" dirty="0" smtClean="0"/>
              <a:t>femoral hernia</a:t>
            </a:r>
            <a:r>
              <a:rPr lang="en-US" sz="3600" dirty="0" smtClean="0"/>
              <a:t> develops when an out-pouching of abdominal viscera protrudes through the femoral canal. The protrusion becomes noticeable when it exits superficially through the</a:t>
            </a:r>
            <a:r>
              <a:rPr lang="en-US" sz="3600" b="1" dirty="0" smtClean="0"/>
              <a:t> </a:t>
            </a:r>
            <a:r>
              <a:rPr lang="en-US" sz="3600" b="1" dirty="0" err="1" smtClean="0"/>
              <a:t>saphenous</a:t>
            </a:r>
            <a:r>
              <a:rPr lang="en-US" sz="3600" b="1" dirty="0" smtClean="0"/>
              <a:t> opening</a:t>
            </a:r>
            <a:r>
              <a:rPr lang="en-US" sz="3600" dirty="0" smtClean="0"/>
              <a:t> within the fascia </a:t>
            </a:r>
            <a:r>
              <a:rPr lang="en-US" sz="3600" dirty="0" err="1" smtClean="0"/>
              <a:t>lata</a:t>
            </a:r>
            <a:r>
              <a:rPr lang="en-US" sz="3600" dirty="0" smtClean="0"/>
              <a:t> – producing a swelling inferior to the inguinal ligament</a:t>
            </a:r>
            <a:r>
              <a:rPr lang="en-US" dirty="0" smtClean="0"/>
              <a:t>.</a:t>
            </a:r>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a:t>
            </a:r>
            <a:r>
              <a:rPr lang="en-US" sz="3600" dirty="0" err="1" smtClean="0"/>
              <a:t>saphenous</a:t>
            </a:r>
            <a:r>
              <a:rPr lang="en-US" sz="3600" dirty="0" smtClean="0"/>
              <a:t> opening is relatively small, and the surrounding fascia </a:t>
            </a:r>
            <a:r>
              <a:rPr lang="en-US" sz="3600" dirty="0" err="1" smtClean="0"/>
              <a:t>lata</a:t>
            </a:r>
            <a:r>
              <a:rPr lang="en-US" sz="3600" dirty="0" smtClean="0"/>
              <a:t> is quite tight and inflexible, so femoral hernias carry high risk of </a:t>
            </a:r>
            <a:r>
              <a:rPr lang="en-US" sz="3600" b="1" dirty="0" smtClean="0"/>
              <a:t>bowel incarceration</a:t>
            </a:r>
            <a:r>
              <a:rPr lang="en-US" sz="3600" dirty="0" smtClean="0"/>
              <a:t> or </a:t>
            </a:r>
            <a:r>
              <a:rPr lang="en-US" sz="3600" b="1" dirty="0" smtClean="0"/>
              <a:t>strangulation</a:t>
            </a:r>
            <a:r>
              <a:rPr lang="en-US" sz="3600" dirty="0" smtClean="0"/>
              <a:t>, which requires rapid surgical intervention.</a:t>
            </a:r>
          </a:p>
          <a:p>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inguinal ligament acts as a </a:t>
            </a:r>
            <a:r>
              <a:rPr lang="en-US" sz="3600" b="1" dirty="0" smtClean="0"/>
              <a:t>flexor </a:t>
            </a:r>
            <a:r>
              <a:rPr lang="en-US" sz="3600" b="1" dirty="0" err="1" smtClean="0"/>
              <a:t>retinaculum</a:t>
            </a:r>
            <a:r>
              <a:rPr lang="en-US" sz="3600" dirty="0" smtClean="0"/>
              <a:t>, supporting the contents of the femoral triangle during flexion at the hip</a:t>
            </a:r>
            <a:endParaRPr lang="en-US" sz="36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Anatomical Relations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b="1" dirty="0" err="1" smtClean="0"/>
              <a:t>Iliotibial</a:t>
            </a:r>
            <a:r>
              <a:rPr lang="en-US" b="1" dirty="0" smtClean="0"/>
              <a:t> Tract (ITT)</a:t>
            </a:r>
          </a:p>
          <a:p>
            <a:r>
              <a:rPr lang="en-US" sz="3600" dirty="0" smtClean="0"/>
              <a:t>The </a:t>
            </a:r>
            <a:r>
              <a:rPr lang="en-US" sz="3600" b="1" dirty="0" err="1" smtClean="0"/>
              <a:t>iliotibial</a:t>
            </a:r>
            <a:r>
              <a:rPr lang="en-US" sz="3600" b="1" dirty="0" smtClean="0"/>
              <a:t> tract</a:t>
            </a:r>
            <a:r>
              <a:rPr lang="en-US" sz="3600" dirty="0" smtClean="0"/>
              <a:t> (sometimes known as the </a:t>
            </a:r>
            <a:r>
              <a:rPr lang="en-US" sz="3600" dirty="0" err="1" smtClean="0"/>
              <a:t>iliotibial</a:t>
            </a:r>
            <a:r>
              <a:rPr lang="en-US" sz="3600" dirty="0" smtClean="0"/>
              <a:t> band or IT band) is a longitudinal thickening of the fascia </a:t>
            </a:r>
            <a:r>
              <a:rPr lang="en-US" sz="3600" dirty="0" err="1" smtClean="0"/>
              <a:t>lata</a:t>
            </a:r>
            <a:r>
              <a:rPr lang="en-US" sz="3600" dirty="0" smtClean="0"/>
              <a:t>, which is strengthened </a:t>
            </a:r>
            <a:r>
              <a:rPr lang="en-US" sz="3600" dirty="0" err="1" smtClean="0"/>
              <a:t>superoposteriorly</a:t>
            </a:r>
            <a:r>
              <a:rPr lang="en-US" sz="3600" dirty="0" smtClean="0"/>
              <a:t> by </a:t>
            </a:r>
            <a:r>
              <a:rPr lang="en-US" sz="3600" dirty="0" err="1" smtClean="0"/>
              <a:t>fibres</a:t>
            </a:r>
            <a:r>
              <a:rPr lang="en-US" sz="3600" dirty="0" smtClean="0"/>
              <a:t> from the gluteus </a:t>
            </a:r>
            <a:r>
              <a:rPr lang="en-US" sz="3600" dirty="0" err="1" smtClean="0"/>
              <a:t>maximus</a:t>
            </a:r>
            <a:endParaRPr lang="en-US" sz="3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sz="3600" dirty="0" smtClean="0"/>
              <a:t>It is located laterally in the thigh, extending from the iliac tubercle to the lateral </a:t>
            </a:r>
            <a:r>
              <a:rPr lang="en-US" sz="3600" dirty="0" err="1" smtClean="0"/>
              <a:t>tibial</a:t>
            </a:r>
            <a:r>
              <a:rPr lang="en-US" sz="3600" dirty="0" smtClean="0"/>
              <a:t> </a:t>
            </a:r>
            <a:r>
              <a:rPr lang="en-US" sz="3600" dirty="0" err="1" smtClean="0"/>
              <a:t>condyle</a:t>
            </a:r>
            <a:r>
              <a:rPr lang="en-US" sz="3600" dirty="0" smtClean="0"/>
              <a:t>. The ITT has three main functions:</a:t>
            </a:r>
          </a:p>
          <a:p>
            <a:pPr lvl="0"/>
            <a:r>
              <a:rPr lang="en-US" sz="3600" b="1" dirty="0" smtClean="0"/>
              <a:t>Movement </a:t>
            </a:r>
            <a:r>
              <a:rPr lang="en-US" sz="3600" dirty="0" smtClean="0"/>
              <a:t>– acts as an extensor, abductor and lateral rotator of the hip, with an additional role in providing lateral </a:t>
            </a:r>
            <a:r>
              <a:rPr lang="en-US" sz="3600" dirty="0" err="1" smtClean="0"/>
              <a:t>stabilisation</a:t>
            </a:r>
            <a:r>
              <a:rPr lang="en-US" sz="3600" dirty="0" smtClean="0"/>
              <a:t> to the knee joint.</a:t>
            </a:r>
          </a:p>
          <a:p>
            <a:pPr lvl="0">
              <a:buNone/>
            </a:pPr>
            <a:endParaRPr lang="en-US" sz="3600" dirty="0" smtClean="0"/>
          </a:p>
          <a:p>
            <a:pPr>
              <a:buNone/>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err="1" smtClean="0"/>
              <a:t>Compartmentalisation</a:t>
            </a:r>
            <a:r>
              <a:rPr lang="en-US" sz="3600" b="1" dirty="0" smtClean="0"/>
              <a:t> </a:t>
            </a:r>
            <a:r>
              <a:rPr lang="en-US" sz="3600" dirty="0" smtClean="0"/>
              <a:t>– the deepest aspect of ITT extends centrally to form the lateral </a:t>
            </a:r>
            <a:r>
              <a:rPr lang="en-US" sz="3600" dirty="0" err="1" smtClean="0"/>
              <a:t>intermuscular</a:t>
            </a:r>
            <a:r>
              <a:rPr lang="en-US" sz="3600" dirty="0" smtClean="0"/>
              <a:t> septum of the thigh and attaches to the femur.</a:t>
            </a:r>
          </a:p>
          <a:p>
            <a:pPr lvl="0"/>
            <a:r>
              <a:rPr lang="en-US" sz="3600" b="1" dirty="0" smtClean="0"/>
              <a:t>Muscular sheath </a:t>
            </a:r>
            <a:r>
              <a:rPr lang="en-US" sz="3600" dirty="0" smtClean="0"/>
              <a:t>– forms a sheath around the tensor fascia </a:t>
            </a:r>
            <a:r>
              <a:rPr lang="en-US" sz="3600" dirty="0" err="1" smtClean="0"/>
              <a:t>lata</a:t>
            </a:r>
            <a:r>
              <a:rPr lang="en-US" sz="3600" dirty="0" smtClean="0"/>
              <a:t> muscle</a:t>
            </a:r>
            <a:endParaRPr lang="en-US" sz="36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b="1" dirty="0" smtClean="0"/>
              <a:t>Tensor Fascia </a:t>
            </a:r>
            <a:r>
              <a:rPr lang="en-US" sz="3600" b="1" dirty="0" err="1" smtClean="0"/>
              <a:t>Lata</a:t>
            </a:r>
            <a:r>
              <a:rPr lang="en-US" sz="3600" b="1" dirty="0" smtClean="0"/>
              <a:t> (TFL)</a:t>
            </a:r>
            <a:endParaRPr lang="en-US" sz="3600" dirty="0" smtClean="0"/>
          </a:p>
          <a:p>
            <a:pPr>
              <a:buNone/>
            </a:pPr>
            <a:r>
              <a:rPr lang="en-US" sz="3600" dirty="0" smtClean="0"/>
              <a:t>The</a:t>
            </a:r>
            <a:r>
              <a:rPr lang="en-US" sz="3600" b="1" dirty="0" smtClean="0"/>
              <a:t> tensor fascia </a:t>
            </a:r>
            <a:r>
              <a:rPr lang="en-US" sz="3600" b="1" dirty="0" err="1" smtClean="0"/>
              <a:t>lata</a:t>
            </a:r>
            <a:r>
              <a:rPr lang="en-US" sz="3600" dirty="0" smtClean="0"/>
              <a:t> is a </a:t>
            </a:r>
            <a:r>
              <a:rPr lang="en-US" sz="3600" dirty="0" err="1" smtClean="0"/>
              <a:t>gluteal</a:t>
            </a:r>
            <a:r>
              <a:rPr lang="en-US" sz="3600" dirty="0" smtClean="0"/>
              <a:t> muscle that acts as a flexor, abductor, and internal rotator of the hip. </a:t>
            </a:r>
            <a:endParaRPr lang="en-US" sz="36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Its name, however, is derived from its additional role in tensing the fascia </a:t>
            </a:r>
            <a:r>
              <a:rPr lang="en-US" sz="3600" dirty="0" err="1" smtClean="0"/>
              <a:t>lata</a:t>
            </a:r>
            <a:r>
              <a:rPr lang="en-US" sz="3600" dirty="0" smtClean="0"/>
              <a:t>. It is innervated by the </a:t>
            </a:r>
            <a:r>
              <a:rPr lang="en-US" sz="3600" b="1" dirty="0" smtClean="0"/>
              <a:t>superior </a:t>
            </a:r>
            <a:r>
              <a:rPr lang="en-US" sz="3600" b="1" dirty="0" err="1" smtClean="0"/>
              <a:t>gluteal</a:t>
            </a:r>
            <a:r>
              <a:rPr lang="en-US" sz="3600" b="1" dirty="0" smtClean="0"/>
              <a:t> nerve, </a:t>
            </a:r>
            <a:r>
              <a:rPr lang="en-US" sz="3600" dirty="0" smtClean="0"/>
              <a:t>like </a:t>
            </a:r>
            <a:r>
              <a:rPr lang="en-US" sz="3600" b="1" dirty="0" smtClean="0"/>
              <a:t>gluteus </a:t>
            </a:r>
            <a:r>
              <a:rPr lang="en-US" sz="3600" b="1" dirty="0" err="1" smtClean="0"/>
              <a:t>medius</a:t>
            </a:r>
            <a:r>
              <a:rPr lang="en-US" sz="3600" b="1" dirty="0" smtClean="0"/>
              <a:t> </a:t>
            </a:r>
            <a:r>
              <a:rPr lang="en-US" sz="3600" dirty="0" smtClean="0"/>
              <a:t>and </a:t>
            </a:r>
            <a:r>
              <a:rPr lang="en-US" sz="3600" b="1" dirty="0" err="1" smtClean="0"/>
              <a:t>minimus</a:t>
            </a:r>
            <a:r>
              <a:rPr lang="en-US" sz="3600" b="1" dirty="0" smtClean="0"/>
              <a:t>, </a:t>
            </a:r>
            <a:r>
              <a:rPr lang="en-US" sz="3600" dirty="0" smtClean="0"/>
              <a:t>but is located more </a:t>
            </a:r>
            <a:r>
              <a:rPr lang="en-US" sz="3600" dirty="0" err="1" smtClean="0"/>
              <a:t>anterolaterally</a:t>
            </a:r>
            <a:r>
              <a:rPr lang="en-US" sz="3600" dirty="0" smtClean="0"/>
              <a:t> than the other </a:t>
            </a:r>
            <a:r>
              <a:rPr lang="en-US" sz="3600" b="1" dirty="0" err="1" smtClean="0"/>
              <a:t>gluteal</a:t>
            </a:r>
            <a:r>
              <a:rPr lang="en-US" sz="3600" b="1" dirty="0" smtClean="0"/>
              <a:t> muscles</a:t>
            </a:r>
            <a:r>
              <a:rPr lang="en-US" sz="3600" dirty="0" smtClean="0"/>
              <a:t>.</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muscle originates from the iliac crest, and descends inferiorly to the </a:t>
            </a:r>
            <a:r>
              <a:rPr lang="en-US" sz="3600" dirty="0" err="1" smtClean="0"/>
              <a:t>superolateral</a:t>
            </a:r>
            <a:r>
              <a:rPr lang="en-US" sz="3600" dirty="0" smtClean="0"/>
              <a:t> thigh. At the junction of the middle and upper thirds of the thigh, it inserts into the anterior aspect of the </a:t>
            </a:r>
            <a:r>
              <a:rPr lang="en-US" sz="3600" b="1" dirty="0" err="1" smtClean="0"/>
              <a:t>iliotibial</a:t>
            </a:r>
            <a:r>
              <a:rPr lang="en-US" sz="3600" b="1" dirty="0" smtClean="0"/>
              <a:t> tract</a:t>
            </a:r>
            <a:r>
              <a:rPr lang="en-US" sz="3600" dirty="0" smtClean="0"/>
              <a:t>. </a:t>
            </a:r>
            <a:endParaRPr lang="en-US" sz="36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Fascia </a:t>
            </a:r>
            <a:r>
              <a:rPr lang="en-US" sz="3600" dirty="0" err="1" smtClean="0"/>
              <a:t>lata</a:t>
            </a:r>
            <a:r>
              <a:rPr lang="en-US" sz="3600" dirty="0" smtClean="0"/>
              <a:t> also makes muscle contraction more efficient in compressing </a:t>
            </a:r>
            <a:r>
              <a:rPr lang="en-US" sz="3600" b="1" dirty="0" smtClean="0"/>
              <a:t>deep veins</a:t>
            </a:r>
            <a:r>
              <a:rPr lang="en-US" sz="3600" dirty="0" smtClean="0"/>
              <a:t>, which ensures adequate venous return to the heart from the lower limbs.</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s://teachmeanatomy.info/wp-content/uploads/The-Tensor-Fascia-Lata-and-Iliotibial-Tract-213x300.jpg">
            <a:hlinkClick r:id="rId2" tooltip="&quot; Fig 2 – The tensor fascia lata and iliotibial tract.&quot;"/>
          </p:cNvPr>
          <p:cNvPicPr>
            <a:picLocks noGrp="1"/>
          </p:cNvPicPr>
          <p:nvPr>
            <p:ph sz="quarter" idx="1"/>
          </p:nvPr>
        </p:nvPicPr>
        <p:blipFill>
          <a:blip r:embed="rId3" cstate="print"/>
          <a:srcRect/>
          <a:stretch>
            <a:fillRect/>
          </a:stretch>
        </p:blipFill>
        <p:spPr bwMode="auto">
          <a:xfrm>
            <a:off x="1066800" y="1524000"/>
            <a:ext cx="5257800" cy="51054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Clinical Significance: Transplantation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b="1" dirty="0" err="1" smtClean="0"/>
              <a:t>Dermatofasciotomy</a:t>
            </a:r>
            <a:r>
              <a:rPr lang="en-US" sz="3600" dirty="0" smtClean="0"/>
              <a:t> and </a:t>
            </a:r>
            <a:r>
              <a:rPr lang="en-US" sz="3600" b="1" dirty="0" smtClean="0"/>
              <a:t>debridement </a:t>
            </a:r>
            <a:r>
              <a:rPr lang="en-US" sz="3600" dirty="0" smtClean="0"/>
              <a:t>can leave large wound sites that require </a:t>
            </a:r>
            <a:r>
              <a:rPr lang="en-US" sz="3600" b="1" dirty="0" smtClean="0"/>
              <a:t>post-operative grafts </a:t>
            </a:r>
            <a:r>
              <a:rPr lang="en-US" sz="3600" dirty="0" smtClean="0"/>
              <a:t>to facilitate tissue regeneration and healing. </a:t>
            </a:r>
            <a:endParaRPr lang="en-US" sz="36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a:t>
            </a:r>
            <a:r>
              <a:rPr lang="en-US" sz="3600" b="1" dirty="0" smtClean="0"/>
              <a:t>fascia </a:t>
            </a:r>
            <a:r>
              <a:rPr lang="en-US" sz="3600" b="1" dirty="0" err="1" smtClean="0"/>
              <a:t>lata</a:t>
            </a:r>
            <a:r>
              <a:rPr lang="en-US" sz="3600" b="1" dirty="0" smtClean="0"/>
              <a:t> graft</a:t>
            </a:r>
            <a:r>
              <a:rPr lang="en-US" sz="3600" dirty="0" smtClean="0"/>
              <a:t> is a popular choice as the </a:t>
            </a:r>
            <a:r>
              <a:rPr lang="en-US" sz="3600" dirty="0" err="1" smtClean="0"/>
              <a:t>iliotibial</a:t>
            </a:r>
            <a:r>
              <a:rPr lang="en-US" sz="3600" dirty="0" smtClean="0"/>
              <a:t> tract provides a particularly high concentration of connective tissue </a:t>
            </a:r>
            <a:r>
              <a:rPr lang="en-US" sz="3600" dirty="0" err="1" smtClean="0"/>
              <a:t>fibres</a:t>
            </a:r>
            <a:r>
              <a:rPr lang="en-US" sz="3600" dirty="0" smtClean="0"/>
              <a:t>, and can be surgically harvested whilst leaving the majority of </a:t>
            </a:r>
            <a:r>
              <a:rPr lang="en-US" sz="3600" dirty="0" err="1" smtClean="0"/>
              <a:t>fibres</a:t>
            </a:r>
            <a:r>
              <a:rPr lang="en-US" sz="3600" dirty="0" smtClean="0"/>
              <a:t> intact.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g 1.1 - The borders of the right femoral triangle.">
            <a:hlinkClick r:id="rId2" tooltip="&quot; Fig 1.1 – The borders of the right femoral triangle.&quot;"/>
          </p:cNvPr>
          <p:cNvPicPr>
            <a:picLocks noGrp="1"/>
          </p:cNvPicPr>
          <p:nvPr>
            <p:ph sz="quarter" idx="1"/>
          </p:nvPr>
        </p:nvPicPr>
        <p:blipFill>
          <a:blip r:embed="rId3" cstate="print"/>
          <a:srcRect/>
          <a:stretch>
            <a:fillRect/>
          </a:stretch>
        </p:blipFill>
        <p:spPr bwMode="auto">
          <a:xfrm>
            <a:off x="533400" y="1600200"/>
            <a:ext cx="8001000" cy="510540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Novel developments in transplantation have also shown success with using fascia </a:t>
            </a:r>
            <a:r>
              <a:rPr lang="en-US" sz="3600" dirty="0" err="1" smtClean="0"/>
              <a:t>lata</a:t>
            </a:r>
            <a:r>
              <a:rPr lang="en-US" sz="3600" dirty="0" smtClean="0"/>
              <a:t> in reconstructive </a:t>
            </a:r>
          </a:p>
          <a:p>
            <a:endParaRPr lang="en-US" sz="3600" dirty="0" smtClean="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Muscles of the </a:t>
            </a:r>
            <a:r>
              <a:rPr lang="en-US" b="1" dirty="0" err="1" smtClean="0"/>
              <a:t>Gluteal</a:t>
            </a:r>
            <a:r>
              <a:rPr lang="en-US" b="1" dirty="0" smtClean="0"/>
              <a:t> Region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3600" dirty="0" smtClean="0"/>
              <a:t>The </a:t>
            </a:r>
            <a:r>
              <a:rPr lang="en-US" sz="3600" dirty="0" err="1" smtClean="0"/>
              <a:t>gluteal</a:t>
            </a:r>
            <a:r>
              <a:rPr lang="en-US" sz="3600" dirty="0" smtClean="0"/>
              <a:t> region is an anatomical area located </a:t>
            </a:r>
            <a:r>
              <a:rPr lang="en-US" sz="3600" dirty="0" err="1" smtClean="0"/>
              <a:t>posteriorly</a:t>
            </a:r>
            <a:r>
              <a:rPr lang="en-US" sz="3600" dirty="0" smtClean="0"/>
              <a:t> to the </a:t>
            </a:r>
            <a:r>
              <a:rPr lang="en-US" sz="3600" b="1" dirty="0" smtClean="0"/>
              <a:t>pelvic girdle</a:t>
            </a:r>
            <a:r>
              <a:rPr lang="en-US" sz="3600" dirty="0" smtClean="0"/>
              <a:t>, at the </a:t>
            </a:r>
            <a:r>
              <a:rPr lang="en-US" sz="3600" b="1" dirty="0" smtClean="0"/>
              <a:t>proximal end of the femur</a:t>
            </a:r>
            <a:r>
              <a:rPr lang="en-US" sz="3600" dirty="0" smtClean="0"/>
              <a:t>. The muscles in this region move the </a:t>
            </a:r>
            <a:r>
              <a:rPr lang="en-US" sz="3600" b="1" dirty="0" smtClean="0"/>
              <a:t>lower limb at the hip joint</a:t>
            </a:r>
            <a:r>
              <a:rPr lang="en-US" b="1" dirty="0" smtClean="0"/>
              <a:t>.</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muscles of the </a:t>
            </a:r>
            <a:r>
              <a:rPr lang="en-US" sz="3600" dirty="0" err="1" smtClean="0"/>
              <a:t>gluteal</a:t>
            </a:r>
            <a:r>
              <a:rPr lang="en-US" sz="3600" dirty="0" smtClean="0"/>
              <a:t> region can be broadly divided into two groups:</a:t>
            </a:r>
          </a:p>
          <a:p>
            <a:pPr lvl="0"/>
            <a:r>
              <a:rPr lang="en-US" sz="3600" b="1" dirty="0" smtClean="0"/>
              <a:t>Superficial abductors and extenders </a:t>
            </a:r>
            <a:r>
              <a:rPr lang="en-US" sz="3600" dirty="0" smtClean="0"/>
              <a:t>– group of large muscles that abduct and extend the femur. Includes </a:t>
            </a:r>
            <a:r>
              <a:rPr lang="en-US" sz="3600" b="1" dirty="0" smtClean="0"/>
              <a:t>the gluteus </a:t>
            </a:r>
            <a:r>
              <a:rPr lang="en-US" sz="3600" b="1" dirty="0" err="1" smtClean="0"/>
              <a:t>maximus</a:t>
            </a:r>
            <a:r>
              <a:rPr lang="en-US" sz="3600" b="1" dirty="0" smtClean="0"/>
              <a:t>, gluteus </a:t>
            </a:r>
            <a:r>
              <a:rPr lang="en-US" sz="3600" b="1" dirty="0" err="1" smtClean="0"/>
              <a:t>medius</a:t>
            </a:r>
            <a:r>
              <a:rPr lang="en-US" sz="3600" b="1" dirty="0" smtClean="0"/>
              <a:t>, gluteus </a:t>
            </a:r>
            <a:r>
              <a:rPr lang="en-US" sz="3600" b="1" dirty="0" err="1" smtClean="0"/>
              <a:t>minimus</a:t>
            </a:r>
            <a:r>
              <a:rPr lang="en-US" sz="3600" dirty="0" smtClean="0"/>
              <a:t> and </a:t>
            </a:r>
            <a:r>
              <a:rPr lang="en-US" sz="3600" b="1" dirty="0" smtClean="0"/>
              <a:t>tensor fascia </a:t>
            </a:r>
            <a:r>
              <a:rPr lang="en-US" sz="3600" b="1" dirty="0" err="1" smtClean="0"/>
              <a:t>lata</a:t>
            </a:r>
            <a:r>
              <a:rPr lang="en-US" sz="3600" b="1" dirty="0" smtClean="0"/>
              <a:t>.</a:t>
            </a:r>
          </a:p>
          <a:p>
            <a:pPr>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Deep lateral rotators </a:t>
            </a:r>
            <a:r>
              <a:rPr lang="en-US" sz="3600" dirty="0" smtClean="0"/>
              <a:t>– group of smaller muscles that mainly act to laterally rotate the femur. Includes the </a:t>
            </a:r>
            <a:r>
              <a:rPr lang="en-US" sz="3600" b="1" dirty="0" err="1" smtClean="0"/>
              <a:t>quadratus</a:t>
            </a:r>
            <a:r>
              <a:rPr lang="en-US" sz="3600" b="1" dirty="0" smtClean="0"/>
              <a:t> </a:t>
            </a:r>
            <a:r>
              <a:rPr lang="en-US" sz="3600" b="1" dirty="0" err="1" smtClean="0"/>
              <a:t>femoris</a:t>
            </a:r>
            <a:r>
              <a:rPr lang="en-US" sz="3600" dirty="0" smtClean="0"/>
              <a:t>, </a:t>
            </a:r>
            <a:r>
              <a:rPr lang="en-US" sz="3600" b="1" dirty="0" err="1" smtClean="0"/>
              <a:t>piriformis</a:t>
            </a:r>
            <a:r>
              <a:rPr lang="en-US" sz="3600" b="1" dirty="0" smtClean="0"/>
              <a:t>, </a:t>
            </a:r>
            <a:r>
              <a:rPr lang="en-US" sz="3600" b="1" dirty="0" err="1" smtClean="0"/>
              <a:t>gemellus</a:t>
            </a:r>
            <a:r>
              <a:rPr lang="en-US" sz="3600" b="1" dirty="0" smtClean="0"/>
              <a:t> superior</a:t>
            </a:r>
            <a:r>
              <a:rPr lang="en-US" sz="3600" dirty="0" smtClean="0"/>
              <a:t>, </a:t>
            </a:r>
            <a:r>
              <a:rPr lang="en-US" sz="3600" b="1" dirty="0" err="1" smtClean="0"/>
              <a:t>gemellus</a:t>
            </a:r>
            <a:r>
              <a:rPr lang="en-US" sz="3600" b="1" dirty="0" smtClean="0"/>
              <a:t> inferior </a:t>
            </a:r>
            <a:r>
              <a:rPr lang="en-US" sz="3600" dirty="0" smtClean="0"/>
              <a:t>and </a:t>
            </a:r>
            <a:r>
              <a:rPr lang="en-US" sz="3600" b="1" dirty="0" err="1" smtClean="0"/>
              <a:t>obturator</a:t>
            </a:r>
            <a:r>
              <a:rPr lang="en-US" sz="3600" b="1" dirty="0" smtClean="0"/>
              <a:t> </a:t>
            </a:r>
            <a:r>
              <a:rPr lang="en-US" sz="3600" b="1" dirty="0" err="1" smtClean="0"/>
              <a:t>internus</a:t>
            </a:r>
            <a:r>
              <a:rPr lang="en-US" sz="3600" b="1" dirty="0" smtClean="0"/>
              <a:t>.</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arterial supply to these muscles is mostly via the superior and inferior </a:t>
            </a:r>
            <a:r>
              <a:rPr lang="en-US" sz="3600" dirty="0" err="1" smtClean="0"/>
              <a:t>gluteal</a:t>
            </a:r>
            <a:r>
              <a:rPr lang="en-US" sz="3600" dirty="0" smtClean="0"/>
              <a:t> arteries – branches of the </a:t>
            </a:r>
            <a:r>
              <a:rPr lang="en-US" sz="3600" b="1" dirty="0" smtClean="0"/>
              <a:t>internal iliac artery</a:t>
            </a:r>
            <a:r>
              <a:rPr lang="en-US" sz="3600" dirty="0" smtClean="0"/>
              <a:t>. Venous drainage follows the arterial supply.</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Superficial Muscles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3600" dirty="0" smtClean="0"/>
              <a:t>The superficial muscles in the </a:t>
            </a:r>
            <a:r>
              <a:rPr lang="en-US" sz="3600" dirty="0" err="1" smtClean="0"/>
              <a:t>gluteal</a:t>
            </a:r>
            <a:r>
              <a:rPr lang="en-US" sz="3600" dirty="0" smtClean="0"/>
              <a:t> region consist of the three glutei and the tensor fascia </a:t>
            </a:r>
            <a:r>
              <a:rPr lang="en-US" sz="3600" dirty="0" err="1" smtClean="0"/>
              <a:t>lata</a:t>
            </a:r>
            <a:r>
              <a:rPr lang="en-US" sz="3600" dirty="0" smtClean="0"/>
              <a:t>. They mainly act to abduct and extend the lower limb at the hip joint.</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Gluteus </a:t>
            </a:r>
            <a:r>
              <a:rPr lang="en-US" b="1" u="sng" dirty="0" err="1" smtClean="0"/>
              <a:t>Maximus</a:t>
            </a:r>
            <a:r>
              <a:rPr lang="en-US" dirty="0" smtClean="0"/>
              <a:t/>
            </a:r>
            <a:br>
              <a:rPr lang="en-US" dirty="0" smtClean="0"/>
            </a:br>
            <a:endParaRPr lang="en-US" dirty="0"/>
          </a:p>
        </p:txBody>
      </p:sp>
      <p:pic>
        <p:nvPicPr>
          <p:cNvPr id="4" name="Content Placeholder 3" descr="Fig 1.0 - The superficial muscles of the gluteal region. The gluteus maximus and medius have been partly removed. ">
            <a:hlinkClick r:id="rId2" tooltip="&quot; Fig 1 – The superficial muscles of the gluteal region. The gluteus maximus and medius have been partly removed.&quot;"/>
          </p:cNvPr>
          <p:cNvPicPr>
            <a:picLocks noGrp="1"/>
          </p:cNvPicPr>
          <p:nvPr>
            <p:ph sz="quarter" idx="1"/>
          </p:nvPr>
        </p:nvPicPr>
        <p:blipFill>
          <a:blip r:embed="rId3" cstate="print"/>
          <a:srcRect/>
          <a:stretch>
            <a:fillRect/>
          </a:stretch>
        </p:blipFill>
        <p:spPr bwMode="auto">
          <a:xfrm>
            <a:off x="533400" y="1600200"/>
            <a:ext cx="8077200" cy="495300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The gluteus </a:t>
            </a:r>
            <a:r>
              <a:rPr lang="en-US" sz="3600" dirty="0" err="1" smtClean="0"/>
              <a:t>maximus</a:t>
            </a:r>
            <a:r>
              <a:rPr lang="en-US" sz="3600" dirty="0" smtClean="0"/>
              <a:t> is the </a:t>
            </a:r>
            <a:r>
              <a:rPr lang="en-US" sz="3600" b="1" dirty="0" smtClean="0"/>
              <a:t>largest </a:t>
            </a:r>
            <a:r>
              <a:rPr lang="en-US" sz="3600" dirty="0" smtClean="0"/>
              <a:t>of the </a:t>
            </a:r>
            <a:r>
              <a:rPr lang="en-US" sz="3600" dirty="0" err="1" smtClean="0"/>
              <a:t>gluteal</a:t>
            </a:r>
            <a:r>
              <a:rPr lang="en-US" sz="3600" dirty="0" smtClean="0"/>
              <a:t> muscles. It is also the most </a:t>
            </a:r>
            <a:r>
              <a:rPr lang="en-US" sz="3600" b="1" dirty="0" smtClean="0"/>
              <a:t>superficial</a:t>
            </a:r>
            <a:r>
              <a:rPr lang="en-US" sz="3600" dirty="0" smtClean="0"/>
              <a:t>, producing the shape of the buttocks.</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Attachments</a:t>
            </a:r>
            <a:r>
              <a:rPr lang="en-US" sz="3600" dirty="0" smtClean="0"/>
              <a:t>: Originates from the </a:t>
            </a:r>
            <a:r>
              <a:rPr lang="en-US" sz="3600" dirty="0" err="1" smtClean="0"/>
              <a:t>gluteal</a:t>
            </a:r>
            <a:r>
              <a:rPr lang="en-US" sz="3600" dirty="0" smtClean="0"/>
              <a:t> (posterior) surface of the </a:t>
            </a:r>
            <a:r>
              <a:rPr lang="en-US" sz="3600" dirty="0" err="1" smtClean="0"/>
              <a:t>ilium</a:t>
            </a:r>
            <a:r>
              <a:rPr lang="en-US" sz="3600" dirty="0" smtClean="0"/>
              <a:t>, sacrum and coccyx. It slopes across the buttock at a 45 degree angle, then inserts into the </a:t>
            </a:r>
            <a:r>
              <a:rPr lang="en-US" sz="3600" dirty="0" err="1" smtClean="0"/>
              <a:t>iliotibial</a:t>
            </a:r>
            <a:r>
              <a:rPr lang="en-US" sz="3600" dirty="0" smtClean="0"/>
              <a:t> tract and the </a:t>
            </a:r>
            <a:r>
              <a:rPr lang="en-US" sz="3600" dirty="0" err="1" smtClean="0"/>
              <a:t>gluteal</a:t>
            </a:r>
            <a:r>
              <a:rPr lang="en-US" sz="3600" dirty="0" smtClean="0"/>
              <a:t> </a:t>
            </a:r>
            <a:r>
              <a:rPr lang="en-US" sz="3600" dirty="0" err="1" smtClean="0"/>
              <a:t>tuberosity</a:t>
            </a:r>
            <a:r>
              <a:rPr lang="en-US" sz="3600" dirty="0" smtClean="0"/>
              <a:t> of the femur.</a:t>
            </a:r>
          </a:p>
          <a:p>
            <a:pPr>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It is the main extensor of the thigh, and assists with lateral rotation. However, it is only used when force is required, such as running or climbing.</a:t>
            </a:r>
          </a:p>
          <a:p>
            <a:pPr lvl="0"/>
            <a:r>
              <a:rPr lang="en-US" sz="3600" b="1" dirty="0" err="1" smtClean="0"/>
              <a:t>Innervation</a:t>
            </a:r>
            <a:r>
              <a:rPr lang="en-US" sz="3600" dirty="0" smtClean="0"/>
              <a:t>: Inferior </a:t>
            </a:r>
            <a:r>
              <a:rPr lang="en-US" sz="3600" dirty="0" err="1" smtClean="0"/>
              <a:t>gluteal</a:t>
            </a:r>
            <a:r>
              <a:rPr lang="en-US" sz="3600" dirty="0" smtClean="0"/>
              <a:t> nerve.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Contents</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femoral triangle contains some of the major neurovascular structures of the lower limb. Its contents (lateral to medial) are</a:t>
            </a:r>
            <a:endParaRPr lang="en-US" sz="36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Gluteus </a:t>
            </a:r>
            <a:r>
              <a:rPr lang="en-US" b="1" u="sng" dirty="0" err="1" smtClean="0"/>
              <a:t>Medius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3600" dirty="0" smtClean="0"/>
              <a:t>The gluteus </a:t>
            </a:r>
            <a:r>
              <a:rPr lang="en-US" sz="3600" dirty="0" err="1" smtClean="0"/>
              <a:t>medius</a:t>
            </a:r>
            <a:r>
              <a:rPr lang="en-US" sz="3600" dirty="0" smtClean="0"/>
              <a:t> muscle is fan-shaped and lies between to the gluteus </a:t>
            </a:r>
            <a:r>
              <a:rPr lang="en-US" sz="3600" dirty="0" err="1" smtClean="0"/>
              <a:t>maximus</a:t>
            </a:r>
            <a:r>
              <a:rPr lang="en-US" sz="3600" dirty="0" smtClean="0"/>
              <a:t> and the </a:t>
            </a:r>
            <a:r>
              <a:rPr lang="en-US" sz="3600" dirty="0" err="1" smtClean="0"/>
              <a:t>minimus</a:t>
            </a:r>
            <a:r>
              <a:rPr lang="en-US" sz="3600" dirty="0" smtClean="0"/>
              <a:t>. It is similar in shape and function to the gluteus </a:t>
            </a:r>
            <a:r>
              <a:rPr lang="en-US" sz="3600" dirty="0" err="1" smtClean="0"/>
              <a:t>minimus</a:t>
            </a:r>
            <a:r>
              <a:rPr lang="en-US" sz="3600" dirty="0" smtClean="0"/>
              <a:t>.</a:t>
            </a:r>
          </a:p>
          <a:p>
            <a:pPr lvl="0"/>
            <a:r>
              <a:rPr lang="en-US" sz="3600" b="1" dirty="0" smtClean="0"/>
              <a:t>Attachments</a:t>
            </a:r>
            <a:r>
              <a:rPr lang="en-US" sz="3600" dirty="0" smtClean="0"/>
              <a:t>: Originates from the </a:t>
            </a:r>
            <a:r>
              <a:rPr lang="en-US" sz="3600" dirty="0" err="1" smtClean="0"/>
              <a:t>gluteal</a:t>
            </a:r>
            <a:r>
              <a:rPr lang="en-US" sz="3600" dirty="0" smtClean="0"/>
              <a:t> surface of the </a:t>
            </a:r>
            <a:r>
              <a:rPr lang="en-US" sz="3600" dirty="0" err="1" smtClean="0"/>
              <a:t>ilium</a:t>
            </a:r>
            <a:r>
              <a:rPr lang="en-US" sz="3600" dirty="0" smtClean="0"/>
              <a:t> and inserts into the lateral surface of the greater </a:t>
            </a:r>
            <a:r>
              <a:rPr lang="en-US" sz="3600" dirty="0" err="1" smtClean="0"/>
              <a:t>trochanter</a:t>
            </a:r>
            <a:r>
              <a:rPr lang="en-US" sz="3600" dirty="0" smtClean="0"/>
              <a:t>.</a:t>
            </a:r>
          </a:p>
          <a:p>
            <a:pPr>
              <a:buNone/>
            </a:pPr>
            <a:endParaRPr lang="en-US" sz="36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Actions</a:t>
            </a:r>
            <a:r>
              <a:rPr lang="en-US" sz="3600" dirty="0" smtClean="0"/>
              <a:t>: Abducts and medially rotates the lower limb. During locomotion, it secures the pelvis, preventing pelvic drop of the opposite limb. </a:t>
            </a:r>
          </a:p>
          <a:p>
            <a:pPr lvl="0"/>
            <a:r>
              <a:rPr lang="en-US" sz="3600" b="1" dirty="0" err="1" smtClean="0"/>
              <a:t>Innervation</a:t>
            </a:r>
            <a:r>
              <a:rPr lang="en-US" sz="3600" dirty="0" smtClean="0"/>
              <a:t>: Superior </a:t>
            </a:r>
            <a:r>
              <a:rPr lang="en-US" sz="3600" dirty="0" err="1" smtClean="0"/>
              <a:t>gluteal</a:t>
            </a:r>
            <a:r>
              <a:rPr lang="en-US" sz="3600" dirty="0" smtClean="0"/>
              <a:t> nerve.</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Gluteus </a:t>
            </a:r>
            <a:r>
              <a:rPr lang="en-US" b="1" u="sng" dirty="0" err="1" smtClean="0"/>
              <a:t>Minimus</a:t>
            </a:r>
            <a:r>
              <a:rPr lang="en-US" dirty="0" smtClean="0"/>
              <a:t/>
            </a:r>
            <a:br>
              <a:rPr lang="en-US" dirty="0" smtClean="0"/>
            </a:br>
            <a:endParaRPr lang="en-US" dirty="0"/>
          </a:p>
        </p:txBody>
      </p:sp>
      <p:sp>
        <p:nvSpPr>
          <p:cNvPr id="3" name="Content Placeholder 2"/>
          <p:cNvSpPr>
            <a:spLocks noGrp="1"/>
          </p:cNvSpPr>
          <p:nvPr>
            <p:ph sz="quarter" idx="1"/>
          </p:nvPr>
        </p:nvSpPr>
        <p:spPr/>
        <p:txBody>
          <a:bodyPr>
            <a:noAutofit/>
          </a:bodyPr>
          <a:lstStyle/>
          <a:p>
            <a:r>
              <a:rPr lang="en-US" sz="3600" dirty="0" smtClean="0"/>
              <a:t>The gluteus </a:t>
            </a:r>
            <a:r>
              <a:rPr lang="en-US" sz="3600" dirty="0" err="1" smtClean="0"/>
              <a:t>minimus</a:t>
            </a:r>
            <a:r>
              <a:rPr lang="en-US" sz="3600" dirty="0" smtClean="0"/>
              <a:t> is the </a:t>
            </a:r>
            <a:r>
              <a:rPr lang="en-US" sz="3600" b="1" dirty="0" smtClean="0"/>
              <a:t>deepest</a:t>
            </a:r>
            <a:r>
              <a:rPr lang="en-US" sz="3600" dirty="0" smtClean="0"/>
              <a:t> and </a:t>
            </a:r>
            <a:r>
              <a:rPr lang="en-US" sz="3600" b="1" dirty="0" smtClean="0"/>
              <a:t>smallest</a:t>
            </a:r>
            <a:r>
              <a:rPr lang="en-US" sz="3600" dirty="0" smtClean="0"/>
              <a:t> of the superficial </a:t>
            </a:r>
            <a:r>
              <a:rPr lang="en-US" sz="3600" dirty="0" err="1" smtClean="0"/>
              <a:t>gluteal</a:t>
            </a:r>
            <a:r>
              <a:rPr lang="en-US" sz="3600" dirty="0" smtClean="0"/>
              <a:t> muscles. It is similar is shape and function to the gluteus </a:t>
            </a:r>
            <a:r>
              <a:rPr lang="en-US" sz="3600" dirty="0" err="1" smtClean="0"/>
              <a:t>medius</a:t>
            </a:r>
            <a:r>
              <a:rPr lang="en-US" sz="3600" dirty="0" smtClean="0"/>
              <a:t>.</a:t>
            </a:r>
          </a:p>
          <a:p>
            <a:pPr lvl="0"/>
            <a:r>
              <a:rPr lang="en-US" sz="3600" b="1" dirty="0" smtClean="0"/>
              <a:t>Attachments</a:t>
            </a:r>
            <a:r>
              <a:rPr lang="en-US" sz="3600" dirty="0" smtClean="0"/>
              <a:t>: Originates from the </a:t>
            </a:r>
            <a:r>
              <a:rPr lang="en-US" sz="3600" dirty="0" err="1" smtClean="0"/>
              <a:t>ilium</a:t>
            </a:r>
            <a:r>
              <a:rPr lang="en-US" sz="3600" dirty="0" smtClean="0"/>
              <a:t> and converges to form a tendon, inserting to the anterior side of the greater </a:t>
            </a:r>
            <a:r>
              <a:rPr lang="en-US" sz="3600" dirty="0" err="1" smtClean="0"/>
              <a:t>trochanter</a:t>
            </a:r>
            <a:r>
              <a:rPr lang="en-US" sz="3600" dirty="0" smtClean="0"/>
              <a:t>.</a:t>
            </a:r>
          </a:p>
          <a:p>
            <a:pPr>
              <a:buNone/>
            </a:pPr>
            <a:endParaRPr lang="en-US" sz="36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sz="3600" b="1" dirty="0" smtClean="0"/>
              <a:t>Actions</a:t>
            </a:r>
            <a:r>
              <a:rPr lang="en-US" sz="3600" dirty="0" smtClean="0"/>
              <a:t>: Abducts and medially rotates the lower limb. During locomotion, it secures the pelvis, preventing pelvic drop of the opposite limb.</a:t>
            </a:r>
          </a:p>
          <a:p>
            <a:pPr lvl="0"/>
            <a:r>
              <a:rPr lang="en-US" sz="3600" b="1" dirty="0" err="1" smtClean="0"/>
              <a:t>Innervation</a:t>
            </a:r>
            <a:r>
              <a:rPr lang="en-US" sz="3600" dirty="0" smtClean="0"/>
              <a:t>: Superior </a:t>
            </a:r>
            <a:r>
              <a:rPr lang="en-US" sz="3600" dirty="0" err="1" smtClean="0"/>
              <a:t>gluteal</a:t>
            </a:r>
            <a:r>
              <a:rPr lang="en-US" sz="3600" dirty="0" smtClean="0"/>
              <a:t> nerve.</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Tensor Fascia </a:t>
            </a:r>
            <a:r>
              <a:rPr lang="en-US" b="1" u="sng" dirty="0" err="1" smtClean="0"/>
              <a:t>Lata</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US" sz="3600" dirty="0" smtClean="0"/>
              <a:t>Tensor fasciae </a:t>
            </a:r>
            <a:r>
              <a:rPr lang="en-US" sz="3600" dirty="0" err="1" smtClean="0"/>
              <a:t>lata</a:t>
            </a:r>
            <a:r>
              <a:rPr lang="en-US" sz="3600" dirty="0" smtClean="0"/>
              <a:t> is </a:t>
            </a:r>
            <a:r>
              <a:rPr lang="en-US" sz="3600" b="1" dirty="0" smtClean="0"/>
              <a:t>a small superficial muscle</a:t>
            </a:r>
            <a:r>
              <a:rPr lang="en-US" sz="3600" dirty="0" smtClean="0"/>
              <a:t> which lies towards the anterior edge of the iliac crest. It functions to tighten the </a:t>
            </a:r>
            <a:r>
              <a:rPr lang="en-US" sz="3600" b="1" dirty="0" smtClean="0"/>
              <a:t>fascia </a:t>
            </a:r>
            <a:r>
              <a:rPr lang="en-US" sz="3600" b="1" dirty="0" err="1" smtClean="0"/>
              <a:t>lata</a:t>
            </a:r>
            <a:r>
              <a:rPr lang="en-US" sz="3600" dirty="0" smtClean="0"/>
              <a:t>, and so </a:t>
            </a:r>
            <a:r>
              <a:rPr lang="en-US" sz="3600" b="1" dirty="0" smtClean="0"/>
              <a:t>abducts</a:t>
            </a:r>
            <a:r>
              <a:rPr lang="en-US" sz="3600" dirty="0" smtClean="0"/>
              <a:t> </a:t>
            </a:r>
            <a:r>
              <a:rPr lang="en-US" sz="3600" b="1" dirty="0" smtClean="0"/>
              <a:t>and medially rotates the lower limb.</a:t>
            </a:r>
          </a:p>
          <a:p>
            <a:pPr lvl="0"/>
            <a:r>
              <a:rPr lang="en-US" sz="3600" b="1" dirty="0" smtClean="0"/>
              <a:t>Attachments: </a:t>
            </a:r>
            <a:r>
              <a:rPr lang="en-US" sz="3600" dirty="0" smtClean="0"/>
              <a:t>Originates from the anterior </a:t>
            </a:r>
            <a:r>
              <a:rPr lang="en-US" sz="3600" b="1" dirty="0" smtClean="0"/>
              <a:t>iliac crest</a:t>
            </a:r>
            <a:r>
              <a:rPr lang="en-US" sz="3600" dirty="0" smtClean="0"/>
              <a:t>, attaching to the anterior superior </a:t>
            </a:r>
            <a:r>
              <a:rPr lang="en-US" sz="3600" b="1" dirty="0" smtClean="0"/>
              <a:t>iliac spine (ASIS). </a:t>
            </a:r>
            <a:r>
              <a:rPr lang="en-US" sz="3600" dirty="0" smtClean="0"/>
              <a:t>It inserts into the </a:t>
            </a:r>
            <a:r>
              <a:rPr lang="en-US" sz="3600" b="1" dirty="0" err="1" smtClean="0"/>
              <a:t>iliotibial</a:t>
            </a:r>
            <a:r>
              <a:rPr lang="en-US" sz="3600" b="1" dirty="0" smtClean="0"/>
              <a:t> tract, </a:t>
            </a:r>
            <a:r>
              <a:rPr lang="en-US" sz="3600" dirty="0" smtClean="0"/>
              <a:t>which itself attaches to the lateral </a:t>
            </a:r>
            <a:r>
              <a:rPr lang="en-US" sz="3600" b="1" dirty="0" err="1" smtClean="0"/>
              <a:t>condyle</a:t>
            </a:r>
            <a:r>
              <a:rPr lang="en-US" sz="3600" b="1" dirty="0" smtClean="0"/>
              <a:t> of the tibia</a:t>
            </a:r>
            <a:r>
              <a:rPr lang="en-US" sz="3600" dirty="0" smtClean="0"/>
              <a:t>.</a:t>
            </a:r>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lvl="0"/>
            <a:r>
              <a:rPr lang="en-US" sz="3600" b="1" dirty="0" smtClean="0"/>
              <a:t>Actions: </a:t>
            </a:r>
            <a:r>
              <a:rPr lang="en-US" sz="3600" dirty="0" smtClean="0"/>
              <a:t>Assists the gluteus </a:t>
            </a:r>
            <a:r>
              <a:rPr lang="en-US" sz="3600" dirty="0" err="1" smtClean="0"/>
              <a:t>medius</a:t>
            </a:r>
            <a:r>
              <a:rPr lang="en-US" sz="3600" dirty="0" smtClean="0"/>
              <a:t> and </a:t>
            </a:r>
            <a:r>
              <a:rPr lang="en-US" sz="3600" dirty="0" err="1" smtClean="0"/>
              <a:t>minimus</a:t>
            </a:r>
            <a:r>
              <a:rPr lang="en-US" sz="3600" dirty="0" smtClean="0"/>
              <a:t> in abduction and medial rotation of the lower limb. It also plays a supportive role in the gait cycle.</a:t>
            </a:r>
          </a:p>
          <a:p>
            <a:pPr lvl="0"/>
            <a:r>
              <a:rPr lang="en-US" sz="3600" b="1" dirty="0" err="1" smtClean="0"/>
              <a:t>Innervation</a:t>
            </a:r>
            <a:r>
              <a:rPr lang="en-US" sz="3600" b="1" dirty="0" smtClean="0"/>
              <a:t>: </a:t>
            </a:r>
            <a:r>
              <a:rPr lang="en-US" sz="3600" dirty="0" smtClean="0"/>
              <a:t>Superior </a:t>
            </a:r>
            <a:r>
              <a:rPr lang="en-US" sz="3600" dirty="0" err="1" smtClean="0"/>
              <a:t>gluteal</a:t>
            </a:r>
            <a:r>
              <a:rPr lang="en-US" sz="3600" dirty="0" smtClean="0"/>
              <a:t> nerve.</a:t>
            </a:r>
          </a:p>
          <a:p>
            <a:endParaRPr lang="en-US" sz="36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Clinical Relevance: Damage to the Superior </a:t>
            </a:r>
            <a:r>
              <a:rPr lang="en-US" b="1" dirty="0" err="1" smtClean="0"/>
              <a:t>Gluteal</a:t>
            </a:r>
            <a:r>
              <a:rPr lang="en-US" b="1" dirty="0" smtClean="0"/>
              <a:t> Nerve</a:t>
            </a:r>
            <a:r>
              <a:rPr lang="en-US" dirty="0" smtClean="0"/>
              <a:t/>
            </a:r>
            <a:br>
              <a:rPr lang="en-US" dirty="0" smtClean="0"/>
            </a:br>
            <a:endParaRPr lang="en-US" dirty="0"/>
          </a:p>
        </p:txBody>
      </p:sp>
      <p:pic>
        <p:nvPicPr>
          <p:cNvPr id="4" name="Content Placeholder 3" descr="Fig 1.1 - Positive Trendelenburg test, a sign of left superior gluteal nerve palsy.">
            <a:hlinkClick r:id="rId2" tooltip="&quot; Fig 2 – Positive Trendelenburg sign, characteristic of left superior gluteal nerve palsy.&quot;"/>
          </p:cNvPr>
          <p:cNvPicPr>
            <a:picLocks noGrp="1"/>
          </p:cNvPicPr>
          <p:nvPr>
            <p:ph sz="quarter" idx="1"/>
          </p:nvPr>
        </p:nvPicPr>
        <p:blipFill>
          <a:blip r:embed="rId3" cstate="print"/>
          <a:srcRect/>
          <a:stretch>
            <a:fillRect/>
          </a:stretch>
        </p:blipFill>
        <p:spPr bwMode="auto">
          <a:xfrm>
            <a:off x="990600" y="1447800"/>
            <a:ext cx="7086600" cy="4191000"/>
          </a:xfrm>
          <a:prstGeom prst="rect">
            <a:avLst/>
          </a:prstGeom>
          <a:noFill/>
          <a:ln w="9525">
            <a:noFill/>
            <a:miter lim="800000"/>
            <a:headEnd/>
            <a:tailEnd/>
          </a:ln>
        </p:spPr>
      </p:pic>
      <p:sp>
        <p:nvSpPr>
          <p:cNvPr id="5" name="Rectangle 4"/>
          <p:cNvSpPr/>
          <p:nvPr/>
        </p:nvSpPr>
        <p:spPr>
          <a:xfrm>
            <a:off x="609600" y="5864661"/>
            <a:ext cx="7924800" cy="830997"/>
          </a:xfrm>
          <a:prstGeom prst="rect">
            <a:avLst/>
          </a:prstGeom>
        </p:spPr>
        <p:txBody>
          <a:bodyPr wrap="square">
            <a:spAutoFit/>
          </a:bodyPr>
          <a:lstStyle/>
          <a:p>
            <a:r>
              <a:rPr lang="en-US" sz="2400" dirty="0" smtClean="0"/>
              <a:t>Positive </a:t>
            </a:r>
            <a:r>
              <a:rPr lang="en-US" sz="2400" dirty="0" err="1" smtClean="0"/>
              <a:t>Trendelenburg</a:t>
            </a:r>
            <a:r>
              <a:rPr lang="en-US" sz="2400" dirty="0" smtClean="0"/>
              <a:t> sign, characteristic of left superior </a:t>
            </a:r>
            <a:r>
              <a:rPr lang="en-US" sz="2400" b="1" dirty="0" err="1" smtClean="0"/>
              <a:t>gluteal</a:t>
            </a:r>
            <a:r>
              <a:rPr lang="en-US" sz="2400" b="1" dirty="0" smtClean="0"/>
              <a:t> nerve palsy</a:t>
            </a:r>
            <a:endParaRPr lang="en-US" sz="24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3600" dirty="0" smtClean="0"/>
              <a:t>The </a:t>
            </a:r>
            <a:r>
              <a:rPr lang="en-US" sz="3600" b="1" dirty="0" smtClean="0"/>
              <a:t>superior </a:t>
            </a:r>
            <a:r>
              <a:rPr lang="en-US" sz="3600" b="1" dirty="0" err="1" smtClean="0"/>
              <a:t>gluteal</a:t>
            </a:r>
            <a:r>
              <a:rPr lang="en-US" sz="3600" b="1" dirty="0" smtClean="0"/>
              <a:t> nerve</a:t>
            </a:r>
            <a:r>
              <a:rPr lang="en-US" sz="3600" dirty="0" smtClean="0"/>
              <a:t> innervates the gluteus </a:t>
            </a:r>
            <a:r>
              <a:rPr lang="en-US" sz="3600" dirty="0" err="1" smtClean="0"/>
              <a:t>medius</a:t>
            </a:r>
            <a:r>
              <a:rPr lang="en-US" sz="3600" dirty="0" smtClean="0"/>
              <a:t> and the gluteus </a:t>
            </a:r>
            <a:r>
              <a:rPr lang="en-US" sz="3600" dirty="0" err="1" smtClean="0"/>
              <a:t>minimus</a:t>
            </a:r>
            <a:r>
              <a:rPr lang="en-US" sz="3600" dirty="0" smtClean="0"/>
              <a:t>. These muscles have an important role in </a:t>
            </a:r>
            <a:r>
              <a:rPr lang="en-US" sz="3600" dirty="0" err="1" smtClean="0"/>
              <a:t>stabilising</a:t>
            </a:r>
            <a:r>
              <a:rPr lang="en-US" sz="3600" dirty="0" smtClean="0"/>
              <a:t> the pelvis during locomotion. In the standing position, the gluteus </a:t>
            </a:r>
            <a:r>
              <a:rPr lang="en-US" sz="3600" dirty="0" err="1" smtClean="0"/>
              <a:t>minimus</a:t>
            </a:r>
            <a:r>
              <a:rPr lang="en-US" sz="3600" dirty="0" smtClean="0"/>
              <a:t> and </a:t>
            </a:r>
            <a:r>
              <a:rPr lang="en-US" sz="3600" dirty="0" err="1" smtClean="0"/>
              <a:t>medius</a:t>
            </a:r>
            <a:r>
              <a:rPr lang="en-US" sz="3600" dirty="0" smtClean="0"/>
              <a:t> contract when the </a:t>
            </a:r>
            <a:r>
              <a:rPr lang="en-US" sz="3600" dirty="0" err="1" smtClean="0"/>
              <a:t>contralateral</a:t>
            </a:r>
            <a:r>
              <a:rPr lang="en-US" sz="3600" dirty="0" smtClean="0"/>
              <a:t> leg is raised, preventing the pelvis from dropping on that side.</a:t>
            </a:r>
          </a:p>
          <a:p>
            <a:pPr>
              <a:buNone/>
            </a:pP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3600" dirty="0" smtClean="0"/>
              <a:t>If the superior </a:t>
            </a:r>
            <a:r>
              <a:rPr lang="en-US" sz="3600" dirty="0" err="1" smtClean="0"/>
              <a:t>gluteal</a:t>
            </a:r>
            <a:r>
              <a:rPr lang="en-US" sz="3600" dirty="0" smtClean="0"/>
              <a:t> nerve is damaged, the previously described muscles are </a:t>
            </a:r>
            <a:r>
              <a:rPr lang="en-US" sz="3600" dirty="0" err="1" smtClean="0"/>
              <a:t>paralysed</a:t>
            </a:r>
            <a:r>
              <a:rPr lang="en-US" sz="3600" dirty="0" smtClean="0"/>
              <a:t> – and the pelvis becomes unsteady. A characteristic finding of </a:t>
            </a:r>
            <a:r>
              <a:rPr lang="en-US" sz="3600" dirty="0" err="1" smtClean="0"/>
              <a:t>gluteal</a:t>
            </a:r>
            <a:r>
              <a:rPr lang="en-US" sz="3600" dirty="0" smtClean="0"/>
              <a:t> muscle weakness is the </a:t>
            </a:r>
            <a:r>
              <a:rPr lang="en-US" sz="3600" b="1" dirty="0" err="1" smtClean="0"/>
              <a:t>Trendelenburg</a:t>
            </a:r>
            <a:r>
              <a:rPr lang="en-US" sz="3600" b="1" dirty="0" smtClean="0"/>
              <a:t> sign</a:t>
            </a:r>
            <a:r>
              <a:rPr lang="en-US" sz="3600" dirty="0" smtClean="0"/>
              <a:t>.</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3600" b="1" u="sng" dirty="0" err="1" smtClean="0"/>
              <a:t>Trendelenburg</a:t>
            </a:r>
            <a:r>
              <a:rPr lang="en-US" sz="3600" b="1" u="sng" dirty="0" smtClean="0"/>
              <a:t> Sign</a:t>
            </a:r>
            <a:endParaRPr lang="en-US" sz="3600" dirty="0" smtClean="0"/>
          </a:p>
          <a:p>
            <a:r>
              <a:rPr lang="en-US" sz="3600" dirty="0" smtClean="0"/>
              <a:t>The </a:t>
            </a:r>
            <a:r>
              <a:rPr lang="en-US" sz="3600" dirty="0" err="1" smtClean="0"/>
              <a:t>Trendelenburg</a:t>
            </a:r>
            <a:r>
              <a:rPr lang="en-US" sz="3600" dirty="0" smtClean="0"/>
              <a:t> sign is produced when the patient is asked to stand unassisted on each leg in turn. In a positive sign, </a:t>
            </a:r>
            <a:r>
              <a:rPr lang="en-US" sz="3600" b="1" dirty="0" smtClean="0"/>
              <a:t>pelvic drop</a:t>
            </a:r>
            <a:r>
              <a:rPr lang="en-US" sz="3600" dirty="0" smtClean="0"/>
              <a:t> will occur on the unsupported leg. Pelvic drop can be </a:t>
            </a:r>
            <a:r>
              <a:rPr lang="en-US" sz="3600" dirty="0" err="1" smtClean="0"/>
              <a:t>recognised</a:t>
            </a:r>
            <a:r>
              <a:rPr lang="en-US" sz="3600" dirty="0" smtClean="0"/>
              <a:t> by observing the level of the </a:t>
            </a:r>
            <a:r>
              <a:rPr lang="en-US" sz="3600" b="1" dirty="0" smtClean="0"/>
              <a:t>iliac crests</a:t>
            </a:r>
            <a:r>
              <a:rPr lang="en-US" sz="3600" dirty="0" smtClean="0"/>
              <a:t> on both sides.</a:t>
            </a:r>
          </a:p>
          <a:p>
            <a:pPr>
              <a:buNone/>
            </a:pPr>
            <a:endParaRPr lang="en-US" sz="36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298</TotalTime>
  <Words>6938</Words>
  <Application>Microsoft Office PowerPoint</Application>
  <PresentationFormat>On-screen Show (4:3)</PresentationFormat>
  <Paragraphs>503</Paragraphs>
  <Slides>270</Slides>
  <Notes>1</Notes>
  <HiddenSlides>0</HiddenSlides>
  <MMClips>0</MMClips>
  <ScaleCrop>false</ScaleCrop>
  <HeadingPairs>
    <vt:vector size="4" baseType="variant">
      <vt:variant>
        <vt:lpstr>Theme</vt:lpstr>
      </vt:variant>
      <vt:variant>
        <vt:i4>1</vt:i4>
      </vt:variant>
      <vt:variant>
        <vt:lpstr>Slide Titles</vt:lpstr>
      </vt:variant>
      <vt:variant>
        <vt:i4>270</vt:i4>
      </vt:variant>
    </vt:vector>
  </HeadingPairs>
  <TitlesOfParts>
    <vt:vector size="271" baseType="lpstr">
      <vt:lpstr>Median</vt:lpstr>
      <vt:lpstr>LOWER LIMBS</vt:lpstr>
      <vt:lpstr>LOWER LIMBS. </vt:lpstr>
      <vt:lpstr>Slide 3</vt:lpstr>
      <vt:lpstr> Borders </vt:lpstr>
      <vt:lpstr>Slide 5</vt:lpstr>
      <vt:lpstr>Slide 6</vt:lpstr>
      <vt:lpstr>Slide 7</vt:lpstr>
      <vt:lpstr>Slide 8</vt:lpstr>
      <vt:lpstr> Contents </vt:lpstr>
      <vt:lpstr>Slide 10</vt:lpstr>
      <vt:lpstr>Slide 11</vt:lpstr>
      <vt:lpstr>Slide 12</vt:lpstr>
      <vt:lpstr>The contents of the femoral triangle</vt:lpstr>
      <vt:lpstr>Slide 14</vt:lpstr>
      <vt:lpstr> Clinical Relevance: The Femoral Triangle </vt:lpstr>
      <vt:lpstr>Slide 16</vt:lpstr>
      <vt:lpstr>Slide 17</vt:lpstr>
      <vt:lpstr>Slide 18</vt:lpstr>
      <vt:lpstr>Slide 19</vt:lpstr>
      <vt:lpstr> The Femoral Canal </vt:lpstr>
      <vt:lpstr> Borders </vt:lpstr>
      <vt:lpstr>Slide 22</vt:lpstr>
      <vt:lpstr>Slide 23</vt:lpstr>
      <vt:lpstr>Borders of the femoral canal.</vt:lpstr>
      <vt:lpstr> Contents </vt:lpstr>
      <vt:lpstr>Slide 26</vt:lpstr>
      <vt:lpstr>Slide 27</vt:lpstr>
      <vt:lpstr>Slide 28</vt:lpstr>
      <vt:lpstr>Slide 29</vt:lpstr>
      <vt:lpstr>Slide 30</vt:lpstr>
      <vt:lpstr>Slide 31</vt:lpstr>
      <vt:lpstr>  The Adductor Canal  </vt:lpstr>
      <vt:lpstr>Slide 33</vt:lpstr>
      <vt:lpstr> Borders </vt:lpstr>
      <vt:lpstr>Slide 35</vt:lpstr>
      <vt:lpstr>Cross-section of the thigh, showing the borders of the adductor canal</vt:lpstr>
      <vt:lpstr> Contents </vt:lpstr>
      <vt:lpstr>Slide 38</vt:lpstr>
      <vt:lpstr>Slide 39</vt:lpstr>
      <vt:lpstr>Slide 40</vt:lpstr>
      <vt:lpstr>Slide 41</vt:lpstr>
      <vt:lpstr>Slide 42</vt:lpstr>
      <vt:lpstr>Slide 43</vt:lpstr>
      <vt:lpstr> The Popliteal Fossa </vt:lpstr>
      <vt:lpstr>Borders</vt:lpstr>
      <vt:lpstr>Slide 46</vt:lpstr>
      <vt:lpstr>Slide 47</vt:lpstr>
      <vt:lpstr>Slide 48</vt:lpstr>
      <vt:lpstr> Contents </vt:lpstr>
      <vt:lpstr>Slide 50</vt:lpstr>
      <vt:lpstr>Slide 51</vt:lpstr>
      <vt:lpstr>Slide 52</vt:lpstr>
      <vt:lpstr>Slide 53</vt:lpstr>
      <vt:lpstr>MRI Scan of a Baker’s cyst.</vt:lpstr>
      <vt:lpstr>Slide 55</vt:lpstr>
      <vt:lpstr>Slide 56</vt:lpstr>
      <vt:lpstr>Slide 57</vt:lpstr>
      <vt:lpstr>Slide 58</vt:lpstr>
      <vt:lpstr>FACIA</vt:lpstr>
      <vt:lpstr>Slide 60</vt:lpstr>
      <vt:lpstr> Anatomical Structure  </vt:lpstr>
      <vt:lpstr>Slide 62</vt:lpstr>
      <vt:lpstr>Slide 63</vt:lpstr>
      <vt:lpstr>Slide 64</vt:lpstr>
      <vt:lpstr>Slide 65</vt:lpstr>
      <vt:lpstr>Slide 66</vt:lpstr>
      <vt:lpstr>Slide 67</vt:lpstr>
      <vt:lpstr> Clinical Significance: Femoral Hernia </vt:lpstr>
      <vt:lpstr>Slide 69</vt:lpstr>
      <vt:lpstr> Anatomical Relations </vt:lpstr>
      <vt:lpstr>Slide 71</vt:lpstr>
      <vt:lpstr>Slide 72</vt:lpstr>
      <vt:lpstr>Slide 73</vt:lpstr>
      <vt:lpstr>Slide 74</vt:lpstr>
      <vt:lpstr>Slide 75</vt:lpstr>
      <vt:lpstr>Slide 76</vt:lpstr>
      <vt:lpstr>Slide 77</vt:lpstr>
      <vt:lpstr> Clinical Significance: Transplantation </vt:lpstr>
      <vt:lpstr>Slide 79</vt:lpstr>
      <vt:lpstr>Slide 80</vt:lpstr>
      <vt:lpstr> Muscles of the Gluteal Region </vt:lpstr>
      <vt:lpstr>Slide 82</vt:lpstr>
      <vt:lpstr>Slide 83</vt:lpstr>
      <vt:lpstr>Slide 84</vt:lpstr>
      <vt:lpstr> The Superficial Muscles </vt:lpstr>
      <vt:lpstr> Gluteus Maximus </vt:lpstr>
      <vt:lpstr>Slide 87</vt:lpstr>
      <vt:lpstr>Slide 88</vt:lpstr>
      <vt:lpstr>Slide 89</vt:lpstr>
      <vt:lpstr> Gluteus Medius </vt:lpstr>
      <vt:lpstr>Slide 91</vt:lpstr>
      <vt:lpstr> Gluteus Minimus </vt:lpstr>
      <vt:lpstr>Slide 93</vt:lpstr>
      <vt:lpstr> Tensor Fascia Lata </vt:lpstr>
      <vt:lpstr>Slide 95</vt:lpstr>
      <vt:lpstr> Clinical Relevance: Damage to the Superior Gluteal Nerve </vt:lpstr>
      <vt:lpstr>Slide 97</vt:lpstr>
      <vt:lpstr>Slide 98</vt:lpstr>
      <vt:lpstr>Slide 99</vt:lpstr>
      <vt:lpstr> The Deep Muscles </vt:lpstr>
      <vt:lpstr> Piriformis </vt:lpstr>
      <vt:lpstr>Slide 102</vt:lpstr>
      <vt:lpstr> Obturator Internus </vt:lpstr>
      <vt:lpstr>Slide 104</vt:lpstr>
      <vt:lpstr>Slide 105</vt:lpstr>
      <vt:lpstr> The Gemelli – Superior and Inferior </vt:lpstr>
      <vt:lpstr>Slide 107</vt:lpstr>
      <vt:lpstr> Quadratus Femoris </vt:lpstr>
      <vt:lpstr>Slide 109</vt:lpstr>
      <vt:lpstr>Slide 110</vt:lpstr>
      <vt:lpstr>Slide 111</vt:lpstr>
      <vt:lpstr>Slide 112</vt:lpstr>
      <vt:lpstr>Slide 113</vt:lpstr>
      <vt:lpstr>– The piriformis as an anatomical landmark in the gluteal region</vt:lpstr>
      <vt:lpstr> Muscles in the Anterior Compartment of the Thigh </vt:lpstr>
      <vt:lpstr>Slide 116</vt:lpstr>
      <vt:lpstr>Slide 117</vt:lpstr>
      <vt:lpstr> Iliopsoas </vt:lpstr>
      <vt:lpstr>Slide 119</vt:lpstr>
      <vt:lpstr>Slide 120</vt:lpstr>
      <vt:lpstr>– The muscles of the anterior thigh</vt:lpstr>
      <vt:lpstr> Quadriceps Femoris </vt:lpstr>
      <vt:lpstr>Slide 123</vt:lpstr>
      <vt:lpstr> Vastus Lateralis </vt:lpstr>
      <vt:lpstr> Vastus Intermedius </vt:lpstr>
      <vt:lpstr> Vastus Medialis </vt:lpstr>
      <vt:lpstr> Rectus Femoris </vt:lpstr>
      <vt:lpstr>Slide 128</vt:lpstr>
      <vt:lpstr>The femur, tibia and patella of the knee joint</vt:lpstr>
      <vt:lpstr> Sartorius </vt:lpstr>
      <vt:lpstr>Slide 131</vt:lpstr>
      <vt:lpstr>Cross section of the distal thigh</vt:lpstr>
      <vt:lpstr> Pectineus </vt:lpstr>
      <vt:lpstr>Slide 134</vt:lpstr>
      <vt:lpstr>Slide 135</vt:lpstr>
      <vt:lpstr>Slide 136</vt:lpstr>
      <vt:lpstr>The muscles of the anterior thigh</vt:lpstr>
      <vt:lpstr> Muscles in the Posterior Compartment of the Thigh </vt:lpstr>
      <vt:lpstr>Slide 139</vt:lpstr>
      <vt:lpstr>Biceps Femoris </vt:lpstr>
      <vt:lpstr>Slide 141</vt:lpstr>
      <vt:lpstr>Slide 142</vt:lpstr>
      <vt:lpstr>Slide 143</vt:lpstr>
      <vt:lpstr> Semitendinosus </vt:lpstr>
      <vt:lpstr>Slide 145</vt:lpstr>
      <vt:lpstr> Semimembranosus </vt:lpstr>
      <vt:lpstr>Slide 147</vt:lpstr>
      <vt:lpstr>A cross section of the left thigh</vt:lpstr>
      <vt:lpstr> Clinical Relevance: Damage to the Hamstrings </vt:lpstr>
      <vt:lpstr>Slide 150</vt:lpstr>
      <vt:lpstr> Avulsion Fracture of the Ischial Tuberosity </vt:lpstr>
      <vt:lpstr> Muscles in the Medial Compartment of the Thigh </vt:lpstr>
      <vt:lpstr>Slide 153</vt:lpstr>
      <vt:lpstr> Muscles of the Medial Thigh Adductor Magnus </vt:lpstr>
      <vt:lpstr>Slide 155</vt:lpstr>
      <vt:lpstr>Slide 156</vt:lpstr>
      <vt:lpstr>Slide 157</vt:lpstr>
      <vt:lpstr>Slide 158</vt:lpstr>
      <vt:lpstr> Adductor Longus </vt:lpstr>
      <vt:lpstr>Slide 160</vt:lpstr>
      <vt:lpstr> Adductor Brevis  </vt:lpstr>
      <vt:lpstr>Slide 162</vt:lpstr>
      <vt:lpstr>Slide 163</vt:lpstr>
      <vt:lpstr> Obturator Externus </vt:lpstr>
      <vt:lpstr>Slide 165</vt:lpstr>
      <vt:lpstr> Gracilis </vt:lpstr>
      <vt:lpstr>Slide 167</vt:lpstr>
      <vt:lpstr>Slide 168</vt:lpstr>
      <vt:lpstr> Muscles in the Anterior Compartment of the Leg </vt:lpstr>
      <vt:lpstr>Slide 170</vt:lpstr>
      <vt:lpstr>Slide 171</vt:lpstr>
      <vt:lpstr> Tibialis Anterior </vt:lpstr>
      <vt:lpstr>Slide 173</vt:lpstr>
      <vt:lpstr>The muscles of the anterior leg.</vt:lpstr>
      <vt:lpstr> Extensor Digitorum Longus </vt:lpstr>
      <vt:lpstr>Slide 176</vt:lpstr>
      <vt:lpstr>Slide 177</vt:lpstr>
      <vt:lpstr> Extensor Hallucis Longus </vt:lpstr>
      <vt:lpstr>Slide 179</vt:lpstr>
      <vt:lpstr>– Lateral view of the tendons of the foot</vt:lpstr>
      <vt:lpstr> Fibularis Tertius </vt:lpstr>
      <vt:lpstr>Slide 182</vt:lpstr>
      <vt:lpstr>Slide 183</vt:lpstr>
      <vt:lpstr> Clinical Relevance: Footdrop </vt:lpstr>
      <vt:lpstr>Slide 185</vt:lpstr>
      <vt:lpstr>Slide 186</vt:lpstr>
      <vt:lpstr>– Left footdrop. This can occur following common fibular or deep fibular nerve palsy</vt:lpstr>
      <vt:lpstr> Muscles in the Lateral Compartments of the Leg </vt:lpstr>
      <vt:lpstr>Slide 189</vt:lpstr>
      <vt:lpstr> Fibularis Longus </vt:lpstr>
      <vt:lpstr>Slide 191</vt:lpstr>
      <vt:lpstr>Slide 192</vt:lpstr>
      <vt:lpstr>Slide 193</vt:lpstr>
      <vt:lpstr> Fibularis Brevis </vt:lpstr>
      <vt:lpstr>Slide 195</vt:lpstr>
      <vt:lpstr>Slide 196</vt:lpstr>
      <vt:lpstr> Clinical Relevance: Locating the Common Fibular Nerve </vt:lpstr>
      <vt:lpstr> Muscles in the Posterior Compartment of the Leg </vt:lpstr>
      <vt:lpstr>Slide 199</vt:lpstr>
      <vt:lpstr> Superficial Muscles </vt:lpstr>
      <vt:lpstr>Slide 201</vt:lpstr>
      <vt:lpstr> Gastrocnemius </vt:lpstr>
      <vt:lpstr>Slide 203</vt:lpstr>
      <vt:lpstr>Slide 204</vt:lpstr>
      <vt:lpstr>Slide 205</vt:lpstr>
      <vt:lpstr> Plantaris </vt:lpstr>
      <vt:lpstr>Slide 207</vt:lpstr>
      <vt:lpstr>Slide 208</vt:lpstr>
      <vt:lpstr> Soleus </vt:lpstr>
      <vt:lpstr>Slide 210</vt:lpstr>
      <vt:lpstr>Slide 211</vt:lpstr>
      <vt:lpstr>Slide 212</vt:lpstr>
      <vt:lpstr> Deep Muscles </vt:lpstr>
      <vt:lpstr> Popliteus </vt:lpstr>
      <vt:lpstr>Slide 215</vt:lpstr>
      <vt:lpstr>Slide 216</vt:lpstr>
      <vt:lpstr>Slide 217</vt:lpstr>
      <vt:lpstr> Tibialis Posterior </vt:lpstr>
      <vt:lpstr>Slide 219</vt:lpstr>
      <vt:lpstr>Slide 220</vt:lpstr>
      <vt:lpstr> Flexor Digitorum Longus </vt:lpstr>
      <vt:lpstr> Flexor Hallucis Longus </vt:lpstr>
      <vt:lpstr>Medial view of the tendons of the posterior leg</vt:lpstr>
      <vt:lpstr> Muscles of the Foot </vt:lpstr>
      <vt:lpstr>Slide 225</vt:lpstr>
      <vt:lpstr> Dorsal Aspect </vt:lpstr>
      <vt:lpstr>Slide 227</vt:lpstr>
      <vt:lpstr>Slide 228</vt:lpstr>
      <vt:lpstr> Extensor Digitorum Brevis </vt:lpstr>
      <vt:lpstr>Slide 230</vt:lpstr>
      <vt:lpstr> Extensor Hallucis Brevis </vt:lpstr>
      <vt:lpstr>Slide 232</vt:lpstr>
      <vt:lpstr>Slide 233</vt:lpstr>
      <vt:lpstr>The dorsal layer of foot muscles.</vt:lpstr>
      <vt:lpstr>Plantar Aspect </vt:lpstr>
      <vt:lpstr>Slide 236</vt:lpstr>
      <vt:lpstr>Slide 237</vt:lpstr>
      <vt:lpstr>Abductor Hallucis </vt:lpstr>
      <vt:lpstr>Slide 239</vt:lpstr>
      <vt:lpstr>Slide 240</vt:lpstr>
      <vt:lpstr> Flexor Digitorum Brevis </vt:lpstr>
      <vt:lpstr>Slide 242</vt:lpstr>
      <vt:lpstr> Abductor Digiti Minimi </vt:lpstr>
      <vt:lpstr>Slide 244</vt:lpstr>
      <vt:lpstr>Slide 245</vt:lpstr>
      <vt:lpstr> Quadratus Plantae </vt:lpstr>
      <vt:lpstr>Slide 247</vt:lpstr>
      <vt:lpstr>Slide 248</vt:lpstr>
      <vt:lpstr> Lumbricals </vt:lpstr>
      <vt:lpstr>Slide 250</vt:lpstr>
      <vt:lpstr>Slide 251</vt:lpstr>
      <vt:lpstr>Slide 252</vt:lpstr>
      <vt:lpstr> Flexor Hallucis Brevis </vt:lpstr>
      <vt:lpstr>Slide 254</vt:lpstr>
      <vt:lpstr>Slide 255</vt:lpstr>
      <vt:lpstr>Slide 256</vt:lpstr>
      <vt:lpstr> Adductor Hallucis </vt:lpstr>
      <vt:lpstr>Slide 258</vt:lpstr>
      <vt:lpstr>Slide 259</vt:lpstr>
      <vt:lpstr>Slide 260</vt:lpstr>
      <vt:lpstr>Slide 261</vt:lpstr>
      <vt:lpstr>Slide 262</vt:lpstr>
      <vt:lpstr>Slide 263</vt:lpstr>
      <vt:lpstr>Slide 264</vt:lpstr>
      <vt:lpstr>Slide 265</vt:lpstr>
      <vt:lpstr>Slide 266</vt:lpstr>
      <vt:lpstr>Slide 267</vt:lpstr>
      <vt:lpstr>Slide 268</vt:lpstr>
      <vt:lpstr>.  Note the unipennate shape of the plantar interossei, and the bipennate shape of the dorsal interossei </vt:lpstr>
      <vt:lpstr>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LIMBS</dc:title>
  <dc:creator>User</dc:creator>
  <cp:lastModifiedBy>User</cp:lastModifiedBy>
  <cp:revision>5</cp:revision>
  <dcterms:created xsi:type="dcterms:W3CDTF">2019-11-04T09:16:53Z</dcterms:created>
  <dcterms:modified xsi:type="dcterms:W3CDTF">2019-11-09T06:42:55Z</dcterms:modified>
</cp:coreProperties>
</file>