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58" r:id="rId3"/>
    <p:sldId id="259" r:id="rId4"/>
    <p:sldId id="263" r:id="rId5"/>
    <p:sldId id="264" r:id="rId6"/>
    <p:sldId id="271" r:id="rId7"/>
    <p:sldId id="272" r:id="rId8"/>
    <p:sldId id="273" r:id="rId9"/>
    <p:sldId id="274" r:id="rId10"/>
    <p:sldId id="276" r:id="rId11"/>
    <p:sldId id="278" r:id="rId12"/>
    <p:sldId id="279" r:id="rId13"/>
    <p:sldId id="280" r:id="rId14"/>
    <p:sldId id="268" r:id="rId15"/>
    <p:sldId id="281" r:id="rId16"/>
    <p:sldId id="282" r:id="rId17"/>
    <p:sldId id="284" r:id="rId18"/>
    <p:sldId id="283" r:id="rId19"/>
    <p:sldId id="286" r:id="rId20"/>
    <p:sldId id="287" r:id="rId21"/>
    <p:sldId id="288" r:id="rId22"/>
    <p:sldId id="328" r:id="rId23"/>
    <p:sldId id="289" r:id="rId24"/>
    <p:sldId id="290" r:id="rId25"/>
    <p:sldId id="291" r:id="rId26"/>
    <p:sldId id="292" r:id="rId27"/>
    <p:sldId id="329"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3" d="100"/>
          <a:sy n="63" d="100"/>
        </p:scale>
        <p:origin x="-1374" y="-9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9A8088-2889-4699-AE3D-374B4751C4B6}" type="datetimeFigureOut">
              <a:rPr lang="en-US" smtClean="0"/>
              <a:pPr/>
              <a:t>8/23/2017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C3DDB9-D356-4E38-A895-D0A88A3148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60E95C25-8BFD-4C4B-B555-72E6127588F2}" type="slidenum">
              <a:rPr lang="en-US" smtClean="0">
                <a:latin typeface="Arial" charset="0"/>
                <a:cs typeface="Arial" charset="0"/>
              </a:rPr>
              <a:pPr/>
              <a:t>19</a:t>
            </a:fld>
            <a:endParaRPr lang="en-US" smtClean="0">
              <a:latin typeface="Arial"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In developing countries Acute URTI infections responsible for a large proportion of morbidity and time off work</a:t>
            </a:r>
          </a:p>
          <a:p>
            <a:pPr eaLnBrk="1" hangingPunct="1"/>
            <a:r>
              <a:rPr lang="en-US" smtClean="0">
                <a:latin typeface="Arial" charset="0"/>
                <a:cs typeface="Arial" charset="0"/>
              </a:rPr>
              <a:t>In children and adults, they are a major cause of mortality</a:t>
            </a:r>
          </a:p>
          <a:p>
            <a:pPr eaLnBrk="1" hangingPunct="1"/>
            <a:r>
              <a:rPr lang="en-US" smtClean="0">
                <a:latin typeface="Arial" charset="0"/>
                <a:cs typeface="Arial" charset="0"/>
              </a:rPr>
              <a:t>Lassa fever is a viral disease, which is carried by rats to humans. Contact with the virus also occurs when a person inhales tiny particles in the air contaminated with rodent excretions. It is also possible to contract the disease person-to-person. </a:t>
            </a:r>
          </a:p>
          <a:p>
            <a:pPr eaLnBrk="1" hangingPunct="1"/>
            <a:r>
              <a:rPr lang="en-US" smtClean="0">
                <a:latin typeface="Arial" charset="0"/>
                <a:cs typeface="Arial" charset="0"/>
              </a:rPr>
              <a:t>Sx. fever, headache, sore throat, coughing and intestinal discomfort. Lassa fever was identified in a Nigerian village in 1969, when two missionaries died of the disease; it was named after that same village.</a:t>
            </a:r>
          </a:p>
          <a:p>
            <a:pPr eaLnBrk="1" hangingPunct="1"/>
            <a:endParaRPr lang="en-US" smtClean="0">
              <a:latin typeface="Arial" charset="0"/>
              <a:cs typeface="Arial" charset="0"/>
            </a:endParaRPr>
          </a:p>
          <a:p>
            <a:pPr eaLnBrk="1" hangingPunct="1"/>
            <a:r>
              <a:rPr lang="en-US" smtClean="0">
                <a:latin typeface="Arial" charset="0"/>
                <a:cs typeface="Arial" charset="0"/>
              </a:rPr>
              <a:t>Legionnaires’ disease – caused by a Gram-negative bacillus</a:t>
            </a:r>
          </a:p>
          <a:p>
            <a:pPr eaLnBrk="1" hangingPunct="1"/>
            <a:r>
              <a:rPr lang="en-US" smtClean="0">
                <a:latin typeface="Arial" charset="0"/>
                <a:cs typeface="Arial" charset="0"/>
              </a:rPr>
              <a:t>In 1976 an outbreak of pneumonia occurred in members of the American Legion (an ex-servicemen’s organisation) attending a conference at the Belview Stratford Hotel in Philadelphia. After much investigative work, the cause was shown to be a bacterium named </a:t>
            </a:r>
            <a:r>
              <a:rPr lang="en-US" i="1" smtClean="0">
                <a:latin typeface="Arial" charset="0"/>
                <a:cs typeface="Arial" charset="0"/>
              </a:rPr>
              <a:t>Legionella pneumophila, </a:t>
            </a:r>
            <a:r>
              <a:rPr lang="en-US" smtClean="0">
                <a:latin typeface="Arial" charset="0"/>
                <a:cs typeface="Arial" charset="0"/>
              </a:rPr>
              <a:t>an organism which had not previously been recognised. Retrospective studies have since shown that some earlier outbreaks of severe pneumonia of unknown cause were, in fact, due to infection with </a:t>
            </a:r>
            <a:r>
              <a:rPr lang="en-US" i="1" smtClean="0">
                <a:latin typeface="Arial" charset="0"/>
                <a:cs typeface="Arial" charset="0"/>
              </a:rPr>
              <a:t>Legionella.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458CC73-3186-40E6-956D-47202490349A}" type="slidenum">
              <a:rPr lang="en-US" smtClean="0">
                <a:latin typeface="Arial" charset="0"/>
                <a:cs typeface="Arial" charset="0"/>
              </a:rPr>
              <a:pPr/>
              <a:t>38</a:t>
            </a:fld>
            <a:endParaRPr lang="en-US" smtClean="0">
              <a:latin typeface="Arial" charset="0"/>
              <a:cs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Social behaviour: case of dysentery caused by </a:t>
            </a:r>
            <a:r>
              <a:rPr lang="en-US" i="1" smtClean="0">
                <a:latin typeface="Arial" charset="0"/>
                <a:cs typeface="Arial" charset="0"/>
              </a:rPr>
              <a:t>Shigella. </a:t>
            </a:r>
            <a:r>
              <a:rPr lang="en-US" smtClean="0">
                <a:latin typeface="Arial" charset="0"/>
                <a:cs typeface="Arial" charset="0"/>
              </a:rPr>
              <a:t>Is seldom spread by person-person contact where personal hygiene is good but can be spread rapidly via this method in a place where hygiene is poor</a:t>
            </a:r>
            <a:endParaRPr lang="en-US" i="1"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DFD7B0A-3C60-4B90-B045-763DE471620E}" type="slidenum">
              <a:rPr lang="en-US" smtClean="0">
                <a:latin typeface="Arial" charset="0"/>
                <a:cs typeface="Arial" charset="0"/>
              </a:rPr>
              <a:pPr/>
              <a:t>39</a:t>
            </a:fld>
            <a:endParaRPr lang="en-US" smtClean="0">
              <a:latin typeface="Arial"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smtClean="0">
                <a:latin typeface="Arial" charset="0"/>
                <a:cs typeface="Arial" charset="0"/>
              </a:rPr>
              <a:t>How do we develop immunity? Next slide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E041769-B818-4AB9-B595-D1DC2FBA0084}" type="slidenum">
              <a:rPr lang="en-US" smtClean="0">
                <a:latin typeface="Arial" charset="0"/>
                <a:cs typeface="Arial" charset="0"/>
              </a:rPr>
              <a:pPr/>
              <a:t>41</a:t>
            </a:fld>
            <a:endParaRPr lang="en-US" smtClean="0">
              <a:latin typeface="Arial" charset="0"/>
              <a:cs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0E4ADA6-F45C-46B9-9DD8-3CA409D1B7DC}" type="slidenum">
              <a:rPr lang="en-US" smtClean="0">
                <a:latin typeface="Arial" charset="0"/>
                <a:cs typeface="Arial" charset="0"/>
              </a:rPr>
              <a:pPr/>
              <a:t>46</a:t>
            </a:fld>
            <a:endParaRPr lang="en-US" smtClean="0">
              <a:latin typeface="Arial"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7E41101-D6F5-469F-8B81-BF698E16E857}" type="slidenum">
              <a:rPr lang="en-US" smtClean="0">
                <a:latin typeface="Arial" charset="0"/>
                <a:cs typeface="Arial" charset="0"/>
              </a:rPr>
              <a:pPr/>
              <a:t>29</a:t>
            </a:fld>
            <a:endParaRPr lang="en-US" dirty="0" smtClean="0">
              <a:latin typeface="Arial" charset="0"/>
              <a:cs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The natural history of an infectious disease and even non-</a:t>
            </a:r>
            <a:r>
              <a:rPr lang="en-US" dirty="0" err="1" smtClean="0">
                <a:latin typeface="Arial" charset="0"/>
                <a:cs typeface="Arial" charset="0"/>
              </a:rPr>
              <a:t>comunicable</a:t>
            </a:r>
            <a:r>
              <a:rPr lang="en-US" smtClean="0">
                <a:latin typeface="Arial" charset="0"/>
                <a:cs typeface="Arial" charset="0"/>
              </a:rPr>
              <a:t> diseases is normally described under a triad of factors: the agent, the host, and the environment. </a:t>
            </a:r>
          </a:p>
          <a:p>
            <a:pPr eaLnBrk="1" hangingPunct="1"/>
            <a:r>
              <a:rPr lang="en-US" smtClean="0">
                <a:latin typeface="Arial" charset="0"/>
                <a:cs typeface="Arial" charset="0"/>
              </a:rPr>
              <a:t>But for many diseases it is important to add the fourth factor: the vector (transmission)</a:t>
            </a:r>
          </a:p>
          <a:p>
            <a:pPr eaLnBrk="1" hangingPunct="1"/>
            <a:r>
              <a:rPr lang="en-US" smtClean="0">
                <a:latin typeface="Arial" charset="0"/>
                <a:cs typeface="Arial" charset="0"/>
              </a:rPr>
              <a:t>Ex. In measles: host – susceptible human being; agent – measles virus (paramyxovirus); environment enables people to be exposed</a:t>
            </a:r>
          </a:p>
          <a:p>
            <a:pPr eaLnBrk="1" hangingPunct="1"/>
            <a:r>
              <a:rPr lang="en-US" smtClean="0">
                <a:latin typeface="Arial" charset="0"/>
                <a:cs typeface="Arial" charset="0"/>
              </a:rPr>
              <a:t>Malaria: host, agent, and environment are all important, but the critical vector, the </a:t>
            </a:r>
            <a:r>
              <a:rPr lang="en-US" i="1" smtClean="0">
                <a:latin typeface="Arial" charset="0"/>
                <a:cs typeface="Arial" charset="0"/>
              </a:rPr>
              <a:t>Anopheles</a:t>
            </a:r>
            <a:r>
              <a:rPr lang="en-US" smtClean="0">
                <a:latin typeface="Arial" charset="0"/>
                <a:cs typeface="Arial" charset="0"/>
              </a:rPr>
              <a:t> mosquito, is also critical</a:t>
            </a:r>
          </a:p>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A33707F0-48C0-4589-AA4A-5109A9742DFE}" type="slidenum">
              <a:rPr lang="en-US" smtClean="0">
                <a:latin typeface="Arial" charset="0"/>
                <a:cs typeface="Arial" charset="0"/>
              </a:rPr>
              <a:pPr/>
              <a:t>30</a:t>
            </a:fld>
            <a:endParaRPr lang="en-US" smtClean="0">
              <a:latin typeface="Arial" charset="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05DB049-8BDB-41C0-89E4-96151AA39A98}" type="slidenum">
              <a:rPr lang="en-US" smtClean="0">
                <a:latin typeface="Arial" charset="0"/>
                <a:cs typeface="Arial" charset="0"/>
              </a:rPr>
              <a:pPr/>
              <a:t>31</a:t>
            </a:fld>
            <a:endParaRPr lang="en-US" smtClean="0">
              <a:latin typeface="Arial" charset="0"/>
              <a:cs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1D2F449-5C1D-4FC3-93E6-CBA7ABF3BF75}" type="slidenum">
              <a:rPr lang="en-US" smtClean="0">
                <a:latin typeface="Arial" charset="0"/>
                <a:cs typeface="Arial" charset="0"/>
              </a:rPr>
              <a:pPr/>
              <a:t>32</a:t>
            </a:fld>
            <a:endParaRPr lang="en-US" smtClean="0">
              <a:latin typeface="Arial"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40F3174-9712-4D68-8034-CBBB556375FC}" type="slidenum">
              <a:rPr lang="en-US" smtClean="0">
                <a:latin typeface="Arial" charset="0"/>
                <a:cs typeface="Arial" charset="0"/>
              </a:rPr>
              <a:pPr/>
              <a:t>33</a:t>
            </a:fld>
            <a:endParaRPr lang="en-US" smtClean="0">
              <a:latin typeface="Arial" charset="0"/>
              <a:cs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D26AB28-B201-4621-BC1C-3D58B61BE034}" type="slidenum">
              <a:rPr lang="en-US" smtClean="0">
                <a:latin typeface="Arial" charset="0"/>
                <a:cs typeface="Arial" charset="0"/>
              </a:rPr>
              <a:pPr/>
              <a:t>34</a:t>
            </a:fld>
            <a:endParaRPr lang="en-US" smtClean="0">
              <a:latin typeface="Arial"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F8452FF-233F-40A6-A80F-68AA74C16B50}" type="slidenum">
              <a:rPr lang="en-US" smtClean="0">
                <a:latin typeface="Arial" charset="0"/>
                <a:cs typeface="Arial" charset="0"/>
              </a:rPr>
              <a:pPr/>
              <a:t>35</a:t>
            </a:fld>
            <a:endParaRPr lang="en-US" smtClean="0">
              <a:latin typeface="Arial" charset="0"/>
              <a:cs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A393EC7-C2AB-4BC1-8BFB-66615356CFBB}" type="slidenum">
              <a:rPr lang="en-US" smtClean="0">
                <a:latin typeface="Arial" charset="0"/>
                <a:cs typeface="Arial" charset="0"/>
              </a:rPr>
              <a:pPr/>
              <a:t>37</a:t>
            </a:fld>
            <a:endParaRPr lang="en-US" smtClean="0">
              <a:latin typeface="Arial"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78AE967F-F0B2-45F8-AF06-774897C1BB0D}" type="datetime1">
              <a:rPr lang="en-US"/>
              <a:pPr>
                <a:defRPr/>
              </a:pPr>
              <a:t>8/23/2017</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F655646F-7C53-45C9-B31D-D786952CD45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57400"/>
            <a:ext cx="7467600" cy="990600"/>
          </a:xfrm>
        </p:spPr>
        <p:txBody>
          <a:bodyPr>
            <a:noAutofit/>
          </a:bodyPr>
          <a:lstStyle/>
          <a:p>
            <a:pPr>
              <a:defRPr/>
            </a:pPr>
            <a:r>
              <a:rPr lang="en-US" b="1" dirty="0" smtClean="0">
                <a:solidFill>
                  <a:srgbClr val="0000FF"/>
                </a:solidFill>
              </a:rPr>
              <a:t>COMMUNICABLE AND VECTOR-BORNE DISEASES – II</a:t>
            </a:r>
            <a:endParaRPr lang="en-US" sz="4000" b="1" dirty="0"/>
          </a:p>
        </p:txBody>
      </p:sp>
      <p:sp>
        <p:nvSpPr>
          <p:cNvPr id="8195" name="Subtitle 2"/>
          <p:cNvSpPr>
            <a:spLocks noGrp="1"/>
          </p:cNvSpPr>
          <p:nvPr>
            <p:ph type="subTitle" idx="1"/>
          </p:nvPr>
        </p:nvSpPr>
        <p:spPr>
          <a:xfrm>
            <a:off x="1752600" y="4419600"/>
            <a:ext cx="6172200" cy="1371600"/>
          </a:xfrm>
        </p:spPr>
        <p:txBody>
          <a:bodyPr/>
          <a:lstStyle/>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85800"/>
          </a:xfrm>
        </p:spPr>
        <p:txBody>
          <a:bodyPr/>
          <a:lstStyle/>
          <a:p>
            <a:pPr algn="just" eaLnBrk="1" fontAlgn="auto" hangingPunct="1">
              <a:spcAft>
                <a:spcPts val="0"/>
              </a:spcAft>
              <a:defRPr/>
            </a:pPr>
            <a:r>
              <a:rPr lang="en-US" sz="3600" b="1" dirty="0" smtClean="0">
                <a:solidFill>
                  <a:srgbClr val="0C14B8"/>
                </a:solidFill>
              </a:rPr>
              <a:t>Prerequisite courses</a:t>
            </a:r>
            <a:endParaRPr lang="en-US" sz="3600" b="1" dirty="0">
              <a:solidFill>
                <a:srgbClr val="0C14B8"/>
              </a:solidFill>
            </a:endParaRPr>
          </a:p>
        </p:txBody>
      </p:sp>
      <p:sp>
        <p:nvSpPr>
          <p:cNvPr id="13315" name="Content Placeholder 2"/>
          <p:cNvSpPr>
            <a:spLocks noGrp="1"/>
          </p:cNvSpPr>
          <p:nvPr>
            <p:ph sz="quarter" idx="1"/>
          </p:nvPr>
        </p:nvSpPr>
        <p:spPr>
          <a:xfrm>
            <a:off x="457200" y="914400"/>
            <a:ext cx="8001000" cy="5943600"/>
          </a:xfrm>
        </p:spPr>
        <p:txBody>
          <a:bodyPr>
            <a:normAutofit fontScale="85000" lnSpcReduction="20000"/>
          </a:bodyPr>
          <a:lstStyle/>
          <a:p>
            <a:pPr algn="just" eaLnBrk="1" hangingPunct="1"/>
            <a:r>
              <a:rPr lang="en-US" sz="2800" dirty="0" smtClean="0"/>
              <a:t>Anatomy and physiology</a:t>
            </a:r>
          </a:p>
          <a:p>
            <a:pPr algn="just" eaLnBrk="1" hangingPunct="1">
              <a:buNone/>
            </a:pPr>
            <a:endParaRPr lang="en-US" sz="2800" dirty="0" smtClean="0"/>
          </a:p>
          <a:p>
            <a:pPr algn="just" eaLnBrk="1" hangingPunct="1"/>
            <a:r>
              <a:rPr lang="en-US" sz="2800" dirty="0" smtClean="0"/>
              <a:t>Community Health</a:t>
            </a:r>
          </a:p>
          <a:p>
            <a:pPr algn="just" eaLnBrk="1" hangingPunct="1"/>
            <a:endParaRPr lang="en-US" sz="2800" dirty="0" smtClean="0"/>
          </a:p>
          <a:p>
            <a:pPr algn="just" eaLnBrk="1" hangingPunct="1"/>
            <a:r>
              <a:rPr lang="en-US" sz="2800" dirty="0" smtClean="0"/>
              <a:t>Principles and fundamentals of nursing</a:t>
            </a:r>
          </a:p>
          <a:p>
            <a:pPr algn="just" eaLnBrk="1" hangingPunct="1">
              <a:buNone/>
            </a:pPr>
            <a:endParaRPr lang="en-US" sz="2800" dirty="0" smtClean="0"/>
          </a:p>
          <a:p>
            <a:pPr algn="just" eaLnBrk="1" hangingPunct="1"/>
            <a:r>
              <a:rPr lang="en-US" sz="2800" dirty="0" smtClean="0"/>
              <a:t>Nursing Process</a:t>
            </a:r>
          </a:p>
          <a:p>
            <a:pPr algn="just" eaLnBrk="1" hangingPunct="1">
              <a:buFont typeface="Wingdings" pitchFamily="2" charset="2"/>
              <a:buNone/>
            </a:pPr>
            <a:endParaRPr lang="en-US" sz="2800" dirty="0" smtClean="0"/>
          </a:p>
          <a:p>
            <a:pPr algn="just" eaLnBrk="1" hangingPunct="1"/>
            <a:r>
              <a:rPr lang="en-US" sz="2800" dirty="0" smtClean="0"/>
              <a:t>Medical microbiology</a:t>
            </a:r>
          </a:p>
          <a:p>
            <a:pPr algn="just" eaLnBrk="1" hangingPunct="1">
              <a:buNone/>
            </a:pPr>
            <a:endParaRPr lang="en-US" sz="2800" dirty="0" smtClean="0"/>
          </a:p>
          <a:p>
            <a:pPr algn="just" eaLnBrk="1" hangingPunct="1"/>
            <a:r>
              <a:rPr lang="en-US" sz="2800" dirty="0" smtClean="0"/>
              <a:t>Nutrition</a:t>
            </a:r>
          </a:p>
          <a:p>
            <a:pPr algn="just" eaLnBrk="1" hangingPunct="1">
              <a:buNone/>
            </a:pPr>
            <a:endParaRPr lang="en-US" sz="2800" dirty="0" smtClean="0"/>
          </a:p>
          <a:p>
            <a:pPr algn="just" eaLnBrk="1" hangingPunct="1"/>
            <a:r>
              <a:rPr lang="en-US" sz="2800" dirty="0" smtClean="0"/>
              <a:t>Communication skills</a:t>
            </a:r>
          </a:p>
          <a:p>
            <a:pPr algn="just" eaLnBrk="1" hangingPunct="1"/>
            <a:endParaRPr lang="en-US" sz="2800" dirty="0" smtClean="0"/>
          </a:p>
          <a:p>
            <a:pPr algn="just" eaLnBrk="1" hangingPunct="1"/>
            <a:r>
              <a:rPr lang="en-US" sz="2800" dirty="0" smtClean="0"/>
              <a:t>Pharmacology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610600" cy="868362"/>
          </a:xfrm>
        </p:spPr>
        <p:txBody>
          <a:bodyPr/>
          <a:lstStyle/>
          <a:p>
            <a:pPr algn="just">
              <a:defRPr/>
            </a:pPr>
            <a:r>
              <a:rPr lang="en-US" sz="3600" b="1" dirty="0" smtClean="0">
                <a:solidFill>
                  <a:srgbClr val="0000FF"/>
                </a:solidFill>
              </a:rPr>
              <a:t>COURSE EVALUATION</a:t>
            </a:r>
            <a:endParaRPr lang="en-US" sz="3600" b="1" dirty="0">
              <a:solidFill>
                <a:srgbClr val="0000FF"/>
              </a:solidFill>
            </a:endParaRPr>
          </a:p>
        </p:txBody>
      </p:sp>
      <p:sp>
        <p:nvSpPr>
          <p:cNvPr id="18435" name="Content Placeholder 2"/>
          <p:cNvSpPr>
            <a:spLocks noGrp="1"/>
          </p:cNvSpPr>
          <p:nvPr>
            <p:ph idx="1"/>
          </p:nvPr>
        </p:nvSpPr>
        <p:spPr>
          <a:xfrm>
            <a:off x="228600" y="1447800"/>
            <a:ext cx="8686800" cy="5181600"/>
          </a:xfrm>
        </p:spPr>
        <p:txBody>
          <a:bodyPr>
            <a:normAutofit/>
          </a:bodyPr>
          <a:lstStyle/>
          <a:p>
            <a:pPr>
              <a:buFont typeface="Wingdings" pitchFamily="2" charset="2"/>
              <a:buNone/>
            </a:pPr>
            <a:r>
              <a:rPr lang="en-GB" sz="2800" b="1" dirty="0" smtClean="0">
                <a:solidFill>
                  <a:srgbClr val="FF0000"/>
                </a:solidFill>
              </a:rPr>
              <a:t>	Assessment for theoretical objectives: </a:t>
            </a:r>
          </a:p>
          <a:p>
            <a:pPr algn="just">
              <a:buFont typeface="Wingdings" pitchFamily="2" charset="2"/>
              <a:buNone/>
            </a:pPr>
            <a:endParaRPr lang="en-US" sz="2800" b="1" dirty="0" smtClean="0">
              <a:solidFill>
                <a:srgbClr val="0000FF"/>
              </a:solidFill>
            </a:endParaRPr>
          </a:p>
          <a:p>
            <a:pPr algn="just">
              <a:buFont typeface="Wingdings" pitchFamily="2" charset="2"/>
              <a:buNone/>
            </a:pPr>
            <a:r>
              <a:rPr lang="en-GB" sz="2800" b="1" dirty="0" smtClean="0">
                <a:solidFill>
                  <a:srgbClr val="0000FF"/>
                </a:solidFill>
              </a:rPr>
              <a:t>	</a:t>
            </a:r>
          </a:p>
          <a:p>
            <a:pPr algn="just">
              <a:buFont typeface="Wingdings" pitchFamily="2" charset="2"/>
              <a:buNone/>
            </a:pPr>
            <a:r>
              <a:rPr lang="en-GB" sz="2800" b="1" dirty="0" smtClean="0">
                <a:solidFill>
                  <a:srgbClr val="0000FF"/>
                </a:solidFill>
              </a:rPr>
              <a:t>	</a:t>
            </a:r>
          </a:p>
          <a:p>
            <a:pPr algn="just">
              <a:buFont typeface="Wingdings" pitchFamily="2" charset="2"/>
              <a:buNone/>
            </a:pPr>
            <a:r>
              <a:rPr lang="en-GB" sz="2800" b="1" dirty="0" smtClean="0">
                <a:solidFill>
                  <a:srgbClr val="0000FF"/>
                </a:solidFill>
              </a:rPr>
              <a:t>	ONE </a:t>
            </a:r>
            <a:r>
              <a:rPr lang="en-GB" sz="2800" b="1" dirty="0" smtClean="0">
                <a:solidFill>
                  <a:srgbClr val="0000FF"/>
                </a:solidFill>
                <a:cs typeface="Times New Roman" pitchFamily="18" charset="0"/>
              </a:rPr>
              <a:t>(1)</a:t>
            </a:r>
            <a:r>
              <a:rPr lang="en-GB" sz="2800" b="1" dirty="0" smtClean="0">
                <a:solidFill>
                  <a:srgbClr val="0000FF"/>
                </a:solidFill>
              </a:rPr>
              <a:t> END OF BLOCK EXAM</a:t>
            </a:r>
            <a:r>
              <a:rPr lang="en-GB" sz="2800" dirty="0" smtClean="0">
                <a:solidFill>
                  <a:srgbClr val="0000FF"/>
                </a:solidFill>
              </a:rPr>
              <a:t> constituting </a:t>
            </a:r>
            <a:r>
              <a:rPr lang="en-GB" sz="2800" dirty="0" smtClean="0">
                <a:solidFill>
                  <a:srgbClr val="0000FF"/>
                </a:solidFill>
              </a:rPr>
              <a:t>100</a:t>
            </a:r>
            <a:r>
              <a:rPr lang="en-GB" sz="2800" dirty="0" smtClean="0">
                <a:solidFill>
                  <a:srgbClr val="0000FF"/>
                </a:solidFill>
              </a:rPr>
              <a:t>% of total block score.</a:t>
            </a:r>
          </a:p>
          <a:p>
            <a:pPr algn="just">
              <a:buFont typeface="Wingdings" pitchFamily="2" charset="2"/>
              <a:buNone/>
            </a:pPr>
            <a:endParaRPr lang="en-GB" sz="2800" dirty="0" smtClean="0">
              <a:solidFill>
                <a:srgbClr val="0000FF"/>
              </a:solidFill>
            </a:endParaRPr>
          </a:p>
          <a:p>
            <a:pPr algn="just">
              <a:buFont typeface="Wingdings" pitchFamily="2" charset="2"/>
              <a:buNone/>
            </a:pPr>
            <a:r>
              <a:rPr lang="en-GB" sz="2800" dirty="0" smtClean="0">
                <a:solidFill>
                  <a:srgbClr val="0000FF"/>
                </a:solidFill>
              </a:rPr>
              <a:t>	Total average pass score of 60%</a:t>
            </a:r>
            <a:endParaRPr lang="en-US" sz="2800" dirty="0" smtClean="0">
              <a:solidFill>
                <a:srgbClr val="0000FF"/>
              </a:solidFill>
            </a:endParaRPr>
          </a:p>
        </p:txBody>
      </p:sp>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808038"/>
          </a:xfrm>
        </p:spPr>
        <p:txBody>
          <a:bodyPr/>
          <a:lstStyle/>
          <a:p>
            <a:pPr algn="just">
              <a:defRPr/>
            </a:pPr>
            <a:r>
              <a:rPr lang="en-US" sz="3200" b="1" dirty="0" smtClean="0">
                <a:solidFill>
                  <a:srgbClr val="FF0000"/>
                </a:solidFill>
              </a:rPr>
              <a:t>LEARNING NORMS</a:t>
            </a:r>
            <a:endParaRPr lang="en-US" sz="3200" b="1" dirty="0">
              <a:solidFill>
                <a:srgbClr val="FF0000"/>
              </a:solidFill>
            </a:endParaRPr>
          </a:p>
        </p:txBody>
      </p:sp>
      <p:sp>
        <p:nvSpPr>
          <p:cNvPr id="12291" name="Content Placeholder 2"/>
          <p:cNvSpPr>
            <a:spLocks noGrp="1"/>
          </p:cNvSpPr>
          <p:nvPr>
            <p:ph idx="1"/>
          </p:nvPr>
        </p:nvSpPr>
        <p:spPr>
          <a:xfrm>
            <a:off x="457200" y="1447800"/>
            <a:ext cx="8305800" cy="5029200"/>
          </a:xfrm>
        </p:spPr>
        <p:txBody>
          <a:bodyPr/>
          <a:lstStyle/>
          <a:p>
            <a:pPr algn="just"/>
            <a:r>
              <a:rPr lang="en-US" sz="2800" dirty="0" smtClean="0">
                <a:solidFill>
                  <a:srgbClr val="0000FF"/>
                </a:solidFill>
              </a:rPr>
              <a:t>Active participation</a:t>
            </a:r>
          </a:p>
          <a:p>
            <a:pPr algn="just"/>
            <a:endParaRPr lang="en-US" sz="2800" dirty="0" smtClean="0">
              <a:solidFill>
                <a:srgbClr val="0000FF"/>
              </a:solidFill>
            </a:endParaRPr>
          </a:p>
          <a:p>
            <a:pPr algn="just"/>
            <a:r>
              <a:rPr lang="en-US" sz="2800" dirty="0" smtClean="0">
                <a:solidFill>
                  <a:srgbClr val="0000FF"/>
                </a:solidFill>
              </a:rPr>
              <a:t>Flexibility</a:t>
            </a:r>
          </a:p>
          <a:p>
            <a:pPr algn="just">
              <a:buNone/>
            </a:pPr>
            <a:endParaRPr lang="en-US" sz="2800" dirty="0" smtClean="0">
              <a:solidFill>
                <a:srgbClr val="0000FF"/>
              </a:solidFill>
            </a:endParaRPr>
          </a:p>
          <a:p>
            <a:pPr algn="just"/>
            <a:r>
              <a:rPr lang="en-US" sz="2800" dirty="0" smtClean="0">
                <a:solidFill>
                  <a:srgbClr val="0000FF"/>
                </a:solidFill>
              </a:rPr>
              <a:t>Minimize distractions (unnecessary movements, side discussions phones off/silent mode).</a:t>
            </a:r>
          </a:p>
          <a:p>
            <a:pPr algn="just"/>
            <a:endParaRPr lang="en-US" sz="2800" dirty="0" smtClean="0">
              <a:solidFill>
                <a:srgbClr val="0000FF"/>
              </a:solidFill>
            </a:endParaRPr>
          </a:p>
          <a:p>
            <a:pPr algn="just"/>
            <a:r>
              <a:rPr lang="en-US" sz="2800" dirty="0" smtClean="0">
                <a:solidFill>
                  <a:srgbClr val="0000FF"/>
                </a:solidFill>
              </a:rPr>
              <a:t>Handouts PRN</a:t>
            </a:r>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991600" cy="762000"/>
          </a:xfrm>
        </p:spPr>
        <p:txBody>
          <a:bodyPr>
            <a:noAutofit/>
          </a:bodyPr>
          <a:lstStyle/>
          <a:p>
            <a:pPr algn="just">
              <a:defRPr/>
            </a:pPr>
            <a:r>
              <a:rPr lang="en-US" sz="3600" b="1" dirty="0" smtClean="0">
                <a:solidFill>
                  <a:srgbClr val="FF0000"/>
                </a:solidFill>
              </a:rPr>
              <a:t>REFERENCE  ITEMS</a:t>
            </a:r>
            <a:endParaRPr lang="en-US" sz="3600" b="1" dirty="0">
              <a:solidFill>
                <a:srgbClr val="FF0000"/>
              </a:solidFill>
            </a:endParaRPr>
          </a:p>
        </p:txBody>
      </p:sp>
      <p:sp>
        <p:nvSpPr>
          <p:cNvPr id="16387" name="Content Placeholder 2"/>
          <p:cNvSpPr>
            <a:spLocks noGrp="1"/>
          </p:cNvSpPr>
          <p:nvPr>
            <p:ph idx="1"/>
          </p:nvPr>
        </p:nvSpPr>
        <p:spPr>
          <a:xfrm>
            <a:off x="304800" y="1295400"/>
            <a:ext cx="8305800" cy="5181600"/>
          </a:xfrm>
        </p:spPr>
        <p:txBody>
          <a:bodyPr>
            <a:normAutofit/>
          </a:bodyPr>
          <a:lstStyle/>
          <a:p>
            <a:pPr marL="514350" indent="-514350" algn="just">
              <a:buAutoNum type="arabicPeriod"/>
            </a:pPr>
            <a:r>
              <a:rPr lang="en-US" sz="2800" dirty="0" smtClean="0">
                <a:solidFill>
                  <a:srgbClr val="0000FF"/>
                </a:solidFill>
              </a:rPr>
              <a:t>Basavanthappa, T.B. (2002) </a:t>
            </a:r>
            <a:r>
              <a:rPr lang="en-US" sz="2800" b="1" u="sng" dirty="0" smtClean="0">
                <a:solidFill>
                  <a:srgbClr val="0000FF"/>
                </a:solidFill>
              </a:rPr>
              <a:t>Community Health Nursing</a:t>
            </a:r>
            <a:r>
              <a:rPr lang="en-US" sz="2800" dirty="0" smtClean="0">
                <a:solidFill>
                  <a:srgbClr val="0000FF"/>
                </a:solidFill>
              </a:rPr>
              <a:t>; New Delhi; © Jaypee Brothers.</a:t>
            </a:r>
          </a:p>
          <a:p>
            <a:pPr marL="514350" indent="-514350" algn="just">
              <a:buAutoNum type="arabicPeriod"/>
            </a:pPr>
            <a:endParaRPr lang="en-US" sz="2800" dirty="0" smtClean="0">
              <a:solidFill>
                <a:srgbClr val="0000FF"/>
              </a:solidFill>
            </a:endParaRPr>
          </a:p>
          <a:p>
            <a:pPr marL="514350" indent="-514350" algn="just">
              <a:buAutoNum type="arabicPeriod"/>
            </a:pPr>
            <a:r>
              <a:rPr lang="en-US" sz="2800" dirty="0" err="1" smtClean="0">
                <a:solidFill>
                  <a:srgbClr val="0000FF"/>
                </a:solidFill>
              </a:rPr>
              <a:t>Ombui</a:t>
            </a:r>
            <a:r>
              <a:rPr lang="en-US" sz="2800" dirty="0" smtClean="0">
                <a:solidFill>
                  <a:srgbClr val="0000FF"/>
                </a:solidFill>
              </a:rPr>
              <a:t>, J.N, </a:t>
            </a:r>
            <a:r>
              <a:rPr lang="en-US" sz="2800" dirty="0" err="1" smtClean="0">
                <a:solidFill>
                  <a:srgbClr val="0000FF"/>
                </a:solidFill>
              </a:rPr>
              <a:t>Gikungu</a:t>
            </a:r>
            <a:r>
              <a:rPr lang="en-US" sz="2800" dirty="0" smtClean="0">
                <a:solidFill>
                  <a:srgbClr val="0000FF"/>
                </a:solidFill>
              </a:rPr>
              <a:t> J.K, (2000) </a:t>
            </a:r>
            <a:r>
              <a:rPr lang="en-US" sz="2800" b="1" u="sng" dirty="0" smtClean="0">
                <a:solidFill>
                  <a:srgbClr val="0000FF"/>
                </a:solidFill>
              </a:rPr>
              <a:t>Schistosomiasis </a:t>
            </a:r>
            <a:r>
              <a:rPr lang="en-US" sz="2800" b="1" u="sng" dirty="0" err="1" smtClean="0">
                <a:solidFill>
                  <a:srgbClr val="0000FF"/>
                </a:solidFill>
              </a:rPr>
              <a:t>Afya</a:t>
            </a:r>
            <a:r>
              <a:rPr lang="en-US" sz="2800" dirty="0" smtClean="0">
                <a:solidFill>
                  <a:srgbClr val="0000FF"/>
                </a:solidFill>
              </a:rPr>
              <a:t>, </a:t>
            </a:r>
            <a:r>
              <a:rPr lang="en-US" sz="2800" dirty="0" err="1" smtClean="0">
                <a:solidFill>
                  <a:srgbClr val="0000FF"/>
                </a:solidFill>
              </a:rPr>
              <a:t>Vol</a:t>
            </a:r>
            <a:r>
              <a:rPr lang="en-US" sz="2800" dirty="0" smtClean="0">
                <a:solidFill>
                  <a:srgbClr val="0000FF"/>
                </a:solidFill>
              </a:rPr>
              <a:t> 31 No.3; Nairobi; © AMREF.</a:t>
            </a:r>
          </a:p>
          <a:p>
            <a:pPr marL="514350" indent="-514350" algn="just">
              <a:buAutoNum type="arabicPeriod"/>
            </a:pPr>
            <a:endParaRPr lang="en-US" sz="2800" dirty="0" smtClean="0">
              <a:solidFill>
                <a:srgbClr val="0000FF"/>
              </a:solidFill>
            </a:endParaRPr>
          </a:p>
          <a:p>
            <a:pPr marL="514350" indent="-514350" algn="just">
              <a:buAutoNum type="arabicPeriod"/>
            </a:pPr>
            <a:r>
              <a:rPr lang="en-US" sz="2800" dirty="0" smtClean="0">
                <a:solidFill>
                  <a:srgbClr val="0000FF"/>
                </a:solidFill>
              </a:rPr>
              <a:t>Marsh </a:t>
            </a:r>
            <a:r>
              <a:rPr lang="en-US" sz="2800" dirty="0" err="1" smtClean="0">
                <a:solidFill>
                  <a:srgbClr val="0000FF"/>
                </a:solidFill>
              </a:rPr>
              <a:t>Gelbert</a:t>
            </a:r>
            <a:r>
              <a:rPr lang="en-US" sz="2800" dirty="0" smtClean="0">
                <a:solidFill>
                  <a:srgbClr val="0000FF"/>
                </a:solidFill>
              </a:rPr>
              <a:t> (1999) </a:t>
            </a:r>
            <a:r>
              <a:rPr lang="en-US" sz="2800" b="1" u="sng" dirty="0" smtClean="0">
                <a:solidFill>
                  <a:srgbClr val="0000FF"/>
                </a:solidFill>
              </a:rPr>
              <a:t>Fleas, Rats and Bubonic Plague</a:t>
            </a:r>
            <a:r>
              <a:rPr lang="en-US" sz="2800" dirty="0" smtClean="0">
                <a:solidFill>
                  <a:srgbClr val="0000FF"/>
                </a:solidFill>
              </a:rPr>
              <a:t>; Nursing Times; West Sussex; © Mentor Medical Ltd.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defRPr/>
            </a:pPr>
            <a:r>
              <a:rPr lang="en-US" sz="3600" b="1" dirty="0" smtClean="0">
                <a:solidFill>
                  <a:srgbClr val="00B050"/>
                </a:solidFill>
              </a:rPr>
              <a:t>INTRODUCTION</a:t>
            </a:r>
            <a:endParaRPr lang="en-US" sz="3600" b="1" dirty="0">
              <a:solidFill>
                <a:srgbClr val="00B050"/>
              </a:solidFill>
            </a:endParaRPr>
          </a:p>
        </p:txBody>
      </p:sp>
      <p:sp>
        <p:nvSpPr>
          <p:cNvPr id="19459" name="Content Placeholder 2"/>
          <p:cNvSpPr>
            <a:spLocks noGrp="1"/>
          </p:cNvSpPr>
          <p:nvPr>
            <p:ph sz="quarter" idx="1"/>
          </p:nvPr>
        </p:nvSpPr>
        <p:spPr>
          <a:xfrm>
            <a:off x="0" y="1600200"/>
            <a:ext cx="8915400" cy="4873625"/>
          </a:xfrm>
        </p:spPr>
        <p:txBody>
          <a:bodyPr>
            <a:normAutofit/>
          </a:bodyPr>
          <a:lstStyle/>
          <a:p>
            <a:pPr algn="just">
              <a:lnSpc>
                <a:spcPct val="150000"/>
              </a:lnSpc>
              <a:buFont typeface="Wingdings" pitchFamily="2" charset="2"/>
              <a:buNone/>
            </a:pPr>
            <a:r>
              <a:rPr lang="en-US" sz="2800" dirty="0" smtClean="0"/>
              <a:t>	Tropical diseases are diseases that are prevalent or unique to the tropical and sub-tropical regions.</a:t>
            </a:r>
          </a:p>
          <a:p>
            <a:pPr algn="just">
              <a:lnSpc>
                <a:spcPct val="150000"/>
              </a:lnSpc>
              <a:buFont typeface="Wingdings" pitchFamily="2" charset="2"/>
              <a:buNone/>
            </a:pPr>
            <a:endParaRPr lang="en-US" sz="2800" dirty="0" smtClean="0"/>
          </a:p>
          <a:p>
            <a:pPr algn="just">
              <a:lnSpc>
                <a:spcPct val="150000"/>
              </a:lnSpc>
              <a:buFont typeface="Wingdings" pitchFamily="2" charset="2"/>
              <a:buNone/>
            </a:pPr>
            <a:r>
              <a:rPr lang="en-US" sz="2800" i="1" dirty="0" smtClean="0"/>
              <a:t>	The tropics are a region of the earth surrounding the equator delimited in latitude by the tropic of cancer in the northern hemisphere and the tropic of Capricorn in the southern hemisphere.</a:t>
            </a:r>
          </a:p>
          <a:p>
            <a:pPr algn="just">
              <a:lnSpc>
                <a:spcPct val="150000"/>
              </a:lnSpc>
              <a:buFont typeface="Wingdings" pitchFamily="2" charset="2"/>
              <a:buNone/>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143000"/>
          </a:xfrm>
        </p:spPr>
        <p:txBody>
          <a:bodyPr>
            <a:normAutofit/>
          </a:bodyPr>
          <a:lstStyle/>
          <a:p>
            <a:pPr algn="just"/>
            <a:r>
              <a:rPr lang="en-US" sz="3200" b="1" dirty="0" smtClean="0">
                <a:solidFill>
                  <a:srgbClr val="00B050"/>
                </a:solidFill>
              </a:rPr>
              <a:t>INTRODUCTION CONT’D</a:t>
            </a:r>
            <a:endParaRPr lang="en-US" sz="3200" dirty="0"/>
          </a:p>
        </p:txBody>
      </p:sp>
      <p:sp>
        <p:nvSpPr>
          <p:cNvPr id="3" name="Content Placeholder 2"/>
          <p:cNvSpPr>
            <a:spLocks noGrp="1"/>
          </p:cNvSpPr>
          <p:nvPr>
            <p:ph idx="1"/>
          </p:nvPr>
        </p:nvSpPr>
        <p:spPr>
          <a:xfrm>
            <a:off x="0" y="1219200"/>
            <a:ext cx="8915400" cy="5638800"/>
          </a:xfrm>
        </p:spPr>
        <p:txBody>
          <a:bodyPr>
            <a:normAutofit/>
          </a:bodyPr>
          <a:lstStyle/>
          <a:p>
            <a:pPr algn="just">
              <a:buNone/>
            </a:pPr>
            <a:r>
              <a:rPr lang="en-US" sz="2800" dirty="0" smtClean="0"/>
              <a:t>	The tropical diseases are less prevalent in temperate climates partly due to occurrence of a cold season, which controls the insect population by forcing hibernation.</a:t>
            </a:r>
          </a:p>
          <a:p>
            <a:pPr algn="just">
              <a:buNone/>
            </a:pPr>
            <a:endParaRPr lang="en-US" sz="2800" dirty="0" smtClean="0"/>
          </a:p>
          <a:p>
            <a:pPr algn="just">
              <a:buNone/>
            </a:pPr>
            <a:r>
              <a:rPr lang="en-US" sz="2800" dirty="0" smtClean="0"/>
              <a:t>	The initial impetus for tropical medicine was to protect the health of colonialists particularly in India and Africa.</a:t>
            </a:r>
          </a:p>
          <a:p>
            <a:pPr algn="just">
              <a:buNone/>
            </a:pPr>
            <a:endParaRPr lang="en-US" sz="2800" dirty="0" smtClean="0"/>
          </a:p>
          <a:p>
            <a:pPr algn="just">
              <a:buNone/>
            </a:pPr>
            <a:r>
              <a:rPr lang="en-US" sz="2800" dirty="0" smtClean="0"/>
              <a:t>	Insects like mosquitoes and flies are the most common disease carriers or vectors, causing the transmission of the infectious agent  through subcutaneous  blood exchange.</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just"/>
            <a:r>
              <a:rPr lang="en-US" sz="3200" b="1" dirty="0" smtClean="0">
                <a:solidFill>
                  <a:srgbClr val="00B050"/>
                </a:solidFill>
              </a:rPr>
              <a:t>INTRODUCTION CONT’D</a:t>
            </a:r>
            <a:endParaRPr lang="en-US" sz="3200" dirty="0"/>
          </a:p>
        </p:txBody>
      </p:sp>
      <p:sp>
        <p:nvSpPr>
          <p:cNvPr id="3" name="Content Placeholder 2"/>
          <p:cNvSpPr>
            <a:spLocks noGrp="1"/>
          </p:cNvSpPr>
          <p:nvPr>
            <p:ph idx="1"/>
          </p:nvPr>
        </p:nvSpPr>
        <p:spPr>
          <a:xfrm>
            <a:off x="228600" y="1295400"/>
            <a:ext cx="8458200" cy="5562600"/>
          </a:xfrm>
        </p:spPr>
        <p:txBody>
          <a:bodyPr>
            <a:normAutofit/>
          </a:bodyPr>
          <a:lstStyle/>
          <a:p>
            <a:pPr algn="just">
              <a:buNone/>
            </a:pPr>
            <a:r>
              <a:rPr lang="en-US" sz="2800" dirty="0" smtClean="0"/>
              <a:t>	Some of the factors that have led to the increased incidence of the tropical diseases include:</a:t>
            </a:r>
          </a:p>
          <a:p>
            <a:pPr algn="just">
              <a:buNone/>
            </a:pPr>
            <a:endParaRPr lang="en-US" sz="2800" dirty="0" smtClean="0"/>
          </a:p>
          <a:p>
            <a:pPr lvl="1" algn="just">
              <a:buFont typeface="Arial" pitchFamily="34" charset="0"/>
              <a:buChar char="•"/>
            </a:pPr>
            <a:r>
              <a:rPr lang="en-US" dirty="0" smtClean="0"/>
              <a:t>Human exploration of the tropical rain forests.</a:t>
            </a:r>
          </a:p>
          <a:p>
            <a:pPr lvl="1" algn="just">
              <a:buFont typeface="Arial" pitchFamily="34" charset="0"/>
              <a:buChar char="•"/>
            </a:pPr>
            <a:endParaRPr lang="en-US" dirty="0" smtClean="0"/>
          </a:p>
          <a:p>
            <a:pPr lvl="1" algn="just">
              <a:buFont typeface="Arial" pitchFamily="34" charset="0"/>
              <a:buChar char="•"/>
            </a:pPr>
            <a:r>
              <a:rPr lang="en-US" dirty="0" smtClean="0"/>
              <a:t>Deforestation</a:t>
            </a:r>
          </a:p>
          <a:p>
            <a:pPr lvl="1" algn="just">
              <a:buFont typeface="Arial" pitchFamily="34" charset="0"/>
              <a:buChar char="•"/>
            </a:pPr>
            <a:endParaRPr lang="en-US" dirty="0" smtClean="0"/>
          </a:p>
          <a:p>
            <a:pPr lvl="1" algn="just">
              <a:buFont typeface="Arial" pitchFamily="34" charset="0"/>
              <a:buChar char="•"/>
            </a:pPr>
            <a:r>
              <a:rPr lang="en-US" dirty="0" smtClean="0"/>
              <a:t>Rising immigration, and</a:t>
            </a:r>
          </a:p>
          <a:p>
            <a:pPr lvl="1" algn="just">
              <a:buFont typeface="Arial" pitchFamily="34" charset="0"/>
              <a:buChar char="•"/>
            </a:pPr>
            <a:endParaRPr lang="en-US" dirty="0" smtClean="0"/>
          </a:p>
          <a:p>
            <a:pPr lvl="1" algn="just">
              <a:buFont typeface="Arial" pitchFamily="34" charset="0"/>
              <a:buChar char="•"/>
            </a:pPr>
            <a:r>
              <a:rPr lang="en-US" dirty="0" smtClean="0"/>
              <a:t>Increased international air travel and other tourism to the tropical regions.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143000"/>
          </a:xfrm>
        </p:spPr>
        <p:txBody>
          <a:bodyPr>
            <a:normAutofit/>
          </a:bodyPr>
          <a:lstStyle/>
          <a:p>
            <a:pPr algn="just"/>
            <a:r>
              <a:rPr lang="en-US" sz="3200" b="1" dirty="0" smtClean="0">
                <a:solidFill>
                  <a:srgbClr val="00B050"/>
                </a:solidFill>
              </a:rPr>
              <a:t>INTRODUCTION CONT’D</a:t>
            </a:r>
            <a:endParaRPr lang="en-US" sz="3200" dirty="0"/>
          </a:p>
        </p:txBody>
      </p:sp>
      <p:sp>
        <p:nvSpPr>
          <p:cNvPr id="3" name="Content Placeholder 2"/>
          <p:cNvSpPr>
            <a:spLocks noGrp="1"/>
          </p:cNvSpPr>
          <p:nvPr>
            <p:ph idx="1"/>
          </p:nvPr>
        </p:nvSpPr>
        <p:spPr>
          <a:xfrm>
            <a:off x="0" y="1143000"/>
            <a:ext cx="8915400" cy="5334000"/>
          </a:xfrm>
        </p:spPr>
        <p:txBody>
          <a:bodyPr>
            <a:normAutofit/>
          </a:bodyPr>
          <a:lstStyle/>
          <a:p>
            <a:pPr algn="just">
              <a:buNone/>
            </a:pPr>
            <a:r>
              <a:rPr lang="en-US" sz="2800" dirty="0" smtClean="0"/>
              <a:t>	Communicable diseases, also known as infectious diseases, or transmissible diseases, are illnesses that result from the infection i.e. from the presence and growth of pathogenic (capable of causing disease) biologic agents in an individual human or other animal hosts.</a:t>
            </a:r>
          </a:p>
          <a:p>
            <a:pPr algn="just">
              <a:buNone/>
            </a:pPr>
            <a:endParaRPr lang="en-US" sz="2800" dirty="0" smtClean="0"/>
          </a:p>
          <a:p>
            <a:pPr algn="just">
              <a:buNone/>
            </a:pPr>
            <a:r>
              <a:rPr lang="en-US" sz="2800" dirty="0" smtClean="0"/>
              <a:t>	Infections range in severity from asymptomatic (without symptoms) to severe and fatal.</a:t>
            </a:r>
          </a:p>
          <a:p>
            <a:pPr algn="just">
              <a:buNone/>
            </a:pPr>
            <a:endParaRPr lang="en-US" sz="2800" dirty="0" smtClean="0"/>
          </a:p>
          <a:p>
            <a:pPr algn="just">
              <a:buNone/>
            </a:pPr>
            <a:r>
              <a:rPr lang="en-US" sz="2800" dirty="0" smtClean="0"/>
              <a:t>	Most communicable diseases are also tropical diseases.</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b="1" dirty="0" smtClean="0">
                <a:solidFill>
                  <a:srgbClr val="00B050"/>
                </a:solidFill>
              </a:rPr>
              <a:t>REVIEW OF THE TRANSMISSION, PREVENTION AND CONTROL OF INFECTIONS</a:t>
            </a: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0"/>
            <a:ext cx="8305800" cy="1143000"/>
          </a:xfrm>
        </p:spPr>
        <p:txBody>
          <a:bodyPr>
            <a:normAutofit/>
          </a:bodyPr>
          <a:lstStyle/>
          <a:p>
            <a:pPr algn="just" eaLnBrk="1" fontAlgn="auto" hangingPunct="1">
              <a:spcAft>
                <a:spcPts val="0"/>
              </a:spcAft>
              <a:defRPr/>
            </a:pPr>
            <a:r>
              <a:rPr lang="en-US" sz="3200" b="1" dirty="0" smtClean="0">
                <a:solidFill>
                  <a:srgbClr val="00B050"/>
                </a:solidFill>
              </a:rPr>
              <a:t>INFECTIOUS DISEASES</a:t>
            </a:r>
          </a:p>
        </p:txBody>
      </p:sp>
      <p:sp>
        <p:nvSpPr>
          <p:cNvPr id="9219" name="Rectangle 3"/>
          <p:cNvSpPr>
            <a:spLocks noGrp="1" noChangeArrowheads="1"/>
          </p:cNvSpPr>
          <p:nvPr>
            <p:ph idx="1"/>
          </p:nvPr>
        </p:nvSpPr>
        <p:spPr>
          <a:xfrm>
            <a:off x="0" y="1371600"/>
            <a:ext cx="8915400" cy="5181600"/>
          </a:xfrm>
        </p:spPr>
        <p:txBody>
          <a:bodyPr>
            <a:normAutofit/>
          </a:bodyPr>
          <a:lstStyle/>
          <a:p>
            <a:pPr algn="just" eaLnBrk="1" hangingPunct="1">
              <a:lnSpc>
                <a:spcPct val="80000"/>
              </a:lnSpc>
              <a:buNone/>
            </a:pPr>
            <a:r>
              <a:rPr lang="en-US" sz="2800" dirty="0" smtClean="0"/>
              <a:t>	Infectious or communicable disease  are illness caused by the transmission of a specific infectious agent or its toxic products from an infected person or animal to a  susceptible host, either directly or indirectly.</a:t>
            </a:r>
          </a:p>
          <a:p>
            <a:pPr algn="just" eaLnBrk="1" hangingPunct="1">
              <a:lnSpc>
                <a:spcPct val="80000"/>
              </a:lnSpc>
              <a:buNone/>
            </a:pPr>
            <a:endParaRPr lang="en-US" sz="2800" dirty="0" smtClean="0"/>
          </a:p>
          <a:p>
            <a:pPr algn="just" eaLnBrk="1" hangingPunct="1">
              <a:lnSpc>
                <a:spcPct val="80000"/>
              </a:lnSpc>
              <a:buNone/>
            </a:pPr>
            <a:r>
              <a:rPr lang="en-US" sz="2800" dirty="0" smtClean="0"/>
              <a:t>	Infectious diseases as a major health problem in developing countries.</a:t>
            </a:r>
          </a:p>
          <a:p>
            <a:pPr algn="just" eaLnBrk="1" hangingPunct="1">
              <a:lnSpc>
                <a:spcPct val="80000"/>
              </a:lnSpc>
              <a:buNone/>
            </a:pPr>
            <a:endParaRPr lang="en-US" sz="2800" dirty="0" smtClean="0"/>
          </a:p>
          <a:p>
            <a:pPr algn="just" eaLnBrk="1" hangingPunct="1">
              <a:lnSpc>
                <a:spcPct val="80000"/>
              </a:lnSpc>
              <a:buNone/>
            </a:pPr>
            <a:r>
              <a:rPr lang="en-US" sz="2800" dirty="0" smtClean="0"/>
              <a:t>	They are the major causes of morbidity and mortality in the tropical regions.</a:t>
            </a:r>
          </a:p>
          <a:p>
            <a:pPr lvl="3" algn="just" eaLnBrk="1" hangingPunct="1">
              <a:lnSpc>
                <a:spcPct val="80000"/>
              </a:lnSpc>
              <a:buFontTx/>
              <a:buNone/>
            </a:pPr>
            <a:endParaRPr lang="en-US" sz="2800" dirty="0" smtClean="0"/>
          </a:p>
          <a:p>
            <a:pPr algn="just" eaLnBrk="1" hangingPunct="1">
              <a:lnSpc>
                <a:spcPct val="80000"/>
              </a:lnSpc>
            </a:pPr>
            <a:endParaRPr lang="en-US" sz="2800" dirty="0" smtClean="0"/>
          </a:p>
          <a:p>
            <a:pPr lvl="3" algn="just" eaLnBrk="1" hangingPunct="1">
              <a:lnSpc>
                <a:spcPct val="80000"/>
              </a:lnSpc>
              <a:buFontTx/>
              <a:buNone/>
            </a:pPr>
            <a:endParaRPr lang="en-US" sz="2800" dirty="0" smtClean="0"/>
          </a:p>
        </p:txBody>
      </p:sp>
      <p:sp>
        <p:nvSpPr>
          <p:cNvPr id="4" name="Date Placeholder 3"/>
          <p:cNvSpPr>
            <a:spLocks noGrp="1"/>
          </p:cNvSpPr>
          <p:nvPr>
            <p:ph type="dt" sz="quarter" idx="10"/>
          </p:nvPr>
        </p:nvSpPr>
        <p:spPr/>
        <p:txBody>
          <a:bodyPr/>
          <a:lstStyle/>
          <a:p>
            <a:pPr>
              <a:defRPr/>
            </a:pPr>
            <a:fld id="{C609F392-8236-43DE-A9C3-B84D9C014388}"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397B2D14-C934-4AAD-9315-C920A89A6A91}"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295400"/>
            <a:ext cx="9144000" cy="1470025"/>
          </a:xfrm>
        </p:spPr>
        <p:txBody>
          <a:bodyPr>
            <a:noAutofit/>
          </a:bodyPr>
          <a:lstStyle/>
          <a:p>
            <a:pPr>
              <a:defRPr/>
            </a:pPr>
            <a:r>
              <a:rPr lang="en-US" sz="4800" b="1" dirty="0" smtClean="0">
                <a:solidFill>
                  <a:srgbClr val="0000FF"/>
                </a:solidFill>
              </a:rPr>
              <a:t>COMMUNICABLE AND VECTOR-BORNE DISEASES – II</a:t>
            </a:r>
            <a:endParaRPr lang="en-US" sz="4800" dirty="0">
              <a:solidFill>
                <a:srgbClr val="0000FF"/>
              </a:solidFill>
              <a:latin typeface="Constantia" pitchFamily="18" charset="0"/>
            </a:endParaRPr>
          </a:p>
        </p:txBody>
      </p:sp>
      <p:sp>
        <p:nvSpPr>
          <p:cNvPr id="9219" name="Subtitle 2"/>
          <p:cNvSpPr>
            <a:spLocks noGrp="1"/>
          </p:cNvSpPr>
          <p:nvPr>
            <p:ph type="subTitle" idx="1"/>
          </p:nvPr>
        </p:nvSpPr>
        <p:spPr>
          <a:xfrm>
            <a:off x="685800" y="3886200"/>
            <a:ext cx="7620000" cy="1752600"/>
          </a:xfrm>
        </p:spPr>
        <p:txBody>
          <a:bodyPr/>
          <a:lstStyle/>
          <a:p>
            <a:r>
              <a:rPr lang="en-US" sz="3600" b="1" dirty="0" smtClean="0">
                <a:solidFill>
                  <a:srgbClr val="FF0000"/>
                </a:solidFill>
              </a:rPr>
              <a:t>BLOCK FOUR</a:t>
            </a:r>
          </a:p>
          <a:p>
            <a:r>
              <a:rPr lang="en-US" sz="3600" b="1" dirty="0" smtClean="0">
                <a:solidFill>
                  <a:srgbClr val="FF0000"/>
                </a:solidFill>
                <a:cs typeface="Times New Roman" pitchFamily="18" charset="0"/>
              </a:rPr>
              <a:t>CLASS</a:t>
            </a:r>
            <a:r>
              <a:rPr lang="en-US" sz="3600" b="1" dirty="0" smtClean="0">
                <a:solidFill>
                  <a:srgbClr val="FF0000"/>
                </a:solidFill>
              </a:rPr>
              <a:t> OF SEPTEMBER,</a:t>
            </a:r>
            <a:r>
              <a:rPr lang="en-US" sz="3600" b="1" dirty="0" smtClean="0">
                <a:solidFill>
                  <a:srgbClr val="FF0000"/>
                </a:solidFill>
                <a:cs typeface="Times New Roman" pitchFamily="18" charset="0"/>
              </a:rPr>
              <a:t> 2014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2400" y="0"/>
            <a:ext cx="8534400" cy="944562"/>
          </a:xfrm>
        </p:spPr>
        <p:txBody>
          <a:bodyPr>
            <a:normAutofit/>
          </a:bodyPr>
          <a:lstStyle/>
          <a:p>
            <a:pPr algn="just" eaLnBrk="1" fontAlgn="auto" hangingPunct="1">
              <a:spcAft>
                <a:spcPts val="0"/>
              </a:spcAft>
              <a:defRPr/>
            </a:pPr>
            <a:r>
              <a:rPr lang="en-US" sz="3200" b="1" dirty="0" smtClean="0">
                <a:solidFill>
                  <a:srgbClr val="00B050"/>
                </a:solidFill>
              </a:rPr>
              <a:t>THE EPIDEMIOLOGY TRIANGLE/ TRIAD</a:t>
            </a:r>
          </a:p>
        </p:txBody>
      </p:sp>
      <p:sp>
        <p:nvSpPr>
          <p:cNvPr id="10243" name="Rectangle 3"/>
          <p:cNvSpPr>
            <a:spLocks noGrp="1" noChangeArrowheads="1"/>
          </p:cNvSpPr>
          <p:nvPr>
            <p:ph idx="1"/>
          </p:nvPr>
        </p:nvSpPr>
        <p:spPr>
          <a:xfrm>
            <a:off x="-228600" y="838200"/>
            <a:ext cx="9220200" cy="6019800"/>
          </a:xfrm>
        </p:spPr>
        <p:txBody>
          <a:bodyPr>
            <a:noAutofit/>
          </a:bodyPr>
          <a:lstStyle/>
          <a:p>
            <a:pPr marL="365760" indent="-283464" algn="just" eaLnBrk="1" fontAlgn="auto" hangingPunct="1">
              <a:spcAft>
                <a:spcPts val="0"/>
              </a:spcAft>
              <a:buNone/>
              <a:defRPr/>
            </a:pPr>
            <a:r>
              <a:rPr lang="en-US" sz="2800" dirty="0" smtClean="0"/>
              <a:t>	Disease outbreaks in a population often involves several factor and entities and people, objects and organisms can be involved in the spread of a disease.</a:t>
            </a:r>
          </a:p>
          <a:p>
            <a:pPr marL="365760" indent="-283464" algn="just" eaLnBrk="1" fontAlgn="auto" hangingPunct="1">
              <a:spcAft>
                <a:spcPts val="0"/>
              </a:spcAft>
              <a:buNone/>
              <a:defRPr/>
            </a:pPr>
            <a:endParaRPr lang="en-US" sz="2800" dirty="0" smtClean="0"/>
          </a:p>
          <a:p>
            <a:pPr marL="365760" indent="-283464" algn="just" eaLnBrk="1" fontAlgn="auto" hangingPunct="1">
              <a:spcAft>
                <a:spcPts val="0"/>
              </a:spcAft>
              <a:buNone/>
              <a:defRPr/>
            </a:pPr>
            <a:r>
              <a:rPr lang="en-US" sz="2800" dirty="0" smtClean="0"/>
              <a:t>	Epidemiologist have created a model to help explain the multifaceted phenomena of disease transmission known as </a:t>
            </a:r>
            <a:r>
              <a:rPr lang="en-US" sz="2800" b="1" dirty="0" smtClean="0">
                <a:solidFill>
                  <a:srgbClr val="FF0000"/>
                </a:solidFill>
              </a:rPr>
              <a:t>the epidemiological triangle.</a:t>
            </a:r>
          </a:p>
          <a:p>
            <a:pPr marL="365760" indent="-283464" algn="just" eaLnBrk="1" fontAlgn="auto" hangingPunct="1">
              <a:spcAft>
                <a:spcPts val="0"/>
              </a:spcAft>
              <a:buFont typeface="Wingdings 2"/>
              <a:buChar char=""/>
              <a:defRPr/>
            </a:pPr>
            <a:endParaRPr lang="en-US" sz="2800" dirty="0" smtClean="0"/>
          </a:p>
          <a:p>
            <a:pPr marL="365760" indent="-283464" algn="just" eaLnBrk="1" fontAlgn="auto" hangingPunct="1">
              <a:spcAft>
                <a:spcPts val="0"/>
              </a:spcAft>
              <a:buNone/>
              <a:defRPr/>
            </a:pPr>
            <a:r>
              <a:rPr lang="en-US" sz="2800" dirty="0" smtClean="0"/>
              <a:t>	The natural history of a disease is the course of events a disease will follow without intervention. It is the process by which a disease occurs and progresses in humans involving the interaction of three factors: </a:t>
            </a:r>
            <a:r>
              <a:rPr lang="en-US" sz="2800" b="1" dirty="0" smtClean="0">
                <a:solidFill>
                  <a:srgbClr val="FF0000"/>
                </a:solidFill>
              </a:rPr>
              <a:t>the causative agent, the susceptible host and the environment.</a:t>
            </a:r>
          </a:p>
        </p:txBody>
      </p:sp>
      <p:sp>
        <p:nvSpPr>
          <p:cNvPr id="4" name="Date Placeholder 3"/>
          <p:cNvSpPr>
            <a:spLocks noGrp="1"/>
          </p:cNvSpPr>
          <p:nvPr>
            <p:ph type="dt" sz="quarter" idx="10"/>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6C2DD7DE-9F6F-49B4-8971-91B83A409474}" type="slidenum">
              <a:rPr lang="en-US"/>
              <a:pPr>
                <a:defRPr/>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274638"/>
            <a:ext cx="8077200" cy="868362"/>
          </a:xfrm>
        </p:spPr>
        <p:txBody>
          <a:bodyPr>
            <a:normAutofit/>
          </a:bodyPr>
          <a:lstStyle/>
          <a:p>
            <a:pPr algn="just" eaLnBrk="1" fontAlgn="auto" hangingPunct="1">
              <a:spcAft>
                <a:spcPts val="0"/>
              </a:spcAft>
              <a:defRPr/>
            </a:pPr>
            <a:r>
              <a:rPr lang="en-US" sz="3200" b="1" dirty="0" smtClean="0">
                <a:solidFill>
                  <a:srgbClr val="00B050"/>
                </a:solidFill>
              </a:rPr>
              <a:t>THE EPIDEMIOLOGY TRIANGLE CONT’D</a:t>
            </a:r>
          </a:p>
        </p:txBody>
      </p:sp>
      <p:sp>
        <p:nvSpPr>
          <p:cNvPr id="11267" name="Rectangle 3"/>
          <p:cNvSpPr>
            <a:spLocks noGrp="1" noChangeArrowheads="1"/>
          </p:cNvSpPr>
          <p:nvPr>
            <p:ph idx="1"/>
          </p:nvPr>
        </p:nvSpPr>
        <p:spPr>
          <a:xfrm>
            <a:off x="0" y="1371600"/>
            <a:ext cx="8686800" cy="4648200"/>
          </a:xfrm>
        </p:spPr>
        <p:txBody>
          <a:bodyPr>
            <a:normAutofit/>
          </a:bodyPr>
          <a:lstStyle/>
          <a:p>
            <a:pPr marL="609600" indent="-609600" algn="just" eaLnBrk="1" hangingPunct="1">
              <a:lnSpc>
                <a:spcPct val="80000"/>
              </a:lnSpc>
              <a:buFont typeface="Wingdings" pitchFamily="2" charset="2"/>
              <a:buNone/>
            </a:pPr>
            <a:r>
              <a:rPr lang="en-US" sz="2800" dirty="0" smtClean="0"/>
              <a:t>	Four (4) interrelated factors contribute to the outbreak of a disease:</a:t>
            </a:r>
          </a:p>
          <a:p>
            <a:pPr marL="609600" indent="-609600" algn="just" eaLnBrk="1" hangingPunct="1">
              <a:lnSpc>
                <a:spcPct val="80000"/>
              </a:lnSpc>
              <a:buFont typeface="Wingdings" pitchFamily="2" charset="2"/>
              <a:buNone/>
            </a:pPr>
            <a:endParaRPr lang="en-US" sz="2800" dirty="0" smtClean="0"/>
          </a:p>
          <a:p>
            <a:pPr marL="1409700" lvl="2" indent="-609600" algn="just">
              <a:lnSpc>
                <a:spcPct val="80000"/>
              </a:lnSpc>
              <a:buAutoNum type="romanLcParenR"/>
            </a:pPr>
            <a:r>
              <a:rPr lang="en-US" sz="2800" dirty="0" smtClean="0"/>
              <a:t>Role of the host</a:t>
            </a:r>
          </a:p>
          <a:p>
            <a:pPr marL="1409700" lvl="2" indent="-609600" algn="just">
              <a:lnSpc>
                <a:spcPct val="80000"/>
              </a:lnSpc>
              <a:buAutoNum type="romanLcParenR"/>
            </a:pPr>
            <a:endParaRPr lang="en-US" sz="2800" dirty="0" smtClean="0"/>
          </a:p>
          <a:p>
            <a:pPr marL="1409700" lvl="2" indent="-609600" algn="just">
              <a:lnSpc>
                <a:spcPct val="80000"/>
              </a:lnSpc>
              <a:buAutoNum type="romanLcParenR"/>
            </a:pPr>
            <a:r>
              <a:rPr lang="en-US" sz="2800" dirty="0" smtClean="0"/>
              <a:t>Agent</a:t>
            </a:r>
          </a:p>
          <a:p>
            <a:pPr marL="1409700" lvl="2" indent="-609600" algn="just">
              <a:lnSpc>
                <a:spcPct val="80000"/>
              </a:lnSpc>
              <a:buAutoNum type="romanLcParenR"/>
            </a:pPr>
            <a:endParaRPr lang="en-US" sz="2800" dirty="0" smtClean="0"/>
          </a:p>
          <a:p>
            <a:pPr marL="1409700" lvl="2" indent="-609600" algn="just">
              <a:lnSpc>
                <a:spcPct val="80000"/>
              </a:lnSpc>
              <a:buAutoNum type="romanLcParenR"/>
            </a:pPr>
            <a:r>
              <a:rPr lang="en-US" sz="2800" dirty="0" smtClean="0"/>
              <a:t>Environmental circumstances</a:t>
            </a:r>
          </a:p>
          <a:p>
            <a:pPr marL="1409700" lvl="2" indent="-609600" algn="just">
              <a:lnSpc>
                <a:spcPct val="80000"/>
              </a:lnSpc>
              <a:buAutoNum type="romanLcParenR"/>
            </a:pPr>
            <a:endParaRPr lang="en-US" sz="2800" dirty="0" smtClean="0"/>
          </a:p>
          <a:p>
            <a:pPr marL="1409700" lvl="2" indent="-609600" algn="just">
              <a:lnSpc>
                <a:spcPct val="80000"/>
              </a:lnSpc>
              <a:buAutoNum type="romanLcParenR"/>
            </a:pPr>
            <a:r>
              <a:rPr lang="en-US" sz="2800" dirty="0" smtClean="0"/>
              <a:t>Time</a:t>
            </a:r>
          </a:p>
          <a:p>
            <a:pPr marL="609600" indent="-609600" algn="just" eaLnBrk="1" hangingPunct="1">
              <a:lnSpc>
                <a:spcPct val="80000"/>
              </a:lnSpc>
              <a:buFont typeface="Wingdings" pitchFamily="2" charset="2"/>
              <a:buNone/>
            </a:pPr>
            <a:r>
              <a:rPr lang="en-US" sz="2800" dirty="0" smtClean="0"/>
              <a:t>	</a:t>
            </a:r>
          </a:p>
        </p:txBody>
      </p:sp>
      <p:sp>
        <p:nvSpPr>
          <p:cNvPr id="4" name="Date Placeholder 3"/>
          <p:cNvSpPr>
            <a:spLocks noGrp="1"/>
          </p:cNvSpPr>
          <p:nvPr>
            <p:ph type="dt" sz="quarter" idx="10"/>
          </p:nvPr>
        </p:nvSpPr>
        <p:spPr/>
        <p:txBody>
          <a:bodyPr/>
          <a:lstStyle/>
          <a:p>
            <a:pPr>
              <a:defRPr/>
            </a:pPr>
            <a:fld id="{B7C3285C-C53E-4ADA-B9A3-893648FE976E}" type="datetime1">
              <a:rPr lang="en-US"/>
              <a:pPr>
                <a:defRPr/>
              </a:pPr>
              <a:t>8/23/2017</a:t>
            </a:fld>
            <a:endParaRPr lang="en-US" dirty="0"/>
          </a:p>
        </p:txBody>
      </p:sp>
      <p:sp>
        <p:nvSpPr>
          <p:cNvPr id="5" name="Slide Number Placeholder 4"/>
          <p:cNvSpPr>
            <a:spLocks noGrp="1"/>
          </p:cNvSpPr>
          <p:nvPr>
            <p:ph type="sldNum" sz="quarter" idx="12"/>
          </p:nvPr>
        </p:nvSpPr>
        <p:spPr/>
        <p:txBody>
          <a:bodyPr/>
          <a:lstStyle/>
          <a:p>
            <a:pPr>
              <a:defRPr/>
            </a:pPr>
            <a:fld id="{3BEDD257-E805-4228-B8E7-28F7172CF4F1}" type="slidenum">
              <a:rPr lang="en-US"/>
              <a:pPr>
                <a:defRPr/>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pPr algn="just"/>
            <a:r>
              <a:rPr lang="en-US" sz="3200" b="1" dirty="0" smtClean="0">
                <a:solidFill>
                  <a:srgbClr val="00B050"/>
                </a:solidFill>
              </a:rPr>
              <a:t>THE EPIDEMIOLOGY TRIANGLE CONT’D</a:t>
            </a:r>
            <a:endParaRPr lang="en-US" sz="3200" dirty="0"/>
          </a:p>
        </p:txBody>
      </p:sp>
      <p:sp>
        <p:nvSpPr>
          <p:cNvPr id="3" name="Content Placeholder 2"/>
          <p:cNvSpPr>
            <a:spLocks noGrp="1"/>
          </p:cNvSpPr>
          <p:nvPr>
            <p:ph idx="1"/>
          </p:nvPr>
        </p:nvSpPr>
        <p:spPr>
          <a:xfrm>
            <a:off x="0" y="1676400"/>
            <a:ext cx="8686800" cy="4373563"/>
          </a:xfrm>
        </p:spPr>
        <p:txBody>
          <a:bodyPr>
            <a:normAutofit/>
          </a:bodyPr>
          <a:lstStyle/>
          <a:p>
            <a:pPr algn="just">
              <a:buNone/>
            </a:pPr>
            <a:r>
              <a:rPr lang="en-US" sz="2800" dirty="0" smtClean="0"/>
              <a:t>	The epidemiology triangle is used to analyze the role and interrelatedness of each of the four factors in epidemiology of infectious diseases, that is the influence, reactivity and effect each factor has on the other three.</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algn="just">
              <a:defRPr/>
            </a:pPr>
            <a:r>
              <a:rPr lang="en-US" sz="3200" b="1" dirty="0" smtClean="0">
                <a:solidFill>
                  <a:srgbClr val="00B050"/>
                </a:solidFill>
              </a:rPr>
              <a:t>THE EPIDEMIOLOGY TRIANGLE CONT’D</a:t>
            </a:r>
            <a:endParaRPr lang="en-US" sz="3200" dirty="0" smtClean="0">
              <a:solidFill>
                <a:schemeClr val="tx2">
                  <a:satMod val="130000"/>
                </a:schemeClr>
              </a:solidFill>
            </a:endParaRPr>
          </a:p>
        </p:txBody>
      </p:sp>
      <p:pic>
        <p:nvPicPr>
          <p:cNvPr id="12291" name="Picture 4"/>
          <p:cNvPicPr>
            <a:picLocks noChangeAspect="1" noChangeArrowheads="1"/>
          </p:cNvPicPr>
          <p:nvPr/>
        </p:nvPicPr>
        <p:blipFill>
          <a:blip r:embed="rId2"/>
          <a:srcRect l="5000" t="8888" b="6667"/>
          <a:stretch>
            <a:fillRect/>
          </a:stretch>
        </p:blipFill>
        <p:spPr bwMode="auto">
          <a:xfrm>
            <a:off x="914400" y="1371600"/>
            <a:ext cx="7239000" cy="4826000"/>
          </a:xfrm>
          <a:prstGeom prst="rect">
            <a:avLst/>
          </a:prstGeom>
          <a:noFill/>
          <a:ln w="9525">
            <a:noFill/>
            <a:miter lim="800000"/>
            <a:headEnd/>
            <a:tailEnd/>
          </a:ln>
        </p:spPr>
      </p:pic>
      <p:sp>
        <p:nvSpPr>
          <p:cNvPr id="12292" name="Text Box 5"/>
          <p:cNvSpPr txBox="1">
            <a:spLocks noChangeArrowheads="1"/>
          </p:cNvSpPr>
          <p:nvPr/>
        </p:nvSpPr>
        <p:spPr bwMode="auto">
          <a:xfrm>
            <a:off x="3352800" y="3962400"/>
            <a:ext cx="2133600" cy="701675"/>
          </a:xfrm>
          <a:prstGeom prst="rect">
            <a:avLst/>
          </a:prstGeom>
          <a:solidFill>
            <a:srgbClr val="FFCC00"/>
          </a:solidFill>
          <a:ln w="9525">
            <a:noFill/>
            <a:miter lim="800000"/>
            <a:headEnd/>
            <a:tailEnd/>
          </a:ln>
        </p:spPr>
        <p:txBody>
          <a:bodyPr>
            <a:spAutoFit/>
          </a:bodyPr>
          <a:lstStyle/>
          <a:p>
            <a:pPr algn="ctr">
              <a:spcBef>
                <a:spcPct val="50000"/>
              </a:spcBef>
            </a:pPr>
            <a:r>
              <a:rPr lang="en-US" sz="4000" b="1" dirty="0"/>
              <a:t>Time</a:t>
            </a:r>
          </a:p>
        </p:txBody>
      </p:sp>
      <p:sp>
        <p:nvSpPr>
          <p:cNvPr id="5" name="Date Placeholder 4"/>
          <p:cNvSpPr>
            <a:spLocks noGrp="1"/>
          </p:cNvSpPr>
          <p:nvPr>
            <p:ph type="dt" sz="quarter" idx="10"/>
          </p:nvPr>
        </p:nvSpPr>
        <p:spPr/>
        <p:txBody>
          <a:bodyPr/>
          <a:lstStyle/>
          <a:p>
            <a:pPr>
              <a:defRPr/>
            </a:pPr>
            <a:fld id="{73710E82-A1C5-4F4C-B226-19209C704CFF}" type="datetime1">
              <a:rPr lang="en-US"/>
              <a:pPr>
                <a:defRPr/>
              </a:pPr>
              <a:t>8/23/2017</a:t>
            </a:fld>
            <a:endParaRPr lang="en-US" dirty="0"/>
          </a:p>
        </p:txBody>
      </p:sp>
      <p:sp>
        <p:nvSpPr>
          <p:cNvPr id="6" name="Slide Number Placeholder 5"/>
          <p:cNvSpPr>
            <a:spLocks noGrp="1"/>
          </p:cNvSpPr>
          <p:nvPr>
            <p:ph type="sldNum" sz="quarter" idx="12"/>
          </p:nvPr>
        </p:nvSpPr>
        <p:spPr/>
        <p:txBody>
          <a:bodyPr/>
          <a:lstStyle/>
          <a:p>
            <a:pPr>
              <a:defRPr/>
            </a:pPr>
            <a:fld id="{95024F95-C1C6-486C-A3EF-4B1186C48642}" type="slidenum">
              <a:rPr lang="en-US"/>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0"/>
            <a:ext cx="8305800" cy="1143000"/>
          </a:xfrm>
        </p:spPr>
        <p:txBody>
          <a:bodyPr>
            <a:normAutofit/>
          </a:bodyPr>
          <a:lstStyle/>
          <a:p>
            <a:pPr algn="just">
              <a:defRPr/>
            </a:pPr>
            <a:r>
              <a:rPr lang="en-US" sz="3200" b="1" dirty="0" smtClean="0">
                <a:solidFill>
                  <a:srgbClr val="00B050"/>
                </a:solidFill>
              </a:rPr>
              <a:t>THE EPIDEMIOLOGY TRIANGLE CONT’D</a:t>
            </a:r>
            <a:endParaRPr lang="en-US" sz="3200" dirty="0" smtClean="0">
              <a:solidFill>
                <a:schemeClr val="tx2">
                  <a:satMod val="130000"/>
                </a:schemeClr>
              </a:solidFill>
            </a:endParaRPr>
          </a:p>
        </p:txBody>
      </p:sp>
      <p:sp>
        <p:nvSpPr>
          <p:cNvPr id="13315" name="Rectangle 3"/>
          <p:cNvSpPr>
            <a:spLocks noGrp="1" noChangeArrowheads="1"/>
          </p:cNvSpPr>
          <p:nvPr>
            <p:ph idx="1"/>
          </p:nvPr>
        </p:nvSpPr>
        <p:spPr>
          <a:xfrm>
            <a:off x="0" y="1371600"/>
            <a:ext cx="8686800" cy="5181600"/>
          </a:xfrm>
        </p:spPr>
        <p:txBody>
          <a:bodyPr>
            <a:noAutofit/>
          </a:bodyPr>
          <a:lstStyle/>
          <a:p>
            <a:pPr algn="just" eaLnBrk="1" hangingPunct="1">
              <a:lnSpc>
                <a:spcPct val="90000"/>
              </a:lnSpc>
              <a:buNone/>
            </a:pPr>
            <a:r>
              <a:rPr lang="en-US" sz="2800" dirty="0" smtClean="0"/>
              <a:t>	</a:t>
            </a:r>
            <a:r>
              <a:rPr lang="en-US" sz="2800" b="1" dirty="0" smtClean="0">
                <a:solidFill>
                  <a:srgbClr val="FF0000"/>
                </a:solidFill>
              </a:rPr>
              <a:t>The Agent</a:t>
            </a:r>
            <a:r>
              <a:rPr lang="en-US" sz="2800" dirty="0" smtClean="0"/>
              <a:t> is the cause of the disease.</a:t>
            </a:r>
          </a:p>
          <a:p>
            <a:pPr algn="just" eaLnBrk="1" hangingPunct="1">
              <a:lnSpc>
                <a:spcPct val="90000"/>
              </a:lnSpc>
              <a:buNone/>
            </a:pPr>
            <a:endParaRPr lang="en-US" sz="2800" dirty="0" smtClean="0"/>
          </a:p>
          <a:p>
            <a:pPr algn="just" eaLnBrk="1" hangingPunct="1">
              <a:lnSpc>
                <a:spcPct val="90000"/>
              </a:lnSpc>
              <a:buNone/>
            </a:pPr>
            <a:r>
              <a:rPr lang="en-US" sz="2800" dirty="0" smtClean="0"/>
              <a:t>	It can be a bacterium, a virus, a parasite, a fungus, mold, chemicals (solvents), radiation, heat, or natural toxins (like snake or spider venom).</a:t>
            </a:r>
          </a:p>
          <a:p>
            <a:pPr algn="just" eaLnBrk="1" hangingPunct="1">
              <a:lnSpc>
                <a:spcPct val="90000"/>
              </a:lnSpc>
              <a:buNone/>
            </a:pPr>
            <a:endParaRPr lang="en-US" sz="2800" dirty="0" smtClean="0"/>
          </a:p>
          <a:p>
            <a:pPr algn="just" eaLnBrk="1" hangingPunct="1">
              <a:lnSpc>
                <a:spcPct val="90000"/>
              </a:lnSpc>
              <a:buNone/>
            </a:pPr>
            <a:r>
              <a:rPr lang="en-US" sz="2800" dirty="0" smtClean="0"/>
              <a:t>	The pathogen is the disease-causing microorganism or related substance.</a:t>
            </a:r>
          </a:p>
          <a:p>
            <a:pPr algn="just" eaLnBrk="1" hangingPunct="1">
              <a:lnSpc>
                <a:spcPct val="90000"/>
              </a:lnSpc>
              <a:buNone/>
            </a:pPr>
            <a:endParaRPr lang="en-US" sz="2800" dirty="0" smtClean="0"/>
          </a:p>
          <a:p>
            <a:pPr algn="just" eaLnBrk="1" hangingPunct="1">
              <a:lnSpc>
                <a:spcPct val="90000"/>
              </a:lnSpc>
              <a:buNone/>
            </a:pPr>
            <a:r>
              <a:rPr lang="en-US" sz="2800" dirty="0" smtClean="0"/>
              <a:t>	The level of immunity, the genetic make-up, the state of health, and overall fitness within the host can determine the effect a disease-causing organism can have upon it.</a:t>
            </a:r>
          </a:p>
        </p:txBody>
      </p:sp>
      <p:sp>
        <p:nvSpPr>
          <p:cNvPr id="4" name="Date Placeholder 3"/>
          <p:cNvSpPr>
            <a:spLocks noGrp="1"/>
          </p:cNvSpPr>
          <p:nvPr>
            <p:ph type="dt" sz="quarter" idx="10"/>
          </p:nvPr>
        </p:nvSpPr>
        <p:spPr/>
        <p:txBody>
          <a:bodyPr/>
          <a:lstStyle/>
          <a:p>
            <a:pPr>
              <a:defRPr/>
            </a:pPr>
            <a:fld id="{67B42104-BD0E-4823-AFBD-DF5855F1CF5D}" type="datetime1">
              <a:rPr lang="en-US"/>
              <a:pPr>
                <a:defRPr/>
              </a:pPr>
              <a:t>8/23/2017</a:t>
            </a:fld>
            <a:endParaRPr lang="en-US" dirty="0"/>
          </a:p>
        </p:txBody>
      </p:sp>
      <p:sp>
        <p:nvSpPr>
          <p:cNvPr id="5" name="Slide Number Placeholder 4"/>
          <p:cNvSpPr>
            <a:spLocks noGrp="1"/>
          </p:cNvSpPr>
          <p:nvPr>
            <p:ph type="sldNum" sz="quarter" idx="12"/>
          </p:nvPr>
        </p:nvSpPr>
        <p:spPr/>
        <p:txBody>
          <a:bodyPr/>
          <a:lstStyle/>
          <a:p>
            <a:pPr>
              <a:defRPr/>
            </a:pPr>
            <a:fld id="{3D69625A-5F83-4097-8315-BBB5A92C1270}" type="slidenum">
              <a:rPr lang="en-US"/>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74638"/>
            <a:ext cx="8001000" cy="1143000"/>
          </a:xfrm>
        </p:spPr>
        <p:txBody>
          <a:bodyPr>
            <a:normAutofit/>
          </a:bodyPr>
          <a:lstStyle/>
          <a:p>
            <a:pPr algn="just">
              <a:defRPr/>
            </a:pPr>
            <a:r>
              <a:rPr lang="en-US" sz="3200" b="1" dirty="0" smtClean="0">
                <a:solidFill>
                  <a:srgbClr val="00B050"/>
                </a:solidFill>
              </a:rPr>
              <a:t>THE EPIDEMIOLOGY TRIANGLE CONT’D</a:t>
            </a:r>
            <a:endParaRPr lang="en-US" sz="3200" b="1" dirty="0" smtClean="0">
              <a:solidFill>
                <a:schemeClr val="tx2">
                  <a:satMod val="130000"/>
                </a:schemeClr>
              </a:solidFill>
            </a:endParaRPr>
          </a:p>
        </p:txBody>
      </p:sp>
      <p:sp>
        <p:nvSpPr>
          <p:cNvPr id="14339" name="Rectangle 3"/>
          <p:cNvSpPr>
            <a:spLocks noGrp="1" noChangeArrowheads="1"/>
          </p:cNvSpPr>
          <p:nvPr>
            <p:ph idx="1"/>
          </p:nvPr>
        </p:nvSpPr>
        <p:spPr>
          <a:xfrm>
            <a:off x="304800" y="1752600"/>
            <a:ext cx="8382000" cy="4800600"/>
          </a:xfrm>
        </p:spPr>
        <p:txBody>
          <a:bodyPr>
            <a:normAutofit/>
          </a:bodyPr>
          <a:lstStyle/>
          <a:p>
            <a:pPr algn="just" eaLnBrk="1" hangingPunct="1">
              <a:buNone/>
            </a:pPr>
            <a:r>
              <a:rPr lang="en-US" sz="2800" dirty="0" smtClean="0"/>
              <a:t>	</a:t>
            </a:r>
            <a:r>
              <a:rPr lang="en-US" sz="2800" b="1" dirty="0" smtClean="0">
                <a:solidFill>
                  <a:srgbClr val="FF0000"/>
                </a:solidFill>
              </a:rPr>
              <a:t>The Environment</a:t>
            </a:r>
            <a:r>
              <a:rPr lang="en-US" sz="2800" dirty="0" smtClean="0"/>
              <a:t> is the favorable surroundings and conditions external to the human or animal that cause or allow the disease or allow disease transmission.</a:t>
            </a:r>
          </a:p>
          <a:p>
            <a:pPr algn="just" eaLnBrk="1" hangingPunct="1">
              <a:buNone/>
            </a:pPr>
            <a:endParaRPr lang="en-US" sz="2800" dirty="0" smtClean="0"/>
          </a:p>
          <a:p>
            <a:pPr algn="just" eaLnBrk="1" hangingPunct="1">
              <a:buNone/>
            </a:pPr>
            <a:r>
              <a:rPr lang="en-US" sz="2800" dirty="0" smtClean="0"/>
              <a:t>	Environmental factors can include the biological aspects as well as the social, cultural, and physical aspects of the environment.</a:t>
            </a:r>
          </a:p>
          <a:p>
            <a:pPr algn="just" eaLnBrk="1" hangingPunct="1">
              <a:buNone/>
            </a:pPr>
            <a:endParaRPr lang="en-US" sz="2800" dirty="0" smtClean="0"/>
          </a:p>
          <a:p>
            <a:pPr algn="just" eaLnBrk="1" hangingPunct="1">
              <a:buNone/>
            </a:pPr>
            <a:r>
              <a:rPr lang="en-US" sz="2800" dirty="0" smtClean="0"/>
              <a:t>	</a:t>
            </a:r>
            <a:endParaRPr lang="en-US" dirty="0" smtClean="0"/>
          </a:p>
        </p:txBody>
      </p:sp>
      <p:sp>
        <p:nvSpPr>
          <p:cNvPr id="4" name="Date Placeholder 3"/>
          <p:cNvSpPr>
            <a:spLocks noGrp="1"/>
          </p:cNvSpPr>
          <p:nvPr>
            <p:ph type="dt" sz="quarter" idx="10"/>
          </p:nvPr>
        </p:nvSpPr>
        <p:spPr/>
        <p:txBody>
          <a:bodyPr/>
          <a:lstStyle/>
          <a:p>
            <a:pPr>
              <a:defRPr/>
            </a:pPr>
            <a:fld id="{B47C4A5F-35CC-4915-97D7-A873E7EB79DF}" type="datetime1">
              <a:rPr lang="en-US"/>
              <a:pPr>
                <a:defRPr/>
              </a:pPr>
              <a:t>8/23/2017</a:t>
            </a:fld>
            <a:endParaRPr lang="en-US" dirty="0"/>
          </a:p>
        </p:txBody>
      </p:sp>
      <p:sp>
        <p:nvSpPr>
          <p:cNvPr id="5" name="Slide Number Placeholder 4"/>
          <p:cNvSpPr>
            <a:spLocks noGrp="1"/>
          </p:cNvSpPr>
          <p:nvPr>
            <p:ph type="sldNum" sz="quarter" idx="12"/>
          </p:nvPr>
        </p:nvSpPr>
        <p:spPr/>
        <p:txBody>
          <a:bodyPr/>
          <a:lstStyle/>
          <a:p>
            <a:pPr>
              <a:defRPr/>
            </a:pPr>
            <a:fld id="{61632DD1-A6FF-4576-B2D5-3BC66BE16E07}" type="slidenum">
              <a:rPr lang="en-US"/>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8305800" cy="1143000"/>
          </a:xfrm>
        </p:spPr>
        <p:txBody>
          <a:bodyPr>
            <a:normAutofit/>
          </a:bodyPr>
          <a:lstStyle/>
          <a:p>
            <a:pPr algn="just"/>
            <a:r>
              <a:rPr lang="en-US" sz="3200" b="1" dirty="0" smtClean="0">
                <a:solidFill>
                  <a:srgbClr val="00B050"/>
                </a:solidFill>
              </a:rPr>
              <a:t>THE EPIDEMIOLOGY TRIANGLE CONT’D</a:t>
            </a:r>
            <a:endParaRPr lang="en-US" sz="3200" dirty="0"/>
          </a:p>
        </p:txBody>
      </p:sp>
      <p:sp>
        <p:nvSpPr>
          <p:cNvPr id="15362" name="Content Placeholder 2"/>
          <p:cNvSpPr>
            <a:spLocks noGrp="1"/>
          </p:cNvSpPr>
          <p:nvPr>
            <p:ph idx="1"/>
          </p:nvPr>
        </p:nvSpPr>
        <p:spPr>
          <a:xfrm>
            <a:off x="0" y="1143000"/>
            <a:ext cx="8686800" cy="4983163"/>
          </a:xfrm>
        </p:spPr>
        <p:txBody>
          <a:bodyPr>
            <a:normAutofit/>
          </a:bodyPr>
          <a:lstStyle/>
          <a:p>
            <a:pPr marL="365760" indent="-283464" algn="just" eaLnBrk="1" fontAlgn="auto" hangingPunct="1">
              <a:spcAft>
                <a:spcPts val="0"/>
              </a:spcAft>
              <a:buNone/>
              <a:defRPr/>
            </a:pPr>
            <a:r>
              <a:rPr lang="en-US" sz="2800" b="1" dirty="0" smtClean="0"/>
              <a:t>	</a:t>
            </a:r>
            <a:r>
              <a:rPr lang="en-US" sz="2800" b="1" dirty="0" smtClean="0">
                <a:solidFill>
                  <a:srgbClr val="FF0000"/>
                </a:solidFill>
              </a:rPr>
              <a:t>The Host </a:t>
            </a:r>
            <a:r>
              <a:rPr lang="en-US" sz="2800" dirty="0" smtClean="0"/>
              <a:t>refers to the human or the animal that come in contact with the agent and harbors the disease.</a:t>
            </a:r>
          </a:p>
          <a:p>
            <a:pPr marL="365760" indent="-283464" algn="just" eaLnBrk="1" fontAlgn="auto" hangingPunct="1">
              <a:spcAft>
                <a:spcPts val="0"/>
              </a:spcAft>
              <a:buNone/>
              <a:defRPr/>
            </a:pPr>
            <a:endParaRPr lang="en-US" sz="2800" dirty="0" smtClean="0"/>
          </a:p>
          <a:p>
            <a:pPr marL="365760" indent="-283464" algn="just" eaLnBrk="1" fontAlgn="auto" hangingPunct="1">
              <a:spcAft>
                <a:spcPts val="0"/>
              </a:spcAft>
              <a:buNone/>
              <a:defRPr/>
            </a:pPr>
            <a:r>
              <a:rPr lang="en-US" sz="2800" dirty="0" smtClean="0"/>
              <a:t>	Host factors that influence its interaction with the agent and the environment include age, sex, race, genetical make-up, habits, nutrition, customs, mobility, immunity, social status, economic status and educational status.</a:t>
            </a:r>
          </a:p>
        </p:txBody>
      </p:sp>
      <p:sp>
        <p:nvSpPr>
          <p:cNvPr id="3" name="Date Placeholder 2"/>
          <p:cNvSpPr>
            <a:spLocks noGrp="1"/>
          </p:cNvSpPr>
          <p:nvPr>
            <p:ph type="dt" sz="half" idx="10"/>
          </p:nvPr>
        </p:nvSpPr>
        <p:spPr/>
        <p:txBody>
          <a:bodyPr/>
          <a:lstStyle/>
          <a:p>
            <a:pPr>
              <a:defRPr/>
            </a:pPr>
            <a:fld id="{51AD198F-8C07-4FF7-A4A6-BBA1FA990218}" type="datetime1">
              <a:rPr lang="en-US"/>
              <a:pPr>
                <a:defRPr/>
              </a:pPr>
              <a:t>8/23/2017</a:t>
            </a:fld>
            <a:endParaRPr lang="en-US" dirty="0"/>
          </a:p>
        </p:txBody>
      </p:sp>
      <p:sp>
        <p:nvSpPr>
          <p:cNvPr id="4" name="Slide Number Placeholder 3"/>
          <p:cNvSpPr>
            <a:spLocks noGrp="1"/>
          </p:cNvSpPr>
          <p:nvPr>
            <p:ph type="sldNum" sz="quarter" idx="12"/>
          </p:nvPr>
        </p:nvSpPr>
        <p:spPr/>
        <p:txBody>
          <a:bodyPr/>
          <a:lstStyle/>
          <a:p>
            <a:pPr>
              <a:defRPr/>
            </a:pPr>
            <a:fld id="{93F0DA7D-CA33-4014-AC31-0CF66518A72E}" type="slidenum">
              <a:rPr lang="en-US"/>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solidFill>
                  <a:srgbClr val="00B050"/>
                </a:solidFill>
              </a:rPr>
              <a:t>THE EPIDEMIOLOGY TRIANGLE CONT’D</a:t>
            </a:r>
            <a:endParaRPr lang="en-US" sz="3200" dirty="0"/>
          </a:p>
        </p:txBody>
      </p:sp>
      <p:sp>
        <p:nvSpPr>
          <p:cNvPr id="3" name="Content Placeholder 2"/>
          <p:cNvSpPr>
            <a:spLocks noGrp="1"/>
          </p:cNvSpPr>
          <p:nvPr>
            <p:ph idx="1"/>
          </p:nvPr>
        </p:nvSpPr>
        <p:spPr>
          <a:xfrm>
            <a:off x="0" y="2209800"/>
            <a:ext cx="8686800" cy="3916363"/>
          </a:xfrm>
        </p:spPr>
        <p:txBody>
          <a:bodyPr/>
          <a:lstStyle/>
          <a:p>
            <a:pPr algn="just">
              <a:buNone/>
            </a:pPr>
            <a:r>
              <a:rPr lang="en-US" sz="2800" b="1" dirty="0" smtClean="0">
                <a:solidFill>
                  <a:srgbClr val="FF0000"/>
                </a:solidFill>
              </a:rPr>
              <a:t>	Time</a:t>
            </a:r>
            <a:r>
              <a:rPr lang="en-US" sz="2800" dirty="0" smtClean="0"/>
              <a:t> accounts for incubation periods, life expectancy of the host or pathogen, duration of the course of illness or condition.</a:t>
            </a:r>
          </a:p>
          <a:p>
            <a:pPr lvl="1" algn="just">
              <a:buNone/>
            </a:pPr>
            <a:endParaRPr lang="en-US" dirty="0" smtClean="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47800"/>
            <a:ext cx="8229600" cy="1471613"/>
          </a:xfrm>
        </p:spPr>
        <p:txBody>
          <a:bodyPr>
            <a:normAutofit/>
          </a:bodyPr>
          <a:lstStyle/>
          <a:p>
            <a:pPr eaLnBrk="1" fontAlgn="auto" hangingPunct="1">
              <a:spcAft>
                <a:spcPts val="0"/>
              </a:spcAft>
              <a:defRPr/>
            </a:pPr>
            <a:r>
              <a:rPr lang="en-US" sz="3200" b="1" dirty="0" smtClean="0">
                <a:solidFill>
                  <a:srgbClr val="00B050"/>
                </a:solidFill>
              </a:rPr>
              <a:t>THE TRANSMISSION OF COMMUNICABLE DISEASES</a:t>
            </a:r>
            <a:endParaRPr lang="en-US" sz="3200" b="1" dirty="0">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274638"/>
            <a:ext cx="8305800" cy="1143000"/>
          </a:xfrm>
        </p:spPr>
        <p:txBody>
          <a:bodyPr rtlCol="0">
            <a:normAutofit/>
          </a:bodyPr>
          <a:lstStyle/>
          <a:p>
            <a:pPr algn="just" eaLnBrk="1" fontAlgn="auto" hangingPunct="1">
              <a:spcAft>
                <a:spcPts val="0"/>
              </a:spcAft>
              <a:defRPr/>
            </a:pPr>
            <a:r>
              <a:rPr lang="en-US" sz="3200" b="1" dirty="0" smtClean="0">
                <a:solidFill>
                  <a:srgbClr val="FF0000"/>
                </a:solidFill>
              </a:rPr>
              <a:t>Chain of infection</a:t>
            </a:r>
          </a:p>
        </p:txBody>
      </p:sp>
      <p:sp>
        <p:nvSpPr>
          <p:cNvPr id="17411" name="Rectangle 3"/>
          <p:cNvSpPr>
            <a:spLocks noGrp="1" noChangeArrowheads="1"/>
          </p:cNvSpPr>
          <p:nvPr>
            <p:ph idx="1"/>
          </p:nvPr>
        </p:nvSpPr>
        <p:spPr>
          <a:xfrm>
            <a:off x="0" y="1295400"/>
            <a:ext cx="8915400" cy="5410200"/>
          </a:xfrm>
        </p:spPr>
        <p:txBody>
          <a:bodyPr>
            <a:normAutofit/>
          </a:bodyPr>
          <a:lstStyle/>
          <a:p>
            <a:pPr algn="just" eaLnBrk="1" hangingPunct="1">
              <a:buNone/>
            </a:pPr>
            <a:r>
              <a:rPr lang="en-US" sz="2800" dirty="0" smtClean="0"/>
              <a:t>	The chain of an infectious disease involves the interaction between the agent, the transmission process, the host, and environment.</a:t>
            </a:r>
          </a:p>
          <a:p>
            <a:pPr algn="just" eaLnBrk="1" hangingPunct="1">
              <a:buNone/>
            </a:pPr>
            <a:endParaRPr lang="en-US" sz="2800" dirty="0" smtClean="0"/>
          </a:p>
          <a:p>
            <a:pPr algn="just" eaLnBrk="1" hangingPunct="1">
              <a:buNone/>
            </a:pPr>
            <a:r>
              <a:rPr lang="en-US" sz="2800" b="1" dirty="0" smtClean="0"/>
              <a:t>	Infection control involves </a:t>
            </a:r>
            <a:r>
              <a:rPr lang="en-US" sz="2800" dirty="0" smtClean="0"/>
              <a:t>changing one or more of the three components, all of which are influenced by the environment.</a:t>
            </a:r>
          </a:p>
          <a:p>
            <a:pPr algn="just" eaLnBrk="1" hangingPunct="1">
              <a:buNone/>
            </a:pPr>
            <a:endParaRPr lang="en-US" sz="2800" dirty="0" smtClean="0"/>
          </a:p>
          <a:p>
            <a:pPr algn="just" eaLnBrk="1" hangingPunct="1">
              <a:buNone/>
            </a:pPr>
            <a:r>
              <a:rPr lang="en-US" sz="2800" b="1" dirty="0" smtClean="0"/>
              <a:t>	Knowledge  about the process of infection is</a:t>
            </a:r>
            <a:r>
              <a:rPr lang="en-US" sz="2800" dirty="0" smtClean="0"/>
              <a:t> necessary in developing, implementing, and evaluating appropriate control measures.</a:t>
            </a:r>
          </a:p>
        </p:txBody>
      </p:sp>
      <p:sp>
        <p:nvSpPr>
          <p:cNvPr id="4" name="Date Placeholder 3"/>
          <p:cNvSpPr>
            <a:spLocks noGrp="1"/>
          </p:cNvSpPr>
          <p:nvPr>
            <p:ph type="dt" sz="quarter" idx="10"/>
          </p:nvPr>
        </p:nvSpPr>
        <p:spPr/>
        <p:txBody>
          <a:bodyPr/>
          <a:lstStyle/>
          <a:p>
            <a:pPr>
              <a:defRPr/>
            </a:pPr>
            <a:fld id="{6FB8327D-7FD3-4EC3-B4FE-EB2B2864019B}" type="datetime1">
              <a:rPr lang="en-US"/>
              <a:pPr>
                <a:defRPr/>
              </a:pPr>
              <a:t>8/23/2017</a:t>
            </a:fld>
            <a:endParaRPr lang="en-US" dirty="0"/>
          </a:p>
        </p:txBody>
      </p:sp>
      <p:sp>
        <p:nvSpPr>
          <p:cNvPr id="5" name="Slide Number Placeholder 4"/>
          <p:cNvSpPr>
            <a:spLocks noGrp="1"/>
          </p:cNvSpPr>
          <p:nvPr>
            <p:ph type="sldNum" sz="quarter" idx="12"/>
          </p:nvPr>
        </p:nvSpPr>
        <p:spPr/>
        <p:txBody>
          <a:bodyPr/>
          <a:lstStyle/>
          <a:p>
            <a:pPr>
              <a:defRPr/>
            </a:pPr>
            <a:fld id="{55C31A0B-3D24-4FD8-AF57-2E71F7ABD9D0}" type="slidenum">
              <a:rPr lang="en-US"/>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152400"/>
            <a:ext cx="7467600" cy="990600"/>
          </a:xfrm>
        </p:spPr>
        <p:txBody>
          <a:bodyPr/>
          <a:lstStyle/>
          <a:p>
            <a:pPr algn="ctr">
              <a:defRPr/>
            </a:pPr>
            <a:r>
              <a:rPr lang="en-US" b="1" dirty="0" smtClean="0">
                <a:latin typeface="Constantia" pitchFamily="18" charset="0"/>
              </a:rPr>
              <a:t>PRESENTED BY</a:t>
            </a:r>
          </a:p>
        </p:txBody>
      </p:sp>
      <p:sp>
        <p:nvSpPr>
          <p:cNvPr id="10243" name="Content Placeholder 2"/>
          <p:cNvSpPr>
            <a:spLocks noGrp="1"/>
          </p:cNvSpPr>
          <p:nvPr>
            <p:ph idx="1"/>
          </p:nvPr>
        </p:nvSpPr>
        <p:spPr>
          <a:xfrm>
            <a:off x="457200" y="1600200"/>
            <a:ext cx="8229600" cy="5105400"/>
          </a:xfrm>
        </p:spPr>
        <p:txBody>
          <a:bodyPr>
            <a:normAutofit/>
          </a:bodyPr>
          <a:lstStyle/>
          <a:p>
            <a:pPr algn="ctr">
              <a:buFontTx/>
              <a:buNone/>
            </a:pPr>
            <a:r>
              <a:rPr lang="en-US" sz="4800" b="1" dirty="0" smtClean="0">
                <a:solidFill>
                  <a:srgbClr val="0000FF"/>
                </a:solidFill>
              </a:rPr>
              <a:t>SAMSON K’AJWANG’</a:t>
            </a:r>
          </a:p>
          <a:p>
            <a:pPr algn="ctr">
              <a:buFontTx/>
              <a:buNone/>
            </a:pPr>
            <a:r>
              <a:rPr lang="en-US" sz="4800" b="1" dirty="0" smtClean="0">
                <a:solidFill>
                  <a:srgbClr val="0000FF"/>
                </a:solidFill>
              </a:rPr>
              <a:t>(N.O; </a:t>
            </a:r>
            <a:r>
              <a:rPr lang="en-US" sz="4800" b="1" dirty="0" err="1" smtClean="0">
                <a:solidFill>
                  <a:srgbClr val="0000FF"/>
                </a:solidFill>
              </a:rPr>
              <a:t>B.Sc.N</a:t>
            </a:r>
            <a:r>
              <a:rPr lang="en-US" sz="4800" b="1" dirty="0" smtClean="0">
                <a:solidFill>
                  <a:srgbClr val="0000FF"/>
                </a:solidFill>
              </a:rPr>
              <a:t>)</a:t>
            </a:r>
            <a:endParaRPr lang="en-US" sz="4800" b="1" dirty="0" smtClean="0">
              <a:solidFill>
                <a:srgbClr val="FF0000"/>
              </a:solidFill>
            </a:endParaRPr>
          </a:p>
          <a:p>
            <a:pPr algn="ctr">
              <a:buFontTx/>
              <a:buNone/>
            </a:pPr>
            <a:endParaRPr lang="en-US" sz="4000" b="1" dirty="0" smtClean="0">
              <a:solidFill>
                <a:srgbClr val="FF0000"/>
              </a:solidFill>
            </a:endParaRPr>
          </a:p>
          <a:p>
            <a:pPr algn="ctr">
              <a:buFontTx/>
              <a:buNone/>
            </a:pPr>
            <a:r>
              <a:rPr lang="en-US" sz="4000" b="1" smtClean="0">
                <a:solidFill>
                  <a:srgbClr val="FF0000"/>
                </a:solidFill>
              </a:rPr>
              <a:t>AUGUST,  </a:t>
            </a:r>
            <a:r>
              <a:rPr lang="en-US" sz="4000" b="1" dirty="0" smtClean="0">
                <a:solidFill>
                  <a:srgbClr val="FF0000"/>
                </a:solidFill>
                <a:cs typeface="Times New Roman" pitchFamily="18" charset="0"/>
              </a:rPr>
              <a:t>2017</a:t>
            </a:r>
          </a:p>
          <a:p>
            <a:pPr algn="ctr">
              <a:buFontTx/>
              <a:buNone/>
            </a:pPr>
            <a:endParaRPr lang="en-US" sz="4000" b="1" dirty="0" smtClean="0">
              <a:solidFill>
                <a:srgbClr val="FF0000"/>
              </a:solidFill>
              <a:cs typeface="Times New Roman" pitchFamily="18" charset="0"/>
            </a:endParaRPr>
          </a:p>
          <a:p>
            <a:pPr algn="ctr">
              <a:buFont typeface="Wingdings" pitchFamily="2" charset="2"/>
              <a:buNone/>
            </a:pPr>
            <a:r>
              <a:rPr lang="en-US" sz="3200" b="1" dirty="0" smtClean="0">
                <a:solidFill>
                  <a:srgbClr val="FF0000"/>
                </a:solidFill>
              </a:rPr>
              <a:t>TIME/DURATION:    </a:t>
            </a:r>
            <a:r>
              <a:rPr lang="en-US" b="1" dirty="0" smtClean="0">
                <a:solidFill>
                  <a:srgbClr val="FF0000"/>
                </a:solidFill>
                <a:cs typeface="Times New Roman" pitchFamily="18" charset="0"/>
              </a:rPr>
              <a:t>14</a:t>
            </a:r>
            <a:r>
              <a:rPr lang="en-US" sz="3200" b="1" dirty="0" smtClean="0">
                <a:solidFill>
                  <a:srgbClr val="FF0000"/>
                </a:solidFill>
              </a:rPr>
              <a:t> HOURS</a:t>
            </a:r>
            <a:endParaRPr lang="en-US" sz="5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92162"/>
          </a:xfrm>
        </p:spPr>
        <p:txBody>
          <a:bodyPr>
            <a:normAutofit/>
          </a:bodyPr>
          <a:lstStyle/>
          <a:p>
            <a:pPr algn="just" eaLnBrk="1" fontAlgn="auto" hangingPunct="1">
              <a:spcAft>
                <a:spcPts val="0"/>
              </a:spcAft>
              <a:defRPr/>
            </a:pPr>
            <a:r>
              <a:rPr lang="en-US" sz="3200" b="1" dirty="0" smtClean="0">
                <a:solidFill>
                  <a:srgbClr val="00B050"/>
                </a:solidFill>
              </a:rPr>
              <a:t>Components of chain of infection</a:t>
            </a:r>
          </a:p>
        </p:txBody>
      </p:sp>
      <p:sp>
        <p:nvSpPr>
          <p:cNvPr id="18435" name="Rectangle 3"/>
          <p:cNvSpPr>
            <a:spLocks noGrp="1" noChangeArrowheads="1"/>
          </p:cNvSpPr>
          <p:nvPr>
            <p:ph idx="1"/>
          </p:nvPr>
        </p:nvSpPr>
        <p:spPr>
          <a:xfrm>
            <a:off x="533400" y="1295400"/>
            <a:ext cx="8229600" cy="4953000"/>
          </a:xfrm>
        </p:spPr>
        <p:txBody>
          <a:bodyPr>
            <a:normAutofit/>
          </a:bodyPr>
          <a:lstStyle/>
          <a:p>
            <a:pPr marL="609600" indent="-609600" eaLnBrk="1" hangingPunct="1">
              <a:buAutoNum type="romanLcParenR"/>
            </a:pPr>
            <a:r>
              <a:rPr lang="en-US" sz="2800" dirty="0" smtClean="0"/>
              <a:t>The infectious agent</a:t>
            </a:r>
          </a:p>
          <a:p>
            <a:pPr marL="609600" indent="-609600" eaLnBrk="1" hangingPunct="1">
              <a:buAutoNum type="romanLcParenR"/>
            </a:pPr>
            <a:endParaRPr lang="en-US" sz="2800" dirty="0" smtClean="0"/>
          </a:p>
          <a:p>
            <a:pPr marL="609600" indent="-609600" eaLnBrk="1" hangingPunct="1">
              <a:buAutoNum type="romanLcParenR"/>
            </a:pPr>
            <a:r>
              <a:rPr lang="en-US" sz="2800" dirty="0" smtClean="0"/>
              <a:t>The transmission process (can be direct  e.g. sneezing or indirect e.g. vector-borne transmission)</a:t>
            </a:r>
          </a:p>
          <a:p>
            <a:pPr marL="609600" indent="-609600" eaLnBrk="1" hangingPunct="1">
              <a:buAutoNum type="romanLcParenR"/>
            </a:pPr>
            <a:endParaRPr lang="en-US" sz="2800" dirty="0" smtClean="0"/>
          </a:p>
          <a:p>
            <a:pPr marL="609600" indent="-609600" eaLnBrk="1" hangingPunct="1">
              <a:buAutoNum type="romanLcParenR"/>
            </a:pPr>
            <a:r>
              <a:rPr lang="en-US" sz="2800" dirty="0" smtClean="0"/>
              <a:t>The host</a:t>
            </a:r>
          </a:p>
          <a:p>
            <a:pPr marL="609600" indent="-609600" eaLnBrk="1" hangingPunct="1">
              <a:buAutoNum type="romanLcParenR"/>
            </a:pPr>
            <a:endParaRPr lang="en-US" sz="2800" dirty="0" smtClean="0"/>
          </a:p>
          <a:p>
            <a:pPr marL="609600" indent="-609600" eaLnBrk="1" hangingPunct="1">
              <a:buAutoNum type="romanLcParenR"/>
            </a:pPr>
            <a:r>
              <a:rPr lang="en-US" sz="2800" dirty="0" smtClean="0"/>
              <a:t>The environment</a:t>
            </a:r>
          </a:p>
        </p:txBody>
      </p:sp>
      <p:sp>
        <p:nvSpPr>
          <p:cNvPr id="4" name="Date Placeholder 3"/>
          <p:cNvSpPr>
            <a:spLocks noGrp="1"/>
          </p:cNvSpPr>
          <p:nvPr>
            <p:ph type="dt" sz="quarter" idx="10"/>
          </p:nvPr>
        </p:nvSpPr>
        <p:spPr/>
        <p:txBody>
          <a:bodyPr/>
          <a:lstStyle/>
          <a:p>
            <a:pPr>
              <a:defRPr/>
            </a:pPr>
            <a:fld id="{22B64296-0802-4802-8115-068D5BCF6F3B}"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87526DBD-2F77-4013-94CA-5C13E7099F89}"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noChangeAspect="1"/>
          </p:cNvGrpSpPr>
          <p:nvPr/>
        </p:nvGrpSpPr>
        <p:grpSpPr bwMode="auto">
          <a:xfrm>
            <a:off x="381000" y="914400"/>
            <a:ext cx="8305800" cy="5562600"/>
            <a:chOff x="1800" y="1440"/>
            <a:chExt cx="8640" cy="7020"/>
          </a:xfrm>
        </p:grpSpPr>
        <p:sp>
          <p:nvSpPr>
            <p:cNvPr id="19462" name="AutoShape 15"/>
            <p:cNvSpPr>
              <a:spLocks noChangeAspect="1" noChangeArrowheads="1"/>
            </p:cNvSpPr>
            <p:nvPr/>
          </p:nvSpPr>
          <p:spPr bwMode="auto">
            <a:xfrm>
              <a:off x="1800" y="1440"/>
              <a:ext cx="8640" cy="7020"/>
            </a:xfrm>
            <a:prstGeom prst="rect">
              <a:avLst/>
            </a:prstGeom>
            <a:noFill/>
            <a:ln w="9525">
              <a:noFill/>
              <a:miter lim="800000"/>
              <a:headEnd/>
              <a:tailEnd/>
            </a:ln>
          </p:spPr>
          <p:txBody>
            <a:bodyPr/>
            <a:lstStyle/>
            <a:p>
              <a:endParaRPr lang="en-US"/>
            </a:p>
          </p:txBody>
        </p:sp>
        <p:sp>
          <p:nvSpPr>
            <p:cNvPr id="19463" name="Text Box 16"/>
            <p:cNvSpPr txBox="1">
              <a:spLocks noChangeArrowheads="1"/>
            </p:cNvSpPr>
            <p:nvPr/>
          </p:nvSpPr>
          <p:spPr bwMode="auto">
            <a:xfrm>
              <a:off x="5400" y="3060"/>
              <a:ext cx="1260" cy="539"/>
            </a:xfrm>
            <a:prstGeom prst="rect">
              <a:avLst/>
            </a:prstGeom>
            <a:noFill/>
            <a:ln w="9525">
              <a:noFill/>
              <a:miter lim="800000"/>
              <a:headEnd/>
              <a:tailEnd/>
            </a:ln>
          </p:spPr>
          <p:txBody>
            <a:bodyPr/>
            <a:lstStyle/>
            <a:p>
              <a:r>
                <a:rPr lang="en-US" b="1"/>
                <a:t>Agent</a:t>
              </a:r>
            </a:p>
          </p:txBody>
        </p:sp>
        <p:sp>
          <p:nvSpPr>
            <p:cNvPr id="19464" name="Text Box 17"/>
            <p:cNvSpPr txBox="1">
              <a:spLocks noChangeArrowheads="1"/>
            </p:cNvSpPr>
            <p:nvPr/>
          </p:nvSpPr>
          <p:spPr bwMode="auto">
            <a:xfrm>
              <a:off x="4680" y="4859"/>
              <a:ext cx="2520" cy="901"/>
            </a:xfrm>
            <a:prstGeom prst="rect">
              <a:avLst/>
            </a:prstGeom>
            <a:noFill/>
            <a:ln w="9525">
              <a:noFill/>
              <a:miter lim="800000"/>
              <a:headEnd/>
              <a:tailEnd/>
            </a:ln>
          </p:spPr>
          <p:txBody>
            <a:bodyPr/>
            <a:lstStyle/>
            <a:p>
              <a:r>
                <a:rPr lang="en-US"/>
                <a:t>       </a:t>
              </a:r>
              <a:r>
                <a:rPr lang="en-US" b="1"/>
                <a:t>Vector</a:t>
              </a:r>
            </a:p>
            <a:p>
              <a:r>
                <a:rPr lang="en-US" b="1"/>
                <a:t>(Transmission)</a:t>
              </a:r>
            </a:p>
          </p:txBody>
        </p:sp>
        <p:sp>
          <p:nvSpPr>
            <p:cNvPr id="19465" name="Text Box 18"/>
            <p:cNvSpPr txBox="1">
              <a:spLocks noChangeArrowheads="1"/>
            </p:cNvSpPr>
            <p:nvPr/>
          </p:nvSpPr>
          <p:spPr bwMode="auto">
            <a:xfrm>
              <a:off x="2520" y="7020"/>
              <a:ext cx="1080" cy="539"/>
            </a:xfrm>
            <a:prstGeom prst="rect">
              <a:avLst/>
            </a:prstGeom>
            <a:noFill/>
            <a:ln w="9525">
              <a:noFill/>
              <a:miter lim="800000"/>
              <a:headEnd/>
              <a:tailEnd/>
            </a:ln>
          </p:spPr>
          <p:txBody>
            <a:bodyPr/>
            <a:lstStyle/>
            <a:p>
              <a:r>
                <a:rPr lang="en-US" b="1"/>
                <a:t>Host</a:t>
              </a:r>
            </a:p>
          </p:txBody>
        </p:sp>
        <p:sp>
          <p:nvSpPr>
            <p:cNvPr id="19466" name="Text Box 19"/>
            <p:cNvSpPr txBox="1">
              <a:spLocks noChangeArrowheads="1"/>
            </p:cNvSpPr>
            <p:nvPr/>
          </p:nvSpPr>
          <p:spPr bwMode="auto">
            <a:xfrm>
              <a:off x="7380" y="7020"/>
              <a:ext cx="2520" cy="539"/>
            </a:xfrm>
            <a:prstGeom prst="rect">
              <a:avLst/>
            </a:prstGeom>
            <a:noFill/>
            <a:ln w="9525">
              <a:noFill/>
              <a:miter lim="800000"/>
              <a:headEnd/>
              <a:tailEnd/>
            </a:ln>
          </p:spPr>
          <p:txBody>
            <a:bodyPr/>
            <a:lstStyle/>
            <a:p>
              <a:r>
                <a:rPr lang="en-US" b="1"/>
                <a:t>Environment</a:t>
              </a:r>
            </a:p>
          </p:txBody>
        </p:sp>
        <p:sp>
          <p:nvSpPr>
            <p:cNvPr id="19467" name="Line 20"/>
            <p:cNvSpPr>
              <a:spLocks noChangeShapeType="1"/>
            </p:cNvSpPr>
            <p:nvPr/>
          </p:nvSpPr>
          <p:spPr bwMode="auto">
            <a:xfrm flipH="1">
              <a:off x="5895" y="3645"/>
              <a:ext cx="1" cy="1080"/>
            </a:xfrm>
            <a:prstGeom prst="line">
              <a:avLst/>
            </a:prstGeom>
            <a:noFill/>
            <a:ln w="9525">
              <a:solidFill>
                <a:srgbClr val="000000"/>
              </a:solidFill>
              <a:round/>
              <a:headEnd/>
              <a:tailEnd/>
            </a:ln>
          </p:spPr>
          <p:txBody>
            <a:bodyPr/>
            <a:lstStyle/>
            <a:p>
              <a:endParaRPr lang="en-US"/>
            </a:p>
          </p:txBody>
        </p:sp>
        <p:sp>
          <p:nvSpPr>
            <p:cNvPr id="19468" name="Line 21"/>
            <p:cNvSpPr>
              <a:spLocks noChangeShapeType="1"/>
            </p:cNvSpPr>
            <p:nvPr/>
          </p:nvSpPr>
          <p:spPr bwMode="auto">
            <a:xfrm flipH="1">
              <a:off x="3585" y="5760"/>
              <a:ext cx="1995" cy="1185"/>
            </a:xfrm>
            <a:prstGeom prst="line">
              <a:avLst/>
            </a:prstGeom>
            <a:noFill/>
            <a:ln w="9525">
              <a:solidFill>
                <a:srgbClr val="000000"/>
              </a:solidFill>
              <a:round/>
              <a:headEnd/>
              <a:tailEnd/>
            </a:ln>
          </p:spPr>
          <p:txBody>
            <a:bodyPr/>
            <a:lstStyle/>
            <a:p>
              <a:endParaRPr lang="en-US"/>
            </a:p>
          </p:txBody>
        </p:sp>
        <p:sp>
          <p:nvSpPr>
            <p:cNvPr id="19469" name="Line 22"/>
            <p:cNvSpPr>
              <a:spLocks noChangeShapeType="1"/>
            </p:cNvSpPr>
            <p:nvPr/>
          </p:nvSpPr>
          <p:spPr bwMode="auto">
            <a:xfrm flipH="1" flipV="1">
              <a:off x="6120" y="5760"/>
              <a:ext cx="2340" cy="1080"/>
            </a:xfrm>
            <a:prstGeom prst="line">
              <a:avLst/>
            </a:prstGeom>
            <a:noFill/>
            <a:ln w="9525">
              <a:solidFill>
                <a:srgbClr val="000000"/>
              </a:solidFill>
              <a:round/>
              <a:headEnd/>
              <a:tailEnd/>
            </a:ln>
          </p:spPr>
          <p:txBody>
            <a:bodyPr/>
            <a:lstStyle/>
            <a:p>
              <a:endParaRPr lang="en-US"/>
            </a:p>
          </p:txBody>
        </p:sp>
        <p:sp>
          <p:nvSpPr>
            <p:cNvPr id="19470" name="Line 23"/>
            <p:cNvSpPr>
              <a:spLocks noChangeShapeType="1"/>
            </p:cNvSpPr>
            <p:nvPr/>
          </p:nvSpPr>
          <p:spPr bwMode="auto">
            <a:xfrm>
              <a:off x="3780" y="7200"/>
              <a:ext cx="3420" cy="1"/>
            </a:xfrm>
            <a:prstGeom prst="line">
              <a:avLst/>
            </a:prstGeom>
            <a:noFill/>
            <a:ln w="9525">
              <a:solidFill>
                <a:srgbClr val="000000"/>
              </a:solidFill>
              <a:round/>
              <a:headEnd/>
              <a:tailEnd/>
            </a:ln>
          </p:spPr>
          <p:txBody>
            <a:bodyPr/>
            <a:lstStyle/>
            <a:p>
              <a:endParaRPr lang="en-US"/>
            </a:p>
          </p:txBody>
        </p:sp>
        <p:sp>
          <p:nvSpPr>
            <p:cNvPr id="19471" name="Line 24"/>
            <p:cNvSpPr>
              <a:spLocks noChangeShapeType="1"/>
            </p:cNvSpPr>
            <p:nvPr/>
          </p:nvSpPr>
          <p:spPr bwMode="auto">
            <a:xfrm flipH="1">
              <a:off x="3060" y="3690"/>
              <a:ext cx="2520" cy="3240"/>
            </a:xfrm>
            <a:prstGeom prst="line">
              <a:avLst/>
            </a:prstGeom>
            <a:noFill/>
            <a:ln w="9525">
              <a:solidFill>
                <a:srgbClr val="000000"/>
              </a:solidFill>
              <a:round/>
              <a:headEnd/>
              <a:tailEnd/>
            </a:ln>
          </p:spPr>
          <p:txBody>
            <a:bodyPr/>
            <a:lstStyle/>
            <a:p>
              <a:endParaRPr lang="en-US"/>
            </a:p>
          </p:txBody>
        </p:sp>
        <p:sp>
          <p:nvSpPr>
            <p:cNvPr id="19472" name="Line 25"/>
            <p:cNvSpPr>
              <a:spLocks noChangeShapeType="1"/>
            </p:cNvSpPr>
            <p:nvPr/>
          </p:nvSpPr>
          <p:spPr bwMode="auto">
            <a:xfrm>
              <a:off x="6120" y="3690"/>
              <a:ext cx="2700" cy="3150"/>
            </a:xfrm>
            <a:prstGeom prst="line">
              <a:avLst/>
            </a:prstGeom>
            <a:noFill/>
            <a:ln w="9525">
              <a:solidFill>
                <a:srgbClr val="000000"/>
              </a:solidFill>
              <a:round/>
              <a:headEnd/>
              <a:tailEnd/>
            </a:ln>
          </p:spPr>
          <p:txBody>
            <a:bodyPr/>
            <a:lstStyle/>
            <a:p>
              <a:endParaRPr lang="en-US"/>
            </a:p>
          </p:txBody>
        </p:sp>
      </p:grpSp>
      <p:sp>
        <p:nvSpPr>
          <p:cNvPr id="19459" name="Text Box 27"/>
          <p:cNvSpPr txBox="1">
            <a:spLocks noChangeArrowheads="1"/>
          </p:cNvSpPr>
          <p:nvPr/>
        </p:nvSpPr>
        <p:spPr bwMode="auto">
          <a:xfrm>
            <a:off x="609600" y="228600"/>
            <a:ext cx="7864475" cy="584775"/>
          </a:xfrm>
          <a:prstGeom prst="rect">
            <a:avLst/>
          </a:prstGeom>
          <a:noFill/>
          <a:ln w="9525">
            <a:noFill/>
            <a:miter lim="800000"/>
            <a:headEnd/>
            <a:tailEnd/>
          </a:ln>
        </p:spPr>
        <p:txBody>
          <a:bodyPr wrap="square">
            <a:spAutoFit/>
          </a:bodyPr>
          <a:lstStyle/>
          <a:p>
            <a:pPr algn="just"/>
            <a:r>
              <a:rPr lang="en-US" sz="3200" b="1" dirty="0">
                <a:solidFill>
                  <a:srgbClr val="00B050"/>
                </a:solidFill>
              </a:rPr>
              <a:t>Factors involved in chain of infection</a:t>
            </a:r>
          </a:p>
        </p:txBody>
      </p:sp>
      <p:sp>
        <p:nvSpPr>
          <p:cNvPr id="15" name="Date Placeholder 14"/>
          <p:cNvSpPr>
            <a:spLocks noGrp="1"/>
          </p:cNvSpPr>
          <p:nvPr>
            <p:ph type="dt" sz="quarter" idx="10"/>
          </p:nvPr>
        </p:nvSpPr>
        <p:spPr/>
        <p:txBody>
          <a:bodyPr/>
          <a:lstStyle/>
          <a:p>
            <a:pPr>
              <a:defRPr/>
            </a:pPr>
            <a:fld id="{416012D1-2162-4066-88E8-FD0CDF744123}" type="datetime1">
              <a:rPr lang="en-US"/>
              <a:pPr>
                <a:defRPr/>
              </a:pPr>
              <a:t>8/23/2017</a:t>
            </a:fld>
            <a:endParaRPr lang="en-US"/>
          </a:p>
        </p:txBody>
      </p:sp>
      <p:sp>
        <p:nvSpPr>
          <p:cNvPr id="16" name="Slide Number Placeholder 15"/>
          <p:cNvSpPr>
            <a:spLocks noGrp="1"/>
          </p:cNvSpPr>
          <p:nvPr>
            <p:ph type="sldNum" sz="quarter" idx="12"/>
          </p:nvPr>
        </p:nvSpPr>
        <p:spPr/>
        <p:txBody>
          <a:bodyPr/>
          <a:lstStyle/>
          <a:p>
            <a:pPr>
              <a:defRPr/>
            </a:pPr>
            <a:fld id="{26CC7242-942E-4DAC-BED4-A08816FF2C33}"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normAutofit/>
          </a:bodyPr>
          <a:lstStyle/>
          <a:p>
            <a:pPr algn="just" eaLnBrk="1" fontAlgn="auto" hangingPunct="1">
              <a:spcAft>
                <a:spcPts val="0"/>
              </a:spcAft>
              <a:defRPr/>
            </a:pPr>
            <a:r>
              <a:rPr lang="en-US" sz="3200" b="1" dirty="0" smtClean="0">
                <a:solidFill>
                  <a:srgbClr val="00B050"/>
                </a:solidFill>
              </a:rPr>
              <a:t>1. Infectious agent</a:t>
            </a:r>
          </a:p>
        </p:txBody>
      </p:sp>
      <p:sp>
        <p:nvSpPr>
          <p:cNvPr id="20483" name="Rectangle 3"/>
          <p:cNvSpPr>
            <a:spLocks noGrp="1" noChangeArrowheads="1"/>
          </p:cNvSpPr>
          <p:nvPr>
            <p:ph idx="1"/>
          </p:nvPr>
        </p:nvSpPr>
        <p:spPr>
          <a:xfrm>
            <a:off x="228600" y="1447800"/>
            <a:ext cx="8534400" cy="4800600"/>
          </a:xfrm>
        </p:spPr>
        <p:txBody>
          <a:bodyPr>
            <a:normAutofit/>
          </a:bodyPr>
          <a:lstStyle/>
          <a:p>
            <a:pPr algn="just" eaLnBrk="1" hangingPunct="1">
              <a:lnSpc>
                <a:spcPct val="90000"/>
              </a:lnSpc>
              <a:buNone/>
            </a:pPr>
            <a:r>
              <a:rPr lang="en-US" sz="2800" b="1" dirty="0" smtClean="0"/>
              <a:t>	Infection</a:t>
            </a:r>
            <a:r>
              <a:rPr lang="en-US" sz="2800" dirty="0" smtClean="0"/>
              <a:t> is the entry and development or multiplication of an infectious agent in the host.</a:t>
            </a:r>
          </a:p>
          <a:p>
            <a:pPr algn="just" eaLnBrk="1" hangingPunct="1">
              <a:lnSpc>
                <a:spcPct val="90000"/>
              </a:lnSpc>
              <a:buNone/>
            </a:pPr>
            <a:r>
              <a:rPr lang="en-US" sz="2800" dirty="0" smtClean="0"/>
              <a:t>	</a:t>
            </a:r>
          </a:p>
          <a:p>
            <a:pPr algn="just" eaLnBrk="1" hangingPunct="1">
              <a:lnSpc>
                <a:spcPct val="90000"/>
              </a:lnSpc>
              <a:buNone/>
            </a:pPr>
            <a:r>
              <a:rPr lang="en-US" sz="2800" dirty="0" smtClean="0"/>
              <a:t>	Infection is not the same as having a disease as some infections do not produce clinical disease.</a:t>
            </a:r>
          </a:p>
          <a:p>
            <a:pPr algn="just" eaLnBrk="1" hangingPunct="1">
              <a:lnSpc>
                <a:spcPct val="90000"/>
              </a:lnSpc>
              <a:buNone/>
            </a:pPr>
            <a:endParaRPr lang="en-US" sz="2800" dirty="0" smtClean="0"/>
          </a:p>
          <a:p>
            <a:pPr algn="just" eaLnBrk="1" hangingPunct="1">
              <a:lnSpc>
                <a:spcPct val="90000"/>
              </a:lnSpc>
              <a:buNone/>
            </a:pPr>
            <a:r>
              <a:rPr lang="en-US" sz="2800" dirty="0" smtClean="0"/>
              <a:t>	The specific characteristics of each agent determines the nature of the infection. These include the type of toxin produced by the agent and its physical structure.</a:t>
            </a:r>
          </a:p>
        </p:txBody>
      </p:sp>
      <p:sp>
        <p:nvSpPr>
          <p:cNvPr id="4" name="Date Placeholder 3"/>
          <p:cNvSpPr>
            <a:spLocks noGrp="1"/>
          </p:cNvSpPr>
          <p:nvPr>
            <p:ph type="dt" sz="quarter" idx="10"/>
          </p:nvPr>
        </p:nvSpPr>
        <p:spPr/>
        <p:txBody>
          <a:bodyPr/>
          <a:lstStyle/>
          <a:p>
            <a:pPr>
              <a:defRPr/>
            </a:pPr>
            <a:fld id="{59A80F04-D183-41F5-965A-7059CC0340C7}"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27DFC30F-7244-40E0-AB21-73D7CA4F5F55}"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7813"/>
            <a:ext cx="8229600" cy="788987"/>
          </a:xfrm>
        </p:spPr>
        <p:txBody>
          <a:bodyPr>
            <a:normAutofit/>
          </a:bodyPr>
          <a:lstStyle/>
          <a:p>
            <a:pPr algn="just" eaLnBrk="1" fontAlgn="auto" hangingPunct="1">
              <a:spcAft>
                <a:spcPts val="0"/>
              </a:spcAft>
              <a:defRPr/>
            </a:pPr>
            <a:r>
              <a:rPr lang="en-US" sz="3200" b="1" dirty="0" smtClean="0">
                <a:solidFill>
                  <a:srgbClr val="00B050"/>
                </a:solidFill>
              </a:rPr>
              <a:t>Types of agents</a:t>
            </a:r>
          </a:p>
        </p:txBody>
      </p:sp>
      <p:sp>
        <p:nvSpPr>
          <p:cNvPr id="20483" name="Rectangle 3"/>
          <p:cNvSpPr>
            <a:spLocks noGrp="1" noChangeArrowheads="1"/>
          </p:cNvSpPr>
          <p:nvPr>
            <p:ph idx="1"/>
          </p:nvPr>
        </p:nvSpPr>
        <p:spPr>
          <a:xfrm>
            <a:off x="381000" y="1219200"/>
            <a:ext cx="8534400" cy="5334000"/>
          </a:xfrm>
        </p:spPr>
        <p:txBody>
          <a:bodyPr>
            <a:normAutofit/>
          </a:bodyPr>
          <a:lstStyle/>
          <a:p>
            <a:pPr marL="653796" indent="-571500" algn="just" eaLnBrk="1" fontAlgn="auto" hangingPunct="1">
              <a:spcAft>
                <a:spcPts val="0"/>
              </a:spcAft>
              <a:buAutoNum type="romanLcParenR"/>
              <a:defRPr/>
            </a:pPr>
            <a:r>
              <a:rPr lang="en-US" sz="2800" b="1" dirty="0" smtClean="0"/>
              <a:t>Biologic</a:t>
            </a:r>
            <a:r>
              <a:rPr lang="en-US" sz="2800" dirty="0" smtClean="0"/>
              <a:t>: </a:t>
            </a:r>
            <a:r>
              <a:rPr lang="en-US" sz="2800" b="1" dirty="0" smtClean="0"/>
              <a:t>infectious organisms </a:t>
            </a:r>
            <a:r>
              <a:rPr lang="en-US" sz="2800" dirty="0" smtClean="0"/>
              <a:t>(bacteria, viruses, fungi, etc); allergens,; vaccines, antibiotics, and foods (e.g. high fat diet).</a:t>
            </a:r>
          </a:p>
          <a:p>
            <a:pPr marL="653796" indent="-571500" algn="just" eaLnBrk="1" fontAlgn="auto" hangingPunct="1">
              <a:spcAft>
                <a:spcPts val="0"/>
              </a:spcAft>
              <a:buAutoNum type="romanLcParenR"/>
              <a:defRPr/>
            </a:pPr>
            <a:endParaRPr lang="en-US" sz="2800" dirty="0" smtClean="0"/>
          </a:p>
          <a:p>
            <a:pPr marL="653796" indent="-571500" algn="just" eaLnBrk="1" fontAlgn="auto" hangingPunct="1">
              <a:spcAft>
                <a:spcPts val="0"/>
              </a:spcAft>
              <a:buAutoNum type="romanLcParenR"/>
              <a:defRPr/>
            </a:pPr>
            <a:r>
              <a:rPr lang="en-US" sz="2800" b="1" dirty="0" smtClean="0"/>
              <a:t>Chemical</a:t>
            </a:r>
            <a:r>
              <a:rPr lang="en-US" sz="2800" dirty="0" smtClean="0"/>
              <a:t>: chemical toxins (e.g. lead) and dusts – can cause acute/chronic illness.</a:t>
            </a:r>
          </a:p>
          <a:p>
            <a:pPr marL="653796" indent="-571500" algn="just" eaLnBrk="1" fontAlgn="auto" hangingPunct="1">
              <a:spcAft>
                <a:spcPts val="0"/>
              </a:spcAft>
              <a:buAutoNum type="romanLcParenR"/>
              <a:defRPr/>
            </a:pPr>
            <a:endParaRPr lang="en-US" sz="2800" dirty="0" smtClean="0"/>
          </a:p>
          <a:p>
            <a:pPr marL="653796" indent="-571500" algn="just" eaLnBrk="1" fontAlgn="auto" hangingPunct="1">
              <a:spcAft>
                <a:spcPts val="0"/>
              </a:spcAft>
              <a:buAutoNum type="romanLcParenR"/>
              <a:defRPr/>
            </a:pPr>
            <a:r>
              <a:rPr lang="en-US" sz="2800" b="1" dirty="0" smtClean="0"/>
              <a:t>Physical</a:t>
            </a:r>
            <a:r>
              <a:rPr lang="en-US" sz="2800" dirty="0" smtClean="0"/>
              <a:t>: kinetic energy (bullet wounds, vehicular injuries); radiation; heat; cold; and noise.</a:t>
            </a:r>
          </a:p>
          <a:p>
            <a:pPr marL="365760" indent="-283464" algn="just" eaLnBrk="1" fontAlgn="auto" hangingPunct="1">
              <a:spcAft>
                <a:spcPts val="0"/>
              </a:spcAft>
              <a:buFont typeface="Wingdings 2"/>
              <a:buNone/>
              <a:defRPr/>
            </a:pPr>
            <a:endParaRPr lang="en-US" sz="2000" dirty="0" smtClean="0"/>
          </a:p>
        </p:txBody>
      </p:sp>
      <p:sp>
        <p:nvSpPr>
          <p:cNvPr id="4" name="Date Placeholder 3"/>
          <p:cNvSpPr>
            <a:spLocks noGrp="1"/>
          </p:cNvSpPr>
          <p:nvPr>
            <p:ph type="dt" sz="quarter" idx="10"/>
          </p:nvPr>
        </p:nvSpPr>
        <p:spPr/>
        <p:txBody>
          <a:bodyPr/>
          <a:lstStyle/>
          <a:p>
            <a:pPr>
              <a:defRPr/>
            </a:pPr>
            <a:fld id="{DBAEFCD9-D4F4-4CBE-9A89-075E27CEE4B9}"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9D56760D-C9A5-4D42-99FD-D5B5FBF606F6}"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277813"/>
            <a:ext cx="8915400" cy="788987"/>
          </a:xfrm>
        </p:spPr>
        <p:txBody>
          <a:bodyPr rtlCol="0">
            <a:normAutofit/>
          </a:bodyPr>
          <a:lstStyle/>
          <a:p>
            <a:pPr algn="just" eaLnBrk="1" fontAlgn="auto" hangingPunct="1">
              <a:spcAft>
                <a:spcPts val="0"/>
              </a:spcAft>
              <a:defRPr/>
            </a:pPr>
            <a:r>
              <a:rPr lang="en-US" sz="3200" b="1" dirty="0" smtClean="0">
                <a:solidFill>
                  <a:srgbClr val="00B050"/>
                </a:solidFill>
              </a:rPr>
              <a:t>Factors determining the outcome of the infection</a:t>
            </a:r>
          </a:p>
        </p:txBody>
      </p:sp>
      <p:sp>
        <p:nvSpPr>
          <p:cNvPr id="22531" name="Rectangle 3"/>
          <p:cNvSpPr>
            <a:spLocks noGrp="1" noChangeArrowheads="1"/>
          </p:cNvSpPr>
          <p:nvPr>
            <p:ph idx="1"/>
          </p:nvPr>
        </p:nvSpPr>
        <p:spPr>
          <a:xfrm>
            <a:off x="0" y="1295400"/>
            <a:ext cx="8839200" cy="5334000"/>
          </a:xfrm>
        </p:spPr>
        <p:txBody>
          <a:bodyPr>
            <a:normAutofit lnSpcReduction="10000"/>
          </a:bodyPr>
          <a:lstStyle/>
          <a:p>
            <a:pPr marL="1028700" lvl="1" indent="-571500" algn="just" eaLnBrk="1" hangingPunct="1">
              <a:lnSpc>
                <a:spcPct val="80000"/>
              </a:lnSpc>
              <a:buAutoNum type="romanLcParenR"/>
            </a:pPr>
            <a:r>
              <a:rPr lang="en-US" b="1" dirty="0" smtClean="0"/>
              <a:t>Pathogenicity</a:t>
            </a:r>
            <a:r>
              <a:rPr lang="en-US" dirty="0" smtClean="0"/>
              <a:t> </a:t>
            </a:r>
            <a:r>
              <a:rPr lang="en-US" b="1" dirty="0" smtClean="0"/>
              <a:t>of agent</a:t>
            </a:r>
            <a:r>
              <a:rPr lang="en-US" dirty="0" smtClean="0"/>
              <a:t>: The ability of the agent to produce a disease.</a:t>
            </a:r>
          </a:p>
          <a:p>
            <a:pPr marL="1028700" lvl="1" indent="-571500" algn="just" eaLnBrk="1" hangingPunct="1">
              <a:lnSpc>
                <a:spcPct val="80000"/>
              </a:lnSpc>
              <a:buAutoNum type="romanLcParenR"/>
            </a:pPr>
            <a:endParaRPr lang="en-US" dirty="0" smtClean="0"/>
          </a:p>
          <a:p>
            <a:pPr marL="1028700" lvl="1" indent="-571500" algn="just" eaLnBrk="1" hangingPunct="1">
              <a:lnSpc>
                <a:spcPct val="80000"/>
              </a:lnSpc>
              <a:buAutoNum type="romanLcParenR"/>
            </a:pPr>
            <a:r>
              <a:rPr lang="en-US" b="1" dirty="0" smtClean="0"/>
              <a:t>Measurement:</a:t>
            </a:r>
            <a:r>
              <a:rPr lang="en-US" dirty="0" smtClean="0"/>
              <a:t> A ratio of the number of persons developing clinical disease in comparison to the number of persons exposed to the infection.</a:t>
            </a:r>
          </a:p>
          <a:p>
            <a:pPr marL="1028700" lvl="1" indent="-571500" algn="just" eaLnBrk="1" hangingPunct="1">
              <a:lnSpc>
                <a:spcPct val="80000"/>
              </a:lnSpc>
              <a:buAutoNum type="romanLcParenR"/>
            </a:pPr>
            <a:endParaRPr lang="en-US" i="1" dirty="0" smtClean="0"/>
          </a:p>
          <a:p>
            <a:pPr marL="1028700" lvl="1" indent="-571500" algn="just" eaLnBrk="1" hangingPunct="1">
              <a:lnSpc>
                <a:spcPct val="80000"/>
              </a:lnSpc>
              <a:buAutoNum type="romanLcParenR"/>
            </a:pPr>
            <a:r>
              <a:rPr lang="en-US" b="1" dirty="0" smtClean="0"/>
              <a:t>Virulence</a:t>
            </a:r>
            <a:r>
              <a:rPr lang="en-US" dirty="0" smtClean="0"/>
              <a:t>: a measure of severity of disease (low to high).</a:t>
            </a:r>
          </a:p>
          <a:p>
            <a:pPr marL="1028700" lvl="1" indent="-571500" algn="just" eaLnBrk="1" hangingPunct="1">
              <a:lnSpc>
                <a:spcPct val="80000"/>
              </a:lnSpc>
              <a:buAutoNum type="romanLcParenR"/>
            </a:pPr>
            <a:endParaRPr lang="en-US" dirty="0" smtClean="0"/>
          </a:p>
          <a:p>
            <a:pPr marL="1028700" lvl="1" indent="-571500" algn="just" eaLnBrk="1" hangingPunct="1">
              <a:lnSpc>
                <a:spcPct val="80000"/>
              </a:lnSpc>
              <a:buAutoNum type="romanLcParenR"/>
            </a:pPr>
            <a:r>
              <a:rPr lang="en-US" b="1" dirty="0" smtClean="0"/>
              <a:t>Infectivity</a:t>
            </a:r>
            <a:r>
              <a:rPr lang="en-US" dirty="0" smtClean="0"/>
              <a:t>: ability of agent to invade and produce infection in host.</a:t>
            </a:r>
          </a:p>
          <a:p>
            <a:pPr marL="1028700" lvl="1" indent="-571500" algn="just" eaLnBrk="1" hangingPunct="1">
              <a:lnSpc>
                <a:spcPct val="80000"/>
              </a:lnSpc>
              <a:buAutoNum type="romanLcParenR"/>
            </a:pPr>
            <a:endParaRPr lang="en-US" dirty="0" smtClean="0"/>
          </a:p>
          <a:p>
            <a:pPr marL="1028700" lvl="1" indent="-571500" algn="just" eaLnBrk="1" hangingPunct="1">
              <a:lnSpc>
                <a:spcPct val="80000"/>
              </a:lnSpc>
              <a:buAutoNum type="romanLcParenR"/>
            </a:pPr>
            <a:r>
              <a:rPr lang="en-US" b="1" dirty="0" smtClean="0"/>
              <a:t>Infective dose of an agent: </a:t>
            </a:r>
            <a:r>
              <a:rPr lang="en-US" dirty="0" smtClean="0"/>
              <a:t>amount required to cause infection in a susceptible subject.</a:t>
            </a:r>
          </a:p>
        </p:txBody>
      </p:sp>
      <p:sp>
        <p:nvSpPr>
          <p:cNvPr id="4" name="Date Placeholder 3"/>
          <p:cNvSpPr>
            <a:spLocks noGrp="1"/>
          </p:cNvSpPr>
          <p:nvPr>
            <p:ph type="dt" sz="quarter" idx="10"/>
          </p:nvPr>
        </p:nvSpPr>
        <p:spPr/>
        <p:txBody>
          <a:bodyPr/>
          <a:lstStyle/>
          <a:p>
            <a:pPr>
              <a:defRPr/>
            </a:pPr>
            <a:fld id="{2ED32679-A5B2-4AB9-A746-8E85D8D41790}"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CEBA49A0-B7E9-44F3-A90C-B9892F6D5951}" type="slidenum">
              <a:rPr lang="en-US"/>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77813"/>
            <a:ext cx="9144000" cy="1017587"/>
          </a:xfrm>
        </p:spPr>
        <p:txBody>
          <a:bodyPr rtlCol="0">
            <a:noAutofit/>
          </a:bodyPr>
          <a:lstStyle/>
          <a:p>
            <a:pPr eaLnBrk="1" fontAlgn="auto" hangingPunct="1">
              <a:spcAft>
                <a:spcPts val="0"/>
              </a:spcAft>
              <a:defRPr/>
            </a:pPr>
            <a:r>
              <a:rPr lang="en-US" sz="3200" b="1" dirty="0" smtClean="0">
                <a:solidFill>
                  <a:srgbClr val="00B050"/>
                </a:solidFill>
              </a:rPr>
              <a:t>Factors determining the outcome of the infection cont’d</a:t>
            </a:r>
          </a:p>
        </p:txBody>
      </p:sp>
      <p:sp>
        <p:nvSpPr>
          <p:cNvPr id="23555" name="Rectangle 3"/>
          <p:cNvSpPr>
            <a:spLocks noGrp="1" noChangeArrowheads="1"/>
          </p:cNvSpPr>
          <p:nvPr>
            <p:ph idx="1"/>
          </p:nvPr>
        </p:nvSpPr>
        <p:spPr>
          <a:xfrm>
            <a:off x="228600" y="1371600"/>
            <a:ext cx="8686800" cy="5257800"/>
          </a:xfrm>
        </p:spPr>
        <p:txBody>
          <a:bodyPr>
            <a:normAutofit lnSpcReduction="10000"/>
          </a:bodyPr>
          <a:lstStyle/>
          <a:p>
            <a:pPr marL="628650" indent="-571500" algn="just">
              <a:lnSpc>
                <a:spcPct val="80000"/>
              </a:lnSpc>
              <a:buFont typeface="Wingdings" pitchFamily="2" charset="2"/>
              <a:buAutoNum type="romanLcParenR" startAt="6"/>
            </a:pPr>
            <a:r>
              <a:rPr lang="en-US" sz="2800" b="1" dirty="0" smtClean="0"/>
              <a:t>Natural habitat</a:t>
            </a:r>
            <a:r>
              <a:rPr lang="en-US" sz="2800" dirty="0" smtClean="0"/>
              <a:t> of the infectious agent – Refers to the reservoir, the environment where the organism usually lives and multiplies and may</a:t>
            </a:r>
            <a:r>
              <a:rPr lang="en-US" sz="2800" i="1" dirty="0" smtClean="0"/>
              <a:t> i</a:t>
            </a:r>
            <a:r>
              <a:rPr lang="en-US" sz="2800" dirty="0" smtClean="0"/>
              <a:t>nclude humans, animals and environmental sources.</a:t>
            </a:r>
          </a:p>
          <a:p>
            <a:pPr marL="628650" indent="-571500" algn="just">
              <a:lnSpc>
                <a:spcPct val="80000"/>
              </a:lnSpc>
              <a:buFont typeface="Wingdings" pitchFamily="2" charset="2"/>
              <a:buAutoNum type="romanLcParenR" startAt="6"/>
            </a:pPr>
            <a:endParaRPr lang="en-US" sz="2800" dirty="0" smtClean="0"/>
          </a:p>
          <a:p>
            <a:pPr marL="628650" indent="-571500" algn="just">
              <a:lnSpc>
                <a:spcPct val="80000"/>
              </a:lnSpc>
              <a:buFont typeface="Wingdings" pitchFamily="2" charset="2"/>
              <a:buAutoNum type="romanLcParenR" startAt="6"/>
            </a:pPr>
            <a:r>
              <a:rPr lang="en-US" sz="2800" b="1" dirty="0" smtClean="0"/>
              <a:t>The source of infection</a:t>
            </a:r>
            <a:r>
              <a:rPr lang="en-US" sz="2800" dirty="0" smtClean="0"/>
              <a:t> – Is the person or the object from which the host acquires the agent – The source is important in understanding the reservoir and the source for the development of effective control measures.</a:t>
            </a:r>
          </a:p>
          <a:p>
            <a:pPr marL="628650" indent="-571500" algn="just">
              <a:lnSpc>
                <a:spcPct val="80000"/>
              </a:lnSpc>
              <a:buAutoNum type="romanLcParenR" startAt="6"/>
            </a:pPr>
            <a:endParaRPr lang="en-US" sz="2800" dirty="0" smtClean="0"/>
          </a:p>
          <a:p>
            <a:pPr marL="628650" indent="-571500" algn="just">
              <a:lnSpc>
                <a:spcPct val="80000"/>
              </a:lnSpc>
              <a:buNone/>
            </a:pPr>
            <a:r>
              <a:rPr lang="en-US" sz="2800" dirty="0" smtClean="0"/>
              <a:t>	Note that a </a:t>
            </a:r>
            <a:r>
              <a:rPr lang="en-US" sz="2800" b="1" dirty="0" smtClean="0"/>
              <a:t>carrier </a:t>
            </a:r>
            <a:r>
              <a:rPr lang="en-US" sz="2800" dirty="0" smtClean="0"/>
              <a:t>is an important source of infection.</a:t>
            </a:r>
          </a:p>
          <a:p>
            <a:pPr marL="628650" indent="-571500" algn="just">
              <a:lnSpc>
                <a:spcPct val="80000"/>
              </a:lnSpc>
              <a:buNone/>
            </a:pPr>
            <a:endParaRPr lang="en-US" sz="2800" dirty="0" smtClean="0"/>
          </a:p>
          <a:p>
            <a:pPr marL="628650" indent="-571500" algn="just">
              <a:lnSpc>
                <a:spcPct val="80000"/>
              </a:lnSpc>
              <a:buNone/>
            </a:pPr>
            <a:r>
              <a:rPr lang="en-US" sz="2800" dirty="0" smtClean="0"/>
              <a:t>	Carriers may be asymptomatic throughout the course of the infection.</a:t>
            </a:r>
          </a:p>
        </p:txBody>
      </p:sp>
      <p:sp>
        <p:nvSpPr>
          <p:cNvPr id="4" name="Date Placeholder 3"/>
          <p:cNvSpPr>
            <a:spLocks noGrp="1"/>
          </p:cNvSpPr>
          <p:nvPr>
            <p:ph type="dt" sz="quarter" idx="10"/>
          </p:nvPr>
        </p:nvSpPr>
        <p:spPr/>
        <p:txBody>
          <a:bodyPr/>
          <a:lstStyle/>
          <a:p>
            <a:pPr>
              <a:defRPr/>
            </a:pPr>
            <a:fld id="{F8333BEC-B3BA-4CEB-80CE-1B4D6143CF44}"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DB7A94F3-FD0F-4631-AE45-A2AFACD4FA04}"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82000" cy="914400"/>
          </a:xfrm>
        </p:spPr>
        <p:txBody>
          <a:bodyPr>
            <a:normAutofit/>
          </a:bodyPr>
          <a:lstStyle/>
          <a:p>
            <a:pPr algn="just" eaLnBrk="1" fontAlgn="auto" hangingPunct="1">
              <a:spcAft>
                <a:spcPts val="0"/>
              </a:spcAft>
              <a:defRPr/>
            </a:pPr>
            <a:r>
              <a:rPr lang="en-US" sz="3200" b="1" dirty="0" smtClean="0">
                <a:solidFill>
                  <a:srgbClr val="00B050"/>
                </a:solidFill>
              </a:rPr>
              <a:t>Methods of disease transmission</a:t>
            </a:r>
            <a:endParaRPr lang="en-US" sz="3200" b="1" dirty="0">
              <a:solidFill>
                <a:srgbClr val="00B050"/>
              </a:solidFill>
            </a:endParaRPr>
          </a:p>
        </p:txBody>
      </p:sp>
      <p:sp>
        <p:nvSpPr>
          <p:cNvPr id="24579" name="Content Placeholder 2"/>
          <p:cNvSpPr>
            <a:spLocks noGrp="1"/>
          </p:cNvSpPr>
          <p:nvPr>
            <p:ph idx="1"/>
          </p:nvPr>
        </p:nvSpPr>
        <p:spPr>
          <a:xfrm>
            <a:off x="381000" y="990600"/>
            <a:ext cx="8458200" cy="5715000"/>
          </a:xfrm>
        </p:spPr>
        <p:txBody>
          <a:bodyPr>
            <a:normAutofit lnSpcReduction="10000"/>
          </a:bodyPr>
          <a:lstStyle/>
          <a:p>
            <a:pPr algn="just" eaLnBrk="1" hangingPunct="1">
              <a:buFont typeface="Wingdings" pitchFamily="2" charset="2"/>
              <a:buNone/>
            </a:pPr>
            <a:r>
              <a:rPr lang="en-US" sz="2800" b="1" dirty="0" smtClean="0">
                <a:solidFill>
                  <a:srgbClr val="FF0000"/>
                </a:solidFill>
              </a:rPr>
              <a:t>Direct transmission: </a:t>
            </a:r>
          </a:p>
          <a:p>
            <a:pPr algn="just" eaLnBrk="1" hangingPunct="1"/>
            <a:r>
              <a:rPr lang="en-US" sz="2800" dirty="0" smtClean="0"/>
              <a:t>Direct contact: contact of diseased part with healthy part. Implies direct and immediate transfer of infectious agents from the source to a susceptible individual without an intermediate agency.</a:t>
            </a:r>
          </a:p>
          <a:p>
            <a:pPr algn="just" eaLnBrk="1" hangingPunct="1"/>
            <a:r>
              <a:rPr lang="en-US" sz="2800" dirty="0" smtClean="0"/>
              <a:t>Droplet infection: sneezing, coughing, spitting</a:t>
            </a:r>
          </a:p>
          <a:p>
            <a:pPr algn="just" eaLnBrk="1" hangingPunct="1"/>
            <a:r>
              <a:rPr lang="en-US" sz="2800" dirty="0" smtClean="0"/>
              <a:t>Contact with soil:</a:t>
            </a:r>
          </a:p>
          <a:p>
            <a:pPr algn="just" eaLnBrk="1" hangingPunct="1"/>
            <a:r>
              <a:rPr lang="en-US" sz="2800" dirty="0" smtClean="0"/>
              <a:t>Animal bites </a:t>
            </a:r>
          </a:p>
          <a:p>
            <a:pPr algn="just" eaLnBrk="1" hangingPunct="1"/>
            <a:r>
              <a:rPr lang="en-US" sz="2800" dirty="0" smtClean="0"/>
              <a:t>Transplacental</a:t>
            </a:r>
          </a:p>
          <a:p>
            <a:pPr algn="just" eaLnBrk="1" hangingPunct="1">
              <a:buNone/>
            </a:pPr>
            <a:endParaRPr lang="en-US" sz="2800" dirty="0" smtClean="0"/>
          </a:p>
          <a:p>
            <a:pPr algn="just" eaLnBrk="1" hangingPunct="1">
              <a:buFont typeface="Wingdings" pitchFamily="2" charset="2"/>
              <a:buNone/>
            </a:pPr>
            <a:r>
              <a:rPr lang="en-US" sz="2800" b="1" dirty="0" smtClean="0">
                <a:solidFill>
                  <a:srgbClr val="FF0000"/>
                </a:solidFill>
              </a:rPr>
              <a:t>Indirect transmission: </a:t>
            </a:r>
            <a:r>
              <a:rPr lang="en-US" sz="2800" dirty="0" err="1" smtClean="0"/>
              <a:t>fomites</a:t>
            </a:r>
            <a:r>
              <a:rPr lang="en-US" sz="2800" dirty="0" smtClean="0"/>
              <a:t>, airborne (dust borne), vehicle transmission, vector borne</a:t>
            </a:r>
          </a:p>
        </p:txBody>
      </p:sp>
      <p:sp>
        <p:nvSpPr>
          <p:cNvPr id="4" name="Date Placeholder 3"/>
          <p:cNvSpPr>
            <a:spLocks noGrp="1"/>
          </p:cNvSpPr>
          <p:nvPr>
            <p:ph type="dt" sz="quarter" idx="10"/>
          </p:nvPr>
        </p:nvSpPr>
        <p:spPr/>
        <p:txBody>
          <a:bodyPr/>
          <a:lstStyle/>
          <a:p>
            <a:pPr>
              <a:defRPr/>
            </a:pPr>
            <a:fld id="{96B3DE23-C66C-4119-9151-FD7D8D651C8F}"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224F2361-162F-47A0-93E7-B92F0B5B98F1}"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solidFill>
                  <a:schemeClr val="tx2">
                    <a:satMod val="130000"/>
                  </a:schemeClr>
                </a:solidFill>
              </a:rPr>
              <a:t/>
            </a:r>
            <a:br>
              <a:rPr lang="en-US" dirty="0" smtClean="0">
                <a:solidFill>
                  <a:schemeClr val="tx2">
                    <a:satMod val="130000"/>
                  </a:schemeClr>
                </a:solidFill>
              </a:rPr>
            </a:br>
            <a:r>
              <a:rPr lang="en-US" dirty="0" smtClean="0">
                <a:solidFill>
                  <a:schemeClr val="tx2">
                    <a:satMod val="130000"/>
                  </a:schemeClr>
                </a:solidFill>
              </a:rPr>
              <a:t/>
            </a:r>
            <a:br>
              <a:rPr lang="en-US" dirty="0" smtClean="0">
                <a:solidFill>
                  <a:schemeClr val="tx2">
                    <a:satMod val="130000"/>
                  </a:schemeClr>
                </a:solidFill>
              </a:rPr>
            </a:br>
            <a:r>
              <a:rPr lang="en-US" dirty="0" smtClean="0">
                <a:solidFill>
                  <a:schemeClr val="tx2">
                    <a:satMod val="130000"/>
                  </a:schemeClr>
                </a:solidFill>
              </a:rPr>
              <a:t/>
            </a:r>
            <a:br>
              <a:rPr lang="en-US" dirty="0" smtClean="0">
                <a:solidFill>
                  <a:schemeClr val="tx2">
                    <a:satMod val="130000"/>
                  </a:schemeClr>
                </a:solidFill>
              </a:rPr>
            </a:br>
            <a:endParaRPr lang="en-US" dirty="0">
              <a:solidFill>
                <a:schemeClr val="tx2">
                  <a:satMod val="130000"/>
                </a:schemeClr>
              </a:solidFill>
            </a:endParaRPr>
          </a:p>
        </p:txBody>
      </p:sp>
      <p:sp>
        <p:nvSpPr>
          <p:cNvPr id="25603" name="Rectangle 3"/>
          <p:cNvSpPr>
            <a:spLocks noGrp="1" noChangeArrowheads="1"/>
          </p:cNvSpPr>
          <p:nvPr>
            <p:ph type="body" sz="half" idx="1"/>
          </p:nvPr>
        </p:nvSpPr>
        <p:spPr>
          <a:xfrm>
            <a:off x="228600" y="228600"/>
            <a:ext cx="3048000" cy="6477000"/>
          </a:xfrm>
        </p:spPr>
        <p:txBody>
          <a:bodyPr/>
          <a:lstStyle/>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endParaRPr lang="en-US" sz="2000" dirty="0" smtClean="0"/>
          </a:p>
          <a:p>
            <a:pPr eaLnBrk="1" hangingPunct="1">
              <a:lnSpc>
                <a:spcPct val="80000"/>
              </a:lnSpc>
            </a:pPr>
            <a:r>
              <a:rPr lang="en-US" sz="2000" dirty="0" smtClean="0"/>
              <a:t>Transmission: spread of an infectious agent through the environment or another person</a:t>
            </a:r>
          </a:p>
          <a:p>
            <a:pPr eaLnBrk="1" hangingPunct="1">
              <a:lnSpc>
                <a:spcPct val="80000"/>
              </a:lnSpc>
            </a:pPr>
            <a:r>
              <a:rPr lang="en-US" sz="2000" dirty="0" smtClean="0"/>
              <a:t>It can be </a:t>
            </a:r>
            <a:r>
              <a:rPr lang="en-US" sz="2000" b="1" dirty="0" smtClean="0"/>
              <a:t>direct</a:t>
            </a:r>
            <a:r>
              <a:rPr lang="en-US" sz="2000" dirty="0" smtClean="0"/>
              <a:t> or </a:t>
            </a:r>
            <a:r>
              <a:rPr lang="en-US" sz="2000" b="1" dirty="0" smtClean="0"/>
              <a:t>indirect</a:t>
            </a:r>
            <a:r>
              <a:rPr lang="en-US" sz="2000" dirty="0" smtClean="0"/>
              <a:t> </a:t>
            </a:r>
          </a:p>
          <a:p>
            <a:pPr eaLnBrk="1" hangingPunct="1">
              <a:lnSpc>
                <a:spcPct val="80000"/>
              </a:lnSpc>
            </a:pPr>
            <a:r>
              <a:rPr lang="en-US" sz="2000" b="1" dirty="0" smtClean="0"/>
              <a:t>Direct</a:t>
            </a:r>
            <a:r>
              <a:rPr lang="en-US" sz="2000" dirty="0" smtClean="0"/>
              <a:t>: immediate transfer of infectious agent from infected host/reservoir to </a:t>
            </a:r>
            <a:r>
              <a:rPr lang="en-US" sz="2000" dirty="0" err="1" smtClean="0"/>
              <a:t>approp</a:t>
            </a:r>
            <a:r>
              <a:rPr lang="en-US" sz="2000" dirty="0" smtClean="0"/>
              <a:t> entry point</a:t>
            </a:r>
          </a:p>
          <a:p>
            <a:pPr eaLnBrk="1" hangingPunct="1">
              <a:lnSpc>
                <a:spcPct val="80000"/>
              </a:lnSpc>
            </a:pPr>
            <a:r>
              <a:rPr lang="en-US" sz="2000" dirty="0" smtClean="0"/>
              <a:t>Transmission interrupted by handling the source</a:t>
            </a:r>
          </a:p>
          <a:p>
            <a:pPr eaLnBrk="1" hangingPunct="1">
              <a:lnSpc>
                <a:spcPct val="80000"/>
              </a:lnSpc>
            </a:pPr>
            <a:r>
              <a:rPr lang="en-US" sz="2000" b="1" dirty="0" smtClean="0"/>
              <a:t>Indirect</a:t>
            </a:r>
            <a:r>
              <a:rPr lang="en-US" sz="2000" dirty="0" smtClean="0"/>
              <a:t>: transfer of agent is through other vector or objects</a:t>
            </a:r>
          </a:p>
          <a:p>
            <a:pPr eaLnBrk="1" hangingPunct="1">
              <a:lnSpc>
                <a:spcPct val="80000"/>
              </a:lnSpc>
            </a:pPr>
            <a:r>
              <a:rPr lang="en-US" sz="2000" dirty="0" smtClean="0"/>
              <a:t>Transmission requires different approaches</a:t>
            </a:r>
          </a:p>
        </p:txBody>
      </p:sp>
      <p:graphicFrame>
        <p:nvGraphicFramePr>
          <p:cNvPr id="17548" name="Group 140"/>
          <p:cNvGraphicFramePr>
            <a:graphicFrameLocks noGrp="1"/>
          </p:cNvGraphicFramePr>
          <p:nvPr>
            <p:ph sz="half" idx="2"/>
          </p:nvPr>
        </p:nvGraphicFramePr>
        <p:xfrm>
          <a:off x="3200400" y="228600"/>
          <a:ext cx="5791200" cy="6330315"/>
        </p:xfrm>
        <a:graphic>
          <a:graphicData uri="http://schemas.openxmlformats.org/drawingml/2006/table">
            <a:tbl>
              <a:tblPr/>
              <a:tblGrid>
                <a:gridCol w="2193186"/>
                <a:gridCol w="3598014"/>
              </a:tblGrid>
              <a:tr h="342900">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Methods of transmission of an infectious agent</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r h="341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Direct transmission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cs typeface="Times New Roman" pitchFamily="18" charset="0"/>
                        </a:rPr>
                        <a:t>Indirect transmission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Touching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Vehicle-borne (contaminated food, water, towel)</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29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Kissing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Vector-borne (insects, animals)</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Sexual intercourse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Airborne – long distance (dust)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73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Other contact (childbirth, medical procedures, injection)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Times New Roman" pitchFamily="18" charset="0"/>
                          <a:cs typeface="Times New Roman" pitchFamily="18" charset="0"/>
                        </a:rPr>
                        <a:t>Parenteral</a:t>
                      </a: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 (injections with contaminated needles)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373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Airborne – short distance (droplets, coughing, sneezing)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r>
              <a:tr h="484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cs typeface="Times New Roman" pitchFamily="18" charset="0"/>
                        </a:rPr>
                        <a:t>Transfusion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r>
              <a:tr h="485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Transplacental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Verdana"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
        <p:nvSpPr>
          <p:cNvPr id="6" name="Date Placeholder 5"/>
          <p:cNvSpPr>
            <a:spLocks noGrp="1"/>
          </p:cNvSpPr>
          <p:nvPr>
            <p:ph type="dt" sz="quarter" idx="10"/>
          </p:nvPr>
        </p:nvSpPr>
        <p:spPr/>
        <p:txBody>
          <a:bodyPr/>
          <a:lstStyle/>
          <a:p>
            <a:pPr>
              <a:defRPr/>
            </a:pPr>
            <a:fld id="{086B2E4A-3D3D-4EAE-A7D7-DA73D34AEC73}" type="datetime1">
              <a:rPr lang="en-US"/>
              <a:pPr>
                <a:defRPr/>
              </a:pPr>
              <a:t>8/23/2017</a:t>
            </a:fld>
            <a:endParaRPr lang="en-US"/>
          </a:p>
        </p:txBody>
      </p:sp>
      <p:sp>
        <p:nvSpPr>
          <p:cNvPr id="7" name="Slide Number Placeholder 6"/>
          <p:cNvSpPr>
            <a:spLocks noGrp="1"/>
          </p:cNvSpPr>
          <p:nvPr>
            <p:ph type="sldNum" sz="quarter" idx="12"/>
          </p:nvPr>
        </p:nvSpPr>
        <p:spPr/>
        <p:txBody>
          <a:bodyPr/>
          <a:lstStyle/>
          <a:p>
            <a:pPr>
              <a:defRPr/>
            </a:pPr>
            <a:fld id="{1D5F7D17-DD51-45EA-AD50-D1D51DD77B18}"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66800" y="277813"/>
            <a:ext cx="7620000" cy="712787"/>
          </a:xfrm>
        </p:spPr>
        <p:txBody>
          <a:bodyPr/>
          <a:lstStyle/>
          <a:p>
            <a:pPr algn="just" eaLnBrk="1" fontAlgn="auto" hangingPunct="1">
              <a:spcAft>
                <a:spcPts val="0"/>
              </a:spcAft>
              <a:defRPr/>
            </a:pPr>
            <a:r>
              <a:rPr lang="en-US" sz="4000" b="1" dirty="0" smtClean="0">
                <a:solidFill>
                  <a:srgbClr val="FF0000"/>
                </a:solidFill>
              </a:rPr>
              <a:t>2. Host</a:t>
            </a:r>
          </a:p>
        </p:txBody>
      </p:sp>
      <p:sp>
        <p:nvSpPr>
          <p:cNvPr id="26627" name="Rectangle 3"/>
          <p:cNvSpPr>
            <a:spLocks noGrp="1" noChangeArrowheads="1"/>
          </p:cNvSpPr>
          <p:nvPr>
            <p:ph idx="1"/>
          </p:nvPr>
        </p:nvSpPr>
        <p:spPr>
          <a:xfrm>
            <a:off x="990600" y="990600"/>
            <a:ext cx="8153400" cy="5638800"/>
          </a:xfrm>
        </p:spPr>
        <p:txBody>
          <a:bodyPr/>
          <a:lstStyle/>
          <a:p>
            <a:pPr eaLnBrk="1" hangingPunct="1">
              <a:lnSpc>
                <a:spcPct val="90000"/>
              </a:lnSpc>
            </a:pPr>
            <a:r>
              <a:rPr lang="en-US" sz="2800" dirty="0" smtClean="0"/>
              <a:t>Host: person or animal that provides a suitable place for an infectious agent to grow and multiply under natural conditions</a:t>
            </a:r>
          </a:p>
          <a:p>
            <a:pPr eaLnBrk="1" hangingPunct="1">
              <a:lnSpc>
                <a:spcPct val="90000"/>
              </a:lnSpc>
            </a:pPr>
            <a:r>
              <a:rPr lang="en-US" sz="2800" b="1" dirty="0" smtClean="0"/>
              <a:t>Points of entry to the host: </a:t>
            </a:r>
            <a:r>
              <a:rPr lang="en-US" sz="2800" dirty="0" smtClean="0"/>
              <a:t>skin, mucous membranes, respiratory and G.E. tracts</a:t>
            </a:r>
          </a:p>
          <a:p>
            <a:pPr eaLnBrk="1" hangingPunct="1">
              <a:lnSpc>
                <a:spcPct val="90000"/>
              </a:lnSpc>
            </a:pPr>
            <a:r>
              <a:rPr lang="en-US" sz="2800" dirty="0" smtClean="0"/>
              <a:t>Host factors are responsible for the degree to which the individual can adapt to the stressors produced by the agent</a:t>
            </a:r>
          </a:p>
          <a:p>
            <a:pPr eaLnBrk="1" hangingPunct="1">
              <a:lnSpc>
                <a:spcPct val="90000"/>
              </a:lnSpc>
            </a:pPr>
            <a:r>
              <a:rPr lang="en-US" sz="2800" dirty="0" smtClean="0"/>
              <a:t>Host resistance influenced by:</a:t>
            </a:r>
          </a:p>
          <a:p>
            <a:pPr lvl="1" eaLnBrk="1" hangingPunct="1">
              <a:lnSpc>
                <a:spcPct val="90000"/>
              </a:lnSpc>
            </a:pPr>
            <a:r>
              <a:rPr lang="en-US" sz="2400" dirty="0" smtClean="0"/>
              <a:t>Person’s genotype, nutritional status, immune system, and social </a:t>
            </a:r>
            <a:r>
              <a:rPr lang="en-US" sz="2400" dirty="0" err="1" smtClean="0"/>
              <a:t>behaviour</a:t>
            </a:r>
            <a:endParaRPr lang="en-US" sz="2400" dirty="0" smtClean="0"/>
          </a:p>
          <a:p>
            <a:pPr lvl="1" eaLnBrk="1" hangingPunct="1">
              <a:lnSpc>
                <a:spcPct val="90000"/>
              </a:lnSpc>
            </a:pPr>
            <a:r>
              <a:rPr lang="en-US" sz="2400" dirty="0" smtClean="0"/>
              <a:t>Social </a:t>
            </a:r>
            <a:r>
              <a:rPr lang="en-US" sz="2400" dirty="0" err="1" smtClean="0"/>
              <a:t>behaviour</a:t>
            </a:r>
            <a:r>
              <a:rPr lang="en-US" sz="2400" dirty="0" smtClean="0"/>
              <a:t> : has effect on disease spread </a:t>
            </a:r>
          </a:p>
        </p:txBody>
      </p:sp>
      <p:sp>
        <p:nvSpPr>
          <p:cNvPr id="4" name="Date Placeholder 3"/>
          <p:cNvSpPr>
            <a:spLocks noGrp="1"/>
          </p:cNvSpPr>
          <p:nvPr>
            <p:ph type="dt" sz="quarter" idx="10"/>
          </p:nvPr>
        </p:nvSpPr>
        <p:spPr/>
        <p:txBody>
          <a:bodyPr/>
          <a:lstStyle/>
          <a:p>
            <a:pPr>
              <a:defRPr/>
            </a:pPr>
            <a:fld id="{98DBE6E2-F552-4363-B23A-BBEDE36EE906}"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DE987C6F-2163-4CFF-BA01-A962A5DD590B}"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fontAlgn="auto" hangingPunct="1">
              <a:spcAft>
                <a:spcPts val="0"/>
              </a:spcAft>
              <a:defRPr/>
            </a:pPr>
            <a:r>
              <a:rPr lang="en-US" sz="4000" b="1" dirty="0" smtClean="0">
                <a:solidFill>
                  <a:srgbClr val="FF0000"/>
                </a:solidFill>
              </a:rPr>
              <a:t>Host: reaction of host to infection</a:t>
            </a:r>
          </a:p>
        </p:txBody>
      </p:sp>
      <p:sp>
        <p:nvSpPr>
          <p:cNvPr id="27651" name="Rectangle 3"/>
          <p:cNvSpPr>
            <a:spLocks noGrp="1" noChangeArrowheads="1"/>
          </p:cNvSpPr>
          <p:nvPr>
            <p:ph idx="1"/>
          </p:nvPr>
        </p:nvSpPr>
        <p:spPr>
          <a:xfrm>
            <a:off x="457200" y="1371600"/>
            <a:ext cx="8382000" cy="5102225"/>
          </a:xfrm>
        </p:spPr>
        <p:txBody>
          <a:bodyPr/>
          <a:lstStyle/>
          <a:p>
            <a:pPr eaLnBrk="1" hangingPunct="1">
              <a:lnSpc>
                <a:spcPct val="90000"/>
              </a:lnSpc>
            </a:pPr>
            <a:r>
              <a:rPr lang="en-US" sz="2800" smtClean="0"/>
              <a:t>Reaction determined by:</a:t>
            </a:r>
          </a:p>
          <a:p>
            <a:pPr lvl="1" eaLnBrk="1" hangingPunct="1">
              <a:lnSpc>
                <a:spcPct val="90000"/>
              </a:lnSpc>
            </a:pPr>
            <a:r>
              <a:rPr lang="en-US" smtClean="0"/>
              <a:t>The interaction of the host, agent, and transmission factors</a:t>
            </a:r>
          </a:p>
          <a:p>
            <a:pPr lvl="2" eaLnBrk="1" hangingPunct="1">
              <a:lnSpc>
                <a:spcPct val="90000"/>
              </a:lnSpc>
            </a:pPr>
            <a:r>
              <a:rPr lang="en-US" sz="2800" smtClean="0"/>
              <a:t>Infection can be inapparent or clinical, mild or severe</a:t>
            </a:r>
          </a:p>
          <a:p>
            <a:pPr lvl="2" eaLnBrk="1" hangingPunct="1">
              <a:lnSpc>
                <a:spcPct val="90000"/>
              </a:lnSpc>
            </a:pPr>
            <a:r>
              <a:rPr lang="en-US" sz="2800" smtClean="0"/>
              <a:t>Incubation period: time between entry of infectious agent and the appearance of the first sign or Sx of the disease varies</a:t>
            </a:r>
          </a:p>
          <a:p>
            <a:pPr lvl="1" eaLnBrk="1" hangingPunct="1">
              <a:lnSpc>
                <a:spcPct val="90000"/>
              </a:lnSpc>
            </a:pPr>
            <a:r>
              <a:rPr lang="en-US" smtClean="0"/>
              <a:t>The degree of natural immunity or vaccine-induced resistance or immunity of the host </a:t>
            </a:r>
          </a:p>
          <a:p>
            <a:pPr eaLnBrk="1" hangingPunct="1">
              <a:lnSpc>
                <a:spcPct val="90000"/>
              </a:lnSpc>
            </a:pPr>
            <a:r>
              <a:rPr lang="en-US" sz="2800" smtClean="0"/>
              <a:t>These would determine the outcome of the infection</a:t>
            </a:r>
          </a:p>
          <a:p>
            <a:pPr eaLnBrk="1" hangingPunct="1">
              <a:lnSpc>
                <a:spcPct val="90000"/>
              </a:lnSpc>
              <a:buFont typeface="Wingdings" pitchFamily="2" charset="2"/>
              <a:buNone/>
            </a:pPr>
            <a:endParaRPr lang="en-US" smtClean="0"/>
          </a:p>
        </p:txBody>
      </p:sp>
      <p:sp>
        <p:nvSpPr>
          <p:cNvPr id="4" name="Date Placeholder 3"/>
          <p:cNvSpPr>
            <a:spLocks noGrp="1"/>
          </p:cNvSpPr>
          <p:nvPr>
            <p:ph type="dt" sz="quarter" idx="10"/>
          </p:nvPr>
        </p:nvSpPr>
        <p:spPr/>
        <p:txBody>
          <a:bodyPr/>
          <a:lstStyle/>
          <a:p>
            <a:pPr>
              <a:defRPr/>
            </a:pPr>
            <a:fld id="{F243C0F5-504D-4565-88DF-FB34D438EEEF}"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0DBFE092-B160-4330-88BA-F934DEB32615}"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715962"/>
          </a:xfrm>
        </p:spPr>
        <p:txBody>
          <a:bodyPr>
            <a:normAutofit fontScale="90000"/>
          </a:bodyPr>
          <a:lstStyle/>
          <a:p>
            <a:pPr algn="just" eaLnBrk="1" fontAlgn="auto" hangingPunct="1">
              <a:spcAft>
                <a:spcPts val="0"/>
              </a:spcAft>
              <a:defRPr/>
            </a:pPr>
            <a:r>
              <a:rPr lang="en-US" b="1" dirty="0" smtClean="0">
                <a:solidFill>
                  <a:srgbClr val="0C14B8"/>
                </a:solidFill>
              </a:rPr>
              <a:t>BROAD OBJECTIVE</a:t>
            </a:r>
            <a:endParaRPr lang="en-US" b="1" dirty="0">
              <a:solidFill>
                <a:srgbClr val="0C14B8"/>
              </a:solidFill>
            </a:endParaRPr>
          </a:p>
        </p:txBody>
      </p:sp>
      <p:sp>
        <p:nvSpPr>
          <p:cNvPr id="14339" name="Content Placeholder 2"/>
          <p:cNvSpPr>
            <a:spLocks noGrp="1"/>
          </p:cNvSpPr>
          <p:nvPr>
            <p:ph sz="quarter" idx="1"/>
          </p:nvPr>
        </p:nvSpPr>
        <p:spPr>
          <a:xfrm>
            <a:off x="0" y="1600200"/>
            <a:ext cx="8763000" cy="4873625"/>
          </a:xfrm>
        </p:spPr>
        <p:txBody>
          <a:bodyPr/>
          <a:lstStyle/>
          <a:p>
            <a:pPr algn="just" eaLnBrk="1" hangingPunct="1">
              <a:lnSpc>
                <a:spcPct val="150000"/>
              </a:lnSpc>
              <a:buFont typeface="Wingdings" pitchFamily="2" charset="2"/>
              <a:buNone/>
            </a:pPr>
            <a:r>
              <a:rPr lang="en-US" sz="2800" dirty="0" smtClean="0"/>
              <a:t>	By the end of the course the learner will be able to describe common tropical diseases and demonstrate skills and attitudes to identify and manage patients/clients with the tropical conditions.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2"/>
          </p:nvPr>
        </p:nvSpPr>
        <p:spPr/>
        <p:txBody>
          <a:bodyPr/>
          <a:lstStyle/>
          <a:p>
            <a:pPr>
              <a:defRPr/>
            </a:pPr>
            <a:fld id="{94B627E8-392B-4746-A04D-BA8B997F4A0F}" type="slidenum">
              <a:rPr lang="en-US"/>
              <a:pPr>
                <a:defRPr/>
              </a:pPr>
              <a:t>40</a:t>
            </a:fld>
            <a:endParaRPr lang="en-US"/>
          </a:p>
        </p:txBody>
      </p:sp>
      <p:grpSp>
        <p:nvGrpSpPr>
          <p:cNvPr id="2" name="Group 2"/>
          <p:cNvGrpSpPr>
            <a:grpSpLocks noChangeAspect="1"/>
          </p:cNvGrpSpPr>
          <p:nvPr/>
        </p:nvGrpSpPr>
        <p:grpSpPr bwMode="auto">
          <a:xfrm>
            <a:off x="609600" y="1463675"/>
            <a:ext cx="8305800" cy="4556125"/>
            <a:chOff x="1200" y="5880"/>
            <a:chExt cx="13440" cy="6480"/>
          </a:xfrm>
        </p:grpSpPr>
        <p:sp>
          <p:nvSpPr>
            <p:cNvPr id="28678" name="AutoShape 3"/>
            <p:cNvSpPr>
              <a:spLocks noChangeAspect="1" noChangeArrowheads="1"/>
            </p:cNvSpPr>
            <p:nvPr/>
          </p:nvSpPr>
          <p:spPr bwMode="auto">
            <a:xfrm>
              <a:off x="1200" y="5880"/>
              <a:ext cx="13440" cy="6480"/>
            </a:xfrm>
            <a:prstGeom prst="rect">
              <a:avLst/>
            </a:prstGeom>
            <a:noFill/>
            <a:ln w="9525">
              <a:solidFill>
                <a:schemeClr val="tx1"/>
              </a:solidFill>
              <a:miter lim="800000"/>
              <a:headEnd/>
              <a:tailEnd/>
            </a:ln>
          </p:spPr>
          <p:txBody>
            <a:bodyPr/>
            <a:lstStyle/>
            <a:p>
              <a:endParaRPr lang="en-US"/>
            </a:p>
          </p:txBody>
        </p:sp>
        <p:sp>
          <p:nvSpPr>
            <p:cNvPr id="28679" name="Text Box 4"/>
            <p:cNvSpPr txBox="1">
              <a:spLocks noChangeArrowheads="1"/>
            </p:cNvSpPr>
            <p:nvPr/>
          </p:nvSpPr>
          <p:spPr bwMode="auto">
            <a:xfrm>
              <a:off x="4800" y="8520"/>
              <a:ext cx="1920" cy="1440"/>
            </a:xfrm>
            <a:prstGeom prst="rect">
              <a:avLst/>
            </a:prstGeom>
            <a:solidFill>
              <a:srgbClr val="FFFFFF"/>
            </a:solidFill>
            <a:ln w="9525">
              <a:solidFill>
                <a:schemeClr val="tx1"/>
              </a:solidFill>
              <a:miter lim="800000"/>
              <a:headEnd/>
              <a:tailEnd/>
            </a:ln>
          </p:spPr>
          <p:txBody>
            <a:bodyPr/>
            <a:lstStyle/>
            <a:p>
              <a:endParaRPr lang="en-US" sz="1200">
                <a:solidFill>
                  <a:srgbClr val="000000"/>
                </a:solidFill>
              </a:endParaRPr>
            </a:p>
            <a:p>
              <a:r>
                <a:rPr lang="en-US">
                  <a:solidFill>
                    <a:srgbClr val="000000"/>
                  </a:solidFill>
                </a:rPr>
                <a:t>Good health</a:t>
              </a:r>
            </a:p>
          </p:txBody>
        </p:sp>
        <p:sp>
          <p:nvSpPr>
            <p:cNvPr id="28680" name="Text Box 5"/>
            <p:cNvSpPr txBox="1">
              <a:spLocks noChangeArrowheads="1"/>
            </p:cNvSpPr>
            <p:nvPr/>
          </p:nvSpPr>
          <p:spPr bwMode="auto">
            <a:xfrm>
              <a:off x="11640" y="7540"/>
              <a:ext cx="1440" cy="720"/>
            </a:xfrm>
            <a:prstGeom prst="rect">
              <a:avLst/>
            </a:prstGeom>
            <a:solidFill>
              <a:srgbClr val="FFFFFF"/>
            </a:solidFill>
            <a:ln w="9525">
              <a:solidFill>
                <a:schemeClr val="tx1"/>
              </a:solidFill>
              <a:miter lim="800000"/>
              <a:headEnd/>
              <a:tailEnd/>
            </a:ln>
          </p:spPr>
          <p:txBody>
            <a:bodyPr/>
            <a:lstStyle/>
            <a:p>
              <a:r>
                <a:rPr lang="en-US">
                  <a:solidFill>
                    <a:srgbClr val="000000"/>
                  </a:solidFill>
                </a:rPr>
                <a:t>Death</a:t>
              </a:r>
            </a:p>
          </p:txBody>
        </p:sp>
        <p:sp>
          <p:nvSpPr>
            <p:cNvPr id="28681" name="Text Box 6"/>
            <p:cNvSpPr txBox="1">
              <a:spLocks noChangeArrowheads="1"/>
            </p:cNvSpPr>
            <p:nvPr/>
          </p:nvSpPr>
          <p:spPr bwMode="auto">
            <a:xfrm>
              <a:off x="1920" y="8520"/>
              <a:ext cx="2280" cy="1440"/>
            </a:xfrm>
            <a:prstGeom prst="rect">
              <a:avLst/>
            </a:prstGeom>
            <a:solidFill>
              <a:srgbClr val="FFFFFF"/>
            </a:solidFill>
            <a:ln w="9525">
              <a:solidFill>
                <a:schemeClr val="tx1"/>
              </a:solidFill>
              <a:miter lim="800000"/>
              <a:headEnd/>
              <a:tailEnd/>
            </a:ln>
          </p:spPr>
          <p:txBody>
            <a:bodyPr/>
            <a:lstStyle/>
            <a:p>
              <a:endParaRPr lang="en-US" sz="1200">
                <a:solidFill>
                  <a:srgbClr val="000000"/>
                </a:solidFill>
              </a:endParaRPr>
            </a:p>
            <a:p>
              <a:r>
                <a:rPr lang="en-US">
                  <a:solidFill>
                    <a:srgbClr val="000000"/>
                  </a:solidFill>
                </a:rPr>
                <a:t>Natural history</a:t>
              </a:r>
            </a:p>
          </p:txBody>
        </p:sp>
        <p:sp>
          <p:nvSpPr>
            <p:cNvPr id="28682" name="Text Box 7"/>
            <p:cNvSpPr txBox="1">
              <a:spLocks noChangeArrowheads="1"/>
            </p:cNvSpPr>
            <p:nvPr/>
          </p:nvSpPr>
          <p:spPr bwMode="auto">
            <a:xfrm>
              <a:off x="7200" y="8520"/>
              <a:ext cx="2160" cy="1320"/>
            </a:xfrm>
            <a:prstGeom prst="rect">
              <a:avLst/>
            </a:prstGeom>
            <a:solidFill>
              <a:srgbClr val="FFFFFF"/>
            </a:solidFill>
            <a:ln w="9525">
              <a:solidFill>
                <a:schemeClr val="tx1"/>
              </a:solidFill>
              <a:miter lim="800000"/>
              <a:headEnd/>
              <a:tailEnd/>
            </a:ln>
          </p:spPr>
          <p:txBody>
            <a:bodyPr/>
            <a:lstStyle/>
            <a:p>
              <a:r>
                <a:rPr lang="en-US">
                  <a:solidFill>
                    <a:srgbClr val="000000"/>
                  </a:solidFill>
                </a:rPr>
                <a:t>Subclinical changes</a:t>
              </a:r>
            </a:p>
          </p:txBody>
        </p:sp>
        <p:sp>
          <p:nvSpPr>
            <p:cNvPr id="28683" name="Text Box 8"/>
            <p:cNvSpPr txBox="1">
              <a:spLocks noChangeArrowheads="1"/>
            </p:cNvSpPr>
            <p:nvPr/>
          </p:nvSpPr>
          <p:spPr bwMode="auto">
            <a:xfrm>
              <a:off x="9840" y="8640"/>
              <a:ext cx="1700" cy="1080"/>
            </a:xfrm>
            <a:prstGeom prst="rect">
              <a:avLst/>
            </a:prstGeom>
            <a:solidFill>
              <a:srgbClr val="FFFFFF"/>
            </a:solidFill>
            <a:ln w="9525">
              <a:solidFill>
                <a:schemeClr val="tx1"/>
              </a:solidFill>
              <a:miter lim="800000"/>
              <a:headEnd/>
              <a:tailEnd/>
            </a:ln>
          </p:spPr>
          <p:txBody>
            <a:bodyPr/>
            <a:lstStyle/>
            <a:p>
              <a:r>
                <a:rPr lang="en-US">
                  <a:solidFill>
                    <a:srgbClr val="000000"/>
                  </a:solidFill>
                </a:rPr>
                <a:t>Clinical </a:t>
              </a:r>
            </a:p>
            <a:p>
              <a:r>
                <a:rPr lang="en-US">
                  <a:solidFill>
                    <a:srgbClr val="000000"/>
                  </a:solidFill>
                </a:rPr>
                <a:t>disease</a:t>
              </a:r>
            </a:p>
          </p:txBody>
        </p:sp>
        <p:sp>
          <p:nvSpPr>
            <p:cNvPr id="28684" name="Text Box 9"/>
            <p:cNvSpPr txBox="1">
              <a:spLocks noChangeArrowheads="1"/>
            </p:cNvSpPr>
            <p:nvPr/>
          </p:nvSpPr>
          <p:spPr bwMode="auto">
            <a:xfrm>
              <a:off x="11520" y="10440"/>
              <a:ext cx="1920" cy="840"/>
            </a:xfrm>
            <a:prstGeom prst="rect">
              <a:avLst/>
            </a:prstGeom>
            <a:solidFill>
              <a:srgbClr val="FFFFFF"/>
            </a:solidFill>
            <a:ln w="9525">
              <a:solidFill>
                <a:schemeClr val="tx1"/>
              </a:solidFill>
              <a:miter lim="800000"/>
              <a:headEnd/>
              <a:tailEnd/>
            </a:ln>
          </p:spPr>
          <p:txBody>
            <a:bodyPr/>
            <a:lstStyle/>
            <a:p>
              <a:r>
                <a:rPr lang="en-US">
                  <a:solidFill>
                    <a:srgbClr val="000000"/>
                  </a:solidFill>
                </a:rPr>
                <a:t>Recovery</a:t>
              </a:r>
            </a:p>
          </p:txBody>
        </p:sp>
        <p:sp>
          <p:nvSpPr>
            <p:cNvPr id="28685" name="Line 10"/>
            <p:cNvSpPr>
              <a:spLocks noChangeShapeType="1"/>
            </p:cNvSpPr>
            <p:nvPr/>
          </p:nvSpPr>
          <p:spPr bwMode="auto">
            <a:xfrm>
              <a:off x="11540" y="9360"/>
              <a:ext cx="720" cy="1"/>
            </a:xfrm>
            <a:prstGeom prst="line">
              <a:avLst/>
            </a:prstGeom>
            <a:noFill/>
            <a:ln w="38100">
              <a:solidFill>
                <a:schemeClr val="tx1"/>
              </a:solidFill>
              <a:round/>
              <a:headEnd/>
              <a:tailEnd/>
            </a:ln>
          </p:spPr>
          <p:txBody>
            <a:bodyPr/>
            <a:lstStyle/>
            <a:p>
              <a:endParaRPr lang="en-US"/>
            </a:p>
          </p:txBody>
        </p:sp>
        <p:sp>
          <p:nvSpPr>
            <p:cNvPr id="28686" name="Line 11"/>
            <p:cNvSpPr>
              <a:spLocks noChangeShapeType="1"/>
            </p:cNvSpPr>
            <p:nvPr/>
          </p:nvSpPr>
          <p:spPr bwMode="auto">
            <a:xfrm flipH="1" flipV="1">
              <a:off x="12240" y="8520"/>
              <a:ext cx="1" cy="840"/>
            </a:xfrm>
            <a:prstGeom prst="line">
              <a:avLst/>
            </a:prstGeom>
            <a:noFill/>
            <a:ln w="38100">
              <a:solidFill>
                <a:schemeClr val="tx1"/>
              </a:solidFill>
              <a:round/>
              <a:headEnd/>
              <a:tailEnd type="triangle" w="med" len="med"/>
            </a:ln>
          </p:spPr>
          <p:txBody>
            <a:bodyPr/>
            <a:lstStyle/>
            <a:p>
              <a:endParaRPr lang="en-US"/>
            </a:p>
          </p:txBody>
        </p:sp>
        <p:sp>
          <p:nvSpPr>
            <p:cNvPr id="28687" name="Line 12"/>
            <p:cNvSpPr>
              <a:spLocks noChangeShapeType="1"/>
            </p:cNvSpPr>
            <p:nvPr/>
          </p:nvSpPr>
          <p:spPr bwMode="auto">
            <a:xfrm>
              <a:off x="11540" y="9480"/>
              <a:ext cx="720" cy="1"/>
            </a:xfrm>
            <a:prstGeom prst="line">
              <a:avLst/>
            </a:prstGeom>
            <a:noFill/>
            <a:ln w="38100">
              <a:solidFill>
                <a:schemeClr val="tx1"/>
              </a:solidFill>
              <a:round/>
              <a:headEnd/>
              <a:tailEnd/>
            </a:ln>
          </p:spPr>
          <p:txBody>
            <a:bodyPr/>
            <a:lstStyle/>
            <a:p>
              <a:endParaRPr lang="en-US"/>
            </a:p>
          </p:txBody>
        </p:sp>
        <p:sp>
          <p:nvSpPr>
            <p:cNvPr id="28688" name="Line 13"/>
            <p:cNvSpPr>
              <a:spLocks noChangeShapeType="1"/>
            </p:cNvSpPr>
            <p:nvPr/>
          </p:nvSpPr>
          <p:spPr bwMode="auto">
            <a:xfrm>
              <a:off x="12240" y="9500"/>
              <a:ext cx="1" cy="840"/>
            </a:xfrm>
            <a:prstGeom prst="line">
              <a:avLst/>
            </a:prstGeom>
            <a:noFill/>
            <a:ln w="38100">
              <a:solidFill>
                <a:schemeClr val="tx1"/>
              </a:solidFill>
              <a:round/>
              <a:headEnd/>
              <a:tailEnd type="triangle" w="med" len="med"/>
            </a:ln>
          </p:spPr>
          <p:txBody>
            <a:bodyPr/>
            <a:lstStyle/>
            <a:p>
              <a:endParaRPr lang="en-US"/>
            </a:p>
          </p:txBody>
        </p:sp>
        <p:sp>
          <p:nvSpPr>
            <p:cNvPr id="28689" name="Line 14"/>
            <p:cNvSpPr>
              <a:spLocks noChangeShapeType="1"/>
            </p:cNvSpPr>
            <p:nvPr/>
          </p:nvSpPr>
          <p:spPr bwMode="auto">
            <a:xfrm>
              <a:off x="6840" y="9240"/>
              <a:ext cx="240" cy="0"/>
            </a:xfrm>
            <a:prstGeom prst="line">
              <a:avLst/>
            </a:prstGeom>
            <a:noFill/>
            <a:ln w="38100">
              <a:solidFill>
                <a:schemeClr val="tx1"/>
              </a:solidFill>
              <a:round/>
              <a:headEnd/>
              <a:tailEnd type="triangle" w="med" len="med"/>
            </a:ln>
          </p:spPr>
          <p:txBody>
            <a:bodyPr/>
            <a:lstStyle/>
            <a:p>
              <a:endParaRPr lang="en-US"/>
            </a:p>
          </p:txBody>
        </p:sp>
        <p:sp>
          <p:nvSpPr>
            <p:cNvPr id="28690" name="Line 15"/>
            <p:cNvSpPr>
              <a:spLocks noChangeShapeType="1"/>
            </p:cNvSpPr>
            <p:nvPr/>
          </p:nvSpPr>
          <p:spPr bwMode="auto">
            <a:xfrm>
              <a:off x="9480" y="9240"/>
              <a:ext cx="240" cy="0"/>
            </a:xfrm>
            <a:prstGeom prst="line">
              <a:avLst/>
            </a:prstGeom>
            <a:noFill/>
            <a:ln w="38100">
              <a:solidFill>
                <a:schemeClr val="tx1"/>
              </a:solidFill>
              <a:round/>
              <a:headEnd/>
              <a:tailEnd type="triangle" w="med" len="med"/>
            </a:ln>
          </p:spPr>
          <p:txBody>
            <a:bodyPr/>
            <a:lstStyle/>
            <a:p>
              <a:endParaRPr lang="en-US"/>
            </a:p>
          </p:txBody>
        </p:sp>
      </p:grpSp>
      <p:sp>
        <p:nvSpPr>
          <p:cNvPr id="28676" name="Text Box 16"/>
          <p:cNvSpPr txBox="1">
            <a:spLocks noChangeArrowheads="1"/>
          </p:cNvSpPr>
          <p:nvPr/>
        </p:nvSpPr>
        <p:spPr bwMode="auto">
          <a:xfrm>
            <a:off x="2819400" y="304800"/>
            <a:ext cx="3251200" cy="1066800"/>
          </a:xfrm>
          <a:prstGeom prst="rect">
            <a:avLst/>
          </a:prstGeom>
          <a:noFill/>
          <a:ln w="9525">
            <a:noFill/>
            <a:miter lim="800000"/>
            <a:headEnd/>
            <a:tailEnd/>
          </a:ln>
        </p:spPr>
        <p:txBody>
          <a:bodyPr>
            <a:spAutoFit/>
          </a:bodyPr>
          <a:lstStyle/>
          <a:p>
            <a:pPr algn="ctr"/>
            <a:r>
              <a:rPr lang="en-US" sz="3200"/>
              <a:t>2. Natural history</a:t>
            </a:r>
          </a:p>
          <a:p>
            <a:pPr algn="ctr"/>
            <a:endParaRPr lang="en-US" sz="3200"/>
          </a:p>
        </p:txBody>
      </p:sp>
      <p:sp>
        <p:nvSpPr>
          <p:cNvPr id="18" name="Date Placeholder 17"/>
          <p:cNvSpPr>
            <a:spLocks noGrp="1"/>
          </p:cNvSpPr>
          <p:nvPr>
            <p:ph type="dt" sz="quarter" idx="10"/>
          </p:nvPr>
        </p:nvSpPr>
        <p:spPr/>
        <p:txBody>
          <a:bodyPr/>
          <a:lstStyle/>
          <a:p>
            <a:pPr>
              <a:defRPr/>
            </a:pPr>
            <a:fld id="{AD2B3596-2DEF-4D78-BD9B-BB89E1EE3083}" type="datetime1">
              <a:rPr lang="en-US"/>
              <a:pPr>
                <a:defRPr/>
              </a:pPr>
              <a:t>8/23/2017</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noChangeAspect="1"/>
          </p:cNvGrpSpPr>
          <p:nvPr/>
        </p:nvGrpSpPr>
        <p:grpSpPr bwMode="auto">
          <a:xfrm>
            <a:off x="0" y="1295400"/>
            <a:ext cx="9144000" cy="5257800"/>
            <a:chOff x="1440" y="1598"/>
            <a:chExt cx="10260" cy="4078"/>
          </a:xfrm>
        </p:grpSpPr>
        <p:sp>
          <p:nvSpPr>
            <p:cNvPr id="29702" name="AutoShape 18"/>
            <p:cNvSpPr>
              <a:spLocks noChangeAspect="1" noChangeArrowheads="1"/>
            </p:cNvSpPr>
            <p:nvPr/>
          </p:nvSpPr>
          <p:spPr bwMode="auto">
            <a:xfrm>
              <a:off x="1440" y="1598"/>
              <a:ext cx="10260" cy="4078"/>
            </a:xfrm>
            <a:prstGeom prst="rect">
              <a:avLst/>
            </a:prstGeom>
            <a:noFill/>
            <a:ln w="9525">
              <a:noFill/>
              <a:miter lim="800000"/>
              <a:headEnd/>
              <a:tailEnd/>
            </a:ln>
          </p:spPr>
          <p:txBody>
            <a:bodyPr/>
            <a:lstStyle/>
            <a:p>
              <a:endParaRPr lang="en-US"/>
            </a:p>
          </p:txBody>
        </p:sp>
        <p:sp>
          <p:nvSpPr>
            <p:cNvPr id="29703" name="Text Box 19"/>
            <p:cNvSpPr txBox="1">
              <a:spLocks noChangeArrowheads="1"/>
            </p:cNvSpPr>
            <p:nvPr/>
          </p:nvSpPr>
          <p:spPr bwMode="auto">
            <a:xfrm>
              <a:off x="1440" y="2796"/>
              <a:ext cx="2430" cy="900"/>
            </a:xfrm>
            <a:prstGeom prst="rect">
              <a:avLst/>
            </a:prstGeom>
            <a:noFill/>
            <a:ln w="9525">
              <a:noFill/>
              <a:miter lim="800000"/>
              <a:headEnd/>
              <a:tailEnd/>
            </a:ln>
          </p:spPr>
          <p:txBody>
            <a:bodyPr/>
            <a:lstStyle/>
            <a:p>
              <a:r>
                <a:rPr lang="en-US" sz="1600" b="1"/>
                <a:t>INAPPARENT INFECTION</a:t>
              </a:r>
              <a:endParaRPr lang="en-US"/>
            </a:p>
          </p:txBody>
        </p:sp>
        <p:sp>
          <p:nvSpPr>
            <p:cNvPr id="29704" name="Text Box 20"/>
            <p:cNvSpPr txBox="1">
              <a:spLocks noChangeArrowheads="1"/>
            </p:cNvSpPr>
            <p:nvPr/>
          </p:nvSpPr>
          <p:spPr bwMode="auto">
            <a:xfrm>
              <a:off x="4575" y="2796"/>
              <a:ext cx="2250" cy="900"/>
            </a:xfrm>
            <a:prstGeom prst="rect">
              <a:avLst/>
            </a:prstGeom>
            <a:noFill/>
            <a:ln w="9525">
              <a:noFill/>
              <a:miter lim="800000"/>
              <a:headEnd/>
              <a:tailEnd/>
            </a:ln>
          </p:spPr>
          <p:txBody>
            <a:bodyPr/>
            <a:lstStyle/>
            <a:p>
              <a:r>
                <a:rPr lang="en-US" sz="1600" b="1"/>
                <a:t>MILD INFECTION</a:t>
              </a:r>
              <a:endParaRPr lang="en-US"/>
            </a:p>
          </p:txBody>
        </p:sp>
        <p:sp>
          <p:nvSpPr>
            <p:cNvPr id="29705" name="Text Box 21"/>
            <p:cNvSpPr txBox="1">
              <a:spLocks noChangeArrowheads="1"/>
            </p:cNvSpPr>
            <p:nvPr/>
          </p:nvSpPr>
          <p:spPr bwMode="auto">
            <a:xfrm>
              <a:off x="7275" y="2796"/>
              <a:ext cx="2145" cy="900"/>
            </a:xfrm>
            <a:prstGeom prst="rect">
              <a:avLst/>
            </a:prstGeom>
            <a:noFill/>
            <a:ln w="9525">
              <a:noFill/>
              <a:miter lim="800000"/>
              <a:headEnd/>
              <a:tailEnd/>
            </a:ln>
          </p:spPr>
          <p:txBody>
            <a:bodyPr/>
            <a:lstStyle/>
            <a:p>
              <a:r>
                <a:rPr lang="en-US" sz="1600" b="1"/>
                <a:t>SEVERE INFECTION</a:t>
              </a:r>
              <a:endParaRPr lang="en-US"/>
            </a:p>
          </p:txBody>
        </p:sp>
        <p:sp>
          <p:nvSpPr>
            <p:cNvPr id="29706" name="Text Box 22"/>
            <p:cNvSpPr txBox="1">
              <a:spLocks noChangeArrowheads="1"/>
            </p:cNvSpPr>
            <p:nvPr/>
          </p:nvSpPr>
          <p:spPr bwMode="auto">
            <a:xfrm>
              <a:off x="9540" y="2976"/>
              <a:ext cx="1620" cy="540"/>
            </a:xfrm>
            <a:prstGeom prst="rect">
              <a:avLst/>
            </a:prstGeom>
            <a:noFill/>
            <a:ln w="9525">
              <a:noFill/>
              <a:miter lim="800000"/>
              <a:headEnd/>
              <a:tailEnd/>
            </a:ln>
          </p:spPr>
          <p:txBody>
            <a:bodyPr/>
            <a:lstStyle/>
            <a:p>
              <a:r>
                <a:rPr lang="en-US" sz="1600" b="1"/>
                <a:t>DEATH</a:t>
              </a:r>
              <a:endParaRPr lang="en-US"/>
            </a:p>
          </p:txBody>
        </p:sp>
        <p:sp>
          <p:nvSpPr>
            <p:cNvPr id="29707" name="Text Box 23"/>
            <p:cNvSpPr txBox="1">
              <a:spLocks noChangeArrowheads="1"/>
            </p:cNvSpPr>
            <p:nvPr/>
          </p:nvSpPr>
          <p:spPr bwMode="auto">
            <a:xfrm>
              <a:off x="1800" y="4416"/>
              <a:ext cx="1740" cy="1080"/>
            </a:xfrm>
            <a:prstGeom prst="rect">
              <a:avLst/>
            </a:prstGeom>
            <a:noFill/>
            <a:ln w="9525">
              <a:noFill/>
              <a:miter lim="800000"/>
              <a:headEnd/>
              <a:tailEnd/>
            </a:ln>
          </p:spPr>
          <p:txBody>
            <a:bodyPr/>
            <a:lstStyle/>
            <a:p>
              <a:r>
                <a:rPr lang="en-US" sz="1600" b="1"/>
                <a:t>No sign or symptom</a:t>
              </a:r>
              <a:endParaRPr lang="en-US"/>
            </a:p>
          </p:txBody>
        </p:sp>
        <p:sp>
          <p:nvSpPr>
            <p:cNvPr id="29708" name="Text Box 24"/>
            <p:cNvSpPr txBox="1">
              <a:spLocks noChangeArrowheads="1"/>
            </p:cNvSpPr>
            <p:nvPr/>
          </p:nvSpPr>
          <p:spPr bwMode="auto">
            <a:xfrm>
              <a:off x="5580" y="4416"/>
              <a:ext cx="3060" cy="720"/>
            </a:xfrm>
            <a:prstGeom prst="rect">
              <a:avLst/>
            </a:prstGeom>
            <a:noFill/>
            <a:ln w="9525">
              <a:noFill/>
              <a:miter lim="800000"/>
              <a:headEnd/>
              <a:tailEnd/>
            </a:ln>
          </p:spPr>
          <p:txBody>
            <a:bodyPr/>
            <a:lstStyle/>
            <a:p>
              <a:r>
                <a:rPr lang="en-US" sz="1400" b="1"/>
                <a:t>Clinical illness with signs and symptoms</a:t>
              </a:r>
              <a:endParaRPr lang="en-US"/>
            </a:p>
          </p:txBody>
        </p:sp>
        <p:sp>
          <p:nvSpPr>
            <p:cNvPr id="29709" name="Line 25"/>
            <p:cNvSpPr>
              <a:spLocks noChangeShapeType="1"/>
            </p:cNvSpPr>
            <p:nvPr/>
          </p:nvSpPr>
          <p:spPr bwMode="auto">
            <a:xfrm>
              <a:off x="9374" y="3420"/>
              <a:ext cx="1" cy="1980"/>
            </a:xfrm>
            <a:prstGeom prst="line">
              <a:avLst/>
            </a:prstGeom>
            <a:noFill/>
            <a:ln w="9525">
              <a:solidFill>
                <a:srgbClr val="000000"/>
              </a:solidFill>
              <a:prstDash val="lgDashDot"/>
              <a:round/>
              <a:headEnd/>
              <a:tailEnd/>
            </a:ln>
          </p:spPr>
          <p:txBody>
            <a:bodyPr/>
            <a:lstStyle/>
            <a:p>
              <a:endParaRPr lang="en-US"/>
            </a:p>
          </p:txBody>
        </p:sp>
        <p:sp>
          <p:nvSpPr>
            <p:cNvPr id="29710" name="Line 26"/>
            <p:cNvSpPr>
              <a:spLocks noChangeShapeType="1"/>
            </p:cNvSpPr>
            <p:nvPr/>
          </p:nvSpPr>
          <p:spPr bwMode="auto">
            <a:xfrm>
              <a:off x="4125" y="3336"/>
              <a:ext cx="1" cy="1980"/>
            </a:xfrm>
            <a:prstGeom prst="line">
              <a:avLst/>
            </a:prstGeom>
            <a:noFill/>
            <a:ln w="9525">
              <a:solidFill>
                <a:srgbClr val="000000"/>
              </a:solidFill>
              <a:prstDash val="lgDashDot"/>
              <a:round/>
              <a:headEnd/>
              <a:tailEnd/>
            </a:ln>
          </p:spPr>
          <p:txBody>
            <a:bodyPr/>
            <a:lstStyle/>
            <a:p>
              <a:endParaRPr lang="en-US"/>
            </a:p>
          </p:txBody>
        </p:sp>
        <p:sp>
          <p:nvSpPr>
            <p:cNvPr id="29711" name="Line 27"/>
            <p:cNvSpPr>
              <a:spLocks noChangeShapeType="1"/>
            </p:cNvSpPr>
            <p:nvPr/>
          </p:nvSpPr>
          <p:spPr bwMode="auto">
            <a:xfrm flipH="1">
              <a:off x="4320" y="4776"/>
              <a:ext cx="1260" cy="0"/>
            </a:xfrm>
            <a:prstGeom prst="line">
              <a:avLst/>
            </a:prstGeom>
            <a:noFill/>
            <a:ln w="9525">
              <a:solidFill>
                <a:srgbClr val="000000"/>
              </a:solidFill>
              <a:round/>
              <a:headEnd/>
              <a:tailEnd type="triangle" w="med" len="med"/>
            </a:ln>
          </p:spPr>
          <p:txBody>
            <a:bodyPr/>
            <a:lstStyle/>
            <a:p>
              <a:endParaRPr lang="en-US"/>
            </a:p>
          </p:txBody>
        </p:sp>
        <p:sp>
          <p:nvSpPr>
            <p:cNvPr id="29712" name="Line 28"/>
            <p:cNvSpPr>
              <a:spLocks noChangeShapeType="1"/>
            </p:cNvSpPr>
            <p:nvPr/>
          </p:nvSpPr>
          <p:spPr bwMode="auto">
            <a:xfrm>
              <a:off x="8340" y="4776"/>
              <a:ext cx="900" cy="1"/>
            </a:xfrm>
            <a:prstGeom prst="line">
              <a:avLst/>
            </a:prstGeom>
            <a:noFill/>
            <a:ln w="9525">
              <a:solidFill>
                <a:srgbClr val="000000"/>
              </a:solidFill>
              <a:round/>
              <a:headEnd/>
              <a:tailEnd type="triangle" w="med" len="med"/>
            </a:ln>
          </p:spPr>
          <p:txBody>
            <a:bodyPr/>
            <a:lstStyle/>
            <a:p>
              <a:endParaRPr lang="en-US"/>
            </a:p>
          </p:txBody>
        </p:sp>
        <p:sp>
          <p:nvSpPr>
            <p:cNvPr id="29713" name="Line 29"/>
            <p:cNvSpPr>
              <a:spLocks noChangeShapeType="1"/>
            </p:cNvSpPr>
            <p:nvPr/>
          </p:nvSpPr>
          <p:spPr bwMode="auto">
            <a:xfrm>
              <a:off x="9180" y="3215"/>
              <a:ext cx="360" cy="1"/>
            </a:xfrm>
            <a:prstGeom prst="line">
              <a:avLst/>
            </a:prstGeom>
            <a:noFill/>
            <a:ln w="25400">
              <a:solidFill>
                <a:srgbClr val="000000"/>
              </a:solidFill>
              <a:round/>
              <a:headEnd/>
              <a:tailEnd type="triangle" w="med" len="med"/>
            </a:ln>
          </p:spPr>
          <p:txBody>
            <a:bodyPr/>
            <a:lstStyle/>
            <a:p>
              <a:endParaRPr lang="en-US"/>
            </a:p>
          </p:txBody>
        </p:sp>
        <p:sp>
          <p:nvSpPr>
            <p:cNvPr id="29714" name="Line 30"/>
            <p:cNvSpPr>
              <a:spLocks noChangeShapeType="1"/>
            </p:cNvSpPr>
            <p:nvPr/>
          </p:nvSpPr>
          <p:spPr bwMode="auto">
            <a:xfrm>
              <a:off x="6840" y="3246"/>
              <a:ext cx="360" cy="1"/>
            </a:xfrm>
            <a:prstGeom prst="line">
              <a:avLst/>
            </a:prstGeom>
            <a:noFill/>
            <a:ln w="25400">
              <a:solidFill>
                <a:srgbClr val="000000"/>
              </a:solidFill>
              <a:round/>
              <a:headEnd/>
              <a:tailEnd type="triangle" w="med" len="med"/>
            </a:ln>
          </p:spPr>
          <p:txBody>
            <a:bodyPr/>
            <a:lstStyle/>
            <a:p>
              <a:endParaRPr lang="en-US"/>
            </a:p>
          </p:txBody>
        </p:sp>
        <p:sp>
          <p:nvSpPr>
            <p:cNvPr id="29715" name="Line 31"/>
            <p:cNvSpPr>
              <a:spLocks noChangeShapeType="1"/>
            </p:cNvSpPr>
            <p:nvPr/>
          </p:nvSpPr>
          <p:spPr bwMode="auto">
            <a:xfrm>
              <a:off x="4080" y="3216"/>
              <a:ext cx="360" cy="1"/>
            </a:xfrm>
            <a:prstGeom prst="line">
              <a:avLst/>
            </a:prstGeom>
            <a:noFill/>
            <a:ln w="25400">
              <a:solidFill>
                <a:srgbClr val="000000"/>
              </a:solidFill>
              <a:round/>
              <a:headEnd/>
              <a:tailEnd type="triangle" w="med" len="med"/>
            </a:ln>
          </p:spPr>
          <p:txBody>
            <a:bodyPr/>
            <a:lstStyle/>
            <a:p>
              <a:endParaRPr lang="en-US"/>
            </a:p>
          </p:txBody>
        </p:sp>
      </p:grpSp>
      <p:sp>
        <p:nvSpPr>
          <p:cNvPr id="29699" name="Rectangle 32"/>
          <p:cNvSpPr>
            <a:spLocks noChangeArrowheads="1"/>
          </p:cNvSpPr>
          <p:nvPr/>
        </p:nvSpPr>
        <p:spPr bwMode="auto">
          <a:xfrm>
            <a:off x="533400" y="304800"/>
            <a:ext cx="8001000" cy="1066800"/>
          </a:xfrm>
          <a:prstGeom prst="rect">
            <a:avLst/>
          </a:prstGeom>
          <a:noFill/>
          <a:ln w="9525">
            <a:noFill/>
            <a:miter lim="800000"/>
            <a:headEnd/>
            <a:tailEnd/>
          </a:ln>
        </p:spPr>
        <p:txBody>
          <a:bodyPr>
            <a:spAutoFit/>
          </a:bodyPr>
          <a:lstStyle/>
          <a:p>
            <a:pPr algn="ctr"/>
            <a:r>
              <a:rPr lang="en-US" sz="3200" b="1">
                <a:solidFill>
                  <a:srgbClr val="FF0000"/>
                </a:solidFill>
              </a:rPr>
              <a:t>Spectrum of illness from infectious disease</a:t>
            </a:r>
          </a:p>
        </p:txBody>
      </p:sp>
      <p:sp>
        <p:nvSpPr>
          <p:cNvPr id="18" name="Date Placeholder 17"/>
          <p:cNvSpPr>
            <a:spLocks noGrp="1"/>
          </p:cNvSpPr>
          <p:nvPr>
            <p:ph type="dt" sz="quarter" idx="10"/>
          </p:nvPr>
        </p:nvSpPr>
        <p:spPr/>
        <p:txBody>
          <a:bodyPr/>
          <a:lstStyle/>
          <a:p>
            <a:pPr>
              <a:defRPr/>
            </a:pPr>
            <a:fld id="{73EC2C61-86B4-41F1-A60F-CB607ECF9156}" type="datetime1">
              <a:rPr lang="en-US"/>
              <a:pPr>
                <a:defRPr/>
              </a:pPr>
              <a:t>8/23/2017</a:t>
            </a:fld>
            <a:endParaRPr lang="en-US"/>
          </a:p>
        </p:txBody>
      </p:sp>
      <p:sp>
        <p:nvSpPr>
          <p:cNvPr id="19" name="Slide Number Placeholder 18"/>
          <p:cNvSpPr>
            <a:spLocks noGrp="1"/>
          </p:cNvSpPr>
          <p:nvPr>
            <p:ph type="sldNum" sz="quarter" idx="12"/>
          </p:nvPr>
        </p:nvSpPr>
        <p:spPr/>
        <p:txBody>
          <a:bodyPr/>
          <a:lstStyle/>
          <a:p>
            <a:pPr>
              <a:defRPr/>
            </a:pPr>
            <a:fld id="{FA4C0778-171D-4D4D-8246-F909609781EF}"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pPr eaLnBrk="1" fontAlgn="auto" hangingPunct="1">
              <a:spcAft>
                <a:spcPts val="0"/>
              </a:spcAft>
              <a:defRPr/>
            </a:pPr>
            <a:r>
              <a:rPr lang="en-US" b="1" dirty="0" smtClean="0">
                <a:solidFill>
                  <a:srgbClr val="FF0000"/>
                </a:solidFill>
              </a:rPr>
              <a:t>Latent and Incubation Period</a:t>
            </a:r>
          </a:p>
        </p:txBody>
      </p:sp>
      <p:sp>
        <p:nvSpPr>
          <p:cNvPr id="30723" name="Content Placeholder 2"/>
          <p:cNvSpPr>
            <a:spLocks noGrp="1"/>
          </p:cNvSpPr>
          <p:nvPr>
            <p:ph idx="1"/>
          </p:nvPr>
        </p:nvSpPr>
        <p:spPr>
          <a:xfrm>
            <a:off x="990600" y="1295400"/>
            <a:ext cx="7848600" cy="5562600"/>
          </a:xfrm>
        </p:spPr>
        <p:txBody>
          <a:bodyPr/>
          <a:lstStyle/>
          <a:p>
            <a:pPr eaLnBrk="1" hangingPunct="1"/>
            <a:r>
              <a:rPr lang="en-US" smtClean="0"/>
              <a:t>Incubation period = time for development = time from getting the bug till getting sick. This is a very active stage for the bug.</a:t>
            </a:r>
          </a:p>
          <a:p>
            <a:pPr eaLnBrk="1" hangingPunct="1"/>
            <a:r>
              <a:rPr lang="en-US" smtClean="0"/>
              <a:t>Latent period = a very low activity stage between exposure to illness or between resolution of infection (the disease ended) to the next flare. </a:t>
            </a:r>
          </a:p>
          <a:p>
            <a:pPr eaLnBrk="1" hangingPunct="1"/>
            <a:r>
              <a:rPr lang="en-US" smtClean="0"/>
              <a:t>Sometimes the first and subsequent disease are very different, but they were caused by the same infection.</a:t>
            </a:r>
          </a:p>
          <a:p>
            <a:pPr eaLnBrk="1" hangingPunct="1"/>
            <a:endParaRPr lang="en-US" sz="2800" smtClean="0"/>
          </a:p>
        </p:txBody>
      </p:sp>
      <p:sp>
        <p:nvSpPr>
          <p:cNvPr id="4" name="Date Placeholder 3"/>
          <p:cNvSpPr>
            <a:spLocks noGrp="1"/>
          </p:cNvSpPr>
          <p:nvPr>
            <p:ph type="dt" sz="quarter" idx="10"/>
          </p:nvPr>
        </p:nvSpPr>
        <p:spPr/>
        <p:txBody>
          <a:bodyPr/>
          <a:lstStyle/>
          <a:p>
            <a:pPr>
              <a:defRPr/>
            </a:pPr>
            <a:fld id="{F5CF503D-8A37-4B02-B5A6-73E7D6F343E5}"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7676C08D-9450-40F9-BD3B-E0E9FE41EDBC}"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Latent period</a:t>
            </a:r>
          </a:p>
        </p:txBody>
      </p:sp>
      <p:sp>
        <p:nvSpPr>
          <p:cNvPr id="31747" name="Content Placeholder 2"/>
          <p:cNvSpPr>
            <a:spLocks noGrp="1"/>
          </p:cNvSpPr>
          <p:nvPr>
            <p:ph idx="1"/>
          </p:nvPr>
        </p:nvSpPr>
        <p:spPr>
          <a:xfrm>
            <a:off x="990600" y="1295400"/>
            <a:ext cx="7848600" cy="5562600"/>
          </a:xfrm>
        </p:spPr>
        <p:txBody>
          <a:bodyPr>
            <a:normAutofit lnSpcReduction="10000"/>
          </a:bodyPr>
          <a:lstStyle/>
          <a:p>
            <a:pPr marL="273050" indent="-273050" eaLnBrk="1" hangingPunct="1">
              <a:buFont typeface="Wingdings" pitchFamily="2" charset="2"/>
              <a:buChar char=""/>
            </a:pPr>
            <a:r>
              <a:rPr lang="en-US" smtClean="0"/>
              <a:t>Infectious organisms (be it viruses, bacteria, yeast or parasites) all have an incubation period. </a:t>
            </a:r>
          </a:p>
          <a:p>
            <a:pPr marL="273050" indent="-273050" eaLnBrk="1" hangingPunct="1">
              <a:buFont typeface="Wingdings" pitchFamily="2" charset="2"/>
              <a:buChar char=""/>
            </a:pPr>
            <a:r>
              <a:rPr lang="en-US" smtClean="0"/>
              <a:t>This is the period from the entrance of the organism into the body until clinical signs appear. </a:t>
            </a:r>
          </a:p>
          <a:p>
            <a:pPr marL="273050" indent="-273050" eaLnBrk="1" hangingPunct="1">
              <a:buFont typeface="Wingdings" pitchFamily="2" charset="2"/>
              <a:buChar char=""/>
            </a:pPr>
            <a:r>
              <a:rPr lang="en-US" smtClean="0"/>
              <a:t>In this time the organism arrives at its target tissue, multiply and start producing the enzymes, toxins or any other product which harms our body. </a:t>
            </a:r>
            <a:r>
              <a:rPr lang="en-US" sz="2800" b="1" smtClean="0"/>
              <a:t/>
            </a:r>
            <a:br>
              <a:rPr lang="en-US" sz="2800" b="1" smtClean="0"/>
            </a:br>
            <a:endParaRPr lang="en-US" sz="2800" smtClean="0"/>
          </a:p>
        </p:txBody>
      </p:sp>
      <p:sp>
        <p:nvSpPr>
          <p:cNvPr id="4" name="Date Placeholder 3"/>
          <p:cNvSpPr>
            <a:spLocks noGrp="1"/>
          </p:cNvSpPr>
          <p:nvPr>
            <p:ph type="dt" sz="quarter" idx="10"/>
          </p:nvPr>
        </p:nvSpPr>
        <p:spPr/>
        <p:txBody>
          <a:bodyPr/>
          <a:lstStyle/>
          <a:p>
            <a:pPr>
              <a:defRPr/>
            </a:pPr>
            <a:fld id="{706A4BCB-34F3-4B2C-9308-FBEEAB49B182}"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7412AA8A-823C-4493-98C9-B5CB2A5712AC}"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90600" y="0"/>
            <a:ext cx="6858000" cy="1143000"/>
          </a:xfrm>
        </p:spPr>
        <p:txBody>
          <a:bodyPr/>
          <a:lstStyle/>
          <a:p>
            <a:pPr eaLnBrk="1" fontAlgn="auto" hangingPunct="1">
              <a:spcAft>
                <a:spcPts val="0"/>
              </a:spcAft>
              <a:defRPr/>
            </a:pPr>
            <a:r>
              <a:rPr lang="en-US" b="1" dirty="0" smtClean="0">
                <a:solidFill>
                  <a:srgbClr val="FF0000"/>
                </a:solidFill>
              </a:rPr>
              <a:t>Latent period</a:t>
            </a:r>
          </a:p>
        </p:txBody>
      </p:sp>
      <p:sp>
        <p:nvSpPr>
          <p:cNvPr id="30723" name="Content Placeholder 2"/>
          <p:cNvSpPr>
            <a:spLocks noGrp="1"/>
          </p:cNvSpPr>
          <p:nvPr>
            <p:ph idx="1"/>
          </p:nvPr>
        </p:nvSpPr>
        <p:spPr>
          <a:xfrm>
            <a:off x="990600" y="914400"/>
            <a:ext cx="7924800" cy="5943600"/>
          </a:xfrm>
        </p:spPr>
        <p:txBody>
          <a:bodyPr>
            <a:normAutofit fontScale="92500" lnSpcReduction="20000"/>
          </a:bodyPr>
          <a:lstStyle/>
          <a:p>
            <a:pPr marL="365760" indent="-283464" eaLnBrk="1" fontAlgn="auto" hangingPunct="1">
              <a:spcAft>
                <a:spcPts val="0"/>
              </a:spcAft>
              <a:buFont typeface="Wingdings 2"/>
              <a:buChar char=""/>
              <a:defRPr/>
            </a:pPr>
            <a:r>
              <a:rPr lang="en-US" dirty="0" smtClean="0"/>
              <a:t>A latent period is a period in which the organism enters a non-active state, which is a very secure one too, since many of the body's defenses are based on sensing the organisms activity, and not the organism itself. </a:t>
            </a:r>
          </a:p>
          <a:p>
            <a:pPr marL="365760" indent="-283464" eaLnBrk="1" fontAlgn="auto" hangingPunct="1">
              <a:spcAft>
                <a:spcPts val="0"/>
              </a:spcAft>
              <a:buFont typeface="Wingdings 2"/>
              <a:buChar char=""/>
              <a:defRPr/>
            </a:pPr>
            <a:r>
              <a:rPr lang="en-US" dirty="0" smtClean="0"/>
              <a:t>An organism can infect someone and enter a latent period immediately, only to manifest in years. </a:t>
            </a:r>
          </a:p>
          <a:p>
            <a:pPr marL="365760" indent="-283464" eaLnBrk="1" fontAlgn="auto" hangingPunct="1">
              <a:spcAft>
                <a:spcPts val="0"/>
              </a:spcAft>
              <a:buFont typeface="Wingdings 2"/>
              <a:buChar char=""/>
              <a:defRPr/>
            </a:pPr>
            <a:r>
              <a:rPr lang="en-US" dirty="0" smtClean="0"/>
              <a:t>On the other hand there are infections which manifest clinically, and after that the organism enters a latent period, only to manifest again clinically later on in life. </a:t>
            </a:r>
          </a:p>
          <a:p>
            <a:pPr marL="365760" indent="-283464" eaLnBrk="1" fontAlgn="auto" hangingPunct="1">
              <a:spcAft>
                <a:spcPts val="0"/>
              </a:spcAft>
              <a:buFont typeface="Wingdings 2"/>
              <a:buChar char=""/>
              <a:defRPr/>
            </a:pPr>
            <a:r>
              <a:rPr lang="en-US" dirty="0" smtClean="0"/>
              <a:t>Some organisms do so for many times, causing a chronic infection (as opposed to an acute one).</a:t>
            </a:r>
          </a:p>
        </p:txBody>
      </p:sp>
      <p:sp>
        <p:nvSpPr>
          <p:cNvPr id="4" name="Date Placeholder 3"/>
          <p:cNvSpPr>
            <a:spLocks noGrp="1"/>
          </p:cNvSpPr>
          <p:nvPr>
            <p:ph type="dt" sz="quarter" idx="10"/>
          </p:nvPr>
        </p:nvSpPr>
        <p:spPr/>
        <p:txBody>
          <a:bodyPr/>
          <a:lstStyle/>
          <a:p>
            <a:pPr>
              <a:defRPr/>
            </a:pPr>
            <a:fld id="{C2B11C80-88F2-4550-9464-A52146670BAD}"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89D3F532-FD66-42F4-A12F-46097E8FF29B}"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Incubation period</a:t>
            </a:r>
          </a:p>
        </p:txBody>
      </p:sp>
      <p:sp>
        <p:nvSpPr>
          <p:cNvPr id="31747" name="Content Placeholder 2"/>
          <p:cNvSpPr>
            <a:spLocks noGrp="1"/>
          </p:cNvSpPr>
          <p:nvPr>
            <p:ph idx="1"/>
          </p:nvPr>
        </p:nvSpPr>
        <p:spPr>
          <a:xfrm>
            <a:off x="914400" y="1219200"/>
            <a:ext cx="8001000" cy="5410200"/>
          </a:xfrm>
        </p:spPr>
        <p:txBody>
          <a:bodyPr>
            <a:normAutofit fontScale="92500"/>
          </a:bodyPr>
          <a:lstStyle/>
          <a:p>
            <a:pPr marL="365760" indent="-283464" eaLnBrk="1" fontAlgn="auto" hangingPunct="1">
              <a:spcAft>
                <a:spcPts val="0"/>
              </a:spcAft>
              <a:buFont typeface="Wingdings 2"/>
              <a:buChar char=""/>
              <a:defRPr/>
            </a:pPr>
            <a:r>
              <a:rPr lang="en-US" dirty="0" smtClean="0"/>
              <a:t>The time it takes for an organism to incubate is widely variable, since it is affected from many different mechanisms such as the number of organisms which entered the body, the kind of organism, the age of the human host, his immune and general medical status and so on.</a:t>
            </a:r>
            <a:br>
              <a:rPr lang="en-US" dirty="0" smtClean="0"/>
            </a:br>
            <a:endParaRPr lang="en-US" dirty="0" smtClean="0"/>
          </a:p>
          <a:p>
            <a:pPr marL="365760" indent="-283464" eaLnBrk="1" fontAlgn="auto" hangingPunct="1">
              <a:spcAft>
                <a:spcPts val="0"/>
              </a:spcAft>
              <a:buFont typeface="Wingdings 2"/>
              <a:buChar char=""/>
              <a:defRPr/>
            </a:pPr>
            <a:r>
              <a:rPr lang="en-US" dirty="0" smtClean="0"/>
              <a:t>Latent periods are not seen in all organisms. This is a technique for survival used by many, but by far not all, of the infectious organisms.</a:t>
            </a:r>
          </a:p>
        </p:txBody>
      </p:sp>
      <p:sp>
        <p:nvSpPr>
          <p:cNvPr id="4" name="Date Placeholder 3"/>
          <p:cNvSpPr>
            <a:spLocks noGrp="1"/>
          </p:cNvSpPr>
          <p:nvPr>
            <p:ph type="dt" sz="quarter" idx="10"/>
          </p:nvPr>
        </p:nvSpPr>
        <p:spPr/>
        <p:txBody>
          <a:bodyPr/>
          <a:lstStyle/>
          <a:p>
            <a:pPr>
              <a:defRPr/>
            </a:pPr>
            <a:fld id="{2FCFC6A5-3067-4463-8054-882CDF56B8BA}"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32385026-C8B3-45ED-839C-8DDD16939EB6}"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r>
              <a:rPr lang="en-US" sz="4000" b="1" dirty="0" smtClean="0">
                <a:solidFill>
                  <a:srgbClr val="FF0000"/>
                </a:solidFill>
              </a:rPr>
              <a:t>4. Environment</a:t>
            </a:r>
          </a:p>
        </p:txBody>
      </p:sp>
      <p:sp>
        <p:nvSpPr>
          <p:cNvPr id="34819" name="Rectangle 3"/>
          <p:cNvSpPr>
            <a:spLocks noGrp="1" noChangeArrowheads="1"/>
          </p:cNvSpPr>
          <p:nvPr>
            <p:ph idx="1"/>
          </p:nvPr>
        </p:nvSpPr>
        <p:spPr>
          <a:xfrm>
            <a:off x="1066800" y="1447800"/>
            <a:ext cx="7867650" cy="4800600"/>
          </a:xfrm>
        </p:spPr>
        <p:txBody>
          <a:bodyPr/>
          <a:lstStyle/>
          <a:p>
            <a:pPr eaLnBrk="1" hangingPunct="1"/>
            <a:r>
              <a:rPr lang="en-US" sz="3600" smtClean="0"/>
              <a:t>Environment influences the probability and circumstances of contact between host and agent</a:t>
            </a:r>
          </a:p>
          <a:p>
            <a:pPr eaLnBrk="1" hangingPunct="1"/>
            <a:r>
              <a:rPr lang="en-US" sz="3600" smtClean="0"/>
              <a:t>General sanitation, temperature, air pollution &amp; water quality – factors that influence all stages in the chain of infection</a:t>
            </a:r>
          </a:p>
        </p:txBody>
      </p:sp>
      <p:sp>
        <p:nvSpPr>
          <p:cNvPr id="4" name="Date Placeholder 3"/>
          <p:cNvSpPr>
            <a:spLocks noGrp="1"/>
          </p:cNvSpPr>
          <p:nvPr>
            <p:ph type="dt" sz="quarter" idx="10"/>
          </p:nvPr>
        </p:nvSpPr>
        <p:spPr/>
        <p:txBody>
          <a:bodyPr/>
          <a:lstStyle/>
          <a:p>
            <a:pPr>
              <a:defRPr/>
            </a:pPr>
            <a:fld id="{CFB7364E-DDCE-42D1-ADCF-4F65281B9DB6}"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00838D33-E427-49AA-8159-4E5572BFC317}" type="slidenum">
              <a:rPr lang="en-US"/>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b="1" dirty="0" smtClean="0">
                <a:solidFill>
                  <a:srgbClr val="FF0000"/>
                </a:solidFill>
              </a:rPr>
              <a:t>Chain of Transmission</a:t>
            </a:r>
          </a:p>
        </p:txBody>
      </p:sp>
      <p:sp>
        <p:nvSpPr>
          <p:cNvPr id="51203" name="Rectangle 3"/>
          <p:cNvSpPr>
            <a:spLocks noGrp="1" noChangeArrowheads="1"/>
          </p:cNvSpPr>
          <p:nvPr>
            <p:ph sz="quarter" idx="1"/>
          </p:nvPr>
        </p:nvSpPr>
        <p:spPr>
          <a:xfrm>
            <a:off x="990600" y="1295400"/>
            <a:ext cx="8001000" cy="3429000"/>
          </a:xfrm>
        </p:spPr>
        <p:txBody>
          <a:bodyPr>
            <a:normAutofit/>
          </a:bodyPr>
          <a:lstStyle/>
          <a:p>
            <a:pPr marL="365760" indent="-283464" eaLnBrk="1" fontAlgn="auto" hangingPunct="1">
              <a:lnSpc>
                <a:spcPct val="80000"/>
              </a:lnSpc>
              <a:spcAft>
                <a:spcPts val="0"/>
              </a:spcAft>
              <a:buFont typeface="Wingdings 2"/>
              <a:buChar char=""/>
              <a:defRPr/>
            </a:pPr>
            <a:r>
              <a:rPr lang="en-US" dirty="0" smtClean="0"/>
              <a:t>Close association between the triangle of epidemiology and the </a:t>
            </a:r>
            <a:r>
              <a:rPr lang="en-US" b="1" u="sng" dirty="0" smtClean="0"/>
              <a:t>chain of transmission</a:t>
            </a:r>
          </a:p>
          <a:p>
            <a:pPr marL="365760" indent="-283464" eaLnBrk="1" fontAlgn="auto" hangingPunct="1">
              <a:lnSpc>
                <a:spcPct val="80000"/>
              </a:lnSpc>
              <a:spcAft>
                <a:spcPts val="0"/>
              </a:spcAft>
              <a:buFont typeface="Wingdings 2"/>
              <a:buChar char=""/>
              <a:defRPr/>
            </a:pPr>
            <a:r>
              <a:rPr lang="en-US" dirty="0" smtClean="0"/>
              <a:t>Disease transmission occurs when the </a:t>
            </a:r>
            <a:r>
              <a:rPr lang="en-US" b="1" u="sng" dirty="0" smtClean="0"/>
              <a:t>pathogen</a:t>
            </a:r>
            <a:r>
              <a:rPr lang="en-US" dirty="0" smtClean="0"/>
              <a:t> or agent leaves the </a:t>
            </a:r>
            <a:r>
              <a:rPr lang="en-US" b="1" u="sng" dirty="0" smtClean="0"/>
              <a:t>reservoir</a:t>
            </a:r>
            <a:r>
              <a:rPr lang="en-US" dirty="0" smtClean="0"/>
              <a:t> through a </a:t>
            </a:r>
            <a:r>
              <a:rPr lang="en-US" b="1" u="sng" dirty="0" smtClean="0"/>
              <a:t>portal or exit</a:t>
            </a:r>
            <a:r>
              <a:rPr lang="en-US" dirty="0" smtClean="0"/>
              <a:t> and is spread by one of several </a:t>
            </a:r>
            <a:r>
              <a:rPr lang="en-US" b="1" u="sng" dirty="0" smtClean="0"/>
              <a:t>modes of transmission.</a:t>
            </a:r>
          </a:p>
          <a:p>
            <a:pPr marL="365760" indent="-283464" eaLnBrk="1" fontAlgn="auto" hangingPunct="1">
              <a:lnSpc>
                <a:spcPct val="80000"/>
              </a:lnSpc>
              <a:spcAft>
                <a:spcPts val="0"/>
              </a:spcAft>
              <a:buFont typeface="Wingdings 2"/>
              <a:buChar char=""/>
              <a:defRPr/>
            </a:pPr>
            <a:r>
              <a:rPr lang="en-US" dirty="0" smtClean="0"/>
              <a:t>Breaks in the chain of transmission will stop the spread of disease</a:t>
            </a:r>
          </a:p>
          <a:p>
            <a:pPr marL="365760" indent="-283464" eaLnBrk="1" fontAlgn="auto" hangingPunct="1">
              <a:lnSpc>
                <a:spcPct val="80000"/>
              </a:lnSpc>
              <a:spcAft>
                <a:spcPts val="0"/>
              </a:spcAft>
              <a:buFont typeface="Wingdings" pitchFamily="2" charset="2"/>
              <a:buNone/>
              <a:defRPr/>
            </a:pPr>
            <a:endParaRPr lang="en-US" dirty="0" smtClean="0"/>
          </a:p>
        </p:txBody>
      </p:sp>
      <p:grpSp>
        <p:nvGrpSpPr>
          <p:cNvPr id="2" name="Group 13"/>
          <p:cNvGrpSpPr>
            <a:grpSpLocks/>
          </p:cNvGrpSpPr>
          <p:nvPr/>
        </p:nvGrpSpPr>
        <p:grpSpPr bwMode="auto">
          <a:xfrm>
            <a:off x="228600" y="4876800"/>
            <a:ext cx="8305800" cy="1752600"/>
            <a:chOff x="0" y="2592"/>
            <a:chExt cx="5232" cy="1104"/>
          </a:xfrm>
        </p:grpSpPr>
        <p:sp>
          <p:nvSpPr>
            <p:cNvPr id="35847" name="Text Box 4"/>
            <p:cNvSpPr txBox="1">
              <a:spLocks noChangeArrowheads="1"/>
            </p:cNvSpPr>
            <p:nvPr/>
          </p:nvSpPr>
          <p:spPr bwMode="auto">
            <a:xfrm>
              <a:off x="384" y="2832"/>
              <a:ext cx="1152" cy="404"/>
            </a:xfrm>
            <a:prstGeom prst="rect">
              <a:avLst/>
            </a:prstGeom>
            <a:noFill/>
            <a:ln w="9525">
              <a:noFill/>
              <a:miter lim="800000"/>
              <a:headEnd/>
              <a:tailEnd/>
            </a:ln>
          </p:spPr>
          <p:txBody>
            <a:bodyPr>
              <a:spAutoFit/>
            </a:bodyPr>
            <a:lstStyle/>
            <a:p>
              <a:pPr>
                <a:spcBef>
                  <a:spcPct val="50000"/>
                </a:spcBef>
              </a:pPr>
              <a:r>
                <a:rPr lang="en-US"/>
                <a:t>Etiological agent/pathway</a:t>
              </a:r>
            </a:p>
          </p:txBody>
        </p:sp>
        <p:sp>
          <p:nvSpPr>
            <p:cNvPr id="35848" name="Oval 5"/>
            <p:cNvSpPr>
              <a:spLocks noChangeArrowheads="1"/>
            </p:cNvSpPr>
            <p:nvPr/>
          </p:nvSpPr>
          <p:spPr bwMode="auto">
            <a:xfrm>
              <a:off x="0" y="2736"/>
              <a:ext cx="1632" cy="864"/>
            </a:xfrm>
            <a:prstGeom prst="ellipse">
              <a:avLst/>
            </a:prstGeom>
            <a:solidFill>
              <a:schemeClr val="accent1">
                <a:alpha val="0"/>
              </a:schemeClr>
            </a:solidFill>
            <a:ln w="127000">
              <a:solidFill>
                <a:schemeClr val="tx1"/>
              </a:solidFill>
              <a:round/>
              <a:headEnd/>
              <a:tailEnd/>
            </a:ln>
          </p:spPr>
          <p:txBody>
            <a:bodyPr wrap="none" anchor="ctr"/>
            <a:lstStyle/>
            <a:p>
              <a:endParaRPr lang="en-US"/>
            </a:p>
          </p:txBody>
        </p:sp>
        <p:sp>
          <p:nvSpPr>
            <p:cNvPr id="35849" name="Oval 6"/>
            <p:cNvSpPr>
              <a:spLocks noChangeArrowheads="1"/>
            </p:cNvSpPr>
            <p:nvPr/>
          </p:nvSpPr>
          <p:spPr bwMode="auto">
            <a:xfrm>
              <a:off x="1392" y="2832"/>
              <a:ext cx="1440" cy="864"/>
            </a:xfrm>
            <a:prstGeom prst="ellipse">
              <a:avLst/>
            </a:prstGeom>
            <a:solidFill>
              <a:schemeClr val="accent1">
                <a:alpha val="0"/>
              </a:schemeClr>
            </a:solidFill>
            <a:ln w="127000">
              <a:solidFill>
                <a:schemeClr val="tx1"/>
              </a:solidFill>
              <a:round/>
              <a:headEnd/>
              <a:tailEnd/>
            </a:ln>
          </p:spPr>
          <p:txBody>
            <a:bodyPr wrap="none" anchor="ctr"/>
            <a:lstStyle/>
            <a:p>
              <a:endParaRPr lang="en-US"/>
            </a:p>
          </p:txBody>
        </p:sp>
        <p:sp>
          <p:nvSpPr>
            <p:cNvPr id="35850" name="Oval 7"/>
            <p:cNvSpPr>
              <a:spLocks noChangeArrowheads="1"/>
            </p:cNvSpPr>
            <p:nvPr/>
          </p:nvSpPr>
          <p:spPr bwMode="auto">
            <a:xfrm>
              <a:off x="2592" y="2592"/>
              <a:ext cx="1440" cy="864"/>
            </a:xfrm>
            <a:prstGeom prst="ellipse">
              <a:avLst/>
            </a:prstGeom>
            <a:solidFill>
              <a:schemeClr val="accent1">
                <a:alpha val="0"/>
              </a:schemeClr>
            </a:solidFill>
            <a:ln w="127000">
              <a:solidFill>
                <a:schemeClr val="tx1"/>
              </a:solidFill>
              <a:round/>
              <a:headEnd/>
              <a:tailEnd/>
            </a:ln>
          </p:spPr>
          <p:txBody>
            <a:bodyPr wrap="none" anchor="ctr"/>
            <a:lstStyle/>
            <a:p>
              <a:endParaRPr lang="en-US"/>
            </a:p>
          </p:txBody>
        </p:sp>
        <p:sp>
          <p:nvSpPr>
            <p:cNvPr id="35851" name="Oval 8"/>
            <p:cNvSpPr>
              <a:spLocks noChangeArrowheads="1"/>
            </p:cNvSpPr>
            <p:nvPr/>
          </p:nvSpPr>
          <p:spPr bwMode="auto">
            <a:xfrm>
              <a:off x="3792" y="2832"/>
              <a:ext cx="1440" cy="864"/>
            </a:xfrm>
            <a:prstGeom prst="ellipse">
              <a:avLst/>
            </a:prstGeom>
            <a:solidFill>
              <a:schemeClr val="accent1">
                <a:alpha val="0"/>
              </a:schemeClr>
            </a:solidFill>
            <a:ln w="127000">
              <a:solidFill>
                <a:schemeClr val="tx1"/>
              </a:solidFill>
              <a:round/>
              <a:headEnd/>
              <a:tailEnd/>
            </a:ln>
          </p:spPr>
          <p:txBody>
            <a:bodyPr wrap="none" anchor="ctr"/>
            <a:lstStyle/>
            <a:p>
              <a:endParaRPr lang="en-US"/>
            </a:p>
          </p:txBody>
        </p:sp>
        <p:sp>
          <p:nvSpPr>
            <p:cNvPr id="35852" name="Text Box 10"/>
            <p:cNvSpPr txBox="1">
              <a:spLocks noChangeArrowheads="1"/>
            </p:cNvSpPr>
            <p:nvPr/>
          </p:nvSpPr>
          <p:spPr bwMode="auto">
            <a:xfrm>
              <a:off x="1776" y="3052"/>
              <a:ext cx="864" cy="404"/>
            </a:xfrm>
            <a:prstGeom prst="rect">
              <a:avLst/>
            </a:prstGeom>
            <a:noFill/>
            <a:ln w="9525">
              <a:noFill/>
              <a:miter lim="800000"/>
              <a:headEnd/>
              <a:tailEnd/>
            </a:ln>
          </p:spPr>
          <p:txBody>
            <a:bodyPr>
              <a:spAutoFit/>
            </a:bodyPr>
            <a:lstStyle/>
            <a:p>
              <a:pPr>
                <a:spcBef>
                  <a:spcPct val="50000"/>
                </a:spcBef>
              </a:pPr>
              <a:r>
                <a:rPr lang="en-US"/>
                <a:t>Source / Reservoir</a:t>
              </a:r>
            </a:p>
          </p:txBody>
        </p:sp>
        <p:sp>
          <p:nvSpPr>
            <p:cNvPr id="35853" name="Text Box 11"/>
            <p:cNvSpPr txBox="1">
              <a:spLocks noChangeArrowheads="1"/>
            </p:cNvSpPr>
            <p:nvPr/>
          </p:nvSpPr>
          <p:spPr bwMode="auto">
            <a:xfrm>
              <a:off x="2928" y="2784"/>
              <a:ext cx="1056" cy="404"/>
            </a:xfrm>
            <a:prstGeom prst="rect">
              <a:avLst/>
            </a:prstGeom>
            <a:noFill/>
            <a:ln w="9525">
              <a:noFill/>
              <a:miter lim="800000"/>
              <a:headEnd/>
              <a:tailEnd/>
            </a:ln>
          </p:spPr>
          <p:txBody>
            <a:bodyPr>
              <a:spAutoFit/>
            </a:bodyPr>
            <a:lstStyle/>
            <a:p>
              <a:pPr>
                <a:spcBef>
                  <a:spcPct val="50000"/>
                </a:spcBef>
              </a:pPr>
              <a:r>
                <a:rPr lang="en-US"/>
                <a:t>Mode of transmission</a:t>
              </a:r>
            </a:p>
          </p:txBody>
        </p:sp>
        <p:sp>
          <p:nvSpPr>
            <p:cNvPr id="35854" name="Text Box 12"/>
            <p:cNvSpPr txBox="1">
              <a:spLocks noChangeArrowheads="1"/>
            </p:cNvSpPr>
            <p:nvPr/>
          </p:nvSpPr>
          <p:spPr bwMode="auto">
            <a:xfrm>
              <a:off x="4320" y="3129"/>
              <a:ext cx="576" cy="231"/>
            </a:xfrm>
            <a:prstGeom prst="rect">
              <a:avLst/>
            </a:prstGeom>
            <a:noFill/>
            <a:ln w="9525">
              <a:noFill/>
              <a:miter lim="800000"/>
              <a:headEnd/>
              <a:tailEnd/>
            </a:ln>
          </p:spPr>
          <p:txBody>
            <a:bodyPr>
              <a:spAutoFit/>
            </a:bodyPr>
            <a:lstStyle/>
            <a:p>
              <a:pPr>
                <a:spcBef>
                  <a:spcPct val="50000"/>
                </a:spcBef>
              </a:pPr>
              <a:r>
                <a:rPr lang="en-US"/>
                <a:t>Host</a:t>
              </a:r>
            </a:p>
          </p:txBody>
        </p:sp>
      </p:grpSp>
      <p:sp>
        <p:nvSpPr>
          <p:cNvPr id="13" name="Date Placeholder 12"/>
          <p:cNvSpPr>
            <a:spLocks noGrp="1"/>
          </p:cNvSpPr>
          <p:nvPr>
            <p:ph type="dt" sz="quarter" idx="10"/>
          </p:nvPr>
        </p:nvSpPr>
        <p:spPr/>
        <p:txBody>
          <a:bodyPr/>
          <a:lstStyle/>
          <a:p>
            <a:pPr>
              <a:defRPr/>
            </a:pPr>
            <a:fld id="{7D4F36CC-AD63-4B24-B7BD-E07D3F808914}" type="datetime1">
              <a:rPr lang="en-US"/>
              <a:pPr>
                <a:defRPr/>
              </a:pPr>
              <a:t>8/23/2017</a:t>
            </a:fld>
            <a:endParaRPr lang="en-US"/>
          </a:p>
        </p:txBody>
      </p:sp>
      <p:sp>
        <p:nvSpPr>
          <p:cNvPr id="14" name="Slide Number Placeholder 13"/>
          <p:cNvSpPr>
            <a:spLocks noGrp="1"/>
          </p:cNvSpPr>
          <p:nvPr>
            <p:ph type="sldNum" sz="quarter" idx="12"/>
          </p:nvPr>
        </p:nvSpPr>
        <p:spPr/>
        <p:txBody>
          <a:bodyPr/>
          <a:lstStyle/>
          <a:p>
            <a:pPr>
              <a:defRPr/>
            </a:pPr>
            <a:fld id="{90C96127-044D-4F4E-9A80-344A52B489CB}"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90600" y="0"/>
            <a:ext cx="7467600" cy="1143000"/>
          </a:xfrm>
        </p:spPr>
        <p:txBody>
          <a:bodyPr/>
          <a:lstStyle/>
          <a:p>
            <a:pPr eaLnBrk="1" fontAlgn="auto" hangingPunct="1">
              <a:spcAft>
                <a:spcPts val="0"/>
              </a:spcAft>
              <a:defRPr/>
            </a:pPr>
            <a:r>
              <a:rPr lang="en-US" b="1" dirty="0" smtClean="0">
                <a:solidFill>
                  <a:srgbClr val="FF0000"/>
                </a:solidFill>
              </a:rPr>
              <a:t>Disease Transmission</a:t>
            </a:r>
          </a:p>
        </p:txBody>
      </p:sp>
      <p:sp>
        <p:nvSpPr>
          <p:cNvPr id="36867" name="Rectangle 3"/>
          <p:cNvSpPr>
            <a:spLocks noGrp="1" noChangeArrowheads="1"/>
          </p:cNvSpPr>
          <p:nvPr>
            <p:ph idx="1"/>
          </p:nvPr>
        </p:nvSpPr>
        <p:spPr>
          <a:xfrm>
            <a:off x="914400" y="1066800"/>
            <a:ext cx="7924800" cy="5791200"/>
          </a:xfrm>
        </p:spPr>
        <p:txBody>
          <a:bodyPr/>
          <a:lstStyle/>
          <a:p>
            <a:pPr eaLnBrk="1" hangingPunct="1">
              <a:lnSpc>
                <a:spcPct val="90000"/>
              </a:lnSpc>
            </a:pPr>
            <a:r>
              <a:rPr lang="en-US" b="1" u="sng" smtClean="0"/>
              <a:t>Carrier:</a:t>
            </a:r>
            <a:r>
              <a:rPr lang="en-US" smtClean="0"/>
              <a:t>  one that spreads or harbors an infectious organism</a:t>
            </a:r>
          </a:p>
          <a:p>
            <a:pPr eaLnBrk="1" hangingPunct="1">
              <a:lnSpc>
                <a:spcPct val="90000"/>
              </a:lnSpc>
            </a:pPr>
            <a:r>
              <a:rPr lang="en-US" sz="2400" smtClean="0"/>
              <a:t>Some carriers may be infected and not be sick.  e.g. Typhoid </a:t>
            </a:r>
          </a:p>
          <a:p>
            <a:pPr eaLnBrk="1" hangingPunct="1">
              <a:lnSpc>
                <a:spcPct val="90000"/>
              </a:lnSpc>
            </a:pPr>
            <a:r>
              <a:rPr lang="en-US" sz="2400" b="1" smtClean="0"/>
              <a:t>Mary Mallon</a:t>
            </a:r>
            <a:r>
              <a:rPr lang="en-US" sz="2400" smtClean="0"/>
              <a:t> (1869 – 1938) was the first person in the United States to be identified as a healthy carrier of typhoid fever. Over the course of her career as a cook, she infected 47 people, three of whom died from the disease. </a:t>
            </a:r>
          </a:p>
          <a:p>
            <a:pPr eaLnBrk="1" hangingPunct="1">
              <a:lnSpc>
                <a:spcPct val="90000"/>
              </a:lnSpc>
            </a:pPr>
            <a:r>
              <a:rPr lang="en-US" sz="2400" smtClean="0"/>
              <a:t>Her notoriety is in part due to her vehement denial of her own role in spreading the disease, together with her refusal to cease working as a cook. </a:t>
            </a:r>
          </a:p>
          <a:p>
            <a:pPr eaLnBrk="1" hangingPunct="1">
              <a:lnSpc>
                <a:spcPct val="90000"/>
              </a:lnSpc>
            </a:pPr>
            <a:r>
              <a:rPr lang="en-US" sz="2400" smtClean="0"/>
              <a:t>She was forcibly quarantined twice by public health authorities and died in quarantine. It is possible that she was born with the disease, as her mother had typhoid fever during her pregnancy. </a:t>
            </a:r>
          </a:p>
        </p:txBody>
      </p:sp>
      <p:sp>
        <p:nvSpPr>
          <p:cNvPr id="4" name="Date Placeholder 3"/>
          <p:cNvSpPr>
            <a:spLocks noGrp="1"/>
          </p:cNvSpPr>
          <p:nvPr>
            <p:ph type="dt" sz="quarter" idx="10"/>
          </p:nvPr>
        </p:nvSpPr>
        <p:spPr/>
        <p:txBody>
          <a:bodyPr/>
          <a:lstStyle/>
          <a:p>
            <a:pPr>
              <a:defRPr/>
            </a:pPr>
            <a:fld id="{B30B5F5B-6FE3-4075-B184-5C28B4AFC7F1}"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3195F07C-3F65-471F-9EA6-22F6CD4C7285}"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US" b="1" dirty="0" smtClean="0">
                <a:solidFill>
                  <a:srgbClr val="FF0000"/>
                </a:solidFill>
              </a:rPr>
              <a:t>Disease Transmission</a:t>
            </a:r>
          </a:p>
        </p:txBody>
      </p:sp>
      <p:sp>
        <p:nvSpPr>
          <p:cNvPr id="37891" name="Rectangle 3"/>
          <p:cNvSpPr>
            <a:spLocks noGrp="1" noChangeArrowheads="1"/>
          </p:cNvSpPr>
          <p:nvPr>
            <p:ph idx="1"/>
          </p:nvPr>
        </p:nvSpPr>
        <p:spPr>
          <a:xfrm>
            <a:off x="914400" y="1295400"/>
            <a:ext cx="8077200" cy="5410200"/>
          </a:xfrm>
        </p:spPr>
        <p:txBody>
          <a:bodyPr/>
          <a:lstStyle/>
          <a:p>
            <a:pPr eaLnBrk="1" hangingPunct="1"/>
            <a:r>
              <a:rPr lang="en-US" b="1" u="sng" smtClean="0"/>
              <a:t>Active carrier</a:t>
            </a:r>
            <a:r>
              <a:rPr lang="en-US" smtClean="0"/>
              <a:t>:  individual exposed to and harbors a disease-causing organism.  May have recovered from the disease</a:t>
            </a:r>
          </a:p>
          <a:p>
            <a:pPr eaLnBrk="1" hangingPunct="1"/>
            <a:r>
              <a:rPr lang="en-US" b="1" u="sng" smtClean="0"/>
              <a:t>Convalescent carrier:</a:t>
            </a:r>
            <a:r>
              <a:rPr lang="en-US" smtClean="0"/>
              <a:t>  exposed to and harbors disease-causing organism (pathogen) and is in the recovery phase but is still infectious</a:t>
            </a:r>
          </a:p>
          <a:p>
            <a:pPr eaLnBrk="1" hangingPunct="1"/>
            <a:r>
              <a:rPr lang="en-US" b="1" u="sng" smtClean="0"/>
              <a:t>Healthy carrier:</a:t>
            </a:r>
            <a:r>
              <a:rPr lang="en-US" smtClean="0"/>
              <a:t>  exposed to and harbors pathogen, has not shown any symptoms</a:t>
            </a:r>
            <a:endParaRPr lang="en-US" b="1" u="sng" smtClean="0"/>
          </a:p>
        </p:txBody>
      </p:sp>
      <p:sp>
        <p:nvSpPr>
          <p:cNvPr id="4" name="Date Placeholder 3"/>
          <p:cNvSpPr>
            <a:spLocks noGrp="1"/>
          </p:cNvSpPr>
          <p:nvPr>
            <p:ph type="dt" sz="quarter" idx="10"/>
          </p:nvPr>
        </p:nvSpPr>
        <p:spPr/>
        <p:txBody>
          <a:bodyPr/>
          <a:lstStyle/>
          <a:p>
            <a:pPr>
              <a:defRPr/>
            </a:pPr>
            <a:fld id="{4CAC9B42-A10B-48A9-9E50-6DA6F1A84103}"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34068EBB-25DF-46C3-B8DD-D9294689C5AE}"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563562"/>
          </a:xfrm>
        </p:spPr>
        <p:txBody>
          <a:bodyPr>
            <a:normAutofit fontScale="90000"/>
          </a:bodyPr>
          <a:lstStyle/>
          <a:p>
            <a:pPr algn="just" eaLnBrk="1" fontAlgn="auto" hangingPunct="1">
              <a:spcAft>
                <a:spcPts val="0"/>
              </a:spcAft>
              <a:defRPr/>
            </a:pPr>
            <a:r>
              <a:rPr lang="en-US" b="1" dirty="0" smtClean="0">
                <a:solidFill>
                  <a:srgbClr val="0C14B8"/>
                </a:solidFill>
              </a:rPr>
              <a:t>SPECIFIC OBJECTIVES</a:t>
            </a:r>
            <a:endParaRPr lang="en-US" b="1" dirty="0">
              <a:solidFill>
                <a:srgbClr val="0C14B8"/>
              </a:solidFill>
            </a:endParaRPr>
          </a:p>
        </p:txBody>
      </p:sp>
      <p:sp>
        <p:nvSpPr>
          <p:cNvPr id="15363" name="Content Placeholder 2"/>
          <p:cNvSpPr>
            <a:spLocks noGrp="1"/>
          </p:cNvSpPr>
          <p:nvPr>
            <p:ph sz="quarter" idx="1"/>
          </p:nvPr>
        </p:nvSpPr>
        <p:spPr>
          <a:xfrm>
            <a:off x="457200" y="1295400"/>
            <a:ext cx="8305800" cy="5410200"/>
          </a:xfrm>
        </p:spPr>
        <p:txBody>
          <a:bodyPr>
            <a:normAutofit/>
          </a:bodyPr>
          <a:lstStyle/>
          <a:p>
            <a:pPr marL="514350" indent="-514350" algn="just" eaLnBrk="1" hangingPunct="1">
              <a:buFont typeface="Wingdings" pitchFamily="2" charset="2"/>
              <a:buAutoNum type="arabicPeriod"/>
            </a:pPr>
            <a:r>
              <a:rPr lang="en-US" sz="2800" dirty="0" smtClean="0"/>
              <a:t>Explain the transmission, prevention and control of infections.</a:t>
            </a:r>
          </a:p>
          <a:p>
            <a:pPr marL="514350" indent="-514350" algn="just" eaLnBrk="1" hangingPunct="1">
              <a:buFont typeface="Wingdings" pitchFamily="2" charset="2"/>
              <a:buAutoNum type="arabicPeriod"/>
            </a:pPr>
            <a:endParaRPr lang="en-US" sz="2800" dirty="0" smtClean="0"/>
          </a:p>
          <a:p>
            <a:pPr marL="514350" indent="-514350" algn="just">
              <a:buFont typeface="Wingdings" pitchFamily="2" charset="2"/>
              <a:buAutoNum type="arabicPeriod"/>
            </a:pPr>
            <a:r>
              <a:rPr lang="en-US" sz="2800" dirty="0" smtClean="0"/>
              <a:t>Describe the common helminthic infections and their management.</a:t>
            </a:r>
          </a:p>
          <a:p>
            <a:pPr marL="514350" indent="-514350" algn="just">
              <a:buFont typeface="Wingdings" pitchFamily="2" charset="2"/>
              <a:buAutoNum type="arabicPeriod"/>
            </a:pPr>
            <a:endParaRPr lang="en-US" sz="2800" dirty="0" smtClean="0"/>
          </a:p>
          <a:p>
            <a:pPr marL="514350" indent="-514350" algn="just" eaLnBrk="1" hangingPunct="1">
              <a:buFont typeface="Wingdings" pitchFamily="2" charset="2"/>
              <a:buAutoNum type="arabicPeriod"/>
            </a:pPr>
            <a:r>
              <a:rPr lang="en-US" sz="2800" dirty="0" smtClean="0"/>
              <a:t>Describe the common protozoal diseases and their management.</a:t>
            </a:r>
          </a:p>
          <a:p>
            <a:pPr marL="514350" indent="-514350" algn="just" eaLnBrk="1" hangingPunct="1">
              <a:buFont typeface="Wingdings" pitchFamily="2" charset="2"/>
              <a:buAutoNum type="arabicPeriod"/>
            </a:pPr>
            <a:endParaRPr lang="en-US" sz="2800" dirty="0" smtClean="0"/>
          </a:p>
          <a:p>
            <a:pPr marL="514350" indent="-514350" algn="just" eaLnBrk="1" hangingPunct="1">
              <a:buFont typeface="Wingdings" pitchFamily="2" charset="2"/>
              <a:buAutoNum type="arabicPeriod"/>
            </a:pPr>
            <a:r>
              <a:rPr lang="en-US" sz="2800" dirty="0" smtClean="0"/>
              <a:t>Describe plague and its management.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b="1" dirty="0" smtClean="0">
                <a:solidFill>
                  <a:srgbClr val="FF0000"/>
                </a:solidFill>
              </a:rPr>
              <a:t>Disease Transmission</a:t>
            </a:r>
          </a:p>
        </p:txBody>
      </p:sp>
      <p:sp>
        <p:nvSpPr>
          <p:cNvPr id="38915" name="Rectangle 3"/>
          <p:cNvSpPr>
            <a:spLocks noGrp="1" noChangeArrowheads="1"/>
          </p:cNvSpPr>
          <p:nvPr>
            <p:ph idx="1"/>
          </p:nvPr>
        </p:nvSpPr>
        <p:spPr>
          <a:xfrm>
            <a:off x="990600" y="1219200"/>
            <a:ext cx="7848600" cy="5638800"/>
          </a:xfrm>
        </p:spPr>
        <p:txBody>
          <a:bodyPr/>
          <a:lstStyle/>
          <a:p>
            <a:pPr eaLnBrk="1" hangingPunct="1">
              <a:lnSpc>
                <a:spcPct val="90000"/>
              </a:lnSpc>
            </a:pPr>
            <a:r>
              <a:rPr lang="en-US" sz="3600" b="1" u="sng" smtClean="0"/>
              <a:t>Incubatory carrier:</a:t>
            </a:r>
            <a:r>
              <a:rPr lang="en-US" sz="3600" smtClean="0"/>
              <a:t>  exposed to and harbors a disease and is in the beginning stages of the disease, showing symptoms, and has the ability to transmit the disease</a:t>
            </a:r>
          </a:p>
          <a:p>
            <a:pPr eaLnBrk="1" hangingPunct="1">
              <a:lnSpc>
                <a:spcPct val="90000"/>
              </a:lnSpc>
            </a:pPr>
            <a:endParaRPr lang="en-US" sz="3600" smtClean="0"/>
          </a:p>
          <a:p>
            <a:pPr eaLnBrk="1" hangingPunct="1">
              <a:lnSpc>
                <a:spcPct val="90000"/>
              </a:lnSpc>
            </a:pPr>
            <a:r>
              <a:rPr lang="en-US" sz="3600" b="1" u="sng" smtClean="0"/>
              <a:t>Intermittent carrier:</a:t>
            </a:r>
            <a:r>
              <a:rPr lang="en-US" sz="3600" smtClean="0"/>
              <a:t>  exposed to and harbors disease and can intermittently spread the disease</a:t>
            </a:r>
          </a:p>
          <a:p>
            <a:pPr eaLnBrk="1" hangingPunct="1">
              <a:lnSpc>
                <a:spcPct val="90000"/>
              </a:lnSpc>
              <a:buFont typeface="Wingdings" pitchFamily="2" charset="2"/>
              <a:buNone/>
            </a:pPr>
            <a:endParaRPr lang="en-US" sz="2800" b="1" u="sng" smtClean="0"/>
          </a:p>
        </p:txBody>
      </p:sp>
      <p:sp>
        <p:nvSpPr>
          <p:cNvPr id="4" name="Date Placeholder 3"/>
          <p:cNvSpPr>
            <a:spLocks noGrp="1"/>
          </p:cNvSpPr>
          <p:nvPr>
            <p:ph type="dt" sz="quarter" idx="10"/>
          </p:nvPr>
        </p:nvSpPr>
        <p:spPr/>
        <p:txBody>
          <a:bodyPr/>
          <a:lstStyle/>
          <a:p>
            <a:pPr>
              <a:defRPr/>
            </a:pPr>
            <a:fld id="{EB2AC57C-E78F-4256-BC09-3750D1BD1D49}"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0CBAF6EF-35B9-4CC6-B136-0404148A4957}" type="slidenum">
              <a:rPr lang="en-US"/>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ctrTitle"/>
          </p:nvPr>
        </p:nvSpPr>
        <p:spPr bwMode="auto">
          <a:xfrm>
            <a:off x="1736725" y="1676400"/>
            <a:ext cx="7407275" cy="1471613"/>
          </a:xfrm>
        </p:spPr>
        <p:txBody>
          <a:bodyPr vert="horz" wrap="square" lIns="91440" tIns="45720" rIns="91440" bIns="45720" numCol="1" anchorCtr="0" compatLnSpc="1">
            <a:prstTxWarp prst="textNoShape">
              <a:avLst/>
            </a:prstTxWarp>
          </a:bodyPr>
          <a:lstStyle/>
          <a:p>
            <a:pPr eaLnBrk="1" hangingPunct="1"/>
            <a:r>
              <a:rPr lang="en-US" b="1" smtClean="0">
                <a:solidFill>
                  <a:srgbClr val="FF0000"/>
                </a:solidFill>
                <a:effectLst/>
              </a:rPr>
              <a:t>Principles of communicable disease control</a:t>
            </a:r>
          </a:p>
        </p:txBody>
      </p:sp>
      <p:sp>
        <p:nvSpPr>
          <p:cNvPr id="37891" name="Subtitle 4"/>
          <p:cNvSpPr>
            <a:spLocks noGrp="1"/>
          </p:cNvSpPr>
          <p:nvPr>
            <p:ph type="subTitle" idx="1"/>
          </p:nvPr>
        </p:nvSpPr>
        <p:spPr>
          <a:xfrm>
            <a:off x="1524000" y="3733800"/>
            <a:ext cx="7407275" cy="1752600"/>
          </a:xfrm>
        </p:spPr>
        <p:txBody>
          <a:bodyPr>
            <a:normAutofit/>
          </a:bodyPr>
          <a:lstStyle/>
          <a:p>
            <a:pPr eaLnBrk="1" fontAlgn="auto" hangingPunct="1">
              <a:spcAft>
                <a:spcPts val="0"/>
              </a:spcAft>
              <a:buFont typeface="Wingdings 2"/>
              <a:buNone/>
              <a:defRPr/>
            </a:pPr>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620000" cy="1143000"/>
          </a:xfrm>
        </p:spPr>
        <p:txBody>
          <a:bodyPr>
            <a:normAutofit fontScale="90000"/>
          </a:bodyPr>
          <a:lstStyle/>
          <a:p>
            <a:pPr eaLnBrk="1" fontAlgn="auto" hangingPunct="1">
              <a:spcAft>
                <a:spcPts val="0"/>
              </a:spcAft>
              <a:defRPr/>
            </a:pPr>
            <a:r>
              <a:rPr lang="en-US" b="1" dirty="0" smtClean="0">
                <a:solidFill>
                  <a:srgbClr val="FF0000"/>
                </a:solidFill>
              </a:rPr>
              <a:t>Principles of communicable disease control</a:t>
            </a:r>
            <a:endParaRPr lang="en-US" b="1" dirty="0">
              <a:solidFill>
                <a:srgbClr val="FF0000"/>
              </a:solidFill>
            </a:endParaRPr>
          </a:p>
        </p:txBody>
      </p:sp>
      <p:sp>
        <p:nvSpPr>
          <p:cNvPr id="38915" name="Content Placeholder 2"/>
          <p:cNvSpPr>
            <a:spLocks noGrp="1"/>
          </p:cNvSpPr>
          <p:nvPr>
            <p:ph idx="1"/>
          </p:nvPr>
        </p:nvSpPr>
        <p:spPr>
          <a:xfrm>
            <a:off x="990600" y="1600200"/>
            <a:ext cx="7848600" cy="4873625"/>
          </a:xfrm>
        </p:spPr>
        <p:txBody>
          <a:bodyPr>
            <a:normAutofit/>
          </a:bodyPr>
          <a:lstStyle/>
          <a:p>
            <a:pPr marL="742950" indent="-742950" eaLnBrk="1" fontAlgn="auto" hangingPunct="1">
              <a:spcAft>
                <a:spcPts val="0"/>
              </a:spcAft>
              <a:buFont typeface="Wingdings 2"/>
              <a:buNone/>
              <a:defRPr/>
            </a:pPr>
            <a:r>
              <a:rPr lang="en-US" sz="4000" dirty="0" smtClean="0"/>
              <a:t> The principles include:</a:t>
            </a:r>
          </a:p>
          <a:p>
            <a:pPr marL="742950" indent="-742950" eaLnBrk="1" fontAlgn="auto" hangingPunct="1">
              <a:spcAft>
                <a:spcPts val="0"/>
              </a:spcAft>
              <a:buFont typeface="+mj-lt"/>
              <a:buAutoNum type="arabicPeriod"/>
              <a:defRPr/>
            </a:pPr>
            <a:r>
              <a:rPr lang="en-US" sz="4000" dirty="0" smtClean="0"/>
              <a:t>Attacking the source</a:t>
            </a:r>
          </a:p>
          <a:p>
            <a:pPr marL="742950" indent="-742950" eaLnBrk="1" fontAlgn="auto" hangingPunct="1">
              <a:spcAft>
                <a:spcPts val="0"/>
              </a:spcAft>
              <a:buFont typeface="+mj-lt"/>
              <a:buAutoNum type="arabicPeriod"/>
              <a:defRPr/>
            </a:pPr>
            <a:r>
              <a:rPr lang="en-US" sz="4000" dirty="0" smtClean="0"/>
              <a:t>Interrupting the route of transmission</a:t>
            </a:r>
          </a:p>
          <a:p>
            <a:pPr marL="742950" indent="-742950" eaLnBrk="1" fontAlgn="auto" hangingPunct="1">
              <a:spcAft>
                <a:spcPts val="0"/>
              </a:spcAft>
              <a:buFont typeface="+mj-lt"/>
              <a:buAutoNum type="arabicPeriod"/>
              <a:defRPr/>
            </a:pPr>
            <a:r>
              <a:rPr lang="en-US" sz="4000" dirty="0" smtClean="0"/>
              <a:t>Protecting the susceptible host</a:t>
            </a:r>
          </a:p>
          <a:p>
            <a:pPr marL="365760" indent="-283464" eaLnBrk="1" fontAlgn="auto" hangingPunct="1">
              <a:spcAft>
                <a:spcPts val="0"/>
              </a:spcAft>
              <a:buFont typeface="Wingdings 2"/>
              <a:buChar char=""/>
              <a:defRPr/>
            </a:pPr>
            <a:endParaRPr lang="en-US" dirty="0" smtClean="0"/>
          </a:p>
        </p:txBody>
      </p:sp>
      <p:sp>
        <p:nvSpPr>
          <p:cNvPr id="4" name="Date Placeholder 3"/>
          <p:cNvSpPr>
            <a:spLocks noGrp="1"/>
          </p:cNvSpPr>
          <p:nvPr>
            <p:ph type="dt" sz="quarter" idx="10"/>
          </p:nvPr>
        </p:nvSpPr>
        <p:spPr/>
        <p:txBody>
          <a:bodyPr/>
          <a:lstStyle/>
          <a:p>
            <a:pPr>
              <a:defRPr/>
            </a:pPr>
            <a:fld id="{AE8CFB12-55DE-4150-8D37-63C3981B16C5}"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86C54881-27C1-49F8-9E2D-03C72B704ECE}"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Attacking the source</a:t>
            </a:r>
            <a:endParaRPr lang="en-US" b="1" dirty="0">
              <a:solidFill>
                <a:srgbClr val="FF0000"/>
              </a:solidFill>
            </a:endParaRPr>
          </a:p>
        </p:txBody>
      </p:sp>
      <p:sp>
        <p:nvSpPr>
          <p:cNvPr id="41987" name="Content Placeholder 2"/>
          <p:cNvSpPr>
            <a:spLocks noGrp="1"/>
          </p:cNvSpPr>
          <p:nvPr>
            <p:ph idx="1"/>
          </p:nvPr>
        </p:nvSpPr>
        <p:spPr>
          <a:xfrm>
            <a:off x="990600" y="1600200"/>
            <a:ext cx="7696200" cy="4873625"/>
          </a:xfrm>
        </p:spPr>
        <p:txBody>
          <a:bodyPr/>
          <a:lstStyle/>
          <a:p>
            <a:pPr eaLnBrk="1" hangingPunct="1"/>
            <a:r>
              <a:rPr lang="en-US" sz="3600" smtClean="0"/>
              <a:t>Treatment of cases and carriers……contact tracing</a:t>
            </a:r>
          </a:p>
          <a:p>
            <a:pPr eaLnBrk="1" hangingPunct="1"/>
            <a:r>
              <a:rPr lang="en-US" sz="3600" smtClean="0"/>
              <a:t>Isolation</a:t>
            </a:r>
          </a:p>
          <a:p>
            <a:pPr eaLnBrk="1" hangingPunct="1"/>
            <a:r>
              <a:rPr lang="en-US" sz="3600" smtClean="0"/>
              <a:t>Surveillance of suspects</a:t>
            </a:r>
          </a:p>
          <a:p>
            <a:pPr eaLnBrk="1" hangingPunct="1"/>
            <a:r>
              <a:rPr lang="en-US" sz="3600" smtClean="0"/>
              <a:t>Notification</a:t>
            </a:r>
          </a:p>
          <a:p>
            <a:pPr eaLnBrk="1" hangingPunct="1"/>
            <a:endParaRPr lang="en-US" smtClean="0"/>
          </a:p>
        </p:txBody>
      </p:sp>
      <p:sp>
        <p:nvSpPr>
          <p:cNvPr id="4" name="Date Placeholder 3"/>
          <p:cNvSpPr>
            <a:spLocks noGrp="1"/>
          </p:cNvSpPr>
          <p:nvPr>
            <p:ph type="dt" sz="quarter" idx="10"/>
          </p:nvPr>
        </p:nvSpPr>
        <p:spPr/>
        <p:txBody>
          <a:bodyPr/>
          <a:lstStyle/>
          <a:p>
            <a:pPr>
              <a:defRPr/>
            </a:pPr>
            <a:fld id="{D3D11244-BF7A-44DF-B974-AEC946249174}"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E27FC18E-9347-4951-839A-FDE0A3C13953}" type="slidenum">
              <a:rPr lang="en-US"/>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Interrupting transmission</a:t>
            </a:r>
            <a:endParaRPr lang="en-US" b="1" dirty="0">
              <a:solidFill>
                <a:srgbClr val="FF0000"/>
              </a:solidFill>
            </a:endParaRPr>
          </a:p>
        </p:txBody>
      </p:sp>
      <p:sp>
        <p:nvSpPr>
          <p:cNvPr id="43011" name="Content Placeholder 2"/>
          <p:cNvSpPr>
            <a:spLocks noGrp="1"/>
          </p:cNvSpPr>
          <p:nvPr>
            <p:ph idx="1"/>
          </p:nvPr>
        </p:nvSpPr>
        <p:spPr/>
        <p:txBody>
          <a:bodyPr/>
          <a:lstStyle/>
          <a:p>
            <a:pPr eaLnBrk="1" hangingPunct="1"/>
            <a:r>
              <a:rPr lang="en-US" sz="3600" smtClean="0"/>
              <a:t>Environmental hygiene</a:t>
            </a:r>
          </a:p>
          <a:p>
            <a:pPr eaLnBrk="1" hangingPunct="1"/>
            <a:r>
              <a:rPr lang="en-US" sz="3600" smtClean="0"/>
              <a:t>Personal hygiene</a:t>
            </a:r>
          </a:p>
          <a:p>
            <a:pPr eaLnBrk="1" hangingPunct="1"/>
            <a:r>
              <a:rPr lang="en-US" sz="3600" smtClean="0"/>
              <a:t>Vector control</a:t>
            </a:r>
          </a:p>
          <a:p>
            <a:pPr eaLnBrk="1" hangingPunct="1"/>
            <a:r>
              <a:rPr lang="en-US" sz="3600" smtClean="0"/>
              <a:t>Disinfection and sterilization</a:t>
            </a:r>
          </a:p>
          <a:p>
            <a:pPr eaLnBrk="1" hangingPunct="1"/>
            <a:r>
              <a:rPr lang="en-US" sz="3600" smtClean="0"/>
              <a:t>Population movements</a:t>
            </a:r>
          </a:p>
        </p:txBody>
      </p:sp>
      <p:sp>
        <p:nvSpPr>
          <p:cNvPr id="4" name="Date Placeholder 3"/>
          <p:cNvSpPr>
            <a:spLocks noGrp="1"/>
          </p:cNvSpPr>
          <p:nvPr>
            <p:ph type="dt" sz="quarter" idx="10"/>
          </p:nvPr>
        </p:nvSpPr>
        <p:spPr/>
        <p:txBody>
          <a:bodyPr/>
          <a:lstStyle/>
          <a:p>
            <a:pPr>
              <a:defRPr/>
            </a:pPr>
            <a:fld id="{34608EC5-BD95-4E18-8F36-0672B4B23949}"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479D5B50-DDD8-4DE1-A868-79E2B3EA856F}"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Protecting susceptible host</a:t>
            </a:r>
            <a:endParaRPr lang="en-US" b="1" dirty="0">
              <a:solidFill>
                <a:srgbClr val="FF0000"/>
              </a:solidFill>
            </a:endParaRPr>
          </a:p>
        </p:txBody>
      </p:sp>
      <p:sp>
        <p:nvSpPr>
          <p:cNvPr id="44035" name="Content Placeholder 2"/>
          <p:cNvSpPr>
            <a:spLocks noGrp="1"/>
          </p:cNvSpPr>
          <p:nvPr>
            <p:ph idx="1"/>
          </p:nvPr>
        </p:nvSpPr>
        <p:spPr/>
        <p:txBody>
          <a:bodyPr/>
          <a:lstStyle/>
          <a:p>
            <a:pPr eaLnBrk="1" hangingPunct="1"/>
            <a:r>
              <a:rPr lang="en-US" sz="3600" smtClean="0"/>
              <a:t>Immunization</a:t>
            </a:r>
          </a:p>
          <a:p>
            <a:pPr eaLnBrk="1" hangingPunct="1"/>
            <a:r>
              <a:rPr lang="en-US" sz="3600" smtClean="0"/>
              <a:t>Chemoprophylaxis</a:t>
            </a:r>
          </a:p>
          <a:p>
            <a:pPr eaLnBrk="1" hangingPunct="1"/>
            <a:r>
              <a:rPr lang="en-US" sz="3600" smtClean="0"/>
              <a:t>Personal protection</a:t>
            </a:r>
          </a:p>
          <a:p>
            <a:pPr eaLnBrk="1" hangingPunct="1"/>
            <a:r>
              <a:rPr lang="en-US" sz="3600" smtClean="0"/>
              <a:t>Better nutrition</a:t>
            </a:r>
          </a:p>
          <a:p>
            <a:pPr eaLnBrk="1" hangingPunct="1"/>
            <a:r>
              <a:rPr lang="en-US" sz="3600" smtClean="0"/>
              <a:t>Reservoir control</a:t>
            </a:r>
          </a:p>
        </p:txBody>
      </p:sp>
      <p:sp>
        <p:nvSpPr>
          <p:cNvPr id="4" name="Date Placeholder 3"/>
          <p:cNvSpPr>
            <a:spLocks noGrp="1"/>
          </p:cNvSpPr>
          <p:nvPr>
            <p:ph type="dt" sz="quarter" idx="10"/>
          </p:nvPr>
        </p:nvSpPr>
        <p:spPr/>
        <p:txBody>
          <a:bodyPr/>
          <a:lstStyle/>
          <a:p>
            <a:pPr>
              <a:defRPr/>
            </a:pPr>
            <a:fld id="{DC123F5B-2B27-4BD4-89F9-B1F807FA3403}"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50782D98-D368-4F68-833B-1738C374EA72}"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47800" y="1981200"/>
            <a:ext cx="7407275" cy="1471613"/>
          </a:xfrm>
        </p:spPr>
        <p:txBody>
          <a:bodyPr/>
          <a:lstStyle/>
          <a:p>
            <a:pPr eaLnBrk="1" fontAlgn="auto" hangingPunct="1">
              <a:spcAft>
                <a:spcPts val="0"/>
              </a:spcAft>
              <a:defRPr/>
            </a:pPr>
            <a:r>
              <a:rPr lang="en-US" b="1" dirty="0" smtClean="0">
                <a:solidFill>
                  <a:srgbClr val="FF0000"/>
                </a:solidFill>
              </a:rPr>
              <a:t>Levels of disease prevention</a:t>
            </a:r>
            <a:endParaRPr lang="en-US" b="1" dirty="0">
              <a:solidFill>
                <a:srgbClr val="FF0000"/>
              </a:solidFill>
            </a:endParaRPr>
          </a:p>
        </p:txBody>
      </p:sp>
      <p:sp>
        <p:nvSpPr>
          <p:cNvPr id="43011" name="Subtitle 4"/>
          <p:cNvSpPr>
            <a:spLocks noGrp="1"/>
          </p:cNvSpPr>
          <p:nvPr>
            <p:ph type="subTitle" idx="1"/>
          </p:nvPr>
        </p:nvSpPr>
        <p:spPr>
          <a:xfrm>
            <a:off x="1736725" y="4267200"/>
            <a:ext cx="7407275" cy="1752600"/>
          </a:xfrm>
        </p:spPr>
        <p:txBody>
          <a:bodyPr>
            <a:normAutofit/>
          </a:bodyPr>
          <a:lstStyle/>
          <a:p>
            <a:pPr eaLnBrk="1" fontAlgn="auto" hangingPunct="1">
              <a:spcAft>
                <a:spcPts val="0"/>
              </a:spcAft>
              <a:buFont typeface="Wingdings 2"/>
              <a:buNone/>
              <a:defRPr/>
            </a:pPr>
            <a:endParaRPr lang="en-US"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9220200" cy="1143000"/>
          </a:xfrm>
        </p:spPr>
        <p:txBody>
          <a:bodyPr>
            <a:normAutofit/>
          </a:bodyPr>
          <a:lstStyle/>
          <a:p>
            <a:pPr eaLnBrk="1" fontAlgn="auto" hangingPunct="1">
              <a:spcAft>
                <a:spcPts val="0"/>
              </a:spcAft>
              <a:defRPr/>
            </a:pPr>
            <a:r>
              <a:rPr lang="en-US" b="1" dirty="0" smtClean="0">
                <a:solidFill>
                  <a:srgbClr val="FF0000"/>
                </a:solidFill>
              </a:rPr>
              <a:t>LEVELS OF DISEASE PREVENTION</a:t>
            </a:r>
            <a:endParaRPr lang="en-US" b="1" dirty="0">
              <a:solidFill>
                <a:srgbClr val="FF0000"/>
              </a:solidFill>
            </a:endParaRPr>
          </a:p>
        </p:txBody>
      </p:sp>
      <p:sp>
        <p:nvSpPr>
          <p:cNvPr id="46083" name="Content Placeholder 2"/>
          <p:cNvSpPr>
            <a:spLocks noGrp="1"/>
          </p:cNvSpPr>
          <p:nvPr>
            <p:ph idx="1"/>
          </p:nvPr>
        </p:nvSpPr>
        <p:spPr>
          <a:xfrm>
            <a:off x="914400" y="1447800"/>
            <a:ext cx="7848600" cy="5410200"/>
          </a:xfrm>
        </p:spPr>
        <p:txBody>
          <a:bodyPr/>
          <a:lstStyle/>
          <a:p>
            <a:pPr eaLnBrk="1" hangingPunct="1"/>
            <a:r>
              <a:rPr lang="en-US" sz="2800" smtClean="0"/>
              <a:t>Natural history of disease provides the basis for community health interventions.</a:t>
            </a:r>
          </a:p>
          <a:p>
            <a:pPr eaLnBrk="1" hangingPunct="1"/>
            <a:r>
              <a:rPr lang="en-US" sz="2800" smtClean="0"/>
              <a:t>The ultimate goal of any intervention program is to reduce or reverse the process of pathogenesis/ pathological changes as early as possible, thereby preventing further damage.</a:t>
            </a:r>
          </a:p>
          <a:p>
            <a:pPr eaLnBrk="1" hangingPunct="1"/>
            <a:r>
              <a:rPr lang="en-US" sz="2800" b="1" u="sng" smtClean="0">
                <a:solidFill>
                  <a:srgbClr val="FF0000"/>
                </a:solidFill>
              </a:rPr>
              <a:t>Levels of disease prevention include:</a:t>
            </a:r>
          </a:p>
          <a:p>
            <a:pPr eaLnBrk="1" hangingPunct="1"/>
            <a:r>
              <a:rPr lang="en-US" sz="2800" smtClean="0"/>
              <a:t>Primary prevention</a:t>
            </a:r>
          </a:p>
          <a:p>
            <a:pPr eaLnBrk="1" hangingPunct="1"/>
            <a:r>
              <a:rPr lang="en-US" sz="2800" smtClean="0"/>
              <a:t>Secondary prevention</a:t>
            </a:r>
          </a:p>
          <a:p>
            <a:pPr eaLnBrk="1" hangingPunct="1"/>
            <a:r>
              <a:rPr lang="en-US" sz="2800" smtClean="0"/>
              <a:t>Tertiary prevention</a:t>
            </a:r>
          </a:p>
        </p:txBody>
      </p:sp>
      <p:sp>
        <p:nvSpPr>
          <p:cNvPr id="4" name="Date Placeholder 3"/>
          <p:cNvSpPr>
            <a:spLocks noGrp="1"/>
          </p:cNvSpPr>
          <p:nvPr>
            <p:ph type="dt" sz="quarter" idx="10"/>
          </p:nvPr>
        </p:nvSpPr>
        <p:spPr/>
        <p:txBody>
          <a:bodyPr/>
          <a:lstStyle/>
          <a:p>
            <a:pPr>
              <a:defRPr/>
            </a:pPr>
            <a:fld id="{1B030894-AE77-46DE-BBB2-4F1D4CD7271B}"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DA473B41-6C78-45B4-99E8-6712452879E4}" type="slidenum">
              <a:rPr lang="en-US"/>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Prevention cont…</a:t>
            </a:r>
            <a:endParaRPr lang="en-US" b="1" dirty="0">
              <a:solidFill>
                <a:srgbClr val="FF0000"/>
              </a:solidFill>
            </a:endParaRPr>
          </a:p>
        </p:txBody>
      </p:sp>
      <p:sp>
        <p:nvSpPr>
          <p:cNvPr id="47107" name="Content Placeholder 2"/>
          <p:cNvSpPr>
            <a:spLocks noGrp="1"/>
          </p:cNvSpPr>
          <p:nvPr>
            <p:ph idx="1"/>
          </p:nvPr>
        </p:nvSpPr>
        <p:spPr>
          <a:xfrm>
            <a:off x="914400" y="1600200"/>
            <a:ext cx="8001000" cy="4873625"/>
          </a:xfrm>
        </p:spPr>
        <p:txBody>
          <a:bodyPr/>
          <a:lstStyle/>
          <a:p>
            <a:pPr eaLnBrk="1" hangingPunct="1"/>
            <a:r>
              <a:rPr lang="en-US" smtClean="0"/>
              <a:t>Health promotion: behavior directed owards achieving a greater level of health</a:t>
            </a:r>
          </a:p>
          <a:p>
            <a:pPr eaLnBrk="1" hangingPunct="1"/>
            <a:r>
              <a:rPr lang="en-US" smtClean="0"/>
              <a:t>Illness prevention: behaviour directed at reducing the threat of illness/ avoid illnss</a:t>
            </a:r>
          </a:p>
          <a:p>
            <a:pPr eaLnBrk="1" hangingPunct="1"/>
            <a:r>
              <a:rPr lang="en-US" smtClean="0"/>
              <a:t>Health maintenance: keeping a current state  of health</a:t>
            </a:r>
          </a:p>
          <a:p>
            <a:pPr eaLnBrk="1" hangingPunct="1"/>
            <a:endParaRPr lang="en-US" smtClean="0"/>
          </a:p>
        </p:txBody>
      </p:sp>
      <p:sp>
        <p:nvSpPr>
          <p:cNvPr id="4" name="Date Placeholder 3"/>
          <p:cNvSpPr>
            <a:spLocks noGrp="1"/>
          </p:cNvSpPr>
          <p:nvPr>
            <p:ph type="dt" sz="quarter" idx="10"/>
          </p:nvPr>
        </p:nvSpPr>
        <p:spPr/>
        <p:txBody>
          <a:bodyPr/>
          <a:lstStyle/>
          <a:p>
            <a:pPr>
              <a:defRPr/>
            </a:pPr>
            <a:fld id="{B49A25D3-A8A9-4346-99BC-7A9310AEB717}"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B16D0B9D-8B7C-4E2D-9A13-A969FAE7D65D}" type="slidenum">
              <a:rPr lang="en-US"/>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Primary prevention</a:t>
            </a:r>
            <a:endParaRPr lang="en-US" b="1" dirty="0">
              <a:solidFill>
                <a:srgbClr val="FF0000"/>
              </a:solidFill>
            </a:endParaRPr>
          </a:p>
        </p:txBody>
      </p:sp>
      <p:sp>
        <p:nvSpPr>
          <p:cNvPr id="45059" name="Content Placeholder 2"/>
          <p:cNvSpPr>
            <a:spLocks noGrp="1"/>
          </p:cNvSpPr>
          <p:nvPr>
            <p:ph idx="1"/>
          </p:nvPr>
        </p:nvSpPr>
        <p:spPr>
          <a:xfrm>
            <a:off x="990600" y="1371600"/>
            <a:ext cx="7772400" cy="5102225"/>
          </a:xfrm>
        </p:spPr>
        <p:txBody>
          <a:bodyPr>
            <a:normAutofit/>
          </a:bodyPr>
          <a:lstStyle/>
          <a:p>
            <a:pPr marL="365760" indent="-283464" eaLnBrk="1" fontAlgn="auto" hangingPunct="1">
              <a:spcAft>
                <a:spcPts val="0"/>
              </a:spcAft>
              <a:buFont typeface="Wingdings 2"/>
              <a:buChar char=""/>
              <a:defRPr/>
            </a:pPr>
            <a:r>
              <a:rPr lang="en-US" dirty="0" smtClean="0"/>
              <a:t>Precedes disease or dysfunction and is applied to patients considered physically and emotionally healthy</a:t>
            </a:r>
          </a:p>
          <a:p>
            <a:pPr marL="365760" indent="-283464" eaLnBrk="1" fontAlgn="auto" hangingPunct="1">
              <a:spcAft>
                <a:spcPts val="0"/>
              </a:spcAft>
              <a:buFont typeface="Wingdings 2"/>
              <a:buChar char=""/>
              <a:defRPr/>
            </a:pPr>
            <a:r>
              <a:rPr lang="en-US" dirty="0" smtClean="0"/>
              <a:t>It is aimed at interventions before pathological changes have begun during the stage of susceptibility</a:t>
            </a:r>
          </a:p>
          <a:p>
            <a:pPr marL="365760" indent="-283464" eaLnBrk="1" fontAlgn="auto" hangingPunct="1">
              <a:spcAft>
                <a:spcPts val="0"/>
              </a:spcAft>
              <a:buFont typeface="Wingdings 2"/>
              <a:buChar char=""/>
              <a:defRPr/>
            </a:pPr>
            <a:r>
              <a:rPr lang="en-US" dirty="0" smtClean="0"/>
              <a:t>Activities directed at decreasing the probability of specific illness </a:t>
            </a:r>
            <a:r>
              <a:rPr lang="en-US" smtClean="0"/>
              <a:t>or dysfunction</a:t>
            </a:r>
            <a:endParaRPr lang="en-US" dirty="0" smtClean="0"/>
          </a:p>
        </p:txBody>
      </p:sp>
      <p:sp>
        <p:nvSpPr>
          <p:cNvPr id="4" name="Date Placeholder 3"/>
          <p:cNvSpPr>
            <a:spLocks noGrp="1"/>
          </p:cNvSpPr>
          <p:nvPr>
            <p:ph type="dt" sz="quarter" idx="10"/>
          </p:nvPr>
        </p:nvSpPr>
        <p:spPr/>
        <p:txBody>
          <a:bodyPr/>
          <a:lstStyle/>
          <a:p>
            <a:pPr>
              <a:defRPr/>
            </a:pPr>
            <a:fld id="{CEB8FA03-D1C5-4E07-89D3-B6BF13ADB922}"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F3F8FA87-B6C3-4798-B8D4-DE3D45AAA26A}" type="slidenum">
              <a:rPr lang="en-US"/>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solidFill>
                  <a:srgbClr val="FF0000"/>
                </a:solidFill>
              </a:rPr>
              <a:t>OUTLINE OF CONTENTS</a:t>
            </a:r>
            <a:endParaRPr lang="en-US" sz="3200" b="1" dirty="0">
              <a:solidFill>
                <a:srgbClr val="FF0000"/>
              </a:solidFill>
            </a:endParaRPr>
          </a:p>
        </p:txBody>
      </p:sp>
      <p:sp>
        <p:nvSpPr>
          <p:cNvPr id="3" name="Content Placeholder 2"/>
          <p:cNvSpPr>
            <a:spLocks noGrp="1"/>
          </p:cNvSpPr>
          <p:nvPr>
            <p:ph idx="1"/>
          </p:nvPr>
        </p:nvSpPr>
        <p:spPr>
          <a:xfrm>
            <a:off x="457200" y="1447800"/>
            <a:ext cx="8229600" cy="5181600"/>
          </a:xfrm>
        </p:spPr>
        <p:txBody>
          <a:bodyPr>
            <a:noAutofit/>
          </a:bodyPr>
          <a:lstStyle/>
          <a:p>
            <a:pPr algn="just">
              <a:buNone/>
            </a:pPr>
            <a:r>
              <a:rPr lang="en-US" sz="2800" dirty="0" smtClean="0">
                <a:solidFill>
                  <a:srgbClr val="00B050"/>
                </a:solidFill>
              </a:rPr>
              <a:t>Review of the transmission, prevention and control of infections.</a:t>
            </a:r>
          </a:p>
          <a:p>
            <a:pPr algn="just">
              <a:buNone/>
            </a:pPr>
            <a:endParaRPr lang="en-US" sz="2800" dirty="0" smtClean="0"/>
          </a:p>
          <a:p>
            <a:pPr algn="just">
              <a:buNone/>
            </a:pPr>
            <a:r>
              <a:rPr lang="en-US" sz="2800" dirty="0" smtClean="0">
                <a:solidFill>
                  <a:srgbClr val="00B050"/>
                </a:solidFill>
              </a:rPr>
              <a:t>Helminthiasis and their management</a:t>
            </a:r>
          </a:p>
          <a:p>
            <a:pPr algn="just">
              <a:buNone/>
            </a:pPr>
            <a:r>
              <a:rPr lang="en-US" sz="2800" dirty="0" smtClean="0"/>
              <a:t>Soil-mediated </a:t>
            </a:r>
            <a:r>
              <a:rPr lang="en-US" sz="2800" dirty="0" err="1" smtClean="0"/>
              <a:t>helminths</a:t>
            </a:r>
            <a:r>
              <a:rPr lang="en-US" sz="2800" dirty="0" smtClean="0"/>
              <a:t>:</a:t>
            </a:r>
          </a:p>
          <a:p>
            <a:pPr lvl="1" algn="just">
              <a:buFont typeface="Arial" pitchFamily="34" charset="0"/>
              <a:buChar char="•"/>
            </a:pPr>
            <a:r>
              <a:rPr lang="en-US" sz="2400" i="1" dirty="0" err="1" smtClean="0"/>
              <a:t>Ancyclostoma</a:t>
            </a:r>
            <a:r>
              <a:rPr lang="en-US" sz="2400" i="1" dirty="0" smtClean="0"/>
              <a:t> </a:t>
            </a:r>
            <a:r>
              <a:rPr lang="en-US" sz="2400" i="1" dirty="0" err="1" smtClean="0"/>
              <a:t>duodenale</a:t>
            </a:r>
            <a:r>
              <a:rPr lang="en-US" sz="2400" i="1" dirty="0" smtClean="0"/>
              <a:t> </a:t>
            </a:r>
            <a:r>
              <a:rPr lang="en-US" sz="2400" dirty="0" smtClean="0"/>
              <a:t>(the hookworm)</a:t>
            </a:r>
          </a:p>
          <a:p>
            <a:pPr lvl="1" algn="just">
              <a:buFont typeface="Arial" pitchFamily="34" charset="0"/>
              <a:buChar char="•"/>
            </a:pPr>
            <a:r>
              <a:rPr lang="en-US" sz="2400" i="1" dirty="0" err="1" smtClean="0"/>
              <a:t>Enterobious</a:t>
            </a:r>
            <a:r>
              <a:rPr lang="en-US" sz="2400" i="1" dirty="0" smtClean="0"/>
              <a:t> </a:t>
            </a:r>
            <a:r>
              <a:rPr lang="en-US" sz="2400" i="1" dirty="0" err="1" smtClean="0"/>
              <a:t>vermicularis</a:t>
            </a:r>
            <a:r>
              <a:rPr lang="en-US" sz="2400" i="1" dirty="0" smtClean="0"/>
              <a:t> </a:t>
            </a:r>
            <a:r>
              <a:rPr lang="en-US" sz="2400" dirty="0" smtClean="0"/>
              <a:t>(the pinworm)</a:t>
            </a:r>
          </a:p>
          <a:p>
            <a:pPr lvl="1" algn="just">
              <a:buFont typeface="Arial" pitchFamily="34" charset="0"/>
              <a:buChar char="•"/>
            </a:pPr>
            <a:r>
              <a:rPr lang="en-US" sz="2400" i="1" dirty="0" err="1" smtClean="0"/>
              <a:t>Trichuris</a:t>
            </a:r>
            <a:r>
              <a:rPr lang="en-US" sz="2400" i="1" dirty="0" smtClean="0"/>
              <a:t> </a:t>
            </a:r>
            <a:r>
              <a:rPr lang="en-US" sz="2400" i="1" dirty="0" err="1" smtClean="0"/>
              <a:t>trichuria</a:t>
            </a:r>
            <a:r>
              <a:rPr lang="en-US" sz="2400" i="1" dirty="0" smtClean="0"/>
              <a:t> </a:t>
            </a:r>
            <a:r>
              <a:rPr lang="en-US" sz="2400" dirty="0" smtClean="0"/>
              <a:t>(the whipworm)</a:t>
            </a:r>
          </a:p>
          <a:p>
            <a:pPr lvl="1" algn="just">
              <a:buFont typeface="Arial" pitchFamily="34" charset="0"/>
              <a:buChar char="•"/>
            </a:pPr>
            <a:r>
              <a:rPr lang="en-US" sz="2400" dirty="0" err="1" smtClean="0"/>
              <a:t>Ascariasis</a:t>
            </a:r>
            <a:endParaRPr lang="en-US" sz="28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rPr>
              <a:t>Secondary prevention</a:t>
            </a:r>
            <a:endParaRPr lang="en-US" b="1" dirty="0">
              <a:solidFill>
                <a:srgbClr val="FF0000"/>
              </a:solidFill>
            </a:endParaRPr>
          </a:p>
        </p:txBody>
      </p:sp>
      <p:sp>
        <p:nvSpPr>
          <p:cNvPr id="49155" name="Content Placeholder 2"/>
          <p:cNvSpPr>
            <a:spLocks noGrp="1"/>
          </p:cNvSpPr>
          <p:nvPr>
            <p:ph idx="1"/>
          </p:nvPr>
        </p:nvSpPr>
        <p:spPr>
          <a:xfrm>
            <a:off x="914400" y="1371600"/>
            <a:ext cx="7848600" cy="5334000"/>
          </a:xfrm>
        </p:spPr>
        <p:txBody>
          <a:bodyPr/>
          <a:lstStyle/>
          <a:p>
            <a:pPr eaLnBrk="1" hangingPunct="1"/>
            <a:r>
              <a:rPr lang="en-US" sz="2800" smtClean="0"/>
              <a:t>Efforts seek to detect disease early and treat it promptly</a:t>
            </a:r>
          </a:p>
          <a:p>
            <a:pPr eaLnBrk="1" hangingPunct="1"/>
            <a:r>
              <a:rPr lang="en-US" sz="2800" smtClean="0"/>
              <a:t>Goal is to cure the disease at its earliest stage or when cure is impossible to slow its progression as well as prevent complications and limit disability</a:t>
            </a:r>
          </a:p>
          <a:p>
            <a:pPr eaLnBrk="1" hangingPunct="1"/>
            <a:r>
              <a:rPr lang="en-US" sz="2800" smtClean="0"/>
              <a:t>Involves early diagnosis and promt treatment</a:t>
            </a:r>
          </a:p>
          <a:p>
            <a:pPr eaLnBrk="1" hangingPunct="1"/>
            <a:r>
              <a:rPr lang="en-US" sz="2800" smtClean="0"/>
              <a:t>Use of screening tests to detect both symptomatic and asymptomatic cases.</a:t>
            </a:r>
          </a:p>
        </p:txBody>
      </p:sp>
      <p:sp>
        <p:nvSpPr>
          <p:cNvPr id="4" name="Date Placeholder 3"/>
          <p:cNvSpPr>
            <a:spLocks noGrp="1"/>
          </p:cNvSpPr>
          <p:nvPr>
            <p:ph type="dt" sz="quarter" idx="10"/>
          </p:nvPr>
        </p:nvSpPr>
        <p:spPr/>
        <p:txBody>
          <a:bodyPr/>
          <a:lstStyle/>
          <a:p>
            <a:pPr>
              <a:defRPr/>
            </a:pPr>
            <a:fld id="{07459A65-396C-4328-884B-14F3649126B0}"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E20ED50C-6243-482F-96B2-1D2D16CA6D92}" type="slidenum">
              <a:rPr lang="en-US"/>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858000" cy="1143000"/>
          </a:xfrm>
        </p:spPr>
        <p:txBody>
          <a:bodyPr/>
          <a:lstStyle/>
          <a:p>
            <a:pPr eaLnBrk="1" fontAlgn="auto" hangingPunct="1">
              <a:spcAft>
                <a:spcPts val="0"/>
              </a:spcAft>
              <a:defRPr/>
            </a:pPr>
            <a:r>
              <a:rPr lang="en-US" b="1" dirty="0" smtClean="0">
                <a:solidFill>
                  <a:srgbClr val="FF0000"/>
                </a:solidFill>
              </a:rPr>
              <a:t>Tertiary prevention</a:t>
            </a:r>
            <a:endParaRPr lang="en-US" b="1" dirty="0">
              <a:solidFill>
                <a:srgbClr val="FF0000"/>
              </a:solidFill>
            </a:endParaRPr>
          </a:p>
        </p:txBody>
      </p:sp>
      <p:sp>
        <p:nvSpPr>
          <p:cNvPr id="50179" name="Content Placeholder 2"/>
          <p:cNvSpPr>
            <a:spLocks noGrp="1"/>
          </p:cNvSpPr>
          <p:nvPr>
            <p:ph idx="1"/>
          </p:nvPr>
        </p:nvSpPr>
        <p:spPr>
          <a:xfrm>
            <a:off x="990600" y="1219200"/>
            <a:ext cx="7772400" cy="5638800"/>
          </a:xfrm>
        </p:spPr>
        <p:txBody>
          <a:bodyPr>
            <a:normAutofit lnSpcReduction="10000"/>
          </a:bodyPr>
          <a:lstStyle/>
          <a:p>
            <a:pPr eaLnBrk="1" hangingPunct="1"/>
            <a:r>
              <a:rPr lang="en-US" sz="2800" dirty="0" smtClean="0"/>
              <a:t>Occurs when a defector disability is permanent</a:t>
            </a:r>
          </a:p>
          <a:p>
            <a:pPr eaLnBrk="1" hangingPunct="1"/>
            <a:r>
              <a:rPr lang="en-US" sz="2800" dirty="0" smtClean="0"/>
              <a:t>Includes limitation of disability for person in the early stages of illness and rehabilitation of persons who have already experienced residual damage.</a:t>
            </a:r>
          </a:p>
          <a:p>
            <a:pPr eaLnBrk="1" hangingPunct="1"/>
            <a:r>
              <a:rPr lang="en-US" sz="2800" dirty="0" smtClean="0"/>
              <a:t>Activities of restoration include:</a:t>
            </a:r>
          </a:p>
          <a:p>
            <a:pPr eaLnBrk="1" hangingPunct="1"/>
            <a:r>
              <a:rPr lang="en-US" sz="2800" dirty="0" smtClean="0"/>
              <a:t>Provision of hospital and community facilities for retaining and education to maximize use of remaining capacities.</a:t>
            </a:r>
          </a:p>
          <a:p>
            <a:pPr eaLnBrk="1" hangingPunct="1"/>
            <a:r>
              <a:rPr lang="en-US" sz="2800" dirty="0" smtClean="0"/>
              <a:t>Selective placement</a:t>
            </a:r>
          </a:p>
          <a:p>
            <a:pPr eaLnBrk="1" hangingPunct="1"/>
            <a:r>
              <a:rPr lang="en-US" sz="2800" dirty="0" smtClean="0"/>
              <a:t>Work therapy and hospitals</a:t>
            </a:r>
          </a:p>
          <a:p>
            <a:pPr eaLnBrk="1" hangingPunct="1"/>
            <a:r>
              <a:rPr lang="en-US" sz="2800" dirty="0" smtClean="0"/>
              <a:t>Use of sheltered colony (Rehabilitation homes)</a:t>
            </a:r>
          </a:p>
        </p:txBody>
      </p:sp>
      <p:sp>
        <p:nvSpPr>
          <p:cNvPr id="4" name="Date Placeholder 3"/>
          <p:cNvSpPr>
            <a:spLocks noGrp="1"/>
          </p:cNvSpPr>
          <p:nvPr>
            <p:ph type="dt" sz="quarter" idx="10"/>
          </p:nvPr>
        </p:nvSpPr>
        <p:spPr/>
        <p:txBody>
          <a:bodyPr/>
          <a:lstStyle/>
          <a:p>
            <a:pPr>
              <a:defRPr/>
            </a:pPr>
            <a:fld id="{B9CB7DA9-6517-4B3E-AE14-B100F047D5B9}" type="datetime1">
              <a:rPr lang="en-US"/>
              <a:pPr>
                <a:defRPr/>
              </a:pPr>
              <a:t>8/23/2017</a:t>
            </a:fld>
            <a:endParaRPr lang="en-US"/>
          </a:p>
        </p:txBody>
      </p:sp>
      <p:sp>
        <p:nvSpPr>
          <p:cNvPr id="5" name="Slide Number Placeholder 4"/>
          <p:cNvSpPr>
            <a:spLocks noGrp="1"/>
          </p:cNvSpPr>
          <p:nvPr>
            <p:ph type="sldNum" sz="quarter" idx="12"/>
          </p:nvPr>
        </p:nvSpPr>
        <p:spPr/>
        <p:txBody>
          <a:bodyPr/>
          <a:lstStyle/>
          <a:p>
            <a:pPr>
              <a:defRPr/>
            </a:pPr>
            <a:fld id="{670C6002-9277-493C-B8E3-1954E102C758}"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51203" name="Content Placeholder 2"/>
          <p:cNvSpPr>
            <a:spLocks noGrp="1"/>
          </p:cNvSpPr>
          <p:nvPr>
            <p:ph idx="1"/>
          </p:nvPr>
        </p:nvSpPr>
        <p:spPr/>
        <p:txBody>
          <a:bodyPr/>
          <a:lstStyle/>
          <a:p>
            <a:pPr algn="ctr" eaLnBrk="1" hangingPunct="1">
              <a:buFont typeface="Wingdings 2" pitchFamily="18" charset="2"/>
              <a:buNone/>
            </a:pPr>
            <a:endParaRPr lang="en-US" smtClean="0"/>
          </a:p>
          <a:p>
            <a:pPr algn="ctr" eaLnBrk="1" hangingPunct="1">
              <a:buFont typeface="Wingdings 2" pitchFamily="18" charset="2"/>
              <a:buNone/>
            </a:pPr>
            <a:endParaRPr lang="en-US" smtClean="0"/>
          </a:p>
          <a:p>
            <a:pPr algn="ctr" eaLnBrk="1" hangingPunct="1">
              <a:buFont typeface="Wingdings 2" pitchFamily="18" charset="2"/>
              <a:buNone/>
            </a:pPr>
            <a:r>
              <a:rPr lang="en-US" b="1" smtClean="0">
                <a:solidFill>
                  <a:srgbClr val="FF0000"/>
                </a:solidFill>
              </a:rPr>
              <a:t>THANK YOU</a:t>
            </a:r>
          </a:p>
        </p:txBody>
      </p:sp>
      <p:sp>
        <p:nvSpPr>
          <p:cNvPr id="4" name="Date Placeholder 3"/>
          <p:cNvSpPr>
            <a:spLocks noGrp="1"/>
          </p:cNvSpPr>
          <p:nvPr>
            <p:ph type="dt" sz="quarter" idx="10"/>
          </p:nvPr>
        </p:nvSpPr>
        <p:spPr/>
        <p:txBody>
          <a:bodyPr/>
          <a:lstStyle/>
          <a:p>
            <a:pPr>
              <a:defRPr/>
            </a:pPr>
            <a:fld id="{D4DD29CC-CCC2-46C9-AF88-44D3CC81067F}" type="datetime1">
              <a:rPr lang="en-US" smtClean="0"/>
              <a:pPr>
                <a:defRPr/>
              </a:pPr>
              <a:t>8/23/2017</a:t>
            </a:fld>
            <a:endParaRPr lang="en-US"/>
          </a:p>
        </p:txBody>
      </p:sp>
      <p:sp>
        <p:nvSpPr>
          <p:cNvPr id="5" name="Slide Number Placeholder 4"/>
          <p:cNvSpPr>
            <a:spLocks noGrp="1"/>
          </p:cNvSpPr>
          <p:nvPr>
            <p:ph type="sldNum" sz="quarter" idx="12"/>
          </p:nvPr>
        </p:nvSpPr>
        <p:spPr/>
        <p:txBody>
          <a:bodyPr/>
          <a:lstStyle/>
          <a:p>
            <a:pPr>
              <a:defRPr/>
            </a:pPr>
            <a:fld id="{19DCCF43-BB3B-428B-A2CA-036CF4F14512}" type="slidenum">
              <a:rPr lang="en-US" smtClean="0"/>
              <a:pPr>
                <a:defRPr/>
              </a:pPr>
              <a:t>62</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solidFill>
                  <a:srgbClr val="FF0000"/>
                </a:solidFill>
              </a:rPr>
              <a:t>OUTLINE OF CONTENTS CONT’D</a:t>
            </a:r>
            <a:endParaRPr lang="en-US" sz="3200" dirty="0">
              <a:solidFill>
                <a:srgbClr val="FF0000"/>
              </a:solidFill>
            </a:endParaRPr>
          </a:p>
        </p:txBody>
      </p:sp>
      <p:sp>
        <p:nvSpPr>
          <p:cNvPr id="3" name="Content Placeholder 2"/>
          <p:cNvSpPr>
            <a:spLocks noGrp="1"/>
          </p:cNvSpPr>
          <p:nvPr>
            <p:ph idx="1"/>
          </p:nvPr>
        </p:nvSpPr>
        <p:spPr/>
        <p:txBody>
          <a:bodyPr>
            <a:noAutofit/>
          </a:bodyPr>
          <a:lstStyle/>
          <a:p>
            <a:pPr algn="just">
              <a:buNone/>
            </a:pPr>
            <a:r>
              <a:rPr lang="en-US" sz="2800" dirty="0" smtClean="0"/>
              <a:t>Snail-mediated helminthes:</a:t>
            </a:r>
          </a:p>
          <a:p>
            <a:pPr lvl="1" algn="just">
              <a:buNone/>
            </a:pPr>
            <a:r>
              <a:rPr lang="en-US" dirty="0" smtClean="0"/>
              <a:t>Schistosomiasis</a:t>
            </a:r>
          </a:p>
          <a:p>
            <a:pPr lvl="1" algn="just">
              <a:buFont typeface="Arial" pitchFamily="34" charset="0"/>
              <a:buChar char="•"/>
            </a:pPr>
            <a:r>
              <a:rPr lang="en-US" i="1" dirty="0" smtClean="0"/>
              <a:t>Schistosoma mansoni</a:t>
            </a:r>
          </a:p>
          <a:p>
            <a:pPr lvl="1" algn="just">
              <a:buFont typeface="Arial" pitchFamily="34" charset="0"/>
              <a:buChar char="•"/>
            </a:pPr>
            <a:r>
              <a:rPr lang="en-US" i="1" dirty="0" smtClean="0"/>
              <a:t>Schistosoma hematobium</a:t>
            </a:r>
          </a:p>
          <a:p>
            <a:pPr lvl="1" algn="just">
              <a:buFont typeface="Arial" pitchFamily="34" charset="0"/>
              <a:buChar char="•"/>
            </a:pPr>
            <a:r>
              <a:rPr lang="en-US" i="1" dirty="0" smtClean="0"/>
              <a:t>Schistosoma japonicum</a:t>
            </a:r>
          </a:p>
          <a:p>
            <a:pPr lvl="1" algn="just">
              <a:buNone/>
            </a:pPr>
            <a:endParaRPr lang="en-US" i="1" dirty="0" smtClean="0"/>
          </a:p>
          <a:p>
            <a:pPr algn="just">
              <a:buNone/>
            </a:pPr>
            <a:r>
              <a:rPr lang="en-US" sz="2800" dirty="0" smtClean="0"/>
              <a:t>Pork/beef mediated helminthes</a:t>
            </a:r>
          </a:p>
          <a:p>
            <a:pPr lvl="1" algn="just">
              <a:buFont typeface="Arial" pitchFamily="34" charset="0"/>
              <a:buChar char="•"/>
            </a:pPr>
            <a:r>
              <a:rPr lang="en-US" i="1" dirty="0" smtClean="0"/>
              <a:t>Taenia saginata</a:t>
            </a:r>
          </a:p>
          <a:p>
            <a:pPr lvl="1" algn="just">
              <a:buFont typeface="Arial" pitchFamily="34" charset="0"/>
              <a:buChar char="•"/>
            </a:pPr>
            <a:r>
              <a:rPr lang="en-US" i="1" dirty="0" smtClean="0"/>
              <a:t>Taenia solium</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solidFill>
                  <a:srgbClr val="FF0000"/>
                </a:solidFill>
              </a:rPr>
              <a:t>OUTLINE OF CONTENTS CONT’D</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2800" dirty="0" smtClean="0">
                <a:solidFill>
                  <a:srgbClr val="00B050"/>
                </a:solidFill>
              </a:rPr>
              <a:t>Filariasis</a:t>
            </a:r>
          </a:p>
          <a:p>
            <a:pPr lvl="1">
              <a:buFont typeface="Arial" pitchFamily="34" charset="0"/>
              <a:buChar char="•"/>
            </a:pPr>
            <a:r>
              <a:rPr lang="en-US" i="1" dirty="0" smtClean="0"/>
              <a:t>Wuchereria bancrofti</a:t>
            </a:r>
          </a:p>
          <a:p>
            <a:pPr lvl="1">
              <a:buFont typeface="Arial" pitchFamily="34" charset="0"/>
              <a:buChar char="•"/>
            </a:pPr>
            <a:r>
              <a:rPr lang="en-US" i="1" dirty="0" smtClean="0"/>
              <a:t>Onchocerca volvulus</a:t>
            </a:r>
          </a:p>
          <a:p>
            <a:pPr lvl="1">
              <a:buFont typeface="Arial" pitchFamily="34" charset="0"/>
              <a:buChar char="•"/>
            </a:pPr>
            <a:r>
              <a:rPr lang="en-US" i="1" dirty="0" smtClean="0"/>
              <a:t>Brugia malayi</a:t>
            </a:r>
          </a:p>
          <a:p>
            <a:pPr lvl="1">
              <a:buFont typeface="Arial" pitchFamily="34" charset="0"/>
              <a:buChar char="•"/>
            </a:pPr>
            <a:r>
              <a:rPr lang="en-US" i="1" dirty="0" smtClean="0"/>
              <a:t>Loa loa</a:t>
            </a:r>
          </a:p>
          <a:p>
            <a:pPr lvl="1">
              <a:buNone/>
            </a:pPr>
            <a:endParaRPr lang="en-US" i="1" dirty="0" smtClean="0"/>
          </a:p>
          <a:p>
            <a:pPr>
              <a:buNone/>
            </a:pPr>
            <a:r>
              <a:rPr lang="en-US" sz="2800" dirty="0" smtClean="0">
                <a:solidFill>
                  <a:srgbClr val="00B050"/>
                </a:solidFill>
              </a:rPr>
              <a:t>Plague and its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92162"/>
          </a:xfrm>
        </p:spPr>
        <p:txBody>
          <a:bodyPr>
            <a:normAutofit/>
          </a:bodyPr>
          <a:lstStyle/>
          <a:p>
            <a:pPr algn="just"/>
            <a:r>
              <a:rPr lang="en-US" sz="3200" b="1" dirty="0" smtClean="0">
                <a:solidFill>
                  <a:srgbClr val="FF0000"/>
                </a:solidFill>
              </a:rPr>
              <a:t>OUTLINE OF CONTENTS CONT’D</a:t>
            </a:r>
            <a:endParaRPr lang="en-US" sz="3200" dirty="0"/>
          </a:p>
        </p:txBody>
      </p:sp>
      <p:sp>
        <p:nvSpPr>
          <p:cNvPr id="3" name="Content Placeholder 2"/>
          <p:cNvSpPr>
            <a:spLocks noGrp="1"/>
          </p:cNvSpPr>
          <p:nvPr>
            <p:ph idx="1"/>
          </p:nvPr>
        </p:nvSpPr>
        <p:spPr>
          <a:xfrm>
            <a:off x="0" y="914400"/>
            <a:ext cx="8915400" cy="5943600"/>
          </a:xfrm>
        </p:spPr>
        <p:txBody>
          <a:bodyPr>
            <a:noAutofit/>
          </a:bodyPr>
          <a:lstStyle/>
          <a:p>
            <a:pPr>
              <a:buNone/>
            </a:pPr>
            <a:r>
              <a:rPr lang="en-US" sz="2800" dirty="0" smtClean="0">
                <a:solidFill>
                  <a:srgbClr val="00B050"/>
                </a:solidFill>
              </a:rPr>
              <a:t>	Common protozoal diseases and their management</a:t>
            </a:r>
          </a:p>
          <a:p>
            <a:pPr lvl="2" algn="just"/>
            <a:r>
              <a:rPr lang="en-US" sz="2800" dirty="0" smtClean="0"/>
              <a:t>Malaria</a:t>
            </a:r>
          </a:p>
          <a:p>
            <a:pPr lvl="2" algn="just"/>
            <a:r>
              <a:rPr lang="en-US" sz="2800" dirty="0" smtClean="0"/>
              <a:t>Trypanosomiasis</a:t>
            </a:r>
          </a:p>
          <a:p>
            <a:pPr lvl="2" algn="just"/>
            <a:r>
              <a:rPr lang="en-US" sz="2800" dirty="0" smtClean="0"/>
              <a:t>Leishmaniasis</a:t>
            </a:r>
            <a:endParaRPr lang="en-US" dirty="0" smtClean="0"/>
          </a:p>
          <a:p>
            <a:pPr algn="just">
              <a:buNone/>
            </a:pPr>
            <a:r>
              <a:rPr lang="en-US" sz="2800" dirty="0" smtClean="0">
                <a:solidFill>
                  <a:srgbClr val="00B050"/>
                </a:solidFill>
              </a:rPr>
              <a:t>	Common viral diseases and their management</a:t>
            </a:r>
          </a:p>
          <a:p>
            <a:pPr lvl="2" algn="just"/>
            <a:r>
              <a:rPr lang="en-US" sz="2800" dirty="0" smtClean="0"/>
              <a:t>Ebola</a:t>
            </a:r>
          </a:p>
          <a:p>
            <a:pPr lvl="2" algn="just"/>
            <a:r>
              <a:rPr lang="en-US" sz="2800" dirty="0" smtClean="0"/>
              <a:t>Yellow fever</a:t>
            </a:r>
          </a:p>
          <a:p>
            <a:pPr lvl="2" algn="just"/>
            <a:r>
              <a:rPr lang="en-US" sz="2800" dirty="0" smtClean="0"/>
              <a:t>Rabies</a:t>
            </a:r>
          </a:p>
          <a:p>
            <a:pPr lvl="2" algn="just"/>
            <a:r>
              <a:rPr lang="en-US" sz="2800" dirty="0" smtClean="0"/>
              <a:t>Dengue fever</a:t>
            </a:r>
          </a:p>
          <a:p>
            <a:pPr lvl="2" algn="just"/>
            <a:r>
              <a:rPr lang="en-US" sz="2800" dirty="0" smtClean="0"/>
              <a:t>Rift valley fever</a:t>
            </a:r>
          </a:p>
          <a:p>
            <a:pPr lvl="2" algn="just"/>
            <a:r>
              <a:rPr lang="en-US" sz="2800" dirty="0" smtClean="0"/>
              <a:t>Marburg</a:t>
            </a:r>
          </a:p>
          <a:p>
            <a:pPr lvl="1" algn="just">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2212</Words>
  <Application>Microsoft Office PowerPoint</Application>
  <PresentationFormat>On-screen Show (4:3)</PresentationFormat>
  <Paragraphs>487</Paragraphs>
  <Slides>62</Slides>
  <Notes>13</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COMMUNICABLE AND VECTOR-BORNE DISEASES – II</vt:lpstr>
      <vt:lpstr>COMMUNICABLE AND VECTOR-BORNE DISEASES – II</vt:lpstr>
      <vt:lpstr>PRESENTED BY</vt:lpstr>
      <vt:lpstr>BROAD OBJECTIVE</vt:lpstr>
      <vt:lpstr>SPECIFIC OBJECTIVES</vt:lpstr>
      <vt:lpstr>OUTLINE OF CONTENTS</vt:lpstr>
      <vt:lpstr>OUTLINE OF CONTENTS CONT’D</vt:lpstr>
      <vt:lpstr>OUTLINE OF CONTENTS CONT’D</vt:lpstr>
      <vt:lpstr>OUTLINE OF CONTENTS CONT’D</vt:lpstr>
      <vt:lpstr>Prerequisite courses</vt:lpstr>
      <vt:lpstr>COURSE EVALUATION</vt:lpstr>
      <vt:lpstr>LEARNING NORMS</vt:lpstr>
      <vt:lpstr>REFERENCE  ITEMS</vt:lpstr>
      <vt:lpstr>INTRODUCTION</vt:lpstr>
      <vt:lpstr>INTRODUCTION CONT’D</vt:lpstr>
      <vt:lpstr>INTRODUCTION CONT’D</vt:lpstr>
      <vt:lpstr>INTRODUCTION CONT’D</vt:lpstr>
      <vt:lpstr>Slide 18</vt:lpstr>
      <vt:lpstr>INFECTIOUS DISEASES</vt:lpstr>
      <vt:lpstr>THE EPIDEMIOLOGY TRIANGLE/ TRIAD</vt:lpstr>
      <vt:lpstr>THE EPIDEMIOLOGY TRIANGLE CONT’D</vt:lpstr>
      <vt:lpstr>THE EPIDEMIOLOGY TRIANGLE CONT’D</vt:lpstr>
      <vt:lpstr>THE EPIDEMIOLOGY TRIANGLE CONT’D</vt:lpstr>
      <vt:lpstr>THE EPIDEMIOLOGY TRIANGLE CONT’D</vt:lpstr>
      <vt:lpstr>THE EPIDEMIOLOGY TRIANGLE CONT’D</vt:lpstr>
      <vt:lpstr>THE EPIDEMIOLOGY TRIANGLE CONT’D</vt:lpstr>
      <vt:lpstr>THE EPIDEMIOLOGY TRIANGLE CONT’D</vt:lpstr>
      <vt:lpstr>THE TRANSMISSION OF COMMUNICABLE DISEASES</vt:lpstr>
      <vt:lpstr>Chain of infection</vt:lpstr>
      <vt:lpstr>Components of chain of infection</vt:lpstr>
      <vt:lpstr>Slide 31</vt:lpstr>
      <vt:lpstr>1. Infectious agent</vt:lpstr>
      <vt:lpstr>Types of agents</vt:lpstr>
      <vt:lpstr>Factors determining the outcome of the infection</vt:lpstr>
      <vt:lpstr>Factors determining the outcome of the infection cont’d</vt:lpstr>
      <vt:lpstr>Methods of disease transmission</vt:lpstr>
      <vt:lpstr>   </vt:lpstr>
      <vt:lpstr>2. Host</vt:lpstr>
      <vt:lpstr>Host: reaction of host to infection</vt:lpstr>
      <vt:lpstr>Slide 40</vt:lpstr>
      <vt:lpstr>Slide 41</vt:lpstr>
      <vt:lpstr>Latent and Incubation Period</vt:lpstr>
      <vt:lpstr>Latent period</vt:lpstr>
      <vt:lpstr>Latent period</vt:lpstr>
      <vt:lpstr>Incubation period</vt:lpstr>
      <vt:lpstr>4. Environment</vt:lpstr>
      <vt:lpstr>Chain of Transmission</vt:lpstr>
      <vt:lpstr>Disease Transmission</vt:lpstr>
      <vt:lpstr>Disease Transmission</vt:lpstr>
      <vt:lpstr>Disease Transmission</vt:lpstr>
      <vt:lpstr>Principles of communicable disease control</vt:lpstr>
      <vt:lpstr>Principles of communicable disease control</vt:lpstr>
      <vt:lpstr>Attacking the source</vt:lpstr>
      <vt:lpstr>Interrupting transmission</vt:lpstr>
      <vt:lpstr>Protecting susceptible host</vt:lpstr>
      <vt:lpstr>Levels of disease prevention</vt:lpstr>
      <vt:lpstr>LEVELS OF DISEASE PREVENTION</vt:lpstr>
      <vt:lpstr>Prevention cont…</vt:lpstr>
      <vt:lpstr>Primary prevention</vt:lpstr>
      <vt:lpstr>Secondary prevention</vt:lpstr>
      <vt:lpstr>Tertiary prevention</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COMMUNICABLE AND VECTOR-BORNE DISEASES – II</dc:title>
  <dc:creator>Lecturer</dc:creator>
  <cp:lastModifiedBy>Student</cp:lastModifiedBy>
  <cp:revision>255</cp:revision>
  <dcterms:created xsi:type="dcterms:W3CDTF">2006-08-16T00:00:00Z</dcterms:created>
  <dcterms:modified xsi:type="dcterms:W3CDTF">2017-08-23T07:17:03Z</dcterms:modified>
</cp:coreProperties>
</file>