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155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949C-1B20-47FF-BA65-865CCB1E6055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873F-2B7B-4A0C-9EB1-7496A28F7E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949C-1B20-47FF-BA65-865CCB1E6055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873F-2B7B-4A0C-9EB1-7496A28F7E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949C-1B20-47FF-BA65-865CCB1E6055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873F-2B7B-4A0C-9EB1-7496A28F7E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949C-1B20-47FF-BA65-865CCB1E6055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873F-2B7B-4A0C-9EB1-7496A28F7E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949C-1B20-47FF-BA65-865CCB1E6055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873F-2B7B-4A0C-9EB1-7496A28F7E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949C-1B20-47FF-BA65-865CCB1E6055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873F-2B7B-4A0C-9EB1-7496A28F7E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949C-1B20-47FF-BA65-865CCB1E6055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873F-2B7B-4A0C-9EB1-7496A28F7E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949C-1B20-47FF-BA65-865CCB1E6055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873F-2B7B-4A0C-9EB1-7496A28F7E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949C-1B20-47FF-BA65-865CCB1E6055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873F-2B7B-4A0C-9EB1-7496A28F7E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949C-1B20-47FF-BA65-865CCB1E6055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873F-2B7B-4A0C-9EB1-7496A28F7E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6949C-1B20-47FF-BA65-865CCB1E6055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873F-2B7B-4A0C-9EB1-7496A28F7E9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6949C-1B20-47FF-BA65-865CCB1E6055}" type="datetimeFigureOut">
              <a:rPr lang="en-US" smtClean="0"/>
              <a:pPr/>
              <a:t>6/28/2017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873F-2B7B-4A0C-9EB1-7496A28F7E9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Congenital anomalies of the renal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 O </a:t>
            </a:r>
            <a:r>
              <a:rPr lang="en-GB" dirty="0" err="1" smtClean="0"/>
              <a:t>Gwer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Anomalies in kidney shape/position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/>
              <a:t>Renal fusion anomalies: </a:t>
            </a:r>
            <a:r>
              <a:rPr lang="en-GB" dirty="0" smtClean="0"/>
              <a:t>lower pole fusion in the midline may result in horseshoe kidney (common in Turner syndrome), horseshoe kidney may function normally but is associated with increased risk of </a:t>
            </a:r>
            <a:r>
              <a:rPr lang="en-GB" dirty="0" err="1" smtClean="0"/>
              <a:t>Wilms</a:t>
            </a:r>
            <a:r>
              <a:rPr lang="en-GB" dirty="0" smtClean="0"/>
              <a:t> </a:t>
            </a:r>
            <a:r>
              <a:rPr lang="en-GB" dirty="0" err="1" smtClean="0"/>
              <a:t>tumor</a:t>
            </a:r>
            <a:r>
              <a:rPr lang="en-GB" dirty="0" smtClean="0"/>
              <a:t> , </a:t>
            </a:r>
            <a:r>
              <a:rPr lang="en-GB" dirty="0" err="1" smtClean="0"/>
              <a:t>hydronephrosis</a:t>
            </a:r>
            <a:r>
              <a:rPr lang="en-GB" dirty="0" smtClean="0"/>
              <a:t> . and also </a:t>
            </a:r>
            <a:r>
              <a:rPr lang="en-GB" dirty="0" err="1" smtClean="0"/>
              <a:t>multicystic</a:t>
            </a:r>
            <a:r>
              <a:rPr lang="en-GB" dirty="0" smtClean="0"/>
              <a:t> dysplasia that is unilateral</a:t>
            </a:r>
          </a:p>
          <a:p>
            <a:r>
              <a:rPr lang="en-GB" dirty="0" smtClean="0"/>
              <a:t>One kidney may cross over and fuse ( crossed fused </a:t>
            </a:r>
            <a:r>
              <a:rPr lang="en-GB" dirty="0" err="1" smtClean="0"/>
              <a:t>ectopia</a:t>
            </a:r>
            <a:r>
              <a:rPr lang="en-GB" dirty="0" smtClean="0"/>
              <a:t>). Usually function normally and is only significant in surgery</a:t>
            </a:r>
          </a:p>
          <a:p>
            <a:r>
              <a:rPr lang="en-GB" b="1" dirty="0" smtClean="0"/>
              <a:t>Ectopic kidneys</a:t>
            </a:r>
            <a:r>
              <a:rPr lang="en-GB" dirty="0" smtClean="0"/>
              <a:t>: pelvic, iliac, thoracic or </a:t>
            </a:r>
            <a:r>
              <a:rPr lang="en-GB" dirty="0" err="1" smtClean="0"/>
              <a:t>contralateral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Ureters</a:t>
            </a: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Most congenital </a:t>
            </a:r>
            <a:r>
              <a:rPr lang="en-GB" dirty="0" err="1" smtClean="0"/>
              <a:t>ureteric</a:t>
            </a:r>
            <a:r>
              <a:rPr lang="en-GB" dirty="0" smtClean="0"/>
              <a:t> disorders are incidental findings but some may contribute to obstruction of flow causing disease with </a:t>
            </a:r>
            <a:r>
              <a:rPr lang="en-GB" dirty="0" err="1" smtClean="0"/>
              <a:t>hydronephrosis</a:t>
            </a:r>
            <a:r>
              <a:rPr lang="en-GB" dirty="0" smtClean="0"/>
              <a:t> and require surgery</a:t>
            </a:r>
          </a:p>
          <a:p>
            <a:r>
              <a:rPr lang="en-GB" b="1" dirty="0" smtClean="0"/>
              <a:t>Double </a:t>
            </a:r>
            <a:r>
              <a:rPr lang="en-GB" b="1" dirty="0" err="1" smtClean="0"/>
              <a:t>ureters</a:t>
            </a:r>
            <a:r>
              <a:rPr lang="en-GB" dirty="0" smtClean="0"/>
              <a:t>: usually clinically insignificant but may be associated with bifid pelvis . May cause obstruction</a:t>
            </a:r>
          </a:p>
          <a:p>
            <a:r>
              <a:rPr lang="en-GB" b="1" dirty="0" err="1" smtClean="0"/>
              <a:t>Ureteropelvic</a:t>
            </a:r>
            <a:r>
              <a:rPr lang="en-GB" b="1" dirty="0" smtClean="0"/>
              <a:t> junction obstruction</a:t>
            </a:r>
            <a:r>
              <a:rPr lang="en-GB" dirty="0" smtClean="0"/>
              <a:t>: usually causes obstruction and </a:t>
            </a:r>
            <a:r>
              <a:rPr lang="en-GB" dirty="0" err="1" smtClean="0"/>
              <a:t>hydronephrosis</a:t>
            </a:r>
            <a:r>
              <a:rPr lang="en-GB" dirty="0" smtClean="0"/>
              <a:t>. Presents in infancy/childhood and commoner in boys. Left </a:t>
            </a:r>
            <a:r>
              <a:rPr lang="en-GB" dirty="0" err="1" smtClean="0"/>
              <a:t>ureter</a:t>
            </a:r>
            <a:r>
              <a:rPr lang="en-GB" dirty="0" smtClean="0"/>
              <a:t> more affected.</a:t>
            </a:r>
          </a:p>
          <a:p>
            <a:r>
              <a:rPr lang="en-GB" b="1" dirty="0" smtClean="0"/>
              <a:t>Ectopic </a:t>
            </a:r>
            <a:r>
              <a:rPr lang="en-GB" b="1" dirty="0" err="1" smtClean="0"/>
              <a:t>ureter</a:t>
            </a:r>
            <a:r>
              <a:rPr lang="en-GB" b="1" dirty="0" smtClean="0"/>
              <a:t>: </a:t>
            </a:r>
            <a:r>
              <a:rPr lang="en-GB" dirty="0" smtClean="0"/>
              <a:t>abnormal insertion of </a:t>
            </a:r>
            <a:r>
              <a:rPr lang="en-GB" dirty="0" err="1" smtClean="0"/>
              <a:t>ureter</a:t>
            </a:r>
            <a:r>
              <a:rPr lang="en-GB" dirty="0" smtClean="0"/>
              <a:t>. Associated with obstruction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Ureters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Ureteric</a:t>
            </a:r>
            <a:r>
              <a:rPr lang="en-US" b="1" dirty="0" smtClean="0"/>
              <a:t> </a:t>
            </a:r>
            <a:r>
              <a:rPr lang="en-US" b="1" dirty="0" err="1" smtClean="0"/>
              <a:t>diverticula</a:t>
            </a:r>
            <a:r>
              <a:rPr lang="en-US" dirty="0" smtClean="0"/>
              <a:t>: </a:t>
            </a:r>
            <a:r>
              <a:rPr lang="en-US" dirty="0" err="1" smtClean="0"/>
              <a:t>outpouchings</a:t>
            </a:r>
            <a:r>
              <a:rPr lang="en-US" dirty="0" smtClean="0"/>
              <a:t> of </a:t>
            </a:r>
            <a:r>
              <a:rPr lang="en-US" dirty="0" err="1" smtClean="0"/>
              <a:t>ureteral</a:t>
            </a:r>
            <a:r>
              <a:rPr lang="en-US" dirty="0" smtClean="0"/>
              <a:t> wall. Usually asymptomatic but may act as pockets of stasis and predispose to UTI</a:t>
            </a:r>
          </a:p>
          <a:p>
            <a:r>
              <a:rPr lang="en-US" b="1" dirty="0" smtClean="0"/>
              <a:t>Congenital </a:t>
            </a:r>
            <a:r>
              <a:rPr lang="en-US" b="1" dirty="0" err="1" smtClean="0"/>
              <a:t>hydroureter</a:t>
            </a:r>
            <a:r>
              <a:rPr lang="en-US" b="1" dirty="0" smtClean="0"/>
              <a:t>: </a:t>
            </a:r>
            <a:r>
              <a:rPr lang="en-US" dirty="0" smtClean="0"/>
              <a:t>dilatation, </a:t>
            </a:r>
            <a:r>
              <a:rPr lang="en-US" dirty="0" err="1" smtClean="0"/>
              <a:t>tortuosity</a:t>
            </a:r>
            <a:r>
              <a:rPr lang="en-US" dirty="0" smtClean="0"/>
              <a:t> and elongation of </a:t>
            </a:r>
            <a:r>
              <a:rPr lang="en-US" dirty="0" err="1" smtClean="0"/>
              <a:t>ureter</a:t>
            </a:r>
            <a:r>
              <a:rPr lang="en-US" dirty="0" smtClean="0"/>
              <a:t> causing stasis and due to </a:t>
            </a:r>
            <a:r>
              <a:rPr lang="en-US" dirty="0" err="1" smtClean="0"/>
              <a:t>neurogenic</a:t>
            </a:r>
            <a:r>
              <a:rPr lang="en-US" dirty="0" smtClean="0"/>
              <a:t> defect of nerves to the wall  musculature</a:t>
            </a:r>
          </a:p>
          <a:p>
            <a:r>
              <a:rPr lang="en-US" b="1" dirty="0" err="1" smtClean="0"/>
              <a:t>Megaloureter</a:t>
            </a:r>
            <a:r>
              <a:rPr lang="en-US" dirty="0" smtClean="0"/>
              <a:t>: functional defect of </a:t>
            </a:r>
            <a:r>
              <a:rPr lang="en-US" dirty="0" err="1" smtClean="0"/>
              <a:t>ureteral</a:t>
            </a:r>
            <a:r>
              <a:rPr lang="en-US" dirty="0" smtClean="0"/>
              <a:t> muscle with massive </a:t>
            </a:r>
            <a:r>
              <a:rPr lang="en-US" dirty="0" err="1" smtClean="0"/>
              <a:t>enlargment</a:t>
            </a:r>
            <a:r>
              <a:rPr lang="en-US" dirty="0" smtClean="0"/>
              <a:t> of </a:t>
            </a:r>
            <a:r>
              <a:rPr lang="en-US" dirty="0" err="1" smtClean="0"/>
              <a:t>ureter</a:t>
            </a:r>
            <a:r>
              <a:rPr lang="en-US" dirty="0" smtClean="0"/>
              <a:t> that causes </a:t>
            </a:r>
            <a:r>
              <a:rPr lang="en-US" dirty="0" err="1" smtClean="0"/>
              <a:t>hydronephrosis</a:t>
            </a:r>
            <a:r>
              <a:rPr lang="en-US" dirty="0" smtClean="0"/>
              <a:t> if not treated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Urinary bladder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Congenital Bladder </a:t>
            </a:r>
            <a:r>
              <a:rPr lang="en-US" b="1" dirty="0" err="1" smtClean="0"/>
              <a:t>diverticula</a:t>
            </a:r>
            <a:r>
              <a:rPr lang="en-US" dirty="0" smtClean="0"/>
              <a:t>: out-pouching of bladder wall (may be acquired), may be due to abnormal development of musculature or in-</a:t>
            </a:r>
            <a:r>
              <a:rPr lang="en-US" dirty="0" err="1" smtClean="0"/>
              <a:t>utero</a:t>
            </a:r>
            <a:r>
              <a:rPr lang="en-US" dirty="0" smtClean="0"/>
              <a:t> urinary tract obstruction. they are usually asymptomatic but may act as sites of stasis and predispose to infection and calculi. Treatment is surgical excision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Bladder </a:t>
            </a:r>
            <a:r>
              <a:rPr lang="en-US" b="1" dirty="0" err="1" smtClean="0"/>
              <a:t>Exstrophy</a:t>
            </a:r>
            <a:r>
              <a:rPr lang="en-US" b="1" dirty="0" smtClean="0"/>
              <a:t>: </a:t>
            </a:r>
            <a:r>
              <a:rPr lang="en-US" dirty="0" smtClean="0"/>
              <a:t>a congenital failure of anterior abdominal wall and anterior bladder wall to develop. Treated via surgical correction. Associated with chronic infection and later </a:t>
            </a:r>
            <a:r>
              <a:rPr lang="en-US" dirty="0" err="1" smtClean="0"/>
              <a:t>adenocarcinoma</a:t>
            </a:r>
            <a:endParaRPr lang="en-US" dirty="0" smtClean="0"/>
          </a:p>
          <a:p>
            <a:r>
              <a:rPr lang="en-US" b="1" dirty="0" err="1" smtClean="0"/>
              <a:t>Urachal</a:t>
            </a:r>
            <a:r>
              <a:rPr lang="en-US" b="1" dirty="0" smtClean="0"/>
              <a:t> abnormalities</a:t>
            </a:r>
            <a:r>
              <a:rPr lang="en-US" dirty="0" smtClean="0"/>
              <a:t>: commoner in males than females.</a:t>
            </a:r>
          </a:p>
          <a:p>
            <a:r>
              <a:rPr lang="en-US" dirty="0" smtClean="0"/>
              <a:t> A patent </a:t>
            </a:r>
            <a:r>
              <a:rPr lang="en-US" dirty="0" err="1" smtClean="0"/>
              <a:t>urachus</a:t>
            </a:r>
            <a:r>
              <a:rPr lang="en-US" dirty="0" smtClean="0"/>
              <a:t> there is continuous drainage of urine from the umbilicus. In the </a:t>
            </a:r>
            <a:r>
              <a:rPr lang="en-US" dirty="0" err="1" smtClean="0"/>
              <a:t>urachal</a:t>
            </a:r>
            <a:r>
              <a:rPr lang="en-US" dirty="0" smtClean="0"/>
              <a:t> cyst there is risk of infection with supra-pubic pain,  infection and infra-umbilical mass. </a:t>
            </a:r>
            <a:r>
              <a:rPr lang="en-US" dirty="0" err="1" smtClean="0"/>
              <a:t>Urachal</a:t>
            </a:r>
            <a:r>
              <a:rPr lang="en-US" dirty="0" smtClean="0"/>
              <a:t> </a:t>
            </a:r>
            <a:r>
              <a:rPr lang="en-US" dirty="0" err="1" smtClean="0"/>
              <a:t>diverticulum</a:t>
            </a:r>
            <a:r>
              <a:rPr lang="en-US" dirty="0" smtClean="0"/>
              <a:t> forms a bladder </a:t>
            </a:r>
            <a:r>
              <a:rPr lang="en-US" dirty="0" err="1" smtClean="0"/>
              <a:t>diverticulum</a:t>
            </a:r>
            <a:r>
              <a:rPr lang="en-US" dirty="0" smtClean="0"/>
              <a:t>. Treatment involves surgical excision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Bladder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Vesico-ureteric</a:t>
            </a:r>
            <a:r>
              <a:rPr lang="en-US" b="1" dirty="0" smtClean="0"/>
              <a:t> reflux</a:t>
            </a:r>
            <a:r>
              <a:rPr lang="en-US" dirty="0" smtClean="0"/>
              <a:t>: is retrograde flow from the bladder to the </a:t>
            </a:r>
            <a:r>
              <a:rPr lang="en-US" dirty="0" err="1" smtClean="0"/>
              <a:t>ureter</a:t>
            </a:r>
            <a:r>
              <a:rPr lang="en-US" dirty="0" smtClean="0"/>
              <a:t>. Is common affecting 1% of children</a:t>
            </a:r>
          </a:p>
          <a:p>
            <a:r>
              <a:rPr lang="en-US" dirty="0" smtClean="0"/>
              <a:t>It is a major contributor to renal infection scarring  (reflux nephropathy) with resultant hypertension.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ureters</a:t>
            </a:r>
            <a:r>
              <a:rPr lang="en-US" dirty="0" smtClean="0"/>
              <a:t> normally attached to the bladder in an oblique direction with it perforating </a:t>
            </a:r>
            <a:r>
              <a:rPr lang="en-US" dirty="0" err="1" smtClean="0"/>
              <a:t>detrusor</a:t>
            </a:r>
            <a:r>
              <a:rPr lang="en-US" dirty="0" smtClean="0"/>
              <a:t> muscle </a:t>
            </a:r>
            <a:r>
              <a:rPr lang="en-US" dirty="0" err="1" smtClean="0"/>
              <a:t>laterallycreating</a:t>
            </a:r>
            <a:r>
              <a:rPr lang="en-US" dirty="0" smtClean="0"/>
              <a:t> a flap valve mechanism that prevents reflux. If the obliquity is absent or less then reflux results. A VCUG may be used to diagnose it and grade it</a:t>
            </a:r>
          </a:p>
          <a:p>
            <a:r>
              <a:rPr lang="en-US" dirty="0" smtClean="0"/>
              <a:t>Treatment is surgical </a:t>
            </a:r>
            <a:r>
              <a:rPr lang="en-US" dirty="0" err="1" smtClean="0"/>
              <a:t>reimplantation</a:t>
            </a:r>
            <a:r>
              <a:rPr lang="en-US" dirty="0" smtClean="0"/>
              <a:t> of the </a:t>
            </a:r>
            <a:r>
              <a:rPr lang="en-US" dirty="0" err="1" smtClean="0"/>
              <a:t>ureter</a:t>
            </a:r>
            <a:r>
              <a:rPr lang="en-US" dirty="0" smtClean="0"/>
              <a:t> into the bladder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Urethra and genital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Hypospadias</a:t>
            </a:r>
            <a:r>
              <a:rPr lang="en-US" b="1" dirty="0" smtClean="0"/>
              <a:t>: </a:t>
            </a:r>
            <a:r>
              <a:rPr lang="en-US" dirty="0" smtClean="0"/>
              <a:t>urethral opening on the ventral surface of penile shaft usually with incomplete development of the prepuce. May occur in association with other anomalies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cryptorchidism</a:t>
            </a:r>
            <a:endParaRPr lang="en-US" dirty="0" smtClean="0"/>
          </a:p>
          <a:p>
            <a:r>
              <a:rPr lang="en-US" dirty="0" smtClean="0"/>
              <a:t>Complications include deformity of urinary stream, sexual dysfunction secondary to penile curvature (</a:t>
            </a:r>
            <a:r>
              <a:rPr lang="en-US" dirty="0" err="1" smtClean="0"/>
              <a:t>chordee</a:t>
            </a:r>
            <a:r>
              <a:rPr lang="en-US" dirty="0" smtClean="0"/>
              <a:t>), infertility if urethral </a:t>
            </a:r>
            <a:r>
              <a:rPr lang="en-US" dirty="0" err="1" smtClean="0"/>
              <a:t>meatus</a:t>
            </a:r>
            <a:r>
              <a:rPr lang="en-US" dirty="0" smtClean="0"/>
              <a:t> proximal and </a:t>
            </a:r>
            <a:r>
              <a:rPr lang="en-US" dirty="0" err="1" smtClean="0"/>
              <a:t>meatal</a:t>
            </a:r>
            <a:r>
              <a:rPr lang="en-US" dirty="0" smtClean="0"/>
              <a:t> </a:t>
            </a:r>
            <a:r>
              <a:rPr lang="en-US" dirty="0" err="1" smtClean="0"/>
              <a:t>stenosis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treatment is surgical whose aim is to correct function and cosmetic. Surgery may be in stages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Epispadias</a:t>
            </a:r>
            <a:r>
              <a:rPr lang="en-US" b="1" dirty="0" smtClean="0"/>
              <a:t>: </a:t>
            </a:r>
            <a:r>
              <a:rPr lang="en-US" dirty="0" smtClean="0"/>
              <a:t>urethral opening on dorsal surface of the shaft of penis in boys and should be repaired at age 6-12 months. </a:t>
            </a:r>
          </a:p>
          <a:p>
            <a:r>
              <a:rPr lang="en-US" dirty="0" smtClean="0"/>
              <a:t>In girls with </a:t>
            </a:r>
            <a:r>
              <a:rPr lang="en-US" dirty="0" err="1" smtClean="0"/>
              <a:t>epispadias</a:t>
            </a:r>
            <a:r>
              <a:rPr lang="en-US" dirty="0" smtClean="0"/>
              <a:t>  the clitoris is bifid and urethra is split dorsally</a:t>
            </a:r>
          </a:p>
          <a:p>
            <a:r>
              <a:rPr lang="en-US" dirty="0" smtClean="0"/>
              <a:t>In more severely affected boys and in ALL girls </a:t>
            </a:r>
            <a:r>
              <a:rPr lang="en-US" dirty="0" err="1" smtClean="0"/>
              <a:t>epispadias</a:t>
            </a:r>
            <a:r>
              <a:rPr lang="en-US" dirty="0" smtClean="0"/>
              <a:t> results in urinary incontinence because of </a:t>
            </a:r>
            <a:r>
              <a:rPr lang="en-US" dirty="0" smtClean="0"/>
              <a:t>incomplete </a:t>
            </a:r>
            <a:r>
              <a:rPr lang="en-US" dirty="0" smtClean="0"/>
              <a:t>formation of the sphincter. It requires surgery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Phimosis</a:t>
            </a:r>
            <a:r>
              <a:rPr lang="en-US" b="1" dirty="0" smtClean="0"/>
              <a:t>: </a:t>
            </a:r>
            <a:r>
              <a:rPr lang="en-US" dirty="0" smtClean="0"/>
              <a:t>inability to retract prepuce. At birth it is physiologic. And loosens and is retractable at age 3yrs.  If it persists and causes obstruction it becomes pathologic.</a:t>
            </a:r>
          </a:p>
          <a:p>
            <a:r>
              <a:rPr lang="en-US" dirty="0" smtClean="0"/>
              <a:t>Treatment is application of steroid cream 3 times a day for a month , or circumcision</a:t>
            </a:r>
          </a:p>
          <a:p>
            <a:r>
              <a:rPr lang="en-US" b="1" dirty="0" err="1" smtClean="0"/>
              <a:t>Paraphimosis</a:t>
            </a:r>
            <a:r>
              <a:rPr lang="en-US" dirty="0" smtClean="0"/>
              <a:t>: is not a congenital disorder and occurs when foreskin is retracted past coronal </a:t>
            </a:r>
            <a:r>
              <a:rPr lang="en-US" dirty="0" err="1" smtClean="0"/>
              <a:t>sulcus</a:t>
            </a:r>
            <a:r>
              <a:rPr lang="en-US" dirty="0" smtClean="0"/>
              <a:t> and cannot be pulled back with severe pain. Treated with lubrication + manual correction. But if no improvement then circumcision is necessary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Posterior  urethral valves: </a:t>
            </a:r>
            <a:r>
              <a:rPr lang="en-US" dirty="0" smtClean="0"/>
              <a:t>Occur in 1/8000 boys. And is a common cause of obstruction which may result in CKD. These are leaflets that begin at prostatic urethra to the external sphincter leaving a slit like opening. It may cause intra-uterine obstruction with </a:t>
            </a:r>
            <a:r>
              <a:rPr lang="en-US" dirty="0" err="1" smtClean="0"/>
              <a:t>oligohydramnios</a:t>
            </a:r>
            <a:r>
              <a:rPr lang="en-US" dirty="0" smtClean="0"/>
              <a:t> and pulmonary </a:t>
            </a:r>
            <a:r>
              <a:rPr lang="en-US" dirty="0" err="1" smtClean="0"/>
              <a:t>hypoplasia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treatment is surgical</a:t>
            </a:r>
          </a:p>
          <a:p>
            <a:r>
              <a:rPr lang="en-US" b="1" dirty="0" smtClean="0"/>
              <a:t>Anterior urethral valves: </a:t>
            </a:r>
            <a:r>
              <a:rPr lang="en-US" dirty="0" smtClean="0"/>
              <a:t>it is rare and causes obstruction by causing a </a:t>
            </a:r>
            <a:r>
              <a:rPr lang="en-US" dirty="0" err="1" smtClean="0"/>
              <a:t>diverticulum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Renal agenesis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This is the absence of a kidney</a:t>
            </a:r>
          </a:p>
          <a:p>
            <a:r>
              <a:rPr lang="en-GB" dirty="0" smtClean="0"/>
              <a:t>Unilateral renal agenesis occurs in 1: 450-1000 births. Usually discovered incidentally. A single umbilical artery is associated with increased incidence. Usually associated with </a:t>
            </a:r>
            <a:r>
              <a:rPr lang="en-GB" dirty="0" err="1" smtClean="0"/>
              <a:t>wollfian</a:t>
            </a:r>
            <a:r>
              <a:rPr lang="en-GB" dirty="0" smtClean="0"/>
              <a:t> and </a:t>
            </a:r>
            <a:r>
              <a:rPr lang="en-GB" dirty="0" err="1" smtClean="0"/>
              <a:t>mullerian</a:t>
            </a:r>
            <a:r>
              <a:rPr lang="en-GB" dirty="0" smtClean="0"/>
              <a:t> abnormalities</a:t>
            </a:r>
          </a:p>
          <a:p>
            <a:r>
              <a:rPr lang="en-GB" dirty="0" smtClean="0"/>
              <a:t>The single kidney usually undergoes compensatory hypertrophy</a:t>
            </a:r>
          </a:p>
          <a:p>
            <a:r>
              <a:rPr lang="en-GB" dirty="0" smtClean="0"/>
              <a:t>Investigation- ultrasound, IVU renal functional scans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Prune belly syndrome: it is a triad of deficient abdominal muscle, </a:t>
            </a:r>
            <a:r>
              <a:rPr lang="en-US" dirty="0" err="1" smtClean="0"/>
              <a:t>undescended</a:t>
            </a:r>
            <a:r>
              <a:rPr lang="en-US" dirty="0" smtClean="0"/>
              <a:t> testes and urinary tract abnormalities. Presents with features of obstruction in </a:t>
            </a:r>
            <a:r>
              <a:rPr lang="en-US" dirty="0" err="1" smtClean="0"/>
              <a:t>utero</a:t>
            </a:r>
            <a:r>
              <a:rPr lang="en-US" dirty="0" smtClean="0"/>
              <a:t> </a:t>
            </a:r>
          </a:p>
          <a:p>
            <a:r>
              <a:rPr lang="en-US" dirty="0" smtClean="0"/>
              <a:t>Patients present also with </a:t>
            </a:r>
            <a:r>
              <a:rPr lang="en-US" dirty="0" err="1" smtClean="0"/>
              <a:t>oligohydramnios</a:t>
            </a:r>
            <a:r>
              <a:rPr lang="en-US" dirty="0" smtClean="0"/>
              <a:t> and pulmonary </a:t>
            </a:r>
            <a:r>
              <a:rPr lang="en-US" dirty="0" err="1" smtClean="0"/>
              <a:t>hypoplasia</a:t>
            </a:r>
            <a:endParaRPr lang="en-US" dirty="0" smtClean="0"/>
          </a:p>
          <a:p>
            <a:r>
              <a:rPr lang="en-US" dirty="0" smtClean="0"/>
              <a:t>Also associated with other abnormalities, common causes CKD and  requires </a:t>
            </a:r>
            <a:r>
              <a:rPr lang="en-US" smtClean="0"/>
              <a:t>renal transplant.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Renal agenesis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Potter syndrome- this is bilateral renal agenesis and is incompatible with extra uterine life. 1: 3000 births</a:t>
            </a:r>
          </a:p>
          <a:p>
            <a:r>
              <a:rPr lang="en-GB" dirty="0" smtClean="0"/>
              <a:t>It is usually associated with </a:t>
            </a:r>
            <a:r>
              <a:rPr lang="en-GB" dirty="0" err="1" smtClean="0"/>
              <a:t>with</a:t>
            </a:r>
            <a:r>
              <a:rPr lang="en-GB" dirty="0" smtClean="0"/>
              <a:t> pulmonary </a:t>
            </a:r>
            <a:r>
              <a:rPr lang="en-GB" dirty="0" err="1" smtClean="0"/>
              <a:t>hypoplasia</a:t>
            </a:r>
            <a:r>
              <a:rPr lang="en-GB" dirty="0" smtClean="0"/>
              <a:t> which is the usual cause of death</a:t>
            </a:r>
          </a:p>
          <a:p>
            <a:r>
              <a:rPr lang="en-GB" dirty="0" smtClean="0"/>
              <a:t>Prenatal maternal ultrasound features that are suggestive include – </a:t>
            </a:r>
            <a:r>
              <a:rPr lang="en-GB" dirty="0" err="1" smtClean="0"/>
              <a:t>oligohydramnios</a:t>
            </a:r>
            <a:r>
              <a:rPr lang="en-GB" dirty="0" smtClean="0"/>
              <a:t>, absent kidneys and unseen bladder.</a:t>
            </a:r>
          </a:p>
          <a:p>
            <a:r>
              <a:rPr lang="en-GB" dirty="0" smtClean="0"/>
              <a:t>Associated with a characteristic Potter </a:t>
            </a:r>
            <a:r>
              <a:rPr lang="en-GB" dirty="0" err="1" smtClean="0"/>
              <a:t>facies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Renal </a:t>
            </a:r>
            <a:r>
              <a:rPr lang="en-GB" dirty="0" err="1" smtClean="0"/>
              <a:t>dysgenesis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Maldevelopment</a:t>
            </a:r>
            <a:r>
              <a:rPr lang="en-GB" dirty="0" smtClean="0"/>
              <a:t> of kidneys that affects size, shape and structure. It includes:</a:t>
            </a:r>
          </a:p>
          <a:p>
            <a:r>
              <a:rPr lang="en-GB" dirty="0" smtClean="0"/>
              <a:t>- dysplasia: primitive structures due to abnormal differentiation</a:t>
            </a:r>
          </a:p>
          <a:p>
            <a:r>
              <a:rPr lang="en-GB" dirty="0" smtClean="0"/>
              <a:t>- </a:t>
            </a:r>
            <a:r>
              <a:rPr lang="en-GB" dirty="0" err="1" smtClean="0"/>
              <a:t>hypoplasia</a:t>
            </a:r>
            <a:r>
              <a:rPr lang="en-GB" dirty="0" smtClean="0"/>
              <a:t>: decreased number of </a:t>
            </a:r>
            <a:r>
              <a:rPr lang="en-GB" dirty="0" err="1" smtClean="0"/>
              <a:t>nephrons</a:t>
            </a:r>
            <a:endParaRPr lang="en-GB" dirty="0" smtClean="0"/>
          </a:p>
          <a:p>
            <a:r>
              <a:rPr lang="en-GB" dirty="0" smtClean="0"/>
              <a:t>- cystic anomalies: presence of cysts with dysplasia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Renal </a:t>
            </a:r>
            <a:r>
              <a:rPr lang="en-GB" dirty="0" err="1" smtClean="0"/>
              <a:t>dysgenesis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Multicystic</a:t>
            </a:r>
            <a:r>
              <a:rPr lang="en-GB" dirty="0" smtClean="0"/>
              <a:t> kidney: congenital condition where kidney is replaced by cysts and is non-functional. Bilateral form is incompatible with life </a:t>
            </a:r>
          </a:p>
          <a:p>
            <a:r>
              <a:rPr lang="en-GB" dirty="0" err="1" smtClean="0"/>
              <a:t>Multicystic</a:t>
            </a:r>
            <a:r>
              <a:rPr lang="en-GB" dirty="0" smtClean="0"/>
              <a:t> dysplastic kidney is commonest cause of neonatal abdominal mass. They are at risk of malignant transformation hence </a:t>
            </a:r>
            <a:r>
              <a:rPr lang="en-GB" dirty="0" err="1" smtClean="0"/>
              <a:t>nephrectomy</a:t>
            </a:r>
            <a:r>
              <a:rPr lang="en-GB" dirty="0" smtClean="0"/>
              <a:t> may be advised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Renal </a:t>
            </a:r>
            <a:r>
              <a:rPr lang="en-GB" dirty="0" err="1" smtClean="0"/>
              <a:t>dysgenesis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Renal </a:t>
            </a:r>
            <a:r>
              <a:rPr lang="en-GB" b="1" dirty="0" err="1" smtClean="0"/>
              <a:t>hypoplasia</a:t>
            </a:r>
            <a:r>
              <a:rPr lang="en-GB" dirty="0" smtClean="0"/>
              <a:t>: small non-dysplastic kidneys (fewer </a:t>
            </a:r>
            <a:r>
              <a:rPr lang="en-GB" dirty="0" err="1" smtClean="0"/>
              <a:t>nephrons</a:t>
            </a:r>
            <a:r>
              <a:rPr lang="en-GB" dirty="0" smtClean="0"/>
              <a:t> and calyces). </a:t>
            </a:r>
          </a:p>
          <a:p>
            <a:r>
              <a:rPr lang="en-GB" dirty="0" smtClean="0"/>
              <a:t>Unilateral condition is discovered co-incidentally and is asymptomatic but bilateral involvements over time will present with chronic renal failure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Polycystic kidney disease (PKD)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Different from </a:t>
            </a:r>
            <a:r>
              <a:rPr lang="en-GB" dirty="0" err="1" smtClean="0"/>
              <a:t>multicystic</a:t>
            </a:r>
            <a:r>
              <a:rPr lang="en-GB" dirty="0" smtClean="0"/>
              <a:t> disease in that kidneys are functional to varying extent, and involves both kidneys .</a:t>
            </a:r>
          </a:p>
          <a:p>
            <a:r>
              <a:rPr lang="en-GB" b="1" dirty="0" err="1" smtClean="0"/>
              <a:t>Autosomal</a:t>
            </a:r>
            <a:r>
              <a:rPr lang="en-GB" b="1" dirty="0" smtClean="0"/>
              <a:t> PKD (infantile):</a:t>
            </a:r>
            <a:r>
              <a:rPr lang="en-GB" dirty="0" smtClean="0"/>
              <a:t>is </a:t>
            </a:r>
            <a:r>
              <a:rPr lang="en-GB" dirty="0" err="1" smtClean="0"/>
              <a:t>autosomal</a:t>
            </a:r>
            <a:r>
              <a:rPr lang="en-GB" dirty="0" smtClean="0"/>
              <a:t> recessive. Markedly enlarged kidneys with cysts in cortex and medulla. Renal function impaired but may be initially fully normal in 20-30%. Develop hypertension in infancy and even ARF. There may be associated liver disease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PKD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Treatment of </a:t>
            </a:r>
            <a:r>
              <a:rPr lang="en-GB" dirty="0" err="1" smtClean="0"/>
              <a:t>autosomal</a:t>
            </a:r>
            <a:r>
              <a:rPr lang="en-GB" dirty="0" smtClean="0"/>
              <a:t> recessive PKD is supportive with respiratory support, management of hypertension, unilateral/bilateral </a:t>
            </a:r>
            <a:r>
              <a:rPr lang="en-GB" dirty="0" err="1" smtClean="0"/>
              <a:t>nephrectomy</a:t>
            </a:r>
            <a:r>
              <a:rPr lang="en-GB" dirty="0" smtClean="0"/>
              <a:t> and renal replacement therapy,</a:t>
            </a:r>
          </a:p>
          <a:p>
            <a:r>
              <a:rPr lang="en-GB" b="1" dirty="0" err="1" smtClean="0"/>
              <a:t>Autosomal</a:t>
            </a:r>
            <a:r>
              <a:rPr lang="en-GB" b="1" dirty="0" smtClean="0"/>
              <a:t> dominant PKD: </a:t>
            </a:r>
            <a:r>
              <a:rPr lang="en-GB" dirty="0" smtClean="0"/>
              <a:t>usually symptoms  presents in 4</a:t>
            </a:r>
            <a:r>
              <a:rPr lang="en-GB" baseline="30000" dirty="0" smtClean="0"/>
              <a:t>th</a:t>
            </a:r>
            <a:r>
              <a:rPr lang="en-GB" dirty="0" smtClean="0"/>
              <a:t>-5</a:t>
            </a:r>
            <a:r>
              <a:rPr lang="en-GB" baseline="30000" dirty="0" smtClean="0"/>
              <a:t>th</a:t>
            </a:r>
            <a:r>
              <a:rPr lang="en-GB" dirty="0" smtClean="0"/>
              <a:t> decade of life, but children may have UTI, hypertension and </a:t>
            </a:r>
            <a:r>
              <a:rPr lang="en-GB" dirty="0" err="1" smtClean="0"/>
              <a:t>haematuria</a:t>
            </a:r>
            <a:r>
              <a:rPr lang="en-GB" dirty="0" smtClean="0"/>
              <a:t>. It is  the commonest inherited renal disease. Associated with liver, spleen pancreatic and ovarian anomalies and intracranial aneurysms 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PKD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</a:t>
            </a:r>
            <a:r>
              <a:rPr lang="en-GB" dirty="0" err="1" smtClean="0"/>
              <a:t>Autosomal</a:t>
            </a:r>
            <a:r>
              <a:rPr lang="en-GB" dirty="0" smtClean="0"/>
              <a:t> dominant PKD there is usually  a 1</a:t>
            </a:r>
            <a:r>
              <a:rPr lang="en-GB" baseline="30000" dirty="0" smtClean="0"/>
              <a:t>st</a:t>
            </a:r>
            <a:r>
              <a:rPr lang="en-GB" dirty="0" smtClean="0"/>
              <a:t> degree relative has a history of the condition. It  Presents with enlarged kidneys</a:t>
            </a:r>
          </a:p>
          <a:p>
            <a:r>
              <a:rPr lang="en-GB" dirty="0" smtClean="0"/>
              <a:t>Treatment is supportive as for the recessive type. Blood pressure control is critical in limiting disease progression. 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1208</Words>
  <Application>Microsoft Office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Congenital anomalies of the renal system</vt:lpstr>
      <vt:lpstr>Renal agenesis </vt:lpstr>
      <vt:lpstr>Renal agenesis </vt:lpstr>
      <vt:lpstr>Renal dysgenesis </vt:lpstr>
      <vt:lpstr>Renal dysgenesis </vt:lpstr>
      <vt:lpstr>Renal dysgenesis </vt:lpstr>
      <vt:lpstr>Polycystic kidney disease (PKD) </vt:lpstr>
      <vt:lpstr>PKD </vt:lpstr>
      <vt:lpstr>PKD </vt:lpstr>
      <vt:lpstr>Anomalies in kidney shape/position</vt:lpstr>
      <vt:lpstr>Ureters  </vt:lpstr>
      <vt:lpstr>Ureters </vt:lpstr>
      <vt:lpstr>Urinary bladder</vt:lpstr>
      <vt:lpstr>Bladder </vt:lpstr>
      <vt:lpstr>Bladder </vt:lpstr>
      <vt:lpstr>Urethra and genital  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Congenital anomalies of the renal system</dc:title>
  <dc:creator>Gladys Mbai</dc:creator>
  <cp:lastModifiedBy>Gladys Mbai</cp:lastModifiedBy>
  <cp:revision>25</cp:revision>
  <dcterms:created xsi:type="dcterms:W3CDTF">2017-05-03T18:04:27Z</dcterms:created>
  <dcterms:modified xsi:type="dcterms:W3CDTF">2017-06-28T17:29:24Z</dcterms:modified>
</cp:coreProperties>
</file>