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>
  <p:sldMasterIdLst>
    <p:sldMasterId id="2147483648" r:id="rId1"/>
    <p:sldMasterId id="2147483660" r:id="rId3"/>
    <p:sldMasterId id="2147483672" r:id="rId4"/>
    <p:sldMasterId id="2147483684" r:id="rId5"/>
    <p:sldMasterId id="2147483700" r:id="rId6"/>
    <p:sldMasterId id="2147483716" r:id="rId7"/>
  </p:sldMasterIdLst>
  <p:notesMasterIdLst>
    <p:notesMasterId r:id="rId33"/>
  </p:notesMasterIdLst>
  <p:sldIdLst>
    <p:sldId id="368" r:id="rId8"/>
    <p:sldId id="377" r:id="rId9"/>
    <p:sldId id="378" r:id="rId10"/>
    <p:sldId id="379" r:id="rId11"/>
    <p:sldId id="366" r:id="rId12"/>
    <p:sldId id="256" r:id="rId13"/>
    <p:sldId id="329" r:id="rId14"/>
    <p:sldId id="330" r:id="rId15"/>
    <p:sldId id="331" r:id="rId16"/>
    <p:sldId id="370" r:id="rId17"/>
    <p:sldId id="260" r:id="rId18"/>
    <p:sldId id="372" r:id="rId19"/>
    <p:sldId id="333" r:id="rId20"/>
    <p:sldId id="272" r:id="rId21"/>
    <p:sldId id="336" r:id="rId22"/>
    <p:sldId id="347" r:id="rId23"/>
    <p:sldId id="358" r:id="rId24"/>
    <p:sldId id="359" r:id="rId25"/>
    <p:sldId id="381" r:id="rId26"/>
    <p:sldId id="376" r:id="rId27"/>
    <p:sldId id="348" r:id="rId28"/>
    <p:sldId id="349" r:id="rId29"/>
    <p:sldId id="350" r:id="rId30"/>
    <p:sldId id="335" r:id="rId31"/>
    <p:sldId id="37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608" autoAdjust="0"/>
  </p:normalViewPr>
  <p:slideViewPr>
    <p:cSldViewPr showGuide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0B4B540-3618-F34F-A671-7B2D218653E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1027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" name="Group 1030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8380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8381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2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57E00C9-65DB-1B41-AF20-32E13870788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2B5A411A-90D3-0C43-941E-AAD449C6C5F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B88970D2-BEC0-B646-AF20-FA352AE6846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2E7E7-F653-CF48-9A63-7CA937BE49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9A3ACB-2142-AD43-874A-D97EC1D55CB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5B944-A4FD-2B46-83B1-BB76EB549FE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C8379-D165-3747-BFF2-BA1AEFEE6CA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437DB-FE8D-E84E-9C96-E5BC83B2A1F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708FB-1D2E-854F-AD55-A38B396F34D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B7F51-AFA2-BF43-8F8B-972FFD71A7B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120E0-FC24-0446-9E79-77631889835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B3BA735-28B6-2342-8375-82ACC1BEDD1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4E837-8B32-CD4E-9448-AB06C1CBA29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52CA5-7652-D346-B7F3-8AF40643703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159DC-09FC-0E4E-9D24-84A79502D05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A6C1BB3-BC97-FF48-83A9-1F3835221136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2D8D13C-67BB-9D48-BBC8-DDE3FA5E824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2624B0C-CF61-C04E-A40F-7020CA83D93A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4DEAC09-53C2-B14F-B7F1-207A17D5505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5566EA6-AD52-7A4B-A89D-E0F37F40838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B1D9B2BE-6181-FB48-A819-9932E99B530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33BAE5A-3A81-744B-A6DF-22F0BACAA46C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35553863-89AB-1B4A-A085-63F864CC862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0490E80-E215-9B44-A627-C03FC5051EC9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2C2B57D5-DBC5-F14D-9242-DC80D667DA3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98C2472-5131-9842-AC1D-1A9AE6E45C1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EB63A914-CAF0-C74C-9BC6-169CE7F004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BDE3977-F586-C24D-8D91-60545828ABB4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5B00846-6435-3448-9E6E-177757FBD3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BC1C5E2-28ED-5144-B8C2-A2D8A054F16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14F8AAE-76B4-3B4E-A564-B61902055FA8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5339D86-5987-324D-89A3-A39ED56AB54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83F9703-12B4-1F46-B953-B9EB44D8D000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702D19C9-F23B-B640-A7FD-7754AEF894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5047531-91A1-5B4E-806A-963E3F05BFD4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6D0F9A9-C36F-0B4C-863F-0DD093A7264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966F168-2C7E-274A-AA03-AD1423C9E8C8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C90E80D6-A93A-1C42-B232-BE572202F6A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D352C-50B0-594A-804D-FD352C42D53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CB0BE7-D9D5-D544-A971-41DEAED06751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A1BF6-A307-4B4C-9E18-91D71BB47654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13280C-32E9-9947-A70B-F5C867546462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FADF9F-B097-1C43-9177-D3EAFBDD9587}" type="slidenum">
              <a:rPr lang="en-US" altLang="en-US"/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1CBF27-3EB3-F244-8386-0550B52BF6A5}" type="slidenum">
              <a:rPr lang="en-US" altLang="en-US"/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BC2168B-72E1-B545-87ED-DD3FA2C85E7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C4072A-AF22-3845-A534-0DCF5F0BB75F}" type="slidenum">
              <a:rPr lang="en-US" altLang="en-US"/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162B46-D313-7841-9030-C4ED0C55693D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93C1F8-2365-AD46-AA2D-737B629FDD8A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FDBE9F-7B40-3B40-AD37-A54086DAEA04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7C444A-754E-4C49-BC3D-1E0E3D30F0C0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B5085A-20B5-A349-ADE2-29310E217D55}" type="slidenum">
              <a:rPr lang="en-US" altLang="en-US"/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E8AB49-B8A1-ED42-9208-0FE4220906DF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F6411-2BA5-0544-B43A-47B383702ACD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C58058-7C93-BE44-AA6A-3732BCD76BE5}" type="slidenum">
              <a:rPr lang="en-US" altLang="en-US"/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40A33-6818-BD4E-9C08-F4D244D7FB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33EBB6A0-1549-F449-BA7A-CAE7D76FAD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EDAC7E-075C-5243-B789-8BBD491B2BA2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DEB02F-BBAE-C74B-BADD-919A3606F153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5D4F23-26EE-C046-9F2D-B451EA357FCC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B6B9AA-8194-F54B-9C62-0073FAE26BA0}" type="slidenum">
              <a:rPr lang="en-US" altLang="en-US"/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ED8659-1602-974B-8021-F7DA16EA9358}" type="slidenum">
              <a:rPr lang="en-US" altLang="en-US"/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475390-71DA-D64C-B952-10535F3C1BB9}" type="slidenum">
              <a:rPr lang="en-US" altLang="en-US"/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D25E8-5DA5-E540-A31B-8E6550E7273B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A4DA6-B8C4-6B44-B303-A95B880DDC04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FE3C38-B19A-254F-B125-64DF0DEF8DBF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A15805-FACF-984D-86B4-C6F0B9404A08}" type="slidenum">
              <a:rPr lang="en-US" altLang="en-US"/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EA84F850-5A6C-BD4C-AFD2-719D6E98A3B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4D88FD-C7AB-4A4A-B7D7-4AA474AA4FB6}" type="slidenum">
              <a:rPr lang="en-US" altLang="en-US"/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70158D-1EC7-9F42-96A3-A12103C6A575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6EA538-8AE6-7F45-A52D-EC64E22B0739}" type="slidenum">
              <a:rPr lang="en-US" altLang="en-US"/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37E4FF-8497-8742-8307-90A67FBB6130}" type="slidenum">
              <a:rPr lang="en-US" altLang="en-US"/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7A6CD814-775D-8344-ABD7-54D30125AA4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6B212571-62FC-3349-B75E-AAE07F33761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F5B3B84-A491-9041-9134-4F312E9DA67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EA3AB611-1AC6-834D-8B06-98862865865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512ECA5-C964-2C47-8215-603C52E38AC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B107333E-1006-3E42-86A5-7BDB33D01D4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DE496553-FC68-0040-9058-9B06882A204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97CDBB43-C90F-2541-BCD7-360FC929F13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E455DFA0-A458-324B-B262-50C54503621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305D5B5D-15C1-6448-908C-D19DEC770C4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B080D388-CCD4-0E4C-A5E8-453BEE50FEE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772589E-7FD4-F240-981A-C2DDA814326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D81C77F8-875B-8B45-8DA3-D8E3051F3AE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A1E64FB3-4E51-5B47-A793-B092AC32E4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739A94C8-6E45-3047-8BB8-A3FECFC51DC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0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r>
              <a:rPr lang="en-US" altLang="en-US"/>
              <a:t>3-</a:t>
            </a:r>
            <a:fld id="{64BBC77C-F64F-474D-AA62-F79CDBC8E608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049AA2CF-EA65-9F4F-AB10-AC96359F66E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3170E3B2-7B52-5546-A436-72CC756DEE7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23CFC6-9208-CB4F-B634-E6293CEE8FDA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43FDC8BC-E9E9-8444-9AC9-3F4EC58E0F76}" type="slidenum">
              <a:rPr lang="en-US" altLang="en-US"/>
            </a:fld>
            <a:endParaRPr lang="en-US" altLang="en-US"/>
          </a:p>
        </p:txBody>
      </p:sp>
      <p:grpSp>
        <p:nvGrpSpPr>
          <p:cNvPr id="410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1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B4839293-3799-F54A-8E1F-6D713EC7D837}" type="slidenum">
              <a:rPr lang="en-US" altLang="en-US"/>
            </a:fld>
            <a:endParaRPr lang="en-US" altLang="en-US"/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66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9DC2D7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rgbClr val="33666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solidFill>
                  <a:srgbClr val="336666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336666"/>
                </a:solidFill>
                <a:latin typeface="Arial" panose="020B0604020202020204" pitchFamily="34" charset="0"/>
              </a:defRPr>
            </a:lvl1pPr>
          </a:lstStyle>
          <a:p>
            <a:fld id="{65542DA7-47DA-4147-89F7-69C6E3086C61}" type="slidenum">
              <a:rPr lang="en-US" altLang="en-US"/>
            </a:fld>
            <a:endParaRPr lang="en-US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336666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0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b="1"/>
              <a:t>EMBRYOLOGY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24112"/>
            <a:ext cx="6400800" cy="4343400"/>
          </a:xfrm>
        </p:spPr>
        <p:txBody>
          <a:bodyPr rtlCol="0">
            <a:normAutofit/>
          </a:bodyPr>
          <a:lstStyle/>
          <a:p>
            <a:pPr marL="342900" indent="-342900" eaLnBrk="1" hangingPunct="1">
              <a:buClr>
                <a:srgbClr val="3333CC"/>
              </a:buClr>
              <a:buSzPct val="60000"/>
              <a:defRPr/>
            </a:pPr>
            <a:r>
              <a:rPr lang="en-US" sz="3200" dirty="0">
                <a:solidFill>
                  <a:srgbClr val="3333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Mr. Geoffrey M Moriasi</a:t>
            </a:r>
            <a:endParaRPr lang="en-US" sz="3200" dirty="0">
              <a:solidFill>
                <a:srgbClr val="3333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SzPct val="60000"/>
              <a:defRPr/>
            </a:pPr>
            <a:r>
              <a:rPr lang="en-US" sz="3200" dirty="0">
                <a:solidFill>
                  <a:srgbClr val="3333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Clinical Occupational Therapist </a:t>
            </a:r>
            <a:endParaRPr lang="en-US" sz="3200" dirty="0">
              <a:solidFill>
                <a:srgbClr val="3333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SzPct val="60000"/>
              <a:defRPr/>
            </a:pPr>
            <a:r>
              <a:rPr lang="en-US" sz="3200" dirty="0">
                <a:solidFill>
                  <a:srgbClr val="3333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Msambweni County Referral Hospital </a:t>
            </a:r>
            <a:endParaRPr lang="en-US" sz="3200" dirty="0">
              <a:solidFill>
                <a:srgbClr val="3333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SzPct val="60000"/>
              <a:defRPr/>
            </a:pPr>
            <a:r>
              <a:rPr lang="en-US" sz="3200" dirty="0">
                <a:solidFill>
                  <a:srgbClr val="3333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Part Time Lecturer, Department Of Occupational Therapy</a:t>
            </a:r>
            <a:endParaRPr lang="en-US" sz="3200" dirty="0">
              <a:solidFill>
                <a:srgbClr val="3333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SzPct val="60000"/>
              <a:defRPr/>
            </a:pPr>
            <a:r>
              <a:rPr lang="en-US" sz="3200" dirty="0">
                <a:solidFill>
                  <a:srgbClr val="3333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KMTC, Mombasa Campus</a:t>
            </a:r>
            <a:endParaRPr lang="en-US" sz="3200" dirty="0">
              <a:solidFill>
                <a:srgbClr val="3333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3200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683" name="Picture 4" descr="03-01a_Prenatal_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2" t="21176" r="8182" b="8235"/>
          <a:stretch>
            <a:fillRect/>
          </a:stretch>
        </p:blipFill>
        <p:spPr bwMode="auto">
          <a:xfrm>
            <a:off x="152400" y="728663"/>
            <a:ext cx="892810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EF0A89B3-437F-A649-A56B-92E41FEDE3E5}" type="slidenum">
              <a:rPr lang="en-US" altLang="en-US" sz="1400"/>
            </a:fld>
            <a:endParaRPr lang="en-US" altLang="en-US" sz="1400"/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Prenatal Period</a:t>
            </a:r>
            <a:endParaRPr lang="en-US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Fetal Period: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Includes the remaining weeks of development prior to birth</a:t>
            </a:r>
            <a:endParaRPr lang="en-US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 fetus continues to grow </a:t>
            </a:r>
            <a:endParaRPr lang="en-US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Its organs increase in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3732" name="Picture 4" descr="03-01b_Prenatal_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>
            <a:fillRect/>
          </a:stretch>
        </p:blipFill>
        <p:spPr bwMode="auto">
          <a:xfrm>
            <a:off x="6350" y="0"/>
            <a:ext cx="8756650" cy="636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0244D168-A86A-744C-9EFC-5732818B98A7}" type="slidenum">
              <a:rPr lang="en-US" altLang="en-US" sz="1400"/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The Stages of Embryogenesis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chemeClr val="hlink"/>
                </a:solidFill>
                <a:ea typeface="MS Mincho" panose="02020609040205080304" pitchFamily="49" charset="-128"/>
              </a:rPr>
              <a:t>Cleavage:</a:t>
            </a:r>
            <a:endParaRPr lang="en-US" sz="2800" dirty="0">
              <a:solidFill>
                <a:schemeClr val="hlink"/>
              </a:solidFill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a typeface="MS Mincho" panose="02020609040205080304" pitchFamily="49" charset="-128"/>
              </a:rPr>
              <a:t>zygote divides by mitosis</a:t>
            </a:r>
            <a:endParaRPr lang="en-US" sz="2400" dirty="0"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a typeface="MS Mincho" panose="02020609040205080304" pitchFamily="49" charset="-128"/>
              </a:rPr>
              <a:t>forms a multicellular structure called a </a:t>
            </a:r>
            <a:r>
              <a:rPr lang="en-US" sz="2400" dirty="0">
                <a:solidFill>
                  <a:schemeClr val="hlink"/>
                </a:solidFill>
                <a:ea typeface="MS Mincho" panose="02020609040205080304" pitchFamily="49" charset="-128"/>
              </a:rPr>
              <a:t>blastocyst</a:t>
            </a:r>
            <a:r>
              <a:rPr lang="en-US" sz="2400" dirty="0">
                <a:ea typeface="MS Mincho" panose="02020609040205080304" pitchFamily="49" charset="-128"/>
              </a:rPr>
              <a:t>. </a:t>
            </a:r>
            <a:endParaRPr lang="en-US" sz="2400" dirty="0">
              <a:ea typeface="MS Mincho" panose="02020609040205080304" pitchFamily="49" charset="-128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chemeClr val="hlink"/>
                </a:solidFill>
                <a:ea typeface="MS Mincho" panose="02020609040205080304" pitchFamily="49" charset="-128"/>
              </a:rPr>
              <a:t>Gastrulation:</a:t>
            </a:r>
            <a:endParaRPr lang="en-US" sz="2800" dirty="0">
              <a:solidFill>
                <a:schemeClr val="hlink"/>
              </a:solidFill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a typeface="MS Mincho" panose="02020609040205080304" pitchFamily="49" charset="-128"/>
              </a:rPr>
              <a:t>blastocyst cells form three primary germ layers (mesoderm, endoderm and ectoderm)</a:t>
            </a:r>
            <a:endParaRPr lang="en-US" sz="2400" dirty="0"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a typeface="MS Mincho" panose="02020609040205080304" pitchFamily="49" charset="-128"/>
              </a:rPr>
              <a:t>basic cellular structures from which all body tissues develop. </a:t>
            </a:r>
            <a:endParaRPr lang="en-US" sz="2400" dirty="0">
              <a:ea typeface="MS Mincho" panose="02020609040205080304" pitchFamily="49" charset="-128"/>
            </a:endParaRPr>
          </a:p>
          <a:p>
            <a:pPr marL="457200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solidFill>
                  <a:schemeClr val="hlink"/>
                </a:solidFill>
                <a:ea typeface="MS Mincho" panose="02020609040205080304" pitchFamily="49" charset="-128"/>
              </a:rPr>
              <a:t>Organogenesis:</a:t>
            </a:r>
            <a:endParaRPr lang="en-US" sz="2800" dirty="0">
              <a:solidFill>
                <a:schemeClr val="hlink"/>
              </a:solidFill>
              <a:ea typeface="MS Mincho" panose="02020609040205080304" pitchFamily="49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ea typeface="MS Mincho" panose="02020609040205080304" pitchFamily="49" charset="-128"/>
              </a:rPr>
              <a:t>three primary germ layers arrange themselves in ways that give rise to all the organs within the body. </a:t>
            </a:r>
            <a:endParaRPr lang="en-US" sz="24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7B0340-5ABE-A34A-9F22-A0BA8642A286}" type="slidenum">
              <a:rPr lang="en-US" altLang="en-US" sz="1400">
                <a:latin typeface="Arial" panose="020B0604020202020204" pitchFamily="34" charset="0"/>
              </a:rPr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75779" name="Picture 3" descr="03_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52400"/>
            <a:ext cx="6672262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36F8788A-8434-1749-BEE7-9531DB080CC5}" type="slidenum">
              <a:rPr lang="en-US" altLang="en-US" sz="1400"/>
            </a:fld>
            <a:endParaRPr lang="en-US" altLang="en-US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Gametogenesis</a:t>
            </a:r>
            <a:endParaRPr lang="en-US" alt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Following birth, an individual undergoes </a:t>
            </a:r>
            <a:r>
              <a:rPr lang="en-US" dirty="0">
                <a:solidFill>
                  <a:schemeClr val="hlink"/>
                </a:solidFill>
                <a:ea typeface="MS Mincho" panose="02020609040205080304" pitchFamily="49" charset="-128"/>
              </a:rPr>
              <a:t>maturation.</a:t>
            </a:r>
            <a:r>
              <a:rPr lang="en-US" dirty="0">
                <a:ea typeface="MS Mincho" panose="02020609040205080304" pitchFamily="49" charset="-128"/>
              </a:rPr>
              <a:t> </a:t>
            </a:r>
            <a:endParaRPr lang="en-US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the body grows and develops</a:t>
            </a:r>
            <a:endParaRPr lang="en-US" dirty="0">
              <a:ea typeface="MS Mincho" panose="02020609040205080304" pitchFamily="49" charset="-128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the sex organs become mature </a:t>
            </a:r>
            <a:endParaRPr lang="en-US" dirty="0">
              <a:ea typeface="MS Mincho" panose="02020609040205080304" pitchFamily="49" charset="-128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the sex organs then begin to produce gametes </a:t>
            </a:r>
            <a:endParaRPr lang="en-US" dirty="0"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C9F4306A-D381-4E43-8CB1-EDF796F9CC3C}" type="slidenum">
              <a:rPr lang="en-US" altLang="en-US" sz="1400"/>
            </a:fld>
            <a:endParaRPr lang="en-US" altLang="en-US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Neurulation: </a:t>
            </a:r>
            <a:r>
              <a:rPr lang="en-US" altLang="en-US" sz="2800"/>
              <a:t>differentiation of ectoderm</a:t>
            </a:r>
            <a:endParaRPr lang="en-US" altLang="en-US" sz="280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Notochord forms in area of primitive streak.</a:t>
            </a: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This induces </a:t>
            </a:r>
            <a:r>
              <a:rPr lang="en-US" dirty="0" err="1"/>
              <a:t>neurulation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Neural plate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Neural folds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Neural Groove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Neural tube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B999CB6C-5C8B-AA40-9771-BDFEB1D94E4D}" type="slidenum">
              <a:rPr lang="en-US" altLang="en-US" sz="1400"/>
            </a:fld>
            <a:endParaRPr lang="en-US" altLang="en-US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Differentiation of Mesoderm</a:t>
            </a:r>
            <a:endParaRPr lang="en-US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/>
            <a:r>
              <a:rPr lang="en-US" altLang="en-US" sz="2800"/>
              <a:t>Five categories:</a:t>
            </a:r>
            <a:endParaRPr lang="en-US" altLang="en-US" sz="2800"/>
          </a:p>
          <a:p>
            <a:pPr lvl="1" eaLnBrk="1" hangingPunct="1"/>
            <a:r>
              <a:rPr lang="en-US" altLang="en-US" sz="2400"/>
              <a:t>Notochord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Paraxial mesoderm</a:t>
            </a:r>
            <a:endParaRPr lang="en-US" altLang="en-US" sz="2400"/>
          </a:p>
          <a:p>
            <a:pPr lvl="2" eaLnBrk="1" hangingPunct="1"/>
            <a:r>
              <a:rPr lang="en-US" altLang="en-US" sz="2000"/>
              <a:t>Somites: most bone, muscle, cartilage, dermis, </a:t>
            </a:r>
            <a:endParaRPr lang="en-US" altLang="en-US" sz="2000"/>
          </a:p>
          <a:p>
            <a:pPr lvl="1" eaLnBrk="1" hangingPunct="1"/>
            <a:r>
              <a:rPr lang="en-US" altLang="en-US" sz="2400"/>
              <a:t>Intermediate mesoderm</a:t>
            </a:r>
            <a:endParaRPr lang="en-US" altLang="en-US" sz="2400"/>
          </a:p>
          <a:p>
            <a:pPr lvl="2" eaLnBrk="1" hangingPunct="1"/>
            <a:r>
              <a:rPr lang="en-US" altLang="en-US" sz="2000"/>
              <a:t>Urinary and reproductive systems</a:t>
            </a:r>
            <a:endParaRPr lang="en-US" altLang="en-US" sz="2000"/>
          </a:p>
          <a:p>
            <a:pPr lvl="1" eaLnBrk="1" hangingPunct="1"/>
            <a:r>
              <a:rPr lang="en-US" altLang="en-US" sz="2400"/>
              <a:t>Lateral Plate Mesoderm</a:t>
            </a:r>
            <a:endParaRPr lang="en-US" altLang="en-US" sz="2400"/>
          </a:p>
          <a:p>
            <a:pPr lvl="2" eaLnBrk="1" hangingPunct="1"/>
            <a:r>
              <a:rPr lang="en-US" altLang="en-US" sz="2000"/>
              <a:t>Cardiovascular, lining of body cavities, limbs</a:t>
            </a:r>
            <a:endParaRPr lang="en-US" altLang="en-US" sz="2000"/>
          </a:p>
          <a:p>
            <a:pPr lvl="1" eaLnBrk="1" hangingPunct="1"/>
            <a:r>
              <a:rPr lang="en-US" altLang="en-US" sz="2400"/>
              <a:t>Head Mesenchyme</a:t>
            </a:r>
            <a:endParaRPr lang="en-US" altLang="en-US" sz="2400"/>
          </a:p>
          <a:p>
            <a:pPr lvl="2" eaLnBrk="1" hangingPunct="1"/>
            <a:r>
              <a:rPr lang="en-US" altLang="en-US" sz="2000"/>
              <a:t>musculature of face</a:t>
            </a:r>
            <a:endParaRPr lang="en-US" altLang="en-US" sz="200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4BF68648-4B50-0C42-9788-65D94B8DDC77}" type="slidenum">
              <a:rPr lang="en-US" altLang="en-US" sz="1400"/>
            </a:fld>
            <a:endParaRPr lang="en-US" altLang="en-US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Differentiation of Endoderm</a:t>
            </a:r>
            <a:endParaRPr lang="en-US" altLang="en-US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Linings of digestive, respiratory and urinary tracts.</a:t>
            </a: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err="1"/>
              <a:t>Thyroid,parathyroid</a:t>
            </a:r>
            <a:r>
              <a:rPr lang="en-US" dirty="0"/>
              <a:t>, thymus, most of liver, pancreas and gallbladder.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GL-brain ful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0"/>
            <a:ext cx="54117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Lecture Objectives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pre natal period</a:t>
            </a:r>
            <a:endParaRPr lang="en-US" dirty="0"/>
          </a:p>
          <a:p>
            <a:pPr lvl="1">
              <a:defRPr/>
            </a:pPr>
            <a:r>
              <a:rPr lang="en-US" dirty="0"/>
              <a:t>Pre- embryonic period</a:t>
            </a:r>
            <a:endParaRPr lang="en-US" dirty="0"/>
          </a:p>
          <a:p>
            <a:pPr lvl="1">
              <a:defRPr/>
            </a:pPr>
            <a:r>
              <a:rPr lang="en-US" dirty="0"/>
              <a:t>Embryonic period</a:t>
            </a:r>
            <a:endParaRPr lang="en-US" dirty="0"/>
          </a:p>
          <a:p>
            <a:pPr lvl="1">
              <a:defRPr/>
            </a:pPr>
            <a:r>
              <a:rPr lang="en-US" dirty="0"/>
              <a:t>Fetal period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point to note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288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solidFill>
                  <a:srgbClr val="666666"/>
                </a:solidFill>
                <a:latin typeface="proxima-nova"/>
              </a:rPr>
              <a:t>The upper and lower limbs (including the shoulder girdle and pelvic girdle) begin development in the 4th week of gestation.</a:t>
            </a:r>
            <a:endParaRPr lang="en-US" sz="3000" dirty="0">
              <a:solidFill>
                <a:srgbClr val="666666"/>
              </a:solidFill>
              <a:latin typeface="proxima-nov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000" dirty="0">
                <a:solidFill>
                  <a:srgbClr val="666666"/>
                </a:solidFill>
                <a:latin typeface="proxima-nova"/>
              </a:rPr>
              <a:t> </a:t>
            </a:r>
            <a:endParaRPr lang="en-US" sz="3000" dirty="0">
              <a:solidFill>
                <a:srgbClr val="666666"/>
              </a:solidFill>
              <a:latin typeface="proxima-nova"/>
            </a:endParaRPr>
          </a:p>
          <a:p>
            <a:pPr>
              <a:defRPr/>
            </a:pPr>
            <a:r>
              <a:rPr lang="en-US" sz="3000" dirty="0">
                <a:solidFill>
                  <a:srgbClr val="666666"/>
                </a:solidFill>
                <a:latin typeface="proxima-nova"/>
              </a:rPr>
              <a:t>Usually the upper limb begins development first, with the lower limb often lagging 2-3 days behind. </a:t>
            </a:r>
            <a:endParaRPr lang="en-US" sz="3000" dirty="0">
              <a:solidFill>
                <a:srgbClr val="666666"/>
              </a:solidFill>
              <a:latin typeface="proxima-nov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3000" dirty="0">
              <a:solidFill>
                <a:srgbClr val="666666"/>
              </a:solidFill>
              <a:latin typeface="proxima-nova"/>
            </a:endParaRPr>
          </a:p>
          <a:p>
            <a:pPr>
              <a:defRPr/>
            </a:pPr>
            <a:r>
              <a:rPr lang="en-US" sz="3000" dirty="0">
                <a:solidFill>
                  <a:srgbClr val="666666"/>
                </a:solidFill>
                <a:latin typeface="proxima-nova"/>
              </a:rPr>
              <a:t>The limbs are well differentiated by week 8.</a:t>
            </a:r>
            <a:endParaRPr lang="en-US" sz="3000" dirty="0">
              <a:solidFill>
                <a:srgbClr val="666666"/>
              </a:solidFill>
              <a:latin typeface="proxima-nov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3000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E38D5364-0B1F-FB4F-B0C6-91C35FA0D367}" type="slidenum">
              <a:rPr lang="en-US" altLang="en-US" sz="1400"/>
            </a:fld>
            <a:endParaRPr lang="en-US" altLang="en-US" sz="1400"/>
          </a:p>
        </p:txBody>
      </p:sp>
      <p:pic>
        <p:nvPicPr>
          <p:cNvPr id="82947" name="Picture 2" descr="f3-12l_the_three_primar_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93763"/>
            <a:ext cx="5410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C09DD889-2FC0-6C4C-B94C-D59F662B7767}" type="slidenum">
              <a:rPr lang="en-US" altLang="en-US" sz="1400"/>
            </a:fld>
            <a:endParaRPr lang="en-US" altLang="en-US" sz="1400"/>
          </a:p>
        </p:txBody>
      </p:sp>
      <p:pic>
        <p:nvPicPr>
          <p:cNvPr id="83971" name="Picture 2" descr="f3-12middle_the_three_p_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09600"/>
            <a:ext cx="5562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AEB04F64-F63E-FB4A-B592-54B1A1FE2EAD}" type="slidenum">
              <a:rPr lang="en-US" altLang="en-US" sz="1400"/>
            </a:fld>
            <a:endParaRPr lang="en-US" altLang="en-US" sz="1400"/>
          </a:p>
        </p:txBody>
      </p:sp>
      <p:pic>
        <p:nvPicPr>
          <p:cNvPr id="84995" name="Picture 2" descr="f3-12r_the_three_primar_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762000"/>
            <a:ext cx="5715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0B1B9D33-B47F-4B42-8895-7F177C169148}" type="slidenum">
              <a:rPr lang="en-US" altLang="en-US" sz="1400"/>
            </a:fld>
            <a:endParaRPr lang="en-US" altLang="en-US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Organogenesis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Once the three primary germ layers</a:t>
            </a:r>
            <a:r>
              <a:rPr lang="en-US" altLang="en-US" sz="2800" b="1" i="1"/>
              <a:t>(mesoderm, ectoderm and endoderm)</a:t>
            </a:r>
            <a:r>
              <a:rPr lang="en-US" altLang="en-US" sz="2800"/>
              <a:t> have formed, and the embryo has undergone folding, </a:t>
            </a:r>
            <a:r>
              <a:rPr lang="en-US" altLang="en-US" sz="2800" b="1">
                <a:solidFill>
                  <a:schemeClr val="hlink"/>
                </a:solidFill>
              </a:rPr>
              <a:t>organogenesis</a:t>
            </a:r>
            <a:r>
              <a:rPr lang="en-US" altLang="en-US" sz="2800"/>
              <a:t> begins. </a:t>
            </a: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By the end of the embryonic period, the embryo is slightly longer than 2.5 centimeters (1 inch), and yet it already has the outward </a:t>
            </a:r>
            <a:r>
              <a:rPr lang="en-US" altLang="en-US" sz="2800">
                <a:ea typeface="MS Mincho" panose="02020609040205080304" pitchFamily="49" charset="-128"/>
              </a:rPr>
              <a:t>appearance of a </a:t>
            </a:r>
            <a:r>
              <a:rPr lang="en-US" altLang="en-US" sz="2800">
                <a:solidFill>
                  <a:schemeClr val="hlink"/>
                </a:solidFill>
                <a:ea typeface="MS Mincho" panose="02020609040205080304" pitchFamily="49" charset="-128"/>
              </a:rPr>
              <a:t>human</a:t>
            </a:r>
            <a:r>
              <a:rPr lang="en-US" altLang="en-US" sz="2800">
                <a:ea typeface="MS Mincho" panose="02020609040205080304" pitchFamily="49" charset="-128"/>
              </a:rPr>
              <a:t>. </a:t>
            </a:r>
            <a:endParaRPr lang="en-US" altLang="en-US" sz="2800"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i="1" dirty="0"/>
              <a:t>Thank you for listening</a:t>
            </a:r>
            <a:endParaRPr lang="en-US" b="1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b="1" i="1" dirty="0"/>
          </a:p>
          <a:p>
            <a:pPr>
              <a:defRPr/>
            </a:pPr>
            <a:r>
              <a:rPr lang="en-US" b="1" i="1" dirty="0"/>
              <a:t>Read about the Integumentary/skin</a:t>
            </a:r>
            <a:endParaRPr lang="en-US" b="1" i="1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24DF2034-8F14-E745-B9A2-4DACBBF37307}" type="slidenum">
              <a:rPr lang="en-US" altLang="en-US" sz="1400"/>
            </a:fld>
            <a:endParaRPr lang="en-US" altLang="en-US" sz="140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Stages of embryogenesis</a:t>
            </a:r>
            <a:endParaRPr lang="en-US" dirty="0"/>
          </a:p>
          <a:p>
            <a:pPr lvl="1">
              <a:defRPr/>
            </a:pPr>
            <a:r>
              <a:rPr lang="en-US" dirty="0"/>
              <a:t>Cleavage</a:t>
            </a:r>
            <a:endParaRPr lang="en-US" dirty="0"/>
          </a:p>
          <a:p>
            <a:pPr lvl="1">
              <a:defRPr/>
            </a:pPr>
            <a:r>
              <a:rPr lang="en-US" dirty="0"/>
              <a:t>Gastrulation</a:t>
            </a:r>
            <a:endParaRPr lang="en-US" dirty="0"/>
          </a:p>
          <a:p>
            <a:pPr lvl="1">
              <a:defRPr/>
            </a:pPr>
            <a:r>
              <a:rPr lang="en-US" dirty="0"/>
              <a:t>Organogenesis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Gametogenesis</a:t>
            </a:r>
            <a:endParaRPr lang="en-US" altLang="en-US"/>
          </a:p>
          <a:p>
            <a:r>
              <a:rPr lang="en-US" altLang="en-US"/>
              <a:t>Neurulation</a:t>
            </a:r>
            <a:endParaRPr lang="en-US" altLang="en-US"/>
          </a:p>
          <a:p>
            <a:r>
              <a:rPr lang="en-US" altLang="en-US"/>
              <a:t>Differentiation of mesoderm</a:t>
            </a:r>
            <a:endParaRPr lang="en-US" altLang="en-US"/>
          </a:p>
          <a:p>
            <a:r>
              <a:rPr lang="en-US" altLang="en-US"/>
              <a:t>Differentiation of endoderm</a:t>
            </a:r>
            <a:endParaRPr lang="en-US" altLang="en-US"/>
          </a:p>
          <a:p>
            <a:r>
              <a:rPr lang="en-US" altLang="en-US"/>
              <a:t>Organogenesis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B227EE4F-79D8-AF41-8516-BB310A475B05}" type="slidenum">
              <a:rPr lang="en-US" altLang="en-US" sz="1400"/>
            </a:fld>
            <a:endParaRPr lang="en-US" altLang="en-US" sz="1400"/>
          </a:p>
        </p:txBody>
      </p:sp>
      <p:pic>
        <p:nvPicPr>
          <p:cNvPr id="665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4488" y="2017713"/>
            <a:ext cx="4368800" cy="4114800"/>
          </a:xfr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4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871829F-7E4E-8043-8758-0E1D24293069}" type="slidenum">
              <a:rPr lang="en-US" altLang="en-US" sz="1400">
                <a:solidFill>
                  <a:schemeClr val="bg2"/>
                </a:solidFill>
              </a:rPr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Human Anatomy, </a:t>
            </a:r>
            <a:endParaRPr lang="en-US" altLang="en-US" sz="28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3886200"/>
            <a:ext cx="2971800" cy="17526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Embryology 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  <a:endParaRPr lang="en-US" altLang="en-US">
              <a:ea typeface="MS Mincho" panose="02020609040205080304" pitchFamily="49" charset="-128"/>
            </a:endParaRPr>
          </a:p>
        </p:txBody>
      </p:sp>
      <p:pic>
        <p:nvPicPr>
          <p:cNvPr id="67589" name="Picture 4" descr="03_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0AEAA477-B85A-2849-A049-BBD0E5ED3C00}" type="slidenum">
              <a:rPr lang="en-US" altLang="en-US" sz="1400"/>
            </a:fld>
            <a:endParaRPr lang="en-US" altLang="en-US" sz="1400"/>
          </a:p>
        </p:txBody>
      </p:sp>
      <p:sp>
        <p:nvSpPr>
          <p:cNvPr id="686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Embryology</a:t>
            </a:r>
            <a:endParaRPr lang="en-US" altLang="en-US"/>
          </a:p>
        </p:txBody>
      </p:sp>
      <p:sp>
        <p:nvSpPr>
          <p:cNvPr id="164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Mincho" panose="02020609040205080304" pitchFamily="49" charset="-128"/>
              </a:rPr>
              <a:t>The study of the developmental events that occur during the prenatal period.</a:t>
            </a:r>
            <a:endParaRPr lang="en-US" altLang="en-US"/>
          </a:p>
          <a:p>
            <a:pPr eaLnBrk="1" hangingPunct="1"/>
            <a:endParaRPr lang="en-US" altLang="en-US" sz="2800">
              <a:ea typeface="MS Mincho" panose="02020609040205080304" pitchFamily="49" charset="-128"/>
            </a:endParaRPr>
          </a:p>
          <a:p>
            <a:pPr eaLnBrk="1" hangingPunct="1"/>
            <a:endParaRPr lang="en-US" altLang="en-US" sz="2800" b="1">
              <a:ea typeface="MS Mincho" panose="02020609040205080304" pitchFamily="49" charset="-128"/>
            </a:endParaRPr>
          </a:p>
          <a:p>
            <a:pPr eaLnBrk="1" hangingPunct="1"/>
            <a:endParaRPr lang="en-US" altLang="en-US" sz="28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E4C1FF1E-1792-CD45-A0D8-0818B4E3B544}" type="slidenum">
              <a:rPr lang="en-US" altLang="en-US" sz="1400"/>
            </a:fld>
            <a:endParaRPr lang="en-US" altLang="en-US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Embryology</a:t>
            </a:r>
            <a:endParaRPr lang="en-US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Begins with Fertilization: </a:t>
            </a:r>
            <a:endParaRPr lang="en-US" dirty="0">
              <a:ea typeface="MS Mincho" panose="02020609040205080304" pitchFamily="49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>
              <a:ea typeface="MS Mincho" panose="02020609040205080304" pitchFamily="49" charset="-128"/>
            </a:endParaRPr>
          </a:p>
          <a:p>
            <a:pPr eaLnBrk="1" hangingPunct="1">
              <a:defRPr/>
            </a:pPr>
            <a:r>
              <a:rPr lang="en-US" dirty="0">
                <a:ea typeface="MS Mincho" panose="02020609040205080304" pitchFamily="49" charset="-128"/>
              </a:rPr>
              <a:t>A single fertilized cell divides by mitosis to produce all of the cells in the body.</a:t>
            </a:r>
            <a:endParaRPr lang="en-US" dirty="0"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/>
              <a:t>3-</a:t>
            </a:r>
            <a:fld id="{824E777B-1DFF-AA40-BB81-6176115CF010}" type="slidenum">
              <a:rPr lang="en-US" altLang="en-US" sz="1400"/>
            </a:fld>
            <a:endParaRPr lang="en-US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Prenatal Period</a:t>
            </a:r>
            <a:endParaRPr lang="en-US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a typeface="MS Mincho" panose="02020609040205080304" pitchFamily="49" charset="-128"/>
              </a:rPr>
              <a:t>The first 38 weeks of human development</a:t>
            </a:r>
            <a:endParaRPr lang="en-US" sz="2800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MS Mincho" panose="02020609040205080304" pitchFamily="49" charset="-128"/>
              </a:rPr>
              <a:t>between fertilization and birth.</a:t>
            </a:r>
            <a:endParaRPr lang="en-US" sz="2400" dirty="0">
              <a:ea typeface="MS Mincho" panose="02020609040205080304" pitchFamily="49" charset="-128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ea typeface="MS Mincho" panose="02020609040205080304" pitchFamily="49" charset="-128"/>
            </a:endParaRPr>
          </a:p>
          <a:p>
            <a:pPr eaLnBrk="1" hangingPunct="1">
              <a:defRPr/>
            </a:pPr>
            <a:r>
              <a:rPr lang="en-US" sz="2800" dirty="0">
                <a:ea typeface="MS Mincho" panose="02020609040205080304" pitchFamily="49" charset="-128"/>
              </a:rPr>
              <a:t>The </a:t>
            </a:r>
            <a:r>
              <a:rPr lang="en-US" sz="2800" dirty="0">
                <a:solidFill>
                  <a:schemeClr val="hlink"/>
                </a:solidFill>
                <a:ea typeface="MS Mincho" panose="02020609040205080304" pitchFamily="49" charset="-128"/>
              </a:rPr>
              <a:t>pre-embryonic period:</a:t>
            </a:r>
            <a:endParaRPr lang="en-US" sz="2800" dirty="0">
              <a:solidFill>
                <a:schemeClr val="hlink"/>
              </a:solidFill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MS Mincho" panose="02020609040205080304" pitchFamily="49" charset="-128"/>
              </a:rPr>
              <a:t>first 2 weeks of development</a:t>
            </a:r>
            <a:endParaRPr lang="en-US" sz="2400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MS Mincho" panose="02020609040205080304" pitchFamily="49" charset="-128"/>
              </a:rPr>
              <a:t>zygote becomes a </a:t>
            </a:r>
            <a:r>
              <a:rPr lang="en-US" sz="2400" dirty="0">
                <a:cs typeface="Times New Roman" panose="02020603050405020304" pitchFamily="18" charset="0"/>
              </a:rPr>
              <a:t>spherical, multicellular structure.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800" dirty="0">
                <a:ea typeface="MS Mincho" panose="02020609040205080304" pitchFamily="49" charset="-128"/>
              </a:rPr>
              <a:t>The </a:t>
            </a:r>
            <a:r>
              <a:rPr lang="en-US" sz="2800" dirty="0">
                <a:solidFill>
                  <a:schemeClr val="hlink"/>
                </a:solidFill>
                <a:ea typeface="MS Mincho" panose="02020609040205080304" pitchFamily="49" charset="-128"/>
              </a:rPr>
              <a:t>embryonic period:</a:t>
            </a:r>
            <a:endParaRPr lang="en-US" sz="2800" dirty="0">
              <a:solidFill>
                <a:schemeClr val="hlink"/>
              </a:solidFill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MS Mincho" panose="02020609040205080304" pitchFamily="49" charset="-128"/>
              </a:rPr>
              <a:t>third through eighth weeks</a:t>
            </a:r>
            <a:endParaRPr lang="en-US" sz="2400" dirty="0">
              <a:ea typeface="MS Mincho" panose="02020609040205080304" pitchFamily="49" charset="-128"/>
            </a:endParaRPr>
          </a:p>
          <a:p>
            <a:pPr lvl="1" eaLnBrk="1" hangingPunct="1">
              <a:defRPr/>
            </a:pPr>
            <a:r>
              <a:rPr lang="en-US" sz="2400" dirty="0">
                <a:ea typeface="MS Mincho" panose="02020609040205080304" pitchFamily="49" charset="-128"/>
              </a:rPr>
              <a:t>all major organ systems appear.</a:t>
            </a:r>
            <a:r>
              <a:rPr lang="en-US" sz="2400" dirty="0">
                <a:latin typeface="Courier New" panose="02070309020205020404" pitchFamily="49" charset="0"/>
                <a:ea typeface="MS Mincho" panose="02020609040205080304" pitchFamily="49" charset="-128"/>
              </a:rPr>
              <a:t> </a:t>
            </a:r>
            <a:r>
              <a:rPr lang="en-US" sz="2400" dirty="0">
                <a:ea typeface="MS Mincho" panose="02020609040205080304" pitchFamily="49" charset="-128"/>
              </a:rPr>
              <a:t>  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2916</Words>
  <Application>WPS Presentation</Application>
  <PresentationFormat>On-screen Show (4:3)</PresentationFormat>
  <Paragraphs>181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Tahoma</vt:lpstr>
      <vt:lpstr>Calibri</vt:lpstr>
      <vt:lpstr>Calibri</vt:lpstr>
      <vt:lpstr>Arial Black</vt:lpstr>
      <vt:lpstr>Times New Roman</vt:lpstr>
      <vt:lpstr>MS Mincho</vt:lpstr>
      <vt:lpstr>Yu Gothic UI</vt:lpstr>
      <vt:lpstr>Courier New</vt:lpstr>
      <vt:lpstr>Microsoft YaHei</vt:lpstr>
      <vt:lpstr>Arial Unicode MS</vt:lpstr>
      <vt:lpstr>proxima-nova</vt:lpstr>
      <vt:lpstr>Segoe Print</vt:lpstr>
      <vt:lpstr>Blends</vt:lpstr>
      <vt:lpstr>Default Design</vt:lpstr>
      <vt:lpstr>Office Theme</vt:lpstr>
      <vt:lpstr>Pixel</vt:lpstr>
      <vt:lpstr>1_Pixel</vt:lpstr>
      <vt:lpstr>Echo</vt:lpstr>
      <vt:lpstr>EMBRYOLOGY</vt:lpstr>
      <vt:lpstr>Lecture Objectives</vt:lpstr>
      <vt:lpstr>PowerPoint 演示文稿</vt:lpstr>
      <vt:lpstr>PowerPoint 演示文稿</vt:lpstr>
      <vt:lpstr>PowerPoint 演示文稿</vt:lpstr>
      <vt:lpstr>Human Anatomy, </vt:lpstr>
      <vt:lpstr>Embryology</vt:lpstr>
      <vt:lpstr>Embryology</vt:lpstr>
      <vt:lpstr>The Prenatal Period</vt:lpstr>
      <vt:lpstr>PowerPoint 演示文稿</vt:lpstr>
      <vt:lpstr>The Prenatal Period</vt:lpstr>
      <vt:lpstr>PowerPoint 演示文稿</vt:lpstr>
      <vt:lpstr>The Stages of Embryogenesis </vt:lpstr>
      <vt:lpstr>PowerPoint 演示文稿</vt:lpstr>
      <vt:lpstr>Gametogenesis</vt:lpstr>
      <vt:lpstr>Neurulation: differentiation of ectoderm</vt:lpstr>
      <vt:lpstr>Differentiation of Mesoderm</vt:lpstr>
      <vt:lpstr>Differentiation of Endoderm</vt:lpstr>
      <vt:lpstr>PowerPoint 演示文稿</vt:lpstr>
      <vt:lpstr>A point to note</vt:lpstr>
      <vt:lpstr>PowerPoint 演示文稿</vt:lpstr>
      <vt:lpstr>PowerPoint 演示文稿</vt:lpstr>
      <vt:lpstr>PowerPoint 演示文稿</vt:lpstr>
      <vt:lpstr>Organogenesis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Anatomy, First Edition McKinley&amp;O'Loughlin</dc:title>
  <dc:creator>USER</dc:creator>
  <cp:lastModifiedBy>geoffrey moriasi</cp:lastModifiedBy>
  <cp:revision>76</cp:revision>
  <dcterms:created xsi:type="dcterms:W3CDTF">2004-10-09T23:30:00Z</dcterms:created>
  <dcterms:modified xsi:type="dcterms:W3CDTF">2024-09-15T07:44:55Z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5C16B69A07CB44FCBC861C18486F0540_13</vt:lpwstr>
  </property>
  <property fmtid="{D5CDD505-2E9C-101B-9397-08002B2CF9AE}" pid="3" name="KSOProductBuildVer">
    <vt:lpwstr>1033-12.2.0.16909</vt:lpwstr>
  </property>
</Properties>
</file>