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49" d="100"/>
          <a:sy n="49" d="100"/>
        </p:scale>
        <p:origin x="-1253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4F88-1DB4-4310-8EC2-CB76CDB1025C}" type="datetimeFigureOut">
              <a:rPr lang="en-GB" smtClean="0"/>
              <a:t>02/07/2013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25BC-A598-4624-8D3A-C7D10B75D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0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4F88-1DB4-4310-8EC2-CB76CDB1025C}" type="datetimeFigureOut">
              <a:rPr lang="en-GB" smtClean="0"/>
              <a:t>02/07/2013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25BC-A598-4624-8D3A-C7D10B75D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9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4F88-1DB4-4310-8EC2-CB76CDB1025C}" type="datetimeFigureOut">
              <a:rPr lang="en-GB" smtClean="0"/>
              <a:t>02/07/2013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25BC-A598-4624-8D3A-C7D10B75D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93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4F88-1DB4-4310-8EC2-CB76CDB1025C}" type="datetimeFigureOut">
              <a:rPr lang="en-GB" smtClean="0"/>
              <a:t>02/07/2013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25BC-A598-4624-8D3A-C7D10B75D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17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4F88-1DB4-4310-8EC2-CB76CDB1025C}" type="datetimeFigureOut">
              <a:rPr lang="en-GB" smtClean="0"/>
              <a:t>02/07/2013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25BC-A598-4624-8D3A-C7D10B75D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21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4F88-1DB4-4310-8EC2-CB76CDB1025C}" type="datetimeFigureOut">
              <a:rPr lang="en-GB" smtClean="0"/>
              <a:t>02/07/2013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25BC-A598-4624-8D3A-C7D10B75D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64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4F88-1DB4-4310-8EC2-CB76CDB1025C}" type="datetimeFigureOut">
              <a:rPr lang="en-GB" smtClean="0"/>
              <a:t>02/07/2013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25BC-A598-4624-8D3A-C7D10B75D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73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4F88-1DB4-4310-8EC2-CB76CDB1025C}" type="datetimeFigureOut">
              <a:rPr lang="en-GB" smtClean="0"/>
              <a:t>02/07/2013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25BC-A598-4624-8D3A-C7D10B75D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4F88-1DB4-4310-8EC2-CB76CDB1025C}" type="datetimeFigureOut">
              <a:rPr lang="en-GB" smtClean="0"/>
              <a:t>02/07/2013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25BC-A598-4624-8D3A-C7D10B75D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6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4F88-1DB4-4310-8EC2-CB76CDB1025C}" type="datetimeFigureOut">
              <a:rPr lang="en-GB" smtClean="0"/>
              <a:t>02/07/2013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25BC-A598-4624-8D3A-C7D10B75D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22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4F88-1DB4-4310-8EC2-CB76CDB1025C}" type="datetimeFigureOut">
              <a:rPr lang="en-GB" smtClean="0"/>
              <a:t>02/07/2013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D25BC-A598-4624-8D3A-C7D10B75D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60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94F88-1DB4-4310-8EC2-CB76CDB1025C}" type="datetimeFigureOut">
              <a:rPr lang="en-GB" smtClean="0"/>
              <a:t>02/07/2013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D25BC-A598-4624-8D3A-C7D10B75DE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1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BREAST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Conditions affecting the breast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Mastitis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Breast abscess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Breast lumps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err="1" smtClean="0"/>
              <a:t>Mundor’s</a:t>
            </a:r>
            <a:r>
              <a:rPr lang="en-GB" dirty="0" smtClean="0"/>
              <a:t> disease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err="1" smtClean="0"/>
              <a:t>Galactocoele</a:t>
            </a:r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800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DDx</a:t>
            </a:r>
            <a:r>
              <a:rPr lang="en-GB" dirty="0" smtClean="0"/>
              <a:t>/causes of breast lump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Fibroadenoma</a:t>
            </a:r>
            <a:endParaRPr lang="en-GB" dirty="0" smtClean="0"/>
          </a:p>
          <a:p>
            <a:r>
              <a:rPr lang="en-GB" dirty="0" smtClean="0"/>
              <a:t>Breast abscess</a:t>
            </a:r>
          </a:p>
          <a:p>
            <a:r>
              <a:rPr lang="en-GB" dirty="0" smtClean="0"/>
              <a:t>Traumatic fat necrosis</a:t>
            </a:r>
          </a:p>
          <a:p>
            <a:r>
              <a:rPr lang="en-GB" dirty="0" err="1" smtClean="0"/>
              <a:t>Ca</a:t>
            </a:r>
            <a:r>
              <a:rPr lang="en-GB" dirty="0" smtClean="0"/>
              <a:t> breast</a:t>
            </a:r>
          </a:p>
          <a:p>
            <a:r>
              <a:rPr lang="en-GB" dirty="0" err="1" smtClean="0"/>
              <a:t>Antiboma</a:t>
            </a:r>
            <a:endParaRPr lang="en-GB" dirty="0" smtClean="0"/>
          </a:p>
          <a:p>
            <a:r>
              <a:rPr lang="en-GB" dirty="0" err="1" smtClean="0"/>
              <a:t>Ectasia</a:t>
            </a:r>
            <a:r>
              <a:rPr lang="en-GB" dirty="0" smtClean="0"/>
              <a:t> </a:t>
            </a:r>
          </a:p>
          <a:p>
            <a:r>
              <a:rPr lang="en-GB" dirty="0" smtClean="0"/>
              <a:t>Fibrocystic disease</a:t>
            </a:r>
          </a:p>
          <a:p>
            <a:r>
              <a:rPr lang="en-GB" dirty="0" err="1" smtClean="0"/>
              <a:t>Intraduct</a:t>
            </a:r>
            <a:r>
              <a:rPr lang="en-GB" dirty="0" smtClean="0"/>
              <a:t> papilloma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04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Ca</a:t>
            </a:r>
            <a:r>
              <a:rPr lang="en-GB" dirty="0" smtClean="0"/>
              <a:t> Breast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Predisposing factors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High fat diet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High protein diet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Genetic factors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Early menarche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Late menopause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err="1" smtClean="0"/>
              <a:t>Nulli</a:t>
            </a:r>
            <a:r>
              <a:rPr lang="en-GB" dirty="0" smtClean="0"/>
              <a:t>-parity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Late first pregnancy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High socioeconomic status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Lack of breast feeding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Use of high oestrogen contraceptive pills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Hormonal replacement therapy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Benign breast masses e.g. fibro-adenoma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172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Clinical presentation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Breast lump</a:t>
            </a:r>
          </a:p>
          <a:p>
            <a:pPr lvl="1"/>
            <a:r>
              <a:rPr lang="en-GB" dirty="0" smtClean="0"/>
              <a:t>Usually on the upper outer quadrant</a:t>
            </a:r>
          </a:p>
          <a:p>
            <a:pPr lvl="1"/>
            <a:r>
              <a:rPr lang="en-GB" dirty="0" smtClean="0"/>
              <a:t>May be mobile or fixed</a:t>
            </a:r>
          </a:p>
          <a:p>
            <a:pPr lvl="1"/>
            <a:r>
              <a:rPr lang="en-GB" dirty="0" smtClean="0"/>
              <a:t>May be tender/ non tender</a:t>
            </a:r>
          </a:p>
          <a:p>
            <a:r>
              <a:rPr lang="en-GB" dirty="0" smtClean="0"/>
              <a:t>Nipple in drawing</a:t>
            </a:r>
          </a:p>
          <a:p>
            <a:r>
              <a:rPr lang="en-GB" dirty="0" smtClean="0"/>
              <a:t>Nipple discharge</a:t>
            </a:r>
          </a:p>
          <a:p>
            <a:pPr lvl="1"/>
            <a:r>
              <a:rPr lang="en-GB" dirty="0" smtClean="0"/>
              <a:t>Sanguineous (bloody)</a:t>
            </a:r>
          </a:p>
          <a:p>
            <a:pPr lvl="1"/>
            <a:r>
              <a:rPr lang="en-GB" dirty="0" smtClean="0"/>
              <a:t>Serosanguineous</a:t>
            </a:r>
          </a:p>
          <a:p>
            <a:r>
              <a:rPr lang="en-GB" dirty="0" smtClean="0"/>
              <a:t>Axillary lymphadenopathy</a:t>
            </a:r>
          </a:p>
          <a:p>
            <a:r>
              <a:rPr lang="en-GB" dirty="0" smtClean="0"/>
              <a:t>Weight loss</a:t>
            </a:r>
          </a:p>
          <a:p>
            <a:r>
              <a:rPr lang="en-GB" dirty="0" smtClean="0"/>
              <a:t>Ulceration </a:t>
            </a:r>
          </a:p>
          <a:p>
            <a:r>
              <a:rPr lang="en-GB" dirty="0" smtClean="0"/>
              <a:t>Breast retraction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25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Staging of </a:t>
            </a:r>
            <a:r>
              <a:rPr lang="en-GB" dirty="0" err="1" smtClean="0"/>
              <a:t>ca</a:t>
            </a:r>
            <a:r>
              <a:rPr lang="en-GB" dirty="0" smtClean="0"/>
              <a:t> </a:t>
            </a:r>
            <a:r>
              <a:rPr lang="en-GB" dirty="0" err="1" smtClean="0"/>
              <a:t>brreast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Manchester staging of </a:t>
            </a:r>
            <a:r>
              <a:rPr lang="en-GB" dirty="0" err="1" smtClean="0"/>
              <a:t>Ca</a:t>
            </a:r>
            <a:r>
              <a:rPr lang="en-GB" dirty="0" smtClean="0"/>
              <a:t> breast</a:t>
            </a:r>
          </a:p>
          <a:p>
            <a:pPr marL="571500" indent="-571500">
              <a:buFont typeface="+mj-lt"/>
              <a:buAutoNum type="romanUcPeriod"/>
            </a:pPr>
            <a:r>
              <a:rPr lang="en-GB" dirty="0" smtClean="0"/>
              <a:t>Stage I 	</a:t>
            </a:r>
          </a:p>
          <a:p>
            <a:pPr marL="971550" lvl="1" indent="-571500">
              <a:buFont typeface="Wingdings" pitchFamily="2" charset="2"/>
              <a:buChar char="ü"/>
            </a:pPr>
            <a:r>
              <a:rPr lang="en-GB" dirty="0" smtClean="0"/>
              <a:t>Lump on the breast only</a:t>
            </a:r>
          </a:p>
          <a:p>
            <a:pPr marL="971550" lvl="1" indent="-571500">
              <a:buFont typeface="Wingdings" pitchFamily="2" charset="2"/>
              <a:buChar char="ü"/>
            </a:pPr>
            <a:r>
              <a:rPr lang="en-GB" dirty="0" smtClean="0"/>
              <a:t>Lump is mobile</a:t>
            </a:r>
          </a:p>
          <a:p>
            <a:pPr marL="571500" indent="-571500">
              <a:buFont typeface="+mj-lt"/>
              <a:buAutoNum type="romanUcPeriod"/>
            </a:pPr>
            <a:r>
              <a:rPr lang="en-GB" dirty="0" smtClean="0"/>
              <a:t>Stage II</a:t>
            </a:r>
          </a:p>
          <a:p>
            <a:pPr marL="971550" lvl="1" indent="-571500">
              <a:buFont typeface="Wingdings" pitchFamily="2" charset="2"/>
              <a:buChar char="ü"/>
            </a:pPr>
            <a:r>
              <a:rPr lang="en-GB" dirty="0" smtClean="0"/>
              <a:t>Lump on the breast and axillary lymphadenopathy</a:t>
            </a:r>
          </a:p>
          <a:p>
            <a:pPr marL="971550" lvl="1" indent="-571500">
              <a:buFont typeface="Wingdings" pitchFamily="2" charset="2"/>
              <a:buChar char="ü"/>
            </a:pPr>
            <a:r>
              <a:rPr lang="en-GB" dirty="0" smtClean="0"/>
              <a:t>Both masses are mobile</a:t>
            </a:r>
          </a:p>
          <a:p>
            <a:pPr marL="571500" indent="-571500">
              <a:buFont typeface="+mj-lt"/>
              <a:buAutoNum type="romanUcPeriod"/>
            </a:pPr>
            <a:r>
              <a:rPr lang="en-GB" dirty="0" smtClean="0"/>
              <a:t>Stage III</a:t>
            </a:r>
          </a:p>
          <a:p>
            <a:pPr marL="971550" lvl="1" indent="-571500">
              <a:buFont typeface="Wingdings" pitchFamily="2" charset="2"/>
              <a:buChar char="ü"/>
            </a:pPr>
            <a:r>
              <a:rPr lang="en-GB" dirty="0" smtClean="0"/>
              <a:t>Lump on the breast and axillary lymphadenopathy</a:t>
            </a:r>
          </a:p>
          <a:p>
            <a:pPr marL="971550" lvl="1" indent="-571500">
              <a:buFont typeface="Wingdings" pitchFamily="2" charset="2"/>
              <a:buChar char="ü"/>
            </a:pPr>
            <a:r>
              <a:rPr lang="en-GB" dirty="0" smtClean="0"/>
              <a:t>One mass or both fixed</a:t>
            </a:r>
          </a:p>
          <a:p>
            <a:pPr marL="571500" indent="-571500">
              <a:buFont typeface="+mj-lt"/>
              <a:buAutoNum type="romanUcPeriod"/>
            </a:pPr>
            <a:r>
              <a:rPr lang="en-GB" dirty="0" smtClean="0"/>
              <a:t>Stage IV</a:t>
            </a:r>
          </a:p>
          <a:p>
            <a:pPr marL="571500" indent="-571500">
              <a:buFont typeface="+mj-lt"/>
              <a:buAutoNum type="romanU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88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Investigations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Mammography</a:t>
            </a:r>
            <a:r>
              <a:rPr lang="en-GB" dirty="0" smtClean="0"/>
              <a:t>; screening for </a:t>
            </a:r>
            <a:r>
              <a:rPr lang="en-GB" dirty="0" err="1" smtClean="0"/>
              <a:t>ca</a:t>
            </a:r>
            <a:r>
              <a:rPr lang="en-GB" dirty="0" smtClean="0"/>
              <a:t> breast </a:t>
            </a:r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Breast </a:t>
            </a:r>
            <a:r>
              <a:rPr lang="en-GB" dirty="0" smtClean="0">
                <a:solidFill>
                  <a:srgbClr val="FF0000"/>
                </a:solidFill>
              </a:rPr>
              <a:t>U/s</a:t>
            </a:r>
            <a:r>
              <a:rPr lang="en-GB" dirty="0" smtClean="0"/>
              <a:t>; screening mostly in young women to distinguish cysts from solid lesions.</a:t>
            </a:r>
            <a:endParaRPr lang="en-GB" dirty="0" smtClean="0"/>
          </a:p>
          <a:p>
            <a:r>
              <a:rPr lang="en-GB" dirty="0" err="1" smtClean="0">
                <a:solidFill>
                  <a:srgbClr val="FF0000"/>
                </a:solidFill>
              </a:rPr>
              <a:t>Excional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cyttology</a:t>
            </a:r>
            <a:r>
              <a:rPr lang="en-GB" dirty="0" smtClean="0">
                <a:solidFill>
                  <a:srgbClr val="FF0000"/>
                </a:solidFill>
              </a:rPr>
              <a:t> ; </a:t>
            </a:r>
            <a:r>
              <a:rPr lang="en-GB" dirty="0" smtClean="0"/>
              <a:t>least invasive and very </a:t>
            </a:r>
            <a:r>
              <a:rPr lang="en-GB" dirty="0" err="1" smtClean="0"/>
              <a:t>accurate;allows</a:t>
            </a:r>
            <a:r>
              <a:rPr lang="en-GB" dirty="0" smtClean="0"/>
              <a:t> a </a:t>
            </a:r>
            <a:r>
              <a:rPr lang="en-GB" dirty="0" err="1" smtClean="0"/>
              <a:t>definative</a:t>
            </a:r>
            <a:r>
              <a:rPr lang="en-GB" dirty="0" smtClean="0"/>
              <a:t> pre-operative </a:t>
            </a:r>
            <a:r>
              <a:rPr lang="en-GB" dirty="0" err="1" smtClean="0"/>
              <a:t>diagnosis;distinguish</a:t>
            </a:r>
            <a:r>
              <a:rPr lang="en-GB" dirty="0" smtClean="0"/>
              <a:t> between duct carcinoma in situ and invasive carcinoma how the tumour to be stained from receptor status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Fine needle aspiration[FNAC];</a:t>
            </a:r>
            <a:endParaRPr lang="en-GB" dirty="0" smtClean="0"/>
          </a:p>
          <a:p>
            <a:r>
              <a:rPr lang="en-GB" dirty="0" smtClean="0"/>
              <a:t>FHG</a:t>
            </a:r>
          </a:p>
          <a:p>
            <a:r>
              <a:rPr lang="en-GB" dirty="0" smtClean="0"/>
              <a:t>CXR</a:t>
            </a:r>
          </a:p>
          <a:p>
            <a:r>
              <a:rPr lang="en-GB" dirty="0" smtClean="0"/>
              <a:t>Abdominal U/s</a:t>
            </a:r>
          </a:p>
          <a:p>
            <a:r>
              <a:rPr lang="en-GB" dirty="0" smtClean="0"/>
              <a:t>LFTs</a:t>
            </a:r>
          </a:p>
          <a:p>
            <a:r>
              <a:rPr lang="en-GB" dirty="0" smtClean="0"/>
              <a:t>Renal function tests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8480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Management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Chemotherapy</a:t>
            </a:r>
          </a:p>
          <a:p>
            <a:r>
              <a:rPr lang="en-GB" dirty="0" smtClean="0"/>
              <a:t>Radiotherapy</a:t>
            </a:r>
          </a:p>
          <a:p>
            <a:r>
              <a:rPr lang="en-GB" dirty="0" smtClean="0"/>
              <a:t>Surgery – mastectomy</a:t>
            </a:r>
          </a:p>
          <a:p>
            <a:r>
              <a:rPr lang="en-GB" dirty="0" smtClean="0"/>
              <a:t>Hormonal therapy</a:t>
            </a:r>
          </a:p>
          <a:p>
            <a:r>
              <a:rPr lang="en-GB" dirty="0" smtClean="0"/>
              <a:t>Symptomatic/terminal care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7892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196</Words>
  <Application>Microsoft Office PowerPoint</Application>
  <PresentationFormat>On-screen Show (4:3)</PresentationFormat>
  <Paragraphs>71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THE BREAST</vt:lpstr>
      <vt:lpstr>DDx/causes of breast lump</vt:lpstr>
      <vt:lpstr>Ca Breast</vt:lpstr>
      <vt:lpstr>Clinical presentation</vt:lpstr>
      <vt:lpstr>Staging of ca brreast</vt:lpstr>
      <vt:lpstr>Investigations </vt:lpstr>
      <vt:lpstr>Management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BREAST</dc:title>
  <dc:creator>NYAKAMBINICK</dc:creator>
  <cp:lastModifiedBy>maxwell ochwangi</cp:lastModifiedBy>
  <cp:revision>6</cp:revision>
  <dcterms:created xsi:type="dcterms:W3CDTF">2012-11-26T07:55:32Z</dcterms:created>
  <dcterms:modified xsi:type="dcterms:W3CDTF">2013-07-02T07:24:29Z</dcterms:modified>
</cp:coreProperties>
</file>