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4" r:id="rId6"/>
    <p:sldId id="295" r:id="rId7"/>
    <p:sldId id="260" r:id="rId8"/>
    <p:sldId id="261" r:id="rId9"/>
    <p:sldId id="262" r:id="rId10"/>
    <p:sldId id="263" r:id="rId11"/>
    <p:sldId id="264" r:id="rId12"/>
    <p:sldId id="265" r:id="rId13"/>
    <p:sldId id="266" r:id="rId14"/>
    <p:sldId id="267" r:id="rId15"/>
    <p:sldId id="268" r:id="rId16"/>
    <p:sldId id="269" r:id="rId17"/>
    <p:sldId id="270" r:id="rId18"/>
    <p:sldId id="291" r:id="rId19"/>
    <p:sldId id="271" r:id="rId20"/>
    <p:sldId id="272" r:id="rId21"/>
    <p:sldId id="273" r:id="rId22"/>
    <p:sldId id="274" r:id="rId23"/>
    <p:sldId id="275" r:id="rId24"/>
    <p:sldId id="276" r:id="rId25"/>
    <p:sldId id="290" r:id="rId26"/>
    <p:sldId id="292" r:id="rId27"/>
    <p:sldId id="277" r:id="rId28"/>
    <p:sldId id="278" r:id="rId29"/>
    <p:sldId id="279" r:id="rId30"/>
    <p:sldId id="280" r:id="rId31"/>
    <p:sldId id="281"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47" autoAdjust="0"/>
    <p:restoredTop sz="94660"/>
  </p:normalViewPr>
  <p:slideViewPr>
    <p:cSldViewPr snapToGrid="0" showGuides="1">
      <p:cViewPr>
        <p:scale>
          <a:sx n="81" d="100"/>
          <a:sy n="81" d="100"/>
        </p:scale>
        <p:origin x="-1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085440A-DF74-4BF7-82D6-B4C54532FC7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354ED-5E7A-410F-845B-05A8204BFD0E}" type="slidenum">
              <a:rPr lang="en-US" smtClean="0"/>
              <a:t>‹#›</a:t>
            </a:fld>
            <a:endParaRPr lang="en-US"/>
          </a:p>
        </p:txBody>
      </p:sp>
    </p:spTree>
    <p:extLst>
      <p:ext uri="{BB962C8B-B14F-4D97-AF65-F5344CB8AC3E}">
        <p14:creationId xmlns:p14="http://schemas.microsoft.com/office/powerpoint/2010/main" val="234918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85440A-DF74-4BF7-82D6-B4C54532FC7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354ED-5E7A-410F-845B-05A8204BFD0E}" type="slidenum">
              <a:rPr lang="en-US" smtClean="0"/>
              <a:t>‹#›</a:t>
            </a:fld>
            <a:endParaRPr lang="en-US"/>
          </a:p>
        </p:txBody>
      </p:sp>
    </p:spTree>
    <p:extLst>
      <p:ext uri="{BB962C8B-B14F-4D97-AF65-F5344CB8AC3E}">
        <p14:creationId xmlns:p14="http://schemas.microsoft.com/office/powerpoint/2010/main" val="236511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85440A-DF74-4BF7-82D6-B4C54532FC7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354ED-5E7A-410F-845B-05A8204BFD0E}" type="slidenum">
              <a:rPr lang="en-US" smtClean="0"/>
              <a:t>‹#›</a:t>
            </a:fld>
            <a:endParaRPr lang="en-US"/>
          </a:p>
        </p:txBody>
      </p:sp>
    </p:spTree>
    <p:extLst>
      <p:ext uri="{BB962C8B-B14F-4D97-AF65-F5344CB8AC3E}">
        <p14:creationId xmlns:p14="http://schemas.microsoft.com/office/powerpoint/2010/main" val="118421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85440A-DF74-4BF7-82D6-B4C54532FC7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354ED-5E7A-410F-845B-05A8204BFD0E}" type="slidenum">
              <a:rPr lang="en-US" smtClean="0"/>
              <a:t>‹#›</a:t>
            </a:fld>
            <a:endParaRPr lang="en-US"/>
          </a:p>
        </p:txBody>
      </p:sp>
    </p:spTree>
    <p:extLst>
      <p:ext uri="{BB962C8B-B14F-4D97-AF65-F5344CB8AC3E}">
        <p14:creationId xmlns:p14="http://schemas.microsoft.com/office/powerpoint/2010/main" val="4180820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85440A-DF74-4BF7-82D6-B4C54532FC73}"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8354ED-5E7A-410F-845B-05A8204BFD0E}" type="slidenum">
              <a:rPr lang="en-US" smtClean="0"/>
              <a:t>‹#›</a:t>
            </a:fld>
            <a:endParaRPr lang="en-US"/>
          </a:p>
        </p:txBody>
      </p:sp>
    </p:spTree>
    <p:extLst>
      <p:ext uri="{BB962C8B-B14F-4D97-AF65-F5344CB8AC3E}">
        <p14:creationId xmlns:p14="http://schemas.microsoft.com/office/powerpoint/2010/main" val="152883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85440A-DF74-4BF7-82D6-B4C54532FC73}"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354ED-5E7A-410F-845B-05A8204BFD0E}" type="slidenum">
              <a:rPr lang="en-US" smtClean="0"/>
              <a:t>‹#›</a:t>
            </a:fld>
            <a:endParaRPr lang="en-US"/>
          </a:p>
        </p:txBody>
      </p:sp>
    </p:spTree>
    <p:extLst>
      <p:ext uri="{BB962C8B-B14F-4D97-AF65-F5344CB8AC3E}">
        <p14:creationId xmlns:p14="http://schemas.microsoft.com/office/powerpoint/2010/main" val="1078176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85440A-DF74-4BF7-82D6-B4C54532FC73}" type="datetimeFigureOut">
              <a:rPr lang="en-US" smtClean="0"/>
              <a:t>12/3/2023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8354ED-5E7A-410F-845B-05A8204BFD0E}" type="slidenum">
              <a:rPr lang="en-US" smtClean="0"/>
              <a:t>‹#›</a:t>
            </a:fld>
            <a:endParaRPr lang="en-US"/>
          </a:p>
        </p:txBody>
      </p:sp>
    </p:spTree>
    <p:extLst>
      <p:ext uri="{BB962C8B-B14F-4D97-AF65-F5344CB8AC3E}">
        <p14:creationId xmlns:p14="http://schemas.microsoft.com/office/powerpoint/2010/main" val="424253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85440A-DF74-4BF7-82D6-B4C54532FC73}" type="datetimeFigureOut">
              <a:rPr lang="en-US" smtClean="0"/>
              <a:t>12/3/2023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8354ED-5E7A-410F-845B-05A8204BFD0E}" type="slidenum">
              <a:rPr lang="en-US" smtClean="0"/>
              <a:t>‹#›</a:t>
            </a:fld>
            <a:endParaRPr lang="en-US"/>
          </a:p>
        </p:txBody>
      </p:sp>
    </p:spTree>
    <p:extLst>
      <p:ext uri="{BB962C8B-B14F-4D97-AF65-F5344CB8AC3E}">
        <p14:creationId xmlns:p14="http://schemas.microsoft.com/office/powerpoint/2010/main" val="416393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85440A-DF74-4BF7-82D6-B4C54532FC73}" type="datetimeFigureOut">
              <a:rPr lang="en-US" smtClean="0"/>
              <a:t>12/3/2023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8354ED-5E7A-410F-845B-05A8204BFD0E}" type="slidenum">
              <a:rPr lang="en-US" smtClean="0"/>
              <a:t>‹#›</a:t>
            </a:fld>
            <a:endParaRPr lang="en-US"/>
          </a:p>
        </p:txBody>
      </p:sp>
    </p:spTree>
    <p:extLst>
      <p:ext uri="{BB962C8B-B14F-4D97-AF65-F5344CB8AC3E}">
        <p14:creationId xmlns:p14="http://schemas.microsoft.com/office/powerpoint/2010/main" val="55712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85440A-DF74-4BF7-82D6-B4C54532FC73}"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354ED-5E7A-410F-845B-05A8204BFD0E}" type="slidenum">
              <a:rPr lang="en-US" smtClean="0"/>
              <a:t>‹#›</a:t>
            </a:fld>
            <a:endParaRPr lang="en-US"/>
          </a:p>
        </p:txBody>
      </p:sp>
    </p:spTree>
    <p:extLst>
      <p:ext uri="{BB962C8B-B14F-4D97-AF65-F5344CB8AC3E}">
        <p14:creationId xmlns:p14="http://schemas.microsoft.com/office/powerpoint/2010/main" val="343532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85440A-DF74-4BF7-82D6-B4C54532FC73}" type="datetimeFigureOut">
              <a:rPr lang="en-US" smtClean="0"/>
              <a:t>12/3/2023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8354ED-5E7A-410F-845B-05A8204BFD0E}" type="slidenum">
              <a:rPr lang="en-US" smtClean="0"/>
              <a:t>‹#›</a:t>
            </a:fld>
            <a:endParaRPr lang="en-US"/>
          </a:p>
        </p:txBody>
      </p:sp>
    </p:spTree>
    <p:extLst>
      <p:ext uri="{BB962C8B-B14F-4D97-AF65-F5344CB8AC3E}">
        <p14:creationId xmlns:p14="http://schemas.microsoft.com/office/powerpoint/2010/main" val="1206290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85440A-DF74-4BF7-82D6-B4C54532FC73}" type="datetimeFigureOut">
              <a:rPr lang="en-US" smtClean="0"/>
              <a:t>12/3/2023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8354ED-5E7A-410F-845B-05A8204BFD0E}" type="slidenum">
              <a:rPr lang="en-US" smtClean="0"/>
              <a:t>‹#›</a:t>
            </a:fld>
            <a:endParaRPr lang="en-US"/>
          </a:p>
        </p:txBody>
      </p:sp>
    </p:spTree>
    <p:extLst>
      <p:ext uri="{BB962C8B-B14F-4D97-AF65-F5344CB8AC3E}">
        <p14:creationId xmlns:p14="http://schemas.microsoft.com/office/powerpoint/2010/main" val="1492781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nurseslabs.com/blood-anatomy-physiology/"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nurseslabs.com/skeletal-syste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urseslabs.com/patient-position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nurseslabs.com/respiratory-syste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nurseslabs.com/muscular-system-anatomy-physiolo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SPECIAL ORGANS.</a:t>
            </a:r>
          </a:p>
        </p:txBody>
      </p:sp>
    </p:spTree>
    <p:extLst>
      <p:ext uri="{BB962C8B-B14F-4D97-AF65-F5344CB8AC3E}">
        <p14:creationId xmlns:p14="http://schemas.microsoft.com/office/powerpoint/2010/main" val="335233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0456" y="0"/>
            <a:ext cx="11732653" cy="6595726"/>
          </a:xfrm>
          <a:prstGeom prst="rect">
            <a:avLst/>
          </a:prstGeom>
        </p:spPr>
      </p:pic>
    </p:spTree>
    <p:extLst>
      <p:ext uri="{BB962C8B-B14F-4D97-AF65-F5344CB8AC3E}">
        <p14:creationId xmlns:p14="http://schemas.microsoft.com/office/powerpoint/2010/main" val="874229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Internal Structures: The Eyeball</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The eye itself, commonly called the eyeball, is a hollow sphere; its wall is composed of three layers, and its interior is filled with fluids called humors that help to maintain its shape.</a:t>
            </a:r>
          </a:p>
          <a:p>
            <a:pPr marL="0" indent="0">
              <a:buNone/>
            </a:pPr>
            <a:r>
              <a:rPr lang="en-US" dirty="0"/>
              <a:t>        </a:t>
            </a:r>
            <a:r>
              <a:rPr lang="en-US" b="1" u="sng" dirty="0"/>
              <a:t>Layers forming the eye ball</a:t>
            </a:r>
          </a:p>
          <a:p>
            <a:r>
              <a:rPr lang="en-US" b="1" dirty="0"/>
              <a:t>Fibrous layer.</a:t>
            </a:r>
            <a:r>
              <a:rPr lang="en-US" dirty="0"/>
              <a:t> The outermost layer, called the fibrous layer, consists of the protective sclera and the transparent cornea.</a:t>
            </a:r>
          </a:p>
          <a:p>
            <a:r>
              <a:rPr lang="en-US" b="1" dirty="0"/>
              <a:t>Sclera.</a:t>
            </a:r>
            <a:r>
              <a:rPr lang="en-US" dirty="0"/>
              <a:t> The sclera, thick, glistening, white connective tissue, is seen anteriorly as the “white of the eye”.</a:t>
            </a:r>
          </a:p>
          <a:p>
            <a:r>
              <a:rPr lang="en-US" b="1" dirty="0"/>
              <a:t>Cornea.</a:t>
            </a:r>
            <a:r>
              <a:rPr lang="en-US" dirty="0"/>
              <a:t> The central anterior portion of the fibrous layer is crystal clear; this “window” is the cornea through which light enters the eye.</a:t>
            </a:r>
          </a:p>
          <a:p>
            <a:endParaRPr lang="en-US" dirty="0"/>
          </a:p>
        </p:txBody>
      </p:sp>
    </p:spTree>
    <p:extLst>
      <p:ext uri="{BB962C8B-B14F-4D97-AF65-F5344CB8AC3E}">
        <p14:creationId xmlns:p14="http://schemas.microsoft.com/office/powerpoint/2010/main" val="1997029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908"/>
            <a:ext cx="10515600" cy="5919055"/>
          </a:xfrm>
        </p:spPr>
        <p:txBody>
          <a:bodyPr>
            <a:normAutofit/>
          </a:bodyPr>
          <a:lstStyle/>
          <a:p>
            <a:r>
              <a:rPr lang="en-US" b="1" dirty="0"/>
              <a:t>Vascular layer.</a:t>
            </a:r>
            <a:r>
              <a:rPr lang="en-US" dirty="0"/>
              <a:t> The middle eyeball of the layer, the vascular layer, has three distinguishable regions: the </a:t>
            </a:r>
            <a:r>
              <a:rPr lang="en-US" b="1" dirty="0"/>
              <a:t>choroid</a:t>
            </a:r>
            <a:r>
              <a:rPr lang="en-US" dirty="0"/>
              <a:t>, the </a:t>
            </a:r>
            <a:r>
              <a:rPr lang="en-US" b="1" dirty="0" err="1"/>
              <a:t>ciliary</a:t>
            </a:r>
            <a:r>
              <a:rPr lang="en-US" b="1" dirty="0"/>
              <a:t> body</a:t>
            </a:r>
            <a:r>
              <a:rPr lang="en-US" dirty="0"/>
              <a:t>, and the</a:t>
            </a:r>
            <a:r>
              <a:rPr lang="en-US" b="1" dirty="0"/>
              <a:t> iris</a:t>
            </a:r>
            <a:r>
              <a:rPr lang="en-US" dirty="0"/>
              <a:t>.</a:t>
            </a:r>
          </a:p>
          <a:p>
            <a:r>
              <a:rPr lang="en-US" b="1" dirty="0"/>
              <a:t>Choroid.</a:t>
            </a:r>
            <a:r>
              <a:rPr lang="en-US" dirty="0"/>
              <a:t> Most posterior is the choroid, a </a:t>
            </a:r>
            <a:r>
              <a:rPr lang="en-US" dirty="0">
                <a:hlinkClick r:id="rId2" tooltip="Blood Anatomy and Physiology"/>
              </a:rPr>
              <a:t>blood</a:t>
            </a:r>
            <a:r>
              <a:rPr lang="en-US" dirty="0"/>
              <a:t>-rich nutritive tunic that contains a dark pigment; the pigment prevents light from scattering inside the eye</a:t>
            </a:r>
            <a:r>
              <a:rPr lang="en-US" dirty="0"/>
              <a:t>. </a:t>
            </a:r>
            <a:r>
              <a:rPr lang="en-US" dirty="0" smtClean="0"/>
              <a:t>It is </a:t>
            </a:r>
            <a:r>
              <a:rPr lang="en-US" dirty="0"/>
              <a:t>deep chocolate brown in </a:t>
            </a:r>
            <a:r>
              <a:rPr lang="en-US" dirty="0" err="1"/>
              <a:t>colour</a:t>
            </a:r>
            <a:r>
              <a:rPr lang="en-US" dirty="0"/>
              <a:t>.</a:t>
            </a:r>
            <a:endParaRPr lang="en-US" dirty="0"/>
          </a:p>
          <a:p>
            <a:r>
              <a:rPr lang="en-US" b="1" dirty="0" err="1"/>
              <a:t>Ciliary</a:t>
            </a:r>
            <a:r>
              <a:rPr lang="en-US" b="1" dirty="0"/>
              <a:t> body.</a:t>
            </a:r>
            <a:r>
              <a:rPr lang="en-US" dirty="0"/>
              <a:t> Moving anteriorly, the choroid is modified to form two smooth muscle structures, the </a:t>
            </a:r>
            <a:r>
              <a:rPr lang="en-US" b="1" dirty="0"/>
              <a:t>ciliary body</a:t>
            </a:r>
            <a:r>
              <a:rPr lang="en-US" dirty="0"/>
              <a:t>, to which the lens is attached by a suspensory ligament called </a:t>
            </a:r>
            <a:r>
              <a:rPr lang="en-US" b="1" dirty="0"/>
              <a:t>ciliary </a:t>
            </a:r>
            <a:r>
              <a:rPr lang="en-US" b="1" dirty="0" err="1" smtClean="0"/>
              <a:t>zonule</a:t>
            </a:r>
            <a:r>
              <a:rPr lang="en-US" dirty="0" smtClean="0"/>
              <a:t>- this controls size and thickness of the lens.</a:t>
            </a:r>
            <a:endParaRPr lang="en-US" dirty="0"/>
          </a:p>
          <a:p>
            <a:r>
              <a:rPr lang="en-US" b="1" dirty="0"/>
              <a:t>Pupil.</a:t>
            </a:r>
            <a:r>
              <a:rPr lang="en-US" dirty="0"/>
              <a:t> The pigmented iris has a rounded opening, the pupil, through which light passes</a:t>
            </a:r>
          </a:p>
        </p:txBody>
      </p:sp>
    </p:spTree>
    <p:extLst>
      <p:ext uri="{BB962C8B-B14F-4D97-AF65-F5344CB8AC3E}">
        <p14:creationId xmlns:p14="http://schemas.microsoft.com/office/powerpoint/2010/main" val="29303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Sensory layer.</a:t>
            </a:r>
            <a:r>
              <a:rPr lang="en-US" dirty="0"/>
              <a:t> The innermost sensory layer of the eye is the delicate two-layered </a:t>
            </a:r>
            <a:r>
              <a:rPr lang="en-US" b="1" dirty="0"/>
              <a:t>retina</a:t>
            </a:r>
            <a:r>
              <a:rPr lang="en-US" dirty="0"/>
              <a:t>, which extends anteriorly only to the </a:t>
            </a:r>
            <a:r>
              <a:rPr lang="en-US" dirty="0" err="1"/>
              <a:t>ciliary</a:t>
            </a:r>
            <a:r>
              <a:rPr lang="en-US" dirty="0"/>
              <a:t> body.</a:t>
            </a:r>
          </a:p>
          <a:p>
            <a:r>
              <a:rPr lang="en-US" b="1" dirty="0"/>
              <a:t>Pigmented layer.</a:t>
            </a:r>
            <a:r>
              <a:rPr lang="en-US" dirty="0"/>
              <a:t> The outer pigmented layer of the retina is composed pigmented cells that, like those of the choroid, absorb light and prevent light from scattering inside the eye.</a:t>
            </a:r>
          </a:p>
          <a:p>
            <a:r>
              <a:rPr lang="en-US" b="1" dirty="0"/>
              <a:t>Neural layer.</a:t>
            </a:r>
            <a:r>
              <a:rPr lang="en-US" dirty="0"/>
              <a:t> The transparent inner neural layer of the retina contains millions of receptor cells, the </a:t>
            </a:r>
            <a:r>
              <a:rPr lang="en-US" b="1" dirty="0"/>
              <a:t>rods</a:t>
            </a:r>
            <a:r>
              <a:rPr lang="en-US" dirty="0"/>
              <a:t> and </a:t>
            </a:r>
            <a:r>
              <a:rPr lang="en-US" b="1" dirty="0"/>
              <a:t>cones</a:t>
            </a:r>
            <a:r>
              <a:rPr lang="en-US" dirty="0"/>
              <a:t>, which are called </a:t>
            </a:r>
            <a:r>
              <a:rPr lang="en-US" b="1" dirty="0"/>
              <a:t>photoreceptors</a:t>
            </a:r>
            <a:r>
              <a:rPr lang="en-US" dirty="0"/>
              <a:t> because they respond to light.</a:t>
            </a:r>
          </a:p>
          <a:p>
            <a:pPr marL="0" indent="0">
              <a:buNone/>
            </a:pPr>
            <a:endParaRPr lang="en-US" dirty="0"/>
          </a:p>
        </p:txBody>
      </p:sp>
    </p:spTree>
    <p:extLst>
      <p:ext uri="{BB962C8B-B14F-4D97-AF65-F5344CB8AC3E}">
        <p14:creationId xmlns:p14="http://schemas.microsoft.com/office/powerpoint/2010/main" val="160677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Two-neuron chain.</a:t>
            </a:r>
            <a:r>
              <a:rPr lang="en-US" dirty="0"/>
              <a:t> Electrical signals pass from the photoreceptors via a two-neuron chain-</a:t>
            </a:r>
            <a:r>
              <a:rPr lang="en-US" b="1" dirty="0"/>
              <a:t>bipolar cells</a:t>
            </a:r>
            <a:r>
              <a:rPr lang="en-US" dirty="0"/>
              <a:t> and then </a:t>
            </a:r>
            <a:r>
              <a:rPr lang="en-US" b="1" dirty="0"/>
              <a:t>ganglion cells</a:t>
            </a:r>
            <a:r>
              <a:rPr lang="en-US" dirty="0"/>
              <a:t>– before leaving the retina via </a:t>
            </a:r>
            <a:r>
              <a:rPr lang="en-US" b="1" dirty="0"/>
              <a:t>optic nerve</a:t>
            </a:r>
            <a:r>
              <a:rPr lang="en-US" dirty="0"/>
              <a:t> as nerve impulses that are transmitted to the optic cortex; the result is vision.</a:t>
            </a:r>
          </a:p>
          <a:p>
            <a:r>
              <a:rPr lang="en-US" b="1" dirty="0"/>
              <a:t>Optic disc.</a:t>
            </a:r>
            <a:r>
              <a:rPr lang="en-US" dirty="0"/>
              <a:t> The photoreceptor cells are distributed over the entire retina, except where the optic nerve leaves the eyeball; this site is called the </a:t>
            </a:r>
            <a:r>
              <a:rPr lang="en-US" b="1" dirty="0"/>
              <a:t>optic disc</a:t>
            </a:r>
            <a:r>
              <a:rPr lang="en-US" dirty="0"/>
              <a:t>, or </a:t>
            </a:r>
            <a:r>
              <a:rPr lang="en-US" b="1" dirty="0"/>
              <a:t>blind spot</a:t>
            </a:r>
            <a:r>
              <a:rPr lang="en-US" dirty="0"/>
              <a:t>.</a:t>
            </a:r>
          </a:p>
          <a:p>
            <a:r>
              <a:rPr lang="en-US" b="1" dirty="0"/>
              <a:t>Fovea </a:t>
            </a:r>
            <a:r>
              <a:rPr lang="en-US" b="1" dirty="0" err="1"/>
              <a:t>centralis</a:t>
            </a:r>
            <a:r>
              <a:rPr lang="en-US" b="1" dirty="0"/>
              <a:t>.</a:t>
            </a:r>
            <a:r>
              <a:rPr lang="en-US" dirty="0"/>
              <a:t> Lateral to each blind spot is the fovea </a:t>
            </a:r>
            <a:r>
              <a:rPr lang="en-US" dirty="0" err="1"/>
              <a:t>centralis</a:t>
            </a:r>
            <a:r>
              <a:rPr lang="en-US" dirty="0"/>
              <a:t>, a tiny pit that contains only cones.</a:t>
            </a:r>
          </a:p>
          <a:p>
            <a:pPr marL="0" indent="0">
              <a:buNone/>
            </a:pPr>
            <a:endParaRPr lang="en-US" dirty="0"/>
          </a:p>
        </p:txBody>
      </p:sp>
    </p:spTree>
    <p:extLst>
      <p:ext uri="{BB962C8B-B14F-4D97-AF65-F5344CB8AC3E}">
        <p14:creationId xmlns:p14="http://schemas.microsoft.com/office/powerpoint/2010/main" val="98944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Lens</a:t>
            </a:r>
          </a:p>
        </p:txBody>
      </p:sp>
      <p:sp>
        <p:nvSpPr>
          <p:cNvPr id="3" name="Content Placeholder 2"/>
          <p:cNvSpPr>
            <a:spLocks noGrp="1"/>
          </p:cNvSpPr>
          <p:nvPr>
            <p:ph idx="1"/>
          </p:nvPr>
        </p:nvSpPr>
        <p:spPr/>
        <p:txBody>
          <a:bodyPr/>
          <a:lstStyle/>
          <a:p>
            <a:r>
              <a:rPr lang="en-US" dirty="0">
                <a:effectLst/>
              </a:rPr>
              <a:t>Light entering the eye is focused on the retina by the lens, a flexible biconvex, crystal-like structure.</a:t>
            </a:r>
          </a:p>
          <a:p>
            <a:r>
              <a:rPr lang="en-US" b="1" dirty="0"/>
              <a:t>Chambers.</a:t>
            </a:r>
            <a:r>
              <a:rPr lang="en-US" dirty="0"/>
              <a:t> The lens divides the eye into two segments or chambers; the </a:t>
            </a:r>
            <a:r>
              <a:rPr lang="en-US" b="1" dirty="0"/>
              <a:t>anterior (aqueous) segment</a:t>
            </a:r>
            <a:r>
              <a:rPr lang="en-US" dirty="0"/>
              <a:t>, anterior to the lens, contains a clear, watery fluid called </a:t>
            </a:r>
            <a:r>
              <a:rPr lang="en-US" b="1" dirty="0"/>
              <a:t>aqueous humor</a:t>
            </a:r>
            <a:r>
              <a:rPr lang="en-US" dirty="0"/>
              <a:t>; the </a:t>
            </a:r>
            <a:r>
              <a:rPr lang="en-US" b="1" dirty="0"/>
              <a:t>posterior (vitreous) segment</a:t>
            </a:r>
            <a:r>
              <a:rPr lang="en-US" dirty="0"/>
              <a:t> posterior to the lens, is filled with a gel-like substance called either </a:t>
            </a:r>
            <a:r>
              <a:rPr lang="en-US" b="1" dirty="0"/>
              <a:t>vitreous humor</a:t>
            </a:r>
            <a:r>
              <a:rPr lang="en-US" dirty="0"/>
              <a:t>, or the vitreous body.</a:t>
            </a:r>
          </a:p>
          <a:p>
            <a:r>
              <a:rPr lang="en-US" b="1" dirty="0"/>
              <a:t>Vitreous humor.</a:t>
            </a:r>
            <a:r>
              <a:rPr lang="en-US" dirty="0"/>
              <a:t> Vitreous humor helps prevent the eyeball from collapsing inward by reinforcing it internally.</a:t>
            </a:r>
          </a:p>
          <a:p>
            <a:pPr marL="0" indent="0">
              <a:buNone/>
            </a:pPr>
            <a:endParaRPr lang="en-US" dirty="0"/>
          </a:p>
        </p:txBody>
      </p:sp>
    </p:spTree>
    <p:extLst>
      <p:ext uri="{BB962C8B-B14F-4D97-AF65-F5344CB8AC3E}">
        <p14:creationId xmlns:p14="http://schemas.microsoft.com/office/powerpoint/2010/main" val="3473365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Aqueous humor.</a:t>
            </a:r>
            <a:r>
              <a:rPr lang="en-US" dirty="0"/>
              <a:t> Aqueous humor is similar to blood plasma and is continually secreted by a special of the choroid; it helps maintain intraocular pressure, or the pressure inside the eye.</a:t>
            </a:r>
          </a:p>
          <a:p>
            <a:r>
              <a:rPr lang="en-US" b="1" dirty="0"/>
              <a:t>Canal of </a:t>
            </a:r>
            <a:r>
              <a:rPr lang="en-US" b="1" dirty="0" err="1"/>
              <a:t>Schlemm</a:t>
            </a:r>
            <a:r>
              <a:rPr lang="en-US" b="1" dirty="0"/>
              <a:t>.</a:t>
            </a:r>
            <a:r>
              <a:rPr lang="en-US" dirty="0"/>
              <a:t> Aqueous humor is reabsorbed into the venous blood through the scleral venous sinus, or canal of </a:t>
            </a:r>
            <a:r>
              <a:rPr lang="en-US" dirty="0" err="1"/>
              <a:t>Schlemm</a:t>
            </a:r>
            <a:r>
              <a:rPr lang="en-US" dirty="0"/>
              <a:t>, which is located at the junction of the sclera and cornea.</a:t>
            </a:r>
          </a:p>
          <a:p>
            <a:endParaRPr lang="en-US" dirty="0"/>
          </a:p>
        </p:txBody>
      </p:sp>
    </p:spTree>
    <p:extLst>
      <p:ext uri="{BB962C8B-B14F-4D97-AF65-F5344CB8AC3E}">
        <p14:creationId xmlns:p14="http://schemas.microsoft.com/office/powerpoint/2010/main" val="1281195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Eye Reflexes</a:t>
            </a:r>
          </a:p>
          <a:p>
            <a:r>
              <a:rPr lang="en-US" dirty="0"/>
              <a:t>Both the external and internal eye muscles are necessary for proper eye function.</a:t>
            </a:r>
          </a:p>
          <a:p>
            <a:r>
              <a:rPr lang="en-US" b="1" dirty="0" err="1"/>
              <a:t>Photopupillary</a:t>
            </a:r>
            <a:r>
              <a:rPr lang="en-US" b="1" dirty="0"/>
              <a:t> reflex.</a:t>
            </a:r>
            <a:r>
              <a:rPr lang="en-US" dirty="0"/>
              <a:t> When the eyes are suddenly exposed to bright light, the pupils immediately constrict; this is the </a:t>
            </a:r>
            <a:r>
              <a:rPr lang="en-US" dirty="0" err="1"/>
              <a:t>photopupillary</a:t>
            </a:r>
            <a:r>
              <a:rPr lang="en-US" dirty="0"/>
              <a:t> reflex; this protective reflex prevents excessively bright light from damaging the delicate photoreceptors.</a:t>
            </a:r>
          </a:p>
          <a:p>
            <a:r>
              <a:rPr lang="en-US" b="1" dirty="0"/>
              <a:t>Accommodation pupillary reflex.</a:t>
            </a:r>
            <a:r>
              <a:rPr lang="en-US" dirty="0"/>
              <a:t> The pupils also constrict reflexively when we view close objects; this accommodation pupillary reflex provides for more acute vision.</a:t>
            </a:r>
          </a:p>
          <a:p>
            <a:pPr marL="0" indent="0">
              <a:buNone/>
            </a:pPr>
            <a:endParaRPr lang="en-US" dirty="0"/>
          </a:p>
        </p:txBody>
      </p:sp>
    </p:spTree>
    <p:extLst>
      <p:ext uri="{BB962C8B-B14F-4D97-AF65-F5344CB8AC3E}">
        <p14:creationId xmlns:p14="http://schemas.microsoft.com/office/powerpoint/2010/main" val="1442466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Vision perception</a:t>
            </a:r>
            <a:endParaRPr lang="en-US" dirty="0"/>
          </a:p>
        </p:txBody>
      </p:sp>
      <p:sp>
        <p:nvSpPr>
          <p:cNvPr id="3" name="Content Placeholder 2"/>
          <p:cNvSpPr>
            <a:spLocks noGrp="1"/>
          </p:cNvSpPr>
          <p:nvPr>
            <p:ph idx="1"/>
          </p:nvPr>
        </p:nvSpPr>
        <p:spPr/>
        <p:txBody>
          <a:bodyPr/>
          <a:lstStyle/>
          <a:p>
            <a:r>
              <a:rPr lang="en-US" dirty="0"/>
              <a:t>Light passes through the front of the eye (cornea) to the lens. </a:t>
            </a:r>
            <a:endParaRPr lang="en-US" dirty="0" smtClean="0"/>
          </a:p>
          <a:p>
            <a:r>
              <a:rPr lang="en-US" dirty="0" smtClean="0"/>
              <a:t>The </a:t>
            </a:r>
            <a:r>
              <a:rPr lang="en-US" dirty="0"/>
              <a:t>cornea and the lens help to focus the light rays onto the back of the eye (retina). </a:t>
            </a:r>
            <a:endParaRPr lang="en-US" dirty="0" smtClean="0"/>
          </a:p>
          <a:p>
            <a:r>
              <a:rPr lang="en-US" dirty="0" smtClean="0"/>
              <a:t>The </a:t>
            </a:r>
            <a:r>
              <a:rPr lang="en-US" dirty="0"/>
              <a:t>cells in the retina absorb and convert the light to electrochemical impulses which are transferred along the optic nerve and then to the brain</a:t>
            </a:r>
            <a:r>
              <a:rPr lang="en-US" dirty="0" smtClean="0"/>
              <a:t>.</a:t>
            </a:r>
          </a:p>
          <a:p>
            <a:endParaRPr lang="en-US" dirty="0"/>
          </a:p>
        </p:txBody>
      </p:sp>
    </p:spTree>
    <p:extLst>
      <p:ext uri="{BB962C8B-B14F-4D97-AF65-F5344CB8AC3E}">
        <p14:creationId xmlns:p14="http://schemas.microsoft.com/office/powerpoint/2010/main" val="4702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Ear</a:t>
            </a:r>
          </a:p>
        </p:txBody>
      </p:sp>
      <p:sp>
        <p:nvSpPr>
          <p:cNvPr id="3" name="Content Placeholder 2"/>
          <p:cNvSpPr>
            <a:spLocks noGrp="1"/>
          </p:cNvSpPr>
          <p:nvPr>
            <p:ph idx="1"/>
          </p:nvPr>
        </p:nvSpPr>
        <p:spPr/>
        <p:txBody>
          <a:bodyPr/>
          <a:lstStyle/>
          <a:p>
            <a:r>
              <a:rPr lang="en-US" dirty="0"/>
              <a:t>The ear is an organ used for hearing and balance.</a:t>
            </a:r>
          </a:p>
          <a:p>
            <a:pPr marL="0" indent="0">
              <a:buNone/>
            </a:pPr>
            <a:r>
              <a:rPr lang="en-US" b="1" i="1" dirty="0"/>
              <a:t>            </a:t>
            </a:r>
          </a:p>
          <a:p>
            <a:pPr marL="0" indent="0">
              <a:buNone/>
            </a:pPr>
            <a:r>
              <a:rPr lang="en-US" b="1" i="1" dirty="0"/>
              <a:t>            Anatomy of the Ear</a:t>
            </a:r>
            <a:endParaRPr lang="en-US" b="1" dirty="0"/>
          </a:p>
          <a:p>
            <a:r>
              <a:rPr lang="en-US" dirty="0"/>
              <a:t>Anatomically, the ear is divided into three major areas: the external, or outer, ear; the middle ear, and the internal, or inner, ear.</a:t>
            </a:r>
          </a:p>
          <a:p>
            <a:pPr marL="0" indent="0">
              <a:buNone/>
            </a:pPr>
            <a:endParaRPr lang="en-US" dirty="0"/>
          </a:p>
        </p:txBody>
      </p:sp>
    </p:spTree>
    <p:extLst>
      <p:ext uri="{BB962C8B-B14F-4D97-AF65-F5344CB8AC3E}">
        <p14:creationId xmlns:p14="http://schemas.microsoft.com/office/powerpoint/2010/main" val="3778536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Eye</a:t>
            </a:r>
          </a:p>
        </p:txBody>
      </p:sp>
      <p:sp>
        <p:nvSpPr>
          <p:cNvPr id="3" name="Content Placeholder 2"/>
          <p:cNvSpPr>
            <a:spLocks noGrp="1"/>
          </p:cNvSpPr>
          <p:nvPr>
            <p:ph idx="1"/>
          </p:nvPr>
        </p:nvSpPr>
        <p:spPr/>
        <p:txBody>
          <a:bodyPr>
            <a:normAutofit lnSpcReduction="10000"/>
          </a:bodyPr>
          <a:lstStyle/>
          <a:p>
            <a:r>
              <a:rPr lang="en-US" dirty="0"/>
              <a:t>The eye is a special organ used for vision. Visual perception is the ability to interpret the surrounding environment using light in the visible spectrum reflected by the objects in the environment.</a:t>
            </a:r>
          </a:p>
          <a:p>
            <a:r>
              <a:rPr lang="en-US" dirty="0"/>
              <a:t>The various physiological components involved in vision are referred to collectively as the visual system</a:t>
            </a:r>
            <a:r>
              <a:rPr lang="en-US" dirty="0" smtClean="0"/>
              <a:t>.</a:t>
            </a:r>
            <a:endParaRPr lang="en-US" dirty="0"/>
          </a:p>
          <a:p>
            <a:r>
              <a:rPr lang="en-US" dirty="0"/>
              <a:t>There are three layers of tissue in the walls of the eye:</a:t>
            </a:r>
            <a:br>
              <a:rPr lang="en-US" dirty="0"/>
            </a:br>
            <a:r>
              <a:rPr lang="en-US" dirty="0"/>
              <a:t>• the outer fibrous layer: </a:t>
            </a:r>
            <a:r>
              <a:rPr lang="en-US" i="1" dirty="0"/>
              <a:t>sclera </a:t>
            </a:r>
            <a:r>
              <a:rPr lang="en-US" dirty="0"/>
              <a:t>and </a:t>
            </a:r>
            <a:r>
              <a:rPr lang="en-US" i="1" dirty="0"/>
              <a:t>cornea</a:t>
            </a:r>
            <a:br>
              <a:rPr lang="en-US" i="1" dirty="0"/>
            </a:br>
            <a:r>
              <a:rPr lang="en-US" dirty="0"/>
              <a:t>• the middle vascular layer or </a:t>
            </a:r>
            <a:r>
              <a:rPr lang="en-US" i="1" dirty="0"/>
              <a:t>uveal tract</a:t>
            </a:r>
            <a:r>
              <a:rPr lang="en-US" dirty="0"/>
              <a:t>: </a:t>
            </a:r>
            <a:r>
              <a:rPr lang="en-US" dirty="0" smtClean="0"/>
              <a:t>consisting of </a:t>
            </a:r>
            <a:r>
              <a:rPr lang="en-US" dirty="0"/>
              <a:t>the choroid, ciliary body and iris</a:t>
            </a:r>
            <a:br>
              <a:rPr lang="en-US" dirty="0"/>
            </a:br>
            <a:r>
              <a:rPr lang="en-US" dirty="0"/>
              <a:t>• the inner nervous tissue layer: the </a:t>
            </a:r>
            <a:r>
              <a:rPr lang="en-US" i="1" dirty="0"/>
              <a:t>retina</a:t>
            </a:r>
            <a:r>
              <a:rPr lang="en-US" dirty="0"/>
              <a:t>.</a:t>
            </a:r>
            <a:r>
              <a:rPr lang="en-US" dirty="0"/>
              <a:t> </a:t>
            </a:r>
            <a:br>
              <a:rPr lang="en-US" dirty="0"/>
            </a:br>
            <a:endParaRPr lang="en-US" dirty="0"/>
          </a:p>
        </p:txBody>
      </p:sp>
    </p:spTree>
    <p:extLst>
      <p:ext uri="{BB962C8B-B14F-4D97-AF65-F5344CB8AC3E}">
        <p14:creationId xmlns:p14="http://schemas.microsoft.com/office/powerpoint/2010/main" val="99737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7881" y="450759"/>
            <a:ext cx="10842349" cy="6104587"/>
          </a:xfrm>
          <a:prstGeom prst="rect">
            <a:avLst/>
          </a:prstGeom>
        </p:spPr>
      </p:pic>
    </p:spTree>
    <p:extLst>
      <p:ext uri="{BB962C8B-B14F-4D97-AF65-F5344CB8AC3E}">
        <p14:creationId xmlns:p14="http://schemas.microsoft.com/office/powerpoint/2010/main" val="2475258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a:bodyPr>
          <a:lstStyle/>
          <a:p>
            <a:r>
              <a:rPr lang="en-US" b="1" dirty="0" smtClean="0"/>
              <a:t>Hearing</a:t>
            </a:r>
          </a:p>
          <a:p>
            <a:r>
              <a:rPr lang="en-US" dirty="0" smtClean="0"/>
              <a:t>The </a:t>
            </a:r>
            <a:r>
              <a:rPr lang="en-US" dirty="0"/>
              <a:t>outer ear funnels the waves down the ear canal (the external acoustic meatus) to the tympanic membrane (the “ear drum”). </a:t>
            </a:r>
            <a:endParaRPr lang="en-US" dirty="0" smtClean="0"/>
          </a:p>
          <a:p>
            <a:r>
              <a:rPr lang="en-US" dirty="0" smtClean="0"/>
              <a:t>The </a:t>
            </a:r>
            <a:r>
              <a:rPr lang="en-US" dirty="0"/>
              <a:t>sound waves beat against the tympanic membrane, creating mechanical vibrations in the membrane. </a:t>
            </a:r>
            <a:endParaRPr lang="en-US" dirty="0" smtClean="0"/>
          </a:p>
          <a:p>
            <a:r>
              <a:rPr lang="en-US" dirty="0" smtClean="0"/>
              <a:t>The </a:t>
            </a:r>
            <a:r>
              <a:rPr lang="en-US" dirty="0"/>
              <a:t>tympanic membrane transfers these vibrations to three small bones, known as auditory </a:t>
            </a:r>
            <a:r>
              <a:rPr lang="en-US" dirty="0" err="1"/>
              <a:t>ossicles</a:t>
            </a:r>
            <a:r>
              <a:rPr lang="en-US" dirty="0"/>
              <a:t>, found in the air-filled cavity of the middle ear. These bones – the malleus, incus, and stapes – carry the vibrations and knock against the opening to the inner ear. </a:t>
            </a:r>
            <a:endParaRPr lang="en-US" dirty="0" smtClean="0"/>
          </a:p>
          <a:p>
            <a:r>
              <a:rPr lang="en-US" dirty="0" smtClean="0"/>
              <a:t>The </a:t>
            </a:r>
            <a:r>
              <a:rPr lang="en-US" dirty="0"/>
              <a:t>inner ear consists of fluid-filled canals, including the spiral-shaped cochlea. As the </a:t>
            </a:r>
            <a:r>
              <a:rPr lang="en-US" dirty="0" err="1"/>
              <a:t>ossicles</a:t>
            </a:r>
            <a:r>
              <a:rPr lang="en-US" dirty="0"/>
              <a:t> pound away, specialized hair cells in the cochlea detect pressure waves in the fluid. They activate nervous receptors, sending signals through the cochlear nerve toward the brain, which interprets the signals as sounds.</a:t>
            </a:r>
          </a:p>
        </p:txBody>
      </p:sp>
    </p:spTree>
    <p:extLst>
      <p:ext uri="{BB962C8B-B14F-4D97-AF65-F5344CB8AC3E}">
        <p14:creationId xmlns:p14="http://schemas.microsoft.com/office/powerpoint/2010/main" val="3839784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External (Outer) Ear</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a:t>The external, or outer, ear is composed of the auricle and the external acoustic meatus.</a:t>
            </a:r>
          </a:p>
          <a:p>
            <a:r>
              <a:rPr lang="en-US" b="1" dirty="0"/>
              <a:t>Auricle.</a:t>
            </a:r>
            <a:r>
              <a:rPr lang="en-US" dirty="0"/>
              <a:t> The auricle, or </a:t>
            </a:r>
            <a:r>
              <a:rPr lang="en-US" b="1" dirty="0"/>
              <a:t>pinna</a:t>
            </a:r>
            <a:r>
              <a:rPr lang="en-US" dirty="0"/>
              <a:t>, is what most people call the “ear”- the shell-shaped structure surrounding the auditory canal opening.</a:t>
            </a:r>
          </a:p>
          <a:p>
            <a:r>
              <a:rPr lang="en-US" b="1" dirty="0"/>
              <a:t>External acoustic meatus.</a:t>
            </a:r>
            <a:r>
              <a:rPr lang="en-US" dirty="0"/>
              <a:t> The external acoustic meatus is a short, narrow chamber carved into the temporal bone of the skull; in its skin-lined walls are the </a:t>
            </a:r>
            <a:r>
              <a:rPr lang="en-US" b="1" dirty="0" err="1"/>
              <a:t>ceruminous</a:t>
            </a:r>
            <a:r>
              <a:rPr lang="en-US" b="1" dirty="0"/>
              <a:t> glands</a:t>
            </a:r>
            <a:r>
              <a:rPr lang="en-US" dirty="0"/>
              <a:t>, which secrete waxy, </a:t>
            </a:r>
            <a:r>
              <a:rPr lang="en-US" b="1" dirty="0"/>
              <a:t>yellow </a:t>
            </a:r>
            <a:r>
              <a:rPr lang="en-US" b="1" dirty="0" err="1"/>
              <a:t>cerumen</a:t>
            </a:r>
            <a:r>
              <a:rPr lang="en-US" dirty="0"/>
              <a:t> or </a:t>
            </a:r>
            <a:r>
              <a:rPr lang="en-US" b="1" dirty="0"/>
              <a:t>earwax</a:t>
            </a:r>
            <a:r>
              <a:rPr lang="en-US" dirty="0"/>
              <a:t>, which provides a sticky trap for foreign bodies and repels insects.</a:t>
            </a:r>
          </a:p>
          <a:p>
            <a:r>
              <a:rPr lang="en-US" b="1" dirty="0"/>
              <a:t>Tympanic membrane.</a:t>
            </a:r>
            <a:r>
              <a:rPr lang="en-US" dirty="0"/>
              <a:t> Sound waves entering the auditory canal eventually hit the tympanic membrane, or </a:t>
            </a:r>
            <a:r>
              <a:rPr lang="en-US" b="1" dirty="0"/>
              <a:t>eardrum</a:t>
            </a:r>
            <a:r>
              <a:rPr lang="en-US" dirty="0"/>
              <a:t>, and cause it to vibrate; the canal ends at the ear drum, which separates the external from the middle ear.</a:t>
            </a:r>
          </a:p>
        </p:txBody>
      </p:sp>
    </p:spTree>
    <p:extLst>
      <p:ext uri="{BB962C8B-B14F-4D97-AF65-F5344CB8AC3E}">
        <p14:creationId xmlns:p14="http://schemas.microsoft.com/office/powerpoint/2010/main" val="3369583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Middle ear</a:t>
            </a:r>
          </a:p>
        </p:txBody>
      </p:sp>
      <p:sp>
        <p:nvSpPr>
          <p:cNvPr id="3" name="Content Placeholder 2"/>
          <p:cNvSpPr>
            <a:spLocks noGrp="1"/>
          </p:cNvSpPr>
          <p:nvPr>
            <p:ph idx="1"/>
          </p:nvPr>
        </p:nvSpPr>
        <p:spPr/>
        <p:txBody>
          <a:bodyPr>
            <a:normAutofit fontScale="92500" lnSpcReduction="10000"/>
          </a:bodyPr>
          <a:lstStyle/>
          <a:p>
            <a:r>
              <a:rPr lang="en-US" dirty="0"/>
              <a:t>The middle ear, or tympanic cavity, is a small, air-filled, mucosa-lined cavity within the temporal bone.</a:t>
            </a:r>
          </a:p>
          <a:p>
            <a:r>
              <a:rPr lang="en-US" b="1" dirty="0"/>
              <a:t>Openings.</a:t>
            </a:r>
            <a:r>
              <a:rPr lang="en-US" dirty="0"/>
              <a:t> The tympanic cavity is flanked laterally by the eardrum and medially by a bony wall with two openings, the </a:t>
            </a:r>
            <a:r>
              <a:rPr lang="en-US" b="1" dirty="0"/>
              <a:t>oval window</a:t>
            </a:r>
            <a:r>
              <a:rPr lang="en-US" dirty="0"/>
              <a:t> and the inferior, membrane-covered </a:t>
            </a:r>
            <a:r>
              <a:rPr lang="en-US" b="1" dirty="0"/>
              <a:t>round window</a:t>
            </a:r>
            <a:r>
              <a:rPr lang="en-US" dirty="0"/>
              <a:t>.</a:t>
            </a:r>
          </a:p>
          <a:p>
            <a:r>
              <a:rPr lang="en-US" b="1" dirty="0" err="1"/>
              <a:t>Pharyngotympanic</a:t>
            </a:r>
            <a:r>
              <a:rPr lang="en-US" b="1" dirty="0"/>
              <a:t> tube.</a:t>
            </a:r>
            <a:r>
              <a:rPr lang="en-US" dirty="0"/>
              <a:t> The </a:t>
            </a:r>
            <a:r>
              <a:rPr lang="en-US" dirty="0" err="1"/>
              <a:t>pharyngotympanic</a:t>
            </a:r>
            <a:r>
              <a:rPr lang="en-US" dirty="0"/>
              <a:t> tube runs obliquely downward to link the middle ear cavity with the throat, and the mucosae lining the two regions are continuous.</a:t>
            </a:r>
          </a:p>
          <a:p>
            <a:r>
              <a:rPr lang="en-US" b="1" dirty="0" err="1"/>
              <a:t>Ossicles</a:t>
            </a:r>
            <a:r>
              <a:rPr lang="en-US" b="1" dirty="0"/>
              <a:t>.</a:t>
            </a:r>
            <a:r>
              <a:rPr lang="en-US" dirty="0"/>
              <a:t> The tympanic cavity is spanned by the three smallest </a:t>
            </a:r>
            <a:r>
              <a:rPr lang="en-US" dirty="0">
                <a:hlinkClick r:id="rId2"/>
              </a:rPr>
              <a:t>bones</a:t>
            </a:r>
            <a:r>
              <a:rPr lang="en-US" dirty="0"/>
              <a:t> in the body, the </a:t>
            </a:r>
            <a:r>
              <a:rPr lang="en-US" dirty="0" err="1"/>
              <a:t>ossicles</a:t>
            </a:r>
            <a:r>
              <a:rPr lang="en-US" dirty="0"/>
              <a:t>, which transmit the vibratory motion of the eardrum to the fluids of the inner ear; these bones, named for their shape, are the </a:t>
            </a:r>
            <a:r>
              <a:rPr lang="en-US" b="1" dirty="0"/>
              <a:t>hammer</a:t>
            </a:r>
            <a:r>
              <a:rPr lang="en-US" dirty="0"/>
              <a:t>, or </a:t>
            </a:r>
            <a:r>
              <a:rPr lang="en-US" b="1" dirty="0"/>
              <a:t>malleus</a:t>
            </a:r>
            <a:r>
              <a:rPr lang="en-US" dirty="0"/>
              <a:t>, the </a:t>
            </a:r>
            <a:r>
              <a:rPr lang="en-US" b="1" dirty="0"/>
              <a:t>anvil</a:t>
            </a:r>
            <a:r>
              <a:rPr lang="en-US" dirty="0"/>
              <a:t>, or </a:t>
            </a:r>
            <a:r>
              <a:rPr lang="en-US" b="1" dirty="0"/>
              <a:t>incus</a:t>
            </a:r>
            <a:r>
              <a:rPr lang="en-US" dirty="0"/>
              <a:t>, and the </a:t>
            </a:r>
            <a:r>
              <a:rPr lang="en-US" b="1" dirty="0"/>
              <a:t>stirrup</a:t>
            </a:r>
            <a:r>
              <a:rPr lang="en-US" dirty="0"/>
              <a:t>, or </a:t>
            </a:r>
            <a:r>
              <a:rPr lang="en-US" b="1" dirty="0"/>
              <a:t>stapes</a:t>
            </a:r>
            <a:r>
              <a:rPr lang="en-US" dirty="0"/>
              <a:t>.</a:t>
            </a:r>
          </a:p>
          <a:p>
            <a:pPr marL="0" indent="0">
              <a:buNone/>
            </a:pPr>
            <a:endParaRPr lang="en-US" dirty="0"/>
          </a:p>
        </p:txBody>
      </p:sp>
    </p:spTree>
    <p:extLst>
      <p:ext uri="{BB962C8B-B14F-4D97-AF65-F5344CB8AC3E}">
        <p14:creationId xmlns:p14="http://schemas.microsoft.com/office/powerpoint/2010/main" val="664519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(inner)ear</a:t>
            </a:r>
          </a:p>
        </p:txBody>
      </p:sp>
      <p:sp>
        <p:nvSpPr>
          <p:cNvPr id="3" name="Content Placeholder 2"/>
          <p:cNvSpPr>
            <a:spLocks noGrp="1"/>
          </p:cNvSpPr>
          <p:nvPr>
            <p:ph idx="1"/>
          </p:nvPr>
        </p:nvSpPr>
        <p:spPr/>
        <p:txBody>
          <a:bodyPr>
            <a:normAutofit fontScale="92500" lnSpcReduction="20000"/>
          </a:bodyPr>
          <a:lstStyle/>
          <a:p>
            <a:r>
              <a:rPr lang="en-US" dirty="0"/>
              <a:t>The internal ear is a maze of bony chambers, called the </a:t>
            </a:r>
            <a:r>
              <a:rPr lang="en-US" b="1" dirty="0"/>
              <a:t>bony</a:t>
            </a:r>
            <a:r>
              <a:rPr lang="en-US" dirty="0"/>
              <a:t>, or </a:t>
            </a:r>
            <a:r>
              <a:rPr lang="en-US" b="1" dirty="0"/>
              <a:t>osseous</a:t>
            </a:r>
            <a:r>
              <a:rPr lang="en-US" dirty="0"/>
              <a:t>, </a:t>
            </a:r>
            <a:r>
              <a:rPr lang="en-US" b="1" dirty="0"/>
              <a:t>labyrinth</a:t>
            </a:r>
            <a:r>
              <a:rPr lang="en-US" dirty="0"/>
              <a:t>, located deep within the temporal bone behind the eye socket.</a:t>
            </a:r>
          </a:p>
          <a:p>
            <a:r>
              <a:rPr lang="en-US" b="1" dirty="0"/>
              <a:t>Subdivisions.</a:t>
            </a:r>
            <a:r>
              <a:rPr lang="en-US" dirty="0"/>
              <a:t> The three subdivisions of the bony labyrinth are the spiraling, pea-sized cochlea, the vestibule, and the semicircular canals.</a:t>
            </a:r>
          </a:p>
          <a:p>
            <a:r>
              <a:rPr lang="en-US" b="1" dirty="0"/>
              <a:t>Perilymph.</a:t>
            </a:r>
            <a:r>
              <a:rPr lang="en-US" dirty="0"/>
              <a:t> The bony labyrinth is filled with a plasma-like fluid called perilymph.</a:t>
            </a:r>
          </a:p>
          <a:p>
            <a:r>
              <a:rPr lang="en-US" b="1" dirty="0"/>
              <a:t>Membranous labyrinth.</a:t>
            </a:r>
            <a:r>
              <a:rPr lang="en-US" dirty="0"/>
              <a:t> Suspended in the perilymph is a membranous labyrinth, a system of membrane sacs that more or less follows the shape of the bony labyrinth.</a:t>
            </a:r>
          </a:p>
          <a:p>
            <a:r>
              <a:rPr lang="en-US" b="1" dirty="0" err="1"/>
              <a:t>Endolymph</a:t>
            </a:r>
            <a:r>
              <a:rPr lang="en-US" b="1" dirty="0"/>
              <a:t>.</a:t>
            </a:r>
            <a:r>
              <a:rPr lang="en-US" dirty="0"/>
              <a:t> The membranous labyrinth itself contains a thicker fluid called </a:t>
            </a:r>
            <a:r>
              <a:rPr lang="en-US" dirty="0" err="1"/>
              <a:t>endolymph</a:t>
            </a:r>
            <a:r>
              <a:rPr lang="en-US" dirty="0"/>
              <a:t>.</a:t>
            </a:r>
          </a:p>
          <a:p>
            <a:endParaRPr lang="en-US" dirty="0"/>
          </a:p>
        </p:txBody>
      </p:sp>
    </p:spTree>
    <p:extLst>
      <p:ext uri="{BB962C8B-B14F-4D97-AF65-F5344CB8AC3E}">
        <p14:creationId xmlns:p14="http://schemas.microsoft.com/office/powerpoint/2010/main" val="3642375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3385"/>
            <a:ext cx="10515600" cy="5473578"/>
          </a:xfrm>
        </p:spPr>
        <p:txBody>
          <a:bodyPr/>
          <a:lstStyle/>
          <a:p>
            <a:r>
              <a:rPr lang="en-US" dirty="0" smtClean="0"/>
              <a:t>In the inner ear </a:t>
            </a:r>
            <a:r>
              <a:rPr lang="en-US" dirty="0"/>
              <a:t>cochlea supports your hearing and your vestibule and semi-circular canals support your balance</a:t>
            </a:r>
            <a:endParaRPr lang="en-US" b="1" dirty="0" smtClean="0"/>
          </a:p>
          <a:p>
            <a:r>
              <a:rPr lang="en-US" b="1" dirty="0" smtClean="0"/>
              <a:t>Organ of </a:t>
            </a:r>
            <a:r>
              <a:rPr lang="en-US" b="1" dirty="0" err="1" smtClean="0"/>
              <a:t>corti</a:t>
            </a:r>
            <a:r>
              <a:rPr lang="en-US" b="1" dirty="0" smtClean="0"/>
              <a:t> </a:t>
            </a:r>
            <a:r>
              <a:rPr lang="en-US" dirty="0" smtClean="0"/>
              <a:t>is the  </a:t>
            </a:r>
            <a:r>
              <a:rPr lang="en-US" dirty="0"/>
              <a:t>structure in the </a:t>
            </a:r>
            <a:r>
              <a:rPr lang="en-US" dirty="0" smtClean="0"/>
              <a:t>cochlea</a:t>
            </a:r>
            <a:r>
              <a:rPr lang="en-US" dirty="0"/>
              <a:t> </a:t>
            </a:r>
            <a:r>
              <a:rPr lang="en-US" dirty="0" smtClean="0"/>
              <a:t>of </a:t>
            </a:r>
            <a:r>
              <a:rPr lang="en-US" dirty="0"/>
              <a:t>the inner ear which produces nerve impulses in response to sound vibrations</a:t>
            </a:r>
            <a:r>
              <a:rPr lang="en-US" dirty="0" smtClean="0"/>
              <a:t>. </a:t>
            </a:r>
          </a:p>
          <a:p>
            <a:r>
              <a:rPr lang="en-US" dirty="0" smtClean="0"/>
              <a:t>It responds </a:t>
            </a:r>
            <a:r>
              <a:rPr lang="en-US" dirty="0"/>
              <a:t>to </a:t>
            </a:r>
            <a:r>
              <a:rPr lang="en-US" dirty="0" smtClean="0"/>
              <a:t>vibration by </a:t>
            </a:r>
            <a:r>
              <a:rPr lang="en-US" dirty="0"/>
              <a:t>initiating nerve impulses that are then perceived </a:t>
            </a:r>
            <a:r>
              <a:rPr lang="en-US" dirty="0" smtClean="0"/>
              <a:t>as hearing </a:t>
            </a:r>
            <a:r>
              <a:rPr lang="en-US" dirty="0"/>
              <a:t>within the brain</a:t>
            </a:r>
            <a:r>
              <a:rPr lang="en-US" dirty="0"/>
              <a:t> </a:t>
            </a:r>
            <a:br>
              <a:rPr lang="en-US" dirty="0"/>
            </a:br>
            <a:endParaRPr lang="en-US" dirty="0"/>
          </a:p>
          <a:p>
            <a:endParaRPr lang="en-US" dirty="0"/>
          </a:p>
        </p:txBody>
      </p:sp>
    </p:spTree>
    <p:extLst>
      <p:ext uri="{BB962C8B-B14F-4D97-AF65-F5344CB8AC3E}">
        <p14:creationId xmlns:p14="http://schemas.microsoft.com/office/powerpoint/2010/main" val="572049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 and the ear</a:t>
            </a:r>
            <a:endParaRPr lang="en-US" dirty="0"/>
          </a:p>
        </p:txBody>
      </p:sp>
      <p:sp>
        <p:nvSpPr>
          <p:cNvPr id="3" name="Content Placeholder 2"/>
          <p:cNvSpPr>
            <a:spLocks noGrp="1"/>
          </p:cNvSpPr>
          <p:nvPr>
            <p:ph idx="1"/>
          </p:nvPr>
        </p:nvSpPr>
        <p:spPr>
          <a:xfrm>
            <a:off x="838200" y="1825625"/>
            <a:ext cx="10515600" cy="4915144"/>
          </a:xfrm>
        </p:spPr>
        <p:txBody>
          <a:bodyPr>
            <a:normAutofit fontScale="62500" lnSpcReduction="20000"/>
          </a:bodyPr>
          <a:lstStyle/>
          <a:p>
            <a:r>
              <a:rPr lang="en-US" dirty="0" smtClean="0"/>
              <a:t>The semi circular canals provide </a:t>
            </a:r>
            <a:r>
              <a:rPr lang="en-US" dirty="0"/>
              <a:t>information about the position of</a:t>
            </a:r>
            <a:br>
              <a:rPr lang="en-US" dirty="0"/>
            </a:br>
            <a:r>
              <a:rPr lang="en-US" dirty="0"/>
              <a:t>the head in space, contributing to maintenance of </a:t>
            </a:r>
            <a:r>
              <a:rPr lang="en-US" dirty="0" smtClean="0"/>
              <a:t>posture and balance. </a:t>
            </a:r>
          </a:p>
          <a:p>
            <a:r>
              <a:rPr lang="en-US" dirty="0" smtClean="0"/>
              <a:t>The</a:t>
            </a:r>
            <a:r>
              <a:rPr lang="en-US" dirty="0"/>
              <a:t> </a:t>
            </a:r>
            <a:r>
              <a:rPr lang="en-US" dirty="0" smtClean="0"/>
              <a:t>arrangement </a:t>
            </a:r>
            <a:r>
              <a:rPr lang="en-US" dirty="0"/>
              <a:t>of the three semicircular canals, one in each</a:t>
            </a:r>
            <a:br>
              <a:rPr lang="en-US" dirty="0"/>
            </a:br>
            <a:r>
              <a:rPr lang="en-US" dirty="0"/>
              <a:t>plane, not only allows perception of the position of </a:t>
            </a:r>
            <a:r>
              <a:rPr lang="en-US" dirty="0" smtClean="0"/>
              <a:t>the head </a:t>
            </a:r>
            <a:r>
              <a:rPr lang="en-US" dirty="0"/>
              <a:t>in space but also the direction and rate of any movement. </a:t>
            </a:r>
            <a:endParaRPr lang="en-US" dirty="0" smtClean="0"/>
          </a:p>
          <a:p>
            <a:r>
              <a:rPr lang="en-US" dirty="0" smtClean="0"/>
              <a:t>Any </a:t>
            </a:r>
            <a:r>
              <a:rPr lang="en-US" dirty="0"/>
              <a:t>change of position of the head causes movement in the perilymph and endolymph, which bends </a:t>
            </a:r>
            <a:r>
              <a:rPr lang="en-US" dirty="0" smtClean="0"/>
              <a:t>the hair </a:t>
            </a:r>
            <a:r>
              <a:rPr lang="en-US" dirty="0"/>
              <a:t>cells and stimulates the sensory </a:t>
            </a:r>
            <a:r>
              <a:rPr lang="en-US" dirty="0" smtClean="0"/>
              <a:t>receptors.</a:t>
            </a:r>
          </a:p>
          <a:p>
            <a:r>
              <a:rPr lang="en-US" dirty="0" smtClean="0"/>
              <a:t>Nerve</a:t>
            </a:r>
            <a:r>
              <a:rPr lang="en-US" dirty="0"/>
              <a:t> </a:t>
            </a:r>
            <a:r>
              <a:rPr lang="en-US" dirty="0" smtClean="0"/>
              <a:t>impulses </a:t>
            </a:r>
            <a:r>
              <a:rPr lang="en-US" dirty="0"/>
              <a:t>are transmitted by the vestibular nerve, </a:t>
            </a:r>
            <a:r>
              <a:rPr lang="en-US" dirty="0" smtClean="0"/>
              <a:t>which joins </a:t>
            </a:r>
            <a:r>
              <a:rPr lang="en-US" dirty="0"/>
              <a:t>the cochlear nerve to form the vestibulocochlear</a:t>
            </a:r>
            <a:br>
              <a:rPr lang="en-US" dirty="0"/>
            </a:br>
            <a:r>
              <a:rPr lang="en-US" dirty="0" smtClean="0"/>
              <a:t>nerve.</a:t>
            </a:r>
            <a:endParaRPr lang="en-US" dirty="0"/>
          </a:p>
          <a:p>
            <a:r>
              <a:rPr lang="en-US" dirty="0" smtClean="0"/>
              <a:t>The </a:t>
            </a:r>
            <a:r>
              <a:rPr lang="en-US" dirty="0"/>
              <a:t>cerebellum also receives nerve impulses from </a:t>
            </a:r>
            <a:r>
              <a:rPr lang="en-US" dirty="0" smtClean="0"/>
              <a:t>the eyes </a:t>
            </a:r>
            <a:r>
              <a:rPr lang="en-US" dirty="0"/>
              <a:t>and proprioceptors (sensory receptors) in the skeletal muscles and joints. </a:t>
            </a:r>
            <a:endParaRPr lang="en-US" dirty="0" smtClean="0"/>
          </a:p>
          <a:p>
            <a:r>
              <a:rPr lang="en-US" dirty="0" smtClean="0"/>
              <a:t>The </a:t>
            </a:r>
            <a:r>
              <a:rPr lang="en-US" dirty="0"/>
              <a:t>cerebellum coordinates incoming impulses from the vestibular nerve, the eyes </a:t>
            </a:r>
            <a:r>
              <a:rPr lang="en-US" dirty="0" smtClean="0"/>
              <a:t>and proprioceptors</a:t>
            </a:r>
            <a:r>
              <a:rPr lang="en-US" dirty="0"/>
              <a:t>. Thereafter, impulses are transmitted </a:t>
            </a:r>
            <a:r>
              <a:rPr lang="en-US" dirty="0" smtClean="0"/>
              <a:t>to the </a:t>
            </a:r>
            <a:r>
              <a:rPr lang="en-US" dirty="0"/>
              <a:t>cerebrum and skeletal muscles enabling perception </a:t>
            </a:r>
            <a:r>
              <a:rPr lang="en-US" dirty="0" smtClean="0"/>
              <a:t>of body </a:t>
            </a:r>
            <a:r>
              <a:rPr lang="en-US" dirty="0"/>
              <a:t>position and any adjustments needed to </a:t>
            </a:r>
            <a:r>
              <a:rPr lang="en-US" dirty="0" smtClean="0"/>
              <a:t>maintain posture </a:t>
            </a:r>
            <a:r>
              <a:rPr lang="en-US" dirty="0"/>
              <a:t>and balance. </a:t>
            </a:r>
            <a:endParaRPr lang="en-US" dirty="0" smtClean="0"/>
          </a:p>
          <a:p>
            <a:r>
              <a:rPr lang="en-US" dirty="0" smtClean="0"/>
              <a:t>This </a:t>
            </a:r>
            <a:r>
              <a:rPr lang="en-US" dirty="0"/>
              <a:t>maintains upright posture </a:t>
            </a:r>
            <a:r>
              <a:rPr lang="en-US" dirty="0" smtClean="0"/>
              <a:t>and fixing </a:t>
            </a:r>
            <a:r>
              <a:rPr lang="en-US" dirty="0"/>
              <a:t>of the eyes on the same point, independently </a:t>
            </a:r>
            <a:r>
              <a:rPr lang="en-US" dirty="0" smtClean="0"/>
              <a:t>of head </a:t>
            </a:r>
            <a:r>
              <a:rPr lang="en-US" dirty="0"/>
              <a:t>movements.</a:t>
            </a:r>
            <a:r>
              <a:rPr lang="en-US" dirty="0"/>
              <a:t> </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972379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senses: Taste and smell</a:t>
            </a:r>
          </a:p>
        </p:txBody>
      </p:sp>
      <p:sp>
        <p:nvSpPr>
          <p:cNvPr id="3" name="Content Placeholder 2"/>
          <p:cNvSpPr>
            <a:spLocks noGrp="1"/>
          </p:cNvSpPr>
          <p:nvPr>
            <p:ph idx="1"/>
          </p:nvPr>
        </p:nvSpPr>
        <p:spPr>
          <a:xfrm>
            <a:off x="849923" y="1825625"/>
            <a:ext cx="10515600" cy="4351338"/>
          </a:xfrm>
        </p:spPr>
        <p:txBody>
          <a:bodyPr>
            <a:normAutofit fontScale="85000" lnSpcReduction="10000"/>
          </a:bodyPr>
          <a:lstStyle/>
          <a:p>
            <a:r>
              <a:rPr lang="en-US" dirty="0"/>
              <a:t>The receptors for taste and olfaction are classified as chemoreceptors because they respond to chemicals in solution.</a:t>
            </a:r>
          </a:p>
          <a:p>
            <a:pPr marL="0" indent="0">
              <a:buNone/>
            </a:pPr>
            <a:r>
              <a:rPr lang="en-US" b="1" dirty="0"/>
              <a:t>     </a:t>
            </a:r>
          </a:p>
          <a:p>
            <a:pPr marL="0" indent="0">
              <a:buNone/>
            </a:pPr>
            <a:r>
              <a:rPr lang="en-US" b="1" dirty="0"/>
              <a:t>      Olfactory Receptors </a:t>
            </a:r>
            <a:endParaRPr lang="en-US" dirty="0"/>
          </a:p>
          <a:p>
            <a:r>
              <a:rPr lang="en-US" dirty="0"/>
              <a:t>The sense of smell is called </a:t>
            </a:r>
            <a:r>
              <a:rPr lang="en-US" b="1" dirty="0"/>
              <a:t>olfaction</a:t>
            </a:r>
            <a:r>
              <a:rPr lang="en-US" dirty="0"/>
              <a:t>. It starts with specialized nerve receptors located on </a:t>
            </a:r>
            <a:r>
              <a:rPr lang="en-US" dirty="0" err="1"/>
              <a:t>hairlike</a:t>
            </a:r>
            <a:r>
              <a:rPr lang="en-US" dirty="0"/>
              <a:t> cilia in the epithelium at the top of the nasal cavity. When we sniff or inhale through the nose, some chemicals in the air bind to these receptors. That triggers a signal that travels up a nerve fiber, through the epithelium and the skull bone above, to the olfactory bulbs. The olfactory bulbs contain neuron cell bodies that transmit information along the cranial nerves, which are extensions of the olfactory bulbs. They send the signal down the olfactory nerves, toward the olfactory area of the cerebral cortex.</a:t>
            </a:r>
            <a:br>
              <a:rPr lang="en-US" dirty="0"/>
            </a:br>
            <a:endParaRPr lang="en-US" dirty="0"/>
          </a:p>
        </p:txBody>
      </p:sp>
    </p:spTree>
    <p:extLst>
      <p:ext uri="{BB962C8B-B14F-4D97-AF65-F5344CB8AC3E}">
        <p14:creationId xmlns:p14="http://schemas.microsoft.com/office/powerpoint/2010/main" val="516981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1819" y="476517"/>
            <a:ext cx="11758411" cy="6168981"/>
          </a:xfrm>
          <a:prstGeom prst="rect">
            <a:avLst/>
          </a:prstGeom>
        </p:spPr>
      </p:pic>
    </p:spTree>
    <p:extLst>
      <p:ext uri="{BB962C8B-B14F-4D97-AF65-F5344CB8AC3E}">
        <p14:creationId xmlns:p14="http://schemas.microsoft.com/office/powerpoint/2010/main" val="2175444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Olfactory receptor cells.</a:t>
            </a:r>
            <a:r>
              <a:rPr lang="en-US" dirty="0"/>
              <a:t> The olfactory receptor cells are neurons equipped with </a:t>
            </a:r>
            <a:r>
              <a:rPr lang="en-US" b="1" dirty="0"/>
              <a:t>olfactory hairs</a:t>
            </a:r>
            <a:r>
              <a:rPr lang="en-US" dirty="0"/>
              <a:t>, long cilia that protrude from the nasal epithelium and are continuously bathed by a layer of mucus secreted by underlying glands.</a:t>
            </a:r>
          </a:p>
          <a:p>
            <a:r>
              <a:rPr lang="en-US" b="1" dirty="0"/>
              <a:t>Olfactory filaments.</a:t>
            </a:r>
            <a:r>
              <a:rPr lang="en-US" dirty="0"/>
              <a:t> When the olfactory receptors located on the cilia are stimulated by chemicals dissolved in the mucus, they transmit impulses along the olfactory filaments, which are bundled axons of olfactory neurons that collectively make up the olfactory nerve.</a:t>
            </a:r>
          </a:p>
          <a:p>
            <a:r>
              <a:rPr lang="en-US" b="1" dirty="0"/>
              <a:t>Olfactory nerve.</a:t>
            </a:r>
            <a:r>
              <a:rPr lang="en-US" dirty="0"/>
              <a:t> The olfactory nerve conducts the impulses to the olfactory cortex of the brain.</a:t>
            </a:r>
          </a:p>
          <a:p>
            <a:pPr marL="0" indent="0">
              <a:buNone/>
            </a:pPr>
            <a:endParaRPr lang="en-US" dirty="0"/>
          </a:p>
        </p:txBody>
      </p:sp>
    </p:spTree>
    <p:extLst>
      <p:ext uri="{BB962C8B-B14F-4D97-AF65-F5344CB8AC3E}">
        <p14:creationId xmlns:p14="http://schemas.microsoft.com/office/powerpoint/2010/main" val="228911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6892" y="-112644"/>
            <a:ext cx="12192000" cy="6970644"/>
          </a:xfrm>
          <a:prstGeom prst="rect">
            <a:avLst/>
          </a:prstGeom>
        </p:spPr>
      </p:pic>
    </p:spTree>
    <p:extLst>
      <p:ext uri="{BB962C8B-B14F-4D97-AF65-F5344CB8AC3E}">
        <p14:creationId xmlns:p14="http://schemas.microsoft.com/office/powerpoint/2010/main" val="396283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Taste buds and sense of taste</a:t>
            </a:r>
          </a:p>
        </p:txBody>
      </p:sp>
      <p:sp>
        <p:nvSpPr>
          <p:cNvPr id="3" name="Content Placeholder 2"/>
          <p:cNvSpPr>
            <a:spLocks noGrp="1"/>
          </p:cNvSpPr>
          <p:nvPr>
            <p:ph idx="1"/>
          </p:nvPr>
        </p:nvSpPr>
        <p:spPr/>
        <p:txBody>
          <a:bodyPr>
            <a:normAutofit/>
          </a:bodyPr>
          <a:lstStyle/>
          <a:p>
            <a:r>
              <a:rPr lang="en-US" dirty="0"/>
              <a:t>The small bumps on the top of the tongue are called </a:t>
            </a:r>
            <a:r>
              <a:rPr lang="en-US" b="1" dirty="0"/>
              <a:t>papillae</a:t>
            </a:r>
            <a:r>
              <a:rPr lang="en-US" dirty="0"/>
              <a:t>. Many of them, including circumvallate papillae and fungiform papillae, contain taste buds. When we eat, chemicals from food enter the papillae and reach the taste buds. These chemicals (or </a:t>
            </a:r>
            <a:r>
              <a:rPr lang="en-US" dirty="0" err="1"/>
              <a:t>tastants</a:t>
            </a:r>
            <a:r>
              <a:rPr lang="en-US" dirty="0"/>
              <a:t>) stimulate specialized gustatory cells inside the taste buds, activating nervous receptors. The receptors send signals to fibers of the facial, glossopharyngeal, and </a:t>
            </a:r>
            <a:r>
              <a:rPr lang="en-US" dirty="0" err="1"/>
              <a:t>vagus</a:t>
            </a:r>
            <a:r>
              <a:rPr lang="en-US" dirty="0"/>
              <a:t> nerves. Those nerves carry the signals to the medulla oblongata, which relays them to the thalamus and cerebral cortex of the brain.</a:t>
            </a:r>
          </a:p>
          <a:p>
            <a:pPr marL="0" indent="0">
              <a:buNone/>
            </a:pPr>
            <a:endParaRPr lang="en-US" dirty="0"/>
          </a:p>
        </p:txBody>
      </p:sp>
    </p:spTree>
    <p:extLst>
      <p:ext uri="{BB962C8B-B14F-4D97-AF65-F5344CB8AC3E}">
        <p14:creationId xmlns:p14="http://schemas.microsoft.com/office/powerpoint/2010/main" val="2620469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28033" y="193182"/>
            <a:ext cx="10754731" cy="6358139"/>
          </a:xfrm>
          <a:prstGeom prst="rect">
            <a:avLst/>
          </a:prstGeom>
        </p:spPr>
      </p:pic>
    </p:spTree>
    <p:extLst>
      <p:ext uri="{BB962C8B-B14F-4D97-AF65-F5344CB8AC3E}">
        <p14:creationId xmlns:p14="http://schemas.microsoft.com/office/powerpoint/2010/main" val="171746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a:t>Taste buds.</a:t>
            </a:r>
            <a:r>
              <a:rPr lang="en-US" dirty="0"/>
              <a:t> The taste buds, or specific receptors for the sense of taste, are widely scattered in the oral cavity; of the 10, 000 or so taste buds we have, most are on the tongue.</a:t>
            </a:r>
          </a:p>
          <a:p>
            <a:r>
              <a:rPr lang="en-US" b="1" dirty="0"/>
              <a:t>Papillae.</a:t>
            </a:r>
            <a:r>
              <a:rPr lang="en-US" dirty="0"/>
              <a:t> The dorsal tongue surface is covered with small peg-like projections, or papillae.</a:t>
            </a:r>
          </a:p>
          <a:p>
            <a:r>
              <a:rPr lang="en-US" b="1" dirty="0"/>
              <a:t>Circumvallate and fungiform papillae.</a:t>
            </a:r>
            <a:r>
              <a:rPr lang="en-US" dirty="0"/>
              <a:t> The taste buds are found on the sides of the large round circumvallate papillae and on the tops of the more numerous fungiform papillae.</a:t>
            </a:r>
          </a:p>
          <a:p>
            <a:r>
              <a:rPr lang="en-US" b="1" dirty="0"/>
              <a:t>Gustatory cells.</a:t>
            </a:r>
            <a:r>
              <a:rPr lang="en-US" dirty="0"/>
              <a:t> The specific cells that respond to chemicals dissolved in the saliva are epithelial cells called gustatory cells.</a:t>
            </a:r>
          </a:p>
          <a:p>
            <a:r>
              <a:rPr lang="en-US" b="1" dirty="0"/>
              <a:t>Gustatory hairs.</a:t>
            </a:r>
            <a:r>
              <a:rPr lang="en-US" dirty="0"/>
              <a:t> Their long microvilli- the gustatory hairs- protrude through the taste pore, and when they are stimulated, they depolarize and impulses are transmitted to the brain.</a:t>
            </a:r>
          </a:p>
          <a:p>
            <a:r>
              <a:rPr lang="en-US" b="1" dirty="0"/>
              <a:t>Facial nerve.</a:t>
            </a:r>
            <a:r>
              <a:rPr lang="en-US" dirty="0"/>
              <a:t> The facial nerve (VII) serves the anterior part of the tongue.</a:t>
            </a:r>
          </a:p>
          <a:p>
            <a:r>
              <a:rPr lang="en-US" b="1" dirty="0"/>
              <a:t>Glossopharyngeal and </a:t>
            </a:r>
            <a:r>
              <a:rPr lang="en-US" b="1" dirty="0" err="1"/>
              <a:t>vagus</a:t>
            </a:r>
            <a:r>
              <a:rPr lang="en-US" b="1" dirty="0"/>
              <a:t> nerves.</a:t>
            </a:r>
            <a:r>
              <a:rPr lang="en-US" dirty="0"/>
              <a:t> The other two cranial nerves- the glossopharyngeal and </a:t>
            </a:r>
            <a:r>
              <a:rPr lang="en-US" dirty="0" err="1"/>
              <a:t>vagus</a:t>
            </a:r>
            <a:r>
              <a:rPr lang="en-US" dirty="0"/>
              <a:t>- serve the other taste bud-containing areas.</a:t>
            </a:r>
          </a:p>
          <a:p>
            <a:r>
              <a:rPr lang="en-US" b="1" dirty="0"/>
              <a:t>Basal cells.</a:t>
            </a:r>
            <a:r>
              <a:rPr lang="en-US" dirty="0"/>
              <a:t> Taste bud cells are among the most dynamic cells in the body, and they are replaced every seven to ten days by basal cells found in the deeper regions of the taste buds.</a:t>
            </a:r>
          </a:p>
          <a:p>
            <a:endParaRPr lang="en-US" dirty="0"/>
          </a:p>
        </p:txBody>
      </p:sp>
    </p:spTree>
    <p:extLst>
      <p:ext uri="{BB962C8B-B14F-4D97-AF65-F5344CB8AC3E}">
        <p14:creationId xmlns:p14="http://schemas.microsoft.com/office/powerpoint/2010/main" val="10066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7569"/>
            <a:ext cx="10515600" cy="5989394"/>
          </a:xfrm>
        </p:spPr>
        <p:txBody>
          <a:bodyPr>
            <a:normAutofit fontScale="92500" lnSpcReduction="20000"/>
          </a:bodyPr>
          <a:lstStyle/>
          <a:p>
            <a:r>
              <a:rPr lang="en-US" dirty="0"/>
              <a:t>The eyes sit in the orbits of the skull, protected by bone and fat</a:t>
            </a:r>
            <a:r>
              <a:rPr lang="en-US" dirty="0" smtClean="0"/>
              <a:t>.</a:t>
            </a:r>
          </a:p>
          <a:p>
            <a:r>
              <a:rPr lang="en-US" dirty="0" smtClean="0"/>
              <a:t> </a:t>
            </a:r>
            <a:r>
              <a:rPr lang="en-US" dirty="0"/>
              <a:t>The white part of the eye is the sclera. It protects interior structures and surrounds a circular portal formed by the cornea, iris, and </a:t>
            </a:r>
            <a:r>
              <a:rPr lang="en-US" dirty="0" smtClean="0"/>
              <a:t>pupil.</a:t>
            </a:r>
          </a:p>
          <a:p>
            <a:r>
              <a:rPr lang="en-US" dirty="0" smtClean="0"/>
              <a:t>The </a:t>
            </a:r>
            <a:r>
              <a:rPr lang="en-US" dirty="0"/>
              <a:t>cornea is transparent to allow light to enter the eye, and curved to direct it through the pupil behind it</a:t>
            </a:r>
            <a:r>
              <a:rPr lang="en-US" dirty="0" smtClean="0"/>
              <a:t>.</a:t>
            </a:r>
            <a:r>
              <a:rPr lang="en-US" dirty="0"/>
              <a:t> The cornea is convex anteriorly and is involved in refracting (bending) light rays </a:t>
            </a:r>
            <a:r>
              <a:rPr lang="en-US" dirty="0" smtClean="0"/>
              <a:t>to focus </a:t>
            </a:r>
            <a:r>
              <a:rPr lang="en-US" dirty="0"/>
              <a:t>them on the </a:t>
            </a:r>
            <a:r>
              <a:rPr lang="en-US" dirty="0" smtClean="0"/>
              <a:t>retina.</a:t>
            </a:r>
            <a:endParaRPr lang="en-US" dirty="0" smtClean="0"/>
          </a:p>
          <a:p>
            <a:r>
              <a:rPr lang="en-US" dirty="0" smtClean="0"/>
              <a:t>The </a:t>
            </a:r>
            <a:r>
              <a:rPr lang="en-US" dirty="0"/>
              <a:t>pupil is actually an opening in the colored disk of the iris. </a:t>
            </a:r>
            <a:endParaRPr lang="en-US" dirty="0" smtClean="0"/>
          </a:p>
          <a:p>
            <a:r>
              <a:rPr lang="en-US" dirty="0" smtClean="0"/>
              <a:t>The </a:t>
            </a:r>
            <a:r>
              <a:rPr lang="en-US" dirty="0"/>
              <a:t>iris dilates or constricts, adjusting how much light passes through the pupil and onto the lens</a:t>
            </a:r>
            <a:r>
              <a:rPr lang="en-US" dirty="0" smtClean="0"/>
              <a:t>.</a:t>
            </a:r>
            <a:r>
              <a:rPr lang="en-US" dirty="0"/>
              <a:t> The </a:t>
            </a:r>
            <a:r>
              <a:rPr lang="en-US" dirty="0" smtClean="0"/>
              <a:t>color </a:t>
            </a:r>
            <a:r>
              <a:rPr lang="en-US" dirty="0"/>
              <a:t>of the iris is genetically determined and</a:t>
            </a:r>
            <a:br>
              <a:rPr lang="en-US" dirty="0"/>
            </a:br>
            <a:r>
              <a:rPr lang="en-US" dirty="0"/>
              <a:t>depends on the number of pigment cells present. </a:t>
            </a:r>
            <a:r>
              <a:rPr lang="en-US" dirty="0" smtClean="0"/>
              <a:t>Albinos</a:t>
            </a:r>
            <a:r>
              <a:rPr lang="en-US" dirty="0"/>
              <a:t> </a:t>
            </a:r>
            <a:r>
              <a:rPr lang="en-US" dirty="0" smtClean="0"/>
              <a:t>have </a:t>
            </a:r>
            <a:r>
              <a:rPr lang="en-US" dirty="0"/>
              <a:t>no pigment cells and people with blue eyes </a:t>
            </a:r>
            <a:r>
              <a:rPr lang="en-US" dirty="0" smtClean="0"/>
              <a:t>have fewer </a:t>
            </a:r>
            <a:r>
              <a:rPr lang="en-US" dirty="0"/>
              <a:t>than those with brown eyes</a:t>
            </a:r>
            <a:r>
              <a:rPr lang="en-US" dirty="0"/>
              <a:t> </a:t>
            </a:r>
            <a:br>
              <a:rPr lang="en-US" dirty="0"/>
            </a:br>
            <a:r>
              <a:rPr lang="en-US" dirty="0" smtClean="0"/>
              <a:t> </a:t>
            </a:r>
            <a:endParaRPr lang="en-US" dirty="0" smtClean="0"/>
          </a:p>
          <a:p>
            <a:r>
              <a:rPr lang="en-US" dirty="0" smtClean="0"/>
              <a:t>The </a:t>
            </a:r>
            <a:r>
              <a:rPr lang="en-US" dirty="0"/>
              <a:t>curved lens then focuses the image onto the retina, the eye’s interior layer</a:t>
            </a:r>
            <a:r>
              <a:rPr lang="en-US" dirty="0" smtClean="0"/>
              <a:t>.</a:t>
            </a:r>
          </a:p>
          <a:p>
            <a:r>
              <a:rPr lang="en-US" dirty="0" smtClean="0"/>
              <a:t> </a:t>
            </a:r>
            <a:r>
              <a:rPr lang="en-US" dirty="0"/>
              <a:t>The retina is a delicate membrane of nervous tissue containing photoreceptor cells. These cells, the rods and cones, translate light into nervous signals. The optic nerve carries the signals from the eye to the brain, which interprets them to form visual images.</a:t>
            </a:r>
          </a:p>
        </p:txBody>
      </p:sp>
    </p:spTree>
    <p:extLst>
      <p:ext uri="{BB962C8B-B14F-4D97-AF65-F5344CB8AC3E}">
        <p14:creationId xmlns:p14="http://schemas.microsoft.com/office/powerpoint/2010/main" val="410552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9600"/>
            <a:ext cx="10515600" cy="5567363"/>
          </a:xfrm>
        </p:spPr>
        <p:txBody>
          <a:bodyPr>
            <a:normAutofit/>
          </a:bodyPr>
          <a:lstStyle/>
          <a:p>
            <a:r>
              <a:rPr lang="en-US" dirty="0" smtClean="0"/>
              <a:t>Rods are more sensitive to light that cones and leads to monochromic vision- black and white.</a:t>
            </a:r>
          </a:p>
          <a:p>
            <a:r>
              <a:rPr lang="en-US" i="1" dirty="0"/>
              <a:t>Visual purple </a:t>
            </a:r>
            <a:r>
              <a:rPr lang="en-US" dirty="0"/>
              <a:t>(</a:t>
            </a:r>
            <a:r>
              <a:rPr lang="en-US" i="1" dirty="0"/>
              <a:t>rhodopsin</a:t>
            </a:r>
            <a:r>
              <a:rPr lang="en-US" dirty="0"/>
              <a:t>) is </a:t>
            </a:r>
            <a:r>
              <a:rPr lang="en-US" dirty="0" smtClean="0"/>
              <a:t>a light-sensitive </a:t>
            </a:r>
            <a:r>
              <a:rPr lang="en-US" dirty="0"/>
              <a:t>pigment present only in the rods. It </a:t>
            </a:r>
            <a:r>
              <a:rPr lang="en-US" dirty="0" smtClean="0"/>
              <a:t>is bleached </a:t>
            </a:r>
            <a:r>
              <a:rPr lang="en-US" dirty="0"/>
              <a:t>(degraded) by bright light and is quickly</a:t>
            </a:r>
            <a:br>
              <a:rPr lang="en-US" dirty="0"/>
            </a:br>
            <a:r>
              <a:rPr lang="en-US" dirty="0"/>
              <a:t>regenerated, provided an adequate supply of vitamin </a:t>
            </a:r>
            <a:r>
              <a:rPr lang="en-US" dirty="0" smtClean="0"/>
              <a:t>A is available.</a:t>
            </a:r>
          </a:p>
          <a:p>
            <a:r>
              <a:rPr lang="en-US" dirty="0" smtClean="0"/>
              <a:t>The </a:t>
            </a:r>
            <a:r>
              <a:rPr lang="en-US" i="1" dirty="0"/>
              <a:t>cones </a:t>
            </a:r>
            <a:r>
              <a:rPr lang="en-US" dirty="0"/>
              <a:t>are sensitive to light and </a:t>
            </a:r>
            <a:r>
              <a:rPr lang="en-US" dirty="0" err="1"/>
              <a:t>colour</a:t>
            </a:r>
            <a:r>
              <a:rPr lang="en-US" dirty="0"/>
              <a:t>; bright </a:t>
            </a:r>
            <a:r>
              <a:rPr lang="en-US" dirty="0" smtClean="0"/>
              <a:t>light is </a:t>
            </a:r>
            <a:r>
              <a:rPr lang="en-US" dirty="0"/>
              <a:t>required to activate them and give sharp, clear </a:t>
            </a:r>
            <a:r>
              <a:rPr lang="en-US" dirty="0" err="1" smtClean="0"/>
              <a:t>colour</a:t>
            </a:r>
            <a:r>
              <a:rPr lang="en-US" dirty="0"/>
              <a:t> </a:t>
            </a:r>
            <a:r>
              <a:rPr lang="en-US" dirty="0" smtClean="0"/>
              <a:t>vision</a:t>
            </a:r>
            <a:r>
              <a:rPr lang="en-US" dirty="0"/>
              <a:t>. The different wavelengths of visible light </a:t>
            </a:r>
            <a:r>
              <a:rPr lang="en-US" dirty="0" smtClean="0"/>
              <a:t>sensitive </a:t>
            </a:r>
            <a:r>
              <a:rPr lang="en-US" dirty="0"/>
              <a:t>pigments in the cones, resulting in the perception of different </a:t>
            </a:r>
            <a:r>
              <a:rPr lang="en-US" dirty="0" err="1"/>
              <a:t>colours</a:t>
            </a:r>
            <a:r>
              <a:rPr lang="en-US" dirty="0"/>
              <a:t>.</a:t>
            </a:r>
            <a:r>
              <a:rPr lang="en-US" dirty="0"/>
              <a:t> </a:t>
            </a:r>
            <a:br>
              <a:rPr lang="en-US" dirty="0"/>
            </a:br>
            <a:endParaRPr lang="en-US" dirty="0" smtClean="0"/>
          </a:p>
          <a:p>
            <a:endParaRPr lang="en-US" dirty="0"/>
          </a:p>
        </p:txBody>
      </p:sp>
    </p:spTree>
    <p:extLst>
      <p:ext uri="{BB962C8B-B14F-4D97-AF65-F5344CB8AC3E}">
        <p14:creationId xmlns:p14="http://schemas.microsoft.com/office/powerpoint/2010/main" val="177835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2923" y="773724"/>
            <a:ext cx="8077199" cy="5427783"/>
          </a:xfrm>
        </p:spPr>
      </p:pic>
    </p:spTree>
    <p:extLst>
      <p:ext uri="{BB962C8B-B14F-4D97-AF65-F5344CB8AC3E}">
        <p14:creationId xmlns:p14="http://schemas.microsoft.com/office/powerpoint/2010/main" val="177920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and </a:t>
            </a:r>
            <a:r>
              <a:rPr lang="en-US" dirty="0" err="1"/>
              <a:t>Accesory</a:t>
            </a:r>
            <a:r>
              <a:rPr lang="en-US" dirty="0"/>
              <a:t> structures</a:t>
            </a:r>
          </a:p>
        </p:txBody>
      </p:sp>
      <p:sp>
        <p:nvSpPr>
          <p:cNvPr id="3" name="Content Placeholder 2"/>
          <p:cNvSpPr>
            <a:spLocks noGrp="1"/>
          </p:cNvSpPr>
          <p:nvPr>
            <p:ph idx="1"/>
          </p:nvPr>
        </p:nvSpPr>
        <p:spPr>
          <a:xfrm>
            <a:off x="849923" y="1825625"/>
            <a:ext cx="10515600" cy="4351338"/>
          </a:xfrm>
        </p:spPr>
        <p:txBody>
          <a:bodyPr>
            <a:normAutofit fontScale="92500"/>
          </a:bodyPr>
          <a:lstStyle/>
          <a:p>
            <a:r>
              <a:rPr lang="en-US" b="1" dirty="0"/>
              <a:t>Eyelids.</a:t>
            </a:r>
            <a:r>
              <a:rPr lang="en-US" dirty="0"/>
              <a:t> Anteriorly, the eyes are protected by the eyelids, which meet at the medial and </a:t>
            </a:r>
            <a:r>
              <a:rPr lang="en-US" dirty="0">
                <a:hlinkClick r:id="rId2"/>
              </a:rPr>
              <a:t>lateral</a:t>
            </a:r>
            <a:r>
              <a:rPr lang="en-US" dirty="0"/>
              <a:t> corners of the eye, the </a:t>
            </a:r>
            <a:r>
              <a:rPr lang="en-US" b="1" dirty="0"/>
              <a:t>medial</a:t>
            </a:r>
            <a:r>
              <a:rPr lang="en-US" dirty="0"/>
              <a:t> and </a:t>
            </a:r>
            <a:r>
              <a:rPr lang="en-US" b="1" dirty="0"/>
              <a:t>lateral commissure (canthus)</a:t>
            </a:r>
            <a:r>
              <a:rPr lang="en-US" dirty="0"/>
              <a:t>, respectively.</a:t>
            </a:r>
          </a:p>
          <a:p>
            <a:r>
              <a:rPr lang="en-US" b="1" dirty="0"/>
              <a:t>Eyelashes.</a:t>
            </a:r>
            <a:r>
              <a:rPr lang="en-US" dirty="0"/>
              <a:t> Projecting from the border of each eyelid are the eyelashes.</a:t>
            </a:r>
          </a:p>
          <a:p>
            <a:r>
              <a:rPr lang="en-US" b="1" dirty="0"/>
              <a:t>Tarsal glands.</a:t>
            </a:r>
            <a:r>
              <a:rPr lang="en-US" dirty="0"/>
              <a:t> Modified sebaceous glands associated with the eyelid edges are the tarsal glands; these glands produce an oily secretion that lubricates the eye; </a:t>
            </a:r>
            <a:r>
              <a:rPr lang="en-US" b="1" dirty="0" err="1"/>
              <a:t>ciliary</a:t>
            </a:r>
            <a:r>
              <a:rPr lang="en-US" b="1" dirty="0"/>
              <a:t> glands</a:t>
            </a:r>
            <a:r>
              <a:rPr lang="en-US" dirty="0"/>
              <a:t>, modified sweat glands, lie between the eyelashes.</a:t>
            </a:r>
          </a:p>
          <a:p>
            <a:r>
              <a:rPr lang="en-US" b="1" dirty="0"/>
              <a:t>Conjunctiva.</a:t>
            </a:r>
            <a:r>
              <a:rPr lang="en-US" dirty="0"/>
              <a:t> A delicate membrane, the conjunctiva, lines the eyelids and covers part of the outer surface of the eyeball; it ends at the edge of the cornea by fusing with the corneal epithelium.</a:t>
            </a:r>
          </a:p>
          <a:p>
            <a:endParaRPr lang="en-US" dirty="0"/>
          </a:p>
        </p:txBody>
      </p:sp>
    </p:spTree>
    <p:extLst>
      <p:ext uri="{BB962C8B-B14F-4D97-AF65-F5344CB8AC3E}">
        <p14:creationId xmlns:p14="http://schemas.microsoft.com/office/powerpoint/2010/main" val="18594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Lacrimal apparatus.</a:t>
            </a:r>
            <a:r>
              <a:rPr lang="en-US" dirty="0"/>
              <a:t> The lacrimal apparatus consists of the lacrimal gland and a number of ducts that drain the lacrimal secretions into the </a:t>
            </a:r>
            <a:r>
              <a:rPr lang="en-US" dirty="0">
                <a:hlinkClick r:id="rId2"/>
              </a:rPr>
              <a:t>nasal cavity</a:t>
            </a:r>
            <a:r>
              <a:rPr lang="en-US" dirty="0"/>
              <a:t>.</a:t>
            </a:r>
          </a:p>
          <a:p>
            <a:r>
              <a:rPr lang="en-US" b="1" dirty="0"/>
              <a:t>Lacrimal glands</a:t>
            </a:r>
            <a:r>
              <a:rPr lang="en-US" dirty="0"/>
              <a:t>. The lacrimal glands are located above the lateral end of each eye; they continually release a salt solution (</a:t>
            </a:r>
            <a:r>
              <a:rPr lang="en-US" b="1" dirty="0"/>
              <a:t>tears</a:t>
            </a:r>
            <a:r>
              <a:rPr lang="en-US" dirty="0"/>
              <a:t>) onto the anterior surface of the eyeball through several small ducts.</a:t>
            </a:r>
          </a:p>
          <a:p>
            <a:r>
              <a:rPr lang="en-US" b="1" dirty="0"/>
              <a:t>Lacrimal </a:t>
            </a:r>
            <a:r>
              <a:rPr lang="en-US" b="1" dirty="0" err="1"/>
              <a:t>canaliculi</a:t>
            </a:r>
            <a:r>
              <a:rPr lang="en-US" b="1" dirty="0"/>
              <a:t>.</a:t>
            </a:r>
            <a:r>
              <a:rPr lang="en-US" dirty="0"/>
              <a:t> The tears flush across the eyeball into the </a:t>
            </a:r>
            <a:r>
              <a:rPr lang="en-US" b="1" dirty="0"/>
              <a:t>lacrimal </a:t>
            </a:r>
            <a:r>
              <a:rPr lang="en-US" b="1" dirty="0" err="1"/>
              <a:t>canaliculi</a:t>
            </a:r>
            <a:r>
              <a:rPr lang="en-US" dirty="0"/>
              <a:t> medially, then into the </a:t>
            </a:r>
            <a:r>
              <a:rPr lang="en-US" b="1" dirty="0"/>
              <a:t>lacrimal sac</a:t>
            </a:r>
            <a:r>
              <a:rPr lang="en-US" dirty="0"/>
              <a:t>, and finally into the </a:t>
            </a:r>
            <a:r>
              <a:rPr lang="en-US" b="1" dirty="0"/>
              <a:t>nasolacrimal duct</a:t>
            </a:r>
            <a:r>
              <a:rPr lang="en-US" dirty="0"/>
              <a:t>, which empties into the nasal cavity.</a:t>
            </a:r>
          </a:p>
          <a:p>
            <a:endParaRPr lang="en-US" dirty="0"/>
          </a:p>
        </p:txBody>
      </p:sp>
    </p:spTree>
    <p:extLst>
      <p:ext uri="{BB962C8B-B14F-4D97-AF65-F5344CB8AC3E}">
        <p14:creationId xmlns:p14="http://schemas.microsoft.com/office/powerpoint/2010/main" val="298871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Lysozyme.</a:t>
            </a:r>
            <a:r>
              <a:rPr lang="en-US" dirty="0"/>
              <a:t> Lacrimal secretion also contains antibodies and lysozyme, an enzyme that destroys bacteria; thus, it cleanses and protects the eye surface as it moistens and lubricates it.</a:t>
            </a:r>
          </a:p>
          <a:p>
            <a:r>
              <a:rPr lang="en-US" b="1" dirty="0"/>
              <a:t>Extrinsic eye </a:t>
            </a:r>
            <a:r>
              <a:rPr lang="en-US" b="1" dirty="0">
                <a:hlinkClick r:id="rId2"/>
              </a:rPr>
              <a:t>muscle</a:t>
            </a:r>
            <a:r>
              <a:rPr lang="en-US" b="1" dirty="0"/>
              <a:t>.</a:t>
            </a:r>
            <a:r>
              <a:rPr lang="en-US" dirty="0"/>
              <a:t> Six </a:t>
            </a:r>
            <a:r>
              <a:rPr lang="en-US" b="1" dirty="0"/>
              <a:t>extrinsic</a:t>
            </a:r>
            <a:r>
              <a:rPr lang="en-US" dirty="0"/>
              <a:t>, or </a:t>
            </a:r>
            <a:r>
              <a:rPr lang="en-US" b="1" dirty="0"/>
              <a:t>external</a:t>
            </a:r>
            <a:r>
              <a:rPr lang="en-US" dirty="0"/>
              <a:t>, </a:t>
            </a:r>
            <a:r>
              <a:rPr lang="en-US" b="1" dirty="0"/>
              <a:t>eye muscles</a:t>
            </a:r>
            <a:r>
              <a:rPr lang="en-US" dirty="0"/>
              <a:t> are attached to the outer surface of the eye; these muscles produce gross eye movements and make it possible for the eyes to follow a moving object; these are the </a:t>
            </a:r>
            <a:r>
              <a:rPr lang="en-US" b="1" dirty="0"/>
              <a:t>lateral rectus</a:t>
            </a:r>
            <a:r>
              <a:rPr lang="en-US" dirty="0"/>
              <a:t>, m</a:t>
            </a:r>
            <a:r>
              <a:rPr lang="en-US" b="1" dirty="0"/>
              <a:t>edial rectus</a:t>
            </a:r>
            <a:r>
              <a:rPr lang="en-US" dirty="0"/>
              <a:t>, </a:t>
            </a:r>
            <a:r>
              <a:rPr lang="en-US" b="1" dirty="0"/>
              <a:t>superior rectus</a:t>
            </a:r>
            <a:r>
              <a:rPr lang="en-US" dirty="0"/>
              <a:t>, </a:t>
            </a:r>
            <a:r>
              <a:rPr lang="en-US" b="1" dirty="0"/>
              <a:t>inferior rectus</a:t>
            </a:r>
            <a:r>
              <a:rPr lang="en-US" dirty="0"/>
              <a:t>, </a:t>
            </a:r>
            <a:r>
              <a:rPr lang="en-US" b="1" dirty="0"/>
              <a:t>inferior oblique</a:t>
            </a:r>
            <a:r>
              <a:rPr lang="en-US" dirty="0"/>
              <a:t>, and </a:t>
            </a:r>
            <a:r>
              <a:rPr lang="en-US" b="1" dirty="0"/>
              <a:t>superior oblique</a:t>
            </a:r>
            <a:r>
              <a:rPr lang="en-US" dirty="0"/>
              <a:t>.</a:t>
            </a:r>
          </a:p>
          <a:p>
            <a:endParaRPr lang="en-US" dirty="0"/>
          </a:p>
        </p:txBody>
      </p:sp>
    </p:spTree>
    <p:extLst>
      <p:ext uri="{BB962C8B-B14F-4D97-AF65-F5344CB8AC3E}">
        <p14:creationId xmlns:p14="http://schemas.microsoft.com/office/powerpoint/2010/main" val="2912176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787</Words>
  <Application>Microsoft Office PowerPoint</Application>
  <PresentationFormat>Custom</PresentationFormat>
  <Paragraphs>110</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SPECIAL ORGANS.</vt:lpstr>
      <vt:lpstr>The Eye</vt:lpstr>
      <vt:lpstr>PowerPoint Presentation</vt:lpstr>
      <vt:lpstr>PowerPoint Presentation</vt:lpstr>
      <vt:lpstr>PowerPoint Presentation</vt:lpstr>
      <vt:lpstr>PowerPoint Presentation</vt:lpstr>
      <vt:lpstr>External and Accesory structures</vt:lpstr>
      <vt:lpstr>PowerPoint Presentation</vt:lpstr>
      <vt:lpstr>PowerPoint Presentation</vt:lpstr>
      <vt:lpstr>PowerPoint Presentation</vt:lpstr>
      <vt:lpstr>Internal Structures: The Eyeball </vt:lpstr>
      <vt:lpstr>PowerPoint Presentation</vt:lpstr>
      <vt:lpstr>PowerPoint Presentation</vt:lpstr>
      <vt:lpstr>PowerPoint Presentation</vt:lpstr>
      <vt:lpstr>The Lens</vt:lpstr>
      <vt:lpstr>PowerPoint Presentation</vt:lpstr>
      <vt:lpstr>PowerPoint Presentation</vt:lpstr>
      <vt:lpstr>Vision perception</vt:lpstr>
      <vt:lpstr>                           The Ear</vt:lpstr>
      <vt:lpstr>PowerPoint Presentation</vt:lpstr>
      <vt:lpstr>PowerPoint Presentation</vt:lpstr>
      <vt:lpstr>External (Outer) Ear </vt:lpstr>
      <vt:lpstr>Middle ear</vt:lpstr>
      <vt:lpstr>Internal (inner)ear</vt:lpstr>
      <vt:lpstr>PowerPoint Presentation</vt:lpstr>
      <vt:lpstr>Balance and the ear</vt:lpstr>
      <vt:lpstr>Chemical senses: Taste and smell</vt:lpstr>
      <vt:lpstr>PowerPoint Presentation</vt:lpstr>
      <vt:lpstr>PowerPoint Presentation</vt:lpstr>
      <vt:lpstr>Taste buds and sense of taste</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 ORGANS.</dc:title>
  <dc:creator>hp</dc:creator>
  <cp:lastModifiedBy>Admin</cp:lastModifiedBy>
  <cp:revision>26</cp:revision>
  <dcterms:created xsi:type="dcterms:W3CDTF">2022-06-14T13:37:18Z</dcterms:created>
  <dcterms:modified xsi:type="dcterms:W3CDTF">2023-12-03T17:46:32Z</dcterms:modified>
</cp:coreProperties>
</file>