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9" r:id="rId3"/>
    <p:sldId id="260" r:id="rId4"/>
    <p:sldId id="266" r:id="rId5"/>
    <p:sldId id="267" r:id="rId6"/>
    <p:sldId id="261" r:id="rId7"/>
    <p:sldId id="264" r:id="rId8"/>
    <p:sldId id="262" r:id="rId9"/>
    <p:sldId id="263" r:id="rId10"/>
    <p:sldId id="268" r:id="rId11"/>
    <p:sldId id="270" r:id="rId12"/>
    <p:sldId id="279" r:id="rId13"/>
    <p:sldId id="271" r:id="rId14"/>
    <p:sldId id="278" r:id="rId15"/>
    <p:sldId id="269" r:id="rId16"/>
    <p:sldId id="272" r:id="rId17"/>
    <p:sldId id="275" r:id="rId18"/>
    <p:sldId id="276" r:id="rId19"/>
    <p:sldId id="273" r:id="rId20"/>
    <p:sldId id="274" r:id="rId21"/>
    <p:sldId id="280" r:id="rId22"/>
    <p:sldId id="327" r:id="rId23"/>
    <p:sldId id="338" r:id="rId24"/>
    <p:sldId id="339" r:id="rId25"/>
    <p:sldId id="340" r:id="rId26"/>
    <p:sldId id="341" r:id="rId27"/>
    <p:sldId id="342" r:id="rId28"/>
    <p:sldId id="299" r:id="rId29"/>
    <p:sldId id="331" r:id="rId30"/>
    <p:sldId id="332" r:id="rId31"/>
    <p:sldId id="328" r:id="rId32"/>
    <p:sldId id="329" r:id="rId33"/>
    <p:sldId id="312" r:id="rId34"/>
    <p:sldId id="314" r:id="rId35"/>
    <p:sldId id="310" r:id="rId36"/>
    <p:sldId id="306" r:id="rId37"/>
    <p:sldId id="333" r:id="rId38"/>
    <p:sldId id="307" r:id="rId39"/>
    <p:sldId id="308" r:id="rId40"/>
    <p:sldId id="309" r:id="rId41"/>
    <p:sldId id="284" r:id="rId42"/>
    <p:sldId id="315" r:id="rId43"/>
    <p:sldId id="319" r:id="rId44"/>
    <p:sldId id="316" r:id="rId45"/>
    <p:sldId id="285" r:id="rId46"/>
    <p:sldId id="286" r:id="rId47"/>
    <p:sldId id="321" r:id="rId48"/>
    <p:sldId id="318" r:id="rId49"/>
    <p:sldId id="289" r:id="rId50"/>
    <p:sldId id="334" r:id="rId51"/>
    <p:sldId id="343" r:id="rId52"/>
    <p:sldId id="345" r:id="rId53"/>
    <p:sldId id="302" r:id="rId54"/>
    <p:sldId id="292" r:id="rId55"/>
    <p:sldId id="293" r:id="rId56"/>
    <p:sldId id="305" r:id="rId57"/>
    <p:sldId id="324" r:id="rId58"/>
    <p:sldId id="303" r:id="rId59"/>
    <p:sldId id="295" r:id="rId60"/>
    <p:sldId id="297" r:id="rId61"/>
    <p:sldId id="326" r:id="rId62"/>
    <p:sldId id="336" r:id="rId63"/>
    <p:sldId id="347" r:id="rId64"/>
    <p:sldId id="298" r:id="rId65"/>
    <p:sldId id="335" r:id="rId66"/>
    <p:sldId id="348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68" autoAdjust="0"/>
    <p:restoredTop sz="94624" autoAdjust="0"/>
  </p:normalViewPr>
  <p:slideViewPr>
    <p:cSldViewPr>
      <p:cViewPr>
        <p:scale>
          <a:sx n="93" d="100"/>
          <a:sy n="93" d="100"/>
        </p:scale>
        <p:origin x="-834" y="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62AA1-3BC6-4E1F-AB0A-65DF47E8B4B3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61826-3E8C-40BB-A697-449EF80033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61826-3E8C-40BB-A697-449EF80033C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D162-B432-4602-967D-9DCBBB4B0D2B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20F4-D4DB-4F6B-82A9-B77C6471C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"/>
            <a:ext cx="7924800" cy="5334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ANATOMY II (ANT 106)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ORTHOPAEDIC AND TRAUMA MEDICINE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YEAR 1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SEM II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Radius and ulna</a:t>
            </a:r>
          </a:p>
          <a:p>
            <a:r>
              <a:rPr lang="en-US" dirty="0" smtClean="0"/>
              <a:t>Are 2 bones of the forearm</a:t>
            </a:r>
          </a:p>
          <a:p>
            <a:r>
              <a:rPr lang="en-US" dirty="0" smtClean="0"/>
              <a:t>Ulna is medial while radius is lateral. </a:t>
            </a:r>
          </a:p>
          <a:p>
            <a:r>
              <a:rPr lang="en-US" dirty="0" smtClean="0"/>
              <a:t>Ulna is longer than radius</a:t>
            </a:r>
          </a:p>
          <a:p>
            <a:r>
              <a:rPr lang="en-US" dirty="0" smtClean="0"/>
              <a:t>The two bones are parallel to each other.</a:t>
            </a:r>
          </a:p>
          <a:p>
            <a:r>
              <a:rPr lang="en-US" dirty="0" smtClean="0"/>
              <a:t>They articulate at the elbow with </a:t>
            </a:r>
            <a:r>
              <a:rPr lang="en-US" dirty="0" err="1" smtClean="0"/>
              <a:t>humerus</a:t>
            </a:r>
            <a:r>
              <a:rPr lang="en-US" dirty="0" smtClean="0"/>
              <a:t>  to form elbow joints</a:t>
            </a:r>
          </a:p>
          <a:p>
            <a:r>
              <a:rPr lang="en-US" dirty="0" smtClean="0"/>
              <a:t>They articulate with carpal joint at the wrist to form wrist joint and with each other at the proximal and distal to form radial ulna joint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interosseous</a:t>
            </a:r>
            <a:r>
              <a:rPr lang="en-US" dirty="0" smtClean="0"/>
              <a:t> membrane, a fibrous joint, connects the bones along their shafts, </a:t>
            </a:r>
            <a:r>
              <a:rPr lang="en-US" dirty="0" err="1" smtClean="0"/>
              <a:t>stabilising</a:t>
            </a:r>
            <a:r>
              <a:rPr lang="en-US" dirty="0" smtClean="0"/>
              <a:t> their association and maintaining their relative positions despite forces applied from the elbow or wrist.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Landmarks of ulna</a:t>
            </a:r>
          </a:p>
          <a:p>
            <a:pPr>
              <a:buNone/>
            </a:pPr>
            <a:r>
              <a:rPr lang="en-US" b="1" dirty="0" err="1" smtClean="0"/>
              <a:t>Olecranon</a:t>
            </a:r>
            <a:r>
              <a:rPr lang="en-US" b="1" dirty="0" smtClean="0"/>
              <a:t>- </a:t>
            </a:r>
            <a:r>
              <a:rPr lang="en-US" dirty="0" smtClean="0"/>
              <a:t>A large projection  of bone forming part of </a:t>
            </a:r>
            <a:r>
              <a:rPr lang="en-US" dirty="0" err="1" smtClean="0"/>
              <a:t>trochlear</a:t>
            </a:r>
            <a:r>
              <a:rPr lang="en-US" dirty="0" smtClean="0"/>
              <a:t> notch. It can be palpated at the tip of the elbow. The triceps </a:t>
            </a:r>
            <a:r>
              <a:rPr lang="en-US" dirty="0" err="1" smtClean="0"/>
              <a:t>brachii</a:t>
            </a:r>
            <a:r>
              <a:rPr lang="en-US" dirty="0" smtClean="0"/>
              <a:t> muscles attaches to its superior surface</a:t>
            </a:r>
          </a:p>
          <a:p>
            <a:pPr>
              <a:buNone/>
            </a:pPr>
            <a:r>
              <a:rPr lang="en-US" b="1" dirty="0" err="1" smtClean="0"/>
              <a:t>Trochlear</a:t>
            </a:r>
            <a:r>
              <a:rPr lang="en-US" b="1" dirty="0" smtClean="0"/>
              <a:t> notch- </a:t>
            </a:r>
            <a:r>
              <a:rPr lang="en-US" dirty="0" smtClean="0"/>
              <a:t>formed by </a:t>
            </a:r>
            <a:r>
              <a:rPr lang="en-US" dirty="0" err="1" smtClean="0"/>
              <a:t>olecranon</a:t>
            </a:r>
            <a:r>
              <a:rPr lang="en-US" dirty="0" smtClean="0"/>
              <a:t> and </a:t>
            </a:r>
            <a:r>
              <a:rPr lang="en-US" dirty="0" err="1" smtClean="0"/>
              <a:t>coronoid</a:t>
            </a:r>
            <a:r>
              <a:rPr lang="en-US" dirty="0" smtClean="0"/>
              <a:t> process. It articulates with the </a:t>
            </a:r>
            <a:r>
              <a:rPr lang="en-US" dirty="0" err="1" smtClean="0"/>
              <a:t>trochlear</a:t>
            </a:r>
            <a:r>
              <a:rPr lang="en-US" dirty="0" smtClean="0"/>
              <a:t> of </a:t>
            </a:r>
            <a:r>
              <a:rPr lang="en-US" dirty="0" err="1" smtClean="0"/>
              <a:t>humerus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 err="1" smtClean="0"/>
              <a:t>Coronoid</a:t>
            </a:r>
            <a:r>
              <a:rPr lang="en-US" b="1" dirty="0" smtClean="0"/>
              <a:t> process-</a:t>
            </a:r>
            <a:r>
              <a:rPr lang="en-US" dirty="0" smtClean="0"/>
              <a:t> this ridge of bone projects outwards </a:t>
            </a:r>
            <a:r>
              <a:rPr lang="en-US" dirty="0" err="1" smtClean="0"/>
              <a:t>anteriorly</a:t>
            </a:r>
            <a:r>
              <a:rPr lang="en-US" dirty="0" smtClean="0"/>
              <a:t> forming part of </a:t>
            </a:r>
            <a:r>
              <a:rPr lang="en-US" dirty="0" err="1" smtClean="0"/>
              <a:t>trochlear</a:t>
            </a:r>
            <a:r>
              <a:rPr lang="en-US" dirty="0" smtClean="0"/>
              <a:t> notch</a:t>
            </a:r>
          </a:p>
          <a:p>
            <a:r>
              <a:rPr lang="en-US" b="1" dirty="0" smtClean="0"/>
              <a:t>Radial notch –</a:t>
            </a:r>
            <a:r>
              <a:rPr lang="en-US" dirty="0" smtClean="0"/>
              <a:t> located on lateral surface of </a:t>
            </a:r>
            <a:r>
              <a:rPr lang="en-US" dirty="0" err="1" smtClean="0"/>
              <a:t>trochlear</a:t>
            </a:r>
            <a:r>
              <a:rPr lang="en-US" dirty="0" smtClean="0"/>
              <a:t> notch, this area articulates with the  head of the radius.</a:t>
            </a:r>
          </a:p>
          <a:p>
            <a:r>
              <a:rPr lang="en-US" b="1" dirty="0" err="1" smtClean="0"/>
              <a:t>Tuberosity</a:t>
            </a:r>
            <a:r>
              <a:rPr lang="en-US" b="1" dirty="0" smtClean="0"/>
              <a:t> of ulna- </a:t>
            </a:r>
            <a:r>
              <a:rPr lang="en-US" dirty="0" smtClean="0"/>
              <a:t>A rough surface distal to </a:t>
            </a:r>
            <a:r>
              <a:rPr lang="en-US" dirty="0" err="1" smtClean="0"/>
              <a:t>coronoid</a:t>
            </a:r>
            <a:r>
              <a:rPr lang="en-US" dirty="0" smtClean="0"/>
              <a:t> process. It is where </a:t>
            </a:r>
            <a:r>
              <a:rPr lang="en-US" dirty="0" err="1" smtClean="0"/>
              <a:t>brachialis</a:t>
            </a:r>
            <a:r>
              <a:rPr lang="en-US" dirty="0" smtClean="0"/>
              <a:t> muscles attaches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62781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/>
              <a:t>Wrist and </a:t>
            </a:r>
            <a:r>
              <a:rPr lang="en-US" b="1" dirty="0" err="1" smtClean="0"/>
              <a:t>handbones</a:t>
            </a:r>
            <a:endParaRPr lang="en-US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Carpal or wrist bones</a:t>
            </a:r>
          </a:p>
          <a:p>
            <a:r>
              <a:rPr lang="en-US" dirty="0" smtClean="0"/>
              <a:t>Are 8 irregularly shaped bones arranged in two rows </a:t>
            </a:r>
            <a:r>
              <a:rPr lang="en-US" dirty="0" err="1" smtClean="0"/>
              <a:t>i.e</a:t>
            </a:r>
            <a:r>
              <a:rPr lang="en-US" dirty="0" smtClean="0"/>
              <a:t> proximal and distal</a:t>
            </a:r>
          </a:p>
          <a:p>
            <a:r>
              <a:rPr lang="en-US" dirty="0" smtClean="0"/>
              <a:t>Each row has 4 bones </a:t>
            </a:r>
          </a:p>
          <a:p>
            <a:r>
              <a:rPr lang="en-US" dirty="0" smtClean="0"/>
              <a:t>These bones are held together by ligaments and allow a certain amount of movement</a:t>
            </a:r>
          </a:p>
          <a:p>
            <a:r>
              <a:rPr lang="en-US" dirty="0" smtClean="0"/>
              <a:t>Those proximal  form wrist joint  also known as radio-carpal joint while those distal form joints with metacarpal to form metacarpal joints</a:t>
            </a:r>
          </a:p>
          <a:p>
            <a:r>
              <a:rPr lang="en-US" dirty="0" smtClean="0"/>
              <a:t>From outside inwards they are: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Proximal row (lateral-medial) consists of : </a:t>
            </a:r>
            <a:r>
              <a:rPr lang="en-US" dirty="0" err="1" smtClean="0"/>
              <a:t>scaphoid</a:t>
            </a:r>
            <a:r>
              <a:rPr lang="en-US" dirty="0" smtClean="0"/>
              <a:t>, </a:t>
            </a:r>
            <a:r>
              <a:rPr lang="en-US" dirty="0" err="1" smtClean="0"/>
              <a:t>lunate</a:t>
            </a:r>
            <a:r>
              <a:rPr lang="en-US" dirty="0" smtClean="0"/>
              <a:t>, </a:t>
            </a:r>
            <a:r>
              <a:rPr lang="en-US" dirty="0" err="1" smtClean="0"/>
              <a:t>triquetrum</a:t>
            </a:r>
            <a:r>
              <a:rPr lang="en-US" dirty="0" smtClean="0"/>
              <a:t>, </a:t>
            </a:r>
            <a:r>
              <a:rPr lang="en-US" dirty="0" err="1" smtClean="0"/>
              <a:t>pisiform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Distal row (lateral-medial) consists of: trapezium, trapezoid, </a:t>
            </a:r>
            <a:r>
              <a:rPr lang="en-US" dirty="0" err="1" smtClean="0"/>
              <a:t>capitate</a:t>
            </a:r>
            <a:r>
              <a:rPr lang="en-US" dirty="0" smtClean="0"/>
              <a:t>, </a:t>
            </a:r>
            <a:r>
              <a:rPr lang="en-US" dirty="0" err="1" smtClean="0"/>
              <a:t>hamate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r>
              <a:rPr lang="en-US" dirty="0" smtClean="0"/>
              <a:t>Tendons of muscles lying in the forearm cross the wrist and are held close to the bones by strong fibrous bands, called </a:t>
            </a:r>
            <a:r>
              <a:rPr lang="en-US" dirty="0" err="1" smtClean="0"/>
              <a:t>retinacula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1"/>
            <a:ext cx="6849703" cy="4978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7772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Metacarpal bones  </a:t>
            </a:r>
          </a:p>
          <a:p>
            <a:r>
              <a:rPr lang="en-US" dirty="0" smtClean="0"/>
              <a:t>These five bones form the palm of the hand.</a:t>
            </a:r>
          </a:p>
          <a:p>
            <a:r>
              <a:rPr lang="en-US" dirty="0" smtClean="0"/>
              <a:t>The proximal ends articulate with the carpal bones and the distal ends with the phalanges.</a:t>
            </a:r>
          </a:p>
          <a:p>
            <a:r>
              <a:rPr lang="en-US" dirty="0" smtClean="0"/>
              <a:t>They are numbered from the thumb side inwards and each metacarpal is associated with a digit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Metacarpal I –Thumb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Metacarpal II- Index finger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Metacarpal III- Middle finger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Metacarpal IV- Ring finger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Metacarpal V- Little finger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/>
              <a:t>A.BONES OF THE UPPER EXTREMITY AND SHOULDER  GIRDLE</a:t>
            </a:r>
          </a:p>
          <a:p>
            <a:r>
              <a:rPr lang="en-US" dirty="0" smtClean="0"/>
              <a:t>The upper extremities consists of 64 bones(each upper limb has 32 bones)</a:t>
            </a:r>
          </a:p>
          <a:p>
            <a:r>
              <a:rPr lang="en-US" dirty="0" smtClean="0"/>
              <a:t>These are;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10 bones of shoulder and upper arm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16 wrist bones and 38 </a:t>
            </a:r>
            <a:r>
              <a:rPr lang="en-US" dirty="0" err="1" smtClean="0"/>
              <a:t>handbones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10 bones of the shoulder and upper arm</a:t>
            </a:r>
          </a:p>
          <a:p>
            <a:pPr>
              <a:buNone/>
            </a:pPr>
            <a:r>
              <a:rPr lang="en-US" dirty="0" smtClean="0"/>
              <a:t>Each side of the upper extremity</a:t>
            </a:r>
          </a:p>
          <a:p>
            <a:r>
              <a:rPr lang="en-US" dirty="0" smtClean="0"/>
              <a:t>1 Clavicle</a:t>
            </a:r>
          </a:p>
          <a:p>
            <a:r>
              <a:rPr lang="en-US" dirty="0" smtClean="0"/>
              <a:t>1 Scapula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humerus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Phalanges (finger bones) </a:t>
            </a:r>
          </a:p>
          <a:p>
            <a:r>
              <a:rPr lang="en-US" dirty="0" smtClean="0"/>
              <a:t>There are 14 phalanges, three in each finger and two in the thumb. </a:t>
            </a:r>
          </a:p>
          <a:p>
            <a:r>
              <a:rPr lang="en-US" dirty="0" smtClean="0"/>
              <a:t>They articulate with the metacarpal bones and with each other, by hinge joints.</a:t>
            </a:r>
          </a:p>
          <a:p>
            <a:r>
              <a:rPr lang="en-US" dirty="0" smtClean="0"/>
              <a:t>The thumb has distal and proximal phalanx while rest of digits have proximal, middle and distal phalanges,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Muscles of the upper extremities and shoulder</a:t>
            </a:r>
          </a:p>
          <a:p>
            <a:r>
              <a:rPr lang="en-US" dirty="0" smtClean="0"/>
              <a:t>Muscles are involved in contraction and relaxation to allow movement of limbs</a:t>
            </a:r>
          </a:p>
          <a:p>
            <a:r>
              <a:rPr lang="en-US" dirty="0" smtClean="0"/>
              <a:t>Upper extremities and shoulder are supplied with  skeletal muscles are involved in voluntary movement</a:t>
            </a:r>
          </a:p>
          <a:p>
            <a:r>
              <a:rPr lang="en-US" dirty="0" smtClean="0"/>
              <a:t>These muscles </a:t>
            </a:r>
            <a:r>
              <a:rPr lang="en-US" dirty="0" err="1" smtClean="0"/>
              <a:t>stabilise</a:t>
            </a:r>
            <a:r>
              <a:rPr lang="en-US" dirty="0" smtClean="0"/>
              <a:t> the association between the </a:t>
            </a:r>
            <a:r>
              <a:rPr lang="en-US" dirty="0" err="1" smtClean="0"/>
              <a:t>appendicular</a:t>
            </a:r>
            <a:r>
              <a:rPr lang="en-US" dirty="0" smtClean="0"/>
              <a:t> and axial skeletons at the pectoral girdle, and </a:t>
            </a:r>
            <a:r>
              <a:rPr lang="en-US" dirty="0" err="1" smtClean="0"/>
              <a:t>stabilise</a:t>
            </a:r>
            <a:r>
              <a:rPr lang="en-US" dirty="0" smtClean="0"/>
              <a:t> and allow movement of the shoulders and upper arms.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Muscles of shoulder girdle (anterior muscles)</a:t>
            </a:r>
          </a:p>
          <a:p>
            <a:pPr>
              <a:buNone/>
            </a:pPr>
            <a:r>
              <a:rPr lang="en-US" b="1" dirty="0" smtClean="0"/>
              <a:t>1. pectoral region muscle</a:t>
            </a:r>
          </a:p>
          <a:p>
            <a:r>
              <a:rPr lang="en-US" dirty="0" smtClean="0"/>
              <a:t>They are 4 in number and consists of pectoral major, pectoral minor, </a:t>
            </a:r>
            <a:r>
              <a:rPr lang="en-US" dirty="0" err="1" smtClean="0"/>
              <a:t>subclavius</a:t>
            </a:r>
            <a:r>
              <a:rPr lang="en-US" dirty="0" smtClean="0"/>
              <a:t> and </a:t>
            </a:r>
            <a:r>
              <a:rPr lang="en-US" dirty="0" err="1" smtClean="0"/>
              <a:t>serrateous</a:t>
            </a:r>
            <a:r>
              <a:rPr lang="en-US" dirty="0" smtClean="0"/>
              <a:t> anterior.</a:t>
            </a:r>
          </a:p>
          <a:p>
            <a:pPr>
              <a:buNone/>
            </a:pPr>
            <a:r>
              <a:rPr lang="en-US" b="1" dirty="0" err="1" smtClean="0"/>
              <a:t>a.Pectoralis</a:t>
            </a:r>
            <a:r>
              <a:rPr lang="en-US" b="1" dirty="0" smtClean="0"/>
              <a:t> major</a:t>
            </a:r>
          </a:p>
          <a:p>
            <a:r>
              <a:rPr lang="en-US" dirty="0" smtClean="0"/>
              <a:t> This lies on the anterior thoracic wall.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fibres</a:t>
            </a:r>
            <a:r>
              <a:rPr lang="en-US" dirty="0" smtClean="0"/>
              <a:t> originate from the middle third of the clavicle and from the sternum and are inserted into the lip of the </a:t>
            </a:r>
            <a:r>
              <a:rPr lang="en-US" dirty="0" err="1" smtClean="0"/>
              <a:t>intertubercular</a:t>
            </a:r>
            <a:r>
              <a:rPr lang="en-US" dirty="0" smtClean="0"/>
              <a:t> groove of the </a:t>
            </a:r>
            <a:r>
              <a:rPr lang="en-US" dirty="0" err="1" smtClean="0"/>
              <a:t>humerus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draws the arm forward and towards the body, i.e. flexes and adducts.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b.Pectoralis</a:t>
            </a:r>
            <a:r>
              <a:rPr lang="en-US" b="1" dirty="0" smtClean="0"/>
              <a:t> minor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Lies underneath </a:t>
            </a:r>
            <a:r>
              <a:rPr lang="en-US" dirty="0" err="1" smtClean="0"/>
              <a:t>pectoralis</a:t>
            </a:r>
            <a:r>
              <a:rPr lang="en-US" dirty="0" smtClean="0"/>
              <a:t> major. </a:t>
            </a:r>
          </a:p>
          <a:p>
            <a:r>
              <a:rPr lang="en-US" dirty="0" smtClean="0"/>
              <a:t>Form part of </a:t>
            </a:r>
            <a:r>
              <a:rPr lang="en-US" dirty="0" err="1" smtClean="0"/>
              <a:t>axilla</a:t>
            </a:r>
            <a:r>
              <a:rPr lang="en-US" dirty="0" smtClean="0"/>
              <a:t> region</a:t>
            </a:r>
          </a:p>
          <a:p>
            <a:r>
              <a:rPr lang="en-US" dirty="0" smtClean="0"/>
              <a:t>Originates from 3</a:t>
            </a:r>
            <a:r>
              <a:rPr lang="en-US" baseline="30000" dirty="0" smtClean="0"/>
              <a:t>rd</a:t>
            </a:r>
            <a:r>
              <a:rPr lang="en-US" dirty="0" smtClean="0"/>
              <a:t> -5</a:t>
            </a:r>
            <a:r>
              <a:rPr lang="en-US" baseline="30000" dirty="0" smtClean="0"/>
              <a:t>th</a:t>
            </a:r>
            <a:r>
              <a:rPr lang="en-US" dirty="0" smtClean="0"/>
              <a:t> ribs and inserts into the </a:t>
            </a:r>
            <a:r>
              <a:rPr lang="en-US" dirty="0" err="1" smtClean="0"/>
              <a:t>coracoid</a:t>
            </a:r>
            <a:r>
              <a:rPr lang="en-US" dirty="0" smtClean="0"/>
              <a:t> process of scapula</a:t>
            </a:r>
          </a:p>
          <a:p>
            <a:r>
              <a:rPr lang="en-US" dirty="0" err="1" smtClean="0"/>
              <a:t>Stabilises</a:t>
            </a:r>
            <a:r>
              <a:rPr lang="en-US" dirty="0" smtClean="0"/>
              <a:t> scapula by drawing it </a:t>
            </a:r>
            <a:r>
              <a:rPr lang="en-US" dirty="0" err="1" smtClean="0"/>
              <a:t>anterioinferiorly</a:t>
            </a:r>
            <a:r>
              <a:rPr lang="en-US" dirty="0" smtClean="0"/>
              <a:t> against thoracic wall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c.Serratus</a:t>
            </a:r>
            <a:r>
              <a:rPr lang="en-US" b="1" dirty="0" smtClean="0"/>
              <a:t> anterior</a:t>
            </a:r>
          </a:p>
          <a:p>
            <a:r>
              <a:rPr lang="en-US" dirty="0" smtClean="0"/>
              <a:t>Is located more laterally in the chest wall and forms the medial border of the </a:t>
            </a:r>
            <a:r>
              <a:rPr lang="en-US" dirty="0" err="1" smtClean="0"/>
              <a:t>axilla</a:t>
            </a:r>
            <a:r>
              <a:rPr lang="en-US" dirty="0" smtClean="0"/>
              <a:t> region</a:t>
            </a:r>
          </a:p>
          <a:p>
            <a:r>
              <a:rPr lang="en-US" dirty="0" smtClean="0"/>
              <a:t>They originate from lateral aspects of ribs 1-8.</a:t>
            </a:r>
          </a:p>
          <a:p>
            <a:r>
              <a:rPr lang="en-US" dirty="0" smtClean="0"/>
              <a:t>They attach to costal (rib facing) surface of the medial border of the scapula</a:t>
            </a:r>
          </a:p>
          <a:p>
            <a:r>
              <a:rPr lang="en-US" dirty="0" smtClean="0"/>
              <a:t>Rotates the scapula allowing the arm to be raised over 90 degrees.</a:t>
            </a:r>
          </a:p>
          <a:p>
            <a:r>
              <a:rPr lang="en-US" dirty="0" smtClean="0"/>
              <a:t>Holds scapula against ribcage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d. </a:t>
            </a:r>
            <a:r>
              <a:rPr lang="en-US" b="1" dirty="0" err="1" smtClean="0"/>
              <a:t>Subclavius</a:t>
            </a:r>
            <a:endParaRPr lang="en-US" b="1" dirty="0" smtClean="0"/>
          </a:p>
          <a:p>
            <a:r>
              <a:rPr lang="en-US" dirty="0" smtClean="0"/>
              <a:t>Is a small muscle located underneath the </a:t>
            </a:r>
            <a:r>
              <a:rPr lang="en-US" dirty="0" err="1" smtClean="0"/>
              <a:t>clavical</a:t>
            </a:r>
            <a:r>
              <a:rPr lang="en-US" dirty="0" smtClean="0"/>
              <a:t> running horizontally</a:t>
            </a:r>
          </a:p>
          <a:p>
            <a:r>
              <a:rPr lang="en-US" dirty="0" smtClean="0"/>
              <a:t>It gives protection to underlying neurovascular structures </a:t>
            </a:r>
            <a:r>
              <a:rPr lang="en-US" dirty="0" err="1" smtClean="0"/>
              <a:t>e.g</a:t>
            </a:r>
            <a:r>
              <a:rPr lang="en-US" dirty="0" smtClean="0"/>
              <a:t> in cases of </a:t>
            </a:r>
            <a:r>
              <a:rPr lang="en-US" dirty="0" err="1" smtClean="0"/>
              <a:t>clavicular</a:t>
            </a:r>
            <a:r>
              <a:rPr lang="en-US" dirty="0" smtClean="0"/>
              <a:t> fracture or other trauma</a:t>
            </a:r>
          </a:p>
          <a:p>
            <a:r>
              <a:rPr lang="en-US" dirty="0" smtClean="0"/>
              <a:t>Originates from the junction of first rib and costal cartilage inserting to inferior surface of the middle third of clavicle</a:t>
            </a:r>
          </a:p>
          <a:p>
            <a:r>
              <a:rPr lang="en-US" dirty="0" smtClean="0"/>
              <a:t>Anchors and depresses the clavicle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5178" y="304800"/>
            <a:ext cx="6293643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55567"/>
            <a:ext cx="8229600" cy="44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2.Posterior muscles</a:t>
            </a:r>
          </a:p>
          <a:p>
            <a:pPr marL="514350" indent="-514350">
              <a:buNone/>
            </a:pPr>
            <a:r>
              <a:rPr lang="en-US" b="1" dirty="0" smtClean="0"/>
              <a:t> Scapula-humeral muscles (intrinsic muscles</a:t>
            </a:r>
            <a:r>
              <a:rPr lang="en-US" dirty="0" smtClean="0"/>
              <a:t>)</a:t>
            </a:r>
          </a:p>
          <a:p>
            <a:pPr marL="514350" indent="-514350"/>
            <a:r>
              <a:rPr lang="en-US" dirty="0" smtClean="0"/>
              <a:t>They originate from the scapula and or clavicle and attach to </a:t>
            </a:r>
            <a:r>
              <a:rPr lang="en-US" dirty="0" err="1" smtClean="0"/>
              <a:t>humerus</a:t>
            </a:r>
            <a:endParaRPr lang="en-US" dirty="0" smtClean="0"/>
          </a:p>
          <a:p>
            <a:pPr marL="514350" indent="-514350"/>
            <a:r>
              <a:rPr lang="en-US" dirty="0" smtClean="0"/>
              <a:t>They  6 in number and </a:t>
            </a:r>
            <a:r>
              <a:rPr lang="en-US" dirty="0" err="1" smtClean="0"/>
              <a:t>inlcude</a:t>
            </a:r>
            <a:endParaRPr lang="en-US" dirty="0" smtClean="0"/>
          </a:p>
          <a:p>
            <a:pPr marL="514350" indent="-514350"/>
            <a:r>
              <a:rPr lang="en-US" dirty="0" smtClean="0"/>
              <a:t> </a:t>
            </a:r>
            <a:r>
              <a:rPr lang="en-US" b="1" dirty="0" smtClean="0"/>
              <a:t>Deltoid</a:t>
            </a:r>
          </a:p>
          <a:p>
            <a:pPr marL="514350" indent="-514350"/>
            <a:r>
              <a:rPr lang="en-US" b="1" dirty="0" err="1" smtClean="0"/>
              <a:t>Teres</a:t>
            </a:r>
            <a:r>
              <a:rPr lang="en-US" b="1" dirty="0" smtClean="0"/>
              <a:t> major</a:t>
            </a:r>
          </a:p>
          <a:p>
            <a:pPr marL="514350" indent="-514350"/>
            <a:r>
              <a:rPr lang="en-US" b="1" dirty="0" smtClean="0"/>
              <a:t>Rotator cuff muscle-</a:t>
            </a:r>
            <a:r>
              <a:rPr lang="en-US" dirty="0" smtClean="0"/>
              <a:t>These rotator cuff muscles are 4 in number </a:t>
            </a:r>
            <a:r>
              <a:rPr lang="en-US" dirty="0" err="1" smtClean="0"/>
              <a:t>i.e</a:t>
            </a:r>
            <a:r>
              <a:rPr lang="en-US" dirty="0" smtClean="0"/>
              <a:t>  </a:t>
            </a:r>
            <a:r>
              <a:rPr lang="en-US" dirty="0" err="1" smtClean="0"/>
              <a:t>supraspinatus</a:t>
            </a:r>
            <a:r>
              <a:rPr lang="en-US" dirty="0" smtClean="0"/>
              <a:t>, </a:t>
            </a:r>
            <a:r>
              <a:rPr lang="en-US" dirty="0" err="1" smtClean="0"/>
              <a:t>infraspinatus</a:t>
            </a:r>
            <a:r>
              <a:rPr lang="en-US" dirty="0" smtClean="0"/>
              <a:t>, </a:t>
            </a:r>
            <a:r>
              <a:rPr lang="en-US" dirty="0" err="1" smtClean="0"/>
              <a:t>teres</a:t>
            </a:r>
            <a:r>
              <a:rPr lang="en-US" dirty="0" smtClean="0"/>
              <a:t> minor and </a:t>
            </a:r>
            <a:r>
              <a:rPr lang="en-US" dirty="0" err="1" smtClean="0"/>
              <a:t>subcaspularis</a:t>
            </a:r>
            <a:endParaRPr lang="en-US" dirty="0" smtClean="0"/>
          </a:p>
          <a:p>
            <a:pPr marL="514350" indent="-514350"/>
            <a:endParaRPr lang="en-US" dirty="0" smtClean="0"/>
          </a:p>
          <a:p>
            <a:endParaRPr lang="en-US" dirty="0" smtClean="0"/>
          </a:p>
          <a:p>
            <a:pPr marL="514350" indent="-514350"/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a.Deltoid</a:t>
            </a:r>
            <a:r>
              <a:rPr lang="en-US" b="1" dirty="0" smtClean="0"/>
              <a:t>  muscles</a:t>
            </a:r>
          </a:p>
          <a:p>
            <a:r>
              <a:rPr lang="en-US" dirty="0" smtClean="0"/>
              <a:t>These muscle </a:t>
            </a:r>
            <a:r>
              <a:rPr lang="en-US" dirty="0" err="1" smtClean="0"/>
              <a:t>fibres</a:t>
            </a:r>
            <a:r>
              <a:rPr lang="en-US" dirty="0" smtClean="0"/>
              <a:t> originate from the lateral one third of clavicle, </a:t>
            </a:r>
            <a:r>
              <a:rPr lang="en-US" dirty="0" err="1" smtClean="0"/>
              <a:t>acromion</a:t>
            </a:r>
            <a:r>
              <a:rPr lang="en-US" dirty="0" smtClean="0"/>
              <a:t> process and spine of scapula and radiate over the shoulder joint to be inserted into the deltoid </a:t>
            </a:r>
            <a:r>
              <a:rPr lang="en-US" dirty="0" err="1" smtClean="0"/>
              <a:t>tuberosity</a:t>
            </a:r>
            <a:r>
              <a:rPr lang="en-US" dirty="0" smtClean="0"/>
              <a:t> of the </a:t>
            </a:r>
            <a:r>
              <a:rPr lang="en-US" dirty="0" err="1" smtClean="0"/>
              <a:t>humerus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It forms the fleshy and rounded contour of the shoulder and the main function is movement of the arm.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Movements allowed: abduction of the arm, flexion and medial rotation of </a:t>
            </a:r>
            <a:r>
              <a:rPr lang="en-US" dirty="0" err="1" smtClean="0"/>
              <a:t>humerus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 Radius and ulna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Shoulder girdle</a:t>
            </a:r>
          </a:p>
          <a:p>
            <a:pPr>
              <a:buNone/>
            </a:pPr>
            <a:r>
              <a:rPr lang="en-US" dirty="0" smtClean="0"/>
              <a:t>Is formed by 2 bones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1" dirty="0" smtClean="0"/>
              <a:t>The clavicle (collar bone)</a:t>
            </a:r>
          </a:p>
          <a:p>
            <a:pPr marL="514350" indent="-514350"/>
            <a:r>
              <a:rPr lang="en-US" dirty="0" smtClean="0"/>
              <a:t>Long bone with double curve</a:t>
            </a:r>
          </a:p>
          <a:p>
            <a:pPr marL="514350" indent="-514350"/>
            <a:r>
              <a:rPr lang="en-US" dirty="0" smtClean="0"/>
              <a:t>Its is S-shaped</a:t>
            </a:r>
          </a:p>
          <a:p>
            <a:pPr marL="514350" indent="-514350"/>
            <a:r>
              <a:rPr lang="en-US" dirty="0" smtClean="0"/>
              <a:t>Medial end articulate with  </a:t>
            </a:r>
            <a:r>
              <a:rPr lang="en-US" dirty="0" err="1" smtClean="0"/>
              <a:t>manibrium</a:t>
            </a:r>
            <a:r>
              <a:rPr lang="en-US" dirty="0" smtClean="0"/>
              <a:t> of the sternum to form </a:t>
            </a:r>
            <a:r>
              <a:rPr lang="en-US" dirty="0" err="1" smtClean="0"/>
              <a:t>sternoclavicular</a:t>
            </a:r>
            <a:r>
              <a:rPr lang="en-US" dirty="0" smtClean="0"/>
              <a:t> joint</a:t>
            </a:r>
          </a:p>
          <a:p>
            <a:pPr marL="514350" indent="-514350"/>
            <a:r>
              <a:rPr lang="en-US" dirty="0" smtClean="0"/>
              <a:t>Lateral end articulates  with </a:t>
            </a:r>
            <a:r>
              <a:rPr lang="en-US" dirty="0" err="1" smtClean="0"/>
              <a:t>acromion</a:t>
            </a:r>
            <a:r>
              <a:rPr lang="en-US" dirty="0" smtClean="0"/>
              <a:t> process of scapula to form </a:t>
            </a:r>
            <a:r>
              <a:rPr lang="en-US" dirty="0" err="1" smtClean="0"/>
              <a:t>acromioclavicular</a:t>
            </a:r>
            <a:r>
              <a:rPr lang="en-US" dirty="0" smtClean="0"/>
              <a:t> joint</a:t>
            </a:r>
          </a:p>
          <a:p>
            <a:pPr marL="514350" indent="-514350"/>
            <a:r>
              <a:rPr lang="en-US" dirty="0" smtClean="0"/>
              <a:t>Provides a bony link between upper limb and axial skeleton</a:t>
            </a:r>
          </a:p>
          <a:p>
            <a:pPr marL="514350" indent="-514350"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They also cause </a:t>
            </a:r>
            <a:r>
              <a:rPr lang="en-US" dirty="0" err="1" smtClean="0"/>
              <a:t>rythmic</a:t>
            </a:r>
            <a:r>
              <a:rPr lang="en-US" dirty="0" smtClean="0"/>
              <a:t> swinging movement of arm </a:t>
            </a:r>
            <a:r>
              <a:rPr lang="en-US" dirty="0" err="1" smtClean="0"/>
              <a:t>e.g</a:t>
            </a:r>
            <a:r>
              <a:rPr lang="en-US" dirty="0" smtClean="0"/>
              <a:t> during walking</a:t>
            </a:r>
          </a:p>
          <a:p>
            <a:pPr>
              <a:buNone/>
            </a:pPr>
            <a:r>
              <a:rPr lang="en-US" b="1" dirty="0" err="1" smtClean="0"/>
              <a:t>b.Teres</a:t>
            </a:r>
            <a:r>
              <a:rPr lang="en-US" b="1" dirty="0" smtClean="0"/>
              <a:t> major</a:t>
            </a:r>
          </a:p>
          <a:p>
            <a:r>
              <a:rPr lang="en-US" dirty="0" smtClean="0"/>
              <a:t>Originates from posterior surface of scapula adjacent to lateral border</a:t>
            </a:r>
          </a:p>
          <a:p>
            <a:r>
              <a:rPr lang="en-US" dirty="0" smtClean="0"/>
              <a:t>It attaches to greater tubercle of </a:t>
            </a:r>
            <a:r>
              <a:rPr lang="en-US" dirty="0" err="1" smtClean="0"/>
              <a:t>humerus</a:t>
            </a:r>
            <a:endParaRPr lang="en-US" dirty="0" smtClean="0"/>
          </a:p>
          <a:p>
            <a:r>
              <a:rPr lang="en-US" dirty="0" smtClean="0"/>
              <a:t>Laterally rotates the arm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b.Rotator</a:t>
            </a:r>
            <a:r>
              <a:rPr lang="en-US" b="1" dirty="0" smtClean="0"/>
              <a:t> cuff muscles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Supraspinatus</a:t>
            </a:r>
            <a:r>
              <a:rPr lang="en-US" b="1" dirty="0" smtClean="0"/>
              <a:t>- </a:t>
            </a:r>
            <a:r>
              <a:rPr lang="en-US" dirty="0" smtClean="0"/>
              <a:t>originates from superior surface of spine of the scapula and inserts on superior  aspect of greater tubercle of </a:t>
            </a:r>
            <a:r>
              <a:rPr lang="en-US" dirty="0" err="1" smtClean="0"/>
              <a:t>humerus</a:t>
            </a:r>
            <a:r>
              <a:rPr lang="en-US" dirty="0" smtClean="0"/>
              <a:t>. It stabilizes shoulder joint and prevents downward dislocation of </a:t>
            </a:r>
            <a:r>
              <a:rPr lang="en-US" dirty="0" err="1" smtClean="0"/>
              <a:t>humerus</a:t>
            </a:r>
            <a:r>
              <a:rPr lang="en-US" dirty="0" smtClean="0"/>
              <a:t>. Allows abduction of the arm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Infraspinatus</a:t>
            </a:r>
            <a:r>
              <a:rPr lang="en-US" b="1" dirty="0" smtClean="0"/>
              <a:t>- </a:t>
            </a:r>
            <a:r>
              <a:rPr lang="en-US" dirty="0" smtClean="0"/>
              <a:t>originates from </a:t>
            </a:r>
            <a:r>
              <a:rPr lang="en-US" dirty="0" err="1" smtClean="0"/>
              <a:t>infraspinous</a:t>
            </a:r>
            <a:r>
              <a:rPr lang="en-US" dirty="0" smtClean="0"/>
              <a:t> </a:t>
            </a:r>
            <a:r>
              <a:rPr lang="en-US" dirty="0" err="1" smtClean="0"/>
              <a:t>fossa</a:t>
            </a:r>
            <a:r>
              <a:rPr lang="en-US" dirty="0" smtClean="0"/>
              <a:t> of scapula and inserts in greater tubercle of </a:t>
            </a:r>
            <a:r>
              <a:rPr lang="en-US" dirty="0" err="1" smtClean="0"/>
              <a:t>humerus</a:t>
            </a:r>
            <a:r>
              <a:rPr lang="en-US" dirty="0" smtClean="0"/>
              <a:t>. It </a:t>
            </a:r>
            <a:r>
              <a:rPr lang="en-US" dirty="0" err="1" smtClean="0"/>
              <a:t>stabilises</a:t>
            </a:r>
            <a:r>
              <a:rPr lang="en-US" dirty="0" smtClean="0"/>
              <a:t> the shoulder joint and is involved  lateral rotation of the </a:t>
            </a:r>
            <a:r>
              <a:rPr lang="en-US" dirty="0" err="1" smtClean="0"/>
              <a:t>humerus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err="1" smtClean="0"/>
              <a:t>Teres</a:t>
            </a:r>
            <a:r>
              <a:rPr lang="en-US" b="1" dirty="0" smtClean="0"/>
              <a:t> minor- </a:t>
            </a:r>
            <a:r>
              <a:rPr lang="en-US" dirty="0" smtClean="0"/>
              <a:t> Originate from posterior surface of scapula adjacent to its lateral border. It attaches to greater tubercle of the </a:t>
            </a:r>
            <a:r>
              <a:rPr lang="en-US" dirty="0" err="1" smtClean="0"/>
              <a:t>humerus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dirty="0" err="1" smtClean="0"/>
              <a:t>Subscapularis</a:t>
            </a:r>
            <a:r>
              <a:rPr lang="en-US" b="1" dirty="0" smtClean="0"/>
              <a:t>-</a:t>
            </a:r>
            <a:r>
              <a:rPr lang="en-US" dirty="0" smtClean="0"/>
              <a:t> originates from </a:t>
            </a:r>
            <a:r>
              <a:rPr lang="en-US" dirty="0" err="1" smtClean="0"/>
              <a:t>subscapular</a:t>
            </a:r>
            <a:r>
              <a:rPr lang="en-US" dirty="0" smtClean="0"/>
              <a:t> </a:t>
            </a:r>
            <a:r>
              <a:rPr lang="en-US" dirty="0" err="1" smtClean="0"/>
              <a:t>fossa</a:t>
            </a:r>
            <a:r>
              <a:rPr lang="en-US" dirty="0" smtClean="0"/>
              <a:t> on costal surface of scapula. It attaches to lesser tubercle of </a:t>
            </a:r>
            <a:r>
              <a:rPr lang="en-US" dirty="0" err="1" smtClean="0"/>
              <a:t>humerus</a:t>
            </a:r>
            <a:r>
              <a:rPr lang="en-US" dirty="0" smtClean="0"/>
              <a:t>. It is important in stabilizing the shoulder and in medial rotation of </a:t>
            </a:r>
            <a:r>
              <a:rPr lang="en-US" dirty="0" err="1" smtClean="0"/>
              <a:t>humerus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Instrinsic</a:t>
            </a:r>
            <a:r>
              <a:rPr lang="en-US" b="1" dirty="0" smtClean="0"/>
              <a:t> muscles/Scapula-humeral muscles</a:t>
            </a:r>
            <a:endParaRPr lang="en-US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73913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Intrinsic muscles (Rotator cuff muscles)</a:t>
            </a:r>
            <a:endParaRPr lang="en-US" b="1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Extrinsic muscles (axial –</a:t>
            </a:r>
            <a:r>
              <a:rPr lang="en-US" b="1" dirty="0" err="1" smtClean="0"/>
              <a:t>appendicular</a:t>
            </a:r>
            <a:r>
              <a:rPr lang="en-US" b="1" dirty="0" smtClean="0"/>
              <a:t> muscles)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315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3. </a:t>
            </a:r>
            <a:r>
              <a:rPr lang="en-US" b="1" dirty="0" err="1" smtClean="0"/>
              <a:t>Axio</a:t>
            </a:r>
            <a:r>
              <a:rPr lang="en-US" b="1" dirty="0" smtClean="0"/>
              <a:t>-</a:t>
            </a:r>
            <a:r>
              <a:rPr lang="en-US" b="1" dirty="0" err="1" smtClean="0"/>
              <a:t>appendicular</a:t>
            </a:r>
            <a:r>
              <a:rPr lang="en-US" b="1" dirty="0" smtClean="0"/>
              <a:t> muscles (extrinsic muscles)</a:t>
            </a:r>
          </a:p>
          <a:p>
            <a:r>
              <a:rPr lang="en-US" dirty="0" smtClean="0"/>
              <a:t>Connect axial skeleton to </a:t>
            </a:r>
            <a:r>
              <a:rPr lang="en-US" dirty="0" err="1" smtClean="0"/>
              <a:t>appendicular</a:t>
            </a:r>
            <a:r>
              <a:rPr lang="en-US" dirty="0" smtClean="0"/>
              <a:t> skeleton</a:t>
            </a:r>
          </a:p>
          <a:p>
            <a:r>
              <a:rPr lang="en-US" dirty="0" smtClean="0"/>
              <a:t>They originate from torso (trunk) and attach to bones of shoulder (clavicle, scapula or </a:t>
            </a:r>
            <a:r>
              <a:rPr lang="en-US" dirty="0" err="1" smtClean="0"/>
              <a:t>humerus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muscles are both deep and superficial muscles</a:t>
            </a:r>
          </a:p>
          <a:p>
            <a:r>
              <a:rPr lang="en-US" dirty="0" smtClean="0"/>
              <a:t>Superficial layer- trapezium and </a:t>
            </a:r>
            <a:r>
              <a:rPr lang="en-US" dirty="0" err="1" smtClean="0"/>
              <a:t>latissmus</a:t>
            </a:r>
            <a:r>
              <a:rPr lang="en-US" dirty="0" smtClean="0"/>
              <a:t> </a:t>
            </a:r>
            <a:r>
              <a:rPr lang="en-US" dirty="0" err="1" smtClean="0"/>
              <a:t>dorsi</a:t>
            </a:r>
            <a:endParaRPr lang="en-US" dirty="0" smtClean="0"/>
          </a:p>
          <a:p>
            <a:r>
              <a:rPr lang="en-US" dirty="0" smtClean="0"/>
              <a:t>Deep layer- </a:t>
            </a:r>
            <a:r>
              <a:rPr lang="en-US" dirty="0" err="1" smtClean="0"/>
              <a:t>levator</a:t>
            </a:r>
            <a:r>
              <a:rPr lang="en-US" dirty="0" smtClean="0"/>
              <a:t> scapula, rhomboid major and rhomboid minor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/>
          </a:bodyPr>
          <a:lstStyle/>
          <a:p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a.Trapezium</a:t>
            </a:r>
            <a:r>
              <a:rPr lang="en-US" b="1" dirty="0" smtClean="0"/>
              <a:t>- </a:t>
            </a:r>
          </a:p>
          <a:p>
            <a:r>
              <a:rPr lang="en-US" dirty="0" smtClean="0"/>
              <a:t>is flat and triangular muscle. Is the most superficial of all back muscles. originates from the skull, </a:t>
            </a:r>
            <a:r>
              <a:rPr lang="en-US" dirty="0" err="1" smtClean="0"/>
              <a:t>nuchal</a:t>
            </a:r>
            <a:r>
              <a:rPr lang="en-US" dirty="0" smtClean="0"/>
              <a:t> ligament and </a:t>
            </a:r>
            <a:r>
              <a:rPr lang="en-US" dirty="0" err="1" smtClean="0"/>
              <a:t>spinous</a:t>
            </a:r>
            <a:r>
              <a:rPr lang="en-US" dirty="0" smtClean="0"/>
              <a:t> process 0f C7-T12.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fibres</a:t>
            </a:r>
            <a:r>
              <a:rPr lang="en-US" dirty="0" smtClean="0"/>
              <a:t> attach to the clavicle, </a:t>
            </a:r>
            <a:r>
              <a:rPr lang="en-US" dirty="0" err="1" smtClean="0"/>
              <a:t>acromion</a:t>
            </a:r>
            <a:r>
              <a:rPr lang="en-US" dirty="0" smtClean="0"/>
              <a:t> and scapula spine. </a:t>
            </a:r>
          </a:p>
          <a:p>
            <a:r>
              <a:rPr lang="en-US" dirty="0" smtClean="0"/>
              <a:t>Upper fibers rotates it during adduction of arm. </a:t>
            </a:r>
          </a:p>
          <a:p>
            <a:r>
              <a:rPr lang="en-US" dirty="0" smtClean="0"/>
              <a:t>Middle </a:t>
            </a:r>
            <a:r>
              <a:rPr lang="en-US" dirty="0" err="1" smtClean="0"/>
              <a:t>fibres</a:t>
            </a:r>
            <a:r>
              <a:rPr lang="en-US" dirty="0" smtClean="0"/>
              <a:t> retract the scapula and lower </a:t>
            </a:r>
            <a:r>
              <a:rPr lang="en-US" dirty="0" err="1" smtClean="0"/>
              <a:t>fibres</a:t>
            </a:r>
            <a:r>
              <a:rPr lang="en-US" dirty="0" smtClean="0"/>
              <a:t> pull scapula inferiorly 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b.Latissmus</a:t>
            </a:r>
            <a:r>
              <a:rPr lang="en-US" b="1" dirty="0" smtClean="0"/>
              <a:t> </a:t>
            </a:r>
            <a:r>
              <a:rPr lang="en-US" b="1" dirty="0" err="1" smtClean="0"/>
              <a:t>Dorsi</a:t>
            </a:r>
            <a:endParaRPr lang="en-US" b="1" dirty="0" smtClean="0"/>
          </a:p>
          <a:p>
            <a:r>
              <a:rPr lang="en-US" dirty="0" smtClean="0"/>
              <a:t>Is superficial and originates from lower thoracic vertebrae , the 3</a:t>
            </a:r>
            <a:r>
              <a:rPr lang="en-US" baseline="30000" dirty="0" smtClean="0"/>
              <a:t>rd</a:t>
            </a:r>
            <a:r>
              <a:rPr lang="en-US" dirty="0" smtClean="0"/>
              <a:t> and 4</a:t>
            </a:r>
            <a:r>
              <a:rPr lang="en-US" baseline="30000" dirty="0" smtClean="0"/>
              <a:t>th</a:t>
            </a:r>
            <a:r>
              <a:rPr lang="en-US" dirty="0" smtClean="0"/>
              <a:t> ribs, iliac crest and lumbar vertebrae</a:t>
            </a:r>
          </a:p>
          <a:p>
            <a:r>
              <a:rPr lang="en-US" dirty="0" smtClean="0"/>
              <a:t>It inserts to </a:t>
            </a:r>
            <a:r>
              <a:rPr lang="en-US" dirty="0" err="1" smtClean="0"/>
              <a:t>intertubercular</a:t>
            </a:r>
            <a:r>
              <a:rPr lang="en-US" dirty="0" smtClean="0"/>
              <a:t> </a:t>
            </a:r>
            <a:r>
              <a:rPr lang="en-US" dirty="0" err="1" smtClean="0"/>
              <a:t>sulcus</a:t>
            </a:r>
            <a:r>
              <a:rPr lang="en-US" dirty="0" smtClean="0"/>
              <a:t> of </a:t>
            </a:r>
            <a:r>
              <a:rPr lang="en-US" dirty="0" err="1" smtClean="0"/>
              <a:t>humerus</a:t>
            </a:r>
            <a:endParaRPr lang="en-US" dirty="0" smtClean="0"/>
          </a:p>
          <a:p>
            <a:r>
              <a:rPr lang="en-US" dirty="0" smtClean="0"/>
              <a:t>It extends, adducts and medially rotates the upper limb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c.Levator</a:t>
            </a:r>
            <a:r>
              <a:rPr lang="en-US" b="1" dirty="0" smtClean="0"/>
              <a:t> scapula</a:t>
            </a:r>
          </a:p>
          <a:p>
            <a:r>
              <a:rPr lang="en-US" dirty="0" smtClean="0"/>
              <a:t>It is a deep muscle</a:t>
            </a:r>
          </a:p>
          <a:p>
            <a:r>
              <a:rPr lang="en-US" dirty="0" smtClean="0"/>
              <a:t>It begins in the neck and extends to </a:t>
            </a:r>
            <a:r>
              <a:rPr lang="en-US" dirty="0" err="1" smtClean="0"/>
              <a:t>to</a:t>
            </a:r>
            <a:r>
              <a:rPr lang="en-US" dirty="0" smtClean="0"/>
              <a:t> the scapula</a:t>
            </a:r>
          </a:p>
          <a:p>
            <a:r>
              <a:rPr lang="en-US" dirty="0" smtClean="0"/>
              <a:t>Originates from transverse processes of C1-C4 vertebrae and attaches to medial border of scapula</a:t>
            </a:r>
          </a:p>
          <a:p>
            <a:r>
              <a:rPr lang="en-US" dirty="0" smtClean="0"/>
              <a:t>It elevates the scapula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50" y="1286669"/>
            <a:ext cx="5143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d. Rhomboids</a:t>
            </a:r>
          </a:p>
          <a:p>
            <a:r>
              <a:rPr lang="en-US" dirty="0" smtClean="0"/>
              <a:t>Are deep muscles</a:t>
            </a:r>
          </a:p>
          <a:p>
            <a:r>
              <a:rPr lang="en-US" dirty="0" smtClean="0"/>
              <a:t>There are 2 rhomboid muscles-major an minor</a:t>
            </a:r>
          </a:p>
          <a:p>
            <a:r>
              <a:rPr lang="en-US" dirty="0" smtClean="0"/>
              <a:t>Rhomboid minor is located superiorly to major</a:t>
            </a:r>
          </a:p>
          <a:p>
            <a:pPr>
              <a:buNone/>
            </a:pPr>
            <a:r>
              <a:rPr lang="en-US" b="1" dirty="0" smtClean="0"/>
              <a:t>Rhomboid major-</a:t>
            </a:r>
            <a:r>
              <a:rPr lang="en-US" dirty="0" smtClean="0"/>
              <a:t> originates from </a:t>
            </a:r>
            <a:r>
              <a:rPr lang="en-US" dirty="0" err="1" smtClean="0"/>
              <a:t>spinous</a:t>
            </a:r>
            <a:r>
              <a:rPr lang="en-US" dirty="0" smtClean="0"/>
              <a:t> processes of T2-T5 vertebrae. Attaches to medial border of scapula between scapula spine and inferior angle. It retracts and rotates scapula</a:t>
            </a:r>
          </a:p>
          <a:p>
            <a:pPr>
              <a:buNone/>
            </a:pPr>
            <a:r>
              <a:rPr lang="en-US" b="1" dirty="0" smtClean="0"/>
              <a:t>Rhomboid minor-</a:t>
            </a:r>
            <a:r>
              <a:rPr lang="en-US" dirty="0" smtClean="0"/>
              <a:t>originates from </a:t>
            </a:r>
            <a:r>
              <a:rPr lang="en-US" dirty="0" err="1" smtClean="0"/>
              <a:t>spinous</a:t>
            </a:r>
            <a:r>
              <a:rPr lang="en-US" dirty="0" smtClean="0"/>
              <a:t> process of C7-T1. it attaches to medial border of scapula at the level of spine of scapula. It retracts and rotates scapula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Muscles of  arm</a:t>
            </a:r>
          </a:p>
          <a:p>
            <a:r>
              <a:rPr lang="en-US" dirty="0" smtClean="0"/>
              <a:t>It  consists of 4 muscle</a:t>
            </a:r>
          </a:p>
          <a:p>
            <a:r>
              <a:rPr lang="en-US" dirty="0" smtClean="0"/>
              <a:t> 3 in anterior compartment (biceps </a:t>
            </a:r>
            <a:r>
              <a:rPr lang="en-US" dirty="0" err="1" smtClean="0"/>
              <a:t>brachii</a:t>
            </a:r>
            <a:r>
              <a:rPr lang="en-US" dirty="0" smtClean="0"/>
              <a:t>, </a:t>
            </a:r>
            <a:r>
              <a:rPr lang="en-US" dirty="0" err="1" smtClean="0"/>
              <a:t>brachialis</a:t>
            </a:r>
            <a:r>
              <a:rPr lang="en-US" dirty="0" smtClean="0"/>
              <a:t>, </a:t>
            </a:r>
            <a:r>
              <a:rPr lang="en-US" dirty="0" err="1" smtClean="0"/>
              <a:t>coracobrachialis</a:t>
            </a:r>
            <a:r>
              <a:rPr lang="en-US" dirty="0" smtClean="0"/>
              <a:t> and one in posterior compartment (triceps </a:t>
            </a:r>
            <a:r>
              <a:rPr lang="en-US" dirty="0" err="1" smtClean="0"/>
              <a:t>brachii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Muscles of  arm : anterior compartment </a:t>
            </a:r>
            <a:endParaRPr lang="en-US" b="1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746320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Muscles of posterior compartment of arm</a:t>
            </a:r>
            <a:endParaRPr lang="en-US" b="1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6019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Anterior compartment</a:t>
            </a:r>
          </a:p>
          <a:p>
            <a:pPr>
              <a:buNone/>
            </a:pPr>
            <a:r>
              <a:rPr lang="en-US" dirty="0" smtClean="0"/>
              <a:t>It consists of</a:t>
            </a:r>
          </a:p>
          <a:p>
            <a:pPr>
              <a:buNone/>
            </a:pPr>
            <a:r>
              <a:rPr lang="en-US" b="1" dirty="0" err="1" smtClean="0"/>
              <a:t>Coracobrachialis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lies on the upper medial aspect of the arm. </a:t>
            </a:r>
          </a:p>
          <a:p>
            <a:r>
              <a:rPr lang="en-US" dirty="0" smtClean="0"/>
              <a:t>It arises from the </a:t>
            </a:r>
            <a:r>
              <a:rPr lang="en-US" dirty="0" err="1" smtClean="0"/>
              <a:t>coracoid</a:t>
            </a:r>
            <a:r>
              <a:rPr lang="en-US" dirty="0" smtClean="0"/>
              <a:t> process of the scapula, stretches across in front of the shoulder joint and is inserted into the middle third of the </a:t>
            </a:r>
            <a:r>
              <a:rPr lang="en-US" dirty="0" err="1" smtClean="0"/>
              <a:t>humerus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flexes the shoulder joint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Biceps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lies on the anterior aspect of the upper arm. </a:t>
            </a:r>
          </a:p>
          <a:p>
            <a:r>
              <a:rPr lang="en-US" dirty="0" smtClean="0"/>
              <a:t>At its proximal end it is divided into two parts (heads), each of which has its own tendon. </a:t>
            </a:r>
          </a:p>
          <a:p>
            <a:r>
              <a:rPr lang="en-US" dirty="0" smtClean="0"/>
              <a:t>The short head rises from the </a:t>
            </a:r>
            <a:r>
              <a:rPr lang="en-US" dirty="0" err="1" smtClean="0"/>
              <a:t>coracoid</a:t>
            </a:r>
            <a:r>
              <a:rPr lang="en-US" dirty="0" smtClean="0"/>
              <a:t> process of the scapula and passes in front of the shoulder joint to the arm. </a:t>
            </a:r>
          </a:p>
          <a:p>
            <a:r>
              <a:rPr lang="en-US" dirty="0" smtClean="0"/>
              <a:t>The long head originates from the rim of the </a:t>
            </a:r>
            <a:r>
              <a:rPr lang="en-US" dirty="0" err="1" smtClean="0"/>
              <a:t>glenoid</a:t>
            </a:r>
            <a:r>
              <a:rPr lang="en-US" dirty="0" smtClean="0"/>
              <a:t> cavity and its tendon passes through the joint cavity and the </a:t>
            </a:r>
            <a:r>
              <a:rPr lang="en-US" dirty="0" err="1" smtClean="0"/>
              <a:t>bicipital</a:t>
            </a:r>
            <a:r>
              <a:rPr lang="en-US" dirty="0" smtClean="0"/>
              <a:t> groove of the </a:t>
            </a:r>
            <a:r>
              <a:rPr lang="en-US" dirty="0" err="1" smtClean="0"/>
              <a:t>humerus</a:t>
            </a:r>
            <a:r>
              <a:rPr lang="en-US" dirty="0" smtClean="0"/>
              <a:t> to the arm.</a:t>
            </a:r>
          </a:p>
          <a:p>
            <a:r>
              <a:rPr lang="en-US" dirty="0" smtClean="0"/>
              <a:t> It is retained in the </a:t>
            </a:r>
            <a:r>
              <a:rPr lang="en-US" dirty="0" err="1" smtClean="0"/>
              <a:t>bicipital</a:t>
            </a:r>
            <a:r>
              <a:rPr lang="en-US" dirty="0" smtClean="0"/>
              <a:t> groove by a transverse humeral ligament that stretches across the groove. </a:t>
            </a:r>
          </a:p>
          <a:p>
            <a:r>
              <a:rPr lang="en-US" dirty="0" smtClean="0"/>
              <a:t>The distal tendon crosses the elbow joint and is inserted into the radial </a:t>
            </a:r>
            <a:r>
              <a:rPr lang="en-US" dirty="0" err="1" smtClean="0"/>
              <a:t>tuberosity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helps to </a:t>
            </a:r>
            <a:r>
              <a:rPr lang="en-US" dirty="0" err="1" smtClean="0"/>
              <a:t>stabilise</a:t>
            </a:r>
            <a:r>
              <a:rPr lang="en-US" dirty="0" smtClean="0"/>
              <a:t> and flex the shoulder joint and at the elbow joint it assists with flexion and </a:t>
            </a:r>
            <a:r>
              <a:rPr lang="en-US" dirty="0" err="1" smtClean="0"/>
              <a:t>supination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Brachialis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lies on the anterior aspect of the upper arm deep to the biceps. </a:t>
            </a:r>
          </a:p>
          <a:p>
            <a:r>
              <a:rPr lang="en-US" dirty="0" smtClean="0"/>
              <a:t>It originates from the shaft of the </a:t>
            </a:r>
            <a:r>
              <a:rPr lang="en-US" dirty="0" err="1" smtClean="0"/>
              <a:t>humerus</a:t>
            </a:r>
            <a:r>
              <a:rPr lang="en-US" dirty="0" smtClean="0"/>
              <a:t>, extends across the elbow joint and is inserted into the ulna just distal to the joint capsule.</a:t>
            </a:r>
          </a:p>
          <a:p>
            <a:r>
              <a:rPr lang="en-US" dirty="0" smtClean="0"/>
              <a:t> It is the main flexor of the elbow joint.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Posterior compartment of  arm</a:t>
            </a:r>
          </a:p>
          <a:p>
            <a:r>
              <a:rPr lang="en-US" dirty="0" smtClean="0"/>
              <a:t>It contains of triceps </a:t>
            </a:r>
            <a:r>
              <a:rPr lang="en-US" dirty="0" err="1" smtClean="0"/>
              <a:t>brachii</a:t>
            </a:r>
            <a:r>
              <a:rPr lang="en-US" dirty="0" smtClean="0"/>
              <a:t> muscles which has 3 heads-medial, lateral</a:t>
            </a:r>
          </a:p>
          <a:p>
            <a:pPr>
              <a:buNone/>
            </a:pPr>
            <a:r>
              <a:rPr lang="en-US" b="1" dirty="0" smtClean="0"/>
              <a:t>Triceps </a:t>
            </a:r>
            <a:r>
              <a:rPr lang="en-US" b="1" dirty="0" err="1" smtClean="0"/>
              <a:t>brachii</a:t>
            </a:r>
            <a:endParaRPr lang="en-US" b="1" dirty="0" smtClean="0"/>
          </a:p>
          <a:p>
            <a:r>
              <a:rPr lang="en-US" dirty="0" smtClean="0"/>
              <a:t>Originates from </a:t>
            </a:r>
            <a:r>
              <a:rPr lang="en-US" dirty="0" err="1" smtClean="0"/>
              <a:t>infraglenoid</a:t>
            </a:r>
            <a:r>
              <a:rPr lang="en-US" dirty="0" smtClean="0"/>
              <a:t> tubercle</a:t>
            </a:r>
          </a:p>
          <a:p>
            <a:r>
              <a:rPr lang="en-US" dirty="0" smtClean="0"/>
              <a:t>Lateral head originates from </a:t>
            </a:r>
            <a:r>
              <a:rPr lang="en-US" dirty="0" err="1" smtClean="0"/>
              <a:t>humerus</a:t>
            </a:r>
            <a:r>
              <a:rPr lang="en-US" dirty="0" smtClean="0"/>
              <a:t> superior to radial groove.</a:t>
            </a:r>
          </a:p>
          <a:p>
            <a:r>
              <a:rPr lang="en-US" dirty="0" smtClean="0"/>
              <a:t> Medial head from </a:t>
            </a:r>
            <a:r>
              <a:rPr lang="en-US" dirty="0" err="1" smtClean="0"/>
              <a:t>humerus</a:t>
            </a:r>
            <a:r>
              <a:rPr lang="en-US" dirty="0" smtClean="0"/>
              <a:t> inferior to the radial groove</a:t>
            </a:r>
          </a:p>
          <a:p>
            <a:r>
              <a:rPr lang="en-US" dirty="0" smtClean="0"/>
              <a:t>Distally, the head converge onto one tendon and insert into the </a:t>
            </a:r>
            <a:r>
              <a:rPr lang="en-US" dirty="0" err="1" smtClean="0"/>
              <a:t>olecranon</a:t>
            </a:r>
            <a:r>
              <a:rPr lang="en-US" dirty="0" smtClean="0"/>
              <a:t> process of the ulna. </a:t>
            </a:r>
          </a:p>
          <a:p>
            <a:r>
              <a:rPr lang="en-US" dirty="0" smtClean="0"/>
              <a:t>It helps to </a:t>
            </a:r>
            <a:r>
              <a:rPr lang="en-US" dirty="0" err="1" smtClean="0"/>
              <a:t>stabilise</a:t>
            </a:r>
            <a:r>
              <a:rPr lang="en-US" dirty="0" smtClean="0"/>
              <a:t> the shoulder joint</a:t>
            </a:r>
          </a:p>
          <a:p>
            <a:r>
              <a:rPr lang="en-US" dirty="0" smtClean="0"/>
              <a:t>Assists in adduction of the arm and extends the elbow joint.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Muscles of forearm</a:t>
            </a:r>
            <a:br>
              <a:rPr lang="en-US" b="1" dirty="0" smtClean="0"/>
            </a:br>
            <a:r>
              <a:rPr lang="en-US" b="1" dirty="0" smtClean="0"/>
              <a:t>Deep muscles of anterior compartment of forearm</a:t>
            </a:r>
            <a:endParaRPr lang="en-US" b="1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Muscles in forearm</a:t>
            </a:r>
          </a:p>
          <a:p>
            <a:pPr>
              <a:buNone/>
            </a:pPr>
            <a:r>
              <a:rPr lang="en-US" b="1" dirty="0" smtClean="0"/>
              <a:t>Anterior compartment</a:t>
            </a:r>
          </a:p>
          <a:p>
            <a:r>
              <a:rPr lang="en-US" dirty="0" smtClean="0"/>
              <a:t>The anterior compartment consists of muscles that perform flexion at the wrist and fingers and </a:t>
            </a:r>
            <a:r>
              <a:rPr lang="en-US" dirty="0" err="1" smtClean="0"/>
              <a:t>pronation</a:t>
            </a:r>
            <a:r>
              <a:rPr lang="en-US" dirty="0" smtClean="0"/>
              <a:t>. These muscles  are both deep and superficial muscles</a:t>
            </a:r>
          </a:p>
          <a:p>
            <a:pPr>
              <a:buNone/>
            </a:pPr>
            <a:r>
              <a:rPr lang="en-US" b="1" dirty="0" smtClean="0"/>
              <a:t>Deep muscles</a:t>
            </a:r>
          </a:p>
          <a:p>
            <a:pPr>
              <a:buNone/>
            </a:pPr>
            <a:r>
              <a:rPr lang="en-US" b="1" dirty="0" smtClean="0"/>
              <a:t>1.Pronator </a:t>
            </a:r>
            <a:r>
              <a:rPr lang="en-US" b="1" dirty="0" err="1" smtClean="0"/>
              <a:t>quadratus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square-shaped muscle is the main muscle causing </a:t>
            </a:r>
            <a:r>
              <a:rPr lang="en-US" dirty="0" err="1" smtClean="0"/>
              <a:t>pronation</a:t>
            </a:r>
            <a:r>
              <a:rPr lang="en-US" dirty="0" smtClean="0"/>
              <a:t> of the hand and has attachments on the lower sections of both the radius and the ulna.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/>
            <a:r>
              <a:t>2l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57200"/>
            <a:ext cx="6858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2.Flexor  </a:t>
            </a:r>
            <a:r>
              <a:rPr lang="en-US" b="1" dirty="0" err="1" smtClean="0"/>
              <a:t>pollicus</a:t>
            </a:r>
            <a:r>
              <a:rPr lang="en-US" b="1" dirty="0" smtClean="0"/>
              <a:t> </a:t>
            </a:r>
            <a:r>
              <a:rPr lang="en-US" b="1" dirty="0" err="1" smtClean="0"/>
              <a:t>longus</a:t>
            </a:r>
            <a:endParaRPr lang="en-US" b="1" dirty="0" smtClean="0"/>
          </a:p>
          <a:p>
            <a:r>
              <a:rPr lang="en-US" dirty="0" smtClean="0"/>
              <a:t>Originate from anterior surface of shaft of radius</a:t>
            </a:r>
          </a:p>
          <a:p>
            <a:r>
              <a:rPr lang="en-US" dirty="0" smtClean="0"/>
              <a:t>Insert into distal phalanx of the thumb</a:t>
            </a:r>
          </a:p>
          <a:p>
            <a:r>
              <a:rPr lang="en-US" dirty="0" smtClean="0"/>
              <a:t>They flex distal phalanx of the thumb</a:t>
            </a:r>
          </a:p>
          <a:p>
            <a:pPr>
              <a:buNone/>
            </a:pPr>
            <a:r>
              <a:rPr lang="en-US" b="1" dirty="0" smtClean="0"/>
              <a:t>3.Flexor </a:t>
            </a:r>
            <a:r>
              <a:rPr lang="en-US" b="1" dirty="0" err="1" smtClean="0"/>
              <a:t>digitorum</a:t>
            </a:r>
            <a:r>
              <a:rPr lang="en-US" b="1" dirty="0" smtClean="0"/>
              <a:t> </a:t>
            </a:r>
            <a:r>
              <a:rPr lang="en-US" b="1" dirty="0" err="1" smtClean="0"/>
              <a:t>profundus</a:t>
            </a:r>
            <a:endParaRPr lang="en-US" b="1" dirty="0" smtClean="0"/>
          </a:p>
          <a:p>
            <a:r>
              <a:rPr lang="en-US" dirty="0" smtClean="0"/>
              <a:t>Originate from </a:t>
            </a:r>
            <a:r>
              <a:rPr lang="en-US" dirty="0" err="1" smtClean="0"/>
              <a:t>anteromedial</a:t>
            </a:r>
            <a:r>
              <a:rPr lang="en-US" dirty="0" smtClean="0"/>
              <a:t> surface of shaft of ulna</a:t>
            </a:r>
          </a:p>
          <a:p>
            <a:r>
              <a:rPr lang="en-US" dirty="0" smtClean="0"/>
              <a:t>Insert to distal phalanges of medial four fingers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Flexes distal phalanx of fingers then assist in flexion of middle and proximal phalanges and wrist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Superficial muscles of anterior compartment of forearm</a:t>
            </a:r>
            <a:endParaRPr lang="en-US" b="1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46237"/>
            <a:ext cx="5455171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Superficial layer of forearm consists of</a:t>
            </a:r>
          </a:p>
          <a:p>
            <a:pPr>
              <a:buNone/>
            </a:pPr>
            <a:r>
              <a:rPr lang="en-US" b="1" dirty="0" smtClean="0"/>
              <a:t>1.Pronator </a:t>
            </a:r>
            <a:r>
              <a:rPr lang="en-US" b="1" dirty="0" err="1" smtClean="0"/>
              <a:t>teres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lies obliquely across the upper third of the front of the forearm.</a:t>
            </a:r>
          </a:p>
          <a:p>
            <a:r>
              <a:rPr lang="en-US" dirty="0" smtClean="0"/>
              <a:t> It arises from the medial </a:t>
            </a:r>
            <a:r>
              <a:rPr lang="en-US" dirty="0" err="1" smtClean="0"/>
              <a:t>epicondyle</a:t>
            </a:r>
            <a:r>
              <a:rPr lang="en-US" dirty="0" smtClean="0"/>
              <a:t> of the </a:t>
            </a:r>
            <a:r>
              <a:rPr lang="en-US" dirty="0" err="1" smtClean="0"/>
              <a:t>humerus</a:t>
            </a:r>
            <a:r>
              <a:rPr lang="en-US" dirty="0" smtClean="0"/>
              <a:t> and the </a:t>
            </a:r>
            <a:r>
              <a:rPr lang="en-US" dirty="0" err="1" smtClean="0"/>
              <a:t>coronoid</a:t>
            </a:r>
            <a:r>
              <a:rPr lang="en-US" dirty="0" smtClean="0"/>
              <a:t> process of the ulna and passes obliquely across the forearm to be inserted into the lateral surface of the shaft of the radius.</a:t>
            </a:r>
          </a:p>
          <a:p>
            <a:r>
              <a:rPr lang="en-US" dirty="0" smtClean="0"/>
              <a:t> It rotates the </a:t>
            </a:r>
            <a:r>
              <a:rPr lang="en-US" dirty="0" err="1" smtClean="0"/>
              <a:t>radioulnar</a:t>
            </a:r>
            <a:r>
              <a:rPr lang="en-US" dirty="0" smtClean="0"/>
              <a:t> joints, changing the hand from the anatomical to the writing position, i.e. </a:t>
            </a:r>
            <a:r>
              <a:rPr lang="en-US" dirty="0" err="1" smtClean="0"/>
              <a:t>pronation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2.Flexor </a:t>
            </a:r>
            <a:r>
              <a:rPr lang="en-US" b="1" dirty="0" err="1" smtClean="0"/>
              <a:t>carpi</a:t>
            </a:r>
            <a:r>
              <a:rPr lang="en-US" b="1" dirty="0" smtClean="0"/>
              <a:t> </a:t>
            </a:r>
            <a:r>
              <a:rPr lang="en-US" b="1" dirty="0" err="1" smtClean="0"/>
              <a:t>radialis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lies on the anterior surface of the forearm. It originates from the medial </a:t>
            </a:r>
            <a:r>
              <a:rPr lang="en-US" dirty="0" err="1" smtClean="0"/>
              <a:t>epicondyle</a:t>
            </a:r>
            <a:r>
              <a:rPr lang="en-US" dirty="0" smtClean="0"/>
              <a:t> of the </a:t>
            </a:r>
            <a:r>
              <a:rPr lang="en-US" dirty="0" err="1" smtClean="0"/>
              <a:t>humerus</a:t>
            </a:r>
            <a:r>
              <a:rPr lang="en-US" dirty="0" smtClean="0"/>
              <a:t> and is inserted into the second and third metacarpal bones.</a:t>
            </a:r>
          </a:p>
          <a:p>
            <a:r>
              <a:rPr lang="en-US" dirty="0" smtClean="0"/>
              <a:t> It flexes the wrist joint, and when acting with the extensor </a:t>
            </a:r>
            <a:r>
              <a:rPr lang="en-US" dirty="0" err="1" smtClean="0"/>
              <a:t>carpi</a:t>
            </a:r>
            <a:r>
              <a:rPr lang="en-US" dirty="0" smtClean="0"/>
              <a:t> </a:t>
            </a:r>
            <a:r>
              <a:rPr lang="en-US" dirty="0" err="1" smtClean="0"/>
              <a:t>radialis</a:t>
            </a:r>
            <a:r>
              <a:rPr lang="en-US" dirty="0" smtClean="0"/>
              <a:t>, abducts the joint.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3.Flexor </a:t>
            </a:r>
            <a:r>
              <a:rPr lang="en-US" b="1" dirty="0" err="1" smtClean="0"/>
              <a:t>carpi</a:t>
            </a:r>
            <a:r>
              <a:rPr lang="en-US" b="1" dirty="0" smtClean="0"/>
              <a:t> </a:t>
            </a:r>
            <a:r>
              <a:rPr lang="en-US" b="1" dirty="0" err="1" smtClean="0"/>
              <a:t>ulnaris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lies on the medial aspect of the forearm. It originates from the medial </a:t>
            </a:r>
            <a:r>
              <a:rPr lang="en-US" dirty="0" err="1" smtClean="0"/>
              <a:t>epicondyle</a:t>
            </a:r>
            <a:r>
              <a:rPr lang="en-US" dirty="0" smtClean="0"/>
              <a:t> of the </a:t>
            </a:r>
            <a:r>
              <a:rPr lang="en-US" dirty="0" err="1" smtClean="0"/>
              <a:t>humerus</a:t>
            </a:r>
            <a:r>
              <a:rPr lang="en-US" dirty="0" smtClean="0"/>
              <a:t> and the upper parts of the ulna and is inserted into the </a:t>
            </a:r>
            <a:r>
              <a:rPr lang="en-US" dirty="0" err="1" smtClean="0"/>
              <a:t>pisiform</a:t>
            </a:r>
            <a:r>
              <a:rPr lang="en-US" dirty="0" smtClean="0"/>
              <a:t>, the </a:t>
            </a:r>
            <a:r>
              <a:rPr lang="en-US" dirty="0" err="1" smtClean="0"/>
              <a:t>hamate</a:t>
            </a:r>
            <a:r>
              <a:rPr lang="en-US" dirty="0" smtClean="0"/>
              <a:t> and the fifth metacarpal bones. </a:t>
            </a:r>
          </a:p>
          <a:p>
            <a:r>
              <a:rPr lang="en-US" dirty="0" smtClean="0"/>
              <a:t>It flexes the wrist, and when acting with the extensor </a:t>
            </a:r>
            <a:r>
              <a:rPr lang="en-US" dirty="0" err="1" smtClean="0"/>
              <a:t>carpi</a:t>
            </a:r>
            <a:r>
              <a:rPr lang="en-US" dirty="0" smtClean="0"/>
              <a:t> </a:t>
            </a:r>
            <a:r>
              <a:rPr lang="en-US" dirty="0" err="1" smtClean="0"/>
              <a:t>ulnaris</a:t>
            </a:r>
            <a:r>
              <a:rPr lang="en-US" dirty="0" smtClean="0"/>
              <a:t>, adducts the joint. 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4.Palmaris </a:t>
            </a:r>
            <a:r>
              <a:rPr lang="en-US" b="1" dirty="0" err="1" smtClean="0"/>
              <a:t>longus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muscle resists shearing forces that might pull the skin and fascia of the palm away from the underlying structures, and flexes the wrist.</a:t>
            </a:r>
          </a:p>
          <a:p>
            <a:r>
              <a:rPr lang="en-US" dirty="0" smtClean="0"/>
              <a:t> Its origin is on the medial </a:t>
            </a:r>
            <a:r>
              <a:rPr lang="en-US" dirty="0" err="1" smtClean="0"/>
              <a:t>epicondyle</a:t>
            </a:r>
            <a:r>
              <a:rPr lang="en-US" dirty="0" smtClean="0"/>
              <a:t> of the </a:t>
            </a:r>
            <a:r>
              <a:rPr lang="en-US" dirty="0" err="1" smtClean="0"/>
              <a:t>humerus</a:t>
            </a:r>
            <a:r>
              <a:rPr lang="en-US" dirty="0" smtClean="0"/>
              <a:t>, and it inserts on tendons on the palm of the hand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Muscles in superficial layer of posterior forearm</a:t>
            </a:r>
            <a:endParaRPr lang="en-US" b="1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1007" y="1600200"/>
            <a:ext cx="36419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Muscles in posterior compartment of forearm</a:t>
            </a:r>
          </a:p>
          <a:p>
            <a:r>
              <a:rPr lang="en-US" dirty="0" smtClean="0"/>
              <a:t>They produce extension of wrist and fingers</a:t>
            </a:r>
          </a:p>
          <a:p>
            <a:pPr>
              <a:buNone/>
            </a:pPr>
            <a:r>
              <a:rPr lang="en-US" dirty="0" smtClean="0"/>
              <a:t>They include;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Superficial layer</a:t>
            </a:r>
          </a:p>
          <a:p>
            <a:pPr>
              <a:buNone/>
            </a:pPr>
            <a:r>
              <a:rPr lang="en-US" b="1" dirty="0" smtClean="0"/>
              <a:t>1.Extensor </a:t>
            </a:r>
            <a:r>
              <a:rPr lang="en-US" b="1" dirty="0" err="1" smtClean="0"/>
              <a:t>carpi</a:t>
            </a:r>
            <a:r>
              <a:rPr lang="en-US" b="1" dirty="0" smtClean="0"/>
              <a:t> </a:t>
            </a:r>
            <a:r>
              <a:rPr lang="en-US" b="1" dirty="0" err="1" smtClean="0"/>
              <a:t>radialis</a:t>
            </a:r>
            <a:r>
              <a:rPr lang="en-US" b="1" dirty="0" smtClean="0"/>
              <a:t> </a:t>
            </a:r>
            <a:r>
              <a:rPr lang="en-US" b="1" dirty="0" err="1" smtClean="0"/>
              <a:t>longus</a:t>
            </a:r>
            <a:r>
              <a:rPr lang="en-US" b="1" dirty="0" smtClean="0"/>
              <a:t> and </a:t>
            </a:r>
            <a:r>
              <a:rPr lang="en-US" b="1" dirty="0" err="1" smtClean="0"/>
              <a:t>brevis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These lie on the posterior aspect of the forearm.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fibres</a:t>
            </a:r>
            <a:r>
              <a:rPr lang="en-US" dirty="0" smtClean="0"/>
              <a:t> originate from the lateral </a:t>
            </a:r>
            <a:r>
              <a:rPr lang="en-US" dirty="0" err="1" smtClean="0"/>
              <a:t>epicondyle</a:t>
            </a:r>
            <a:r>
              <a:rPr lang="en-US" dirty="0" smtClean="0"/>
              <a:t> of the </a:t>
            </a:r>
            <a:r>
              <a:rPr lang="en-US" dirty="0" err="1" smtClean="0"/>
              <a:t>humerus</a:t>
            </a:r>
            <a:r>
              <a:rPr lang="en-US" dirty="0" smtClean="0"/>
              <a:t> and are inserted by a long tendon into the second and third metacarpal bones.</a:t>
            </a:r>
          </a:p>
          <a:p>
            <a:r>
              <a:rPr lang="en-US" dirty="0" smtClean="0"/>
              <a:t> They extend and abduct the wrist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2.Extensor </a:t>
            </a:r>
            <a:r>
              <a:rPr lang="en-US" b="1" dirty="0" err="1" smtClean="0"/>
              <a:t>carpi</a:t>
            </a:r>
            <a:r>
              <a:rPr lang="en-US" b="1" dirty="0" smtClean="0"/>
              <a:t> </a:t>
            </a:r>
            <a:r>
              <a:rPr lang="en-US" b="1" dirty="0" err="1" smtClean="0"/>
              <a:t>ulnaris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lies on the posterior surface of the forearm. </a:t>
            </a:r>
          </a:p>
          <a:p>
            <a:r>
              <a:rPr lang="en-US" dirty="0" smtClean="0"/>
              <a:t>It originates from the lateral </a:t>
            </a:r>
            <a:r>
              <a:rPr lang="en-US" dirty="0" err="1" smtClean="0"/>
              <a:t>epicondyle</a:t>
            </a:r>
            <a:r>
              <a:rPr lang="en-US" dirty="0" smtClean="0"/>
              <a:t> of the </a:t>
            </a:r>
            <a:r>
              <a:rPr lang="en-US" dirty="0" err="1" smtClean="0"/>
              <a:t>humerus</a:t>
            </a:r>
            <a:r>
              <a:rPr lang="en-US" dirty="0" smtClean="0"/>
              <a:t> and is inserted into the fifth metacarpal bone. </a:t>
            </a:r>
          </a:p>
          <a:p>
            <a:r>
              <a:rPr lang="en-US" dirty="0" smtClean="0"/>
              <a:t>It extends and adducts the wrist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b="1" dirty="0" smtClean="0"/>
              <a:t>b) Scapula (shoulder blade)</a:t>
            </a:r>
          </a:p>
          <a:p>
            <a:pPr marL="514350" indent="-514350"/>
            <a:r>
              <a:rPr lang="en-US" dirty="0" smtClean="0"/>
              <a:t>Flat and triangular shaped bow like bone</a:t>
            </a:r>
          </a:p>
          <a:p>
            <a:pPr marL="514350" indent="-514350"/>
            <a:r>
              <a:rPr lang="en-US" dirty="0" smtClean="0"/>
              <a:t>Lies on posterior chest wall superficial to ribs and separated from them by muscles</a:t>
            </a:r>
          </a:p>
          <a:p>
            <a:pPr marL="514350" indent="-514350"/>
            <a:r>
              <a:rPr lang="en-US" dirty="0" smtClean="0"/>
              <a:t>Forms shoulder joint where </a:t>
            </a:r>
            <a:r>
              <a:rPr lang="en-US" dirty="0" err="1" smtClean="0"/>
              <a:t>humerus</a:t>
            </a:r>
            <a:r>
              <a:rPr lang="en-US" dirty="0" smtClean="0"/>
              <a:t> meet the </a:t>
            </a:r>
            <a:r>
              <a:rPr lang="en-US" dirty="0" err="1" smtClean="0"/>
              <a:t>glenoid</a:t>
            </a:r>
            <a:r>
              <a:rPr lang="en-US" dirty="0" smtClean="0"/>
              <a:t> cavity of the scapula</a:t>
            </a:r>
          </a:p>
          <a:p>
            <a:pPr marL="514350" indent="-514350"/>
            <a:r>
              <a:rPr lang="en-US" dirty="0" err="1"/>
              <a:t>P</a:t>
            </a:r>
            <a:r>
              <a:rPr lang="en-US" dirty="0" err="1" smtClean="0"/>
              <a:t>osteriorly</a:t>
            </a:r>
            <a:r>
              <a:rPr lang="en-US" dirty="0" smtClean="0"/>
              <a:t> a </a:t>
            </a:r>
            <a:r>
              <a:rPr lang="en-US" dirty="0" err="1" smtClean="0"/>
              <a:t>spinous</a:t>
            </a:r>
            <a:r>
              <a:rPr lang="en-US" dirty="0" smtClean="0"/>
              <a:t> process, the </a:t>
            </a:r>
            <a:r>
              <a:rPr lang="en-US" dirty="0" err="1" smtClean="0"/>
              <a:t>acromion</a:t>
            </a:r>
            <a:r>
              <a:rPr lang="en-US" dirty="0" smtClean="0"/>
              <a:t> process articulates with clavicle to form </a:t>
            </a:r>
            <a:r>
              <a:rPr lang="en-US" dirty="0" err="1" smtClean="0"/>
              <a:t>acromioclavicular</a:t>
            </a:r>
            <a:r>
              <a:rPr lang="en-US" dirty="0" smtClean="0"/>
              <a:t> joint</a:t>
            </a:r>
          </a:p>
          <a:p>
            <a:pPr marL="514350" indent="-514350"/>
            <a:r>
              <a:rPr lang="en-US" dirty="0" smtClean="0"/>
              <a:t>A </a:t>
            </a:r>
            <a:r>
              <a:rPr lang="en-US" dirty="0" err="1" smtClean="0"/>
              <a:t>coracoid</a:t>
            </a:r>
            <a:r>
              <a:rPr lang="en-US" dirty="0" smtClean="0"/>
              <a:t> process a  projection from upper borders gives attachment to muscles that move shoulder joint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3.Extensor </a:t>
            </a:r>
            <a:r>
              <a:rPr lang="en-US" b="1" dirty="0" err="1" smtClean="0"/>
              <a:t>digitorum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This muscle originates on the lateral </a:t>
            </a:r>
            <a:r>
              <a:rPr lang="en-US" dirty="0" err="1" smtClean="0"/>
              <a:t>epicondyle</a:t>
            </a:r>
            <a:r>
              <a:rPr lang="en-US" dirty="0" smtClean="0"/>
              <a:t> of the </a:t>
            </a:r>
            <a:r>
              <a:rPr lang="en-US" dirty="0" err="1" smtClean="0"/>
              <a:t>humerus</a:t>
            </a:r>
            <a:r>
              <a:rPr lang="en-US" dirty="0" smtClean="0"/>
              <a:t> and spans both the elbow and wrist joints; in the wrist, it divides into four tendons, one for each finger. </a:t>
            </a:r>
          </a:p>
          <a:p>
            <a:r>
              <a:rPr lang="en-US" dirty="0" smtClean="0"/>
              <a:t>Action of this muscle can extend any of the joints across which it passes, i.e. the elbow, wrist or finger joints. 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4.Anconeus</a:t>
            </a:r>
          </a:p>
          <a:p>
            <a:r>
              <a:rPr lang="en-US" dirty="0" smtClean="0"/>
              <a:t>Originates from lateral </a:t>
            </a:r>
            <a:r>
              <a:rPr lang="en-US" dirty="0" err="1" smtClean="0"/>
              <a:t>epicondyle</a:t>
            </a:r>
            <a:r>
              <a:rPr lang="en-US" dirty="0" smtClean="0"/>
              <a:t> of </a:t>
            </a:r>
            <a:r>
              <a:rPr lang="en-US" dirty="0" err="1" smtClean="0"/>
              <a:t>humerus</a:t>
            </a:r>
            <a:r>
              <a:rPr lang="en-US" dirty="0" smtClean="0"/>
              <a:t> and attaches to posterior and lateral part of </a:t>
            </a:r>
            <a:r>
              <a:rPr lang="en-US" dirty="0" err="1" smtClean="0"/>
              <a:t>olecranon</a:t>
            </a:r>
            <a:r>
              <a:rPr lang="en-US" dirty="0" smtClean="0"/>
              <a:t>  </a:t>
            </a:r>
            <a:r>
              <a:rPr lang="en-US" smtClean="0"/>
              <a:t>of ulna</a:t>
            </a:r>
            <a:endParaRPr lang="en-US" dirty="0" smtClean="0"/>
          </a:p>
          <a:p>
            <a:r>
              <a:rPr lang="en-US" dirty="0" smtClean="0"/>
              <a:t>Extends and </a:t>
            </a:r>
            <a:r>
              <a:rPr lang="en-US" dirty="0" err="1" smtClean="0"/>
              <a:t>stabilises</a:t>
            </a:r>
            <a:r>
              <a:rPr lang="en-US" dirty="0" smtClean="0"/>
              <a:t> the elbow joint</a:t>
            </a:r>
          </a:p>
          <a:p>
            <a:r>
              <a:rPr lang="en-US" dirty="0" smtClean="0"/>
              <a:t>Abducts the ulna during </a:t>
            </a:r>
            <a:r>
              <a:rPr lang="en-US" dirty="0" err="1" smtClean="0"/>
              <a:t>pronation</a:t>
            </a:r>
            <a:r>
              <a:rPr lang="en-US" dirty="0" smtClean="0"/>
              <a:t> of forearm</a:t>
            </a:r>
          </a:p>
          <a:p>
            <a:pPr>
              <a:buNone/>
            </a:pPr>
            <a:r>
              <a:rPr lang="en-US" b="1" dirty="0" smtClean="0"/>
              <a:t>5.Brachioradialis</a:t>
            </a:r>
          </a:p>
          <a:p>
            <a:r>
              <a:rPr lang="en-US" dirty="0" smtClean="0"/>
              <a:t> originate from lateral </a:t>
            </a:r>
            <a:r>
              <a:rPr lang="en-US" dirty="0" err="1" smtClean="0"/>
              <a:t>supracondylar</a:t>
            </a:r>
            <a:r>
              <a:rPr lang="en-US" dirty="0" smtClean="0"/>
              <a:t> ridge (</a:t>
            </a:r>
            <a:r>
              <a:rPr lang="en-US" dirty="0" err="1" smtClean="0"/>
              <a:t>epicondyle</a:t>
            </a:r>
            <a:r>
              <a:rPr lang="en-US" dirty="0" smtClean="0"/>
              <a:t>) of </a:t>
            </a:r>
            <a:r>
              <a:rPr lang="en-US" dirty="0" err="1" smtClean="0"/>
              <a:t>humerus</a:t>
            </a:r>
            <a:endParaRPr lang="en-US" dirty="0" smtClean="0"/>
          </a:p>
          <a:p>
            <a:r>
              <a:rPr lang="en-US" dirty="0" smtClean="0"/>
              <a:t>Inserts on base of </a:t>
            </a:r>
            <a:r>
              <a:rPr lang="en-US" dirty="0" err="1" smtClean="0"/>
              <a:t>styloid</a:t>
            </a:r>
            <a:r>
              <a:rPr lang="en-US" dirty="0" smtClean="0"/>
              <a:t> process of radius</a:t>
            </a:r>
          </a:p>
          <a:p>
            <a:r>
              <a:rPr lang="en-US" dirty="0" smtClean="0"/>
              <a:t>Flexes forearm and </a:t>
            </a:r>
            <a:r>
              <a:rPr lang="en-US" dirty="0" err="1" smtClean="0"/>
              <a:t>stabilises</a:t>
            </a:r>
            <a:r>
              <a:rPr lang="en-US" dirty="0" smtClean="0"/>
              <a:t> the elbow joint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6. Extensor muscles </a:t>
            </a:r>
            <a:r>
              <a:rPr lang="en-US" b="1" dirty="0" err="1" smtClean="0"/>
              <a:t>minimi</a:t>
            </a:r>
            <a:endParaRPr lang="en-US" b="1" dirty="0" smtClean="0"/>
          </a:p>
          <a:p>
            <a:r>
              <a:rPr lang="en-US" dirty="0" smtClean="0"/>
              <a:t>Originates from lateral </a:t>
            </a:r>
            <a:r>
              <a:rPr lang="en-US" dirty="0" err="1" smtClean="0"/>
              <a:t>epicondyle</a:t>
            </a:r>
            <a:r>
              <a:rPr lang="en-US" dirty="0" smtClean="0"/>
              <a:t> of </a:t>
            </a:r>
            <a:r>
              <a:rPr lang="en-US" dirty="0" err="1" smtClean="0"/>
              <a:t>humerus</a:t>
            </a:r>
            <a:endParaRPr lang="en-US" dirty="0" smtClean="0"/>
          </a:p>
          <a:p>
            <a:r>
              <a:rPr lang="en-US" dirty="0" smtClean="0"/>
              <a:t>Inserts at extensor expansion of little finger</a:t>
            </a:r>
          </a:p>
          <a:p>
            <a:r>
              <a:rPr lang="en-US" dirty="0" smtClean="0"/>
              <a:t>Extends metacarpal </a:t>
            </a:r>
            <a:r>
              <a:rPr lang="en-US" dirty="0" err="1" smtClean="0"/>
              <a:t>phalangeal</a:t>
            </a:r>
            <a:r>
              <a:rPr lang="en-US" dirty="0" smtClean="0"/>
              <a:t> joint of little finger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Muscles in deep layer of posterior forearm</a:t>
            </a:r>
            <a:endParaRPr lang="en-US" b="1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2889" y="1600200"/>
            <a:ext cx="481822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Deep muscles</a:t>
            </a:r>
          </a:p>
          <a:p>
            <a:pPr>
              <a:buNone/>
            </a:pPr>
            <a:r>
              <a:rPr lang="en-US" b="1" dirty="0" smtClean="0"/>
              <a:t>1.Supinator</a:t>
            </a:r>
          </a:p>
          <a:p>
            <a:r>
              <a:rPr lang="en-US" dirty="0" smtClean="0"/>
              <a:t>Is a deep muscle and lies obliquely across the posterior and lateral aspects of the forearm. </a:t>
            </a:r>
          </a:p>
          <a:p>
            <a:r>
              <a:rPr lang="en-US" dirty="0" smtClean="0"/>
              <a:t>Its </a:t>
            </a:r>
            <a:r>
              <a:rPr lang="en-US" dirty="0" err="1" smtClean="0"/>
              <a:t>fibres</a:t>
            </a:r>
            <a:r>
              <a:rPr lang="en-US" dirty="0" smtClean="0"/>
              <a:t> arise from the lateral </a:t>
            </a:r>
            <a:r>
              <a:rPr lang="en-US" dirty="0" err="1" smtClean="0"/>
              <a:t>epicondyle</a:t>
            </a:r>
            <a:r>
              <a:rPr lang="en-US" dirty="0" smtClean="0"/>
              <a:t> of the </a:t>
            </a:r>
            <a:r>
              <a:rPr lang="en-US" dirty="0" err="1" smtClean="0"/>
              <a:t>humerus</a:t>
            </a:r>
            <a:r>
              <a:rPr lang="en-US" dirty="0" smtClean="0"/>
              <a:t> and the upper part of the ulna and are inserted into the lateral surface of the upper third of the radius. </a:t>
            </a:r>
          </a:p>
          <a:p>
            <a:r>
              <a:rPr lang="en-US" dirty="0" smtClean="0"/>
              <a:t>It rotates the radio-</a:t>
            </a:r>
            <a:r>
              <a:rPr lang="en-US" dirty="0" err="1" smtClean="0"/>
              <a:t>ulnar</a:t>
            </a:r>
            <a:r>
              <a:rPr lang="en-US" dirty="0" smtClean="0"/>
              <a:t> joints, often with help from the biceps, changing the hand from the writing to the anatomical position, i.e. </a:t>
            </a:r>
            <a:r>
              <a:rPr lang="en-US" dirty="0" err="1" smtClean="0"/>
              <a:t>supination</a:t>
            </a:r>
            <a:endParaRPr 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Extensor </a:t>
            </a:r>
            <a:r>
              <a:rPr lang="en-US" b="1" dirty="0" err="1" smtClean="0"/>
              <a:t>pollicis</a:t>
            </a:r>
            <a:r>
              <a:rPr lang="en-US" b="1" dirty="0" smtClean="0"/>
              <a:t> </a:t>
            </a:r>
            <a:r>
              <a:rPr lang="en-US" b="1" dirty="0" err="1" smtClean="0"/>
              <a:t>brevis</a:t>
            </a:r>
            <a:endParaRPr lang="en-US" b="1" dirty="0" smtClean="0"/>
          </a:p>
          <a:p>
            <a:r>
              <a:rPr lang="en-US" dirty="0" smtClean="0"/>
              <a:t>Originates from posterior surface of shaft of radius</a:t>
            </a:r>
          </a:p>
          <a:p>
            <a:r>
              <a:rPr lang="en-US" dirty="0" smtClean="0"/>
              <a:t>Inserts at the base of proximal phalanx of the thumb</a:t>
            </a:r>
          </a:p>
          <a:p>
            <a:r>
              <a:rPr lang="en-US" dirty="0" smtClean="0"/>
              <a:t>Extends </a:t>
            </a:r>
            <a:r>
              <a:rPr lang="en-US" dirty="0" err="1" smtClean="0"/>
              <a:t>metacarpophalangeal</a:t>
            </a:r>
            <a:r>
              <a:rPr lang="en-US" dirty="0" smtClean="0"/>
              <a:t> joints of thumb</a:t>
            </a:r>
          </a:p>
          <a:p>
            <a:pPr>
              <a:buNone/>
            </a:pPr>
            <a:r>
              <a:rPr lang="en-US" b="1" dirty="0" smtClean="0"/>
              <a:t>Extensor </a:t>
            </a:r>
            <a:r>
              <a:rPr lang="en-US" b="1" dirty="0" err="1" smtClean="0"/>
              <a:t>pollicics</a:t>
            </a:r>
            <a:r>
              <a:rPr lang="en-US" b="1" dirty="0" smtClean="0"/>
              <a:t> </a:t>
            </a:r>
            <a:r>
              <a:rPr lang="en-US" b="1" dirty="0" err="1" smtClean="0"/>
              <a:t>longus</a:t>
            </a:r>
            <a:endParaRPr lang="en-US" b="1" dirty="0" smtClean="0"/>
          </a:p>
          <a:p>
            <a:r>
              <a:rPr lang="en-US" dirty="0" smtClean="0"/>
              <a:t>Originates from posterior surface middle 1/3 of shaft of ulna</a:t>
            </a:r>
          </a:p>
          <a:p>
            <a:r>
              <a:rPr lang="en-US" dirty="0" smtClean="0"/>
              <a:t>Inserts at the base of distal phalanx of thumb</a:t>
            </a:r>
          </a:p>
          <a:p>
            <a:r>
              <a:rPr lang="en-US" dirty="0" smtClean="0"/>
              <a:t>Extends the </a:t>
            </a:r>
            <a:r>
              <a:rPr lang="en-US" dirty="0" err="1" smtClean="0"/>
              <a:t>metacarpophalangeal</a:t>
            </a:r>
            <a:r>
              <a:rPr lang="en-US" dirty="0" smtClean="0"/>
              <a:t> thumb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Extensor </a:t>
            </a:r>
            <a:r>
              <a:rPr lang="en-US" b="1" dirty="0" err="1" smtClean="0"/>
              <a:t>indicis</a:t>
            </a:r>
            <a:endParaRPr lang="en-US" b="1" dirty="0" smtClean="0"/>
          </a:p>
          <a:p>
            <a:r>
              <a:rPr lang="en-US" dirty="0" smtClean="0"/>
              <a:t>Originate from posterior surface of shaft of distal ulna</a:t>
            </a:r>
          </a:p>
          <a:p>
            <a:r>
              <a:rPr lang="en-US" dirty="0" smtClean="0"/>
              <a:t>Inserts at index finger (second finger)</a:t>
            </a:r>
          </a:p>
          <a:p>
            <a:r>
              <a:rPr lang="en-US" dirty="0" smtClean="0"/>
              <a:t>Extends index finger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458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Upper extremities</a:t>
            </a:r>
          </a:p>
          <a:p>
            <a:pPr>
              <a:buNone/>
            </a:pPr>
            <a:r>
              <a:rPr lang="en-US" b="1" dirty="0" smtClean="0"/>
              <a:t>The </a:t>
            </a:r>
            <a:r>
              <a:rPr lang="en-US" b="1" dirty="0" err="1" smtClean="0"/>
              <a:t>humerus</a:t>
            </a:r>
            <a:endParaRPr lang="en-US" b="1" dirty="0" smtClean="0"/>
          </a:p>
          <a:p>
            <a:r>
              <a:rPr lang="en-US" dirty="0" smtClean="0"/>
              <a:t>is an upper arm bone</a:t>
            </a:r>
          </a:p>
          <a:p>
            <a:r>
              <a:rPr lang="en-US" dirty="0" smtClean="0"/>
              <a:t>Head articulates with </a:t>
            </a:r>
            <a:r>
              <a:rPr lang="en-US" dirty="0" err="1" smtClean="0"/>
              <a:t>glenoid</a:t>
            </a:r>
            <a:r>
              <a:rPr lang="en-US" dirty="0" smtClean="0"/>
              <a:t> cavity to form shoulder joint</a:t>
            </a:r>
          </a:p>
          <a:p>
            <a:r>
              <a:rPr lang="en-US" dirty="0" smtClean="0"/>
              <a:t>Distal to the head are 2 roughed surfaces, the greater and </a:t>
            </a:r>
            <a:r>
              <a:rPr lang="en-US" dirty="0" smtClean="0"/>
              <a:t>lesser </a:t>
            </a:r>
            <a:r>
              <a:rPr lang="en-US" dirty="0" smtClean="0"/>
              <a:t>tubercles and between them is </a:t>
            </a:r>
            <a:r>
              <a:rPr lang="en-US" dirty="0" err="1" smtClean="0"/>
              <a:t>bicipital</a:t>
            </a:r>
            <a:r>
              <a:rPr lang="en-US" dirty="0" smtClean="0"/>
              <a:t> groove or </a:t>
            </a:r>
            <a:r>
              <a:rPr lang="en-US" dirty="0" err="1" smtClean="0"/>
              <a:t>intertrabecular</a:t>
            </a:r>
            <a:r>
              <a:rPr lang="en-US" dirty="0" smtClean="0"/>
              <a:t> </a:t>
            </a:r>
            <a:r>
              <a:rPr lang="en-US" dirty="0" err="1" smtClean="0"/>
              <a:t>sulcus</a:t>
            </a:r>
            <a:r>
              <a:rPr lang="en-US" dirty="0" smtClean="0"/>
              <a:t> occupied by one of the tendons of biceps</a:t>
            </a:r>
          </a:p>
          <a:p>
            <a:r>
              <a:rPr lang="en-US" dirty="0" smtClean="0"/>
              <a:t>Distal ends articulates with radius and ulna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57200"/>
            <a:ext cx="6858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2711</Words>
  <Application>Microsoft Office PowerPoint</Application>
  <PresentationFormat>On-screen Show (4:3)</PresentationFormat>
  <Paragraphs>270</Paragraphs>
  <Slides>66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Wrist and handbones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Instrinsic muscles/Scapula-humeral muscles</vt:lpstr>
      <vt:lpstr>Intrinsic muscles (Rotator cuff muscles)</vt:lpstr>
      <vt:lpstr> Extrinsic muscles (axial –appendicular muscles) </vt:lpstr>
      <vt:lpstr>Slide 36</vt:lpstr>
      <vt:lpstr>Slide 37</vt:lpstr>
      <vt:lpstr>Slide 38</vt:lpstr>
      <vt:lpstr>Slide 39</vt:lpstr>
      <vt:lpstr>Slide 40</vt:lpstr>
      <vt:lpstr>Slide 41</vt:lpstr>
      <vt:lpstr>Muscles of  arm : anterior compartment </vt:lpstr>
      <vt:lpstr>Muscles of posterior compartment of arm</vt:lpstr>
      <vt:lpstr>Slide 44</vt:lpstr>
      <vt:lpstr>Slide 45</vt:lpstr>
      <vt:lpstr>Slide 46</vt:lpstr>
      <vt:lpstr>Slide 47</vt:lpstr>
      <vt:lpstr>Muscles of forearm Deep muscles of anterior compartment of forearm</vt:lpstr>
      <vt:lpstr>Slide 49</vt:lpstr>
      <vt:lpstr>Slide 50</vt:lpstr>
      <vt:lpstr>Slide 51</vt:lpstr>
      <vt:lpstr>  Superficial muscles of anterior compartment of forearm</vt:lpstr>
      <vt:lpstr>Slide 53</vt:lpstr>
      <vt:lpstr>Slide 54</vt:lpstr>
      <vt:lpstr>Slide 55</vt:lpstr>
      <vt:lpstr>Slide 56</vt:lpstr>
      <vt:lpstr>Muscles in superficial layer of posterior forearm</vt:lpstr>
      <vt:lpstr>Slide 58</vt:lpstr>
      <vt:lpstr>Slide 59</vt:lpstr>
      <vt:lpstr>Slide 60</vt:lpstr>
      <vt:lpstr>Slide 61</vt:lpstr>
      <vt:lpstr>Slide 62</vt:lpstr>
      <vt:lpstr>Muscles in deep layer of posterior forearm</vt:lpstr>
      <vt:lpstr>Slide 64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93</cp:revision>
  <dcterms:created xsi:type="dcterms:W3CDTF">2021-04-06T12:23:34Z</dcterms:created>
  <dcterms:modified xsi:type="dcterms:W3CDTF">2021-04-21T07:48:20Z</dcterms:modified>
</cp:coreProperties>
</file>