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5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1EF5-59D9-4ECC-AFE9-4303F8717C2E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DAB7-54A2-498B-9580-AAC46B8A0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244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1EF5-59D9-4ECC-AFE9-4303F8717C2E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DAB7-54A2-498B-9580-AAC46B8A0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696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1EF5-59D9-4ECC-AFE9-4303F8717C2E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DAB7-54A2-498B-9580-AAC46B8A0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64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1EF5-59D9-4ECC-AFE9-4303F8717C2E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DAB7-54A2-498B-9580-AAC46B8A0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19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1EF5-59D9-4ECC-AFE9-4303F8717C2E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DAB7-54A2-498B-9580-AAC46B8A0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582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1EF5-59D9-4ECC-AFE9-4303F8717C2E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DAB7-54A2-498B-9580-AAC46B8A0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311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1EF5-59D9-4ECC-AFE9-4303F8717C2E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DAB7-54A2-498B-9580-AAC46B8A0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951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1EF5-59D9-4ECC-AFE9-4303F8717C2E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DAB7-54A2-498B-9580-AAC46B8A0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324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1EF5-59D9-4ECC-AFE9-4303F8717C2E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DAB7-54A2-498B-9580-AAC46B8A0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25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1EF5-59D9-4ECC-AFE9-4303F8717C2E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DAB7-54A2-498B-9580-AAC46B8A0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755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1EF5-59D9-4ECC-AFE9-4303F8717C2E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DAB7-54A2-498B-9580-AAC46B8A0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199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1EF5-59D9-4ECC-AFE9-4303F8717C2E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DAB7-54A2-498B-9580-AAC46B8A0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814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ISCHAEMIC HEART DISEASE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KIMINA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353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thrombus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Thrombus associated with a disrupted plaque is critical to pathogenesis of IHD .</a:t>
            </a:r>
          </a:p>
          <a:p>
            <a:r>
              <a:rPr lang="en-US" dirty="0" smtClean="0"/>
              <a:t>Partial vascular occlusion by a newly formed thrombus on a disrupted atherosclerotic plaque can worsen with time and lead to unstable angina or sudden death.</a:t>
            </a:r>
          </a:p>
          <a:p>
            <a:r>
              <a:rPr lang="en-US" dirty="0" smtClean="0"/>
              <a:t>Partial luminal occlusion can compromise blood flow sufficiently to cause a small infarction of the innermost zone of the myocardium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118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7696"/>
            <a:ext cx="10515600" cy="5961887"/>
          </a:xfrm>
        </p:spPr>
        <p:txBody>
          <a:bodyPr/>
          <a:lstStyle/>
          <a:p>
            <a:r>
              <a:rPr lang="en-US" dirty="0" smtClean="0"/>
              <a:t>A type of chest pain ,not a disease but a symptom of an underlying </a:t>
            </a:r>
            <a:r>
              <a:rPr lang="en-US" dirty="0" err="1" smtClean="0"/>
              <a:t>hesrt</a:t>
            </a:r>
            <a:r>
              <a:rPr lang="en-US" dirty="0" smtClean="0"/>
              <a:t> problem especially IHD</a:t>
            </a:r>
          </a:p>
          <a:p>
            <a:r>
              <a:rPr lang="en-US" dirty="0" smtClean="0"/>
              <a:t>Described as </a:t>
            </a:r>
            <a:r>
              <a:rPr lang="en-US" dirty="0" err="1" smtClean="0"/>
              <a:t>heavy,tight</a:t>
            </a:r>
            <a:r>
              <a:rPr lang="en-US" dirty="0" smtClean="0"/>
              <a:t> or gripping .</a:t>
            </a:r>
          </a:p>
          <a:p>
            <a:r>
              <a:rPr lang="en-US" dirty="0" smtClean="0"/>
              <a:t>Types of Angina;</a:t>
            </a:r>
          </a:p>
          <a:p>
            <a:pPr marL="0" indent="0">
              <a:buNone/>
            </a:pPr>
            <a:r>
              <a:rPr lang="en-US" dirty="0" smtClean="0"/>
              <a:t>      -</a:t>
            </a:r>
            <a:r>
              <a:rPr lang="en-US" b="1" dirty="0" smtClean="0"/>
              <a:t>stable angina; this is pain that occurs on exertion when blood supply to myocardium is inadequate ,usually due to severe significant narrowing of coronary arteries .relieved by rest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-variant(</a:t>
            </a:r>
            <a:r>
              <a:rPr lang="en-US" b="1" dirty="0" err="1" smtClean="0"/>
              <a:t>prinzmetal’s</a:t>
            </a:r>
            <a:r>
              <a:rPr lang="en-US" b="1" dirty="0" smtClean="0"/>
              <a:t>)angina ;occurs without provocation usually at rest as </a:t>
            </a:r>
            <a:r>
              <a:rPr lang="en-US" b="1" dirty="0" err="1" smtClean="0"/>
              <a:t>aresult</a:t>
            </a:r>
            <a:r>
              <a:rPr lang="en-US" b="1" dirty="0" smtClean="0"/>
              <a:t> of coronary artery </a:t>
            </a:r>
            <a:r>
              <a:rPr lang="en-US" b="1" dirty="0" err="1" smtClean="0"/>
              <a:t>spasm,more</a:t>
            </a:r>
            <a:r>
              <a:rPr lang="en-US" b="1" dirty="0" smtClean="0"/>
              <a:t> frequently in women.</a:t>
            </a:r>
          </a:p>
          <a:p>
            <a:pPr marL="0" indent="0">
              <a:buNone/>
            </a:pPr>
            <a:r>
              <a:rPr lang="en-US" b="1" dirty="0" smtClean="0"/>
              <a:t>      -unstable angina ;clinically characterized by transient episodic myocardial ischemia ,manifesting as pain at rest and ECG change (ST segment depressed)</a:t>
            </a:r>
          </a:p>
        </p:txBody>
      </p:sp>
    </p:spTree>
    <p:extLst>
      <p:ext uri="{BB962C8B-B14F-4D97-AF65-F5344CB8AC3E}">
        <p14:creationId xmlns:p14="http://schemas.microsoft.com/office/powerpoint/2010/main" xmlns="" val="189597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MYOCARDIAL INFACTION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defind</a:t>
            </a:r>
            <a:r>
              <a:rPr lang="en-US" dirty="0" smtClean="0"/>
              <a:t> as death of myocardial tissue caused by </a:t>
            </a:r>
            <a:r>
              <a:rPr lang="en-US" dirty="0" err="1" smtClean="0"/>
              <a:t>ischaemia</a:t>
            </a:r>
            <a:r>
              <a:rPr lang="en-US" dirty="0" smtClean="0"/>
              <a:t> .</a:t>
            </a:r>
          </a:p>
          <a:p>
            <a:r>
              <a:rPr lang="en-US" dirty="0" smtClean="0"/>
              <a:t>Popularly known as HEART ATTACK.</a:t>
            </a:r>
          </a:p>
          <a:p>
            <a:r>
              <a:rPr lang="en-US" dirty="0" smtClean="0"/>
              <a:t>An MI occurs when there is diminished blood supply to heart which leads to myocardial cell damage </a:t>
            </a:r>
          </a:p>
          <a:p>
            <a:r>
              <a:rPr lang="en-US" dirty="0" smtClean="0"/>
              <a:t>Contractile function stop in the necrotic area of heart </a:t>
            </a:r>
          </a:p>
          <a:p>
            <a:r>
              <a:rPr lang="en-US" dirty="0" err="1" smtClean="0"/>
              <a:t>Ischaemia</a:t>
            </a:r>
            <a:r>
              <a:rPr lang="en-US" dirty="0" smtClean="0"/>
              <a:t> results from blockage of coronary vessels </a:t>
            </a:r>
          </a:p>
          <a:p>
            <a:r>
              <a:rPr lang="en-US" dirty="0" smtClean="0"/>
              <a:t>This blockage is often as a result of thrombus </a:t>
            </a:r>
            <a:r>
              <a:rPr lang="en-US" dirty="0" err="1" smtClean="0"/>
              <a:t>tht</a:t>
            </a:r>
            <a:r>
              <a:rPr lang="en-US" dirty="0" smtClean="0"/>
              <a:t> is superimposed on an ulcerated or unstable atherosclerotic plaque formation in coronary artery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6984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Pathophysiology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Ischaemia</a:t>
            </a:r>
            <a:r>
              <a:rPr lang="en-US" dirty="0" smtClean="0"/>
              <a:t> develops when there is an increased demand for oxygen or </a:t>
            </a:r>
            <a:r>
              <a:rPr lang="en-US" dirty="0" err="1" smtClean="0"/>
              <a:t>decresed</a:t>
            </a:r>
            <a:r>
              <a:rPr lang="en-US" dirty="0" smtClean="0"/>
              <a:t> supply of oxygen .</a:t>
            </a:r>
          </a:p>
          <a:p>
            <a:r>
              <a:rPr lang="en-US" dirty="0" smtClean="0"/>
              <a:t>It can develop within 10 seconds and if it last longer than 20 minutes irreversible cell and tissue death occurs </a:t>
            </a:r>
          </a:p>
          <a:p>
            <a:r>
              <a:rPr lang="en-US" dirty="0" smtClean="0"/>
              <a:t>Myocardial cell death begins at the </a:t>
            </a:r>
            <a:r>
              <a:rPr lang="en-US" dirty="0" err="1" smtClean="0"/>
              <a:t>endorcardium.the</a:t>
            </a:r>
            <a:r>
              <a:rPr lang="en-US" dirty="0" smtClean="0"/>
              <a:t> area most distal to the arterial blood </a:t>
            </a:r>
            <a:r>
              <a:rPr lang="en-US" dirty="0" err="1" smtClean="0"/>
              <a:t>suppy</a:t>
            </a:r>
            <a:endParaRPr lang="en-US" dirty="0" smtClean="0"/>
          </a:p>
          <a:p>
            <a:r>
              <a:rPr lang="en-US" dirty="0" smtClean="0"/>
              <a:t>As vessel occlusion continues cell death spreads to the myocardium and eventually to the </a:t>
            </a:r>
            <a:r>
              <a:rPr lang="en-US" dirty="0" err="1" smtClean="0"/>
              <a:t>epicadium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331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Sevirity</a:t>
            </a:r>
            <a:r>
              <a:rPr lang="en-US" dirty="0" smtClean="0"/>
              <a:t> of an MI depends </a:t>
            </a:r>
            <a:r>
              <a:rPr lang="en-US" dirty="0" err="1" smtClean="0"/>
              <a:t>depends</a:t>
            </a:r>
            <a:r>
              <a:rPr lang="en-US" dirty="0" smtClean="0"/>
              <a:t> on three factors;</a:t>
            </a:r>
          </a:p>
          <a:p>
            <a:pPr marL="0" indent="0">
              <a:buNone/>
            </a:pPr>
            <a:r>
              <a:rPr lang="en-US" dirty="0" smtClean="0"/>
              <a:t>      -level of occlusion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-length of time of occlusion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-presence or absence of collateral circulation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08622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Severe crushing substernal chest pain or discomfort </a:t>
            </a:r>
            <a:r>
              <a:rPr lang="en-US" dirty="0" err="1" smtClean="0"/>
              <a:t>tht</a:t>
            </a:r>
            <a:r>
              <a:rPr lang="en-US" dirty="0" smtClean="0"/>
              <a:t> can radiate to the </a:t>
            </a:r>
            <a:r>
              <a:rPr lang="en-US" dirty="0" err="1" smtClean="0"/>
              <a:t>neck,jaw,epigastric</a:t>
            </a:r>
            <a:r>
              <a:rPr lang="en-US" dirty="0" smtClean="0"/>
              <a:t> or left arm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constrast</a:t>
            </a:r>
            <a:r>
              <a:rPr lang="en-US" dirty="0" smtClean="0"/>
              <a:t> to the pain of Angina </a:t>
            </a:r>
            <a:r>
              <a:rPr lang="en-US" dirty="0" err="1" smtClean="0"/>
              <a:t>pectoris,the</a:t>
            </a:r>
            <a:r>
              <a:rPr lang="en-US" dirty="0" smtClean="0"/>
              <a:t> pain of MI typically lasts for 20 </a:t>
            </a:r>
            <a:r>
              <a:rPr lang="en-US" dirty="0" err="1" smtClean="0"/>
              <a:t>mins</a:t>
            </a:r>
            <a:r>
              <a:rPr lang="en-US" dirty="0" smtClean="0"/>
              <a:t> to several hours and its not relieved by rest or nitrate administration.</a:t>
            </a:r>
          </a:p>
          <a:p>
            <a:r>
              <a:rPr lang="en-US" dirty="0" smtClean="0"/>
              <a:t>Pulse is generally rapid and weak and patients can be diaphoretic .</a:t>
            </a:r>
          </a:p>
          <a:p>
            <a:r>
              <a:rPr lang="en-US" dirty="0" err="1" smtClean="0"/>
              <a:t>Dyspnoea</a:t>
            </a:r>
            <a:r>
              <a:rPr lang="en-US" dirty="0" smtClean="0"/>
              <a:t> is common and is caused by impaired myocardial contractility and dysfunction </a:t>
            </a:r>
          </a:p>
          <a:p>
            <a:r>
              <a:rPr lang="en-US" dirty="0" smtClean="0"/>
              <a:t>With massive MI (&gt;40% of left ventricle)cardiogenic shock develops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310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 ABNORMALITIES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725"/>
            <a:ext cx="10515600" cy="4757237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They include changes such as Q-waves ;indicating </a:t>
            </a:r>
            <a:r>
              <a:rPr lang="en-US" dirty="0" err="1" smtClean="0"/>
              <a:t>transmural</a:t>
            </a:r>
            <a:r>
              <a:rPr lang="en-US" dirty="0" smtClean="0"/>
              <a:t> </a:t>
            </a:r>
            <a:r>
              <a:rPr lang="en-US" dirty="0" err="1" smtClean="0"/>
              <a:t>infacts</a:t>
            </a:r>
            <a:endParaRPr lang="en-US" dirty="0" smtClean="0"/>
          </a:p>
          <a:p>
            <a:r>
              <a:rPr lang="en-US" dirty="0" smtClean="0"/>
              <a:t>S-T segment abnormalities and T-wave </a:t>
            </a:r>
            <a:r>
              <a:rPr lang="en-US" dirty="0" err="1" smtClean="0"/>
              <a:t>inversion;represents</a:t>
            </a:r>
            <a:r>
              <a:rPr lang="en-US" dirty="0" smtClean="0"/>
              <a:t> abnormalities in MI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9412"/>
            <a:ext cx="10515600" cy="55585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Based on measuring the blood levels of intracellular macromolecules that leak out of injured myocardial cells through damaged cell membrane.</a:t>
            </a:r>
          </a:p>
          <a:p>
            <a:r>
              <a:rPr lang="en-US" dirty="0" smtClean="0"/>
              <a:t>They include;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-</a:t>
            </a:r>
            <a:r>
              <a:rPr lang="en-US" dirty="0" err="1" smtClean="0"/>
              <a:t>Myoglobulin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-Cardiac </a:t>
            </a:r>
            <a:r>
              <a:rPr lang="en-US" dirty="0" err="1" smtClean="0"/>
              <a:t>troponins</a:t>
            </a:r>
            <a:r>
              <a:rPr lang="en-US" dirty="0" smtClean="0"/>
              <a:t> I and T.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-</a:t>
            </a:r>
            <a:r>
              <a:rPr lang="en-US" dirty="0" err="1" smtClean="0"/>
              <a:t>Creatinine</a:t>
            </a:r>
            <a:r>
              <a:rPr lang="en-US" dirty="0" smtClean="0"/>
              <a:t> </a:t>
            </a:r>
            <a:r>
              <a:rPr lang="en-US" dirty="0" err="1" smtClean="0"/>
              <a:t>kinase</a:t>
            </a:r>
            <a:r>
              <a:rPr lang="en-US" dirty="0" smtClean="0"/>
              <a:t>-myocardial band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-lactate </a:t>
            </a:r>
            <a:r>
              <a:rPr lang="en-US" dirty="0" err="1" smtClean="0"/>
              <a:t>dehydrogenase</a:t>
            </a:r>
            <a:endParaRPr lang="en-US" dirty="0" smtClean="0"/>
          </a:p>
          <a:p>
            <a:r>
              <a:rPr lang="en-US" dirty="0" err="1" smtClean="0"/>
              <a:t>Troponins</a:t>
            </a:r>
            <a:r>
              <a:rPr lang="en-US" dirty="0" smtClean="0"/>
              <a:t> and CK-MB  have high </a:t>
            </a:r>
            <a:r>
              <a:rPr lang="en-US" dirty="0" err="1" smtClean="0"/>
              <a:t>specificy</a:t>
            </a:r>
            <a:r>
              <a:rPr lang="en-US" dirty="0" smtClean="0"/>
              <a:t> and severity to myocardial damage .</a:t>
            </a:r>
          </a:p>
          <a:p>
            <a:r>
              <a:rPr lang="en-US" dirty="0" err="1" smtClean="0"/>
              <a:t>TnI</a:t>
            </a:r>
            <a:r>
              <a:rPr lang="en-US" dirty="0" smtClean="0"/>
              <a:t> and </a:t>
            </a:r>
            <a:r>
              <a:rPr lang="en-US" dirty="0" err="1" smtClean="0"/>
              <a:t>TnT</a:t>
            </a:r>
            <a:r>
              <a:rPr lang="en-US" dirty="0" smtClean="0"/>
              <a:t> are not normally detected in the circulation but after 2-4 hrs and reaches peak at 48 hrs ,their levels remain </a:t>
            </a:r>
            <a:r>
              <a:rPr lang="en-US" dirty="0" err="1" smtClean="0"/>
              <a:t>elavated</a:t>
            </a:r>
            <a:r>
              <a:rPr lang="en-US" dirty="0" smtClean="0"/>
              <a:t> for 7-10 days.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59"/>
          </a:xfrm>
        </p:spPr>
        <p:txBody>
          <a:bodyPr/>
          <a:lstStyle/>
          <a:p>
            <a:r>
              <a:rPr lang="en-US" dirty="0" smtClean="0"/>
              <a:t>Also known as </a:t>
            </a:r>
            <a:r>
              <a:rPr lang="en-US" b="1" dirty="0" smtClean="0"/>
              <a:t>CORONARY ARTERY DISEASE(CAD)</a:t>
            </a:r>
          </a:p>
          <a:p>
            <a:r>
              <a:rPr lang="en-US" b="1" dirty="0" smtClean="0"/>
              <a:t>IHD</a:t>
            </a:r>
            <a:r>
              <a:rPr lang="en-US" dirty="0" smtClean="0"/>
              <a:t> is a condition in which there is insufficient blood supply to the myocardium to meet functional demand.</a:t>
            </a:r>
          </a:p>
          <a:p>
            <a:r>
              <a:rPr lang="en-US" dirty="0" smtClean="0"/>
              <a:t>Imbalance between </a:t>
            </a:r>
            <a:r>
              <a:rPr lang="en-US" b="1" dirty="0" smtClean="0"/>
              <a:t>myocardial oxygen  supply and demand.</a:t>
            </a:r>
          </a:p>
          <a:p>
            <a:r>
              <a:rPr lang="en-US" dirty="0" smtClean="0"/>
              <a:t>Caused mainly by </a:t>
            </a:r>
            <a:r>
              <a:rPr lang="en-US" b="1" dirty="0" smtClean="0"/>
              <a:t>ATHEROSCLEROSIS OF CORONARY ARTERY.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There are 4 basic clinical syndrome of IHD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2835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1919"/>
            <a:ext cx="10515600" cy="963167"/>
          </a:xfrm>
        </p:spPr>
        <p:txBody>
          <a:bodyPr/>
          <a:lstStyle/>
          <a:p>
            <a:r>
              <a:rPr lang="en-US" dirty="0" smtClean="0"/>
              <a:t>Clinical syndrome of IHD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1792"/>
            <a:ext cx="10515600" cy="5555171"/>
          </a:xfrm>
        </p:spPr>
        <p:txBody>
          <a:bodyPr/>
          <a:lstStyle/>
          <a:p>
            <a:r>
              <a:rPr lang="en-US" dirty="0" smtClean="0"/>
              <a:t>Angina pectoris ;in this case </a:t>
            </a:r>
            <a:r>
              <a:rPr lang="en-US" dirty="0" err="1" smtClean="0"/>
              <a:t>ischaemia</a:t>
            </a:r>
            <a:r>
              <a:rPr lang="en-US" dirty="0" smtClean="0"/>
              <a:t> causes pain but is insufficient to cause myocardial death.3 types of Angina .</a:t>
            </a:r>
          </a:p>
          <a:p>
            <a:pPr marL="0" indent="0">
              <a:buNone/>
            </a:pPr>
            <a:r>
              <a:rPr lang="en-US" dirty="0" smtClean="0"/>
              <a:t>            - stable </a:t>
            </a:r>
            <a:r>
              <a:rPr lang="en-US" dirty="0" err="1" smtClean="0"/>
              <a:t>angina;occurs</a:t>
            </a:r>
            <a:r>
              <a:rPr lang="en-US" dirty="0" smtClean="0"/>
              <a:t> on exertion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-variant angina (</a:t>
            </a:r>
            <a:r>
              <a:rPr lang="en-US" dirty="0" err="1" smtClean="0"/>
              <a:t>prinzmetal</a:t>
            </a:r>
            <a:r>
              <a:rPr lang="en-US" dirty="0" smtClean="0"/>
              <a:t>);due to coronary artery spasm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-unstable </a:t>
            </a:r>
            <a:r>
              <a:rPr lang="en-US" dirty="0" err="1" smtClean="0"/>
              <a:t>Angina;occurs</a:t>
            </a:r>
            <a:r>
              <a:rPr lang="en-US" dirty="0" smtClean="0"/>
              <a:t> progressively or even at rest</a:t>
            </a:r>
          </a:p>
          <a:p>
            <a:r>
              <a:rPr lang="en-US" dirty="0" smtClean="0"/>
              <a:t>Acute  myocardial </a:t>
            </a:r>
            <a:r>
              <a:rPr lang="en-US" dirty="0" err="1" smtClean="0"/>
              <a:t>infaction;the</a:t>
            </a:r>
            <a:r>
              <a:rPr lang="en-US" dirty="0" smtClean="0"/>
              <a:t> severity or duration of </a:t>
            </a:r>
            <a:r>
              <a:rPr lang="en-US" dirty="0" err="1" smtClean="0"/>
              <a:t>ischaemia</a:t>
            </a:r>
            <a:r>
              <a:rPr lang="en-US" dirty="0" smtClean="0"/>
              <a:t> ,is enough to cause cardiac myocytes death.</a:t>
            </a:r>
          </a:p>
          <a:p>
            <a:r>
              <a:rPr lang="en-US" dirty="0" smtClean="0"/>
              <a:t>Chronic </a:t>
            </a:r>
            <a:r>
              <a:rPr lang="en-US" dirty="0" err="1" smtClean="0"/>
              <a:t>Ischaemic</a:t>
            </a:r>
            <a:r>
              <a:rPr lang="en-US" dirty="0" smtClean="0"/>
              <a:t> heart </a:t>
            </a:r>
            <a:r>
              <a:rPr lang="en-US" dirty="0" err="1" smtClean="0"/>
              <a:t>disease;it</a:t>
            </a:r>
            <a:r>
              <a:rPr lang="en-US" dirty="0" smtClean="0"/>
              <a:t> refers to progressive cardiac decompensation (heart failure)following </a:t>
            </a:r>
            <a:r>
              <a:rPr lang="en-US" dirty="0" err="1" smtClean="0"/>
              <a:t>myocardiac</a:t>
            </a:r>
            <a:r>
              <a:rPr lang="en-US" dirty="0" smtClean="0"/>
              <a:t> </a:t>
            </a:r>
            <a:r>
              <a:rPr lang="en-US" dirty="0" err="1" smtClean="0"/>
              <a:t>infaction</a:t>
            </a:r>
            <a:endParaRPr lang="en-US" dirty="0" smtClean="0"/>
          </a:p>
          <a:p>
            <a:r>
              <a:rPr lang="en-US" dirty="0" smtClean="0"/>
              <a:t>Sudden cardiac </a:t>
            </a:r>
            <a:r>
              <a:rPr lang="en-US" dirty="0" err="1" smtClean="0"/>
              <a:t>death;this</a:t>
            </a:r>
            <a:r>
              <a:rPr lang="en-US" dirty="0" smtClean="0"/>
              <a:t> result from lethal arrhythmia following myocardial </a:t>
            </a:r>
            <a:r>
              <a:rPr lang="en-US" dirty="0" err="1" smtClean="0"/>
              <a:t>ischaemia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5141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FACTORS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Modifiable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Cigarette smoking</a:t>
            </a:r>
          </a:p>
          <a:p>
            <a:r>
              <a:rPr lang="en-US" dirty="0" smtClean="0"/>
              <a:t>Hyperlipidemia</a:t>
            </a:r>
          </a:p>
          <a:p>
            <a:r>
              <a:rPr lang="en-US" dirty="0" smtClean="0"/>
              <a:t>Hypertension</a:t>
            </a:r>
          </a:p>
          <a:p>
            <a:r>
              <a:rPr lang="en-US" dirty="0" smtClean="0"/>
              <a:t>Diabetes</a:t>
            </a:r>
          </a:p>
          <a:p>
            <a:r>
              <a:rPr lang="en-US" dirty="0" smtClean="0"/>
              <a:t>High density lipoprotein levels</a:t>
            </a:r>
          </a:p>
          <a:p>
            <a:r>
              <a:rPr lang="en-US" dirty="0" smtClean="0"/>
              <a:t>obesity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Non -modifiable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Age </a:t>
            </a:r>
          </a:p>
          <a:p>
            <a:r>
              <a:rPr lang="en-US" dirty="0" smtClean="0"/>
              <a:t>Male sex</a:t>
            </a:r>
          </a:p>
          <a:p>
            <a:r>
              <a:rPr lang="en-US" dirty="0" smtClean="0"/>
              <a:t>Family history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307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risk factors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inactivity</a:t>
            </a:r>
          </a:p>
          <a:p>
            <a:r>
              <a:rPr lang="en-US" dirty="0" smtClean="0"/>
              <a:t>Diet</a:t>
            </a:r>
          </a:p>
          <a:p>
            <a:r>
              <a:rPr lang="en-US" dirty="0" smtClean="0"/>
              <a:t>Alcohol consumption</a:t>
            </a:r>
          </a:p>
          <a:p>
            <a:r>
              <a:rPr lang="en-US" dirty="0" smtClean="0"/>
              <a:t>Oral contraceptives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602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Pathogenesis of IHD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underlying pathogenesis of IHD is </a:t>
            </a:r>
            <a:r>
              <a:rPr lang="en-US" b="1" dirty="0" smtClean="0"/>
              <a:t>ATHEROSCLEROSIS.</a:t>
            </a:r>
          </a:p>
          <a:p>
            <a:r>
              <a:rPr lang="en-US" dirty="0" smtClean="0"/>
              <a:t>Can affect any artery in the body ,tend to occur at sites of altered arterial shear stress such as bifurcation.</a:t>
            </a:r>
          </a:p>
          <a:p>
            <a:r>
              <a:rPr lang="en-US" dirty="0" smtClean="0"/>
              <a:t>Starts with any abnormal endothelial function</a:t>
            </a:r>
          </a:p>
          <a:p>
            <a:r>
              <a:rPr lang="en-US" dirty="0" smtClean="0"/>
              <a:t>Inflammatory cells ,</a:t>
            </a:r>
            <a:r>
              <a:rPr lang="en-US" dirty="0" err="1" smtClean="0"/>
              <a:t>predomantly</a:t>
            </a:r>
            <a:r>
              <a:rPr lang="en-US" dirty="0" smtClean="0"/>
              <a:t> </a:t>
            </a:r>
            <a:r>
              <a:rPr lang="en-US" dirty="0" err="1" smtClean="0"/>
              <a:t>monocytes,bind</a:t>
            </a:r>
            <a:r>
              <a:rPr lang="en-US" dirty="0" smtClean="0"/>
              <a:t> to receptor expressed by endothelial cells</a:t>
            </a:r>
          </a:p>
          <a:p>
            <a:r>
              <a:rPr lang="en-US" dirty="0" smtClean="0"/>
              <a:t>Migrate to intima</a:t>
            </a:r>
          </a:p>
          <a:p>
            <a:r>
              <a:rPr lang="en-US" dirty="0" smtClean="0"/>
              <a:t>Take up oxidized low density lipoprotein particles </a:t>
            </a:r>
          </a:p>
          <a:p>
            <a:r>
              <a:rPr lang="en-US" dirty="0" smtClean="0"/>
              <a:t>Become lipid laden macrophages or foam cells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95001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form cell dies it releases its lipid pool in intimal space with cytokines and growth factor </a:t>
            </a:r>
          </a:p>
          <a:p>
            <a:r>
              <a:rPr lang="en-US" dirty="0" smtClean="0"/>
              <a:t>In response smooth muscle cells migrate from the media of the arterial wall into the intima</a:t>
            </a:r>
          </a:p>
          <a:p>
            <a:r>
              <a:rPr lang="en-US" dirty="0" smtClean="0"/>
              <a:t>Lipid core will be covered by smooth muscle cells matrix</a:t>
            </a:r>
          </a:p>
          <a:p>
            <a:r>
              <a:rPr lang="en-US" dirty="0" smtClean="0"/>
              <a:t>Form stable atherosclerotic plaque that will remain asymptomatic until it becomes large enough to obstruct arterial 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161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IHD occurs because of inadequate coronary </a:t>
            </a:r>
            <a:r>
              <a:rPr lang="en-US" dirty="0" err="1" smtClean="0"/>
              <a:t>perfussion</a:t>
            </a:r>
            <a:r>
              <a:rPr lang="en-US" dirty="0" smtClean="0"/>
              <a:t> relative to myocardial demand</a:t>
            </a:r>
          </a:p>
          <a:p>
            <a:r>
              <a:rPr lang="en-US" dirty="0" smtClean="0"/>
              <a:t>Can result from a combination of 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- pre existing (fixed) atherosclerotic occlusion of coronary artery</a:t>
            </a:r>
          </a:p>
          <a:p>
            <a:pPr>
              <a:buNone/>
            </a:pPr>
            <a:r>
              <a:rPr lang="en-US" dirty="0" smtClean="0"/>
              <a:t>        -new superimposed thrombosis and or vasospasms </a:t>
            </a:r>
          </a:p>
          <a:p>
            <a:r>
              <a:rPr lang="en-US" dirty="0" smtClean="0"/>
              <a:t>A lesion obstructing 70-75% or more of a vessel lumen is referred to as CRITICAL STENOSIS  and it causes asymptomatic </a:t>
            </a:r>
            <a:r>
              <a:rPr lang="en-US" dirty="0" err="1" smtClean="0"/>
              <a:t>ischaemia</a:t>
            </a:r>
            <a:r>
              <a:rPr lang="en-US" dirty="0" smtClean="0"/>
              <a:t> (Angina) only in the setting of increased demand.</a:t>
            </a:r>
          </a:p>
          <a:p>
            <a:r>
              <a:rPr lang="en-US" dirty="0" smtClean="0"/>
              <a:t>A fixed </a:t>
            </a:r>
            <a:r>
              <a:rPr lang="en-US" dirty="0" err="1" smtClean="0"/>
              <a:t>steinosis</a:t>
            </a:r>
            <a:r>
              <a:rPr lang="en-US" dirty="0" smtClean="0"/>
              <a:t> of 90% can lead to inadequate coronary blood flow even at rest (unstable angina)</a:t>
            </a:r>
          </a:p>
          <a:p>
            <a:r>
              <a:rPr lang="en-US" dirty="0" smtClean="0"/>
              <a:t>If a coronary artery develops an atherosclerotic occlusion at a slow rate it stimulates </a:t>
            </a:r>
            <a:r>
              <a:rPr lang="en-US" dirty="0" err="1" smtClean="0"/>
              <a:t>colateral</a:t>
            </a:r>
            <a:r>
              <a:rPr lang="en-US" dirty="0" smtClean="0"/>
              <a:t> blood flow from other major </a:t>
            </a:r>
            <a:r>
              <a:rPr lang="en-US" dirty="0" err="1" smtClean="0"/>
              <a:t>epicardial</a:t>
            </a:r>
            <a:r>
              <a:rPr lang="en-US" dirty="0" smtClean="0"/>
              <a:t> vessels.</a:t>
            </a:r>
          </a:p>
          <a:p>
            <a:r>
              <a:rPr lang="en-US" dirty="0" smtClean="0"/>
              <a:t>Such </a:t>
            </a:r>
            <a:r>
              <a:rPr lang="en-US" dirty="0" err="1" smtClean="0"/>
              <a:t>colateral</a:t>
            </a:r>
            <a:r>
              <a:rPr lang="en-US" dirty="0" smtClean="0"/>
              <a:t> </a:t>
            </a:r>
            <a:r>
              <a:rPr lang="en-US" dirty="0" err="1" smtClean="0"/>
              <a:t>perfussion</a:t>
            </a:r>
            <a:r>
              <a:rPr lang="en-US" dirty="0" smtClean="0"/>
              <a:t> can then protect against myocardial infarction even in setting of a complete vascular occlusion </a:t>
            </a:r>
          </a:p>
          <a:p>
            <a:r>
              <a:rPr lang="en-US" dirty="0" smtClean="0"/>
              <a:t>Acute coronary occlusions cannot spontaneously recruit </a:t>
            </a:r>
            <a:r>
              <a:rPr lang="en-US" dirty="0" err="1" smtClean="0"/>
              <a:t>colateral</a:t>
            </a:r>
            <a:r>
              <a:rPr lang="en-US" dirty="0" smtClean="0"/>
              <a:t> flow and will result in </a:t>
            </a:r>
            <a:r>
              <a:rPr lang="en-US" dirty="0" err="1" smtClean="0"/>
              <a:t>infaction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acute plaque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most patients ,unstable angina ,infarction and sudden cardiac death all occur because of abrupt plaque change followed by thrombosis .</a:t>
            </a:r>
          </a:p>
          <a:p>
            <a:r>
              <a:rPr lang="en-US" dirty="0" smtClean="0"/>
              <a:t>The initiating events is typically disruption of a plaque due to the following;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-rapture or ulceration of plaques this exposes highly </a:t>
            </a:r>
            <a:r>
              <a:rPr lang="en-US" dirty="0" err="1" smtClean="0"/>
              <a:t>thrombogenic</a:t>
            </a:r>
            <a:r>
              <a:rPr lang="en-US" dirty="0" smtClean="0"/>
              <a:t> plaques constituents or the underlying </a:t>
            </a:r>
            <a:r>
              <a:rPr lang="en-US" dirty="0" err="1" smtClean="0"/>
              <a:t>subendothelial</a:t>
            </a:r>
            <a:r>
              <a:rPr lang="en-US" dirty="0" smtClean="0"/>
              <a:t> basement membrane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-hemorrhage into the core of plaque this results in expansion of plaque volume and worsening of luminal occlusion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26427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1069</Words>
  <Application>Microsoft Office PowerPoint</Application>
  <PresentationFormat>Custom</PresentationFormat>
  <Paragraphs>108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ISCHAEMIC HEART DISEASE</vt:lpstr>
      <vt:lpstr>Slide 2</vt:lpstr>
      <vt:lpstr>Clinical syndrome of IHD</vt:lpstr>
      <vt:lpstr>RISK FACTORS</vt:lpstr>
      <vt:lpstr>Other risk factors</vt:lpstr>
      <vt:lpstr>Pathogenesis of IHD </vt:lpstr>
      <vt:lpstr>Cont </vt:lpstr>
      <vt:lpstr>Cont</vt:lpstr>
      <vt:lpstr>Role of acute plaque change</vt:lpstr>
      <vt:lpstr>Role of thrombus</vt:lpstr>
      <vt:lpstr>ANGINA</vt:lpstr>
      <vt:lpstr>MYOCARDIAL INFACTION</vt:lpstr>
      <vt:lpstr>Pathophysiology </vt:lpstr>
      <vt:lpstr>cont</vt:lpstr>
      <vt:lpstr>Clinical feature</vt:lpstr>
      <vt:lpstr>ECG ABNORMALITIES </vt:lpstr>
      <vt:lpstr>LAB Evaluation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ISCHAEMIC HEART DISEASE</dc:title>
  <dc:creator>KIMINA</dc:creator>
  <cp:lastModifiedBy>FELIX</cp:lastModifiedBy>
  <cp:revision>25</cp:revision>
  <dcterms:created xsi:type="dcterms:W3CDTF">2018-10-23T10:16:42Z</dcterms:created>
  <dcterms:modified xsi:type="dcterms:W3CDTF">2018-10-30T07:34:32Z</dcterms:modified>
</cp:coreProperties>
</file>