
<file path=[Content_Types].xml><?xml version="1.0" encoding="utf-8"?>
<Types xmlns="http://schemas.openxmlformats.org/package/2006/content-types">
  <Default Extension="jpeg" ContentType="image/jpeg"/>
  <Default Extension="JPG" ContentType="image/.jp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4"/>
  </p:handoutMasterIdLst>
  <p:sldIdLst>
    <p:sldId id="804" r:id="rId3"/>
    <p:sldId id="807" r:id="rId5"/>
    <p:sldId id="818" r:id="rId6"/>
    <p:sldId id="738" r:id="rId7"/>
    <p:sldId id="739" r:id="rId8"/>
    <p:sldId id="740" r:id="rId9"/>
    <p:sldId id="927" r:id="rId10"/>
    <p:sldId id="741" r:id="rId11"/>
    <p:sldId id="764" r:id="rId12"/>
    <p:sldId id="742" r:id="rId13"/>
    <p:sldId id="743" r:id="rId14"/>
    <p:sldId id="763" r:id="rId15"/>
    <p:sldId id="744" r:id="rId16"/>
    <p:sldId id="745" r:id="rId17"/>
    <p:sldId id="762" r:id="rId18"/>
    <p:sldId id="749" r:id="rId19"/>
    <p:sldId id="768" r:id="rId20"/>
    <p:sldId id="750" r:id="rId21"/>
    <p:sldId id="769" r:id="rId22"/>
    <p:sldId id="929" r:id="rId23"/>
    <p:sldId id="752" r:id="rId24"/>
    <p:sldId id="770" r:id="rId25"/>
    <p:sldId id="753" r:id="rId26"/>
    <p:sldId id="754" r:id="rId27"/>
    <p:sldId id="757" r:id="rId28"/>
    <p:sldId id="758" r:id="rId29"/>
    <p:sldId id="759" r:id="rId30"/>
    <p:sldId id="803" r:id="rId31"/>
    <p:sldId id="787" r:id="rId32"/>
    <p:sldId id="788" r:id="rId33"/>
    <p:sldId id="789" r:id="rId34"/>
    <p:sldId id="934" r:id="rId35"/>
    <p:sldId id="792" r:id="rId36"/>
    <p:sldId id="935" r:id="rId37"/>
    <p:sldId id="793" r:id="rId38"/>
    <p:sldId id="794" r:id="rId39"/>
    <p:sldId id="796" r:id="rId40"/>
    <p:sldId id="798" r:id="rId41"/>
    <p:sldId id="799" r:id="rId42"/>
    <p:sldId id="800" r:id="rId43"/>
    <p:sldId id="442" r:id="rId44"/>
    <p:sldId id="936" r:id="rId45"/>
    <p:sldId id="866" r:id="rId46"/>
    <p:sldId id="867" r:id="rId47"/>
    <p:sldId id="868" r:id="rId48"/>
    <p:sldId id="827" r:id="rId49"/>
    <p:sldId id="828" r:id="rId50"/>
    <p:sldId id="863" r:id="rId51"/>
    <p:sldId id="864" r:id="rId52"/>
    <p:sldId id="865" r:id="rId53"/>
    <p:sldId id="862" r:id="rId54"/>
    <p:sldId id="826" r:id="rId55"/>
    <p:sldId id="824" r:id="rId56"/>
    <p:sldId id="825" r:id="rId57"/>
    <p:sldId id="823" r:id="rId58"/>
    <p:sldId id="861" r:id="rId59"/>
    <p:sldId id="822" r:id="rId60"/>
    <p:sldId id="839" r:id="rId61"/>
    <p:sldId id="840" r:id="rId62"/>
    <p:sldId id="841" r:id="rId63"/>
    <p:sldId id="855" r:id="rId64"/>
    <p:sldId id="842" r:id="rId65"/>
    <p:sldId id="858" r:id="rId66"/>
    <p:sldId id="859" r:id="rId67"/>
    <p:sldId id="860" r:id="rId68"/>
    <p:sldId id="843" r:id="rId69"/>
    <p:sldId id="856" r:id="rId70"/>
    <p:sldId id="857" r:id="rId71"/>
    <p:sldId id="844" r:id="rId72"/>
    <p:sldId id="845" r:id="rId73"/>
    <p:sldId id="846" r:id="rId74"/>
    <p:sldId id="847" r:id="rId75"/>
    <p:sldId id="848" r:id="rId76"/>
    <p:sldId id="849" r:id="rId77"/>
    <p:sldId id="850" r:id="rId78"/>
    <p:sldId id="851" r:id="rId79"/>
    <p:sldId id="852" r:id="rId80"/>
    <p:sldId id="853" r:id="rId81"/>
    <p:sldId id="854" r:id="rId82"/>
    <p:sldId id="872" r:id="rId83"/>
    <p:sldId id="873" r:id="rId84"/>
    <p:sldId id="892" r:id="rId85"/>
    <p:sldId id="876" r:id="rId86"/>
    <p:sldId id="887" r:id="rId87"/>
    <p:sldId id="877" r:id="rId88"/>
    <p:sldId id="878" r:id="rId89"/>
    <p:sldId id="879" r:id="rId90"/>
    <p:sldId id="880" r:id="rId91"/>
    <p:sldId id="881" r:id="rId92"/>
    <p:sldId id="882" r:id="rId93"/>
    <p:sldId id="885" r:id="rId94"/>
    <p:sldId id="883" r:id="rId95"/>
    <p:sldId id="884" r:id="rId96"/>
    <p:sldId id="886" r:id="rId97"/>
    <p:sldId id="888" r:id="rId98"/>
    <p:sldId id="900" r:id="rId99"/>
    <p:sldId id="899" r:id="rId100"/>
    <p:sldId id="889" r:id="rId101"/>
    <p:sldId id="901" r:id="rId102"/>
    <p:sldId id="906" r:id="rId103"/>
    <p:sldId id="907" r:id="rId104"/>
    <p:sldId id="908" r:id="rId105"/>
    <p:sldId id="909" r:id="rId106"/>
    <p:sldId id="910" r:id="rId107"/>
    <p:sldId id="904" r:id="rId108"/>
    <p:sldId id="905" r:id="rId109"/>
    <p:sldId id="911" r:id="rId110"/>
    <p:sldId id="913" r:id="rId111"/>
    <p:sldId id="914" r:id="rId112"/>
    <p:sldId id="915" r:id="rId113"/>
    <p:sldId id="916" r:id="rId114"/>
    <p:sldId id="890" r:id="rId115"/>
    <p:sldId id="902" r:id="rId116"/>
    <p:sldId id="895" r:id="rId117"/>
    <p:sldId id="891" r:id="rId118"/>
    <p:sldId id="919" r:id="rId119"/>
    <p:sldId id="903" r:id="rId120"/>
    <p:sldId id="920" r:id="rId121"/>
    <p:sldId id="893" r:id="rId122"/>
    <p:sldId id="894" r:id="rId123"/>
    <p:sldId id="917" r:id="rId124"/>
    <p:sldId id="897" r:id="rId125"/>
    <p:sldId id="912" r:id="rId126"/>
    <p:sldId id="918" r:id="rId127"/>
    <p:sldId id="896" r:id="rId128"/>
    <p:sldId id="930" r:id="rId129"/>
    <p:sldId id="931" r:id="rId130"/>
    <p:sldId id="932" r:id="rId131"/>
    <p:sldId id="933" r:id="rId132"/>
    <p:sldId id="821" r:id="rId133"/>
  </p:sldIdLst>
  <p:sldSz cx="9144000" cy="6858000" type="screen4x3"/>
  <p:notesSz cx="7052945" cy="9309100"/>
  <p:defaultTextStyle>
    <a:defPPr>
      <a:defRPr lang="en-US"/>
    </a:defPPr>
    <a:lvl1pPr algn="l" rtl="0" fontAlgn="base">
      <a:spcBef>
        <a:spcPct val="0"/>
      </a:spcBef>
      <a:spcAft>
        <a:spcPct val="0"/>
      </a:spcAft>
      <a:defRPr kern="1200">
        <a:solidFill>
          <a:schemeClr val="tx1"/>
        </a:solidFill>
        <a:latin typeface="Arial" panose="0208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8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8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8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80604020202020204" pitchFamily="34" charset="0"/>
        <a:ea typeface="+mn-ea"/>
        <a:cs typeface="+mn-cs"/>
      </a:defRPr>
    </a:lvl5pPr>
    <a:lvl6pPr marL="2286000" algn="l" defTabSz="914400" rtl="0" eaLnBrk="1" latinLnBrk="0" hangingPunct="1">
      <a:defRPr kern="1200">
        <a:solidFill>
          <a:schemeClr val="tx1"/>
        </a:solidFill>
        <a:latin typeface="Arial" panose="02080604020202020204" pitchFamily="34" charset="0"/>
        <a:ea typeface="+mn-ea"/>
        <a:cs typeface="+mn-cs"/>
      </a:defRPr>
    </a:lvl6pPr>
    <a:lvl7pPr marL="2743200" algn="l" defTabSz="914400" rtl="0" eaLnBrk="1" latinLnBrk="0" hangingPunct="1">
      <a:defRPr kern="1200">
        <a:solidFill>
          <a:schemeClr val="tx1"/>
        </a:solidFill>
        <a:latin typeface="Arial" panose="02080604020202020204" pitchFamily="34" charset="0"/>
        <a:ea typeface="+mn-ea"/>
        <a:cs typeface="+mn-cs"/>
      </a:defRPr>
    </a:lvl7pPr>
    <a:lvl8pPr marL="3200400" algn="l" defTabSz="914400" rtl="0" eaLnBrk="1" latinLnBrk="0" hangingPunct="1">
      <a:defRPr kern="1200">
        <a:solidFill>
          <a:schemeClr val="tx1"/>
        </a:solidFill>
        <a:latin typeface="Arial" panose="02080604020202020204" pitchFamily="34" charset="0"/>
        <a:ea typeface="+mn-ea"/>
        <a:cs typeface="+mn-cs"/>
      </a:defRPr>
    </a:lvl8pPr>
    <a:lvl9pPr marL="3657600" algn="l" defTabSz="914400" rtl="0" eaLnBrk="1" latinLnBrk="0" hangingPunct="1">
      <a:defRPr kern="120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3" autoAdjust="0"/>
    <p:restoredTop sz="86344" autoAdjust="0"/>
  </p:normalViewPr>
  <p:slideViewPr>
    <p:cSldViewPr>
      <p:cViewPr varScale="1">
        <p:scale>
          <a:sx n="74" d="100"/>
          <a:sy n="74" d="100"/>
        </p:scale>
        <p:origin x="1092" y="66"/>
      </p:cViewPr>
      <p:guideLst>
        <p:guide orient="horz" pos="2160"/>
        <p:guide pos="2880"/>
      </p:guideLst>
    </p:cSldViewPr>
  </p:slideViewPr>
  <p:outlineViewPr>
    <p:cViewPr>
      <p:scale>
        <a:sx n="33" d="100"/>
        <a:sy n="33" d="100"/>
      </p:scale>
      <p:origin x="0" y="2031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handoutMaster" Target="handoutMasters/handoutMaster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4" tIns="46747" rIns="93494" bIns="46747"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4" tIns="46747" rIns="93494" bIns="46747" rtlCol="0"/>
          <a:lstStyle>
            <a:lvl1pPr algn="r">
              <a:defRPr sz="1200"/>
            </a:lvl1pPr>
          </a:lstStyle>
          <a:p>
            <a:fld id="{991B276F-8973-402F-B0D1-1F4E128EA457}" type="datetimeFigureOut">
              <a:rPr lang="en-US" smtClean="0"/>
            </a:fld>
            <a:endParaRPr lang="en-US"/>
          </a:p>
        </p:txBody>
      </p:sp>
      <p:sp>
        <p:nvSpPr>
          <p:cNvPr id="4" name="Footer Placeholder 3"/>
          <p:cNvSpPr>
            <a:spLocks noGrp="1"/>
          </p:cNvSpPr>
          <p:nvPr>
            <p:ph type="ftr" sz="quarter" idx="2"/>
          </p:nvPr>
        </p:nvSpPr>
        <p:spPr>
          <a:xfrm>
            <a:off x="0" y="8842030"/>
            <a:ext cx="3056414" cy="465455"/>
          </a:xfrm>
          <a:prstGeom prst="rect">
            <a:avLst/>
          </a:prstGeom>
        </p:spPr>
        <p:txBody>
          <a:bodyPr vert="horz" lIns="93494" tIns="46747" rIns="93494" bIns="46747"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0"/>
            <a:ext cx="3056414" cy="465455"/>
          </a:xfrm>
          <a:prstGeom prst="rect">
            <a:avLst/>
          </a:prstGeom>
        </p:spPr>
        <p:txBody>
          <a:bodyPr vert="horz" lIns="93494" tIns="46747" rIns="93494" bIns="46747" rtlCol="0" anchor="b"/>
          <a:lstStyle>
            <a:lvl1pPr algn="r">
              <a:defRPr sz="1200"/>
            </a:lvl1pPr>
          </a:lstStyle>
          <a:p>
            <a:fld id="{EB03A626-69DB-4E35-A151-DEC4347E687B}"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7053" cy="465773"/>
          </a:xfrm>
          <a:prstGeom prst="rect">
            <a:avLst/>
          </a:prstGeom>
        </p:spPr>
        <p:txBody>
          <a:bodyPr vert="horz" lIns="91751" tIns="45875" rIns="91751" bIns="45875" rtlCol="0"/>
          <a:lstStyle>
            <a:lvl1pPr algn="l">
              <a:defRPr sz="1200"/>
            </a:lvl1pPr>
          </a:lstStyle>
          <a:p>
            <a:endParaRPr lang="en-US"/>
          </a:p>
        </p:txBody>
      </p:sp>
      <p:sp>
        <p:nvSpPr>
          <p:cNvPr id="3" name="Date Placeholder 2"/>
          <p:cNvSpPr>
            <a:spLocks noGrp="1"/>
          </p:cNvSpPr>
          <p:nvPr>
            <p:ph type="dt" idx="1"/>
          </p:nvPr>
        </p:nvSpPr>
        <p:spPr>
          <a:xfrm>
            <a:off x="3994614" y="0"/>
            <a:ext cx="3057053" cy="465773"/>
          </a:xfrm>
          <a:prstGeom prst="rect">
            <a:avLst/>
          </a:prstGeom>
        </p:spPr>
        <p:txBody>
          <a:bodyPr vert="horz" lIns="91751" tIns="45875" rIns="91751" bIns="45875" rtlCol="0"/>
          <a:lstStyle>
            <a:lvl1pPr algn="r">
              <a:defRPr sz="1200"/>
            </a:lvl1pPr>
          </a:lstStyle>
          <a:p>
            <a:fld id="{670884D7-3A8D-46FA-AC61-C5B5DD6D20E1}" type="datetimeFigureOut">
              <a:rPr lang="en-US" smtClean="0"/>
            </a:fld>
            <a:endParaRPr lang="en-US"/>
          </a:p>
        </p:txBody>
      </p:sp>
      <p:sp>
        <p:nvSpPr>
          <p:cNvPr id="4" name="Slide Image Placeholder 3"/>
          <p:cNvSpPr>
            <a:spLocks noGrp="1" noRot="1" noChangeAspect="1"/>
          </p:cNvSpPr>
          <p:nvPr>
            <p:ph type="sldImg" idx="2"/>
          </p:nvPr>
        </p:nvSpPr>
        <p:spPr>
          <a:xfrm>
            <a:off x="1198563" y="698500"/>
            <a:ext cx="4656137" cy="3490913"/>
          </a:xfrm>
          <a:prstGeom prst="rect">
            <a:avLst/>
          </a:prstGeom>
          <a:noFill/>
          <a:ln w="12700">
            <a:solidFill>
              <a:prstClr val="black"/>
            </a:solidFill>
          </a:ln>
        </p:spPr>
        <p:txBody>
          <a:bodyPr vert="horz" lIns="91751" tIns="45875" rIns="91751" bIns="45875" rtlCol="0" anchor="ctr"/>
          <a:lstStyle/>
          <a:p>
            <a:endParaRPr lang="en-US"/>
          </a:p>
        </p:txBody>
      </p:sp>
      <p:sp>
        <p:nvSpPr>
          <p:cNvPr id="5" name="Notes Placeholder 4"/>
          <p:cNvSpPr>
            <a:spLocks noGrp="1"/>
          </p:cNvSpPr>
          <p:nvPr>
            <p:ph type="body" sz="quarter" idx="3"/>
          </p:nvPr>
        </p:nvSpPr>
        <p:spPr>
          <a:xfrm>
            <a:off x="705965" y="4422459"/>
            <a:ext cx="5641333" cy="4188778"/>
          </a:xfrm>
          <a:prstGeom prst="rect">
            <a:avLst/>
          </a:prstGeom>
        </p:spPr>
        <p:txBody>
          <a:bodyPr vert="horz" lIns="91751" tIns="45875" rIns="91751" bIns="45875"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841738"/>
            <a:ext cx="3057053" cy="465773"/>
          </a:xfrm>
          <a:prstGeom prst="rect">
            <a:avLst/>
          </a:prstGeom>
        </p:spPr>
        <p:txBody>
          <a:bodyPr vert="horz" lIns="91751" tIns="45875" rIns="91751" bIns="45875" rtlCol="0" anchor="b"/>
          <a:lstStyle>
            <a:lvl1pPr algn="l">
              <a:defRPr sz="1200"/>
            </a:lvl1pPr>
          </a:lstStyle>
          <a:p>
            <a:endParaRPr lang="en-US"/>
          </a:p>
        </p:txBody>
      </p:sp>
      <p:sp>
        <p:nvSpPr>
          <p:cNvPr id="7" name="Slide Number Placeholder 6"/>
          <p:cNvSpPr>
            <a:spLocks noGrp="1"/>
          </p:cNvSpPr>
          <p:nvPr>
            <p:ph type="sldNum" sz="quarter" idx="5"/>
          </p:nvPr>
        </p:nvSpPr>
        <p:spPr>
          <a:xfrm>
            <a:off x="3994614" y="8841738"/>
            <a:ext cx="3057053" cy="465773"/>
          </a:xfrm>
          <a:prstGeom prst="rect">
            <a:avLst/>
          </a:prstGeom>
        </p:spPr>
        <p:txBody>
          <a:bodyPr vert="horz" lIns="91751" tIns="45875" rIns="91751" bIns="45875" rtlCol="0" anchor="b"/>
          <a:lstStyle>
            <a:lvl1pPr algn="r">
              <a:defRPr sz="1200"/>
            </a:lvl1pPr>
          </a:lstStyle>
          <a:p>
            <a:fld id="{B836775A-F63A-4A40-9B37-27BCB3F21881}"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B836775A-F63A-4A40-9B37-27BCB3F2188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Arteerial</a:t>
            </a:r>
            <a:r>
              <a:rPr lang="en-US" baseline="0" dirty="0" smtClean="0"/>
              <a:t> pulse – palpated where the arteries are near the surface of the skin – right and left temporal, common carotid, brachial, </a:t>
            </a:r>
            <a:r>
              <a:rPr lang="en-US" baseline="0" dirty="0" err="1" smtClean="0"/>
              <a:t>radia</a:t>
            </a:r>
            <a:r>
              <a:rPr lang="en-US" baseline="0" dirty="0" smtClean="0"/>
              <a:t>, femoral, popliteal, </a:t>
            </a:r>
            <a:r>
              <a:rPr lang="en-US" baseline="0" dirty="0" err="1" smtClean="0"/>
              <a:t>dorsalis</a:t>
            </a:r>
            <a:r>
              <a:rPr lang="en-US" baseline="0" dirty="0" smtClean="0"/>
              <a:t> </a:t>
            </a:r>
            <a:r>
              <a:rPr lang="en-US" baseline="0" dirty="0" err="1" smtClean="0"/>
              <a:t>pedis</a:t>
            </a:r>
            <a:r>
              <a:rPr lang="en-US" baseline="0" dirty="0" smtClean="0"/>
              <a:t> , and </a:t>
            </a:r>
            <a:r>
              <a:rPr lang="en-US" baseline="0" dirty="0" err="1" smtClean="0"/>
              <a:t>posteriaor</a:t>
            </a:r>
            <a:r>
              <a:rPr lang="en-US" baseline="0" dirty="0" smtClean="0"/>
              <a:t> </a:t>
            </a:r>
            <a:r>
              <a:rPr lang="en-US" baseline="0" dirty="0" err="1" smtClean="0"/>
              <a:t>tibial</a:t>
            </a:r>
            <a:r>
              <a:rPr lang="en-US" baseline="0" dirty="0" smtClean="0"/>
              <a:t> arteries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836775A-F63A-4A40-9B37-27BCB3F2188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CVP – PRESSURE IN THE</a:t>
            </a:r>
            <a:r>
              <a:rPr lang="en-US" baseline="0" dirty="0" smtClean="0"/>
              <a:t> RIGHT ATRIA OR THE LEFT VENTRICLE AT THE END OF DIASTOLE. </a:t>
            </a:r>
            <a:endParaRPr lang="en-US" dirty="0"/>
          </a:p>
        </p:txBody>
      </p:sp>
      <p:sp>
        <p:nvSpPr>
          <p:cNvPr id="4" name="Slide Number Placeholder 3"/>
          <p:cNvSpPr>
            <a:spLocks noGrp="1"/>
          </p:cNvSpPr>
          <p:nvPr>
            <p:ph type="sldNum" sz="quarter" idx="10"/>
          </p:nvPr>
        </p:nvSpPr>
        <p:spPr/>
        <p:txBody>
          <a:bodyPr/>
          <a:lstStyle/>
          <a:p>
            <a:fld id="{B836775A-F63A-4A40-9B37-27BCB3F2188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Tortuous – </a:t>
            </a:r>
            <a:r>
              <a:rPr lang="en-GB" dirty="0" err="1" smtClean="0"/>
              <a:t>twsted</a:t>
            </a:r>
            <a:endParaRPr lang="en-GB" dirty="0" smtClean="0"/>
          </a:p>
          <a:p>
            <a:r>
              <a:rPr lang="en-GB" dirty="0" smtClean="0"/>
              <a:t>Saphenous vein – longest vein in the body, in the leg</a:t>
            </a:r>
            <a:endParaRPr lang="en-US" dirty="0"/>
          </a:p>
        </p:txBody>
      </p:sp>
      <p:sp>
        <p:nvSpPr>
          <p:cNvPr id="4" name="Slide Number Placeholder 3"/>
          <p:cNvSpPr>
            <a:spLocks noGrp="1"/>
          </p:cNvSpPr>
          <p:nvPr>
            <p:ph type="sldNum" sz="quarter" idx="10"/>
          </p:nvPr>
        </p:nvSpPr>
        <p:spPr/>
        <p:txBody>
          <a:bodyPr/>
          <a:lstStyle/>
          <a:p>
            <a:fld id="{B836775A-F63A-4A40-9B37-27BCB3F2188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D98F1A-781C-4904-A295-3B5284EC5F70}"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D98F1A-781C-4904-A295-3B5284EC5F70}"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D98F1A-781C-4904-A295-3B5284EC5F70}"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D98F1A-781C-4904-A295-3B5284EC5F70}"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Turbulent – unsettled, windy</a:t>
            </a:r>
            <a:endParaRPr lang="en-US" dirty="0"/>
          </a:p>
        </p:txBody>
      </p:sp>
      <p:sp>
        <p:nvSpPr>
          <p:cNvPr id="4" name="Slide Number Placeholder 3"/>
          <p:cNvSpPr>
            <a:spLocks noGrp="1"/>
          </p:cNvSpPr>
          <p:nvPr>
            <p:ph type="sldNum" sz="quarter" idx="10"/>
          </p:nvPr>
        </p:nvSpPr>
        <p:spPr/>
        <p:txBody>
          <a:bodyPr/>
          <a:lstStyle/>
          <a:p>
            <a:fld id="{B836775A-F63A-4A40-9B37-27BCB3F2188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6775A-F63A-4A40-9B37-27BCB3F2188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 – no pain</a:t>
            </a:r>
            <a:endParaRPr lang="en-US" dirty="0" smtClean="0"/>
          </a:p>
          <a:p>
            <a:r>
              <a:rPr lang="en-US" dirty="0" smtClean="0"/>
              <a:t>10- worst pain</a:t>
            </a:r>
            <a:endParaRPr lang="en-US" dirty="0" smtClean="0"/>
          </a:p>
          <a:p>
            <a:r>
              <a:rPr lang="en-US" dirty="0" smtClean="0"/>
              <a:t>Location of chest symptoms is not co related with the cause of the pain</a:t>
            </a:r>
            <a:endParaRPr lang="en-US" dirty="0" smtClean="0"/>
          </a:p>
          <a:p>
            <a:r>
              <a:rPr lang="en-US" dirty="0" err="1" smtClean="0"/>
              <a:t>Serverity</a:t>
            </a:r>
            <a:r>
              <a:rPr lang="en-US" baseline="0" dirty="0" smtClean="0"/>
              <a:t> and duration of the chest pain does not predict the seriousness of its cause</a:t>
            </a:r>
            <a:endParaRPr lang="en-US" dirty="0"/>
          </a:p>
        </p:txBody>
      </p:sp>
      <p:sp>
        <p:nvSpPr>
          <p:cNvPr id="4" name="Slide Number Placeholder 3"/>
          <p:cNvSpPr>
            <a:spLocks noGrp="1"/>
          </p:cNvSpPr>
          <p:nvPr>
            <p:ph type="sldNum" sz="quarter" idx="10"/>
          </p:nvPr>
        </p:nvSpPr>
        <p:spPr/>
        <p:txBody>
          <a:bodyPr/>
          <a:lstStyle/>
          <a:p>
            <a:fld id="{B836775A-F63A-4A40-9B37-27BCB3F2188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 </a:t>
            </a:r>
            <a:r>
              <a:rPr lang="en-US" dirty="0" err="1" smtClean="0"/>
              <a:t>percention</a:t>
            </a:r>
            <a:r>
              <a:rPr lang="en-US" dirty="0" smtClean="0"/>
              <a:t> – what is your illness, is this a disease, what consequences will it have on your physical activity</a:t>
            </a:r>
            <a:endParaRPr lang="en-US" dirty="0"/>
          </a:p>
        </p:txBody>
      </p:sp>
      <p:sp>
        <p:nvSpPr>
          <p:cNvPr id="4" name="Slide Number Placeholder 3"/>
          <p:cNvSpPr>
            <a:spLocks noGrp="1"/>
          </p:cNvSpPr>
          <p:nvPr>
            <p:ph type="sldNum" sz="quarter" idx="10"/>
          </p:nvPr>
        </p:nvSpPr>
        <p:spPr/>
        <p:txBody>
          <a:bodyPr/>
          <a:lstStyle/>
          <a:p>
            <a:fld id="{B836775A-F63A-4A40-9B37-27BCB3F2188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3201C52E-5CA2-4840-8D2A-8469AC8E2D4B}"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1F58D4-643A-47DB-83D5-076FB4CC748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EAFACBC-237C-4007-AF87-C0039F426CFC}"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41915F8-B420-4EDC-B0AA-7FB6ECF9EA0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42C67CA8-AE67-4C23-9F7F-C97159363B79}"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73D6B34-BC90-4171-9474-9B2FF0DDF00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EAA4B9D-D2A2-429C-BC72-DEBD9A804B2C}"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40F74BC-2FC8-4BE3-932E-24C225E1859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a:defRPr/>
            </a:pPr>
            <a:fld id="{689655BC-1B3F-4459-BE45-3B8860F5B554}"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42A96E-DA7C-4A6D-ABC9-BF5215FE843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035942A-4A55-4F36-BAFA-4630C16B4CAA}" type="datetime1">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000B66E-CADE-4798-86E2-17E8BDB0992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4A8BCADA-7BEE-45DF-A0A0-F1E636066AA2}" type="datetime1">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1913801-754A-4BC9-B461-BE813A71A84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8387A23-0D7D-4466-9524-E6B79A310CA2}" type="datetime1">
              <a:rPr lang="en-US" smtClean="0"/>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B109513-C8D6-4A65-819D-0D8C5ACB1E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58A7485-B77C-4CF0-BD4C-F7129D683851}" type="datetime1">
              <a:rPr lang="en-US" smtClean="0"/>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282AC4AC-4A92-4E54-9603-8B06039FBEF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6079D053-7D43-4C39-BBFB-BAC40E3242C5}" type="datetime1">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7D987F3-3F32-488D-B069-A9C246766A1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61D39E41-9D68-45D3-B033-6D0CCDE73D98}" type="datetime1">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1656495-DEC6-41C6-95BE-A2717C74B41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40BE89A-AAF2-4A26-903F-D0300766864B}"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3E088FD-8D4B-4460-A9F1-9166A2A91BD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en.wikipedia.org/wiki/Ventricle_(heart)" TargetMode="External"/><Relationship Id="rId1" Type="http://schemas.openxmlformats.org/officeDocument/2006/relationships/hyperlink" Target="https://en.wikipedia.org/wiki/Bloo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GIF"/><Relationship Id="rId1" Type="http://schemas.openxmlformats.org/officeDocument/2006/relationships/image" Target="../media/image5.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CARDIOVACULAR PROBLEMS</a:t>
            </a:r>
            <a:endParaRPr lang="en-US" dirty="0"/>
          </a:p>
        </p:txBody>
      </p:sp>
      <p:pic>
        <p:nvPicPr>
          <p:cNvPr id="4" name="Picture 2"/>
          <p:cNvPicPr>
            <a:picLocks noChangeAspect="1" noChangeArrowheads="1"/>
          </p:cNvPicPr>
          <p:nvPr/>
        </p:nvPicPr>
        <p:blipFill>
          <a:blip r:embed="rId1"/>
          <a:srcRect/>
          <a:stretch>
            <a:fillRect/>
          </a:stretch>
        </p:blipFill>
        <p:spPr bwMode="auto">
          <a:xfrm>
            <a:off x="4524374" y="1676400"/>
            <a:ext cx="4467226"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532" y="533400"/>
            <a:ext cx="8884868" cy="6124754"/>
          </a:xfrm>
          <a:prstGeom prst="rect">
            <a:avLst/>
          </a:prstGeom>
          <a:noFill/>
        </p:spPr>
        <p:txBody>
          <a:bodyPr wrap="square" rtlCol="0">
            <a:spAutoFit/>
          </a:bodyPr>
          <a:lstStyle/>
          <a:p>
            <a:r>
              <a:rPr lang="en-US" sz="2800" b="1" dirty="0" smtClean="0"/>
              <a:t>Two kinds of gallop are S3 and S4</a:t>
            </a:r>
            <a:endParaRPr lang="en-US" sz="2800" b="1" dirty="0" smtClean="0"/>
          </a:p>
          <a:p>
            <a:pPr>
              <a:buFont typeface="Wingdings" panose="05000000000000000000" pitchFamily="2" charset="2"/>
              <a:buChar char="v"/>
            </a:pPr>
            <a:r>
              <a:rPr lang="en-US" sz="2800" dirty="0" smtClean="0"/>
              <a:t> </a:t>
            </a:r>
            <a:r>
              <a:rPr lang="en-US" sz="2800" b="1" dirty="0" smtClean="0"/>
              <a:t>S3 </a:t>
            </a:r>
            <a:r>
              <a:rPr lang="en-US" sz="2800" dirty="0" smtClean="0"/>
              <a:t>results from rapid ventricular filling phase, may be normal in children and young adults. </a:t>
            </a:r>
            <a:r>
              <a:rPr lang="en-US" sz="2800" b="1" dirty="0" smtClean="0"/>
              <a:t>S3</a:t>
            </a:r>
            <a:r>
              <a:rPr lang="en-US" sz="2800" dirty="0" smtClean="0"/>
              <a:t> is associated with:</a:t>
            </a:r>
            <a:endParaRPr lang="en-US" sz="2800" dirty="0" smtClean="0"/>
          </a:p>
          <a:p>
            <a:pPr>
              <a:buFont typeface="Wingdings" panose="05000000000000000000" pitchFamily="2" charset="2"/>
              <a:buChar char="Ø"/>
            </a:pPr>
            <a:r>
              <a:rPr lang="en-US" sz="2800" dirty="0" smtClean="0"/>
              <a:t>  myocardial diseases</a:t>
            </a:r>
            <a:endParaRPr lang="en-US" sz="2800" dirty="0" smtClean="0"/>
          </a:p>
          <a:p>
            <a:pPr>
              <a:buFont typeface="Wingdings" panose="05000000000000000000" pitchFamily="2" charset="2"/>
              <a:buChar char="Ø"/>
            </a:pPr>
            <a:r>
              <a:rPr lang="en-US" sz="2800" dirty="0" smtClean="0"/>
              <a:t> inability of ventricles to eject all blood during contraction</a:t>
            </a:r>
            <a:endParaRPr lang="en-US" sz="2800" dirty="0" smtClean="0"/>
          </a:p>
          <a:p>
            <a:pPr>
              <a:buFont typeface="Wingdings" panose="05000000000000000000" pitchFamily="2" charset="2"/>
              <a:buChar char="Ø"/>
            </a:pPr>
            <a:r>
              <a:rPr lang="en-US" sz="2800" dirty="0" smtClean="0"/>
              <a:t> </a:t>
            </a:r>
            <a:r>
              <a:rPr lang="en-US" sz="2800" b="1" dirty="0" smtClean="0"/>
              <a:t>S3</a:t>
            </a:r>
            <a:r>
              <a:rPr lang="en-US" sz="2800" dirty="0" smtClean="0"/>
              <a:t> can be heard best when patient is lying on the left and sounds like, ‘</a:t>
            </a:r>
            <a:r>
              <a:rPr lang="en-US" sz="2800" b="1" dirty="0" err="1" smtClean="0"/>
              <a:t>Lub</a:t>
            </a:r>
            <a:r>
              <a:rPr lang="en-US" sz="2800" b="1" dirty="0" smtClean="0"/>
              <a:t>-dub-DUB</a:t>
            </a:r>
            <a:r>
              <a:rPr lang="en-US" sz="2800" dirty="0" smtClean="0"/>
              <a:t>’</a:t>
            </a:r>
            <a:endParaRPr lang="en-US" sz="2800" dirty="0" smtClean="0"/>
          </a:p>
          <a:p>
            <a:pPr>
              <a:buFont typeface="Wingdings" panose="05000000000000000000" pitchFamily="2" charset="2"/>
              <a:buChar char="v"/>
            </a:pPr>
            <a:r>
              <a:rPr lang="en-US" sz="2800" dirty="0" smtClean="0"/>
              <a:t> </a:t>
            </a:r>
            <a:r>
              <a:rPr lang="en-US" sz="2800" b="1" dirty="0" smtClean="0"/>
              <a:t>S4</a:t>
            </a:r>
            <a:r>
              <a:rPr lang="en-US" sz="2800" dirty="0" smtClean="0"/>
              <a:t>, which sounds “</a:t>
            </a:r>
            <a:r>
              <a:rPr lang="en-US" sz="2800" b="1" dirty="0" smtClean="0"/>
              <a:t>LUB </a:t>
            </a:r>
            <a:r>
              <a:rPr lang="en-US" sz="2800" b="1" dirty="0" err="1" smtClean="0"/>
              <a:t>lub</a:t>
            </a:r>
            <a:r>
              <a:rPr lang="en-US" sz="2800" b="1" dirty="0" smtClean="0"/>
              <a:t>-dub</a:t>
            </a:r>
            <a:r>
              <a:rPr lang="en-US" sz="2800" dirty="0" smtClean="0"/>
              <a:t>” occurs during atrial contraction in:</a:t>
            </a:r>
            <a:endParaRPr lang="en-US" sz="2800" dirty="0" smtClean="0"/>
          </a:p>
          <a:p>
            <a:pPr>
              <a:buFont typeface="Wingdings" panose="05000000000000000000" pitchFamily="2" charset="2"/>
              <a:buChar char="ü"/>
            </a:pPr>
            <a:r>
              <a:rPr lang="en-US" sz="2800" dirty="0" smtClean="0"/>
              <a:t> enlarged ventricles which resist filling associated with hypertrophy common in </a:t>
            </a:r>
            <a:r>
              <a:rPr lang="en-US" sz="2800" i="1" dirty="0" smtClean="0"/>
              <a:t>hypertension</a:t>
            </a:r>
            <a:r>
              <a:rPr lang="en-US" sz="2800" dirty="0" smtClean="0"/>
              <a:t>, </a:t>
            </a:r>
            <a:r>
              <a:rPr lang="en-US" sz="2800" i="1" dirty="0" smtClean="0"/>
              <a:t>CHD, and aortic stenosis</a:t>
            </a:r>
            <a:endParaRPr lang="en-US" sz="2800" i="1" dirty="0"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gangrene</a:t>
            </a:r>
            <a:endParaRPr lang="en-GB" dirty="0"/>
          </a:p>
        </p:txBody>
      </p:sp>
      <p:sp>
        <p:nvSpPr>
          <p:cNvPr id="3" name="Content Placeholder 2"/>
          <p:cNvSpPr>
            <a:spLocks noGrp="1"/>
          </p:cNvSpPr>
          <p:nvPr>
            <p:ph idx="1"/>
          </p:nvPr>
        </p:nvSpPr>
        <p:spPr/>
        <p:txBody>
          <a:bodyPr/>
          <a:lstStyle/>
          <a:p>
            <a:r>
              <a:rPr lang="en-GB" b="1" dirty="0" smtClean="0"/>
              <a:t>Diabetic gangrene</a:t>
            </a:r>
            <a:endParaRPr lang="en-GB" b="1" dirty="0" smtClean="0"/>
          </a:p>
          <a:p>
            <a:pPr lvl="1">
              <a:buFont typeface="Wingdings" panose="05000000000000000000" pitchFamily="2" charset="2"/>
              <a:buChar char="ü"/>
            </a:pPr>
            <a:r>
              <a:rPr lang="en-GB" dirty="0" smtClean="0"/>
              <a:t>Results from vascular insufficiency related to diabetes</a:t>
            </a:r>
            <a:endParaRPr lang="en-GB" dirty="0" smtClean="0"/>
          </a:p>
          <a:p>
            <a:pPr lvl="1">
              <a:buFont typeface="Wingdings" panose="05000000000000000000" pitchFamily="2" charset="2"/>
              <a:buChar char="ü"/>
            </a:pPr>
            <a:r>
              <a:rPr lang="en-GB" dirty="0" smtClean="0"/>
              <a:t>Other causes include neuropathy, and infection</a:t>
            </a:r>
            <a:endParaRPr lang="en-GB" dirty="0" smtClean="0"/>
          </a:p>
          <a:p>
            <a:pPr lvl="1">
              <a:buFont typeface="Wingdings" panose="05000000000000000000" pitchFamily="2" charset="2"/>
              <a:buChar char="ü"/>
            </a:pPr>
            <a:r>
              <a:rPr lang="en-GB" dirty="0" smtClean="0"/>
              <a:t>Mostly affects lower extremities</a:t>
            </a:r>
            <a:endParaRPr lang="en-GB" dirty="0" smtClean="0"/>
          </a:p>
          <a:p>
            <a:pPr lvl="1">
              <a:buFont typeface="Wingdings" panose="05000000000000000000" pitchFamily="2" charset="2"/>
              <a:buChar char="ü"/>
            </a:pPr>
            <a:r>
              <a:rPr lang="en-GB" dirty="0" smtClean="0"/>
              <a:t>Common cause of diabetic foot</a:t>
            </a:r>
            <a:endParaRPr lang="en-GB" dirty="0" smtClean="0"/>
          </a:p>
          <a:p>
            <a:endParaRPr lang="en-GB"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gangrene</a:t>
            </a:r>
            <a:endParaRPr lang="en-GB"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GB" b="1" dirty="0" smtClean="0"/>
              <a:t>Gas gangrene</a:t>
            </a:r>
            <a:endParaRPr lang="en-GB" b="1" dirty="0" smtClean="0"/>
          </a:p>
          <a:p>
            <a:pPr lvl="1">
              <a:buFont typeface="Wingdings" panose="05000000000000000000" pitchFamily="2" charset="2"/>
              <a:buChar char="ü"/>
            </a:pPr>
            <a:r>
              <a:rPr lang="en-GB" dirty="0" smtClean="0"/>
              <a:t>Life-threatening  infection of muscle tissue caused by clostridium species e.g. Clostridium </a:t>
            </a:r>
            <a:r>
              <a:rPr lang="en-GB" dirty="0" err="1" smtClean="0"/>
              <a:t>perfrigenes</a:t>
            </a:r>
            <a:r>
              <a:rPr lang="en-GB" dirty="0" smtClean="0"/>
              <a:t>, clostridium </a:t>
            </a:r>
            <a:r>
              <a:rPr lang="en-GB" dirty="0" err="1" smtClean="0"/>
              <a:t>novyi</a:t>
            </a:r>
            <a:r>
              <a:rPr lang="en-GB" dirty="0" smtClean="0"/>
              <a:t>, clostridium </a:t>
            </a:r>
            <a:r>
              <a:rPr lang="en-GB" dirty="0" err="1" smtClean="0"/>
              <a:t>speticum</a:t>
            </a:r>
            <a:r>
              <a:rPr lang="en-GB" dirty="0" smtClean="0"/>
              <a:t>.</a:t>
            </a:r>
            <a:endParaRPr lang="en-GB" dirty="0" smtClean="0"/>
          </a:p>
          <a:p>
            <a:pPr lvl="1">
              <a:buFont typeface="Wingdings" panose="05000000000000000000" pitchFamily="2" charset="2"/>
              <a:buChar char="ü"/>
            </a:pPr>
            <a:r>
              <a:rPr lang="en-GB" dirty="0" smtClean="0"/>
              <a:t>Disease usually begins as a result of trauma to muscle tissue</a:t>
            </a:r>
            <a:endParaRPr lang="en-GB" dirty="0" smtClean="0"/>
          </a:p>
          <a:p>
            <a:pPr lvl="1">
              <a:buFont typeface="Wingdings" panose="05000000000000000000" pitchFamily="2" charset="2"/>
              <a:buChar char="ü"/>
            </a:pPr>
            <a:r>
              <a:rPr lang="en-GB" dirty="0" smtClean="0"/>
              <a:t>Contributing factors include</a:t>
            </a:r>
            <a:endParaRPr lang="en-GB" dirty="0" smtClean="0"/>
          </a:p>
          <a:p>
            <a:pPr lvl="2">
              <a:buFont typeface="Courier New" pitchFamily="49" charset="0"/>
              <a:buChar char="o"/>
            </a:pPr>
            <a:r>
              <a:rPr lang="en-GB" dirty="0" smtClean="0"/>
              <a:t>Peripheral vascular disease</a:t>
            </a:r>
            <a:endParaRPr lang="en-GB" dirty="0" smtClean="0"/>
          </a:p>
          <a:p>
            <a:pPr lvl="2">
              <a:buFont typeface="Courier New" pitchFamily="49" charset="0"/>
              <a:buChar char="o"/>
            </a:pPr>
            <a:r>
              <a:rPr lang="en-GB" dirty="0" smtClean="0"/>
              <a:t>Diabetes</a:t>
            </a:r>
            <a:endParaRPr lang="en-GB" dirty="0" smtClean="0"/>
          </a:p>
          <a:p>
            <a:pPr lvl="2">
              <a:buFont typeface="Courier New" pitchFamily="49" charset="0"/>
              <a:buChar char="o"/>
            </a:pPr>
            <a:r>
              <a:rPr lang="en-GB" dirty="0" smtClean="0"/>
              <a:t>Chronic renal failure</a:t>
            </a:r>
            <a:endParaRPr lang="en-GB" dirty="0" smtClean="0"/>
          </a:p>
          <a:p>
            <a:pPr lvl="2">
              <a:buFont typeface="Courier New" pitchFamily="49" charset="0"/>
              <a:buChar char="o"/>
            </a:pPr>
            <a:r>
              <a:rPr lang="en-GB" dirty="0" smtClean="0"/>
              <a:t>Malignancy</a:t>
            </a:r>
            <a:endParaRPr lang="en-GB" dirty="0" smtClean="0"/>
          </a:p>
          <a:p>
            <a:pPr lvl="2">
              <a:buFont typeface="Courier New" pitchFamily="49" charset="0"/>
              <a:buChar char="o"/>
            </a:pPr>
            <a:r>
              <a:rPr lang="en-GB" dirty="0" smtClean="0"/>
              <a:t>Immunosuppressive medications </a:t>
            </a:r>
            <a:endParaRPr lang="en-GB" dirty="0" smtClean="0"/>
          </a:p>
          <a:p>
            <a:pPr lvl="2">
              <a:buNone/>
            </a:pPr>
            <a:endParaRPr lang="en-GB" dirty="0" smtClean="0"/>
          </a:p>
          <a:p>
            <a:pPr lvl="1">
              <a:buNone/>
            </a:pPr>
            <a:endParaRPr lang="en-GB" b="1" dirty="0" smtClean="0"/>
          </a:p>
          <a:p>
            <a:pPr>
              <a:buNone/>
            </a:pPr>
            <a:endParaRPr lang="en-GB" b="1"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gangrene</a:t>
            </a:r>
            <a:endParaRPr lang="en-GB" dirty="0"/>
          </a:p>
        </p:txBody>
      </p:sp>
      <p:sp>
        <p:nvSpPr>
          <p:cNvPr id="3" name="Content Placeholder 2"/>
          <p:cNvSpPr>
            <a:spLocks noGrp="1"/>
          </p:cNvSpPr>
          <p:nvPr>
            <p:ph idx="1"/>
          </p:nvPr>
        </p:nvSpPr>
        <p:spPr/>
        <p:txBody>
          <a:bodyPr/>
          <a:lstStyle/>
          <a:p>
            <a:r>
              <a:rPr lang="en-GB" b="1" dirty="0" smtClean="0"/>
              <a:t>Fournier’s gangrene</a:t>
            </a:r>
            <a:endParaRPr lang="en-GB" b="1" dirty="0" smtClean="0"/>
          </a:p>
          <a:p>
            <a:pPr lvl="1">
              <a:buFont typeface="Courier New" pitchFamily="49" charset="0"/>
              <a:buChar char="o"/>
            </a:pPr>
            <a:r>
              <a:rPr lang="en-GB" dirty="0" smtClean="0"/>
              <a:t>Also known as necrotizing fasciitis</a:t>
            </a:r>
            <a:endParaRPr lang="en-GB" dirty="0" smtClean="0"/>
          </a:p>
          <a:p>
            <a:pPr lvl="1">
              <a:buFont typeface="Courier New" pitchFamily="49" charset="0"/>
              <a:buChar char="o"/>
            </a:pPr>
            <a:r>
              <a:rPr lang="en-GB" dirty="0" smtClean="0"/>
              <a:t>It is a relatively rare, rapidly progressive and destructive infection of subcutaneous tissues and fascia</a:t>
            </a:r>
            <a:endParaRPr lang="en-GB" dirty="0" smtClean="0"/>
          </a:p>
          <a:p>
            <a:pPr lvl="1">
              <a:buFont typeface="Courier New" pitchFamily="49" charset="0"/>
              <a:buChar char="o"/>
            </a:pPr>
            <a:r>
              <a:rPr lang="en-GB" dirty="0" smtClean="0"/>
              <a:t>Can also involve the skin and muscle</a:t>
            </a:r>
            <a:endParaRPr lang="en-GB" dirty="0" smtClean="0"/>
          </a:p>
          <a:p>
            <a:pPr lvl="1">
              <a:buFont typeface="Courier New" pitchFamily="49" charset="0"/>
              <a:buChar char="o"/>
            </a:pPr>
            <a:r>
              <a:rPr lang="en-GB" dirty="0" smtClean="0"/>
              <a:t>Mortality is 25% to 50%</a:t>
            </a:r>
            <a:endParaRPr lang="en-GB" dirty="0" smtClean="0"/>
          </a:p>
          <a:p>
            <a:pPr lvl="1">
              <a:buFont typeface="Courier New" pitchFamily="49" charset="0"/>
              <a:buChar char="o"/>
            </a:pPr>
            <a:r>
              <a:rPr lang="en-GB" dirty="0" smtClean="0"/>
              <a:t>Most important determinant of survival is time to debridement</a:t>
            </a:r>
            <a:endParaRPr lang="en-GB" dirty="0" smtClean="0"/>
          </a:p>
          <a:p>
            <a:pPr lvl="1">
              <a:buFont typeface="Courier New" pitchFamily="49" charset="0"/>
              <a:buChar char="o"/>
            </a:pPr>
            <a:endParaRPr lang="en-GB"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57200" y="1600200"/>
            <a:ext cx="8229600" cy="4953000"/>
          </a:xfrm>
        </p:spPr>
        <p:txBody>
          <a:bodyPr>
            <a:normAutofit/>
          </a:bodyPr>
          <a:lstStyle/>
          <a:p>
            <a:r>
              <a:rPr lang="en-GB" b="1" dirty="0" smtClean="0"/>
              <a:t>Two etiologic causes of Fournier’s gangrene are:</a:t>
            </a:r>
            <a:endParaRPr lang="en-GB" b="1" dirty="0" smtClean="0"/>
          </a:p>
          <a:p>
            <a:pPr lvl="1">
              <a:buFont typeface="Wingdings" panose="05000000000000000000" pitchFamily="2" charset="2"/>
              <a:buChar char="ü"/>
            </a:pPr>
            <a:r>
              <a:rPr lang="en-GB" dirty="0" smtClean="0"/>
              <a:t>Combination of anaerobes (</a:t>
            </a:r>
            <a:r>
              <a:rPr lang="en-GB" dirty="0" err="1" smtClean="0"/>
              <a:t>bacteroides</a:t>
            </a:r>
            <a:r>
              <a:rPr lang="en-GB" dirty="0" smtClean="0"/>
              <a:t> and </a:t>
            </a:r>
            <a:r>
              <a:rPr lang="en-GB" dirty="0" err="1" smtClean="0"/>
              <a:t>peptostreptococcus</a:t>
            </a:r>
            <a:r>
              <a:rPr lang="en-GB" dirty="0" smtClean="0"/>
              <a:t> </a:t>
            </a:r>
            <a:r>
              <a:rPr lang="en-GB" dirty="0" err="1" smtClean="0"/>
              <a:t>spp</a:t>
            </a:r>
            <a:r>
              <a:rPr lang="en-GB" dirty="0" smtClean="0"/>
              <a:t>) and </a:t>
            </a:r>
            <a:r>
              <a:rPr lang="en-GB" dirty="0" err="1" smtClean="0"/>
              <a:t>facultaative</a:t>
            </a:r>
            <a:r>
              <a:rPr lang="en-GB" dirty="0" smtClean="0"/>
              <a:t> anaerobe (e.g. Streptococci </a:t>
            </a:r>
            <a:r>
              <a:rPr lang="en-GB" dirty="0" err="1" smtClean="0"/>
              <a:t>nongroup</a:t>
            </a:r>
            <a:r>
              <a:rPr lang="en-GB" dirty="0" smtClean="0"/>
              <a:t> A and </a:t>
            </a:r>
            <a:r>
              <a:rPr lang="en-GB" dirty="0" err="1" smtClean="0"/>
              <a:t>Enterobactericeae</a:t>
            </a:r>
            <a:r>
              <a:rPr lang="en-GB" dirty="0" smtClean="0"/>
              <a:t> ( e.g. E. Coli, </a:t>
            </a:r>
            <a:r>
              <a:rPr lang="en-GB" dirty="0" err="1" smtClean="0"/>
              <a:t>enterobacter</a:t>
            </a:r>
            <a:r>
              <a:rPr lang="en-GB" dirty="0" smtClean="0"/>
              <a:t>, </a:t>
            </a:r>
            <a:r>
              <a:rPr lang="en-GB" dirty="0" err="1" smtClean="0"/>
              <a:t>klebsiella</a:t>
            </a:r>
            <a:r>
              <a:rPr lang="en-GB" dirty="0" smtClean="0"/>
              <a:t> or </a:t>
            </a:r>
            <a:r>
              <a:rPr lang="en-GB" dirty="0" err="1" smtClean="0"/>
              <a:t>proteaus</a:t>
            </a:r>
            <a:r>
              <a:rPr lang="en-GB" dirty="0" smtClean="0"/>
              <a:t> </a:t>
            </a:r>
            <a:r>
              <a:rPr lang="en-GB" dirty="0" err="1" smtClean="0"/>
              <a:t>spp</a:t>
            </a:r>
            <a:r>
              <a:rPr lang="en-GB" dirty="0" smtClean="0"/>
              <a:t>)</a:t>
            </a:r>
            <a:endParaRPr lang="en-GB" dirty="0" smtClean="0"/>
          </a:p>
          <a:p>
            <a:pPr lvl="1">
              <a:buFont typeface="Wingdings" panose="05000000000000000000" pitchFamily="2" charset="2"/>
              <a:buChar char="ü"/>
            </a:pPr>
            <a:r>
              <a:rPr lang="en-GB" dirty="0" smtClean="0"/>
              <a:t>Involvement of group A streptococci  in combination with another organism, usually staphylococcus aureus </a:t>
            </a:r>
            <a:endParaRPr lang="en-GB" dirty="0" smtClean="0"/>
          </a:p>
          <a:p>
            <a:pPr lvl="1">
              <a:buNone/>
            </a:pPr>
            <a:endParaRPr lang="en-GB"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295400"/>
            <a:ext cx="8229600" cy="5257800"/>
          </a:xfrm>
        </p:spPr>
        <p:txBody>
          <a:bodyPr>
            <a:normAutofit lnSpcReduction="10000"/>
          </a:bodyPr>
          <a:lstStyle/>
          <a:p>
            <a:r>
              <a:rPr lang="en-GB" b="1" dirty="0" smtClean="0"/>
              <a:t>Risks factors include</a:t>
            </a:r>
            <a:endParaRPr lang="en-GB" b="1" dirty="0" smtClean="0"/>
          </a:p>
          <a:p>
            <a:pPr lvl="1">
              <a:buFont typeface="Wingdings" panose="05000000000000000000" pitchFamily="2" charset="2"/>
              <a:buChar char="ü"/>
            </a:pPr>
            <a:r>
              <a:rPr lang="en-GB" dirty="0" smtClean="0"/>
              <a:t>Peripheral vascular disease</a:t>
            </a:r>
            <a:endParaRPr lang="en-GB" dirty="0" smtClean="0"/>
          </a:p>
          <a:p>
            <a:pPr lvl="1">
              <a:buFont typeface="Wingdings" panose="05000000000000000000" pitchFamily="2" charset="2"/>
              <a:buChar char="ü"/>
            </a:pPr>
            <a:r>
              <a:rPr lang="en-GB" dirty="0" smtClean="0"/>
              <a:t> diabetes mellitus</a:t>
            </a:r>
            <a:endParaRPr lang="en-GB" dirty="0" smtClean="0"/>
          </a:p>
          <a:p>
            <a:pPr lvl="1">
              <a:buFont typeface="Wingdings" panose="05000000000000000000" pitchFamily="2" charset="2"/>
              <a:buChar char="ü"/>
            </a:pPr>
            <a:r>
              <a:rPr lang="en-GB" dirty="0" smtClean="0"/>
              <a:t>Chronic renal failure</a:t>
            </a:r>
            <a:endParaRPr lang="en-GB" dirty="0" smtClean="0"/>
          </a:p>
          <a:p>
            <a:pPr lvl="1">
              <a:buFont typeface="Wingdings" panose="05000000000000000000" pitchFamily="2" charset="2"/>
              <a:buChar char="ü"/>
            </a:pPr>
            <a:r>
              <a:rPr lang="en-GB" dirty="0" smtClean="0"/>
              <a:t>Malignancy</a:t>
            </a:r>
            <a:endParaRPr lang="en-GB" dirty="0" smtClean="0"/>
          </a:p>
          <a:p>
            <a:pPr lvl="1">
              <a:buFont typeface="Wingdings" panose="05000000000000000000" pitchFamily="2" charset="2"/>
              <a:buChar char="ü"/>
            </a:pPr>
            <a:r>
              <a:rPr lang="en-GB" dirty="0" smtClean="0"/>
              <a:t>Immunosuppressive drugs</a:t>
            </a:r>
            <a:endParaRPr lang="en-GB" dirty="0" smtClean="0"/>
          </a:p>
          <a:p>
            <a:pPr lvl="1">
              <a:buFont typeface="Wingdings" panose="05000000000000000000" pitchFamily="2" charset="2"/>
              <a:buChar char="ü"/>
            </a:pPr>
            <a:r>
              <a:rPr lang="en-GB" dirty="0" smtClean="0"/>
              <a:t>Steroid use</a:t>
            </a:r>
            <a:endParaRPr lang="en-GB" dirty="0" smtClean="0"/>
          </a:p>
          <a:p>
            <a:r>
              <a:rPr lang="en-GB" b="1" dirty="0" smtClean="0"/>
              <a:t>Site commonly affected</a:t>
            </a:r>
            <a:endParaRPr lang="en-GB" b="1" dirty="0" smtClean="0"/>
          </a:p>
          <a:p>
            <a:pPr lvl="1">
              <a:buFont typeface="Wingdings" panose="05000000000000000000" pitchFamily="2" charset="2"/>
              <a:buChar char="ü"/>
            </a:pPr>
            <a:r>
              <a:rPr lang="en-GB" dirty="0" smtClean="0"/>
              <a:t>Sites of trauma e.g. Laceration, abrasion, burn, injection site, insect bite, surgical incision</a:t>
            </a:r>
            <a:endParaRPr lang="en-GB" dirty="0" smtClean="0"/>
          </a:p>
          <a:p>
            <a:pPr lvl="1">
              <a:buFont typeface="Wingdings" panose="05000000000000000000" pitchFamily="2" charset="2"/>
              <a:buChar char="ü"/>
            </a:pPr>
            <a:r>
              <a:rPr lang="en-GB" dirty="0" smtClean="0"/>
              <a:t>Male genitalia</a:t>
            </a:r>
            <a:endParaRPr lang="en-GB" dirty="0" smtClean="0"/>
          </a:p>
          <a:p>
            <a:pPr lvl="1">
              <a:buFont typeface="Wingdings" panose="05000000000000000000" pitchFamily="2" charset="2"/>
              <a:buChar char="ü"/>
            </a:pP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Pathophysiology</a:t>
            </a:r>
            <a:r>
              <a:rPr lang="en-GB" dirty="0" smtClean="0"/>
              <a:t> </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Wet (moist) infectious gangrene</a:t>
            </a:r>
            <a:endParaRPr lang="en-GB" b="1" dirty="0" smtClean="0"/>
          </a:p>
          <a:p>
            <a:pPr lvl="1">
              <a:buFont typeface="Courier New" pitchFamily="49" charset="0"/>
              <a:buChar char="o"/>
            </a:pPr>
            <a:r>
              <a:rPr lang="en-GB" dirty="0" smtClean="0"/>
              <a:t>Occurs in contaminated post-traumatic wounds</a:t>
            </a:r>
            <a:endParaRPr lang="en-GB" dirty="0" smtClean="0"/>
          </a:p>
          <a:p>
            <a:pPr lvl="1">
              <a:buFont typeface="Courier New" pitchFamily="49" charset="0"/>
              <a:buChar char="o"/>
            </a:pPr>
            <a:r>
              <a:rPr lang="en-GB" dirty="0" smtClean="0"/>
              <a:t>Bacteria multiply and produce </a:t>
            </a:r>
            <a:r>
              <a:rPr lang="en-GB" dirty="0" err="1" smtClean="0"/>
              <a:t>exotoxins</a:t>
            </a:r>
            <a:r>
              <a:rPr lang="en-GB" dirty="0" smtClean="0"/>
              <a:t> (alpha toxins) in low oxygen tension</a:t>
            </a:r>
            <a:endParaRPr lang="en-GB" dirty="0" smtClean="0"/>
          </a:p>
          <a:p>
            <a:pPr lvl="1">
              <a:buFont typeface="Courier New" pitchFamily="49" charset="0"/>
              <a:buChar char="o"/>
            </a:pPr>
            <a:r>
              <a:rPr lang="en-GB" dirty="0" smtClean="0"/>
              <a:t>Alpha toxin are </a:t>
            </a:r>
            <a:r>
              <a:rPr lang="en-GB" dirty="0" err="1" smtClean="0"/>
              <a:t>metallo</a:t>
            </a:r>
            <a:r>
              <a:rPr lang="en-GB" dirty="0" smtClean="0"/>
              <a:t>-enzymes (enzymes that contain metal ion in their structures)that destroy cells by hydrolysis reaction and they contain c-protein activity </a:t>
            </a:r>
            <a:endParaRPr lang="en-GB" dirty="0" smtClean="0"/>
          </a:p>
          <a:p>
            <a:pPr lvl="1">
              <a:buFont typeface="Courier New" pitchFamily="49" charset="0"/>
              <a:buChar char="o"/>
            </a:pPr>
            <a:r>
              <a:rPr lang="en-GB" dirty="0" smtClean="0"/>
              <a:t>Tissue necrosis ensues leading to blood vessel occlusion</a:t>
            </a:r>
            <a:endParaRPr lang="en-GB" dirty="0" smtClean="0"/>
          </a:p>
          <a:p>
            <a:pPr lvl="1">
              <a:buFont typeface="Courier New" pitchFamily="49" charset="0"/>
              <a:buChar char="o"/>
            </a:pPr>
            <a:r>
              <a:rPr lang="en-GB" dirty="0" smtClean="0"/>
              <a:t>The wound spreads covering a larger area</a:t>
            </a:r>
            <a:endParaRPr lang="en-GB" dirty="0" smtClean="0"/>
          </a:p>
          <a:p>
            <a:pPr lvl="1">
              <a:buFont typeface="Courier New" pitchFamily="49" charset="0"/>
              <a:buChar char="o"/>
            </a:pP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Pathophysiology</a:t>
            </a:r>
            <a:r>
              <a:rPr lang="en-GB" dirty="0" smtClean="0"/>
              <a:t> </a:t>
            </a:r>
            <a:endParaRPr lang="en-GB"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GB" b="1" dirty="0" smtClean="0"/>
              <a:t>Ischemic gangrene </a:t>
            </a:r>
            <a:endParaRPr lang="en-GB" b="1" dirty="0" smtClean="0"/>
          </a:p>
          <a:p>
            <a:pPr lvl="1">
              <a:buFont typeface="Courier New" pitchFamily="49" charset="0"/>
              <a:buChar char="o"/>
            </a:pPr>
            <a:r>
              <a:rPr lang="en-GB" dirty="0" smtClean="0"/>
              <a:t>Occurs when there is insufficient blood to the body due peripheral vascular disease</a:t>
            </a:r>
            <a:endParaRPr lang="en-GB" dirty="0" smtClean="0"/>
          </a:p>
          <a:p>
            <a:pPr lvl="1">
              <a:buFont typeface="Courier New" pitchFamily="49" charset="0"/>
              <a:buChar char="o"/>
            </a:pPr>
            <a:r>
              <a:rPr lang="en-GB" dirty="0" smtClean="0"/>
              <a:t>Can also result from shear force of circulating blood or spontaneous rupture that disrupts the protective cap</a:t>
            </a:r>
            <a:endParaRPr lang="en-GB" dirty="0" smtClean="0"/>
          </a:p>
          <a:p>
            <a:pPr lvl="1">
              <a:buFont typeface="Courier New" pitchFamily="49" charset="0"/>
              <a:buChar char="o"/>
            </a:pPr>
            <a:r>
              <a:rPr lang="en-GB" dirty="0" smtClean="0"/>
              <a:t>As a result, </a:t>
            </a:r>
            <a:r>
              <a:rPr lang="en-GB" dirty="0" err="1" smtClean="0"/>
              <a:t>embolization</a:t>
            </a:r>
            <a:r>
              <a:rPr lang="en-GB" dirty="0" smtClean="0"/>
              <a:t> of crystals occur which induces </a:t>
            </a:r>
            <a:r>
              <a:rPr lang="en-GB" dirty="0" err="1" smtClean="0"/>
              <a:t>thrombogenesis</a:t>
            </a:r>
            <a:r>
              <a:rPr lang="en-GB" dirty="0" smtClean="0"/>
              <a:t>, further compromising blood supply</a:t>
            </a:r>
            <a:endParaRPr lang="en-GB" dirty="0" smtClean="0"/>
          </a:p>
          <a:p>
            <a:pPr lvl="1">
              <a:buFont typeface="Courier New" pitchFamily="49" charset="0"/>
              <a:buChar char="o"/>
            </a:pPr>
            <a:r>
              <a:rPr lang="en-GB" dirty="0" smtClean="0"/>
              <a:t>Eventually, tissue ischemia and necrosis occurs resulting in gangrene </a:t>
            </a:r>
            <a:endParaRPr lang="en-GB"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Pathophysiology</a:t>
            </a:r>
            <a:r>
              <a:rPr lang="en-GB" dirty="0" smtClean="0"/>
              <a:t> </a:t>
            </a:r>
            <a:endParaRPr lang="en-GB" dirty="0"/>
          </a:p>
        </p:txBody>
      </p:sp>
      <p:sp>
        <p:nvSpPr>
          <p:cNvPr id="3" name="Content Placeholder 2"/>
          <p:cNvSpPr>
            <a:spLocks noGrp="1"/>
          </p:cNvSpPr>
          <p:nvPr>
            <p:ph idx="1"/>
          </p:nvPr>
        </p:nvSpPr>
        <p:spPr/>
        <p:txBody>
          <a:bodyPr/>
          <a:lstStyle/>
          <a:p>
            <a:r>
              <a:rPr lang="en-GB" b="1" dirty="0" smtClean="0"/>
              <a:t>Gas Gangrene </a:t>
            </a:r>
            <a:endParaRPr lang="en-GB" b="1" dirty="0" smtClean="0"/>
          </a:p>
          <a:p>
            <a:pPr lvl="1">
              <a:buFont typeface="Courier New" pitchFamily="49" charset="0"/>
              <a:buChar char="o"/>
            </a:pPr>
            <a:r>
              <a:rPr lang="en-GB" dirty="0" smtClean="0"/>
              <a:t>Incubation is 2-3 days, but can vary from 2 hours to 6 weeks</a:t>
            </a:r>
            <a:endParaRPr lang="en-GB" dirty="0" smtClean="0"/>
          </a:p>
          <a:p>
            <a:pPr lvl="1">
              <a:buFont typeface="Courier New" pitchFamily="49" charset="0"/>
              <a:buChar char="o"/>
            </a:pPr>
            <a:r>
              <a:rPr lang="en-GB" dirty="0" smtClean="0"/>
              <a:t>Clostridium </a:t>
            </a:r>
            <a:r>
              <a:rPr lang="en-GB" dirty="0" err="1" smtClean="0"/>
              <a:t>perfrigenes</a:t>
            </a:r>
            <a:r>
              <a:rPr lang="en-GB" dirty="0" smtClean="0"/>
              <a:t> invade the tissues, producing thrombosis of regional blood vessels, tissue necrosis, and localized oedema</a:t>
            </a:r>
            <a:endParaRPr lang="en-GB" dirty="0" smtClean="0"/>
          </a:p>
          <a:p>
            <a:pPr lvl="1">
              <a:buFont typeface="Courier New" pitchFamily="49" charset="0"/>
              <a:buChar char="o"/>
            </a:pPr>
            <a:r>
              <a:rPr lang="en-GB" dirty="0" smtClean="0"/>
              <a:t>Necrosis releases carbon dioxide and hydrogen subcutaneously, producing initial gas bubbles</a:t>
            </a:r>
            <a:endParaRPr lang="en-GB"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458200" cy="5029200"/>
          </a:xfrm>
        </p:spPr>
        <p:txBody>
          <a:bodyPr>
            <a:normAutofit fontScale="92500" lnSpcReduction="10000"/>
          </a:bodyPr>
          <a:lstStyle/>
          <a:p>
            <a:r>
              <a:rPr lang="en-GB" b="1" dirty="0" smtClean="0"/>
              <a:t>Clinical features of gas gangrene include:</a:t>
            </a:r>
            <a:endParaRPr lang="en-GB" b="1" dirty="0" smtClean="0"/>
          </a:p>
          <a:p>
            <a:pPr lvl="1">
              <a:buFont typeface="Courier New" pitchFamily="49" charset="0"/>
              <a:buChar char="o"/>
            </a:pPr>
            <a:r>
              <a:rPr lang="en-GB" dirty="0" smtClean="0"/>
              <a:t>Sense of heaviness quickly progressing to pain out of proportion</a:t>
            </a:r>
            <a:endParaRPr lang="en-GB" dirty="0" smtClean="0"/>
          </a:p>
          <a:p>
            <a:pPr lvl="1">
              <a:buFont typeface="Courier New" pitchFamily="49" charset="0"/>
              <a:buChar char="o"/>
            </a:pPr>
            <a:r>
              <a:rPr lang="en-GB" dirty="0" smtClean="0"/>
              <a:t>Systemic toxicity manifestation include</a:t>
            </a:r>
            <a:endParaRPr lang="en-GB" dirty="0" smtClean="0"/>
          </a:p>
          <a:p>
            <a:pPr lvl="2">
              <a:buFont typeface="Wingdings" panose="05000000000000000000" pitchFamily="2" charset="2"/>
              <a:buChar char="ü"/>
            </a:pPr>
            <a:r>
              <a:rPr lang="en-GB" dirty="0" smtClean="0"/>
              <a:t>Tachycardia</a:t>
            </a:r>
            <a:endParaRPr lang="en-GB" dirty="0" smtClean="0"/>
          </a:p>
          <a:p>
            <a:pPr lvl="2">
              <a:buFont typeface="Wingdings" panose="05000000000000000000" pitchFamily="2" charset="2"/>
              <a:buChar char="ü"/>
            </a:pPr>
            <a:r>
              <a:rPr lang="en-GB" dirty="0" smtClean="0"/>
              <a:t>Clammy skin</a:t>
            </a:r>
            <a:endParaRPr lang="en-GB" dirty="0" smtClean="0"/>
          </a:p>
          <a:p>
            <a:pPr lvl="2">
              <a:buFont typeface="Wingdings" panose="05000000000000000000" pitchFamily="2" charset="2"/>
              <a:buChar char="ü"/>
            </a:pPr>
            <a:r>
              <a:rPr lang="en-GB" dirty="0" smtClean="0"/>
              <a:t>Diaphoresis</a:t>
            </a:r>
            <a:endParaRPr lang="en-GB" dirty="0" smtClean="0"/>
          </a:p>
          <a:p>
            <a:pPr lvl="2">
              <a:buFont typeface="Wingdings" panose="05000000000000000000" pitchFamily="2" charset="2"/>
              <a:buChar char="ü"/>
            </a:pPr>
            <a:r>
              <a:rPr lang="en-GB" dirty="0" smtClean="0"/>
              <a:t>Altered mental status</a:t>
            </a:r>
            <a:endParaRPr lang="en-GB" dirty="0" smtClean="0"/>
          </a:p>
          <a:p>
            <a:pPr lvl="2">
              <a:buFont typeface="Wingdings" panose="05000000000000000000" pitchFamily="2" charset="2"/>
              <a:buChar char="ü"/>
            </a:pPr>
            <a:r>
              <a:rPr lang="en-GB" dirty="0" smtClean="0"/>
              <a:t>Low-grade fever</a:t>
            </a:r>
            <a:endParaRPr lang="en-GB" dirty="0" smtClean="0"/>
          </a:p>
          <a:p>
            <a:pPr lvl="1">
              <a:buFont typeface="Courier New" pitchFamily="49" charset="0"/>
              <a:buChar char="o"/>
            </a:pPr>
            <a:r>
              <a:rPr lang="en-GB" dirty="0" smtClean="0"/>
              <a:t>Wound characteristic: profound oedema; overlying skin quickly discolours after </a:t>
            </a:r>
            <a:r>
              <a:rPr lang="en-GB" dirty="0" err="1" smtClean="0"/>
              <a:t>bullae</a:t>
            </a:r>
            <a:r>
              <a:rPr lang="en-GB" dirty="0" smtClean="0"/>
              <a:t> filled with thin reddish-blue fluid develop and foul-smelling discharge</a:t>
            </a:r>
            <a:endParaRPr lang="en-GB" dirty="0" smtClean="0"/>
          </a:p>
          <a:p>
            <a:pPr lvl="2">
              <a:buFont typeface="Courier New" pitchFamily="49" charset="0"/>
              <a:buChar char="o"/>
            </a:pPr>
            <a:endParaRPr lang="en-GB"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Pathophysiology</a:t>
            </a:r>
            <a:r>
              <a:rPr lang="en-GB" dirty="0" smtClean="0"/>
              <a:t> of Fournier’s gangrene (Necrotizing fasciitis) </a:t>
            </a:r>
            <a:endParaRPr lang="en-GB"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GB" dirty="0" smtClean="0"/>
              <a:t>Infecting bacteria enter the host through a local tissue injury or a breach in a mucous membrane barrier</a:t>
            </a:r>
            <a:endParaRPr lang="en-GB" dirty="0" smtClean="0"/>
          </a:p>
          <a:p>
            <a:r>
              <a:rPr lang="en-GB" dirty="0" smtClean="0"/>
              <a:t>Organisms proliferate in an environment tissue hypoxia caused by trauma, recent surgery, or a medical condition that compromises the patient</a:t>
            </a:r>
            <a:endParaRPr lang="en-GB" dirty="0" smtClean="0"/>
          </a:p>
          <a:p>
            <a:r>
              <a:rPr lang="en-GB" dirty="0" smtClean="0"/>
              <a:t>Necrosis of the surrounding tissue results, accelerating the disease process by creating a favourable environment for organisms</a:t>
            </a:r>
            <a:endParaRPr lang="en-GB" dirty="0" smtClean="0"/>
          </a:p>
          <a:p>
            <a:r>
              <a:rPr lang="en-GB" dirty="0" smtClean="0"/>
              <a:t>The fascia and the fat tissue are destroyed, with secondary necrosis of subcutaneous tissue </a:t>
            </a:r>
            <a:endParaRPr lang="en-GB" dirty="0" smtClean="0"/>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838200"/>
            <a:ext cx="8686800" cy="5447645"/>
          </a:xfrm>
          <a:prstGeom prst="rect">
            <a:avLst/>
          </a:prstGeom>
          <a:noFill/>
        </p:spPr>
        <p:txBody>
          <a:bodyPr wrap="square" rtlCol="0">
            <a:spAutoFit/>
          </a:bodyPr>
          <a:lstStyle/>
          <a:p>
            <a:r>
              <a:rPr lang="en-US" sz="3200" b="1" dirty="0" smtClean="0"/>
              <a:t>Cont. of abnormal sounds</a:t>
            </a:r>
            <a:endParaRPr lang="en-US" sz="3200" b="1" dirty="0" smtClean="0"/>
          </a:p>
          <a:p>
            <a:pPr>
              <a:buFont typeface="Arial" panose="02080604020202020204" pitchFamily="34" charset="0"/>
              <a:buChar char="•"/>
            </a:pPr>
            <a:r>
              <a:rPr lang="en-US" sz="3200" dirty="0" smtClean="0"/>
              <a:t> </a:t>
            </a:r>
            <a:r>
              <a:rPr lang="en-US" sz="3200" b="1" dirty="0" smtClean="0"/>
              <a:t>Snaps and Clicks</a:t>
            </a:r>
            <a:r>
              <a:rPr lang="en-US" sz="3200" dirty="0" smtClean="0"/>
              <a:t>:</a:t>
            </a:r>
            <a:endParaRPr lang="en-US" sz="3200" dirty="0" smtClean="0"/>
          </a:p>
          <a:p>
            <a:pPr>
              <a:buFont typeface="Wingdings" panose="05000000000000000000" pitchFamily="2" charset="2"/>
              <a:buChar char="ü"/>
            </a:pPr>
            <a:r>
              <a:rPr lang="en-US" sz="3200" dirty="0" smtClean="0"/>
              <a:t> Results from mitral stenosis (narrowing)</a:t>
            </a:r>
            <a:endParaRPr lang="en-US" sz="3200" dirty="0" smtClean="0"/>
          </a:p>
          <a:p>
            <a:pPr>
              <a:buFont typeface="Wingdings" panose="05000000000000000000" pitchFamily="2" charset="2"/>
              <a:buChar char="ü"/>
            </a:pPr>
            <a:r>
              <a:rPr lang="en-US" sz="3200" dirty="0" smtClean="0"/>
              <a:t> Characterised by high pitched sound heard very early in diastole</a:t>
            </a:r>
            <a:endParaRPr lang="en-US" sz="3200" dirty="0" smtClean="0"/>
          </a:p>
          <a:p>
            <a:pPr>
              <a:buFont typeface="Wingdings" panose="05000000000000000000" pitchFamily="2" charset="2"/>
              <a:buChar char="ü"/>
            </a:pPr>
            <a:r>
              <a:rPr lang="en-US" sz="3200" dirty="0" smtClean="0"/>
              <a:t> They are caused by high pressure in left atrium when it abruptly displaces a rigid mitral valve</a:t>
            </a:r>
            <a:endParaRPr lang="en-US" sz="3200" dirty="0" smtClean="0"/>
          </a:p>
          <a:p>
            <a:pPr>
              <a:buFont typeface="Wingdings" panose="05000000000000000000" pitchFamily="2" charset="2"/>
              <a:buChar char="ü"/>
            </a:pPr>
            <a:r>
              <a:rPr lang="en-US" sz="3200" dirty="0" smtClean="0"/>
              <a:t> It commonly causes murmurs specific to mitral stenosis</a:t>
            </a:r>
            <a:endParaRPr lang="en-US" sz="3200" dirty="0" smtClean="0"/>
          </a:p>
          <a:p>
            <a:pPr>
              <a:buFont typeface="Arial" panose="02080604020202020204" pitchFamily="34" charset="0"/>
              <a:buChar char="•"/>
            </a:pPr>
            <a:endParaRPr lang="en-US" sz="2800"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Signs and symptoms of Fournier’s gangrene </a:t>
            </a:r>
            <a:endParaRPr lang="en-GB" dirty="0"/>
          </a:p>
        </p:txBody>
      </p:sp>
      <p:sp>
        <p:nvSpPr>
          <p:cNvPr id="3" name="Content Placeholder 2"/>
          <p:cNvSpPr>
            <a:spLocks noGrp="1"/>
          </p:cNvSpPr>
          <p:nvPr>
            <p:ph idx="1"/>
          </p:nvPr>
        </p:nvSpPr>
        <p:spPr/>
        <p:txBody>
          <a:bodyPr>
            <a:normAutofit lnSpcReduction="10000"/>
          </a:bodyPr>
          <a:lstStyle/>
          <a:p>
            <a:r>
              <a:rPr lang="en-GB" dirty="0" smtClean="0"/>
              <a:t>Associated risk factors </a:t>
            </a:r>
            <a:endParaRPr lang="en-GB" dirty="0" smtClean="0"/>
          </a:p>
          <a:p>
            <a:r>
              <a:rPr lang="en-GB" dirty="0" smtClean="0"/>
              <a:t>Pain</a:t>
            </a:r>
            <a:endParaRPr lang="en-GB" dirty="0" smtClean="0"/>
          </a:p>
          <a:p>
            <a:r>
              <a:rPr lang="en-GB" dirty="0" smtClean="0"/>
              <a:t>Tissue injury</a:t>
            </a:r>
            <a:endParaRPr lang="en-GB" dirty="0" smtClean="0"/>
          </a:p>
          <a:p>
            <a:r>
              <a:rPr lang="en-GB" dirty="0" smtClean="0"/>
              <a:t>Rapid progressing </a:t>
            </a:r>
            <a:r>
              <a:rPr lang="en-GB" dirty="0" err="1" smtClean="0"/>
              <a:t>erythema</a:t>
            </a:r>
            <a:r>
              <a:rPr lang="en-GB" dirty="0" smtClean="0"/>
              <a:t> at site of insult</a:t>
            </a:r>
            <a:endParaRPr lang="en-GB" dirty="0" smtClean="0"/>
          </a:p>
          <a:p>
            <a:r>
              <a:rPr lang="en-GB" dirty="0" smtClean="0"/>
              <a:t>Fluid filled blisters and </a:t>
            </a:r>
            <a:r>
              <a:rPr lang="en-GB" dirty="0" err="1" smtClean="0"/>
              <a:t>bullae</a:t>
            </a:r>
            <a:endParaRPr lang="en-GB" dirty="0" smtClean="0"/>
          </a:p>
          <a:p>
            <a:r>
              <a:rPr lang="en-GB" dirty="0" smtClean="0"/>
              <a:t>By day 4 and 5, large areas of gangrenous skin</a:t>
            </a:r>
            <a:endParaRPr lang="en-GB" dirty="0" smtClean="0"/>
          </a:p>
          <a:p>
            <a:r>
              <a:rPr lang="en-GB" dirty="0" smtClean="0"/>
              <a:t>By days 7 to 10, extensive necrosis of the subcutaneous tissue</a:t>
            </a: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Signs and symptoms of Fournier’s gangrene </a:t>
            </a:r>
            <a:endParaRPr lang="en-GB" dirty="0"/>
          </a:p>
        </p:txBody>
      </p:sp>
      <p:sp>
        <p:nvSpPr>
          <p:cNvPr id="3" name="Content Placeholder 2"/>
          <p:cNvSpPr>
            <a:spLocks noGrp="1"/>
          </p:cNvSpPr>
          <p:nvPr>
            <p:ph idx="1"/>
          </p:nvPr>
        </p:nvSpPr>
        <p:spPr/>
        <p:txBody>
          <a:bodyPr>
            <a:normAutofit lnSpcReduction="10000"/>
          </a:bodyPr>
          <a:lstStyle/>
          <a:p>
            <a:r>
              <a:rPr lang="en-GB" dirty="0" smtClean="0"/>
              <a:t>Fever</a:t>
            </a:r>
            <a:endParaRPr lang="en-GB" dirty="0" smtClean="0"/>
          </a:p>
          <a:p>
            <a:r>
              <a:rPr lang="en-GB" dirty="0" err="1" smtClean="0"/>
              <a:t>Sepesis</a:t>
            </a:r>
            <a:endParaRPr lang="en-GB" dirty="0" smtClean="0"/>
          </a:p>
          <a:p>
            <a:r>
              <a:rPr lang="en-GB" dirty="0" err="1" smtClean="0"/>
              <a:t>Hypovolaemia</a:t>
            </a:r>
            <a:endParaRPr lang="en-GB" dirty="0" smtClean="0"/>
          </a:p>
          <a:p>
            <a:r>
              <a:rPr lang="en-GB" dirty="0" smtClean="0"/>
              <a:t>Hypotension</a:t>
            </a:r>
            <a:endParaRPr lang="en-GB" dirty="0" smtClean="0"/>
          </a:p>
          <a:p>
            <a:r>
              <a:rPr lang="en-GB" dirty="0" smtClean="0"/>
              <a:t>Respiratory</a:t>
            </a:r>
            <a:endParaRPr lang="en-GB" dirty="0" smtClean="0"/>
          </a:p>
          <a:p>
            <a:r>
              <a:rPr lang="en-GB" dirty="0" smtClean="0"/>
              <a:t>Respiratory insufficiency</a:t>
            </a:r>
            <a:endParaRPr lang="en-GB" dirty="0" smtClean="0"/>
          </a:p>
          <a:p>
            <a:r>
              <a:rPr lang="en-GB" dirty="0" smtClean="0"/>
              <a:t>Deterioration in level of consciousness</a:t>
            </a:r>
            <a:endParaRPr lang="en-GB" dirty="0" smtClean="0"/>
          </a:p>
          <a:p>
            <a:r>
              <a:rPr lang="en-GB" dirty="0" smtClean="0"/>
              <a:t>Signs of sepsis </a:t>
            </a:r>
            <a:endParaRPr lang="en-GB" dirty="0" smtClean="0"/>
          </a:p>
          <a:p>
            <a:endParaRPr lang="en-GB"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Clinical Manifestations</a:t>
            </a:r>
            <a:endParaRPr lang="en-GB" dirty="0"/>
          </a:p>
        </p:txBody>
      </p:sp>
      <p:sp>
        <p:nvSpPr>
          <p:cNvPr id="3" name="Content Placeholder 2"/>
          <p:cNvSpPr>
            <a:spLocks noGrp="1"/>
          </p:cNvSpPr>
          <p:nvPr>
            <p:ph idx="1"/>
          </p:nvPr>
        </p:nvSpPr>
        <p:spPr>
          <a:xfrm>
            <a:off x="457200" y="1600200"/>
            <a:ext cx="8534400" cy="5257800"/>
          </a:xfrm>
        </p:spPr>
        <p:txBody>
          <a:bodyPr>
            <a:normAutofit/>
          </a:bodyPr>
          <a:lstStyle/>
          <a:p>
            <a:r>
              <a:rPr lang="en-GB" dirty="0" smtClean="0"/>
              <a:t>Arterial blood flow insufficiency</a:t>
            </a:r>
            <a:endParaRPr lang="en-GB" dirty="0" smtClean="0"/>
          </a:p>
          <a:p>
            <a:r>
              <a:rPr lang="en-GB" dirty="0" smtClean="0"/>
              <a:t>Slow  of absent capillary refill</a:t>
            </a:r>
            <a:endParaRPr lang="en-GB" dirty="0" smtClean="0"/>
          </a:p>
          <a:p>
            <a:r>
              <a:rPr lang="en-GB" dirty="0" smtClean="0"/>
              <a:t>Swelling on affected area</a:t>
            </a:r>
            <a:endParaRPr lang="en-GB" dirty="0" smtClean="0"/>
          </a:p>
          <a:p>
            <a:r>
              <a:rPr lang="en-GB" dirty="0" smtClean="0"/>
              <a:t>Difficult in walking related to affected extremity </a:t>
            </a:r>
            <a:endParaRPr lang="en-GB" dirty="0" smtClean="0"/>
          </a:p>
          <a:p>
            <a:r>
              <a:rPr lang="en-GB" dirty="0" smtClean="0"/>
              <a:t>Pain on affected region</a:t>
            </a:r>
            <a:endParaRPr lang="en-GB" dirty="0" smtClean="0"/>
          </a:p>
          <a:p>
            <a:r>
              <a:rPr lang="en-GB" dirty="0" smtClean="0"/>
              <a:t>Cold and numb skin</a:t>
            </a:r>
            <a:endParaRPr lang="en-GB" dirty="0" smtClean="0"/>
          </a:p>
          <a:p>
            <a:r>
              <a:rPr lang="en-GB" dirty="0" smtClean="0"/>
              <a:t>Impaired or absence of distal pulses</a:t>
            </a:r>
            <a:endParaRPr lang="en-GB" dirty="0" smtClean="0"/>
          </a:p>
          <a:p>
            <a:pPr>
              <a:buNone/>
            </a:pP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Clinical features</a:t>
            </a:r>
            <a:br>
              <a:rPr lang="en-GB" dirty="0" smtClean="0"/>
            </a:br>
            <a:endParaRPr lang="en-GB" dirty="0"/>
          </a:p>
        </p:txBody>
      </p:sp>
      <p:sp>
        <p:nvSpPr>
          <p:cNvPr id="3" name="Content Placeholder 2"/>
          <p:cNvSpPr>
            <a:spLocks noGrp="1"/>
          </p:cNvSpPr>
          <p:nvPr>
            <p:ph idx="1"/>
          </p:nvPr>
        </p:nvSpPr>
        <p:spPr/>
        <p:txBody>
          <a:bodyPr>
            <a:normAutofit lnSpcReduction="10000"/>
          </a:bodyPr>
          <a:lstStyle/>
          <a:p>
            <a:r>
              <a:rPr lang="en-GB" dirty="0" smtClean="0"/>
              <a:t>Impaired or absence of distal sensations</a:t>
            </a:r>
            <a:endParaRPr lang="en-GB" dirty="0" smtClean="0"/>
          </a:p>
          <a:p>
            <a:r>
              <a:rPr lang="en-GB" dirty="0" smtClean="0"/>
              <a:t>Change of colour of affected area</a:t>
            </a:r>
            <a:endParaRPr lang="en-GB" dirty="0" smtClean="0"/>
          </a:p>
          <a:p>
            <a:r>
              <a:rPr lang="en-GB" dirty="0" smtClean="0"/>
              <a:t>Increasing skin lesion/ulceration</a:t>
            </a:r>
            <a:endParaRPr lang="en-GB" dirty="0" smtClean="0"/>
          </a:p>
          <a:p>
            <a:r>
              <a:rPr lang="en-GB" dirty="0" smtClean="0"/>
              <a:t>Fever in case of infection </a:t>
            </a:r>
            <a:endParaRPr lang="en-GB" dirty="0" smtClean="0"/>
          </a:p>
          <a:p>
            <a:r>
              <a:rPr lang="en-GB" dirty="0" smtClean="0"/>
              <a:t>Low blood pressure in case of </a:t>
            </a:r>
            <a:r>
              <a:rPr lang="en-GB" dirty="0" err="1" smtClean="0"/>
              <a:t>septicemia</a:t>
            </a:r>
            <a:endParaRPr lang="en-GB" dirty="0" smtClean="0"/>
          </a:p>
          <a:p>
            <a:r>
              <a:rPr lang="en-GB" dirty="0" smtClean="0"/>
              <a:t>Confusion related to </a:t>
            </a:r>
            <a:r>
              <a:rPr lang="en-GB" dirty="0" err="1" smtClean="0"/>
              <a:t>septicemia</a:t>
            </a:r>
            <a:r>
              <a:rPr lang="en-GB" dirty="0" smtClean="0"/>
              <a:t> and psychological trauma </a:t>
            </a:r>
            <a:endParaRPr lang="en-GB" dirty="0" smtClean="0"/>
          </a:p>
          <a:p>
            <a:r>
              <a:rPr lang="en-GB" dirty="0" smtClean="0"/>
              <a:t>Foul-smelling discharge related infection </a:t>
            </a:r>
            <a:endParaRPr lang="en-GB" dirty="0" smtClean="0"/>
          </a:p>
          <a:p>
            <a:endParaRPr lang="en-GB"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Diagnosis </a:t>
            </a:r>
            <a:endParaRPr lang="en-GB" dirty="0"/>
          </a:p>
        </p:txBody>
      </p:sp>
      <p:sp>
        <p:nvSpPr>
          <p:cNvPr id="3" name="Content Placeholder 2"/>
          <p:cNvSpPr>
            <a:spLocks noGrp="1"/>
          </p:cNvSpPr>
          <p:nvPr>
            <p:ph idx="1"/>
          </p:nvPr>
        </p:nvSpPr>
        <p:spPr>
          <a:xfrm>
            <a:off x="457200" y="1371600"/>
            <a:ext cx="8686800" cy="5029200"/>
          </a:xfrm>
        </p:spPr>
        <p:txBody>
          <a:bodyPr>
            <a:normAutofit lnSpcReduction="10000"/>
          </a:bodyPr>
          <a:lstStyle/>
          <a:p>
            <a:r>
              <a:rPr lang="en-GB" dirty="0" smtClean="0"/>
              <a:t>History/physical examination</a:t>
            </a:r>
            <a:endParaRPr lang="en-GB" dirty="0" smtClean="0"/>
          </a:p>
          <a:p>
            <a:r>
              <a:rPr lang="en-GB" dirty="0" smtClean="0"/>
              <a:t>Segmental pressure measurement</a:t>
            </a:r>
            <a:endParaRPr lang="en-GB" dirty="0" smtClean="0"/>
          </a:p>
          <a:p>
            <a:r>
              <a:rPr lang="en-GB" dirty="0" smtClean="0"/>
              <a:t>White blood count elevated in case of infection </a:t>
            </a:r>
            <a:endParaRPr lang="en-GB" dirty="0" smtClean="0"/>
          </a:p>
          <a:p>
            <a:r>
              <a:rPr lang="en-GB" dirty="0" smtClean="0"/>
              <a:t>Doppler ultrasound</a:t>
            </a:r>
            <a:endParaRPr lang="en-GB" dirty="0" smtClean="0"/>
          </a:p>
          <a:p>
            <a:r>
              <a:rPr lang="en-GB" dirty="0" smtClean="0"/>
              <a:t>Duplex Doppler </a:t>
            </a:r>
            <a:r>
              <a:rPr lang="en-GB" dirty="0" err="1" smtClean="0"/>
              <a:t>ultrsound</a:t>
            </a:r>
            <a:endParaRPr lang="en-GB" dirty="0" smtClean="0"/>
          </a:p>
          <a:p>
            <a:r>
              <a:rPr lang="en-GB" dirty="0" err="1" smtClean="0"/>
              <a:t>Transcutaneous</a:t>
            </a:r>
            <a:r>
              <a:rPr lang="en-GB" dirty="0" smtClean="0"/>
              <a:t> </a:t>
            </a:r>
            <a:r>
              <a:rPr lang="en-GB" dirty="0" err="1" smtClean="0"/>
              <a:t>oximetry</a:t>
            </a:r>
            <a:r>
              <a:rPr lang="en-GB" dirty="0" smtClean="0"/>
              <a:t> </a:t>
            </a:r>
            <a:endParaRPr lang="en-GB" dirty="0" smtClean="0"/>
          </a:p>
          <a:p>
            <a:r>
              <a:rPr lang="en-GB" dirty="0" smtClean="0"/>
              <a:t>Angiography/arteriogram </a:t>
            </a:r>
            <a:endParaRPr lang="en-GB" dirty="0" smtClean="0"/>
          </a:p>
          <a:p>
            <a:r>
              <a:rPr lang="en-GB" dirty="0" smtClean="0"/>
              <a:t>magnetic resonance imaging</a:t>
            </a:r>
            <a:endParaRPr lang="en-GB" dirty="0" smtClean="0"/>
          </a:p>
          <a:p>
            <a:r>
              <a:rPr lang="en-GB" dirty="0" smtClean="0"/>
              <a:t>Wound Swap specimen for culture and sensitivity</a:t>
            </a:r>
            <a:endParaRPr lang="en-GB" dirty="0" smtClean="0"/>
          </a:p>
          <a:p>
            <a:endParaRPr lang="en-GB"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Management </a:t>
            </a:r>
            <a:endParaRPr lang="en-GB" dirty="0"/>
          </a:p>
        </p:txBody>
      </p:sp>
      <p:sp>
        <p:nvSpPr>
          <p:cNvPr id="3" name="Content Placeholder 2"/>
          <p:cNvSpPr>
            <a:spLocks noGrp="1"/>
          </p:cNvSpPr>
          <p:nvPr>
            <p:ph idx="1"/>
          </p:nvPr>
        </p:nvSpPr>
        <p:spPr>
          <a:xfrm>
            <a:off x="457200" y="1600200"/>
            <a:ext cx="8534400" cy="4953000"/>
          </a:xfrm>
        </p:spPr>
        <p:txBody>
          <a:bodyPr>
            <a:normAutofit/>
          </a:bodyPr>
          <a:lstStyle/>
          <a:p>
            <a:r>
              <a:rPr lang="en-GB" sz="3800" b="1" dirty="0" smtClean="0"/>
              <a:t>Medical management:</a:t>
            </a:r>
            <a:endParaRPr lang="en-GB" sz="3800" b="1" dirty="0" smtClean="0"/>
          </a:p>
          <a:p>
            <a:pPr lvl="1">
              <a:buFont typeface="Courier New" pitchFamily="49" charset="0"/>
              <a:buChar char="o"/>
            </a:pPr>
            <a:r>
              <a:rPr lang="en-GB" dirty="0" smtClean="0"/>
              <a:t>Vasodilators to dilate blood vessels to improve blood flow</a:t>
            </a:r>
            <a:endParaRPr lang="en-GB" dirty="0" smtClean="0"/>
          </a:p>
          <a:p>
            <a:pPr lvl="1">
              <a:buFont typeface="Courier New" pitchFamily="49" charset="0"/>
              <a:buChar char="o"/>
            </a:pPr>
            <a:r>
              <a:rPr lang="en-GB" dirty="0" smtClean="0"/>
              <a:t>Thrombolytic agents to destroy blood clot</a:t>
            </a:r>
            <a:endParaRPr lang="en-GB" dirty="0" smtClean="0"/>
          </a:p>
          <a:p>
            <a:pPr lvl="1">
              <a:buFont typeface="Courier New" pitchFamily="49" charset="0"/>
              <a:buChar char="o"/>
            </a:pPr>
            <a:r>
              <a:rPr lang="en-GB" dirty="0" smtClean="0"/>
              <a:t>Antibiotics to prevent and treat infection e.g. </a:t>
            </a:r>
            <a:r>
              <a:rPr lang="en-GB" dirty="0" err="1" smtClean="0"/>
              <a:t>Penicillinase</a:t>
            </a:r>
            <a:r>
              <a:rPr lang="en-GB" dirty="0" smtClean="0"/>
              <a:t>-resistant </a:t>
            </a:r>
            <a:r>
              <a:rPr lang="en-GB" dirty="0" err="1" smtClean="0"/>
              <a:t>synthentic</a:t>
            </a:r>
            <a:r>
              <a:rPr lang="en-GB" dirty="0" smtClean="0"/>
              <a:t> </a:t>
            </a:r>
            <a:r>
              <a:rPr lang="en-GB" dirty="0" err="1" smtClean="0"/>
              <a:t>penicillins</a:t>
            </a:r>
            <a:r>
              <a:rPr lang="en-GB" dirty="0" smtClean="0"/>
              <a:t>, </a:t>
            </a:r>
            <a:r>
              <a:rPr lang="en-GB" dirty="0" err="1" smtClean="0"/>
              <a:t>clindamycin</a:t>
            </a:r>
            <a:r>
              <a:rPr lang="en-GB" dirty="0" smtClean="0"/>
              <a:t>, </a:t>
            </a:r>
            <a:r>
              <a:rPr lang="en-GB" dirty="0" err="1" smtClean="0"/>
              <a:t>chloramphenicol</a:t>
            </a:r>
            <a:r>
              <a:rPr lang="en-GB" dirty="0" smtClean="0"/>
              <a:t>, </a:t>
            </a:r>
            <a:r>
              <a:rPr lang="en-GB" dirty="0" err="1" smtClean="0"/>
              <a:t>aminoglycosides</a:t>
            </a:r>
            <a:endParaRPr lang="en-GB" dirty="0" smtClean="0"/>
          </a:p>
          <a:p>
            <a:pPr lvl="1">
              <a:buFont typeface="Courier New" pitchFamily="49" charset="0"/>
              <a:buChar char="o"/>
            </a:pPr>
            <a:r>
              <a:rPr lang="en-GB" b="1" dirty="0" smtClean="0"/>
              <a:t>Triple therapy</a:t>
            </a:r>
            <a:r>
              <a:rPr lang="en-GB" dirty="0" smtClean="0"/>
              <a:t>: </a:t>
            </a:r>
            <a:r>
              <a:rPr lang="en-GB" dirty="0" err="1" smtClean="0"/>
              <a:t>vancomycin</a:t>
            </a:r>
            <a:r>
              <a:rPr lang="en-GB" dirty="0" smtClean="0"/>
              <a:t> + Ceftriaxone + </a:t>
            </a:r>
            <a:r>
              <a:rPr lang="en-GB" dirty="0" err="1" smtClean="0"/>
              <a:t>Metronidazole</a:t>
            </a:r>
            <a:r>
              <a:rPr lang="en-GB" dirty="0" smtClean="0"/>
              <a:t>; </a:t>
            </a:r>
            <a:r>
              <a:rPr lang="en-GB" b="1" dirty="0" smtClean="0"/>
              <a:t>OR</a:t>
            </a:r>
            <a:r>
              <a:rPr lang="en-GB" dirty="0" smtClean="0"/>
              <a:t> </a:t>
            </a:r>
            <a:r>
              <a:rPr lang="en-GB" dirty="0" err="1" smtClean="0"/>
              <a:t>Clindamycin</a:t>
            </a:r>
            <a:r>
              <a:rPr lang="en-GB" dirty="0" smtClean="0"/>
              <a:t> + </a:t>
            </a:r>
            <a:r>
              <a:rPr lang="en-GB" dirty="0" err="1" smtClean="0"/>
              <a:t>Ampicillin</a:t>
            </a:r>
            <a:r>
              <a:rPr lang="en-GB" dirty="0" smtClean="0"/>
              <a:t> + </a:t>
            </a:r>
            <a:r>
              <a:rPr lang="en-GB" dirty="0" err="1" smtClean="0"/>
              <a:t>Gentamicin</a:t>
            </a:r>
            <a:endParaRPr lang="en-GB" dirty="0" smtClean="0"/>
          </a:p>
          <a:p>
            <a:pPr lvl="2">
              <a:buNone/>
            </a:pPr>
            <a:endParaRPr lang="en-GB"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Medical management </a:t>
            </a:r>
            <a:endParaRPr lang="en-GB" dirty="0"/>
          </a:p>
        </p:txBody>
      </p:sp>
      <p:sp>
        <p:nvSpPr>
          <p:cNvPr id="3" name="Content Placeholder 2"/>
          <p:cNvSpPr>
            <a:spLocks noGrp="1"/>
          </p:cNvSpPr>
          <p:nvPr>
            <p:ph idx="1"/>
          </p:nvPr>
        </p:nvSpPr>
        <p:spPr/>
        <p:txBody>
          <a:bodyPr/>
          <a:lstStyle/>
          <a:p>
            <a:pPr lvl="1">
              <a:buFont typeface="Courier New" pitchFamily="49" charset="0"/>
              <a:buChar char="o"/>
            </a:pPr>
            <a:r>
              <a:rPr lang="en-GB" dirty="0" smtClean="0"/>
              <a:t>Analgesics for pain relief </a:t>
            </a:r>
            <a:endParaRPr lang="en-GB" dirty="0" smtClean="0"/>
          </a:p>
          <a:p>
            <a:pPr lvl="1">
              <a:buFont typeface="Courier New" pitchFamily="49" charset="0"/>
              <a:buChar char="o"/>
            </a:pPr>
            <a:r>
              <a:rPr lang="en-GB" dirty="0" smtClean="0"/>
              <a:t>Hyperbaric oxygen therapy to stop toxin production and multiplication of organisms in case of gas gangrene</a:t>
            </a:r>
            <a:endParaRPr lang="en-GB" dirty="0" smtClean="0"/>
          </a:p>
          <a:p>
            <a:pPr lvl="1">
              <a:buFont typeface="Courier New" pitchFamily="49" charset="0"/>
              <a:buChar char="o"/>
            </a:pPr>
            <a:r>
              <a:rPr lang="en-GB" dirty="0" smtClean="0"/>
              <a:t>Tetanus prophylaxis </a:t>
            </a:r>
            <a:endParaRPr lang="en-GB" dirty="0" smtClean="0"/>
          </a:p>
          <a:p>
            <a:pPr lvl="1">
              <a:buFont typeface="Courier New" pitchFamily="49" charset="0"/>
              <a:buChar char="o"/>
            </a:pPr>
            <a:r>
              <a:rPr lang="en-GB" dirty="0" smtClean="0"/>
              <a:t>Wound cleansing and dressings</a:t>
            </a:r>
            <a:endParaRPr lang="en-GB" dirty="0" smtClean="0"/>
          </a:p>
          <a:p>
            <a:pPr lvl="1">
              <a:buFont typeface="Courier New" pitchFamily="49" charset="0"/>
              <a:buChar char="o"/>
            </a:pPr>
            <a:r>
              <a:rPr lang="en-GB" dirty="0" smtClean="0"/>
              <a:t>Nutrition rich in proteins and vitamins to enhance healing</a:t>
            </a:r>
            <a:endParaRPr lang="en-GB" dirty="0" smtClean="0"/>
          </a:p>
          <a:p>
            <a:endParaRPr lang="en-GB"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Management</a:t>
            </a:r>
            <a:br>
              <a:rPr lang="en-GB" dirty="0" smtClean="0"/>
            </a:br>
            <a:endParaRPr lang="en-GB" dirty="0"/>
          </a:p>
        </p:txBody>
      </p:sp>
      <p:sp>
        <p:nvSpPr>
          <p:cNvPr id="3" name="Content Placeholder 2"/>
          <p:cNvSpPr>
            <a:spLocks noGrp="1"/>
          </p:cNvSpPr>
          <p:nvPr>
            <p:ph idx="1"/>
          </p:nvPr>
        </p:nvSpPr>
        <p:spPr/>
        <p:txBody>
          <a:bodyPr/>
          <a:lstStyle/>
          <a:p>
            <a:r>
              <a:rPr lang="en-GB" b="1" dirty="0" smtClean="0"/>
              <a:t>Surgical intervention </a:t>
            </a:r>
            <a:endParaRPr lang="en-GB" b="1" dirty="0" smtClean="0"/>
          </a:p>
          <a:p>
            <a:pPr lvl="1">
              <a:buFont typeface="Courier New" pitchFamily="49" charset="0"/>
              <a:buChar char="o"/>
            </a:pPr>
            <a:r>
              <a:rPr lang="en-GB" dirty="0" smtClean="0"/>
              <a:t>Physical therapy to include wound soaking and cleansing with appropriate antiseptic solution</a:t>
            </a:r>
            <a:endParaRPr lang="en-GB" dirty="0" smtClean="0"/>
          </a:p>
          <a:p>
            <a:pPr lvl="1">
              <a:buFont typeface="Courier New" pitchFamily="49" charset="0"/>
              <a:buChar char="o"/>
            </a:pPr>
            <a:r>
              <a:rPr lang="en-GB" dirty="0" smtClean="0"/>
              <a:t>Emergent Surgical wound toilet/debridement to remove death tissue to prevent the spread of the condition and application of dressings</a:t>
            </a:r>
            <a:endParaRPr lang="en-GB" dirty="0" smtClean="0"/>
          </a:p>
          <a:p>
            <a:pPr lvl="1">
              <a:buFont typeface="Courier New" pitchFamily="49" charset="0"/>
              <a:buChar char="o"/>
            </a:pPr>
            <a:r>
              <a:rPr lang="en-GB" dirty="0" smtClean="0"/>
              <a:t>Urgent Amputation, if not improving with the above treatments</a:t>
            </a:r>
            <a:endParaRPr lang="en-GB" dirty="0" smtClean="0"/>
          </a:p>
          <a:p>
            <a:endParaRPr lang="en-GB"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diagnosis</a:t>
            </a:r>
            <a:endParaRPr lang="en-GB" dirty="0"/>
          </a:p>
        </p:txBody>
      </p:sp>
      <p:sp>
        <p:nvSpPr>
          <p:cNvPr id="3" name="Content Placeholder 2"/>
          <p:cNvSpPr>
            <a:spLocks noGrp="1"/>
          </p:cNvSpPr>
          <p:nvPr>
            <p:ph idx="1"/>
          </p:nvPr>
        </p:nvSpPr>
        <p:spPr>
          <a:xfrm>
            <a:off x="457200" y="1600200"/>
            <a:ext cx="8534400" cy="5105400"/>
          </a:xfrm>
        </p:spPr>
        <p:txBody>
          <a:bodyPr>
            <a:normAutofit fontScale="92500"/>
          </a:bodyPr>
          <a:lstStyle/>
          <a:p>
            <a:r>
              <a:rPr lang="en-GB" dirty="0" smtClean="0"/>
              <a:t>Acute Pain related to inflammation, amputation as manifested by patient’s verbalization of pain</a:t>
            </a:r>
            <a:endParaRPr lang="en-GB" dirty="0" smtClean="0"/>
          </a:p>
          <a:p>
            <a:r>
              <a:rPr lang="en-GB" dirty="0" smtClean="0"/>
              <a:t>Disturbed body image related to large </a:t>
            </a:r>
            <a:r>
              <a:rPr lang="en-GB" dirty="0" err="1" smtClean="0"/>
              <a:t>nonhealing</a:t>
            </a:r>
            <a:r>
              <a:rPr lang="en-GB" dirty="0" smtClean="0"/>
              <a:t> wounds, amputation as manifested by patient’s verbalization “oh my leg looks horrible”</a:t>
            </a:r>
            <a:endParaRPr lang="en-GB" dirty="0" smtClean="0"/>
          </a:p>
          <a:p>
            <a:r>
              <a:rPr lang="en-GB" dirty="0" smtClean="0"/>
              <a:t>Fluid volume deficit related to shifting of large amount of fluid into third space (infected area) manifested by shock, tachycardia </a:t>
            </a:r>
            <a:endParaRPr lang="en-GB" dirty="0" smtClean="0"/>
          </a:p>
          <a:p>
            <a:r>
              <a:rPr lang="en-GB" dirty="0" smtClean="0"/>
              <a:t>Deficient knowledge on causes, prevention, complications and treatment modalities</a:t>
            </a:r>
            <a:endParaRPr lang="en-GB" dirty="0" smtClean="0"/>
          </a:p>
          <a:p>
            <a:endParaRPr lang="en-GB"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interventions</a:t>
            </a:r>
            <a:endParaRPr lang="en-GB" dirty="0"/>
          </a:p>
        </p:txBody>
      </p:sp>
      <p:sp>
        <p:nvSpPr>
          <p:cNvPr id="3" name="Content Placeholder 2"/>
          <p:cNvSpPr>
            <a:spLocks noGrp="1"/>
          </p:cNvSpPr>
          <p:nvPr>
            <p:ph idx="1"/>
          </p:nvPr>
        </p:nvSpPr>
        <p:spPr>
          <a:xfrm>
            <a:off x="457200" y="1371600"/>
            <a:ext cx="8534400" cy="5410200"/>
          </a:xfrm>
        </p:spPr>
        <p:txBody>
          <a:bodyPr>
            <a:normAutofit fontScale="92500" lnSpcReduction="10000"/>
          </a:bodyPr>
          <a:lstStyle/>
          <a:p>
            <a:r>
              <a:rPr lang="en-GB" dirty="0" smtClean="0"/>
              <a:t>Aggressive fluid resuscitation: Administer iv fluids as prescribed to treat shock</a:t>
            </a:r>
            <a:endParaRPr lang="en-GB" dirty="0" smtClean="0"/>
          </a:p>
          <a:p>
            <a:r>
              <a:rPr lang="en-GB" dirty="0" smtClean="0"/>
              <a:t>Monitor vital signs and recognize systemic involvement e.g. Fever, tachycardia, hypotension</a:t>
            </a:r>
            <a:endParaRPr lang="en-GB" dirty="0" smtClean="0"/>
          </a:p>
          <a:p>
            <a:r>
              <a:rPr lang="en-GB" dirty="0" smtClean="0"/>
              <a:t>Give drugs as prescribed, e.g. Analgesics, antibiotics</a:t>
            </a:r>
            <a:endParaRPr lang="en-GB" dirty="0" smtClean="0"/>
          </a:p>
          <a:p>
            <a:r>
              <a:rPr lang="en-GB" dirty="0" smtClean="0"/>
              <a:t>Monitor blood sugar if diabetic </a:t>
            </a:r>
            <a:endParaRPr lang="en-GB" dirty="0" smtClean="0"/>
          </a:p>
          <a:p>
            <a:r>
              <a:rPr lang="en-GB" dirty="0" smtClean="0"/>
              <a:t>Explain the treatment modalities to patient</a:t>
            </a:r>
            <a:endParaRPr lang="en-GB" dirty="0" smtClean="0"/>
          </a:p>
          <a:p>
            <a:r>
              <a:rPr lang="en-GB" dirty="0" smtClean="0"/>
              <a:t>Clean, </a:t>
            </a:r>
            <a:r>
              <a:rPr lang="en-GB" dirty="0" err="1" smtClean="0"/>
              <a:t>debride</a:t>
            </a:r>
            <a:r>
              <a:rPr lang="en-GB" dirty="0" smtClean="0"/>
              <a:t> and dress wound as indicated</a:t>
            </a:r>
            <a:endParaRPr lang="en-GB" dirty="0" smtClean="0"/>
          </a:p>
          <a:p>
            <a:r>
              <a:rPr lang="en-GB" dirty="0" smtClean="0"/>
              <a:t>Assist in physical therapy as needed</a:t>
            </a:r>
            <a:endParaRPr lang="en-GB" dirty="0" smtClean="0"/>
          </a:p>
          <a:p>
            <a:r>
              <a:rPr lang="en-GB" dirty="0" smtClean="0"/>
              <a:t>Explain type of  surgery and its importance</a:t>
            </a:r>
            <a:endParaRPr lang="en-GB" dirty="0" smtClean="0"/>
          </a:p>
          <a:p>
            <a:r>
              <a:rPr lang="en-GB" dirty="0" smtClean="0"/>
              <a:t>Prepare patient amputation if indicated</a:t>
            </a:r>
            <a:endParaRPr lang="en-GB" dirty="0" smtClean="0"/>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382000" cy="6001643"/>
          </a:xfrm>
          <a:prstGeom prst="rect">
            <a:avLst/>
          </a:prstGeom>
        </p:spPr>
        <p:txBody>
          <a:bodyPr wrap="square">
            <a:spAutoFit/>
          </a:bodyPr>
          <a:lstStyle/>
          <a:p>
            <a:pPr>
              <a:buFont typeface="Arial" panose="02080604020202020204" pitchFamily="34" charset="0"/>
              <a:buChar char="•"/>
            </a:pPr>
            <a:r>
              <a:rPr lang="en-US" sz="3200" dirty="0" smtClean="0"/>
              <a:t> </a:t>
            </a:r>
            <a:r>
              <a:rPr lang="en-US" sz="3200" b="1" dirty="0" smtClean="0"/>
              <a:t>Murmurs</a:t>
            </a:r>
            <a:r>
              <a:rPr lang="en-US" sz="3200" dirty="0" smtClean="0"/>
              <a:t>: caused by turbulent flow of blood due to</a:t>
            </a:r>
            <a:endParaRPr lang="en-US" sz="3200" dirty="0" smtClean="0"/>
          </a:p>
          <a:p>
            <a:pPr>
              <a:buFont typeface="Wingdings" panose="05000000000000000000" pitchFamily="2" charset="2"/>
              <a:buChar char="ü"/>
            </a:pPr>
            <a:r>
              <a:rPr lang="en-US" sz="3200" dirty="0" smtClean="0"/>
              <a:t>  Serious narrowed valve</a:t>
            </a:r>
            <a:endParaRPr lang="en-US" sz="3200" dirty="0" smtClean="0"/>
          </a:p>
          <a:p>
            <a:pPr>
              <a:buFont typeface="Wingdings" panose="05000000000000000000" pitchFamily="2" charset="2"/>
              <a:buChar char="ü"/>
            </a:pPr>
            <a:r>
              <a:rPr lang="en-US" sz="3200" dirty="0" smtClean="0"/>
              <a:t> Malfunction valve that allows backflow of blood</a:t>
            </a:r>
            <a:endParaRPr lang="en-US" sz="3200" dirty="0" smtClean="0"/>
          </a:p>
          <a:p>
            <a:pPr>
              <a:buFont typeface="Wingdings" panose="05000000000000000000" pitchFamily="2" charset="2"/>
              <a:buChar char="ü"/>
            </a:pPr>
            <a:r>
              <a:rPr lang="en-US" sz="3200" dirty="0" smtClean="0"/>
              <a:t> congenital defect of ventricular wall</a:t>
            </a:r>
            <a:endParaRPr lang="en-US" sz="3200" dirty="0" smtClean="0"/>
          </a:p>
          <a:p>
            <a:pPr>
              <a:buFont typeface="Wingdings" panose="05000000000000000000" pitchFamily="2" charset="2"/>
              <a:buChar char="ü"/>
            </a:pPr>
            <a:r>
              <a:rPr lang="en-US" sz="3200" dirty="0" smtClean="0"/>
              <a:t> Defect between aorta and pulmonary artery</a:t>
            </a:r>
            <a:endParaRPr lang="en-US" sz="3200" dirty="0" smtClean="0"/>
          </a:p>
          <a:p>
            <a:pPr>
              <a:buFont typeface="Wingdings" panose="05000000000000000000" pitchFamily="2" charset="2"/>
              <a:buChar char="ü"/>
            </a:pPr>
            <a:r>
              <a:rPr lang="en-US" sz="3200" dirty="0" smtClean="0"/>
              <a:t> Increased blood flow thru normal structure  in conditions with</a:t>
            </a:r>
            <a:endParaRPr lang="en-US" sz="3200" dirty="0" smtClean="0"/>
          </a:p>
          <a:p>
            <a:r>
              <a:rPr lang="en-US" sz="3200" dirty="0" smtClean="0"/>
              <a:t>   pyrexia, pregnancy, increased thyroid activity </a:t>
            </a:r>
            <a:endParaRPr lang="en-US" sz="32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intervention </a:t>
            </a:r>
            <a:endParaRPr lang="en-GB" dirty="0"/>
          </a:p>
        </p:txBody>
      </p:sp>
      <p:sp>
        <p:nvSpPr>
          <p:cNvPr id="3" name="Content Placeholder 2"/>
          <p:cNvSpPr>
            <a:spLocks noGrp="1"/>
          </p:cNvSpPr>
          <p:nvPr>
            <p:ph idx="1"/>
          </p:nvPr>
        </p:nvSpPr>
        <p:spPr>
          <a:xfrm>
            <a:off x="457200" y="1600200"/>
            <a:ext cx="8458200" cy="5105400"/>
          </a:xfrm>
        </p:spPr>
        <p:txBody>
          <a:bodyPr>
            <a:normAutofit/>
          </a:bodyPr>
          <a:lstStyle/>
          <a:p>
            <a:r>
              <a:rPr lang="en-GB" dirty="0" smtClean="0"/>
              <a:t>Ensure proper positioning of the affected part</a:t>
            </a:r>
            <a:endParaRPr lang="en-GB" dirty="0" smtClean="0"/>
          </a:p>
          <a:p>
            <a:r>
              <a:rPr lang="en-GB" dirty="0" smtClean="0"/>
              <a:t>Monitor amputation stamp for haemorrhage</a:t>
            </a:r>
            <a:endParaRPr lang="en-GB" dirty="0" smtClean="0"/>
          </a:p>
          <a:p>
            <a:r>
              <a:rPr lang="en-GB" dirty="0" smtClean="0"/>
              <a:t>Give prescribed drugs</a:t>
            </a:r>
            <a:endParaRPr lang="en-GB" dirty="0" smtClean="0"/>
          </a:p>
          <a:p>
            <a:r>
              <a:rPr lang="en-GB" dirty="0" smtClean="0"/>
              <a:t>Provide supportive care and supplement oxygen</a:t>
            </a:r>
            <a:endParaRPr lang="en-GB" dirty="0" smtClean="0"/>
          </a:p>
          <a:p>
            <a:r>
              <a:rPr lang="en-GB" dirty="0" smtClean="0"/>
              <a:t>Monitor vital signs  and signs of complications</a:t>
            </a:r>
            <a:endParaRPr lang="en-GB" dirty="0" smtClean="0"/>
          </a:p>
          <a:p>
            <a:r>
              <a:rPr lang="en-GB" dirty="0" smtClean="0"/>
              <a:t>Monitor wound and amputation stamp for signs of infection </a:t>
            </a:r>
            <a:endParaRPr lang="en-GB" dirty="0" smtClean="0"/>
          </a:p>
          <a:p>
            <a:r>
              <a:rPr lang="en-GB" dirty="0" smtClean="0"/>
              <a:t>Change dressings aseptically, post operatively</a:t>
            </a:r>
            <a:endParaRPr lang="en-GB" dirty="0" smtClean="0"/>
          </a:p>
          <a:p>
            <a:endParaRPr lang="en-GB"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GB" dirty="0" smtClean="0"/>
              <a:t>Monitor pain control </a:t>
            </a:r>
            <a:endParaRPr lang="en-GB" dirty="0" smtClean="0"/>
          </a:p>
          <a:p>
            <a:r>
              <a:rPr lang="en-GB" dirty="0" smtClean="0"/>
              <a:t>Monitor response to treatment</a:t>
            </a:r>
            <a:endParaRPr lang="en-GB" dirty="0" smtClean="0"/>
          </a:p>
          <a:p>
            <a:r>
              <a:rPr lang="en-GB" dirty="0" smtClean="0"/>
              <a:t>Monitor mental status changes and level of consciousness </a:t>
            </a:r>
            <a:endParaRPr lang="en-GB" dirty="0" smtClean="0"/>
          </a:p>
          <a:p>
            <a:r>
              <a:rPr lang="en-GB" dirty="0" smtClean="0"/>
              <a:t>Provide psychological support to patient</a:t>
            </a:r>
            <a:endParaRPr lang="en-GB" dirty="0" smtClean="0"/>
          </a:p>
          <a:p>
            <a:r>
              <a:rPr lang="en-GB" dirty="0" smtClean="0"/>
              <a:t>Advice on prosthetic devices if amputation was done </a:t>
            </a:r>
            <a:endParaRPr lang="en-GB" dirty="0" smtClean="0"/>
          </a:p>
          <a:p>
            <a:r>
              <a:rPr lang="en-GB" dirty="0" smtClean="0"/>
              <a:t>Instruct patient on home care to include medications, prevention of infection, medical check-ups</a:t>
            </a:r>
            <a:endParaRPr lang="en-GB" dirty="0" smtClean="0"/>
          </a:p>
          <a:p>
            <a:endParaRPr lang="en-GB"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Patient teaching</a:t>
            </a:r>
            <a:endParaRPr lang="en-GB" dirty="0"/>
          </a:p>
        </p:txBody>
      </p:sp>
      <p:sp>
        <p:nvSpPr>
          <p:cNvPr id="3" name="Content Placeholder 2"/>
          <p:cNvSpPr>
            <a:spLocks noGrp="1"/>
          </p:cNvSpPr>
          <p:nvPr>
            <p:ph idx="1"/>
          </p:nvPr>
        </p:nvSpPr>
        <p:spPr/>
        <p:txBody>
          <a:bodyPr>
            <a:normAutofit fontScale="92500"/>
          </a:bodyPr>
          <a:lstStyle/>
          <a:p>
            <a:r>
              <a:rPr lang="en-GB" dirty="0" smtClean="0"/>
              <a:t>Explain about the condition, cause and treatment</a:t>
            </a:r>
            <a:endParaRPr lang="en-GB" dirty="0" smtClean="0"/>
          </a:p>
          <a:p>
            <a:r>
              <a:rPr lang="en-GB" dirty="0" smtClean="0"/>
              <a:t>Clean affected extremity with warm water</a:t>
            </a:r>
            <a:endParaRPr lang="en-GB" dirty="0" smtClean="0"/>
          </a:p>
          <a:p>
            <a:r>
              <a:rPr lang="en-GB" dirty="0" smtClean="0"/>
              <a:t>Dry thoroughly the feet after washing them </a:t>
            </a:r>
            <a:endParaRPr lang="en-GB" dirty="0" smtClean="0"/>
          </a:p>
          <a:p>
            <a:r>
              <a:rPr lang="en-GB" dirty="0" smtClean="0"/>
              <a:t>Trim finger/toe nails</a:t>
            </a:r>
            <a:endParaRPr lang="en-GB" dirty="0" smtClean="0"/>
          </a:p>
          <a:p>
            <a:r>
              <a:rPr lang="en-GB" dirty="0" smtClean="0"/>
              <a:t>Adhere drug regimen  therapy and monitor for side effects</a:t>
            </a:r>
            <a:endParaRPr lang="en-GB" dirty="0" smtClean="0"/>
          </a:p>
          <a:p>
            <a:r>
              <a:rPr lang="en-GB" dirty="0" smtClean="0"/>
              <a:t>Return to health facility if no improvement or complications develop</a:t>
            </a:r>
            <a:endParaRPr lang="en-GB" dirty="0" smtClean="0"/>
          </a:p>
          <a:p>
            <a:endParaRPr lang="en-GB"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Prevention of gas gangrene</a:t>
            </a:r>
            <a:endParaRPr lang="en-GB" dirty="0"/>
          </a:p>
        </p:txBody>
      </p:sp>
      <p:sp>
        <p:nvSpPr>
          <p:cNvPr id="3" name="Content Placeholder 2"/>
          <p:cNvSpPr>
            <a:spLocks noGrp="1"/>
          </p:cNvSpPr>
          <p:nvPr>
            <p:ph idx="1"/>
          </p:nvPr>
        </p:nvSpPr>
        <p:spPr/>
        <p:txBody>
          <a:bodyPr/>
          <a:lstStyle/>
          <a:p>
            <a:r>
              <a:rPr lang="en-GB" dirty="0" smtClean="0"/>
              <a:t>Proper wound cleansing</a:t>
            </a:r>
            <a:endParaRPr lang="en-GB" dirty="0" smtClean="0"/>
          </a:p>
          <a:p>
            <a:r>
              <a:rPr lang="en-GB" dirty="0" smtClean="0"/>
              <a:t>Delayed closure of severely contaminated wounds</a:t>
            </a:r>
            <a:endParaRPr lang="en-GB" dirty="0" smtClean="0"/>
          </a:p>
          <a:p>
            <a:r>
              <a:rPr lang="en-GB" dirty="0" smtClean="0"/>
              <a:t>Proper antibiotic therapy </a:t>
            </a:r>
            <a:endParaRPr lang="en-GB"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Discharge planning</a:t>
            </a:r>
            <a:endParaRPr lang="en-GB" dirty="0"/>
          </a:p>
        </p:txBody>
      </p:sp>
      <p:sp>
        <p:nvSpPr>
          <p:cNvPr id="3" name="Content Placeholder 2"/>
          <p:cNvSpPr>
            <a:spLocks noGrp="1"/>
          </p:cNvSpPr>
          <p:nvPr>
            <p:ph idx="1"/>
          </p:nvPr>
        </p:nvSpPr>
        <p:spPr/>
        <p:txBody>
          <a:bodyPr>
            <a:normAutofit lnSpcReduction="10000"/>
          </a:bodyPr>
          <a:lstStyle/>
          <a:p>
            <a:r>
              <a:rPr lang="en-GB" dirty="0" smtClean="0"/>
              <a:t>Refer patient for follow-up with an infectious disease specialist and surgeon, as indicated</a:t>
            </a:r>
            <a:endParaRPr lang="en-GB" dirty="0" smtClean="0"/>
          </a:p>
          <a:p>
            <a:r>
              <a:rPr lang="en-GB" dirty="0" smtClean="0"/>
              <a:t>After extensive surgery, such as amputation, refer patient for psychological support, as necessary</a:t>
            </a:r>
            <a:endParaRPr lang="en-GB" dirty="0" smtClean="0"/>
          </a:p>
          <a:p>
            <a:r>
              <a:rPr lang="en-GB" dirty="0" smtClean="0"/>
              <a:t>Refer patient to physical rehabilitation, if indicated</a:t>
            </a:r>
            <a:endParaRPr lang="en-GB" dirty="0" smtClean="0"/>
          </a:p>
          <a:p>
            <a:r>
              <a:rPr lang="en-GB" dirty="0" smtClean="0"/>
              <a:t>For education and support, refer patient to appropriate organization, if available</a:t>
            </a:r>
            <a:endParaRPr lang="en-GB"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complications</a:t>
            </a:r>
            <a:endParaRPr lang="en-GB" dirty="0"/>
          </a:p>
        </p:txBody>
      </p:sp>
      <p:sp>
        <p:nvSpPr>
          <p:cNvPr id="3" name="Content Placeholder 2"/>
          <p:cNvSpPr>
            <a:spLocks noGrp="1"/>
          </p:cNvSpPr>
          <p:nvPr>
            <p:ph idx="1"/>
          </p:nvPr>
        </p:nvSpPr>
        <p:spPr/>
        <p:txBody>
          <a:bodyPr>
            <a:normAutofit lnSpcReduction="10000"/>
          </a:bodyPr>
          <a:lstStyle/>
          <a:p>
            <a:r>
              <a:rPr lang="en-GB" dirty="0" smtClean="0"/>
              <a:t>Amputation/Disability  </a:t>
            </a:r>
            <a:endParaRPr lang="en-GB" dirty="0" smtClean="0"/>
          </a:p>
          <a:p>
            <a:r>
              <a:rPr lang="en-GB" dirty="0" err="1" smtClean="0"/>
              <a:t>Septicemia</a:t>
            </a:r>
            <a:r>
              <a:rPr lang="en-GB" dirty="0" smtClean="0"/>
              <a:t>/Septic shock</a:t>
            </a:r>
            <a:endParaRPr lang="en-GB" dirty="0" smtClean="0"/>
          </a:p>
          <a:p>
            <a:r>
              <a:rPr lang="en-GB" dirty="0" smtClean="0"/>
              <a:t>Pulmonary embolism</a:t>
            </a:r>
            <a:endParaRPr lang="en-GB" dirty="0" smtClean="0"/>
          </a:p>
          <a:p>
            <a:r>
              <a:rPr lang="en-GB" dirty="0" smtClean="0"/>
              <a:t>Renal failure</a:t>
            </a:r>
            <a:endParaRPr lang="en-GB" dirty="0" smtClean="0"/>
          </a:p>
          <a:p>
            <a:r>
              <a:rPr lang="en-GB" dirty="0" err="1" smtClean="0"/>
              <a:t>Myositis</a:t>
            </a:r>
            <a:r>
              <a:rPr lang="en-GB" dirty="0" smtClean="0"/>
              <a:t> </a:t>
            </a:r>
            <a:endParaRPr lang="en-GB" dirty="0" smtClean="0"/>
          </a:p>
          <a:p>
            <a:r>
              <a:rPr lang="en-GB" dirty="0" err="1" smtClean="0"/>
              <a:t>Myonecrosis</a:t>
            </a:r>
            <a:endParaRPr lang="en-GB" dirty="0" smtClean="0"/>
          </a:p>
          <a:p>
            <a:r>
              <a:rPr lang="en-GB" dirty="0" smtClean="0"/>
              <a:t>Scarring with cosmetic deformities </a:t>
            </a:r>
            <a:endParaRPr lang="en-GB" dirty="0" smtClean="0"/>
          </a:p>
          <a:p>
            <a:r>
              <a:rPr lang="en-GB" dirty="0" smtClean="0"/>
              <a:t>Death from overwhelming </a:t>
            </a:r>
            <a:r>
              <a:rPr lang="en-GB" dirty="0" err="1" smtClean="0"/>
              <a:t>septicemia</a:t>
            </a:r>
            <a:r>
              <a:rPr lang="en-GB" dirty="0" smtClean="0"/>
              <a:t> </a:t>
            </a:r>
            <a:endParaRPr lang="en-GB"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ANGINA PECTORIS</a:t>
            </a:r>
            <a:endParaRPr lang="en-US" b="1" dirty="0"/>
          </a:p>
        </p:txBody>
      </p:sp>
      <p:sp>
        <p:nvSpPr>
          <p:cNvPr id="3" name="Content Placeholder 2"/>
          <p:cNvSpPr>
            <a:spLocks noGrp="1"/>
          </p:cNvSpPr>
          <p:nvPr>
            <p:ph idx="1"/>
          </p:nvPr>
        </p:nvSpPr>
        <p:spPr>
          <a:xfrm>
            <a:off x="457200" y="838200"/>
            <a:ext cx="8229600" cy="5943600"/>
          </a:xfrm>
        </p:spPr>
        <p:txBody>
          <a:bodyPr>
            <a:normAutofit fontScale="92500" lnSpcReduction="20000"/>
          </a:bodyPr>
          <a:lstStyle/>
          <a:p>
            <a:r>
              <a:rPr lang="en-US" dirty="0" smtClean="0"/>
              <a:t>Is a clinical syndrome characterized by paroxysms of pain or a feeling of pressure in the anterior chest.</a:t>
            </a:r>
            <a:endParaRPr lang="en-US" dirty="0" smtClean="0"/>
          </a:p>
          <a:p>
            <a:r>
              <a:rPr lang="en-US" dirty="0" smtClean="0"/>
              <a:t>Cause is insufficient coronary blood flow, resulting in an inadequate supply of oxygen to meet the myocardial demand.</a:t>
            </a:r>
            <a:endParaRPr lang="en-US" dirty="0" smtClean="0"/>
          </a:p>
          <a:p>
            <a:r>
              <a:rPr lang="en-US" dirty="0" smtClean="0"/>
              <a:t>Is usually as a result of atherosclerotic heart disease and associated with a significant obstruction of a major coronary artery.</a:t>
            </a:r>
            <a:endParaRPr lang="en-US" dirty="0" smtClean="0"/>
          </a:p>
          <a:p>
            <a:r>
              <a:rPr lang="en-US" dirty="0" smtClean="0"/>
              <a:t> factors affecting: physical exertion, exposure to cold, heavy meals, stress or any emotional provoking situation that increases the myocardial workload.</a:t>
            </a:r>
            <a:endParaRPr lang="en-US" dirty="0" smtClean="0"/>
          </a:p>
          <a:p>
            <a:pPr marL="0" indent="0">
              <a:buNone/>
            </a:pPr>
            <a:r>
              <a:rPr lang="en-US" dirty="0" smtClean="0"/>
              <a:t>NB: diabetic neuropathy can interfere with neuroreceptors thus dulling perception to pain.</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smtClean="0"/>
              <a:t>Cont</a:t>
            </a:r>
            <a:r>
              <a:rPr lang="en-US" dirty="0" smtClean="0"/>
              <a:t>…Clinical Manifestation</a:t>
            </a:r>
            <a:endParaRPr lang="en-US" dirty="0"/>
          </a:p>
        </p:txBody>
      </p:sp>
      <p:sp>
        <p:nvSpPr>
          <p:cNvPr id="3" name="Content Placeholder 2"/>
          <p:cNvSpPr>
            <a:spLocks noGrp="1"/>
          </p:cNvSpPr>
          <p:nvPr>
            <p:ph idx="1"/>
          </p:nvPr>
        </p:nvSpPr>
        <p:spPr>
          <a:xfrm>
            <a:off x="457200" y="838200"/>
            <a:ext cx="8229600" cy="5867400"/>
          </a:xfrm>
        </p:spPr>
        <p:txBody>
          <a:bodyPr>
            <a:normAutofit fontScale="92500" lnSpcReduction="20000"/>
          </a:bodyPr>
          <a:lstStyle/>
          <a:p>
            <a:r>
              <a:rPr lang="en-US" dirty="0" smtClean="0"/>
              <a:t>Pain(from a feeling of indigestion to a choking or heavy sensation in the upper chest to agonizing pain).</a:t>
            </a:r>
            <a:endParaRPr lang="en-US" dirty="0" smtClean="0"/>
          </a:p>
          <a:p>
            <a:r>
              <a:rPr lang="en-US" dirty="0" smtClean="0"/>
              <a:t>Is accompanied by severe apprehension and a feeling of impending death, weakness or numbness in arms, wrists, and hands.</a:t>
            </a:r>
            <a:endParaRPr lang="en-US" dirty="0" smtClean="0"/>
          </a:p>
          <a:p>
            <a:r>
              <a:rPr lang="en-US" dirty="0" smtClean="0"/>
              <a:t>Discomfort is poorly localized and may radiate to the neck, jaw, shoulders, and inner aspect of the upper arms-usually left arm.</a:t>
            </a:r>
            <a:endParaRPr lang="en-US" dirty="0" smtClean="0"/>
          </a:p>
          <a:p>
            <a:r>
              <a:rPr lang="en-US" dirty="0" smtClean="0"/>
              <a:t>Feels tightness, heavy choking, SOB, pallor, diaphoresis, dizziness, light-headedness, nausea and vomiting.</a:t>
            </a:r>
            <a:endParaRPr lang="en-US" dirty="0" smtClean="0"/>
          </a:p>
          <a:p>
            <a:r>
              <a:rPr lang="en-US" dirty="0" smtClean="0"/>
              <a:t>Subsides when precipitate removed or with nitroglycerin.</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smtClean="0"/>
              <a:t>Cont</a:t>
            </a:r>
            <a:r>
              <a:rPr lang="en-US" dirty="0" smtClean="0"/>
              <a:t>…Assessment and diagnosis</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t>Evaluate clinical manifestations of pain and patient history.</a:t>
            </a:r>
            <a:endParaRPr lang="en-US" dirty="0" smtClean="0"/>
          </a:p>
          <a:p>
            <a:r>
              <a:rPr lang="en-US" dirty="0" smtClean="0"/>
              <a:t>ECG changes</a:t>
            </a:r>
            <a:endParaRPr lang="en-US" dirty="0" smtClean="0"/>
          </a:p>
          <a:p>
            <a:pPr marL="0" indent="0">
              <a:buNone/>
            </a:pPr>
            <a:endParaRPr lang="en-US" dirty="0" smtClean="0"/>
          </a:p>
          <a:p>
            <a:pPr marL="0" indent="0">
              <a:buNone/>
            </a:pPr>
            <a:r>
              <a:rPr lang="en-US" dirty="0" smtClean="0"/>
              <a:t>RISK FACTORS</a:t>
            </a:r>
            <a:endParaRPr lang="en-US" dirty="0" smtClean="0"/>
          </a:p>
          <a:p>
            <a:r>
              <a:rPr lang="en-US" dirty="0" smtClean="0"/>
              <a:t>Cigarette smoking, elevated blood pressure, high blood cholesterol, hyperglycemia, obesity.</a:t>
            </a:r>
            <a:endParaRPr lang="en-US" dirty="0" smtClean="0"/>
          </a:p>
          <a:p>
            <a:pPr marL="0" indent="0">
              <a:buNone/>
            </a:pPr>
            <a:endParaRPr lang="en-US" dirty="0" smtClean="0"/>
          </a:p>
          <a:p>
            <a:pPr marL="0" indent="0">
              <a:buNone/>
            </a:pPr>
            <a:r>
              <a:rPr lang="en-US" b="1" dirty="0" smtClean="0"/>
              <a:t>MEDICAL MANAGEMENT</a:t>
            </a:r>
            <a:endParaRPr lang="en-US" b="1" dirty="0" smtClean="0"/>
          </a:p>
          <a:p>
            <a:pPr marL="0" indent="0">
              <a:buNone/>
            </a:pPr>
            <a:r>
              <a:rPr lang="en-US" dirty="0" smtClean="0"/>
              <a:t>Aims are to decrease the oxygen demands and increase oxygen supply through pharmacologic therapy and risk factors control.</a:t>
            </a:r>
            <a:endParaRPr lang="en-US" dirty="0" smtClean="0"/>
          </a:p>
          <a:p>
            <a:pPr marL="0" indent="0">
              <a:buNone/>
            </a:pPr>
            <a:endParaRPr lang="en-US" b="1"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Cont</a:t>
            </a:r>
            <a:r>
              <a:rPr lang="en-US" dirty="0" smtClean="0"/>
              <a:t>… Surgical Management</a:t>
            </a:r>
            <a:endParaRPr lang="en-US" dirty="0"/>
          </a:p>
        </p:txBody>
      </p:sp>
      <p:sp>
        <p:nvSpPr>
          <p:cNvPr id="3" name="Content Placeholder 2"/>
          <p:cNvSpPr>
            <a:spLocks noGrp="1"/>
          </p:cNvSpPr>
          <p:nvPr>
            <p:ph idx="1"/>
          </p:nvPr>
        </p:nvSpPr>
        <p:spPr>
          <a:xfrm>
            <a:off x="152400" y="838200"/>
            <a:ext cx="8839200" cy="5867400"/>
          </a:xfrm>
        </p:spPr>
        <p:txBody>
          <a:bodyPr>
            <a:normAutofit fontScale="85000" lnSpcReduction="20000"/>
          </a:bodyPr>
          <a:lstStyle/>
          <a:p>
            <a:r>
              <a:rPr lang="en-US" dirty="0" smtClean="0"/>
              <a:t>Goals include revascularization of the blood supply to the myocardium.</a:t>
            </a:r>
            <a:endParaRPr lang="en-US" dirty="0" smtClean="0"/>
          </a:p>
          <a:p>
            <a:pPr marL="514350" indent="-514350">
              <a:buFont typeface="+mj-lt"/>
              <a:buAutoNum type="alphaLcParenR"/>
            </a:pPr>
            <a:r>
              <a:rPr lang="en-US" dirty="0" smtClean="0"/>
              <a:t>Coronary artery bypass surgery</a:t>
            </a:r>
            <a:endParaRPr lang="en-US" dirty="0" smtClean="0"/>
          </a:p>
          <a:p>
            <a:pPr marL="514350" indent="-514350">
              <a:buFont typeface="+mj-lt"/>
              <a:buAutoNum type="alphaLcParenR"/>
            </a:pPr>
            <a:r>
              <a:rPr lang="en-US" dirty="0" smtClean="0"/>
              <a:t>Percutaneous transluminal coronary angioplasty</a:t>
            </a:r>
            <a:endParaRPr lang="en-US" dirty="0" smtClean="0"/>
          </a:p>
          <a:p>
            <a:pPr marL="514350" indent="-514350">
              <a:buFont typeface="+mj-lt"/>
              <a:buAutoNum type="alphaLcParenR"/>
            </a:pPr>
            <a:r>
              <a:rPr lang="en-US" dirty="0" smtClean="0"/>
              <a:t>Application of intracoronary stents and </a:t>
            </a:r>
            <a:r>
              <a:rPr lang="en-US" dirty="0" err="1" smtClean="0"/>
              <a:t>atherectomy</a:t>
            </a:r>
            <a:r>
              <a:rPr lang="en-US" dirty="0" smtClean="0"/>
              <a:t> to enhance blood flow.</a:t>
            </a:r>
            <a:endParaRPr lang="en-US" dirty="0" smtClean="0"/>
          </a:p>
          <a:p>
            <a:pPr marL="514350" indent="-514350">
              <a:buFont typeface="+mj-lt"/>
              <a:buAutoNum type="alphaLcParenR"/>
            </a:pPr>
            <a:r>
              <a:rPr lang="en-US" dirty="0" smtClean="0"/>
              <a:t>Lasers to vaporize plaques.</a:t>
            </a:r>
            <a:endParaRPr lang="en-US" dirty="0" smtClean="0"/>
          </a:p>
          <a:p>
            <a:pPr marL="0" indent="0">
              <a:buNone/>
            </a:pPr>
            <a:endParaRPr lang="en-US" dirty="0" smtClean="0"/>
          </a:p>
          <a:p>
            <a:pPr marL="0" indent="0">
              <a:buNone/>
            </a:pPr>
            <a:r>
              <a:rPr lang="en-US" b="1" dirty="0" smtClean="0"/>
              <a:t>PHARMACOLOGIC THERAPY</a:t>
            </a:r>
            <a:endParaRPr lang="en-US" b="1" dirty="0" smtClean="0"/>
          </a:p>
          <a:p>
            <a:r>
              <a:rPr lang="en-US" dirty="0" smtClean="0"/>
              <a:t>Nitrates(nitroglycerine)</a:t>
            </a:r>
            <a:endParaRPr lang="en-US" dirty="0" smtClean="0"/>
          </a:p>
          <a:p>
            <a:r>
              <a:rPr lang="en-US" dirty="0" smtClean="0"/>
              <a:t>Beta-adrenergic blockers(</a:t>
            </a:r>
            <a:r>
              <a:rPr lang="en-US" dirty="0" err="1" smtClean="0"/>
              <a:t>metroprolol</a:t>
            </a:r>
            <a:r>
              <a:rPr lang="en-US" dirty="0" smtClean="0"/>
              <a:t>)</a:t>
            </a:r>
            <a:endParaRPr lang="en-US" dirty="0" smtClean="0"/>
          </a:p>
          <a:p>
            <a:r>
              <a:rPr lang="en-US" dirty="0" smtClean="0"/>
              <a:t>Calcium ion antagonists and calcium channel blockers</a:t>
            </a:r>
            <a:endParaRPr lang="en-US" dirty="0" smtClean="0"/>
          </a:p>
          <a:p>
            <a:r>
              <a:rPr lang="en-US" dirty="0" smtClean="0"/>
              <a:t>Antiplatelet and anticoagulants(aspirin)</a:t>
            </a:r>
            <a:endParaRPr lang="en-US" dirty="0" smtClean="0"/>
          </a:p>
          <a:p>
            <a:r>
              <a:rPr lang="en-US" dirty="0" smtClean="0"/>
              <a:t>Oxygen therapy</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1" y="1143000"/>
            <a:ext cx="8305800" cy="4924425"/>
          </a:xfrm>
          <a:prstGeom prst="rect">
            <a:avLst/>
          </a:prstGeom>
          <a:noFill/>
        </p:spPr>
        <p:txBody>
          <a:bodyPr wrap="square" rtlCol="0">
            <a:spAutoFit/>
          </a:bodyPr>
          <a:lstStyle/>
          <a:p>
            <a:r>
              <a:rPr lang="en-US" sz="2800" b="1" dirty="0" smtClean="0"/>
              <a:t>Cont. of abnormal sounds</a:t>
            </a:r>
            <a:endParaRPr lang="en-US" sz="2800" b="1" dirty="0" smtClean="0"/>
          </a:p>
          <a:p>
            <a:pPr>
              <a:buFont typeface="Arial" panose="02080604020202020204" pitchFamily="34" charset="0"/>
              <a:buChar char="•"/>
            </a:pPr>
            <a:endParaRPr lang="en-US" sz="2400" dirty="0" smtClean="0"/>
          </a:p>
          <a:p>
            <a:pPr>
              <a:buFont typeface="Arial" panose="02080604020202020204" pitchFamily="34" charset="0"/>
              <a:buChar char="•"/>
            </a:pPr>
            <a:r>
              <a:rPr lang="en-US" sz="2800" b="1" dirty="0" smtClean="0"/>
              <a:t>Friction rub:</a:t>
            </a:r>
            <a:endParaRPr lang="en-US" sz="2800" b="1" dirty="0" smtClean="0"/>
          </a:p>
          <a:p>
            <a:pPr>
              <a:lnSpc>
                <a:spcPct val="150000"/>
              </a:lnSpc>
              <a:buFont typeface="Wingdings" panose="05000000000000000000" pitchFamily="2" charset="2"/>
              <a:buChar char="ü"/>
            </a:pPr>
            <a:r>
              <a:rPr lang="en-US" sz="2800" dirty="0" smtClean="0"/>
              <a:t> Pericarditis causes a harsh, grating sound heard in both systole and diastole termed as friction rub</a:t>
            </a:r>
            <a:endParaRPr lang="en-US" sz="2800" dirty="0" smtClean="0"/>
          </a:p>
          <a:p>
            <a:pPr>
              <a:lnSpc>
                <a:spcPct val="150000"/>
              </a:lnSpc>
              <a:buFont typeface="Wingdings" panose="05000000000000000000" pitchFamily="2" charset="2"/>
              <a:buChar char="ü"/>
            </a:pPr>
            <a:r>
              <a:rPr lang="en-US" sz="2800" dirty="0" smtClean="0"/>
              <a:t> Pericardial rub is best heard when using diaphragm of stethoscope while patient is in upright position</a:t>
            </a:r>
            <a:endParaRPr lang="en-US" sz="2800" dirty="0" smtClean="0"/>
          </a:p>
          <a:p>
            <a:endParaRPr lang="en-US" sz="2400" dirty="0"/>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REFERENCE MATERIALS</a:t>
            </a:r>
            <a:br>
              <a:rPr lang="en-US" dirty="0" smtClean="0"/>
            </a:br>
            <a:endParaRPr lang="en-GB" dirty="0"/>
          </a:p>
        </p:txBody>
      </p:sp>
      <p:sp>
        <p:nvSpPr>
          <p:cNvPr id="3" name="Content Placeholder 2"/>
          <p:cNvSpPr>
            <a:spLocks noGrp="1"/>
          </p:cNvSpPr>
          <p:nvPr>
            <p:ph idx="1"/>
          </p:nvPr>
        </p:nvSpPr>
        <p:spPr>
          <a:xfrm>
            <a:off x="457200" y="990600"/>
            <a:ext cx="8458200" cy="5638800"/>
          </a:xfrm>
        </p:spPr>
        <p:txBody>
          <a:bodyPr>
            <a:normAutofit fontScale="85000" lnSpcReduction="10000"/>
          </a:bodyPr>
          <a:lstStyle/>
          <a:p>
            <a:r>
              <a:rPr lang="en-US" dirty="0" err="1" smtClean="0"/>
              <a:t>Aghababian</a:t>
            </a:r>
            <a:r>
              <a:rPr lang="en-US" dirty="0" smtClean="0"/>
              <a:t>, R. et al (2006). </a:t>
            </a:r>
            <a:r>
              <a:rPr lang="en-US" i="1" dirty="0" smtClean="0"/>
              <a:t>Essentials of Emergency Medicine.</a:t>
            </a:r>
            <a:r>
              <a:rPr lang="en-US" dirty="0" smtClean="0"/>
              <a:t> Jones and Bartlett Publishers, London</a:t>
            </a:r>
            <a:endParaRPr lang="en-US" dirty="0" smtClean="0"/>
          </a:p>
          <a:p>
            <a:pPr lvl="0"/>
            <a:r>
              <a:rPr lang="en-US" dirty="0" err="1" smtClean="0"/>
              <a:t>Bilotta</a:t>
            </a:r>
            <a:r>
              <a:rPr lang="en-US" dirty="0" smtClean="0"/>
              <a:t>, K. et al (</a:t>
            </a:r>
            <a:r>
              <a:rPr lang="en-US" dirty="0" err="1" smtClean="0"/>
              <a:t>Eds</a:t>
            </a:r>
            <a:r>
              <a:rPr lang="en-US" dirty="0" smtClean="0"/>
              <a:t>) (2009). Nurse’s Quick Check Diseases. </a:t>
            </a:r>
            <a:r>
              <a:rPr lang="en-US" dirty="0" err="1" smtClean="0"/>
              <a:t>Wolters</a:t>
            </a:r>
            <a:r>
              <a:rPr lang="en-US" dirty="0" smtClean="0"/>
              <a:t> </a:t>
            </a:r>
            <a:r>
              <a:rPr lang="en-US" dirty="0" err="1" smtClean="0"/>
              <a:t>Kluwer</a:t>
            </a:r>
            <a:r>
              <a:rPr lang="en-US" dirty="0" smtClean="0"/>
              <a:t>, New York. </a:t>
            </a:r>
            <a:endParaRPr lang="en-US" dirty="0" smtClean="0"/>
          </a:p>
          <a:p>
            <a:pPr lvl="0"/>
            <a:r>
              <a:rPr lang="en-US" dirty="0" err="1" smtClean="0"/>
              <a:t>LeMone</a:t>
            </a:r>
            <a:r>
              <a:rPr lang="en-US" dirty="0" smtClean="0"/>
              <a:t> et al (2011). </a:t>
            </a:r>
            <a:r>
              <a:rPr lang="en-US" i="1" dirty="0" smtClean="0"/>
              <a:t>Medical-Surgical Nursing. </a:t>
            </a:r>
            <a:r>
              <a:rPr lang="en-US" dirty="0" smtClean="0"/>
              <a:t>Pearson Publishers</a:t>
            </a:r>
            <a:r>
              <a:rPr lang="en-US" i="1" dirty="0" smtClean="0"/>
              <a:t>, London.</a:t>
            </a:r>
            <a:endParaRPr lang="en-US" dirty="0" smtClean="0"/>
          </a:p>
          <a:p>
            <a:pPr lvl="0"/>
            <a:r>
              <a:rPr lang="en-US" dirty="0" smtClean="0"/>
              <a:t>Lewis et al (2011). </a:t>
            </a:r>
            <a:r>
              <a:rPr lang="en-US" i="1" dirty="0" smtClean="0"/>
              <a:t>Medical Surgical Nursing</a:t>
            </a:r>
            <a:r>
              <a:rPr lang="en-US" dirty="0" smtClean="0"/>
              <a:t>. Elsevier Publishers, London.</a:t>
            </a:r>
            <a:endParaRPr lang="en-US" dirty="0" smtClean="0"/>
          </a:p>
          <a:p>
            <a:pPr lvl="0"/>
            <a:r>
              <a:rPr lang="en-US" dirty="0" err="1" smtClean="0"/>
              <a:t>Smeltzer</a:t>
            </a:r>
            <a:r>
              <a:rPr lang="en-US" dirty="0" smtClean="0"/>
              <a:t> S et al (2014). </a:t>
            </a:r>
            <a:r>
              <a:rPr lang="en-US" i="1" dirty="0" smtClean="0"/>
              <a:t>Brunner and </a:t>
            </a:r>
            <a:r>
              <a:rPr lang="en-US" i="1" dirty="0" err="1" smtClean="0"/>
              <a:t>Suddarth’s</a:t>
            </a:r>
            <a:r>
              <a:rPr lang="en-US" i="1" dirty="0" smtClean="0"/>
              <a:t> Medical – Surgical Nursing. </a:t>
            </a:r>
            <a:r>
              <a:rPr lang="en-US" dirty="0" err="1" smtClean="0"/>
              <a:t>Lipppincot</a:t>
            </a:r>
            <a:r>
              <a:rPr lang="en-US" dirty="0" smtClean="0"/>
              <a:t> Company, Philadelphia.</a:t>
            </a:r>
            <a:endParaRPr lang="en-US" dirty="0" smtClean="0"/>
          </a:p>
          <a:p>
            <a:pPr lvl="0"/>
            <a:r>
              <a:rPr lang="en-US" dirty="0" smtClean="0"/>
              <a:t>www.emedicine.medscape.com</a:t>
            </a:r>
            <a:endParaRPr lang="en-US" dirty="0" smtClean="0"/>
          </a:p>
          <a:p>
            <a:pPr>
              <a:buNone/>
            </a:pPr>
            <a:endParaRPr lang="en-US" dirty="0" smtClean="0"/>
          </a:p>
          <a:p>
            <a:pPr>
              <a:buNone/>
            </a:pPr>
            <a:r>
              <a:rPr lang="en-US" b="1" dirty="0" smtClean="0"/>
              <a:t> </a:t>
            </a:r>
            <a:endParaRPr lang="en-US" dirty="0" smtClean="0"/>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763000" cy="5386090"/>
          </a:xfrm>
          <a:prstGeom prst="rect">
            <a:avLst/>
          </a:prstGeom>
          <a:noFill/>
        </p:spPr>
        <p:txBody>
          <a:bodyPr wrap="square" rtlCol="0">
            <a:spAutoFit/>
          </a:bodyPr>
          <a:lstStyle/>
          <a:p>
            <a:r>
              <a:rPr lang="en-US" sz="3200" b="1" dirty="0" smtClean="0"/>
              <a:t>Cardiac conducting system:</a:t>
            </a:r>
            <a:endParaRPr lang="en-US" sz="3200" b="1" dirty="0" smtClean="0"/>
          </a:p>
          <a:p>
            <a:pPr>
              <a:buFont typeface="Arial" panose="02080604020202020204" pitchFamily="34" charset="0"/>
              <a:buChar char="•"/>
            </a:pPr>
            <a:r>
              <a:rPr lang="en-US" sz="3200" dirty="0" smtClean="0"/>
              <a:t> Organized atrial and ventricular contraction to </a:t>
            </a:r>
            <a:endParaRPr lang="en-US" sz="3200" dirty="0" smtClean="0"/>
          </a:p>
          <a:p>
            <a:r>
              <a:rPr lang="en-US" sz="3200" dirty="0" smtClean="0"/>
              <a:t>  ensure coordinated and controlled filling and</a:t>
            </a:r>
            <a:endParaRPr lang="en-US" sz="3200" dirty="0" smtClean="0"/>
          </a:p>
          <a:p>
            <a:r>
              <a:rPr lang="en-US" sz="3200" dirty="0" smtClean="0"/>
              <a:t>  empting</a:t>
            </a:r>
            <a:endParaRPr lang="en-US" sz="3200" dirty="0" smtClean="0"/>
          </a:p>
          <a:p>
            <a:pPr>
              <a:buFont typeface="Arial" panose="02080604020202020204" pitchFamily="34" charset="0"/>
              <a:buChar char="•"/>
            </a:pPr>
            <a:r>
              <a:rPr lang="en-US" sz="3200" dirty="0" smtClean="0"/>
              <a:t> Cardiac cells contract and relax due to stimulation</a:t>
            </a:r>
            <a:endParaRPr lang="en-US" sz="3200" dirty="0" smtClean="0"/>
          </a:p>
          <a:p>
            <a:pPr>
              <a:buFont typeface="Arial" panose="02080604020202020204" pitchFamily="34" charset="0"/>
              <a:buChar char="•"/>
            </a:pPr>
            <a:r>
              <a:rPr lang="en-US" sz="3200" dirty="0" smtClean="0"/>
              <a:t> Two major cardiac cells are:</a:t>
            </a:r>
            <a:endParaRPr lang="en-US" sz="3200" dirty="0" smtClean="0"/>
          </a:p>
          <a:p>
            <a:pPr>
              <a:buFont typeface="Wingdings" panose="05000000000000000000" pitchFamily="2" charset="2"/>
              <a:buChar char="Ø"/>
            </a:pPr>
            <a:r>
              <a:rPr lang="en-US" sz="3200" b="1" i="1" dirty="0" smtClean="0"/>
              <a:t>Unspecialized</a:t>
            </a:r>
            <a:r>
              <a:rPr lang="en-US" sz="3200" dirty="0" smtClean="0"/>
              <a:t> myocardial cells for contraction</a:t>
            </a:r>
            <a:endParaRPr lang="en-US" sz="3200" dirty="0" smtClean="0"/>
          </a:p>
          <a:p>
            <a:pPr>
              <a:buFont typeface="Wingdings" panose="05000000000000000000" pitchFamily="2" charset="2"/>
              <a:buChar char="Ø"/>
            </a:pPr>
            <a:endParaRPr lang="en-US" sz="3200" dirty="0" smtClean="0"/>
          </a:p>
          <a:p>
            <a:endParaRPr lang="en-US" sz="24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458200" cy="2554545"/>
          </a:xfrm>
          <a:prstGeom prst="rect">
            <a:avLst/>
          </a:prstGeom>
        </p:spPr>
        <p:txBody>
          <a:bodyPr wrap="square">
            <a:spAutoFit/>
          </a:bodyPr>
          <a:lstStyle/>
          <a:p>
            <a:pPr>
              <a:buFont typeface="Wingdings" panose="05000000000000000000" pitchFamily="2" charset="2"/>
              <a:buChar char="Ø"/>
            </a:pPr>
            <a:r>
              <a:rPr lang="en-US" sz="3200" b="1" i="1" dirty="0" smtClean="0"/>
              <a:t>Automatic </a:t>
            </a:r>
            <a:r>
              <a:rPr lang="en-US" sz="3200" dirty="0" smtClean="0"/>
              <a:t>cells specialized for impulse formation</a:t>
            </a:r>
            <a:endParaRPr lang="en-US" sz="3200" dirty="0" smtClean="0"/>
          </a:p>
          <a:p>
            <a:pPr>
              <a:buFont typeface="Arial" panose="02080604020202020204" pitchFamily="34" charset="0"/>
              <a:buChar char="•"/>
            </a:pPr>
            <a:r>
              <a:rPr lang="en-US" sz="3200" dirty="0" smtClean="0"/>
              <a:t> Main bulk of </a:t>
            </a:r>
            <a:r>
              <a:rPr lang="en-US" sz="3200" dirty="0" err="1" smtClean="0"/>
              <a:t>atrial</a:t>
            </a:r>
            <a:r>
              <a:rPr lang="en-US" sz="3200" dirty="0" smtClean="0"/>
              <a:t> and ventricular muscles are unspecialized</a:t>
            </a:r>
            <a:endParaRPr lang="en-US" sz="3200" dirty="0" smtClean="0"/>
          </a:p>
          <a:p>
            <a:r>
              <a:rPr lang="en-US" sz="3200" dirty="0" smtClean="0"/>
              <a:t>   </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79706"/>
            <a:ext cx="8458200" cy="4893647"/>
          </a:xfrm>
          <a:prstGeom prst="rect">
            <a:avLst/>
          </a:prstGeom>
          <a:noFill/>
        </p:spPr>
        <p:txBody>
          <a:bodyPr wrap="square" rtlCol="0">
            <a:spAutoFit/>
          </a:bodyPr>
          <a:lstStyle/>
          <a:p>
            <a:r>
              <a:rPr lang="en-US" sz="3200" b="1" dirty="0" smtClean="0"/>
              <a:t>Electrocardiography (ECG)</a:t>
            </a:r>
            <a:r>
              <a:rPr lang="en-US" sz="3200" dirty="0" smtClean="0"/>
              <a:t>:</a:t>
            </a:r>
            <a:endParaRPr lang="en-US" sz="3200" dirty="0" smtClean="0"/>
          </a:p>
          <a:p>
            <a:pPr>
              <a:buFont typeface="Arial" panose="02080604020202020204" pitchFamily="34" charset="0"/>
              <a:buChar char="•"/>
            </a:pPr>
            <a:r>
              <a:rPr lang="en-US" sz="2400" dirty="0" smtClean="0"/>
              <a:t> </a:t>
            </a:r>
            <a:r>
              <a:rPr lang="en-US" sz="2800" dirty="0" smtClean="0"/>
              <a:t>Graphic recording from body surface of potential differences resulting from current generated in the heart</a:t>
            </a:r>
            <a:endParaRPr lang="en-US" sz="2800" dirty="0" smtClean="0"/>
          </a:p>
          <a:p>
            <a:pPr>
              <a:buFont typeface="Arial" panose="02080604020202020204" pitchFamily="34" charset="0"/>
              <a:buChar char="•"/>
            </a:pPr>
            <a:r>
              <a:rPr lang="en-US" sz="2800" dirty="0" smtClean="0"/>
              <a:t> ECG is recorded on special graphic paper or on oscilloscope (monitor) and it is recorded against time</a:t>
            </a:r>
            <a:endParaRPr lang="en-US" sz="2800" dirty="0" smtClean="0"/>
          </a:p>
          <a:p>
            <a:pPr>
              <a:buFont typeface="Arial" panose="02080604020202020204" pitchFamily="34" charset="0"/>
              <a:buChar char="•"/>
            </a:pPr>
            <a:r>
              <a:rPr lang="en-US" sz="2800" dirty="0" smtClean="0"/>
              <a:t> ECG detects and interprets Cardiac arrhythmias, diagnosis of CHD, </a:t>
            </a:r>
            <a:r>
              <a:rPr lang="en-US" sz="2800" dirty="0" err="1" smtClean="0"/>
              <a:t>ventrical</a:t>
            </a:r>
            <a:r>
              <a:rPr lang="en-US" sz="2800" dirty="0" smtClean="0"/>
              <a:t> enlargement or hypertrophy</a:t>
            </a:r>
            <a:endParaRPr lang="en-US" sz="2800" dirty="0" smtClean="0"/>
          </a:p>
          <a:p>
            <a:endParaRPr lang="en-US" sz="28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66843"/>
            <a:ext cx="8229600" cy="5262979"/>
          </a:xfrm>
          <a:prstGeom prst="rect">
            <a:avLst/>
          </a:prstGeom>
        </p:spPr>
        <p:txBody>
          <a:bodyPr wrap="square">
            <a:spAutoFit/>
          </a:bodyPr>
          <a:lstStyle/>
          <a:p>
            <a:pPr>
              <a:buFont typeface="Arial" panose="02080604020202020204" pitchFamily="34" charset="0"/>
              <a:buChar char="•"/>
            </a:pPr>
            <a:r>
              <a:rPr lang="en-US" sz="2800" dirty="0" smtClean="0"/>
              <a:t> Electrical sequential events produced at each heart beat is labeled PQRS and T</a:t>
            </a:r>
            <a:endParaRPr lang="en-US" sz="2800" dirty="0" smtClean="0"/>
          </a:p>
          <a:p>
            <a:pPr>
              <a:buFont typeface="Arial" panose="02080604020202020204" pitchFamily="34" charset="0"/>
              <a:buChar char="•"/>
            </a:pPr>
            <a:r>
              <a:rPr lang="en-US" sz="2800" dirty="0" smtClean="0"/>
              <a:t> </a:t>
            </a:r>
            <a:r>
              <a:rPr lang="en-US" sz="2800" b="1" dirty="0" smtClean="0"/>
              <a:t>P</a:t>
            </a:r>
            <a:r>
              <a:rPr lang="en-US" sz="2800" dirty="0" smtClean="0"/>
              <a:t> wave results from atrial activation (</a:t>
            </a:r>
            <a:r>
              <a:rPr lang="en-US" sz="2800" dirty="0" err="1" smtClean="0"/>
              <a:t>depolarisation</a:t>
            </a:r>
            <a:r>
              <a:rPr lang="en-US" sz="2800" dirty="0" smtClean="0"/>
              <a:t>), P width represent the time necessary for atrial activation process (</a:t>
            </a:r>
            <a:r>
              <a:rPr lang="en-US" sz="2800" b="1" dirty="0" smtClean="0"/>
              <a:t>0.08s</a:t>
            </a:r>
            <a:r>
              <a:rPr lang="en-US" sz="2800" dirty="0" smtClean="0"/>
              <a:t>).</a:t>
            </a:r>
            <a:endParaRPr lang="en-US" sz="2800" dirty="0" smtClean="0"/>
          </a:p>
          <a:p>
            <a:r>
              <a:rPr lang="en-US" sz="2800" dirty="0" smtClean="0"/>
              <a:t>Approximately </a:t>
            </a:r>
            <a:r>
              <a:rPr lang="en-US" sz="2800" b="1" dirty="0" smtClean="0"/>
              <a:t>0.1</a:t>
            </a:r>
            <a:r>
              <a:rPr lang="en-US" sz="2800" dirty="0" smtClean="0"/>
              <a:t> s after </a:t>
            </a:r>
            <a:r>
              <a:rPr lang="en-US" sz="2800" b="1" dirty="0" smtClean="0"/>
              <a:t>P</a:t>
            </a:r>
            <a:r>
              <a:rPr lang="en-US" sz="2800" dirty="0" smtClean="0"/>
              <a:t> wave begins, the atria contracts</a:t>
            </a:r>
            <a:endParaRPr lang="en-US" sz="2800" dirty="0" smtClean="0"/>
          </a:p>
          <a:p>
            <a:pPr>
              <a:buFont typeface="Arial" panose="02080604020202020204" pitchFamily="34" charset="0"/>
              <a:buChar char="•"/>
            </a:pPr>
            <a:r>
              <a:rPr lang="en-US" sz="2800" dirty="0" smtClean="0"/>
              <a:t> </a:t>
            </a:r>
            <a:r>
              <a:rPr lang="en-US" sz="2800" b="1" dirty="0" smtClean="0"/>
              <a:t>PR</a:t>
            </a:r>
            <a:r>
              <a:rPr lang="en-US" sz="2800" dirty="0" smtClean="0"/>
              <a:t> interval is measured from starting of P wave  to beginning of </a:t>
            </a:r>
            <a:r>
              <a:rPr lang="en-US" sz="2800" b="1" dirty="0" smtClean="0"/>
              <a:t>QRS</a:t>
            </a:r>
            <a:r>
              <a:rPr lang="en-US" sz="2800" dirty="0" smtClean="0"/>
              <a:t> complex that reflects time taken for action potential to spread from SA node, AV node, bundle of </a:t>
            </a:r>
            <a:r>
              <a:rPr lang="en-US" sz="2800" b="1" dirty="0" smtClean="0"/>
              <a:t>His</a:t>
            </a:r>
            <a:r>
              <a:rPr lang="en-US" sz="2800" dirty="0" smtClean="0"/>
              <a:t> into ventricular</a:t>
            </a:r>
            <a:endParaRPr lang="en-US" sz="2800" dirty="0" smtClean="0"/>
          </a:p>
          <a:p>
            <a:r>
              <a:rPr lang="en-US" sz="2800" dirty="0" smtClean="0"/>
              <a:t> mass</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2197"/>
            <a:ext cx="8167162" cy="5632311"/>
          </a:xfrm>
          <a:prstGeom prst="rect">
            <a:avLst/>
          </a:prstGeom>
          <a:noFill/>
        </p:spPr>
        <p:txBody>
          <a:bodyPr wrap="square" rtlCol="0">
            <a:spAutoFit/>
          </a:bodyPr>
          <a:lstStyle/>
          <a:p>
            <a:r>
              <a:rPr lang="en-US" sz="2800" b="1" dirty="0" smtClean="0"/>
              <a:t>Cont of ECG</a:t>
            </a:r>
            <a:endParaRPr lang="en-US" sz="2800" b="1" dirty="0" smtClean="0"/>
          </a:p>
          <a:p>
            <a:endParaRPr lang="en-US" sz="2800" b="1" dirty="0" smtClean="0"/>
          </a:p>
          <a:p>
            <a:pPr>
              <a:buFont typeface="Arial" panose="02080604020202020204" pitchFamily="34" charset="0"/>
              <a:buChar char="•"/>
            </a:pPr>
            <a:r>
              <a:rPr lang="en-US" sz="2400" dirty="0" smtClean="0"/>
              <a:t> </a:t>
            </a:r>
            <a:r>
              <a:rPr lang="en-US" sz="2800" b="1" dirty="0" smtClean="0"/>
              <a:t>QSR </a:t>
            </a:r>
            <a:r>
              <a:rPr lang="en-US" sz="2800" dirty="0" smtClean="0"/>
              <a:t>waves reflect ventricular activation. </a:t>
            </a:r>
            <a:r>
              <a:rPr lang="en-US" sz="2800" b="1" dirty="0" smtClean="0"/>
              <a:t>Q</a:t>
            </a:r>
            <a:r>
              <a:rPr lang="en-US" sz="2800" dirty="0" smtClean="0"/>
              <a:t> is downward deflection after P wave. </a:t>
            </a:r>
            <a:r>
              <a:rPr lang="en-US" sz="2800" b="1" dirty="0" smtClean="0"/>
              <a:t>R</a:t>
            </a:r>
            <a:r>
              <a:rPr lang="en-US" sz="2800" dirty="0" smtClean="0"/>
              <a:t> wave is the first upward deflection. Then, downward deflection after R is </a:t>
            </a:r>
            <a:r>
              <a:rPr lang="en-US" sz="2800" b="1" dirty="0" smtClean="0"/>
              <a:t>S</a:t>
            </a:r>
            <a:r>
              <a:rPr lang="en-US" sz="2800" dirty="0" smtClean="0"/>
              <a:t> wave. </a:t>
            </a:r>
            <a:endParaRPr lang="en-US" sz="2800" dirty="0" smtClean="0"/>
          </a:p>
          <a:p>
            <a:pPr marL="342900" indent="-342900">
              <a:buFont typeface="Arial" panose="02080604020202020204" pitchFamily="34" charset="0"/>
              <a:buChar char="•"/>
            </a:pPr>
            <a:r>
              <a:rPr lang="en-US" sz="2800" b="1" dirty="0" smtClean="0"/>
              <a:t>P-R</a:t>
            </a:r>
            <a:r>
              <a:rPr lang="en-US" sz="2800" dirty="0"/>
              <a:t> </a:t>
            </a:r>
            <a:r>
              <a:rPr lang="en-US" sz="2800" dirty="0" smtClean="0"/>
              <a:t>interval, represents time impulse takes to spread from atria to ventricles (takes 0.12-0.20 s, average </a:t>
            </a:r>
            <a:r>
              <a:rPr lang="en-US" sz="2800" b="1" dirty="0" smtClean="0"/>
              <a:t>0.16 </a:t>
            </a:r>
            <a:r>
              <a:rPr lang="en-US" sz="2800" dirty="0" smtClean="0"/>
              <a:t>s)</a:t>
            </a:r>
            <a:endParaRPr lang="en-US" sz="2800" b="1" dirty="0" smtClean="0"/>
          </a:p>
          <a:p>
            <a:pPr marL="342900" indent="-342900">
              <a:buFont typeface="Arial" panose="02080604020202020204" pitchFamily="34" charset="0"/>
              <a:buChar char="•"/>
            </a:pPr>
            <a:r>
              <a:rPr lang="en-US" sz="2800" b="1" dirty="0" smtClean="0"/>
              <a:t>QRS</a:t>
            </a:r>
            <a:r>
              <a:rPr lang="en-US" sz="2800" dirty="0" smtClean="0"/>
              <a:t> </a:t>
            </a:r>
            <a:r>
              <a:rPr lang="en-US" sz="2800" b="1" dirty="0" smtClean="0"/>
              <a:t>complex </a:t>
            </a:r>
            <a:r>
              <a:rPr lang="en-US" sz="2800" dirty="0" smtClean="0"/>
              <a:t>shows length of time action potential takes through the ventricles (ventricular depolarization time</a:t>
            </a:r>
            <a:r>
              <a:rPr lang="en-US" sz="2800" b="1" dirty="0" smtClean="0"/>
              <a:t>, 0.08 </a:t>
            </a:r>
            <a:r>
              <a:rPr lang="en-US" sz="2800" dirty="0" smtClean="0"/>
              <a:t>s)</a:t>
            </a:r>
            <a:endParaRPr lang="en-US" sz="2800" dirty="0" smtClean="0"/>
          </a:p>
          <a:p>
            <a:endParaRPr lang="en-US" sz="24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8229600" cy="5909310"/>
          </a:xfrm>
          <a:prstGeom prst="rect">
            <a:avLst/>
          </a:prstGeom>
        </p:spPr>
        <p:txBody>
          <a:bodyPr wrap="square">
            <a:spAutoFit/>
          </a:bodyPr>
          <a:lstStyle/>
          <a:p>
            <a:pPr>
              <a:lnSpc>
                <a:spcPct val="150000"/>
              </a:lnSpc>
              <a:buFont typeface="Arial" panose="02080604020202020204" pitchFamily="34" charset="0"/>
              <a:buChar char="•"/>
            </a:pPr>
            <a:r>
              <a:rPr lang="en-US" b="1" dirty="0" smtClean="0"/>
              <a:t> </a:t>
            </a:r>
            <a:r>
              <a:rPr lang="en-US" sz="2800" b="1" dirty="0" smtClean="0"/>
              <a:t>ST </a:t>
            </a:r>
            <a:r>
              <a:rPr lang="en-US" sz="2800" dirty="0" smtClean="0"/>
              <a:t>segment is a flat line between S wave and T wave, representing the early phase of ventricular muscle </a:t>
            </a:r>
            <a:r>
              <a:rPr lang="en-US" sz="2800" b="1" dirty="0" err="1" smtClean="0"/>
              <a:t>repolarisation</a:t>
            </a:r>
            <a:r>
              <a:rPr lang="en-US" sz="2800" dirty="0" smtClean="0"/>
              <a:t> (recovery)</a:t>
            </a:r>
            <a:endParaRPr lang="en-US" sz="2800" dirty="0" smtClean="0"/>
          </a:p>
          <a:p>
            <a:pPr>
              <a:lnSpc>
                <a:spcPct val="150000"/>
              </a:lnSpc>
              <a:buFont typeface="Arial" panose="02080604020202020204" pitchFamily="34" charset="0"/>
              <a:buChar char="•"/>
            </a:pPr>
            <a:r>
              <a:rPr lang="en-US" sz="2800" dirty="0" smtClean="0"/>
              <a:t> </a:t>
            </a:r>
            <a:r>
              <a:rPr lang="en-US" sz="2800" b="1" dirty="0" smtClean="0"/>
              <a:t>Q-T </a:t>
            </a:r>
            <a:r>
              <a:rPr lang="en-US" sz="2800" dirty="0" smtClean="0"/>
              <a:t>interval represents electrical systole (varies in age, sex and heart rate)- takes up to </a:t>
            </a:r>
            <a:r>
              <a:rPr lang="en-US" sz="2800" b="1" dirty="0" smtClean="0"/>
              <a:t>0.38-0.43</a:t>
            </a:r>
            <a:r>
              <a:rPr lang="en-US" sz="2800" dirty="0" smtClean="0"/>
              <a:t>s, normally inversely related to HR</a:t>
            </a:r>
            <a:endParaRPr lang="en-US" sz="2800" b="1" dirty="0" smtClean="0"/>
          </a:p>
          <a:p>
            <a:pPr>
              <a:lnSpc>
                <a:spcPct val="150000"/>
              </a:lnSpc>
              <a:buFont typeface="Arial" panose="02080604020202020204" pitchFamily="34" charset="0"/>
              <a:buChar char="•"/>
            </a:pPr>
            <a:r>
              <a:rPr lang="en-US" sz="2800" b="1" dirty="0" smtClean="0"/>
              <a:t> T </a:t>
            </a:r>
            <a:r>
              <a:rPr lang="en-US" sz="2800" dirty="0" smtClean="0"/>
              <a:t>wave represents the actual recovery of the ventricle muscle (</a:t>
            </a:r>
            <a:r>
              <a:rPr lang="en-US" sz="2800" dirty="0" err="1" smtClean="0"/>
              <a:t>repolarisation</a:t>
            </a:r>
            <a:r>
              <a:rPr lang="en-US" sz="2800" dirty="0" smtClean="0"/>
              <a:t>)- takes about </a:t>
            </a:r>
            <a:r>
              <a:rPr lang="en-US" sz="2800" b="1" dirty="0" smtClean="0"/>
              <a:t>0.16</a:t>
            </a:r>
            <a:r>
              <a:rPr lang="en-US" sz="2800" dirty="0" smtClean="0"/>
              <a:t> seconds </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534400" cy="6172200"/>
          </a:xfrm>
        </p:spPr>
        <p:txBody>
          <a:bodyPr>
            <a:normAutofit fontScale="85000" lnSpcReduction="20000"/>
          </a:bodyPr>
          <a:lstStyle/>
          <a:p>
            <a:pPr>
              <a:buNone/>
            </a:pPr>
            <a:r>
              <a:rPr lang="en-US" sz="9600" b="1" u="sng" dirty="0" smtClean="0">
                <a:latin typeface="Arial Unicode MS" pitchFamily="34" charset="-128"/>
                <a:ea typeface="Arial Unicode MS" pitchFamily="34" charset="-128"/>
                <a:cs typeface="Arial Unicode MS" pitchFamily="34" charset="-128"/>
              </a:rPr>
              <a:t>CONTENT</a:t>
            </a:r>
            <a:r>
              <a:rPr lang="en-US" sz="9600" b="1" dirty="0" smtClean="0">
                <a:latin typeface="Arial Unicode MS" pitchFamily="34" charset="-128"/>
                <a:ea typeface="Arial Unicode MS" pitchFamily="34" charset="-128"/>
                <a:cs typeface="Arial Unicode MS" pitchFamily="34" charset="-128"/>
              </a:rPr>
              <a:t> </a:t>
            </a:r>
            <a:endParaRPr lang="en-US" sz="9600" dirty="0" smtClean="0">
              <a:latin typeface="Arial Unicode MS" pitchFamily="34" charset="-128"/>
              <a:ea typeface="Arial Unicode MS" pitchFamily="34" charset="-128"/>
              <a:cs typeface="Arial Unicode MS" pitchFamily="34" charset="-128"/>
            </a:endParaRPr>
          </a:p>
          <a:p>
            <a:pPr lvl="0"/>
            <a:r>
              <a:rPr lang="en-US" sz="5200" dirty="0" smtClean="0">
                <a:latin typeface="Arial Unicode MS" pitchFamily="34" charset="-128"/>
                <a:ea typeface="Arial Unicode MS" pitchFamily="34" charset="-128"/>
                <a:cs typeface="Arial Unicode MS" pitchFamily="34" charset="-128"/>
              </a:rPr>
              <a:t>Review of anatomy and physiology of the heart and vessels</a:t>
            </a:r>
            <a:endParaRPr lang="en-US" sz="5200" dirty="0" smtClean="0">
              <a:latin typeface="Arial Unicode MS" pitchFamily="34" charset="-128"/>
              <a:ea typeface="Arial Unicode MS" pitchFamily="34" charset="-128"/>
              <a:cs typeface="Arial Unicode MS" pitchFamily="34" charset="-128"/>
            </a:endParaRPr>
          </a:p>
          <a:p>
            <a:pPr lvl="0"/>
            <a:r>
              <a:rPr lang="en-US" sz="5200" dirty="0" smtClean="0">
                <a:latin typeface="Arial Unicode MS" pitchFamily="34" charset="-128"/>
                <a:ea typeface="Arial Unicode MS" pitchFamily="34" charset="-128"/>
                <a:cs typeface="Arial Unicode MS" pitchFamily="34" charset="-128"/>
              </a:rPr>
              <a:t>Assessment of cardiovascular system</a:t>
            </a:r>
            <a:endParaRPr lang="en-US" sz="5200" dirty="0" smtClean="0">
              <a:latin typeface="Arial Unicode MS" pitchFamily="34" charset="-128"/>
              <a:ea typeface="Arial Unicode MS" pitchFamily="34" charset="-128"/>
              <a:cs typeface="Arial Unicode MS" pitchFamily="34" charset="-128"/>
            </a:endParaRPr>
          </a:p>
          <a:p>
            <a:pPr lvl="0"/>
            <a:r>
              <a:rPr lang="en-US" sz="5200" dirty="0" smtClean="0">
                <a:latin typeface="Arial Unicode MS" pitchFamily="34" charset="-128"/>
                <a:ea typeface="Arial Unicode MS" pitchFamily="34" charset="-128"/>
                <a:cs typeface="Arial Unicode MS" pitchFamily="34" charset="-128"/>
              </a:rPr>
              <a:t>Cardiovascular conditions</a:t>
            </a:r>
            <a:endParaRPr lang="en-US" sz="5200" dirty="0" smtClean="0">
              <a:latin typeface="Arial Unicode MS" pitchFamily="34" charset="-128"/>
              <a:ea typeface="Arial Unicode MS" pitchFamily="34" charset="-128"/>
              <a:cs typeface="Arial Unicode MS" pitchFamily="34" charset="-128"/>
            </a:endParaRPr>
          </a:p>
          <a:p>
            <a:pPr>
              <a:buNone/>
            </a:pPr>
            <a:r>
              <a:rPr lang="en-US" sz="8600" b="1" dirty="0" smtClean="0">
                <a:latin typeface="Arial Unicode MS" pitchFamily="34" charset="-128"/>
                <a:ea typeface="Arial Unicode MS" pitchFamily="34" charset="-128"/>
                <a:cs typeface="Arial Unicode MS" pitchFamily="34" charset="-128"/>
              </a:rPr>
              <a:t> </a:t>
            </a:r>
            <a:endParaRPr lang="en-US" sz="8600" dirty="0" smtClean="0">
              <a:latin typeface="Arial Unicode MS" pitchFamily="34" charset="-128"/>
              <a:ea typeface="Arial Unicode MS" pitchFamily="34" charset="-128"/>
              <a:cs typeface="Arial Unicode MS" pitchFamily="34" charset="-128"/>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ECG READING</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57200" y="838200"/>
            <a:ext cx="8458199" cy="56388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8232141" cy="5416868"/>
          </a:xfrm>
          <a:prstGeom prst="rect">
            <a:avLst/>
          </a:prstGeom>
          <a:noFill/>
        </p:spPr>
        <p:txBody>
          <a:bodyPr wrap="square" rtlCol="0">
            <a:spAutoFit/>
          </a:bodyPr>
          <a:lstStyle/>
          <a:p>
            <a:r>
              <a:rPr lang="en-US" sz="2800" b="1" dirty="0" smtClean="0"/>
              <a:t>Cardiac cycle:</a:t>
            </a:r>
            <a:endParaRPr lang="en-US" sz="2800" b="1" dirty="0" smtClean="0"/>
          </a:p>
          <a:p>
            <a:pPr>
              <a:lnSpc>
                <a:spcPct val="150000"/>
              </a:lnSpc>
              <a:buFont typeface="Arial" panose="02080604020202020204" pitchFamily="34" charset="0"/>
              <a:buChar char="•"/>
            </a:pPr>
            <a:r>
              <a:rPr lang="en-US" sz="2800" dirty="0" smtClean="0"/>
              <a:t> Cardiac cycle – cyclical contraction (systole) and relaxation (diastole) of atria and ventricles</a:t>
            </a:r>
            <a:endParaRPr lang="en-US" sz="2800" dirty="0" smtClean="0"/>
          </a:p>
          <a:p>
            <a:pPr>
              <a:lnSpc>
                <a:spcPct val="150000"/>
              </a:lnSpc>
              <a:buFont typeface="Arial" panose="02080604020202020204" pitchFamily="34" charset="0"/>
              <a:buChar char="•"/>
            </a:pPr>
            <a:r>
              <a:rPr lang="en-US" sz="2800" dirty="0" smtClean="0"/>
              <a:t> Initiation of each cycle is by spontaneous generation of action potential in SA node</a:t>
            </a:r>
            <a:endParaRPr lang="en-US" sz="2800" dirty="0" smtClean="0"/>
          </a:p>
          <a:p>
            <a:pPr>
              <a:lnSpc>
                <a:spcPct val="150000"/>
              </a:lnSpc>
              <a:buFont typeface="Arial" panose="02080604020202020204" pitchFamily="34" charset="0"/>
              <a:buChar char="•"/>
            </a:pPr>
            <a:r>
              <a:rPr lang="en-US" sz="2800" dirty="0" smtClean="0"/>
              <a:t> Each chamber fills with blood during diastole</a:t>
            </a:r>
            <a:endParaRPr lang="en-US" sz="2800" dirty="0" smtClean="0"/>
          </a:p>
          <a:p>
            <a:pPr>
              <a:lnSpc>
                <a:spcPct val="150000"/>
              </a:lnSpc>
              <a:buFont typeface="Arial" panose="02080604020202020204" pitchFamily="34" charset="0"/>
              <a:buChar char="•"/>
            </a:pPr>
            <a:r>
              <a:rPr lang="en-US" sz="2800" dirty="0" smtClean="0"/>
              <a:t> Diastole lasts 0.4 s during which blood enters atria and flows passively into ventricles</a:t>
            </a:r>
            <a:endParaRPr lang="en-US" sz="2800" dirty="0" smtClean="0"/>
          </a:p>
          <a:p>
            <a:pPr>
              <a:buFont typeface="Arial" panose="02080604020202020204" pitchFamily="34" charset="0"/>
              <a:buChar char="•"/>
            </a:pPr>
            <a:endParaRPr lang="en-US" sz="24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8077200" cy="5539978"/>
          </a:xfrm>
          <a:prstGeom prst="rect">
            <a:avLst/>
          </a:prstGeom>
        </p:spPr>
        <p:txBody>
          <a:bodyPr wrap="square">
            <a:spAutoFit/>
          </a:bodyPr>
          <a:lstStyle/>
          <a:p>
            <a:pPr>
              <a:lnSpc>
                <a:spcPct val="150000"/>
              </a:lnSpc>
              <a:buFont typeface="Arial" panose="02080604020202020204" pitchFamily="34" charset="0"/>
              <a:buChar char="•"/>
            </a:pPr>
            <a:r>
              <a:rPr lang="en-US" sz="2800" dirty="0" smtClean="0"/>
              <a:t> Mitral and tricuspid valves open and aortic and pulmonic valves close during ventricular diastole</a:t>
            </a:r>
            <a:endParaRPr lang="en-US" sz="2800" dirty="0" smtClean="0"/>
          </a:p>
          <a:p>
            <a:pPr>
              <a:lnSpc>
                <a:spcPct val="150000"/>
              </a:lnSpc>
              <a:buFont typeface="Arial" panose="02080604020202020204" pitchFamily="34" charset="0"/>
              <a:buChar char="•"/>
            </a:pPr>
            <a:r>
              <a:rPr lang="en-US" sz="2800" dirty="0" smtClean="0"/>
              <a:t> Blood is expelled from ventricles during systole</a:t>
            </a:r>
            <a:endParaRPr lang="en-US" sz="2800" dirty="0" smtClean="0"/>
          </a:p>
          <a:p>
            <a:pPr>
              <a:lnSpc>
                <a:spcPct val="150000"/>
              </a:lnSpc>
              <a:buFont typeface="Arial" panose="02080604020202020204" pitchFamily="34" charset="0"/>
              <a:buChar char="•"/>
            </a:pPr>
            <a:r>
              <a:rPr lang="en-US" sz="2800" dirty="0" smtClean="0"/>
              <a:t> Atria contract fractionally before the ventricles and complete ventricular filling</a:t>
            </a:r>
            <a:endParaRPr lang="en-US" sz="2800" dirty="0" smtClean="0"/>
          </a:p>
          <a:p>
            <a:pPr>
              <a:lnSpc>
                <a:spcPct val="150000"/>
              </a:lnSpc>
              <a:buFont typeface="Arial" panose="02080604020202020204" pitchFamily="34" charset="0"/>
              <a:buChar char="•"/>
            </a:pPr>
            <a:r>
              <a:rPr lang="en-US" sz="2800" dirty="0" smtClean="0"/>
              <a:t> Then ventricles begin to contract (systole), increasing pressure closes mitral and tricuspid valves and opens semilunar  valves</a:t>
            </a:r>
            <a:endParaRPr lang="en-US" sz="2800"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43000"/>
            <a:ext cx="364202" cy="523220"/>
          </a:xfrm>
          <a:prstGeom prst="rect">
            <a:avLst/>
          </a:prstGeom>
          <a:noFill/>
        </p:spPr>
        <p:txBody>
          <a:bodyPr wrap="none" rtlCol="0">
            <a:spAutoFit/>
          </a:bodyPr>
          <a:lstStyle/>
          <a:p>
            <a:r>
              <a:rPr lang="en-US" sz="2800" dirty="0" smtClean="0"/>
              <a:t>  </a:t>
            </a:r>
            <a:endParaRPr lang="en-US" sz="2800" dirty="0"/>
          </a:p>
        </p:txBody>
      </p:sp>
      <p:sp>
        <p:nvSpPr>
          <p:cNvPr id="4" name="TextBox 3"/>
          <p:cNvSpPr txBox="1"/>
          <p:nvPr/>
        </p:nvSpPr>
        <p:spPr>
          <a:xfrm>
            <a:off x="228600" y="25400"/>
            <a:ext cx="8915400" cy="6986528"/>
          </a:xfrm>
          <a:prstGeom prst="rect">
            <a:avLst/>
          </a:prstGeom>
          <a:noFill/>
        </p:spPr>
        <p:txBody>
          <a:bodyPr wrap="square" rtlCol="0">
            <a:spAutoFit/>
          </a:bodyPr>
          <a:lstStyle/>
          <a:p>
            <a:r>
              <a:rPr lang="en-US" sz="2800" b="1" dirty="0" smtClean="0"/>
              <a:t>Cont. of cardiac cycle</a:t>
            </a:r>
            <a:endParaRPr lang="en-US" sz="2800" b="1" dirty="0" smtClean="0"/>
          </a:p>
          <a:p>
            <a:pPr>
              <a:buFont typeface="Arial" panose="02080604020202020204" pitchFamily="34" charset="0"/>
              <a:buChar char="•"/>
            </a:pPr>
            <a:r>
              <a:rPr lang="en-US" sz="2400" dirty="0" smtClean="0"/>
              <a:t> </a:t>
            </a:r>
            <a:r>
              <a:rPr lang="en-US" sz="2800" dirty="0" smtClean="0"/>
              <a:t>Ventricular  contraction pushes blood into pulmonary artery and aorta</a:t>
            </a:r>
            <a:endParaRPr lang="en-US" sz="2800" dirty="0" smtClean="0"/>
          </a:p>
          <a:p>
            <a:pPr>
              <a:buFont typeface="Arial" panose="02080604020202020204" pitchFamily="34" charset="0"/>
              <a:buChar char="•"/>
            </a:pPr>
            <a:r>
              <a:rPr lang="en-US" sz="2800" dirty="0" smtClean="0"/>
              <a:t> During diastole pressure within ventricles falls bellow the pressure in major arteries, thus pulmonic and aortic valves close. Then the cycle begins again.</a:t>
            </a:r>
            <a:endParaRPr lang="en-US" sz="2800" dirty="0" smtClean="0"/>
          </a:p>
          <a:p>
            <a:pPr>
              <a:buFont typeface="Arial" panose="02080604020202020204" pitchFamily="34" charset="0"/>
              <a:buChar char="•"/>
            </a:pPr>
            <a:r>
              <a:rPr lang="en-US" sz="2800" dirty="0" smtClean="0"/>
              <a:t> Normal HR for a resting adult is approximately 60- 80 bpm</a:t>
            </a:r>
            <a:endParaRPr lang="en-US" sz="2800" dirty="0" smtClean="0"/>
          </a:p>
          <a:p>
            <a:pPr>
              <a:buFont typeface="Arial" panose="02080604020202020204" pitchFamily="34" charset="0"/>
              <a:buChar char="•"/>
            </a:pPr>
            <a:r>
              <a:rPr lang="en-US" sz="2800" dirty="0" smtClean="0"/>
              <a:t> 65-75% of blood is ejected from the ventricles in each systole</a:t>
            </a:r>
            <a:endParaRPr lang="en-US" sz="2800" dirty="0" smtClean="0"/>
          </a:p>
          <a:p>
            <a:pPr>
              <a:buFont typeface="Arial" panose="02080604020202020204" pitchFamily="34" charset="0"/>
              <a:buChar char="•"/>
            </a:pPr>
            <a:r>
              <a:rPr lang="en-US" sz="2800" dirty="0" smtClean="0"/>
              <a:t> SV (</a:t>
            </a:r>
            <a:r>
              <a:rPr lang="en-US" sz="2800" dirty="0"/>
              <a:t>is the volume of </a:t>
            </a:r>
            <a:r>
              <a:rPr lang="en-US" sz="2800" dirty="0">
                <a:hlinkClick r:id="rId1" tooltip="Blood"/>
              </a:rPr>
              <a:t>blood</a:t>
            </a:r>
            <a:r>
              <a:rPr lang="en-US" sz="2800" dirty="0"/>
              <a:t> pumped from the left </a:t>
            </a:r>
            <a:r>
              <a:rPr lang="en-US" sz="2800" dirty="0" smtClean="0">
                <a:hlinkClick r:id="rId2" tooltip="Ventricle (heart)"/>
              </a:rPr>
              <a:t>ventricle</a:t>
            </a:r>
            <a:r>
              <a:rPr lang="en-US" sz="2800" dirty="0"/>
              <a:t> per </a:t>
            </a:r>
            <a:r>
              <a:rPr lang="en-US" sz="2800" dirty="0" smtClean="0"/>
              <a:t>beat) and is about 70-80 ml at rest.</a:t>
            </a:r>
            <a:endParaRPr lang="en-US" sz="2800" dirty="0" smtClean="0"/>
          </a:p>
          <a:p>
            <a:pPr>
              <a:buFont typeface="Arial" panose="02080604020202020204" pitchFamily="34" charset="0"/>
              <a:buChar char="•"/>
            </a:pPr>
            <a:r>
              <a:rPr lang="en-US" sz="2800" dirty="0" smtClean="0"/>
              <a:t> CO is the product of SV x HR</a:t>
            </a:r>
            <a:endParaRPr lang="en-US" sz="2800" dirty="0" smtClean="0"/>
          </a:p>
          <a:p>
            <a:pPr>
              <a:buFont typeface="Arial" panose="02080604020202020204" pitchFamily="34" charset="0"/>
              <a:buChar char="•"/>
            </a:pPr>
            <a:r>
              <a:rPr lang="en-US" sz="2800" dirty="0" smtClean="0"/>
              <a:t> More informatively, CO can be measured using cardiac index, in which CO/min/m2 of BSA is about 3.2 L/m2  </a:t>
            </a:r>
            <a:endParaRPr lang="en-US" sz="2800"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1" y="304800"/>
            <a:ext cx="9144000" cy="6063198"/>
          </a:xfrm>
          <a:prstGeom prst="rect">
            <a:avLst/>
          </a:prstGeom>
          <a:noFill/>
        </p:spPr>
        <p:txBody>
          <a:bodyPr wrap="square" rtlCol="0">
            <a:spAutoFit/>
          </a:bodyPr>
          <a:lstStyle/>
          <a:p>
            <a:r>
              <a:rPr lang="en-US" sz="2800" b="1" dirty="0" smtClean="0"/>
              <a:t>Primary factors determining CO</a:t>
            </a:r>
            <a:r>
              <a:rPr lang="en-US" sz="2800" dirty="0" smtClean="0"/>
              <a:t>:</a:t>
            </a:r>
            <a:endParaRPr lang="en-US" sz="2800" dirty="0" smtClean="0"/>
          </a:p>
          <a:p>
            <a:pPr>
              <a:buFont typeface="Arial" panose="02080604020202020204" pitchFamily="34" charset="0"/>
              <a:buChar char="•"/>
            </a:pPr>
            <a:r>
              <a:rPr lang="en-US" sz="2400" dirty="0" smtClean="0"/>
              <a:t> Preload – the amount of tension on the ventricular muscle</a:t>
            </a:r>
            <a:endParaRPr lang="en-US" sz="2400" dirty="0" smtClean="0"/>
          </a:p>
          <a:p>
            <a:r>
              <a:rPr lang="en-US" sz="2400" dirty="0" smtClean="0"/>
              <a:t>  fibres before they contract, determined primarily by EDV (end diastolic volume)</a:t>
            </a:r>
            <a:endParaRPr lang="en-US" sz="2400" dirty="0" smtClean="0"/>
          </a:p>
          <a:p>
            <a:pPr>
              <a:buFont typeface="Arial" panose="02080604020202020204" pitchFamily="34" charset="0"/>
              <a:buChar char="•"/>
            </a:pPr>
            <a:r>
              <a:rPr lang="en-US" sz="2400" dirty="0" smtClean="0"/>
              <a:t> Afterload – the resistance against which the heart must pump,</a:t>
            </a:r>
            <a:endParaRPr lang="en-US" sz="2400" dirty="0" smtClean="0"/>
          </a:p>
          <a:p>
            <a:r>
              <a:rPr lang="en-US" sz="2400" dirty="0" smtClean="0"/>
              <a:t> and its major components are:</a:t>
            </a:r>
            <a:endParaRPr lang="en-US" sz="2400" dirty="0" smtClean="0"/>
          </a:p>
          <a:p>
            <a:pPr marL="342900" indent="-342900">
              <a:buFont typeface="Wingdings" panose="05000000000000000000" pitchFamily="2" charset="2"/>
              <a:buChar char="ü"/>
            </a:pPr>
            <a:r>
              <a:rPr lang="en-US" sz="2400" dirty="0" smtClean="0"/>
              <a:t> Blood pressure in aorta</a:t>
            </a:r>
            <a:endParaRPr lang="en-US" sz="2400" dirty="0" smtClean="0"/>
          </a:p>
          <a:p>
            <a:pPr marL="342900" indent="-342900">
              <a:buFont typeface="Wingdings" panose="05000000000000000000" pitchFamily="2" charset="2"/>
              <a:buChar char="ü"/>
            </a:pPr>
            <a:r>
              <a:rPr lang="en-US" sz="2400" b="1" dirty="0" smtClean="0"/>
              <a:t> Resistance in the peripheral vessels</a:t>
            </a:r>
            <a:endParaRPr lang="en-US" sz="2400" b="1" dirty="0" smtClean="0"/>
          </a:p>
          <a:p>
            <a:pPr marL="342900" indent="-342900">
              <a:buFont typeface="Wingdings" panose="05000000000000000000" pitchFamily="2" charset="2"/>
              <a:buChar char="ü"/>
            </a:pPr>
            <a:r>
              <a:rPr lang="en-US" sz="2400" dirty="0" smtClean="0"/>
              <a:t> The size of aortic valve opening</a:t>
            </a:r>
            <a:endParaRPr lang="en-US" sz="2400" dirty="0" smtClean="0"/>
          </a:p>
          <a:p>
            <a:pPr marL="342900" indent="-342900">
              <a:buFont typeface="Wingdings" panose="05000000000000000000" pitchFamily="2" charset="2"/>
              <a:buChar char="ü"/>
            </a:pPr>
            <a:r>
              <a:rPr lang="en-US" sz="2400" dirty="0" smtClean="0"/>
              <a:t> Left ventricular size</a:t>
            </a:r>
            <a:endParaRPr lang="en-US" sz="2400" dirty="0" smtClean="0"/>
          </a:p>
          <a:p>
            <a:pPr marL="342900" indent="-342900">
              <a:buFont typeface="Wingdings" panose="05000000000000000000" pitchFamily="2" charset="2"/>
              <a:buChar char="ü"/>
            </a:pPr>
            <a:r>
              <a:rPr lang="en-US" sz="2400" dirty="0" smtClean="0"/>
              <a:t> Contractility of the heart</a:t>
            </a:r>
            <a:endParaRPr lang="en-US" sz="2400" dirty="0" smtClean="0"/>
          </a:p>
          <a:p>
            <a:pPr marL="342900" indent="-342900">
              <a:buFont typeface="Wingdings" panose="05000000000000000000" pitchFamily="2" charset="2"/>
              <a:buChar char="ü"/>
            </a:pPr>
            <a:r>
              <a:rPr lang="en-US" sz="2400" dirty="0" smtClean="0"/>
              <a:t> Heart rate</a:t>
            </a:r>
            <a:endParaRPr lang="en-US" sz="2400" dirty="0" smtClean="0"/>
          </a:p>
          <a:p>
            <a:pPr>
              <a:buFont typeface="Arial" panose="02080604020202020204" pitchFamily="34" charset="0"/>
              <a:buChar char="•"/>
            </a:pPr>
            <a:endParaRPr lang="en-US" sz="2400" dirty="0" smtClean="0"/>
          </a:p>
          <a:p>
            <a:endParaRPr lang="en-US" sz="2400" dirty="0" smtClean="0"/>
          </a:p>
          <a:p>
            <a:endParaRPr lang="en-US" sz="2400" dirty="0" smtClean="0"/>
          </a:p>
          <a:p>
            <a:endParaRPr lang="en-US" sz="24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477257" cy="5755422"/>
          </a:xfrm>
          <a:prstGeom prst="rect">
            <a:avLst/>
          </a:prstGeom>
          <a:noFill/>
        </p:spPr>
        <p:txBody>
          <a:bodyPr wrap="none" rtlCol="0">
            <a:spAutoFit/>
          </a:bodyPr>
          <a:lstStyle/>
          <a:p>
            <a:r>
              <a:rPr lang="en-US" sz="3200" b="1" dirty="0" smtClean="0"/>
              <a:t>Blood supply</a:t>
            </a:r>
            <a:r>
              <a:rPr lang="en-US" sz="3200" dirty="0" smtClean="0"/>
              <a:t>:</a:t>
            </a:r>
            <a:endParaRPr lang="en-US" sz="3200" dirty="0" smtClean="0"/>
          </a:p>
          <a:p>
            <a:pPr>
              <a:buFont typeface="Arial" panose="02080604020202020204" pitchFamily="34" charset="0"/>
              <a:buChar char="•"/>
            </a:pPr>
            <a:r>
              <a:rPr lang="en-US" sz="2400" dirty="0" smtClean="0"/>
              <a:t> Heart receives 5% of cardiac output to maintain cellular</a:t>
            </a:r>
            <a:endParaRPr lang="en-US" sz="2400" dirty="0" smtClean="0"/>
          </a:p>
          <a:p>
            <a:r>
              <a:rPr lang="en-US" sz="2400" dirty="0" smtClean="0"/>
              <a:t>  activity</a:t>
            </a:r>
            <a:endParaRPr lang="en-US" sz="2400" dirty="0" smtClean="0"/>
          </a:p>
          <a:p>
            <a:pPr>
              <a:buFont typeface="Arial" panose="02080604020202020204" pitchFamily="34" charset="0"/>
              <a:buChar char="•"/>
            </a:pPr>
            <a:r>
              <a:rPr lang="en-US" sz="2400" dirty="0" smtClean="0"/>
              <a:t> Blood supply is through right and left coronary arteries</a:t>
            </a:r>
            <a:endParaRPr lang="en-US" sz="2400" dirty="0" smtClean="0"/>
          </a:p>
          <a:p>
            <a:pPr>
              <a:buFont typeface="Arial" panose="02080604020202020204" pitchFamily="34" charset="0"/>
              <a:buChar char="•"/>
            </a:pPr>
            <a:r>
              <a:rPr lang="en-US" sz="2400" dirty="0" smtClean="0"/>
              <a:t> Branches of left coronary artery: left anterior interventri-</a:t>
            </a:r>
            <a:endParaRPr lang="en-US" sz="2400" dirty="0" smtClean="0"/>
          </a:p>
          <a:p>
            <a:r>
              <a:rPr lang="en-US" sz="2400" dirty="0" smtClean="0"/>
              <a:t>  cular (descending) artery (LAD) and circumflex artery (CX)</a:t>
            </a:r>
            <a:endParaRPr lang="en-US" sz="2400" dirty="0" smtClean="0"/>
          </a:p>
          <a:p>
            <a:pPr>
              <a:buFont typeface="Arial" panose="02080604020202020204" pitchFamily="34" charset="0"/>
              <a:buChar char="•"/>
            </a:pPr>
            <a:r>
              <a:rPr lang="en-US" sz="2400" dirty="0" smtClean="0"/>
              <a:t> Right coronary branches: posterior interventricular  artery </a:t>
            </a:r>
            <a:endParaRPr lang="en-US" sz="2400" dirty="0" smtClean="0"/>
          </a:p>
          <a:p>
            <a:r>
              <a:rPr lang="en-US" sz="2400" dirty="0" smtClean="0"/>
              <a:t>  (PIA) and marginal artery (MA)</a:t>
            </a:r>
            <a:endParaRPr lang="en-US" sz="2400" dirty="0" smtClean="0"/>
          </a:p>
          <a:p>
            <a:pPr>
              <a:buFont typeface="Arial" panose="02080604020202020204" pitchFamily="34" charset="0"/>
              <a:buChar char="•"/>
            </a:pPr>
            <a:r>
              <a:rPr lang="en-US" sz="2400" dirty="0" smtClean="0"/>
              <a:t> LAD innervates interventricular septum and anterior walls</a:t>
            </a:r>
            <a:endParaRPr lang="en-US" sz="2400" dirty="0" smtClean="0"/>
          </a:p>
          <a:p>
            <a:r>
              <a:rPr lang="en-US" sz="2400" dirty="0" smtClean="0"/>
              <a:t>  of both ventricles. CX supplies lateral and posterior  L. atrium</a:t>
            </a:r>
            <a:endParaRPr lang="en-US" sz="2400" dirty="0" smtClean="0"/>
          </a:p>
          <a:p>
            <a:r>
              <a:rPr lang="en-US" sz="2400" dirty="0" smtClean="0"/>
              <a:t>  and L. ventricle.</a:t>
            </a:r>
            <a:endParaRPr lang="en-US" sz="2400" dirty="0" smtClean="0"/>
          </a:p>
          <a:p>
            <a:pPr>
              <a:buFont typeface="Arial" panose="02080604020202020204" pitchFamily="34" charset="0"/>
              <a:buChar char="•"/>
            </a:pPr>
            <a:r>
              <a:rPr lang="en-US" sz="2400" dirty="0" smtClean="0"/>
              <a:t> PIA innervates posterior  ventricular walls. MA serves right</a:t>
            </a:r>
            <a:endParaRPr lang="en-US" sz="2400" dirty="0" smtClean="0"/>
          </a:p>
          <a:p>
            <a:r>
              <a:rPr lang="en-US" sz="2400" dirty="0" smtClean="0"/>
              <a:t>  ventricle </a:t>
            </a:r>
            <a:endParaRPr lang="en-US" sz="2400" dirty="0" smtClean="0"/>
          </a:p>
          <a:p>
            <a:pPr>
              <a:buFont typeface="Arial" panose="02080604020202020204" pitchFamily="34" charset="0"/>
              <a:buChar char="•"/>
            </a:pPr>
            <a:r>
              <a:rPr lang="en-US" sz="2400" dirty="0" smtClean="0"/>
              <a:t> Normally, right coronary artery supplies blood to SA and</a:t>
            </a:r>
            <a:endParaRPr lang="en-US" sz="2400" dirty="0" smtClean="0"/>
          </a:p>
          <a:p>
            <a:r>
              <a:rPr lang="en-US" sz="2400" dirty="0" smtClean="0"/>
              <a:t>  AV nodes </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par>
                                <p:cTn id="17" presetID="55"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diamond(in)">
                                      <p:cBhvr>
                                        <p:cTn id="26" dur="20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2">
                                            <p:txEl>
                                              <p:pRg st="4" end="4"/>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 calcmode="lin" valueType="num">
                                      <p:cBhvr>
                                        <p:cTn id="36" dur="1000" fill="hold"/>
                                        <p:tgtEl>
                                          <p:spTgt spid="2">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 calcmode="lin" valueType="num">
                                      <p:cBhvr additive="base">
                                        <p:cTn id="4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nodeType="clickEffect">
                                  <p:stCondLst>
                                    <p:cond delay="0"/>
                                  </p:stCondLst>
                                  <p:childTnLst>
                                    <p:set>
                                      <p:cBhvr>
                                        <p:cTn id="52" dur="1" fill="hold">
                                          <p:stCondLst>
                                            <p:cond delay="0"/>
                                          </p:stCondLst>
                                        </p:cTn>
                                        <p:tgtEl>
                                          <p:spTgt spid="2">
                                            <p:txEl>
                                              <p:pRg st="8" end="8"/>
                                            </p:txEl>
                                          </p:spTgt>
                                        </p:tgtEl>
                                        <p:attrNameLst>
                                          <p:attrName>style.visibility</p:attrName>
                                        </p:attrNameLst>
                                      </p:cBhvr>
                                      <p:to>
                                        <p:strVal val="visible"/>
                                      </p:to>
                                    </p:set>
                                    <p:anim calcmode="lin" valueType="num">
                                      <p:cBhvr>
                                        <p:cTn id="53" dur="1000" fill="hold"/>
                                        <p:tgtEl>
                                          <p:spTgt spid="2">
                                            <p:txEl>
                                              <p:pRg st="8" end="8"/>
                                            </p:txEl>
                                          </p:spTgt>
                                        </p:tgtEl>
                                        <p:attrNameLst>
                                          <p:attrName>ppt_w</p:attrName>
                                        </p:attrNameLst>
                                      </p:cBhvr>
                                      <p:tavLst>
                                        <p:tav tm="0">
                                          <p:val>
                                            <p:strVal val="#ppt_w*0.70"/>
                                          </p:val>
                                        </p:tav>
                                        <p:tav tm="100000">
                                          <p:val>
                                            <p:strVal val="#ppt_w"/>
                                          </p:val>
                                        </p:tav>
                                      </p:tavLst>
                                    </p:anim>
                                    <p:anim calcmode="lin" valueType="num">
                                      <p:cBhvr>
                                        <p:cTn id="54" dur="1000" fill="hold"/>
                                        <p:tgtEl>
                                          <p:spTgt spid="2">
                                            <p:txEl>
                                              <p:pRg st="8" end="8"/>
                                            </p:txEl>
                                          </p:spTgt>
                                        </p:tgtEl>
                                        <p:attrNameLst>
                                          <p:attrName>ppt_h</p:attrName>
                                        </p:attrNameLst>
                                      </p:cBhvr>
                                      <p:tavLst>
                                        <p:tav tm="0">
                                          <p:val>
                                            <p:strVal val="#ppt_h"/>
                                          </p:val>
                                        </p:tav>
                                        <p:tav tm="100000">
                                          <p:val>
                                            <p:strVal val="#ppt_h"/>
                                          </p:val>
                                        </p:tav>
                                      </p:tavLst>
                                    </p:anim>
                                    <p:animEffect transition="in" filter="fade">
                                      <p:cBhvr>
                                        <p:cTn id="55" dur="1000"/>
                                        <p:tgtEl>
                                          <p:spTgt spid="2">
                                            <p:txEl>
                                              <p:pRg st="8" end="8"/>
                                            </p:txEl>
                                          </p:spTgt>
                                        </p:tgtEl>
                                      </p:cBhvr>
                                    </p:animEffect>
                                  </p:childTnLst>
                                </p:cTn>
                              </p:par>
                              <p:par>
                                <p:cTn id="56" presetID="55" presetClass="entr" presetSubtype="0" fill="hold" nodeType="withEffect">
                                  <p:stCondLst>
                                    <p:cond delay="0"/>
                                  </p:stCondLst>
                                  <p:childTnLst>
                                    <p:set>
                                      <p:cBhvr>
                                        <p:cTn id="57" dur="1" fill="hold">
                                          <p:stCondLst>
                                            <p:cond delay="0"/>
                                          </p:stCondLst>
                                        </p:cTn>
                                        <p:tgtEl>
                                          <p:spTgt spid="2">
                                            <p:txEl>
                                              <p:pRg st="9" end="9"/>
                                            </p:txEl>
                                          </p:spTgt>
                                        </p:tgtEl>
                                        <p:attrNameLst>
                                          <p:attrName>style.visibility</p:attrName>
                                        </p:attrNameLst>
                                      </p:cBhvr>
                                      <p:to>
                                        <p:strVal val="visible"/>
                                      </p:to>
                                    </p:set>
                                    <p:anim calcmode="lin" valueType="num">
                                      <p:cBhvr>
                                        <p:cTn id="58" dur="1000" fill="hold"/>
                                        <p:tgtEl>
                                          <p:spTgt spid="2">
                                            <p:txEl>
                                              <p:pRg st="9" end="9"/>
                                            </p:txEl>
                                          </p:spTgt>
                                        </p:tgtEl>
                                        <p:attrNameLst>
                                          <p:attrName>ppt_w</p:attrName>
                                        </p:attrNameLst>
                                      </p:cBhvr>
                                      <p:tavLst>
                                        <p:tav tm="0">
                                          <p:val>
                                            <p:strVal val="#ppt_w*0.70"/>
                                          </p:val>
                                        </p:tav>
                                        <p:tav tm="100000">
                                          <p:val>
                                            <p:strVal val="#ppt_w"/>
                                          </p:val>
                                        </p:tav>
                                      </p:tavLst>
                                    </p:anim>
                                    <p:anim calcmode="lin" valueType="num">
                                      <p:cBhvr>
                                        <p:cTn id="59" dur="1000" fill="hold"/>
                                        <p:tgtEl>
                                          <p:spTgt spid="2">
                                            <p:txEl>
                                              <p:pRg st="9" end="9"/>
                                            </p:txEl>
                                          </p:spTgt>
                                        </p:tgtEl>
                                        <p:attrNameLst>
                                          <p:attrName>ppt_h</p:attrName>
                                        </p:attrNameLst>
                                      </p:cBhvr>
                                      <p:tavLst>
                                        <p:tav tm="0">
                                          <p:val>
                                            <p:strVal val="#ppt_h"/>
                                          </p:val>
                                        </p:tav>
                                        <p:tav tm="100000">
                                          <p:val>
                                            <p:strVal val="#ppt_h"/>
                                          </p:val>
                                        </p:tav>
                                      </p:tavLst>
                                    </p:anim>
                                    <p:animEffect transition="in" filter="fade">
                                      <p:cBhvr>
                                        <p:cTn id="60" dur="1000"/>
                                        <p:tgtEl>
                                          <p:spTgt spid="2">
                                            <p:txEl>
                                              <p:pRg st="9" end="9"/>
                                            </p:txEl>
                                          </p:spTgt>
                                        </p:tgtEl>
                                      </p:cBhvr>
                                    </p:animEffect>
                                  </p:childTnLst>
                                </p:cTn>
                              </p:par>
                              <p:par>
                                <p:cTn id="61" presetID="55" presetClass="entr" presetSubtype="0" fill="hold" nodeType="with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 calcmode="lin" valueType="num">
                                      <p:cBhvr>
                                        <p:cTn id="63" dur="1000" fill="hold"/>
                                        <p:tgtEl>
                                          <p:spTgt spid="2">
                                            <p:txEl>
                                              <p:pRg st="10" end="10"/>
                                            </p:txEl>
                                          </p:spTgt>
                                        </p:tgtEl>
                                        <p:attrNameLst>
                                          <p:attrName>ppt_w</p:attrName>
                                        </p:attrNameLst>
                                      </p:cBhvr>
                                      <p:tavLst>
                                        <p:tav tm="0">
                                          <p:val>
                                            <p:strVal val="#ppt_w*0.70"/>
                                          </p:val>
                                        </p:tav>
                                        <p:tav tm="100000">
                                          <p:val>
                                            <p:strVal val="#ppt_w"/>
                                          </p:val>
                                        </p:tav>
                                      </p:tavLst>
                                    </p:anim>
                                    <p:anim calcmode="lin" valueType="num">
                                      <p:cBhvr>
                                        <p:cTn id="64" dur="1000" fill="hold"/>
                                        <p:tgtEl>
                                          <p:spTgt spid="2">
                                            <p:txEl>
                                              <p:pRg st="10" end="10"/>
                                            </p:txEl>
                                          </p:spTgt>
                                        </p:tgtEl>
                                        <p:attrNameLst>
                                          <p:attrName>ppt_h</p:attrName>
                                        </p:attrNameLst>
                                      </p:cBhvr>
                                      <p:tavLst>
                                        <p:tav tm="0">
                                          <p:val>
                                            <p:strVal val="#ppt_h"/>
                                          </p:val>
                                        </p:tav>
                                        <p:tav tm="100000">
                                          <p:val>
                                            <p:strVal val="#ppt_h"/>
                                          </p:val>
                                        </p:tav>
                                      </p:tavLst>
                                    </p:anim>
                                    <p:animEffect transition="in" filter="fade">
                                      <p:cBhvr>
                                        <p:cTn id="65" dur="1000"/>
                                        <p:tgtEl>
                                          <p:spTgt spid="2">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8" presetClass="entr" presetSubtype="16" fill="hold" nodeType="clickEffect">
                                  <p:stCondLst>
                                    <p:cond delay="0"/>
                                  </p:stCondLst>
                                  <p:childTnLst>
                                    <p:set>
                                      <p:cBhvr>
                                        <p:cTn id="69" dur="1" fill="hold">
                                          <p:stCondLst>
                                            <p:cond delay="0"/>
                                          </p:stCondLst>
                                        </p:cTn>
                                        <p:tgtEl>
                                          <p:spTgt spid="2">
                                            <p:txEl>
                                              <p:pRg st="11" end="11"/>
                                            </p:txEl>
                                          </p:spTgt>
                                        </p:tgtEl>
                                        <p:attrNameLst>
                                          <p:attrName>style.visibility</p:attrName>
                                        </p:attrNameLst>
                                      </p:cBhvr>
                                      <p:to>
                                        <p:strVal val="visible"/>
                                      </p:to>
                                    </p:set>
                                    <p:animEffect transition="in" filter="diamond(in)">
                                      <p:cBhvr>
                                        <p:cTn id="70" dur="2000"/>
                                        <p:tgtEl>
                                          <p:spTgt spid="2">
                                            <p:txEl>
                                              <p:pRg st="11" end="11"/>
                                            </p:txEl>
                                          </p:spTgt>
                                        </p:tgtEl>
                                      </p:cBhvr>
                                    </p:animEffect>
                                  </p:childTnLst>
                                </p:cTn>
                              </p:par>
                              <p:par>
                                <p:cTn id="71" presetID="8" presetClass="entr" presetSubtype="16" fill="hold" nodeType="with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Effect transition="in" filter="diamond(in)">
                                      <p:cBhvr>
                                        <p:cTn id="73" dur="2000"/>
                                        <p:tgtEl>
                                          <p:spTgt spid="2">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nodeType="clickEffect">
                                  <p:stCondLst>
                                    <p:cond delay="0"/>
                                  </p:stCondLst>
                                  <p:childTnLst>
                                    <p:set>
                                      <p:cBhvr>
                                        <p:cTn id="77" dur="1" fill="hold">
                                          <p:stCondLst>
                                            <p:cond delay="0"/>
                                          </p:stCondLst>
                                        </p:cTn>
                                        <p:tgtEl>
                                          <p:spTgt spid="2">
                                            <p:txEl>
                                              <p:pRg st="13" end="13"/>
                                            </p:txEl>
                                          </p:spTgt>
                                        </p:tgtEl>
                                        <p:attrNameLst>
                                          <p:attrName>style.visibility</p:attrName>
                                        </p:attrNameLst>
                                      </p:cBhvr>
                                      <p:to>
                                        <p:strVal val="visible"/>
                                      </p:to>
                                    </p:set>
                                    <p:anim calcmode="lin" valueType="num">
                                      <p:cBhvr>
                                        <p:cTn id="78" dur="1000" fill="hold"/>
                                        <p:tgtEl>
                                          <p:spTgt spid="2">
                                            <p:txEl>
                                              <p:pRg st="13" end="13"/>
                                            </p:txEl>
                                          </p:spTgt>
                                        </p:tgtEl>
                                        <p:attrNameLst>
                                          <p:attrName>ppt_w</p:attrName>
                                        </p:attrNameLst>
                                      </p:cBhvr>
                                      <p:tavLst>
                                        <p:tav tm="0">
                                          <p:val>
                                            <p:strVal val="#ppt_w*0.70"/>
                                          </p:val>
                                        </p:tav>
                                        <p:tav tm="100000">
                                          <p:val>
                                            <p:strVal val="#ppt_w"/>
                                          </p:val>
                                        </p:tav>
                                      </p:tavLst>
                                    </p:anim>
                                    <p:anim calcmode="lin" valueType="num">
                                      <p:cBhvr>
                                        <p:cTn id="79" dur="1000" fill="hold"/>
                                        <p:tgtEl>
                                          <p:spTgt spid="2">
                                            <p:txEl>
                                              <p:pRg st="13" end="13"/>
                                            </p:txEl>
                                          </p:spTgt>
                                        </p:tgtEl>
                                        <p:attrNameLst>
                                          <p:attrName>ppt_h</p:attrName>
                                        </p:attrNameLst>
                                      </p:cBhvr>
                                      <p:tavLst>
                                        <p:tav tm="0">
                                          <p:val>
                                            <p:strVal val="#ppt_h"/>
                                          </p:val>
                                        </p:tav>
                                        <p:tav tm="100000">
                                          <p:val>
                                            <p:strVal val="#ppt_h"/>
                                          </p:val>
                                        </p:tav>
                                      </p:tavLst>
                                    </p:anim>
                                    <p:animEffect transition="in" filter="fade">
                                      <p:cBhvr>
                                        <p:cTn id="80" dur="1000"/>
                                        <p:tgtEl>
                                          <p:spTgt spid="2">
                                            <p:txEl>
                                              <p:pRg st="13" end="13"/>
                                            </p:txEl>
                                          </p:spTgt>
                                        </p:tgtEl>
                                      </p:cBhvr>
                                    </p:animEffect>
                                  </p:childTnLst>
                                </p:cTn>
                              </p:par>
                              <p:par>
                                <p:cTn id="81" presetID="55" presetClass="entr" presetSubtype="0" fill="hold" nodeType="withEffect">
                                  <p:stCondLst>
                                    <p:cond delay="0"/>
                                  </p:stCondLst>
                                  <p:childTnLst>
                                    <p:set>
                                      <p:cBhvr>
                                        <p:cTn id="82" dur="1" fill="hold">
                                          <p:stCondLst>
                                            <p:cond delay="0"/>
                                          </p:stCondLst>
                                        </p:cTn>
                                        <p:tgtEl>
                                          <p:spTgt spid="2">
                                            <p:txEl>
                                              <p:pRg st="14" end="14"/>
                                            </p:txEl>
                                          </p:spTgt>
                                        </p:tgtEl>
                                        <p:attrNameLst>
                                          <p:attrName>style.visibility</p:attrName>
                                        </p:attrNameLst>
                                      </p:cBhvr>
                                      <p:to>
                                        <p:strVal val="visible"/>
                                      </p:to>
                                    </p:set>
                                    <p:anim calcmode="lin" valueType="num">
                                      <p:cBhvr>
                                        <p:cTn id="83" dur="1000" fill="hold"/>
                                        <p:tgtEl>
                                          <p:spTgt spid="2">
                                            <p:txEl>
                                              <p:pRg st="14" end="14"/>
                                            </p:txEl>
                                          </p:spTgt>
                                        </p:tgtEl>
                                        <p:attrNameLst>
                                          <p:attrName>ppt_w</p:attrName>
                                        </p:attrNameLst>
                                      </p:cBhvr>
                                      <p:tavLst>
                                        <p:tav tm="0">
                                          <p:val>
                                            <p:strVal val="#ppt_w*0.70"/>
                                          </p:val>
                                        </p:tav>
                                        <p:tav tm="100000">
                                          <p:val>
                                            <p:strVal val="#ppt_w"/>
                                          </p:val>
                                        </p:tav>
                                      </p:tavLst>
                                    </p:anim>
                                    <p:anim calcmode="lin" valueType="num">
                                      <p:cBhvr>
                                        <p:cTn id="84" dur="1000" fill="hold"/>
                                        <p:tgtEl>
                                          <p:spTgt spid="2">
                                            <p:txEl>
                                              <p:pRg st="14" end="14"/>
                                            </p:txEl>
                                          </p:spTgt>
                                        </p:tgtEl>
                                        <p:attrNameLst>
                                          <p:attrName>ppt_h</p:attrName>
                                        </p:attrNameLst>
                                      </p:cBhvr>
                                      <p:tavLst>
                                        <p:tav tm="0">
                                          <p:val>
                                            <p:strVal val="#ppt_h"/>
                                          </p:val>
                                        </p:tav>
                                        <p:tav tm="100000">
                                          <p:val>
                                            <p:strVal val="#ppt_h"/>
                                          </p:val>
                                        </p:tav>
                                      </p:tavLst>
                                    </p:anim>
                                    <p:animEffect transition="in" filter="fade">
                                      <p:cBhvr>
                                        <p:cTn id="85" dur="10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4512"/>
            <a:ext cx="8763000" cy="5940088"/>
          </a:xfrm>
          <a:prstGeom prst="rect">
            <a:avLst/>
          </a:prstGeom>
          <a:noFill/>
        </p:spPr>
        <p:txBody>
          <a:bodyPr wrap="square" rtlCol="0">
            <a:spAutoFit/>
          </a:bodyPr>
          <a:lstStyle/>
          <a:p>
            <a:r>
              <a:rPr lang="en-US" sz="3200" b="1" dirty="0" smtClean="0"/>
              <a:t>Arterial blood pressure (ABP):</a:t>
            </a:r>
            <a:endParaRPr lang="en-US" sz="3200" b="1" dirty="0" smtClean="0"/>
          </a:p>
          <a:p>
            <a:pPr>
              <a:buFont typeface="Arial" panose="02080604020202020204" pitchFamily="34" charset="0"/>
              <a:buChar char="•"/>
            </a:pPr>
            <a:r>
              <a:rPr lang="en-US" sz="2400" dirty="0" smtClean="0"/>
              <a:t> ABP is measurement of pressure exerted by blood as it flows </a:t>
            </a:r>
            <a:endParaRPr lang="en-US" sz="2400" dirty="0" smtClean="0"/>
          </a:p>
          <a:p>
            <a:r>
              <a:rPr lang="en-US" sz="2400" dirty="0" smtClean="0"/>
              <a:t>  through the arterial walls – systolic and diastolic pressure</a:t>
            </a:r>
            <a:endParaRPr lang="en-US" sz="2400" dirty="0" smtClean="0"/>
          </a:p>
          <a:p>
            <a:pPr>
              <a:buFont typeface="Arial" panose="02080604020202020204" pitchFamily="34" charset="0"/>
              <a:buChar char="•"/>
            </a:pPr>
            <a:r>
              <a:rPr lang="en-US" sz="2400" dirty="0" smtClean="0"/>
              <a:t> Arterial blood pressure is the product of cardiac output times</a:t>
            </a:r>
            <a:endParaRPr lang="en-US" sz="2400" dirty="0" smtClean="0"/>
          </a:p>
          <a:p>
            <a:r>
              <a:rPr lang="en-US" sz="2400" dirty="0" smtClean="0"/>
              <a:t>  peripheral resistance (CO x PR)</a:t>
            </a:r>
            <a:endParaRPr lang="en-US" sz="2400" dirty="0" smtClean="0"/>
          </a:p>
          <a:p>
            <a:endParaRPr lang="en-US" sz="2400" dirty="0" smtClean="0"/>
          </a:p>
          <a:p>
            <a:r>
              <a:rPr lang="en-US" sz="2400" dirty="0" smtClean="0"/>
              <a:t> </a:t>
            </a:r>
            <a:r>
              <a:rPr lang="en-US" sz="2800" b="1" dirty="0" smtClean="0"/>
              <a:t>Determinants of blood pressure include:</a:t>
            </a:r>
            <a:endParaRPr lang="en-US" sz="2800" b="1" dirty="0" smtClean="0"/>
          </a:p>
          <a:p>
            <a:pPr>
              <a:buFont typeface="Wingdings" panose="05000000000000000000" pitchFamily="2" charset="2"/>
              <a:buChar char="ü"/>
            </a:pPr>
            <a:r>
              <a:rPr lang="en-US" sz="2400" dirty="0" smtClean="0"/>
              <a:t> the pumping action of the heart</a:t>
            </a:r>
            <a:endParaRPr lang="en-US" sz="2400" dirty="0" smtClean="0"/>
          </a:p>
          <a:p>
            <a:pPr>
              <a:buFont typeface="Wingdings" panose="05000000000000000000" pitchFamily="2" charset="2"/>
              <a:buChar char="ü"/>
            </a:pPr>
            <a:r>
              <a:rPr lang="en-US" sz="2400" dirty="0" smtClean="0"/>
              <a:t> the peripheral vascular resistance</a:t>
            </a:r>
            <a:endParaRPr lang="en-US" sz="2400" dirty="0" smtClean="0"/>
          </a:p>
          <a:p>
            <a:pPr>
              <a:buFont typeface="Wingdings" panose="05000000000000000000" pitchFamily="2" charset="2"/>
              <a:buChar char="ü"/>
            </a:pPr>
            <a:r>
              <a:rPr lang="en-US" sz="2400" dirty="0" smtClean="0"/>
              <a:t> blood volume</a:t>
            </a:r>
            <a:endParaRPr lang="en-US" sz="2400" dirty="0" smtClean="0"/>
          </a:p>
          <a:p>
            <a:pPr>
              <a:buFont typeface="Wingdings" panose="05000000000000000000" pitchFamily="2" charset="2"/>
              <a:buChar char="ü"/>
            </a:pPr>
            <a:r>
              <a:rPr lang="en-US" sz="2400" dirty="0" smtClean="0"/>
              <a:t> blood viscosity</a:t>
            </a:r>
            <a:endParaRPr lang="en-US" sz="2400" dirty="0" smtClean="0"/>
          </a:p>
          <a:p>
            <a:pPr>
              <a:buFont typeface="Arial" panose="02080604020202020204" pitchFamily="34" charset="0"/>
              <a:buChar char="•"/>
            </a:pPr>
            <a:r>
              <a:rPr lang="en-US" sz="2400" dirty="0" smtClean="0"/>
              <a:t> </a:t>
            </a:r>
            <a:r>
              <a:rPr lang="en-US" sz="2800" dirty="0" smtClean="0"/>
              <a:t>Normal determinants of pressure are:</a:t>
            </a:r>
            <a:endParaRPr lang="en-US" sz="2800" dirty="0" smtClean="0"/>
          </a:p>
          <a:p>
            <a:pPr>
              <a:buFont typeface="Wingdings" panose="05000000000000000000" pitchFamily="2" charset="2"/>
              <a:buChar char="v"/>
            </a:pPr>
            <a:r>
              <a:rPr lang="en-US" sz="2800" dirty="0" smtClean="0"/>
              <a:t>  Autonomic nervous system</a:t>
            </a:r>
            <a:endParaRPr lang="en-US" sz="2800" dirty="0" smtClean="0"/>
          </a:p>
          <a:p>
            <a:pPr>
              <a:buFont typeface="Wingdings" panose="05000000000000000000" pitchFamily="2" charset="2"/>
              <a:buChar char="v"/>
            </a:pPr>
            <a:r>
              <a:rPr lang="en-US" sz="2800" dirty="0" smtClean="0"/>
              <a:t> Renin-angiotensin-aldosterone system </a:t>
            </a:r>
            <a:endParaRPr lang="en-US" sz="2800" dirty="0" smtClean="0"/>
          </a:p>
          <a:p>
            <a:r>
              <a:rPr lang="en-US" sz="2000" dirty="0" smtClean="0"/>
              <a:t> </a:t>
            </a:r>
            <a:endParaRPr lang="en-US" sz="20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14400"/>
            <a:ext cx="7848600" cy="4955203"/>
          </a:xfrm>
          <a:prstGeom prst="rect">
            <a:avLst/>
          </a:prstGeom>
          <a:noFill/>
        </p:spPr>
        <p:txBody>
          <a:bodyPr wrap="square" rtlCol="0">
            <a:spAutoFit/>
          </a:bodyPr>
          <a:lstStyle/>
          <a:p>
            <a:r>
              <a:rPr lang="en-US" sz="2800" b="1" dirty="0" smtClean="0"/>
              <a:t>Factors affecting BP values</a:t>
            </a:r>
            <a:r>
              <a:rPr lang="en-US" sz="2800" dirty="0" smtClean="0"/>
              <a:t>:</a:t>
            </a:r>
            <a:endParaRPr lang="en-US" sz="2800" dirty="0" smtClean="0"/>
          </a:p>
          <a:p>
            <a:pPr>
              <a:buFont typeface="Arial" panose="02080604020202020204" pitchFamily="34" charset="0"/>
              <a:buChar char="•"/>
            </a:pPr>
            <a:r>
              <a:rPr lang="en-US" sz="2400" dirty="0" smtClean="0"/>
              <a:t> Age (increases with advancing age- arteriosclerosis)</a:t>
            </a:r>
            <a:endParaRPr lang="en-US" sz="2400" dirty="0" smtClean="0"/>
          </a:p>
          <a:p>
            <a:pPr>
              <a:buFont typeface="Arial" panose="02080604020202020204" pitchFamily="34" charset="0"/>
              <a:buChar char="•"/>
            </a:pPr>
            <a:r>
              <a:rPr lang="en-US" sz="2400" dirty="0" smtClean="0"/>
              <a:t> Exercise (increases)</a:t>
            </a:r>
            <a:endParaRPr lang="en-US" sz="2400" dirty="0" smtClean="0"/>
          </a:p>
          <a:p>
            <a:pPr>
              <a:buFont typeface="Arial" panose="02080604020202020204" pitchFamily="34" charset="0"/>
              <a:buChar char="•"/>
            </a:pPr>
            <a:r>
              <a:rPr lang="en-US" sz="2400" dirty="0" smtClean="0"/>
              <a:t> Emotional reaction (stress)</a:t>
            </a:r>
            <a:endParaRPr lang="en-US" sz="2400" dirty="0" smtClean="0"/>
          </a:p>
          <a:p>
            <a:pPr>
              <a:buFont typeface="Arial" panose="02080604020202020204" pitchFamily="34" charset="0"/>
              <a:buChar char="•"/>
            </a:pPr>
            <a:r>
              <a:rPr lang="en-US" sz="2400" dirty="0" smtClean="0"/>
              <a:t> Race (common in the blacks)</a:t>
            </a:r>
            <a:endParaRPr lang="en-US" sz="2400" dirty="0" smtClean="0"/>
          </a:p>
          <a:p>
            <a:pPr>
              <a:buFont typeface="Arial" panose="02080604020202020204" pitchFamily="34" charset="0"/>
              <a:buChar char="•"/>
            </a:pPr>
            <a:r>
              <a:rPr lang="en-US" sz="2400" dirty="0" smtClean="0"/>
              <a:t> Gender (common in males)</a:t>
            </a:r>
            <a:endParaRPr lang="en-US" sz="2400" dirty="0" smtClean="0"/>
          </a:p>
          <a:p>
            <a:pPr>
              <a:buFont typeface="Arial" panose="02080604020202020204" pitchFamily="34" charset="0"/>
              <a:buChar char="•"/>
            </a:pPr>
            <a:r>
              <a:rPr lang="en-US" sz="2400" dirty="0" smtClean="0"/>
              <a:t> Medications (e.g. vasoconstrictors, </a:t>
            </a:r>
            <a:r>
              <a:rPr lang="en-US" sz="2400" dirty="0" err="1" smtClean="0"/>
              <a:t>Glucocorticoids</a:t>
            </a:r>
            <a:r>
              <a:rPr lang="en-US" sz="2400" dirty="0" smtClean="0"/>
              <a:t>)</a:t>
            </a:r>
            <a:endParaRPr lang="en-US" sz="2400" dirty="0" smtClean="0"/>
          </a:p>
          <a:p>
            <a:pPr>
              <a:buFont typeface="Arial" panose="02080604020202020204" pitchFamily="34" charset="0"/>
              <a:buChar char="•"/>
            </a:pPr>
            <a:r>
              <a:rPr lang="en-US" sz="2400" dirty="0" smtClean="0"/>
              <a:t> Obesity </a:t>
            </a:r>
            <a:endParaRPr lang="en-US" sz="2400" dirty="0" smtClean="0"/>
          </a:p>
          <a:p>
            <a:pPr>
              <a:buFont typeface="Arial" panose="02080604020202020204" pitchFamily="34" charset="0"/>
              <a:buChar char="•"/>
            </a:pPr>
            <a:r>
              <a:rPr lang="en-US" sz="2400" dirty="0" smtClean="0"/>
              <a:t> Diurnal variation (lowest in AM and highest in PM)</a:t>
            </a:r>
            <a:endParaRPr lang="en-US" sz="2400" dirty="0" smtClean="0"/>
          </a:p>
          <a:p>
            <a:pPr>
              <a:buFont typeface="Arial" panose="02080604020202020204" pitchFamily="34" charset="0"/>
              <a:buChar char="•"/>
            </a:pPr>
            <a:r>
              <a:rPr lang="en-US" sz="2400" dirty="0" smtClean="0"/>
              <a:t> Position</a:t>
            </a:r>
            <a:endParaRPr lang="en-US" sz="2400" dirty="0" smtClean="0"/>
          </a:p>
          <a:p>
            <a:pPr>
              <a:buFont typeface="Arial" panose="02080604020202020204" pitchFamily="34" charset="0"/>
              <a:buChar char="•"/>
            </a:pPr>
            <a:r>
              <a:rPr lang="en-US" sz="2400" dirty="0" smtClean="0"/>
              <a:t> Disease process (Renal diseases)</a:t>
            </a:r>
            <a:endParaRPr lang="en-US" sz="2400" dirty="0" smtClean="0"/>
          </a:p>
          <a:p>
            <a:pPr>
              <a:buFont typeface="Arial" panose="02080604020202020204" pitchFamily="34" charset="0"/>
              <a:buChar char="•"/>
            </a:pPr>
            <a:r>
              <a:rPr lang="en-US" sz="2400" dirty="0" smtClean="0"/>
              <a:t> Sleep  </a:t>
            </a:r>
            <a:endParaRPr lang="en-US" sz="2400" dirty="0" smtClean="0"/>
          </a:p>
          <a:p>
            <a:pPr>
              <a:buFont typeface="Arial" panose="02080604020202020204" pitchFamily="34" charset="0"/>
              <a:buChar char="•"/>
            </a:pPr>
            <a:r>
              <a:rPr lang="en-US" sz="2400" dirty="0" smtClean="0"/>
              <a:t> Digestion</a:t>
            </a:r>
            <a:endParaRPr lang="en-US" sz="2400" dirty="0"/>
          </a:p>
        </p:txBody>
      </p:sp>
    </p:spTree>
  </p:cSld>
  <p:clrMapOvr>
    <a:masterClrMapping/>
  </p:clrMapOvr>
  <p:transition spd="slow">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Assessment of cardiovascular system</a:t>
            </a:r>
            <a:endParaRPr lang="en-GB" b="1" dirty="0"/>
          </a:p>
        </p:txBody>
      </p:sp>
      <p:sp>
        <p:nvSpPr>
          <p:cNvPr id="3" name="Content Placeholder 2"/>
          <p:cNvSpPr>
            <a:spLocks noGrp="1"/>
          </p:cNvSpPr>
          <p:nvPr>
            <p:ph idx="1"/>
          </p:nvPr>
        </p:nvSpPr>
        <p:spPr/>
        <p:txBody>
          <a:bodyPr/>
          <a:lstStyle/>
          <a:p>
            <a:pPr>
              <a:buNone/>
            </a:pPr>
            <a:r>
              <a:rPr lang="en-GB" dirty="0" smtClean="0"/>
              <a:t>The CVS assessment comprises of </a:t>
            </a:r>
            <a:endParaRPr lang="en-GB" dirty="0" smtClean="0"/>
          </a:p>
          <a:p>
            <a:pPr>
              <a:buFont typeface="Wingdings" panose="05000000000000000000" pitchFamily="2" charset="2"/>
              <a:buChar char="§"/>
            </a:pPr>
            <a:r>
              <a:rPr lang="en-GB" dirty="0" smtClean="0"/>
              <a:t>Health history</a:t>
            </a:r>
            <a:endParaRPr lang="en-GB" dirty="0" smtClean="0"/>
          </a:p>
          <a:p>
            <a:pPr>
              <a:buFont typeface="Wingdings" panose="05000000000000000000" pitchFamily="2" charset="2"/>
              <a:buChar char="§"/>
            </a:pPr>
            <a:r>
              <a:rPr lang="en-GB" dirty="0" smtClean="0"/>
              <a:t>Physical exam</a:t>
            </a:r>
            <a:endParaRPr lang="en-GB" dirty="0" smtClean="0"/>
          </a:p>
          <a:p>
            <a:pPr>
              <a:buFont typeface="Wingdings" panose="05000000000000000000" pitchFamily="2" charset="2"/>
              <a:buChar char="§"/>
            </a:pPr>
            <a:r>
              <a:rPr lang="en-GB" dirty="0" smtClean="0"/>
              <a:t>Diagnostic evaluation </a:t>
            </a:r>
            <a:endParaRPr lang="en-GB"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history </a:t>
            </a:r>
            <a:endParaRPr lang="en-GB" dirty="0"/>
          </a:p>
        </p:txBody>
      </p:sp>
      <p:sp>
        <p:nvSpPr>
          <p:cNvPr id="3" name="Content Placeholder 2"/>
          <p:cNvSpPr>
            <a:spLocks noGrp="1"/>
          </p:cNvSpPr>
          <p:nvPr>
            <p:ph idx="1"/>
          </p:nvPr>
        </p:nvSpPr>
        <p:spPr>
          <a:xfrm>
            <a:off x="228600" y="1295400"/>
            <a:ext cx="8915400" cy="5410200"/>
          </a:xfrm>
        </p:spPr>
        <p:txBody>
          <a:bodyPr>
            <a:normAutofit fontScale="77500" lnSpcReduction="20000"/>
          </a:bodyPr>
          <a:lstStyle/>
          <a:p>
            <a:pPr lvl="0">
              <a:buNone/>
            </a:pPr>
            <a:r>
              <a:rPr lang="en-US" b="1" i="1" dirty="0" smtClean="0"/>
              <a:t>Common symptoms</a:t>
            </a:r>
            <a:endParaRPr lang="en-GB" dirty="0" smtClean="0"/>
          </a:p>
          <a:p>
            <a:pPr lvl="0"/>
            <a:r>
              <a:rPr lang="en-US" sz="3100" dirty="0" smtClean="0"/>
              <a:t>Chest pain or discomfort (angina </a:t>
            </a:r>
            <a:r>
              <a:rPr lang="en-US" sz="3100" dirty="0" err="1" smtClean="0"/>
              <a:t>pectolaris</a:t>
            </a:r>
            <a:r>
              <a:rPr lang="en-US" sz="3100" dirty="0" smtClean="0"/>
              <a:t>, </a:t>
            </a:r>
            <a:r>
              <a:rPr lang="en-US" sz="3100" dirty="0" err="1" smtClean="0"/>
              <a:t>dysrrhythmia</a:t>
            </a:r>
            <a:r>
              <a:rPr lang="en-US" sz="3100" dirty="0" smtClean="0"/>
              <a:t>, </a:t>
            </a:r>
            <a:r>
              <a:rPr lang="en-US" sz="3100" dirty="0" err="1" smtClean="0"/>
              <a:t>valvular</a:t>
            </a:r>
            <a:r>
              <a:rPr lang="en-US" sz="3100" dirty="0" smtClean="0"/>
              <a:t> heart disease) – scale the pain between 0 and 10</a:t>
            </a:r>
            <a:endParaRPr lang="en-GB" sz="3100" dirty="0" smtClean="0"/>
          </a:p>
          <a:p>
            <a:pPr lvl="0"/>
            <a:r>
              <a:rPr lang="en-US" sz="3100" dirty="0" smtClean="0"/>
              <a:t>Shortness of breath </a:t>
            </a:r>
            <a:endParaRPr lang="en-US" sz="3100" dirty="0" smtClean="0"/>
          </a:p>
          <a:p>
            <a:pPr lvl="0"/>
            <a:r>
              <a:rPr lang="en-US" sz="3100" dirty="0" smtClean="0"/>
              <a:t>Peripheral edema</a:t>
            </a:r>
            <a:endParaRPr lang="en-US" sz="3100" dirty="0" smtClean="0"/>
          </a:p>
          <a:p>
            <a:pPr lvl="0"/>
            <a:r>
              <a:rPr lang="en-US" sz="3100" dirty="0" smtClean="0"/>
              <a:t>weight gain</a:t>
            </a:r>
            <a:endParaRPr lang="en-US" sz="3100" dirty="0" smtClean="0"/>
          </a:p>
          <a:p>
            <a:pPr lvl="0"/>
            <a:r>
              <a:rPr lang="en-US" sz="3100" dirty="0" smtClean="0"/>
              <a:t>Abdominal distension due to enlarged spleen and liver or ascites</a:t>
            </a:r>
            <a:endParaRPr lang="en-GB" sz="3100" dirty="0" smtClean="0"/>
          </a:p>
          <a:p>
            <a:pPr lvl="0"/>
            <a:r>
              <a:rPr lang="en-US" sz="3100" dirty="0" smtClean="0"/>
              <a:t>Palpitations –perceived abnormality of the heartbeat characterized by awareness of cardiac muscle contraction</a:t>
            </a:r>
            <a:endParaRPr lang="en-GB" sz="3100" dirty="0" smtClean="0"/>
          </a:p>
          <a:p>
            <a:pPr lvl="0"/>
            <a:r>
              <a:rPr lang="en-US" sz="3100" dirty="0" smtClean="0"/>
              <a:t>Unusual fatigue - sometimes referred to as vital exhaustion</a:t>
            </a:r>
            <a:endParaRPr lang="en-GB" sz="3100" dirty="0" smtClean="0"/>
          </a:p>
          <a:p>
            <a:pPr lvl="0"/>
            <a:r>
              <a:rPr lang="en-US" sz="3100" dirty="0" smtClean="0"/>
              <a:t>Dizziness, or changes in level of consciousness, </a:t>
            </a:r>
            <a:endParaRPr lang="en-US" sz="3100" dirty="0" smtClean="0"/>
          </a:p>
          <a:p>
            <a:pPr lvl="0"/>
            <a:r>
              <a:rPr lang="en-US" sz="3100" dirty="0"/>
              <a:t>D</a:t>
            </a:r>
            <a:r>
              <a:rPr lang="en-US" sz="3100" dirty="0" smtClean="0"/>
              <a:t>ysrhythmia, </a:t>
            </a:r>
            <a:endParaRPr lang="en-US" sz="3100" dirty="0" smtClean="0"/>
          </a:p>
          <a:p>
            <a:pPr lvl="0"/>
            <a:r>
              <a:rPr lang="en-US" sz="3100" dirty="0" smtClean="0"/>
              <a:t>hypotension, postural hypotension,</a:t>
            </a:r>
            <a:endParaRPr lang="en-US" sz="3100" dirty="0" smtClean="0"/>
          </a:p>
          <a:p>
            <a:pPr lvl="0"/>
            <a:r>
              <a:rPr lang="en-US" sz="3100" dirty="0" smtClean="0"/>
              <a:t> vasovagal </a:t>
            </a:r>
            <a:r>
              <a:rPr lang="en-US" sz="3100" dirty="0"/>
              <a:t>episode/ </a:t>
            </a:r>
            <a:r>
              <a:rPr lang="en-US" sz="3100" dirty="0" smtClean="0"/>
              <a:t>syncope</a:t>
            </a:r>
            <a:endParaRPr lang="en-GB" sz="31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447800"/>
            <a:ext cx="7086600" cy="1362075"/>
          </a:xfrm>
        </p:spPr>
        <p:txBody>
          <a:bodyPr/>
          <a:lstStyle/>
          <a:p>
            <a:r>
              <a:rPr lang="en-US" dirty="0" smtClean="0"/>
              <a:t>Normal Physiology of   circulatory system</a:t>
            </a:r>
            <a:endParaRPr lang="en-US" dirty="0"/>
          </a:p>
        </p:txBody>
      </p:sp>
      <p:sp>
        <p:nvSpPr>
          <p:cNvPr id="3" name="Subtitle 2"/>
          <p:cNvSpPr>
            <a:spLocks noGrp="1"/>
          </p:cNvSpPr>
          <p:nvPr>
            <p:ph type="body" idx="1"/>
          </p:nvPr>
        </p:nvSpPr>
        <p:spPr>
          <a:xfrm>
            <a:off x="6781800" y="5957888"/>
            <a:ext cx="1981200" cy="671512"/>
          </a:xfrm>
        </p:spPr>
        <p:txBody>
          <a:bodyPr>
            <a:normAutofit lnSpcReduction="10000"/>
          </a:bodyPr>
          <a:lstStyle/>
          <a:p>
            <a:endParaRPr lang="en-US" sz="1600" dirty="0" smtClean="0">
              <a:solidFill>
                <a:schemeClr val="tx1"/>
              </a:solidFill>
            </a:endParaRPr>
          </a:p>
          <a:p>
            <a:r>
              <a:rPr lang="en-US" dirty="0" smtClean="0"/>
              <a:t> </a:t>
            </a:r>
            <a:endParaRPr lang="en-US" dirty="0"/>
          </a:p>
        </p:txBody>
      </p:sp>
      <p:pic>
        <p:nvPicPr>
          <p:cNvPr id="1026" name="Picture 2" descr="C:\Program Files (x86)\Microsoft Office\MEDIA\CAGCAT10\j0301252.wmf"/>
          <p:cNvPicPr>
            <a:picLocks noChangeAspect="1" noChangeArrowheads="1"/>
          </p:cNvPicPr>
          <p:nvPr/>
        </p:nvPicPr>
        <p:blipFill>
          <a:blip r:embed="rId1"/>
          <a:srcRect/>
          <a:stretch>
            <a:fillRect/>
          </a:stretch>
        </p:blipFill>
        <p:spPr bwMode="auto">
          <a:xfrm>
            <a:off x="6477000" y="4038601"/>
            <a:ext cx="2135188" cy="1981200"/>
          </a:xfrm>
          <a:prstGeom prst="rect">
            <a:avLst/>
          </a:prstGeom>
          <a:noFill/>
        </p:spPr>
      </p:pic>
      <p:pic>
        <p:nvPicPr>
          <p:cNvPr id="1027" name="Picture 3" descr="C:\Program Files (x86)\Microsoft Office\MEDIA\CAGCAT10\j0230876.wmf"/>
          <p:cNvPicPr>
            <a:picLocks noChangeAspect="1" noChangeArrowheads="1"/>
          </p:cNvPicPr>
          <p:nvPr/>
        </p:nvPicPr>
        <p:blipFill>
          <a:blip r:embed="rId2"/>
          <a:srcRect/>
          <a:stretch>
            <a:fillRect/>
          </a:stretch>
        </p:blipFill>
        <p:spPr bwMode="auto">
          <a:xfrm>
            <a:off x="4267200" y="4641301"/>
            <a:ext cx="1295399" cy="1226099"/>
          </a:xfrm>
          <a:prstGeom prst="rect">
            <a:avLst/>
          </a:prstGeom>
          <a:noFill/>
        </p:spPr>
      </p:pic>
      <p:pic>
        <p:nvPicPr>
          <p:cNvPr id="1028" name="Picture 4" descr="C:\Program Files (x86)\Microsoft Office\MEDIA\CAGCAT10\j0235241.wmf"/>
          <p:cNvPicPr>
            <a:picLocks noChangeAspect="1" noChangeArrowheads="1"/>
          </p:cNvPicPr>
          <p:nvPr/>
        </p:nvPicPr>
        <p:blipFill>
          <a:blip r:embed="rId3"/>
          <a:srcRect/>
          <a:stretch>
            <a:fillRect/>
          </a:stretch>
        </p:blipFill>
        <p:spPr bwMode="auto">
          <a:xfrm>
            <a:off x="990600" y="4419600"/>
            <a:ext cx="1582737" cy="164881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checkerboard(across)">
                                      <p:cBhvr>
                                        <p:cTn id="24" dur="500"/>
                                        <p:tgtEl>
                                          <p:spTgt spid="1028"/>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p:cTn id="29" dur="1000" fill="hold"/>
                                        <p:tgtEl>
                                          <p:spTgt spid="1026"/>
                                        </p:tgtEl>
                                        <p:attrNameLst>
                                          <p:attrName>ppt_w</p:attrName>
                                        </p:attrNameLst>
                                      </p:cBhvr>
                                      <p:tavLst>
                                        <p:tav tm="0">
                                          <p:val>
                                            <p:strVal val="#ppt_w*0.70"/>
                                          </p:val>
                                        </p:tav>
                                        <p:tav tm="100000">
                                          <p:val>
                                            <p:strVal val="#ppt_w"/>
                                          </p:val>
                                        </p:tav>
                                      </p:tavLst>
                                    </p:anim>
                                    <p:anim calcmode="lin" valueType="num">
                                      <p:cBhvr>
                                        <p:cTn id="30" dur="1000" fill="hold"/>
                                        <p:tgtEl>
                                          <p:spTgt spid="1026"/>
                                        </p:tgtEl>
                                        <p:attrNameLst>
                                          <p:attrName>ppt_h</p:attrName>
                                        </p:attrNameLst>
                                      </p:cBhvr>
                                      <p:tavLst>
                                        <p:tav tm="0">
                                          <p:val>
                                            <p:strVal val="#ppt_h"/>
                                          </p:val>
                                        </p:tav>
                                        <p:tav tm="100000">
                                          <p:val>
                                            <p:strVal val="#ppt_h"/>
                                          </p:val>
                                        </p:tav>
                                      </p:tavLst>
                                    </p:anim>
                                    <p:animEffect transition="in" filter="fade">
                                      <p:cBhvr>
                                        <p:cTn id="3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history </a:t>
            </a:r>
            <a:endParaRPr lang="en-GB" dirty="0"/>
          </a:p>
        </p:txBody>
      </p:sp>
      <p:sp>
        <p:nvSpPr>
          <p:cNvPr id="3" name="Content Placeholder 2"/>
          <p:cNvSpPr>
            <a:spLocks noGrp="1"/>
          </p:cNvSpPr>
          <p:nvPr>
            <p:ph idx="1"/>
          </p:nvPr>
        </p:nvSpPr>
        <p:spPr/>
        <p:txBody>
          <a:bodyPr>
            <a:normAutofit/>
          </a:bodyPr>
          <a:lstStyle/>
          <a:p>
            <a:pPr lvl="0">
              <a:buNone/>
            </a:pPr>
            <a:r>
              <a:rPr lang="en-US" b="1" i="1" dirty="0" smtClean="0"/>
              <a:t>Past health, family and social history </a:t>
            </a:r>
            <a:endParaRPr lang="en-GB" dirty="0" smtClean="0"/>
          </a:p>
          <a:p>
            <a:pPr lvl="0"/>
            <a:r>
              <a:rPr lang="en-US" b="1" u="sng" dirty="0" smtClean="0">
                <a:solidFill>
                  <a:srgbClr val="FF0000"/>
                </a:solidFill>
              </a:rPr>
              <a:t>Any health changes within 5 years</a:t>
            </a:r>
            <a:endParaRPr lang="en-GB" b="1" u="sng" dirty="0" smtClean="0">
              <a:solidFill>
                <a:srgbClr val="FF0000"/>
              </a:solidFill>
            </a:endParaRPr>
          </a:p>
          <a:p>
            <a:pPr lvl="0"/>
            <a:r>
              <a:rPr lang="en-US" b="1" u="sng" dirty="0" smtClean="0">
                <a:solidFill>
                  <a:srgbClr val="FF0000"/>
                </a:solidFill>
              </a:rPr>
              <a:t>Any cardiovascular problems</a:t>
            </a:r>
            <a:endParaRPr lang="en-GB" b="1" u="sng" dirty="0" smtClean="0">
              <a:solidFill>
                <a:srgbClr val="FF0000"/>
              </a:solidFill>
            </a:endParaRPr>
          </a:p>
          <a:p>
            <a:pPr lvl="0"/>
            <a:r>
              <a:rPr lang="en-US" b="1" u="sng" dirty="0" smtClean="0">
                <a:solidFill>
                  <a:srgbClr val="FF0000"/>
                </a:solidFill>
              </a:rPr>
              <a:t>Any treatment of CVD</a:t>
            </a:r>
            <a:endParaRPr lang="en-GB" b="1" u="sng" dirty="0" smtClean="0">
              <a:solidFill>
                <a:srgbClr val="FF0000"/>
              </a:solidFill>
            </a:endParaRPr>
          </a:p>
          <a:p>
            <a:pPr lvl="0"/>
            <a:r>
              <a:rPr lang="en-US" b="1" u="sng" dirty="0" smtClean="0">
                <a:solidFill>
                  <a:srgbClr val="FF0000"/>
                </a:solidFill>
              </a:rPr>
              <a:t>medications </a:t>
            </a:r>
            <a:endParaRPr lang="en-GB" b="1" u="sng" dirty="0" smtClean="0">
              <a:solidFill>
                <a:srgbClr val="FF0000"/>
              </a:solidFill>
            </a:endParaRPr>
          </a:p>
          <a:p>
            <a:pPr lvl="0"/>
            <a:r>
              <a:rPr lang="en-US" b="1" u="sng" dirty="0" smtClean="0">
                <a:solidFill>
                  <a:srgbClr val="FF0000"/>
                </a:solidFill>
              </a:rPr>
              <a:t>Nutrition</a:t>
            </a:r>
            <a:endParaRPr lang="en-GB" b="1" u="sng" dirty="0" smtClean="0">
              <a:solidFill>
                <a:srgbClr val="FF0000"/>
              </a:solidFill>
            </a:endParaRPr>
          </a:p>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 history </a:t>
            </a:r>
            <a:endParaRPr lang="en-GB" dirty="0"/>
          </a:p>
        </p:txBody>
      </p:sp>
      <p:sp>
        <p:nvSpPr>
          <p:cNvPr id="3" name="Content Placeholder 2"/>
          <p:cNvSpPr>
            <a:spLocks noGrp="1"/>
          </p:cNvSpPr>
          <p:nvPr>
            <p:ph idx="1"/>
          </p:nvPr>
        </p:nvSpPr>
        <p:spPr/>
        <p:txBody>
          <a:bodyPr>
            <a:normAutofit fontScale="70000" lnSpcReduction="20000"/>
          </a:bodyPr>
          <a:lstStyle/>
          <a:p>
            <a:pPr marL="0" lvl="0" indent="0">
              <a:buNone/>
            </a:pPr>
            <a:r>
              <a:rPr lang="en-US" b="1" u="sng" dirty="0" smtClean="0">
                <a:solidFill>
                  <a:srgbClr val="FF0000"/>
                </a:solidFill>
              </a:rPr>
              <a:t>Elimination</a:t>
            </a:r>
            <a:r>
              <a:rPr lang="en-US" dirty="0" smtClean="0"/>
              <a:t> – identify typical bladder and bowel habits, Nocturia common in HF, Valsalva maneuver triggers vagal response, which slows HR resulting in syncope</a:t>
            </a:r>
            <a:endParaRPr lang="en-US" dirty="0" smtClean="0"/>
          </a:p>
          <a:p>
            <a:pPr marL="0" lvl="0" indent="0">
              <a:buNone/>
            </a:pPr>
            <a:r>
              <a:rPr lang="en-US" dirty="0" smtClean="0"/>
              <a:t>Some cardiac diseases cause GI side effects  and bleeding, the nurse should ask about diarrhea, bloating, loss of appetite, nausea, vomiting </a:t>
            </a:r>
            <a:endParaRPr lang="en-GB" dirty="0" smtClean="0"/>
          </a:p>
          <a:p>
            <a:pPr marL="0" lvl="0" indent="0">
              <a:buNone/>
            </a:pPr>
            <a:r>
              <a:rPr lang="en-US" b="1" u="sng" dirty="0">
                <a:solidFill>
                  <a:srgbClr val="FF0000"/>
                </a:solidFill>
              </a:rPr>
              <a:t>A</a:t>
            </a:r>
            <a:r>
              <a:rPr lang="en-US" b="1" u="sng" dirty="0" smtClean="0">
                <a:solidFill>
                  <a:srgbClr val="FF0000"/>
                </a:solidFill>
              </a:rPr>
              <a:t>ctivity and exercise</a:t>
            </a:r>
            <a:endParaRPr lang="en-US" b="1" u="sng" dirty="0" smtClean="0">
              <a:solidFill>
                <a:srgbClr val="FF0000"/>
              </a:solidFill>
            </a:endParaRPr>
          </a:p>
          <a:p>
            <a:r>
              <a:rPr lang="en-US" dirty="0" smtClean="0"/>
              <a:t>Compare patients current activity level and that performed 6-12 months back, </a:t>
            </a:r>
            <a:endParaRPr lang="en-US" dirty="0" smtClean="0"/>
          </a:p>
          <a:p>
            <a:r>
              <a:rPr lang="en-US" dirty="0"/>
              <a:t>P</a:t>
            </a:r>
            <a:r>
              <a:rPr lang="en-US" dirty="0" smtClean="0"/>
              <a:t>resence of architectural barriers such as stairs, multilevel home,</a:t>
            </a:r>
            <a:endParaRPr lang="en-US" dirty="0" smtClean="0"/>
          </a:p>
          <a:p>
            <a:r>
              <a:rPr lang="en-US" dirty="0" smtClean="0"/>
              <a:t>Current exercise including intensity, frequency and duration</a:t>
            </a:r>
            <a:endParaRPr lang="en-GB" dirty="0" smtClean="0"/>
          </a:p>
          <a:p>
            <a:pPr marL="0" lvl="0" indent="0">
              <a:buNone/>
            </a:pPr>
            <a:r>
              <a:rPr lang="en-US" b="1" u="sng" dirty="0" smtClean="0">
                <a:solidFill>
                  <a:srgbClr val="FF0000"/>
                </a:solidFill>
              </a:rPr>
              <a:t>sleep  and rest</a:t>
            </a:r>
            <a:endParaRPr lang="en-US" b="1" u="sng" dirty="0" smtClean="0">
              <a:solidFill>
                <a:srgbClr val="FF0000"/>
              </a:solidFill>
            </a:endParaRPr>
          </a:p>
          <a:p>
            <a:pPr lvl="0"/>
            <a:r>
              <a:rPr lang="en-US" dirty="0" smtClean="0"/>
              <a:t>Sleep related events </a:t>
            </a:r>
            <a:endParaRPr lang="en-US" dirty="0" smtClean="0"/>
          </a:p>
          <a:p>
            <a:pPr lvl="0"/>
            <a:r>
              <a:rPr lang="en-US" dirty="0" smtClean="0"/>
              <a:t>Sudden fluid shift increases from dependent areas of the body increases preload causing sudden pulmonary congestions</a:t>
            </a:r>
            <a:endParaRPr lang="en-GB" dirty="0" smtClean="0"/>
          </a:p>
          <a:p>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normAutofit fontScale="77500" lnSpcReduction="20000"/>
          </a:bodyPr>
          <a:lstStyle/>
          <a:p>
            <a:pPr marL="0" lvl="0" indent="0">
              <a:buNone/>
            </a:pPr>
            <a:r>
              <a:rPr lang="en-US" b="1" u="sng" dirty="0">
                <a:solidFill>
                  <a:srgbClr val="FF0000"/>
                </a:solidFill>
              </a:rPr>
              <a:t>self-perception and self-concept</a:t>
            </a:r>
            <a:endParaRPr lang="en-US" b="1" u="sng" dirty="0"/>
          </a:p>
          <a:p>
            <a:pPr lvl="0"/>
            <a:r>
              <a:rPr lang="en-US" dirty="0"/>
              <a:t>Related to the cognitive and emotional processes that people use to formulate their beliefs and feelings.  These are directly relevant to adherence</a:t>
            </a:r>
            <a:endParaRPr lang="en-US" dirty="0"/>
          </a:p>
          <a:p>
            <a:pPr marL="0" lvl="0" indent="0">
              <a:buNone/>
            </a:pPr>
            <a:r>
              <a:rPr lang="en-US" b="1" u="sng" dirty="0" smtClean="0">
                <a:solidFill>
                  <a:srgbClr val="FF0000"/>
                </a:solidFill>
              </a:rPr>
              <a:t>Roles </a:t>
            </a:r>
            <a:r>
              <a:rPr lang="en-US" b="1" u="sng" dirty="0">
                <a:solidFill>
                  <a:srgbClr val="FF0000"/>
                </a:solidFill>
              </a:rPr>
              <a:t>and relationships</a:t>
            </a:r>
            <a:endParaRPr lang="en-US" b="1" u="sng" dirty="0">
              <a:solidFill>
                <a:srgbClr val="FF0000"/>
              </a:solidFill>
            </a:endParaRPr>
          </a:p>
          <a:p>
            <a:pPr lvl="0"/>
            <a:r>
              <a:rPr lang="en-US" dirty="0"/>
              <a:t>Support system</a:t>
            </a:r>
            <a:endParaRPr lang="en-GB" dirty="0"/>
          </a:p>
          <a:p>
            <a:pPr marL="0" lvl="0" indent="0">
              <a:buNone/>
            </a:pPr>
            <a:r>
              <a:rPr lang="en-US" b="1" u="sng" dirty="0">
                <a:solidFill>
                  <a:srgbClr val="FF0000"/>
                </a:solidFill>
              </a:rPr>
              <a:t>sexuality and reproduction </a:t>
            </a:r>
            <a:endParaRPr lang="en-US" b="1" u="sng" dirty="0">
              <a:solidFill>
                <a:srgbClr val="FF0000"/>
              </a:solidFill>
            </a:endParaRPr>
          </a:p>
          <a:p>
            <a:pPr lvl="0"/>
            <a:r>
              <a:rPr lang="en-US" dirty="0"/>
              <a:t>Nurse should initiate conversation because patient may shy away</a:t>
            </a:r>
            <a:endParaRPr lang="en-US" dirty="0"/>
          </a:p>
          <a:p>
            <a:pPr lvl="0"/>
            <a:r>
              <a:rPr lang="en-US" dirty="0"/>
              <a:t>Patient could have fear of another heart attack</a:t>
            </a:r>
            <a:endParaRPr lang="en-US" dirty="0"/>
          </a:p>
          <a:p>
            <a:pPr lvl="0"/>
            <a:r>
              <a:rPr lang="en-US" dirty="0"/>
              <a:t>Rh history is important for women of child bearing age</a:t>
            </a:r>
            <a:endParaRPr lang="en-US" dirty="0"/>
          </a:p>
          <a:p>
            <a:pPr marL="0" lvl="0" indent="0">
              <a:buNone/>
            </a:pPr>
            <a:r>
              <a:rPr lang="en-US" b="1" u="sng" dirty="0" smtClean="0">
                <a:solidFill>
                  <a:srgbClr val="FF0000"/>
                </a:solidFill>
              </a:rPr>
              <a:t>coping </a:t>
            </a:r>
            <a:r>
              <a:rPr lang="en-US" b="1" u="sng" dirty="0">
                <a:solidFill>
                  <a:srgbClr val="FF0000"/>
                </a:solidFill>
              </a:rPr>
              <a:t>and stress tolerance </a:t>
            </a:r>
            <a:endParaRPr lang="en-US" b="1" u="sng" dirty="0" smtClean="0">
              <a:solidFill>
                <a:srgbClr val="FF0000"/>
              </a:solidFill>
            </a:endParaRPr>
          </a:p>
          <a:p>
            <a:pPr marL="0" lvl="0" indent="0">
              <a:buNone/>
            </a:pPr>
            <a:r>
              <a:rPr lang="en-US" dirty="0" smtClean="0"/>
              <a:t>Anxiety, depression and stress are known to influence development and recovery of HF</a:t>
            </a:r>
            <a:endParaRPr lang="en-US" dirty="0" smtClean="0"/>
          </a:p>
          <a:p>
            <a:pPr marL="0" lvl="0" indent="0">
              <a:buNone/>
            </a:pPr>
            <a:endParaRPr lang="en-GB" b="1" u="sng" dirty="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Physical exam</a:t>
            </a:r>
            <a:endParaRPr lang="en-GB" dirty="0"/>
          </a:p>
        </p:txBody>
      </p:sp>
      <p:sp>
        <p:nvSpPr>
          <p:cNvPr id="3" name="Content Placeholder 2"/>
          <p:cNvSpPr>
            <a:spLocks noGrp="1"/>
          </p:cNvSpPr>
          <p:nvPr>
            <p:ph idx="1"/>
          </p:nvPr>
        </p:nvSpPr>
        <p:spPr/>
        <p:txBody>
          <a:bodyPr>
            <a:normAutofit fontScale="85000" lnSpcReduction="20000"/>
          </a:bodyPr>
          <a:lstStyle/>
          <a:p>
            <a:pPr>
              <a:buNone/>
            </a:pPr>
            <a:r>
              <a:rPr lang="en-US" u="sng" dirty="0" smtClean="0"/>
              <a:t>Physical Assessment</a:t>
            </a:r>
            <a:endParaRPr lang="en-GB" u="sng" dirty="0" smtClean="0"/>
          </a:p>
          <a:p>
            <a:pPr lvl="0"/>
            <a:r>
              <a:rPr lang="en-US" dirty="0"/>
              <a:t>G</a:t>
            </a:r>
            <a:r>
              <a:rPr lang="en-US" dirty="0" smtClean="0"/>
              <a:t>eneral appearance</a:t>
            </a:r>
            <a:endParaRPr lang="en-GB" dirty="0" smtClean="0"/>
          </a:p>
          <a:p>
            <a:pPr lvl="0"/>
            <a:r>
              <a:rPr lang="en-US" dirty="0"/>
              <a:t>A</a:t>
            </a:r>
            <a:r>
              <a:rPr lang="en-US" dirty="0" smtClean="0"/>
              <a:t>ssessment of skin and extremities</a:t>
            </a:r>
            <a:endParaRPr lang="en-GB" dirty="0" smtClean="0"/>
          </a:p>
          <a:p>
            <a:r>
              <a:rPr lang="en-US" dirty="0" smtClean="0"/>
              <a:t>B</a:t>
            </a:r>
            <a:r>
              <a:rPr lang="en-US" dirty="0"/>
              <a:t>lood </a:t>
            </a:r>
            <a:r>
              <a:rPr lang="en-US" dirty="0" err="1"/>
              <a:t>pressurepressure</a:t>
            </a:r>
            <a:r>
              <a:rPr lang="en-US" dirty="0"/>
              <a:t> – normal systolic of less than 120mmHg and diastolic less than 80mmHg</a:t>
            </a:r>
            <a:endParaRPr lang="en-GB" dirty="0"/>
          </a:p>
          <a:p>
            <a:pPr lvl="0"/>
            <a:r>
              <a:rPr lang="en-GB" dirty="0" smtClean="0"/>
              <a:t>Pulse pressure – difference between diastolic and systolic blood pressure. Normal is 30-40 mmHg and reflects how patient maintains cardiac output</a:t>
            </a:r>
            <a:endParaRPr lang="en-GB" dirty="0" smtClean="0"/>
          </a:p>
          <a:p>
            <a:pPr lvl="0"/>
            <a:r>
              <a:rPr lang="en-US" dirty="0" smtClean="0"/>
              <a:t>Pulse Postural blood pressure changes – gravitational redistribution of blood of about 300-800mls occur upon standing. This compromises venous return affecting the afterload. </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Arterial </a:t>
            </a:r>
            <a:r>
              <a:rPr lang="en-US" dirty="0" smtClean="0"/>
              <a:t>pulses</a:t>
            </a:r>
            <a:endParaRPr lang="en-US" dirty="0" smtClean="0"/>
          </a:p>
          <a:p>
            <a:pPr marL="0" lvl="0" indent="0">
              <a:buNone/>
            </a:pPr>
            <a:r>
              <a:rPr lang="en-US" dirty="0" smtClean="0"/>
              <a:t>Palpated to evaluate the pulse rate, rhythm and amplitude, contour and obstruction of blood flow</a:t>
            </a:r>
            <a:endParaRPr lang="en-GB" dirty="0"/>
          </a:p>
          <a:p>
            <a:pPr lvl="0"/>
            <a:r>
              <a:rPr lang="en-US" dirty="0"/>
              <a:t>pulse </a:t>
            </a:r>
            <a:r>
              <a:rPr lang="en-US" dirty="0" smtClean="0"/>
              <a:t>rate 50-100BPM in adult during rest</a:t>
            </a:r>
            <a:endParaRPr lang="en-GB" dirty="0"/>
          </a:p>
          <a:p>
            <a:pPr lvl="0"/>
            <a:r>
              <a:rPr lang="en-US" dirty="0"/>
              <a:t>pulse </a:t>
            </a:r>
            <a:r>
              <a:rPr lang="en-US" dirty="0" smtClean="0"/>
              <a:t>rhythm – Normally regular</a:t>
            </a:r>
            <a:endParaRPr lang="en-US" dirty="0" smtClean="0"/>
          </a:p>
          <a:p>
            <a:r>
              <a:rPr lang="en-US" dirty="0"/>
              <a:t>palpation of arterial pulses</a:t>
            </a:r>
            <a:endParaRPr lang="en-GB" dirty="0"/>
          </a:p>
          <a:p>
            <a:pPr lvl="0"/>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exam</a:t>
            </a:r>
            <a:endParaRPr lang="en-GB" dirty="0"/>
          </a:p>
        </p:txBody>
      </p:sp>
      <p:sp>
        <p:nvSpPr>
          <p:cNvPr id="3" name="Content Placeholder 2"/>
          <p:cNvSpPr>
            <a:spLocks noGrp="1"/>
          </p:cNvSpPr>
          <p:nvPr>
            <p:ph idx="1"/>
          </p:nvPr>
        </p:nvSpPr>
        <p:spPr>
          <a:xfrm>
            <a:off x="609600" y="1371600"/>
            <a:ext cx="8534400" cy="5486400"/>
          </a:xfrm>
        </p:spPr>
        <p:txBody>
          <a:bodyPr>
            <a:normAutofit/>
          </a:bodyPr>
          <a:lstStyle/>
          <a:p>
            <a:pPr lvl="0"/>
            <a:r>
              <a:rPr lang="en-US" dirty="0" smtClean="0"/>
              <a:t>jugular venous pulsation -  helps asses right sided heart function. Which reflects the CVP- Central venous pressure</a:t>
            </a:r>
            <a:endParaRPr lang="en-GB" dirty="0" smtClean="0"/>
          </a:p>
          <a:p>
            <a:pPr lvl="0"/>
            <a:r>
              <a:rPr lang="en-US" dirty="0" smtClean="0"/>
              <a:t>Heart examination by heart inspection, palpation  and auscultation of the anterior chest wall that covers the heart and the lower thorax</a:t>
            </a:r>
            <a:endParaRPr lang="en-GB" dirty="0" smtClean="0"/>
          </a:p>
          <a:p>
            <a:pPr lvl="0"/>
            <a:r>
              <a:rPr lang="en-US" dirty="0" smtClean="0"/>
              <a:t>normal heart sounds S1 and S2</a:t>
            </a:r>
            <a:endParaRPr lang="en-GB" dirty="0" smtClean="0"/>
          </a:p>
          <a:p>
            <a:pPr lvl="0"/>
            <a:r>
              <a:rPr lang="en-US" dirty="0" smtClean="0"/>
              <a:t>abnormal heart sounds S3 and S4</a:t>
            </a:r>
            <a:endParaRPr lang="en-GB" dirty="0" smtClean="0"/>
          </a:p>
          <a:p>
            <a:r>
              <a:rPr lang="en-US" dirty="0" smtClean="0"/>
              <a:t>Assessment of other systems</a:t>
            </a:r>
            <a:endParaRPr lang="en-GB" dirty="0" smtClean="0"/>
          </a:p>
          <a:p>
            <a:pPr lvl="0"/>
            <a:r>
              <a:rPr lang="en-US" dirty="0" smtClean="0"/>
              <a:t>lungs</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exam</a:t>
            </a:r>
            <a:endParaRPr lang="en-GB" dirty="0"/>
          </a:p>
        </p:txBody>
      </p:sp>
      <p:sp>
        <p:nvSpPr>
          <p:cNvPr id="3" name="Content Placeholder 2"/>
          <p:cNvSpPr>
            <a:spLocks noGrp="1"/>
          </p:cNvSpPr>
          <p:nvPr>
            <p:ph idx="1"/>
          </p:nvPr>
        </p:nvSpPr>
        <p:spPr>
          <a:xfrm>
            <a:off x="457200" y="1219200"/>
            <a:ext cx="8534400" cy="5638800"/>
          </a:xfrm>
        </p:spPr>
        <p:txBody>
          <a:bodyPr>
            <a:normAutofit/>
          </a:bodyPr>
          <a:lstStyle/>
          <a:p>
            <a:pPr lvl="0"/>
            <a:r>
              <a:rPr lang="en-US" dirty="0" smtClean="0"/>
              <a:t>cough</a:t>
            </a:r>
            <a:endParaRPr lang="en-GB" dirty="0" smtClean="0"/>
          </a:p>
          <a:p>
            <a:pPr lvl="0"/>
            <a:r>
              <a:rPr lang="en-US" dirty="0"/>
              <a:t>H</a:t>
            </a:r>
            <a:r>
              <a:rPr lang="en-US" dirty="0" smtClean="0"/>
              <a:t>emoptysis</a:t>
            </a:r>
            <a:endParaRPr lang="en-GB" dirty="0" smtClean="0"/>
          </a:p>
          <a:p>
            <a:pPr lvl="0"/>
            <a:r>
              <a:rPr lang="en-US" dirty="0" smtClean="0"/>
              <a:t>crackles</a:t>
            </a:r>
            <a:endParaRPr lang="en-GB" dirty="0" smtClean="0"/>
          </a:p>
          <a:p>
            <a:pPr lvl="0"/>
            <a:r>
              <a:rPr lang="en-US" dirty="0" smtClean="0"/>
              <a:t>wheezes</a:t>
            </a:r>
            <a:endParaRPr lang="en-GB" dirty="0" smtClean="0"/>
          </a:p>
          <a:p>
            <a:pPr lvl="0"/>
            <a:r>
              <a:rPr lang="en-US" dirty="0" smtClean="0"/>
              <a:t>abdomen</a:t>
            </a:r>
            <a:endParaRPr lang="en-GB" dirty="0" smtClean="0"/>
          </a:p>
          <a:p>
            <a:pPr lvl="0"/>
            <a:r>
              <a:rPr lang="en-US" dirty="0" smtClean="0"/>
              <a:t>abdominal distension</a:t>
            </a:r>
            <a:endParaRPr lang="en-GB" dirty="0" smtClean="0"/>
          </a:p>
          <a:p>
            <a:pPr lvl="0"/>
            <a:r>
              <a:rPr lang="en-US" dirty="0" smtClean="0"/>
              <a:t>bladder distension</a:t>
            </a:r>
            <a:endParaRPr lang="en-GB" dirty="0" smtClean="0"/>
          </a:p>
          <a:p>
            <a:pPr lvl="0"/>
            <a:r>
              <a:rPr lang="en-US" dirty="0" smtClean="0"/>
              <a:t>gerontologic considerations </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Diagnostic evaluation </a:t>
            </a:r>
            <a:endParaRPr lang="en-GB" dirty="0"/>
          </a:p>
        </p:txBody>
      </p:sp>
      <p:sp>
        <p:nvSpPr>
          <p:cNvPr id="3" name="Content Placeholder 2"/>
          <p:cNvSpPr>
            <a:spLocks noGrp="1"/>
          </p:cNvSpPr>
          <p:nvPr>
            <p:ph idx="1"/>
          </p:nvPr>
        </p:nvSpPr>
        <p:spPr/>
        <p:txBody>
          <a:bodyPr>
            <a:normAutofit fontScale="92500"/>
          </a:bodyPr>
          <a:lstStyle/>
          <a:p>
            <a:pPr>
              <a:buNone/>
            </a:pPr>
            <a:r>
              <a:rPr lang="en-US" b="1" dirty="0"/>
              <a:t>Diagnostic evaluation include:</a:t>
            </a:r>
            <a:endParaRPr lang="en-GB" dirty="0"/>
          </a:p>
          <a:p>
            <a:r>
              <a:rPr lang="en-US" dirty="0"/>
              <a:t>Laboratory tests</a:t>
            </a:r>
            <a:endParaRPr lang="en-GB" dirty="0"/>
          </a:p>
          <a:p>
            <a:pPr lvl="0"/>
            <a:r>
              <a:rPr lang="en-US" dirty="0"/>
              <a:t>Cardiac biomarker </a:t>
            </a:r>
            <a:r>
              <a:rPr lang="en-US" dirty="0" smtClean="0"/>
              <a:t>analysis</a:t>
            </a:r>
            <a:endParaRPr lang="en-US" dirty="0" smtClean="0"/>
          </a:p>
          <a:p>
            <a:pPr lvl="0"/>
            <a:r>
              <a:rPr lang="en-US" dirty="0" smtClean="0"/>
              <a:t>Blood chemistry, hematology and coagulation studies</a:t>
            </a:r>
            <a:endParaRPr lang="en-GB" dirty="0" smtClean="0"/>
          </a:p>
          <a:p>
            <a:pPr lvl="0"/>
            <a:r>
              <a:rPr lang="en-US" dirty="0" smtClean="0"/>
              <a:t>Lipid profile</a:t>
            </a:r>
            <a:endParaRPr lang="en-GB" dirty="0" smtClean="0"/>
          </a:p>
          <a:p>
            <a:pPr lvl="0"/>
            <a:r>
              <a:rPr lang="en-US" dirty="0" smtClean="0"/>
              <a:t>Cholesterol levels normal is less than 200mg/</a:t>
            </a:r>
            <a:r>
              <a:rPr lang="en-US" dirty="0" err="1" smtClean="0"/>
              <a:t>dL</a:t>
            </a:r>
            <a:endParaRPr lang="en-GB" dirty="0" smtClean="0"/>
          </a:p>
          <a:p>
            <a:pPr lvl="0"/>
            <a:r>
              <a:rPr lang="en-US" dirty="0" smtClean="0"/>
              <a:t>Triglycerides normal between 100-200mg/</a:t>
            </a:r>
            <a:r>
              <a:rPr lang="en-US" dirty="0" err="1" smtClean="0"/>
              <a:t>dL</a:t>
            </a:r>
            <a:endParaRPr lang="en-GB" dirty="0" smtClean="0"/>
          </a:p>
          <a:p>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Diagnostic evaluation </a:t>
            </a:r>
            <a:endParaRPr lang="en-GB" dirty="0"/>
          </a:p>
        </p:txBody>
      </p:sp>
      <p:sp>
        <p:nvSpPr>
          <p:cNvPr id="3" name="Content Placeholder 2"/>
          <p:cNvSpPr>
            <a:spLocks noGrp="1"/>
          </p:cNvSpPr>
          <p:nvPr>
            <p:ph idx="1"/>
          </p:nvPr>
        </p:nvSpPr>
        <p:spPr/>
        <p:txBody>
          <a:bodyPr>
            <a:normAutofit/>
          </a:bodyPr>
          <a:lstStyle/>
          <a:p>
            <a:r>
              <a:rPr lang="en-US" dirty="0" smtClean="0"/>
              <a:t>Chest X-Ray and Fluoroscopy</a:t>
            </a:r>
            <a:endParaRPr lang="en-GB" dirty="0" smtClean="0"/>
          </a:p>
          <a:p>
            <a:pPr marL="0" lvl="0" indent="0">
              <a:buNone/>
            </a:pPr>
            <a:r>
              <a:rPr lang="en-US" dirty="0" smtClean="0"/>
              <a:t>Determines size, contour and position of heart</a:t>
            </a:r>
            <a:endParaRPr lang="en-GB" dirty="0" smtClean="0"/>
          </a:p>
          <a:p>
            <a:r>
              <a:rPr lang="en-US" dirty="0" smtClean="0"/>
              <a:t>Electrocardiography</a:t>
            </a:r>
            <a:endParaRPr lang="en-GB" dirty="0" smtClean="0"/>
          </a:p>
          <a:p>
            <a:pPr lvl="0"/>
            <a:r>
              <a:rPr lang="en-US" dirty="0" smtClean="0"/>
              <a:t>Continuous electrocardiographic Monitoring</a:t>
            </a:r>
            <a:endParaRPr lang="en-GB"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Diagnostic evaluation</a:t>
            </a:r>
            <a:endParaRPr lang="en-GB" dirty="0"/>
          </a:p>
        </p:txBody>
      </p:sp>
      <p:sp>
        <p:nvSpPr>
          <p:cNvPr id="3" name="Content Placeholder 2"/>
          <p:cNvSpPr>
            <a:spLocks noGrp="1"/>
          </p:cNvSpPr>
          <p:nvPr>
            <p:ph idx="1"/>
          </p:nvPr>
        </p:nvSpPr>
        <p:spPr/>
        <p:txBody>
          <a:bodyPr>
            <a:normAutofit fontScale="70000" lnSpcReduction="20000"/>
          </a:bodyPr>
          <a:lstStyle/>
          <a:p>
            <a:r>
              <a:rPr lang="en-US" dirty="0" smtClean="0"/>
              <a:t>Cardiac stress testing</a:t>
            </a:r>
            <a:endParaRPr lang="en-US" dirty="0" smtClean="0"/>
          </a:p>
          <a:p>
            <a:pPr marL="0" indent="0">
              <a:buNone/>
            </a:pPr>
            <a:r>
              <a:rPr lang="en-US" dirty="0"/>
              <a:t>test that measures a heart's ability to respond to external stress in a controlled clinical environment. The stress response is induced by exercise or by drug stimulation.</a:t>
            </a:r>
            <a:endParaRPr lang="en-US" dirty="0"/>
          </a:p>
          <a:p>
            <a:pPr marL="0" indent="0">
              <a:buNone/>
            </a:pPr>
            <a:r>
              <a:rPr lang="en-US" dirty="0"/>
              <a:t>Cardiac stress tests compare the coronary circulation while the patient is at rest with the same patient's circulation during maximum physical exertion, showing any abnormal blood flow to the myocardium (heart muscle tissue).</a:t>
            </a:r>
            <a:endParaRPr lang="en-US" dirty="0"/>
          </a:p>
          <a:p>
            <a:pPr marL="0" indent="0">
              <a:buNone/>
            </a:pPr>
            <a:endParaRPr lang="en-GB" dirty="0" smtClean="0"/>
          </a:p>
          <a:p>
            <a:pPr lvl="0"/>
            <a:r>
              <a:rPr lang="en-US" dirty="0" smtClean="0"/>
              <a:t>Exercise stress testing</a:t>
            </a:r>
            <a:endParaRPr lang="en-GB" dirty="0" smtClean="0"/>
          </a:p>
          <a:p>
            <a:pPr lvl="0"/>
            <a:r>
              <a:rPr lang="en-US" dirty="0" smtClean="0"/>
              <a:t>Pharmacologic stress monitoring</a:t>
            </a:r>
            <a:endParaRPr lang="en-GB" dirty="0" smtClean="0"/>
          </a:p>
          <a:p>
            <a:pPr marL="0" lvl="0" indent="0">
              <a:buNone/>
            </a:pPr>
            <a:r>
              <a:rPr lang="en-US" dirty="0" smtClean="0"/>
              <a:t>Done in patients not able to perform exercise stress testing</a:t>
            </a:r>
            <a:endParaRPr lang="en-GB" dirty="0" smtClean="0"/>
          </a:p>
          <a:p>
            <a:pPr lvl="0"/>
            <a:r>
              <a:rPr lang="en-US" dirty="0" smtClean="0"/>
              <a:t>Iv </a:t>
            </a:r>
            <a:r>
              <a:rPr lang="en-US" dirty="0" err="1" smtClean="0"/>
              <a:t>vasodilating</a:t>
            </a:r>
            <a:r>
              <a:rPr lang="en-US" dirty="0" smtClean="0"/>
              <a:t> drugs to mimic exercise effects by maximally dilating coronary arteries are given e.g. </a:t>
            </a:r>
            <a:r>
              <a:rPr lang="en-US" dirty="0" err="1" smtClean="0"/>
              <a:t>dipyridamole</a:t>
            </a:r>
            <a:r>
              <a:rPr lang="en-US" dirty="0" smtClean="0"/>
              <a:t> and adenosine</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57200"/>
            <a:ext cx="6370014" cy="584775"/>
          </a:xfrm>
          <a:prstGeom prst="rect">
            <a:avLst/>
          </a:prstGeom>
          <a:noFill/>
        </p:spPr>
        <p:txBody>
          <a:bodyPr wrap="none" rtlCol="0">
            <a:spAutoFit/>
          </a:bodyPr>
          <a:lstStyle/>
          <a:p>
            <a:r>
              <a:rPr lang="en-US" sz="3200" b="1" dirty="0" smtClean="0"/>
              <a:t>Anatomy and  physiology of CVS</a:t>
            </a:r>
            <a:endParaRPr lang="en-US" sz="3200" b="1" dirty="0"/>
          </a:p>
        </p:txBody>
      </p:sp>
      <p:sp>
        <p:nvSpPr>
          <p:cNvPr id="3" name="TextBox 2"/>
          <p:cNvSpPr txBox="1"/>
          <p:nvPr/>
        </p:nvSpPr>
        <p:spPr>
          <a:xfrm>
            <a:off x="838200" y="1143000"/>
            <a:ext cx="8305800" cy="4401205"/>
          </a:xfrm>
          <a:prstGeom prst="rect">
            <a:avLst/>
          </a:prstGeom>
          <a:noFill/>
        </p:spPr>
        <p:txBody>
          <a:bodyPr wrap="square" rtlCol="0">
            <a:spAutoFit/>
          </a:bodyPr>
          <a:lstStyle/>
          <a:p>
            <a:r>
              <a:rPr lang="en-US" sz="2800" dirty="0" smtClean="0"/>
              <a:t>Cardiovascular system(CVS) consists of:</a:t>
            </a:r>
            <a:endParaRPr lang="en-US" sz="2800" dirty="0" smtClean="0"/>
          </a:p>
          <a:p>
            <a:pPr>
              <a:lnSpc>
                <a:spcPct val="150000"/>
              </a:lnSpc>
              <a:buFont typeface="Arial" panose="02080604020202020204" pitchFamily="34" charset="0"/>
              <a:buChar char="•"/>
            </a:pPr>
            <a:r>
              <a:rPr lang="en-US" sz="2800" dirty="0" smtClean="0"/>
              <a:t> Heart - muscular blood pump organ</a:t>
            </a:r>
            <a:endParaRPr lang="en-US" sz="2800" dirty="0" smtClean="0"/>
          </a:p>
          <a:p>
            <a:pPr>
              <a:lnSpc>
                <a:spcPct val="150000"/>
              </a:lnSpc>
              <a:buFont typeface="Arial" panose="02080604020202020204" pitchFamily="34" charset="0"/>
              <a:buChar char="•"/>
            </a:pPr>
            <a:r>
              <a:rPr lang="en-US" sz="2800" dirty="0" smtClean="0"/>
              <a:t> Arteries– Carry blood away from the heart</a:t>
            </a:r>
            <a:endParaRPr lang="en-US" sz="2800" dirty="0" smtClean="0"/>
          </a:p>
          <a:p>
            <a:pPr>
              <a:lnSpc>
                <a:spcPct val="150000"/>
              </a:lnSpc>
              <a:buFont typeface="Arial" panose="02080604020202020204" pitchFamily="34" charset="0"/>
              <a:buChar char="•"/>
            </a:pPr>
            <a:r>
              <a:rPr lang="en-US" sz="2800" dirty="0" smtClean="0"/>
              <a:t> Veins- Return venous blood to the heart</a:t>
            </a:r>
            <a:endParaRPr lang="en-US" sz="2800" dirty="0" smtClean="0"/>
          </a:p>
          <a:p>
            <a:pPr>
              <a:lnSpc>
                <a:spcPct val="150000"/>
              </a:lnSpc>
              <a:buFont typeface="Arial" panose="02080604020202020204" pitchFamily="34" charset="0"/>
              <a:buChar char="•"/>
            </a:pPr>
            <a:r>
              <a:rPr lang="en-US" sz="2800" dirty="0" smtClean="0"/>
              <a:t> Capillaries- smallest blood vessels involved in actual exchange of materials between tissue cells and blood</a:t>
            </a: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Diagnostic evaluation </a:t>
            </a:r>
            <a:endParaRPr lang="en-GB" dirty="0"/>
          </a:p>
        </p:txBody>
      </p:sp>
      <p:sp>
        <p:nvSpPr>
          <p:cNvPr id="3" name="Content Placeholder 2"/>
          <p:cNvSpPr>
            <a:spLocks noGrp="1"/>
          </p:cNvSpPr>
          <p:nvPr>
            <p:ph idx="1"/>
          </p:nvPr>
        </p:nvSpPr>
        <p:spPr/>
        <p:txBody>
          <a:bodyPr>
            <a:normAutofit/>
          </a:bodyPr>
          <a:lstStyle/>
          <a:p>
            <a:r>
              <a:rPr lang="en-US" u="sng" dirty="0" smtClean="0"/>
              <a:t>Echocardiography</a:t>
            </a:r>
            <a:endParaRPr lang="en-GB" u="sng" dirty="0" smtClean="0"/>
          </a:p>
          <a:p>
            <a:pPr lvl="0"/>
            <a:r>
              <a:rPr lang="en-US" dirty="0" smtClean="0"/>
              <a:t>Computed tomography</a:t>
            </a:r>
            <a:endParaRPr lang="en-GB" dirty="0" smtClean="0"/>
          </a:p>
          <a:p>
            <a:pPr lvl="0"/>
            <a:r>
              <a:rPr lang="en-US" dirty="0" smtClean="0"/>
              <a:t>Magnetic resonance angiography</a:t>
            </a:r>
            <a:endParaRPr lang="en-GB" dirty="0" smtClean="0"/>
          </a:p>
          <a:p>
            <a:pPr>
              <a:buNone/>
            </a:pPr>
            <a:endParaRPr lang="en-GB" dirty="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dirty="0" smtClean="0"/>
              <a:t>CARDIOVACULAR PROBLEMS</a:t>
            </a:r>
            <a:endParaRPr lang="en-US" dirty="0"/>
          </a:p>
        </p:txBody>
      </p:sp>
      <p:sp>
        <p:nvSpPr>
          <p:cNvPr id="3" name="Subtitle 2"/>
          <p:cNvSpPr>
            <a:spLocks noGrp="1"/>
          </p:cNvSpPr>
          <p:nvPr>
            <p:ph type="subTitle" idx="1"/>
          </p:nvPr>
        </p:nvSpPr>
        <p:spPr>
          <a:xfrm>
            <a:off x="0" y="5715000"/>
            <a:ext cx="4800600" cy="1752600"/>
          </a:xfrm>
        </p:spPr>
        <p:txBody>
          <a:bodyPr/>
          <a:lstStyle/>
          <a:p>
            <a:endParaRPr lang="en-US" dirty="0"/>
          </a:p>
        </p:txBody>
      </p:sp>
      <p:pic>
        <p:nvPicPr>
          <p:cNvPr id="4" name="Picture 2"/>
          <p:cNvPicPr>
            <a:picLocks noChangeAspect="1" noChangeArrowheads="1"/>
          </p:cNvPicPr>
          <p:nvPr/>
        </p:nvPicPr>
        <p:blipFill>
          <a:blip r:embed="rId1"/>
          <a:srcRect/>
          <a:stretch>
            <a:fillRect/>
          </a:stretch>
        </p:blipFill>
        <p:spPr bwMode="auto">
          <a:xfrm>
            <a:off x="4524374" y="1676400"/>
            <a:ext cx="4467226"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6600" dirty="0"/>
              <a:t>VARICOSITY (VARICOSE VEINS)</a:t>
            </a:r>
            <a:endParaRPr lang="en-US" sz="6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VARICOSITY (VARICOSE VEINS)</a:t>
            </a:r>
            <a:endParaRPr lang="en-GB" dirty="0"/>
          </a:p>
        </p:txBody>
      </p:sp>
      <p:sp>
        <p:nvSpPr>
          <p:cNvPr id="3" name="Content Placeholder 2"/>
          <p:cNvSpPr>
            <a:spLocks noGrp="1"/>
          </p:cNvSpPr>
          <p:nvPr>
            <p:ph idx="1"/>
          </p:nvPr>
        </p:nvSpPr>
        <p:spPr/>
        <p:txBody>
          <a:bodyPr/>
          <a:lstStyle/>
          <a:p>
            <a:r>
              <a:rPr lang="en-GB" dirty="0" smtClean="0"/>
              <a:t>Dilated tortuous veins, engorged  with blood resulting from improper venous valve  function</a:t>
            </a:r>
            <a:endParaRPr lang="en-GB" dirty="0" smtClean="0"/>
          </a:p>
          <a:p>
            <a:r>
              <a:rPr lang="en-GB" dirty="0" smtClean="0"/>
              <a:t>Primary varicose veins originating in superficial veins, especially saphenous and branches</a:t>
            </a:r>
            <a:endParaRPr lang="en-GB" dirty="0" smtClean="0"/>
          </a:p>
          <a:p>
            <a:r>
              <a:rPr lang="en-GB" dirty="0" smtClean="0"/>
              <a:t>Secondary varicose veins occurring in deep and perforating</a:t>
            </a:r>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Pathophysiology</a:t>
            </a:r>
            <a:r>
              <a:rPr lang="en-GB" dirty="0" smtClean="0"/>
              <a:t> </a:t>
            </a:r>
            <a:endParaRPr lang="en-GB" dirty="0"/>
          </a:p>
        </p:txBody>
      </p:sp>
      <p:sp>
        <p:nvSpPr>
          <p:cNvPr id="3" name="Content Placeholder 2"/>
          <p:cNvSpPr>
            <a:spLocks noGrp="1"/>
          </p:cNvSpPr>
          <p:nvPr>
            <p:ph idx="1"/>
          </p:nvPr>
        </p:nvSpPr>
        <p:spPr>
          <a:xfrm>
            <a:off x="457200" y="1600200"/>
            <a:ext cx="8534400" cy="5105400"/>
          </a:xfrm>
        </p:spPr>
        <p:txBody>
          <a:bodyPr>
            <a:normAutofit fontScale="92500" lnSpcReduction="10000"/>
          </a:bodyPr>
          <a:lstStyle/>
          <a:p>
            <a:r>
              <a:rPr lang="en-GB" dirty="0" smtClean="0"/>
              <a:t>A weakened valve allows backflow of blood to the previous valve</a:t>
            </a:r>
            <a:endParaRPr lang="en-GB" dirty="0" smtClean="0"/>
          </a:p>
          <a:p>
            <a:r>
              <a:rPr lang="en-GB" dirty="0" smtClean="0"/>
              <a:t>If the valve can’t hold the pooling blood, it becomes incompetent, allowing even more blood to flow backward</a:t>
            </a:r>
            <a:endParaRPr lang="en-GB" dirty="0" smtClean="0"/>
          </a:p>
          <a:p>
            <a:r>
              <a:rPr lang="en-GB" dirty="0" smtClean="0"/>
              <a:t>As volume of venous blood builds, pressure in the vein increases and the vein becomes distended.</a:t>
            </a:r>
            <a:endParaRPr lang="en-GB" dirty="0" smtClean="0"/>
          </a:p>
          <a:p>
            <a:r>
              <a:rPr lang="en-GB" dirty="0" smtClean="0"/>
              <a:t>As the vein stretches, it loses elasticity, enlarges, and becomes tortuous</a:t>
            </a:r>
            <a:endParaRPr lang="en-GB" dirty="0" smtClean="0"/>
          </a:p>
          <a:p>
            <a:r>
              <a:rPr lang="en-GB" dirty="0" smtClean="0"/>
              <a:t>Hydrostatic pressure increases, plasma is forced out into surrounding tissue, and oedema results</a:t>
            </a:r>
            <a:endParaRPr lang="en-GB" dirty="0" smtClean="0"/>
          </a:p>
          <a:p>
            <a:endParaRPr lang="en-GB"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a:t>
            </a:r>
            <a:endParaRPr lang="en-GB" dirty="0"/>
          </a:p>
        </p:txBody>
      </p:sp>
      <p:sp>
        <p:nvSpPr>
          <p:cNvPr id="3" name="Content Placeholder 2"/>
          <p:cNvSpPr>
            <a:spLocks noGrp="1"/>
          </p:cNvSpPr>
          <p:nvPr>
            <p:ph idx="1"/>
          </p:nvPr>
        </p:nvSpPr>
        <p:spPr/>
        <p:txBody>
          <a:bodyPr/>
          <a:lstStyle/>
          <a:p>
            <a:r>
              <a:rPr lang="en-GB" dirty="0" smtClean="0"/>
              <a:t>Congenital weakness of valves or venous wall</a:t>
            </a:r>
            <a:endParaRPr lang="en-GB" dirty="0" smtClean="0"/>
          </a:p>
          <a:p>
            <a:r>
              <a:rPr lang="en-GB" dirty="0" smtClean="0"/>
              <a:t>Pregnancy</a:t>
            </a:r>
            <a:endParaRPr lang="en-GB" dirty="0" smtClean="0"/>
          </a:p>
          <a:p>
            <a:r>
              <a:rPr lang="en-GB" dirty="0" smtClean="0"/>
              <a:t>Tight clothing</a:t>
            </a:r>
            <a:endParaRPr lang="en-GB" dirty="0" smtClean="0"/>
          </a:p>
          <a:p>
            <a:r>
              <a:rPr lang="en-GB" dirty="0" smtClean="0"/>
              <a:t>Occupations that require long standing</a:t>
            </a:r>
            <a:endParaRPr lang="en-GB" dirty="0" smtClean="0"/>
          </a:p>
          <a:p>
            <a:r>
              <a:rPr lang="en-GB" dirty="0" smtClean="0"/>
              <a:t>Deep venous thrombosis</a:t>
            </a:r>
            <a:endParaRPr lang="en-GB" dirty="0" smtClean="0"/>
          </a:p>
          <a:p>
            <a:r>
              <a:rPr lang="en-GB" dirty="0" smtClean="0"/>
              <a:t>Trauma </a:t>
            </a:r>
            <a:endParaRPr lang="en-GB"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factors </a:t>
            </a:r>
            <a:endParaRPr lang="en-GB" dirty="0"/>
          </a:p>
        </p:txBody>
      </p:sp>
      <p:sp>
        <p:nvSpPr>
          <p:cNvPr id="3" name="Content Placeholder 2"/>
          <p:cNvSpPr>
            <a:spLocks noGrp="1"/>
          </p:cNvSpPr>
          <p:nvPr>
            <p:ph idx="1"/>
          </p:nvPr>
        </p:nvSpPr>
        <p:spPr>
          <a:xfrm>
            <a:off x="457200" y="1600200"/>
            <a:ext cx="8458200" cy="5105400"/>
          </a:xfrm>
        </p:spPr>
        <p:txBody>
          <a:bodyPr>
            <a:normAutofit fontScale="92500"/>
          </a:bodyPr>
          <a:lstStyle/>
          <a:p>
            <a:r>
              <a:rPr lang="en-GB" dirty="0" smtClean="0"/>
              <a:t>Prolonged standing or time on feet</a:t>
            </a:r>
            <a:endParaRPr lang="en-GB" dirty="0" smtClean="0"/>
          </a:p>
          <a:p>
            <a:r>
              <a:rPr lang="en-GB" dirty="0" smtClean="0"/>
              <a:t>Obesity</a:t>
            </a:r>
            <a:endParaRPr lang="en-GB" dirty="0" smtClean="0"/>
          </a:p>
          <a:p>
            <a:r>
              <a:rPr lang="en-GB" dirty="0" smtClean="0"/>
              <a:t>Heavy lifting </a:t>
            </a:r>
            <a:endParaRPr lang="en-GB" dirty="0" smtClean="0"/>
          </a:p>
          <a:p>
            <a:r>
              <a:rPr lang="en-GB" dirty="0" smtClean="0"/>
              <a:t>Pregnancy </a:t>
            </a:r>
            <a:endParaRPr lang="en-GB" dirty="0" smtClean="0"/>
          </a:p>
          <a:p>
            <a:pPr>
              <a:buNone/>
            </a:pPr>
            <a:r>
              <a:rPr lang="en-GB" sz="3600" b="1" dirty="0" smtClean="0"/>
              <a:t>      Incidence </a:t>
            </a:r>
            <a:endParaRPr lang="en-GB" sz="3600" b="1" dirty="0" smtClean="0"/>
          </a:p>
          <a:p>
            <a:pPr>
              <a:buFont typeface="Wingdings" panose="05000000000000000000" pitchFamily="2" charset="2"/>
              <a:buChar char="§"/>
            </a:pPr>
            <a:r>
              <a:rPr lang="en-GB" dirty="0" smtClean="0"/>
              <a:t>Common in middle  aged adult</a:t>
            </a:r>
            <a:endParaRPr lang="en-GB" dirty="0" smtClean="0"/>
          </a:p>
          <a:p>
            <a:pPr>
              <a:buFont typeface="Wingdings" panose="05000000000000000000" pitchFamily="2" charset="2"/>
              <a:buChar char="§"/>
            </a:pPr>
            <a:r>
              <a:rPr lang="en-GB" dirty="0" smtClean="0"/>
              <a:t>Primary varicose veins: family tendency, affect both legs, twice as common in females as males</a:t>
            </a:r>
            <a:endParaRPr lang="en-GB" dirty="0" smtClean="0"/>
          </a:p>
          <a:p>
            <a:pPr>
              <a:buFont typeface="Wingdings" panose="05000000000000000000" pitchFamily="2" charset="2"/>
              <a:buChar char="§"/>
            </a:pPr>
            <a:r>
              <a:rPr lang="en-GB" dirty="0" smtClean="0"/>
              <a:t>Secondary varicose veins: usually in only one leg</a:t>
            </a:r>
            <a:endParaRPr lang="en-GB" dirty="0" smtClean="0"/>
          </a:p>
          <a:p>
            <a:pPr>
              <a:buFont typeface="Wingdings" panose="05000000000000000000" pitchFamily="2" charset="2"/>
              <a:buChar char="§"/>
            </a:pPr>
            <a:endParaRPr lang="en-GB"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characteristics </a:t>
            </a:r>
            <a:endParaRPr lang="en-GB" dirty="0"/>
          </a:p>
        </p:txBody>
      </p:sp>
      <p:sp>
        <p:nvSpPr>
          <p:cNvPr id="3" name="Content Placeholder 2"/>
          <p:cNvSpPr>
            <a:spLocks noGrp="1"/>
          </p:cNvSpPr>
          <p:nvPr>
            <p:ph idx="1"/>
          </p:nvPr>
        </p:nvSpPr>
        <p:spPr/>
        <p:txBody>
          <a:bodyPr/>
          <a:lstStyle/>
          <a:p>
            <a:r>
              <a:rPr lang="en-GB" dirty="0" smtClean="0"/>
              <a:t>Dilated, purple, rope-like veins</a:t>
            </a:r>
            <a:endParaRPr lang="en-GB" dirty="0" smtClean="0"/>
          </a:p>
          <a:p>
            <a:r>
              <a:rPr lang="en-GB" dirty="0" smtClean="0"/>
              <a:t>Oedema of calves and ankles</a:t>
            </a:r>
            <a:endParaRPr lang="en-GB" dirty="0" smtClean="0"/>
          </a:p>
          <a:p>
            <a:r>
              <a:rPr lang="en-GB" dirty="0" smtClean="0"/>
              <a:t>Venous stasis ulcers</a:t>
            </a:r>
            <a:endParaRPr lang="en-GB" dirty="0" smtClean="0"/>
          </a:p>
          <a:p>
            <a:endParaRPr lang="en-GB" dirty="0" smtClean="0"/>
          </a:p>
          <a:p>
            <a:pPr>
              <a:buNone/>
            </a:pPr>
            <a:r>
              <a:rPr lang="en-GB" sz="3600" b="1" dirty="0" smtClean="0"/>
              <a:t>Complications</a:t>
            </a:r>
            <a:r>
              <a:rPr lang="en-GB" sz="3600" dirty="0" smtClean="0"/>
              <a:t> </a:t>
            </a:r>
            <a:endParaRPr lang="en-GB" sz="3600" dirty="0" smtClean="0"/>
          </a:p>
          <a:p>
            <a:pPr>
              <a:buFont typeface="Wingdings" panose="05000000000000000000" pitchFamily="2" charset="2"/>
              <a:buChar char="§"/>
            </a:pPr>
            <a:r>
              <a:rPr lang="en-GB" dirty="0" smtClean="0"/>
              <a:t>Venous insufficiency</a:t>
            </a:r>
            <a:endParaRPr lang="en-GB" dirty="0" smtClean="0"/>
          </a:p>
          <a:p>
            <a:pPr>
              <a:buFont typeface="Wingdings" panose="05000000000000000000" pitchFamily="2" charset="2"/>
              <a:buChar char="§"/>
            </a:pPr>
            <a:r>
              <a:rPr lang="en-GB" dirty="0" smtClean="0"/>
              <a:t>Venous stasis ulcers </a:t>
            </a:r>
            <a:endParaRPr lang="en-GB" dirty="0" smtClean="0"/>
          </a:p>
          <a:p>
            <a:endParaRPr lang="en-GB"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Assessment </a:t>
            </a:r>
            <a:endParaRPr lang="en-GB" dirty="0"/>
          </a:p>
        </p:txBody>
      </p:sp>
      <p:sp>
        <p:nvSpPr>
          <p:cNvPr id="3" name="Content Placeholder 2"/>
          <p:cNvSpPr>
            <a:spLocks noGrp="1"/>
          </p:cNvSpPr>
          <p:nvPr>
            <p:ph idx="1"/>
          </p:nvPr>
        </p:nvSpPr>
        <p:spPr/>
        <p:txBody>
          <a:bodyPr>
            <a:normAutofit fontScale="92500" lnSpcReduction="20000"/>
          </a:bodyPr>
          <a:lstStyle/>
          <a:p>
            <a:pPr>
              <a:buNone/>
            </a:pPr>
            <a:r>
              <a:rPr lang="en-GB" dirty="0" smtClean="0"/>
              <a:t>History include:</a:t>
            </a:r>
            <a:endParaRPr lang="en-GB" dirty="0" smtClean="0"/>
          </a:p>
          <a:p>
            <a:pPr>
              <a:buFont typeface="Wingdings" panose="05000000000000000000" pitchFamily="2" charset="2"/>
              <a:buChar char="§"/>
            </a:pPr>
            <a:r>
              <a:rPr lang="en-GB" dirty="0" smtClean="0"/>
              <a:t>May be asymptomatic </a:t>
            </a:r>
            <a:endParaRPr lang="en-GB" dirty="0" smtClean="0"/>
          </a:p>
          <a:p>
            <a:pPr>
              <a:buFont typeface="Wingdings" panose="05000000000000000000" pitchFamily="2" charset="2"/>
              <a:buChar char="§"/>
            </a:pPr>
            <a:r>
              <a:rPr lang="en-GB" dirty="0" smtClean="0"/>
              <a:t>Feeling of heaviness in the legs, worsening in evenings and during warm whether</a:t>
            </a:r>
            <a:endParaRPr lang="en-GB" dirty="0" smtClean="0"/>
          </a:p>
          <a:p>
            <a:pPr>
              <a:buFont typeface="Wingdings" panose="05000000000000000000" pitchFamily="2" charset="2"/>
              <a:buChar char="§"/>
            </a:pPr>
            <a:r>
              <a:rPr lang="en-GB" dirty="0" smtClean="0"/>
              <a:t>Leg cramp at night</a:t>
            </a:r>
            <a:endParaRPr lang="en-GB" dirty="0" smtClean="0"/>
          </a:p>
          <a:p>
            <a:pPr>
              <a:buFont typeface="Wingdings" panose="05000000000000000000" pitchFamily="2" charset="2"/>
              <a:buChar char="§"/>
            </a:pPr>
            <a:r>
              <a:rPr lang="en-GB" dirty="0" smtClean="0"/>
              <a:t>Diffuse, dull, aching leg pain after prolonged standing or sitting</a:t>
            </a:r>
            <a:endParaRPr lang="en-GB" dirty="0" smtClean="0"/>
          </a:p>
          <a:p>
            <a:pPr>
              <a:buFont typeface="Wingdings" panose="05000000000000000000" pitchFamily="2" charset="2"/>
              <a:buChar char="§"/>
            </a:pPr>
            <a:r>
              <a:rPr lang="en-GB" dirty="0" smtClean="0"/>
              <a:t>Aching legs during menses in women</a:t>
            </a:r>
            <a:endParaRPr lang="en-GB" dirty="0" smtClean="0"/>
          </a:p>
          <a:p>
            <a:pPr>
              <a:buFont typeface="Wingdings" panose="05000000000000000000" pitchFamily="2" charset="2"/>
              <a:buChar char="§"/>
            </a:pPr>
            <a:r>
              <a:rPr lang="en-GB" dirty="0" smtClean="0"/>
              <a:t>Exercise relieves pain due to venous return improvement </a:t>
            </a: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Physical findings</a:t>
            </a:r>
            <a:endParaRPr lang="en-GB" dirty="0"/>
          </a:p>
        </p:txBody>
      </p:sp>
      <p:sp>
        <p:nvSpPr>
          <p:cNvPr id="3" name="Content Placeholder 2"/>
          <p:cNvSpPr>
            <a:spLocks noGrp="1"/>
          </p:cNvSpPr>
          <p:nvPr>
            <p:ph idx="1"/>
          </p:nvPr>
        </p:nvSpPr>
        <p:spPr/>
        <p:txBody>
          <a:bodyPr/>
          <a:lstStyle/>
          <a:p>
            <a:r>
              <a:rPr lang="en-GB" dirty="0" smtClean="0"/>
              <a:t>Dilated, purplish, </a:t>
            </a:r>
            <a:r>
              <a:rPr lang="en-GB" dirty="0" err="1" smtClean="0"/>
              <a:t>ropelike</a:t>
            </a:r>
            <a:r>
              <a:rPr lang="en-GB" dirty="0" smtClean="0"/>
              <a:t> veins in the calf</a:t>
            </a:r>
            <a:endParaRPr lang="en-GB" dirty="0" smtClean="0"/>
          </a:p>
          <a:p>
            <a:r>
              <a:rPr lang="en-GB" dirty="0" smtClean="0"/>
              <a:t>Orthostatic oedema and stasis of the calves</a:t>
            </a:r>
            <a:endParaRPr lang="en-GB" dirty="0" smtClean="0"/>
          </a:p>
          <a:p>
            <a:r>
              <a:rPr lang="en-GB" dirty="0" smtClean="0"/>
              <a:t>Nodules along affected veins and valve incompetence</a:t>
            </a:r>
            <a:endParaRPr lang="en-GB" dirty="0" smtClean="0"/>
          </a:p>
          <a:p>
            <a:r>
              <a:rPr lang="en-GB" dirty="0" smtClean="0"/>
              <a:t>In chronic condition, venous stasis ulcers, which should be differentiated from arterial and diabetic ulcers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304800"/>
            <a:ext cx="8305800" cy="4524315"/>
          </a:xfrm>
          <a:prstGeom prst="rect">
            <a:avLst/>
          </a:prstGeom>
          <a:noFill/>
        </p:spPr>
        <p:txBody>
          <a:bodyPr wrap="square" rtlCol="0">
            <a:spAutoFit/>
          </a:bodyPr>
          <a:lstStyle/>
          <a:p>
            <a:r>
              <a:rPr lang="en-US" sz="3200" b="1" dirty="0" smtClean="0"/>
              <a:t>Heart:</a:t>
            </a:r>
            <a:endParaRPr lang="en-US" sz="3200" b="1" dirty="0" smtClean="0"/>
          </a:p>
          <a:p>
            <a:pPr>
              <a:buFont typeface="Arial" panose="02080604020202020204" pitchFamily="34" charset="0"/>
              <a:buChar char="•"/>
            </a:pPr>
            <a:r>
              <a:rPr lang="en-US" sz="3200" dirty="0" smtClean="0"/>
              <a:t> </a:t>
            </a:r>
            <a:r>
              <a:rPr lang="en-US" sz="2800" dirty="0" smtClean="0"/>
              <a:t>Hollow muscular organ</a:t>
            </a:r>
            <a:endParaRPr lang="en-US" sz="2800" dirty="0" smtClean="0"/>
          </a:p>
          <a:p>
            <a:pPr>
              <a:buFont typeface="Arial" panose="02080604020202020204" pitchFamily="34" charset="0"/>
              <a:buChar char="•"/>
            </a:pPr>
            <a:r>
              <a:rPr lang="en-US" sz="2800" dirty="0" smtClean="0"/>
              <a:t> Occupies mediastinum space</a:t>
            </a:r>
            <a:endParaRPr lang="en-US" sz="2800" dirty="0" smtClean="0"/>
          </a:p>
          <a:p>
            <a:pPr>
              <a:buFont typeface="Arial" panose="02080604020202020204" pitchFamily="34" charset="0"/>
              <a:buChar char="•"/>
            </a:pPr>
            <a:r>
              <a:rPr lang="en-US" sz="2800" dirty="0" smtClean="0"/>
              <a:t> Weighs about 300 g (about size of owner’s fist)</a:t>
            </a:r>
            <a:endParaRPr lang="en-US" sz="2800" dirty="0" smtClean="0"/>
          </a:p>
          <a:p>
            <a:pPr>
              <a:buFont typeface="Arial" panose="02080604020202020204" pitchFamily="34" charset="0"/>
              <a:buChar char="•"/>
            </a:pPr>
            <a:r>
              <a:rPr lang="en-US" sz="2800" dirty="0" smtClean="0"/>
              <a:t> Pumps blood to supply oxygen and nutrients to </a:t>
            </a:r>
            <a:endParaRPr lang="en-US" sz="2800" dirty="0" smtClean="0"/>
          </a:p>
          <a:p>
            <a:r>
              <a:rPr lang="en-US" sz="2800" dirty="0" smtClean="0"/>
              <a:t>   all tissues</a:t>
            </a:r>
            <a:endParaRPr lang="en-US" sz="2800" dirty="0" smtClean="0"/>
          </a:p>
          <a:p>
            <a:endParaRPr lang="en-US" sz="2800" dirty="0" smtClean="0"/>
          </a:p>
          <a:p>
            <a:endParaRPr lang="en-US" sz="2800" dirty="0" smtClean="0"/>
          </a:p>
          <a:p>
            <a:endParaRPr lang="en-US" sz="2800" dirty="0" smtClean="0"/>
          </a:p>
          <a:p>
            <a:endParaRPr lang="en-US" sz="2800" dirty="0" smtClean="0"/>
          </a:p>
        </p:txBody>
      </p:sp>
      <p:sp>
        <p:nvSpPr>
          <p:cNvPr id="4" name="TextBox 3"/>
          <p:cNvSpPr txBox="1"/>
          <p:nvPr/>
        </p:nvSpPr>
        <p:spPr>
          <a:xfrm>
            <a:off x="914400" y="2971800"/>
            <a:ext cx="8229600" cy="4093428"/>
          </a:xfrm>
          <a:prstGeom prst="rect">
            <a:avLst/>
          </a:prstGeom>
          <a:noFill/>
        </p:spPr>
        <p:txBody>
          <a:bodyPr wrap="square" rtlCol="0">
            <a:spAutoFit/>
          </a:bodyPr>
          <a:lstStyle/>
          <a:p>
            <a:r>
              <a:rPr lang="en-US" sz="3200" b="1" dirty="0" smtClean="0"/>
              <a:t>Heart layers:</a:t>
            </a:r>
            <a:endParaRPr lang="en-US" sz="3200" b="1" dirty="0" smtClean="0"/>
          </a:p>
          <a:p>
            <a:pPr>
              <a:buFont typeface="Arial" panose="02080604020202020204" pitchFamily="34" charset="0"/>
              <a:buChar char="•"/>
            </a:pPr>
            <a:r>
              <a:rPr lang="en-US" sz="2800" dirty="0" smtClean="0"/>
              <a:t> Inner layer (endocardium)</a:t>
            </a:r>
            <a:endParaRPr lang="en-US" sz="2800" dirty="0" smtClean="0"/>
          </a:p>
          <a:p>
            <a:pPr>
              <a:buFont typeface="Arial" panose="02080604020202020204" pitchFamily="34" charset="0"/>
              <a:buChar char="•"/>
            </a:pPr>
            <a:r>
              <a:rPr lang="en-US" sz="2800" dirty="0" smtClean="0"/>
              <a:t> Middle layer (myocardium)</a:t>
            </a:r>
            <a:endParaRPr lang="en-US" sz="2800" dirty="0" smtClean="0"/>
          </a:p>
          <a:p>
            <a:pPr>
              <a:buFont typeface="Arial" panose="02080604020202020204" pitchFamily="34" charset="0"/>
              <a:buChar char="•"/>
            </a:pPr>
            <a:r>
              <a:rPr lang="en-US" sz="2800" dirty="0" smtClean="0"/>
              <a:t> Outer layer (pericardium)</a:t>
            </a:r>
            <a:endParaRPr lang="en-US" sz="2800" dirty="0" smtClean="0"/>
          </a:p>
          <a:p>
            <a:pPr>
              <a:buFont typeface="Wingdings" panose="05000000000000000000" pitchFamily="2" charset="2"/>
              <a:buChar char="Ø"/>
            </a:pPr>
            <a:r>
              <a:rPr lang="en-US" sz="2800" dirty="0" smtClean="0"/>
              <a:t> visceral pericardium</a:t>
            </a:r>
            <a:endParaRPr lang="en-US" sz="2800" dirty="0" smtClean="0"/>
          </a:p>
          <a:p>
            <a:pPr>
              <a:buFont typeface="Wingdings" panose="05000000000000000000" pitchFamily="2" charset="2"/>
              <a:buChar char="Ø"/>
            </a:pPr>
            <a:r>
              <a:rPr lang="en-US" sz="2800" dirty="0" smtClean="0"/>
              <a:t> peripheral pericardium</a:t>
            </a:r>
            <a:endParaRPr lang="en-US" sz="2800" dirty="0" smtClean="0"/>
          </a:p>
          <a:p>
            <a:pPr>
              <a:buFont typeface="Wingdings" panose="05000000000000000000" pitchFamily="2" charset="2"/>
              <a:buChar char="Ø"/>
            </a:pPr>
            <a:r>
              <a:rPr lang="en-US" sz="2800" dirty="0" smtClean="0"/>
              <a:t> pericardial space: contains 30 ml lubrication fluid </a:t>
            </a:r>
            <a:endParaRPr lang="en-US" sz="2800" dirty="0" smtClean="0"/>
          </a:p>
          <a:p>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diamond(in)">
                                      <p:cBhvr>
                                        <p:cTn id="44" dur="20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p:cTn id="55" dur="10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56"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8" presetClass="entr" presetSubtype="16" fill="hold"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diamond(in)">
                                      <p:cBhvr>
                                        <p:cTn id="62" dur="20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5"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p:cTn id="67" dur="1000" fill="hold"/>
                                        <p:tgtEl>
                                          <p:spTgt spid="4">
                                            <p:txEl>
                                              <p:pRg st="4" end="4"/>
                                            </p:txEl>
                                          </p:spTgt>
                                        </p:tgtEl>
                                        <p:attrNameLst>
                                          <p:attrName>ppt_w</p:attrName>
                                        </p:attrNameLst>
                                      </p:cBhvr>
                                      <p:tavLst>
                                        <p:tav tm="0">
                                          <p:val>
                                            <p:strVal val="#ppt_w*0.70"/>
                                          </p:val>
                                        </p:tav>
                                        <p:tav tm="100000">
                                          <p:val>
                                            <p:strVal val="#ppt_w"/>
                                          </p:val>
                                        </p:tav>
                                      </p:tavLst>
                                    </p:anim>
                                    <p:anim calcmode="lin" valueType="num">
                                      <p:cBhvr>
                                        <p:cTn id="68" dur="1000" fill="hold"/>
                                        <p:tgtEl>
                                          <p:spTgt spid="4">
                                            <p:txEl>
                                              <p:pRg st="4" end="4"/>
                                            </p:txEl>
                                          </p:spTgt>
                                        </p:tgtEl>
                                        <p:attrNameLst>
                                          <p:attrName>ppt_h</p:attrName>
                                        </p:attrNameLst>
                                      </p:cBhvr>
                                      <p:tavLst>
                                        <p:tav tm="0">
                                          <p:val>
                                            <p:strVal val="#ppt_h"/>
                                          </p:val>
                                        </p:tav>
                                        <p:tav tm="100000">
                                          <p:val>
                                            <p:strVal val="#ppt_h"/>
                                          </p:val>
                                        </p:tav>
                                      </p:tavLst>
                                    </p:anim>
                                    <p:animEffect transition="in" filter="fade">
                                      <p:cBhvr>
                                        <p:cTn id="69" dur="1000"/>
                                        <p:tgtEl>
                                          <p:spTgt spid="4">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4">
                                            <p:txEl>
                                              <p:pRg st="5" end="5"/>
                                            </p:txEl>
                                          </p:spTgt>
                                        </p:tgtEl>
                                        <p:attrNameLst>
                                          <p:attrName>style.visibility</p:attrName>
                                        </p:attrNameLst>
                                      </p:cBhvr>
                                      <p:to>
                                        <p:strVal val="visible"/>
                                      </p:to>
                                    </p:set>
                                    <p:anim calcmode="lin" valueType="num">
                                      <p:cBhvr additive="base">
                                        <p:cTn id="7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5" presetClass="entr" presetSubtype="0" fill="hold" nodeType="clickEffect">
                                  <p:stCondLst>
                                    <p:cond delay="0"/>
                                  </p:stCondLst>
                                  <p:childTnLst>
                                    <p:set>
                                      <p:cBhvr>
                                        <p:cTn id="79" dur="1" fill="hold">
                                          <p:stCondLst>
                                            <p:cond delay="0"/>
                                          </p:stCondLst>
                                        </p:cTn>
                                        <p:tgtEl>
                                          <p:spTgt spid="4">
                                            <p:txEl>
                                              <p:pRg st="6" end="6"/>
                                            </p:txEl>
                                          </p:spTgt>
                                        </p:tgtEl>
                                        <p:attrNameLst>
                                          <p:attrName>style.visibility</p:attrName>
                                        </p:attrNameLst>
                                      </p:cBhvr>
                                      <p:to>
                                        <p:strVal val="visible"/>
                                      </p:to>
                                    </p:set>
                                    <p:anim calcmode="lin" valueType="num">
                                      <p:cBhvr>
                                        <p:cTn id="80" dur="1000" fill="hold"/>
                                        <p:tgtEl>
                                          <p:spTgt spid="4">
                                            <p:txEl>
                                              <p:pRg st="6" end="6"/>
                                            </p:txEl>
                                          </p:spTgt>
                                        </p:tgtEl>
                                        <p:attrNameLst>
                                          <p:attrName>ppt_w</p:attrName>
                                        </p:attrNameLst>
                                      </p:cBhvr>
                                      <p:tavLst>
                                        <p:tav tm="0">
                                          <p:val>
                                            <p:strVal val="#ppt_w*0.70"/>
                                          </p:val>
                                        </p:tav>
                                        <p:tav tm="100000">
                                          <p:val>
                                            <p:strVal val="#ppt_w"/>
                                          </p:val>
                                        </p:tav>
                                      </p:tavLst>
                                    </p:anim>
                                    <p:anim calcmode="lin" valueType="num">
                                      <p:cBhvr>
                                        <p:cTn id="81" dur="1000" fill="hold"/>
                                        <p:tgtEl>
                                          <p:spTgt spid="4">
                                            <p:txEl>
                                              <p:pRg st="6" end="6"/>
                                            </p:txEl>
                                          </p:spTgt>
                                        </p:tgtEl>
                                        <p:attrNameLst>
                                          <p:attrName>ppt_h</p:attrName>
                                        </p:attrNameLst>
                                      </p:cBhvr>
                                      <p:tavLst>
                                        <p:tav tm="0">
                                          <p:val>
                                            <p:strVal val="#ppt_h"/>
                                          </p:val>
                                        </p:tav>
                                        <p:tav tm="100000">
                                          <p:val>
                                            <p:strVal val="#ppt_h"/>
                                          </p:val>
                                        </p:tav>
                                      </p:tavLst>
                                    </p:anim>
                                    <p:animEffect transition="in" filter="fade">
                                      <p:cBhvr>
                                        <p:cTn id="82"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 results</a:t>
            </a:r>
            <a:endParaRPr lang="en-GB" dirty="0"/>
          </a:p>
        </p:txBody>
      </p:sp>
      <p:sp>
        <p:nvSpPr>
          <p:cNvPr id="3" name="Content Placeholder 2"/>
          <p:cNvSpPr>
            <a:spLocks noGrp="1"/>
          </p:cNvSpPr>
          <p:nvPr>
            <p:ph idx="1"/>
          </p:nvPr>
        </p:nvSpPr>
        <p:spPr>
          <a:xfrm>
            <a:off x="457200" y="1600200"/>
            <a:ext cx="8458200" cy="5029200"/>
          </a:xfrm>
        </p:spPr>
        <p:txBody>
          <a:bodyPr>
            <a:normAutofit fontScale="92500" lnSpcReduction="20000"/>
          </a:bodyPr>
          <a:lstStyle/>
          <a:p>
            <a:r>
              <a:rPr lang="en-GB" b="1" dirty="0" smtClean="0"/>
              <a:t>Imaging</a:t>
            </a:r>
            <a:r>
              <a:rPr lang="en-GB" dirty="0" smtClean="0"/>
              <a:t> </a:t>
            </a:r>
            <a:endParaRPr lang="en-GB" dirty="0" smtClean="0"/>
          </a:p>
          <a:p>
            <a:pPr>
              <a:buFont typeface="Wingdings" panose="05000000000000000000" pitchFamily="2" charset="2"/>
              <a:buChar char="ü"/>
            </a:pPr>
            <a:r>
              <a:rPr lang="en-GB" dirty="0" smtClean="0"/>
              <a:t>Ascending and descending </a:t>
            </a:r>
            <a:r>
              <a:rPr lang="en-GB" dirty="0" err="1" smtClean="0"/>
              <a:t>venography</a:t>
            </a:r>
            <a:r>
              <a:rPr lang="en-GB" dirty="0" smtClean="0"/>
              <a:t> reveals venous occlusion and collateral circulation </a:t>
            </a:r>
            <a:endParaRPr lang="en-GB" dirty="0" smtClean="0"/>
          </a:p>
          <a:p>
            <a:r>
              <a:rPr lang="en-GB" b="1" dirty="0" smtClean="0"/>
              <a:t>Diagnostic procedures</a:t>
            </a:r>
            <a:endParaRPr lang="en-GB" b="1" dirty="0" smtClean="0"/>
          </a:p>
          <a:p>
            <a:pPr>
              <a:buFont typeface="Wingdings" panose="05000000000000000000" pitchFamily="2" charset="2"/>
              <a:buChar char="ü"/>
            </a:pPr>
            <a:r>
              <a:rPr lang="en-GB" dirty="0" err="1" smtClean="0"/>
              <a:t>Photoplethysmography</a:t>
            </a:r>
            <a:r>
              <a:rPr lang="en-GB" dirty="0" smtClean="0"/>
              <a:t>, a </a:t>
            </a:r>
            <a:r>
              <a:rPr lang="en-GB" dirty="0" err="1" smtClean="0"/>
              <a:t>noninvasive</a:t>
            </a:r>
            <a:r>
              <a:rPr lang="en-GB" dirty="0" smtClean="0"/>
              <a:t> test, characterizes venous blood flow by showing changes in the skin’s circulation</a:t>
            </a:r>
            <a:endParaRPr lang="en-GB" dirty="0" smtClean="0"/>
          </a:p>
          <a:p>
            <a:pPr>
              <a:buFont typeface="Wingdings" panose="05000000000000000000" pitchFamily="2" charset="2"/>
              <a:buChar char="ü"/>
            </a:pPr>
            <a:r>
              <a:rPr lang="en-GB" dirty="0" err="1" smtClean="0"/>
              <a:t>Dopler</a:t>
            </a:r>
            <a:r>
              <a:rPr lang="en-GB" dirty="0" smtClean="0"/>
              <a:t> </a:t>
            </a:r>
            <a:r>
              <a:rPr lang="en-GB" dirty="0" err="1" smtClean="0"/>
              <a:t>ultrasonography</a:t>
            </a:r>
            <a:r>
              <a:rPr lang="en-GB" dirty="0" smtClean="0"/>
              <a:t> quickly and </a:t>
            </a:r>
            <a:r>
              <a:rPr lang="en-GB" dirty="0" err="1" smtClean="0"/>
              <a:t>acurately</a:t>
            </a:r>
            <a:r>
              <a:rPr lang="en-GB" dirty="0" smtClean="0"/>
              <a:t> shows presence or absence of venous backflow in deep or superficial veins</a:t>
            </a:r>
            <a:endParaRPr lang="en-GB" dirty="0" smtClean="0"/>
          </a:p>
          <a:p>
            <a:pPr>
              <a:buFont typeface="Wingdings" panose="05000000000000000000" pitchFamily="2" charset="2"/>
              <a:buChar char="ü"/>
            </a:pPr>
            <a:r>
              <a:rPr lang="en-GB" dirty="0" smtClean="0"/>
              <a:t>Venous outflow and reflux </a:t>
            </a:r>
            <a:r>
              <a:rPr lang="en-GB" dirty="0" err="1" smtClean="0"/>
              <a:t>plethysmography</a:t>
            </a:r>
            <a:r>
              <a:rPr lang="en-GB" dirty="0" smtClean="0"/>
              <a:t>  may be used to identify deep venous occlusion </a:t>
            </a:r>
            <a:endParaRPr lang="en-GB"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Treatment </a:t>
            </a:r>
            <a:endParaRPr lang="en-GB" dirty="0"/>
          </a:p>
        </p:txBody>
      </p:sp>
      <p:sp>
        <p:nvSpPr>
          <p:cNvPr id="3" name="Content Placeholder 2"/>
          <p:cNvSpPr>
            <a:spLocks noGrp="1"/>
          </p:cNvSpPr>
          <p:nvPr>
            <p:ph idx="1"/>
          </p:nvPr>
        </p:nvSpPr>
        <p:spPr>
          <a:xfrm>
            <a:off x="457200" y="1600200"/>
            <a:ext cx="8458200" cy="4953000"/>
          </a:xfrm>
        </p:spPr>
        <p:txBody>
          <a:bodyPr>
            <a:normAutofit fontScale="92500" lnSpcReduction="10000"/>
          </a:bodyPr>
          <a:lstStyle/>
          <a:p>
            <a:pPr>
              <a:buNone/>
            </a:pPr>
            <a:r>
              <a:rPr lang="en-GB" b="1" dirty="0" smtClean="0"/>
              <a:t>General:</a:t>
            </a:r>
            <a:endParaRPr lang="en-GB" b="1" dirty="0" smtClean="0"/>
          </a:p>
          <a:p>
            <a:r>
              <a:rPr lang="en-GB" dirty="0" smtClean="0"/>
              <a:t>Put on elastic bandage</a:t>
            </a:r>
            <a:endParaRPr lang="en-GB" dirty="0" smtClean="0"/>
          </a:p>
          <a:p>
            <a:r>
              <a:rPr lang="en-GB" dirty="0" smtClean="0"/>
              <a:t>Avoid tight clothing</a:t>
            </a:r>
            <a:endParaRPr lang="en-GB" dirty="0" smtClean="0"/>
          </a:p>
          <a:p>
            <a:r>
              <a:rPr lang="en-GB" dirty="0" smtClean="0"/>
              <a:t>Wear </a:t>
            </a:r>
            <a:r>
              <a:rPr lang="en-GB" dirty="0" err="1" smtClean="0"/>
              <a:t>antiembolism</a:t>
            </a:r>
            <a:r>
              <a:rPr lang="en-GB" dirty="0" smtClean="0"/>
              <a:t> stockings for moderate varicosity</a:t>
            </a:r>
            <a:endParaRPr lang="en-GB" dirty="0" smtClean="0"/>
          </a:p>
          <a:p>
            <a:r>
              <a:rPr lang="en-GB" dirty="0" smtClean="0"/>
              <a:t>Severe varicosities are treated with </a:t>
            </a:r>
            <a:r>
              <a:rPr lang="en-GB" dirty="0" err="1" smtClean="0"/>
              <a:t>custorm</a:t>
            </a:r>
            <a:r>
              <a:rPr lang="en-GB" dirty="0" smtClean="0"/>
              <a:t> fitted, surgical weight stockings with graduated pressure</a:t>
            </a:r>
            <a:endParaRPr lang="en-GB" dirty="0" smtClean="0"/>
          </a:p>
          <a:p>
            <a:r>
              <a:rPr lang="en-GB" dirty="0" smtClean="0"/>
              <a:t>Avoid prolonged standing</a:t>
            </a:r>
            <a:endParaRPr lang="en-GB" dirty="0" smtClean="0"/>
          </a:p>
          <a:p>
            <a:r>
              <a:rPr lang="en-GB" dirty="0" smtClean="0"/>
              <a:t>Routine exercise</a:t>
            </a:r>
            <a:endParaRPr lang="en-GB" dirty="0" smtClean="0"/>
          </a:p>
          <a:p>
            <a:r>
              <a:rPr lang="en-GB" dirty="0" smtClean="0"/>
              <a:t>Elevation of the legs</a:t>
            </a:r>
            <a:endParaRPr lang="en-GB" dirty="0" smtClean="0"/>
          </a:p>
          <a:p>
            <a:endParaRPr lang="en-GB"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Medication/surgery  </a:t>
            </a:r>
            <a:endParaRPr lang="en-GB" dirty="0"/>
          </a:p>
        </p:txBody>
      </p:sp>
      <p:sp>
        <p:nvSpPr>
          <p:cNvPr id="3" name="Content Placeholder 2"/>
          <p:cNvSpPr>
            <a:spLocks noGrp="1"/>
          </p:cNvSpPr>
          <p:nvPr>
            <p:ph idx="1"/>
          </p:nvPr>
        </p:nvSpPr>
        <p:spPr>
          <a:xfrm>
            <a:off x="457200" y="1219200"/>
            <a:ext cx="8686800" cy="5257800"/>
          </a:xfrm>
        </p:spPr>
        <p:txBody>
          <a:bodyPr>
            <a:normAutofit fontScale="92500" lnSpcReduction="20000"/>
          </a:bodyPr>
          <a:lstStyle/>
          <a:p>
            <a:r>
              <a:rPr lang="en-GB" b="1" dirty="0" smtClean="0"/>
              <a:t>Medication</a:t>
            </a:r>
            <a:r>
              <a:rPr lang="en-GB" dirty="0" smtClean="0"/>
              <a:t>:</a:t>
            </a:r>
            <a:endParaRPr lang="en-GB" dirty="0" smtClean="0"/>
          </a:p>
          <a:p>
            <a:pPr>
              <a:buFont typeface="Wingdings" panose="05000000000000000000" pitchFamily="2" charset="2"/>
              <a:buChar char="ü"/>
            </a:pPr>
            <a:r>
              <a:rPr lang="en-GB" dirty="0" err="1" smtClean="0"/>
              <a:t>Sclerotherapy</a:t>
            </a:r>
            <a:r>
              <a:rPr lang="en-GB" dirty="0" smtClean="0"/>
              <a:t>- the injection of irritating chemicals into a vein to destroy it</a:t>
            </a:r>
            <a:endParaRPr lang="en-GB" dirty="0" smtClean="0"/>
          </a:p>
          <a:p>
            <a:r>
              <a:rPr lang="en-GB" b="1" dirty="0" smtClean="0"/>
              <a:t>Surgical interventions include</a:t>
            </a:r>
            <a:r>
              <a:rPr lang="en-GB" dirty="0" smtClean="0"/>
              <a:t>:</a:t>
            </a:r>
            <a:endParaRPr lang="en-GB" dirty="0" smtClean="0"/>
          </a:p>
          <a:p>
            <a:pPr>
              <a:buFont typeface="Wingdings" panose="05000000000000000000" pitchFamily="2" charset="2"/>
              <a:buChar char="ü"/>
            </a:pPr>
            <a:r>
              <a:rPr lang="en-GB" dirty="0" smtClean="0"/>
              <a:t>Stripping (removing all contents from affected vein) and ligation (the application of a ligature)</a:t>
            </a:r>
            <a:endParaRPr lang="en-GB" dirty="0" smtClean="0"/>
          </a:p>
          <a:p>
            <a:pPr>
              <a:buFont typeface="Wingdings" panose="05000000000000000000" pitchFamily="2" charset="2"/>
              <a:buChar char="ü"/>
            </a:pPr>
            <a:r>
              <a:rPr lang="en-GB" dirty="0" smtClean="0"/>
              <a:t>Laser surgery- use of intense beam of light to vaporize the blockage</a:t>
            </a:r>
            <a:endParaRPr lang="en-GB" dirty="0" smtClean="0"/>
          </a:p>
          <a:p>
            <a:pPr>
              <a:buFont typeface="Wingdings" panose="05000000000000000000" pitchFamily="2" charset="2"/>
              <a:buChar char="ü"/>
            </a:pPr>
            <a:r>
              <a:rPr lang="en-GB" dirty="0" smtClean="0"/>
              <a:t>Catheter-assisted procedure</a:t>
            </a:r>
            <a:endParaRPr lang="en-GB" dirty="0" smtClean="0"/>
          </a:p>
          <a:p>
            <a:pPr>
              <a:buFont typeface="Wingdings" panose="05000000000000000000" pitchFamily="2" charset="2"/>
              <a:buChar char="ü"/>
            </a:pPr>
            <a:r>
              <a:rPr lang="en-GB" dirty="0" err="1" smtClean="0"/>
              <a:t>Phlebectomy</a:t>
            </a:r>
            <a:r>
              <a:rPr lang="en-GB" dirty="0" smtClean="0"/>
              <a:t>: surgical removal of a vein or part of a vein </a:t>
            </a:r>
            <a:endParaRPr lang="en-GB" dirty="0" smtClean="0"/>
          </a:p>
          <a:p>
            <a:pPr>
              <a:buFont typeface="Wingdings" panose="05000000000000000000" pitchFamily="2" charset="2"/>
              <a:buChar char="ü"/>
            </a:pPr>
            <a:r>
              <a:rPr lang="en-GB" dirty="0" smtClean="0"/>
              <a:t>Endoscopic vein surgery </a:t>
            </a:r>
            <a:endParaRPr lang="en-GB"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considerations </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b="1" dirty="0" smtClean="0"/>
              <a:t>Key outcomes</a:t>
            </a:r>
            <a:endParaRPr lang="en-GB" b="1" dirty="0" smtClean="0"/>
          </a:p>
          <a:p>
            <a:pPr>
              <a:buNone/>
            </a:pPr>
            <a:r>
              <a:rPr lang="en-GB" dirty="0" smtClean="0"/>
              <a:t>The patient will:</a:t>
            </a:r>
            <a:endParaRPr lang="en-GB" dirty="0" smtClean="0"/>
          </a:p>
          <a:p>
            <a:r>
              <a:rPr lang="en-GB" dirty="0" smtClean="0"/>
              <a:t>Express understanding of disorder and treatment </a:t>
            </a:r>
            <a:endParaRPr lang="en-GB" dirty="0" smtClean="0"/>
          </a:p>
          <a:p>
            <a:r>
              <a:rPr lang="en-GB" dirty="0" smtClean="0"/>
              <a:t>Maintain adequate distal and collateral circulation </a:t>
            </a:r>
            <a:endParaRPr lang="en-GB" dirty="0" smtClean="0"/>
          </a:p>
          <a:p>
            <a:r>
              <a:rPr lang="en-GB" dirty="0" smtClean="0"/>
              <a:t>Express feelings of increased comfort and decreased pain</a:t>
            </a:r>
            <a:endParaRPr lang="en-GB" dirty="0" smtClean="0"/>
          </a:p>
          <a:p>
            <a:r>
              <a:rPr lang="en-GB" dirty="0" smtClean="0"/>
              <a:t>Carry out  activities of daily living without excess fatigue or discomfort </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considerations </a:t>
            </a:r>
            <a:endParaRPr lang="en-GB" dirty="0"/>
          </a:p>
        </p:txBody>
      </p:sp>
      <p:sp>
        <p:nvSpPr>
          <p:cNvPr id="3" name="Content Placeholder 2"/>
          <p:cNvSpPr>
            <a:spLocks noGrp="1"/>
          </p:cNvSpPr>
          <p:nvPr>
            <p:ph idx="1"/>
          </p:nvPr>
        </p:nvSpPr>
        <p:spPr>
          <a:xfrm>
            <a:off x="457200" y="1600200"/>
            <a:ext cx="8534400" cy="5029200"/>
          </a:xfrm>
        </p:spPr>
        <p:txBody>
          <a:bodyPr/>
          <a:lstStyle/>
          <a:p>
            <a:r>
              <a:rPr lang="en-GB" dirty="0" smtClean="0"/>
              <a:t>After stripping and ligation or after injection of a </a:t>
            </a:r>
            <a:r>
              <a:rPr lang="en-GB" dirty="0" err="1" smtClean="0"/>
              <a:t>sclerosing</a:t>
            </a:r>
            <a:r>
              <a:rPr lang="en-GB" dirty="0" smtClean="0"/>
              <a:t> agent, administer agent analgesics as ordered to relieve pain</a:t>
            </a:r>
            <a:endParaRPr lang="en-GB" dirty="0" smtClean="0"/>
          </a:p>
          <a:p>
            <a:r>
              <a:rPr lang="en-GB" dirty="0" smtClean="0"/>
              <a:t>Frequently check circulation in toes and observe elastic bandages for bleeding</a:t>
            </a:r>
            <a:endParaRPr lang="en-GB" dirty="0" smtClean="0"/>
          </a:p>
          <a:p>
            <a:r>
              <a:rPr lang="en-GB" dirty="0" smtClean="0"/>
              <a:t>When ordered, rewrap bandages at least once per a shift, wrapping from toe to thigh, with the leg elevated </a:t>
            </a:r>
            <a:endParaRPr lang="en-GB" dirty="0" smtClean="0"/>
          </a:p>
          <a:p>
            <a:endParaRPr lang="en-GB"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a:t>
            </a:r>
            <a:endParaRPr lang="en-GB" dirty="0"/>
          </a:p>
        </p:txBody>
      </p:sp>
      <p:sp>
        <p:nvSpPr>
          <p:cNvPr id="3" name="Content Placeholder 2"/>
          <p:cNvSpPr>
            <a:spLocks noGrp="1"/>
          </p:cNvSpPr>
          <p:nvPr>
            <p:ph idx="1"/>
          </p:nvPr>
        </p:nvSpPr>
        <p:spPr/>
        <p:txBody>
          <a:bodyPr/>
          <a:lstStyle/>
          <a:p>
            <a:pPr>
              <a:buNone/>
            </a:pPr>
            <a:r>
              <a:rPr lang="en-GB" dirty="0" smtClean="0"/>
              <a:t>ALERT</a:t>
            </a:r>
            <a:endParaRPr lang="en-GB" dirty="0" smtClean="0"/>
          </a:p>
          <a:p>
            <a:pPr>
              <a:buNone/>
            </a:pPr>
            <a:r>
              <a:rPr lang="en-GB" i="1" dirty="0" smtClean="0"/>
              <a:t>Watch for signs and symptoms of complications, such as sensory loss in the leg, calf pain, and fever</a:t>
            </a:r>
            <a:endParaRPr lang="en-GB" i="1" dirty="0" smtClean="0"/>
          </a:p>
          <a:p>
            <a:r>
              <a:rPr lang="en-GB" dirty="0" smtClean="0"/>
              <a:t>Response to treatment </a:t>
            </a:r>
            <a:endParaRPr lang="en-GB" dirty="0" smtClean="0"/>
          </a:p>
          <a:p>
            <a:r>
              <a:rPr lang="en-GB" dirty="0" smtClean="0"/>
              <a:t>Skin integrity</a:t>
            </a:r>
            <a:endParaRPr lang="en-GB" dirty="0" smtClean="0"/>
          </a:p>
          <a:p>
            <a:r>
              <a:rPr lang="en-GB" dirty="0" smtClean="0"/>
              <a:t>Pain control </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Patient teaching </a:t>
            </a:r>
            <a:endParaRPr lang="en-GB" dirty="0"/>
          </a:p>
        </p:txBody>
      </p:sp>
      <p:sp>
        <p:nvSpPr>
          <p:cNvPr id="3" name="Content Placeholder 2"/>
          <p:cNvSpPr>
            <a:spLocks noGrp="1"/>
          </p:cNvSpPr>
          <p:nvPr>
            <p:ph idx="1"/>
          </p:nvPr>
        </p:nvSpPr>
        <p:spPr>
          <a:xfrm>
            <a:off x="457200" y="1600200"/>
            <a:ext cx="8458200" cy="5105400"/>
          </a:xfrm>
        </p:spPr>
        <p:txBody>
          <a:bodyPr>
            <a:normAutofit fontScale="92500" lnSpcReduction="10000"/>
          </a:bodyPr>
          <a:lstStyle/>
          <a:p>
            <a:pPr>
              <a:buNone/>
            </a:pPr>
            <a:r>
              <a:rPr lang="en-GB" dirty="0" smtClean="0"/>
              <a:t>Teachings should include:</a:t>
            </a:r>
            <a:endParaRPr lang="en-GB" dirty="0" smtClean="0"/>
          </a:p>
          <a:p>
            <a:pPr>
              <a:buFont typeface="Wingdings" panose="05000000000000000000" pitchFamily="2" charset="2"/>
              <a:buChar char="ü"/>
            </a:pPr>
            <a:r>
              <a:rPr lang="en-GB" dirty="0" smtClean="0"/>
              <a:t>The disorder, diagnosis and treatment</a:t>
            </a:r>
            <a:endParaRPr lang="en-GB" dirty="0" smtClean="0"/>
          </a:p>
          <a:p>
            <a:pPr>
              <a:buFont typeface="Wingdings" panose="05000000000000000000" pitchFamily="2" charset="2"/>
              <a:buChar char="ü"/>
            </a:pPr>
            <a:r>
              <a:rPr lang="en-GB" dirty="0" smtClean="0"/>
              <a:t>Avoidance of wearing constrictive clothing</a:t>
            </a:r>
            <a:endParaRPr lang="en-GB" dirty="0" smtClean="0"/>
          </a:p>
          <a:p>
            <a:pPr>
              <a:buFont typeface="Wingdings" panose="05000000000000000000" pitchFamily="2" charset="2"/>
              <a:buChar char="ü"/>
            </a:pPr>
            <a:r>
              <a:rPr lang="en-GB" dirty="0" smtClean="0"/>
              <a:t>Elevating legs above heart level</a:t>
            </a:r>
            <a:endParaRPr lang="en-GB" dirty="0" smtClean="0"/>
          </a:p>
          <a:p>
            <a:pPr>
              <a:buFont typeface="Wingdings" panose="05000000000000000000" pitchFamily="2" charset="2"/>
              <a:buChar char="ü"/>
            </a:pPr>
            <a:r>
              <a:rPr lang="en-GB" dirty="0" smtClean="0"/>
              <a:t>Avoiding prolonged standing or sitting</a:t>
            </a:r>
            <a:endParaRPr lang="en-GB" dirty="0" smtClean="0"/>
          </a:p>
          <a:p>
            <a:pPr>
              <a:buFont typeface="Wingdings" panose="05000000000000000000" pitchFamily="2" charset="2"/>
              <a:buChar char="ü"/>
            </a:pPr>
            <a:r>
              <a:rPr lang="en-GB" dirty="0" smtClean="0"/>
              <a:t>How to put on elastic, </a:t>
            </a:r>
            <a:r>
              <a:rPr lang="en-GB" dirty="0" err="1" smtClean="0"/>
              <a:t>antiembolism</a:t>
            </a:r>
            <a:r>
              <a:rPr lang="en-GB" dirty="0" smtClean="0"/>
              <a:t>, compression stockings before getting out of bed in the morning</a:t>
            </a:r>
            <a:endParaRPr lang="en-GB" dirty="0" smtClean="0"/>
          </a:p>
          <a:p>
            <a:pPr>
              <a:buFont typeface="Wingdings" panose="05000000000000000000" pitchFamily="2" charset="2"/>
              <a:buChar char="ü"/>
            </a:pPr>
            <a:r>
              <a:rPr lang="en-GB" dirty="0" smtClean="0"/>
              <a:t>To avoid injury to lower legs, ankles and feet</a:t>
            </a:r>
            <a:endParaRPr lang="en-GB" dirty="0" smtClean="0"/>
          </a:p>
          <a:p>
            <a:pPr>
              <a:buFont typeface="Wingdings" panose="05000000000000000000" pitchFamily="2" charset="2"/>
              <a:buChar char="ü"/>
            </a:pPr>
            <a:r>
              <a:rPr lang="en-GB" dirty="0" smtClean="0"/>
              <a:t>Observe for altered skin integrity and report to physician any problem </a:t>
            </a:r>
            <a:endParaRPr lang="en-GB"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Prevention </a:t>
            </a:r>
            <a:endParaRPr lang="en-GB" dirty="0"/>
          </a:p>
        </p:txBody>
      </p:sp>
      <p:sp>
        <p:nvSpPr>
          <p:cNvPr id="3" name="Content Placeholder 2"/>
          <p:cNvSpPr>
            <a:spLocks noGrp="1"/>
          </p:cNvSpPr>
          <p:nvPr>
            <p:ph idx="1"/>
          </p:nvPr>
        </p:nvSpPr>
        <p:spPr>
          <a:xfrm>
            <a:off x="457200" y="1295400"/>
            <a:ext cx="8534400" cy="5562600"/>
          </a:xfrm>
        </p:spPr>
        <p:txBody>
          <a:bodyPr>
            <a:normAutofit fontScale="92500" lnSpcReduction="20000"/>
          </a:bodyPr>
          <a:lstStyle/>
          <a:p>
            <a:pPr>
              <a:buNone/>
            </a:pPr>
            <a:r>
              <a:rPr lang="en-GB" dirty="0" smtClean="0"/>
              <a:t>Individuals with risk factors for varicose may prevent</a:t>
            </a:r>
            <a:endParaRPr lang="en-GB" dirty="0" smtClean="0"/>
          </a:p>
          <a:p>
            <a:pPr>
              <a:buNone/>
            </a:pPr>
            <a:r>
              <a:rPr lang="en-GB" dirty="0" smtClean="0"/>
              <a:t>them by following these guidelines:</a:t>
            </a:r>
            <a:endParaRPr lang="en-GB" dirty="0" smtClean="0"/>
          </a:p>
          <a:p>
            <a:pPr>
              <a:buFont typeface="Wingdings" panose="05000000000000000000" pitchFamily="2" charset="2"/>
              <a:buChar char="§"/>
            </a:pPr>
            <a:r>
              <a:rPr lang="en-GB" dirty="0" smtClean="0"/>
              <a:t>Rest your legs and elevate them periodically if standing is prolonged</a:t>
            </a:r>
            <a:endParaRPr lang="en-GB" dirty="0" smtClean="0"/>
          </a:p>
          <a:p>
            <a:pPr>
              <a:buFont typeface="Wingdings" panose="05000000000000000000" pitchFamily="2" charset="2"/>
              <a:buChar char="§"/>
            </a:pPr>
            <a:r>
              <a:rPr lang="en-GB" dirty="0" smtClean="0"/>
              <a:t>Wear supportive stockings</a:t>
            </a:r>
            <a:endParaRPr lang="en-GB" dirty="0" smtClean="0"/>
          </a:p>
          <a:p>
            <a:pPr>
              <a:buFont typeface="Wingdings" panose="05000000000000000000" pitchFamily="2" charset="2"/>
              <a:buChar char="§"/>
            </a:pPr>
            <a:r>
              <a:rPr lang="en-GB" dirty="0" smtClean="0"/>
              <a:t>Avoid wearing high heels and panty leg girdles</a:t>
            </a:r>
            <a:endParaRPr lang="en-GB" dirty="0" smtClean="0"/>
          </a:p>
          <a:p>
            <a:pPr>
              <a:buFont typeface="Wingdings" panose="05000000000000000000" pitchFamily="2" charset="2"/>
              <a:buChar char="§"/>
            </a:pPr>
            <a:r>
              <a:rPr lang="en-GB" dirty="0" smtClean="0"/>
              <a:t>Drink 2 to 3 L of fluid per day</a:t>
            </a:r>
            <a:endParaRPr lang="en-GB" dirty="0" smtClean="0"/>
          </a:p>
          <a:p>
            <a:pPr>
              <a:buFont typeface="Wingdings" panose="05000000000000000000" pitchFamily="2" charset="2"/>
              <a:buChar char="§"/>
            </a:pPr>
            <a:r>
              <a:rPr lang="en-GB" dirty="0" smtClean="0"/>
              <a:t>Eat plenty of fibre and avoid salt to decrease swelling caused by fluid retention and constipation</a:t>
            </a:r>
            <a:endParaRPr lang="en-GB" dirty="0" smtClean="0"/>
          </a:p>
          <a:p>
            <a:pPr>
              <a:buFont typeface="Wingdings" panose="05000000000000000000" pitchFamily="2" charset="2"/>
              <a:buChar char="§"/>
            </a:pPr>
            <a:r>
              <a:rPr lang="en-GB" dirty="0" smtClean="0"/>
              <a:t>Avoid crossing your legs when sitting</a:t>
            </a:r>
            <a:endParaRPr lang="en-GB" dirty="0" smtClean="0"/>
          </a:p>
          <a:p>
            <a:pPr>
              <a:buFont typeface="Wingdings" panose="05000000000000000000" pitchFamily="2" charset="2"/>
              <a:buChar char="§"/>
            </a:pPr>
            <a:r>
              <a:rPr lang="en-GB" dirty="0" smtClean="0"/>
              <a:t>Exercise regularly </a:t>
            </a:r>
            <a:endParaRPr lang="en-GB" dirty="0" smtClean="0"/>
          </a:p>
          <a:p>
            <a:pPr>
              <a:buFont typeface="Wingdings" panose="05000000000000000000" pitchFamily="2" charset="2"/>
              <a:buChar char="§"/>
            </a:pPr>
            <a:r>
              <a:rPr lang="en-GB" dirty="0" smtClean="0"/>
              <a:t>Maintain a health weight </a:t>
            </a:r>
            <a:endParaRPr lang="en-GB"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962"/>
            <a:ext cx="8229600" cy="1417638"/>
          </a:xfrm>
        </p:spPr>
        <p:txBody>
          <a:bodyPr>
            <a:normAutofit fontScale="90000"/>
          </a:bodyPr>
          <a:lstStyle/>
          <a:p>
            <a:r>
              <a:rPr lang="en-GB" dirty="0" smtClean="0"/>
              <a:t>ACUTE ARTERIAL OCCLUSION: ARTERIAL THROMBOSIS AND ARTERIAL EMBOLISM</a:t>
            </a:r>
            <a:endParaRPr lang="en-GB" dirty="0"/>
          </a:p>
        </p:txBody>
      </p:sp>
      <p:sp>
        <p:nvSpPr>
          <p:cNvPr id="3" name="Content Placeholder 2"/>
          <p:cNvSpPr>
            <a:spLocks noGrp="1"/>
          </p:cNvSpPr>
          <p:nvPr>
            <p:ph idx="1"/>
          </p:nvPr>
        </p:nvSpPr>
        <p:spPr>
          <a:xfrm>
            <a:off x="457200" y="2255837"/>
            <a:ext cx="8229600" cy="4525963"/>
          </a:xfrm>
        </p:spPr>
        <p:txBody>
          <a:bodyPr/>
          <a:lstStyle/>
          <a:p>
            <a:r>
              <a:rPr lang="en-GB" dirty="0" smtClean="0"/>
              <a:t> A peripheral artery may be acutely occluded by development of a thrombus (blood clot) or by an embolism (moving blood clot)</a:t>
            </a:r>
            <a:endParaRPr lang="en-GB" dirty="0" smtClean="0"/>
          </a:p>
          <a:p>
            <a:r>
              <a:rPr lang="en-GB" dirty="0" smtClean="0"/>
              <a:t>Blood flow to tissues supplied by the artery is impaired, resulting in acute tissue ischemia and a risk for necrosis and gangrene</a:t>
            </a:r>
            <a:endParaRPr lang="en-GB"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Pathophysiology</a:t>
            </a:r>
            <a:r>
              <a:rPr lang="en-GB" dirty="0" smtClean="0"/>
              <a:t> </a:t>
            </a:r>
            <a:endParaRPr lang="en-GB" dirty="0"/>
          </a:p>
        </p:txBody>
      </p:sp>
      <p:sp>
        <p:nvSpPr>
          <p:cNvPr id="3" name="Content Placeholder 2"/>
          <p:cNvSpPr>
            <a:spLocks noGrp="1"/>
          </p:cNvSpPr>
          <p:nvPr>
            <p:ph idx="1"/>
          </p:nvPr>
        </p:nvSpPr>
        <p:spPr>
          <a:xfrm>
            <a:off x="457200" y="1295400"/>
            <a:ext cx="8686800" cy="5562600"/>
          </a:xfrm>
        </p:spPr>
        <p:txBody>
          <a:bodyPr>
            <a:normAutofit fontScale="92500" lnSpcReduction="20000"/>
          </a:bodyPr>
          <a:lstStyle/>
          <a:p>
            <a:pPr>
              <a:buNone/>
            </a:pPr>
            <a:r>
              <a:rPr lang="en-GB" b="1" dirty="0" smtClean="0"/>
              <a:t>ARTERIAL THROMBOSIS</a:t>
            </a:r>
            <a:endParaRPr lang="en-GB" b="1" dirty="0" smtClean="0"/>
          </a:p>
          <a:p>
            <a:r>
              <a:rPr lang="en-GB" dirty="0" smtClean="0"/>
              <a:t>A thrombus is a blood clot that adheres to the vessel wall, commonly in areas where intravascular factors stimulate coagulation (e.g. Where a vessel lumen is partially obstructed and its wall is damaged and roughened by </a:t>
            </a:r>
            <a:r>
              <a:rPr lang="en-GB" dirty="0" err="1" smtClean="0"/>
              <a:t>artherosclerosis</a:t>
            </a:r>
            <a:r>
              <a:rPr lang="en-GB" dirty="0" smtClean="0"/>
              <a:t>)</a:t>
            </a:r>
            <a:endParaRPr lang="en-GB" dirty="0" smtClean="0"/>
          </a:p>
          <a:p>
            <a:r>
              <a:rPr lang="en-GB" dirty="0" smtClean="0"/>
              <a:t>Infection or inflammation of blood vessel wall or pooling of blood also can prompt coagulation and thrombus formation</a:t>
            </a:r>
            <a:endParaRPr lang="en-GB" dirty="0" smtClean="0"/>
          </a:p>
          <a:p>
            <a:r>
              <a:rPr lang="en-GB" dirty="0" smtClean="0"/>
              <a:t>The thrombus can occlude arterial blood flow through the vessel, leading to ischemia of tissue supplied by the vessel, depending of size of affected artery and degree of collateral  circulation</a:t>
            </a:r>
            <a:endParaRPr lang="en-GB" dirty="0" smtClean="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8534400" cy="4031873"/>
          </a:xfrm>
          <a:prstGeom prst="rect">
            <a:avLst/>
          </a:prstGeom>
          <a:noFill/>
        </p:spPr>
        <p:txBody>
          <a:bodyPr wrap="square" rtlCol="0">
            <a:spAutoFit/>
          </a:bodyPr>
          <a:lstStyle/>
          <a:p>
            <a:r>
              <a:rPr lang="en-US" sz="3200" b="1" dirty="0" smtClean="0"/>
              <a:t>Heart chambers:</a:t>
            </a:r>
            <a:endParaRPr lang="en-US" sz="3200" b="1" dirty="0" smtClean="0"/>
          </a:p>
          <a:p>
            <a:pPr>
              <a:buFont typeface="Arial" panose="02080604020202020204" pitchFamily="34" charset="0"/>
              <a:buChar char="•"/>
            </a:pPr>
            <a:r>
              <a:rPr lang="en-US" sz="2800" dirty="0" smtClean="0"/>
              <a:t> Right atrium –Receives venous (deoxygenated) blood</a:t>
            </a:r>
            <a:endParaRPr lang="en-US" sz="2800" dirty="0" smtClean="0"/>
          </a:p>
          <a:p>
            <a:pPr>
              <a:buFont typeface="Arial" panose="02080604020202020204" pitchFamily="34" charset="0"/>
              <a:buChar char="•"/>
            </a:pPr>
            <a:r>
              <a:rPr lang="en-US" sz="2800" dirty="0" smtClean="0"/>
              <a:t> Left atrium – receives oxygenated blood from the lungs</a:t>
            </a:r>
            <a:endParaRPr lang="en-US" sz="2800" dirty="0" smtClean="0"/>
          </a:p>
          <a:p>
            <a:pPr>
              <a:buFont typeface="Arial" panose="02080604020202020204" pitchFamily="34" charset="0"/>
              <a:buChar char="•"/>
            </a:pPr>
            <a:r>
              <a:rPr lang="en-US" sz="2800" dirty="0" smtClean="0"/>
              <a:t> Right ventricle – Sends deoxygenated blood to the lungs</a:t>
            </a:r>
            <a:endParaRPr lang="en-US" sz="2800" dirty="0" smtClean="0"/>
          </a:p>
          <a:p>
            <a:pPr>
              <a:buFont typeface="Arial" panose="02080604020202020204" pitchFamily="34" charset="0"/>
              <a:buChar char="•"/>
            </a:pPr>
            <a:r>
              <a:rPr lang="en-US" sz="2800" dirty="0" smtClean="0"/>
              <a:t> Left ventricle – Distributes oxygenated blood to body tissues</a:t>
            </a:r>
            <a:endParaRPr lang="en-US" sz="2800" dirty="0"/>
          </a:p>
        </p:txBody>
      </p:sp>
      <p:sp>
        <p:nvSpPr>
          <p:cNvPr id="3" name="TextBox 2"/>
          <p:cNvSpPr txBox="1"/>
          <p:nvPr/>
        </p:nvSpPr>
        <p:spPr>
          <a:xfrm>
            <a:off x="685801" y="4038601"/>
            <a:ext cx="8458200" cy="3231654"/>
          </a:xfrm>
          <a:prstGeom prst="rect">
            <a:avLst/>
          </a:prstGeom>
          <a:noFill/>
        </p:spPr>
        <p:txBody>
          <a:bodyPr wrap="square" rtlCol="0">
            <a:spAutoFit/>
          </a:bodyPr>
          <a:lstStyle/>
          <a:p>
            <a:r>
              <a:rPr lang="en-US" sz="3200" b="1" dirty="0" smtClean="0"/>
              <a:t>Cardiac wall thickness:</a:t>
            </a:r>
            <a:endParaRPr lang="en-US" sz="3200" b="1" dirty="0" smtClean="0"/>
          </a:p>
          <a:p>
            <a:pPr>
              <a:buFont typeface="Arial" panose="02080604020202020204" pitchFamily="34" charset="0"/>
              <a:buChar char="•"/>
            </a:pPr>
            <a:r>
              <a:rPr lang="en-US" sz="2400" dirty="0" smtClean="0"/>
              <a:t> </a:t>
            </a:r>
            <a:r>
              <a:rPr lang="en-US" sz="2800" dirty="0" smtClean="0"/>
              <a:t>Atrial walls are thinner than ventricle walls</a:t>
            </a:r>
            <a:endParaRPr lang="en-US" sz="2800" dirty="0" smtClean="0"/>
          </a:p>
          <a:p>
            <a:pPr>
              <a:buFont typeface="Arial" panose="02080604020202020204" pitchFamily="34" charset="0"/>
              <a:buChar char="•"/>
            </a:pPr>
            <a:r>
              <a:rPr lang="en-US" sz="2800" dirty="0" smtClean="0"/>
              <a:t> Left ventricle wall is two and half times thicker than right ventricle</a:t>
            </a:r>
            <a:endParaRPr lang="en-US" sz="2800" dirty="0" smtClean="0"/>
          </a:p>
          <a:p>
            <a:pPr>
              <a:buFont typeface="Arial" panose="02080604020202020204" pitchFamily="34" charset="0"/>
              <a:buChar char="•"/>
            </a:pPr>
            <a:r>
              <a:rPr lang="en-US" sz="2800" dirty="0" smtClean="0"/>
              <a:t> Left ventricle has higher pressure than right ventricle and atria</a:t>
            </a:r>
            <a:endParaRPr lang="en-US" sz="2800" dirty="0" smtClean="0"/>
          </a:p>
          <a:p>
            <a:endParaRPr 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diamond(in)">
                                      <p:cBhvr>
                                        <p:cTn id="14" dur="20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diamond(in)">
                                      <p:cBhvr>
                                        <p:cTn id="19" dur="20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p:cTn id="24"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1000" fill="hold"/>
                                        <p:tgtEl>
                                          <p:spTgt spid="2">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diamond(in)">
                                      <p:cBhvr>
                                        <p:cTn id="38" dur="2000"/>
                                        <p:tgtEl>
                                          <p:spTgt spid="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p:cTn id="43"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4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45" dur="1000"/>
                                        <p:tgtEl>
                                          <p:spTgt spid="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 calcmode="lin" valueType="num">
                                      <p:cBhvr>
                                        <p:cTn id="50"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51"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52" dur="1000"/>
                                        <p:tgtEl>
                                          <p:spTgt spid="3">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nodeType="click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 calcmode="lin" valueType="num">
                                      <p:cBhvr>
                                        <p:cTn id="57"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59"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Arterial Embolism </a:t>
            </a:r>
            <a:endParaRPr lang="en-GB" dirty="0"/>
          </a:p>
        </p:txBody>
      </p:sp>
      <p:sp>
        <p:nvSpPr>
          <p:cNvPr id="3" name="Content Placeholder 2"/>
          <p:cNvSpPr>
            <a:spLocks noGrp="1"/>
          </p:cNvSpPr>
          <p:nvPr>
            <p:ph idx="1"/>
          </p:nvPr>
        </p:nvSpPr>
        <p:spPr>
          <a:xfrm>
            <a:off x="457200" y="1600200"/>
            <a:ext cx="8458200" cy="5105400"/>
          </a:xfrm>
        </p:spPr>
        <p:txBody>
          <a:bodyPr>
            <a:normAutofit lnSpcReduction="10000"/>
          </a:bodyPr>
          <a:lstStyle/>
          <a:p>
            <a:r>
              <a:rPr lang="en-GB" dirty="0" smtClean="0"/>
              <a:t>An embolism is sudden obstruction of a blood vessel by debris</a:t>
            </a:r>
            <a:endParaRPr lang="en-GB" dirty="0" smtClean="0"/>
          </a:p>
          <a:p>
            <a:r>
              <a:rPr lang="en-GB" dirty="0" smtClean="0"/>
              <a:t>A thrombus can break loose from the arterial wall to become a </a:t>
            </a:r>
            <a:r>
              <a:rPr lang="en-GB" dirty="0" err="1" smtClean="0"/>
              <a:t>thromboembolus</a:t>
            </a:r>
            <a:endParaRPr lang="en-GB" dirty="0" smtClean="0"/>
          </a:p>
          <a:p>
            <a:r>
              <a:rPr lang="en-GB" dirty="0" smtClean="0"/>
              <a:t>Other substances causing emboli: </a:t>
            </a:r>
            <a:r>
              <a:rPr lang="en-GB" dirty="0" err="1" smtClean="0"/>
              <a:t>artherosclerotic</a:t>
            </a:r>
            <a:r>
              <a:rPr lang="en-GB" dirty="0" smtClean="0"/>
              <a:t> plaque, masses of bacteria, cancer cells, amniotic fluid, bone marrow fat and foreign objects e.g. Air bubbles, broken intravenous catheters, which eventually lodges in a vessel too small to allow it to pass</a:t>
            </a:r>
            <a:endParaRPr lang="en-GB"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 </a:t>
            </a:r>
            <a:endParaRPr lang="en-GB"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GB" dirty="0" smtClean="0"/>
              <a:t>Atherosclerosis </a:t>
            </a:r>
            <a:endParaRPr lang="en-GB" dirty="0" smtClean="0"/>
          </a:p>
          <a:p>
            <a:r>
              <a:rPr lang="en-GB" dirty="0" smtClean="0"/>
              <a:t>Immune </a:t>
            </a:r>
            <a:r>
              <a:rPr lang="en-GB" dirty="0" err="1" smtClean="0"/>
              <a:t>arteritis</a:t>
            </a:r>
            <a:endParaRPr lang="en-GB" dirty="0" smtClean="0"/>
          </a:p>
          <a:p>
            <a:r>
              <a:rPr lang="en-GB" dirty="0" smtClean="0"/>
              <a:t>Embolism</a:t>
            </a:r>
            <a:endParaRPr lang="en-GB" dirty="0" smtClean="0"/>
          </a:p>
          <a:p>
            <a:r>
              <a:rPr lang="en-GB" dirty="0" smtClean="0"/>
              <a:t>Thrombosis</a:t>
            </a:r>
            <a:endParaRPr lang="en-GB" dirty="0" smtClean="0"/>
          </a:p>
          <a:p>
            <a:r>
              <a:rPr lang="en-GB" dirty="0" err="1" smtClean="0"/>
              <a:t>Thromboangitis</a:t>
            </a:r>
            <a:r>
              <a:rPr lang="en-GB" dirty="0" smtClean="0"/>
              <a:t> </a:t>
            </a:r>
            <a:r>
              <a:rPr lang="en-GB" dirty="0" err="1" smtClean="0"/>
              <a:t>obliterans</a:t>
            </a:r>
            <a:endParaRPr lang="en-GB" dirty="0" smtClean="0"/>
          </a:p>
          <a:p>
            <a:r>
              <a:rPr lang="en-GB" dirty="0" err="1" smtClean="0"/>
              <a:t>Raynaud’s</a:t>
            </a:r>
            <a:r>
              <a:rPr lang="en-GB" dirty="0" smtClean="0"/>
              <a:t> disease: primary </a:t>
            </a:r>
            <a:r>
              <a:rPr lang="en-GB" dirty="0" err="1" smtClean="0"/>
              <a:t>vasospastic</a:t>
            </a:r>
            <a:r>
              <a:rPr lang="en-GB" dirty="0" smtClean="0"/>
              <a:t> disease of small arteries and arterioles, cause unknown</a:t>
            </a:r>
            <a:endParaRPr lang="en-GB" dirty="0" smtClean="0"/>
          </a:p>
          <a:p>
            <a:r>
              <a:rPr lang="en-GB" dirty="0" err="1" smtClean="0"/>
              <a:t>Fibromuscular</a:t>
            </a:r>
            <a:r>
              <a:rPr lang="en-GB" dirty="0" smtClean="0"/>
              <a:t> disease</a:t>
            </a:r>
            <a:endParaRPr lang="en-GB" dirty="0" smtClean="0"/>
          </a:p>
          <a:p>
            <a:r>
              <a:rPr lang="en-GB" dirty="0" err="1" smtClean="0"/>
              <a:t>Atheromatous</a:t>
            </a:r>
            <a:r>
              <a:rPr lang="en-GB" dirty="0" smtClean="0"/>
              <a:t> debris</a:t>
            </a:r>
            <a:endParaRPr lang="en-GB" dirty="0" smtClean="0"/>
          </a:p>
          <a:p>
            <a:r>
              <a:rPr lang="en-GB" dirty="0" smtClean="0"/>
              <a:t>Indwelling arterial catheter</a:t>
            </a:r>
            <a:endParaRPr lang="en-GB" dirty="0" smtClean="0"/>
          </a:p>
          <a:p>
            <a:r>
              <a:rPr lang="en-GB" dirty="0" smtClean="0"/>
              <a:t>Direct blunt or penetrating trauma</a:t>
            </a:r>
            <a:endParaRPr lang="en-GB" dirty="0" smtClean="0"/>
          </a:p>
          <a:p>
            <a:endParaRPr lang="en-GB"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Clinical features</a:t>
            </a:r>
            <a:endParaRPr lang="en-GB" dirty="0"/>
          </a:p>
        </p:txBody>
      </p:sp>
      <p:sp>
        <p:nvSpPr>
          <p:cNvPr id="3" name="Content Placeholder 2"/>
          <p:cNvSpPr>
            <a:spLocks noGrp="1"/>
          </p:cNvSpPr>
          <p:nvPr>
            <p:ph idx="1"/>
          </p:nvPr>
        </p:nvSpPr>
        <p:spPr>
          <a:xfrm>
            <a:off x="457200" y="1600200"/>
            <a:ext cx="8534400" cy="5257800"/>
          </a:xfrm>
        </p:spPr>
        <p:txBody>
          <a:bodyPr>
            <a:normAutofit fontScale="92500" lnSpcReduction="10000"/>
          </a:bodyPr>
          <a:lstStyle/>
          <a:p>
            <a:r>
              <a:rPr lang="en-GB" dirty="0" smtClean="0"/>
              <a:t>Cessation of distal blood flow that progresses proximal to site of obstruction</a:t>
            </a:r>
            <a:endParaRPr lang="en-GB" dirty="0" smtClean="0"/>
          </a:p>
          <a:p>
            <a:r>
              <a:rPr lang="en-GB" dirty="0" smtClean="0"/>
              <a:t>The 6 Ps associated with </a:t>
            </a:r>
            <a:r>
              <a:rPr lang="en-GB" b="1" dirty="0" smtClean="0"/>
              <a:t>acute arterial embolism </a:t>
            </a:r>
            <a:r>
              <a:rPr lang="en-GB" dirty="0" smtClean="0"/>
              <a:t>are:</a:t>
            </a:r>
            <a:endParaRPr lang="en-GB" dirty="0" smtClean="0"/>
          </a:p>
          <a:p>
            <a:pPr>
              <a:buFont typeface="Wingdings" panose="05000000000000000000" pitchFamily="2" charset="2"/>
              <a:buChar char="ü"/>
            </a:pPr>
            <a:r>
              <a:rPr lang="en-GB" dirty="0" smtClean="0"/>
              <a:t>Pain</a:t>
            </a:r>
            <a:endParaRPr lang="en-GB" dirty="0" smtClean="0"/>
          </a:p>
          <a:p>
            <a:pPr>
              <a:buFont typeface="Wingdings" panose="05000000000000000000" pitchFamily="2" charset="2"/>
              <a:buChar char="ü"/>
            </a:pPr>
            <a:r>
              <a:rPr lang="en-GB" dirty="0" smtClean="0"/>
              <a:t>Pallor</a:t>
            </a:r>
            <a:endParaRPr lang="en-GB" dirty="0" smtClean="0"/>
          </a:p>
          <a:p>
            <a:pPr>
              <a:buFont typeface="Wingdings" panose="05000000000000000000" pitchFamily="2" charset="2"/>
              <a:buChar char="ü"/>
            </a:pPr>
            <a:r>
              <a:rPr lang="en-GB" dirty="0" err="1" smtClean="0"/>
              <a:t>Pulselessness</a:t>
            </a:r>
            <a:endParaRPr lang="en-GB" dirty="0" smtClean="0"/>
          </a:p>
          <a:p>
            <a:pPr>
              <a:buFont typeface="Wingdings" panose="05000000000000000000" pitchFamily="2" charset="2"/>
              <a:buChar char="ü"/>
            </a:pPr>
            <a:r>
              <a:rPr lang="en-GB" dirty="0" err="1" smtClean="0"/>
              <a:t>Paresthesia</a:t>
            </a:r>
            <a:endParaRPr lang="en-GB" dirty="0" smtClean="0"/>
          </a:p>
          <a:p>
            <a:pPr>
              <a:buFont typeface="Wingdings" panose="05000000000000000000" pitchFamily="2" charset="2"/>
              <a:buChar char="ü"/>
            </a:pPr>
            <a:r>
              <a:rPr lang="en-GB" dirty="0" err="1" smtClean="0"/>
              <a:t>Poikilothermia</a:t>
            </a:r>
            <a:r>
              <a:rPr lang="en-GB" dirty="0" smtClean="0"/>
              <a:t> (coldness)</a:t>
            </a:r>
            <a:endParaRPr lang="en-GB" dirty="0" smtClean="0"/>
          </a:p>
          <a:p>
            <a:pPr>
              <a:buFont typeface="Wingdings" panose="05000000000000000000" pitchFamily="2" charset="2"/>
              <a:buChar char="ü"/>
            </a:pPr>
            <a:r>
              <a:rPr lang="en-GB" dirty="0" smtClean="0"/>
              <a:t>Paralysis </a:t>
            </a:r>
            <a:endParaRPr lang="en-GB" dirty="0" smtClean="0"/>
          </a:p>
          <a:p>
            <a:pPr>
              <a:buFont typeface="Wingdings" panose="05000000000000000000" pitchFamily="2" charset="2"/>
              <a:buChar char="ü"/>
            </a:pPr>
            <a:endParaRPr lang="en-GB" dirty="0" smtClean="0"/>
          </a:p>
          <a:p>
            <a:endParaRPr lang="en-GB"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factors </a:t>
            </a:r>
            <a:endParaRPr lang="en-GB" dirty="0"/>
          </a:p>
        </p:txBody>
      </p:sp>
      <p:sp>
        <p:nvSpPr>
          <p:cNvPr id="3" name="Content Placeholder 2"/>
          <p:cNvSpPr>
            <a:spLocks noGrp="1"/>
          </p:cNvSpPr>
          <p:nvPr>
            <p:ph idx="1"/>
          </p:nvPr>
        </p:nvSpPr>
        <p:spPr/>
        <p:txBody>
          <a:bodyPr/>
          <a:lstStyle/>
          <a:p>
            <a:r>
              <a:rPr lang="en-GB" dirty="0" smtClean="0"/>
              <a:t>Smoking</a:t>
            </a:r>
            <a:endParaRPr lang="en-GB" dirty="0" smtClean="0"/>
          </a:p>
          <a:p>
            <a:r>
              <a:rPr lang="en-GB" dirty="0" smtClean="0"/>
              <a:t>Hypertension</a:t>
            </a:r>
            <a:endParaRPr lang="en-GB" dirty="0" smtClean="0"/>
          </a:p>
          <a:p>
            <a:r>
              <a:rPr lang="en-GB" dirty="0" err="1" smtClean="0"/>
              <a:t>Dyslipidemia</a:t>
            </a:r>
            <a:endParaRPr lang="en-GB" dirty="0" smtClean="0"/>
          </a:p>
          <a:p>
            <a:r>
              <a:rPr lang="en-GB" dirty="0" smtClean="0"/>
              <a:t>Diabetes mellitus</a:t>
            </a:r>
            <a:endParaRPr lang="en-GB" dirty="0" smtClean="0"/>
          </a:p>
          <a:p>
            <a:r>
              <a:rPr lang="en-GB" dirty="0" smtClean="0"/>
              <a:t>Advanced age</a:t>
            </a:r>
            <a:endParaRPr lang="en-GB"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Incidence </a:t>
            </a:r>
            <a:endParaRPr lang="en-GB" dirty="0"/>
          </a:p>
        </p:txBody>
      </p:sp>
      <p:sp>
        <p:nvSpPr>
          <p:cNvPr id="3" name="Content Placeholder 2"/>
          <p:cNvSpPr>
            <a:spLocks noGrp="1"/>
          </p:cNvSpPr>
          <p:nvPr>
            <p:ph idx="1"/>
          </p:nvPr>
        </p:nvSpPr>
        <p:spPr/>
        <p:txBody>
          <a:bodyPr/>
          <a:lstStyle/>
          <a:p>
            <a:r>
              <a:rPr lang="en-GB" dirty="0" smtClean="0"/>
              <a:t>More common in males than in females</a:t>
            </a:r>
            <a:endParaRPr lang="en-GB" dirty="0" smtClean="0"/>
          </a:p>
          <a:p>
            <a:r>
              <a:rPr lang="en-GB" dirty="0" smtClean="0"/>
              <a:t>Usually occurs in people more  than age 50</a:t>
            </a:r>
            <a:endParaRPr lang="en-GB" dirty="0" smtClean="0"/>
          </a:p>
          <a:p>
            <a:r>
              <a:rPr lang="en-GB" dirty="0" smtClean="0"/>
              <a:t>Higher incidence in patients with diabetes</a:t>
            </a:r>
            <a:endParaRPr lang="en-GB" dirty="0" smtClean="0"/>
          </a:p>
          <a:p>
            <a:r>
              <a:rPr lang="en-GB" dirty="0" smtClean="0"/>
              <a:t>Arteries in the legs more commonly affected </a:t>
            </a:r>
            <a:endParaRPr lang="en-GB"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Complications </a:t>
            </a:r>
            <a:endParaRPr lang="en-GB" dirty="0"/>
          </a:p>
        </p:txBody>
      </p:sp>
      <p:sp>
        <p:nvSpPr>
          <p:cNvPr id="3" name="Content Placeholder 2"/>
          <p:cNvSpPr>
            <a:spLocks noGrp="1"/>
          </p:cNvSpPr>
          <p:nvPr>
            <p:ph idx="1"/>
          </p:nvPr>
        </p:nvSpPr>
        <p:spPr/>
        <p:txBody>
          <a:bodyPr/>
          <a:lstStyle/>
          <a:p>
            <a:r>
              <a:rPr lang="en-GB" dirty="0" smtClean="0"/>
              <a:t>Severe ischemia</a:t>
            </a:r>
            <a:endParaRPr lang="en-GB" dirty="0" smtClean="0"/>
          </a:p>
          <a:p>
            <a:r>
              <a:rPr lang="en-GB" dirty="0" smtClean="0"/>
              <a:t>Skin ulceration</a:t>
            </a:r>
            <a:endParaRPr lang="en-GB" dirty="0" smtClean="0"/>
          </a:p>
          <a:p>
            <a:r>
              <a:rPr lang="en-GB" dirty="0" smtClean="0"/>
              <a:t>Gangrene </a:t>
            </a:r>
            <a:endParaRPr lang="en-GB" dirty="0" smtClean="0"/>
          </a:p>
          <a:p>
            <a:r>
              <a:rPr lang="en-GB" dirty="0" smtClean="0"/>
              <a:t>Limb loss </a:t>
            </a:r>
            <a:endParaRPr lang="en-GB"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Clinical features </a:t>
            </a:r>
            <a:br>
              <a:rPr lang="en-GB" dirty="0" smtClean="0"/>
            </a:br>
            <a:endParaRPr lang="en-GB" dirty="0"/>
          </a:p>
        </p:txBody>
      </p:sp>
      <p:sp>
        <p:nvSpPr>
          <p:cNvPr id="3" name="Content Placeholder 2"/>
          <p:cNvSpPr>
            <a:spLocks noGrp="1"/>
          </p:cNvSpPr>
          <p:nvPr>
            <p:ph idx="1"/>
          </p:nvPr>
        </p:nvSpPr>
        <p:spPr/>
        <p:txBody>
          <a:bodyPr>
            <a:normAutofit lnSpcReduction="10000"/>
          </a:bodyPr>
          <a:lstStyle/>
          <a:p>
            <a:r>
              <a:rPr lang="en-GB" dirty="0" smtClean="0"/>
              <a:t>Manifestations of acute thrombotic arterial occlusion are similar to that of acute arterial embolism. </a:t>
            </a:r>
            <a:endParaRPr lang="en-GB" dirty="0" smtClean="0"/>
          </a:p>
          <a:p>
            <a:r>
              <a:rPr lang="en-GB" dirty="0" smtClean="0"/>
              <a:t>However, the treatment is more difficult with thrombus because the arterial thrombus has occur in a degenerated vessel and requires more extensive reconstructive surgery to restore flow than is required with an embolic event.</a:t>
            </a:r>
            <a:endParaRPr lang="en-GB" dirty="0" smtClean="0"/>
          </a:p>
          <a:p>
            <a:pPr>
              <a:buFont typeface="Wingdings" panose="05000000000000000000" pitchFamily="2" charset="2"/>
              <a:buChar char="ü"/>
            </a:pPr>
            <a:endParaRPr lang="en-GB"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signs and symptoms include</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History of one or more risk factors</a:t>
            </a:r>
            <a:endParaRPr lang="en-GB" dirty="0" smtClean="0"/>
          </a:p>
          <a:p>
            <a:r>
              <a:rPr lang="en-GB" dirty="0" smtClean="0"/>
              <a:t>Family history of vascular disease</a:t>
            </a:r>
            <a:endParaRPr lang="en-GB" dirty="0" smtClean="0"/>
          </a:p>
          <a:p>
            <a:r>
              <a:rPr lang="en-GB" dirty="0" smtClean="0"/>
              <a:t>Intermittent </a:t>
            </a:r>
            <a:r>
              <a:rPr lang="en-GB" dirty="0" err="1" smtClean="0"/>
              <a:t>claudication</a:t>
            </a:r>
            <a:r>
              <a:rPr lang="en-GB" dirty="0" smtClean="0"/>
              <a:t>: pain, ache or cramp in a muscle with inadequate blood supply </a:t>
            </a:r>
            <a:endParaRPr lang="en-GB" dirty="0" smtClean="0"/>
          </a:p>
          <a:p>
            <a:r>
              <a:rPr lang="en-GB" dirty="0" smtClean="0"/>
              <a:t>History rest pain</a:t>
            </a:r>
            <a:endParaRPr lang="en-GB" dirty="0" smtClean="0"/>
          </a:p>
          <a:p>
            <a:r>
              <a:rPr lang="en-GB" dirty="0" smtClean="0"/>
              <a:t>Poor healing wounds or ulcers</a:t>
            </a:r>
            <a:endParaRPr lang="en-GB" dirty="0" smtClean="0"/>
          </a:p>
          <a:p>
            <a:r>
              <a:rPr lang="en-GB" dirty="0" smtClean="0"/>
              <a:t>Impotence</a:t>
            </a:r>
            <a:endParaRPr lang="en-GB" dirty="0" smtClean="0"/>
          </a:p>
          <a:p>
            <a:r>
              <a:rPr lang="en-GB" dirty="0" smtClean="0"/>
              <a:t>Dizziness or near syncope</a:t>
            </a:r>
            <a:endParaRPr lang="en-GB" dirty="0" smtClean="0"/>
          </a:p>
          <a:p>
            <a:r>
              <a:rPr lang="en-GB" dirty="0" smtClean="0"/>
              <a:t>Transient ischemic attack symptoms</a:t>
            </a:r>
            <a:endParaRPr lang="en-GB"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GB" dirty="0" err="1" smtClean="0"/>
              <a:t>Trophic</a:t>
            </a:r>
            <a:r>
              <a:rPr lang="en-GB" dirty="0" smtClean="0"/>
              <a:t> changes of involved limb</a:t>
            </a:r>
            <a:endParaRPr lang="en-GB" dirty="0" smtClean="0"/>
          </a:p>
          <a:p>
            <a:r>
              <a:rPr lang="en-GB" dirty="0" smtClean="0"/>
              <a:t>Diminished pulses on affected extremity</a:t>
            </a:r>
            <a:endParaRPr lang="en-GB" dirty="0" smtClean="0"/>
          </a:p>
          <a:p>
            <a:r>
              <a:rPr lang="en-GB" dirty="0" smtClean="0"/>
              <a:t>Presence of ischemic ulcer</a:t>
            </a:r>
            <a:endParaRPr lang="en-GB" dirty="0" smtClean="0"/>
          </a:p>
          <a:p>
            <a:r>
              <a:rPr lang="en-GB" dirty="0" smtClean="0"/>
              <a:t>Pallor with elevation of affected extremity </a:t>
            </a:r>
            <a:endParaRPr lang="en-GB" dirty="0" smtClean="0"/>
          </a:p>
          <a:p>
            <a:r>
              <a:rPr lang="en-GB" dirty="0" smtClean="0"/>
              <a:t>Arterial bruit</a:t>
            </a:r>
            <a:endParaRPr lang="en-GB" dirty="0" smtClean="0"/>
          </a:p>
          <a:p>
            <a:r>
              <a:rPr lang="en-GB" dirty="0" smtClean="0"/>
              <a:t>Hypertension</a:t>
            </a:r>
            <a:endParaRPr lang="en-GB" dirty="0" smtClean="0"/>
          </a:p>
          <a:p>
            <a:r>
              <a:rPr lang="en-GB" dirty="0" smtClean="0"/>
              <a:t>Pain</a:t>
            </a:r>
            <a:endParaRPr lang="en-GB" dirty="0" smtClean="0"/>
          </a:p>
          <a:p>
            <a:r>
              <a:rPr lang="en-GB" dirty="0" smtClean="0"/>
              <a:t>Paralysis and </a:t>
            </a:r>
            <a:r>
              <a:rPr lang="en-GB" dirty="0" err="1" smtClean="0"/>
              <a:t>paresthesia</a:t>
            </a:r>
            <a:r>
              <a:rPr lang="en-GB" dirty="0" smtClean="0"/>
              <a:t> on affected arm</a:t>
            </a:r>
            <a:endParaRPr lang="en-GB" dirty="0" smtClean="0"/>
          </a:p>
          <a:p>
            <a:r>
              <a:rPr lang="en-GB" dirty="0" smtClean="0"/>
              <a:t>Cool extremities </a:t>
            </a:r>
            <a:endParaRPr lang="en-GB" dirty="0" smtClean="0"/>
          </a:p>
          <a:p>
            <a:r>
              <a:rPr lang="en-GB" dirty="0" err="1" smtClean="0"/>
              <a:t>Pulselessness</a:t>
            </a:r>
            <a:r>
              <a:rPr lang="en-GB" dirty="0" smtClean="0"/>
              <a:t> on affected distal to occlusion</a:t>
            </a:r>
            <a:endParaRPr lang="en-GB"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Diagnostic findings </a:t>
            </a:r>
            <a:endParaRPr lang="en-GB" dirty="0"/>
          </a:p>
        </p:txBody>
      </p:sp>
      <p:sp>
        <p:nvSpPr>
          <p:cNvPr id="3" name="Content Placeholder 2"/>
          <p:cNvSpPr>
            <a:spLocks noGrp="1"/>
          </p:cNvSpPr>
          <p:nvPr>
            <p:ph idx="1"/>
          </p:nvPr>
        </p:nvSpPr>
        <p:spPr>
          <a:xfrm>
            <a:off x="457200" y="1600200"/>
            <a:ext cx="8686800" cy="4953000"/>
          </a:xfrm>
        </p:spPr>
        <p:txBody>
          <a:bodyPr>
            <a:normAutofit lnSpcReduction="10000"/>
          </a:bodyPr>
          <a:lstStyle/>
          <a:p>
            <a:r>
              <a:rPr lang="en-GB" dirty="0" smtClean="0"/>
              <a:t>Two-dimensional </a:t>
            </a:r>
            <a:r>
              <a:rPr lang="en-GB" dirty="0" err="1" smtClean="0"/>
              <a:t>transthoracic</a:t>
            </a:r>
            <a:r>
              <a:rPr lang="en-GB" dirty="0" smtClean="0"/>
              <a:t> echocardiography</a:t>
            </a:r>
            <a:endParaRPr lang="en-GB" dirty="0" smtClean="0"/>
          </a:p>
          <a:p>
            <a:r>
              <a:rPr lang="en-GB" dirty="0" smtClean="0"/>
              <a:t>Chest X-ray</a:t>
            </a:r>
            <a:endParaRPr lang="en-GB" dirty="0" smtClean="0"/>
          </a:p>
          <a:p>
            <a:r>
              <a:rPr lang="en-GB" dirty="0" smtClean="0"/>
              <a:t>Electrocardiography (ECG) reveals cardiovascular problem </a:t>
            </a:r>
            <a:endParaRPr lang="en-GB" dirty="0" smtClean="0"/>
          </a:p>
          <a:p>
            <a:r>
              <a:rPr lang="en-GB" dirty="0" err="1" smtClean="0"/>
              <a:t>Noninvasive</a:t>
            </a:r>
            <a:r>
              <a:rPr lang="en-GB" dirty="0" smtClean="0"/>
              <a:t> duplex and Doppler </a:t>
            </a:r>
            <a:r>
              <a:rPr lang="en-GB" dirty="0" err="1" smtClean="0"/>
              <a:t>ultrasonography</a:t>
            </a:r>
            <a:r>
              <a:rPr lang="en-GB" dirty="0" smtClean="0"/>
              <a:t> to determine presence and extent of underlying </a:t>
            </a:r>
            <a:r>
              <a:rPr lang="en-GB" dirty="0" err="1" smtClean="0"/>
              <a:t>artherosclerosis</a:t>
            </a:r>
            <a:endParaRPr lang="en-GB" dirty="0" smtClean="0"/>
          </a:p>
          <a:p>
            <a:r>
              <a:rPr lang="en-GB" dirty="0" err="1" smtClean="0"/>
              <a:t>Arteriography</a:t>
            </a:r>
            <a:r>
              <a:rPr lang="en-GB" dirty="0" smtClean="0"/>
              <a:t> shows type, location and degree </a:t>
            </a:r>
            <a:r>
              <a:rPr lang="en-GB" smtClean="0"/>
              <a:t>of obstruction </a:t>
            </a:r>
            <a:r>
              <a:rPr lang="en-GB" dirty="0" smtClean="0"/>
              <a:t>and the established collateral circulation</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HEART DIAGRAMS</a:t>
            </a:r>
            <a:endParaRPr lang="en-US" b="1" dirty="0"/>
          </a:p>
        </p:txBody>
      </p:sp>
      <p:pic>
        <p:nvPicPr>
          <p:cNvPr id="5" name="Content Placeholder 4"/>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0" y="838200"/>
            <a:ext cx="5867400" cy="5638800"/>
          </a:xfrm>
        </p:spPr>
      </p:pic>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81612" y="1447800"/>
            <a:ext cx="3862388" cy="4267199"/>
          </a:xfr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Medical management </a:t>
            </a:r>
            <a:endParaRPr lang="en-GB" dirty="0"/>
          </a:p>
        </p:txBody>
      </p:sp>
      <p:sp>
        <p:nvSpPr>
          <p:cNvPr id="3" name="Content Placeholder 2"/>
          <p:cNvSpPr>
            <a:spLocks noGrp="1"/>
          </p:cNvSpPr>
          <p:nvPr>
            <p:ph idx="1"/>
          </p:nvPr>
        </p:nvSpPr>
        <p:spPr>
          <a:xfrm>
            <a:off x="457200" y="1600200"/>
            <a:ext cx="8458200" cy="5029200"/>
          </a:xfrm>
        </p:spPr>
        <p:txBody>
          <a:bodyPr>
            <a:normAutofit/>
          </a:bodyPr>
          <a:lstStyle/>
          <a:p>
            <a:pPr>
              <a:buNone/>
            </a:pPr>
            <a:r>
              <a:rPr lang="en-GB" dirty="0" smtClean="0"/>
              <a:t>Management depends on cause:</a:t>
            </a:r>
            <a:endParaRPr lang="en-GB" dirty="0" smtClean="0"/>
          </a:p>
          <a:p>
            <a:r>
              <a:rPr lang="en-GB" dirty="0" smtClean="0"/>
              <a:t>Acute embolic occlusion usually require emergency surgery because time of the essence</a:t>
            </a:r>
            <a:endParaRPr lang="en-GB" dirty="0" smtClean="0"/>
          </a:p>
          <a:p>
            <a:r>
              <a:rPr lang="en-GB" dirty="0" smtClean="0"/>
              <a:t>Heparin therapy is initiated to prevent further development emboli and prevent extension of existing thrombi: initial IV bolus of 60 U/kg body weight is given, followed by a continuous infusion of 12 U/kg/hr until patient undergoes interventional treatment or surgery </a:t>
            </a:r>
            <a:endParaRPr lang="en-GB"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Minimal invasive intervention management</a:t>
            </a:r>
            <a:endParaRPr lang="en-GB" dirty="0"/>
          </a:p>
        </p:txBody>
      </p:sp>
      <p:sp>
        <p:nvSpPr>
          <p:cNvPr id="3" name="Content Placeholder 2"/>
          <p:cNvSpPr>
            <a:spLocks noGrp="1"/>
          </p:cNvSpPr>
          <p:nvPr>
            <p:ph idx="1"/>
          </p:nvPr>
        </p:nvSpPr>
        <p:spPr>
          <a:xfrm>
            <a:off x="457200" y="1600200"/>
            <a:ext cx="8534400" cy="5105400"/>
          </a:xfrm>
        </p:spPr>
        <p:txBody>
          <a:bodyPr>
            <a:normAutofit lnSpcReduction="10000"/>
          </a:bodyPr>
          <a:lstStyle/>
          <a:p>
            <a:r>
              <a:rPr lang="en-GB" dirty="0" smtClean="0"/>
              <a:t>Emergency </a:t>
            </a:r>
            <a:r>
              <a:rPr lang="en-GB" dirty="0" err="1" smtClean="0"/>
              <a:t>embolectomy</a:t>
            </a:r>
            <a:r>
              <a:rPr lang="en-GB" dirty="0" smtClean="0"/>
              <a:t> is the procedure of choice when involved limb is viable, especially by inserting </a:t>
            </a:r>
            <a:r>
              <a:rPr lang="en-GB" dirty="0" err="1" smtClean="0"/>
              <a:t>embolectomy</a:t>
            </a:r>
            <a:r>
              <a:rPr lang="en-GB" dirty="0" smtClean="0"/>
              <a:t> catheter, passed through groin incision into affected artery and advanced past the occlusion </a:t>
            </a:r>
            <a:endParaRPr lang="en-GB" dirty="0" smtClean="0"/>
          </a:p>
          <a:p>
            <a:r>
              <a:rPr lang="en-GB" dirty="0" smtClean="0"/>
              <a:t>Then catheter is ballooned with normal saline and thrombus extracted as catheter is withdrawn</a:t>
            </a:r>
            <a:endParaRPr lang="en-GB" dirty="0" smtClean="0"/>
          </a:p>
          <a:p>
            <a:r>
              <a:rPr lang="en-GB" dirty="0" smtClean="0"/>
              <a:t>It involves inciting the vessel and removing the clot.</a:t>
            </a:r>
            <a:endParaRPr lang="en-GB"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Endovascular management</a:t>
            </a:r>
            <a:endParaRPr lang="en-GB" dirty="0"/>
          </a:p>
        </p:txBody>
      </p:sp>
      <p:sp>
        <p:nvSpPr>
          <p:cNvPr id="3" name="Content Placeholder 2"/>
          <p:cNvSpPr>
            <a:spLocks noGrp="1"/>
          </p:cNvSpPr>
          <p:nvPr>
            <p:ph idx="1"/>
          </p:nvPr>
        </p:nvSpPr>
        <p:spPr>
          <a:xfrm>
            <a:off x="457200" y="1600200"/>
            <a:ext cx="8534400" cy="5105400"/>
          </a:xfrm>
        </p:spPr>
        <p:txBody>
          <a:bodyPr>
            <a:normAutofit fontScale="92500" lnSpcReduction="10000"/>
          </a:bodyPr>
          <a:lstStyle/>
          <a:p>
            <a:r>
              <a:rPr lang="en-GB" dirty="0" err="1" smtClean="0"/>
              <a:t>Percutaneous</a:t>
            </a:r>
            <a:r>
              <a:rPr lang="en-GB" dirty="0" smtClean="0"/>
              <a:t> mechanical </a:t>
            </a:r>
            <a:r>
              <a:rPr lang="en-GB" dirty="0" err="1" smtClean="0"/>
              <a:t>thrombectomy</a:t>
            </a:r>
            <a:r>
              <a:rPr lang="en-GB" dirty="0" smtClean="0"/>
              <a:t> devices are used for the treatment of an acute thrombosis</a:t>
            </a:r>
            <a:endParaRPr lang="en-GB" dirty="0" smtClean="0"/>
          </a:p>
          <a:p>
            <a:r>
              <a:rPr lang="en-GB" dirty="0" smtClean="0"/>
              <a:t>All endovascular devices necessitate obtaining access to the patient’s arterial system and inserting a catheter into patient’s arterial system to reach the thrombus, through femoral artery</a:t>
            </a:r>
            <a:endParaRPr lang="en-GB" dirty="0" smtClean="0"/>
          </a:p>
          <a:p>
            <a:r>
              <a:rPr lang="en-GB" dirty="0" smtClean="0"/>
              <a:t>Devices can use fluid to disrupt thrombus and then particles aspirated; a rotating, sinusoidal-shaped wire to mix thrombolytic agent that dissolves clot; high-frequency, low-energy ultrasound to dissolve an occlusive thrombus</a:t>
            </a:r>
            <a:endParaRPr lang="en-GB"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Pharmacologic therapy </a:t>
            </a:r>
            <a:endParaRPr lang="en-GB" dirty="0"/>
          </a:p>
        </p:txBody>
      </p:sp>
      <p:sp>
        <p:nvSpPr>
          <p:cNvPr id="3" name="Content Placeholder 2"/>
          <p:cNvSpPr>
            <a:spLocks noGrp="1"/>
          </p:cNvSpPr>
          <p:nvPr>
            <p:ph idx="1"/>
          </p:nvPr>
        </p:nvSpPr>
        <p:spPr>
          <a:xfrm>
            <a:off x="457200" y="1600200"/>
            <a:ext cx="8534400" cy="5029200"/>
          </a:xfrm>
        </p:spPr>
        <p:txBody>
          <a:bodyPr>
            <a:normAutofit fontScale="85000" lnSpcReduction="10000"/>
          </a:bodyPr>
          <a:lstStyle/>
          <a:p>
            <a:r>
              <a:rPr lang="en-GB" dirty="0" smtClean="0"/>
              <a:t>For a patient with enough collateral circulation, IV anticoagulant e.g. Heparin is given to prevent thrombus from spreading and reduce muscle </a:t>
            </a:r>
            <a:r>
              <a:rPr lang="en-GB" dirty="0" err="1" smtClean="0"/>
              <a:t>necrisis</a:t>
            </a:r>
            <a:endParaRPr lang="en-GB" dirty="0" smtClean="0"/>
          </a:p>
          <a:p>
            <a:r>
              <a:rPr lang="en-GB" dirty="0" smtClean="0"/>
              <a:t>Fibrin-specific thrombolytic medications e.g. Tissue </a:t>
            </a:r>
            <a:r>
              <a:rPr lang="en-GB" dirty="0" err="1" smtClean="0"/>
              <a:t>plasminogen</a:t>
            </a:r>
            <a:r>
              <a:rPr lang="en-GB" dirty="0" smtClean="0"/>
              <a:t> activator such as </a:t>
            </a:r>
            <a:r>
              <a:rPr lang="en-GB" dirty="0" err="1" smtClean="0"/>
              <a:t>alteplase</a:t>
            </a:r>
            <a:r>
              <a:rPr lang="en-GB" dirty="0" smtClean="0"/>
              <a:t>, and single-chain </a:t>
            </a:r>
            <a:r>
              <a:rPr lang="en-GB" dirty="0" err="1" smtClean="0"/>
              <a:t>urokinase</a:t>
            </a:r>
            <a:r>
              <a:rPr lang="en-GB" dirty="0" smtClean="0"/>
              <a:t>-type </a:t>
            </a:r>
            <a:r>
              <a:rPr lang="en-GB" dirty="0" err="1" smtClean="0"/>
              <a:t>plasminogen</a:t>
            </a:r>
            <a:r>
              <a:rPr lang="en-GB" dirty="0" smtClean="0"/>
              <a:t> activator such as </a:t>
            </a:r>
            <a:r>
              <a:rPr lang="en-GB" dirty="0" err="1" smtClean="0"/>
              <a:t>prourokinase</a:t>
            </a:r>
            <a:endParaRPr lang="en-GB" dirty="0" smtClean="0"/>
          </a:p>
          <a:p>
            <a:r>
              <a:rPr lang="en-GB" dirty="0" smtClean="0"/>
              <a:t>Other thrombolytic medications: </a:t>
            </a:r>
            <a:r>
              <a:rPr lang="en-GB" dirty="0" err="1" smtClean="0"/>
              <a:t>reteplase</a:t>
            </a:r>
            <a:r>
              <a:rPr lang="en-GB" dirty="0" smtClean="0"/>
              <a:t> and </a:t>
            </a:r>
            <a:r>
              <a:rPr lang="en-GB" dirty="0" err="1" smtClean="0"/>
              <a:t>tenectaplase</a:t>
            </a:r>
            <a:endParaRPr lang="en-GB" dirty="0" smtClean="0"/>
          </a:p>
          <a:p>
            <a:r>
              <a:rPr lang="en-GB" dirty="0" smtClean="0"/>
              <a:t>Route of administration: catheter advanced under X-ray visualization to the clot, and thrombolytic agent is infused</a:t>
            </a:r>
            <a:endParaRPr lang="en-GB"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management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Patient should be on bed rest before intervention or surgery</a:t>
            </a:r>
            <a:endParaRPr lang="en-GB" dirty="0" smtClean="0"/>
          </a:p>
          <a:p>
            <a:r>
              <a:rPr lang="en-GB" dirty="0" smtClean="0"/>
              <a:t>Affected part should be kept at room temperature and protected from injury</a:t>
            </a:r>
            <a:endParaRPr lang="en-GB" dirty="0" smtClean="0"/>
          </a:p>
          <a:p>
            <a:r>
              <a:rPr lang="en-GB" dirty="0" smtClean="0"/>
              <a:t>Do not apply heat or cold compresses on affected part because ischemic extremities are easily traumatized</a:t>
            </a:r>
            <a:endParaRPr lang="en-GB" dirty="0" smtClean="0"/>
          </a:p>
          <a:p>
            <a:r>
              <a:rPr lang="en-GB" dirty="0" smtClean="0"/>
              <a:t>Give thrombolytic therapy based on weight of patient</a:t>
            </a:r>
            <a:endParaRPr lang="en-GB" dirty="0" smtClean="0"/>
          </a:p>
          <a:p>
            <a:r>
              <a:rPr lang="en-GB" dirty="0" smtClean="0"/>
              <a:t>Manage patient in critical care unit for continuous monitoring </a:t>
            </a:r>
            <a:endParaRPr lang="en-GB" dirty="0" smtClean="0"/>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care</a:t>
            </a:r>
            <a:endParaRPr lang="en-GB" dirty="0"/>
          </a:p>
        </p:txBody>
      </p:sp>
      <p:sp>
        <p:nvSpPr>
          <p:cNvPr id="3" name="Content Placeholder 2"/>
          <p:cNvSpPr>
            <a:spLocks noGrp="1"/>
          </p:cNvSpPr>
          <p:nvPr>
            <p:ph idx="1"/>
          </p:nvPr>
        </p:nvSpPr>
        <p:spPr>
          <a:xfrm>
            <a:off x="457200" y="1417637"/>
            <a:ext cx="8686800" cy="5440363"/>
          </a:xfrm>
        </p:spPr>
        <p:txBody>
          <a:bodyPr>
            <a:normAutofit lnSpcReduction="10000"/>
          </a:bodyPr>
          <a:lstStyle/>
          <a:p>
            <a:r>
              <a:rPr lang="en-GB" dirty="0" smtClean="0"/>
              <a:t>Take vital signs every 15 minutes and then at progressively longer intervals if patient’s status remain staple</a:t>
            </a:r>
            <a:endParaRPr lang="en-GB" dirty="0" smtClean="0"/>
          </a:p>
          <a:p>
            <a:r>
              <a:rPr lang="en-GB" dirty="0" smtClean="0"/>
              <a:t>The nurse minimizes invasive procedures to prevent bleeding associated with side effects of anticoagulants and thrombolytic agents</a:t>
            </a:r>
            <a:endParaRPr lang="en-GB" dirty="0" smtClean="0"/>
          </a:p>
          <a:p>
            <a:r>
              <a:rPr lang="en-GB" dirty="0" smtClean="0"/>
              <a:t>During post-operative period the nurse liaises with the doctor about the patient’s appropriate activity level based on patient’s condition</a:t>
            </a:r>
            <a:endParaRPr lang="en-GB" dirty="0" smtClean="0"/>
          </a:p>
          <a:p>
            <a:r>
              <a:rPr lang="en-GB" dirty="0" smtClean="0"/>
              <a:t>Encourage patient to move lower extremities to stimulate circulation and prevent stasis</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care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Continue with anticoagulants postoperatively to prevent  development of new thrombosis</a:t>
            </a:r>
            <a:endParaRPr lang="en-GB" dirty="0" smtClean="0"/>
          </a:p>
          <a:p>
            <a:r>
              <a:rPr lang="en-GB" dirty="0" smtClean="0"/>
              <a:t>Assess for evidence of local and systemic  haemorrhage</a:t>
            </a:r>
            <a:endParaRPr lang="en-GB" dirty="0" smtClean="0"/>
          </a:p>
          <a:p>
            <a:r>
              <a:rPr lang="en-GB" dirty="0" smtClean="0"/>
              <a:t>Monitor motor and sensory function every 24 hours</a:t>
            </a:r>
            <a:endParaRPr lang="en-GB" dirty="0" smtClean="0"/>
          </a:p>
          <a:p>
            <a:r>
              <a:rPr lang="en-GB" dirty="0" smtClean="0"/>
              <a:t>Monitor for metabolic abnormalities, renal failure and compartment syndrome, which are common  following acute arterial occlusion</a:t>
            </a:r>
            <a:endParaRPr lang="en-GB" dirty="0" smtClean="0"/>
          </a:p>
          <a:p>
            <a:r>
              <a:rPr lang="en-GB" dirty="0" smtClean="0"/>
              <a:t>Give prescribed analgesics for relief of pain</a:t>
            </a:r>
            <a:endParaRPr lang="en-GB" dirty="0" smtClean="0"/>
          </a:p>
          <a:p>
            <a:pPr>
              <a:buNone/>
            </a:pPr>
            <a:endParaRPr lang="en-GB" dirty="0" smtClean="0"/>
          </a:p>
          <a:p>
            <a:endParaRPr lang="en-GB"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management </a:t>
            </a:r>
            <a:endParaRPr lang="en-GB" dirty="0"/>
          </a:p>
        </p:txBody>
      </p:sp>
      <p:sp>
        <p:nvSpPr>
          <p:cNvPr id="3" name="Content Placeholder 2"/>
          <p:cNvSpPr>
            <a:spLocks noGrp="1"/>
          </p:cNvSpPr>
          <p:nvPr>
            <p:ph idx="1"/>
          </p:nvPr>
        </p:nvSpPr>
        <p:spPr/>
        <p:txBody>
          <a:bodyPr>
            <a:normAutofit lnSpcReduction="10000"/>
          </a:bodyPr>
          <a:lstStyle/>
          <a:p>
            <a:r>
              <a:rPr lang="en-GB" dirty="0" smtClean="0"/>
              <a:t>Monitor for fluid and electrolyte balance</a:t>
            </a:r>
            <a:endParaRPr lang="en-GB" dirty="0" smtClean="0"/>
          </a:p>
          <a:p>
            <a:r>
              <a:rPr lang="en-GB" dirty="0" smtClean="0"/>
              <a:t>Monitor for signs and symptoms of stroke</a:t>
            </a:r>
            <a:endParaRPr lang="en-GB" dirty="0" smtClean="0"/>
          </a:p>
          <a:p>
            <a:r>
              <a:rPr lang="en-GB" dirty="0" smtClean="0"/>
              <a:t>Monitor intake and output record</a:t>
            </a:r>
            <a:endParaRPr lang="en-GB" dirty="0" smtClean="0"/>
          </a:p>
          <a:p>
            <a:r>
              <a:rPr lang="en-GB" dirty="0" smtClean="0"/>
              <a:t>Monitor distal pulses</a:t>
            </a:r>
            <a:endParaRPr lang="en-GB" dirty="0" smtClean="0"/>
          </a:p>
          <a:p>
            <a:r>
              <a:rPr lang="en-GB" dirty="0" smtClean="0"/>
              <a:t>Monitor neurological status</a:t>
            </a:r>
            <a:endParaRPr lang="en-GB" dirty="0" smtClean="0"/>
          </a:p>
          <a:p>
            <a:r>
              <a:rPr lang="en-GB" dirty="0" smtClean="0"/>
              <a:t>Monitor bowel sounds</a:t>
            </a:r>
            <a:endParaRPr lang="en-GB" dirty="0" smtClean="0"/>
          </a:p>
          <a:p>
            <a:r>
              <a:rPr lang="en-GB" dirty="0" smtClean="0"/>
              <a:t>Monitor </a:t>
            </a:r>
            <a:r>
              <a:rPr lang="en-GB" dirty="0" err="1" smtClean="0"/>
              <a:t>prothrombin</a:t>
            </a:r>
            <a:r>
              <a:rPr lang="en-GB" dirty="0" smtClean="0"/>
              <a:t> time and international normalized ratio </a:t>
            </a:r>
            <a:endParaRPr lang="en-GB" dirty="0" smtClean="0"/>
          </a:p>
          <a:p>
            <a:endParaRPr lang="en-GB"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Patient teaching </a:t>
            </a:r>
            <a:endParaRPr lang="en-GB" dirty="0"/>
          </a:p>
        </p:txBody>
      </p:sp>
      <p:sp>
        <p:nvSpPr>
          <p:cNvPr id="3" name="Content Placeholder 2"/>
          <p:cNvSpPr>
            <a:spLocks noGrp="1"/>
          </p:cNvSpPr>
          <p:nvPr>
            <p:ph idx="1"/>
          </p:nvPr>
        </p:nvSpPr>
        <p:spPr>
          <a:xfrm>
            <a:off x="457200" y="1219200"/>
            <a:ext cx="8458200" cy="5410200"/>
          </a:xfrm>
        </p:spPr>
        <p:txBody>
          <a:bodyPr>
            <a:normAutofit fontScale="85000" lnSpcReduction="10000"/>
          </a:bodyPr>
          <a:lstStyle/>
          <a:p>
            <a:pPr>
              <a:buNone/>
            </a:pPr>
            <a:r>
              <a:rPr lang="en-GB" dirty="0" smtClean="0"/>
              <a:t>Teachings to be covered include:</a:t>
            </a:r>
            <a:endParaRPr lang="en-GB" dirty="0" smtClean="0"/>
          </a:p>
          <a:p>
            <a:pPr>
              <a:buFont typeface="Wingdings" panose="05000000000000000000" pitchFamily="2" charset="2"/>
              <a:buChar char="ü"/>
            </a:pPr>
            <a:r>
              <a:rPr lang="en-GB" dirty="0" smtClean="0"/>
              <a:t>The disorder, diagnosis and treatment</a:t>
            </a:r>
            <a:endParaRPr lang="en-GB" dirty="0" smtClean="0"/>
          </a:p>
          <a:p>
            <a:pPr>
              <a:buFont typeface="Wingdings" panose="05000000000000000000" pitchFamily="2" charset="2"/>
              <a:buChar char="ü"/>
            </a:pPr>
            <a:r>
              <a:rPr lang="en-GB" dirty="0" smtClean="0"/>
              <a:t>Medications and possible adverse effects</a:t>
            </a:r>
            <a:endParaRPr lang="en-GB" dirty="0" smtClean="0"/>
          </a:p>
          <a:p>
            <a:pPr>
              <a:buFont typeface="Wingdings" panose="05000000000000000000" pitchFamily="2" charset="2"/>
              <a:buChar char="ü"/>
            </a:pPr>
            <a:r>
              <a:rPr lang="en-GB" dirty="0" smtClean="0"/>
              <a:t>When to notify the  physician</a:t>
            </a:r>
            <a:endParaRPr lang="en-GB" dirty="0" smtClean="0"/>
          </a:p>
          <a:p>
            <a:pPr>
              <a:buFont typeface="Wingdings" panose="05000000000000000000" pitchFamily="2" charset="2"/>
              <a:buChar char="ü"/>
            </a:pPr>
            <a:r>
              <a:rPr lang="en-GB" dirty="0" smtClean="0"/>
              <a:t>Dietary restrictions</a:t>
            </a:r>
            <a:endParaRPr lang="en-GB" dirty="0" smtClean="0"/>
          </a:p>
          <a:p>
            <a:pPr>
              <a:buFont typeface="Wingdings" panose="05000000000000000000" pitchFamily="2" charset="2"/>
              <a:buChar char="ü"/>
            </a:pPr>
            <a:r>
              <a:rPr lang="en-GB" dirty="0" smtClean="0"/>
              <a:t>Regular exercise program</a:t>
            </a:r>
            <a:endParaRPr lang="en-GB" dirty="0" smtClean="0"/>
          </a:p>
          <a:p>
            <a:pPr>
              <a:buFont typeface="Wingdings" panose="05000000000000000000" pitchFamily="2" charset="2"/>
              <a:buChar char="ü"/>
            </a:pPr>
            <a:r>
              <a:rPr lang="en-GB" dirty="0" smtClean="0"/>
              <a:t>Foot care</a:t>
            </a:r>
            <a:endParaRPr lang="en-GB" dirty="0" smtClean="0"/>
          </a:p>
          <a:p>
            <a:pPr>
              <a:buFont typeface="Wingdings" panose="05000000000000000000" pitchFamily="2" charset="2"/>
              <a:buChar char="ü"/>
            </a:pPr>
            <a:r>
              <a:rPr lang="en-GB" dirty="0" smtClean="0"/>
              <a:t>Signs and symptoms of arterial insufficiency and occlusion</a:t>
            </a:r>
            <a:endParaRPr lang="en-GB" dirty="0" smtClean="0"/>
          </a:p>
          <a:p>
            <a:pPr>
              <a:buFont typeface="Wingdings" panose="05000000000000000000" pitchFamily="2" charset="2"/>
              <a:buChar char="ü"/>
            </a:pPr>
            <a:r>
              <a:rPr lang="en-GB" dirty="0" smtClean="0"/>
              <a:t>Avoid wearing constrictive clothing and crossing legs</a:t>
            </a:r>
            <a:endParaRPr lang="en-GB" dirty="0" smtClean="0"/>
          </a:p>
          <a:p>
            <a:pPr>
              <a:buFont typeface="Wingdings" panose="05000000000000000000" pitchFamily="2" charset="2"/>
              <a:buChar char="ü"/>
            </a:pPr>
            <a:r>
              <a:rPr lang="en-GB" dirty="0" smtClean="0"/>
              <a:t>Risk factor modification</a:t>
            </a:r>
            <a:endParaRPr lang="en-GB" dirty="0" smtClean="0"/>
          </a:p>
          <a:p>
            <a:pPr>
              <a:buFont typeface="Wingdings" panose="05000000000000000000" pitchFamily="2" charset="2"/>
              <a:buChar char="ü"/>
            </a:pPr>
            <a:r>
              <a:rPr lang="en-GB" dirty="0" smtClean="0"/>
              <a:t>Avoidance  of temperature extremities </a:t>
            </a:r>
            <a:endParaRPr lang="en-GB"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Discharge planning</a:t>
            </a:r>
            <a:endParaRPr lang="en-GB" dirty="0"/>
          </a:p>
        </p:txBody>
      </p:sp>
      <p:sp>
        <p:nvSpPr>
          <p:cNvPr id="3" name="Content Placeholder 2"/>
          <p:cNvSpPr>
            <a:spLocks noGrp="1"/>
          </p:cNvSpPr>
          <p:nvPr>
            <p:ph idx="1"/>
          </p:nvPr>
        </p:nvSpPr>
        <p:spPr/>
        <p:txBody>
          <a:bodyPr/>
          <a:lstStyle/>
          <a:p>
            <a:r>
              <a:rPr lang="en-GB" dirty="0" smtClean="0"/>
              <a:t>Refer patient to physician and occupational therapists as indicated </a:t>
            </a:r>
            <a:endParaRPr lang="en-GB" dirty="0" smtClean="0"/>
          </a:p>
          <a:p>
            <a:r>
              <a:rPr lang="en-GB" dirty="0" smtClean="0"/>
              <a:t>Refer patient podiatrist for foot care as indicated</a:t>
            </a:r>
            <a:endParaRPr lang="en-GB" dirty="0" smtClean="0"/>
          </a:p>
          <a:p>
            <a:r>
              <a:rPr lang="en-GB" dirty="0" smtClean="0"/>
              <a:t>Refer patient to smoking-cessation program as indicated</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61189"/>
            <a:ext cx="8534400" cy="2739211"/>
          </a:xfrm>
          <a:prstGeom prst="rect">
            <a:avLst/>
          </a:prstGeom>
          <a:noFill/>
        </p:spPr>
        <p:txBody>
          <a:bodyPr wrap="square" rtlCol="0">
            <a:spAutoFit/>
          </a:bodyPr>
          <a:lstStyle/>
          <a:p>
            <a:r>
              <a:rPr lang="en-US" sz="3200" b="1" dirty="0" smtClean="0"/>
              <a:t>Position:</a:t>
            </a:r>
            <a:endParaRPr lang="en-US" sz="3200" b="1" dirty="0" smtClean="0"/>
          </a:p>
          <a:p>
            <a:pPr>
              <a:buFont typeface="Arial" panose="02080604020202020204" pitchFamily="34" charset="0"/>
              <a:buChar char="•"/>
            </a:pPr>
            <a:r>
              <a:rPr lang="en-US" sz="2800" dirty="0" smtClean="0"/>
              <a:t> Heart lies in rotated position in thoracic space</a:t>
            </a:r>
            <a:endParaRPr lang="en-US" sz="2800" dirty="0" smtClean="0"/>
          </a:p>
          <a:p>
            <a:pPr>
              <a:buFont typeface="Arial" panose="02080604020202020204" pitchFamily="34" charset="0"/>
              <a:buChar char="•"/>
            </a:pPr>
            <a:r>
              <a:rPr lang="en-US" sz="2800" dirty="0" smtClean="0"/>
              <a:t> Right ventricle lies anteriorly just below the sternum</a:t>
            </a:r>
            <a:endParaRPr lang="en-US" sz="2800" dirty="0" smtClean="0"/>
          </a:p>
          <a:p>
            <a:pPr>
              <a:buFont typeface="Arial" panose="02080604020202020204" pitchFamily="34" charset="0"/>
              <a:buChar char="•"/>
            </a:pPr>
            <a:r>
              <a:rPr lang="en-US" sz="2800" dirty="0" smtClean="0"/>
              <a:t> Left ventricle is located posteriorly</a:t>
            </a:r>
            <a:endParaRPr lang="en-US" sz="2800" dirty="0" smtClean="0"/>
          </a:p>
          <a:p>
            <a:pPr>
              <a:buFont typeface="Arial" panose="02080604020202020204" pitchFamily="34" charset="0"/>
              <a:buChar char="•"/>
            </a:pPr>
            <a:r>
              <a:rPr lang="en-US" sz="2800" dirty="0" smtClean="0"/>
              <a:t> Apical beat obtained from left ventricle at left mid-</a:t>
            </a:r>
            <a:r>
              <a:rPr lang="en-US" sz="2800" dirty="0" err="1" smtClean="0"/>
              <a:t>clavicular</a:t>
            </a:r>
            <a:r>
              <a:rPr lang="en-US" sz="2800" dirty="0" smtClean="0"/>
              <a:t> line in the 5</a:t>
            </a:r>
            <a:r>
              <a:rPr lang="en-US" sz="2800" baseline="30000" dirty="0" smtClean="0"/>
              <a:t>th</a:t>
            </a:r>
            <a:r>
              <a:rPr lang="en-US" sz="2800" dirty="0" smtClean="0"/>
              <a:t> intercostal space</a:t>
            </a:r>
            <a:endParaRPr lang="en-US" sz="2800" dirty="0"/>
          </a:p>
        </p:txBody>
      </p:sp>
      <p:sp>
        <p:nvSpPr>
          <p:cNvPr id="3" name="TextBox 2"/>
          <p:cNvSpPr txBox="1"/>
          <p:nvPr/>
        </p:nvSpPr>
        <p:spPr>
          <a:xfrm>
            <a:off x="381000" y="3429000"/>
            <a:ext cx="8763000" cy="2739211"/>
          </a:xfrm>
          <a:prstGeom prst="rect">
            <a:avLst/>
          </a:prstGeom>
          <a:noFill/>
        </p:spPr>
        <p:txBody>
          <a:bodyPr wrap="square" rtlCol="0">
            <a:spAutoFit/>
          </a:bodyPr>
          <a:lstStyle/>
          <a:p>
            <a:r>
              <a:rPr lang="en-US" sz="3200" b="1" dirty="0" smtClean="0"/>
              <a:t>Valves:</a:t>
            </a:r>
            <a:endParaRPr lang="en-US" sz="3200" b="1" dirty="0" smtClean="0"/>
          </a:p>
          <a:p>
            <a:pPr>
              <a:buFont typeface="Arial" panose="02080604020202020204" pitchFamily="34" charset="0"/>
              <a:buChar char="•"/>
            </a:pPr>
            <a:r>
              <a:rPr lang="en-US" sz="2400" dirty="0" smtClean="0"/>
              <a:t> </a:t>
            </a:r>
            <a:r>
              <a:rPr lang="en-US" sz="2800" dirty="0" smtClean="0"/>
              <a:t>Tricuspid valve- between R. atrium and R. ventricle</a:t>
            </a:r>
            <a:endParaRPr lang="en-US" sz="2800" dirty="0" smtClean="0"/>
          </a:p>
          <a:p>
            <a:pPr>
              <a:buFont typeface="Arial" panose="02080604020202020204" pitchFamily="34" charset="0"/>
              <a:buChar char="•"/>
            </a:pPr>
            <a:r>
              <a:rPr lang="en-US" sz="2800" dirty="0" smtClean="0"/>
              <a:t> Bicuspid valve- between L. atrium and L. ventricle</a:t>
            </a:r>
            <a:endParaRPr lang="en-US" sz="2800" dirty="0" smtClean="0"/>
          </a:p>
          <a:p>
            <a:pPr>
              <a:buFont typeface="Arial" panose="02080604020202020204" pitchFamily="34" charset="0"/>
              <a:buChar char="•"/>
            </a:pPr>
            <a:r>
              <a:rPr lang="en-US" sz="2800" dirty="0" smtClean="0"/>
              <a:t> Pulmonic valve- between R. ventricle and pulmonary artery</a:t>
            </a:r>
            <a:endParaRPr lang="en-US" sz="2800" dirty="0" smtClean="0"/>
          </a:p>
          <a:p>
            <a:pPr>
              <a:buFont typeface="Arial" panose="02080604020202020204" pitchFamily="34" charset="0"/>
              <a:buChar char="•"/>
            </a:pPr>
            <a:r>
              <a:rPr lang="en-US" sz="2800" dirty="0" smtClean="0"/>
              <a:t> Aortic valve- between L. ventricle and Aorta</a:t>
            </a:r>
            <a:endParaRPr 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diamond(in)">
                                      <p:cBhvr>
                                        <p:cTn id="18" dur="20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p:cTn id="23"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4"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5" dur="10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amond(in)">
                                      <p:cBhvr>
                                        <p:cTn id="30" dur="20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p:cTn id="35"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diamond(in)">
                                      <p:cBhvr>
                                        <p:cTn id="42" dur="20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diamond(in)">
                                      <p:cBhvr>
                                        <p:cTn id="47" dur="20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diamond(in)">
                                      <p:cBhvr>
                                        <p:cTn id="52" dur="20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p:cTn id="5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5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ARTERIOSCLEROSIS/ATHEROSCLEROSIS</a:t>
            </a:r>
            <a:endParaRPr lang="en-GB" dirty="0"/>
          </a:p>
        </p:txBody>
      </p:sp>
      <p:sp>
        <p:nvSpPr>
          <p:cNvPr id="3" name="Content Placeholder 2"/>
          <p:cNvSpPr>
            <a:spLocks noGrp="1"/>
          </p:cNvSpPr>
          <p:nvPr>
            <p:ph idx="1"/>
          </p:nvPr>
        </p:nvSpPr>
        <p:spPr>
          <a:xfrm>
            <a:off x="457200" y="1295400"/>
            <a:ext cx="8686800" cy="5257800"/>
          </a:xfrm>
        </p:spPr>
        <p:txBody>
          <a:bodyPr>
            <a:normAutofit fontScale="92500"/>
          </a:bodyPr>
          <a:lstStyle/>
          <a:p>
            <a:r>
              <a:rPr lang="en-GB" b="1" dirty="0" smtClean="0"/>
              <a:t>Arteriosclerosis</a:t>
            </a:r>
            <a:r>
              <a:rPr lang="en-GB" dirty="0" smtClean="0"/>
              <a:t> is a disease of the arterial vessels marked by thickening, hardening (calcification) and loss of elasticity in the arterial walls</a:t>
            </a:r>
            <a:endParaRPr lang="en-GB" dirty="0" smtClean="0"/>
          </a:p>
          <a:p>
            <a:r>
              <a:rPr lang="en-GB" dirty="0" smtClean="0"/>
              <a:t>It is the most common chronic arterial disorder</a:t>
            </a:r>
            <a:endParaRPr lang="en-GB" dirty="0" smtClean="0"/>
          </a:p>
          <a:p>
            <a:r>
              <a:rPr lang="en-GB" b="1" dirty="0" smtClean="0"/>
              <a:t>Atherosclerosis</a:t>
            </a:r>
            <a:r>
              <a:rPr lang="en-GB" dirty="0" smtClean="0"/>
              <a:t> is a form of arteriosclerosis in which deposits of fat and fibrin obstruct and harden the arteries</a:t>
            </a:r>
            <a:endParaRPr lang="en-GB" dirty="0" smtClean="0"/>
          </a:p>
          <a:p>
            <a:r>
              <a:rPr lang="en-GB" dirty="0" smtClean="0"/>
              <a:t>This pathologic changes impair blood supply to peripheral tissues, especially lower extremities</a:t>
            </a:r>
            <a:endParaRPr lang="en-GB" dirty="0" smtClean="0"/>
          </a:p>
          <a:p>
            <a:r>
              <a:rPr lang="en-GB" dirty="0" smtClean="0"/>
              <a:t>This is known as </a:t>
            </a:r>
            <a:r>
              <a:rPr lang="en-GB" b="1" dirty="0" smtClean="0"/>
              <a:t>peripheral vascular disease (PVD)</a:t>
            </a:r>
            <a:endParaRPr lang="en-GB" b="1"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Pathophysiology</a:t>
            </a:r>
            <a:r>
              <a:rPr lang="en-GB" dirty="0" smtClean="0"/>
              <a:t> </a:t>
            </a:r>
            <a:endParaRPr lang="en-GB" dirty="0"/>
          </a:p>
        </p:txBody>
      </p:sp>
      <p:sp>
        <p:nvSpPr>
          <p:cNvPr id="3" name="Content Placeholder 2"/>
          <p:cNvSpPr>
            <a:spLocks noGrp="1"/>
          </p:cNvSpPr>
          <p:nvPr>
            <p:ph idx="1"/>
          </p:nvPr>
        </p:nvSpPr>
        <p:spPr/>
        <p:txBody>
          <a:bodyPr/>
          <a:lstStyle/>
          <a:p>
            <a:pPr>
              <a:buNone/>
            </a:pPr>
            <a:r>
              <a:rPr lang="en-GB" dirty="0" smtClean="0"/>
              <a:t>There are three types of peripheral vascular disease (PVD):</a:t>
            </a:r>
            <a:endParaRPr lang="en-GB" dirty="0" smtClean="0"/>
          </a:p>
          <a:p>
            <a:pPr>
              <a:buNone/>
            </a:pPr>
            <a:r>
              <a:rPr lang="en-GB" dirty="0" smtClean="0"/>
              <a:t>1. Type 1 (10-15% of patients) involving aorta and iliac arteries</a:t>
            </a:r>
            <a:endParaRPr lang="en-GB" dirty="0" smtClean="0"/>
          </a:p>
          <a:p>
            <a:pPr>
              <a:buNone/>
            </a:pPr>
            <a:r>
              <a:rPr lang="en-GB" dirty="0" smtClean="0"/>
              <a:t>2. Type 2 (25% of patients) involving aorta, common and external iliac arteries</a:t>
            </a:r>
            <a:endParaRPr lang="en-GB" dirty="0" smtClean="0"/>
          </a:p>
          <a:p>
            <a:pPr>
              <a:buNone/>
            </a:pPr>
            <a:r>
              <a:rPr lang="en-GB" dirty="0" smtClean="0"/>
              <a:t>3. Type 3 (60-70% of patients) involving aorta, iliac, femoral, </a:t>
            </a:r>
            <a:r>
              <a:rPr lang="en-GB" dirty="0" err="1" smtClean="0"/>
              <a:t>popliteal</a:t>
            </a:r>
            <a:r>
              <a:rPr lang="en-GB" dirty="0" smtClean="0"/>
              <a:t> and </a:t>
            </a:r>
            <a:r>
              <a:rPr lang="en-GB" dirty="0" err="1" smtClean="0"/>
              <a:t>tibial</a:t>
            </a:r>
            <a:r>
              <a:rPr lang="en-GB" dirty="0" smtClean="0"/>
              <a:t> arteries</a:t>
            </a:r>
            <a:endParaRPr lang="en-GB"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Pathophysiology</a:t>
            </a:r>
            <a:r>
              <a:rPr lang="en-GB" dirty="0" smtClean="0"/>
              <a:t> </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Plaque tends to form at arterial bifurcation</a:t>
            </a:r>
            <a:endParaRPr lang="en-GB" dirty="0" smtClean="0"/>
          </a:p>
          <a:p>
            <a:r>
              <a:rPr lang="en-GB" dirty="0" smtClean="0"/>
              <a:t>The blood vessel gets progressively obstructed, decreasing blood flow to lower limbs, thus tissue hypoxia or anoxia results</a:t>
            </a:r>
            <a:endParaRPr lang="en-GB" dirty="0" smtClean="0"/>
          </a:p>
          <a:p>
            <a:r>
              <a:rPr lang="en-GB" dirty="0" smtClean="0"/>
              <a:t>With gradual obstruction of vessel, collateral blood vessel often develop, though not adequate to supply tissue needs when metabolic demands increases </a:t>
            </a:r>
            <a:endParaRPr lang="en-GB" dirty="0" smtClean="0"/>
          </a:p>
          <a:p>
            <a:r>
              <a:rPr lang="en-GB" dirty="0" smtClean="0"/>
              <a:t>Manifestation occurs only when the vessel is occluded by 60% or more.  </a:t>
            </a:r>
            <a:endParaRPr lang="en-GB"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factors </a:t>
            </a:r>
            <a:endParaRPr lang="en-GB" dirty="0"/>
          </a:p>
        </p:txBody>
      </p:sp>
      <p:sp>
        <p:nvSpPr>
          <p:cNvPr id="3" name="Content Placeholder 2"/>
          <p:cNvSpPr>
            <a:spLocks noGrp="1"/>
          </p:cNvSpPr>
          <p:nvPr>
            <p:ph idx="1"/>
          </p:nvPr>
        </p:nvSpPr>
        <p:spPr>
          <a:xfrm>
            <a:off x="457200" y="1219200"/>
            <a:ext cx="8686800" cy="5638800"/>
          </a:xfrm>
        </p:spPr>
        <p:txBody>
          <a:bodyPr>
            <a:normAutofit fontScale="85000" lnSpcReduction="20000"/>
          </a:bodyPr>
          <a:lstStyle/>
          <a:p>
            <a:r>
              <a:rPr lang="en-GB" b="1" dirty="0" smtClean="0"/>
              <a:t>Modifiable </a:t>
            </a:r>
            <a:endParaRPr lang="en-GB" b="1" dirty="0" smtClean="0"/>
          </a:p>
          <a:p>
            <a:pPr>
              <a:buFont typeface="Wingdings" panose="05000000000000000000" pitchFamily="2" charset="2"/>
              <a:buChar char="ü"/>
            </a:pPr>
            <a:r>
              <a:rPr lang="en-GB" dirty="0" smtClean="0"/>
              <a:t>nicotine use (tobacco smoking or chewing)</a:t>
            </a:r>
            <a:endParaRPr lang="en-GB" dirty="0" smtClean="0"/>
          </a:p>
          <a:p>
            <a:pPr>
              <a:buFont typeface="Wingdings" panose="05000000000000000000" pitchFamily="2" charset="2"/>
              <a:buChar char="ü"/>
            </a:pPr>
            <a:r>
              <a:rPr lang="en-GB" dirty="0" smtClean="0"/>
              <a:t>Diet (contributing to </a:t>
            </a:r>
            <a:r>
              <a:rPr lang="en-GB" dirty="0" err="1" smtClean="0"/>
              <a:t>hyperlipidemia</a:t>
            </a:r>
            <a:r>
              <a:rPr lang="en-GB" dirty="0" smtClean="0"/>
              <a:t>)</a:t>
            </a:r>
            <a:endParaRPr lang="en-GB" dirty="0" smtClean="0"/>
          </a:p>
          <a:p>
            <a:pPr>
              <a:buFont typeface="Wingdings" panose="05000000000000000000" pitchFamily="2" charset="2"/>
              <a:buChar char="ü"/>
            </a:pPr>
            <a:r>
              <a:rPr lang="en-GB" dirty="0" smtClean="0"/>
              <a:t>Hypertension</a:t>
            </a:r>
            <a:endParaRPr lang="en-GB" dirty="0" smtClean="0"/>
          </a:p>
          <a:p>
            <a:pPr>
              <a:buFont typeface="Wingdings" panose="05000000000000000000" pitchFamily="2" charset="2"/>
              <a:buChar char="ü"/>
            </a:pPr>
            <a:r>
              <a:rPr lang="en-GB" dirty="0" smtClean="0"/>
              <a:t>Diabetes</a:t>
            </a:r>
            <a:endParaRPr lang="en-GB" dirty="0" smtClean="0"/>
          </a:p>
          <a:p>
            <a:pPr>
              <a:buFont typeface="Wingdings" panose="05000000000000000000" pitchFamily="2" charset="2"/>
              <a:buChar char="ü"/>
            </a:pPr>
            <a:r>
              <a:rPr lang="en-GB" dirty="0" err="1" smtClean="0"/>
              <a:t>Hyperlipidemia</a:t>
            </a:r>
            <a:endParaRPr lang="en-GB" dirty="0" smtClean="0"/>
          </a:p>
          <a:p>
            <a:pPr>
              <a:buFont typeface="Wingdings" panose="05000000000000000000" pitchFamily="2" charset="2"/>
              <a:buChar char="ü"/>
            </a:pPr>
            <a:r>
              <a:rPr lang="en-GB" dirty="0" smtClean="0"/>
              <a:t>Stress</a:t>
            </a:r>
            <a:endParaRPr lang="en-GB" dirty="0" smtClean="0"/>
          </a:p>
          <a:p>
            <a:pPr>
              <a:buFont typeface="Wingdings" panose="05000000000000000000" pitchFamily="2" charset="2"/>
              <a:buChar char="ü"/>
            </a:pPr>
            <a:r>
              <a:rPr lang="en-GB" dirty="0" smtClean="0"/>
              <a:t>Sedentary lifestyle</a:t>
            </a:r>
            <a:endParaRPr lang="en-GB" dirty="0" smtClean="0"/>
          </a:p>
          <a:p>
            <a:pPr>
              <a:buFont typeface="Wingdings" panose="05000000000000000000" pitchFamily="2" charset="2"/>
              <a:buChar char="ü"/>
            </a:pPr>
            <a:r>
              <a:rPr lang="en-GB" dirty="0" smtClean="0"/>
              <a:t>Elevated C-reactive protein (a sensitive marker of cardiovascular inflammation)</a:t>
            </a:r>
            <a:endParaRPr lang="en-GB" dirty="0" smtClean="0"/>
          </a:p>
          <a:p>
            <a:pPr>
              <a:buFont typeface="Wingdings" panose="05000000000000000000" pitchFamily="2" charset="2"/>
              <a:buChar char="ü"/>
            </a:pPr>
            <a:r>
              <a:rPr lang="en-GB" dirty="0" err="1" smtClean="0"/>
              <a:t>Hyperhomocysteinemia</a:t>
            </a:r>
            <a:r>
              <a:rPr lang="en-GB" dirty="0" smtClean="0"/>
              <a:t>- high blood level of </a:t>
            </a:r>
            <a:r>
              <a:rPr lang="en-GB" dirty="0" err="1" smtClean="0"/>
              <a:t>homocysteine</a:t>
            </a:r>
            <a:r>
              <a:rPr lang="en-GB" dirty="0" smtClean="0"/>
              <a:t>, responsible for development of atherosclerosis</a:t>
            </a:r>
            <a:endParaRPr lang="en-GB" dirty="0" smtClean="0"/>
          </a:p>
          <a:p>
            <a:pPr>
              <a:buFont typeface="Wingdings" panose="05000000000000000000" pitchFamily="2" charset="2"/>
              <a:buChar char="ü"/>
            </a:pPr>
            <a:endParaRPr lang="en-GB"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 factors </a:t>
            </a:r>
            <a:endParaRPr lang="en-GB" dirty="0"/>
          </a:p>
        </p:txBody>
      </p:sp>
      <p:sp>
        <p:nvSpPr>
          <p:cNvPr id="3" name="Content Placeholder 2"/>
          <p:cNvSpPr>
            <a:spLocks noGrp="1"/>
          </p:cNvSpPr>
          <p:nvPr>
            <p:ph idx="1"/>
          </p:nvPr>
        </p:nvSpPr>
        <p:spPr/>
        <p:txBody>
          <a:bodyPr/>
          <a:lstStyle/>
          <a:p>
            <a:r>
              <a:rPr lang="en-GB" b="1" dirty="0" err="1" smtClean="0"/>
              <a:t>Nonmodifiable</a:t>
            </a:r>
            <a:endParaRPr lang="en-GB" b="1" dirty="0" smtClean="0"/>
          </a:p>
          <a:p>
            <a:pPr>
              <a:buFont typeface="Wingdings" panose="05000000000000000000" pitchFamily="2" charset="2"/>
              <a:buChar char="ü"/>
            </a:pPr>
            <a:r>
              <a:rPr lang="en-GB" dirty="0" smtClean="0"/>
              <a:t>Increasing age</a:t>
            </a:r>
            <a:endParaRPr lang="en-GB" dirty="0" smtClean="0"/>
          </a:p>
          <a:p>
            <a:pPr>
              <a:buFont typeface="Wingdings" panose="05000000000000000000" pitchFamily="2" charset="2"/>
              <a:buChar char="ü"/>
            </a:pPr>
            <a:r>
              <a:rPr lang="en-GB" dirty="0" smtClean="0"/>
              <a:t>Female gender</a:t>
            </a:r>
            <a:endParaRPr lang="en-GB" dirty="0" smtClean="0"/>
          </a:p>
          <a:p>
            <a:pPr>
              <a:buFont typeface="Wingdings" panose="05000000000000000000" pitchFamily="2" charset="2"/>
              <a:buChar char="ü"/>
            </a:pPr>
            <a:r>
              <a:rPr lang="en-GB" dirty="0" smtClean="0"/>
              <a:t>Familial predisposing /genetics</a:t>
            </a:r>
            <a:endParaRPr lang="en-GB" dirty="0" smtClean="0"/>
          </a:p>
          <a:p>
            <a:endParaRPr lang="en-GB"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Clinical features </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Intermittent </a:t>
            </a:r>
            <a:r>
              <a:rPr lang="en-GB" dirty="0" err="1" smtClean="0"/>
              <a:t>claudication</a:t>
            </a:r>
            <a:r>
              <a:rPr lang="en-GB" dirty="0" smtClean="0"/>
              <a:t>: pain, ache or cramp in a muscle with inadequate </a:t>
            </a:r>
            <a:r>
              <a:rPr lang="en-GB" smtClean="0"/>
              <a:t>blood supply</a:t>
            </a:r>
            <a:endParaRPr lang="en-GB" dirty="0" smtClean="0"/>
          </a:p>
          <a:p>
            <a:r>
              <a:rPr lang="en-GB" dirty="0" smtClean="0"/>
              <a:t>Rest pain</a:t>
            </a:r>
            <a:endParaRPr lang="en-GB" dirty="0" smtClean="0"/>
          </a:p>
          <a:p>
            <a:r>
              <a:rPr lang="en-GB" dirty="0" err="1" smtClean="0"/>
              <a:t>Paresthesia</a:t>
            </a:r>
            <a:r>
              <a:rPr lang="en-GB" dirty="0" smtClean="0"/>
              <a:t> (numbness, decreased sensation)</a:t>
            </a:r>
            <a:endParaRPr lang="en-GB" dirty="0" smtClean="0"/>
          </a:p>
          <a:p>
            <a:r>
              <a:rPr lang="en-GB" dirty="0" smtClean="0"/>
              <a:t>Diminished or absent peripheral pulses</a:t>
            </a:r>
            <a:endParaRPr lang="en-GB" dirty="0" smtClean="0"/>
          </a:p>
          <a:p>
            <a:r>
              <a:rPr lang="en-GB" dirty="0" smtClean="0"/>
              <a:t>Pallor with extremity elevation, dependent </a:t>
            </a:r>
            <a:r>
              <a:rPr lang="en-GB" dirty="0" err="1" smtClean="0"/>
              <a:t>rubor</a:t>
            </a:r>
            <a:r>
              <a:rPr lang="en-GB" dirty="0" smtClean="0"/>
              <a:t> (</a:t>
            </a:r>
            <a:r>
              <a:rPr lang="en-GB" dirty="0" err="1" smtClean="0"/>
              <a:t>discouration</a:t>
            </a:r>
            <a:r>
              <a:rPr lang="en-GB" dirty="0" smtClean="0"/>
              <a:t> or redness) when dependent</a:t>
            </a:r>
            <a:endParaRPr lang="en-GB" dirty="0" smtClean="0"/>
          </a:p>
          <a:p>
            <a:r>
              <a:rPr lang="en-GB" dirty="0" smtClean="0"/>
              <a:t>Thin, shiny, hairless skin, thickened toe nails</a:t>
            </a:r>
            <a:endParaRPr lang="en-GB" dirty="0" smtClean="0"/>
          </a:p>
          <a:p>
            <a:r>
              <a:rPr lang="en-GB" dirty="0" smtClean="0"/>
              <a:t>Areas of discolouration </a:t>
            </a: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Diagnostic evaluation</a:t>
            </a:r>
            <a:endParaRPr lang="en-GB" dirty="0"/>
          </a:p>
        </p:txBody>
      </p:sp>
      <p:sp>
        <p:nvSpPr>
          <p:cNvPr id="3" name="Content Placeholder 2"/>
          <p:cNvSpPr>
            <a:spLocks noGrp="1"/>
          </p:cNvSpPr>
          <p:nvPr>
            <p:ph idx="1"/>
          </p:nvPr>
        </p:nvSpPr>
        <p:spPr/>
        <p:txBody>
          <a:bodyPr/>
          <a:lstStyle/>
          <a:p>
            <a:r>
              <a:rPr lang="en-GB" dirty="0" smtClean="0"/>
              <a:t>Segmental pressure measurement</a:t>
            </a:r>
            <a:endParaRPr lang="en-GB" dirty="0" smtClean="0"/>
          </a:p>
          <a:p>
            <a:r>
              <a:rPr lang="en-GB" dirty="0" smtClean="0"/>
              <a:t>Stress testing </a:t>
            </a:r>
            <a:endParaRPr lang="en-GB" dirty="0" smtClean="0"/>
          </a:p>
          <a:p>
            <a:r>
              <a:rPr lang="en-GB" dirty="0" smtClean="0"/>
              <a:t>Doppler ultrasound</a:t>
            </a:r>
            <a:endParaRPr lang="en-GB" dirty="0" smtClean="0"/>
          </a:p>
          <a:p>
            <a:r>
              <a:rPr lang="en-GB" dirty="0" smtClean="0"/>
              <a:t>Duplex Doppler </a:t>
            </a:r>
            <a:r>
              <a:rPr lang="en-GB" dirty="0" err="1" smtClean="0"/>
              <a:t>ultrsound</a:t>
            </a:r>
            <a:endParaRPr lang="en-GB" dirty="0" smtClean="0"/>
          </a:p>
          <a:p>
            <a:r>
              <a:rPr lang="en-GB" dirty="0" err="1" smtClean="0"/>
              <a:t>Transcutaneous</a:t>
            </a:r>
            <a:r>
              <a:rPr lang="en-GB" dirty="0" smtClean="0"/>
              <a:t> </a:t>
            </a:r>
            <a:r>
              <a:rPr lang="en-GB" dirty="0" err="1" smtClean="0"/>
              <a:t>oximetry</a:t>
            </a:r>
            <a:r>
              <a:rPr lang="en-GB" dirty="0" smtClean="0"/>
              <a:t> </a:t>
            </a:r>
            <a:endParaRPr lang="en-GB" dirty="0" smtClean="0"/>
          </a:p>
          <a:p>
            <a:r>
              <a:rPr lang="en-GB" dirty="0" smtClean="0"/>
              <a:t>Angiography or magnetic resonance imaging</a:t>
            </a:r>
            <a:endParaRPr lang="en-GB"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Medical/surgical treatment</a:t>
            </a:r>
            <a:endParaRPr lang="en-GB" dirty="0"/>
          </a:p>
        </p:txBody>
      </p:sp>
      <p:sp>
        <p:nvSpPr>
          <p:cNvPr id="3" name="Content Placeholder 2"/>
          <p:cNvSpPr>
            <a:spLocks noGrp="1"/>
          </p:cNvSpPr>
          <p:nvPr>
            <p:ph idx="1"/>
          </p:nvPr>
        </p:nvSpPr>
        <p:spPr/>
        <p:txBody>
          <a:bodyPr>
            <a:normAutofit fontScale="92500" lnSpcReduction="20000"/>
          </a:bodyPr>
          <a:lstStyle/>
          <a:p>
            <a:r>
              <a:rPr lang="en-GB" b="1" dirty="0" smtClean="0"/>
              <a:t>Surgical intervention</a:t>
            </a:r>
            <a:endParaRPr lang="en-GB" b="1" dirty="0" smtClean="0"/>
          </a:p>
          <a:p>
            <a:pPr>
              <a:buFont typeface="Wingdings" panose="05000000000000000000" pitchFamily="2" charset="2"/>
              <a:buChar char="ü"/>
            </a:pPr>
            <a:r>
              <a:rPr lang="en-GB" dirty="0" smtClean="0"/>
              <a:t>Two vascular surgical intervention:</a:t>
            </a:r>
            <a:endParaRPr lang="en-GB" dirty="0" smtClean="0"/>
          </a:p>
          <a:p>
            <a:pPr lvl="1">
              <a:buFont typeface="Courier New" pitchFamily="49" charset="0"/>
              <a:buChar char="o"/>
            </a:pPr>
            <a:r>
              <a:rPr lang="en-GB" dirty="0" smtClean="0"/>
              <a:t>Inflow procedures, which improve blood supply from the aorta into femoral artery</a:t>
            </a:r>
            <a:endParaRPr lang="en-GB" dirty="0" smtClean="0"/>
          </a:p>
          <a:p>
            <a:pPr lvl="1">
              <a:buFont typeface="Courier New" pitchFamily="49" charset="0"/>
              <a:buChar char="o"/>
            </a:pPr>
            <a:r>
              <a:rPr lang="en-GB" dirty="0" smtClean="0"/>
              <a:t>Outflow procedures, which provide blood supply to vessels below femoral arteries </a:t>
            </a:r>
            <a:endParaRPr lang="en-GB" dirty="0" smtClean="0"/>
          </a:p>
          <a:p>
            <a:r>
              <a:rPr lang="en-GB" b="1" dirty="0" smtClean="0"/>
              <a:t>Radiological interventions</a:t>
            </a:r>
            <a:endParaRPr lang="en-GB" b="1" dirty="0" smtClean="0"/>
          </a:p>
          <a:p>
            <a:pPr lvl="1">
              <a:buFont typeface="Courier New" pitchFamily="49" charset="0"/>
              <a:buChar char="o"/>
            </a:pPr>
            <a:r>
              <a:rPr lang="en-GB" dirty="0" smtClean="0"/>
              <a:t>Angioplasty: </a:t>
            </a:r>
            <a:r>
              <a:rPr lang="en-GB" dirty="0" err="1" smtClean="0"/>
              <a:t>percutaneous</a:t>
            </a:r>
            <a:r>
              <a:rPr lang="en-GB" dirty="0" smtClean="0"/>
              <a:t> </a:t>
            </a:r>
            <a:r>
              <a:rPr lang="en-GB" dirty="0" err="1" smtClean="0"/>
              <a:t>transluminal</a:t>
            </a:r>
            <a:r>
              <a:rPr lang="en-GB" dirty="0" smtClean="0"/>
              <a:t> angioplasty, with stents (small mesh tubes) to quicken improvement</a:t>
            </a:r>
            <a:endParaRPr lang="en-GB" dirty="0" smtClean="0"/>
          </a:p>
          <a:p>
            <a:pPr lvl="2">
              <a:buNone/>
            </a:pPr>
            <a:endParaRPr lang="en-GB" dirty="0" smtClean="0"/>
          </a:p>
          <a:p>
            <a:pPr lvl="2">
              <a:buNone/>
            </a:pPr>
            <a:r>
              <a:rPr lang="en-GB" dirty="0" smtClean="0"/>
              <a:t>           </a:t>
            </a:r>
            <a:endParaRPr lang="en-GB"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smtClean="0"/>
              <a:t>Revascularization </a:t>
            </a:r>
            <a:endParaRPr lang="en-GB" b="1" dirty="0" smtClean="0"/>
          </a:p>
          <a:p>
            <a:pPr lvl="1">
              <a:buFont typeface="Courier New" pitchFamily="49" charset="0"/>
              <a:buChar char="o"/>
            </a:pPr>
            <a:r>
              <a:rPr lang="en-GB" dirty="0" smtClean="0"/>
              <a:t>Performed if symptoms progressive, severe, interferes with ADLs, rest pain and gangrenous lesions</a:t>
            </a:r>
            <a:endParaRPr lang="en-GB" dirty="0" smtClean="0"/>
          </a:p>
          <a:p>
            <a:pPr lvl="1">
              <a:buFont typeface="Courier New" pitchFamily="49" charset="0"/>
              <a:buChar char="o"/>
            </a:pPr>
            <a:r>
              <a:rPr lang="en-GB" dirty="0" smtClean="0"/>
              <a:t>Surgical options include </a:t>
            </a:r>
            <a:r>
              <a:rPr lang="en-GB" dirty="0" err="1" smtClean="0"/>
              <a:t>endarterectomy</a:t>
            </a:r>
            <a:r>
              <a:rPr lang="en-GB" dirty="0" smtClean="0"/>
              <a:t> to remove occlusive plaque  and bypass graft</a:t>
            </a:r>
            <a:endParaRPr lang="en-GB" dirty="0" smtClean="0"/>
          </a:p>
          <a:p>
            <a:pPr lvl="1">
              <a:buFont typeface="Courier New" pitchFamily="49" charset="0"/>
              <a:buChar char="o"/>
            </a:pPr>
            <a:r>
              <a:rPr lang="en-GB" dirty="0" smtClean="0"/>
              <a:t>Nonsurgical option include </a:t>
            </a:r>
            <a:r>
              <a:rPr lang="en-GB" dirty="0" err="1" smtClean="0"/>
              <a:t>percutaneous</a:t>
            </a:r>
            <a:r>
              <a:rPr lang="en-GB" dirty="0" smtClean="0"/>
              <a:t> </a:t>
            </a:r>
            <a:r>
              <a:rPr lang="en-GB" dirty="0" err="1" smtClean="0"/>
              <a:t>transluminal</a:t>
            </a:r>
            <a:r>
              <a:rPr lang="en-GB" dirty="0" smtClean="0"/>
              <a:t> angiography</a:t>
            </a:r>
            <a:r>
              <a:rPr lang="en-GB" b="1" dirty="0" smtClean="0"/>
              <a:t> </a:t>
            </a:r>
            <a:endParaRPr lang="en-GB" b="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Medications  </a:t>
            </a:r>
            <a:endParaRPr lang="en-GB" dirty="0"/>
          </a:p>
        </p:txBody>
      </p:sp>
      <p:sp>
        <p:nvSpPr>
          <p:cNvPr id="3" name="Content Placeholder 2"/>
          <p:cNvSpPr>
            <a:spLocks noGrp="1"/>
          </p:cNvSpPr>
          <p:nvPr>
            <p:ph idx="1"/>
          </p:nvPr>
        </p:nvSpPr>
        <p:spPr/>
        <p:txBody>
          <a:bodyPr>
            <a:normAutofit lnSpcReduction="10000"/>
          </a:bodyPr>
          <a:lstStyle/>
          <a:p>
            <a:r>
              <a:rPr lang="en-GB" dirty="0" smtClean="0"/>
              <a:t>Medication to inhibit platelet aggregation:</a:t>
            </a:r>
            <a:endParaRPr lang="en-GB" dirty="0" smtClean="0"/>
          </a:p>
          <a:p>
            <a:pPr lvl="1">
              <a:buFont typeface="Courier New" pitchFamily="49" charset="0"/>
              <a:buChar char="o"/>
            </a:pPr>
            <a:r>
              <a:rPr lang="en-GB" dirty="0" smtClean="0"/>
              <a:t>Aspirin</a:t>
            </a:r>
            <a:endParaRPr lang="en-GB" dirty="0" smtClean="0"/>
          </a:p>
          <a:p>
            <a:pPr lvl="1">
              <a:buFont typeface="Courier New" pitchFamily="49" charset="0"/>
              <a:buChar char="o"/>
            </a:pPr>
            <a:r>
              <a:rPr lang="en-GB" dirty="0" err="1" smtClean="0"/>
              <a:t>Clopidogrel</a:t>
            </a:r>
            <a:r>
              <a:rPr lang="en-GB" dirty="0" smtClean="0"/>
              <a:t> </a:t>
            </a:r>
            <a:endParaRPr lang="en-GB" dirty="0" smtClean="0"/>
          </a:p>
          <a:p>
            <a:r>
              <a:rPr lang="en-GB" dirty="0" smtClean="0"/>
              <a:t>Medication to decrease blood viscosity and increase blood flow:</a:t>
            </a:r>
            <a:endParaRPr lang="en-GB" dirty="0" smtClean="0"/>
          </a:p>
          <a:p>
            <a:pPr lvl="1">
              <a:buFont typeface="Courier New" pitchFamily="49" charset="0"/>
              <a:buChar char="o"/>
            </a:pPr>
            <a:r>
              <a:rPr lang="en-GB" dirty="0" err="1" smtClean="0"/>
              <a:t>Pentoxifylline</a:t>
            </a:r>
            <a:endParaRPr lang="en-GB" dirty="0" smtClean="0"/>
          </a:p>
          <a:p>
            <a:r>
              <a:rPr lang="en-GB" dirty="0" err="1" smtClean="0"/>
              <a:t>Parenteral</a:t>
            </a:r>
            <a:r>
              <a:rPr lang="en-GB" dirty="0" smtClean="0"/>
              <a:t> vasodilators to facilitate in patients with severe limb ischemia:</a:t>
            </a:r>
            <a:endParaRPr lang="en-GB" dirty="0" smtClean="0"/>
          </a:p>
          <a:p>
            <a:pPr lvl="1">
              <a:buFont typeface="Courier New" pitchFamily="49" charset="0"/>
              <a:buChar char="o"/>
            </a:pPr>
            <a:r>
              <a:rPr lang="en-GB" dirty="0" smtClean="0"/>
              <a:t>Prostaglandins </a:t>
            </a:r>
            <a:endParaRPr lang="en-GB"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199"/>
            <a:ext cx="8382000" cy="2246769"/>
          </a:xfrm>
          <a:prstGeom prst="rect">
            <a:avLst/>
          </a:prstGeom>
        </p:spPr>
        <p:txBody>
          <a:bodyPr wrap="square">
            <a:spAutoFit/>
          </a:bodyPr>
          <a:lstStyle/>
          <a:p>
            <a:r>
              <a:rPr lang="en-US" sz="2800" b="1" dirty="0" smtClean="0"/>
              <a:t>Heart Sounds:</a:t>
            </a:r>
            <a:endParaRPr lang="en-US" sz="2800" b="1" dirty="0" smtClean="0"/>
          </a:p>
          <a:p>
            <a:pPr>
              <a:buFont typeface="Arial" panose="02080604020202020204" pitchFamily="34" charset="0"/>
              <a:buChar char="•"/>
            </a:pPr>
            <a:r>
              <a:rPr lang="en-US" sz="2800" dirty="0" smtClean="0"/>
              <a:t> Mitral and tricuspid valve closure produces first heart sound (S1)</a:t>
            </a:r>
            <a:endParaRPr lang="en-US" sz="2800" dirty="0" smtClean="0"/>
          </a:p>
          <a:p>
            <a:pPr>
              <a:buFont typeface="Arial" panose="02080604020202020204" pitchFamily="34" charset="0"/>
              <a:buChar char="•"/>
            </a:pPr>
            <a:r>
              <a:rPr lang="en-US" sz="2800" dirty="0" smtClean="0"/>
              <a:t> Aortic and pulmonic valves closure  produces second sound (S2)</a:t>
            </a:r>
            <a:endParaRPr lang="en-US" sz="2800" dirty="0"/>
          </a:p>
        </p:txBody>
      </p:sp>
      <p:sp>
        <p:nvSpPr>
          <p:cNvPr id="3" name="Rectangle 2"/>
          <p:cNvSpPr/>
          <p:nvPr/>
        </p:nvSpPr>
        <p:spPr>
          <a:xfrm>
            <a:off x="609600" y="2911495"/>
            <a:ext cx="8153400" cy="2677656"/>
          </a:xfrm>
          <a:prstGeom prst="rect">
            <a:avLst/>
          </a:prstGeom>
        </p:spPr>
        <p:txBody>
          <a:bodyPr wrap="square">
            <a:spAutoFit/>
          </a:bodyPr>
          <a:lstStyle/>
          <a:p>
            <a:r>
              <a:rPr lang="en-US" sz="2800" b="1" dirty="0" smtClean="0"/>
              <a:t>Abnormal Heart Sounds</a:t>
            </a:r>
            <a:r>
              <a:rPr lang="en-US" sz="2800" dirty="0" smtClean="0"/>
              <a:t>:</a:t>
            </a:r>
            <a:endParaRPr lang="en-US" sz="2800" dirty="0" smtClean="0"/>
          </a:p>
          <a:p>
            <a:pPr>
              <a:buFont typeface="Arial" panose="02080604020202020204" pitchFamily="34" charset="0"/>
              <a:buChar char="•"/>
            </a:pPr>
            <a:r>
              <a:rPr lang="en-US" sz="2800" dirty="0" smtClean="0"/>
              <a:t>  </a:t>
            </a:r>
            <a:r>
              <a:rPr lang="en-US" sz="2800" b="1" dirty="0" smtClean="0"/>
              <a:t>Gallop sounds </a:t>
            </a:r>
            <a:r>
              <a:rPr lang="en-US" sz="2800" dirty="0" smtClean="0"/>
              <a:t>– occurs during ventricular filling when there is impediment</a:t>
            </a:r>
            <a:endParaRPr lang="en-US" sz="2800" dirty="0" smtClean="0"/>
          </a:p>
          <a:p>
            <a:pPr>
              <a:buFont typeface="Wingdings" panose="05000000000000000000" pitchFamily="2" charset="2"/>
              <a:buChar char="v"/>
            </a:pPr>
            <a:r>
              <a:rPr lang="en-US" sz="2800" dirty="0" smtClean="0"/>
              <a:t> gallop sounds comes in triplets with acoustic effect of a galloping horse (sound produced by a rapid moving horse)</a:t>
            </a:r>
            <a:endParaRPr lang="en-US" sz="28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intervention </a:t>
            </a:r>
            <a:endParaRPr lang="en-GB" dirty="0"/>
          </a:p>
        </p:txBody>
      </p:sp>
      <p:sp>
        <p:nvSpPr>
          <p:cNvPr id="3" name="Content Placeholder 2"/>
          <p:cNvSpPr>
            <a:spLocks noGrp="1"/>
          </p:cNvSpPr>
          <p:nvPr>
            <p:ph idx="1"/>
          </p:nvPr>
        </p:nvSpPr>
        <p:spPr>
          <a:xfrm>
            <a:off x="457200" y="1600200"/>
            <a:ext cx="8534400" cy="5105400"/>
          </a:xfrm>
        </p:spPr>
        <p:txBody>
          <a:bodyPr>
            <a:normAutofit lnSpcReduction="10000"/>
          </a:bodyPr>
          <a:lstStyle/>
          <a:p>
            <a:r>
              <a:rPr lang="en-GB" dirty="0" smtClean="0"/>
              <a:t>Nursing measures to improve peripheral arterial circulation:</a:t>
            </a:r>
            <a:endParaRPr lang="en-GB" dirty="0" smtClean="0"/>
          </a:p>
          <a:p>
            <a:pPr lvl="1">
              <a:buFont typeface="Courier New" pitchFamily="49" charset="0"/>
              <a:buChar char="o"/>
            </a:pPr>
            <a:r>
              <a:rPr lang="en-GB" dirty="0" smtClean="0"/>
              <a:t>Position leg below the heart </a:t>
            </a:r>
            <a:endParaRPr lang="en-GB" dirty="0" smtClean="0"/>
          </a:p>
          <a:p>
            <a:pPr lvl="1">
              <a:buFont typeface="Courier New" pitchFamily="49" charset="0"/>
              <a:buChar char="o"/>
            </a:pPr>
            <a:r>
              <a:rPr lang="en-GB" dirty="0" smtClean="0"/>
              <a:t>Avoid crossing the legs</a:t>
            </a:r>
            <a:endParaRPr lang="en-GB" dirty="0" smtClean="0"/>
          </a:p>
          <a:p>
            <a:pPr lvl="1">
              <a:buFont typeface="Courier New" pitchFamily="49" charset="0"/>
              <a:buChar char="o"/>
            </a:pPr>
            <a:r>
              <a:rPr lang="en-GB" dirty="0" smtClean="0"/>
              <a:t>Avoid standing still or sitting for long periods</a:t>
            </a:r>
            <a:endParaRPr lang="en-GB" dirty="0" smtClean="0"/>
          </a:p>
          <a:p>
            <a:pPr lvl="1">
              <a:buFont typeface="Courier New" pitchFamily="49" charset="0"/>
              <a:buChar char="o"/>
            </a:pPr>
            <a:r>
              <a:rPr lang="en-GB" dirty="0" smtClean="0"/>
              <a:t>Avoid wearing knee stockings</a:t>
            </a:r>
            <a:endParaRPr lang="en-GB" dirty="0" smtClean="0"/>
          </a:p>
          <a:p>
            <a:pPr lvl="1">
              <a:buFont typeface="Courier New" pitchFamily="49" charset="0"/>
              <a:buChar char="o"/>
            </a:pPr>
            <a:r>
              <a:rPr lang="en-GB" dirty="0" smtClean="0"/>
              <a:t>Administer vasodilators</a:t>
            </a:r>
            <a:endParaRPr lang="en-GB" dirty="0" smtClean="0"/>
          </a:p>
          <a:p>
            <a:pPr lvl="1">
              <a:buFont typeface="Courier New" pitchFamily="49" charset="0"/>
              <a:buChar char="o"/>
            </a:pPr>
            <a:r>
              <a:rPr lang="en-GB" dirty="0" smtClean="0"/>
              <a:t>Avoid constrictive clothing</a:t>
            </a:r>
            <a:endParaRPr lang="en-GB" dirty="0" smtClean="0"/>
          </a:p>
          <a:p>
            <a:pPr lvl="1">
              <a:buFont typeface="Courier New" pitchFamily="49" charset="0"/>
              <a:buChar char="o"/>
            </a:pPr>
            <a:r>
              <a:rPr lang="en-GB" dirty="0" smtClean="0"/>
              <a:t>Maintain warm temperature</a:t>
            </a:r>
            <a:endParaRPr lang="en-GB" dirty="0" smtClean="0"/>
          </a:p>
          <a:p>
            <a:pPr lvl="1">
              <a:buFont typeface="Courier New" pitchFamily="49" charset="0"/>
              <a:buChar char="o"/>
            </a:pPr>
            <a:r>
              <a:rPr lang="en-GB" dirty="0" smtClean="0"/>
              <a:t>Encourage walking or moderate isometric exercise</a:t>
            </a:r>
            <a:endParaRPr lang="en-GB" dirty="0" smtClean="0"/>
          </a:p>
          <a:p>
            <a:pPr lvl="1">
              <a:buNone/>
            </a:pPr>
            <a:endParaRPr lang="en-GB" dirty="0" smtClean="0"/>
          </a:p>
          <a:p>
            <a:pPr lvl="1">
              <a:buFont typeface="Courier New" pitchFamily="49" charset="0"/>
              <a:buChar char="o"/>
            </a:pPr>
            <a:endParaRPr lang="en-GB" dirty="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interventions</a:t>
            </a:r>
            <a:endParaRPr lang="en-GB" dirty="0"/>
          </a:p>
        </p:txBody>
      </p:sp>
      <p:sp>
        <p:nvSpPr>
          <p:cNvPr id="3" name="Content Placeholder 2"/>
          <p:cNvSpPr>
            <a:spLocks noGrp="1"/>
          </p:cNvSpPr>
          <p:nvPr>
            <p:ph idx="1"/>
          </p:nvPr>
        </p:nvSpPr>
        <p:spPr/>
        <p:txBody>
          <a:bodyPr>
            <a:normAutofit fontScale="92500"/>
          </a:bodyPr>
          <a:lstStyle/>
          <a:p>
            <a:r>
              <a:rPr lang="en-GB" dirty="0" smtClean="0"/>
              <a:t>Nursing interventions to promote and prevent vascular compression:</a:t>
            </a:r>
            <a:endParaRPr lang="en-GB" dirty="0" smtClean="0"/>
          </a:p>
          <a:p>
            <a:pPr lvl="1">
              <a:buFont typeface="Courier New" pitchFamily="49" charset="0"/>
              <a:buChar char="o"/>
            </a:pPr>
            <a:r>
              <a:rPr lang="en-GB" dirty="0" smtClean="0"/>
              <a:t>Application of warmth to promote blood flow to extremities</a:t>
            </a:r>
            <a:endParaRPr lang="en-GB" dirty="0" smtClean="0"/>
          </a:p>
          <a:p>
            <a:pPr lvl="1">
              <a:buFont typeface="Courier New" pitchFamily="49" charset="0"/>
              <a:buChar char="o"/>
            </a:pPr>
            <a:r>
              <a:rPr lang="en-GB" dirty="0" smtClean="0"/>
              <a:t>Avoid exposure to cold temperatures to the affected extremities, which causes vasoconstriction</a:t>
            </a:r>
            <a:endParaRPr lang="en-GB" dirty="0" smtClean="0"/>
          </a:p>
          <a:p>
            <a:pPr lvl="1">
              <a:buFont typeface="Courier New" pitchFamily="49" charset="0"/>
              <a:buChar char="o"/>
            </a:pPr>
            <a:r>
              <a:rPr lang="en-GB" dirty="0" smtClean="0"/>
              <a:t>Avoid tobacco smoking which causes vasoconstriction</a:t>
            </a:r>
            <a:endParaRPr lang="en-GB" dirty="0" smtClean="0"/>
          </a:p>
          <a:p>
            <a:pPr lvl="1">
              <a:buFont typeface="Courier New" pitchFamily="49" charset="0"/>
              <a:buChar char="o"/>
            </a:pPr>
            <a:r>
              <a:rPr lang="en-GB" dirty="0" smtClean="0"/>
              <a:t>Avoid high temperatures to the affected extremities to avoid injury and excess demand for oxygen </a:t>
            </a:r>
            <a:endParaRPr lang="en-GB" dirty="0" smtClean="0"/>
          </a:p>
          <a:p>
            <a:endParaRPr lang="en-GB"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interventions</a:t>
            </a:r>
            <a:endParaRPr lang="en-GB"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GB" dirty="0" smtClean="0"/>
              <a:t>Nursing interventions to relieve pain:</a:t>
            </a:r>
            <a:endParaRPr lang="en-GB" dirty="0" smtClean="0"/>
          </a:p>
          <a:p>
            <a:pPr lvl="1">
              <a:buFont typeface="Courier New" pitchFamily="49" charset="0"/>
              <a:buChar char="o"/>
            </a:pPr>
            <a:r>
              <a:rPr lang="en-GB" dirty="0" smtClean="0"/>
              <a:t>Increase circulation through  exercise by walking, exercising upper extremities</a:t>
            </a:r>
            <a:endParaRPr lang="en-GB" dirty="0" smtClean="0"/>
          </a:p>
          <a:p>
            <a:pPr lvl="1">
              <a:buFont typeface="Courier New" pitchFamily="49" charset="0"/>
              <a:buChar char="o"/>
            </a:pPr>
            <a:r>
              <a:rPr lang="en-GB" dirty="0" smtClean="0"/>
              <a:t>Administer analgesics as prescribed</a:t>
            </a:r>
            <a:endParaRPr lang="en-GB" dirty="0" smtClean="0"/>
          </a:p>
          <a:p>
            <a:r>
              <a:rPr lang="en-GB" dirty="0" smtClean="0"/>
              <a:t>Nursing interventions to relieve activity intolerance</a:t>
            </a:r>
            <a:endParaRPr lang="en-GB" dirty="0" smtClean="0"/>
          </a:p>
          <a:p>
            <a:pPr lvl="1">
              <a:buFont typeface="Courier New" pitchFamily="49" charset="0"/>
              <a:buChar char="o"/>
            </a:pPr>
            <a:r>
              <a:rPr lang="en-GB" dirty="0" smtClean="0"/>
              <a:t>Assist with activities as needed</a:t>
            </a:r>
            <a:endParaRPr lang="en-GB" dirty="0" smtClean="0"/>
          </a:p>
          <a:p>
            <a:pPr lvl="1">
              <a:buFont typeface="Courier New" pitchFamily="49" charset="0"/>
              <a:buChar char="o"/>
            </a:pPr>
            <a:r>
              <a:rPr lang="en-GB" dirty="0" smtClean="0"/>
              <a:t>Encourage gradual increase in duration and intensity of exercise</a:t>
            </a:r>
            <a:endParaRPr lang="en-GB" dirty="0" smtClean="0"/>
          </a:p>
          <a:p>
            <a:pPr lvl="1">
              <a:buFont typeface="Courier New" pitchFamily="49" charset="0"/>
              <a:buChar char="o"/>
            </a:pPr>
            <a:r>
              <a:rPr lang="en-GB" dirty="0" smtClean="0"/>
              <a:t>Provide </a:t>
            </a:r>
            <a:r>
              <a:rPr lang="en-GB" dirty="0" err="1" smtClean="0"/>
              <a:t>diversional</a:t>
            </a:r>
            <a:r>
              <a:rPr lang="en-GB" dirty="0" smtClean="0"/>
              <a:t> activities during periods of prescribed bed rest</a:t>
            </a:r>
            <a:endParaRPr lang="en-GB" dirty="0" smtClean="0"/>
          </a:p>
          <a:p>
            <a:pPr lvl="1">
              <a:buFont typeface="Courier New" pitchFamily="49" charset="0"/>
              <a:buChar char="o"/>
            </a:pPr>
            <a:r>
              <a:rPr lang="en-GB" dirty="0" smtClean="0"/>
              <a:t>Encourage frequent change of position and ROM exercises</a:t>
            </a:r>
            <a:endParaRPr lang="en-GB" dirty="0" smtClean="0"/>
          </a:p>
          <a:p>
            <a:endParaRPr lang="en-GB"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interventions</a:t>
            </a:r>
            <a:endParaRPr lang="en-GB" dirty="0"/>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GB" dirty="0" smtClean="0"/>
              <a:t>Nursing measures to maintain tissue integrity</a:t>
            </a:r>
            <a:endParaRPr lang="en-GB" dirty="0" smtClean="0"/>
          </a:p>
          <a:p>
            <a:pPr lvl="1">
              <a:buFont typeface="Courier New" pitchFamily="49" charset="0"/>
              <a:buChar char="o"/>
            </a:pPr>
            <a:r>
              <a:rPr lang="en-GB" dirty="0" smtClean="0"/>
              <a:t>Assess and document skin condition 8 hourly</a:t>
            </a:r>
            <a:endParaRPr lang="en-GB" dirty="0" smtClean="0"/>
          </a:p>
          <a:p>
            <a:pPr lvl="1">
              <a:buFont typeface="Courier New" pitchFamily="49" charset="0"/>
              <a:buChar char="o"/>
            </a:pPr>
            <a:r>
              <a:rPr lang="en-GB" dirty="0" smtClean="0"/>
              <a:t>Provide meticulous daily skin care</a:t>
            </a:r>
            <a:endParaRPr lang="en-GB" dirty="0" smtClean="0"/>
          </a:p>
          <a:p>
            <a:pPr lvl="1">
              <a:buFont typeface="Courier New" pitchFamily="49" charset="0"/>
              <a:buChar char="o"/>
            </a:pPr>
            <a:r>
              <a:rPr lang="en-GB" dirty="0" smtClean="0"/>
              <a:t>Instruct how to avoid trauma to extremities</a:t>
            </a:r>
            <a:endParaRPr lang="en-GB" dirty="0" smtClean="0"/>
          </a:p>
          <a:p>
            <a:pPr lvl="1">
              <a:buFont typeface="Courier New" pitchFamily="49" charset="0"/>
              <a:buChar char="o"/>
            </a:pPr>
            <a:r>
              <a:rPr lang="en-GB" dirty="0" smtClean="0"/>
              <a:t>Apply bed cradle to prevent pressure of linens on affected areas</a:t>
            </a:r>
            <a:endParaRPr lang="en-GB" dirty="0" smtClean="0"/>
          </a:p>
          <a:p>
            <a:pPr lvl="1">
              <a:buFont typeface="Courier New" pitchFamily="49" charset="0"/>
              <a:buChar char="o"/>
            </a:pPr>
            <a:r>
              <a:rPr lang="en-GB" dirty="0" smtClean="0"/>
              <a:t>Encourage wearing shoes and padding for pressure areas</a:t>
            </a:r>
            <a:endParaRPr lang="en-GB" dirty="0" smtClean="0"/>
          </a:p>
          <a:p>
            <a:pPr lvl="1">
              <a:buFont typeface="Courier New" pitchFamily="49" charset="0"/>
              <a:buChar char="o"/>
            </a:pPr>
            <a:r>
              <a:rPr lang="en-GB" dirty="0" smtClean="0"/>
              <a:t>Caution to avoid scratching or vigorous rubbing</a:t>
            </a:r>
            <a:endParaRPr lang="en-GB" dirty="0" smtClean="0"/>
          </a:p>
          <a:p>
            <a:pPr lvl="1">
              <a:buFont typeface="Courier New" pitchFamily="49" charset="0"/>
              <a:buChar char="o"/>
            </a:pPr>
            <a:r>
              <a:rPr lang="en-GB" dirty="0" smtClean="0"/>
              <a:t>Promote good nutrition, vitamin A and C, protein and zinc</a:t>
            </a:r>
            <a:endParaRPr lang="en-GB" dirty="0" smtClean="0"/>
          </a:p>
          <a:p>
            <a:pPr lvl="1">
              <a:buFont typeface="Courier New" pitchFamily="49" charset="0"/>
              <a:buChar char="o"/>
            </a:pPr>
            <a:r>
              <a:rPr lang="en-GB" dirty="0" smtClean="0"/>
              <a:t>Instruct on control of obesity</a:t>
            </a:r>
            <a:endParaRPr lang="en-GB" dirty="0" smtClean="0"/>
          </a:p>
          <a:p>
            <a:endParaRPr lang="en-GB"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Nursing interventions</a:t>
            </a:r>
            <a:endParaRPr lang="en-GB" dirty="0"/>
          </a:p>
        </p:txBody>
      </p:sp>
      <p:sp>
        <p:nvSpPr>
          <p:cNvPr id="3" name="Content Placeholder 2"/>
          <p:cNvSpPr>
            <a:spLocks noGrp="1"/>
          </p:cNvSpPr>
          <p:nvPr>
            <p:ph idx="1"/>
          </p:nvPr>
        </p:nvSpPr>
        <p:spPr/>
        <p:txBody>
          <a:bodyPr>
            <a:normAutofit lnSpcReduction="10000"/>
          </a:bodyPr>
          <a:lstStyle/>
          <a:p>
            <a:r>
              <a:rPr lang="en-GB" dirty="0" smtClean="0"/>
              <a:t>Nursing measures to improve knowledge on self-care activities:</a:t>
            </a:r>
            <a:endParaRPr lang="en-GB" dirty="0" smtClean="0"/>
          </a:p>
          <a:p>
            <a:pPr lvl="1">
              <a:buFont typeface="Courier New" pitchFamily="49" charset="0"/>
              <a:buChar char="o"/>
            </a:pPr>
            <a:r>
              <a:rPr lang="en-GB" dirty="0" smtClean="0"/>
              <a:t>Include family/significant others in education</a:t>
            </a:r>
            <a:endParaRPr lang="en-GB" dirty="0" smtClean="0"/>
          </a:p>
          <a:p>
            <a:pPr lvl="1">
              <a:buFont typeface="Courier New" pitchFamily="49" charset="0"/>
              <a:buChar char="o"/>
            </a:pPr>
            <a:r>
              <a:rPr lang="en-GB" dirty="0" smtClean="0"/>
              <a:t>Provide written instructions about foot care, leg care and exercise program</a:t>
            </a:r>
            <a:endParaRPr lang="en-GB" dirty="0" smtClean="0"/>
          </a:p>
          <a:p>
            <a:pPr lvl="1">
              <a:buFont typeface="Courier New" pitchFamily="49" charset="0"/>
              <a:buChar char="o"/>
            </a:pPr>
            <a:r>
              <a:rPr lang="en-GB" dirty="0" smtClean="0"/>
              <a:t>Assist to obtain properly fitting clothing , shoes and stocking</a:t>
            </a:r>
            <a:endParaRPr lang="en-GB" dirty="0" smtClean="0"/>
          </a:p>
          <a:p>
            <a:pPr lvl="1">
              <a:buFont typeface="Courier New" pitchFamily="49" charset="0"/>
              <a:buChar char="o"/>
            </a:pPr>
            <a:r>
              <a:rPr lang="en-GB" dirty="0" smtClean="0"/>
              <a:t>Refer to self-help group as indicated to including smoking cessation groups, weight reduction programs, exercise program</a:t>
            </a:r>
            <a:endParaRPr lang="en-GB"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GANGRENE </a:t>
            </a:r>
            <a:endParaRPr lang="en-GB" dirty="0"/>
          </a:p>
        </p:txBody>
      </p:sp>
      <p:sp>
        <p:nvSpPr>
          <p:cNvPr id="3" name="Content Placeholder 2"/>
          <p:cNvSpPr>
            <a:spLocks noGrp="1"/>
          </p:cNvSpPr>
          <p:nvPr>
            <p:ph idx="1"/>
          </p:nvPr>
        </p:nvSpPr>
        <p:spPr>
          <a:xfrm>
            <a:off x="457200" y="1600200"/>
            <a:ext cx="8458200" cy="5105400"/>
          </a:xfrm>
        </p:spPr>
        <p:txBody>
          <a:bodyPr>
            <a:normAutofit/>
          </a:bodyPr>
          <a:lstStyle/>
          <a:p>
            <a:pPr>
              <a:buNone/>
            </a:pPr>
            <a:r>
              <a:rPr lang="en-GB" b="1" dirty="0" smtClean="0"/>
              <a:t>Definition</a:t>
            </a:r>
            <a:r>
              <a:rPr lang="en-GB" dirty="0" smtClean="0"/>
              <a:t> </a:t>
            </a:r>
            <a:endParaRPr lang="en-GB" dirty="0" smtClean="0"/>
          </a:p>
          <a:p>
            <a:pPr>
              <a:buNone/>
            </a:pPr>
            <a:r>
              <a:rPr lang="en-GB" dirty="0" smtClean="0"/>
              <a:t>Necrosis or dead of a tissue, usually resulting from deficient or absent blood supply</a:t>
            </a:r>
            <a:endParaRPr lang="en-GB" dirty="0" smtClean="0"/>
          </a:p>
          <a:p>
            <a:pPr>
              <a:buNone/>
            </a:pPr>
            <a:r>
              <a:rPr lang="en-GB" b="1" dirty="0" smtClean="0"/>
              <a:t>Causes/risk factors  </a:t>
            </a:r>
            <a:endParaRPr lang="en-GB" b="1" dirty="0" smtClean="0"/>
          </a:p>
          <a:p>
            <a:r>
              <a:rPr lang="en-GB" dirty="0" smtClean="0"/>
              <a:t>Occlusion of blood supply to an organ or tissue</a:t>
            </a:r>
            <a:endParaRPr lang="en-GB" dirty="0" smtClean="0"/>
          </a:p>
          <a:p>
            <a:r>
              <a:rPr lang="en-GB" dirty="0" smtClean="0"/>
              <a:t>A common </a:t>
            </a:r>
            <a:r>
              <a:rPr lang="en-GB" dirty="0" err="1" smtClean="0"/>
              <a:t>sequelae</a:t>
            </a:r>
            <a:r>
              <a:rPr lang="en-GB" dirty="0" smtClean="0"/>
              <a:t> of infection</a:t>
            </a:r>
            <a:endParaRPr lang="en-GB" dirty="0" smtClean="0"/>
          </a:p>
          <a:p>
            <a:r>
              <a:rPr lang="en-GB" dirty="0" smtClean="0"/>
              <a:t>Frostbite</a:t>
            </a:r>
            <a:endParaRPr lang="en-GB" dirty="0" smtClean="0"/>
          </a:p>
          <a:p>
            <a:r>
              <a:rPr lang="en-GB" dirty="0" smtClean="0"/>
              <a:t>Crushing injuries (trauma)</a:t>
            </a:r>
            <a:endParaRPr lang="en-GB"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Causes/risk factors</a:t>
            </a:r>
            <a:endParaRPr lang="en-GB" dirty="0"/>
          </a:p>
        </p:txBody>
      </p:sp>
      <p:sp>
        <p:nvSpPr>
          <p:cNvPr id="3" name="Content Placeholder 2"/>
          <p:cNvSpPr>
            <a:spLocks noGrp="1"/>
          </p:cNvSpPr>
          <p:nvPr>
            <p:ph idx="1"/>
          </p:nvPr>
        </p:nvSpPr>
        <p:spPr/>
        <p:txBody>
          <a:bodyPr/>
          <a:lstStyle/>
          <a:p>
            <a:r>
              <a:rPr lang="en-GB" dirty="0" smtClean="0"/>
              <a:t>Diabetes</a:t>
            </a:r>
            <a:endParaRPr lang="en-GB" dirty="0" smtClean="0"/>
          </a:p>
          <a:p>
            <a:r>
              <a:rPr lang="en-GB" dirty="0" err="1" smtClean="0"/>
              <a:t>Raynaud’s</a:t>
            </a:r>
            <a:r>
              <a:rPr lang="en-GB" dirty="0" smtClean="0"/>
              <a:t> disease- primary </a:t>
            </a:r>
            <a:r>
              <a:rPr lang="en-GB" dirty="0" err="1" smtClean="0"/>
              <a:t>vasospastic</a:t>
            </a:r>
            <a:r>
              <a:rPr lang="en-GB" dirty="0" smtClean="0"/>
              <a:t> disease of small arteries and arterioles</a:t>
            </a:r>
            <a:endParaRPr lang="en-GB" dirty="0" smtClean="0"/>
          </a:p>
          <a:p>
            <a:r>
              <a:rPr lang="en-GB" dirty="0" smtClean="0"/>
              <a:t>Emboli of large arteries</a:t>
            </a:r>
            <a:endParaRPr lang="en-GB" dirty="0" smtClean="0"/>
          </a:p>
          <a:p>
            <a:r>
              <a:rPr lang="en-GB" dirty="0" smtClean="0"/>
              <a:t>Smoking </a:t>
            </a:r>
            <a:endParaRPr lang="en-GB" dirty="0" smtClean="0"/>
          </a:p>
          <a:p>
            <a:r>
              <a:rPr lang="en-GB" dirty="0" smtClean="0"/>
              <a:t>Obesity </a:t>
            </a:r>
            <a:endParaRPr lang="en-GB" dirty="0" smtClean="0"/>
          </a:p>
          <a:p>
            <a:r>
              <a:rPr lang="en-GB" dirty="0" smtClean="0"/>
              <a:t>Compromised immunity e.g. AIDS</a:t>
            </a:r>
            <a:endParaRPr lang="en-GB" dirty="0" smtClean="0"/>
          </a:p>
          <a:p>
            <a:endParaRPr lang="en-GB"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Incidence </a:t>
            </a:r>
            <a:endParaRPr lang="en-GB" dirty="0"/>
          </a:p>
        </p:txBody>
      </p:sp>
      <p:sp>
        <p:nvSpPr>
          <p:cNvPr id="3" name="Content Placeholder 2"/>
          <p:cNvSpPr>
            <a:spLocks noGrp="1"/>
          </p:cNvSpPr>
          <p:nvPr>
            <p:ph idx="1"/>
          </p:nvPr>
        </p:nvSpPr>
        <p:spPr/>
        <p:txBody>
          <a:bodyPr/>
          <a:lstStyle/>
          <a:p>
            <a:r>
              <a:rPr lang="en-GB" dirty="0" smtClean="0"/>
              <a:t>Affects both males and females equally</a:t>
            </a:r>
            <a:endParaRPr lang="en-GB" dirty="0" smtClean="0"/>
          </a:p>
          <a:p>
            <a:r>
              <a:rPr lang="en-GB" dirty="0" smtClean="0"/>
              <a:t>More common traumatic injuries</a:t>
            </a:r>
            <a:endParaRPr lang="en-GB" dirty="0" smtClean="0"/>
          </a:p>
          <a:p>
            <a:r>
              <a:rPr lang="en-GB" dirty="0" smtClean="0"/>
              <a:t>More common in diabetic patients</a:t>
            </a:r>
            <a:endParaRPr lang="en-GB" dirty="0" smtClean="0"/>
          </a:p>
          <a:p>
            <a:r>
              <a:rPr lang="en-GB" dirty="0" smtClean="0"/>
              <a:t>More common in patients with peripheral vascular disease</a:t>
            </a:r>
            <a:endParaRPr lang="en-GB" dirty="0" smtClean="0"/>
          </a:p>
          <a:p>
            <a:r>
              <a:rPr lang="en-GB" dirty="0" smtClean="0"/>
              <a:t>More common in immune suppressed persons</a:t>
            </a:r>
            <a:endParaRPr lang="en-GB"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gangrene</a:t>
            </a:r>
            <a:endParaRPr lang="en-GB" dirty="0"/>
          </a:p>
        </p:txBody>
      </p:sp>
      <p:sp>
        <p:nvSpPr>
          <p:cNvPr id="3" name="Content Placeholder 2"/>
          <p:cNvSpPr>
            <a:spLocks noGrp="1"/>
          </p:cNvSpPr>
          <p:nvPr>
            <p:ph idx="1"/>
          </p:nvPr>
        </p:nvSpPr>
        <p:spPr/>
        <p:txBody>
          <a:bodyPr>
            <a:normAutofit/>
          </a:bodyPr>
          <a:lstStyle/>
          <a:p>
            <a:r>
              <a:rPr lang="en-GB" b="1" dirty="0" smtClean="0"/>
              <a:t>Wet gangrene</a:t>
            </a:r>
            <a:endParaRPr lang="en-GB" b="1" dirty="0" smtClean="0"/>
          </a:p>
          <a:p>
            <a:pPr lvl="1">
              <a:buFont typeface="Wingdings" panose="05000000000000000000" pitchFamily="2" charset="2"/>
              <a:buChar char="ü"/>
            </a:pPr>
            <a:r>
              <a:rPr lang="en-GB" dirty="0" smtClean="0"/>
              <a:t>Results from trauma and infection</a:t>
            </a:r>
            <a:endParaRPr lang="en-GB" dirty="0" smtClean="0"/>
          </a:p>
          <a:p>
            <a:pPr lvl="1">
              <a:buFont typeface="Wingdings" panose="05000000000000000000" pitchFamily="2" charset="2"/>
              <a:buChar char="ü"/>
            </a:pPr>
            <a:r>
              <a:rPr lang="en-GB" dirty="0" smtClean="0"/>
              <a:t>Blood flow becomes compromised</a:t>
            </a:r>
            <a:endParaRPr lang="en-GB" dirty="0" smtClean="0"/>
          </a:p>
          <a:p>
            <a:pPr lvl="1">
              <a:buFont typeface="Wingdings" panose="05000000000000000000" pitchFamily="2" charset="2"/>
              <a:buChar char="ü"/>
            </a:pPr>
            <a:r>
              <a:rPr lang="en-GB" dirty="0" smtClean="0"/>
              <a:t>The affected extremity get swollen</a:t>
            </a:r>
            <a:endParaRPr lang="en-GB" dirty="0" smtClean="0"/>
          </a:p>
          <a:p>
            <a:pPr lvl="1">
              <a:buFont typeface="Wingdings" panose="05000000000000000000" pitchFamily="2" charset="2"/>
              <a:buChar char="ü"/>
            </a:pPr>
            <a:r>
              <a:rPr lang="en-GB" dirty="0" smtClean="0"/>
              <a:t>Tissue necrosis occurs leading to gangrene </a:t>
            </a:r>
            <a:endParaRPr lang="en-GB" dirty="0" smtClean="0"/>
          </a:p>
          <a:p>
            <a:pPr>
              <a:buNone/>
            </a:pPr>
            <a:endParaRPr lang="en-GB"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gangrene</a:t>
            </a:r>
            <a:endParaRPr lang="en-GB"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GB" b="1" dirty="0" smtClean="0"/>
              <a:t>Dry gangrene</a:t>
            </a:r>
            <a:endParaRPr lang="en-GB" b="1" dirty="0" smtClean="0"/>
          </a:p>
          <a:p>
            <a:pPr lvl="1">
              <a:buFont typeface="Wingdings" panose="05000000000000000000" pitchFamily="2" charset="2"/>
              <a:buChar char="ü"/>
            </a:pPr>
            <a:r>
              <a:rPr lang="en-GB" dirty="0" smtClean="0"/>
              <a:t>Occurs to extremities</a:t>
            </a:r>
            <a:endParaRPr lang="en-GB" dirty="0" smtClean="0"/>
          </a:p>
          <a:p>
            <a:pPr lvl="1">
              <a:buFont typeface="Wingdings" panose="05000000000000000000" pitchFamily="2" charset="2"/>
              <a:buChar char="ü"/>
            </a:pPr>
            <a:r>
              <a:rPr lang="en-GB" dirty="0" smtClean="0"/>
              <a:t>Common in diabetic patients</a:t>
            </a:r>
            <a:endParaRPr lang="en-GB" dirty="0" smtClean="0"/>
          </a:p>
          <a:p>
            <a:pPr lvl="1">
              <a:buFont typeface="Wingdings" panose="05000000000000000000" pitchFamily="2" charset="2"/>
              <a:buChar char="ü"/>
            </a:pPr>
            <a:r>
              <a:rPr lang="en-GB" dirty="0" smtClean="0"/>
              <a:t>Results from compromised blood supply to tissue extremities</a:t>
            </a:r>
            <a:endParaRPr lang="en-GB" dirty="0" smtClean="0"/>
          </a:p>
          <a:p>
            <a:pPr lvl="1">
              <a:buFont typeface="Wingdings" panose="05000000000000000000" pitchFamily="2" charset="2"/>
              <a:buChar char="ü"/>
            </a:pPr>
            <a:r>
              <a:rPr lang="en-GB" dirty="0" smtClean="0"/>
              <a:t>Causes colour change due to drying up of the skin: purplish-blue to black</a:t>
            </a:r>
            <a:endParaRPr lang="en-GB" dirty="0" smtClean="0"/>
          </a:p>
          <a:p>
            <a:pPr lvl="1">
              <a:buFont typeface="Wingdings" panose="05000000000000000000" pitchFamily="2" charset="2"/>
              <a:buChar char="ü"/>
            </a:pPr>
            <a:r>
              <a:rPr lang="en-GB" dirty="0" smtClean="0"/>
              <a:t>Does not present with infection</a:t>
            </a:r>
            <a:endParaRPr lang="en-GB" dirty="0" smtClean="0"/>
          </a:p>
          <a:p>
            <a:r>
              <a:rPr lang="en-GB" b="1" dirty="0" smtClean="0"/>
              <a:t>Diabetic gangrene</a:t>
            </a:r>
            <a:endParaRPr lang="en-GB" b="1" dirty="0" smtClean="0"/>
          </a:p>
          <a:p>
            <a:pPr lvl="1">
              <a:buFont typeface="Wingdings" panose="05000000000000000000" pitchFamily="2" charset="2"/>
              <a:buChar char="ü"/>
            </a:pPr>
            <a:r>
              <a:rPr lang="en-GB" dirty="0" smtClean="0"/>
              <a:t>Results from vascular </a:t>
            </a:r>
            <a:r>
              <a:rPr lang="en-GB" dirty="0" err="1" smtClean="0"/>
              <a:t>insuffieciency</a:t>
            </a:r>
            <a:r>
              <a:rPr lang="en-GB" dirty="0" smtClean="0"/>
              <a:t> related to diabetes</a:t>
            </a:r>
            <a:endParaRPr lang="en-GB" dirty="0" smtClean="0"/>
          </a:p>
          <a:p>
            <a:pPr lvl="1">
              <a:buFont typeface="Wingdings" panose="05000000000000000000" pitchFamily="2" charset="2"/>
              <a:buChar char="ü"/>
            </a:pPr>
            <a:r>
              <a:rPr lang="en-GB" dirty="0" smtClean="0"/>
              <a:t>Other causes include neuropathy, and infection</a:t>
            </a:r>
            <a:endParaRPr lang="en-GB" dirty="0" smtClean="0"/>
          </a:p>
          <a:p>
            <a:pPr lvl="1">
              <a:buFont typeface="Wingdings" panose="05000000000000000000" pitchFamily="2" charset="2"/>
              <a:buChar char="ü"/>
            </a:pPr>
            <a:r>
              <a:rPr lang="en-GB" dirty="0" smtClean="0"/>
              <a:t>Mostly affects lower extremities</a:t>
            </a:r>
            <a:endParaRPr lang="en-GB" dirty="0" smtClean="0"/>
          </a:p>
          <a:p>
            <a:pPr lvl="1">
              <a:buFont typeface="Wingdings" panose="05000000000000000000" pitchFamily="2" charset="2"/>
              <a:buChar char="ü"/>
            </a:pPr>
            <a:r>
              <a:rPr lang="en-GB" dirty="0" smtClean="0"/>
              <a:t>Common cause of diabetic foot</a:t>
            </a:r>
            <a:endParaRPr lang="en-GB" dirty="0" smtClean="0"/>
          </a:p>
          <a:p>
            <a:endParaRPr lang="en-GB" dirty="0" smtClean="0"/>
          </a:p>
          <a:p>
            <a:endParaRPr lang="en-GB" dirty="0" smtClean="0"/>
          </a:p>
          <a:p>
            <a:pPr>
              <a:buFont typeface="Wingdings" panose="05000000000000000000" pitchFamily="2" charset="2"/>
              <a:buChar char="ü"/>
            </a:pP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41851</Words>
  <Application>WPS Presentation</Application>
  <PresentationFormat>On-screen Show (4:3)</PresentationFormat>
  <Paragraphs>1221</Paragraphs>
  <Slides>130</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130</vt:i4>
      </vt:variant>
    </vt:vector>
  </HeadingPairs>
  <TitlesOfParts>
    <vt:vector size="143" baseType="lpstr">
      <vt:lpstr>Arial</vt:lpstr>
      <vt:lpstr>SimSun</vt:lpstr>
      <vt:lpstr>Wingdings</vt:lpstr>
      <vt:lpstr>Nimbus Roman No9 L</vt:lpstr>
      <vt:lpstr>Arial Unicode MS</vt:lpstr>
      <vt:lpstr>Calibri</vt:lpstr>
      <vt:lpstr>DejaVu Sans</vt:lpstr>
      <vt:lpstr>Microsoft YaHei</vt:lpstr>
      <vt:lpstr>Droid Sans Fallback</vt:lpstr>
      <vt:lpstr>Arial Unicode MS</vt:lpstr>
      <vt:lpstr>OpenSymbol</vt:lpstr>
      <vt:lpstr>Courier New</vt:lpstr>
      <vt:lpstr>Office Theme</vt:lpstr>
      <vt:lpstr>CARDIOVACULAR PROBLEMS</vt:lpstr>
      <vt:lpstr>PowerPoint 演示文稿</vt:lpstr>
      <vt:lpstr>Normal Physiology of   circulatory system</vt:lpstr>
      <vt:lpstr>PowerPoint 演示文稿</vt:lpstr>
      <vt:lpstr>PowerPoint 演示文稿</vt:lpstr>
      <vt:lpstr>PowerPoint 演示文稿</vt:lpstr>
      <vt:lpstr>HEART DIAGRAMS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ECG READING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Assessment of cardiovascular system</vt:lpstr>
      <vt:lpstr>Health history </vt:lpstr>
      <vt:lpstr>Health history </vt:lpstr>
      <vt:lpstr>Health history </vt:lpstr>
      <vt:lpstr>PowerPoint 演示文稿</vt:lpstr>
      <vt:lpstr>Physical exam</vt:lpstr>
      <vt:lpstr>PowerPoint 演示文稿</vt:lpstr>
      <vt:lpstr>Physical exam</vt:lpstr>
      <vt:lpstr>Physical exam</vt:lpstr>
      <vt:lpstr>Diagnostic evaluation </vt:lpstr>
      <vt:lpstr>Diagnostic evaluation </vt:lpstr>
      <vt:lpstr>Diagnostic evaluation</vt:lpstr>
      <vt:lpstr>Diagnostic evaluation </vt:lpstr>
      <vt:lpstr>CARDIOVACULAR PROBLEMS</vt:lpstr>
      <vt:lpstr>PowerPoint 演示文稿</vt:lpstr>
      <vt:lpstr>VARICOSITY (VARICOSE VEINS)</vt:lpstr>
      <vt:lpstr>Pathophysiology </vt:lpstr>
      <vt:lpstr>causes</vt:lpstr>
      <vt:lpstr>Risk factors </vt:lpstr>
      <vt:lpstr>Common characteristics </vt:lpstr>
      <vt:lpstr>Assessment </vt:lpstr>
      <vt:lpstr>Physical findings</vt:lpstr>
      <vt:lpstr>Test results</vt:lpstr>
      <vt:lpstr>Treatment </vt:lpstr>
      <vt:lpstr>Medication/surgery  </vt:lpstr>
      <vt:lpstr>Nursing considerations </vt:lpstr>
      <vt:lpstr>Nursing considerations </vt:lpstr>
      <vt:lpstr>Monitoring </vt:lpstr>
      <vt:lpstr>Patient teaching </vt:lpstr>
      <vt:lpstr>Prevention </vt:lpstr>
      <vt:lpstr>ACUTE ARTERIAL OCCLUSION: ARTERIAL THROMBOSIS AND ARTERIAL EMBOLISM</vt:lpstr>
      <vt:lpstr>Pathophysiology </vt:lpstr>
      <vt:lpstr>Arterial Embolism </vt:lpstr>
      <vt:lpstr>Causes </vt:lpstr>
      <vt:lpstr>Clinical features</vt:lpstr>
      <vt:lpstr>Risk factors </vt:lpstr>
      <vt:lpstr>Incidence </vt:lpstr>
      <vt:lpstr>Complications </vt:lpstr>
      <vt:lpstr>Clinical features  </vt:lpstr>
      <vt:lpstr>Other signs and symptoms include</vt:lpstr>
      <vt:lpstr>PowerPoint 演示文稿</vt:lpstr>
      <vt:lpstr>Diagnostic findings </vt:lpstr>
      <vt:lpstr>Medical management </vt:lpstr>
      <vt:lpstr>Minimal invasive intervention management</vt:lpstr>
      <vt:lpstr>Endovascular management</vt:lpstr>
      <vt:lpstr>Pharmacologic therapy </vt:lpstr>
      <vt:lpstr>Nursing management</vt:lpstr>
      <vt:lpstr>Nursing care</vt:lpstr>
      <vt:lpstr>Nursing care</vt:lpstr>
      <vt:lpstr>Nursing management </vt:lpstr>
      <vt:lpstr>Patient teaching </vt:lpstr>
      <vt:lpstr>Discharge planning</vt:lpstr>
      <vt:lpstr>ARTERIOSCLEROSIS/ATHEROSCLEROSIS</vt:lpstr>
      <vt:lpstr>Pathophysiology </vt:lpstr>
      <vt:lpstr>Pathophysiology </vt:lpstr>
      <vt:lpstr>Risk factors </vt:lpstr>
      <vt:lpstr>Risk factors </vt:lpstr>
      <vt:lpstr>Clinical features </vt:lpstr>
      <vt:lpstr>Diagnostic evaluation</vt:lpstr>
      <vt:lpstr>Medical/surgical treatment</vt:lpstr>
      <vt:lpstr>PowerPoint 演示文稿</vt:lpstr>
      <vt:lpstr>Medications  </vt:lpstr>
      <vt:lpstr>Nursing intervention </vt:lpstr>
      <vt:lpstr>Nursing interventions</vt:lpstr>
      <vt:lpstr>Nursing interventions</vt:lpstr>
      <vt:lpstr>Nursing interventions</vt:lpstr>
      <vt:lpstr>Nursing interventions</vt:lpstr>
      <vt:lpstr>GANGRENE </vt:lpstr>
      <vt:lpstr>Causes/risk factors</vt:lpstr>
      <vt:lpstr>Incidence </vt:lpstr>
      <vt:lpstr>Types of gangrene</vt:lpstr>
      <vt:lpstr>Types of gangrene</vt:lpstr>
      <vt:lpstr>Types of gangrene</vt:lpstr>
      <vt:lpstr>Types of gangrene</vt:lpstr>
      <vt:lpstr>Types of gangrene</vt:lpstr>
      <vt:lpstr>PowerPoint 演示文稿</vt:lpstr>
      <vt:lpstr>PowerPoint 演示文稿</vt:lpstr>
      <vt:lpstr>Pathophysiology </vt:lpstr>
      <vt:lpstr>Pathophysiology </vt:lpstr>
      <vt:lpstr>Pathophysiology </vt:lpstr>
      <vt:lpstr>PowerPoint 演示文稿</vt:lpstr>
      <vt:lpstr>Pathophysiology of Fournier’s gangrene (Necrotizing fasciitis) </vt:lpstr>
      <vt:lpstr>Signs and symptoms of Fournier’s gangrene </vt:lpstr>
      <vt:lpstr>Signs and symptoms of Fournier’s gangrene </vt:lpstr>
      <vt:lpstr>Clinical Manifestations</vt:lpstr>
      <vt:lpstr>Clinical features </vt:lpstr>
      <vt:lpstr>Diagnosis </vt:lpstr>
      <vt:lpstr>Management </vt:lpstr>
      <vt:lpstr>Medical management </vt:lpstr>
      <vt:lpstr>Management </vt:lpstr>
      <vt:lpstr>Nursing diagnosis</vt:lpstr>
      <vt:lpstr>Nursing interventions</vt:lpstr>
      <vt:lpstr>Nursing intervention </vt:lpstr>
      <vt:lpstr>PowerPoint 演示文稿</vt:lpstr>
      <vt:lpstr>Patient teaching</vt:lpstr>
      <vt:lpstr>Prevention of gas gangrene</vt:lpstr>
      <vt:lpstr>Discharge planning</vt:lpstr>
      <vt:lpstr>complications</vt:lpstr>
      <vt:lpstr>ANGINA PECTORIS</vt:lpstr>
      <vt:lpstr>Cont…Clinical Manifestation</vt:lpstr>
      <vt:lpstr>Cont…Assessment and diagnosis</vt:lpstr>
      <vt:lpstr>Cont… Surgical Management</vt:lpstr>
      <vt:lpstr>REFERENCE MATERIALS </vt:lpstr>
    </vt:vector>
  </TitlesOfParts>
  <Company>Denverk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Calvin Mogaka</dc:creator>
  <cp:lastModifiedBy>ngobiro</cp:lastModifiedBy>
  <cp:revision>1058</cp:revision>
  <cp:lastPrinted>2025-06-28T19:09:55Z</cp:lastPrinted>
  <dcterms:created xsi:type="dcterms:W3CDTF">2025-06-28T19:09:55Z</dcterms:created>
  <dcterms:modified xsi:type="dcterms:W3CDTF">2025-06-28T19:09:55Z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1033-11.1.0.11719</vt:lpwstr>
  </property>
</Properties>
</file>