
<file path=[Content_Types].xml><?xml version="1.0" encoding="utf-8"?>
<Types xmlns="http://schemas.openxmlformats.org/package/2006/content-types">
  <Default Extension="jpeg" ContentType="image/jpe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57" r:id="rId4"/>
    <p:sldId id="258" r:id="rId5"/>
    <p:sldId id="259" r:id="rId6"/>
    <p:sldId id="260" r:id="rId7"/>
    <p:sldId id="261" r:id="rId8"/>
    <p:sldId id="263" r:id="rId9"/>
    <p:sldId id="262" r:id="rId10"/>
    <p:sldId id="264" r:id="rId11"/>
    <p:sldId id="265" r:id="rId12"/>
    <p:sldId id="266" r:id="rId13"/>
    <p:sldId id="267" r:id="rId14"/>
    <p:sldId id="268" r:id="rId15"/>
    <p:sldId id="269" r:id="rId16"/>
    <p:sldId id="270" r:id="rId17"/>
    <p:sldId id="271" r:id="rId18"/>
    <p:sldId id="273" r:id="rId19"/>
    <p:sldId id="272" r:id="rId20"/>
    <p:sldId id="274" r:id="rId21"/>
    <p:sldId id="275" r:id="rId22"/>
    <p:sldId id="276" r:id="rId23"/>
    <p:sldId id="277"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692" y="-5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FC76C-AFC3-4A04-971C-014A9352AFA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BB37F6-2625-4122-8E2F-DDCEB5D9DA0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DE53176C-EF86-4891-AEDA-F2296D89C2B5}" type="datetime1">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r>
              <a:rPr lang="pt-BR"/>
              <a:t>E Ndirangu - Senior Principal Lecturer KMTC</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65565C89-50E1-4E63-8058-CBD4E8F2C3F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063A4FA-8765-4AB8-A7BB-79ED93E7D699}" type="datetime1">
              <a:rPr lang="en-US" smtClean="0"/>
            </a:fld>
            <a:endParaRPr lang="en-US"/>
          </a:p>
        </p:txBody>
      </p:sp>
      <p:sp>
        <p:nvSpPr>
          <p:cNvPr id="5" name="Footer Placeholder 4"/>
          <p:cNvSpPr>
            <a:spLocks noGrp="1"/>
          </p:cNvSpPr>
          <p:nvPr>
            <p:ph type="ftr" sz="quarter" idx="11"/>
          </p:nvPr>
        </p:nvSpPr>
        <p:spPr/>
        <p:txBody>
          <a:bodyPr/>
          <a:lstStyle/>
          <a:p>
            <a:r>
              <a:rPr lang="pt-BR"/>
              <a:t>E Ndirangu - Senior Principal Lecturer KMTC</a:t>
            </a:r>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01852D0-E17C-4C10-9811-40A5D319061F}" type="datetime1">
              <a:rPr lang="en-US" smtClean="0"/>
            </a:fld>
            <a:endParaRPr lang="en-US"/>
          </a:p>
        </p:txBody>
      </p:sp>
      <p:sp>
        <p:nvSpPr>
          <p:cNvPr id="5" name="Footer Placeholder 4"/>
          <p:cNvSpPr>
            <a:spLocks noGrp="1"/>
          </p:cNvSpPr>
          <p:nvPr>
            <p:ph type="ftr" sz="quarter" idx="11"/>
          </p:nvPr>
        </p:nvSpPr>
        <p:spPr/>
        <p:txBody>
          <a:bodyPr/>
          <a:lstStyle/>
          <a:p>
            <a:r>
              <a:rPr lang="pt-BR"/>
              <a:t>E Ndirangu - Senior Principal Lecturer KMTC</a:t>
            </a:r>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250937-D88D-41AA-9CF9-2B64EB2F8073}" type="datetime1">
              <a:rPr lang="en-US" smtClean="0"/>
            </a:fld>
            <a:endParaRPr lang="en-US"/>
          </a:p>
        </p:txBody>
      </p:sp>
      <p:sp>
        <p:nvSpPr>
          <p:cNvPr id="5" name="Footer Placeholder 4"/>
          <p:cNvSpPr>
            <a:spLocks noGrp="1"/>
          </p:cNvSpPr>
          <p:nvPr>
            <p:ph type="ftr" sz="quarter" idx="11"/>
          </p:nvPr>
        </p:nvSpPr>
        <p:spPr/>
        <p:txBody>
          <a:bodyPr/>
          <a:lstStyle/>
          <a:p>
            <a:r>
              <a:rPr lang="pt-BR"/>
              <a:t>E Ndirangu - Senior Principal Lecturer KMTC</a:t>
            </a:r>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CBA88470-F2F0-44A0-9F7E-28A308AA7683}" type="datetime1">
              <a:rPr lang="en-US" smtClean="0"/>
            </a:fld>
            <a:endParaRPr lang="en-US"/>
          </a:p>
        </p:txBody>
      </p:sp>
      <p:sp>
        <p:nvSpPr>
          <p:cNvPr id="5" name="Footer Placeholder 4"/>
          <p:cNvSpPr>
            <a:spLocks noGrp="1"/>
          </p:cNvSpPr>
          <p:nvPr>
            <p:ph type="ftr" sz="quarter" idx="11"/>
          </p:nvPr>
        </p:nvSpPr>
        <p:spPr/>
        <p:txBody>
          <a:bodyPr/>
          <a:lstStyle/>
          <a:p>
            <a:r>
              <a:rPr lang="pt-BR"/>
              <a:t>E Ndirangu - Senior Principal Lecturer KMTC</a:t>
            </a:r>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5A22BB-B544-4D9B-B576-AEDE8D6C5DC5}" type="datetime1">
              <a:rPr lang="en-US" smtClean="0"/>
            </a:fld>
            <a:endParaRPr lang="en-US"/>
          </a:p>
        </p:txBody>
      </p:sp>
      <p:sp>
        <p:nvSpPr>
          <p:cNvPr id="6" name="Footer Placeholder 5"/>
          <p:cNvSpPr>
            <a:spLocks noGrp="1"/>
          </p:cNvSpPr>
          <p:nvPr>
            <p:ph type="ftr" sz="quarter" idx="11"/>
          </p:nvPr>
        </p:nvSpPr>
        <p:spPr/>
        <p:txBody>
          <a:bodyPr/>
          <a:lstStyle/>
          <a:p>
            <a:r>
              <a:rPr lang="pt-BR"/>
              <a:t>E Ndirangu - Senior Principal Lecturer KMTC</a:t>
            </a:r>
            <a:endParaRPr lang="en-US"/>
          </a:p>
        </p:txBody>
      </p:sp>
      <p:sp>
        <p:nvSpPr>
          <p:cNvPr id="7" name="Slide Number Placeholder 6"/>
          <p:cNvSpPr>
            <a:spLocks noGrp="1"/>
          </p:cNvSpPr>
          <p:nvPr>
            <p:ph type="sldNum" sz="quarter" idx="12"/>
          </p:nvPr>
        </p:nvSpPr>
        <p:spPr/>
        <p:txBody>
          <a:bodyPr/>
          <a:lstStyle/>
          <a:p>
            <a:fld id="{65565C89-50E1-4E63-8058-CBD4E8F2C3F8}" type="slidenum">
              <a:rPr lang="en-US" smtClean="0"/>
            </a:fld>
            <a:endParaRPr lang="en-US"/>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852B98-E07E-4CE7-B3E7-D28815B4D1E7}" type="datetime1">
              <a:rPr lang="en-US" smtClean="0"/>
            </a:fld>
            <a:endParaRPr lang="en-US"/>
          </a:p>
        </p:txBody>
      </p:sp>
      <p:sp>
        <p:nvSpPr>
          <p:cNvPr id="8" name="Footer Placeholder 7"/>
          <p:cNvSpPr>
            <a:spLocks noGrp="1"/>
          </p:cNvSpPr>
          <p:nvPr>
            <p:ph type="ftr" sz="quarter" idx="11"/>
          </p:nvPr>
        </p:nvSpPr>
        <p:spPr/>
        <p:txBody>
          <a:bodyPr/>
          <a:lstStyle/>
          <a:p>
            <a:r>
              <a:rPr lang="pt-BR"/>
              <a:t>E Ndirangu - Senior Principal Lecturer KMTC</a:t>
            </a:r>
            <a:endParaRPr lang="en-US"/>
          </a:p>
        </p:txBody>
      </p:sp>
      <p:sp>
        <p:nvSpPr>
          <p:cNvPr id="9" name="Slide Number Placeholder 8"/>
          <p:cNvSpPr>
            <a:spLocks noGrp="1"/>
          </p:cNvSpPr>
          <p:nvPr>
            <p:ph type="sldNum" sz="quarter" idx="12"/>
          </p:nvPr>
        </p:nvSpPr>
        <p:spPr/>
        <p:txBody>
          <a:bodyPr/>
          <a:lstStyle/>
          <a:p>
            <a:fld id="{65565C89-50E1-4E63-8058-CBD4E8F2C3F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B756337-1E39-485C-ADB5-31102A9292B8}" type="datetime1">
              <a:rPr lang="en-US" smtClean="0"/>
            </a:fld>
            <a:endParaRPr lang="en-US"/>
          </a:p>
        </p:txBody>
      </p:sp>
      <p:sp>
        <p:nvSpPr>
          <p:cNvPr id="4" name="Footer Placeholder 3"/>
          <p:cNvSpPr>
            <a:spLocks noGrp="1"/>
          </p:cNvSpPr>
          <p:nvPr>
            <p:ph type="ftr" sz="quarter" idx="11"/>
          </p:nvPr>
        </p:nvSpPr>
        <p:spPr/>
        <p:txBody>
          <a:bodyPr/>
          <a:lstStyle/>
          <a:p>
            <a:r>
              <a:rPr lang="pt-BR"/>
              <a:t>E Ndirangu - Senior Principal Lecturer KMTC</a:t>
            </a:r>
            <a:endParaRPr lang="en-US"/>
          </a:p>
        </p:txBody>
      </p:sp>
      <p:sp>
        <p:nvSpPr>
          <p:cNvPr id="5" name="Slide Number Placeholder 4"/>
          <p:cNvSpPr>
            <a:spLocks noGrp="1"/>
          </p:cNvSpPr>
          <p:nvPr>
            <p:ph type="sldNum" sz="quarter" idx="12"/>
          </p:nvPr>
        </p:nvSpPr>
        <p:spPr/>
        <p:txBody>
          <a:bodyPr/>
          <a:lstStyle/>
          <a:p>
            <a:fld id="{65565C89-50E1-4E63-8058-CBD4E8F2C3F8}" type="slidenum">
              <a:rPr lang="en-US" smtClean="0"/>
            </a:fld>
            <a:endParaRPr lang="en-US"/>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19BEA-2EAB-49E0-A181-C78CA8994EE1}" type="datetime1">
              <a:rPr lang="en-US" smtClean="0"/>
            </a:fld>
            <a:endParaRPr lang="en-US"/>
          </a:p>
        </p:txBody>
      </p:sp>
      <p:sp>
        <p:nvSpPr>
          <p:cNvPr id="3" name="Footer Placeholder 2"/>
          <p:cNvSpPr>
            <a:spLocks noGrp="1"/>
          </p:cNvSpPr>
          <p:nvPr>
            <p:ph type="ftr" sz="quarter" idx="11"/>
          </p:nvPr>
        </p:nvSpPr>
        <p:spPr/>
        <p:txBody>
          <a:bodyPr/>
          <a:lstStyle/>
          <a:p>
            <a:r>
              <a:rPr lang="pt-BR"/>
              <a:t>E Ndirangu - Senior Principal Lecturer KMTC</a:t>
            </a:r>
            <a:endParaRPr lang="en-US"/>
          </a:p>
        </p:txBody>
      </p:sp>
      <p:sp>
        <p:nvSpPr>
          <p:cNvPr id="4" name="Slide Number Placeholder 3"/>
          <p:cNvSpPr>
            <a:spLocks noGrp="1"/>
          </p:cNvSpPr>
          <p:nvPr>
            <p:ph type="sldNum" sz="quarter" idx="12"/>
          </p:nvPr>
        </p:nvSpPr>
        <p:spPr/>
        <p:txBody>
          <a:bodyPr/>
          <a:lstStyle/>
          <a:p>
            <a:fld id="{65565C89-50E1-4E63-8058-CBD4E8F2C3F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53B8D7D0-E292-4EA1-A3BB-E5F3990CCBC6}" type="datetime1">
              <a:rPr lang="en-US" smtClean="0"/>
            </a:fld>
            <a:endParaRPr lang="en-US"/>
          </a:p>
        </p:txBody>
      </p:sp>
      <p:sp>
        <p:nvSpPr>
          <p:cNvPr id="6" name="Footer Placeholder 5"/>
          <p:cNvSpPr>
            <a:spLocks noGrp="1"/>
          </p:cNvSpPr>
          <p:nvPr>
            <p:ph type="ftr" sz="quarter" idx="11"/>
          </p:nvPr>
        </p:nvSpPr>
        <p:spPr/>
        <p:txBody>
          <a:bodyPr/>
          <a:lstStyle/>
          <a:p>
            <a:r>
              <a:rPr lang="pt-BR"/>
              <a:t>E Ndirangu - Senior Principal Lecturer KMTC</a:t>
            </a:r>
            <a:endParaRPr lang="en-US"/>
          </a:p>
        </p:txBody>
      </p:sp>
      <p:sp>
        <p:nvSpPr>
          <p:cNvPr id="7" name="Slide Number Placeholder 6"/>
          <p:cNvSpPr>
            <a:spLocks noGrp="1"/>
          </p:cNvSpPr>
          <p:nvPr>
            <p:ph type="sldNum" sz="quarter" idx="12"/>
          </p:nvPr>
        </p:nvSpPr>
        <p:spPr/>
        <p:txBody>
          <a:bodyPr/>
          <a:lstStyle/>
          <a:p>
            <a:fld id="{65565C89-50E1-4E63-8058-CBD4E8F2C3F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102E8A5D-687F-4851-AB26-ABBCCADD61C4}" type="datetime1">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r>
              <a:rPr lang="pt-BR"/>
              <a:t>E Ndirangu - Senior Principal Lecturer KMTC</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5565C89-50E1-4E63-8058-CBD4E8F2C3F8}"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1C8C9587-D226-4F59-96D4-9183BA2E7DC2}" type="datetime1">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r>
              <a:rPr lang="pt-BR"/>
              <a:t>E Ndirangu - Senior Principal Lecturer KMTC</a:t>
            </a: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65565C89-50E1-4E63-8058-CBD4E8F2C3F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GI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THEORIES OF COMMUNICATION</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US" dirty="0"/>
              <a:t>.</a:t>
            </a:r>
            <a:endParaRPr lang="en-US" dirty="0"/>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peoi.org/Courses/Coursesen/mass/Resources/i2i.gif"/>
          <p:cNvPicPr/>
          <p:nvPr/>
        </p:nvPicPr>
        <p:blipFill>
          <a:blip r:embed="rId1">
            <a:extLst>
              <a:ext uri="{28A0092B-C50C-407E-A947-70E740481C1C}">
                <a14:useLocalDpi xmlns:a14="http://schemas.microsoft.com/office/drawing/2010/main" val="0"/>
              </a:ext>
            </a:extLst>
          </a:blip>
          <a:srcRect/>
          <a:stretch>
            <a:fillRect/>
          </a:stretch>
        </p:blipFill>
        <p:spPr bwMode="auto">
          <a:xfrm>
            <a:off x="1295400" y="1066800"/>
            <a:ext cx="6400799" cy="4648200"/>
          </a:xfrm>
          <a:prstGeom prst="rect">
            <a:avLst/>
          </a:prstGeom>
          <a:noFill/>
          <a:ln>
            <a:noFill/>
          </a:ln>
        </p:spPr>
      </p:pic>
      <p:sp>
        <p:nvSpPr>
          <p:cNvPr id="3" name="Date Placeholder 2"/>
          <p:cNvSpPr>
            <a:spLocks noGrp="1"/>
          </p:cNvSpPr>
          <p:nvPr>
            <p:ph type="dt" sz="half" idx="10"/>
          </p:nvPr>
        </p:nvSpPr>
        <p:spPr/>
        <p:txBody>
          <a:bodyPr/>
          <a:lstStyle/>
          <a:p>
            <a:fld id="{E2FC7985-61AA-4C70-8950-861DBA234519}" type="datetime1">
              <a:rPr lang="en-US" smtClean="0"/>
            </a:fld>
            <a:endParaRPr lang="en-US"/>
          </a:p>
        </p:txBody>
      </p:sp>
      <p:sp>
        <p:nvSpPr>
          <p:cNvPr id="5" name="Slide Number Placeholder 4"/>
          <p:cNvSpPr>
            <a:spLocks noGrp="1"/>
          </p:cNvSpPr>
          <p:nvPr>
            <p:ph type="sldNum" sz="quarter" idx="12"/>
          </p:nvPr>
        </p:nvSpPr>
        <p:spPr/>
        <p:txBody>
          <a:bodyPr/>
          <a:lstStyle/>
          <a:p>
            <a:fld id="{65565C89-50E1-4E63-8058-CBD4E8F2C3F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peoi.org/Courses/Coursesen/mass/Resources/i2f.gif"/>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14400" y="1219200"/>
            <a:ext cx="7162800" cy="4724400"/>
          </a:xfrm>
          <a:prstGeom prst="rect">
            <a:avLst/>
          </a:prstGeom>
          <a:noFill/>
          <a:ln>
            <a:noFill/>
          </a:ln>
        </p:spPr>
      </p:pic>
      <p:sp>
        <p:nvSpPr>
          <p:cNvPr id="5" name="Date Placeholder 4"/>
          <p:cNvSpPr>
            <a:spLocks noGrp="1"/>
          </p:cNvSpPr>
          <p:nvPr>
            <p:ph type="dt" sz="half" idx="10"/>
          </p:nvPr>
        </p:nvSpPr>
        <p:spPr/>
        <p:txBody>
          <a:bodyPr/>
          <a:lstStyle/>
          <a:p>
            <a:fld id="{76012E08-675A-4605-8A0E-97F1E7604DB1}" type="datetime1">
              <a:rPr lang="en-US" smtClean="0"/>
            </a:fld>
            <a:endParaRPr lang="en-US"/>
          </a:p>
        </p:txBody>
      </p:sp>
      <p:sp>
        <p:nvSpPr>
          <p:cNvPr id="7" name="Slide Number Placeholder 6"/>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normAutofit fontScale="90000"/>
          </a:bodyPr>
          <a:lstStyle/>
          <a:p>
            <a:r>
              <a:rPr lang="en-US" dirty="0"/>
              <a:t>3.</a:t>
            </a:r>
            <a:r>
              <a:rPr lang="en-US" b="1" dirty="0"/>
              <a:t> The Osgood and Schramm Model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150000"/>
              </a:lnSpc>
            </a:pPr>
            <a:r>
              <a:rPr lang="en-US" dirty="0"/>
              <a:t>It emphasizes the circular nature of communication.</a:t>
            </a:r>
            <a:endParaRPr lang="en-US" dirty="0"/>
          </a:p>
          <a:p>
            <a:pPr algn="just">
              <a:lnSpc>
                <a:spcPct val="150000"/>
              </a:lnSpc>
            </a:pPr>
            <a:r>
              <a:rPr lang="en-US" dirty="0"/>
              <a:t>The participants swap between the roles of source/encoder and receiver/decoder.</a:t>
            </a:r>
            <a:endParaRPr lang="en-US" dirty="0"/>
          </a:p>
          <a:p>
            <a:pPr algn="just">
              <a:lnSpc>
                <a:spcPct val="150000"/>
              </a:lnSpc>
            </a:pPr>
            <a:endParaRPr lang="en-US" dirty="0"/>
          </a:p>
        </p:txBody>
      </p:sp>
      <p:sp>
        <p:nvSpPr>
          <p:cNvPr id="4" name="Date Placeholder 3"/>
          <p:cNvSpPr>
            <a:spLocks noGrp="1"/>
          </p:cNvSpPr>
          <p:nvPr>
            <p:ph type="dt" sz="half" idx="10"/>
          </p:nvPr>
        </p:nvSpPr>
        <p:spPr/>
        <p:txBody>
          <a:bodyPr/>
          <a:lstStyle/>
          <a:p>
            <a:fld id="{1D15660A-F55A-49AA-A0D0-9FEDB52AAF2C}"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dirty="0"/>
              <a:t>It was developed by </a:t>
            </a:r>
            <a:r>
              <a:rPr lang="en-US" b="1" dirty="0"/>
              <a:t>Ball-</a:t>
            </a:r>
            <a:r>
              <a:rPr lang="en-US" b="1" dirty="0" err="1"/>
              <a:t>Rokeach</a:t>
            </a:r>
            <a:r>
              <a:rPr lang="en-US" b="1" dirty="0"/>
              <a:t> and </a:t>
            </a:r>
            <a:r>
              <a:rPr lang="en-US" b="1" dirty="0" err="1"/>
              <a:t>DeFluer</a:t>
            </a:r>
            <a:r>
              <a:rPr lang="en-US" dirty="0"/>
              <a:t>, the key idea behind this theory is that audiences depend on media information to meet needs and reach goals, and social institutions and media systems interact with audiences to create needs, interests, and motives in the person. </a:t>
            </a:r>
            <a:endParaRPr lang="en-US" dirty="0"/>
          </a:p>
        </p:txBody>
      </p:sp>
      <p:sp>
        <p:nvSpPr>
          <p:cNvPr id="4" name="Date Placeholder 3"/>
          <p:cNvSpPr>
            <a:spLocks noGrp="1"/>
          </p:cNvSpPr>
          <p:nvPr>
            <p:ph type="dt" sz="half" idx="10"/>
          </p:nvPr>
        </p:nvSpPr>
        <p:spPr/>
        <p:txBody>
          <a:bodyPr/>
          <a:lstStyle/>
          <a:p>
            <a:fld id="{590999D8-1840-4C40-A459-DA0F18A1E18D}"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normAutofit fontScale="90000"/>
          </a:bodyPr>
          <a:lstStyle/>
          <a:p>
            <a:r>
              <a:rPr lang="en-US" b="1" dirty="0"/>
              <a:t>4.Media Dependency Theory</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dirty="0"/>
              <a:t>The degree of dependence is influenced by the number and centrality of information functions and social stability. Some questions that this theory raised were :</a:t>
            </a:r>
            <a:br>
              <a:rPr lang="en-US" dirty="0"/>
            </a:br>
            <a:r>
              <a:rPr lang="en-US" dirty="0"/>
              <a:t>Do media create needs? </a:t>
            </a:r>
            <a:br>
              <a:rPr lang="en-US" dirty="0"/>
            </a:br>
            <a:endParaRPr lang="en-US" dirty="0"/>
          </a:p>
        </p:txBody>
      </p:sp>
      <p:sp>
        <p:nvSpPr>
          <p:cNvPr id="4" name="Date Placeholder 3"/>
          <p:cNvSpPr>
            <a:spLocks noGrp="1"/>
          </p:cNvSpPr>
          <p:nvPr>
            <p:ph type="dt" sz="half" idx="10"/>
          </p:nvPr>
        </p:nvSpPr>
        <p:spPr/>
        <p:txBody>
          <a:bodyPr/>
          <a:lstStyle/>
          <a:p>
            <a:fld id="{83772B3F-8E97-4BBA-99F8-E25261305D18}"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50000"/>
              </a:lnSpc>
              <a:buNone/>
            </a:pPr>
            <a:r>
              <a:rPr lang="en-US" dirty="0"/>
              <a:t>Do people turn to media to achieve gratification and satisfy needs? </a:t>
            </a:r>
            <a:br>
              <a:rPr lang="en-US" dirty="0"/>
            </a:br>
            <a:r>
              <a:rPr lang="en-US" dirty="0"/>
              <a:t>Are media needs personal, social, cultural, political, or all of these? </a:t>
            </a:r>
            <a:br>
              <a:rPr lang="en-US" dirty="0"/>
            </a:br>
            <a:r>
              <a:rPr lang="en-US" dirty="0"/>
              <a:t>"The media are our friends"?? </a:t>
            </a:r>
            <a:endParaRPr lang="en-US" dirty="0"/>
          </a:p>
          <a:p>
            <a:endParaRPr lang="en-US" dirty="0"/>
          </a:p>
        </p:txBody>
      </p:sp>
      <p:sp>
        <p:nvSpPr>
          <p:cNvPr id="4" name="Date Placeholder 3"/>
          <p:cNvSpPr>
            <a:spLocks noGrp="1"/>
          </p:cNvSpPr>
          <p:nvPr>
            <p:ph type="dt" sz="half" idx="10"/>
          </p:nvPr>
        </p:nvSpPr>
        <p:spPr/>
        <p:txBody>
          <a:bodyPr/>
          <a:lstStyle/>
          <a:p>
            <a:fld id="{28058573-84FA-445E-BCAD-5B080EB9EE6C}"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dirty="0"/>
              <a:t>The theory puts forth the ability of the media to influence the significance of events in the public's mind. The media set the agenda for the audience's discussion and mentally order and organize their world. </a:t>
            </a:r>
            <a:endParaRPr lang="en-US" dirty="0"/>
          </a:p>
        </p:txBody>
      </p:sp>
      <p:sp>
        <p:nvSpPr>
          <p:cNvPr id="4" name="Date Placeholder 3"/>
          <p:cNvSpPr>
            <a:spLocks noGrp="1"/>
          </p:cNvSpPr>
          <p:nvPr>
            <p:ph type="dt" sz="half" idx="10"/>
          </p:nvPr>
        </p:nvSpPr>
        <p:spPr/>
        <p:txBody>
          <a:bodyPr/>
          <a:lstStyle/>
          <a:p>
            <a:fld id="{E8022B15-B323-4715-8FB1-B3341DD74A46}"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normAutofit fontScale="90000"/>
          </a:bodyPr>
          <a:lstStyle/>
          <a:p>
            <a:br>
              <a:rPr lang="en-US" b="1" dirty="0"/>
            </a:br>
            <a:r>
              <a:rPr lang="en-US" b="1" dirty="0"/>
              <a:t>6.McCombs and </a:t>
            </a:r>
            <a:r>
              <a:rPr lang="en-US" b="1" dirty="0" err="1"/>
              <a:t>Shaw"s</a:t>
            </a:r>
            <a:r>
              <a:rPr lang="en-US" b="1" dirty="0"/>
              <a:t> agenda setting theory</a:t>
            </a: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lgn="just">
              <a:lnSpc>
                <a:spcPct val="150000"/>
              </a:lnSpc>
              <a:buNone/>
            </a:pPr>
            <a:r>
              <a:rPr lang="en-US" b="1" dirty="0" err="1"/>
              <a:t>Festinger</a:t>
            </a:r>
            <a:r>
              <a:rPr lang="en-US" dirty="0"/>
              <a:t> formulated the consistency theories that talked about </a:t>
            </a:r>
            <a:r>
              <a:rPr lang="en-US" dirty="0" err="1"/>
              <a:t>people"s</a:t>
            </a:r>
            <a:r>
              <a:rPr lang="en-US" dirty="0"/>
              <a:t> need for consistency in their beliefs and </a:t>
            </a:r>
            <a:r>
              <a:rPr lang="en-US" dirty="0" err="1"/>
              <a:t>judgements</a:t>
            </a:r>
            <a:r>
              <a:rPr lang="en-US" dirty="0"/>
              <a:t>. In order to reduce dissonance created by inconsistencies in belief, judgments and action people expose themselves to information that is consistent with their ideas and actions, and they shut out other communications.</a:t>
            </a:r>
            <a:endParaRPr lang="en-US" dirty="0"/>
          </a:p>
          <a:p>
            <a:endParaRPr lang="en-US" dirty="0"/>
          </a:p>
        </p:txBody>
      </p:sp>
      <p:sp>
        <p:nvSpPr>
          <p:cNvPr id="4" name="Date Placeholder 3"/>
          <p:cNvSpPr>
            <a:spLocks noGrp="1"/>
          </p:cNvSpPr>
          <p:nvPr>
            <p:ph type="dt" sz="half" idx="10"/>
          </p:nvPr>
        </p:nvSpPr>
        <p:spPr/>
        <p:txBody>
          <a:bodyPr/>
          <a:lstStyle/>
          <a:p>
            <a:fld id="{0F2574E5-5390-406B-83F2-83FC47133505}"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normAutofit fontScale="90000"/>
          </a:bodyPr>
          <a:lstStyle/>
          <a:p>
            <a:r>
              <a:rPr lang="en-US" b="1" dirty="0"/>
              <a:t>7.Consistency theories (1950s)</a:t>
            </a:r>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dirty="0"/>
              <a:t>The theory is consistent with a "use and gratification" approach. </a:t>
            </a:r>
            <a:r>
              <a:rPr lang="en-US" b="1" dirty="0"/>
              <a:t>McCombs and Shaw</a:t>
            </a:r>
            <a:r>
              <a:rPr lang="en-US" dirty="0"/>
              <a:t> assert that the agenda-setting function of the media causes the correlation between the media and public ordering of priorities. </a:t>
            </a:r>
            <a:endParaRPr lang="en-US" dirty="0"/>
          </a:p>
        </p:txBody>
      </p:sp>
      <p:sp>
        <p:nvSpPr>
          <p:cNvPr id="4" name="Date Placeholder 3"/>
          <p:cNvSpPr>
            <a:spLocks noGrp="1"/>
          </p:cNvSpPr>
          <p:nvPr>
            <p:ph type="dt" sz="half" idx="10"/>
          </p:nvPr>
        </p:nvSpPr>
        <p:spPr/>
        <p:txBody>
          <a:bodyPr/>
          <a:lstStyle/>
          <a:p>
            <a:fld id="{8E165DDD-DC1A-412A-A53F-97ADD8930CE3}"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US" dirty="0"/>
              <a:t>Founded by Elisabeth Noelle-Neumann, this theory states that the media publicizes opinions that are mainstream and people adjust their opinions according to their perceptions to avoid being isolated. </a:t>
            </a:r>
            <a:endParaRPr lang="en-US" dirty="0"/>
          </a:p>
        </p:txBody>
      </p:sp>
      <p:sp>
        <p:nvSpPr>
          <p:cNvPr id="4" name="Date Placeholder 3"/>
          <p:cNvSpPr>
            <a:spLocks noGrp="1"/>
          </p:cNvSpPr>
          <p:nvPr>
            <p:ph type="dt" sz="half" idx="10"/>
          </p:nvPr>
        </p:nvSpPr>
        <p:spPr/>
        <p:txBody>
          <a:bodyPr/>
          <a:lstStyle/>
          <a:p>
            <a:fld id="{91B2CB57-6D9C-4BF0-949F-39323CD5FB79}"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normAutofit fontScale="90000"/>
          </a:bodyPr>
          <a:lstStyle/>
          <a:p>
            <a:br>
              <a:rPr lang="en-US" b="1" dirty="0"/>
            </a:br>
            <a:r>
              <a:rPr lang="en-US" b="1" dirty="0"/>
              <a:t>8.Spiral of Silence theory</a:t>
            </a: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b="1" dirty="0"/>
              <a:t> </a:t>
            </a:r>
            <a:r>
              <a:rPr lang="en-US" dirty="0"/>
              <a:t>Shannon and Weaver produced a general model of communication known after them as the Shannon-Weaver Model. It involved breaking down an information system into sub-systems so as to evaluate the efficiency of various communication channels and codes. </a:t>
            </a:r>
            <a:endParaRPr lang="en-US" dirty="0"/>
          </a:p>
        </p:txBody>
      </p:sp>
      <p:sp>
        <p:nvSpPr>
          <p:cNvPr id="4" name="Date Placeholder 3"/>
          <p:cNvSpPr>
            <a:spLocks noGrp="1"/>
          </p:cNvSpPr>
          <p:nvPr>
            <p:ph type="dt" sz="half" idx="10"/>
          </p:nvPr>
        </p:nvSpPr>
        <p:spPr/>
        <p:txBody>
          <a:bodyPr/>
          <a:lstStyle/>
          <a:p>
            <a:fld id="{28CFC555-9CFA-4101-8D12-0224C883392F}"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normAutofit fontScale="90000"/>
          </a:bodyPr>
          <a:lstStyle/>
          <a:p>
            <a:r>
              <a:rPr lang="en-US" b="1" dirty="0"/>
              <a:t>1. Shannon-Weaver Model.</a:t>
            </a:r>
            <a:br>
              <a:rPr lang="en-US"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US" dirty="0"/>
              <a:t>Individuals who perceive their own opinion as being accepted will express it, whilst those who think themselves as being a minority, suppress their views. Innovators and change agents are unafraid to voice different opinions, as they do not fear isolation.</a:t>
            </a:r>
            <a:endParaRPr lang="en-US" dirty="0"/>
          </a:p>
          <a:p>
            <a:pPr algn="just">
              <a:lnSpc>
                <a:spcPct val="150000"/>
              </a:lnSpc>
            </a:pPr>
            <a:endParaRPr lang="en-US" dirty="0"/>
          </a:p>
        </p:txBody>
      </p:sp>
      <p:sp>
        <p:nvSpPr>
          <p:cNvPr id="4" name="Date Placeholder 3"/>
          <p:cNvSpPr>
            <a:spLocks noGrp="1"/>
          </p:cNvSpPr>
          <p:nvPr>
            <p:ph type="dt" sz="half" idx="10"/>
          </p:nvPr>
        </p:nvSpPr>
        <p:spPr/>
        <p:txBody>
          <a:bodyPr/>
          <a:lstStyle/>
          <a:p>
            <a:fld id="{93B2D132-7BD3-488B-BD0B-BDB48C69C00A}"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peoi.org/Courses/Coursesen/mass/Resources/i2c.gif"/>
          <p:cNvPicPr/>
          <p:nvPr/>
        </p:nvPicPr>
        <p:blipFill>
          <a:blip r:embed="rId1">
            <a:extLst>
              <a:ext uri="{28A0092B-C50C-407E-A947-70E740481C1C}">
                <a14:useLocalDpi xmlns:a14="http://schemas.microsoft.com/office/drawing/2010/main" val="0"/>
              </a:ext>
            </a:extLst>
          </a:blip>
          <a:srcRect/>
          <a:stretch>
            <a:fillRect/>
          </a:stretch>
        </p:blipFill>
        <p:spPr bwMode="auto">
          <a:xfrm>
            <a:off x="990600" y="838200"/>
            <a:ext cx="7086600" cy="5105399"/>
          </a:xfrm>
          <a:prstGeom prst="rect">
            <a:avLst/>
          </a:prstGeom>
          <a:noFill/>
          <a:ln>
            <a:noFill/>
          </a:ln>
        </p:spPr>
      </p:pic>
      <p:sp>
        <p:nvSpPr>
          <p:cNvPr id="3" name="Date Placeholder 2"/>
          <p:cNvSpPr>
            <a:spLocks noGrp="1"/>
          </p:cNvSpPr>
          <p:nvPr>
            <p:ph type="dt" sz="half" idx="10"/>
          </p:nvPr>
        </p:nvSpPr>
        <p:spPr/>
        <p:txBody>
          <a:bodyPr/>
          <a:lstStyle/>
          <a:p>
            <a:fld id="{B301CBB5-10B3-46C3-B4C2-66DDA353CA0B}" type="datetime1">
              <a:rPr lang="en-US" smtClean="0"/>
            </a:fld>
            <a:endParaRPr lang="en-US"/>
          </a:p>
        </p:txBody>
      </p:sp>
      <p:sp>
        <p:nvSpPr>
          <p:cNvPr id="5" name="Slide Number Placeholder 4"/>
          <p:cNvSpPr>
            <a:spLocks noGrp="1"/>
          </p:cNvSpPr>
          <p:nvPr>
            <p:ph type="sldNum" sz="quarter" idx="12"/>
          </p:nvPr>
        </p:nvSpPr>
        <p:spPr/>
        <p:txBody>
          <a:bodyPr/>
          <a:lstStyle/>
          <a:p>
            <a:fld id="{65565C89-50E1-4E63-8058-CBD4E8F2C3F8}"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lnSpc>
                <a:spcPct val="150000"/>
              </a:lnSpc>
            </a:pPr>
            <a:r>
              <a:rPr lang="en-US" dirty="0"/>
              <a:t>This theory propounded by </a:t>
            </a:r>
            <a:r>
              <a:rPr lang="en-US" b="1" dirty="0"/>
              <a:t>Katz </a:t>
            </a:r>
            <a:r>
              <a:rPr lang="en-US" dirty="0"/>
              <a:t>in 1970, is concerned with how people use media for gratification of their needs. An outcome of </a:t>
            </a:r>
            <a:r>
              <a:rPr lang="en-US" b="1" dirty="0"/>
              <a:t>Abraham Maslow's</a:t>
            </a:r>
            <a:r>
              <a:rPr lang="en-US" dirty="0"/>
              <a:t> </a:t>
            </a:r>
            <a:r>
              <a:rPr lang="en-US" i="1" dirty="0" err="1"/>
              <a:t>Heirarchy</a:t>
            </a:r>
            <a:r>
              <a:rPr lang="en-US" i="1" dirty="0"/>
              <a:t> of Needs</a:t>
            </a:r>
            <a:r>
              <a:rPr lang="en-US" dirty="0"/>
              <a:t>, it propounds the fact that people choose what they want to see or read and the different media compete to satisfy each </a:t>
            </a:r>
            <a:r>
              <a:rPr lang="en-US" dirty="0" err="1"/>
              <a:t>individual"s</a:t>
            </a:r>
            <a:r>
              <a:rPr lang="en-US" dirty="0"/>
              <a:t> needs.</a:t>
            </a:r>
            <a:endParaRPr lang="en-US" dirty="0"/>
          </a:p>
          <a:p>
            <a:endParaRPr lang="en-US" dirty="0"/>
          </a:p>
        </p:txBody>
      </p:sp>
      <p:sp>
        <p:nvSpPr>
          <p:cNvPr id="4" name="Date Placeholder 3"/>
          <p:cNvSpPr>
            <a:spLocks noGrp="1"/>
          </p:cNvSpPr>
          <p:nvPr>
            <p:ph type="dt" sz="half" idx="10"/>
          </p:nvPr>
        </p:nvSpPr>
        <p:spPr/>
        <p:txBody>
          <a:bodyPr/>
          <a:lstStyle/>
          <a:p>
            <a:fld id="{36154EE7-F945-462D-8D3C-34D718585A6D}"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normAutofit fontScale="90000"/>
          </a:bodyPr>
          <a:lstStyle/>
          <a:p>
            <a:r>
              <a:rPr lang="en-US" b="1" dirty="0"/>
              <a:t>9.Uses and Gratification theory</a:t>
            </a:r>
            <a:br>
              <a:rPr lang="en-US"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lnSpc>
                <a:spcPct val="150000"/>
              </a:lnSpc>
            </a:pPr>
            <a:r>
              <a:rPr lang="en-US" dirty="0"/>
              <a:t>In the hierarchy of needs, there are five levels in the form of a pyramid with the basic needs such as food and clothing at the base and the higher order needs climbing up the pyramid. The fulfillment of each lower level need leads to the individual looking to satisfy the next level of need and so on till he reaches the superior-most need of self-actualization.</a:t>
            </a:r>
            <a:endParaRPr lang="en-US" dirty="0"/>
          </a:p>
          <a:p>
            <a:endParaRPr lang="en-US" dirty="0"/>
          </a:p>
        </p:txBody>
      </p:sp>
      <p:sp>
        <p:nvSpPr>
          <p:cNvPr id="4" name="Date Placeholder 3"/>
          <p:cNvSpPr>
            <a:spLocks noGrp="1"/>
          </p:cNvSpPr>
          <p:nvPr>
            <p:ph type="dt" sz="half" idx="10"/>
          </p:nvPr>
        </p:nvSpPr>
        <p:spPr/>
        <p:txBody>
          <a:bodyPr/>
          <a:lstStyle/>
          <a:p>
            <a:fld id="{CE7DA9C9-A500-49FD-BAA2-73C62883F497}"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They propose that all communication must include six elements:</a:t>
            </a:r>
            <a:endParaRPr lang="en-US" dirty="0"/>
          </a:p>
          <a:p>
            <a:pPr marL="571500" indent="-571500">
              <a:buFont typeface="+mj-lt"/>
              <a:buAutoNum type="romanLcPeriod"/>
            </a:pPr>
            <a:r>
              <a:rPr lang="en-US" dirty="0"/>
              <a:t>Source</a:t>
            </a:r>
            <a:endParaRPr lang="en-US" dirty="0"/>
          </a:p>
          <a:p>
            <a:pPr marL="571500" indent="-571500">
              <a:buFont typeface="+mj-lt"/>
              <a:buAutoNum type="romanLcPeriod"/>
            </a:pPr>
            <a:r>
              <a:rPr lang="en-US" dirty="0"/>
              <a:t>Encoder</a:t>
            </a:r>
            <a:endParaRPr lang="en-US" dirty="0"/>
          </a:p>
          <a:p>
            <a:pPr marL="571500" indent="-571500">
              <a:buFont typeface="+mj-lt"/>
              <a:buAutoNum type="romanLcPeriod"/>
            </a:pPr>
            <a:r>
              <a:rPr lang="en-US" dirty="0"/>
              <a:t>Channel</a:t>
            </a:r>
            <a:endParaRPr lang="en-US" dirty="0"/>
          </a:p>
          <a:p>
            <a:pPr marL="571500" indent="-571500">
              <a:buFont typeface="+mj-lt"/>
              <a:buAutoNum type="romanLcPeriod"/>
            </a:pPr>
            <a:r>
              <a:rPr lang="en-US" dirty="0"/>
              <a:t>Message</a:t>
            </a:r>
            <a:endParaRPr lang="en-US" dirty="0"/>
          </a:p>
          <a:p>
            <a:pPr marL="571500" indent="-571500">
              <a:buFont typeface="+mj-lt"/>
              <a:buAutoNum type="romanLcPeriod"/>
            </a:pPr>
            <a:r>
              <a:rPr lang="en-US" dirty="0"/>
              <a:t>Decoder</a:t>
            </a:r>
            <a:endParaRPr lang="en-US" dirty="0"/>
          </a:p>
          <a:p>
            <a:pPr marL="571500" indent="-571500">
              <a:buFont typeface="+mj-lt"/>
              <a:buAutoNum type="romanLcPeriod"/>
            </a:pPr>
            <a:r>
              <a:rPr lang="en-US" dirty="0"/>
              <a:t>Receiver</a:t>
            </a:r>
            <a:endParaRPr lang="en-US" dirty="0"/>
          </a:p>
          <a:p>
            <a:endParaRPr lang="en-US" dirty="0"/>
          </a:p>
        </p:txBody>
      </p:sp>
      <p:sp>
        <p:nvSpPr>
          <p:cNvPr id="4" name="Date Placeholder 3"/>
          <p:cNvSpPr>
            <a:spLocks noGrp="1"/>
          </p:cNvSpPr>
          <p:nvPr>
            <p:ph type="dt" sz="half" idx="10"/>
          </p:nvPr>
        </p:nvSpPr>
        <p:spPr/>
        <p:txBody>
          <a:bodyPr/>
          <a:lstStyle/>
          <a:p>
            <a:fld id="{FA989F8A-45FD-48E9-8D00-2004674D674D}"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50000"/>
              </a:lnSpc>
              <a:buNone/>
            </a:pPr>
            <a:r>
              <a:rPr lang="en-US" dirty="0"/>
              <a:t>This model is often referred to as an " </a:t>
            </a:r>
            <a:r>
              <a:rPr lang="en-US" b="1" dirty="0"/>
              <a:t>information model</a:t>
            </a:r>
            <a:r>
              <a:rPr lang="en-US" dirty="0"/>
              <a:t>" of communication. A drawback is that the model looks at communication as a one-way process.</a:t>
            </a:r>
            <a:r>
              <a:rPr lang="en-US"/>
              <a:t> That is remedied by the addition of the feedback loop.</a:t>
            </a:r>
            <a:endParaRPr lang="en-US" dirty="0"/>
          </a:p>
        </p:txBody>
      </p:sp>
      <p:sp>
        <p:nvSpPr>
          <p:cNvPr id="4" name="Date Placeholder 3"/>
          <p:cNvSpPr>
            <a:spLocks noGrp="1"/>
          </p:cNvSpPr>
          <p:nvPr>
            <p:ph type="dt" sz="half" idx="10"/>
          </p:nvPr>
        </p:nvSpPr>
        <p:spPr/>
        <p:txBody>
          <a:bodyPr/>
          <a:lstStyle/>
          <a:p>
            <a:fld id="{46C8297A-3315-4AD3-9F5E-D9D2F0A52939}"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www.peoi.org/Courses/Coursesen/mass/Resources/i2h.gif"/>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bwMode="auto">
          <a:xfrm>
            <a:off x="2938462" y="2686844"/>
            <a:ext cx="3267075" cy="2114550"/>
          </a:xfrm>
          <a:prstGeom prst="rect">
            <a:avLst/>
          </a:prstGeom>
          <a:noFill/>
          <a:ln>
            <a:noFill/>
          </a:ln>
        </p:spPr>
      </p:pic>
      <p:sp>
        <p:nvSpPr>
          <p:cNvPr id="6" name="Date Placeholder 5"/>
          <p:cNvSpPr>
            <a:spLocks noGrp="1"/>
          </p:cNvSpPr>
          <p:nvPr>
            <p:ph type="dt" sz="half" idx="10"/>
          </p:nvPr>
        </p:nvSpPr>
        <p:spPr/>
        <p:txBody>
          <a:bodyPr/>
          <a:lstStyle/>
          <a:p>
            <a:r>
              <a:rPr lang="en-US" dirty="0"/>
              <a:t>.</a:t>
            </a:r>
            <a:endParaRPr lang="en-US" dirty="0"/>
          </a:p>
        </p:txBody>
      </p:sp>
      <p:sp>
        <p:nvSpPr>
          <p:cNvPr id="8" name="Slide Number Placeholder 7"/>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10600" cy="4114800"/>
          </a:xfrm>
        </p:spPr>
        <p:txBody>
          <a:bodyPr>
            <a:normAutofit fontScale="92500"/>
          </a:bodyPr>
          <a:lstStyle/>
          <a:p>
            <a:pPr marL="0" indent="0" algn="just">
              <a:lnSpc>
                <a:spcPct val="150000"/>
              </a:lnSpc>
              <a:buNone/>
            </a:pPr>
            <a:br>
              <a:rPr lang="en-US" dirty="0"/>
            </a:br>
            <a:r>
              <a:rPr lang="en-US" b="1" dirty="0"/>
              <a:t>Berlo</a:t>
            </a:r>
            <a:r>
              <a:rPr lang="en-US" dirty="0"/>
              <a:t>"s SMCR (SOURCE, MESSAGE, CHANNEL, and RECEIVER) model focuses on the individual characteristics of communication and stresses the role of the relationship between the source and the receiver as an important variable in the communication process. </a:t>
            </a:r>
            <a:endParaRPr lang="en-US" dirty="0"/>
          </a:p>
        </p:txBody>
      </p:sp>
      <p:sp>
        <p:nvSpPr>
          <p:cNvPr id="4" name="Date Placeholder 3"/>
          <p:cNvSpPr>
            <a:spLocks noGrp="1"/>
          </p:cNvSpPr>
          <p:nvPr>
            <p:ph type="dt" sz="half" idx="10"/>
          </p:nvPr>
        </p:nvSpPr>
        <p:spPr/>
        <p:txBody>
          <a:bodyPr/>
          <a:lstStyle/>
          <a:p>
            <a:fld id="{FA3D9522-4CE9-48A9-8D26-02481124350F}"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normAutofit fontScale="90000"/>
          </a:bodyPr>
          <a:lstStyle/>
          <a:p>
            <a:br>
              <a:rPr lang="en-US" b="1" dirty="0"/>
            </a:br>
            <a:r>
              <a:rPr lang="en-US" b="1" dirty="0"/>
              <a:t>2. </a:t>
            </a:r>
            <a:r>
              <a:rPr lang="en-US" b="1" dirty="0" err="1"/>
              <a:t>Berlo's</a:t>
            </a:r>
            <a:r>
              <a:rPr lang="en-US" b="1" dirty="0"/>
              <a:t> S-M-C-R Model</a:t>
            </a:r>
            <a:br>
              <a:rPr lang="en-US" dirty="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lgn="just">
              <a:lnSpc>
                <a:spcPct val="150000"/>
              </a:lnSpc>
              <a:buNone/>
            </a:pPr>
            <a:r>
              <a:rPr lang="en-US" dirty="0"/>
              <a:t>The more highly developed the communication skills of the source and the receiver, the more effectively the message will be encoded and decoded.</a:t>
            </a:r>
            <a:endParaRPr lang="en-US" dirty="0"/>
          </a:p>
          <a:p>
            <a:endParaRPr lang="en-US" dirty="0"/>
          </a:p>
        </p:txBody>
      </p:sp>
      <p:sp>
        <p:nvSpPr>
          <p:cNvPr id="4" name="Date Placeholder 3"/>
          <p:cNvSpPr>
            <a:spLocks noGrp="1"/>
          </p:cNvSpPr>
          <p:nvPr>
            <p:ph type="dt" sz="half" idx="10"/>
          </p:nvPr>
        </p:nvSpPr>
        <p:spPr/>
        <p:txBody>
          <a:bodyPr/>
          <a:lstStyle/>
          <a:p>
            <a:fld id="{E8DCD6A9-4C2C-4272-9952-0934A9FF39DE}"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150000"/>
              </a:lnSpc>
              <a:buNone/>
            </a:pPr>
            <a:r>
              <a:rPr lang="en-US" b="1" dirty="0" err="1"/>
              <a:t>Berlo</a:t>
            </a:r>
            <a:r>
              <a:rPr lang="en-US" dirty="0" err="1"/>
              <a:t>'s</a:t>
            </a:r>
            <a:r>
              <a:rPr lang="en-US" dirty="0"/>
              <a:t> model represents a communication process that occurs as a SOURCE drafts messages based on one's communication skills, attitudes, knowledge, and social and cultural system. These MESSAGES are transmitted along CHANNELS, which can include sight, hearing, touch, smell, and taste. </a:t>
            </a:r>
            <a:endParaRPr lang="en-US" dirty="0"/>
          </a:p>
        </p:txBody>
      </p:sp>
      <p:sp>
        <p:nvSpPr>
          <p:cNvPr id="4" name="Date Placeholder 3"/>
          <p:cNvSpPr>
            <a:spLocks noGrp="1"/>
          </p:cNvSpPr>
          <p:nvPr>
            <p:ph type="dt" sz="half" idx="10"/>
          </p:nvPr>
        </p:nvSpPr>
        <p:spPr/>
        <p:txBody>
          <a:bodyPr/>
          <a:lstStyle/>
          <a:p>
            <a:fld id="{C0168339-504C-4A74-B92A-07A368130957}"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50000"/>
              </a:lnSpc>
              <a:buNone/>
            </a:pPr>
            <a:endParaRPr lang="en-US" dirty="0"/>
          </a:p>
          <a:p>
            <a:pPr marL="0" indent="0" algn="just">
              <a:lnSpc>
                <a:spcPct val="150000"/>
              </a:lnSpc>
              <a:buNone/>
            </a:pPr>
            <a:r>
              <a:rPr lang="en-US" dirty="0"/>
              <a:t>A RECEIVER interprets messages based on the individual's communication skills, attitudes, knowledge, and social and cultural system. The limitations of the model are its lack of feedback</a:t>
            </a:r>
            <a:endParaRPr lang="en-US" dirty="0"/>
          </a:p>
          <a:p>
            <a:pPr algn="just">
              <a:lnSpc>
                <a:spcPct val="150000"/>
              </a:lnSpc>
            </a:pPr>
            <a:endParaRPr lang="en-US" dirty="0"/>
          </a:p>
        </p:txBody>
      </p:sp>
      <p:sp>
        <p:nvSpPr>
          <p:cNvPr id="4" name="Date Placeholder 3"/>
          <p:cNvSpPr>
            <a:spLocks noGrp="1"/>
          </p:cNvSpPr>
          <p:nvPr>
            <p:ph type="dt" sz="half" idx="10"/>
          </p:nvPr>
        </p:nvSpPr>
        <p:spPr/>
        <p:txBody>
          <a:bodyPr/>
          <a:lstStyle/>
          <a:p>
            <a:fld id="{6AAD212E-6DCD-4F5A-80E1-9BCE25F61BB1}" type="datetime1">
              <a:rPr lang="en-US" smtClean="0"/>
            </a:fld>
            <a:endParaRPr lang="en-US"/>
          </a:p>
        </p:txBody>
      </p:sp>
      <p:sp>
        <p:nvSpPr>
          <p:cNvPr id="6" name="Slide Number Placeholder 5"/>
          <p:cNvSpPr>
            <a:spLocks noGrp="1"/>
          </p:cNvSpPr>
          <p:nvPr>
            <p:ph type="sldNum" sz="quarter" idx="12"/>
          </p:nvPr>
        </p:nvSpPr>
        <p:spPr/>
        <p:txBody>
          <a:bodyPr/>
          <a:lstStyle/>
          <a:p>
            <a:fld id="{65565C89-50E1-4E63-8058-CBD4E8F2C3F8}" type="slidenum">
              <a:rPr lang="en-US" smtClean="0"/>
            </a:fld>
            <a:endParaRPr lang="en-US"/>
          </a:p>
        </p:txBody>
      </p:sp>
      <p:sp>
        <p:nvSpPr>
          <p:cNvPr id="2" name="Title 1"/>
          <p:cNvSpPr>
            <a:spLocks noGrp="1"/>
          </p:cNvSpPr>
          <p:nvPr>
            <p:ph type="title"/>
          </p:nvPr>
        </p:nvSpPr>
        <p:spPr/>
        <p:txBody>
          <a:bodyPr/>
          <a:lstStyle/>
          <a:p>
            <a:r>
              <a:rPr lang="en-US" dirty="0" err="1"/>
              <a:t>Cont</a:t>
            </a:r>
            <a:r>
              <a:rPr lang="en-US" dirty="0"/>
              <a: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4454</Words>
  <Application>WPS Presentation</Application>
  <PresentationFormat>On-screen Show (4:3)</PresentationFormat>
  <Paragraphs>186</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SimSun</vt:lpstr>
      <vt:lpstr>Wingdings</vt:lpstr>
      <vt:lpstr>Wingdings 3</vt:lpstr>
      <vt:lpstr>Verdana</vt:lpstr>
      <vt:lpstr>Gubbi</vt:lpstr>
      <vt:lpstr>Wingdings 2</vt:lpstr>
      <vt:lpstr>Lucida Sans Unicode</vt:lpstr>
      <vt:lpstr>微软雅黑</vt:lpstr>
      <vt:lpstr>Arial Unicode MS</vt:lpstr>
      <vt:lpstr>Calibri</vt:lpstr>
      <vt:lpstr>Concourse</vt:lpstr>
      <vt:lpstr>THEORIES OF COMMUNICATION</vt:lpstr>
      <vt:lpstr>1. Shannon-Weaver Model. </vt:lpstr>
      <vt:lpstr>Cont;</vt:lpstr>
      <vt:lpstr>Cont;</vt:lpstr>
      <vt:lpstr>Cont;</vt:lpstr>
      <vt:lpstr> 2. Berlo's S-M-C-R Model </vt:lpstr>
      <vt:lpstr>Cont;</vt:lpstr>
      <vt:lpstr>Cont;</vt:lpstr>
      <vt:lpstr>Cont;</vt:lpstr>
      <vt:lpstr>PowerPoint 演示文稿</vt:lpstr>
      <vt:lpstr>3. The Osgood and Schramm Model</vt:lpstr>
      <vt:lpstr>Cont;</vt:lpstr>
      <vt:lpstr>4.Media Dependency Theory </vt:lpstr>
      <vt:lpstr>Cont;</vt:lpstr>
      <vt:lpstr>Cont;</vt:lpstr>
      <vt:lpstr> 6.McCombs and Shaw"s agenda setting theory </vt:lpstr>
      <vt:lpstr>7.Consistency theories (1950s) </vt:lpstr>
      <vt:lpstr>Cont;</vt:lpstr>
      <vt:lpstr> 8.Spiral of Silence theory </vt:lpstr>
      <vt:lpstr>Cont;</vt:lpstr>
      <vt:lpstr>PowerPoint 演示文稿</vt:lpstr>
      <vt:lpstr>9.Uses and Gratification theory </vt:lpstr>
      <vt:lpstr>Cont;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THEORIES OF COMMUNICATION</dc:title>
  <dc:creator>WANGUI</dc:creator>
  <cp:lastModifiedBy>ngobiro</cp:lastModifiedBy>
  <cp:revision>18</cp:revision>
  <dcterms:created xsi:type="dcterms:W3CDTF">2025-06-12T08:52:09Z</dcterms:created>
  <dcterms:modified xsi:type="dcterms:W3CDTF">2025-06-12T08:52:09Z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