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72.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7"/>
  </p:notesMasterIdLst>
  <p:sldIdLst>
    <p:sldId id="257" r:id="rId2"/>
    <p:sldId id="258" r:id="rId3"/>
    <p:sldId id="259" r:id="rId4"/>
    <p:sldId id="260" r:id="rId5"/>
    <p:sldId id="266"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8" r:id="rId22"/>
    <p:sldId id="279" r:id="rId23"/>
    <p:sldId id="280" r:id="rId24"/>
    <p:sldId id="281" r:id="rId25"/>
    <p:sldId id="282" r:id="rId26"/>
    <p:sldId id="283" r:id="rId27"/>
    <p:sldId id="284" r:id="rId28"/>
    <p:sldId id="294" r:id="rId29"/>
    <p:sldId id="296" r:id="rId30"/>
    <p:sldId id="285" r:id="rId31"/>
    <p:sldId id="297" r:id="rId32"/>
    <p:sldId id="286" r:id="rId33"/>
    <p:sldId id="287" r:id="rId34"/>
    <p:sldId id="288" r:id="rId35"/>
    <p:sldId id="289" r:id="rId36"/>
    <p:sldId id="298" r:id="rId37"/>
    <p:sldId id="290" r:id="rId38"/>
    <p:sldId id="291" r:id="rId39"/>
    <p:sldId id="292" r:id="rId40"/>
    <p:sldId id="299" r:id="rId41"/>
    <p:sldId id="300" r:id="rId42"/>
    <p:sldId id="301" r:id="rId43"/>
    <p:sldId id="302" r:id="rId44"/>
    <p:sldId id="303"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34" r:id="rId69"/>
    <p:sldId id="329" r:id="rId70"/>
    <p:sldId id="330" r:id="rId71"/>
    <p:sldId id="331" r:id="rId72"/>
    <p:sldId id="332" r:id="rId73"/>
    <p:sldId id="333" r:id="rId74"/>
    <p:sldId id="335" r:id="rId75"/>
    <p:sldId id="336" r:id="rId76"/>
    <p:sldId id="337" r:id="rId77"/>
    <p:sldId id="339" r:id="rId78"/>
    <p:sldId id="340" r:id="rId79"/>
    <p:sldId id="341" r:id="rId80"/>
    <p:sldId id="342" r:id="rId81"/>
    <p:sldId id="343" r:id="rId82"/>
    <p:sldId id="344" r:id="rId83"/>
    <p:sldId id="304" r:id="rId84"/>
    <p:sldId id="305" r:id="rId85"/>
    <p:sldId id="293"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2" r:id="rId113"/>
    <p:sldId id="373" r:id="rId114"/>
    <p:sldId id="374" r:id="rId115"/>
    <p:sldId id="375" r:id="rId116"/>
    <p:sldId id="376" r:id="rId117"/>
    <p:sldId id="377" r:id="rId118"/>
    <p:sldId id="379" r:id="rId119"/>
    <p:sldId id="380" r:id="rId120"/>
    <p:sldId id="381" r:id="rId121"/>
    <p:sldId id="382" r:id="rId122"/>
    <p:sldId id="383" r:id="rId123"/>
    <p:sldId id="450" r:id="rId124"/>
    <p:sldId id="385" r:id="rId125"/>
    <p:sldId id="386" r:id="rId126"/>
    <p:sldId id="387" r:id="rId127"/>
    <p:sldId id="391" r:id="rId128"/>
    <p:sldId id="392" r:id="rId129"/>
    <p:sldId id="393" r:id="rId130"/>
    <p:sldId id="394" r:id="rId131"/>
    <p:sldId id="388" r:id="rId132"/>
    <p:sldId id="389" r:id="rId133"/>
    <p:sldId id="390" r:id="rId134"/>
    <p:sldId id="395" r:id="rId135"/>
    <p:sldId id="384" r:id="rId136"/>
    <p:sldId id="396" r:id="rId137"/>
    <p:sldId id="397" r:id="rId138"/>
    <p:sldId id="398" r:id="rId139"/>
    <p:sldId id="399" r:id="rId140"/>
    <p:sldId id="400" r:id="rId141"/>
    <p:sldId id="401" r:id="rId142"/>
    <p:sldId id="402" r:id="rId143"/>
    <p:sldId id="403" r:id="rId144"/>
    <p:sldId id="404" r:id="rId145"/>
    <p:sldId id="405" r:id="rId146"/>
    <p:sldId id="406" r:id="rId147"/>
    <p:sldId id="407" r:id="rId148"/>
    <p:sldId id="408" r:id="rId149"/>
    <p:sldId id="409" r:id="rId150"/>
    <p:sldId id="410" r:id="rId151"/>
    <p:sldId id="411" r:id="rId152"/>
    <p:sldId id="412" r:id="rId153"/>
    <p:sldId id="413" r:id="rId154"/>
    <p:sldId id="414" r:id="rId155"/>
    <p:sldId id="378" r:id="rId156"/>
    <p:sldId id="415" r:id="rId157"/>
    <p:sldId id="416" r:id="rId158"/>
    <p:sldId id="417" r:id="rId159"/>
    <p:sldId id="418" r:id="rId160"/>
    <p:sldId id="419" r:id="rId161"/>
    <p:sldId id="420" r:id="rId162"/>
    <p:sldId id="421" r:id="rId163"/>
    <p:sldId id="422" r:id="rId164"/>
    <p:sldId id="423" r:id="rId165"/>
    <p:sldId id="424" r:id="rId166"/>
    <p:sldId id="425" r:id="rId167"/>
    <p:sldId id="430" r:id="rId168"/>
    <p:sldId id="431" r:id="rId169"/>
    <p:sldId id="432" r:id="rId170"/>
    <p:sldId id="433" r:id="rId171"/>
    <p:sldId id="426" r:id="rId172"/>
    <p:sldId id="434" r:id="rId173"/>
    <p:sldId id="435" r:id="rId174"/>
    <p:sldId id="436" r:id="rId175"/>
    <p:sldId id="437" r:id="rId176"/>
    <p:sldId id="427" r:id="rId177"/>
    <p:sldId id="438" r:id="rId178"/>
    <p:sldId id="447" r:id="rId179"/>
    <p:sldId id="448" r:id="rId180"/>
    <p:sldId id="439" r:id="rId181"/>
    <p:sldId id="440" r:id="rId182"/>
    <p:sldId id="441" r:id="rId183"/>
    <p:sldId id="442" r:id="rId184"/>
    <p:sldId id="443" r:id="rId185"/>
    <p:sldId id="449" r:id="rId1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1577" autoAdjust="0"/>
  </p:normalViewPr>
  <p:slideViewPr>
    <p:cSldViewPr>
      <p:cViewPr varScale="1">
        <p:scale>
          <a:sx n="67" d="100"/>
          <a:sy n="67" d="100"/>
        </p:scale>
        <p:origin x="-147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72F893-8EED-4C0E-84F6-A209671FD00F}" type="datetimeFigureOut">
              <a:rPr lang="en-US" smtClean="0"/>
              <a:pPr/>
              <a:t>3/6/2015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C11F91-6560-44F8-A946-E2A2E8C95A7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Flora –plants of an </a:t>
            </a:r>
            <a:r>
              <a:rPr lang="en-US" dirty="0" err="1" smtClean="0"/>
              <a:t>area</a:t>
            </a:r>
            <a:r>
              <a:rPr lang="en-US" baseline="0" dirty="0" err="1" smtClean="0"/>
              <a:t>,the</a:t>
            </a:r>
            <a:r>
              <a:rPr lang="en-US" baseline="0" dirty="0" smtClean="0"/>
              <a:t> environment type or period of time- fauna-animals –flora and fauna—plants and animals</a:t>
            </a:r>
            <a:endParaRPr lang="en-US" dirty="0"/>
          </a:p>
        </p:txBody>
      </p:sp>
      <p:sp>
        <p:nvSpPr>
          <p:cNvPr id="4" name="Slide Number Placeholder 3"/>
          <p:cNvSpPr>
            <a:spLocks noGrp="1"/>
          </p:cNvSpPr>
          <p:nvPr>
            <p:ph type="sldNum" sz="quarter" idx="10"/>
          </p:nvPr>
        </p:nvSpPr>
        <p:spPr/>
        <p:txBody>
          <a:bodyPr/>
          <a:lstStyle/>
          <a:p>
            <a:fld id="{66C11F91-6560-44F8-A946-E2A2E8C95A7B}" type="slidenum">
              <a:rPr lang="en-US" smtClean="0"/>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Anaerobic-not</a:t>
            </a:r>
            <a:r>
              <a:rPr lang="en-US" baseline="0" dirty="0" smtClean="0"/>
              <a:t> needing oxygen to thrive</a:t>
            </a:r>
            <a:endParaRPr lang="en-US" dirty="0"/>
          </a:p>
        </p:txBody>
      </p:sp>
      <p:sp>
        <p:nvSpPr>
          <p:cNvPr id="4" name="Slide Number Placeholder 3"/>
          <p:cNvSpPr>
            <a:spLocks noGrp="1"/>
          </p:cNvSpPr>
          <p:nvPr>
            <p:ph type="sldNum" sz="quarter" idx="10"/>
          </p:nvPr>
        </p:nvSpPr>
        <p:spPr/>
        <p:txBody>
          <a:bodyPr/>
          <a:lstStyle/>
          <a:p>
            <a:fld id="{66C11F91-6560-44F8-A946-E2A2E8C95A7B}" type="slidenum">
              <a:rPr lang="en-US" smtClean="0"/>
              <a:pPr/>
              <a:t>86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Arsenic-a chemical element-an extremely poisonous white</a:t>
            </a:r>
            <a:r>
              <a:rPr lang="en-US" baseline="0" dirty="0" smtClean="0"/>
              <a:t> powder</a:t>
            </a:r>
            <a:endParaRPr lang="en-US" dirty="0"/>
          </a:p>
        </p:txBody>
      </p:sp>
      <p:sp>
        <p:nvSpPr>
          <p:cNvPr id="4" name="Slide Number Placeholder 3"/>
          <p:cNvSpPr>
            <a:spLocks noGrp="1"/>
          </p:cNvSpPr>
          <p:nvPr>
            <p:ph type="sldNum" sz="quarter" idx="10"/>
          </p:nvPr>
        </p:nvSpPr>
        <p:spPr/>
        <p:txBody>
          <a:bodyPr/>
          <a:lstStyle/>
          <a:p>
            <a:fld id="{66C11F91-6560-44F8-A946-E2A2E8C95A7B}" type="slidenum">
              <a:rPr lang="en-US" smtClean="0"/>
              <a:pPr/>
              <a:t>90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Promote-sell a service</a:t>
            </a:r>
            <a:r>
              <a:rPr lang="en-US" baseline="0" dirty="0" smtClean="0"/>
              <a:t> to make it popular</a:t>
            </a:r>
            <a:endParaRPr lang="en-US" dirty="0"/>
          </a:p>
        </p:txBody>
      </p:sp>
      <p:sp>
        <p:nvSpPr>
          <p:cNvPr id="4" name="Slide Number Placeholder 3"/>
          <p:cNvSpPr>
            <a:spLocks noGrp="1"/>
          </p:cNvSpPr>
          <p:nvPr>
            <p:ph type="sldNum" sz="quarter" idx="10"/>
          </p:nvPr>
        </p:nvSpPr>
        <p:spPr/>
        <p:txBody>
          <a:bodyPr/>
          <a:lstStyle/>
          <a:p>
            <a:fld id="{66C11F91-6560-44F8-A946-E2A2E8C95A7B}" type="slidenum">
              <a:rPr lang="en-US" smtClean="0"/>
              <a:pPr/>
              <a:t>98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a:t>
            </a:r>
            <a:r>
              <a:rPr lang="en-US" baseline="0" dirty="0" smtClean="0"/>
              <a:t> are posted as  the registered public health nurse of </a:t>
            </a:r>
            <a:r>
              <a:rPr lang="en-US" baseline="0" dirty="0" err="1" smtClean="0"/>
              <a:t>afya</a:t>
            </a:r>
            <a:r>
              <a:rPr lang="en-US" baseline="0" dirty="0" smtClean="0"/>
              <a:t> </a:t>
            </a:r>
            <a:r>
              <a:rPr lang="en-US" baseline="0" dirty="0" err="1" smtClean="0"/>
              <a:t>bora</a:t>
            </a:r>
            <a:r>
              <a:rPr lang="en-US" baseline="0" dirty="0" smtClean="0"/>
              <a:t> health center in </a:t>
            </a:r>
            <a:r>
              <a:rPr lang="en-US" baseline="0" dirty="0" err="1" smtClean="0"/>
              <a:t>makueni</a:t>
            </a:r>
            <a:r>
              <a:rPr lang="en-US" baseline="0" dirty="0" smtClean="0"/>
              <a:t> sub county. After working there for (3 three) months, you realize that the cases of diarrhoeal diseases are on the increase. The public health officer informs you that there are so many house flies in your catchment area and they might be a contributory factor to the increase in cases of </a:t>
            </a:r>
            <a:r>
              <a:rPr lang="en-US" baseline="0" dirty="0" err="1" smtClean="0"/>
              <a:t>diarrhoel</a:t>
            </a:r>
            <a:endParaRPr lang="en-US" baseline="0" dirty="0" smtClean="0"/>
          </a:p>
          <a:p>
            <a:r>
              <a:rPr lang="en-US" baseline="0" dirty="0" smtClean="0"/>
              <a:t>a).list four(4) diseases spread by the house fly</a:t>
            </a:r>
          </a:p>
          <a:p>
            <a:r>
              <a:rPr lang="en-US" baseline="0" dirty="0" smtClean="0"/>
              <a:t>b).using ten (10 points) describe how you will ensure the spread and transmission of diarrhoeal diseases in reduced in your catchment area</a:t>
            </a:r>
            <a:endParaRPr lang="en-US" dirty="0"/>
          </a:p>
        </p:txBody>
      </p:sp>
      <p:sp>
        <p:nvSpPr>
          <p:cNvPr id="4" name="Slide Number Placeholder 3"/>
          <p:cNvSpPr>
            <a:spLocks noGrp="1"/>
          </p:cNvSpPr>
          <p:nvPr>
            <p:ph type="sldNum" sz="quarter" idx="10"/>
          </p:nvPr>
        </p:nvSpPr>
        <p:spPr/>
        <p:txBody>
          <a:bodyPr/>
          <a:lstStyle/>
          <a:p>
            <a:fld id="{66C11F91-6560-44F8-A946-E2A2E8C95A7B}" type="slidenum">
              <a:rPr lang="en-US" smtClean="0"/>
              <a:pPr/>
              <a:t>163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Using</a:t>
            </a:r>
            <a:r>
              <a:rPr lang="en-US" baseline="0" dirty="0" smtClean="0"/>
              <a:t> 10 good points describe how you would prevent </a:t>
            </a:r>
            <a:r>
              <a:rPr lang="en-US" baseline="0" dirty="0" err="1" smtClean="0"/>
              <a:t>occurance</a:t>
            </a:r>
            <a:r>
              <a:rPr lang="en-US" baseline="0" dirty="0" smtClean="0"/>
              <a:t> and spread of </a:t>
            </a:r>
            <a:r>
              <a:rPr lang="en-US" baseline="0" dirty="0" err="1" smtClean="0"/>
              <a:t>diarrhoel</a:t>
            </a:r>
            <a:r>
              <a:rPr lang="en-US" baseline="0" dirty="0" smtClean="0"/>
              <a:t> diseases in your catchment area</a:t>
            </a:r>
            <a:endParaRPr lang="en-US" dirty="0"/>
          </a:p>
        </p:txBody>
      </p:sp>
      <p:sp>
        <p:nvSpPr>
          <p:cNvPr id="4" name="Slide Number Placeholder 3"/>
          <p:cNvSpPr>
            <a:spLocks noGrp="1"/>
          </p:cNvSpPr>
          <p:nvPr>
            <p:ph type="sldNum" sz="quarter" idx="10"/>
          </p:nvPr>
        </p:nvSpPr>
        <p:spPr/>
        <p:txBody>
          <a:bodyPr/>
          <a:lstStyle/>
          <a:p>
            <a:fld id="{66C11F91-6560-44F8-A946-E2A2E8C95A7B}" type="slidenum">
              <a:rPr lang="en-US" smtClean="0"/>
              <a:pPr/>
              <a:t>164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Plague-a deadly infectious disease</a:t>
            </a:r>
            <a:r>
              <a:rPr lang="en-US" baseline="0" dirty="0" smtClean="0"/>
              <a:t> caused by </a:t>
            </a:r>
            <a:r>
              <a:rPr lang="en-US" baseline="0" dirty="0" err="1" smtClean="0"/>
              <a:t>enterobacteria-yersinia</a:t>
            </a:r>
            <a:r>
              <a:rPr lang="en-US" baseline="0" dirty="0" smtClean="0"/>
              <a:t> </a:t>
            </a:r>
            <a:r>
              <a:rPr lang="en-US" baseline="0" dirty="0" err="1" smtClean="0"/>
              <a:t>pestis</a:t>
            </a:r>
            <a:endParaRPr lang="en-US" dirty="0"/>
          </a:p>
        </p:txBody>
      </p:sp>
      <p:sp>
        <p:nvSpPr>
          <p:cNvPr id="4" name="Slide Number Placeholder 3"/>
          <p:cNvSpPr>
            <a:spLocks noGrp="1"/>
          </p:cNvSpPr>
          <p:nvPr>
            <p:ph type="sldNum" sz="quarter" idx="10"/>
          </p:nvPr>
        </p:nvSpPr>
        <p:spPr/>
        <p:txBody>
          <a:bodyPr/>
          <a:lstStyle/>
          <a:p>
            <a:fld id="{66C11F91-6560-44F8-A946-E2A2E8C95A7B}" type="slidenum">
              <a:rPr lang="en-US" smtClean="0"/>
              <a:pPr/>
              <a:t>167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Trench fever –five day fever-</a:t>
            </a:r>
            <a:endParaRPr lang="en-US" dirty="0"/>
          </a:p>
        </p:txBody>
      </p:sp>
      <p:sp>
        <p:nvSpPr>
          <p:cNvPr id="4" name="Slide Number Placeholder 3"/>
          <p:cNvSpPr>
            <a:spLocks noGrp="1"/>
          </p:cNvSpPr>
          <p:nvPr>
            <p:ph type="sldNum" sz="quarter" idx="10"/>
          </p:nvPr>
        </p:nvSpPr>
        <p:spPr/>
        <p:txBody>
          <a:bodyPr/>
          <a:lstStyle/>
          <a:p>
            <a:fld id="{66C11F91-6560-44F8-A946-E2A2E8C95A7B}" type="slidenum">
              <a:rPr lang="en-US" smtClean="0"/>
              <a:pPr/>
              <a:t>170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Visceral </a:t>
            </a:r>
            <a:r>
              <a:rPr lang="en-US" dirty="0" err="1" smtClean="0"/>
              <a:t>leishmaniasis-kala</a:t>
            </a:r>
            <a:r>
              <a:rPr lang="en-US" baseline="0" dirty="0" smtClean="0"/>
              <a:t> </a:t>
            </a:r>
            <a:r>
              <a:rPr lang="en-US" baseline="0" dirty="0" err="1" smtClean="0"/>
              <a:t>azar</a:t>
            </a:r>
            <a:endParaRPr lang="en-US" dirty="0"/>
          </a:p>
        </p:txBody>
      </p:sp>
      <p:sp>
        <p:nvSpPr>
          <p:cNvPr id="4" name="Slide Number Placeholder 3"/>
          <p:cNvSpPr>
            <a:spLocks noGrp="1"/>
          </p:cNvSpPr>
          <p:nvPr>
            <p:ph type="sldNum" sz="quarter" idx="10"/>
          </p:nvPr>
        </p:nvSpPr>
        <p:spPr/>
        <p:txBody>
          <a:bodyPr/>
          <a:lstStyle/>
          <a:p>
            <a:fld id="{66C11F91-6560-44F8-A946-E2A2E8C95A7B}" type="slidenum">
              <a:rPr lang="en-US" smtClean="0"/>
              <a:pPr/>
              <a:t>183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Morale –confidence and </a:t>
            </a:r>
            <a:r>
              <a:rPr lang="en-US" dirty="0" err="1" smtClean="0"/>
              <a:t>enthusism</a:t>
            </a:r>
            <a:endParaRPr lang="en-US" dirty="0"/>
          </a:p>
        </p:txBody>
      </p:sp>
      <p:sp>
        <p:nvSpPr>
          <p:cNvPr id="4" name="Slide Number Placeholder 3"/>
          <p:cNvSpPr>
            <a:spLocks noGrp="1"/>
          </p:cNvSpPr>
          <p:nvPr>
            <p:ph type="sldNum" sz="quarter" idx="10"/>
          </p:nvPr>
        </p:nvSpPr>
        <p:spPr/>
        <p:txBody>
          <a:bodyPr/>
          <a:lstStyle/>
          <a:p>
            <a:fld id="{66C11F91-6560-44F8-A946-E2A2E8C95A7B}" type="slidenum">
              <a:rPr lang="en-US" smtClean="0"/>
              <a:pPr/>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Before and after every nursing procedure</a:t>
            </a:r>
            <a:endParaRPr lang="en-US" dirty="0"/>
          </a:p>
        </p:txBody>
      </p:sp>
      <p:sp>
        <p:nvSpPr>
          <p:cNvPr id="4" name="Slide Number Placeholder 3"/>
          <p:cNvSpPr>
            <a:spLocks noGrp="1"/>
          </p:cNvSpPr>
          <p:nvPr>
            <p:ph type="sldNum" sz="quarter" idx="10"/>
          </p:nvPr>
        </p:nvSpPr>
        <p:spPr/>
        <p:txBody>
          <a:bodyPr/>
          <a:lstStyle/>
          <a:p>
            <a:fld id="{66C11F91-6560-44F8-A946-E2A2E8C95A7B}" type="slidenum">
              <a:rPr lang="en-US" smtClean="0"/>
              <a:pPr/>
              <a:t>32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Corn –a local hardening—</a:t>
            </a:r>
            <a:r>
              <a:rPr lang="en-US" dirty="0" err="1" smtClean="0"/>
              <a:t>occuring</a:t>
            </a:r>
            <a:r>
              <a:rPr lang="en-US" baseline="0" dirty="0" smtClean="0"/>
              <a:t> from ill fitting shoes</a:t>
            </a:r>
          </a:p>
          <a:p>
            <a:r>
              <a:rPr lang="en-US" baseline="0" dirty="0" err="1" smtClean="0"/>
              <a:t>Callosites</a:t>
            </a:r>
            <a:r>
              <a:rPr lang="en-US" baseline="0" dirty="0" smtClean="0"/>
              <a:t>-the plaques of hardening feet or palms</a:t>
            </a:r>
            <a:endParaRPr lang="en-US" dirty="0"/>
          </a:p>
        </p:txBody>
      </p:sp>
      <p:sp>
        <p:nvSpPr>
          <p:cNvPr id="4" name="Slide Number Placeholder 3"/>
          <p:cNvSpPr>
            <a:spLocks noGrp="1"/>
          </p:cNvSpPr>
          <p:nvPr>
            <p:ph type="sldNum" sz="quarter" idx="10"/>
          </p:nvPr>
        </p:nvSpPr>
        <p:spPr/>
        <p:txBody>
          <a:bodyPr/>
          <a:lstStyle/>
          <a:p>
            <a:fld id="{66C11F91-6560-44F8-A946-E2A2E8C95A7B}" type="slidenum">
              <a:rPr lang="en-US" smtClean="0"/>
              <a:pPr/>
              <a:t>35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Nutrient –is a substance</a:t>
            </a:r>
            <a:r>
              <a:rPr lang="en-US" baseline="0" dirty="0" smtClean="0"/>
              <a:t> that is need to keep a living thing alive and to help it to grow</a:t>
            </a:r>
          </a:p>
          <a:p>
            <a:endParaRPr lang="en-US" dirty="0"/>
          </a:p>
        </p:txBody>
      </p:sp>
      <p:sp>
        <p:nvSpPr>
          <p:cNvPr id="4" name="Slide Number Placeholder 3"/>
          <p:cNvSpPr>
            <a:spLocks noGrp="1"/>
          </p:cNvSpPr>
          <p:nvPr>
            <p:ph type="sldNum" sz="quarter" idx="10"/>
          </p:nvPr>
        </p:nvSpPr>
        <p:spPr/>
        <p:txBody>
          <a:bodyPr/>
          <a:lstStyle/>
          <a:p>
            <a:fld id="{66C11F91-6560-44F8-A946-E2A2E8C95A7B}" type="slidenum">
              <a:rPr lang="en-US" smtClean="0"/>
              <a:pPr/>
              <a:t>51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Staple</a:t>
            </a:r>
            <a:r>
              <a:rPr lang="en-US" baseline="0" dirty="0" smtClean="0"/>
              <a:t> –forming a basic or important part of </a:t>
            </a:r>
            <a:r>
              <a:rPr lang="en-US" baseline="0" dirty="0" err="1" smtClean="0"/>
              <a:t>sth</a:t>
            </a:r>
            <a:endParaRPr lang="en-US" dirty="0"/>
          </a:p>
        </p:txBody>
      </p:sp>
      <p:sp>
        <p:nvSpPr>
          <p:cNvPr id="4" name="Slide Number Placeholder 3"/>
          <p:cNvSpPr>
            <a:spLocks noGrp="1"/>
          </p:cNvSpPr>
          <p:nvPr>
            <p:ph type="sldNum" sz="quarter" idx="10"/>
          </p:nvPr>
        </p:nvSpPr>
        <p:spPr/>
        <p:txBody>
          <a:bodyPr/>
          <a:lstStyle/>
          <a:p>
            <a:fld id="{66C11F91-6560-44F8-A946-E2A2E8C95A7B}" type="slidenum">
              <a:rPr lang="en-US" smtClean="0"/>
              <a:pPr/>
              <a:t>52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C11F91-6560-44F8-A946-E2A2E8C95A7B}" type="slidenum">
              <a:rPr lang="en-US" smtClean="0"/>
              <a:pPr/>
              <a:t>60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Putrefaction</a:t>
            </a:r>
            <a:r>
              <a:rPr lang="en-US" baseline="0" dirty="0" smtClean="0"/>
              <a:t> –the process of decaying </a:t>
            </a:r>
          </a:p>
          <a:p>
            <a:endParaRPr lang="en-US" dirty="0"/>
          </a:p>
        </p:txBody>
      </p:sp>
      <p:sp>
        <p:nvSpPr>
          <p:cNvPr id="4" name="Slide Number Placeholder 3"/>
          <p:cNvSpPr>
            <a:spLocks noGrp="1"/>
          </p:cNvSpPr>
          <p:nvPr>
            <p:ph type="sldNum" sz="quarter" idx="10"/>
          </p:nvPr>
        </p:nvSpPr>
        <p:spPr/>
        <p:txBody>
          <a:bodyPr/>
          <a:lstStyle/>
          <a:p>
            <a:fld id="{66C11F91-6560-44F8-A946-E2A2E8C95A7B}" type="slidenum">
              <a:rPr lang="en-US" smtClean="0"/>
              <a:pPr/>
              <a:t>71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Spore</a:t>
            </a:r>
            <a:r>
              <a:rPr lang="en-US" baseline="0" dirty="0" smtClean="0"/>
              <a:t> –a small cell produced by some plants or which develop in new plants</a:t>
            </a:r>
            <a:endParaRPr lang="en-US" dirty="0"/>
          </a:p>
        </p:txBody>
      </p:sp>
      <p:sp>
        <p:nvSpPr>
          <p:cNvPr id="4" name="Slide Number Placeholder 3"/>
          <p:cNvSpPr>
            <a:spLocks noGrp="1"/>
          </p:cNvSpPr>
          <p:nvPr>
            <p:ph type="sldNum" sz="quarter" idx="10"/>
          </p:nvPr>
        </p:nvSpPr>
        <p:spPr/>
        <p:txBody>
          <a:bodyPr/>
          <a:lstStyle/>
          <a:p>
            <a:fld id="{66C11F91-6560-44F8-A946-E2A2E8C95A7B}" type="slidenum">
              <a:rPr lang="en-US" smtClean="0"/>
              <a:pPr/>
              <a:t>84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609AC2E-DFC0-4A92-BF6E-353D93FB191D}" type="datetimeFigureOut">
              <a:rPr lang="en-US" smtClean="0"/>
              <a:pPr/>
              <a:t>3/6/2015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C3976A3-34C9-497E-B098-AAEEA84F41F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09AC2E-DFC0-4A92-BF6E-353D93FB191D}" type="datetimeFigureOut">
              <a:rPr lang="en-US" smtClean="0"/>
              <a:pPr/>
              <a:t>3/6/2015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976A3-34C9-497E-B098-AAEEA84F41F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09AC2E-DFC0-4A92-BF6E-353D93FB191D}" type="datetimeFigureOut">
              <a:rPr lang="en-US" smtClean="0"/>
              <a:pPr/>
              <a:t>3/6/2015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976A3-34C9-497E-B098-AAEEA84F41F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09AC2E-DFC0-4A92-BF6E-353D93FB191D}" type="datetimeFigureOut">
              <a:rPr lang="en-US" smtClean="0"/>
              <a:pPr/>
              <a:t>3/6/2015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976A3-34C9-497E-B098-AAEEA84F41F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09AC2E-DFC0-4A92-BF6E-353D93FB191D}" type="datetimeFigureOut">
              <a:rPr lang="en-US" smtClean="0"/>
              <a:pPr/>
              <a:t>3/6/2015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976A3-34C9-497E-B098-AAEEA84F41F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609AC2E-DFC0-4A92-BF6E-353D93FB191D}" type="datetimeFigureOut">
              <a:rPr lang="en-US" smtClean="0"/>
              <a:pPr/>
              <a:t>3/6/2015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3976A3-34C9-497E-B098-AAEEA84F41F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609AC2E-DFC0-4A92-BF6E-353D93FB191D}" type="datetimeFigureOut">
              <a:rPr lang="en-US" smtClean="0"/>
              <a:pPr/>
              <a:t>3/6/2015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3976A3-34C9-497E-B098-AAEEA84F41F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09AC2E-DFC0-4A92-BF6E-353D93FB191D}" type="datetimeFigureOut">
              <a:rPr lang="en-US" smtClean="0"/>
              <a:pPr/>
              <a:t>3/6/2015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3976A3-34C9-497E-B098-AAEEA84F41F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09AC2E-DFC0-4A92-BF6E-353D93FB191D}" type="datetimeFigureOut">
              <a:rPr lang="en-US" smtClean="0"/>
              <a:pPr/>
              <a:t>3/6/2015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3976A3-34C9-497E-B098-AAEEA84F41F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609AC2E-DFC0-4A92-BF6E-353D93FB191D}" type="datetimeFigureOut">
              <a:rPr lang="en-US" smtClean="0"/>
              <a:pPr/>
              <a:t>3/6/2015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3976A3-34C9-497E-B098-AAEEA84F41F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09AC2E-DFC0-4A92-BF6E-353D93FB191D}" type="datetimeFigureOut">
              <a:rPr lang="en-US" smtClean="0"/>
              <a:pPr/>
              <a:t>3/6/2015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C3976A3-34C9-497E-B098-AAEEA84F41F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609AC2E-DFC0-4A92-BF6E-353D93FB191D}" type="datetimeFigureOut">
              <a:rPr lang="en-US" smtClean="0"/>
              <a:pPr/>
              <a:t>3/6/2015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C3976A3-34C9-497E-B098-AAEEA84F41F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en.wikipedia.org/wiki/Environmental_health"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kenyalaw.org/"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sz="4800" b="1" u="sng" dirty="0" smtClean="0"/>
              <a:t>ENVIRONMENTAL HEALTH</a:t>
            </a:r>
            <a:endParaRPr lang="en-US" sz="4800" b="1" u="sng" dirty="0"/>
          </a:p>
        </p:txBody>
      </p:sp>
      <p:sp>
        <p:nvSpPr>
          <p:cNvPr id="3" name="Content Placeholder 2"/>
          <p:cNvSpPr>
            <a:spLocks noGrp="1"/>
          </p:cNvSpPr>
          <p:nvPr>
            <p:ph idx="1"/>
          </p:nvPr>
        </p:nvSpPr>
        <p:spPr>
          <a:xfrm>
            <a:off x="228600" y="1219200"/>
            <a:ext cx="8686800" cy="4572000"/>
          </a:xfrm>
        </p:spPr>
        <p:txBody>
          <a:bodyPr/>
          <a:lstStyle/>
          <a:p>
            <a:pPr>
              <a:buNone/>
            </a:pPr>
            <a:r>
              <a:rPr lang="en-US" b="1" u="sng" dirty="0" smtClean="0"/>
              <a:t>UNIT OBJECTIVES</a:t>
            </a:r>
          </a:p>
          <a:p>
            <a:r>
              <a:rPr lang="en-US" dirty="0" smtClean="0">
                <a:latin typeface="Mongolian Baiti" pitchFamily="66" charset="0"/>
                <a:cs typeface="Mongolian Baiti" pitchFamily="66" charset="0"/>
              </a:rPr>
              <a:t>types of environment</a:t>
            </a:r>
          </a:p>
          <a:p>
            <a:pPr lvl="1">
              <a:buFont typeface="Wingdings" pitchFamily="2" charset="2"/>
              <a:buChar char="Ø"/>
            </a:pPr>
            <a:r>
              <a:rPr lang="en-US" dirty="0" smtClean="0">
                <a:latin typeface="Mongolian Baiti" pitchFamily="66" charset="0"/>
                <a:cs typeface="Mongolian Baiti" pitchFamily="66" charset="0"/>
              </a:rPr>
              <a:t>biological</a:t>
            </a:r>
          </a:p>
          <a:p>
            <a:pPr lvl="1">
              <a:buFont typeface="Wingdings" pitchFamily="2" charset="2"/>
              <a:buChar char="Ø"/>
            </a:pPr>
            <a:r>
              <a:rPr lang="en-US" dirty="0" smtClean="0">
                <a:latin typeface="Mongolian Baiti" pitchFamily="66" charset="0"/>
                <a:cs typeface="Mongolian Baiti" pitchFamily="66" charset="0"/>
              </a:rPr>
              <a:t>physical</a:t>
            </a:r>
          </a:p>
          <a:p>
            <a:pPr lvl="1">
              <a:buFont typeface="Wingdings" pitchFamily="2" charset="2"/>
              <a:buChar char="Ø"/>
            </a:pPr>
            <a:r>
              <a:rPr lang="en-US" dirty="0" smtClean="0">
                <a:latin typeface="Mongolian Baiti" pitchFamily="66" charset="0"/>
                <a:cs typeface="Mongolian Baiti" pitchFamily="66" charset="0"/>
              </a:rPr>
              <a:t>political</a:t>
            </a:r>
          </a:p>
          <a:p>
            <a:pPr lvl="1">
              <a:buFont typeface="Wingdings" pitchFamily="2" charset="2"/>
              <a:buChar char="Ø"/>
            </a:pPr>
            <a:r>
              <a:rPr lang="en-US" dirty="0" smtClean="0">
                <a:latin typeface="Mongolian Baiti" pitchFamily="66" charset="0"/>
                <a:cs typeface="Mongolian Baiti" pitchFamily="66" charset="0"/>
              </a:rPr>
              <a:t>economic</a:t>
            </a:r>
          </a:p>
          <a:p>
            <a:r>
              <a:rPr lang="en-US" dirty="0" smtClean="0">
                <a:latin typeface="Mongolian Baiti" pitchFamily="66" charset="0"/>
                <a:cs typeface="Mongolian Baiti" pitchFamily="66" charset="0"/>
              </a:rPr>
              <a:t>food safety and hygiene</a:t>
            </a:r>
          </a:p>
          <a:p>
            <a:r>
              <a:rPr lang="en-US" dirty="0" smtClean="0">
                <a:latin typeface="Mongolian Baiti" pitchFamily="66" charset="0"/>
                <a:cs typeface="Mongolian Baiti" pitchFamily="66" charset="0"/>
              </a:rPr>
              <a:t>water and sanitation</a:t>
            </a:r>
          </a:p>
          <a:p>
            <a:r>
              <a:rPr lang="en-US" dirty="0" smtClean="0">
                <a:latin typeface="Mongolian Baiti" pitchFamily="66" charset="0"/>
                <a:cs typeface="Mongolian Baiti" pitchFamily="66" charset="0"/>
              </a:rPr>
              <a:t>housing</a:t>
            </a:r>
          </a:p>
          <a:p>
            <a:pPr>
              <a:buNone/>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990600"/>
          </a:xfrm>
        </p:spPr>
        <p:txBody>
          <a:bodyPr>
            <a:normAutofit/>
          </a:bodyPr>
          <a:lstStyle/>
          <a:p>
            <a:r>
              <a:rPr lang="en-US" sz="3600" b="1" dirty="0" smtClean="0"/>
              <a:t>PRINCIPLES OF GOOD HEALTH AND LIVING</a:t>
            </a:r>
            <a:endParaRPr lang="en-US" sz="3600" b="1" dirty="0"/>
          </a:p>
        </p:txBody>
      </p:sp>
      <p:sp>
        <p:nvSpPr>
          <p:cNvPr id="3" name="Content Placeholder 2"/>
          <p:cNvSpPr>
            <a:spLocks noGrp="1"/>
          </p:cNvSpPr>
          <p:nvPr>
            <p:ph idx="1"/>
          </p:nvPr>
        </p:nvSpPr>
        <p:spPr>
          <a:xfrm>
            <a:off x="228600" y="1981200"/>
            <a:ext cx="8686800" cy="4648200"/>
          </a:xfrm>
        </p:spPr>
        <p:txBody>
          <a:bodyPr/>
          <a:lstStyle/>
          <a:p>
            <a:pPr marL="514350" indent="-514350"/>
            <a:r>
              <a:rPr lang="en-US" sz="2800" dirty="0" smtClean="0">
                <a:latin typeface="Mongolian Baiti" pitchFamily="66" charset="0"/>
                <a:cs typeface="Mongolian Baiti" pitchFamily="66" charset="0"/>
              </a:rPr>
              <a:t>Preventive or prophylactic measures.</a:t>
            </a:r>
          </a:p>
          <a:p>
            <a:pPr marL="880110" lvl="1" indent="-514350"/>
            <a:r>
              <a:rPr lang="en-US" dirty="0" smtClean="0">
                <a:latin typeface="Mongolian Baiti" pitchFamily="66" charset="0"/>
                <a:cs typeface="Mongolian Baiti" pitchFamily="66" charset="0"/>
              </a:rPr>
              <a:t>Appropriate waste disposal.</a:t>
            </a:r>
          </a:p>
          <a:p>
            <a:pPr marL="880110" lvl="1" indent="-514350"/>
            <a:r>
              <a:rPr lang="en-US" dirty="0" smtClean="0">
                <a:latin typeface="Mongolian Baiti" pitchFamily="66" charset="0"/>
                <a:cs typeface="Mongolian Baiti" pitchFamily="66" charset="0"/>
              </a:rPr>
              <a:t>Maintenance of body cleanliness.</a:t>
            </a:r>
          </a:p>
          <a:p>
            <a:pPr marL="880110" lvl="1" indent="-514350"/>
            <a:r>
              <a:rPr lang="en-US" dirty="0" smtClean="0">
                <a:latin typeface="Mongolian Baiti" pitchFamily="66" charset="0"/>
                <a:cs typeface="Mongolian Baiti" pitchFamily="66" charset="0"/>
              </a:rPr>
              <a:t>Water treatment.</a:t>
            </a:r>
          </a:p>
          <a:p>
            <a:pPr marL="880110" lvl="1" indent="-514350"/>
            <a:r>
              <a:rPr lang="en-US" dirty="0" smtClean="0">
                <a:latin typeface="Mongolian Baiti" pitchFamily="66" charset="0"/>
                <a:cs typeface="Mongolian Baiti" pitchFamily="66" charset="0"/>
              </a:rPr>
              <a:t>Immunization.</a:t>
            </a:r>
          </a:p>
          <a:p>
            <a:pPr marL="880110" lvl="1" indent="-514350"/>
            <a:r>
              <a:rPr lang="en-US" dirty="0" smtClean="0">
                <a:latin typeface="Mongolian Baiti" pitchFamily="66" charset="0"/>
                <a:cs typeface="Mongolian Baiti" pitchFamily="66" charset="0"/>
              </a:rPr>
              <a:t>Aspect of diet or food safety.</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b="1" dirty="0" smtClean="0"/>
              <a:t>Water supply</a:t>
            </a:r>
            <a:endParaRPr lang="en-US" b="1" dirty="0"/>
          </a:p>
        </p:txBody>
      </p:sp>
      <p:sp>
        <p:nvSpPr>
          <p:cNvPr id="3" name="Content Placeholder 2"/>
          <p:cNvSpPr>
            <a:spLocks noGrp="1"/>
          </p:cNvSpPr>
          <p:nvPr>
            <p:ph idx="1"/>
          </p:nvPr>
        </p:nvSpPr>
        <p:spPr>
          <a:xfrm>
            <a:off x="228600" y="1143000"/>
            <a:ext cx="8763000" cy="5410200"/>
          </a:xfrm>
        </p:spPr>
        <p:txBody>
          <a:bodyPr>
            <a:normAutofit/>
          </a:bodyPr>
          <a:lstStyle/>
          <a:p>
            <a:r>
              <a:rPr lang="en-US" sz="4000" dirty="0" smtClean="0"/>
              <a:t>Pure water contains some minerals salts</a:t>
            </a:r>
          </a:p>
          <a:p>
            <a:r>
              <a:rPr lang="en-US" sz="4000" dirty="0" smtClean="0"/>
              <a:t>It is- clear, </a:t>
            </a:r>
          </a:p>
          <a:p>
            <a:r>
              <a:rPr lang="en-US" sz="4000" dirty="0" smtClean="0"/>
              <a:t>sparkling,</a:t>
            </a:r>
          </a:p>
          <a:p>
            <a:r>
              <a:rPr lang="en-US" sz="4000" dirty="0" smtClean="0"/>
              <a:t> colorless </a:t>
            </a:r>
          </a:p>
          <a:p>
            <a:r>
              <a:rPr lang="en-US" sz="4000" dirty="0" smtClean="0"/>
              <a:t>and tasteless</a:t>
            </a:r>
            <a:endParaRPr lang="en-US" sz="4000"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b="1" dirty="0" smtClean="0">
                <a:solidFill>
                  <a:srgbClr val="FF0000"/>
                </a:solidFill>
              </a:rPr>
              <a:t>Water contaminants</a:t>
            </a:r>
            <a:endParaRPr lang="en-US" b="1" dirty="0">
              <a:solidFill>
                <a:srgbClr val="FF0000"/>
              </a:solidFill>
            </a:endParaRPr>
          </a:p>
        </p:txBody>
      </p:sp>
      <p:sp>
        <p:nvSpPr>
          <p:cNvPr id="3" name="Content Placeholder 2"/>
          <p:cNvSpPr>
            <a:spLocks noGrp="1"/>
          </p:cNvSpPr>
          <p:nvPr>
            <p:ph idx="1"/>
          </p:nvPr>
        </p:nvSpPr>
        <p:spPr>
          <a:xfrm>
            <a:off x="304800" y="914400"/>
            <a:ext cx="8610600" cy="5638800"/>
          </a:xfrm>
        </p:spPr>
        <p:txBody>
          <a:bodyPr>
            <a:normAutofit/>
          </a:bodyPr>
          <a:lstStyle/>
          <a:p>
            <a:pPr marL="514350" indent="-514350">
              <a:buFont typeface="+mj-lt"/>
              <a:buAutoNum type="arabicParenR"/>
            </a:pPr>
            <a:r>
              <a:rPr lang="en-US" sz="4000" dirty="0" smtClean="0"/>
              <a:t>Disease producing organisms e.g. bacteria</a:t>
            </a:r>
          </a:p>
          <a:p>
            <a:pPr marL="514350" indent="-514350">
              <a:buFont typeface="+mj-lt"/>
              <a:buAutoNum type="arabicParenR"/>
            </a:pPr>
            <a:r>
              <a:rPr lang="en-US" sz="4000" dirty="0" smtClean="0"/>
              <a:t>Parasites e.g. snails</a:t>
            </a:r>
          </a:p>
          <a:p>
            <a:pPr marL="514350" indent="-514350">
              <a:buFont typeface="+mj-lt"/>
              <a:buAutoNum type="arabicParenR"/>
            </a:pPr>
            <a:r>
              <a:rPr lang="en-US" sz="4000" dirty="0" smtClean="0"/>
              <a:t>Chemicals –from factories and farms-can be poisonous</a:t>
            </a:r>
          </a:p>
          <a:p>
            <a:pPr marL="514350" indent="-514350">
              <a:buFont typeface="+mj-lt"/>
              <a:buAutoNum type="arabicParenR"/>
            </a:pPr>
            <a:r>
              <a:rPr lang="en-US" sz="4000" dirty="0" smtClean="0"/>
              <a:t>Vectors e.g. mosquitoes which breed in water</a:t>
            </a:r>
            <a:endParaRPr lang="en-US" sz="4000"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b="1" i="1" u="sng" dirty="0" smtClean="0"/>
              <a:t>Water sources</a:t>
            </a:r>
            <a:endParaRPr lang="en-US" b="1" i="1" u="sng" dirty="0"/>
          </a:p>
        </p:txBody>
      </p:sp>
      <p:sp>
        <p:nvSpPr>
          <p:cNvPr id="3" name="Content Placeholder 2"/>
          <p:cNvSpPr>
            <a:spLocks noGrp="1"/>
          </p:cNvSpPr>
          <p:nvPr>
            <p:ph idx="1"/>
          </p:nvPr>
        </p:nvSpPr>
        <p:spPr>
          <a:xfrm>
            <a:off x="228600" y="914400"/>
            <a:ext cx="8610600" cy="5562600"/>
          </a:xfrm>
        </p:spPr>
        <p:txBody>
          <a:bodyPr>
            <a:normAutofit lnSpcReduction="10000"/>
          </a:bodyPr>
          <a:lstStyle/>
          <a:p>
            <a:r>
              <a:rPr lang="en-US" sz="3600" dirty="0" smtClean="0"/>
              <a:t>Surface water such as dams </a:t>
            </a:r>
          </a:p>
          <a:p>
            <a:r>
              <a:rPr lang="en-US" sz="3600" dirty="0" smtClean="0"/>
              <a:t>Springs </a:t>
            </a:r>
          </a:p>
          <a:p>
            <a:r>
              <a:rPr lang="en-US" sz="3600" dirty="0" smtClean="0"/>
              <a:t>Wells-deep and shallow</a:t>
            </a:r>
          </a:p>
          <a:p>
            <a:r>
              <a:rPr lang="en-US" sz="3600" dirty="0" smtClean="0"/>
              <a:t>Rivers </a:t>
            </a:r>
          </a:p>
          <a:p>
            <a:r>
              <a:rPr lang="en-US" sz="3600" dirty="0" smtClean="0"/>
              <a:t>Rain water</a:t>
            </a:r>
          </a:p>
          <a:p>
            <a:endParaRPr lang="en-US" sz="3600" dirty="0" smtClean="0"/>
          </a:p>
          <a:p>
            <a:pPr>
              <a:buNone/>
            </a:pPr>
            <a:r>
              <a:rPr lang="en-US" sz="3600" dirty="0" smtClean="0"/>
              <a:t>NB:-</a:t>
            </a:r>
          </a:p>
          <a:p>
            <a:pPr>
              <a:buFont typeface="Wingdings" pitchFamily="2" charset="2"/>
              <a:buChar char="Ø"/>
            </a:pPr>
            <a:r>
              <a:rPr lang="en-US" sz="3600" dirty="0" smtClean="0"/>
              <a:t>Water should be protected from contamination to avoid poor health</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b="1" dirty="0" smtClean="0"/>
              <a:t>Protection of water supply</a:t>
            </a:r>
            <a:endParaRPr lang="en-US" b="1" dirty="0"/>
          </a:p>
        </p:txBody>
      </p:sp>
      <p:sp>
        <p:nvSpPr>
          <p:cNvPr id="3" name="Content Placeholder 2"/>
          <p:cNvSpPr>
            <a:spLocks noGrp="1"/>
          </p:cNvSpPr>
          <p:nvPr>
            <p:ph idx="1"/>
          </p:nvPr>
        </p:nvSpPr>
        <p:spPr>
          <a:xfrm>
            <a:off x="228600" y="762000"/>
            <a:ext cx="8686800" cy="5791200"/>
          </a:xfrm>
        </p:spPr>
        <p:txBody>
          <a:bodyPr>
            <a:noAutofit/>
          </a:bodyPr>
          <a:lstStyle/>
          <a:p>
            <a:r>
              <a:rPr lang="en-US" sz="3600" dirty="0" smtClean="0"/>
              <a:t>It is easier to protect water from contamination than to treat when contaminated</a:t>
            </a:r>
          </a:p>
          <a:p>
            <a:pPr>
              <a:buNone/>
            </a:pPr>
            <a:r>
              <a:rPr lang="en-US" sz="3600" b="1" i="1" u="sng" dirty="0" err="1" smtClean="0"/>
              <a:t>i</a:t>
            </a:r>
            <a:r>
              <a:rPr lang="en-US" sz="3600" b="1" i="1" u="sng" dirty="0" smtClean="0"/>
              <a:t>). Spring water</a:t>
            </a:r>
          </a:p>
          <a:p>
            <a:r>
              <a:rPr lang="en-US" sz="3600" dirty="0" smtClean="0"/>
              <a:t>The “eye” of the spring need to be protected</a:t>
            </a:r>
          </a:p>
          <a:p>
            <a:r>
              <a:rPr lang="en-US" sz="3600" dirty="0" smtClean="0"/>
              <a:t>Dig a trench 1/3</a:t>
            </a:r>
            <a:r>
              <a:rPr lang="en-US" sz="3600" baseline="30000" dirty="0" smtClean="0"/>
              <a:t>rd</a:t>
            </a:r>
            <a:r>
              <a:rPr lang="en-US" sz="3600" dirty="0" smtClean="0"/>
              <a:t> of a meter below the eye</a:t>
            </a:r>
          </a:p>
          <a:p>
            <a:r>
              <a:rPr lang="en-US" sz="3600" dirty="0" smtClean="0"/>
              <a:t>Lay stones along the trench</a:t>
            </a:r>
          </a:p>
          <a:p>
            <a:r>
              <a:rPr lang="en-US" sz="3600" dirty="0" smtClean="0"/>
              <a:t>Cover with reeds or grass</a:t>
            </a:r>
            <a:endParaRPr lang="en-US" sz="3600"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b="1" u="sng" dirty="0" smtClean="0"/>
              <a:t>Cont…………………..</a:t>
            </a:r>
            <a:endParaRPr lang="en-US" b="1" u="sng" dirty="0"/>
          </a:p>
        </p:txBody>
      </p:sp>
      <p:sp>
        <p:nvSpPr>
          <p:cNvPr id="3" name="Content Placeholder 2"/>
          <p:cNvSpPr>
            <a:spLocks noGrp="1"/>
          </p:cNvSpPr>
          <p:nvPr>
            <p:ph idx="1"/>
          </p:nvPr>
        </p:nvSpPr>
        <p:spPr>
          <a:xfrm>
            <a:off x="228600" y="914400"/>
            <a:ext cx="8686800" cy="5562600"/>
          </a:xfrm>
        </p:spPr>
        <p:txBody>
          <a:bodyPr/>
          <a:lstStyle/>
          <a:p>
            <a:r>
              <a:rPr lang="en-US" sz="3600" dirty="0" smtClean="0"/>
              <a:t>Make steps and a path at the side of the spring </a:t>
            </a:r>
          </a:p>
          <a:p>
            <a:r>
              <a:rPr lang="en-US" sz="3600" dirty="0" smtClean="0"/>
              <a:t>The radius of the protected area should be 3 meters</a:t>
            </a:r>
          </a:p>
          <a:p>
            <a:r>
              <a:rPr lang="en-US" sz="3600" dirty="0" smtClean="0"/>
              <a:t>Construct a drain to protect contamination form soil-20 meters radius</a:t>
            </a:r>
          </a:p>
          <a:p>
            <a:r>
              <a:rPr lang="en-US" sz="3600" dirty="0" smtClean="0"/>
              <a:t>Fence all round-radius of 35 meters</a:t>
            </a:r>
          </a:p>
          <a:p>
            <a:r>
              <a:rPr lang="en-US" sz="3600" dirty="0" smtClean="0"/>
              <a:t>No latrine nearby or discharge from industrial waste</a:t>
            </a:r>
          </a:p>
          <a:p>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b="1" u="sng" dirty="0" smtClean="0"/>
              <a:t>ii) Wells-deep and shallow</a:t>
            </a:r>
            <a:endParaRPr lang="en-US" b="1" u="sng" dirty="0"/>
          </a:p>
        </p:txBody>
      </p:sp>
      <p:sp>
        <p:nvSpPr>
          <p:cNvPr id="3" name="Content Placeholder 2"/>
          <p:cNvSpPr>
            <a:spLocks noGrp="1"/>
          </p:cNvSpPr>
          <p:nvPr>
            <p:ph idx="1"/>
          </p:nvPr>
        </p:nvSpPr>
        <p:spPr>
          <a:xfrm>
            <a:off x="228600" y="838200"/>
            <a:ext cx="8763000" cy="5715000"/>
          </a:xfrm>
        </p:spPr>
        <p:txBody>
          <a:bodyPr>
            <a:noAutofit/>
          </a:bodyPr>
          <a:lstStyle/>
          <a:p>
            <a:r>
              <a:rPr lang="en-US" sz="3600" dirty="0" smtClean="0"/>
              <a:t>Put measure to protect from contamination</a:t>
            </a:r>
          </a:p>
          <a:p>
            <a:r>
              <a:rPr lang="en-US" sz="3600" dirty="0" smtClean="0"/>
              <a:t>35 meters away from any pollution e.g. latrine</a:t>
            </a:r>
          </a:p>
          <a:p>
            <a:r>
              <a:rPr lang="en-US" sz="3600" dirty="0" smtClean="0"/>
              <a:t>Enclose a radius of 35 meters</a:t>
            </a:r>
          </a:p>
          <a:p>
            <a:r>
              <a:rPr lang="en-US" sz="3600" dirty="0" smtClean="0"/>
              <a:t>Have a cover –concrete-and slopping</a:t>
            </a:r>
          </a:p>
          <a:p>
            <a:r>
              <a:rPr lang="en-US" sz="3600" dirty="0" smtClean="0"/>
              <a:t>A well fitting cover-walls should have water proof cement</a:t>
            </a:r>
          </a:p>
          <a:p>
            <a:r>
              <a:rPr lang="en-US" sz="3600" dirty="0" smtClean="0"/>
              <a:t>Raise water using a pump if possible to minimize contamination </a:t>
            </a:r>
            <a:endParaRPr lang="en-US" sz="36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b="1" u="sng" dirty="0" smtClean="0"/>
              <a:t>iii).River water</a:t>
            </a:r>
            <a:endParaRPr lang="en-US" b="1" u="sng" dirty="0"/>
          </a:p>
        </p:txBody>
      </p:sp>
      <p:sp>
        <p:nvSpPr>
          <p:cNvPr id="3" name="Content Placeholder 2"/>
          <p:cNvSpPr>
            <a:spLocks noGrp="1"/>
          </p:cNvSpPr>
          <p:nvPr>
            <p:ph idx="1"/>
          </p:nvPr>
        </p:nvSpPr>
        <p:spPr>
          <a:xfrm>
            <a:off x="304800" y="990600"/>
            <a:ext cx="8534400" cy="5562600"/>
          </a:xfrm>
        </p:spPr>
        <p:txBody>
          <a:bodyPr>
            <a:normAutofit/>
          </a:bodyPr>
          <a:lstStyle/>
          <a:p>
            <a:r>
              <a:rPr lang="en-US" sz="4000" dirty="0" smtClean="0"/>
              <a:t>Usually contaminated by excreta from different sources</a:t>
            </a:r>
          </a:p>
          <a:p>
            <a:r>
              <a:rPr lang="en-US" sz="4000" dirty="0" smtClean="0"/>
              <a:t>Cleanest water mostly in the middle-sunlight helps in purification</a:t>
            </a:r>
          </a:p>
          <a:p>
            <a:r>
              <a:rPr lang="en-US" sz="4000" dirty="0" smtClean="0"/>
              <a:t>Not easy to protect river water</a:t>
            </a:r>
            <a:endParaRPr lang="en-US" sz="40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b="1" u="sng" dirty="0" smtClean="0"/>
              <a:t>iv).Rain water</a:t>
            </a:r>
            <a:endParaRPr lang="en-US" b="1" u="sng" dirty="0"/>
          </a:p>
        </p:txBody>
      </p:sp>
      <p:sp>
        <p:nvSpPr>
          <p:cNvPr id="3" name="Content Placeholder 2"/>
          <p:cNvSpPr>
            <a:spLocks noGrp="1"/>
          </p:cNvSpPr>
          <p:nvPr>
            <p:ph idx="1"/>
          </p:nvPr>
        </p:nvSpPr>
        <p:spPr>
          <a:xfrm>
            <a:off x="228600" y="838200"/>
            <a:ext cx="8686800" cy="5715000"/>
          </a:xfrm>
        </p:spPr>
        <p:txBody>
          <a:bodyPr>
            <a:normAutofit lnSpcReduction="10000"/>
          </a:bodyPr>
          <a:lstStyle/>
          <a:p>
            <a:r>
              <a:rPr lang="en-US" sz="4000" dirty="0" smtClean="0"/>
              <a:t>Collected from roofs of houses with corrugated iron sheets and earth tiles</a:t>
            </a:r>
          </a:p>
          <a:p>
            <a:r>
              <a:rPr lang="en-US" sz="4000" dirty="0" smtClean="0"/>
              <a:t>The water is safe if collected into tanks</a:t>
            </a:r>
          </a:p>
          <a:p>
            <a:r>
              <a:rPr lang="en-US" sz="4000" dirty="0" smtClean="0"/>
              <a:t>Scrub the tank once per year</a:t>
            </a:r>
          </a:p>
          <a:p>
            <a:r>
              <a:rPr lang="en-US" sz="4000" dirty="0" smtClean="0"/>
              <a:t>Cover tanks to avoid mosquito breeding</a:t>
            </a:r>
          </a:p>
          <a:p>
            <a:r>
              <a:rPr lang="en-US" sz="4000" dirty="0" smtClean="0"/>
              <a:t>First rain water should not be allowed into the tank</a:t>
            </a:r>
            <a:endParaRPr lang="en-US" sz="40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b="1" i="1" u="sng" dirty="0" smtClean="0"/>
              <a:t>Methods of water purification</a:t>
            </a:r>
            <a:endParaRPr lang="en-US" b="1" i="1" u="sng" dirty="0"/>
          </a:p>
        </p:txBody>
      </p:sp>
      <p:sp>
        <p:nvSpPr>
          <p:cNvPr id="3" name="Content Placeholder 2"/>
          <p:cNvSpPr>
            <a:spLocks noGrp="1"/>
          </p:cNvSpPr>
          <p:nvPr>
            <p:ph idx="1"/>
          </p:nvPr>
        </p:nvSpPr>
        <p:spPr>
          <a:xfrm>
            <a:off x="228600" y="838200"/>
            <a:ext cx="8686800" cy="5638800"/>
          </a:xfrm>
        </p:spPr>
        <p:txBody>
          <a:bodyPr>
            <a:normAutofit/>
          </a:bodyPr>
          <a:lstStyle/>
          <a:p>
            <a:pPr>
              <a:buNone/>
            </a:pPr>
            <a:r>
              <a:rPr lang="en-US" sz="3600" b="1" i="1" dirty="0" smtClean="0"/>
              <a:t>1).Boiling</a:t>
            </a:r>
          </a:p>
          <a:p>
            <a:r>
              <a:rPr lang="en-US" sz="3600" dirty="0" smtClean="0"/>
              <a:t>All water apart water from water works should be boiled</a:t>
            </a:r>
          </a:p>
          <a:p>
            <a:endParaRPr lang="en-US" sz="3600" dirty="0" smtClean="0"/>
          </a:p>
          <a:p>
            <a:pPr>
              <a:buNone/>
            </a:pPr>
            <a:r>
              <a:rPr lang="en-US" sz="3600" b="1" i="1" dirty="0" smtClean="0"/>
              <a:t>2).Distillation</a:t>
            </a:r>
          </a:p>
          <a:p>
            <a:r>
              <a:rPr lang="en-US" sz="3600" dirty="0" smtClean="0"/>
              <a:t>Steam is collected, cooled and condensed back to water </a:t>
            </a:r>
            <a:endParaRPr lang="en-US" sz="36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b="1" u="sng" dirty="0" smtClean="0"/>
              <a:t>3).Natural self-purification</a:t>
            </a:r>
            <a:endParaRPr lang="en-US" b="1" u="sng" dirty="0"/>
          </a:p>
        </p:txBody>
      </p:sp>
      <p:sp>
        <p:nvSpPr>
          <p:cNvPr id="3" name="Content Placeholder 2"/>
          <p:cNvSpPr>
            <a:spLocks noGrp="1"/>
          </p:cNvSpPr>
          <p:nvPr>
            <p:ph idx="1"/>
          </p:nvPr>
        </p:nvSpPr>
        <p:spPr>
          <a:xfrm>
            <a:off x="228600" y="990600"/>
            <a:ext cx="8686800" cy="5562600"/>
          </a:xfrm>
        </p:spPr>
        <p:txBody>
          <a:bodyPr>
            <a:normAutofit/>
          </a:bodyPr>
          <a:lstStyle/>
          <a:p>
            <a:r>
              <a:rPr lang="en-US" sz="3600" dirty="0" smtClean="0"/>
              <a:t>The 3 pot system</a:t>
            </a:r>
          </a:p>
          <a:p>
            <a:r>
              <a:rPr lang="en-US" sz="3600" dirty="0" smtClean="0"/>
              <a:t>If water is allowed to stand –most harmful micro organisms which may have gotten into the water may die</a:t>
            </a:r>
          </a:p>
          <a:p>
            <a:r>
              <a:rPr lang="en-US" sz="3600" dirty="0" smtClean="0"/>
              <a:t>Two big pots used</a:t>
            </a:r>
          </a:p>
          <a:p>
            <a:r>
              <a:rPr lang="en-US" sz="3600" dirty="0" smtClean="0"/>
              <a:t>First pot stands for 24 hours</a:t>
            </a:r>
          </a:p>
          <a:p>
            <a:r>
              <a:rPr lang="en-US" sz="3600" dirty="0" smtClean="0"/>
              <a:t>Water emptied into a smaller pot</a:t>
            </a:r>
          </a:p>
          <a:p>
            <a:r>
              <a:rPr lang="en-US" sz="3600" dirty="0" smtClean="0"/>
              <a:t>The second pot follows same procedure </a:t>
            </a:r>
            <a:endParaRPr lang="en-US"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2286000"/>
          </a:xfrm>
        </p:spPr>
        <p:txBody>
          <a:bodyPr>
            <a:normAutofit fontScale="90000"/>
          </a:bodyPr>
          <a:lstStyle/>
          <a:p>
            <a:r>
              <a:rPr lang="en-US" u="sng" dirty="0" smtClean="0"/>
              <a:t/>
            </a:r>
            <a:br>
              <a:rPr lang="en-US" u="sng" dirty="0" smtClean="0"/>
            </a:br>
            <a:r>
              <a:rPr lang="en-US" b="1" u="sng" dirty="0" smtClean="0"/>
              <a:t>2) PROMPT CARE WHEN INJURIES OR ILLNESS DEVELOP</a:t>
            </a:r>
            <a:r>
              <a:rPr lang="en-US" u="sng" dirty="0" smtClean="0"/>
              <a:t/>
            </a:r>
            <a:br>
              <a:rPr lang="en-US" u="sng" dirty="0" smtClean="0"/>
            </a:br>
            <a:endParaRPr lang="en-US" u="sng" dirty="0"/>
          </a:p>
        </p:txBody>
      </p:sp>
      <p:sp>
        <p:nvSpPr>
          <p:cNvPr id="3" name="Content Placeholder 2"/>
          <p:cNvSpPr>
            <a:spLocks noGrp="1"/>
          </p:cNvSpPr>
          <p:nvPr>
            <p:ph idx="1"/>
          </p:nvPr>
        </p:nvSpPr>
        <p:spPr>
          <a:xfrm>
            <a:off x="152400" y="1905000"/>
            <a:ext cx="8763000" cy="4724400"/>
          </a:xfrm>
        </p:spPr>
        <p:txBody>
          <a:bodyPr>
            <a:normAutofit/>
          </a:bodyPr>
          <a:lstStyle/>
          <a:p>
            <a:pPr marL="514350" indent="-514350">
              <a:buFont typeface="Wingdings" pitchFamily="2" charset="2"/>
              <a:buChar char="§"/>
            </a:pPr>
            <a:r>
              <a:rPr lang="en-US" sz="3600" dirty="0" smtClean="0">
                <a:latin typeface="Mongolian Baiti" pitchFamily="66" charset="0"/>
                <a:cs typeface="Mongolian Baiti" pitchFamily="66" charset="0"/>
              </a:rPr>
              <a:t>Personal health is the responsibility of each individual who should be able to keep himself physically fit so that one can make the greatest contribution to the community he/she is in</a:t>
            </a:r>
            <a:r>
              <a:rPr lang="en-US" sz="4000" dirty="0" smtClean="0">
                <a:latin typeface="Mongolian Baiti" pitchFamily="66" charset="0"/>
                <a:cs typeface="Mongolian Baiti" pitchFamily="66" charset="0"/>
              </a:rPr>
              <a:t>.</a:t>
            </a:r>
          </a:p>
          <a:p>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b="1" dirty="0" smtClean="0"/>
              <a:t>4).Filtration  </a:t>
            </a:r>
            <a:endParaRPr lang="en-US" b="1" dirty="0"/>
          </a:p>
        </p:txBody>
      </p:sp>
      <p:sp>
        <p:nvSpPr>
          <p:cNvPr id="3" name="Content Placeholder 2"/>
          <p:cNvSpPr>
            <a:spLocks noGrp="1"/>
          </p:cNvSpPr>
          <p:nvPr>
            <p:ph idx="1"/>
          </p:nvPr>
        </p:nvSpPr>
        <p:spPr>
          <a:xfrm>
            <a:off x="228600" y="838200"/>
            <a:ext cx="8534400" cy="5562600"/>
          </a:xfrm>
        </p:spPr>
        <p:txBody>
          <a:bodyPr>
            <a:noAutofit/>
          </a:bodyPr>
          <a:lstStyle/>
          <a:p>
            <a:r>
              <a:rPr lang="en-US" sz="3600" dirty="0" smtClean="0"/>
              <a:t>Can be done in small scale for HH use or large scale</a:t>
            </a:r>
          </a:p>
          <a:p>
            <a:r>
              <a:rPr lang="en-US" sz="3600" dirty="0" smtClean="0"/>
              <a:t>Different types of filters are used</a:t>
            </a:r>
          </a:p>
          <a:p>
            <a:r>
              <a:rPr lang="en-US" sz="3600" dirty="0" smtClean="0"/>
              <a:t>One common filter is made up of sand and stone layers</a:t>
            </a:r>
          </a:p>
          <a:p>
            <a:pPr>
              <a:buFont typeface="Wingdings" pitchFamily="2" charset="2"/>
              <a:buChar char="Ø"/>
            </a:pPr>
            <a:r>
              <a:rPr lang="en-US" sz="3600" dirty="0" smtClean="0"/>
              <a:t>Bottom layer-stones</a:t>
            </a:r>
          </a:p>
          <a:p>
            <a:pPr>
              <a:buFont typeface="Wingdings" pitchFamily="2" charset="2"/>
              <a:buChar char="Ø"/>
            </a:pPr>
            <a:r>
              <a:rPr lang="en-US" sz="3600" dirty="0" smtClean="0"/>
              <a:t>Middle layer-coarse sand</a:t>
            </a:r>
          </a:p>
          <a:p>
            <a:pPr>
              <a:buFont typeface="Wingdings" pitchFamily="2" charset="2"/>
              <a:buChar char="Ø"/>
            </a:pPr>
            <a:r>
              <a:rPr lang="en-US" sz="3600" dirty="0" smtClean="0"/>
              <a:t>Top layer-fine sand </a:t>
            </a:r>
          </a:p>
          <a:p>
            <a:r>
              <a:rPr lang="en-US" sz="3600" dirty="0" smtClean="0"/>
              <a:t>The same applies to large scale filtration </a:t>
            </a:r>
            <a:endParaRPr lang="en-US" sz="36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b="1" dirty="0" smtClean="0"/>
              <a:t>5).Chlorination</a:t>
            </a:r>
            <a:endParaRPr lang="en-US" b="1" dirty="0"/>
          </a:p>
        </p:txBody>
      </p:sp>
      <p:sp>
        <p:nvSpPr>
          <p:cNvPr id="3" name="Content Placeholder 2"/>
          <p:cNvSpPr>
            <a:spLocks noGrp="1"/>
          </p:cNvSpPr>
          <p:nvPr>
            <p:ph idx="1"/>
          </p:nvPr>
        </p:nvSpPr>
        <p:spPr>
          <a:xfrm>
            <a:off x="304800" y="838200"/>
            <a:ext cx="8534400" cy="5638800"/>
          </a:xfrm>
        </p:spPr>
        <p:txBody>
          <a:bodyPr>
            <a:normAutofit/>
          </a:bodyPr>
          <a:lstStyle/>
          <a:p>
            <a:endParaRPr lang="en-US" sz="4000" dirty="0" smtClean="0"/>
          </a:p>
          <a:p>
            <a:r>
              <a:rPr lang="en-US" sz="4000" dirty="0" smtClean="0"/>
              <a:t>After filtration chlorine can be added to kill remaining microbes</a:t>
            </a:r>
          </a:p>
          <a:p>
            <a:r>
              <a:rPr lang="en-US" sz="4000" dirty="0" smtClean="0"/>
              <a:t>Water from other sources might also be chlorinated</a:t>
            </a:r>
          </a:p>
          <a:p>
            <a:r>
              <a:rPr lang="en-US" sz="4000" dirty="0" smtClean="0"/>
              <a:t>E.g. water guard etc</a:t>
            </a:r>
            <a:endParaRPr lang="en-US" sz="40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b="1" u="sng" dirty="0" smtClean="0"/>
              <a:t>Diseases associated with water</a:t>
            </a:r>
            <a:endParaRPr lang="en-US" b="1" u="sng" dirty="0"/>
          </a:p>
        </p:txBody>
      </p:sp>
      <p:sp>
        <p:nvSpPr>
          <p:cNvPr id="3" name="Content Placeholder 2"/>
          <p:cNvSpPr>
            <a:spLocks noGrp="1"/>
          </p:cNvSpPr>
          <p:nvPr>
            <p:ph idx="1"/>
          </p:nvPr>
        </p:nvSpPr>
        <p:spPr>
          <a:xfrm>
            <a:off x="228600" y="838200"/>
            <a:ext cx="8686800" cy="5791200"/>
          </a:xfrm>
        </p:spPr>
        <p:txBody>
          <a:bodyPr>
            <a:normAutofit fontScale="92500" lnSpcReduction="10000"/>
          </a:bodyPr>
          <a:lstStyle/>
          <a:p>
            <a:pPr>
              <a:buNone/>
            </a:pPr>
            <a:r>
              <a:rPr lang="en-US" sz="3600" b="1" u="sng" dirty="0" smtClean="0"/>
              <a:t>Classified as:-</a:t>
            </a:r>
          </a:p>
          <a:p>
            <a:r>
              <a:rPr lang="en-US" sz="3600" b="1" i="1" dirty="0" smtClean="0"/>
              <a:t>Water borne diseases</a:t>
            </a:r>
          </a:p>
          <a:p>
            <a:pPr>
              <a:buFont typeface="Wingdings" pitchFamily="2" charset="2"/>
              <a:buChar char="Ø"/>
            </a:pPr>
            <a:r>
              <a:rPr lang="en-US" sz="3600" dirty="0" smtClean="0"/>
              <a:t>Water acts as the passive vehicle for the infecting agent e.g. cholera, Typhoid, </a:t>
            </a:r>
            <a:r>
              <a:rPr lang="en-US" sz="3600" dirty="0" err="1" smtClean="0"/>
              <a:t>lambliasis</a:t>
            </a:r>
            <a:r>
              <a:rPr lang="en-US" sz="3600" dirty="0" smtClean="0"/>
              <a:t>, etc</a:t>
            </a:r>
          </a:p>
          <a:p>
            <a:r>
              <a:rPr lang="en-US" sz="3600" b="1" i="1" dirty="0" smtClean="0"/>
              <a:t>Water washed diseases</a:t>
            </a:r>
          </a:p>
          <a:p>
            <a:pPr>
              <a:buFont typeface="Wingdings" pitchFamily="2" charset="2"/>
              <a:buChar char="Ø"/>
            </a:pPr>
            <a:r>
              <a:rPr lang="en-US" sz="3600" dirty="0" smtClean="0"/>
              <a:t>Occur due to lack of adequate water e.g. scabies, skin diseases and eye infections</a:t>
            </a:r>
          </a:p>
          <a:p>
            <a:r>
              <a:rPr lang="en-US" sz="3600" b="1" i="1" dirty="0" smtClean="0"/>
              <a:t>Water related diseases</a:t>
            </a:r>
          </a:p>
          <a:p>
            <a:pPr>
              <a:buFont typeface="Wingdings" pitchFamily="2" charset="2"/>
              <a:buChar char="Ø"/>
            </a:pPr>
            <a:r>
              <a:rPr lang="en-US" sz="3600" dirty="0" smtClean="0"/>
              <a:t>Because insects breed in the water e.g. malaria</a:t>
            </a:r>
          </a:p>
          <a:p>
            <a:pPr>
              <a:buNone/>
            </a:pPr>
            <a:endParaRPr 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b="1" u="sng" dirty="0" smtClean="0"/>
              <a:t>Large scale water treatment </a:t>
            </a:r>
            <a:endParaRPr lang="en-US" b="1" u="sng" dirty="0"/>
          </a:p>
        </p:txBody>
      </p:sp>
      <p:sp>
        <p:nvSpPr>
          <p:cNvPr id="3" name="Content Placeholder 2"/>
          <p:cNvSpPr>
            <a:spLocks noGrp="1"/>
          </p:cNvSpPr>
          <p:nvPr>
            <p:ph idx="1"/>
          </p:nvPr>
        </p:nvSpPr>
        <p:spPr>
          <a:xfrm>
            <a:off x="228600" y="990600"/>
            <a:ext cx="8686800" cy="5562600"/>
          </a:xfrm>
        </p:spPr>
        <p:txBody>
          <a:bodyPr>
            <a:normAutofit fontScale="92500"/>
          </a:bodyPr>
          <a:lstStyle/>
          <a:p>
            <a:r>
              <a:rPr lang="en-US" sz="4300" b="1" i="1" u="sng" dirty="0" smtClean="0"/>
              <a:t>Raw water</a:t>
            </a:r>
          </a:p>
          <a:p>
            <a:r>
              <a:rPr lang="en-US" sz="4000" dirty="0" smtClean="0"/>
              <a:t>Water is directed into certain direction where it passes through a coarse screen-large particles are removed e.g. logs</a:t>
            </a:r>
          </a:p>
          <a:p>
            <a:r>
              <a:rPr lang="en-US" sz="4000" dirty="0" smtClean="0"/>
              <a:t>The water then passes through a medium coarse screen-medium sized particles are removed</a:t>
            </a:r>
          </a:p>
          <a:p>
            <a:r>
              <a:rPr lang="en-US" sz="4000" dirty="0" smtClean="0"/>
              <a:t>A third screen removes smaller particles</a:t>
            </a:r>
          </a:p>
          <a:p>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81000"/>
          </a:xfrm>
        </p:spPr>
        <p:txBody>
          <a:bodyPr>
            <a:normAutofit fontScale="90000"/>
          </a:bodyPr>
          <a:lstStyle/>
          <a:p>
            <a:r>
              <a:rPr lang="en-US" b="1" dirty="0" smtClean="0"/>
              <a:t>Cont…………………</a:t>
            </a:r>
            <a:endParaRPr lang="en-US" b="1" dirty="0"/>
          </a:p>
        </p:txBody>
      </p:sp>
      <p:sp>
        <p:nvSpPr>
          <p:cNvPr id="3" name="Content Placeholder 2"/>
          <p:cNvSpPr>
            <a:spLocks noGrp="1"/>
          </p:cNvSpPr>
          <p:nvPr>
            <p:ph idx="1"/>
          </p:nvPr>
        </p:nvSpPr>
        <p:spPr>
          <a:xfrm>
            <a:off x="228600" y="609600"/>
            <a:ext cx="8915400" cy="6248400"/>
          </a:xfrm>
        </p:spPr>
        <p:txBody>
          <a:bodyPr>
            <a:noAutofit/>
          </a:bodyPr>
          <a:lstStyle/>
          <a:p>
            <a:r>
              <a:rPr lang="en-US" sz="3500" dirty="0" smtClean="0"/>
              <a:t>The particles are removed and water continues to flow</a:t>
            </a:r>
          </a:p>
          <a:p>
            <a:r>
              <a:rPr lang="en-US" sz="3500" dirty="0" smtClean="0"/>
              <a:t>Weirs are created to reduce the force of the flow</a:t>
            </a:r>
          </a:p>
          <a:p>
            <a:r>
              <a:rPr lang="en-US" sz="3500" dirty="0" smtClean="0"/>
              <a:t>Water enters a tank for natural segmentation to take place</a:t>
            </a:r>
          </a:p>
          <a:p>
            <a:r>
              <a:rPr lang="en-US" sz="3500" dirty="0" smtClean="0"/>
              <a:t>It passes through a second tank where segmentation is chemically aided by adding Aluminum </a:t>
            </a:r>
            <a:r>
              <a:rPr lang="en-US" sz="3500" dirty="0" err="1" smtClean="0"/>
              <a:t>sulphate</a:t>
            </a:r>
            <a:endParaRPr lang="en-US" sz="3500" dirty="0" smtClean="0"/>
          </a:p>
          <a:p>
            <a:r>
              <a:rPr lang="en-US" sz="3500" dirty="0" smtClean="0"/>
              <a:t>Fine particles settle to the bottom a process called </a:t>
            </a:r>
            <a:r>
              <a:rPr lang="en-US" sz="3500" b="1" i="1" dirty="0" smtClean="0"/>
              <a:t>flocculation</a:t>
            </a:r>
            <a:endParaRPr lang="en-US" sz="3500" b="1" i="1"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b="1" u="sng" dirty="0" smtClean="0"/>
              <a:t>Cont………………</a:t>
            </a:r>
            <a:endParaRPr lang="en-US" b="1" u="sng" dirty="0"/>
          </a:p>
        </p:txBody>
      </p:sp>
      <p:sp>
        <p:nvSpPr>
          <p:cNvPr id="3" name="Content Placeholder 2"/>
          <p:cNvSpPr>
            <a:spLocks noGrp="1"/>
          </p:cNvSpPr>
          <p:nvPr>
            <p:ph idx="1"/>
          </p:nvPr>
        </p:nvSpPr>
        <p:spPr>
          <a:xfrm>
            <a:off x="304800" y="838200"/>
            <a:ext cx="8610600" cy="5715000"/>
          </a:xfrm>
        </p:spPr>
        <p:txBody>
          <a:bodyPr/>
          <a:lstStyle/>
          <a:p>
            <a:r>
              <a:rPr lang="en-US" sz="3600" dirty="0" smtClean="0"/>
              <a:t>Water is directed to another tank where filtration takes place</a:t>
            </a:r>
          </a:p>
          <a:p>
            <a:r>
              <a:rPr lang="en-US" sz="3600" dirty="0" smtClean="0"/>
              <a:t>Water is then </a:t>
            </a:r>
            <a:r>
              <a:rPr lang="en-US" sz="3600" dirty="0" err="1" smtClean="0"/>
              <a:t>analysed</a:t>
            </a:r>
            <a:r>
              <a:rPr lang="en-US" sz="3600" dirty="0" smtClean="0"/>
              <a:t> to know the amount of microbes to know the amount of chlorine to be used</a:t>
            </a:r>
          </a:p>
          <a:p>
            <a:r>
              <a:rPr lang="en-US" sz="3600" dirty="0" smtClean="0"/>
              <a:t>Chlorine is the added a process called chlorination</a:t>
            </a:r>
          </a:p>
          <a:p>
            <a:r>
              <a:rPr lang="en-US" sz="3600" dirty="0" smtClean="0"/>
              <a:t>Water PH now is around  7.8-7.2 </a:t>
            </a:r>
          </a:p>
          <a:p>
            <a:endParaRPr lang="en-US" dirty="0" smtClean="0"/>
          </a:p>
          <a:p>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b="1" u="sng" dirty="0" smtClean="0"/>
              <a:t>Cont………………</a:t>
            </a:r>
            <a:endParaRPr lang="en-US" b="1" u="sng" dirty="0"/>
          </a:p>
        </p:txBody>
      </p:sp>
      <p:sp>
        <p:nvSpPr>
          <p:cNvPr id="3" name="Content Placeholder 2"/>
          <p:cNvSpPr>
            <a:spLocks noGrp="1"/>
          </p:cNvSpPr>
          <p:nvPr>
            <p:ph idx="1"/>
          </p:nvPr>
        </p:nvSpPr>
        <p:spPr>
          <a:xfrm>
            <a:off x="304800" y="838200"/>
            <a:ext cx="8610600" cy="5715000"/>
          </a:xfrm>
        </p:spPr>
        <p:txBody>
          <a:bodyPr>
            <a:normAutofit/>
          </a:bodyPr>
          <a:lstStyle/>
          <a:p>
            <a:r>
              <a:rPr lang="en-US" sz="4000" dirty="0" smtClean="0"/>
              <a:t>To make water natural again with a PH of 7, sodium bicarbonate is added</a:t>
            </a:r>
          </a:p>
          <a:p>
            <a:r>
              <a:rPr lang="en-US" sz="4000" dirty="0" smtClean="0"/>
              <a:t>Water is directed to another tank for stabilization-chlorine and sodium bicarbonate mix</a:t>
            </a:r>
          </a:p>
          <a:p>
            <a:r>
              <a:rPr lang="en-US" sz="4000" dirty="0" smtClean="0"/>
              <a:t>The water is the directed to a reservoir for consumption</a:t>
            </a:r>
            <a:endParaRPr lang="en-US" sz="4000"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b="1" u="sng" dirty="0" smtClean="0"/>
              <a:t>Refuse disposal</a:t>
            </a:r>
            <a:endParaRPr lang="en-US" b="1" u="sng" dirty="0"/>
          </a:p>
        </p:txBody>
      </p:sp>
      <p:sp>
        <p:nvSpPr>
          <p:cNvPr id="3" name="Content Placeholder 2"/>
          <p:cNvSpPr>
            <a:spLocks noGrp="1"/>
          </p:cNvSpPr>
          <p:nvPr>
            <p:ph idx="1"/>
          </p:nvPr>
        </p:nvSpPr>
        <p:spPr>
          <a:xfrm>
            <a:off x="304800" y="990600"/>
            <a:ext cx="8610600" cy="5486400"/>
          </a:xfrm>
        </p:spPr>
        <p:txBody>
          <a:bodyPr/>
          <a:lstStyle/>
          <a:p>
            <a:r>
              <a:rPr lang="en-US" dirty="0" smtClean="0"/>
              <a:t>Refuse collection and disposal</a:t>
            </a:r>
          </a:p>
          <a:p>
            <a:pPr>
              <a:buNone/>
            </a:pPr>
            <a:endParaRPr lang="en-US" dirty="0" smtClean="0"/>
          </a:p>
          <a:p>
            <a:pPr>
              <a:buNone/>
            </a:pPr>
            <a:r>
              <a:rPr lang="en-US" b="1" i="1" dirty="0" smtClean="0"/>
              <a:t>TYPES OF REFUSE</a:t>
            </a:r>
          </a:p>
          <a:p>
            <a:pPr>
              <a:buNone/>
            </a:pPr>
            <a:r>
              <a:rPr lang="en-US" i="1" dirty="0" smtClean="0"/>
              <a:t>1).Dry rubbish</a:t>
            </a:r>
          </a:p>
          <a:p>
            <a:pPr>
              <a:buNone/>
            </a:pPr>
            <a:endParaRPr lang="en-US" i="1" dirty="0" smtClean="0"/>
          </a:p>
          <a:p>
            <a:r>
              <a:rPr lang="en-US" sz="4000" dirty="0" smtClean="0"/>
              <a:t>Consist of tins, bottles, paper, dry leaves, dust, rugs etc</a:t>
            </a:r>
            <a:endParaRPr lang="en-US" sz="4000"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b="1" dirty="0" smtClean="0"/>
              <a:t>Urban </a:t>
            </a:r>
            <a:endParaRPr lang="en-US" b="1" dirty="0"/>
          </a:p>
        </p:txBody>
      </p:sp>
      <p:sp>
        <p:nvSpPr>
          <p:cNvPr id="3" name="Content Placeholder 2"/>
          <p:cNvSpPr>
            <a:spLocks noGrp="1"/>
          </p:cNvSpPr>
          <p:nvPr>
            <p:ph idx="1"/>
          </p:nvPr>
        </p:nvSpPr>
        <p:spPr>
          <a:xfrm>
            <a:off x="228600" y="838200"/>
            <a:ext cx="8686800" cy="5715000"/>
          </a:xfrm>
        </p:spPr>
        <p:txBody>
          <a:bodyPr>
            <a:normAutofit lnSpcReduction="10000"/>
          </a:bodyPr>
          <a:lstStyle/>
          <a:p>
            <a:r>
              <a:rPr lang="en-US" sz="4000" dirty="0" smtClean="0"/>
              <a:t>Rubbish is put in dust bins and emptied by the local authorities</a:t>
            </a:r>
          </a:p>
          <a:p>
            <a:r>
              <a:rPr lang="en-US" sz="4000" dirty="0" smtClean="0"/>
              <a:t>rubbish can be burnt or buried by a system called controlled tipping-used to fill unwanted gullies and depressions</a:t>
            </a:r>
          </a:p>
          <a:p>
            <a:r>
              <a:rPr lang="en-US" sz="4000" dirty="0" smtClean="0"/>
              <a:t>In rural areas it is burned and buried</a:t>
            </a:r>
          </a:p>
          <a:p>
            <a:r>
              <a:rPr lang="en-US" sz="4000" dirty="0" smtClean="0"/>
              <a:t>The ash can be used in the farms to enrich soil</a:t>
            </a:r>
            <a:endParaRPr lang="en-US" sz="4000"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u="sng" dirty="0" smtClean="0"/>
              <a:t>Vegetable and food waste</a:t>
            </a:r>
            <a:endParaRPr lang="en-US" b="1" u="sng" dirty="0"/>
          </a:p>
        </p:txBody>
      </p:sp>
      <p:sp>
        <p:nvSpPr>
          <p:cNvPr id="3" name="Content Placeholder 2"/>
          <p:cNvSpPr>
            <a:spLocks noGrp="1"/>
          </p:cNvSpPr>
          <p:nvPr>
            <p:ph idx="1"/>
          </p:nvPr>
        </p:nvSpPr>
        <p:spPr>
          <a:xfrm>
            <a:off x="228600" y="990600"/>
            <a:ext cx="8686800" cy="5562600"/>
          </a:xfrm>
        </p:spPr>
        <p:txBody>
          <a:bodyPr>
            <a:normAutofit/>
          </a:bodyPr>
          <a:lstStyle/>
          <a:p>
            <a:r>
              <a:rPr lang="en-US" dirty="0" smtClean="0"/>
              <a:t>Consist of left over food, vegetables, peelings, garden weeds, fat and grease etc</a:t>
            </a:r>
          </a:p>
          <a:p>
            <a:endParaRPr lang="en-US" dirty="0" smtClean="0"/>
          </a:p>
          <a:p>
            <a:pPr>
              <a:buNone/>
            </a:pPr>
            <a:r>
              <a:rPr lang="en-US" b="1" i="1" dirty="0" smtClean="0"/>
              <a:t>In urban setting</a:t>
            </a:r>
          </a:p>
          <a:p>
            <a:r>
              <a:rPr lang="en-US" dirty="0" smtClean="0"/>
              <a:t>Wrapped in papers and put in dust bins </a:t>
            </a:r>
          </a:p>
          <a:p>
            <a:r>
              <a:rPr lang="en-US" dirty="0" smtClean="0"/>
              <a:t>Need for segregation of the waste</a:t>
            </a:r>
          </a:p>
          <a:p>
            <a:endParaRPr lang="en-US" dirty="0" smtClean="0"/>
          </a:p>
          <a:p>
            <a:pPr>
              <a:buNone/>
            </a:pPr>
            <a:r>
              <a:rPr lang="en-US" b="1" i="1" dirty="0" smtClean="0"/>
              <a:t>In rural areas</a:t>
            </a:r>
          </a:p>
          <a:p>
            <a:r>
              <a:rPr lang="en-US" i="1" dirty="0" smtClean="0"/>
              <a:t>Composting</a:t>
            </a:r>
            <a:r>
              <a:rPr lang="en-US" dirty="0" smtClean="0"/>
              <a:t> is commonly used which later is used as manure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71600"/>
          </a:xfrm>
        </p:spPr>
        <p:txBody>
          <a:bodyPr>
            <a:normAutofit fontScale="90000"/>
          </a:bodyPr>
          <a:lstStyle/>
          <a:p>
            <a:r>
              <a:rPr lang="en-US" b="1" u="sng" dirty="0" smtClean="0"/>
              <a:t>I</a:t>
            </a:r>
            <a:r>
              <a:rPr lang="en-US" sz="4400" b="1" dirty="0" smtClean="0"/>
              <a:t>MPORTANCE OF MAINTAINING PERSONAL HYGIENE TO HEALTH</a:t>
            </a:r>
            <a:endParaRPr lang="en-US" sz="4400" b="1" dirty="0"/>
          </a:p>
        </p:txBody>
      </p:sp>
      <p:sp>
        <p:nvSpPr>
          <p:cNvPr id="3" name="Content Placeholder 2"/>
          <p:cNvSpPr>
            <a:spLocks noGrp="1"/>
          </p:cNvSpPr>
          <p:nvPr>
            <p:ph idx="1"/>
          </p:nvPr>
        </p:nvSpPr>
        <p:spPr>
          <a:xfrm>
            <a:off x="152400" y="1828800"/>
            <a:ext cx="8839200" cy="4800600"/>
          </a:xfrm>
        </p:spPr>
        <p:txBody>
          <a:bodyPr>
            <a:normAutofit/>
          </a:bodyPr>
          <a:lstStyle/>
          <a:p>
            <a:r>
              <a:rPr lang="en-US" sz="3200" dirty="0" smtClean="0">
                <a:latin typeface="Mongolian Baiti" pitchFamily="66" charset="0"/>
                <a:cs typeface="Mongolian Baiti" pitchFamily="66" charset="0"/>
              </a:rPr>
              <a:t>Personal hygiene contributes to health in several ways:-</a:t>
            </a:r>
          </a:p>
          <a:p>
            <a:pPr marL="937260" lvl="1" indent="-571500">
              <a:buFont typeface="+mj-lt"/>
              <a:buAutoNum type="arabicPeriod"/>
            </a:pPr>
            <a:r>
              <a:rPr lang="en-US" sz="3000" dirty="0" smtClean="0">
                <a:latin typeface="Mongolian Baiti" pitchFamily="66" charset="0"/>
                <a:cs typeface="Mongolian Baiti" pitchFamily="66" charset="0"/>
              </a:rPr>
              <a:t>It protects the individual against disease germs that are present in the environment.</a:t>
            </a:r>
          </a:p>
          <a:p>
            <a:pPr marL="937260" lvl="1" indent="-571500">
              <a:buFont typeface="+mj-lt"/>
              <a:buAutoNum type="arabicPeriod"/>
            </a:pPr>
            <a:r>
              <a:rPr lang="en-US" sz="3000" dirty="0" smtClean="0">
                <a:latin typeface="Mongolian Baiti" pitchFamily="66" charset="0"/>
                <a:cs typeface="Mongolian Baiti" pitchFamily="66" charset="0"/>
              </a:rPr>
              <a:t>It protects the family by reducing the spread of disease germs.</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b="1" u="sng" dirty="0" smtClean="0"/>
              <a:t>The compost pit</a:t>
            </a:r>
            <a:endParaRPr lang="en-US" b="1" u="sng" dirty="0"/>
          </a:p>
        </p:txBody>
      </p:sp>
      <p:sp>
        <p:nvSpPr>
          <p:cNvPr id="3" name="Content Placeholder 2"/>
          <p:cNvSpPr>
            <a:spLocks noGrp="1"/>
          </p:cNvSpPr>
          <p:nvPr>
            <p:ph idx="1"/>
          </p:nvPr>
        </p:nvSpPr>
        <p:spPr>
          <a:xfrm>
            <a:off x="152400" y="914400"/>
            <a:ext cx="8763000" cy="5638800"/>
          </a:xfrm>
        </p:spPr>
        <p:txBody>
          <a:bodyPr>
            <a:normAutofit/>
          </a:bodyPr>
          <a:lstStyle/>
          <a:p>
            <a:r>
              <a:rPr lang="en-US" sz="4000" dirty="0" smtClean="0"/>
              <a:t>To be on the leeward side to avoid smell</a:t>
            </a:r>
          </a:p>
          <a:p>
            <a:r>
              <a:rPr lang="en-US" sz="4000" dirty="0" smtClean="0"/>
              <a:t>About 10 meters away from the house</a:t>
            </a:r>
          </a:p>
          <a:p>
            <a:r>
              <a:rPr lang="en-US" sz="4000" dirty="0" smtClean="0"/>
              <a:t>Made by digging a hole-should be at least 5 </a:t>
            </a:r>
            <a:r>
              <a:rPr lang="en-US" sz="4000" dirty="0" err="1" smtClean="0"/>
              <a:t>mts</a:t>
            </a:r>
            <a:r>
              <a:rPr lang="en-US" sz="4000" dirty="0" smtClean="0"/>
              <a:t> by 2.5 </a:t>
            </a:r>
            <a:r>
              <a:rPr lang="en-US" sz="4000" dirty="0" err="1" smtClean="0"/>
              <a:t>mts</a:t>
            </a:r>
            <a:r>
              <a:rPr lang="en-US" sz="4000" dirty="0" smtClean="0"/>
              <a:t> </a:t>
            </a:r>
            <a:r>
              <a:rPr lang="en-US" sz="4000" dirty="0" err="1" smtClean="0"/>
              <a:t>bt</a:t>
            </a:r>
            <a:r>
              <a:rPr lang="en-US" sz="4000" dirty="0" smtClean="0"/>
              <a:t> 1.5 deep</a:t>
            </a:r>
          </a:p>
          <a:p>
            <a:r>
              <a:rPr lang="en-US" sz="4000" dirty="0" smtClean="0"/>
              <a:t>Divide into 2 portions</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u="sng" dirty="0" smtClean="0"/>
              <a:t>Cont…………….</a:t>
            </a:r>
            <a:endParaRPr lang="en-US" b="1" u="sng" dirty="0"/>
          </a:p>
        </p:txBody>
      </p:sp>
      <p:sp>
        <p:nvSpPr>
          <p:cNvPr id="3" name="Content Placeholder 2"/>
          <p:cNvSpPr>
            <a:spLocks noGrp="1"/>
          </p:cNvSpPr>
          <p:nvPr>
            <p:ph idx="1"/>
          </p:nvPr>
        </p:nvSpPr>
        <p:spPr/>
        <p:txBody>
          <a:bodyPr>
            <a:normAutofit lnSpcReduction="10000"/>
          </a:bodyPr>
          <a:lstStyle/>
          <a:p>
            <a:r>
              <a:rPr lang="en-US" sz="4000" dirty="0" smtClean="0"/>
              <a:t>Food and wet waste should be covered with soil or grass to avoid house flies</a:t>
            </a:r>
          </a:p>
          <a:p>
            <a:r>
              <a:rPr lang="en-US" sz="4000" dirty="0" smtClean="0"/>
              <a:t>This helps it to decompose faster-should be turned after 30 days then after 60 days-it is ready as manure after 3 months-(90 days)</a:t>
            </a:r>
          </a:p>
          <a:p>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389888"/>
          </a:xfrm>
        </p:spPr>
        <p:txBody>
          <a:bodyPr>
            <a:normAutofit fontScale="90000"/>
          </a:bodyPr>
          <a:lstStyle/>
          <a:p>
            <a:r>
              <a:rPr lang="en-US" b="1" u="sng" dirty="0" smtClean="0">
                <a:solidFill>
                  <a:srgbClr val="FF0000"/>
                </a:solidFill>
              </a:rPr>
              <a:t>Methods of refuse disposal-(</a:t>
            </a:r>
            <a:r>
              <a:rPr lang="en-US" b="1" u="sng" dirty="0" err="1" smtClean="0">
                <a:solidFill>
                  <a:srgbClr val="FF0000"/>
                </a:solidFill>
              </a:rPr>
              <a:t>recommeded</a:t>
            </a:r>
            <a:r>
              <a:rPr lang="en-US" b="1" u="sng" dirty="0" smtClean="0">
                <a:solidFill>
                  <a:srgbClr val="FF0000"/>
                </a:solidFill>
              </a:rPr>
              <a:t>)</a:t>
            </a:r>
            <a:endParaRPr lang="en-US" b="1" u="sng" dirty="0">
              <a:solidFill>
                <a:srgbClr val="FF0000"/>
              </a:solidFill>
            </a:endParaRPr>
          </a:p>
        </p:txBody>
      </p:sp>
      <p:sp>
        <p:nvSpPr>
          <p:cNvPr id="3" name="Content Placeholder 2"/>
          <p:cNvSpPr>
            <a:spLocks noGrp="1"/>
          </p:cNvSpPr>
          <p:nvPr>
            <p:ph idx="1"/>
          </p:nvPr>
        </p:nvSpPr>
        <p:spPr>
          <a:xfrm>
            <a:off x="304800" y="2057400"/>
            <a:ext cx="8382000" cy="4419600"/>
          </a:xfrm>
        </p:spPr>
        <p:txBody>
          <a:bodyPr>
            <a:normAutofit/>
          </a:bodyPr>
          <a:lstStyle/>
          <a:p>
            <a:pPr marL="514350" indent="-514350">
              <a:buFont typeface="+mj-lt"/>
              <a:buAutoNum type="arabicParenR"/>
            </a:pPr>
            <a:r>
              <a:rPr lang="en-US" sz="4000" dirty="0" smtClean="0"/>
              <a:t>Compost pit</a:t>
            </a:r>
          </a:p>
          <a:p>
            <a:pPr marL="514350" indent="-514350">
              <a:buFont typeface="+mj-lt"/>
              <a:buAutoNum type="arabicParenR"/>
            </a:pPr>
            <a:r>
              <a:rPr lang="en-US" sz="4000" dirty="0" smtClean="0"/>
              <a:t>Burning</a:t>
            </a:r>
          </a:p>
          <a:p>
            <a:pPr marL="514350" indent="-514350">
              <a:buFont typeface="+mj-lt"/>
              <a:buAutoNum type="arabicParenR"/>
            </a:pPr>
            <a:r>
              <a:rPr lang="en-US" sz="4000" dirty="0" smtClean="0"/>
              <a:t>Burying</a:t>
            </a:r>
          </a:p>
          <a:p>
            <a:pPr marL="514350" indent="-514350"/>
            <a:r>
              <a:rPr lang="en-US" sz="4000" dirty="0" smtClean="0"/>
              <a:t>This is very applicable in the rural areas</a:t>
            </a:r>
            <a:endParaRPr lang="en-US" sz="4000"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Process of waste management:-</a:t>
            </a:r>
            <a:endParaRPr lang="en-US" b="1" dirty="0">
              <a:solidFill>
                <a:srgbClr val="FF0000"/>
              </a:solidFill>
            </a:endParaRPr>
          </a:p>
        </p:txBody>
      </p:sp>
      <p:sp>
        <p:nvSpPr>
          <p:cNvPr id="3" name="Content Placeholder 2"/>
          <p:cNvSpPr>
            <a:spLocks noGrp="1"/>
          </p:cNvSpPr>
          <p:nvPr>
            <p:ph idx="1"/>
          </p:nvPr>
        </p:nvSpPr>
        <p:spPr/>
        <p:txBody>
          <a:bodyPr/>
          <a:lstStyle/>
          <a:p>
            <a:pPr marL="514350" lvl="0" indent="-514350">
              <a:buFont typeface="+mj-lt"/>
              <a:buAutoNum type="arabicParenR"/>
            </a:pPr>
            <a:r>
              <a:rPr lang="en-US" sz="4800" dirty="0" smtClean="0"/>
              <a:t>Segregation</a:t>
            </a:r>
          </a:p>
          <a:p>
            <a:pPr marL="514350" lvl="0" indent="-514350">
              <a:buFont typeface="+mj-lt"/>
              <a:buAutoNum type="arabicParenR"/>
            </a:pPr>
            <a:r>
              <a:rPr lang="en-US" sz="4800" dirty="0" smtClean="0"/>
              <a:t>Handling</a:t>
            </a:r>
          </a:p>
          <a:p>
            <a:pPr marL="514350" lvl="0" indent="-514350">
              <a:buFont typeface="+mj-lt"/>
              <a:buAutoNum type="arabicParenR"/>
            </a:pPr>
            <a:r>
              <a:rPr lang="en-US" sz="4800" dirty="0" smtClean="0"/>
              <a:t>Transportation</a:t>
            </a:r>
          </a:p>
          <a:p>
            <a:pPr marL="514350" lvl="0" indent="-514350">
              <a:buFont typeface="+mj-lt"/>
              <a:buAutoNum type="arabicParenR"/>
            </a:pPr>
            <a:r>
              <a:rPr lang="en-US" sz="4800" dirty="0" smtClean="0"/>
              <a:t> Disposal</a:t>
            </a:r>
          </a:p>
          <a:p>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i="1" dirty="0" smtClean="0"/>
              <a:t>Institutions </a:t>
            </a:r>
            <a:endParaRPr lang="en-US" b="1" i="1" dirty="0"/>
          </a:p>
        </p:txBody>
      </p:sp>
      <p:sp>
        <p:nvSpPr>
          <p:cNvPr id="3" name="Content Placeholder 2"/>
          <p:cNvSpPr>
            <a:spLocks noGrp="1"/>
          </p:cNvSpPr>
          <p:nvPr>
            <p:ph idx="1"/>
          </p:nvPr>
        </p:nvSpPr>
        <p:spPr>
          <a:xfrm>
            <a:off x="457200" y="1295400"/>
            <a:ext cx="8229600" cy="5105400"/>
          </a:xfrm>
        </p:spPr>
        <p:txBody>
          <a:bodyPr/>
          <a:lstStyle/>
          <a:p>
            <a:endParaRPr lang="en-US" dirty="0" smtClean="0"/>
          </a:p>
          <a:p>
            <a:r>
              <a:rPr lang="en-US" sz="4000" dirty="0" smtClean="0"/>
              <a:t>Compost pit</a:t>
            </a:r>
          </a:p>
          <a:p>
            <a:r>
              <a:rPr lang="en-US" sz="4000" dirty="0" smtClean="0"/>
              <a:t>Incineration</a:t>
            </a:r>
          </a:p>
          <a:p>
            <a:r>
              <a:rPr lang="en-US" sz="4000" dirty="0" smtClean="0"/>
              <a:t>Burying</a:t>
            </a:r>
          </a:p>
          <a:p>
            <a:r>
              <a:rPr lang="en-US" sz="4000" dirty="0" smtClean="0"/>
              <a:t>Controlled tipping</a:t>
            </a:r>
            <a:endParaRPr lang="en-US" sz="4000"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b="1" u="sng" dirty="0" smtClean="0"/>
              <a:t>Markets </a:t>
            </a:r>
            <a:endParaRPr lang="en-US" b="1" u="sng" dirty="0"/>
          </a:p>
        </p:txBody>
      </p:sp>
      <p:sp>
        <p:nvSpPr>
          <p:cNvPr id="3" name="Content Placeholder 2"/>
          <p:cNvSpPr>
            <a:spLocks noGrp="1"/>
          </p:cNvSpPr>
          <p:nvPr>
            <p:ph idx="1"/>
          </p:nvPr>
        </p:nvSpPr>
        <p:spPr>
          <a:xfrm>
            <a:off x="228600" y="990600"/>
            <a:ext cx="8610600" cy="5562600"/>
          </a:xfrm>
        </p:spPr>
        <p:txBody>
          <a:bodyPr/>
          <a:lstStyle/>
          <a:p>
            <a:r>
              <a:rPr lang="en-US" dirty="0" smtClean="0"/>
              <a:t>Controlled tipping</a:t>
            </a:r>
          </a:p>
          <a:p>
            <a:r>
              <a:rPr lang="en-US" dirty="0" smtClean="0"/>
              <a:t>Incineration</a:t>
            </a:r>
          </a:p>
          <a:p>
            <a:pPr>
              <a:buNone/>
            </a:pPr>
            <a:endParaRPr lang="en-US" dirty="0" smtClean="0"/>
          </a:p>
          <a:p>
            <a:pPr>
              <a:buNone/>
            </a:pPr>
            <a:r>
              <a:rPr lang="en-US" b="1" u="sng" dirty="0" smtClean="0"/>
              <a:t>Industries </a:t>
            </a:r>
          </a:p>
          <a:p>
            <a:r>
              <a:rPr lang="en-US" dirty="0" smtClean="0"/>
              <a:t>Controlled tipping</a:t>
            </a:r>
          </a:p>
          <a:p>
            <a:r>
              <a:rPr lang="en-US" dirty="0" smtClean="0"/>
              <a:t>Incineration</a:t>
            </a:r>
          </a:p>
          <a:p>
            <a:r>
              <a:rPr lang="en-US" dirty="0" smtClean="0"/>
              <a:t>By product cycling</a:t>
            </a:r>
          </a:p>
          <a:p>
            <a:pPr>
              <a:buNone/>
            </a:pPr>
            <a:r>
              <a:rPr lang="en-US" dirty="0" smtClean="0"/>
              <a:t>NB:-</a:t>
            </a:r>
          </a:p>
          <a:p>
            <a:r>
              <a:rPr lang="en-US" dirty="0" smtClean="0"/>
              <a:t>Plastic bags are a nuisance in public health</a:t>
            </a:r>
          </a:p>
          <a:p>
            <a:endParaRPr lang="en-US"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b="1" u="sng" dirty="0" smtClean="0"/>
              <a:t>Waste water disposal</a:t>
            </a:r>
            <a:endParaRPr lang="en-US" b="1" u="sng" dirty="0"/>
          </a:p>
        </p:txBody>
      </p:sp>
      <p:sp>
        <p:nvSpPr>
          <p:cNvPr id="3" name="Content Placeholder 2"/>
          <p:cNvSpPr>
            <a:spLocks noGrp="1"/>
          </p:cNvSpPr>
          <p:nvPr>
            <p:ph idx="1"/>
          </p:nvPr>
        </p:nvSpPr>
        <p:spPr>
          <a:xfrm>
            <a:off x="228600" y="1066800"/>
            <a:ext cx="8763000" cy="5562600"/>
          </a:xfrm>
        </p:spPr>
        <p:txBody>
          <a:bodyPr>
            <a:normAutofit/>
          </a:bodyPr>
          <a:lstStyle/>
          <a:p>
            <a:endParaRPr lang="en-US" sz="4000" b="1" i="1" dirty="0" smtClean="0"/>
          </a:p>
          <a:p>
            <a:r>
              <a:rPr lang="en-US" sz="4000" b="1" i="1" dirty="0" smtClean="0"/>
              <a:t>Home stead with piped water</a:t>
            </a:r>
          </a:p>
          <a:p>
            <a:pPr>
              <a:buFont typeface="Wingdings" pitchFamily="2" charset="2"/>
              <a:buChar char="Ø"/>
            </a:pPr>
            <a:r>
              <a:rPr lang="en-US" sz="4000" dirty="0" smtClean="0"/>
              <a:t>Have open concrete drain which lead to a soaking pit or kitchen garden</a:t>
            </a:r>
          </a:p>
          <a:p>
            <a:pPr>
              <a:buFont typeface="Wingdings" pitchFamily="2" charset="2"/>
              <a:buChar char="Ø"/>
            </a:pPr>
            <a:r>
              <a:rPr lang="en-US" sz="4000" dirty="0" smtClean="0"/>
              <a:t>Soaking pit can be filled with broken stones or cover with a concrete slab</a:t>
            </a:r>
            <a:endParaRPr lang="en-US" sz="4000"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i="1" dirty="0" smtClean="0"/>
              <a:t>Markets and town </a:t>
            </a:r>
            <a:r>
              <a:rPr lang="en-US" b="1" i="1" dirty="0" err="1" smtClean="0"/>
              <a:t>centres</a:t>
            </a:r>
            <a:endParaRPr lang="en-US" b="1" i="1" dirty="0"/>
          </a:p>
        </p:txBody>
      </p:sp>
      <p:sp>
        <p:nvSpPr>
          <p:cNvPr id="3" name="Content Placeholder 2"/>
          <p:cNvSpPr>
            <a:spLocks noGrp="1"/>
          </p:cNvSpPr>
          <p:nvPr>
            <p:ph idx="1"/>
          </p:nvPr>
        </p:nvSpPr>
        <p:spPr>
          <a:xfrm>
            <a:off x="304800" y="1066800"/>
            <a:ext cx="8534400" cy="5562600"/>
          </a:xfrm>
        </p:spPr>
        <p:txBody>
          <a:bodyPr>
            <a:noAutofit/>
          </a:bodyPr>
          <a:lstStyle/>
          <a:p>
            <a:r>
              <a:rPr lang="en-US" sz="4000" dirty="0" smtClean="0"/>
              <a:t>Should be drained into the sewage works</a:t>
            </a:r>
          </a:p>
          <a:p>
            <a:endParaRPr lang="en-US" sz="4000" dirty="0" smtClean="0"/>
          </a:p>
          <a:p>
            <a:endParaRPr lang="en-US" sz="4000" dirty="0" smtClean="0"/>
          </a:p>
          <a:p>
            <a:pPr>
              <a:buNone/>
            </a:pPr>
            <a:r>
              <a:rPr lang="en-US" sz="4000" b="1" i="1" dirty="0" smtClean="0"/>
              <a:t>Industries </a:t>
            </a:r>
          </a:p>
          <a:p>
            <a:r>
              <a:rPr lang="en-US" sz="4000" dirty="0" smtClean="0"/>
              <a:t>Drained into soaking pit</a:t>
            </a:r>
          </a:p>
          <a:p>
            <a:r>
              <a:rPr lang="en-US" sz="4000" dirty="0" smtClean="0"/>
              <a:t>Can under go chemical treatment before draining into sewerage system</a:t>
            </a:r>
            <a:endParaRPr lang="en-US" sz="4000"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US" b="1" u="sng" dirty="0" smtClean="0"/>
              <a:t>Excreta disposal</a:t>
            </a:r>
            <a:endParaRPr lang="en-US" b="1" u="sng" dirty="0"/>
          </a:p>
        </p:txBody>
      </p:sp>
      <p:sp>
        <p:nvSpPr>
          <p:cNvPr id="3" name="Content Placeholder 2"/>
          <p:cNvSpPr>
            <a:spLocks noGrp="1"/>
          </p:cNvSpPr>
          <p:nvPr>
            <p:ph idx="1"/>
          </p:nvPr>
        </p:nvSpPr>
        <p:spPr>
          <a:xfrm>
            <a:off x="228600" y="1066800"/>
            <a:ext cx="8686800" cy="5562600"/>
          </a:xfrm>
        </p:spPr>
        <p:txBody>
          <a:bodyPr>
            <a:normAutofit/>
          </a:bodyPr>
          <a:lstStyle/>
          <a:p>
            <a:pPr marL="571500" indent="-571500">
              <a:buFont typeface="+mj-lt"/>
              <a:buAutoNum type="romanLcPeriod"/>
            </a:pPr>
            <a:r>
              <a:rPr lang="en-US" sz="3600" dirty="0" smtClean="0"/>
              <a:t>Pit latrine</a:t>
            </a:r>
          </a:p>
          <a:p>
            <a:pPr marL="571500" indent="-571500">
              <a:buFont typeface="+mj-lt"/>
              <a:buAutoNum type="romanLcPeriod"/>
            </a:pPr>
            <a:r>
              <a:rPr lang="en-US" sz="3600" dirty="0" smtClean="0"/>
              <a:t>Toilet</a:t>
            </a:r>
          </a:p>
          <a:p>
            <a:pPr marL="571500" indent="-571500">
              <a:buFont typeface="Wingdings" pitchFamily="2" charset="2"/>
              <a:buChar char="Ø"/>
            </a:pPr>
            <a:r>
              <a:rPr lang="en-US" sz="3600" dirty="0" smtClean="0"/>
              <a:t>Water carriage system</a:t>
            </a:r>
          </a:p>
          <a:p>
            <a:pPr marL="571500" indent="-571500">
              <a:buFont typeface="Wingdings" pitchFamily="2" charset="2"/>
              <a:buChar char="Ø"/>
            </a:pPr>
            <a:r>
              <a:rPr lang="en-US" sz="3600" dirty="0" smtClean="0"/>
              <a:t>Lavatory</a:t>
            </a:r>
          </a:p>
          <a:p>
            <a:pPr marL="571500" indent="-571500">
              <a:buFont typeface="Wingdings" pitchFamily="2" charset="2"/>
              <a:buChar char="Ø"/>
            </a:pPr>
            <a:r>
              <a:rPr lang="en-US" sz="3600" dirty="0" smtClean="0"/>
              <a:t>Water closet</a:t>
            </a:r>
          </a:p>
          <a:p>
            <a:pPr marL="571500" indent="-571500">
              <a:buFont typeface="Wingdings" pitchFamily="2" charset="2"/>
              <a:buChar char="Ø"/>
            </a:pPr>
            <a:r>
              <a:rPr lang="en-US" sz="3600" dirty="0" smtClean="0"/>
              <a:t>Water borne sewage with flush toilets</a:t>
            </a:r>
            <a:endParaRPr lang="en-US" sz="3600"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b="1" u="sng" dirty="0" smtClean="0"/>
              <a:t>The pit latrine </a:t>
            </a:r>
            <a:endParaRPr lang="en-US" b="1" u="sng" dirty="0"/>
          </a:p>
        </p:txBody>
      </p:sp>
      <p:sp>
        <p:nvSpPr>
          <p:cNvPr id="3" name="Content Placeholder 2"/>
          <p:cNvSpPr>
            <a:spLocks noGrp="1"/>
          </p:cNvSpPr>
          <p:nvPr>
            <p:ph idx="1"/>
          </p:nvPr>
        </p:nvSpPr>
        <p:spPr>
          <a:xfrm>
            <a:off x="228600" y="990600"/>
            <a:ext cx="8686800" cy="5562600"/>
          </a:xfrm>
        </p:spPr>
        <p:txBody>
          <a:bodyPr>
            <a:normAutofit fontScale="92500" lnSpcReduction="10000"/>
          </a:bodyPr>
          <a:lstStyle/>
          <a:p>
            <a:r>
              <a:rPr lang="en-US" sz="3600" dirty="0" smtClean="0"/>
              <a:t>Dug at least 20 meters from the house on the leeward side</a:t>
            </a:r>
          </a:p>
          <a:p>
            <a:r>
              <a:rPr lang="en-US" sz="3600" dirty="0" smtClean="0"/>
              <a:t>At least 40 meters away from any water source</a:t>
            </a:r>
          </a:p>
          <a:p>
            <a:r>
              <a:rPr lang="en-US" sz="3600" dirty="0" smtClean="0"/>
              <a:t>Each HH should have an excreta disposal facility</a:t>
            </a:r>
          </a:p>
          <a:p>
            <a:r>
              <a:rPr lang="en-US" sz="3600" dirty="0" smtClean="0"/>
              <a:t>At least have a slab of concrete</a:t>
            </a:r>
          </a:p>
          <a:p>
            <a:r>
              <a:rPr lang="en-US" sz="3600" dirty="0" smtClean="0"/>
              <a:t>Well ventilated</a:t>
            </a:r>
          </a:p>
          <a:p>
            <a:r>
              <a:rPr lang="en-US" sz="3600" dirty="0" smtClean="0"/>
              <a:t>Fly proof-gauze wire put</a:t>
            </a:r>
          </a:p>
          <a:p>
            <a:r>
              <a:rPr lang="en-US" sz="3600" dirty="0" smtClean="0"/>
              <a:t>Well lit</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b="1" dirty="0" smtClean="0"/>
              <a:t>CONT……………………….</a:t>
            </a:r>
            <a:endParaRPr lang="en-US" b="1" dirty="0"/>
          </a:p>
        </p:txBody>
      </p:sp>
      <p:sp>
        <p:nvSpPr>
          <p:cNvPr id="3" name="Content Placeholder 2"/>
          <p:cNvSpPr>
            <a:spLocks noGrp="1"/>
          </p:cNvSpPr>
          <p:nvPr>
            <p:ph idx="1"/>
          </p:nvPr>
        </p:nvSpPr>
        <p:spPr>
          <a:xfrm>
            <a:off x="304800" y="914400"/>
            <a:ext cx="8610600" cy="5638800"/>
          </a:xfrm>
        </p:spPr>
        <p:txBody>
          <a:bodyPr>
            <a:normAutofit/>
          </a:bodyPr>
          <a:lstStyle/>
          <a:p>
            <a:pPr marL="571500" indent="-571500">
              <a:buNone/>
            </a:pPr>
            <a:r>
              <a:rPr lang="en-US" sz="3200" dirty="0" smtClean="0">
                <a:latin typeface="Mongolian Baiti" pitchFamily="66" charset="0"/>
                <a:cs typeface="Mongolian Baiti" pitchFamily="66" charset="0"/>
              </a:rPr>
              <a:t>3. It promotes health-</a:t>
            </a:r>
          </a:p>
          <a:p>
            <a:pPr marL="937260" lvl="1" indent="-571500"/>
            <a:r>
              <a:rPr lang="en-US" sz="3000" dirty="0" smtClean="0">
                <a:latin typeface="Mongolian Baiti" pitchFamily="66" charset="0"/>
                <a:cs typeface="Mongolian Baiti" pitchFamily="66" charset="0"/>
              </a:rPr>
              <a:t>This is a state of maximum, physical, mental(Psychological), social, spiritual well being and not merely the absence of disease or infirmity. </a:t>
            </a:r>
          </a:p>
          <a:p>
            <a:pPr marL="571500" indent="-571500">
              <a:buNone/>
            </a:pPr>
            <a:r>
              <a:rPr lang="en-US" sz="3200" dirty="0" smtClean="0">
                <a:latin typeface="Mongolian Baiti" pitchFamily="66" charset="0"/>
                <a:cs typeface="Mongolian Baiti" pitchFamily="66" charset="0"/>
              </a:rPr>
              <a:t>4. It promotes morale.</a:t>
            </a:r>
          </a:p>
          <a:p>
            <a:pPr marL="937260" lvl="1" indent="-571500"/>
            <a:r>
              <a:rPr lang="en-US" sz="3000" dirty="0" smtClean="0">
                <a:latin typeface="Mongolian Baiti" pitchFamily="66" charset="0"/>
                <a:cs typeface="Mongolian Baiti" pitchFamily="66" charset="0"/>
              </a:rPr>
              <a:t>An individual will confidently face the others.</a:t>
            </a:r>
          </a:p>
          <a:p>
            <a:pPr marL="571500" indent="-571500">
              <a:buNone/>
            </a:pPr>
            <a:endParaRPr lang="en-US" sz="40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b="1" dirty="0" smtClean="0"/>
              <a:t>Cont……………….</a:t>
            </a:r>
            <a:endParaRPr lang="en-US" b="1" dirty="0"/>
          </a:p>
        </p:txBody>
      </p:sp>
      <p:sp>
        <p:nvSpPr>
          <p:cNvPr id="3" name="Content Placeholder 2"/>
          <p:cNvSpPr>
            <a:spLocks noGrp="1"/>
          </p:cNvSpPr>
          <p:nvPr>
            <p:ph idx="1"/>
          </p:nvPr>
        </p:nvSpPr>
        <p:spPr>
          <a:xfrm>
            <a:off x="228600" y="1143000"/>
            <a:ext cx="8686800" cy="5334000"/>
          </a:xfrm>
        </p:spPr>
        <p:txBody>
          <a:bodyPr>
            <a:normAutofit/>
          </a:bodyPr>
          <a:lstStyle/>
          <a:p>
            <a:r>
              <a:rPr lang="en-US" sz="4000" dirty="0" smtClean="0"/>
              <a:t>The hole can  have a cover  made of wood with a handle</a:t>
            </a:r>
          </a:p>
          <a:p>
            <a:r>
              <a:rPr lang="en-US" sz="4000" dirty="0" smtClean="0"/>
              <a:t>Well roofed where possible</a:t>
            </a:r>
          </a:p>
          <a:p>
            <a:r>
              <a:rPr lang="en-US" sz="4000" dirty="0" smtClean="0"/>
              <a:t>Kept clean in and out all the time</a:t>
            </a:r>
          </a:p>
          <a:p>
            <a:r>
              <a:rPr lang="en-US" sz="4000" dirty="0" smtClean="0"/>
              <a:t>Construct a new one when almost full or remove</a:t>
            </a:r>
            <a:endParaRPr lang="en-US" sz="4000"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b="1" dirty="0" smtClean="0"/>
              <a:t>Parts of a latrine</a:t>
            </a:r>
            <a:endParaRPr lang="en-US" b="1" dirty="0"/>
          </a:p>
        </p:txBody>
      </p:sp>
      <p:sp>
        <p:nvSpPr>
          <p:cNvPr id="3" name="Content Placeholder 2"/>
          <p:cNvSpPr>
            <a:spLocks noGrp="1"/>
          </p:cNvSpPr>
          <p:nvPr>
            <p:ph idx="1"/>
          </p:nvPr>
        </p:nvSpPr>
        <p:spPr>
          <a:xfrm>
            <a:off x="228600" y="838200"/>
            <a:ext cx="8686800" cy="5715000"/>
          </a:xfrm>
        </p:spPr>
        <p:txBody>
          <a:bodyPr/>
          <a:lstStyle/>
          <a:p>
            <a:r>
              <a:rPr lang="en-US" sz="4000" dirty="0" smtClean="0"/>
              <a:t>Hole in the ground</a:t>
            </a:r>
          </a:p>
          <a:p>
            <a:r>
              <a:rPr lang="en-US" sz="4000" dirty="0" smtClean="0"/>
              <a:t>Squatting place</a:t>
            </a:r>
          </a:p>
          <a:p>
            <a:r>
              <a:rPr lang="en-US" sz="4000" dirty="0" smtClean="0"/>
              <a:t>A hut for privacy and extreme weather</a:t>
            </a:r>
          </a:p>
          <a:p>
            <a:r>
              <a:rPr lang="en-US" sz="4000" dirty="0" smtClean="0"/>
              <a:t>A cover made of timber</a:t>
            </a:r>
          </a:p>
          <a:p>
            <a:r>
              <a:rPr lang="en-US" sz="4000" dirty="0" smtClean="0"/>
              <a:t>A door </a:t>
            </a:r>
          </a:p>
          <a:p>
            <a:r>
              <a:rPr lang="en-US" sz="4000" dirty="0" smtClean="0"/>
              <a:t>air vents</a:t>
            </a:r>
          </a:p>
          <a:p>
            <a:r>
              <a:rPr lang="en-US" sz="4000" dirty="0" smtClean="0"/>
              <a:t>Fly trap</a:t>
            </a:r>
          </a:p>
          <a:p>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buFont typeface="Arial" pitchFamily="34" charset="0"/>
              <a:buChar char="•"/>
            </a:pPr>
            <a:r>
              <a:rPr lang="en-US" b="1" u="sng" dirty="0" smtClean="0"/>
              <a:t>The VIP</a:t>
            </a:r>
            <a:endParaRPr lang="en-US" b="1" u="sng" dirty="0"/>
          </a:p>
        </p:txBody>
      </p:sp>
      <p:sp>
        <p:nvSpPr>
          <p:cNvPr id="3" name="Content Placeholder 2"/>
          <p:cNvSpPr>
            <a:spLocks noGrp="1"/>
          </p:cNvSpPr>
          <p:nvPr>
            <p:ph idx="1"/>
          </p:nvPr>
        </p:nvSpPr>
        <p:spPr>
          <a:xfrm>
            <a:off x="457200" y="1066800"/>
            <a:ext cx="8229600" cy="5562600"/>
          </a:xfrm>
        </p:spPr>
        <p:txBody>
          <a:bodyPr/>
          <a:lstStyle/>
          <a:p>
            <a:r>
              <a:rPr lang="en-US" dirty="0" smtClean="0"/>
              <a:t>Ventilated improved pit</a:t>
            </a:r>
          </a:p>
          <a:p>
            <a:r>
              <a:rPr lang="en-US" dirty="0" smtClean="0"/>
              <a:t>Have a pipe, with a fly trap</a:t>
            </a:r>
          </a:p>
          <a:p>
            <a:r>
              <a:rPr lang="en-US" dirty="0" smtClean="0"/>
              <a:t>This fly trap is usually fine  gauze wire</a:t>
            </a:r>
          </a:p>
          <a:p>
            <a:endParaRPr lang="en-US" dirty="0" smtClean="0"/>
          </a:p>
          <a:p>
            <a:r>
              <a:rPr lang="en-US" b="1" u="sng" dirty="0" smtClean="0"/>
              <a:t>Modified VIP</a:t>
            </a:r>
          </a:p>
          <a:p>
            <a:r>
              <a:rPr lang="en-US" dirty="0" smtClean="0"/>
              <a:t>this one has fly trap and also has  space where papers or dry leaves are burnt</a:t>
            </a:r>
          </a:p>
          <a:p>
            <a:r>
              <a:rPr lang="en-US" dirty="0" smtClean="0"/>
              <a:t>Smoke is allowed to get into the Pit</a:t>
            </a:r>
          </a:p>
          <a:p>
            <a:r>
              <a:rPr lang="en-US" dirty="0" smtClean="0"/>
              <a:t>This helps to kill the flies</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458200" cy="1447800"/>
          </a:xfrm>
        </p:spPr>
        <p:txBody>
          <a:bodyPr>
            <a:normAutofit fontScale="90000"/>
          </a:bodyPr>
          <a:lstStyle/>
          <a:p>
            <a:r>
              <a:rPr lang="en-US" dirty="0" smtClean="0"/>
              <a:t>The trench pit latrine (multiple pits)</a:t>
            </a:r>
            <a:endParaRPr lang="en-US" dirty="0"/>
          </a:p>
        </p:txBody>
      </p:sp>
      <p:sp>
        <p:nvSpPr>
          <p:cNvPr id="3" name="Content Placeholder 2"/>
          <p:cNvSpPr>
            <a:spLocks noGrp="1"/>
          </p:cNvSpPr>
          <p:nvPr>
            <p:ph idx="1"/>
          </p:nvPr>
        </p:nvSpPr>
        <p:spPr>
          <a:xfrm>
            <a:off x="228600" y="1752600"/>
            <a:ext cx="8458200" cy="4800600"/>
          </a:xfrm>
        </p:spPr>
        <p:txBody>
          <a:bodyPr>
            <a:normAutofit/>
          </a:bodyPr>
          <a:lstStyle/>
          <a:p>
            <a:r>
              <a:rPr lang="en-US" sz="4400" dirty="0" smtClean="0"/>
              <a:t>The trench is dug to have many pits</a:t>
            </a:r>
          </a:p>
          <a:p>
            <a:r>
              <a:rPr lang="en-US" sz="4400" dirty="0" smtClean="0"/>
              <a:t>Divided in to the number of latrines needed</a:t>
            </a:r>
          </a:p>
          <a:p>
            <a:r>
              <a:rPr lang="en-US" sz="4400" dirty="0" smtClean="0"/>
              <a:t>Structure is constructed</a:t>
            </a:r>
          </a:p>
          <a:p>
            <a:r>
              <a:rPr lang="en-US" sz="4400" dirty="0" smtClean="0"/>
              <a:t>Method used in rural schools</a:t>
            </a:r>
          </a:p>
          <a:p>
            <a:pPr>
              <a:buNone/>
            </a:pPr>
            <a:endParaRPr lang="en-US" sz="4400"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b="1" u="sng" dirty="0" smtClean="0"/>
              <a:t>Water carriage system</a:t>
            </a:r>
            <a:endParaRPr lang="en-US" b="1" u="sng" dirty="0"/>
          </a:p>
        </p:txBody>
      </p:sp>
      <p:sp>
        <p:nvSpPr>
          <p:cNvPr id="3" name="Content Placeholder 2"/>
          <p:cNvSpPr>
            <a:spLocks noGrp="1"/>
          </p:cNvSpPr>
          <p:nvPr>
            <p:ph idx="1"/>
          </p:nvPr>
        </p:nvSpPr>
        <p:spPr>
          <a:xfrm>
            <a:off x="228600" y="990600"/>
            <a:ext cx="8610600" cy="5638800"/>
          </a:xfrm>
        </p:spPr>
        <p:txBody>
          <a:bodyPr>
            <a:normAutofit/>
          </a:bodyPr>
          <a:lstStyle/>
          <a:p>
            <a:r>
              <a:rPr lang="en-US" sz="4400" dirty="0" smtClean="0"/>
              <a:t>More common in towns</a:t>
            </a:r>
          </a:p>
          <a:p>
            <a:r>
              <a:rPr lang="en-US" sz="4400" dirty="0" smtClean="0"/>
              <a:t>Most convenient and healthy method of  excreta disposal</a:t>
            </a:r>
          </a:p>
          <a:p>
            <a:r>
              <a:rPr lang="en-US" sz="4400" dirty="0" smtClean="0"/>
              <a:t>Urine and excreta is passed into a pan</a:t>
            </a:r>
          </a:p>
          <a:p>
            <a:r>
              <a:rPr lang="en-US" sz="4400" dirty="0" smtClean="0"/>
              <a:t>This is cleaned by flushing water from a tank into the pan</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u="sng" dirty="0" smtClean="0"/>
              <a:t>Cont…………..</a:t>
            </a:r>
            <a:endParaRPr lang="en-US" b="1" u="sng" dirty="0"/>
          </a:p>
        </p:txBody>
      </p:sp>
      <p:sp>
        <p:nvSpPr>
          <p:cNvPr id="3" name="Content Placeholder 2"/>
          <p:cNvSpPr>
            <a:spLocks noGrp="1"/>
          </p:cNvSpPr>
          <p:nvPr>
            <p:ph idx="1"/>
          </p:nvPr>
        </p:nvSpPr>
        <p:spPr>
          <a:xfrm>
            <a:off x="228600" y="762000"/>
            <a:ext cx="8686800" cy="5791200"/>
          </a:xfrm>
        </p:spPr>
        <p:txBody>
          <a:bodyPr>
            <a:normAutofit/>
          </a:bodyPr>
          <a:lstStyle/>
          <a:p>
            <a:r>
              <a:rPr lang="en-US" sz="4000" dirty="0" smtClean="0"/>
              <a:t>The pan is connected into a sewage disposal system</a:t>
            </a:r>
          </a:p>
          <a:p>
            <a:r>
              <a:rPr lang="en-US" sz="4000" dirty="0" smtClean="0"/>
              <a:t>This runs into a septic tank</a:t>
            </a:r>
          </a:p>
          <a:p>
            <a:r>
              <a:rPr lang="en-US" sz="4000" dirty="0" smtClean="0"/>
              <a:t>Excreta flows from the main sewer through a large screen removing rubbish e.g. paper</a:t>
            </a:r>
          </a:p>
          <a:p>
            <a:r>
              <a:rPr lang="en-US" sz="4000" dirty="0" smtClean="0"/>
              <a:t>It then flows into a grit channel to remove sand and grit</a:t>
            </a:r>
          </a:p>
          <a:p>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b="1" dirty="0" smtClean="0"/>
              <a:t>Cont………..</a:t>
            </a:r>
            <a:endParaRPr lang="en-US" b="1" dirty="0"/>
          </a:p>
        </p:txBody>
      </p:sp>
      <p:sp>
        <p:nvSpPr>
          <p:cNvPr id="3" name="Content Placeholder 2"/>
          <p:cNvSpPr>
            <a:spLocks noGrp="1"/>
          </p:cNvSpPr>
          <p:nvPr>
            <p:ph idx="1"/>
          </p:nvPr>
        </p:nvSpPr>
        <p:spPr>
          <a:xfrm>
            <a:off x="304800" y="914400"/>
            <a:ext cx="8534400" cy="5638800"/>
          </a:xfrm>
        </p:spPr>
        <p:txBody>
          <a:bodyPr>
            <a:normAutofit/>
          </a:bodyPr>
          <a:lstStyle/>
          <a:p>
            <a:r>
              <a:rPr lang="en-US" sz="4000" dirty="0" smtClean="0"/>
              <a:t>Then it flows into a settling tank where the Solids go to the bottom-this is called  </a:t>
            </a:r>
            <a:r>
              <a:rPr lang="en-US" sz="4000" b="1" dirty="0" smtClean="0"/>
              <a:t>sludge</a:t>
            </a:r>
          </a:p>
          <a:p>
            <a:r>
              <a:rPr lang="en-US" sz="4000" dirty="0" smtClean="0"/>
              <a:t>The fluids remain on top	the fluid it is made pure  by exposing into air and special bacteria while sprinkling it over rough stones in filters which are coated with the special bacteria</a:t>
            </a:r>
            <a:endParaRPr lang="en-US" sz="4000"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228600" y="914400"/>
            <a:ext cx="8458200" cy="5638800"/>
          </a:xfrm>
        </p:spPr>
        <p:txBody>
          <a:bodyPr>
            <a:normAutofit/>
          </a:bodyPr>
          <a:lstStyle/>
          <a:p>
            <a:r>
              <a:rPr lang="en-US" sz="4000" dirty="0" smtClean="0"/>
              <a:t>The fluids is then drained into a nearby river or Lake</a:t>
            </a:r>
          </a:p>
          <a:p>
            <a:r>
              <a:rPr lang="en-US" sz="4000" dirty="0" smtClean="0"/>
              <a:t>This sludge is taken off separately digested into tanks</a:t>
            </a:r>
          </a:p>
          <a:p>
            <a:r>
              <a:rPr lang="en-US" sz="4000" dirty="0" smtClean="0"/>
              <a:t>Allowed to dry and sold as Manure for the garden</a:t>
            </a:r>
            <a:endParaRPr lang="en-US" sz="4000"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81000"/>
          </a:xfrm>
        </p:spPr>
        <p:txBody>
          <a:bodyPr>
            <a:normAutofit fontScale="90000"/>
          </a:bodyPr>
          <a:lstStyle/>
          <a:p>
            <a:r>
              <a:rPr lang="en-US" b="1" u="sng" dirty="0" smtClean="0"/>
              <a:t>The septic tank</a:t>
            </a:r>
            <a:endParaRPr lang="en-US" b="1" u="sng" dirty="0"/>
          </a:p>
        </p:txBody>
      </p:sp>
      <p:sp>
        <p:nvSpPr>
          <p:cNvPr id="3" name="Content Placeholder 2"/>
          <p:cNvSpPr>
            <a:spLocks noGrp="1"/>
          </p:cNvSpPr>
          <p:nvPr>
            <p:ph idx="1"/>
          </p:nvPr>
        </p:nvSpPr>
        <p:spPr>
          <a:xfrm>
            <a:off x="304800" y="838200"/>
            <a:ext cx="8534400" cy="5562600"/>
          </a:xfrm>
        </p:spPr>
        <p:txBody>
          <a:bodyPr/>
          <a:lstStyle/>
          <a:p>
            <a:r>
              <a:rPr lang="en-US" sz="3600" dirty="0" smtClean="0"/>
              <a:t>Used where there is no sewage work but a water sewage system</a:t>
            </a:r>
          </a:p>
          <a:p>
            <a:r>
              <a:rPr lang="en-US" sz="3600" dirty="0" smtClean="0"/>
              <a:t>Sewage is carried  by pipes into big tanks some distance away from the building</a:t>
            </a:r>
          </a:p>
          <a:p>
            <a:r>
              <a:rPr lang="en-US" sz="3600" dirty="0" smtClean="0"/>
              <a:t>Scum forms on the top part of the tank and the special bacteria working in the sewage underneath the scum makes it harmless</a:t>
            </a:r>
          </a:p>
          <a:p>
            <a:r>
              <a:rPr lang="en-US" sz="3600" dirty="0" smtClean="0"/>
              <a:t>The sludge must be emptied frequently</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b="1" u="sng" dirty="0" smtClean="0"/>
              <a:t>Cont………….</a:t>
            </a:r>
            <a:endParaRPr lang="en-US" b="1" u="sng" dirty="0"/>
          </a:p>
        </p:txBody>
      </p:sp>
      <p:sp>
        <p:nvSpPr>
          <p:cNvPr id="3" name="Content Placeholder 2"/>
          <p:cNvSpPr>
            <a:spLocks noGrp="1"/>
          </p:cNvSpPr>
          <p:nvPr>
            <p:ph idx="1"/>
          </p:nvPr>
        </p:nvSpPr>
        <p:spPr>
          <a:xfrm>
            <a:off x="304800" y="990600"/>
            <a:ext cx="8382000" cy="5562600"/>
          </a:xfrm>
        </p:spPr>
        <p:txBody>
          <a:bodyPr>
            <a:normAutofit/>
          </a:bodyPr>
          <a:lstStyle/>
          <a:p>
            <a:r>
              <a:rPr lang="en-US" sz="4400" dirty="0" smtClean="0"/>
              <a:t>That harmless fluid very slowly flows away into a soak pit and then through the soil</a:t>
            </a:r>
          </a:p>
          <a:p>
            <a:r>
              <a:rPr lang="en-US" sz="4400" dirty="0" smtClean="0"/>
              <a:t>The tank is built into the underground and is always kept covered</a:t>
            </a:r>
            <a:endParaRPr lang="en-US" sz="4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05712"/>
          </a:xfrm>
        </p:spPr>
        <p:txBody>
          <a:bodyPr>
            <a:noAutofit/>
          </a:bodyPr>
          <a:lstStyle/>
          <a:p>
            <a:r>
              <a:rPr lang="en-US" b="1" dirty="0" smtClean="0">
                <a:solidFill>
                  <a:schemeClr val="tx1"/>
                </a:solidFill>
              </a:rPr>
              <a:t>MEASURES TO PROTECT AND IMPROVE HEALTH</a:t>
            </a:r>
            <a:endParaRPr lang="en-US" b="1" dirty="0">
              <a:solidFill>
                <a:schemeClr val="tx1"/>
              </a:solidFill>
            </a:endParaRPr>
          </a:p>
        </p:txBody>
      </p:sp>
      <p:sp>
        <p:nvSpPr>
          <p:cNvPr id="3" name="Content Placeholder 2"/>
          <p:cNvSpPr>
            <a:spLocks noGrp="1"/>
          </p:cNvSpPr>
          <p:nvPr>
            <p:ph idx="1"/>
          </p:nvPr>
        </p:nvSpPr>
        <p:spPr>
          <a:xfrm>
            <a:off x="228600" y="2667000"/>
            <a:ext cx="8686800" cy="3962400"/>
          </a:xfrm>
        </p:spPr>
        <p:txBody>
          <a:bodyPr>
            <a:noAutofit/>
          </a:bodyPr>
          <a:lstStyle/>
          <a:p>
            <a:pPr marL="514350" indent="-514350">
              <a:buClrTx/>
              <a:buFont typeface="+mj-lt"/>
              <a:buAutoNum type="arabicParenR"/>
            </a:pPr>
            <a:r>
              <a:rPr lang="en-US" sz="3200" dirty="0" smtClean="0">
                <a:latin typeface="Mongolian Baiti" pitchFamily="66" charset="0"/>
                <a:cs typeface="Mongolian Baiti" pitchFamily="66" charset="0"/>
              </a:rPr>
              <a:t>Personal cleanliness.</a:t>
            </a:r>
          </a:p>
          <a:p>
            <a:pPr marL="514350" indent="-514350">
              <a:buClrTx/>
              <a:buFont typeface="+mj-lt"/>
              <a:buAutoNum type="arabicParenR"/>
            </a:pPr>
            <a:r>
              <a:rPr lang="en-US" sz="3200" dirty="0" smtClean="0">
                <a:latin typeface="Mongolian Baiti" pitchFamily="66" charset="0"/>
                <a:cs typeface="Mongolian Baiti" pitchFamily="66" charset="0"/>
              </a:rPr>
              <a:t>Care of mouth and teeth.</a:t>
            </a:r>
          </a:p>
          <a:p>
            <a:pPr marL="514350" indent="-514350">
              <a:buClrTx/>
              <a:buFont typeface="+mj-lt"/>
              <a:buAutoNum type="arabicParenR"/>
            </a:pPr>
            <a:r>
              <a:rPr lang="en-US" sz="3200" dirty="0" smtClean="0">
                <a:latin typeface="Mongolian Baiti" pitchFamily="66" charset="0"/>
                <a:cs typeface="Mongolian Baiti" pitchFamily="66" charset="0"/>
              </a:rPr>
              <a:t>Care of  gut.</a:t>
            </a:r>
          </a:p>
          <a:p>
            <a:pPr marL="514350" indent="-514350">
              <a:buClrTx/>
              <a:buFont typeface="+mj-lt"/>
              <a:buAutoNum type="arabicParenR"/>
            </a:pPr>
            <a:r>
              <a:rPr lang="en-US" sz="3200" dirty="0" smtClean="0">
                <a:latin typeface="Mongolian Baiti" pitchFamily="66" charset="0"/>
                <a:cs typeface="Mongolian Baiti" pitchFamily="66" charset="0"/>
              </a:rPr>
              <a:t>Food and drink.</a:t>
            </a:r>
          </a:p>
          <a:p>
            <a:pPr marL="514350" indent="-514350">
              <a:buClrTx/>
              <a:buFont typeface="+mj-lt"/>
              <a:buAutoNum type="arabicParenR"/>
            </a:pPr>
            <a:r>
              <a:rPr lang="en-US" sz="3200" dirty="0" smtClean="0">
                <a:latin typeface="Mongolian Baiti" pitchFamily="66" charset="0"/>
                <a:cs typeface="Mongolian Baiti" pitchFamily="66" charset="0"/>
              </a:rPr>
              <a:t>Rest and recreation.</a:t>
            </a:r>
          </a:p>
          <a:p>
            <a:pPr marL="514350" indent="-514350">
              <a:buClrTx/>
              <a:buFont typeface="+mj-lt"/>
              <a:buAutoNum type="arabicParenR"/>
            </a:pPr>
            <a:r>
              <a:rPr lang="en-US" sz="3200" dirty="0" smtClean="0">
                <a:latin typeface="Mongolian Baiti" pitchFamily="66" charset="0"/>
                <a:cs typeface="Mongolian Baiti" pitchFamily="66" charset="0"/>
              </a:rPr>
              <a:t>Protection against elements such as heat, cold, rain and wind.</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b="1" u="sng" dirty="0" smtClean="0"/>
              <a:t>Other factors related to health</a:t>
            </a:r>
            <a:endParaRPr lang="en-US" b="1" u="sng" dirty="0"/>
          </a:p>
        </p:txBody>
      </p:sp>
      <p:sp>
        <p:nvSpPr>
          <p:cNvPr id="3" name="Content Placeholder 2"/>
          <p:cNvSpPr>
            <a:spLocks noGrp="1"/>
          </p:cNvSpPr>
          <p:nvPr>
            <p:ph idx="1"/>
          </p:nvPr>
        </p:nvSpPr>
        <p:spPr>
          <a:xfrm>
            <a:off x="304800" y="1066800"/>
            <a:ext cx="8610600" cy="5562600"/>
          </a:xfrm>
        </p:spPr>
        <p:txBody>
          <a:bodyPr/>
          <a:lstStyle/>
          <a:p>
            <a:pPr>
              <a:buNone/>
            </a:pPr>
            <a:r>
              <a:rPr lang="en-US" b="1" u="sng" dirty="0" smtClean="0"/>
              <a:t>Lighting</a:t>
            </a:r>
          </a:p>
          <a:p>
            <a:r>
              <a:rPr lang="en-US" sz="4400" dirty="0" smtClean="0"/>
              <a:t>Good light is important to good health</a:t>
            </a:r>
          </a:p>
          <a:p>
            <a:r>
              <a:rPr lang="en-US" sz="4400" dirty="0" smtClean="0"/>
              <a:t>The house should  be provided with adequate windows and safe lights</a:t>
            </a:r>
            <a:endParaRPr lang="en-US" sz="4400"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u="sng" dirty="0" smtClean="0"/>
              <a:t>Types of light</a:t>
            </a:r>
            <a:endParaRPr lang="en-US" b="1" u="sng" dirty="0"/>
          </a:p>
        </p:txBody>
      </p:sp>
      <p:sp>
        <p:nvSpPr>
          <p:cNvPr id="3" name="Content Placeholder 2"/>
          <p:cNvSpPr>
            <a:spLocks noGrp="1"/>
          </p:cNvSpPr>
          <p:nvPr>
            <p:ph idx="1"/>
          </p:nvPr>
        </p:nvSpPr>
        <p:spPr>
          <a:xfrm>
            <a:off x="304800" y="990600"/>
            <a:ext cx="8382000" cy="5562600"/>
          </a:xfrm>
        </p:spPr>
        <p:txBody>
          <a:bodyPr/>
          <a:lstStyle/>
          <a:p>
            <a:pPr marL="514350" indent="-514350">
              <a:buFont typeface="+mj-lt"/>
              <a:buAutoNum type="arabicPeriod"/>
            </a:pPr>
            <a:r>
              <a:rPr lang="en-US" dirty="0" smtClean="0"/>
              <a:t>Natural light/sunlight</a:t>
            </a:r>
          </a:p>
          <a:p>
            <a:pPr marL="514350" indent="-514350">
              <a:buFont typeface="+mj-lt"/>
              <a:buAutoNum type="arabicPeriod"/>
            </a:pPr>
            <a:r>
              <a:rPr lang="en-US" dirty="0" smtClean="0"/>
              <a:t>Artificial light</a:t>
            </a:r>
          </a:p>
          <a:p>
            <a:pPr marL="514350" indent="-514350">
              <a:buNone/>
            </a:pPr>
            <a:endParaRPr lang="en-US" dirty="0" smtClean="0"/>
          </a:p>
          <a:p>
            <a:pPr marL="514350" indent="-514350">
              <a:buNone/>
            </a:pPr>
            <a:r>
              <a:rPr lang="en-US" b="1" u="sng" dirty="0" smtClean="0"/>
              <a:t>Natural light</a:t>
            </a:r>
          </a:p>
          <a:p>
            <a:pPr marL="514350" indent="-514350"/>
            <a:r>
              <a:rPr lang="en-US" dirty="0" smtClean="0"/>
              <a:t>The best light</a:t>
            </a:r>
          </a:p>
          <a:p>
            <a:pPr marL="514350" indent="-514350"/>
            <a:r>
              <a:rPr lang="en-US" dirty="0" smtClean="0"/>
              <a:t>Includes ultra violet rays which destroys bacteria</a:t>
            </a:r>
          </a:p>
          <a:p>
            <a:pPr marL="514350" indent="-514350"/>
            <a:r>
              <a:rPr lang="en-US" dirty="0" smtClean="0"/>
              <a:t>Act on the skin to make vitamin D</a:t>
            </a:r>
          </a:p>
          <a:p>
            <a:pPr marL="514350" indent="-514350"/>
            <a:endParaRPr lang="en-US"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b="1" u="sng" dirty="0" smtClean="0"/>
              <a:t>Artificial lights</a:t>
            </a:r>
            <a:endParaRPr lang="en-US" b="1" u="sng" dirty="0"/>
          </a:p>
        </p:txBody>
      </p:sp>
      <p:sp>
        <p:nvSpPr>
          <p:cNvPr id="3" name="Content Placeholder 2"/>
          <p:cNvSpPr>
            <a:spLocks noGrp="1"/>
          </p:cNvSpPr>
          <p:nvPr>
            <p:ph idx="1"/>
          </p:nvPr>
        </p:nvSpPr>
        <p:spPr>
          <a:xfrm>
            <a:off x="304800" y="990600"/>
            <a:ext cx="8534400" cy="5638800"/>
          </a:xfrm>
        </p:spPr>
        <p:txBody>
          <a:bodyPr>
            <a:normAutofit/>
          </a:bodyPr>
          <a:lstStyle/>
          <a:p>
            <a:r>
              <a:rPr lang="en-US" sz="3600" dirty="0" smtClean="0"/>
              <a:t>Includes lamps, candles and electricity</a:t>
            </a:r>
          </a:p>
          <a:p>
            <a:r>
              <a:rPr lang="en-US" sz="3600" dirty="0" smtClean="0"/>
              <a:t>Electricity produces clean light but can cause fires</a:t>
            </a:r>
          </a:p>
          <a:p>
            <a:r>
              <a:rPr lang="en-US" sz="3600" dirty="0" smtClean="0"/>
              <a:t>Interior walls should be painted white</a:t>
            </a:r>
          </a:p>
          <a:p>
            <a:r>
              <a:rPr lang="en-US" sz="3600" dirty="0" smtClean="0"/>
              <a:t>Lights in the ward should be arranged to ensure patients comfort </a:t>
            </a:r>
          </a:p>
          <a:p>
            <a:r>
              <a:rPr lang="en-US" sz="3600" dirty="0" smtClean="0"/>
              <a:t>Lights for e.g. reading, sawing should be strong enough and concentrated in a good position</a:t>
            </a:r>
            <a:endParaRPr lang="en-US" sz="3600"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Note </a:t>
            </a:r>
            <a:endParaRPr lang="en-US" b="1" dirty="0"/>
          </a:p>
        </p:txBody>
      </p:sp>
      <p:sp>
        <p:nvSpPr>
          <p:cNvPr id="3" name="Content Placeholder 2"/>
          <p:cNvSpPr>
            <a:spLocks noGrp="1"/>
          </p:cNvSpPr>
          <p:nvPr>
            <p:ph idx="1"/>
          </p:nvPr>
        </p:nvSpPr>
        <p:spPr>
          <a:xfrm>
            <a:off x="457200" y="914400"/>
            <a:ext cx="8229600" cy="5211763"/>
          </a:xfrm>
        </p:spPr>
        <p:txBody>
          <a:bodyPr/>
          <a:lstStyle/>
          <a:p>
            <a:r>
              <a:rPr lang="en-US" dirty="0" smtClean="0"/>
              <a:t>It is dangerous to work switches with wet hands or while standing in water</a:t>
            </a:r>
          </a:p>
          <a:p>
            <a:pPr>
              <a:buNone/>
            </a:pPr>
            <a:endParaRPr lang="en-US" dirty="0" smtClean="0"/>
          </a:p>
          <a:p>
            <a:pPr>
              <a:buNone/>
            </a:pPr>
            <a:endParaRPr lang="en-US" dirty="0" smtClean="0"/>
          </a:p>
          <a:p>
            <a:pPr>
              <a:buNone/>
            </a:pPr>
            <a:r>
              <a:rPr lang="en-US" sz="4000" b="1" u="sng" dirty="0" smtClean="0"/>
              <a:t>Effects of poor light</a:t>
            </a:r>
          </a:p>
          <a:p>
            <a:r>
              <a:rPr lang="en-US" sz="4000" i="1" dirty="0" smtClean="0"/>
              <a:t>Students homework</a:t>
            </a:r>
            <a:endParaRPr lang="en-US" sz="4000" i="1"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u="sng" dirty="0" smtClean="0"/>
              <a:t>Ventilation </a:t>
            </a:r>
            <a:endParaRPr lang="en-US" b="1" u="sng" dirty="0"/>
          </a:p>
        </p:txBody>
      </p:sp>
      <p:sp>
        <p:nvSpPr>
          <p:cNvPr id="3" name="Content Placeholder 2"/>
          <p:cNvSpPr>
            <a:spLocks noGrp="1"/>
          </p:cNvSpPr>
          <p:nvPr>
            <p:ph idx="1"/>
          </p:nvPr>
        </p:nvSpPr>
        <p:spPr>
          <a:xfrm>
            <a:off x="228600" y="990600"/>
            <a:ext cx="8458200" cy="5638800"/>
          </a:xfrm>
        </p:spPr>
        <p:txBody>
          <a:bodyPr>
            <a:normAutofit/>
          </a:bodyPr>
          <a:lstStyle/>
          <a:p>
            <a:r>
              <a:rPr lang="en-US" sz="4000" dirty="0" smtClean="0"/>
              <a:t>Free passage of air through a building </a:t>
            </a:r>
          </a:p>
          <a:p>
            <a:r>
              <a:rPr lang="en-US" sz="4000" dirty="0" smtClean="0"/>
              <a:t>A good house should be well ventilated to keep or leave in it healthy and free from droplet infection</a:t>
            </a:r>
          </a:p>
          <a:p>
            <a:r>
              <a:rPr lang="en-US" sz="4000" dirty="0" smtClean="0"/>
              <a:t>Germs  content in the air are increased by overcrowding </a:t>
            </a:r>
            <a:endParaRPr lang="en-US" sz="4000"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lstStyle/>
          <a:p>
            <a:r>
              <a:rPr lang="en-US" b="1" u="sng" dirty="0" smtClean="0"/>
              <a:t>Types of ventilation</a:t>
            </a:r>
            <a:endParaRPr lang="en-US" b="1" u="sng" dirty="0"/>
          </a:p>
        </p:txBody>
      </p:sp>
      <p:sp>
        <p:nvSpPr>
          <p:cNvPr id="3" name="Content Placeholder 2"/>
          <p:cNvSpPr>
            <a:spLocks noGrp="1"/>
          </p:cNvSpPr>
          <p:nvPr>
            <p:ph idx="1"/>
          </p:nvPr>
        </p:nvSpPr>
        <p:spPr>
          <a:xfrm>
            <a:off x="457200" y="1447800"/>
            <a:ext cx="8229600" cy="5105400"/>
          </a:xfrm>
        </p:spPr>
        <p:txBody>
          <a:bodyPr>
            <a:normAutofit/>
          </a:bodyPr>
          <a:lstStyle/>
          <a:p>
            <a:pPr marL="514350" indent="-514350">
              <a:buFont typeface="+mj-lt"/>
              <a:buAutoNum type="arabicPeriod"/>
            </a:pPr>
            <a:r>
              <a:rPr lang="en-US" sz="4000" dirty="0" smtClean="0"/>
              <a:t>Natural</a:t>
            </a:r>
          </a:p>
          <a:p>
            <a:pPr marL="514350" indent="-514350">
              <a:buFont typeface="+mj-lt"/>
              <a:buAutoNum type="arabicPeriod"/>
            </a:pPr>
            <a:r>
              <a:rPr lang="en-US" sz="4000" dirty="0" smtClean="0"/>
              <a:t>Mechanical – fans and air-conditioning unit used in buildings</a:t>
            </a:r>
          </a:p>
          <a:p>
            <a:pPr marL="514350" indent="-514350"/>
            <a:r>
              <a:rPr lang="en-US" sz="4000" dirty="0" smtClean="0"/>
              <a:t>Living in poorly ventilated rooms produces and increases the rate of infection with respiratory diseases</a:t>
            </a:r>
            <a:endParaRPr lang="en-US" sz="4000"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b="1" u="sng" dirty="0" smtClean="0"/>
              <a:t>Warmth and heating </a:t>
            </a:r>
            <a:endParaRPr lang="en-US" b="1" u="sng" dirty="0"/>
          </a:p>
        </p:txBody>
      </p:sp>
      <p:sp>
        <p:nvSpPr>
          <p:cNvPr id="3" name="Content Placeholder 2"/>
          <p:cNvSpPr>
            <a:spLocks noGrp="1"/>
          </p:cNvSpPr>
          <p:nvPr>
            <p:ph idx="1"/>
          </p:nvPr>
        </p:nvSpPr>
        <p:spPr>
          <a:xfrm>
            <a:off x="457200" y="990600"/>
            <a:ext cx="8229600" cy="5135563"/>
          </a:xfrm>
        </p:spPr>
        <p:txBody>
          <a:bodyPr/>
          <a:lstStyle/>
          <a:p>
            <a:endParaRPr lang="en-US" dirty="0" smtClean="0"/>
          </a:p>
          <a:p>
            <a:endParaRPr lang="en-US" dirty="0" smtClean="0"/>
          </a:p>
          <a:p>
            <a:r>
              <a:rPr lang="en-US" sz="4000" dirty="0" smtClean="0"/>
              <a:t>Important for people living in low climactic regions</a:t>
            </a:r>
            <a:endParaRPr lang="en-US" sz="4000"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normAutofit fontScale="90000"/>
          </a:bodyPr>
          <a:lstStyle/>
          <a:p>
            <a:r>
              <a:rPr lang="en-US" b="1" u="sng" dirty="0" smtClean="0"/>
              <a:t>Housing </a:t>
            </a:r>
            <a:endParaRPr lang="en-US" b="1" u="sng" dirty="0"/>
          </a:p>
        </p:txBody>
      </p:sp>
      <p:sp>
        <p:nvSpPr>
          <p:cNvPr id="3" name="Content Placeholder 2"/>
          <p:cNvSpPr>
            <a:spLocks noGrp="1"/>
          </p:cNvSpPr>
          <p:nvPr>
            <p:ph idx="1"/>
          </p:nvPr>
        </p:nvSpPr>
        <p:spPr>
          <a:xfrm>
            <a:off x="304800" y="838200"/>
            <a:ext cx="8534400" cy="5715000"/>
          </a:xfrm>
        </p:spPr>
        <p:txBody>
          <a:bodyPr>
            <a:normAutofit/>
          </a:bodyPr>
          <a:lstStyle/>
          <a:p>
            <a:pPr>
              <a:buNone/>
            </a:pPr>
            <a:r>
              <a:rPr lang="en-US" sz="3600" u="sng" dirty="0" smtClean="0"/>
              <a:t>PLANNING</a:t>
            </a:r>
          </a:p>
          <a:p>
            <a:pPr>
              <a:buNone/>
            </a:pPr>
            <a:r>
              <a:rPr lang="en-US" sz="3600" b="1" u="sng" dirty="0" smtClean="0"/>
              <a:t>Town</a:t>
            </a:r>
          </a:p>
          <a:p>
            <a:r>
              <a:rPr lang="en-US" sz="3600" dirty="0" smtClean="0"/>
              <a:t>Plan where the town should be</a:t>
            </a:r>
          </a:p>
          <a:p>
            <a:r>
              <a:rPr lang="en-US" sz="3600" dirty="0" smtClean="0"/>
              <a:t>It is good for health</a:t>
            </a:r>
          </a:p>
          <a:p>
            <a:r>
              <a:rPr lang="en-US" sz="3600" dirty="0" smtClean="0"/>
              <a:t>plan to know where the parks should be</a:t>
            </a:r>
          </a:p>
          <a:p>
            <a:r>
              <a:rPr lang="en-US" sz="3600" dirty="0" smtClean="0"/>
              <a:t>Space for  recreation, shopping center</a:t>
            </a:r>
          </a:p>
          <a:p>
            <a:r>
              <a:rPr lang="en-US" sz="3600" dirty="0" smtClean="0"/>
              <a:t>Space for different house types</a:t>
            </a:r>
          </a:p>
          <a:p>
            <a:r>
              <a:rPr lang="en-US" sz="3600" dirty="0" smtClean="0"/>
              <a:t>Roads, sewage works</a:t>
            </a:r>
            <a:endParaRPr lang="en-US" sz="3600"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i="1" u="sng" dirty="0" smtClean="0"/>
              <a:t>Functions of a house</a:t>
            </a:r>
            <a:endParaRPr lang="en-US" b="1" i="1" u="sng" dirty="0"/>
          </a:p>
        </p:txBody>
      </p:sp>
      <p:sp>
        <p:nvSpPr>
          <p:cNvPr id="3" name="Content Placeholder 2"/>
          <p:cNvSpPr>
            <a:spLocks noGrp="1"/>
          </p:cNvSpPr>
          <p:nvPr>
            <p:ph idx="1"/>
          </p:nvPr>
        </p:nvSpPr>
        <p:spPr>
          <a:xfrm>
            <a:off x="457200" y="1143000"/>
            <a:ext cx="8229600" cy="5334000"/>
          </a:xfrm>
        </p:spPr>
        <p:txBody>
          <a:bodyPr>
            <a:normAutofit/>
          </a:bodyPr>
          <a:lstStyle/>
          <a:p>
            <a:pPr marL="514350" indent="-514350">
              <a:buFont typeface="+mj-lt"/>
              <a:buAutoNum type="arabicPeriod"/>
            </a:pPr>
            <a:r>
              <a:rPr lang="en-US" sz="4000" dirty="0" smtClean="0"/>
              <a:t>Should provide comfort</a:t>
            </a:r>
          </a:p>
          <a:p>
            <a:pPr marL="514350" indent="-514350">
              <a:buFont typeface="+mj-lt"/>
              <a:buAutoNum type="arabicPeriod"/>
            </a:pPr>
            <a:r>
              <a:rPr lang="en-US" sz="4000" dirty="0" smtClean="0"/>
              <a:t>Provide health (promote)</a:t>
            </a:r>
          </a:p>
          <a:p>
            <a:pPr marL="514350" indent="-514350">
              <a:buFont typeface="+mj-lt"/>
              <a:buAutoNum type="arabicPeriod"/>
            </a:pPr>
            <a:r>
              <a:rPr lang="en-US" sz="4000" dirty="0" smtClean="0"/>
              <a:t>Enjoyment </a:t>
            </a:r>
          </a:p>
          <a:p>
            <a:pPr marL="514350" indent="-514350">
              <a:buFont typeface="+mj-lt"/>
              <a:buAutoNum type="arabicPeriod"/>
            </a:pPr>
            <a:r>
              <a:rPr lang="en-US" sz="4000" dirty="0" smtClean="0"/>
              <a:t>For making a home and rearing a family</a:t>
            </a:r>
            <a:endParaRPr lang="en-US" sz="4000"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19200"/>
          </a:xfrm>
        </p:spPr>
        <p:txBody>
          <a:bodyPr>
            <a:normAutofit fontScale="90000"/>
          </a:bodyPr>
          <a:lstStyle/>
          <a:p>
            <a:r>
              <a:rPr lang="en-US" dirty="0" smtClean="0"/>
              <a:t> </a:t>
            </a:r>
            <a:r>
              <a:rPr lang="en-US" b="1" u="sng" dirty="0" smtClean="0"/>
              <a:t>A good house should have the following</a:t>
            </a:r>
            <a:endParaRPr lang="en-US" b="1" u="sng" dirty="0"/>
          </a:p>
        </p:txBody>
      </p:sp>
      <p:sp>
        <p:nvSpPr>
          <p:cNvPr id="3" name="Content Placeholder 2"/>
          <p:cNvSpPr>
            <a:spLocks noGrp="1"/>
          </p:cNvSpPr>
          <p:nvPr>
            <p:ph idx="1"/>
          </p:nvPr>
        </p:nvSpPr>
        <p:spPr>
          <a:xfrm>
            <a:off x="304800" y="1600200"/>
            <a:ext cx="8534400" cy="4876800"/>
          </a:xfrm>
        </p:spPr>
        <p:txBody>
          <a:bodyPr>
            <a:noAutofit/>
          </a:bodyPr>
          <a:lstStyle/>
          <a:p>
            <a:r>
              <a:rPr lang="en-US" sz="4000" dirty="0" smtClean="0"/>
              <a:t>Strong walls due to extremes of climate</a:t>
            </a:r>
          </a:p>
          <a:p>
            <a:r>
              <a:rPr lang="en-US" sz="4000" dirty="0" smtClean="0"/>
              <a:t>A water proof roof</a:t>
            </a:r>
          </a:p>
          <a:p>
            <a:pPr marL="514350" indent="-514350"/>
            <a:r>
              <a:rPr lang="en-US" sz="4000" dirty="0" smtClean="0"/>
              <a:t>A Dump proof course</a:t>
            </a:r>
          </a:p>
          <a:p>
            <a:pPr marL="514350" indent="-514350"/>
            <a:r>
              <a:rPr lang="en-US" sz="4000" dirty="0" smtClean="0"/>
              <a:t>The house should be well sited</a:t>
            </a:r>
          </a:p>
          <a:p>
            <a:pPr marL="514350" indent="-514350"/>
            <a:r>
              <a:rPr lang="en-US" sz="4000" dirty="0" smtClean="0"/>
              <a:t>Preferably permanent</a:t>
            </a:r>
          </a:p>
          <a:p>
            <a:pPr marL="514350" indent="-514350"/>
            <a:r>
              <a:rPr lang="en-US" sz="4000" dirty="0" smtClean="0"/>
              <a:t>Water  supply</a:t>
            </a:r>
            <a:endParaRPr lang="en-US" sz="4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b="1" dirty="0" smtClean="0"/>
              <a:t>CONT……………..</a:t>
            </a:r>
            <a:endParaRPr lang="en-US" b="1" dirty="0"/>
          </a:p>
        </p:txBody>
      </p:sp>
      <p:sp>
        <p:nvSpPr>
          <p:cNvPr id="3" name="Content Placeholder 2"/>
          <p:cNvSpPr>
            <a:spLocks noGrp="1"/>
          </p:cNvSpPr>
          <p:nvPr>
            <p:ph idx="1"/>
          </p:nvPr>
        </p:nvSpPr>
        <p:spPr>
          <a:xfrm>
            <a:off x="228600" y="914400"/>
            <a:ext cx="8686800" cy="5638800"/>
          </a:xfrm>
        </p:spPr>
        <p:txBody>
          <a:bodyPr>
            <a:normAutofit/>
          </a:bodyPr>
          <a:lstStyle/>
          <a:p>
            <a:pPr marL="514350" indent="-514350">
              <a:buNone/>
            </a:pPr>
            <a:r>
              <a:rPr lang="en-US" dirty="0" smtClean="0"/>
              <a:t>7). </a:t>
            </a:r>
            <a:r>
              <a:rPr lang="en-US" sz="3200" dirty="0" smtClean="0">
                <a:latin typeface="Mongolian Baiti" pitchFamily="66" charset="0"/>
                <a:cs typeface="Mongolian Baiti" pitchFamily="66" charset="0"/>
              </a:rPr>
              <a:t>Protection against disease carrying insects.</a:t>
            </a:r>
          </a:p>
          <a:p>
            <a:pPr marL="514350" indent="-514350">
              <a:buNone/>
            </a:pPr>
            <a:r>
              <a:rPr lang="en-US" sz="3200" dirty="0" smtClean="0">
                <a:latin typeface="Mongolian Baiti" pitchFamily="66" charset="0"/>
                <a:cs typeface="Mongolian Baiti" pitchFamily="66" charset="0"/>
              </a:rPr>
              <a:t>8). Avoidance of sources of the disease such as ensuring that water is treated.</a:t>
            </a:r>
          </a:p>
          <a:p>
            <a:pPr marL="514350" indent="-514350">
              <a:buNone/>
            </a:pPr>
            <a:r>
              <a:rPr lang="en-US" sz="3200" dirty="0" smtClean="0">
                <a:latin typeface="Mongolian Baiti" pitchFamily="66" charset="0"/>
                <a:cs typeface="Mongolian Baiti" pitchFamily="66" charset="0"/>
              </a:rPr>
              <a:t>9). Proper disposal of waste to prevent environmental contamination.</a:t>
            </a:r>
          </a:p>
          <a:p>
            <a:pPr marL="514350" indent="-514350">
              <a:buNone/>
            </a:pPr>
            <a:r>
              <a:rPr lang="en-US" sz="3200" dirty="0" smtClean="0">
                <a:latin typeface="Mongolian Baiti" pitchFamily="66" charset="0"/>
                <a:cs typeface="Mongolian Baiti" pitchFamily="66" charset="0"/>
              </a:rPr>
              <a:t>10). Special protective measures such as wearing protective clothing depending on the environment we are in.</a:t>
            </a:r>
          </a:p>
          <a:p>
            <a:pPr>
              <a:buNone/>
            </a:pPr>
            <a:endParaRPr lang="en-US" sz="4000"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457200" y="990600"/>
            <a:ext cx="8229600" cy="5562600"/>
          </a:xfrm>
        </p:spPr>
        <p:txBody>
          <a:bodyPr>
            <a:noAutofit/>
          </a:bodyPr>
          <a:lstStyle/>
          <a:p>
            <a:r>
              <a:rPr lang="en-US" sz="3200" dirty="0" smtClean="0"/>
              <a:t>Safe human excreta disposal</a:t>
            </a:r>
          </a:p>
          <a:p>
            <a:r>
              <a:rPr lang="en-US" sz="3200" dirty="0" smtClean="0"/>
              <a:t>Good lighting</a:t>
            </a:r>
          </a:p>
          <a:p>
            <a:r>
              <a:rPr lang="en-US" sz="3200" dirty="0" smtClean="0"/>
              <a:t>Safe place for storing fuel and fro cooking food</a:t>
            </a:r>
          </a:p>
          <a:p>
            <a:r>
              <a:rPr lang="en-US" sz="3200" dirty="0" smtClean="0"/>
              <a:t>A place for Bathing and for washing clothes</a:t>
            </a:r>
          </a:p>
          <a:p>
            <a:r>
              <a:rPr lang="en-US" sz="3200" dirty="0" smtClean="0"/>
              <a:t>Good ventilation</a:t>
            </a:r>
          </a:p>
          <a:p>
            <a:r>
              <a:rPr lang="en-US" sz="3200" dirty="0" smtClean="0"/>
              <a:t>Proper means for heating Where possible</a:t>
            </a:r>
          </a:p>
          <a:p>
            <a:r>
              <a:rPr lang="en-US" sz="3200" dirty="0" smtClean="0"/>
              <a:t>Kitchen garden for vegetables</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b="1" u="sng" dirty="0" smtClean="0"/>
              <a:t>Cont………………</a:t>
            </a:r>
            <a:endParaRPr lang="en-US" b="1" u="sng" dirty="0"/>
          </a:p>
        </p:txBody>
      </p:sp>
      <p:sp>
        <p:nvSpPr>
          <p:cNvPr id="3" name="Content Placeholder 2"/>
          <p:cNvSpPr>
            <a:spLocks noGrp="1"/>
          </p:cNvSpPr>
          <p:nvPr>
            <p:ph idx="1"/>
          </p:nvPr>
        </p:nvSpPr>
        <p:spPr>
          <a:xfrm>
            <a:off x="228600" y="838200"/>
            <a:ext cx="8610600" cy="5638800"/>
          </a:xfrm>
        </p:spPr>
        <p:txBody>
          <a:bodyPr>
            <a:normAutofit/>
          </a:bodyPr>
          <a:lstStyle/>
          <a:p>
            <a:r>
              <a:rPr lang="en-US" sz="4400" dirty="0" smtClean="0"/>
              <a:t>Enough space for all the people</a:t>
            </a:r>
          </a:p>
          <a:p>
            <a:r>
              <a:rPr lang="en-US" sz="4400" dirty="0" smtClean="0"/>
              <a:t>The appropriate should be 10 by 10 ft.²</a:t>
            </a:r>
          </a:p>
          <a:p>
            <a:r>
              <a:rPr lang="en-US" sz="4400" dirty="0" smtClean="0"/>
              <a:t>Should be windward from any site which has offensive Smell</a:t>
            </a:r>
          </a:p>
          <a:p>
            <a:r>
              <a:rPr lang="en-US" sz="4400" dirty="0" smtClean="0"/>
              <a:t>Not built on water logged site</a:t>
            </a:r>
            <a:endParaRPr lang="en-US" sz="4400"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When designing a house consider the following</a:t>
            </a:r>
            <a:endParaRPr lang="en-US" b="1" u="sng" dirty="0"/>
          </a:p>
        </p:txBody>
      </p:sp>
      <p:sp>
        <p:nvSpPr>
          <p:cNvPr id="3" name="Content Placeholder 2"/>
          <p:cNvSpPr>
            <a:spLocks noGrp="1"/>
          </p:cNvSpPr>
          <p:nvPr>
            <p:ph idx="1"/>
          </p:nvPr>
        </p:nvSpPr>
        <p:spPr/>
        <p:txBody>
          <a:bodyPr>
            <a:noAutofit/>
          </a:bodyPr>
          <a:lstStyle/>
          <a:p>
            <a:r>
              <a:rPr lang="en-US" sz="3600" dirty="0" smtClean="0"/>
              <a:t>Number of people to occupy the house</a:t>
            </a:r>
          </a:p>
          <a:p>
            <a:r>
              <a:rPr lang="en-US" sz="3600" dirty="0" smtClean="0"/>
              <a:t>Separate rooms for different purposes</a:t>
            </a:r>
          </a:p>
          <a:p>
            <a:r>
              <a:rPr lang="en-US" sz="3600" dirty="0" smtClean="0"/>
              <a:t>Minimum rooms not less than three rooms</a:t>
            </a:r>
          </a:p>
          <a:p>
            <a:r>
              <a:rPr lang="en-US" sz="3600" dirty="0" smtClean="0"/>
              <a:t>The  generation gap</a:t>
            </a:r>
          </a:p>
          <a:p>
            <a:r>
              <a:rPr lang="en-US" sz="3600" dirty="0" smtClean="0"/>
              <a:t>The distance between houses</a:t>
            </a:r>
            <a:endParaRPr lang="en-US" sz="3600"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u="sng" dirty="0" smtClean="0"/>
              <a:t>Cont……………..</a:t>
            </a:r>
            <a:endParaRPr lang="en-US" b="1" u="sng" dirty="0"/>
          </a:p>
        </p:txBody>
      </p:sp>
      <p:sp>
        <p:nvSpPr>
          <p:cNvPr id="3" name="Content Placeholder 2"/>
          <p:cNvSpPr>
            <a:spLocks noGrp="1"/>
          </p:cNvSpPr>
          <p:nvPr>
            <p:ph idx="1"/>
          </p:nvPr>
        </p:nvSpPr>
        <p:spPr>
          <a:xfrm>
            <a:off x="304800" y="914400"/>
            <a:ext cx="8534400" cy="5562600"/>
          </a:xfrm>
        </p:spPr>
        <p:txBody>
          <a:bodyPr/>
          <a:lstStyle/>
          <a:p>
            <a:r>
              <a:rPr lang="en-US" dirty="0" smtClean="0"/>
              <a:t>Cattle </a:t>
            </a:r>
            <a:r>
              <a:rPr lang="en-US" dirty="0" err="1" smtClean="0"/>
              <a:t>bomas</a:t>
            </a:r>
            <a:r>
              <a:rPr lang="en-US" dirty="0" smtClean="0"/>
              <a:t> and latrine to be on leeward side</a:t>
            </a:r>
          </a:p>
          <a:p>
            <a:endParaRPr lang="en-US" dirty="0" smtClean="0"/>
          </a:p>
          <a:p>
            <a:pPr>
              <a:buNone/>
            </a:pPr>
            <a:r>
              <a:rPr lang="en-US" sz="4000" b="1" u="sng" dirty="0" smtClean="0"/>
              <a:t>Setting of houses</a:t>
            </a:r>
          </a:p>
          <a:p>
            <a:r>
              <a:rPr lang="en-US" sz="4000" dirty="0" smtClean="0"/>
              <a:t>Right angles</a:t>
            </a:r>
          </a:p>
          <a:p>
            <a:r>
              <a:rPr lang="en-US" sz="4000" dirty="0" smtClean="0"/>
              <a:t>Foundation should be firm</a:t>
            </a:r>
          </a:p>
          <a:p>
            <a:r>
              <a:rPr lang="en-US" sz="4000" dirty="0" smtClean="0"/>
              <a:t>Minimum of 2 feet dug in the soil</a:t>
            </a:r>
            <a:endParaRPr lang="en-US" sz="4000"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b="1" u="sng" dirty="0" smtClean="0"/>
              <a:t>The floor</a:t>
            </a:r>
            <a:endParaRPr lang="en-US" b="1" u="sng" dirty="0"/>
          </a:p>
        </p:txBody>
      </p:sp>
      <p:sp>
        <p:nvSpPr>
          <p:cNvPr id="3" name="Content Placeholder 2"/>
          <p:cNvSpPr>
            <a:spLocks noGrp="1"/>
          </p:cNvSpPr>
          <p:nvPr>
            <p:ph idx="1"/>
          </p:nvPr>
        </p:nvSpPr>
        <p:spPr>
          <a:xfrm>
            <a:off x="304800" y="1066800"/>
            <a:ext cx="8534400" cy="5486400"/>
          </a:xfrm>
        </p:spPr>
        <p:txBody>
          <a:bodyPr>
            <a:normAutofit/>
          </a:bodyPr>
          <a:lstStyle/>
          <a:p>
            <a:r>
              <a:rPr lang="en-US" sz="3600" dirty="0" smtClean="0"/>
              <a:t>Should be at least 6 inches above the ground level formed of concrete or murram wood or local clay</a:t>
            </a:r>
          </a:p>
          <a:p>
            <a:endParaRPr lang="en-US" sz="3600" dirty="0" smtClean="0"/>
          </a:p>
          <a:p>
            <a:pPr marL="514350" indent="-514350">
              <a:buNone/>
            </a:pPr>
            <a:r>
              <a:rPr lang="en-US" sz="3600" b="1" u="sng" dirty="0" smtClean="0"/>
              <a:t>The walls</a:t>
            </a:r>
          </a:p>
          <a:p>
            <a:pPr marL="514350" indent="-514350"/>
            <a:r>
              <a:rPr lang="en-US" sz="3600" dirty="0" smtClean="0"/>
              <a:t>Height should be at least 8 feet and plastered to smooth finish</a:t>
            </a:r>
          </a:p>
          <a:p>
            <a:pPr marL="514350" indent="-514350"/>
            <a:r>
              <a:rPr lang="en-US" sz="3600" dirty="0" smtClean="0"/>
              <a:t>White paint is recommended to reflect light</a:t>
            </a:r>
            <a:endParaRPr lang="en-US" sz="3600"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b="1" u="sng" dirty="0" smtClean="0"/>
              <a:t>Classification of houses</a:t>
            </a:r>
            <a:endParaRPr lang="en-US" b="1" u="sng" dirty="0"/>
          </a:p>
        </p:txBody>
      </p:sp>
      <p:sp>
        <p:nvSpPr>
          <p:cNvPr id="3" name="Content Placeholder 2"/>
          <p:cNvSpPr>
            <a:spLocks noGrp="1"/>
          </p:cNvSpPr>
          <p:nvPr>
            <p:ph idx="1"/>
          </p:nvPr>
        </p:nvSpPr>
        <p:spPr>
          <a:xfrm>
            <a:off x="304800" y="990600"/>
            <a:ext cx="8458200" cy="5562600"/>
          </a:xfrm>
        </p:spPr>
        <p:txBody>
          <a:bodyPr>
            <a:normAutofit/>
          </a:bodyPr>
          <a:lstStyle/>
          <a:p>
            <a:endParaRPr lang="en-US" sz="4400" dirty="0" smtClean="0"/>
          </a:p>
          <a:p>
            <a:r>
              <a:rPr lang="en-US" sz="4400" dirty="0" smtClean="0"/>
              <a:t>Temporary</a:t>
            </a:r>
          </a:p>
          <a:p>
            <a:r>
              <a:rPr lang="en-US" sz="4400" dirty="0" smtClean="0"/>
              <a:t>Permanent</a:t>
            </a:r>
          </a:p>
          <a:p>
            <a:r>
              <a:rPr lang="en-US" sz="4400" dirty="0" smtClean="0"/>
              <a:t>Semi permanent</a:t>
            </a:r>
            <a:endParaRPr lang="en-US" sz="4400"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u="sng" dirty="0" smtClean="0"/>
              <a:t>Temporary houses</a:t>
            </a:r>
            <a:endParaRPr lang="en-US" b="1" u="sng" dirty="0"/>
          </a:p>
        </p:txBody>
      </p:sp>
      <p:sp>
        <p:nvSpPr>
          <p:cNvPr id="3" name="Content Placeholder 2"/>
          <p:cNvSpPr>
            <a:spLocks noGrp="1"/>
          </p:cNvSpPr>
          <p:nvPr>
            <p:ph idx="1"/>
          </p:nvPr>
        </p:nvSpPr>
        <p:spPr>
          <a:xfrm>
            <a:off x="381000" y="990600"/>
            <a:ext cx="8305800" cy="5638800"/>
          </a:xfrm>
        </p:spPr>
        <p:txBody>
          <a:bodyPr>
            <a:normAutofit/>
          </a:bodyPr>
          <a:lstStyle/>
          <a:p>
            <a:r>
              <a:rPr lang="en-US" sz="4000" dirty="0" smtClean="0"/>
              <a:t>Easy to built and easy to destroy e.g. fire</a:t>
            </a:r>
          </a:p>
          <a:p>
            <a:r>
              <a:rPr lang="en-US" sz="4000" dirty="0" smtClean="0"/>
              <a:t>Tend to have poor lighting</a:t>
            </a:r>
          </a:p>
          <a:p>
            <a:r>
              <a:rPr lang="en-US" sz="4000" dirty="0" smtClean="0"/>
              <a:t>In adequate space</a:t>
            </a:r>
          </a:p>
          <a:p>
            <a:r>
              <a:rPr lang="en-US" sz="4000" dirty="0" smtClean="0"/>
              <a:t>Difficult to keep clean</a:t>
            </a:r>
          </a:p>
          <a:p>
            <a:r>
              <a:rPr lang="en-US" sz="4000" dirty="0" smtClean="0"/>
              <a:t>There is a danger of rats in the grass</a:t>
            </a:r>
            <a:endParaRPr lang="en-US" sz="4000"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u="sng" dirty="0" smtClean="0"/>
              <a:t>Semi-permanent  house</a:t>
            </a:r>
            <a:endParaRPr lang="en-US" b="1" u="sng" dirty="0"/>
          </a:p>
        </p:txBody>
      </p:sp>
      <p:sp>
        <p:nvSpPr>
          <p:cNvPr id="3" name="Content Placeholder 2"/>
          <p:cNvSpPr>
            <a:spLocks noGrp="1"/>
          </p:cNvSpPr>
          <p:nvPr>
            <p:ph idx="1"/>
          </p:nvPr>
        </p:nvSpPr>
        <p:spPr>
          <a:xfrm>
            <a:off x="228600" y="990600"/>
            <a:ext cx="8686800" cy="5486400"/>
          </a:xfrm>
        </p:spPr>
        <p:txBody>
          <a:bodyPr/>
          <a:lstStyle/>
          <a:p>
            <a:endParaRPr lang="en-US" dirty="0" smtClean="0"/>
          </a:p>
          <a:p>
            <a:r>
              <a:rPr lang="en-US" sz="4400" dirty="0" smtClean="0"/>
              <a:t>E.g. wooden houses or made up of Iron sheets or mud</a:t>
            </a:r>
          </a:p>
          <a:p>
            <a:r>
              <a:rPr lang="en-US" sz="4400" dirty="0" smtClean="0"/>
              <a:t>Can last for 10 to 15 years</a:t>
            </a:r>
            <a:endParaRPr lang="en-US" sz="4400"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b="1" u="sng" dirty="0" smtClean="0"/>
              <a:t>Permanent house</a:t>
            </a:r>
            <a:endParaRPr lang="en-US" b="1" u="sng" dirty="0"/>
          </a:p>
        </p:txBody>
      </p:sp>
      <p:sp>
        <p:nvSpPr>
          <p:cNvPr id="3" name="Content Placeholder 2"/>
          <p:cNvSpPr>
            <a:spLocks noGrp="1"/>
          </p:cNvSpPr>
          <p:nvPr>
            <p:ph idx="1"/>
          </p:nvPr>
        </p:nvSpPr>
        <p:spPr>
          <a:xfrm>
            <a:off x="304800" y="1219200"/>
            <a:ext cx="8610600" cy="5257800"/>
          </a:xfrm>
        </p:spPr>
        <p:txBody>
          <a:bodyPr/>
          <a:lstStyle/>
          <a:p>
            <a:r>
              <a:rPr lang="en-US" dirty="0" smtClean="0"/>
              <a:t>put up using bricks, seasoned timber, cement and iron sheets</a:t>
            </a:r>
          </a:p>
          <a:p>
            <a:r>
              <a:rPr lang="en-US" dirty="0" smtClean="0"/>
              <a:t>Blocks are good for insulation and sound proofing</a:t>
            </a:r>
          </a:p>
          <a:p>
            <a:r>
              <a:rPr lang="en-US" dirty="0" smtClean="0"/>
              <a:t>Can last for 25 years </a:t>
            </a:r>
            <a:endParaRPr lang="en-US"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447800"/>
          </a:xfrm>
        </p:spPr>
        <p:txBody>
          <a:bodyPr>
            <a:normAutofit fontScale="90000"/>
          </a:bodyPr>
          <a:lstStyle/>
          <a:p>
            <a:r>
              <a:rPr lang="en-US" b="1" u="sng" dirty="0" smtClean="0"/>
              <a:t>CONTROL OF VECTORS AND RODENTS</a:t>
            </a:r>
            <a:endParaRPr lang="en-US" b="1" u="sng" dirty="0"/>
          </a:p>
        </p:txBody>
      </p:sp>
      <p:sp>
        <p:nvSpPr>
          <p:cNvPr id="3" name="Content Placeholder 2"/>
          <p:cNvSpPr>
            <a:spLocks noGrp="1"/>
          </p:cNvSpPr>
          <p:nvPr>
            <p:ph idx="1"/>
          </p:nvPr>
        </p:nvSpPr>
        <p:spPr>
          <a:xfrm>
            <a:off x="304800" y="1828800"/>
            <a:ext cx="8382000" cy="4800600"/>
          </a:xfrm>
        </p:spPr>
        <p:txBody>
          <a:bodyPr/>
          <a:lstStyle/>
          <a:p>
            <a:pPr>
              <a:buNone/>
            </a:pPr>
            <a:r>
              <a:rPr lang="en-US" b="1" u="sng" dirty="0" smtClean="0"/>
              <a:t>WHY WE NEED TO CONTROL THEM</a:t>
            </a:r>
          </a:p>
          <a:p>
            <a:pPr>
              <a:buNone/>
            </a:pPr>
            <a:endParaRPr lang="en-US" b="1" u="sng" dirty="0" smtClean="0"/>
          </a:p>
          <a:p>
            <a:pPr>
              <a:buNone/>
            </a:pPr>
            <a:endParaRPr lang="en-US" b="1" u="sng" dirty="0" smtClean="0"/>
          </a:p>
          <a:p>
            <a:r>
              <a:rPr lang="en-US" dirty="0" smtClean="0"/>
              <a:t>In order to keep a healthy house which is free from insects, rodents and parasites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US" b="1" dirty="0" smtClean="0"/>
              <a:t>NOTE </a:t>
            </a:r>
            <a:endParaRPr lang="en-US" b="1" dirty="0"/>
          </a:p>
        </p:txBody>
      </p:sp>
      <p:sp>
        <p:nvSpPr>
          <p:cNvPr id="3" name="Content Placeholder 2"/>
          <p:cNvSpPr>
            <a:spLocks noGrp="1"/>
          </p:cNvSpPr>
          <p:nvPr>
            <p:ph idx="1"/>
          </p:nvPr>
        </p:nvSpPr>
        <p:spPr>
          <a:xfrm>
            <a:off x="228600" y="1143000"/>
            <a:ext cx="8763000" cy="5486400"/>
          </a:xfrm>
        </p:spPr>
        <p:txBody>
          <a:bodyPr>
            <a:normAutofit/>
          </a:bodyPr>
          <a:lstStyle/>
          <a:p>
            <a:r>
              <a:rPr lang="en-US" sz="3200" dirty="0" smtClean="0">
                <a:latin typeface="Mongolian Baiti" pitchFamily="66" charset="0"/>
                <a:cs typeface="Mongolian Baiti" pitchFamily="66" charset="0"/>
              </a:rPr>
              <a:t>There is need to cultivate a healthy mind and companionship.</a:t>
            </a:r>
          </a:p>
          <a:p>
            <a:r>
              <a:rPr lang="en-US" sz="3200" dirty="0" smtClean="0">
                <a:latin typeface="Mongolian Baiti" pitchFamily="66" charset="0"/>
                <a:cs typeface="Mongolian Baiti" pitchFamily="66" charset="0"/>
              </a:rPr>
              <a:t>The individual needs to participate in group activities in order to avoid concentrating on personal depressing problems or feelings so as to keep a health mind.</a:t>
            </a:r>
            <a:endParaRPr lang="en-US" sz="3200" dirty="0">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u="sng" dirty="0" smtClean="0"/>
              <a:t>Insects </a:t>
            </a:r>
            <a:endParaRPr lang="en-US" b="1" u="sng" dirty="0"/>
          </a:p>
        </p:txBody>
      </p:sp>
      <p:sp>
        <p:nvSpPr>
          <p:cNvPr id="3" name="Content Placeholder 2"/>
          <p:cNvSpPr>
            <a:spLocks noGrp="1"/>
          </p:cNvSpPr>
          <p:nvPr>
            <p:ph idx="1"/>
          </p:nvPr>
        </p:nvSpPr>
        <p:spPr>
          <a:xfrm>
            <a:off x="228600" y="838200"/>
            <a:ext cx="8686800" cy="5791200"/>
          </a:xfrm>
        </p:spPr>
        <p:txBody>
          <a:bodyPr/>
          <a:lstStyle/>
          <a:p>
            <a:endParaRPr lang="en-US" sz="4400" dirty="0" smtClean="0"/>
          </a:p>
          <a:p>
            <a:r>
              <a:rPr lang="en-US" sz="4800" dirty="0" smtClean="0"/>
              <a:t>House flies, fleas, lice, ticks, bed bugs, cockroaches, mosquitoes, sand flies, tsetse flies, itch mites, ants and moths, termites etc</a:t>
            </a:r>
          </a:p>
          <a:p>
            <a:endParaRPr lang="en-US" dirty="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b="1" u="sng" dirty="0" smtClean="0"/>
              <a:t>Rodents </a:t>
            </a:r>
            <a:endParaRPr lang="en-US" b="1" u="sng" dirty="0"/>
          </a:p>
        </p:txBody>
      </p:sp>
      <p:sp>
        <p:nvSpPr>
          <p:cNvPr id="3" name="Content Placeholder 2"/>
          <p:cNvSpPr>
            <a:spLocks noGrp="1"/>
          </p:cNvSpPr>
          <p:nvPr>
            <p:ph idx="1"/>
          </p:nvPr>
        </p:nvSpPr>
        <p:spPr>
          <a:xfrm>
            <a:off x="457200" y="1066800"/>
            <a:ext cx="8229600" cy="5059363"/>
          </a:xfrm>
        </p:spPr>
        <p:txBody>
          <a:bodyPr>
            <a:normAutofit/>
          </a:bodyPr>
          <a:lstStyle/>
          <a:p>
            <a:r>
              <a:rPr lang="en-US" sz="4000" b="1" i="1" dirty="0" smtClean="0"/>
              <a:t>Rats</a:t>
            </a:r>
          </a:p>
          <a:p>
            <a:r>
              <a:rPr lang="en-US" sz="4000" dirty="0" smtClean="0"/>
              <a:t>Where rodents are dominant it is important to educate the community about  them and their diseases</a:t>
            </a:r>
          </a:p>
          <a:p>
            <a:r>
              <a:rPr lang="en-US" sz="4000" dirty="0" smtClean="0"/>
              <a:t>Be specific and mention the diseases they cause e.g. plague</a:t>
            </a:r>
            <a:endParaRPr lang="en-US" sz="4000" dirty="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b="1" dirty="0" smtClean="0"/>
              <a:t>House fly</a:t>
            </a:r>
            <a:endParaRPr lang="en-US" b="1" dirty="0"/>
          </a:p>
        </p:txBody>
      </p:sp>
      <p:sp>
        <p:nvSpPr>
          <p:cNvPr id="3" name="Content Placeholder 2"/>
          <p:cNvSpPr>
            <a:spLocks noGrp="1"/>
          </p:cNvSpPr>
          <p:nvPr>
            <p:ph idx="1"/>
          </p:nvPr>
        </p:nvSpPr>
        <p:spPr>
          <a:xfrm>
            <a:off x="228600" y="838200"/>
            <a:ext cx="8686800" cy="5867400"/>
          </a:xfrm>
        </p:spPr>
        <p:txBody>
          <a:bodyPr>
            <a:noAutofit/>
          </a:bodyPr>
          <a:lstStyle/>
          <a:p>
            <a:r>
              <a:rPr lang="en-US" sz="3600" dirty="0" smtClean="0"/>
              <a:t>The life cycle of a house fly is 10 days</a:t>
            </a:r>
          </a:p>
          <a:p>
            <a:r>
              <a:rPr lang="en-US" sz="3600" dirty="0" smtClean="0"/>
              <a:t>Eggs are laid in warm organic waste </a:t>
            </a:r>
            <a:r>
              <a:rPr lang="en-US" sz="3600" dirty="0" err="1" smtClean="0"/>
              <a:t>e.g</a:t>
            </a:r>
            <a:r>
              <a:rPr lang="en-US" sz="3600" dirty="0" smtClean="0"/>
              <a:t> manure, excreta, decaying vegetables, left over foods</a:t>
            </a:r>
          </a:p>
          <a:p>
            <a:r>
              <a:rPr lang="en-US" sz="3600" dirty="0" smtClean="0"/>
              <a:t>The body of the house fly and legs are hairy and so they carry bacteria</a:t>
            </a:r>
          </a:p>
          <a:p>
            <a:r>
              <a:rPr lang="en-US" sz="3600" dirty="0" smtClean="0"/>
              <a:t>The house fly dissolves food with saliva before they eat it</a:t>
            </a:r>
          </a:p>
          <a:p>
            <a:r>
              <a:rPr lang="en-US" sz="3600" dirty="0" smtClean="0"/>
              <a:t>It also vomits and defecates on the food leading to contamination</a:t>
            </a:r>
            <a:endParaRPr lang="en-US" sz="3600"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b="1" dirty="0" smtClean="0"/>
              <a:t>Some diseases house fly spreads</a:t>
            </a:r>
            <a:endParaRPr lang="en-US" b="1" dirty="0"/>
          </a:p>
        </p:txBody>
      </p:sp>
      <p:sp>
        <p:nvSpPr>
          <p:cNvPr id="3" name="Content Placeholder 2"/>
          <p:cNvSpPr>
            <a:spLocks noGrp="1"/>
          </p:cNvSpPr>
          <p:nvPr>
            <p:ph idx="1"/>
          </p:nvPr>
        </p:nvSpPr>
        <p:spPr>
          <a:xfrm>
            <a:off x="228600" y="838200"/>
            <a:ext cx="8763000" cy="5791200"/>
          </a:xfrm>
        </p:spPr>
        <p:txBody>
          <a:bodyPr>
            <a:normAutofit lnSpcReduction="10000"/>
          </a:bodyPr>
          <a:lstStyle/>
          <a:p>
            <a:pPr>
              <a:buFont typeface="Wingdings" pitchFamily="2" charset="2"/>
              <a:buChar char="Ø"/>
            </a:pPr>
            <a:r>
              <a:rPr lang="en-US" sz="3600" dirty="0" smtClean="0"/>
              <a:t>Eric </a:t>
            </a:r>
            <a:r>
              <a:rPr lang="en-US" sz="3600" dirty="0" err="1" smtClean="0"/>
              <a:t>nortberg</a:t>
            </a:r>
            <a:r>
              <a:rPr lang="en-US" sz="3600" dirty="0" smtClean="0"/>
              <a:t>-starts meal with faeces and ends with good food</a:t>
            </a:r>
          </a:p>
          <a:p>
            <a:r>
              <a:rPr lang="en-US" sz="3600" dirty="0" smtClean="0"/>
              <a:t>Typhoid fever</a:t>
            </a:r>
          </a:p>
          <a:p>
            <a:r>
              <a:rPr lang="en-US" sz="3600" dirty="0" smtClean="0"/>
              <a:t>Other enteric diseases</a:t>
            </a:r>
          </a:p>
          <a:p>
            <a:pPr>
              <a:buFont typeface="Wingdings" pitchFamily="2" charset="2"/>
              <a:buChar char="Ø"/>
            </a:pPr>
            <a:r>
              <a:rPr lang="en-US" sz="3600" dirty="0" smtClean="0"/>
              <a:t>Dysentery</a:t>
            </a:r>
          </a:p>
          <a:p>
            <a:pPr>
              <a:buFont typeface="Wingdings" pitchFamily="2" charset="2"/>
              <a:buChar char="Ø"/>
            </a:pPr>
            <a:r>
              <a:rPr lang="en-US" sz="3600" dirty="0" smtClean="0"/>
              <a:t>Gastro enteritis</a:t>
            </a:r>
          </a:p>
          <a:p>
            <a:pPr>
              <a:buFont typeface="Wingdings" pitchFamily="2" charset="2"/>
              <a:buChar char="Ø"/>
            </a:pPr>
            <a:r>
              <a:rPr lang="en-US" sz="3600" dirty="0" smtClean="0"/>
              <a:t>Trachoma </a:t>
            </a:r>
          </a:p>
          <a:p>
            <a:pPr>
              <a:buFont typeface="Wingdings" pitchFamily="2" charset="2"/>
              <a:buChar char="Ø"/>
            </a:pPr>
            <a:r>
              <a:rPr lang="en-US" sz="3600" dirty="0" smtClean="0"/>
              <a:t>Cholera</a:t>
            </a:r>
          </a:p>
          <a:p>
            <a:pPr>
              <a:buFont typeface="Wingdings" pitchFamily="2" charset="2"/>
              <a:buChar char="Ø"/>
            </a:pPr>
            <a:r>
              <a:rPr lang="en-US" sz="3600" dirty="0" smtClean="0"/>
              <a:t>Etc </a:t>
            </a:r>
          </a:p>
          <a:p>
            <a:endParaRPr lang="en-US"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i="1" dirty="0" smtClean="0"/>
              <a:t>Prevention of transmission</a:t>
            </a:r>
            <a:endParaRPr lang="en-US" b="1" i="1" dirty="0"/>
          </a:p>
        </p:txBody>
      </p:sp>
      <p:sp>
        <p:nvSpPr>
          <p:cNvPr id="3" name="Content Placeholder 2"/>
          <p:cNvSpPr>
            <a:spLocks noGrp="1"/>
          </p:cNvSpPr>
          <p:nvPr>
            <p:ph idx="1"/>
          </p:nvPr>
        </p:nvSpPr>
        <p:spPr>
          <a:xfrm>
            <a:off x="152400" y="914400"/>
            <a:ext cx="8763000" cy="5638800"/>
          </a:xfrm>
        </p:spPr>
        <p:txBody>
          <a:bodyPr>
            <a:normAutofit/>
          </a:bodyPr>
          <a:lstStyle/>
          <a:p>
            <a:r>
              <a:rPr lang="en-US" sz="4400" dirty="0" smtClean="0"/>
              <a:t>Destroy breeding sites</a:t>
            </a:r>
          </a:p>
          <a:p>
            <a:r>
              <a:rPr lang="en-US" sz="4400" dirty="0" smtClean="0"/>
              <a:t>Keep latrines clean and covered</a:t>
            </a:r>
          </a:p>
          <a:p>
            <a:r>
              <a:rPr lang="en-US" sz="4400" dirty="0" smtClean="0"/>
              <a:t>Bury food waste or cover with soil in compost pit</a:t>
            </a:r>
          </a:p>
          <a:p>
            <a:r>
              <a:rPr lang="en-US" sz="4400" dirty="0" smtClean="0"/>
              <a:t>Wrap waste food in papers and put in dust bins</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Cont………………..</a:t>
            </a:r>
            <a:endParaRPr lang="en-US" b="1" dirty="0"/>
          </a:p>
        </p:txBody>
      </p:sp>
      <p:sp>
        <p:nvSpPr>
          <p:cNvPr id="3" name="Content Placeholder 2"/>
          <p:cNvSpPr>
            <a:spLocks noGrp="1"/>
          </p:cNvSpPr>
          <p:nvPr>
            <p:ph idx="1"/>
          </p:nvPr>
        </p:nvSpPr>
        <p:spPr>
          <a:xfrm>
            <a:off x="457200" y="990600"/>
            <a:ext cx="8229600" cy="5410200"/>
          </a:xfrm>
        </p:spPr>
        <p:txBody>
          <a:bodyPr/>
          <a:lstStyle/>
          <a:p>
            <a:r>
              <a:rPr lang="en-US" sz="4000" dirty="0" smtClean="0"/>
              <a:t>Keep compound clean –free from any excreta</a:t>
            </a:r>
          </a:p>
          <a:p>
            <a:r>
              <a:rPr lang="en-US" sz="4000" dirty="0" smtClean="0"/>
              <a:t>Animal manure should be kept in a special pit and covered</a:t>
            </a:r>
          </a:p>
          <a:p>
            <a:r>
              <a:rPr lang="en-US" sz="4000" dirty="0" smtClean="0"/>
              <a:t>Rubbish should be burnt or buried-dust bin should have lids</a:t>
            </a:r>
          </a:p>
          <a:p>
            <a:endParaRPr lang="en-US" dirty="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b="1" dirty="0" smtClean="0"/>
              <a:t>Cont……………..</a:t>
            </a:r>
            <a:endParaRPr lang="en-US" b="1" dirty="0"/>
          </a:p>
        </p:txBody>
      </p:sp>
      <p:sp>
        <p:nvSpPr>
          <p:cNvPr id="3" name="Content Placeholder 2"/>
          <p:cNvSpPr>
            <a:spLocks noGrp="1"/>
          </p:cNvSpPr>
          <p:nvPr>
            <p:ph idx="1"/>
          </p:nvPr>
        </p:nvSpPr>
        <p:spPr>
          <a:xfrm>
            <a:off x="228600" y="914400"/>
            <a:ext cx="8610600" cy="5638800"/>
          </a:xfrm>
        </p:spPr>
        <p:txBody>
          <a:bodyPr>
            <a:normAutofit/>
          </a:bodyPr>
          <a:lstStyle/>
          <a:p>
            <a:r>
              <a:rPr lang="en-US" sz="4000" dirty="0" smtClean="0"/>
              <a:t>Good personal hygiene practices e.g. hand washing </a:t>
            </a:r>
          </a:p>
          <a:p>
            <a:r>
              <a:rPr lang="en-US" sz="4000" dirty="0" smtClean="0"/>
              <a:t>Keep house clean </a:t>
            </a:r>
          </a:p>
          <a:p>
            <a:r>
              <a:rPr lang="en-US" sz="4000" dirty="0" smtClean="0"/>
              <a:t>Protect food from reach by house flies</a:t>
            </a:r>
          </a:p>
          <a:p>
            <a:r>
              <a:rPr lang="en-US" sz="4000" dirty="0" smtClean="0"/>
              <a:t>Insecticides can be used to kill house flies</a:t>
            </a:r>
          </a:p>
          <a:p>
            <a:r>
              <a:rPr lang="en-US" sz="4000" dirty="0" smtClean="0"/>
              <a:t>Have gauze wire in kitchen windows</a:t>
            </a:r>
          </a:p>
          <a:p>
            <a:endParaRPr lang="en-US" sz="4000" dirty="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b="1" dirty="0" smtClean="0"/>
              <a:t>Fleas </a:t>
            </a:r>
            <a:endParaRPr lang="en-US" b="1" dirty="0"/>
          </a:p>
        </p:txBody>
      </p:sp>
      <p:sp>
        <p:nvSpPr>
          <p:cNvPr id="3" name="Content Placeholder 2"/>
          <p:cNvSpPr>
            <a:spLocks noGrp="1"/>
          </p:cNvSpPr>
          <p:nvPr>
            <p:ph idx="1"/>
          </p:nvPr>
        </p:nvSpPr>
        <p:spPr>
          <a:xfrm>
            <a:off x="228600" y="914400"/>
            <a:ext cx="8686800" cy="5715000"/>
          </a:xfrm>
        </p:spPr>
        <p:txBody>
          <a:bodyPr/>
          <a:lstStyle/>
          <a:p>
            <a:r>
              <a:rPr lang="en-US" sz="4000" dirty="0" smtClean="0"/>
              <a:t>Life cycle is 2-3 weeks-egg-larvae-pupa-adult</a:t>
            </a:r>
          </a:p>
          <a:p>
            <a:r>
              <a:rPr lang="en-US" sz="4000" dirty="0" smtClean="0"/>
              <a:t>Eggs are laid in rat holes or dirty unkempt floors</a:t>
            </a:r>
          </a:p>
          <a:p>
            <a:r>
              <a:rPr lang="en-US" sz="4000" dirty="0" smtClean="0"/>
              <a:t>Fleas also affect domestic animals and rats</a:t>
            </a:r>
          </a:p>
          <a:p>
            <a:r>
              <a:rPr lang="en-US" sz="4000" dirty="0" smtClean="0"/>
              <a:t>This results in diseases like plague and jigger fleas</a:t>
            </a:r>
          </a:p>
          <a:p>
            <a:pPr>
              <a:buNone/>
            </a:pPr>
            <a:endParaRPr lang="en-US"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b="1" dirty="0" smtClean="0"/>
              <a:t>Jigger flea-(</a:t>
            </a:r>
            <a:r>
              <a:rPr lang="en-US" b="1" dirty="0" err="1" smtClean="0"/>
              <a:t>Tunga</a:t>
            </a:r>
            <a:r>
              <a:rPr lang="en-US" b="1" dirty="0" smtClean="0"/>
              <a:t> </a:t>
            </a:r>
            <a:r>
              <a:rPr lang="en-US" b="1" dirty="0" err="1" smtClean="0"/>
              <a:t>penetrans</a:t>
            </a:r>
            <a:r>
              <a:rPr lang="en-US" b="1" dirty="0" smtClean="0"/>
              <a:t>)</a:t>
            </a:r>
            <a:endParaRPr lang="en-US" b="1" dirty="0"/>
          </a:p>
        </p:txBody>
      </p:sp>
      <p:sp>
        <p:nvSpPr>
          <p:cNvPr id="3" name="Content Placeholder 2"/>
          <p:cNvSpPr>
            <a:spLocks noGrp="1"/>
          </p:cNvSpPr>
          <p:nvPr>
            <p:ph idx="1"/>
          </p:nvPr>
        </p:nvSpPr>
        <p:spPr>
          <a:xfrm>
            <a:off x="228600" y="1447800"/>
            <a:ext cx="8686800" cy="5181600"/>
          </a:xfrm>
        </p:spPr>
        <p:txBody>
          <a:bodyPr>
            <a:normAutofit/>
          </a:bodyPr>
          <a:lstStyle/>
          <a:p>
            <a:r>
              <a:rPr lang="en-US" sz="4400" dirty="0" smtClean="0"/>
              <a:t>The female of the flea burrows under the skin particularly of the feet</a:t>
            </a:r>
          </a:p>
          <a:p>
            <a:r>
              <a:rPr lang="en-US" sz="4400" dirty="0" smtClean="0"/>
              <a:t>It causes a small itching papule</a:t>
            </a:r>
          </a:p>
          <a:p>
            <a:r>
              <a:rPr lang="en-US" sz="4400" dirty="0" smtClean="0"/>
              <a:t>The distended flea is full of eggs</a:t>
            </a:r>
            <a:endParaRPr lang="en-US" sz="4400"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b="1" u="sng" dirty="0" smtClean="0"/>
              <a:t>Control </a:t>
            </a:r>
            <a:endParaRPr lang="en-US" b="1" u="sng" dirty="0"/>
          </a:p>
        </p:txBody>
      </p:sp>
      <p:sp>
        <p:nvSpPr>
          <p:cNvPr id="3" name="Content Placeholder 2"/>
          <p:cNvSpPr>
            <a:spLocks noGrp="1"/>
          </p:cNvSpPr>
          <p:nvPr>
            <p:ph idx="1"/>
          </p:nvPr>
        </p:nvSpPr>
        <p:spPr>
          <a:xfrm>
            <a:off x="228600" y="762000"/>
            <a:ext cx="8610600" cy="5791200"/>
          </a:xfrm>
        </p:spPr>
        <p:txBody>
          <a:bodyPr>
            <a:normAutofit/>
          </a:bodyPr>
          <a:lstStyle/>
          <a:p>
            <a:r>
              <a:rPr lang="en-US" sz="4000" dirty="0" smtClean="0"/>
              <a:t>Control rats-rat proof food stores</a:t>
            </a:r>
          </a:p>
          <a:p>
            <a:r>
              <a:rPr lang="en-US" sz="4000" dirty="0" smtClean="0"/>
              <a:t>Take care of domestic animals and  pets</a:t>
            </a:r>
          </a:p>
          <a:p>
            <a:r>
              <a:rPr lang="en-US" sz="4000" dirty="0" smtClean="0"/>
              <a:t>Destroy fleas by using effective insecticides</a:t>
            </a:r>
          </a:p>
          <a:p>
            <a:r>
              <a:rPr lang="en-US" sz="4000" dirty="0" smtClean="0"/>
              <a:t>Maintain cleanliness</a:t>
            </a:r>
          </a:p>
          <a:p>
            <a:r>
              <a:rPr lang="en-US" sz="4000" dirty="0" smtClean="0"/>
              <a:t>Dissect jigger flea carefully and then burn</a:t>
            </a:r>
            <a:endParaRPr lang="en-US" sz="4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US" b="1" dirty="0" smtClean="0"/>
              <a:t>PERSONAL CLEANLINESS</a:t>
            </a:r>
            <a:endParaRPr lang="en-US" b="1" dirty="0"/>
          </a:p>
        </p:txBody>
      </p:sp>
      <p:sp>
        <p:nvSpPr>
          <p:cNvPr id="3" name="Content Placeholder 2"/>
          <p:cNvSpPr>
            <a:spLocks noGrp="1"/>
          </p:cNvSpPr>
          <p:nvPr>
            <p:ph idx="1"/>
          </p:nvPr>
        </p:nvSpPr>
        <p:spPr>
          <a:xfrm>
            <a:off x="228600" y="1066800"/>
            <a:ext cx="8763000" cy="5562600"/>
          </a:xfrm>
        </p:spPr>
        <p:txBody>
          <a:bodyPr>
            <a:normAutofit fontScale="92500"/>
          </a:bodyPr>
          <a:lstStyle/>
          <a:p>
            <a:r>
              <a:rPr lang="en-US" sz="3800" dirty="0" smtClean="0">
                <a:latin typeface="Mongolian Baiti" pitchFamily="66" charset="0"/>
                <a:cs typeface="Mongolian Baiti" pitchFamily="66" charset="0"/>
              </a:rPr>
              <a:t>We should keep our body and clothing clean.</a:t>
            </a:r>
          </a:p>
          <a:p>
            <a:pPr algn="ctr">
              <a:buNone/>
            </a:pPr>
            <a:r>
              <a:rPr lang="en-US" sz="3800" b="1" dirty="0" smtClean="0">
                <a:latin typeface="Mongolian Baiti" pitchFamily="66" charset="0"/>
                <a:cs typeface="Mongolian Baiti" pitchFamily="66" charset="0"/>
              </a:rPr>
              <a:t>SKIN</a:t>
            </a:r>
          </a:p>
          <a:p>
            <a:r>
              <a:rPr lang="en-US" sz="3800" dirty="0" smtClean="0">
                <a:latin typeface="Mongolian Baiti" pitchFamily="66" charset="0"/>
                <a:cs typeface="Mongolian Baiti" pitchFamily="66" charset="0"/>
              </a:rPr>
              <a:t>The skin as an extensive and important organ containing many nerve endings, glands and blood vessels.</a:t>
            </a:r>
          </a:p>
          <a:p>
            <a:r>
              <a:rPr lang="en-US" sz="3800" dirty="0" smtClean="0">
                <a:latin typeface="Mongolian Baiti" pitchFamily="66" charset="0"/>
                <a:cs typeface="Mongolian Baiti" pitchFamily="66" charset="0"/>
              </a:rPr>
              <a:t>A healthy skin be firm, supple (shiny) and elastic.</a:t>
            </a:r>
          </a:p>
          <a:p>
            <a:r>
              <a:rPr lang="en-US" sz="3800" dirty="0" smtClean="0">
                <a:latin typeface="Mongolian Baiti" pitchFamily="66" charset="0"/>
                <a:cs typeface="Mongolian Baiti" pitchFamily="66" charset="0"/>
              </a:rPr>
              <a:t>Cleanliness of the skin is very important for a lot of dirt collect in the skin surface.</a:t>
            </a:r>
          </a:p>
          <a:p>
            <a:pPr>
              <a:buNone/>
            </a:pPr>
            <a:endParaRPr lang="en-US"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Lice </a:t>
            </a:r>
            <a:endParaRPr lang="en-US" b="1" dirty="0"/>
          </a:p>
        </p:txBody>
      </p:sp>
      <p:sp>
        <p:nvSpPr>
          <p:cNvPr id="3" name="Content Placeholder 2"/>
          <p:cNvSpPr>
            <a:spLocks noGrp="1"/>
          </p:cNvSpPr>
          <p:nvPr>
            <p:ph idx="1"/>
          </p:nvPr>
        </p:nvSpPr>
        <p:spPr>
          <a:xfrm>
            <a:off x="228600" y="838200"/>
            <a:ext cx="8686800" cy="5715000"/>
          </a:xfrm>
        </p:spPr>
        <p:txBody>
          <a:bodyPr/>
          <a:lstStyle/>
          <a:p>
            <a:r>
              <a:rPr lang="en-US" dirty="0" smtClean="0"/>
              <a:t>Found in hairy parts of the body or clothing along the inner sleeves</a:t>
            </a:r>
          </a:p>
          <a:p>
            <a:r>
              <a:rPr lang="en-US" dirty="0" smtClean="0"/>
              <a:t>The eggs and larvae may also be found</a:t>
            </a:r>
          </a:p>
          <a:p>
            <a:r>
              <a:rPr lang="en-US" dirty="0" smtClean="0"/>
              <a:t>They cause intense itching</a:t>
            </a:r>
          </a:p>
          <a:p>
            <a:r>
              <a:rPr lang="en-US" dirty="0" smtClean="0"/>
              <a:t>They transmit:-</a:t>
            </a:r>
          </a:p>
          <a:p>
            <a:pPr>
              <a:buFont typeface="Wingdings" pitchFamily="2" charset="2"/>
              <a:buChar char="Ø"/>
            </a:pPr>
            <a:r>
              <a:rPr lang="en-US" dirty="0" smtClean="0"/>
              <a:t>Typhus fever</a:t>
            </a:r>
          </a:p>
          <a:p>
            <a:pPr>
              <a:buFont typeface="Wingdings" pitchFamily="2" charset="2"/>
              <a:buChar char="Ø"/>
            </a:pPr>
            <a:r>
              <a:rPr lang="en-US" dirty="0" smtClean="0"/>
              <a:t>Relapsing fever-</a:t>
            </a:r>
          </a:p>
          <a:p>
            <a:pPr>
              <a:buFont typeface="Wingdings" pitchFamily="2" charset="2"/>
              <a:buChar char="Ø"/>
            </a:pPr>
            <a:r>
              <a:rPr lang="en-US" dirty="0" smtClean="0"/>
              <a:t>Trench fever(five day fever)-</a:t>
            </a:r>
            <a:r>
              <a:rPr lang="en-US" dirty="0" err="1" smtClean="0"/>
              <a:t>bartonella</a:t>
            </a:r>
            <a:r>
              <a:rPr lang="en-US" dirty="0" smtClean="0"/>
              <a:t> </a:t>
            </a:r>
            <a:r>
              <a:rPr lang="en-US" dirty="0" err="1" smtClean="0"/>
              <a:t>quintana</a:t>
            </a:r>
            <a:endParaRPr lang="en-US" dirty="0" smtClean="0"/>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u="sng" dirty="0" smtClean="0"/>
              <a:t>louse</a:t>
            </a:r>
            <a:endParaRPr lang="en-US" b="1" u="sng" dirty="0"/>
          </a:p>
        </p:txBody>
      </p:sp>
      <p:pic>
        <p:nvPicPr>
          <p:cNvPr id="1026" name="Picture 2" descr="C:\Users\dr.kisilu\Desktop\lice.jpg"/>
          <p:cNvPicPr>
            <a:picLocks noGrp="1" noChangeAspect="1" noChangeArrowheads="1"/>
          </p:cNvPicPr>
          <p:nvPr>
            <p:ph idx="1"/>
          </p:nvPr>
        </p:nvPicPr>
        <p:blipFill>
          <a:blip r:embed="rId2"/>
          <a:srcRect/>
          <a:stretch>
            <a:fillRect/>
          </a:stretch>
        </p:blipFill>
        <p:spPr bwMode="auto">
          <a:xfrm>
            <a:off x="304800" y="1143000"/>
            <a:ext cx="8458200" cy="5334000"/>
          </a:xfrm>
          <a:prstGeom prst="rect">
            <a:avLst/>
          </a:prstGeom>
          <a:noFill/>
        </p:spPr>
      </p:pic>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b="1" dirty="0" smtClean="0"/>
              <a:t>Control </a:t>
            </a:r>
            <a:endParaRPr lang="en-US" b="1" dirty="0"/>
          </a:p>
        </p:txBody>
      </p:sp>
      <p:sp>
        <p:nvSpPr>
          <p:cNvPr id="3" name="Content Placeholder 2"/>
          <p:cNvSpPr>
            <a:spLocks noGrp="1"/>
          </p:cNvSpPr>
          <p:nvPr>
            <p:ph idx="1"/>
          </p:nvPr>
        </p:nvSpPr>
        <p:spPr>
          <a:xfrm>
            <a:off x="304800" y="1066800"/>
            <a:ext cx="8534400" cy="5562600"/>
          </a:xfrm>
        </p:spPr>
        <p:txBody>
          <a:bodyPr/>
          <a:lstStyle/>
          <a:p>
            <a:r>
              <a:rPr lang="en-US" sz="4400" dirty="0" smtClean="0"/>
              <a:t>Wash and iron personal clothes daily and bed linen</a:t>
            </a:r>
          </a:p>
          <a:p>
            <a:r>
              <a:rPr lang="en-US" sz="4400" dirty="0" smtClean="0"/>
              <a:t>Daily bath</a:t>
            </a:r>
          </a:p>
          <a:p>
            <a:r>
              <a:rPr lang="en-US" sz="4400" dirty="0" smtClean="0"/>
              <a:t>Wash and boil infected clothes</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b="1" u="sng" dirty="0" smtClean="0"/>
              <a:t>Ticks </a:t>
            </a:r>
            <a:endParaRPr lang="en-US" b="1" u="sng" dirty="0"/>
          </a:p>
        </p:txBody>
      </p:sp>
      <p:sp>
        <p:nvSpPr>
          <p:cNvPr id="3" name="Content Placeholder 2"/>
          <p:cNvSpPr>
            <a:spLocks noGrp="1"/>
          </p:cNvSpPr>
          <p:nvPr>
            <p:ph idx="1"/>
          </p:nvPr>
        </p:nvSpPr>
        <p:spPr>
          <a:xfrm>
            <a:off x="228600" y="762000"/>
            <a:ext cx="8686800" cy="5867400"/>
          </a:xfrm>
        </p:spPr>
        <p:txBody>
          <a:bodyPr>
            <a:normAutofit lnSpcReduction="10000"/>
          </a:bodyPr>
          <a:lstStyle/>
          <a:p>
            <a:r>
              <a:rPr lang="en-US" sz="3600" dirty="0" smtClean="0"/>
              <a:t>Poorly kept animals </a:t>
            </a:r>
            <a:r>
              <a:rPr lang="en-US" sz="3600" dirty="0" err="1" smtClean="0"/>
              <a:t>e.g</a:t>
            </a:r>
            <a:r>
              <a:rPr lang="en-US" sz="3600" dirty="0" smtClean="0"/>
              <a:t> dogs, sheep, may be infected with ticks</a:t>
            </a:r>
          </a:p>
          <a:p>
            <a:r>
              <a:rPr lang="en-US" sz="3600" dirty="0" smtClean="0"/>
              <a:t>Cats and also rodents are also affected</a:t>
            </a:r>
          </a:p>
          <a:p>
            <a:r>
              <a:rPr lang="en-US" sz="3600" dirty="0" smtClean="0"/>
              <a:t>They can cause:-</a:t>
            </a:r>
          </a:p>
          <a:p>
            <a:pPr>
              <a:buFont typeface="Wingdings" pitchFamily="2" charset="2"/>
              <a:buChar char="Ø"/>
            </a:pPr>
            <a:r>
              <a:rPr lang="en-US" sz="3600" dirty="0" smtClean="0"/>
              <a:t>Relapsing fever</a:t>
            </a:r>
          </a:p>
          <a:p>
            <a:pPr>
              <a:buFont typeface="Wingdings" pitchFamily="2" charset="2"/>
              <a:buChar char="Ø"/>
            </a:pPr>
            <a:r>
              <a:rPr lang="en-US" sz="3600" dirty="0" err="1" smtClean="0"/>
              <a:t>Rickettsiae</a:t>
            </a:r>
            <a:r>
              <a:rPr lang="en-US" sz="3600" dirty="0" smtClean="0"/>
              <a:t> diseases</a:t>
            </a:r>
          </a:p>
          <a:p>
            <a:pPr>
              <a:buFont typeface="Wingdings" pitchFamily="2" charset="2"/>
              <a:buChar char="Ø"/>
            </a:pPr>
            <a:r>
              <a:rPr lang="en-US" sz="3600" dirty="0" smtClean="0"/>
              <a:t>Tick borne paralysis</a:t>
            </a:r>
          </a:p>
          <a:p>
            <a:pPr>
              <a:buNone/>
            </a:pPr>
            <a:r>
              <a:rPr lang="en-US" sz="3600" dirty="0" smtClean="0"/>
              <a:t>NB:-</a:t>
            </a:r>
          </a:p>
          <a:p>
            <a:r>
              <a:rPr lang="en-US" sz="3600" dirty="0" smtClean="0"/>
              <a:t>An infected tick with </a:t>
            </a:r>
            <a:r>
              <a:rPr lang="en-US" sz="3600" dirty="0" err="1" smtClean="0"/>
              <a:t>rickettsiae</a:t>
            </a:r>
            <a:r>
              <a:rPr lang="en-US" sz="3600" dirty="0" smtClean="0"/>
              <a:t> can pass it to its </a:t>
            </a:r>
            <a:r>
              <a:rPr lang="en-US" sz="3600" dirty="0" err="1" smtClean="0"/>
              <a:t>offsprings</a:t>
            </a:r>
            <a:r>
              <a:rPr lang="en-US" sz="3600" dirty="0" smtClean="0"/>
              <a:t>  genetically</a:t>
            </a:r>
            <a:endParaRPr lang="en-US" sz="3600"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Control of ticks</a:t>
            </a:r>
            <a:endParaRPr lang="en-US" b="1" dirty="0"/>
          </a:p>
        </p:txBody>
      </p:sp>
      <p:sp>
        <p:nvSpPr>
          <p:cNvPr id="3" name="Content Placeholder 2"/>
          <p:cNvSpPr>
            <a:spLocks noGrp="1"/>
          </p:cNvSpPr>
          <p:nvPr>
            <p:ph idx="1"/>
          </p:nvPr>
        </p:nvSpPr>
        <p:spPr>
          <a:xfrm>
            <a:off x="228600" y="1066800"/>
            <a:ext cx="8686800" cy="5486400"/>
          </a:xfrm>
        </p:spPr>
        <p:txBody>
          <a:bodyPr>
            <a:normAutofit/>
          </a:bodyPr>
          <a:lstStyle/>
          <a:p>
            <a:r>
              <a:rPr lang="en-US" sz="4400" dirty="0" smtClean="0"/>
              <a:t>Walls and floors to be smooth</a:t>
            </a:r>
          </a:p>
          <a:p>
            <a:r>
              <a:rPr lang="en-US" sz="4400" dirty="0" smtClean="0"/>
              <a:t>Use effective insecticides on animals and pets</a:t>
            </a:r>
          </a:p>
          <a:p>
            <a:r>
              <a:rPr lang="en-US" sz="4400" dirty="0" smtClean="0"/>
              <a:t>Treat the sick</a:t>
            </a:r>
            <a:endParaRPr lang="en-US" sz="4400"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normAutofit fontScale="90000"/>
          </a:bodyPr>
          <a:lstStyle/>
          <a:p>
            <a:r>
              <a:rPr lang="en-US" b="1" u="sng" dirty="0" smtClean="0"/>
              <a:t>Bed bugs</a:t>
            </a:r>
            <a:endParaRPr lang="en-US" b="1" u="sng" dirty="0"/>
          </a:p>
        </p:txBody>
      </p:sp>
      <p:sp>
        <p:nvSpPr>
          <p:cNvPr id="3" name="Content Placeholder 2"/>
          <p:cNvSpPr>
            <a:spLocks noGrp="1"/>
          </p:cNvSpPr>
          <p:nvPr>
            <p:ph idx="1"/>
          </p:nvPr>
        </p:nvSpPr>
        <p:spPr>
          <a:xfrm>
            <a:off x="228600" y="762000"/>
            <a:ext cx="8686800" cy="5791200"/>
          </a:xfrm>
        </p:spPr>
        <p:txBody>
          <a:bodyPr>
            <a:noAutofit/>
          </a:bodyPr>
          <a:lstStyle/>
          <a:p>
            <a:r>
              <a:rPr lang="en-US" sz="3600" dirty="0" smtClean="0"/>
              <a:t>Have a life cycle of 6 weeks</a:t>
            </a:r>
          </a:p>
          <a:p>
            <a:r>
              <a:rPr lang="en-US" sz="3600" dirty="0" smtClean="0"/>
              <a:t>Breed in cracks on the walls, floors, wood works and furniture</a:t>
            </a:r>
          </a:p>
          <a:p>
            <a:r>
              <a:rPr lang="en-US" sz="3600" dirty="0" smtClean="0"/>
              <a:t>Mostly breed in beds</a:t>
            </a:r>
          </a:p>
          <a:p>
            <a:r>
              <a:rPr lang="en-US" sz="3600" dirty="0" smtClean="0"/>
              <a:t>They are blood sucking insects</a:t>
            </a:r>
          </a:p>
          <a:p>
            <a:r>
              <a:rPr lang="en-US" sz="3600" dirty="0" smtClean="0"/>
              <a:t>Produce an oily secretion with bad smell</a:t>
            </a:r>
          </a:p>
          <a:p>
            <a:r>
              <a:rPr lang="en-US" sz="3600" dirty="0" smtClean="0"/>
              <a:t>Cause irritation and lack of sleep</a:t>
            </a:r>
          </a:p>
          <a:p>
            <a:r>
              <a:rPr lang="en-US" sz="3600" dirty="0" smtClean="0"/>
              <a:t>Cause secondary infections</a:t>
            </a:r>
          </a:p>
          <a:p>
            <a:r>
              <a:rPr lang="en-US" sz="3600" dirty="0" smtClean="0"/>
              <a:t>Can cause American trypanosomiasis</a:t>
            </a:r>
            <a:endParaRPr lang="en-US" sz="3600" dirty="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u="sng" dirty="0" smtClean="0"/>
              <a:t>Control </a:t>
            </a:r>
            <a:endParaRPr lang="en-US" b="1" u="sng" dirty="0"/>
          </a:p>
        </p:txBody>
      </p:sp>
      <p:sp>
        <p:nvSpPr>
          <p:cNvPr id="3" name="Content Placeholder 2"/>
          <p:cNvSpPr>
            <a:spLocks noGrp="1"/>
          </p:cNvSpPr>
          <p:nvPr>
            <p:ph idx="1"/>
          </p:nvPr>
        </p:nvSpPr>
        <p:spPr>
          <a:xfrm>
            <a:off x="457200" y="1600200"/>
            <a:ext cx="8229600" cy="4724400"/>
          </a:xfrm>
        </p:spPr>
        <p:txBody>
          <a:bodyPr>
            <a:normAutofit/>
          </a:bodyPr>
          <a:lstStyle/>
          <a:p>
            <a:r>
              <a:rPr lang="en-US" sz="4000" dirty="0" smtClean="0"/>
              <a:t>Smooth floors and walls</a:t>
            </a:r>
          </a:p>
          <a:p>
            <a:r>
              <a:rPr lang="en-US" sz="4000" dirty="0" smtClean="0"/>
              <a:t>Keep house clean</a:t>
            </a:r>
          </a:p>
          <a:p>
            <a:r>
              <a:rPr lang="en-US" sz="4000" dirty="0" smtClean="0"/>
              <a:t>Infected furniture should be dusted with effective insecticide</a:t>
            </a:r>
          </a:p>
          <a:p>
            <a:r>
              <a:rPr lang="en-US" sz="4000" dirty="0" smtClean="0"/>
              <a:t>Infected materials should be burnt</a:t>
            </a:r>
            <a:endParaRPr lang="en-US" sz="4000" dirty="0"/>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b="1" u="sng" dirty="0" smtClean="0"/>
              <a:t>Cockroaches </a:t>
            </a:r>
            <a:endParaRPr lang="en-US" b="1" u="sng" dirty="0"/>
          </a:p>
        </p:txBody>
      </p:sp>
      <p:sp>
        <p:nvSpPr>
          <p:cNvPr id="3" name="Content Placeholder 2"/>
          <p:cNvSpPr>
            <a:spLocks noGrp="1"/>
          </p:cNvSpPr>
          <p:nvPr>
            <p:ph idx="1"/>
          </p:nvPr>
        </p:nvSpPr>
        <p:spPr>
          <a:xfrm>
            <a:off x="228600" y="990600"/>
            <a:ext cx="8686800" cy="5562600"/>
          </a:xfrm>
        </p:spPr>
        <p:txBody>
          <a:bodyPr/>
          <a:lstStyle/>
          <a:p>
            <a:r>
              <a:rPr lang="en-US" sz="3600" dirty="0" smtClean="0"/>
              <a:t>Breed in cracks in warm places </a:t>
            </a:r>
            <a:r>
              <a:rPr lang="en-US" sz="3600" dirty="0" err="1" smtClean="0"/>
              <a:t>e.g</a:t>
            </a:r>
            <a:r>
              <a:rPr lang="en-US" sz="3600" dirty="0" smtClean="0"/>
              <a:t> kitchen, toilets</a:t>
            </a:r>
          </a:p>
          <a:p>
            <a:r>
              <a:rPr lang="en-US" sz="3600" dirty="0" smtClean="0"/>
              <a:t>Come out at night mostly</a:t>
            </a:r>
          </a:p>
          <a:p>
            <a:r>
              <a:rPr lang="en-US" sz="3600" dirty="0" smtClean="0"/>
              <a:t>They contaminate food with their excreta</a:t>
            </a:r>
          </a:p>
          <a:p>
            <a:r>
              <a:rPr lang="en-US" sz="3600" dirty="0" smtClean="0"/>
              <a:t>Walk on utensils</a:t>
            </a:r>
          </a:p>
          <a:p>
            <a:r>
              <a:rPr lang="en-US" sz="3600" dirty="0" smtClean="0"/>
              <a:t>They can transmit:-</a:t>
            </a:r>
          </a:p>
          <a:p>
            <a:pPr>
              <a:buFont typeface="Wingdings" pitchFamily="2" charset="2"/>
              <a:buChar char="Ø"/>
            </a:pPr>
            <a:r>
              <a:rPr lang="en-US" sz="3600" dirty="0" smtClean="0"/>
              <a:t>Typhoid fever</a:t>
            </a:r>
          </a:p>
          <a:p>
            <a:pPr>
              <a:buFont typeface="Wingdings" pitchFamily="2" charset="2"/>
              <a:buChar char="Ø"/>
            </a:pPr>
            <a:r>
              <a:rPr lang="en-US" sz="3600" dirty="0" smtClean="0"/>
              <a:t>Other diarrheal diseases</a:t>
            </a:r>
          </a:p>
          <a:p>
            <a:pPr>
              <a:buNone/>
            </a:pPr>
            <a:endParaRPr lang="en-US" dirty="0"/>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b="1" dirty="0" smtClean="0"/>
              <a:t>Control </a:t>
            </a:r>
            <a:endParaRPr lang="en-US" b="1" dirty="0"/>
          </a:p>
        </p:txBody>
      </p:sp>
      <p:sp>
        <p:nvSpPr>
          <p:cNvPr id="3" name="Content Placeholder 2"/>
          <p:cNvSpPr>
            <a:spLocks noGrp="1"/>
          </p:cNvSpPr>
          <p:nvPr>
            <p:ph idx="1"/>
          </p:nvPr>
        </p:nvSpPr>
        <p:spPr>
          <a:xfrm>
            <a:off x="304800" y="914400"/>
            <a:ext cx="8534400" cy="5486400"/>
          </a:xfrm>
        </p:spPr>
        <p:txBody>
          <a:bodyPr>
            <a:normAutofit/>
          </a:bodyPr>
          <a:lstStyle/>
          <a:p>
            <a:r>
              <a:rPr lang="en-US" sz="4000" dirty="0" smtClean="0"/>
              <a:t>Keep  buildings clean</a:t>
            </a:r>
          </a:p>
          <a:p>
            <a:r>
              <a:rPr lang="en-US" sz="4000" dirty="0" smtClean="0"/>
              <a:t>Cover all food</a:t>
            </a:r>
          </a:p>
          <a:p>
            <a:r>
              <a:rPr lang="en-US" sz="4000" dirty="0" smtClean="0"/>
              <a:t>Destroy with insecticide</a:t>
            </a:r>
          </a:p>
          <a:p>
            <a:r>
              <a:rPr lang="en-US" sz="4000" dirty="0" smtClean="0"/>
              <a:t>Smooth walls and floors</a:t>
            </a:r>
          </a:p>
          <a:p>
            <a:r>
              <a:rPr lang="en-US" sz="4000" dirty="0" smtClean="0"/>
              <a:t>Proper disposal of refuse</a:t>
            </a:r>
            <a:endParaRPr lang="en-US" sz="4000" dirty="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normAutofit fontScale="90000"/>
          </a:bodyPr>
          <a:lstStyle/>
          <a:p>
            <a:r>
              <a:rPr lang="en-US" b="1" dirty="0" smtClean="0"/>
              <a:t>Mosquitoes </a:t>
            </a:r>
            <a:endParaRPr lang="en-US" b="1" dirty="0"/>
          </a:p>
        </p:txBody>
      </p:sp>
      <p:sp>
        <p:nvSpPr>
          <p:cNvPr id="3" name="Content Placeholder 2"/>
          <p:cNvSpPr>
            <a:spLocks noGrp="1"/>
          </p:cNvSpPr>
          <p:nvPr>
            <p:ph idx="1"/>
          </p:nvPr>
        </p:nvSpPr>
        <p:spPr>
          <a:xfrm>
            <a:off x="228600" y="685800"/>
            <a:ext cx="8686800" cy="5867400"/>
          </a:xfrm>
        </p:spPr>
        <p:txBody>
          <a:bodyPr/>
          <a:lstStyle/>
          <a:p>
            <a:r>
              <a:rPr lang="en-US" sz="3600" dirty="0" smtClean="0"/>
              <a:t>Life cycle is just a few days</a:t>
            </a:r>
          </a:p>
          <a:p>
            <a:r>
              <a:rPr lang="en-US" sz="3600" dirty="0" smtClean="0"/>
              <a:t>Eggs are laid in stagnant water</a:t>
            </a:r>
          </a:p>
          <a:p>
            <a:r>
              <a:rPr lang="en-US" sz="3600" dirty="0" smtClean="0"/>
              <a:t>Like dark places</a:t>
            </a:r>
          </a:p>
          <a:p>
            <a:r>
              <a:rPr lang="en-US" sz="3600" dirty="0" smtClean="0"/>
              <a:t>Female mosquito requires a blood meal to complete its cycle</a:t>
            </a:r>
          </a:p>
          <a:p>
            <a:r>
              <a:rPr lang="en-US" sz="3600" dirty="0" smtClean="0"/>
              <a:t>They cause:-</a:t>
            </a:r>
          </a:p>
          <a:p>
            <a:pPr>
              <a:buFont typeface="Wingdings" pitchFamily="2" charset="2"/>
              <a:buChar char="Ø"/>
            </a:pPr>
            <a:r>
              <a:rPr lang="en-US" sz="3600" dirty="0" smtClean="0"/>
              <a:t> Malaria</a:t>
            </a:r>
          </a:p>
          <a:p>
            <a:pPr>
              <a:buFont typeface="Wingdings" pitchFamily="2" charset="2"/>
              <a:buChar char="Ø"/>
            </a:pPr>
            <a:r>
              <a:rPr lang="en-US" sz="3600" dirty="0" smtClean="0"/>
              <a:t>Filariasis (elephantiasis)</a:t>
            </a:r>
          </a:p>
          <a:p>
            <a:pPr>
              <a:buFont typeface="Wingdings" pitchFamily="2" charset="2"/>
              <a:buChar char="Ø"/>
            </a:pPr>
            <a:r>
              <a:rPr lang="en-US" sz="3600" dirty="0" smtClean="0"/>
              <a:t>Yellow fever</a:t>
            </a:r>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839200" cy="609600"/>
          </a:xfrm>
        </p:spPr>
        <p:txBody>
          <a:bodyPr>
            <a:normAutofit fontScale="90000"/>
          </a:bodyPr>
          <a:lstStyle/>
          <a:p>
            <a:r>
              <a:rPr lang="en-US" b="1" dirty="0" smtClean="0"/>
              <a:t>CONT…………………</a:t>
            </a:r>
            <a:endParaRPr lang="en-US" b="1" dirty="0"/>
          </a:p>
        </p:txBody>
      </p:sp>
      <p:sp>
        <p:nvSpPr>
          <p:cNvPr id="3" name="Content Placeholder 2"/>
          <p:cNvSpPr>
            <a:spLocks noGrp="1"/>
          </p:cNvSpPr>
          <p:nvPr>
            <p:ph idx="1"/>
          </p:nvPr>
        </p:nvSpPr>
        <p:spPr>
          <a:xfrm>
            <a:off x="228600" y="914400"/>
            <a:ext cx="8686800" cy="5638800"/>
          </a:xfrm>
        </p:spPr>
        <p:txBody>
          <a:bodyPr/>
          <a:lstStyle/>
          <a:p>
            <a:r>
              <a:rPr lang="en-US" sz="3200" dirty="0" smtClean="0">
                <a:latin typeface="Mongolian Baiti" pitchFamily="66" charset="0"/>
                <a:cs typeface="Mongolian Baiti" pitchFamily="66" charset="0"/>
              </a:rPr>
              <a:t>This dirt is composed of : </a:t>
            </a:r>
          </a:p>
          <a:p>
            <a:pPr lvl="1"/>
            <a:r>
              <a:rPr lang="en-US" sz="3200" dirty="0" smtClean="0">
                <a:latin typeface="Mongolian Baiti" pitchFamily="66" charset="0"/>
                <a:cs typeface="Mongolian Baiti" pitchFamily="66" charset="0"/>
              </a:rPr>
              <a:t>Dried sebum.</a:t>
            </a:r>
          </a:p>
          <a:p>
            <a:pPr lvl="1"/>
            <a:r>
              <a:rPr lang="en-US" sz="3200" dirty="0" smtClean="0">
                <a:latin typeface="Mongolian Baiti" pitchFamily="66" charset="0"/>
                <a:cs typeface="Mongolian Baiti" pitchFamily="66" charset="0"/>
              </a:rPr>
              <a:t>Solids that are left by the evaporated sweat.</a:t>
            </a:r>
          </a:p>
          <a:p>
            <a:pPr lvl="1"/>
            <a:r>
              <a:rPr lang="en-US" sz="3200" dirty="0" smtClean="0">
                <a:latin typeface="Mongolian Baiti" pitchFamily="66" charset="0"/>
                <a:cs typeface="Mongolian Baiti" pitchFamily="66" charset="0"/>
              </a:rPr>
              <a:t>Dust from environment.</a:t>
            </a:r>
          </a:p>
          <a:p>
            <a:pPr lvl="1"/>
            <a:r>
              <a:rPr lang="en-US" sz="3200" dirty="0" smtClean="0">
                <a:latin typeface="Mongolian Baiti" pitchFamily="66" charset="0"/>
                <a:cs typeface="Mongolian Baiti" pitchFamily="66" charset="0"/>
              </a:rPr>
              <a:t>Micro-organisms.</a:t>
            </a:r>
          </a:p>
          <a:p>
            <a:pPr lvl="1"/>
            <a:r>
              <a:rPr lang="en-US" sz="3200" dirty="0" smtClean="0">
                <a:latin typeface="Mongolian Baiti" pitchFamily="66" charset="0"/>
                <a:cs typeface="Mongolian Baiti" pitchFamily="66" charset="0"/>
              </a:rPr>
              <a:t>Epithelial scales.</a:t>
            </a:r>
          </a:p>
          <a:p>
            <a:pPr>
              <a:buNone/>
            </a:pPr>
            <a:endParaRPr lang="en-US"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b="1" u="sng" dirty="0" smtClean="0"/>
              <a:t>Control </a:t>
            </a:r>
            <a:endParaRPr lang="en-US" b="1" u="sng" dirty="0"/>
          </a:p>
        </p:txBody>
      </p:sp>
      <p:sp>
        <p:nvSpPr>
          <p:cNvPr id="3" name="Content Placeholder 2"/>
          <p:cNvSpPr>
            <a:spLocks noGrp="1"/>
          </p:cNvSpPr>
          <p:nvPr>
            <p:ph idx="1"/>
          </p:nvPr>
        </p:nvSpPr>
        <p:spPr>
          <a:xfrm>
            <a:off x="381000" y="1066800"/>
            <a:ext cx="8305800" cy="5410200"/>
          </a:xfrm>
        </p:spPr>
        <p:txBody>
          <a:bodyPr>
            <a:normAutofit fontScale="92500" lnSpcReduction="10000"/>
          </a:bodyPr>
          <a:lstStyle/>
          <a:p>
            <a:r>
              <a:rPr lang="en-US" sz="3400" dirty="0" smtClean="0"/>
              <a:t>Cut grass around the compound and house</a:t>
            </a:r>
          </a:p>
          <a:p>
            <a:r>
              <a:rPr lang="en-US" sz="3400" dirty="0" smtClean="0"/>
              <a:t>Plants and trees to be planted away from the house</a:t>
            </a:r>
          </a:p>
          <a:p>
            <a:r>
              <a:rPr lang="en-US" sz="3400" dirty="0" smtClean="0"/>
              <a:t>Empty all tins, papers, tyres, pots or dry leaves</a:t>
            </a:r>
          </a:p>
          <a:p>
            <a:r>
              <a:rPr lang="en-US" sz="3400" dirty="0" smtClean="0"/>
              <a:t>Ensure good lighting and ventilation</a:t>
            </a:r>
          </a:p>
          <a:p>
            <a:r>
              <a:rPr lang="en-US" sz="3400" dirty="0" smtClean="0"/>
              <a:t>Drain stagnant water</a:t>
            </a:r>
          </a:p>
          <a:p>
            <a:r>
              <a:rPr lang="en-US" sz="3400" dirty="0" smtClean="0"/>
              <a:t>Treat the sick</a:t>
            </a:r>
          </a:p>
          <a:p>
            <a:r>
              <a:rPr lang="en-US" sz="3400" dirty="0" smtClean="0"/>
              <a:t>Use ITNs</a:t>
            </a:r>
          </a:p>
          <a:p>
            <a:r>
              <a:rPr lang="en-US" sz="3400" dirty="0" smtClean="0"/>
              <a:t>Use repellants</a:t>
            </a:r>
          </a:p>
          <a:p>
            <a:r>
              <a:rPr lang="en-US" sz="3400" dirty="0" smtClean="0"/>
              <a:t>I.R.S</a:t>
            </a:r>
          </a:p>
          <a:p>
            <a:endParaRPr lang="en-US" sz="4000"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b="1" dirty="0" smtClean="0"/>
              <a:t>others</a:t>
            </a:r>
            <a:endParaRPr lang="en-US" b="1" dirty="0"/>
          </a:p>
        </p:txBody>
      </p:sp>
      <p:sp>
        <p:nvSpPr>
          <p:cNvPr id="3" name="Content Placeholder 2"/>
          <p:cNvSpPr>
            <a:spLocks noGrp="1"/>
          </p:cNvSpPr>
          <p:nvPr>
            <p:ph idx="1"/>
          </p:nvPr>
        </p:nvSpPr>
        <p:spPr>
          <a:xfrm>
            <a:off x="457200" y="990600"/>
            <a:ext cx="8229600" cy="5486400"/>
          </a:xfrm>
        </p:spPr>
        <p:txBody>
          <a:bodyPr>
            <a:normAutofit/>
          </a:bodyPr>
          <a:lstStyle/>
          <a:p>
            <a:r>
              <a:rPr lang="en-US" sz="4400" dirty="0" smtClean="0"/>
              <a:t>Sand flies-causes </a:t>
            </a:r>
            <a:r>
              <a:rPr lang="en-US" sz="4400" dirty="0" err="1" smtClean="0"/>
              <a:t>kala-azar</a:t>
            </a:r>
            <a:endParaRPr lang="en-US" sz="4400" dirty="0" smtClean="0"/>
          </a:p>
          <a:p>
            <a:r>
              <a:rPr lang="en-US" sz="4400" dirty="0" smtClean="0"/>
              <a:t>Tsetse fly (</a:t>
            </a:r>
            <a:r>
              <a:rPr lang="en-US" sz="4400" dirty="0" err="1" smtClean="0"/>
              <a:t>glossina</a:t>
            </a:r>
            <a:r>
              <a:rPr lang="en-US" sz="4400" dirty="0" smtClean="0"/>
              <a:t>)-sleeping sickness</a:t>
            </a:r>
          </a:p>
          <a:p>
            <a:r>
              <a:rPr lang="en-US" sz="4400" dirty="0" smtClean="0"/>
              <a:t>Itch mites</a:t>
            </a:r>
          </a:p>
          <a:p>
            <a:r>
              <a:rPr lang="en-US" sz="4400" dirty="0" smtClean="0"/>
              <a:t>Ants and moths</a:t>
            </a:r>
          </a:p>
          <a:p>
            <a:pPr>
              <a:buFont typeface="Wingdings" pitchFamily="2" charset="2"/>
              <a:buChar char="Ø"/>
            </a:pPr>
            <a:r>
              <a:rPr lang="en-US" sz="4400" b="1" i="1" dirty="0" smtClean="0"/>
              <a:t>These will be covered later</a:t>
            </a:r>
          </a:p>
          <a:p>
            <a:endParaRPr lang="en-US" sz="4400" dirty="0"/>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b="1" dirty="0" smtClean="0"/>
              <a:t>Rats and mice</a:t>
            </a:r>
            <a:endParaRPr lang="en-US" b="1" dirty="0"/>
          </a:p>
        </p:txBody>
      </p:sp>
      <p:sp>
        <p:nvSpPr>
          <p:cNvPr id="3" name="Content Placeholder 2"/>
          <p:cNvSpPr>
            <a:spLocks noGrp="1"/>
          </p:cNvSpPr>
          <p:nvPr>
            <p:ph idx="1"/>
          </p:nvPr>
        </p:nvSpPr>
        <p:spPr>
          <a:xfrm>
            <a:off x="457200" y="914400"/>
            <a:ext cx="8229600" cy="5486400"/>
          </a:xfrm>
        </p:spPr>
        <p:txBody>
          <a:bodyPr>
            <a:normAutofit/>
          </a:bodyPr>
          <a:lstStyle/>
          <a:p>
            <a:r>
              <a:rPr lang="en-US" sz="4400" dirty="0" smtClean="0"/>
              <a:t>Breed very frequently</a:t>
            </a:r>
          </a:p>
          <a:p>
            <a:r>
              <a:rPr lang="en-US" sz="4400" dirty="0" smtClean="0"/>
              <a:t>Very destructive</a:t>
            </a:r>
          </a:p>
          <a:p>
            <a:r>
              <a:rPr lang="en-US" sz="4400" dirty="0" smtClean="0"/>
              <a:t>Eat grains and vegetables</a:t>
            </a:r>
          </a:p>
          <a:p>
            <a:r>
              <a:rPr lang="en-US" sz="4400" dirty="0" smtClean="0"/>
              <a:t>Destroy clothes, books and other items</a:t>
            </a:r>
          </a:p>
          <a:p>
            <a:r>
              <a:rPr lang="en-US" sz="4400" dirty="0" smtClean="0"/>
              <a:t>They also transmit diseases</a:t>
            </a:r>
            <a:endParaRPr lang="en-US" sz="4400" dirty="0"/>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t>Diseases</a:t>
            </a:r>
            <a:r>
              <a:rPr lang="en-US" dirty="0" smtClean="0"/>
              <a:t> </a:t>
            </a:r>
            <a:endParaRPr lang="en-US" dirty="0"/>
          </a:p>
        </p:txBody>
      </p:sp>
      <p:sp>
        <p:nvSpPr>
          <p:cNvPr id="3" name="Content Placeholder 2"/>
          <p:cNvSpPr>
            <a:spLocks noGrp="1"/>
          </p:cNvSpPr>
          <p:nvPr>
            <p:ph idx="1"/>
          </p:nvPr>
        </p:nvSpPr>
        <p:spPr>
          <a:xfrm>
            <a:off x="381000" y="1143000"/>
            <a:ext cx="8229600" cy="4983163"/>
          </a:xfrm>
        </p:spPr>
        <p:txBody>
          <a:bodyPr/>
          <a:lstStyle/>
          <a:p>
            <a:r>
              <a:rPr lang="en-US" sz="4000" dirty="0" smtClean="0"/>
              <a:t>Plague</a:t>
            </a:r>
          </a:p>
          <a:p>
            <a:r>
              <a:rPr lang="en-US" sz="4000" dirty="0" smtClean="0"/>
              <a:t>Leishmaniasis</a:t>
            </a:r>
          </a:p>
          <a:p>
            <a:r>
              <a:rPr lang="en-US" sz="4000" dirty="0" smtClean="0"/>
              <a:t>Relapsing fever</a:t>
            </a:r>
          </a:p>
          <a:p>
            <a:r>
              <a:rPr lang="en-US" sz="4000" dirty="0" smtClean="0"/>
              <a:t>Typhoid fever-</a:t>
            </a:r>
            <a:r>
              <a:rPr lang="en-US" sz="4000" dirty="0" err="1" smtClean="0"/>
              <a:t>salmonellosis</a:t>
            </a:r>
            <a:endParaRPr lang="en-US" sz="40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b="1" u="sng" dirty="0" smtClean="0"/>
              <a:t>Control </a:t>
            </a:r>
            <a:endParaRPr lang="en-US" b="1" u="sng" dirty="0"/>
          </a:p>
        </p:txBody>
      </p:sp>
      <p:sp>
        <p:nvSpPr>
          <p:cNvPr id="3" name="Content Placeholder 2"/>
          <p:cNvSpPr>
            <a:spLocks noGrp="1"/>
          </p:cNvSpPr>
          <p:nvPr>
            <p:ph idx="1"/>
          </p:nvPr>
        </p:nvSpPr>
        <p:spPr>
          <a:xfrm>
            <a:off x="228600" y="609600"/>
            <a:ext cx="8763000" cy="6096000"/>
          </a:xfrm>
        </p:spPr>
        <p:txBody>
          <a:bodyPr>
            <a:noAutofit/>
          </a:bodyPr>
          <a:lstStyle/>
          <a:p>
            <a:r>
              <a:rPr lang="en-US" sz="3400" dirty="0" smtClean="0"/>
              <a:t>Proper refuse collection and disposal</a:t>
            </a:r>
          </a:p>
          <a:p>
            <a:r>
              <a:rPr lang="en-US" sz="3400" dirty="0" smtClean="0"/>
              <a:t>Keep vegetation short near buildings</a:t>
            </a:r>
          </a:p>
          <a:p>
            <a:r>
              <a:rPr lang="en-US" sz="3400" dirty="0" smtClean="0"/>
              <a:t>Move stored goods regularly</a:t>
            </a:r>
          </a:p>
          <a:p>
            <a:r>
              <a:rPr lang="en-US" sz="3400" dirty="0" smtClean="0"/>
              <a:t>Protect food from rats and mice</a:t>
            </a:r>
          </a:p>
          <a:p>
            <a:r>
              <a:rPr lang="en-US" sz="3400" dirty="0" smtClean="0"/>
              <a:t>Rat proof food stores</a:t>
            </a:r>
          </a:p>
          <a:p>
            <a:r>
              <a:rPr lang="en-US" sz="3400" dirty="0" smtClean="0"/>
              <a:t>Smooth wall and floors</a:t>
            </a:r>
          </a:p>
          <a:p>
            <a:r>
              <a:rPr lang="en-US" sz="3400" dirty="0" smtClean="0"/>
              <a:t>Improved housing</a:t>
            </a:r>
          </a:p>
          <a:p>
            <a:r>
              <a:rPr lang="en-US" sz="3400" dirty="0" smtClean="0"/>
              <a:t>Pesticide use-</a:t>
            </a:r>
          </a:p>
          <a:p>
            <a:r>
              <a:rPr lang="en-US" sz="3400" dirty="0" smtClean="0"/>
              <a:t>Keep cats</a:t>
            </a:r>
          </a:p>
          <a:p>
            <a:r>
              <a:rPr lang="en-US" sz="3400" dirty="0" smtClean="0"/>
              <a:t>Traps </a:t>
            </a: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9234" name="Picture 2"/>
          <p:cNvPicPr>
            <a:picLocks noChangeAspect="1" noChangeArrowheads="1"/>
          </p:cNvPicPr>
          <p:nvPr/>
        </p:nvPicPr>
        <p:blipFill>
          <a:blip r:embed="rId2" cstate="print"/>
          <a:srcRect/>
          <a:stretch>
            <a:fillRect/>
          </a:stretch>
        </p:blipFill>
        <p:spPr bwMode="auto">
          <a:xfrm>
            <a:off x="152400" y="304800"/>
            <a:ext cx="8686800" cy="6324600"/>
          </a:xfrm>
          <a:prstGeom prst="rect">
            <a:avLst/>
          </a:prstGeom>
          <a:noFill/>
          <a:ln w="9525">
            <a:noFill/>
            <a:miter lim="800000"/>
            <a:headEnd/>
            <a:tailEnd/>
          </a:ln>
          <a:effectLst/>
        </p:spPr>
      </p:pic>
      <p:sp>
        <p:nvSpPr>
          <p:cNvPr id="1119235" name="Text Box 3"/>
          <p:cNvSpPr txBox="1">
            <a:spLocks noChangeArrowheads="1"/>
          </p:cNvSpPr>
          <p:nvPr/>
        </p:nvSpPr>
        <p:spPr bwMode="auto">
          <a:xfrm>
            <a:off x="1262442" y="792189"/>
            <a:ext cx="2756964" cy="811563"/>
          </a:xfrm>
          <a:prstGeom prst="rect">
            <a:avLst/>
          </a:prstGeom>
          <a:noFill/>
          <a:ln w="9525">
            <a:noFill/>
            <a:miter lim="800000"/>
            <a:headEnd/>
            <a:tailEnd/>
          </a:ln>
          <a:effectLst/>
        </p:spPr>
        <p:txBody>
          <a:bodyPr wrap="none" lIns="87435" tIns="43717" rIns="87435" bIns="43717">
            <a:spAutoFit/>
          </a:bodyPr>
          <a:lstStyle/>
          <a:p>
            <a:pPr defTabSz="913816"/>
            <a:r>
              <a:rPr lang="en-US" sz="4700" b="1" dirty="0">
                <a:solidFill>
                  <a:schemeClr val="accent2"/>
                </a:solidFill>
              </a:rPr>
              <a:t>Thank You</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b="1" dirty="0" smtClean="0"/>
              <a:t>CONT…………..</a:t>
            </a:r>
            <a:endParaRPr lang="en-US" b="1" dirty="0"/>
          </a:p>
        </p:txBody>
      </p:sp>
      <p:sp>
        <p:nvSpPr>
          <p:cNvPr id="3" name="Content Placeholder 2"/>
          <p:cNvSpPr>
            <a:spLocks noGrp="1"/>
          </p:cNvSpPr>
          <p:nvPr>
            <p:ph idx="1"/>
          </p:nvPr>
        </p:nvSpPr>
        <p:spPr>
          <a:xfrm>
            <a:off x="228600" y="838200"/>
            <a:ext cx="8763000" cy="5791200"/>
          </a:xfrm>
        </p:spPr>
        <p:txBody>
          <a:bodyPr>
            <a:noAutofit/>
          </a:bodyPr>
          <a:lstStyle/>
          <a:p>
            <a:r>
              <a:rPr lang="en-US" sz="3200" dirty="0" smtClean="0">
                <a:latin typeface="Mongolian Baiti" pitchFamily="66" charset="0"/>
                <a:cs typeface="Mongolian Baiti" pitchFamily="66" charset="0"/>
              </a:rPr>
              <a:t>If not washed out-the above will clog the pores of the secreting glands</a:t>
            </a:r>
          </a:p>
          <a:p>
            <a:r>
              <a:rPr lang="en-US" sz="3200" dirty="0" smtClean="0">
                <a:latin typeface="Mongolian Baiti" pitchFamily="66" charset="0"/>
                <a:cs typeface="Mongolian Baiti" pitchFamily="66" charset="0"/>
              </a:rPr>
              <a:t>In order to maintain the cleanliness of the skin, we need to have daily baths (warm or cold baths)</a:t>
            </a:r>
          </a:p>
          <a:p>
            <a:r>
              <a:rPr lang="en-US" sz="3200" dirty="0" smtClean="0">
                <a:latin typeface="Mongolian Baiti" pitchFamily="66" charset="0"/>
                <a:cs typeface="Mongolian Baiti" pitchFamily="66" charset="0"/>
              </a:rPr>
              <a:t>We should clean our bodies with soap because soap removes dirt because of its alkaline nature which forms an emulsion with the oily sebum and the dirt is washed off with water.</a:t>
            </a:r>
            <a:endParaRPr lang="en-US" sz="3200" dirty="0">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b="1" dirty="0" smtClean="0"/>
              <a:t>CONT……………………….</a:t>
            </a:r>
            <a:endParaRPr lang="en-US" b="1" dirty="0"/>
          </a:p>
        </p:txBody>
      </p:sp>
      <p:sp>
        <p:nvSpPr>
          <p:cNvPr id="3" name="Content Placeholder 2"/>
          <p:cNvSpPr>
            <a:spLocks noGrp="1"/>
          </p:cNvSpPr>
          <p:nvPr>
            <p:ph idx="1"/>
          </p:nvPr>
        </p:nvSpPr>
        <p:spPr>
          <a:xfrm>
            <a:off x="228600" y="914400"/>
            <a:ext cx="8686800" cy="5638800"/>
          </a:xfrm>
        </p:spPr>
        <p:txBody>
          <a:bodyPr>
            <a:normAutofit/>
          </a:bodyPr>
          <a:lstStyle/>
          <a:p>
            <a:r>
              <a:rPr lang="en-US" sz="3200" dirty="0" smtClean="0">
                <a:latin typeface="Mongolian Baiti" pitchFamily="66" charset="0"/>
                <a:cs typeface="Mongolian Baiti" pitchFamily="66" charset="0"/>
              </a:rPr>
              <a:t>waste and excreta disposal</a:t>
            </a:r>
          </a:p>
          <a:p>
            <a:r>
              <a:rPr lang="en-US" sz="3200" dirty="0" smtClean="0">
                <a:latin typeface="Mongolian Baiti" pitchFamily="66" charset="0"/>
                <a:cs typeface="Mongolian Baiti" pitchFamily="66" charset="0"/>
              </a:rPr>
              <a:t>air and ventilation</a:t>
            </a:r>
          </a:p>
          <a:p>
            <a:r>
              <a:rPr lang="en-US" sz="3200" dirty="0" smtClean="0">
                <a:latin typeface="Mongolian Baiti" pitchFamily="66" charset="0"/>
                <a:cs typeface="Mongolian Baiti" pitchFamily="66" charset="0"/>
              </a:rPr>
              <a:t>pollution</a:t>
            </a:r>
          </a:p>
          <a:p>
            <a:r>
              <a:rPr lang="en-US" sz="3200" dirty="0" smtClean="0">
                <a:latin typeface="Mongolian Baiti" pitchFamily="66" charset="0"/>
                <a:cs typeface="Mongolian Baiti" pitchFamily="66" charset="0"/>
              </a:rPr>
              <a:t>public health act</a:t>
            </a:r>
          </a:p>
          <a:p>
            <a:r>
              <a:rPr lang="en-US" sz="3200" dirty="0" smtClean="0">
                <a:latin typeface="Mongolian Baiti" pitchFamily="66" charset="0"/>
                <a:cs typeface="Mongolian Baiti" pitchFamily="66" charset="0"/>
              </a:rPr>
              <a:t>control of vector and pests</a:t>
            </a:r>
          </a:p>
          <a:p>
            <a:r>
              <a:rPr lang="en-US" sz="3200" dirty="0" smtClean="0">
                <a:latin typeface="Mongolian Baiti" pitchFamily="66" charset="0"/>
                <a:cs typeface="Mongolian Baiti" pitchFamily="66" charset="0"/>
              </a:rPr>
              <a:t>social cultural factors that affect health</a:t>
            </a:r>
            <a:endParaRPr lang="en-US" sz="3200" dirty="0">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fontScale="90000"/>
          </a:bodyPr>
          <a:lstStyle/>
          <a:p>
            <a:r>
              <a:rPr lang="en-US" b="1" dirty="0" smtClean="0"/>
              <a:t>ADVANTAGES OF WARM BATHS</a:t>
            </a:r>
            <a:endParaRPr lang="en-US" b="1" dirty="0"/>
          </a:p>
        </p:txBody>
      </p:sp>
      <p:sp>
        <p:nvSpPr>
          <p:cNvPr id="3" name="Content Placeholder 2"/>
          <p:cNvSpPr>
            <a:spLocks noGrp="1"/>
          </p:cNvSpPr>
          <p:nvPr>
            <p:ph idx="1"/>
          </p:nvPr>
        </p:nvSpPr>
        <p:spPr>
          <a:xfrm>
            <a:off x="152400" y="914400"/>
            <a:ext cx="8991600" cy="5943600"/>
          </a:xfrm>
        </p:spPr>
        <p:txBody>
          <a:bodyPr>
            <a:noAutofit/>
          </a:bodyPr>
          <a:lstStyle/>
          <a:p>
            <a:r>
              <a:rPr lang="en-US" sz="2800" dirty="0" smtClean="0">
                <a:latin typeface="Mongolian Baiti" pitchFamily="66" charset="0"/>
                <a:cs typeface="Mongolian Baiti" pitchFamily="66" charset="0"/>
              </a:rPr>
              <a:t>The recommended temperature is 38⁰c or 100⁰F.</a:t>
            </a:r>
          </a:p>
          <a:p>
            <a:r>
              <a:rPr lang="en-US" sz="2800" dirty="0" smtClean="0">
                <a:latin typeface="Mongolian Baiti" pitchFamily="66" charset="0"/>
                <a:cs typeface="Mongolian Baiti" pitchFamily="66" charset="0"/>
              </a:rPr>
              <a:t>Warm baths are refreshing and have a sedative action due to the soothing effect on the nerve endings.</a:t>
            </a:r>
          </a:p>
          <a:p>
            <a:r>
              <a:rPr lang="en-US" sz="2800" dirty="0" smtClean="0">
                <a:latin typeface="Mongolian Baiti" pitchFamily="66" charset="0"/>
                <a:cs typeface="Mongolian Baiti" pitchFamily="66" charset="0"/>
              </a:rPr>
              <a:t>Regulation of temperature.</a:t>
            </a:r>
          </a:p>
          <a:p>
            <a:r>
              <a:rPr lang="en-US" sz="2800" dirty="0" smtClean="0">
                <a:latin typeface="Mongolian Baiti" pitchFamily="66" charset="0"/>
                <a:cs typeface="Mongolian Baiti" pitchFamily="66" charset="0"/>
              </a:rPr>
              <a:t>Opening of the spores.</a:t>
            </a:r>
          </a:p>
          <a:p>
            <a:r>
              <a:rPr lang="en-US" sz="2800" dirty="0" smtClean="0">
                <a:latin typeface="Mongolian Baiti" pitchFamily="66" charset="0"/>
                <a:cs typeface="Mongolian Baiti" pitchFamily="66" charset="0"/>
              </a:rPr>
              <a:t>Relieve of cough illness-eliminates phlegm-the cause of irritation.</a:t>
            </a:r>
          </a:p>
          <a:p>
            <a:r>
              <a:rPr lang="en-US" sz="2800" dirty="0" smtClean="0">
                <a:latin typeface="Mongolian Baiti" pitchFamily="66" charset="0"/>
                <a:cs typeface="Mongolian Baiti" pitchFamily="66" charset="0"/>
              </a:rPr>
              <a:t>Accelerates  blood circulation-avoiding migraine.</a:t>
            </a:r>
          </a:p>
          <a:p>
            <a:r>
              <a:rPr lang="en-US" sz="2800" dirty="0" smtClean="0">
                <a:latin typeface="Mongolian Baiti" pitchFamily="66" charset="0"/>
                <a:cs typeface="Mongolian Baiti" pitchFamily="66" charset="0"/>
              </a:rPr>
              <a:t>Relieve of stress.</a:t>
            </a:r>
          </a:p>
          <a:p>
            <a:r>
              <a:rPr lang="en-US" sz="2800" dirty="0" smtClean="0">
                <a:latin typeface="Mongolian Baiti" pitchFamily="66" charset="0"/>
                <a:cs typeface="Mongolian Baiti" pitchFamily="66" charset="0"/>
              </a:rPr>
              <a:t>Keep the skin moist and lubricated.</a:t>
            </a:r>
          </a:p>
          <a:p>
            <a:endParaRPr lang="en-US" sz="3200" dirty="0">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95400"/>
          </a:xfrm>
        </p:spPr>
        <p:txBody>
          <a:bodyPr>
            <a:noAutofit/>
          </a:bodyPr>
          <a:lstStyle/>
          <a:p>
            <a:r>
              <a:rPr lang="en-US" sz="4000" b="1" dirty="0" smtClean="0"/>
              <a:t>BENEFITS OF COLD BATH</a:t>
            </a:r>
            <a:endParaRPr lang="en-US" sz="4000" b="1" dirty="0"/>
          </a:p>
        </p:txBody>
      </p:sp>
      <p:sp>
        <p:nvSpPr>
          <p:cNvPr id="3" name="Content Placeholder 2"/>
          <p:cNvSpPr>
            <a:spLocks noGrp="1"/>
          </p:cNvSpPr>
          <p:nvPr>
            <p:ph idx="1"/>
          </p:nvPr>
        </p:nvSpPr>
        <p:spPr>
          <a:xfrm>
            <a:off x="228600" y="2057400"/>
            <a:ext cx="8763000" cy="3048000"/>
          </a:xfrm>
        </p:spPr>
        <p:txBody>
          <a:bodyPr>
            <a:normAutofit lnSpcReduction="10000"/>
          </a:bodyPr>
          <a:lstStyle/>
          <a:p>
            <a:r>
              <a:rPr lang="en-US" sz="3200" dirty="0" smtClean="0">
                <a:latin typeface="Mongolian Baiti" pitchFamily="66" charset="0"/>
                <a:cs typeface="Mongolian Baiti" pitchFamily="66" charset="0"/>
              </a:rPr>
              <a:t>Improved blood circulation</a:t>
            </a:r>
          </a:p>
          <a:p>
            <a:r>
              <a:rPr lang="en-US" sz="3200" dirty="0" smtClean="0">
                <a:latin typeface="Mongolian Baiti" pitchFamily="66" charset="0"/>
                <a:cs typeface="Mongolian Baiti" pitchFamily="66" charset="0"/>
              </a:rPr>
              <a:t>Increases testosterone</a:t>
            </a:r>
          </a:p>
          <a:p>
            <a:r>
              <a:rPr lang="en-US" sz="3200" dirty="0" smtClean="0">
                <a:latin typeface="Mongolian Baiti" pitchFamily="66" charset="0"/>
                <a:cs typeface="Mongolian Baiti" pitchFamily="66" charset="0"/>
              </a:rPr>
              <a:t>Increases energy and well being</a:t>
            </a:r>
          </a:p>
          <a:p>
            <a:r>
              <a:rPr lang="en-US" sz="3200" dirty="0" smtClean="0">
                <a:latin typeface="Mongolian Baiti" pitchFamily="66" charset="0"/>
                <a:cs typeface="Mongolian Baiti" pitchFamily="66" charset="0"/>
              </a:rPr>
              <a:t>Strengthens immunity </a:t>
            </a:r>
          </a:p>
          <a:p>
            <a:pPr>
              <a:buNone/>
            </a:pPr>
            <a:r>
              <a:rPr lang="en-US" sz="4400" dirty="0" smtClean="0"/>
              <a:t>   </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b="1" dirty="0" smtClean="0"/>
              <a:t>STRUCTURES OF THE SKIN</a:t>
            </a:r>
            <a:endParaRPr lang="en-US" b="1" dirty="0"/>
          </a:p>
        </p:txBody>
      </p:sp>
      <p:sp>
        <p:nvSpPr>
          <p:cNvPr id="3" name="Content Placeholder 2"/>
          <p:cNvSpPr>
            <a:spLocks noGrp="1"/>
          </p:cNvSpPr>
          <p:nvPr>
            <p:ph idx="1"/>
          </p:nvPr>
        </p:nvSpPr>
        <p:spPr/>
        <p:txBody>
          <a:bodyPr>
            <a:normAutofit/>
          </a:bodyPr>
          <a:lstStyle/>
          <a:p>
            <a:r>
              <a:rPr lang="en-US" sz="3600" dirty="0" smtClean="0">
                <a:latin typeface="Mongolian Baiti" pitchFamily="66" charset="0"/>
                <a:cs typeface="Mongolian Baiti" pitchFamily="66" charset="0"/>
              </a:rPr>
              <a:t>This was covered in anatomy and physiology</a:t>
            </a:r>
          </a:p>
          <a:p>
            <a:r>
              <a:rPr lang="en-US" sz="3600" i="1" dirty="0" smtClean="0">
                <a:latin typeface="Mongolian Baiti" pitchFamily="66" charset="0"/>
                <a:cs typeface="Mongolian Baiti" pitchFamily="66" charset="0"/>
              </a:rPr>
              <a:t>Students need to revise on the skin</a:t>
            </a:r>
          </a:p>
          <a:p>
            <a:r>
              <a:rPr lang="en-US" sz="3600" i="1" dirty="0" smtClean="0">
                <a:latin typeface="Mongolian Baiti" pitchFamily="66" charset="0"/>
                <a:cs typeface="Mongolian Baiti" pitchFamily="66" charset="0"/>
              </a:rPr>
              <a:t>Draw and label the diagram of the skin</a:t>
            </a:r>
            <a:endParaRPr lang="en-US" sz="3600" i="1" dirty="0">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sz="4000" b="1" dirty="0" smtClean="0"/>
              <a:t>NOTE………………………</a:t>
            </a:r>
            <a:endParaRPr lang="en-US" sz="4000" b="1" dirty="0"/>
          </a:p>
        </p:txBody>
      </p:sp>
      <p:sp>
        <p:nvSpPr>
          <p:cNvPr id="3" name="Content Placeholder 2"/>
          <p:cNvSpPr>
            <a:spLocks noGrp="1"/>
          </p:cNvSpPr>
          <p:nvPr>
            <p:ph idx="1"/>
          </p:nvPr>
        </p:nvSpPr>
        <p:spPr>
          <a:xfrm>
            <a:off x="228600" y="914400"/>
            <a:ext cx="8763000" cy="5638800"/>
          </a:xfrm>
        </p:spPr>
        <p:txBody>
          <a:bodyPr>
            <a:normAutofit/>
          </a:bodyPr>
          <a:lstStyle/>
          <a:p>
            <a:r>
              <a:rPr lang="en-US" sz="3600" dirty="0" smtClean="0">
                <a:latin typeface="Mongolian Baiti" pitchFamily="66" charset="0"/>
                <a:cs typeface="Mongolian Baiti" pitchFamily="66" charset="0"/>
              </a:rPr>
              <a:t>We are supposed to take adequate and well balanced diet in order to maintain an healthy skin.</a:t>
            </a:r>
          </a:p>
          <a:p>
            <a:r>
              <a:rPr lang="en-US" sz="3600" dirty="0" smtClean="0">
                <a:latin typeface="Mongolian Baiti" pitchFamily="66" charset="0"/>
                <a:cs typeface="Mongolian Baiti" pitchFamily="66" charset="0"/>
              </a:rPr>
              <a:t>Especially if there is an injury. </a:t>
            </a:r>
          </a:p>
          <a:p>
            <a:r>
              <a:rPr lang="en-US" sz="3600" dirty="0" smtClean="0">
                <a:latin typeface="Mongolian Baiti" pitchFamily="66" charset="0"/>
                <a:cs typeface="Mongolian Baiti" pitchFamily="66" charset="0"/>
              </a:rPr>
              <a:t>New cells develop and there is repair of the damaged ones.</a:t>
            </a:r>
            <a:endParaRPr lang="en-US" sz="3600" dirty="0">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800" b="1" u="sng" dirty="0" smtClean="0"/>
              <a:t>Functions of the skin</a:t>
            </a:r>
            <a:endParaRPr lang="en-US" sz="4800" b="1" u="sng" dirty="0"/>
          </a:p>
        </p:txBody>
      </p:sp>
      <p:sp>
        <p:nvSpPr>
          <p:cNvPr id="3" name="Content Placeholder 2"/>
          <p:cNvSpPr>
            <a:spLocks noGrp="1"/>
          </p:cNvSpPr>
          <p:nvPr>
            <p:ph idx="1"/>
          </p:nvPr>
        </p:nvSpPr>
        <p:spPr>
          <a:xfrm>
            <a:off x="304800" y="914400"/>
            <a:ext cx="8382000" cy="5211763"/>
          </a:xfrm>
        </p:spPr>
        <p:txBody>
          <a:bodyPr>
            <a:normAutofit/>
          </a:bodyPr>
          <a:lstStyle/>
          <a:p>
            <a:endParaRPr lang="en-US" sz="4400" i="1" dirty="0" smtClean="0"/>
          </a:p>
          <a:p>
            <a:endParaRPr lang="en-US" sz="4400" i="1" dirty="0" smtClean="0"/>
          </a:p>
          <a:p>
            <a:r>
              <a:rPr lang="en-US" sz="4400" i="1" dirty="0" smtClean="0"/>
              <a:t>Will be covered later but students can revise their anatomy and physiology notes</a:t>
            </a:r>
            <a:endParaRPr lang="en-US" sz="4400" i="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a:bodyPr>
          <a:lstStyle/>
          <a:p>
            <a:r>
              <a:rPr lang="en-US" sz="4000" b="1" dirty="0" smtClean="0"/>
              <a:t>SOME EFFECTS OF UN CLEANLINESS</a:t>
            </a:r>
            <a:endParaRPr lang="en-US" sz="4000" b="1" dirty="0"/>
          </a:p>
        </p:txBody>
      </p:sp>
      <p:sp>
        <p:nvSpPr>
          <p:cNvPr id="3" name="Content Placeholder 2"/>
          <p:cNvSpPr>
            <a:spLocks noGrp="1"/>
          </p:cNvSpPr>
          <p:nvPr>
            <p:ph idx="1"/>
          </p:nvPr>
        </p:nvSpPr>
        <p:spPr>
          <a:xfrm>
            <a:off x="228600" y="1371600"/>
            <a:ext cx="8686800" cy="5257800"/>
          </a:xfrm>
        </p:spPr>
        <p:txBody>
          <a:bodyPr>
            <a:normAutofit/>
          </a:bodyPr>
          <a:lstStyle/>
          <a:p>
            <a:r>
              <a:rPr lang="en-US" sz="3200" dirty="0" smtClean="0">
                <a:latin typeface="Mongolian Baiti" pitchFamily="66" charset="0"/>
                <a:cs typeface="Mongolian Baiti" pitchFamily="66" charset="0"/>
              </a:rPr>
              <a:t>Skin diseases e.g. acne, scabies, ring worms, pediculosis.</a:t>
            </a:r>
          </a:p>
          <a:p>
            <a:r>
              <a:rPr lang="en-US" sz="3200" dirty="0" smtClean="0">
                <a:latin typeface="Mongolian Baiti" pitchFamily="66" charset="0"/>
                <a:cs typeface="Mongolian Baiti" pitchFamily="66" charset="0"/>
              </a:rPr>
              <a:t>Lice (Pediculosis).</a:t>
            </a:r>
          </a:p>
          <a:p>
            <a:r>
              <a:rPr lang="en-US" sz="3200" dirty="0" smtClean="0">
                <a:latin typeface="Mongolian Baiti" pitchFamily="66" charset="0"/>
                <a:cs typeface="Mongolian Baiti" pitchFamily="66" charset="0"/>
              </a:rPr>
              <a:t>Bed bugs.</a:t>
            </a:r>
          </a:p>
          <a:p>
            <a:r>
              <a:rPr lang="en-US" sz="3200" dirty="0" smtClean="0">
                <a:latin typeface="Mongolian Baiti" pitchFamily="66" charset="0"/>
                <a:cs typeface="Mongolian Baiti" pitchFamily="66" charset="0"/>
              </a:rPr>
              <a:t>Fleas. </a:t>
            </a:r>
          </a:p>
          <a:p>
            <a:r>
              <a:rPr lang="en-US" sz="3200" dirty="0" smtClean="0">
                <a:latin typeface="Mongolian Baiti" pitchFamily="66" charset="0"/>
                <a:cs typeface="Mongolian Baiti" pitchFamily="66" charset="0"/>
              </a:rPr>
              <a:t>Bad smell-oral.</a:t>
            </a:r>
          </a:p>
          <a:p>
            <a:r>
              <a:rPr lang="en-US" sz="3200" dirty="0" smtClean="0">
                <a:latin typeface="Mongolian Baiti" pitchFamily="66" charset="0"/>
                <a:cs typeface="Mongolian Baiti" pitchFamily="66" charset="0"/>
              </a:rPr>
              <a:t>Dental caries.</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95400"/>
          </a:xfrm>
        </p:spPr>
        <p:txBody>
          <a:bodyPr>
            <a:normAutofit fontScale="90000"/>
          </a:bodyPr>
          <a:lstStyle/>
          <a:p>
            <a:r>
              <a:rPr lang="en-US" b="1" dirty="0" smtClean="0"/>
              <a:t>CLEANLINESS OF THE HEAD/HAIR</a:t>
            </a:r>
            <a:endParaRPr lang="en-US" b="1" dirty="0"/>
          </a:p>
        </p:txBody>
      </p:sp>
      <p:sp>
        <p:nvSpPr>
          <p:cNvPr id="3" name="Content Placeholder 2"/>
          <p:cNvSpPr>
            <a:spLocks noGrp="1"/>
          </p:cNvSpPr>
          <p:nvPr>
            <p:ph idx="1"/>
          </p:nvPr>
        </p:nvSpPr>
        <p:spPr>
          <a:xfrm>
            <a:off x="304800" y="914400"/>
            <a:ext cx="8610600" cy="5715000"/>
          </a:xfrm>
        </p:spPr>
        <p:txBody>
          <a:bodyPr>
            <a:normAutofit/>
          </a:bodyPr>
          <a:lstStyle/>
          <a:p>
            <a:endParaRPr lang="en-US" sz="4000" dirty="0" smtClean="0"/>
          </a:p>
          <a:p>
            <a:r>
              <a:rPr lang="en-US" sz="3600" dirty="0" smtClean="0">
                <a:latin typeface="Mongolian Baiti" pitchFamily="66" charset="0"/>
                <a:cs typeface="Mongolian Baiti" pitchFamily="66" charset="0"/>
              </a:rPr>
              <a:t>Proper care of the hair and daily brushing.</a:t>
            </a:r>
          </a:p>
          <a:p>
            <a:r>
              <a:rPr lang="en-US" sz="3600" dirty="0" smtClean="0">
                <a:latin typeface="Mongolian Baiti" pitchFamily="66" charset="0"/>
                <a:cs typeface="Mongolian Baiti" pitchFamily="66" charset="0"/>
              </a:rPr>
              <a:t>Shampoo at frequent intervals for moisturizing and blood supply.</a:t>
            </a:r>
          </a:p>
          <a:p>
            <a:r>
              <a:rPr lang="en-US" sz="3600" dirty="0" smtClean="0">
                <a:latin typeface="Mongolian Baiti" pitchFamily="66" charset="0"/>
                <a:cs typeface="Mongolian Baiti" pitchFamily="66" charset="0"/>
              </a:rPr>
              <a:t>Fresh air is also required for the hair.</a:t>
            </a:r>
            <a:endParaRPr lang="en-US" sz="3600" dirty="0">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19200"/>
          </a:xfrm>
        </p:spPr>
        <p:txBody>
          <a:bodyPr>
            <a:normAutofit/>
          </a:bodyPr>
          <a:lstStyle/>
          <a:p>
            <a:r>
              <a:rPr lang="en-US" b="1" dirty="0" smtClean="0"/>
              <a:t>HAND /NAILS</a:t>
            </a:r>
            <a:endParaRPr lang="en-US" b="1" dirty="0"/>
          </a:p>
        </p:txBody>
      </p:sp>
      <p:sp>
        <p:nvSpPr>
          <p:cNvPr id="3" name="Content Placeholder 2"/>
          <p:cNvSpPr>
            <a:spLocks noGrp="1"/>
          </p:cNvSpPr>
          <p:nvPr>
            <p:ph idx="1"/>
          </p:nvPr>
        </p:nvSpPr>
        <p:spPr>
          <a:xfrm>
            <a:off x="228600" y="1905000"/>
            <a:ext cx="8610600" cy="4572000"/>
          </a:xfrm>
        </p:spPr>
        <p:txBody>
          <a:bodyPr/>
          <a:lstStyle/>
          <a:p>
            <a:r>
              <a:rPr lang="en-US" dirty="0" smtClean="0">
                <a:latin typeface="Mongolian Baiti" pitchFamily="66" charset="0"/>
                <a:cs typeface="Mongolian Baiti" pitchFamily="66" charset="0"/>
              </a:rPr>
              <a:t>Hands Kept clean every time free from cracks and roughness.</a:t>
            </a:r>
          </a:p>
          <a:p>
            <a:r>
              <a:rPr lang="en-US" dirty="0" smtClean="0">
                <a:latin typeface="Mongolian Baiti" pitchFamily="66" charset="0"/>
                <a:cs typeface="Mongolian Baiti" pitchFamily="66" charset="0"/>
              </a:rPr>
              <a:t>These occur due to exposure to cold wind, use of antiseptics and manual work.</a:t>
            </a:r>
          </a:p>
          <a:p>
            <a:r>
              <a:rPr lang="en-US" dirty="0" smtClean="0">
                <a:latin typeface="Mongolian Baiti" pitchFamily="66" charset="0"/>
                <a:cs typeface="Mongolian Baiti" pitchFamily="66" charset="0"/>
              </a:rPr>
              <a:t>Nails should be cut short in a curve manner.</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latin typeface="+mn-lt"/>
                <a:cs typeface="Mongolian Baiti" pitchFamily="66" charset="0"/>
              </a:rPr>
              <a:t>NAIL TRIMMING</a:t>
            </a:r>
            <a:endParaRPr lang="en-US" b="1" dirty="0">
              <a:latin typeface="+mn-lt"/>
              <a:cs typeface="Mongolian Baiti" pitchFamily="66" charset="0"/>
            </a:endParaRPr>
          </a:p>
        </p:txBody>
      </p:sp>
      <p:sp>
        <p:nvSpPr>
          <p:cNvPr id="3" name="Content Placeholder 2"/>
          <p:cNvSpPr>
            <a:spLocks noGrp="1"/>
          </p:cNvSpPr>
          <p:nvPr>
            <p:ph idx="1"/>
          </p:nvPr>
        </p:nvSpPr>
        <p:spPr/>
        <p:txBody>
          <a:bodyPr/>
          <a:lstStyle/>
          <a:p>
            <a:endParaRPr lang="en-US"/>
          </a:p>
        </p:txBody>
      </p:sp>
      <p:pic>
        <p:nvPicPr>
          <p:cNvPr id="1026" name="Picture 2" descr="C:\Users\dr.kisilu\Desktop\nails cut properly.jpg"/>
          <p:cNvPicPr>
            <a:picLocks noChangeAspect="1" noChangeArrowheads="1"/>
          </p:cNvPicPr>
          <p:nvPr/>
        </p:nvPicPr>
        <p:blipFill>
          <a:blip r:embed="rId2"/>
          <a:srcRect/>
          <a:stretch>
            <a:fillRect/>
          </a:stretch>
        </p:blipFill>
        <p:spPr bwMode="auto">
          <a:xfrm>
            <a:off x="228600" y="1600200"/>
            <a:ext cx="8610600" cy="48006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CONT……….</a:t>
            </a:r>
            <a:endParaRPr lang="en-US" b="1" dirty="0"/>
          </a:p>
        </p:txBody>
      </p:sp>
      <p:sp>
        <p:nvSpPr>
          <p:cNvPr id="3" name="Content Placeholder 2"/>
          <p:cNvSpPr>
            <a:spLocks noGrp="1"/>
          </p:cNvSpPr>
          <p:nvPr>
            <p:ph idx="1"/>
          </p:nvPr>
        </p:nvSpPr>
        <p:spPr/>
        <p:txBody>
          <a:bodyPr/>
          <a:lstStyle/>
          <a:p>
            <a:pPr>
              <a:buNone/>
            </a:pPr>
            <a:r>
              <a:rPr lang="en-US" dirty="0" smtClean="0"/>
              <a:t>nails</a:t>
            </a:r>
            <a:endParaRPr lang="en-US" dirty="0"/>
          </a:p>
        </p:txBody>
      </p:sp>
      <p:pic>
        <p:nvPicPr>
          <p:cNvPr id="2050" name="Picture 2" descr="C:\Users\dr.kisilu\Desktop\nails in a curve manner.gif"/>
          <p:cNvPicPr>
            <a:picLocks noChangeAspect="1" noChangeArrowheads="1"/>
          </p:cNvPicPr>
          <p:nvPr/>
        </p:nvPicPr>
        <p:blipFill>
          <a:blip r:embed="rId2"/>
          <a:srcRect/>
          <a:stretch>
            <a:fillRect/>
          </a:stretch>
        </p:blipFill>
        <p:spPr bwMode="auto">
          <a:xfrm>
            <a:off x="457200" y="1219200"/>
            <a:ext cx="8229600" cy="51054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US" b="1" dirty="0" smtClean="0">
                <a:solidFill>
                  <a:schemeClr val="tx1"/>
                </a:solidFill>
              </a:rPr>
              <a:t>ENVIRONMENTAL HEALTH</a:t>
            </a:r>
            <a:endParaRPr lang="en-US" b="1" dirty="0">
              <a:solidFill>
                <a:schemeClr val="tx1"/>
              </a:solidFill>
            </a:endParaRPr>
          </a:p>
        </p:txBody>
      </p:sp>
      <p:sp>
        <p:nvSpPr>
          <p:cNvPr id="3" name="Content Placeholder 2"/>
          <p:cNvSpPr>
            <a:spLocks noGrp="1"/>
          </p:cNvSpPr>
          <p:nvPr>
            <p:ph idx="1"/>
          </p:nvPr>
        </p:nvSpPr>
        <p:spPr>
          <a:xfrm>
            <a:off x="228600" y="990600"/>
            <a:ext cx="8686800" cy="5638800"/>
          </a:xfrm>
        </p:spPr>
        <p:txBody>
          <a:bodyPr/>
          <a:lstStyle/>
          <a:p>
            <a:pPr>
              <a:buNone/>
            </a:pPr>
            <a:r>
              <a:rPr lang="en-US" b="1" u="sng" dirty="0" smtClean="0"/>
              <a:t>DEFINITION</a:t>
            </a:r>
          </a:p>
          <a:p>
            <a:r>
              <a:rPr lang="en-US" sz="4000" dirty="0">
                <a:latin typeface="Mongolian Baiti" pitchFamily="66" charset="0"/>
                <a:cs typeface="Mongolian Baiti" pitchFamily="66" charset="0"/>
              </a:rPr>
              <a:t>Environmental health is the branch of public health that is concerned with all aspects of the natural and built environment that may affect human health</a:t>
            </a:r>
            <a:r>
              <a:rPr lang="en-US" sz="4000" dirty="0"/>
              <a:t>. </a:t>
            </a:r>
            <a:r>
              <a:rPr lang="en-US" sz="4000" dirty="0" smtClean="0">
                <a:hlinkClick r:id="rId2"/>
              </a:rPr>
              <a:t>Wikipedia</a:t>
            </a:r>
            <a:r>
              <a:rPr lang="en-US" sz="4000" dirty="0" smtClean="0"/>
              <a:t>.</a:t>
            </a:r>
            <a:endParaRPr lang="en-US" sz="4000" dirty="0"/>
          </a:p>
          <a:p>
            <a:endParaRPr lang="en-US" sz="40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b="1" dirty="0" smtClean="0"/>
              <a:t>CONT…………………………..</a:t>
            </a:r>
            <a:endParaRPr lang="en-US" b="1" dirty="0"/>
          </a:p>
        </p:txBody>
      </p:sp>
      <p:sp>
        <p:nvSpPr>
          <p:cNvPr id="3" name="Content Placeholder 2"/>
          <p:cNvSpPr>
            <a:spLocks noGrp="1"/>
          </p:cNvSpPr>
          <p:nvPr>
            <p:ph idx="1"/>
          </p:nvPr>
        </p:nvSpPr>
        <p:spPr>
          <a:xfrm>
            <a:off x="228600" y="838200"/>
            <a:ext cx="8686800" cy="5791200"/>
          </a:xfrm>
        </p:spPr>
        <p:txBody>
          <a:bodyPr/>
          <a:lstStyle/>
          <a:p>
            <a:r>
              <a:rPr lang="en-US" dirty="0" smtClean="0"/>
              <a:t>N</a:t>
            </a:r>
            <a:r>
              <a:rPr lang="en-US" i="1" dirty="0" smtClean="0"/>
              <a:t>urses should not have pointed or painted nails.</a:t>
            </a:r>
          </a:p>
          <a:p>
            <a:pPr>
              <a:buFont typeface="Wingdings" pitchFamily="2" charset="2"/>
              <a:buChar char="Ø"/>
            </a:pPr>
            <a:r>
              <a:rPr lang="en-US" i="1" dirty="0" smtClean="0"/>
              <a:t>Can injure the pt and self.</a:t>
            </a:r>
          </a:p>
          <a:p>
            <a:pPr>
              <a:buFont typeface="Wingdings" pitchFamily="2" charset="2"/>
              <a:buChar char="Ø"/>
            </a:pPr>
            <a:r>
              <a:rPr lang="en-US" i="1" dirty="0" smtClean="0"/>
              <a:t>Micro-organisms  can be harbored by them.</a:t>
            </a:r>
          </a:p>
          <a:p>
            <a:pPr>
              <a:buFont typeface="Wingdings" pitchFamily="2" charset="2"/>
              <a:buChar char="Ø"/>
            </a:pPr>
            <a:r>
              <a:rPr lang="en-US" i="1" dirty="0" smtClean="0"/>
              <a:t>Infection can set in if poorly cut- Paronychia.</a:t>
            </a:r>
          </a:p>
          <a:p>
            <a:pPr>
              <a:buFont typeface="Wingdings" pitchFamily="2" charset="2"/>
              <a:buChar char="Ø"/>
            </a:pPr>
            <a:endParaRPr lang="en-US" i="1" dirty="0" smtClean="0"/>
          </a:p>
          <a:p>
            <a:pPr>
              <a:buFont typeface="Wingdings" pitchFamily="2" charset="2"/>
              <a:buChar char="Ø"/>
            </a:pPr>
            <a:endParaRPr lang="en-US" i="1" dirty="0"/>
          </a:p>
        </p:txBody>
      </p:sp>
      <p:pic>
        <p:nvPicPr>
          <p:cNvPr id="4098" name="Picture 2" descr="C:\Users\dr.kisilu\Desktop\paronychia.jpg"/>
          <p:cNvPicPr>
            <a:picLocks noChangeAspect="1" noChangeArrowheads="1"/>
          </p:cNvPicPr>
          <p:nvPr/>
        </p:nvPicPr>
        <p:blipFill>
          <a:blip r:embed="rId2"/>
          <a:srcRect/>
          <a:stretch>
            <a:fillRect/>
          </a:stretch>
        </p:blipFill>
        <p:spPr bwMode="auto">
          <a:xfrm>
            <a:off x="1219200" y="3581400"/>
            <a:ext cx="6477000" cy="28194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dr.kisilu\Desktop\Paronychia (1)-2.jpg"/>
          <p:cNvPicPr>
            <a:picLocks noChangeAspect="1" noChangeArrowheads="1"/>
          </p:cNvPicPr>
          <p:nvPr/>
        </p:nvPicPr>
        <p:blipFill>
          <a:blip r:embed="rId2"/>
          <a:srcRect/>
          <a:stretch>
            <a:fillRect/>
          </a:stretch>
        </p:blipFill>
        <p:spPr bwMode="auto">
          <a:xfrm>
            <a:off x="1143000" y="990600"/>
            <a:ext cx="6858000" cy="5257800"/>
          </a:xfrm>
          <a:prstGeom prst="rect">
            <a:avLst/>
          </a:prstGeom>
          <a:noFill/>
        </p:spPr>
      </p:pic>
      <p:sp>
        <p:nvSpPr>
          <p:cNvPr id="3" name="TextBox 2"/>
          <p:cNvSpPr txBox="1"/>
          <p:nvPr/>
        </p:nvSpPr>
        <p:spPr>
          <a:xfrm>
            <a:off x="2590800" y="381000"/>
            <a:ext cx="3810000" cy="707886"/>
          </a:xfrm>
          <a:prstGeom prst="rect">
            <a:avLst/>
          </a:prstGeom>
          <a:noFill/>
        </p:spPr>
        <p:txBody>
          <a:bodyPr wrap="square" rtlCol="0">
            <a:spAutoFit/>
          </a:bodyPr>
          <a:lstStyle/>
          <a:p>
            <a:r>
              <a:rPr lang="en-US" sz="4000" b="1" dirty="0" smtClean="0"/>
              <a:t>PARONYCHIA</a:t>
            </a:r>
            <a:endParaRPr lang="en-US" sz="4000"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19200"/>
          </a:xfrm>
        </p:spPr>
        <p:txBody>
          <a:bodyPr>
            <a:normAutofit/>
          </a:bodyPr>
          <a:lstStyle/>
          <a:p>
            <a:r>
              <a:rPr lang="en-US" b="1" dirty="0" smtClean="0"/>
              <a:t>CONT……………….</a:t>
            </a:r>
            <a:endParaRPr lang="en-US" b="1" dirty="0"/>
          </a:p>
        </p:txBody>
      </p:sp>
      <p:sp>
        <p:nvSpPr>
          <p:cNvPr id="3" name="Content Placeholder 2"/>
          <p:cNvSpPr>
            <a:spLocks noGrp="1"/>
          </p:cNvSpPr>
          <p:nvPr>
            <p:ph idx="1"/>
          </p:nvPr>
        </p:nvSpPr>
        <p:spPr>
          <a:xfrm>
            <a:off x="228600" y="1447800"/>
            <a:ext cx="8458200" cy="5029200"/>
          </a:xfrm>
        </p:spPr>
        <p:txBody>
          <a:bodyPr>
            <a:normAutofit/>
          </a:bodyPr>
          <a:lstStyle/>
          <a:p>
            <a:r>
              <a:rPr lang="en-US" sz="3200" dirty="0" smtClean="0">
                <a:latin typeface="Mongolian Baiti" pitchFamily="66" charset="0"/>
                <a:cs typeface="Mongolian Baiti" pitchFamily="66" charset="0"/>
              </a:rPr>
              <a:t>It is advisable to apply glycerin or Vaseline to the palms and hands</a:t>
            </a:r>
          </a:p>
          <a:p>
            <a:r>
              <a:rPr lang="en-US" sz="3200" dirty="0" smtClean="0">
                <a:latin typeface="Mongolian Baiti" pitchFamily="66" charset="0"/>
                <a:cs typeface="Mongolian Baiti" pitchFamily="66" charset="0"/>
              </a:rPr>
              <a:t>Wash hands and nails frequently with soap and water.</a:t>
            </a:r>
          </a:p>
          <a:p>
            <a:r>
              <a:rPr lang="en-US" sz="3200" i="1" dirty="0" smtClean="0">
                <a:latin typeface="Mongolian Baiti" pitchFamily="66" charset="0"/>
                <a:cs typeface="Mongolian Baiti" pitchFamily="66" charset="0"/>
              </a:rPr>
              <a:t>When should we was hands?</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b="1" dirty="0" smtClean="0">
                <a:solidFill>
                  <a:schemeClr val="tx1"/>
                </a:solidFill>
              </a:rPr>
              <a:t>THE FEET</a:t>
            </a:r>
            <a:endParaRPr lang="en-US" b="1" dirty="0">
              <a:solidFill>
                <a:schemeClr val="tx1"/>
              </a:solidFill>
            </a:endParaRPr>
          </a:p>
        </p:txBody>
      </p:sp>
      <p:sp>
        <p:nvSpPr>
          <p:cNvPr id="3" name="Content Placeholder 2"/>
          <p:cNvSpPr>
            <a:spLocks noGrp="1"/>
          </p:cNvSpPr>
          <p:nvPr>
            <p:ph idx="1"/>
          </p:nvPr>
        </p:nvSpPr>
        <p:spPr>
          <a:xfrm>
            <a:off x="304800" y="990600"/>
            <a:ext cx="8534400" cy="5638800"/>
          </a:xfrm>
        </p:spPr>
        <p:txBody>
          <a:bodyPr>
            <a:normAutofit/>
          </a:bodyPr>
          <a:lstStyle/>
          <a:p>
            <a:r>
              <a:rPr lang="en-US" sz="3200" dirty="0" smtClean="0">
                <a:latin typeface="Mongolian Baiti" pitchFamily="66" charset="0"/>
                <a:cs typeface="Mongolian Baiti" pitchFamily="66" charset="0"/>
              </a:rPr>
              <a:t>Clean feet daily and dry them thoroughly especially between the toes.</a:t>
            </a:r>
          </a:p>
          <a:p>
            <a:r>
              <a:rPr lang="en-US" sz="3200" dirty="0" smtClean="0">
                <a:latin typeface="Mongolian Baiti" pitchFamily="66" charset="0"/>
                <a:cs typeface="Mongolian Baiti" pitchFamily="66" charset="0"/>
              </a:rPr>
              <a:t>Sweat glands in the feet are many and many people have excessive sweating a condition called </a:t>
            </a:r>
            <a:r>
              <a:rPr lang="en-US" sz="3200" b="1" i="1" dirty="0" smtClean="0">
                <a:latin typeface="Mongolian Baiti" pitchFamily="66" charset="0"/>
                <a:cs typeface="Mongolian Baiti" pitchFamily="66" charset="0"/>
              </a:rPr>
              <a:t>hyperhydrosis.</a:t>
            </a:r>
          </a:p>
          <a:p>
            <a:r>
              <a:rPr lang="en-US" sz="3200" dirty="0" smtClean="0">
                <a:latin typeface="Mongolian Baiti" pitchFamily="66" charset="0"/>
                <a:cs typeface="Mongolian Baiti" pitchFamily="66" charset="0"/>
              </a:rPr>
              <a:t>This is offensive to some and can also cause soreness.</a:t>
            </a:r>
          </a:p>
          <a:p>
            <a:r>
              <a:rPr lang="en-US" sz="3200" dirty="0" smtClean="0">
                <a:latin typeface="Mongolian Baiti" pitchFamily="66" charset="0"/>
                <a:cs typeface="Mongolian Baiti" pitchFamily="66" charset="0"/>
              </a:rPr>
              <a:t>Socks should be cleaned every day and cleaning feet at least twice per day.</a:t>
            </a:r>
            <a:endParaRPr lang="en-US" sz="3200" dirty="0">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b="1" dirty="0" smtClean="0"/>
              <a:t>CONT……………………..</a:t>
            </a:r>
            <a:endParaRPr lang="en-US" b="1" dirty="0"/>
          </a:p>
        </p:txBody>
      </p:sp>
      <p:sp>
        <p:nvSpPr>
          <p:cNvPr id="3" name="Content Placeholder 2"/>
          <p:cNvSpPr>
            <a:spLocks noGrp="1"/>
          </p:cNvSpPr>
          <p:nvPr>
            <p:ph idx="1"/>
          </p:nvPr>
        </p:nvSpPr>
        <p:spPr>
          <a:xfrm>
            <a:off x="304800" y="1066800"/>
            <a:ext cx="8458200" cy="5486400"/>
          </a:xfrm>
        </p:spPr>
        <p:txBody>
          <a:bodyPr/>
          <a:lstStyle/>
          <a:p>
            <a:r>
              <a:rPr lang="en-US" sz="3200" dirty="0" smtClean="0">
                <a:latin typeface="Mongolian Baiti" pitchFamily="66" charset="0"/>
                <a:cs typeface="Mongolian Baiti" pitchFamily="66" charset="0"/>
              </a:rPr>
              <a:t>Change socks &amp; stockings frequently and no re-using</a:t>
            </a:r>
          </a:p>
          <a:p>
            <a:r>
              <a:rPr lang="en-US" sz="3200" dirty="0" smtClean="0">
                <a:latin typeface="Mongolian Baiti" pitchFamily="66" charset="0"/>
                <a:cs typeface="Mongolian Baiti" pitchFamily="66" charset="0"/>
              </a:rPr>
              <a:t>Some people apply spirit and deodorants which encourage evaporation</a:t>
            </a:r>
          </a:p>
          <a:p>
            <a:r>
              <a:rPr lang="en-US" sz="3200" dirty="0" smtClean="0">
                <a:latin typeface="Mongolian Baiti" pitchFamily="66" charset="0"/>
                <a:cs typeface="Mongolian Baiti" pitchFamily="66" charset="0"/>
              </a:rPr>
              <a:t>Shoes should be dusted daily and aired-also clean inside</a:t>
            </a:r>
          </a:p>
          <a:p>
            <a:r>
              <a:rPr lang="en-US" sz="3200" dirty="0" smtClean="0">
                <a:latin typeface="Mongolian Baiti" pitchFamily="66" charset="0"/>
                <a:cs typeface="Mongolian Baiti" pitchFamily="66" charset="0"/>
              </a:rPr>
              <a:t>Using of nice inner soles which can be washed daily is recommended </a:t>
            </a:r>
          </a:p>
          <a:p>
            <a:pPr>
              <a:buNone/>
            </a:pPr>
            <a:endParaRPr lang="en-US" sz="3600" dirty="0"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mn-lt"/>
                <a:cs typeface="Mongolian Baiti" pitchFamily="66" charset="0"/>
              </a:rPr>
              <a:t>SOME PROBLEMS THAT OCCUR IF FEET IS NOT CLEANED WELL</a:t>
            </a:r>
            <a:endParaRPr lang="en-US" sz="4000" b="1" dirty="0">
              <a:latin typeface="+mn-lt"/>
              <a:cs typeface="Mongolian Baiti" pitchFamily="66" charset="0"/>
            </a:endParaRPr>
          </a:p>
        </p:txBody>
      </p:sp>
      <p:sp>
        <p:nvSpPr>
          <p:cNvPr id="3" name="Content Placeholder 2"/>
          <p:cNvSpPr>
            <a:spLocks noGrp="1"/>
          </p:cNvSpPr>
          <p:nvPr>
            <p:ph idx="1"/>
          </p:nvPr>
        </p:nvSpPr>
        <p:spPr/>
        <p:txBody>
          <a:bodyPr>
            <a:normAutofit/>
          </a:bodyPr>
          <a:lstStyle/>
          <a:p>
            <a:r>
              <a:rPr lang="en-US" sz="3200" b="1" dirty="0" smtClean="0">
                <a:latin typeface="Mongolian Baiti" pitchFamily="66" charset="0"/>
                <a:cs typeface="Mongolian Baiti" pitchFamily="66" charset="0"/>
              </a:rPr>
              <a:t>Corns</a:t>
            </a:r>
            <a:r>
              <a:rPr lang="en-US" sz="3200" dirty="0" smtClean="0">
                <a:latin typeface="Mongolian Baiti" pitchFamily="66" charset="0"/>
                <a:cs typeface="Mongolian Baiti" pitchFamily="66" charset="0"/>
              </a:rPr>
              <a:t> –from ill fitting shoes.</a:t>
            </a:r>
          </a:p>
          <a:p>
            <a:r>
              <a:rPr lang="en-US" sz="3200" b="1" dirty="0" smtClean="0">
                <a:latin typeface="Mongolian Baiti" pitchFamily="66" charset="0"/>
                <a:cs typeface="Mongolian Baiti" pitchFamily="66" charset="0"/>
              </a:rPr>
              <a:t>Callosities-</a:t>
            </a:r>
            <a:r>
              <a:rPr lang="en-US" sz="3200" dirty="0" smtClean="0">
                <a:latin typeface="Mongolian Baiti" pitchFamily="66" charset="0"/>
                <a:cs typeface="Mongolian Baiti" pitchFamily="66" charset="0"/>
              </a:rPr>
              <a:t>caused by pressure and friction of the under surface.</a:t>
            </a:r>
          </a:p>
          <a:p>
            <a:r>
              <a:rPr lang="en-US" sz="3200" b="1" dirty="0" smtClean="0">
                <a:latin typeface="Mongolian Baiti" pitchFamily="66" charset="0"/>
                <a:cs typeface="Mongolian Baiti" pitchFamily="66" charset="0"/>
              </a:rPr>
              <a:t>Bunions –</a:t>
            </a:r>
            <a:r>
              <a:rPr lang="en-US" sz="3200" dirty="0" smtClean="0">
                <a:latin typeface="Mongolian Baiti" pitchFamily="66" charset="0"/>
                <a:cs typeface="Mongolian Baiti" pitchFamily="66" charset="0"/>
              </a:rPr>
              <a:t>due to wearing sharp pointed shoes (see diagram next slide).</a:t>
            </a:r>
            <a:endParaRPr lang="en-US" sz="3200" b="1" dirty="0" smtClean="0">
              <a:latin typeface="Mongolian Baiti" pitchFamily="66" charset="0"/>
              <a:cs typeface="Mongolian Baiti" pitchFamily="66" charset="0"/>
            </a:endParaRPr>
          </a:p>
          <a:p>
            <a:endParaRPr lang="en-US" sz="4000"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BUNION </a:t>
            </a:r>
            <a:endParaRPr lang="en-US" b="1" dirty="0"/>
          </a:p>
        </p:txBody>
      </p:sp>
      <p:pic>
        <p:nvPicPr>
          <p:cNvPr id="6146" name="Picture 2" descr="C:\Users\dr.kisilu\Desktop\bunion feet.jpg"/>
          <p:cNvPicPr>
            <a:picLocks noGrp="1" noChangeAspect="1" noChangeArrowheads="1"/>
          </p:cNvPicPr>
          <p:nvPr>
            <p:ph idx="1"/>
          </p:nvPr>
        </p:nvPicPr>
        <p:blipFill>
          <a:blip r:embed="rId2"/>
          <a:srcRect/>
          <a:stretch>
            <a:fillRect/>
          </a:stretch>
        </p:blipFill>
        <p:spPr bwMode="auto">
          <a:xfrm>
            <a:off x="457200" y="1752600"/>
            <a:ext cx="7620000" cy="4800599"/>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313688"/>
          </a:xfrm>
        </p:spPr>
        <p:txBody>
          <a:bodyPr>
            <a:normAutofit/>
          </a:bodyPr>
          <a:lstStyle/>
          <a:p>
            <a:r>
              <a:rPr lang="en-US" sz="4000" b="1" dirty="0" smtClean="0"/>
              <a:t>HYPERTROPHIED NAILS (ONYCHAUXIS</a:t>
            </a:r>
            <a:r>
              <a:rPr lang="en-US" sz="4000" dirty="0" smtClean="0"/>
              <a:t>)</a:t>
            </a:r>
            <a:endParaRPr lang="en-US" sz="4000" dirty="0"/>
          </a:p>
        </p:txBody>
      </p:sp>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Hard thick nails mostly resulting in injuries</a:t>
            </a:r>
          </a:p>
          <a:p>
            <a:endParaRPr lang="en-US" dirty="0" smtClean="0"/>
          </a:p>
          <a:p>
            <a:endParaRPr lang="en-US" dirty="0" smtClean="0"/>
          </a:p>
          <a:p>
            <a:endParaRPr lang="en-US" dirty="0"/>
          </a:p>
        </p:txBody>
      </p:sp>
      <p:pic>
        <p:nvPicPr>
          <p:cNvPr id="7170" name="Picture 2" descr="C:\Users\dr.kisilu\Desktop\onychauxis.jpg"/>
          <p:cNvPicPr>
            <a:picLocks noChangeAspect="1" noChangeArrowheads="1"/>
          </p:cNvPicPr>
          <p:nvPr/>
        </p:nvPicPr>
        <p:blipFill>
          <a:blip r:embed="rId2"/>
          <a:srcRect/>
          <a:stretch>
            <a:fillRect/>
          </a:stretch>
        </p:blipFill>
        <p:spPr bwMode="auto">
          <a:xfrm>
            <a:off x="533400" y="2590800"/>
            <a:ext cx="7924800" cy="4038600"/>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b="1" dirty="0" smtClean="0"/>
              <a:t>PREVENTION OF THE ABOVE PROBLEMS</a:t>
            </a:r>
            <a:endParaRPr lang="en-US" sz="3600" b="1" dirty="0"/>
          </a:p>
        </p:txBody>
      </p:sp>
      <p:sp>
        <p:nvSpPr>
          <p:cNvPr id="3" name="Content Placeholder 2"/>
          <p:cNvSpPr>
            <a:spLocks noGrp="1"/>
          </p:cNvSpPr>
          <p:nvPr>
            <p:ph idx="1"/>
          </p:nvPr>
        </p:nvSpPr>
        <p:spPr>
          <a:xfrm>
            <a:off x="228600" y="1295400"/>
            <a:ext cx="8686800" cy="5257800"/>
          </a:xfrm>
        </p:spPr>
        <p:txBody>
          <a:bodyPr>
            <a:normAutofit/>
          </a:bodyPr>
          <a:lstStyle/>
          <a:p>
            <a:r>
              <a:rPr lang="en-US" sz="3600" dirty="0" smtClean="0">
                <a:latin typeface="Mongolian Baiti" pitchFamily="66" charset="0"/>
                <a:cs typeface="Mongolian Baiti" pitchFamily="66" charset="0"/>
              </a:rPr>
              <a:t>Wear comfortable shoes which are well fitting and don’t clamp the toes</a:t>
            </a:r>
          </a:p>
          <a:p>
            <a:r>
              <a:rPr lang="en-US" sz="3600" dirty="0" smtClean="0">
                <a:latin typeface="Mongolian Baiti" pitchFamily="66" charset="0"/>
                <a:cs typeface="Mongolian Baiti" pitchFamily="66" charset="0"/>
              </a:rPr>
              <a:t>Leather shoes are the best because for they are porous and allow air circulation</a:t>
            </a:r>
          </a:p>
          <a:p>
            <a:r>
              <a:rPr lang="en-US" sz="3600" dirty="0" smtClean="0">
                <a:latin typeface="Mongolian Baiti" pitchFamily="66" charset="0"/>
                <a:cs typeface="Mongolian Baiti" pitchFamily="66" charset="0"/>
              </a:rPr>
              <a:t>They are also easy to clean</a:t>
            </a:r>
          </a:p>
          <a:p>
            <a:r>
              <a:rPr lang="en-US" sz="3600" dirty="0" smtClean="0">
                <a:latin typeface="Mongolian Baiti" pitchFamily="66" charset="0"/>
                <a:cs typeface="Mongolian Baiti" pitchFamily="66" charset="0"/>
              </a:rPr>
              <a:t>The inner part should be firm and soft</a:t>
            </a:r>
          </a:p>
          <a:p>
            <a:r>
              <a:rPr lang="en-US" sz="3600" dirty="0" smtClean="0">
                <a:latin typeface="Mongolian Baiti" pitchFamily="66" charset="0"/>
                <a:cs typeface="Mongolian Baiti" pitchFamily="66" charset="0"/>
              </a:rPr>
              <a:t>Heels should be low to avoid throwing the weight of the body ahead</a:t>
            </a:r>
          </a:p>
          <a:p>
            <a:pPr>
              <a:buNone/>
            </a:pPr>
            <a:endParaRPr lang="en-US" sz="36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US" b="1" dirty="0" smtClean="0"/>
              <a:t>THE NURSE’S SHOE</a:t>
            </a:r>
            <a:endParaRPr lang="en-US" b="1" dirty="0"/>
          </a:p>
        </p:txBody>
      </p:sp>
      <p:sp>
        <p:nvSpPr>
          <p:cNvPr id="3" name="Content Placeholder 2"/>
          <p:cNvSpPr>
            <a:spLocks noGrp="1"/>
          </p:cNvSpPr>
          <p:nvPr>
            <p:ph idx="1"/>
          </p:nvPr>
        </p:nvSpPr>
        <p:spPr>
          <a:xfrm>
            <a:off x="228600" y="1066800"/>
            <a:ext cx="8686800" cy="5562600"/>
          </a:xfrm>
        </p:spPr>
        <p:txBody>
          <a:bodyPr>
            <a:normAutofit/>
          </a:bodyPr>
          <a:lstStyle/>
          <a:p>
            <a:r>
              <a:rPr lang="en-US" sz="3600" dirty="0" smtClean="0">
                <a:latin typeface="Mongolian Baiti" pitchFamily="66" charset="0"/>
                <a:cs typeface="Mongolian Baiti" pitchFamily="66" charset="0"/>
              </a:rPr>
              <a:t>Laced shoes are the best because they provide better support</a:t>
            </a:r>
          </a:p>
          <a:p>
            <a:r>
              <a:rPr lang="en-US" sz="3600" dirty="0" smtClean="0">
                <a:latin typeface="Mongolian Baiti" pitchFamily="66" charset="0"/>
                <a:cs typeface="Mongolian Baiti" pitchFamily="66" charset="0"/>
              </a:rPr>
              <a:t>A medium heel tipped with rubber is advocated to help in quick and quiet walking</a:t>
            </a:r>
          </a:p>
          <a:p>
            <a:r>
              <a:rPr lang="en-US" sz="3600" dirty="0" smtClean="0">
                <a:latin typeface="Mongolian Baiti" pitchFamily="66" charset="0"/>
                <a:cs typeface="Mongolian Baiti" pitchFamily="66" charset="0"/>
              </a:rPr>
              <a:t>Have at least 2 pairs –to alternate in wearing</a:t>
            </a:r>
            <a:endParaRPr lang="en-US" sz="3600" dirty="0">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b="1" u="sng" dirty="0" smtClean="0"/>
              <a:t>Environmental Health Officers</a:t>
            </a:r>
            <a:endParaRPr lang="en-US" b="1" u="sng" dirty="0"/>
          </a:p>
        </p:txBody>
      </p:sp>
      <p:sp>
        <p:nvSpPr>
          <p:cNvPr id="3" name="Content Placeholder 2"/>
          <p:cNvSpPr>
            <a:spLocks noGrp="1"/>
          </p:cNvSpPr>
          <p:nvPr>
            <p:ph idx="1"/>
          </p:nvPr>
        </p:nvSpPr>
        <p:spPr>
          <a:xfrm>
            <a:off x="228600" y="1143000"/>
            <a:ext cx="8458200" cy="5181600"/>
          </a:xfrm>
        </p:spPr>
        <p:txBody>
          <a:bodyPr>
            <a:normAutofit/>
          </a:bodyPr>
          <a:lstStyle/>
          <a:p>
            <a:r>
              <a:rPr lang="en-US" sz="2800" dirty="0"/>
              <a:t> </a:t>
            </a:r>
            <a:r>
              <a:rPr lang="en-US" sz="2800" dirty="0" smtClean="0"/>
              <a:t>(</a:t>
            </a:r>
            <a:r>
              <a:rPr lang="en-US" sz="2800" dirty="0" smtClean="0">
                <a:latin typeface="Mongolian Baiti" pitchFamily="66" charset="0"/>
                <a:cs typeface="Mongolian Baiti" pitchFamily="66" charset="0"/>
              </a:rPr>
              <a:t>Also </a:t>
            </a:r>
            <a:r>
              <a:rPr lang="en-US" sz="2800" dirty="0">
                <a:latin typeface="Mongolian Baiti" pitchFamily="66" charset="0"/>
                <a:cs typeface="Mongolian Baiti" pitchFamily="66" charset="0"/>
              </a:rPr>
              <a:t>known as </a:t>
            </a:r>
            <a:r>
              <a:rPr lang="en-US" sz="2800" b="1" dirty="0">
                <a:latin typeface="Mongolian Baiti" pitchFamily="66" charset="0"/>
                <a:cs typeface="Mongolian Baiti" pitchFamily="66" charset="0"/>
              </a:rPr>
              <a:t>Public Health </a:t>
            </a:r>
            <a:r>
              <a:rPr lang="en-US" sz="2800" b="1" dirty="0" smtClean="0">
                <a:latin typeface="Mongolian Baiti" pitchFamily="66" charset="0"/>
                <a:cs typeface="Mongolian Baiti" pitchFamily="66" charset="0"/>
              </a:rPr>
              <a:t>officers</a:t>
            </a:r>
            <a:r>
              <a:rPr lang="en-US" sz="2800" dirty="0" smtClean="0">
                <a:latin typeface="Mongolian Baiti" pitchFamily="66" charset="0"/>
                <a:cs typeface="Mongolian Baiti" pitchFamily="66" charset="0"/>
              </a:rPr>
              <a:t>) </a:t>
            </a:r>
          </a:p>
          <a:p>
            <a:r>
              <a:rPr lang="en-US" sz="2800" dirty="0" smtClean="0">
                <a:latin typeface="Mongolian Baiti" pitchFamily="66" charset="0"/>
                <a:cs typeface="Mongolian Baiti" pitchFamily="66" charset="0"/>
              </a:rPr>
              <a:t> Responsible </a:t>
            </a:r>
            <a:r>
              <a:rPr lang="en-US" sz="2800" dirty="0">
                <a:latin typeface="Mongolian Baiti" pitchFamily="66" charset="0"/>
                <a:cs typeface="Mongolian Baiti" pitchFamily="66" charset="0"/>
              </a:rPr>
              <a:t>for carrying out measures for protecting public health, including administering and enforcing legislation related to environmental health and providing support to minimize health and safety hazards.</a:t>
            </a:r>
            <a:r>
              <a:rPr lang="en-US" dirty="0"/>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b="1" dirty="0" smtClean="0"/>
              <a:t>CARE OF MOUTH AND TEETH</a:t>
            </a:r>
            <a:endParaRPr lang="en-US" b="1" dirty="0"/>
          </a:p>
        </p:txBody>
      </p:sp>
      <p:sp>
        <p:nvSpPr>
          <p:cNvPr id="3" name="Content Placeholder 2"/>
          <p:cNvSpPr>
            <a:spLocks noGrp="1"/>
          </p:cNvSpPr>
          <p:nvPr>
            <p:ph idx="1"/>
          </p:nvPr>
        </p:nvSpPr>
        <p:spPr>
          <a:xfrm>
            <a:off x="228600" y="838200"/>
            <a:ext cx="8686800" cy="3886200"/>
          </a:xfrm>
        </p:spPr>
        <p:txBody>
          <a:bodyPr/>
          <a:lstStyle/>
          <a:p>
            <a:r>
              <a:rPr lang="en-US" dirty="0" smtClean="0">
                <a:latin typeface="Mongolian Baiti" pitchFamily="66" charset="0"/>
                <a:cs typeface="Mongolian Baiti" pitchFamily="66" charset="0"/>
              </a:rPr>
              <a:t>If mouth is not cleaned, it can become infected and the tongue can develop sores and bad smell</a:t>
            </a:r>
          </a:p>
          <a:p>
            <a:pPr algn="ctr">
              <a:buNone/>
            </a:pPr>
            <a:r>
              <a:rPr lang="en-US" b="1" dirty="0" smtClean="0">
                <a:latin typeface="Mongolian Baiti" pitchFamily="66" charset="0"/>
                <a:cs typeface="Mongolian Baiti" pitchFamily="66" charset="0"/>
              </a:rPr>
              <a:t>Prevention</a:t>
            </a:r>
            <a:r>
              <a:rPr lang="en-US" b="1" u="sng" dirty="0" smtClean="0">
                <a:latin typeface="Mongolian Baiti" pitchFamily="66" charset="0"/>
                <a:cs typeface="Mongolian Baiti" pitchFamily="66" charset="0"/>
              </a:rPr>
              <a:t> </a:t>
            </a:r>
          </a:p>
          <a:p>
            <a:r>
              <a:rPr lang="en-US" dirty="0" smtClean="0">
                <a:latin typeface="Mongolian Baiti" pitchFamily="66" charset="0"/>
                <a:cs typeface="Mongolian Baiti" pitchFamily="66" charset="0"/>
              </a:rPr>
              <a:t>Clean mouth in the morning and evening and if possible after each meal</a:t>
            </a:r>
          </a:p>
          <a:p>
            <a:r>
              <a:rPr lang="en-US" dirty="0" smtClean="0">
                <a:latin typeface="Mongolian Baiti" pitchFamily="66" charset="0"/>
                <a:cs typeface="Mongolian Baiti" pitchFamily="66" charset="0"/>
              </a:rPr>
              <a:t>Use an effective tooth brush or the traditional sticks or roots</a:t>
            </a:r>
          </a:p>
          <a:p>
            <a:r>
              <a:rPr lang="en-US" dirty="0" smtClean="0">
                <a:latin typeface="Mongolian Baiti" pitchFamily="66" charset="0"/>
                <a:cs typeface="Mongolian Baiti" pitchFamily="66" charset="0"/>
              </a:rPr>
              <a:t>Use up and down movements and also circular movements</a:t>
            </a:r>
            <a:endParaRPr lang="en-US" dirty="0">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b="1" dirty="0" smtClean="0"/>
              <a:t>CONT…………………………….</a:t>
            </a:r>
            <a:endParaRPr lang="en-US" b="1" dirty="0"/>
          </a:p>
        </p:txBody>
      </p:sp>
      <p:sp>
        <p:nvSpPr>
          <p:cNvPr id="3" name="Content Placeholder 2"/>
          <p:cNvSpPr>
            <a:spLocks noGrp="1"/>
          </p:cNvSpPr>
          <p:nvPr>
            <p:ph idx="1"/>
          </p:nvPr>
        </p:nvSpPr>
        <p:spPr>
          <a:xfrm>
            <a:off x="152400" y="838200"/>
            <a:ext cx="8763000" cy="5638800"/>
          </a:xfrm>
        </p:spPr>
        <p:txBody>
          <a:bodyPr/>
          <a:lstStyle/>
          <a:p>
            <a:r>
              <a:rPr lang="en-US" dirty="0" smtClean="0">
                <a:latin typeface="Mongolian Baiti" pitchFamily="66" charset="0"/>
                <a:cs typeface="Mongolian Baiti" pitchFamily="66" charset="0"/>
              </a:rPr>
              <a:t>Avoid side ways and vigorous brushing</a:t>
            </a:r>
          </a:p>
          <a:p>
            <a:r>
              <a:rPr lang="en-US" dirty="0" smtClean="0">
                <a:latin typeface="Mongolian Baiti" pitchFamily="66" charset="0"/>
                <a:cs typeface="Mongolian Baiti" pitchFamily="66" charset="0"/>
              </a:rPr>
              <a:t>One can use dental floss because tooth brush can not remove all the food remains</a:t>
            </a:r>
          </a:p>
          <a:p>
            <a:endParaRPr lang="en-US" dirty="0"/>
          </a:p>
        </p:txBody>
      </p:sp>
      <p:pic>
        <p:nvPicPr>
          <p:cNvPr id="8194" name="Picture 2" descr="C:\Users\dr.kisilu\Desktop\dental floss.jpg"/>
          <p:cNvPicPr>
            <a:picLocks noChangeAspect="1" noChangeArrowheads="1"/>
          </p:cNvPicPr>
          <p:nvPr/>
        </p:nvPicPr>
        <p:blipFill>
          <a:blip r:embed="rId2"/>
          <a:srcRect/>
          <a:stretch>
            <a:fillRect/>
          </a:stretch>
        </p:blipFill>
        <p:spPr bwMode="auto">
          <a:xfrm>
            <a:off x="685800" y="2819400"/>
            <a:ext cx="7772400" cy="3810000"/>
          </a:xfrm>
          <a:prstGeom prst="rect">
            <a:avLst/>
          </a:prstGeom>
          <a:noFill/>
        </p:spPr>
      </p:pic>
      <p:sp>
        <p:nvSpPr>
          <p:cNvPr id="5" name="TextBox 4"/>
          <p:cNvSpPr txBox="1"/>
          <p:nvPr/>
        </p:nvSpPr>
        <p:spPr>
          <a:xfrm>
            <a:off x="2743200" y="6096000"/>
            <a:ext cx="2317429" cy="523220"/>
          </a:xfrm>
          <a:prstGeom prst="rect">
            <a:avLst/>
          </a:prstGeom>
          <a:noFill/>
        </p:spPr>
        <p:txBody>
          <a:bodyPr wrap="square" rtlCol="0">
            <a:spAutoFit/>
          </a:bodyPr>
          <a:lstStyle/>
          <a:p>
            <a:r>
              <a:rPr lang="en-US" sz="2800" b="1" dirty="0" smtClean="0"/>
              <a:t>DENTAL FLOSS</a:t>
            </a:r>
            <a:endParaRPr lang="en-US" sz="2800"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a:bodyPr>
          <a:lstStyle/>
          <a:p>
            <a:r>
              <a:rPr lang="en-US" b="1" dirty="0" smtClean="0"/>
              <a:t>CONT……………………..</a:t>
            </a:r>
            <a:endParaRPr lang="en-US" b="1" dirty="0"/>
          </a:p>
        </p:txBody>
      </p:sp>
      <p:sp>
        <p:nvSpPr>
          <p:cNvPr id="3" name="Content Placeholder 2"/>
          <p:cNvSpPr>
            <a:spLocks noGrp="1"/>
          </p:cNvSpPr>
          <p:nvPr>
            <p:ph idx="1"/>
          </p:nvPr>
        </p:nvSpPr>
        <p:spPr>
          <a:xfrm>
            <a:off x="304800" y="1143000"/>
            <a:ext cx="8610600" cy="5486400"/>
          </a:xfrm>
        </p:spPr>
        <p:txBody>
          <a:bodyPr>
            <a:noAutofit/>
          </a:bodyPr>
          <a:lstStyle/>
          <a:p>
            <a:r>
              <a:rPr lang="en-US" sz="3200" dirty="0" smtClean="0">
                <a:latin typeface="Mongolian Baiti" pitchFamily="66" charset="0"/>
                <a:cs typeface="Mongolian Baiti" pitchFamily="66" charset="0"/>
              </a:rPr>
              <a:t>Accumulated food particles will cause decay and makes micro organisms attack the gum and teeth causing d</a:t>
            </a:r>
            <a:r>
              <a:rPr lang="en-US" sz="3200" b="1" dirty="0" smtClean="0">
                <a:latin typeface="Mongolian Baiti" pitchFamily="66" charset="0"/>
                <a:cs typeface="Mongolian Baiti" pitchFamily="66" charset="0"/>
              </a:rPr>
              <a:t>ental caries(teeth decay)</a:t>
            </a:r>
          </a:p>
          <a:p>
            <a:r>
              <a:rPr lang="en-US" sz="3200" dirty="0" smtClean="0">
                <a:latin typeface="Mongolian Baiti" pitchFamily="66" charset="0"/>
                <a:cs typeface="Mongolian Baiti" pitchFamily="66" charset="0"/>
              </a:rPr>
              <a:t>this leads to insufficient chewing and thus ill health.</a:t>
            </a:r>
          </a:p>
          <a:p>
            <a:r>
              <a:rPr lang="en-US" sz="3200" dirty="0" smtClean="0">
                <a:latin typeface="Mongolian Baiti" pitchFamily="66" charset="0"/>
                <a:cs typeface="Mongolian Baiti" pitchFamily="66" charset="0"/>
              </a:rPr>
              <a:t>Infected teeth can spread infections to other parts of the body</a:t>
            </a:r>
          </a:p>
          <a:p>
            <a:r>
              <a:rPr lang="en-US" sz="3200" dirty="0" smtClean="0">
                <a:latin typeface="Mongolian Baiti" pitchFamily="66" charset="0"/>
                <a:cs typeface="Mongolian Baiti" pitchFamily="66" charset="0"/>
              </a:rPr>
              <a:t>One can also use saline water for teeth care and gaggling too.</a:t>
            </a:r>
            <a:endParaRPr lang="en-US" sz="3200" dirty="0">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Autofit/>
          </a:bodyPr>
          <a:lstStyle/>
          <a:p>
            <a:r>
              <a:rPr lang="en-US" sz="4000" b="1" dirty="0" smtClean="0"/>
              <a:t>BENEFITS OF GOOD ORAL HYGIENE</a:t>
            </a:r>
            <a:endParaRPr lang="en-US" sz="4000" b="1" dirty="0"/>
          </a:p>
        </p:txBody>
      </p:sp>
      <p:sp>
        <p:nvSpPr>
          <p:cNvPr id="3" name="Content Placeholder 2"/>
          <p:cNvSpPr>
            <a:spLocks noGrp="1"/>
          </p:cNvSpPr>
          <p:nvPr>
            <p:ph idx="1"/>
          </p:nvPr>
        </p:nvSpPr>
        <p:spPr>
          <a:xfrm>
            <a:off x="228600" y="1066800"/>
            <a:ext cx="8686800" cy="4419600"/>
          </a:xfrm>
        </p:spPr>
        <p:txBody>
          <a:bodyPr/>
          <a:lstStyle/>
          <a:p>
            <a:r>
              <a:rPr lang="en-US" sz="3200" dirty="0" smtClean="0">
                <a:latin typeface="Mongolian Baiti" pitchFamily="66" charset="0"/>
                <a:cs typeface="Mongolian Baiti" pitchFamily="66" charset="0"/>
              </a:rPr>
              <a:t>Prevention of mouth diseases e.g. stomatitis, gingivitis , dental caries etc.</a:t>
            </a:r>
          </a:p>
          <a:p>
            <a:r>
              <a:rPr lang="en-US" sz="3200" dirty="0" smtClean="0">
                <a:latin typeface="Mongolian Baiti" pitchFamily="66" charset="0"/>
                <a:cs typeface="Mongolian Baiti" pitchFamily="66" charset="0"/>
              </a:rPr>
              <a:t>Improves self image</a:t>
            </a:r>
          </a:p>
          <a:p>
            <a:r>
              <a:rPr lang="en-US" sz="3200" dirty="0" smtClean="0">
                <a:latin typeface="Mongolian Baiti" pitchFamily="66" charset="0"/>
                <a:cs typeface="Mongolian Baiti" pitchFamily="66" charset="0"/>
              </a:rPr>
              <a:t>Promotes digestion</a:t>
            </a:r>
          </a:p>
          <a:p>
            <a:r>
              <a:rPr lang="en-US" sz="3200" dirty="0" smtClean="0">
                <a:latin typeface="Mongolian Baiti" pitchFamily="66" charset="0"/>
                <a:cs typeface="Mongolian Baiti" pitchFamily="66" charset="0"/>
              </a:rPr>
              <a:t>Gives pleasure in eating-taste of food</a:t>
            </a:r>
          </a:p>
          <a:p>
            <a:r>
              <a:rPr lang="en-US" sz="3200" dirty="0" smtClean="0">
                <a:latin typeface="Mongolian Baiti" pitchFamily="66" charset="0"/>
                <a:cs typeface="Mongolian Baiti" pitchFamily="66" charset="0"/>
              </a:rPr>
              <a:t>Good health teeth enhance speech</a:t>
            </a:r>
          </a:p>
          <a:p>
            <a:r>
              <a:rPr lang="en-US" sz="3200" dirty="0" smtClean="0">
                <a:latin typeface="Mongolian Baiti" pitchFamily="66" charset="0"/>
                <a:cs typeface="Mongolian Baiti" pitchFamily="66" charset="0"/>
              </a:rPr>
              <a:t>Cutting of cost-dental care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4000" b="1" dirty="0" smtClean="0"/>
              <a:t>FACTORS THAT AFFECT OUR HEALTH</a:t>
            </a:r>
            <a:endParaRPr lang="en-US" sz="4000" b="1" dirty="0"/>
          </a:p>
        </p:txBody>
      </p:sp>
      <p:sp>
        <p:nvSpPr>
          <p:cNvPr id="3" name="Content Placeholder 2"/>
          <p:cNvSpPr>
            <a:spLocks noGrp="1"/>
          </p:cNvSpPr>
          <p:nvPr>
            <p:ph idx="1"/>
          </p:nvPr>
        </p:nvSpPr>
        <p:spPr>
          <a:xfrm>
            <a:off x="228600" y="838200"/>
            <a:ext cx="8610600" cy="5791200"/>
          </a:xfrm>
        </p:spPr>
        <p:txBody>
          <a:bodyPr>
            <a:normAutofit/>
          </a:bodyPr>
          <a:lstStyle/>
          <a:p>
            <a:r>
              <a:rPr lang="en-US" sz="3600" dirty="0" smtClean="0">
                <a:latin typeface="Mongolian Baiti" pitchFamily="66" charset="0"/>
                <a:cs typeface="Mongolian Baiti" pitchFamily="66" charset="0"/>
              </a:rPr>
              <a:t>Exercises </a:t>
            </a:r>
          </a:p>
          <a:p>
            <a:pPr lvl="1"/>
            <a:r>
              <a:rPr lang="en-US" sz="3600" dirty="0" smtClean="0">
                <a:latin typeface="Mongolian Baiti" pitchFamily="66" charset="0"/>
                <a:cs typeface="Mongolian Baiti" pitchFamily="66" charset="0"/>
              </a:rPr>
              <a:t>Physical exercise are essential for health to be maintained</a:t>
            </a:r>
          </a:p>
          <a:p>
            <a:r>
              <a:rPr lang="en-US" sz="3600" dirty="0" smtClean="0">
                <a:latin typeface="Mongolian Baiti" pitchFamily="66" charset="0"/>
                <a:cs typeface="Mongolian Baiti" pitchFamily="66" charset="0"/>
              </a:rPr>
              <a:t>Recreation </a:t>
            </a:r>
          </a:p>
          <a:p>
            <a:r>
              <a:rPr lang="en-US" sz="3600" dirty="0" smtClean="0">
                <a:latin typeface="Mongolian Baiti" pitchFamily="66" charset="0"/>
                <a:cs typeface="Mongolian Baiti" pitchFamily="66" charset="0"/>
              </a:rPr>
              <a:t>Rest and sleep</a:t>
            </a:r>
          </a:p>
          <a:p>
            <a:r>
              <a:rPr lang="en-US" sz="3600" dirty="0" smtClean="0">
                <a:latin typeface="Mongolian Baiti" pitchFamily="66" charset="0"/>
                <a:cs typeface="Mongolian Baiti" pitchFamily="66" charset="0"/>
              </a:rPr>
              <a:t>Posture </a:t>
            </a:r>
          </a:p>
          <a:p>
            <a:r>
              <a:rPr lang="en-US" sz="3600" dirty="0" smtClean="0">
                <a:latin typeface="Mongolian Baiti" pitchFamily="66" charset="0"/>
                <a:cs typeface="Mongolian Baiti" pitchFamily="66" charset="0"/>
              </a:rPr>
              <a:t>Habit formation</a:t>
            </a:r>
          </a:p>
          <a:p>
            <a:pPr lvl="1"/>
            <a:r>
              <a:rPr lang="en-US" sz="3600" dirty="0" smtClean="0">
                <a:latin typeface="Mongolian Baiti" pitchFamily="66" charset="0"/>
                <a:cs typeface="Mongolian Baiti" pitchFamily="66" charset="0"/>
              </a:rPr>
              <a:t>Includes good and bad habits</a:t>
            </a:r>
            <a:endParaRPr lang="en-US" sz="3600" dirty="0">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b="1" dirty="0" smtClean="0"/>
              <a:t>NUTRITION </a:t>
            </a:r>
            <a:endParaRPr lang="en-US" b="1" dirty="0"/>
          </a:p>
        </p:txBody>
      </p:sp>
      <p:sp>
        <p:nvSpPr>
          <p:cNvPr id="3" name="Content Placeholder 2"/>
          <p:cNvSpPr>
            <a:spLocks noGrp="1"/>
          </p:cNvSpPr>
          <p:nvPr>
            <p:ph idx="1"/>
          </p:nvPr>
        </p:nvSpPr>
        <p:spPr>
          <a:xfrm>
            <a:off x="228600" y="838200"/>
            <a:ext cx="8686800" cy="5715000"/>
          </a:xfrm>
        </p:spPr>
        <p:txBody>
          <a:bodyPr/>
          <a:lstStyle/>
          <a:p>
            <a:r>
              <a:rPr lang="en-US" dirty="0" smtClean="0">
                <a:latin typeface="Mongolian Baiti" pitchFamily="66" charset="0"/>
                <a:cs typeface="Mongolian Baiti" pitchFamily="66" charset="0"/>
              </a:rPr>
              <a:t>Nutrition can be defined as the study of food and how our bodies use food</a:t>
            </a:r>
          </a:p>
          <a:p>
            <a:r>
              <a:rPr lang="en-US" b="1" u="sng" dirty="0" smtClean="0">
                <a:latin typeface="Mongolian Baiti" pitchFamily="66" charset="0"/>
                <a:cs typeface="Mongolian Baiti" pitchFamily="66" charset="0"/>
              </a:rPr>
              <a:t>Main food groups</a:t>
            </a:r>
          </a:p>
          <a:p>
            <a:pPr>
              <a:buFont typeface="Wingdings" pitchFamily="2" charset="2"/>
              <a:buChar char="Ø"/>
            </a:pPr>
            <a:r>
              <a:rPr lang="en-US" dirty="0" smtClean="0">
                <a:latin typeface="Mongolian Baiti" pitchFamily="66" charset="0"/>
                <a:cs typeface="Mongolian Baiti" pitchFamily="66" charset="0"/>
              </a:rPr>
              <a:t>Proteins </a:t>
            </a:r>
          </a:p>
          <a:p>
            <a:pPr>
              <a:buFont typeface="Wingdings" pitchFamily="2" charset="2"/>
              <a:buChar char="Ø"/>
            </a:pPr>
            <a:r>
              <a:rPr lang="en-US" dirty="0" smtClean="0">
                <a:latin typeface="Mongolian Baiti" pitchFamily="66" charset="0"/>
                <a:cs typeface="Mongolian Baiti" pitchFamily="66" charset="0"/>
              </a:rPr>
              <a:t>Carbohydrates</a:t>
            </a:r>
          </a:p>
          <a:p>
            <a:pPr>
              <a:buFont typeface="Wingdings" pitchFamily="2" charset="2"/>
              <a:buChar char="Ø"/>
            </a:pPr>
            <a:r>
              <a:rPr lang="en-US" dirty="0" smtClean="0">
                <a:latin typeface="Mongolian Baiti" pitchFamily="66" charset="0"/>
                <a:cs typeface="Mongolian Baiti" pitchFamily="66" charset="0"/>
              </a:rPr>
              <a:t>Fats and oils</a:t>
            </a:r>
          </a:p>
          <a:p>
            <a:pPr>
              <a:buFont typeface="Wingdings" pitchFamily="2" charset="2"/>
              <a:buChar char="Ø"/>
            </a:pPr>
            <a:r>
              <a:rPr lang="en-US" dirty="0" smtClean="0">
                <a:latin typeface="Mongolian Baiti" pitchFamily="66" charset="0"/>
                <a:cs typeface="Mongolian Baiti" pitchFamily="66" charset="0"/>
              </a:rPr>
              <a:t>Vitamins and minerals</a:t>
            </a:r>
          </a:p>
          <a:p>
            <a:pPr>
              <a:buFont typeface="Wingdings" pitchFamily="2" charset="2"/>
              <a:buChar char="Ø"/>
            </a:pPr>
            <a:r>
              <a:rPr lang="en-US" dirty="0" smtClean="0">
                <a:latin typeface="Mongolian Baiti" pitchFamily="66" charset="0"/>
                <a:cs typeface="Mongolian Baiti" pitchFamily="66" charset="0"/>
              </a:rPr>
              <a:t>water</a:t>
            </a:r>
          </a:p>
          <a:p>
            <a:pPr>
              <a:buNone/>
            </a:pP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b="1" dirty="0" smtClean="0"/>
              <a:t>ROLE OF FOOD IN THE BODY</a:t>
            </a:r>
            <a:endParaRPr lang="en-US" b="1" dirty="0"/>
          </a:p>
        </p:txBody>
      </p:sp>
      <p:sp>
        <p:nvSpPr>
          <p:cNvPr id="3" name="Content Placeholder 2"/>
          <p:cNvSpPr>
            <a:spLocks noGrp="1"/>
          </p:cNvSpPr>
          <p:nvPr>
            <p:ph idx="1"/>
          </p:nvPr>
        </p:nvSpPr>
        <p:spPr>
          <a:xfrm>
            <a:off x="0" y="762000"/>
            <a:ext cx="8991600" cy="6096000"/>
          </a:xfrm>
        </p:spPr>
        <p:txBody>
          <a:bodyPr>
            <a:noAutofit/>
          </a:bodyPr>
          <a:lstStyle/>
          <a:p>
            <a:pPr marL="514350" indent="-514350">
              <a:buFont typeface="+mj-lt"/>
              <a:buAutoNum type="arabicParenR"/>
            </a:pPr>
            <a:r>
              <a:rPr lang="en-US" sz="3200" dirty="0" smtClean="0">
                <a:latin typeface="Mongolian Baiti" pitchFamily="66" charset="0"/>
                <a:cs typeface="Mongolian Baiti" pitchFamily="66" charset="0"/>
              </a:rPr>
              <a:t>To provide energy, necessary for warmth and functioning of the body e.g. the heart requires energy to work, muscles to move etc</a:t>
            </a:r>
          </a:p>
          <a:p>
            <a:pPr marL="514350" indent="-514350"/>
            <a:r>
              <a:rPr lang="en-US" sz="3200" dirty="0" smtClean="0">
                <a:latin typeface="Mongolian Baiti" pitchFamily="66" charset="0"/>
                <a:cs typeface="Mongolian Baiti" pitchFamily="66" charset="0"/>
              </a:rPr>
              <a:t>Energy foods include-carbohydrates, fats and oils</a:t>
            </a:r>
          </a:p>
          <a:p>
            <a:pPr marL="514350" indent="-514350">
              <a:buNone/>
            </a:pPr>
            <a:r>
              <a:rPr lang="en-US" sz="3200" dirty="0" smtClean="0">
                <a:latin typeface="Mongolian Baiti" pitchFamily="66" charset="0"/>
                <a:cs typeface="Mongolian Baiti" pitchFamily="66" charset="0"/>
              </a:rPr>
              <a:t>2). Foods to build new cells and tissues- e.g. cells of the muscles replace worn out tissue or cells</a:t>
            </a:r>
          </a:p>
          <a:p>
            <a:pPr marL="514350" indent="-514350"/>
            <a:r>
              <a:rPr lang="en-US" sz="3200" dirty="0" smtClean="0">
                <a:latin typeface="Mongolian Baiti" pitchFamily="66" charset="0"/>
                <a:cs typeface="Mongolian Baiti" pitchFamily="66" charset="0"/>
              </a:rPr>
              <a:t>Foods rich in proteins include fish, eggs, milk, beans, meat etc</a:t>
            </a:r>
            <a:endParaRPr lang="en-US" sz="3200" dirty="0">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b="1" dirty="0" smtClean="0"/>
              <a:t>CONT…………………..</a:t>
            </a:r>
            <a:endParaRPr lang="en-US" b="1" dirty="0"/>
          </a:p>
        </p:txBody>
      </p:sp>
      <p:sp>
        <p:nvSpPr>
          <p:cNvPr id="3" name="Content Placeholder 2"/>
          <p:cNvSpPr>
            <a:spLocks noGrp="1"/>
          </p:cNvSpPr>
          <p:nvPr>
            <p:ph idx="1"/>
          </p:nvPr>
        </p:nvSpPr>
        <p:spPr>
          <a:xfrm>
            <a:off x="152400" y="838200"/>
            <a:ext cx="8763000" cy="5791200"/>
          </a:xfrm>
        </p:spPr>
        <p:txBody>
          <a:bodyPr>
            <a:normAutofit/>
          </a:bodyPr>
          <a:lstStyle/>
          <a:p>
            <a:pPr>
              <a:buNone/>
            </a:pPr>
            <a:r>
              <a:rPr lang="en-US" dirty="0" smtClean="0"/>
              <a:t>3). </a:t>
            </a:r>
            <a:r>
              <a:rPr lang="en-US" sz="3200" dirty="0" smtClean="0">
                <a:latin typeface="Mongolian Baiti" pitchFamily="66" charset="0"/>
                <a:cs typeface="Mongolian Baiti" pitchFamily="66" charset="0"/>
              </a:rPr>
              <a:t>Protection-protecting the body against diseases and facilitating assimilation and use of other nutrients, vitamins and minerals e.g. vegetables and fruits</a:t>
            </a:r>
          </a:p>
          <a:p>
            <a:pPr>
              <a:buNone/>
            </a:pPr>
            <a:r>
              <a:rPr lang="en-US" sz="3200" dirty="0" smtClean="0">
                <a:latin typeface="Mongolian Baiti" pitchFamily="66" charset="0"/>
                <a:cs typeface="Mongolian Baiti" pitchFamily="66" charset="0"/>
              </a:rPr>
              <a:t>4). Constituents-</a:t>
            </a:r>
          </a:p>
          <a:p>
            <a:r>
              <a:rPr lang="en-US" sz="3200" dirty="0" smtClean="0">
                <a:latin typeface="Mongolian Baiti" pitchFamily="66" charset="0"/>
                <a:cs typeface="Mongolian Baiti" pitchFamily="66" charset="0"/>
              </a:rPr>
              <a:t>It is involved in preparing hormones e.g. insulin, thyroxine etc</a:t>
            </a:r>
          </a:p>
          <a:p>
            <a:r>
              <a:rPr lang="en-US" sz="3200" dirty="0" smtClean="0">
                <a:latin typeface="Mongolian Baiti" pitchFamily="66" charset="0"/>
                <a:cs typeface="Mongolian Baiti" pitchFamily="66" charset="0"/>
              </a:rPr>
              <a:t>Many foods belong to two categories –e.g. beans-provide proteins and  carbohydrates</a:t>
            </a:r>
            <a:endParaRPr lang="en-US" sz="3200" dirty="0">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b="1" dirty="0" smtClean="0"/>
              <a:t>CONT…………………………….</a:t>
            </a:r>
            <a:endParaRPr lang="en-US" b="1" dirty="0"/>
          </a:p>
        </p:txBody>
      </p:sp>
      <p:sp>
        <p:nvSpPr>
          <p:cNvPr id="3" name="Content Placeholder 2"/>
          <p:cNvSpPr>
            <a:spLocks noGrp="1"/>
          </p:cNvSpPr>
          <p:nvPr>
            <p:ph idx="1"/>
          </p:nvPr>
        </p:nvSpPr>
        <p:spPr>
          <a:xfrm>
            <a:off x="152400" y="838200"/>
            <a:ext cx="8839200" cy="5867400"/>
          </a:xfrm>
        </p:spPr>
        <p:txBody>
          <a:bodyPr>
            <a:noAutofit/>
          </a:bodyPr>
          <a:lstStyle/>
          <a:p>
            <a:r>
              <a:rPr lang="en-US" sz="3200" dirty="0" smtClean="0">
                <a:latin typeface="Mongolian Baiti" pitchFamily="66" charset="0"/>
                <a:cs typeface="Mongolian Baiti" pitchFamily="66" charset="0"/>
              </a:rPr>
              <a:t>Some foods may be categorized but there is no single food that provides sufficient nutrients for growth and maintenance of the body.</a:t>
            </a:r>
          </a:p>
          <a:p>
            <a:r>
              <a:rPr lang="en-US" sz="3200" dirty="0" smtClean="0">
                <a:latin typeface="Mongolian Baiti" pitchFamily="66" charset="0"/>
                <a:cs typeface="Mongolian Baiti" pitchFamily="66" charset="0"/>
              </a:rPr>
              <a:t>Therefore a proper diet is a mixed diet from 3 main groups.</a:t>
            </a:r>
          </a:p>
          <a:p>
            <a:r>
              <a:rPr lang="en-US" sz="3200" dirty="0" smtClean="0">
                <a:latin typeface="Mongolian Baiti" pitchFamily="66" charset="0"/>
                <a:cs typeface="Mongolian Baiti" pitchFamily="66" charset="0"/>
              </a:rPr>
              <a:t>Food provide enjoyment, since eating and drinking are among pleasures of life.</a:t>
            </a:r>
          </a:p>
          <a:p>
            <a:r>
              <a:rPr lang="en-US" sz="3200" dirty="0" smtClean="0">
                <a:latin typeface="Mongolian Baiti" pitchFamily="66" charset="0"/>
                <a:cs typeface="Mongolian Baiti" pitchFamily="66" charset="0"/>
              </a:rPr>
              <a:t>Food nourishes the body and the soul, this is by adding flavors to the food.</a:t>
            </a:r>
            <a:endParaRPr lang="en-US" sz="3200" dirty="0">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b="1" dirty="0" smtClean="0"/>
              <a:t>PROTEINS</a:t>
            </a:r>
            <a:r>
              <a:rPr lang="en-US" b="1" u="sng" dirty="0" smtClean="0"/>
              <a:t> </a:t>
            </a:r>
            <a:endParaRPr lang="en-US" b="1" u="sng" dirty="0"/>
          </a:p>
        </p:txBody>
      </p:sp>
      <p:sp>
        <p:nvSpPr>
          <p:cNvPr id="3" name="Content Placeholder 2"/>
          <p:cNvSpPr>
            <a:spLocks noGrp="1"/>
          </p:cNvSpPr>
          <p:nvPr>
            <p:ph idx="1"/>
          </p:nvPr>
        </p:nvSpPr>
        <p:spPr>
          <a:xfrm>
            <a:off x="228600" y="838200"/>
            <a:ext cx="8763000" cy="5791200"/>
          </a:xfrm>
        </p:spPr>
        <p:txBody>
          <a:bodyPr>
            <a:normAutofit/>
          </a:bodyPr>
          <a:lstStyle/>
          <a:p>
            <a:r>
              <a:rPr lang="en-US" sz="3600" dirty="0" smtClean="0">
                <a:latin typeface="Mongolian Baiti" pitchFamily="66" charset="0"/>
                <a:cs typeface="Mongolian Baiti" pitchFamily="66" charset="0"/>
              </a:rPr>
              <a:t>Healthy adults require proteins for wearing out and repair.</a:t>
            </a:r>
          </a:p>
          <a:p>
            <a:r>
              <a:rPr lang="en-US" sz="3600" dirty="0" smtClean="0">
                <a:latin typeface="Mongolian Baiti" pitchFamily="66" charset="0"/>
                <a:cs typeface="Mongolian Baiti" pitchFamily="66" charset="0"/>
              </a:rPr>
              <a:t>Healthy infants and children for growth</a:t>
            </a:r>
          </a:p>
          <a:p>
            <a:r>
              <a:rPr lang="en-US" sz="3600" dirty="0" smtClean="0">
                <a:latin typeface="Mongolian Baiti" pitchFamily="66" charset="0"/>
                <a:cs typeface="Mongolian Baiti" pitchFamily="66" charset="0"/>
              </a:rPr>
              <a:t>Pregnant women require extra proteins for repair and for the fetus.</a:t>
            </a:r>
          </a:p>
          <a:p>
            <a:r>
              <a:rPr lang="en-US" sz="3600" dirty="0" smtClean="0">
                <a:latin typeface="Mongolian Baiti" pitchFamily="66" charset="0"/>
                <a:cs typeface="Mongolian Baiti" pitchFamily="66" charset="0"/>
              </a:rPr>
              <a:t>Breastfeeding mothers require extra proteins for the baby and repair.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4000" b="1" dirty="0" smtClean="0"/>
              <a:t>ENVIRONMENT TYPES</a:t>
            </a:r>
            <a:endParaRPr lang="en-US" sz="4000" b="1" dirty="0"/>
          </a:p>
        </p:txBody>
      </p:sp>
      <p:pic>
        <p:nvPicPr>
          <p:cNvPr id="1026" name="Picture 2" descr="C:\Users\dr.kisilu\Desktop\environment types.png"/>
          <p:cNvPicPr>
            <a:picLocks noGrp="1" noChangeAspect="1" noChangeArrowheads="1"/>
          </p:cNvPicPr>
          <p:nvPr>
            <p:ph idx="1"/>
          </p:nvPr>
        </p:nvPicPr>
        <p:blipFill>
          <a:blip r:embed="rId3"/>
          <a:srcRect/>
          <a:stretch>
            <a:fillRect/>
          </a:stretch>
        </p:blipFill>
        <p:spPr bwMode="auto">
          <a:xfrm>
            <a:off x="0" y="762000"/>
            <a:ext cx="8763000" cy="5791200"/>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a:bodyPr>
          <a:lstStyle/>
          <a:p>
            <a:r>
              <a:rPr lang="en-US" b="1" dirty="0" smtClean="0"/>
              <a:t>CONT……………………..</a:t>
            </a:r>
            <a:endParaRPr lang="en-US" b="1" dirty="0"/>
          </a:p>
        </p:txBody>
      </p:sp>
      <p:sp>
        <p:nvSpPr>
          <p:cNvPr id="3" name="Content Placeholder 2"/>
          <p:cNvSpPr>
            <a:spLocks noGrp="1"/>
          </p:cNvSpPr>
          <p:nvPr>
            <p:ph idx="1"/>
          </p:nvPr>
        </p:nvSpPr>
        <p:spPr>
          <a:xfrm>
            <a:off x="228600" y="838200"/>
            <a:ext cx="8686800" cy="5791200"/>
          </a:xfrm>
        </p:spPr>
        <p:txBody>
          <a:bodyPr>
            <a:normAutofit/>
          </a:bodyPr>
          <a:lstStyle/>
          <a:p>
            <a:endParaRPr lang="en-US" sz="4000" dirty="0" smtClean="0"/>
          </a:p>
          <a:p>
            <a:r>
              <a:rPr lang="en-US" sz="3600" dirty="0" smtClean="0">
                <a:latin typeface="Mongolian Baiti" pitchFamily="66" charset="0"/>
                <a:cs typeface="Mongolian Baiti" pitchFamily="66" charset="0"/>
              </a:rPr>
              <a:t>Sick adults require extra proteins because of worn out cells</a:t>
            </a:r>
          </a:p>
          <a:p>
            <a:r>
              <a:rPr lang="en-US" sz="3600" dirty="0" smtClean="0">
                <a:latin typeface="Mongolian Baiti" pitchFamily="66" charset="0"/>
                <a:cs typeface="Mongolian Baiti" pitchFamily="66" charset="0"/>
              </a:rPr>
              <a:t>Sick children require proteins for worn out cells, growth and development</a:t>
            </a:r>
            <a:r>
              <a:rPr lang="en-US" sz="4000" dirty="0" smtClean="0"/>
              <a:t>.</a:t>
            </a:r>
          </a:p>
          <a:p>
            <a:endParaRPr lang="en-US" sz="40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b="1" u="sng" dirty="0" smtClean="0"/>
              <a:t>PROTEIN CONTENT IN FOOD</a:t>
            </a:r>
            <a:endParaRPr lang="en-US" b="1" u="sng" dirty="0"/>
          </a:p>
        </p:txBody>
      </p:sp>
      <p:sp>
        <p:nvSpPr>
          <p:cNvPr id="3" name="Content Placeholder 2"/>
          <p:cNvSpPr>
            <a:spLocks noGrp="1"/>
          </p:cNvSpPr>
          <p:nvPr>
            <p:ph idx="1"/>
          </p:nvPr>
        </p:nvSpPr>
        <p:spPr>
          <a:xfrm>
            <a:off x="152400" y="685800"/>
            <a:ext cx="8763000" cy="6019800"/>
          </a:xfrm>
        </p:spPr>
        <p:txBody>
          <a:bodyPr>
            <a:noAutofit/>
          </a:bodyPr>
          <a:lstStyle/>
          <a:p>
            <a:r>
              <a:rPr lang="en-US" sz="3200" dirty="0" smtClean="0">
                <a:latin typeface="Mongolian Baiti" pitchFamily="66" charset="0"/>
                <a:cs typeface="Mongolian Baiti" pitchFamily="66" charset="0"/>
              </a:rPr>
              <a:t>Most foods are a mixture of nutrient and contain water even if they look dry.</a:t>
            </a:r>
          </a:p>
          <a:p>
            <a:r>
              <a:rPr lang="en-US" sz="3200" dirty="0" smtClean="0">
                <a:latin typeface="Mongolian Baiti" pitchFamily="66" charset="0"/>
                <a:cs typeface="Mongolian Baiti" pitchFamily="66" charset="0"/>
              </a:rPr>
              <a:t>Many foods have a lot of one nutrient and a little of other nutrients.</a:t>
            </a:r>
          </a:p>
          <a:p>
            <a:r>
              <a:rPr lang="en-US" sz="3200" dirty="0" smtClean="0">
                <a:latin typeface="Mongolian Baiti" pitchFamily="66" charset="0"/>
                <a:cs typeface="Mongolian Baiti" pitchFamily="66" charset="0"/>
              </a:rPr>
              <a:t>Foods are called after the nutrient there is most- i.e. if a lot of </a:t>
            </a:r>
            <a:r>
              <a:rPr lang="en-US" sz="3200" i="1" dirty="0" smtClean="0">
                <a:latin typeface="Mongolian Baiti" pitchFamily="66" charset="0"/>
                <a:cs typeface="Mongolian Baiti" pitchFamily="66" charset="0"/>
              </a:rPr>
              <a:t>protein-protein foods</a:t>
            </a:r>
            <a:r>
              <a:rPr lang="en-US" sz="3200" dirty="0" smtClean="0">
                <a:latin typeface="Mongolian Baiti" pitchFamily="66" charset="0"/>
                <a:cs typeface="Mongolian Baiti" pitchFamily="66" charset="0"/>
              </a:rPr>
              <a:t>-etc—carbohydrates and fats –</a:t>
            </a:r>
            <a:r>
              <a:rPr lang="en-US" sz="3200" i="1" dirty="0" smtClean="0">
                <a:latin typeface="Mongolian Baiti" pitchFamily="66" charset="0"/>
                <a:cs typeface="Mongolian Baiti" pitchFamily="66" charset="0"/>
              </a:rPr>
              <a:t>energy foods.</a:t>
            </a:r>
          </a:p>
          <a:p>
            <a:r>
              <a:rPr lang="en-US" sz="3200" dirty="0" smtClean="0">
                <a:latin typeface="Mongolian Baiti" pitchFamily="66" charset="0"/>
                <a:cs typeface="Mongolian Baiti" pitchFamily="66" charset="0"/>
              </a:rPr>
              <a:t>Vitamins and minerals-</a:t>
            </a:r>
            <a:r>
              <a:rPr lang="en-US" sz="3200" i="1" dirty="0" smtClean="0">
                <a:latin typeface="Mongolian Baiti" pitchFamily="66" charset="0"/>
                <a:cs typeface="Mongolian Baiti" pitchFamily="66" charset="0"/>
              </a:rPr>
              <a:t>protective</a:t>
            </a:r>
            <a:r>
              <a:rPr lang="en-US" sz="3200" dirty="0" smtClean="0">
                <a:latin typeface="Mongolian Baiti" pitchFamily="66" charset="0"/>
                <a:cs typeface="Mongolian Baiti" pitchFamily="66" charset="0"/>
              </a:rPr>
              <a:t> </a:t>
            </a:r>
            <a:r>
              <a:rPr lang="en-US" sz="3200" i="1" dirty="0" smtClean="0">
                <a:latin typeface="Mongolian Baiti" pitchFamily="66" charset="0"/>
                <a:cs typeface="Mongolian Baiti" pitchFamily="66" charset="0"/>
              </a:rPr>
              <a:t>foods</a:t>
            </a:r>
          </a:p>
          <a:p>
            <a:r>
              <a:rPr lang="en-US" sz="3200" dirty="0" smtClean="0">
                <a:latin typeface="Mongolian Baiti" pitchFamily="66" charset="0"/>
                <a:cs typeface="Mongolian Baiti" pitchFamily="66" charset="0"/>
              </a:rPr>
              <a:t>some foods hardly contain any food nutrient e.g. soda.</a:t>
            </a:r>
            <a:endParaRPr lang="en-US" sz="3200" dirty="0">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p>
            <a:r>
              <a:rPr lang="en-US" sz="4000" b="1" dirty="0" smtClean="0"/>
              <a:t>PLANT FOODS WHICH GIVE PROTEINS</a:t>
            </a:r>
            <a:endParaRPr lang="en-US" sz="4000" b="1" dirty="0"/>
          </a:p>
        </p:txBody>
      </p:sp>
      <p:sp>
        <p:nvSpPr>
          <p:cNvPr id="3" name="Content Placeholder 2"/>
          <p:cNvSpPr>
            <a:spLocks noGrp="1"/>
          </p:cNvSpPr>
          <p:nvPr>
            <p:ph idx="1"/>
          </p:nvPr>
        </p:nvSpPr>
        <p:spPr>
          <a:xfrm>
            <a:off x="152400" y="1066800"/>
            <a:ext cx="8763000" cy="5562600"/>
          </a:xfrm>
        </p:spPr>
        <p:txBody>
          <a:bodyPr>
            <a:noAutofit/>
          </a:bodyPr>
          <a:lstStyle/>
          <a:p>
            <a:pPr>
              <a:buNone/>
            </a:pPr>
            <a:r>
              <a:rPr lang="en-US" sz="3600" dirty="0" smtClean="0"/>
              <a:t>1</a:t>
            </a:r>
            <a:r>
              <a:rPr lang="en-US" sz="3600" dirty="0" smtClean="0">
                <a:latin typeface="Mongolian Baiti" pitchFamily="66" charset="0"/>
                <a:cs typeface="Mongolian Baiti" pitchFamily="66" charset="0"/>
              </a:rPr>
              <a:t>)-</a:t>
            </a:r>
            <a:r>
              <a:rPr lang="en-US" sz="3600" b="1" dirty="0" smtClean="0">
                <a:latin typeface="Mongolian Baiti" pitchFamily="66" charset="0"/>
                <a:cs typeface="Mongolian Baiti" pitchFamily="66" charset="0"/>
              </a:rPr>
              <a:t>legumes</a:t>
            </a:r>
          </a:p>
          <a:p>
            <a:r>
              <a:rPr lang="en-US" sz="3600" dirty="0" smtClean="0">
                <a:latin typeface="Mongolian Baiti" pitchFamily="66" charset="0"/>
                <a:cs typeface="Mongolian Baiti" pitchFamily="66" charset="0"/>
              </a:rPr>
              <a:t>E.g. soya, beans, green grams, etc-when dry they contain 20-30% proteins-soya &amp; beans 34%.</a:t>
            </a:r>
          </a:p>
          <a:p>
            <a:pPr marL="742950" indent="-742950">
              <a:buNone/>
            </a:pPr>
            <a:r>
              <a:rPr lang="en-US" sz="3600" dirty="0" smtClean="0">
                <a:latin typeface="Mongolian Baiti" pitchFamily="66" charset="0"/>
                <a:cs typeface="Mongolian Baiti" pitchFamily="66" charset="0"/>
              </a:rPr>
              <a:t>2)-</a:t>
            </a:r>
            <a:r>
              <a:rPr lang="en-US" sz="3600" b="1" dirty="0" smtClean="0">
                <a:latin typeface="Mongolian Baiti" pitchFamily="66" charset="0"/>
                <a:cs typeface="Mongolian Baiti" pitchFamily="66" charset="0"/>
              </a:rPr>
              <a:t>Good staple food</a:t>
            </a:r>
          </a:p>
          <a:p>
            <a:r>
              <a:rPr lang="en-US" sz="3600" dirty="0" smtClean="0">
                <a:latin typeface="Mongolian Baiti" pitchFamily="66" charset="0"/>
                <a:cs typeface="Mongolian Baiti" pitchFamily="66" charset="0"/>
              </a:rPr>
              <a:t>Maize, wheat, millet,</a:t>
            </a:r>
          </a:p>
          <a:p>
            <a:r>
              <a:rPr lang="en-US" sz="3600" dirty="0" smtClean="0">
                <a:latin typeface="Mongolian Baiti" pitchFamily="66" charset="0"/>
                <a:cs typeface="Mongolian Baiti" pitchFamily="66" charset="0"/>
              </a:rPr>
              <a:t>Protein content-8-10 %-they are foods of grass family.</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95400"/>
          </a:xfrm>
        </p:spPr>
        <p:txBody>
          <a:bodyPr>
            <a:normAutofit/>
          </a:bodyPr>
          <a:lstStyle/>
          <a:p>
            <a:r>
              <a:rPr lang="en-US" b="1" dirty="0" smtClean="0"/>
              <a:t>CONT…………………….</a:t>
            </a:r>
            <a:endParaRPr lang="en-US" b="1" dirty="0"/>
          </a:p>
        </p:txBody>
      </p:sp>
      <p:sp>
        <p:nvSpPr>
          <p:cNvPr id="3" name="Content Placeholder 2"/>
          <p:cNvSpPr>
            <a:spLocks noGrp="1"/>
          </p:cNvSpPr>
          <p:nvPr>
            <p:ph idx="1"/>
          </p:nvPr>
        </p:nvSpPr>
        <p:spPr>
          <a:xfrm>
            <a:off x="457200" y="1828800"/>
            <a:ext cx="8458200" cy="4572000"/>
          </a:xfrm>
        </p:spPr>
        <p:txBody>
          <a:bodyPr/>
          <a:lstStyle/>
          <a:p>
            <a:pPr>
              <a:buNone/>
            </a:pPr>
            <a:r>
              <a:rPr lang="en-US" b="1" dirty="0" smtClean="0"/>
              <a:t>3</a:t>
            </a:r>
            <a:r>
              <a:rPr lang="en-US" b="1" dirty="0" smtClean="0">
                <a:latin typeface="Mongolian Baiti" pitchFamily="66" charset="0"/>
                <a:cs typeface="Mongolian Baiti" pitchFamily="66" charset="0"/>
              </a:rPr>
              <a:t>)-</a:t>
            </a:r>
            <a:r>
              <a:rPr lang="en-US" sz="3200" b="1" dirty="0" smtClean="0">
                <a:latin typeface="Mongolian Baiti" pitchFamily="66" charset="0"/>
                <a:cs typeface="Mongolian Baiti" pitchFamily="66" charset="0"/>
              </a:rPr>
              <a:t>dark green leaves-</a:t>
            </a:r>
          </a:p>
          <a:p>
            <a:r>
              <a:rPr lang="en-US" sz="3200" dirty="0" smtClean="0">
                <a:latin typeface="Mongolian Baiti" pitchFamily="66" charset="0"/>
                <a:cs typeface="Mongolian Baiti" pitchFamily="66" charset="0"/>
              </a:rPr>
              <a:t>Spinach, sukuma wiki, pumpkin leaves (3-7%).</a:t>
            </a:r>
          </a:p>
          <a:p>
            <a:endParaRPr lang="en-US" sz="3200" dirty="0" smtClean="0">
              <a:latin typeface="Mongolian Baiti" pitchFamily="66" charset="0"/>
              <a:cs typeface="Mongolian Baiti" pitchFamily="66" charset="0"/>
            </a:endParaRPr>
          </a:p>
          <a:p>
            <a:pPr>
              <a:buNone/>
            </a:pPr>
            <a:r>
              <a:rPr lang="en-US" sz="3200" b="1" dirty="0" smtClean="0">
                <a:latin typeface="Mongolian Baiti" pitchFamily="66" charset="0"/>
                <a:cs typeface="Mongolian Baiti" pitchFamily="66" charset="0"/>
              </a:rPr>
              <a:t>4)-Poor staple food-</a:t>
            </a:r>
          </a:p>
          <a:p>
            <a:r>
              <a:rPr lang="en-US" sz="3200" dirty="0" smtClean="0">
                <a:latin typeface="Mongolian Baiti" pitchFamily="66" charset="0"/>
                <a:cs typeface="Mongolian Baiti" pitchFamily="66" charset="0"/>
              </a:rPr>
              <a:t>Roots forming e.g. yams, bananas, cassava etc-</a:t>
            </a:r>
          </a:p>
          <a:p>
            <a:r>
              <a:rPr lang="en-US" sz="3200" dirty="0" smtClean="0">
                <a:latin typeface="Mongolian Baiti" pitchFamily="66" charset="0"/>
                <a:cs typeface="Mongolian Baiti" pitchFamily="66" charset="0"/>
              </a:rPr>
              <a:t>Protein content -1%.</a:t>
            </a:r>
          </a:p>
          <a:p>
            <a:endParaRPr lang="en-US" sz="3200" dirty="0" smtClean="0"/>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b="1" dirty="0" smtClean="0"/>
              <a:t>CONT………………………</a:t>
            </a:r>
            <a:endParaRPr lang="en-US" b="1" dirty="0"/>
          </a:p>
        </p:txBody>
      </p:sp>
      <p:sp>
        <p:nvSpPr>
          <p:cNvPr id="3" name="Content Placeholder 2"/>
          <p:cNvSpPr>
            <a:spLocks noGrp="1"/>
          </p:cNvSpPr>
          <p:nvPr>
            <p:ph idx="1"/>
          </p:nvPr>
        </p:nvSpPr>
        <p:spPr>
          <a:xfrm>
            <a:off x="228600" y="838200"/>
            <a:ext cx="8686800" cy="5715000"/>
          </a:xfrm>
        </p:spPr>
        <p:txBody>
          <a:bodyPr/>
          <a:lstStyle/>
          <a:p>
            <a:pPr>
              <a:buNone/>
            </a:pPr>
            <a:r>
              <a:rPr lang="en-US" sz="3200" b="1" dirty="0" smtClean="0"/>
              <a:t>5</a:t>
            </a:r>
            <a:r>
              <a:rPr lang="en-US" sz="2800" b="1" dirty="0" smtClean="0"/>
              <a:t>)</a:t>
            </a:r>
            <a:r>
              <a:rPr lang="en-US" sz="2800" b="1" dirty="0" smtClean="0">
                <a:latin typeface="Mongolian Baiti" pitchFamily="66" charset="0"/>
                <a:cs typeface="Mongolian Baiti" pitchFamily="66" charset="0"/>
              </a:rPr>
              <a:t>.Animal food protein</a:t>
            </a:r>
          </a:p>
          <a:p>
            <a:r>
              <a:rPr lang="en-US" sz="2800" dirty="0" smtClean="0">
                <a:latin typeface="Mongolian Baiti" pitchFamily="66" charset="0"/>
                <a:cs typeface="Mongolian Baiti" pitchFamily="66" charset="0"/>
              </a:rPr>
              <a:t>All foods from animals give proteins except butter(fat from milk)-</a:t>
            </a:r>
          </a:p>
          <a:p>
            <a:r>
              <a:rPr lang="en-US" sz="2800" dirty="0" smtClean="0">
                <a:latin typeface="Mongolian Baiti" pitchFamily="66" charset="0"/>
                <a:cs typeface="Mongolian Baiti" pitchFamily="66" charset="0"/>
              </a:rPr>
              <a:t>Some animal foods contain more proteins than others e.g.</a:t>
            </a:r>
          </a:p>
          <a:p>
            <a:pPr lvl="1"/>
            <a:r>
              <a:rPr lang="en-US" sz="2800" dirty="0" smtClean="0">
                <a:latin typeface="Mongolian Baiti" pitchFamily="66" charset="0"/>
                <a:cs typeface="Mongolian Baiti" pitchFamily="66" charset="0"/>
              </a:rPr>
              <a:t> breast milk.</a:t>
            </a:r>
          </a:p>
          <a:p>
            <a:pPr lvl="1"/>
            <a:r>
              <a:rPr lang="en-US" sz="2800" dirty="0" smtClean="0">
                <a:latin typeface="Mongolian Baiti" pitchFamily="66" charset="0"/>
                <a:cs typeface="Mongolian Baiti" pitchFamily="66" charset="0"/>
              </a:rPr>
              <a:t>fish(all types)-63%.</a:t>
            </a:r>
          </a:p>
          <a:p>
            <a:pPr lvl="1"/>
            <a:r>
              <a:rPr lang="en-US" sz="2800" dirty="0" smtClean="0">
                <a:latin typeface="Mongolian Baiti" pitchFamily="66" charset="0"/>
                <a:cs typeface="Mongolian Baiti" pitchFamily="66" charset="0"/>
              </a:rPr>
              <a:t>Meat (all types- cow, goat pig monkey mice.</a:t>
            </a:r>
          </a:p>
          <a:p>
            <a:pPr lvl="1"/>
            <a:r>
              <a:rPr lang="en-US" sz="2800" dirty="0" smtClean="0">
                <a:latin typeface="Mongolian Baiti" pitchFamily="66" charset="0"/>
                <a:cs typeface="Mongolian Baiti" pitchFamily="66" charset="0"/>
              </a:rPr>
              <a:t>chicken –eggs.</a:t>
            </a:r>
          </a:p>
          <a:p>
            <a:pPr lvl="1"/>
            <a:r>
              <a:rPr lang="en-US" sz="2800" dirty="0" smtClean="0">
                <a:latin typeface="Mongolian Baiti" pitchFamily="66" charset="0"/>
                <a:cs typeface="Mongolian Baiti" pitchFamily="66" charset="0"/>
              </a:rPr>
              <a:t>insects- e.g. grass hoppers.</a:t>
            </a:r>
          </a:p>
          <a:p>
            <a:pPr>
              <a:buNone/>
            </a:pPr>
            <a:endParaRPr lang="en-US" dirty="0">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b="1" dirty="0" smtClean="0"/>
              <a:t>AMINO ACIDS</a:t>
            </a:r>
            <a:endParaRPr lang="en-US" b="1" dirty="0"/>
          </a:p>
        </p:txBody>
      </p:sp>
      <p:sp>
        <p:nvSpPr>
          <p:cNvPr id="3" name="Content Placeholder 2"/>
          <p:cNvSpPr>
            <a:spLocks noGrp="1"/>
          </p:cNvSpPr>
          <p:nvPr>
            <p:ph idx="1"/>
          </p:nvPr>
        </p:nvSpPr>
        <p:spPr>
          <a:xfrm>
            <a:off x="228600" y="1066800"/>
            <a:ext cx="8686800" cy="5562600"/>
          </a:xfrm>
        </p:spPr>
        <p:txBody>
          <a:bodyPr>
            <a:normAutofit/>
          </a:bodyPr>
          <a:lstStyle/>
          <a:p>
            <a:r>
              <a:rPr lang="en-US" sz="3200" dirty="0" smtClean="0">
                <a:latin typeface="Mongolian Baiti" pitchFamily="66" charset="0"/>
                <a:cs typeface="Mongolian Baiti" pitchFamily="66" charset="0"/>
              </a:rPr>
              <a:t>Proteins are made from amino acids-body makes some amino acids but have 8 amino acids the body cant make</a:t>
            </a:r>
          </a:p>
          <a:p>
            <a:r>
              <a:rPr lang="en-US" sz="3200" dirty="0" smtClean="0">
                <a:latin typeface="Mongolian Baiti" pitchFamily="66" charset="0"/>
                <a:cs typeface="Mongolian Baiti" pitchFamily="66" charset="0"/>
              </a:rPr>
              <a:t>The amino acids made by the body are called </a:t>
            </a:r>
            <a:r>
              <a:rPr lang="en-US" sz="3200" i="1" dirty="0" smtClean="0">
                <a:latin typeface="Mongolian Baiti" pitchFamily="66" charset="0"/>
                <a:cs typeface="Mongolian Baiti" pitchFamily="66" charset="0"/>
              </a:rPr>
              <a:t>essential amino acids</a:t>
            </a:r>
          </a:p>
          <a:p>
            <a:r>
              <a:rPr lang="en-US" sz="3200" dirty="0" smtClean="0">
                <a:latin typeface="Mongolian Baiti" pitchFamily="66" charset="0"/>
                <a:cs typeface="Mongolian Baiti" pitchFamily="66" charset="0"/>
              </a:rPr>
              <a:t>Those it cant make are</a:t>
            </a:r>
            <a:r>
              <a:rPr lang="en-US" sz="3200" i="1" dirty="0" smtClean="0">
                <a:latin typeface="Mongolian Baiti" pitchFamily="66" charset="0"/>
                <a:cs typeface="Mongolian Baiti" pitchFamily="66" charset="0"/>
              </a:rPr>
              <a:t>-non essential amino acids</a:t>
            </a:r>
          </a:p>
          <a:p>
            <a:r>
              <a:rPr lang="en-US" sz="3200" i="1" dirty="0" smtClean="0">
                <a:latin typeface="Mongolian Baiti" pitchFamily="66" charset="0"/>
                <a:cs typeface="Mongolian Baiti" pitchFamily="66" charset="0"/>
              </a:rPr>
              <a:t>The </a:t>
            </a:r>
            <a:r>
              <a:rPr lang="en-US" sz="3200" dirty="0" smtClean="0">
                <a:latin typeface="Mongolian Baiti" pitchFamily="66" charset="0"/>
                <a:cs typeface="Mongolian Baiti" pitchFamily="66" charset="0"/>
              </a:rPr>
              <a:t>essential amino acids are to be eaten in food-protein-e.g. methionine, lysine, leucin.</a:t>
            </a:r>
            <a:endParaRPr lang="en-US" sz="3200" i="1" dirty="0">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b="1" dirty="0" smtClean="0"/>
              <a:t>REFERENCE PROTEINS</a:t>
            </a:r>
            <a:endParaRPr lang="en-US" b="1" dirty="0"/>
          </a:p>
        </p:txBody>
      </p:sp>
      <p:sp>
        <p:nvSpPr>
          <p:cNvPr id="3" name="Content Placeholder 2"/>
          <p:cNvSpPr>
            <a:spLocks noGrp="1"/>
          </p:cNvSpPr>
          <p:nvPr>
            <p:ph idx="1"/>
          </p:nvPr>
        </p:nvSpPr>
        <p:spPr>
          <a:xfrm>
            <a:off x="228600" y="838200"/>
            <a:ext cx="8686800" cy="5715000"/>
          </a:xfrm>
        </p:spPr>
        <p:txBody>
          <a:bodyPr>
            <a:normAutofit/>
          </a:bodyPr>
          <a:lstStyle/>
          <a:p>
            <a:r>
              <a:rPr lang="en-US" sz="3200" dirty="0" smtClean="0">
                <a:latin typeface="Mongolian Baiti" pitchFamily="66" charset="0"/>
                <a:cs typeface="Mongolian Baiti" pitchFamily="66" charset="0"/>
              </a:rPr>
              <a:t>Mothers milk and eggs protein  provide protein whose amino acids are perfect for body building</a:t>
            </a:r>
          </a:p>
          <a:p>
            <a:r>
              <a:rPr lang="en-US" sz="3200" dirty="0" smtClean="0">
                <a:latin typeface="Mongolian Baiti" pitchFamily="66" charset="0"/>
                <a:cs typeface="Mongolian Baiti" pitchFamily="66" charset="0"/>
              </a:rPr>
              <a:t>These proteins are therefore used as a reference to compare the usefulness of other proteins for body building e.g.</a:t>
            </a:r>
          </a:p>
          <a:p>
            <a:r>
              <a:rPr lang="en-US" sz="3200" dirty="0" smtClean="0">
                <a:latin typeface="Mongolian Baiti" pitchFamily="66" charset="0"/>
                <a:cs typeface="Mongolian Baiti" pitchFamily="66" charset="0"/>
              </a:rPr>
              <a:t>Maize contains very little amino acid-lysin but it has enough methionine amino acids</a:t>
            </a:r>
          </a:p>
          <a:p>
            <a:r>
              <a:rPr lang="en-US" sz="3200" dirty="0" smtClean="0">
                <a:latin typeface="Mongolian Baiti" pitchFamily="66" charset="0"/>
                <a:cs typeface="Mongolian Baiti" pitchFamily="66" charset="0"/>
              </a:rPr>
              <a:t>Peas have more lysin than methionine.</a:t>
            </a:r>
            <a:endParaRPr lang="en-US" sz="3200" dirty="0">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r>
              <a:rPr lang="en-US" b="1" dirty="0" smtClean="0"/>
              <a:t>NET PROTEIN UTILIZATION (NPU)</a:t>
            </a:r>
            <a:endParaRPr lang="en-US" b="1" dirty="0"/>
          </a:p>
        </p:txBody>
      </p:sp>
      <p:sp>
        <p:nvSpPr>
          <p:cNvPr id="3" name="Content Placeholder 2"/>
          <p:cNvSpPr>
            <a:spLocks noGrp="1"/>
          </p:cNvSpPr>
          <p:nvPr>
            <p:ph idx="1"/>
          </p:nvPr>
        </p:nvSpPr>
        <p:spPr>
          <a:xfrm>
            <a:off x="228600" y="1295400"/>
            <a:ext cx="8686800" cy="5334000"/>
          </a:xfrm>
        </p:spPr>
        <p:txBody>
          <a:bodyPr>
            <a:normAutofit/>
          </a:bodyPr>
          <a:lstStyle/>
          <a:p>
            <a:r>
              <a:rPr lang="en-US" sz="3200" dirty="0" smtClean="0">
                <a:latin typeface="Mongolian Baiti" pitchFamily="66" charset="0"/>
                <a:cs typeface="Mongolian Baiti" pitchFamily="66" charset="0"/>
              </a:rPr>
              <a:t>A measure of the quality of a food.</a:t>
            </a:r>
          </a:p>
          <a:p>
            <a:r>
              <a:rPr lang="en-US" sz="3200" dirty="0" smtClean="0">
                <a:latin typeface="Mongolian Baiti" pitchFamily="66" charset="0"/>
                <a:cs typeface="Mongolian Baiti" pitchFamily="66" charset="0"/>
              </a:rPr>
              <a:t>NPU means the amount to which proteins are used for body building.</a:t>
            </a:r>
          </a:p>
          <a:p>
            <a:r>
              <a:rPr lang="en-US" sz="3200" dirty="0" smtClean="0">
                <a:latin typeface="Mongolian Baiti" pitchFamily="66" charset="0"/>
                <a:cs typeface="Mongolian Baiti" pitchFamily="66" charset="0"/>
              </a:rPr>
              <a:t>Eggs and mothers milk have an NPU of 100%.</a:t>
            </a:r>
          </a:p>
          <a:p>
            <a:r>
              <a:rPr lang="en-US" sz="3200" dirty="0" smtClean="0">
                <a:latin typeface="Mongolian Baiti" pitchFamily="66" charset="0"/>
                <a:cs typeface="Mongolian Baiti" pitchFamily="66" charset="0"/>
              </a:rPr>
              <a:t>Proteins that are only partly used for body building have an NPU of less than 100%.</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sp>
        <p:nvSpPr>
          <p:cNvPr id="3" name="Content Placeholder 2"/>
          <p:cNvSpPr>
            <a:spLocks noGrp="1"/>
          </p:cNvSpPr>
          <p:nvPr>
            <p:ph idx="1"/>
          </p:nvPr>
        </p:nvSpPr>
        <p:spPr/>
        <p:txBody>
          <a:bodyPr/>
          <a:lstStyle/>
          <a:p>
            <a:r>
              <a:rPr lang="en-US" sz="3600" dirty="0" smtClean="0">
                <a:latin typeface="Mongolian Baiti" pitchFamily="66" charset="0"/>
                <a:cs typeface="Mongolian Baiti" pitchFamily="66" charset="0"/>
              </a:rPr>
              <a:t>Maize e.g. has an NPU of 55%</a:t>
            </a:r>
          </a:p>
          <a:p>
            <a:r>
              <a:rPr lang="en-US" sz="3600" dirty="0" smtClean="0">
                <a:latin typeface="Mongolian Baiti" pitchFamily="66" charset="0"/>
                <a:cs typeface="Mongolian Baiti" pitchFamily="66" charset="0"/>
              </a:rPr>
              <a:t>Animal proteins have a higher NPU than plants </a:t>
            </a:r>
          </a:p>
          <a:p>
            <a:r>
              <a:rPr lang="en-US" sz="3600" dirty="0" smtClean="0">
                <a:latin typeface="Mongolian Baiti" pitchFamily="66" charset="0"/>
                <a:cs typeface="Mongolian Baiti" pitchFamily="66" charset="0"/>
              </a:rPr>
              <a:t>E.g. –fish-83% and soya -56%</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19200"/>
          </a:xfrm>
        </p:spPr>
        <p:txBody>
          <a:bodyPr>
            <a:normAutofit/>
          </a:bodyPr>
          <a:lstStyle/>
          <a:p>
            <a:r>
              <a:rPr lang="en-US" b="1" dirty="0" smtClean="0"/>
              <a:t>OVERVIEW</a:t>
            </a:r>
            <a:r>
              <a:rPr lang="en-US" b="1" u="sng" dirty="0" smtClean="0"/>
              <a:t> </a:t>
            </a:r>
            <a:endParaRPr lang="en-US" b="1" u="sng" dirty="0"/>
          </a:p>
        </p:txBody>
      </p:sp>
      <p:sp>
        <p:nvSpPr>
          <p:cNvPr id="3" name="Content Placeholder 2"/>
          <p:cNvSpPr>
            <a:spLocks noGrp="1"/>
          </p:cNvSpPr>
          <p:nvPr>
            <p:ph idx="1"/>
          </p:nvPr>
        </p:nvSpPr>
        <p:spPr>
          <a:xfrm>
            <a:off x="152400" y="1371600"/>
            <a:ext cx="8763000" cy="5181600"/>
          </a:xfrm>
        </p:spPr>
        <p:txBody>
          <a:bodyPr>
            <a:normAutofit/>
          </a:bodyPr>
          <a:lstStyle/>
          <a:p>
            <a:r>
              <a:rPr lang="en-US" sz="3200" dirty="0" smtClean="0">
                <a:latin typeface="Mongolian Baiti" pitchFamily="66" charset="0"/>
                <a:cs typeface="Mongolian Baiti" pitchFamily="66" charset="0"/>
              </a:rPr>
              <a:t>The food category depends on the nutrient which contains in higher quantities (the most in food).</a:t>
            </a:r>
          </a:p>
          <a:p>
            <a:r>
              <a:rPr lang="en-US" sz="3200" dirty="0" smtClean="0">
                <a:latin typeface="Mongolian Baiti" pitchFamily="66" charset="0"/>
                <a:cs typeface="Mongolian Baiti" pitchFamily="66" charset="0"/>
              </a:rPr>
              <a:t>When teaching on nutrition start with proteins because they cannot be substituted.</a:t>
            </a:r>
          </a:p>
          <a:p>
            <a:r>
              <a:rPr lang="en-US" sz="3200" dirty="0" smtClean="0">
                <a:latin typeface="Mongolian Baiti" pitchFamily="66" charset="0"/>
                <a:cs typeface="Mongolian Baiti" pitchFamily="66" charset="0"/>
              </a:rPr>
              <a:t>The grass family carbohydrates are more superior than root.</a:t>
            </a:r>
          </a:p>
          <a:p>
            <a:r>
              <a:rPr lang="en-US" sz="3200" dirty="0" smtClean="0">
                <a:latin typeface="Mongolian Baiti" pitchFamily="66" charset="0"/>
                <a:cs typeface="Mongolian Baiti" pitchFamily="66" charset="0"/>
              </a:rPr>
              <a:t>Irish potatoes superior than sweet potatoes –if not peeled.</a:t>
            </a:r>
          </a:p>
          <a:p>
            <a:r>
              <a:rPr lang="en-US" sz="3200" dirty="0" smtClean="0">
                <a:latin typeface="Mongolian Baiti" pitchFamily="66" charset="0"/>
                <a:cs typeface="Mongolian Baiti" pitchFamily="66" charset="0"/>
              </a:rPr>
              <a:t>Use real teaching aids/food items.</a:t>
            </a:r>
            <a:endParaRPr lang="en-US" sz="3200" dirty="0">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t>PUBLIC HEALTH ACT</a:t>
            </a:r>
            <a:endParaRPr lang="en-US" b="1" dirty="0"/>
          </a:p>
        </p:txBody>
      </p:sp>
      <p:sp>
        <p:nvSpPr>
          <p:cNvPr id="3" name="Content Placeholder 2"/>
          <p:cNvSpPr>
            <a:spLocks noGrp="1"/>
          </p:cNvSpPr>
          <p:nvPr>
            <p:ph idx="1"/>
          </p:nvPr>
        </p:nvSpPr>
        <p:spPr>
          <a:xfrm>
            <a:off x="304800" y="1143000"/>
            <a:ext cx="8610600" cy="5715000"/>
          </a:xfrm>
        </p:spPr>
        <p:txBody>
          <a:bodyPr>
            <a:noAutofit/>
          </a:bodyPr>
          <a:lstStyle/>
          <a:p>
            <a:r>
              <a:rPr lang="en-US" sz="3600" dirty="0" smtClean="0">
                <a:latin typeface="Mongolian Baiti" pitchFamily="66" charset="0"/>
                <a:cs typeface="Mongolian Baiti" pitchFamily="66" charset="0"/>
              </a:rPr>
              <a:t>CAP 242 (revised- 2012—from 1986)</a:t>
            </a:r>
          </a:p>
          <a:p>
            <a:r>
              <a:rPr lang="en-US" sz="3600" dirty="0" smtClean="0">
                <a:latin typeface="Mongolian Baiti" pitchFamily="66" charset="0"/>
                <a:cs typeface="Mongolian Baiti" pitchFamily="66" charset="0"/>
              </a:rPr>
              <a:t>Commencement was 6</a:t>
            </a:r>
            <a:r>
              <a:rPr lang="en-US" sz="3600" baseline="30000" dirty="0" smtClean="0">
                <a:latin typeface="Mongolian Baiti" pitchFamily="66" charset="0"/>
                <a:cs typeface="Mongolian Baiti" pitchFamily="66" charset="0"/>
              </a:rPr>
              <a:t>th</a:t>
            </a:r>
            <a:r>
              <a:rPr lang="en-US" sz="3600" dirty="0" smtClean="0">
                <a:latin typeface="Mongolian Baiti" pitchFamily="66" charset="0"/>
                <a:cs typeface="Mongolian Baiti" pitchFamily="66" charset="0"/>
              </a:rPr>
              <a:t> sept 1921</a:t>
            </a:r>
          </a:p>
          <a:p>
            <a:r>
              <a:rPr lang="en-US" sz="3600" u="sng" dirty="0" smtClean="0">
                <a:latin typeface="Mongolian Baiti" pitchFamily="66" charset="0"/>
                <a:cs typeface="Mongolian Baiti" pitchFamily="66" charset="0"/>
                <a:hlinkClick r:id="rId2"/>
              </a:rPr>
              <a:t>Go to- </a:t>
            </a:r>
            <a:r>
              <a:rPr lang="en-US" sz="3600" dirty="0" smtClean="0">
                <a:latin typeface="Mongolian Baiti" pitchFamily="66" charset="0"/>
                <a:cs typeface="Mongolian Baiti" pitchFamily="66" charset="0"/>
                <a:hlinkClick r:id="rId2"/>
              </a:rPr>
              <a:t>www.kenyalaw.org</a:t>
            </a:r>
            <a:endParaRPr lang="en-US" sz="3600" dirty="0" smtClean="0">
              <a:latin typeface="Mongolian Baiti" pitchFamily="66" charset="0"/>
              <a:cs typeface="Mongolian Baiti" pitchFamily="66" charset="0"/>
            </a:endParaRPr>
          </a:p>
          <a:p>
            <a:r>
              <a:rPr lang="en-US" sz="3600" dirty="0" smtClean="0">
                <a:latin typeface="Mongolian Baiti" pitchFamily="66" charset="0"/>
                <a:cs typeface="Mongolian Baiti" pitchFamily="66" charset="0"/>
              </a:rPr>
              <a:t>Or Google public health Act.</a:t>
            </a:r>
          </a:p>
          <a:p>
            <a:r>
              <a:rPr lang="en-US" sz="3600" dirty="0" smtClean="0">
                <a:latin typeface="Mongolian Baiti" pitchFamily="66" charset="0"/>
                <a:cs typeface="Mongolian Baiti" pitchFamily="66" charset="0"/>
              </a:rPr>
              <a:t>It is an act of parliament to make provision for securing and maintaining health</a:t>
            </a:r>
          </a:p>
          <a:p>
            <a:r>
              <a:rPr lang="en-US" sz="3600" b="1" i="1" dirty="0" smtClean="0">
                <a:latin typeface="Mongolian Baiti" pitchFamily="66" charset="0"/>
                <a:cs typeface="Mongolian Baiti" pitchFamily="66" charset="0"/>
              </a:rPr>
              <a:t>(Students to read on the act)</a:t>
            </a:r>
            <a:endParaRPr lang="en-US" sz="3600" b="1" i="1" dirty="0">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19200"/>
          </a:xfrm>
        </p:spPr>
        <p:txBody>
          <a:bodyPr>
            <a:noAutofit/>
          </a:bodyPr>
          <a:lstStyle/>
          <a:p>
            <a:r>
              <a:rPr lang="en-US" sz="4000" b="1" dirty="0" smtClean="0"/>
              <a:t/>
            </a:r>
            <a:br>
              <a:rPr lang="en-US" sz="4000" b="1" dirty="0" smtClean="0"/>
            </a:br>
            <a:r>
              <a:rPr lang="en-US" sz="4000" b="1" dirty="0" smtClean="0"/>
              <a:t/>
            </a:r>
            <a:br>
              <a:rPr lang="en-US" sz="4000" b="1" dirty="0" smtClean="0"/>
            </a:br>
            <a:r>
              <a:rPr lang="en-US" sz="4000" b="1" dirty="0" smtClean="0"/>
              <a:t/>
            </a:r>
            <a:br>
              <a:rPr lang="en-US" sz="4000" b="1" dirty="0" smtClean="0"/>
            </a:br>
            <a:r>
              <a:rPr lang="en-US" sz="3600" b="1" dirty="0" smtClean="0"/>
              <a:t/>
            </a:r>
            <a:br>
              <a:rPr lang="en-US" sz="3600" b="1" dirty="0" smtClean="0"/>
            </a:br>
            <a:r>
              <a:rPr lang="en-US" sz="3600" b="1" dirty="0" smtClean="0"/>
              <a:t/>
            </a:r>
            <a:br>
              <a:rPr lang="en-US" sz="3600" b="1" dirty="0" smtClean="0"/>
            </a:br>
            <a:r>
              <a:rPr lang="en-US" sz="3600" b="1" dirty="0" smtClean="0"/>
              <a:t/>
            </a:r>
            <a:br>
              <a:rPr lang="en-US" sz="3600" b="1" dirty="0" smtClean="0"/>
            </a:br>
            <a:r>
              <a:rPr lang="en-US" sz="3600" b="1" dirty="0" smtClean="0"/>
              <a:t/>
            </a:r>
            <a:br>
              <a:rPr lang="en-US" sz="3600" b="1" dirty="0" smtClean="0"/>
            </a:br>
            <a:r>
              <a:rPr lang="en-US" sz="3600" b="1" dirty="0" smtClean="0"/>
              <a:t>METHODS OF FOOD STORAGE AND COOKING</a:t>
            </a:r>
            <a:endParaRPr lang="en-US" sz="3600" b="1" dirty="0"/>
          </a:p>
        </p:txBody>
      </p:sp>
      <p:sp>
        <p:nvSpPr>
          <p:cNvPr id="3" name="Content Placeholder 2"/>
          <p:cNvSpPr>
            <a:spLocks noGrp="1"/>
          </p:cNvSpPr>
          <p:nvPr>
            <p:ph idx="1"/>
          </p:nvPr>
        </p:nvSpPr>
        <p:spPr>
          <a:xfrm>
            <a:off x="152400" y="990600"/>
            <a:ext cx="8763000" cy="5715000"/>
          </a:xfrm>
        </p:spPr>
        <p:txBody>
          <a:bodyPr>
            <a:normAutofit/>
          </a:bodyPr>
          <a:lstStyle/>
          <a:p>
            <a:r>
              <a:rPr lang="en-US" sz="3600" b="1" i="1" dirty="0" smtClean="0">
                <a:latin typeface="Mongolian Baiti" pitchFamily="66" charset="0"/>
                <a:cs typeface="Mongolian Baiti" pitchFamily="66" charset="0"/>
              </a:rPr>
              <a:t>Vegetables</a:t>
            </a:r>
          </a:p>
          <a:p>
            <a:pPr lvl="1"/>
            <a:r>
              <a:rPr lang="en-US" sz="3400" dirty="0" smtClean="0">
                <a:latin typeface="Mongolian Baiti" pitchFamily="66" charset="0"/>
                <a:cs typeface="Mongolian Baiti" pitchFamily="66" charset="0"/>
              </a:rPr>
              <a:t>The term vegetables includes some fruits e.g. tomatoes, pumpkins</a:t>
            </a:r>
          </a:p>
          <a:p>
            <a:pPr lvl="1"/>
            <a:r>
              <a:rPr lang="en-US" sz="3400" dirty="0" smtClean="0">
                <a:latin typeface="Mongolian Baiti" pitchFamily="66" charset="0"/>
                <a:cs typeface="Mongolian Baiti" pitchFamily="66" charset="0"/>
              </a:rPr>
              <a:t>Leafs such as sukuma and cabbage</a:t>
            </a:r>
          </a:p>
          <a:p>
            <a:pPr lvl="1"/>
            <a:r>
              <a:rPr lang="en-US" sz="3400" dirty="0" smtClean="0">
                <a:latin typeface="Mongolian Baiti" pitchFamily="66" charset="0"/>
                <a:cs typeface="Mongolian Baiti" pitchFamily="66" charset="0"/>
              </a:rPr>
              <a:t>Roots such as carrots, flowers such as cauliflower</a:t>
            </a:r>
          </a:p>
          <a:p>
            <a:pPr lvl="1"/>
            <a:r>
              <a:rPr lang="en-US" sz="3400" dirty="0" smtClean="0">
                <a:latin typeface="Mongolian Baiti" pitchFamily="66" charset="0"/>
                <a:cs typeface="Mongolian Baiti" pitchFamily="66" charset="0"/>
              </a:rPr>
              <a:t>Vegetables are nearly eaten soon after they are harvested and not stored for long periods</a:t>
            </a:r>
            <a:endParaRPr lang="en-US" sz="3400" dirty="0">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b="1" dirty="0" smtClean="0"/>
              <a:t>CONT……………………….</a:t>
            </a:r>
            <a:endParaRPr lang="en-US" b="1" dirty="0"/>
          </a:p>
        </p:txBody>
      </p:sp>
      <p:sp>
        <p:nvSpPr>
          <p:cNvPr id="3" name="Content Placeholder 2"/>
          <p:cNvSpPr>
            <a:spLocks noGrp="1"/>
          </p:cNvSpPr>
          <p:nvPr>
            <p:ph idx="1"/>
          </p:nvPr>
        </p:nvSpPr>
        <p:spPr>
          <a:xfrm>
            <a:off x="228600" y="990600"/>
            <a:ext cx="8610600" cy="5562600"/>
          </a:xfrm>
        </p:spPr>
        <p:txBody>
          <a:bodyPr/>
          <a:lstStyle/>
          <a:p>
            <a:r>
              <a:rPr lang="en-US" sz="3600" dirty="0" smtClean="0">
                <a:latin typeface="Mongolian Baiti" pitchFamily="66" charset="0"/>
                <a:cs typeface="Mongolian Baiti" pitchFamily="66" charset="0"/>
              </a:rPr>
              <a:t>Good habit to have a kitchen garden</a:t>
            </a:r>
          </a:p>
          <a:p>
            <a:r>
              <a:rPr lang="en-US" sz="3600" dirty="0" smtClean="0">
                <a:latin typeface="Mongolian Baiti" pitchFamily="66" charset="0"/>
                <a:cs typeface="Mongolian Baiti" pitchFamily="66" charset="0"/>
              </a:rPr>
              <a:t>Some vegetable grow wild in rural areas</a:t>
            </a:r>
          </a:p>
          <a:p>
            <a:r>
              <a:rPr lang="en-US" sz="3600" dirty="0" smtClean="0">
                <a:latin typeface="Mongolian Baiti" pitchFamily="66" charset="0"/>
                <a:cs typeface="Mongolian Baiti" pitchFamily="66" charset="0"/>
              </a:rPr>
              <a:t>Pumpkins can be stored for several months with little loss of nutrients</a:t>
            </a:r>
          </a:p>
          <a:p>
            <a:r>
              <a:rPr lang="en-US" sz="3600" dirty="0" smtClean="0">
                <a:latin typeface="Mongolian Baiti" pitchFamily="66" charset="0"/>
                <a:cs typeface="Mongolian Baiti" pitchFamily="66" charset="0"/>
              </a:rPr>
              <a:t>Tomatoes and vegetables may be stored but loose some vitamins</a:t>
            </a:r>
            <a:r>
              <a:rPr lang="en-US" sz="4000" dirty="0" smtClean="0"/>
              <a:t>.</a:t>
            </a:r>
          </a:p>
          <a:p>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b="1" dirty="0" smtClean="0"/>
              <a:t>CONT………………………</a:t>
            </a:r>
            <a:endParaRPr lang="en-US" b="1" dirty="0"/>
          </a:p>
        </p:txBody>
      </p:sp>
      <p:sp>
        <p:nvSpPr>
          <p:cNvPr id="3" name="Content Placeholder 2"/>
          <p:cNvSpPr>
            <a:spLocks noGrp="1"/>
          </p:cNvSpPr>
          <p:nvPr>
            <p:ph idx="1"/>
          </p:nvPr>
        </p:nvSpPr>
        <p:spPr>
          <a:xfrm>
            <a:off x="228600" y="990600"/>
            <a:ext cx="8686800" cy="4038600"/>
          </a:xfrm>
        </p:spPr>
        <p:txBody>
          <a:bodyPr>
            <a:noAutofit/>
          </a:bodyPr>
          <a:lstStyle/>
          <a:p>
            <a:r>
              <a:rPr lang="en-US" sz="3200" dirty="0" smtClean="0">
                <a:latin typeface="Mongolian Baiti" pitchFamily="66" charset="0"/>
                <a:cs typeface="Mongolian Baiti" pitchFamily="66" charset="0"/>
              </a:rPr>
              <a:t>Prolonged cooking lowers vitamin C content.</a:t>
            </a:r>
          </a:p>
          <a:p>
            <a:r>
              <a:rPr lang="en-US" sz="3200" dirty="0" smtClean="0">
                <a:latin typeface="Mongolian Baiti" pitchFamily="66" charset="0"/>
                <a:cs typeface="Mongolian Baiti" pitchFamily="66" charset="0"/>
              </a:rPr>
              <a:t>Cook for 20 minutes only.</a:t>
            </a:r>
          </a:p>
          <a:p>
            <a:r>
              <a:rPr lang="en-US" sz="3200" dirty="0" smtClean="0">
                <a:latin typeface="Mongolian Baiti" pitchFamily="66" charset="0"/>
                <a:cs typeface="Mongolian Baiti" pitchFamily="66" charset="0"/>
              </a:rPr>
              <a:t>Many vegetables contain enzyme </a:t>
            </a:r>
            <a:r>
              <a:rPr lang="en-US" sz="3200" b="1" i="1" dirty="0" smtClean="0">
                <a:latin typeface="Mongolian Baiti" pitchFamily="66" charset="0"/>
                <a:cs typeface="Mongolian Baiti" pitchFamily="66" charset="0"/>
              </a:rPr>
              <a:t>oxidase which </a:t>
            </a:r>
            <a:r>
              <a:rPr lang="en-US" sz="3200" dirty="0" smtClean="0">
                <a:latin typeface="Mongolian Baiti" pitchFamily="66" charset="0"/>
                <a:cs typeface="Mongolian Baiti" pitchFamily="66" charset="0"/>
              </a:rPr>
              <a:t>becomes active when vegetable is cut or bruised.</a:t>
            </a:r>
          </a:p>
          <a:p>
            <a:r>
              <a:rPr lang="en-US" sz="3200" b="1" i="1" dirty="0" smtClean="0">
                <a:latin typeface="Mongolian Baiti" pitchFamily="66" charset="0"/>
                <a:cs typeface="Mongolian Baiti" pitchFamily="66" charset="0"/>
              </a:rPr>
              <a:t>The </a:t>
            </a:r>
            <a:r>
              <a:rPr lang="en-US" sz="3200" dirty="0" smtClean="0">
                <a:latin typeface="Mongolian Baiti" pitchFamily="66" charset="0"/>
                <a:cs typeface="Mongolian Baiti" pitchFamily="66" charset="0"/>
              </a:rPr>
              <a:t>enzyme is not active if vegetables are intact.</a:t>
            </a:r>
          </a:p>
          <a:p>
            <a:r>
              <a:rPr lang="en-US" sz="3200" i="1" dirty="0" smtClean="0">
                <a:latin typeface="Mongolian Baiti" pitchFamily="66" charset="0"/>
                <a:cs typeface="Mongolian Baiti" pitchFamily="66" charset="0"/>
              </a:rPr>
              <a:t>Oxidase </a:t>
            </a:r>
            <a:r>
              <a:rPr lang="en-US" sz="3200" dirty="0" smtClean="0">
                <a:latin typeface="Mongolian Baiti" pitchFamily="66" charset="0"/>
                <a:cs typeface="Mongolian Baiti" pitchFamily="66" charset="0"/>
              </a:rPr>
              <a:t>enzyme destroys vitamin C.</a:t>
            </a:r>
            <a:endParaRPr lang="en-US" sz="3200" i="1" dirty="0">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b="1" dirty="0" smtClean="0"/>
              <a:t>PREPARATION OF VEGETABLES</a:t>
            </a:r>
            <a:endParaRPr lang="en-US" b="1" dirty="0"/>
          </a:p>
        </p:txBody>
      </p:sp>
      <p:sp>
        <p:nvSpPr>
          <p:cNvPr id="3" name="Content Placeholder 2"/>
          <p:cNvSpPr>
            <a:spLocks noGrp="1"/>
          </p:cNvSpPr>
          <p:nvPr>
            <p:ph idx="1"/>
          </p:nvPr>
        </p:nvSpPr>
        <p:spPr>
          <a:xfrm>
            <a:off x="228600" y="990600"/>
            <a:ext cx="8686800" cy="4267200"/>
          </a:xfrm>
        </p:spPr>
        <p:txBody>
          <a:bodyPr>
            <a:normAutofit/>
          </a:bodyPr>
          <a:lstStyle/>
          <a:p>
            <a:r>
              <a:rPr lang="en-US" sz="3200" dirty="0" smtClean="0">
                <a:latin typeface="Mongolian Baiti" pitchFamily="66" charset="0"/>
                <a:cs typeface="Mongolian Baiti" pitchFamily="66" charset="0"/>
              </a:rPr>
              <a:t>Preferably picked fresh from garden.</a:t>
            </a:r>
          </a:p>
          <a:p>
            <a:r>
              <a:rPr lang="en-US" sz="3200" dirty="0" smtClean="0">
                <a:latin typeface="Mongolian Baiti" pitchFamily="66" charset="0"/>
                <a:cs typeface="Mongolian Baiti" pitchFamily="66" charset="0"/>
              </a:rPr>
              <a:t>Wash in running water, avoid soaking cut vegetable.</a:t>
            </a:r>
          </a:p>
          <a:p>
            <a:r>
              <a:rPr lang="en-US" sz="3200" dirty="0" smtClean="0">
                <a:latin typeface="Mongolian Baiti" pitchFamily="66" charset="0"/>
                <a:cs typeface="Mongolian Baiti" pitchFamily="66" charset="0"/>
              </a:rPr>
              <a:t>Don’t leave cut vegetables for long.</a:t>
            </a:r>
          </a:p>
          <a:p>
            <a:r>
              <a:rPr lang="en-US" sz="3200" dirty="0" smtClean="0">
                <a:latin typeface="Mongolian Baiti" pitchFamily="66" charset="0"/>
                <a:cs typeface="Mongolian Baiti" pitchFamily="66" charset="0"/>
              </a:rPr>
              <a:t>Cook for 20 minutes not to destroy vitamin C</a:t>
            </a:r>
          </a:p>
          <a:p>
            <a:r>
              <a:rPr lang="en-US" sz="3200" dirty="0" smtClean="0">
                <a:latin typeface="Mongolian Baiti" pitchFamily="66" charset="0"/>
                <a:cs typeface="Mongolian Baiti" pitchFamily="66" charset="0"/>
              </a:rPr>
              <a:t>Plant vegetable in our small gardens –even sacks</a:t>
            </a:r>
          </a:p>
          <a:p>
            <a:r>
              <a:rPr lang="en-US" sz="3200" dirty="0" smtClean="0">
                <a:latin typeface="Mongolian Baiti" pitchFamily="66" charset="0"/>
                <a:cs typeface="Mongolian Baiti" pitchFamily="66" charset="0"/>
              </a:rPr>
              <a:t>Waste water can be utilized</a:t>
            </a:r>
            <a:endParaRPr lang="en-US" sz="3200" dirty="0">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pPr algn="ctr"/>
            <a:r>
              <a:rPr lang="en-US" b="1" dirty="0" smtClean="0"/>
              <a:t>FRUITS</a:t>
            </a:r>
            <a:r>
              <a:rPr lang="en-US" b="1" u="sng" dirty="0" smtClean="0"/>
              <a:t> </a:t>
            </a:r>
            <a:endParaRPr lang="en-US" b="1" u="sng" dirty="0"/>
          </a:p>
        </p:txBody>
      </p:sp>
      <p:sp>
        <p:nvSpPr>
          <p:cNvPr id="3" name="Content Placeholder 2"/>
          <p:cNvSpPr>
            <a:spLocks noGrp="1"/>
          </p:cNvSpPr>
          <p:nvPr>
            <p:ph idx="1"/>
          </p:nvPr>
        </p:nvSpPr>
        <p:spPr>
          <a:xfrm>
            <a:off x="152400" y="838200"/>
            <a:ext cx="8610600" cy="5715000"/>
          </a:xfrm>
        </p:spPr>
        <p:txBody>
          <a:bodyPr>
            <a:normAutofit/>
          </a:bodyPr>
          <a:lstStyle/>
          <a:p>
            <a:r>
              <a:rPr lang="en-US" sz="3200" dirty="0" smtClean="0">
                <a:latin typeface="Mongolian Baiti" pitchFamily="66" charset="0"/>
                <a:cs typeface="Mongolian Baiti" pitchFamily="66" charset="0"/>
              </a:rPr>
              <a:t>Some fruits grow wild while others are planted</a:t>
            </a:r>
          </a:p>
          <a:p>
            <a:r>
              <a:rPr lang="en-US" sz="3200" dirty="0" smtClean="0">
                <a:latin typeface="Mongolian Baiti" pitchFamily="66" charset="0"/>
                <a:cs typeface="Mongolian Baiti" pitchFamily="66" charset="0"/>
              </a:rPr>
              <a:t>The main nutrient value of fruits is vitamin C</a:t>
            </a:r>
          </a:p>
          <a:p>
            <a:r>
              <a:rPr lang="en-US" sz="3200" dirty="0" smtClean="0">
                <a:latin typeface="Mongolian Baiti" pitchFamily="66" charset="0"/>
                <a:cs typeface="Mongolian Baiti" pitchFamily="66" charset="0"/>
              </a:rPr>
              <a:t>Fruits such as avocado and a few others fat, proteins or starch.</a:t>
            </a:r>
          </a:p>
          <a:p>
            <a:r>
              <a:rPr lang="en-US" sz="3200" dirty="0" smtClean="0">
                <a:latin typeface="Mongolian Baiti" pitchFamily="66" charset="0"/>
                <a:cs typeface="Mongolian Baiti" pitchFamily="66" charset="0"/>
              </a:rPr>
              <a:t>Fruits may not be stored for long. </a:t>
            </a:r>
          </a:p>
          <a:p>
            <a:r>
              <a:rPr lang="en-US" sz="3200" dirty="0" smtClean="0">
                <a:latin typeface="Mongolian Baiti" pitchFamily="66" charset="0"/>
                <a:cs typeface="Mongolian Baiti" pitchFamily="66" charset="0"/>
              </a:rPr>
              <a:t>Prolonged storage and cooking can make them loss some nutrients.</a:t>
            </a:r>
            <a:endParaRPr lang="en-US" sz="3200" dirty="0">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a:bodyPr>
          <a:lstStyle/>
          <a:p>
            <a:r>
              <a:rPr lang="en-US" sz="3600" b="1" dirty="0" smtClean="0"/>
              <a:t>PREPARATION FOR STORAGE OF FRUITS</a:t>
            </a:r>
            <a:endParaRPr lang="en-US" sz="3600" b="1" dirty="0"/>
          </a:p>
        </p:txBody>
      </p:sp>
      <p:sp>
        <p:nvSpPr>
          <p:cNvPr id="3" name="Content Placeholder 2"/>
          <p:cNvSpPr>
            <a:spLocks noGrp="1"/>
          </p:cNvSpPr>
          <p:nvPr>
            <p:ph idx="1"/>
          </p:nvPr>
        </p:nvSpPr>
        <p:spPr>
          <a:xfrm>
            <a:off x="228600" y="914400"/>
            <a:ext cx="8686800" cy="5715000"/>
          </a:xfrm>
        </p:spPr>
        <p:txBody>
          <a:bodyPr>
            <a:normAutofit/>
          </a:bodyPr>
          <a:lstStyle/>
          <a:p>
            <a:r>
              <a:rPr lang="en-US" sz="3600" dirty="0" smtClean="0">
                <a:latin typeface="Mongolian Baiti" pitchFamily="66" charset="0"/>
                <a:cs typeface="Mongolian Baiti" pitchFamily="66" charset="0"/>
              </a:rPr>
              <a:t>Wash fruits and remove skin and seeds.</a:t>
            </a:r>
          </a:p>
          <a:p>
            <a:r>
              <a:rPr lang="en-US" sz="3600" dirty="0" smtClean="0">
                <a:latin typeface="Mongolian Baiti" pitchFamily="66" charset="0"/>
                <a:cs typeface="Mongolian Baiti" pitchFamily="66" charset="0"/>
              </a:rPr>
              <a:t>For every 5 kilos of fruits use 3 kg of sugar.</a:t>
            </a:r>
          </a:p>
          <a:p>
            <a:r>
              <a:rPr lang="en-US" sz="3600" dirty="0" smtClean="0">
                <a:latin typeface="Mongolian Baiti" pitchFamily="66" charset="0"/>
                <a:cs typeface="Mongolian Baiti" pitchFamily="66" charset="0"/>
              </a:rPr>
              <a:t>Place in a cooking pot and add water to cover fruits.</a:t>
            </a:r>
          </a:p>
          <a:p>
            <a:r>
              <a:rPr lang="en-US" sz="3600" dirty="0" smtClean="0">
                <a:latin typeface="Mongolian Baiti" pitchFamily="66" charset="0"/>
                <a:cs typeface="Mongolian Baiti" pitchFamily="66" charset="0"/>
              </a:rPr>
              <a:t>Simmer for one hour and allow to cool</a:t>
            </a:r>
          </a:p>
          <a:p>
            <a:r>
              <a:rPr lang="en-US" sz="3600" dirty="0" smtClean="0">
                <a:latin typeface="Mongolian Baiti" pitchFamily="66" charset="0"/>
                <a:cs typeface="Mongolian Baiti" pitchFamily="66" charset="0"/>
              </a:rPr>
              <a:t>Put in a container with a lid/cover –well fitting.</a:t>
            </a:r>
          </a:p>
          <a:p>
            <a:endParaRPr lang="en-US" sz="40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71600"/>
          </a:xfrm>
        </p:spPr>
        <p:txBody>
          <a:bodyPr>
            <a:normAutofit/>
          </a:bodyPr>
          <a:lstStyle/>
          <a:p>
            <a:r>
              <a:rPr lang="en-US" sz="3600" b="1" dirty="0" smtClean="0"/>
              <a:t>CEREALS(MAIZE, MILLET, SORGHUM, RICE)</a:t>
            </a:r>
            <a:endParaRPr lang="en-US" sz="3600" b="1" dirty="0"/>
          </a:p>
        </p:txBody>
      </p:sp>
      <p:sp>
        <p:nvSpPr>
          <p:cNvPr id="3" name="Content Placeholder 2"/>
          <p:cNvSpPr>
            <a:spLocks noGrp="1"/>
          </p:cNvSpPr>
          <p:nvPr>
            <p:ph idx="1"/>
          </p:nvPr>
        </p:nvSpPr>
        <p:spPr>
          <a:xfrm>
            <a:off x="228600" y="1828800"/>
            <a:ext cx="8686800" cy="4724400"/>
          </a:xfrm>
        </p:spPr>
        <p:txBody>
          <a:bodyPr>
            <a:normAutofit/>
          </a:bodyPr>
          <a:lstStyle/>
          <a:p>
            <a:r>
              <a:rPr lang="en-US" sz="3600" dirty="0" smtClean="0">
                <a:latin typeface="Mongolian Baiti" pitchFamily="66" charset="0"/>
                <a:cs typeface="Mongolian Baiti" pitchFamily="66" charset="0"/>
              </a:rPr>
              <a:t>Highly milled products-can be stored better.</a:t>
            </a:r>
          </a:p>
          <a:p>
            <a:r>
              <a:rPr lang="en-US" sz="3600" dirty="0" smtClean="0">
                <a:latin typeface="Mongolian Baiti" pitchFamily="66" charset="0"/>
                <a:cs typeface="Mongolian Baiti" pitchFamily="66" charset="0"/>
              </a:rPr>
              <a:t>Low fat content reduces chance for unpleasant smell and low vitamin content makes it less attractive to insects and pests.</a:t>
            </a:r>
            <a:endParaRPr lang="en-US" sz="3600" dirty="0">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b="1" dirty="0" smtClean="0"/>
              <a:t>CONT…………………..</a:t>
            </a:r>
            <a:endParaRPr lang="en-US" b="1" dirty="0"/>
          </a:p>
        </p:txBody>
      </p:sp>
      <p:sp>
        <p:nvSpPr>
          <p:cNvPr id="3" name="Content Placeholder 2"/>
          <p:cNvSpPr>
            <a:spLocks noGrp="1"/>
          </p:cNvSpPr>
          <p:nvPr>
            <p:ph idx="1"/>
          </p:nvPr>
        </p:nvSpPr>
        <p:spPr>
          <a:xfrm>
            <a:off x="228600" y="838200"/>
            <a:ext cx="8686800" cy="5791200"/>
          </a:xfrm>
        </p:spPr>
        <p:txBody>
          <a:bodyPr/>
          <a:lstStyle/>
          <a:p>
            <a:r>
              <a:rPr lang="en-US" sz="3600" dirty="0" smtClean="0">
                <a:latin typeface="Mongolian Baiti" pitchFamily="66" charset="0"/>
                <a:cs typeface="Mongolian Baiti" pitchFamily="66" charset="0"/>
              </a:rPr>
              <a:t>The dried seeds can be kept/stored</a:t>
            </a:r>
          </a:p>
          <a:p>
            <a:r>
              <a:rPr lang="en-US" sz="3600" dirty="0" smtClean="0">
                <a:latin typeface="Mongolian Baiti" pitchFamily="66" charset="0"/>
                <a:cs typeface="Mongolian Baiti" pitchFamily="66" charset="0"/>
              </a:rPr>
              <a:t>Variety such as maize are liable to be attacked by weevils and other insects</a:t>
            </a:r>
          </a:p>
          <a:p>
            <a:r>
              <a:rPr lang="en-US" sz="3600" dirty="0" smtClean="0">
                <a:latin typeface="Mongolian Baiti" pitchFamily="66" charset="0"/>
                <a:cs typeface="Mongolian Baiti" pitchFamily="66" charset="0"/>
              </a:rPr>
              <a:t>Pesticides can be used to prevent attack by weevils</a:t>
            </a:r>
          </a:p>
          <a:p>
            <a:r>
              <a:rPr lang="en-US" sz="3600" dirty="0" smtClean="0">
                <a:latin typeface="Mongolian Baiti" pitchFamily="66" charset="0"/>
                <a:cs typeface="Mongolian Baiti" pitchFamily="66" charset="0"/>
              </a:rPr>
              <a:t>Avoid excess pesticides so as to keep the food safe for consumption</a:t>
            </a:r>
          </a:p>
          <a:p>
            <a:pPr>
              <a:buNone/>
            </a:pP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b="1" dirty="0" smtClean="0"/>
              <a:t>CONT…………………….</a:t>
            </a:r>
            <a:endParaRPr lang="en-US" b="1" dirty="0"/>
          </a:p>
        </p:txBody>
      </p:sp>
      <p:sp>
        <p:nvSpPr>
          <p:cNvPr id="3" name="Content Placeholder 2"/>
          <p:cNvSpPr>
            <a:spLocks noGrp="1"/>
          </p:cNvSpPr>
          <p:nvPr>
            <p:ph idx="1"/>
          </p:nvPr>
        </p:nvSpPr>
        <p:spPr>
          <a:xfrm>
            <a:off x="228600" y="762000"/>
            <a:ext cx="8686800" cy="2743200"/>
          </a:xfrm>
        </p:spPr>
        <p:txBody>
          <a:bodyPr>
            <a:normAutofit/>
          </a:bodyPr>
          <a:lstStyle/>
          <a:p>
            <a:r>
              <a:rPr lang="en-US" sz="3600" dirty="0" smtClean="0">
                <a:latin typeface="Mongolian Baiti" pitchFamily="66" charset="0"/>
                <a:cs typeface="Mongolian Baiti" pitchFamily="66" charset="0"/>
              </a:rPr>
              <a:t>Cereals must be washed thoroughly to remove the pesticide</a:t>
            </a:r>
          </a:p>
          <a:p>
            <a:r>
              <a:rPr lang="en-US" sz="3600" dirty="0" smtClean="0">
                <a:latin typeface="Mongolian Baiti" pitchFamily="66" charset="0"/>
                <a:cs typeface="Mongolian Baiti" pitchFamily="66" charset="0"/>
              </a:rPr>
              <a:t>Excess water can be removed to cook other foods e.g. soup or rice</a:t>
            </a:r>
            <a:endParaRPr lang="en-US" sz="3600" dirty="0">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normAutofit fontScale="90000"/>
          </a:bodyPr>
          <a:lstStyle/>
          <a:p>
            <a:r>
              <a:rPr lang="en-US" b="1" dirty="0" smtClean="0"/>
              <a:t>STARCH ROOTS</a:t>
            </a:r>
            <a:endParaRPr lang="en-US" b="1" dirty="0"/>
          </a:p>
        </p:txBody>
      </p:sp>
      <p:sp>
        <p:nvSpPr>
          <p:cNvPr id="3" name="Content Placeholder 2"/>
          <p:cNvSpPr>
            <a:spLocks noGrp="1"/>
          </p:cNvSpPr>
          <p:nvPr>
            <p:ph idx="1"/>
          </p:nvPr>
        </p:nvSpPr>
        <p:spPr>
          <a:xfrm>
            <a:off x="228600" y="838200"/>
            <a:ext cx="8610600" cy="5715000"/>
          </a:xfrm>
        </p:spPr>
        <p:txBody>
          <a:bodyPr>
            <a:normAutofit/>
          </a:bodyPr>
          <a:lstStyle/>
          <a:p>
            <a:r>
              <a:rPr lang="en-US" sz="3600" dirty="0" smtClean="0">
                <a:latin typeface="Mongolian Baiti" pitchFamily="66" charset="0"/>
                <a:cs typeface="Mongolian Baiti" pitchFamily="66" charset="0"/>
              </a:rPr>
              <a:t>May not be stored for long like the cereals-just a few months</a:t>
            </a:r>
          </a:p>
          <a:p>
            <a:r>
              <a:rPr lang="en-US" sz="3600" dirty="0" smtClean="0">
                <a:latin typeface="Mongolian Baiti" pitchFamily="66" charset="0"/>
                <a:cs typeface="Mongolian Baiti" pitchFamily="66" charset="0"/>
              </a:rPr>
              <a:t>Prolonged cooking should be avoided</a:t>
            </a:r>
          </a:p>
          <a:p>
            <a:r>
              <a:rPr lang="en-US" sz="3600" dirty="0" smtClean="0">
                <a:latin typeface="Mongolian Baiti" pitchFamily="66" charset="0"/>
                <a:cs typeface="Mongolian Baiti" pitchFamily="66" charset="0"/>
              </a:rPr>
              <a:t>Excess water can prepare other foods</a:t>
            </a:r>
          </a:p>
          <a:p>
            <a:r>
              <a:rPr lang="en-US" sz="3600" dirty="0" smtClean="0">
                <a:latin typeface="Mongolian Baiti" pitchFamily="66" charset="0"/>
                <a:cs typeface="Mongolian Baiti" pitchFamily="66" charset="0"/>
              </a:rPr>
              <a:t>Peeling Irish potatoes reduces nutritive value</a:t>
            </a:r>
            <a:endParaRPr lang="en-US" sz="3600" dirty="0">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noAutofit/>
          </a:bodyPr>
          <a:lstStyle/>
          <a:p>
            <a:r>
              <a:rPr lang="en-US" sz="4800" b="1" dirty="0" smtClean="0"/>
              <a:t/>
            </a:r>
            <a:br>
              <a:rPr lang="en-US" sz="4800" b="1" dirty="0" smtClean="0"/>
            </a:br>
            <a:r>
              <a:rPr lang="en-US" sz="4800" b="1" dirty="0" smtClean="0"/>
              <a:t> PERSONAL HYGIENEOBJECTIVES (BY THE END OF THE SESSION)</a:t>
            </a:r>
            <a:endParaRPr lang="en-US" sz="4800" b="1" dirty="0"/>
          </a:p>
        </p:txBody>
      </p:sp>
      <p:sp>
        <p:nvSpPr>
          <p:cNvPr id="3" name="Content Placeholder 2"/>
          <p:cNvSpPr>
            <a:spLocks noGrp="1"/>
          </p:cNvSpPr>
          <p:nvPr>
            <p:ph idx="1"/>
          </p:nvPr>
        </p:nvSpPr>
        <p:spPr>
          <a:xfrm>
            <a:off x="228600" y="1981200"/>
            <a:ext cx="8686800" cy="4648200"/>
          </a:xfrm>
        </p:spPr>
        <p:txBody>
          <a:bodyPr>
            <a:normAutofit/>
          </a:bodyPr>
          <a:lstStyle/>
          <a:p>
            <a:r>
              <a:rPr lang="en-US" sz="3500" dirty="0" smtClean="0">
                <a:latin typeface="Mongolian Baiti" pitchFamily="66" charset="0"/>
                <a:cs typeface="Mongolian Baiti" pitchFamily="66" charset="0"/>
              </a:rPr>
              <a:t>Define personal hygiene</a:t>
            </a:r>
          </a:p>
          <a:p>
            <a:r>
              <a:rPr lang="en-US" sz="3500" dirty="0" smtClean="0">
                <a:latin typeface="Mongolian Baiti" pitchFamily="66" charset="0"/>
                <a:cs typeface="Mongolian Baiti" pitchFamily="66" charset="0"/>
              </a:rPr>
              <a:t>Explain importance of maintaining P/H</a:t>
            </a:r>
          </a:p>
          <a:p>
            <a:r>
              <a:rPr lang="en-US" sz="3500" dirty="0" smtClean="0">
                <a:latin typeface="Mongolian Baiti" pitchFamily="66" charset="0"/>
                <a:cs typeface="Mongolian Baiti" pitchFamily="66" charset="0"/>
              </a:rPr>
              <a:t>Describe the factors involved in maintenance of P/H</a:t>
            </a:r>
          </a:p>
          <a:p>
            <a:r>
              <a:rPr lang="en-US" sz="3500" dirty="0" smtClean="0">
                <a:latin typeface="Mongolian Baiti" pitchFamily="66" charset="0"/>
                <a:cs typeface="Mongolian Baiti" pitchFamily="66" charset="0"/>
              </a:rPr>
              <a:t>Analyze conditions which occur due to poor hygiene</a:t>
            </a:r>
            <a:endParaRPr lang="en-US" sz="3500" dirty="0">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b="1" dirty="0" smtClean="0"/>
              <a:t>LEGUMES </a:t>
            </a:r>
            <a:endParaRPr lang="en-US" b="1" dirty="0"/>
          </a:p>
        </p:txBody>
      </p:sp>
      <p:sp>
        <p:nvSpPr>
          <p:cNvPr id="3" name="Content Placeholder 2"/>
          <p:cNvSpPr>
            <a:spLocks noGrp="1"/>
          </p:cNvSpPr>
          <p:nvPr>
            <p:ph idx="1"/>
          </p:nvPr>
        </p:nvSpPr>
        <p:spPr>
          <a:xfrm>
            <a:off x="228600" y="838200"/>
            <a:ext cx="8686800" cy="5791200"/>
          </a:xfrm>
        </p:spPr>
        <p:txBody>
          <a:bodyPr>
            <a:noAutofit/>
          </a:bodyPr>
          <a:lstStyle/>
          <a:p>
            <a:r>
              <a:rPr lang="en-US" sz="3200" dirty="0" smtClean="0">
                <a:latin typeface="Mongolian Baiti" pitchFamily="66" charset="0"/>
                <a:cs typeface="Mongolian Baiti" pitchFamily="66" charset="0"/>
              </a:rPr>
              <a:t>Just like cereals they can be dried and stored</a:t>
            </a:r>
          </a:p>
          <a:p>
            <a:r>
              <a:rPr lang="en-US" sz="3200" dirty="0" smtClean="0">
                <a:latin typeface="Mongolian Baiti" pitchFamily="66" charset="0"/>
                <a:cs typeface="Mongolian Baiti" pitchFamily="66" charset="0"/>
              </a:rPr>
              <a:t>Use of insecticides is encouraged.</a:t>
            </a:r>
          </a:p>
          <a:p>
            <a:r>
              <a:rPr lang="en-US" sz="3200" dirty="0" smtClean="0">
                <a:latin typeface="Mongolian Baiti" pitchFamily="66" charset="0"/>
                <a:cs typeface="Mongolian Baiti" pitchFamily="66" charset="0"/>
              </a:rPr>
              <a:t>Legumes can be soaked in cold water before cooking –no nutritional value is lost.</a:t>
            </a:r>
          </a:p>
          <a:p>
            <a:r>
              <a:rPr lang="en-US" sz="3200" dirty="0" smtClean="0">
                <a:latin typeface="Mongolian Baiti" pitchFamily="66" charset="0"/>
                <a:cs typeface="Mongolian Baiti" pitchFamily="66" charset="0"/>
              </a:rPr>
              <a:t>Avoid prolonged cooking and excess water</a:t>
            </a:r>
          </a:p>
          <a:p>
            <a:r>
              <a:rPr lang="en-US" sz="3200" dirty="0" smtClean="0">
                <a:latin typeface="Mongolian Baiti" pitchFamily="66" charset="0"/>
                <a:cs typeface="Mongolian Baiti" pitchFamily="66" charset="0"/>
              </a:rPr>
              <a:t>The excess water can prepare other foods.</a:t>
            </a:r>
          </a:p>
          <a:p>
            <a:pPr>
              <a:buNone/>
            </a:pPr>
            <a:r>
              <a:rPr lang="en-US" sz="3200" b="1" u="sng" dirty="0" smtClean="0">
                <a:latin typeface="Mongolian Baiti" pitchFamily="66" charset="0"/>
                <a:cs typeface="Mongolian Baiti" pitchFamily="66" charset="0"/>
              </a:rPr>
              <a:t>NB: </a:t>
            </a:r>
            <a:r>
              <a:rPr lang="en-US" sz="3200" dirty="0" smtClean="0">
                <a:latin typeface="Mongolian Baiti" pitchFamily="66" charset="0"/>
                <a:cs typeface="Mongolian Baiti" pitchFamily="66" charset="0"/>
              </a:rPr>
              <a:t>Control of rats, birds, monkeys from reaching food stores is important to food destruction.</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b="1" dirty="0" smtClean="0"/>
              <a:t>FISH AND MEAT</a:t>
            </a:r>
            <a:endParaRPr lang="en-US" b="1" dirty="0"/>
          </a:p>
        </p:txBody>
      </p:sp>
      <p:sp>
        <p:nvSpPr>
          <p:cNvPr id="3" name="Content Placeholder 2"/>
          <p:cNvSpPr>
            <a:spLocks noGrp="1"/>
          </p:cNvSpPr>
          <p:nvPr>
            <p:ph idx="1"/>
          </p:nvPr>
        </p:nvSpPr>
        <p:spPr>
          <a:xfrm>
            <a:off x="304800" y="914400"/>
            <a:ext cx="8458200" cy="5638800"/>
          </a:xfrm>
        </p:spPr>
        <p:txBody>
          <a:bodyPr>
            <a:normAutofit/>
          </a:bodyPr>
          <a:lstStyle/>
          <a:p>
            <a:r>
              <a:rPr lang="en-US" sz="3200" dirty="0" smtClean="0"/>
              <a:t>These animal products deteriorate very rapidly</a:t>
            </a:r>
          </a:p>
          <a:p>
            <a:r>
              <a:rPr lang="en-US" sz="3200" dirty="0" smtClean="0"/>
              <a:t>They soften and begin to produce an offensive smell called </a:t>
            </a:r>
            <a:r>
              <a:rPr lang="en-US" sz="3200" b="1" i="1" dirty="0" smtClean="0"/>
              <a:t>putrefaction</a:t>
            </a:r>
          </a:p>
          <a:p>
            <a:r>
              <a:rPr lang="en-US" sz="3200" dirty="0" smtClean="0"/>
              <a:t>This process is due bacterial action</a:t>
            </a:r>
          </a:p>
          <a:p>
            <a:r>
              <a:rPr lang="en-US" sz="3200" dirty="0" smtClean="0"/>
              <a:t>Most preservation methods limit or prevent growth of bacteria</a:t>
            </a:r>
            <a:endParaRPr lang="en-US" sz="32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Autofit/>
          </a:bodyPr>
          <a:lstStyle/>
          <a:p>
            <a:r>
              <a:rPr lang="en-US" sz="4000" b="1" dirty="0" smtClean="0">
                <a:solidFill>
                  <a:schemeClr val="tx1"/>
                </a:solidFill>
              </a:rPr>
              <a:t>THE METHODS OF PRESERVATIONS</a:t>
            </a:r>
            <a:endParaRPr lang="en-US" sz="4000" b="1" dirty="0">
              <a:solidFill>
                <a:schemeClr val="tx1"/>
              </a:solidFill>
            </a:endParaRPr>
          </a:p>
        </p:txBody>
      </p:sp>
      <p:sp>
        <p:nvSpPr>
          <p:cNvPr id="3" name="Content Placeholder 2"/>
          <p:cNvSpPr>
            <a:spLocks noGrp="1"/>
          </p:cNvSpPr>
          <p:nvPr>
            <p:ph idx="1"/>
          </p:nvPr>
        </p:nvSpPr>
        <p:spPr>
          <a:xfrm>
            <a:off x="228600" y="990600"/>
            <a:ext cx="8686800" cy="5562600"/>
          </a:xfrm>
        </p:spPr>
        <p:txBody>
          <a:bodyPr>
            <a:normAutofit/>
          </a:bodyPr>
          <a:lstStyle/>
          <a:p>
            <a:pPr marL="571500" indent="-571500">
              <a:buFont typeface="+mj-lt"/>
              <a:buAutoNum type="romanLcPeriod"/>
            </a:pPr>
            <a:r>
              <a:rPr lang="en-US" sz="3200" b="1" u="sng" dirty="0" smtClean="0">
                <a:latin typeface="Mongolian Baiti" pitchFamily="66" charset="0"/>
                <a:cs typeface="Mongolian Baiti" pitchFamily="66" charset="0"/>
              </a:rPr>
              <a:t>Smoking </a:t>
            </a:r>
          </a:p>
          <a:p>
            <a:pPr marL="571500" indent="-571500"/>
            <a:r>
              <a:rPr lang="en-US" sz="3200" dirty="0" smtClean="0">
                <a:latin typeface="Mongolian Baiti" pitchFamily="66" charset="0"/>
                <a:cs typeface="Mongolian Baiti" pitchFamily="66" charset="0"/>
              </a:rPr>
              <a:t>Meat cut into strips about 15 by 2.5-5 cm in diameter.</a:t>
            </a:r>
          </a:p>
          <a:p>
            <a:pPr marL="571500" indent="-571500"/>
            <a:r>
              <a:rPr lang="en-US" sz="3200" dirty="0" smtClean="0">
                <a:latin typeface="Mongolian Baiti" pitchFamily="66" charset="0"/>
                <a:cs typeface="Mongolian Baiti" pitchFamily="66" charset="0"/>
              </a:rPr>
              <a:t>They are placed on a rack made of wood or expanded metal over a slow fire.</a:t>
            </a:r>
          </a:p>
          <a:p>
            <a:pPr marL="571500" indent="-571500"/>
            <a:r>
              <a:rPr lang="en-US" sz="3200" dirty="0" smtClean="0">
                <a:latin typeface="Mongolian Baiti" pitchFamily="66" charset="0"/>
                <a:cs typeface="Mongolian Baiti" pitchFamily="66" charset="0"/>
              </a:rPr>
              <a:t>Smoke passes over the surfaces of the meat</a:t>
            </a:r>
          </a:p>
          <a:p>
            <a:pPr marL="571500" indent="-571500"/>
            <a:r>
              <a:rPr lang="en-US" sz="3200" dirty="0" smtClean="0">
                <a:latin typeface="Mongolian Baiti" pitchFamily="66" charset="0"/>
                <a:cs typeface="Mongolian Baiti" pitchFamily="66" charset="0"/>
              </a:rPr>
              <a:t>Fish are preserved the same way after degutting –the gut contains many bacteria. </a:t>
            </a:r>
            <a:endParaRPr lang="en-US" sz="3200" dirty="0">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b="1" dirty="0" smtClean="0"/>
              <a:t>II).DRYING </a:t>
            </a:r>
            <a:endParaRPr lang="en-US" b="1" dirty="0"/>
          </a:p>
        </p:txBody>
      </p:sp>
      <p:sp>
        <p:nvSpPr>
          <p:cNvPr id="3" name="Content Placeholder 2"/>
          <p:cNvSpPr>
            <a:spLocks noGrp="1"/>
          </p:cNvSpPr>
          <p:nvPr>
            <p:ph idx="1"/>
          </p:nvPr>
        </p:nvSpPr>
        <p:spPr>
          <a:xfrm>
            <a:off x="228600" y="838200"/>
            <a:ext cx="8763000" cy="5791200"/>
          </a:xfrm>
        </p:spPr>
        <p:txBody>
          <a:bodyPr>
            <a:normAutofit/>
          </a:bodyPr>
          <a:lstStyle/>
          <a:p>
            <a:r>
              <a:rPr lang="en-US" sz="3200" dirty="0" smtClean="0">
                <a:latin typeface="Mongolian Baiti" pitchFamily="66" charset="0"/>
                <a:cs typeface="Mongolian Baiti" pitchFamily="66" charset="0"/>
              </a:rPr>
              <a:t>Meat, fish, vegetables can be sun dried </a:t>
            </a:r>
          </a:p>
          <a:p>
            <a:r>
              <a:rPr lang="en-US" sz="3200" dirty="0" smtClean="0">
                <a:latin typeface="Mongolian Baiti" pitchFamily="66" charset="0"/>
                <a:cs typeface="Mongolian Baiti" pitchFamily="66" charset="0"/>
              </a:rPr>
              <a:t>Most bacteria do not readily multiply in a dry medium</a:t>
            </a:r>
          </a:p>
          <a:p>
            <a:r>
              <a:rPr lang="en-US" sz="3200" dirty="0" smtClean="0">
                <a:latin typeface="Mongolian Baiti" pitchFamily="66" charset="0"/>
                <a:cs typeface="Mongolian Baiti" pitchFamily="66" charset="0"/>
              </a:rPr>
              <a:t>The vegetables and fruits loose some vitamins</a:t>
            </a:r>
          </a:p>
          <a:p>
            <a:r>
              <a:rPr lang="en-US" sz="3200" b="1" u="sng" dirty="0" smtClean="0">
                <a:latin typeface="Mongolian Baiti" pitchFamily="66" charset="0"/>
                <a:cs typeface="Mongolian Baiti" pitchFamily="66" charset="0"/>
              </a:rPr>
              <a:t>iii).Salting</a:t>
            </a:r>
          </a:p>
          <a:p>
            <a:r>
              <a:rPr lang="en-US" sz="3200" dirty="0" smtClean="0">
                <a:latin typeface="Mongolian Baiti" pitchFamily="66" charset="0"/>
                <a:cs typeface="Mongolian Baiti" pitchFamily="66" charset="0"/>
              </a:rPr>
              <a:t>Used for fish and meat</a:t>
            </a:r>
          </a:p>
          <a:p>
            <a:r>
              <a:rPr lang="en-US" sz="3200" dirty="0" smtClean="0">
                <a:latin typeface="Mongolian Baiti" pitchFamily="66" charset="0"/>
                <a:cs typeface="Mongolian Baiti" pitchFamily="66" charset="0"/>
              </a:rPr>
              <a:t>There is the dry method and wet method</a:t>
            </a:r>
            <a:endParaRPr lang="en-US" sz="3200" dirty="0">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b="1" dirty="0" smtClean="0"/>
              <a:t>DRY METHOD</a:t>
            </a:r>
            <a:endParaRPr lang="en-US" b="1" dirty="0"/>
          </a:p>
        </p:txBody>
      </p:sp>
      <p:sp>
        <p:nvSpPr>
          <p:cNvPr id="3" name="Content Placeholder 2"/>
          <p:cNvSpPr>
            <a:spLocks noGrp="1"/>
          </p:cNvSpPr>
          <p:nvPr>
            <p:ph idx="1"/>
          </p:nvPr>
        </p:nvSpPr>
        <p:spPr>
          <a:xfrm>
            <a:off x="228600" y="914400"/>
            <a:ext cx="8763000" cy="5638800"/>
          </a:xfrm>
        </p:spPr>
        <p:txBody>
          <a:bodyPr>
            <a:normAutofit/>
          </a:bodyPr>
          <a:lstStyle/>
          <a:p>
            <a:r>
              <a:rPr lang="en-US" sz="3200" dirty="0" smtClean="0">
                <a:latin typeface="Mongolian Baiti" pitchFamily="66" charset="0"/>
                <a:cs typeface="Mongolian Baiti" pitchFamily="66" charset="0"/>
              </a:rPr>
              <a:t>Meat is cut into strips just like smoking then use 300gms of salt for each 5kgs of meat</a:t>
            </a:r>
          </a:p>
          <a:p>
            <a:r>
              <a:rPr lang="en-US" sz="3200" b="1" dirty="0" smtClean="0">
                <a:latin typeface="Mongolian Baiti" pitchFamily="66" charset="0"/>
                <a:cs typeface="Mongolian Baiti" pitchFamily="66" charset="0"/>
              </a:rPr>
              <a:t>WET METHOD</a:t>
            </a:r>
          </a:p>
          <a:p>
            <a:pPr lvl="1"/>
            <a:r>
              <a:rPr lang="en-US" sz="3000" dirty="0" smtClean="0">
                <a:latin typeface="Mongolian Baiti" pitchFamily="66" charset="0"/>
                <a:cs typeface="Mongolian Baiti" pitchFamily="66" charset="0"/>
              </a:rPr>
              <a:t>Cut meat into strips.</a:t>
            </a:r>
          </a:p>
          <a:p>
            <a:pPr lvl="1"/>
            <a:r>
              <a:rPr lang="en-US" sz="3000" dirty="0" smtClean="0">
                <a:latin typeface="Mongolian Baiti" pitchFamily="66" charset="0"/>
                <a:cs typeface="Mongolian Baiti" pitchFamily="66" charset="0"/>
              </a:rPr>
              <a:t>Use 500gms salt for 5 lts of water.</a:t>
            </a:r>
          </a:p>
          <a:p>
            <a:pPr lvl="1"/>
            <a:r>
              <a:rPr lang="en-US" sz="3000" dirty="0" smtClean="0">
                <a:latin typeface="Mongolian Baiti" pitchFamily="66" charset="0"/>
                <a:cs typeface="Mongolian Baiti" pitchFamily="66" charset="0"/>
              </a:rPr>
              <a:t>Get a 20 lt container.</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b="1" dirty="0" smtClean="0"/>
              <a:t>CONT……………………</a:t>
            </a:r>
            <a:endParaRPr lang="en-US" b="1" dirty="0"/>
          </a:p>
        </p:txBody>
      </p:sp>
      <p:sp>
        <p:nvSpPr>
          <p:cNvPr id="3" name="Content Placeholder 2"/>
          <p:cNvSpPr>
            <a:spLocks noGrp="1"/>
          </p:cNvSpPr>
          <p:nvPr>
            <p:ph idx="1"/>
          </p:nvPr>
        </p:nvSpPr>
        <p:spPr>
          <a:xfrm>
            <a:off x="228600" y="838200"/>
            <a:ext cx="8686800" cy="5715000"/>
          </a:xfrm>
        </p:spPr>
        <p:txBody>
          <a:bodyPr/>
          <a:lstStyle/>
          <a:p>
            <a:r>
              <a:rPr lang="en-US" sz="3600" dirty="0" smtClean="0">
                <a:latin typeface="Mongolian Baiti" pitchFamily="66" charset="0"/>
                <a:cs typeface="Mongolian Baiti" pitchFamily="66" charset="0"/>
              </a:rPr>
              <a:t>10lts-water –I kg-salt.</a:t>
            </a:r>
          </a:p>
          <a:p>
            <a:r>
              <a:rPr lang="en-US" sz="3600" dirty="0" smtClean="0">
                <a:latin typeface="Mongolian Baiti" pitchFamily="66" charset="0"/>
                <a:cs typeface="Mongolian Baiti" pitchFamily="66" charset="0"/>
              </a:rPr>
              <a:t>Soak and leave it for 3 days.</a:t>
            </a:r>
          </a:p>
          <a:p>
            <a:r>
              <a:rPr lang="en-US" sz="3600" dirty="0" smtClean="0">
                <a:latin typeface="Mongolian Baiti" pitchFamily="66" charset="0"/>
                <a:cs typeface="Mongolian Baiti" pitchFamily="66" charset="0"/>
              </a:rPr>
              <a:t>Remove after 3 days.</a:t>
            </a:r>
          </a:p>
          <a:p>
            <a:r>
              <a:rPr lang="en-US" sz="3600" dirty="0" smtClean="0">
                <a:latin typeface="Mongolian Baiti" pitchFamily="66" charset="0"/>
                <a:cs typeface="Mongolian Baiti" pitchFamily="66" charset="0"/>
              </a:rPr>
              <a:t>Hang to dry just like in the dry method.</a:t>
            </a:r>
          </a:p>
          <a:p>
            <a:endParaRPr lang="en-US" sz="4000" dirty="0" smtClean="0"/>
          </a:p>
          <a:p>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u="sng" dirty="0" smtClean="0"/>
              <a:t>Canning and bottling</a:t>
            </a:r>
            <a:endParaRPr lang="en-US" b="1" u="sng" dirty="0"/>
          </a:p>
        </p:txBody>
      </p:sp>
      <p:sp>
        <p:nvSpPr>
          <p:cNvPr id="3" name="Content Placeholder 2"/>
          <p:cNvSpPr>
            <a:spLocks noGrp="1"/>
          </p:cNvSpPr>
          <p:nvPr>
            <p:ph idx="1"/>
          </p:nvPr>
        </p:nvSpPr>
        <p:spPr>
          <a:xfrm>
            <a:off x="457200" y="838200"/>
            <a:ext cx="8229600" cy="5287963"/>
          </a:xfrm>
        </p:spPr>
        <p:txBody>
          <a:bodyPr>
            <a:normAutofit/>
          </a:bodyPr>
          <a:lstStyle/>
          <a:p>
            <a:r>
              <a:rPr lang="en-US" sz="4400" dirty="0" smtClean="0"/>
              <a:t>Used to preserve cooked cereals, legumes, and fruits</a:t>
            </a:r>
          </a:p>
          <a:p>
            <a:r>
              <a:rPr lang="en-US" sz="4400" dirty="0" smtClean="0"/>
              <a:t>Carried out in industries-some nutrients are lost during the process</a:t>
            </a:r>
          </a:p>
          <a:p>
            <a:r>
              <a:rPr lang="en-US" sz="4400" dirty="0" smtClean="0"/>
              <a:t>The food remain sealed until ready for consumption</a:t>
            </a:r>
            <a:endParaRPr lang="en-US" sz="44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71600"/>
          </a:xfrm>
        </p:spPr>
        <p:txBody>
          <a:bodyPr>
            <a:normAutofit fontScale="90000"/>
          </a:bodyPr>
          <a:lstStyle/>
          <a:p>
            <a:r>
              <a:rPr lang="en-US" b="1" u="sng" dirty="0" smtClean="0"/>
              <a:t>Thing to remember about sealed food</a:t>
            </a:r>
            <a:endParaRPr lang="en-US" b="1" u="sng" dirty="0"/>
          </a:p>
        </p:txBody>
      </p:sp>
      <p:sp>
        <p:nvSpPr>
          <p:cNvPr id="3" name="Content Placeholder 2"/>
          <p:cNvSpPr>
            <a:spLocks noGrp="1"/>
          </p:cNvSpPr>
          <p:nvPr>
            <p:ph idx="1"/>
          </p:nvPr>
        </p:nvSpPr>
        <p:spPr>
          <a:xfrm>
            <a:off x="228600" y="1219200"/>
            <a:ext cx="8610600" cy="5410200"/>
          </a:xfrm>
        </p:spPr>
        <p:txBody>
          <a:bodyPr>
            <a:normAutofit lnSpcReduction="10000"/>
          </a:bodyPr>
          <a:lstStyle/>
          <a:p>
            <a:r>
              <a:rPr lang="en-US" sz="4000" i="1" dirty="0" smtClean="0"/>
              <a:t>Blow tins (expanded tins)</a:t>
            </a:r>
          </a:p>
          <a:p>
            <a:pPr>
              <a:buFont typeface="Wingdings" pitchFamily="2" charset="2"/>
              <a:buChar char="Ø"/>
            </a:pPr>
            <a:r>
              <a:rPr lang="en-US" sz="4000" dirty="0" smtClean="0"/>
              <a:t>Indicates formation of gas by clostridium bacteria and not fit for consumption</a:t>
            </a:r>
          </a:p>
          <a:p>
            <a:r>
              <a:rPr lang="en-US" sz="4000" i="1" dirty="0" smtClean="0"/>
              <a:t>Dental tins</a:t>
            </a:r>
          </a:p>
          <a:p>
            <a:r>
              <a:rPr lang="en-US" sz="4000" i="1" dirty="0" smtClean="0"/>
              <a:t>Leaking tins</a:t>
            </a:r>
          </a:p>
          <a:p>
            <a:pPr>
              <a:buFont typeface="Wingdings" pitchFamily="2" charset="2"/>
              <a:buChar char="Ø"/>
            </a:pPr>
            <a:r>
              <a:rPr lang="en-US" sz="4000" dirty="0" smtClean="0"/>
              <a:t>Poorly sealed tins or the iron has been eroded by the contents</a:t>
            </a:r>
          </a:p>
          <a:p>
            <a:pPr>
              <a:buFont typeface="Wingdings" pitchFamily="2" charset="2"/>
              <a:buChar char="Ø"/>
            </a:pPr>
            <a:endParaRPr lang="en-US" dirty="0" smtClean="0"/>
          </a:p>
          <a:p>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i="1" dirty="0" smtClean="0"/>
              <a:t>Labeling </a:t>
            </a:r>
            <a:endParaRPr lang="en-US" i="1" dirty="0"/>
          </a:p>
        </p:txBody>
      </p:sp>
      <p:sp>
        <p:nvSpPr>
          <p:cNvPr id="3" name="Content Placeholder 2"/>
          <p:cNvSpPr>
            <a:spLocks noGrp="1"/>
          </p:cNvSpPr>
          <p:nvPr>
            <p:ph idx="1"/>
          </p:nvPr>
        </p:nvSpPr>
        <p:spPr>
          <a:xfrm>
            <a:off x="228600" y="838200"/>
            <a:ext cx="8686800" cy="5791200"/>
          </a:xfrm>
        </p:spPr>
        <p:txBody>
          <a:bodyPr/>
          <a:lstStyle/>
          <a:p>
            <a:r>
              <a:rPr lang="en-US" dirty="0" smtClean="0"/>
              <a:t>The label should show content  and what has been added into the content</a:t>
            </a:r>
          </a:p>
          <a:p>
            <a:r>
              <a:rPr lang="en-US" dirty="0" smtClean="0"/>
              <a:t>Date of manufacture</a:t>
            </a:r>
          </a:p>
          <a:p>
            <a:endParaRPr lang="en-US" dirty="0" smtClean="0"/>
          </a:p>
          <a:p>
            <a:pPr>
              <a:buNone/>
            </a:pPr>
            <a:r>
              <a:rPr lang="en-US" b="1" i="1" dirty="0" smtClean="0"/>
              <a:t>Environment </a:t>
            </a:r>
          </a:p>
          <a:p>
            <a:r>
              <a:rPr lang="en-US" dirty="0" smtClean="0"/>
              <a:t>should be hygienic</a:t>
            </a:r>
          </a:p>
          <a:p>
            <a:r>
              <a:rPr lang="en-US" dirty="0" smtClean="0"/>
              <a:t>Both the materials and the people</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b="1" u="sng" dirty="0" smtClean="0"/>
              <a:t>Eggs </a:t>
            </a:r>
            <a:endParaRPr lang="en-US" b="1" u="sng" dirty="0"/>
          </a:p>
        </p:txBody>
      </p:sp>
      <p:sp>
        <p:nvSpPr>
          <p:cNvPr id="3" name="Content Placeholder 2"/>
          <p:cNvSpPr>
            <a:spLocks noGrp="1"/>
          </p:cNvSpPr>
          <p:nvPr>
            <p:ph idx="1"/>
          </p:nvPr>
        </p:nvSpPr>
        <p:spPr>
          <a:xfrm>
            <a:off x="228600" y="838200"/>
            <a:ext cx="8686800" cy="5715000"/>
          </a:xfrm>
        </p:spPr>
        <p:txBody>
          <a:bodyPr>
            <a:noAutofit/>
          </a:bodyPr>
          <a:lstStyle/>
          <a:p>
            <a:r>
              <a:rPr lang="en-US" sz="4200" dirty="0" smtClean="0"/>
              <a:t>Not stored for long periods</a:t>
            </a:r>
          </a:p>
          <a:p>
            <a:r>
              <a:rPr lang="en-US" sz="4200" dirty="0" smtClean="0"/>
              <a:t>Can be tested by putting in water –the good one sink and the bad one float</a:t>
            </a:r>
          </a:p>
          <a:p>
            <a:endParaRPr lang="en-US" sz="4200" dirty="0" smtClean="0"/>
          </a:p>
          <a:p>
            <a:pPr>
              <a:buNone/>
            </a:pPr>
            <a:r>
              <a:rPr lang="en-US" sz="4200" b="1" u="sng" dirty="0" smtClean="0"/>
              <a:t>Milk and milk products</a:t>
            </a:r>
          </a:p>
          <a:p>
            <a:r>
              <a:rPr lang="en-US" sz="4200" dirty="0" smtClean="0"/>
              <a:t>Milk may be boiled, consumed sour or pasteurized  </a:t>
            </a:r>
            <a:endParaRPr lang="en-US" sz="4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b="1" dirty="0" smtClean="0"/>
              <a:t>HYGIENE </a:t>
            </a:r>
            <a:endParaRPr lang="en-US" b="1" dirty="0"/>
          </a:p>
        </p:txBody>
      </p:sp>
      <p:sp>
        <p:nvSpPr>
          <p:cNvPr id="3" name="Content Placeholder 2"/>
          <p:cNvSpPr>
            <a:spLocks noGrp="1"/>
          </p:cNvSpPr>
          <p:nvPr>
            <p:ph idx="1"/>
          </p:nvPr>
        </p:nvSpPr>
        <p:spPr>
          <a:xfrm>
            <a:off x="152400" y="838200"/>
            <a:ext cx="8763000" cy="5791200"/>
          </a:xfrm>
        </p:spPr>
        <p:txBody>
          <a:bodyPr>
            <a:normAutofit/>
          </a:bodyPr>
          <a:lstStyle/>
          <a:p>
            <a:r>
              <a:rPr lang="en-US" sz="3600" dirty="0" smtClean="0">
                <a:latin typeface="Mongolian Baiti" pitchFamily="66" charset="0"/>
                <a:cs typeface="Mongolian Baiti" pitchFamily="66" charset="0"/>
              </a:rPr>
              <a:t>Hygiene is the study of health and observance of health rules.</a:t>
            </a:r>
          </a:p>
          <a:p>
            <a:r>
              <a:rPr lang="en-US" sz="3600" dirty="0" smtClean="0">
                <a:latin typeface="Mongolian Baiti" pitchFamily="66" charset="0"/>
                <a:cs typeface="Mongolian Baiti" pitchFamily="66" charset="0"/>
              </a:rPr>
              <a:t>Study methods and means of preserving health.</a:t>
            </a:r>
          </a:p>
          <a:p>
            <a:r>
              <a:rPr lang="en-US" sz="3600" dirty="0" smtClean="0">
                <a:latin typeface="Mongolian Baiti" pitchFamily="66" charset="0"/>
                <a:cs typeface="Mongolian Baiti" pitchFamily="66" charset="0"/>
              </a:rPr>
              <a:t>Hygiene is classified into two:-</a:t>
            </a:r>
          </a:p>
          <a:p>
            <a:pPr marL="514350" indent="-514350">
              <a:buFont typeface="+mj-lt"/>
              <a:buAutoNum type="arabicParenR"/>
            </a:pPr>
            <a:r>
              <a:rPr lang="en-US" sz="3600" dirty="0" smtClean="0">
                <a:latin typeface="Mongolian Baiti" pitchFamily="66" charset="0"/>
                <a:cs typeface="Mongolian Baiti" pitchFamily="66" charset="0"/>
              </a:rPr>
              <a:t>Personal hygiene.</a:t>
            </a:r>
          </a:p>
          <a:p>
            <a:pPr marL="514350" indent="-514350">
              <a:buFont typeface="+mj-lt"/>
              <a:buAutoNum type="arabicParenR"/>
            </a:pPr>
            <a:r>
              <a:rPr lang="en-US" sz="3600" dirty="0" smtClean="0">
                <a:latin typeface="Mongolian Baiti" pitchFamily="66" charset="0"/>
                <a:cs typeface="Mongolian Baiti" pitchFamily="66" charset="0"/>
              </a:rPr>
              <a:t>Communal hygiene.</a:t>
            </a:r>
            <a:endParaRPr lang="en-US" sz="3600" dirty="0">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b="1" u="sng" dirty="0" smtClean="0"/>
              <a:t>Types of milk</a:t>
            </a:r>
            <a:endParaRPr lang="en-US" b="1" u="sng" dirty="0"/>
          </a:p>
        </p:txBody>
      </p:sp>
      <p:sp>
        <p:nvSpPr>
          <p:cNvPr id="3" name="Content Placeholder 2"/>
          <p:cNvSpPr>
            <a:spLocks noGrp="1"/>
          </p:cNvSpPr>
          <p:nvPr>
            <p:ph idx="1"/>
          </p:nvPr>
        </p:nvSpPr>
        <p:spPr>
          <a:xfrm>
            <a:off x="228600" y="914400"/>
            <a:ext cx="8686800" cy="5638800"/>
          </a:xfrm>
        </p:spPr>
        <p:txBody>
          <a:bodyPr/>
          <a:lstStyle/>
          <a:p>
            <a:r>
              <a:rPr lang="en-US" sz="3600" dirty="0" smtClean="0"/>
              <a:t>Raw milk-from cow</a:t>
            </a:r>
          </a:p>
          <a:p>
            <a:r>
              <a:rPr lang="en-US" sz="3600" dirty="0" smtClean="0"/>
              <a:t>Skimmed milk –fat removed</a:t>
            </a:r>
          </a:p>
          <a:p>
            <a:r>
              <a:rPr lang="en-US" sz="3600" dirty="0" smtClean="0"/>
              <a:t>Whole powdered milk-dried whole</a:t>
            </a:r>
          </a:p>
          <a:p>
            <a:r>
              <a:rPr lang="en-US" sz="3600" dirty="0" smtClean="0"/>
              <a:t>Evaporated and condensed milk</a:t>
            </a:r>
          </a:p>
          <a:p>
            <a:r>
              <a:rPr lang="en-US" sz="3600" dirty="0" smtClean="0"/>
              <a:t>Homogenized milk (UHT)-cream evenly distributed</a:t>
            </a:r>
          </a:p>
          <a:p>
            <a:r>
              <a:rPr lang="en-US" sz="3600" dirty="0" smtClean="0"/>
              <a:t>Pasteurized milk-heated in high temperatures for a short while then cooled</a:t>
            </a:r>
          </a:p>
          <a:p>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95400"/>
          </a:xfrm>
        </p:spPr>
        <p:txBody>
          <a:bodyPr>
            <a:normAutofit fontScale="90000"/>
          </a:bodyPr>
          <a:lstStyle/>
          <a:p>
            <a:r>
              <a:rPr lang="en-US" b="1" u="sng" dirty="0" smtClean="0"/>
              <a:t>Other methods of food preservations</a:t>
            </a:r>
            <a:endParaRPr lang="en-US" b="1" u="sng" dirty="0"/>
          </a:p>
        </p:txBody>
      </p:sp>
      <p:sp>
        <p:nvSpPr>
          <p:cNvPr id="3" name="Content Placeholder 2"/>
          <p:cNvSpPr>
            <a:spLocks noGrp="1"/>
          </p:cNvSpPr>
          <p:nvPr>
            <p:ph idx="1"/>
          </p:nvPr>
        </p:nvSpPr>
        <p:spPr>
          <a:xfrm>
            <a:off x="228600" y="2057400"/>
            <a:ext cx="8686800" cy="4572000"/>
          </a:xfrm>
        </p:spPr>
        <p:txBody>
          <a:bodyPr>
            <a:normAutofit lnSpcReduction="10000"/>
          </a:bodyPr>
          <a:lstStyle/>
          <a:p>
            <a:pPr>
              <a:buNone/>
            </a:pPr>
            <a:r>
              <a:rPr lang="en-US" sz="4000" b="1" u="sng" dirty="0" smtClean="0"/>
              <a:t>Refrigeration</a:t>
            </a:r>
          </a:p>
          <a:p>
            <a:r>
              <a:rPr lang="en-US" sz="4000" dirty="0" smtClean="0"/>
              <a:t>Freezing arrests bacteria and frozen foods can be kept for long</a:t>
            </a:r>
          </a:p>
          <a:p>
            <a:r>
              <a:rPr lang="en-US" sz="4000" dirty="0" smtClean="0"/>
              <a:t>No removing and returning the food</a:t>
            </a:r>
          </a:p>
          <a:p>
            <a:r>
              <a:rPr lang="en-US" sz="4000" dirty="0" smtClean="0"/>
              <a:t>cut food in small pieces and remove only what</a:t>
            </a:r>
            <a:r>
              <a:rPr lang="en-US" sz="4000" b="1" u="sng" dirty="0" smtClean="0"/>
              <a:t> </a:t>
            </a:r>
            <a:r>
              <a:rPr lang="en-US" sz="4000" dirty="0" smtClean="0"/>
              <a:t>is required for cooking</a:t>
            </a:r>
          </a:p>
          <a:p>
            <a:r>
              <a:rPr lang="en-US" sz="4000" dirty="0" smtClean="0"/>
              <a:t>Avoid opening the fridge</a:t>
            </a:r>
          </a:p>
          <a:p>
            <a:pPr>
              <a:buNone/>
            </a:pPr>
            <a:endParaRPr lang="en-US" b="1" u="sng"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US" b="1" dirty="0" smtClean="0"/>
              <a:t>Chemicals </a:t>
            </a:r>
            <a:endParaRPr lang="en-US" b="1" dirty="0"/>
          </a:p>
        </p:txBody>
      </p:sp>
      <p:sp>
        <p:nvSpPr>
          <p:cNvPr id="3" name="Content Placeholder 2"/>
          <p:cNvSpPr>
            <a:spLocks noGrp="1"/>
          </p:cNvSpPr>
          <p:nvPr>
            <p:ph idx="1"/>
          </p:nvPr>
        </p:nvSpPr>
        <p:spPr>
          <a:xfrm>
            <a:off x="152400" y="990600"/>
            <a:ext cx="8610600" cy="5486400"/>
          </a:xfrm>
        </p:spPr>
        <p:txBody>
          <a:bodyPr/>
          <a:lstStyle/>
          <a:p>
            <a:pPr>
              <a:buNone/>
            </a:pPr>
            <a:endParaRPr lang="en-US" dirty="0" smtClean="0"/>
          </a:p>
          <a:p>
            <a:r>
              <a:rPr lang="en-US" sz="4000" dirty="0" smtClean="0"/>
              <a:t>Certain chemicals are added to the food during processing for preservation</a:t>
            </a:r>
          </a:p>
          <a:p>
            <a:r>
              <a:rPr lang="en-US" sz="4000" dirty="0" smtClean="0"/>
              <a:t>May include acids or alkaline</a:t>
            </a:r>
          </a:p>
          <a:p>
            <a:r>
              <a:rPr lang="en-US" sz="4000" dirty="0" smtClean="0"/>
              <a:t>The food can either be canned or bottled</a:t>
            </a:r>
            <a:endParaRPr lang="en-US" sz="40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a:bodyPr>
          <a:lstStyle/>
          <a:p>
            <a:r>
              <a:rPr lang="en-US" b="1" u="sng" dirty="0" smtClean="0"/>
              <a:t>Food protection-</a:t>
            </a:r>
            <a:endParaRPr lang="en-US" b="1" u="sng" dirty="0"/>
          </a:p>
        </p:txBody>
      </p:sp>
      <p:sp>
        <p:nvSpPr>
          <p:cNvPr id="3" name="Content Placeholder 2"/>
          <p:cNvSpPr>
            <a:spLocks noGrp="1"/>
          </p:cNvSpPr>
          <p:nvPr>
            <p:ph idx="1"/>
          </p:nvPr>
        </p:nvSpPr>
        <p:spPr>
          <a:xfrm>
            <a:off x="228600" y="1295400"/>
            <a:ext cx="8686800" cy="5334000"/>
          </a:xfrm>
        </p:spPr>
        <p:txBody>
          <a:bodyPr/>
          <a:lstStyle/>
          <a:p>
            <a:r>
              <a:rPr lang="en-US" sz="4000" dirty="0" smtClean="0"/>
              <a:t>Food is an organic substance</a:t>
            </a:r>
          </a:p>
          <a:p>
            <a:r>
              <a:rPr lang="en-US" sz="4000" dirty="0" smtClean="0"/>
              <a:t>It grows bacteria very easily and so contamination is also easy</a:t>
            </a:r>
          </a:p>
          <a:p>
            <a:r>
              <a:rPr lang="en-US" sz="4000" dirty="0" smtClean="0"/>
              <a:t>Sometimes the microbes are already present in the food</a:t>
            </a:r>
          </a:p>
          <a:p>
            <a:r>
              <a:rPr lang="en-US" sz="4000" dirty="0" smtClean="0"/>
              <a:t>Other organisms are introduced during food preparation or during serving</a:t>
            </a:r>
          </a:p>
          <a:p>
            <a:pPr>
              <a:buNone/>
            </a:pP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b="1" dirty="0" smtClean="0"/>
              <a:t>Contaminants of food include:-</a:t>
            </a:r>
            <a:endParaRPr lang="en-US" b="1" dirty="0"/>
          </a:p>
        </p:txBody>
      </p:sp>
      <p:sp>
        <p:nvSpPr>
          <p:cNvPr id="3" name="Content Placeholder 2"/>
          <p:cNvSpPr>
            <a:spLocks noGrp="1"/>
          </p:cNvSpPr>
          <p:nvPr>
            <p:ph idx="1"/>
          </p:nvPr>
        </p:nvSpPr>
        <p:spPr>
          <a:xfrm>
            <a:off x="228600" y="685800"/>
            <a:ext cx="8686800" cy="5943600"/>
          </a:xfrm>
        </p:spPr>
        <p:txBody>
          <a:bodyPr>
            <a:normAutofit fontScale="92500" lnSpcReduction="10000"/>
          </a:bodyPr>
          <a:lstStyle/>
          <a:p>
            <a:pPr marL="514350" indent="-514350">
              <a:buFont typeface="+mj-lt"/>
              <a:buAutoNum type="arabicPeriod"/>
            </a:pPr>
            <a:r>
              <a:rPr lang="en-US" sz="3600" b="1" u="sng" dirty="0" smtClean="0"/>
              <a:t>Moulds</a:t>
            </a:r>
            <a:r>
              <a:rPr lang="en-US" sz="3600" dirty="0" smtClean="0"/>
              <a:t> </a:t>
            </a:r>
          </a:p>
          <a:p>
            <a:pPr marL="514350" indent="-514350"/>
            <a:r>
              <a:rPr lang="en-US" sz="3600" dirty="0" smtClean="0"/>
              <a:t>These are fungi spread by spores</a:t>
            </a:r>
          </a:p>
          <a:p>
            <a:pPr marL="514350" indent="-514350"/>
            <a:r>
              <a:rPr lang="en-US" sz="3600" dirty="0" smtClean="0"/>
              <a:t>They grow on jam, fruits, bread etc</a:t>
            </a:r>
          </a:p>
          <a:p>
            <a:pPr marL="514350" indent="-514350"/>
            <a:r>
              <a:rPr lang="en-US" sz="3600" dirty="0" smtClean="0"/>
              <a:t>The spores exist in the air and grow in dumb conditions</a:t>
            </a:r>
          </a:p>
          <a:p>
            <a:pPr marL="514350" indent="-514350">
              <a:buNone/>
            </a:pPr>
            <a:r>
              <a:rPr lang="en-US" sz="3600" b="1" dirty="0" smtClean="0"/>
              <a:t>2).</a:t>
            </a:r>
            <a:r>
              <a:rPr lang="en-US" sz="3600" b="1" u="sng" dirty="0" smtClean="0"/>
              <a:t>Bacteria</a:t>
            </a:r>
          </a:p>
          <a:p>
            <a:pPr marL="514350" indent="-514350"/>
            <a:r>
              <a:rPr lang="en-US" sz="3600" b="1" u="sng" dirty="0" smtClean="0"/>
              <a:t>Types :-</a:t>
            </a:r>
          </a:p>
          <a:p>
            <a:pPr marL="514350" indent="-514350">
              <a:buFont typeface="Wingdings" pitchFamily="2" charset="2"/>
              <a:buChar char="Ø"/>
            </a:pPr>
            <a:r>
              <a:rPr lang="en-US" sz="3600" dirty="0" smtClean="0"/>
              <a:t>Due to poison or toxins made by  bacteria in food</a:t>
            </a:r>
          </a:p>
          <a:p>
            <a:pPr marL="514350" indent="-514350">
              <a:buFont typeface="Wingdings" pitchFamily="2" charset="2"/>
              <a:buChar char="Ø"/>
            </a:pPr>
            <a:r>
              <a:rPr lang="en-US" sz="3600" dirty="0" smtClean="0"/>
              <a:t>Actual infection of the bacteria originating from the bowel due poor hand washing</a:t>
            </a:r>
          </a:p>
          <a:p>
            <a:pPr marL="514350" indent="-514350"/>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US" b="1" u="sng" dirty="0" smtClean="0"/>
              <a:t>Food poisoning due to toxins</a:t>
            </a:r>
            <a:endParaRPr lang="en-US" b="1" u="sng" dirty="0"/>
          </a:p>
        </p:txBody>
      </p:sp>
      <p:sp>
        <p:nvSpPr>
          <p:cNvPr id="3" name="Content Placeholder 2"/>
          <p:cNvSpPr>
            <a:spLocks noGrp="1"/>
          </p:cNvSpPr>
          <p:nvPr>
            <p:ph idx="1"/>
          </p:nvPr>
        </p:nvSpPr>
        <p:spPr>
          <a:xfrm>
            <a:off x="228600" y="1066800"/>
            <a:ext cx="8610600" cy="5486400"/>
          </a:xfrm>
        </p:spPr>
        <p:txBody>
          <a:bodyPr>
            <a:noAutofit/>
          </a:bodyPr>
          <a:lstStyle/>
          <a:p>
            <a:r>
              <a:rPr lang="en-US" sz="3600" dirty="0" smtClean="0"/>
              <a:t>There are different types </a:t>
            </a:r>
            <a:r>
              <a:rPr lang="en-US" sz="3600" dirty="0" err="1" smtClean="0"/>
              <a:t>e.g</a:t>
            </a:r>
            <a:r>
              <a:rPr lang="en-US" sz="3600" dirty="0" smtClean="0"/>
              <a:t> staphylococcus</a:t>
            </a:r>
          </a:p>
          <a:p>
            <a:r>
              <a:rPr lang="en-US" sz="3600" dirty="0" smtClean="0"/>
              <a:t>It comes from boils or sores on hand of food handlers</a:t>
            </a:r>
          </a:p>
          <a:p>
            <a:r>
              <a:rPr lang="en-US" sz="3600" dirty="0" smtClean="0"/>
              <a:t>If the bacteria is introduced into the food, it multiplies if the food is in a warm place</a:t>
            </a:r>
          </a:p>
          <a:p>
            <a:r>
              <a:rPr lang="en-US" sz="3600" dirty="0" smtClean="0"/>
              <a:t>Food commonly affected are milk and meat</a:t>
            </a:r>
            <a:endParaRPr lang="en-US" sz="36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b="1" u="sng" dirty="0" smtClean="0"/>
              <a:t>Symptoms include:-</a:t>
            </a:r>
            <a:endParaRPr lang="en-US" b="1" u="sng" dirty="0"/>
          </a:p>
        </p:txBody>
      </p:sp>
      <p:sp>
        <p:nvSpPr>
          <p:cNvPr id="3" name="Content Placeholder 2"/>
          <p:cNvSpPr>
            <a:spLocks noGrp="1"/>
          </p:cNvSpPr>
          <p:nvPr>
            <p:ph idx="1"/>
          </p:nvPr>
        </p:nvSpPr>
        <p:spPr>
          <a:xfrm>
            <a:off x="304800" y="914400"/>
            <a:ext cx="8534400" cy="5638800"/>
          </a:xfrm>
        </p:spPr>
        <p:txBody>
          <a:bodyPr>
            <a:normAutofit/>
          </a:bodyPr>
          <a:lstStyle/>
          <a:p>
            <a:r>
              <a:rPr lang="en-US" sz="3600" dirty="0" smtClean="0"/>
              <a:t>Acute diarrhoea and vomiting</a:t>
            </a:r>
          </a:p>
          <a:p>
            <a:r>
              <a:rPr lang="en-US" sz="3600" dirty="0" smtClean="0"/>
              <a:t>Occurs a few hours after ingestion </a:t>
            </a:r>
          </a:p>
          <a:p>
            <a:endParaRPr lang="en-US" sz="3600" dirty="0" smtClean="0"/>
          </a:p>
          <a:p>
            <a:pPr>
              <a:buNone/>
            </a:pPr>
            <a:r>
              <a:rPr lang="en-US" sz="3600" b="1" u="sng" dirty="0" err="1" smtClean="0"/>
              <a:t>Botulin</a:t>
            </a:r>
            <a:r>
              <a:rPr lang="en-US" sz="3600" b="1" u="sng" dirty="0" smtClean="0"/>
              <a:t> poisoning (botulism)</a:t>
            </a:r>
          </a:p>
          <a:p>
            <a:r>
              <a:rPr lang="en-US" sz="3600" dirty="0" smtClean="0"/>
              <a:t>Caused by a toxin from clostridium</a:t>
            </a:r>
          </a:p>
          <a:p>
            <a:r>
              <a:rPr lang="en-US" sz="3600" i="1" dirty="0" err="1" smtClean="0"/>
              <a:t>Botulinum</a:t>
            </a:r>
            <a:r>
              <a:rPr lang="en-US" sz="3600" dirty="0" smtClean="0"/>
              <a:t>-an anaerobic bacteria</a:t>
            </a:r>
          </a:p>
          <a:p>
            <a:r>
              <a:rPr lang="en-US" sz="3600" dirty="0" smtClean="0"/>
              <a:t>It affects nerves and can be fatal mostly found in tinned food</a:t>
            </a:r>
            <a:endParaRPr lang="en-US" sz="36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b="1" u="sng" dirty="0" smtClean="0"/>
              <a:t>Food poisoning due to bacteria infection:-</a:t>
            </a:r>
            <a:endParaRPr lang="en-US" b="1" u="sng" dirty="0"/>
          </a:p>
        </p:txBody>
      </p:sp>
      <p:sp>
        <p:nvSpPr>
          <p:cNvPr id="3" name="Content Placeholder 2"/>
          <p:cNvSpPr>
            <a:spLocks noGrp="1"/>
          </p:cNvSpPr>
          <p:nvPr>
            <p:ph idx="1"/>
          </p:nvPr>
        </p:nvSpPr>
        <p:spPr>
          <a:xfrm>
            <a:off x="228600" y="1447800"/>
            <a:ext cx="8686800" cy="5105400"/>
          </a:xfrm>
        </p:spPr>
        <p:txBody>
          <a:bodyPr>
            <a:normAutofit lnSpcReduction="10000"/>
          </a:bodyPr>
          <a:lstStyle/>
          <a:p>
            <a:r>
              <a:rPr lang="en-US" sz="4000" dirty="0" smtClean="0"/>
              <a:t>The commonest organism is salmonella-causes typhoid fever</a:t>
            </a:r>
          </a:p>
          <a:p>
            <a:r>
              <a:rPr lang="en-US" sz="4000" dirty="0" smtClean="0"/>
              <a:t>Source may be pests e.g. rats, rodents, convalescent patients( carriers)</a:t>
            </a:r>
          </a:p>
          <a:p>
            <a:r>
              <a:rPr lang="en-US" sz="4000" dirty="0" smtClean="0"/>
              <a:t>Duck eggs may also have salmonella</a:t>
            </a:r>
          </a:p>
          <a:p>
            <a:pPr>
              <a:buNone/>
            </a:pPr>
            <a:r>
              <a:rPr lang="en-US" sz="4000" b="1" i="1" u="sng" dirty="0" smtClean="0"/>
              <a:t>Signs and symptoms</a:t>
            </a:r>
          </a:p>
          <a:p>
            <a:pPr>
              <a:buFont typeface="Wingdings" pitchFamily="2" charset="2"/>
              <a:buChar char="Ø"/>
            </a:pPr>
            <a:r>
              <a:rPr lang="en-US" sz="4000" dirty="0" smtClean="0"/>
              <a:t>After 24 hrs-of eating the food-diarrhoea, vomiting and fever occurs</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b="1" u="sng" dirty="0" smtClean="0">
                <a:solidFill>
                  <a:srgbClr val="FF0000"/>
                </a:solidFill>
              </a:rPr>
              <a:t>Prevention of bacteria poisoning</a:t>
            </a:r>
            <a:endParaRPr lang="en-US" b="1" u="sng" dirty="0">
              <a:solidFill>
                <a:srgbClr val="FF0000"/>
              </a:solidFill>
            </a:endParaRPr>
          </a:p>
        </p:txBody>
      </p:sp>
      <p:sp>
        <p:nvSpPr>
          <p:cNvPr id="3" name="Content Placeholder 2"/>
          <p:cNvSpPr>
            <a:spLocks noGrp="1"/>
          </p:cNvSpPr>
          <p:nvPr>
            <p:ph idx="1"/>
          </p:nvPr>
        </p:nvSpPr>
        <p:spPr>
          <a:xfrm>
            <a:off x="304800" y="1447800"/>
            <a:ext cx="8610600" cy="5029200"/>
          </a:xfrm>
        </p:spPr>
        <p:txBody>
          <a:bodyPr>
            <a:normAutofit/>
          </a:bodyPr>
          <a:lstStyle/>
          <a:p>
            <a:pPr marL="514350" indent="-514350">
              <a:buFont typeface="+mj-lt"/>
              <a:buAutoNum type="arabicParenR"/>
            </a:pPr>
            <a:r>
              <a:rPr lang="en-US" sz="4000" dirty="0" smtClean="0"/>
              <a:t>Cleanliness of food preparation</a:t>
            </a:r>
          </a:p>
          <a:p>
            <a:pPr marL="514350" indent="-514350">
              <a:buFont typeface="+mj-lt"/>
              <a:buAutoNum type="arabicParenR"/>
            </a:pPr>
            <a:r>
              <a:rPr lang="en-US" sz="4000" dirty="0" smtClean="0"/>
              <a:t>Washing hands </a:t>
            </a:r>
          </a:p>
          <a:p>
            <a:pPr marL="514350" indent="-514350">
              <a:buFont typeface="+mj-lt"/>
              <a:buAutoNum type="arabicParenR"/>
            </a:pPr>
            <a:r>
              <a:rPr lang="en-US" sz="4000" dirty="0" smtClean="0"/>
              <a:t>People with sores and wounds in their hands should not handle food</a:t>
            </a:r>
          </a:p>
          <a:p>
            <a:pPr marL="514350" indent="-514350">
              <a:buFont typeface="+mj-lt"/>
              <a:buAutoNum type="arabicParenR"/>
            </a:pPr>
            <a:r>
              <a:rPr lang="en-US" sz="4000" dirty="0" smtClean="0"/>
              <a:t>Kitchen to be rat proof</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b="1" dirty="0" smtClean="0"/>
              <a:t>Cont………………</a:t>
            </a:r>
            <a:endParaRPr lang="en-US" b="1" dirty="0"/>
          </a:p>
        </p:txBody>
      </p:sp>
      <p:sp>
        <p:nvSpPr>
          <p:cNvPr id="3" name="Content Placeholder 2"/>
          <p:cNvSpPr>
            <a:spLocks noGrp="1"/>
          </p:cNvSpPr>
          <p:nvPr>
            <p:ph idx="1"/>
          </p:nvPr>
        </p:nvSpPr>
        <p:spPr>
          <a:xfrm>
            <a:off x="457200" y="1143000"/>
            <a:ext cx="8229600" cy="5181600"/>
          </a:xfrm>
        </p:spPr>
        <p:txBody>
          <a:bodyPr>
            <a:normAutofit lnSpcReduction="10000"/>
          </a:bodyPr>
          <a:lstStyle/>
          <a:p>
            <a:pPr marL="514350" indent="-514350">
              <a:buNone/>
            </a:pPr>
            <a:r>
              <a:rPr lang="en-US" dirty="0" smtClean="0"/>
              <a:t>5) </a:t>
            </a:r>
            <a:r>
              <a:rPr lang="en-US" sz="4000" dirty="0" smtClean="0"/>
              <a:t>Minimal handling of food-avoid taking out and returning food in the fridge </a:t>
            </a:r>
          </a:p>
          <a:p>
            <a:pPr marL="514350" indent="-514350">
              <a:buNone/>
            </a:pPr>
            <a:r>
              <a:rPr lang="en-US" sz="4000" dirty="0" smtClean="0"/>
              <a:t>6) Food cupboards should be fly proof</a:t>
            </a:r>
          </a:p>
          <a:p>
            <a:pPr marL="514350" indent="-514350">
              <a:buNone/>
            </a:pPr>
            <a:r>
              <a:rPr lang="en-US" sz="4000" dirty="0" smtClean="0"/>
              <a:t>7) Health education on food handling</a:t>
            </a:r>
          </a:p>
          <a:p>
            <a:pPr marL="514350" indent="-514350">
              <a:buNone/>
            </a:pPr>
            <a:r>
              <a:rPr lang="en-US" sz="4000" dirty="0" smtClean="0"/>
              <a:t>8) Proper food preservation</a:t>
            </a:r>
          </a:p>
          <a:p>
            <a:endParaRPr lang="en-US" sz="4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Autofit/>
          </a:bodyPr>
          <a:lstStyle/>
          <a:p>
            <a:r>
              <a:rPr lang="en-US" sz="4800" b="1" dirty="0" smtClean="0"/>
              <a:t>PERSONAL HYGIENE</a:t>
            </a:r>
            <a:endParaRPr lang="en-US" sz="4800" b="1" dirty="0"/>
          </a:p>
        </p:txBody>
      </p:sp>
      <p:sp>
        <p:nvSpPr>
          <p:cNvPr id="3" name="Content Placeholder 2"/>
          <p:cNvSpPr>
            <a:spLocks noGrp="1"/>
          </p:cNvSpPr>
          <p:nvPr>
            <p:ph idx="1"/>
          </p:nvPr>
        </p:nvSpPr>
        <p:spPr>
          <a:xfrm>
            <a:off x="228600" y="838200"/>
            <a:ext cx="8686800" cy="5791200"/>
          </a:xfrm>
        </p:spPr>
        <p:txBody>
          <a:bodyPr>
            <a:normAutofit/>
          </a:bodyPr>
          <a:lstStyle/>
          <a:p>
            <a:r>
              <a:rPr lang="en-US" sz="3600" dirty="0" smtClean="0">
                <a:latin typeface="Mongolian Baiti" pitchFamily="66" charset="0"/>
                <a:cs typeface="Mongolian Baiti" pitchFamily="66" charset="0"/>
              </a:rPr>
              <a:t>It’s a branch of hygiene which deals with health maintenance in the individual in order to safe guard his own health and the health of others.</a:t>
            </a:r>
          </a:p>
          <a:p>
            <a:r>
              <a:rPr lang="en-US" sz="3600" dirty="0" smtClean="0">
                <a:latin typeface="Mongolian Baiti" pitchFamily="66" charset="0"/>
                <a:cs typeface="Mongolian Baiti" pitchFamily="66" charset="0"/>
              </a:rPr>
              <a:t>By knowing and practicing the rules of hygiene and sanitation and adhering to the principles of good health and living</a:t>
            </a:r>
            <a:endParaRPr lang="en-US" sz="3600" dirty="0">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u="sng" dirty="0" smtClean="0"/>
              <a:t>Food poisoning due to chemicals or poisonous foods</a:t>
            </a:r>
            <a:endParaRPr lang="en-US" b="1" u="sng" dirty="0"/>
          </a:p>
        </p:txBody>
      </p:sp>
      <p:sp>
        <p:nvSpPr>
          <p:cNvPr id="3" name="Content Placeholder 2"/>
          <p:cNvSpPr>
            <a:spLocks noGrp="1"/>
          </p:cNvSpPr>
          <p:nvPr>
            <p:ph idx="1"/>
          </p:nvPr>
        </p:nvSpPr>
        <p:spPr>
          <a:xfrm>
            <a:off x="228600" y="1447800"/>
            <a:ext cx="8763000" cy="5105400"/>
          </a:xfrm>
        </p:spPr>
        <p:txBody>
          <a:bodyPr>
            <a:noAutofit/>
          </a:bodyPr>
          <a:lstStyle/>
          <a:p>
            <a:r>
              <a:rPr lang="en-US" sz="4000" dirty="0" smtClean="0"/>
              <a:t>Arsenic poisonous chemicals or insecticides or other poisonous chemicals are accidentally introduced to food</a:t>
            </a:r>
          </a:p>
          <a:p>
            <a:r>
              <a:rPr lang="en-US" sz="4000" dirty="0" smtClean="0"/>
              <a:t>Can cause of D &amp; V or even death</a:t>
            </a:r>
          </a:p>
          <a:p>
            <a:r>
              <a:rPr lang="en-US" sz="4000" dirty="0" smtClean="0"/>
              <a:t>Sometimes poisonous plants e.g. mushrooms or fish may be eaten by mistake </a:t>
            </a:r>
            <a:endParaRPr lang="en-US" sz="40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b="1" u="sng" dirty="0" smtClean="0"/>
              <a:t>Intestinal anthrax</a:t>
            </a:r>
            <a:endParaRPr lang="en-US" b="1" u="sng" dirty="0"/>
          </a:p>
        </p:txBody>
      </p:sp>
      <p:sp>
        <p:nvSpPr>
          <p:cNvPr id="3" name="Content Placeholder 2"/>
          <p:cNvSpPr>
            <a:spLocks noGrp="1"/>
          </p:cNvSpPr>
          <p:nvPr>
            <p:ph idx="1"/>
          </p:nvPr>
        </p:nvSpPr>
        <p:spPr>
          <a:xfrm>
            <a:off x="228600" y="990600"/>
            <a:ext cx="8458200" cy="5638800"/>
          </a:xfrm>
        </p:spPr>
        <p:txBody>
          <a:bodyPr/>
          <a:lstStyle/>
          <a:p>
            <a:r>
              <a:rPr lang="en-US" sz="4000" dirty="0" smtClean="0"/>
              <a:t>Causative organism is a bacteria called-bacillus anthracis </a:t>
            </a:r>
          </a:p>
          <a:p>
            <a:r>
              <a:rPr lang="en-US" sz="4000" dirty="0" smtClean="0"/>
              <a:t>Happens when an animal is consumed-affected</a:t>
            </a:r>
          </a:p>
          <a:p>
            <a:r>
              <a:rPr lang="en-US" sz="4000" dirty="0" smtClean="0"/>
              <a:t>The consumers develop intestinal anthrax</a:t>
            </a:r>
          </a:p>
          <a:p>
            <a:r>
              <a:rPr lang="en-US" sz="4000" dirty="0" smtClean="0"/>
              <a:t>The bacteria is an endospore forming</a:t>
            </a:r>
          </a:p>
          <a:p>
            <a:endParaRPr lang="en-US" dirty="0" smtClean="0"/>
          </a:p>
          <a:p>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b="1" dirty="0" smtClean="0"/>
              <a:t>RVF-(rift valley fever)</a:t>
            </a:r>
            <a:endParaRPr lang="en-US" b="1" dirty="0"/>
          </a:p>
        </p:txBody>
      </p:sp>
      <p:sp>
        <p:nvSpPr>
          <p:cNvPr id="3" name="Content Placeholder 2"/>
          <p:cNvSpPr>
            <a:spLocks noGrp="1"/>
          </p:cNvSpPr>
          <p:nvPr>
            <p:ph idx="1"/>
          </p:nvPr>
        </p:nvSpPr>
        <p:spPr>
          <a:xfrm>
            <a:off x="304800" y="914400"/>
            <a:ext cx="8534400" cy="5638800"/>
          </a:xfrm>
        </p:spPr>
        <p:txBody>
          <a:bodyPr>
            <a:normAutofit/>
          </a:bodyPr>
          <a:lstStyle/>
          <a:p>
            <a:endParaRPr lang="en-US" sz="4000" dirty="0" smtClean="0"/>
          </a:p>
          <a:p>
            <a:r>
              <a:rPr lang="en-US" sz="4000" dirty="0" smtClean="0"/>
              <a:t>A viral disease spread by a mosquito mostly among cows</a:t>
            </a:r>
          </a:p>
          <a:p>
            <a:r>
              <a:rPr lang="en-US" sz="4000" dirty="0" smtClean="0"/>
              <a:t>Humans are affected when they handle the meat from an infected animal</a:t>
            </a:r>
            <a:endParaRPr lang="en-US" sz="40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b="1" dirty="0" smtClean="0"/>
              <a:t>Food budgeting </a:t>
            </a:r>
            <a:endParaRPr lang="en-US" b="1" dirty="0"/>
          </a:p>
        </p:txBody>
      </p:sp>
      <p:sp>
        <p:nvSpPr>
          <p:cNvPr id="3" name="Content Placeholder 2"/>
          <p:cNvSpPr>
            <a:spLocks noGrp="1"/>
          </p:cNvSpPr>
          <p:nvPr>
            <p:ph idx="1"/>
          </p:nvPr>
        </p:nvSpPr>
        <p:spPr>
          <a:xfrm>
            <a:off x="228600" y="762000"/>
            <a:ext cx="8686800" cy="6096000"/>
          </a:xfrm>
        </p:spPr>
        <p:txBody>
          <a:bodyPr>
            <a:noAutofit/>
          </a:bodyPr>
          <a:lstStyle/>
          <a:p>
            <a:r>
              <a:rPr lang="en-US" sz="3600" dirty="0" smtClean="0"/>
              <a:t>Budgeting is planning to spend money wisely</a:t>
            </a:r>
          </a:p>
          <a:p>
            <a:r>
              <a:rPr lang="en-US" sz="3600" dirty="0" smtClean="0"/>
              <a:t>All families must budget for food among other H/H utilities</a:t>
            </a:r>
          </a:p>
          <a:p>
            <a:r>
              <a:rPr lang="en-US" sz="3600" dirty="0" smtClean="0"/>
              <a:t>Careful budgeting is vital so as to feed the family</a:t>
            </a:r>
          </a:p>
          <a:p>
            <a:r>
              <a:rPr lang="en-US" sz="3600" dirty="0" smtClean="0"/>
              <a:t>Food e.g. cereals can be bought in large quantities-</a:t>
            </a:r>
          </a:p>
          <a:p>
            <a:r>
              <a:rPr lang="en-US" sz="3600" dirty="0" smtClean="0"/>
              <a:t>Other foods can be bought daily</a:t>
            </a:r>
          </a:p>
          <a:p>
            <a:r>
              <a:rPr lang="en-US" sz="3600" dirty="0" smtClean="0"/>
              <a:t>Need to plant seasonal fruits</a:t>
            </a:r>
            <a:endParaRPr lang="en-US" sz="3600"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b="1" u="sng" dirty="0" smtClean="0"/>
              <a:t>Cont…………</a:t>
            </a:r>
            <a:endParaRPr lang="en-US" b="1" u="sng" dirty="0"/>
          </a:p>
        </p:txBody>
      </p:sp>
      <p:sp>
        <p:nvSpPr>
          <p:cNvPr id="3" name="Content Placeholder 2"/>
          <p:cNvSpPr>
            <a:spLocks noGrp="1"/>
          </p:cNvSpPr>
          <p:nvPr>
            <p:ph idx="1"/>
          </p:nvPr>
        </p:nvSpPr>
        <p:spPr>
          <a:xfrm>
            <a:off x="457200" y="914400"/>
            <a:ext cx="8229600" cy="5638800"/>
          </a:xfrm>
        </p:spPr>
        <p:txBody>
          <a:bodyPr>
            <a:normAutofit/>
          </a:bodyPr>
          <a:lstStyle/>
          <a:p>
            <a:r>
              <a:rPr lang="en-US" sz="3600" dirty="0" smtClean="0"/>
              <a:t>Consider the following while budgeting:-</a:t>
            </a:r>
          </a:p>
          <a:p>
            <a:pPr>
              <a:buFont typeface="Wingdings" pitchFamily="2" charset="2"/>
              <a:buChar char="Ø"/>
            </a:pPr>
            <a:r>
              <a:rPr lang="en-US" sz="3600" dirty="0" smtClean="0"/>
              <a:t>Minimum family budget</a:t>
            </a:r>
          </a:p>
          <a:p>
            <a:pPr>
              <a:buFont typeface="Wingdings" pitchFamily="2" charset="2"/>
              <a:buChar char="Ø"/>
            </a:pPr>
            <a:r>
              <a:rPr lang="en-US" sz="3600" dirty="0" smtClean="0"/>
              <a:t>Basic salary especially for the lowest paid worker</a:t>
            </a:r>
          </a:p>
          <a:p>
            <a:r>
              <a:rPr lang="en-US" sz="3600" dirty="0" smtClean="0"/>
              <a:t>Food takes almost 2/3rds of the budget fro the lowest paid worker if a family has 6 people</a:t>
            </a:r>
          </a:p>
          <a:p>
            <a:r>
              <a:rPr lang="en-US" sz="3600" dirty="0" smtClean="0"/>
              <a:t>The jobless are worse</a:t>
            </a:r>
            <a:endParaRPr lang="en-US" sz="360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b="1" u="sng" dirty="0" smtClean="0"/>
              <a:t>Food selling </a:t>
            </a:r>
            <a:endParaRPr lang="en-US" b="1" u="sng" dirty="0"/>
          </a:p>
        </p:txBody>
      </p:sp>
      <p:sp>
        <p:nvSpPr>
          <p:cNvPr id="3" name="Content Placeholder 2"/>
          <p:cNvSpPr>
            <a:spLocks noGrp="1"/>
          </p:cNvSpPr>
          <p:nvPr>
            <p:ph idx="1"/>
          </p:nvPr>
        </p:nvSpPr>
        <p:spPr>
          <a:xfrm>
            <a:off x="304800" y="914400"/>
            <a:ext cx="8382000" cy="5562600"/>
          </a:xfrm>
        </p:spPr>
        <p:txBody>
          <a:bodyPr>
            <a:normAutofit/>
          </a:bodyPr>
          <a:lstStyle/>
          <a:p>
            <a:r>
              <a:rPr lang="en-US" sz="3600" dirty="0" smtClean="0"/>
              <a:t>Avoid selling family food</a:t>
            </a:r>
          </a:p>
          <a:p>
            <a:r>
              <a:rPr lang="en-US" sz="3600" dirty="0" smtClean="0"/>
              <a:t>Sell only excess food </a:t>
            </a:r>
          </a:p>
          <a:p>
            <a:r>
              <a:rPr lang="en-US" sz="3600" dirty="0" smtClean="0"/>
              <a:t>Families tend to sell food after harvest only to buy later at a higher price</a:t>
            </a:r>
          </a:p>
          <a:p>
            <a:r>
              <a:rPr lang="en-US" sz="3600" dirty="0" smtClean="0"/>
              <a:t>Farmers must be encouraged to plant more food</a:t>
            </a:r>
          </a:p>
          <a:p>
            <a:r>
              <a:rPr lang="en-US" sz="3600" dirty="0" smtClean="0"/>
              <a:t>Encourage better food storage techniques</a:t>
            </a:r>
          </a:p>
          <a:p>
            <a:pPr>
              <a:buNone/>
            </a:pPr>
            <a:endParaRPr lang="en-US" sz="3600"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b="1" dirty="0" smtClean="0"/>
              <a:t>Buying </a:t>
            </a:r>
            <a:endParaRPr lang="en-US" b="1" dirty="0"/>
          </a:p>
        </p:txBody>
      </p:sp>
      <p:sp>
        <p:nvSpPr>
          <p:cNvPr id="3" name="Content Placeholder 2"/>
          <p:cNvSpPr>
            <a:spLocks noGrp="1"/>
          </p:cNvSpPr>
          <p:nvPr>
            <p:ph idx="1"/>
          </p:nvPr>
        </p:nvSpPr>
        <p:spPr>
          <a:xfrm>
            <a:off x="457200" y="762000"/>
            <a:ext cx="8229600" cy="5715000"/>
          </a:xfrm>
        </p:spPr>
        <p:txBody>
          <a:bodyPr>
            <a:normAutofit/>
          </a:bodyPr>
          <a:lstStyle/>
          <a:p>
            <a:endParaRPr lang="en-US" sz="4000" dirty="0" smtClean="0"/>
          </a:p>
          <a:p>
            <a:r>
              <a:rPr lang="en-US" sz="4000" dirty="0" smtClean="0"/>
              <a:t>The nurse should be able to understand the specific food prices</a:t>
            </a:r>
          </a:p>
          <a:p>
            <a:r>
              <a:rPr lang="en-US" sz="4000" dirty="0" smtClean="0"/>
              <a:t>This will enable to make a good judgment when educating on food security and balanced diet</a:t>
            </a:r>
            <a:endParaRPr lang="en-US" sz="4000"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219200"/>
          </a:xfrm>
        </p:spPr>
        <p:txBody>
          <a:bodyPr>
            <a:normAutofit fontScale="90000"/>
          </a:bodyPr>
          <a:lstStyle/>
          <a:p>
            <a:r>
              <a:rPr lang="en-US" b="1" u="sng" dirty="0" smtClean="0"/>
              <a:t>Community hygiene(Environmental sanitation)</a:t>
            </a:r>
            <a:endParaRPr lang="en-US" b="1" u="sng" dirty="0"/>
          </a:p>
        </p:txBody>
      </p:sp>
      <p:sp>
        <p:nvSpPr>
          <p:cNvPr id="3" name="Content Placeholder 2"/>
          <p:cNvSpPr>
            <a:spLocks noGrp="1"/>
          </p:cNvSpPr>
          <p:nvPr>
            <p:ph idx="1"/>
          </p:nvPr>
        </p:nvSpPr>
        <p:spPr>
          <a:xfrm>
            <a:off x="304800" y="2209800"/>
            <a:ext cx="8610600" cy="4267200"/>
          </a:xfrm>
        </p:spPr>
        <p:txBody>
          <a:bodyPr>
            <a:normAutofit lnSpcReduction="10000"/>
          </a:bodyPr>
          <a:lstStyle/>
          <a:p>
            <a:r>
              <a:rPr lang="en-US" sz="4000" dirty="0" smtClean="0"/>
              <a:t>Keep environment as safe as possible for man use</a:t>
            </a:r>
          </a:p>
          <a:p>
            <a:r>
              <a:rPr lang="en-US" sz="4000" dirty="0" smtClean="0"/>
              <a:t>Environmental health programmes emphasizes on prevention, control and reducing health hazards</a:t>
            </a:r>
          </a:p>
          <a:p>
            <a:r>
              <a:rPr lang="en-US" sz="4000" dirty="0" smtClean="0"/>
              <a:t>It involves promoting and maintaining good health standards</a:t>
            </a:r>
            <a:endParaRPr lang="en-US" sz="4000"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b="1" dirty="0" smtClean="0"/>
              <a:t>Cont………………….</a:t>
            </a:r>
            <a:endParaRPr lang="en-US" b="1" dirty="0"/>
          </a:p>
        </p:txBody>
      </p:sp>
      <p:sp>
        <p:nvSpPr>
          <p:cNvPr id="3" name="Content Placeholder 2"/>
          <p:cNvSpPr>
            <a:spLocks noGrp="1"/>
          </p:cNvSpPr>
          <p:nvPr>
            <p:ph idx="1"/>
          </p:nvPr>
        </p:nvSpPr>
        <p:spPr>
          <a:xfrm>
            <a:off x="304800" y="838200"/>
            <a:ext cx="8610600" cy="5715000"/>
          </a:xfrm>
        </p:spPr>
        <p:txBody>
          <a:bodyPr/>
          <a:lstStyle/>
          <a:p>
            <a:r>
              <a:rPr lang="en-US" sz="4000" dirty="0" smtClean="0"/>
              <a:t>Environmental health programmes are coordinated with other health needs of the community</a:t>
            </a:r>
          </a:p>
          <a:p>
            <a:r>
              <a:rPr lang="en-US" sz="4000" dirty="0" smtClean="0"/>
              <a:t>E.g. curative, preventive and promotive health</a:t>
            </a:r>
          </a:p>
          <a:p>
            <a:r>
              <a:rPr lang="en-US" sz="4000" dirty="0" smtClean="0"/>
              <a:t>Environmental sanitation programmes aims at reaching certain health standards on:-</a:t>
            </a:r>
            <a:endParaRPr lang="en-US" sz="4000"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b="1" dirty="0" smtClean="0"/>
              <a:t>Cont…………………</a:t>
            </a:r>
            <a:endParaRPr lang="en-US" b="1" dirty="0"/>
          </a:p>
        </p:txBody>
      </p:sp>
      <p:sp>
        <p:nvSpPr>
          <p:cNvPr id="3" name="Content Placeholder 2"/>
          <p:cNvSpPr>
            <a:spLocks noGrp="1"/>
          </p:cNvSpPr>
          <p:nvPr>
            <p:ph idx="1"/>
          </p:nvPr>
        </p:nvSpPr>
        <p:spPr>
          <a:xfrm>
            <a:off x="457200" y="914400"/>
            <a:ext cx="8229600" cy="5715000"/>
          </a:xfrm>
        </p:spPr>
        <p:txBody>
          <a:bodyPr>
            <a:normAutofit/>
          </a:bodyPr>
          <a:lstStyle/>
          <a:p>
            <a:r>
              <a:rPr lang="en-US" sz="4000" dirty="0" smtClean="0"/>
              <a:t>Water supply</a:t>
            </a:r>
          </a:p>
          <a:p>
            <a:r>
              <a:rPr lang="en-US" sz="4000" dirty="0" smtClean="0"/>
              <a:t>Food hygiene</a:t>
            </a:r>
          </a:p>
          <a:p>
            <a:r>
              <a:rPr lang="en-US" sz="4000" dirty="0" smtClean="0"/>
              <a:t>Solid waste and water disposal</a:t>
            </a:r>
          </a:p>
          <a:p>
            <a:r>
              <a:rPr lang="en-US" sz="4000" dirty="0" smtClean="0"/>
              <a:t>Housing</a:t>
            </a:r>
          </a:p>
          <a:p>
            <a:r>
              <a:rPr lang="en-US" sz="4000" dirty="0" smtClean="0"/>
              <a:t>Control of vector and rodents </a:t>
            </a:r>
          </a:p>
          <a:p>
            <a:r>
              <a:rPr lang="en-US" sz="4000" dirty="0" smtClean="0"/>
              <a:t>School sanitation</a:t>
            </a:r>
            <a:endParaRPr lang="en-US" sz="4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3917</TotalTime>
  <Words>6874</Words>
  <Application>Microsoft Office PowerPoint</Application>
  <PresentationFormat>On-screen Show (4:3)</PresentationFormat>
  <Paragraphs>1059</Paragraphs>
  <Slides>185</Slides>
  <Notes>17</Notes>
  <HiddenSlides>0</HiddenSlides>
  <MMClips>0</MMClips>
  <ScaleCrop>false</ScaleCrop>
  <HeadingPairs>
    <vt:vector size="4" baseType="variant">
      <vt:variant>
        <vt:lpstr>Theme</vt:lpstr>
      </vt:variant>
      <vt:variant>
        <vt:i4>1</vt:i4>
      </vt:variant>
      <vt:variant>
        <vt:lpstr>Slide Titles</vt:lpstr>
      </vt:variant>
      <vt:variant>
        <vt:i4>185</vt:i4>
      </vt:variant>
    </vt:vector>
  </HeadingPairs>
  <TitlesOfParts>
    <vt:vector size="186" baseType="lpstr">
      <vt:lpstr>Flow</vt:lpstr>
      <vt:lpstr>ENVIRONMENTAL HEALTH</vt:lpstr>
      <vt:lpstr>CONT……………………….</vt:lpstr>
      <vt:lpstr>ENVIRONMENTAL HEALTH</vt:lpstr>
      <vt:lpstr>Environmental Health Officers</vt:lpstr>
      <vt:lpstr>ENVIRONMENT TYPES</vt:lpstr>
      <vt:lpstr>PUBLIC HEALTH ACT</vt:lpstr>
      <vt:lpstr>  PERSONAL HYGIENEOBJECTIVES (BY THE END OF THE SESSION)</vt:lpstr>
      <vt:lpstr>HYGIENE </vt:lpstr>
      <vt:lpstr>PERSONAL HYGIENE</vt:lpstr>
      <vt:lpstr>PRINCIPLES OF GOOD HEALTH AND LIVING</vt:lpstr>
      <vt:lpstr> 2) PROMPT CARE WHEN INJURIES OR ILLNESS DEVELOP </vt:lpstr>
      <vt:lpstr>IMPORTANCE OF MAINTAINING PERSONAL HYGIENE TO HEALTH</vt:lpstr>
      <vt:lpstr>CONT……………………….</vt:lpstr>
      <vt:lpstr>MEASURES TO PROTECT AND IMPROVE HEALTH</vt:lpstr>
      <vt:lpstr>CONT……………..</vt:lpstr>
      <vt:lpstr>NOTE </vt:lpstr>
      <vt:lpstr>PERSONAL CLEANLINESS</vt:lpstr>
      <vt:lpstr>CONT…………………</vt:lpstr>
      <vt:lpstr>CONT…………..</vt:lpstr>
      <vt:lpstr>ADVANTAGES OF WARM BATHS</vt:lpstr>
      <vt:lpstr>BENEFITS OF COLD BATH</vt:lpstr>
      <vt:lpstr>STRUCTURES OF THE SKIN</vt:lpstr>
      <vt:lpstr>NOTE………………………</vt:lpstr>
      <vt:lpstr>Functions of the skin</vt:lpstr>
      <vt:lpstr>SOME EFFECTS OF UN CLEANLINESS</vt:lpstr>
      <vt:lpstr>CLEANLINESS OF THE HEAD/HAIR</vt:lpstr>
      <vt:lpstr>HAND /NAILS</vt:lpstr>
      <vt:lpstr>NAIL TRIMMING</vt:lpstr>
      <vt:lpstr>CONT……….</vt:lpstr>
      <vt:lpstr>CONT…………………………..</vt:lpstr>
      <vt:lpstr>Slide 31</vt:lpstr>
      <vt:lpstr>CONT……………….</vt:lpstr>
      <vt:lpstr>THE FEET</vt:lpstr>
      <vt:lpstr>CONT……………………..</vt:lpstr>
      <vt:lpstr>SOME PROBLEMS THAT OCCUR IF FEET IS NOT CLEANED WELL</vt:lpstr>
      <vt:lpstr>BUNION </vt:lpstr>
      <vt:lpstr>HYPERTROPHIED NAILS (ONYCHAUXIS)</vt:lpstr>
      <vt:lpstr>PREVENTION OF THE ABOVE PROBLEMS</vt:lpstr>
      <vt:lpstr>THE NURSE’S SHOE</vt:lpstr>
      <vt:lpstr>CARE OF MOUTH AND TEETH</vt:lpstr>
      <vt:lpstr>CONT…………………………….</vt:lpstr>
      <vt:lpstr>CONT……………………..</vt:lpstr>
      <vt:lpstr>BENEFITS OF GOOD ORAL HYGIENE</vt:lpstr>
      <vt:lpstr>FACTORS THAT AFFECT OUR HEALTH</vt:lpstr>
      <vt:lpstr>NUTRITION </vt:lpstr>
      <vt:lpstr>ROLE OF FOOD IN THE BODY</vt:lpstr>
      <vt:lpstr>CONT…………………..</vt:lpstr>
      <vt:lpstr>CONT…………………………….</vt:lpstr>
      <vt:lpstr>PROTEINS </vt:lpstr>
      <vt:lpstr>CONT……………………..</vt:lpstr>
      <vt:lpstr>PROTEIN CONTENT IN FOOD</vt:lpstr>
      <vt:lpstr>PLANT FOODS WHICH GIVE PROTEINS</vt:lpstr>
      <vt:lpstr>CONT…………………….</vt:lpstr>
      <vt:lpstr>CONT………………………</vt:lpstr>
      <vt:lpstr>AMINO ACIDS</vt:lpstr>
      <vt:lpstr>REFERENCE PROTEINS</vt:lpstr>
      <vt:lpstr>NET PROTEIN UTILIZATION (NPU)</vt:lpstr>
      <vt:lpstr>CONT………………………..</vt:lpstr>
      <vt:lpstr>OVERVIEW </vt:lpstr>
      <vt:lpstr>       METHODS OF FOOD STORAGE AND COOKING</vt:lpstr>
      <vt:lpstr>CONT……………………….</vt:lpstr>
      <vt:lpstr>CONT………………………</vt:lpstr>
      <vt:lpstr>PREPARATION OF VEGETABLES</vt:lpstr>
      <vt:lpstr>FRUITS </vt:lpstr>
      <vt:lpstr>PREPARATION FOR STORAGE OF FRUITS</vt:lpstr>
      <vt:lpstr>CEREALS(MAIZE, MILLET, SORGHUM, RICE)</vt:lpstr>
      <vt:lpstr>CONT…………………..</vt:lpstr>
      <vt:lpstr>CONT…………………….</vt:lpstr>
      <vt:lpstr>STARCH ROOTS</vt:lpstr>
      <vt:lpstr>LEGUMES </vt:lpstr>
      <vt:lpstr>FISH AND MEAT</vt:lpstr>
      <vt:lpstr>THE METHODS OF PRESERVATIONS</vt:lpstr>
      <vt:lpstr>II).DRYING </vt:lpstr>
      <vt:lpstr>DRY METHOD</vt:lpstr>
      <vt:lpstr>CONT……………………</vt:lpstr>
      <vt:lpstr>Canning and bottling</vt:lpstr>
      <vt:lpstr>Thing to remember about sealed food</vt:lpstr>
      <vt:lpstr>Labeling </vt:lpstr>
      <vt:lpstr>Eggs </vt:lpstr>
      <vt:lpstr>Types of milk</vt:lpstr>
      <vt:lpstr>Other methods of food preservations</vt:lpstr>
      <vt:lpstr>Chemicals </vt:lpstr>
      <vt:lpstr>Food protection-</vt:lpstr>
      <vt:lpstr>Contaminants of food include:-</vt:lpstr>
      <vt:lpstr>Food poisoning due to toxins</vt:lpstr>
      <vt:lpstr>Symptoms include:-</vt:lpstr>
      <vt:lpstr>Food poisoning due to bacteria infection:-</vt:lpstr>
      <vt:lpstr>Prevention of bacteria poisoning</vt:lpstr>
      <vt:lpstr>Cont………………</vt:lpstr>
      <vt:lpstr>Food poisoning due to chemicals or poisonous foods</vt:lpstr>
      <vt:lpstr>Intestinal anthrax</vt:lpstr>
      <vt:lpstr>RVF-(rift valley fever)</vt:lpstr>
      <vt:lpstr>Food budgeting </vt:lpstr>
      <vt:lpstr>Cont…………</vt:lpstr>
      <vt:lpstr>Food selling </vt:lpstr>
      <vt:lpstr>Buying </vt:lpstr>
      <vt:lpstr>Community hygiene(Environmental sanitation)</vt:lpstr>
      <vt:lpstr>Cont………………….</vt:lpstr>
      <vt:lpstr>Cont…………………</vt:lpstr>
      <vt:lpstr>Water supply</vt:lpstr>
      <vt:lpstr>Water contaminants</vt:lpstr>
      <vt:lpstr>Water sources</vt:lpstr>
      <vt:lpstr>Protection of water supply</vt:lpstr>
      <vt:lpstr>Cont…………………..</vt:lpstr>
      <vt:lpstr>ii) Wells-deep and shallow</vt:lpstr>
      <vt:lpstr>iii).River water</vt:lpstr>
      <vt:lpstr>iv).Rain water</vt:lpstr>
      <vt:lpstr>Methods of water purification</vt:lpstr>
      <vt:lpstr>3).Natural self-purification</vt:lpstr>
      <vt:lpstr>4).Filtration  </vt:lpstr>
      <vt:lpstr>5).Chlorination</vt:lpstr>
      <vt:lpstr>Diseases associated with water</vt:lpstr>
      <vt:lpstr>Large scale water treatment </vt:lpstr>
      <vt:lpstr>Cont…………………</vt:lpstr>
      <vt:lpstr>Cont………………</vt:lpstr>
      <vt:lpstr>Cont………………</vt:lpstr>
      <vt:lpstr>Refuse disposal</vt:lpstr>
      <vt:lpstr>Urban </vt:lpstr>
      <vt:lpstr>Vegetable and food waste</vt:lpstr>
      <vt:lpstr>The compost pit</vt:lpstr>
      <vt:lpstr>Cont…………….</vt:lpstr>
      <vt:lpstr>Methods of refuse disposal-(recommeded)</vt:lpstr>
      <vt:lpstr>Process of waste management:-</vt:lpstr>
      <vt:lpstr>Institutions </vt:lpstr>
      <vt:lpstr>Markets </vt:lpstr>
      <vt:lpstr>Waste water disposal</vt:lpstr>
      <vt:lpstr>Markets and town centres</vt:lpstr>
      <vt:lpstr>Excreta disposal</vt:lpstr>
      <vt:lpstr>The pit latrine </vt:lpstr>
      <vt:lpstr>Cont……………….</vt:lpstr>
      <vt:lpstr>Parts of a latrine</vt:lpstr>
      <vt:lpstr>The VIP</vt:lpstr>
      <vt:lpstr>The trench pit latrine (multiple pits)</vt:lpstr>
      <vt:lpstr>Water carriage system</vt:lpstr>
      <vt:lpstr>Cont…………..</vt:lpstr>
      <vt:lpstr>Cont………..</vt:lpstr>
      <vt:lpstr>Cont…………….</vt:lpstr>
      <vt:lpstr>The septic tank</vt:lpstr>
      <vt:lpstr>Cont………….</vt:lpstr>
      <vt:lpstr>Other factors related to health</vt:lpstr>
      <vt:lpstr>Types of light</vt:lpstr>
      <vt:lpstr>Artificial lights</vt:lpstr>
      <vt:lpstr>Note </vt:lpstr>
      <vt:lpstr>Ventilation </vt:lpstr>
      <vt:lpstr>Types of ventilation</vt:lpstr>
      <vt:lpstr>Warmth and heating </vt:lpstr>
      <vt:lpstr>Housing </vt:lpstr>
      <vt:lpstr>Functions of a house</vt:lpstr>
      <vt:lpstr> A good house should have the following</vt:lpstr>
      <vt:lpstr>Cont……….</vt:lpstr>
      <vt:lpstr>Cont………………</vt:lpstr>
      <vt:lpstr>When designing a house consider the following</vt:lpstr>
      <vt:lpstr>Cont……………..</vt:lpstr>
      <vt:lpstr>The floor</vt:lpstr>
      <vt:lpstr>Classification of houses</vt:lpstr>
      <vt:lpstr>Temporary houses</vt:lpstr>
      <vt:lpstr>Semi-permanent  house</vt:lpstr>
      <vt:lpstr>Permanent house</vt:lpstr>
      <vt:lpstr>CONTROL OF VECTORS AND RODENTS</vt:lpstr>
      <vt:lpstr>Insects </vt:lpstr>
      <vt:lpstr>Rodents </vt:lpstr>
      <vt:lpstr>House fly</vt:lpstr>
      <vt:lpstr>Some diseases house fly spreads</vt:lpstr>
      <vt:lpstr>Prevention of transmission</vt:lpstr>
      <vt:lpstr>Cont………………..</vt:lpstr>
      <vt:lpstr>Cont……………..</vt:lpstr>
      <vt:lpstr>Fleas </vt:lpstr>
      <vt:lpstr>Jigger flea-(Tunga penetrans)</vt:lpstr>
      <vt:lpstr>Control </vt:lpstr>
      <vt:lpstr>Lice </vt:lpstr>
      <vt:lpstr>louse</vt:lpstr>
      <vt:lpstr>Control </vt:lpstr>
      <vt:lpstr>Ticks </vt:lpstr>
      <vt:lpstr>Control of ticks</vt:lpstr>
      <vt:lpstr>Bed bugs</vt:lpstr>
      <vt:lpstr>Control </vt:lpstr>
      <vt:lpstr>Cockroaches </vt:lpstr>
      <vt:lpstr>Control </vt:lpstr>
      <vt:lpstr>Mosquitoes </vt:lpstr>
      <vt:lpstr>Control </vt:lpstr>
      <vt:lpstr>others</vt:lpstr>
      <vt:lpstr>Rats and mice</vt:lpstr>
      <vt:lpstr>Diseases </vt:lpstr>
      <vt:lpstr>Control </vt:lpstr>
      <vt:lpstr>Slide 185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HEALTH</dc:title>
  <dc:creator>dr.kisilu</dc:creator>
  <cp:lastModifiedBy>Lenovo</cp:lastModifiedBy>
  <cp:revision>120</cp:revision>
  <dcterms:created xsi:type="dcterms:W3CDTF">2014-07-28T06:09:32Z</dcterms:created>
  <dcterms:modified xsi:type="dcterms:W3CDTF">2015-03-06T06:03:24Z</dcterms:modified>
</cp:coreProperties>
</file>