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1"/>
  </p:notesMasterIdLst>
  <p:sldIdLst>
    <p:sldId id="291" r:id="rId2"/>
    <p:sldId id="259" r:id="rId3"/>
    <p:sldId id="260" r:id="rId4"/>
    <p:sldId id="261" r:id="rId5"/>
    <p:sldId id="262" r:id="rId6"/>
    <p:sldId id="277" r:id="rId7"/>
    <p:sldId id="278" r:id="rId8"/>
    <p:sldId id="257" r:id="rId9"/>
    <p:sldId id="275" r:id="rId10"/>
    <p:sldId id="292" r:id="rId11"/>
    <p:sldId id="293" r:id="rId12"/>
    <p:sldId id="294" r:id="rId13"/>
    <p:sldId id="295" r:id="rId14"/>
    <p:sldId id="276" r:id="rId15"/>
    <p:sldId id="263" r:id="rId16"/>
    <p:sldId id="264" r:id="rId17"/>
    <p:sldId id="265" r:id="rId18"/>
    <p:sldId id="266" r:id="rId19"/>
    <p:sldId id="267" r:id="rId20"/>
    <p:sldId id="268" r:id="rId21"/>
    <p:sldId id="282" r:id="rId22"/>
    <p:sldId id="269" r:id="rId23"/>
    <p:sldId id="270" r:id="rId24"/>
    <p:sldId id="279" r:id="rId25"/>
    <p:sldId id="280" r:id="rId26"/>
    <p:sldId id="281" r:id="rId27"/>
    <p:sldId id="271" r:id="rId28"/>
    <p:sldId id="272" r:id="rId29"/>
    <p:sldId id="273" r:id="rId30"/>
    <p:sldId id="274" r:id="rId31"/>
    <p:sldId id="283" r:id="rId32"/>
    <p:sldId id="284" r:id="rId33"/>
    <p:sldId id="285" r:id="rId34"/>
    <p:sldId id="296" r:id="rId35"/>
    <p:sldId id="286" r:id="rId36"/>
    <p:sldId id="287" r:id="rId37"/>
    <p:sldId id="288" r:id="rId38"/>
    <p:sldId id="289" r:id="rId39"/>
    <p:sldId id="290" r:id="rId4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45" d="100"/>
          <a:sy n="45" d="100"/>
        </p:scale>
        <p:origin x="-1236"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DEF1D9A-DAC5-44E1-A6DA-C24E35FEFA94}" type="datetimeFigureOut">
              <a:rPr lang="en-US" smtClean="0"/>
              <a:pPr/>
              <a:t>4/27/2018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B6BD4DC-2132-4E18-B9BE-527D89CA98BA}"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B6BD4DC-2132-4E18-B9BE-527D89CA98BA}" type="slidenum">
              <a:rPr lang="en-US" smtClean="0"/>
              <a:pPr/>
              <a:t>3</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C6B7A87-0401-456F-846F-7DEAF27B6799}" type="datetimeFigureOut">
              <a:rPr lang="en-US" smtClean="0"/>
              <a:pPr/>
              <a:t>4/27/2018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DCF0A4-F890-437D-8B30-5DCBD5AE8C24}"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C6B7A87-0401-456F-846F-7DEAF27B6799}" type="datetimeFigureOut">
              <a:rPr lang="en-US" smtClean="0"/>
              <a:pPr/>
              <a:t>4/27/2018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DCF0A4-F890-437D-8B30-5DCBD5AE8C2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C6B7A87-0401-456F-846F-7DEAF27B6799}" type="datetimeFigureOut">
              <a:rPr lang="en-US" smtClean="0"/>
              <a:pPr/>
              <a:t>4/27/2018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DCF0A4-F890-437D-8B30-5DCBD5AE8C2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C6B7A87-0401-456F-846F-7DEAF27B6799}" type="datetimeFigureOut">
              <a:rPr lang="en-US" smtClean="0"/>
              <a:pPr/>
              <a:t>4/27/2018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DCF0A4-F890-437D-8B30-5DCBD5AE8C2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C6B7A87-0401-456F-846F-7DEAF27B6799}" type="datetimeFigureOut">
              <a:rPr lang="en-US" smtClean="0"/>
              <a:pPr/>
              <a:t>4/27/2018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DCF0A4-F890-437D-8B30-5DCBD5AE8C24}"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C6B7A87-0401-456F-846F-7DEAF27B6799}" type="datetimeFigureOut">
              <a:rPr lang="en-US" smtClean="0"/>
              <a:pPr/>
              <a:t>4/27/2018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5DCF0A4-F890-437D-8B30-5DCBD5AE8C2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C6B7A87-0401-456F-846F-7DEAF27B6799}" type="datetimeFigureOut">
              <a:rPr lang="en-US" smtClean="0"/>
              <a:pPr/>
              <a:t>4/27/2018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5DCF0A4-F890-437D-8B30-5DCBD5AE8C2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C6B7A87-0401-456F-846F-7DEAF27B6799}" type="datetimeFigureOut">
              <a:rPr lang="en-US" smtClean="0"/>
              <a:pPr/>
              <a:t>4/27/2018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5DCF0A4-F890-437D-8B30-5DCBD5AE8C2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C6B7A87-0401-456F-846F-7DEAF27B6799}" type="datetimeFigureOut">
              <a:rPr lang="en-US" smtClean="0"/>
              <a:pPr/>
              <a:t>4/27/2018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5DCF0A4-F890-437D-8B30-5DCBD5AE8C2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C6B7A87-0401-456F-846F-7DEAF27B6799}" type="datetimeFigureOut">
              <a:rPr lang="en-US" smtClean="0"/>
              <a:pPr/>
              <a:t>4/27/2018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5DCF0A4-F890-437D-8B30-5DCBD5AE8C2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C6B7A87-0401-456F-846F-7DEAF27B6799}" type="datetimeFigureOut">
              <a:rPr lang="en-US" smtClean="0"/>
              <a:pPr/>
              <a:t>4/27/2018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5DCF0A4-F890-437D-8B30-5DCBD5AE8C24}"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C6B7A87-0401-456F-846F-7DEAF27B6799}" type="datetimeFigureOut">
              <a:rPr lang="en-US" smtClean="0"/>
              <a:pPr/>
              <a:t>4/27/2018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5DCF0A4-F890-437D-8B30-5DCBD5AE8C2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533401"/>
            <a:ext cx="7772400" cy="4876799"/>
          </a:xfrm>
        </p:spPr>
        <p:txBody>
          <a:bodyPr>
            <a:noAutofit/>
          </a:bodyPr>
          <a:lstStyle/>
          <a:p>
            <a:r>
              <a:rPr lang="en-US" sz="9600" dirty="0" smtClean="0"/>
              <a:t>COMMUNITY MIDWIFERY</a:t>
            </a:r>
            <a:endParaRPr lang="en-US" sz="9600" dirty="0"/>
          </a:p>
        </p:txBody>
      </p:sp>
      <p:sp>
        <p:nvSpPr>
          <p:cNvPr id="3" name="Subtitle 2"/>
          <p:cNvSpPr>
            <a:spLocks noGrp="1"/>
          </p:cNvSpPr>
          <p:nvPr>
            <p:ph type="subTitle" idx="1"/>
          </p:nvPr>
        </p:nvSpPr>
        <p:spPr>
          <a:xfrm>
            <a:off x="1371600" y="5181600"/>
            <a:ext cx="6400800" cy="609600"/>
          </a:xfrm>
        </p:spPr>
        <p:txBody>
          <a:bodyPr>
            <a:normAutofit/>
          </a:bodyPr>
          <a:lstStyle/>
          <a:p>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The health policy objectives are to: </a:t>
            </a:r>
          </a:p>
          <a:p>
            <a:pPr lvl="1"/>
            <a:r>
              <a:rPr lang="en-US" dirty="0" smtClean="0"/>
              <a:t>Eliminate communicable conditions; </a:t>
            </a:r>
          </a:p>
          <a:p>
            <a:pPr lvl="1"/>
            <a:r>
              <a:rPr lang="en-US" dirty="0" smtClean="0"/>
              <a:t>halt, and reverse the rising burden of non-communicable conditions; </a:t>
            </a:r>
          </a:p>
          <a:p>
            <a:pPr lvl="1"/>
            <a:r>
              <a:rPr lang="en-US" dirty="0" smtClean="0"/>
              <a:t>reduce the burden of violence and injuries; </a:t>
            </a:r>
          </a:p>
          <a:p>
            <a:pPr lvl="1"/>
            <a:r>
              <a:rPr lang="en-US" dirty="0" smtClean="0"/>
              <a:t>provide essential health care; </a:t>
            </a:r>
          </a:p>
          <a:p>
            <a:pPr lvl="1"/>
            <a:r>
              <a:rPr lang="en-US" dirty="0" smtClean="0"/>
              <a:t>minimize exposure to health risk factors </a:t>
            </a:r>
          </a:p>
          <a:p>
            <a:pPr lvl="1"/>
            <a:r>
              <a:rPr lang="en-US" dirty="0" smtClean="0"/>
              <a:t>strengthen collaboration with health related sectors.</a:t>
            </a:r>
          </a:p>
          <a:p>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None/>
            </a:pPr>
            <a:r>
              <a:rPr lang="en-US" b="1" dirty="0" smtClean="0"/>
              <a:t>Kenya Health Sector Strategic and Investment Plan</a:t>
            </a:r>
          </a:p>
          <a:p>
            <a:r>
              <a:rPr lang="en-US" dirty="0" smtClean="0"/>
              <a:t>The Kenya Health Sector Strategic and investment plan (KHSSP) for the period 2012- 2018 emphasizes the implementation of interventions and prioritization of investments that relate to maternal and newborn health</a:t>
            </a:r>
          </a:p>
          <a:p>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endParaRPr lang="en-US" dirty="0"/>
          </a:p>
        </p:txBody>
      </p:sp>
      <p:sp>
        <p:nvSpPr>
          <p:cNvPr id="3" name="Content Placeholder 2"/>
          <p:cNvSpPr>
            <a:spLocks noGrp="1"/>
          </p:cNvSpPr>
          <p:nvPr>
            <p:ph idx="1"/>
          </p:nvPr>
        </p:nvSpPr>
        <p:spPr>
          <a:xfrm>
            <a:off x="457200" y="1143000"/>
            <a:ext cx="8229600" cy="5181600"/>
          </a:xfrm>
        </p:spPr>
        <p:txBody>
          <a:bodyPr>
            <a:normAutofit fontScale="77500" lnSpcReduction="20000"/>
          </a:bodyPr>
          <a:lstStyle/>
          <a:p>
            <a:pPr>
              <a:buNone/>
            </a:pPr>
            <a:r>
              <a:rPr lang="en-US" b="1" dirty="0" smtClean="0"/>
              <a:t>Kenya’s constitution (2010), Service Delivery levels and Essential Package for Health</a:t>
            </a:r>
          </a:p>
          <a:p>
            <a:r>
              <a:rPr lang="en-US" b="1" dirty="0" smtClean="0"/>
              <a:t>The constitution recognizes</a:t>
            </a:r>
            <a:r>
              <a:rPr lang="en-US" dirty="0" smtClean="0"/>
              <a:t> equal access to health care systems</a:t>
            </a:r>
          </a:p>
          <a:p>
            <a:r>
              <a:rPr lang="en-US" dirty="0" smtClean="0"/>
              <a:t>Due to devolution, the service delivery levels are organized in four tiers:</a:t>
            </a:r>
          </a:p>
          <a:p>
            <a:pPr lvl="1">
              <a:buFont typeface="Wingdings" pitchFamily="2" charset="2"/>
              <a:buChar char="ü"/>
            </a:pPr>
            <a:r>
              <a:rPr lang="en-US" b="1" dirty="0" smtClean="0"/>
              <a:t>Community level: </a:t>
            </a:r>
            <a:r>
              <a:rPr lang="en-US" dirty="0" smtClean="0"/>
              <a:t>The foundation of the service delivery system</a:t>
            </a:r>
          </a:p>
          <a:p>
            <a:pPr lvl="1">
              <a:buFont typeface="Wingdings" pitchFamily="2" charset="2"/>
              <a:buChar char="ü"/>
            </a:pPr>
            <a:r>
              <a:rPr lang="en-US" b="1" dirty="0" smtClean="0"/>
              <a:t>Primary care level: </a:t>
            </a:r>
            <a:r>
              <a:rPr lang="en-US" dirty="0" smtClean="0"/>
              <a:t>dispensaries, health </a:t>
            </a:r>
            <a:r>
              <a:rPr lang="en-US" dirty="0" err="1" smtClean="0"/>
              <a:t>centres</a:t>
            </a:r>
            <a:r>
              <a:rPr lang="en-US" dirty="0" smtClean="0"/>
              <a:t>  &amp; maternity /nursing homes. Most clients needs are addressed</a:t>
            </a:r>
          </a:p>
          <a:p>
            <a:pPr lvl="1">
              <a:buFont typeface="Wingdings" pitchFamily="2" charset="2"/>
              <a:buChar char="ü"/>
            </a:pPr>
            <a:r>
              <a:rPr lang="en-US" b="1" dirty="0" smtClean="0"/>
              <a:t> County </a:t>
            </a:r>
            <a:r>
              <a:rPr lang="en-US" b="1" dirty="0" err="1" smtClean="0"/>
              <a:t>level:</a:t>
            </a:r>
            <a:r>
              <a:rPr lang="en-US" dirty="0" err="1" smtClean="0"/>
              <a:t>The</a:t>
            </a:r>
            <a:r>
              <a:rPr lang="en-US" dirty="0" smtClean="0"/>
              <a:t> first level hospitals, whose services complement the </a:t>
            </a:r>
            <a:r>
              <a:rPr lang="en-US" dirty="0" err="1" smtClean="0"/>
              <a:t>primarycare</a:t>
            </a:r>
            <a:r>
              <a:rPr lang="en-US" dirty="0" smtClean="0"/>
              <a:t> level to allow for a more comprehensive package of services.</a:t>
            </a:r>
            <a:endParaRPr lang="en-US" b="1" dirty="0" smtClean="0"/>
          </a:p>
          <a:p>
            <a:pPr lvl="1">
              <a:buFont typeface="Wingdings" pitchFamily="2" charset="2"/>
              <a:buChar char="ü"/>
            </a:pPr>
            <a:r>
              <a:rPr lang="en-US" b="1" dirty="0" smtClean="0"/>
              <a:t>  National level: The tertiary level hospitals, </a:t>
            </a:r>
            <a:r>
              <a:rPr lang="en-US" dirty="0" smtClean="0"/>
              <a:t>services are highly specialized  </a:t>
            </a:r>
          </a:p>
          <a:p>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smtClean="0"/>
              <a:t>KEPH services offered at community level</a:t>
            </a:r>
          </a:p>
          <a:p>
            <a:r>
              <a:rPr lang="en-US" dirty="0" smtClean="0"/>
              <a:t>These include: immunizations, child health, maternal and newborn health, family planning among others. </a:t>
            </a:r>
          </a:p>
          <a:p>
            <a:r>
              <a:rPr lang="en-US" dirty="0" smtClean="0"/>
              <a:t>These services are offered by; Community Health Workers (CHWs), Community Health Extension Workers (CHEWs) and Community Midwives.</a:t>
            </a:r>
          </a:p>
          <a:p>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Implementation experience with CM model</a:t>
            </a:r>
            <a:endParaRPr lang="en-US" b="1" dirty="0"/>
          </a:p>
        </p:txBody>
      </p:sp>
      <p:sp>
        <p:nvSpPr>
          <p:cNvPr id="3" name="Content Placeholder 2"/>
          <p:cNvSpPr>
            <a:spLocks noGrp="1"/>
          </p:cNvSpPr>
          <p:nvPr>
            <p:ph idx="1"/>
          </p:nvPr>
        </p:nvSpPr>
        <p:spPr/>
        <p:txBody>
          <a:bodyPr/>
          <a:lstStyle/>
          <a:p>
            <a:r>
              <a:rPr lang="en-US" dirty="0" smtClean="0"/>
              <a:t>In original CM model, was CM expected to conduct delivery in a woman's home. However some common reasons were cited by women to include, lack of privacy in their own homes and inadequate space especially where the family stays in one room. On the other hand CM cited insecurity (especially at night), long distances that let to delay in receiving health care. </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THE PHASES OF DELAY</a:t>
            </a:r>
            <a:br>
              <a:rPr lang="en-US" b="1" dirty="0" smtClean="0"/>
            </a:br>
            <a:endParaRPr lang="en-US" dirty="0"/>
          </a:p>
        </p:txBody>
      </p:sp>
      <p:sp>
        <p:nvSpPr>
          <p:cNvPr id="3" name="Content Placeholder 2"/>
          <p:cNvSpPr>
            <a:spLocks noGrp="1"/>
          </p:cNvSpPr>
          <p:nvPr>
            <p:ph idx="1"/>
          </p:nvPr>
        </p:nvSpPr>
        <p:spPr/>
        <p:txBody>
          <a:bodyPr/>
          <a:lstStyle/>
          <a:p>
            <a:r>
              <a:rPr lang="en-US" dirty="0" smtClean="0"/>
              <a:t>Delay in receiving care has been described in three phases (sometimes called the three delays):</a:t>
            </a:r>
          </a:p>
          <a:p>
            <a:r>
              <a:rPr lang="en-US" dirty="0" smtClean="0"/>
              <a:t> Phase 1. Decision to seek care</a:t>
            </a:r>
          </a:p>
          <a:p>
            <a:r>
              <a:rPr lang="en-US" dirty="0" smtClean="0"/>
              <a:t> Phase 2. Reaching the medical facility</a:t>
            </a:r>
          </a:p>
          <a:p>
            <a:r>
              <a:rPr lang="en-US" dirty="0" smtClean="0"/>
              <a:t> Phase 3. Receiving adequate treatment.</a:t>
            </a:r>
          </a:p>
          <a:p>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None/>
            </a:pPr>
            <a:r>
              <a:rPr lang="en-US" b="1" dirty="0" smtClean="0"/>
              <a:t>Phase 1.</a:t>
            </a:r>
            <a:r>
              <a:rPr lang="en-US" dirty="0" smtClean="0"/>
              <a:t> Delay in decision to seek care  This is affected by:</a:t>
            </a:r>
          </a:p>
          <a:p>
            <a:r>
              <a:rPr lang="en-US" dirty="0" smtClean="0"/>
              <a:t> Economic status</a:t>
            </a:r>
          </a:p>
          <a:p>
            <a:r>
              <a:rPr lang="en-US" dirty="0" smtClean="0"/>
              <a:t> Educational status</a:t>
            </a:r>
          </a:p>
          <a:p>
            <a:r>
              <a:rPr lang="en-US" dirty="0" smtClean="0"/>
              <a:t> Women’s status</a:t>
            </a:r>
          </a:p>
          <a:p>
            <a:r>
              <a:rPr lang="en-US" dirty="0" smtClean="0"/>
              <a:t> Illness characteristics</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None/>
            </a:pPr>
            <a:r>
              <a:rPr lang="en-US" b="1" dirty="0" smtClean="0"/>
              <a:t>Phase 2.</a:t>
            </a:r>
            <a:r>
              <a:rPr lang="en-US" dirty="0" smtClean="0"/>
              <a:t> Delay in reaching the medical facility  This is affected by:</a:t>
            </a:r>
          </a:p>
          <a:p>
            <a:r>
              <a:rPr lang="en-US" dirty="0" smtClean="0"/>
              <a:t> Distance</a:t>
            </a:r>
          </a:p>
          <a:p>
            <a:r>
              <a:rPr lang="en-US" dirty="0" smtClean="0"/>
              <a:t> Transport</a:t>
            </a:r>
          </a:p>
          <a:p>
            <a:r>
              <a:rPr lang="en-US" dirty="0" smtClean="0"/>
              <a:t> Roads</a:t>
            </a:r>
          </a:p>
          <a:p>
            <a:r>
              <a:rPr lang="en-US" dirty="0" smtClean="0"/>
              <a:t> Cost.</a:t>
            </a:r>
          </a:p>
          <a:p>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pPr>
              <a:buNone/>
            </a:pPr>
            <a:r>
              <a:rPr lang="en-US" b="1" dirty="0" smtClean="0"/>
              <a:t>Phase 3.</a:t>
            </a:r>
            <a:r>
              <a:rPr lang="en-US" dirty="0" smtClean="0"/>
              <a:t> Delay in receiving adequate treatment</a:t>
            </a:r>
          </a:p>
          <a:p>
            <a:r>
              <a:rPr lang="en-US" dirty="0" smtClean="0"/>
              <a:t> What quality of care can women expect at health facilities?</a:t>
            </a:r>
          </a:p>
          <a:p>
            <a:r>
              <a:rPr lang="en-US" dirty="0" smtClean="0"/>
              <a:t> Is there always the right kind of help available?</a:t>
            </a:r>
          </a:p>
          <a:p>
            <a:pPr>
              <a:buNone/>
            </a:pPr>
            <a:r>
              <a:rPr lang="en-US" u="sng" dirty="0" smtClean="0"/>
              <a:t>The right kind of help means:</a:t>
            </a:r>
          </a:p>
          <a:p>
            <a:r>
              <a:rPr lang="en-US" dirty="0" smtClean="0"/>
              <a:t>  Skilled staff</a:t>
            </a:r>
          </a:p>
          <a:p>
            <a:r>
              <a:rPr lang="en-US" dirty="0" smtClean="0"/>
              <a:t>  Drugs</a:t>
            </a:r>
          </a:p>
          <a:p>
            <a:r>
              <a:rPr lang="en-US" dirty="0" smtClean="0"/>
              <a:t>  Sterile equipment, and</a:t>
            </a:r>
          </a:p>
          <a:p>
            <a:r>
              <a:rPr lang="en-US" dirty="0" smtClean="0"/>
              <a:t>  Blood for transfusion.</a:t>
            </a:r>
          </a:p>
          <a:p>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normAutofit fontScale="90000"/>
          </a:bodyPr>
          <a:lstStyle/>
          <a:p>
            <a:r>
              <a:rPr lang="en-US" sz="3100" b="1" dirty="0" smtClean="0"/>
              <a:t>Factors that influence motivation and work </a:t>
            </a:r>
            <a:r>
              <a:rPr lang="en-US" sz="3100" b="1" dirty="0" err="1" smtClean="0"/>
              <a:t>behaviour</a:t>
            </a:r>
            <a:r>
              <a:rPr lang="en-US" sz="3100" b="1" dirty="0" smtClean="0"/>
              <a:t> of community based workers:  </a:t>
            </a:r>
            <a:r>
              <a:rPr lang="en-US" b="1" dirty="0" smtClean="0"/>
              <a:t/>
            </a:r>
            <a:br>
              <a:rPr lang="en-US" b="1" dirty="0" smtClean="0"/>
            </a:br>
            <a:endParaRPr lang="en-US" dirty="0"/>
          </a:p>
        </p:txBody>
      </p:sp>
      <p:sp>
        <p:nvSpPr>
          <p:cNvPr id="3" name="Content Placeholder 2"/>
          <p:cNvSpPr>
            <a:spLocks noGrp="1"/>
          </p:cNvSpPr>
          <p:nvPr>
            <p:ph idx="1"/>
          </p:nvPr>
        </p:nvSpPr>
        <p:spPr/>
        <p:txBody>
          <a:bodyPr>
            <a:normAutofit fontScale="70000" lnSpcReduction="20000"/>
          </a:bodyPr>
          <a:lstStyle/>
          <a:p>
            <a:pPr>
              <a:buNone/>
            </a:pPr>
            <a:r>
              <a:rPr lang="en-US" dirty="0" smtClean="0"/>
              <a:t>•  Hopes for better life through continuous development of life skills and opportunities  </a:t>
            </a:r>
          </a:p>
          <a:p>
            <a:pPr>
              <a:buNone/>
            </a:pPr>
            <a:r>
              <a:rPr lang="en-US" dirty="0" smtClean="0"/>
              <a:t>•  Personal interest  </a:t>
            </a:r>
          </a:p>
          <a:p>
            <a:pPr>
              <a:buNone/>
            </a:pPr>
            <a:r>
              <a:rPr lang="en-US" dirty="0" smtClean="0"/>
              <a:t>•  Administrative environment (government regulations, laws, procedures,  support) </a:t>
            </a:r>
          </a:p>
          <a:p>
            <a:pPr>
              <a:buNone/>
            </a:pPr>
            <a:r>
              <a:rPr lang="en-US" dirty="0" smtClean="0"/>
              <a:t>•  Community factors  </a:t>
            </a:r>
          </a:p>
          <a:p>
            <a:pPr>
              <a:buNone/>
            </a:pPr>
            <a:r>
              <a:rPr lang="en-US" dirty="0" smtClean="0"/>
              <a:t>•  Political and policy environment   </a:t>
            </a:r>
          </a:p>
          <a:p>
            <a:pPr>
              <a:buNone/>
            </a:pPr>
            <a:r>
              <a:rPr lang="en-US" dirty="0" smtClean="0"/>
              <a:t>•  The strength of the governing structures linking the community and health system </a:t>
            </a:r>
          </a:p>
          <a:p>
            <a:pPr>
              <a:buNone/>
            </a:pPr>
            <a:r>
              <a:rPr lang="en-US" dirty="0" smtClean="0"/>
              <a:t>•  Training of health workers, supervisors and managers in participatory skills </a:t>
            </a:r>
          </a:p>
          <a:p>
            <a:pPr>
              <a:buNone/>
            </a:pPr>
            <a:r>
              <a:rPr lang="en-US" dirty="0" smtClean="0"/>
              <a:t>•  Supportive supervision by a multidisciplinary team of professionals</a:t>
            </a: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smtClean="0"/>
              <a:t>Background information</a:t>
            </a:r>
            <a:endParaRPr lang="en-US" dirty="0"/>
          </a:p>
        </p:txBody>
      </p:sp>
      <p:sp>
        <p:nvSpPr>
          <p:cNvPr id="3" name="Content Placeholder 2"/>
          <p:cNvSpPr>
            <a:spLocks noGrp="1"/>
          </p:cNvSpPr>
          <p:nvPr>
            <p:ph idx="1"/>
          </p:nvPr>
        </p:nvSpPr>
        <p:spPr>
          <a:xfrm>
            <a:off x="457200" y="1219200"/>
            <a:ext cx="8229600" cy="5181600"/>
          </a:xfrm>
        </p:spPr>
        <p:txBody>
          <a:bodyPr>
            <a:normAutofit fontScale="92500" lnSpcReduction="20000"/>
          </a:bodyPr>
          <a:lstStyle/>
          <a:p>
            <a:r>
              <a:rPr lang="en-US" dirty="0" smtClean="0"/>
              <a:t>Evidence from a number of studies globally has shown a reduction in maternal and </a:t>
            </a:r>
            <a:r>
              <a:rPr lang="en-US" dirty="0" err="1" smtClean="0"/>
              <a:t>perinatal</a:t>
            </a:r>
            <a:r>
              <a:rPr lang="en-US" dirty="0" smtClean="0"/>
              <a:t> mortality when women have access to a skilled attendant providing a continuum of care from pregnancy, at birth and during the postnatal period. </a:t>
            </a:r>
          </a:p>
          <a:p>
            <a:r>
              <a:rPr lang="en-US" dirty="0" smtClean="0"/>
              <a:t>In Kenya, as in most of sub‐Saharan Africa, although the majority (88%) of women attend antenatal clinic at least once during pregnancy, more than half (58%) give birth at home without any skilled assistance, and only 10% of those delivering at home receive any type of postpartum care.</a:t>
            </a:r>
          </a:p>
          <a:p>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Roles and responsibilities of a CM</a:t>
            </a:r>
            <a:endParaRPr lang="en-US" dirty="0"/>
          </a:p>
        </p:txBody>
      </p:sp>
      <p:sp>
        <p:nvSpPr>
          <p:cNvPr id="3" name="Content Placeholder 2"/>
          <p:cNvSpPr>
            <a:spLocks noGrp="1"/>
          </p:cNvSpPr>
          <p:nvPr>
            <p:ph idx="1"/>
          </p:nvPr>
        </p:nvSpPr>
        <p:spPr/>
        <p:txBody>
          <a:bodyPr/>
          <a:lstStyle/>
          <a:p>
            <a:r>
              <a:rPr lang="en-US" dirty="0" smtClean="0"/>
              <a:t>  Providing care to women and their family members (Health promotion activities and service provision)  </a:t>
            </a:r>
          </a:p>
          <a:p>
            <a:r>
              <a:rPr lang="en-US" dirty="0" smtClean="0"/>
              <a:t>  Serving as a link between level I and the formal health system  </a:t>
            </a:r>
          </a:p>
          <a:p>
            <a:r>
              <a:rPr lang="en-US" dirty="0" smtClean="0"/>
              <a:t>  Data collection and reporting</a:t>
            </a:r>
          </a:p>
          <a:p>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229600" cy="1143000"/>
          </a:xfrm>
        </p:spPr>
        <p:txBody>
          <a:bodyPr>
            <a:normAutofit fontScale="90000"/>
          </a:bodyPr>
          <a:lstStyle/>
          <a:p>
            <a:r>
              <a:rPr lang="en-US" b="1" dirty="0" smtClean="0"/>
              <a:t>Care provided to women and their families</a:t>
            </a:r>
            <a:endParaRPr lang="en-US" b="1" dirty="0"/>
          </a:p>
        </p:txBody>
      </p:sp>
      <p:sp>
        <p:nvSpPr>
          <p:cNvPr id="3" name="Content Placeholder 2"/>
          <p:cNvSpPr>
            <a:spLocks noGrp="1"/>
          </p:cNvSpPr>
          <p:nvPr>
            <p:ph idx="1"/>
          </p:nvPr>
        </p:nvSpPr>
        <p:spPr>
          <a:xfrm>
            <a:off x="457200" y="1981200"/>
            <a:ext cx="8229600" cy="4144963"/>
          </a:xfrm>
        </p:spPr>
        <p:txBody>
          <a:bodyPr/>
          <a:lstStyle/>
          <a:p>
            <a:r>
              <a:rPr lang="en-US" dirty="0" smtClean="0"/>
              <a:t>Divided into two broad areas: </a:t>
            </a:r>
            <a:r>
              <a:rPr lang="en-US" dirty="0" smtClean="0">
                <a:solidFill>
                  <a:srgbClr val="0070C0"/>
                </a:solidFill>
              </a:rPr>
              <a:t>Health promotion activities and service provision in maternal and newborn as well as reproductive health service areas.</a:t>
            </a:r>
          </a:p>
          <a:p>
            <a:endParaRPr lang="en-US" dirty="0" smtClean="0"/>
          </a:p>
          <a:p>
            <a:pPr>
              <a:buNone/>
            </a:pPr>
            <a:endParaRPr lang="en-US" dirty="0" smtClean="0">
              <a:solidFill>
                <a:schemeClr val="bg1"/>
              </a:solidFill>
            </a:endParaRPr>
          </a:p>
          <a:p>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Roles and responsibilities of a CM</a:t>
            </a:r>
            <a:endParaRPr lang="en-US" dirty="0"/>
          </a:p>
        </p:txBody>
      </p:sp>
      <p:sp>
        <p:nvSpPr>
          <p:cNvPr id="3" name="Content Placeholder 2"/>
          <p:cNvSpPr>
            <a:spLocks noGrp="1"/>
          </p:cNvSpPr>
          <p:nvPr>
            <p:ph idx="1"/>
          </p:nvPr>
        </p:nvSpPr>
        <p:spPr/>
        <p:txBody>
          <a:bodyPr>
            <a:normAutofit fontScale="77500" lnSpcReduction="20000"/>
          </a:bodyPr>
          <a:lstStyle/>
          <a:p>
            <a:r>
              <a:rPr lang="en-US" b="1" dirty="0" smtClean="0"/>
              <a:t>Reducing the three delays</a:t>
            </a:r>
          </a:p>
          <a:p>
            <a:pPr>
              <a:buNone/>
            </a:pPr>
            <a:r>
              <a:rPr lang="en-US" dirty="0" smtClean="0"/>
              <a:t>The CM provides health promotion  and educates women, men and particularly grandmothers and families on:  </a:t>
            </a:r>
          </a:p>
          <a:p>
            <a:r>
              <a:rPr lang="en-US" dirty="0" smtClean="0"/>
              <a:t>•  Importance of when and where to seek health care services during pregnancy, </a:t>
            </a:r>
            <a:r>
              <a:rPr lang="en-US" dirty="0" err="1" smtClean="0"/>
              <a:t>labour</a:t>
            </a:r>
            <a:r>
              <a:rPr lang="en-US" dirty="0" smtClean="0"/>
              <a:t> childbirth and the postnatal period (for mother and baby) </a:t>
            </a:r>
          </a:p>
          <a:p>
            <a:r>
              <a:rPr lang="en-US" dirty="0" smtClean="0"/>
              <a:t>•  Information on importance of testing for HIV and referral for VCT and PMTCT </a:t>
            </a:r>
          </a:p>
          <a:p>
            <a:r>
              <a:rPr lang="en-US" dirty="0" smtClean="0"/>
              <a:t>•  The importance of an individualized birth preparedness and postnatal plan  </a:t>
            </a:r>
          </a:p>
          <a:p>
            <a:r>
              <a:rPr lang="en-US" dirty="0" smtClean="0"/>
              <a:t>•  Assists the woman and her family to prepare a birth, postnatal care plan including postpartum family planning </a:t>
            </a:r>
          </a:p>
          <a:p>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  Identification of danger signs in pregnancy </a:t>
            </a:r>
            <a:r>
              <a:rPr lang="en-US" dirty="0" err="1" smtClean="0"/>
              <a:t>labour</a:t>
            </a:r>
            <a:r>
              <a:rPr lang="en-US" dirty="0" smtClean="0"/>
              <a:t>, childbirth and postnatal period  </a:t>
            </a:r>
          </a:p>
          <a:p>
            <a:r>
              <a:rPr lang="en-US" dirty="0" smtClean="0"/>
              <a:t>•  Recognition of danger signs in the newborn including sepsis to ensure family seek early treatment </a:t>
            </a:r>
          </a:p>
          <a:p>
            <a:r>
              <a:rPr lang="en-US" dirty="0" smtClean="0"/>
              <a:t>•  How to prepare  or plan for  emergencies (funds ,support, permission etc) </a:t>
            </a:r>
          </a:p>
          <a:p>
            <a:r>
              <a:rPr lang="en-US" dirty="0" smtClean="0"/>
              <a:t>•  Reproductive health knowledge among women and their male partners  </a:t>
            </a:r>
          </a:p>
          <a:p>
            <a:r>
              <a:rPr lang="en-US" dirty="0" smtClean="0"/>
              <a:t>•  The importance of health timing and spacing of pregnancies </a:t>
            </a:r>
          </a:p>
          <a:p>
            <a:r>
              <a:rPr lang="en-US" dirty="0" smtClean="0"/>
              <a:t>•  The availability of family planning commodities </a:t>
            </a:r>
          </a:p>
          <a:p>
            <a:r>
              <a:rPr lang="en-US" dirty="0" smtClean="0"/>
              <a:t>•  Importance of completing all immunizations in infants/children</a:t>
            </a:r>
          </a:p>
          <a:p>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Selection criteria</a:t>
            </a:r>
            <a:endParaRPr lang="en-US" b="1" dirty="0"/>
          </a:p>
        </p:txBody>
      </p:sp>
      <p:sp>
        <p:nvSpPr>
          <p:cNvPr id="3" name="Content Placeholder 2"/>
          <p:cNvSpPr>
            <a:spLocks noGrp="1"/>
          </p:cNvSpPr>
          <p:nvPr>
            <p:ph idx="1"/>
          </p:nvPr>
        </p:nvSpPr>
        <p:spPr/>
        <p:txBody>
          <a:bodyPr/>
          <a:lstStyle/>
          <a:p>
            <a:r>
              <a:rPr lang="en-US" dirty="0" smtClean="0"/>
              <a:t>The following prerequisites are essential and should be verified with the relevant professional body;</a:t>
            </a:r>
          </a:p>
          <a:p>
            <a:pPr>
              <a:buFont typeface="Wingdings" pitchFamily="2" charset="2"/>
              <a:buChar char="ü"/>
            </a:pPr>
            <a:r>
              <a:rPr lang="en-US" dirty="0" smtClean="0"/>
              <a:t> Registered Nurse/ Midwife; enrolled Nurse/ Midwife Registered.</a:t>
            </a:r>
          </a:p>
          <a:p>
            <a:pPr>
              <a:buFont typeface="Wingdings" pitchFamily="2" charset="2"/>
              <a:buChar char="ü"/>
            </a:pPr>
            <a:r>
              <a:rPr lang="en-US" dirty="0" smtClean="0"/>
              <a:t>Clinical officer</a:t>
            </a:r>
          </a:p>
          <a:p>
            <a:pPr>
              <a:buFont typeface="Wingdings" pitchFamily="2" charset="2"/>
              <a:buChar char="ü"/>
            </a:pPr>
            <a:r>
              <a:rPr lang="en-US" dirty="0" smtClean="0"/>
              <a:t>Medical office</a:t>
            </a:r>
          </a:p>
          <a:p>
            <a:pPr>
              <a:buNone/>
            </a:pPr>
            <a:endParaRPr lang="en-US" dirty="0" smtClean="0"/>
          </a:p>
          <a:p>
            <a:pPr>
              <a:buFont typeface="Wingdings" pitchFamily="2" charset="2"/>
              <a:buChar char="ü"/>
            </a:pPr>
            <a:endParaRPr lang="en-US" dirty="0" smtClean="0"/>
          </a:p>
          <a:p>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r>
              <a:rPr lang="en-US" dirty="0" smtClean="0"/>
              <a:t>A retired or out of employment health professional with obstetric/midwifery skills</a:t>
            </a:r>
          </a:p>
          <a:p>
            <a:r>
              <a:rPr lang="en-US" dirty="0" smtClean="0"/>
              <a:t>Has residency within the community to be served</a:t>
            </a:r>
          </a:p>
          <a:p>
            <a:r>
              <a:rPr lang="en-US" dirty="0" smtClean="0"/>
              <a:t>Evidenced of retention on a professional register </a:t>
            </a:r>
          </a:p>
          <a:p>
            <a:r>
              <a:rPr lang="en-US" dirty="0" smtClean="0"/>
              <a:t>Get involved in the running of health related or welfare activities within the community as a sign of communities trust in them.</a:t>
            </a:r>
          </a:p>
          <a:p>
            <a:r>
              <a:rPr lang="en-US" dirty="0" smtClean="0"/>
              <a:t>Be ready to be supervised and monitored by the DHMT$ Supervisory Team(Rural Health Coordinators) </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Link with the health care system through the nearest health facility for support e.g. updates, transport, supplies, equipment and their sterilization.</a:t>
            </a:r>
          </a:p>
          <a:p>
            <a:r>
              <a:rPr lang="en-US" dirty="0" smtClean="0"/>
              <a:t>To work closely with the community leaders and community groups to identify the most common health problems and work together for solution.</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fontScale="90000"/>
          </a:bodyPr>
          <a:lstStyle/>
          <a:p>
            <a:r>
              <a:rPr lang="en-US" b="1" dirty="0" smtClean="0"/>
              <a:t>Criteria for Licensing Community Midwives </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1.  Must be a Kenyan citizen. </a:t>
            </a:r>
          </a:p>
          <a:p>
            <a:r>
              <a:rPr lang="en-US" dirty="0" smtClean="0"/>
              <a:t>2.  The applicant must be a registered or enrolled community health nurse or midwife by the Nursing Council of Kenya. </a:t>
            </a:r>
          </a:p>
          <a:p>
            <a:r>
              <a:rPr lang="en-US" dirty="0" smtClean="0"/>
              <a:t>3.  Must be holding a current practice </a:t>
            </a:r>
            <a:r>
              <a:rPr lang="en-US" dirty="0" err="1" smtClean="0"/>
              <a:t>licence</a:t>
            </a:r>
            <a:r>
              <a:rPr lang="en-US" dirty="0" smtClean="0"/>
              <a:t>.  </a:t>
            </a:r>
          </a:p>
          <a:p>
            <a:r>
              <a:rPr lang="en-US" dirty="0" smtClean="0"/>
              <a:t>4.  Must be either, retired, resigned, unemployed or a licensed nurse private practitioner. </a:t>
            </a:r>
          </a:p>
          <a:p>
            <a:r>
              <a:rPr lang="en-US" dirty="0" smtClean="0"/>
              <a:t>5.  Must be trained on essential obstetric care and certified by the DHMT.  </a:t>
            </a:r>
          </a:p>
          <a:p>
            <a:r>
              <a:rPr lang="en-US" dirty="0" smtClean="0"/>
              <a:t>6.  Must present a letter of introduction from the DHMT.  </a:t>
            </a:r>
          </a:p>
          <a:p>
            <a:r>
              <a:rPr lang="en-US" dirty="0" smtClean="0"/>
              <a:t>7.  Private practitioners may be licensed as community midwives on condition that they deliver the mothers in their homes.  </a:t>
            </a:r>
          </a:p>
          <a:p>
            <a:r>
              <a:rPr lang="en-US" dirty="0" smtClean="0"/>
              <a:t>8.  Must have had a 6 months experience in a maternity set up post registration/ enrolment.  </a:t>
            </a:r>
          </a:p>
          <a:p>
            <a:r>
              <a:rPr lang="en-US" dirty="0" smtClean="0"/>
              <a:t>9.  Must have worked for at least 10 years post registration/enrolment.  </a:t>
            </a:r>
          </a:p>
          <a:p>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Criteria for Licensing Community Midwives </a:t>
            </a:r>
            <a:endParaRPr lang="en-US" dirty="0"/>
          </a:p>
        </p:txBody>
      </p:sp>
      <p:sp>
        <p:nvSpPr>
          <p:cNvPr id="3" name="Content Placeholder 2"/>
          <p:cNvSpPr>
            <a:spLocks noGrp="1"/>
          </p:cNvSpPr>
          <p:nvPr>
            <p:ph idx="1"/>
          </p:nvPr>
        </p:nvSpPr>
        <p:spPr/>
        <p:txBody>
          <a:bodyPr>
            <a:normAutofit fontScale="77500" lnSpcReduction="20000"/>
          </a:bodyPr>
          <a:lstStyle/>
          <a:p>
            <a:pPr>
              <a:buNone/>
            </a:pPr>
            <a:r>
              <a:rPr lang="en-US" dirty="0" smtClean="0"/>
              <a:t>10.  Must submit, together with application and recommendation letter latest curriculum vitae detailing:  </a:t>
            </a:r>
          </a:p>
          <a:p>
            <a:pPr>
              <a:buNone/>
            </a:pPr>
            <a:r>
              <a:rPr lang="en-US" dirty="0" err="1" smtClean="0"/>
              <a:t>i</a:t>
            </a:r>
            <a:r>
              <a:rPr lang="en-US" dirty="0" smtClean="0"/>
              <a:t>.  Date of registration/enrolment, </a:t>
            </a:r>
          </a:p>
          <a:p>
            <a:pPr>
              <a:buNone/>
            </a:pPr>
            <a:r>
              <a:rPr lang="en-US" dirty="0" smtClean="0"/>
              <a:t>ii.  Registration/enrolment number,  </a:t>
            </a:r>
          </a:p>
          <a:p>
            <a:pPr>
              <a:buNone/>
            </a:pPr>
            <a:r>
              <a:rPr lang="en-US" dirty="0" smtClean="0"/>
              <a:t>iii.  Continuing education in the last one year,  </a:t>
            </a:r>
          </a:p>
          <a:p>
            <a:pPr>
              <a:buNone/>
            </a:pPr>
            <a:r>
              <a:rPr lang="en-US" dirty="0" smtClean="0"/>
              <a:t>iv.  Name and address of last employer (if any), </a:t>
            </a:r>
          </a:p>
          <a:p>
            <a:pPr>
              <a:buNone/>
            </a:pPr>
            <a:r>
              <a:rPr lang="en-US" dirty="0" smtClean="0"/>
              <a:t>v.  Last date of employment, </a:t>
            </a:r>
          </a:p>
          <a:p>
            <a:pPr>
              <a:buNone/>
            </a:pPr>
            <a:r>
              <a:rPr lang="en-US" dirty="0" smtClean="0"/>
              <a:t>vi.  Areas of practice (deployment) since qualification, </a:t>
            </a:r>
          </a:p>
          <a:p>
            <a:pPr>
              <a:buNone/>
            </a:pPr>
            <a:r>
              <a:rPr lang="en-US" dirty="0" smtClean="0"/>
              <a:t>vii.  The applicant should also present:  </a:t>
            </a:r>
          </a:p>
          <a:p>
            <a:pPr>
              <a:buNone/>
            </a:pPr>
            <a:r>
              <a:rPr lang="en-US" dirty="0" smtClean="0"/>
              <a:t>        a.  Certified copies of registration/license and enrolment certificates  </a:t>
            </a:r>
          </a:p>
          <a:p>
            <a:pPr>
              <a:buNone/>
            </a:pPr>
            <a:r>
              <a:rPr lang="en-US" dirty="0" smtClean="0"/>
              <a:t>        b.  Copy of ID card </a:t>
            </a:r>
          </a:p>
          <a:p>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Criteria for Licensing Community Midwives </a:t>
            </a:r>
            <a:endParaRPr lang="en-US" dirty="0"/>
          </a:p>
        </p:txBody>
      </p:sp>
      <p:sp>
        <p:nvSpPr>
          <p:cNvPr id="3" name="Content Placeholder 2"/>
          <p:cNvSpPr>
            <a:spLocks noGrp="1"/>
          </p:cNvSpPr>
          <p:nvPr>
            <p:ph idx="1"/>
          </p:nvPr>
        </p:nvSpPr>
        <p:spPr/>
        <p:txBody>
          <a:bodyPr>
            <a:normAutofit fontScale="77500" lnSpcReduction="20000"/>
          </a:bodyPr>
          <a:lstStyle/>
          <a:p>
            <a:pPr>
              <a:buNone/>
            </a:pPr>
            <a:r>
              <a:rPr lang="en-US" dirty="0" smtClean="0"/>
              <a:t>11.  Indicate the nearest health facility where he/she can refer his clients to. </a:t>
            </a:r>
          </a:p>
          <a:p>
            <a:pPr>
              <a:buNone/>
            </a:pPr>
            <a:r>
              <a:rPr lang="en-US" dirty="0" smtClean="0"/>
              <a:t>12.  Appear in person for initial application and renewal of the license at the Council offices.  </a:t>
            </a:r>
          </a:p>
          <a:p>
            <a:pPr>
              <a:buNone/>
            </a:pPr>
            <a:r>
              <a:rPr lang="en-US" dirty="0" smtClean="0"/>
              <a:t>13.  Will pay the prescribed fee for licensure and license will be renewable every </a:t>
            </a:r>
          </a:p>
          <a:p>
            <a:pPr>
              <a:buNone/>
            </a:pPr>
            <a:r>
              <a:rPr lang="en-US" dirty="0" smtClean="0"/>
              <a:t>three years.  </a:t>
            </a:r>
          </a:p>
          <a:p>
            <a:pPr>
              <a:buNone/>
            </a:pPr>
            <a:r>
              <a:rPr lang="en-US" dirty="0" smtClean="0"/>
              <a:t>14.  Always carry on them the license when performing the community midwifery services.  </a:t>
            </a:r>
          </a:p>
          <a:p>
            <a:pPr>
              <a:buNone/>
            </a:pPr>
            <a:r>
              <a:rPr lang="en-US" dirty="0" smtClean="0"/>
              <a:t>15.  A midwife undertaking community midwifery must not, except in grave emergency, undertake any treatment which is outside his/her normal professional practice.  </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endParaRPr lang="en-US" dirty="0"/>
          </a:p>
        </p:txBody>
      </p:sp>
      <p:sp>
        <p:nvSpPr>
          <p:cNvPr id="3" name="Content Placeholder 2"/>
          <p:cNvSpPr>
            <a:spLocks noGrp="1"/>
          </p:cNvSpPr>
          <p:nvPr>
            <p:ph idx="1"/>
          </p:nvPr>
        </p:nvSpPr>
        <p:spPr>
          <a:xfrm>
            <a:off x="457200" y="914400"/>
            <a:ext cx="8229600" cy="5943600"/>
          </a:xfrm>
        </p:spPr>
        <p:txBody>
          <a:bodyPr>
            <a:normAutofit fontScale="77500" lnSpcReduction="20000"/>
          </a:bodyPr>
          <a:lstStyle/>
          <a:p>
            <a:r>
              <a:rPr lang="en-US" dirty="0" smtClean="0"/>
              <a:t>The maternal mortality ratio in Kenya of 360 per 100,000 live births by DHS in 2014 is unacceptably high. The neonatal mortality rate for the five years preceding the survey is 22/1000 live births, with majority of the deaths occurring within the first week of life.</a:t>
            </a:r>
          </a:p>
          <a:p>
            <a:pPr>
              <a:buNone/>
            </a:pPr>
            <a:r>
              <a:rPr lang="en-US" dirty="0" smtClean="0"/>
              <a:t> </a:t>
            </a:r>
          </a:p>
          <a:p>
            <a:r>
              <a:rPr lang="en-US" dirty="0" smtClean="0"/>
              <a:t>The infant mortality rate is 39 per 1000 live births. The use of modern methods of </a:t>
            </a:r>
            <a:r>
              <a:rPr lang="en-US" dirty="0" err="1" smtClean="0"/>
              <a:t>Fp</a:t>
            </a:r>
            <a:r>
              <a:rPr lang="en-US" dirty="0" smtClean="0"/>
              <a:t> increased from 32%-53% between 2003-2014. unmet need for </a:t>
            </a:r>
            <a:r>
              <a:rPr lang="en-US" dirty="0" err="1" smtClean="0"/>
              <a:t>Fp</a:t>
            </a:r>
            <a:r>
              <a:rPr lang="en-US" dirty="0" smtClean="0"/>
              <a:t> 18% of married women age 15-49 years</a:t>
            </a:r>
          </a:p>
          <a:p>
            <a:pPr>
              <a:buNone/>
            </a:pPr>
            <a:endParaRPr lang="en-US" dirty="0" smtClean="0"/>
          </a:p>
          <a:p>
            <a:r>
              <a:rPr lang="en-US" dirty="0" smtClean="0"/>
              <a:t>3:5  (61%) children are exclusively breastfeeding at six months, from 32% in 2008-2009,  vaccination coverage almost 8 in 10 children (79%) age 12-23 months have received all basic vaccinations. 2% have received no vaccines</a:t>
            </a:r>
          </a:p>
          <a:p>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Criteria for Licensing Community Midwives </a:t>
            </a:r>
            <a:endParaRPr lang="en-US" dirty="0"/>
          </a:p>
        </p:txBody>
      </p:sp>
      <p:sp>
        <p:nvSpPr>
          <p:cNvPr id="3" name="Content Placeholder 2"/>
          <p:cNvSpPr>
            <a:spLocks noGrp="1"/>
          </p:cNvSpPr>
          <p:nvPr>
            <p:ph idx="1"/>
          </p:nvPr>
        </p:nvSpPr>
        <p:spPr/>
        <p:txBody>
          <a:bodyPr>
            <a:normAutofit fontScale="77500" lnSpcReduction="20000"/>
          </a:bodyPr>
          <a:lstStyle/>
          <a:p>
            <a:pPr>
              <a:buNone/>
            </a:pPr>
            <a:r>
              <a:rPr lang="en-US" dirty="0" smtClean="0"/>
              <a:t>.  A nurse midwife undertaking community midwifery must refer to the nearest health facility all cases he or she is unable to manage.  </a:t>
            </a:r>
          </a:p>
          <a:p>
            <a:pPr>
              <a:buNone/>
            </a:pPr>
            <a:r>
              <a:rPr lang="en-US" dirty="0" smtClean="0"/>
              <a:t>17.  The midwife must keep custody of all clients' records and submit a copy to the DHMT at the end of every month.  </a:t>
            </a:r>
          </a:p>
          <a:p>
            <a:pPr>
              <a:buNone/>
            </a:pPr>
            <a:r>
              <a:rPr lang="en-US" dirty="0" smtClean="0"/>
              <a:t>18.  If the client dies, the midwife in attendance at the time of death or who was called immediately shall notify the DHMT and police within 48 hours.  </a:t>
            </a:r>
          </a:p>
          <a:p>
            <a:pPr>
              <a:buNone/>
            </a:pPr>
            <a:r>
              <a:rPr lang="en-US" dirty="0" smtClean="0"/>
              <a:t>19.  A midwife undertaking private practice must bear any legal liability relating to his/her practice.  </a:t>
            </a:r>
          </a:p>
          <a:p>
            <a:pPr>
              <a:buNone/>
            </a:pPr>
            <a:r>
              <a:rPr lang="en-US" dirty="0" smtClean="0"/>
              <a:t>20.  A nurse/midwife undertaking community midwifery must observe rules and regulations set from time to time by the Nursing Council of Kenya and the DHMT. </a:t>
            </a:r>
          </a:p>
          <a:p>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Referral system</a:t>
            </a:r>
            <a:endParaRPr lang="en-US" b="1" dirty="0"/>
          </a:p>
        </p:txBody>
      </p:sp>
      <p:sp>
        <p:nvSpPr>
          <p:cNvPr id="3" name="Content Placeholder 2"/>
          <p:cNvSpPr>
            <a:spLocks noGrp="1"/>
          </p:cNvSpPr>
          <p:nvPr>
            <p:ph idx="1"/>
          </p:nvPr>
        </p:nvSpPr>
        <p:spPr/>
        <p:txBody>
          <a:bodyPr>
            <a:normAutofit fontScale="92500"/>
          </a:bodyPr>
          <a:lstStyle/>
          <a:p>
            <a:r>
              <a:rPr lang="en-US" dirty="0" smtClean="0"/>
              <a:t>It is an interlinked network of service providers and facilities that provide a continuum of care for acute and chronic illnesses.</a:t>
            </a:r>
          </a:p>
          <a:p>
            <a:r>
              <a:rPr lang="en-US" dirty="0" smtClean="0"/>
              <a:t>A CM should be conversant with the referral protocols i.e. fill the appropriate referral form, refer to the most appropriate health facility, initiate management in case of emergency, secure transport, and alert the receiving facility.</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b="1" dirty="0" smtClean="0"/>
              <a:t>Data collection</a:t>
            </a:r>
            <a:endParaRPr lang="en-US" b="1" dirty="0"/>
          </a:p>
        </p:txBody>
      </p:sp>
      <p:sp>
        <p:nvSpPr>
          <p:cNvPr id="3" name="Content Placeholder 2"/>
          <p:cNvSpPr>
            <a:spLocks noGrp="1"/>
          </p:cNvSpPr>
          <p:nvPr>
            <p:ph idx="1"/>
          </p:nvPr>
        </p:nvSpPr>
        <p:spPr>
          <a:xfrm>
            <a:off x="457200" y="1219200"/>
            <a:ext cx="8229600" cy="5334000"/>
          </a:xfrm>
        </p:spPr>
        <p:txBody>
          <a:bodyPr>
            <a:normAutofit fontScale="92500" lnSpcReduction="20000"/>
          </a:bodyPr>
          <a:lstStyle/>
          <a:p>
            <a:r>
              <a:rPr lang="en-US" dirty="0" smtClean="0"/>
              <a:t>Compile data, write  and submit reports to the local health management teams and committees promptly.</a:t>
            </a:r>
          </a:p>
          <a:p>
            <a:r>
              <a:rPr lang="en-US" dirty="0" smtClean="0"/>
              <a:t>Register or advice the woman on where to register the birth.</a:t>
            </a:r>
          </a:p>
          <a:p>
            <a:r>
              <a:rPr lang="en-US" dirty="0" smtClean="0"/>
              <a:t>Notify the civil registration office/ health facility of any death in the community</a:t>
            </a:r>
          </a:p>
          <a:p>
            <a:r>
              <a:rPr lang="en-US" dirty="0" smtClean="0"/>
              <a:t>Share monthly reports with the link health facility using the appropriate register(s)</a:t>
            </a:r>
          </a:p>
          <a:p>
            <a:r>
              <a:rPr lang="en-US" dirty="0" smtClean="0"/>
              <a:t>Document the number of referrals; reasons, means of transport used, source of funds, person accompanying the patient and the outcome of referral process (if known)</a:t>
            </a:r>
          </a:p>
          <a:p>
            <a:endParaRPr lang="en-US" dirty="0" smtClean="0"/>
          </a:p>
          <a:p>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Drugs, equipment and supplies</a:t>
            </a:r>
            <a:endParaRPr lang="en-US" b="1" dirty="0"/>
          </a:p>
        </p:txBody>
      </p:sp>
      <p:sp>
        <p:nvSpPr>
          <p:cNvPr id="3" name="Content Placeholder 2"/>
          <p:cNvSpPr>
            <a:spLocks noGrp="1"/>
          </p:cNvSpPr>
          <p:nvPr>
            <p:ph idx="1"/>
          </p:nvPr>
        </p:nvSpPr>
        <p:spPr/>
        <p:txBody>
          <a:bodyPr>
            <a:normAutofit fontScale="92500"/>
          </a:bodyPr>
          <a:lstStyle/>
          <a:p>
            <a:r>
              <a:rPr lang="en-US" dirty="0" smtClean="0"/>
              <a:t>CM will stock and administer the following drugs:</a:t>
            </a:r>
          </a:p>
          <a:p>
            <a:r>
              <a:rPr lang="en-US" dirty="0" err="1" smtClean="0"/>
              <a:t>Oxytocin,antibiotics</a:t>
            </a:r>
            <a:r>
              <a:rPr lang="en-US" dirty="0" smtClean="0"/>
              <a:t>, anticonvulsants, analgesics, local anesthesia, routine </a:t>
            </a:r>
            <a:r>
              <a:rPr lang="en-US" dirty="0" err="1" smtClean="0"/>
              <a:t>haematinics</a:t>
            </a:r>
            <a:r>
              <a:rPr lang="en-US" dirty="0" smtClean="0"/>
              <a:t>, </a:t>
            </a:r>
            <a:r>
              <a:rPr lang="en-US" dirty="0" err="1" smtClean="0"/>
              <a:t>IPTp</a:t>
            </a:r>
            <a:r>
              <a:rPr lang="en-US" dirty="0" smtClean="0"/>
              <a:t> in malaria, </a:t>
            </a:r>
            <a:r>
              <a:rPr lang="en-US" dirty="0" err="1" smtClean="0"/>
              <a:t>antihelminthics</a:t>
            </a:r>
            <a:r>
              <a:rPr lang="en-US" dirty="0" smtClean="0"/>
              <a:t>, PMTCT ARV prophylaxis during </a:t>
            </a:r>
            <a:r>
              <a:rPr lang="en-US" dirty="0" err="1" smtClean="0"/>
              <a:t>labour</a:t>
            </a:r>
            <a:r>
              <a:rPr lang="en-US" dirty="0" smtClean="0"/>
              <a:t>, intravenous fluids as per guidelines, TEO, vitamin K.</a:t>
            </a:r>
          </a:p>
          <a:p>
            <a:r>
              <a:rPr lang="en-US" dirty="0" smtClean="0"/>
              <a:t>They should have sufficient equipment and supplies to able to perform procedures well.</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dirty="0" smtClean="0"/>
              <a:t>Scope of practice</a:t>
            </a:r>
            <a:endParaRPr lang="en-US" dirty="0"/>
          </a:p>
        </p:txBody>
      </p:sp>
      <p:sp>
        <p:nvSpPr>
          <p:cNvPr id="3" name="Content Placeholder 2"/>
          <p:cNvSpPr>
            <a:spLocks noGrp="1"/>
          </p:cNvSpPr>
          <p:nvPr>
            <p:ph idx="1"/>
          </p:nvPr>
        </p:nvSpPr>
        <p:spPr>
          <a:xfrm>
            <a:off x="457200" y="1219200"/>
            <a:ext cx="8229600" cy="4906963"/>
          </a:xfrm>
        </p:spPr>
        <p:txBody>
          <a:bodyPr/>
          <a:lstStyle/>
          <a:p>
            <a:r>
              <a:rPr lang="en-US" dirty="0" smtClean="0"/>
              <a:t>The Community midwives scope of practice is preconception care, </a:t>
            </a:r>
            <a:r>
              <a:rPr lang="en-US" dirty="0" err="1" smtClean="0"/>
              <a:t>counselling</a:t>
            </a:r>
            <a:r>
              <a:rPr lang="en-US" dirty="0" smtClean="0"/>
              <a:t>, normal pregnancy, childbirth, postpartum, newborn care and family planning.</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Training </a:t>
            </a:r>
            <a:endParaRPr lang="en-US" b="1" dirty="0"/>
          </a:p>
        </p:txBody>
      </p:sp>
      <p:sp>
        <p:nvSpPr>
          <p:cNvPr id="3" name="Content Placeholder 2"/>
          <p:cNvSpPr>
            <a:spLocks noGrp="1"/>
          </p:cNvSpPr>
          <p:nvPr>
            <p:ph idx="1"/>
          </p:nvPr>
        </p:nvSpPr>
        <p:spPr/>
        <p:txBody>
          <a:bodyPr>
            <a:normAutofit fontScale="92500" lnSpcReduction="10000"/>
          </a:bodyPr>
          <a:lstStyle/>
          <a:p>
            <a:r>
              <a:rPr lang="en-US" dirty="0" smtClean="0"/>
              <a:t>All CM will undergo orientation training before they are accredited/allowed to practice in this capacity</a:t>
            </a:r>
          </a:p>
          <a:p>
            <a:r>
              <a:rPr lang="en-US" dirty="0" smtClean="0"/>
              <a:t>Must complete the following steps:</a:t>
            </a:r>
          </a:p>
          <a:p>
            <a:pPr>
              <a:buFont typeface="Wingdings" pitchFamily="2" charset="2"/>
              <a:buChar char="ü"/>
            </a:pPr>
            <a:r>
              <a:rPr lang="en-US" dirty="0" smtClean="0"/>
              <a:t>Orientation</a:t>
            </a:r>
          </a:p>
          <a:p>
            <a:pPr>
              <a:buFont typeface="Wingdings" pitchFamily="2" charset="2"/>
              <a:buChar char="ü"/>
            </a:pPr>
            <a:r>
              <a:rPr lang="en-US" dirty="0" smtClean="0"/>
              <a:t>Clinical attachment in a busy health facility for skills updates.</a:t>
            </a:r>
          </a:p>
          <a:p>
            <a:pPr>
              <a:buFont typeface="Wingdings" pitchFamily="2" charset="2"/>
              <a:buChar char="ü"/>
            </a:pPr>
            <a:r>
              <a:rPr lang="en-US" dirty="0" smtClean="0"/>
              <a:t>Certification ,and </a:t>
            </a:r>
          </a:p>
          <a:p>
            <a:pPr>
              <a:buFont typeface="Wingdings" pitchFamily="2" charset="2"/>
              <a:buChar char="ü"/>
            </a:pPr>
            <a:r>
              <a:rPr lang="en-US" dirty="0" smtClean="0"/>
              <a:t>Licensing  </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Orientation focus on </a:t>
            </a:r>
            <a:endParaRPr lang="en-US" b="1" dirty="0"/>
          </a:p>
        </p:txBody>
      </p:sp>
      <p:sp>
        <p:nvSpPr>
          <p:cNvPr id="3" name="Content Placeholder 2"/>
          <p:cNvSpPr>
            <a:spLocks noGrp="1"/>
          </p:cNvSpPr>
          <p:nvPr>
            <p:ph idx="1"/>
          </p:nvPr>
        </p:nvSpPr>
        <p:spPr/>
        <p:txBody>
          <a:bodyPr>
            <a:normAutofit fontScale="92500" lnSpcReduction="10000"/>
          </a:bodyPr>
          <a:lstStyle/>
          <a:p>
            <a:r>
              <a:rPr lang="en-US" dirty="0" smtClean="0"/>
              <a:t>Maternal and newborn</a:t>
            </a:r>
          </a:p>
          <a:p>
            <a:r>
              <a:rPr lang="en-US" dirty="0" smtClean="0"/>
              <a:t>Maternal and </a:t>
            </a:r>
            <a:r>
              <a:rPr lang="en-US" dirty="0" err="1" smtClean="0"/>
              <a:t>perinatal</a:t>
            </a:r>
            <a:r>
              <a:rPr lang="en-US" dirty="0" smtClean="0"/>
              <a:t> death surveillance and response</a:t>
            </a:r>
          </a:p>
          <a:p>
            <a:r>
              <a:rPr lang="en-US" dirty="0" smtClean="0"/>
              <a:t>Recording and reporting data</a:t>
            </a:r>
          </a:p>
          <a:p>
            <a:r>
              <a:rPr lang="en-US" dirty="0" smtClean="0"/>
              <a:t>Infection prevention and control</a:t>
            </a:r>
          </a:p>
          <a:p>
            <a:r>
              <a:rPr lang="en-US" dirty="0" smtClean="0"/>
              <a:t>Family planning </a:t>
            </a:r>
          </a:p>
          <a:p>
            <a:r>
              <a:rPr lang="en-US" dirty="0" smtClean="0"/>
              <a:t>Communication and referral</a:t>
            </a:r>
          </a:p>
          <a:p>
            <a:r>
              <a:rPr lang="en-US" dirty="0" smtClean="0"/>
              <a:t>Interpersonal and communication skills</a:t>
            </a:r>
          </a:p>
          <a:p>
            <a:r>
              <a:rPr lang="en-US" dirty="0" err="1" smtClean="0"/>
              <a:t>Enterpreneurship</a:t>
            </a:r>
            <a:r>
              <a:rPr lang="en-US" dirty="0" smtClean="0"/>
              <a:t> and marketing skills</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Clinical attachment</a:t>
            </a:r>
            <a:endParaRPr lang="en-US" b="1" dirty="0"/>
          </a:p>
        </p:txBody>
      </p:sp>
      <p:sp>
        <p:nvSpPr>
          <p:cNvPr id="3" name="Content Placeholder 2"/>
          <p:cNvSpPr>
            <a:spLocks noGrp="1"/>
          </p:cNvSpPr>
          <p:nvPr>
            <p:ph idx="1"/>
          </p:nvPr>
        </p:nvSpPr>
        <p:spPr/>
        <p:txBody>
          <a:bodyPr/>
          <a:lstStyle/>
          <a:p>
            <a:r>
              <a:rPr lang="en-US" dirty="0" smtClean="0"/>
              <a:t>Should be at a busy health facility where there is a high client load and range of maternal and newborn health care services provided.</a:t>
            </a:r>
          </a:p>
          <a:p>
            <a:r>
              <a:rPr lang="en-US" dirty="0" smtClean="0"/>
              <a:t>CM uses a log book to record required procedures which should be carried out under supervision.</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Certification </a:t>
            </a:r>
            <a:endParaRPr lang="en-US" b="1" dirty="0"/>
          </a:p>
        </p:txBody>
      </p:sp>
      <p:sp>
        <p:nvSpPr>
          <p:cNvPr id="3" name="Content Placeholder 2"/>
          <p:cNvSpPr>
            <a:spLocks noGrp="1"/>
          </p:cNvSpPr>
          <p:nvPr>
            <p:ph idx="1"/>
          </p:nvPr>
        </p:nvSpPr>
        <p:spPr/>
        <p:txBody>
          <a:bodyPr>
            <a:normAutofit lnSpcReduction="10000"/>
          </a:bodyPr>
          <a:lstStyle/>
          <a:p>
            <a:r>
              <a:rPr lang="en-US" dirty="0" smtClean="0"/>
              <a:t>Done by the ministry of health after completion of all the procedures outlined In the log book.</a:t>
            </a:r>
          </a:p>
          <a:p>
            <a:r>
              <a:rPr lang="en-US" dirty="0" smtClean="0"/>
              <a:t>A regulatory board will the issue a license to the health provider to practice in the community.</a:t>
            </a:r>
          </a:p>
          <a:p>
            <a:r>
              <a:rPr lang="en-US" dirty="0" smtClean="0"/>
              <a:t>Then, the CM will be required to have relevant regular updates and refresher courses in order to meet requirements for retention. </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b="1" dirty="0" smtClean="0"/>
              <a:t>Finally</a:t>
            </a:r>
            <a:r>
              <a:rPr lang="en-US" dirty="0" smtClean="0"/>
              <a:t> </a:t>
            </a:r>
            <a:endParaRPr lang="en-US" dirty="0"/>
          </a:p>
        </p:txBody>
      </p:sp>
      <p:pic>
        <p:nvPicPr>
          <p:cNvPr id="4" name="Content Placeholder 3"/>
          <p:cNvPicPr>
            <a:picLocks noGrp="1" noChangeAspect="1"/>
          </p:cNvPicPr>
          <p:nvPr>
            <p:ph idx="1"/>
          </p:nvPr>
        </p:nvPicPr>
        <p:blipFill>
          <a:blip r:embed="rId2" cstate="print"/>
          <a:srcRect l="4781" t="6429" r="5064" b="1695"/>
          <a:stretch>
            <a:fillRect/>
          </a:stretch>
        </p:blipFill>
        <p:spPr bwMode="auto">
          <a:xfrm>
            <a:off x="762000" y="1143000"/>
            <a:ext cx="7543800" cy="5181600"/>
          </a:xfrm>
          <a:prstGeom prst="rect">
            <a:avLst/>
          </a:prstGeom>
          <a:noFill/>
          <a:ln w="9525">
            <a:noFill/>
            <a:miter lim="800000"/>
            <a:headEnd/>
            <a:tailEnd/>
          </a:ln>
        </p:spPr>
      </p:pic>
      <p:sp>
        <p:nvSpPr>
          <p:cNvPr id="6" name="Rectangle 5"/>
          <p:cNvSpPr/>
          <p:nvPr/>
        </p:nvSpPr>
        <p:spPr>
          <a:xfrm>
            <a:off x="2286000" y="3105835"/>
            <a:ext cx="4572000" cy="2308324"/>
          </a:xfrm>
          <a:prstGeom prst="rect">
            <a:avLst/>
          </a:prstGeom>
        </p:spPr>
        <p:txBody>
          <a:bodyPr>
            <a:spAutoFit/>
          </a:bodyPr>
          <a:lstStyle/>
          <a:p>
            <a:pPr algn="ctr"/>
            <a:r>
              <a:rPr lang="en-US" sz="3600" b="1" dirty="0" smtClean="0">
                <a:solidFill>
                  <a:srgbClr val="0070C0"/>
                </a:solidFill>
              </a:rPr>
              <a:t>To get to improvement and outcomes is not a fast process; a long road to travel </a:t>
            </a:r>
            <a:endParaRPr lang="en-US" sz="3600" b="1" dirty="0">
              <a:solidFill>
                <a:srgbClr val="0070C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endParaRPr lang="en-US" dirty="0"/>
          </a:p>
        </p:txBody>
      </p:sp>
      <p:sp>
        <p:nvSpPr>
          <p:cNvPr id="3" name="Content Placeholder 2"/>
          <p:cNvSpPr>
            <a:spLocks noGrp="1"/>
          </p:cNvSpPr>
          <p:nvPr>
            <p:ph idx="1"/>
          </p:nvPr>
        </p:nvSpPr>
        <p:spPr>
          <a:xfrm>
            <a:off x="457200" y="1143000"/>
            <a:ext cx="8229600" cy="5181600"/>
          </a:xfrm>
        </p:spPr>
        <p:txBody>
          <a:bodyPr>
            <a:normAutofit fontScale="92500" lnSpcReduction="20000"/>
          </a:bodyPr>
          <a:lstStyle/>
          <a:p>
            <a:r>
              <a:rPr lang="en-US" dirty="0" smtClean="0"/>
              <a:t>Midwifery is a healthcare profession in which providers offer care to childbearing women, </a:t>
            </a:r>
            <a:r>
              <a:rPr lang="en-US" dirty="0" err="1" smtClean="0"/>
              <a:t>labour</a:t>
            </a:r>
            <a:r>
              <a:rPr lang="en-US" dirty="0" smtClean="0"/>
              <a:t>, childbirth and during the postpartum period. They also care for newborn and assist mothers to breast feed (WHO, 2012).</a:t>
            </a:r>
          </a:p>
          <a:p>
            <a:endParaRPr lang="en-US" dirty="0" smtClean="0"/>
          </a:p>
          <a:p>
            <a:r>
              <a:rPr lang="en-US" dirty="0" smtClean="0"/>
              <a:t>The utilization of skilled midwives visiting the homes during the first week after birth is therefore recommended as an opportunity to identify complications in the mother and baby during a period which culturally prevents women from leaving their homes during the first month after birth.</a:t>
            </a:r>
          </a:p>
          <a:p>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endParaRPr lang="en-US" dirty="0"/>
          </a:p>
        </p:txBody>
      </p:sp>
      <p:sp>
        <p:nvSpPr>
          <p:cNvPr id="3" name="Content Placeholder 2"/>
          <p:cNvSpPr>
            <a:spLocks noGrp="1"/>
          </p:cNvSpPr>
          <p:nvPr>
            <p:ph idx="1"/>
          </p:nvPr>
        </p:nvSpPr>
        <p:spPr>
          <a:xfrm>
            <a:off x="457200" y="1143000"/>
            <a:ext cx="8229600" cy="4983163"/>
          </a:xfrm>
        </p:spPr>
        <p:txBody>
          <a:bodyPr>
            <a:normAutofit fontScale="85000" lnSpcReduction="20000"/>
          </a:bodyPr>
          <a:lstStyle/>
          <a:p>
            <a:r>
              <a:rPr lang="en-US" dirty="0" smtClean="0"/>
              <a:t>The Community midwife is an integral part of the community level which encompasses the provision of skilled care within the homes and provides a link to the formal health sector.</a:t>
            </a:r>
          </a:p>
          <a:p>
            <a:endParaRPr lang="en-US" dirty="0" smtClean="0"/>
          </a:p>
          <a:p>
            <a:r>
              <a:rPr lang="en-US" dirty="0" smtClean="0"/>
              <a:t>A healthy community for pregnant women, mothers and newborns is an informed, participatory and supportive community, playing an active role for supporting access to skilled care, such as developing financing and transport schemes… The role of men and other </a:t>
            </a:r>
            <a:r>
              <a:rPr lang="en-US" dirty="0" err="1" smtClean="0"/>
              <a:t>influentials</a:t>
            </a:r>
            <a:r>
              <a:rPr lang="en-US" dirty="0" smtClean="0"/>
              <a:t> or decision makers is to be considered when designing health community </a:t>
            </a:r>
            <a:r>
              <a:rPr lang="en-US" dirty="0" err="1" smtClean="0"/>
              <a:t>programmes</a:t>
            </a:r>
            <a:r>
              <a:rPr lang="en-US" dirty="0" smtClean="0"/>
              <a:t> for maternal and newborn health. (WHO 2003)</a:t>
            </a:r>
          </a:p>
          <a:p>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b="1" dirty="0" smtClean="0"/>
              <a:t>Community midwifery(domiciliary</a:t>
            </a:r>
            <a:r>
              <a:rPr lang="en-US" dirty="0" smtClean="0"/>
              <a:t>)</a:t>
            </a:r>
            <a:endParaRPr lang="en-US" dirty="0"/>
          </a:p>
        </p:txBody>
      </p:sp>
      <p:sp>
        <p:nvSpPr>
          <p:cNvPr id="3" name="Content Placeholder 2"/>
          <p:cNvSpPr>
            <a:spLocks noGrp="1"/>
          </p:cNvSpPr>
          <p:nvPr>
            <p:ph idx="1"/>
          </p:nvPr>
        </p:nvSpPr>
        <p:spPr>
          <a:xfrm>
            <a:off x="457200" y="1265237"/>
            <a:ext cx="8229600" cy="4906963"/>
          </a:xfrm>
        </p:spPr>
        <p:txBody>
          <a:bodyPr>
            <a:normAutofit/>
          </a:bodyPr>
          <a:lstStyle/>
          <a:p>
            <a:r>
              <a:rPr lang="en-US" dirty="0" smtClean="0"/>
              <a:t>Care given at home set-up to antenatal mothers from pregnancy, </a:t>
            </a:r>
            <a:r>
              <a:rPr lang="en-US" dirty="0" err="1" smtClean="0"/>
              <a:t>labour</a:t>
            </a:r>
            <a:r>
              <a:rPr lang="en-US" dirty="0" smtClean="0"/>
              <a:t>, and delivery to postpartum period by use of skilled birth attendants.</a:t>
            </a:r>
          </a:p>
          <a:p>
            <a:r>
              <a:rPr lang="en-US" dirty="0" smtClean="0"/>
              <a:t>The midwives are attached to general practice and works in the community as part of PHC team(Medical Glossary, 2010). </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lstStyle/>
          <a:p>
            <a:r>
              <a:rPr lang="en-US" b="1" dirty="0" smtClean="0"/>
              <a:t>Community Midwife</a:t>
            </a:r>
            <a:endParaRPr lang="en-US" b="1" dirty="0"/>
          </a:p>
        </p:txBody>
      </p:sp>
      <p:sp>
        <p:nvSpPr>
          <p:cNvPr id="3" name="Content Placeholder 2"/>
          <p:cNvSpPr>
            <a:spLocks noGrp="1"/>
          </p:cNvSpPr>
          <p:nvPr>
            <p:ph idx="1"/>
          </p:nvPr>
        </p:nvSpPr>
        <p:spPr>
          <a:xfrm>
            <a:off x="457200" y="1295400"/>
            <a:ext cx="8229600" cy="4830763"/>
          </a:xfrm>
        </p:spPr>
        <p:txBody>
          <a:bodyPr>
            <a:normAutofit lnSpcReduction="10000"/>
          </a:bodyPr>
          <a:lstStyle/>
          <a:p>
            <a:r>
              <a:rPr lang="en-US" dirty="0" smtClean="0"/>
              <a:t>A skilled attendant is a midwife, nurse, clinical officer or Doctor with midwifery skills. He or she resides in the community and have been educated and trained to proficiency in the specific skills required to </a:t>
            </a:r>
            <a:r>
              <a:rPr lang="en-US" dirty="0" smtClean="0">
                <a:solidFill>
                  <a:srgbClr val="0070C0"/>
                </a:solidFill>
              </a:rPr>
              <a:t>manage</a:t>
            </a:r>
            <a:r>
              <a:rPr lang="en-US" dirty="0" smtClean="0"/>
              <a:t> normal pregnancies, childbirth, and immediate postnatal and in </a:t>
            </a:r>
            <a:r>
              <a:rPr lang="en-US" dirty="0" smtClean="0">
                <a:solidFill>
                  <a:srgbClr val="0070C0"/>
                </a:solidFill>
              </a:rPr>
              <a:t>identification</a:t>
            </a:r>
            <a:r>
              <a:rPr lang="en-US" dirty="0" smtClean="0"/>
              <a:t>, </a:t>
            </a:r>
            <a:r>
              <a:rPr lang="en-US" dirty="0" smtClean="0">
                <a:solidFill>
                  <a:srgbClr val="0070C0"/>
                </a:solidFill>
              </a:rPr>
              <a:t>management</a:t>
            </a:r>
            <a:r>
              <a:rPr lang="en-US" dirty="0" smtClean="0"/>
              <a:t> and </a:t>
            </a:r>
            <a:r>
              <a:rPr lang="en-US" dirty="0" smtClean="0">
                <a:solidFill>
                  <a:srgbClr val="0070C0"/>
                </a:solidFill>
              </a:rPr>
              <a:t>referral</a:t>
            </a:r>
            <a:r>
              <a:rPr lang="en-US" dirty="0" smtClean="0"/>
              <a:t> of complications in pregnant or recently delivered woman and newborns.</a:t>
            </a:r>
          </a:p>
          <a:p>
            <a:pPr>
              <a:buNone/>
            </a:pPr>
            <a:r>
              <a:rPr lang="en-US" dirty="0" smtClean="0"/>
              <a:t>     (WHO 2005)</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r>
              <a:rPr lang="en-US" dirty="0" smtClean="0"/>
              <a:t>Traditional birth attendants (TBAs) whether trained or not, are not considered skilled attendants at birth</a:t>
            </a:r>
          </a:p>
          <a:p>
            <a:r>
              <a:rPr lang="en-US" dirty="0" smtClean="0"/>
              <a:t>Traditional birth attendants, trained or untrained, are excluded from the definition of skilled attendants </a:t>
            </a:r>
          </a:p>
          <a:p>
            <a:r>
              <a:rPr lang="en-US" dirty="0" smtClean="0"/>
              <a:t>– lack of clinical skills, drugs and equipment, or </a:t>
            </a:r>
          </a:p>
          <a:p>
            <a:pPr>
              <a:buNone/>
            </a:pPr>
            <a:r>
              <a:rPr lang="en-US" dirty="0" smtClean="0"/>
              <a:t>      infrastructure to manage complications such as </a:t>
            </a:r>
          </a:p>
          <a:p>
            <a:pPr>
              <a:buNone/>
            </a:pPr>
            <a:r>
              <a:rPr lang="en-US" dirty="0" smtClean="0"/>
              <a:t>      </a:t>
            </a:r>
            <a:r>
              <a:rPr lang="en-US" dirty="0" err="1" smtClean="0"/>
              <a:t>haemorrhage</a:t>
            </a:r>
            <a:r>
              <a:rPr lang="en-US" dirty="0" smtClean="0"/>
              <a:t>, </a:t>
            </a:r>
            <a:r>
              <a:rPr lang="en-US" dirty="0" err="1" smtClean="0"/>
              <a:t>eclampsia</a:t>
            </a:r>
            <a:r>
              <a:rPr lang="en-US" dirty="0" smtClean="0"/>
              <a:t>, or severe infection</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Kenya Community midwifery model and Health Policy context in Kenya</a:t>
            </a:r>
            <a:endParaRPr lang="en-US" b="1" dirty="0"/>
          </a:p>
        </p:txBody>
      </p:sp>
      <p:sp>
        <p:nvSpPr>
          <p:cNvPr id="3" name="Content Placeholder 2"/>
          <p:cNvSpPr>
            <a:spLocks noGrp="1"/>
          </p:cNvSpPr>
          <p:nvPr>
            <p:ph idx="1"/>
          </p:nvPr>
        </p:nvSpPr>
        <p:spPr/>
        <p:txBody>
          <a:bodyPr>
            <a:normAutofit fontScale="92500"/>
          </a:bodyPr>
          <a:lstStyle/>
          <a:p>
            <a:r>
              <a:rPr lang="en-US" dirty="0" smtClean="0"/>
              <a:t>CMM Was commissioned by the minister of health in 2006 as an attempt to increase access to skilled assistance at birth.</a:t>
            </a:r>
          </a:p>
          <a:p>
            <a:r>
              <a:rPr lang="en-US" dirty="0" smtClean="0"/>
              <a:t>First edition CM guidelines dev in 2007.</a:t>
            </a:r>
          </a:p>
          <a:p>
            <a:r>
              <a:rPr lang="en-US" dirty="0" smtClean="0"/>
              <a:t>Revised guidelines address key </a:t>
            </a:r>
            <a:r>
              <a:rPr lang="en-US" b="1" dirty="0" smtClean="0"/>
              <a:t>policies</a:t>
            </a:r>
            <a:r>
              <a:rPr lang="en-US" dirty="0" smtClean="0"/>
              <a:t> outlined in the Kenya Health Policy(2012-2030) regarding provision of essential packages for health in line with the new const., vision 2030 and the Community Health Strategy.</a:t>
            </a: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868</TotalTime>
  <Words>2514</Words>
  <Application>Microsoft Office PowerPoint</Application>
  <PresentationFormat>On-screen Show (4:3)</PresentationFormat>
  <Paragraphs>192</Paragraphs>
  <Slides>39</Slides>
  <Notes>1</Notes>
  <HiddenSlides>0</HiddenSlides>
  <MMClips>0</MMClips>
  <ScaleCrop>false</ScaleCrop>
  <HeadingPairs>
    <vt:vector size="4" baseType="variant">
      <vt:variant>
        <vt:lpstr>Theme</vt:lpstr>
      </vt:variant>
      <vt:variant>
        <vt:i4>1</vt:i4>
      </vt:variant>
      <vt:variant>
        <vt:lpstr>Slide Titles</vt:lpstr>
      </vt:variant>
      <vt:variant>
        <vt:i4>39</vt:i4>
      </vt:variant>
    </vt:vector>
  </HeadingPairs>
  <TitlesOfParts>
    <vt:vector size="40" baseType="lpstr">
      <vt:lpstr>Office Theme</vt:lpstr>
      <vt:lpstr>COMMUNITY MIDWIFERY</vt:lpstr>
      <vt:lpstr>Background information</vt:lpstr>
      <vt:lpstr>Slide 3</vt:lpstr>
      <vt:lpstr>Slide 4</vt:lpstr>
      <vt:lpstr>Slide 5</vt:lpstr>
      <vt:lpstr>Community midwifery(domiciliary)</vt:lpstr>
      <vt:lpstr>Community Midwife</vt:lpstr>
      <vt:lpstr>Slide 8</vt:lpstr>
      <vt:lpstr>Kenya Community midwifery model and Health Policy context in Kenya</vt:lpstr>
      <vt:lpstr>Slide 10</vt:lpstr>
      <vt:lpstr>Slide 11</vt:lpstr>
      <vt:lpstr>Slide 12</vt:lpstr>
      <vt:lpstr>Slide 13</vt:lpstr>
      <vt:lpstr>Implementation experience with CM model</vt:lpstr>
      <vt:lpstr>THE PHASES OF DELAY </vt:lpstr>
      <vt:lpstr>Slide 16</vt:lpstr>
      <vt:lpstr>Slide 17</vt:lpstr>
      <vt:lpstr>Slide 18</vt:lpstr>
      <vt:lpstr>Factors that influence motivation and work behaviour of community based workers:   </vt:lpstr>
      <vt:lpstr>Roles and responsibilities of a CM</vt:lpstr>
      <vt:lpstr>Care provided to women and their families</vt:lpstr>
      <vt:lpstr>Roles and responsibilities of a CM</vt:lpstr>
      <vt:lpstr>Slide 23</vt:lpstr>
      <vt:lpstr>Selection criteria</vt:lpstr>
      <vt:lpstr>Slide 25</vt:lpstr>
      <vt:lpstr>Slide 26</vt:lpstr>
      <vt:lpstr>Criteria for Licensing Community Midwives </vt:lpstr>
      <vt:lpstr>Criteria for Licensing Community Midwives </vt:lpstr>
      <vt:lpstr>Criteria for Licensing Community Midwives </vt:lpstr>
      <vt:lpstr>Criteria for Licensing Community Midwives </vt:lpstr>
      <vt:lpstr>Referral system</vt:lpstr>
      <vt:lpstr>Data collection</vt:lpstr>
      <vt:lpstr>Drugs, equipment and supplies</vt:lpstr>
      <vt:lpstr>Scope of practice</vt:lpstr>
      <vt:lpstr>Training </vt:lpstr>
      <vt:lpstr>Orientation focus on </vt:lpstr>
      <vt:lpstr>Clinical attachment</vt:lpstr>
      <vt:lpstr>Certification </vt:lpstr>
      <vt:lpstr>Finally </vt:lpstr>
    </vt:vector>
  </TitlesOfParts>
  <Company>HP</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Community midwifery</dc:title>
  <dc:creator>user</dc:creator>
  <cp:lastModifiedBy>MUTUMA</cp:lastModifiedBy>
  <cp:revision>98</cp:revision>
  <dcterms:created xsi:type="dcterms:W3CDTF">2013-07-03T11:28:20Z</dcterms:created>
  <dcterms:modified xsi:type="dcterms:W3CDTF">2018-04-27T09:34:41Z</dcterms:modified>
</cp:coreProperties>
</file>