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5C99D-D02E-4177-999B-74C06B402E1B}" type="datetimeFigureOut">
              <a:rPr lang="en-US" smtClean="0"/>
              <a:t>12/9/2017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7E13E-E5AF-4735-8790-D25818AC753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HEALTH EDUCATION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3786214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Advocacy: refers to communication strategies focusing on policy</a:t>
            </a:r>
          </a:p>
          <a:p>
            <a:r>
              <a:rPr lang="en-GB" dirty="0"/>
              <a:t>makers, community leaders and opinion leaders to gain commitment</a:t>
            </a:r>
          </a:p>
          <a:p>
            <a:r>
              <a:rPr lang="en-GB" dirty="0"/>
              <a:t>and support. It is an appeal for a higher-level commitment,</a:t>
            </a:r>
          </a:p>
          <a:p>
            <a:r>
              <a:rPr lang="en-GB" dirty="0"/>
              <a:t>involvement and participation in fulfilling a set program agenda.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3"/>
            <a:ext cx="8229600" cy="3929090"/>
          </a:xfrm>
        </p:spPr>
        <p:txBody>
          <a:bodyPr/>
          <a:lstStyle/>
          <a:p>
            <a:r>
              <a:rPr lang="en-GB" b="1" dirty="0"/>
              <a:t>Aims and principles of health </a:t>
            </a:r>
            <a:r>
              <a:rPr lang="en-GB" b="1" dirty="0" smtClean="0"/>
              <a:t>education</a:t>
            </a:r>
          </a:p>
          <a:p>
            <a:r>
              <a:rPr lang="en-GB" b="1" dirty="0"/>
              <a:t>Aims</a:t>
            </a:r>
          </a:p>
          <a:p>
            <a:r>
              <a:rPr lang="en-GB" dirty="0"/>
              <a:t>• Motivating people to adopt health-promoting </a:t>
            </a:r>
            <a:r>
              <a:rPr lang="en-GB" dirty="0" err="1"/>
              <a:t>behaviors</a:t>
            </a:r>
            <a:r>
              <a:rPr lang="en-GB" dirty="0"/>
              <a:t> by</a:t>
            </a:r>
          </a:p>
          <a:p>
            <a:r>
              <a:rPr lang="en-GB" dirty="0"/>
              <a:t>providing appropriate knowledge and helping to develop positive</a:t>
            </a:r>
          </a:p>
          <a:p>
            <a:r>
              <a:rPr lang="en-GB" dirty="0"/>
              <a:t>attitude.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7"/>
            <a:ext cx="8229600" cy="3571900"/>
          </a:xfrm>
        </p:spPr>
        <p:txBody>
          <a:bodyPr/>
          <a:lstStyle/>
          <a:p>
            <a:r>
              <a:rPr lang="en-GB" dirty="0"/>
              <a:t>Helping people to make decisions about their health and acquire</a:t>
            </a:r>
          </a:p>
          <a:p>
            <a:r>
              <a:rPr lang="en-GB" dirty="0"/>
              <a:t>the necessary confidence and skills to put their decisions into</a:t>
            </a:r>
          </a:p>
          <a:p>
            <a:r>
              <a:rPr lang="en-GB" dirty="0"/>
              <a:t>practice.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57190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Basic </a:t>
            </a:r>
            <a:r>
              <a:rPr lang="en-GB" b="1" dirty="0" smtClean="0"/>
              <a:t>Principles </a:t>
            </a:r>
          </a:p>
          <a:p>
            <a:r>
              <a:rPr lang="en-GB" dirty="0" smtClean="0"/>
              <a:t>All </a:t>
            </a:r>
            <a:r>
              <a:rPr lang="en-GB" dirty="0"/>
              <a:t>health education should be need based. Therefore before</a:t>
            </a:r>
          </a:p>
          <a:p>
            <a:r>
              <a:rPr lang="en-GB" dirty="0"/>
              <a:t>involving any individual, group or the community in health</a:t>
            </a:r>
          </a:p>
          <a:p>
            <a:r>
              <a:rPr lang="en-GB" dirty="0"/>
              <a:t>education with a particular purpose or for a program the need</a:t>
            </a:r>
          </a:p>
          <a:p>
            <a:r>
              <a:rPr lang="en-GB" dirty="0" smtClean="0"/>
              <a:t>should be ascertained.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7"/>
            <a:ext cx="8229600" cy="3643338"/>
          </a:xfrm>
        </p:spPr>
        <p:txBody>
          <a:bodyPr/>
          <a:lstStyle/>
          <a:p>
            <a:r>
              <a:rPr lang="en-GB" dirty="0"/>
              <a:t>Health education aims at change of </a:t>
            </a:r>
            <a:r>
              <a:rPr lang="en-GB" dirty="0" err="1"/>
              <a:t>behavior</a:t>
            </a:r>
            <a:r>
              <a:rPr lang="en-GB" dirty="0"/>
              <a:t>. Therefore</a:t>
            </a:r>
          </a:p>
          <a:p>
            <a:r>
              <a:rPr lang="en-GB" dirty="0"/>
              <a:t>multidisciplinary approach is necessary for understanding of</a:t>
            </a:r>
          </a:p>
          <a:p>
            <a:r>
              <a:rPr lang="en-GB" dirty="0"/>
              <a:t>human </a:t>
            </a:r>
            <a:r>
              <a:rPr lang="en-GB" dirty="0" err="1"/>
              <a:t>behavior</a:t>
            </a:r>
            <a:r>
              <a:rPr lang="en-GB" dirty="0"/>
              <a:t> as well as for effective teaching process.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786214"/>
          </a:xfrm>
        </p:spPr>
        <p:txBody>
          <a:bodyPr/>
          <a:lstStyle/>
          <a:p>
            <a:r>
              <a:rPr lang="en-GB" dirty="0"/>
              <a:t>It is necessary to have a free flow of communication. The </a:t>
            </a:r>
            <a:r>
              <a:rPr lang="en-GB" dirty="0" err="1"/>
              <a:t>twoway</a:t>
            </a:r>
            <a:endParaRPr lang="en-GB" dirty="0"/>
          </a:p>
          <a:p>
            <a:r>
              <a:rPr lang="en-GB" dirty="0"/>
              <a:t>communication is particularly of importance in </a:t>
            </a:r>
            <a:r>
              <a:rPr lang="en-GB" dirty="0" smtClean="0"/>
              <a:t>health </a:t>
            </a:r>
            <a:r>
              <a:rPr lang="en-GB" dirty="0"/>
              <a:t>education to help in getting proper feedback and get doubt</a:t>
            </a:r>
          </a:p>
          <a:p>
            <a:r>
              <a:rPr lang="en-GB" dirty="0"/>
              <a:t>cleared.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643338"/>
          </a:xfrm>
        </p:spPr>
        <p:txBody>
          <a:bodyPr/>
          <a:lstStyle/>
          <a:p>
            <a:r>
              <a:rPr lang="en-GB" dirty="0"/>
              <a:t>The health educator has to adjust his talk and action to suit</a:t>
            </a:r>
          </a:p>
          <a:p>
            <a:r>
              <a:rPr lang="en-GB" dirty="0"/>
              <a:t>the group for whom he has to give health education.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3"/>
            <a:ext cx="8229600" cy="3571900"/>
          </a:xfrm>
        </p:spPr>
        <p:txBody>
          <a:bodyPr/>
          <a:lstStyle/>
          <a:p>
            <a:r>
              <a:rPr lang="en-GB" dirty="0" smtClean="0"/>
              <a:t>For example </a:t>
            </a:r>
            <a:r>
              <a:rPr lang="en-GB" dirty="0"/>
              <a:t>when the health educator has to deal with illiterates and poor</a:t>
            </a:r>
          </a:p>
          <a:p>
            <a:r>
              <a:rPr lang="en-GB" dirty="0"/>
              <a:t>people, he has to get down to their level of conversation and</a:t>
            </a:r>
          </a:p>
          <a:p>
            <a:r>
              <a:rPr lang="en-GB" dirty="0"/>
              <a:t>human relationships so as to reduce any social distance.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7"/>
            <a:ext cx="8229600" cy="3571900"/>
          </a:xfrm>
        </p:spPr>
        <p:txBody>
          <a:bodyPr/>
          <a:lstStyle/>
          <a:p>
            <a:r>
              <a:rPr lang="en-GB" dirty="0"/>
              <a:t>Health Education should provide an opportunity for the clients</a:t>
            </a:r>
          </a:p>
          <a:p>
            <a:r>
              <a:rPr lang="en-GB" dirty="0"/>
              <a:t>to go through the stages of identification of problems,</a:t>
            </a:r>
          </a:p>
          <a:p>
            <a:r>
              <a:rPr lang="en-GB" dirty="0"/>
              <a:t>planning, implementation and evaluation.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3"/>
            <a:ext cx="8229600" cy="3786214"/>
          </a:xfrm>
        </p:spPr>
        <p:txBody>
          <a:bodyPr/>
          <a:lstStyle/>
          <a:p>
            <a:r>
              <a:rPr lang="en-GB" dirty="0"/>
              <a:t>Health Education is based on scientific findings and current</a:t>
            </a:r>
          </a:p>
          <a:p>
            <a:r>
              <a:rPr lang="en-GB" dirty="0"/>
              <a:t>knowledge. Therefore a health educator should have recent</a:t>
            </a:r>
          </a:p>
          <a:p>
            <a:r>
              <a:rPr lang="en-GB" dirty="0"/>
              <a:t>scientific knowledge to provide health education.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857652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Definition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Health education has been defined in many ways by different authors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and experts. Lawrence Green defined it as “a combination of learning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experiences designed to facilitate voluntary actions conducive to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health.”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3714776"/>
          </a:xfrm>
        </p:spPr>
        <p:txBody>
          <a:bodyPr/>
          <a:lstStyle/>
          <a:p>
            <a:r>
              <a:rPr lang="en-GB" dirty="0"/>
              <a:t>The health educators have to make themselves acceptable.</a:t>
            </a:r>
          </a:p>
          <a:p>
            <a:r>
              <a:rPr lang="en-GB" dirty="0"/>
              <a:t>They should realize that they are enablers and not teachers.</a:t>
            </a:r>
          </a:p>
          <a:p>
            <a:r>
              <a:rPr lang="en-GB" dirty="0"/>
              <a:t>They have to win the confidence of clients.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5"/>
            <a:ext cx="8229600" cy="3500462"/>
          </a:xfrm>
        </p:spPr>
        <p:txBody>
          <a:bodyPr/>
          <a:lstStyle/>
          <a:p>
            <a:r>
              <a:rPr lang="en-GB" dirty="0"/>
              <a:t>The health educators should not only have correct information</a:t>
            </a:r>
          </a:p>
          <a:p>
            <a:r>
              <a:rPr lang="en-GB" dirty="0"/>
              <a:t>with them on all matters that they have to discuss but also</a:t>
            </a:r>
          </a:p>
          <a:p>
            <a:r>
              <a:rPr lang="en-GB" dirty="0"/>
              <a:t>should themselves practice what they profess.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3"/>
            <a:ext cx="8229600" cy="3571899"/>
          </a:xfrm>
        </p:spPr>
        <p:txBody>
          <a:bodyPr/>
          <a:lstStyle/>
          <a:p>
            <a:r>
              <a:rPr lang="en-GB" dirty="0"/>
              <a:t>It must be remembered that people are not absolutely without</a:t>
            </a:r>
          </a:p>
          <a:p>
            <a:r>
              <a:rPr lang="en-GB" dirty="0"/>
              <a:t>any information or ideas</a:t>
            </a:r>
            <a:r>
              <a:rPr lang="en-GB" dirty="0" smtClean="0"/>
              <a:t>. </a:t>
            </a:r>
            <a:r>
              <a:rPr lang="en-GB" dirty="0"/>
              <a:t>The health educators are not merely</a:t>
            </a:r>
          </a:p>
          <a:p>
            <a:r>
              <a:rPr lang="en-GB" dirty="0"/>
              <a:t>passing information but also give an opportunity for the clients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3714776"/>
          </a:xfrm>
        </p:spPr>
        <p:txBody>
          <a:bodyPr/>
          <a:lstStyle/>
          <a:p>
            <a:r>
              <a:rPr lang="en-GB" b="1" dirty="0"/>
              <a:t>Approaches to health </a:t>
            </a:r>
            <a:r>
              <a:rPr lang="en-GB" b="1" dirty="0" smtClean="0"/>
              <a:t>education</a:t>
            </a:r>
          </a:p>
          <a:p>
            <a:r>
              <a:rPr lang="en-GB" b="1" dirty="0"/>
              <a:t>The persuasion approach –deliberate attempt to influence</a:t>
            </a:r>
          </a:p>
          <a:p>
            <a:r>
              <a:rPr lang="en-GB" dirty="0"/>
              <a:t>the other persons to do what we want them to do (DIRECTIVE</a:t>
            </a:r>
          </a:p>
          <a:p>
            <a:r>
              <a:rPr lang="en-GB" dirty="0"/>
              <a:t>APPROACH)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857652"/>
          </a:xfrm>
        </p:spPr>
        <p:txBody>
          <a:bodyPr/>
          <a:lstStyle/>
          <a:p>
            <a:r>
              <a:rPr lang="en-GB" b="1" dirty="0"/>
              <a:t>The informed decision making approach-giving people</a:t>
            </a:r>
          </a:p>
          <a:p>
            <a:r>
              <a:rPr lang="en-GB" dirty="0"/>
              <a:t>information, problem solving and decision making skills to</a:t>
            </a:r>
          </a:p>
          <a:p>
            <a:r>
              <a:rPr lang="en-GB" dirty="0"/>
              <a:t>make decisions but leaving the actual choice to the people.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7"/>
            <a:ext cx="8229600" cy="3643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E.g. family planning methods</a:t>
            </a:r>
          </a:p>
          <a:p>
            <a:r>
              <a:rPr lang="en-GB" dirty="0"/>
              <a:t>Many health educators feel that instead of using persuasion it is</a:t>
            </a:r>
          </a:p>
          <a:p>
            <a:r>
              <a:rPr lang="en-GB" dirty="0"/>
              <a:t>better to work with communities to develop their problem solving skills</a:t>
            </a:r>
          </a:p>
          <a:p>
            <a:r>
              <a:rPr lang="en-GB" dirty="0"/>
              <a:t>and provide the information to help them make informed choices.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7"/>
            <a:ext cx="8229600" cy="35004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E.g. family planning methods</a:t>
            </a:r>
          </a:p>
          <a:p>
            <a:r>
              <a:rPr lang="en-GB" dirty="0"/>
              <a:t>Many health educators feel that instead of using persuasion it is</a:t>
            </a:r>
          </a:p>
          <a:p>
            <a:r>
              <a:rPr lang="en-GB" dirty="0"/>
              <a:t>better to work with communities to develop their problem solving skills</a:t>
            </a:r>
          </a:p>
          <a:p>
            <a:r>
              <a:rPr lang="en-GB" dirty="0"/>
              <a:t>and provide the information to help them make informed choices.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35004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However in situations where there is serious threat such as an</a:t>
            </a:r>
          </a:p>
          <a:p>
            <a:r>
              <a:rPr lang="en-GB" dirty="0"/>
              <a:t>epidemic, and the actions needed are clear cut, it might be</a:t>
            </a:r>
          </a:p>
          <a:p>
            <a:r>
              <a:rPr lang="en-GB" dirty="0"/>
              <a:t>considered justified to persuade people to adopt specific </a:t>
            </a:r>
            <a:r>
              <a:rPr lang="en-GB" dirty="0" err="1"/>
              <a:t>behavior</a:t>
            </a:r>
            <a:endParaRPr lang="en-GB" dirty="0"/>
          </a:p>
          <a:p>
            <a:r>
              <a:rPr lang="en-GB" dirty="0"/>
              <a:t>changes.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643338"/>
          </a:xfrm>
        </p:spPr>
        <p:txBody>
          <a:bodyPr/>
          <a:lstStyle/>
          <a:p>
            <a:r>
              <a:rPr lang="en-GB" b="1" dirty="0"/>
              <a:t>Role of health </a:t>
            </a:r>
            <a:r>
              <a:rPr lang="en-GB" b="1" dirty="0" smtClean="0"/>
              <a:t>educator</a:t>
            </a:r>
          </a:p>
          <a:p>
            <a:r>
              <a:rPr lang="en-GB" dirty="0"/>
              <a:t>Talking to the people and listening of their </a:t>
            </a:r>
            <a:r>
              <a:rPr lang="en-GB" dirty="0" smtClean="0"/>
              <a:t>problems</a:t>
            </a:r>
          </a:p>
          <a:p>
            <a:r>
              <a:rPr lang="en-GB" dirty="0"/>
              <a:t>Thinking of the </a:t>
            </a:r>
            <a:r>
              <a:rPr lang="en-GB" dirty="0" err="1"/>
              <a:t>behavior</a:t>
            </a:r>
            <a:r>
              <a:rPr lang="en-GB" dirty="0"/>
              <a:t> or action that could cause, cure and</a:t>
            </a:r>
          </a:p>
          <a:p>
            <a:r>
              <a:rPr lang="en-GB" dirty="0"/>
              <a:t>prevent these problems.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8576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Finding reasons for people’s </a:t>
            </a:r>
            <a:r>
              <a:rPr lang="en-GB" dirty="0" err="1" smtClean="0"/>
              <a:t>behaviors</a:t>
            </a:r>
            <a:endParaRPr lang="en-GB" dirty="0" smtClean="0"/>
          </a:p>
          <a:p>
            <a:r>
              <a:rPr lang="en-GB" dirty="0"/>
              <a:t>Helping people to see the reasons for their actions and health</a:t>
            </a:r>
          </a:p>
          <a:p>
            <a:r>
              <a:rPr lang="en-GB" dirty="0"/>
              <a:t>problems</a:t>
            </a:r>
            <a:r>
              <a:rPr lang="en-GB" dirty="0" smtClean="0"/>
              <a:t>.</a:t>
            </a:r>
          </a:p>
          <a:p>
            <a:r>
              <a:rPr lang="en-GB" dirty="0"/>
              <a:t>Encouraging people to choose the idea best suited to their</a:t>
            </a:r>
          </a:p>
          <a:p>
            <a:r>
              <a:rPr lang="en-GB" dirty="0"/>
              <a:t>circumstances.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3"/>
            <a:ext cx="8229600" cy="392909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Various terms used for communication and health </a:t>
            </a:r>
            <a:r>
              <a:rPr lang="en-GB" b="1" dirty="0" smtClean="0"/>
              <a:t>education </a:t>
            </a:r>
            <a:r>
              <a:rPr lang="en-GB" b="1" dirty="0" err="1" smtClean="0"/>
              <a:t>activities</a:t>
            </a:r>
            <a:r>
              <a:rPr lang="en-GB" b="1" dirty="0" err="1"/>
              <a:t>Information</a:t>
            </a:r>
            <a:r>
              <a:rPr lang="en-GB" b="1" dirty="0"/>
              <a:t>, Education and Communication (IEC) is a term</a:t>
            </a:r>
          </a:p>
          <a:p>
            <a:r>
              <a:rPr lang="en-GB" dirty="0"/>
              <a:t>originally from family planning and more recently HIV/AIDS control</a:t>
            </a:r>
          </a:p>
          <a:p>
            <a:r>
              <a:rPr lang="en-GB" dirty="0"/>
              <a:t>program in developing countries. It is increasingly being used as a</a:t>
            </a:r>
          </a:p>
          <a:p>
            <a:r>
              <a:rPr lang="en-GB" dirty="0"/>
              <a:t>general term for communication activities to promote health.</a:t>
            </a:r>
            <a:endParaRPr lang="en-GB" b="1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35719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Encouraging people to choose the idea best suited to their</a:t>
            </a:r>
          </a:p>
          <a:p>
            <a:r>
              <a:rPr lang="en-GB" dirty="0"/>
              <a:t>circumstances</a:t>
            </a:r>
            <a:r>
              <a:rPr lang="en-GB" dirty="0" smtClean="0"/>
              <a:t>.</a:t>
            </a:r>
          </a:p>
          <a:p>
            <a:r>
              <a:rPr lang="en-GB" dirty="0"/>
              <a:t>Helping people to look as their ideas so that they could see which</a:t>
            </a:r>
          </a:p>
          <a:p>
            <a:r>
              <a:rPr lang="en-GB" dirty="0"/>
              <a:t>were the most useful and the simplest to put into practice.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0174"/>
            <a:ext cx="8229600" cy="2214578"/>
          </a:xfrm>
        </p:spPr>
        <p:txBody>
          <a:bodyPr/>
          <a:lstStyle/>
          <a:p>
            <a:r>
              <a:rPr lang="en-GB" b="1" dirty="0"/>
              <a:t>Health And Human Behaviour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643338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Behaviour is an action that has a specific frequency, duration and</a:t>
            </a:r>
          </a:p>
          <a:p>
            <a:r>
              <a:rPr lang="en-GB" dirty="0"/>
              <a:t>purpose whether conscious or unconscious. It is what we “do” and</a:t>
            </a:r>
          </a:p>
          <a:p>
            <a:r>
              <a:rPr lang="en-GB" dirty="0"/>
              <a:t>how we “act”. People stay healthy or become ill, often as a result of</a:t>
            </a:r>
          </a:p>
          <a:p>
            <a:r>
              <a:rPr lang="en-GB" dirty="0"/>
              <a:t>their own action or behaviour.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5"/>
            <a:ext cx="8229600" cy="3571900"/>
          </a:xfrm>
        </p:spPr>
        <p:txBody>
          <a:bodyPr/>
          <a:lstStyle/>
          <a:p>
            <a:r>
              <a:rPr lang="en-GB" dirty="0"/>
              <a:t>The following are examples of how</a:t>
            </a:r>
          </a:p>
          <a:p>
            <a:r>
              <a:rPr lang="en-GB" dirty="0"/>
              <a:t>people’s actions can affect their health</a:t>
            </a:r>
            <a:r>
              <a:rPr lang="en-GB" dirty="0" smtClean="0"/>
              <a:t>:</a:t>
            </a:r>
          </a:p>
          <a:p>
            <a:r>
              <a:rPr lang="en-GB" dirty="0"/>
              <a:t>Using mosquito nets and insect sprays helps to keep mosquito</a:t>
            </a:r>
          </a:p>
          <a:p>
            <a:r>
              <a:rPr lang="en-GB" dirty="0"/>
              <a:t>away.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7147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Feeding children with bottle put them at risk of diarrhoea.</a:t>
            </a:r>
          </a:p>
          <a:p>
            <a:r>
              <a:rPr lang="en-GB" dirty="0"/>
              <a:t>• Defecating in an open field will lead to parasitic infection.</a:t>
            </a:r>
          </a:p>
          <a:p>
            <a:r>
              <a:rPr lang="en-GB" dirty="0"/>
              <a:t>• Unsafe sex predisposes people to unwanted pregnancy,</a:t>
            </a:r>
          </a:p>
          <a:p>
            <a:r>
              <a:rPr lang="en-GB" dirty="0"/>
              <a:t>HIV/AIDS and other STDs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16"/>
            <a:ext cx="8229600" cy="2428892"/>
          </a:xfrm>
        </p:spPr>
        <p:txBody>
          <a:bodyPr/>
          <a:lstStyle/>
          <a:p>
            <a:r>
              <a:rPr lang="en-GB" b="1" dirty="0"/>
              <a:t>Examples of behaviours promoting health and preventing</a:t>
            </a:r>
            <a:br>
              <a:rPr lang="en-GB" b="1" dirty="0"/>
            </a:br>
            <a:r>
              <a:rPr lang="en-GB" b="1" dirty="0"/>
              <a:t>diseases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3"/>
            <a:ext cx="8229600" cy="3429024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Healthy behaviours: - actions that healthy people undertake to keep</a:t>
            </a:r>
          </a:p>
          <a:p>
            <a:r>
              <a:rPr lang="en-GB" dirty="0"/>
              <a:t>themselves or others healthy and prevent disease. Good nutrition,</a:t>
            </a:r>
          </a:p>
          <a:p>
            <a:r>
              <a:rPr lang="en-GB" dirty="0"/>
              <a:t>breast feeding, reduction of health damaging behaviours like smoking</a:t>
            </a:r>
          </a:p>
          <a:p>
            <a:r>
              <a:rPr lang="en-GB" dirty="0"/>
              <a:t>are examples of healthy behaviours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7"/>
            <a:ext cx="8229600" cy="3643338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Utilization behaviour: - utilization of health services such as</a:t>
            </a:r>
          </a:p>
          <a:p>
            <a:r>
              <a:rPr lang="en-GB" dirty="0"/>
              <a:t>antenatal care, child health, immunization, family planning…etc</a:t>
            </a:r>
          </a:p>
          <a:p>
            <a:r>
              <a:rPr lang="en-GB" b="1" dirty="0"/>
              <a:t>Illness behaviour: - recognition of early symptoms and prompt </a:t>
            </a:r>
            <a:r>
              <a:rPr lang="en-GB" b="1" dirty="0" err="1"/>
              <a:t>selfreferral</a:t>
            </a:r>
            <a:endParaRPr lang="en-GB" b="1" dirty="0"/>
          </a:p>
          <a:p>
            <a:r>
              <a:rPr lang="en-GB" dirty="0"/>
              <a:t>for treatment.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643338"/>
          </a:xfrm>
        </p:spPr>
        <p:txBody>
          <a:bodyPr/>
          <a:lstStyle/>
          <a:p>
            <a:r>
              <a:rPr lang="en-GB" b="1" dirty="0"/>
              <a:t>Compliance behaviours: - following a course of prescribed drugs</a:t>
            </a:r>
          </a:p>
          <a:p>
            <a:r>
              <a:rPr lang="en-GB" dirty="0"/>
              <a:t>such as for tuberculosis</a:t>
            </a:r>
            <a:r>
              <a:rPr lang="en-GB" dirty="0" smtClean="0"/>
              <a:t>.</a:t>
            </a:r>
          </a:p>
          <a:p>
            <a:r>
              <a:rPr lang="en-GB" b="1" dirty="0"/>
              <a:t>Rehabilitation behaviours: - what people need to do after a serious</a:t>
            </a:r>
          </a:p>
          <a:p>
            <a:r>
              <a:rPr lang="en-GB" dirty="0"/>
              <a:t>illness to prevent further disability.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5"/>
            <a:ext cx="8229600" cy="3500462"/>
          </a:xfrm>
        </p:spPr>
        <p:txBody>
          <a:bodyPr/>
          <a:lstStyle/>
          <a:p>
            <a:r>
              <a:rPr lang="en-GB" b="1" dirty="0"/>
              <a:t>Community action: - actions by individuals and groups to change</a:t>
            </a:r>
          </a:p>
          <a:p>
            <a:r>
              <a:rPr lang="en-GB" dirty="0"/>
              <a:t>and improve their surroundings to meet special needs.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r>
              <a:rPr lang="en-GB" b="1" dirty="0"/>
              <a:t>Information: A collection of useful briefs or detailed</a:t>
            </a:r>
          </a:p>
          <a:p>
            <a:r>
              <a:rPr lang="en-GB" dirty="0"/>
              <a:t>ideas, processes, data and theories that can be used</a:t>
            </a:r>
          </a:p>
          <a:p>
            <a:r>
              <a:rPr lang="en-GB" dirty="0"/>
              <a:t>for a certain period of time.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8802"/>
            <a:ext cx="8229600" cy="2214578"/>
          </a:xfrm>
        </p:spPr>
        <p:txBody>
          <a:bodyPr/>
          <a:lstStyle/>
          <a:p>
            <a:r>
              <a:rPr lang="en-GB" b="1" dirty="0"/>
              <a:t>Factors affecting human behaviour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3643339"/>
          </a:xfrm>
        </p:spPr>
        <p:txBody>
          <a:bodyPr/>
          <a:lstStyle/>
          <a:p>
            <a:r>
              <a:rPr lang="en-GB" dirty="0"/>
              <a:t>1. </a:t>
            </a:r>
            <a:r>
              <a:rPr lang="en-GB" b="1" i="1" dirty="0"/>
              <a:t>Predisposing </a:t>
            </a:r>
            <a:r>
              <a:rPr lang="en-GB" b="1" i="1" dirty="0" smtClean="0"/>
              <a:t>factors:</a:t>
            </a:r>
          </a:p>
          <a:p>
            <a:r>
              <a:rPr lang="en-GB" dirty="0" smtClean="0"/>
              <a:t>provide </a:t>
            </a:r>
            <a:r>
              <a:rPr lang="en-GB" dirty="0"/>
              <a:t>the rationale or motivation for the</a:t>
            </a:r>
          </a:p>
          <a:p>
            <a:r>
              <a:rPr lang="en-GB" dirty="0" err="1"/>
              <a:t>behavior</a:t>
            </a:r>
            <a:r>
              <a:rPr lang="en-GB" dirty="0"/>
              <a:t> to occur. Some of these are</a:t>
            </a:r>
            <a:r>
              <a:rPr lang="en-GB" dirty="0" smtClean="0"/>
              <a:t>: knowledge , belief , </a:t>
            </a:r>
            <a:r>
              <a:rPr lang="en-GB" dirty="0" err="1" smtClean="0"/>
              <a:t>attitudes,beliefs,values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5"/>
            <a:ext cx="8229600" cy="3643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2. </a:t>
            </a:r>
            <a:r>
              <a:rPr lang="en-GB" b="1" i="1" dirty="0"/>
              <a:t>Enabling factors: these are characteristics of the environment</a:t>
            </a:r>
          </a:p>
          <a:p>
            <a:r>
              <a:rPr lang="en-GB" dirty="0" smtClean="0"/>
              <a:t>That facilitates </a:t>
            </a:r>
            <a:r>
              <a:rPr lang="en-GB" dirty="0"/>
              <a:t>healthy </a:t>
            </a:r>
            <a:r>
              <a:rPr lang="en-GB" dirty="0" err="1"/>
              <a:t>behavior</a:t>
            </a:r>
            <a:r>
              <a:rPr lang="en-GB" dirty="0"/>
              <a:t> and any skill or resource required</a:t>
            </a:r>
          </a:p>
          <a:p>
            <a:r>
              <a:rPr lang="en-GB" dirty="0"/>
              <a:t>to attain the </a:t>
            </a:r>
            <a:r>
              <a:rPr lang="en-GB" dirty="0" err="1"/>
              <a:t>behavior</a:t>
            </a:r>
            <a:r>
              <a:rPr lang="en-GB" dirty="0"/>
              <a:t>. Enabling factors are required for a</a:t>
            </a:r>
          </a:p>
          <a:p>
            <a:r>
              <a:rPr lang="en-GB" dirty="0"/>
              <a:t>motivation to be realized.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3"/>
            <a:ext cx="8229600" cy="3357586"/>
          </a:xfrm>
        </p:spPr>
        <p:txBody>
          <a:bodyPr/>
          <a:lstStyle/>
          <a:p>
            <a:r>
              <a:rPr lang="en-GB" dirty="0"/>
              <a:t>Examples of enabling factors include:</a:t>
            </a:r>
          </a:p>
          <a:p>
            <a:r>
              <a:rPr lang="en-GB" dirty="0"/>
              <a:t>• Availability and or accessibility of health resources</a:t>
            </a:r>
          </a:p>
          <a:p>
            <a:r>
              <a:rPr lang="en-GB" dirty="0"/>
              <a:t>• Government laws, priority and commitment to health</a:t>
            </a:r>
          </a:p>
          <a:p>
            <a:r>
              <a:rPr lang="en-GB" dirty="0"/>
              <a:t>• Presence of health related skills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3"/>
            <a:ext cx="8229600" cy="35719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3. </a:t>
            </a:r>
            <a:r>
              <a:rPr lang="en-GB" b="1" i="1" dirty="0"/>
              <a:t>Reinforcing factors: these factors come subsequent to the </a:t>
            </a:r>
            <a:r>
              <a:rPr lang="en-GB" b="1" i="1" dirty="0" err="1"/>
              <a:t>behavior</a:t>
            </a:r>
            <a:r>
              <a:rPr lang="en-GB" b="1" i="1" dirty="0"/>
              <a:t>.</a:t>
            </a:r>
          </a:p>
          <a:p>
            <a:r>
              <a:rPr lang="en-GB" dirty="0"/>
              <a:t>They are important for persistence or repetition of the </a:t>
            </a:r>
            <a:r>
              <a:rPr lang="en-GB" dirty="0" err="1"/>
              <a:t>behavior</a:t>
            </a:r>
            <a:r>
              <a:rPr lang="en-GB" dirty="0"/>
              <a:t>. The</a:t>
            </a:r>
          </a:p>
          <a:p>
            <a:r>
              <a:rPr lang="en-GB" dirty="0"/>
              <a:t>most important reinforcing factors for a </a:t>
            </a:r>
            <a:r>
              <a:rPr lang="en-GB" dirty="0" err="1"/>
              <a:t>behavior</a:t>
            </a:r>
            <a:r>
              <a:rPr lang="en-GB" dirty="0"/>
              <a:t> to occur or avoid</a:t>
            </a:r>
          </a:p>
          <a:p>
            <a:r>
              <a:rPr lang="en-GB" dirty="0"/>
              <a:t>include</a:t>
            </a:r>
            <a:r>
              <a:rPr lang="en-GB" dirty="0" smtClean="0"/>
              <a:t>: family , peers , teachers </a:t>
            </a:r>
            <a:r>
              <a:rPr lang="en-GB" dirty="0"/>
              <a:t>E.g. a young man starts smoking because his friends encouraged him</a:t>
            </a:r>
          </a:p>
          <a:p>
            <a:r>
              <a:rPr lang="en-GB" dirty="0"/>
              <a:t>to do so.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0174"/>
            <a:ext cx="8229600" cy="2214578"/>
          </a:xfrm>
        </p:spPr>
        <p:txBody>
          <a:bodyPr/>
          <a:lstStyle/>
          <a:p>
            <a:r>
              <a:rPr lang="en-GB" b="1" dirty="0"/>
              <a:t>The role of human </a:t>
            </a:r>
            <a:r>
              <a:rPr lang="en-GB" b="1" dirty="0" err="1"/>
              <a:t>behavior</a:t>
            </a:r>
            <a:r>
              <a:rPr lang="en-GB" b="1" dirty="0"/>
              <a:t> in prevention of disease and</a:t>
            </a:r>
            <a:br>
              <a:rPr lang="en-GB" b="1" dirty="0"/>
            </a:br>
            <a:r>
              <a:rPr lang="en-GB" b="1" dirty="0"/>
              <a:t>promotion of health</a:t>
            </a:r>
            <a:endParaRPr lang="en-GB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3571900"/>
          </a:xfrm>
        </p:spPr>
        <p:txBody>
          <a:bodyPr>
            <a:normAutofit/>
          </a:bodyPr>
          <a:lstStyle/>
          <a:p>
            <a:r>
              <a:rPr lang="en-GB" dirty="0"/>
              <a:t>Prevention is defined as the planning for and the measures taken to</a:t>
            </a:r>
          </a:p>
          <a:p>
            <a:r>
              <a:rPr lang="en-GB" dirty="0"/>
              <a:t>forestall the onset of a disease or other health problem before the</a:t>
            </a:r>
          </a:p>
          <a:p>
            <a:r>
              <a:rPr lang="en-GB" dirty="0"/>
              <a:t>occurrence of undesirable health events.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429024"/>
          </a:xfrm>
        </p:spPr>
        <p:txBody>
          <a:bodyPr/>
          <a:lstStyle/>
          <a:p>
            <a:r>
              <a:rPr lang="en-GB" dirty="0"/>
              <a:t>Primary prevention is comprised of those activities carried out to keep</a:t>
            </a:r>
          </a:p>
          <a:p>
            <a:r>
              <a:rPr lang="en-GB" dirty="0"/>
              <a:t>people healthy and prevent them from getting </a:t>
            </a:r>
            <a:r>
              <a:rPr lang="en-GB" dirty="0" smtClean="0"/>
              <a:t>disease.eg gloving , </a:t>
            </a:r>
            <a:r>
              <a:rPr lang="en-GB" dirty="0" err="1" smtClean="0"/>
              <a:t>handwashing</a:t>
            </a:r>
            <a:r>
              <a:rPr lang="en-GB" dirty="0" smtClean="0"/>
              <a:t>, exercise , brushing teeth etc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3"/>
            <a:ext cx="8229600" cy="3500462"/>
          </a:xfrm>
        </p:spPr>
        <p:txBody>
          <a:bodyPr/>
          <a:lstStyle/>
          <a:p>
            <a:r>
              <a:rPr lang="en-GB" dirty="0"/>
              <a:t>Secondary prevention includes preventive measures that lead to an</a:t>
            </a:r>
          </a:p>
          <a:p>
            <a:r>
              <a:rPr lang="en-GB" dirty="0"/>
              <a:t>early diagnosis and prompt treatment of a problem before it becomes</a:t>
            </a:r>
          </a:p>
          <a:p>
            <a:r>
              <a:rPr lang="en-GB" dirty="0"/>
              <a:t>serious.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7"/>
            <a:ext cx="8229600" cy="3643338"/>
          </a:xfrm>
        </p:spPr>
        <p:txBody>
          <a:bodyPr/>
          <a:lstStyle/>
          <a:p>
            <a:r>
              <a:rPr lang="en-GB" dirty="0"/>
              <a:t>Tertiary prevention seeks to limit disability or complication arising</a:t>
            </a:r>
          </a:p>
          <a:p>
            <a:r>
              <a:rPr lang="en-GB" dirty="0"/>
              <a:t>from an irreversible condition. Even at this stage actions and</a:t>
            </a:r>
          </a:p>
          <a:p>
            <a:r>
              <a:rPr lang="en-GB" dirty="0" err="1"/>
              <a:t>behaviors</a:t>
            </a:r>
            <a:r>
              <a:rPr lang="en-GB" dirty="0"/>
              <a:t> of the patient are essential.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3714776"/>
          </a:xfrm>
        </p:spPr>
        <p:txBody>
          <a:bodyPr/>
          <a:lstStyle/>
          <a:p>
            <a:r>
              <a:rPr lang="en-GB" b="1" dirty="0"/>
              <a:t>Education: A complex and planned learning</a:t>
            </a:r>
          </a:p>
          <a:p>
            <a:r>
              <a:rPr lang="en-GB" dirty="0"/>
              <a:t>experiences that aims to bring about changes in</a:t>
            </a:r>
          </a:p>
          <a:p>
            <a:r>
              <a:rPr lang="en-GB" dirty="0"/>
              <a:t>cognitive (knowledge), affective (attitude, belief, value)</a:t>
            </a:r>
          </a:p>
          <a:p>
            <a:r>
              <a:rPr lang="en-GB" dirty="0"/>
              <a:t>and psychomotor (skill) domains of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2000264"/>
          </a:xfrm>
        </p:spPr>
        <p:txBody>
          <a:bodyPr/>
          <a:lstStyle/>
          <a:p>
            <a:r>
              <a:rPr lang="en-GB" b="1" dirty="0"/>
              <a:t>Working With Communities</a:t>
            </a:r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1"/>
            <a:ext cx="8229600" cy="3429024"/>
          </a:xfrm>
        </p:spPr>
        <p:txBody>
          <a:bodyPr/>
          <a:lstStyle/>
          <a:p>
            <a:r>
              <a:rPr lang="en-GB" b="1" dirty="0"/>
              <a:t>Community could be defined as organized groups of people who</a:t>
            </a:r>
          </a:p>
          <a:p>
            <a:r>
              <a:rPr lang="en-GB" dirty="0"/>
              <a:t>share a sense of belonging, beliefs, norms, and leadership and who</a:t>
            </a:r>
          </a:p>
          <a:p>
            <a:r>
              <a:rPr lang="en-GB" dirty="0"/>
              <a:t>usually interact within a defined geographical area.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3714777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The concept of community </a:t>
            </a:r>
            <a:r>
              <a:rPr lang="en-GB" b="1" dirty="0" smtClean="0"/>
              <a:t>participation</a:t>
            </a:r>
          </a:p>
          <a:p>
            <a:r>
              <a:rPr lang="en-GB" dirty="0"/>
              <a:t>The health of the community will improve only if the people</a:t>
            </a:r>
          </a:p>
          <a:p>
            <a:r>
              <a:rPr lang="en-GB" dirty="0"/>
              <a:t>themselves become involved in planning, implementing, and having a</a:t>
            </a:r>
          </a:p>
          <a:p>
            <a:r>
              <a:rPr lang="en-GB" dirty="0"/>
              <a:t>say about </a:t>
            </a:r>
            <a:r>
              <a:rPr lang="en-GB" dirty="0" smtClean="0"/>
              <a:t>their own health and health care.  </a:t>
            </a:r>
            <a:r>
              <a:rPr lang="en-GB" dirty="0"/>
              <a:t>Nevertheless,</a:t>
            </a:r>
          </a:p>
          <a:p>
            <a:r>
              <a:rPr lang="en-GB" dirty="0"/>
              <a:t>involvement will not just happen.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3643338"/>
          </a:xfrm>
        </p:spPr>
        <p:txBody>
          <a:bodyPr>
            <a:normAutofit fontScale="92500"/>
          </a:bodyPr>
          <a:lstStyle/>
          <a:p>
            <a:r>
              <a:rPr lang="en-GB" dirty="0"/>
              <a:t>Many people emphasize the importance of community participation</a:t>
            </a:r>
          </a:p>
          <a:p>
            <a:r>
              <a:rPr lang="en-GB" dirty="0"/>
              <a:t>for any development issues, including health promotion, to become a</a:t>
            </a:r>
          </a:p>
          <a:p>
            <a:r>
              <a:rPr lang="en-GB" dirty="0"/>
              <a:t>success. However, the question is how serious are we about</a:t>
            </a:r>
          </a:p>
          <a:p>
            <a:r>
              <a:rPr lang="en-GB" dirty="0"/>
              <a:t>involving individuals, families, and communities?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7"/>
            <a:ext cx="8229600" cy="3571900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Are we prepared -</a:t>
            </a:r>
          </a:p>
          <a:p>
            <a:r>
              <a:rPr lang="en-GB" dirty="0"/>
              <a:t>mentally and professionally – to listen to their concerns, to learn from</a:t>
            </a:r>
          </a:p>
          <a:p>
            <a:r>
              <a:rPr lang="en-GB" dirty="0"/>
              <a:t>them what they feel is important, to share with them appropriate</a:t>
            </a:r>
          </a:p>
          <a:p>
            <a:r>
              <a:rPr lang="en-GB" dirty="0"/>
              <a:t>information, to encourage and support them?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1"/>
            <a:ext cx="8229600" cy="378621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health education, we are concerned about how people actually</a:t>
            </a:r>
          </a:p>
          <a:p>
            <a:r>
              <a:rPr lang="en-GB" dirty="0"/>
              <a:t>feel, not how we think they should feel. We are interested in how</a:t>
            </a:r>
          </a:p>
          <a:p>
            <a:r>
              <a:rPr lang="en-GB" dirty="0"/>
              <a:t>people look at their own problems, not only in the problems we see</a:t>
            </a:r>
          </a:p>
          <a:p>
            <a:r>
              <a:rPr lang="en-GB" dirty="0"/>
              <a:t>ourselves.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5926"/>
            <a:ext cx="8229600" cy="2286016"/>
          </a:xfrm>
        </p:spPr>
        <p:txBody>
          <a:bodyPr/>
          <a:lstStyle/>
          <a:p>
            <a:r>
              <a:rPr lang="en-GB" b="1" dirty="0"/>
              <a:t>Benefits of community participation</a:t>
            </a:r>
            <a:endParaRPr lang="en-GB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7"/>
            <a:ext cx="8229600" cy="3714776"/>
          </a:xfrm>
        </p:spPr>
        <p:txBody>
          <a:bodyPr/>
          <a:lstStyle/>
          <a:p>
            <a:r>
              <a:rPr lang="en-GB" dirty="0"/>
              <a:t>It leads development </a:t>
            </a:r>
            <a:r>
              <a:rPr lang="en-GB" dirty="0" err="1"/>
              <a:t>endeavors</a:t>
            </a:r>
            <a:r>
              <a:rPr lang="en-GB" dirty="0"/>
              <a:t> to </a:t>
            </a:r>
            <a:r>
              <a:rPr lang="en-GB" dirty="0" smtClean="0"/>
              <a:t>success.</a:t>
            </a:r>
          </a:p>
          <a:p>
            <a:r>
              <a:rPr lang="en-GB" dirty="0"/>
              <a:t>Shifts the emphasis from the individual to the community e.g. If all</a:t>
            </a:r>
          </a:p>
          <a:p>
            <a:r>
              <a:rPr lang="en-GB" dirty="0"/>
              <a:t>members of a community are convinced of the benefits of</a:t>
            </a:r>
          </a:p>
          <a:p>
            <a:r>
              <a:rPr lang="en-GB" dirty="0"/>
              <a:t>cleanliness,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3"/>
            <a:ext cx="8229600" cy="3500462"/>
          </a:xfrm>
        </p:spPr>
        <p:txBody>
          <a:bodyPr/>
          <a:lstStyle/>
          <a:p>
            <a:r>
              <a:rPr lang="en-GB" dirty="0"/>
              <a:t>As communities often have detailed knowledge about their</a:t>
            </a:r>
          </a:p>
          <a:p>
            <a:r>
              <a:rPr lang="en-GB" dirty="0"/>
              <a:t>surroundings, their participation makes programs relevant to local</a:t>
            </a:r>
          </a:p>
          <a:p>
            <a:r>
              <a:rPr lang="en-GB" dirty="0"/>
              <a:t>situation.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3500463"/>
          </a:xfrm>
        </p:spPr>
        <p:txBody>
          <a:bodyPr/>
          <a:lstStyle/>
          <a:p>
            <a:r>
              <a:rPr lang="en-GB" dirty="0"/>
              <a:t>Ensures community motivation and support. If the community is</a:t>
            </a:r>
          </a:p>
          <a:p>
            <a:r>
              <a:rPr lang="en-GB" dirty="0"/>
              <a:t>involved in choosing priorities and deciding on plans it is much</a:t>
            </a:r>
          </a:p>
          <a:p>
            <a:r>
              <a:rPr lang="en-GB" dirty="0"/>
              <a:t>more likely to become involved in program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3"/>
            <a:ext cx="8229600" cy="3857652"/>
          </a:xfrm>
        </p:spPr>
        <p:txBody>
          <a:bodyPr/>
          <a:lstStyle/>
          <a:p>
            <a:r>
              <a:rPr lang="en-GB" b="1" dirty="0"/>
              <a:t>Communication: the process of sharing ideas,</a:t>
            </a:r>
          </a:p>
          <a:p>
            <a:r>
              <a:rPr lang="en-GB" dirty="0"/>
              <a:t>information, knowledge, and experience among people</a:t>
            </a:r>
          </a:p>
          <a:p>
            <a:r>
              <a:rPr lang="en-GB" dirty="0"/>
              <a:t>using different channels.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1"/>
            <a:ext cx="8229600" cy="3357586"/>
          </a:xfrm>
        </p:spPr>
        <p:txBody>
          <a:bodyPr/>
          <a:lstStyle/>
          <a:p>
            <a:r>
              <a:rPr lang="en-GB" dirty="0"/>
              <a:t>Promotes self-help and self-reliance. If community members do</a:t>
            </a:r>
          </a:p>
          <a:p>
            <a:r>
              <a:rPr lang="en-GB" dirty="0"/>
              <a:t>their own development work, they learn and become more</a:t>
            </a:r>
          </a:p>
          <a:p>
            <a:r>
              <a:rPr lang="en-GB" dirty="0"/>
              <a:t>conscious of their needs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2861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Improves trust and partnership between the community and</a:t>
            </a:r>
          </a:p>
          <a:p>
            <a:r>
              <a:rPr lang="en-GB" dirty="0"/>
              <a:t>health workers</a:t>
            </a:r>
            <a:r>
              <a:rPr lang="en-GB" dirty="0" smtClean="0"/>
              <a:t>.</a:t>
            </a:r>
          </a:p>
          <a:p>
            <a:r>
              <a:rPr lang="en-GB" dirty="0"/>
              <a:t>Enhances the implementation of the health extension package</a:t>
            </a:r>
          </a:p>
          <a:p>
            <a:r>
              <a:rPr lang="en-GB"/>
              <a:t>program.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3714776"/>
          </a:xfrm>
        </p:spPr>
        <p:txBody>
          <a:bodyPr/>
          <a:lstStyle/>
          <a:p>
            <a:r>
              <a:rPr lang="en-GB" b="1" dirty="0"/>
              <a:t>Social mobilization is a term used to describe a campaign approach</a:t>
            </a:r>
          </a:p>
          <a:p>
            <a:r>
              <a:rPr lang="en-GB" dirty="0"/>
              <a:t>combining mass media and working with community groups and</a:t>
            </a:r>
          </a:p>
          <a:p>
            <a:r>
              <a:rPr lang="en-GB" dirty="0"/>
              <a:t>organizations.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3714776"/>
          </a:xfrm>
        </p:spPr>
        <p:txBody>
          <a:bodyPr/>
          <a:lstStyle/>
          <a:p>
            <a:r>
              <a:rPr lang="en-GB" b="1" dirty="0"/>
              <a:t>Patient education is a term for education in hospital and clinic settings</a:t>
            </a:r>
          </a:p>
          <a:p>
            <a:r>
              <a:rPr lang="en-GB" dirty="0"/>
              <a:t>linked to following of treatment procedures, medication, and home care</a:t>
            </a:r>
          </a:p>
          <a:p>
            <a:r>
              <a:rPr lang="en-GB" dirty="0"/>
              <a:t>and rehabilitation procedures.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3643338"/>
          </a:xfrm>
        </p:spPr>
        <p:txBody>
          <a:bodyPr>
            <a:normAutofit lnSpcReduction="10000"/>
          </a:bodyPr>
          <a:lstStyle/>
          <a:p>
            <a:r>
              <a:rPr lang="en-GB" b="1" dirty="0" err="1"/>
              <a:t>Behavior</a:t>
            </a:r>
            <a:r>
              <a:rPr lang="en-GB" b="1" dirty="0"/>
              <a:t> Change Communication (BCC): Is an interactive process</a:t>
            </a:r>
          </a:p>
          <a:p>
            <a:r>
              <a:rPr lang="en-GB" dirty="0"/>
              <a:t>aimed at changing individual and social </a:t>
            </a:r>
            <a:r>
              <a:rPr lang="en-GB" dirty="0" err="1"/>
              <a:t>behavior</a:t>
            </a:r>
            <a:r>
              <a:rPr lang="en-GB" dirty="0"/>
              <a:t>, using targeted,</a:t>
            </a:r>
          </a:p>
          <a:p>
            <a:r>
              <a:rPr lang="en-GB" dirty="0"/>
              <a:t>specific messages and different communication approaches, which</a:t>
            </a:r>
          </a:p>
          <a:p>
            <a:r>
              <a:rPr lang="en-GB" dirty="0"/>
              <a:t>are linked to services for effective outcomes.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Microsoft Office PowerPoint</Application>
  <PresentationFormat>On-screen Show (4:3)</PresentationFormat>
  <Paragraphs>201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HEALTH EDUCATION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Health And Human Behaviour</vt:lpstr>
      <vt:lpstr>Slide 32</vt:lpstr>
      <vt:lpstr>Slide 33</vt:lpstr>
      <vt:lpstr>Slide 34</vt:lpstr>
      <vt:lpstr>Examples of behaviours promoting health and preventing diseases</vt:lpstr>
      <vt:lpstr>Slide 36</vt:lpstr>
      <vt:lpstr>Slide 37</vt:lpstr>
      <vt:lpstr>Slide 38</vt:lpstr>
      <vt:lpstr>Slide 39</vt:lpstr>
      <vt:lpstr>Factors affecting human behaviour</vt:lpstr>
      <vt:lpstr>Slide 41</vt:lpstr>
      <vt:lpstr>Slide 42</vt:lpstr>
      <vt:lpstr>Slide 43</vt:lpstr>
      <vt:lpstr>Slide 44</vt:lpstr>
      <vt:lpstr>The role of human behavior in prevention of disease and promotion of health</vt:lpstr>
      <vt:lpstr>Slide 46</vt:lpstr>
      <vt:lpstr>Slide 47</vt:lpstr>
      <vt:lpstr>Slide 48</vt:lpstr>
      <vt:lpstr>Slide 49</vt:lpstr>
      <vt:lpstr>Working With Communities</vt:lpstr>
      <vt:lpstr>Slide 51</vt:lpstr>
      <vt:lpstr>Slide 52</vt:lpstr>
      <vt:lpstr>Slide 53</vt:lpstr>
      <vt:lpstr>Slide 54</vt:lpstr>
      <vt:lpstr>Slide 55</vt:lpstr>
      <vt:lpstr>Benefits of community participation</vt:lpstr>
      <vt:lpstr>Slide 57</vt:lpstr>
      <vt:lpstr>Slide 58</vt:lpstr>
      <vt:lpstr>Slide 59</vt:lpstr>
      <vt:lpstr>Slide 60</vt:lpstr>
      <vt:lpstr>Slide 61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EDUCATION</dc:title>
  <dc:creator>USER</dc:creator>
  <cp:lastModifiedBy>USER</cp:lastModifiedBy>
  <cp:revision>1</cp:revision>
  <dcterms:created xsi:type="dcterms:W3CDTF">2017-12-09T17:49:54Z</dcterms:created>
  <dcterms:modified xsi:type="dcterms:W3CDTF">2017-12-09T17:50:15Z</dcterms:modified>
</cp:coreProperties>
</file>