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2"/>
  </p:notesMasterIdLst>
  <p:sldIdLst>
    <p:sldId id="256" r:id="rId2"/>
    <p:sldId id="291" r:id="rId3"/>
    <p:sldId id="314" r:id="rId4"/>
    <p:sldId id="315" r:id="rId5"/>
    <p:sldId id="317" r:id="rId6"/>
    <p:sldId id="311" r:id="rId7"/>
    <p:sldId id="306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96BB2F-04AC-4F27-ACAC-7A45F7D61478}" type="datetimeFigureOut">
              <a:rPr lang="en-US" smtClean="0"/>
              <a:pPr/>
              <a:t>4/20/2017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CB6F-B84D-41F7-A422-5E540156A0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12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5C04369-7C8E-44E4-B8FB-C310D667591A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9A875E4-CDB5-4461-A5D9-3ECEF8BF0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95B5E-BA84-41A8-BCC7-9DE91278B34B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2876-8578-416F-9C52-DAF784289AA8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3C3B406-0849-4BD5-A426-5C7F15176123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A875E4-CDB5-4461-A5D9-3ECEF8BF02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9BE4DAE-B1B7-474F-9270-14620BDE6BFC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9A875E4-CDB5-4461-A5D9-3ECEF8BF0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49DAC-26A2-46FA-BA88-AD4BF0CB083C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361D5-859F-4430-8501-A354A59B00FB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91129DE-A18F-4C4D-A07A-CA08D4F59AD1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A875E4-CDB5-4461-A5D9-3ECEF8BF02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AA2B-89F3-46FC-A73F-44E395D4EE19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5FC61C-EE43-463C-8750-42C9E958883E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A875E4-CDB5-4461-A5D9-3ECEF8BF02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F339747-9589-4886-B667-EB3281D262CC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9A875E4-CDB5-4461-A5D9-3ECEF8BF02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34ABB5-D2EB-47BA-B101-969ECDA63728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9A875E4-CDB5-4461-A5D9-3ECEF8BF0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219200"/>
            <a:ext cx="7391400" cy="685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CONTRACEPTIVE LOGISTICS MANAGEMENT.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2133600"/>
            <a:ext cx="7162800" cy="1066800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/>
              <a:t>ONYANGO M. HUMPHREY</a:t>
            </a:r>
          </a:p>
          <a:p>
            <a:pPr algn="r"/>
            <a:r>
              <a:rPr lang="en-US" sz="1600" dirty="0" smtClean="0"/>
              <a:t>BSCN. MOI UNIVERSITY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7772400" cy="762000"/>
          </a:xfrm>
        </p:spPr>
        <p:txBody>
          <a:bodyPr/>
          <a:lstStyle/>
          <a:p>
            <a:r>
              <a:rPr lang="en-US" b="1" dirty="0" smtClean="0"/>
              <a:t>CT’D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634984" cy="5943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Arrange cartons so that identification labels, expiry dates and manufacturing dates are visible</a:t>
            </a:r>
          </a:p>
          <a:p>
            <a:r>
              <a:rPr lang="en-US" sz="2800" dirty="0" smtClean="0"/>
              <a:t>Store contraceptives in a manner accessible for FEFO ,counting and general management</a:t>
            </a:r>
          </a:p>
          <a:p>
            <a:r>
              <a:rPr lang="en-US" sz="2800" dirty="0" smtClean="0"/>
              <a:t>Store contraceptives separately away from insecticides, chemicals, old files, office supplies and other materials</a:t>
            </a:r>
          </a:p>
          <a:p>
            <a:r>
              <a:rPr lang="en-US" sz="2800" dirty="0" smtClean="0"/>
              <a:t>Separate and dispose off damaged or expired contraceptives without delay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 smtClean="0"/>
              <a:t>First to Expire, First Out (FEFO)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90600"/>
            <a:ext cx="8586216" cy="5867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Ensures that the quality of contraceptives distributed to clients is maintained and that the contraceptives have not expired on the shelf. 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Cartons with earliest expiry dates should be distributed first, cartons with the later expiry dates should not be distributed until all supplies dated earlier have been exhausted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Ensure that the cartons are clearly marked with their expiry dates in large, easy to read numbers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86216" cy="715962"/>
          </a:xfrm>
        </p:spPr>
        <p:txBody>
          <a:bodyPr/>
          <a:lstStyle/>
          <a:p>
            <a:r>
              <a:rPr lang="en-US" dirty="0" smtClean="0"/>
              <a:t>FIFO is important because: (FEF0)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90600"/>
            <a:ext cx="8738616" cy="5867400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It avoids wastage</a:t>
            </a:r>
          </a:p>
          <a:p>
            <a:r>
              <a:rPr lang="en-US" sz="2800" dirty="0" smtClean="0"/>
              <a:t>It is easier to issue contraceptives because oldest products are issued first</a:t>
            </a:r>
          </a:p>
          <a:p>
            <a:r>
              <a:rPr lang="en-US" sz="2800" dirty="0" smtClean="0"/>
              <a:t>It can create some space because expired stock gets moved out of the inventory</a:t>
            </a:r>
          </a:p>
          <a:p>
            <a:r>
              <a:rPr lang="en-US" sz="2800" dirty="0" smtClean="0"/>
              <a:t>It allows one to know when stock is in excess so that extra stock can be moved more easily to another facility where it is needed.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858000" cy="189436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SHELF LIFE AND FACTORS THAT AFFECT QUALITY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634984" cy="5334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Shelf life is the length of time the contraceptive may be stored without affecting its usability, safety and potency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If proper storage guidelines are not followed the shelf life of the contraceptive will be shortened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Factors that affect shelf life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34984" cy="48737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Rain</a:t>
            </a:r>
          </a:p>
          <a:p>
            <a:r>
              <a:rPr lang="en-US" sz="2800" dirty="0" smtClean="0"/>
              <a:t>Heat</a:t>
            </a:r>
          </a:p>
          <a:p>
            <a:r>
              <a:rPr lang="en-US" sz="2800" dirty="0" smtClean="0"/>
              <a:t>Sunlight</a:t>
            </a:r>
          </a:p>
          <a:p>
            <a:r>
              <a:rPr lang="en-US" sz="2800" dirty="0" smtClean="0"/>
              <a:t>Chemical damage</a:t>
            </a:r>
          </a:p>
          <a:p>
            <a:r>
              <a:rPr lang="en-US" sz="2800" dirty="0" smtClean="0"/>
              <a:t>Inadequate ventilation</a:t>
            </a:r>
          </a:p>
          <a:p>
            <a:r>
              <a:rPr lang="en-US" sz="2800" dirty="0" smtClean="0"/>
              <a:t>Fluorescent light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85999" y="3124200"/>
            <a:ext cx="6812121" cy="1894362"/>
          </a:xfrm>
        </p:spPr>
        <p:txBody>
          <a:bodyPr/>
          <a:lstStyle/>
          <a:p>
            <a:r>
              <a:rPr lang="en-US" dirty="0" smtClean="0"/>
              <a:t>QUALITY ASSURANCE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406-0849-4BD5-A426-5C7F15176123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00200"/>
            <a:ext cx="8711184" cy="487375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service provider should spot check or do a visual examination before distributing contraceptives to clients to make sure that they are in good shape and of the best quality.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Visual inspection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417638"/>
            <a:ext cx="8586216" cy="53641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Check for:</a:t>
            </a:r>
          </a:p>
          <a:p>
            <a:r>
              <a:rPr lang="en-US" sz="2800" dirty="0" smtClean="0"/>
              <a:t>Colour</a:t>
            </a:r>
          </a:p>
          <a:p>
            <a:r>
              <a:rPr lang="en-US" sz="2800" dirty="0" smtClean="0"/>
              <a:t>Number of pills</a:t>
            </a:r>
          </a:p>
          <a:p>
            <a:r>
              <a:rPr lang="en-US" sz="2800" dirty="0" smtClean="0"/>
              <a:t>Crushed pills</a:t>
            </a:r>
          </a:p>
          <a:p>
            <a:r>
              <a:rPr lang="en-US" sz="2800" dirty="0" smtClean="0"/>
              <a:t>Broken vials or injectables</a:t>
            </a:r>
          </a:p>
          <a:p>
            <a:r>
              <a:rPr lang="en-US" sz="2800" dirty="0" smtClean="0"/>
              <a:t>Missing or damaged items</a:t>
            </a:r>
          </a:p>
          <a:p>
            <a:r>
              <a:rPr lang="en-US" sz="2800" dirty="0" smtClean="0"/>
              <a:t>Syringes missing or damaged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Package integrity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586216" cy="5638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Open or damaged boxes or packets</a:t>
            </a:r>
          </a:p>
          <a:p>
            <a:r>
              <a:rPr lang="en-US" sz="2800" dirty="0" smtClean="0"/>
              <a:t>Leaking or sticky packages</a:t>
            </a:r>
          </a:p>
          <a:p>
            <a:r>
              <a:rPr lang="en-US" sz="2800" dirty="0" smtClean="0"/>
              <a:t>Check expiry dates</a:t>
            </a:r>
          </a:p>
          <a:p>
            <a:r>
              <a:rPr lang="en-US" sz="2800" dirty="0" smtClean="0"/>
              <a:t>Client feedback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Client reports of unusual colour or odor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Missing or broken pills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Condoms that break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smtClean="0"/>
              <a:t>Take all client feedback regarding the quality of the product and gather as many details as possible from the client. Report problems to the DPHSCN.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781800" cy="18943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GUIDELINES FOR PROPER STORAGE OF CONTRACEPTIVES.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Actions to take if quality problems occur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634984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Visual inspection: Check other stock for similar problems</a:t>
            </a:r>
          </a:p>
          <a:p>
            <a:r>
              <a:rPr lang="en-US" sz="2800" dirty="0" smtClean="0"/>
              <a:t>Do not issue the product</a:t>
            </a:r>
          </a:p>
          <a:p>
            <a:r>
              <a:rPr lang="en-US" sz="2800" dirty="0" smtClean="0"/>
              <a:t>Set the products aside</a:t>
            </a:r>
          </a:p>
          <a:p>
            <a:r>
              <a:rPr lang="en-US" sz="2800" dirty="0" smtClean="0"/>
              <a:t>Report the problems to the next higher level</a:t>
            </a:r>
          </a:p>
          <a:p>
            <a:r>
              <a:rPr lang="en-US" sz="2800" dirty="0" smtClean="0"/>
              <a:t>Do not accept delivery of stock that looks damaged</a:t>
            </a:r>
          </a:p>
          <a:p>
            <a:r>
              <a:rPr lang="en-US" sz="2800" dirty="0" smtClean="0"/>
              <a:t>Do not issue the products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s://encrypted-tbn2.gstatic.com/images?q=tbn:ANd9GcQ0tz_BAJG5fmDdfnVSQmDc6HNv7ytLQLdOGpLbwQLhhgHLNymFJ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7724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AA2B-89F3-46FC-A73F-44E395D4EE19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https://encrypted-tbn3.gstatic.com/images?q=tbn:ANd9GcSxW0ohBFkOuS19ImWtteRDA0Sqj3tLptbkmRmuPmYAJqLBBKc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620000" cy="609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EAA2B-89F3-46FC-A73F-44E395D4EE19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7826" name="Picture 2" descr="https://encrypted-tbn2.gstatic.com/images?q=tbn:ANd9GcTb-I_49bILeWnDA2DtPZtAJ5dXnfkFrleVtrWUxkFFo1MKE5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533400"/>
            <a:ext cx="7010400" cy="6324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406-0849-4BD5-A426-5C7F15176123}" type="datetime1">
              <a:rPr lang="en-US" smtClean="0"/>
              <a:pPr/>
              <a:t>4/20/2017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D:\MED SURG\BOOKS\NUR E-LEARNING\NUR E-LEARNING\Module 4\Unit 4\pages\pub_media\9283548_amref_lib47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80010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77724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Guidelines For Proper Storage:</a:t>
            </a:r>
            <a:br>
              <a:rPr lang="en-US" sz="3200" b="1" dirty="0" smtClean="0"/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586216" cy="5407152"/>
          </a:xfrm>
        </p:spPr>
        <p:txBody>
          <a:bodyPr>
            <a:normAutofit/>
          </a:bodyPr>
          <a:lstStyle/>
          <a:p>
            <a:pPr lvl="1"/>
            <a:r>
              <a:rPr lang="en-US" sz="2800" dirty="0" smtClean="0"/>
              <a:t>Security</a:t>
            </a:r>
          </a:p>
          <a:p>
            <a:pPr lvl="1"/>
            <a:r>
              <a:rPr lang="en-US" sz="2800" dirty="0" smtClean="0"/>
              <a:t>Location</a:t>
            </a:r>
          </a:p>
          <a:p>
            <a:pPr lvl="1"/>
            <a:r>
              <a:rPr lang="en-US" sz="2800" dirty="0" smtClean="0"/>
              <a:t>Space</a:t>
            </a:r>
          </a:p>
          <a:p>
            <a:pPr lvl="1"/>
            <a:r>
              <a:rPr lang="en-US" sz="2800" dirty="0" smtClean="0"/>
              <a:t>Cleanliness</a:t>
            </a:r>
          </a:p>
          <a:p>
            <a:pPr lvl="1"/>
            <a:r>
              <a:rPr lang="en-US" sz="2800" dirty="0" smtClean="0"/>
              <a:t>Temperature regulation (cold chain, air conditioning)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586216" cy="8683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IMPORTANCE OF PROPER STORAGE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763000" cy="5410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Avoids stockout/ spoilage</a:t>
            </a:r>
          </a:p>
          <a:p>
            <a:r>
              <a:rPr lang="en-US" sz="2800" dirty="0" smtClean="0"/>
              <a:t>Contraceptives issued are safe and of high quality</a:t>
            </a:r>
          </a:p>
          <a:p>
            <a:r>
              <a:rPr lang="en-US" sz="2800" dirty="0" smtClean="0"/>
              <a:t>Reduced wastage</a:t>
            </a:r>
          </a:p>
          <a:p>
            <a:r>
              <a:rPr lang="en-US" sz="2800" dirty="0" smtClean="0"/>
              <a:t>Monitors shelf life and product quality</a:t>
            </a:r>
          </a:p>
          <a:p>
            <a:r>
              <a:rPr lang="en-US" sz="2800" dirty="0" smtClean="0"/>
              <a:t>Reduce loss of funds</a:t>
            </a:r>
          </a:p>
          <a:p>
            <a:r>
              <a:rPr lang="en-US" sz="2800" dirty="0" smtClean="0"/>
              <a:t>Easier to select and distribute commodity</a:t>
            </a:r>
          </a:p>
          <a:p>
            <a:r>
              <a:rPr lang="en-US" sz="2800" dirty="0" smtClean="0"/>
              <a:t>Ensure disposal of expired contraceptives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Proper storage guidelines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Clean and disinfect store room regularly</a:t>
            </a:r>
          </a:p>
          <a:p>
            <a:r>
              <a:rPr lang="en-US" sz="2800" dirty="0" smtClean="0"/>
              <a:t>Store contraceptives in a dry, well lit and well ventilated room out of direct sunlight</a:t>
            </a:r>
          </a:p>
          <a:p>
            <a:r>
              <a:rPr lang="en-US" sz="2800" dirty="0" smtClean="0"/>
              <a:t>Secure storeroom from water penetration</a:t>
            </a:r>
          </a:p>
          <a:p>
            <a:r>
              <a:rPr lang="en-US" sz="2800" dirty="0" smtClean="0"/>
              <a:t>Ensure fire safety equipment is available and accessible</a:t>
            </a:r>
          </a:p>
          <a:p>
            <a:r>
              <a:rPr lang="en-US" sz="2800" dirty="0" smtClean="0"/>
              <a:t>Store cartons of condoms away from electric motors and fluorescent light</a:t>
            </a:r>
          </a:p>
          <a:p>
            <a:r>
              <a:rPr lang="en-US" sz="2800" dirty="0" smtClean="0"/>
              <a:t>Stack contraceptives cartons at least 10cm away from the walls and other stacks and not more than 2.5m high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9A875E4-CDB5-4461-A5D9-3ECEF8BF02B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500</TotalTime>
  <Words>579</Words>
  <Application>Microsoft Office PowerPoint</Application>
  <PresentationFormat>On-screen Show (4:3)</PresentationFormat>
  <Paragraphs>100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Century Schoolbook</vt:lpstr>
      <vt:lpstr>Wingdings</vt:lpstr>
      <vt:lpstr>Wingdings 2</vt:lpstr>
      <vt:lpstr>Oriel</vt:lpstr>
      <vt:lpstr>CONTRACEPTIVE LOGISTICS MANAGEMENT.</vt:lpstr>
      <vt:lpstr>GUIDELINES FOR PROPER STORAGE OF CONTRACEPTIVES.</vt:lpstr>
      <vt:lpstr>PowerPoint Presentation</vt:lpstr>
      <vt:lpstr>PowerPoint Presentation</vt:lpstr>
      <vt:lpstr>PowerPoint Presentation</vt:lpstr>
      <vt:lpstr>PowerPoint Presentation</vt:lpstr>
      <vt:lpstr>Guidelines For Proper Storage: </vt:lpstr>
      <vt:lpstr>IMPORTANCE OF PROPER STORAGE</vt:lpstr>
      <vt:lpstr>Proper storage guidelines</vt:lpstr>
      <vt:lpstr>CT’D</vt:lpstr>
      <vt:lpstr>First to Expire, First Out (FEFO)</vt:lpstr>
      <vt:lpstr>FIFO is important because: (FEF0)</vt:lpstr>
      <vt:lpstr>SHELF LIFE AND FACTORS THAT AFFECT QUALITY</vt:lpstr>
      <vt:lpstr>Introduction</vt:lpstr>
      <vt:lpstr>Factors that affect shelf life</vt:lpstr>
      <vt:lpstr>QUALITY ASSURANCE</vt:lpstr>
      <vt:lpstr>PowerPoint Presentation</vt:lpstr>
      <vt:lpstr>Visual inspection</vt:lpstr>
      <vt:lpstr>Package integrity</vt:lpstr>
      <vt:lpstr>Actions to take if quality problems occur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CONTRACEPTIVE LOGISTICS MANAGEMENT.</dc:title>
  <dc:creator>Jeckton</dc:creator>
  <cp:lastModifiedBy>ONYANGO</cp:lastModifiedBy>
  <cp:revision>227</cp:revision>
  <dcterms:created xsi:type="dcterms:W3CDTF">2014-05-22T16:28:50Z</dcterms:created>
  <dcterms:modified xsi:type="dcterms:W3CDTF">2017-04-20T06:32:14Z</dcterms:modified>
</cp:coreProperties>
</file>