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sldIdLst>
    <p:sldId id="350" r:id="rId2"/>
    <p:sldId id="351" r:id="rId3"/>
    <p:sldId id="259" r:id="rId4"/>
    <p:sldId id="260" r:id="rId5"/>
    <p:sldId id="261" r:id="rId6"/>
    <p:sldId id="262" r:id="rId7"/>
    <p:sldId id="263" r:id="rId8"/>
    <p:sldId id="302" r:id="rId9"/>
    <p:sldId id="270" r:id="rId10"/>
    <p:sldId id="271" r:id="rId11"/>
    <p:sldId id="265" r:id="rId12"/>
    <p:sldId id="266" r:id="rId13"/>
    <p:sldId id="267" r:id="rId14"/>
    <p:sldId id="272" r:id="rId15"/>
    <p:sldId id="273" r:id="rId16"/>
    <p:sldId id="274" r:id="rId17"/>
    <p:sldId id="275" r:id="rId18"/>
    <p:sldId id="280" r:id="rId19"/>
    <p:sldId id="281" r:id="rId20"/>
    <p:sldId id="287" r:id="rId21"/>
    <p:sldId id="282" r:id="rId22"/>
    <p:sldId id="298" r:id="rId23"/>
    <p:sldId id="349" r:id="rId24"/>
    <p:sldId id="299" r:id="rId25"/>
    <p:sldId id="283" r:id="rId26"/>
    <p:sldId id="284" r:id="rId27"/>
    <p:sldId id="285" r:id="rId28"/>
    <p:sldId id="288" r:id="rId29"/>
    <p:sldId id="286" r:id="rId30"/>
    <p:sldId id="301" r:id="rId31"/>
    <p:sldId id="289" r:id="rId32"/>
    <p:sldId id="300" r:id="rId33"/>
    <p:sldId id="290" r:id="rId34"/>
    <p:sldId id="291" r:id="rId35"/>
    <p:sldId id="292" r:id="rId36"/>
    <p:sldId id="293" r:id="rId37"/>
    <p:sldId id="294" r:id="rId38"/>
    <p:sldId id="276" r:id="rId39"/>
    <p:sldId id="277" r:id="rId40"/>
    <p:sldId id="278" r:id="rId41"/>
    <p:sldId id="279" r:id="rId42"/>
    <p:sldId id="303" r:id="rId43"/>
    <p:sldId id="304" r:id="rId44"/>
    <p:sldId id="305" r:id="rId45"/>
    <p:sldId id="306" r:id="rId46"/>
    <p:sldId id="308" r:id="rId47"/>
    <p:sldId id="309" r:id="rId48"/>
    <p:sldId id="307" r:id="rId49"/>
    <p:sldId id="310" r:id="rId50"/>
    <p:sldId id="311" r:id="rId51"/>
    <p:sldId id="312" r:id="rId52"/>
    <p:sldId id="314" r:id="rId53"/>
    <p:sldId id="313" r:id="rId54"/>
    <p:sldId id="316" r:id="rId55"/>
    <p:sldId id="315" r:id="rId56"/>
    <p:sldId id="317" r:id="rId57"/>
    <p:sldId id="318" r:id="rId58"/>
    <p:sldId id="319" r:id="rId59"/>
    <p:sldId id="320" r:id="rId60"/>
    <p:sldId id="321" r:id="rId61"/>
    <p:sldId id="322" r:id="rId62"/>
    <p:sldId id="323" r:id="rId63"/>
    <p:sldId id="324" r:id="rId64"/>
    <p:sldId id="325" r:id="rId65"/>
    <p:sldId id="326" r:id="rId66"/>
    <p:sldId id="327" r:id="rId67"/>
    <p:sldId id="329" r:id="rId68"/>
    <p:sldId id="328" r:id="rId69"/>
    <p:sldId id="330" r:id="rId70"/>
    <p:sldId id="331" r:id="rId71"/>
    <p:sldId id="332" r:id="rId72"/>
    <p:sldId id="337" r:id="rId73"/>
    <p:sldId id="334" r:id="rId74"/>
    <p:sldId id="335" r:id="rId75"/>
    <p:sldId id="336" r:id="rId76"/>
    <p:sldId id="338" r:id="rId77"/>
    <p:sldId id="341" r:id="rId78"/>
    <p:sldId id="342" r:id="rId79"/>
    <p:sldId id="343" r:id="rId80"/>
    <p:sldId id="344" r:id="rId81"/>
    <p:sldId id="345" r:id="rId82"/>
    <p:sldId id="346" r:id="rId83"/>
    <p:sldId id="347" r:id="rId84"/>
    <p:sldId id="348"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0108" autoAdjust="0"/>
  </p:normalViewPr>
  <p:slideViewPr>
    <p:cSldViewPr>
      <p:cViewPr varScale="1">
        <p:scale>
          <a:sx n="73" d="100"/>
          <a:sy n="73" d="100"/>
        </p:scale>
        <p:origin x="-128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F1A8A10-486D-458A-906A-C8CF4C7ED908}" type="datetimeFigureOut">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E647A-69A9-4D97-8856-3209F160BDB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1A8A10-486D-458A-906A-C8CF4C7ED908}" type="datetimeFigureOut">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E647A-69A9-4D97-8856-3209F160BD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1A8A10-486D-458A-906A-C8CF4C7ED908}" type="datetimeFigureOut">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E647A-69A9-4D97-8856-3209F160BDB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1A8A10-486D-458A-906A-C8CF4C7ED908}" type="datetimeFigureOut">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E647A-69A9-4D97-8856-3209F160BDB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1A8A10-486D-458A-906A-C8CF4C7ED908}" type="datetimeFigureOut">
              <a:rPr lang="en-US" smtClean="0"/>
              <a:pPr/>
              <a:t>2/23/2017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BE647A-69A9-4D97-8856-3209F160BDB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F1A8A10-486D-458A-906A-C8CF4C7ED908}" type="datetimeFigureOut">
              <a:rPr lang="en-US" smtClean="0"/>
              <a:pPr/>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E647A-69A9-4D97-8856-3209F160BDB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F1A8A10-486D-458A-906A-C8CF4C7ED908}" type="datetimeFigureOut">
              <a:rPr lang="en-US" smtClean="0"/>
              <a:pPr/>
              <a:t>2/23/2017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BE647A-69A9-4D97-8856-3209F160BDB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F1A8A10-486D-458A-906A-C8CF4C7ED908}" type="datetimeFigureOut">
              <a:rPr lang="en-US" smtClean="0"/>
              <a:pPr/>
              <a:t>2/23/2017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BE647A-69A9-4D97-8856-3209F160BDB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1A8A10-486D-458A-906A-C8CF4C7ED908}" type="datetimeFigureOut">
              <a:rPr lang="en-US" smtClean="0"/>
              <a:pPr/>
              <a:t>2/23/2017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BE647A-69A9-4D97-8856-3209F160BD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1A8A10-486D-458A-906A-C8CF4C7ED908}" type="datetimeFigureOut">
              <a:rPr lang="en-US" smtClean="0"/>
              <a:pPr/>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E647A-69A9-4D97-8856-3209F160BDB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F1A8A10-486D-458A-906A-C8CF4C7ED908}" type="datetimeFigureOut">
              <a:rPr lang="en-US" smtClean="0"/>
              <a:pPr/>
              <a:t>2/23/2017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BE647A-69A9-4D97-8856-3209F160BDB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1A8A10-486D-458A-906A-C8CF4C7ED908}" type="datetimeFigureOut">
              <a:rPr lang="en-US" smtClean="0"/>
              <a:pPr/>
              <a:t>2/23/2017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BE647A-69A9-4D97-8856-3209F160BD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ncbi.nlm.nih.gov/books/n/whochemerg/annex1/def-item/annex1.gl1-d28/"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ncbi.nlm.nih.gov/books/n/whochemerg/annex1/def-item/annex1.gl1-d10/" TargetMode="External"/><Relationship Id="rId2" Type="http://schemas.openxmlformats.org/officeDocument/2006/relationships/hyperlink" Target="https://www.ncbi.nlm.nih.gov/books/n/whochemerg/annex1/def-item/annex1.gl1-d25/" TargetMode="External"/><Relationship Id="rId1" Type="http://schemas.openxmlformats.org/officeDocument/2006/relationships/slideLayout" Target="../slideLayouts/slideLayout2.xml"/><Relationship Id="rId5" Type="http://schemas.openxmlformats.org/officeDocument/2006/relationships/hyperlink" Target="https://www.ncbi.nlm.nih.gov/books/n/whochemerg/annex1/def-item/annex1.gl1-d7/" TargetMode="External"/><Relationship Id="rId4" Type="http://schemas.openxmlformats.org/officeDocument/2006/relationships/hyperlink" Target="https://www.ncbi.nlm.nih.gov/books/n/whochemerg/annex1/def-item/annex1.gl1-d5/"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ncbi.nlm.nih.gov/books/n/whochemerg/annex1/def-item/annex1.gl1-d27/" TargetMode="External"/><Relationship Id="rId2" Type="http://schemas.openxmlformats.org/officeDocument/2006/relationships/hyperlink" Target="https://www.ncbi.nlm.nih.gov/books/n/whochemerg/annex1/def-item/annex1.gl1-d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www.ncbi.nlm.nih.gov/books/n/whochemerg/annex1/def-item/annex1.gl1-d7/"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ncbi.nlm.nih.gov/books/n/whochemerg/annex1/def-item/annex1.gl1-d25/" TargetMode="External"/><Relationship Id="rId2" Type="http://schemas.openxmlformats.org/officeDocument/2006/relationships/hyperlink" Target="https://www.ncbi.nlm.nih.gov/books/n/whochemerg/annex1/def-item/annex1.gl1-d16/"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hyperlink" Target="https://www.ncbi.nlm.nih.gov/books/NBK143744/figure/ch2.f1/?report=objectonl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ncbi.nlm.nih.gov/books/n/whochemerg/annex1/def-item/annex1.gl1-d4/" TargetMode="External"/><Relationship Id="rId2" Type="http://schemas.openxmlformats.org/officeDocument/2006/relationships/hyperlink" Target="https://www.ncbi.nlm.nih.gov/books/n/whochemerg/annex1/def-item/annex1.gl1-d25/"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ncbi.nlm.nih.gov/books/n/whochemerg/annex1/def-item/annex1.gl1-d4/"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ncbi.nlm.nih.gov/books/n/whochemerg/annex1/def-item/annex1.gl1-d8/"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ncbi.nlm.nih.gov/core/lw/2.0/html/tileshop_pmc/tileshop_pmc_inline.html?title=Figure%201.%20Location%20of%20the%20major%20arteries%20to%20assess%20the%20pulse.&amp;p=BOOKS&amp;id=143755_ch1f1.jpg"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www.ncbi.nlm.nih.gov/books/n/whochemerg/annex1/def-item/annex1.gl1-d16/"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cbi.nlm.nih.gov/books/n/whochemerg/annex1/def-item/annex1.gl1-d28/"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ncbi.nlm.nih.gov/books/n/whochemerg/annex1/def-item/annex1.gl1-d16/" TargetMode="External"/><Relationship Id="rId2" Type="http://schemas.openxmlformats.org/officeDocument/2006/relationships/hyperlink" Target="https://www.ncbi.nlm.nih.gov/books/n/whochemerg/annex1/def-item/annex1.gl1-d14/" TargetMode="External"/><Relationship Id="rId1" Type="http://schemas.openxmlformats.org/officeDocument/2006/relationships/slideLayout" Target="../slideLayouts/slideLayout2.xml"/><Relationship Id="rId4" Type="http://schemas.openxmlformats.org/officeDocument/2006/relationships/hyperlink" Target="https://www.ncbi.nlm.nih.gov/books/n/whochemerg/annex1/def-item/annex1.gl1-d25/"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ncbi.nlm.nih.gov/books/n/whochemerg/annex1/def-item/annex1.gl1-d25/" TargetMode="External"/><Relationship Id="rId2" Type="http://schemas.openxmlformats.org/officeDocument/2006/relationships/hyperlink" Target="https://www.ncbi.nlm.nih.gov/books/n/whochemerg/annex1/def-item/annex1.gl1-d16/"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ncbi.nlm.nih.gov/books/n/whochemerg/ch10/"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ncbi.nlm.nih.gov/books/n/whochemerg/ch2/" TargetMode="External"/><Relationship Id="rId2" Type="http://schemas.openxmlformats.org/officeDocument/2006/relationships/hyperlink" Target="https://www.ncbi.nlm.nih.gov/books/n/whochemerg/annex1/def-item/annex1.gl1-d25/"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ncbi.nlm.nih.gov/books/n/whochemerg/ch3/" TargetMode="External"/><Relationship Id="rId2" Type="http://schemas.openxmlformats.org/officeDocument/2006/relationships/hyperlink" Target="https://www.ncbi.nlm.nih.gov/books/n/whochemerg/annex1/def-item/annex1.gl1-d14/"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ncbi.nlm.nih.gov/books/n/whochemerg/annex1/def-item/annex1.gl1-d28/" TargetMode="Externa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43000"/>
            <a:ext cx="7772400" cy="2381250"/>
          </a:xfrm>
        </p:spPr>
        <p:style>
          <a:lnRef idx="1">
            <a:schemeClr val="accent2"/>
          </a:lnRef>
          <a:fillRef idx="2">
            <a:schemeClr val="accent2"/>
          </a:fillRef>
          <a:effectRef idx="1">
            <a:schemeClr val="accent2"/>
          </a:effectRef>
          <a:fontRef idx="minor">
            <a:schemeClr val="dk1"/>
          </a:fontRef>
        </p:style>
        <p:txBody>
          <a:bodyPr>
            <a:normAutofit/>
          </a:bodyPr>
          <a:lstStyle/>
          <a:p>
            <a:r>
              <a:rPr lang="en-US" sz="4800" b="1" dirty="0" smtClean="0"/>
              <a:t>ETAT-PLUS</a:t>
            </a:r>
            <a:r>
              <a:rPr lang="en-US" b="1" dirty="0" smtClean="0"/>
              <a:t/>
            </a:r>
            <a:br>
              <a:rPr lang="en-US" b="1" dirty="0" smtClean="0"/>
            </a:br>
            <a:r>
              <a:rPr lang="en-US" sz="3600" b="1" dirty="0" smtClean="0"/>
              <a:t>EMERGENCY TRIAGE ASSESSMENT &amp;TREATMENT </a:t>
            </a:r>
            <a:endParaRPr lang="en-US" b="1" dirty="0"/>
          </a:p>
        </p:txBody>
      </p:sp>
      <p:sp>
        <p:nvSpPr>
          <p:cNvPr id="3" name="Subtitle 2"/>
          <p:cNvSpPr>
            <a:spLocks noGrp="1"/>
          </p:cNvSpPr>
          <p:nvPr>
            <p:ph type="subTitle" idx="1"/>
          </p:nvPr>
        </p:nvSpPr>
        <p:spPr/>
        <p:style>
          <a:lnRef idx="1">
            <a:schemeClr val="accent3"/>
          </a:lnRef>
          <a:fillRef idx="3">
            <a:schemeClr val="accent3"/>
          </a:fillRef>
          <a:effectRef idx="2">
            <a:schemeClr val="accent3"/>
          </a:effectRef>
          <a:fontRef idx="minor">
            <a:schemeClr val="lt1"/>
          </a:fontRef>
        </p:style>
        <p:txBody>
          <a:bodyPr/>
          <a:lstStyle/>
          <a:p>
            <a:r>
              <a:rPr lang="en-US" b="1" dirty="0" smtClean="0">
                <a:solidFill>
                  <a:srgbClr val="FF0000"/>
                </a:solidFill>
              </a:rPr>
              <a:t>PEADIATRIC EMERGENCIES-NURSING</a:t>
            </a:r>
            <a:endParaRPr lang="en-US"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228600"/>
          </a:xfrm>
        </p:spPr>
        <p:txBody>
          <a:bodyPr>
            <a:normAutofit fontScale="90000"/>
          </a:bodyPr>
          <a:lstStyle/>
          <a:p>
            <a:endParaRPr lang="en-US" dirty="0"/>
          </a:p>
        </p:txBody>
      </p:sp>
      <p:sp>
        <p:nvSpPr>
          <p:cNvPr id="3" name="Content Placeholder 2"/>
          <p:cNvSpPr>
            <a:spLocks noGrp="1"/>
          </p:cNvSpPr>
          <p:nvPr>
            <p:ph idx="1"/>
          </p:nvPr>
        </p:nvSpPr>
        <p:spPr>
          <a:xfrm>
            <a:off x="152400" y="0"/>
            <a:ext cx="8991600" cy="6705600"/>
          </a:xfrm>
        </p:spPr>
        <p:txBody>
          <a:bodyPr>
            <a:normAutofit fontScale="77500" lnSpcReduction="20000"/>
          </a:bodyPr>
          <a:lstStyle/>
          <a:p>
            <a:pPr algn="just">
              <a:buNone/>
            </a:pPr>
            <a:r>
              <a:rPr lang="en-US" sz="3800" b="1" dirty="0" smtClean="0">
                <a:latin typeface="Times New Roman" pitchFamily="18" charset="0"/>
                <a:cs typeface="Times New Roman" pitchFamily="18" charset="0"/>
              </a:rPr>
              <a:t>Priority signs</a:t>
            </a:r>
          </a:p>
          <a:p>
            <a:pPr algn="just"/>
            <a:r>
              <a:rPr lang="en-US" dirty="0" smtClean="0">
                <a:latin typeface="Times New Roman" pitchFamily="18" charset="0"/>
                <a:cs typeface="Times New Roman" pitchFamily="18" charset="0"/>
              </a:rPr>
              <a:t>Besides the group of emergency signs described above, there are priority signs, which should alert you to a child who needs prompt, but not emergency assessment. These signs can be remembered with the symbols </a:t>
            </a:r>
            <a:r>
              <a:rPr lang="en-US" b="1" dirty="0" smtClean="0">
                <a:latin typeface="Times New Roman" pitchFamily="18" charset="0"/>
                <a:cs typeface="Times New Roman" pitchFamily="18" charset="0"/>
              </a:rPr>
              <a:t>3 TPR - MOB:</a:t>
            </a:r>
          </a:p>
          <a:p>
            <a:pPr algn="just"/>
            <a:r>
              <a:rPr lang="en-US" dirty="0" smtClean="0">
                <a:latin typeface="Times New Roman" pitchFamily="18" charset="0"/>
                <a:cs typeface="Times New Roman" pitchFamily="18" charset="0"/>
              </a:rPr>
              <a:t> Tiny baby: any sick child aged under two months</a:t>
            </a:r>
          </a:p>
          <a:p>
            <a:pPr algn="just"/>
            <a:r>
              <a:rPr lang="en-US" dirty="0" smtClean="0">
                <a:latin typeface="Times New Roman" pitchFamily="18" charset="0"/>
                <a:cs typeface="Times New Roman" pitchFamily="18" charset="0"/>
              </a:rPr>
              <a:t> Temperature: child is very hot</a:t>
            </a:r>
          </a:p>
          <a:p>
            <a:pPr algn="just"/>
            <a:r>
              <a:rPr lang="en-US" dirty="0" smtClean="0">
                <a:latin typeface="Times New Roman" pitchFamily="18" charset="0"/>
                <a:cs typeface="Times New Roman" pitchFamily="18" charset="0"/>
              </a:rPr>
              <a:t> Trauma or other urgent surgical condition</a:t>
            </a:r>
          </a:p>
          <a:p>
            <a:pPr algn="just"/>
            <a:r>
              <a:rPr lang="en-US" dirty="0" smtClean="0">
                <a:latin typeface="Times New Roman" pitchFamily="18" charset="0"/>
                <a:cs typeface="Times New Roman" pitchFamily="18" charset="0"/>
              </a:rPr>
              <a:t> Pallor (severe)</a:t>
            </a:r>
          </a:p>
          <a:p>
            <a:pPr algn="just"/>
            <a:r>
              <a:rPr lang="en-US" dirty="0" smtClean="0">
                <a:latin typeface="Times New Roman" pitchFamily="18" charset="0"/>
                <a:cs typeface="Times New Roman" pitchFamily="18" charset="0"/>
              </a:rPr>
              <a:t> Poisoning</a:t>
            </a:r>
          </a:p>
          <a:p>
            <a:pPr algn="just"/>
            <a:r>
              <a:rPr lang="en-US" dirty="0" smtClean="0">
                <a:latin typeface="Times New Roman" pitchFamily="18" charset="0"/>
                <a:cs typeface="Times New Roman" pitchFamily="18" charset="0"/>
              </a:rPr>
              <a:t> Pain (severe)</a:t>
            </a:r>
          </a:p>
          <a:p>
            <a:pPr algn="just"/>
            <a:r>
              <a:rPr lang="en-US" dirty="0" smtClean="0">
                <a:latin typeface="Times New Roman" pitchFamily="18" charset="0"/>
                <a:cs typeface="Times New Roman" pitchFamily="18" charset="0"/>
              </a:rPr>
              <a:t> Respiratory distress</a:t>
            </a:r>
          </a:p>
          <a:p>
            <a:pPr algn="just"/>
            <a:r>
              <a:rPr lang="en-US" dirty="0" smtClean="0">
                <a:latin typeface="Times New Roman" pitchFamily="18" charset="0"/>
                <a:cs typeface="Times New Roman" pitchFamily="18" charset="0"/>
              </a:rPr>
              <a:t> Restless, continuously irritable, or lethargic</a:t>
            </a:r>
          </a:p>
          <a:p>
            <a:pPr algn="just"/>
            <a:r>
              <a:rPr lang="en-US" dirty="0" smtClean="0">
                <a:latin typeface="Times New Roman" pitchFamily="18" charset="0"/>
                <a:cs typeface="Times New Roman" pitchFamily="18" charset="0"/>
              </a:rPr>
              <a:t> Referral (urgent)</a:t>
            </a:r>
          </a:p>
          <a:p>
            <a:pPr algn="just"/>
            <a:r>
              <a:rPr lang="en-US" dirty="0" smtClean="0">
                <a:latin typeface="Times New Roman" pitchFamily="18" charset="0"/>
                <a:cs typeface="Times New Roman" pitchFamily="18" charset="0"/>
              </a:rPr>
              <a:t> Malnutrition: Visible severe wasting</a:t>
            </a:r>
          </a:p>
          <a:p>
            <a:pPr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Oedema</a:t>
            </a:r>
            <a:r>
              <a:rPr lang="en-US" dirty="0" smtClean="0">
                <a:latin typeface="Times New Roman" pitchFamily="18" charset="0"/>
                <a:cs typeface="Times New Roman" pitchFamily="18" charset="0"/>
              </a:rPr>
              <a:t> of both feet</a:t>
            </a:r>
          </a:p>
          <a:p>
            <a:pPr algn="just"/>
            <a:r>
              <a:rPr lang="en-US" dirty="0" smtClean="0">
                <a:latin typeface="Times New Roman" pitchFamily="18" charset="0"/>
                <a:cs typeface="Times New Roman" pitchFamily="18" charset="0"/>
              </a:rPr>
              <a:t> Burns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ChangeArrowheads="1"/>
          </p:cNvSpPr>
          <p:nvPr/>
        </p:nvSpPr>
        <p:spPr bwMode="auto">
          <a:xfrm>
            <a:off x="0" y="-54664"/>
            <a:ext cx="9144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T</a:t>
            </a:r>
            <a:r>
              <a:rPr kumimoji="0" lang="en-GB" sz="2400" b="1" i="0" u="none" strike="noStrike" cap="none" normalizeH="0" baseline="0" dirty="0" smtClean="0" bmk="">
                <a:ln>
                  <a:noFill/>
                </a:ln>
                <a:solidFill>
                  <a:schemeClr val="tx1"/>
                </a:solidFill>
                <a:effectLst/>
                <a:latin typeface="Arial" pitchFamily="34" charset="0"/>
                <a:ea typeface="Times New Roman" pitchFamily="18" charset="0"/>
                <a:cs typeface="Arial" pitchFamily="34" charset="0"/>
              </a:rPr>
              <a:t>riage of sick children: </a:t>
            </a:r>
            <a:r>
              <a:rPr kumimoji="0" lang="en-GB" b="1"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Emergency Signs: </a:t>
            </a:r>
            <a:r>
              <a:rPr kumimoji="0" lang="en-GB" sz="1600" b="0" i="1" u="none" strike="noStrike" cap="none" normalizeH="0" baseline="0" dirty="0" smtClean="0">
                <a:ln>
                  <a:noFill/>
                </a:ln>
                <a:solidFill>
                  <a:schemeClr val="tx1"/>
                </a:solidFill>
                <a:effectLst/>
                <a:latin typeface="Arial" pitchFamily="34" charset="0"/>
                <a:ea typeface="Times New Roman" pitchFamily="18" charset="0"/>
                <a:cs typeface="Arial" pitchFamily="34" charset="0"/>
              </a:rPr>
              <a:t>If history of trauma ensure cervical spine is protected</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38" name="Text Box 6"/>
          <p:cNvSpPr txBox="1">
            <a:spLocks noChangeArrowheads="1"/>
          </p:cNvSpPr>
          <p:nvPr/>
        </p:nvSpPr>
        <p:spPr bwMode="auto">
          <a:xfrm>
            <a:off x="0" y="685800"/>
            <a:ext cx="1143000" cy="533400"/>
          </a:xfrm>
          <a:prstGeom prst="rect">
            <a:avLst/>
          </a:prstGeom>
          <a:solidFill>
            <a:srgbClr val="FEECEA"/>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Book Antiqua" pitchFamily="18" charset="0"/>
                <a:cs typeface="Arial" pitchFamily="34" charset="0"/>
              </a:rPr>
              <a:t>Airway &amp; Breathing</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39" name="Text Box 7"/>
          <p:cNvSpPr txBox="1">
            <a:spLocks noChangeArrowheads="1"/>
          </p:cNvSpPr>
          <p:nvPr/>
        </p:nvSpPr>
        <p:spPr bwMode="auto">
          <a:xfrm>
            <a:off x="0" y="1752601"/>
            <a:ext cx="1371600" cy="533400"/>
          </a:xfrm>
          <a:prstGeom prst="rect">
            <a:avLst/>
          </a:prstGeom>
          <a:solidFill>
            <a:srgbClr val="FEECEA"/>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80"/>
                </a:solidFill>
                <a:effectLst/>
                <a:latin typeface="Arial" pitchFamily="34" charset="0"/>
                <a:cs typeface="Arial" pitchFamily="34" charset="0"/>
              </a:rPr>
              <a:t>Circulation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40" name="Text Box 8"/>
          <p:cNvSpPr txBox="1">
            <a:spLocks noChangeArrowheads="1"/>
          </p:cNvSpPr>
          <p:nvPr/>
        </p:nvSpPr>
        <p:spPr bwMode="auto">
          <a:xfrm>
            <a:off x="1676400" y="609600"/>
            <a:ext cx="2971800" cy="762000"/>
          </a:xfrm>
          <a:prstGeom prst="rect">
            <a:avLst/>
          </a:prstGeom>
          <a:solidFill>
            <a:srgbClr val="FEECEA"/>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Obstructed breathing</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Central Cyanosis</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Severe respiratory distress</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Weak / absent breathing</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41" name="Text Box 9"/>
          <p:cNvSpPr txBox="1">
            <a:spLocks noChangeArrowheads="1"/>
          </p:cNvSpPr>
          <p:nvPr/>
        </p:nvSpPr>
        <p:spPr bwMode="auto">
          <a:xfrm>
            <a:off x="1752600" y="1600200"/>
            <a:ext cx="2971800" cy="914400"/>
          </a:xfrm>
          <a:prstGeom prst="rect">
            <a:avLst/>
          </a:prstGeom>
          <a:solidFill>
            <a:srgbClr val="FEECEA"/>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Cold Hands with:</a:t>
            </a:r>
          </a:p>
          <a:p>
            <a:pPr marL="457200" marR="0" lvl="1"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Capillary refill &gt; 3seconds</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Weak + fast pulse</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Slow (&lt;60bpm) or absent pulse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42" name="Text Box 10"/>
          <p:cNvSpPr txBox="1">
            <a:spLocks noChangeArrowheads="1"/>
          </p:cNvSpPr>
          <p:nvPr/>
        </p:nvSpPr>
        <p:spPr bwMode="auto">
          <a:xfrm>
            <a:off x="304800" y="2743201"/>
            <a:ext cx="6858000" cy="380999"/>
          </a:xfrm>
          <a:prstGeom prst="rect">
            <a:avLst/>
          </a:prstGeom>
          <a:solidFill>
            <a:srgbClr val="FEECEA"/>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80"/>
                </a:solidFill>
                <a:effectLst/>
                <a:latin typeface="Arial" pitchFamily="34" charset="0"/>
                <a:cs typeface="Arial" pitchFamily="34" charset="0"/>
              </a:rPr>
              <a:t>Coma / convulsing / confusion : AVPU = ‘P or U’ or Convulsions</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43" name="Text Box 11"/>
          <p:cNvSpPr txBox="1">
            <a:spLocks noChangeArrowheads="1"/>
          </p:cNvSpPr>
          <p:nvPr/>
        </p:nvSpPr>
        <p:spPr bwMode="auto">
          <a:xfrm>
            <a:off x="5943600" y="762000"/>
            <a:ext cx="3048000" cy="1600200"/>
          </a:xfrm>
          <a:prstGeom prst="rect">
            <a:avLst/>
          </a:prstGeom>
          <a:solidFill>
            <a:srgbClr val="FEECEA"/>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Immediate transfer to emergency area:</a:t>
            </a:r>
          </a:p>
          <a:p>
            <a:pPr marL="457200" marR="0" lvl="1"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Start Life support procedures</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Give oxygen</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600" b="0" i="0" u="none" strike="noStrike" cap="none" normalizeH="0" baseline="0" dirty="0" smtClean="0">
                <a:ln>
                  <a:noFill/>
                </a:ln>
                <a:solidFill>
                  <a:schemeClr val="tx1"/>
                </a:solidFill>
                <a:effectLst/>
                <a:latin typeface="Arial" pitchFamily="34" charset="0"/>
                <a:cs typeface="Arial" pitchFamily="34" charset="0"/>
              </a:rPr>
              <a:t>Weigh if possible</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44" name="Text Box 12"/>
          <p:cNvSpPr txBox="1">
            <a:spLocks noChangeArrowheads="1"/>
          </p:cNvSpPr>
          <p:nvPr/>
        </p:nvSpPr>
        <p:spPr bwMode="auto">
          <a:xfrm>
            <a:off x="800100" y="3429000"/>
            <a:ext cx="6515100" cy="304800"/>
          </a:xfrm>
          <a:prstGeom prst="rect">
            <a:avLst/>
          </a:prstGeom>
          <a:solidFill>
            <a:srgbClr val="FEECEA"/>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1200" b="1" i="0" u="none" strike="noStrike" cap="none" normalizeH="0" baseline="0" dirty="0" smtClean="0">
                <a:ln>
                  <a:noFill/>
                </a:ln>
                <a:solidFill>
                  <a:srgbClr val="000080"/>
                </a:solidFill>
                <a:effectLst/>
                <a:latin typeface="Arial" pitchFamily="34" charset="0"/>
                <a:cs typeface="Arial" pitchFamily="34" charset="0"/>
              </a:rPr>
              <a:t>Diarrhoea with sunken eyes → assessment / treatment for severe dehydration</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47" name="Text Box 15"/>
          <p:cNvSpPr txBox="1">
            <a:spLocks noChangeArrowheads="1"/>
          </p:cNvSpPr>
          <p:nvPr/>
        </p:nvSpPr>
        <p:spPr bwMode="auto">
          <a:xfrm>
            <a:off x="609600" y="3962400"/>
            <a:ext cx="3619500" cy="2362200"/>
          </a:xfrm>
          <a:prstGeom prst="rect">
            <a:avLst/>
          </a:prstGeom>
          <a:solidFill>
            <a:srgbClr val="FFFFDD"/>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457200" marR="0" lvl="1"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Tiny - Sick infant aged &lt; 2 months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Temperature – very high &gt; 39.5</a:t>
            </a:r>
            <a:r>
              <a:rPr kumimoji="0" lang="en-US" sz="1200" b="0" i="0" u="none" strike="noStrike" cap="none" normalizeH="0" baseline="30000" dirty="0" smtClean="0">
                <a:ln>
                  <a:noFill/>
                </a:ln>
                <a:solidFill>
                  <a:schemeClr val="tx1"/>
                </a:solidFill>
                <a:effectLst/>
                <a:latin typeface="Arial" pitchFamily="34" charset="0"/>
                <a:cs typeface="Arial" pitchFamily="34" charset="0"/>
              </a:rPr>
              <a:t>0</a:t>
            </a:r>
            <a:r>
              <a:rPr kumimoji="0" lang="en-US" sz="1200" b="0" i="0" u="none" strike="noStrike" cap="none" normalizeH="0" baseline="0" dirty="0" smtClean="0">
                <a:ln>
                  <a:noFill/>
                </a:ln>
                <a:solidFill>
                  <a:schemeClr val="tx1"/>
                </a:solidFill>
                <a:effectLst/>
                <a:latin typeface="Arial" pitchFamily="34" charset="0"/>
                <a:cs typeface="Arial" pitchFamily="34" charset="0"/>
              </a:rPr>
              <a:t>C</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Trauma – major trauma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Pain – child in severe pain</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Poisoning – mother reports poisoning</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Pallor – severe </a:t>
            </a:r>
            <a:r>
              <a:rPr kumimoji="0" lang="en-US" sz="1200" b="0" i="0" u="none" strike="noStrike" cap="none" normalizeH="0" baseline="0" dirty="0" err="1" smtClean="0">
                <a:ln>
                  <a:noFill/>
                </a:ln>
                <a:solidFill>
                  <a:schemeClr val="tx1"/>
                </a:solidFill>
                <a:effectLst/>
                <a:latin typeface="Arial" pitchFamily="34" charset="0"/>
                <a:cs typeface="Arial" pitchFamily="34" charset="0"/>
              </a:rPr>
              <a:t>palmar</a:t>
            </a:r>
            <a:r>
              <a:rPr kumimoji="0" lang="en-US" sz="1200" b="0" i="0" u="none" strike="noStrike" cap="none" normalizeH="0" baseline="0" dirty="0" smtClean="0">
                <a:ln>
                  <a:noFill/>
                </a:ln>
                <a:solidFill>
                  <a:schemeClr val="tx1"/>
                </a:solidFill>
                <a:effectLst/>
                <a:latin typeface="Arial" pitchFamily="34" charset="0"/>
                <a:cs typeface="Arial" pitchFamily="34" charset="0"/>
              </a:rPr>
              <a:t> pallor</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Restless / Irritable / Floppy</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Respiratory distress</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Referral – has an urgent referral letter</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Malnutrition - Visible severe wasting </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200" b="0" i="0" u="none" strike="noStrike" cap="none" normalizeH="0" baseline="0" dirty="0" err="1" smtClean="0">
                <a:ln>
                  <a:noFill/>
                </a:ln>
                <a:solidFill>
                  <a:schemeClr val="tx1"/>
                </a:solidFill>
                <a:effectLst/>
                <a:latin typeface="Arial" pitchFamily="34" charset="0"/>
                <a:cs typeface="Arial" pitchFamily="34" charset="0"/>
              </a:rPr>
              <a:t>Oedema</a:t>
            </a:r>
            <a:r>
              <a:rPr kumimoji="0" lang="en-US" sz="1200" b="0" i="0" u="none" strike="noStrike" cap="none" normalizeH="0" baseline="0" dirty="0" smtClean="0">
                <a:ln>
                  <a:noFill/>
                </a:ln>
                <a:solidFill>
                  <a:schemeClr val="tx1"/>
                </a:solidFill>
                <a:effectLst/>
                <a:latin typeface="Arial" pitchFamily="34" charset="0"/>
                <a:cs typeface="Arial" pitchFamily="34" charset="0"/>
              </a:rPr>
              <a:t> of both feet </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200" b="0" i="0" u="none" strike="noStrike" cap="none" normalizeH="0" baseline="0" dirty="0" smtClean="0">
                <a:ln>
                  <a:noFill/>
                </a:ln>
                <a:solidFill>
                  <a:schemeClr val="tx1"/>
                </a:solidFill>
                <a:effectLst/>
                <a:latin typeface="Arial" pitchFamily="34" charset="0"/>
                <a:cs typeface="Arial" pitchFamily="34" charset="0"/>
              </a:rPr>
              <a:t>Burns – severe burns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18448" name="Text Box 16"/>
          <p:cNvSpPr txBox="1">
            <a:spLocks noChangeArrowheads="1"/>
          </p:cNvSpPr>
          <p:nvPr/>
        </p:nvSpPr>
        <p:spPr bwMode="auto">
          <a:xfrm>
            <a:off x="4953000" y="4038601"/>
            <a:ext cx="3810000" cy="1524000"/>
          </a:xfrm>
          <a:prstGeom prst="rect">
            <a:avLst/>
          </a:prstGeom>
          <a:solidFill>
            <a:srgbClr val="FFFFDD"/>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600" b="0" i="0" u="none" strike="noStrike" cap="none" normalizeH="0" baseline="0" smtClean="0">
                <a:ln>
                  <a:noFill/>
                </a:ln>
                <a:solidFill>
                  <a:schemeClr val="tx1"/>
                </a:solidFill>
                <a:effectLst/>
                <a:latin typeface="Arial" pitchFamily="34" charset="0"/>
                <a:cs typeface="Arial" pitchFamily="34" charset="0"/>
              </a:rPr>
              <a:t>Front of the Queue - Clinical review as soon as possible:</a:t>
            </a:r>
          </a:p>
          <a:p>
            <a:pPr marL="457200" marR="0" lvl="1"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600" b="0" i="0" u="none" strike="noStrike" cap="none" normalizeH="0" baseline="0" smtClean="0">
                <a:ln>
                  <a:noFill/>
                </a:ln>
                <a:solidFill>
                  <a:schemeClr val="tx1"/>
                </a:solidFill>
                <a:effectLst/>
                <a:latin typeface="Arial" pitchFamily="34" charset="0"/>
                <a:cs typeface="Arial" pitchFamily="34" charset="0"/>
              </a:rPr>
              <a:t>Weigh</a:t>
            </a:r>
          </a:p>
          <a:p>
            <a:pPr marL="0" marR="0" lvl="0" indent="0" algn="l" defTabSz="914400" rtl="0" eaLnBrk="1" fontAlgn="base" latinLnBrk="0" hangingPunct="1">
              <a:lnSpc>
                <a:spcPct val="100000"/>
              </a:lnSpc>
              <a:spcBef>
                <a:spcPct val="0"/>
              </a:spcBef>
              <a:spcAft>
                <a:spcPct val="0"/>
              </a:spcAft>
              <a:buClrTx/>
              <a:buSzTx/>
              <a:buFont typeface="Wingdings" pitchFamily="2" charset="2"/>
              <a:buChar char="ü"/>
              <a:tabLst/>
            </a:pPr>
            <a:r>
              <a:rPr kumimoji="0" lang="en-US" sz="1600" b="0" i="0" u="none" strike="noStrike" cap="none" normalizeH="0" baseline="0" smtClean="0">
                <a:ln>
                  <a:noFill/>
                </a:ln>
                <a:solidFill>
                  <a:schemeClr val="tx1"/>
                </a:solidFill>
                <a:effectLst/>
                <a:latin typeface="Arial" pitchFamily="34" charset="0"/>
                <a:cs typeface="Arial" pitchFamily="34" charset="0"/>
              </a:rPr>
              <a:t>Baseline observations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8449" name="Text Box 17"/>
          <p:cNvSpPr txBox="1">
            <a:spLocks noChangeArrowheads="1"/>
          </p:cNvSpPr>
          <p:nvPr/>
        </p:nvSpPr>
        <p:spPr bwMode="auto">
          <a:xfrm>
            <a:off x="838200" y="6450013"/>
            <a:ext cx="6172200" cy="407987"/>
          </a:xfrm>
          <a:prstGeom prst="rect">
            <a:avLst/>
          </a:prstGeom>
          <a:solidFill>
            <a:srgbClr val="DDFFDD"/>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US" sz="1800" b="1" i="0" u="none" strike="noStrike" cap="none" normalizeH="0" baseline="0" smtClean="0">
                <a:ln>
                  <a:noFill/>
                </a:ln>
                <a:solidFill>
                  <a:schemeClr val="tx1"/>
                </a:solidFill>
                <a:effectLst/>
                <a:latin typeface="Arial" pitchFamily="34" charset="0"/>
                <a:cs typeface="Arial" pitchFamily="34" charset="0"/>
              </a:rPr>
              <a:t>Non-urgent</a:t>
            </a:r>
            <a:r>
              <a:rPr kumimoji="0" lang="en-US" sz="1800" b="0" i="0" u="none" strike="noStrike" cap="none" normalizeH="0" baseline="0" smtClean="0">
                <a:ln>
                  <a:noFill/>
                </a:ln>
                <a:solidFill>
                  <a:schemeClr val="tx1"/>
                </a:solidFill>
                <a:effectLst/>
                <a:latin typeface="Arial" pitchFamily="34" charset="0"/>
                <a:cs typeface="Arial" pitchFamily="34" charset="0"/>
              </a:rPr>
              <a:t> – </a:t>
            </a:r>
            <a:r>
              <a:rPr kumimoji="0" lang="en-US" sz="1600" b="0" i="0" u="none" strike="noStrike" cap="none" normalizeH="0" baseline="0" smtClean="0">
                <a:ln>
                  <a:noFill/>
                </a:ln>
                <a:solidFill>
                  <a:schemeClr val="tx1"/>
                </a:solidFill>
                <a:effectLst/>
                <a:latin typeface="Arial" pitchFamily="34" charset="0"/>
                <a:cs typeface="Arial" pitchFamily="34" charset="0"/>
              </a:rPr>
              <a:t>Children with none of the above signs.</a:t>
            </a: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8" name="TextBox 27"/>
          <p:cNvSpPr txBox="1"/>
          <p:nvPr/>
        </p:nvSpPr>
        <p:spPr>
          <a:xfrm>
            <a:off x="457200" y="3733801"/>
            <a:ext cx="2209800" cy="276999"/>
          </a:xfrm>
          <a:prstGeom prst="rect">
            <a:avLst/>
          </a:prstGeom>
          <a:ln>
            <a:solidFill>
              <a:schemeClr val="bg2"/>
            </a:solidFill>
          </a:ln>
        </p:spPr>
        <p:style>
          <a:lnRef idx="2">
            <a:schemeClr val="accent2"/>
          </a:lnRef>
          <a:fillRef idx="1001">
            <a:schemeClr val="lt1"/>
          </a:fillRef>
          <a:effectRef idx="0">
            <a:schemeClr val="accent2"/>
          </a:effectRef>
          <a:fontRef idx="minor">
            <a:schemeClr val="dk1"/>
          </a:fontRef>
        </p:style>
        <p:txBody>
          <a:bodyPr wrap="square" rtlCol="0">
            <a:spAutoFit/>
          </a:bodyPr>
          <a:lstStyle/>
          <a:p>
            <a:r>
              <a:rPr lang="en-US" sz="1200" b="1" dirty="0" smtClean="0"/>
              <a:t>Priority signs</a:t>
            </a:r>
            <a:endParaRPr lang="en-US" sz="1200" b="1" dirty="0"/>
          </a:p>
        </p:txBody>
      </p:sp>
      <p:cxnSp>
        <p:nvCxnSpPr>
          <p:cNvPr id="30" name="Straight Arrow Connector 29"/>
          <p:cNvCxnSpPr>
            <a:stCxn id="18438" idx="3"/>
          </p:cNvCxnSpPr>
          <p:nvPr/>
        </p:nvCxnSpPr>
        <p:spPr>
          <a:xfrm>
            <a:off x="1143000" y="952500"/>
            <a:ext cx="533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8439" idx="3"/>
          </p:cNvCxnSpPr>
          <p:nvPr/>
        </p:nvCxnSpPr>
        <p:spPr>
          <a:xfrm flipV="1">
            <a:off x="1371600" y="1981201"/>
            <a:ext cx="381000" cy="38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stCxn id="18440" idx="3"/>
          </p:cNvCxnSpPr>
          <p:nvPr/>
        </p:nvCxnSpPr>
        <p:spPr>
          <a:xfrm>
            <a:off x="4648200" y="990600"/>
            <a:ext cx="1295400" cy="381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8441" idx="3"/>
          </p:cNvCxnSpPr>
          <p:nvPr/>
        </p:nvCxnSpPr>
        <p:spPr>
          <a:xfrm flipV="1">
            <a:off x="4724400" y="1447800"/>
            <a:ext cx="12192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endCxn id="18443" idx="1"/>
          </p:cNvCxnSpPr>
          <p:nvPr/>
        </p:nvCxnSpPr>
        <p:spPr>
          <a:xfrm flipV="1">
            <a:off x="5334000" y="1562100"/>
            <a:ext cx="609600" cy="11811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8438" idx="2"/>
          </p:cNvCxnSpPr>
          <p:nvPr/>
        </p:nvCxnSpPr>
        <p:spPr>
          <a:xfrm>
            <a:off x="571500" y="1219200"/>
            <a:ext cx="0" cy="60960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18439" idx="2"/>
          </p:cNvCxnSpPr>
          <p:nvPr/>
        </p:nvCxnSpPr>
        <p:spPr>
          <a:xfrm>
            <a:off x="685800" y="2286001"/>
            <a:ext cx="0" cy="457199"/>
          </a:xfrm>
          <a:prstGeom prst="straightConnector1">
            <a:avLst/>
          </a:prstGeom>
          <a:ln w="28575">
            <a:prstDash val="solid"/>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18448" idx="1"/>
          </p:cNvCxnSpPr>
          <p:nvPr/>
        </p:nvCxnSpPr>
        <p:spPr>
          <a:xfrm>
            <a:off x="4191000" y="4800600"/>
            <a:ext cx="762000"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609600"/>
            <a:ext cx="8229600" cy="152400"/>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fontScale="92500" lnSpcReduction="20000"/>
          </a:bodyPr>
          <a:lstStyle/>
          <a:p>
            <a:pPr algn="just"/>
            <a:r>
              <a:rPr lang="en-US" dirty="0" smtClean="0"/>
              <a:t>The frequency with which children showing some of these priority signs appear in the outpatient department depends on the local epidemiology. The signs might need to be adapted accordingly, for example by including signs for common severe conditions which cannot wait in your setting.</a:t>
            </a:r>
          </a:p>
          <a:p>
            <a:pPr algn="just">
              <a:buNone/>
            </a:pPr>
            <a:r>
              <a:rPr lang="en-US" b="1" dirty="0" smtClean="0"/>
              <a:t>The triaging process</a:t>
            </a:r>
          </a:p>
          <a:p>
            <a:pPr algn="just"/>
            <a:r>
              <a:rPr lang="en-US" dirty="0" smtClean="0"/>
              <a:t>Triaging should not take much time. For a child who does not have emergency signs, it takes on average 20 seconds. </a:t>
            </a:r>
          </a:p>
          <a:p>
            <a:pPr algn="just"/>
            <a:r>
              <a:rPr lang="en-US" dirty="0" smtClean="0"/>
              <a:t>The health worker should learn to assess several signs at the same time. A child who is smiling or crying does not have severe respiratory distress, shock or coma. The health worker looks at the child, observes the chest for breathing and priority signs such as severe malnutrition and listens to abnormal sounds such as </a:t>
            </a:r>
            <a:r>
              <a:rPr lang="en-US" dirty="0" err="1" smtClean="0"/>
              <a:t>stridor</a:t>
            </a:r>
            <a:r>
              <a:rPr lang="en-US" dirty="0" smtClean="0"/>
              <a:t> or grunting.</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143000"/>
            <a:ext cx="8229600" cy="76200"/>
          </a:xfrm>
        </p:spPr>
        <p:txBody>
          <a:bodyPr>
            <a:normAutofit fontScale="90000"/>
          </a:bodyPr>
          <a:lstStyle/>
          <a:p>
            <a:endParaRPr lang="en-US"/>
          </a:p>
        </p:txBody>
      </p:sp>
      <p:sp>
        <p:nvSpPr>
          <p:cNvPr id="3" name="Content Placeholder 2"/>
          <p:cNvSpPr>
            <a:spLocks noGrp="1"/>
          </p:cNvSpPr>
          <p:nvPr>
            <p:ph idx="1"/>
          </p:nvPr>
        </p:nvSpPr>
        <p:spPr>
          <a:xfrm>
            <a:off x="0" y="152400"/>
            <a:ext cx="9144000" cy="6705600"/>
          </a:xfrm>
        </p:spPr>
        <p:txBody>
          <a:bodyPr>
            <a:normAutofit/>
          </a:bodyPr>
          <a:lstStyle/>
          <a:p>
            <a:pPr algn="just"/>
            <a:r>
              <a:rPr lang="en-US" dirty="0" smtClean="0"/>
              <a:t>Several methods are available to facilitate the triaging process. One example is a stamp being used in Malawi consisting of the “ABCD” signs in which the health worker circles the correct step and initiates </a:t>
            </a:r>
            <a:r>
              <a:rPr lang="en-US" b="1" dirty="0" smtClean="0"/>
              <a:t>emergency treatment “E” or puts </a:t>
            </a:r>
            <a:r>
              <a:rPr lang="en-US" dirty="0" smtClean="0"/>
              <a:t>them in </a:t>
            </a:r>
            <a:r>
              <a:rPr lang="en-US" b="1" dirty="0" smtClean="0"/>
              <a:t>priority groups “P” or “Q” for children who can wait in the queue.</a:t>
            </a:r>
          </a:p>
          <a:p>
            <a:pPr algn="just"/>
            <a:r>
              <a:rPr lang="en-US" dirty="0" err="1" smtClean="0"/>
              <a:t>Colours</a:t>
            </a:r>
            <a:r>
              <a:rPr lang="en-US" dirty="0" smtClean="0"/>
              <a:t> can also be used for differentiating the three groups, giving a red sticker to emergency cases, a yellow for priority and green for the queue.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838200"/>
            <a:ext cx="8229600" cy="304800"/>
          </a:xfrm>
        </p:spPr>
        <p:txBody>
          <a:bodyPr>
            <a:normAutofit fontScale="90000"/>
          </a:bodyPr>
          <a:lstStyle/>
          <a:p>
            <a:endParaRPr lang="en-US" dirty="0"/>
          </a:p>
        </p:txBody>
      </p:sp>
      <p:sp>
        <p:nvSpPr>
          <p:cNvPr id="3" name="Content Placeholder 2"/>
          <p:cNvSpPr>
            <a:spLocks noGrp="1"/>
          </p:cNvSpPr>
          <p:nvPr>
            <p:ph idx="1"/>
          </p:nvPr>
        </p:nvSpPr>
        <p:spPr>
          <a:xfrm>
            <a:off x="0" y="304800"/>
            <a:ext cx="8991600" cy="6553200"/>
          </a:xfrm>
        </p:spPr>
        <p:txBody>
          <a:bodyPr>
            <a:normAutofit/>
          </a:bodyPr>
          <a:lstStyle/>
          <a:p>
            <a:r>
              <a:rPr lang="en-US" b="1" dirty="0" smtClean="0"/>
              <a:t>A Airway</a:t>
            </a:r>
          </a:p>
          <a:p>
            <a:r>
              <a:rPr lang="en-US" b="1" dirty="0" smtClean="0"/>
              <a:t>B Breathing</a:t>
            </a:r>
          </a:p>
          <a:p>
            <a:r>
              <a:rPr lang="en-US" b="1" dirty="0" smtClean="0"/>
              <a:t>C Circulation</a:t>
            </a:r>
          </a:p>
          <a:p>
            <a:r>
              <a:rPr lang="en-US" b="1" dirty="0" smtClean="0"/>
              <a:t>Cm Coma</a:t>
            </a:r>
          </a:p>
          <a:p>
            <a:r>
              <a:rPr lang="en-US" b="1" dirty="0" err="1" smtClean="0"/>
              <a:t>Cn</a:t>
            </a:r>
            <a:r>
              <a:rPr lang="en-US" b="1" dirty="0" smtClean="0"/>
              <a:t> Convulsion</a:t>
            </a:r>
          </a:p>
          <a:p>
            <a:r>
              <a:rPr lang="en-US" b="1" dirty="0" smtClean="0"/>
              <a:t>D Dehydration (severe)</a:t>
            </a:r>
          </a:p>
          <a:p>
            <a:r>
              <a:rPr lang="en-US" b="1" dirty="0" smtClean="0"/>
              <a:t>E Emergency</a:t>
            </a:r>
          </a:p>
          <a:p>
            <a:r>
              <a:rPr lang="en-US" b="1" dirty="0" smtClean="0"/>
              <a:t>P Priority</a:t>
            </a:r>
          </a:p>
          <a:p>
            <a:r>
              <a:rPr lang="en-US" b="1" dirty="0" smtClean="0"/>
              <a:t>Q Queue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228600"/>
          </a:xfrm>
        </p:spPr>
        <p:txBody>
          <a:bodyPr>
            <a:normAutofit fontScale="90000"/>
          </a:bodyPr>
          <a:lstStyle/>
          <a:p>
            <a:endParaRPr lang="en-US" dirty="0"/>
          </a:p>
        </p:txBody>
      </p:sp>
      <p:sp>
        <p:nvSpPr>
          <p:cNvPr id="3" name="Content Placeholder 2"/>
          <p:cNvSpPr>
            <a:spLocks noGrp="1"/>
          </p:cNvSpPr>
          <p:nvPr>
            <p:ph idx="1"/>
          </p:nvPr>
        </p:nvSpPr>
        <p:spPr>
          <a:xfrm>
            <a:off x="0" y="0"/>
            <a:ext cx="9144000" cy="6705600"/>
          </a:xfrm>
        </p:spPr>
        <p:txBody>
          <a:bodyPr>
            <a:noAutofit/>
          </a:bodyPr>
          <a:lstStyle/>
          <a:p>
            <a:pPr>
              <a:buNone/>
            </a:pPr>
            <a:r>
              <a:rPr lang="en-US" sz="2400" b="1" dirty="0" smtClean="0">
                <a:latin typeface="Times New Roman" pitchFamily="18" charset="0"/>
                <a:cs typeface="Times New Roman" pitchFamily="18" charset="0"/>
              </a:rPr>
              <a:t>WHEN AND WHERE SHOULD TRIAGING TAKE PLACE?</a:t>
            </a:r>
          </a:p>
          <a:p>
            <a:pPr algn="just"/>
            <a:r>
              <a:rPr lang="en-US" sz="2400" dirty="0" smtClean="0">
                <a:latin typeface="Times New Roman" pitchFamily="18" charset="0"/>
                <a:cs typeface="Times New Roman" pitchFamily="18" charset="0"/>
              </a:rPr>
              <a:t>Triage should be carried out as soon as a sick child arrives in the hospital, well before any administrative procedure such as registration. This may require reorganizing the flow of patients in some locations.</a:t>
            </a:r>
          </a:p>
          <a:p>
            <a:pPr algn="just"/>
            <a:r>
              <a:rPr lang="en-US" sz="2400" dirty="0" smtClean="0">
                <a:latin typeface="Times New Roman" pitchFamily="18" charset="0"/>
                <a:cs typeface="Times New Roman" pitchFamily="18" charset="0"/>
              </a:rPr>
              <a:t>Triage can be carried out in different locations – e.g. in the outpatient queue, in the emergency room, or in a ward if the child has been brought directly to the ward at night.</a:t>
            </a:r>
          </a:p>
          <a:p>
            <a:pPr algn="just"/>
            <a:r>
              <a:rPr lang="en-US" sz="2400" dirty="0" smtClean="0">
                <a:latin typeface="Times New Roman" pitchFamily="18" charset="0"/>
                <a:cs typeface="Times New Roman" pitchFamily="18" charset="0"/>
              </a:rPr>
              <a:t> In some settings, triage is done in all these places. Emergency treatment can be given wherever there is room for a bed or trolley for the sick child and enough space for the staff to work on the patient, and where appropriate drugs and supplies are easily accessible. </a:t>
            </a:r>
          </a:p>
          <a:p>
            <a:pPr algn="just"/>
            <a:r>
              <a:rPr lang="en-US" sz="2400" dirty="0" smtClean="0">
                <a:latin typeface="Times New Roman" pitchFamily="18" charset="0"/>
                <a:cs typeface="Times New Roman" pitchFamily="18" charset="0"/>
              </a:rPr>
              <a:t>If a child with emergency signs is identified in the outpatient queue, he/she must quickly be taken to a place where treatment can be provided immediately, e.g. the emergency room or ward.</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6200"/>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a:bodyPr>
          <a:lstStyle/>
          <a:p>
            <a:pPr>
              <a:buNone/>
            </a:pPr>
            <a:r>
              <a:rPr lang="en-US" b="1" dirty="0" smtClean="0"/>
              <a:t>WHO SHOULD TRIAGE?</a:t>
            </a:r>
          </a:p>
          <a:p>
            <a:pPr algn="just"/>
            <a:r>
              <a:rPr lang="en-US" dirty="0" smtClean="0"/>
              <a:t>All clinical staff involved in the care of sick children should be prepared to carry out rapid assessment in order to identify the few who are severely ill and require emergency treatment. </a:t>
            </a:r>
          </a:p>
          <a:p>
            <a:pPr algn="just"/>
            <a:r>
              <a:rPr lang="en-US" dirty="0" smtClean="0"/>
              <a:t>If possible, all such staff should be able to give initial emergency treatment, as described in the flowchart and treatment charts. </a:t>
            </a:r>
          </a:p>
          <a:p>
            <a:pPr algn="just"/>
            <a:r>
              <a:rPr lang="en-US" dirty="0" smtClean="0"/>
              <a:t>In addition, people such as gatemen, record clerks, cleaners, janitors who have early patient contact should be trained in triage for emergency signs and should know where to send people for immediate management.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447800"/>
            <a:ext cx="8229600" cy="457200"/>
          </a:xfrm>
        </p:spPr>
        <p:txBody>
          <a:bodyPr>
            <a:normAutofit fontScale="90000"/>
          </a:bodyPr>
          <a:lstStyle/>
          <a:p>
            <a:endParaRPr lang="en-US" dirty="0"/>
          </a:p>
        </p:txBody>
      </p:sp>
      <p:sp>
        <p:nvSpPr>
          <p:cNvPr id="3" name="Content Placeholder 2"/>
          <p:cNvSpPr>
            <a:spLocks noGrp="1"/>
          </p:cNvSpPr>
          <p:nvPr>
            <p:ph idx="1"/>
          </p:nvPr>
        </p:nvSpPr>
        <p:spPr>
          <a:xfrm>
            <a:off x="0" y="0"/>
            <a:ext cx="8991600" cy="6858000"/>
          </a:xfrm>
        </p:spPr>
        <p:txBody>
          <a:bodyPr>
            <a:noAutofit/>
          </a:bodyPr>
          <a:lstStyle/>
          <a:p>
            <a:pPr algn="just"/>
            <a:r>
              <a:rPr lang="en-US" sz="2400" b="1" dirty="0" smtClean="0">
                <a:latin typeface="Times New Roman" pitchFamily="18" charset="0"/>
                <a:cs typeface="Times New Roman" pitchFamily="18" charset="0"/>
              </a:rPr>
              <a:t>HOW TO TRIAGE</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Keep in mind the ABCD steps: Airway, Breathing, Circulation, Coma, Convulsion, and Dehydration.</a:t>
            </a:r>
          </a:p>
          <a:p>
            <a:r>
              <a:rPr lang="en-US" sz="2400" dirty="0" smtClean="0">
                <a:latin typeface="Times New Roman" pitchFamily="18" charset="0"/>
                <a:cs typeface="Times New Roman" pitchFamily="18" charset="0"/>
              </a:rPr>
              <a:t>When ABCD has been completed the child should be assigned to one of:</a:t>
            </a:r>
          </a:p>
          <a:p>
            <a:pPr lvl="0"/>
            <a:r>
              <a:rPr lang="en-US" sz="2400" dirty="0" smtClean="0">
                <a:latin typeface="Times New Roman" pitchFamily="18" charset="0"/>
                <a:cs typeface="Times New Roman" pitchFamily="18" charset="0"/>
              </a:rPr>
              <a:t>Emergency (E)</a:t>
            </a:r>
          </a:p>
          <a:p>
            <a:pPr lvl="0"/>
            <a:r>
              <a:rPr lang="en-US" sz="2400" dirty="0" smtClean="0">
                <a:latin typeface="Times New Roman" pitchFamily="18" charset="0"/>
                <a:cs typeface="Times New Roman" pitchFamily="18" charset="0"/>
              </a:rPr>
              <a:t>Priority (P)</a:t>
            </a:r>
          </a:p>
          <a:p>
            <a:pPr lvl="0"/>
            <a:r>
              <a:rPr lang="en-US" sz="2400" dirty="0" smtClean="0">
                <a:latin typeface="Times New Roman" pitchFamily="18" charset="0"/>
                <a:cs typeface="Times New Roman" pitchFamily="18" charset="0"/>
              </a:rPr>
              <a:t>Non-urgent and placed in the Queue (Q).</a:t>
            </a:r>
          </a:p>
          <a:p>
            <a:pPr algn="just">
              <a:buNone/>
            </a:pPr>
            <a:r>
              <a:rPr lang="en-US" sz="2400" b="1" dirty="0" smtClean="0">
                <a:latin typeface="Times New Roman" pitchFamily="18" charset="0"/>
                <a:cs typeface="Times New Roman" pitchFamily="18" charset="0"/>
              </a:rPr>
              <a:t>EMERGENCY SIGNS</a:t>
            </a: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hlinkClick r:id="rId2"/>
              </a:rPr>
              <a:t>Triage</a:t>
            </a:r>
            <a:r>
              <a:rPr lang="en-US" sz="2400" dirty="0" smtClean="0">
                <a:latin typeface="Times New Roman" pitchFamily="18" charset="0"/>
                <a:cs typeface="Times New Roman" pitchFamily="18" charset="0"/>
              </a:rPr>
              <a:t> of patients involves looking for signs of serious illness or injury. These emergency signs are connected to the Airway - Breathing - Circulation/Consciousness - Dehydration and are easily remembered as ABCD. Each letter refers to an emergency sign which, when positive, should alert you to a child who is seriously ill and needs immediate assessment and treatment.</a:t>
            </a: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533400"/>
          </a:xfrm>
        </p:spPr>
        <p:txBody>
          <a:bodyPr>
            <a:normAutofit fontScale="90000"/>
          </a:bodyPr>
          <a:lstStyle/>
          <a:p>
            <a:endParaRPr lang="en-US" dirty="0"/>
          </a:p>
        </p:txBody>
      </p:sp>
      <p:sp>
        <p:nvSpPr>
          <p:cNvPr id="3" name="Content Placeholder 2"/>
          <p:cNvSpPr>
            <a:spLocks noGrp="1"/>
          </p:cNvSpPr>
          <p:nvPr>
            <p:ph idx="1"/>
          </p:nvPr>
        </p:nvSpPr>
        <p:spPr>
          <a:xfrm>
            <a:off x="0" y="228600"/>
            <a:ext cx="8991600" cy="6629400"/>
          </a:xfrm>
        </p:spPr>
        <p:txBody>
          <a:bodyPr>
            <a:normAutofit fontScale="92500" lnSpcReduction="10000"/>
          </a:bodyPr>
          <a:lstStyle/>
          <a:p>
            <a:pPr algn="just">
              <a:buNone/>
            </a:pPr>
            <a:r>
              <a:rPr lang="en-US" b="1" dirty="0" smtClean="0"/>
              <a:t>1. </a:t>
            </a:r>
            <a:r>
              <a:rPr lang="en-US" b="1" dirty="0" smtClean="0">
                <a:latin typeface="Times New Roman" pitchFamily="18" charset="0"/>
                <a:cs typeface="Times New Roman" pitchFamily="18" charset="0"/>
              </a:rPr>
              <a:t>Assess airway and breathing</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most common cause of breathing problems in children during emergencies is pneumonia. However, other causes can also lead to breathing problems, including anemia, </a:t>
            </a:r>
            <a:r>
              <a:rPr lang="en-US" dirty="0" smtClean="0">
                <a:latin typeface="Times New Roman" pitchFamily="18" charset="0"/>
                <a:cs typeface="Times New Roman" pitchFamily="18" charset="0"/>
                <a:hlinkClick r:id="rId2"/>
              </a:rPr>
              <a:t>sepsis</a:t>
            </a:r>
            <a:r>
              <a:rPr lang="en-US" dirty="0" smtClean="0">
                <a:latin typeface="Times New Roman" pitchFamily="18" charset="0"/>
                <a:cs typeface="Times New Roman" pitchFamily="18" charset="0"/>
              </a:rPr>
              <a:t>, shock and exposure to smoke. Obstructed breathing can be caused by infection (for example </a:t>
            </a:r>
            <a:r>
              <a:rPr lang="en-US" dirty="0" smtClean="0">
                <a:latin typeface="Times New Roman" pitchFamily="18" charset="0"/>
                <a:cs typeface="Times New Roman" pitchFamily="18" charset="0"/>
                <a:hlinkClick r:id="rId3"/>
              </a:rPr>
              <a:t>croup</a:t>
            </a:r>
            <a:r>
              <a:rPr lang="en-US" dirty="0" smtClean="0">
                <a:latin typeface="Times New Roman" pitchFamily="18" charset="0"/>
                <a:cs typeface="Times New Roman" pitchFamily="18" charset="0"/>
              </a:rPr>
              <a:t>) or an object in the airway.</a:t>
            </a:r>
          </a:p>
          <a:p>
            <a:pPr algn="just"/>
            <a:r>
              <a:rPr lang="en-US" dirty="0" smtClean="0">
                <a:latin typeface="Times New Roman" pitchFamily="18" charset="0"/>
                <a:cs typeface="Times New Roman" pitchFamily="18" charset="0"/>
              </a:rPr>
              <a:t>The child has an airway or breathing problem if any of </a:t>
            </a:r>
            <a:r>
              <a:rPr lang="en-US" b="1" dirty="0" smtClean="0">
                <a:latin typeface="Times New Roman" pitchFamily="18" charset="0"/>
                <a:cs typeface="Times New Roman" pitchFamily="18" charset="0"/>
              </a:rPr>
              <a:t>these signs</a:t>
            </a:r>
            <a:r>
              <a:rPr lang="en-US" dirty="0" smtClean="0">
                <a:latin typeface="Times New Roman" pitchFamily="18" charset="0"/>
                <a:cs typeface="Times New Roman" pitchFamily="18" charset="0"/>
              </a:rPr>
              <a:t> are present.</a:t>
            </a:r>
          </a:p>
          <a:p>
            <a:pPr lvl="0" algn="just"/>
            <a:r>
              <a:rPr lang="en-US" dirty="0" smtClean="0">
                <a:latin typeface="Times New Roman" pitchFamily="18" charset="0"/>
                <a:cs typeface="Times New Roman" pitchFamily="18" charset="0"/>
              </a:rPr>
              <a:t>Child is not breathing.</a:t>
            </a:r>
          </a:p>
          <a:p>
            <a:pPr lvl="0" algn="just"/>
            <a:r>
              <a:rPr lang="en-US" dirty="0" smtClean="0">
                <a:latin typeface="Times New Roman" pitchFamily="18" charset="0"/>
                <a:cs typeface="Times New Roman" pitchFamily="18" charset="0"/>
              </a:rPr>
              <a:t>Child has </a:t>
            </a:r>
            <a:r>
              <a:rPr lang="en-US" dirty="0" smtClean="0">
                <a:latin typeface="Times New Roman" pitchFamily="18" charset="0"/>
                <a:cs typeface="Times New Roman" pitchFamily="18" charset="0"/>
                <a:hlinkClick r:id="rId4"/>
              </a:rPr>
              <a:t>central cyanosis</a:t>
            </a:r>
            <a:r>
              <a:rPr lang="en-US" dirty="0" smtClean="0">
                <a:latin typeface="Times New Roman" pitchFamily="18" charset="0"/>
                <a:cs typeface="Times New Roman" pitchFamily="18" charset="0"/>
              </a:rPr>
              <a:t> (bluish color).</a:t>
            </a:r>
          </a:p>
          <a:p>
            <a:pPr lvl="0" algn="just"/>
            <a:r>
              <a:rPr lang="en-US" dirty="0" smtClean="0">
                <a:latin typeface="Times New Roman" pitchFamily="18" charset="0"/>
                <a:cs typeface="Times New Roman" pitchFamily="18" charset="0"/>
              </a:rPr>
              <a:t>Severe respiratory distress with fast breathing or </a:t>
            </a:r>
            <a:r>
              <a:rPr lang="en-US" dirty="0" smtClean="0">
                <a:latin typeface="Times New Roman" pitchFamily="18" charset="0"/>
                <a:cs typeface="Times New Roman" pitchFamily="18" charset="0"/>
                <a:hlinkClick r:id="rId5"/>
              </a:rPr>
              <a:t>chest </a:t>
            </a:r>
            <a:r>
              <a:rPr lang="en-US" dirty="0" err="1" smtClean="0">
                <a:latin typeface="Times New Roman" pitchFamily="18" charset="0"/>
                <a:cs typeface="Times New Roman" pitchFamily="18" charset="0"/>
                <a:hlinkClick r:id="rId5"/>
              </a:rPr>
              <a:t>indrawing</a:t>
            </a:r>
            <a:r>
              <a:rPr lang="en-US" dirty="0" smtClean="0">
                <a:latin typeface="Times New Roman" pitchFamily="18" charset="0"/>
                <a:cs typeface="Times New Roman" pitchFamily="18" charset="0"/>
              </a:rPr>
              <a:t>.</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5719"/>
          </a:xfrm>
        </p:spPr>
        <p:txBody>
          <a:bodyPr>
            <a:normAutofit fontScale="90000"/>
          </a:bodyPr>
          <a:lstStyle/>
          <a:p>
            <a:endParaRPr lang="en-US" dirty="0"/>
          </a:p>
        </p:txBody>
      </p:sp>
      <p:sp>
        <p:nvSpPr>
          <p:cNvPr id="3" name="Content Placeholder 2"/>
          <p:cNvSpPr>
            <a:spLocks noGrp="1"/>
          </p:cNvSpPr>
          <p:nvPr>
            <p:ph idx="1"/>
          </p:nvPr>
        </p:nvSpPr>
        <p:spPr>
          <a:xfrm>
            <a:off x="152400" y="152400"/>
            <a:ext cx="8763000" cy="6705600"/>
          </a:xfrm>
        </p:spPr>
        <p:txBody>
          <a:bodyPr>
            <a:normAutofit lnSpcReduction="10000"/>
          </a:bodyPr>
          <a:lstStyle/>
          <a:p>
            <a:pPr algn="just">
              <a:buNone/>
            </a:pPr>
            <a:r>
              <a:rPr lang="en-US" dirty="0" smtClean="0">
                <a:solidFill>
                  <a:srgbClr val="FF0000"/>
                </a:solidFill>
                <a:latin typeface="Times New Roman" pitchFamily="18" charset="0"/>
                <a:cs typeface="Times New Roman" pitchFamily="18" charset="0"/>
              </a:rPr>
              <a:t>Assess for an airway or breathing problem.</a:t>
            </a:r>
          </a:p>
          <a:p>
            <a:pPr lvl="0" algn="just"/>
            <a:r>
              <a:rPr lang="en-US" dirty="0" smtClean="0">
                <a:latin typeface="Times New Roman" pitchFamily="18" charset="0"/>
                <a:cs typeface="Times New Roman" pitchFamily="18" charset="0"/>
              </a:rPr>
              <a:t>Is the child breathing?</a:t>
            </a:r>
          </a:p>
          <a:p>
            <a:pPr lvl="0" algn="just"/>
            <a:r>
              <a:rPr lang="en-US" dirty="0" smtClean="0">
                <a:latin typeface="Times New Roman" pitchFamily="18" charset="0"/>
                <a:cs typeface="Times New Roman" pitchFamily="18" charset="0"/>
              </a:rPr>
              <a:t>Is there </a:t>
            </a:r>
            <a:r>
              <a:rPr lang="en-US" dirty="0" smtClean="0">
                <a:latin typeface="Times New Roman" pitchFamily="18" charset="0"/>
                <a:cs typeface="Times New Roman" pitchFamily="18" charset="0"/>
                <a:hlinkClick r:id="rId2"/>
              </a:rPr>
              <a:t>central cyanosis</a:t>
            </a:r>
            <a:r>
              <a:rPr lang="en-US" dirty="0" smtClean="0">
                <a:latin typeface="Times New Roman" pitchFamily="18" charset="0"/>
                <a:cs typeface="Times New Roman" pitchFamily="18" charset="0"/>
              </a:rPr>
              <a:t>?</a:t>
            </a:r>
          </a:p>
          <a:p>
            <a:pPr lvl="0" algn="just"/>
            <a:r>
              <a:rPr lang="en-US" dirty="0" smtClean="0">
                <a:latin typeface="Times New Roman" pitchFamily="18" charset="0"/>
                <a:cs typeface="Times New Roman" pitchFamily="18" charset="0"/>
              </a:rPr>
              <a:t>Is there severe respiratory distress?</a:t>
            </a:r>
          </a:p>
          <a:p>
            <a:pPr lvl="0" algn="just"/>
            <a:r>
              <a:rPr lang="en-US" dirty="0" smtClean="0">
                <a:latin typeface="Times New Roman" pitchFamily="18" charset="0"/>
                <a:cs typeface="Times New Roman" pitchFamily="18" charset="0"/>
              </a:rPr>
              <a:t>If there is severe respiratory distress, does breathing appear obstructed? The child with obstructed breathing will appear to have difficulty breathing with little air entering the lungs. Sometimes the child will make a sound (</a:t>
            </a:r>
            <a:r>
              <a:rPr lang="en-US" dirty="0" err="1" smtClean="0">
                <a:latin typeface="Times New Roman" pitchFamily="18" charset="0"/>
                <a:cs typeface="Times New Roman" pitchFamily="18" charset="0"/>
                <a:hlinkClick r:id="rId3"/>
              </a:rPr>
              <a:t>stridor</a:t>
            </a:r>
            <a:r>
              <a:rPr lang="en-US" dirty="0" smtClean="0">
                <a:latin typeface="Times New Roman" pitchFamily="18" charset="0"/>
                <a:cs typeface="Times New Roman" pitchFamily="18" charset="0"/>
              </a:rPr>
              <a:t>) as some air moves past the obstruction.</a:t>
            </a:r>
          </a:p>
          <a:p>
            <a:pPr algn="just">
              <a:buNone/>
            </a:pPr>
            <a:r>
              <a:rPr lang="en-US" dirty="0" smtClean="0">
                <a:solidFill>
                  <a:srgbClr val="FF0000"/>
                </a:solidFill>
                <a:latin typeface="Times New Roman" pitchFamily="18" charset="0"/>
                <a:cs typeface="Times New Roman" pitchFamily="18" charset="0"/>
              </a:rPr>
              <a:t>Assessment of fast breathing.</a:t>
            </a:r>
          </a:p>
          <a:p>
            <a:pPr lvl="0" algn="just"/>
            <a:r>
              <a:rPr lang="en-US" dirty="0" smtClean="0">
                <a:latin typeface="Times New Roman" pitchFamily="18" charset="0"/>
                <a:cs typeface="Times New Roman" pitchFamily="18" charset="0"/>
              </a:rPr>
              <a:t>Count breaths FOR ONE FULL MINUTE to assess fast breathing.</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45719"/>
          </a:xfrm>
        </p:spPr>
        <p:txBody>
          <a:bodyPr>
            <a:normAutofit fontScale="90000"/>
          </a:bodyPr>
          <a:lstStyle/>
          <a:p>
            <a:endParaRPr lang="en-US" dirty="0"/>
          </a:p>
        </p:txBody>
      </p:sp>
      <p:sp>
        <p:nvSpPr>
          <p:cNvPr id="3" name="Content Placeholder 2"/>
          <p:cNvSpPr>
            <a:spLocks noGrp="1"/>
          </p:cNvSpPr>
          <p:nvPr>
            <p:ph idx="1"/>
          </p:nvPr>
        </p:nvSpPr>
        <p:spPr>
          <a:xfrm>
            <a:off x="0" y="228600"/>
            <a:ext cx="9144000" cy="6629400"/>
          </a:xfrm>
        </p:spPr>
        <p:txBody>
          <a:bodyPr>
            <a:normAutofit fontScale="92500" lnSpcReduction="20000"/>
          </a:bodyPr>
          <a:lstStyle/>
          <a:p>
            <a:pPr>
              <a:buNone/>
            </a:pPr>
            <a:r>
              <a:rPr lang="en-US" sz="3400" b="1" dirty="0" smtClean="0"/>
              <a:t>INTRODUCTION</a:t>
            </a:r>
          </a:p>
          <a:p>
            <a:pPr algn="just"/>
            <a:r>
              <a:rPr lang="en-US" dirty="0" smtClean="0"/>
              <a:t>Many deaths in hospital occur within 24 hours of admission.  Some of these deaths can be prevented if very sick children are quickly identified on their arrival and treatment is started without delay. In many hospitals around the world, children are not checked before a senior health worker examines  them; as a result, some seriously ill patients have to wait a very long time before they are seen and treated.</a:t>
            </a:r>
          </a:p>
          <a:p>
            <a:pPr algn="just"/>
            <a:r>
              <a:rPr lang="en-US" dirty="0" smtClean="0"/>
              <a:t> Children are known to have died of a treatable condition when waiting in the queue for their turn.</a:t>
            </a:r>
          </a:p>
          <a:p>
            <a:pPr algn="just"/>
            <a:r>
              <a:rPr lang="en-US" dirty="0" smtClean="0"/>
              <a:t> The idea of triage is to prevent this from happening. The word “triage” means sorting. The use of triage to prioritize the critically ill dates back to the early 19th century, when this was developed by military surgeons in the Napoleonic war between France and Russia.</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304800"/>
          <a:ext cx="8534400" cy="6248400"/>
        </p:xfrm>
        <a:graphic>
          <a:graphicData uri="http://schemas.openxmlformats.org/drawingml/2006/table">
            <a:tbl>
              <a:tblPr/>
              <a:tblGrid>
                <a:gridCol w="4191000"/>
                <a:gridCol w="4343400"/>
              </a:tblGrid>
              <a:tr h="1504950">
                <a:tc>
                  <a:txBody>
                    <a:bodyPr/>
                    <a:lstStyle/>
                    <a:p>
                      <a:pPr marL="0" marR="0">
                        <a:lnSpc>
                          <a:spcPct val="115000"/>
                        </a:lnSpc>
                        <a:spcBef>
                          <a:spcPts val="0"/>
                        </a:spcBef>
                        <a:spcAft>
                          <a:spcPts val="0"/>
                        </a:spcAft>
                      </a:pPr>
                      <a:r>
                        <a:rPr lang="en-US" sz="2800" b="1" dirty="0">
                          <a:latin typeface="Times New Roman"/>
                          <a:ea typeface="Times New Roman"/>
                          <a:cs typeface="Times New Roman"/>
                        </a:rPr>
                        <a:t>If the child is:</a:t>
                      </a:r>
                      <a:endParaRPr lang="en-US" sz="2800" dirty="0">
                        <a:latin typeface="Calibri"/>
                        <a:ea typeface="Calibri"/>
                        <a:cs typeface="Times New Roman"/>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b="1" dirty="0">
                          <a:latin typeface="Times New Roman"/>
                          <a:ea typeface="Times New Roman"/>
                          <a:cs typeface="Times New Roman"/>
                        </a:rPr>
                        <a:t>The child has fast breathing if you count:</a:t>
                      </a:r>
                      <a:endParaRPr lang="en-US" sz="2800" dirty="0">
                        <a:latin typeface="Calibri"/>
                        <a:ea typeface="Calibri"/>
                        <a:cs typeface="Times New Roman"/>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81150">
                <a:tc>
                  <a:txBody>
                    <a:bodyPr/>
                    <a:lstStyle/>
                    <a:p>
                      <a:pPr marL="0" marR="0">
                        <a:lnSpc>
                          <a:spcPct val="115000"/>
                        </a:lnSpc>
                        <a:spcBef>
                          <a:spcPts val="0"/>
                        </a:spcBef>
                        <a:spcAft>
                          <a:spcPts val="0"/>
                        </a:spcAft>
                      </a:pPr>
                      <a:r>
                        <a:rPr lang="en-US" sz="2800" dirty="0">
                          <a:latin typeface="Times New Roman"/>
                          <a:ea typeface="Times New Roman"/>
                          <a:cs typeface="Times New Roman"/>
                        </a:rPr>
                        <a:t>Less than 2 months</a:t>
                      </a:r>
                      <a:endParaRPr lang="en-US" sz="2800" dirty="0">
                        <a:latin typeface="Calibri"/>
                        <a:ea typeface="Calibri"/>
                        <a:cs typeface="Times New Roman"/>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dirty="0">
                          <a:latin typeface="Times New Roman"/>
                          <a:ea typeface="Times New Roman"/>
                          <a:cs typeface="Times New Roman"/>
                        </a:rPr>
                        <a:t>60 breaths per minute or more</a:t>
                      </a:r>
                      <a:endParaRPr lang="en-US" sz="2800" dirty="0">
                        <a:latin typeface="Calibri"/>
                        <a:ea typeface="Calibri"/>
                        <a:cs typeface="Times New Roman"/>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81150">
                <a:tc>
                  <a:txBody>
                    <a:bodyPr/>
                    <a:lstStyle/>
                    <a:p>
                      <a:pPr marL="0" marR="0">
                        <a:lnSpc>
                          <a:spcPct val="115000"/>
                        </a:lnSpc>
                        <a:spcBef>
                          <a:spcPts val="0"/>
                        </a:spcBef>
                        <a:spcAft>
                          <a:spcPts val="0"/>
                        </a:spcAft>
                      </a:pPr>
                      <a:r>
                        <a:rPr lang="en-US" sz="2800">
                          <a:latin typeface="Times New Roman"/>
                          <a:ea typeface="Times New Roman"/>
                          <a:cs typeface="Times New Roman"/>
                        </a:rPr>
                        <a:t>2 months up to 12 months</a:t>
                      </a:r>
                      <a:endParaRPr lang="en-US" sz="2800">
                        <a:latin typeface="Calibri"/>
                        <a:ea typeface="Calibri"/>
                        <a:cs typeface="Times New Roman"/>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dirty="0">
                          <a:latin typeface="Times New Roman"/>
                          <a:ea typeface="Times New Roman"/>
                          <a:cs typeface="Times New Roman"/>
                        </a:rPr>
                        <a:t>50 breaths per minute or more</a:t>
                      </a:r>
                      <a:endParaRPr lang="en-US" sz="2800" dirty="0">
                        <a:latin typeface="Calibri"/>
                        <a:ea typeface="Calibri"/>
                        <a:cs typeface="Times New Roman"/>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81150">
                <a:tc>
                  <a:txBody>
                    <a:bodyPr/>
                    <a:lstStyle/>
                    <a:p>
                      <a:pPr marL="0" marR="0">
                        <a:lnSpc>
                          <a:spcPct val="115000"/>
                        </a:lnSpc>
                        <a:spcBef>
                          <a:spcPts val="0"/>
                        </a:spcBef>
                        <a:spcAft>
                          <a:spcPts val="0"/>
                        </a:spcAft>
                      </a:pPr>
                      <a:r>
                        <a:rPr lang="en-US" sz="2800" dirty="0">
                          <a:latin typeface="Times New Roman"/>
                          <a:ea typeface="Times New Roman"/>
                          <a:cs typeface="Times New Roman"/>
                        </a:rPr>
                        <a:t>12 months up to 5 years</a:t>
                      </a:r>
                      <a:endParaRPr lang="en-US" sz="2800" dirty="0">
                        <a:latin typeface="Calibri"/>
                        <a:ea typeface="Calibri"/>
                        <a:cs typeface="Times New Roman"/>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15000"/>
                        </a:lnSpc>
                        <a:spcBef>
                          <a:spcPts val="0"/>
                        </a:spcBef>
                        <a:spcAft>
                          <a:spcPts val="0"/>
                        </a:spcAft>
                      </a:pPr>
                      <a:r>
                        <a:rPr lang="en-US" sz="2800" dirty="0">
                          <a:latin typeface="Times New Roman"/>
                          <a:ea typeface="Times New Roman"/>
                          <a:cs typeface="Times New Roman"/>
                        </a:rPr>
                        <a:t>40 breaths per minute or more</a:t>
                      </a:r>
                      <a:endParaRPr lang="en-US" sz="2800" dirty="0">
                        <a:latin typeface="Calibri"/>
                        <a:ea typeface="Calibri"/>
                        <a:cs typeface="Times New Roman"/>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09600"/>
          </a:xfrm>
        </p:spPr>
        <p:txBody>
          <a:bodyPr>
            <a:normAutofit fontScale="90000"/>
          </a:bodyPr>
          <a:lstStyle/>
          <a:p>
            <a:endParaRPr lang="en-US" dirty="0"/>
          </a:p>
        </p:txBody>
      </p:sp>
      <p:sp>
        <p:nvSpPr>
          <p:cNvPr id="3" name="Content Placeholder 2"/>
          <p:cNvSpPr>
            <a:spLocks noGrp="1"/>
          </p:cNvSpPr>
          <p:nvPr>
            <p:ph idx="1"/>
          </p:nvPr>
        </p:nvSpPr>
        <p:spPr>
          <a:xfrm>
            <a:off x="0" y="152400"/>
            <a:ext cx="9144000" cy="6705600"/>
          </a:xfrm>
        </p:spPr>
        <p:txBody>
          <a:bodyPr>
            <a:normAutofit/>
          </a:bodyPr>
          <a:lstStyle/>
          <a:p>
            <a:pPr lvl="0" algn="just">
              <a:buNone/>
            </a:pPr>
            <a:r>
              <a:rPr lang="en-US" dirty="0" smtClean="0"/>
              <a:t>Look for </a:t>
            </a:r>
            <a:r>
              <a:rPr lang="en-US" dirty="0" smtClean="0">
                <a:hlinkClick r:id="rId2"/>
              </a:rPr>
              <a:t>chest </a:t>
            </a:r>
            <a:r>
              <a:rPr lang="en-US" dirty="0" err="1" smtClean="0">
                <a:hlinkClick r:id="rId2"/>
              </a:rPr>
              <a:t>indrawing</a:t>
            </a:r>
            <a:r>
              <a:rPr lang="en-US" dirty="0" smtClean="0"/>
              <a:t>.</a:t>
            </a:r>
          </a:p>
          <a:p>
            <a:pPr algn="just"/>
            <a:r>
              <a:rPr lang="en-US" dirty="0" smtClean="0">
                <a:hlinkClick r:id="rId2"/>
              </a:rPr>
              <a:t>Chest </a:t>
            </a:r>
            <a:r>
              <a:rPr lang="en-US" dirty="0" err="1" smtClean="0">
                <a:hlinkClick r:id="rId2"/>
              </a:rPr>
              <a:t>indrawing</a:t>
            </a:r>
            <a:r>
              <a:rPr lang="en-US" dirty="0" smtClean="0"/>
              <a:t> is the inward movement of the lower chest wall when the child breathes in and is a sign of respiratory distress. Chest </a:t>
            </a:r>
            <a:r>
              <a:rPr lang="en-US" dirty="0" err="1" smtClean="0"/>
              <a:t>indrawing</a:t>
            </a:r>
            <a:r>
              <a:rPr lang="en-US" dirty="0" smtClean="0"/>
              <a:t> does not refer to inward movement of the soft tissue between the ribs.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838200"/>
            <a:ext cx="8229600" cy="152400"/>
          </a:xfrm>
        </p:spPr>
        <p:txBody>
          <a:bodyPr>
            <a:normAutofit fontScale="90000"/>
          </a:bodyPr>
          <a:lstStyle/>
          <a:p>
            <a:endParaRPr lang="en-US" dirty="0"/>
          </a:p>
        </p:txBody>
      </p:sp>
      <p:sp>
        <p:nvSpPr>
          <p:cNvPr id="3" name="Content Placeholder 2"/>
          <p:cNvSpPr>
            <a:spLocks noGrp="1"/>
          </p:cNvSpPr>
          <p:nvPr>
            <p:ph idx="1"/>
          </p:nvPr>
        </p:nvSpPr>
        <p:spPr>
          <a:xfrm>
            <a:off x="0" y="0"/>
            <a:ext cx="9144000" cy="7086600"/>
          </a:xfrm>
        </p:spPr>
        <p:txBody>
          <a:bodyPr>
            <a:noAutofit/>
          </a:bodyPr>
          <a:lstStyle/>
          <a:p>
            <a:pPr>
              <a:buNone/>
            </a:pPr>
            <a:r>
              <a:rPr lang="en-US" sz="2400" b="1" dirty="0" smtClean="0">
                <a:latin typeface="Times New Roman" pitchFamily="18" charset="0"/>
                <a:cs typeface="Times New Roman" pitchFamily="18" charset="0"/>
              </a:rPr>
              <a:t>Emergency management of airway and breathing problems</a:t>
            </a:r>
            <a:endParaRPr lang="en-US" sz="24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An airway or breathing problem is life-threatening. This child needs immediate treatment to improve or restore breathing.</a:t>
            </a:r>
          </a:p>
          <a:p>
            <a:pPr lvl="0"/>
            <a:r>
              <a:rPr lang="en-US" dirty="0" smtClean="0">
                <a:latin typeface="Times New Roman" pitchFamily="18" charset="0"/>
                <a:cs typeface="Times New Roman" pitchFamily="18" charset="0"/>
              </a:rPr>
              <a:t>If the airway appears obstructed, open the airway by tilting the head back slightly.</a:t>
            </a:r>
          </a:p>
          <a:p>
            <a:pPr lvl="0"/>
            <a:r>
              <a:rPr lang="en-US" dirty="0" smtClean="0">
                <a:latin typeface="Times New Roman" pitchFamily="18" charset="0"/>
                <a:cs typeface="Times New Roman" pitchFamily="18" charset="0"/>
              </a:rPr>
              <a:t>If the child may have a neck injury, do not tilt the head, but use the jaw thrust without head tilt </a:t>
            </a:r>
          </a:p>
          <a:p>
            <a:pPr lvl="0"/>
            <a:r>
              <a:rPr lang="en-US" dirty="0" smtClean="0">
                <a:latin typeface="Times New Roman" pitchFamily="18" charset="0"/>
                <a:cs typeface="Times New Roman" pitchFamily="18" charset="0"/>
              </a:rPr>
              <a:t>Give oxygen if possible.</a:t>
            </a:r>
          </a:p>
          <a:p>
            <a:pPr lvl="0"/>
            <a:r>
              <a:rPr lang="en-US" dirty="0" smtClean="0">
                <a:latin typeface="Times New Roman" pitchFamily="18" charset="0"/>
                <a:cs typeface="Times New Roman" pitchFamily="18" charset="0"/>
              </a:rPr>
              <a:t>Provide management for the underlying cause of airway or breathing problem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sz="3600" dirty="0" smtClean="0">
                <a:latin typeface="Times New Roman" pitchFamily="18" charset="0"/>
                <a:cs typeface="Times New Roman" pitchFamily="18" charset="0"/>
              </a:rPr>
              <a:t>Cough (pneumonia)</a:t>
            </a:r>
          </a:p>
          <a:p>
            <a:pPr lvl="1"/>
            <a:r>
              <a:rPr lang="en-US" sz="3600" dirty="0" smtClean="0">
                <a:latin typeface="Times New Roman" pitchFamily="18" charset="0"/>
                <a:cs typeface="Times New Roman" pitchFamily="18" charset="0"/>
              </a:rPr>
              <a:t>Pallor (anemia) </a:t>
            </a:r>
          </a:p>
          <a:p>
            <a:pPr lvl="1"/>
            <a:r>
              <a:rPr lang="en-US" sz="3600" dirty="0" smtClean="0">
                <a:latin typeface="Times New Roman" pitchFamily="18" charset="0"/>
                <a:cs typeface="Times New Roman" pitchFamily="18" charset="0"/>
              </a:rPr>
              <a:t>Fever (malaria, </a:t>
            </a:r>
            <a:r>
              <a:rPr lang="en-US" sz="3600" dirty="0" smtClean="0">
                <a:latin typeface="Times New Roman" pitchFamily="18" charset="0"/>
                <a:cs typeface="Times New Roman" pitchFamily="18" charset="0"/>
                <a:hlinkClick r:id="rId2"/>
              </a:rPr>
              <a:t>meningitis</a:t>
            </a:r>
            <a:r>
              <a:rPr lang="en-US" sz="3600" dirty="0" smtClean="0">
                <a:latin typeface="Times New Roman" pitchFamily="18" charset="0"/>
                <a:cs typeface="Times New Roman" pitchFamily="18" charset="0"/>
              </a:rPr>
              <a:t>, </a:t>
            </a:r>
            <a:r>
              <a:rPr lang="en-US" sz="3600" dirty="0" smtClean="0">
                <a:latin typeface="Times New Roman" pitchFamily="18" charset="0"/>
                <a:cs typeface="Times New Roman" pitchFamily="18" charset="0"/>
                <a:hlinkClick r:id="rId3"/>
              </a:rPr>
              <a:t>sepsis</a:t>
            </a:r>
            <a:r>
              <a:rPr lang="en-US" sz="3600" dirty="0" smtClean="0">
                <a:latin typeface="Times New Roman" pitchFamily="18" charset="0"/>
                <a:cs typeface="Times New Roman" pitchFamily="18" charset="0"/>
              </a:rPr>
              <a:t>) </a:t>
            </a:r>
          </a:p>
          <a:p>
            <a:pPr lvl="1"/>
            <a:r>
              <a:rPr lang="en-US" sz="3600" dirty="0" smtClean="0">
                <a:latin typeface="Times New Roman" pitchFamily="18" charset="0"/>
                <a:cs typeface="Times New Roman" pitchFamily="18" charset="0"/>
              </a:rPr>
              <a:t>Shock (see below)</a:t>
            </a:r>
          </a:p>
          <a:p>
            <a:pPr lvl="1"/>
            <a:r>
              <a:rPr lang="en-US" sz="3600" dirty="0" smtClean="0">
                <a:latin typeface="Times New Roman" pitchFamily="18" charset="0"/>
                <a:cs typeface="Times New Roman" pitchFamily="18" charset="0"/>
              </a:rPr>
              <a:t>Poisoning .</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52400"/>
          </a:xfrm>
        </p:spPr>
        <p:txBody>
          <a:bodyPr>
            <a:normAutofit fontScale="90000"/>
          </a:bodyPr>
          <a:lstStyle/>
          <a:p>
            <a:endParaRPr lang="en-US" dirty="0"/>
          </a:p>
        </p:txBody>
      </p:sp>
      <p:sp>
        <p:nvSpPr>
          <p:cNvPr id="3" name="Content Placeholder 2"/>
          <p:cNvSpPr>
            <a:spLocks noGrp="1"/>
          </p:cNvSpPr>
          <p:nvPr>
            <p:ph idx="1"/>
          </p:nvPr>
        </p:nvSpPr>
        <p:spPr>
          <a:xfrm>
            <a:off x="0" y="0"/>
            <a:ext cx="8991600" cy="6126163"/>
          </a:xfrm>
        </p:spPr>
        <p:txBody>
          <a:bodyPr/>
          <a:lstStyle/>
          <a:p>
            <a:pPr>
              <a:buNone/>
            </a:pPr>
            <a:r>
              <a:rPr lang="en-US" b="1" dirty="0" smtClean="0"/>
              <a:t>Figure  Jaw thrust without head tilt when trauma is suspected. </a:t>
            </a:r>
          </a:p>
          <a:p>
            <a:endParaRPr lang="en-US" dirty="0" smtClean="0"/>
          </a:p>
          <a:p>
            <a:endParaRPr lang="en-US" dirty="0"/>
          </a:p>
        </p:txBody>
      </p:sp>
      <p:pic>
        <p:nvPicPr>
          <p:cNvPr id="4" name="Picture 3" descr="Figure 2. Jaw thrust without head tilt when trauma is suspected.">
            <a:hlinkClick r:id="rId2" tgtFrame="&quot;object&quot;" tooltip="&quot;Figure 2&quot;"/>
          </p:cNvPr>
          <p:cNvPicPr/>
          <p:nvPr/>
        </p:nvPicPr>
        <p:blipFill>
          <a:blip r:embed="rId3" cstate="print">
            <a:lum bright="-10000"/>
          </a:blip>
          <a:srcRect/>
          <a:stretch>
            <a:fillRect/>
          </a:stretch>
        </p:blipFill>
        <p:spPr bwMode="auto">
          <a:xfrm>
            <a:off x="381000" y="1066800"/>
            <a:ext cx="8153400"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1143000"/>
          </a:xfrm>
        </p:spPr>
        <p:txBody>
          <a:bodyPr/>
          <a:lstStyle/>
          <a:p>
            <a:endParaRPr lang="en-US" dirty="0"/>
          </a:p>
        </p:txBody>
      </p:sp>
      <p:sp>
        <p:nvSpPr>
          <p:cNvPr id="3" name="Content Placeholder 2"/>
          <p:cNvSpPr>
            <a:spLocks noGrp="1"/>
          </p:cNvSpPr>
          <p:nvPr>
            <p:ph idx="1"/>
          </p:nvPr>
        </p:nvSpPr>
        <p:spPr>
          <a:xfrm>
            <a:off x="152400" y="228600"/>
            <a:ext cx="8991600" cy="6629400"/>
          </a:xfrm>
        </p:spPr>
        <p:txBody>
          <a:bodyPr>
            <a:normAutofit fontScale="92500"/>
          </a:bodyPr>
          <a:lstStyle/>
          <a:p>
            <a:pPr algn="just">
              <a:buNone/>
            </a:pPr>
            <a:r>
              <a:rPr lang="en-US" b="1" dirty="0" smtClean="0">
                <a:latin typeface="Times New Roman" pitchFamily="18" charset="0"/>
                <a:ea typeface="Tahoma" pitchFamily="34" charset="0"/>
                <a:cs typeface="Times New Roman" pitchFamily="18" charset="0"/>
              </a:rPr>
              <a:t>2. Assess the circulation for signs of shock</a:t>
            </a:r>
            <a:endParaRPr lang="en-US" dirty="0" smtClean="0">
              <a:latin typeface="Times New Roman" pitchFamily="18" charset="0"/>
              <a:ea typeface="Tahoma" pitchFamily="34" charset="0"/>
              <a:cs typeface="Times New Roman" pitchFamily="18" charset="0"/>
            </a:endParaRPr>
          </a:p>
          <a:p>
            <a:pPr algn="just"/>
            <a:r>
              <a:rPr lang="en-US" dirty="0" smtClean="0">
                <a:latin typeface="Times New Roman" pitchFamily="18" charset="0"/>
                <a:ea typeface="Tahoma" pitchFamily="34" charset="0"/>
                <a:cs typeface="Times New Roman" pitchFamily="18" charset="0"/>
              </a:rPr>
              <a:t>Common causes of shock include dehydration from </a:t>
            </a:r>
            <a:r>
              <a:rPr lang="en-US" dirty="0" err="1" smtClean="0">
                <a:latin typeface="Times New Roman" pitchFamily="18" charset="0"/>
                <a:ea typeface="Tahoma" pitchFamily="34" charset="0"/>
                <a:cs typeface="Times New Roman" pitchFamily="18" charset="0"/>
              </a:rPr>
              <a:t>diarrhoea</a:t>
            </a:r>
            <a:r>
              <a:rPr lang="en-US" dirty="0" smtClean="0">
                <a:latin typeface="Times New Roman" pitchFamily="18" charset="0"/>
                <a:ea typeface="Tahoma" pitchFamily="34" charset="0"/>
                <a:cs typeface="Times New Roman" pitchFamily="18" charset="0"/>
              </a:rPr>
              <a:t>, </a:t>
            </a:r>
            <a:r>
              <a:rPr lang="en-US" dirty="0" smtClean="0">
                <a:latin typeface="Times New Roman" pitchFamily="18" charset="0"/>
                <a:ea typeface="Tahoma" pitchFamily="34" charset="0"/>
                <a:cs typeface="Times New Roman" pitchFamily="18" charset="0"/>
                <a:hlinkClick r:id="rId2"/>
              </a:rPr>
              <a:t>sepsis</a:t>
            </a:r>
            <a:r>
              <a:rPr lang="en-US" dirty="0" smtClean="0">
                <a:latin typeface="Times New Roman" pitchFamily="18" charset="0"/>
                <a:ea typeface="Tahoma" pitchFamily="34" charset="0"/>
                <a:cs typeface="Times New Roman" pitchFamily="18" charset="0"/>
              </a:rPr>
              <a:t>, </a:t>
            </a:r>
            <a:r>
              <a:rPr lang="en-US" dirty="0" err="1" smtClean="0">
                <a:latin typeface="Times New Roman" pitchFamily="18" charset="0"/>
                <a:ea typeface="Tahoma" pitchFamily="34" charset="0"/>
                <a:cs typeface="Times New Roman" pitchFamily="18" charset="0"/>
              </a:rPr>
              <a:t>anaemia</a:t>
            </a:r>
            <a:r>
              <a:rPr lang="en-US" dirty="0" smtClean="0">
                <a:latin typeface="Times New Roman" pitchFamily="18" charset="0"/>
                <a:ea typeface="Tahoma" pitchFamily="34" charset="0"/>
                <a:cs typeface="Times New Roman" pitchFamily="18" charset="0"/>
              </a:rPr>
              <a:t> (for e.g. due to severe blood loss after trauma, poisoning or severe malaria).</a:t>
            </a:r>
          </a:p>
          <a:p>
            <a:pPr algn="just"/>
            <a:r>
              <a:rPr lang="en-US" dirty="0" smtClean="0">
                <a:latin typeface="Times New Roman" pitchFamily="18" charset="0"/>
                <a:ea typeface="Tahoma" pitchFamily="34" charset="0"/>
                <a:cs typeface="Times New Roman" pitchFamily="18" charset="0"/>
              </a:rPr>
              <a:t>The child has shock (a blood circulation problem) if the following signs are present:</a:t>
            </a:r>
          </a:p>
          <a:p>
            <a:pPr lvl="0" algn="just"/>
            <a:r>
              <a:rPr lang="en-US" dirty="0" smtClean="0">
                <a:solidFill>
                  <a:srgbClr val="FF0000"/>
                </a:solidFill>
                <a:latin typeface="Times New Roman" pitchFamily="18" charset="0"/>
                <a:ea typeface="Tahoma" pitchFamily="34" charset="0"/>
                <a:cs typeface="Times New Roman" pitchFamily="18" charset="0"/>
              </a:rPr>
              <a:t>cold hands AND</a:t>
            </a:r>
          </a:p>
          <a:p>
            <a:pPr lvl="0" algn="just"/>
            <a:r>
              <a:rPr lang="en-US" dirty="0" smtClean="0">
                <a:solidFill>
                  <a:srgbClr val="FF0000"/>
                </a:solidFill>
                <a:latin typeface="Times New Roman" pitchFamily="18" charset="0"/>
                <a:ea typeface="Tahoma" pitchFamily="34" charset="0"/>
                <a:cs typeface="Times New Roman" pitchFamily="18" charset="0"/>
                <a:hlinkClick r:id="rId3"/>
              </a:rPr>
              <a:t>capillary refill</a:t>
            </a:r>
            <a:r>
              <a:rPr lang="en-US" dirty="0" smtClean="0">
                <a:solidFill>
                  <a:srgbClr val="FF0000"/>
                </a:solidFill>
                <a:latin typeface="Times New Roman" pitchFamily="18" charset="0"/>
                <a:ea typeface="Tahoma" pitchFamily="34" charset="0"/>
                <a:cs typeface="Times New Roman" pitchFamily="18" charset="0"/>
              </a:rPr>
              <a:t> longer than 3 seconds</a:t>
            </a:r>
          </a:p>
          <a:p>
            <a:pPr lvl="0" algn="just"/>
            <a:r>
              <a:rPr lang="en-US" dirty="0" smtClean="0">
                <a:solidFill>
                  <a:srgbClr val="FF0000"/>
                </a:solidFill>
                <a:latin typeface="Times New Roman" pitchFamily="18" charset="0"/>
                <a:ea typeface="Tahoma" pitchFamily="34" charset="0"/>
                <a:cs typeface="Times New Roman" pitchFamily="18" charset="0"/>
              </a:rPr>
              <a:t> OR weak and fast pulse.</a:t>
            </a:r>
          </a:p>
          <a:p>
            <a:pPr algn="just"/>
            <a:r>
              <a:rPr lang="en-US" dirty="0" smtClean="0">
                <a:latin typeface="Times New Roman" pitchFamily="18" charset="0"/>
                <a:cs typeface="Times New Roman" pitchFamily="18" charset="0"/>
                <a:hlinkClick r:id="rId3"/>
              </a:rPr>
              <a:t>Capillary refill</a:t>
            </a:r>
            <a:r>
              <a:rPr lang="en-US" dirty="0" smtClean="0">
                <a:latin typeface="Times New Roman" pitchFamily="18" charset="0"/>
                <a:cs typeface="Times New Roman" pitchFamily="18" charset="0"/>
              </a:rPr>
              <a:t> is the amount of time it takes for the pink </a:t>
            </a:r>
            <a:r>
              <a:rPr lang="en-US" dirty="0" err="1" smtClean="0">
                <a:latin typeface="Times New Roman" pitchFamily="18" charset="0"/>
                <a:cs typeface="Times New Roman" pitchFamily="18" charset="0"/>
              </a:rPr>
              <a:t>colour</a:t>
            </a:r>
            <a:r>
              <a:rPr lang="en-US" dirty="0" smtClean="0">
                <a:latin typeface="Times New Roman" pitchFamily="18" charset="0"/>
                <a:cs typeface="Times New Roman" pitchFamily="18" charset="0"/>
              </a:rPr>
              <a:t> to return after applying pressure to whiten the nail of the thumb or big toe for 3 seconds.</a:t>
            </a:r>
          </a:p>
          <a:p>
            <a:pPr algn="just"/>
            <a:endParaRPr lang="en-US" dirty="0">
              <a:latin typeface="Times New Roman" pitchFamily="18" charset="0"/>
              <a:ea typeface="Tahoma" pitchFamily="34"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838200"/>
            <a:ext cx="8229600" cy="228600"/>
          </a:xfrm>
        </p:spPr>
        <p:txBody>
          <a:bodyPr>
            <a:normAutofit fontScale="90000"/>
          </a:bodyPr>
          <a:lstStyle/>
          <a:p>
            <a:endParaRPr lang="en-US" dirty="0"/>
          </a:p>
        </p:txBody>
      </p:sp>
      <p:sp>
        <p:nvSpPr>
          <p:cNvPr id="3" name="Content Placeholder 2"/>
          <p:cNvSpPr>
            <a:spLocks noGrp="1"/>
          </p:cNvSpPr>
          <p:nvPr>
            <p:ph idx="1"/>
          </p:nvPr>
        </p:nvSpPr>
        <p:spPr>
          <a:xfrm>
            <a:off x="0" y="0"/>
            <a:ext cx="8915400" cy="6705600"/>
          </a:xfrm>
        </p:spPr>
        <p:txBody>
          <a:bodyPr>
            <a:normAutofit fontScale="85000" lnSpcReduction="10000"/>
          </a:bodyPr>
          <a:lstStyle/>
          <a:p>
            <a:pPr>
              <a:buNone/>
            </a:pPr>
            <a:r>
              <a:rPr lang="en-US" b="1" dirty="0" smtClean="0"/>
              <a:t>Assess the child's circulation</a:t>
            </a:r>
            <a:r>
              <a:rPr lang="en-US" dirty="0" smtClean="0"/>
              <a:t>.</a:t>
            </a:r>
            <a:endParaRPr lang="en-US" sz="2800" dirty="0" smtClean="0"/>
          </a:p>
          <a:p>
            <a:pPr lvl="0" algn="just"/>
            <a:r>
              <a:rPr lang="en-US" dirty="0" smtClean="0">
                <a:latin typeface="Times New Roman" pitchFamily="18" charset="0"/>
                <a:cs typeface="Times New Roman" pitchFamily="18" charset="0"/>
              </a:rPr>
              <a:t>Is the child's hand cold?</a:t>
            </a:r>
            <a:endParaRPr lang="en-US" sz="2800"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If yes, is the </a:t>
            </a:r>
            <a:r>
              <a:rPr lang="en-US" dirty="0" smtClean="0">
                <a:latin typeface="Times New Roman" pitchFamily="18" charset="0"/>
                <a:cs typeface="Times New Roman" pitchFamily="18" charset="0"/>
                <a:hlinkClick r:id="rId2"/>
              </a:rPr>
              <a:t>capillary refill</a:t>
            </a:r>
            <a:r>
              <a:rPr lang="en-US" dirty="0" smtClean="0">
                <a:latin typeface="Times New Roman" pitchFamily="18" charset="0"/>
                <a:cs typeface="Times New Roman" pitchFamily="18" charset="0"/>
              </a:rPr>
              <a:t> longer than 3 seconds? Classify the child as having SHOCK if the capillary refill takes longer than 3 seconds.</a:t>
            </a:r>
            <a:endParaRPr lang="en-US" sz="2800"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Check the pulse. Is the pulse weak and rapid?</a:t>
            </a:r>
            <a:endParaRPr lang="en-US" sz="2800"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To check the pulse, first feel for the radial pulse. If it is strong and not obviously rapid, the pulse is adequate. No further examination is needed.</a:t>
            </a:r>
            <a:endParaRPr lang="en-US" sz="2400"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If you cannot feel a radial pulse or if it feels weak, check a more central pulse.</a:t>
            </a:r>
            <a:endParaRPr lang="en-US" sz="2400"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In an infant (age less than one year), move up the forearm and try to feel the brachial pulse, or if the infant is lying down, feel for the femoral pulse.</a:t>
            </a:r>
            <a:endParaRPr lang="en-US" sz="2400"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If the more central pulse feels weak, decide if it also seems rapid.</a:t>
            </a:r>
            <a:endParaRPr lang="en-US" sz="2400"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Classify the child as having SHOCK if the pulse is weak and rapid.</a:t>
            </a:r>
            <a:endParaRPr lang="en-US" sz="2800"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609600"/>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fontScale="85000" lnSpcReduction="20000"/>
          </a:bodyPr>
          <a:lstStyle/>
          <a:p>
            <a:pPr algn="just">
              <a:buNone/>
            </a:pPr>
            <a:r>
              <a:rPr lang="en-US" b="1" dirty="0" smtClean="0">
                <a:latin typeface="Times New Roman" pitchFamily="18" charset="0"/>
                <a:cs typeface="Times New Roman" pitchFamily="18" charset="0"/>
              </a:rPr>
              <a:t>Emergency management of the shocked child</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A child who is in shock must be given intravenous (IV) fluids rapidly. A bolus (large volume) of fluid is pushed in rapidly in a child with shock who does not have severe malnutrition.</a:t>
            </a:r>
          </a:p>
          <a:p>
            <a:pPr lvl="0" algn="just"/>
            <a:r>
              <a:rPr lang="en-US" dirty="0" smtClean="0">
                <a:latin typeface="Times New Roman" pitchFamily="18" charset="0"/>
                <a:cs typeface="Times New Roman" pitchFamily="18" charset="0"/>
              </a:rPr>
              <a:t>Insert an intravenous (IV) catheter and begin giving fluids rapidly for shock. Normal (0.9%) saline or Ringer's lactate solution can be used for rapid fluid replacement. Give 20 </a:t>
            </a:r>
            <a:r>
              <a:rPr lang="en-US" dirty="0" err="1" smtClean="0">
                <a:latin typeface="Times New Roman" pitchFamily="18" charset="0"/>
                <a:cs typeface="Times New Roman" pitchFamily="18" charset="0"/>
              </a:rPr>
              <a:t>mL</a:t>
            </a:r>
            <a:r>
              <a:rPr lang="en-US" dirty="0" smtClean="0">
                <a:latin typeface="Times New Roman" pitchFamily="18" charset="0"/>
                <a:cs typeface="Times New Roman" pitchFamily="18" charset="0"/>
              </a:rPr>
              <a:t>/kg of fluid and reassess the signs of shock. 20 </a:t>
            </a:r>
            <a:r>
              <a:rPr lang="en-US" dirty="0" err="1" smtClean="0">
                <a:latin typeface="Times New Roman" pitchFamily="18" charset="0"/>
                <a:cs typeface="Times New Roman" pitchFamily="18" charset="0"/>
              </a:rPr>
              <a:t>mL</a:t>
            </a:r>
            <a:r>
              <a:rPr lang="en-US" dirty="0" smtClean="0">
                <a:latin typeface="Times New Roman" pitchFamily="18" charset="0"/>
                <a:cs typeface="Times New Roman" pitchFamily="18" charset="0"/>
              </a:rPr>
              <a:t>/kg boluses can be give two more times if signs of shock persist.</a:t>
            </a:r>
          </a:p>
          <a:p>
            <a:pPr lvl="0" algn="just"/>
            <a:r>
              <a:rPr lang="en-US" dirty="0" smtClean="0">
                <a:latin typeface="Times New Roman" pitchFamily="18" charset="0"/>
                <a:cs typeface="Times New Roman" pitchFamily="18" charset="0"/>
              </a:rPr>
              <a:t>If you are not able to insert a peripheral intravenous (IV) catheter after 3 attempts, insert a scalp intravenous (IV) catheter or </a:t>
            </a:r>
            <a:r>
              <a:rPr lang="en-US" dirty="0" err="1" smtClean="0">
                <a:latin typeface="Times New Roman" pitchFamily="18" charset="0"/>
                <a:cs typeface="Times New Roman" pitchFamily="18" charset="0"/>
              </a:rPr>
              <a:t>intraosseous</a:t>
            </a:r>
            <a:r>
              <a:rPr lang="en-US" dirty="0" smtClean="0">
                <a:latin typeface="Times New Roman" pitchFamily="18" charset="0"/>
                <a:cs typeface="Times New Roman" pitchFamily="18" charset="0"/>
              </a:rPr>
              <a:t> line.</a:t>
            </a:r>
          </a:p>
          <a:p>
            <a:pPr lvl="0" algn="just"/>
            <a:r>
              <a:rPr lang="en-US" dirty="0" smtClean="0">
                <a:latin typeface="Times New Roman" pitchFamily="18" charset="0"/>
                <a:cs typeface="Times New Roman" pitchFamily="18" charset="0"/>
              </a:rPr>
              <a:t>If the child has severe malnutrition, the fluid should be given more slowly and the child monitored very closely. Children with severe malnutrition can go into </a:t>
            </a:r>
            <a:r>
              <a:rPr lang="en-US" dirty="0" smtClean="0">
                <a:latin typeface="Times New Roman" pitchFamily="18" charset="0"/>
                <a:cs typeface="Times New Roman" pitchFamily="18" charset="0"/>
                <a:hlinkClick r:id="rId2"/>
              </a:rPr>
              <a:t>congestive heart failure</a:t>
            </a:r>
            <a:r>
              <a:rPr lang="en-US" dirty="0" smtClean="0">
                <a:latin typeface="Times New Roman" pitchFamily="18" charset="0"/>
                <a:cs typeface="Times New Roman" pitchFamily="18" charset="0"/>
              </a:rPr>
              <a:t> from intravenous fluids.</a:t>
            </a:r>
          </a:p>
          <a:p>
            <a:pPr lvl="0" algn="just"/>
            <a:r>
              <a:rPr lang="en-US" dirty="0" smtClean="0">
                <a:latin typeface="Times New Roman" pitchFamily="18" charset="0"/>
                <a:cs typeface="Times New Roman" pitchFamily="18" charset="0"/>
              </a:rPr>
              <a:t>Apply pressure to stop any bleeding.</a:t>
            </a:r>
          </a:p>
          <a:p>
            <a:pPr lvl="0" algn="just"/>
            <a:r>
              <a:rPr lang="en-US" dirty="0" smtClean="0">
                <a:latin typeface="Times New Roman" pitchFamily="18" charset="0"/>
                <a:cs typeface="Times New Roman" pitchFamily="18" charset="0"/>
              </a:rPr>
              <a:t>Give oxygen if possible.</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5" descr="Figure 1. Location of the major arteries to assess the pulse.">
            <a:hlinkClick r:id="rId2" tooltip="&quot;Click on image to zoom&quot;"/>
          </p:cNvPr>
          <p:cNvPicPr>
            <a:picLocks noChangeAspect="1" noChangeArrowheads="1"/>
          </p:cNvPicPr>
          <p:nvPr/>
        </p:nvPicPr>
        <p:blipFill>
          <a:blip r:embed="rId3" cstate="print">
            <a:lum bright="-10000"/>
          </a:blip>
          <a:srcRect/>
          <a:stretch>
            <a:fillRect/>
          </a:stretch>
        </p:blipFill>
        <p:spPr bwMode="auto">
          <a:xfrm>
            <a:off x="0" y="533400"/>
            <a:ext cx="9144000" cy="6324600"/>
          </a:xfrm>
          <a:prstGeom prst="rect">
            <a:avLst/>
          </a:prstGeom>
          <a:noFill/>
        </p:spPr>
      </p:pic>
      <p:sp>
        <p:nvSpPr>
          <p:cNvPr id="4" name="Rectangle 3"/>
          <p:cNvSpPr/>
          <p:nvPr/>
        </p:nvSpPr>
        <p:spPr>
          <a:xfrm>
            <a:off x="0" y="152401"/>
            <a:ext cx="8915400" cy="461665"/>
          </a:xfrm>
          <a:prstGeom prst="rect">
            <a:avLst/>
          </a:prstGeom>
        </p:spPr>
        <p:txBody>
          <a:bodyPr wrap="square">
            <a:spAutoFit/>
          </a:bodyPr>
          <a:lstStyle/>
          <a:p>
            <a:r>
              <a:rPr lang="en-US" sz="2400" b="1" dirty="0" smtClean="0"/>
              <a:t>Location of the major arteries to assess the pulse</a:t>
            </a:r>
            <a:endParaRPr 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685800"/>
            <a:ext cx="8229600" cy="152400"/>
          </a:xfrm>
        </p:spPr>
        <p:txBody>
          <a:bodyPr>
            <a:normAutofit fontScale="90000"/>
          </a:bodyPr>
          <a:lstStyle/>
          <a:p>
            <a:endParaRPr lang="en-US" dirty="0"/>
          </a:p>
        </p:txBody>
      </p:sp>
      <p:sp>
        <p:nvSpPr>
          <p:cNvPr id="3" name="Content Placeholder 2"/>
          <p:cNvSpPr>
            <a:spLocks noGrp="1"/>
          </p:cNvSpPr>
          <p:nvPr>
            <p:ph idx="1"/>
          </p:nvPr>
        </p:nvSpPr>
        <p:spPr>
          <a:xfrm>
            <a:off x="0" y="152400"/>
            <a:ext cx="9144000" cy="6705600"/>
          </a:xfrm>
        </p:spPr>
        <p:txBody>
          <a:bodyPr>
            <a:normAutofit/>
          </a:bodyPr>
          <a:lstStyle/>
          <a:p>
            <a:pPr algn="just">
              <a:buNone/>
            </a:pPr>
            <a:r>
              <a:rPr lang="en-US" b="1" dirty="0" smtClean="0">
                <a:latin typeface="Times New Roman" pitchFamily="18" charset="0"/>
                <a:cs typeface="Times New Roman" pitchFamily="18" charset="0"/>
              </a:rPr>
              <a:t>3. Assess for convulsions</a:t>
            </a:r>
            <a:r>
              <a:rPr lang="en-US" b="1" baseline="30000"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and coma</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Common causes of convulsions in children include </a:t>
            </a:r>
            <a:r>
              <a:rPr lang="en-US" dirty="0" smtClean="0">
                <a:latin typeface="Times New Roman" pitchFamily="18" charset="0"/>
                <a:cs typeface="Times New Roman" pitchFamily="18" charset="0"/>
                <a:hlinkClick r:id="rId2"/>
              </a:rPr>
              <a:t>meningitis</a:t>
            </a:r>
            <a:r>
              <a:rPr lang="en-US" dirty="0" smtClean="0">
                <a:latin typeface="Times New Roman" pitchFamily="18" charset="0"/>
                <a:cs typeface="Times New Roman" pitchFamily="18" charset="0"/>
              </a:rPr>
              <a:t>, cerebral malaria and head trauma.</a:t>
            </a:r>
          </a:p>
          <a:p>
            <a:pPr algn="just"/>
            <a:r>
              <a:rPr lang="en-US" b="1" dirty="0" smtClean="0">
                <a:latin typeface="Times New Roman" pitchFamily="18" charset="0"/>
                <a:cs typeface="Times New Roman" pitchFamily="18" charset="0"/>
              </a:rPr>
              <a:t>Signs of convulsions </a:t>
            </a:r>
            <a:r>
              <a:rPr lang="en-US" dirty="0" smtClean="0">
                <a:latin typeface="Times New Roman" pitchFamily="18" charset="0"/>
                <a:cs typeface="Times New Roman" pitchFamily="18" charset="0"/>
              </a:rPr>
              <a:t>include:</a:t>
            </a:r>
          </a:p>
          <a:p>
            <a:pPr lvl="0" algn="just"/>
            <a:r>
              <a:rPr lang="en-US" dirty="0" smtClean="0">
                <a:latin typeface="Times New Roman" pitchFamily="18" charset="0"/>
                <a:cs typeface="Times New Roman" pitchFamily="18" charset="0"/>
              </a:rPr>
              <a:t>sudden loss of consciousness</a:t>
            </a:r>
          </a:p>
          <a:p>
            <a:pPr lvl="0" algn="just"/>
            <a:r>
              <a:rPr lang="en-US" dirty="0" smtClean="0">
                <a:latin typeface="Times New Roman" pitchFamily="18" charset="0"/>
                <a:cs typeface="Times New Roman" pitchFamily="18" charset="0"/>
              </a:rPr>
              <a:t>uncontrolled, jerky movements of the limbs</a:t>
            </a:r>
          </a:p>
          <a:p>
            <a:pPr lvl="0" algn="just"/>
            <a:r>
              <a:rPr lang="en-US" dirty="0" smtClean="0">
                <a:latin typeface="Times New Roman" pitchFamily="18" charset="0"/>
                <a:cs typeface="Times New Roman" pitchFamily="18" charset="0"/>
              </a:rPr>
              <a:t>stiffening of the child's arms and legs</a:t>
            </a:r>
          </a:p>
          <a:p>
            <a:pPr lvl="0" algn="just"/>
            <a:r>
              <a:rPr lang="en-US" dirty="0" smtClean="0">
                <a:latin typeface="Times New Roman" pitchFamily="18" charset="0"/>
                <a:cs typeface="Times New Roman" pitchFamily="18" charset="0"/>
              </a:rPr>
              <a:t>unconscious during and after the convulsion.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371600"/>
            <a:ext cx="8229600" cy="685800"/>
          </a:xfrm>
        </p:spPr>
        <p:txBody>
          <a:bodyPr>
            <a:normAutofit fontScale="90000"/>
          </a:bodyPr>
          <a:lstStyle/>
          <a:p>
            <a:endParaRPr lang="en-US" dirty="0"/>
          </a:p>
        </p:txBody>
      </p:sp>
      <p:sp>
        <p:nvSpPr>
          <p:cNvPr id="3" name="Content Placeholder 2"/>
          <p:cNvSpPr>
            <a:spLocks noGrp="1"/>
          </p:cNvSpPr>
          <p:nvPr>
            <p:ph idx="1"/>
          </p:nvPr>
        </p:nvSpPr>
        <p:spPr>
          <a:xfrm>
            <a:off x="228600" y="152400"/>
            <a:ext cx="8915400" cy="6324600"/>
          </a:xfrm>
        </p:spPr>
        <p:txBody>
          <a:bodyPr>
            <a:normAutofit fontScale="92500"/>
          </a:bodyPr>
          <a:lstStyle/>
          <a:p>
            <a:r>
              <a:rPr lang="en-US" dirty="0" smtClean="0">
                <a:hlinkClick r:id="rId2"/>
              </a:rPr>
              <a:t>Triage</a:t>
            </a:r>
            <a:r>
              <a:rPr lang="en-US" dirty="0" smtClean="0"/>
              <a:t> is the process of rapidly examining sick children when they first arrive in order to place them in one of the following categories:</a:t>
            </a:r>
          </a:p>
          <a:p>
            <a:pPr lvl="0"/>
            <a:r>
              <a:rPr lang="en-US" dirty="0" smtClean="0"/>
              <a:t>Those with </a:t>
            </a:r>
            <a:r>
              <a:rPr lang="en-US" dirty="0" smtClean="0">
                <a:solidFill>
                  <a:srgbClr val="FF0000"/>
                </a:solidFill>
              </a:rPr>
              <a:t>EMERGENCY SIGNS </a:t>
            </a:r>
            <a:r>
              <a:rPr lang="en-US" dirty="0" smtClean="0"/>
              <a:t>who require immediate emergency treatment.</a:t>
            </a:r>
          </a:p>
          <a:p>
            <a:pPr lvl="0"/>
            <a:r>
              <a:rPr lang="en-US" dirty="0" smtClean="0"/>
              <a:t>Those with </a:t>
            </a:r>
            <a:r>
              <a:rPr lang="en-US" dirty="0" smtClean="0">
                <a:solidFill>
                  <a:srgbClr val="FF0000"/>
                </a:solidFill>
              </a:rPr>
              <a:t>PRIORITY SIGNS </a:t>
            </a:r>
            <a:r>
              <a:rPr lang="en-US" dirty="0" smtClean="0"/>
              <a:t>who should be given priority in the queue so they can be rapidly assessed and treated without delay.</a:t>
            </a:r>
          </a:p>
          <a:p>
            <a:pPr lvl="0"/>
            <a:r>
              <a:rPr lang="en-US" dirty="0" smtClean="0"/>
              <a:t>Those who have no emergency or priority signs and are </a:t>
            </a:r>
            <a:r>
              <a:rPr lang="en-US" dirty="0" smtClean="0">
                <a:solidFill>
                  <a:srgbClr val="FF0000"/>
                </a:solidFill>
              </a:rPr>
              <a:t>NON-URGENT</a:t>
            </a:r>
            <a:r>
              <a:rPr lang="en-US" dirty="0" smtClean="0"/>
              <a:t> cases. These children can wait their turn in the queue for assessment and treatment. The majority of sick children will be non-urgent and will not require emergency treatment.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295400"/>
            <a:ext cx="8229600" cy="609600"/>
          </a:xfrm>
        </p:spPr>
        <p:txBody>
          <a:bodyPr>
            <a:normAutofit fontScale="90000"/>
          </a:bodyPr>
          <a:lstStyle/>
          <a:p>
            <a:endParaRPr lang="en-US" dirty="0"/>
          </a:p>
        </p:txBody>
      </p:sp>
      <p:sp>
        <p:nvSpPr>
          <p:cNvPr id="3" name="Content Placeholder 2"/>
          <p:cNvSpPr>
            <a:spLocks noGrp="1"/>
          </p:cNvSpPr>
          <p:nvPr>
            <p:ph idx="1"/>
          </p:nvPr>
        </p:nvSpPr>
        <p:spPr>
          <a:xfrm>
            <a:off x="0" y="152400"/>
            <a:ext cx="9144000" cy="6705600"/>
          </a:xfrm>
        </p:spPr>
        <p:txBody>
          <a:bodyPr>
            <a:normAutofit fontScale="77500" lnSpcReduction="20000"/>
          </a:bodyPr>
          <a:lstStyle/>
          <a:p>
            <a:pPr algn="just">
              <a:buNone/>
            </a:pPr>
            <a:r>
              <a:rPr lang="en-US" sz="3600" b="1" dirty="0" smtClean="0">
                <a:latin typeface="Times New Roman" pitchFamily="18" charset="0"/>
                <a:cs typeface="Times New Roman" pitchFamily="18" charset="0"/>
              </a:rPr>
              <a:t>Emergency management of the convulsing child</a:t>
            </a:r>
            <a:endParaRPr lang="en-US" sz="2100"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Treatment of the convulsing child includes the following steps:</a:t>
            </a:r>
            <a:endParaRPr lang="en-US" sz="2800"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Ensure the mouth and airway are clear, but do not insert anything into the mouth to keep it open</a:t>
            </a:r>
            <a:endParaRPr lang="en-US" sz="2800"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Turn the child on his or her side to avoid aspiration.</a:t>
            </a:r>
            <a:endParaRPr lang="en-US" sz="2800"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Give intravenous (IV) glucose.</a:t>
            </a:r>
            <a:endParaRPr lang="en-US" sz="2800"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Treat with diazepam or paraldehyde (</a:t>
            </a:r>
            <a:r>
              <a:rPr lang="en-US" dirty="0" err="1" smtClean="0">
                <a:latin typeface="Times New Roman" pitchFamily="18" charset="0"/>
                <a:cs typeface="Times New Roman" pitchFamily="18" charset="0"/>
              </a:rPr>
              <a:t>phenobarbital</a:t>
            </a:r>
            <a:r>
              <a:rPr lang="en-US" dirty="0" smtClean="0">
                <a:latin typeface="Times New Roman" pitchFamily="18" charset="0"/>
                <a:cs typeface="Times New Roman" pitchFamily="18" charset="0"/>
              </a:rPr>
              <a:t> for neonates)</a:t>
            </a:r>
            <a:endParaRPr lang="en-US" sz="2800"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Option 1: diazepam intravenously (IV) (0.3 mg/kg to a total dose of 10 mg) as slow infusion over 2 minutes</a:t>
            </a:r>
            <a:endParaRPr lang="en-US" sz="2400"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Option 2: diazepam rectally (0.5 mg/kg) administered by inserting a (1 </a:t>
            </a:r>
            <a:r>
              <a:rPr lang="en-US" dirty="0" err="1" smtClean="0">
                <a:latin typeface="Times New Roman" pitchFamily="18" charset="0"/>
                <a:cs typeface="Times New Roman" pitchFamily="18" charset="0"/>
              </a:rPr>
              <a:t>mL</a:t>
            </a:r>
            <a:r>
              <a:rPr lang="en-US" dirty="0" smtClean="0">
                <a:latin typeface="Times New Roman" pitchFamily="18" charset="0"/>
                <a:cs typeface="Times New Roman" pitchFamily="18" charset="0"/>
              </a:rPr>
              <a:t>) syringe without needle into the rectum</a:t>
            </a:r>
            <a:endParaRPr lang="en-US" sz="2400"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Option 3: paraldehyde (0.2 </a:t>
            </a:r>
            <a:r>
              <a:rPr lang="en-US" dirty="0" err="1" smtClean="0">
                <a:latin typeface="Times New Roman" pitchFamily="18" charset="0"/>
                <a:cs typeface="Times New Roman" pitchFamily="18" charset="0"/>
              </a:rPr>
              <a:t>mL</a:t>
            </a:r>
            <a:r>
              <a:rPr lang="en-US" dirty="0" smtClean="0">
                <a:latin typeface="Times New Roman" pitchFamily="18" charset="0"/>
                <a:cs typeface="Times New Roman" pitchFamily="18" charset="0"/>
              </a:rPr>
              <a:t>/kg to maximum of 10 </a:t>
            </a:r>
            <a:r>
              <a:rPr lang="en-US" dirty="0" err="1" smtClean="0">
                <a:latin typeface="Times New Roman" pitchFamily="18" charset="0"/>
                <a:cs typeface="Times New Roman" pitchFamily="18" charset="0"/>
              </a:rPr>
              <a:t>mL</a:t>
            </a:r>
            <a:r>
              <a:rPr lang="en-US" dirty="0" smtClean="0">
                <a:latin typeface="Times New Roman" pitchFamily="18" charset="0"/>
                <a:cs typeface="Times New Roman" pitchFamily="18" charset="0"/>
              </a:rPr>
              <a:t>) by deep intramuscular (IM) injection into the anterior (front) thigh</a:t>
            </a:r>
            <a:endParaRPr lang="en-US" sz="2400"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Option 4: paraldehyde rectally (0.4 </a:t>
            </a:r>
            <a:r>
              <a:rPr lang="en-US" dirty="0" err="1" smtClean="0">
                <a:latin typeface="Times New Roman" pitchFamily="18" charset="0"/>
                <a:cs typeface="Times New Roman" pitchFamily="18" charset="0"/>
              </a:rPr>
              <a:t>mL</a:t>
            </a:r>
            <a:r>
              <a:rPr lang="en-US" dirty="0" smtClean="0">
                <a:latin typeface="Times New Roman" pitchFamily="18" charset="0"/>
                <a:cs typeface="Times New Roman" pitchFamily="18" charset="0"/>
              </a:rPr>
              <a:t>/kg) administered by inserting a (1 </a:t>
            </a:r>
            <a:r>
              <a:rPr lang="en-US" dirty="0" err="1" smtClean="0">
                <a:latin typeface="Times New Roman" pitchFamily="18" charset="0"/>
                <a:cs typeface="Times New Roman" pitchFamily="18" charset="0"/>
              </a:rPr>
              <a:t>mL</a:t>
            </a:r>
            <a:r>
              <a:rPr lang="en-US" dirty="0" smtClean="0">
                <a:latin typeface="Times New Roman" pitchFamily="18" charset="0"/>
                <a:cs typeface="Times New Roman" pitchFamily="18" charset="0"/>
              </a:rPr>
              <a:t>) syringe without needle into the rectum</a:t>
            </a:r>
            <a:endParaRPr lang="en-US" sz="2400"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For neonates (&lt; 1 month of age): Phenobarbital 20 mg/kg IV/IM. If convulsions continue, add 10 mg/kg after 30 minutes.</a:t>
            </a:r>
            <a:endParaRPr lang="en-US" sz="2400"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If the child is conscious, feed the child frequently every 2 hours.</a:t>
            </a:r>
            <a:endParaRPr lang="en-US" sz="2800"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76200"/>
          </a:xfrm>
        </p:spPr>
        <p:txBody>
          <a:bodyPr>
            <a:normAutofit fontScale="90000"/>
          </a:bodyPr>
          <a:lstStyle/>
          <a:p>
            <a:endParaRPr lang="en-US" dirty="0"/>
          </a:p>
        </p:txBody>
      </p:sp>
      <p:sp>
        <p:nvSpPr>
          <p:cNvPr id="3" name="Content Placeholder 2"/>
          <p:cNvSpPr>
            <a:spLocks noGrp="1"/>
          </p:cNvSpPr>
          <p:nvPr>
            <p:ph idx="1"/>
          </p:nvPr>
        </p:nvSpPr>
        <p:spPr>
          <a:xfrm>
            <a:off x="0" y="152400"/>
            <a:ext cx="9144000" cy="6477000"/>
          </a:xfrm>
        </p:spPr>
        <p:txBody>
          <a:bodyPr>
            <a:normAutofit/>
          </a:bodyPr>
          <a:lstStyle/>
          <a:p>
            <a:pPr algn="just"/>
            <a:r>
              <a:rPr lang="en-US" dirty="0" smtClean="0">
                <a:latin typeface="Times New Roman" pitchFamily="18" charset="0"/>
                <a:cs typeface="Times New Roman" pitchFamily="18" charset="0"/>
              </a:rPr>
              <a:t>Common causes of loss of consciousness or </a:t>
            </a:r>
            <a:r>
              <a:rPr lang="en-US" dirty="0" smtClean="0">
                <a:latin typeface="Times New Roman" pitchFamily="18" charset="0"/>
                <a:cs typeface="Times New Roman" pitchFamily="18" charset="0"/>
                <a:hlinkClick r:id="rId2"/>
              </a:rPr>
              <a:t>lethargy</a:t>
            </a:r>
            <a:r>
              <a:rPr lang="en-US" dirty="0" smtClean="0">
                <a:latin typeface="Times New Roman" pitchFamily="18" charset="0"/>
                <a:cs typeface="Times New Roman" pitchFamily="18" charset="0"/>
              </a:rPr>
              <a:t> or irritability and restlessness include </a:t>
            </a:r>
            <a:r>
              <a:rPr lang="en-US" dirty="0" smtClean="0">
                <a:latin typeface="Times New Roman" pitchFamily="18" charset="0"/>
                <a:cs typeface="Times New Roman" pitchFamily="18" charset="0"/>
                <a:hlinkClick r:id="rId3"/>
              </a:rPr>
              <a:t>meningitis</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hlinkClick r:id="rId4"/>
              </a:rPr>
              <a:t>sepsis</a:t>
            </a:r>
            <a:r>
              <a:rPr lang="en-US" dirty="0" smtClean="0">
                <a:latin typeface="Times New Roman" pitchFamily="18" charset="0"/>
                <a:cs typeface="Times New Roman" pitchFamily="18" charset="0"/>
              </a:rPr>
              <a:t>, dehydration, malaria, low blood sugar and severe anemia.</a:t>
            </a:r>
          </a:p>
          <a:p>
            <a:pPr algn="just"/>
            <a:r>
              <a:rPr lang="en-US" b="1" dirty="0" smtClean="0">
                <a:latin typeface="Times New Roman" pitchFamily="18" charset="0"/>
                <a:cs typeface="Times New Roman" pitchFamily="18" charset="0"/>
              </a:rPr>
              <a:t>Assess the child for unconsciousness or </a:t>
            </a:r>
            <a:r>
              <a:rPr lang="en-US" b="1" dirty="0" smtClean="0">
                <a:latin typeface="Times New Roman" pitchFamily="18" charset="0"/>
                <a:cs typeface="Times New Roman" pitchFamily="18" charset="0"/>
                <a:hlinkClick r:id="rId2"/>
              </a:rPr>
              <a:t>lethargy</a:t>
            </a:r>
            <a:endParaRPr lang="en-US" b="1" dirty="0" smtClean="0">
              <a:latin typeface="Times New Roman" pitchFamily="18" charset="0"/>
              <a:cs typeface="Times New Roman" pitchFamily="18" charset="0"/>
            </a:endParaRPr>
          </a:p>
          <a:p>
            <a:pPr lvl="0"/>
            <a:r>
              <a:rPr lang="en-US" dirty="0" smtClean="0">
                <a:latin typeface="Times New Roman" pitchFamily="18" charset="0"/>
                <a:cs typeface="Times New Roman" pitchFamily="18" charset="0"/>
              </a:rPr>
              <a:t>If the child is not awake and alert, try to arouse the child by talking to him or her.</a:t>
            </a:r>
          </a:p>
          <a:p>
            <a:pPr lvl="0"/>
            <a:r>
              <a:rPr lang="en-US" dirty="0" smtClean="0">
                <a:latin typeface="Times New Roman" pitchFamily="18" charset="0"/>
                <a:cs typeface="Times New Roman" pitchFamily="18" charset="0"/>
              </a:rPr>
              <a:t>Then shake the arm to try to wake the child.</a:t>
            </a:r>
          </a:p>
          <a:p>
            <a:pPr lvl="0"/>
            <a:r>
              <a:rPr lang="en-US" dirty="0" smtClean="0">
                <a:latin typeface="Times New Roman" pitchFamily="18" charset="0"/>
                <a:cs typeface="Times New Roman" pitchFamily="18" charset="0"/>
              </a:rPr>
              <a:t>If there is no response to shaking, squeeze the nail bed of a fingernail to cause mild pain.</a:t>
            </a:r>
          </a:p>
          <a:p>
            <a:pPr lvl="0"/>
            <a:r>
              <a:rPr lang="en-US" dirty="0" smtClean="0">
                <a:latin typeface="Times New Roman" pitchFamily="18" charset="0"/>
                <a:cs typeface="Times New Roman" pitchFamily="18" charset="0"/>
              </a:rPr>
              <a:t>If the child does not respond to voice or shaking of the arm, the child is unconscious.</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990600"/>
          </a:xfrm>
        </p:spPr>
        <p:txBody>
          <a:bodyPr/>
          <a:lstStyle/>
          <a:p>
            <a:endParaRPr lang="en-US" dirty="0"/>
          </a:p>
        </p:txBody>
      </p:sp>
      <p:sp>
        <p:nvSpPr>
          <p:cNvPr id="3" name="Content Placeholder 2"/>
          <p:cNvSpPr>
            <a:spLocks noGrp="1"/>
          </p:cNvSpPr>
          <p:nvPr>
            <p:ph idx="1"/>
          </p:nvPr>
        </p:nvSpPr>
        <p:spPr>
          <a:xfrm>
            <a:off x="0" y="0"/>
            <a:ext cx="9144000" cy="6629400"/>
          </a:xfrm>
        </p:spPr>
        <p:txBody>
          <a:bodyPr>
            <a:normAutofit fontScale="92500" lnSpcReduction="10000"/>
          </a:bodyPr>
          <a:lstStyle/>
          <a:p>
            <a:pPr algn="just">
              <a:buNone/>
            </a:pPr>
            <a:r>
              <a:rPr lang="en-US" b="1" dirty="0" smtClean="0">
                <a:latin typeface="Times New Roman" pitchFamily="18" charset="0"/>
                <a:cs typeface="Times New Roman" pitchFamily="18" charset="0"/>
              </a:rPr>
              <a:t>Emergency management of the unconscious child</a:t>
            </a:r>
            <a:endParaRPr lang="en-US" sz="1800"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Treatment of the unconscious child includes:</a:t>
            </a:r>
            <a:endParaRPr lang="en-US" sz="2800"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management of the airway</a:t>
            </a:r>
            <a:endParaRPr lang="en-US" sz="2800"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positioning the child (in case of trauma, stabilize neck first so that it does not move)</a:t>
            </a:r>
            <a:endParaRPr lang="en-US" sz="2800"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giving intravenous (IV) glucose </a:t>
            </a:r>
            <a:endParaRPr lang="en-US" sz="2800"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management of the underlying cause of loss of consciousness in children WITH fever:</a:t>
            </a:r>
            <a:endParaRPr lang="en-US" sz="2800"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malaria, </a:t>
            </a:r>
            <a:r>
              <a:rPr lang="en-US" dirty="0" smtClean="0">
                <a:latin typeface="Times New Roman" pitchFamily="18" charset="0"/>
                <a:cs typeface="Times New Roman" pitchFamily="18" charset="0"/>
                <a:hlinkClick r:id="rId2"/>
              </a:rPr>
              <a:t>meningitis</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hlinkClick r:id="rId3"/>
              </a:rPr>
              <a:t>sepsis</a:t>
            </a:r>
            <a:r>
              <a:rPr lang="en-US"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management of the underlying cause of loss of consciousness in children WITHOUT fever:</a:t>
            </a:r>
            <a:endParaRPr lang="en-US" sz="2800"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Dehydration </a:t>
            </a:r>
            <a:endParaRPr lang="en-US" sz="2400" dirty="0" smtClean="0">
              <a:latin typeface="Times New Roman" pitchFamily="18" charset="0"/>
              <a:cs typeface="Times New Roman" pitchFamily="18" charset="0"/>
            </a:endParaRPr>
          </a:p>
          <a:p>
            <a:pPr lvl="1" algn="just"/>
            <a:r>
              <a:rPr lang="en-US" dirty="0" err="1" smtClean="0">
                <a:latin typeface="Times New Roman" pitchFamily="18" charset="0"/>
                <a:cs typeface="Times New Roman" pitchFamily="18" charset="0"/>
              </a:rPr>
              <a:t>Anaemia</a:t>
            </a:r>
            <a:r>
              <a:rPr lang="en-US" dirty="0" smtClean="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Poisoning .</a:t>
            </a:r>
            <a:endParaRPr lang="en-US" sz="2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219200"/>
            <a:ext cx="8229600" cy="457200"/>
          </a:xfrm>
        </p:spPr>
        <p:txBody>
          <a:bodyPr>
            <a:normAutofit fontScale="90000"/>
          </a:bodyPr>
          <a:lstStyle/>
          <a:p>
            <a:endParaRPr lang="en-US" dirty="0"/>
          </a:p>
        </p:txBody>
      </p:sp>
      <p:sp>
        <p:nvSpPr>
          <p:cNvPr id="3" name="Content Placeholder 2"/>
          <p:cNvSpPr>
            <a:spLocks noGrp="1"/>
          </p:cNvSpPr>
          <p:nvPr>
            <p:ph idx="1"/>
          </p:nvPr>
        </p:nvSpPr>
        <p:spPr>
          <a:xfrm>
            <a:off x="0" y="152400"/>
            <a:ext cx="9144000" cy="6705600"/>
          </a:xfrm>
        </p:spPr>
        <p:txBody>
          <a:bodyPr>
            <a:normAutofit fontScale="92500" lnSpcReduction="10000"/>
          </a:bodyPr>
          <a:lstStyle/>
          <a:p>
            <a:pPr algn="just"/>
            <a:r>
              <a:rPr lang="en-US" b="1" dirty="0" smtClean="0">
                <a:latin typeface="Times New Roman" pitchFamily="18" charset="0"/>
                <a:cs typeface="Times New Roman" pitchFamily="18" charset="0"/>
              </a:rPr>
              <a:t>Assess the child for irritability or restlessness by looking for:</a:t>
            </a:r>
          </a:p>
          <a:p>
            <a:pPr marL="514350" lvl="0" indent="-514350" algn="just">
              <a:buFont typeface="+mj-lt"/>
              <a:buAutoNum type="arabicPeriod"/>
            </a:pPr>
            <a:r>
              <a:rPr lang="en-US" dirty="0" smtClean="0">
                <a:latin typeface="Times New Roman" pitchFamily="18" charset="0"/>
                <a:cs typeface="Times New Roman" pitchFamily="18" charset="0"/>
              </a:rPr>
              <a:t>difficulty in calming the child.</a:t>
            </a:r>
          </a:p>
          <a:p>
            <a:pPr marL="514350" lvl="0" indent="-514350" algn="just">
              <a:buFont typeface="+mj-lt"/>
              <a:buAutoNum type="arabicPeriod"/>
            </a:pPr>
            <a:r>
              <a:rPr lang="en-US" dirty="0" smtClean="0">
                <a:latin typeface="Times New Roman" pitchFamily="18" charset="0"/>
                <a:cs typeface="Times New Roman" pitchFamily="18" charset="0"/>
              </a:rPr>
              <a:t>persistent signs of discomfort or crying.</a:t>
            </a:r>
          </a:p>
          <a:p>
            <a:pPr marL="514350" lvl="0" indent="-514350" algn="just">
              <a:buFont typeface="+mj-lt"/>
              <a:buAutoNum type="arabicPeriod"/>
            </a:pPr>
            <a:r>
              <a:rPr lang="en-US" dirty="0" smtClean="0">
                <a:latin typeface="Times New Roman" pitchFamily="18" charset="0"/>
                <a:cs typeface="Times New Roman" pitchFamily="18" charset="0"/>
              </a:rPr>
              <a:t>continued, abnormal movement without periods of calm.</a:t>
            </a:r>
          </a:p>
          <a:p>
            <a:pPr algn="just"/>
            <a:r>
              <a:rPr lang="en-US" dirty="0" smtClean="0">
                <a:latin typeface="Times New Roman" pitchFamily="18" charset="0"/>
                <a:cs typeface="Times New Roman" pitchFamily="18" charset="0"/>
              </a:rPr>
              <a:t>If you suspect trauma which might have affected the neck or spine, do not move the head or neck as you treat the child and continue the assessment.</a:t>
            </a:r>
          </a:p>
          <a:p>
            <a:pPr lvl="0" algn="just"/>
            <a:r>
              <a:rPr lang="en-US" dirty="0" smtClean="0">
                <a:latin typeface="Times New Roman" pitchFamily="18" charset="0"/>
                <a:cs typeface="Times New Roman" pitchFamily="18" charset="0"/>
              </a:rPr>
              <a:t>Ask if the child has had trauma to his head or neck, or a fall which could have damaged his spine.</a:t>
            </a:r>
          </a:p>
          <a:p>
            <a:pPr lvl="0" algn="just"/>
            <a:r>
              <a:rPr lang="en-US" dirty="0" smtClean="0">
                <a:latin typeface="Times New Roman" pitchFamily="18" charset="0"/>
                <a:cs typeface="Times New Roman" pitchFamily="18" charset="0"/>
              </a:rPr>
              <a:t>Look for bruises or other signs of head or neck trauma.</a:t>
            </a:r>
          </a:p>
          <a:p>
            <a:pPr algn="just"/>
            <a:r>
              <a:rPr lang="en-US" b="1" dirty="0" smtClean="0">
                <a:latin typeface="Times New Roman" pitchFamily="18" charset="0"/>
                <a:cs typeface="Times New Roman" pitchFamily="18" charset="0"/>
              </a:rPr>
              <a:t>For more detailed assessment and management of the child with head or neck trauma, go to </a:t>
            </a:r>
            <a:r>
              <a:rPr lang="en-US" b="1" dirty="0" smtClean="0">
                <a:latin typeface="Times New Roman" pitchFamily="18" charset="0"/>
                <a:cs typeface="Times New Roman" pitchFamily="18" charset="0"/>
                <a:hlinkClick r:id="rId2"/>
              </a:rPr>
              <a:t>chapter 10</a:t>
            </a:r>
            <a:r>
              <a:rPr lang="en-US" b="1" dirty="0" smtClean="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685800"/>
            <a:ext cx="8229600" cy="152400"/>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lnSpcReduction="10000"/>
          </a:bodyPr>
          <a:lstStyle/>
          <a:p>
            <a:pPr algn="just"/>
            <a:r>
              <a:rPr lang="en-US" b="1" dirty="0" smtClean="0"/>
              <a:t>Causes of low blood glucose </a:t>
            </a:r>
            <a:r>
              <a:rPr lang="en-US" dirty="0" smtClean="0"/>
              <a:t>include </a:t>
            </a:r>
            <a:r>
              <a:rPr lang="en-US" dirty="0" smtClean="0">
                <a:hlinkClick r:id="rId2"/>
              </a:rPr>
              <a:t>sepsis</a:t>
            </a:r>
            <a:r>
              <a:rPr lang="en-US" dirty="0" smtClean="0"/>
              <a:t>, diarrhea, malaria and burns.</a:t>
            </a:r>
          </a:p>
          <a:p>
            <a:pPr algn="just"/>
            <a:r>
              <a:rPr lang="en-US" dirty="0" smtClean="0"/>
              <a:t>How to measure the blood glucose using a glucose strip:</a:t>
            </a:r>
          </a:p>
          <a:p>
            <a:pPr lvl="0" algn="just"/>
            <a:r>
              <a:rPr lang="en-US" dirty="0" smtClean="0"/>
              <a:t>Put a drop of the child's blood on the strip.</a:t>
            </a:r>
          </a:p>
          <a:p>
            <a:pPr lvl="0" algn="just"/>
            <a:r>
              <a:rPr lang="en-US" dirty="0" smtClean="0"/>
              <a:t>After 60 seconds, wash the blood off gently with drops of cold water.</a:t>
            </a:r>
          </a:p>
          <a:p>
            <a:pPr lvl="0" algn="just"/>
            <a:r>
              <a:rPr lang="en-US" dirty="0" smtClean="0"/>
              <a:t>Compare the color with the key on the side of the bottle.</a:t>
            </a:r>
          </a:p>
          <a:p>
            <a:pPr lvl="0" algn="just"/>
            <a:r>
              <a:rPr lang="en-US" dirty="0" smtClean="0"/>
              <a:t>If the blood glucose is less than 2.5 </a:t>
            </a:r>
            <a:r>
              <a:rPr lang="en-US" dirty="0" err="1" smtClean="0"/>
              <a:t>mmol</a:t>
            </a:r>
            <a:r>
              <a:rPr lang="en-US" dirty="0" smtClean="0"/>
              <a:t>/</a:t>
            </a:r>
            <a:r>
              <a:rPr lang="en-US" dirty="0" err="1" smtClean="0"/>
              <a:t>litre</a:t>
            </a:r>
            <a:r>
              <a:rPr lang="en-US" dirty="0" smtClean="0"/>
              <a:t>, the child has low blood glucose and needs treatment.</a:t>
            </a:r>
          </a:p>
          <a:p>
            <a:pPr algn="just"/>
            <a:r>
              <a:rPr lang="en-US" b="1" dirty="0" smtClean="0"/>
              <a:t>For management of the child with low blood glucose, go to </a:t>
            </a:r>
            <a:r>
              <a:rPr lang="en-US" b="1" dirty="0" smtClean="0">
                <a:hlinkClick r:id="rId3"/>
              </a:rPr>
              <a:t>chapter 2</a:t>
            </a:r>
            <a:r>
              <a:rPr lang="en-US" b="1" dirty="0" smtClean="0"/>
              <a:t>.</a:t>
            </a: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143000"/>
            <a:ext cx="8229600" cy="152400"/>
          </a:xfrm>
        </p:spPr>
        <p:txBody>
          <a:bodyPr>
            <a:normAutofit fontScale="90000"/>
          </a:bodyPr>
          <a:lstStyle/>
          <a:p>
            <a:endParaRPr lang="en-US" dirty="0"/>
          </a:p>
        </p:txBody>
      </p:sp>
      <p:sp>
        <p:nvSpPr>
          <p:cNvPr id="3" name="Content Placeholder 2"/>
          <p:cNvSpPr>
            <a:spLocks noGrp="1"/>
          </p:cNvSpPr>
          <p:nvPr>
            <p:ph idx="1"/>
          </p:nvPr>
        </p:nvSpPr>
        <p:spPr>
          <a:xfrm>
            <a:off x="0" y="228600"/>
            <a:ext cx="9144000" cy="6629400"/>
          </a:xfrm>
        </p:spPr>
        <p:txBody>
          <a:bodyPr>
            <a:normAutofit/>
          </a:bodyPr>
          <a:lstStyle/>
          <a:p>
            <a:pPr algn="just">
              <a:buNone/>
            </a:pPr>
            <a:r>
              <a:rPr lang="en-US" b="1" dirty="0" smtClean="0">
                <a:latin typeface="Times New Roman" pitchFamily="18" charset="0"/>
                <a:cs typeface="Times New Roman" pitchFamily="18" charset="0"/>
              </a:rPr>
              <a:t>Management of the child with low blood sugar (glucose)</a:t>
            </a:r>
            <a:endParaRPr lang="en-US" sz="1800" dirty="0" smtClean="0">
              <a:latin typeface="Times New Roman" pitchFamily="18" charset="0"/>
              <a:cs typeface="Times New Roman" pitchFamily="18" charset="0"/>
            </a:endParaRPr>
          </a:p>
          <a:p>
            <a:pPr lvl="0" algn="just"/>
            <a:r>
              <a:rPr lang="en-US" dirty="0" smtClean="0">
                <a:latin typeface="Times New Roman" pitchFamily="18" charset="0"/>
                <a:cs typeface="Times New Roman" pitchFamily="18" charset="0"/>
              </a:rPr>
              <a:t>If the child is unconscious, start an intravenous (IV) infusion of glucose solution</a:t>
            </a:r>
            <a:endParaRPr lang="en-US" sz="2800"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Once you are sure that the IV is running well, give 5 </a:t>
            </a:r>
            <a:r>
              <a:rPr lang="en-US" dirty="0" err="1" smtClean="0">
                <a:latin typeface="Times New Roman" pitchFamily="18" charset="0"/>
                <a:cs typeface="Times New Roman" pitchFamily="18" charset="0"/>
              </a:rPr>
              <a:t>mL</a:t>
            </a:r>
            <a:r>
              <a:rPr lang="en-US" dirty="0" smtClean="0">
                <a:latin typeface="Times New Roman" pitchFamily="18" charset="0"/>
                <a:cs typeface="Times New Roman" pitchFamily="18" charset="0"/>
              </a:rPr>
              <a:t>/kg of 10% glucose solution (D10) over a few minutes, or give 1 </a:t>
            </a:r>
            <a:r>
              <a:rPr lang="en-US" dirty="0" err="1" smtClean="0">
                <a:latin typeface="Times New Roman" pitchFamily="18" charset="0"/>
                <a:cs typeface="Times New Roman" pitchFamily="18" charset="0"/>
              </a:rPr>
              <a:t>mL</a:t>
            </a:r>
            <a:r>
              <a:rPr lang="en-US" dirty="0" smtClean="0">
                <a:latin typeface="Times New Roman" pitchFamily="18" charset="0"/>
                <a:cs typeface="Times New Roman" pitchFamily="18" charset="0"/>
              </a:rPr>
              <a:t>/kg of 50% glucose solution (D50) by very slow push.</a:t>
            </a:r>
            <a:endParaRPr lang="en-US" sz="2400" dirty="0" smtClean="0">
              <a:latin typeface="Times New Roman" pitchFamily="18" charset="0"/>
              <a:cs typeface="Times New Roman" pitchFamily="18" charset="0"/>
            </a:endParaRPr>
          </a:p>
          <a:p>
            <a:pPr lvl="1" algn="just"/>
            <a:r>
              <a:rPr lang="en-US" dirty="0" smtClean="0">
                <a:latin typeface="Times New Roman" pitchFamily="18" charset="0"/>
                <a:cs typeface="Times New Roman" pitchFamily="18" charset="0"/>
              </a:rPr>
              <a:t>Then insert a </a:t>
            </a:r>
            <a:r>
              <a:rPr lang="en-US" dirty="0" err="1" smtClean="0">
                <a:latin typeface="Times New Roman" pitchFamily="18" charset="0"/>
                <a:cs typeface="Times New Roman" pitchFamily="18" charset="0"/>
              </a:rPr>
              <a:t>nasogastric</a:t>
            </a:r>
            <a:r>
              <a:rPr lang="en-US" dirty="0" smtClean="0">
                <a:latin typeface="Times New Roman" pitchFamily="18" charset="0"/>
                <a:cs typeface="Times New Roman" pitchFamily="18" charset="0"/>
              </a:rPr>
              <a:t> tube and begin feeding every 2 hours.</a:t>
            </a:r>
            <a:endParaRPr lang="en-US" sz="2400"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8229600" cy="914400"/>
          </a:xfrm>
        </p:spPr>
        <p:txBody>
          <a:bodyPr/>
          <a:lstStyle/>
          <a:p>
            <a:endParaRPr lang="en-US" dirty="0"/>
          </a:p>
        </p:txBody>
      </p:sp>
      <p:sp>
        <p:nvSpPr>
          <p:cNvPr id="3" name="Content Placeholder 2"/>
          <p:cNvSpPr>
            <a:spLocks noGrp="1"/>
          </p:cNvSpPr>
          <p:nvPr>
            <p:ph idx="1"/>
          </p:nvPr>
        </p:nvSpPr>
        <p:spPr>
          <a:xfrm>
            <a:off x="0" y="228600"/>
            <a:ext cx="9144000" cy="6629400"/>
          </a:xfrm>
        </p:spPr>
        <p:txBody>
          <a:bodyPr>
            <a:normAutofit/>
          </a:bodyPr>
          <a:lstStyle/>
          <a:p>
            <a:pPr algn="just">
              <a:buNone/>
            </a:pPr>
            <a:r>
              <a:rPr lang="en-US" b="1" dirty="0" smtClean="0"/>
              <a:t>4</a:t>
            </a:r>
            <a:r>
              <a:rPr lang="en-US" b="1" dirty="0" smtClean="0">
                <a:latin typeface="Times New Roman" pitchFamily="18" charset="0"/>
                <a:cs typeface="Times New Roman" pitchFamily="18" charset="0"/>
              </a:rPr>
              <a:t>. Assess for severe dehydration</a:t>
            </a:r>
            <a:endParaRPr lang="en-US" dirty="0" smtClean="0">
              <a:latin typeface="Times New Roman" pitchFamily="18" charset="0"/>
              <a:cs typeface="Times New Roman" pitchFamily="18" charset="0"/>
            </a:endParaRPr>
          </a:p>
          <a:p>
            <a:pPr algn="just"/>
            <a:r>
              <a:rPr lang="en-US" dirty="0" err="1" smtClean="0">
                <a:latin typeface="Times New Roman" pitchFamily="18" charset="0"/>
                <a:cs typeface="Times New Roman" pitchFamily="18" charset="0"/>
              </a:rPr>
              <a:t>Diarrhoea</a:t>
            </a:r>
            <a:r>
              <a:rPr lang="en-US" dirty="0" smtClean="0">
                <a:latin typeface="Times New Roman" pitchFamily="18" charset="0"/>
                <a:cs typeface="Times New Roman" pitchFamily="18" charset="0"/>
              </a:rPr>
              <a:t> is one of the commonest causes of death among under-five children. Death most commonly is due to dehydration. Children with signs of severe dehydration (such as sunken eyes, severely reduced skin pinch, </a:t>
            </a:r>
            <a:r>
              <a:rPr lang="en-US" dirty="0" smtClean="0">
                <a:latin typeface="Times New Roman" pitchFamily="18" charset="0"/>
                <a:cs typeface="Times New Roman" pitchFamily="18" charset="0"/>
                <a:hlinkClick r:id="rId2"/>
              </a:rPr>
              <a:t>lethargy</a:t>
            </a:r>
            <a:r>
              <a:rPr lang="en-US" dirty="0" smtClean="0">
                <a:latin typeface="Times New Roman" pitchFamily="18" charset="0"/>
                <a:cs typeface="Times New Roman" pitchFamily="18" charset="0"/>
              </a:rPr>
              <a:t> or unconsciousness, or inability to drink or breastfeed) need emergency management with replacement fluids.</a:t>
            </a:r>
          </a:p>
          <a:p>
            <a:pPr algn="just"/>
            <a:r>
              <a:rPr lang="en-US" dirty="0" smtClean="0">
                <a:latin typeface="Times New Roman" pitchFamily="18" charset="0"/>
                <a:cs typeface="Times New Roman" pitchFamily="18" charset="0"/>
              </a:rPr>
              <a:t>For more detailed assessment and management of the child with severe dehydration, go to </a:t>
            </a:r>
            <a:r>
              <a:rPr lang="en-US" dirty="0" smtClean="0">
                <a:latin typeface="Times New Roman" pitchFamily="18" charset="0"/>
                <a:cs typeface="Times New Roman" pitchFamily="18" charset="0"/>
                <a:hlinkClick r:id="rId3"/>
              </a:rPr>
              <a:t>chapter </a:t>
            </a:r>
            <a:r>
              <a:rPr lang="en-US" dirty="0" smtClean="0">
                <a:hlinkClick r:id="rId3"/>
              </a:rPr>
              <a:t>3</a:t>
            </a:r>
            <a:r>
              <a:rPr lang="en-US" dirty="0" smtClean="0"/>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762000"/>
            <a:ext cx="8229600" cy="152400"/>
          </a:xfrm>
        </p:spPr>
        <p:txBody>
          <a:bodyPr>
            <a:normAutofit fontScale="90000"/>
          </a:bodyPr>
          <a:lstStyle/>
          <a:p>
            <a:endParaRPr lang="en-US" dirty="0"/>
          </a:p>
        </p:txBody>
      </p:sp>
      <p:sp>
        <p:nvSpPr>
          <p:cNvPr id="3" name="Content Placeholder 2"/>
          <p:cNvSpPr>
            <a:spLocks noGrp="1"/>
          </p:cNvSpPr>
          <p:nvPr>
            <p:ph idx="1"/>
          </p:nvPr>
        </p:nvSpPr>
        <p:spPr>
          <a:xfrm>
            <a:off x="0" y="152400"/>
            <a:ext cx="8915400" cy="6705600"/>
          </a:xfrm>
        </p:spPr>
        <p:txBody>
          <a:bodyPr>
            <a:normAutofit fontScale="85000" lnSpcReduction="10000"/>
          </a:bodyPr>
          <a:lstStyle/>
          <a:p>
            <a:r>
              <a:rPr lang="en-US" dirty="0" smtClean="0"/>
              <a:t>To </a:t>
            </a:r>
            <a:r>
              <a:rPr lang="en-US" b="1" dirty="0" smtClean="0"/>
              <a:t>assess if the child has circulation problems you need to know:</a:t>
            </a:r>
          </a:p>
          <a:p>
            <a:r>
              <a:rPr lang="en-US" dirty="0" smtClean="0"/>
              <a:t>􀂄 Does the child have warm hands?</a:t>
            </a:r>
          </a:p>
          <a:p>
            <a:r>
              <a:rPr lang="en-US" dirty="0" smtClean="0"/>
              <a:t>􀂄 If not, is the capillary refill time longer than 3 seconds?</a:t>
            </a:r>
          </a:p>
          <a:p>
            <a:r>
              <a:rPr lang="en-US" dirty="0" smtClean="0"/>
              <a:t>􀂄 And is the pulse weak and fast?</a:t>
            </a:r>
          </a:p>
          <a:p>
            <a:r>
              <a:rPr lang="en-US" dirty="0" smtClean="0"/>
              <a:t>In the older child the radial pulse may be used; however, in the infant, the brachial or femoral pulses may need to be felt.</a:t>
            </a:r>
          </a:p>
          <a:p>
            <a:r>
              <a:rPr lang="en-US" dirty="0" smtClean="0"/>
              <a:t>To </a:t>
            </a:r>
            <a:r>
              <a:rPr lang="en-US" b="1" dirty="0" smtClean="0"/>
              <a:t>assess for coma you need to know:</a:t>
            </a:r>
          </a:p>
          <a:p>
            <a:r>
              <a:rPr lang="en-US" dirty="0" smtClean="0"/>
              <a:t>A rapid assessment of conscious level can be made by assigning the patient to one of the </a:t>
            </a:r>
            <a:r>
              <a:rPr lang="en-US" b="1" dirty="0" smtClean="0"/>
              <a:t>AVPU categories:</a:t>
            </a:r>
          </a:p>
          <a:p>
            <a:r>
              <a:rPr lang="en-US" b="1" dirty="0" smtClean="0"/>
              <a:t>A Alert</a:t>
            </a:r>
          </a:p>
          <a:p>
            <a:r>
              <a:rPr lang="en-US" b="1" dirty="0" smtClean="0"/>
              <a:t>V responds to Voice</a:t>
            </a:r>
          </a:p>
          <a:p>
            <a:r>
              <a:rPr lang="en-US" b="1" dirty="0" smtClean="0"/>
              <a:t>P responds to Pain</a:t>
            </a:r>
          </a:p>
          <a:p>
            <a:r>
              <a:rPr lang="en-US" b="1" dirty="0" smtClean="0"/>
              <a:t>U Unresponsive</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228600"/>
          </a:xfrm>
        </p:spPr>
        <p:txBody>
          <a:bodyPr>
            <a:normAutofit fontScale="90000"/>
          </a:bodyPr>
          <a:lstStyle/>
          <a:p>
            <a:endParaRPr lang="en-US" dirty="0"/>
          </a:p>
        </p:txBody>
      </p:sp>
      <p:sp>
        <p:nvSpPr>
          <p:cNvPr id="3" name="Content Placeholder 2"/>
          <p:cNvSpPr>
            <a:spLocks noGrp="1"/>
          </p:cNvSpPr>
          <p:nvPr>
            <p:ph idx="1"/>
          </p:nvPr>
        </p:nvSpPr>
        <p:spPr>
          <a:xfrm>
            <a:off x="0" y="228600"/>
            <a:ext cx="8915400" cy="6629400"/>
          </a:xfrm>
        </p:spPr>
        <p:txBody>
          <a:bodyPr>
            <a:normAutofit fontScale="92500"/>
          </a:bodyPr>
          <a:lstStyle/>
          <a:p>
            <a:pPr algn="just"/>
            <a:r>
              <a:rPr lang="en-US" dirty="0" smtClean="0">
                <a:latin typeface="Times New Roman" pitchFamily="18" charset="0"/>
                <a:cs typeface="Times New Roman" pitchFamily="18" charset="0"/>
              </a:rPr>
              <a:t>A child who is not alert but responds to voice is lethargic. If the assessment shows that the child does not respond to voice and only responds to pain (with targeted or untargeted movements), or does not respond at all, the level is at “</a:t>
            </a:r>
            <a:r>
              <a:rPr lang="en-US" b="1" dirty="0" smtClean="0">
                <a:latin typeface="Times New Roman" pitchFamily="18" charset="0"/>
                <a:cs typeface="Times New Roman" pitchFamily="18" charset="0"/>
              </a:rPr>
              <a:t>P</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or </a:t>
            </a:r>
            <a:r>
              <a:rPr lang="en-US" b="1" dirty="0" smtClean="0">
                <a:latin typeface="Times New Roman" pitchFamily="18" charset="0"/>
                <a:cs typeface="Times New Roman" pitchFamily="18" charset="0"/>
              </a:rPr>
              <a:t>“U</a:t>
            </a:r>
            <a:r>
              <a:rPr lang="en-US" dirty="0" smtClean="0">
                <a:latin typeface="Times New Roman" pitchFamily="18" charset="0"/>
                <a:cs typeface="Times New Roman" pitchFamily="18" charset="0"/>
              </a:rPr>
              <a:t>”. We then refer to that child as having coma and the child needs to be treated accordingly.</a:t>
            </a:r>
          </a:p>
          <a:p>
            <a:pPr algn="just"/>
            <a:r>
              <a:rPr lang="en-US" dirty="0" smtClean="0">
                <a:latin typeface="Times New Roman" pitchFamily="18" charset="0"/>
                <a:cs typeface="Times New Roman" pitchFamily="18" charset="0"/>
              </a:rPr>
              <a:t>To </a:t>
            </a:r>
            <a:r>
              <a:rPr lang="en-US" b="1" dirty="0" smtClean="0">
                <a:latin typeface="Times New Roman" pitchFamily="18" charset="0"/>
                <a:cs typeface="Times New Roman" pitchFamily="18" charset="0"/>
              </a:rPr>
              <a:t>assess for dehydration you need to know:</a:t>
            </a:r>
          </a:p>
          <a:p>
            <a:pPr algn="just"/>
            <a:r>
              <a:rPr lang="en-US" dirty="0" smtClean="0">
                <a:latin typeface="Times New Roman" pitchFamily="18" charset="0"/>
                <a:cs typeface="Times New Roman" pitchFamily="18" charset="0"/>
              </a:rPr>
              <a:t>􀂄 If the child is lethargic or unconscious</a:t>
            </a:r>
          </a:p>
          <a:p>
            <a:pPr algn="just"/>
            <a:r>
              <a:rPr lang="en-US" dirty="0" smtClean="0">
                <a:latin typeface="Times New Roman" pitchFamily="18" charset="0"/>
                <a:cs typeface="Times New Roman" pitchFamily="18" charset="0"/>
              </a:rPr>
              <a:t>􀂄 If the child has sunken eyes</a:t>
            </a:r>
          </a:p>
          <a:p>
            <a:pPr algn="just"/>
            <a:r>
              <a:rPr lang="en-US" dirty="0" smtClean="0">
                <a:latin typeface="Times New Roman" pitchFamily="18" charset="0"/>
                <a:cs typeface="Times New Roman" pitchFamily="18" charset="0"/>
              </a:rPr>
              <a:t>􀂄 If the skin pinch goes back very slowly</a:t>
            </a:r>
          </a:p>
          <a:p>
            <a:pPr algn="just"/>
            <a:r>
              <a:rPr lang="en-US" dirty="0" smtClean="0">
                <a:latin typeface="Times New Roman" pitchFamily="18" charset="0"/>
                <a:cs typeface="Times New Roman" pitchFamily="18" charset="0"/>
              </a:rPr>
              <a:t>When ABCD has been completed and there are no emergency signs, continue to assess the priority signs.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838200"/>
            <a:ext cx="8229600" cy="381000"/>
          </a:xfrm>
        </p:spPr>
        <p:txBody>
          <a:bodyPr>
            <a:normAutofit fontScale="90000"/>
          </a:bodyPr>
          <a:lstStyle/>
          <a:p>
            <a:endParaRPr lang="en-US" dirty="0"/>
          </a:p>
        </p:txBody>
      </p:sp>
      <p:sp>
        <p:nvSpPr>
          <p:cNvPr id="3" name="Content Placeholder 2"/>
          <p:cNvSpPr>
            <a:spLocks noGrp="1"/>
          </p:cNvSpPr>
          <p:nvPr>
            <p:ph idx="1"/>
          </p:nvPr>
        </p:nvSpPr>
        <p:spPr>
          <a:xfrm>
            <a:off x="0" y="0"/>
            <a:ext cx="9144000" cy="6629400"/>
          </a:xfrm>
        </p:spPr>
        <p:txBody>
          <a:bodyPr>
            <a:normAutofit/>
          </a:bodyPr>
          <a:lstStyle/>
          <a:p>
            <a:pPr algn="just"/>
            <a:r>
              <a:rPr lang="en-US" dirty="0" smtClean="0"/>
              <a:t>Ideally, all children should be checked on their arrival by a person who is trained to assess how ill they are. This person decides whether the child will be seen immediately and receive life-saving treatment, or will be seen soon, or can safely wait for his or her turn to be examined.</a:t>
            </a:r>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447800"/>
            <a:ext cx="8229600" cy="304800"/>
          </a:xfrm>
        </p:spPr>
        <p:txBody>
          <a:bodyPr>
            <a:normAutofit fontScale="90000"/>
          </a:bodyPr>
          <a:lstStyle/>
          <a:p>
            <a:endParaRPr lang="en-US"/>
          </a:p>
        </p:txBody>
      </p:sp>
      <p:sp>
        <p:nvSpPr>
          <p:cNvPr id="3" name="Content Placeholder 2"/>
          <p:cNvSpPr>
            <a:spLocks noGrp="1"/>
          </p:cNvSpPr>
          <p:nvPr>
            <p:ph idx="1"/>
          </p:nvPr>
        </p:nvSpPr>
        <p:spPr>
          <a:xfrm>
            <a:off x="0" y="0"/>
            <a:ext cx="8991600" cy="6858000"/>
          </a:xfrm>
        </p:spPr>
        <p:txBody>
          <a:bodyPr>
            <a:normAutofit fontScale="85000" lnSpcReduction="20000"/>
          </a:bodyPr>
          <a:lstStyle/>
          <a:p>
            <a:pPr algn="just"/>
            <a:r>
              <a:rPr lang="en-US" b="1" dirty="0" smtClean="0">
                <a:latin typeface="Times New Roman" pitchFamily="18" charset="0"/>
                <a:cs typeface="Times New Roman" pitchFamily="18" charset="0"/>
              </a:rPr>
              <a:t>NOTE</a:t>
            </a:r>
            <a:r>
              <a:rPr lang="en-US" dirty="0" smtClean="0">
                <a:latin typeface="Times New Roman" pitchFamily="18" charset="0"/>
                <a:cs typeface="Times New Roman" pitchFamily="18" charset="0"/>
              </a:rPr>
              <a:t> :If the child has </a:t>
            </a:r>
            <a:r>
              <a:rPr lang="en-US" b="1" dirty="0" smtClean="0">
                <a:latin typeface="Times New Roman" pitchFamily="18" charset="0"/>
                <a:cs typeface="Times New Roman" pitchFamily="18" charset="0"/>
              </a:rPr>
              <a:t>any sign of the ABCD, it </a:t>
            </a:r>
            <a:r>
              <a:rPr lang="en-US" dirty="0" smtClean="0">
                <a:latin typeface="Times New Roman" pitchFamily="18" charset="0"/>
                <a:cs typeface="Times New Roman" pitchFamily="18" charset="0"/>
              </a:rPr>
              <a:t>means the child has an emergency “</a:t>
            </a:r>
            <a:r>
              <a:rPr lang="en-US" b="1" dirty="0" smtClean="0">
                <a:latin typeface="Times New Roman" pitchFamily="18" charset="0"/>
                <a:cs typeface="Times New Roman" pitchFamily="18" charset="0"/>
              </a:rPr>
              <a:t>E” sign and emergency treatment </a:t>
            </a:r>
            <a:r>
              <a:rPr lang="en-US" dirty="0" smtClean="0">
                <a:latin typeface="Times New Roman" pitchFamily="18" charset="0"/>
                <a:cs typeface="Times New Roman" pitchFamily="18" charset="0"/>
              </a:rPr>
              <a:t>should start </a:t>
            </a:r>
            <a:r>
              <a:rPr lang="en-US" b="1" dirty="0" smtClean="0">
                <a:latin typeface="Times New Roman" pitchFamily="18" charset="0"/>
                <a:cs typeface="Times New Roman" pitchFamily="18" charset="0"/>
              </a:rPr>
              <a:t>immediately.</a:t>
            </a:r>
          </a:p>
          <a:p>
            <a:pPr algn="just">
              <a:buNone/>
            </a:pPr>
            <a:r>
              <a:rPr lang="en-US" b="1" dirty="0" smtClean="0">
                <a:latin typeface="Times New Roman" pitchFamily="18" charset="0"/>
                <a:cs typeface="Times New Roman" pitchFamily="18" charset="0"/>
              </a:rPr>
              <a:t>ASSESSING PRIORITY SIGNS</a:t>
            </a:r>
          </a:p>
          <a:p>
            <a:pPr algn="just"/>
            <a:r>
              <a:rPr lang="en-US" dirty="0" smtClean="0">
                <a:latin typeface="Times New Roman" pitchFamily="18" charset="0"/>
                <a:cs typeface="Times New Roman" pitchFamily="18" charset="0"/>
              </a:rPr>
              <a:t>If the child does not have any of the E signs, the health worker proceeds to assess the child on the priority signs. This should not take more than few seconds.</a:t>
            </a:r>
          </a:p>
          <a:p>
            <a:pPr algn="just"/>
            <a:r>
              <a:rPr lang="en-US" dirty="0" smtClean="0">
                <a:latin typeface="Times New Roman" pitchFamily="18" charset="0"/>
                <a:cs typeface="Times New Roman" pitchFamily="18" charset="0"/>
              </a:rPr>
              <a:t>Some of these signs will have been noticed during the ABCD triage discussed so far, and others need to be rechecked. Follow the 3 TPR-MOB to quickly complete this section.</a:t>
            </a:r>
          </a:p>
          <a:p>
            <a:pPr algn="just">
              <a:buNone/>
            </a:pPr>
            <a:r>
              <a:rPr lang="en-US" b="1" dirty="0" smtClean="0">
                <a:latin typeface="Times New Roman" pitchFamily="18" charset="0"/>
                <a:cs typeface="Times New Roman" pitchFamily="18" charset="0"/>
              </a:rPr>
              <a:t>1. Tiny infant (less than two months of age)</a:t>
            </a:r>
          </a:p>
          <a:p>
            <a:pPr algn="just"/>
            <a:r>
              <a:rPr lang="en-US" dirty="0" smtClean="0">
                <a:latin typeface="Times New Roman" pitchFamily="18" charset="0"/>
                <a:cs typeface="Times New Roman" pitchFamily="18" charset="0"/>
              </a:rPr>
              <a:t>If the child appears very young, ask the mother his age. If the child is obviously not a young infant, you do not need to ask this question.</a:t>
            </a:r>
          </a:p>
          <a:p>
            <a:pPr algn="just"/>
            <a:r>
              <a:rPr lang="en-US" dirty="0" smtClean="0">
                <a:latin typeface="Times New Roman" pitchFamily="18" charset="0"/>
                <a:cs typeface="Times New Roman" pitchFamily="18" charset="0"/>
              </a:rPr>
              <a:t>Small infants are more difficult to assess properly, more prone to getting infections (from other patients), and more likely to deteriorate quickly if unwell. All tiny babies of under two months should therefore be seen as a priority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lnSpcReduction="10000"/>
          </a:bodyPr>
          <a:lstStyle/>
          <a:p>
            <a:pPr algn="just">
              <a:buNone/>
            </a:pPr>
            <a:r>
              <a:rPr lang="en-US" b="1" dirty="0" smtClean="0"/>
              <a:t>2. </a:t>
            </a:r>
            <a:r>
              <a:rPr lang="en-US" b="1" dirty="0" smtClean="0">
                <a:latin typeface="Times New Roman" pitchFamily="18" charset="0"/>
                <a:cs typeface="Times New Roman" pitchFamily="18" charset="0"/>
              </a:rPr>
              <a:t>Temperature: Hot (fever - high Temperature)</a:t>
            </a:r>
          </a:p>
          <a:p>
            <a:pPr algn="just"/>
            <a:r>
              <a:rPr lang="en-US" dirty="0" smtClean="0">
                <a:latin typeface="Times New Roman" pitchFamily="18" charset="0"/>
                <a:cs typeface="Times New Roman" pitchFamily="18" charset="0"/>
              </a:rPr>
              <a:t>A child that feels very hot may have high fever. Children with high fever on touch need prompt treatment. </a:t>
            </a:r>
          </a:p>
          <a:p>
            <a:pPr algn="just"/>
            <a:r>
              <a:rPr lang="en-US" dirty="0" smtClean="0">
                <a:latin typeface="Times New Roman" pitchFamily="18" charset="0"/>
                <a:cs typeface="Times New Roman" pitchFamily="18" charset="0"/>
              </a:rPr>
              <a:t>Take the waiting child to the front of the queue and take locally adopted action, like having the temperature checked by thermometer, giving an antipyretic, or doing investigations like a blood film for malaria.</a:t>
            </a:r>
          </a:p>
          <a:p>
            <a:pPr>
              <a:buNone/>
            </a:pPr>
            <a:r>
              <a:rPr lang="en-US" b="1" dirty="0" smtClean="0">
                <a:latin typeface="Times New Roman" pitchFamily="18" charset="0"/>
                <a:cs typeface="Times New Roman" pitchFamily="18" charset="0"/>
              </a:rPr>
              <a:t>3. Severe Trauma (or other urgent surgical condition)</a:t>
            </a:r>
          </a:p>
          <a:p>
            <a:r>
              <a:rPr lang="en-US" dirty="0" smtClean="0">
                <a:latin typeface="Times New Roman" pitchFamily="18" charset="0"/>
                <a:cs typeface="Times New Roman" pitchFamily="18" charset="0"/>
              </a:rPr>
              <a:t>Usually this is an obvious case, but one needs to think of acute abdomen, fractures and head injuries in this category.</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228600"/>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lnSpcReduction="10000"/>
          </a:bodyPr>
          <a:lstStyle/>
          <a:p>
            <a:pPr algn="just">
              <a:buNone/>
            </a:pPr>
            <a:r>
              <a:rPr lang="en-US" b="1" dirty="0" smtClean="0">
                <a:latin typeface="Times New Roman" pitchFamily="18" charset="0"/>
                <a:cs typeface="Times New Roman" pitchFamily="18" charset="0"/>
              </a:rPr>
              <a:t>4. Severe Pallor</a:t>
            </a:r>
          </a:p>
          <a:p>
            <a:pPr algn="just"/>
            <a:r>
              <a:rPr lang="en-US" dirty="0" smtClean="0">
                <a:latin typeface="Times New Roman" pitchFamily="18" charset="0"/>
                <a:cs typeface="Times New Roman" pitchFamily="18" charset="0"/>
              </a:rPr>
              <a:t>Pallor is unusual paleness of the skin, and severe pallor is a sign of severe </a:t>
            </a:r>
            <a:r>
              <a:rPr lang="en-US" dirty="0" err="1" smtClean="0">
                <a:latin typeface="Times New Roman" pitchFamily="18" charset="0"/>
                <a:cs typeface="Times New Roman" pitchFamily="18" charset="0"/>
              </a:rPr>
              <a:t>anaemia</a:t>
            </a:r>
            <a:r>
              <a:rPr lang="en-US" dirty="0" smtClean="0">
                <a:latin typeface="Times New Roman" pitchFamily="18" charset="0"/>
                <a:cs typeface="Times New Roman" pitchFamily="18" charset="0"/>
              </a:rPr>
              <a:t> which might need urgent transfusion.</a:t>
            </a:r>
          </a:p>
          <a:p>
            <a:pPr algn="just"/>
            <a:r>
              <a:rPr lang="en-US" dirty="0" smtClean="0">
                <a:latin typeface="Times New Roman" pitchFamily="18" charset="0"/>
                <a:cs typeface="Times New Roman" pitchFamily="18" charset="0"/>
              </a:rPr>
              <a:t>It can be detected by comparing the child’s palms with your own. If the palms are very pale (almost paper-white), the child is severely </a:t>
            </a:r>
            <a:r>
              <a:rPr lang="en-US" dirty="0" err="1" smtClean="0">
                <a:latin typeface="Times New Roman" pitchFamily="18" charset="0"/>
                <a:cs typeface="Times New Roman" pitchFamily="18" charset="0"/>
              </a:rPr>
              <a:t>anaemic</a:t>
            </a:r>
            <a:r>
              <a:rPr lang="en-US" dirty="0" smtClean="0">
                <a:latin typeface="Times New Roman" pitchFamily="18" charset="0"/>
                <a:cs typeface="Times New Roman" pitchFamily="18" charset="0"/>
              </a:rPr>
              <a:t>.</a:t>
            </a:r>
          </a:p>
          <a:p>
            <a:pPr algn="just">
              <a:buNone/>
            </a:pPr>
            <a:r>
              <a:rPr lang="en-US" b="1" dirty="0" smtClean="0">
                <a:latin typeface="Times New Roman" pitchFamily="18" charset="0"/>
                <a:cs typeface="Times New Roman" pitchFamily="18" charset="0"/>
              </a:rPr>
              <a:t>5. Poisoning</a:t>
            </a:r>
          </a:p>
          <a:p>
            <a:pPr algn="just"/>
            <a:r>
              <a:rPr lang="en-US" dirty="0" smtClean="0">
                <a:latin typeface="Times New Roman" pitchFamily="18" charset="0"/>
                <a:cs typeface="Times New Roman" pitchFamily="18" charset="0"/>
              </a:rPr>
              <a:t>A child with a history of swallowing drugs or other dangerous substances needs to be assessed immediately, as he can deteriorate rapidly and might need specific treatments depending on the substance taken. The mother will tell you if she has brought the child because of possible intoxication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990600"/>
          </a:xfrm>
        </p:spPr>
        <p:txBody>
          <a:bodyPr>
            <a:normAutofit/>
          </a:bodyPr>
          <a:lstStyle/>
          <a:p>
            <a:endParaRPr lang="en-US" dirty="0"/>
          </a:p>
        </p:txBody>
      </p:sp>
      <p:sp>
        <p:nvSpPr>
          <p:cNvPr id="3" name="Content Placeholder 2"/>
          <p:cNvSpPr>
            <a:spLocks noGrp="1"/>
          </p:cNvSpPr>
          <p:nvPr>
            <p:ph idx="1"/>
          </p:nvPr>
        </p:nvSpPr>
        <p:spPr>
          <a:xfrm>
            <a:off x="0" y="0"/>
            <a:ext cx="9144000" cy="6705600"/>
          </a:xfrm>
        </p:spPr>
        <p:txBody>
          <a:bodyPr>
            <a:normAutofit/>
          </a:bodyPr>
          <a:lstStyle/>
          <a:p>
            <a:pPr algn="just">
              <a:buNone/>
            </a:pPr>
            <a:r>
              <a:rPr lang="en-US" b="1" dirty="0" smtClean="0">
                <a:latin typeface="Times New Roman" pitchFamily="18" charset="0"/>
                <a:cs typeface="Times New Roman" pitchFamily="18" charset="0"/>
              </a:rPr>
              <a:t>6. Severe Pain</a:t>
            </a:r>
          </a:p>
          <a:p>
            <a:pPr algn="just"/>
            <a:r>
              <a:rPr lang="en-US" dirty="0" smtClean="0">
                <a:latin typeface="Times New Roman" pitchFamily="18" charset="0"/>
                <a:cs typeface="Times New Roman" pitchFamily="18" charset="0"/>
              </a:rPr>
              <a:t>If a child has severe pain and is in agony, she/he should be prioritized to receive early full assessment and pain relief. Severe pain may be due to severe conditions such as acute abdomen, meningitis, etc.</a:t>
            </a:r>
          </a:p>
          <a:p>
            <a:pPr algn="just">
              <a:buNone/>
            </a:pPr>
            <a:r>
              <a:rPr lang="en-US" b="1" dirty="0" smtClean="0">
                <a:latin typeface="Times New Roman" pitchFamily="18" charset="0"/>
                <a:cs typeface="Times New Roman" pitchFamily="18" charset="0"/>
              </a:rPr>
              <a:t>7. Lethargy or Irritable and Restless</a:t>
            </a:r>
          </a:p>
          <a:p>
            <a:pPr algn="just"/>
            <a:r>
              <a:rPr lang="en-US" dirty="0" smtClean="0">
                <a:latin typeface="Times New Roman" pitchFamily="18" charset="0"/>
                <a:cs typeface="Times New Roman" pitchFamily="18" charset="0"/>
              </a:rPr>
              <a:t>Recall from your assessment of coma with the AVPU scale whether the child was lethargic. A lethargic child responds to voice but is drowsy and uninterested  (V in the AVPU scale).</a:t>
            </a:r>
          </a:p>
          <a:p>
            <a:pPr algn="just"/>
            <a:r>
              <a:rPr lang="en-US" dirty="0" smtClean="0">
                <a:latin typeface="Times New Roman" pitchFamily="18" charset="0"/>
                <a:cs typeface="Times New Roman" pitchFamily="18" charset="0"/>
              </a:rPr>
              <a:t>The continuously irritable or restless child is conscious but cries constantly and will not settle</a:t>
            </a:r>
            <a:r>
              <a:rPr lang="en-US" dirty="0" smtClean="0"/>
              <a: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228600"/>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fontScale="92500" lnSpcReduction="20000"/>
          </a:bodyPr>
          <a:lstStyle/>
          <a:p>
            <a:pPr algn="just">
              <a:buNone/>
            </a:pPr>
            <a:r>
              <a:rPr lang="en-US" b="1" dirty="0" smtClean="0">
                <a:latin typeface="Times New Roman" pitchFamily="18" charset="0"/>
                <a:cs typeface="Times New Roman" pitchFamily="18" charset="0"/>
              </a:rPr>
              <a:t>8. Respiratory distress</a:t>
            </a:r>
          </a:p>
          <a:p>
            <a:pPr algn="just"/>
            <a:r>
              <a:rPr lang="en-US" dirty="0" smtClean="0">
                <a:latin typeface="Times New Roman" pitchFamily="18" charset="0"/>
                <a:cs typeface="Times New Roman" pitchFamily="18" charset="0"/>
              </a:rPr>
              <a:t>When you assessed the airway and breathing, did you observe any respiratory distress? If the child has severe respiratory distress, it is an emergency. There may be signs present that you do not think are severe, e.g. lower chest wall </a:t>
            </a:r>
            <a:r>
              <a:rPr lang="en-US" dirty="0" err="1" smtClean="0">
                <a:latin typeface="Times New Roman" pitchFamily="18" charset="0"/>
                <a:cs typeface="Times New Roman" pitchFamily="18" charset="0"/>
              </a:rPr>
              <a:t>indrawing</a:t>
            </a:r>
            <a:r>
              <a:rPr lang="en-US" dirty="0" smtClean="0">
                <a:latin typeface="Times New Roman" pitchFamily="18" charset="0"/>
                <a:cs typeface="Times New Roman" pitchFamily="18" charset="0"/>
              </a:rPr>
              <a:t> (not severe), or difficulty in breathing. In this case, the child does not require emergency treatment but will need urgent assessment. Decisions on the severity of respiratory distress come with practice. If you have any doubts, have the child seen and treated immediately.</a:t>
            </a:r>
          </a:p>
          <a:p>
            <a:pPr algn="just">
              <a:buNone/>
            </a:pPr>
            <a:r>
              <a:rPr lang="en-US" b="1" dirty="0" smtClean="0">
                <a:latin typeface="Times New Roman" pitchFamily="18" charset="0"/>
                <a:cs typeface="Times New Roman" pitchFamily="18" charset="0"/>
              </a:rPr>
              <a:t>9. Urgent Referral</a:t>
            </a:r>
          </a:p>
          <a:p>
            <a:pPr algn="just"/>
            <a:r>
              <a:rPr lang="en-US" dirty="0" smtClean="0">
                <a:latin typeface="Times New Roman" pitchFamily="18" charset="0"/>
                <a:cs typeface="Times New Roman" pitchFamily="18" charset="0"/>
              </a:rPr>
              <a:t>The child may have been sent from another clinic. Ask the mother if she was referred from another facility and for any note that may have been given to her.</a:t>
            </a:r>
          </a:p>
          <a:p>
            <a:pPr algn="just"/>
            <a:r>
              <a:rPr lang="en-US" dirty="0" smtClean="0">
                <a:latin typeface="Times New Roman" pitchFamily="18" charset="0"/>
                <a:cs typeface="Times New Roman" pitchFamily="18" charset="0"/>
              </a:rPr>
              <a:t>Read the note carefully and determine if the child has an urgent problem.</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828800"/>
            <a:ext cx="8229600" cy="1066800"/>
          </a:xfrm>
        </p:spPr>
        <p:txBody>
          <a:bodyPr/>
          <a:lstStyle/>
          <a:p>
            <a:endParaRPr lang="en-US" dirty="0"/>
          </a:p>
        </p:txBody>
      </p:sp>
      <p:sp>
        <p:nvSpPr>
          <p:cNvPr id="3" name="Content Placeholder 2"/>
          <p:cNvSpPr>
            <a:spLocks noGrp="1"/>
          </p:cNvSpPr>
          <p:nvPr>
            <p:ph idx="1"/>
          </p:nvPr>
        </p:nvSpPr>
        <p:spPr>
          <a:xfrm>
            <a:off x="0" y="0"/>
            <a:ext cx="9144000" cy="6858000"/>
          </a:xfrm>
        </p:spPr>
        <p:txBody>
          <a:bodyPr>
            <a:normAutofit/>
          </a:bodyPr>
          <a:lstStyle/>
          <a:p>
            <a:pPr algn="just">
              <a:buNone/>
            </a:pPr>
            <a:r>
              <a:rPr lang="en-US" b="1" dirty="0" smtClean="0">
                <a:latin typeface="Times New Roman" pitchFamily="18" charset="0"/>
                <a:cs typeface="Times New Roman" pitchFamily="18" charset="0"/>
              </a:rPr>
              <a:t>10. Severe wasting (Severe Malnutrition)</a:t>
            </a:r>
          </a:p>
          <a:p>
            <a:pPr algn="just"/>
            <a:r>
              <a:rPr lang="en-US" dirty="0" smtClean="0">
                <a:latin typeface="Times New Roman" pitchFamily="18" charset="0"/>
                <a:cs typeface="Times New Roman" pitchFamily="18" charset="0"/>
              </a:rPr>
              <a:t>A child with visible severe wasting has a form of malnutrition called </a:t>
            </a:r>
            <a:r>
              <a:rPr lang="en-US" dirty="0" err="1" smtClean="0">
                <a:latin typeface="Times New Roman" pitchFamily="18" charset="0"/>
                <a:cs typeface="Times New Roman" pitchFamily="18" charset="0"/>
              </a:rPr>
              <a:t>marasmus</a:t>
            </a:r>
            <a:r>
              <a:rPr lang="en-US" dirty="0" smtClean="0">
                <a:latin typeface="Times New Roman" pitchFamily="18" charset="0"/>
                <a:cs typeface="Times New Roman" pitchFamily="18" charset="0"/>
              </a:rPr>
              <a:t>. To assess for this sign, look rapidly at the arms and legs as well as the child’s chest.</a:t>
            </a:r>
          </a:p>
          <a:p>
            <a:pPr algn="just"/>
            <a:r>
              <a:rPr lang="en-US" b="1" dirty="0" err="1" smtClean="0">
                <a:latin typeface="Times New Roman" pitchFamily="18" charset="0"/>
                <a:cs typeface="Times New Roman" pitchFamily="18" charset="0"/>
              </a:rPr>
              <a:t>Oedema</a:t>
            </a:r>
            <a:r>
              <a:rPr lang="en-US" b="1" dirty="0" smtClean="0">
                <a:latin typeface="Times New Roman" pitchFamily="18" charset="0"/>
                <a:cs typeface="Times New Roman" pitchFamily="18" charset="0"/>
              </a:rPr>
              <a:t> of both feet</a:t>
            </a:r>
          </a:p>
          <a:p>
            <a:pPr algn="just"/>
            <a:r>
              <a:rPr lang="en-US" dirty="0" err="1" smtClean="0">
                <a:latin typeface="Times New Roman" pitchFamily="18" charset="0"/>
                <a:cs typeface="Times New Roman" pitchFamily="18" charset="0"/>
              </a:rPr>
              <a:t>Oedema</a:t>
            </a:r>
            <a:r>
              <a:rPr lang="en-US" dirty="0" smtClean="0">
                <a:latin typeface="Times New Roman" pitchFamily="18" charset="0"/>
                <a:cs typeface="Times New Roman" pitchFamily="18" charset="0"/>
              </a:rPr>
              <a:t> of both feet is an important diagnostic feature of kwashiorkor, another form of severe malnutrition. Other signs are changes in the skin and hair.</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www.ichrc.org/sites/default/files/images/50.jpg"/>
          <p:cNvPicPr/>
          <p:nvPr/>
        </p:nvPicPr>
        <p:blipFill>
          <a:blip r:embed="rId2" cstate="print"/>
          <a:srcRect/>
          <a:stretch>
            <a:fillRect/>
          </a:stretch>
        </p:blipFill>
        <p:spPr bwMode="auto">
          <a:xfrm>
            <a:off x="3048000" y="609600"/>
            <a:ext cx="3276600" cy="5334000"/>
          </a:xfrm>
          <a:prstGeom prst="rect">
            <a:avLst/>
          </a:prstGeom>
          <a:noFill/>
          <a:ln w="9525">
            <a:noFill/>
            <a:miter lim="800000"/>
            <a:headEnd/>
            <a:tailEnd/>
          </a:ln>
        </p:spPr>
      </p:pic>
      <p:pic>
        <p:nvPicPr>
          <p:cNvPr id="3" name="Picture 2" descr="http://www.ichrc.org/sites/default/files/images/59.png"/>
          <p:cNvPicPr/>
          <p:nvPr/>
        </p:nvPicPr>
        <p:blipFill>
          <a:blip r:embed="rId3" cstate="print"/>
          <a:srcRect/>
          <a:stretch>
            <a:fillRect/>
          </a:stretch>
        </p:blipFill>
        <p:spPr bwMode="auto">
          <a:xfrm>
            <a:off x="152400" y="457200"/>
            <a:ext cx="2971800" cy="5638800"/>
          </a:xfrm>
          <a:prstGeom prst="rect">
            <a:avLst/>
          </a:prstGeom>
          <a:noFill/>
          <a:ln w="9525">
            <a:noFill/>
            <a:miter lim="800000"/>
            <a:headEnd/>
            <a:tailEnd/>
          </a:ln>
        </p:spPr>
      </p:pic>
      <p:pic>
        <p:nvPicPr>
          <p:cNvPr id="4" name="Picture 3" descr="http://www.ichrc.org/sites/default/files/images/51.jpg"/>
          <p:cNvPicPr/>
          <p:nvPr/>
        </p:nvPicPr>
        <p:blipFill>
          <a:blip r:embed="rId4" cstate="print"/>
          <a:srcRect/>
          <a:stretch>
            <a:fillRect/>
          </a:stretch>
        </p:blipFill>
        <p:spPr bwMode="auto">
          <a:xfrm>
            <a:off x="6248400" y="533400"/>
            <a:ext cx="2667000" cy="5791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www.ichrc.org/sites/default/files/images/67.jpg"/>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381000"/>
          </a:xfrm>
        </p:spPr>
        <p:txBody>
          <a:bodyPr>
            <a:normAutofit fontScale="90000"/>
          </a:bodyPr>
          <a:lstStyle/>
          <a:p>
            <a:endParaRPr lang="en-US" dirty="0"/>
          </a:p>
        </p:txBody>
      </p:sp>
      <p:sp>
        <p:nvSpPr>
          <p:cNvPr id="3" name="Content Placeholder 2"/>
          <p:cNvSpPr>
            <a:spLocks noGrp="1"/>
          </p:cNvSpPr>
          <p:nvPr>
            <p:ph idx="1"/>
          </p:nvPr>
        </p:nvSpPr>
        <p:spPr>
          <a:xfrm>
            <a:off x="0" y="0"/>
            <a:ext cx="9144000" cy="6705600"/>
          </a:xfrm>
        </p:spPr>
        <p:txBody>
          <a:bodyPr>
            <a:normAutofit fontScale="92500"/>
          </a:bodyPr>
          <a:lstStyle/>
          <a:p>
            <a:pPr>
              <a:buNone/>
            </a:pPr>
            <a:r>
              <a:rPr lang="en-US" b="1" dirty="0" smtClean="0">
                <a:latin typeface="Times New Roman" pitchFamily="18" charset="0"/>
                <a:cs typeface="Times New Roman" pitchFamily="18" charset="0"/>
              </a:rPr>
              <a:t>11.Major Burn</a:t>
            </a:r>
          </a:p>
          <a:p>
            <a:pPr algn="just"/>
            <a:r>
              <a:rPr lang="en-US" dirty="0" smtClean="0">
                <a:latin typeface="Times New Roman" pitchFamily="18" charset="0"/>
                <a:cs typeface="Times New Roman" pitchFamily="18" charset="0"/>
              </a:rPr>
              <a:t>Burns are extremely painful and children who seem quite well can deteriorate rapidly. If the burn occurred recently, it is still worthwhile to cool the burnt area with water, for example, by sitting the child in a bathtub with cool water. Any child with a major burn, trauma or other surgical condition needs to be seen quickly. Get surgical help or follow surgical guidelines.</a:t>
            </a:r>
          </a:p>
          <a:p>
            <a:pPr algn="just"/>
            <a:r>
              <a:rPr lang="en-US" dirty="0" smtClean="0">
                <a:latin typeface="Times New Roman" pitchFamily="18" charset="0"/>
                <a:cs typeface="Times New Roman" pitchFamily="18" charset="0"/>
              </a:rPr>
              <a:t>Triage all sick children. When a child with emergency signs is identified, take to the emergency room or treatment area and start the appropriate emergency</a:t>
            </a:r>
          </a:p>
          <a:p>
            <a:pPr algn="just"/>
            <a:r>
              <a:rPr lang="en-US" dirty="0" smtClean="0">
                <a:latin typeface="Times New Roman" pitchFamily="18" charset="0"/>
                <a:cs typeface="Times New Roman" pitchFamily="18" charset="0"/>
              </a:rPr>
              <a:t>treatments immediately. Do not proceed to the next step before treatment is begun for a positive sign.</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762000"/>
            <a:ext cx="8229600" cy="152400"/>
          </a:xfrm>
        </p:spPr>
        <p:txBody>
          <a:bodyPr>
            <a:normAutofit fontScale="90000"/>
          </a:bodyPr>
          <a:lstStyle/>
          <a:p>
            <a:endParaRPr lang="en-US" dirty="0"/>
          </a:p>
        </p:txBody>
      </p:sp>
      <p:sp>
        <p:nvSpPr>
          <p:cNvPr id="3" name="Content Placeholder 2"/>
          <p:cNvSpPr>
            <a:spLocks noGrp="1"/>
          </p:cNvSpPr>
          <p:nvPr>
            <p:ph idx="1"/>
          </p:nvPr>
        </p:nvSpPr>
        <p:spPr>
          <a:xfrm>
            <a:off x="0" y="152400"/>
            <a:ext cx="9144000" cy="6705600"/>
          </a:xfrm>
        </p:spPr>
        <p:txBody>
          <a:bodyPr>
            <a:normAutofit fontScale="85000" lnSpcReduction="20000"/>
          </a:bodyPr>
          <a:lstStyle/>
          <a:p>
            <a:pPr lvl="0">
              <a:buNone/>
            </a:pPr>
            <a:r>
              <a:rPr lang="en-US" b="1" dirty="0" smtClean="0"/>
              <a:t>NEONATAL RESUSCITATION (ESSENTIAL NEW BORN CARE)</a:t>
            </a:r>
          </a:p>
          <a:p>
            <a:pPr algn="just"/>
            <a:r>
              <a:rPr lang="en-US" dirty="0" smtClean="0"/>
              <a:t>Most newborns require only simple supportive care at and after delivery.</a:t>
            </a:r>
          </a:p>
          <a:p>
            <a:pPr lvl="0" algn="just"/>
            <a:r>
              <a:rPr lang="en-US" dirty="0" smtClean="0"/>
              <a:t>Dry the infant with a clean towel.</a:t>
            </a:r>
          </a:p>
          <a:p>
            <a:pPr lvl="0" algn="just"/>
            <a:r>
              <a:rPr lang="en-US" dirty="0" smtClean="0"/>
              <a:t>Observe the infant while drying </a:t>
            </a:r>
            <a:r>
              <a:rPr lang="en-US" b="1" dirty="0" smtClean="0"/>
              <a:t>(see Chart)</a:t>
            </a:r>
            <a:endParaRPr lang="en-US" dirty="0" smtClean="0"/>
          </a:p>
          <a:p>
            <a:pPr lvl="0" algn="just"/>
            <a:r>
              <a:rPr lang="en-US" dirty="0" smtClean="0"/>
              <a:t>Maintain the infant in skin-to-skin contact position with the mother.</a:t>
            </a:r>
          </a:p>
          <a:p>
            <a:pPr lvl="0" algn="just"/>
            <a:r>
              <a:rPr lang="en-US" dirty="0" smtClean="0"/>
              <a:t>Cover the infant to prevent heat loss.</a:t>
            </a:r>
          </a:p>
          <a:p>
            <a:pPr lvl="0" algn="just"/>
            <a:r>
              <a:rPr lang="en-US" dirty="0" smtClean="0"/>
              <a:t>Clamp and cut the cord at least 1 min after birth.</a:t>
            </a:r>
          </a:p>
          <a:p>
            <a:pPr lvl="0" algn="just"/>
            <a:r>
              <a:rPr lang="en-US" dirty="0" smtClean="0"/>
              <a:t>Encourage the mother to initiate breastfeeding within the first hour.</a:t>
            </a:r>
          </a:p>
          <a:p>
            <a:pPr algn="just"/>
            <a:r>
              <a:rPr lang="en-US" dirty="0" smtClean="0"/>
              <a:t>Skin-to-skin contact and early breastfeeding are the best ways to keep an infant warm and prevent </a:t>
            </a:r>
            <a:r>
              <a:rPr lang="en-US" dirty="0" err="1" smtClean="0"/>
              <a:t>hypoglycaemia</a:t>
            </a:r>
            <a:r>
              <a:rPr lang="en-US" dirty="0" smtClean="0"/>
              <a:t>. Term and low-birth-weight neonates weighing &gt; 1200 g who do not have complications and are clinically stable should be put in skin-to-skin contact with the mother soon after birth after they have been dried thoroughly to prevent hypothermia.</a:t>
            </a:r>
          </a:p>
          <a:p>
            <a:pPr lvl="0">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04800" y="152400"/>
          <a:ext cx="8686800" cy="6324600"/>
        </p:xfrm>
        <a:graphic>
          <a:graphicData uri="http://schemas.openxmlformats.org/drawingml/2006/table">
            <a:tbl>
              <a:tblPr/>
              <a:tblGrid>
                <a:gridCol w="4343400"/>
                <a:gridCol w="4343400"/>
              </a:tblGrid>
              <a:tr h="1581150">
                <a:tc>
                  <a:txBody>
                    <a:bodyPr/>
                    <a:lstStyle/>
                    <a:p>
                      <a:pPr marL="0" marR="0">
                        <a:lnSpc>
                          <a:spcPct val="115000"/>
                        </a:lnSpc>
                        <a:spcBef>
                          <a:spcPts val="0"/>
                        </a:spcBef>
                        <a:spcAft>
                          <a:spcPts val="0"/>
                        </a:spcAft>
                      </a:pPr>
                      <a:r>
                        <a:rPr lang="en-US" sz="2800" b="1" dirty="0">
                          <a:latin typeface="Times New Roman"/>
                          <a:ea typeface="Times New Roman"/>
                          <a:cs typeface="Times New Roman"/>
                        </a:rPr>
                        <a:t>Categories after </a:t>
                      </a:r>
                      <a:r>
                        <a:rPr lang="en-US" sz="2800" b="1" u="sng" dirty="0">
                          <a:solidFill>
                            <a:srgbClr val="0000FF"/>
                          </a:solidFill>
                          <a:latin typeface="Times New Roman"/>
                          <a:ea typeface="Times New Roman"/>
                          <a:cs typeface="Times New Roman"/>
                          <a:hlinkClick r:id="rId2"/>
                        </a:rPr>
                        <a:t>triage</a:t>
                      </a:r>
                      <a:r>
                        <a:rPr lang="en-US" sz="2800" b="1" dirty="0">
                          <a:latin typeface="Times New Roman"/>
                          <a:ea typeface="Times New Roman"/>
                          <a:cs typeface="Times New Roman"/>
                        </a:rPr>
                        <a:t>:</a:t>
                      </a:r>
                      <a:endParaRPr lang="en-US" sz="2400" dirty="0">
                        <a:latin typeface="Calibri"/>
                        <a:ea typeface="Calibri"/>
                        <a:cs typeface="Times New Roman"/>
                      </a:endParaRPr>
                    </a:p>
                  </a:txBody>
                  <a:tcPr marL="9525" marR="9525" marT="9525" marB="9525">
                    <a:lnL>
                      <a:noFill/>
                    </a:lnL>
                    <a:lnR>
                      <a:noFill/>
                    </a:lnR>
                    <a:lnT>
                      <a:noFill/>
                    </a:lnT>
                    <a:lnB>
                      <a:noFill/>
                    </a:lnB>
                  </a:tcPr>
                </a:tc>
                <a:tc>
                  <a:txBody>
                    <a:bodyPr/>
                    <a:lstStyle/>
                    <a:p>
                      <a:pPr marL="0" marR="0">
                        <a:lnSpc>
                          <a:spcPct val="115000"/>
                        </a:lnSpc>
                        <a:spcBef>
                          <a:spcPts val="0"/>
                        </a:spcBef>
                        <a:spcAft>
                          <a:spcPts val="0"/>
                        </a:spcAft>
                      </a:pPr>
                      <a:r>
                        <a:rPr lang="en-US" sz="2800" b="1">
                          <a:latin typeface="Times New Roman"/>
                          <a:ea typeface="Times New Roman"/>
                          <a:cs typeface="Times New Roman"/>
                        </a:rPr>
                        <a:t>Action required:</a:t>
                      </a:r>
                      <a:endParaRPr lang="en-US" sz="2400">
                        <a:latin typeface="Calibri"/>
                        <a:ea typeface="Calibri"/>
                        <a:cs typeface="Times New Roman"/>
                      </a:endParaRPr>
                    </a:p>
                  </a:txBody>
                  <a:tcPr marL="9525" marR="9525" marT="9525" marB="9525">
                    <a:lnL>
                      <a:noFill/>
                    </a:lnL>
                    <a:lnR>
                      <a:noFill/>
                    </a:lnR>
                    <a:lnT>
                      <a:noFill/>
                    </a:lnT>
                    <a:lnB>
                      <a:noFill/>
                    </a:lnB>
                  </a:tcPr>
                </a:tc>
              </a:tr>
              <a:tr h="1581150">
                <a:tc>
                  <a:txBody>
                    <a:bodyPr/>
                    <a:lstStyle/>
                    <a:p>
                      <a:pPr marL="0" marR="0">
                        <a:lnSpc>
                          <a:spcPct val="115000"/>
                        </a:lnSpc>
                        <a:spcBef>
                          <a:spcPts val="0"/>
                        </a:spcBef>
                        <a:spcAft>
                          <a:spcPts val="0"/>
                        </a:spcAft>
                      </a:pPr>
                      <a:r>
                        <a:rPr lang="en-US" sz="2800" dirty="0">
                          <a:latin typeface="Times New Roman"/>
                          <a:ea typeface="Times New Roman"/>
                          <a:cs typeface="Times New Roman"/>
                        </a:rPr>
                        <a:t>EMERGENCY CASES</a:t>
                      </a:r>
                      <a:endParaRPr lang="en-US" sz="2400" dirty="0">
                        <a:latin typeface="Calibri"/>
                        <a:ea typeface="Calibri"/>
                        <a:cs typeface="Times New Roman"/>
                      </a:endParaRPr>
                    </a:p>
                  </a:txBody>
                  <a:tcPr marL="9525" marR="9525" marT="9525" marB="9525">
                    <a:lnL>
                      <a:noFill/>
                    </a:lnL>
                    <a:lnR>
                      <a:noFill/>
                    </a:lnR>
                    <a:lnT>
                      <a:noFill/>
                    </a:lnT>
                    <a:lnB>
                      <a:noFill/>
                    </a:lnB>
                  </a:tcPr>
                </a:tc>
                <a:tc>
                  <a:txBody>
                    <a:bodyPr/>
                    <a:lstStyle/>
                    <a:p>
                      <a:pPr marL="0" marR="0">
                        <a:lnSpc>
                          <a:spcPct val="115000"/>
                        </a:lnSpc>
                        <a:spcBef>
                          <a:spcPts val="0"/>
                        </a:spcBef>
                        <a:spcAft>
                          <a:spcPts val="0"/>
                        </a:spcAft>
                      </a:pPr>
                      <a:r>
                        <a:rPr lang="en-US" sz="2800" dirty="0" smtClean="0"/>
                        <a:t>Need immediate emergency treatment</a:t>
                      </a:r>
                      <a:endParaRPr lang="en-US" sz="2800" dirty="0">
                        <a:latin typeface="Calibri"/>
                        <a:ea typeface="Calibri"/>
                        <a:cs typeface="Times New Roman"/>
                      </a:endParaRPr>
                    </a:p>
                  </a:txBody>
                  <a:tcPr marL="9525" marR="9525" marT="9525" marB="9525">
                    <a:lnL>
                      <a:noFill/>
                    </a:lnL>
                    <a:lnR>
                      <a:noFill/>
                    </a:lnR>
                    <a:lnT>
                      <a:noFill/>
                    </a:lnT>
                    <a:lnB>
                      <a:noFill/>
                    </a:lnB>
                  </a:tcPr>
                </a:tc>
              </a:tr>
              <a:tr h="1581150">
                <a:tc>
                  <a:txBody>
                    <a:bodyPr/>
                    <a:lstStyle/>
                    <a:p>
                      <a:pPr marL="0" marR="0">
                        <a:lnSpc>
                          <a:spcPct val="115000"/>
                        </a:lnSpc>
                        <a:spcBef>
                          <a:spcPts val="0"/>
                        </a:spcBef>
                        <a:spcAft>
                          <a:spcPts val="0"/>
                        </a:spcAft>
                      </a:pPr>
                      <a:r>
                        <a:rPr lang="en-US" sz="2800" dirty="0">
                          <a:latin typeface="Times New Roman"/>
                          <a:ea typeface="Times New Roman"/>
                          <a:cs typeface="Times New Roman"/>
                        </a:rPr>
                        <a:t>PRIORITY CASES</a:t>
                      </a:r>
                      <a:endParaRPr lang="en-US" sz="2400" dirty="0">
                        <a:latin typeface="Calibri"/>
                        <a:ea typeface="Calibri"/>
                        <a:cs typeface="Times New Roman"/>
                      </a:endParaRPr>
                    </a:p>
                  </a:txBody>
                  <a:tcPr marL="9525" marR="9525" marT="9525" marB="9525">
                    <a:lnL>
                      <a:noFill/>
                    </a:lnL>
                    <a:lnR>
                      <a:noFill/>
                    </a:lnR>
                    <a:lnT>
                      <a:noFill/>
                    </a:lnT>
                    <a:lnB>
                      <a:noFill/>
                    </a:lnB>
                  </a:tcPr>
                </a:tc>
                <a:tc>
                  <a:txBody>
                    <a:bodyPr/>
                    <a:lstStyle/>
                    <a:p>
                      <a:pPr marL="0" marR="0">
                        <a:lnSpc>
                          <a:spcPct val="115000"/>
                        </a:lnSpc>
                        <a:spcBef>
                          <a:spcPts val="0"/>
                        </a:spcBef>
                        <a:spcAft>
                          <a:spcPts val="0"/>
                        </a:spcAft>
                      </a:pPr>
                      <a:r>
                        <a:rPr lang="en-US" sz="2800" kern="1200" baseline="0" dirty="0" smtClean="0">
                          <a:solidFill>
                            <a:schemeClr val="tx1"/>
                          </a:solidFill>
                          <a:latin typeface="+mn-lt"/>
                          <a:ea typeface="+mn-ea"/>
                          <a:cs typeface="+mn-cs"/>
                        </a:rPr>
                        <a:t>Need assessment and rapid attention</a:t>
                      </a:r>
                      <a:endParaRPr lang="en-US" sz="3600" dirty="0">
                        <a:latin typeface="Calibri"/>
                        <a:ea typeface="Calibri"/>
                        <a:cs typeface="Times New Roman"/>
                      </a:endParaRPr>
                    </a:p>
                  </a:txBody>
                  <a:tcPr marL="9525" marR="9525" marT="9525" marB="9525">
                    <a:lnL>
                      <a:noFill/>
                    </a:lnL>
                    <a:lnR>
                      <a:noFill/>
                    </a:lnR>
                    <a:lnT>
                      <a:noFill/>
                    </a:lnT>
                    <a:lnB>
                      <a:noFill/>
                    </a:lnB>
                  </a:tcPr>
                </a:tc>
              </a:tr>
              <a:tr h="1581150">
                <a:tc>
                  <a:txBody>
                    <a:bodyPr/>
                    <a:lstStyle/>
                    <a:p>
                      <a:pPr marL="0" marR="0">
                        <a:lnSpc>
                          <a:spcPct val="115000"/>
                        </a:lnSpc>
                        <a:spcBef>
                          <a:spcPts val="0"/>
                        </a:spcBef>
                        <a:spcAft>
                          <a:spcPts val="0"/>
                        </a:spcAft>
                      </a:pPr>
                      <a:r>
                        <a:rPr lang="en-US" sz="2800" dirty="0">
                          <a:latin typeface="Times New Roman"/>
                          <a:ea typeface="Times New Roman"/>
                          <a:cs typeface="Times New Roman"/>
                        </a:rPr>
                        <a:t>QUEUE or NON-URGENT CASES</a:t>
                      </a:r>
                      <a:endParaRPr lang="en-US" sz="2400" dirty="0">
                        <a:latin typeface="Calibri"/>
                        <a:ea typeface="Calibri"/>
                        <a:cs typeface="Times New Roman"/>
                      </a:endParaRPr>
                    </a:p>
                  </a:txBody>
                  <a:tcPr marL="9525" marR="9525" marT="9525" marB="9525">
                    <a:lnL>
                      <a:noFill/>
                    </a:lnL>
                    <a:lnR>
                      <a:noFill/>
                    </a:lnR>
                    <a:lnT>
                      <a:noFill/>
                    </a:lnT>
                    <a:lnB>
                      <a:noFill/>
                    </a:lnB>
                  </a:tcPr>
                </a:tc>
                <a:tc>
                  <a:txBody>
                    <a:bodyPr/>
                    <a:lstStyle/>
                    <a:p>
                      <a:pPr marL="0" marR="0">
                        <a:lnSpc>
                          <a:spcPct val="115000"/>
                        </a:lnSpc>
                        <a:spcBef>
                          <a:spcPts val="0"/>
                        </a:spcBef>
                        <a:spcAft>
                          <a:spcPts val="0"/>
                        </a:spcAft>
                      </a:pPr>
                      <a:r>
                        <a:rPr lang="en-US" sz="2800" kern="1200" baseline="0" dirty="0" smtClean="0">
                          <a:solidFill>
                            <a:schemeClr val="tx1"/>
                          </a:solidFill>
                          <a:latin typeface="+mn-lt"/>
                          <a:ea typeface="+mn-ea"/>
                          <a:cs typeface="+mn-cs"/>
                        </a:rPr>
                        <a:t>Can wait their turn in the queue</a:t>
                      </a:r>
                      <a:r>
                        <a:rPr lang="en-US" sz="2800" dirty="0" smtClean="0">
                          <a:latin typeface="Times New Roman"/>
                          <a:ea typeface="Times New Roman"/>
                          <a:cs typeface="Times New Roman"/>
                        </a:rPr>
                        <a:t>.</a:t>
                      </a:r>
                      <a:endParaRPr lang="en-US" sz="2400" dirty="0">
                        <a:latin typeface="Calibri"/>
                        <a:ea typeface="Calibri"/>
                        <a:cs typeface="Times New Roman"/>
                      </a:endParaRPr>
                    </a:p>
                  </a:txBody>
                  <a:tcPr marL="9525" marR="9525" marT="9525" marB="9525">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685800"/>
            <a:ext cx="8229600" cy="76200"/>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a:bodyPr>
          <a:lstStyle/>
          <a:p>
            <a:endParaRPr lang="en-GB" dirty="0" smtClean="0"/>
          </a:p>
          <a:p>
            <a:pPr algn="just"/>
            <a:r>
              <a:rPr lang="en-US" dirty="0" smtClean="0"/>
              <a:t>Resuscitation may be required for some infants, such as those born to mothers with chronic illness, to mothers who had a previous fetal or neonatal death, to mothers with pre-</a:t>
            </a:r>
            <a:r>
              <a:rPr lang="en-US" dirty="0" err="1" smtClean="0"/>
              <a:t>eclampsia</a:t>
            </a:r>
            <a:r>
              <a:rPr lang="en-US" dirty="0" smtClean="0"/>
              <a:t>, in multiple pregnancies, in preterm delivery, in abnormal presentation of the fetus, infants with a prolapsed cord, or after prolonged </a:t>
            </a:r>
            <a:r>
              <a:rPr lang="en-US" dirty="0" err="1" smtClean="0"/>
              <a:t>labour</a:t>
            </a:r>
            <a:r>
              <a:rPr lang="en-US" dirty="0" smtClean="0"/>
              <a:t>, rupture of membranes or </a:t>
            </a:r>
            <a:r>
              <a:rPr lang="en-US" dirty="0" err="1" smtClean="0"/>
              <a:t>meconium</a:t>
            </a:r>
            <a:r>
              <a:rPr lang="en-US" dirty="0" smtClean="0"/>
              <a:t>-stained liquor</a:t>
            </a:r>
          </a:p>
          <a:p>
            <a:pPr algn="just"/>
            <a:r>
              <a:rPr lang="en-US" dirty="0" smtClean="0"/>
              <a:t>For many infants, resuscitation cannot be anticipated before delivery.  therefore:</a:t>
            </a:r>
          </a:p>
          <a:p>
            <a:pPr lvl="0" algn="just"/>
            <a:r>
              <a:rPr lang="en-US" dirty="0" smtClean="0"/>
              <a:t>be prepared for resuscitation at every delivery, follow the assessment steps of chart </a:t>
            </a:r>
            <a:endParaRPr lang="en-GB"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GB" b="1" dirty="0" smtClean="0"/>
              <a:t>Why do babies need resuscitation – what is the main problem?</a:t>
            </a:r>
            <a:r>
              <a:rPr lang="en-US" dirty="0" smtClean="0"/>
              <a:t/>
            </a:r>
            <a:br>
              <a:rPr lang="en-US" dirty="0" smtClean="0"/>
            </a:br>
            <a:endParaRPr lang="en-US" dirty="0"/>
          </a:p>
        </p:txBody>
      </p:sp>
      <p:pic>
        <p:nvPicPr>
          <p:cNvPr id="4" name="Content Placeholder 3" descr="C:\Documents and Settings\Menglish\My Documents\My Pictures\Work\Clinical Sign Photos\Tone &amp; Colour_Oxford.JPG"/>
          <p:cNvPicPr>
            <a:picLocks noGrp="1" noChangeAspect="1" noChangeArrowheads="1"/>
          </p:cNvPicPr>
          <p:nvPr>
            <p:ph idx="1"/>
          </p:nvPr>
        </p:nvPicPr>
        <p:blipFill>
          <a:blip r:embed="rId2" cstate="print"/>
          <a:srcRect/>
          <a:stretch>
            <a:fillRect/>
          </a:stretch>
        </p:blipFill>
        <p:spPr bwMode="auto">
          <a:xfrm>
            <a:off x="152400" y="1219200"/>
            <a:ext cx="8991600"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19"/>
          </a:xfrm>
        </p:spPr>
        <p:txBody>
          <a:bodyPr>
            <a:normAutofit fontScale="90000"/>
          </a:bodyPr>
          <a:lstStyle/>
          <a:p>
            <a:endParaRPr lang="en-US" dirty="0"/>
          </a:p>
        </p:txBody>
      </p:sp>
      <p:sp>
        <p:nvSpPr>
          <p:cNvPr id="3" name="Content Placeholder 2"/>
          <p:cNvSpPr>
            <a:spLocks noGrp="1"/>
          </p:cNvSpPr>
          <p:nvPr>
            <p:ph idx="1"/>
          </p:nvPr>
        </p:nvSpPr>
        <p:spPr>
          <a:xfrm>
            <a:off x="228600" y="0"/>
            <a:ext cx="8686800" cy="7010400"/>
          </a:xfrm>
        </p:spPr>
        <p:txBody>
          <a:bodyPr>
            <a:normAutofit lnSpcReduction="10000"/>
          </a:bodyPr>
          <a:lstStyle/>
          <a:p>
            <a:pPr marL="228600" indent="-228600" algn="just">
              <a:buFontTx/>
              <a:buAutoNum type="arabicParenR"/>
            </a:pPr>
            <a:r>
              <a:rPr lang="en-GB" dirty="0" smtClean="0">
                <a:latin typeface="Times New Roman" pitchFamily="18" charset="0"/>
                <a:cs typeface="Times New Roman" pitchFamily="18" charset="0"/>
              </a:rPr>
              <a:t>Before we begin resuscitation however we must make sure the environment is appropriate.</a:t>
            </a:r>
          </a:p>
          <a:p>
            <a:pPr marL="228600" indent="-228600" algn="just">
              <a:buFontTx/>
              <a:buAutoNum type="arabicParenR"/>
            </a:pPr>
            <a:r>
              <a:rPr lang="en-GB" dirty="0" smtClean="0">
                <a:latin typeface="Times New Roman" pitchFamily="18" charset="0"/>
                <a:cs typeface="Times New Roman" pitchFamily="18" charset="0"/>
              </a:rPr>
              <a:t>Babies are born covered with fluid and have a big surface are to volume ratio, they will lose heat rapidly from evaporation of this fluid, from loss of heat to the air (convection) and loss of heat to cold surfaces (conduction).</a:t>
            </a:r>
          </a:p>
          <a:p>
            <a:pPr marL="228600" indent="-228600">
              <a:buFontTx/>
              <a:buAutoNum type="arabicParenR"/>
            </a:pPr>
            <a:r>
              <a:rPr lang="en-GB" dirty="0" smtClean="0">
                <a:latin typeface="Times New Roman" pitchFamily="18" charset="0"/>
                <a:cs typeface="Times New Roman" pitchFamily="18" charset="0"/>
              </a:rPr>
              <a:t>If a baby gets cold this;</a:t>
            </a:r>
            <a:br>
              <a:rPr lang="en-GB" dirty="0" smtClean="0">
                <a:latin typeface="Times New Roman" pitchFamily="18" charset="0"/>
                <a:cs typeface="Times New Roman" pitchFamily="18" charset="0"/>
              </a:rPr>
            </a:br>
            <a:r>
              <a:rPr lang="en-GB" dirty="0" smtClean="0">
                <a:latin typeface="Times New Roman" pitchFamily="18" charset="0"/>
                <a:cs typeface="Times New Roman" pitchFamily="18" charset="0"/>
              </a:rPr>
              <a:t>a) Turns off surfactant production – the lubricant that allows the lungs to open and take in air after 9 months filled with fluid</a:t>
            </a:r>
          </a:p>
          <a:p>
            <a:pPr marL="685800" lvl="1" indent="-228600" algn="just"/>
            <a:r>
              <a:rPr lang="en-GB" dirty="0" smtClean="0">
                <a:latin typeface="Times New Roman" pitchFamily="18" charset="0"/>
                <a:cs typeface="Times New Roman" pitchFamily="18" charset="0"/>
              </a:rPr>
              <a:t>b) Increases its need for glucose as an energy source to make heat and so can help make a baby hypoglycaemic.</a:t>
            </a:r>
          </a:p>
          <a:p>
            <a:pPr lvl="1"/>
            <a:endParaRPr lang="en-GB"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304800"/>
          </a:xfrm>
        </p:spPr>
        <p:txBody>
          <a:bodyPr>
            <a:normAutofit fontScale="90000"/>
          </a:bodyPr>
          <a:lstStyle/>
          <a:p>
            <a:endParaRPr lang="en-US" dirty="0"/>
          </a:p>
        </p:txBody>
      </p:sp>
      <p:sp>
        <p:nvSpPr>
          <p:cNvPr id="3" name="Content Placeholder 2"/>
          <p:cNvSpPr>
            <a:spLocks noGrp="1"/>
          </p:cNvSpPr>
          <p:nvPr>
            <p:ph idx="1"/>
          </p:nvPr>
        </p:nvSpPr>
        <p:spPr>
          <a:xfrm>
            <a:off x="0" y="152400"/>
            <a:ext cx="8991600" cy="6477000"/>
          </a:xfrm>
        </p:spPr>
        <p:txBody>
          <a:bodyPr>
            <a:normAutofit fontScale="85000" lnSpcReduction="20000"/>
          </a:bodyPr>
          <a:lstStyle/>
          <a:p>
            <a:r>
              <a:rPr lang="en-US" b="1" u="sng" dirty="0" smtClean="0">
                <a:latin typeface="Arial" charset="0"/>
              </a:rPr>
              <a:t>Equipment</a:t>
            </a:r>
            <a:endParaRPr lang="en-US" dirty="0" smtClean="0">
              <a:latin typeface="Arial" charset="0"/>
            </a:endParaRPr>
          </a:p>
          <a:p>
            <a:pPr eaLnBrk="0" hangingPunct="0"/>
            <a:r>
              <a:rPr lang="en-US" dirty="0" smtClean="0">
                <a:latin typeface="Arial" charset="0"/>
              </a:rPr>
              <a:t>Clock</a:t>
            </a:r>
          </a:p>
          <a:p>
            <a:pPr eaLnBrk="0" hangingPunct="0"/>
            <a:r>
              <a:rPr lang="en-US" dirty="0" smtClean="0">
                <a:latin typeface="Arial" charset="0"/>
              </a:rPr>
              <a:t>Warm dry towels</a:t>
            </a:r>
          </a:p>
          <a:p>
            <a:pPr eaLnBrk="0" hangingPunct="0"/>
            <a:r>
              <a:rPr lang="en-US" dirty="0" smtClean="0">
                <a:latin typeface="Arial" charset="0"/>
              </a:rPr>
              <a:t>Firm stable surface &amp; Lighting</a:t>
            </a:r>
          </a:p>
          <a:p>
            <a:pPr eaLnBrk="0" hangingPunct="0"/>
            <a:r>
              <a:rPr lang="en-GB" dirty="0" smtClean="0">
                <a:latin typeface="Arial" charset="0"/>
              </a:rPr>
              <a:t>Bag Valve device (not damaged)</a:t>
            </a:r>
            <a:endParaRPr lang="en-US" dirty="0" smtClean="0">
              <a:latin typeface="Arial" charset="0"/>
            </a:endParaRPr>
          </a:p>
          <a:p>
            <a:pPr eaLnBrk="0" hangingPunct="0"/>
            <a:r>
              <a:rPr lang="en-US" dirty="0" smtClean="0">
                <a:latin typeface="Arial" charset="0"/>
              </a:rPr>
              <a:t>Face masks</a:t>
            </a:r>
          </a:p>
          <a:p>
            <a:pPr eaLnBrk="0" hangingPunct="0"/>
            <a:r>
              <a:rPr lang="en-US" dirty="0" smtClean="0">
                <a:latin typeface="Arial" charset="0"/>
              </a:rPr>
              <a:t>Wide bore sucker</a:t>
            </a:r>
          </a:p>
          <a:p>
            <a:pPr eaLnBrk="0" hangingPunct="0"/>
            <a:r>
              <a:rPr lang="en-US" dirty="0" smtClean="0">
                <a:latin typeface="Arial" charset="0"/>
              </a:rPr>
              <a:t>(</a:t>
            </a:r>
            <a:r>
              <a:rPr lang="en-US" dirty="0" err="1" smtClean="0">
                <a:latin typeface="Arial" charset="0"/>
              </a:rPr>
              <a:t>Guedel</a:t>
            </a:r>
            <a:r>
              <a:rPr lang="en-US" dirty="0" smtClean="0">
                <a:latin typeface="Arial" charset="0"/>
              </a:rPr>
              <a:t> airways)</a:t>
            </a:r>
          </a:p>
          <a:p>
            <a:pPr eaLnBrk="0" hangingPunct="0"/>
            <a:r>
              <a:rPr lang="en-GB" dirty="0" smtClean="0">
                <a:latin typeface="Arial" charset="0"/>
              </a:rPr>
              <a:t>(Oxygen)</a:t>
            </a:r>
            <a:endParaRPr lang="en-US" dirty="0" smtClean="0">
              <a:latin typeface="Arial" charset="0"/>
            </a:endParaRPr>
          </a:p>
          <a:p>
            <a:pPr eaLnBrk="0" hangingPunct="0"/>
            <a:r>
              <a:rPr lang="en-US" dirty="0" smtClean="0">
                <a:latin typeface="Arial" charset="0"/>
              </a:rPr>
              <a:t>Laryngoscope</a:t>
            </a:r>
          </a:p>
          <a:p>
            <a:pPr eaLnBrk="0" hangingPunct="0"/>
            <a:r>
              <a:rPr lang="en-GB" dirty="0" smtClean="0">
                <a:latin typeface="Arial" charset="0"/>
              </a:rPr>
              <a:t>ET tubes (sizes 2.0 to 4.0)</a:t>
            </a:r>
            <a:endParaRPr lang="en-US" dirty="0" smtClean="0">
              <a:latin typeface="Arial" charset="0"/>
            </a:endParaRPr>
          </a:p>
          <a:p>
            <a:pPr eaLnBrk="0" hangingPunct="0"/>
            <a:r>
              <a:rPr lang="en-US" dirty="0" smtClean="0">
                <a:latin typeface="Arial" charset="0"/>
              </a:rPr>
              <a:t>Drugs</a:t>
            </a:r>
          </a:p>
          <a:p>
            <a:pPr eaLnBrk="0" hangingPunct="0"/>
            <a:r>
              <a:rPr lang="en-US" dirty="0" smtClean="0">
                <a:latin typeface="Arial" charset="0"/>
              </a:rPr>
              <a:t>	Adrenaline</a:t>
            </a:r>
          </a:p>
          <a:p>
            <a:pPr eaLnBrk="0" hangingPunct="0"/>
            <a:r>
              <a:rPr lang="en-US" dirty="0" smtClean="0">
                <a:latin typeface="Arial" charset="0"/>
              </a:rPr>
              <a:t>         	(Volume)</a:t>
            </a:r>
          </a:p>
          <a:p>
            <a:pPr eaLnBrk="0" hangingPunct="0"/>
            <a:r>
              <a:rPr lang="en-US" dirty="0" smtClean="0">
                <a:latin typeface="Arial" charset="0"/>
              </a:rPr>
              <a:t>Scissors and tape</a:t>
            </a:r>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066800"/>
            <a:ext cx="8229600" cy="381000"/>
          </a:xfrm>
        </p:spPr>
        <p:txBody>
          <a:bodyPr>
            <a:normAutofit fontScale="90000"/>
          </a:bodyPr>
          <a:lstStyle/>
          <a:p>
            <a:endParaRPr lang="en-US" dirty="0"/>
          </a:p>
        </p:txBody>
      </p:sp>
      <p:sp>
        <p:nvSpPr>
          <p:cNvPr id="3" name="Content Placeholder 2"/>
          <p:cNvSpPr>
            <a:spLocks noGrp="1"/>
          </p:cNvSpPr>
          <p:nvPr>
            <p:ph idx="1"/>
          </p:nvPr>
        </p:nvSpPr>
        <p:spPr>
          <a:xfrm>
            <a:off x="0" y="228600"/>
            <a:ext cx="8991600" cy="6629400"/>
          </a:xfrm>
        </p:spPr>
        <p:txBody>
          <a:bodyPr/>
          <a:lstStyle/>
          <a:p>
            <a:r>
              <a:rPr lang="en-GB" b="1" dirty="0" smtClean="0"/>
              <a:t>Resuscitation – Step 1</a:t>
            </a:r>
            <a:endParaRPr lang="en-US" b="1" dirty="0"/>
          </a:p>
        </p:txBody>
      </p:sp>
      <p:pic>
        <p:nvPicPr>
          <p:cNvPr id="4" name="Picture 3" descr="immediate delivery"/>
          <p:cNvPicPr>
            <a:picLocks noChangeAspect="1" noChangeArrowheads="1"/>
          </p:cNvPicPr>
          <p:nvPr/>
        </p:nvPicPr>
        <p:blipFill>
          <a:blip r:embed="rId2" cstate="print"/>
          <a:srcRect/>
          <a:stretch>
            <a:fillRect/>
          </a:stretch>
        </p:blipFill>
        <p:spPr bwMode="auto">
          <a:xfrm>
            <a:off x="5181600" y="228601"/>
            <a:ext cx="3657600" cy="1295400"/>
          </a:xfrm>
          <a:prstGeom prst="rect">
            <a:avLst/>
          </a:prstGeom>
          <a:noFill/>
          <a:ln w="9525">
            <a:noFill/>
            <a:miter lim="800000"/>
            <a:headEnd/>
            <a:tailEnd/>
          </a:ln>
        </p:spPr>
      </p:pic>
      <p:sp>
        <p:nvSpPr>
          <p:cNvPr id="5" name="Rectangle 4"/>
          <p:cNvSpPr txBox="1">
            <a:spLocks noChangeArrowheads="1"/>
          </p:cNvSpPr>
          <p:nvPr/>
        </p:nvSpPr>
        <p:spPr>
          <a:xfrm>
            <a:off x="0" y="1905000"/>
            <a:ext cx="9144000" cy="1752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a:r>
            <a:r>
              <a:rPr kumimoji="0" lang="en-GB"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Equipment routinely checked and working)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(Define tasks – resuscitation nurse / who is in charge to provide an effective team)</a:t>
            </a:r>
          </a:p>
        </p:txBody>
      </p:sp>
      <p:sp>
        <p:nvSpPr>
          <p:cNvPr id="7" name="Text Box 5"/>
          <p:cNvSpPr txBox="1">
            <a:spLocks noChangeArrowheads="1"/>
          </p:cNvSpPr>
          <p:nvPr/>
        </p:nvSpPr>
        <p:spPr bwMode="auto">
          <a:xfrm>
            <a:off x="1143000" y="3962400"/>
            <a:ext cx="2819400" cy="2339102"/>
          </a:xfrm>
          <a:prstGeom prst="rect">
            <a:avLst/>
          </a:prstGeom>
          <a:noFill/>
          <a:ln w="9525">
            <a:solidFill>
              <a:schemeClr val="tx1"/>
            </a:solidFill>
            <a:miter lim="800000"/>
            <a:headEnd/>
            <a:tailEnd/>
          </a:ln>
        </p:spPr>
        <p:txBody>
          <a:bodyPr>
            <a:spAutoFit/>
          </a:bodyPr>
          <a:lstStyle/>
          <a:p>
            <a:pPr>
              <a:spcBef>
                <a:spcPct val="50000"/>
              </a:spcBef>
            </a:pPr>
            <a:r>
              <a:rPr lang="en-GB" sz="2000" dirty="0">
                <a:latin typeface="Arial" charset="0"/>
              </a:rPr>
              <a:t>Dry and stimulate</a:t>
            </a:r>
          </a:p>
          <a:p>
            <a:pPr>
              <a:spcBef>
                <a:spcPct val="50000"/>
              </a:spcBef>
            </a:pPr>
            <a:r>
              <a:rPr lang="en-GB" sz="2000" dirty="0">
                <a:latin typeface="Arial" charset="0"/>
              </a:rPr>
              <a:t>10-20 seconds</a:t>
            </a:r>
          </a:p>
          <a:p>
            <a:pPr>
              <a:spcBef>
                <a:spcPct val="50000"/>
              </a:spcBef>
            </a:pPr>
            <a:r>
              <a:rPr lang="en-GB" sz="2400" dirty="0">
                <a:solidFill>
                  <a:schemeClr val="accent2"/>
                </a:solidFill>
                <a:latin typeface="Arial" charset="0"/>
              </a:rPr>
              <a:t>Observe:</a:t>
            </a:r>
          </a:p>
          <a:p>
            <a:pPr>
              <a:spcBef>
                <a:spcPct val="50000"/>
              </a:spcBef>
            </a:pPr>
            <a:r>
              <a:rPr lang="en-GB" sz="2400" dirty="0">
                <a:solidFill>
                  <a:schemeClr val="accent2"/>
                </a:solidFill>
                <a:latin typeface="Arial" charset="0"/>
              </a:rPr>
              <a:t>Colour / Tone / Cry / Respiratory Effort</a:t>
            </a:r>
          </a:p>
        </p:txBody>
      </p:sp>
      <p:sp>
        <p:nvSpPr>
          <p:cNvPr id="8" name="Text Box 6"/>
          <p:cNvSpPr txBox="1">
            <a:spLocks noChangeArrowheads="1"/>
          </p:cNvSpPr>
          <p:nvPr/>
        </p:nvSpPr>
        <p:spPr bwMode="auto">
          <a:xfrm>
            <a:off x="4716016" y="3962400"/>
            <a:ext cx="3818384" cy="1569660"/>
          </a:xfrm>
          <a:prstGeom prst="rect">
            <a:avLst/>
          </a:prstGeom>
          <a:noFill/>
          <a:ln w="9525">
            <a:noFill/>
            <a:miter lim="800000"/>
            <a:headEnd/>
            <a:tailEnd/>
          </a:ln>
        </p:spPr>
        <p:txBody>
          <a:bodyPr wrap="square">
            <a:spAutoFit/>
          </a:bodyPr>
          <a:lstStyle/>
          <a:p>
            <a:pPr>
              <a:spcBef>
                <a:spcPct val="50000"/>
              </a:spcBef>
            </a:pPr>
            <a:r>
              <a:rPr lang="en-GB" sz="2400" i="1" dirty="0">
                <a:solidFill>
                  <a:srgbClr val="FF0000"/>
                </a:solidFill>
                <a:latin typeface="Arial" charset="0"/>
              </a:rPr>
              <a:t>Warm place</a:t>
            </a:r>
          </a:p>
          <a:p>
            <a:pPr>
              <a:spcBef>
                <a:spcPct val="50000"/>
              </a:spcBef>
            </a:pPr>
            <a:r>
              <a:rPr lang="en-GB" sz="2400" i="1" dirty="0">
                <a:solidFill>
                  <a:srgbClr val="FF0000"/>
                </a:solidFill>
                <a:latin typeface="Arial" charset="0"/>
              </a:rPr>
              <a:t>? Hanging upside down</a:t>
            </a:r>
          </a:p>
          <a:p>
            <a:pPr>
              <a:spcBef>
                <a:spcPct val="50000"/>
              </a:spcBef>
            </a:pPr>
            <a:r>
              <a:rPr lang="en-GB" sz="2400" i="1" dirty="0">
                <a:solidFill>
                  <a:srgbClr val="FF0000"/>
                </a:solidFill>
                <a:latin typeface="Arial" charset="0"/>
              </a:rPr>
              <a:t>? Slapping the bottom</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45719"/>
          </a:xfrm>
        </p:spPr>
        <p:txBody>
          <a:bodyPr>
            <a:normAutofit fontScale="90000"/>
          </a:bodyPr>
          <a:lstStyle/>
          <a:p>
            <a:endParaRPr lang="en-US" dirty="0"/>
          </a:p>
        </p:txBody>
      </p:sp>
      <p:sp>
        <p:nvSpPr>
          <p:cNvPr id="3" name="Content Placeholder 2"/>
          <p:cNvSpPr>
            <a:spLocks noGrp="1"/>
          </p:cNvSpPr>
          <p:nvPr>
            <p:ph idx="1"/>
          </p:nvPr>
        </p:nvSpPr>
        <p:spPr>
          <a:xfrm>
            <a:off x="0" y="152400"/>
            <a:ext cx="8991600" cy="6477000"/>
          </a:xfrm>
        </p:spPr>
        <p:txBody>
          <a:bodyPr>
            <a:noAutofit/>
          </a:bodyPr>
          <a:lstStyle/>
          <a:p>
            <a:pPr marL="228600" indent="-228600" algn="just">
              <a:buFontTx/>
              <a:buAutoNum type="arabicParenR"/>
            </a:pPr>
            <a:r>
              <a:rPr lang="en-GB" sz="2000" dirty="0" smtClean="0">
                <a:latin typeface="Times New Roman" pitchFamily="18" charset="0"/>
                <a:cs typeface="Times New Roman" pitchFamily="18" charset="0"/>
              </a:rPr>
              <a:t>The first two bullet points are in brackets because they are an essential part of all resuscitation events but need to be thought about before the need for resuscitation arises.</a:t>
            </a:r>
          </a:p>
          <a:p>
            <a:pPr marL="228600" indent="-228600" algn="just">
              <a:buFontTx/>
              <a:buAutoNum type="arabicParenR"/>
            </a:pPr>
            <a:r>
              <a:rPr lang="en-GB" sz="2000" dirty="0" smtClean="0">
                <a:latin typeface="Times New Roman" pitchFamily="18" charset="0"/>
                <a:cs typeface="Times New Roman" pitchFamily="18" charset="0"/>
              </a:rPr>
              <a:t>Equipment for resuscitation must always be ready – routines for checking things on each shift must be in place.</a:t>
            </a:r>
          </a:p>
          <a:p>
            <a:pPr marL="228600" indent="-228600" algn="just">
              <a:buFontTx/>
              <a:buAutoNum type="arabicParenR"/>
            </a:pPr>
            <a:r>
              <a:rPr lang="en-GB" sz="2000" dirty="0" smtClean="0">
                <a:latin typeface="Times New Roman" pitchFamily="18" charset="0"/>
                <a:cs typeface="Times New Roman" pitchFamily="18" charset="0"/>
              </a:rPr>
              <a:t>Ideally highly skilled providers would be available – use them – if people are resuscitating together it is very important that one person is in charge and directing the overall approach.</a:t>
            </a:r>
          </a:p>
          <a:p>
            <a:pPr marL="228600" indent="-228600" algn="just">
              <a:buFontTx/>
              <a:buAutoNum type="arabicParenR"/>
            </a:pPr>
            <a:r>
              <a:rPr lang="en-GB" sz="2000" dirty="0" smtClean="0">
                <a:latin typeface="Times New Roman" pitchFamily="18" charset="0"/>
                <a:cs typeface="Times New Roman" pitchFamily="18" charset="0"/>
              </a:rPr>
              <a:t>The first priority therefore after the cord is cut is to dry the baby, wrap it in clean, dry towels and move it to a place where it can be kept warm while any further resuscitation is commenced.</a:t>
            </a:r>
          </a:p>
          <a:p>
            <a:pPr marL="228600" indent="-228600" algn="just">
              <a:buFontTx/>
              <a:buAutoNum type="arabicParenR"/>
            </a:pPr>
            <a:r>
              <a:rPr lang="en-GB" sz="2000" dirty="0" smtClean="0">
                <a:latin typeface="Times New Roman" pitchFamily="18" charset="0"/>
                <a:cs typeface="Times New Roman" pitchFamily="18" charset="0"/>
              </a:rPr>
              <a:t>What do people think about hanging the baby upside down to ‘let the fluid in the lungs drain out’, or slapping the baby’s bottom to stimulate it to cry?</a:t>
            </a:r>
          </a:p>
          <a:p>
            <a:pPr marL="228600" indent="-228600" algn="just">
              <a:buFontTx/>
              <a:buAutoNum type="arabicParenR"/>
            </a:pPr>
            <a:r>
              <a:rPr lang="en-GB" sz="2000" dirty="0" smtClean="0">
                <a:latin typeface="Times New Roman" pitchFamily="18" charset="0"/>
                <a:cs typeface="Times New Roman" pitchFamily="18" charset="0"/>
              </a:rPr>
              <a:t>Hanging upside down achieves nothing in terms of clearing fluid – fluid is squeezed out of the chest during delivery and reabsorbed </a:t>
            </a:r>
            <a:r>
              <a:rPr lang="en-GB" sz="2000" u="sng" dirty="0" smtClean="0">
                <a:latin typeface="Times New Roman" pitchFamily="18" charset="0"/>
                <a:cs typeface="Times New Roman" pitchFamily="18" charset="0"/>
              </a:rPr>
              <a:t>once the lungs have been expanded</a:t>
            </a:r>
            <a:r>
              <a:rPr lang="en-GB" sz="2000" dirty="0" smtClean="0">
                <a:latin typeface="Times New Roman" pitchFamily="18" charset="0"/>
                <a:cs typeface="Times New Roman" pitchFamily="18" charset="0"/>
              </a:rPr>
              <a:t> by the first few breaths. There is also a danger to the hips from hanging a baby with poor muscular tone upside down.</a:t>
            </a:r>
          </a:p>
          <a:p>
            <a:pPr marL="228600" indent="-228600" algn="just">
              <a:buFontTx/>
              <a:buAutoNum type="arabicParenR"/>
            </a:pPr>
            <a:r>
              <a:rPr lang="en-GB" sz="2000" dirty="0" smtClean="0">
                <a:latin typeface="Times New Roman" pitchFamily="18" charset="0"/>
                <a:cs typeface="Times New Roman" pitchFamily="18" charset="0"/>
              </a:rPr>
              <a:t>The best way to stimulate the baby is the action of drying it with a towel – if it does not respond to this then slapping the bottom or pinching the feet will achieve nothing</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19"/>
          </a:xfrm>
        </p:spPr>
        <p:txBody>
          <a:bodyPr>
            <a:normAutofit fontScale="90000"/>
          </a:bodyPr>
          <a:lstStyle/>
          <a:p>
            <a:endParaRPr lang="en-US" dirty="0"/>
          </a:p>
        </p:txBody>
      </p:sp>
      <p:sp>
        <p:nvSpPr>
          <p:cNvPr id="3" name="Content Placeholder 2"/>
          <p:cNvSpPr>
            <a:spLocks noGrp="1"/>
          </p:cNvSpPr>
          <p:nvPr>
            <p:ph idx="1"/>
          </p:nvPr>
        </p:nvSpPr>
        <p:spPr>
          <a:xfrm>
            <a:off x="0" y="152400"/>
            <a:ext cx="9144000" cy="6477000"/>
          </a:xfrm>
        </p:spPr>
        <p:txBody>
          <a:bodyPr/>
          <a:lstStyle/>
          <a:p>
            <a:r>
              <a:rPr lang="en-GB" b="1" dirty="0" smtClean="0"/>
              <a:t>Resuscitation – Step 2 – Airway</a:t>
            </a:r>
          </a:p>
          <a:p>
            <a:endParaRPr lang="en-US" b="1" dirty="0"/>
          </a:p>
        </p:txBody>
      </p:sp>
      <p:sp>
        <p:nvSpPr>
          <p:cNvPr id="4" name="Text Box 4"/>
          <p:cNvSpPr txBox="1">
            <a:spLocks noChangeArrowheads="1"/>
          </p:cNvSpPr>
          <p:nvPr/>
        </p:nvSpPr>
        <p:spPr bwMode="auto">
          <a:xfrm>
            <a:off x="533400" y="762001"/>
            <a:ext cx="2667000" cy="1569660"/>
          </a:xfrm>
          <a:prstGeom prst="rect">
            <a:avLst/>
          </a:prstGeom>
          <a:noFill/>
          <a:ln w="9525">
            <a:solidFill>
              <a:schemeClr val="tx1"/>
            </a:solidFill>
            <a:miter lim="800000"/>
            <a:headEnd/>
            <a:tailEnd/>
          </a:ln>
        </p:spPr>
        <p:txBody>
          <a:bodyPr wrap="square">
            <a:spAutoFit/>
          </a:bodyPr>
          <a:lstStyle/>
          <a:p>
            <a:pPr>
              <a:spcBef>
                <a:spcPct val="50000"/>
              </a:spcBef>
            </a:pPr>
            <a:r>
              <a:rPr lang="en-GB" sz="1600" dirty="0">
                <a:latin typeface="Arial" charset="0"/>
              </a:rPr>
              <a:t>Dry and stimulate for 10-20 seconds</a:t>
            </a:r>
          </a:p>
          <a:p>
            <a:pPr>
              <a:spcBef>
                <a:spcPct val="50000"/>
              </a:spcBef>
            </a:pPr>
            <a:r>
              <a:rPr lang="en-GB" sz="1600" dirty="0">
                <a:solidFill>
                  <a:schemeClr val="accent2"/>
                </a:solidFill>
                <a:latin typeface="Arial" charset="0"/>
              </a:rPr>
              <a:t>Observe:</a:t>
            </a:r>
          </a:p>
          <a:p>
            <a:pPr>
              <a:spcBef>
                <a:spcPct val="50000"/>
              </a:spcBef>
            </a:pPr>
            <a:r>
              <a:rPr lang="en-GB" sz="1600" dirty="0">
                <a:solidFill>
                  <a:schemeClr val="accent2"/>
                </a:solidFill>
                <a:latin typeface="Arial" charset="0"/>
              </a:rPr>
              <a:t>Colour / Tone / Cry / Respiratory Effort</a:t>
            </a:r>
          </a:p>
        </p:txBody>
      </p:sp>
      <p:sp>
        <p:nvSpPr>
          <p:cNvPr id="5" name="Text Box 7"/>
          <p:cNvSpPr txBox="1">
            <a:spLocks noChangeArrowheads="1"/>
          </p:cNvSpPr>
          <p:nvPr/>
        </p:nvSpPr>
        <p:spPr bwMode="auto">
          <a:xfrm>
            <a:off x="4953000" y="1143000"/>
            <a:ext cx="3810000" cy="1646605"/>
          </a:xfrm>
          <a:prstGeom prst="rect">
            <a:avLst/>
          </a:prstGeom>
          <a:noFill/>
          <a:ln w="9525">
            <a:solidFill>
              <a:schemeClr val="tx1"/>
            </a:solidFill>
            <a:miter lim="800000"/>
            <a:headEnd/>
            <a:tailEnd/>
          </a:ln>
        </p:spPr>
        <p:txBody>
          <a:bodyPr wrap="square">
            <a:spAutoFit/>
          </a:bodyPr>
          <a:lstStyle/>
          <a:p>
            <a:pPr>
              <a:spcBef>
                <a:spcPct val="50000"/>
              </a:spcBef>
            </a:pPr>
            <a:r>
              <a:rPr lang="en-GB" dirty="0">
                <a:latin typeface="Arial" charset="0"/>
              </a:rPr>
              <a:t>The airway must be open and the baby must be breathing!</a:t>
            </a:r>
          </a:p>
          <a:p>
            <a:pPr>
              <a:spcBef>
                <a:spcPct val="50000"/>
              </a:spcBef>
            </a:pPr>
            <a:r>
              <a:rPr lang="en-GB" dirty="0">
                <a:solidFill>
                  <a:schemeClr val="accent2"/>
                </a:solidFill>
                <a:latin typeface="Arial" charset="0"/>
              </a:rPr>
              <a:t>Check Heart Rate and if the baby continues to improve pass to mother – 95% of births</a:t>
            </a:r>
            <a:r>
              <a:rPr lang="en-GB" sz="2000" dirty="0">
                <a:solidFill>
                  <a:schemeClr val="accent2"/>
                </a:solidFill>
                <a:latin typeface="Arial" charset="0"/>
              </a:rPr>
              <a:t>!</a:t>
            </a:r>
          </a:p>
        </p:txBody>
      </p:sp>
      <p:cxnSp>
        <p:nvCxnSpPr>
          <p:cNvPr id="7" name="Straight Arrow Connector 6"/>
          <p:cNvCxnSpPr/>
          <p:nvPr/>
        </p:nvCxnSpPr>
        <p:spPr>
          <a:xfrm flipV="1">
            <a:off x="3200400" y="1752600"/>
            <a:ext cx="1828800" cy="218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 name="Text Box 10"/>
          <p:cNvSpPr txBox="1">
            <a:spLocks noChangeArrowheads="1"/>
          </p:cNvSpPr>
          <p:nvPr/>
        </p:nvSpPr>
        <p:spPr bwMode="auto">
          <a:xfrm>
            <a:off x="1524000" y="2438401"/>
            <a:ext cx="2057400" cy="707886"/>
          </a:xfrm>
          <a:prstGeom prst="rect">
            <a:avLst/>
          </a:prstGeom>
          <a:noFill/>
          <a:ln w="9525">
            <a:noFill/>
            <a:miter lim="800000"/>
            <a:headEnd/>
            <a:tailEnd/>
          </a:ln>
        </p:spPr>
        <p:txBody>
          <a:bodyPr wrap="square">
            <a:spAutoFit/>
          </a:bodyPr>
          <a:lstStyle/>
          <a:p>
            <a:pPr algn="ctr">
              <a:spcBef>
                <a:spcPct val="50000"/>
              </a:spcBef>
            </a:pPr>
            <a:r>
              <a:rPr lang="en-GB" sz="2000" b="1" dirty="0">
                <a:solidFill>
                  <a:srgbClr val="FF66FF"/>
                </a:solidFill>
              </a:rPr>
              <a:t>Baby NOT Crying / Floppy</a:t>
            </a:r>
          </a:p>
        </p:txBody>
      </p:sp>
      <p:cxnSp>
        <p:nvCxnSpPr>
          <p:cNvPr id="11" name="Straight Arrow Connector 10"/>
          <p:cNvCxnSpPr/>
          <p:nvPr/>
        </p:nvCxnSpPr>
        <p:spPr>
          <a:xfrm>
            <a:off x="1676400" y="2286000"/>
            <a:ext cx="0" cy="838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7" name="Text Box 6"/>
          <p:cNvSpPr txBox="1">
            <a:spLocks noChangeArrowheads="1"/>
          </p:cNvSpPr>
          <p:nvPr/>
        </p:nvSpPr>
        <p:spPr bwMode="auto">
          <a:xfrm>
            <a:off x="3352800" y="1066801"/>
            <a:ext cx="1371600" cy="646331"/>
          </a:xfrm>
          <a:prstGeom prst="rect">
            <a:avLst/>
          </a:prstGeom>
          <a:noFill/>
          <a:ln w="9525">
            <a:noFill/>
            <a:miter lim="800000"/>
            <a:headEnd/>
            <a:tailEnd/>
          </a:ln>
        </p:spPr>
        <p:txBody>
          <a:bodyPr wrap="square">
            <a:spAutoFit/>
          </a:bodyPr>
          <a:lstStyle/>
          <a:p>
            <a:pPr algn="ctr">
              <a:spcBef>
                <a:spcPct val="50000"/>
              </a:spcBef>
            </a:pPr>
            <a:r>
              <a:rPr lang="en-GB" b="1" dirty="0"/>
              <a:t>Baby Crying / Vigorous</a:t>
            </a:r>
          </a:p>
        </p:txBody>
      </p:sp>
      <p:sp>
        <p:nvSpPr>
          <p:cNvPr id="24" name="Text Box 4"/>
          <p:cNvSpPr txBox="1">
            <a:spLocks noChangeArrowheads="1"/>
          </p:cNvSpPr>
          <p:nvPr/>
        </p:nvSpPr>
        <p:spPr bwMode="auto">
          <a:xfrm>
            <a:off x="762000" y="3124200"/>
            <a:ext cx="1600200" cy="1219200"/>
          </a:xfrm>
          <a:prstGeom prst="rect">
            <a:avLst/>
          </a:prstGeom>
          <a:noFill/>
          <a:ln w="9525">
            <a:solidFill>
              <a:schemeClr val="tx1"/>
            </a:solidFill>
            <a:miter lim="800000"/>
            <a:headEnd/>
            <a:tailEnd/>
          </a:ln>
        </p:spPr>
        <p:txBody>
          <a:bodyPr wrap="square">
            <a:spAutoFit/>
          </a:bodyPr>
          <a:lstStyle/>
          <a:p>
            <a:pPr>
              <a:spcBef>
                <a:spcPct val="50000"/>
              </a:spcBef>
            </a:pPr>
            <a:r>
              <a:rPr lang="en-GB" dirty="0">
                <a:latin typeface="Arial" charset="0"/>
              </a:rPr>
              <a:t>Dry and stimulate for 10-20 seconds</a:t>
            </a:r>
          </a:p>
        </p:txBody>
      </p:sp>
      <p:sp>
        <p:nvSpPr>
          <p:cNvPr id="27" name="Text Box 7"/>
          <p:cNvSpPr txBox="1">
            <a:spLocks noChangeArrowheads="1"/>
          </p:cNvSpPr>
          <p:nvPr/>
        </p:nvSpPr>
        <p:spPr bwMode="auto">
          <a:xfrm>
            <a:off x="381000" y="4800600"/>
            <a:ext cx="4267200" cy="1892826"/>
          </a:xfrm>
          <a:prstGeom prst="rect">
            <a:avLst/>
          </a:prstGeom>
          <a:noFill/>
          <a:ln w="9525">
            <a:solidFill>
              <a:schemeClr val="tx1"/>
            </a:solidFill>
            <a:miter lim="800000"/>
            <a:headEnd/>
            <a:tailEnd/>
          </a:ln>
        </p:spPr>
        <p:txBody>
          <a:bodyPr wrap="square">
            <a:spAutoFit/>
          </a:bodyPr>
          <a:lstStyle/>
          <a:p>
            <a:pPr>
              <a:spcBef>
                <a:spcPct val="50000"/>
              </a:spcBef>
            </a:pPr>
            <a:r>
              <a:rPr lang="en-GB" dirty="0">
                <a:latin typeface="Arial" charset="0"/>
              </a:rPr>
              <a:t>Open / Clear the AIRWAY:</a:t>
            </a:r>
          </a:p>
          <a:p>
            <a:pPr>
              <a:spcBef>
                <a:spcPct val="50000"/>
              </a:spcBef>
            </a:pPr>
            <a:r>
              <a:rPr lang="en-GB" dirty="0">
                <a:solidFill>
                  <a:schemeClr val="accent2"/>
                </a:solidFill>
                <a:latin typeface="Arial" charset="0"/>
              </a:rPr>
              <a:t>(Remove </a:t>
            </a:r>
            <a:r>
              <a:rPr lang="en-GB" u="sng" dirty="0">
                <a:solidFill>
                  <a:schemeClr val="accent2"/>
                </a:solidFill>
                <a:latin typeface="Arial" charset="0"/>
              </a:rPr>
              <a:t>thick</a:t>
            </a:r>
            <a:r>
              <a:rPr lang="en-GB" dirty="0">
                <a:solidFill>
                  <a:schemeClr val="accent2"/>
                </a:solidFill>
                <a:latin typeface="Arial" charset="0"/>
              </a:rPr>
              <a:t> </a:t>
            </a:r>
            <a:r>
              <a:rPr lang="en-GB" dirty="0" err="1">
                <a:solidFill>
                  <a:schemeClr val="accent2"/>
                </a:solidFill>
                <a:latin typeface="Arial" charset="0"/>
              </a:rPr>
              <a:t>meconium</a:t>
            </a:r>
            <a:r>
              <a:rPr lang="en-GB" dirty="0">
                <a:solidFill>
                  <a:schemeClr val="accent2"/>
                </a:solidFill>
                <a:latin typeface="Arial" charset="0"/>
              </a:rPr>
              <a:t> from the mouth)</a:t>
            </a:r>
          </a:p>
          <a:p>
            <a:pPr>
              <a:spcBef>
                <a:spcPct val="50000"/>
              </a:spcBef>
            </a:pPr>
            <a:r>
              <a:rPr lang="en-GB" dirty="0">
                <a:solidFill>
                  <a:schemeClr val="accent2"/>
                </a:solidFill>
                <a:latin typeface="Arial" charset="0"/>
              </a:rPr>
              <a:t>Neutral position</a:t>
            </a:r>
          </a:p>
          <a:p>
            <a:pPr>
              <a:spcBef>
                <a:spcPct val="50000"/>
              </a:spcBef>
            </a:pPr>
            <a:r>
              <a:rPr lang="en-GB" dirty="0">
                <a:solidFill>
                  <a:schemeClr val="accent2"/>
                </a:solidFill>
                <a:latin typeface="Arial" charset="0"/>
              </a:rPr>
              <a:t>Look / Listen / Feel for </a:t>
            </a:r>
            <a:r>
              <a:rPr lang="en-GB" dirty="0">
                <a:latin typeface="Arial" charset="0"/>
              </a:rPr>
              <a:t>BREATHING</a:t>
            </a:r>
            <a:endParaRPr lang="en-GB" sz="1600" dirty="0">
              <a:latin typeface="Arial" charset="0"/>
            </a:endParaRPr>
          </a:p>
        </p:txBody>
      </p:sp>
      <p:sp>
        <p:nvSpPr>
          <p:cNvPr id="30" name="Text Box 6"/>
          <p:cNvSpPr txBox="1">
            <a:spLocks noChangeArrowheads="1"/>
          </p:cNvSpPr>
          <p:nvPr/>
        </p:nvSpPr>
        <p:spPr bwMode="auto">
          <a:xfrm>
            <a:off x="2590800" y="4114800"/>
            <a:ext cx="2971800" cy="646331"/>
          </a:xfrm>
          <a:prstGeom prst="rect">
            <a:avLst/>
          </a:prstGeom>
          <a:noFill/>
          <a:ln w="9525">
            <a:noFill/>
            <a:miter lim="800000"/>
            <a:headEnd/>
            <a:tailEnd/>
          </a:ln>
        </p:spPr>
        <p:txBody>
          <a:bodyPr wrap="square">
            <a:spAutoFit/>
          </a:bodyPr>
          <a:lstStyle/>
          <a:p>
            <a:pPr algn="ctr">
              <a:spcBef>
                <a:spcPct val="50000"/>
              </a:spcBef>
            </a:pPr>
            <a:r>
              <a:rPr lang="en-GB" b="1" dirty="0">
                <a:solidFill>
                  <a:srgbClr val="FF66FF"/>
                </a:solidFill>
              </a:rPr>
              <a:t>Baby NOT Crying / Floppy / Blue</a:t>
            </a:r>
          </a:p>
        </p:txBody>
      </p:sp>
      <p:cxnSp>
        <p:nvCxnSpPr>
          <p:cNvPr id="32" name="Straight Arrow Connector 31"/>
          <p:cNvCxnSpPr>
            <a:stCxn id="24" idx="2"/>
          </p:cNvCxnSpPr>
          <p:nvPr/>
        </p:nvCxnSpPr>
        <p:spPr>
          <a:xfrm>
            <a:off x="1562100" y="4343400"/>
            <a:ext cx="3810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838200"/>
            <a:ext cx="8229600" cy="228600"/>
          </a:xfrm>
        </p:spPr>
        <p:txBody>
          <a:bodyPr>
            <a:normAutofit fontScale="90000"/>
          </a:bodyPr>
          <a:lstStyle/>
          <a:p>
            <a:endParaRPr lang="en-US" dirty="0"/>
          </a:p>
        </p:txBody>
      </p:sp>
      <p:sp>
        <p:nvSpPr>
          <p:cNvPr id="3" name="Content Placeholder 2"/>
          <p:cNvSpPr>
            <a:spLocks noGrp="1"/>
          </p:cNvSpPr>
          <p:nvPr>
            <p:ph idx="1"/>
          </p:nvPr>
        </p:nvSpPr>
        <p:spPr>
          <a:xfrm>
            <a:off x="0" y="0"/>
            <a:ext cx="9144000" cy="7543800"/>
          </a:xfrm>
        </p:spPr>
        <p:txBody>
          <a:bodyPr>
            <a:normAutofit/>
          </a:bodyPr>
          <a:lstStyle/>
          <a:p>
            <a:pPr marL="228600" indent="-228600" algn="just">
              <a:buFontTx/>
              <a:buAutoNum type="arabicParenR"/>
            </a:pPr>
            <a:r>
              <a:rPr lang="en-GB" sz="3600" dirty="0" smtClean="0">
                <a:latin typeface="Times New Roman" pitchFamily="18" charset="0"/>
                <a:cs typeface="Times New Roman" pitchFamily="18" charset="0"/>
              </a:rPr>
              <a:t>After drying and placing in a warm place then resuscitation proceeds with ‘A’ for airway.</a:t>
            </a:r>
          </a:p>
          <a:p>
            <a:pPr marL="228600" indent="-228600" algn="just">
              <a:buFontTx/>
              <a:buAutoNum type="arabicParenR"/>
            </a:pPr>
            <a:r>
              <a:rPr lang="en-GB" sz="3600" dirty="0" smtClean="0">
                <a:latin typeface="Times New Roman" pitchFamily="18" charset="0"/>
                <a:cs typeface="Times New Roman" pitchFamily="18" charset="0"/>
              </a:rPr>
              <a:t>If after drying and keeping warm the baby is now crying then the airway must be open and the baby must be breathing! It is appropriate to quickly check the heart rate, colour and tone but in 99% of cases the crying baby will be fine and can be passed immediately to the mother – the best place to keep the baby warm is in skin to skin contact on the mothers chest</a:t>
            </a:r>
            <a:r>
              <a:rPr lang="en-GB" dirty="0" smtClean="0"/>
              <a: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52400"/>
          </a:xfrm>
        </p:spPr>
        <p:txBody>
          <a:bodyPr>
            <a:normAutofit fontScale="90000"/>
          </a:bodyPr>
          <a:lstStyle/>
          <a:p>
            <a:endParaRPr lang="en-US" dirty="0"/>
          </a:p>
        </p:txBody>
      </p:sp>
      <p:sp>
        <p:nvSpPr>
          <p:cNvPr id="3" name="Content Placeholder 2"/>
          <p:cNvSpPr>
            <a:spLocks noGrp="1"/>
          </p:cNvSpPr>
          <p:nvPr>
            <p:ph idx="1"/>
          </p:nvPr>
        </p:nvSpPr>
        <p:spPr>
          <a:xfrm>
            <a:off x="0" y="152400"/>
            <a:ext cx="9144000" cy="6705600"/>
          </a:xfrm>
        </p:spPr>
        <p:txBody>
          <a:bodyPr>
            <a:normAutofit fontScale="85000" lnSpcReduction="20000"/>
          </a:bodyPr>
          <a:lstStyle/>
          <a:p>
            <a:pPr marL="228600" indent="-228600" algn="just">
              <a:buFontTx/>
              <a:buAutoNum type="arabicParenR"/>
            </a:pPr>
            <a:r>
              <a:rPr lang="en-GB" dirty="0" smtClean="0">
                <a:latin typeface="Times New Roman" pitchFamily="18" charset="0"/>
                <a:cs typeface="Times New Roman" pitchFamily="18" charset="0"/>
              </a:rPr>
              <a:t>If the baby is not crying, looks blue or white or is floppy then we need to deal with the ‘A’ for airway – even if the heart rate is 40!</a:t>
            </a:r>
          </a:p>
          <a:p>
            <a:pPr marL="228600" indent="-228600" algn="just">
              <a:buFontTx/>
              <a:buAutoNum type="arabicParenR"/>
            </a:pPr>
            <a:r>
              <a:rPr lang="en-GB" dirty="0" smtClean="0">
                <a:latin typeface="Times New Roman" pitchFamily="18" charset="0"/>
                <a:cs typeface="Times New Roman" pitchFamily="18" charset="0"/>
              </a:rPr>
              <a:t>If there has been thick </a:t>
            </a:r>
            <a:r>
              <a:rPr lang="en-GB" dirty="0" err="1" smtClean="0">
                <a:latin typeface="Times New Roman" pitchFamily="18" charset="0"/>
                <a:cs typeface="Times New Roman" pitchFamily="18" charset="0"/>
              </a:rPr>
              <a:t>meconium</a:t>
            </a:r>
            <a:r>
              <a:rPr lang="en-GB" dirty="0" smtClean="0">
                <a:latin typeface="Times New Roman" pitchFamily="18" charset="0"/>
                <a:cs typeface="Times New Roman" pitchFamily="18" charset="0"/>
              </a:rPr>
              <a:t> it makes sense to suction the mouth and pharynx as far as you can see – with a large bore suction tube or </a:t>
            </a:r>
            <a:r>
              <a:rPr lang="en-GB" dirty="0" err="1" smtClean="0">
                <a:latin typeface="Times New Roman" pitchFamily="18" charset="0"/>
                <a:cs typeface="Times New Roman" pitchFamily="18" charset="0"/>
              </a:rPr>
              <a:t>Yankauer</a:t>
            </a:r>
            <a:r>
              <a:rPr lang="en-GB" dirty="0" smtClean="0">
                <a:latin typeface="Times New Roman" pitchFamily="18" charset="0"/>
                <a:cs typeface="Times New Roman" pitchFamily="18" charset="0"/>
              </a:rPr>
              <a:t> sucker. It makes no sense to try sucking </a:t>
            </a:r>
            <a:r>
              <a:rPr lang="en-GB" dirty="0" err="1" smtClean="0">
                <a:latin typeface="Times New Roman" pitchFamily="18" charset="0"/>
                <a:cs typeface="Times New Roman" pitchFamily="18" charset="0"/>
              </a:rPr>
              <a:t>meconium</a:t>
            </a:r>
            <a:r>
              <a:rPr lang="en-GB" dirty="0" smtClean="0">
                <a:latin typeface="Times New Roman" pitchFamily="18" charset="0"/>
                <a:cs typeface="Times New Roman" pitchFamily="18" charset="0"/>
              </a:rPr>
              <a:t> with an 8F or 10F tube.</a:t>
            </a:r>
          </a:p>
          <a:p>
            <a:pPr marL="228600" indent="-228600" algn="just">
              <a:buFontTx/>
              <a:buAutoNum type="arabicParenR"/>
            </a:pPr>
            <a:r>
              <a:rPr lang="en-GB" dirty="0" smtClean="0">
                <a:latin typeface="Times New Roman" pitchFamily="18" charset="0"/>
                <a:cs typeface="Times New Roman" pitchFamily="18" charset="0"/>
              </a:rPr>
              <a:t>Passing the suction tube blindly down into the pharynx </a:t>
            </a:r>
            <a:r>
              <a:rPr lang="en-GB" u="sng" dirty="0" smtClean="0">
                <a:latin typeface="Times New Roman" pitchFamily="18" charset="0"/>
                <a:cs typeface="Times New Roman" pitchFamily="18" charset="0"/>
              </a:rPr>
              <a:t>should not be </a:t>
            </a:r>
            <a:r>
              <a:rPr lang="en-GB" dirty="0" smtClean="0">
                <a:latin typeface="Times New Roman" pitchFamily="18" charset="0"/>
                <a:cs typeface="Times New Roman" pitchFamily="18" charset="0"/>
              </a:rPr>
              <a:t>done – this may worsen </a:t>
            </a:r>
            <a:r>
              <a:rPr lang="en-GB" dirty="0" err="1" smtClean="0">
                <a:latin typeface="Times New Roman" pitchFamily="18" charset="0"/>
                <a:cs typeface="Times New Roman" pitchFamily="18" charset="0"/>
              </a:rPr>
              <a:t>bradycardia</a:t>
            </a:r>
            <a:r>
              <a:rPr lang="en-GB" dirty="0" smtClean="0">
                <a:latin typeface="Times New Roman" pitchFamily="18" charset="0"/>
                <a:cs typeface="Times New Roman" pitchFamily="18" charset="0"/>
              </a:rPr>
              <a:t> (through </a:t>
            </a:r>
            <a:r>
              <a:rPr lang="en-GB" dirty="0" err="1" smtClean="0">
                <a:latin typeface="Times New Roman" pitchFamily="18" charset="0"/>
                <a:cs typeface="Times New Roman" pitchFamily="18" charset="0"/>
              </a:rPr>
              <a:t>vagal</a:t>
            </a:r>
            <a:r>
              <a:rPr lang="en-GB" dirty="0" smtClean="0">
                <a:latin typeface="Times New Roman" pitchFamily="18" charset="0"/>
                <a:cs typeface="Times New Roman" pitchFamily="18" charset="0"/>
              </a:rPr>
              <a:t> nerve stimulation).</a:t>
            </a:r>
          </a:p>
          <a:p>
            <a:pPr marL="228600" indent="-228600" algn="just">
              <a:buFontTx/>
              <a:buAutoNum type="arabicParenR"/>
            </a:pPr>
            <a:r>
              <a:rPr lang="en-GB" dirty="0" smtClean="0">
                <a:latin typeface="Times New Roman" pitchFamily="18" charset="0"/>
                <a:cs typeface="Times New Roman" pitchFamily="18" charset="0"/>
              </a:rPr>
              <a:t>If there is no history of thick </a:t>
            </a:r>
            <a:r>
              <a:rPr lang="en-GB" dirty="0" err="1" smtClean="0">
                <a:latin typeface="Times New Roman" pitchFamily="18" charset="0"/>
                <a:cs typeface="Times New Roman" pitchFamily="18" charset="0"/>
              </a:rPr>
              <a:t>meconium</a:t>
            </a:r>
            <a:r>
              <a:rPr lang="en-GB" dirty="0" smtClean="0">
                <a:latin typeface="Times New Roman" pitchFamily="18" charset="0"/>
                <a:cs typeface="Times New Roman" pitchFamily="18" charset="0"/>
              </a:rPr>
              <a:t> then routine suction is not necessary – suction tubes are a great way of spreading infection.</a:t>
            </a:r>
          </a:p>
          <a:p>
            <a:pPr marL="228600" indent="-228600" algn="just">
              <a:buFontTx/>
              <a:buAutoNum type="arabicParenR"/>
            </a:pPr>
            <a:r>
              <a:rPr lang="en-GB" dirty="0" smtClean="0">
                <a:latin typeface="Times New Roman" pitchFamily="18" charset="0"/>
                <a:cs typeface="Times New Roman" pitchFamily="18" charset="0"/>
              </a:rPr>
              <a:t>The priority now is to open the airway – this requires adequate positioning (see next slides)</a:t>
            </a:r>
          </a:p>
          <a:p>
            <a:pPr marL="228600" indent="-228600" algn="just">
              <a:buFontTx/>
              <a:buAutoNum type="arabicParenR"/>
            </a:pPr>
            <a:r>
              <a:rPr lang="en-GB" dirty="0" smtClean="0">
                <a:latin typeface="Times New Roman" pitchFamily="18" charset="0"/>
                <a:cs typeface="Times New Roman" pitchFamily="18" charset="0"/>
              </a:rPr>
              <a:t>After opening the airway has there been any effect – look, listen and feel for breath sounds</a:t>
            </a:r>
            <a:endParaRPr lang="en-US"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228600"/>
          </a:xfrm>
        </p:spPr>
        <p:txBody>
          <a:bodyPr>
            <a:normAutofit fontScale="90000"/>
          </a:bodyPr>
          <a:lstStyle/>
          <a:p>
            <a:endParaRPr lang="en-US" dirty="0"/>
          </a:p>
        </p:txBody>
      </p:sp>
      <p:sp>
        <p:nvSpPr>
          <p:cNvPr id="3" name="Content Placeholder 2"/>
          <p:cNvSpPr>
            <a:spLocks noGrp="1"/>
          </p:cNvSpPr>
          <p:nvPr>
            <p:ph idx="1"/>
          </p:nvPr>
        </p:nvSpPr>
        <p:spPr>
          <a:xfrm>
            <a:off x="228600" y="228600"/>
            <a:ext cx="8458200" cy="5897563"/>
          </a:xfrm>
        </p:spPr>
        <p:txBody>
          <a:bodyPr/>
          <a:lstStyle/>
          <a:p>
            <a:pPr>
              <a:buNone/>
            </a:pPr>
            <a:r>
              <a:rPr lang="en-GB" b="1" dirty="0" smtClean="0"/>
              <a:t>Airway opening 1</a:t>
            </a:r>
          </a:p>
          <a:p>
            <a:endParaRPr lang="en-US" dirty="0"/>
          </a:p>
        </p:txBody>
      </p:sp>
      <p:pic>
        <p:nvPicPr>
          <p:cNvPr id="4" name="Picture 8" descr="airway-flexed"/>
          <p:cNvPicPr>
            <a:picLocks noChangeAspect="1" noChangeArrowheads="1"/>
          </p:cNvPicPr>
          <p:nvPr/>
        </p:nvPicPr>
        <p:blipFill>
          <a:blip r:embed="rId2" cstate="print"/>
          <a:srcRect/>
          <a:stretch>
            <a:fillRect/>
          </a:stretch>
        </p:blipFill>
        <p:spPr bwMode="auto">
          <a:xfrm>
            <a:off x="1066800" y="685800"/>
            <a:ext cx="7205663" cy="5638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838200"/>
            <a:ext cx="8229600" cy="228600"/>
          </a:xfrm>
        </p:spPr>
        <p:txBody>
          <a:bodyPr>
            <a:normAutofit fontScale="90000"/>
          </a:bodyPr>
          <a:lstStyle/>
          <a:p>
            <a:endParaRPr lang="en-US" dirty="0"/>
          </a:p>
        </p:txBody>
      </p:sp>
      <p:sp>
        <p:nvSpPr>
          <p:cNvPr id="3" name="Content Placeholder 2"/>
          <p:cNvSpPr>
            <a:spLocks noGrp="1"/>
          </p:cNvSpPr>
          <p:nvPr>
            <p:ph idx="1"/>
          </p:nvPr>
        </p:nvSpPr>
        <p:spPr>
          <a:xfrm>
            <a:off x="0" y="228600"/>
            <a:ext cx="9144000" cy="6629400"/>
          </a:xfrm>
        </p:spPr>
        <p:txBody>
          <a:bodyPr>
            <a:normAutofit/>
          </a:bodyPr>
          <a:lstStyle/>
          <a:p>
            <a:pPr algn="just">
              <a:buNone/>
            </a:pPr>
            <a:r>
              <a:rPr lang="en-US" b="1" dirty="0" smtClean="0"/>
              <a:t>The ABCD concept</a:t>
            </a:r>
          </a:p>
          <a:p>
            <a:pPr algn="just"/>
            <a:r>
              <a:rPr lang="en-US" dirty="0" smtClean="0"/>
              <a:t>Triage of patients involves looking for signs of serious illness or injury. These emergency signs relate to the;</a:t>
            </a:r>
          </a:p>
          <a:p>
            <a:pPr algn="just"/>
            <a:r>
              <a:rPr lang="en-US" dirty="0" smtClean="0"/>
              <a:t> Airway-Breathing-Circulation/Consciousness- Dehydration and are easily remembered as “</a:t>
            </a:r>
            <a:r>
              <a:rPr lang="en-US" b="1" dirty="0" smtClean="0"/>
              <a:t>ABCD”.</a:t>
            </a:r>
          </a:p>
          <a:p>
            <a:pPr algn="just"/>
            <a:r>
              <a:rPr lang="en-US" dirty="0" smtClean="0"/>
              <a:t>Each letter refers to an emergency sign which, when positive, should alert you to a patient who is  seriously ill and needs immediate assessment and treatment.</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381000"/>
          </a:xfrm>
        </p:spPr>
        <p:txBody>
          <a:bodyPr>
            <a:normAutofit fontScale="90000"/>
          </a:bodyPr>
          <a:lstStyle/>
          <a:p>
            <a:endParaRPr lang="en-US" dirty="0"/>
          </a:p>
        </p:txBody>
      </p:sp>
      <p:sp>
        <p:nvSpPr>
          <p:cNvPr id="3" name="Content Placeholder 2"/>
          <p:cNvSpPr>
            <a:spLocks noGrp="1"/>
          </p:cNvSpPr>
          <p:nvPr>
            <p:ph idx="1"/>
          </p:nvPr>
        </p:nvSpPr>
        <p:spPr>
          <a:xfrm>
            <a:off x="0" y="152400"/>
            <a:ext cx="8991600" cy="6477000"/>
          </a:xfrm>
        </p:spPr>
        <p:txBody>
          <a:bodyPr/>
          <a:lstStyle/>
          <a:p>
            <a:pPr marL="228600" indent="-228600" algn="just">
              <a:buFontTx/>
              <a:buAutoNum type="arabicParenR"/>
            </a:pPr>
            <a:r>
              <a:rPr lang="en-GB" dirty="0" smtClean="0">
                <a:latin typeface="Times New Roman" pitchFamily="18" charset="0"/>
                <a:cs typeface="Times New Roman" pitchFamily="18" charset="0"/>
              </a:rPr>
              <a:t>In the slide a normal term baby is lying on a flat surface.</a:t>
            </a:r>
          </a:p>
          <a:p>
            <a:pPr marL="228600" indent="-228600" algn="just">
              <a:buFontTx/>
              <a:buAutoNum type="arabicParenR"/>
            </a:pPr>
            <a:r>
              <a:rPr lang="en-GB" dirty="0" smtClean="0">
                <a:latin typeface="Times New Roman" pitchFamily="18" charset="0"/>
                <a:cs typeface="Times New Roman" pitchFamily="18" charset="0"/>
              </a:rPr>
              <a:t>Because the back of a baby’s head is large the natural position for a baby placed on such a hard surface is with the head flexed (tilted forwards with the chin on the chest).</a:t>
            </a:r>
          </a:p>
          <a:p>
            <a:pPr marL="228600" indent="-228600" algn="just">
              <a:buFontTx/>
              <a:buAutoNum type="arabicParenR"/>
            </a:pPr>
            <a:r>
              <a:rPr lang="en-GB" dirty="0" smtClean="0">
                <a:latin typeface="Times New Roman" pitchFamily="18" charset="0"/>
                <a:cs typeface="Times New Roman" pitchFamily="18" charset="0"/>
              </a:rPr>
              <a:t>This flexed position is a very good way of </a:t>
            </a:r>
            <a:r>
              <a:rPr lang="en-GB" u="sng" dirty="0" smtClean="0">
                <a:latin typeface="Times New Roman" pitchFamily="18" charset="0"/>
                <a:cs typeface="Times New Roman" pitchFamily="18" charset="0"/>
              </a:rPr>
              <a:t>closing the airway</a:t>
            </a:r>
            <a:r>
              <a:rPr lang="en-GB" dirty="0" smtClean="0">
                <a:latin typeface="Times New Roman" pitchFamily="18" charset="0"/>
                <a:cs typeface="Times New Roman" pitchFamily="18" charset="0"/>
              </a:rPr>
              <a:t>.</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228600"/>
          </a:xfrm>
        </p:spPr>
        <p:txBody>
          <a:bodyPr>
            <a:normAutofit fontScale="90000"/>
          </a:bodyPr>
          <a:lstStyle/>
          <a:p>
            <a:endParaRPr lang="en-US" dirty="0"/>
          </a:p>
        </p:txBody>
      </p:sp>
      <p:sp>
        <p:nvSpPr>
          <p:cNvPr id="3" name="Content Placeholder 2"/>
          <p:cNvSpPr>
            <a:spLocks noGrp="1"/>
          </p:cNvSpPr>
          <p:nvPr>
            <p:ph idx="1"/>
          </p:nvPr>
        </p:nvSpPr>
        <p:spPr>
          <a:xfrm>
            <a:off x="152400" y="228600"/>
            <a:ext cx="8991600" cy="5897563"/>
          </a:xfrm>
        </p:spPr>
        <p:txBody>
          <a:bodyPr/>
          <a:lstStyle/>
          <a:p>
            <a:pPr>
              <a:buNone/>
            </a:pPr>
            <a:r>
              <a:rPr lang="en-GB" b="1" dirty="0" smtClean="0"/>
              <a:t>Airway opening 2</a:t>
            </a:r>
          </a:p>
          <a:p>
            <a:pPr>
              <a:buNone/>
            </a:pPr>
            <a:endParaRPr lang="en-US" b="1" dirty="0"/>
          </a:p>
        </p:txBody>
      </p:sp>
      <p:pic>
        <p:nvPicPr>
          <p:cNvPr id="4" name="Picture 4" descr="C:\Documents and Settings\Menglish\My Documents\My Pictures\Work\Clinical Sign Photos\airway-neutral.JPG"/>
          <p:cNvPicPr>
            <a:picLocks noChangeAspect="1" noChangeArrowheads="1"/>
          </p:cNvPicPr>
          <p:nvPr/>
        </p:nvPicPr>
        <p:blipFill>
          <a:blip r:embed="rId2" cstate="print"/>
          <a:srcRect/>
          <a:stretch>
            <a:fillRect/>
          </a:stretch>
        </p:blipFill>
        <p:spPr bwMode="auto">
          <a:xfrm>
            <a:off x="1066800" y="990600"/>
            <a:ext cx="7229475" cy="5407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066800"/>
            <a:ext cx="8229600" cy="304800"/>
          </a:xfrm>
        </p:spPr>
        <p:txBody>
          <a:bodyPr>
            <a:normAutofit fontScale="90000"/>
          </a:bodyPr>
          <a:lstStyle/>
          <a:p>
            <a:endParaRPr lang="en-US" dirty="0"/>
          </a:p>
        </p:txBody>
      </p:sp>
      <p:sp>
        <p:nvSpPr>
          <p:cNvPr id="3" name="Content Placeholder 2"/>
          <p:cNvSpPr>
            <a:spLocks noGrp="1"/>
          </p:cNvSpPr>
          <p:nvPr>
            <p:ph idx="1"/>
          </p:nvPr>
        </p:nvSpPr>
        <p:spPr>
          <a:xfrm>
            <a:off x="0" y="152400"/>
            <a:ext cx="9144000" cy="6705600"/>
          </a:xfrm>
        </p:spPr>
        <p:txBody>
          <a:bodyPr>
            <a:normAutofit/>
          </a:bodyPr>
          <a:lstStyle/>
          <a:p>
            <a:pPr marL="228600" indent="-228600" algn="just">
              <a:buFontTx/>
              <a:buAutoNum type="arabicParenR"/>
            </a:pPr>
            <a:r>
              <a:rPr lang="en-GB" dirty="0" smtClean="0">
                <a:latin typeface="Times New Roman" pitchFamily="18" charset="0"/>
                <a:cs typeface="Times New Roman" pitchFamily="18" charset="0"/>
              </a:rPr>
              <a:t>To open the airway we must do something about the position – moving it into what is called the ‘neutral position’ with the nostrils and lips making a line that is parallel to the line of the surface the baby is lying on.</a:t>
            </a:r>
          </a:p>
          <a:p>
            <a:pPr marL="228600" indent="-228600" algn="just">
              <a:buFontTx/>
              <a:buAutoNum type="arabicParenR"/>
            </a:pPr>
            <a:r>
              <a:rPr lang="en-GB" dirty="0" smtClean="0">
                <a:latin typeface="Times New Roman" pitchFamily="18" charset="0"/>
                <a:cs typeface="Times New Roman" pitchFamily="18" charset="0"/>
              </a:rPr>
              <a:t>In the picture the position is being achieved by lifting the jaw from the angle of the mandible and extending the neck a little (the jaw thrust). In most cases the head-tilt / chin lift approach is used (this is harder to show in a photo). Do not hyper-extend the neck so the jaw points to the ceiling – in babies this also blocks the airway.</a:t>
            </a:r>
          </a:p>
          <a:p>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14400"/>
          </a:xfrm>
        </p:spPr>
        <p:txBody>
          <a:bodyPr/>
          <a:lstStyle/>
          <a:p>
            <a:endParaRPr lang="en-US" dirty="0"/>
          </a:p>
        </p:txBody>
      </p:sp>
      <p:sp>
        <p:nvSpPr>
          <p:cNvPr id="3" name="Content Placeholder 2"/>
          <p:cNvSpPr>
            <a:spLocks noGrp="1"/>
          </p:cNvSpPr>
          <p:nvPr>
            <p:ph idx="1"/>
          </p:nvPr>
        </p:nvSpPr>
        <p:spPr>
          <a:xfrm>
            <a:off x="0" y="0"/>
            <a:ext cx="9144000" cy="6858000"/>
          </a:xfrm>
        </p:spPr>
        <p:txBody>
          <a:bodyPr/>
          <a:lstStyle/>
          <a:p>
            <a:pPr>
              <a:buNone/>
            </a:pPr>
            <a:r>
              <a:rPr lang="en-GB" b="1" dirty="0" smtClean="0"/>
              <a:t>Resuscitation – Step 3 – Breathing</a:t>
            </a:r>
          </a:p>
          <a:p>
            <a:pPr>
              <a:buNone/>
            </a:pPr>
            <a:endParaRPr lang="en-US" b="1" dirty="0"/>
          </a:p>
        </p:txBody>
      </p:sp>
      <p:sp>
        <p:nvSpPr>
          <p:cNvPr id="4" name="Text Box 4"/>
          <p:cNvSpPr txBox="1">
            <a:spLocks noChangeArrowheads="1"/>
          </p:cNvSpPr>
          <p:nvPr/>
        </p:nvSpPr>
        <p:spPr bwMode="auto">
          <a:xfrm>
            <a:off x="914400" y="457200"/>
            <a:ext cx="5257800" cy="784830"/>
          </a:xfrm>
          <a:prstGeom prst="rect">
            <a:avLst/>
          </a:prstGeom>
          <a:noFill/>
          <a:ln w="9525">
            <a:solidFill>
              <a:schemeClr val="tx1"/>
            </a:solidFill>
            <a:miter lim="800000"/>
            <a:headEnd/>
            <a:tailEnd/>
          </a:ln>
        </p:spPr>
        <p:txBody>
          <a:bodyPr wrap="square">
            <a:spAutoFit/>
          </a:bodyPr>
          <a:lstStyle/>
          <a:p>
            <a:pPr>
              <a:spcBef>
                <a:spcPct val="50000"/>
              </a:spcBef>
            </a:pPr>
            <a:r>
              <a:rPr lang="en-GB" dirty="0">
                <a:latin typeface="Arial" charset="0"/>
              </a:rPr>
              <a:t>Open / Clear the AIRWAY:</a:t>
            </a:r>
          </a:p>
          <a:p>
            <a:pPr>
              <a:spcBef>
                <a:spcPct val="50000"/>
              </a:spcBef>
            </a:pPr>
            <a:r>
              <a:rPr lang="en-GB" dirty="0">
                <a:solidFill>
                  <a:schemeClr val="accent2"/>
                </a:solidFill>
                <a:latin typeface="Arial" charset="0"/>
              </a:rPr>
              <a:t>Look / Listen / Feel for </a:t>
            </a:r>
            <a:r>
              <a:rPr lang="en-GB" dirty="0">
                <a:latin typeface="Arial" charset="0"/>
              </a:rPr>
              <a:t>BREATHING</a:t>
            </a:r>
          </a:p>
        </p:txBody>
      </p:sp>
      <p:sp>
        <p:nvSpPr>
          <p:cNvPr id="5" name="Text Box 5"/>
          <p:cNvSpPr txBox="1">
            <a:spLocks noChangeArrowheads="1"/>
          </p:cNvSpPr>
          <p:nvPr/>
        </p:nvSpPr>
        <p:spPr bwMode="auto">
          <a:xfrm>
            <a:off x="3581400" y="1905000"/>
            <a:ext cx="5257800" cy="1061829"/>
          </a:xfrm>
          <a:prstGeom prst="rect">
            <a:avLst/>
          </a:prstGeom>
          <a:noFill/>
          <a:ln w="9525">
            <a:solidFill>
              <a:schemeClr val="tx1"/>
            </a:solidFill>
            <a:miter lim="800000"/>
            <a:headEnd/>
            <a:tailEnd/>
          </a:ln>
        </p:spPr>
        <p:txBody>
          <a:bodyPr wrap="square">
            <a:spAutoFit/>
          </a:bodyPr>
          <a:lstStyle/>
          <a:p>
            <a:pPr>
              <a:spcBef>
                <a:spcPct val="50000"/>
              </a:spcBef>
            </a:pPr>
            <a:r>
              <a:rPr lang="en-GB" dirty="0">
                <a:latin typeface="Arial" charset="0"/>
              </a:rPr>
              <a:t>Provide OXYGEN and check the heart rate.</a:t>
            </a:r>
          </a:p>
          <a:p>
            <a:pPr>
              <a:spcBef>
                <a:spcPct val="50000"/>
              </a:spcBef>
            </a:pPr>
            <a:r>
              <a:rPr lang="en-GB" dirty="0">
                <a:solidFill>
                  <a:schemeClr val="accent2"/>
                </a:solidFill>
                <a:latin typeface="Arial" charset="0"/>
              </a:rPr>
              <a:t>Make sure the heart rate is rising and reaches &gt;100 / min</a:t>
            </a:r>
          </a:p>
        </p:txBody>
      </p:sp>
      <p:sp>
        <p:nvSpPr>
          <p:cNvPr id="6" name="Text Box 9"/>
          <p:cNvSpPr txBox="1">
            <a:spLocks noChangeArrowheads="1"/>
          </p:cNvSpPr>
          <p:nvPr/>
        </p:nvSpPr>
        <p:spPr bwMode="auto">
          <a:xfrm>
            <a:off x="228600" y="2057401"/>
            <a:ext cx="2438400" cy="646331"/>
          </a:xfrm>
          <a:prstGeom prst="rect">
            <a:avLst/>
          </a:prstGeom>
          <a:noFill/>
          <a:ln w="9525">
            <a:noFill/>
            <a:miter lim="800000"/>
            <a:headEnd/>
            <a:tailEnd/>
          </a:ln>
        </p:spPr>
        <p:txBody>
          <a:bodyPr wrap="square">
            <a:spAutoFit/>
          </a:bodyPr>
          <a:lstStyle/>
          <a:p>
            <a:pPr>
              <a:spcBef>
                <a:spcPct val="50000"/>
              </a:spcBef>
            </a:pPr>
            <a:r>
              <a:rPr lang="en-GB" b="1" dirty="0">
                <a:solidFill>
                  <a:srgbClr val="FF66FF"/>
                </a:solidFill>
              </a:rPr>
              <a:t>Baby IS NOT breathing by itself</a:t>
            </a:r>
          </a:p>
        </p:txBody>
      </p:sp>
      <p:sp>
        <p:nvSpPr>
          <p:cNvPr id="7" name="Text Box 7"/>
          <p:cNvSpPr txBox="1">
            <a:spLocks noChangeArrowheads="1"/>
          </p:cNvSpPr>
          <p:nvPr/>
        </p:nvSpPr>
        <p:spPr bwMode="auto">
          <a:xfrm>
            <a:off x="4191000" y="1371600"/>
            <a:ext cx="4191000" cy="369332"/>
          </a:xfrm>
          <a:prstGeom prst="rect">
            <a:avLst/>
          </a:prstGeom>
          <a:noFill/>
          <a:ln w="9525">
            <a:noFill/>
            <a:miter lim="800000"/>
            <a:headEnd/>
            <a:tailEnd/>
          </a:ln>
        </p:spPr>
        <p:txBody>
          <a:bodyPr wrap="square">
            <a:spAutoFit/>
          </a:bodyPr>
          <a:lstStyle/>
          <a:p>
            <a:pPr>
              <a:spcBef>
                <a:spcPct val="50000"/>
              </a:spcBef>
            </a:pPr>
            <a:r>
              <a:rPr lang="en-GB" b="1" dirty="0">
                <a:solidFill>
                  <a:srgbClr val="FF66FF"/>
                </a:solidFill>
              </a:rPr>
              <a:t>Baby IS breathing by itself</a:t>
            </a:r>
          </a:p>
        </p:txBody>
      </p:sp>
      <p:cxnSp>
        <p:nvCxnSpPr>
          <p:cNvPr id="9" name="Straight Arrow Connector 8"/>
          <p:cNvCxnSpPr/>
          <p:nvPr/>
        </p:nvCxnSpPr>
        <p:spPr>
          <a:xfrm>
            <a:off x="3048000" y="1219200"/>
            <a:ext cx="10668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048000" y="1143000"/>
            <a:ext cx="762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 Box 3"/>
          <p:cNvSpPr txBox="1">
            <a:spLocks noChangeArrowheads="1"/>
          </p:cNvSpPr>
          <p:nvPr/>
        </p:nvSpPr>
        <p:spPr bwMode="auto">
          <a:xfrm>
            <a:off x="914400" y="3429000"/>
            <a:ext cx="3124200" cy="1061829"/>
          </a:xfrm>
          <a:prstGeom prst="rect">
            <a:avLst/>
          </a:prstGeom>
          <a:noFill/>
          <a:ln w="9525">
            <a:solidFill>
              <a:schemeClr val="tx1"/>
            </a:solidFill>
            <a:miter lim="800000"/>
            <a:headEnd/>
            <a:tailEnd/>
          </a:ln>
        </p:spPr>
        <p:txBody>
          <a:bodyPr wrap="square">
            <a:spAutoFit/>
          </a:bodyPr>
          <a:lstStyle/>
          <a:p>
            <a:pPr>
              <a:spcBef>
                <a:spcPct val="50000"/>
              </a:spcBef>
            </a:pPr>
            <a:r>
              <a:rPr lang="en-GB" dirty="0">
                <a:latin typeface="Arial" charset="0"/>
              </a:rPr>
              <a:t>Open / Clear the AIRWAY:</a:t>
            </a:r>
          </a:p>
          <a:p>
            <a:pPr>
              <a:spcBef>
                <a:spcPct val="50000"/>
              </a:spcBef>
            </a:pPr>
            <a:r>
              <a:rPr lang="en-GB" dirty="0">
                <a:solidFill>
                  <a:schemeClr val="accent2"/>
                </a:solidFill>
                <a:latin typeface="Arial" charset="0"/>
              </a:rPr>
              <a:t>Look / Listen / Feel for </a:t>
            </a:r>
            <a:r>
              <a:rPr lang="en-GB" dirty="0">
                <a:latin typeface="Arial" charset="0"/>
              </a:rPr>
              <a:t>BREATHING</a:t>
            </a:r>
          </a:p>
        </p:txBody>
      </p:sp>
      <p:sp>
        <p:nvSpPr>
          <p:cNvPr id="20" name="Text Box 6"/>
          <p:cNvSpPr txBox="1">
            <a:spLocks noChangeArrowheads="1"/>
          </p:cNvSpPr>
          <p:nvPr/>
        </p:nvSpPr>
        <p:spPr bwMode="auto">
          <a:xfrm>
            <a:off x="533400" y="4876800"/>
            <a:ext cx="4648200" cy="1892826"/>
          </a:xfrm>
          <a:prstGeom prst="rect">
            <a:avLst/>
          </a:prstGeom>
          <a:noFill/>
          <a:ln w="9525">
            <a:solidFill>
              <a:schemeClr val="tx1"/>
            </a:solidFill>
            <a:miter lim="800000"/>
            <a:headEnd/>
            <a:tailEnd/>
          </a:ln>
        </p:spPr>
        <p:txBody>
          <a:bodyPr wrap="square">
            <a:spAutoFit/>
          </a:bodyPr>
          <a:lstStyle/>
          <a:p>
            <a:pPr>
              <a:spcBef>
                <a:spcPct val="50000"/>
              </a:spcBef>
            </a:pPr>
            <a:r>
              <a:rPr lang="en-GB" dirty="0">
                <a:latin typeface="Arial" charset="0"/>
              </a:rPr>
              <a:t>5 Inflation breaths with Bag and Mask device</a:t>
            </a:r>
          </a:p>
          <a:p>
            <a:pPr>
              <a:spcBef>
                <a:spcPct val="50000"/>
              </a:spcBef>
            </a:pPr>
            <a:r>
              <a:rPr lang="en-GB" dirty="0">
                <a:solidFill>
                  <a:schemeClr val="accent2"/>
                </a:solidFill>
                <a:latin typeface="Arial" charset="0"/>
              </a:rPr>
              <a:t>Slow inflation over 2-3 </a:t>
            </a:r>
            <a:r>
              <a:rPr lang="en-GB" dirty="0" err="1">
                <a:solidFill>
                  <a:schemeClr val="accent2"/>
                </a:solidFill>
                <a:latin typeface="Arial" charset="0"/>
              </a:rPr>
              <a:t>secs</a:t>
            </a:r>
            <a:endParaRPr lang="en-GB" dirty="0">
              <a:solidFill>
                <a:schemeClr val="accent2"/>
              </a:solidFill>
              <a:latin typeface="Arial" charset="0"/>
            </a:endParaRPr>
          </a:p>
          <a:p>
            <a:pPr>
              <a:spcBef>
                <a:spcPct val="50000"/>
              </a:spcBef>
            </a:pPr>
            <a:r>
              <a:rPr lang="en-GB" dirty="0">
                <a:solidFill>
                  <a:schemeClr val="accent2"/>
                </a:solidFill>
                <a:latin typeface="Arial" charset="0"/>
              </a:rPr>
              <a:t>Watch and make sure the chest rises</a:t>
            </a:r>
          </a:p>
          <a:p>
            <a:pPr>
              <a:spcBef>
                <a:spcPct val="50000"/>
              </a:spcBef>
            </a:pPr>
            <a:r>
              <a:rPr lang="en-GB" dirty="0">
                <a:solidFill>
                  <a:schemeClr val="accent2"/>
                </a:solidFill>
                <a:latin typeface="Arial" charset="0"/>
              </a:rPr>
              <a:t>Do not over-inflate (LBW / </a:t>
            </a:r>
            <a:r>
              <a:rPr lang="en-GB" dirty="0" err="1">
                <a:solidFill>
                  <a:schemeClr val="accent2"/>
                </a:solidFill>
                <a:latin typeface="Arial" charset="0"/>
              </a:rPr>
              <a:t>Preterms</a:t>
            </a:r>
            <a:r>
              <a:rPr lang="en-GB" dirty="0">
                <a:solidFill>
                  <a:schemeClr val="accent2"/>
                </a:solidFill>
                <a:latin typeface="Arial" charset="0"/>
              </a:rPr>
              <a:t>)</a:t>
            </a:r>
          </a:p>
        </p:txBody>
      </p:sp>
      <p:sp>
        <p:nvSpPr>
          <p:cNvPr id="22" name="Text Box 4"/>
          <p:cNvSpPr txBox="1">
            <a:spLocks noChangeArrowheads="1"/>
          </p:cNvSpPr>
          <p:nvPr/>
        </p:nvSpPr>
        <p:spPr bwMode="auto">
          <a:xfrm>
            <a:off x="2819400" y="4495800"/>
            <a:ext cx="4953000" cy="369332"/>
          </a:xfrm>
          <a:prstGeom prst="rect">
            <a:avLst/>
          </a:prstGeom>
          <a:noFill/>
          <a:ln w="9525">
            <a:noFill/>
            <a:miter lim="800000"/>
            <a:headEnd/>
            <a:tailEnd/>
          </a:ln>
        </p:spPr>
        <p:txBody>
          <a:bodyPr wrap="square">
            <a:spAutoFit/>
          </a:bodyPr>
          <a:lstStyle/>
          <a:p>
            <a:pPr>
              <a:spcBef>
                <a:spcPct val="50000"/>
              </a:spcBef>
            </a:pPr>
            <a:r>
              <a:rPr lang="en-GB" b="1" dirty="0">
                <a:solidFill>
                  <a:srgbClr val="FF66FF"/>
                </a:solidFill>
              </a:rPr>
              <a:t>Baby IS NOT breathing by itself</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838200"/>
            <a:ext cx="8229600" cy="381000"/>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lstStyle/>
          <a:p>
            <a:pPr algn="just"/>
            <a:r>
              <a:rPr lang="en-GB" dirty="0" smtClean="0">
                <a:latin typeface="Times New Roman" pitchFamily="18" charset="0"/>
                <a:cs typeface="Times New Roman" pitchFamily="18" charset="0"/>
              </a:rPr>
              <a:t>) </a:t>
            </a:r>
            <a:r>
              <a:rPr lang="en-GB" sz="2800" dirty="0" smtClean="0">
                <a:latin typeface="Times New Roman" pitchFamily="18" charset="0"/>
                <a:cs typeface="Times New Roman" pitchFamily="18" charset="0"/>
              </a:rPr>
              <a:t>If the baby after positioning the airway begins to breath well – the chest is obviously expanding - then give oxygen and check the heart rate.</a:t>
            </a:r>
          </a:p>
          <a:p>
            <a:pPr algn="just"/>
            <a:r>
              <a:rPr lang="en-GB" sz="2800" dirty="0" smtClean="0">
                <a:latin typeface="Times New Roman" pitchFamily="18" charset="0"/>
                <a:cs typeface="Times New Roman" pitchFamily="18" charset="0"/>
              </a:rPr>
              <a:t>If the baby does not breathe after opening the airway by now 60 -90 seconds will have elapsed from the time of birth. It is therefore sensible to give 5 slow inflation breaths.</a:t>
            </a:r>
          </a:p>
          <a:p>
            <a:pPr algn="just"/>
            <a:r>
              <a:rPr lang="en-US" sz="2800" dirty="0" smtClean="0">
                <a:solidFill>
                  <a:srgbClr val="FF0000"/>
                </a:solidFill>
                <a:latin typeface="Arial" charset="0"/>
              </a:rPr>
              <a:t>Alveoli before and after successful inflation</a:t>
            </a:r>
            <a:endParaRPr lang="en-US" sz="2800" b="1" dirty="0" smtClean="0">
              <a:solidFill>
                <a:srgbClr val="FF0000"/>
              </a:solidFill>
              <a:latin typeface="Arial" charset="0"/>
            </a:endParaRPr>
          </a:p>
          <a:p>
            <a:pPr algn="just"/>
            <a:endParaRPr lang="en-US" dirty="0">
              <a:latin typeface="Times New Roman" pitchFamily="18" charset="0"/>
              <a:cs typeface="Times New Roman" pitchFamily="18" charset="0"/>
            </a:endParaRPr>
          </a:p>
        </p:txBody>
      </p:sp>
      <p:grpSp>
        <p:nvGrpSpPr>
          <p:cNvPr id="4" name="Group 3"/>
          <p:cNvGrpSpPr>
            <a:grpSpLocks/>
          </p:cNvGrpSpPr>
          <p:nvPr/>
        </p:nvGrpSpPr>
        <p:grpSpPr bwMode="auto">
          <a:xfrm>
            <a:off x="838200" y="3352800"/>
            <a:ext cx="7639050" cy="3048000"/>
            <a:chOff x="528" y="648"/>
            <a:chExt cx="4812" cy="3036"/>
          </a:xfrm>
        </p:grpSpPr>
        <p:grpSp>
          <p:nvGrpSpPr>
            <p:cNvPr id="5" name="Group 4"/>
            <p:cNvGrpSpPr>
              <a:grpSpLocks/>
            </p:cNvGrpSpPr>
            <p:nvPr/>
          </p:nvGrpSpPr>
          <p:grpSpPr bwMode="auto">
            <a:xfrm>
              <a:off x="528" y="648"/>
              <a:ext cx="1500" cy="1872"/>
              <a:chOff x="528" y="648"/>
              <a:chExt cx="1500" cy="1872"/>
            </a:xfrm>
          </p:grpSpPr>
          <p:sp>
            <p:nvSpPr>
              <p:cNvPr id="18" name="Oval 5"/>
              <p:cNvSpPr>
                <a:spLocks noChangeArrowheads="1"/>
              </p:cNvSpPr>
              <p:nvPr/>
            </p:nvSpPr>
            <p:spPr bwMode="auto">
              <a:xfrm>
                <a:off x="864" y="1800"/>
                <a:ext cx="780" cy="720"/>
              </a:xfrm>
              <a:prstGeom prst="ellipse">
                <a:avLst/>
              </a:prstGeom>
              <a:solidFill>
                <a:srgbClr val="66FFFF"/>
              </a:solidFill>
              <a:ln w="9525">
                <a:noFill/>
                <a:round/>
                <a:headEnd/>
                <a:tailEnd/>
              </a:ln>
            </p:spPr>
            <p:txBody>
              <a:bodyPr wrap="none" anchor="ctr"/>
              <a:lstStyle/>
              <a:p>
                <a:endParaRPr lang="en-US"/>
              </a:p>
            </p:txBody>
          </p:sp>
          <p:sp>
            <p:nvSpPr>
              <p:cNvPr id="19" name="Oval 6"/>
              <p:cNvSpPr>
                <a:spLocks noChangeArrowheads="1"/>
              </p:cNvSpPr>
              <p:nvPr/>
            </p:nvSpPr>
            <p:spPr bwMode="auto">
              <a:xfrm>
                <a:off x="1224" y="1464"/>
                <a:ext cx="804" cy="720"/>
              </a:xfrm>
              <a:prstGeom prst="ellipse">
                <a:avLst/>
              </a:prstGeom>
              <a:solidFill>
                <a:srgbClr val="66FFFF"/>
              </a:solidFill>
              <a:ln w="9525">
                <a:noFill/>
                <a:round/>
                <a:headEnd/>
                <a:tailEnd/>
              </a:ln>
            </p:spPr>
            <p:txBody>
              <a:bodyPr wrap="none" anchor="ctr"/>
              <a:lstStyle/>
              <a:p>
                <a:endParaRPr lang="en-US"/>
              </a:p>
            </p:txBody>
          </p:sp>
          <p:sp>
            <p:nvSpPr>
              <p:cNvPr id="20" name="Rectangle 7"/>
              <p:cNvSpPr>
                <a:spLocks noChangeArrowheads="1"/>
              </p:cNvSpPr>
              <p:nvPr/>
            </p:nvSpPr>
            <p:spPr bwMode="auto">
              <a:xfrm>
                <a:off x="996" y="648"/>
                <a:ext cx="552" cy="1164"/>
              </a:xfrm>
              <a:prstGeom prst="rect">
                <a:avLst/>
              </a:prstGeom>
              <a:solidFill>
                <a:srgbClr val="66FFFF"/>
              </a:solidFill>
              <a:ln w="9525">
                <a:noFill/>
                <a:miter lim="800000"/>
                <a:headEnd/>
                <a:tailEnd/>
              </a:ln>
            </p:spPr>
            <p:txBody>
              <a:bodyPr wrap="none" anchor="ctr"/>
              <a:lstStyle/>
              <a:p>
                <a:endParaRPr lang="en-US"/>
              </a:p>
            </p:txBody>
          </p:sp>
          <p:sp>
            <p:nvSpPr>
              <p:cNvPr id="21" name="Oval 8"/>
              <p:cNvSpPr>
                <a:spLocks noChangeArrowheads="1"/>
              </p:cNvSpPr>
              <p:nvPr/>
            </p:nvSpPr>
            <p:spPr bwMode="auto">
              <a:xfrm>
                <a:off x="528" y="1464"/>
                <a:ext cx="768" cy="708"/>
              </a:xfrm>
              <a:prstGeom prst="ellipse">
                <a:avLst/>
              </a:prstGeom>
              <a:solidFill>
                <a:srgbClr val="66FFFF"/>
              </a:solidFill>
              <a:ln w="9525">
                <a:noFill/>
                <a:round/>
                <a:headEnd/>
                <a:tailEnd/>
              </a:ln>
            </p:spPr>
            <p:txBody>
              <a:bodyPr wrap="none" anchor="ctr"/>
              <a:lstStyle/>
              <a:p>
                <a:endParaRPr lang="en-US"/>
              </a:p>
            </p:txBody>
          </p:sp>
        </p:grpSp>
        <p:grpSp>
          <p:nvGrpSpPr>
            <p:cNvPr id="6" name="Group 9"/>
            <p:cNvGrpSpPr>
              <a:grpSpLocks/>
            </p:cNvGrpSpPr>
            <p:nvPr/>
          </p:nvGrpSpPr>
          <p:grpSpPr bwMode="auto">
            <a:xfrm>
              <a:off x="3840" y="1836"/>
              <a:ext cx="1500" cy="1848"/>
              <a:chOff x="3840" y="1836"/>
              <a:chExt cx="1500" cy="1848"/>
            </a:xfrm>
          </p:grpSpPr>
          <p:sp>
            <p:nvSpPr>
              <p:cNvPr id="14" name="Oval 10"/>
              <p:cNvSpPr>
                <a:spLocks noChangeArrowheads="1"/>
              </p:cNvSpPr>
              <p:nvPr/>
            </p:nvSpPr>
            <p:spPr bwMode="auto">
              <a:xfrm>
                <a:off x="4176" y="2964"/>
                <a:ext cx="780" cy="720"/>
              </a:xfrm>
              <a:prstGeom prst="ellipse">
                <a:avLst/>
              </a:prstGeom>
              <a:solidFill>
                <a:schemeClr val="tx1"/>
              </a:solidFill>
              <a:ln w="9525">
                <a:noFill/>
                <a:round/>
                <a:headEnd/>
                <a:tailEnd/>
              </a:ln>
            </p:spPr>
            <p:txBody>
              <a:bodyPr wrap="none" anchor="ctr"/>
              <a:lstStyle/>
              <a:p>
                <a:endParaRPr lang="en-US"/>
              </a:p>
            </p:txBody>
          </p:sp>
          <p:sp>
            <p:nvSpPr>
              <p:cNvPr id="15" name="Oval 11"/>
              <p:cNvSpPr>
                <a:spLocks noChangeArrowheads="1"/>
              </p:cNvSpPr>
              <p:nvPr/>
            </p:nvSpPr>
            <p:spPr bwMode="auto">
              <a:xfrm>
                <a:off x="4536" y="2628"/>
                <a:ext cx="804" cy="720"/>
              </a:xfrm>
              <a:prstGeom prst="ellipse">
                <a:avLst/>
              </a:prstGeom>
              <a:solidFill>
                <a:schemeClr val="tx1"/>
              </a:solidFill>
              <a:ln w="9525">
                <a:noFill/>
                <a:round/>
                <a:headEnd/>
                <a:tailEnd/>
              </a:ln>
            </p:spPr>
            <p:txBody>
              <a:bodyPr wrap="none" anchor="ctr"/>
              <a:lstStyle/>
              <a:p>
                <a:endParaRPr lang="en-US"/>
              </a:p>
            </p:txBody>
          </p:sp>
          <p:sp>
            <p:nvSpPr>
              <p:cNvPr id="16" name="Rectangle 12"/>
              <p:cNvSpPr>
                <a:spLocks noChangeArrowheads="1"/>
              </p:cNvSpPr>
              <p:nvPr/>
            </p:nvSpPr>
            <p:spPr bwMode="auto">
              <a:xfrm>
                <a:off x="4308" y="1836"/>
                <a:ext cx="552" cy="1140"/>
              </a:xfrm>
              <a:prstGeom prst="rect">
                <a:avLst/>
              </a:prstGeom>
              <a:solidFill>
                <a:schemeClr val="tx1"/>
              </a:solidFill>
              <a:ln w="9525">
                <a:noFill/>
                <a:miter lim="800000"/>
                <a:headEnd/>
                <a:tailEnd/>
              </a:ln>
            </p:spPr>
            <p:txBody>
              <a:bodyPr wrap="none" anchor="ctr"/>
              <a:lstStyle/>
              <a:p>
                <a:endParaRPr lang="en-US"/>
              </a:p>
            </p:txBody>
          </p:sp>
          <p:sp>
            <p:nvSpPr>
              <p:cNvPr id="17" name="Oval 13"/>
              <p:cNvSpPr>
                <a:spLocks noChangeArrowheads="1"/>
              </p:cNvSpPr>
              <p:nvPr/>
            </p:nvSpPr>
            <p:spPr bwMode="auto">
              <a:xfrm>
                <a:off x="3840" y="2628"/>
                <a:ext cx="768" cy="708"/>
              </a:xfrm>
              <a:prstGeom prst="ellipse">
                <a:avLst/>
              </a:prstGeom>
              <a:solidFill>
                <a:schemeClr val="tx1"/>
              </a:solidFill>
              <a:ln w="9525">
                <a:noFill/>
                <a:round/>
                <a:headEnd/>
                <a:tailEnd/>
              </a:ln>
            </p:spPr>
            <p:txBody>
              <a:bodyPr wrap="none" anchor="ctr"/>
              <a:lstStyle/>
              <a:p>
                <a:endParaRPr lang="en-US"/>
              </a:p>
            </p:txBody>
          </p:sp>
        </p:grpSp>
        <p:grpSp>
          <p:nvGrpSpPr>
            <p:cNvPr id="7" name="Group 14"/>
            <p:cNvGrpSpPr>
              <a:grpSpLocks/>
            </p:cNvGrpSpPr>
            <p:nvPr/>
          </p:nvGrpSpPr>
          <p:grpSpPr bwMode="auto">
            <a:xfrm>
              <a:off x="2196" y="1341"/>
              <a:ext cx="1500" cy="1851"/>
              <a:chOff x="2196" y="1341"/>
              <a:chExt cx="1500" cy="1851"/>
            </a:xfrm>
          </p:grpSpPr>
          <p:sp>
            <p:nvSpPr>
              <p:cNvPr id="8" name="Oval 15"/>
              <p:cNvSpPr>
                <a:spLocks noChangeArrowheads="1"/>
              </p:cNvSpPr>
              <p:nvPr/>
            </p:nvSpPr>
            <p:spPr bwMode="auto">
              <a:xfrm>
                <a:off x="2532" y="2472"/>
                <a:ext cx="780" cy="720"/>
              </a:xfrm>
              <a:prstGeom prst="ellipse">
                <a:avLst/>
              </a:prstGeom>
              <a:solidFill>
                <a:srgbClr val="66FFFF"/>
              </a:solidFill>
              <a:ln w="9525">
                <a:noFill/>
                <a:round/>
                <a:headEnd/>
                <a:tailEnd/>
              </a:ln>
            </p:spPr>
            <p:txBody>
              <a:bodyPr wrap="none" anchor="ctr"/>
              <a:lstStyle/>
              <a:p>
                <a:endParaRPr lang="en-US"/>
              </a:p>
            </p:txBody>
          </p:sp>
          <p:sp>
            <p:nvSpPr>
              <p:cNvPr id="9" name="Oval 16"/>
              <p:cNvSpPr>
                <a:spLocks noChangeArrowheads="1"/>
              </p:cNvSpPr>
              <p:nvPr/>
            </p:nvSpPr>
            <p:spPr bwMode="auto">
              <a:xfrm>
                <a:off x="2892" y="2136"/>
                <a:ext cx="804" cy="720"/>
              </a:xfrm>
              <a:prstGeom prst="ellipse">
                <a:avLst/>
              </a:prstGeom>
              <a:solidFill>
                <a:srgbClr val="66FFFF"/>
              </a:solidFill>
              <a:ln w="9525">
                <a:noFill/>
                <a:round/>
                <a:headEnd/>
                <a:tailEnd/>
              </a:ln>
            </p:spPr>
            <p:txBody>
              <a:bodyPr wrap="none" anchor="ctr"/>
              <a:lstStyle/>
              <a:p>
                <a:endParaRPr lang="en-US"/>
              </a:p>
            </p:txBody>
          </p:sp>
          <p:sp>
            <p:nvSpPr>
              <p:cNvPr id="10" name="Rectangle 17"/>
              <p:cNvSpPr>
                <a:spLocks noChangeArrowheads="1"/>
              </p:cNvSpPr>
              <p:nvPr/>
            </p:nvSpPr>
            <p:spPr bwMode="auto">
              <a:xfrm>
                <a:off x="2661" y="1428"/>
                <a:ext cx="552" cy="1056"/>
              </a:xfrm>
              <a:prstGeom prst="rect">
                <a:avLst/>
              </a:prstGeom>
              <a:solidFill>
                <a:srgbClr val="66FFFF"/>
              </a:solidFill>
              <a:ln w="9525">
                <a:noFill/>
                <a:miter lim="800000"/>
                <a:headEnd/>
                <a:tailEnd/>
              </a:ln>
            </p:spPr>
            <p:txBody>
              <a:bodyPr wrap="none" anchor="ctr"/>
              <a:lstStyle/>
              <a:p>
                <a:endParaRPr lang="en-US"/>
              </a:p>
            </p:txBody>
          </p:sp>
          <p:sp>
            <p:nvSpPr>
              <p:cNvPr id="11" name="Oval 18"/>
              <p:cNvSpPr>
                <a:spLocks noChangeArrowheads="1"/>
              </p:cNvSpPr>
              <p:nvPr/>
            </p:nvSpPr>
            <p:spPr bwMode="auto">
              <a:xfrm>
                <a:off x="2196" y="2136"/>
                <a:ext cx="768" cy="708"/>
              </a:xfrm>
              <a:prstGeom prst="ellipse">
                <a:avLst/>
              </a:prstGeom>
              <a:solidFill>
                <a:srgbClr val="66FFFF"/>
              </a:solidFill>
              <a:ln w="9525">
                <a:noFill/>
                <a:round/>
                <a:headEnd/>
                <a:tailEnd/>
              </a:ln>
            </p:spPr>
            <p:txBody>
              <a:bodyPr wrap="none" anchor="ctr"/>
              <a:lstStyle/>
              <a:p>
                <a:endParaRPr lang="en-US"/>
              </a:p>
            </p:txBody>
          </p:sp>
          <p:sp>
            <p:nvSpPr>
              <p:cNvPr id="12" name="Rectangle 19"/>
              <p:cNvSpPr>
                <a:spLocks noChangeArrowheads="1"/>
              </p:cNvSpPr>
              <p:nvPr/>
            </p:nvSpPr>
            <p:spPr bwMode="auto">
              <a:xfrm>
                <a:off x="2661" y="1341"/>
                <a:ext cx="549" cy="771"/>
              </a:xfrm>
              <a:prstGeom prst="rect">
                <a:avLst/>
              </a:prstGeom>
              <a:solidFill>
                <a:schemeClr val="tx1"/>
              </a:solidFill>
              <a:ln w="9525">
                <a:noFill/>
                <a:miter lim="800000"/>
                <a:headEnd/>
                <a:tailEnd/>
              </a:ln>
            </p:spPr>
            <p:txBody>
              <a:bodyPr wrap="none" anchor="ctr"/>
              <a:lstStyle/>
              <a:p>
                <a:endParaRPr lang="en-US"/>
              </a:p>
            </p:txBody>
          </p:sp>
          <p:sp>
            <p:nvSpPr>
              <p:cNvPr id="13" name="Oval 20"/>
              <p:cNvSpPr>
                <a:spLocks noChangeArrowheads="1"/>
              </p:cNvSpPr>
              <p:nvPr/>
            </p:nvSpPr>
            <p:spPr bwMode="auto">
              <a:xfrm>
                <a:off x="2661" y="2067"/>
                <a:ext cx="549" cy="90"/>
              </a:xfrm>
              <a:prstGeom prst="ellipse">
                <a:avLst/>
              </a:prstGeom>
              <a:solidFill>
                <a:schemeClr val="bg1"/>
              </a:solidFill>
              <a:ln w="9525">
                <a:noFill/>
                <a:round/>
                <a:headEnd/>
                <a:tailEnd/>
              </a:ln>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143000"/>
            <a:ext cx="8229600" cy="533400"/>
          </a:xfrm>
        </p:spPr>
        <p:txBody>
          <a:bodyPr>
            <a:normAutofit fontScale="90000"/>
          </a:bodyPr>
          <a:lstStyle/>
          <a:p>
            <a:endParaRPr lang="en-US" dirty="0"/>
          </a:p>
        </p:txBody>
      </p:sp>
      <p:sp>
        <p:nvSpPr>
          <p:cNvPr id="3" name="Content Placeholder 2"/>
          <p:cNvSpPr>
            <a:spLocks noGrp="1"/>
          </p:cNvSpPr>
          <p:nvPr>
            <p:ph idx="1"/>
          </p:nvPr>
        </p:nvSpPr>
        <p:spPr>
          <a:xfrm>
            <a:off x="0" y="0"/>
            <a:ext cx="8915400" cy="6126163"/>
          </a:xfrm>
        </p:spPr>
        <p:txBody>
          <a:bodyPr/>
          <a:lstStyle/>
          <a:p>
            <a:r>
              <a:rPr lang="en-GB" dirty="0" smtClean="0"/>
              <a:t>Resuscitation – Step 3 – Breathing</a:t>
            </a:r>
          </a:p>
          <a:p>
            <a:endParaRPr lang="en-US" dirty="0"/>
          </a:p>
        </p:txBody>
      </p:sp>
      <p:pic>
        <p:nvPicPr>
          <p:cNvPr id="4" name="Picture 4" descr="C:\Dept\I3154slide1new.jpg"/>
          <p:cNvPicPr>
            <a:picLocks noChangeAspect="1" noChangeArrowheads="1"/>
          </p:cNvPicPr>
          <p:nvPr/>
        </p:nvPicPr>
        <p:blipFill>
          <a:blip r:embed="rId2" cstate="print"/>
          <a:srcRect/>
          <a:stretch>
            <a:fillRect/>
          </a:stretch>
        </p:blipFill>
        <p:spPr bwMode="auto">
          <a:xfrm>
            <a:off x="152400" y="838200"/>
            <a:ext cx="8610600" cy="5595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304800"/>
          </a:xfrm>
        </p:spPr>
        <p:txBody>
          <a:bodyPr>
            <a:normAutofit fontScale="90000"/>
          </a:bodyPr>
          <a:lstStyle/>
          <a:p>
            <a:endParaRPr lang="en-US" dirty="0"/>
          </a:p>
        </p:txBody>
      </p:sp>
      <p:sp>
        <p:nvSpPr>
          <p:cNvPr id="3" name="Content Placeholder 2"/>
          <p:cNvSpPr>
            <a:spLocks noGrp="1"/>
          </p:cNvSpPr>
          <p:nvPr>
            <p:ph idx="1"/>
          </p:nvPr>
        </p:nvSpPr>
        <p:spPr>
          <a:xfrm>
            <a:off x="0" y="152400"/>
            <a:ext cx="9144000" cy="6705600"/>
          </a:xfrm>
        </p:spPr>
        <p:txBody>
          <a:bodyPr>
            <a:normAutofit/>
          </a:bodyPr>
          <a:lstStyle/>
          <a:p>
            <a:pPr marL="228600" indent="-228600" algn="just">
              <a:buFontTx/>
              <a:buAutoNum type="arabicParenR"/>
            </a:pPr>
            <a:r>
              <a:rPr lang="en-GB" dirty="0" smtClean="0">
                <a:latin typeface="Times New Roman" pitchFamily="18" charset="0"/>
                <a:cs typeface="Times New Roman" pitchFamily="18" charset="0"/>
              </a:rPr>
              <a:t>It is critical when assisting a baby to breath with a bag and mask that the airway position is maintained – if it is not then you cannot inflate the lungs.</a:t>
            </a:r>
          </a:p>
          <a:p>
            <a:pPr marL="228600" indent="-228600" algn="just">
              <a:buFontTx/>
              <a:buAutoNum type="arabicParenR"/>
            </a:pPr>
            <a:r>
              <a:rPr lang="en-GB" dirty="0" smtClean="0">
                <a:latin typeface="Times New Roman" pitchFamily="18" charset="0"/>
                <a:cs typeface="Times New Roman" pitchFamily="18" charset="0"/>
              </a:rPr>
              <a:t>It is also critical that the mask fits correctly – it should cover mouth and nose and not press on the eyes. A see through mask is ideal as it allows you to see the colour of the baby.</a:t>
            </a:r>
          </a:p>
          <a:p>
            <a:pPr marL="228600" indent="-228600" algn="just">
              <a:buFontTx/>
              <a:buAutoNum type="arabicParenR"/>
            </a:pPr>
            <a:r>
              <a:rPr lang="en-GB" dirty="0" smtClean="0">
                <a:latin typeface="Times New Roman" pitchFamily="18" charset="0"/>
                <a:cs typeface="Times New Roman" pitchFamily="18" charset="0"/>
              </a:rPr>
              <a:t>The most common problem with masks (other than wrong sizes) is that the air-filled cushion around the edge is punctured. If this happens it is </a:t>
            </a:r>
            <a:r>
              <a:rPr lang="en-GB" u="sng" dirty="0" smtClean="0">
                <a:latin typeface="Times New Roman" pitchFamily="18" charset="0"/>
                <a:cs typeface="Times New Roman" pitchFamily="18" charset="0"/>
              </a:rPr>
              <a:t>impossible </a:t>
            </a:r>
            <a:r>
              <a:rPr lang="en-GB" dirty="0" smtClean="0">
                <a:latin typeface="Times New Roman" pitchFamily="18" charset="0"/>
                <a:cs typeface="Times New Roman" pitchFamily="18" charset="0"/>
              </a:rPr>
              <a:t> to get a good seal – BUY A NEW MASK!</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304800" y="228600"/>
            <a:ext cx="8685213" cy="6324600"/>
          </a:xfrm>
          <a:prstGeom prst="rect">
            <a:avLst/>
          </a:prstGeom>
          <a:noFill/>
        </p:spPr>
      </p:pic>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5719"/>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a:bodyPr>
          <a:lstStyle/>
          <a:p>
            <a:pPr marL="228600" indent="-228600">
              <a:buFontTx/>
              <a:buAutoNum type="arabicParenR"/>
            </a:pPr>
            <a:r>
              <a:rPr lang="en-GB" dirty="0" smtClean="0"/>
              <a:t>These are examples of how to size and fit a mask – soft round masks are often the easiest to use.</a:t>
            </a:r>
          </a:p>
          <a:p>
            <a:pPr marL="228600" indent="-228600">
              <a:buFontTx/>
              <a:buAutoNum type="arabicParenR"/>
            </a:pPr>
            <a:r>
              <a:rPr lang="en-GB" dirty="0" smtClean="0"/>
              <a:t>From left to right</a:t>
            </a:r>
          </a:p>
          <a:p>
            <a:pPr marL="685800" lvl="1" indent="-228600">
              <a:buFontTx/>
              <a:buAutoNum type="alphaLcParenR"/>
            </a:pPr>
            <a:r>
              <a:rPr lang="en-GB" dirty="0" smtClean="0"/>
              <a:t>Shows a correct mask fit</a:t>
            </a:r>
          </a:p>
          <a:p>
            <a:pPr marL="685800" lvl="1" indent="-228600">
              <a:buFontTx/>
              <a:buAutoNum type="alphaLcParenR"/>
            </a:pPr>
            <a:r>
              <a:rPr lang="en-GB" dirty="0" smtClean="0"/>
              <a:t>The mask goes over the chi and presses on the nose</a:t>
            </a:r>
          </a:p>
          <a:p>
            <a:pPr marL="685800" lvl="1" indent="-228600">
              <a:buFontTx/>
              <a:buAutoNum type="alphaLcParenR"/>
            </a:pPr>
            <a:r>
              <a:rPr lang="en-GB" dirty="0" smtClean="0"/>
              <a:t>Only the mouth is covered</a:t>
            </a:r>
          </a:p>
          <a:p>
            <a:pPr marL="685800" lvl="1" indent="-228600">
              <a:buFontTx/>
              <a:buAutoNum type="alphaLcParenR"/>
            </a:pPr>
            <a:r>
              <a:rPr lang="en-GB" dirty="0" smtClean="0"/>
              <a:t>The mask goes over the chin and presses on the eyes.</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381000"/>
          </a:xfrm>
        </p:spPr>
        <p:txBody>
          <a:bodyPr>
            <a:normAutofit fontScale="90000"/>
          </a:bodyPr>
          <a:lstStyle/>
          <a:p>
            <a:endParaRPr lang="en-US" dirty="0"/>
          </a:p>
        </p:txBody>
      </p:sp>
      <p:sp>
        <p:nvSpPr>
          <p:cNvPr id="3" name="Content Placeholder 2"/>
          <p:cNvSpPr>
            <a:spLocks noGrp="1"/>
          </p:cNvSpPr>
          <p:nvPr>
            <p:ph idx="1"/>
          </p:nvPr>
        </p:nvSpPr>
        <p:spPr>
          <a:xfrm>
            <a:off x="0" y="228600"/>
            <a:ext cx="9144000" cy="6629400"/>
          </a:xfrm>
        </p:spPr>
        <p:txBody>
          <a:bodyPr/>
          <a:lstStyle/>
          <a:p>
            <a:r>
              <a:rPr lang="en-GB" dirty="0" smtClean="0"/>
              <a:t>Resuscitation – Step 3 – Breathing</a:t>
            </a:r>
          </a:p>
          <a:p>
            <a:endParaRPr lang="en-US" dirty="0"/>
          </a:p>
        </p:txBody>
      </p:sp>
      <p:sp>
        <p:nvSpPr>
          <p:cNvPr id="4" name="Text Box 3"/>
          <p:cNvSpPr txBox="1">
            <a:spLocks noChangeArrowheads="1"/>
          </p:cNvSpPr>
          <p:nvPr/>
        </p:nvSpPr>
        <p:spPr bwMode="auto">
          <a:xfrm>
            <a:off x="838200" y="990600"/>
            <a:ext cx="6553200" cy="369332"/>
          </a:xfrm>
          <a:prstGeom prst="rect">
            <a:avLst/>
          </a:prstGeom>
          <a:noFill/>
          <a:ln w="9525">
            <a:solidFill>
              <a:schemeClr val="tx1"/>
            </a:solidFill>
            <a:miter lim="800000"/>
            <a:headEnd/>
            <a:tailEnd/>
          </a:ln>
        </p:spPr>
        <p:txBody>
          <a:bodyPr wrap="square">
            <a:spAutoFit/>
          </a:bodyPr>
          <a:lstStyle/>
          <a:p>
            <a:pPr>
              <a:spcBef>
                <a:spcPct val="50000"/>
              </a:spcBef>
            </a:pPr>
            <a:r>
              <a:rPr lang="en-GB" dirty="0">
                <a:latin typeface="Arial" charset="0"/>
              </a:rPr>
              <a:t>5 Inflation breaths with Bag and Mask device</a:t>
            </a:r>
          </a:p>
        </p:txBody>
      </p:sp>
      <p:sp>
        <p:nvSpPr>
          <p:cNvPr id="5" name="Text Box 5"/>
          <p:cNvSpPr txBox="1">
            <a:spLocks noChangeArrowheads="1"/>
          </p:cNvSpPr>
          <p:nvPr/>
        </p:nvSpPr>
        <p:spPr bwMode="auto">
          <a:xfrm>
            <a:off x="838200" y="1752600"/>
            <a:ext cx="2819400" cy="369332"/>
          </a:xfrm>
          <a:prstGeom prst="rect">
            <a:avLst/>
          </a:prstGeom>
          <a:noFill/>
          <a:ln w="9525">
            <a:solidFill>
              <a:schemeClr val="tx1"/>
            </a:solidFill>
            <a:miter lim="800000"/>
            <a:headEnd/>
            <a:tailEnd/>
          </a:ln>
        </p:spPr>
        <p:txBody>
          <a:bodyPr wrap="square">
            <a:spAutoFit/>
          </a:bodyPr>
          <a:lstStyle/>
          <a:p>
            <a:pPr>
              <a:spcBef>
                <a:spcPct val="50000"/>
              </a:spcBef>
            </a:pPr>
            <a:r>
              <a:rPr lang="en-GB" dirty="0">
                <a:latin typeface="Arial" charset="0"/>
              </a:rPr>
              <a:t>Check Heart Rate</a:t>
            </a:r>
          </a:p>
        </p:txBody>
      </p:sp>
      <p:sp>
        <p:nvSpPr>
          <p:cNvPr id="6" name="Text Box 12"/>
          <p:cNvSpPr txBox="1">
            <a:spLocks noChangeArrowheads="1"/>
          </p:cNvSpPr>
          <p:nvPr/>
        </p:nvSpPr>
        <p:spPr bwMode="auto">
          <a:xfrm>
            <a:off x="152400" y="2590800"/>
            <a:ext cx="1981200" cy="1061829"/>
          </a:xfrm>
          <a:prstGeom prst="rect">
            <a:avLst/>
          </a:prstGeom>
          <a:noFill/>
          <a:ln w="9525">
            <a:noFill/>
            <a:miter lim="800000"/>
            <a:headEnd/>
            <a:tailEnd/>
          </a:ln>
        </p:spPr>
        <p:txBody>
          <a:bodyPr wrap="square">
            <a:spAutoFit/>
          </a:bodyPr>
          <a:lstStyle/>
          <a:p>
            <a:pPr>
              <a:spcBef>
                <a:spcPct val="50000"/>
              </a:spcBef>
            </a:pPr>
            <a:r>
              <a:rPr lang="en-GB" b="1" dirty="0">
                <a:solidFill>
                  <a:srgbClr val="FF66FF"/>
                </a:solidFill>
              </a:rPr>
              <a:t>Heart Rate very slow, &lt; 60 </a:t>
            </a:r>
            <a:r>
              <a:rPr lang="en-GB" b="1" dirty="0" err="1">
                <a:solidFill>
                  <a:srgbClr val="FF66FF"/>
                </a:solidFill>
              </a:rPr>
              <a:t>bpm</a:t>
            </a:r>
            <a:endParaRPr lang="en-GB" b="1" dirty="0">
              <a:solidFill>
                <a:srgbClr val="FF66FF"/>
              </a:solidFill>
            </a:endParaRPr>
          </a:p>
          <a:p>
            <a:pPr>
              <a:spcBef>
                <a:spcPct val="50000"/>
              </a:spcBef>
            </a:pPr>
            <a:r>
              <a:rPr lang="en-GB" b="1" dirty="0">
                <a:solidFill>
                  <a:srgbClr val="FF66FF"/>
                </a:solidFill>
              </a:rPr>
              <a:t>CALL FOR HELP!</a:t>
            </a:r>
          </a:p>
        </p:txBody>
      </p:sp>
      <p:sp>
        <p:nvSpPr>
          <p:cNvPr id="7" name="Text Box 7"/>
          <p:cNvSpPr txBox="1">
            <a:spLocks noChangeArrowheads="1"/>
          </p:cNvSpPr>
          <p:nvPr/>
        </p:nvSpPr>
        <p:spPr bwMode="auto">
          <a:xfrm>
            <a:off x="3276600" y="3048000"/>
            <a:ext cx="5638800" cy="923330"/>
          </a:xfrm>
          <a:prstGeom prst="rect">
            <a:avLst/>
          </a:prstGeom>
          <a:noFill/>
          <a:ln w="9525">
            <a:solidFill>
              <a:schemeClr val="tx1"/>
            </a:solidFill>
            <a:miter lim="800000"/>
            <a:headEnd/>
            <a:tailEnd/>
          </a:ln>
        </p:spPr>
        <p:txBody>
          <a:bodyPr wrap="square">
            <a:spAutoFit/>
          </a:bodyPr>
          <a:lstStyle/>
          <a:p>
            <a:pPr>
              <a:spcBef>
                <a:spcPct val="50000"/>
              </a:spcBef>
            </a:pPr>
            <a:r>
              <a:rPr lang="en-GB" dirty="0">
                <a:latin typeface="Arial" charset="0"/>
              </a:rPr>
              <a:t>Continue with B &amp; M breathing for 30s to 1 min, rate of ~30 breaths/min and re-check HR and baby’s breathing.</a:t>
            </a:r>
          </a:p>
        </p:txBody>
      </p:sp>
      <p:sp>
        <p:nvSpPr>
          <p:cNvPr id="8" name="Text Box 10"/>
          <p:cNvSpPr txBox="1">
            <a:spLocks noChangeArrowheads="1"/>
          </p:cNvSpPr>
          <p:nvPr/>
        </p:nvSpPr>
        <p:spPr bwMode="auto">
          <a:xfrm>
            <a:off x="3276600" y="4419600"/>
            <a:ext cx="5638800" cy="646331"/>
          </a:xfrm>
          <a:prstGeom prst="rect">
            <a:avLst/>
          </a:prstGeom>
          <a:noFill/>
          <a:ln w="9525">
            <a:solidFill>
              <a:schemeClr val="tx1"/>
            </a:solidFill>
            <a:miter lim="800000"/>
            <a:headEnd/>
            <a:tailEnd/>
          </a:ln>
        </p:spPr>
        <p:txBody>
          <a:bodyPr wrap="square">
            <a:spAutoFit/>
          </a:bodyPr>
          <a:lstStyle/>
          <a:p>
            <a:pPr>
              <a:spcBef>
                <a:spcPct val="50000"/>
              </a:spcBef>
            </a:pPr>
            <a:r>
              <a:rPr lang="en-GB" dirty="0">
                <a:latin typeface="Arial" charset="0"/>
              </a:rPr>
              <a:t>After 1-2 </a:t>
            </a:r>
            <a:r>
              <a:rPr lang="en-GB" dirty="0" err="1">
                <a:latin typeface="Arial" charset="0"/>
              </a:rPr>
              <a:t>mins</a:t>
            </a:r>
            <a:r>
              <a:rPr lang="en-GB" dirty="0">
                <a:latin typeface="Arial" charset="0"/>
              </a:rPr>
              <a:t> most babies breathe normally with HR &gt; 100 </a:t>
            </a:r>
            <a:r>
              <a:rPr lang="en-GB" dirty="0" err="1">
                <a:latin typeface="Arial" charset="0"/>
              </a:rPr>
              <a:t>bpm</a:t>
            </a:r>
            <a:r>
              <a:rPr lang="en-GB" dirty="0">
                <a:latin typeface="Arial" charset="0"/>
              </a:rPr>
              <a:t>.</a:t>
            </a:r>
          </a:p>
        </p:txBody>
      </p:sp>
      <p:sp>
        <p:nvSpPr>
          <p:cNvPr id="9" name="Text Box 8"/>
          <p:cNvSpPr txBox="1">
            <a:spLocks noChangeArrowheads="1"/>
          </p:cNvSpPr>
          <p:nvPr/>
        </p:nvSpPr>
        <p:spPr bwMode="auto">
          <a:xfrm>
            <a:off x="3810000" y="2362200"/>
            <a:ext cx="4800600" cy="369332"/>
          </a:xfrm>
          <a:prstGeom prst="rect">
            <a:avLst/>
          </a:prstGeom>
          <a:noFill/>
          <a:ln w="9525">
            <a:noFill/>
            <a:miter lim="800000"/>
            <a:headEnd/>
            <a:tailEnd/>
          </a:ln>
        </p:spPr>
        <p:txBody>
          <a:bodyPr wrap="square">
            <a:spAutoFit/>
          </a:bodyPr>
          <a:lstStyle/>
          <a:p>
            <a:pPr>
              <a:spcBef>
                <a:spcPct val="50000"/>
              </a:spcBef>
            </a:pPr>
            <a:r>
              <a:rPr lang="en-GB" b="1" dirty="0">
                <a:solidFill>
                  <a:srgbClr val="FF66FF"/>
                </a:solidFill>
              </a:rPr>
              <a:t>Heart Rate about 60 </a:t>
            </a:r>
            <a:r>
              <a:rPr lang="en-GB" b="1" dirty="0" err="1">
                <a:solidFill>
                  <a:srgbClr val="FF66FF"/>
                </a:solidFill>
              </a:rPr>
              <a:t>bpm</a:t>
            </a:r>
            <a:r>
              <a:rPr lang="en-GB" b="1" dirty="0">
                <a:solidFill>
                  <a:srgbClr val="FF66FF"/>
                </a:solidFill>
              </a:rPr>
              <a:t> or more</a:t>
            </a:r>
          </a:p>
        </p:txBody>
      </p:sp>
      <p:cxnSp>
        <p:nvCxnSpPr>
          <p:cNvPr id="11" name="Straight Arrow Connector 10"/>
          <p:cNvCxnSpPr/>
          <p:nvPr/>
        </p:nvCxnSpPr>
        <p:spPr>
          <a:xfrm>
            <a:off x="2133600" y="1371600"/>
            <a:ext cx="0" cy="304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p:cNvCxnSpPr>
          <p:nvPr/>
        </p:nvCxnSpPr>
        <p:spPr>
          <a:xfrm>
            <a:off x="2247900" y="2121932"/>
            <a:ext cx="114300" cy="290726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5" idx="2"/>
          </p:cNvCxnSpPr>
          <p:nvPr/>
        </p:nvCxnSpPr>
        <p:spPr>
          <a:xfrm>
            <a:off x="2247900" y="2121932"/>
            <a:ext cx="2019300" cy="8498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715000" y="3962400"/>
            <a:ext cx="0" cy="457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45719"/>
          </a:xfrm>
        </p:spPr>
        <p:txBody>
          <a:bodyPr>
            <a:normAutofit fontScale="90000"/>
          </a:bodyPr>
          <a:lstStyle/>
          <a:p>
            <a:endParaRPr lang="en-US" dirty="0"/>
          </a:p>
        </p:txBody>
      </p:sp>
      <p:sp>
        <p:nvSpPr>
          <p:cNvPr id="3" name="Content Placeholder 2"/>
          <p:cNvSpPr>
            <a:spLocks noGrp="1"/>
          </p:cNvSpPr>
          <p:nvPr>
            <p:ph idx="1"/>
          </p:nvPr>
        </p:nvSpPr>
        <p:spPr>
          <a:xfrm>
            <a:off x="152400" y="152400"/>
            <a:ext cx="8991600" cy="6477000"/>
          </a:xfrm>
        </p:spPr>
        <p:txBody>
          <a:bodyPr/>
          <a:lstStyle/>
          <a:p>
            <a:r>
              <a:rPr lang="en-US" b="1" dirty="0" smtClean="0"/>
              <a:t>A -</a:t>
            </a:r>
            <a:r>
              <a:rPr lang="en-US" dirty="0" smtClean="0"/>
              <a:t>Airway</a:t>
            </a:r>
          </a:p>
          <a:p>
            <a:r>
              <a:rPr lang="en-US" b="1" dirty="0" smtClean="0"/>
              <a:t>B- </a:t>
            </a:r>
            <a:r>
              <a:rPr lang="en-US" dirty="0" smtClean="0"/>
              <a:t>Breathing</a:t>
            </a:r>
          </a:p>
          <a:p>
            <a:r>
              <a:rPr lang="en-US" b="1" dirty="0" smtClean="0"/>
              <a:t>C- </a:t>
            </a:r>
            <a:r>
              <a:rPr lang="en-US" dirty="0" smtClean="0"/>
              <a:t>Circulation</a:t>
            </a:r>
          </a:p>
          <a:p>
            <a:r>
              <a:rPr lang="en-US" b="1" dirty="0" smtClean="0"/>
              <a:t>C-</a:t>
            </a:r>
            <a:r>
              <a:rPr lang="en-US" dirty="0" smtClean="0"/>
              <a:t>coma</a:t>
            </a:r>
          </a:p>
          <a:p>
            <a:r>
              <a:rPr lang="en-US" b="1" dirty="0" smtClean="0"/>
              <a:t>C-c</a:t>
            </a:r>
            <a:r>
              <a:rPr lang="en-US" dirty="0" smtClean="0"/>
              <a:t>onvulsion</a:t>
            </a:r>
          </a:p>
          <a:p>
            <a:r>
              <a:rPr lang="en-US" b="1" dirty="0" smtClean="0"/>
              <a:t>D- </a:t>
            </a:r>
            <a:r>
              <a:rPr lang="en-US" dirty="0" smtClean="0"/>
              <a:t>Dehydration (severe</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6200"/>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rmAutofit lnSpcReduction="10000"/>
          </a:bodyPr>
          <a:lstStyle/>
          <a:p>
            <a:pPr marL="228600" indent="-228600" algn="just">
              <a:buFontTx/>
              <a:buAutoNum type="arabicParenR"/>
            </a:pPr>
            <a:r>
              <a:rPr lang="en-GB" dirty="0" smtClean="0">
                <a:latin typeface="Times New Roman" pitchFamily="18" charset="0"/>
                <a:cs typeface="Times New Roman" pitchFamily="18" charset="0"/>
              </a:rPr>
              <a:t>After delivering 5 inflation breaths the heart rate should be checked for 5 – 10 seconds.</a:t>
            </a:r>
          </a:p>
          <a:p>
            <a:pPr marL="228600" indent="-228600" algn="just">
              <a:buFontTx/>
              <a:buAutoNum type="arabicParenR"/>
            </a:pPr>
            <a:r>
              <a:rPr lang="en-GB" dirty="0" smtClean="0">
                <a:latin typeface="Times New Roman" pitchFamily="18" charset="0"/>
                <a:cs typeface="Times New Roman" pitchFamily="18" charset="0"/>
              </a:rPr>
              <a:t>The best places to check are the umbilical stump or to listen with a stethoscope (the latter is actually preferred as the cord pulsation is on occasions unreliable….but is better than trying to feel a brachial or femoral in a newborn).</a:t>
            </a:r>
          </a:p>
          <a:p>
            <a:pPr marL="228600" indent="-228600" algn="just">
              <a:buFontTx/>
              <a:buAutoNum type="arabicParenR"/>
            </a:pPr>
            <a:r>
              <a:rPr lang="en-GB" dirty="0" smtClean="0">
                <a:latin typeface="Times New Roman" pitchFamily="18" charset="0"/>
                <a:cs typeface="Times New Roman" pitchFamily="18" charset="0"/>
              </a:rPr>
              <a:t>If the heart rate seems above 60 (1 beat per second) then continue with BVM ventilation for 30s at a rate of about 30 and then re-assess the baby’s airway and breathing AND heart rate.</a:t>
            </a:r>
          </a:p>
          <a:p>
            <a:pPr marL="228600" indent="-228600" algn="just">
              <a:buFontTx/>
              <a:buAutoNum type="arabicParenR"/>
            </a:pPr>
            <a:r>
              <a:rPr lang="en-GB" dirty="0" smtClean="0">
                <a:latin typeface="Times New Roman" pitchFamily="18" charset="0"/>
                <a:cs typeface="Times New Roman" pitchFamily="18" charset="0"/>
              </a:rPr>
              <a:t>If the chest has been rising then in most cases the baby will being to breathe AND the heart rate will be fast.</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685800"/>
            <a:ext cx="8229600" cy="228600"/>
          </a:xfrm>
        </p:spPr>
        <p:txBody>
          <a:bodyPr>
            <a:normAutofit fontScale="90000"/>
          </a:bodyPr>
          <a:lstStyle/>
          <a:p>
            <a:endParaRPr lang="en-US" dirty="0"/>
          </a:p>
        </p:txBody>
      </p:sp>
      <p:sp>
        <p:nvSpPr>
          <p:cNvPr id="3" name="Content Placeholder 2"/>
          <p:cNvSpPr>
            <a:spLocks noGrp="1"/>
          </p:cNvSpPr>
          <p:nvPr>
            <p:ph idx="1"/>
          </p:nvPr>
        </p:nvSpPr>
        <p:spPr>
          <a:xfrm>
            <a:off x="0" y="152400"/>
            <a:ext cx="9144000" cy="5973763"/>
          </a:xfrm>
        </p:spPr>
        <p:txBody>
          <a:bodyPr/>
          <a:lstStyle/>
          <a:p>
            <a:r>
              <a:rPr lang="en-GB" b="1" dirty="0" smtClean="0"/>
              <a:t>Resuscitation – Step 4 – Circulation</a:t>
            </a:r>
          </a:p>
          <a:p>
            <a:endParaRPr lang="en-US" b="1" dirty="0"/>
          </a:p>
        </p:txBody>
      </p:sp>
      <p:sp>
        <p:nvSpPr>
          <p:cNvPr id="4" name="Text Box 3"/>
          <p:cNvSpPr txBox="1">
            <a:spLocks noChangeArrowheads="1"/>
          </p:cNvSpPr>
          <p:nvPr/>
        </p:nvSpPr>
        <p:spPr bwMode="auto">
          <a:xfrm>
            <a:off x="304800" y="838200"/>
            <a:ext cx="5029200" cy="369332"/>
          </a:xfrm>
          <a:prstGeom prst="rect">
            <a:avLst/>
          </a:prstGeom>
          <a:noFill/>
          <a:ln w="9525">
            <a:solidFill>
              <a:schemeClr val="tx1"/>
            </a:solidFill>
            <a:miter lim="800000"/>
            <a:headEnd/>
            <a:tailEnd/>
          </a:ln>
        </p:spPr>
        <p:txBody>
          <a:bodyPr wrap="square">
            <a:spAutoFit/>
          </a:bodyPr>
          <a:lstStyle/>
          <a:p>
            <a:pPr>
              <a:spcBef>
                <a:spcPct val="50000"/>
              </a:spcBef>
            </a:pPr>
            <a:r>
              <a:rPr lang="en-GB" dirty="0">
                <a:latin typeface="Arial" charset="0"/>
              </a:rPr>
              <a:t>5 Inflation breaths with Bag and Mask device</a:t>
            </a:r>
          </a:p>
        </p:txBody>
      </p:sp>
      <p:sp>
        <p:nvSpPr>
          <p:cNvPr id="5" name="Text Box 5"/>
          <p:cNvSpPr txBox="1">
            <a:spLocks noChangeArrowheads="1"/>
          </p:cNvSpPr>
          <p:nvPr/>
        </p:nvSpPr>
        <p:spPr bwMode="auto">
          <a:xfrm>
            <a:off x="990600" y="1600200"/>
            <a:ext cx="2819400" cy="369332"/>
          </a:xfrm>
          <a:prstGeom prst="rect">
            <a:avLst/>
          </a:prstGeom>
          <a:noFill/>
          <a:ln w="9525">
            <a:solidFill>
              <a:schemeClr val="tx1"/>
            </a:solidFill>
            <a:miter lim="800000"/>
            <a:headEnd/>
            <a:tailEnd/>
          </a:ln>
        </p:spPr>
        <p:txBody>
          <a:bodyPr wrap="square">
            <a:spAutoFit/>
          </a:bodyPr>
          <a:lstStyle/>
          <a:p>
            <a:pPr>
              <a:spcBef>
                <a:spcPct val="50000"/>
              </a:spcBef>
            </a:pPr>
            <a:r>
              <a:rPr lang="en-GB" dirty="0">
                <a:latin typeface="Arial" charset="0"/>
              </a:rPr>
              <a:t>Check Heart Rate</a:t>
            </a:r>
          </a:p>
        </p:txBody>
      </p:sp>
      <p:sp>
        <p:nvSpPr>
          <p:cNvPr id="6" name="Text Box 7"/>
          <p:cNvSpPr txBox="1">
            <a:spLocks noChangeArrowheads="1"/>
          </p:cNvSpPr>
          <p:nvPr/>
        </p:nvSpPr>
        <p:spPr bwMode="auto">
          <a:xfrm>
            <a:off x="2819400" y="2057400"/>
            <a:ext cx="4572000" cy="784830"/>
          </a:xfrm>
          <a:prstGeom prst="rect">
            <a:avLst/>
          </a:prstGeom>
          <a:noFill/>
          <a:ln w="9525">
            <a:noFill/>
            <a:miter lim="800000"/>
            <a:headEnd/>
            <a:tailEnd/>
          </a:ln>
        </p:spPr>
        <p:txBody>
          <a:bodyPr wrap="square">
            <a:spAutoFit/>
          </a:bodyPr>
          <a:lstStyle/>
          <a:p>
            <a:pPr>
              <a:spcBef>
                <a:spcPct val="50000"/>
              </a:spcBef>
            </a:pPr>
            <a:r>
              <a:rPr lang="en-GB" b="1" dirty="0">
                <a:solidFill>
                  <a:srgbClr val="FF66FF"/>
                </a:solidFill>
              </a:rPr>
              <a:t>Heart Rate very slow, &lt; 60 </a:t>
            </a:r>
            <a:r>
              <a:rPr lang="en-GB" b="1" dirty="0" err="1">
                <a:solidFill>
                  <a:srgbClr val="FF66FF"/>
                </a:solidFill>
              </a:rPr>
              <a:t>bpm</a:t>
            </a:r>
            <a:endParaRPr lang="en-GB" b="1" dirty="0">
              <a:solidFill>
                <a:srgbClr val="FF66FF"/>
              </a:solidFill>
            </a:endParaRPr>
          </a:p>
          <a:p>
            <a:pPr>
              <a:spcBef>
                <a:spcPct val="50000"/>
              </a:spcBef>
            </a:pPr>
            <a:r>
              <a:rPr lang="en-GB" b="1" u="sng" dirty="0">
                <a:solidFill>
                  <a:srgbClr val="FF66FF"/>
                </a:solidFill>
              </a:rPr>
              <a:t>CALL FOR HELP!</a:t>
            </a:r>
          </a:p>
        </p:txBody>
      </p:sp>
      <p:sp>
        <p:nvSpPr>
          <p:cNvPr id="7" name="Text Box 8"/>
          <p:cNvSpPr txBox="1">
            <a:spLocks noChangeArrowheads="1"/>
          </p:cNvSpPr>
          <p:nvPr/>
        </p:nvSpPr>
        <p:spPr bwMode="auto">
          <a:xfrm>
            <a:off x="304800" y="3505200"/>
            <a:ext cx="4800600" cy="1200329"/>
          </a:xfrm>
          <a:prstGeom prst="rect">
            <a:avLst/>
          </a:prstGeom>
          <a:noFill/>
          <a:ln w="9525">
            <a:solidFill>
              <a:schemeClr val="tx1"/>
            </a:solidFill>
            <a:miter lim="800000"/>
            <a:headEnd/>
            <a:tailEnd/>
          </a:ln>
        </p:spPr>
        <p:txBody>
          <a:bodyPr wrap="square">
            <a:spAutoFit/>
          </a:bodyPr>
          <a:lstStyle/>
          <a:p>
            <a:pPr>
              <a:spcBef>
                <a:spcPct val="50000"/>
              </a:spcBef>
            </a:pPr>
            <a:r>
              <a:rPr lang="en-GB" dirty="0">
                <a:latin typeface="Arial" charset="0"/>
              </a:rPr>
              <a:t>Chest compressions</a:t>
            </a:r>
          </a:p>
          <a:p>
            <a:pPr>
              <a:spcBef>
                <a:spcPct val="50000"/>
              </a:spcBef>
            </a:pPr>
            <a:r>
              <a:rPr lang="en-GB" dirty="0">
                <a:solidFill>
                  <a:schemeClr val="accent2"/>
                </a:solidFill>
                <a:latin typeface="Arial" charset="0"/>
              </a:rPr>
              <a:t>3 compressions to every one B &amp; M breath</a:t>
            </a:r>
          </a:p>
          <a:p>
            <a:pPr>
              <a:spcBef>
                <a:spcPct val="50000"/>
              </a:spcBef>
            </a:pPr>
            <a:r>
              <a:rPr lang="en-GB" dirty="0">
                <a:solidFill>
                  <a:schemeClr val="accent2"/>
                </a:solidFill>
                <a:latin typeface="Arial" charset="0"/>
              </a:rPr>
              <a:t>90 compressions / 30 breaths per minute</a:t>
            </a:r>
          </a:p>
        </p:txBody>
      </p:sp>
      <p:cxnSp>
        <p:nvCxnSpPr>
          <p:cNvPr id="9" name="Straight Arrow Connector 8"/>
          <p:cNvCxnSpPr/>
          <p:nvPr/>
        </p:nvCxnSpPr>
        <p:spPr>
          <a:xfrm>
            <a:off x="1371600" y="1219200"/>
            <a:ext cx="0" cy="381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1447800" y="1905000"/>
            <a:ext cx="76200" cy="16002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457200"/>
          </a:xfrm>
        </p:spPr>
        <p:txBody>
          <a:bodyPr>
            <a:normAutofit fontScale="90000"/>
          </a:bodyPr>
          <a:lstStyle/>
          <a:p>
            <a:endParaRPr lang="en-US" dirty="0"/>
          </a:p>
        </p:txBody>
      </p:sp>
      <p:sp>
        <p:nvSpPr>
          <p:cNvPr id="3" name="Content Placeholder 2"/>
          <p:cNvSpPr>
            <a:spLocks noGrp="1"/>
          </p:cNvSpPr>
          <p:nvPr>
            <p:ph idx="1"/>
          </p:nvPr>
        </p:nvSpPr>
        <p:spPr>
          <a:xfrm>
            <a:off x="0" y="304800"/>
            <a:ext cx="8991600" cy="6400800"/>
          </a:xfrm>
        </p:spPr>
        <p:txBody>
          <a:bodyPr/>
          <a:lstStyle/>
          <a:p>
            <a:pPr marL="228600" indent="-228600" algn="just">
              <a:buFontTx/>
              <a:buAutoNum type="arabicParenR"/>
            </a:pPr>
            <a:r>
              <a:rPr lang="en-GB" dirty="0" smtClean="0">
                <a:latin typeface="Times New Roman" pitchFamily="18" charset="0"/>
                <a:cs typeface="Times New Roman" pitchFamily="18" charset="0"/>
              </a:rPr>
              <a:t>If after providing 5 inflation breaths the heart rate is found to be &lt;60bpm or absent then chest compressions will be needed.</a:t>
            </a:r>
          </a:p>
          <a:p>
            <a:pPr marL="228600" indent="-228600" algn="just">
              <a:buFontTx/>
              <a:buAutoNum type="arabicParenR"/>
            </a:pPr>
            <a:r>
              <a:rPr lang="en-GB" dirty="0" smtClean="0">
                <a:latin typeface="Times New Roman" pitchFamily="18" charset="0"/>
                <a:cs typeface="Times New Roman" pitchFamily="18" charset="0"/>
              </a:rPr>
              <a:t>NOTE the ratio of compressions to breaths is 3:1 in the newborn.</a:t>
            </a:r>
          </a:p>
          <a:p>
            <a:pPr marL="228600" indent="-228600" algn="just">
              <a:buFontTx/>
              <a:buAutoNum type="arabicParenR"/>
            </a:pPr>
            <a:r>
              <a:rPr lang="en-GB" dirty="0" smtClean="0">
                <a:latin typeface="Times New Roman" pitchFamily="18" charset="0"/>
                <a:cs typeface="Times New Roman" pitchFamily="18" charset="0"/>
              </a:rPr>
              <a:t>If you need to give compressions YOU MUST call for help.</a:t>
            </a: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4343399" cy="400110"/>
          </a:xfrm>
          <a:prstGeom prst="rect">
            <a:avLst/>
          </a:prstGeom>
        </p:spPr>
        <p:txBody>
          <a:bodyPr wrap="square">
            <a:spAutoFit/>
          </a:bodyPr>
          <a:lstStyle/>
          <a:p>
            <a:r>
              <a:rPr lang="en-GB" sz="2000" b="1" dirty="0" smtClean="0"/>
              <a:t>Resuscitation – Step 4 - Circulation</a:t>
            </a:r>
            <a:endParaRPr lang="en-US" sz="2000" b="1" dirty="0"/>
          </a:p>
        </p:txBody>
      </p:sp>
      <p:graphicFrame>
        <p:nvGraphicFramePr>
          <p:cNvPr id="2050" name="Object 5"/>
          <p:cNvGraphicFramePr>
            <a:graphicFrameLocks noChangeAspect="1"/>
          </p:cNvGraphicFramePr>
          <p:nvPr/>
        </p:nvGraphicFramePr>
        <p:xfrm>
          <a:off x="304800" y="457200"/>
          <a:ext cx="3810000" cy="4495800"/>
        </p:xfrm>
        <a:graphic>
          <a:graphicData uri="http://schemas.openxmlformats.org/presentationml/2006/ole">
            <p:oleObj spid="_x0000_s2050" name="Bitmap Image" r:id="rId3" imgW="3352381" imgH="3895238" progId="PBrush">
              <p:embed/>
            </p:oleObj>
          </a:graphicData>
        </a:graphic>
      </p:graphicFrame>
      <p:sp>
        <p:nvSpPr>
          <p:cNvPr id="4" name="Rectangle 7"/>
          <p:cNvSpPr txBox="1">
            <a:spLocks noChangeArrowheads="1"/>
          </p:cNvSpPr>
          <p:nvPr/>
        </p:nvSpPr>
        <p:spPr>
          <a:xfrm>
            <a:off x="4191000" y="762000"/>
            <a:ext cx="4648200" cy="3733800"/>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Compress over sternum</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1 finger-breadth below nipple line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Two fingers if solo resuscitation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Thumbs if 2 or more people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1/3</a:t>
            </a:r>
            <a:r>
              <a:rPr kumimoji="0" lang="en-GB" sz="2800" b="0" i="0" u="none" strike="noStrike" kern="1200" cap="none" spc="0" normalizeH="0" baseline="30000" noProof="0" dirty="0" smtClean="0">
                <a:ln>
                  <a:noFill/>
                </a:ln>
                <a:solidFill>
                  <a:schemeClr val="tx1"/>
                </a:solidFill>
                <a:effectLst/>
                <a:uLnTx/>
                <a:uFillTx/>
                <a:latin typeface="+mn-lt"/>
                <a:ea typeface="+mn-ea"/>
                <a:cs typeface="+mn-cs"/>
              </a:rPr>
              <a:t>rd</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the depth of the chest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76200"/>
          </a:xfrm>
        </p:spPr>
        <p:txBody>
          <a:bodyPr>
            <a:normAutofit fontScale="90000"/>
          </a:bodyPr>
          <a:lstStyle/>
          <a:p>
            <a:endParaRPr lang="en-US" dirty="0"/>
          </a:p>
        </p:txBody>
      </p:sp>
      <p:sp>
        <p:nvSpPr>
          <p:cNvPr id="3" name="Content Placeholder 2"/>
          <p:cNvSpPr>
            <a:spLocks noGrp="1"/>
          </p:cNvSpPr>
          <p:nvPr>
            <p:ph idx="1"/>
          </p:nvPr>
        </p:nvSpPr>
        <p:spPr>
          <a:xfrm>
            <a:off x="0" y="152400"/>
            <a:ext cx="9144000" cy="6934200"/>
          </a:xfrm>
        </p:spPr>
        <p:txBody>
          <a:bodyPr>
            <a:normAutofit/>
          </a:bodyPr>
          <a:lstStyle/>
          <a:p>
            <a:pPr marL="228600" indent="-228600" algn="just">
              <a:buFontTx/>
              <a:buAutoNum type="arabicParenR"/>
            </a:pPr>
            <a:r>
              <a:rPr lang="en-GB" dirty="0" smtClean="0">
                <a:latin typeface="Times New Roman" pitchFamily="18" charset="0"/>
                <a:cs typeface="Times New Roman" pitchFamily="18" charset="0"/>
              </a:rPr>
              <a:t>If there are two people then the ‘two-thumbs’ approach can be used. If you are alone then you put two fingers on the lower sternum 1 finger breadth below the line connecting the nipples.</a:t>
            </a:r>
          </a:p>
          <a:p>
            <a:pPr marL="228600" indent="-228600" algn="just">
              <a:buFontTx/>
              <a:buAutoNum type="arabicParenR"/>
            </a:pPr>
            <a:r>
              <a:rPr lang="en-GB" dirty="0" smtClean="0">
                <a:latin typeface="Times New Roman" pitchFamily="18" charset="0"/>
                <a:cs typeface="Times New Roman" pitchFamily="18" charset="0"/>
              </a:rPr>
              <a:t>The aim is to compress the chest to about 1/3</a:t>
            </a:r>
            <a:r>
              <a:rPr lang="en-GB" baseline="30000" dirty="0" smtClean="0">
                <a:latin typeface="Times New Roman" pitchFamily="18" charset="0"/>
                <a:cs typeface="Times New Roman" pitchFamily="18" charset="0"/>
              </a:rPr>
              <a:t>rd</a:t>
            </a:r>
            <a:r>
              <a:rPr lang="en-GB" dirty="0" smtClean="0">
                <a:latin typeface="Times New Roman" pitchFamily="18" charset="0"/>
                <a:cs typeface="Times New Roman" pitchFamily="18" charset="0"/>
              </a:rPr>
              <a:t> its depth – the sternum should move about 1.5cm downwards when you press.</a:t>
            </a:r>
          </a:p>
          <a:p>
            <a:pPr marL="228600" indent="-228600" algn="just">
              <a:buFontTx/>
              <a:buAutoNum type="arabicParenR"/>
            </a:pPr>
            <a:r>
              <a:rPr lang="en-GB" dirty="0" smtClean="0">
                <a:latin typeface="Times New Roman" pitchFamily="18" charset="0"/>
                <a:cs typeface="Times New Roman" pitchFamily="18" charset="0"/>
              </a:rPr>
              <a:t>Press </a:t>
            </a:r>
            <a:r>
              <a:rPr lang="en-GB" u="sng" dirty="0" smtClean="0">
                <a:latin typeface="Times New Roman" pitchFamily="18" charset="0"/>
                <a:cs typeface="Times New Roman" pitchFamily="18" charset="0"/>
              </a:rPr>
              <a:t>and release – </a:t>
            </a:r>
            <a:r>
              <a:rPr lang="en-GB" dirty="0" smtClean="0">
                <a:latin typeface="Times New Roman" pitchFamily="18" charset="0"/>
                <a:cs typeface="Times New Roman" pitchFamily="18" charset="0"/>
              </a:rPr>
              <a:t>the real effect of compressions is to move blood into the lungs and then into the coronary arteries – like a </a:t>
            </a:r>
            <a:r>
              <a:rPr lang="en-GB" dirty="0" err="1" smtClean="0">
                <a:latin typeface="Times New Roman" pitchFamily="18" charset="0"/>
                <a:cs typeface="Times New Roman" pitchFamily="18" charset="0"/>
              </a:rPr>
              <a:t>syphon</a:t>
            </a:r>
            <a:r>
              <a:rPr lang="en-GB" dirty="0" smtClean="0">
                <a:latin typeface="Times New Roman" pitchFamily="18" charset="0"/>
                <a:cs typeface="Times New Roman" pitchFamily="18" charset="0"/>
              </a:rPr>
              <a:t> pump. You are really not pumping blood around the body by compressing the heart.</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228600"/>
          </a:xfrm>
        </p:spPr>
        <p:txBody>
          <a:bodyPr>
            <a:normAutofit fontScale="90000"/>
          </a:bodyPr>
          <a:lstStyle/>
          <a:p>
            <a:endParaRPr lang="en-US" dirty="0"/>
          </a:p>
        </p:txBody>
      </p:sp>
      <p:sp>
        <p:nvSpPr>
          <p:cNvPr id="3" name="Content Placeholder 2"/>
          <p:cNvSpPr>
            <a:spLocks noGrp="1"/>
          </p:cNvSpPr>
          <p:nvPr>
            <p:ph idx="1"/>
          </p:nvPr>
        </p:nvSpPr>
        <p:spPr>
          <a:xfrm>
            <a:off x="0" y="152400"/>
            <a:ext cx="9144000" cy="6507163"/>
          </a:xfrm>
        </p:spPr>
        <p:txBody>
          <a:bodyPr/>
          <a:lstStyle/>
          <a:p>
            <a:pPr>
              <a:buNone/>
            </a:pPr>
            <a:r>
              <a:rPr lang="en-GB" dirty="0" smtClean="0"/>
              <a:t>Resuscitation – Step 4 - Circulation</a:t>
            </a:r>
            <a:endParaRPr lang="en-US" dirty="0"/>
          </a:p>
        </p:txBody>
      </p:sp>
      <p:sp>
        <p:nvSpPr>
          <p:cNvPr id="4" name="Text Box 3"/>
          <p:cNvSpPr txBox="1">
            <a:spLocks noChangeArrowheads="1"/>
          </p:cNvSpPr>
          <p:nvPr/>
        </p:nvSpPr>
        <p:spPr bwMode="auto">
          <a:xfrm>
            <a:off x="609600" y="762000"/>
            <a:ext cx="6553200" cy="369332"/>
          </a:xfrm>
          <a:prstGeom prst="rect">
            <a:avLst/>
          </a:prstGeom>
          <a:noFill/>
          <a:ln w="9525">
            <a:solidFill>
              <a:schemeClr val="tx1"/>
            </a:solidFill>
            <a:miter lim="800000"/>
            <a:headEnd/>
            <a:tailEnd/>
          </a:ln>
        </p:spPr>
        <p:txBody>
          <a:bodyPr wrap="square">
            <a:spAutoFit/>
          </a:bodyPr>
          <a:lstStyle/>
          <a:p>
            <a:pPr>
              <a:spcBef>
                <a:spcPct val="50000"/>
              </a:spcBef>
            </a:pPr>
            <a:r>
              <a:rPr lang="en-GB" dirty="0">
                <a:latin typeface="Arial" charset="0"/>
              </a:rPr>
              <a:t>5 Inflation breaths with Bag and Mask device</a:t>
            </a:r>
          </a:p>
        </p:txBody>
      </p:sp>
      <p:sp>
        <p:nvSpPr>
          <p:cNvPr id="5" name="Text Box 5"/>
          <p:cNvSpPr txBox="1">
            <a:spLocks noChangeArrowheads="1"/>
          </p:cNvSpPr>
          <p:nvPr/>
        </p:nvSpPr>
        <p:spPr bwMode="auto">
          <a:xfrm>
            <a:off x="609600" y="1828800"/>
            <a:ext cx="2819400" cy="369332"/>
          </a:xfrm>
          <a:prstGeom prst="rect">
            <a:avLst/>
          </a:prstGeom>
          <a:noFill/>
          <a:ln w="9525">
            <a:solidFill>
              <a:schemeClr val="tx1"/>
            </a:solidFill>
            <a:miter lim="800000"/>
            <a:headEnd/>
            <a:tailEnd/>
          </a:ln>
        </p:spPr>
        <p:txBody>
          <a:bodyPr wrap="square">
            <a:spAutoFit/>
          </a:bodyPr>
          <a:lstStyle/>
          <a:p>
            <a:pPr>
              <a:spcBef>
                <a:spcPct val="50000"/>
              </a:spcBef>
            </a:pPr>
            <a:r>
              <a:rPr lang="en-GB" dirty="0">
                <a:latin typeface="Arial" charset="0"/>
              </a:rPr>
              <a:t>Check Heart Rate</a:t>
            </a:r>
          </a:p>
        </p:txBody>
      </p:sp>
      <p:sp>
        <p:nvSpPr>
          <p:cNvPr id="6" name="Text Box 7"/>
          <p:cNvSpPr txBox="1">
            <a:spLocks noChangeArrowheads="1"/>
          </p:cNvSpPr>
          <p:nvPr/>
        </p:nvSpPr>
        <p:spPr bwMode="auto">
          <a:xfrm>
            <a:off x="2362200" y="2362200"/>
            <a:ext cx="4267200" cy="369332"/>
          </a:xfrm>
          <a:prstGeom prst="rect">
            <a:avLst/>
          </a:prstGeom>
          <a:noFill/>
          <a:ln w="9525">
            <a:noFill/>
            <a:miter lim="800000"/>
            <a:headEnd/>
            <a:tailEnd/>
          </a:ln>
        </p:spPr>
        <p:txBody>
          <a:bodyPr wrap="square">
            <a:spAutoFit/>
          </a:bodyPr>
          <a:lstStyle/>
          <a:p>
            <a:pPr>
              <a:spcBef>
                <a:spcPct val="50000"/>
              </a:spcBef>
            </a:pPr>
            <a:r>
              <a:rPr lang="en-GB" b="1" dirty="0">
                <a:solidFill>
                  <a:srgbClr val="FF66FF"/>
                </a:solidFill>
              </a:rPr>
              <a:t>Heart Rate very slow, &lt; 60 </a:t>
            </a:r>
            <a:r>
              <a:rPr lang="en-GB" b="1" dirty="0" err="1">
                <a:solidFill>
                  <a:srgbClr val="FF66FF"/>
                </a:solidFill>
              </a:rPr>
              <a:t>bpm</a:t>
            </a:r>
            <a:endParaRPr lang="en-GB" b="1" dirty="0">
              <a:solidFill>
                <a:srgbClr val="FF66FF"/>
              </a:solidFill>
            </a:endParaRPr>
          </a:p>
        </p:txBody>
      </p:sp>
      <p:sp>
        <p:nvSpPr>
          <p:cNvPr id="7" name="Text Box 8"/>
          <p:cNvSpPr txBox="1">
            <a:spLocks noChangeArrowheads="1"/>
          </p:cNvSpPr>
          <p:nvPr/>
        </p:nvSpPr>
        <p:spPr bwMode="auto">
          <a:xfrm>
            <a:off x="609600" y="2819400"/>
            <a:ext cx="3200400" cy="831850"/>
          </a:xfrm>
          <a:prstGeom prst="rect">
            <a:avLst/>
          </a:prstGeom>
          <a:noFill/>
          <a:ln w="9525">
            <a:solidFill>
              <a:schemeClr val="tx1"/>
            </a:solidFill>
            <a:miter lim="800000"/>
            <a:headEnd/>
            <a:tailEnd/>
          </a:ln>
        </p:spPr>
        <p:txBody>
          <a:bodyPr>
            <a:spAutoFit/>
          </a:bodyPr>
          <a:lstStyle/>
          <a:p>
            <a:pPr>
              <a:spcBef>
                <a:spcPct val="50000"/>
              </a:spcBef>
            </a:pPr>
            <a:r>
              <a:rPr lang="en-GB" dirty="0">
                <a:latin typeface="Arial" charset="0"/>
              </a:rPr>
              <a:t>Chest compressions with B &amp; M breaths</a:t>
            </a:r>
          </a:p>
        </p:txBody>
      </p:sp>
      <p:sp>
        <p:nvSpPr>
          <p:cNvPr id="8" name="Text Box 9"/>
          <p:cNvSpPr txBox="1">
            <a:spLocks noChangeArrowheads="1"/>
          </p:cNvSpPr>
          <p:nvPr/>
        </p:nvSpPr>
        <p:spPr bwMode="auto">
          <a:xfrm>
            <a:off x="228600" y="5105400"/>
            <a:ext cx="3581400" cy="646331"/>
          </a:xfrm>
          <a:prstGeom prst="rect">
            <a:avLst/>
          </a:prstGeom>
          <a:noFill/>
          <a:ln w="9525">
            <a:solidFill>
              <a:schemeClr val="tx1"/>
            </a:solidFill>
            <a:miter lim="800000"/>
            <a:headEnd/>
            <a:tailEnd/>
          </a:ln>
        </p:spPr>
        <p:txBody>
          <a:bodyPr wrap="square">
            <a:spAutoFit/>
          </a:bodyPr>
          <a:lstStyle/>
          <a:p>
            <a:pPr>
              <a:spcBef>
                <a:spcPct val="50000"/>
              </a:spcBef>
            </a:pPr>
            <a:r>
              <a:rPr lang="en-GB" dirty="0">
                <a:latin typeface="Arial" charset="0"/>
              </a:rPr>
              <a:t>Check HR and breathing every 1-2 </a:t>
            </a:r>
            <a:r>
              <a:rPr lang="en-GB" dirty="0" err="1">
                <a:latin typeface="Arial" charset="0"/>
              </a:rPr>
              <a:t>mins</a:t>
            </a:r>
            <a:endParaRPr lang="en-GB" dirty="0">
              <a:latin typeface="Arial" charset="0"/>
            </a:endParaRPr>
          </a:p>
        </p:txBody>
      </p:sp>
      <p:sp>
        <p:nvSpPr>
          <p:cNvPr id="9" name="Text Box 14"/>
          <p:cNvSpPr txBox="1">
            <a:spLocks noChangeArrowheads="1"/>
          </p:cNvSpPr>
          <p:nvPr/>
        </p:nvSpPr>
        <p:spPr bwMode="auto">
          <a:xfrm>
            <a:off x="4343400" y="5257800"/>
            <a:ext cx="2667000" cy="646331"/>
          </a:xfrm>
          <a:prstGeom prst="rect">
            <a:avLst/>
          </a:prstGeom>
          <a:noFill/>
          <a:ln w="9525">
            <a:noFill/>
            <a:miter lim="800000"/>
            <a:headEnd/>
            <a:tailEnd/>
          </a:ln>
        </p:spPr>
        <p:txBody>
          <a:bodyPr wrap="square">
            <a:spAutoFit/>
          </a:bodyPr>
          <a:lstStyle/>
          <a:p>
            <a:pPr>
              <a:spcBef>
                <a:spcPct val="50000"/>
              </a:spcBef>
            </a:pPr>
            <a:r>
              <a:rPr lang="en-GB" b="1" dirty="0">
                <a:solidFill>
                  <a:srgbClr val="FF66FF"/>
                </a:solidFill>
              </a:rPr>
              <a:t>Heart Rate and breathing improving</a:t>
            </a:r>
          </a:p>
        </p:txBody>
      </p:sp>
      <p:sp>
        <p:nvSpPr>
          <p:cNvPr id="10" name="Text Box 17"/>
          <p:cNvSpPr txBox="1">
            <a:spLocks noChangeArrowheads="1"/>
          </p:cNvSpPr>
          <p:nvPr/>
        </p:nvSpPr>
        <p:spPr bwMode="auto">
          <a:xfrm>
            <a:off x="7162800" y="5181600"/>
            <a:ext cx="1676400" cy="646331"/>
          </a:xfrm>
          <a:prstGeom prst="rect">
            <a:avLst/>
          </a:prstGeom>
          <a:noFill/>
          <a:ln w="9525">
            <a:solidFill>
              <a:schemeClr val="tx1"/>
            </a:solidFill>
            <a:miter lim="800000"/>
            <a:headEnd/>
            <a:tailEnd/>
          </a:ln>
        </p:spPr>
        <p:txBody>
          <a:bodyPr wrap="square">
            <a:spAutoFit/>
          </a:bodyPr>
          <a:lstStyle/>
          <a:p>
            <a:pPr>
              <a:spcBef>
                <a:spcPct val="50000"/>
              </a:spcBef>
            </a:pPr>
            <a:r>
              <a:rPr lang="en-GB" dirty="0">
                <a:latin typeface="Arial" charset="0"/>
              </a:rPr>
              <a:t>Oxygen and observe</a:t>
            </a:r>
          </a:p>
        </p:txBody>
      </p:sp>
      <p:sp>
        <p:nvSpPr>
          <p:cNvPr id="11" name="Text Box 11"/>
          <p:cNvSpPr txBox="1">
            <a:spLocks noChangeArrowheads="1"/>
          </p:cNvSpPr>
          <p:nvPr/>
        </p:nvSpPr>
        <p:spPr bwMode="auto">
          <a:xfrm>
            <a:off x="4800600" y="3657600"/>
            <a:ext cx="3276600" cy="646331"/>
          </a:xfrm>
          <a:prstGeom prst="rect">
            <a:avLst/>
          </a:prstGeom>
          <a:noFill/>
          <a:ln w="9525">
            <a:noFill/>
            <a:miter lim="800000"/>
            <a:headEnd/>
            <a:tailEnd/>
          </a:ln>
        </p:spPr>
        <p:txBody>
          <a:bodyPr wrap="square">
            <a:spAutoFit/>
          </a:bodyPr>
          <a:lstStyle/>
          <a:p>
            <a:pPr>
              <a:spcBef>
                <a:spcPct val="50000"/>
              </a:spcBef>
            </a:pPr>
            <a:r>
              <a:rPr lang="en-GB" b="1" dirty="0">
                <a:solidFill>
                  <a:srgbClr val="FF66FF"/>
                </a:solidFill>
              </a:rPr>
              <a:t>Heart Rate very slow and no breathing</a:t>
            </a:r>
          </a:p>
        </p:txBody>
      </p:sp>
      <p:cxnSp>
        <p:nvCxnSpPr>
          <p:cNvPr id="13" name="Straight Arrow Connector 12"/>
          <p:cNvCxnSpPr/>
          <p:nvPr/>
        </p:nvCxnSpPr>
        <p:spPr>
          <a:xfrm>
            <a:off x="1524000" y="1143000"/>
            <a:ext cx="0" cy="685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1524000" y="2133600"/>
            <a:ext cx="0" cy="685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1447800" y="3657600"/>
            <a:ext cx="0" cy="1524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8" idx="3"/>
          </p:cNvCxnSpPr>
          <p:nvPr/>
        </p:nvCxnSpPr>
        <p:spPr>
          <a:xfrm>
            <a:off x="3810000" y="5428566"/>
            <a:ext cx="609600" cy="578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3"/>
          </p:cNvCxnSpPr>
          <p:nvPr/>
        </p:nvCxnSpPr>
        <p:spPr>
          <a:xfrm flipV="1">
            <a:off x="3810000" y="4114800"/>
            <a:ext cx="1066800" cy="13137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7" idx="3"/>
          </p:cNvCxnSpPr>
          <p:nvPr/>
        </p:nvCxnSpPr>
        <p:spPr>
          <a:xfrm flipH="1" flipV="1">
            <a:off x="3810000" y="3235325"/>
            <a:ext cx="1066800" cy="65087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0" idx="1"/>
          </p:cNvCxnSpPr>
          <p:nvPr/>
        </p:nvCxnSpPr>
        <p:spPr>
          <a:xfrm>
            <a:off x="6858000" y="5486400"/>
            <a:ext cx="304800" cy="1836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33400"/>
          </a:xfrm>
        </p:spPr>
        <p:txBody>
          <a:bodyPr>
            <a:normAutofit fontScale="90000"/>
          </a:bodyPr>
          <a:lstStyle/>
          <a:p>
            <a:endParaRPr lang="en-US" dirty="0"/>
          </a:p>
        </p:txBody>
      </p:sp>
      <p:sp>
        <p:nvSpPr>
          <p:cNvPr id="3" name="Content Placeholder 2"/>
          <p:cNvSpPr>
            <a:spLocks noGrp="1"/>
          </p:cNvSpPr>
          <p:nvPr>
            <p:ph idx="1"/>
          </p:nvPr>
        </p:nvSpPr>
        <p:spPr>
          <a:xfrm>
            <a:off x="0" y="228600"/>
            <a:ext cx="9144000" cy="7162800"/>
          </a:xfrm>
        </p:spPr>
        <p:txBody>
          <a:bodyPr>
            <a:normAutofit/>
          </a:bodyPr>
          <a:lstStyle/>
          <a:p>
            <a:pPr marL="228600" indent="-228600" algn="just">
              <a:buFontTx/>
              <a:buAutoNum type="arabicParenR"/>
            </a:pPr>
            <a:r>
              <a:rPr lang="en-GB" dirty="0" smtClean="0">
                <a:latin typeface="Times New Roman" pitchFamily="18" charset="0"/>
                <a:cs typeface="Times New Roman" pitchFamily="18" charset="0"/>
              </a:rPr>
              <a:t>If you have started compressions for a slow heart rate then continue with 3 compressions to 1 breath for about 10 cycles – this should achieve about 30 breaths and 90 compressions in 1 minute.</a:t>
            </a:r>
          </a:p>
          <a:p>
            <a:pPr marL="228600" indent="-228600" algn="just">
              <a:buFontTx/>
              <a:buAutoNum type="arabicParenR"/>
            </a:pPr>
            <a:r>
              <a:rPr lang="en-GB" dirty="0" smtClean="0">
                <a:latin typeface="Times New Roman" pitchFamily="18" charset="0"/>
                <a:cs typeface="Times New Roman" pitchFamily="18" charset="0"/>
              </a:rPr>
              <a:t>At the end of about 10 cycles stop and reassess A, B and C together.</a:t>
            </a:r>
          </a:p>
          <a:p>
            <a:pPr marL="228600" indent="-228600" algn="just">
              <a:buFontTx/>
              <a:buAutoNum type="arabicParenR"/>
            </a:pPr>
            <a:r>
              <a:rPr lang="en-GB" dirty="0" smtClean="0">
                <a:latin typeface="Times New Roman" pitchFamily="18" charset="0"/>
                <a:cs typeface="Times New Roman" pitchFamily="18" charset="0"/>
              </a:rPr>
              <a:t>Manage the airway, breathing and circulation as required. </a:t>
            </a:r>
          </a:p>
          <a:p>
            <a:pPr marL="228600" indent="-228600" algn="just">
              <a:buFontTx/>
              <a:buAutoNum type="arabicParenR"/>
            </a:pPr>
            <a:r>
              <a:rPr lang="en-GB" dirty="0" smtClean="0">
                <a:latin typeface="Times New Roman" pitchFamily="18" charset="0"/>
                <a:cs typeface="Times New Roman" pitchFamily="18" charset="0"/>
              </a:rPr>
              <a:t>As soon as the heart rate is above 60bpm then compressions can be stopped</a:t>
            </a:r>
            <a:r>
              <a:rPr lang="en-GB" dirty="0" smtClean="0"/>
              <a:t>.</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0" y="382588"/>
            <a:ext cx="9144000" cy="6478440"/>
            <a:chOff x="0" y="65"/>
            <a:chExt cx="5760" cy="4279"/>
          </a:xfrm>
        </p:grpSpPr>
        <p:sp>
          <p:nvSpPr>
            <p:cNvPr id="3" name="Freeform 3"/>
            <p:cNvSpPr>
              <a:spLocks/>
            </p:cNvSpPr>
            <p:nvPr/>
          </p:nvSpPr>
          <p:spPr bwMode="auto">
            <a:xfrm>
              <a:off x="3176" y="2656"/>
              <a:ext cx="860" cy="1080"/>
            </a:xfrm>
            <a:custGeom>
              <a:avLst/>
              <a:gdLst>
                <a:gd name="T0" fmla="*/ 0 w 860"/>
                <a:gd name="T1" fmla="*/ 1080 h 1080"/>
                <a:gd name="T2" fmla="*/ 440 w 860"/>
                <a:gd name="T3" fmla="*/ 320 h 1080"/>
                <a:gd name="T4" fmla="*/ 860 w 860"/>
                <a:gd name="T5" fmla="*/ 0 h 1080"/>
                <a:gd name="T6" fmla="*/ 80 w 860"/>
                <a:gd name="T7" fmla="*/ 1044 h 1080"/>
                <a:gd name="T8" fmla="*/ 0 w 860"/>
                <a:gd name="T9" fmla="*/ 1080 h 1080"/>
                <a:gd name="T10" fmla="*/ 0 60000 65536"/>
                <a:gd name="T11" fmla="*/ 0 60000 65536"/>
                <a:gd name="T12" fmla="*/ 0 60000 65536"/>
                <a:gd name="T13" fmla="*/ 0 60000 65536"/>
                <a:gd name="T14" fmla="*/ 0 60000 65536"/>
                <a:gd name="T15" fmla="*/ 0 w 860"/>
                <a:gd name="T16" fmla="*/ 0 h 1080"/>
                <a:gd name="T17" fmla="*/ 860 w 860"/>
                <a:gd name="T18" fmla="*/ 1080 h 1080"/>
              </a:gdLst>
              <a:ahLst/>
              <a:cxnLst>
                <a:cxn ang="T10">
                  <a:pos x="T0" y="T1"/>
                </a:cxn>
                <a:cxn ang="T11">
                  <a:pos x="T2" y="T3"/>
                </a:cxn>
                <a:cxn ang="T12">
                  <a:pos x="T4" y="T5"/>
                </a:cxn>
                <a:cxn ang="T13">
                  <a:pos x="T6" y="T7"/>
                </a:cxn>
                <a:cxn ang="T14">
                  <a:pos x="T8" y="T9"/>
                </a:cxn>
              </a:cxnLst>
              <a:rect l="T15" t="T16" r="T17" b="T18"/>
              <a:pathLst>
                <a:path w="860" h="1080">
                  <a:moveTo>
                    <a:pt x="0" y="1080"/>
                  </a:moveTo>
                  <a:lnTo>
                    <a:pt x="440" y="320"/>
                  </a:lnTo>
                  <a:lnTo>
                    <a:pt x="860" y="0"/>
                  </a:lnTo>
                  <a:lnTo>
                    <a:pt x="80" y="1044"/>
                  </a:lnTo>
                  <a:lnTo>
                    <a:pt x="0" y="1080"/>
                  </a:lnTo>
                  <a:close/>
                </a:path>
              </a:pathLst>
            </a:custGeom>
            <a:solidFill>
              <a:srgbClr val="3399FF"/>
            </a:solidFill>
            <a:ln w="9525">
              <a:solidFill>
                <a:srgbClr val="3399FF"/>
              </a:solidFill>
              <a:round/>
              <a:headEnd/>
              <a:tailEnd/>
            </a:ln>
          </p:spPr>
          <p:txBody>
            <a:bodyPr wrap="none" anchor="ctr"/>
            <a:lstStyle/>
            <a:p>
              <a:endParaRPr lang="en-US"/>
            </a:p>
          </p:txBody>
        </p:sp>
        <p:sp>
          <p:nvSpPr>
            <p:cNvPr id="4" name="Freeform 4"/>
            <p:cNvSpPr>
              <a:spLocks/>
            </p:cNvSpPr>
            <p:nvPr/>
          </p:nvSpPr>
          <p:spPr bwMode="auto">
            <a:xfrm>
              <a:off x="1512" y="2980"/>
              <a:ext cx="2112" cy="768"/>
            </a:xfrm>
            <a:custGeom>
              <a:avLst/>
              <a:gdLst>
                <a:gd name="T0" fmla="*/ 0 w 2112"/>
                <a:gd name="T1" fmla="*/ 12 h 768"/>
                <a:gd name="T2" fmla="*/ 1028 w 2112"/>
                <a:gd name="T3" fmla="*/ 768 h 768"/>
                <a:gd name="T4" fmla="*/ 1668 w 2112"/>
                <a:gd name="T5" fmla="*/ 760 h 768"/>
                <a:gd name="T6" fmla="*/ 2112 w 2112"/>
                <a:gd name="T7" fmla="*/ 0 h 768"/>
                <a:gd name="T8" fmla="*/ 0 w 2112"/>
                <a:gd name="T9" fmla="*/ 12 h 768"/>
                <a:gd name="T10" fmla="*/ 0 60000 65536"/>
                <a:gd name="T11" fmla="*/ 0 60000 65536"/>
                <a:gd name="T12" fmla="*/ 0 60000 65536"/>
                <a:gd name="T13" fmla="*/ 0 60000 65536"/>
                <a:gd name="T14" fmla="*/ 0 60000 65536"/>
                <a:gd name="T15" fmla="*/ 0 w 2112"/>
                <a:gd name="T16" fmla="*/ 0 h 768"/>
                <a:gd name="T17" fmla="*/ 2112 w 2112"/>
                <a:gd name="T18" fmla="*/ 768 h 768"/>
              </a:gdLst>
              <a:ahLst/>
              <a:cxnLst>
                <a:cxn ang="T10">
                  <a:pos x="T0" y="T1"/>
                </a:cxn>
                <a:cxn ang="T11">
                  <a:pos x="T2" y="T3"/>
                </a:cxn>
                <a:cxn ang="T12">
                  <a:pos x="T4" y="T5"/>
                </a:cxn>
                <a:cxn ang="T13">
                  <a:pos x="T6" y="T7"/>
                </a:cxn>
                <a:cxn ang="T14">
                  <a:pos x="T8" y="T9"/>
                </a:cxn>
              </a:cxnLst>
              <a:rect l="T15" t="T16" r="T17" b="T18"/>
              <a:pathLst>
                <a:path w="2112" h="768">
                  <a:moveTo>
                    <a:pt x="0" y="12"/>
                  </a:moveTo>
                  <a:lnTo>
                    <a:pt x="1028" y="768"/>
                  </a:lnTo>
                  <a:lnTo>
                    <a:pt x="1668" y="760"/>
                  </a:lnTo>
                  <a:lnTo>
                    <a:pt x="2112" y="0"/>
                  </a:lnTo>
                  <a:lnTo>
                    <a:pt x="0" y="12"/>
                  </a:lnTo>
                  <a:close/>
                </a:path>
              </a:pathLst>
            </a:custGeom>
            <a:solidFill>
              <a:srgbClr val="3399FF"/>
            </a:solidFill>
            <a:ln w="9525">
              <a:solidFill>
                <a:srgbClr val="3399FF"/>
              </a:solidFill>
              <a:round/>
              <a:headEnd/>
              <a:tailEnd/>
            </a:ln>
          </p:spPr>
          <p:txBody>
            <a:bodyPr wrap="none" anchor="ctr"/>
            <a:lstStyle/>
            <a:p>
              <a:endParaRPr lang="en-US"/>
            </a:p>
          </p:txBody>
        </p:sp>
        <p:sp>
          <p:nvSpPr>
            <p:cNvPr id="5" name="Freeform 5"/>
            <p:cNvSpPr>
              <a:spLocks/>
            </p:cNvSpPr>
            <p:nvPr/>
          </p:nvSpPr>
          <p:spPr bwMode="auto">
            <a:xfrm>
              <a:off x="3712" y="398"/>
              <a:ext cx="2048" cy="2544"/>
            </a:xfrm>
            <a:custGeom>
              <a:avLst/>
              <a:gdLst>
                <a:gd name="T0" fmla="*/ 0 w 2048"/>
                <a:gd name="T1" fmla="*/ 2544 h 2544"/>
                <a:gd name="T2" fmla="*/ 624 w 2048"/>
                <a:gd name="T3" fmla="*/ 1472 h 2544"/>
                <a:gd name="T4" fmla="*/ 2048 w 2048"/>
                <a:gd name="T5" fmla="*/ 0 h 2544"/>
                <a:gd name="T6" fmla="*/ 416 w 2048"/>
                <a:gd name="T7" fmla="*/ 2208 h 2544"/>
                <a:gd name="T8" fmla="*/ 0 w 2048"/>
                <a:gd name="T9" fmla="*/ 2544 h 2544"/>
                <a:gd name="T10" fmla="*/ 0 60000 65536"/>
                <a:gd name="T11" fmla="*/ 0 60000 65536"/>
                <a:gd name="T12" fmla="*/ 0 60000 65536"/>
                <a:gd name="T13" fmla="*/ 0 60000 65536"/>
                <a:gd name="T14" fmla="*/ 0 60000 65536"/>
                <a:gd name="T15" fmla="*/ 0 w 2048"/>
                <a:gd name="T16" fmla="*/ 0 h 2544"/>
                <a:gd name="T17" fmla="*/ 2048 w 2048"/>
                <a:gd name="T18" fmla="*/ 2544 h 2544"/>
              </a:gdLst>
              <a:ahLst/>
              <a:cxnLst>
                <a:cxn ang="T10">
                  <a:pos x="T0" y="T1"/>
                </a:cxn>
                <a:cxn ang="T11">
                  <a:pos x="T2" y="T3"/>
                </a:cxn>
                <a:cxn ang="T12">
                  <a:pos x="T4" y="T5"/>
                </a:cxn>
                <a:cxn ang="T13">
                  <a:pos x="T6" y="T7"/>
                </a:cxn>
                <a:cxn ang="T14">
                  <a:pos x="T8" y="T9"/>
                </a:cxn>
              </a:cxnLst>
              <a:rect l="T15" t="T16" r="T17" b="T18"/>
              <a:pathLst>
                <a:path w="2048" h="2544">
                  <a:moveTo>
                    <a:pt x="0" y="2544"/>
                  </a:moveTo>
                  <a:lnTo>
                    <a:pt x="624" y="1472"/>
                  </a:lnTo>
                  <a:lnTo>
                    <a:pt x="2048" y="0"/>
                  </a:lnTo>
                  <a:lnTo>
                    <a:pt x="416" y="2208"/>
                  </a:lnTo>
                  <a:lnTo>
                    <a:pt x="0" y="2544"/>
                  </a:lnTo>
                  <a:close/>
                </a:path>
              </a:pathLst>
            </a:custGeom>
            <a:solidFill>
              <a:srgbClr val="66CCFF"/>
            </a:solidFill>
            <a:ln w="9525">
              <a:solidFill>
                <a:srgbClr val="66CCFF"/>
              </a:solidFill>
              <a:round/>
              <a:headEnd/>
              <a:tailEnd/>
            </a:ln>
          </p:spPr>
          <p:txBody>
            <a:bodyPr wrap="none" anchor="ctr"/>
            <a:lstStyle/>
            <a:p>
              <a:endParaRPr lang="en-US"/>
            </a:p>
          </p:txBody>
        </p:sp>
        <p:sp>
          <p:nvSpPr>
            <p:cNvPr id="6" name="Freeform 6"/>
            <p:cNvSpPr>
              <a:spLocks/>
            </p:cNvSpPr>
            <p:nvPr/>
          </p:nvSpPr>
          <p:spPr bwMode="auto">
            <a:xfrm>
              <a:off x="56" y="1904"/>
              <a:ext cx="4200" cy="1088"/>
            </a:xfrm>
            <a:custGeom>
              <a:avLst/>
              <a:gdLst>
                <a:gd name="T0" fmla="*/ 0 w 4200"/>
                <a:gd name="T1" fmla="*/ 8 h 1088"/>
                <a:gd name="T2" fmla="*/ 1448 w 4200"/>
                <a:gd name="T3" fmla="*/ 1088 h 1088"/>
                <a:gd name="T4" fmla="*/ 3552 w 4200"/>
                <a:gd name="T5" fmla="*/ 1080 h 1088"/>
                <a:gd name="T6" fmla="*/ 4200 w 4200"/>
                <a:gd name="T7" fmla="*/ 0 h 1088"/>
                <a:gd name="T8" fmla="*/ 0 w 4200"/>
                <a:gd name="T9" fmla="*/ 8 h 1088"/>
                <a:gd name="T10" fmla="*/ 0 60000 65536"/>
                <a:gd name="T11" fmla="*/ 0 60000 65536"/>
                <a:gd name="T12" fmla="*/ 0 60000 65536"/>
                <a:gd name="T13" fmla="*/ 0 60000 65536"/>
                <a:gd name="T14" fmla="*/ 0 60000 65536"/>
                <a:gd name="T15" fmla="*/ 0 w 4200"/>
                <a:gd name="T16" fmla="*/ 0 h 1088"/>
                <a:gd name="T17" fmla="*/ 4200 w 4200"/>
                <a:gd name="T18" fmla="*/ 1088 h 1088"/>
              </a:gdLst>
              <a:ahLst/>
              <a:cxnLst>
                <a:cxn ang="T10">
                  <a:pos x="T0" y="T1"/>
                </a:cxn>
                <a:cxn ang="T11">
                  <a:pos x="T2" y="T3"/>
                </a:cxn>
                <a:cxn ang="T12">
                  <a:pos x="T4" y="T5"/>
                </a:cxn>
                <a:cxn ang="T13">
                  <a:pos x="T6" y="T7"/>
                </a:cxn>
                <a:cxn ang="T14">
                  <a:pos x="T8" y="T9"/>
                </a:cxn>
              </a:cxnLst>
              <a:rect l="T15" t="T16" r="T17" b="T18"/>
              <a:pathLst>
                <a:path w="4200" h="1088">
                  <a:moveTo>
                    <a:pt x="0" y="8"/>
                  </a:moveTo>
                  <a:lnTo>
                    <a:pt x="1448" y="1088"/>
                  </a:lnTo>
                  <a:lnTo>
                    <a:pt x="3552" y="1080"/>
                  </a:lnTo>
                  <a:lnTo>
                    <a:pt x="4200" y="0"/>
                  </a:lnTo>
                  <a:lnTo>
                    <a:pt x="0" y="8"/>
                  </a:lnTo>
                  <a:close/>
                </a:path>
              </a:pathLst>
            </a:custGeom>
            <a:solidFill>
              <a:srgbClr val="66CCFF"/>
            </a:solidFill>
            <a:ln w="9525">
              <a:solidFill>
                <a:srgbClr val="66CCFF"/>
              </a:solidFill>
              <a:round/>
              <a:headEnd/>
              <a:tailEnd/>
            </a:ln>
          </p:spPr>
          <p:txBody>
            <a:bodyPr wrap="none" anchor="ctr"/>
            <a:lstStyle/>
            <a:p>
              <a:endParaRPr lang="en-US"/>
            </a:p>
          </p:txBody>
        </p:sp>
        <p:sp>
          <p:nvSpPr>
            <p:cNvPr id="7" name="Freeform 7"/>
            <p:cNvSpPr>
              <a:spLocks/>
            </p:cNvSpPr>
            <p:nvPr/>
          </p:nvSpPr>
          <p:spPr bwMode="auto">
            <a:xfrm>
              <a:off x="2790" y="3941"/>
              <a:ext cx="285" cy="135"/>
            </a:xfrm>
            <a:custGeom>
              <a:avLst/>
              <a:gdLst>
                <a:gd name="T0" fmla="*/ 0 w 285"/>
                <a:gd name="T1" fmla="*/ 1 h 135"/>
                <a:gd name="T2" fmla="*/ 182 w 285"/>
                <a:gd name="T3" fmla="*/ 135 h 135"/>
                <a:gd name="T4" fmla="*/ 285 w 285"/>
                <a:gd name="T5" fmla="*/ 0 h 135"/>
                <a:gd name="T6" fmla="*/ 0 w 285"/>
                <a:gd name="T7" fmla="*/ 1 h 135"/>
                <a:gd name="T8" fmla="*/ 0 60000 65536"/>
                <a:gd name="T9" fmla="*/ 0 60000 65536"/>
                <a:gd name="T10" fmla="*/ 0 60000 65536"/>
                <a:gd name="T11" fmla="*/ 0 60000 65536"/>
                <a:gd name="T12" fmla="*/ 0 w 285"/>
                <a:gd name="T13" fmla="*/ 0 h 135"/>
                <a:gd name="T14" fmla="*/ 285 w 285"/>
                <a:gd name="T15" fmla="*/ 135 h 135"/>
              </a:gdLst>
              <a:ahLst/>
              <a:cxnLst>
                <a:cxn ang="T8">
                  <a:pos x="T0" y="T1"/>
                </a:cxn>
                <a:cxn ang="T9">
                  <a:pos x="T2" y="T3"/>
                </a:cxn>
                <a:cxn ang="T10">
                  <a:pos x="T4" y="T5"/>
                </a:cxn>
                <a:cxn ang="T11">
                  <a:pos x="T6" y="T7"/>
                </a:cxn>
              </a:cxnLst>
              <a:rect l="T12" t="T13" r="T14" b="T15"/>
              <a:pathLst>
                <a:path w="285" h="135">
                  <a:moveTo>
                    <a:pt x="0" y="1"/>
                  </a:moveTo>
                  <a:lnTo>
                    <a:pt x="182" y="135"/>
                  </a:lnTo>
                  <a:lnTo>
                    <a:pt x="285" y="0"/>
                  </a:lnTo>
                  <a:lnTo>
                    <a:pt x="0" y="1"/>
                  </a:lnTo>
                  <a:close/>
                </a:path>
              </a:pathLst>
            </a:custGeom>
            <a:solidFill>
              <a:srgbClr val="FF3300"/>
            </a:solidFill>
            <a:ln w="9525">
              <a:solidFill>
                <a:srgbClr val="FF3300"/>
              </a:solidFill>
              <a:round/>
              <a:headEnd/>
              <a:tailEnd/>
            </a:ln>
          </p:spPr>
          <p:txBody>
            <a:bodyPr wrap="none" anchor="ctr"/>
            <a:lstStyle/>
            <a:p>
              <a:endParaRPr lang="en-US"/>
            </a:p>
          </p:txBody>
        </p:sp>
        <p:sp>
          <p:nvSpPr>
            <p:cNvPr id="8" name="AutoShape 8"/>
            <p:cNvSpPr>
              <a:spLocks noChangeArrowheads="1"/>
            </p:cNvSpPr>
            <p:nvPr/>
          </p:nvSpPr>
          <p:spPr bwMode="auto">
            <a:xfrm>
              <a:off x="48" y="432"/>
              <a:ext cx="5616" cy="1475"/>
            </a:xfrm>
            <a:prstGeom prst="parallelogram">
              <a:avLst>
                <a:gd name="adj" fmla="val 95186"/>
              </a:avLst>
            </a:prstGeom>
            <a:solidFill>
              <a:srgbClr val="66CCFF"/>
            </a:solidFill>
            <a:ln w="38100">
              <a:solidFill>
                <a:srgbClr val="FF0000"/>
              </a:solidFill>
              <a:miter lim="800000"/>
              <a:headEnd/>
              <a:tailEnd/>
            </a:ln>
          </p:spPr>
          <p:txBody>
            <a:bodyPr wrap="none" anchor="ctr"/>
            <a:lstStyle/>
            <a:p>
              <a:pPr algn="ctr" eaLnBrk="0" hangingPunct="0"/>
              <a:endParaRPr lang="en-US" sz="8000"/>
            </a:p>
          </p:txBody>
        </p:sp>
        <p:sp>
          <p:nvSpPr>
            <p:cNvPr id="9" name="Line 9"/>
            <p:cNvSpPr>
              <a:spLocks noChangeShapeType="1"/>
            </p:cNvSpPr>
            <p:nvPr/>
          </p:nvSpPr>
          <p:spPr bwMode="auto">
            <a:xfrm flipH="1">
              <a:off x="2970" y="438"/>
              <a:ext cx="2706" cy="3642"/>
            </a:xfrm>
            <a:prstGeom prst="line">
              <a:avLst/>
            </a:prstGeom>
            <a:noFill/>
            <a:ln w="28575">
              <a:solidFill>
                <a:srgbClr val="FF3300"/>
              </a:solidFill>
              <a:round/>
              <a:headEnd/>
              <a:tailEnd/>
            </a:ln>
          </p:spPr>
          <p:txBody>
            <a:bodyPr wrap="none" anchor="ctr"/>
            <a:lstStyle/>
            <a:p>
              <a:endParaRPr lang="en-US"/>
            </a:p>
          </p:txBody>
        </p:sp>
        <p:sp>
          <p:nvSpPr>
            <p:cNvPr id="10" name="Text Box 10"/>
            <p:cNvSpPr txBox="1">
              <a:spLocks noChangeArrowheads="1"/>
            </p:cNvSpPr>
            <p:nvPr/>
          </p:nvSpPr>
          <p:spPr bwMode="auto">
            <a:xfrm>
              <a:off x="2736" y="3696"/>
              <a:ext cx="394" cy="302"/>
            </a:xfrm>
            <a:prstGeom prst="rect">
              <a:avLst/>
            </a:prstGeom>
            <a:noFill/>
            <a:ln w="9525">
              <a:noFill/>
              <a:miter lim="800000"/>
              <a:headEnd/>
              <a:tailEnd/>
            </a:ln>
          </p:spPr>
          <p:txBody>
            <a:bodyPr wrap="none">
              <a:spAutoFit/>
            </a:bodyPr>
            <a:lstStyle/>
            <a:p>
              <a:pPr algn="ctr" eaLnBrk="0" hangingPunct="0"/>
              <a:r>
                <a:rPr lang="en-US" b="1" dirty="0">
                  <a:solidFill>
                    <a:srgbClr val="FFFF00"/>
                  </a:solidFill>
                  <a:latin typeface="Arial" charset="0"/>
                </a:rPr>
                <a:t>CC</a:t>
              </a:r>
              <a:endParaRPr lang="en-US" dirty="0"/>
            </a:p>
          </p:txBody>
        </p:sp>
        <p:sp>
          <p:nvSpPr>
            <p:cNvPr id="11" name="Text Box 11"/>
            <p:cNvSpPr txBox="1">
              <a:spLocks noChangeArrowheads="1"/>
            </p:cNvSpPr>
            <p:nvPr/>
          </p:nvSpPr>
          <p:spPr bwMode="auto">
            <a:xfrm>
              <a:off x="2861" y="3900"/>
              <a:ext cx="197" cy="201"/>
            </a:xfrm>
            <a:prstGeom prst="rect">
              <a:avLst/>
            </a:prstGeom>
            <a:noFill/>
            <a:ln w="9525">
              <a:noFill/>
              <a:miter lim="800000"/>
              <a:headEnd/>
              <a:tailEnd/>
            </a:ln>
          </p:spPr>
          <p:txBody>
            <a:bodyPr wrap="none">
              <a:spAutoFit/>
            </a:bodyPr>
            <a:lstStyle/>
            <a:p>
              <a:pPr eaLnBrk="0" hangingPunct="0"/>
              <a:r>
                <a:rPr lang="en-US" sz="1400" b="1">
                  <a:solidFill>
                    <a:srgbClr val="FFFF00"/>
                  </a:solidFill>
                  <a:latin typeface="Arial" charset="0"/>
                </a:rPr>
                <a:t>D</a:t>
              </a:r>
              <a:endParaRPr lang="en-US"/>
            </a:p>
          </p:txBody>
        </p:sp>
        <p:sp>
          <p:nvSpPr>
            <p:cNvPr id="12" name="Rectangle 12"/>
            <p:cNvSpPr>
              <a:spLocks noChangeArrowheads="1"/>
            </p:cNvSpPr>
            <p:nvPr/>
          </p:nvSpPr>
          <p:spPr bwMode="auto">
            <a:xfrm>
              <a:off x="2071" y="65"/>
              <a:ext cx="1508" cy="242"/>
            </a:xfrm>
            <a:prstGeom prst="rect">
              <a:avLst/>
            </a:prstGeom>
            <a:noFill/>
            <a:ln w="9525">
              <a:noFill/>
              <a:miter lim="800000"/>
              <a:headEnd/>
              <a:tailEnd/>
            </a:ln>
          </p:spPr>
          <p:txBody>
            <a:bodyPr wrap="none">
              <a:spAutoFit/>
            </a:bodyPr>
            <a:lstStyle/>
            <a:p>
              <a:pPr eaLnBrk="0" hangingPunct="0"/>
              <a:r>
                <a:rPr lang="en-US" sz="1800" dirty="0">
                  <a:solidFill>
                    <a:schemeClr val="tx1">
                      <a:lumMod val="85000"/>
                      <a:lumOff val="15000"/>
                    </a:schemeClr>
                  </a:solidFill>
                  <a:latin typeface="Arial" charset="0"/>
                </a:rPr>
                <a:t>Newborn Life Support</a:t>
              </a:r>
              <a:endParaRPr lang="en-US" sz="1800" b="1" dirty="0">
                <a:solidFill>
                  <a:schemeClr val="tx1">
                    <a:lumMod val="85000"/>
                    <a:lumOff val="15000"/>
                  </a:schemeClr>
                </a:solidFill>
                <a:latin typeface="Arial" charset="0"/>
              </a:endParaRPr>
            </a:p>
          </p:txBody>
        </p:sp>
        <p:sp>
          <p:nvSpPr>
            <p:cNvPr id="13" name="Text Box 13"/>
            <p:cNvSpPr txBox="1">
              <a:spLocks noChangeArrowheads="1"/>
            </p:cNvSpPr>
            <p:nvPr/>
          </p:nvSpPr>
          <p:spPr bwMode="auto">
            <a:xfrm>
              <a:off x="2291" y="2996"/>
              <a:ext cx="1012" cy="605"/>
            </a:xfrm>
            <a:prstGeom prst="rect">
              <a:avLst/>
            </a:prstGeom>
            <a:solidFill>
              <a:srgbClr val="3399FF"/>
            </a:solidFill>
            <a:ln w="9525">
              <a:noFill/>
              <a:miter lim="800000"/>
              <a:headEnd/>
              <a:tailEnd/>
            </a:ln>
          </p:spPr>
          <p:txBody>
            <a:bodyPr>
              <a:spAutoFit/>
            </a:bodyPr>
            <a:lstStyle/>
            <a:p>
              <a:pPr algn="ctr" eaLnBrk="0" hangingPunct="0"/>
              <a:r>
                <a:rPr lang="en-US" sz="1800" b="1" dirty="0">
                  <a:solidFill>
                    <a:srgbClr val="FFFF00"/>
                  </a:solidFill>
                  <a:latin typeface="Arial" charset="0"/>
                </a:rPr>
                <a:t>Airway </a:t>
              </a:r>
            </a:p>
            <a:p>
              <a:pPr algn="ctr" eaLnBrk="0" hangingPunct="0"/>
              <a:r>
                <a:rPr lang="en-US" sz="1800" b="1" dirty="0">
                  <a:solidFill>
                    <a:srgbClr val="FFFF00"/>
                  </a:solidFill>
                  <a:latin typeface="Arial" charset="0"/>
                </a:rPr>
                <a:t>&amp;</a:t>
              </a:r>
            </a:p>
            <a:p>
              <a:pPr algn="ctr" eaLnBrk="0" hangingPunct="0"/>
              <a:r>
                <a:rPr lang="en-US" sz="1800" b="1" dirty="0">
                  <a:solidFill>
                    <a:srgbClr val="FFFF00"/>
                  </a:solidFill>
                  <a:latin typeface="Arial" charset="0"/>
                </a:rPr>
                <a:t>Breathing</a:t>
              </a:r>
              <a:endParaRPr lang="en-US" dirty="0"/>
            </a:p>
          </p:txBody>
        </p:sp>
        <p:sp>
          <p:nvSpPr>
            <p:cNvPr id="14" name="Text Box 14"/>
            <p:cNvSpPr txBox="1">
              <a:spLocks noChangeArrowheads="1"/>
            </p:cNvSpPr>
            <p:nvPr/>
          </p:nvSpPr>
          <p:spPr bwMode="auto">
            <a:xfrm>
              <a:off x="864" y="2977"/>
              <a:ext cx="497" cy="725"/>
            </a:xfrm>
            <a:prstGeom prst="rect">
              <a:avLst/>
            </a:prstGeom>
            <a:noFill/>
            <a:ln w="9525">
              <a:noFill/>
              <a:miter lim="800000"/>
              <a:headEnd/>
              <a:tailEnd/>
            </a:ln>
          </p:spPr>
          <p:txBody>
            <a:bodyPr wrap="none">
              <a:spAutoFit/>
            </a:bodyPr>
            <a:lstStyle/>
            <a:p>
              <a:pPr eaLnBrk="0" hangingPunct="0"/>
              <a:r>
                <a:rPr lang="en-US" sz="6600" b="1">
                  <a:solidFill>
                    <a:srgbClr val="FFFF00"/>
                  </a:solidFill>
                  <a:latin typeface="Arial" charset="0"/>
                </a:rPr>
                <a:t>A</a:t>
              </a:r>
              <a:endParaRPr lang="en-US">
                <a:latin typeface="Arial" charset="0"/>
              </a:endParaRPr>
            </a:p>
          </p:txBody>
        </p:sp>
        <p:sp>
          <p:nvSpPr>
            <p:cNvPr id="15" name="Text Box 15"/>
            <p:cNvSpPr txBox="1">
              <a:spLocks noChangeArrowheads="1"/>
            </p:cNvSpPr>
            <p:nvPr/>
          </p:nvSpPr>
          <p:spPr bwMode="auto">
            <a:xfrm>
              <a:off x="1381" y="3387"/>
              <a:ext cx="428" cy="604"/>
            </a:xfrm>
            <a:prstGeom prst="rect">
              <a:avLst/>
            </a:prstGeom>
            <a:noFill/>
            <a:ln w="9525">
              <a:noFill/>
              <a:miter lim="800000"/>
              <a:headEnd/>
              <a:tailEnd/>
            </a:ln>
          </p:spPr>
          <p:txBody>
            <a:bodyPr wrap="none">
              <a:spAutoFit/>
            </a:bodyPr>
            <a:lstStyle/>
            <a:p>
              <a:pPr eaLnBrk="0" hangingPunct="0"/>
              <a:r>
                <a:rPr lang="en-US" sz="5400" b="1">
                  <a:solidFill>
                    <a:srgbClr val="FFFF00"/>
                  </a:solidFill>
                  <a:latin typeface="Arial" charset="0"/>
                </a:rPr>
                <a:t>B</a:t>
              </a:r>
              <a:endParaRPr lang="en-US">
                <a:latin typeface="Arial" charset="0"/>
              </a:endParaRPr>
            </a:p>
          </p:txBody>
        </p:sp>
        <p:sp>
          <p:nvSpPr>
            <p:cNvPr id="16" name="Text Box 16"/>
            <p:cNvSpPr txBox="1">
              <a:spLocks noChangeArrowheads="1"/>
            </p:cNvSpPr>
            <p:nvPr/>
          </p:nvSpPr>
          <p:spPr bwMode="auto">
            <a:xfrm>
              <a:off x="1920" y="3776"/>
              <a:ext cx="255" cy="302"/>
            </a:xfrm>
            <a:prstGeom prst="rect">
              <a:avLst/>
            </a:prstGeom>
            <a:noFill/>
            <a:ln w="9525">
              <a:noFill/>
              <a:miter lim="800000"/>
              <a:headEnd/>
              <a:tailEnd/>
            </a:ln>
          </p:spPr>
          <p:txBody>
            <a:bodyPr wrap="none">
              <a:spAutoFit/>
            </a:bodyPr>
            <a:lstStyle/>
            <a:p>
              <a:pPr eaLnBrk="0" hangingPunct="0"/>
              <a:r>
                <a:rPr lang="en-US" b="1">
                  <a:solidFill>
                    <a:srgbClr val="FFFF00"/>
                  </a:solidFill>
                  <a:latin typeface="Arial" charset="0"/>
                </a:rPr>
                <a:t>C</a:t>
              </a:r>
              <a:endParaRPr lang="en-US">
                <a:latin typeface="Arial" charset="0"/>
              </a:endParaRPr>
            </a:p>
          </p:txBody>
        </p:sp>
        <p:sp>
          <p:nvSpPr>
            <p:cNvPr id="17" name="Text Box 17"/>
            <p:cNvSpPr txBox="1">
              <a:spLocks noChangeArrowheads="1"/>
            </p:cNvSpPr>
            <p:nvPr/>
          </p:nvSpPr>
          <p:spPr bwMode="auto">
            <a:xfrm>
              <a:off x="2352" y="3984"/>
              <a:ext cx="197" cy="202"/>
            </a:xfrm>
            <a:prstGeom prst="rect">
              <a:avLst/>
            </a:prstGeom>
            <a:noFill/>
            <a:ln w="9525">
              <a:noFill/>
              <a:miter lim="800000"/>
              <a:headEnd/>
              <a:tailEnd/>
            </a:ln>
          </p:spPr>
          <p:txBody>
            <a:bodyPr wrap="none">
              <a:spAutoFit/>
            </a:bodyPr>
            <a:lstStyle/>
            <a:p>
              <a:pPr eaLnBrk="0" hangingPunct="0"/>
              <a:r>
                <a:rPr lang="en-US" sz="1400" b="1">
                  <a:solidFill>
                    <a:srgbClr val="FFFF00"/>
                  </a:solidFill>
                  <a:latin typeface="Arial" charset="0"/>
                </a:rPr>
                <a:t>D</a:t>
              </a:r>
              <a:endParaRPr lang="en-US">
                <a:latin typeface="Arial" charset="0"/>
              </a:endParaRPr>
            </a:p>
          </p:txBody>
        </p:sp>
        <p:sp>
          <p:nvSpPr>
            <p:cNvPr id="18" name="Line 18"/>
            <p:cNvSpPr>
              <a:spLocks noChangeShapeType="1"/>
            </p:cNvSpPr>
            <p:nvPr/>
          </p:nvSpPr>
          <p:spPr bwMode="auto">
            <a:xfrm flipV="1">
              <a:off x="3621" y="2651"/>
              <a:ext cx="416" cy="329"/>
            </a:xfrm>
            <a:prstGeom prst="line">
              <a:avLst/>
            </a:prstGeom>
            <a:noFill/>
            <a:ln w="38100">
              <a:solidFill>
                <a:schemeClr val="tx1"/>
              </a:solidFill>
              <a:round/>
              <a:headEnd/>
              <a:tailEnd/>
            </a:ln>
          </p:spPr>
          <p:txBody>
            <a:bodyPr wrap="none" anchor="ctr"/>
            <a:lstStyle/>
            <a:p>
              <a:endParaRPr lang="en-US"/>
            </a:p>
          </p:txBody>
        </p:sp>
        <p:sp>
          <p:nvSpPr>
            <p:cNvPr id="19" name="Line 19"/>
            <p:cNvSpPr>
              <a:spLocks noChangeShapeType="1"/>
            </p:cNvSpPr>
            <p:nvPr/>
          </p:nvSpPr>
          <p:spPr bwMode="auto">
            <a:xfrm flipH="1">
              <a:off x="2972" y="1904"/>
              <a:ext cx="1284" cy="2174"/>
            </a:xfrm>
            <a:prstGeom prst="line">
              <a:avLst/>
            </a:prstGeom>
            <a:noFill/>
            <a:ln w="28575">
              <a:solidFill>
                <a:srgbClr val="FF3300"/>
              </a:solidFill>
              <a:round/>
              <a:headEnd/>
              <a:tailEnd/>
            </a:ln>
          </p:spPr>
          <p:txBody>
            <a:bodyPr wrap="none" anchor="ctr"/>
            <a:lstStyle/>
            <a:p>
              <a:endParaRPr lang="en-US"/>
            </a:p>
          </p:txBody>
        </p:sp>
        <p:sp>
          <p:nvSpPr>
            <p:cNvPr id="20" name="Line 20"/>
            <p:cNvSpPr>
              <a:spLocks noChangeShapeType="1"/>
            </p:cNvSpPr>
            <p:nvPr/>
          </p:nvSpPr>
          <p:spPr bwMode="auto">
            <a:xfrm>
              <a:off x="48" y="1920"/>
              <a:ext cx="2928" cy="2160"/>
            </a:xfrm>
            <a:prstGeom prst="line">
              <a:avLst/>
            </a:prstGeom>
            <a:noFill/>
            <a:ln w="28575">
              <a:solidFill>
                <a:srgbClr val="FF3300"/>
              </a:solidFill>
              <a:round/>
              <a:headEnd/>
              <a:tailEnd/>
            </a:ln>
          </p:spPr>
          <p:txBody>
            <a:bodyPr wrap="none" anchor="ctr"/>
            <a:lstStyle/>
            <a:p>
              <a:endParaRPr lang="en-US"/>
            </a:p>
          </p:txBody>
        </p:sp>
        <p:sp>
          <p:nvSpPr>
            <p:cNvPr id="21" name="Line 21"/>
            <p:cNvSpPr>
              <a:spLocks noChangeShapeType="1"/>
            </p:cNvSpPr>
            <p:nvPr/>
          </p:nvSpPr>
          <p:spPr bwMode="auto">
            <a:xfrm>
              <a:off x="1495" y="2986"/>
              <a:ext cx="2133" cy="0"/>
            </a:xfrm>
            <a:prstGeom prst="line">
              <a:avLst/>
            </a:prstGeom>
            <a:noFill/>
            <a:ln w="38100">
              <a:solidFill>
                <a:schemeClr val="tx1"/>
              </a:solidFill>
              <a:round/>
              <a:headEnd/>
              <a:tailEnd/>
            </a:ln>
          </p:spPr>
          <p:txBody>
            <a:bodyPr wrap="none" anchor="ctr"/>
            <a:lstStyle/>
            <a:p>
              <a:endParaRPr lang="en-US"/>
            </a:p>
          </p:txBody>
        </p:sp>
        <p:sp>
          <p:nvSpPr>
            <p:cNvPr id="22" name="Line 22"/>
            <p:cNvSpPr>
              <a:spLocks noChangeShapeType="1"/>
            </p:cNvSpPr>
            <p:nvPr/>
          </p:nvSpPr>
          <p:spPr bwMode="auto">
            <a:xfrm flipV="1">
              <a:off x="3168" y="3692"/>
              <a:ext cx="107" cy="55"/>
            </a:xfrm>
            <a:prstGeom prst="line">
              <a:avLst/>
            </a:prstGeom>
            <a:noFill/>
            <a:ln w="38100">
              <a:solidFill>
                <a:schemeClr val="tx1"/>
              </a:solidFill>
              <a:round/>
              <a:headEnd/>
              <a:tailEnd/>
            </a:ln>
          </p:spPr>
          <p:txBody>
            <a:bodyPr wrap="none" anchor="ctr"/>
            <a:lstStyle/>
            <a:p>
              <a:endParaRPr lang="en-US"/>
            </a:p>
          </p:txBody>
        </p:sp>
        <p:sp>
          <p:nvSpPr>
            <p:cNvPr id="23" name="Line 23"/>
            <p:cNvSpPr>
              <a:spLocks noChangeShapeType="1"/>
            </p:cNvSpPr>
            <p:nvPr/>
          </p:nvSpPr>
          <p:spPr bwMode="auto">
            <a:xfrm>
              <a:off x="2528" y="3744"/>
              <a:ext cx="640" cy="0"/>
            </a:xfrm>
            <a:prstGeom prst="line">
              <a:avLst/>
            </a:prstGeom>
            <a:noFill/>
            <a:ln w="38100">
              <a:solidFill>
                <a:schemeClr val="tx1"/>
              </a:solidFill>
              <a:round/>
              <a:headEnd/>
              <a:tailEnd/>
            </a:ln>
          </p:spPr>
          <p:txBody>
            <a:bodyPr wrap="none" anchor="ctr"/>
            <a:lstStyle/>
            <a:p>
              <a:endParaRPr lang="en-US"/>
            </a:p>
          </p:txBody>
        </p:sp>
        <p:sp>
          <p:nvSpPr>
            <p:cNvPr id="24" name="Line 24"/>
            <p:cNvSpPr>
              <a:spLocks noChangeShapeType="1"/>
            </p:cNvSpPr>
            <p:nvPr/>
          </p:nvSpPr>
          <p:spPr bwMode="auto">
            <a:xfrm flipV="1">
              <a:off x="2768" y="3931"/>
              <a:ext cx="320" cy="4"/>
            </a:xfrm>
            <a:prstGeom prst="line">
              <a:avLst/>
            </a:prstGeom>
            <a:noFill/>
            <a:ln w="28575">
              <a:solidFill>
                <a:schemeClr val="tx1"/>
              </a:solidFill>
              <a:round/>
              <a:headEnd/>
              <a:tailEnd/>
            </a:ln>
          </p:spPr>
          <p:txBody>
            <a:bodyPr wrap="none" anchor="ctr"/>
            <a:lstStyle/>
            <a:p>
              <a:endParaRPr lang="en-US"/>
            </a:p>
          </p:txBody>
        </p:sp>
        <p:sp>
          <p:nvSpPr>
            <p:cNvPr id="25" name="Text Box 25"/>
            <p:cNvSpPr txBox="1">
              <a:spLocks noChangeArrowheads="1"/>
            </p:cNvSpPr>
            <p:nvPr/>
          </p:nvSpPr>
          <p:spPr bwMode="auto">
            <a:xfrm>
              <a:off x="1537" y="1959"/>
              <a:ext cx="1996" cy="946"/>
            </a:xfrm>
            <a:prstGeom prst="rect">
              <a:avLst/>
            </a:prstGeom>
            <a:noFill/>
            <a:ln w="9525">
              <a:noFill/>
              <a:miter lim="800000"/>
              <a:headEnd/>
              <a:tailEnd/>
            </a:ln>
          </p:spPr>
          <p:txBody>
            <a:bodyPr wrap="none">
              <a:spAutoFit/>
            </a:bodyPr>
            <a:lstStyle/>
            <a:p>
              <a:pPr algn="ctr" eaLnBrk="0" hangingPunct="0"/>
              <a:r>
                <a:rPr lang="en-US" sz="8800" b="1" dirty="0">
                  <a:solidFill>
                    <a:srgbClr val="FFFF00"/>
                  </a:solidFill>
                  <a:latin typeface="Arial" charset="0"/>
                </a:rPr>
                <a:t>cover</a:t>
              </a:r>
              <a:endParaRPr lang="en-US" dirty="0"/>
            </a:p>
          </p:txBody>
        </p:sp>
        <p:sp>
          <p:nvSpPr>
            <p:cNvPr id="26" name="Text Box 26"/>
            <p:cNvSpPr txBox="1">
              <a:spLocks noChangeArrowheads="1"/>
            </p:cNvSpPr>
            <p:nvPr/>
          </p:nvSpPr>
          <p:spPr bwMode="auto">
            <a:xfrm>
              <a:off x="1562" y="834"/>
              <a:ext cx="1994" cy="946"/>
            </a:xfrm>
            <a:prstGeom prst="rect">
              <a:avLst/>
            </a:prstGeom>
            <a:noFill/>
            <a:ln w="9525">
              <a:noFill/>
              <a:miter lim="800000"/>
              <a:headEnd/>
              <a:tailEnd/>
            </a:ln>
          </p:spPr>
          <p:txBody>
            <a:bodyPr wrap="none">
              <a:spAutoFit/>
            </a:bodyPr>
            <a:lstStyle/>
            <a:p>
              <a:pPr eaLnBrk="0" hangingPunct="0"/>
              <a:r>
                <a:rPr lang="en-US" sz="8800" b="1" dirty="0">
                  <a:solidFill>
                    <a:srgbClr val="FFFF00"/>
                  </a:solidFill>
                  <a:latin typeface="Arial" charset="0"/>
                </a:rPr>
                <a:t>Dry &amp;</a:t>
              </a:r>
              <a:endParaRPr lang="en-US" dirty="0"/>
            </a:p>
          </p:txBody>
        </p:sp>
        <p:sp>
          <p:nvSpPr>
            <p:cNvPr id="27" name="Rectangle 27"/>
            <p:cNvSpPr>
              <a:spLocks noChangeArrowheads="1"/>
            </p:cNvSpPr>
            <p:nvPr/>
          </p:nvSpPr>
          <p:spPr bwMode="auto">
            <a:xfrm>
              <a:off x="0" y="4080"/>
              <a:ext cx="170" cy="264"/>
            </a:xfrm>
            <a:prstGeom prst="rect">
              <a:avLst/>
            </a:prstGeom>
            <a:noFill/>
            <a:ln w="9525">
              <a:noFill/>
              <a:miter lim="800000"/>
              <a:headEnd/>
              <a:tailEnd/>
            </a:ln>
          </p:spPr>
          <p:txBody>
            <a:bodyPr wrap="none">
              <a:spAutoFit/>
            </a:bodyPr>
            <a:lstStyle/>
            <a:p>
              <a:pPr eaLnBrk="0" hangingPunct="0"/>
              <a:r>
                <a:rPr lang="en-US" sz="2000" dirty="0" smtClean="0">
                  <a:solidFill>
                    <a:schemeClr val="hlink"/>
                  </a:solidFill>
                  <a:latin typeface="Arial" charset="0"/>
                </a:rPr>
                <a:t>)</a:t>
              </a:r>
              <a:endParaRPr lang="en-US" dirty="0">
                <a:solidFill>
                  <a:schemeClr val="hlink"/>
                </a:solidFill>
                <a:latin typeface="Arial" charset="0"/>
              </a:endParaRPr>
            </a:p>
          </p:txBody>
        </p:sp>
        <p:sp>
          <p:nvSpPr>
            <p:cNvPr id="28" name="Rectangle 28"/>
            <p:cNvSpPr>
              <a:spLocks noChangeArrowheads="1"/>
            </p:cNvSpPr>
            <p:nvPr/>
          </p:nvSpPr>
          <p:spPr bwMode="auto">
            <a:xfrm>
              <a:off x="4612" y="4070"/>
              <a:ext cx="116" cy="203"/>
            </a:xfrm>
            <a:prstGeom prst="rect">
              <a:avLst/>
            </a:prstGeom>
            <a:noFill/>
            <a:ln w="9525">
              <a:noFill/>
              <a:miter lim="800000"/>
              <a:headEnd/>
              <a:tailEnd/>
            </a:ln>
          </p:spPr>
          <p:txBody>
            <a:bodyPr wrap="none">
              <a:spAutoFit/>
            </a:bodyPr>
            <a:lstStyle/>
            <a:p>
              <a:pPr eaLnBrk="0" hangingPunct="0"/>
              <a:endParaRPr lang="en-US" sz="1400" dirty="0">
                <a:solidFill>
                  <a:schemeClr val="hlink"/>
                </a:solidFill>
                <a:latin typeface="Arial" charset="0"/>
              </a:endParaRP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381000"/>
          </a:xfrm>
        </p:spPr>
        <p:txBody>
          <a:bodyPr>
            <a:normAutofit fontScale="90000"/>
          </a:bodyPr>
          <a:lstStyle/>
          <a:p>
            <a:endParaRPr lang="en-US" dirty="0"/>
          </a:p>
        </p:txBody>
      </p:sp>
      <p:sp>
        <p:nvSpPr>
          <p:cNvPr id="3" name="Content Placeholder 2"/>
          <p:cNvSpPr>
            <a:spLocks noGrp="1"/>
          </p:cNvSpPr>
          <p:nvPr>
            <p:ph idx="1"/>
          </p:nvPr>
        </p:nvSpPr>
        <p:spPr>
          <a:xfrm>
            <a:off x="0" y="0"/>
            <a:ext cx="9144000" cy="7010400"/>
          </a:xfrm>
        </p:spPr>
        <p:txBody>
          <a:bodyPr>
            <a:normAutofit/>
          </a:bodyPr>
          <a:lstStyle/>
          <a:p>
            <a:pPr marL="228600" indent="-228600" algn="just">
              <a:buFontTx/>
              <a:buAutoNum type="arabicParenR"/>
            </a:pPr>
            <a:r>
              <a:rPr lang="en-GB" dirty="0" smtClean="0">
                <a:latin typeface="Times New Roman" pitchFamily="18" charset="0"/>
                <a:cs typeface="Times New Roman" pitchFamily="18" charset="0"/>
              </a:rPr>
              <a:t>In the huge majority of babies – and an even bigger proportion of those that can actually be saved with simple tools – the problem is of systemic </a:t>
            </a:r>
            <a:r>
              <a:rPr lang="en-GB" dirty="0" err="1" smtClean="0">
                <a:latin typeface="Times New Roman" pitchFamily="18" charset="0"/>
                <a:cs typeface="Times New Roman" pitchFamily="18" charset="0"/>
              </a:rPr>
              <a:t>hypoxaemia</a:t>
            </a:r>
            <a:r>
              <a:rPr lang="en-GB" dirty="0" smtClean="0">
                <a:latin typeface="Times New Roman" pitchFamily="18" charset="0"/>
                <a:cs typeface="Times New Roman" pitchFamily="18" charset="0"/>
              </a:rPr>
              <a:t> and the problem areas are therefore with the airway and breathing.</a:t>
            </a:r>
          </a:p>
          <a:p>
            <a:pPr marL="228600" indent="-228600" algn="just">
              <a:buFontTx/>
              <a:buAutoNum type="arabicParenR"/>
            </a:pPr>
            <a:r>
              <a:rPr lang="en-GB" dirty="0" smtClean="0">
                <a:latin typeface="Times New Roman" pitchFamily="18" charset="0"/>
                <a:cs typeface="Times New Roman" pitchFamily="18" charset="0"/>
              </a:rPr>
              <a:t>Only a small fraction of babies have a primarily cardiac problem – in most instances the heart, if it is a problem, will start working adequately if it is supplied with oxygen.</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609600"/>
            <a:ext cx="8229600" cy="304800"/>
          </a:xfrm>
        </p:spPr>
        <p:txBody>
          <a:bodyPr>
            <a:normAutofit fontScale="90000"/>
          </a:bodyPr>
          <a:lstStyle/>
          <a:p>
            <a:endParaRPr lang="en-US" dirty="0"/>
          </a:p>
        </p:txBody>
      </p:sp>
      <p:sp>
        <p:nvSpPr>
          <p:cNvPr id="3" name="Content Placeholder 2"/>
          <p:cNvSpPr>
            <a:spLocks noGrp="1"/>
          </p:cNvSpPr>
          <p:nvPr>
            <p:ph idx="1"/>
          </p:nvPr>
        </p:nvSpPr>
        <p:spPr>
          <a:xfrm>
            <a:off x="0" y="152400"/>
            <a:ext cx="9144000" cy="6705600"/>
          </a:xfrm>
        </p:spPr>
        <p:txBody>
          <a:bodyPr>
            <a:normAutofit/>
          </a:bodyPr>
          <a:lstStyle/>
          <a:p>
            <a:pPr algn="just">
              <a:buNone/>
            </a:pPr>
            <a:r>
              <a:rPr lang="en-GB" b="1" dirty="0" err="1" smtClean="0">
                <a:latin typeface="Times New Roman" pitchFamily="18" charset="0"/>
                <a:cs typeface="Times New Roman" pitchFamily="18" charset="0"/>
              </a:rPr>
              <a:t>Meconium</a:t>
            </a:r>
            <a:endParaRPr lang="en-GB" b="1" dirty="0" smtClean="0">
              <a:latin typeface="Times New Roman" pitchFamily="18" charset="0"/>
              <a:cs typeface="Times New Roman" pitchFamily="18" charset="0"/>
            </a:endParaRPr>
          </a:p>
          <a:p>
            <a:pPr algn="just">
              <a:lnSpc>
                <a:spcPct val="90000"/>
              </a:lnSpc>
            </a:pPr>
            <a:r>
              <a:rPr lang="en-GB" dirty="0" smtClean="0">
                <a:latin typeface="Times New Roman" pitchFamily="18" charset="0"/>
                <a:cs typeface="Times New Roman" pitchFamily="18" charset="0"/>
              </a:rPr>
              <a:t>In studies of &gt;2500 babies born through </a:t>
            </a:r>
            <a:r>
              <a:rPr lang="en-GB" dirty="0" err="1" smtClean="0">
                <a:latin typeface="Times New Roman" pitchFamily="18" charset="0"/>
                <a:cs typeface="Times New Roman" pitchFamily="18" charset="0"/>
              </a:rPr>
              <a:t>meconium</a:t>
            </a:r>
            <a:r>
              <a:rPr lang="en-GB" dirty="0" smtClean="0">
                <a:latin typeface="Times New Roman" pitchFamily="18" charset="0"/>
                <a:cs typeface="Times New Roman" pitchFamily="18" charset="0"/>
              </a:rPr>
              <a:t> stained liquor routine suction ‘on the perineum’ was of </a:t>
            </a:r>
            <a:r>
              <a:rPr lang="en-GB" b="1" dirty="0" smtClean="0">
                <a:latin typeface="Times New Roman" pitchFamily="18" charset="0"/>
                <a:cs typeface="Times New Roman" pitchFamily="18" charset="0"/>
              </a:rPr>
              <a:t>NO BENEFIT.</a:t>
            </a:r>
          </a:p>
          <a:p>
            <a:pPr algn="just">
              <a:lnSpc>
                <a:spcPct val="90000"/>
              </a:lnSpc>
            </a:pPr>
            <a:r>
              <a:rPr lang="en-GB" dirty="0" smtClean="0">
                <a:latin typeface="Times New Roman" pitchFamily="18" charset="0"/>
                <a:cs typeface="Times New Roman" pitchFamily="18" charset="0"/>
              </a:rPr>
              <a:t>In studies on &gt; 2800 babies born through </a:t>
            </a:r>
            <a:r>
              <a:rPr lang="en-GB" dirty="0" err="1" smtClean="0">
                <a:latin typeface="Times New Roman" pitchFamily="18" charset="0"/>
                <a:cs typeface="Times New Roman" pitchFamily="18" charset="0"/>
              </a:rPr>
              <a:t>meconium</a:t>
            </a:r>
            <a:r>
              <a:rPr lang="en-GB" dirty="0" smtClean="0">
                <a:latin typeface="Times New Roman" pitchFamily="18" charset="0"/>
                <a:cs typeface="Times New Roman" pitchFamily="18" charset="0"/>
              </a:rPr>
              <a:t> stained liquor </a:t>
            </a:r>
            <a:r>
              <a:rPr lang="en-GB" b="1" i="1" dirty="0" smtClean="0">
                <a:latin typeface="Times New Roman" pitchFamily="18" charset="0"/>
                <a:cs typeface="Times New Roman" pitchFamily="18" charset="0"/>
              </a:rPr>
              <a:t>who were vigorous (crying)</a:t>
            </a:r>
            <a:r>
              <a:rPr lang="en-GB" dirty="0" smtClean="0">
                <a:latin typeface="Times New Roman" pitchFamily="18" charset="0"/>
                <a:cs typeface="Times New Roman" pitchFamily="18" charset="0"/>
              </a:rPr>
              <a:t> routine deep suction was of </a:t>
            </a:r>
            <a:r>
              <a:rPr lang="en-GB" b="1" dirty="0" smtClean="0">
                <a:latin typeface="Times New Roman" pitchFamily="18" charset="0"/>
                <a:cs typeface="Times New Roman" pitchFamily="18" charset="0"/>
              </a:rPr>
              <a:t>NO BENEFIT</a:t>
            </a:r>
            <a:r>
              <a:rPr lang="en-GB" dirty="0" smtClean="0">
                <a:latin typeface="Times New Roman" pitchFamily="18" charset="0"/>
                <a:cs typeface="Times New Roman" pitchFamily="18" charset="0"/>
              </a:rPr>
              <a:t> and possibly harmful.</a:t>
            </a:r>
          </a:p>
          <a:p>
            <a:pPr algn="just">
              <a:lnSpc>
                <a:spcPct val="90000"/>
              </a:lnSpc>
            </a:pPr>
            <a:r>
              <a:rPr lang="en-GB" dirty="0" smtClean="0">
                <a:latin typeface="Times New Roman" pitchFamily="18" charset="0"/>
                <a:cs typeface="Times New Roman" pitchFamily="18" charset="0"/>
              </a:rPr>
              <a:t>In a </a:t>
            </a:r>
            <a:r>
              <a:rPr lang="en-GB" u="sng" dirty="0" smtClean="0">
                <a:latin typeface="Times New Roman" pitchFamily="18" charset="0"/>
                <a:cs typeface="Times New Roman" pitchFamily="18" charset="0"/>
              </a:rPr>
              <a:t>FLOPPY</a:t>
            </a:r>
            <a:r>
              <a:rPr lang="en-GB" dirty="0" smtClean="0">
                <a:latin typeface="Times New Roman" pitchFamily="18" charset="0"/>
                <a:cs typeface="Times New Roman" pitchFamily="18" charset="0"/>
              </a:rPr>
              <a:t> baby born through </a:t>
            </a:r>
            <a:r>
              <a:rPr lang="en-GB" dirty="0" err="1" smtClean="0">
                <a:latin typeface="Times New Roman" pitchFamily="18" charset="0"/>
                <a:cs typeface="Times New Roman" pitchFamily="18" charset="0"/>
              </a:rPr>
              <a:t>meconium</a:t>
            </a:r>
            <a:r>
              <a:rPr lang="en-GB" dirty="0" smtClean="0">
                <a:latin typeface="Times New Roman" pitchFamily="18" charset="0"/>
                <a:cs typeface="Times New Roman" pitchFamily="18" charset="0"/>
              </a:rPr>
              <a:t> suck the lower airway </a:t>
            </a:r>
            <a:r>
              <a:rPr lang="en-GB" u="sng" dirty="0" smtClean="0">
                <a:latin typeface="Times New Roman" pitchFamily="18" charset="0"/>
                <a:cs typeface="Times New Roman" pitchFamily="18" charset="0"/>
              </a:rPr>
              <a:t>IF</a:t>
            </a:r>
            <a:r>
              <a:rPr lang="en-GB" dirty="0" smtClean="0">
                <a:latin typeface="Times New Roman" pitchFamily="18" charset="0"/>
                <a:cs typeface="Times New Roman" pitchFamily="18" charset="0"/>
              </a:rPr>
              <a:t> you are experienced at intubation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rmAutofit fontScale="90000"/>
          </a:bodyPr>
          <a:lstStyle/>
          <a:p>
            <a:endParaRPr lang="en-US" dirty="0"/>
          </a:p>
        </p:txBody>
      </p:sp>
      <p:sp>
        <p:nvSpPr>
          <p:cNvPr id="3" name="Content Placeholder 2"/>
          <p:cNvSpPr>
            <a:spLocks noGrp="1"/>
          </p:cNvSpPr>
          <p:nvPr>
            <p:ph idx="1"/>
          </p:nvPr>
        </p:nvSpPr>
        <p:spPr>
          <a:xfrm>
            <a:off x="0" y="152400"/>
            <a:ext cx="9144000" cy="6705600"/>
          </a:xfrm>
        </p:spPr>
        <p:txBody>
          <a:bodyPr>
            <a:normAutofit lnSpcReduction="10000"/>
          </a:bodyPr>
          <a:lstStyle/>
          <a:p>
            <a:pPr algn="just"/>
            <a:r>
              <a:rPr lang="en-US" dirty="0" smtClean="0">
                <a:latin typeface="Times New Roman" pitchFamily="18" charset="0"/>
                <a:cs typeface="Times New Roman" pitchFamily="18" charset="0"/>
              </a:rPr>
              <a:t>First, check for </a:t>
            </a:r>
            <a:r>
              <a:rPr lang="en-US" b="1" dirty="0" smtClean="0">
                <a:latin typeface="Times New Roman" pitchFamily="18" charset="0"/>
                <a:cs typeface="Times New Roman" pitchFamily="18" charset="0"/>
              </a:rPr>
              <a:t>emergency signs</a:t>
            </a:r>
            <a:r>
              <a:rPr lang="en-US" dirty="0" smtClean="0">
                <a:latin typeface="Times New Roman" pitchFamily="18" charset="0"/>
                <a:cs typeface="Times New Roman" pitchFamily="18" charset="0"/>
              </a:rPr>
              <a:t> in three steps:</a:t>
            </a:r>
          </a:p>
          <a:p>
            <a:pPr lvl="0" algn="just"/>
            <a:r>
              <a:rPr lang="en-US" b="1" dirty="0" smtClean="0">
                <a:latin typeface="Times New Roman" pitchFamily="18" charset="0"/>
                <a:cs typeface="Times New Roman" pitchFamily="18" charset="0"/>
              </a:rPr>
              <a:t>Step 1.  </a:t>
            </a:r>
            <a:r>
              <a:rPr lang="en-US" dirty="0" smtClean="0">
                <a:latin typeface="Times New Roman" pitchFamily="18" charset="0"/>
                <a:cs typeface="Times New Roman" pitchFamily="18" charset="0"/>
              </a:rPr>
              <a:t>Check whether there is any airway or breathing problem; start immediate treatment to restore breathing.  Manage the airway and give oxygen.</a:t>
            </a:r>
          </a:p>
          <a:p>
            <a:pPr lvl="0" algn="just"/>
            <a:r>
              <a:rPr lang="en-US" b="1" dirty="0" smtClean="0">
                <a:latin typeface="Times New Roman" pitchFamily="18" charset="0"/>
                <a:cs typeface="Times New Roman" pitchFamily="18" charset="0"/>
              </a:rPr>
              <a:t>Step 2.  </a:t>
            </a:r>
            <a:r>
              <a:rPr lang="en-US" dirty="0" smtClean="0">
                <a:latin typeface="Times New Roman" pitchFamily="18" charset="0"/>
                <a:cs typeface="Times New Roman" pitchFamily="18" charset="0"/>
              </a:rPr>
              <a:t>Quickly check whether the child is in shock or has </a:t>
            </a:r>
            <a:r>
              <a:rPr lang="en-US" dirty="0" err="1" smtClean="0">
                <a:latin typeface="Times New Roman" pitchFamily="18" charset="0"/>
                <a:cs typeface="Times New Roman" pitchFamily="18" charset="0"/>
              </a:rPr>
              <a:t>diarrhoea</a:t>
            </a:r>
            <a:r>
              <a:rPr lang="en-US" dirty="0" smtClean="0">
                <a:latin typeface="Times New Roman" pitchFamily="18" charset="0"/>
                <a:cs typeface="Times New Roman" pitchFamily="18" charset="0"/>
              </a:rPr>
              <a:t> with severe dehydration.  Give oxygen start IV fluid resuscitation.  In trauma, if there is external bleeding, compress the wound to stop further blood loss.</a:t>
            </a:r>
          </a:p>
          <a:p>
            <a:pPr lvl="0" algn="just"/>
            <a:r>
              <a:rPr lang="en-US" b="1" dirty="0" smtClean="0">
                <a:latin typeface="Times New Roman" pitchFamily="18" charset="0"/>
                <a:cs typeface="Times New Roman" pitchFamily="18" charset="0"/>
              </a:rPr>
              <a:t>Step 3.</a:t>
            </a:r>
            <a:r>
              <a:rPr lang="en-US" dirty="0" smtClean="0">
                <a:latin typeface="Times New Roman" pitchFamily="18" charset="0"/>
                <a:cs typeface="Times New Roman" pitchFamily="18" charset="0"/>
              </a:rPr>
              <a:t>  Quickly determine whether the child is unconscious or convulsing.  Give IV glucose for </a:t>
            </a:r>
            <a:r>
              <a:rPr lang="en-US" dirty="0" err="1" smtClean="0">
                <a:latin typeface="Times New Roman" pitchFamily="18" charset="0"/>
                <a:cs typeface="Times New Roman" pitchFamily="18" charset="0"/>
              </a:rPr>
              <a:t>hypoglycaemia</a:t>
            </a:r>
            <a:r>
              <a:rPr lang="en-US" dirty="0" smtClean="0">
                <a:latin typeface="Times New Roman" pitchFamily="18" charset="0"/>
                <a:cs typeface="Times New Roman" pitchFamily="18" charset="0"/>
              </a:rPr>
              <a:t> and / or an anti-</a:t>
            </a:r>
            <a:r>
              <a:rPr lang="en-US" dirty="0" err="1" smtClean="0">
                <a:latin typeface="Times New Roman" pitchFamily="18" charset="0"/>
                <a:cs typeface="Times New Roman" pitchFamily="18" charset="0"/>
              </a:rPr>
              <a:t>convulsant</a:t>
            </a:r>
            <a:r>
              <a:rPr lang="en-US" dirty="0" smtClean="0">
                <a:latin typeface="Times New Roman" pitchFamily="18" charset="0"/>
                <a:cs typeface="Times New Roman" pitchFamily="18" charset="0"/>
              </a:rPr>
              <a:t> for convulsing.</a:t>
            </a: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228600"/>
          </a:xfrm>
        </p:spPr>
        <p:txBody>
          <a:bodyPr>
            <a:normAutofit fontScale="90000"/>
          </a:bodyPr>
          <a:lstStyle/>
          <a:p>
            <a:endParaRPr lang="en-US" dirty="0"/>
          </a:p>
        </p:txBody>
      </p:sp>
      <p:sp>
        <p:nvSpPr>
          <p:cNvPr id="3" name="Content Placeholder 2"/>
          <p:cNvSpPr>
            <a:spLocks noGrp="1"/>
          </p:cNvSpPr>
          <p:nvPr>
            <p:ph idx="1"/>
          </p:nvPr>
        </p:nvSpPr>
        <p:spPr>
          <a:xfrm>
            <a:off x="0" y="0"/>
            <a:ext cx="9144000" cy="6858000"/>
          </a:xfrm>
        </p:spPr>
        <p:txBody>
          <a:bodyPr>
            <a:noAutofit/>
          </a:bodyPr>
          <a:lstStyle/>
          <a:p>
            <a:pPr marL="228600" indent="-228600" algn="just">
              <a:buFontTx/>
              <a:buAutoNum type="arabicParenR"/>
            </a:pPr>
            <a:r>
              <a:rPr lang="en-GB" sz="2000" dirty="0" smtClean="0">
                <a:latin typeface="Times New Roman" pitchFamily="18" charset="0"/>
                <a:cs typeface="Times New Roman" pitchFamily="18" charset="0"/>
              </a:rPr>
              <a:t>A lot of fuss is made about </a:t>
            </a:r>
            <a:r>
              <a:rPr lang="en-GB" sz="2000" dirty="0" err="1" smtClean="0">
                <a:latin typeface="Times New Roman" pitchFamily="18" charset="0"/>
                <a:cs typeface="Times New Roman" pitchFamily="18" charset="0"/>
              </a:rPr>
              <a:t>meconium</a:t>
            </a:r>
            <a:r>
              <a:rPr lang="en-GB" sz="2000" dirty="0" smtClean="0">
                <a:latin typeface="Times New Roman" pitchFamily="18" charset="0"/>
                <a:cs typeface="Times New Roman" pitchFamily="18" charset="0"/>
              </a:rPr>
              <a:t> at deliveries.</a:t>
            </a:r>
          </a:p>
          <a:p>
            <a:pPr marL="228600" indent="-228600" algn="just">
              <a:buFontTx/>
              <a:buAutoNum type="arabicParenR"/>
            </a:pPr>
            <a:r>
              <a:rPr lang="en-GB" sz="2000" dirty="0" smtClean="0">
                <a:latin typeface="Times New Roman" pitchFamily="18" charset="0"/>
                <a:cs typeface="Times New Roman" pitchFamily="18" charset="0"/>
              </a:rPr>
              <a:t>It has recently been pretty conclusively demonstrated that trying to suck out </a:t>
            </a:r>
            <a:r>
              <a:rPr lang="en-GB" sz="2000" dirty="0" err="1" smtClean="0">
                <a:latin typeface="Times New Roman" pitchFamily="18" charset="0"/>
                <a:cs typeface="Times New Roman" pitchFamily="18" charset="0"/>
              </a:rPr>
              <a:t>meconium</a:t>
            </a:r>
            <a:r>
              <a:rPr lang="en-GB" sz="2000" dirty="0" smtClean="0">
                <a:latin typeface="Times New Roman" pitchFamily="18" charset="0"/>
                <a:cs typeface="Times New Roman" pitchFamily="18" charset="0"/>
              </a:rPr>
              <a:t> from the mouth and nose before the chest has been </a:t>
            </a:r>
            <a:r>
              <a:rPr lang="en-GB" sz="2000" dirty="0" err="1" smtClean="0">
                <a:latin typeface="Times New Roman" pitchFamily="18" charset="0"/>
                <a:cs typeface="Times New Roman" pitchFamily="18" charset="0"/>
              </a:rPr>
              <a:t>delviered</a:t>
            </a:r>
            <a:r>
              <a:rPr lang="en-GB" sz="2000" dirty="0" smtClean="0">
                <a:latin typeface="Times New Roman" pitchFamily="18" charset="0"/>
                <a:cs typeface="Times New Roman" pitchFamily="18" charset="0"/>
              </a:rPr>
              <a:t> (</a:t>
            </a:r>
            <a:r>
              <a:rPr lang="en-GB" sz="2000" dirty="0" err="1" smtClean="0">
                <a:latin typeface="Times New Roman" pitchFamily="18" charset="0"/>
                <a:cs typeface="Times New Roman" pitchFamily="18" charset="0"/>
              </a:rPr>
              <a:t>ie</a:t>
            </a:r>
            <a:r>
              <a:rPr lang="en-GB" sz="2000" dirty="0" smtClean="0">
                <a:latin typeface="Times New Roman" pitchFamily="18" charset="0"/>
                <a:cs typeface="Times New Roman" pitchFamily="18" charset="0"/>
              </a:rPr>
              <a:t> on the perineum) is not effective (</a:t>
            </a:r>
            <a:r>
              <a:rPr lang="en-GB" sz="2000" dirty="0" err="1" smtClean="0">
                <a:latin typeface="Times New Roman" pitchFamily="18" charset="0"/>
                <a:cs typeface="Times New Roman" pitchFamily="18" charset="0"/>
              </a:rPr>
              <a:t>ie</a:t>
            </a:r>
            <a:r>
              <a:rPr lang="en-GB" sz="2000" dirty="0" smtClean="0">
                <a:latin typeface="Times New Roman" pitchFamily="18" charset="0"/>
                <a:cs typeface="Times New Roman" pitchFamily="18" charset="0"/>
              </a:rPr>
              <a:t> a waste of time) (see Vain, 2004)</a:t>
            </a:r>
          </a:p>
          <a:p>
            <a:pPr marL="228600" indent="-228600" algn="just">
              <a:buFontTx/>
              <a:buAutoNum type="arabicParenR"/>
            </a:pPr>
            <a:r>
              <a:rPr lang="en-GB" sz="2000" dirty="0" smtClean="0">
                <a:latin typeface="Times New Roman" pitchFamily="18" charset="0"/>
                <a:cs typeface="Times New Roman" pitchFamily="18" charset="0"/>
              </a:rPr>
              <a:t>Some people also like to try and </a:t>
            </a:r>
            <a:r>
              <a:rPr lang="en-GB" sz="2000" dirty="0" err="1" smtClean="0">
                <a:latin typeface="Times New Roman" pitchFamily="18" charset="0"/>
                <a:cs typeface="Times New Roman" pitchFamily="18" charset="0"/>
              </a:rPr>
              <a:t>intubate</a:t>
            </a:r>
            <a:r>
              <a:rPr lang="en-GB" sz="2000" dirty="0" smtClean="0">
                <a:latin typeface="Times New Roman" pitchFamily="18" charset="0"/>
                <a:cs typeface="Times New Roman" pitchFamily="18" charset="0"/>
              </a:rPr>
              <a:t> babies born through </a:t>
            </a:r>
            <a:r>
              <a:rPr lang="en-GB" sz="2000" dirty="0" err="1" smtClean="0">
                <a:latin typeface="Times New Roman" pitchFamily="18" charset="0"/>
                <a:cs typeface="Times New Roman" pitchFamily="18" charset="0"/>
              </a:rPr>
              <a:t>meconium</a:t>
            </a:r>
            <a:r>
              <a:rPr lang="en-GB" sz="2000" dirty="0" smtClean="0">
                <a:latin typeface="Times New Roman" pitchFamily="18" charset="0"/>
                <a:cs typeface="Times New Roman" pitchFamily="18" charset="0"/>
              </a:rPr>
              <a:t> to suck </a:t>
            </a:r>
            <a:r>
              <a:rPr lang="en-GB" sz="2000" dirty="0" err="1" smtClean="0">
                <a:latin typeface="Times New Roman" pitchFamily="18" charset="0"/>
                <a:cs typeface="Times New Roman" pitchFamily="18" charset="0"/>
              </a:rPr>
              <a:t>meconium</a:t>
            </a:r>
            <a:r>
              <a:rPr lang="en-GB" sz="2000" dirty="0" smtClean="0">
                <a:latin typeface="Times New Roman" pitchFamily="18" charset="0"/>
                <a:cs typeface="Times New Roman" pitchFamily="18" charset="0"/>
              </a:rPr>
              <a:t> out from the cords and trachea, or the try and pass a suction tube through the cords under direct vision with a laryngoscope. This has been shown to be of no benefit in babies who are crying and active. In fact it may be harmful by causing vigorous stimulation of the </a:t>
            </a:r>
            <a:r>
              <a:rPr lang="en-GB" sz="2000" dirty="0" err="1" smtClean="0">
                <a:latin typeface="Times New Roman" pitchFamily="18" charset="0"/>
                <a:cs typeface="Times New Roman" pitchFamily="18" charset="0"/>
              </a:rPr>
              <a:t>vagus</a:t>
            </a:r>
            <a:r>
              <a:rPr lang="en-GB" sz="2000" dirty="0" smtClean="0">
                <a:latin typeface="Times New Roman" pitchFamily="18" charset="0"/>
                <a:cs typeface="Times New Roman" pitchFamily="18" charset="0"/>
              </a:rPr>
              <a:t> nerve and </a:t>
            </a:r>
            <a:r>
              <a:rPr lang="en-GB" sz="2000" dirty="0" err="1" smtClean="0">
                <a:latin typeface="Times New Roman" pitchFamily="18" charset="0"/>
                <a:cs typeface="Times New Roman" pitchFamily="18" charset="0"/>
              </a:rPr>
              <a:t>bradycardia</a:t>
            </a:r>
            <a:r>
              <a:rPr lang="en-GB" sz="2000" dirty="0" smtClean="0">
                <a:latin typeface="Times New Roman" pitchFamily="18" charset="0"/>
                <a:cs typeface="Times New Roman" pitchFamily="18" charset="0"/>
              </a:rPr>
              <a:t> and apnoea.(see </a:t>
            </a:r>
            <a:r>
              <a:rPr lang="en-GB" sz="2000" dirty="0" err="1" smtClean="0">
                <a:latin typeface="Times New Roman" pitchFamily="18" charset="0"/>
                <a:cs typeface="Times New Roman" pitchFamily="18" charset="0"/>
              </a:rPr>
              <a:t>Halliday</a:t>
            </a:r>
            <a:r>
              <a:rPr lang="en-GB" sz="2000" dirty="0" smtClean="0">
                <a:latin typeface="Times New Roman" pitchFamily="18" charset="0"/>
                <a:cs typeface="Times New Roman" pitchFamily="18" charset="0"/>
              </a:rPr>
              <a:t>, 2001)</a:t>
            </a:r>
          </a:p>
          <a:p>
            <a:pPr marL="228600" indent="-228600" algn="just">
              <a:buFontTx/>
              <a:buAutoNum type="arabicParenR"/>
            </a:pPr>
            <a:r>
              <a:rPr lang="en-GB" sz="2000" dirty="0" smtClean="0">
                <a:latin typeface="Times New Roman" pitchFamily="18" charset="0"/>
                <a:cs typeface="Times New Roman" pitchFamily="18" charset="0"/>
              </a:rPr>
              <a:t>Therefore when there is </a:t>
            </a:r>
            <a:r>
              <a:rPr lang="en-GB" sz="2000" dirty="0" err="1" smtClean="0">
                <a:latin typeface="Times New Roman" pitchFamily="18" charset="0"/>
                <a:cs typeface="Times New Roman" pitchFamily="18" charset="0"/>
              </a:rPr>
              <a:t>meconium</a:t>
            </a:r>
            <a:r>
              <a:rPr lang="en-GB" sz="2000" dirty="0" smtClean="0">
                <a:latin typeface="Times New Roman" pitchFamily="18" charset="0"/>
                <a:cs typeface="Times New Roman" pitchFamily="18" charset="0"/>
              </a:rPr>
              <a:t> – even if it is thick  - and the baby is crying sucking out the airway is only of value if there appears to be airway obstruction – gurgling, choking, crackly breathing or visible </a:t>
            </a:r>
            <a:r>
              <a:rPr lang="en-GB" sz="2000" dirty="0" err="1" smtClean="0">
                <a:latin typeface="Times New Roman" pitchFamily="18" charset="0"/>
                <a:cs typeface="Times New Roman" pitchFamily="18" charset="0"/>
              </a:rPr>
              <a:t>meconium</a:t>
            </a:r>
            <a:r>
              <a:rPr lang="en-GB" sz="2000" dirty="0" smtClean="0">
                <a:latin typeface="Times New Roman" pitchFamily="18" charset="0"/>
                <a:cs typeface="Times New Roman" pitchFamily="18" charset="0"/>
              </a:rPr>
              <a:t>. Then ONLY suck the </a:t>
            </a:r>
            <a:r>
              <a:rPr lang="en-GB" sz="2000" dirty="0" err="1" smtClean="0">
                <a:latin typeface="Times New Roman" pitchFamily="18" charset="0"/>
                <a:cs typeface="Times New Roman" pitchFamily="18" charset="0"/>
              </a:rPr>
              <a:t>oro</a:t>
            </a:r>
            <a:r>
              <a:rPr lang="en-GB" sz="2000" dirty="0" smtClean="0">
                <a:latin typeface="Times New Roman" pitchFamily="18" charset="0"/>
                <a:cs typeface="Times New Roman" pitchFamily="18" charset="0"/>
              </a:rPr>
              <a:t>-pharynx not the trachea.</a:t>
            </a:r>
          </a:p>
          <a:p>
            <a:pPr marL="228600" indent="-228600" algn="just">
              <a:buFontTx/>
              <a:buAutoNum type="arabicParenR"/>
            </a:pPr>
            <a:r>
              <a:rPr lang="en-GB" sz="2000" dirty="0" smtClean="0">
                <a:latin typeface="Times New Roman" pitchFamily="18" charset="0"/>
                <a:cs typeface="Times New Roman" pitchFamily="18" charset="0"/>
              </a:rPr>
              <a:t>If the baby is floppy and apnoeic then it is sensible to such the mouth and visible pharynx. Only someone who knows how to </a:t>
            </a:r>
            <a:r>
              <a:rPr lang="en-GB" sz="2000" dirty="0" err="1" smtClean="0">
                <a:latin typeface="Times New Roman" pitchFamily="18" charset="0"/>
                <a:cs typeface="Times New Roman" pitchFamily="18" charset="0"/>
              </a:rPr>
              <a:t>intubate</a:t>
            </a:r>
            <a:r>
              <a:rPr lang="en-GB" sz="2000" dirty="0" smtClean="0">
                <a:latin typeface="Times New Roman" pitchFamily="18" charset="0"/>
                <a:cs typeface="Times New Roman" pitchFamily="18" charset="0"/>
              </a:rPr>
              <a:t> should attempt to suck the cords / trachea.</a:t>
            </a:r>
          </a:p>
          <a:p>
            <a:pPr marL="228600" indent="-228600" algn="just">
              <a:buFontTx/>
              <a:buAutoNum type="arabicParenR"/>
            </a:pPr>
            <a:r>
              <a:rPr lang="en-GB" sz="2000" dirty="0" smtClean="0">
                <a:latin typeface="Times New Roman" pitchFamily="18" charset="0"/>
                <a:cs typeface="Times New Roman" pitchFamily="18" charset="0"/>
              </a:rPr>
              <a:t>The baby will die from lack of oxygen and not </a:t>
            </a:r>
            <a:r>
              <a:rPr lang="en-GB" sz="2000" dirty="0" err="1" smtClean="0">
                <a:latin typeface="Times New Roman" pitchFamily="18" charset="0"/>
                <a:cs typeface="Times New Roman" pitchFamily="18" charset="0"/>
              </a:rPr>
              <a:t>meconium</a:t>
            </a:r>
            <a:r>
              <a:rPr lang="en-GB" sz="2000" dirty="0" smtClean="0">
                <a:latin typeface="Times New Roman" pitchFamily="18" charset="0"/>
                <a:cs typeface="Times New Roman" pitchFamily="18" charset="0"/>
              </a:rPr>
              <a:t> poisoning! Spending a great deal of time on suction does not help.</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228600"/>
          </a:xfrm>
        </p:spPr>
        <p:txBody>
          <a:bodyPr>
            <a:normAutofit fontScale="90000"/>
          </a:bodyPr>
          <a:lstStyle/>
          <a:p>
            <a:endParaRPr lang="en-US" dirty="0"/>
          </a:p>
        </p:txBody>
      </p:sp>
      <p:sp>
        <p:nvSpPr>
          <p:cNvPr id="3" name="Content Placeholder 2"/>
          <p:cNvSpPr>
            <a:spLocks noGrp="1"/>
          </p:cNvSpPr>
          <p:nvPr>
            <p:ph idx="1"/>
          </p:nvPr>
        </p:nvSpPr>
        <p:spPr>
          <a:xfrm>
            <a:off x="0" y="152400"/>
            <a:ext cx="9144000" cy="6705600"/>
          </a:xfrm>
        </p:spPr>
        <p:txBody>
          <a:bodyPr>
            <a:normAutofit fontScale="92500" lnSpcReduction="20000"/>
          </a:bodyPr>
          <a:lstStyle/>
          <a:p>
            <a:pPr algn="just">
              <a:buNone/>
            </a:pPr>
            <a:r>
              <a:rPr lang="en-GB" b="1" dirty="0" smtClean="0">
                <a:latin typeface="Times New Roman" pitchFamily="18" charset="0"/>
                <a:cs typeface="Times New Roman" pitchFamily="18" charset="0"/>
              </a:rPr>
              <a:t>Oxygen (1)</a:t>
            </a:r>
          </a:p>
          <a:p>
            <a:pPr algn="just"/>
            <a:r>
              <a:rPr lang="en-GB" dirty="0" smtClean="0">
                <a:latin typeface="Times New Roman" pitchFamily="18" charset="0"/>
                <a:cs typeface="Times New Roman" pitchFamily="18" charset="0"/>
              </a:rPr>
              <a:t>In studies of over 1000 infants B+M ventilation with AIR has proven just as effective as with oxygen.</a:t>
            </a:r>
          </a:p>
          <a:p>
            <a:pPr lvl="1" algn="just"/>
            <a:r>
              <a:rPr lang="en-GB" i="1" dirty="0" smtClean="0">
                <a:latin typeface="Times New Roman" pitchFamily="18" charset="0"/>
                <a:cs typeface="Times New Roman" pitchFamily="18" charset="0"/>
              </a:rPr>
              <a:t>About ¼ of resuscitated babies go on to need oxygen for some time.</a:t>
            </a:r>
          </a:p>
          <a:p>
            <a:pPr algn="just"/>
            <a:r>
              <a:rPr lang="en-GB" dirty="0" smtClean="0">
                <a:latin typeface="Times New Roman" pitchFamily="18" charset="0"/>
                <a:cs typeface="Times New Roman" pitchFamily="18" charset="0"/>
              </a:rPr>
              <a:t>Priority is </a:t>
            </a:r>
            <a:r>
              <a:rPr lang="en-GB" b="1" dirty="0" smtClean="0">
                <a:latin typeface="Times New Roman" pitchFamily="18" charset="0"/>
                <a:cs typeface="Times New Roman" pitchFamily="18" charset="0"/>
              </a:rPr>
              <a:t>ventilation </a:t>
            </a:r>
            <a:r>
              <a:rPr lang="en-GB" dirty="0" smtClean="0">
                <a:latin typeface="Times New Roman" pitchFamily="18" charset="0"/>
                <a:cs typeface="Times New Roman" pitchFamily="18" charset="0"/>
              </a:rPr>
              <a:t>– do not stop resuscitation to look for oxygen.</a:t>
            </a:r>
          </a:p>
          <a:p>
            <a:pPr marL="228600" indent="-228600" algn="just">
              <a:buFontTx/>
              <a:buAutoNum type="arabicParenR"/>
            </a:pPr>
            <a:r>
              <a:rPr lang="en-GB" dirty="0" smtClean="0">
                <a:latin typeface="Times New Roman" pitchFamily="18" charset="0"/>
                <a:cs typeface="Times New Roman" pitchFamily="18" charset="0"/>
              </a:rPr>
              <a:t>What do you do if there is no oxygen to resuscitate with?</a:t>
            </a:r>
          </a:p>
          <a:p>
            <a:pPr marL="228600" indent="-228600" algn="just">
              <a:buFontTx/>
              <a:buAutoNum type="arabicParenR"/>
            </a:pPr>
            <a:r>
              <a:rPr lang="en-GB" dirty="0" smtClean="0">
                <a:latin typeface="Times New Roman" pitchFamily="18" charset="0"/>
                <a:cs typeface="Times New Roman" pitchFamily="18" charset="0"/>
              </a:rPr>
              <a:t>It is now accepted that immediate resuscitation with AIR is just as effective as resuscitation with oxygen and may even be beneficial </a:t>
            </a:r>
          </a:p>
          <a:p>
            <a:pPr marL="685800" lvl="1" indent="-228600" algn="just">
              <a:buFontTx/>
              <a:buAutoNum type="alphaLcParenR"/>
            </a:pPr>
            <a:r>
              <a:rPr lang="en-GB" dirty="0" smtClean="0">
                <a:latin typeface="Times New Roman" pitchFamily="18" charset="0"/>
                <a:cs typeface="Times New Roman" pitchFamily="18" charset="0"/>
              </a:rPr>
              <a:t>The benefit may relate to less free radical damage promoted by </a:t>
            </a:r>
            <a:r>
              <a:rPr lang="en-GB" dirty="0" err="1" smtClean="0">
                <a:latin typeface="Times New Roman" pitchFamily="18" charset="0"/>
                <a:cs typeface="Times New Roman" pitchFamily="18" charset="0"/>
              </a:rPr>
              <a:t>hyperoxia</a:t>
            </a:r>
            <a:r>
              <a:rPr lang="en-GB" dirty="0" smtClean="0">
                <a:latin typeface="Times New Roman" pitchFamily="18" charset="0"/>
                <a:cs typeface="Times New Roman" pitchFamily="18" charset="0"/>
              </a:rPr>
              <a:t>.</a:t>
            </a:r>
          </a:p>
          <a:p>
            <a:pPr marL="685800" lvl="1" indent="-228600" algn="just">
              <a:buFontTx/>
              <a:buAutoNum type="alphaLcParenR"/>
            </a:pPr>
            <a:r>
              <a:rPr lang="en-GB" dirty="0" smtClean="0">
                <a:latin typeface="Times New Roman" pitchFamily="18" charset="0"/>
                <a:cs typeface="Times New Roman" pitchFamily="18" charset="0"/>
              </a:rPr>
              <a:t>About 25% of babies may eventually require oxygen but the priority is ventilation – there is no point running around for oxygen if no-one is resuscitating the baby.</a:t>
            </a:r>
            <a:endParaRPr lang="en-US" b="1" dirty="0">
              <a:latin typeface="Times New Roman" pitchFamily="18" charset="0"/>
              <a:cs typeface="Times New Roman" pitchFamily="18"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762001"/>
          </a:xfrm>
        </p:spPr>
        <p:txBody>
          <a:bodyPr>
            <a:normAutofit/>
          </a:bodyPr>
          <a:lstStyle/>
          <a:p>
            <a:endParaRPr lang="en-US" dirty="0"/>
          </a:p>
        </p:txBody>
      </p:sp>
      <p:sp>
        <p:nvSpPr>
          <p:cNvPr id="3" name="Content Placeholder 2"/>
          <p:cNvSpPr>
            <a:spLocks noGrp="1"/>
          </p:cNvSpPr>
          <p:nvPr>
            <p:ph idx="1"/>
          </p:nvPr>
        </p:nvSpPr>
        <p:spPr>
          <a:xfrm>
            <a:off x="0" y="0"/>
            <a:ext cx="9144000" cy="6858000"/>
          </a:xfrm>
        </p:spPr>
        <p:txBody>
          <a:bodyPr>
            <a:normAutofit fontScale="92500" lnSpcReduction="10000"/>
          </a:bodyPr>
          <a:lstStyle/>
          <a:p>
            <a:pPr>
              <a:buNone/>
            </a:pPr>
            <a:r>
              <a:rPr lang="en-GB" b="1" dirty="0" smtClean="0"/>
              <a:t>Drugs?</a:t>
            </a:r>
          </a:p>
          <a:p>
            <a:pPr algn="just">
              <a:lnSpc>
                <a:spcPct val="90000"/>
              </a:lnSpc>
            </a:pPr>
            <a:r>
              <a:rPr lang="en-GB" dirty="0" smtClean="0">
                <a:latin typeface="Times New Roman" pitchFamily="18" charset="0"/>
                <a:cs typeface="Times New Roman" pitchFamily="18" charset="0"/>
              </a:rPr>
              <a:t>99% of babies who can be saved will be saved by Airway and Breathing support.</a:t>
            </a:r>
          </a:p>
          <a:p>
            <a:pPr algn="just">
              <a:lnSpc>
                <a:spcPct val="90000"/>
              </a:lnSpc>
            </a:pPr>
            <a:r>
              <a:rPr lang="en-GB" dirty="0" smtClean="0">
                <a:latin typeface="Times New Roman" pitchFamily="18" charset="0"/>
                <a:cs typeface="Times New Roman" pitchFamily="18" charset="0"/>
              </a:rPr>
              <a:t>In a baby who is not breathing or who is blue / white and floppy:</a:t>
            </a:r>
          </a:p>
          <a:p>
            <a:pPr lvl="1" algn="just">
              <a:lnSpc>
                <a:spcPct val="90000"/>
              </a:lnSpc>
            </a:pPr>
            <a:r>
              <a:rPr lang="en-GB" dirty="0" smtClean="0">
                <a:latin typeface="Times New Roman" pitchFamily="18" charset="0"/>
                <a:cs typeface="Times New Roman" pitchFamily="18" charset="0"/>
              </a:rPr>
              <a:t>Adrenaline, 1 in 10,000 can be used</a:t>
            </a:r>
          </a:p>
          <a:p>
            <a:pPr lvl="1" algn="just">
              <a:lnSpc>
                <a:spcPct val="90000"/>
              </a:lnSpc>
            </a:pPr>
            <a:r>
              <a:rPr lang="en-GB" dirty="0" smtClean="0">
                <a:latin typeface="Times New Roman" pitchFamily="18" charset="0"/>
                <a:cs typeface="Times New Roman" pitchFamily="18" charset="0"/>
              </a:rPr>
              <a:t>UVC glucose </a:t>
            </a:r>
            <a:r>
              <a:rPr lang="en-GB" b="1" dirty="0" smtClean="0">
                <a:solidFill>
                  <a:srgbClr val="FF66FF"/>
                </a:solidFill>
                <a:latin typeface="Times New Roman" pitchFamily="18" charset="0"/>
                <a:cs typeface="Times New Roman" pitchFamily="18" charset="0"/>
              </a:rPr>
              <a:t>is rarely necessary</a:t>
            </a:r>
            <a:r>
              <a:rPr lang="en-GB" dirty="0" smtClean="0">
                <a:latin typeface="Times New Roman" pitchFamily="18" charset="0"/>
                <a:cs typeface="Times New Roman" pitchFamily="18" charset="0"/>
              </a:rPr>
              <a:t> in the first 10 minutes and is ONLY given if there are 2 – 3 people.</a:t>
            </a:r>
          </a:p>
          <a:p>
            <a:pPr algn="just">
              <a:lnSpc>
                <a:spcPct val="90000"/>
              </a:lnSpc>
            </a:pPr>
            <a:r>
              <a:rPr lang="en-GB" dirty="0" smtClean="0">
                <a:latin typeface="Times New Roman" pitchFamily="18" charset="0"/>
                <a:cs typeface="Times New Roman" pitchFamily="18" charset="0"/>
              </a:rPr>
              <a:t>There is </a:t>
            </a:r>
            <a:r>
              <a:rPr lang="en-GB" b="1" dirty="0" smtClean="0">
                <a:solidFill>
                  <a:srgbClr val="FF66FF"/>
                </a:solidFill>
                <a:latin typeface="Times New Roman" pitchFamily="18" charset="0"/>
                <a:cs typeface="Times New Roman" pitchFamily="18" charset="0"/>
              </a:rPr>
              <a:t>no evidence of benefit</a:t>
            </a:r>
            <a:r>
              <a:rPr lang="en-GB" dirty="0" smtClean="0">
                <a:latin typeface="Times New Roman" pitchFamily="18" charset="0"/>
                <a:cs typeface="Times New Roman" pitchFamily="18" charset="0"/>
              </a:rPr>
              <a:t> for routine NaHCO</a:t>
            </a:r>
            <a:r>
              <a:rPr lang="en-GB" baseline="-25000" dirty="0" smtClean="0">
                <a:latin typeface="Times New Roman" pitchFamily="18" charset="0"/>
                <a:cs typeface="Times New Roman" pitchFamily="18" charset="0"/>
              </a:rPr>
              <a:t>3</a:t>
            </a:r>
            <a:endParaRPr lang="en-GB" dirty="0" smtClean="0">
              <a:latin typeface="Times New Roman" pitchFamily="18" charset="0"/>
              <a:cs typeface="Times New Roman" pitchFamily="18" charset="0"/>
            </a:endParaRPr>
          </a:p>
          <a:p>
            <a:pPr marL="228600" indent="-228600" algn="just">
              <a:buFontTx/>
              <a:buAutoNum type="arabicParenR"/>
            </a:pPr>
            <a:r>
              <a:rPr lang="en-GB" dirty="0" smtClean="0">
                <a:latin typeface="Times New Roman" pitchFamily="18" charset="0"/>
                <a:cs typeface="Times New Roman" pitchFamily="18" charset="0"/>
              </a:rPr>
              <a:t>So far we have not talked about drugs – that is because they are an extremely low priority in newborn resuscitation. Of babies that can be saved 99% will be saved by effective management of A, B and C.</a:t>
            </a:r>
          </a:p>
          <a:p>
            <a:pPr marL="228600" indent="-228600" algn="just">
              <a:buFontTx/>
              <a:buAutoNum type="arabicParenR"/>
            </a:pPr>
            <a:r>
              <a:rPr lang="en-GB" dirty="0" smtClean="0">
                <a:latin typeface="Times New Roman" pitchFamily="18" charset="0"/>
                <a:cs typeface="Times New Roman" pitchFamily="18" charset="0"/>
              </a:rPr>
              <a:t>There is no urgency to give glucose in the first few minutes of resuscitation. Babies lack oxygen delivery this is the priority. </a:t>
            </a:r>
          </a:p>
          <a:p>
            <a:pPr algn="just"/>
            <a:endParaRPr lang="en-US" dirty="0">
              <a:latin typeface="Times New Roman" pitchFamily="18" charset="0"/>
              <a:cs typeface="Times New Roman" pitchFamily="18"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1066800"/>
            <a:ext cx="8229600" cy="533400"/>
          </a:xfrm>
        </p:spPr>
        <p:txBody>
          <a:bodyPr>
            <a:normAutofit fontScale="90000"/>
          </a:bodyPr>
          <a:lstStyle/>
          <a:p>
            <a:endParaRPr lang="en-US" dirty="0"/>
          </a:p>
        </p:txBody>
      </p:sp>
      <p:sp>
        <p:nvSpPr>
          <p:cNvPr id="3" name="Content Placeholder 2"/>
          <p:cNvSpPr>
            <a:spLocks noGrp="1"/>
          </p:cNvSpPr>
          <p:nvPr>
            <p:ph idx="1"/>
          </p:nvPr>
        </p:nvSpPr>
        <p:spPr>
          <a:xfrm>
            <a:off x="0" y="152400"/>
            <a:ext cx="9144000" cy="6934200"/>
          </a:xfrm>
        </p:spPr>
        <p:txBody>
          <a:bodyPr>
            <a:normAutofit lnSpcReduction="10000"/>
          </a:bodyPr>
          <a:lstStyle/>
          <a:p>
            <a:pPr marL="228600" indent="-228600" algn="just">
              <a:buFontTx/>
              <a:buAutoNum type="arabicParenR"/>
            </a:pPr>
            <a:r>
              <a:rPr lang="en-GB" dirty="0" smtClean="0">
                <a:latin typeface="Times New Roman" pitchFamily="18" charset="0"/>
                <a:cs typeface="Times New Roman" pitchFamily="18" charset="0"/>
              </a:rPr>
              <a:t>If a baby is floppy and requiring bag and mask ventilation then this is the priority – it cannot be stopped to prepare glucose for injection. SO glucose can only be considered if two people are present, one to continue ventilating one for drugs – this goes for any drug. Adrenaline is useless if there is no breathing and no chest compressions.</a:t>
            </a:r>
          </a:p>
          <a:p>
            <a:pPr marL="228600" indent="-228600" algn="just">
              <a:buFontTx/>
              <a:buAutoNum type="arabicParenR"/>
            </a:pPr>
            <a:r>
              <a:rPr lang="en-GB" dirty="0" smtClean="0">
                <a:latin typeface="Times New Roman" pitchFamily="18" charset="0"/>
                <a:cs typeface="Times New Roman" pitchFamily="18" charset="0"/>
              </a:rPr>
              <a:t>The other favourite drug for newborn resuscitation is sodium bicarbonate. There is no evidence of benefit for this drug in treating asphyxia (see </a:t>
            </a:r>
            <a:r>
              <a:rPr lang="en-GB" dirty="0" err="1" smtClean="0">
                <a:latin typeface="Times New Roman" pitchFamily="18" charset="0"/>
                <a:cs typeface="Times New Roman" pitchFamily="18" charset="0"/>
              </a:rPr>
              <a:t>Kesckes</a:t>
            </a:r>
            <a:r>
              <a:rPr lang="en-GB" dirty="0" smtClean="0">
                <a:latin typeface="Times New Roman" pitchFamily="18" charset="0"/>
                <a:cs typeface="Times New Roman" pitchFamily="18" charset="0"/>
              </a:rPr>
              <a:t>, 2001 and bicarbonate summary). In fact rapid high concentration bicarbonate bolus dosing has been associated with an increased rate of intra-ventricular haemorrhage in preterm babies </a:t>
            </a:r>
          </a:p>
          <a:p>
            <a:pPr algn="just"/>
            <a:endParaRPr lang="en-US" dirty="0">
              <a:latin typeface="Times New Roman" pitchFamily="18" charset="0"/>
              <a:cs typeface="Times New Roman" pitchFamily="18" charset="0"/>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04800"/>
          </a:xfrm>
        </p:spPr>
        <p:txBody>
          <a:bodyPr>
            <a:normAutofit fontScale="90000"/>
          </a:bodyPr>
          <a:lstStyle/>
          <a:p>
            <a:endParaRPr lang="en-US" dirty="0"/>
          </a:p>
        </p:txBody>
      </p:sp>
      <p:sp>
        <p:nvSpPr>
          <p:cNvPr id="3" name="Content Placeholder 2"/>
          <p:cNvSpPr>
            <a:spLocks noGrp="1"/>
          </p:cNvSpPr>
          <p:nvPr>
            <p:ph idx="1"/>
          </p:nvPr>
        </p:nvSpPr>
        <p:spPr>
          <a:xfrm>
            <a:off x="0" y="228600"/>
            <a:ext cx="8915400" cy="6629400"/>
          </a:xfrm>
        </p:spPr>
        <p:txBody>
          <a:bodyPr>
            <a:normAutofit lnSpcReduction="10000"/>
          </a:bodyPr>
          <a:lstStyle/>
          <a:p>
            <a:r>
              <a:rPr lang="en-GB" b="1" dirty="0" smtClean="0">
                <a:latin typeface="Times New Roman" pitchFamily="18" charset="0"/>
                <a:cs typeface="Times New Roman" pitchFamily="18" charset="0"/>
              </a:rPr>
              <a:t>Resuscitation (SUMMARY)</a:t>
            </a:r>
          </a:p>
          <a:p>
            <a:pPr>
              <a:lnSpc>
                <a:spcPct val="90000"/>
              </a:lnSpc>
            </a:pPr>
            <a:r>
              <a:rPr lang="en-GB" sz="2800" dirty="0" smtClean="0">
                <a:latin typeface="Times New Roman" pitchFamily="18" charset="0"/>
                <a:cs typeface="Times New Roman" pitchFamily="18" charset="0"/>
              </a:rPr>
              <a:t>Dry / stimulate and keep warm</a:t>
            </a:r>
          </a:p>
          <a:p>
            <a:pPr>
              <a:lnSpc>
                <a:spcPct val="90000"/>
              </a:lnSpc>
            </a:pPr>
            <a:r>
              <a:rPr lang="en-GB" sz="2800" dirty="0" smtClean="0">
                <a:latin typeface="Times New Roman" pitchFamily="18" charset="0"/>
                <a:cs typeface="Times New Roman" pitchFamily="18" charset="0"/>
              </a:rPr>
              <a:t>A </a:t>
            </a:r>
          </a:p>
          <a:p>
            <a:pPr lvl="1">
              <a:lnSpc>
                <a:spcPct val="90000"/>
              </a:lnSpc>
            </a:pPr>
            <a:r>
              <a:rPr lang="en-GB" sz="2400" dirty="0" smtClean="0">
                <a:latin typeface="Times New Roman" pitchFamily="18" charset="0"/>
                <a:cs typeface="Times New Roman" pitchFamily="18" charset="0"/>
              </a:rPr>
              <a:t>Open airway (suction if floppy and </a:t>
            </a:r>
            <a:r>
              <a:rPr lang="en-GB" sz="2400" dirty="0" err="1" smtClean="0">
                <a:latin typeface="Times New Roman" pitchFamily="18" charset="0"/>
                <a:cs typeface="Times New Roman" pitchFamily="18" charset="0"/>
              </a:rPr>
              <a:t>meconium</a:t>
            </a:r>
            <a:r>
              <a:rPr lang="en-GB" sz="2400" dirty="0" smtClean="0">
                <a:latin typeface="Times New Roman" pitchFamily="18" charset="0"/>
                <a:cs typeface="Times New Roman" pitchFamily="18" charset="0"/>
              </a:rPr>
              <a:t>)</a:t>
            </a:r>
          </a:p>
          <a:p>
            <a:pPr lvl="1">
              <a:lnSpc>
                <a:spcPct val="90000"/>
              </a:lnSpc>
            </a:pPr>
            <a:r>
              <a:rPr lang="en-GB" sz="2400" dirty="0" smtClean="0">
                <a:latin typeface="Times New Roman" pitchFamily="18" charset="0"/>
                <a:cs typeface="Times New Roman" pitchFamily="18" charset="0"/>
              </a:rPr>
              <a:t>Check for response (look, listen, feel)</a:t>
            </a:r>
          </a:p>
          <a:p>
            <a:pPr>
              <a:lnSpc>
                <a:spcPct val="90000"/>
              </a:lnSpc>
            </a:pPr>
            <a:r>
              <a:rPr lang="en-GB" sz="2800" dirty="0" smtClean="0">
                <a:latin typeface="Times New Roman" pitchFamily="18" charset="0"/>
                <a:cs typeface="Times New Roman" pitchFamily="18" charset="0"/>
              </a:rPr>
              <a:t>B -</a:t>
            </a:r>
            <a:r>
              <a:rPr lang="en-GB" sz="2400" dirty="0" smtClean="0">
                <a:latin typeface="Times New Roman" pitchFamily="18" charset="0"/>
                <a:cs typeface="Times New Roman" pitchFamily="18" charset="0"/>
              </a:rPr>
              <a:t>Bag and mask – 5 inflation breaths to </a:t>
            </a:r>
            <a:r>
              <a:rPr lang="en-GB" sz="2400" u="sng" dirty="0" smtClean="0">
                <a:latin typeface="Times New Roman" pitchFamily="18" charset="0"/>
                <a:cs typeface="Times New Roman" pitchFamily="18" charset="0"/>
              </a:rPr>
              <a:t>make</a:t>
            </a:r>
            <a:r>
              <a:rPr lang="en-GB" sz="2400" dirty="0" smtClean="0">
                <a:latin typeface="Times New Roman" pitchFamily="18" charset="0"/>
                <a:cs typeface="Times New Roman" pitchFamily="18" charset="0"/>
              </a:rPr>
              <a:t> the chest move</a:t>
            </a:r>
          </a:p>
          <a:p>
            <a:pPr>
              <a:lnSpc>
                <a:spcPct val="90000"/>
              </a:lnSpc>
            </a:pPr>
            <a:r>
              <a:rPr lang="en-GB" sz="2800" dirty="0" smtClean="0">
                <a:latin typeface="Times New Roman" pitchFamily="18" charset="0"/>
                <a:cs typeface="Times New Roman" pitchFamily="18" charset="0"/>
              </a:rPr>
              <a:t>C- </a:t>
            </a:r>
            <a:r>
              <a:rPr lang="en-GB" sz="2400" dirty="0" smtClean="0">
                <a:latin typeface="Times New Roman" pitchFamily="18" charset="0"/>
                <a:cs typeface="Times New Roman" pitchFamily="18" charset="0"/>
              </a:rPr>
              <a:t>Chest compressions, 3:1 with breaths.</a:t>
            </a:r>
          </a:p>
          <a:p>
            <a:r>
              <a:rPr lang="en-GB" dirty="0" smtClean="0">
                <a:latin typeface="Times New Roman" pitchFamily="18" charset="0"/>
                <a:cs typeface="Times New Roman" pitchFamily="18" charset="0"/>
              </a:rPr>
              <a:t>Correct management of Airway and Breathing will save most babies.</a:t>
            </a:r>
          </a:p>
          <a:p>
            <a:r>
              <a:rPr lang="en-GB" dirty="0" smtClean="0">
                <a:latin typeface="Times New Roman" pitchFamily="18" charset="0"/>
                <a:cs typeface="Times New Roman" pitchFamily="18" charset="0"/>
              </a:rPr>
              <a:t>A single resuscitator must concentrate on A + B and not worry about:</a:t>
            </a:r>
          </a:p>
          <a:p>
            <a:pPr lvl="1"/>
            <a:r>
              <a:rPr lang="en-GB" dirty="0" smtClean="0">
                <a:latin typeface="Times New Roman" pitchFamily="18" charset="0"/>
                <a:cs typeface="Times New Roman" pitchFamily="18" charset="0"/>
              </a:rPr>
              <a:t>Lack of oxygen</a:t>
            </a:r>
          </a:p>
          <a:p>
            <a:pPr lvl="1"/>
            <a:r>
              <a:rPr lang="en-GB" dirty="0" smtClean="0">
                <a:latin typeface="Times New Roman" pitchFamily="18" charset="0"/>
                <a:cs typeface="Times New Roman" pitchFamily="18" charset="0"/>
              </a:rPr>
              <a:t>Giving drugs</a:t>
            </a:r>
          </a:p>
          <a:p>
            <a:r>
              <a:rPr lang="en-GB" b="1" i="1" dirty="0" smtClean="0">
                <a:latin typeface="Times New Roman" pitchFamily="18" charset="0"/>
                <a:cs typeface="Times New Roman" pitchFamily="18" charset="0"/>
              </a:rPr>
              <a:t>Make sure the chest moves!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685800"/>
            <a:ext cx="8229600" cy="381000"/>
          </a:xfrm>
        </p:spPr>
        <p:txBody>
          <a:bodyPr>
            <a:normAutofit fontScale="90000"/>
          </a:bodyPr>
          <a:lstStyle/>
          <a:p>
            <a:endParaRPr lang="en-US" dirty="0"/>
          </a:p>
        </p:txBody>
      </p:sp>
      <p:sp>
        <p:nvSpPr>
          <p:cNvPr id="3" name="Content Placeholder 2"/>
          <p:cNvSpPr>
            <a:spLocks noGrp="1"/>
          </p:cNvSpPr>
          <p:nvPr>
            <p:ph idx="1"/>
          </p:nvPr>
        </p:nvSpPr>
        <p:spPr>
          <a:xfrm>
            <a:off x="152400" y="152400"/>
            <a:ext cx="8839200" cy="6477000"/>
          </a:xfrm>
        </p:spPr>
        <p:txBody>
          <a:bodyPr>
            <a:normAutofit fontScale="92500" lnSpcReduction="20000"/>
          </a:bodyPr>
          <a:lstStyle/>
          <a:p>
            <a:pPr>
              <a:buNone/>
            </a:pPr>
            <a:r>
              <a:rPr lang="en-US" sz="3600" b="1" dirty="0" smtClean="0"/>
              <a:t>Emergency signs include:</a:t>
            </a:r>
          </a:p>
          <a:p>
            <a:pPr algn="just"/>
            <a:r>
              <a:rPr lang="en-US" dirty="0" smtClean="0"/>
              <a:t>■ obstructed or absent breathing</a:t>
            </a:r>
          </a:p>
          <a:p>
            <a:pPr algn="just"/>
            <a:r>
              <a:rPr lang="en-US" dirty="0" smtClean="0"/>
              <a:t>■ severe respiratory distress</a:t>
            </a:r>
          </a:p>
          <a:p>
            <a:pPr algn="just"/>
            <a:r>
              <a:rPr lang="en-US" dirty="0" smtClean="0"/>
              <a:t>■ central cyanosis</a:t>
            </a:r>
          </a:p>
          <a:p>
            <a:pPr algn="just"/>
            <a:r>
              <a:rPr lang="en-US" dirty="0" smtClean="0"/>
              <a:t>■ signs of shock (cold hands, capillary </a:t>
            </a:r>
            <a:r>
              <a:rPr lang="en-US" dirty="0" err="1" smtClean="0"/>
              <a:t>refi</a:t>
            </a:r>
            <a:r>
              <a:rPr lang="en-US" dirty="0" smtClean="0"/>
              <a:t> </a:t>
            </a:r>
            <a:r>
              <a:rPr lang="en-US" dirty="0" err="1" smtClean="0"/>
              <a:t>ll</a:t>
            </a:r>
            <a:r>
              <a:rPr lang="en-US" dirty="0" smtClean="0"/>
              <a:t> time longer than 3 s, high heart rate with weak pulse, and low or </a:t>
            </a:r>
            <a:r>
              <a:rPr lang="en-US" dirty="0" err="1" smtClean="0"/>
              <a:t>unmeasurable</a:t>
            </a:r>
            <a:r>
              <a:rPr lang="en-US" dirty="0" smtClean="0"/>
              <a:t> blood pressure)</a:t>
            </a:r>
          </a:p>
          <a:p>
            <a:pPr algn="just"/>
            <a:r>
              <a:rPr lang="en-US" dirty="0" smtClean="0"/>
              <a:t>■ coma (or seriously reduced level of consciousness)</a:t>
            </a:r>
          </a:p>
          <a:p>
            <a:pPr algn="just"/>
            <a:r>
              <a:rPr lang="en-US" dirty="0" smtClean="0"/>
              <a:t>■ convulsions</a:t>
            </a:r>
          </a:p>
          <a:p>
            <a:pPr algn="just"/>
            <a:r>
              <a:rPr lang="en-US" dirty="0" smtClean="0"/>
              <a:t>■ signs of severe dehydration in a child with </a:t>
            </a:r>
            <a:r>
              <a:rPr lang="en-US" dirty="0" err="1" smtClean="0"/>
              <a:t>diarrhoea</a:t>
            </a:r>
            <a:r>
              <a:rPr lang="en-US" dirty="0" smtClean="0"/>
              <a:t> (lethargy, sunken eyes, very slow return after pinching the skin or any two of these).</a:t>
            </a:r>
          </a:p>
          <a:p>
            <a:pPr algn="just"/>
            <a:r>
              <a:rPr lang="en-US" dirty="0" smtClean="0"/>
              <a:t>Children with these signs require </a:t>
            </a:r>
            <a:r>
              <a:rPr lang="en-US" b="1" dirty="0" smtClean="0"/>
              <a:t>immediate emergency treatment to avert </a:t>
            </a:r>
            <a:r>
              <a:rPr lang="en-US" dirty="0" smtClean="0"/>
              <a:t>death.</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1997</TotalTime>
  <Words>7184</Words>
  <Application>Microsoft Office PowerPoint</Application>
  <PresentationFormat>On-screen Show (4:3)</PresentationFormat>
  <Paragraphs>498</Paragraphs>
  <Slides>84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84</vt:i4>
      </vt:variant>
    </vt:vector>
  </HeadingPairs>
  <TitlesOfParts>
    <vt:vector size="86" baseType="lpstr">
      <vt:lpstr>Office Theme</vt:lpstr>
      <vt:lpstr>Bitmap Image</vt:lpstr>
      <vt:lpstr>ETAT-PLUS EMERGENCY TRIAGE ASSESSMENT &amp;TREATMENT </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Why do babies need resuscitation – what is the main problem? </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ETAT-PLUS(peadiatric emergencies and emergency triage assessment and treatment principles</dc:title>
  <dc:creator>USER</dc:creator>
  <cp:lastModifiedBy>USER</cp:lastModifiedBy>
  <cp:revision>12</cp:revision>
  <dcterms:created xsi:type="dcterms:W3CDTF">2017-02-07T09:06:24Z</dcterms:created>
  <dcterms:modified xsi:type="dcterms:W3CDTF">2017-02-23T11:05:22Z</dcterms:modified>
</cp:coreProperties>
</file>