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5" r:id="rId2"/>
    <p:sldId id="269" r:id="rId3"/>
    <p:sldId id="324" r:id="rId4"/>
    <p:sldId id="270" r:id="rId5"/>
    <p:sldId id="325" r:id="rId6"/>
    <p:sldId id="313" r:id="rId7"/>
    <p:sldId id="314" r:id="rId8"/>
    <p:sldId id="315" r:id="rId9"/>
    <p:sldId id="326" r:id="rId10"/>
    <p:sldId id="329" r:id="rId11"/>
    <p:sldId id="316" r:id="rId12"/>
    <p:sldId id="317" r:id="rId13"/>
    <p:sldId id="328" r:id="rId14"/>
    <p:sldId id="319" r:id="rId15"/>
    <p:sldId id="331" r:id="rId16"/>
    <p:sldId id="320" r:id="rId17"/>
    <p:sldId id="330" r:id="rId18"/>
    <p:sldId id="322" r:id="rId19"/>
    <p:sldId id="323" r:id="rId20"/>
    <p:sldId id="333" r:id="rId21"/>
    <p:sldId id="335" r:id="rId22"/>
    <p:sldId id="303" r:id="rId23"/>
    <p:sldId id="304" r:id="rId24"/>
    <p:sldId id="305" r:id="rId25"/>
    <p:sldId id="306" r:id="rId26"/>
    <p:sldId id="307" r:id="rId27"/>
    <p:sldId id="308" r:id="rId28"/>
    <p:sldId id="309" r:id="rId29"/>
    <p:sldId id="310" r:id="rId30"/>
    <p:sldId id="311" r:id="rId31"/>
    <p:sldId id="312" r:id="rId32"/>
    <p:sldId id="268" r:id="rId33"/>
    <p:sldId id="258" r:id="rId34"/>
    <p:sldId id="259" r:id="rId35"/>
    <p:sldId id="260" r:id="rId36"/>
    <p:sldId id="261" r:id="rId37"/>
    <p:sldId id="262" r:id="rId38"/>
    <p:sldId id="285" r:id="rId39"/>
    <p:sldId id="279" r:id="rId40"/>
    <p:sldId id="280" r:id="rId41"/>
    <p:sldId id="272" r:id="rId42"/>
    <p:sldId id="274" r:id="rId43"/>
    <p:sldId id="283" r:id="rId44"/>
    <p:sldId id="284" r:id="rId45"/>
    <p:sldId id="275" r:id="rId46"/>
    <p:sldId id="276" r:id="rId47"/>
    <p:sldId id="286" r:id="rId48"/>
    <p:sldId id="287" r:id="rId49"/>
    <p:sldId id="337" r:id="rId50"/>
    <p:sldId id="338" r:id="rId51"/>
    <p:sldId id="339" r:id="rId52"/>
    <p:sldId id="340" r:id="rId53"/>
    <p:sldId id="277" r:id="rId54"/>
    <p:sldId id="278" r:id="rId55"/>
    <p:sldId id="290" r:id="rId56"/>
    <p:sldId id="288" r:id="rId57"/>
    <p:sldId id="291" r:id="rId58"/>
    <p:sldId id="289" r:id="rId59"/>
    <p:sldId id="292" r:id="rId60"/>
    <p:sldId id="301"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showGuides="1">
      <p:cViewPr varScale="1">
        <p:scale>
          <a:sx n="74" d="100"/>
          <a:sy n="74" d="100"/>
        </p:scale>
        <p:origin x="4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7750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2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440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687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0388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4206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00289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774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5082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637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068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08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246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48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27277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983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79868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91673"/>
            <a:ext cx="8061936" cy="4031088"/>
          </a:xfrm>
        </p:spPr>
        <p:txBody>
          <a:bodyPr/>
          <a:lstStyle/>
          <a:p>
            <a:r>
              <a:rPr lang="en-US" sz="9600" dirty="0" smtClean="0"/>
              <a:t>RESPIRATORY EMERGENCIES</a:t>
            </a:r>
            <a:endParaRPr lang="en-US" sz="9600" dirty="0"/>
          </a:p>
        </p:txBody>
      </p:sp>
      <p:sp>
        <p:nvSpPr>
          <p:cNvPr id="3" name="Subtitle 2"/>
          <p:cNvSpPr>
            <a:spLocks noGrp="1"/>
          </p:cNvSpPr>
          <p:nvPr>
            <p:ph type="subTitle" idx="1"/>
          </p:nvPr>
        </p:nvSpPr>
        <p:spPr>
          <a:xfrm>
            <a:off x="1507067" y="5022761"/>
            <a:ext cx="7766936" cy="369670"/>
          </a:xfrm>
        </p:spPr>
        <p:txBody>
          <a:bodyPr/>
          <a:lstStyle/>
          <a:p>
            <a:endParaRPr lang="en-US" dirty="0"/>
          </a:p>
        </p:txBody>
      </p:sp>
    </p:spTree>
    <p:extLst>
      <p:ext uri="{BB962C8B-B14F-4D97-AF65-F5344CB8AC3E}">
        <p14:creationId xmlns:p14="http://schemas.microsoft.com/office/powerpoint/2010/main" val="303257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0" y="0"/>
            <a:ext cx="12192000" cy="6954592"/>
            <a:chOff x="2101" y="1096"/>
            <a:chExt cx="1571" cy="1257"/>
          </a:xfrm>
        </p:grpSpPr>
        <p:pic>
          <p:nvPicPr>
            <p:cNvPr id="3" name="Picture 9" descr="Capture-0000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 y="1096"/>
              <a:ext cx="1005" cy="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0"/>
            <p:cNvSpPr txBox="1">
              <a:spLocks noChangeArrowheads="1"/>
            </p:cNvSpPr>
            <p:nvPr/>
          </p:nvSpPr>
          <p:spPr bwMode="auto">
            <a:xfrm>
              <a:off x="2696" y="1664"/>
              <a:ext cx="97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55000"/>
                <a:buFont typeface="Wingdings" panose="05000000000000000000" pitchFamily="2" charset="2"/>
                <a:buChar char="n"/>
                <a:defRPr sz="2800">
                  <a:solidFill>
                    <a:srgbClr val="CC0000"/>
                  </a:solidFill>
                  <a:latin typeface="Tahoma" panose="020B060403050404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rgbClr val="CC0000"/>
                  </a:solidFill>
                  <a:latin typeface="Tahoma" panose="020B0604030504040204" pitchFamily="34" charset="0"/>
                </a:defRPr>
              </a:lvl2pPr>
              <a:lvl3pPr marL="11430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4pPr>
              <a:lvl5pPr marL="20574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9pPr>
            </a:lstStyle>
            <a:p>
              <a:pPr algn="ctr" eaLnBrk="1" hangingPunct="1">
                <a:spcBef>
                  <a:spcPct val="50000"/>
                </a:spcBef>
                <a:buClrTx/>
                <a:buSzTx/>
                <a:buFontTx/>
                <a:buNone/>
              </a:pPr>
              <a:r>
                <a:rPr lang="en-GB" altLang="en-US" sz="5400" b="1" dirty="0">
                  <a:solidFill>
                    <a:srgbClr val="000099"/>
                  </a:solidFill>
                  <a:latin typeface="Arial" panose="020B0604020202020204" pitchFamily="34" charset="0"/>
                </a:rPr>
                <a:t>5</a:t>
              </a:r>
              <a:br>
                <a:rPr lang="en-GB" altLang="en-US" sz="5400" b="1" dirty="0">
                  <a:solidFill>
                    <a:srgbClr val="000099"/>
                  </a:solidFill>
                  <a:latin typeface="Arial" panose="020B0604020202020204" pitchFamily="34" charset="0"/>
                </a:rPr>
              </a:br>
              <a:r>
                <a:rPr lang="en-GB" altLang="en-US" sz="5400" b="1" dirty="0">
                  <a:solidFill>
                    <a:srgbClr val="000099"/>
                  </a:solidFill>
                  <a:latin typeface="Arial" panose="020B0604020202020204" pitchFamily="34" charset="0"/>
                </a:rPr>
                <a:t>Back </a:t>
              </a:r>
              <a:r>
                <a:rPr lang="en-GB" altLang="en-US" sz="5400" b="1" dirty="0" smtClean="0">
                  <a:solidFill>
                    <a:srgbClr val="000099"/>
                  </a:solidFill>
                  <a:latin typeface="Arial" panose="020B0604020202020204" pitchFamily="34" charset="0"/>
                </a:rPr>
                <a:t>blows</a:t>
              </a:r>
              <a:endParaRPr lang="en-GB" altLang="en-US" sz="5400" b="1" dirty="0">
                <a:solidFill>
                  <a:srgbClr val="000099"/>
                </a:solidFill>
                <a:latin typeface="Arial" panose="020B0604020202020204" pitchFamily="34" charset="0"/>
              </a:endParaRPr>
            </a:p>
          </p:txBody>
        </p:sp>
      </p:grpSp>
    </p:spTree>
    <p:extLst>
      <p:ext uri="{BB962C8B-B14F-4D97-AF65-F5344CB8AC3E}">
        <p14:creationId xmlns:p14="http://schemas.microsoft.com/office/powerpoint/2010/main" val="365774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8237"/>
            <a:ext cx="8596668" cy="794197"/>
          </a:xfrm>
        </p:spPr>
        <p:txBody>
          <a:bodyPr/>
          <a:lstStyle/>
          <a:p>
            <a:r>
              <a:rPr lang="en-US" dirty="0" smtClean="0"/>
              <a:t>Cont’d</a:t>
            </a:r>
            <a:endParaRPr lang="en-US" dirty="0"/>
          </a:p>
        </p:txBody>
      </p:sp>
      <p:sp>
        <p:nvSpPr>
          <p:cNvPr id="3" name="Content Placeholder 2"/>
          <p:cNvSpPr>
            <a:spLocks noGrp="1"/>
          </p:cNvSpPr>
          <p:nvPr>
            <p:ph idx="1"/>
          </p:nvPr>
        </p:nvSpPr>
        <p:spPr>
          <a:xfrm>
            <a:off x="677334" y="1674254"/>
            <a:ext cx="9496976" cy="4560292"/>
          </a:xfrm>
        </p:spPr>
        <p:txBody>
          <a:bodyPr>
            <a:noAutofit/>
          </a:bodyPr>
          <a:lstStyle/>
          <a:p>
            <a:pPr>
              <a:buFont typeface="Wingdings" panose="05000000000000000000" pitchFamily="2" charset="2"/>
              <a:buChar char="Ø"/>
            </a:pPr>
            <a:r>
              <a:rPr lang="en-US" sz="3200" dirty="0"/>
              <a:t>Check the mouth again to see if the obstruction has been dislodged.</a:t>
            </a:r>
          </a:p>
          <a:p>
            <a:pPr>
              <a:buFont typeface="Wingdings" panose="05000000000000000000" pitchFamily="2" charset="2"/>
              <a:buChar char="Ø"/>
            </a:pPr>
            <a:r>
              <a:rPr lang="en-US" sz="3200" dirty="0"/>
              <a:t>If choking persists, reposition the casualty’s head and attempt artificial ventilation. Then repeat steps 1 to 4 as necessary.</a:t>
            </a:r>
          </a:p>
          <a:p>
            <a:pPr>
              <a:buFont typeface="Wingdings" panose="05000000000000000000" pitchFamily="2" charset="2"/>
              <a:buChar char="Ø"/>
            </a:pPr>
            <a:r>
              <a:rPr lang="en-US" sz="3200" dirty="0"/>
              <a:t>When the obstruction has been removed and the casualty is </a:t>
            </a:r>
            <a:r>
              <a:rPr lang="en-US" sz="3200" dirty="0" smtClean="0"/>
              <a:t>breathing </a:t>
            </a:r>
            <a:r>
              <a:rPr lang="en-US" sz="3200" dirty="0"/>
              <a:t>normally, place in the recovery position and take to hospital.</a:t>
            </a:r>
          </a:p>
          <a:p>
            <a:pPr>
              <a:buFont typeface="Wingdings" panose="05000000000000000000" pitchFamily="2" charset="2"/>
              <a:buChar char="Ø"/>
            </a:pPr>
            <a:endParaRPr lang="en-US" sz="3200" dirty="0"/>
          </a:p>
        </p:txBody>
      </p:sp>
    </p:spTree>
    <p:extLst>
      <p:ext uri="{BB962C8B-B14F-4D97-AF65-F5344CB8AC3E}">
        <p14:creationId xmlns:p14="http://schemas.microsoft.com/office/powerpoint/2010/main" val="333642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5054"/>
            <a:ext cx="8596668" cy="819955"/>
          </a:xfrm>
        </p:spPr>
        <p:txBody>
          <a:bodyPr/>
          <a:lstStyle/>
          <a:p>
            <a:r>
              <a:rPr lang="en-US" dirty="0" smtClean="0"/>
              <a:t>Cont’d</a:t>
            </a:r>
            <a:endParaRPr lang="en-US" dirty="0"/>
          </a:p>
        </p:txBody>
      </p:sp>
      <p:sp>
        <p:nvSpPr>
          <p:cNvPr id="3" name="Content Placeholder 2"/>
          <p:cNvSpPr>
            <a:spLocks noGrp="1"/>
          </p:cNvSpPr>
          <p:nvPr>
            <p:ph idx="1"/>
          </p:nvPr>
        </p:nvSpPr>
        <p:spPr>
          <a:xfrm>
            <a:off x="677334" y="1442433"/>
            <a:ext cx="9574249" cy="4803821"/>
          </a:xfrm>
        </p:spPr>
        <p:txBody>
          <a:bodyPr>
            <a:noAutofit/>
          </a:bodyPr>
          <a:lstStyle/>
          <a:p>
            <a:pPr marL="0" indent="0">
              <a:buNone/>
            </a:pPr>
            <a:r>
              <a:rPr lang="en-US" sz="4000" i="1" dirty="0" smtClean="0">
                <a:solidFill>
                  <a:schemeClr val="accent2"/>
                </a:solidFill>
              </a:rPr>
              <a:t>b. For children:</a:t>
            </a:r>
          </a:p>
          <a:p>
            <a:pPr>
              <a:buFont typeface="Wingdings" panose="05000000000000000000" pitchFamily="2" charset="2"/>
              <a:buChar char="Ø"/>
            </a:pPr>
            <a:r>
              <a:rPr lang="en-US" sz="4000" dirty="0" smtClean="0"/>
              <a:t>Big children and small adults are treated in the same way as above.</a:t>
            </a:r>
          </a:p>
          <a:p>
            <a:pPr marL="0" indent="0">
              <a:buNone/>
            </a:pPr>
            <a:r>
              <a:rPr lang="en-US" sz="4000" b="1" u="sng" dirty="0" smtClean="0"/>
              <a:t>Small child</a:t>
            </a:r>
          </a:p>
          <a:p>
            <a:pPr>
              <a:buFont typeface="Wingdings" panose="05000000000000000000" pitchFamily="2" charset="2"/>
              <a:buChar char="Ø"/>
            </a:pPr>
            <a:r>
              <a:rPr lang="en-US" sz="4000" dirty="0" smtClean="0"/>
              <a:t>Sit in the chair or kneel on one knee and lay the child over your knee, head down.</a:t>
            </a:r>
          </a:p>
        </p:txBody>
      </p:sp>
    </p:spTree>
    <p:extLst>
      <p:ext uri="{BB962C8B-B14F-4D97-AF65-F5344CB8AC3E}">
        <p14:creationId xmlns:p14="http://schemas.microsoft.com/office/powerpoint/2010/main" val="2816338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2377"/>
            <a:ext cx="8596668" cy="849753"/>
          </a:xfrm>
        </p:spPr>
        <p:txBody>
          <a:bodyPr/>
          <a:lstStyle/>
          <a:p>
            <a:r>
              <a:rPr lang="en-US" dirty="0" smtClean="0"/>
              <a:t>Cont’d</a:t>
            </a:r>
            <a:endParaRPr lang="en-US" dirty="0"/>
          </a:p>
        </p:txBody>
      </p:sp>
      <p:sp>
        <p:nvSpPr>
          <p:cNvPr id="3" name="Content Placeholder 2"/>
          <p:cNvSpPr>
            <a:spLocks noGrp="1"/>
          </p:cNvSpPr>
          <p:nvPr>
            <p:ph idx="1"/>
          </p:nvPr>
        </p:nvSpPr>
        <p:spPr>
          <a:xfrm>
            <a:off x="677334" y="1481069"/>
            <a:ext cx="9703038" cy="4457261"/>
          </a:xfrm>
        </p:spPr>
        <p:txBody>
          <a:bodyPr>
            <a:normAutofit/>
          </a:bodyPr>
          <a:lstStyle/>
          <a:p>
            <a:pPr>
              <a:buFont typeface="Wingdings" panose="05000000000000000000" pitchFamily="2" charset="2"/>
              <a:buChar char="Ø"/>
            </a:pPr>
            <a:r>
              <a:rPr lang="en-US" sz="3200" dirty="0"/>
              <a:t>Support the chest with one hand and slap the child smartly between the shoulder blades up to five times with your other hand</a:t>
            </a:r>
            <a:r>
              <a:rPr lang="en-US" sz="3200" dirty="0" smtClean="0"/>
              <a:t>.</a:t>
            </a:r>
          </a:p>
          <a:p>
            <a:pPr>
              <a:buFont typeface="Wingdings" panose="05000000000000000000" pitchFamily="2" charset="2"/>
              <a:buChar char="Ø"/>
            </a:pPr>
            <a:r>
              <a:rPr lang="en-US" sz="3200" dirty="0"/>
              <a:t>If this does not dislodge the obstruction, it may be necessary to perform abdominal thrust.</a:t>
            </a:r>
          </a:p>
          <a:p>
            <a:pPr>
              <a:buFont typeface="Wingdings" panose="05000000000000000000" pitchFamily="2" charset="2"/>
              <a:buChar char="Ø"/>
            </a:pPr>
            <a:r>
              <a:rPr lang="en-US" sz="3200" dirty="0"/>
              <a:t>If the child is or become unconscious, place on a firm surface and follow sequence described for unconscious adults.</a:t>
            </a:r>
          </a:p>
          <a:p>
            <a:pPr marL="0" indent="0">
              <a:buNone/>
            </a:pPr>
            <a:endParaRPr lang="en-US" sz="3200" dirty="0"/>
          </a:p>
          <a:p>
            <a:endParaRPr lang="en-US" sz="3200" dirty="0"/>
          </a:p>
        </p:txBody>
      </p:sp>
    </p:spTree>
    <p:extLst>
      <p:ext uri="{BB962C8B-B14F-4D97-AF65-F5344CB8AC3E}">
        <p14:creationId xmlns:p14="http://schemas.microsoft.com/office/powerpoint/2010/main" val="57123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9398"/>
            <a:ext cx="8596668" cy="824248"/>
          </a:xfrm>
        </p:spPr>
        <p:txBody>
          <a:bodyPr/>
          <a:lstStyle/>
          <a:p>
            <a:r>
              <a:rPr lang="en-US" dirty="0" smtClean="0"/>
              <a:t>Cont’d</a:t>
            </a:r>
            <a:endParaRPr lang="en-US" dirty="0"/>
          </a:p>
        </p:txBody>
      </p:sp>
      <p:sp>
        <p:nvSpPr>
          <p:cNvPr id="3" name="Content Placeholder 2"/>
          <p:cNvSpPr>
            <a:spLocks noGrp="1"/>
          </p:cNvSpPr>
          <p:nvPr>
            <p:ph idx="1"/>
          </p:nvPr>
        </p:nvSpPr>
        <p:spPr>
          <a:xfrm>
            <a:off x="677334" y="1506829"/>
            <a:ext cx="9458339" cy="4560292"/>
          </a:xfrm>
        </p:spPr>
        <p:txBody>
          <a:bodyPr>
            <a:normAutofit/>
          </a:bodyPr>
          <a:lstStyle/>
          <a:p>
            <a:pPr marL="0" indent="0">
              <a:buNone/>
            </a:pPr>
            <a:r>
              <a:rPr lang="en-US" sz="4000" i="1" dirty="0" smtClean="0">
                <a:solidFill>
                  <a:schemeClr val="accent2"/>
                </a:solidFill>
              </a:rPr>
              <a:t>c. For infants:</a:t>
            </a:r>
          </a:p>
          <a:p>
            <a:pPr>
              <a:buFont typeface="Wingdings" panose="05000000000000000000" pitchFamily="2" charset="2"/>
              <a:buChar char="Ø"/>
            </a:pPr>
            <a:r>
              <a:rPr lang="en-US" sz="2400" dirty="0" smtClean="0"/>
              <a:t>Treatment method for infants is the same as for children but much lighter pressure is used and the positions for back slapping and abdominal thrust are different.</a:t>
            </a:r>
          </a:p>
          <a:p>
            <a:pPr>
              <a:buFont typeface="Wingdings" panose="05000000000000000000" pitchFamily="2" charset="2"/>
              <a:buChar char="Ø"/>
            </a:pPr>
            <a:r>
              <a:rPr lang="en-US" sz="2400" dirty="0" smtClean="0"/>
              <a:t>Lay the infant’s head downward with the chest and abdomen lying along your forearm and use your arm to support the head and chest. Slap the infant smartly between the shoulders up to five times.</a:t>
            </a:r>
          </a:p>
          <a:p>
            <a:pPr>
              <a:buFont typeface="Wingdings" panose="05000000000000000000" pitchFamily="2" charset="2"/>
              <a:buChar char="Ø"/>
            </a:pPr>
            <a:r>
              <a:rPr lang="en-US" sz="2400" dirty="0" smtClean="0"/>
              <a:t>If back slapping does not dislodge the obstruction it may be necessary to perform abdominal thrust. </a:t>
            </a:r>
            <a:endParaRPr lang="en-US" sz="2400" dirty="0"/>
          </a:p>
        </p:txBody>
      </p:sp>
    </p:spTree>
    <p:extLst>
      <p:ext uri="{BB962C8B-B14F-4D97-AF65-F5344CB8AC3E}">
        <p14:creationId xmlns:p14="http://schemas.microsoft.com/office/powerpoint/2010/main" val="197785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ngha.med.sa/Arabic/MediaCenter/News/PublishingImages/Foreign%20object%20inha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782613" cy="629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hokein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6096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379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16417"/>
            <a:ext cx="8596668" cy="845713"/>
          </a:xfrm>
        </p:spPr>
        <p:txBody>
          <a:bodyPr/>
          <a:lstStyle/>
          <a:p>
            <a:r>
              <a:rPr lang="en-US" dirty="0" smtClean="0"/>
              <a:t>Abdominal thrust for infants</a:t>
            </a:r>
            <a:endParaRPr lang="en-US" dirty="0"/>
          </a:p>
        </p:txBody>
      </p:sp>
      <p:sp>
        <p:nvSpPr>
          <p:cNvPr id="3" name="Content Placeholder 2"/>
          <p:cNvSpPr>
            <a:spLocks noGrp="1"/>
          </p:cNvSpPr>
          <p:nvPr>
            <p:ph idx="1"/>
          </p:nvPr>
        </p:nvSpPr>
        <p:spPr>
          <a:xfrm>
            <a:off x="677333" y="1416675"/>
            <a:ext cx="9432581" cy="4803821"/>
          </a:xfrm>
        </p:spPr>
        <p:txBody>
          <a:bodyPr>
            <a:noAutofit/>
          </a:bodyPr>
          <a:lstStyle/>
          <a:p>
            <a:pPr>
              <a:buFont typeface="Wingdings" panose="05000000000000000000" pitchFamily="2" charset="2"/>
              <a:buChar char="Ø"/>
            </a:pPr>
            <a:r>
              <a:rPr lang="en-US" sz="3200" dirty="0" smtClean="0"/>
              <a:t>Place the infant on a firm surface with the head in the open airway position.</a:t>
            </a:r>
          </a:p>
          <a:p>
            <a:pPr>
              <a:buFont typeface="Wingdings" panose="05000000000000000000" pitchFamily="2" charset="2"/>
              <a:buChar char="Ø"/>
            </a:pPr>
            <a:r>
              <a:rPr lang="en-US" sz="3200" dirty="0" smtClean="0"/>
              <a:t>Place the first two (index and middle) fingers of one hand on the upper abdomen, between the navel and the breastbone and press with a quick forward and downward movement.</a:t>
            </a:r>
          </a:p>
          <a:p>
            <a:pPr>
              <a:buFont typeface="Wingdings" panose="05000000000000000000" pitchFamily="2" charset="2"/>
              <a:buChar char="Ø"/>
            </a:pPr>
            <a:r>
              <a:rPr lang="en-US" sz="3200" dirty="0" smtClean="0"/>
              <a:t>Repeat up to five times as necessary; each thrust must be hard enough to dislodge the obstruction.</a:t>
            </a:r>
          </a:p>
        </p:txBody>
      </p:sp>
    </p:spTree>
    <p:extLst>
      <p:ext uri="{BB962C8B-B14F-4D97-AF65-F5344CB8AC3E}">
        <p14:creationId xmlns:p14="http://schemas.microsoft.com/office/powerpoint/2010/main" val="372933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0" y="0"/>
            <a:ext cx="12192000" cy="6858000"/>
            <a:chOff x="3126" y="1709"/>
            <a:chExt cx="2012" cy="1213"/>
          </a:xfrm>
        </p:grpSpPr>
        <p:pic>
          <p:nvPicPr>
            <p:cNvPr id="3" name="Picture 14" descr="Capture-000077"/>
            <p:cNvPicPr>
              <a:picLocks noChangeAspect="1" noChangeArrowheads="1"/>
            </p:cNvPicPr>
            <p:nvPr/>
          </p:nvPicPr>
          <p:blipFill>
            <a:blip r:embed="rId2">
              <a:extLst>
                <a:ext uri="{28A0092B-C50C-407E-A947-70E740481C1C}">
                  <a14:useLocalDpi xmlns:a14="http://schemas.microsoft.com/office/drawing/2010/main" val="0"/>
                </a:ext>
              </a:extLst>
            </a:blip>
            <a:srcRect t="28690"/>
            <a:stretch>
              <a:fillRect/>
            </a:stretch>
          </p:blipFill>
          <p:spPr bwMode="auto">
            <a:xfrm>
              <a:off x="3126" y="1709"/>
              <a:ext cx="1283" cy="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p:nvSpPr>
          <p:spPr bwMode="auto">
            <a:xfrm>
              <a:off x="4025" y="2154"/>
              <a:ext cx="111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spcBef>
                  <a:spcPct val="20000"/>
                </a:spcBef>
                <a:buClr>
                  <a:schemeClr val="accent2"/>
                </a:buClr>
                <a:buSzPct val="55000"/>
                <a:buFont typeface="Wingdings" panose="05000000000000000000" pitchFamily="2" charset="2"/>
                <a:buChar char="n"/>
                <a:defRPr sz="2800">
                  <a:solidFill>
                    <a:srgbClr val="CC0000"/>
                  </a:solidFill>
                  <a:latin typeface="Tahoma" panose="020B060403050404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rgbClr val="CC0000"/>
                  </a:solidFill>
                  <a:latin typeface="Tahoma" panose="020B0604030504040204" pitchFamily="34" charset="0"/>
                </a:defRPr>
              </a:lvl2pPr>
              <a:lvl3pPr marL="11430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4pPr>
              <a:lvl5pPr marL="20574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9pPr>
            </a:lstStyle>
            <a:p>
              <a:pPr algn="ctr" eaLnBrk="1" hangingPunct="1">
                <a:spcBef>
                  <a:spcPct val="50000"/>
                </a:spcBef>
                <a:buClrTx/>
                <a:buSzTx/>
                <a:buFontTx/>
                <a:buNone/>
              </a:pPr>
              <a:r>
                <a:rPr lang="en-GB" altLang="en-US" sz="4000" b="1" dirty="0">
                  <a:solidFill>
                    <a:srgbClr val="000099"/>
                  </a:solidFill>
                  <a:latin typeface="Arial" panose="020B0604020202020204" pitchFamily="34" charset="0"/>
                </a:rPr>
                <a:t>5</a:t>
              </a:r>
              <a:br>
                <a:rPr lang="en-GB" altLang="en-US" sz="4000" b="1" dirty="0">
                  <a:solidFill>
                    <a:srgbClr val="000099"/>
                  </a:solidFill>
                  <a:latin typeface="Arial" panose="020B0604020202020204" pitchFamily="34" charset="0"/>
                </a:rPr>
              </a:br>
              <a:r>
                <a:rPr lang="en-GB" altLang="en-US" sz="4000" b="1" dirty="0">
                  <a:solidFill>
                    <a:srgbClr val="000099"/>
                  </a:solidFill>
                  <a:latin typeface="Arial" panose="020B0604020202020204" pitchFamily="34" charset="0"/>
                </a:rPr>
                <a:t>Chest Thrusts</a:t>
              </a:r>
            </a:p>
          </p:txBody>
        </p:sp>
      </p:grpSp>
    </p:spTree>
    <p:extLst>
      <p:ext uri="{BB962C8B-B14F-4D97-AF65-F5344CB8AC3E}">
        <p14:creationId xmlns:p14="http://schemas.microsoft.com/office/powerpoint/2010/main" val="150627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32327"/>
            <a:ext cx="8596668" cy="819955"/>
          </a:xfrm>
        </p:spPr>
        <p:txBody>
          <a:bodyPr/>
          <a:lstStyle/>
          <a:p>
            <a:r>
              <a:rPr lang="en-US" dirty="0" smtClean="0"/>
              <a:t>Cont’d</a:t>
            </a:r>
            <a:endParaRPr lang="en-US" dirty="0"/>
          </a:p>
        </p:txBody>
      </p:sp>
      <p:sp>
        <p:nvSpPr>
          <p:cNvPr id="3" name="Content Placeholder 2"/>
          <p:cNvSpPr>
            <a:spLocks noGrp="1"/>
          </p:cNvSpPr>
          <p:nvPr>
            <p:ph idx="1"/>
          </p:nvPr>
        </p:nvSpPr>
        <p:spPr>
          <a:xfrm>
            <a:off x="677334" y="1648495"/>
            <a:ext cx="9458339" cy="4521655"/>
          </a:xfrm>
        </p:spPr>
        <p:txBody>
          <a:bodyPr>
            <a:normAutofit/>
          </a:bodyPr>
          <a:lstStyle/>
          <a:p>
            <a:pPr>
              <a:buFont typeface="Wingdings" panose="05000000000000000000" pitchFamily="2" charset="2"/>
              <a:buChar char="Ø"/>
            </a:pPr>
            <a:r>
              <a:rPr lang="en-US" sz="2800" dirty="0"/>
              <a:t>Check the mouth again. If the obstruction is visible but not coughed out, hook it out with your fingers.</a:t>
            </a:r>
          </a:p>
          <a:p>
            <a:pPr>
              <a:buFont typeface="Wingdings" panose="05000000000000000000" pitchFamily="2" charset="2"/>
              <a:buChar char="Ø"/>
            </a:pPr>
            <a:r>
              <a:rPr lang="en-US" sz="2800" dirty="0"/>
              <a:t>If choking is not relieved, repeat back slaps (up to five times) and abdominal thrust (up to five times). If casualty becomes unconscious, treat as described earlier.</a:t>
            </a:r>
          </a:p>
          <a:p>
            <a:pPr>
              <a:buFont typeface="Wingdings" panose="05000000000000000000" pitchFamily="2" charset="2"/>
              <a:buChar char="Ø"/>
            </a:pPr>
            <a:r>
              <a:rPr lang="en-US" sz="2800" dirty="0"/>
              <a:t>The casualty may begin breathing again at any stage. When this happens, advise the casualty to sit quietly and give sips of water as necessary.</a:t>
            </a: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2614727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0761"/>
            <a:ext cx="8596668" cy="991673"/>
          </a:xfrm>
        </p:spPr>
        <p:txBody>
          <a:bodyPr>
            <a:normAutofit/>
          </a:bodyPr>
          <a:lstStyle/>
          <a:p>
            <a:r>
              <a:rPr lang="en-US" sz="4400" dirty="0" smtClean="0"/>
              <a:t>Precautions </a:t>
            </a:r>
            <a:endParaRPr lang="en-US" sz="4400" dirty="0"/>
          </a:p>
        </p:txBody>
      </p:sp>
      <p:sp>
        <p:nvSpPr>
          <p:cNvPr id="3" name="Content Placeholder 2"/>
          <p:cNvSpPr>
            <a:spLocks noGrp="1"/>
          </p:cNvSpPr>
          <p:nvPr>
            <p:ph idx="1"/>
          </p:nvPr>
        </p:nvSpPr>
        <p:spPr>
          <a:xfrm>
            <a:off x="677334" y="1442435"/>
            <a:ext cx="9535612" cy="4598928"/>
          </a:xfrm>
        </p:spPr>
        <p:txBody>
          <a:bodyPr>
            <a:normAutofit/>
          </a:bodyPr>
          <a:lstStyle/>
          <a:p>
            <a:pPr>
              <a:buFont typeface="Wingdings" panose="05000000000000000000" pitchFamily="2" charset="2"/>
              <a:buChar char="ü"/>
            </a:pPr>
            <a:r>
              <a:rPr lang="en-US" sz="4000" dirty="0" smtClean="0"/>
              <a:t>Use extreme caution when removing an obstruction from the mouth of an infant.</a:t>
            </a:r>
          </a:p>
          <a:p>
            <a:pPr>
              <a:buFont typeface="Wingdings" panose="05000000000000000000" pitchFamily="2" charset="2"/>
              <a:buChar char="ü"/>
            </a:pPr>
            <a:r>
              <a:rPr lang="en-US" sz="4000" dirty="0" smtClean="0"/>
              <a:t>Only put your finger in the mouth, if you can see the obstruction and there is no danger of pushing the obstruction further down the throat.</a:t>
            </a:r>
            <a:endParaRPr lang="en-US" sz="4000" dirty="0"/>
          </a:p>
        </p:txBody>
      </p:sp>
    </p:spTree>
    <p:extLst>
      <p:ext uri="{BB962C8B-B14F-4D97-AF65-F5344CB8AC3E}">
        <p14:creationId xmlns:p14="http://schemas.microsoft.com/office/powerpoint/2010/main" val="424013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047143"/>
            <a:ext cx="8010420" cy="1646302"/>
          </a:xfrm>
        </p:spPr>
        <p:txBody>
          <a:bodyPr/>
          <a:lstStyle/>
          <a:p>
            <a:r>
              <a:rPr lang="en-US" sz="9600" dirty="0" smtClean="0"/>
              <a:t>CHOKING</a:t>
            </a:r>
            <a:endParaRPr lang="en-US" sz="9600" dirty="0"/>
          </a:p>
        </p:txBody>
      </p:sp>
      <p:sp>
        <p:nvSpPr>
          <p:cNvPr id="3" name="Subtitle 2"/>
          <p:cNvSpPr>
            <a:spLocks noGrp="1"/>
          </p:cNvSpPr>
          <p:nvPr>
            <p:ph type="subTitle" idx="1"/>
          </p:nvPr>
        </p:nvSpPr>
        <p:spPr>
          <a:xfrm>
            <a:off x="1507067" y="4572000"/>
            <a:ext cx="8332392" cy="575732"/>
          </a:xfrm>
        </p:spPr>
        <p:txBody>
          <a:bodyPr/>
          <a:lstStyle/>
          <a:p>
            <a:endParaRPr lang="en-US" dirty="0"/>
          </a:p>
        </p:txBody>
      </p:sp>
    </p:spTree>
    <p:extLst>
      <p:ext uri="{BB962C8B-B14F-4D97-AF65-F5344CB8AC3E}">
        <p14:creationId xmlns:p14="http://schemas.microsoft.com/office/powerpoint/2010/main" val="1145805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5824" y="197476"/>
            <a:ext cx="8596668" cy="1320800"/>
          </a:xfrm>
        </p:spPr>
        <p:txBody>
          <a:bodyPr/>
          <a:lstStyle/>
          <a:p>
            <a:pPr algn="ctr"/>
            <a:r>
              <a:rPr lang="en-US" dirty="0" smtClean="0"/>
              <a:t>The Do and Don’ts for First Aid Treatment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71004587"/>
              </p:ext>
            </p:extLst>
          </p:nvPr>
        </p:nvGraphicFramePr>
        <p:xfrm>
          <a:off x="0" y="1929395"/>
          <a:ext cx="12192000" cy="4928604"/>
        </p:xfrm>
        <a:graphic>
          <a:graphicData uri="http://schemas.openxmlformats.org/drawingml/2006/table">
            <a:tbl>
              <a:tblPr firstRow="1" bandRow="1">
                <a:tableStyleId>{5C22544A-7EE6-4342-B048-85BDC9FD1C3A}</a:tableStyleId>
              </a:tblPr>
              <a:tblGrid>
                <a:gridCol w="3020206"/>
                <a:gridCol w="3064272"/>
                <a:gridCol w="6107522"/>
              </a:tblGrid>
              <a:tr h="913395">
                <a:tc>
                  <a:txBody>
                    <a:bodyPr/>
                    <a:lstStyle/>
                    <a:p>
                      <a:pPr algn="ctr"/>
                      <a:endParaRPr lang="en-US" dirty="0" smtClean="0"/>
                    </a:p>
                    <a:p>
                      <a:pPr algn="ctr"/>
                      <a:r>
                        <a:rPr lang="en-US" dirty="0" smtClean="0"/>
                        <a:t>DIAGNOSIS</a:t>
                      </a:r>
                    </a:p>
                    <a:p>
                      <a:pPr algn="ctr"/>
                      <a:endParaRPr lang="en-US" dirty="0"/>
                    </a:p>
                  </a:txBody>
                  <a:tcPr>
                    <a:solidFill>
                      <a:srgbClr val="FFFFFF"/>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r>
              <a:tr h="4014204">
                <a:tc>
                  <a:txBody>
                    <a:bodyPr/>
                    <a:lstStyle/>
                    <a:p>
                      <a:r>
                        <a:rPr lang="en-US" dirty="0" smtClean="0"/>
                        <a:t>CHOKING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600" dirty="0" smtClean="0"/>
                        <a:t>ASK! Are you choking?</a:t>
                      </a:r>
                    </a:p>
                    <a:p>
                      <a:endParaRPr lang="en-US" sz="300" dirty="0" smtClean="0"/>
                    </a:p>
                    <a:p>
                      <a:r>
                        <a:rPr lang="en-US" sz="1600" dirty="0" smtClean="0"/>
                        <a:t>If the victim able to talk, groan, wheeze or cough, he is partially choked.</a:t>
                      </a:r>
                      <a:endParaRPr lang="en-US" sz="1600" dirty="0"/>
                    </a:p>
                  </a:txBody>
                  <a:tcPr/>
                </a:tc>
                <a:tc>
                  <a:txBody>
                    <a:bodyPr/>
                    <a:lstStyle/>
                    <a:p>
                      <a:pPr marL="285750" indent="-285750">
                        <a:buFont typeface="Arial" pitchFamily="34" charset="0"/>
                        <a:buChar char="•"/>
                      </a:pPr>
                      <a:r>
                        <a:rPr lang="en-US" sz="1600" dirty="0" smtClean="0"/>
                        <a:t>Slap the victim back’s hard.</a:t>
                      </a:r>
                    </a:p>
                    <a:p>
                      <a:pPr marL="285750" indent="-285750">
                        <a:buFont typeface="Arial" pitchFamily="34" charset="0"/>
                        <a:buChar char="•"/>
                      </a:pPr>
                      <a:endParaRPr lang="en-US" sz="1600" dirty="0" smtClean="0"/>
                    </a:p>
                    <a:p>
                      <a:pPr marL="285750" indent="-285750">
                        <a:buFont typeface="Arial" pitchFamily="34" charset="0"/>
                        <a:buChar char="•"/>
                      </a:pPr>
                      <a:r>
                        <a:rPr lang="en-US" sz="1600" dirty="0" smtClean="0"/>
                        <a:t>Using your fingers to force out the item out of the victim’s mouth.</a:t>
                      </a:r>
                    </a:p>
                    <a:p>
                      <a:pPr marL="0" indent="0">
                        <a:buFont typeface="Arial" pitchFamily="34" charset="0"/>
                        <a:buNone/>
                      </a:pPr>
                      <a:endParaRPr lang="en-US" sz="1600" baseline="0" dirty="0" smtClean="0"/>
                    </a:p>
                    <a:p>
                      <a:pPr marL="285750" indent="-285750">
                        <a:buFont typeface="Arial" pitchFamily="34" charset="0"/>
                        <a:buChar char="•"/>
                      </a:pPr>
                      <a:endParaRPr lang="en-US" sz="1600" dirty="0" smtClean="0"/>
                    </a:p>
                    <a:p>
                      <a:pPr marL="0" indent="0">
                        <a:buFont typeface="Arial" pitchFamily="34" charset="0"/>
                        <a:buNone/>
                      </a:pPr>
                      <a:endParaRPr lang="en-US" sz="1600" dirty="0"/>
                    </a:p>
                  </a:txBody>
                  <a:tcPr/>
                </a:tc>
                <a:tc>
                  <a:txBody>
                    <a:bodyPr/>
                    <a:lstStyle/>
                    <a:p>
                      <a:pPr marL="285750" indent="-285750">
                        <a:buFont typeface="Arial" pitchFamily="34" charset="0"/>
                        <a:buChar char="•"/>
                      </a:pPr>
                      <a:r>
                        <a:rPr lang="en-US" sz="1600" dirty="0" smtClean="0"/>
                        <a:t>Remain calm and encourage the victim to keep coughing to try and</a:t>
                      </a:r>
                      <a:r>
                        <a:rPr lang="en-US" sz="1600" baseline="0" dirty="0" smtClean="0"/>
                        <a:t> clear the blockage.</a:t>
                      </a:r>
                    </a:p>
                    <a:p>
                      <a:pPr marL="285750" indent="-285750">
                        <a:buFont typeface="Arial" pitchFamily="34" charset="0"/>
                        <a:buChar char="•"/>
                      </a:pPr>
                      <a:endParaRPr lang="en-US" sz="1600" baseline="0" dirty="0" smtClean="0"/>
                    </a:p>
                    <a:p>
                      <a:pPr marL="285750" indent="-285750">
                        <a:buFont typeface="Arial" pitchFamily="34" charset="0"/>
                        <a:buChar char="•"/>
                      </a:pPr>
                      <a:r>
                        <a:rPr lang="en-US" sz="1600" baseline="0" dirty="0" smtClean="0"/>
                        <a:t>Stand slightly behind the person to one side.</a:t>
                      </a:r>
                    </a:p>
                    <a:p>
                      <a:pPr marL="285750" indent="-285750">
                        <a:buFont typeface="Arial" pitchFamily="34" charset="0"/>
                        <a:buChar char="•"/>
                      </a:pPr>
                      <a:r>
                        <a:rPr lang="en-US" sz="1600" baseline="0" dirty="0" smtClean="0"/>
                        <a:t>Support their chest with one hand. Lean the person forward so that the object blocking the airway will come out of their mouth, rather than going further down.</a:t>
                      </a:r>
                    </a:p>
                    <a:p>
                      <a:pPr marL="285750" indent="-285750">
                        <a:buFont typeface="Arial" pitchFamily="34" charset="0"/>
                        <a:buChar char="•"/>
                      </a:pPr>
                      <a:r>
                        <a:rPr lang="en-US" sz="1600" baseline="0" dirty="0" smtClean="0"/>
                        <a:t>Give at least 5 sharp blows between the person’s shoulder blades with the heel on your hand.</a:t>
                      </a:r>
                    </a:p>
                    <a:p>
                      <a:pPr marL="0" indent="0">
                        <a:buFont typeface="Arial" pitchFamily="34" charset="0"/>
                        <a:buNone/>
                      </a:pPr>
                      <a:endParaRPr lang="en-US" sz="300" baseline="0" dirty="0" smtClean="0"/>
                    </a:p>
                    <a:p>
                      <a:pPr marL="0" indent="0">
                        <a:buFont typeface="Arial" pitchFamily="34" charset="0"/>
                        <a:buNone/>
                      </a:pPr>
                      <a:r>
                        <a:rPr lang="en-US" sz="1600" baseline="0" dirty="0" smtClean="0"/>
                        <a:t>Stop after each blows to check if the blockage has cleared. If not, give up to five abdominal thrusts.</a:t>
                      </a:r>
                    </a:p>
                    <a:p>
                      <a:pPr marL="0" indent="0">
                        <a:buFont typeface="Arial" pitchFamily="34" charset="0"/>
                        <a:buNone/>
                      </a:pPr>
                      <a:r>
                        <a:rPr lang="en-US" sz="1600" baseline="0" dirty="0" smtClean="0"/>
                        <a:t> </a:t>
                      </a:r>
                    </a:p>
                  </a:txBody>
                  <a:tcPr/>
                </a:tc>
              </a:tr>
            </a:tbl>
          </a:graphicData>
        </a:graphic>
      </p:graphicFrame>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6795" y="1703839"/>
            <a:ext cx="474726" cy="47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8756" y="1658623"/>
            <a:ext cx="578528" cy="51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20462" y="2918594"/>
            <a:ext cx="1828285" cy="261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8350" y="4331780"/>
            <a:ext cx="2547447" cy="2390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7641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0524" y="367134"/>
            <a:ext cx="8226425" cy="771462"/>
          </a:xfrm>
        </p:spPr>
        <p:txBody>
          <a:bodyPr>
            <a:normAutofit fontScale="90000"/>
          </a:bodyPr>
          <a:lstStyle/>
          <a:p>
            <a:pPr algn="ctr"/>
            <a:r>
              <a:rPr lang="en-US" dirty="0" smtClean="0"/>
              <a:t>The Do and Don’ts for First Aid Treatment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04197780"/>
              </p:ext>
            </p:extLst>
          </p:nvPr>
        </p:nvGraphicFramePr>
        <p:xfrm>
          <a:off x="0" y="1249251"/>
          <a:ext cx="12192000" cy="5608749"/>
        </p:xfrm>
        <a:graphic>
          <a:graphicData uri="http://schemas.openxmlformats.org/drawingml/2006/table">
            <a:tbl>
              <a:tblPr firstRow="1" bandRow="1">
                <a:tableStyleId>{5C22544A-7EE6-4342-B048-85BDC9FD1C3A}</a:tableStyleId>
              </a:tblPr>
              <a:tblGrid>
                <a:gridCol w="3020206"/>
                <a:gridCol w="3064272"/>
                <a:gridCol w="6107522"/>
              </a:tblGrid>
              <a:tr h="1042448">
                <a:tc>
                  <a:txBody>
                    <a:bodyPr/>
                    <a:lstStyle/>
                    <a:p>
                      <a:pPr algn="ctr"/>
                      <a:endParaRPr lang="en-US" dirty="0" smtClean="0"/>
                    </a:p>
                    <a:p>
                      <a:pPr algn="ctr"/>
                      <a:r>
                        <a:rPr lang="en-US" dirty="0" smtClean="0"/>
                        <a:t>DIAGNOSIS</a:t>
                      </a:r>
                    </a:p>
                    <a:p>
                      <a:pPr algn="ctr"/>
                      <a:endParaRPr lang="en-US" dirty="0"/>
                    </a:p>
                  </a:txBody>
                  <a:tcPr>
                    <a:solidFill>
                      <a:srgbClr val="FFFFFF"/>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r>
              <a:tr h="4566301">
                <a:tc>
                  <a:txBody>
                    <a:bodyPr/>
                    <a:lstStyle/>
                    <a:p>
                      <a:r>
                        <a:rPr lang="en-US" dirty="0" smtClean="0"/>
                        <a:t>CHOKING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600" dirty="0" smtClean="0"/>
                        <a:t>Complete blockage</a:t>
                      </a:r>
                    </a:p>
                    <a:p>
                      <a:endParaRPr lang="en-US" sz="1600" dirty="0" smtClean="0"/>
                    </a:p>
                    <a:p>
                      <a:r>
                        <a:rPr lang="en-US" sz="1600" dirty="0" smtClean="0"/>
                        <a:t>If the victim unable to make any</a:t>
                      </a:r>
                      <a:r>
                        <a:rPr lang="en-US" sz="1600" baseline="0" dirty="0" smtClean="0"/>
                        <a:t> sound at all.</a:t>
                      </a:r>
                      <a:endParaRPr lang="en-US" sz="1600" dirty="0" smtClean="0"/>
                    </a:p>
                  </a:txBody>
                  <a:tcPr/>
                </a:tc>
                <a:tc>
                  <a:txBody>
                    <a:bodyPr/>
                    <a:lstStyle/>
                    <a:p>
                      <a:pPr marL="285750" indent="-285750">
                        <a:buFont typeface="Arial" pitchFamily="34" charset="0"/>
                        <a:buChar char="•"/>
                      </a:pPr>
                      <a:r>
                        <a:rPr lang="en-US" sz="1600" dirty="0" smtClean="0"/>
                        <a:t>Using your fingers to force out the item out of the victim’s mouth.</a:t>
                      </a:r>
                    </a:p>
                    <a:p>
                      <a:pPr marL="0" indent="0">
                        <a:buFont typeface="Arial" pitchFamily="34" charset="0"/>
                        <a:buNone/>
                      </a:pPr>
                      <a:endParaRPr lang="en-US" sz="1600" baseline="0" dirty="0" smtClean="0"/>
                    </a:p>
                    <a:p>
                      <a:pPr marL="285750" indent="-285750">
                        <a:buFont typeface="Arial" pitchFamily="34" charset="0"/>
                        <a:buChar char="•"/>
                      </a:pPr>
                      <a:endParaRPr lang="en-US" sz="1600" dirty="0" smtClean="0"/>
                    </a:p>
                    <a:p>
                      <a:pPr marL="0" indent="0">
                        <a:buFont typeface="Arial" pitchFamily="34" charset="0"/>
                        <a:buNone/>
                      </a:pPr>
                      <a:endParaRPr lang="en-US" sz="1600" dirty="0"/>
                    </a:p>
                  </a:txBody>
                  <a:tcPr/>
                </a:tc>
                <a:tc>
                  <a:txBody>
                    <a:bodyPr/>
                    <a:lstStyle/>
                    <a:p>
                      <a:pPr marL="0" indent="0" algn="ctr">
                        <a:buFont typeface="Arial" pitchFamily="34" charset="0"/>
                        <a:buNone/>
                      </a:pPr>
                      <a:r>
                        <a:rPr lang="en-US" sz="1600" u="sng" dirty="0" smtClean="0"/>
                        <a:t>Steps in Abdominal</a:t>
                      </a:r>
                      <a:r>
                        <a:rPr lang="en-US" sz="1600" u="sng" baseline="0" dirty="0" smtClean="0"/>
                        <a:t> thrusts</a:t>
                      </a:r>
                      <a:endParaRPr lang="en-US" sz="1600" u="sng" dirty="0" smtClean="0"/>
                    </a:p>
                    <a:p>
                      <a:pPr marL="342900" indent="-342900">
                        <a:buFont typeface="Arial" pitchFamily="34" charset="0"/>
                        <a:buAutoNum type="arabicPeriod"/>
                      </a:pPr>
                      <a:r>
                        <a:rPr lang="en-US" sz="1600" baseline="0" dirty="0" smtClean="0"/>
                        <a:t>Stand behind the person who is choking.</a:t>
                      </a:r>
                    </a:p>
                    <a:p>
                      <a:pPr marL="342900" indent="-342900">
                        <a:buFont typeface="Arial" pitchFamily="34" charset="0"/>
                        <a:buAutoNum type="arabicPeriod"/>
                      </a:pPr>
                      <a:r>
                        <a:rPr lang="en-US" sz="1600" baseline="0" dirty="0" smtClean="0"/>
                        <a:t>Place your arms around the waist and bend them well forward.</a:t>
                      </a:r>
                    </a:p>
                    <a:p>
                      <a:pPr marL="342900" indent="-342900">
                        <a:buFont typeface="Arial" pitchFamily="34" charset="0"/>
                        <a:buAutoNum type="arabicPeriod"/>
                      </a:pPr>
                      <a:r>
                        <a:rPr lang="en-US" sz="1600" baseline="0" dirty="0" smtClean="0"/>
                        <a:t>Clench your fist and place it right and place it right above the person’s navel (belly button)</a:t>
                      </a:r>
                    </a:p>
                    <a:p>
                      <a:pPr marL="342900" indent="-342900">
                        <a:buFont typeface="Arial" pitchFamily="34" charset="0"/>
                        <a:buAutoNum type="arabicPeriod"/>
                      </a:pPr>
                      <a:r>
                        <a:rPr lang="en-US" sz="1600" baseline="0" dirty="0" smtClean="0"/>
                        <a:t>Place your other hand on top, thrust both hands backwards into their stomach with a hard, upward movement. </a:t>
                      </a:r>
                    </a:p>
                    <a:p>
                      <a:pPr marL="342900" indent="-342900">
                        <a:buFont typeface="Arial" pitchFamily="34" charset="0"/>
                        <a:buAutoNum type="arabicPeriod"/>
                      </a:pPr>
                      <a:endParaRPr lang="en-US" sz="1600" baseline="0" dirty="0" smtClean="0"/>
                    </a:p>
                    <a:p>
                      <a:pPr marL="0" indent="0">
                        <a:buFont typeface="Arial" pitchFamily="34" charset="0"/>
                        <a:buNone/>
                      </a:pPr>
                      <a:r>
                        <a:rPr lang="en-US" sz="1600" baseline="0" dirty="0" smtClean="0"/>
                        <a:t>Do it five times (1 cycle), stop each cycle to check if the blockage has been cleared.</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solidFill>
                            <a:srgbClr val="FF0000"/>
                          </a:solidFill>
                        </a:rPr>
                        <a:t>Alert! </a:t>
                      </a:r>
                    </a:p>
                    <a:p>
                      <a:pPr marL="285750" indent="-285750">
                        <a:buFont typeface="Arial" pitchFamily="34" charset="0"/>
                        <a:buChar char="•"/>
                      </a:pPr>
                      <a:r>
                        <a:rPr lang="en-US" sz="1600" baseline="0" dirty="0" smtClean="0"/>
                        <a:t>Do not thrusts on pregnant and on a very large sized adult.</a:t>
                      </a:r>
                    </a:p>
                  </a:txBody>
                  <a:tcPr/>
                </a:tc>
              </a:tr>
            </a:tbl>
          </a:graphicData>
        </a:graphic>
      </p:graphicFrame>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3737" y="1466476"/>
            <a:ext cx="474726" cy="47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8756" y="1466477"/>
            <a:ext cx="578528" cy="51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7390" y="2376868"/>
            <a:ext cx="1812708" cy="210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102838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t>DROWNING</a:t>
            </a:r>
            <a:endParaRPr lang="en-US" sz="9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4518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smtClean="0"/>
              <a:t>Introduction </a:t>
            </a:r>
            <a:endParaRPr lang="en-US" dirty="0"/>
          </a:p>
        </p:txBody>
      </p:sp>
      <p:sp>
        <p:nvSpPr>
          <p:cNvPr id="3" name="Content Placeholder 2"/>
          <p:cNvSpPr>
            <a:spLocks noGrp="1"/>
          </p:cNvSpPr>
          <p:nvPr>
            <p:ph idx="1"/>
          </p:nvPr>
        </p:nvSpPr>
        <p:spPr>
          <a:xfrm>
            <a:off x="677334" y="1609859"/>
            <a:ext cx="9548491" cy="4341351"/>
          </a:xfrm>
        </p:spPr>
        <p:txBody>
          <a:bodyPr>
            <a:normAutofit/>
          </a:bodyPr>
          <a:lstStyle/>
          <a:p>
            <a:pPr>
              <a:buFont typeface="Wingdings" panose="05000000000000000000" pitchFamily="2" charset="2"/>
              <a:buChar char="v"/>
            </a:pPr>
            <a:r>
              <a:rPr lang="en-US" sz="2400" dirty="0" smtClean="0"/>
              <a:t>Drowning causes asphyxia by water entering the lungs or by causing the throat to go into spasms so constricting the air passage (known as dry drowning).</a:t>
            </a:r>
          </a:p>
          <a:p>
            <a:pPr marL="0" indent="0">
              <a:buNone/>
            </a:pPr>
            <a:r>
              <a:rPr lang="en-US" sz="3200" u="sng" dirty="0" smtClean="0">
                <a:solidFill>
                  <a:schemeClr val="accent2"/>
                </a:solidFill>
              </a:rPr>
              <a:t>What happens in drowning?</a:t>
            </a:r>
          </a:p>
          <a:p>
            <a:pPr>
              <a:buFont typeface="Wingdings" panose="05000000000000000000" pitchFamily="2" charset="2"/>
              <a:buChar char="q"/>
            </a:pPr>
            <a:r>
              <a:rPr lang="en-US" sz="2400" dirty="0" smtClean="0"/>
              <a:t>Drowning is a major source of accidental death and can be a result of cold, fatigue, injury, disorientation, intoxication etc. or the victim’s own limited swimming ability.</a:t>
            </a:r>
          </a:p>
          <a:p>
            <a:pPr>
              <a:buFont typeface="Wingdings" panose="05000000000000000000" pitchFamily="2" charset="2"/>
              <a:buChar char="q"/>
            </a:pPr>
            <a:r>
              <a:rPr lang="en-US" sz="2400" dirty="0" smtClean="0"/>
              <a:t>The drowning victim struggles to inhale air as long as possible but eventually he goes beneath the water where he must exhale air and inhale water.</a:t>
            </a:r>
            <a:endParaRPr lang="en-US" sz="2400" dirty="0"/>
          </a:p>
        </p:txBody>
      </p:sp>
    </p:spTree>
    <p:extLst>
      <p:ext uri="{BB962C8B-B14F-4D97-AF65-F5344CB8AC3E}">
        <p14:creationId xmlns:p14="http://schemas.microsoft.com/office/powerpoint/2010/main" val="123459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690"/>
            <a:ext cx="8596668" cy="742682"/>
          </a:xfrm>
        </p:spPr>
        <p:txBody>
          <a:bodyPr>
            <a:normAutofit/>
          </a:bodyPr>
          <a:lstStyle/>
          <a:p>
            <a:r>
              <a:rPr lang="en-US" sz="4000" dirty="0" smtClean="0"/>
              <a:t>Effect of drowning</a:t>
            </a:r>
            <a:endParaRPr lang="en-US" sz="4000" dirty="0"/>
          </a:p>
        </p:txBody>
      </p:sp>
      <p:sp>
        <p:nvSpPr>
          <p:cNvPr id="3" name="Content Placeholder 2"/>
          <p:cNvSpPr>
            <a:spLocks noGrp="1"/>
          </p:cNvSpPr>
          <p:nvPr>
            <p:ph idx="1"/>
          </p:nvPr>
        </p:nvSpPr>
        <p:spPr>
          <a:xfrm>
            <a:off x="677334" y="1481072"/>
            <a:ext cx="9496976" cy="4483018"/>
          </a:xfrm>
        </p:spPr>
        <p:txBody>
          <a:bodyPr>
            <a:noAutofit/>
          </a:bodyPr>
          <a:lstStyle/>
          <a:p>
            <a:pPr>
              <a:buFont typeface="Wingdings" panose="05000000000000000000" pitchFamily="2" charset="2"/>
              <a:buChar char="Ø"/>
            </a:pPr>
            <a:r>
              <a:rPr lang="en-US" sz="3600" dirty="0" smtClean="0"/>
              <a:t>Airway obstruction</a:t>
            </a:r>
          </a:p>
          <a:p>
            <a:pPr>
              <a:buFont typeface="Wingdings" panose="05000000000000000000" pitchFamily="2" charset="2"/>
              <a:buChar char="Ø"/>
            </a:pPr>
            <a:r>
              <a:rPr lang="en-US" sz="3600" dirty="0" smtClean="0"/>
              <a:t>Asphyxia</a:t>
            </a:r>
          </a:p>
          <a:p>
            <a:pPr>
              <a:buFont typeface="Wingdings" panose="05000000000000000000" pitchFamily="2" charset="2"/>
              <a:buChar char="Ø"/>
            </a:pPr>
            <a:r>
              <a:rPr lang="en-US" sz="3600" dirty="0" smtClean="0"/>
              <a:t>Congestion of lungs</a:t>
            </a:r>
          </a:p>
          <a:p>
            <a:pPr>
              <a:buFont typeface="Wingdings" panose="05000000000000000000" pitchFamily="2" charset="2"/>
              <a:buChar char="Ø"/>
            </a:pPr>
            <a:r>
              <a:rPr lang="en-US" sz="3600" dirty="0" smtClean="0"/>
              <a:t>Injuries to head and neck</a:t>
            </a:r>
          </a:p>
          <a:p>
            <a:pPr>
              <a:buFont typeface="Wingdings" panose="05000000000000000000" pitchFamily="2" charset="2"/>
              <a:buChar char="Ø"/>
            </a:pPr>
            <a:r>
              <a:rPr lang="en-US" sz="3600" dirty="0" smtClean="0"/>
              <a:t>Internal injuries (broken bones, soft tissue injuries, internal bleeding)</a:t>
            </a:r>
          </a:p>
          <a:p>
            <a:pPr>
              <a:buFont typeface="Wingdings" panose="05000000000000000000" pitchFamily="2" charset="2"/>
              <a:buChar char="Ø"/>
            </a:pPr>
            <a:r>
              <a:rPr lang="en-US" sz="3600" dirty="0" smtClean="0"/>
              <a:t>Hypothermia </a:t>
            </a:r>
          </a:p>
          <a:p>
            <a:pPr>
              <a:buFont typeface="Wingdings" panose="05000000000000000000" pitchFamily="2" charset="2"/>
              <a:buChar char="Ø"/>
            </a:pPr>
            <a:endParaRPr lang="en-US" sz="3600" dirty="0"/>
          </a:p>
        </p:txBody>
      </p:sp>
    </p:spTree>
    <p:extLst>
      <p:ext uri="{BB962C8B-B14F-4D97-AF65-F5344CB8AC3E}">
        <p14:creationId xmlns:p14="http://schemas.microsoft.com/office/powerpoint/2010/main" val="215088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Signs and symptoms</a:t>
            </a:r>
            <a:endParaRPr lang="en-US" sz="5400" dirty="0"/>
          </a:p>
        </p:txBody>
      </p:sp>
      <p:sp>
        <p:nvSpPr>
          <p:cNvPr id="3" name="Content Placeholder 2"/>
          <p:cNvSpPr>
            <a:spLocks noGrp="1"/>
          </p:cNvSpPr>
          <p:nvPr>
            <p:ph idx="1"/>
          </p:nvPr>
        </p:nvSpPr>
        <p:spPr>
          <a:xfrm>
            <a:off x="677334" y="2073500"/>
            <a:ext cx="9471218" cy="4134118"/>
          </a:xfrm>
        </p:spPr>
        <p:txBody>
          <a:bodyPr>
            <a:normAutofit/>
          </a:bodyPr>
          <a:lstStyle/>
          <a:p>
            <a:r>
              <a:rPr lang="en-US" sz="5400" dirty="0" smtClean="0"/>
              <a:t>General symptoms and signs of asphyxia.</a:t>
            </a:r>
          </a:p>
          <a:p>
            <a:r>
              <a:rPr lang="en-US" sz="5400" dirty="0" smtClean="0"/>
              <a:t>Froth around the casualty’s lips, mouth and nostrils.</a:t>
            </a:r>
            <a:endParaRPr lang="en-US" sz="5400" dirty="0"/>
          </a:p>
        </p:txBody>
      </p:sp>
    </p:spTree>
    <p:extLst>
      <p:ext uri="{BB962C8B-B14F-4D97-AF65-F5344CB8AC3E}">
        <p14:creationId xmlns:p14="http://schemas.microsoft.com/office/powerpoint/2010/main" val="3478964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9296"/>
            <a:ext cx="8596668" cy="781318"/>
          </a:xfrm>
        </p:spPr>
        <p:txBody>
          <a:bodyPr>
            <a:normAutofit/>
          </a:bodyPr>
          <a:lstStyle/>
          <a:p>
            <a:r>
              <a:rPr lang="en-US" dirty="0" smtClean="0"/>
              <a:t>Treatment </a:t>
            </a:r>
            <a:endParaRPr lang="en-US" dirty="0"/>
          </a:p>
        </p:txBody>
      </p:sp>
      <p:sp>
        <p:nvSpPr>
          <p:cNvPr id="3" name="Content Placeholder 2"/>
          <p:cNvSpPr>
            <a:spLocks noGrp="1"/>
          </p:cNvSpPr>
          <p:nvPr>
            <p:ph idx="1"/>
          </p:nvPr>
        </p:nvSpPr>
        <p:spPr>
          <a:xfrm>
            <a:off x="677334" y="1339403"/>
            <a:ext cx="9522734" cy="4611808"/>
          </a:xfrm>
        </p:spPr>
        <p:txBody>
          <a:bodyPr>
            <a:noAutofit/>
          </a:bodyPr>
          <a:lstStyle/>
          <a:p>
            <a:pPr marL="0" indent="0">
              <a:buNone/>
            </a:pPr>
            <a:r>
              <a:rPr lang="en-US" sz="2800" i="1" dirty="0" smtClean="0">
                <a:solidFill>
                  <a:schemeClr val="accent2"/>
                </a:solidFill>
              </a:rPr>
              <a:t>1. Reaching the victim:</a:t>
            </a:r>
          </a:p>
          <a:p>
            <a:pPr>
              <a:buFont typeface="Wingdings" panose="05000000000000000000" pitchFamily="2" charset="2"/>
              <a:buChar char="Ø"/>
            </a:pPr>
            <a:r>
              <a:rPr lang="en-US" sz="2800" dirty="0" smtClean="0"/>
              <a:t>Pull the patient from the water using rope, branch, fishing pole, stick, towel, shirt. Lie down flat on your stomach and extend your hand or leg.</a:t>
            </a:r>
          </a:p>
          <a:p>
            <a:pPr>
              <a:buFont typeface="Wingdings" panose="05000000000000000000" pitchFamily="2" charset="2"/>
              <a:buChar char="Ø"/>
            </a:pPr>
            <a:r>
              <a:rPr lang="en-US" sz="2800" dirty="0" smtClean="0"/>
              <a:t>Throw him an object that will float with line i.e. tyre, foam cushions, logs, boards, plastic toys.</a:t>
            </a:r>
          </a:p>
          <a:p>
            <a:pPr>
              <a:buFont typeface="Wingdings" panose="05000000000000000000" pitchFamily="2" charset="2"/>
              <a:buChar char="Ø"/>
            </a:pPr>
            <a:r>
              <a:rPr lang="en-US" sz="2800" dirty="0" smtClean="0"/>
              <a:t>Use boat and life jacket, if available.</a:t>
            </a:r>
          </a:p>
          <a:p>
            <a:pPr>
              <a:buFont typeface="Wingdings" panose="05000000000000000000" pitchFamily="2" charset="2"/>
              <a:buChar char="Ø"/>
            </a:pPr>
            <a:r>
              <a:rPr lang="en-US" sz="2800" dirty="0" smtClean="0"/>
              <a:t>Tow the victim to the shore.</a:t>
            </a:r>
          </a:p>
          <a:p>
            <a:pPr marL="0" indent="0">
              <a:buNone/>
            </a:pPr>
            <a:r>
              <a:rPr lang="en-US" sz="2800" b="1" dirty="0" smtClean="0">
                <a:solidFill>
                  <a:srgbClr val="FF0000"/>
                </a:solidFill>
              </a:rPr>
              <a:t>Do Not: </a:t>
            </a:r>
            <a:r>
              <a:rPr lang="en-US" sz="2800" dirty="0"/>
              <a:t>S</a:t>
            </a:r>
            <a:r>
              <a:rPr lang="en-US" sz="2800" dirty="0" smtClean="0"/>
              <a:t>wim to the patient.</a:t>
            </a:r>
            <a:endParaRPr lang="en-US" sz="2800" dirty="0"/>
          </a:p>
        </p:txBody>
      </p:sp>
    </p:spTree>
    <p:extLst>
      <p:ext uri="{BB962C8B-B14F-4D97-AF65-F5344CB8AC3E}">
        <p14:creationId xmlns:p14="http://schemas.microsoft.com/office/powerpoint/2010/main" val="1549470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52022"/>
            <a:ext cx="8596668" cy="755561"/>
          </a:xfrm>
        </p:spPr>
        <p:txBody>
          <a:bodyPr/>
          <a:lstStyle/>
          <a:p>
            <a:r>
              <a:rPr lang="en-US" dirty="0" smtClean="0"/>
              <a:t>Cont’d</a:t>
            </a:r>
            <a:endParaRPr lang="en-US" dirty="0"/>
          </a:p>
        </p:txBody>
      </p:sp>
      <p:sp>
        <p:nvSpPr>
          <p:cNvPr id="3" name="Content Placeholder 2"/>
          <p:cNvSpPr>
            <a:spLocks noGrp="1"/>
          </p:cNvSpPr>
          <p:nvPr>
            <p:ph idx="1"/>
          </p:nvPr>
        </p:nvSpPr>
        <p:spPr>
          <a:xfrm>
            <a:off x="677333" y="1287886"/>
            <a:ext cx="9484097" cy="4881093"/>
          </a:xfrm>
        </p:spPr>
        <p:txBody>
          <a:bodyPr>
            <a:noAutofit/>
          </a:bodyPr>
          <a:lstStyle/>
          <a:p>
            <a:pPr marL="0" indent="0">
              <a:buNone/>
            </a:pPr>
            <a:r>
              <a:rPr lang="en-US" sz="2800" i="1" dirty="0" smtClean="0">
                <a:solidFill>
                  <a:schemeClr val="accent2"/>
                </a:solidFill>
              </a:rPr>
              <a:t>2. Stabilization of the victim in the water:</a:t>
            </a:r>
          </a:p>
          <a:p>
            <a:pPr>
              <a:buFont typeface="Wingdings" panose="05000000000000000000" pitchFamily="2" charset="2"/>
              <a:buChar char="Ø"/>
            </a:pPr>
            <a:r>
              <a:rPr lang="en-US" sz="2800" dirty="0" smtClean="0"/>
              <a:t>Keeping the victim’s head and body aligned, place one of your hands in the middle of his/her back. Your arm directly over the victim’s head.</a:t>
            </a:r>
          </a:p>
          <a:p>
            <a:pPr>
              <a:buFont typeface="Wingdings" panose="05000000000000000000" pitchFamily="2" charset="2"/>
              <a:buChar char="Ø"/>
            </a:pPr>
            <a:r>
              <a:rPr lang="en-US" sz="2800" dirty="0" smtClean="0"/>
              <a:t>Place your other hand under the victim’s upper arm, near the shoulder.</a:t>
            </a:r>
          </a:p>
          <a:p>
            <a:pPr>
              <a:buFont typeface="Wingdings" panose="05000000000000000000" pitchFamily="2" charset="2"/>
              <a:buChar char="Ø"/>
            </a:pPr>
            <a:r>
              <a:rPr lang="en-US" sz="2800" dirty="0" smtClean="0"/>
              <a:t>Slowly and carefully, rotate the victim over in the water by lifting the shoulder up and rotating it over.</a:t>
            </a:r>
          </a:p>
          <a:p>
            <a:pPr>
              <a:buFont typeface="Wingdings" panose="05000000000000000000" pitchFamily="2" charset="2"/>
              <a:buChar char="Ø"/>
            </a:pPr>
            <a:r>
              <a:rPr lang="en-US" sz="2800" dirty="0" smtClean="0"/>
              <a:t>Support the victim in neutral position in water, start mouth-to-mouth ventilation.</a:t>
            </a:r>
            <a:endParaRPr lang="en-US" sz="2800" dirty="0"/>
          </a:p>
        </p:txBody>
      </p:sp>
    </p:spTree>
    <p:extLst>
      <p:ext uri="{BB962C8B-B14F-4D97-AF65-F5344CB8AC3E}">
        <p14:creationId xmlns:p14="http://schemas.microsoft.com/office/powerpoint/2010/main" val="335546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1" y="429296"/>
            <a:ext cx="8596668" cy="871471"/>
          </a:xfrm>
        </p:spPr>
        <p:txBody>
          <a:bodyPr/>
          <a:lstStyle/>
          <a:p>
            <a:r>
              <a:rPr lang="en-US" dirty="0" smtClean="0"/>
              <a:t>Cont’d</a:t>
            </a:r>
            <a:endParaRPr lang="en-US" dirty="0"/>
          </a:p>
        </p:txBody>
      </p:sp>
      <p:sp>
        <p:nvSpPr>
          <p:cNvPr id="3" name="Content Placeholder 2"/>
          <p:cNvSpPr>
            <a:spLocks noGrp="1"/>
          </p:cNvSpPr>
          <p:nvPr>
            <p:ph idx="1"/>
          </p:nvPr>
        </p:nvSpPr>
        <p:spPr>
          <a:xfrm>
            <a:off x="587181" y="1339404"/>
            <a:ext cx="9535612" cy="4790940"/>
          </a:xfrm>
        </p:spPr>
        <p:txBody>
          <a:bodyPr>
            <a:noAutofit/>
          </a:bodyPr>
          <a:lstStyle/>
          <a:p>
            <a:pPr marL="0" indent="0">
              <a:buNone/>
            </a:pPr>
            <a:r>
              <a:rPr lang="en-US" sz="3200" i="1" dirty="0" smtClean="0">
                <a:solidFill>
                  <a:schemeClr val="accent2"/>
                </a:solidFill>
              </a:rPr>
              <a:t>3. Resuscitation: </a:t>
            </a:r>
          </a:p>
          <a:p>
            <a:pPr>
              <a:buFont typeface="Wingdings" panose="05000000000000000000" pitchFamily="2" charset="2"/>
              <a:buChar char="Ø"/>
            </a:pPr>
            <a:r>
              <a:rPr lang="en-US" sz="3200" dirty="0" smtClean="0"/>
              <a:t>Quickly remove any obstructions such as sea-weed, mud from nose and mouth, start artificial ventilation immediately. It is possible to begin ventilation even in water.</a:t>
            </a:r>
          </a:p>
          <a:p>
            <a:pPr>
              <a:buFont typeface="Wingdings" panose="05000000000000000000" pitchFamily="2" charset="2"/>
              <a:buChar char="Ø"/>
            </a:pPr>
            <a:r>
              <a:rPr lang="en-US" sz="3200" dirty="0" smtClean="0"/>
              <a:t>If within your depth, use one arm to support the casualty’s body and use the other hand to support the head and seal the nose while you perform mouth-to-mouth ventilation.</a:t>
            </a:r>
          </a:p>
        </p:txBody>
      </p:sp>
    </p:spTree>
    <p:extLst>
      <p:ext uri="{BB962C8B-B14F-4D97-AF65-F5344CB8AC3E}">
        <p14:creationId xmlns:p14="http://schemas.microsoft.com/office/powerpoint/2010/main" val="2659300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7730"/>
            <a:ext cx="8596668" cy="811369"/>
          </a:xfrm>
        </p:spPr>
        <p:txBody>
          <a:bodyPr/>
          <a:lstStyle/>
          <a:p>
            <a:r>
              <a:rPr lang="en-US" dirty="0" smtClean="0"/>
              <a:t>Cont’d</a:t>
            </a:r>
            <a:endParaRPr lang="en-US" dirty="0"/>
          </a:p>
        </p:txBody>
      </p:sp>
      <p:sp>
        <p:nvSpPr>
          <p:cNvPr id="3" name="Content Placeholder 2"/>
          <p:cNvSpPr>
            <a:spLocks noGrp="1"/>
          </p:cNvSpPr>
          <p:nvPr>
            <p:ph idx="1"/>
          </p:nvPr>
        </p:nvSpPr>
        <p:spPr>
          <a:xfrm>
            <a:off x="677334" y="1300767"/>
            <a:ext cx="9496976" cy="5087155"/>
          </a:xfrm>
        </p:spPr>
        <p:txBody>
          <a:bodyPr>
            <a:noAutofit/>
          </a:bodyPr>
          <a:lstStyle/>
          <a:p>
            <a:pPr>
              <a:buFont typeface="Wingdings" panose="05000000000000000000" pitchFamily="2" charset="2"/>
              <a:buChar char="Ø"/>
            </a:pPr>
            <a:r>
              <a:rPr lang="en-US" sz="2800" dirty="0"/>
              <a:t>If in </a:t>
            </a:r>
            <a:r>
              <a:rPr lang="en-US" sz="2800" dirty="0" smtClean="0"/>
              <a:t>deeper </a:t>
            </a:r>
            <a:r>
              <a:rPr lang="en-US" sz="2800" dirty="0"/>
              <a:t>water, give the occasional breath of air while towing the casualty ashore.</a:t>
            </a:r>
          </a:p>
          <a:p>
            <a:pPr>
              <a:buFont typeface="Wingdings" panose="05000000000000000000" pitchFamily="2" charset="2"/>
              <a:buChar char="Ø"/>
            </a:pPr>
            <a:r>
              <a:rPr lang="en-US" sz="2800" dirty="0" smtClean="0"/>
              <a:t>Turn </a:t>
            </a:r>
            <a:r>
              <a:rPr lang="en-US" sz="2800" dirty="0"/>
              <a:t>the victim face down with head to one side and arms stretched beyond his head</a:t>
            </a:r>
            <a:r>
              <a:rPr lang="en-US" sz="2800" dirty="0" smtClean="0"/>
              <a:t>.</a:t>
            </a:r>
            <a:endParaRPr lang="en-US" sz="2800" dirty="0"/>
          </a:p>
          <a:p>
            <a:pPr>
              <a:buFont typeface="Wingdings" panose="05000000000000000000" pitchFamily="2" charset="2"/>
              <a:buChar char="Ø"/>
            </a:pPr>
            <a:r>
              <a:rPr lang="en-US" sz="2800" dirty="0" smtClean="0"/>
              <a:t>Use postural </a:t>
            </a:r>
            <a:r>
              <a:rPr lang="en-US" sz="2800" dirty="0"/>
              <a:t>drainage to clear water aspiration</a:t>
            </a:r>
            <a:r>
              <a:rPr lang="en-US" sz="2800" dirty="0" smtClean="0"/>
              <a:t>.</a:t>
            </a:r>
          </a:p>
          <a:p>
            <a:pPr marL="0" indent="0">
              <a:buNone/>
            </a:pPr>
            <a:r>
              <a:rPr lang="en-US" sz="4000" b="1" i="1" dirty="0" smtClean="0"/>
              <a:t>Child:</a:t>
            </a:r>
          </a:p>
          <a:p>
            <a:pPr>
              <a:buFont typeface="Wingdings" panose="05000000000000000000" pitchFamily="2" charset="2"/>
              <a:buChar char="Ø"/>
            </a:pPr>
            <a:r>
              <a:rPr lang="en-US" sz="2800" dirty="0" smtClean="0"/>
              <a:t>Child and infant can be held upside down for a short period. Raise the middle part of the body with your hand round the belly. This will cause water to drain out of lungs.</a:t>
            </a:r>
            <a:endParaRPr lang="en-US" sz="2800" dirty="0"/>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21855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87133" y="0"/>
            <a:ext cx="7894750" cy="6858000"/>
          </a:xfrm>
          <a:prstGeom prst="rect">
            <a:avLst/>
          </a:prstGeom>
          <a:noFill/>
        </p:spPr>
      </p:pic>
    </p:spTree>
    <p:extLst>
      <p:ext uri="{BB962C8B-B14F-4D97-AF65-F5344CB8AC3E}">
        <p14:creationId xmlns:p14="http://schemas.microsoft.com/office/powerpoint/2010/main" val="4076085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77781"/>
            <a:ext cx="8596668" cy="819955"/>
          </a:xfrm>
        </p:spPr>
        <p:txBody>
          <a:bodyPr/>
          <a:lstStyle/>
          <a:p>
            <a:r>
              <a:rPr lang="en-US" dirty="0" smtClean="0"/>
              <a:t>Cont’d</a:t>
            </a:r>
            <a:endParaRPr lang="en-US" dirty="0"/>
          </a:p>
        </p:txBody>
      </p:sp>
      <p:sp>
        <p:nvSpPr>
          <p:cNvPr id="3" name="Content Placeholder 2"/>
          <p:cNvSpPr>
            <a:spLocks noGrp="1"/>
          </p:cNvSpPr>
          <p:nvPr>
            <p:ph idx="1"/>
          </p:nvPr>
        </p:nvSpPr>
        <p:spPr>
          <a:xfrm>
            <a:off x="677333" y="1197736"/>
            <a:ext cx="9548491" cy="5009881"/>
          </a:xfrm>
        </p:spPr>
        <p:txBody>
          <a:bodyPr>
            <a:noAutofit/>
          </a:bodyPr>
          <a:lstStyle/>
          <a:p>
            <a:pPr marL="0" indent="0">
              <a:buNone/>
            </a:pPr>
            <a:r>
              <a:rPr lang="en-US" sz="4000" b="1" i="1" dirty="0" smtClean="0"/>
              <a:t>Adult:</a:t>
            </a:r>
          </a:p>
          <a:p>
            <a:pPr>
              <a:buFont typeface="Wingdings" panose="05000000000000000000" pitchFamily="2" charset="2"/>
              <a:buChar char="Ø"/>
            </a:pPr>
            <a:r>
              <a:rPr lang="en-US" sz="2400" dirty="0" smtClean="0"/>
              <a:t>Raise the middle part of the body as in children. Press the chest and coastal margin to press the lungs and to remove water from the lungs.</a:t>
            </a:r>
          </a:p>
          <a:p>
            <a:pPr>
              <a:buFont typeface="Wingdings" panose="05000000000000000000" pitchFamily="2" charset="2"/>
              <a:buChar char="Ø"/>
            </a:pPr>
            <a:r>
              <a:rPr lang="en-US" sz="2400" dirty="0" smtClean="0"/>
              <a:t>Check breathing and heart beat and continue resuscitation, if necessary.</a:t>
            </a:r>
          </a:p>
          <a:p>
            <a:pPr>
              <a:buFont typeface="Wingdings" panose="05000000000000000000" pitchFamily="2" charset="2"/>
              <a:buChar char="Ø"/>
            </a:pPr>
            <a:r>
              <a:rPr lang="en-US" sz="2400" dirty="0" smtClean="0"/>
              <a:t>As soon as breathing begins, keep casualty in recovery position.</a:t>
            </a:r>
          </a:p>
          <a:p>
            <a:pPr>
              <a:buFont typeface="Wingdings" panose="05000000000000000000" pitchFamily="2" charset="2"/>
              <a:buChar char="Ø"/>
            </a:pPr>
            <a:r>
              <a:rPr lang="en-US" sz="2400" dirty="0" smtClean="0"/>
              <a:t>Remove wet clothing. Keep the body warm, cover with blankets. Give hot drinks, coffee and tea.</a:t>
            </a:r>
          </a:p>
          <a:p>
            <a:pPr>
              <a:buFont typeface="Wingdings" panose="05000000000000000000" pitchFamily="2" charset="2"/>
              <a:buChar char="Ø"/>
            </a:pPr>
            <a:r>
              <a:rPr lang="en-US" sz="2400" dirty="0" smtClean="0"/>
              <a:t>Do not allow him to sit up.</a:t>
            </a:r>
          </a:p>
          <a:p>
            <a:pPr>
              <a:buFont typeface="Wingdings" panose="05000000000000000000" pitchFamily="2" charset="2"/>
              <a:buChar char="Ø"/>
            </a:pPr>
            <a:r>
              <a:rPr lang="en-US" sz="2400" dirty="0" smtClean="0"/>
              <a:t>Shift casualty to hospital in recovery position.</a:t>
            </a:r>
            <a:endParaRPr lang="en-US" sz="2400" dirty="0"/>
          </a:p>
        </p:txBody>
      </p:sp>
    </p:spTree>
    <p:extLst>
      <p:ext uri="{BB962C8B-B14F-4D97-AF65-F5344CB8AC3E}">
        <p14:creationId xmlns:p14="http://schemas.microsoft.com/office/powerpoint/2010/main" val="3964334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55054"/>
            <a:ext cx="8596668" cy="832834"/>
          </a:xfrm>
        </p:spPr>
        <p:txBody>
          <a:bodyPr/>
          <a:lstStyle/>
          <a:p>
            <a:r>
              <a:rPr lang="en-US" dirty="0" smtClean="0">
                <a:solidFill>
                  <a:srgbClr val="C00000"/>
                </a:solidFill>
              </a:rPr>
              <a:t>Things to remember..</a:t>
            </a:r>
            <a:endParaRPr lang="en-US" dirty="0">
              <a:solidFill>
                <a:srgbClr val="C00000"/>
              </a:solidFill>
            </a:endParaRPr>
          </a:p>
        </p:txBody>
      </p:sp>
      <p:sp>
        <p:nvSpPr>
          <p:cNvPr id="3" name="Content Placeholder 2"/>
          <p:cNvSpPr>
            <a:spLocks noGrp="1"/>
          </p:cNvSpPr>
          <p:nvPr>
            <p:ph idx="1"/>
          </p:nvPr>
        </p:nvSpPr>
        <p:spPr>
          <a:xfrm>
            <a:off x="677333" y="1442434"/>
            <a:ext cx="9458339" cy="4598929"/>
          </a:xfrm>
        </p:spPr>
        <p:txBody>
          <a:bodyPr>
            <a:noAutofit/>
          </a:bodyPr>
          <a:lstStyle/>
          <a:p>
            <a:pPr>
              <a:buFont typeface="Wingdings" panose="05000000000000000000" pitchFamily="2" charset="2"/>
              <a:buChar char="ü"/>
            </a:pPr>
            <a:r>
              <a:rPr lang="en-US" sz="2800" dirty="0" smtClean="0">
                <a:solidFill>
                  <a:srgbClr val="0070C0"/>
                </a:solidFill>
              </a:rPr>
              <a:t>The chance for survival in warm water is much less than in cold water. The colder the water, the better the chance for survival.</a:t>
            </a:r>
          </a:p>
          <a:p>
            <a:pPr>
              <a:buFont typeface="Wingdings" panose="05000000000000000000" pitchFamily="2" charset="2"/>
              <a:buChar char="ü"/>
            </a:pPr>
            <a:r>
              <a:rPr lang="en-US" sz="2800" dirty="0" smtClean="0">
                <a:solidFill>
                  <a:srgbClr val="0070C0"/>
                </a:solidFill>
              </a:rPr>
              <a:t>In fresh water drowning, water passes trough the lungs into the circulation and may cause dilution of blood. This interferes with oxygen exchange.</a:t>
            </a:r>
          </a:p>
          <a:p>
            <a:pPr>
              <a:buFont typeface="Wingdings" panose="05000000000000000000" pitchFamily="2" charset="2"/>
              <a:buChar char="ü"/>
            </a:pPr>
            <a:r>
              <a:rPr lang="en-US" sz="2800" dirty="0" smtClean="0">
                <a:solidFill>
                  <a:srgbClr val="0070C0"/>
                </a:solidFill>
              </a:rPr>
              <a:t>In salt water drowning, salt from the aspirated water causes the loss of large amounts of fluid from the circulation into the lungs. This causes water accumulation in the lungs and death.</a:t>
            </a:r>
            <a:endParaRPr lang="en-US" sz="2800" dirty="0">
              <a:solidFill>
                <a:srgbClr val="0070C0"/>
              </a:solidFill>
            </a:endParaRPr>
          </a:p>
        </p:txBody>
      </p:sp>
    </p:spTree>
    <p:extLst>
      <p:ext uri="{BB962C8B-B14F-4D97-AF65-F5344CB8AC3E}">
        <p14:creationId xmlns:p14="http://schemas.microsoft.com/office/powerpoint/2010/main" val="498113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13645"/>
            <a:ext cx="8126330" cy="3760631"/>
          </a:xfrm>
        </p:spPr>
        <p:txBody>
          <a:bodyPr>
            <a:noAutofit/>
          </a:bodyPr>
          <a:lstStyle/>
          <a:p>
            <a:r>
              <a:rPr lang="en-US" sz="9600" dirty="0" smtClean="0"/>
              <a:t>STATUS ASTHMATICUS</a:t>
            </a:r>
            <a:endParaRPr lang="en-US" sz="9600" dirty="0"/>
          </a:p>
        </p:txBody>
      </p:sp>
      <p:sp>
        <p:nvSpPr>
          <p:cNvPr id="3" name="Subtitle 2"/>
          <p:cNvSpPr>
            <a:spLocks noGrp="1"/>
          </p:cNvSpPr>
          <p:nvPr>
            <p:ph type="subTitle" idx="1"/>
          </p:nvPr>
        </p:nvSpPr>
        <p:spPr>
          <a:xfrm>
            <a:off x="1507067" y="5434885"/>
            <a:ext cx="7766936" cy="373487"/>
          </a:xfrm>
        </p:spPr>
        <p:txBody>
          <a:bodyPr>
            <a:normAutofit/>
          </a:bodyPr>
          <a:lstStyle/>
          <a:p>
            <a:endParaRPr lang="en-US" dirty="0"/>
          </a:p>
        </p:txBody>
      </p:sp>
    </p:spTree>
    <p:extLst>
      <p:ext uri="{BB962C8B-B14F-4D97-AF65-F5344CB8AC3E}">
        <p14:creationId xmlns:p14="http://schemas.microsoft.com/office/powerpoint/2010/main" val="404514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677334" y="1751527"/>
            <a:ext cx="9471218" cy="4289835"/>
          </a:xfrm>
        </p:spPr>
        <p:txBody>
          <a:bodyPr>
            <a:normAutofit fontScale="92500"/>
          </a:bodyPr>
          <a:lstStyle/>
          <a:p>
            <a:pPr>
              <a:buFont typeface="Wingdings" panose="05000000000000000000" pitchFamily="2" charset="2"/>
              <a:buChar char="v"/>
            </a:pPr>
            <a:r>
              <a:rPr lang="en-US" sz="3600" dirty="0" smtClean="0"/>
              <a:t>This is a serious condition of the lung in which muscles in the air passage go into spasm.</a:t>
            </a:r>
          </a:p>
          <a:p>
            <a:pPr>
              <a:buFont typeface="Wingdings" panose="05000000000000000000" pitchFamily="2" charset="2"/>
              <a:buChar char="v"/>
            </a:pPr>
            <a:r>
              <a:rPr lang="en-US" sz="3600" dirty="0" smtClean="0"/>
              <a:t>The airway becomes constricted making breathing particularly breathing out very difficult.</a:t>
            </a:r>
          </a:p>
          <a:p>
            <a:pPr>
              <a:buFont typeface="Wingdings" panose="05000000000000000000" pitchFamily="2" charset="2"/>
              <a:buChar char="v"/>
            </a:pPr>
            <a:r>
              <a:rPr lang="en-US" sz="3600" dirty="0" smtClean="0"/>
              <a:t>These attacks can be triggered off by allergy, infection, anxiety or tension.</a:t>
            </a:r>
            <a:endParaRPr lang="en-US" sz="3600" dirty="0"/>
          </a:p>
        </p:txBody>
      </p:sp>
    </p:spTree>
    <p:extLst>
      <p:ext uri="{BB962C8B-B14F-4D97-AF65-F5344CB8AC3E}">
        <p14:creationId xmlns:p14="http://schemas.microsoft.com/office/powerpoint/2010/main" val="995218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a:t>
            </a:r>
            <a:endParaRPr lang="en-US" dirty="0"/>
          </a:p>
        </p:txBody>
      </p:sp>
      <p:sp>
        <p:nvSpPr>
          <p:cNvPr id="3" name="Content Placeholder 2"/>
          <p:cNvSpPr>
            <a:spLocks noGrp="1"/>
          </p:cNvSpPr>
          <p:nvPr>
            <p:ph idx="1"/>
          </p:nvPr>
        </p:nvSpPr>
        <p:spPr>
          <a:xfrm>
            <a:off x="677333" y="1738649"/>
            <a:ext cx="9432581" cy="4302714"/>
          </a:xfrm>
        </p:spPr>
        <p:txBody>
          <a:bodyPr>
            <a:normAutofit/>
          </a:bodyPr>
          <a:lstStyle/>
          <a:p>
            <a:pPr>
              <a:buFont typeface="Wingdings" panose="05000000000000000000" pitchFamily="2" charset="2"/>
              <a:buChar char="§"/>
            </a:pPr>
            <a:r>
              <a:rPr lang="en-US" sz="4000" dirty="0" smtClean="0"/>
              <a:t>Shortness of breath</a:t>
            </a:r>
          </a:p>
          <a:p>
            <a:pPr>
              <a:buFont typeface="Wingdings" panose="05000000000000000000" pitchFamily="2" charset="2"/>
              <a:buChar char="§"/>
            </a:pPr>
            <a:r>
              <a:rPr lang="en-US" sz="4000" dirty="0" smtClean="0"/>
              <a:t>Difficulty in breathing especially breathing out</a:t>
            </a:r>
          </a:p>
          <a:p>
            <a:pPr>
              <a:buFont typeface="Wingdings" panose="05000000000000000000" pitchFamily="2" charset="2"/>
              <a:buChar char="§"/>
            </a:pPr>
            <a:r>
              <a:rPr lang="en-US" sz="4000" dirty="0" smtClean="0"/>
              <a:t>Blueness and congestion of face</a:t>
            </a:r>
          </a:p>
          <a:p>
            <a:pPr>
              <a:buFont typeface="Wingdings" panose="05000000000000000000" pitchFamily="2" charset="2"/>
              <a:buChar char="§"/>
            </a:pPr>
            <a:r>
              <a:rPr lang="en-US" sz="4000" dirty="0" smtClean="0"/>
              <a:t>Anxiety</a:t>
            </a:r>
          </a:p>
          <a:p>
            <a:pPr>
              <a:buFont typeface="Wingdings" panose="05000000000000000000" pitchFamily="2" charset="2"/>
              <a:buChar char="§"/>
            </a:pPr>
            <a:r>
              <a:rPr lang="en-US" sz="4000" dirty="0" smtClean="0"/>
              <a:t>Difficulty in speaking</a:t>
            </a:r>
            <a:endParaRPr lang="en-US" sz="4000" dirty="0"/>
          </a:p>
        </p:txBody>
      </p:sp>
    </p:spTree>
    <p:extLst>
      <p:ext uri="{BB962C8B-B14F-4D97-AF65-F5344CB8AC3E}">
        <p14:creationId xmlns:p14="http://schemas.microsoft.com/office/powerpoint/2010/main" val="3683730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a:t>
            </a:r>
            <a:endParaRPr lang="en-US" dirty="0"/>
          </a:p>
        </p:txBody>
      </p:sp>
      <p:sp>
        <p:nvSpPr>
          <p:cNvPr id="3" name="Content Placeholder 2"/>
          <p:cNvSpPr>
            <a:spLocks noGrp="1"/>
          </p:cNvSpPr>
          <p:nvPr>
            <p:ph idx="1"/>
          </p:nvPr>
        </p:nvSpPr>
        <p:spPr>
          <a:xfrm>
            <a:off x="811369" y="1571223"/>
            <a:ext cx="9388699" cy="4494725"/>
          </a:xfrm>
        </p:spPr>
        <p:txBody>
          <a:bodyPr>
            <a:noAutofit/>
          </a:bodyPr>
          <a:lstStyle/>
          <a:p>
            <a:pPr>
              <a:buFont typeface="Wingdings" panose="05000000000000000000" pitchFamily="2" charset="2"/>
              <a:buChar char="Ø"/>
            </a:pPr>
            <a:r>
              <a:rPr lang="en-US" sz="3200" dirty="0" smtClean="0"/>
              <a:t>Reassure and calm the patient.</a:t>
            </a:r>
          </a:p>
          <a:p>
            <a:pPr>
              <a:buFont typeface="Wingdings" panose="05000000000000000000" pitchFamily="2" charset="2"/>
              <a:buChar char="Ø"/>
            </a:pPr>
            <a:r>
              <a:rPr lang="en-US" sz="3200" dirty="0" smtClean="0"/>
              <a:t>Make him sit up in bed or chair and allow him to lean forward with a few pillows or table on which to rest his head.</a:t>
            </a:r>
          </a:p>
          <a:p>
            <a:pPr>
              <a:buFont typeface="Wingdings" panose="05000000000000000000" pitchFamily="2" charset="2"/>
              <a:buChar char="Ø"/>
            </a:pPr>
            <a:r>
              <a:rPr lang="en-US" sz="3200" dirty="0" smtClean="0"/>
              <a:t>Ensure a good supply of fresh air.</a:t>
            </a:r>
          </a:p>
          <a:p>
            <a:pPr>
              <a:buFont typeface="Wingdings" panose="05000000000000000000" pitchFamily="2" charset="2"/>
              <a:buChar char="Ø"/>
            </a:pPr>
            <a:r>
              <a:rPr lang="en-US" sz="3200" dirty="0" smtClean="0"/>
              <a:t>If the casualty has medication, allow him to take it because it may give relief.</a:t>
            </a:r>
          </a:p>
          <a:p>
            <a:pPr>
              <a:buFont typeface="Wingdings" panose="05000000000000000000" pitchFamily="2" charset="2"/>
              <a:buChar char="Ø"/>
            </a:pPr>
            <a:r>
              <a:rPr lang="en-US" sz="3200" dirty="0" smtClean="0"/>
              <a:t>Shift the casualty to hospital.</a:t>
            </a:r>
            <a:endParaRPr lang="en-US" sz="3200" dirty="0"/>
          </a:p>
        </p:txBody>
      </p:sp>
    </p:spTree>
    <p:extLst>
      <p:ext uri="{BB962C8B-B14F-4D97-AF65-F5344CB8AC3E}">
        <p14:creationId xmlns:p14="http://schemas.microsoft.com/office/powerpoint/2010/main" val="981990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009104"/>
            <a:ext cx="7766936" cy="1584102"/>
          </a:xfrm>
        </p:spPr>
        <p:txBody>
          <a:bodyPr/>
          <a:lstStyle/>
          <a:p>
            <a:r>
              <a:rPr lang="en-US" sz="9600" dirty="0" smtClean="0"/>
              <a:t>ASPHYXIA</a:t>
            </a:r>
            <a:endParaRPr lang="en-US" sz="9600" dirty="0"/>
          </a:p>
        </p:txBody>
      </p:sp>
      <p:sp>
        <p:nvSpPr>
          <p:cNvPr id="3" name="Subtitle 2"/>
          <p:cNvSpPr>
            <a:spLocks noGrp="1"/>
          </p:cNvSpPr>
          <p:nvPr>
            <p:ph type="subTitle" idx="1"/>
          </p:nvPr>
        </p:nvSpPr>
        <p:spPr>
          <a:xfrm>
            <a:off x="1507067" y="4778062"/>
            <a:ext cx="7766936" cy="369670"/>
          </a:xfrm>
        </p:spPr>
        <p:txBody>
          <a:bodyPr/>
          <a:lstStyle/>
          <a:p>
            <a:endParaRPr lang="en-US" dirty="0"/>
          </a:p>
        </p:txBody>
      </p:sp>
    </p:spTree>
    <p:extLst>
      <p:ext uri="{BB962C8B-B14F-4D97-AF65-F5344CB8AC3E}">
        <p14:creationId xmlns:p14="http://schemas.microsoft.com/office/powerpoint/2010/main" val="567986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9296"/>
            <a:ext cx="8596668" cy="562377"/>
          </a:xfrm>
        </p:spPr>
        <p:txBody>
          <a:bodyPr>
            <a:normAutofit fontScale="90000"/>
          </a:bodyPr>
          <a:lstStyle/>
          <a:p>
            <a:r>
              <a:rPr lang="en-US" dirty="0" smtClean="0"/>
              <a:t>Introduction </a:t>
            </a:r>
            <a:endParaRPr lang="en-US" dirty="0"/>
          </a:p>
        </p:txBody>
      </p:sp>
      <p:sp>
        <p:nvSpPr>
          <p:cNvPr id="3" name="Content Placeholder 2"/>
          <p:cNvSpPr>
            <a:spLocks noGrp="1"/>
          </p:cNvSpPr>
          <p:nvPr>
            <p:ph idx="1"/>
          </p:nvPr>
        </p:nvSpPr>
        <p:spPr>
          <a:xfrm>
            <a:off x="677334" y="1236372"/>
            <a:ext cx="9522734" cy="5022760"/>
          </a:xfrm>
        </p:spPr>
        <p:txBody>
          <a:bodyPr>
            <a:normAutofit/>
          </a:bodyPr>
          <a:lstStyle/>
          <a:p>
            <a:pPr>
              <a:buFont typeface="Wingdings" panose="05000000000000000000" pitchFamily="2" charset="2"/>
              <a:buChar char="q"/>
            </a:pPr>
            <a:r>
              <a:rPr lang="en-US" sz="3200" dirty="0" smtClean="0"/>
              <a:t>Asphyxia is a condition in which the lung do not get sufficient supply of air for breathing. If this continues for some minutes, breathing and heart action stop and death occurs.</a:t>
            </a:r>
          </a:p>
          <a:p>
            <a:pPr marL="0" indent="0">
              <a:buNone/>
            </a:pPr>
            <a:r>
              <a:rPr lang="en-US" sz="3200" u="sng" dirty="0" smtClean="0">
                <a:solidFill>
                  <a:schemeClr val="accent2"/>
                </a:solidFill>
              </a:rPr>
              <a:t>Causes</a:t>
            </a:r>
          </a:p>
          <a:p>
            <a:r>
              <a:rPr lang="en-US" sz="3200" dirty="0" smtClean="0"/>
              <a:t>Conditions affecting air passage e.g. obstruction, compression etc.</a:t>
            </a:r>
          </a:p>
          <a:p>
            <a:r>
              <a:rPr lang="en-US" sz="3200" dirty="0" smtClean="0"/>
              <a:t>Injury to the lungs</a:t>
            </a:r>
          </a:p>
          <a:p>
            <a:r>
              <a:rPr lang="en-US" sz="3200" dirty="0" smtClean="0"/>
              <a:t>Injury to the chest wall</a:t>
            </a:r>
          </a:p>
        </p:txBody>
      </p:sp>
    </p:spTree>
    <p:extLst>
      <p:ext uri="{BB962C8B-B14F-4D97-AF65-F5344CB8AC3E}">
        <p14:creationId xmlns:p14="http://schemas.microsoft.com/office/powerpoint/2010/main" val="2725951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42175"/>
            <a:ext cx="8596668" cy="755561"/>
          </a:xfrm>
        </p:spPr>
        <p:txBody>
          <a:bodyPr/>
          <a:lstStyle/>
          <a:p>
            <a:r>
              <a:rPr lang="en-US" dirty="0" smtClean="0"/>
              <a:t>Cont’d</a:t>
            </a:r>
            <a:endParaRPr lang="en-US" dirty="0"/>
          </a:p>
        </p:txBody>
      </p:sp>
      <p:sp>
        <p:nvSpPr>
          <p:cNvPr id="3" name="Content Placeholder 2"/>
          <p:cNvSpPr>
            <a:spLocks noGrp="1"/>
          </p:cNvSpPr>
          <p:nvPr>
            <p:ph idx="1"/>
          </p:nvPr>
        </p:nvSpPr>
        <p:spPr>
          <a:xfrm>
            <a:off x="677333" y="1390919"/>
            <a:ext cx="9548491" cy="5022760"/>
          </a:xfrm>
        </p:spPr>
        <p:txBody>
          <a:bodyPr>
            <a:noAutofit/>
          </a:bodyPr>
          <a:lstStyle/>
          <a:p>
            <a:r>
              <a:rPr lang="en-US" sz="3200" dirty="0"/>
              <a:t>Conditions affecting the respiratory mechanism</a:t>
            </a:r>
          </a:p>
          <a:p>
            <a:r>
              <a:rPr lang="en-US" sz="3200" dirty="0"/>
              <a:t>Conditions affecting the brain or nerves which control respiration e.g. electrical injury, poisoning, barbiturate use.</a:t>
            </a:r>
          </a:p>
          <a:p>
            <a:r>
              <a:rPr lang="en-US" sz="3200" dirty="0"/>
              <a:t>Conditions affecting the amount of oxygen in the </a:t>
            </a:r>
            <a:r>
              <a:rPr lang="en-US" sz="3200" dirty="0" smtClean="0"/>
              <a:t>blood. </a:t>
            </a:r>
            <a:endParaRPr lang="en-US" sz="3200" dirty="0"/>
          </a:p>
          <a:p>
            <a:r>
              <a:rPr lang="en-US" sz="3200" dirty="0"/>
              <a:t>Conditions preventing the use of oxygen in the body e.g. carbon monoxide poisoning, cyanide </a:t>
            </a:r>
            <a:r>
              <a:rPr lang="en-US" sz="3200" dirty="0" smtClean="0"/>
              <a:t>poisoning.</a:t>
            </a:r>
            <a:endParaRPr lang="en-US" sz="3200" dirty="0"/>
          </a:p>
          <a:p>
            <a:endParaRPr lang="en-US" sz="3200" dirty="0"/>
          </a:p>
        </p:txBody>
      </p:sp>
    </p:spTree>
    <p:extLst>
      <p:ext uri="{BB962C8B-B14F-4D97-AF65-F5344CB8AC3E}">
        <p14:creationId xmlns:p14="http://schemas.microsoft.com/office/powerpoint/2010/main" val="314283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03538"/>
            <a:ext cx="8596668" cy="781318"/>
          </a:xfrm>
        </p:spPr>
        <p:txBody>
          <a:bodyPr/>
          <a:lstStyle/>
          <a:p>
            <a:r>
              <a:rPr lang="en-US" dirty="0" smtClean="0"/>
              <a:t>Signs and symptoms</a:t>
            </a:r>
            <a:endParaRPr lang="en-US" dirty="0"/>
          </a:p>
        </p:txBody>
      </p:sp>
      <p:sp>
        <p:nvSpPr>
          <p:cNvPr id="3" name="Content Placeholder 2"/>
          <p:cNvSpPr>
            <a:spLocks noGrp="1"/>
          </p:cNvSpPr>
          <p:nvPr>
            <p:ph idx="1"/>
          </p:nvPr>
        </p:nvSpPr>
        <p:spPr>
          <a:xfrm>
            <a:off x="561423" y="1390918"/>
            <a:ext cx="9548491" cy="4971245"/>
          </a:xfrm>
        </p:spPr>
        <p:txBody>
          <a:bodyPr>
            <a:noAutofit/>
          </a:bodyPr>
          <a:lstStyle/>
          <a:p>
            <a:pPr>
              <a:buFont typeface="Wingdings" panose="05000000000000000000" pitchFamily="2" charset="2"/>
              <a:buChar char="§"/>
            </a:pPr>
            <a:r>
              <a:rPr lang="en-US" sz="2800" dirty="0" smtClean="0"/>
              <a:t>Difficulty in breathing</a:t>
            </a:r>
          </a:p>
          <a:p>
            <a:pPr>
              <a:buFont typeface="Wingdings" panose="05000000000000000000" pitchFamily="2" charset="2"/>
              <a:buChar char="§"/>
            </a:pPr>
            <a:r>
              <a:rPr lang="en-US" sz="2800" dirty="0" smtClean="0"/>
              <a:t>Veins of the neck become swollen</a:t>
            </a:r>
          </a:p>
          <a:p>
            <a:pPr>
              <a:buFont typeface="Wingdings" panose="05000000000000000000" pitchFamily="2" charset="2"/>
              <a:buChar char="§"/>
            </a:pPr>
            <a:r>
              <a:rPr lang="en-US" sz="2800" dirty="0" smtClean="0"/>
              <a:t>Noisy breathing</a:t>
            </a:r>
          </a:p>
          <a:p>
            <a:pPr>
              <a:buFont typeface="Wingdings" panose="05000000000000000000" pitchFamily="2" charset="2"/>
              <a:buChar char="§"/>
            </a:pPr>
            <a:r>
              <a:rPr lang="en-US" sz="2800" dirty="0" smtClean="0"/>
              <a:t>Face, lips, nails, fingers and toes turn blue (cyanosis)</a:t>
            </a:r>
          </a:p>
          <a:p>
            <a:pPr>
              <a:buFont typeface="Wingdings" panose="05000000000000000000" pitchFamily="2" charset="2"/>
              <a:buChar char="§"/>
            </a:pPr>
            <a:r>
              <a:rPr lang="en-US" sz="2800" dirty="0" smtClean="0"/>
              <a:t>Tachycardia</a:t>
            </a:r>
          </a:p>
          <a:p>
            <a:pPr>
              <a:buFont typeface="Wingdings" panose="05000000000000000000" pitchFamily="2" charset="2"/>
              <a:buChar char="§"/>
            </a:pPr>
            <a:r>
              <a:rPr lang="en-US" sz="2800" dirty="0" smtClean="0"/>
              <a:t>Unconsciousness</a:t>
            </a:r>
          </a:p>
          <a:p>
            <a:pPr>
              <a:buFont typeface="Wingdings" panose="05000000000000000000" pitchFamily="2" charset="2"/>
              <a:buChar char="§"/>
            </a:pPr>
            <a:r>
              <a:rPr lang="en-US" sz="2800" dirty="0" smtClean="0"/>
              <a:t>Froth may appear at mouth and nostrils</a:t>
            </a:r>
          </a:p>
          <a:p>
            <a:pPr>
              <a:buFont typeface="Wingdings" panose="05000000000000000000" pitchFamily="2" charset="2"/>
              <a:buChar char="§"/>
            </a:pPr>
            <a:r>
              <a:rPr lang="en-US" sz="2800" dirty="0" smtClean="0"/>
              <a:t>Fits may occur</a:t>
            </a:r>
          </a:p>
          <a:p>
            <a:pPr>
              <a:buFont typeface="Wingdings" panose="05000000000000000000" pitchFamily="2" charset="2"/>
              <a:buChar char="§"/>
            </a:pPr>
            <a:r>
              <a:rPr lang="en-US" sz="2800" dirty="0" smtClean="0"/>
              <a:t>Breathing may stop</a:t>
            </a:r>
            <a:endParaRPr lang="en-US" sz="2800" dirty="0"/>
          </a:p>
        </p:txBody>
      </p:sp>
    </p:spTree>
    <p:extLst>
      <p:ext uri="{BB962C8B-B14F-4D97-AF65-F5344CB8AC3E}">
        <p14:creationId xmlns:p14="http://schemas.microsoft.com/office/powerpoint/2010/main" val="417059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0812"/>
            <a:ext cx="8596668" cy="794197"/>
          </a:xfrm>
        </p:spPr>
        <p:txBody>
          <a:bodyPr/>
          <a:lstStyle/>
          <a:p>
            <a:r>
              <a:rPr lang="en-US" dirty="0" smtClean="0"/>
              <a:t>Introduction </a:t>
            </a:r>
            <a:endParaRPr lang="en-US" dirty="0"/>
          </a:p>
        </p:txBody>
      </p:sp>
      <p:sp>
        <p:nvSpPr>
          <p:cNvPr id="3" name="Content Placeholder 2"/>
          <p:cNvSpPr>
            <a:spLocks noGrp="1"/>
          </p:cNvSpPr>
          <p:nvPr>
            <p:ph idx="1"/>
          </p:nvPr>
        </p:nvSpPr>
        <p:spPr>
          <a:xfrm>
            <a:off x="617363" y="1571223"/>
            <a:ext cx="9471218" cy="4354230"/>
          </a:xfrm>
        </p:spPr>
        <p:txBody>
          <a:bodyPr>
            <a:normAutofit/>
          </a:bodyPr>
          <a:lstStyle/>
          <a:p>
            <a:pPr>
              <a:buFont typeface="Wingdings" panose="05000000000000000000" pitchFamily="2" charset="2"/>
              <a:buChar char="q"/>
            </a:pPr>
            <a:r>
              <a:rPr lang="en-US" sz="4000" dirty="0" smtClean="0"/>
              <a:t>This normally occurs when the airway is partially or totally obstructed by a:</a:t>
            </a:r>
          </a:p>
          <a:p>
            <a:r>
              <a:rPr lang="en-US" sz="4000" dirty="0" smtClean="0"/>
              <a:t>Large swallowed object</a:t>
            </a:r>
          </a:p>
          <a:p>
            <a:r>
              <a:rPr lang="en-US" sz="4000" dirty="0" smtClean="0"/>
              <a:t>When something goes down the windpipe rather than the food passage</a:t>
            </a:r>
          </a:p>
          <a:p>
            <a:r>
              <a:rPr lang="en-US" sz="4000" dirty="0" smtClean="0"/>
              <a:t>Muscular spasm</a:t>
            </a:r>
            <a:endParaRPr lang="en-US" sz="4000" dirty="0"/>
          </a:p>
        </p:txBody>
      </p:sp>
    </p:spTree>
    <p:extLst>
      <p:ext uri="{BB962C8B-B14F-4D97-AF65-F5344CB8AC3E}">
        <p14:creationId xmlns:p14="http://schemas.microsoft.com/office/powerpoint/2010/main" val="1936187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0811"/>
            <a:ext cx="8596668" cy="716924"/>
          </a:xfrm>
        </p:spPr>
        <p:txBody>
          <a:bodyPr/>
          <a:lstStyle/>
          <a:p>
            <a:r>
              <a:rPr lang="en-US" dirty="0" smtClean="0"/>
              <a:t>Treatment</a:t>
            </a:r>
            <a:endParaRPr lang="en-US" dirty="0"/>
          </a:p>
        </p:txBody>
      </p:sp>
      <p:sp>
        <p:nvSpPr>
          <p:cNvPr id="3" name="Content Placeholder 2"/>
          <p:cNvSpPr>
            <a:spLocks noGrp="1"/>
          </p:cNvSpPr>
          <p:nvPr>
            <p:ph idx="1"/>
          </p:nvPr>
        </p:nvSpPr>
        <p:spPr>
          <a:xfrm>
            <a:off x="677334" y="1558344"/>
            <a:ext cx="9535612" cy="4457261"/>
          </a:xfrm>
        </p:spPr>
        <p:txBody>
          <a:bodyPr>
            <a:noAutofit/>
          </a:bodyPr>
          <a:lstStyle/>
          <a:p>
            <a:pPr>
              <a:buFont typeface="Wingdings" panose="05000000000000000000" pitchFamily="2" charset="2"/>
              <a:buChar char="Ø"/>
            </a:pPr>
            <a:r>
              <a:rPr lang="en-US" sz="2800" dirty="0" smtClean="0"/>
              <a:t>Remove the cause of asphyxia and open the airway</a:t>
            </a:r>
          </a:p>
          <a:p>
            <a:pPr>
              <a:buFont typeface="Wingdings" panose="05000000000000000000" pitchFamily="2" charset="2"/>
              <a:buChar char="Ø"/>
            </a:pPr>
            <a:r>
              <a:rPr lang="en-US" sz="2800" dirty="0" smtClean="0"/>
              <a:t>If the casualty is not breathing, begin artificial ventilation or mouth-to-mouth respiration immediately</a:t>
            </a:r>
          </a:p>
          <a:p>
            <a:pPr>
              <a:buFont typeface="Wingdings" panose="05000000000000000000" pitchFamily="2" charset="2"/>
              <a:buChar char="Ø"/>
            </a:pPr>
            <a:r>
              <a:rPr lang="en-US" sz="2800" dirty="0" smtClean="0"/>
              <a:t>When breathing and pulse return, place the casualty in recovery position</a:t>
            </a:r>
          </a:p>
          <a:p>
            <a:pPr>
              <a:buFont typeface="Wingdings" panose="05000000000000000000" pitchFamily="2" charset="2"/>
              <a:buChar char="Ø"/>
            </a:pPr>
            <a:r>
              <a:rPr lang="en-US" sz="2800" dirty="0" smtClean="0"/>
              <a:t>Check breathing rate, pulse and level of consciousness at ten minute interval</a:t>
            </a:r>
          </a:p>
          <a:p>
            <a:pPr>
              <a:buFont typeface="Wingdings" panose="05000000000000000000" pitchFamily="2" charset="2"/>
              <a:buChar char="Ø"/>
            </a:pPr>
            <a:r>
              <a:rPr lang="en-US" sz="2800" dirty="0" smtClean="0"/>
              <a:t>Send casualty to hospital</a:t>
            </a:r>
          </a:p>
        </p:txBody>
      </p:sp>
    </p:spTree>
    <p:extLst>
      <p:ext uri="{BB962C8B-B14F-4D97-AF65-F5344CB8AC3E}">
        <p14:creationId xmlns:p14="http://schemas.microsoft.com/office/powerpoint/2010/main" val="4208482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462" y="2404533"/>
            <a:ext cx="8590207" cy="1909889"/>
          </a:xfrm>
        </p:spPr>
        <p:txBody>
          <a:bodyPr/>
          <a:lstStyle/>
          <a:p>
            <a:r>
              <a:rPr lang="en-US" sz="6000" dirty="0" smtClean="0"/>
              <a:t>STRANGULATION, THROTTLING, HANGING</a:t>
            </a:r>
            <a:endParaRPr lang="en-US" sz="6000" dirty="0"/>
          </a:p>
        </p:txBody>
      </p:sp>
      <p:sp>
        <p:nvSpPr>
          <p:cNvPr id="3" name="Subtitle 2"/>
          <p:cNvSpPr>
            <a:spLocks noGrp="1"/>
          </p:cNvSpPr>
          <p:nvPr>
            <p:ph type="subTitle" idx="1"/>
          </p:nvPr>
        </p:nvSpPr>
        <p:spPr>
          <a:xfrm>
            <a:off x="1507067" y="4842456"/>
            <a:ext cx="7766936" cy="305276"/>
          </a:xfrm>
        </p:spPr>
        <p:txBody>
          <a:bodyPr>
            <a:normAutofit fontScale="92500" lnSpcReduction="20000"/>
          </a:bodyPr>
          <a:lstStyle/>
          <a:p>
            <a:endParaRPr lang="en-US" dirty="0"/>
          </a:p>
        </p:txBody>
      </p:sp>
    </p:spTree>
    <p:extLst>
      <p:ext uri="{BB962C8B-B14F-4D97-AF65-F5344CB8AC3E}">
        <p14:creationId xmlns:p14="http://schemas.microsoft.com/office/powerpoint/2010/main" val="3633656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2022"/>
            <a:ext cx="8596668" cy="755561"/>
          </a:xfrm>
        </p:spPr>
        <p:txBody>
          <a:bodyPr/>
          <a:lstStyle/>
          <a:p>
            <a:r>
              <a:rPr lang="en-US" dirty="0" smtClean="0"/>
              <a:t>Introduction </a:t>
            </a:r>
            <a:endParaRPr lang="en-US" dirty="0"/>
          </a:p>
        </p:txBody>
      </p:sp>
      <p:sp>
        <p:nvSpPr>
          <p:cNvPr id="3" name="Content Placeholder 2"/>
          <p:cNvSpPr>
            <a:spLocks noGrp="1"/>
          </p:cNvSpPr>
          <p:nvPr>
            <p:ph idx="1"/>
          </p:nvPr>
        </p:nvSpPr>
        <p:spPr>
          <a:xfrm>
            <a:off x="677334" y="1300766"/>
            <a:ext cx="9522734" cy="4855335"/>
          </a:xfrm>
        </p:spPr>
        <p:txBody>
          <a:bodyPr>
            <a:noAutofit/>
          </a:bodyPr>
          <a:lstStyle/>
          <a:p>
            <a:pPr>
              <a:buFont typeface="Wingdings" panose="05000000000000000000" pitchFamily="2" charset="2"/>
              <a:buChar char="v"/>
            </a:pPr>
            <a:r>
              <a:rPr lang="en-US" sz="2400" dirty="0" smtClean="0"/>
              <a:t>In strangulation, throttling and hanging neck is pressed from outside so that airway is closed and blocks the flow of air into the lungs.</a:t>
            </a:r>
          </a:p>
          <a:p>
            <a:pPr marL="0" indent="0">
              <a:buNone/>
            </a:pPr>
            <a:r>
              <a:rPr lang="en-US" sz="2400" i="1" dirty="0" smtClean="0">
                <a:solidFill>
                  <a:schemeClr val="accent2"/>
                </a:solidFill>
              </a:rPr>
              <a:t>Strangulation</a:t>
            </a:r>
          </a:p>
          <a:p>
            <a:r>
              <a:rPr lang="en-US" sz="2400" dirty="0" smtClean="0"/>
              <a:t>It involves cutting off the air supply by a tight constriction around the neck.</a:t>
            </a:r>
          </a:p>
          <a:p>
            <a:pPr marL="0" indent="0">
              <a:buNone/>
            </a:pPr>
            <a:r>
              <a:rPr lang="en-US" sz="2400" i="1" dirty="0" smtClean="0">
                <a:solidFill>
                  <a:schemeClr val="accent2"/>
                </a:solidFill>
              </a:rPr>
              <a:t>Throttling</a:t>
            </a:r>
          </a:p>
          <a:p>
            <a:r>
              <a:rPr lang="en-US" sz="2400" dirty="0" smtClean="0"/>
              <a:t>It involves cutting off the air supply to the neck by intentional squeezing of a person’s throat as in an assault.</a:t>
            </a:r>
          </a:p>
          <a:p>
            <a:pPr marL="0" indent="0">
              <a:buNone/>
            </a:pPr>
            <a:r>
              <a:rPr lang="en-US" sz="2400" i="1" dirty="0" smtClean="0">
                <a:solidFill>
                  <a:schemeClr val="accent2"/>
                </a:solidFill>
              </a:rPr>
              <a:t>Hanging</a:t>
            </a:r>
          </a:p>
          <a:p>
            <a:r>
              <a:rPr lang="en-US" sz="2400" dirty="0" smtClean="0"/>
              <a:t>It involves suspension of the body by the neck.  </a:t>
            </a:r>
            <a:endParaRPr lang="en-US" sz="2400" dirty="0"/>
          </a:p>
        </p:txBody>
      </p:sp>
    </p:spTree>
    <p:extLst>
      <p:ext uri="{BB962C8B-B14F-4D97-AF65-F5344CB8AC3E}">
        <p14:creationId xmlns:p14="http://schemas.microsoft.com/office/powerpoint/2010/main" val="2377734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2175"/>
            <a:ext cx="8596668" cy="704045"/>
          </a:xfrm>
        </p:spPr>
        <p:txBody>
          <a:bodyPr>
            <a:normAutofit/>
          </a:bodyPr>
          <a:lstStyle/>
          <a:p>
            <a:r>
              <a:rPr lang="en-US" sz="4000" dirty="0" smtClean="0"/>
              <a:t>Signs and symptoms </a:t>
            </a:r>
            <a:endParaRPr lang="en-US" sz="4000" dirty="0"/>
          </a:p>
        </p:txBody>
      </p:sp>
      <p:sp>
        <p:nvSpPr>
          <p:cNvPr id="3" name="Content Placeholder 2"/>
          <p:cNvSpPr>
            <a:spLocks noGrp="1"/>
          </p:cNvSpPr>
          <p:nvPr>
            <p:ph idx="1"/>
          </p:nvPr>
        </p:nvSpPr>
        <p:spPr>
          <a:xfrm>
            <a:off x="677333" y="1532585"/>
            <a:ext cx="9574249" cy="4341351"/>
          </a:xfrm>
        </p:spPr>
        <p:txBody>
          <a:bodyPr>
            <a:normAutofit/>
          </a:bodyPr>
          <a:lstStyle/>
          <a:p>
            <a:pPr>
              <a:buFont typeface="Wingdings" panose="05000000000000000000" pitchFamily="2" charset="2"/>
              <a:buChar char="§"/>
            </a:pPr>
            <a:r>
              <a:rPr lang="en-US" sz="4000" dirty="0" smtClean="0"/>
              <a:t>Symptoms and signs of asphyxia</a:t>
            </a:r>
          </a:p>
          <a:p>
            <a:pPr>
              <a:buFont typeface="Wingdings" panose="05000000000000000000" pitchFamily="2" charset="2"/>
              <a:buChar char="§"/>
            </a:pPr>
            <a:r>
              <a:rPr lang="en-US" sz="4000" dirty="0" smtClean="0"/>
              <a:t>Congestion of face and neck with prominent veins</a:t>
            </a:r>
          </a:p>
          <a:p>
            <a:pPr>
              <a:buFont typeface="Wingdings" panose="05000000000000000000" pitchFamily="2" charset="2"/>
              <a:buChar char="§"/>
            </a:pPr>
            <a:r>
              <a:rPr lang="en-US" sz="4000" dirty="0" smtClean="0"/>
              <a:t>Marks of constriction may be visible around neck</a:t>
            </a:r>
          </a:p>
          <a:p>
            <a:pPr>
              <a:buFont typeface="Wingdings" panose="05000000000000000000" pitchFamily="2" charset="2"/>
              <a:buChar char="§"/>
            </a:pPr>
            <a:r>
              <a:rPr lang="en-US" sz="4000" dirty="0" smtClean="0"/>
              <a:t>Body may still be suspended</a:t>
            </a:r>
          </a:p>
        </p:txBody>
      </p:sp>
    </p:spTree>
    <p:extLst>
      <p:ext uri="{BB962C8B-B14F-4D97-AF65-F5344CB8AC3E}">
        <p14:creationId xmlns:p14="http://schemas.microsoft.com/office/powerpoint/2010/main" val="1869568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a:xfrm>
            <a:off x="677334" y="1661375"/>
            <a:ext cx="9522734" cy="4327301"/>
          </a:xfrm>
        </p:spPr>
        <p:txBody>
          <a:bodyPr>
            <a:noAutofit/>
          </a:bodyPr>
          <a:lstStyle/>
          <a:p>
            <a:pPr>
              <a:buFont typeface="Wingdings" panose="05000000000000000000" pitchFamily="2" charset="2"/>
              <a:buChar char="Ø"/>
            </a:pPr>
            <a:r>
              <a:rPr lang="en-US" sz="3200" dirty="0" smtClean="0"/>
              <a:t>Remove the constriction from around the neck immediately, supporting the weight of the body if it is hanging. Always cut below the knot.</a:t>
            </a:r>
          </a:p>
          <a:p>
            <a:pPr>
              <a:buFont typeface="Wingdings" panose="05000000000000000000" pitchFamily="2" charset="2"/>
              <a:buChar char="Ø"/>
            </a:pPr>
            <a:r>
              <a:rPr lang="en-US" sz="3200" dirty="0" smtClean="0"/>
              <a:t>Place in recovery position if casualty is unconscious but breathing normally.</a:t>
            </a:r>
          </a:p>
          <a:p>
            <a:pPr>
              <a:buFont typeface="Wingdings" panose="05000000000000000000" pitchFamily="2" charset="2"/>
              <a:buChar char="Ø"/>
            </a:pPr>
            <a:r>
              <a:rPr lang="en-US" sz="3200" dirty="0" smtClean="0"/>
              <a:t>If breathing is difficult, start CPR.</a:t>
            </a:r>
          </a:p>
          <a:p>
            <a:pPr>
              <a:buFont typeface="Wingdings" panose="05000000000000000000" pitchFamily="2" charset="2"/>
              <a:buChar char="Ø"/>
            </a:pPr>
            <a:r>
              <a:rPr lang="en-US" sz="3200" dirty="0" smtClean="0"/>
              <a:t>Shift the casualty to hospital.</a:t>
            </a:r>
            <a:endParaRPr lang="en-US" sz="3200" dirty="0"/>
          </a:p>
        </p:txBody>
      </p:sp>
    </p:spTree>
    <p:extLst>
      <p:ext uri="{BB962C8B-B14F-4D97-AF65-F5344CB8AC3E}">
        <p14:creationId xmlns:p14="http://schemas.microsoft.com/office/powerpoint/2010/main" val="1034474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279" y="1782698"/>
            <a:ext cx="7766936" cy="1646302"/>
          </a:xfrm>
        </p:spPr>
        <p:txBody>
          <a:bodyPr/>
          <a:lstStyle/>
          <a:p>
            <a:r>
              <a:rPr lang="en-US" sz="6600" dirty="0" smtClean="0"/>
              <a:t>SMOKE INHALATION</a:t>
            </a:r>
            <a:endParaRPr lang="en-US" sz="6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15412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r>
              <a:rPr lang="en-US" dirty="0" smtClean="0"/>
              <a:t>Introduction </a:t>
            </a:r>
            <a:endParaRPr lang="en-US" dirty="0"/>
          </a:p>
        </p:txBody>
      </p:sp>
      <p:sp>
        <p:nvSpPr>
          <p:cNvPr id="3" name="Content Placeholder 2"/>
          <p:cNvSpPr>
            <a:spLocks noGrp="1"/>
          </p:cNvSpPr>
          <p:nvPr>
            <p:ph idx="1"/>
          </p:nvPr>
        </p:nvSpPr>
        <p:spPr>
          <a:xfrm>
            <a:off x="677333" y="1712891"/>
            <a:ext cx="9509855" cy="4328472"/>
          </a:xfrm>
        </p:spPr>
        <p:txBody>
          <a:bodyPr>
            <a:noAutofit/>
          </a:bodyPr>
          <a:lstStyle/>
          <a:p>
            <a:r>
              <a:rPr lang="en-US" sz="3200" dirty="0" smtClean="0"/>
              <a:t>A fire uses up oxygen in the atmosphere so the oxygen level in a burning room is low and asphyxia may result.</a:t>
            </a:r>
          </a:p>
          <a:p>
            <a:r>
              <a:rPr lang="en-US" sz="3200" dirty="0" smtClean="0"/>
              <a:t>Smoke may irritate the throat which can go into spasm and close the airway.</a:t>
            </a:r>
          </a:p>
          <a:p>
            <a:r>
              <a:rPr lang="en-US" sz="3200" dirty="0" smtClean="0"/>
              <a:t>Plastic coverings and foam padding of modern buildings give off toxic fumes during burning which can be fatal.</a:t>
            </a:r>
            <a:endParaRPr lang="en-US" sz="3200" dirty="0"/>
          </a:p>
        </p:txBody>
      </p:sp>
    </p:spTree>
    <p:extLst>
      <p:ext uri="{BB962C8B-B14F-4D97-AF65-F5344CB8AC3E}">
        <p14:creationId xmlns:p14="http://schemas.microsoft.com/office/powerpoint/2010/main" val="2086429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Signs and symptoms</a:t>
            </a:r>
            <a:endParaRPr lang="en-US" sz="4400" dirty="0"/>
          </a:p>
        </p:txBody>
      </p:sp>
      <p:sp>
        <p:nvSpPr>
          <p:cNvPr id="3" name="Content Placeholder 2"/>
          <p:cNvSpPr>
            <a:spLocks noGrp="1"/>
          </p:cNvSpPr>
          <p:nvPr>
            <p:ph idx="1"/>
          </p:nvPr>
        </p:nvSpPr>
        <p:spPr>
          <a:xfrm>
            <a:off x="677334" y="1930400"/>
            <a:ext cx="9548491" cy="4212562"/>
          </a:xfrm>
        </p:spPr>
        <p:txBody>
          <a:bodyPr>
            <a:noAutofit/>
          </a:bodyPr>
          <a:lstStyle/>
          <a:p>
            <a:pPr>
              <a:buFont typeface="Wingdings" panose="05000000000000000000" pitchFamily="2" charset="2"/>
              <a:buChar char="§"/>
            </a:pPr>
            <a:r>
              <a:rPr lang="en-US" sz="4800" dirty="0" smtClean="0"/>
              <a:t>Symptoms and signs of asphyxia</a:t>
            </a:r>
          </a:p>
          <a:p>
            <a:pPr>
              <a:buFont typeface="Wingdings" panose="05000000000000000000" pitchFamily="2" charset="2"/>
              <a:buChar char="§"/>
            </a:pPr>
            <a:r>
              <a:rPr lang="en-US" sz="4800" dirty="0" smtClean="0"/>
              <a:t>Burns over the body</a:t>
            </a:r>
          </a:p>
          <a:p>
            <a:pPr>
              <a:buFont typeface="Wingdings" panose="05000000000000000000" pitchFamily="2" charset="2"/>
              <a:buChar char="§"/>
            </a:pPr>
            <a:r>
              <a:rPr lang="en-US" sz="4800" dirty="0" smtClean="0"/>
              <a:t>Symptoms and signs of shock due to burns</a:t>
            </a:r>
            <a:endParaRPr lang="en-US" sz="4800" dirty="0"/>
          </a:p>
        </p:txBody>
      </p:sp>
    </p:spTree>
    <p:extLst>
      <p:ext uri="{BB962C8B-B14F-4D97-AF65-F5344CB8AC3E}">
        <p14:creationId xmlns:p14="http://schemas.microsoft.com/office/powerpoint/2010/main" val="3783379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532326"/>
            <a:ext cx="8596668" cy="704045"/>
          </a:xfrm>
        </p:spPr>
        <p:txBody>
          <a:bodyPr/>
          <a:lstStyle/>
          <a:p>
            <a:r>
              <a:rPr lang="en-US" dirty="0" smtClean="0"/>
              <a:t>Treatment </a:t>
            </a:r>
            <a:endParaRPr lang="en-US" dirty="0"/>
          </a:p>
        </p:txBody>
      </p:sp>
      <p:sp>
        <p:nvSpPr>
          <p:cNvPr id="3" name="Content Placeholder 2"/>
          <p:cNvSpPr>
            <a:spLocks noGrp="1"/>
          </p:cNvSpPr>
          <p:nvPr>
            <p:ph idx="1"/>
          </p:nvPr>
        </p:nvSpPr>
        <p:spPr>
          <a:xfrm>
            <a:off x="677333" y="1571223"/>
            <a:ext cx="9574249" cy="4470139"/>
          </a:xfrm>
        </p:spPr>
        <p:txBody>
          <a:bodyPr>
            <a:normAutofit lnSpcReduction="10000"/>
          </a:bodyPr>
          <a:lstStyle/>
          <a:p>
            <a:pPr>
              <a:buFont typeface="Wingdings" panose="05000000000000000000" pitchFamily="2" charset="2"/>
              <a:buChar char="Ø"/>
            </a:pPr>
            <a:r>
              <a:rPr lang="en-US" sz="2400" dirty="0" smtClean="0"/>
              <a:t>Remove the casualty from fire and smoke to safety.</a:t>
            </a:r>
          </a:p>
          <a:p>
            <a:pPr>
              <a:buFont typeface="Wingdings" panose="05000000000000000000" pitchFamily="2" charset="2"/>
              <a:buChar char="Ø"/>
            </a:pPr>
            <a:r>
              <a:rPr lang="en-US" sz="2400" dirty="0" smtClean="0"/>
              <a:t>Extinguish any clothing that is on fire.</a:t>
            </a:r>
          </a:p>
          <a:p>
            <a:pPr>
              <a:buFont typeface="Wingdings" panose="05000000000000000000" pitchFamily="2" charset="2"/>
              <a:buChar char="Ø"/>
            </a:pPr>
            <a:r>
              <a:rPr lang="en-US" sz="2400" dirty="0" smtClean="0"/>
              <a:t>Put wet cloth over the mouth and nose (self) as well as the casualty.</a:t>
            </a:r>
          </a:p>
          <a:p>
            <a:pPr>
              <a:buFont typeface="Wingdings" panose="05000000000000000000" pitchFamily="2" charset="2"/>
              <a:buChar char="Ø"/>
            </a:pPr>
            <a:r>
              <a:rPr lang="en-US" sz="2400" dirty="0" smtClean="0"/>
              <a:t>If the casualty is unconscious but breathing normally, then place him in recovery position.</a:t>
            </a:r>
          </a:p>
          <a:p>
            <a:pPr>
              <a:buFont typeface="Wingdings" panose="05000000000000000000" pitchFamily="2" charset="2"/>
              <a:buChar char="Ø"/>
            </a:pPr>
            <a:r>
              <a:rPr lang="en-US" sz="2400" dirty="0" smtClean="0"/>
              <a:t>If breathing is difficult or has stopped. Begin artificial ventilation immediately.</a:t>
            </a:r>
          </a:p>
          <a:p>
            <a:pPr>
              <a:buFont typeface="Wingdings" panose="05000000000000000000" pitchFamily="2" charset="2"/>
              <a:buChar char="Ø"/>
            </a:pPr>
            <a:r>
              <a:rPr lang="en-US" sz="2400" dirty="0" smtClean="0"/>
              <a:t>Treat any burns and scalds.</a:t>
            </a:r>
          </a:p>
          <a:p>
            <a:pPr>
              <a:buFont typeface="Wingdings" panose="05000000000000000000" pitchFamily="2" charset="2"/>
              <a:buChar char="Ø"/>
            </a:pPr>
            <a:r>
              <a:rPr lang="en-US" sz="2400" dirty="0" smtClean="0"/>
              <a:t>Shift casualty to hospital.</a:t>
            </a:r>
            <a:endParaRPr lang="en-US" sz="2400" dirty="0"/>
          </a:p>
        </p:txBody>
      </p:sp>
    </p:spTree>
    <p:extLst>
      <p:ext uri="{BB962C8B-B14F-4D97-AF65-F5344CB8AC3E}">
        <p14:creationId xmlns:p14="http://schemas.microsoft.com/office/powerpoint/2010/main" val="3040904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4035" y="2031047"/>
            <a:ext cx="8280877" cy="1646302"/>
          </a:xfrm>
        </p:spPr>
        <p:txBody>
          <a:bodyPr/>
          <a:lstStyle/>
          <a:p>
            <a:r>
              <a:rPr lang="en-US" sz="9600" dirty="0" smtClean="0"/>
              <a:t>SUFFOCATION</a:t>
            </a:r>
            <a:endParaRPr lang="en-US" sz="9600" dirty="0"/>
          </a:p>
        </p:txBody>
      </p:sp>
      <p:sp>
        <p:nvSpPr>
          <p:cNvPr id="3" name="Subtitle 2"/>
          <p:cNvSpPr>
            <a:spLocks noGrp="1"/>
          </p:cNvSpPr>
          <p:nvPr>
            <p:ph type="subTitle" idx="1"/>
          </p:nvPr>
        </p:nvSpPr>
        <p:spPr>
          <a:xfrm>
            <a:off x="2357073" y="4687910"/>
            <a:ext cx="7766936" cy="614369"/>
          </a:xfrm>
        </p:spPr>
        <p:txBody>
          <a:bodyPr/>
          <a:lstStyle/>
          <a:p>
            <a:endParaRPr lang="en-US" dirty="0"/>
          </a:p>
        </p:txBody>
      </p:sp>
    </p:spTree>
    <p:extLst>
      <p:ext uri="{BB962C8B-B14F-4D97-AF65-F5344CB8AC3E}">
        <p14:creationId xmlns:p14="http://schemas.microsoft.com/office/powerpoint/2010/main" val="286843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2175"/>
            <a:ext cx="8596668" cy="858592"/>
          </a:xfrm>
        </p:spPr>
        <p:txBody>
          <a:bodyPr>
            <a:normAutofit/>
          </a:bodyPr>
          <a:lstStyle/>
          <a:p>
            <a:r>
              <a:rPr lang="en-US" sz="4000" dirty="0" smtClean="0"/>
              <a:t>Choking</a:t>
            </a:r>
            <a:endParaRPr lang="en-US" sz="4000" dirty="0"/>
          </a:p>
        </p:txBody>
      </p:sp>
      <p:sp>
        <p:nvSpPr>
          <p:cNvPr id="3" name="Content Placeholder 2"/>
          <p:cNvSpPr>
            <a:spLocks noGrp="1"/>
          </p:cNvSpPr>
          <p:nvPr>
            <p:ph idx="1"/>
          </p:nvPr>
        </p:nvSpPr>
        <p:spPr>
          <a:xfrm>
            <a:off x="677334" y="1600201"/>
            <a:ext cx="8596668" cy="4441162"/>
          </a:xfrm>
        </p:spPr>
        <p:txBody>
          <a:bodyPr/>
          <a:lstStyle/>
          <a:p>
            <a:r>
              <a:rPr lang="en-US" altLang="en-US" sz="2800" b="1" dirty="0">
                <a:solidFill>
                  <a:srgbClr val="FD1D42"/>
                </a:solidFill>
              </a:rPr>
              <a:t>UNCONSCIOUS</a:t>
            </a:r>
          </a:p>
          <a:p>
            <a:pPr lvl="1">
              <a:buFont typeface="Wingdings" panose="05000000000000000000" pitchFamily="2" charset="2"/>
              <a:buChar char="§"/>
            </a:pPr>
            <a:r>
              <a:rPr lang="en-US" altLang="en-US" sz="2800" b="1" dirty="0"/>
              <a:t>JAW FALLS BACK</a:t>
            </a:r>
          </a:p>
          <a:p>
            <a:pPr lvl="1">
              <a:buFont typeface="Wingdings" panose="05000000000000000000" pitchFamily="2" charset="2"/>
              <a:buChar char="§"/>
            </a:pPr>
            <a:r>
              <a:rPr lang="en-US" altLang="en-US" sz="2800" b="1" dirty="0"/>
              <a:t>AIRWAY OBSTRUCTION</a:t>
            </a:r>
          </a:p>
          <a:p>
            <a:endParaRPr lang="en-US" altLang="en-US" sz="2800" b="1" dirty="0"/>
          </a:p>
          <a:p>
            <a:r>
              <a:rPr lang="en-US" altLang="en-US" sz="2800" b="1" dirty="0">
                <a:solidFill>
                  <a:srgbClr val="FD1D42"/>
                </a:solidFill>
              </a:rPr>
              <a:t>JAW THURST</a:t>
            </a:r>
          </a:p>
          <a:p>
            <a:pPr lvl="1">
              <a:buFont typeface="Wingdings" panose="05000000000000000000" pitchFamily="2" charset="2"/>
              <a:buChar char="§"/>
            </a:pPr>
            <a:r>
              <a:rPr lang="en-US" altLang="en-US" sz="2800" b="1" dirty="0">
                <a:solidFill>
                  <a:schemeClr val="tx1"/>
                </a:solidFill>
              </a:rPr>
              <a:t>AIRWAY IS MAINTAINED</a:t>
            </a:r>
          </a:p>
          <a:p>
            <a:endParaRPr lang="en-US" dirty="0"/>
          </a:p>
        </p:txBody>
      </p:sp>
      <p:pic>
        <p:nvPicPr>
          <p:cNvPr id="4" name="Picture 8" descr="chokani1"/>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a:xfrm>
            <a:off x="5512158" y="1300767"/>
            <a:ext cx="4597757" cy="53286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71642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5256"/>
          </a:xfrm>
        </p:spPr>
        <p:txBody>
          <a:bodyPr>
            <a:noAutofit/>
          </a:bodyPr>
          <a:lstStyle/>
          <a:p>
            <a:r>
              <a:rPr lang="en-US" dirty="0" smtClean="0"/>
              <a:t>Introduction </a:t>
            </a:r>
            <a:endParaRPr lang="en-US" dirty="0"/>
          </a:p>
        </p:txBody>
      </p:sp>
      <p:sp>
        <p:nvSpPr>
          <p:cNvPr id="3" name="Content Placeholder 2"/>
          <p:cNvSpPr>
            <a:spLocks noGrp="1"/>
          </p:cNvSpPr>
          <p:nvPr>
            <p:ph idx="1"/>
          </p:nvPr>
        </p:nvSpPr>
        <p:spPr>
          <a:xfrm>
            <a:off x="677334" y="1674254"/>
            <a:ext cx="9535612" cy="4417453"/>
          </a:xfrm>
        </p:spPr>
        <p:txBody>
          <a:bodyPr>
            <a:noAutofit/>
          </a:bodyPr>
          <a:lstStyle/>
          <a:p>
            <a:pPr>
              <a:buFont typeface="Wingdings" panose="05000000000000000000" pitchFamily="2" charset="2"/>
              <a:buChar char="v"/>
            </a:pPr>
            <a:r>
              <a:rPr lang="en-US" sz="3600" dirty="0" smtClean="0"/>
              <a:t>This occurs when:</a:t>
            </a:r>
          </a:p>
          <a:p>
            <a:r>
              <a:rPr lang="en-US" sz="3600" dirty="0" smtClean="0"/>
              <a:t>Air is prevented from reaching the air passages by an external obstruction such as plastic bag, soft pillow or fall of mud</a:t>
            </a:r>
          </a:p>
          <a:p>
            <a:r>
              <a:rPr lang="en-US" sz="3600" dirty="0" smtClean="0"/>
              <a:t>A person is kept in a confined space then all the available oxygen is used up</a:t>
            </a:r>
          </a:p>
          <a:p>
            <a:endParaRPr lang="en-US" sz="3600" dirty="0"/>
          </a:p>
        </p:txBody>
      </p:sp>
    </p:spTree>
    <p:extLst>
      <p:ext uri="{BB962C8B-B14F-4D97-AF65-F5344CB8AC3E}">
        <p14:creationId xmlns:p14="http://schemas.microsoft.com/office/powerpoint/2010/main" val="1830253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696"/>
            <a:ext cx="8596668" cy="1490888"/>
          </a:xfrm>
        </p:spPr>
        <p:txBody>
          <a:bodyPr>
            <a:noAutofit/>
          </a:bodyPr>
          <a:lstStyle/>
          <a:p>
            <a:r>
              <a:rPr lang="en-US" sz="4400" dirty="0">
                <a:solidFill>
                  <a:schemeClr val="accent2"/>
                </a:solidFill>
              </a:rPr>
              <a:t/>
            </a:r>
            <a:br>
              <a:rPr lang="en-US" sz="4400" dirty="0">
                <a:solidFill>
                  <a:schemeClr val="accent2"/>
                </a:solidFill>
              </a:rPr>
            </a:br>
            <a:r>
              <a:rPr lang="en-US" sz="4400" dirty="0">
                <a:solidFill>
                  <a:schemeClr val="accent2"/>
                </a:solidFill>
              </a:rPr>
              <a:t>Signs and symptoms</a:t>
            </a:r>
            <a:br>
              <a:rPr lang="en-US" sz="4400" dirty="0">
                <a:solidFill>
                  <a:schemeClr val="accent2"/>
                </a:solidFill>
              </a:rPr>
            </a:br>
            <a:endParaRPr lang="en-US" sz="4400" dirty="0"/>
          </a:p>
        </p:txBody>
      </p:sp>
      <p:sp>
        <p:nvSpPr>
          <p:cNvPr id="3" name="Content Placeholder 2"/>
          <p:cNvSpPr>
            <a:spLocks noGrp="1"/>
          </p:cNvSpPr>
          <p:nvPr>
            <p:ph idx="1"/>
          </p:nvPr>
        </p:nvSpPr>
        <p:spPr>
          <a:xfrm>
            <a:off x="677333" y="1815921"/>
            <a:ext cx="9419703" cy="4225441"/>
          </a:xfrm>
        </p:spPr>
        <p:txBody>
          <a:bodyPr>
            <a:normAutofit/>
          </a:bodyPr>
          <a:lstStyle/>
          <a:p>
            <a:pPr>
              <a:buFont typeface="Wingdings" panose="05000000000000000000" pitchFamily="2" charset="2"/>
              <a:buChar char="§"/>
            </a:pPr>
            <a:r>
              <a:rPr lang="en-US" sz="4400" dirty="0" smtClean="0"/>
              <a:t>Symptoms </a:t>
            </a:r>
            <a:r>
              <a:rPr lang="en-US" sz="4400" dirty="0"/>
              <a:t>and signs of asphyxia</a:t>
            </a:r>
          </a:p>
          <a:p>
            <a:pPr>
              <a:buFont typeface="Wingdings" panose="05000000000000000000" pitchFamily="2" charset="2"/>
              <a:buChar char="§"/>
            </a:pPr>
            <a:r>
              <a:rPr lang="en-US" sz="4400" dirty="0"/>
              <a:t>Air tight seal over the mouth and nose</a:t>
            </a:r>
          </a:p>
          <a:p>
            <a:pPr>
              <a:buFont typeface="Wingdings" panose="05000000000000000000" pitchFamily="2" charset="2"/>
              <a:buChar char="§"/>
            </a:pPr>
            <a:r>
              <a:rPr lang="en-US" sz="4400" dirty="0"/>
              <a:t>Presence of stale air in confined space</a:t>
            </a:r>
          </a:p>
          <a:p>
            <a:endParaRPr lang="en-US" sz="4400" dirty="0"/>
          </a:p>
        </p:txBody>
      </p:sp>
    </p:spTree>
    <p:extLst>
      <p:ext uri="{BB962C8B-B14F-4D97-AF65-F5344CB8AC3E}">
        <p14:creationId xmlns:p14="http://schemas.microsoft.com/office/powerpoint/2010/main" val="35789898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0812"/>
            <a:ext cx="8596668" cy="729803"/>
          </a:xfrm>
        </p:spPr>
        <p:txBody>
          <a:bodyPr/>
          <a:lstStyle/>
          <a:p>
            <a:r>
              <a:rPr lang="en-US" dirty="0" smtClean="0"/>
              <a:t>Treatment </a:t>
            </a:r>
            <a:endParaRPr lang="en-US" dirty="0"/>
          </a:p>
        </p:txBody>
      </p:sp>
      <p:sp>
        <p:nvSpPr>
          <p:cNvPr id="3" name="Content Placeholder 2"/>
          <p:cNvSpPr>
            <a:spLocks noGrp="1"/>
          </p:cNvSpPr>
          <p:nvPr>
            <p:ph idx="1"/>
          </p:nvPr>
        </p:nvSpPr>
        <p:spPr>
          <a:xfrm>
            <a:off x="677334" y="1455313"/>
            <a:ext cx="9496976" cy="4586049"/>
          </a:xfrm>
        </p:spPr>
        <p:txBody>
          <a:bodyPr>
            <a:normAutofit/>
          </a:bodyPr>
          <a:lstStyle/>
          <a:p>
            <a:pPr>
              <a:buFont typeface="Wingdings" panose="05000000000000000000" pitchFamily="2" charset="2"/>
              <a:buChar char="Ø"/>
            </a:pPr>
            <a:r>
              <a:rPr lang="en-US" sz="2800" dirty="0" smtClean="0"/>
              <a:t>Immediately remove any obstruction or remove the casualty to fresh air</a:t>
            </a:r>
          </a:p>
          <a:p>
            <a:pPr>
              <a:buFont typeface="Wingdings" panose="05000000000000000000" pitchFamily="2" charset="2"/>
              <a:buChar char="Ø"/>
            </a:pPr>
            <a:r>
              <a:rPr lang="en-US" sz="2800" dirty="0" smtClean="0"/>
              <a:t>If the casualty is conscious and breathing normally, reassure and observe</a:t>
            </a:r>
          </a:p>
          <a:p>
            <a:pPr>
              <a:buFont typeface="Wingdings" panose="05000000000000000000" pitchFamily="2" charset="2"/>
              <a:buChar char="Ø"/>
            </a:pPr>
            <a:r>
              <a:rPr lang="en-US" sz="2800" dirty="0" smtClean="0"/>
              <a:t>If he is unconscious but breathing normally place in the recovery position</a:t>
            </a:r>
          </a:p>
          <a:p>
            <a:pPr>
              <a:buFont typeface="Wingdings" panose="05000000000000000000" pitchFamily="2" charset="2"/>
              <a:buChar char="Ø"/>
            </a:pPr>
            <a:r>
              <a:rPr lang="en-US" sz="2800" dirty="0" smtClean="0"/>
              <a:t>If breathing is difficult or stopped, begin artificial ventilation immediately</a:t>
            </a:r>
          </a:p>
          <a:p>
            <a:pPr>
              <a:buFont typeface="Wingdings" panose="05000000000000000000" pitchFamily="2" charset="2"/>
              <a:buChar char="Ø"/>
            </a:pPr>
            <a:r>
              <a:rPr lang="en-US" sz="2800" dirty="0" smtClean="0"/>
              <a:t>Shift the casualty to hospital immediately</a:t>
            </a:r>
            <a:endParaRPr lang="en-US" sz="2800" dirty="0"/>
          </a:p>
        </p:txBody>
      </p:sp>
    </p:spTree>
    <p:extLst>
      <p:ext uri="{BB962C8B-B14F-4D97-AF65-F5344CB8AC3E}">
        <p14:creationId xmlns:p14="http://schemas.microsoft.com/office/powerpoint/2010/main" val="4251988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0765" y="2272906"/>
            <a:ext cx="8435661" cy="2312188"/>
          </a:xfrm>
        </p:spPr>
        <p:txBody>
          <a:bodyPr/>
          <a:lstStyle/>
          <a:p>
            <a:r>
              <a:rPr lang="en-US" sz="7200" dirty="0" smtClean="0"/>
              <a:t>SUFFOCATION BY POISONOUS GASES</a:t>
            </a:r>
            <a:endParaRPr lang="en-US" sz="7200" dirty="0"/>
          </a:p>
        </p:txBody>
      </p:sp>
      <p:sp>
        <p:nvSpPr>
          <p:cNvPr id="3" name="Subtitle 2"/>
          <p:cNvSpPr>
            <a:spLocks noGrp="1"/>
          </p:cNvSpPr>
          <p:nvPr>
            <p:ph type="subTitle" idx="1"/>
          </p:nvPr>
        </p:nvSpPr>
        <p:spPr>
          <a:xfrm>
            <a:off x="1519218" y="5396248"/>
            <a:ext cx="7766936" cy="446943"/>
          </a:xfrm>
        </p:spPr>
        <p:txBody>
          <a:bodyPr/>
          <a:lstStyle/>
          <a:p>
            <a:endParaRPr lang="en-US" dirty="0"/>
          </a:p>
        </p:txBody>
      </p:sp>
    </p:spTree>
    <p:extLst>
      <p:ext uri="{BB962C8B-B14F-4D97-AF65-F5344CB8AC3E}">
        <p14:creationId xmlns:p14="http://schemas.microsoft.com/office/powerpoint/2010/main" val="2528525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38389"/>
            <a:ext cx="8596668" cy="1320800"/>
          </a:xfrm>
        </p:spPr>
        <p:txBody>
          <a:bodyPr>
            <a:normAutofit/>
          </a:bodyPr>
          <a:lstStyle/>
          <a:p>
            <a:r>
              <a:rPr lang="en-US" sz="4400" dirty="0" smtClean="0"/>
              <a:t>CARBON MONOXIDE POISONING</a:t>
            </a:r>
            <a:endParaRPr lang="en-US" sz="4400" dirty="0"/>
          </a:p>
        </p:txBody>
      </p:sp>
      <p:sp>
        <p:nvSpPr>
          <p:cNvPr id="3" name="Content Placeholder 2"/>
          <p:cNvSpPr>
            <a:spLocks noGrp="1"/>
          </p:cNvSpPr>
          <p:nvPr>
            <p:ph idx="1"/>
          </p:nvPr>
        </p:nvSpPr>
        <p:spPr>
          <a:xfrm>
            <a:off x="677334" y="2059189"/>
            <a:ext cx="9522734" cy="3877972"/>
          </a:xfrm>
        </p:spPr>
        <p:txBody>
          <a:bodyPr>
            <a:noAutofit/>
          </a:bodyPr>
          <a:lstStyle/>
          <a:p>
            <a:pPr>
              <a:buFont typeface="Wingdings" panose="05000000000000000000" pitchFamily="2" charset="2"/>
              <a:buChar char="q"/>
            </a:pPr>
            <a:r>
              <a:rPr lang="en-US" sz="3200" dirty="0" smtClean="0"/>
              <a:t>Carbon monoxide gas is dangerous because it replaces the oxygen already present in the blood.</a:t>
            </a:r>
          </a:p>
          <a:p>
            <a:pPr>
              <a:buFont typeface="Wingdings" panose="05000000000000000000" pitchFamily="2" charset="2"/>
              <a:buChar char="q"/>
            </a:pPr>
            <a:r>
              <a:rPr lang="en-US" sz="3200" dirty="0" smtClean="0"/>
              <a:t>It is more readily absorbed by the blood than oxygen and a casualty may require prolonged artificial ventilation to clear completely.</a:t>
            </a:r>
          </a:p>
          <a:p>
            <a:pPr>
              <a:buFont typeface="Wingdings" panose="05000000000000000000" pitchFamily="2" charset="2"/>
              <a:buChar char="q"/>
            </a:pPr>
            <a:r>
              <a:rPr lang="en-US" sz="3200" dirty="0"/>
              <a:t>This gas is lighter than </a:t>
            </a:r>
            <a:r>
              <a:rPr lang="en-US" sz="3200" dirty="0" smtClean="0"/>
              <a:t>air.</a:t>
            </a:r>
            <a:endParaRPr lang="en-US" sz="3200" dirty="0"/>
          </a:p>
          <a:p>
            <a:pPr>
              <a:buFont typeface="Wingdings" panose="05000000000000000000" pitchFamily="2" charset="2"/>
              <a:buChar char="q"/>
            </a:pPr>
            <a:endParaRPr lang="en-US" sz="3200" dirty="0"/>
          </a:p>
        </p:txBody>
      </p:sp>
    </p:spTree>
    <p:extLst>
      <p:ext uri="{BB962C8B-B14F-4D97-AF65-F5344CB8AC3E}">
        <p14:creationId xmlns:p14="http://schemas.microsoft.com/office/powerpoint/2010/main" val="3031857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Sources of carbon monoxide gas</a:t>
            </a:r>
            <a:endParaRPr lang="en-US" sz="4400" dirty="0"/>
          </a:p>
        </p:txBody>
      </p:sp>
      <p:sp>
        <p:nvSpPr>
          <p:cNvPr id="3" name="Content Placeholder 2"/>
          <p:cNvSpPr>
            <a:spLocks noGrp="1"/>
          </p:cNvSpPr>
          <p:nvPr>
            <p:ph idx="1"/>
          </p:nvPr>
        </p:nvSpPr>
        <p:spPr>
          <a:xfrm>
            <a:off x="677334" y="1700011"/>
            <a:ext cx="9535612" cy="4444383"/>
          </a:xfrm>
        </p:spPr>
        <p:txBody>
          <a:bodyPr>
            <a:normAutofit/>
          </a:bodyPr>
          <a:lstStyle/>
          <a:p>
            <a:r>
              <a:rPr lang="en-US" sz="4800" dirty="0" smtClean="0"/>
              <a:t>Car exhaust fumes</a:t>
            </a:r>
          </a:p>
          <a:p>
            <a:r>
              <a:rPr lang="en-US" sz="4800" dirty="0" smtClean="0"/>
              <a:t>Partially burnt fuels</a:t>
            </a:r>
          </a:p>
          <a:p>
            <a:r>
              <a:rPr lang="en-US" sz="4800" dirty="0" smtClean="0"/>
              <a:t>Household coal gas</a:t>
            </a:r>
          </a:p>
          <a:p>
            <a:r>
              <a:rPr lang="en-US" sz="4800" dirty="0" smtClean="0"/>
              <a:t>Coal mines</a:t>
            </a:r>
          </a:p>
          <a:p>
            <a:r>
              <a:rPr lang="en-US" sz="4800" dirty="0" smtClean="0"/>
              <a:t>Charcoal stores combustion</a:t>
            </a:r>
          </a:p>
        </p:txBody>
      </p:sp>
    </p:spTree>
    <p:extLst>
      <p:ext uri="{BB962C8B-B14F-4D97-AF65-F5344CB8AC3E}">
        <p14:creationId xmlns:p14="http://schemas.microsoft.com/office/powerpoint/2010/main" val="1667728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9448"/>
            <a:ext cx="8596668" cy="742682"/>
          </a:xfrm>
        </p:spPr>
        <p:txBody>
          <a:bodyPr/>
          <a:lstStyle/>
          <a:p>
            <a:r>
              <a:rPr lang="en-US" dirty="0" smtClean="0"/>
              <a:t>Signs and symptoms</a:t>
            </a:r>
            <a:endParaRPr lang="en-US" dirty="0"/>
          </a:p>
        </p:txBody>
      </p:sp>
      <p:sp>
        <p:nvSpPr>
          <p:cNvPr id="3" name="Content Placeholder 2"/>
          <p:cNvSpPr>
            <a:spLocks noGrp="1"/>
          </p:cNvSpPr>
          <p:nvPr>
            <p:ph idx="1"/>
          </p:nvPr>
        </p:nvSpPr>
        <p:spPr>
          <a:xfrm>
            <a:off x="677334" y="1519707"/>
            <a:ext cx="9535612" cy="4636394"/>
          </a:xfrm>
        </p:spPr>
        <p:txBody>
          <a:bodyPr>
            <a:noAutofit/>
          </a:bodyPr>
          <a:lstStyle/>
          <a:p>
            <a:pPr>
              <a:buFont typeface="Wingdings" panose="05000000000000000000" pitchFamily="2" charset="2"/>
              <a:buChar char="§"/>
            </a:pPr>
            <a:r>
              <a:rPr lang="en-US" sz="3200" dirty="0" smtClean="0"/>
              <a:t>Symptoms and signs of asphyxia</a:t>
            </a:r>
          </a:p>
          <a:p>
            <a:pPr>
              <a:buFont typeface="Wingdings" panose="05000000000000000000" pitchFamily="2" charset="2"/>
              <a:buChar char="§"/>
            </a:pPr>
            <a:r>
              <a:rPr lang="en-US" sz="3200" dirty="0" smtClean="0"/>
              <a:t>Headache</a:t>
            </a:r>
          </a:p>
          <a:p>
            <a:pPr>
              <a:buFont typeface="Wingdings" panose="05000000000000000000" pitchFamily="2" charset="2"/>
              <a:buChar char="§"/>
            </a:pPr>
            <a:r>
              <a:rPr lang="en-US" sz="3200" dirty="0" smtClean="0"/>
              <a:t>Color may be normal but will deepen to cherry pink as the level of carbon monoxide in the blood rises.</a:t>
            </a:r>
          </a:p>
          <a:p>
            <a:pPr>
              <a:buFont typeface="Wingdings" panose="05000000000000000000" pitchFamily="2" charset="2"/>
              <a:buChar char="§"/>
            </a:pPr>
            <a:r>
              <a:rPr lang="en-US" sz="3200" dirty="0" smtClean="0"/>
              <a:t>Confusion</a:t>
            </a:r>
          </a:p>
          <a:p>
            <a:pPr>
              <a:buFont typeface="Wingdings" panose="05000000000000000000" pitchFamily="2" charset="2"/>
              <a:buChar char="§"/>
            </a:pPr>
            <a:r>
              <a:rPr lang="en-US" sz="3200" dirty="0" smtClean="0"/>
              <a:t>Difficulty in breathing</a:t>
            </a:r>
          </a:p>
          <a:p>
            <a:pPr>
              <a:buFont typeface="Wingdings" panose="05000000000000000000" pitchFamily="2" charset="2"/>
              <a:buChar char="§"/>
            </a:pPr>
            <a:r>
              <a:rPr lang="en-US" sz="3200" dirty="0" smtClean="0"/>
              <a:t>Unconsciousness may develop</a:t>
            </a:r>
            <a:endParaRPr lang="en-US" sz="3200" dirty="0"/>
          </a:p>
        </p:txBody>
      </p:sp>
    </p:spTree>
    <p:extLst>
      <p:ext uri="{BB962C8B-B14F-4D97-AF65-F5344CB8AC3E}">
        <p14:creationId xmlns:p14="http://schemas.microsoft.com/office/powerpoint/2010/main" val="1649696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729803"/>
          </a:xfrm>
        </p:spPr>
        <p:txBody>
          <a:bodyPr/>
          <a:lstStyle/>
          <a:p>
            <a:r>
              <a:rPr lang="en-US" dirty="0" smtClean="0"/>
              <a:t>Treatment </a:t>
            </a:r>
            <a:endParaRPr lang="en-US" dirty="0"/>
          </a:p>
        </p:txBody>
      </p:sp>
      <p:sp>
        <p:nvSpPr>
          <p:cNvPr id="3" name="Content Placeholder 2"/>
          <p:cNvSpPr>
            <a:spLocks noGrp="1"/>
          </p:cNvSpPr>
          <p:nvPr>
            <p:ph idx="1"/>
          </p:nvPr>
        </p:nvSpPr>
        <p:spPr>
          <a:xfrm>
            <a:off x="677334" y="1206808"/>
            <a:ext cx="9522734" cy="5168233"/>
          </a:xfrm>
        </p:spPr>
        <p:txBody>
          <a:bodyPr>
            <a:noAutofit/>
          </a:bodyPr>
          <a:lstStyle/>
          <a:p>
            <a:pPr>
              <a:buFont typeface="Wingdings" panose="05000000000000000000" pitchFamily="2" charset="2"/>
              <a:buChar char="Ø"/>
            </a:pPr>
            <a:r>
              <a:rPr lang="en-US" sz="2800" dirty="0" smtClean="0"/>
              <a:t>Cut off the source of gas.</a:t>
            </a:r>
          </a:p>
          <a:p>
            <a:pPr>
              <a:buFont typeface="Wingdings" panose="05000000000000000000" pitchFamily="2" charset="2"/>
              <a:buChar char="Ø"/>
            </a:pPr>
            <a:r>
              <a:rPr lang="en-US" sz="2800" dirty="0" smtClean="0"/>
              <a:t>Open the door and windows of the room and ensure fresh air.</a:t>
            </a:r>
          </a:p>
          <a:p>
            <a:pPr>
              <a:buFont typeface="Wingdings" panose="05000000000000000000" pitchFamily="2" charset="2"/>
              <a:buChar char="Ø"/>
            </a:pPr>
            <a:r>
              <a:rPr lang="en-US" sz="2800" dirty="0" smtClean="0"/>
              <a:t>Before entering the enclosed space, take two or three deep breaths and hold your breath as long as you can.</a:t>
            </a:r>
          </a:p>
          <a:p>
            <a:pPr>
              <a:buFont typeface="Wingdings" panose="05000000000000000000" pitchFamily="2" charset="2"/>
              <a:buChar char="Ø"/>
            </a:pPr>
            <a:r>
              <a:rPr lang="en-US" sz="2800" dirty="0" smtClean="0"/>
              <a:t>Crawl along the floor (as the gas is lighter than air).</a:t>
            </a:r>
          </a:p>
          <a:p>
            <a:pPr>
              <a:buFont typeface="Wingdings" panose="05000000000000000000" pitchFamily="2" charset="2"/>
              <a:buChar char="Ø"/>
            </a:pPr>
            <a:r>
              <a:rPr lang="en-US" sz="2800" dirty="0"/>
              <a:t>R</a:t>
            </a:r>
            <a:r>
              <a:rPr lang="en-US" sz="2800" dirty="0" smtClean="0"/>
              <a:t>emove the casualty as quickly as possible for fresh air.</a:t>
            </a:r>
          </a:p>
          <a:p>
            <a:pPr>
              <a:buFont typeface="Wingdings" panose="05000000000000000000" pitchFamily="2" charset="2"/>
              <a:buChar char="Ø"/>
            </a:pPr>
            <a:r>
              <a:rPr lang="en-US" sz="2800" dirty="0" smtClean="0"/>
              <a:t>If breathing is difficult or stopped, start artificial respiration.</a:t>
            </a:r>
          </a:p>
          <a:p>
            <a:pPr>
              <a:buFont typeface="Wingdings" panose="05000000000000000000" pitchFamily="2" charset="2"/>
              <a:buChar char="Ø"/>
            </a:pPr>
            <a:r>
              <a:rPr lang="en-US" sz="2800" dirty="0" smtClean="0"/>
              <a:t>Shift the casualty to the hospital immediately.</a:t>
            </a:r>
            <a:endParaRPr lang="en-US" sz="2800" dirty="0"/>
          </a:p>
        </p:txBody>
      </p:sp>
    </p:spTree>
    <p:extLst>
      <p:ext uri="{BB962C8B-B14F-4D97-AF65-F5344CB8AC3E}">
        <p14:creationId xmlns:p14="http://schemas.microsoft.com/office/powerpoint/2010/main" val="1837068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29296"/>
            <a:ext cx="8596668" cy="819955"/>
          </a:xfrm>
        </p:spPr>
        <p:txBody>
          <a:bodyPr>
            <a:normAutofit/>
          </a:bodyPr>
          <a:lstStyle/>
          <a:p>
            <a:r>
              <a:rPr lang="en-US" sz="4000" dirty="0" smtClean="0"/>
              <a:t>CARBON DIOXIDE AND OTHER GASES</a:t>
            </a:r>
            <a:endParaRPr lang="en-US" sz="4000" dirty="0"/>
          </a:p>
        </p:txBody>
      </p:sp>
      <p:sp>
        <p:nvSpPr>
          <p:cNvPr id="3" name="Content Placeholder 2"/>
          <p:cNvSpPr>
            <a:spLocks noGrp="1"/>
          </p:cNvSpPr>
          <p:nvPr>
            <p:ph idx="1"/>
          </p:nvPr>
        </p:nvSpPr>
        <p:spPr>
          <a:xfrm>
            <a:off x="677333" y="1455313"/>
            <a:ext cx="9600007" cy="4778062"/>
          </a:xfrm>
        </p:spPr>
        <p:txBody>
          <a:bodyPr>
            <a:noAutofit/>
          </a:bodyPr>
          <a:lstStyle/>
          <a:p>
            <a:pPr marL="0" indent="0">
              <a:buNone/>
            </a:pPr>
            <a:r>
              <a:rPr lang="en-US" sz="3600" u="sng" dirty="0" smtClean="0">
                <a:solidFill>
                  <a:schemeClr val="accent2"/>
                </a:solidFill>
              </a:rPr>
              <a:t>Sources:</a:t>
            </a:r>
          </a:p>
          <a:p>
            <a:r>
              <a:rPr lang="en-US" sz="2800" dirty="0" smtClean="0"/>
              <a:t>Coal mines</a:t>
            </a:r>
          </a:p>
          <a:p>
            <a:r>
              <a:rPr lang="en-US" sz="2800" dirty="0" smtClean="0"/>
              <a:t>Deep unused wells</a:t>
            </a:r>
          </a:p>
          <a:p>
            <a:r>
              <a:rPr lang="en-US" sz="2800" dirty="0" smtClean="0"/>
              <a:t>Sewerages</a:t>
            </a:r>
          </a:p>
          <a:p>
            <a:r>
              <a:rPr lang="en-US" sz="2800" dirty="0" smtClean="0"/>
              <a:t>Butane and propane are used at home and in industry for heating, lighting or refrigerating and can leak from faulty connections.</a:t>
            </a:r>
          </a:p>
          <a:p>
            <a:pPr marL="0" indent="0">
              <a:buNone/>
            </a:pPr>
            <a:r>
              <a:rPr lang="en-US" sz="3600" u="sng" dirty="0" smtClean="0">
                <a:solidFill>
                  <a:schemeClr val="accent2"/>
                </a:solidFill>
              </a:rPr>
              <a:t>Signs and symptoms:</a:t>
            </a:r>
          </a:p>
          <a:p>
            <a:r>
              <a:rPr lang="en-US" sz="2800" dirty="0" smtClean="0"/>
              <a:t>Same as in carbon monoxide poisoning.</a:t>
            </a:r>
            <a:endParaRPr lang="en-US" sz="2800" dirty="0"/>
          </a:p>
        </p:txBody>
      </p:sp>
    </p:spTree>
    <p:extLst>
      <p:ext uri="{BB962C8B-B14F-4D97-AF65-F5344CB8AC3E}">
        <p14:creationId xmlns:p14="http://schemas.microsoft.com/office/powerpoint/2010/main" val="30345458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smtClean="0"/>
              <a:t>Treatment </a:t>
            </a:r>
            <a:endParaRPr lang="en-US" dirty="0"/>
          </a:p>
        </p:txBody>
      </p:sp>
      <p:sp>
        <p:nvSpPr>
          <p:cNvPr id="3" name="Content Placeholder 2"/>
          <p:cNvSpPr>
            <a:spLocks noGrp="1"/>
          </p:cNvSpPr>
          <p:nvPr>
            <p:ph idx="1"/>
          </p:nvPr>
        </p:nvSpPr>
        <p:spPr>
          <a:xfrm>
            <a:off x="677334" y="1545465"/>
            <a:ext cx="9561370" cy="4457261"/>
          </a:xfrm>
        </p:spPr>
        <p:txBody>
          <a:bodyPr>
            <a:normAutofit/>
          </a:bodyPr>
          <a:lstStyle/>
          <a:p>
            <a:pPr>
              <a:buFont typeface="Wingdings" panose="05000000000000000000" pitchFamily="2" charset="2"/>
              <a:buChar char="Ø"/>
            </a:pPr>
            <a:r>
              <a:rPr lang="en-US" sz="2800" dirty="0" smtClean="0"/>
              <a:t>Observe all the precautions mentioned in carbon monoxide poisoning management.</a:t>
            </a:r>
          </a:p>
          <a:p>
            <a:pPr>
              <a:buFont typeface="Wingdings" panose="05000000000000000000" pitchFamily="2" charset="2"/>
              <a:buChar char="Ø"/>
            </a:pPr>
            <a:r>
              <a:rPr lang="en-US" sz="2800" dirty="0" smtClean="0"/>
              <a:t>Enter in the room or mine in upright position (as the gas is heavier than air and collects near the floor.</a:t>
            </a:r>
          </a:p>
          <a:p>
            <a:pPr>
              <a:buFont typeface="Wingdings" panose="05000000000000000000" pitchFamily="2" charset="2"/>
              <a:buChar char="Ø"/>
            </a:pPr>
            <a:r>
              <a:rPr lang="en-US" sz="2800" dirty="0" smtClean="0"/>
              <a:t>Remove the casualty to fresh air.</a:t>
            </a:r>
          </a:p>
          <a:p>
            <a:pPr>
              <a:buFont typeface="Wingdings" panose="05000000000000000000" pitchFamily="2" charset="2"/>
              <a:buChar char="Ø"/>
            </a:pPr>
            <a:r>
              <a:rPr lang="en-US" sz="2800" dirty="0" smtClean="0"/>
              <a:t>Use gas mask to protect yourself if available.</a:t>
            </a:r>
          </a:p>
          <a:p>
            <a:pPr>
              <a:buFont typeface="Wingdings" panose="05000000000000000000" pitchFamily="2" charset="2"/>
              <a:buChar char="Ø"/>
            </a:pPr>
            <a:r>
              <a:rPr lang="en-US" sz="2800" dirty="0" smtClean="0"/>
              <a:t>If there is difficulty in breathing or it has stopped, then give artificial ventilation. Shift the casualty to hospital immediately.</a:t>
            </a:r>
            <a:endParaRPr lang="en-US" sz="2800" dirty="0"/>
          </a:p>
        </p:txBody>
      </p:sp>
    </p:spTree>
    <p:extLst>
      <p:ext uri="{BB962C8B-B14F-4D97-AF65-F5344CB8AC3E}">
        <p14:creationId xmlns:p14="http://schemas.microsoft.com/office/powerpoint/2010/main" val="208312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52023"/>
            <a:ext cx="8596668" cy="755561"/>
          </a:xfrm>
        </p:spPr>
        <p:txBody>
          <a:bodyPr/>
          <a:lstStyle/>
          <a:p>
            <a:r>
              <a:rPr lang="en-US" dirty="0" smtClean="0"/>
              <a:t>Signs and symptoms </a:t>
            </a:r>
            <a:endParaRPr lang="en-US" dirty="0"/>
          </a:p>
        </p:txBody>
      </p:sp>
      <p:sp>
        <p:nvSpPr>
          <p:cNvPr id="3" name="Content Placeholder 2"/>
          <p:cNvSpPr>
            <a:spLocks noGrp="1"/>
          </p:cNvSpPr>
          <p:nvPr>
            <p:ph idx="1"/>
          </p:nvPr>
        </p:nvSpPr>
        <p:spPr>
          <a:xfrm>
            <a:off x="677333" y="1365161"/>
            <a:ext cx="9574249" cy="4868214"/>
          </a:xfrm>
        </p:spPr>
        <p:txBody>
          <a:bodyPr>
            <a:noAutofit/>
          </a:bodyPr>
          <a:lstStyle/>
          <a:p>
            <a:pPr>
              <a:buFont typeface="Wingdings" panose="05000000000000000000" pitchFamily="2" charset="2"/>
              <a:buChar char="§"/>
            </a:pPr>
            <a:r>
              <a:rPr lang="en-US" sz="3200" dirty="0" smtClean="0"/>
              <a:t>Difficulty in breathing, rate and depth increases</a:t>
            </a:r>
          </a:p>
          <a:p>
            <a:pPr>
              <a:buFont typeface="Wingdings" panose="05000000000000000000" pitchFamily="2" charset="2"/>
              <a:buChar char="§"/>
            </a:pPr>
            <a:r>
              <a:rPr lang="en-US" sz="3200" dirty="0" smtClean="0"/>
              <a:t>Frothing at the mouth</a:t>
            </a:r>
          </a:p>
          <a:p>
            <a:pPr>
              <a:buFont typeface="Wingdings" panose="05000000000000000000" pitchFamily="2" charset="2"/>
              <a:buChar char="§"/>
            </a:pPr>
            <a:r>
              <a:rPr lang="en-US" sz="3200" dirty="0" smtClean="0"/>
              <a:t>Blueness of lips and finger nails</a:t>
            </a:r>
          </a:p>
          <a:p>
            <a:pPr>
              <a:buFont typeface="Wingdings" panose="05000000000000000000" pitchFamily="2" charset="2"/>
              <a:buChar char="§"/>
            </a:pPr>
            <a:r>
              <a:rPr lang="en-US" sz="3200" dirty="0" smtClean="0"/>
              <a:t>Confusion</a:t>
            </a:r>
          </a:p>
          <a:p>
            <a:pPr>
              <a:buFont typeface="Wingdings" panose="05000000000000000000" pitchFamily="2" charset="2"/>
              <a:buChar char="§"/>
            </a:pPr>
            <a:r>
              <a:rPr lang="en-US" sz="3200" dirty="0" smtClean="0"/>
              <a:t>Casualty will be unable to speak</a:t>
            </a:r>
          </a:p>
          <a:p>
            <a:pPr>
              <a:buFont typeface="Wingdings" panose="05000000000000000000" pitchFamily="2" charset="2"/>
              <a:buChar char="§"/>
            </a:pPr>
            <a:r>
              <a:rPr lang="en-US" sz="3200" dirty="0" smtClean="0"/>
              <a:t>Congestion of the face and neck veins becoming prominent</a:t>
            </a:r>
          </a:p>
          <a:p>
            <a:pPr>
              <a:buFont typeface="Wingdings" panose="05000000000000000000" pitchFamily="2" charset="2"/>
              <a:buChar char="§"/>
            </a:pPr>
            <a:r>
              <a:rPr lang="en-US" sz="3200" dirty="0" smtClean="0"/>
              <a:t>Possible unconsciousness</a:t>
            </a:r>
            <a:endParaRPr lang="en-US" sz="3200" dirty="0"/>
          </a:p>
        </p:txBody>
      </p:sp>
    </p:spTree>
    <p:extLst>
      <p:ext uri="{BB962C8B-B14F-4D97-AF65-F5344CB8AC3E}">
        <p14:creationId xmlns:p14="http://schemas.microsoft.com/office/powerpoint/2010/main" val="4283255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Evergeening\Images\Come_Shake_the_Money_Tree! - Copy.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29047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690"/>
            <a:ext cx="8596668" cy="922986"/>
          </a:xfrm>
        </p:spPr>
        <p:txBody>
          <a:bodyPr/>
          <a:lstStyle/>
          <a:p>
            <a:r>
              <a:rPr lang="en-US" dirty="0" smtClean="0"/>
              <a:t>Treatment </a:t>
            </a:r>
            <a:endParaRPr lang="en-US" dirty="0"/>
          </a:p>
        </p:txBody>
      </p:sp>
      <p:sp>
        <p:nvSpPr>
          <p:cNvPr id="3" name="Content Placeholder 2"/>
          <p:cNvSpPr>
            <a:spLocks noGrp="1"/>
          </p:cNvSpPr>
          <p:nvPr>
            <p:ph idx="1"/>
          </p:nvPr>
        </p:nvSpPr>
        <p:spPr>
          <a:xfrm>
            <a:off x="677334" y="1416676"/>
            <a:ext cx="9445460" cy="4637564"/>
          </a:xfrm>
        </p:spPr>
        <p:txBody>
          <a:bodyPr>
            <a:noAutofit/>
          </a:bodyPr>
          <a:lstStyle/>
          <a:p>
            <a:pPr>
              <a:buFont typeface="Wingdings" panose="05000000000000000000" pitchFamily="2" charset="2"/>
              <a:buChar char="Ø"/>
            </a:pPr>
            <a:r>
              <a:rPr lang="en-US" sz="2800" dirty="0" smtClean="0"/>
              <a:t>Remove any debris or false teeth from the casualty’s mouth and encourage the casualty to cough.</a:t>
            </a:r>
          </a:p>
          <a:p>
            <a:pPr>
              <a:buFont typeface="Wingdings" panose="05000000000000000000" pitchFamily="2" charset="2"/>
              <a:buChar char="Ø"/>
            </a:pPr>
            <a:r>
              <a:rPr lang="en-US" sz="2800" dirty="0" smtClean="0"/>
              <a:t>Help the casualty to bend over with the head lower than the lungs. Slap the casualty smartly between the shoulder blades with the heel of the hand up to five times: each slap should be hard enough to remove the obstruction by itself.</a:t>
            </a:r>
          </a:p>
          <a:p>
            <a:pPr>
              <a:buFont typeface="Wingdings" panose="05000000000000000000" pitchFamily="2" charset="2"/>
              <a:buChar char="Ø"/>
            </a:pPr>
            <a:r>
              <a:rPr lang="en-US" sz="2800" dirty="0" smtClean="0"/>
              <a:t>Check the mouth to see if the obstruction has been dislodged. If it has not, you may be able to remove it by performing abdominal thrust.</a:t>
            </a:r>
            <a:endParaRPr lang="en-US" sz="2800" dirty="0"/>
          </a:p>
        </p:txBody>
      </p:sp>
    </p:spTree>
    <p:extLst>
      <p:ext uri="{BB962C8B-B14F-4D97-AF65-F5344CB8AC3E}">
        <p14:creationId xmlns:p14="http://schemas.microsoft.com/office/powerpoint/2010/main" val="43423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2" y="339143"/>
            <a:ext cx="8720210" cy="755561"/>
          </a:xfrm>
        </p:spPr>
        <p:txBody>
          <a:bodyPr/>
          <a:lstStyle/>
          <a:p>
            <a:r>
              <a:rPr lang="en-US" dirty="0" smtClean="0"/>
              <a:t>Cont’d</a:t>
            </a:r>
            <a:endParaRPr lang="en-US" dirty="0"/>
          </a:p>
        </p:txBody>
      </p:sp>
      <p:sp>
        <p:nvSpPr>
          <p:cNvPr id="3" name="Content Placeholder 2"/>
          <p:cNvSpPr>
            <a:spLocks noGrp="1"/>
          </p:cNvSpPr>
          <p:nvPr>
            <p:ph idx="1"/>
          </p:nvPr>
        </p:nvSpPr>
        <p:spPr>
          <a:xfrm>
            <a:off x="553792" y="1184856"/>
            <a:ext cx="9659154" cy="5112913"/>
          </a:xfrm>
        </p:spPr>
        <p:txBody>
          <a:bodyPr>
            <a:noAutofit/>
          </a:bodyPr>
          <a:lstStyle/>
          <a:p>
            <a:pPr marL="0" indent="0">
              <a:buNone/>
            </a:pPr>
            <a:r>
              <a:rPr lang="en-US" sz="4000" i="1" dirty="0" smtClean="0">
                <a:solidFill>
                  <a:schemeClr val="accent2"/>
                </a:solidFill>
              </a:rPr>
              <a:t>a. For the unconscious choking casualty:</a:t>
            </a:r>
          </a:p>
          <a:p>
            <a:pPr>
              <a:buFont typeface="Wingdings" panose="05000000000000000000" pitchFamily="2" charset="2"/>
              <a:buChar char="Ø"/>
            </a:pPr>
            <a:r>
              <a:rPr lang="en-US" sz="2800" dirty="0" smtClean="0"/>
              <a:t>Turn the casualty on the back, open the airway and begin artificial ventilation. If this is not successful, roll the casualty on to the side facing you with the chest against your thigh and the head well back and perform up to five back slaps.</a:t>
            </a:r>
          </a:p>
          <a:p>
            <a:pPr>
              <a:buFont typeface="Wingdings" panose="05000000000000000000" pitchFamily="2" charset="2"/>
              <a:buChar char="Ø"/>
            </a:pPr>
            <a:r>
              <a:rPr lang="en-US" sz="2800" dirty="0" smtClean="0"/>
              <a:t>Check the mouth to see if the obstruction has been dislodged. If it had, hook it out with your finger. If it has not, turn the casualty on to the back with the head in the open airway position and perform abdominal thrust.</a:t>
            </a:r>
          </a:p>
        </p:txBody>
      </p:sp>
    </p:spTree>
    <p:extLst>
      <p:ext uri="{BB962C8B-B14F-4D97-AF65-F5344CB8AC3E}">
        <p14:creationId xmlns:p14="http://schemas.microsoft.com/office/powerpoint/2010/main" val="345358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erson making the Heimlich's manoeuvre to the victim in a lying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7617" y="0"/>
            <a:ext cx="5984383"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p:nvSpPr>
        <p:spPr bwMode="auto">
          <a:xfrm>
            <a:off x="4146997" y="2578824"/>
            <a:ext cx="194900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spcBef>
                <a:spcPct val="20000"/>
              </a:spcBef>
              <a:buClr>
                <a:schemeClr val="accent2"/>
              </a:buClr>
              <a:buSzPct val="55000"/>
              <a:buFont typeface="Wingdings" panose="05000000000000000000" pitchFamily="2" charset="2"/>
              <a:buChar char="n"/>
              <a:defRPr sz="2800">
                <a:solidFill>
                  <a:srgbClr val="CC0000"/>
                </a:solidFill>
                <a:latin typeface="Tahoma" panose="020B060403050404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rgbClr val="CC0000"/>
                </a:solidFill>
                <a:latin typeface="Tahoma" panose="020B0604030504040204" pitchFamily="34" charset="0"/>
              </a:defRPr>
            </a:lvl2pPr>
            <a:lvl3pPr marL="11430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4pPr>
            <a:lvl5pPr marL="20574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9pPr>
          </a:lstStyle>
          <a:p>
            <a:pPr algn="ctr">
              <a:spcBef>
                <a:spcPct val="50000"/>
              </a:spcBef>
              <a:buClrTx/>
              <a:buSzTx/>
              <a:buNone/>
            </a:pPr>
            <a:r>
              <a:rPr lang="en-GB" altLang="en-US" sz="2400" b="1" dirty="0">
                <a:solidFill>
                  <a:srgbClr val="000099"/>
                </a:solidFill>
                <a:latin typeface="Arial" panose="020B0604020202020204" pitchFamily="34" charset="0"/>
              </a:rPr>
              <a:t>5   Abdominal Thrusts</a:t>
            </a:r>
          </a:p>
          <a:p>
            <a:pPr algn="ctr" eaLnBrk="1" hangingPunct="1">
              <a:spcBef>
                <a:spcPct val="50000"/>
              </a:spcBef>
              <a:buClrTx/>
              <a:buSzTx/>
              <a:buFontTx/>
              <a:buNone/>
            </a:pPr>
            <a:endParaRPr lang="en-GB" altLang="en-US" sz="2400" b="1" dirty="0">
              <a:solidFill>
                <a:srgbClr val="000099"/>
              </a:solidFill>
              <a:latin typeface="Arial" panose="020B0604020202020204" pitchFamily="34" charset="0"/>
            </a:endParaRPr>
          </a:p>
        </p:txBody>
      </p:sp>
      <p:pic>
        <p:nvPicPr>
          <p:cNvPr id="14" name="Picture 12" descr="Capture-0000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426290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604" y="4333150"/>
            <a:ext cx="2410111" cy="220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5423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333</TotalTime>
  <Words>2773</Words>
  <Application>Microsoft Office PowerPoint</Application>
  <PresentationFormat>Widescreen</PresentationFormat>
  <Paragraphs>304</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Trebuchet MS</vt:lpstr>
      <vt:lpstr>Wingdings</vt:lpstr>
      <vt:lpstr>Wingdings 3</vt:lpstr>
      <vt:lpstr>Facet</vt:lpstr>
      <vt:lpstr>RESPIRATORY EMERGENCIES</vt:lpstr>
      <vt:lpstr>CHOKING</vt:lpstr>
      <vt:lpstr>PowerPoint Presentation</vt:lpstr>
      <vt:lpstr>Introduction </vt:lpstr>
      <vt:lpstr>Choking</vt:lpstr>
      <vt:lpstr>Signs and symptoms </vt:lpstr>
      <vt:lpstr>Treatment </vt:lpstr>
      <vt:lpstr>Cont’d</vt:lpstr>
      <vt:lpstr>PowerPoint Presentation</vt:lpstr>
      <vt:lpstr>PowerPoint Presentation</vt:lpstr>
      <vt:lpstr>Cont’d</vt:lpstr>
      <vt:lpstr>Cont’d</vt:lpstr>
      <vt:lpstr>Cont’d</vt:lpstr>
      <vt:lpstr>Cont’d</vt:lpstr>
      <vt:lpstr>PowerPoint Presentation</vt:lpstr>
      <vt:lpstr>Abdominal thrust for infants</vt:lpstr>
      <vt:lpstr>PowerPoint Presentation</vt:lpstr>
      <vt:lpstr>Cont’d</vt:lpstr>
      <vt:lpstr>Precautions </vt:lpstr>
      <vt:lpstr>The Do and Don’ts for First Aid Treatment</vt:lpstr>
      <vt:lpstr>The Do and Don’ts for First Aid Treatment</vt:lpstr>
      <vt:lpstr>DROWNING</vt:lpstr>
      <vt:lpstr>Introduction </vt:lpstr>
      <vt:lpstr>Effect of drowning</vt:lpstr>
      <vt:lpstr>Signs and symptoms</vt:lpstr>
      <vt:lpstr>Treatment </vt:lpstr>
      <vt:lpstr>Cont’d</vt:lpstr>
      <vt:lpstr>Cont’d</vt:lpstr>
      <vt:lpstr>Cont’d</vt:lpstr>
      <vt:lpstr>Cont’d</vt:lpstr>
      <vt:lpstr>Things to remember..</vt:lpstr>
      <vt:lpstr>STATUS ASTHMATICUS</vt:lpstr>
      <vt:lpstr>Introduction </vt:lpstr>
      <vt:lpstr>Signs and symptoms</vt:lpstr>
      <vt:lpstr>Treatment </vt:lpstr>
      <vt:lpstr>ASPHYXIA</vt:lpstr>
      <vt:lpstr>Introduction </vt:lpstr>
      <vt:lpstr>Cont’d</vt:lpstr>
      <vt:lpstr>Signs and symptoms</vt:lpstr>
      <vt:lpstr>Treatment</vt:lpstr>
      <vt:lpstr>STRANGULATION, THROTTLING, HANGING</vt:lpstr>
      <vt:lpstr>Introduction </vt:lpstr>
      <vt:lpstr>Signs and symptoms </vt:lpstr>
      <vt:lpstr>Treatment</vt:lpstr>
      <vt:lpstr>SMOKE INHALATION</vt:lpstr>
      <vt:lpstr>Introduction </vt:lpstr>
      <vt:lpstr>Signs and symptoms</vt:lpstr>
      <vt:lpstr>Treatment </vt:lpstr>
      <vt:lpstr>SUFFOCATION</vt:lpstr>
      <vt:lpstr>Introduction </vt:lpstr>
      <vt:lpstr> Signs and symptoms </vt:lpstr>
      <vt:lpstr>Treatment </vt:lpstr>
      <vt:lpstr>SUFFOCATION BY POISONOUS GASES</vt:lpstr>
      <vt:lpstr>CARBON MONOXIDE POISONING</vt:lpstr>
      <vt:lpstr>Sources of carbon monoxide gas</vt:lpstr>
      <vt:lpstr>Signs and symptoms</vt:lpstr>
      <vt:lpstr>Treatment </vt:lpstr>
      <vt:lpstr>CARBON DIOXIDE AND OTHER GASES</vt:lpstr>
      <vt:lpstr>Treatment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ASTHMATICUS</dc:title>
  <dc:creator>anne pc</dc:creator>
  <cp:lastModifiedBy>anne pc</cp:lastModifiedBy>
  <cp:revision>42</cp:revision>
  <dcterms:created xsi:type="dcterms:W3CDTF">2016-10-25T03:08:03Z</dcterms:created>
  <dcterms:modified xsi:type="dcterms:W3CDTF">2017-11-23T06:26:40Z</dcterms:modified>
</cp:coreProperties>
</file>