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724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3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notesMaster" Target="notesMasters/notesMaster1.xml" /><Relationship Id="rId3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746A2-4E4C-4CC7-8E0D-4A822EAA33C7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E5ECA-828E-41B0-BA57-E37151C4B1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Adolescents</a:t>
            </a:r>
            <a:r>
              <a:rPr lang="en-US" baseline="0" dirty="0"/>
              <a:t> –after onset of puberty  which is characterized by chest or underarm hair in males and breast development in females.</a:t>
            </a:r>
          </a:p>
          <a:p>
            <a:r>
              <a:rPr lang="en-US" baseline="0" dirty="0"/>
              <a:t>Infants –exclude newly born in the delivery room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E5ECA-828E-41B0-BA57-E37151C4B1F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E5ECA-828E-41B0-BA57-E37151C4B1F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the links</a:t>
            </a:r>
            <a:r>
              <a:rPr lang="en-US" baseline="0" dirty="0"/>
              <a:t> in the COS are not separate, but connected . Each link describes an action during a resuscitation attempt that is critical to a successful  outcome. If one link is broken, the chance for a good outcome is decreased. These mutually dependent links represent the most important action in the management of cardiac arrest.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E5ECA-828E-41B0-BA57-E37151C4B1F3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Symptoms</a:t>
            </a:r>
            <a:r>
              <a:rPr lang="en-US" baseline="0" dirty="0"/>
              <a:t> of heart attack can be different in women and may experience </a:t>
            </a:r>
          </a:p>
          <a:p>
            <a:r>
              <a:rPr lang="en-US" baseline="0" dirty="0"/>
              <a:t>Pain in the jaw, arms, back or neck</a:t>
            </a:r>
          </a:p>
          <a:p>
            <a:r>
              <a:rPr lang="en-US" baseline="0" dirty="0"/>
              <a:t>Light headedness </a:t>
            </a:r>
          </a:p>
          <a:p>
            <a:r>
              <a:rPr lang="en-US" baseline="0" dirty="0"/>
              <a:t>Nausea and </a:t>
            </a:r>
            <a:r>
              <a:rPr lang="en-US" baseline="0" dirty="0" err="1"/>
              <a:t>vommiting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9E5ECA-828E-41B0-BA57-E37151C4B1F3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8E60A5D3-E8DE-4D76-82D4-4397A6B0B6AC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7901217-E914-46A5-B6B3-44D6C6367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A5D3-E8DE-4D76-82D4-4397A6B0B6AC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1217-E914-46A5-B6B3-44D6C6367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A5D3-E8DE-4D76-82D4-4397A6B0B6AC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1217-E914-46A5-B6B3-44D6C6367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A5D3-E8DE-4D76-82D4-4397A6B0B6AC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1217-E914-46A5-B6B3-44D6C6367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A5D3-E8DE-4D76-82D4-4397A6B0B6AC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1217-E914-46A5-B6B3-44D6C6367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A5D3-E8DE-4D76-82D4-4397A6B0B6AC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1217-E914-46A5-B6B3-44D6C6367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A5D3-E8DE-4D76-82D4-4397A6B0B6AC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1217-E914-46A5-B6B3-44D6C6367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A5D3-E8DE-4D76-82D4-4397A6B0B6AC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1217-E914-46A5-B6B3-44D6C6367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A5D3-E8DE-4D76-82D4-4397A6B0B6AC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1217-E914-46A5-B6B3-44D6C6367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A5D3-E8DE-4D76-82D4-4397A6B0B6AC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1217-E914-46A5-B6B3-44D6C6367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A5D3-E8DE-4D76-82D4-4397A6B0B6AC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01217-E914-46A5-B6B3-44D6C63676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8E60A5D3-E8DE-4D76-82D4-4397A6B0B6AC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7901217-E914-46A5-B6B3-44D6C63676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8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8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8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090"/>
            <a:ext cx="9144000" cy="1893570"/>
          </a:xfrm>
        </p:spPr>
        <p:txBody>
          <a:bodyPr>
            <a:normAutofit fontScale="90000"/>
          </a:bodyPr>
          <a:lstStyle/>
          <a:p>
            <a:br>
              <a:rPr lang="en-US" altLang="en-IN" dirty="0">
                <a:latin typeface="Arial Black" panose="020B0A04020102020204" pitchFamily="34" charset="0"/>
                <a:cs typeface="Arial" panose="020B0604020202020204" pitchFamily="34" charset="0"/>
              </a:rPr>
            </a:br>
            <a:br>
              <a:rPr lang="en-US" altLang="en-IN" dirty="0">
                <a:latin typeface="Arial Black" panose="020B0A04020102020204" pitchFamily="34" charset="0"/>
                <a:cs typeface="Arial" panose="020B0604020202020204" pitchFamily="34" charset="0"/>
              </a:rPr>
            </a:br>
            <a:br>
              <a:rPr lang="en-US" altLang="en-IN" dirty="0"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altLang="en-IN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AND ADVACED CARDIAC LIFE SUPPORT</a:t>
            </a:r>
            <a:br>
              <a:rPr lang="en-US" altLang="en-IN" dirty="0">
                <a:latin typeface="Arial Black" panose="020B0A040201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322A854-F2FE-083C-AE1C-C9DFDA1843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Personal protective equipment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worn to protect the rescuer from health /safety risks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vary depending on the situation and protocols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include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gloves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 protection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visibility clothing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body coverage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footwear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helmets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Chain of survival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Dfn – chain of events that must occur in rapid succession to maximize the chances of survival from sudden cardiac arrest(SCA)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AHA adopted , helped and supported in developing the concepts of emergency cardiovascular care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COS provides a useful metaphor for the element of the ECC systems of care concept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 can occur anywhere- streets, at home ,ED, ICU, patients bed etc.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is dependent on where SCA has occurred(in or out of hospital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 of survival for IHCA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Arrest occur due to worsened respiratory or circulatory condition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 are predictable and preventable through careful observation, prevention and early treatment of pre arrest conditions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Resuscitation teams are activated immediately the patient arrest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HQCPR, defibrillation are essential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Survival depends on the smooth running of the institution various departments and team of professionals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Adult link for IHCA chain of survival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688306"/>
            <a:ext cx="6172200" cy="347186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4599305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Surveillance, prevention, and treatment of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pre-arrest conditions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cardiac arrest and activation of the emergency response system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 CPR with emphasis on chest compression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defibrillation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Multidisciplinary 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post-cardiac arrest care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Adult OHCA chain of survival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Sudden cardiac arrest occurs unexpectedly and results from an underlying cardiac problem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successful outcome depends on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bystander CPR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defibrillation in the first few minutes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lay rescuer is expected to recognize the victim’s distress, call for help, and start CPR, initiate public access defibrillation until EMS arrives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EMS takes over efforts – ALS, transport to ED or Cath lab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Adult links of the out-of-hospital chain of survival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0813" y="1178242"/>
            <a:ext cx="6076950" cy="45529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recognition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cardiac arrest and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emergency response system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emphasis on chest compression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defibrillation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AED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to post-arrest care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Multidisciplinary post-cardiac arrest care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differences between IHCA and OHCA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838200" y="1219200"/>
          <a:ext cx="10515600" cy="5394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01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IHCA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OHCA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3131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Depends on in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hospital system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appropriate surveillance,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monitoring and prevention with responsive primary provider team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Depends on community and EMS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providers for support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22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Resuscitation team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Depends on smooth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interactions of various departments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 rescuers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recognition and EMS ALS  and transport to ED/ICU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313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Available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resources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a hospital multidisciplinary team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which may have access to more personnel as well as resources of the ED ,Cath lab and ICU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 rescuers may have access to AED, Emergency /first aid equipment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dispatch team and paramedics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22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Resuscitation constraints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Both may be affected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 factors such as crowd control, family presence, space constraints, resources, training, transportation and device failures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322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 of complexity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They are both complex as they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require teamwork and coordination among responders and care providers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594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each link in the COS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17095" y="1171074"/>
          <a:ext cx="10812379" cy="5686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5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7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8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89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HOSPITAL CARDIAC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ARREST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0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Surveillance, prevention and treatment of pre -arrest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condition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Many arrest can be predicted and prevented  by carefully observation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early treatment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0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Immediate recognition of cardiac arrest and activation of emergency response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sooner you activate the ERS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sooner the next level of care  will arrive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863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Early CPR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 emphasis on chest compression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CPR without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delay,</a:t>
                      </a:r>
                    </a:p>
                    <a:p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Improves victims chances of survival</a:t>
                      </a:r>
                    </a:p>
                    <a:p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Bystanders are encouraged to perform CPR 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221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Rapid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defibrillation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Rapid defibrillation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can double or triple chances of survival if combined with HQCPR</a:t>
                      </a:r>
                    </a:p>
                    <a:p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AED- can shock to terminate abnormal rhythm</a:t>
                      </a:r>
                    </a:p>
                    <a:p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Safe and simple  to use by both HCW/LR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221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disciplinary post cardiac arrest care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Advanced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team of health care providers</a:t>
                      </a:r>
                    </a:p>
                    <a:p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Focuses on preventing  the return of cardiac arrest and tailor specific therapies to improve long term survival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OHCA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Immediate recognition of cardiac arrest and activation of emergency response system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Recognize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activation of ERS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Early CPR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 emphasis  on chest compression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SIMILAR TO IHCA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Rapid defibrillation with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AED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SIMILAR TO IHCA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Effective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advanced life support ( including rapid stabilization and transport to post cardiac arrest care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ALS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bridges the transition from BLS to more advanced care </a:t>
                      </a:r>
                    </a:p>
                    <a:p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ALS can occur in any setting </a:t>
                      </a:r>
                    </a:p>
                    <a:p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ALS teams may provide additional care if need such as</a:t>
                      </a:r>
                    </a:p>
                    <a:p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12-lead ECG</a:t>
                      </a:r>
                    </a:p>
                    <a:p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Electrical therapy interventions (cardioversion)</a:t>
                      </a:r>
                    </a:p>
                    <a:p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Obtaining vascular access</a:t>
                      </a:r>
                    </a:p>
                    <a:p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Giving appropriate drugs</a:t>
                      </a:r>
                    </a:p>
                    <a:p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Placing an advanced airway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Multidisciplinary post cardiac arrest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SIMILAR IHCA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Pediatric chain of survival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sz="25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Adults’ cardiac arrest is often sudden and results from a cardiac cause.</a:t>
            </a:r>
          </a:p>
          <a:p>
            <a:r>
              <a:rPr lang="en-US" sz="25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children is often secondary to respiratory failure and shock.</a:t>
            </a:r>
          </a:p>
          <a:p>
            <a:r>
              <a:rPr lang="en-US" sz="25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these problems reduces the likelihood of pediatric arrest.</a:t>
            </a:r>
          </a:p>
          <a:p>
            <a:r>
              <a:rPr lang="en-US" sz="25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include</a:t>
            </a:r>
          </a:p>
          <a:p>
            <a:pPr lvl="1"/>
            <a:r>
              <a:rPr lang="en-US" sz="25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 of arrest</a:t>
            </a:r>
          </a:p>
          <a:p>
            <a:pPr lvl="1"/>
            <a:r>
              <a:rPr lang="en-US" sz="25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high-quality bystander CPR</a:t>
            </a:r>
          </a:p>
          <a:p>
            <a:pPr lvl="1"/>
            <a:r>
              <a:rPr lang="en-US" sz="25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activation  of ERS</a:t>
            </a:r>
          </a:p>
          <a:p>
            <a:pPr lvl="1"/>
            <a:r>
              <a:rPr lang="en-US" sz="25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ALS</a:t>
            </a:r>
          </a:p>
          <a:p>
            <a:pPr lvl="1"/>
            <a:r>
              <a:rPr lang="en-US" sz="25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post-cardiac arrest care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0378" y="2181725"/>
            <a:ext cx="5113421" cy="29196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 understanding of concepts of BLS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Basic life support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concepts of ACLS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the systemic approach to ACLS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patients with cardiac arrhythmias and cardiac arrest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participate in Teamwork to manage patients with cardiopulmonary emergency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12937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Cardiac arrest vs Heart attack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9788" y="1327355"/>
            <a:ext cx="5157787" cy="61943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CARDIAC ARREST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9788" y="2074606"/>
            <a:ext cx="5157787" cy="4115057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heart develops an abnormal rhythm and can’t pump blood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abnormal rhythm causes the heart to quiver so that it can no longer pump blood to the brain, lungs, and other organs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Sudden cardiac arrest is often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rhythm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172200" y="1327355"/>
            <a:ext cx="5183188" cy="61943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 ATTACK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096000" y="2074606"/>
            <a:ext cx="5259388" cy="4454531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flow to the heart muscles is blocked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Blockage occurs in the blood vessels carrying oxygenated blood to the heart muscles 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not reopened the muscles supplied by the blocked vessel die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attack is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in cardiac arrest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patient becomes unresponsive, not breathing or gasping within seconds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Death occurs within minutes if the victim does not receive immediate life-saving treatment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in heart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Signs appear immediately or last for weeks  or longer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include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Severe discomfort of the chest or areas of the upper body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Shortness of breath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Cold sweats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Nausea and vomiting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the heart continues to pump blood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longer the heart attack the greater the possible damage to the heart muscles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Damaged muscles can trigger abnormal rhythm that can lead to SCA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between CA and 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25843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heart attacks do not lead to sudden cardiac arrest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small percentage of people with heart attacks will develop SCA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sudden cardiac arrest occurs, heart attack is a common cause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conditions may also change the heart rhythm and lead to cardiac arrest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826" y="500062"/>
            <a:ext cx="10515600" cy="1325563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Emergency response system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7523"/>
            <a:ext cx="10515600" cy="485944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of the ERS vary depending on the set up and local protocol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ERS examples include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ERS- activates a specific hospital code, medical emergency tea etc.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 hospital ERS- activating EMS, paramedics, medic units, or ALS or call for back up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Workplace/facility ERS- call 9-1-1/ the emergency medical number or activating a specific occupational safety and health administration or work place emergency response protocol</a:t>
            </a:r>
          </a:p>
          <a:p>
            <a:pPr>
              <a:lnSpc>
                <a:spcPct val="1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C00000"/>
                </a:solidFill>
              </a:rPr>
              <a:t>Building blocks for CPR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5226" y="2057399"/>
            <a:ext cx="4748980" cy="3301181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Hands-only CPR-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rescuer with little training and limited equipment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30:2  CPR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one provides both chest compression and breaths  using the ratio of 30 chest compression  to 2 breaths- e.g. a trained lifeguard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Teamwork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high performance from emergency responders. At this level compression,  defibrillation and rescue breathes are handled by different people. With team approach several lifesaving interventions are performed simultaneously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concepts of BLS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BLS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skills on high quality CPR for all ages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skills on single rescuer and multiple rescuer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 cardiac arrest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Activate the emergency response early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Respond quickly and confidentially to emergencies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Epidemiology of cardiac arrest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Sudden cardiac arrest remains the leading cause of death in the USA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Nearly 360000 OHCA  occur annually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35% of cardiac arrest are unwitnessed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remain poor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10%  of adults with non-traumatic arrests treated with EMS  survive to hospital discharge 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BLS age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Adults – adolescents and older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Children- 1year of age to puberty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Infants – &lt; 1 year of 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517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concepts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CPR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to resuscitation attempt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protective equipment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Chain of survival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response system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blocks of CPR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01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High quality CPR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5140"/>
            <a:ext cx="10515600" cy="494165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Life-saving procedure for a victim who has signs of cardiac arrest (unresponsive, no normal breathing, and no pulse)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CPR- involves chest compression and rescue breaths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improves victim’s survival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compression within 10 seconds of cardiac arrest recognition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hard and fast at a rate of 100 to 120/min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– 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2inches ( 5cm) in adults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One-third the depth of the chest 2inches(5cm) in children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One-third of the chest 1.5 inches (4cm)  in infants</a:t>
            </a:r>
          </a:p>
          <a:p>
            <a:pPr lvl="1">
              <a:lnSpc>
                <a:spcPct val="160000"/>
              </a:lnSpc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complete chest recoil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interruption of compression to &lt; 10sec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effective breaths that makes the chest to rise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excessive ventilation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N.B – Compression are normally shallow than deep however research suggest compression &gt; 2.4( 6cm) in adults cause injuries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CPR  feedback devices will make you set an optimal compression depth of 2-2.4inches ( 5-6cm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Approach to resuscitation attempts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732" y="169068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situation is unique and the response will be determined by;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emergency equipment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of trained rescuer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training expertise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protocols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9727</Words>
  <Application>Microsoft Office PowerPoint</Application>
  <PresentationFormat>Widescreen</PresentationFormat>
  <Paragraphs>311</Paragraphs>
  <Slides>25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Business Cooperate</vt:lpstr>
      <vt:lpstr>   BASIC AND ADVACED CARDIAC LIFE SUPPORT </vt:lpstr>
      <vt:lpstr>OBJECTIVES</vt:lpstr>
      <vt:lpstr>General concepts of BLS</vt:lpstr>
      <vt:lpstr>Epidemiology of cardiac arrest</vt:lpstr>
      <vt:lpstr>BLS age definition</vt:lpstr>
      <vt:lpstr>General concepts </vt:lpstr>
      <vt:lpstr>1. High quality CPR</vt:lpstr>
      <vt:lpstr>ct</vt:lpstr>
      <vt:lpstr>2. Approach to resuscitation attempts</vt:lpstr>
      <vt:lpstr>3. Personal protective equipment </vt:lpstr>
      <vt:lpstr>4. Chain of survival</vt:lpstr>
      <vt:lpstr>Chain of survival for IHCA</vt:lpstr>
      <vt:lpstr>Adult link for IHCA chain of survival</vt:lpstr>
      <vt:lpstr>Adult OHCA chain of survival</vt:lpstr>
      <vt:lpstr>Adult links of the out-of-hospital chain of survival</vt:lpstr>
      <vt:lpstr>Key differences between IHCA and OHCA</vt:lpstr>
      <vt:lpstr>Importance of each link in the COS</vt:lpstr>
      <vt:lpstr>OHCA</vt:lpstr>
      <vt:lpstr>Pediatric chain of survival</vt:lpstr>
      <vt:lpstr>Cardiac arrest vs Heart attack</vt:lpstr>
      <vt:lpstr>What happens in cardiac arrest</vt:lpstr>
      <vt:lpstr>What happens in heart attack</vt:lpstr>
      <vt:lpstr>Link between CA and HA</vt:lpstr>
      <vt:lpstr>Emergency response system </vt:lpstr>
      <vt:lpstr>Building blocks for CPR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AND ADVACED CARDIAC LIFE SUPPORT</dc:title>
  <dc:creator>sam juba</dc:creator>
  <cp:lastModifiedBy>kavubenson@yahoo.com</cp:lastModifiedBy>
  <cp:revision>46</cp:revision>
  <dcterms:created xsi:type="dcterms:W3CDTF">2024-05-18T09:05:00Z</dcterms:created>
  <dcterms:modified xsi:type="dcterms:W3CDTF">2024-10-18T05:11:54Z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2FD5B9B82A514BCEA17080F88994B6EE_12</vt:lpwstr>
  </property>
  <property fmtid="{D5CDD505-2E9C-101B-9397-08002B2CF9AE}" pid="3" name="KSOProductBuildVer">
    <vt:lpwstr>1033-12.2.0.16909</vt:lpwstr>
  </property>
</Properties>
</file>