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6"/>
  </p:notesMasterIdLst>
  <p:sldIdLst>
    <p:sldId id="256" r:id="rId2"/>
    <p:sldId id="28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82" r:id="rId18"/>
    <p:sldId id="312" r:id="rId19"/>
    <p:sldId id="313"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293" r:id="rId39"/>
    <p:sldId id="294" r:id="rId40"/>
    <p:sldId id="295" r:id="rId41"/>
    <p:sldId id="341" r:id="rId42"/>
    <p:sldId id="296" r:id="rId43"/>
    <p:sldId id="297" r:id="rId44"/>
    <p:sldId id="298" r:id="rId45"/>
    <p:sldId id="299" r:id="rId46"/>
    <p:sldId id="361" r:id="rId47"/>
    <p:sldId id="306" r:id="rId48"/>
    <p:sldId id="300" r:id="rId49"/>
    <p:sldId id="318" r:id="rId50"/>
    <p:sldId id="301" r:id="rId51"/>
    <p:sldId id="302" r:id="rId52"/>
    <p:sldId id="303" r:id="rId53"/>
    <p:sldId id="317" r:id="rId54"/>
    <p:sldId id="319" r:id="rId55"/>
    <p:sldId id="362" r:id="rId56"/>
    <p:sldId id="363" r:id="rId57"/>
    <p:sldId id="307" r:id="rId58"/>
    <p:sldId id="320" r:id="rId59"/>
    <p:sldId id="304" r:id="rId60"/>
    <p:sldId id="321" r:id="rId61"/>
    <p:sldId id="322" r:id="rId62"/>
    <p:sldId id="323" r:id="rId63"/>
    <p:sldId id="324" r:id="rId64"/>
    <p:sldId id="325" r:id="rId65"/>
    <p:sldId id="326" r:id="rId66"/>
    <p:sldId id="305" r:id="rId67"/>
    <p:sldId id="308" r:id="rId68"/>
    <p:sldId id="309" r:id="rId69"/>
    <p:sldId id="310" r:id="rId70"/>
    <p:sldId id="342" r:id="rId71"/>
    <p:sldId id="328" r:id="rId72"/>
    <p:sldId id="329" r:id="rId73"/>
    <p:sldId id="330" r:id="rId74"/>
    <p:sldId id="331" r:id="rId75"/>
    <p:sldId id="332" r:id="rId76"/>
    <p:sldId id="333" r:id="rId77"/>
    <p:sldId id="334" r:id="rId78"/>
    <p:sldId id="335" r:id="rId79"/>
    <p:sldId id="336" r:id="rId80"/>
    <p:sldId id="339" r:id="rId81"/>
    <p:sldId id="340" r:id="rId82"/>
    <p:sldId id="337" r:id="rId83"/>
    <p:sldId id="338" r:id="rId84"/>
    <p:sldId id="311"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A3B1FC-0689-444A-9D41-B774364CE29C}" type="doc">
      <dgm:prSet loTypeId="urn:microsoft.com/office/officeart/2005/8/layout/cycle4#1" loCatId="cycle" qsTypeId="urn:microsoft.com/office/officeart/2005/8/quickstyle/simple1" qsCatId="simple" csTypeId="urn:microsoft.com/office/officeart/2005/8/colors/accent1_2" csCatId="accent1" phldr="1"/>
      <dgm:spPr/>
      <dgm:t>
        <a:bodyPr/>
        <a:lstStyle/>
        <a:p>
          <a:endParaRPr lang="en-US"/>
        </a:p>
      </dgm:t>
    </dgm:pt>
    <dgm:pt modelId="{C997F9EA-261F-478A-A2BD-2B9D325446D7}">
      <dgm:prSet phldrT="[Text]"/>
      <dgm:spPr/>
      <dgm:t>
        <a:bodyPr/>
        <a:lstStyle/>
        <a:p>
          <a:r>
            <a:rPr lang="en-US" dirty="0"/>
            <a:t>Family support</a:t>
          </a:r>
        </a:p>
      </dgm:t>
    </dgm:pt>
    <dgm:pt modelId="{884F4F1D-85E6-4C73-B037-46794D765DF6}" type="parTrans" cxnId="{B198A20F-B377-4795-A98D-C9003814621A}">
      <dgm:prSet/>
      <dgm:spPr/>
      <dgm:t>
        <a:bodyPr/>
        <a:lstStyle/>
        <a:p>
          <a:endParaRPr lang="en-US"/>
        </a:p>
      </dgm:t>
    </dgm:pt>
    <dgm:pt modelId="{20734367-AC17-49B0-9B82-D6F0C49D6503}" type="sibTrans" cxnId="{B198A20F-B377-4795-A98D-C9003814621A}">
      <dgm:prSet/>
      <dgm:spPr/>
      <dgm:t>
        <a:bodyPr/>
        <a:lstStyle/>
        <a:p>
          <a:endParaRPr lang="en-US"/>
        </a:p>
      </dgm:t>
    </dgm:pt>
    <dgm:pt modelId="{F5C965EE-52C9-4ABB-9164-44377BA4E89B}">
      <dgm:prSet phldrT="[Text]"/>
      <dgm:spPr/>
      <dgm:t>
        <a:bodyPr/>
        <a:lstStyle/>
        <a:p>
          <a:r>
            <a:rPr lang="en-US" dirty="0"/>
            <a:t>Appropriate treatment</a:t>
          </a:r>
        </a:p>
      </dgm:t>
    </dgm:pt>
    <dgm:pt modelId="{25C53BEB-FEAA-4D86-B79D-44C165161AA3}" type="parTrans" cxnId="{A38CADC7-2BB3-4757-A62B-EB5D4D294F8D}">
      <dgm:prSet/>
      <dgm:spPr/>
      <dgm:t>
        <a:bodyPr/>
        <a:lstStyle/>
        <a:p>
          <a:endParaRPr lang="en-US"/>
        </a:p>
      </dgm:t>
    </dgm:pt>
    <dgm:pt modelId="{8A709F53-FCF3-48EA-B7A2-2DAD51B3C463}" type="sibTrans" cxnId="{A38CADC7-2BB3-4757-A62B-EB5D4D294F8D}">
      <dgm:prSet/>
      <dgm:spPr/>
      <dgm:t>
        <a:bodyPr/>
        <a:lstStyle/>
        <a:p>
          <a:endParaRPr lang="en-US"/>
        </a:p>
      </dgm:t>
    </dgm:pt>
    <dgm:pt modelId="{0E42E68E-F45D-46CD-B548-8826B72F11EB}">
      <dgm:prSet phldrT="[Text]"/>
      <dgm:spPr/>
      <dgm:t>
        <a:bodyPr/>
        <a:lstStyle/>
        <a:p>
          <a:r>
            <a:rPr lang="en-US" dirty="0"/>
            <a:t>Cause of illness</a:t>
          </a:r>
        </a:p>
      </dgm:t>
    </dgm:pt>
    <dgm:pt modelId="{DEAE5D26-1C0F-4F72-BC01-9FCA65CF6E65}" type="parTrans" cxnId="{6678EB3D-09E3-4D45-B495-83621662CFE1}">
      <dgm:prSet/>
      <dgm:spPr/>
      <dgm:t>
        <a:bodyPr/>
        <a:lstStyle/>
        <a:p>
          <a:endParaRPr lang="en-US"/>
        </a:p>
      </dgm:t>
    </dgm:pt>
    <dgm:pt modelId="{3517C357-E243-4304-869C-599361EE9788}" type="sibTrans" cxnId="{6678EB3D-09E3-4D45-B495-83621662CFE1}">
      <dgm:prSet/>
      <dgm:spPr/>
      <dgm:t>
        <a:bodyPr/>
        <a:lstStyle/>
        <a:p>
          <a:endParaRPr lang="en-US"/>
        </a:p>
      </dgm:t>
    </dgm:pt>
    <dgm:pt modelId="{FEAA74B5-D5C3-4106-93F8-4543090A213E}">
      <dgm:prSet phldrT="[Text]"/>
      <dgm:spPr/>
      <dgm:t>
        <a:bodyPr/>
        <a:lstStyle/>
        <a:p>
          <a:r>
            <a:rPr lang="en-US" dirty="0"/>
            <a:t>Short stay in hospital</a:t>
          </a:r>
        </a:p>
      </dgm:t>
    </dgm:pt>
    <dgm:pt modelId="{5361BC30-9A92-4F0A-B675-871D481B41A7}" type="parTrans" cxnId="{416E81AE-D971-4B30-9BB5-45B0A85A16CE}">
      <dgm:prSet/>
      <dgm:spPr/>
      <dgm:t>
        <a:bodyPr/>
        <a:lstStyle/>
        <a:p>
          <a:endParaRPr lang="en-US"/>
        </a:p>
      </dgm:t>
    </dgm:pt>
    <dgm:pt modelId="{EFA5861C-8BAF-4BEA-9C8A-FC226B6800D0}" type="sibTrans" cxnId="{416E81AE-D971-4B30-9BB5-45B0A85A16CE}">
      <dgm:prSet/>
      <dgm:spPr/>
      <dgm:t>
        <a:bodyPr/>
        <a:lstStyle/>
        <a:p>
          <a:endParaRPr lang="en-US"/>
        </a:p>
      </dgm:t>
    </dgm:pt>
    <dgm:pt modelId="{D0AB6131-D0C0-480F-B14B-E315FED71ADB}">
      <dgm:prSet phldrT="[Text]"/>
      <dgm:spPr/>
      <dgm:t>
        <a:bodyPr/>
        <a:lstStyle/>
        <a:p>
          <a:r>
            <a:rPr lang="en-US" dirty="0"/>
            <a:t>expectation</a:t>
          </a:r>
        </a:p>
      </dgm:t>
    </dgm:pt>
    <dgm:pt modelId="{44CE59B8-12F9-4D87-BDAF-04FA6363548A}" type="parTrans" cxnId="{9206B5AD-C921-41F2-810E-5CF21FB3B737}">
      <dgm:prSet/>
      <dgm:spPr/>
      <dgm:t>
        <a:bodyPr/>
        <a:lstStyle/>
        <a:p>
          <a:endParaRPr lang="en-US"/>
        </a:p>
      </dgm:t>
    </dgm:pt>
    <dgm:pt modelId="{C943EA60-FBB2-4FB1-AE96-44905C70605C}" type="sibTrans" cxnId="{9206B5AD-C921-41F2-810E-5CF21FB3B737}">
      <dgm:prSet/>
      <dgm:spPr/>
      <dgm:t>
        <a:bodyPr/>
        <a:lstStyle/>
        <a:p>
          <a:endParaRPr lang="en-US"/>
        </a:p>
      </dgm:t>
    </dgm:pt>
    <dgm:pt modelId="{5FFD4591-63AD-4506-80B6-F1514067F975}">
      <dgm:prSet phldrT="[Text]"/>
      <dgm:spPr/>
      <dgm:t>
        <a:bodyPr/>
        <a:lstStyle/>
        <a:p>
          <a:r>
            <a:rPr lang="en-US" dirty="0"/>
            <a:t>Recovery- quick</a:t>
          </a:r>
        </a:p>
      </dgm:t>
    </dgm:pt>
    <dgm:pt modelId="{BF2A3842-C586-455A-83DE-F8BEBDCBC2D6}" type="parTrans" cxnId="{42C6C35A-82B0-486E-B7A3-A81B0E3C976C}">
      <dgm:prSet/>
      <dgm:spPr/>
      <dgm:t>
        <a:bodyPr/>
        <a:lstStyle/>
        <a:p>
          <a:endParaRPr lang="en-US"/>
        </a:p>
      </dgm:t>
    </dgm:pt>
    <dgm:pt modelId="{4D80AD29-1E85-48A0-A323-D7E1BB4A2B31}" type="sibTrans" cxnId="{42C6C35A-82B0-486E-B7A3-A81B0E3C976C}">
      <dgm:prSet/>
      <dgm:spPr/>
      <dgm:t>
        <a:bodyPr/>
        <a:lstStyle/>
        <a:p>
          <a:endParaRPr lang="en-US"/>
        </a:p>
      </dgm:t>
    </dgm:pt>
    <dgm:pt modelId="{D510A6EB-9E98-42B5-A2AD-9723DFB4B09C}">
      <dgm:prSet phldrT="[Text]"/>
      <dgm:spPr/>
      <dgm:t>
        <a:bodyPr/>
        <a:lstStyle/>
        <a:p>
          <a:r>
            <a:rPr lang="en-US" dirty="0"/>
            <a:t>Social cultural factors</a:t>
          </a:r>
        </a:p>
      </dgm:t>
    </dgm:pt>
    <dgm:pt modelId="{2B4EDA85-27CA-4BA9-B16E-CFC1ADA0C239}" type="parTrans" cxnId="{24986F47-5C40-4521-89B5-68612E69D1E3}">
      <dgm:prSet/>
      <dgm:spPr/>
      <dgm:t>
        <a:bodyPr/>
        <a:lstStyle/>
        <a:p>
          <a:endParaRPr lang="en-US"/>
        </a:p>
      </dgm:t>
    </dgm:pt>
    <dgm:pt modelId="{4EF38018-82C3-4E66-8941-1C1237689737}" type="sibTrans" cxnId="{24986F47-5C40-4521-89B5-68612E69D1E3}">
      <dgm:prSet/>
      <dgm:spPr/>
      <dgm:t>
        <a:bodyPr/>
        <a:lstStyle/>
        <a:p>
          <a:endParaRPr lang="en-US"/>
        </a:p>
      </dgm:t>
    </dgm:pt>
    <dgm:pt modelId="{2254F0DA-4C75-48EF-A5F1-3C6F885109CE}">
      <dgm:prSet phldrT="[Text]"/>
      <dgm:spPr/>
      <dgm:t>
        <a:bodyPr/>
        <a:lstStyle/>
        <a:p>
          <a:r>
            <a:rPr lang="en-US" dirty="0"/>
            <a:t>dignity(respect)</a:t>
          </a:r>
        </a:p>
      </dgm:t>
    </dgm:pt>
    <dgm:pt modelId="{8F4C24CE-BC36-4B83-AF07-06BC51930B4E}" type="parTrans" cxnId="{74BDFAA8-4AD0-48E1-83B5-D9A17CC18791}">
      <dgm:prSet/>
      <dgm:spPr/>
      <dgm:t>
        <a:bodyPr/>
        <a:lstStyle/>
        <a:p>
          <a:endParaRPr lang="en-US"/>
        </a:p>
      </dgm:t>
    </dgm:pt>
    <dgm:pt modelId="{7DD8A1FF-0A89-4C90-B3B3-21012B98AF87}" type="sibTrans" cxnId="{74BDFAA8-4AD0-48E1-83B5-D9A17CC18791}">
      <dgm:prSet/>
      <dgm:spPr/>
      <dgm:t>
        <a:bodyPr/>
        <a:lstStyle/>
        <a:p>
          <a:endParaRPr lang="en-US"/>
        </a:p>
      </dgm:t>
    </dgm:pt>
    <dgm:pt modelId="{EF706D0B-8E1C-4700-A2B3-84E2AC558720}">
      <dgm:prSet phldrT="[Text]"/>
      <dgm:spPr/>
      <dgm:t>
        <a:bodyPr/>
        <a:lstStyle/>
        <a:p>
          <a:r>
            <a:rPr lang="en-US" dirty="0"/>
            <a:t>safe</a:t>
          </a:r>
        </a:p>
      </dgm:t>
    </dgm:pt>
    <dgm:pt modelId="{585D8C62-2C98-40AE-8C40-1B974EB5389C}" type="parTrans" cxnId="{1497DCB7-517B-4534-B81E-FD488C6E2AFD}">
      <dgm:prSet/>
      <dgm:spPr/>
      <dgm:t>
        <a:bodyPr/>
        <a:lstStyle/>
        <a:p>
          <a:endParaRPr lang="en-US"/>
        </a:p>
      </dgm:t>
    </dgm:pt>
    <dgm:pt modelId="{A1FE246D-A55B-4227-94DE-942E94BBA914}" type="sibTrans" cxnId="{1497DCB7-517B-4534-B81E-FD488C6E2AFD}">
      <dgm:prSet/>
      <dgm:spPr/>
      <dgm:t>
        <a:bodyPr/>
        <a:lstStyle/>
        <a:p>
          <a:endParaRPr lang="en-US"/>
        </a:p>
      </dgm:t>
    </dgm:pt>
    <dgm:pt modelId="{18C46F13-9AC4-4AAF-9CD8-4061B27FE339}">
      <dgm:prSet phldrT="[Text]"/>
      <dgm:spPr/>
      <dgm:t>
        <a:bodyPr/>
        <a:lstStyle/>
        <a:p>
          <a:r>
            <a:rPr lang="en-US" dirty="0"/>
            <a:t>To resume daily activities</a:t>
          </a:r>
        </a:p>
      </dgm:t>
    </dgm:pt>
    <dgm:pt modelId="{5B920A9C-B806-42AB-ACB6-4CCE883B9569}" type="parTrans" cxnId="{9FD08C26-AB78-4CA9-B5FF-EEDB3B7FEDB3}">
      <dgm:prSet/>
      <dgm:spPr/>
      <dgm:t>
        <a:bodyPr/>
        <a:lstStyle/>
        <a:p>
          <a:endParaRPr lang="en-US"/>
        </a:p>
      </dgm:t>
    </dgm:pt>
    <dgm:pt modelId="{8BFF9F8D-3D7B-4173-BA6D-246EA49EE46B}" type="sibTrans" cxnId="{9FD08C26-AB78-4CA9-B5FF-EEDB3B7FEDB3}">
      <dgm:prSet/>
      <dgm:spPr/>
      <dgm:t>
        <a:bodyPr/>
        <a:lstStyle/>
        <a:p>
          <a:endParaRPr lang="en-US"/>
        </a:p>
      </dgm:t>
    </dgm:pt>
    <dgm:pt modelId="{8BB812BF-BEFA-4EC4-BDA0-D5D0DC4C5239}">
      <dgm:prSet phldrT="[Text]"/>
      <dgm:spPr/>
      <dgm:t>
        <a:bodyPr/>
        <a:lstStyle/>
        <a:p>
          <a:r>
            <a:rPr lang="en-US" dirty="0"/>
            <a:t>Free from pain</a:t>
          </a:r>
        </a:p>
      </dgm:t>
    </dgm:pt>
    <dgm:pt modelId="{3B162A5D-EDE0-47F4-BAA1-73D0E5A6A9A9}" type="parTrans" cxnId="{10744857-2834-4CB0-99F4-EC84A295EC96}">
      <dgm:prSet/>
      <dgm:spPr/>
      <dgm:t>
        <a:bodyPr/>
        <a:lstStyle/>
        <a:p>
          <a:endParaRPr lang="en-US"/>
        </a:p>
      </dgm:t>
    </dgm:pt>
    <dgm:pt modelId="{DFCC3FCA-F5AA-4363-BDD5-40A7C65DB8B2}" type="sibTrans" cxnId="{10744857-2834-4CB0-99F4-EC84A295EC96}">
      <dgm:prSet/>
      <dgm:spPr/>
      <dgm:t>
        <a:bodyPr/>
        <a:lstStyle/>
        <a:p>
          <a:endParaRPr lang="en-US"/>
        </a:p>
      </dgm:t>
    </dgm:pt>
    <dgm:pt modelId="{5874396B-05AD-4F0C-A2F2-5CBDA4E59997}" type="pres">
      <dgm:prSet presAssocID="{EBA3B1FC-0689-444A-9D41-B774364CE29C}" presName="cycleMatrixDiagram" presStyleCnt="0">
        <dgm:presLayoutVars>
          <dgm:chMax val="1"/>
          <dgm:dir/>
          <dgm:animLvl val="lvl"/>
          <dgm:resizeHandles val="exact"/>
        </dgm:presLayoutVars>
      </dgm:prSet>
      <dgm:spPr/>
    </dgm:pt>
    <dgm:pt modelId="{5C2DCB59-90D8-4154-B59E-D60897BB0E63}" type="pres">
      <dgm:prSet presAssocID="{EBA3B1FC-0689-444A-9D41-B774364CE29C}" presName="children" presStyleCnt="0"/>
      <dgm:spPr/>
    </dgm:pt>
    <dgm:pt modelId="{4DFC8688-3BCA-4BFE-BE93-97CAE57612D8}" type="pres">
      <dgm:prSet presAssocID="{EBA3B1FC-0689-444A-9D41-B774364CE29C}" presName="child1group" presStyleCnt="0"/>
      <dgm:spPr/>
    </dgm:pt>
    <dgm:pt modelId="{7056CA21-9586-4184-804D-8A9CB8C725E3}" type="pres">
      <dgm:prSet presAssocID="{EBA3B1FC-0689-444A-9D41-B774364CE29C}" presName="child1" presStyleLbl="bgAcc1" presStyleIdx="0" presStyleCnt="4"/>
      <dgm:spPr/>
    </dgm:pt>
    <dgm:pt modelId="{77EDDBDF-DA4E-4874-8AA5-50DD0D4B0B07}" type="pres">
      <dgm:prSet presAssocID="{EBA3B1FC-0689-444A-9D41-B774364CE29C}" presName="child1Text" presStyleLbl="bgAcc1" presStyleIdx="0" presStyleCnt="4">
        <dgm:presLayoutVars>
          <dgm:bulletEnabled val="1"/>
        </dgm:presLayoutVars>
      </dgm:prSet>
      <dgm:spPr/>
    </dgm:pt>
    <dgm:pt modelId="{2B49D982-1670-4DAA-993B-173E557E39F2}" type="pres">
      <dgm:prSet presAssocID="{EBA3B1FC-0689-444A-9D41-B774364CE29C}" presName="child2group" presStyleCnt="0"/>
      <dgm:spPr/>
    </dgm:pt>
    <dgm:pt modelId="{3932190A-CE0E-4C44-8C82-A1071C78D121}" type="pres">
      <dgm:prSet presAssocID="{EBA3B1FC-0689-444A-9D41-B774364CE29C}" presName="child2" presStyleLbl="bgAcc1" presStyleIdx="1" presStyleCnt="4"/>
      <dgm:spPr/>
    </dgm:pt>
    <dgm:pt modelId="{4DB68A5A-43DF-42F9-AF03-2AD719C94604}" type="pres">
      <dgm:prSet presAssocID="{EBA3B1FC-0689-444A-9D41-B774364CE29C}" presName="child2Text" presStyleLbl="bgAcc1" presStyleIdx="1" presStyleCnt="4">
        <dgm:presLayoutVars>
          <dgm:bulletEnabled val="1"/>
        </dgm:presLayoutVars>
      </dgm:prSet>
      <dgm:spPr/>
    </dgm:pt>
    <dgm:pt modelId="{5042ABF5-C3C2-49E6-A8FC-866E41D10851}" type="pres">
      <dgm:prSet presAssocID="{EBA3B1FC-0689-444A-9D41-B774364CE29C}" presName="child3group" presStyleCnt="0"/>
      <dgm:spPr/>
    </dgm:pt>
    <dgm:pt modelId="{E17ABF0B-8325-4F01-AEC1-FEB8E1591DE2}" type="pres">
      <dgm:prSet presAssocID="{EBA3B1FC-0689-444A-9D41-B774364CE29C}" presName="child3" presStyleLbl="bgAcc1" presStyleIdx="2" presStyleCnt="4"/>
      <dgm:spPr/>
    </dgm:pt>
    <dgm:pt modelId="{B4FCF08C-2018-4915-A7C0-9DEA7E8EFB10}" type="pres">
      <dgm:prSet presAssocID="{EBA3B1FC-0689-444A-9D41-B774364CE29C}" presName="child3Text" presStyleLbl="bgAcc1" presStyleIdx="2" presStyleCnt="4">
        <dgm:presLayoutVars>
          <dgm:bulletEnabled val="1"/>
        </dgm:presLayoutVars>
      </dgm:prSet>
      <dgm:spPr/>
    </dgm:pt>
    <dgm:pt modelId="{4E65EFDB-E77B-43B2-B4A7-40B4008622D9}" type="pres">
      <dgm:prSet presAssocID="{EBA3B1FC-0689-444A-9D41-B774364CE29C}" presName="child4group" presStyleCnt="0"/>
      <dgm:spPr/>
    </dgm:pt>
    <dgm:pt modelId="{A308E8FD-9DC8-47F9-881A-D26A6FCEF77E}" type="pres">
      <dgm:prSet presAssocID="{EBA3B1FC-0689-444A-9D41-B774364CE29C}" presName="child4" presStyleLbl="bgAcc1" presStyleIdx="3" presStyleCnt="4"/>
      <dgm:spPr/>
    </dgm:pt>
    <dgm:pt modelId="{2B80B82A-1B63-418F-AE42-E840CF59AEA6}" type="pres">
      <dgm:prSet presAssocID="{EBA3B1FC-0689-444A-9D41-B774364CE29C}" presName="child4Text" presStyleLbl="bgAcc1" presStyleIdx="3" presStyleCnt="4">
        <dgm:presLayoutVars>
          <dgm:bulletEnabled val="1"/>
        </dgm:presLayoutVars>
      </dgm:prSet>
      <dgm:spPr/>
    </dgm:pt>
    <dgm:pt modelId="{8BD0DFE6-0216-4B69-9CFF-93D9E5C7C180}" type="pres">
      <dgm:prSet presAssocID="{EBA3B1FC-0689-444A-9D41-B774364CE29C}" presName="childPlaceholder" presStyleCnt="0"/>
      <dgm:spPr/>
    </dgm:pt>
    <dgm:pt modelId="{F83F8EB3-1F5C-4ECA-97DE-4C1BD4AB4190}" type="pres">
      <dgm:prSet presAssocID="{EBA3B1FC-0689-444A-9D41-B774364CE29C}" presName="circle" presStyleCnt="0"/>
      <dgm:spPr/>
    </dgm:pt>
    <dgm:pt modelId="{63BEF12C-A1BA-4A8D-BDA4-DFA338720059}" type="pres">
      <dgm:prSet presAssocID="{EBA3B1FC-0689-444A-9D41-B774364CE29C}" presName="quadrant1" presStyleLbl="node1" presStyleIdx="0" presStyleCnt="4">
        <dgm:presLayoutVars>
          <dgm:chMax val="1"/>
          <dgm:bulletEnabled val="1"/>
        </dgm:presLayoutVars>
      </dgm:prSet>
      <dgm:spPr/>
    </dgm:pt>
    <dgm:pt modelId="{42744962-FE8E-4545-B92A-1405EE6C0F42}" type="pres">
      <dgm:prSet presAssocID="{EBA3B1FC-0689-444A-9D41-B774364CE29C}" presName="quadrant2" presStyleLbl="node1" presStyleIdx="1" presStyleCnt="4">
        <dgm:presLayoutVars>
          <dgm:chMax val="1"/>
          <dgm:bulletEnabled val="1"/>
        </dgm:presLayoutVars>
      </dgm:prSet>
      <dgm:spPr/>
    </dgm:pt>
    <dgm:pt modelId="{F4CB594D-426D-490D-9533-DBAA3FACBAB7}" type="pres">
      <dgm:prSet presAssocID="{EBA3B1FC-0689-444A-9D41-B774364CE29C}" presName="quadrant3" presStyleLbl="node1" presStyleIdx="2" presStyleCnt="4">
        <dgm:presLayoutVars>
          <dgm:chMax val="1"/>
          <dgm:bulletEnabled val="1"/>
        </dgm:presLayoutVars>
      </dgm:prSet>
      <dgm:spPr/>
    </dgm:pt>
    <dgm:pt modelId="{27E94246-8EA1-46F7-A2BA-23DF51A7028A}" type="pres">
      <dgm:prSet presAssocID="{EBA3B1FC-0689-444A-9D41-B774364CE29C}" presName="quadrant4" presStyleLbl="node1" presStyleIdx="3" presStyleCnt="4">
        <dgm:presLayoutVars>
          <dgm:chMax val="1"/>
          <dgm:bulletEnabled val="1"/>
        </dgm:presLayoutVars>
      </dgm:prSet>
      <dgm:spPr/>
    </dgm:pt>
    <dgm:pt modelId="{7DFCE67D-7AD0-4BAD-BC5E-AE2E3EAEED18}" type="pres">
      <dgm:prSet presAssocID="{EBA3B1FC-0689-444A-9D41-B774364CE29C}" presName="quadrantPlaceholder" presStyleCnt="0"/>
      <dgm:spPr/>
    </dgm:pt>
    <dgm:pt modelId="{B3A9FC78-629F-447C-82E7-C9AA98B27B16}" type="pres">
      <dgm:prSet presAssocID="{EBA3B1FC-0689-444A-9D41-B774364CE29C}" presName="center1" presStyleLbl="fgShp" presStyleIdx="0" presStyleCnt="2"/>
      <dgm:spPr/>
    </dgm:pt>
    <dgm:pt modelId="{1DC3CFB2-6C9B-440B-85CF-31B01F4C28EB}" type="pres">
      <dgm:prSet presAssocID="{EBA3B1FC-0689-444A-9D41-B774364CE29C}" presName="center2" presStyleLbl="fgShp" presStyleIdx="1" presStyleCnt="2"/>
      <dgm:spPr/>
    </dgm:pt>
  </dgm:ptLst>
  <dgm:cxnLst>
    <dgm:cxn modelId="{2E5ED708-5602-4816-BAA9-FD4427A52A37}" type="presOf" srcId="{5FFD4591-63AD-4506-80B6-F1514067F975}" destId="{B4FCF08C-2018-4915-A7C0-9DEA7E8EFB10}" srcOrd="1" destOrd="0" presId="urn:microsoft.com/office/officeart/2005/8/layout/cycle4#1"/>
    <dgm:cxn modelId="{B4FD010C-CA24-4FC8-9C73-D1F24E0535B8}" type="presOf" srcId="{0E42E68E-F45D-46CD-B548-8826B72F11EB}" destId="{42744962-FE8E-4545-B92A-1405EE6C0F42}" srcOrd="0" destOrd="0" presId="urn:microsoft.com/office/officeart/2005/8/layout/cycle4#1"/>
    <dgm:cxn modelId="{B198A20F-B377-4795-A98D-C9003814621A}" srcId="{EBA3B1FC-0689-444A-9D41-B774364CE29C}" destId="{C997F9EA-261F-478A-A2BD-2B9D325446D7}" srcOrd="0" destOrd="0" parTransId="{884F4F1D-85E6-4C73-B037-46794D765DF6}" sibTransId="{20734367-AC17-49B0-9B82-D6F0C49D6503}"/>
    <dgm:cxn modelId="{0A15E020-3849-4B0B-B2F0-7691226C0F9A}" type="presOf" srcId="{18C46F13-9AC4-4AAF-9CD8-4061B27FE339}" destId="{B4FCF08C-2018-4915-A7C0-9DEA7E8EFB10}" srcOrd="1" destOrd="1" presId="urn:microsoft.com/office/officeart/2005/8/layout/cycle4#1"/>
    <dgm:cxn modelId="{9FD08C26-AB78-4CA9-B5FF-EEDB3B7FEDB3}" srcId="{D0AB6131-D0C0-480F-B14B-E315FED71ADB}" destId="{18C46F13-9AC4-4AAF-9CD8-4061B27FE339}" srcOrd="1" destOrd="0" parTransId="{5B920A9C-B806-42AB-ACB6-4CCE883B9569}" sibTransId="{8BFF9F8D-3D7B-4173-BA6D-246EA49EE46B}"/>
    <dgm:cxn modelId="{F763062F-4AFE-4EA4-861F-A96EB4727DC7}" type="presOf" srcId="{EF706D0B-8E1C-4700-A2B3-84E2AC558720}" destId="{2B80B82A-1B63-418F-AE42-E840CF59AEA6}" srcOrd="1" destOrd="1" presId="urn:microsoft.com/office/officeart/2005/8/layout/cycle4#1"/>
    <dgm:cxn modelId="{6678EB3D-09E3-4D45-B495-83621662CFE1}" srcId="{EBA3B1FC-0689-444A-9D41-B774364CE29C}" destId="{0E42E68E-F45D-46CD-B548-8826B72F11EB}" srcOrd="1" destOrd="0" parTransId="{DEAE5D26-1C0F-4F72-BC01-9FCA65CF6E65}" sibTransId="{3517C357-E243-4304-869C-599361EE9788}"/>
    <dgm:cxn modelId="{F27CA55E-81FC-425B-80DF-9CC2709EF1E2}" type="presOf" srcId="{F5C965EE-52C9-4ABB-9164-44377BA4E89B}" destId="{77EDDBDF-DA4E-4874-8AA5-50DD0D4B0B07}" srcOrd="1" destOrd="0" presId="urn:microsoft.com/office/officeart/2005/8/layout/cycle4#1"/>
    <dgm:cxn modelId="{F4AE6C65-A95D-424F-8E7E-9A5287C591CE}" type="presOf" srcId="{8BB812BF-BEFA-4EC4-BDA0-D5D0DC4C5239}" destId="{77EDDBDF-DA4E-4874-8AA5-50DD0D4B0B07}" srcOrd="1" destOrd="1" presId="urn:microsoft.com/office/officeart/2005/8/layout/cycle4#1"/>
    <dgm:cxn modelId="{24986F47-5C40-4521-89B5-68612E69D1E3}" srcId="{EBA3B1FC-0689-444A-9D41-B774364CE29C}" destId="{D510A6EB-9E98-42B5-A2AD-9723DFB4B09C}" srcOrd="3" destOrd="0" parTransId="{2B4EDA85-27CA-4BA9-B16E-CFC1ADA0C239}" sibTransId="{4EF38018-82C3-4E66-8941-1C1237689737}"/>
    <dgm:cxn modelId="{10744857-2834-4CB0-99F4-EC84A295EC96}" srcId="{C997F9EA-261F-478A-A2BD-2B9D325446D7}" destId="{8BB812BF-BEFA-4EC4-BDA0-D5D0DC4C5239}" srcOrd="1" destOrd="0" parTransId="{3B162A5D-EDE0-47F4-BAA1-73D0E5A6A9A9}" sibTransId="{DFCC3FCA-F5AA-4363-BDD5-40A7C65DB8B2}"/>
    <dgm:cxn modelId="{AC85CD78-5600-4331-B522-DDC720FA0630}" type="presOf" srcId="{18C46F13-9AC4-4AAF-9CD8-4061B27FE339}" destId="{E17ABF0B-8325-4F01-AEC1-FEB8E1591DE2}" srcOrd="0" destOrd="1" presId="urn:microsoft.com/office/officeart/2005/8/layout/cycle4#1"/>
    <dgm:cxn modelId="{97F3D278-BB41-4434-8BE5-D8A5E2CA7090}" type="presOf" srcId="{2254F0DA-4C75-48EF-A5F1-3C6F885109CE}" destId="{A308E8FD-9DC8-47F9-881A-D26A6FCEF77E}" srcOrd="0" destOrd="0" presId="urn:microsoft.com/office/officeart/2005/8/layout/cycle4#1"/>
    <dgm:cxn modelId="{2015FF59-DDD0-4019-B20E-F18276053098}" type="presOf" srcId="{FEAA74B5-D5C3-4106-93F8-4543090A213E}" destId="{4DB68A5A-43DF-42F9-AF03-2AD719C94604}" srcOrd="1" destOrd="0" presId="urn:microsoft.com/office/officeart/2005/8/layout/cycle4#1"/>
    <dgm:cxn modelId="{42C6C35A-82B0-486E-B7A3-A81B0E3C976C}" srcId="{D0AB6131-D0C0-480F-B14B-E315FED71ADB}" destId="{5FFD4591-63AD-4506-80B6-F1514067F975}" srcOrd="0" destOrd="0" parTransId="{BF2A3842-C586-455A-83DE-F8BEBDCBC2D6}" sibTransId="{4D80AD29-1E85-48A0-A323-D7E1BB4A2B31}"/>
    <dgm:cxn modelId="{AC17F08A-E1FF-43C9-8642-E2BA7EEC89A6}" type="presOf" srcId="{D510A6EB-9E98-42B5-A2AD-9723DFB4B09C}" destId="{27E94246-8EA1-46F7-A2BA-23DF51A7028A}" srcOrd="0" destOrd="0" presId="urn:microsoft.com/office/officeart/2005/8/layout/cycle4#1"/>
    <dgm:cxn modelId="{156B9D94-3B29-488D-8F01-6DA34A61252E}" type="presOf" srcId="{F5C965EE-52C9-4ABB-9164-44377BA4E89B}" destId="{7056CA21-9586-4184-804D-8A9CB8C725E3}" srcOrd="0" destOrd="0" presId="urn:microsoft.com/office/officeart/2005/8/layout/cycle4#1"/>
    <dgm:cxn modelId="{984CA999-9689-403B-8F81-BF7646930762}" type="presOf" srcId="{EF706D0B-8E1C-4700-A2B3-84E2AC558720}" destId="{A308E8FD-9DC8-47F9-881A-D26A6FCEF77E}" srcOrd="0" destOrd="1" presId="urn:microsoft.com/office/officeart/2005/8/layout/cycle4#1"/>
    <dgm:cxn modelId="{1B709C9B-7309-49AC-AF04-10D7BD2985E6}" type="presOf" srcId="{5FFD4591-63AD-4506-80B6-F1514067F975}" destId="{E17ABF0B-8325-4F01-AEC1-FEB8E1591DE2}" srcOrd="0" destOrd="0" presId="urn:microsoft.com/office/officeart/2005/8/layout/cycle4#1"/>
    <dgm:cxn modelId="{49AB9AA8-B20B-4FAE-BE6B-A8CC7E1E49C6}" type="presOf" srcId="{8BB812BF-BEFA-4EC4-BDA0-D5D0DC4C5239}" destId="{7056CA21-9586-4184-804D-8A9CB8C725E3}" srcOrd="0" destOrd="1" presId="urn:microsoft.com/office/officeart/2005/8/layout/cycle4#1"/>
    <dgm:cxn modelId="{74BDFAA8-4AD0-48E1-83B5-D9A17CC18791}" srcId="{D510A6EB-9E98-42B5-A2AD-9723DFB4B09C}" destId="{2254F0DA-4C75-48EF-A5F1-3C6F885109CE}" srcOrd="0" destOrd="0" parTransId="{8F4C24CE-BC36-4B83-AF07-06BC51930B4E}" sibTransId="{7DD8A1FF-0A89-4C90-B3B3-21012B98AF87}"/>
    <dgm:cxn modelId="{DFB7FCAC-6AAE-447A-AC69-A35F592788DC}" type="presOf" srcId="{2254F0DA-4C75-48EF-A5F1-3C6F885109CE}" destId="{2B80B82A-1B63-418F-AE42-E840CF59AEA6}" srcOrd="1" destOrd="0" presId="urn:microsoft.com/office/officeart/2005/8/layout/cycle4#1"/>
    <dgm:cxn modelId="{9206B5AD-C921-41F2-810E-5CF21FB3B737}" srcId="{EBA3B1FC-0689-444A-9D41-B774364CE29C}" destId="{D0AB6131-D0C0-480F-B14B-E315FED71ADB}" srcOrd="2" destOrd="0" parTransId="{44CE59B8-12F9-4D87-BDAF-04FA6363548A}" sibTransId="{C943EA60-FBB2-4FB1-AE96-44905C70605C}"/>
    <dgm:cxn modelId="{416E81AE-D971-4B30-9BB5-45B0A85A16CE}" srcId="{0E42E68E-F45D-46CD-B548-8826B72F11EB}" destId="{FEAA74B5-D5C3-4106-93F8-4543090A213E}" srcOrd="0" destOrd="0" parTransId="{5361BC30-9A92-4F0A-B675-871D481B41A7}" sibTransId="{EFA5861C-8BAF-4BEA-9C8A-FC226B6800D0}"/>
    <dgm:cxn modelId="{9AED09AF-0E95-44F4-BB07-919CCDCB75E6}" type="presOf" srcId="{D0AB6131-D0C0-480F-B14B-E315FED71ADB}" destId="{F4CB594D-426D-490D-9533-DBAA3FACBAB7}" srcOrd="0" destOrd="0" presId="urn:microsoft.com/office/officeart/2005/8/layout/cycle4#1"/>
    <dgm:cxn modelId="{1497DCB7-517B-4534-B81E-FD488C6E2AFD}" srcId="{D510A6EB-9E98-42B5-A2AD-9723DFB4B09C}" destId="{EF706D0B-8E1C-4700-A2B3-84E2AC558720}" srcOrd="1" destOrd="0" parTransId="{585D8C62-2C98-40AE-8C40-1B974EB5389C}" sibTransId="{A1FE246D-A55B-4227-94DE-942E94BBA914}"/>
    <dgm:cxn modelId="{480DBABA-0215-4F81-8960-8EF04468B1CE}" type="presOf" srcId="{C997F9EA-261F-478A-A2BD-2B9D325446D7}" destId="{63BEF12C-A1BA-4A8D-BDA4-DFA338720059}" srcOrd="0" destOrd="0" presId="urn:microsoft.com/office/officeart/2005/8/layout/cycle4#1"/>
    <dgm:cxn modelId="{A38CADC7-2BB3-4757-A62B-EB5D4D294F8D}" srcId="{C997F9EA-261F-478A-A2BD-2B9D325446D7}" destId="{F5C965EE-52C9-4ABB-9164-44377BA4E89B}" srcOrd="0" destOrd="0" parTransId="{25C53BEB-FEAA-4D86-B79D-44C165161AA3}" sibTransId="{8A709F53-FCF3-48EA-B7A2-2DAD51B3C463}"/>
    <dgm:cxn modelId="{9D17B8F0-0BDB-44AF-A505-1EAB480B3599}" type="presOf" srcId="{FEAA74B5-D5C3-4106-93F8-4543090A213E}" destId="{3932190A-CE0E-4C44-8C82-A1071C78D121}" srcOrd="0" destOrd="0" presId="urn:microsoft.com/office/officeart/2005/8/layout/cycle4#1"/>
    <dgm:cxn modelId="{1167F7F7-ADE5-4503-BA8D-89A3C3B3634F}" type="presOf" srcId="{EBA3B1FC-0689-444A-9D41-B774364CE29C}" destId="{5874396B-05AD-4F0C-A2F2-5CBDA4E59997}" srcOrd="0" destOrd="0" presId="urn:microsoft.com/office/officeart/2005/8/layout/cycle4#1"/>
    <dgm:cxn modelId="{26010AD8-EFAE-47BD-B431-8AD2347C5E6B}" type="presParOf" srcId="{5874396B-05AD-4F0C-A2F2-5CBDA4E59997}" destId="{5C2DCB59-90D8-4154-B59E-D60897BB0E63}" srcOrd="0" destOrd="0" presId="urn:microsoft.com/office/officeart/2005/8/layout/cycle4#1"/>
    <dgm:cxn modelId="{A6FAF2A4-6C17-4386-AF98-6F745BDC77B0}" type="presParOf" srcId="{5C2DCB59-90D8-4154-B59E-D60897BB0E63}" destId="{4DFC8688-3BCA-4BFE-BE93-97CAE57612D8}" srcOrd="0" destOrd="0" presId="urn:microsoft.com/office/officeart/2005/8/layout/cycle4#1"/>
    <dgm:cxn modelId="{B6BF91DB-3379-49EC-A022-6BF1885AD4BA}" type="presParOf" srcId="{4DFC8688-3BCA-4BFE-BE93-97CAE57612D8}" destId="{7056CA21-9586-4184-804D-8A9CB8C725E3}" srcOrd="0" destOrd="0" presId="urn:microsoft.com/office/officeart/2005/8/layout/cycle4#1"/>
    <dgm:cxn modelId="{73C4C0CE-1DB1-4A94-9569-333380EAC2A3}" type="presParOf" srcId="{4DFC8688-3BCA-4BFE-BE93-97CAE57612D8}" destId="{77EDDBDF-DA4E-4874-8AA5-50DD0D4B0B07}" srcOrd="1" destOrd="0" presId="urn:microsoft.com/office/officeart/2005/8/layout/cycle4#1"/>
    <dgm:cxn modelId="{A7D146EA-4C51-4FB8-A6B1-8F1FA91FE3A7}" type="presParOf" srcId="{5C2DCB59-90D8-4154-B59E-D60897BB0E63}" destId="{2B49D982-1670-4DAA-993B-173E557E39F2}" srcOrd="1" destOrd="0" presId="urn:microsoft.com/office/officeart/2005/8/layout/cycle4#1"/>
    <dgm:cxn modelId="{B7D13A60-A311-43F2-84B8-08A6B550EB0F}" type="presParOf" srcId="{2B49D982-1670-4DAA-993B-173E557E39F2}" destId="{3932190A-CE0E-4C44-8C82-A1071C78D121}" srcOrd="0" destOrd="0" presId="urn:microsoft.com/office/officeart/2005/8/layout/cycle4#1"/>
    <dgm:cxn modelId="{DD4E824A-77D7-4590-AA57-B8EAFA3A5698}" type="presParOf" srcId="{2B49D982-1670-4DAA-993B-173E557E39F2}" destId="{4DB68A5A-43DF-42F9-AF03-2AD719C94604}" srcOrd="1" destOrd="0" presId="urn:microsoft.com/office/officeart/2005/8/layout/cycle4#1"/>
    <dgm:cxn modelId="{F8D95EC4-815A-42C4-AE6C-12F237CE3094}" type="presParOf" srcId="{5C2DCB59-90D8-4154-B59E-D60897BB0E63}" destId="{5042ABF5-C3C2-49E6-A8FC-866E41D10851}" srcOrd="2" destOrd="0" presId="urn:microsoft.com/office/officeart/2005/8/layout/cycle4#1"/>
    <dgm:cxn modelId="{44881258-3EE7-4FD1-A2EB-579B805964E6}" type="presParOf" srcId="{5042ABF5-C3C2-49E6-A8FC-866E41D10851}" destId="{E17ABF0B-8325-4F01-AEC1-FEB8E1591DE2}" srcOrd="0" destOrd="0" presId="urn:microsoft.com/office/officeart/2005/8/layout/cycle4#1"/>
    <dgm:cxn modelId="{DFCCCC6B-E92E-4A1F-8434-67E8CD4C8465}" type="presParOf" srcId="{5042ABF5-C3C2-49E6-A8FC-866E41D10851}" destId="{B4FCF08C-2018-4915-A7C0-9DEA7E8EFB10}" srcOrd="1" destOrd="0" presId="urn:microsoft.com/office/officeart/2005/8/layout/cycle4#1"/>
    <dgm:cxn modelId="{9303C2CE-28FB-4284-AA65-D09E4C477DC4}" type="presParOf" srcId="{5C2DCB59-90D8-4154-B59E-D60897BB0E63}" destId="{4E65EFDB-E77B-43B2-B4A7-40B4008622D9}" srcOrd="3" destOrd="0" presId="urn:microsoft.com/office/officeart/2005/8/layout/cycle4#1"/>
    <dgm:cxn modelId="{50DC9681-6BC9-49BA-ABB5-E9744382583D}" type="presParOf" srcId="{4E65EFDB-E77B-43B2-B4A7-40B4008622D9}" destId="{A308E8FD-9DC8-47F9-881A-D26A6FCEF77E}" srcOrd="0" destOrd="0" presId="urn:microsoft.com/office/officeart/2005/8/layout/cycle4#1"/>
    <dgm:cxn modelId="{D4485E41-B9EA-4160-B8D0-D77C6D67E40C}" type="presParOf" srcId="{4E65EFDB-E77B-43B2-B4A7-40B4008622D9}" destId="{2B80B82A-1B63-418F-AE42-E840CF59AEA6}" srcOrd="1" destOrd="0" presId="urn:microsoft.com/office/officeart/2005/8/layout/cycle4#1"/>
    <dgm:cxn modelId="{04767468-6BE2-482D-87F2-70BBA67D05AA}" type="presParOf" srcId="{5C2DCB59-90D8-4154-B59E-D60897BB0E63}" destId="{8BD0DFE6-0216-4B69-9CFF-93D9E5C7C180}" srcOrd="4" destOrd="0" presId="urn:microsoft.com/office/officeart/2005/8/layout/cycle4#1"/>
    <dgm:cxn modelId="{7A38C2F5-DA7E-4E59-B128-6242A0B9B8DE}" type="presParOf" srcId="{5874396B-05AD-4F0C-A2F2-5CBDA4E59997}" destId="{F83F8EB3-1F5C-4ECA-97DE-4C1BD4AB4190}" srcOrd="1" destOrd="0" presId="urn:microsoft.com/office/officeart/2005/8/layout/cycle4#1"/>
    <dgm:cxn modelId="{68935C07-F3D1-45D6-81B3-AB2DFC2F02EC}" type="presParOf" srcId="{F83F8EB3-1F5C-4ECA-97DE-4C1BD4AB4190}" destId="{63BEF12C-A1BA-4A8D-BDA4-DFA338720059}" srcOrd="0" destOrd="0" presId="urn:microsoft.com/office/officeart/2005/8/layout/cycle4#1"/>
    <dgm:cxn modelId="{97154DAF-D34B-4559-AFA8-E08EF16C8F33}" type="presParOf" srcId="{F83F8EB3-1F5C-4ECA-97DE-4C1BD4AB4190}" destId="{42744962-FE8E-4545-B92A-1405EE6C0F42}" srcOrd="1" destOrd="0" presId="urn:microsoft.com/office/officeart/2005/8/layout/cycle4#1"/>
    <dgm:cxn modelId="{5AFA5977-F289-4305-8183-7AA227BF353B}" type="presParOf" srcId="{F83F8EB3-1F5C-4ECA-97DE-4C1BD4AB4190}" destId="{F4CB594D-426D-490D-9533-DBAA3FACBAB7}" srcOrd="2" destOrd="0" presId="urn:microsoft.com/office/officeart/2005/8/layout/cycle4#1"/>
    <dgm:cxn modelId="{CDC01DB5-8DD0-419D-A359-CF70D977658F}" type="presParOf" srcId="{F83F8EB3-1F5C-4ECA-97DE-4C1BD4AB4190}" destId="{27E94246-8EA1-46F7-A2BA-23DF51A7028A}" srcOrd="3" destOrd="0" presId="urn:microsoft.com/office/officeart/2005/8/layout/cycle4#1"/>
    <dgm:cxn modelId="{C153A337-B85A-44E2-A980-1F1B5C84A9C7}" type="presParOf" srcId="{F83F8EB3-1F5C-4ECA-97DE-4C1BD4AB4190}" destId="{7DFCE67D-7AD0-4BAD-BC5E-AE2E3EAEED18}" srcOrd="4" destOrd="0" presId="urn:microsoft.com/office/officeart/2005/8/layout/cycle4#1"/>
    <dgm:cxn modelId="{9D0524BF-A8F0-4459-B822-BB4C19D94512}" type="presParOf" srcId="{5874396B-05AD-4F0C-A2F2-5CBDA4E59997}" destId="{B3A9FC78-629F-447C-82E7-C9AA98B27B16}" srcOrd="2" destOrd="0" presId="urn:microsoft.com/office/officeart/2005/8/layout/cycle4#1"/>
    <dgm:cxn modelId="{EB90F70D-8A8D-4677-BB21-0A6BC0FE7360}" type="presParOf" srcId="{5874396B-05AD-4F0C-A2F2-5CBDA4E59997}" destId="{1DC3CFB2-6C9B-440B-85CF-31B01F4C28EB}" srcOrd="3" destOrd="0" presId="urn:microsoft.com/office/officeart/2005/8/layout/cycle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ABF0B-8325-4F01-AEC1-FEB8E1591DE2}">
      <dsp:nvSpPr>
        <dsp:cNvPr id="0" name=""/>
        <dsp:cNvSpPr/>
      </dsp:nvSpPr>
      <dsp:spPr>
        <a:xfrm>
          <a:off x="4906365" y="3782567"/>
          <a:ext cx="2747923" cy="1780031"/>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Recovery- quick</a:t>
          </a:r>
        </a:p>
        <a:p>
          <a:pPr marL="114300" lvl="1" indent="-114300" algn="l" defTabSz="666750">
            <a:lnSpc>
              <a:spcPct val="90000"/>
            </a:lnSpc>
            <a:spcBef>
              <a:spcPct val="0"/>
            </a:spcBef>
            <a:spcAft>
              <a:spcPct val="15000"/>
            </a:spcAft>
            <a:buChar char="•"/>
          </a:pPr>
          <a:r>
            <a:rPr lang="en-US" sz="1500" kern="1200" dirty="0"/>
            <a:t>To resume daily activities</a:t>
          </a:r>
        </a:p>
      </dsp:txBody>
      <dsp:txXfrm>
        <a:off x="5769843" y="4266676"/>
        <a:ext cx="1845344" cy="1256821"/>
      </dsp:txXfrm>
    </dsp:sp>
    <dsp:sp modelId="{A308E8FD-9DC8-47F9-881A-D26A6FCEF77E}">
      <dsp:nvSpPr>
        <dsp:cNvPr id="0" name=""/>
        <dsp:cNvSpPr/>
      </dsp:nvSpPr>
      <dsp:spPr>
        <a:xfrm>
          <a:off x="422910" y="3782567"/>
          <a:ext cx="2747923" cy="1780031"/>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dignity(respect)</a:t>
          </a:r>
        </a:p>
        <a:p>
          <a:pPr marL="114300" lvl="1" indent="-114300" algn="l" defTabSz="666750">
            <a:lnSpc>
              <a:spcPct val="90000"/>
            </a:lnSpc>
            <a:spcBef>
              <a:spcPct val="0"/>
            </a:spcBef>
            <a:spcAft>
              <a:spcPct val="15000"/>
            </a:spcAft>
            <a:buChar char="•"/>
          </a:pPr>
          <a:r>
            <a:rPr lang="en-US" sz="1500" kern="1200" dirty="0"/>
            <a:t>safe</a:t>
          </a:r>
        </a:p>
      </dsp:txBody>
      <dsp:txXfrm>
        <a:off x="462011" y="4266676"/>
        <a:ext cx="1845344" cy="1256821"/>
      </dsp:txXfrm>
    </dsp:sp>
    <dsp:sp modelId="{3932190A-CE0E-4C44-8C82-A1071C78D121}">
      <dsp:nvSpPr>
        <dsp:cNvPr id="0" name=""/>
        <dsp:cNvSpPr/>
      </dsp:nvSpPr>
      <dsp:spPr>
        <a:xfrm>
          <a:off x="4906365" y="0"/>
          <a:ext cx="2747923" cy="1780031"/>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Short stay in hospital</a:t>
          </a:r>
        </a:p>
      </dsp:txBody>
      <dsp:txXfrm>
        <a:off x="5769843" y="39101"/>
        <a:ext cx="1845344" cy="1256821"/>
      </dsp:txXfrm>
    </dsp:sp>
    <dsp:sp modelId="{7056CA21-9586-4184-804D-8A9CB8C725E3}">
      <dsp:nvSpPr>
        <dsp:cNvPr id="0" name=""/>
        <dsp:cNvSpPr/>
      </dsp:nvSpPr>
      <dsp:spPr>
        <a:xfrm>
          <a:off x="422910" y="0"/>
          <a:ext cx="2747923" cy="1780031"/>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Appropriate treatment</a:t>
          </a:r>
        </a:p>
        <a:p>
          <a:pPr marL="114300" lvl="1" indent="-114300" algn="l" defTabSz="666750">
            <a:lnSpc>
              <a:spcPct val="90000"/>
            </a:lnSpc>
            <a:spcBef>
              <a:spcPct val="0"/>
            </a:spcBef>
            <a:spcAft>
              <a:spcPct val="15000"/>
            </a:spcAft>
            <a:buChar char="•"/>
          </a:pPr>
          <a:r>
            <a:rPr lang="en-US" sz="1500" kern="1200" dirty="0"/>
            <a:t>Free from pain</a:t>
          </a:r>
        </a:p>
      </dsp:txBody>
      <dsp:txXfrm>
        <a:off x="462011" y="39101"/>
        <a:ext cx="1845344" cy="1256821"/>
      </dsp:txXfrm>
    </dsp:sp>
    <dsp:sp modelId="{63BEF12C-A1BA-4A8D-BDA4-DFA338720059}">
      <dsp:nvSpPr>
        <dsp:cNvPr id="0" name=""/>
        <dsp:cNvSpPr/>
      </dsp:nvSpPr>
      <dsp:spPr>
        <a:xfrm>
          <a:off x="1574368" y="317068"/>
          <a:ext cx="2408605" cy="2408605"/>
        </a:xfrm>
        <a:prstGeom prst="pieWedg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Family support</a:t>
          </a:r>
        </a:p>
      </dsp:txBody>
      <dsp:txXfrm>
        <a:off x="2279832" y="1022532"/>
        <a:ext cx="1703141" cy="1703141"/>
      </dsp:txXfrm>
    </dsp:sp>
    <dsp:sp modelId="{42744962-FE8E-4545-B92A-1405EE6C0F42}">
      <dsp:nvSpPr>
        <dsp:cNvPr id="0" name=""/>
        <dsp:cNvSpPr/>
      </dsp:nvSpPr>
      <dsp:spPr>
        <a:xfrm rot="5400000">
          <a:off x="4094225" y="317068"/>
          <a:ext cx="2408605" cy="2408605"/>
        </a:xfrm>
        <a:prstGeom prst="pieWedg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Cause of illness</a:t>
          </a:r>
        </a:p>
      </dsp:txBody>
      <dsp:txXfrm rot="-5400000">
        <a:off x="4094225" y="1022532"/>
        <a:ext cx="1703141" cy="1703141"/>
      </dsp:txXfrm>
    </dsp:sp>
    <dsp:sp modelId="{F4CB594D-426D-490D-9533-DBAA3FACBAB7}">
      <dsp:nvSpPr>
        <dsp:cNvPr id="0" name=""/>
        <dsp:cNvSpPr/>
      </dsp:nvSpPr>
      <dsp:spPr>
        <a:xfrm rot="10800000">
          <a:off x="4094225" y="2836925"/>
          <a:ext cx="2408605" cy="2408605"/>
        </a:xfrm>
        <a:prstGeom prst="pieWedg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expectation</a:t>
          </a:r>
        </a:p>
      </dsp:txBody>
      <dsp:txXfrm rot="10800000">
        <a:off x="4094225" y="2836925"/>
        <a:ext cx="1703141" cy="1703141"/>
      </dsp:txXfrm>
    </dsp:sp>
    <dsp:sp modelId="{27E94246-8EA1-46F7-A2BA-23DF51A7028A}">
      <dsp:nvSpPr>
        <dsp:cNvPr id="0" name=""/>
        <dsp:cNvSpPr/>
      </dsp:nvSpPr>
      <dsp:spPr>
        <a:xfrm rot="16200000">
          <a:off x="1574368" y="2836925"/>
          <a:ext cx="2408605" cy="2408605"/>
        </a:xfrm>
        <a:prstGeom prst="pieWedg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Social cultural factors</a:t>
          </a:r>
        </a:p>
      </dsp:txBody>
      <dsp:txXfrm rot="5400000">
        <a:off x="2279832" y="2836925"/>
        <a:ext cx="1703141" cy="1703141"/>
      </dsp:txXfrm>
    </dsp:sp>
    <dsp:sp modelId="{B3A9FC78-629F-447C-82E7-C9AA98B27B16}">
      <dsp:nvSpPr>
        <dsp:cNvPr id="0" name=""/>
        <dsp:cNvSpPr/>
      </dsp:nvSpPr>
      <dsp:spPr>
        <a:xfrm>
          <a:off x="3622795" y="2280665"/>
          <a:ext cx="831608" cy="723137"/>
        </a:xfrm>
        <a:prstGeom prst="circularArrow">
          <a:avLst/>
        </a:prstGeom>
        <a:solidFill>
          <a:schemeClr val="accent1">
            <a:tint val="6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C3CFB2-6C9B-440B-85CF-31B01F4C28EB}">
      <dsp:nvSpPr>
        <dsp:cNvPr id="0" name=""/>
        <dsp:cNvSpPr/>
      </dsp:nvSpPr>
      <dsp:spPr>
        <a:xfrm rot="10800000">
          <a:off x="3622795" y="2558795"/>
          <a:ext cx="831608" cy="723137"/>
        </a:xfrm>
        <a:prstGeom prst="circularArrow">
          <a:avLst/>
        </a:prstGeom>
        <a:solidFill>
          <a:schemeClr val="accent1">
            <a:tint val="6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5164ED-0CF4-4987-B4E0-0F81ACC9031A}" type="datetimeFigureOut">
              <a:rPr lang="en-US" smtClean="0"/>
              <a:pPr/>
              <a:t>11/24/2023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9097F3-D231-4949-BEB8-BA5415D2AD69}" type="slidenum">
              <a:rPr lang="en-US" smtClean="0"/>
              <a:pPr/>
              <a:t>‹#›</a:t>
            </a:fld>
            <a:endParaRPr lang="en-US" dirty="0"/>
          </a:p>
        </p:txBody>
      </p:sp>
    </p:spTree>
    <p:extLst>
      <p:ext uri="{BB962C8B-B14F-4D97-AF65-F5344CB8AC3E}">
        <p14:creationId xmlns:p14="http://schemas.microsoft.com/office/powerpoint/2010/main" val="2561014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D9097F3-D231-4949-BEB8-BA5415D2AD69}" type="slidenum">
              <a:rPr lang="en-US" smtClean="0"/>
              <a:pPr/>
              <a:t>17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D9097F3-D231-4949-BEB8-BA5415D2AD69}" type="slidenum">
              <a:rPr lang="en-US" smtClean="0"/>
              <a:pPr/>
              <a:t>84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F47F16C-0C9E-4693-9533-89E94031045A}" type="datetimeFigureOut">
              <a:rPr lang="en-US" smtClean="0"/>
              <a:pPr/>
              <a:t>11/24/2023</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551B21A-9FC4-4C8B-9BF3-B103F30C1DAC}"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47F16C-0C9E-4693-9533-89E94031045A}" type="datetimeFigureOut">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51B21A-9FC4-4C8B-9BF3-B103F30C1DAC}"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47F16C-0C9E-4693-9533-89E94031045A}" type="datetimeFigureOut">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51B21A-9FC4-4C8B-9BF3-B103F30C1DAC}"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47F16C-0C9E-4693-9533-89E94031045A}" type="datetimeFigureOut">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51B21A-9FC4-4C8B-9BF3-B103F30C1DAC}"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F47F16C-0C9E-4693-9533-89E94031045A}" type="datetimeFigureOut">
              <a:rPr lang="en-US" smtClean="0"/>
              <a:pPr/>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51B21A-9FC4-4C8B-9BF3-B103F30C1DAC}"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F47F16C-0C9E-4693-9533-89E94031045A}" type="datetimeFigureOut">
              <a:rPr lang="en-US" smtClean="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51B21A-9FC4-4C8B-9BF3-B103F30C1DAC}"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F47F16C-0C9E-4693-9533-89E94031045A}" type="datetimeFigureOut">
              <a:rPr lang="en-US" smtClean="0"/>
              <a:pPr/>
              <a:t>11/24/2023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51B21A-9FC4-4C8B-9BF3-B103F30C1DA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F47F16C-0C9E-4693-9533-89E94031045A}" type="datetimeFigureOut">
              <a:rPr lang="en-US" smtClean="0"/>
              <a:pPr/>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51B21A-9FC4-4C8B-9BF3-B103F30C1DAC}"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7F16C-0C9E-4693-9533-89E94031045A}" type="datetimeFigureOut">
              <a:rPr lang="en-US" smtClean="0"/>
              <a:pPr/>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51B21A-9FC4-4C8B-9BF3-B103F30C1DAC}"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F47F16C-0C9E-4693-9533-89E94031045A}" type="datetimeFigureOut">
              <a:rPr lang="en-US" smtClean="0"/>
              <a:pPr/>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51B21A-9FC4-4C8B-9BF3-B103F30C1DA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F47F16C-0C9E-4693-9533-89E94031045A}" type="datetimeFigureOut">
              <a:rPr lang="en-US" smtClean="0"/>
              <a:pPr/>
              <a:t>11/24/2023</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551B21A-9FC4-4C8B-9BF3-B103F30C1DAC}"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F47F16C-0C9E-4693-9533-89E94031045A}" type="datetimeFigureOut">
              <a:rPr lang="en-US" smtClean="0"/>
              <a:pPr/>
              <a:t>11/24/2023</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551B21A-9FC4-4C8B-9BF3-B103F30C1DA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History taking and physical examination</a:t>
            </a:r>
          </a:p>
        </p:txBody>
      </p:sp>
      <p:sp>
        <p:nvSpPr>
          <p:cNvPr id="3" name="Subtitle 2"/>
          <p:cNvSpPr>
            <a:spLocks noGrp="1"/>
          </p:cNvSpPr>
          <p:nvPr>
            <p:ph type="subTitle" idx="1"/>
          </p:nvPr>
        </p:nvSpPr>
        <p:spPr/>
        <p:txBody>
          <a:bodyPr/>
          <a:lstStyle/>
          <a:p>
            <a:r>
              <a:rPr lang="en-US" dirty="0"/>
              <a:t>LUCY MUTHEE </a:t>
            </a:r>
          </a:p>
        </p:txBody>
      </p:sp>
    </p:spTree>
    <p:extLst>
      <p:ext uri="{BB962C8B-B14F-4D97-AF65-F5344CB8AC3E}">
        <p14:creationId xmlns:p14="http://schemas.microsoft.com/office/powerpoint/2010/main" val="30865330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Active listening and observation skills</a:t>
            </a:r>
          </a:p>
          <a:p>
            <a:r>
              <a:rPr lang="en-US" dirty="0"/>
              <a:t>Exploration skills</a:t>
            </a:r>
          </a:p>
          <a:p>
            <a:r>
              <a:rPr lang="en-US" dirty="0"/>
              <a:t>Questioning skills (open and closed ended)</a:t>
            </a:r>
          </a:p>
          <a:p>
            <a:r>
              <a:rPr lang="en-US" dirty="0"/>
              <a:t>Summarizing skills</a:t>
            </a:r>
          </a:p>
        </p:txBody>
      </p:sp>
      <p:sp>
        <p:nvSpPr>
          <p:cNvPr id="2" name="Title 1"/>
          <p:cNvSpPr>
            <a:spLocks noGrp="1"/>
          </p:cNvSpPr>
          <p:nvPr>
            <p:ph type="title"/>
          </p:nvPr>
        </p:nvSpPr>
        <p:spPr/>
        <p:txBody>
          <a:bodyPr/>
          <a:lstStyle/>
          <a:p>
            <a:r>
              <a:rPr lang="en-US" dirty="0"/>
              <a:t>Communication Skill used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B-Beginning</a:t>
            </a:r>
          </a:p>
          <a:p>
            <a:r>
              <a:rPr lang="en-US" dirty="0"/>
              <a:t>L-Listening</a:t>
            </a:r>
          </a:p>
          <a:p>
            <a:r>
              <a:rPr lang="en-US" dirty="0"/>
              <a:t>I-Information gathering</a:t>
            </a:r>
          </a:p>
          <a:p>
            <a:r>
              <a:rPr lang="en-US" dirty="0"/>
              <a:t>S-Sharing information</a:t>
            </a:r>
          </a:p>
          <a:p>
            <a:r>
              <a:rPr lang="en-US" dirty="0"/>
              <a:t>S-Setting goals</a:t>
            </a:r>
          </a:p>
          <a:p>
            <a:endParaRPr lang="en-US" dirty="0"/>
          </a:p>
        </p:txBody>
      </p:sp>
      <p:sp>
        <p:nvSpPr>
          <p:cNvPr id="2" name="Title 1"/>
          <p:cNvSpPr>
            <a:spLocks noGrp="1"/>
          </p:cNvSpPr>
          <p:nvPr>
            <p:ph type="title"/>
          </p:nvPr>
        </p:nvSpPr>
        <p:spPr/>
        <p:txBody>
          <a:bodyPr/>
          <a:lstStyle/>
          <a:p>
            <a:r>
              <a:rPr lang="en-US" dirty="0"/>
              <a:t>Steps in history taking</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Involves:</a:t>
            </a:r>
          </a:p>
          <a:p>
            <a:r>
              <a:rPr lang="en-US" dirty="0"/>
              <a:t>Preparation</a:t>
            </a:r>
          </a:p>
          <a:p>
            <a:r>
              <a:rPr lang="en-US" dirty="0"/>
              <a:t>Setting</a:t>
            </a:r>
          </a:p>
          <a:p>
            <a:r>
              <a:rPr lang="en-US" dirty="0"/>
              <a:t>introductions</a:t>
            </a:r>
          </a:p>
        </p:txBody>
      </p:sp>
      <p:sp>
        <p:nvSpPr>
          <p:cNvPr id="2" name="Title 1"/>
          <p:cNvSpPr>
            <a:spLocks noGrp="1"/>
          </p:cNvSpPr>
          <p:nvPr>
            <p:ph type="title"/>
          </p:nvPr>
        </p:nvSpPr>
        <p:spPr/>
        <p:txBody>
          <a:bodyPr/>
          <a:lstStyle/>
          <a:p>
            <a:r>
              <a:rPr lang="en-US" dirty="0"/>
              <a:t>beginning</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Problems </a:t>
            </a:r>
          </a:p>
          <a:p>
            <a:r>
              <a:rPr lang="en-US" dirty="0"/>
              <a:t>Ideas                       clarify, summarize</a:t>
            </a:r>
          </a:p>
          <a:p>
            <a:r>
              <a:rPr lang="en-US" dirty="0"/>
              <a:t>Concerns                  context</a:t>
            </a:r>
          </a:p>
          <a:p>
            <a:r>
              <a:rPr lang="en-US" dirty="0"/>
              <a:t>Expectations</a:t>
            </a:r>
          </a:p>
          <a:p>
            <a:r>
              <a:rPr lang="en-US" dirty="0"/>
              <a:t>Active listening helps in :</a:t>
            </a:r>
          </a:p>
          <a:p>
            <a:pPr marL="514350" indent="-514350">
              <a:buFont typeface="+mj-lt"/>
              <a:buAutoNum type="arabicPeriod"/>
            </a:pPr>
            <a:r>
              <a:rPr lang="en-US" dirty="0"/>
              <a:t>recognition of what is wrong</a:t>
            </a:r>
          </a:p>
          <a:p>
            <a:pPr marL="514350" indent="-514350">
              <a:buFont typeface="+mj-lt"/>
              <a:buAutoNum type="arabicPeriod"/>
            </a:pPr>
            <a:r>
              <a:rPr lang="en-US" dirty="0"/>
              <a:t>Patients satisfaction is improved if patient understands what is wrong and what they can do to help </a:t>
            </a:r>
          </a:p>
        </p:txBody>
      </p:sp>
      <p:sp>
        <p:nvSpPr>
          <p:cNvPr id="2" name="Title 1"/>
          <p:cNvSpPr>
            <a:spLocks noGrp="1"/>
          </p:cNvSpPr>
          <p:nvPr>
            <p:ph type="title"/>
          </p:nvPr>
        </p:nvSpPr>
        <p:spPr/>
        <p:txBody>
          <a:bodyPr/>
          <a:lstStyle/>
          <a:p>
            <a:r>
              <a:rPr lang="en-US" dirty="0"/>
              <a:t>listening</a:t>
            </a:r>
          </a:p>
        </p:txBody>
      </p:sp>
      <p:sp>
        <p:nvSpPr>
          <p:cNvPr id="4" name="Right Brace 3"/>
          <p:cNvSpPr/>
          <p:nvPr/>
        </p:nvSpPr>
        <p:spPr>
          <a:xfrm>
            <a:off x="3276600" y="1676400"/>
            <a:ext cx="76200" cy="18288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Systemic enquiry</a:t>
            </a:r>
          </a:p>
          <a:p>
            <a:r>
              <a:rPr lang="en-US" dirty="0"/>
              <a:t>Clinical examination (physical examination)</a:t>
            </a:r>
          </a:p>
          <a:p>
            <a:endParaRPr lang="en-US" dirty="0"/>
          </a:p>
        </p:txBody>
      </p:sp>
      <p:sp>
        <p:nvSpPr>
          <p:cNvPr id="2" name="Title 1"/>
          <p:cNvSpPr>
            <a:spLocks noGrp="1"/>
          </p:cNvSpPr>
          <p:nvPr>
            <p:ph type="title"/>
          </p:nvPr>
        </p:nvSpPr>
        <p:spPr/>
        <p:txBody>
          <a:bodyPr/>
          <a:lstStyle/>
          <a:p>
            <a:r>
              <a:rPr lang="en-US" dirty="0"/>
              <a:t>Information gathering</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Chuck it </a:t>
            </a:r>
          </a:p>
          <a:p>
            <a:r>
              <a:rPr lang="en-US" dirty="0"/>
              <a:t>Check it </a:t>
            </a:r>
          </a:p>
          <a:p>
            <a:r>
              <a:rPr lang="en-US" dirty="0"/>
              <a:t>Share decisions</a:t>
            </a:r>
          </a:p>
        </p:txBody>
      </p:sp>
      <p:sp>
        <p:nvSpPr>
          <p:cNvPr id="2" name="Title 1"/>
          <p:cNvSpPr>
            <a:spLocks noGrp="1"/>
          </p:cNvSpPr>
          <p:nvPr>
            <p:ph type="title"/>
          </p:nvPr>
        </p:nvSpPr>
        <p:spPr/>
        <p:txBody>
          <a:bodyPr/>
          <a:lstStyle/>
          <a:p>
            <a:r>
              <a:rPr lang="en-US" dirty="0"/>
              <a:t>Sharing information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Ending </a:t>
            </a:r>
          </a:p>
          <a:p>
            <a:r>
              <a:rPr lang="en-US" dirty="0"/>
              <a:t>Follow up</a:t>
            </a:r>
          </a:p>
        </p:txBody>
      </p:sp>
      <p:sp>
        <p:nvSpPr>
          <p:cNvPr id="2" name="Title 1"/>
          <p:cNvSpPr>
            <a:spLocks noGrp="1"/>
          </p:cNvSpPr>
          <p:nvPr>
            <p:ph type="title"/>
          </p:nvPr>
        </p:nvSpPr>
        <p:spPr/>
        <p:txBody>
          <a:bodyPr/>
          <a:lstStyle/>
          <a:p>
            <a:r>
              <a:rPr lang="en-US" dirty="0"/>
              <a:t>Setting goals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fontScale="92500" lnSpcReduction="20000"/>
          </a:bodyPr>
          <a:lstStyle/>
          <a:p>
            <a:r>
              <a:rPr lang="en-US" b="1" dirty="0">
                <a:solidFill>
                  <a:schemeClr val="bg2">
                    <a:lumMod val="50000"/>
                  </a:schemeClr>
                </a:solidFill>
              </a:rPr>
              <a:t>INTRODUCTORY PHASE</a:t>
            </a:r>
            <a:r>
              <a:rPr lang="en-US" dirty="0">
                <a:solidFill>
                  <a:schemeClr val="bg2">
                    <a:lumMod val="50000"/>
                  </a:schemeClr>
                </a:solidFill>
              </a:rPr>
              <a:t>:</a:t>
            </a:r>
          </a:p>
          <a:p>
            <a:r>
              <a:rPr lang="en-US" dirty="0"/>
              <a:t>Initiating the session</a:t>
            </a:r>
          </a:p>
          <a:p>
            <a:r>
              <a:rPr lang="en-US" dirty="0">
                <a:solidFill>
                  <a:srgbClr val="7030A0"/>
                </a:solidFill>
              </a:rPr>
              <a:t>Greet, welcome, introduce self and role, establish rapport, ensure client/informant is comfortable</a:t>
            </a:r>
          </a:p>
          <a:p>
            <a:r>
              <a:rPr lang="en-US" dirty="0"/>
              <a:t>Assume relaxed and open sitting position, non confrontational sitting</a:t>
            </a:r>
            <a:r>
              <a:rPr lang="en-US" dirty="0">
                <a:solidFill>
                  <a:schemeClr val="accent6">
                    <a:lumMod val="75000"/>
                  </a:schemeClr>
                </a:solidFill>
              </a:rPr>
              <a:t>, gain eye contact</a:t>
            </a:r>
          </a:p>
          <a:p>
            <a:r>
              <a:rPr lang="en-US" dirty="0"/>
              <a:t>Set time Hx is taking and expectation (20-30min)</a:t>
            </a:r>
          </a:p>
          <a:p>
            <a:r>
              <a:rPr lang="en-US" dirty="0">
                <a:solidFill>
                  <a:srgbClr val="FF0000"/>
                </a:solidFill>
              </a:rPr>
              <a:t>Decide language</a:t>
            </a:r>
          </a:p>
          <a:p>
            <a:r>
              <a:rPr lang="en-US" dirty="0"/>
              <a:t>Enquire relationship between client and companion</a:t>
            </a:r>
          </a:p>
          <a:p>
            <a:r>
              <a:rPr lang="en-US" dirty="0">
                <a:solidFill>
                  <a:srgbClr val="FF0000"/>
                </a:solidFill>
              </a:rPr>
              <a:t>Respect and empathy</a:t>
            </a:r>
          </a:p>
          <a:p>
            <a:r>
              <a:rPr lang="en-US" dirty="0">
                <a:solidFill>
                  <a:srgbClr val="FF0000"/>
                </a:solidFill>
              </a:rPr>
              <a:t>Confirm reason for encounter</a:t>
            </a:r>
          </a:p>
          <a:p>
            <a:endParaRPr lang="en-US" dirty="0"/>
          </a:p>
        </p:txBody>
      </p:sp>
      <p:sp>
        <p:nvSpPr>
          <p:cNvPr id="2" name="Title 1"/>
          <p:cNvSpPr>
            <a:spLocks noGrp="1"/>
          </p:cNvSpPr>
          <p:nvPr>
            <p:ph type="title"/>
          </p:nvPr>
        </p:nvSpPr>
        <p:spPr/>
        <p:txBody>
          <a:bodyPr/>
          <a:lstStyle/>
          <a:p>
            <a:r>
              <a:rPr lang="en-US" dirty="0"/>
              <a:t>Phases of history taking</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solidFill>
                  <a:srgbClr val="FF0000"/>
                </a:solidFill>
              </a:rPr>
              <a:t>Exploration of the problem (gathering information)</a:t>
            </a:r>
          </a:p>
          <a:p>
            <a:r>
              <a:rPr lang="en-US" dirty="0"/>
              <a:t>Use communication (interview) skills</a:t>
            </a:r>
          </a:p>
          <a:p>
            <a:r>
              <a:rPr lang="en-US" dirty="0">
                <a:solidFill>
                  <a:schemeClr val="accent1">
                    <a:lumMod val="75000"/>
                  </a:schemeClr>
                </a:solidFill>
              </a:rPr>
              <a:t>Attend to non-verbal communication- validate them</a:t>
            </a:r>
          </a:p>
          <a:p>
            <a:r>
              <a:rPr lang="en-US" dirty="0">
                <a:solidFill>
                  <a:srgbClr val="FF0000"/>
                </a:solidFill>
              </a:rPr>
              <a:t>Open to closed ended questions, simple language (no medical jargon or emotive words, be audible and clear) </a:t>
            </a:r>
          </a:p>
          <a:p>
            <a:r>
              <a:rPr lang="en-US" dirty="0"/>
              <a:t>Encourage to tell his story openly</a:t>
            </a:r>
          </a:p>
          <a:p>
            <a:r>
              <a:rPr lang="en-US" dirty="0">
                <a:solidFill>
                  <a:schemeClr val="accent6">
                    <a:lumMod val="75000"/>
                  </a:schemeClr>
                </a:solidFill>
              </a:rPr>
              <a:t>Clarify patient statements- give important information 1</a:t>
            </a:r>
            <a:r>
              <a:rPr lang="en-US" baseline="30000" dirty="0">
                <a:solidFill>
                  <a:schemeClr val="accent6">
                    <a:lumMod val="75000"/>
                  </a:schemeClr>
                </a:solidFill>
              </a:rPr>
              <a:t>st</a:t>
            </a:r>
            <a:r>
              <a:rPr lang="en-US" dirty="0">
                <a:solidFill>
                  <a:schemeClr val="accent6">
                    <a:lumMod val="75000"/>
                  </a:schemeClr>
                </a:solidFill>
              </a:rPr>
              <a:t> in small amounts and check understanding</a:t>
            </a:r>
          </a:p>
          <a:p>
            <a:r>
              <a:rPr lang="en-US" dirty="0">
                <a:solidFill>
                  <a:srgbClr val="FF0000"/>
                </a:solidFill>
              </a:rPr>
              <a:t>Establish dates</a:t>
            </a:r>
          </a:p>
        </p:txBody>
      </p:sp>
      <p:sp>
        <p:nvSpPr>
          <p:cNvPr id="2" name="Title 1"/>
          <p:cNvSpPr>
            <a:spLocks noGrp="1"/>
          </p:cNvSpPr>
          <p:nvPr>
            <p:ph type="title"/>
          </p:nvPr>
        </p:nvSpPr>
        <p:spPr/>
        <p:txBody>
          <a:bodyPr/>
          <a:lstStyle/>
          <a:p>
            <a:r>
              <a:rPr lang="en-US" dirty="0">
                <a:solidFill>
                  <a:schemeClr val="tx2">
                    <a:lumMod val="75000"/>
                  </a:schemeClr>
                </a:solidFill>
              </a:rPr>
              <a:t>Working phase</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a:normAutofit fontScale="92500"/>
          </a:bodyPr>
          <a:lstStyle/>
          <a:p>
            <a:r>
              <a:rPr lang="en-US" dirty="0"/>
              <a:t>Understand patient’s perspective:</a:t>
            </a:r>
          </a:p>
          <a:p>
            <a:r>
              <a:rPr lang="en-US" dirty="0"/>
              <a:t>Determine and acknowledge patient ideas and causes as they are narrated</a:t>
            </a:r>
          </a:p>
          <a:p>
            <a:r>
              <a:rPr lang="en-US" dirty="0"/>
              <a:t>Explore concerns/problems- social Hx eg job, religion, hobbies, beliefs, moral beliefs eg for termination of pregnancy, home environment and coping capabilities, family size</a:t>
            </a:r>
          </a:p>
          <a:p>
            <a:r>
              <a:rPr lang="en-US" dirty="0"/>
              <a:t>Encourage expression of emotion</a:t>
            </a:r>
          </a:p>
          <a:p>
            <a:r>
              <a:rPr lang="en-US" dirty="0"/>
              <a:t>Attend to non-verbal cues- is pt distressed, mood, body language change during Hx</a:t>
            </a:r>
          </a:p>
        </p:txBody>
      </p:sp>
      <p:sp>
        <p:nvSpPr>
          <p:cNvPr id="2" name="Title 1"/>
          <p:cNvSpPr>
            <a:spLocks noGrp="1"/>
          </p:cNvSpPr>
          <p:nvPr>
            <p:ph type="title"/>
          </p:nvPr>
        </p:nvSpPr>
        <p:spPr/>
        <p:txBody>
          <a:bodyPr/>
          <a:lstStyle/>
          <a:p>
            <a:r>
              <a:rPr lang="en-US" dirty="0">
                <a:solidFill>
                  <a:schemeClr val="tx2">
                    <a:lumMod val="75000"/>
                  </a:schemeClr>
                </a:solidFill>
              </a:rPr>
              <a:t>Working phase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1295400"/>
          <a:ext cx="8077200" cy="5562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457200" y="76200"/>
            <a:ext cx="7239000" cy="1143000"/>
          </a:xfrm>
        </p:spPr>
        <p:txBody>
          <a:bodyPr>
            <a:normAutofit fontScale="90000"/>
          </a:bodyPr>
          <a:lstStyle/>
          <a:p>
            <a:r>
              <a:rPr lang="en-US" dirty="0"/>
              <a:t>Patient’s Perception of illness</a:t>
            </a:r>
          </a:p>
        </p:txBody>
      </p:sp>
      <p:cxnSp>
        <p:nvCxnSpPr>
          <p:cNvPr id="8" name="Curved Connector 7"/>
          <p:cNvCxnSpPr/>
          <p:nvPr/>
        </p:nvCxnSpPr>
        <p:spPr>
          <a:xfrm rot="5400000" flipH="1" flipV="1">
            <a:off x="5791200" y="4038600"/>
            <a:ext cx="1676400" cy="1588"/>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Curved Connector 9"/>
          <p:cNvCxnSpPr/>
          <p:nvPr/>
        </p:nvCxnSpPr>
        <p:spPr>
          <a:xfrm rot="10800000">
            <a:off x="3352800" y="1524000"/>
            <a:ext cx="1447800" cy="1588"/>
          </a:xfrm>
          <a:prstGeom prst="curved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04AF19-0985-33AF-304B-86B1BBDF7465}"/>
              </a:ext>
            </a:extLst>
          </p:cNvPr>
          <p:cNvSpPr>
            <a:spLocks noGrp="1"/>
          </p:cNvSpPr>
          <p:nvPr>
            <p:ph idx="1"/>
          </p:nvPr>
        </p:nvSpPr>
        <p:spPr/>
        <p:txBody>
          <a:bodyPr>
            <a:normAutofit lnSpcReduction="10000"/>
          </a:bodyPr>
          <a:lstStyle/>
          <a:p>
            <a:r>
              <a:rPr lang="en-US" dirty="0"/>
              <a:t>Obtain, interpret and record information on the following:</a:t>
            </a:r>
          </a:p>
          <a:p>
            <a:pPr>
              <a:buFont typeface="Wingdings" panose="05000000000000000000" pitchFamily="2" charset="2"/>
              <a:buChar char="ü"/>
            </a:pPr>
            <a:r>
              <a:rPr lang="en-US" dirty="0"/>
              <a:t>Identifying data/biodata</a:t>
            </a:r>
          </a:p>
          <a:p>
            <a:pPr>
              <a:buFont typeface="Arial" panose="020B0604020202020204" pitchFamily="34" charset="0"/>
              <a:buChar char="•"/>
            </a:pPr>
            <a:r>
              <a:rPr lang="en-US" dirty="0"/>
              <a:t>3 names</a:t>
            </a:r>
          </a:p>
          <a:p>
            <a:pPr>
              <a:buFont typeface="Arial" panose="020B0604020202020204" pitchFamily="34" charset="0"/>
              <a:buChar char="•"/>
            </a:pPr>
            <a:r>
              <a:rPr lang="en-US" dirty="0"/>
              <a:t>Age</a:t>
            </a:r>
          </a:p>
          <a:p>
            <a:pPr>
              <a:buFont typeface="Arial" panose="020B0604020202020204" pitchFamily="34" charset="0"/>
              <a:buChar char="•"/>
            </a:pPr>
            <a:r>
              <a:rPr lang="en-US" dirty="0"/>
              <a:t>Sex</a:t>
            </a:r>
          </a:p>
          <a:p>
            <a:pPr>
              <a:buFont typeface="Arial" panose="020B0604020202020204" pitchFamily="34" charset="0"/>
              <a:buChar char="•"/>
            </a:pPr>
            <a:r>
              <a:rPr lang="en-US" dirty="0"/>
              <a:t>Residence</a:t>
            </a:r>
          </a:p>
          <a:p>
            <a:pPr>
              <a:buFont typeface="Arial" panose="020B0604020202020204" pitchFamily="34" charset="0"/>
              <a:buChar char="•"/>
            </a:pPr>
            <a:r>
              <a:rPr lang="en-US" dirty="0"/>
              <a:t>Religion</a:t>
            </a:r>
          </a:p>
          <a:p>
            <a:pPr>
              <a:buFont typeface="Arial" panose="020B0604020202020204" pitchFamily="34" charset="0"/>
              <a:buChar char="•"/>
            </a:pPr>
            <a:r>
              <a:rPr lang="en-US" dirty="0"/>
              <a:t>Marital status</a:t>
            </a:r>
          </a:p>
          <a:p>
            <a:pPr>
              <a:buFont typeface="Arial" panose="020B0604020202020204" pitchFamily="34" charset="0"/>
              <a:buChar char="•"/>
            </a:pPr>
            <a:r>
              <a:rPr lang="en-US" dirty="0"/>
              <a:t>occupation</a:t>
            </a:r>
          </a:p>
        </p:txBody>
      </p:sp>
      <p:sp>
        <p:nvSpPr>
          <p:cNvPr id="3" name="Title 2">
            <a:extLst>
              <a:ext uri="{FF2B5EF4-FFF2-40B4-BE49-F238E27FC236}">
                <a16:creationId xmlns:a16="http://schemas.microsoft.com/office/drawing/2014/main" id="{C40CD55A-29F4-3233-59B7-E7B45CC13C62}"/>
              </a:ext>
            </a:extLst>
          </p:cNvPr>
          <p:cNvSpPr>
            <a:spLocks noGrp="1"/>
          </p:cNvSpPr>
          <p:nvPr>
            <p:ph type="title"/>
          </p:nvPr>
        </p:nvSpPr>
        <p:spPr/>
        <p:txBody>
          <a:bodyPr/>
          <a:lstStyle/>
          <a:p>
            <a:r>
              <a:rPr lang="en-US" dirty="0" err="1"/>
              <a:t>Cont</a:t>
            </a:r>
            <a:r>
              <a:rPr lang="en-US" dirty="0"/>
              <a:t>: working phase</a:t>
            </a:r>
          </a:p>
        </p:txBody>
      </p:sp>
    </p:spTree>
    <p:extLst>
      <p:ext uri="{BB962C8B-B14F-4D97-AF65-F5344CB8AC3E}">
        <p14:creationId xmlns:p14="http://schemas.microsoft.com/office/powerpoint/2010/main" val="39588001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547A62-9ABB-9A0A-B2E0-C521F4CFB82A}"/>
              </a:ext>
            </a:extLst>
          </p:cNvPr>
          <p:cNvSpPr>
            <a:spLocks noGrp="1"/>
          </p:cNvSpPr>
          <p:nvPr>
            <p:ph idx="1"/>
          </p:nvPr>
        </p:nvSpPr>
        <p:spPr/>
        <p:txBody>
          <a:bodyPr/>
          <a:lstStyle/>
          <a:p>
            <a:pPr>
              <a:buFont typeface="Wingdings" panose="05000000000000000000" pitchFamily="2" charset="2"/>
              <a:buChar char="v"/>
            </a:pPr>
            <a:r>
              <a:rPr lang="en-US" dirty="0"/>
              <a:t>Chief complain</a:t>
            </a:r>
          </a:p>
          <a:p>
            <a:pPr>
              <a:buFont typeface="Arial" panose="020B0604020202020204" pitchFamily="34" charset="0"/>
              <a:buChar char="•"/>
            </a:pPr>
            <a:r>
              <a:rPr lang="en-US" dirty="0"/>
              <a:t>Ask what brought patient to the hospital</a:t>
            </a:r>
          </a:p>
          <a:p>
            <a:pPr>
              <a:buFont typeface="Arial" panose="020B0604020202020204" pitchFamily="34" charset="0"/>
              <a:buChar char="•"/>
            </a:pPr>
            <a:r>
              <a:rPr lang="en-US" dirty="0"/>
              <a:t>Main complain</a:t>
            </a:r>
          </a:p>
          <a:p>
            <a:pPr>
              <a:buFont typeface="Arial" panose="020B0604020202020204" pitchFamily="34" charset="0"/>
              <a:buChar char="•"/>
            </a:pPr>
            <a:r>
              <a:rPr lang="en-US" dirty="0"/>
              <a:t>Duration</a:t>
            </a:r>
          </a:p>
          <a:p>
            <a:pPr>
              <a:buFont typeface="Courier New" panose="02070309020205020404" pitchFamily="49" charset="0"/>
              <a:buChar char="o"/>
            </a:pPr>
            <a:r>
              <a:rPr lang="en-US" dirty="0"/>
              <a:t>Usually stated in patients words</a:t>
            </a:r>
          </a:p>
        </p:txBody>
      </p:sp>
      <p:sp>
        <p:nvSpPr>
          <p:cNvPr id="3" name="Title 2">
            <a:extLst>
              <a:ext uri="{FF2B5EF4-FFF2-40B4-BE49-F238E27FC236}">
                <a16:creationId xmlns:a16="http://schemas.microsoft.com/office/drawing/2014/main" id="{A8B3AA4D-E81C-EDCE-8FF6-04C7B0E38275}"/>
              </a:ext>
            </a:extLst>
          </p:cNvPr>
          <p:cNvSpPr>
            <a:spLocks noGrp="1"/>
          </p:cNvSpPr>
          <p:nvPr>
            <p:ph type="title"/>
          </p:nvPr>
        </p:nvSpPr>
        <p:spPr/>
        <p:txBody>
          <a:bodyPr/>
          <a:lstStyle/>
          <a:p>
            <a:r>
              <a:rPr lang="en-US" dirty="0" err="1"/>
              <a:t>Cont</a:t>
            </a:r>
            <a:r>
              <a:rPr lang="en-US" dirty="0"/>
              <a:t>:</a:t>
            </a:r>
          </a:p>
        </p:txBody>
      </p:sp>
    </p:spTree>
    <p:extLst>
      <p:ext uri="{BB962C8B-B14F-4D97-AF65-F5344CB8AC3E}">
        <p14:creationId xmlns:p14="http://schemas.microsoft.com/office/powerpoint/2010/main" val="243935932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9F30D-727C-E079-6523-FDF9879AA072}"/>
              </a:ext>
            </a:extLst>
          </p:cNvPr>
          <p:cNvSpPr>
            <a:spLocks noGrp="1"/>
          </p:cNvSpPr>
          <p:nvPr>
            <p:ph idx="1"/>
          </p:nvPr>
        </p:nvSpPr>
        <p:spPr/>
        <p:txBody>
          <a:bodyPr>
            <a:normAutofit fontScale="92500" lnSpcReduction="10000"/>
          </a:bodyPr>
          <a:lstStyle/>
          <a:p>
            <a:r>
              <a:rPr lang="en-US" dirty="0"/>
              <a:t>History of presenting illness</a:t>
            </a:r>
          </a:p>
          <a:p>
            <a:pPr>
              <a:buFont typeface="Arial" panose="020B0604020202020204" pitchFamily="34" charset="0"/>
              <a:buChar char="•"/>
            </a:pPr>
            <a:r>
              <a:rPr lang="en-US" dirty="0"/>
              <a:t>Ask the </a:t>
            </a:r>
            <a:r>
              <a:rPr lang="en-US" dirty="0">
                <a:solidFill>
                  <a:srgbClr val="FF0000"/>
                </a:solidFill>
              </a:rPr>
              <a:t>O</a:t>
            </a:r>
            <a:r>
              <a:rPr lang="en-US" dirty="0"/>
              <a:t>nset-acute or gradual</a:t>
            </a:r>
          </a:p>
          <a:p>
            <a:pPr>
              <a:buFont typeface="Arial" panose="020B0604020202020204" pitchFamily="34" charset="0"/>
              <a:buChar char="•"/>
            </a:pPr>
            <a:r>
              <a:rPr lang="en-US" dirty="0"/>
              <a:t>The </a:t>
            </a:r>
            <a:r>
              <a:rPr lang="en-US" dirty="0">
                <a:solidFill>
                  <a:srgbClr val="FF0000"/>
                </a:solidFill>
              </a:rPr>
              <a:t>L</a:t>
            </a:r>
            <a:r>
              <a:rPr lang="en-US" dirty="0"/>
              <a:t>ocation-e.g. location of pain</a:t>
            </a:r>
          </a:p>
          <a:p>
            <a:pPr>
              <a:buFont typeface="Arial" panose="020B0604020202020204" pitchFamily="34" charset="0"/>
              <a:buChar char="•"/>
            </a:pPr>
            <a:r>
              <a:rPr lang="en-US" dirty="0"/>
              <a:t>The </a:t>
            </a:r>
            <a:r>
              <a:rPr lang="en-US" dirty="0">
                <a:solidFill>
                  <a:srgbClr val="FF0000"/>
                </a:solidFill>
              </a:rPr>
              <a:t>D</a:t>
            </a:r>
            <a:r>
              <a:rPr lang="en-US" dirty="0"/>
              <a:t>uration- hours, days, weeks</a:t>
            </a:r>
          </a:p>
          <a:p>
            <a:pPr>
              <a:buFont typeface="Arial" panose="020B0604020202020204" pitchFamily="34" charset="0"/>
              <a:buChar char="•"/>
            </a:pPr>
            <a:r>
              <a:rPr lang="en-US" dirty="0"/>
              <a:t>The </a:t>
            </a:r>
            <a:r>
              <a:rPr lang="en-US" dirty="0">
                <a:solidFill>
                  <a:srgbClr val="FF0000"/>
                </a:solidFill>
              </a:rPr>
              <a:t>C</a:t>
            </a:r>
            <a:r>
              <a:rPr lang="en-US" dirty="0"/>
              <a:t>haracter-example sharp, radiation</a:t>
            </a:r>
          </a:p>
          <a:p>
            <a:pPr>
              <a:buFont typeface="Arial" panose="020B0604020202020204" pitchFamily="34" charset="0"/>
              <a:buChar char="•"/>
            </a:pPr>
            <a:r>
              <a:rPr lang="en-US" dirty="0">
                <a:solidFill>
                  <a:srgbClr val="FF0000"/>
                </a:solidFill>
              </a:rPr>
              <a:t>A</a:t>
            </a:r>
            <a:r>
              <a:rPr lang="en-US" dirty="0"/>
              <a:t>ggravating factors-what makes it worse</a:t>
            </a:r>
          </a:p>
          <a:p>
            <a:pPr>
              <a:buFont typeface="Arial" panose="020B0604020202020204" pitchFamily="34" charset="0"/>
              <a:buChar char="•"/>
            </a:pPr>
            <a:r>
              <a:rPr lang="en-US" dirty="0">
                <a:solidFill>
                  <a:srgbClr val="FF0000"/>
                </a:solidFill>
              </a:rPr>
              <a:t>R</a:t>
            </a:r>
            <a:r>
              <a:rPr lang="en-US" dirty="0"/>
              <a:t>elieving factors-what makes it better</a:t>
            </a:r>
          </a:p>
          <a:p>
            <a:pPr>
              <a:buFont typeface="Arial" panose="020B0604020202020204" pitchFamily="34" charset="0"/>
              <a:buChar char="•"/>
            </a:pPr>
            <a:r>
              <a:rPr lang="en-US" dirty="0">
                <a:solidFill>
                  <a:srgbClr val="FF0000"/>
                </a:solidFill>
              </a:rPr>
              <a:t>T</a:t>
            </a:r>
            <a:r>
              <a:rPr lang="en-US" dirty="0"/>
              <a:t>iming-on exertion or at rest or time of the day</a:t>
            </a:r>
          </a:p>
          <a:p>
            <a:pPr>
              <a:buFont typeface="Arial" panose="020B0604020202020204" pitchFamily="34" charset="0"/>
              <a:buChar char="•"/>
            </a:pPr>
            <a:r>
              <a:rPr lang="en-US" dirty="0">
                <a:solidFill>
                  <a:srgbClr val="FF0000"/>
                </a:solidFill>
              </a:rPr>
              <a:t>S</a:t>
            </a:r>
            <a:r>
              <a:rPr lang="en-US" dirty="0"/>
              <a:t>everity- degree of pain example on a scale of 1-10</a:t>
            </a:r>
          </a:p>
          <a:p>
            <a:pPr>
              <a:buFont typeface="Arial" panose="020B0604020202020204" pitchFamily="34" charset="0"/>
              <a:buChar char="•"/>
            </a:pPr>
            <a:r>
              <a:rPr lang="en-US" dirty="0">
                <a:solidFill>
                  <a:srgbClr val="FF0000"/>
                </a:solidFill>
              </a:rPr>
              <a:t>OLD CARTS-MNEMONIC TO HELP US REMEMBER</a:t>
            </a:r>
          </a:p>
          <a:p>
            <a:pPr>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9EB9CBA9-AB7C-D77F-5807-16C84E176070}"/>
              </a:ext>
            </a:extLst>
          </p:cNvPr>
          <p:cNvSpPr>
            <a:spLocks noGrp="1"/>
          </p:cNvSpPr>
          <p:nvPr>
            <p:ph type="title"/>
          </p:nvPr>
        </p:nvSpPr>
        <p:spPr/>
        <p:txBody>
          <a:bodyPr/>
          <a:lstStyle/>
          <a:p>
            <a:r>
              <a:rPr lang="en-US" dirty="0" err="1"/>
              <a:t>Cont</a:t>
            </a:r>
            <a:r>
              <a:rPr lang="en-US" dirty="0"/>
              <a:t>:</a:t>
            </a:r>
          </a:p>
        </p:txBody>
      </p:sp>
    </p:spTree>
    <p:extLst>
      <p:ext uri="{BB962C8B-B14F-4D97-AF65-F5344CB8AC3E}">
        <p14:creationId xmlns:p14="http://schemas.microsoft.com/office/powerpoint/2010/main" val="2064880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49F4BF-C9EF-64BF-378F-2C80B31D620B}"/>
              </a:ext>
            </a:extLst>
          </p:cNvPr>
          <p:cNvSpPr>
            <a:spLocks noGrp="1"/>
          </p:cNvSpPr>
          <p:nvPr>
            <p:ph idx="1"/>
          </p:nvPr>
        </p:nvSpPr>
        <p:spPr/>
        <p:txBody>
          <a:bodyPr/>
          <a:lstStyle/>
          <a:p>
            <a:r>
              <a:rPr lang="en-US" dirty="0"/>
              <a:t>REVIEW OF SYSTEMS</a:t>
            </a:r>
          </a:p>
          <a:p>
            <a:pPr>
              <a:buFont typeface="Wingdings" panose="05000000000000000000" pitchFamily="2" charset="2"/>
              <a:buChar char="Ø"/>
            </a:pPr>
            <a:r>
              <a:rPr lang="en-US" dirty="0"/>
              <a:t>General health: the weight, sleep, energy. Report what the patient says about their general health</a:t>
            </a:r>
          </a:p>
          <a:p>
            <a:pPr>
              <a:buFont typeface="Wingdings" panose="05000000000000000000" pitchFamily="2" charset="2"/>
              <a:buChar char="Ø"/>
            </a:pPr>
            <a:r>
              <a:rPr lang="en-US" dirty="0"/>
              <a:t>Cardiovascular systems: chest pains, palpitations, </a:t>
            </a:r>
            <a:r>
              <a:rPr lang="en-US" dirty="0" err="1"/>
              <a:t>dyspnoea</a:t>
            </a:r>
            <a:r>
              <a:rPr lang="en-US" dirty="0"/>
              <a:t>, pre-syncope, syncope( fainting), </a:t>
            </a:r>
            <a:r>
              <a:rPr lang="en-US" dirty="0" err="1"/>
              <a:t>orthopnoea</a:t>
            </a:r>
            <a:r>
              <a:rPr lang="en-US" dirty="0"/>
              <a:t>, peripheral oedema</a:t>
            </a:r>
          </a:p>
        </p:txBody>
      </p:sp>
      <p:sp>
        <p:nvSpPr>
          <p:cNvPr id="3" name="Title 2">
            <a:extLst>
              <a:ext uri="{FF2B5EF4-FFF2-40B4-BE49-F238E27FC236}">
                <a16:creationId xmlns:a16="http://schemas.microsoft.com/office/drawing/2014/main" id="{60DB8E5A-47F7-C4A1-79DE-A7773E9A27BA}"/>
              </a:ext>
            </a:extLst>
          </p:cNvPr>
          <p:cNvSpPr>
            <a:spLocks noGrp="1"/>
          </p:cNvSpPr>
          <p:nvPr>
            <p:ph type="title"/>
          </p:nvPr>
        </p:nvSpPr>
        <p:spPr/>
        <p:txBody>
          <a:bodyPr/>
          <a:lstStyle/>
          <a:p>
            <a:r>
              <a:rPr lang="en-US" dirty="0" err="1"/>
              <a:t>Cont</a:t>
            </a:r>
            <a:r>
              <a:rPr lang="en-US" dirty="0"/>
              <a:t>:</a:t>
            </a:r>
          </a:p>
        </p:txBody>
      </p:sp>
    </p:spTree>
    <p:extLst>
      <p:ext uri="{BB962C8B-B14F-4D97-AF65-F5344CB8AC3E}">
        <p14:creationId xmlns:p14="http://schemas.microsoft.com/office/powerpoint/2010/main" val="19383056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904C39-B40B-8BD7-966B-F4A144AA8563}"/>
              </a:ext>
            </a:extLst>
          </p:cNvPr>
          <p:cNvSpPr>
            <a:spLocks noGrp="1"/>
          </p:cNvSpPr>
          <p:nvPr>
            <p:ph idx="1"/>
          </p:nvPr>
        </p:nvSpPr>
        <p:spPr/>
        <p:txBody>
          <a:bodyPr/>
          <a:lstStyle/>
          <a:p>
            <a:r>
              <a:rPr lang="en-US" dirty="0"/>
              <a:t>Respiratory symptoms: </a:t>
            </a:r>
            <a:r>
              <a:rPr lang="en-US" dirty="0" err="1"/>
              <a:t>dyspnoea</a:t>
            </a:r>
            <a:r>
              <a:rPr lang="en-US" dirty="0"/>
              <a:t>, cough, sputum, wheeze, </a:t>
            </a:r>
            <a:r>
              <a:rPr lang="en-US" dirty="0" err="1"/>
              <a:t>haemoptysis</a:t>
            </a:r>
            <a:r>
              <a:rPr lang="en-US" dirty="0"/>
              <a:t>( coughing up blood), pleuritic chest pain.</a:t>
            </a:r>
          </a:p>
          <a:p>
            <a:r>
              <a:rPr lang="en-US" dirty="0"/>
              <a:t>Gastro-intestinal symptoms: appetite change, nausea, vomiting, dyspepsia, dysphagia, weight loss, </a:t>
            </a:r>
            <a:r>
              <a:rPr lang="en-US" dirty="0" err="1"/>
              <a:t>abd</a:t>
            </a:r>
            <a:r>
              <a:rPr lang="en-US" dirty="0"/>
              <a:t>. Pain, </a:t>
            </a:r>
            <a:r>
              <a:rPr lang="en-US" dirty="0" err="1"/>
              <a:t>abd.distension</a:t>
            </a:r>
            <a:r>
              <a:rPr lang="en-US" dirty="0"/>
              <a:t>, jaundice, constipation, diarrhoea, melaena, hematochezia</a:t>
            </a:r>
          </a:p>
        </p:txBody>
      </p:sp>
      <p:sp>
        <p:nvSpPr>
          <p:cNvPr id="3" name="Title 2">
            <a:extLst>
              <a:ext uri="{FF2B5EF4-FFF2-40B4-BE49-F238E27FC236}">
                <a16:creationId xmlns:a16="http://schemas.microsoft.com/office/drawing/2014/main" id="{E6A2DA0B-AC02-D123-CDDE-96AF9904D5E9}"/>
              </a:ext>
            </a:extLst>
          </p:cNvPr>
          <p:cNvSpPr>
            <a:spLocks noGrp="1"/>
          </p:cNvSpPr>
          <p:nvPr>
            <p:ph type="title"/>
          </p:nvPr>
        </p:nvSpPr>
        <p:spPr/>
        <p:txBody>
          <a:bodyPr/>
          <a:lstStyle/>
          <a:p>
            <a:r>
              <a:rPr lang="en-US" dirty="0" err="1"/>
              <a:t>Cont</a:t>
            </a:r>
            <a:r>
              <a:rPr lang="en-US" dirty="0"/>
              <a:t>:</a:t>
            </a:r>
          </a:p>
        </p:txBody>
      </p:sp>
    </p:spTree>
    <p:extLst>
      <p:ext uri="{BB962C8B-B14F-4D97-AF65-F5344CB8AC3E}">
        <p14:creationId xmlns:p14="http://schemas.microsoft.com/office/powerpoint/2010/main" val="84570424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69F0C6-03E3-26F1-FF6F-3EA7EF5E7A53}"/>
              </a:ext>
            </a:extLst>
          </p:cNvPr>
          <p:cNvSpPr>
            <a:spLocks noGrp="1"/>
          </p:cNvSpPr>
          <p:nvPr>
            <p:ph idx="1"/>
          </p:nvPr>
        </p:nvSpPr>
        <p:spPr/>
        <p:txBody>
          <a:bodyPr/>
          <a:lstStyle/>
          <a:p>
            <a:r>
              <a:rPr lang="en-US" dirty="0"/>
              <a:t>Genital urinary system: urine output, </a:t>
            </a:r>
            <a:r>
              <a:rPr lang="en-US" dirty="0" err="1"/>
              <a:t>colour</a:t>
            </a:r>
            <a:r>
              <a:rPr lang="en-US" dirty="0"/>
              <a:t>, </a:t>
            </a:r>
            <a:r>
              <a:rPr lang="en-US" dirty="0" err="1"/>
              <a:t>haematuria</a:t>
            </a:r>
            <a:r>
              <a:rPr lang="en-US" dirty="0"/>
              <a:t>, frequency, dysuria, flank pain, offensive discharge, pelvic pain, urinary urgency, urinary incontinence, terminal dribbling, nocturia, pruritis, uremic symptoms –fatigue, nausea anorexia</a:t>
            </a:r>
          </a:p>
        </p:txBody>
      </p:sp>
      <p:sp>
        <p:nvSpPr>
          <p:cNvPr id="3" name="Title 2">
            <a:extLst>
              <a:ext uri="{FF2B5EF4-FFF2-40B4-BE49-F238E27FC236}">
                <a16:creationId xmlns:a16="http://schemas.microsoft.com/office/drawing/2014/main" id="{16E37AA8-AD8C-265A-908D-737F8336CD0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165335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D67D96-6C10-E139-3B37-3AC0735BDB3A}"/>
              </a:ext>
            </a:extLst>
          </p:cNvPr>
          <p:cNvSpPr>
            <a:spLocks noGrp="1"/>
          </p:cNvSpPr>
          <p:nvPr>
            <p:ph idx="1"/>
          </p:nvPr>
        </p:nvSpPr>
        <p:spPr/>
        <p:txBody>
          <a:bodyPr/>
          <a:lstStyle/>
          <a:p>
            <a:r>
              <a:rPr lang="en-US" dirty="0"/>
              <a:t>Neurologic symptoms: visual </a:t>
            </a:r>
            <a:r>
              <a:rPr lang="en-US" dirty="0" err="1"/>
              <a:t>eg</a:t>
            </a:r>
            <a:r>
              <a:rPr lang="en-US" dirty="0"/>
              <a:t> blurred vision, headache, motor or sensory disturbance, confusion, loss of consciousness</a:t>
            </a:r>
          </a:p>
          <a:p>
            <a:r>
              <a:rPr lang="en-US" dirty="0"/>
              <a:t>Musculoskeletal symptoms-bone and joint pains, muscular, trauma, joint swelling</a:t>
            </a:r>
          </a:p>
          <a:p>
            <a:r>
              <a:rPr lang="en-US" dirty="0"/>
              <a:t>Integumentary (dermatology)- rashes, skin lesions, skin </a:t>
            </a:r>
            <a:r>
              <a:rPr lang="en-US" dirty="0" err="1"/>
              <a:t>colour</a:t>
            </a:r>
            <a:r>
              <a:rPr lang="en-US" dirty="0"/>
              <a:t> changes, ulcers, breast lump, breast discharge</a:t>
            </a:r>
          </a:p>
        </p:txBody>
      </p:sp>
      <p:sp>
        <p:nvSpPr>
          <p:cNvPr id="3" name="Title 2">
            <a:extLst>
              <a:ext uri="{FF2B5EF4-FFF2-40B4-BE49-F238E27FC236}">
                <a16:creationId xmlns:a16="http://schemas.microsoft.com/office/drawing/2014/main" id="{121E4D56-1E03-F1FD-3E5D-5D85F0C50CC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491797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C977AC-81CF-CF60-96EB-34114EF3D2BD}"/>
              </a:ext>
            </a:extLst>
          </p:cNvPr>
          <p:cNvSpPr>
            <a:spLocks noGrp="1"/>
          </p:cNvSpPr>
          <p:nvPr>
            <p:ph idx="1"/>
          </p:nvPr>
        </p:nvSpPr>
        <p:spPr/>
        <p:txBody>
          <a:bodyPr/>
          <a:lstStyle/>
          <a:p>
            <a:r>
              <a:rPr lang="en-US" dirty="0"/>
              <a:t>Metabolic/endocrine</a:t>
            </a:r>
          </a:p>
          <a:p>
            <a:pPr>
              <a:buFont typeface="Arial" panose="020B0604020202020204" pitchFamily="34" charset="0"/>
              <a:buChar char="•"/>
            </a:pPr>
            <a:r>
              <a:rPr lang="en-US" dirty="0"/>
              <a:t>Cold intorence</a:t>
            </a:r>
          </a:p>
          <a:p>
            <a:pPr>
              <a:buFont typeface="Arial" panose="020B0604020202020204" pitchFamily="34" charset="0"/>
              <a:buChar char="•"/>
            </a:pPr>
            <a:r>
              <a:rPr lang="en-US" dirty="0"/>
              <a:t>Heat intorence</a:t>
            </a:r>
          </a:p>
          <a:p>
            <a:pPr>
              <a:buFont typeface="Arial" panose="020B0604020202020204" pitchFamily="34" charset="0"/>
              <a:buChar char="•"/>
            </a:pPr>
            <a:r>
              <a:rPr lang="en-US" dirty="0"/>
              <a:t>Excessive thirst</a:t>
            </a:r>
          </a:p>
          <a:p>
            <a:pPr>
              <a:buFont typeface="Arial" panose="020B0604020202020204" pitchFamily="34" charset="0"/>
              <a:buChar char="•"/>
            </a:pPr>
            <a:r>
              <a:rPr lang="en-US" dirty="0"/>
              <a:t>Excessive hunger</a:t>
            </a:r>
          </a:p>
          <a:p>
            <a:pPr>
              <a:buFont typeface="Wingdings" panose="05000000000000000000" pitchFamily="2" charset="2"/>
              <a:buChar char="Ø"/>
            </a:pPr>
            <a:r>
              <a:rPr lang="en-US" dirty="0"/>
              <a:t>Hematologic</a:t>
            </a:r>
          </a:p>
          <a:p>
            <a:pPr>
              <a:buFont typeface="Arial" panose="020B0604020202020204" pitchFamily="34" charset="0"/>
              <a:buChar char="•"/>
            </a:pPr>
            <a:r>
              <a:rPr lang="en-US" dirty="0"/>
              <a:t>Easily bleeds, easily bruises, lymphedema( swelling in an arm or leg caused by lymphatic system blockage), issues with blood clots</a:t>
            </a:r>
          </a:p>
        </p:txBody>
      </p:sp>
      <p:sp>
        <p:nvSpPr>
          <p:cNvPr id="3" name="Title 2">
            <a:extLst>
              <a:ext uri="{FF2B5EF4-FFF2-40B4-BE49-F238E27FC236}">
                <a16:creationId xmlns:a16="http://schemas.microsoft.com/office/drawing/2014/main" id="{C3779D2B-726B-ADA9-0AE4-17DC54FDA32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8272934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5858DE-63B9-AA43-EC5D-ED778A385D2B}"/>
              </a:ext>
            </a:extLst>
          </p:cNvPr>
          <p:cNvSpPr>
            <a:spLocks noGrp="1"/>
          </p:cNvSpPr>
          <p:nvPr>
            <p:ph idx="1"/>
          </p:nvPr>
        </p:nvSpPr>
        <p:spPr/>
        <p:txBody>
          <a:bodyPr/>
          <a:lstStyle/>
          <a:p>
            <a:r>
              <a:rPr lang="en-US" dirty="0"/>
              <a:t>Immunologic: food allergies, seasonal allergies</a:t>
            </a:r>
          </a:p>
        </p:txBody>
      </p:sp>
      <p:sp>
        <p:nvSpPr>
          <p:cNvPr id="3" name="Title 2">
            <a:extLst>
              <a:ext uri="{FF2B5EF4-FFF2-40B4-BE49-F238E27FC236}">
                <a16:creationId xmlns:a16="http://schemas.microsoft.com/office/drawing/2014/main" id="{BBF8CF6C-F09D-5150-9D12-E8114A42C0E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9156278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F9D1C2-F5E1-1AB0-8C26-69BBE1B46155}"/>
              </a:ext>
            </a:extLst>
          </p:cNvPr>
          <p:cNvSpPr>
            <a:spLocks noGrp="1"/>
          </p:cNvSpPr>
          <p:nvPr>
            <p:ph idx="1"/>
          </p:nvPr>
        </p:nvSpPr>
        <p:spPr/>
        <p:txBody>
          <a:bodyPr/>
          <a:lstStyle/>
          <a:p>
            <a:r>
              <a:rPr lang="en-US" dirty="0"/>
              <a:t>Issues affecting current health</a:t>
            </a:r>
          </a:p>
          <a:p>
            <a:r>
              <a:rPr lang="en-US" dirty="0"/>
              <a:t>Childhood illnesses </a:t>
            </a:r>
            <a:r>
              <a:rPr lang="en-US" dirty="0" err="1"/>
              <a:t>eg</a:t>
            </a:r>
            <a:r>
              <a:rPr lang="en-US" dirty="0"/>
              <a:t> mumps</a:t>
            </a:r>
          </a:p>
          <a:p>
            <a:r>
              <a:rPr lang="en-US" dirty="0"/>
              <a:t>Vaccinations in childhood period</a:t>
            </a:r>
          </a:p>
          <a:p>
            <a:r>
              <a:rPr lang="en-US" dirty="0"/>
              <a:t>Hospitalization if yes why and when and the outcome</a:t>
            </a:r>
          </a:p>
          <a:p>
            <a:r>
              <a:rPr lang="en-US" dirty="0"/>
              <a:t>Chronic illnesses: cancer, cardiac/respiratory diseases, DM, arthritis, psychiatric illness</a:t>
            </a:r>
          </a:p>
          <a:p>
            <a:r>
              <a:rPr lang="en-US" dirty="0"/>
              <a:t>Blood transfusion</a:t>
            </a:r>
          </a:p>
          <a:p>
            <a:r>
              <a:rPr lang="en-US" dirty="0"/>
              <a:t>Drug allergies</a:t>
            </a:r>
          </a:p>
        </p:txBody>
      </p:sp>
      <p:sp>
        <p:nvSpPr>
          <p:cNvPr id="3" name="Title 2">
            <a:extLst>
              <a:ext uri="{FF2B5EF4-FFF2-40B4-BE49-F238E27FC236}">
                <a16:creationId xmlns:a16="http://schemas.microsoft.com/office/drawing/2014/main" id="{B6350D42-D967-7F0B-9690-40993053B695}"/>
              </a:ext>
            </a:extLst>
          </p:cNvPr>
          <p:cNvSpPr>
            <a:spLocks noGrp="1"/>
          </p:cNvSpPr>
          <p:nvPr>
            <p:ph type="title"/>
          </p:nvPr>
        </p:nvSpPr>
        <p:spPr/>
        <p:txBody>
          <a:bodyPr/>
          <a:lstStyle/>
          <a:p>
            <a:r>
              <a:rPr lang="en-US" dirty="0"/>
              <a:t>Past medical history</a:t>
            </a:r>
          </a:p>
        </p:txBody>
      </p:sp>
    </p:spTree>
    <p:extLst>
      <p:ext uri="{BB962C8B-B14F-4D97-AF65-F5344CB8AC3E}">
        <p14:creationId xmlns:p14="http://schemas.microsoft.com/office/powerpoint/2010/main" val="39687365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Systematic procedure of gathering subjective and objective data about a client/ patient’ health status</a:t>
            </a:r>
          </a:p>
          <a:p>
            <a:r>
              <a:rPr lang="en-US" dirty="0"/>
              <a:t>Information can be obtained from</a:t>
            </a:r>
          </a:p>
          <a:p>
            <a:pPr>
              <a:buFont typeface="Courier New" panose="02070309020205020404" pitchFamily="49" charset="0"/>
              <a:buChar char="o"/>
            </a:pPr>
            <a:r>
              <a:rPr lang="en-US" dirty="0"/>
              <a:t>patient/client</a:t>
            </a:r>
          </a:p>
          <a:p>
            <a:pPr>
              <a:buFont typeface="Courier New" panose="02070309020205020404" pitchFamily="49" charset="0"/>
              <a:buChar char="o"/>
            </a:pPr>
            <a:r>
              <a:rPr lang="en-US" dirty="0"/>
              <a:t>guardian/companion</a:t>
            </a:r>
          </a:p>
          <a:p>
            <a:pPr>
              <a:buFont typeface="Courier New" panose="02070309020205020404" pitchFamily="49" charset="0"/>
              <a:buChar char="o"/>
            </a:pPr>
            <a:r>
              <a:rPr lang="en-US" dirty="0"/>
              <a:t>Previous records through interview</a:t>
            </a:r>
          </a:p>
        </p:txBody>
      </p:sp>
      <p:sp>
        <p:nvSpPr>
          <p:cNvPr id="2" name="Title 1"/>
          <p:cNvSpPr>
            <a:spLocks noGrp="1"/>
          </p:cNvSpPr>
          <p:nvPr>
            <p:ph type="title"/>
          </p:nvPr>
        </p:nvSpPr>
        <p:spPr/>
        <p:txBody>
          <a:bodyPr>
            <a:normAutofit/>
          </a:bodyPr>
          <a:lstStyle/>
          <a:p>
            <a:r>
              <a:rPr lang="en-US" dirty="0"/>
              <a:t>History taking</a:t>
            </a:r>
          </a:p>
        </p:txBody>
      </p:sp>
    </p:spTree>
    <p:extLst>
      <p:ext uri="{BB962C8B-B14F-4D97-AF65-F5344CB8AC3E}">
        <p14:creationId xmlns:p14="http://schemas.microsoft.com/office/powerpoint/2010/main" val="37740529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E20E19-8081-7146-DFF6-5925DBC9E899}"/>
              </a:ext>
            </a:extLst>
          </p:cNvPr>
          <p:cNvSpPr>
            <a:spLocks noGrp="1"/>
          </p:cNvSpPr>
          <p:nvPr>
            <p:ph idx="1"/>
          </p:nvPr>
        </p:nvSpPr>
        <p:spPr/>
        <p:txBody>
          <a:bodyPr/>
          <a:lstStyle/>
          <a:p>
            <a:r>
              <a:rPr lang="en-US" dirty="0"/>
              <a:t>When and why the surgery was done</a:t>
            </a:r>
          </a:p>
          <a:p>
            <a:r>
              <a:rPr lang="en-US" dirty="0"/>
              <a:t>Outcome of the surgery</a:t>
            </a:r>
          </a:p>
          <a:p>
            <a:r>
              <a:rPr lang="en-US" dirty="0"/>
              <a:t>History of major injuries or accidents</a:t>
            </a:r>
          </a:p>
        </p:txBody>
      </p:sp>
      <p:sp>
        <p:nvSpPr>
          <p:cNvPr id="3" name="Title 2">
            <a:extLst>
              <a:ext uri="{FF2B5EF4-FFF2-40B4-BE49-F238E27FC236}">
                <a16:creationId xmlns:a16="http://schemas.microsoft.com/office/drawing/2014/main" id="{B4D86537-B493-7BA6-14AF-2F1D100E8515}"/>
              </a:ext>
            </a:extLst>
          </p:cNvPr>
          <p:cNvSpPr>
            <a:spLocks noGrp="1"/>
          </p:cNvSpPr>
          <p:nvPr>
            <p:ph type="title"/>
          </p:nvPr>
        </p:nvSpPr>
        <p:spPr/>
        <p:txBody>
          <a:bodyPr/>
          <a:lstStyle/>
          <a:p>
            <a:r>
              <a:rPr lang="en-US" dirty="0"/>
              <a:t>Surgical history</a:t>
            </a:r>
          </a:p>
        </p:txBody>
      </p:sp>
    </p:spTree>
    <p:extLst>
      <p:ext uri="{BB962C8B-B14F-4D97-AF65-F5344CB8AC3E}">
        <p14:creationId xmlns:p14="http://schemas.microsoft.com/office/powerpoint/2010/main" val="12372600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0159A5-2ABC-4EA7-52D5-B78D14F92BED}"/>
              </a:ext>
            </a:extLst>
          </p:cNvPr>
          <p:cNvSpPr>
            <a:spLocks noGrp="1"/>
          </p:cNvSpPr>
          <p:nvPr>
            <p:ph idx="1"/>
          </p:nvPr>
        </p:nvSpPr>
        <p:spPr/>
        <p:txBody>
          <a:bodyPr/>
          <a:lstStyle/>
          <a:p>
            <a:r>
              <a:rPr lang="en-US" dirty="0"/>
              <a:t>Prenatal history</a:t>
            </a:r>
          </a:p>
          <a:p>
            <a:r>
              <a:rPr lang="en-US" dirty="0"/>
              <a:t>Infancy history</a:t>
            </a:r>
          </a:p>
          <a:p>
            <a:r>
              <a:rPr lang="en-US" dirty="0"/>
              <a:t>Childhood infancy</a:t>
            </a:r>
          </a:p>
          <a:p>
            <a:r>
              <a:rPr lang="en-US" dirty="0"/>
              <a:t>Adolescence</a:t>
            </a:r>
          </a:p>
          <a:p>
            <a:r>
              <a:rPr lang="en-US" dirty="0"/>
              <a:t>Adulthood</a:t>
            </a:r>
          </a:p>
          <a:p>
            <a:r>
              <a:rPr lang="en-US" dirty="0"/>
              <a:t>Education</a:t>
            </a:r>
          </a:p>
          <a:p>
            <a:r>
              <a:rPr lang="en-US" dirty="0"/>
              <a:t>religion</a:t>
            </a:r>
          </a:p>
        </p:txBody>
      </p:sp>
      <p:sp>
        <p:nvSpPr>
          <p:cNvPr id="3" name="Title 2">
            <a:extLst>
              <a:ext uri="{FF2B5EF4-FFF2-40B4-BE49-F238E27FC236}">
                <a16:creationId xmlns:a16="http://schemas.microsoft.com/office/drawing/2014/main" id="{885DC758-8782-5732-E9E9-61989D0B73A2}"/>
              </a:ext>
            </a:extLst>
          </p:cNvPr>
          <p:cNvSpPr>
            <a:spLocks noGrp="1"/>
          </p:cNvSpPr>
          <p:nvPr>
            <p:ph type="title"/>
          </p:nvPr>
        </p:nvSpPr>
        <p:spPr/>
        <p:txBody>
          <a:bodyPr/>
          <a:lstStyle/>
          <a:p>
            <a:r>
              <a:rPr lang="en-US" dirty="0"/>
              <a:t>Personal history</a:t>
            </a:r>
          </a:p>
        </p:txBody>
      </p:sp>
    </p:spTree>
    <p:extLst>
      <p:ext uri="{BB962C8B-B14F-4D97-AF65-F5344CB8AC3E}">
        <p14:creationId xmlns:p14="http://schemas.microsoft.com/office/powerpoint/2010/main" val="13842768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EB86EC-6494-015B-E980-FC95DBAE5771}"/>
              </a:ext>
            </a:extLst>
          </p:cNvPr>
          <p:cNvSpPr>
            <a:spLocks noGrp="1"/>
          </p:cNvSpPr>
          <p:nvPr>
            <p:ph idx="1"/>
          </p:nvPr>
        </p:nvSpPr>
        <p:spPr/>
        <p:txBody>
          <a:bodyPr/>
          <a:lstStyle/>
          <a:p>
            <a:r>
              <a:rPr lang="en-US" dirty="0"/>
              <a:t>Occupation</a:t>
            </a:r>
          </a:p>
          <a:p>
            <a:r>
              <a:rPr lang="en-US" dirty="0"/>
              <a:t>Work record</a:t>
            </a:r>
          </a:p>
          <a:p>
            <a:r>
              <a:rPr lang="en-US" dirty="0"/>
              <a:t>Social cultural</a:t>
            </a:r>
          </a:p>
          <a:p>
            <a:r>
              <a:rPr lang="en-US" dirty="0"/>
              <a:t>Sexual and marital relationships</a:t>
            </a:r>
          </a:p>
          <a:p>
            <a:endParaRPr lang="en-US" dirty="0"/>
          </a:p>
        </p:txBody>
      </p:sp>
      <p:sp>
        <p:nvSpPr>
          <p:cNvPr id="3" name="Title 2">
            <a:extLst>
              <a:ext uri="{FF2B5EF4-FFF2-40B4-BE49-F238E27FC236}">
                <a16:creationId xmlns:a16="http://schemas.microsoft.com/office/drawing/2014/main" id="{1ED9C01C-6E33-4E7A-8E6E-6894586B4AC5}"/>
              </a:ext>
            </a:extLst>
          </p:cNvPr>
          <p:cNvSpPr>
            <a:spLocks noGrp="1"/>
          </p:cNvSpPr>
          <p:nvPr>
            <p:ph type="title"/>
          </p:nvPr>
        </p:nvSpPr>
        <p:spPr/>
        <p:txBody>
          <a:bodyPr/>
          <a:lstStyle/>
          <a:p>
            <a:r>
              <a:rPr lang="en-US" dirty="0"/>
              <a:t>Conti:</a:t>
            </a:r>
          </a:p>
        </p:txBody>
      </p:sp>
    </p:spTree>
    <p:extLst>
      <p:ext uri="{BB962C8B-B14F-4D97-AF65-F5344CB8AC3E}">
        <p14:creationId xmlns:p14="http://schemas.microsoft.com/office/powerpoint/2010/main" val="22937762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198BE6-AE3F-E19A-CECC-11770BC56FFE}"/>
              </a:ext>
            </a:extLst>
          </p:cNvPr>
          <p:cNvSpPr>
            <a:spLocks noGrp="1"/>
          </p:cNvSpPr>
          <p:nvPr>
            <p:ph idx="1"/>
          </p:nvPr>
        </p:nvSpPr>
        <p:spPr/>
        <p:txBody>
          <a:bodyPr/>
          <a:lstStyle/>
          <a:p>
            <a:r>
              <a:rPr lang="en-US" dirty="0"/>
              <a:t>Age</a:t>
            </a:r>
          </a:p>
          <a:p>
            <a:r>
              <a:rPr lang="en-US" dirty="0"/>
              <a:t>Health</a:t>
            </a:r>
          </a:p>
          <a:p>
            <a:r>
              <a:rPr lang="en-US" dirty="0"/>
              <a:t>Position in family</a:t>
            </a:r>
          </a:p>
          <a:p>
            <a:r>
              <a:rPr lang="en-US" dirty="0"/>
              <a:t>Cause of death of each immediate family member</a:t>
            </a:r>
          </a:p>
          <a:p>
            <a:r>
              <a:rPr lang="en-US" dirty="0"/>
              <a:t>Any occurrence of any chronic or family </a:t>
            </a:r>
            <a:r>
              <a:rPr lang="en-US" dirty="0" err="1"/>
              <a:t>disoder</a:t>
            </a:r>
            <a:endParaRPr lang="en-US" dirty="0"/>
          </a:p>
        </p:txBody>
      </p:sp>
      <p:sp>
        <p:nvSpPr>
          <p:cNvPr id="3" name="Title 2">
            <a:extLst>
              <a:ext uri="{FF2B5EF4-FFF2-40B4-BE49-F238E27FC236}">
                <a16:creationId xmlns:a16="http://schemas.microsoft.com/office/drawing/2014/main" id="{6126FD1E-1EA6-4CAA-113C-54CFBB1A88C1}"/>
              </a:ext>
            </a:extLst>
          </p:cNvPr>
          <p:cNvSpPr>
            <a:spLocks noGrp="1"/>
          </p:cNvSpPr>
          <p:nvPr>
            <p:ph type="title"/>
          </p:nvPr>
        </p:nvSpPr>
        <p:spPr/>
        <p:txBody>
          <a:bodyPr/>
          <a:lstStyle/>
          <a:p>
            <a:r>
              <a:rPr lang="en-US" dirty="0"/>
              <a:t>Family history</a:t>
            </a:r>
          </a:p>
        </p:txBody>
      </p:sp>
    </p:spTree>
    <p:extLst>
      <p:ext uri="{BB962C8B-B14F-4D97-AF65-F5344CB8AC3E}">
        <p14:creationId xmlns:p14="http://schemas.microsoft.com/office/powerpoint/2010/main" val="36345104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E4C30A-39E8-ABF5-4CE7-6EBB912C21B1}"/>
              </a:ext>
            </a:extLst>
          </p:cNvPr>
          <p:cNvSpPr>
            <a:spLocks noGrp="1"/>
          </p:cNvSpPr>
          <p:nvPr>
            <p:ph idx="1"/>
          </p:nvPr>
        </p:nvSpPr>
        <p:spPr/>
        <p:txBody>
          <a:bodyPr/>
          <a:lstStyle/>
          <a:p>
            <a:pPr marL="109728" indent="0">
              <a:buNone/>
            </a:pPr>
            <a:r>
              <a:rPr lang="en-US" dirty="0"/>
              <a:t>Includes lifestyles that create risk or promote health and maintenance measures</a:t>
            </a:r>
          </a:p>
          <a:p>
            <a:pPr>
              <a:buFont typeface="Wingdings" panose="05000000000000000000" pitchFamily="2" charset="2"/>
              <a:buChar char="ü"/>
            </a:pPr>
            <a:r>
              <a:rPr lang="en-US" dirty="0"/>
              <a:t>Alcohol use</a:t>
            </a:r>
          </a:p>
          <a:p>
            <a:pPr>
              <a:buFont typeface="Wingdings" panose="05000000000000000000" pitchFamily="2" charset="2"/>
              <a:buChar char="ü"/>
            </a:pPr>
            <a:r>
              <a:rPr lang="en-US" dirty="0"/>
              <a:t>Drugs use</a:t>
            </a:r>
          </a:p>
          <a:p>
            <a:pPr>
              <a:buFont typeface="Wingdings" panose="05000000000000000000" pitchFamily="2" charset="2"/>
              <a:buChar char="ü"/>
            </a:pPr>
            <a:r>
              <a:rPr lang="en-US" dirty="0"/>
              <a:t>Exercise</a:t>
            </a:r>
          </a:p>
          <a:p>
            <a:pPr>
              <a:buFont typeface="Wingdings" panose="05000000000000000000" pitchFamily="2" charset="2"/>
              <a:buChar char="ü"/>
            </a:pPr>
            <a:r>
              <a:rPr lang="en-US" dirty="0"/>
              <a:t>Diet</a:t>
            </a:r>
          </a:p>
          <a:p>
            <a:pPr>
              <a:buFont typeface="Wingdings" panose="05000000000000000000" pitchFamily="2" charset="2"/>
              <a:buChar char="ü"/>
            </a:pPr>
            <a:r>
              <a:rPr lang="en-US" dirty="0"/>
              <a:t>Occupation</a:t>
            </a:r>
          </a:p>
          <a:p>
            <a:pPr>
              <a:buFont typeface="Wingdings" panose="05000000000000000000" pitchFamily="2" charset="2"/>
              <a:buChar char="ü"/>
            </a:pPr>
            <a:r>
              <a:rPr lang="en-US" dirty="0"/>
              <a:t>Educational status</a:t>
            </a:r>
          </a:p>
        </p:txBody>
      </p:sp>
      <p:sp>
        <p:nvSpPr>
          <p:cNvPr id="3" name="Title 2">
            <a:extLst>
              <a:ext uri="{FF2B5EF4-FFF2-40B4-BE49-F238E27FC236}">
                <a16:creationId xmlns:a16="http://schemas.microsoft.com/office/drawing/2014/main" id="{F0B51047-5E1B-A81C-8FA1-7133BD49CED8}"/>
              </a:ext>
            </a:extLst>
          </p:cNvPr>
          <p:cNvSpPr>
            <a:spLocks noGrp="1"/>
          </p:cNvSpPr>
          <p:nvPr>
            <p:ph type="title"/>
          </p:nvPr>
        </p:nvSpPr>
        <p:spPr/>
        <p:txBody>
          <a:bodyPr/>
          <a:lstStyle/>
          <a:p>
            <a:r>
              <a:rPr lang="en-US" dirty="0"/>
              <a:t>Social history</a:t>
            </a:r>
          </a:p>
        </p:txBody>
      </p:sp>
    </p:spTree>
    <p:extLst>
      <p:ext uri="{BB962C8B-B14F-4D97-AF65-F5344CB8AC3E}">
        <p14:creationId xmlns:p14="http://schemas.microsoft.com/office/powerpoint/2010/main" val="4915364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CB4AC0-D6D8-81F3-F1CF-F256ED9DD042}"/>
              </a:ext>
            </a:extLst>
          </p:cNvPr>
          <p:cNvSpPr>
            <a:spLocks noGrp="1"/>
          </p:cNvSpPr>
          <p:nvPr>
            <p:ph idx="1"/>
          </p:nvPr>
        </p:nvSpPr>
        <p:spPr/>
        <p:txBody>
          <a:bodyPr/>
          <a:lstStyle/>
          <a:p>
            <a:r>
              <a:rPr lang="en-US" dirty="0"/>
              <a:t>Last normal monthly period</a:t>
            </a:r>
          </a:p>
          <a:p>
            <a:r>
              <a:rPr lang="en-US" dirty="0"/>
              <a:t>Age of onset- menarche</a:t>
            </a:r>
          </a:p>
          <a:p>
            <a:r>
              <a:rPr lang="en-US" dirty="0"/>
              <a:t>Regularity of periods</a:t>
            </a:r>
          </a:p>
          <a:p>
            <a:r>
              <a:rPr lang="en-US" dirty="0"/>
              <a:t>Amount of bleeding</a:t>
            </a:r>
          </a:p>
          <a:p>
            <a:r>
              <a:rPr lang="en-US" dirty="0"/>
              <a:t>Duration of flow</a:t>
            </a:r>
          </a:p>
          <a:p>
            <a:r>
              <a:rPr lang="en-US" dirty="0"/>
              <a:t>Associated problems-</a:t>
            </a:r>
            <a:r>
              <a:rPr lang="en-US" dirty="0" err="1"/>
              <a:t>eg</a:t>
            </a:r>
            <a:r>
              <a:rPr lang="en-US" dirty="0"/>
              <a:t> abdominal pains</a:t>
            </a:r>
          </a:p>
          <a:p>
            <a:r>
              <a:rPr lang="en-US" dirty="0"/>
              <a:t>Last delivery</a:t>
            </a:r>
          </a:p>
          <a:p>
            <a:r>
              <a:rPr lang="en-US" dirty="0"/>
              <a:t>Mode of delivery</a:t>
            </a:r>
          </a:p>
        </p:txBody>
      </p:sp>
      <p:sp>
        <p:nvSpPr>
          <p:cNvPr id="3" name="Title 2">
            <a:extLst>
              <a:ext uri="{FF2B5EF4-FFF2-40B4-BE49-F238E27FC236}">
                <a16:creationId xmlns:a16="http://schemas.microsoft.com/office/drawing/2014/main" id="{6C36A585-9B80-94E5-2485-9BC48B58132A}"/>
              </a:ext>
            </a:extLst>
          </p:cNvPr>
          <p:cNvSpPr>
            <a:spLocks noGrp="1"/>
          </p:cNvSpPr>
          <p:nvPr>
            <p:ph type="title"/>
          </p:nvPr>
        </p:nvSpPr>
        <p:spPr/>
        <p:txBody>
          <a:bodyPr>
            <a:normAutofit fontScale="90000"/>
          </a:bodyPr>
          <a:lstStyle/>
          <a:p>
            <a:r>
              <a:rPr lang="en-US" dirty="0"/>
              <a:t>Female gynecological and obstetric history</a:t>
            </a:r>
          </a:p>
        </p:txBody>
      </p:sp>
    </p:spTree>
    <p:extLst>
      <p:ext uri="{BB962C8B-B14F-4D97-AF65-F5344CB8AC3E}">
        <p14:creationId xmlns:p14="http://schemas.microsoft.com/office/powerpoint/2010/main" val="210284866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F77C24-79E4-DA2C-E04B-B052F14ABAD9}"/>
              </a:ext>
            </a:extLst>
          </p:cNvPr>
          <p:cNvSpPr>
            <a:spLocks noGrp="1"/>
          </p:cNvSpPr>
          <p:nvPr>
            <p:ph idx="1"/>
          </p:nvPr>
        </p:nvSpPr>
        <p:spPr/>
        <p:txBody>
          <a:bodyPr/>
          <a:lstStyle/>
          <a:p>
            <a:r>
              <a:rPr lang="en-US" dirty="0"/>
              <a:t>Explain to the patient that required information has been obtained.</a:t>
            </a:r>
          </a:p>
          <a:p>
            <a:r>
              <a:rPr lang="en-US" dirty="0"/>
              <a:t>If more will be required then the patient will be informed</a:t>
            </a:r>
          </a:p>
          <a:p>
            <a:r>
              <a:rPr lang="en-US" dirty="0"/>
              <a:t>Thank the client and the companion and release them</a:t>
            </a:r>
          </a:p>
          <a:p>
            <a:r>
              <a:rPr lang="en-US" dirty="0"/>
              <a:t>Keep the clients notes and files in respective cabinets</a:t>
            </a:r>
          </a:p>
          <a:p>
            <a:r>
              <a:rPr lang="en-US" dirty="0"/>
              <a:t>Store unused stationary in the right place.</a:t>
            </a:r>
          </a:p>
          <a:p>
            <a:endParaRPr lang="en-US" dirty="0"/>
          </a:p>
        </p:txBody>
      </p:sp>
      <p:sp>
        <p:nvSpPr>
          <p:cNvPr id="3" name="Title 2">
            <a:extLst>
              <a:ext uri="{FF2B5EF4-FFF2-40B4-BE49-F238E27FC236}">
                <a16:creationId xmlns:a16="http://schemas.microsoft.com/office/drawing/2014/main" id="{9A649FC1-70A7-1A8E-FF54-2CFED6B4695B}"/>
              </a:ext>
            </a:extLst>
          </p:cNvPr>
          <p:cNvSpPr>
            <a:spLocks noGrp="1"/>
          </p:cNvSpPr>
          <p:nvPr>
            <p:ph type="title"/>
          </p:nvPr>
        </p:nvSpPr>
        <p:spPr/>
        <p:txBody>
          <a:bodyPr/>
          <a:lstStyle/>
          <a:p>
            <a:r>
              <a:rPr lang="en-US" dirty="0"/>
              <a:t>Termination phase</a:t>
            </a:r>
          </a:p>
        </p:txBody>
      </p:sp>
    </p:spTree>
    <p:extLst>
      <p:ext uri="{BB962C8B-B14F-4D97-AF65-F5344CB8AC3E}">
        <p14:creationId xmlns:p14="http://schemas.microsoft.com/office/powerpoint/2010/main" val="3470290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F2E6F4-46CE-63FF-7E22-0AABC7B8AF24}"/>
              </a:ext>
            </a:extLst>
          </p:cNvPr>
          <p:cNvSpPr>
            <a:spLocks noGrp="1"/>
          </p:cNvSpPr>
          <p:nvPr>
            <p:ph idx="1"/>
          </p:nvPr>
        </p:nvSpPr>
        <p:spPr/>
        <p:txBody>
          <a:bodyPr>
            <a:normAutofit fontScale="92500" lnSpcReduction="10000"/>
          </a:bodyPr>
          <a:lstStyle/>
          <a:p>
            <a:endParaRPr lang="en-US" sz="3200" b="1" i="1" u="sng" dirty="0">
              <a:solidFill>
                <a:srgbClr val="FF0000"/>
              </a:solidFill>
            </a:endParaRPr>
          </a:p>
          <a:p>
            <a:endParaRPr lang="en-US" sz="3200" b="1" i="1" u="sng" dirty="0">
              <a:solidFill>
                <a:srgbClr val="FF0000"/>
              </a:solidFill>
            </a:endParaRPr>
          </a:p>
          <a:p>
            <a:pPr marL="109728" indent="0">
              <a:buNone/>
            </a:pPr>
            <a:r>
              <a:rPr lang="en-US" sz="3200" b="1" i="1" u="sng" dirty="0">
                <a:solidFill>
                  <a:srgbClr val="FF0000"/>
                </a:solidFill>
              </a:rPr>
              <a:t>      </a:t>
            </a:r>
            <a:r>
              <a:rPr lang="en-US" sz="4400" b="1" i="1" u="sng" dirty="0">
                <a:solidFill>
                  <a:srgbClr val="FF0000"/>
                </a:solidFill>
              </a:rPr>
              <a:t>PHYSICAL EXAMINATION</a:t>
            </a:r>
          </a:p>
          <a:p>
            <a:endParaRPr lang="en-US" sz="3200" b="1" i="1" u="sng" dirty="0">
              <a:solidFill>
                <a:srgbClr val="FF0000"/>
              </a:solidFill>
            </a:endParaRPr>
          </a:p>
          <a:p>
            <a:endParaRPr lang="en-US" sz="3200" b="1" i="1" u="sng" dirty="0">
              <a:solidFill>
                <a:srgbClr val="FF0000"/>
              </a:solidFill>
            </a:endParaRPr>
          </a:p>
          <a:p>
            <a:endParaRPr lang="en-US" sz="3200" b="1" i="1" u="sng" dirty="0">
              <a:solidFill>
                <a:srgbClr val="FF0000"/>
              </a:solidFill>
            </a:endParaRPr>
          </a:p>
          <a:p>
            <a:endParaRPr lang="en-US" sz="3200" b="1" i="1" u="sng" dirty="0">
              <a:solidFill>
                <a:srgbClr val="FF0000"/>
              </a:solidFill>
            </a:endParaRPr>
          </a:p>
          <a:p>
            <a:endParaRPr lang="en-US" sz="3200" b="1" i="1" u="sng" dirty="0">
              <a:solidFill>
                <a:srgbClr val="FF0000"/>
              </a:solidFill>
            </a:endParaRPr>
          </a:p>
          <a:p>
            <a:r>
              <a:rPr lang="en-US" sz="3200" b="1" i="1" u="sng" dirty="0">
                <a:solidFill>
                  <a:srgbClr val="FF0000"/>
                </a:solidFill>
              </a:rPr>
              <a:t>HEAD TO TOE</a:t>
            </a:r>
          </a:p>
        </p:txBody>
      </p:sp>
      <p:sp>
        <p:nvSpPr>
          <p:cNvPr id="3" name="Title 2">
            <a:extLst>
              <a:ext uri="{FF2B5EF4-FFF2-40B4-BE49-F238E27FC236}">
                <a16:creationId xmlns:a16="http://schemas.microsoft.com/office/drawing/2014/main" id="{2AB6FCBD-7A6D-67C4-1099-7990656DB99B}"/>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39582185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circle(in)">
                                      <p:cBhvr>
                                        <p:cTn id="7" dur="2000"/>
                                        <p:tgtEl>
                                          <p:spTgt spid="2">
                                            <p:txEl>
                                              <p:pRg st="2" end="2"/>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circle(in)">
                                      <p:cBhvr>
                                        <p:cTn id="10"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0070C0"/>
                </a:solidFill>
              </a:rPr>
              <a:t>Def: A systematic review of body systems, structures by use of inspection, palpation, percussion and auscultation techniques</a:t>
            </a:r>
          </a:p>
          <a:p>
            <a:r>
              <a:rPr lang="en-US" b="1" i="1" u="sng" dirty="0">
                <a:solidFill>
                  <a:srgbClr val="0070C0"/>
                </a:solidFill>
              </a:rPr>
              <a:t>Purpose:</a:t>
            </a:r>
          </a:p>
          <a:p>
            <a:r>
              <a:rPr lang="en-US" dirty="0">
                <a:solidFill>
                  <a:srgbClr val="FF0000"/>
                </a:solidFill>
              </a:rPr>
              <a:t>Establish database for patient abilities- determine risk factors for dysfunction and current pathology</a:t>
            </a:r>
          </a:p>
          <a:p>
            <a:r>
              <a:rPr lang="en-US" dirty="0"/>
              <a:t>For diagnosis on current health state in order to plan for appropriate care</a:t>
            </a:r>
          </a:p>
        </p:txBody>
      </p:sp>
      <p:sp>
        <p:nvSpPr>
          <p:cNvPr id="2" name="Title 1"/>
          <p:cNvSpPr>
            <a:spLocks noGrp="1"/>
          </p:cNvSpPr>
          <p:nvPr>
            <p:ph type="title"/>
          </p:nvPr>
        </p:nvSpPr>
        <p:spPr/>
        <p:txBody>
          <a:bodyPr/>
          <a:lstStyle/>
          <a:p>
            <a:r>
              <a:rPr lang="en-US" dirty="0"/>
              <a:t>Physical examination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solidFill>
                  <a:srgbClr val="FF0000"/>
                </a:solidFill>
              </a:rPr>
              <a:t>Uses:</a:t>
            </a:r>
          </a:p>
          <a:p>
            <a:r>
              <a:rPr lang="en-US" dirty="0">
                <a:solidFill>
                  <a:srgbClr val="7030A0"/>
                </a:solidFill>
              </a:rPr>
              <a:t>To verify findings of history or determine meaning of findings</a:t>
            </a:r>
          </a:p>
          <a:p>
            <a:r>
              <a:rPr lang="en-US" dirty="0">
                <a:solidFill>
                  <a:schemeClr val="accent1"/>
                </a:solidFill>
              </a:rPr>
              <a:t>Information is used to explain client’s problems</a:t>
            </a:r>
          </a:p>
          <a:p>
            <a:r>
              <a:rPr lang="en-US" dirty="0">
                <a:solidFill>
                  <a:srgbClr val="FF0000"/>
                </a:solidFill>
              </a:rPr>
              <a:t>Indications</a:t>
            </a:r>
            <a:r>
              <a:rPr lang="en-US" dirty="0"/>
              <a:t>:</a:t>
            </a:r>
          </a:p>
          <a:p>
            <a:r>
              <a:rPr lang="en-US" dirty="0">
                <a:solidFill>
                  <a:srgbClr val="00B050"/>
                </a:solidFill>
              </a:rPr>
              <a:t>New client/ patient- on routine assessment to plan patient care</a:t>
            </a:r>
          </a:p>
          <a:p>
            <a:r>
              <a:rPr lang="en-US" dirty="0">
                <a:solidFill>
                  <a:schemeClr val="accent1"/>
                </a:solidFill>
              </a:rPr>
              <a:t>FP clients</a:t>
            </a:r>
          </a:p>
          <a:p>
            <a:r>
              <a:rPr lang="en-US" dirty="0">
                <a:solidFill>
                  <a:schemeClr val="accent2">
                    <a:lumMod val="75000"/>
                  </a:schemeClr>
                </a:solidFill>
              </a:rPr>
              <a:t>Unexplained physical discomfort and when necessary</a:t>
            </a:r>
          </a:p>
          <a:p>
            <a:r>
              <a:rPr lang="en-US" dirty="0"/>
              <a:t>On admission</a:t>
            </a:r>
          </a:p>
        </p:txBody>
      </p:sp>
      <p:sp>
        <p:nvSpPr>
          <p:cNvPr id="2" name="Title 1"/>
          <p:cNvSpPr>
            <a:spLocks noGrp="1"/>
          </p:cNvSpPr>
          <p:nvPr>
            <p:ph type="title"/>
          </p:nvPr>
        </p:nvSpPr>
        <p:spPr/>
        <p:txBody>
          <a:bodyPr/>
          <a:lstStyle/>
          <a:p>
            <a:r>
              <a:rPr lang="en-US" dirty="0"/>
              <a:t>Physical examination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Narrative of the clients’  past health and health practices that focus on the information needed to:</a:t>
            </a:r>
          </a:p>
          <a:p>
            <a:pPr>
              <a:buFont typeface="Wingdings" panose="05000000000000000000" pitchFamily="2" charset="2"/>
              <a:buChar char="v"/>
            </a:pPr>
            <a:r>
              <a:rPr lang="en-US" dirty="0"/>
              <a:t>Diagnose illness</a:t>
            </a:r>
          </a:p>
          <a:p>
            <a:pPr>
              <a:buFont typeface="Wingdings" panose="05000000000000000000" pitchFamily="2" charset="2"/>
              <a:buChar char="v"/>
            </a:pPr>
            <a:r>
              <a:rPr lang="en-US" dirty="0"/>
              <a:t>Plan nursing care</a:t>
            </a:r>
          </a:p>
          <a:p>
            <a:pPr>
              <a:buFont typeface="Wingdings" panose="05000000000000000000" pitchFamily="2" charset="2"/>
              <a:buChar char="v"/>
            </a:pPr>
            <a:r>
              <a:rPr lang="en-US" dirty="0"/>
              <a:t>Plan investigations and treatment</a:t>
            </a:r>
          </a:p>
          <a:p>
            <a:pPr>
              <a:buNone/>
            </a:pPr>
            <a:r>
              <a:rPr lang="en-US" dirty="0"/>
              <a:t>NB/ both medical and nursing histories are collected through interview to collect data that forms the reason why the client visits the doctor</a:t>
            </a:r>
          </a:p>
          <a:p>
            <a:endParaRPr lang="en-US" dirty="0"/>
          </a:p>
        </p:txBody>
      </p:sp>
      <p:sp>
        <p:nvSpPr>
          <p:cNvPr id="2" name="Title 1"/>
          <p:cNvSpPr>
            <a:spLocks noGrp="1"/>
          </p:cNvSpPr>
          <p:nvPr>
            <p:ph type="title"/>
          </p:nvPr>
        </p:nvSpPr>
        <p:spPr/>
        <p:txBody>
          <a:bodyPr/>
          <a:lstStyle/>
          <a:p>
            <a:r>
              <a:rPr lang="en-US" dirty="0"/>
              <a:t>Nursing history</a:t>
            </a:r>
          </a:p>
        </p:txBody>
      </p:sp>
    </p:spTree>
    <p:extLst>
      <p:ext uri="{BB962C8B-B14F-4D97-AF65-F5344CB8AC3E}">
        <p14:creationId xmlns:p14="http://schemas.microsoft.com/office/powerpoint/2010/main" val="8600266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Wingdings" pitchFamily="2" charset="2"/>
              <a:buChar char="q"/>
            </a:pPr>
            <a:r>
              <a:rPr lang="en-US" dirty="0"/>
              <a:t>Comprehensive (general):</a:t>
            </a:r>
          </a:p>
          <a:p>
            <a:r>
              <a:rPr lang="en-US" dirty="0"/>
              <a:t>Evaluate every body system and every area of function</a:t>
            </a:r>
          </a:p>
          <a:p>
            <a:r>
              <a:rPr lang="en-US" dirty="0">
                <a:solidFill>
                  <a:schemeClr val="tx2"/>
                </a:solidFill>
              </a:rPr>
              <a:t>Often limited to first visit</a:t>
            </a:r>
          </a:p>
          <a:p>
            <a:pPr>
              <a:buFont typeface="Wingdings" pitchFamily="2" charset="2"/>
              <a:buChar char="q"/>
            </a:pPr>
            <a:r>
              <a:rPr lang="en-US" dirty="0"/>
              <a:t>Focused (local):</a:t>
            </a:r>
          </a:p>
          <a:p>
            <a:pPr>
              <a:buFont typeface="Courier New" pitchFamily="49" charset="0"/>
              <a:buChar char="o"/>
            </a:pPr>
            <a:r>
              <a:rPr lang="en-US" dirty="0"/>
              <a:t>Based on reason for visit and client’s current needs </a:t>
            </a:r>
            <a:r>
              <a:rPr lang="en-US" dirty="0" err="1"/>
              <a:t>e.g</a:t>
            </a:r>
            <a:r>
              <a:rPr lang="en-US" dirty="0"/>
              <a:t> abdominal examination in </a:t>
            </a:r>
            <a:r>
              <a:rPr lang="en-US" dirty="0" err="1"/>
              <a:t>labour</a:t>
            </a:r>
            <a:endParaRPr lang="en-US" dirty="0"/>
          </a:p>
          <a:p>
            <a:pPr marL="109728" indent="0">
              <a:buNone/>
            </a:pPr>
            <a:r>
              <a:rPr lang="en-US" dirty="0">
                <a:solidFill>
                  <a:srgbClr val="00B050"/>
                </a:solidFill>
              </a:rPr>
              <a:t>Used to judge whether the client’s condition is improving or worsening and identify factors that place client at risk for additional health problems</a:t>
            </a:r>
          </a:p>
          <a:p>
            <a:pPr>
              <a:buFont typeface="Courier New" pitchFamily="49" charset="0"/>
              <a:buChar char="o"/>
            </a:pPr>
            <a:endParaRPr lang="en-US" dirty="0">
              <a:solidFill>
                <a:srgbClr val="00B050"/>
              </a:solidFill>
            </a:endParaRPr>
          </a:p>
        </p:txBody>
      </p:sp>
      <p:sp>
        <p:nvSpPr>
          <p:cNvPr id="2" name="Title 1"/>
          <p:cNvSpPr>
            <a:spLocks noGrp="1"/>
          </p:cNvSpPr>
          <p:nvPr>
            <p:ph type="title"/>
          </p:nvPr>
        </p:nvSpPr>
        <p:spPr/>
        <p:txBody>
          <a:bodyPr/>
          <a:lstStyle/>
          <a:p>
            <a:r>
              <a:rPr lang="en-US" dirty="0"/>
              <a:t>Types of P/EXAMINATION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A7089E-DE7F-D499-B47C-5C2793E6CE7D}"/>
              </a:ext>
            </a:extLst>
          </p:cNvPr>
          <p:cNvSpPr>
            <a:spLocks noGrp="1"/>
          </p:cNvSpPr>
          <p:nvPr>
            <p:ph idx="1"/>
          </p:nvPr>
        </p:nvSpPr>
        <p:spPr/>
        <p:txBody>
          <a:bodyPr/>
          <a:lstStyle/>
          <a:p>
            <a:r>
              <a:rPr lang="en-US" dirty="0"/>
              <a:t>Ongoing</a:t>
            </a:r>
          </a:p>
          <a:p>
            <a:pPr marL="109728" indent="0">
              <a:buNone/>
            </a:pPr>
            <a:r>
              <a:rPr lang="en-US" dirty="0"/>
              <a:t>Done daily or in every shift to assess progress</a:t>
            </a:r>
          </a:p>
        </p:txBody>
      </p:sp>
      <p:sp>
        <p:nvSpPr>
          <p:cNvPr id="3" name="Title 2">
            <a:extLst>
              <a:ext uri="{FF2B5EF4-FFF2-40B4-BE49-F238E27FC236}">
                <a16:creationId xmlns:a16="http://schemas.microsoft.com/office/drawing/2014/main" id="{9A85F886-AEB4-AE29-CC18-A52DACD46E16}"/>
              </a:ext>
            </a:extLst>
          </p:cNvPr>
          <p:cNvSpPr>
            <a:spLocks noGrp="1"/>
          </p:cNvSpPr>
          <p:nvPr>
            <p:ph type="title"/>
          </p:nvPr>
        </p:nvSpPr>
        <p:spPr/>
        <p:txBody>
          <a:bodyPr/>
          <a:lstStyle/>
          <a:p>
            <a:r>
              <a:rPr lang="en-US" dirty="0" err="1"/>
              <a:t>Cont</a:t>
            </a:r>
            <a:endParaRPr lang="en-US" dirty="0"/>
          </a:p>
        </p:txBody>
      </p:sp>
    </p:spTree>
    <p:extLst>
      <p:ext uri="{BB962C8B-B14F-4D97-AF65-F5344CB8AC3E}">
        <p14:creationId xmlns:p14="http://schemas.microsoft.com/office/powerpoint/2010/main" val="8829835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20000"/>
          </a:bodyPr>
          <a:lstStyle/>
          <a:p>
            <a:r>
              <a:rPr lang="en-US" dirty="0"/>
              <a:t>Quiet room with sufficient privacy and ventilation</a:t>
            </a:r>
          </a:p>
          <a:p>
            <a:r>
              <a:rPr lang="en-US" dirty="0"/>
              <a:t>Examination couch or a bed</a:t>
            </a:r>
          </a:p>
          <a:p>
            <a:r>
              <a:rPr lang="en-US" dirty="0"/>
              <a:t>A gown</a:t>
            </a:r>
          </a:p>
          <a:p>
            <a:r>
              <a:rPr lang="en-US" dirty="0"/>
              <a:t>Stethoscope</a:t>
            </a:r>
          </a:p>
          <a:p>
            <a:r>
              <a:rPr lang="en-US" dirty="0"/>
              <a:t>Sphygmomanometer</a:t>
            </a:r>
          </a:p>
          <a:p>
            <a:r>
              <a:rPr lang="en-US" dirty="0"/>
              <a:t>Torch with dry cells</a:t>
            </a:r>
          </a:p>
          <a:p>
            <a:r>
              <a:rPr lang="en-US" dirty="0"/>
              <a:t>Spatula in a receiver</a:t>
            </a:r>
          </a:p>
          <a:p>
            <a:r>
              <a:rPr lang="en-US" dirty="0"/>
              <a:t>Tendon hammer</a:t>
            </a:r>
          </a:p>
          <a:p>
            <a:r>
              <a:rPr lang="en-US" dirty="0"/>
              <a:t>Pins</a:t>
            </a:r>
          </a:p>
          <a:p>
            <a:endParaRPr lang="en-US" dirty="0"/>
          </a:p>
        </p:txBody>
      </p:sp>
      <p:sp>
        <p:nvSpPr>
          <p:cNvPr id="4" name="Content Placeholder 3"/>
          <p:cNvSpPr>
            <a:spLocks noGrp="1"/>
          </p:cNvSpPr>
          <p:nvPr>
            <p:ph sz="half" idx="2"/>
          </p:nvPr>
        </p:nvSpPr>
        <p:spPr/>
        <p:txBody>
          <a:bodyPr>
            <a:normAutofit fontScale="92500" lnSpcReduction="20000"/>
          </a:bodyPr>
          <a:lstStyle/>
          <a:p>
            <a:r>
              <a:rPr lang="en-US" dirty="0"/>
              <a:t>Tape measure</a:t>
            </a:r>
          </a:p>
          <a:p>
            <a:r>
              <a:rPr lang="en-US" dirty="0"/>
              <a:t>Watch</a:t>
            </a:r>
          </a:p>
          <a:p>
            <a:r>
              <a:rPr lang="en-US" dirty="0"/>
              <a:t>Thermometer</a:t>
            </a:r>
          </a:p>
          <a:p>
            <a:r>
              <a:rPr lang="en-US" dirty="0"/>
              <a:t>Weighing scale</a:t>
            </a:r>
          </a:p>
          <a:p>
            <a:r>
              <a:rPr lang="en-US" dirty="0"/>
              <a:t>Cotton wool swabs in a receiver</a:t>
            </a:r>
          </a:p>
          <a:p>
            <a:r>
              <a:rPr lang="en-US" dirty="0"/>
              <a:t>Blanket or draw sheet</a:t>
            </a:r>
          </a:p>
          <a:p>
            <a:r>
              <a:rPr lang="en-US" dirty="0"/>
              <a:t>Ophthalmoscope</a:t>
            </a:r>
          </a:p>
          <a:p>
            <a:r>
              <a:rPr lang="en-US" dirty="0"/>
              <a:t>Otoscope</a:t>
            </a:r>
          </a:p>
          <a:p>
            <a:r>
              <a:rPr lang="en-US" dirty="0"/>
              <a:t>Examination gloves</a:t>
            </a:r>
          </a:p>
        </p:txBody>
      </p:sp>
      <p:sp>
        <p:nvSpPr>
          <p:cNvPr id="2" name="Title 1"/>
          <p:cNvSpPr>
            <a:spLocks noGrp="1"/>
          </p:cNvSpPr>
          <p:nvPr>
            <p:ph type="title"/>
          </p:nvPr>
        </p:nvSpPr>
        <p:spPr/>
        <p:txBody>
          <a:bodyPr/>
          <a:lstStyle/>
          <a:p>
            <a:r>
              <a:rPr lang="en-US" dirty="0"/>
              <a:t>requirements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Sight</a:t>
            </a:r>
          </a:p>
          <a:p>
            <a:r>
              <a:rPr lang="en-US" dirty="0"/>
              <a:t>Smell</a:t>
            </a:r>
          </a:p>
          <a:p>
            <a:r>
              <a:rPr lang="en-US" dirty="0"/>
              <a:t>Touch</a:t>
            </a:r>
          </a:p>
          <a:p>
            <a:r>
              <a:rPr lang="en-US" dirty="0"/>
              <a:t>Hearing</a:t>
            </a:r>
          </a:p>
        </p:txBody>
      </p:sp>
      <p:sp>
        <p:nvSpPr>
          <p:cNvPr id="2" name="Title 1"/>
          <p:cNvSpPr>
            <a:spLocks noGrp="1"/>
          </p:cNvSpPr>
          <p:nvPr>
            <p:ph type="title"/>
          </p:nvPr>
        </p:nvSpPr>
        <p:spPr/>
        <p:txBody>
          <a:bodyPr/>
          <a:lstStyle/>
          <a:p>
            <a:r>
              <a:rPr lang="en-US" dirty="0"/>
              <a:t>Senses used</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Inspection</a:t>
            </a:r>
          </a:p>
          <a:p>
            <a:r>
              <a:rPr lang="en-US" dirty="0"/>
              <a:t>Palpation</a:t>
            </a:r>
          </a:p>
          <a:p>
            <a:r>
              <a:rPr lang="en-US" dirty="0"/>
              <a:t>Percussion</a:t>
            </a:r>
          </a:p>
          <a:p>
            <a:r>
              <a:rPr lang="en-US" dirty="0"/>
              <a:t>Auscultation</a:t>
            </a:r>
          </a:p>
          <a:p>
            <a:r>
              <a:rPr lang="en-US" dirty="0">
                <a:solidFill>
                  <a:srgbClr val="00B050"/>
                </a:solidFill>
              </a:rPr>
              <a:t>NOTE: the above order is followed during examination except during examination of the abdomen when palpation is done last so that it does not alter bowel sounds or change findings on percussion and auscultation</a:t>
            </a:r>
          </a:p>
          <a:p>
            <a:endParaRPr lang="en-US" dirty="0">
              <a:solidFill>
                <a:srgbClr val="00B050"/>
              </a:solidFill>
            </a:endParaRPr>
          </a:p>
        </p:txBody>
      </p:sp>
      <p:sp>
        <p:nvSpPr>
          <p:cNvPr id="2" name="Title 1"/>
          <p:cNvSpPr>
            <a:spLocks noGrp="1"/>
          </p:cNvSpPr>
          <p:nvPr>
            <p:ph type="title"/>
          </p:nvPr>
        </p:nvSpPr>
        <p:spPr/>
        <p:txBody>
          <a:bodyPr/>
          <a:lstStyle/>
          <a:p>
            <a:r>
              <a:rPr lang="en-US" dirty="0"/>
              <a:t>Four Techniques used</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A systematic visual examination of the client</a:t>
            </a:r>
          </a:p>
          <a:p>
            <a:pPr lvl="1"/>
            <a:r>
              <a:rPr lang="en-US" dirty="0">
                <a:solidFill>
                  <a:srgbClr val="00B050"/>
                </a:solidFill>
              </a:rPr>
              <a:t>Observing signs indicating a healthy or a pathological state of certain systems within the patient by use of sight</a:t>
            </a:r>
          </a:p>
          <a:p>
            <a:r>
              <a:rPr lang="en-US" dirty="0">
                <a:solidFill>
                  <a:srgbClr val="7030A0"/>
                </a:solidFill>
              </a:rPr>
              <a:t>Involves observation of: color, shape, size, symmetry, position, movement using sense of: smell, hearing, sight- facial appearance</a:t>
            </a:r>
          </a:p>
          <a:p>
            <a:r>
              <a:rPr lang="en-US" dirty="0">
                <a:solidFill>
                  <a:srgbClr val="FF0000"/>
                </a:solidFill>
              </a:rPr>
              <a:t>It is a continuous process and begins as the patient enters or 1</a:t>
            </a:r>
            <a:r>
              <a:rPr lang="en-US" baseline="30000" dirty="0">
                <a:solidFill>
                  <a:srgbClr val="FF0000"/>
                </a:solidFill>
              </a:rPr>
              <a:t>st</a:t>
            </a:r>
            <a:r>
              <a:rPr lang="en-US" dirty="0">
                <a:solidFill>
                  <a:srgbClr val="FF0000"/>
                </a:solidFill>
              </a:rPr>
              <a:t> contact and throughout History</a:t>
            </a:r>
          </a:p>
        </p:txBody>
      </p:sp>
      <p:sp>
        <p:nvSpPr>
          <p:cNvPr id="2" name="Title 1"/>
          <p:cNvSpPr>
            <a:spLocks noGrp="1"/>
          </p:cNvSpPr>
          <p:nvPr>
            <p:ph type="title"/>
          </p:nvPr>
        </p:nvSpPr>
        <p:spPr/>
        <p:txBody>
          <a:bodyPr/>
          <a:lstStyle/>
          <a:p>
            <a:r>
              <a:rPr lang="en-US" dirty="0"/>
              <a:t>inspection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0AB84D-30E1-FC4C-B7E8-26FFBF34E64B}"/>
              </a:ext>
            </a:extLst>
          </p:cNvPr>
          <p:cNvSpPr>
            <a:spLocks noGrp="1"/>
          </p:cNvSpPr>
          <p:nvPr>
            <p:ph idx="1"/>
          </p:nvPr>
        </p:nvSpPr>
        <p:spPr/>
        <p:txBody>
          <a:bodyPr/>
          <a:lstStyle/>
          <a:p>
            <a:r>
              <a:rPr lang="en-US" dirty="0"/>
              <a:t>Main systems of observation upon the patients entrance:</a:t>
            </a:r>
          </a:p>
          <a:p>
            <a:pPr>
              <a:buFont typeface="Arial" panose="020B0604020202020204" pitchFamily="34" charset="0"/>
              <a:buChar char="•"/>
            </a:pPr>
            <a:r>
              <a:rPr lang="en-US" dirty="0"/>
              <a:t>Posture</a:t>
            </a:r>
          </a:p>
          <a:p>
            <a:pPr>
              <a:buFont typeface="Arial" panose="020B0604020202020204" pitchFamily="34" charset="0"/>
              <a:buChar char="•"/>
            </a:pPr>
            <a:r>
              <a:rPr lang="en-US" dirty="0"/>
              <a:t>Gait</a:t>
            </a:r>
          </a:p>
          <a:p>
            <a:pPr>
              <a:buFont typeface="Arial" panose="020B0604020202020204" pitchFamily="34" charset="0"/>
              <a:buChar char="•"/>
            </a:pPr>
            <a:r>
              <a:rPr lang="en-US" dirty="0" err="1"/>
              <a:t>Colour</a:t>
            </a:r>
            <a:endParaRPr lang="en-US" dirty="0"/>
          </a:p>
          <a:p>
            <a:pPr>
              <a:buFont typeface="Arial" panose="020B0604020202020204" pitchFamily="34" charset="0"/>
              <a:buChar char="•"/>
            </a:pPr>
            <a:r>
              <a:rPr lang="en-US" dirty="0"/>
              <a:t>Unusual </a:t>
            </a:r>
            <a:r>
              <a:rPr lang="en-US" dirty="0" err="1"/>
              <a:t>odours</a:t>
            </a:r>
            <a:endParaRPr lang="en-US" dirty="0"/>
          </a:p>
          <a:p>
            <a:pPr>
              <a:buFont typeface="Arial" panose="020B0604020202020204" pitchFamily="34" charset="0"/>
              <a:buChar char="•"/>
            </a:pPr>
            <a:r>
              <a:rPr lang="en-US" dirty="0"/>
              <a:t>Inspection continues throughout history and physical examination.</a:t>
            </a:r>
          </a:p>
          <a:p>
            <a:pPr>
              <a:buFont typeface="Arial" panose="020B0604020202020204" pitchFamily="34" charset="0"/>
              <a:buChar char="•"/>
            </a:pPr>
            <a:r>
              <a:rPr lang="en-US" dirty="0"/>
              <a:t>Validate inspection findings with your patient</a:t>
            </a:r>
          </a:p>
        </p:txBody>
      </p:sp>
      <p:sp>
        <p:nvSpPr>
          <p:cNvPr id="3" name="Title 2">
            <a:extLst>
              <a:ext uri="{FF2B5EF4-FFF2-40B4-BE49-F238E27FC236}">
                <a16:creationId xmlns:a16="http://schemas.microsoft.com/office/drawing/2014/main" id="{16562021-F886-5960-C09E-DFA33698A9C3}"/>
              </a:ext>
            </a:extLst>
          </p:cNvPr>
          <p:cNvSpPr>
            <a:spLocks noGrp="1"/>
          </p:cNvSpPr>
          <p:nvPr>
            <p:ph type="title"/>
          </p:nvPr>
        </p:nvSpPr>
        <p:spPr/>
        <p:txBody>
          <a:bodyPr/>
          <a:lstStyle/>
          <a:p>
            <a:r>
              <a:rPr lang="en-US" dirty="0" err="1"/>
              <a:t>Cont</a:t>
            </a:r>
            <a:r>
              <a:rPr lang="en-US" dirty="0"/>
              <a:t>….</a:t>
            </a:r>
          </a:p>
        </p:txBody>
      </p:sp>
    </p:spTree>
    <p:extLst>
      <p:ext uri="{BB962C8B-B14F-4D97-AF65-F5344CB8AC3E}">
        <p14:creationId xmlns:p14="http://schemas.microsoft.com/office/powerpoint/2010/main" val="7577204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An example of what is meant by "teaching the eye to see" can be demonstrated in the following illustration. Read the sentence in the box. Then count the number of "f's" in the sentence. </a:t>
            </a:r>
          </a:p>
          <a:p>
            <a:r>
              <a:rPr lang="en-US" dirty="0"/>
              <a:t>How many did you count? </a:t>
            </a:r>
          </a:p>
          <a:p>
            <a:r>
              <a:rPr lang="en-US" dirty="0"/>
              <a:t>This example clearly shows that eyes have to be trained to see</a:t>
            </a:r>
          </a:p>
          <a:p>
            <a:endParaRPr lang="en-US" dirty="0"/>
          </a:p>
        </p:txBody>
      </p:sp>
      <p:sp>
        <p:nvSpPr>
          <p:cNvPr id="2" name="Title 1"/>
          <p:cNvSpPr>
            <a:spLocks noGrp="1"/>
          </p:cNvSpPr>
          <p:nvPr>
            <p:ph type="title"/>
          </p:nvPr>
        </p:nvSpPr>
        <p:spPr/>
        <p:txBody>
          <a:bodyPr>
            <a:normAutofit/>
          </a:bodyPr>
          <a:lstStyle/>
          <a:p>
            <a:r>
              <a:rPr lang="en-US" dirty="0"/>
              <a:t>Inspection- teach eyes to see</a:t>
            </a:r>
          </a:p>
        </p:txBody>
      </p:sp>
      <p:sp>
        <p:nvSpPr>
          <p:cNvPr id="4" name="Rectangle 3"/>
          <p:cNvSpPr/>
          <p:nvPr/>
        </p:nvSpPr>
        <p:spPr>
          <a:xfrm>
            <a:off x="457200" y="5029200"/>
            <a:ext cx="6858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Finished files are the result of years of scientific study combined with the experience of years. </a:t>
            </a:r>
          </a:p>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Expose only the area you want to inspect</a:t>
            </a:r>
          </a:p>
          <a:p>
            <a:r>
              <a:rPr lang="en-US" dirty="0"/>
              <a:t>Use natural light to avoid distortion of color</a:t>
            </a:r>
          </a:p>
          <a:p>
            <a:r>
              <a:rPr lang="en-US" dirty="0">
                <a:solidFill>
                  <a:schemeClr val="bg2">
                    <a:lumMod val="50000"/>
                  </a:schemeClr>
                </a:solidFill>
              </a:rPr>
              <a:t>Tangential lighting- one shining from the side and cast shadows to increase ability to detect variations in body surfaces eg changes in abdominal contours</a:t>
            </a:r>
          </a:p>
        </p:txBody>
      </p:sp>
      <p:sp>
        <p:nvSpPr>
          <p:cNvPr id="2" name="Title 1"/>
          <p:cNvSpPr>
            <a:spLocks noGrp="1"/>
          </p:cNvSpPr>
          <p:nvPr>
            <p:ph type="title"/>
          </p:nvPr>
        </p:nvSpPr>
        <p:spPr/>
        <p:txBody>
          <a:bodyPr/>
          <a:lstStyle/>
          <a:p>
            <a:r>
              <a:rPr lang="en-US" dirty="0"/>
              <a:t>inspection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Examination of the body through the use of touch</a:t>
            </a:r>
          </a:p>
          <a:p>
            <a:r>
              <a:rPr lang="en-US" dirty="0"/>
              <a:t>Used to obtain information- temperature, moisture, size, shape, consistency, texture, position and movement</a:t>
            </a:r>
          </a:p>
          <a:p>
            <a:r>
              <a:rPr lang="en-US" dirty="0"/>
              <a:t>To check pulses, tenderness, guarding, abdominal distension, masses and edema</a:t>
            </a:r>
          </a:p>
        </p:txBody>
      </p:sp>
      <p:sp>
        <p:nvSpPr>
          <p:cNvPr id="2" name="Title 1"/>
          <p:cNvSpPr>
            <a:spLocks noGrp="1"/>
          </p:cNvSpPr>
          <p:nvPr>
            <p:ph type="title"/>
          </p:nvPr>
        </p:nvSpPr>
        <p:spPr/>
        <p:txBody>
          <a:bodyPr/>
          <a:lstStyle/>
          <a:p>
            <a:r>
              <a:rPr lang="en-US" dirty="0"/>
              <a:t>palpation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Professional in dress and behavior</a:t>
            </a:r>
          </a:p>
          <a:p>
            <a:r>
              <a:rPr lang="en-US" dirty="0"/>
              <a:t>Neat, polite, clean</a:t>
            </a:r>
          </a:p>
          <a:p>
            <a:r>
              <a:rPr lang="en-US" dirty="0"/>
              <a:t>Show concern to patient situation</a:t>
            </a:r>
          </a:p>
          <a:p>
            <a:r>
              <a:rPr lang="en-US" dirty="0"/>
              <a:t>Pick up non-verbal cues from the patient:</a:t>
            </a:r>
          </a:p>
          <a:p>
            <a:r>
              <a:rPr lang="en-US" dirty="0"/>
              <a:t>Are they distressed, how are their mood, demeanor, changes in body language during consultation        gives clues to difficulties they have that cannot be expressed verbally</a:t>
            </a:r>
          </a:p>
        </p:txBody>
      </p:sp>
      <p:sp>
        <p:nvSpPr>
          <p:cNvPr id="2" name="Title 1"/>
          <p:cNvSpPr>
            <a:spLocks noGrp="1"/>
          </p:cNvSpPr>
          <p:nvPr>
            <p:ph type="title"/>
          </p:nvPr>
        </p:nvSpPr>
        <p:spPr/>
        <p:txBody>
          <a:bodyPr/>
          <a:lstStyle/>
          <a:p>
            <a:r>
              <a:rPr lang="en-US" dirty="0"/>
              <a:t>Qualities of GP: must be </a:t>
            </a:r>
          </a:p>
        </p:txBody>
      </p:sp>
      <p:sp>
        <p:nvSpPr>
          <p:cNvPr id="4" name="Right Arrow 3"/>
          <p:cNvSpPr/>
          <p:nvPr/>
        </p:nvSpPr>
        <p:spPr>
          <a:xfrm>
            <a:off x="2895600" y="4544568"/>
            <a:ext cx="381000" cy="179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102170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Involves the use of hands and fingers to gather information through sense of touch</a:t>
            </a:r>
          </a:p>
          <a:p>
            <a:r>
              <a:rPr lang="en-US" dirty="0">
                <a:solidFill>
                  <a:schemeClr val="accent1"/>
                </a:solidFill>
              </a:rPr>
              <a:t>Parts of hands and fingers used in palpation: </a:t>
            </a:r>
            <a:r>
              <a:rPr lang="en-US" dirty="0">
                <a:solidFill>
                  <a:srgbClr val="C00000"/>
                </a:solidFill>
              </a:rPr>
              <a:t>palmer surface and finger </a:t>
            </a:r>
            <a:r>
              <a:rPr lang="en-US" dirty="0">
                <a:solidFill>
                  <a:srgbClr val="00B050"/>
                </a:solidFill>
              </a:rPr>
              <a:t>pads- most suitable for position, texture, size, form, consistency and presence of fluid or crepitus of a mass or structure</a:t>
            </a:r>
          </a:p>
          <a:p>
            <a:r>
              <a:rPr lang="en-US" dirty="0">
                <a:solidFill>
                  <a:srgbClr val="C00000"/>
                </a:solidFill>
              </a:rPr>
              <a:t>Ulna surface- </a:t>
            </a:r>
            <a:r>
              <a:rPr lang="en-US" dirty="0">
                <a:solidFill>
                  <a:srgbClr val="00B050"/>
                </a:solidFill>
              </a:rPr>
              <a:t>suitable for vibrations</a:t>
            </a:r>
          </a:p>
          <a:p>
            <a:r>
              <a:rPr lang="en-US" dirty="0">
                <a:solidFill>
                  <a:srgbClr val="FF0000"/>
                </a:solidFill>
              </a:rPr>
              <a:t>Dorsal surface- </a:t>
            </a:r>
            <a:r>
              <a:rPr lang="en-US" dirty="0">
                <a:solidFill>
                  <a:srgbClr val="00B050"/>
                </a:solidFill>
              </a:rPr>
              <a:t>suitable to assess temperature</a:t>
            </a:r>
          </a:p>
          <a:p>
            <a:endParaRPr lang="en-US" dirty="0">
              <a:solidFill>
                <a:srgbClr val="FFFF00"/>
              </a:solidFill>
            </a:endParaRPr>
          </a:p>
        </p:txBody>
      </p:sp>
      <p:sp>
        <p:nvSpPr>
          <p:cNvPr id="2" name="Title 1"/>
          <p:cNvSpPr>
            <a:spLocks noGrp="1"/>
          </p:cNvSpPr>
          <p:nvPr>
            <p:ph type="title"/>
          </p:nvPr>
        </p:nvSpPr>
        <p:spPr/>
        <p:txBody>
          <a:bodyPr/>
          <a:lstStyle/>
          <a:p>
            <a:r>
              <a:rPr lang="en-US" dirty="0"/>
              <a:t>palpation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solidFill>
                  <a:srgbClr val="FF0000"/>
                </a:solidFill>
              </a:rPr>
              <a:t>Light palpation: </a:t>
            </a:r>
          </a:p>
          <a:p>
            <a:r>
              <a:rPr lang="en-US" dirty="0"/>
              <a:t>Precedes deep palpation</a:t>
            </a:r>
          </a:p>
          <a:p>
            <a:r>
              <a:rPr lang="en-US" dirty="0">
                <a:solidFill>
                  <a:srgbClr val="00B050"/>
                </a:solidFill>
              </a:rPr>
              <a:t>Used to examine masses or lesions on the surface of the skin or lying immediately under the skin. Press 1-2cm (½-¾ inches)</a:t>
            </a:r>
          </a:p>
          <a:p>
            <a:r>
              <a:rPr lang="en-US" dirty="0"/>
              <a:t>In abdomen, begin palpation with light systematic palpation of four quadrants while avoiding areas of tenderness or problem spots</a:t>
            </a:r>
          </a:p>
          <a:p>
            <a:r>
              <a:rPr lang="en-US" dirty="0">
                <a:solidFill>
                  <a:schemeClr val="accent1"/>
                </a:solidFill>
              </a:rPr>
              <a:t>It identifies areas of muscle resistance and tenderness</a:t>
            </a:r>
          </a:p>
        </p:txBody>
      </p:sp>
      <p:sp>
        <p:nvSpPr>
          <p:cNvPr id="2" name="Title 1"/>
          <p:cNvSpPr>
            <a:spLocks noGrp="1"/>
          </p:cNvSpPr>
          <p:nvPr>
            <p:ph type="title"/>
          </p:nvPr>
        </p:nvSpPr>
        <p:spPr/>
        <p:txBody>
          <a:bodyPr/>
          <a:lstStyle/>
          <a:p>
            <a:r>
              <a:rPr lang="en-US" dirty="0"/>
              <a:t>Types of palpation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u="sng" dirty="0">
                <a:solidFill>
                  <a:srgbClr val="00B0F0"/>
                </a:solidFill>
              </a:rPr>
              <a:t>Deep palpation:</a:t>
            </a:r>
          </a:p>
          <a:p>
            <a:r>
              <a:rPr lang="en-US" dirty="0"/>
              <a:t>Done only in abdomen</a:t>
            </a:r>
          </a:p>
          <a:p>
            <a:r>
              <a:rPr lang="en-US" dirty="0"/>
              <a:t>Used to identify abdominal organs and abdominal masses</a:t>
            </a:r>
          </a:p>
          <a:p>
            <a:r>
              <a:rPr lang="en-US" dirty="0"/>
              <a:t>Fingers are held at 60</a:t>
            </a:r>
            <a:r>
              <a:rPr lang="en-US" baseline="30000" dirty="0"/>
              <a:t>o</a:t>
            </a:r>
            <a:r>
              <a:rPr lang="en-US" dirty="0"/>
              <a:t>, fingers together and use pads of fingers and finger tips- press fingers 4cm (2inches)</a:t>
            </a:r>
          </a:p>
          <a:p>
            <a:r>
              <a:rPr lang="en-US" dirty="0"/>
              <a:t>Can be done using one hand or two hands  on top of each other with the upper one exerting pressure (reinforced palpation)</a:t>
            </a:r>
          </a:p>
          <a:p>
            <a:r>
              <a:rPr lang="en-US" dirty="0"/>
              <a:t>Bimanual palpation- palpation of organs using both hands</a:t>
            </a:r>
          </a:p>
          <a:p>
            <a:endParaRPr lang="en-US" dirty="0"/>
          </a:p>
        </p:txBody>
      </p:sp>
      <p:sp>
        <p:nvSpPr>
          <p:cNvPr id="2" name="Title 1"/>
          <p:cNvSpPr>
            <a:spLocks noGrp="1"/>
          </p:cNvSpPr>
          <p:nvPr>
            <p:ph type="title"/>
          </p:nvPr>
        </p:nvSpPr>
        <p:spPr/>
        <p:txBody>
          <a:bodyPr/>
          <a:lstStyle/>
          <a:p>
            <a:r>
              <a:rPr lang="en-US" dirty="0"/>
              <a:t>Types of palpation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Finger nails MUST be short</a:t>
            </a:r>
          </a:p>
          <a:p>
            <a:r>
              <a:rPr lang="en-US" dirty="0"/>
              <a:t>Wash hands and dry them, warm hands to avoid producing muscle contractions</a:t>
            </a:r>
          </a:p>
          <a:p>
            <a:r>
              <a:rPr lang="en-US" dirty="0"/>
              <a:t>Patient is relaxed and comfortable</a:t>
            </a:r>
          </a:p>
          <a:p>
            <a:r>
              <a:rPr lang="en-US" dirty="0"/>
              <a:t>Client supine, hands to the sides (assist in relaxing abdominal muscles)</a:t>
            </a:r>
          </a:p>
          <a:p>
            <a:r>
              <a:rPr lang="en-US" dirty="0"/>
              <a:t>Stand on the right side of the patient</a:t>
            </a:r>
          </a:p>
        </p:txBody>
      </p:sp>
      <p:sp>
        <p:nvSpPr>
          <p:cNvPr id="2" name="Title 1"/>
          <p:cNvSpPr>
            <a:spLocks noGrp="1"/>
          </p:cNvSpPr>
          <p:nvPr>
            <p:ph type="title"/>
          </p:nvPr>
        </p:nvSpPr>
        <p:spPr/>
        <p:txBody>
          <a:bodyPr/>
          <a:lstStyle/>
          <a:p>
            <a:r>
              <a:rPr lang="en-US" dirty="0"/>
              <a:t>Preparation for palpation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If patient is ticklish, add pt fingers to yours till hypersensitivity is lessened then remove clients hand</a:t>
            </a:r>
          </a:p>
          <a:p>
            <a:r>
              <a:rPr lang="en-US" dirty="0"/>
              <a:t>Client to take slow deep breath through mouth to decrease muscle tension</a:t>
            </a:r>
          </a:p>
          <a:p>
            <a:r>
              <a:rPr lang="en-US" dirty="0"/>
              <a:t>Tender area MUST be palpated last and stop if client has pain</a:t>
            </a:r>
          </a:p>
          <a:p>
            <a:endParaRPr lang="en-US" dirty="0"/>
          </a:p>
        </p:txBody>
      </p:sp>
      <p:sp>
        <p:nvSpPr>
          <p:cNvPr id="2" name="Title 1"/>
          <p:cNvSpPr>
            <a:spLocks noGrp="1"/>
          </p:cNvSpPr>
          <p:nvPr>
            <p:ph type="title"/>
          </p:nvPr>
        </p:nvSpPr>
        <p:spPr/>
        <p:txBody>
          <a:bodyPr/>
          <a:lstStyle/>
          <a:p>
            <a:r>
              <a:rPr lang="en-US" dirty="0"/>
              <a:t>Preparation for palpation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67EFAE-E34C-9D2A-7946-35C215954BC6}"/>
              </a:ext>
            </a:extLst>
          </p:cNvPr>
          <p:cNvSpPr>
            <a:spLocks noGrp="1"/>
          </p:cNvSpPr>
          <p:nvPr>
            <p:ph idx="1"/>
          </p:nvPr>
        </p:nvSpPr>
        <p:spPr/>
        <p:txBody>
          <a:bodyPr/>
          <a:lstStyle/>
          <a:p>
            <a:r>
              <a:rPr lang="en-US" dirty="0"/>
              <a:t>Lay palm of hand on the area to be palpated with fingers extended and approximated</a:t>
            </a:r>
          </a:p>
          <a:p>
            <a:r>
              <a:rPr lang="en-US" dirty="0" err="1"/>
              <a:t>Mould</a:t>
            </a:r>
            <a:r>
              <a:rPr lang="en-US" dirty="0"/>
              <a:t> the palpating palm of the hand on surface to be palpated.</a:t>
            </a:r>
          </a:p>
          <a:p>
            <a:r>
              <a:rPr lang="en-US" dirty="0"/>
              <a:t>Depress the surface being palpated using the palmer surface of the fingers with an even pressing motion.</a:t>
            </a:r>
          </a:p>
          <a:p>
            <a:r>
              <a:rPr lang="en-US" dirty="0"/>
              <a:t>Begin with non-tender area.</a:t>
            </a:r>
          </a:p>
          <a:p>
            <a:r>
              <a:rPr lang="en-US" dirty="0"/>
              <a:t>Avoid using finger tips</a:t>
            </a:r>
          </a:p>
        </p:txBody>
      </p:sp>
      <p:sp>
        <p:nvSpPr>
          <p:cNvPr id="3" name="Title 2">
            <a:extLst>
              <a:ext uri="{FF2B5EF4-FFF2-40B4-BE49-F238E27FC236}">
                <a16:creationId xmlns:a16="http://schemas.microsoft.com/office/drawing/2014/main" id="{E8B83332-74B3-B572-7FC3-82111968A341}"/>
              </a:ext>
            </a:extLst>
          </p:cNvPr>
          <p:cNvSpPr>
            <a:spLocks noGrp="1"/>
          </p:cNvSpPr>
          <p:nvPr>
            <p:ph type="title"/>
          </p:nvPr>
        </p:nvSpPr>
        <p:spPr/>
        <p:txBody>
          <a:bodyPr/>
          <a:lstStyle/>
          <a:p>
            <a:r>
              <a:rPr lang="en-US" dirty="0"/>
              <a:t>method</a:t>
            </a:r>
          </a:p>
        </p:txBody>
      </p:sp>
    </p:spTree>
    <p:extLst>
      <p:ext uri="{BB962C8B-B14F-4D97-AF65-F5344CB8AC3E}">
        <p14:creationId xmlns:p14="http://schemas.microsoft.com/office/powerpoint/2010/main" val="5432502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99AD30-3F07-EE83-6AAE-96046F257F13}"/>
              </a:ext>
            </a:extLst>
          </p:cNvPr>
          <p:cNvSpPr>
            <a:spLocks noGrp="1"/>
          </p:cNvSpPr>
          <p:nvPr>
            <p:ph idx="1"/>
          </p:nvPr>
        </p:nvSpPr>
        <p:spPr/>
        <p:txBody>
          <a:bodyPr/>
          <a:lstStyle/>
          <a:p>
            <a:r>
              <a:rPr lang="en-US" dirty="0"/>
              <a:t>Watch the patients face for any signs of discomfort during palpation</a:t>
            </a:r>
          </a:p>
          <a:p>
            <a:r>
              <a:rPr lang="en-US" dirty="0"/>
              <a:t>Palpate lightly in each region </a:t>
            </a:r>
          </a:p>
          <a:p>
            <a:r>
              <a:rPr lang="en-US" dirty="0"/>
              <a:t>Repeat this palpation deeply</a:t>
            </a:r>
          </a:p>
          <a:p>
            <a:r>
              <a:rPr lang="en-US" dirty="0"/>
              <a:t>Avoid short, quick jabs</a:t>
            </a:r>
          </a:p>
        </p:txBody>
      </p:sp>
      <p:sp>
        <p:nvSpPr>
          <p:cNvPr id="3" name="Title 2">
            <a:extLst>
              <a:ext uri="{FF2B5EF4-FFF2-40B4-BE49-F238E27FC236}">
                <a16:creationId xmlns:a16="http://schemas.microsoft.com/office/drawing/2014/main" id="{B787721B-02CB-C741-42F9-64FFF25ECD2D}"/>
              </a:ext>
            </a:extLst>
          </p:cNvPr>
          <p:cNvSpPr>
            <a:spLocks noGrp="1"/>
          </p:cNvSpPr>
          <p:nvPr>
            <p:ph type="title"/>
          </p:nvPr>
        </p:nvSpPr>
        <p:spPr/>
        <p:txBody>
          <a:bodyPr/>
          <a:lstStyle/>
          <a:p>
            <a:r>
              <a:rPr lang="en-US" dirty="0" err="1"/>
              <a:t>Cont</a:t>
            </a:r>
            <a:r>
              <a:rPr lang="en-US" dirty="0"/>
              <a:t>….</a:t>
            </a:r>
          </a:p>
        </p:txBody>
      </p:sp>
    </p:spTree>
    <p:extLst>
      <p:ext uri="{BB962C8B-B14F-4D97-AF65-F5344CB8AC3E}">
        <p14:creationId xmlns:p14="http://schemas.microsoft.com/office/powerpoint/2010/main" val="19090738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Tapping of body lightly but sharply to determine the position, size and density of underlying structures and to detect fluid or air in a cavity</a:t>
            </a:r>
          </a:p>
          <a:p>
            <a:r>
              <a:rPr lang="en-US" dirty="0"/>
              <a:t>Is striking one object against another to produce vibrations and subsequent sound waves</a:t>
            </a:r>
          </a:p>
          <a:p>
            <a:r>
              <a:rPr lang="en-US" dirty="0"/>
              <a:t>Middle finger used as hammer and vibration produced by impact of the finger against underlying tissue</a:t>
            </a:r>
          </a:p>
        </p:txBody>
      </p:sp>
      <p:sp>
        <p:nvSpPr>
          <p:cNvPr id="2" name="Title 1"/>
          <p:cNvSpPr>
            <a:spLocks noGrp="1"/>
          </p:cNvSpPr>
          <p:nvPr>
            <p:ph type="title"/>
          </p:nvPr>
        </p:nvSpPr>
        <p:spPr/>
        <p:txBody>
          <a:bodyPr/>
          <a:lstStyle/>
          <a:p>
            <a:r>
              <a:rPr lang="en-US" dirty="0"/>
              <a:t>Percussion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Sound waves produced are heard as percussion notes (tones) and determined by the density of medium through which sound waves travel eg air, fluid or solid</a:t>
            </a:r>
          </a:p>
          <a:p>
            <a:endParaRPr lang="en-US" dirty="0"/>
          </a:p>
        </p:txBody>
      </p:sp>
      <p:sp>
        <p:nvSpPr>
          <p:cNvPr id="2" name="Title 1"/>
          <p:cNvSpPr>
            <a:spLocks noGrp="1"/>
          </p:cNvSpPr>
          <p:nvPr>
            <p:ph type="title"/>
          </p:nvPr>
        </p:nvSpPr>
        <p:spPr/>
        <p:txBody>
          <a:bodyPr/>
          <a:lstStyle/>
          <a:p>
            <a:r>
              <a:rPr lang="en-US" dirty="0"/>
              <a:t>percussion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nvPr>
        </p:nvGraphicFramePr>
        <p:xfrm>
          <a:off x="0" y="0"/>
          <a:ext cx="9372600" cy="7219037"/>
        </p:xfrm>
        <a:graphic>
          <a:graphicData uri="http://schemas.openxmlformats.org/drawingml/2006/table">
            <a:tbl>
              <a:tblPr firstRow="1" bandRow="1">
                <a:tableStyleId>{5C22544A-7EE6-4342-B048-85BDC9FD1C3A}</a:tableStyleId>
              </a:tblPr>
              <a:tblGrid>
                <a:gridCol w="1874520">
                  <a:extLst>
                    <a:ext uri="{9D8B030D-6E8A-4147-A177-3AD203B41FA5}">
                      <a16:colId xmlns:a16="http://schemas.microsoft.com/office/drawing/2014/main" val="20000"/>
                    </a:ext>
                  </a:extLst>
                </a:gridCol>
                <a:gridCol w="1874520">
                  <a:extLst>
                    <a:ext uri="{9D8B030D-6E8A-4147-A177-3AD203B41FA5}">
                      <a16:colId xmlns:a16="http://schemas.microsoft.com/office/drawing/2014/main" val="20001"/>
                    </a:ext>
                  </a:extLst>
                </a:gridCol>
                <a:gridCol w="1483995">
                  <a:extLst>
                    <a:ext uri="{9D8B030D-6E8A-4147-A177-3AD203B41FA5}">
                      <a16:colId xmlns:a16="http://schemas.microsoft.com/office/drawing/2014/main" val="20002"/>
                    </a:ext>
                  </a:extLst>
                </a:gridCol>
                <a:gridCol w="1796415">
                  <a:extLst>
                    <a:ext uri="{9D8B030D-6E8A-4147-A177-3AD203B41FA5}">
                      <a16:colId xmlns:a16="http://schemas.microsoft.com/office/drawing/2014/main" val="20003"/>
                    </a:ext>
                  </a:extLst>
                </a:gridCol>
                <a:gridCol w="2343150">
                  <a:extLst>
                    <a:ext uri="{9D8B030D-6E8A-4147-A177-3AD203B41FA5}">
                      <a16:colId xmlns:a16="http://schemas.microsoft.com/office/drawing/2014/main" val="20004"/>
                    </a:ext>
                  </a:extLst>
                </a:gridCol>
              </a:tblGrid>
              <a:tr h="540913">
                <a:tc gridSpan="5">
                  <a:txBody>
                    <a:bodyPr/>
                    <a:lstStyle/>
                    <a:p>
                      <a:r>
                        <a:rPr lang="en-US" sz="2400" dirty="0">
                          <a:solidFill>
                            <a:srgbClr val="FFFF00"/>
                          </a:solidFill>
                        </a:rPr>
                        <a:t>                        Percussion notes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741">
                <a:tc>
                  <a:txBody>
                    <a:bodyPr/>
                    <a:lstStyle/>
                    <a:p>
                      <a:r>
                        <a:rPr lang="en-US" b="1" dirty="0"/>
                        <a:t>Sound </a:t>
                      </a:r>
                    </a:p>
                  </a:txBody>
                  <a:tcPr/>
                </a:tc>
                <a:tc>
                  <a:txBody>
                    <a:bodyPr/>
                    <a:lstStyle/>
                    <a:p>
                      <a:r>
                        <a:rPr lang="en-US" b="1" dirty="0"/>
                        <a:t>Pitch </a:t>
                      </a:r>
                    </a:p>
                  </a:txBody>
                  <a:tcPr/>
                </a:tc>
                <a:tc>
                  <a:txBody>
                    <a:bodyPr/>
                    <a:lstStyle/>
                    <a:p>
                      <a:r>
                        <a:rPr lang="en-US" b="1" dirty="0"/>
                        <a:t>Intensity </a:t>
                      </a:r>
                    </a:p>
                  </a:txBody>
                  <a:tcPr/>
                </a:tc>
                <a:tc>
                  <a:txBody>
                    <a:bodyPr/>
                    <a:lstStyle/>
                    <a:p>
                      <a:r>
                        <a:rPr lang="en-US" b="1" dirty="0"/>
                        <a:t>Quality </a:t>
                      </a:r>
                    </a:p>
                  </a:txBody>
                  <a:tcPr/>
                </a:tc>
                <a:tc>
                  <a:txBody>
                    <a:bodyPr/>
                    <a:lstStyle/>
                    <a:p>
                      <a:r>
                        <a:rPr lang="en-US" b="1" dirty="0"/>
                        <a:t>Location </a:t>
                      </a:r>
                    </a:p>
                  </a:txBody>
                  <a:tcPr/>
                </a:tc>
                <a:extLst>
                  <a:ext uri="{0D108BD9-81ED-4DB2-BD59-A6C34878D82A}">
                    <a16:rowId xmlns:a16="http://schemas.microsoft.com/office/drawing/2014/main" val="10001"/>
                  </a:ext>
                </a:extLst>
              </a:tr>
              <a:tr h="1534946">
                <a:tc>
                  <a:txBody>
                    <a:bodyPr/>
                    <a:lstStyle/>
                    <a:p>
                      <a:r>
                        <a:rPr lang="en-US" dirty="0"/>
                        <a:t>Flatness </a:t>
                      </a:r>
                    </a:p>
                  </a:txBody>
                  <a:tcPr/>
                </a:tc>
                <a:tc>
                  <a:txBody>
                    <a:bodyPr/>
                    <a:lstStyle/>
                    <a:p>
                      <a:r>
                        <a:rPr lang="en-US" dirty="0"/>
                        <a:t>High </a:t>
                      </a:r>
                    </a:p>
                  </a:txBody>
                  <a:tcPr/>
                </a:tc>
                <a:tc>
                  <a:txBody>
                    <a:bodyPr/>
                    <a:lstStyle/>
                    <a:p>
                      <a:r>
                        <a:rPr lang="en-US" dirty="0"/>
                        <a:t>Soft </a:t>
                      </a:r>
                    </a:p>
                  </a:txBody>
                  <a:tcPr/>
                </a:tc>
                <a:tc>
                  <a:txBody>
                    <a:bodyPr/>
                    <a:lstStyle/>
                    <a:p>
                      <a:r>
                        <a:rPr lang="en-US" dirty="0"/>
                        <a:t>Extreme dullness</a:t>
                      </a:r>
                    </a:p>
                  </a:txBody>
                  <a:tcPr/>
                </a:tc>
                <a:tc>
                  <a:txBody>
                    <a:bodyPr/>
                    <a:lstStyle/>
                    <a:p>
                      <a:r>
                        <a:rPr lang="en-US" dirty="0"/>
                        <a:t>Normal: sternum, thigh</a:t>
                      </a:r>
                    </a:p>
                    <a:p>
                      <a:r>
                        <a:rPr lang="en-US" dirty="0"/>
                        <a:t>Abnormal: atelectatic lung</a:t>
                      </a:r>
                    </a:p>
                  </a:txBody>
                  <a:tcPr/>
                </a:tc>
                <a:extLst>
                  <a:ext uri="{0D108BD9-81ED-4DB2-BD59-A6C34878D82A}">
                    <a16:rowId xmlns:a16="http://schemas.microsoft.com/office/drawing/2014/main" val="10002"/>
                  </a:ext>
                </a:extLst>
              </a:tr>
              <a:tr h="438741">
                <a:tc>
                  <a:txBody>
                    <a:bodyPr/>
                    <a:lstStyle/>
                    <a:p>
                      <a:r>
                        <a:rPr lang="en-US" dirty="0"/>
                        <a:t>Dullness </a:t>
                      </a:r>
                    </a:p>
                  </a:txBody>
                  <a:tcPr/>
                </a:tc>
                <a:tc>
                  <a:txBody>
                    <a:bodyPr/>
                    <a:lstStyle/>
                    <a:p>
                      <a:r>
                        <a:rPr lang="en-US" dirty="0"/>
                        <a:t>Medium </a:t>
                      </a:r>
                    </a:p>
                  </a:txBody>
                  <a:tcPr/>
                </a:tc>
                <a:tc>
                  <a:txBody>
                    <a:bodyPr/>
                    <a:lstStyle/>
                    <a:p>
                      <a:r>
                        <a:rPr lang="en-US" dirty="0"/>
                        <a:t>Medium </a:t>
                      </a:r>
                    </a:p>
                  </a:txBody>
                  <a:tcPr/>
                </a:tc>
                <a:tc>
                  <a:txBody>
                    <a:bodyPr/>
                    <a:lstStyle/>
                    <a:p>
                      <a:r>
                        <a:rPr lang="en-US" dirty="0"/>
                        <a:t>Thud like</a:t>
                      </a:r>
                    </a:p>
                  </a:txBody>
                  <a:tcPr/>
                </a:tc>
                <a:tc>
                  <a:txBody>
                    <a:bodyPr/>
                    <a:lstStyle/>
                    <a:p>
                      <a:r>
                        <a:rPr lang="en-US" dirty="0"/>
                        <a:t>Normal:</a:t>
                      </a:r>
                      <a:r>
                        <a:rPr lang="en-US" baseline="0" dirty="0"/>
                        <a:t> liver, diaphragm</a:t>
                      </a:r>
                    </a:p>
                    <a:p>
                      <a:r>
                        <a:rPr lang="en-US" baseline="0" dirty="0"/>
                        <a:t>Abnormal: pleural effusion</a:t>
                      </a:r>
                      <a:endParaRPr lang="en-US" dirty="0"/>
                    </a:p>
                  </a:txBody>
                  <a:tcPr/>
                </a:tc>
                <a:extLst>
                  <a:ext uri="{0D108BD9-81ED-4DB2-BD59-A6C34878D82A}">
                    <a16:rowId xmlns:a16="http://schemas.microsoft.com/office/drawing/2014/main" val="10003"/>
                  </a:ext>
                </a:extLst>
              </a:tr>
              <a:tr h="1295400">
                <a:tc>
                  <a:txBody>
                    <a:bodyPr/>
                    <a:lstStyle/>
                    <a:p>
                      <a:r>
                        <a:rPr lang="en-US" dirty="0"/>
                        <a:t>Resonance </a:t>
                      </a:r>
                    </a:p>
                  </a:txBody>
                  <a:tcPr/>
                </a:tc>
                <a:tc>
                  <a:txBody>
                    <a:bodyPr/>
                    <a:lstStyle/>
                    <a:p>
                      <a:r>
                        <a:rPr lang="en-US" dirty="0"/>
                        <a:t>Low </a:t>
                      </a:r>
                    </a:p>
                  </a:txBody>
                  <a:tcPr/>
                </a:tc>
                <a:tc>
                  <a:txBody>
                    <a:bodyPr/>
                    <a:lstStyle/>
                    <a:p>
                      <a:r>
                        <a:rPr lang="en-US" dirty="0"/>
                        <a:t>Loud </a:t>
                      </a:r>
                    </a:p>
                  </a:txBody>
                  <a:tcPr/>
                </a:tc>
                <a:tc>
                  <a:txBody>
                    <a:bodyPr/>
                    <a:lstStyle/>
                    <a:p>
                      <a:r>
                        <a:rPr lang="en-US" dirty="0"/>
                        <a:t>Hollow </a:t>
                      </a:r>
                    </a:p>
                  </a:txBody>
                  <a:tcPr/>
                </a:tc>
                <a:tc>
                  <a:txBody>
                    <a:bodyPr/>
                    <a:lstStyle/>
                    <a:p>
                      <a:r>
                        <a:rPr lang="en-US" dirty="0"/>
                        <a:t>Normal: lung</a:t>
                      </a:r>
                    </a:p>
                    <a:p>
                      <a:r>
                        <a:rPr lang="en-US" dirty="0"/>
                        <a:t>Abnormal: emphysematous lung</a:t>
                      </a:r>
                    </a:p>
                  </a:txBody>
                  <a:tcPr/>
                </a:tc>
                <a:extLst>
                  <a:ext uri="{0D108BD9-81ED-4DB2-BD59-A6C34878D82A}">
                    <a16:rowId xmlns:a16="http://schemas.microsoft.com/office/drawing/2014/main" val="10004"/>
                  </a:ext>
                </a:extLst>
              </a:tr>
              <a:tr h="1143000">
                <a:tc>
                  <a:txBody>
                    <a:bodyPr/>
                    <a:lstStyle/>
                    <a:p>
                      <a:r>
                        <a:rPr lang="en-US" dirty="0"/>
                        <a:t>Hyper-resonance</a:t>
                      </a:r>
                    </a:p>
                  </a:txBody>
                  <a:tcPr/>
                </a:tc>
                <a:tc>
                  <a:txBody>
                    <a:bodyPr/>
                    <a:lstStyle/>
                    <a:p>
                      <a:r>
                        <a:rPr lang="en-US" dirty="0"/>
                        <a:t>Lower than resonance</a:t>
                      </a:r>
                    </a:p>
                  </a:txBody>
                  <a:tcPr/>
                </a:tc>
                <a:tc>
                  <a:txBody>
                    <a:bodyPr/>
                    <a:lstStyle/>
                    <a:p>
                      <a:r>
                        <a:rPr lang="en-US" dirty="0"/>
                        <a:t>Very loud</a:t>
                      </a:r>
                    </a:p>
                  </a:txBody>
                  <a:tcPr/>
                </a:tc>
                <a:tc>
                  <a:txBody>
                    <a:bodyPr/>
                    <a:lstStyle/>
                    <a:p>
                      <a:r>
                        <a:rPr lang="en-US" dirty="0"/>
                        <a:t>Broom like</a:t>
                      </a:r>
                    </a:p>
                  </a:txBody>
                  <a:tcPr/>
                </a:tc>
                <a:tc>
                  <a:txBody>
                    <a:bodyPr/>
                    <a:lstStyle/>
                    <a:p>
                      <a:r>
                        <a:rPr lang="en-US" dirty="0"/>
                        <a:t>Normal: gastric air bubble</a:t>
                      </a:r>
                    </a:p>
                    <a:p>
                      <a:r>
                        <a:rPr lang="en-US" dirty="0"/>
                        <a:t>Abnormal: air distended abdomen</a:t>
                      </a:r>
                    </a:p>
                  </a:txBody>
                  <a:tcPr/>
                </a:tc>
                <a:extLst>
                  <a:ext uri="{0D108BD9-81ED-4DB2-BD59-A6C34878D82A}">
                    <a16:rowId xmlns:a16="http://schemas.microsoft.com/office/drawing/2014/main" val="10005"/>
                  </a:ext>
                </a:extLst>
              </a:tr>
              <a:tr h="757277">
                <a:tc>
                  <a:txBody>
                    <a:bodyPr/>
                    <a:lstStyle/>
                    <a:p>
                      <a:r>
                        <a:rPr lang="en-US" dirty="0"/>
                        <a:t>Tympani </a:t>
                      </a:r>
                    </a:p>
                  </a:txBody>
                  <a:tcPr/>
                </a:tc>
                <a:tc>
                  <a:txBody>
                    <a:bodyPr/>
                    <a:lstStyle/>
                    <a:p>
                      <a:r>
                        <a:rPr lang="en-US" dirty="0"/>
                        <a:t>High</a:t>
                      </a:r>
                      <a:r>
                        <a:rPr lang="en-US" baseline="0" dirty="0"/>
                        <a:t> </a:t>
                      </a:r>
                      <a:endParaRPr lang="en-US" dirty="0"/>
                    </a:p>
                  </a:txBody>
                  <a:tcPr/>
                </a:tc>
                <a:tc>
                  <a:txBody>
                    <a:bodyPr/>
                    <a:lstStyle/>
                    <a:p>
                      <a:r>
                        <a:rPr lang="en-US" dirty="0"/>
                        <a:t>Loud </a:t>
                      </a:r>
                    </a:p>
                  </a:txBody>
                  <a:tcPr/>
                </a:tc>
                <a:tc>
                  <a:txBody>
                    <a:bodyPr/>
                    <a:lstStyle/>
                    <a:p>
                      <a:r>
                        <a:rPr lang="en-US" dirty="0"/>
                        <a:t>Musical, drum like </a:t>
                      </a:r>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gather information related to the patient’s background as a base for treatment (baseline data to make clinical judgment on client’s health status )</a:t>
            </a:r>
          </a:p>
          <a:p>
            <a:r>
              <a:rPr lang="en-US" dirty="0"/>
              <a:t>Be able to understand the patient and identify the problems faced by the patient  then plan for therapeutic interventions</a:t>
            </a:r>
          </a:p>
        </p:txBody>
      </p:sp>
      <p:sp>
        <p:nvSpPr>
          <p:cNvPr id="2" name="Title 1"/>
          <p:cNvSpPr>
            <a:spLocks noGrp="1"/>
          </p:cNvSpPr>
          <p:nvPr>
            <p:ph type="title"/>
          </p:nvPr>
        </p:nvSpPr>
        <p:spPr/>
        <p:txBody>
          <a:bodyPr>
            <a:normAutofit/>
          </a:bodyPr>
          <a:lstStyle/>
          <a:p>
            <a:r>
              <a:rPr lang="en-US" dirty="0"/>
              <a:t>Objectives / purpose of history</a:t>
            </a:r>
          </a:p>
        </p:txBody>
      </p:sp>
    </p:spTree>
    <p:extLst>
      <p:ext uri="{BB962C8B-B14F-4D97-AF65-F5344CB8AC3E}">
        <p14:creationId xmlns:p14="http://schemas.microsoft.com/office/powerpoint/2010/main" val="26849177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00B050"/>
                </a:solidFill>
              </a:rPr>
              <a:t>Mediate or indirect:</a:t>
            </a:r>
          </a:p>
          <a:p>
            <a:r>
              <a:rPr lang="en-US" dirty="0"/>
              <a:t>Middle finger  act as hammer (plexor), other finger of other hand act as striking surface (pleximeter)</a:t>
            </a:r>
          </a:p>
          <a:p>
            <a:r>
              <a:rPr lang="en-US" dirty="0"/>
              <a:t>Downward snap of pleximeter originate from the wrist and NOT from movement in the forearm or shoulder</a:t>
            </a:r>
          </a:p>
          <a:p>
            <a:r>
              <a:rPr lang="en-US" dirty="0"/>
              <a:t>It is quick, sharp but relaxed wrist motion</a:t>
            </a:r>
          </a:p>
          <a:p>
            <a:endParaRPr lang="en-US" dirty="0"/>
          </a:p>
        </p:txBody>
      </p:sp>
      <p:sp>
        <p:nvSpPr>
          <p:cNvPr id="2" name="Title 1"/>
          <p:cNvSpPr>
            <a:spLocks noGrp="1"/>
          </p:cNvSpPr>
          <p:nvPr>
            <p:ph type="title"/>
          </p:nvPr>
        </p:nvSpPr>
        <p:spPr/>
        <p:txBody>
          <a:bodyPr/>
          <a:lstStyle/>
          <a:p>
            <a:r>
              <a:rPr lang="en-US" dirty="0"/>
              <a:t>Types of percussion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Immediate (direct) </a:t>
            </a:r>
          </a:p>
          <a:p>
            <a:r>
              <a:rPr lang="en-US" dirty="0"/>
              <a:t>Striking finger or hand directly against the body eg clavicle and skull (in hydrocephalus)</a:t>
            </a:r>
          </a:p>
        </p:txBody>
      </p:sp>
      <p:sp>
        <p:nvSpPr>
          <p:cNvPr id="2" name="Title 1"/>
          <p:cNvSpPr>
            <a:spLocks noGrp="1"/>
          </p:cNvSpPr>
          <p:nvPr>
            <p:ph type="title"/>
          </p:nvPr>
        </p:nvSpPr>
        <p:spPr/>
        <p:txBody>
          <a:bodyPr/>
          <a:lstStyle/>
          <a:p>
            <a:r>
              <a:rPr lang="en-US" dirty="0"/>
              <a:t>Types of percussion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Listening for sounds produced by the body</a:t>
            </a:r>
          </a:p>
          <a:p>
            <a:r>
              <a:rPr lang="en-US" dirty="0"/>
              <a:t>Done last after other techniques have provided information about what you hear except in abdomen where it is done before palpation and percussion which may interfere with bowel sounds</a:t>
            </a:r>
          </a:p>
          <a:p>
            <a:r>
              <a:rPr lang="en-US" dirty="0"/>
              <a:t>Most sounds require stethoscope to augment the sound to aid in hearing</a:t>
            </a:r>
          </a:p>
          <a:p>
            <a:r>
              <a:rPr lang="en-US" dirty="0"/>
              <a:t>Others can be heard with the ear without stethoscope eg speech</a:t>
            </a:r>
          </a:p>
          <a:p>
            <a:endParaRPr lang="en-US" dirty="0"/>
          </a:p>
        </p:txBody>
      </p:sp>
      <p:sp>
        <p:nvSpPr>
          <p:cNvPr id="2" name="Title 1"/>
          <p:cNvSpPr>
            <a:spLocks noGrp="1"/>
          </p:cNvSpPr>
          <p:nvPr>
            <p:ph type="title"/>
          </p:nvPr>
        </p:nvSpPr>
        <p:spPr/>
        <p:txBody>
          <a:bodyPr/>
          <a:lstStyle/>
          <a:p>
            <a:r>
              <a:rPr lang="en-US" dirty="0"/>
              <a:t>auscultation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Quiet, environment</a:t>
            </a:r>
          </a:p>
          <a:p>
            <a:r>
              <a:rPr lang="en-US" dirty="0"/>
              <a:t>Calm patient</a:t>
            </a:r>
          </a:p>
          <a:p>
            <a:r>
              <a:rPr lang="en-US" dirty="0"/>
              <a:t>Bell or diaphragm of stethoscope placed on naked skin- clothing obscure sound </a:t>
            </a:r>
          </a:p>
          <a:p>
            <a:r>
              <a:rPr lang="en-US" dirty="0"/>
              <a:t>Avoid touching tubing with your fingers or tubing rubbing against other surface to prevent extraneous noise </a:t>
            </a:r>
          </a:p>
        </p:txBody>
      </p:sp>
      <p:sp>
        <p:nvSpPr>
          <p:cNvPr id="2" name="Title 1"/>
          <p:cNvSpPr>
            <a:spLocks noGrp="1"/>
          </p:cNvSpPr>
          <p:nvPr>
            <p:ph type="title"/>
          </p:nvPr>
        </p:nvSpPr>
        <p:spPr/>
        <p:txBody>
          <a:bodyPr/>
          <a:lstStyle/>
          <a:p>
            <a:r>
              <a:rPr lang="en-US" dirty="0"/>
              <a:t>preparation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r>
              <a:rPr lang="en-US" dirty="0"/>
              <a:t>Greet, welcome, offer seat</a:t>
            </a:r>
          </a:p>
          <a:p>
            <a:r>
              <a:rPr lang="en-US" dirty="0"/>
              <a:t>Biodata- name, age, sex, marital status, residence, address, telephone, NOK…….</a:t>
            </a:r>
          </a:p>
          <a:p>
            <a:r>
              <a:rPr lang="en-US" dirty="0"/>
              <a:t>History of illness and details of progress</a:t>
            </a:r>
          </a:p>
          <a:p>
            <a:r>
              <a:rPr lang="en-US" dirty="0"/>
              <a:t>Systemic review</a:t>
            </a:r>
          </a:p>
          <a:p>
            <a:r>
              <a:rPr lang="en-US" dirty="0"/>
              <a:t>Physical examination performed</a:t>
            </a:r>
          </a:p>
          <a:p>
            <a:r>
              <a:rPr lang="en-US" dirty="0"/>
              <a:t>Lab investigations and other investigations (special) ordered</a:t>
            </a:r>
          </a:p>
          <a:p>
            <a:r>
              <a:rPr lang="en-US" dirty="0"/>
              <a:t>Make  Differential diagnosis, followed by specific </a:t>
            </a:r>
            <a:r>
              <a:rPr lang="en-US" dirty="0" err="1"/>
              <a:t>Diafnosis</a:t>
            </a:r>
            <a:r>
              <a:rPr lang="en-US" dirty="0"/>
              <a:t> once results are (ready) confirmed</a:t>
            </a:r>
          </a:p>
          <a:p>
            <a:r>
              <a:rPr lang="en-US" dirty="0"/>
              <a:t>Prescribe appropriate treatment </a:t>
            </a:r>
          </a:p>
        </p:txBody>
      </p:sp>
      <p:sp>
        <p:nvSpPr>
          <p:cNvPr id="2" name="Title 1"/>
          <p:cNvSpPr>
            <a:spLocks noGrp="1"/>
          </p:cNvSpPr>
          <p:nvPr>
            <p:ph type="title"/>
          </p:nvPr>
        </p:nvSpPr>
        <p:spPr/>
        <p:txBody>
          <a:bodyPr>
            <a:normAutofit fontScale="90000"/>
          </a:bodyPr>
          <a:lstStyle/>
          <a:p>
            <a:r>
              <a:rPr lang="en-US" dirty="0"/>
              <a:t>Summary of patient diagnosis- steps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lstStyle/>
          <a:p>
            <a:r>
              <a:rPr lang="en-US" dirty="0"/>
              <a:t>Give patient return date (TCA) for review</a:t>
            </a:r>
          </a:p>
          <a:p>
            <a:r>
              <a:rPr lang="en-US" dirty="0"/>
              <a:t>If patient has acute condition, admission for close monitoring (observation) and review</a:t>
            </a:r>
          </a:p>
          <a:p>
            <a:r>
              <a:rPr lang="en-US" dirty="0"/>
              <a:t>NB/ </a:t>
            </a:r>
            <a:r>
              <a:rPr lang="en-US" dirty="0" err="1"/>
              <a:t>Dx</a:t>
            </a:r>
            <a:r>
              <a:rPr lang="en-US" dirty="0"/>
              <a:t> of patient will change depending on the presenting  S/S each time he/she is reviewed</a:t>
            </a:r>
          </a:p>
          <a:p>
            <a:r>
              <a:rPr lang="en-US" dirty="0"/>
              <a:t>As pt improves, discharge home</a:t>
            </a:r>
          </a:p>
          <a:p>
            <a:r>
              <a:rPr lang="en-US" dirty="0"/>
              <a:t>NOTE: people are individuals, no two people are alike, some may have started treating themselves before coming for help from you </a:t>
            </a:r>
          </a:p>
        </p:txBody>
      </p:sp>
      <p:sp>
        <p:nvSpPr>
          <p:cNvPr id="2" name="Title 1"/>
          <p:cNvSpPr>
            <a:spLocks noGrp="1"/>
          </p:cNvSpPr>
          <p:nvPr>
            <p:ph type="title"/>
          </p:nvPr>
        </p:nvSpPr>
        <p:spPr/>
        <p:txBody>
          <a:bodyPr>
            <a:normAutofit fontScale="90000"/>
          </a:bodyPr>
          <a:lstStyle/>
          <a:p>
            <a:r>
              <a:rPr lang="en-US" dirty="0"/>
              <a:t>Summary of patient diagnosis- steps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10000"/>
          </a:bodyPr>
          <a:lstStyle/>
          <a:p>
            <a:r>
              <a:rPr lang="en-US" dirty="0"/>
              <a:t>Preparation:</a:t>
            </a:r>
          </a:p>
          <a:p>
            <a:r>
              <a:rPr lang="en-US" dirty="0"/>
              <a:t>Assist the patient to change in a gown and position:</a:t>
            </a:r>
          </a:p>
          <a:p>
            <a:r>
              <a:rPr lang="en-US" u="sng" dirty="0"/>
              <a:t>Dorsal recumbent</a:t>
            </a:r>
          </a:p>
          <a:p>
            <a:r>
              <a:rPr lang="en-US" u="sng" dirty="0"/>
              <a:t>Sitting</a:t>
            </a:r>
          </a:p>
          <a:p>
            <a:r>
              <a:rPr lang="en-US" dirty="0" err="1"/>
              <a:t>Lithotomy</a:t>
            </a:r>
            <a:endParaRPr lang="en-US" dirty="0"/>
          </a:p>
          <a:p>
            <a:r>
              <a:rPr lang="en-US" dirty="0" err="1"/>
              <a:t>Genupectoral</a:t>
            </a:r>
            <a:r>
              <a:rPr lang="en-US" dirty="0"/>
              <a:t> (knee-chest)</a:t>
            </a:r>
          </a:p>
          <a:p>
            <a:r>
              <a:rPr lang="en-US" u="sng" dirty="0"/>
              <a:t>Prone</a:t>
            </a:r>
          </a:p>
          <a:p>
            <a:r>
              <a:rPr lang="en-US" u="sng" dirty="0" err="1"/>
              <a:t>Sim’s</a:t>
            </a:r>
            <a:endParaRPr lang="en-US" u="sng" dirty="0"/>
          </a:p>
        </p:txBody>
      </p:sp>
      <p:sp>
        <p:nvSpPr>
          <p:cNvPr id="5" name="Content Placeholder 4"/>
          <p:cNvSpPr>
            <a:spLocks noGrp="1"/>
          </p:cNvSpPr>
          <p:nvPr>
            <p:ph sz="half" idx="2"/>
          </p:nvPr>
        </p:nvSpPr>
        <p:spPr/>
        <p:txBody>
          <a:bodyPr>
            <a:normAutofit fontScale="92500" lnSpcReduction="10000"/>
          </a:bodyPr>
          <a:lstStyle/>
          <a:p>
            <a:endParaRPr lang="en-US"/>
          </a:p>
        </p:txBody>
      </p:sp>
      <p:sp>
        <p:nvSpPr>
          <p:cNvPr id="2" name="Title 1"/>
          <p:cNvSpPr>
            <a:spLocks noGrp="1"/>
          </p:cNvSpPr>
          <p:nvPr>
            <p:ph type="title"/>
          </p:nvPr>
        </p:nvSpPr>
        <p:spPr/>
        <p:txBody>
          <a:bodyPr>
            <a:normAutofit fontScale="90000"/>
          </a:bodyPr>
          <a:lstStyle/>
          <a:p>
            <a:r>
              <a:rPr lang="en-US" dirty="0"/>
              <a:t>Head to toe physical examination</a:t>
            </a:r>
          </a:p>
        </p:txBody>
      </p:sp>
      <p:pic>
        <p:nvPicPr>
          <p:cNvPr id="78851" name="Picture 3" descr="C:\Users\OMONDI\Documents\2015 KRCHN\FUN\Photos\X2604-P-36.png"/>
          <p:cNvPicPr>
            <a:picLocks noChangeAspect="1" noChangeArrowheads="1"/>
          </p:cNvPicPr>
          <p:nvPr/>
        </p:nvPicPr>
        <p:blipFill>
          <a:blip r:embed="rId2" cstate="print"/>
          <a:srcRect/>
          <a:stretch>
            <a:fillRect/>
          </a:stretch>
        </p:blipFill>
        <p:spPr bwMode="auto">
          <a:xfrm>
            <a:off x="3923396" y="1219200"/>
            <a:ext cx="4001404" cy="56388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Preparation:</a:t>
            </a:r>
          </a:p>
          <a:p>
            <a:r>
              <a:rPr lang="en-US" dirty="0"/>
              <a:t>Ensure patient is relaxed</a:t>
            </a:r>
          </a:p>
          <a:p>
            <a:r>
              <a:rPr lang="en-US" dirty="0"/>
              <a:t>Cover pt body not included in examination (only expose PRN)</a:t>
            </a:r>
          </a:p>
          <a:p>
            <a:r>
              <a:rPr lang="en-US" dirty="0"/>
              <a:t>Self:</a:t>
            </a:r>
          </a:p>
          <a:p>
            <a:r>
              <a:rPr lang="en-US" dirty="0"/>
              <a:t>Wash hands and dry them</a:t>
            </a:r>
          </a:p>
          <a:p>
            <a:r>
              <a:rPr lang="en-US" dirty="0"/>
              <a:t>Don examination gloves</a:t>
            </a:r>
          </a:p>
          <a:p>
            <a:r>
              <a:rPr lang="en-US" dirty="0"/>
              <a:t>Perform head to toe examination</a:t>
            </a:r>
          </a:p>
        </p:txBody>
      </p:sp>
      <p:sp>
        <p:nvSpPr>
          <p:cNvPr id="2" name="Title 1"/>
          <p:cNvSpPr>
            <a:spLocks noGrp="1"/>
          </p:cNvSpPr>
          <p:nvPr>
            <p:ph type="title"/>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92500" lnSpcReduction="10000"/>
          </a:bodyPr>
          <a:lstStyle/>
          <a:p>
            <a:r>
              <a:rPr lang="en-US" dirty="0">
                <a:solidFill>
                  <a:srgbClr val="FF0000"/>
                </a:solidFill>
              </a:rPr>
              <a:t>General health status-</a:t>
            </a:r>
            <a:r>
              <a:rPr lang="en-US" dirty="0"/>
              <a:t> any sign of obvious disease </a:t>
            </a:r>
            <a:r>
              <a:rPr lang="en-US" dirty="0" err="1"/>
              <a:t>eg</a:t>
            </a:r>
            <a:r>
              <a:rPr lang="en-US" dirty="0"/>
              <a:t> skin moisture and color, unusual odors</a:t>
            </a:r>
          </a:p>
          <a:p>
            <a:r>
              <a:rPr lang="en-US" dirty="0"/>
              <a:t>Nutritional status</a:t>
            </a:r>
          </a:p>
          <a:p>
            <a:r>
              <a:rPr lang="en-US" dirty="0">
                <a:solidFill>
                  <a:srgbClr val="7030A0"/>
                </a:solidFill>
              </a:rPr>
              <a:t>Behavior- verbal statements and body language</a:t>
            </a:r>
          </a:p>
          <a:p>
            <a:endParaRPr lang="en-US" dirty="0"/>
          </a:p>
        </p:txBody>
      </p:sp>
      <p:sp>
        <p:nvSpPr>
          <p:cNvPr id="4" name="Content Placeholder 3"/>
          <p:cNvSpPr>
            <a:spLocks noGrp="1"/>
          </p:cNvSpPr>
          <p:nvPr>
            <p:ph sz="half" idx="2"/>
          </p:nvPr>
        </p:nvSpPr>
        <p:spPr/>
        <p:txBody>
          <a:bodyPr>
            <a:normAutofit fontScale="92500" lnSpcReduction="10000"/>
          </a:bodyPr>
          <a:lstStyle/>
          <a:p>
            <a:r>
              <a:rPr lang="en-US" dirty="0">
                <a:solidFill>
                  <a:schemeClr val="accent6">
                    <a:lumMod val="75000"/>
                  </a:schemeClr>
                </a:solidFill>
              </a:rPr>
              <a:t>Mental state- alertness, eye contact</a:t>
            </a:r>
          </a:p>
          <a:p>
            <a:r>
              <a:rPr lang="en-US" dirty="0"/>
              <a:t>Speech</a:t>
            </a:r>
          </a:p>
          <a:p>
            <a:r>
              <a:rPr lang="en-US" dirty="0"/>
              <a:t>Gait</a:t>
            </a:r>
          </a:p>
          <a:p>
            <a:r>
              <a:rPr lang="en-US" dirty="0"/>
              <a:t>hygiene</a:t>
            </a:r>
          </a:p>
          <a:p>
            <a:r>
              <a:rPr lang="en-US" dirty="0">
                <a:solidFill>
                  <a:srgbClr val="FFFF00"/>
                </a:solidFill>
              </a:rPr>
              <a:t>NB/ validate inspection findings with your patient </a:t>
            </a:r>
            <a:r>
              <a:rPr lang="en-US" dirty="0" err="1">
                <a:solidFill>
                  <a:srgbClr val="FFFF00"/>
                </a:solidFill>
              </a:rPr>
              <a:t>eg</a:t>
            </a:r>
            <a:r>
              <a:rPr lang="en-US" dirty="0">
                <a:solidFill>
                  <a:srgbClr val="FFFF00"/>
                </a:solidFill>
              </a:rPr>
              <a:t> “ I see a black spot here, have you noted it?”</a:t>
            </a:r>
          </a:p>
        </p:txBody>
      </p:sp>
      <p:sp>
        <p:nvSpPr>
          <p:cNvPr id="2" name="Title 1"/>
          <p:cNvSpPr>
            <a:spLocks noGrp="1"/>
          </p:cNvSpPr>
          <p:nvPr>
            <p:ph type="title"/>
          </p:nvPr>
        </p:nvSpPr>
        <p:spPr/>
        <p:txBody>
          <a:bodyPr/>
          <a:lstStyle/>
          <a:p>
            <a:r>
              <a:rPr lang="en-US" dirty="0"/>
              <a:t>General appearance</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Hair- distribution, color, cleanliness, </a:t>
            </a:r>
            <a:r>
              <a:rPr lang="en-US" dirty="0" err="1"/>
              <a:t>pediculosis</a:t>
            </a:r>
            <a:endParaRPr lang="en-US" dirty="0"/>
          </a:p>
          <a:p>
            <a:r>
              <a:rPr lang="en-US" dirty="0"/>
              <a:t>Rash, scars</a:t>
            </a:r>
          </a:p>
          <a:p>
            <a:pPr marL="109728" indent="0">
              <a:buNone/>
            </a:pPr>
            <a:r>
              <a:rPr lang="en-US" dirty="0"/>
              <a:t>Child:</a:t>
            </a:r>
          </a:p>
          <a:p>
            <a:r>
              <a:rPr lang="en-US" dirty="0"/>
              <a:t>Measure head circumference, check for state of sutures and fontanelles</a:t>
            </a:r>
          </a:p>
          <a:p>
            <a:r>
              <a:rPr lang="en-US" dirty="0"/>
              <a:t>Shape</a:t>
            </a:r>
          </a:p>
          <a:p>
            <a:r>
              <a:rPr lang="en-US" dirty="0"/>
              <a:t>Swelling</a:t>
            </a:r>
          </a:p>
          <a:p>
            <a:r>
              <a:rPr lang="en-US" dirty="0"/>
              <a:t>injury</a:t>
            </a:r>
          </a:p>
        </p:txBody>
      </p:sp>
      <p:sp>
        <p:nvSpPr>
          <p:cNvPr id="2" name="Title 1"/>
          <p:cNvSpPr>
            <a:spLocks noGrp="1"/>
          </p:cNvSpPr>
          <p:nvPr>
            <p:ph type="title"/>
          </p:nvPr>
        </p:nvSpPr>
        <p:spPr/>
        <p:txBody>
          <a:bodyPr/>
          <a:lstStyle/>
          <a:p>
            <a:r>
              <a:rPr lang="en-US" dirty="0"/>
              <a:t>head</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Establish previous consultations/ hospitalization with details of treatments given</a:t>
            </a:r>
          </a:p>
          <a:p>
            <a:r>
              <a:rPr lang="en-US" dirty="0"/>
              <a:t>To confirm observations made while the patient is in the ward</a:t>
            </a:r>
          </a:p>
          <a:p>
            <a:pPr>
              <a:buFont typeface="Wingdings" pitchFamily="2" charset="2"/>
              <a:buChar char="q"/>
            </a:pPr>
            <a:r>
              <a:rPr lang="en-US" dirty="0">
                <a:solidFill>
                  <a:srgbClr val="FF0000"/>
                </a:solidFill>
              </a:rPr>
              <a:t>The rationale for history taking therefore is to provide information  and relevant details for making a diagnosis and subsequent decision on patient management</a:t>
            </a:r>
          </a:p>
        </p:txBody>
      </p:sp>
      <p:sp>
        <p:nvSpPr>
          <p:cNvPr id="2" name="Title 1"/>
          <p:cNvSpPr>
            <a:spLocks noGrp="1"/>
          </p:cNvSpPr>
          <p:nvPr>
            <p:ph type="title"/>
          </p:nvPr>
        </p:nvSpPr>
        <p:spPr/>
        <p:txBody>
          <a:bodyPr>
            <a:normAutofit/>
          </a:bodyPr>
          <a:lstStyle/>
          <a:p>
            <a:r>
              <a:rPr lang="en-US" dirty="0"/>
              <a:t>Objectives / purpose of history</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647168-B3FF-012D-0212-5E5B291ABE57}"/>
              </a:ext>
            </a:extLst>
          </p:cNvPr>
          <p:cNvSpPr>
            <a:spLocks noGrp="1"/>
          </p:cNvSpPr>
          <p:nvPr>
            <p:ph idx="1"/>
          </p:nvPr>
        </p:nvSpPr>
        <p:spPr/>
        <p:txBody>
          <a:bodyPr/>
          <a:lstStyle/>
          <a:p>
            <a:r>
              <a:rPr lang="en-US" dirty="0"/>
              <a:t>Facial expression</a:t>
            </a:r>
          </a:p>
          <a:p>
            <a:r>
              <a:rPr lang="en-US" dirty="0"/>
              <a:t>Involuntary muscle movement</a:t>
            </a:r>
          </a:p>
          <a:p>
            <a:r>
              <a:rPr lang="en-US" dirty="0"/>
              <a:t>Shape</a:t>
            </a:r>
          </a:p>
          <a:p>
            <a:r>
              <a:rPr lang="en-US" dirty="0"/>
              <a:t>Swellings</a:t>
            </a:r>
          </a:p>
          <a:p>
            <a:r>
              <a:rPr lang="en-US" dirty="0"/>
              <a:t>symmetry</a:t>
            </a:r>
          </a:p>
        </p:txBody>
      </p:sp>
      <p:sp>
        <p:nvSpPr>
          <p:cNvPr id="3" name="Title 2">
            <a:extLst>
              <a:ext uri="{FF2B5EF4-FFF2-40B4-BE49-F238E27FC236}">
                <a16:creationId xmlns:a16="http://schemas.microsoft.com/office/drawing/2014/main" id="{DE8232FC-49C0-9E02-D8FD-EA0EF91F4F4B}"/>
              </a:ext>
            </a:extLst>
          </p:cNvPr>
          <p:cNvSpPr>
            <a:spLocks noGrp="1"/>
          </p:cNvSpPr>
          <p:nvPr>
            <p:ph type="title"/>
          </p:nvPr>
        </p:nvSpPr>
        <p:spPr/>
        <p:txBody>
          <a:bodyPr/>
          <a:lstStyle/>
          <a:p>
            <a:r>
              <a:rPr lang="en-US" dirty="0"/>
              <a:t>face</a:t>
            </a:r>
          </a:p>
        </p:txBody>
      </p:sp>
    </p:spTree>
    <p:extLst>
      <p:ext uri="{BB962C8B-B14F-4D97-AF65-F5344CB8AC3E}">
        <p14:creationId xmlns:p14="http://schemas.microsoft.com/office/powerpoint/2010/main" val="8061458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Eye lashes and eye lids</a:t>
            </a:r>
          </a:p>
          <a:p>
            <a:r>
              <a:rPr lang="en-US" dirty="0"/>
              <a:t>Conjunctiva- color (pallor, inflammation)</a:t>
            </a:r>
          </a:p>
          <a:p>
            <a:r>
              <a:rPr lang="en-US" dirty="0"/>
              <a:t>Discharge</a:t>
            </a:r>
          </a:p>
          <a:p>
            <a:r>
              <a:rPr lang="en-US" dirty="0"/>
              <a:t>Cataracts</a:t>
            </a:r>
          </a:p>
          <a:p>
            <a:r>
              <a:rPr lang="en-US" dirty="0"/>
              <a:t>Pupils reaction to light, size of the pupils</a:t>
            </a:r>
          </a:p>
          <a:p>
            <a:r>
              <a:rPr lang="en-US" dirty="0"/>
              <a:t>Squint (strabismus)</a:t>
            </a:r>
          </a:p>
          <a:p>
            <a:r>
              <a:rPr lang="en-US" dirty="0"/>
              <a:t>Sense of sight</a:t>
            </a:r>
          </a:p>
          <a:p>
            <a:endParaRPr lang="en-US" dirty="0"/>
          </a:p>
        </p:txBody>
      </p:sp>
      <p:sp>
        <p:nvSpPr>
          <p:cNvPr id="2" name="Title 1"/>
          <p:cNvSpPr>
            <a:spLocks noGrp="1"/>
          </p:cNvSpPr>
          <p:nvPr>
            <p:ph type="title"/>
          </p:nvPr>
        </p:nvSpPr>
        <p:spPr/>
        <p:txBody>
          <a:bodyPr/>
          <a:lstStyle/>
          <a:p>
            <a:r>
              <a:rPr lang="en-US" dirty="0"/>
              <a:t>Eyes </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Discharge</a:t>
            </a:r>
          </a:p>
          <a:p>
            <a:r>
              <a:rPr lang="en-US" dirty="0"/>
              <a:t>Pain</a:t>
            </a:r>
          </a:p>
          <a:p>
            <a:r>
              <a:rPr lang="en-US" dirty="0"/>
              <a:t>Sense of hearing</a:t>
            </a:r>
          </a:p>
          <a:p>
            <a:r>
              <a:rPr lang="en-US" dirty="0"/>
              <a:t>hygiene</a:t>
            </a:r>
          </a:p>
          <a:p>
            <a:pPr marL="109728" indent="0">
              <a:buNone/>
            </a:pPr>
            <a:r>
              <a:rPr lang="en-US" dirty="0"/>
              <a:t>Neonate:</a:t>
            </a:r>
          </a:p>
          <a:p>
            <a:r>
              <a:rPr lang="en-US" dirty="0"/>
              <a:t>Pinna-cartilage</a:t>
            </a:r>
          </a:p>
          <a:p>
            <a:r>
              <a:rPr lang="en-US" dirty="0"/>
              <a:t>Position</a:t>
            </a:r>
          </a:p>
          <a:p>
            <a:r>
              <a:rPr lang="en-US" dirty="0"/>
              <a:t>discharge</a:t>
            </a:r>
          </a:p>
        </p:txBody>
      </p:sp>
      <p:sp>
        <p:nvSpPr>
          <p:cNvPr id="2" name="Title 1"/>
          <p:cNvSpPr>
            <a:spLocks noGrp="1"/>
          </p:cNvSpPr>
          <p:nvPr>
            <p:ph type="title"/>
          </p:nvPr>
        </p:nvSpPr>
        <p:spPr/>
        <p:txBody>
          <a:bodyPr/>
          <a:lstStyle/>
          <a:p>
            <a:r>
              <a:rPr lang="en-US" dirty="0"/>
              <a:t>ears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Nasal flaring</a:t>
            </a:r>
          </a:p>
          <a:p>
            <a:r>
              <a:rPr lang="en-US" dirty="0"/>
              <a:t>Swelling</a:t>
            </a:r>
          </a:p>
          <a:p>
            <a:r>
              <a:rPr lang="en-US" dirty="0"/>
              <a:t>Discharge</a:t>
            </a:r>
          </a:p>
          <a:p>
            <a:r>
              <a:rPr lang="en-US" dirty="0"/>
              <a:t>Blockage</a:t>
            </a:r>
          </a:p>
          <a:p>
            <a:r>
              <a:rPr lang="en-US" dirty="0"/>
              <a:t>Polyps</a:t>
            </a:r>
          </a:p>
          <a:p>
            <a:r>
              <a:rPr lang="en-US" dirty="0"/>
              <a:t>Nasal septum</a:t>
            </a:r>
          </a:p>
          <a:p>
            <a:r>
              <a:rPr lang="en-US" dirty="0"/>
              <a:t>Deformities</a:t>
            </a:r>
          </a:p>
          <a:p>
            <a:r>
              <a:rPr lang="en-US" dirty="0"/>
              <a:t>Frontal and maxillary sinuses tenderness</a:t>
            </a:r>
          </a:p>
        </p:txBody>
      </p:sp>
      <p:sp>
        <p:nvSpPr>
          <p:cNvPr id="2" name="Title 1"/>
          <p:cNvSpPr>
            <a:spLocks noGrp="1"/>
          </p:cNvSpPr>
          <p:nvPr>
            <p:ph type="title"/>
          </p:nvPr>
        </p:nvSpPr>
        <p:spPr/>
        <p:txBody>
          <a:bodyPr/>
          <a:lstStyle/>
          <a:p>
            <a:r>
              <a:rPr lang="en-US" dirty="0"/>
              <a:t>nose</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Color of lips</a:t>
            </a:r>
          </a:p>
          <a:p>
            <a:r>
              <a:rPr lang="en-US" dirty="0"/>
              <a:t>Lesions </a:t>
            </a:r>
            <a:r>
              <a:rPr lang="en-US" dirty="0" err="1"/>
              <a:t>eg</a:t>
            </a:r>
            <a:r>
              <a:rPr lang="en-US" dirty="0"/>
              <a:t> cheilitis, bleeding gums</a:t>
            </a:r>
          </a:p>
          <a:p>
            <a:r>
              <a:rPr lang="en-US" dirty="0"/>
              <a:t>Color of the tongue, halitosis</a:t>
            </a:r>
          </a:p>
          <a:p>
            <a:r>
              <a:rPr lang="en-US" dirty="0"/>
              <a:t>Check for teeth decay/missing teeth, oral ulcers</a:t>
            </a:r>
          </a:p>
          <a:p>
            <a:r>
              <a:rPr lang="en-US" dirty="0"/>
              <a:t>Inflammation of the gums</a:t>
            </a:r>
          </a:p>
          <a:p>
            <a:r>
              <a:rPr lang="en-US" dirty="0"/>
              <a:t>Check for dentures</a:t>
            </a:r>
          </a:p>
          <a:p>
            <a:r>
              <a:rPr lang="en-US" dirty="0"/>
              <a:t>Size of tonsils, any </a:t>
            </a:r>
            <a:r>
              <a:rPr lang="en-US" dirty="0" err="1"/>
              <a:t>exudate</a:t>
            </a:r>
            <a:endParaRPr lang="en-US" dirty="0"/>
          </a:p>
        </p:txBody>
      </p:sp>
      <p:sp>
        <p:nvSpPr>
          <p:cNvPr id="2" name="Title 1"/>
          <p:cNvSpPr>
            <a:spLocks noGrp="1"/>
          </p:cNvSpPr>
          <p:nvPr>
            <p:ph type="title"/>
          </p:nvPr>
        </p:nvSpPr>
        <p:spPr/>
        <p:txBody>
          <a:bodyPr/>
          <a:lstStyle/>
          <a:p>
            <a:r>
              <a:rPr lang="en-US" dirty="0"/>
              <a:t>mouth</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Lymph nodes- palpate for:</a:t>
            </a:r>
          </a:p>
          <a:p>
            <a:r>
              <a:rPr lang="en-US" dirty="0"/>
              <a:t>Swellings (examine neck round)</a:t>
            </a:r>
          </a:p>
          <a:p>
            <a:r>
              <a:rPr lang="en-US" dirty="0"/>
              <a:t>Enlargement- thyroid gland, salivary gland </a:t>
            </a:r>
          </a:p>
          <a:p>
            <a:r>
              <a:rPr lang="en-US" dirty="0"/>
              <a:t>Ask client to extend neck and swallow saliva twice and observe for any mass on the throat</a:t>
            </a:r>
          </a:p>
          <a:p>
            <a:r>
              <a:rPr lang="en-US" dirty="0"/>
              <a:t>Range of movement</a:t>
            </a:r>
          </a:p>
          <a:p>
            <a:endParaRPr lang="en-US" dirty="0"/>
          </a:p>
          <a:p>
            <a:endParaRPr lang="en-US" dirty="0"/>
          </a:p>
        </p:txBody>
      </p:sp>
      <p:sp>
        <p:nvSpPr>
          <p:cNvPr id="2" name="Title 1"/>
          <p:cNvSpPr>
            <a:spLocks noGrp="1"/>
          </p:cNvSpPr>
          <p:nvPr>
            <p:ph type="title"/>
          </p:nvPr>
        </p:nvSpPr>
        <p:spPr/>
        <p:txBody>
          <a:bodyPr/>
          <a:lstStyle/>
          <a:p>
            <a:r>
              <a:rPr lang="en-US" dirty="0"/>
              <a:t>neck</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solidFill>
                  <a:srgbClr val="FFFF00"/>
                </a:solidFill>
              </a:rPr>
              <a:t>Inspect</a:t>
            </a:r>
            <a:r>
              <a:rPr lang="en-US" dirty="0"/>
              <a:t> shape: dome, pigeon,</a:t>
            </a:r>
          </a:p>
          <a:p>
            <a:r>
              <a:rPr lang="en-US" dirty="0"/>
              <a:t>Respirations-count respiratory rate and characteristics</a:t>
            </a:r>
          </a:p>
          <a:p>
            <a:r>
              <a:rPr lang="en-US" dirty="0"/>
              <a:t>Nipple size and discharge</a:t>
            </a:r>
          </a:p>
          <a:p>
            <a:r>
              <a:rPr lang="en-US" dirty="0"/>
              <a:t>Chest indrawing, sounds</a:t>
            </a:r>
          </a:p>
          <a:p>
            <a:r>
              <a:rPr lang="en-US" dirty="0">
                <a:solidFill>
                  <a:srgbClr val="FFFF00"/>
                </a:solidFill>
              </a:rPr>
              <a:t>Auscultation:</a:t>
            </a:r>
          </a:p>
          <a:p>
            <a:r>
              <a:rPr lang="en-US" dirty="0"/>
              <a:t>Count heart rate </a:t>
            </a:r>
          </a:p>
          <a:p>
            <a:r>
              <a:rPr lang="en-US" dirty="0"/>
              <a:t>Breath sounds</a:t>
            </a:r>
          </a:p>
          <a:p>
            <a:r>
              <a:rPr lang="en-US" dirty="0">
                <a:solidFill>
                  <a:srgbClr val="FFFF00"/>
                </a:solidFill>
              </a:rPr>
              <a:t>Percussion:</a:t>
            </a:r>
          </a:p>
          <a:p>
            <a:r>
              <a:rPr lang="en-US" dirty="0"/>
              <a:t>Resonance, dullness, flatness</a:t>
            </a:r>
          </a:p>
          <a:p>
            <a:r>
              <a:rPr lang="en-US" dirty="0"/>
              <a:t>In female do breast examination   </a:t>
            </a:r>
          </a:p>
        </p:txBody>
      </p:sp>
      <p:sp>
        <p:nvSpPr>
          <p:cNvPr id="2" name="Title 1"/>
          <p:cNvSpPr>
            <a:spLocks noGrp="1"/>
          </p:cNvSpPr>
          <p:nvPr>
            <p:ph type="title"/>
          </p:nvPr>
        </p:nvSpPr>
        <p:spPr/>
        <p:txBody>
          <a:bodyPr/>
          <a:lstStyle/>
          <a:p>
            <a:r>
              <a:rPr lang="en-US" dirty="0"/>
              <a:t>chest</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solidFill>
                  <a:srgbClr val="C00000"/>
                </a:solidFill>
              </a:rPr>
              <a:t>Equity</a:t>
            </a:r>
          </a:p>
          <a:p>
            <a:r>
              <a:rPr lang="en-US" dirty="0">
                <a:solidFill>
                  <a:srgbClr val="C00000"/>
                </a:solidFill>
              </a:rPr>
              <a:t>Range of movement</a:t>
            </a:r>
          </a:p>
          <a:p>
            <a:r>
              <a:rPr lang="en-US" dirty="0"/>
              <a:t>Deformities </a:t>
            </a:r>
            <a:r>
              <a:rPr lang="en-US" dirty="0" err="1"/>
              <a:t>e.g</a:t>
            </a:r>
            <a:r>
              <a:rPr lang="en-US" dirty="0"/>
              <a:t> extra or missing digits, </a:t>
            </a:r>
          </a:p>
          <a:p>
            <a:r>
              <a:rPr lang="en-US" dirty="0">
                <a:solidFill>
                  <a:srgbClr val="7030A0"/>
                </a:solidFill>
              </a:rPr>
              <a:t>Clubbing of fingers</a:t>
            </a:r>
          </a:p>
          <a:p>
            <a:r>
              <a:rPr lang="en-US" dirty="0">
                <a:solidFill>
                  <a:srgbClr val="7030A0"/>
                </a:solidFill>
              </a:rPr>
              <a:t>Webbed fingers</a:t>
            </a:r>
          </a:p>
          <a:p>
            <a:r>
              <a:rPr lang="en-US" dirty="0">
                <a:solidFill>
                  <a:srgbClr val="7030A0"/>
                </a:solidFill>
              </a:rPr>
              <a:t>hygiene</a:t>
            </a:r>
          </a:p>
          <a:p>
            <a:r>
              <a:rPr lang="en-US" dirty="0">
                <a:solidFill>
                  <a:srgbClr val="7030A0"/>
                </a:solidFill>
              </a:rPr>
              <a:t>Capillary refill</a:t>
            </a:r>
          </a:p>
          <a:p>
            <a:r>
              <a:rPr lang="en-US" dirty="0"/>
              <a:t>Wipe axilla with dry cotton swabs and palpate for swollen glands (lymph nodes)</a:t>
            </a:r>
          </a:p>
          <a:p>
            <a:r>
              <a:rPr lang="en-US" dirty="0"/>
              <a:t> take temperature</a:t>
            </a:r>
          </a:p>
          <a:p>
            <a:r>
              <a:rPr lang="en-US" dirty="0">
                <a:solidFill>
                  <a:srgbClr val="FF0000"/>
                </a:solidFill>
              </a:rPr>
              <a:t>Take MUAC, BP</a:t>
            </a:r>
          </a:p>
          <a:p>
            <a:r>
              <a:rPr lang="en-US" dirty="0">
                <a:solidFill>
                  <a:srgbClr val="FFFF00"/>
                </a:solidFill>
              </a:rPr>
              <a:t>Start with proximal to distal arm</a:t>
            </a:r>
          </a:p>
          <a:p>
            <a:endParaRPr lang="en-US" dirty="0"/>
          </a:p>
        </p:txBody>
      </p:sp>
      <p:sp>
        <p:nvSpPr>
          <p:cNvPr id="2" name="Title 1"/>
          <p:cNvSpPr>
            <a:spLocks noGrp="1"/>
          </p:cNvSpPr>
          <p:nvPr>
            <p:ph type="title"/>
          </p:nvPr>
        </p:nvSpPr>
        <p:spPr/>
        <p:txBody>
          <a:bodyPr/>
          <a:lstStyle/>
          <a:p>
            <a:r>
              <a:rPr lang="en-US" dirty="0"/>
              <a:t>Upper limbs (arms)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solidFill>
                  <a:srgbClr val="FFFF00"/>
                </a:solidFill>
              </a:rPr>
              <a:t>Inspection:</a:t>
            </a:r>
          </a:p>
          <a:p>
            <a:r>
              <a:rPr lang="en-US" dirty="0"/>
              <a:t>Shape, size, scars, swelling, visible bowel movement</a:t>
            </a:r>
          </a:p>
          <a:p>
            <a:r>
              <a:rPr lang="en-US" dirty="0">
                <a:solidFill>
                  <a:srgbClr val="FFFF00"/>
                </a:solidFill>
              </a:rPr>
              <a:t>Auscultation:</a:t>
            </a:r>
          </a:p>
          <a:p>
            <a:r>
              <a:rPr lang="en-US" dirty="0"/>
              <a:t>Bowel sounds</a:t>
            </a:r>
          </a:p>
          <a:p>
            <a:r>
              <a:rPr lang="en-US" dirty="0"/>
              <a:t>If pregnant: FHR</a:t>
            </a:r>
          </a:p>
          <a:p>
            <a:r>
              <a:rPr lang="en-US" dirty="0">
                <a:solidFill>
                  <a:srgbClr val="FFFF00"/>
                </a:solidFill>
              </a:rPr>
              <a:t>Percussion:</a:t>
            </a:r>
          </a:p>
          <a:p>
            <a:r>
              <a:rPr lang="en-US" dirty="0"/>
              <a:t>Resonance, dullness, flatness</a:t>
            </a:r>
          </a:p>
          <a:p>
            <a:r>
              <a:rPr lang="en-US" dirty="0">
                <a:solidFill>
                  <a:srgbClr val="FFFF00"/>
                </a:solidFill>
              </a:rPr>
              <a:t>Palpation:</a:t>
            </a:r>
          </a:p>
          <a:p>
            <a:r>
              <a:rPr lang="en-US" dirty="0"/>
              <a:t>Size of internal organs</a:t>
            </a:r>
          </a:p>
          <a:p>
            <a:r>
              <a:rPr lang="en-US" dirty="0"/>
              <a:t>Hernias</a:t>
            </a:r>
          </a:p>
          <a:p>
            <a:r>
              <a:rPr lang="en-US" dirty="0"/>
              <a:t>Tenderness</a:t>
            </a:r>
          </a:p>
          <a:p>
            <a:r>
              <a:rPr lang="en-US" dirty="0"/>
              <a:t>masses </a:t>
            </a:r>
          </a:p>
        </p:txBody>
      </p:sp>
      <p:sp>
        <p:nvSpPr>
          <p:cNvPr id="2" name="Title 1"/>
          <p:cNvSpPr>
            <a:spLocks noGrp="1"/>
          </p:cNvSpPr>
          <p:nvPr>
            <p:ph type="title"/>
          </p:nvPr>
        </p:nvSpPr>
        <p:spPr/>
        <p:txBody>
          <a:bodyPr/>
          <a:lstStyle/>
          <a:p>
            <a:r>
              <a:rPr lang="en-US" dirty="0"/>
              <a:t>abdomen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Inspection:</a:t>
            </a:r>
          </a:p>
          <a:p>
            <a:pPr marL="109728" indent="0">
              <a:buNone/>
            </a:pPr>
            <a:r>
              <a:rPr lang="en-US" dirty="0"/>
              <a:t>Scars, color, discharge, abnormal growths and swellings, hygiene, infestation, sores</a:t>
            </a:r>
          </a:p>
          <a:p>
            <a:r>
              <a:rPr lang="en-US" dirty="0"/>
              <a:t>Palpation:</a:t>
            </a:r>
          </a:p>
          <a:p>
            <a:pPr marL="109728" indent="0">
              <a:buNone/>
            </a:pPr>
            <a:r>
              <a:rPr lang="en-US" dirty="0"/>
              <a:t>Palpate inguinal glands for tenderness, swelling and enlargement</a:t>
            </a:r>
          </a:p>
          <a:p>
            <a:r>
              <a:rPr lang="en-US" dirty="0"/>
              <a:t>VE is done if indicated</a:t>
            </a:r>
          </a:p>
          <a:p>
            <a:endParaRPr lang="en-US" dirty="0"/>
          </a:p>
        </p:txBody>
      </p:sp>
      <p:sp>
        <p:nvSpPr>
          <p:cNvPr id="2" name="Title 1"/>
          <p:cNvSpPr>
            <a:spLocks noGrp="1"/>
          </p:cNvSpPr>
          <p:nvPr>
            <p:ph type="title"/>
          </p:nvPr>
        </p:nvSpPr>
        <p:spPr/>
        <p:txBody>
          <a:bodyPr/>
          <a:lstStyle/>
          <a:p>
            <a:r>
              <a:rPr lang="en-US" dirty="0"/>
              <a:t>genitalia</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r>
              <a:rPr lang="en-US" dirty="0"/>
              <a:t>1</a:t>
            </a:r>
            <a:r>
              <a:rPr lang="en-US" baseline="30000" dirty="0"/>
              <a:t>st</a:t>
            </a:r>
            <a:r>
              <a:rPr lang="en-US" dirty="0"/>
              <a:t> contact with patient or informant/companion</a:t>
            </a:r>
          </a:p>
          <a:p>
            <a:r>
              <a:rPr lang="en-US" dirty="0"/>
              <a:t>Any patient seeking health care services</a:t>
            </a:r>
          </a:p>
          <a:p>
            <a:pPr>
              <a:buNone/>
            </a:pPr>
            <a:r>
              <a:rPr lang="en-US" dirty="0">
                <a:solidFill>
                  <a:srgbClr val="0070C0"/>
                </a:solidFill>
              </a:rPr>
              <a:t>NOTE: consultation time ranges between:</a:t>
            </a:r>
          </a:p>
          <a:p>
            <a:pPr>
              <a:buFont typeface="Wingdings" pitchFamily="2" charset="2"/>
              <a:buChar char="v"/>
            </a:pPr>
            <a:r>
              <a:rPr lang="en-US" dirty="0">
                <a:solidFill>
                  <a:srgbClr val="FF0000"/>
                </a:solidFill>
              </a:rPr>
              <a:t>5-10 minutes</a:t>
            </a:r>
          </a:p>
          <a:p>
            <a:pPr>
              <a:buFont typeface="Wingdings" pitchFamily="2" charset="2"/>
              <a:buChar char="v"/>
            </a:pPr>
            <a:r>
              <a:rPr lang="en-US" dirty="0">
                <a:solidFill>
                  <a:srgbClr val="FF0000"/>
                </a:solidFill>
              </a:rPr>
              <a:t>20-30 minutes for complex problems</a:t>
            </a:r>
          </a:p>
          <a:p>
            <a:endParaRPr lang="en-US" dirty="0"/>
          </a:p>
        </p:txBody>
      </p:sp>
      <p:sp>
        <p:nvSpPr>
          <p:cNvPr id="2" name="Title 1"/>
          <p:cNvSpPr>
            <a:spLocks noGrp="1"/>
          </p:cNvSpPr>
          <p:nvPr>
            <p:ph type="title"/>
          </p:nvPr>
        </p:nvSpPr>
        <p:spPr/>
        <p:txBody>
          <a:bodyPr/>
          <a:lstStyle/>
          <a:p>
            <a:r>
              <a:rPr lang="en-US" dirty="0"/>
              <a:t>indications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Inspection:</a:t>
            </a:r>
          </a:p>
          <a:p>
            <a:r>
              <a:rPr lang="en-US" dirty="0"/>
              <a:t>Urethral meatus for discharge, lesions, growths, position of urethral meatus, hygiene</a:t>
            </a:r>
          </a:p>
          <a:p>
            <a:r>
              <a:rPr lang="en-US" dirty="0"/>
              <a:t>Palpation:</a:t>
            </a:r>
          </a:p>
          <a:p>
            <a:r>
              <a:rPr lang="en-US" dirty="0"/>
              <a:t>Palpate for inguinal hernias, lymph nodes enlargement and swellings, descent of testes, tenderness/ pain</a:t>
            </a:r>
          </a:p>
        </p:txBody>
      </p:sp>
      <p:sp>
        <p:nvSpPr>
          <p:cNvPr id="2" name="Title 1"/>
          <p:cNvSpPr>
            <a:spLocks noGrp="1"/>
          </p:cNvSpPr>
          <p:nvPr>
            <p:ph type="title"/>
          </p:nvPr>
        </p:nvSpPr>
        <p:spPr/>
        <p:txBody>
          <a:bodyPr/>
          <a:lstStyle/>
          <a:p>
            <a:r>
              <a:rPr lang="en-US" dirty="0"/>
              <a:t>Male genitalia</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Inspection:</a:t>
            </a:r>
          </a:p>
          <a:p>
            <a:r>
              <a:rPr lang="en-US" dirty="0"/>
              <a:t>Check for equity, deformities, edema, </a:t>
            </a:r>
            <a:r>
              <a:rPr lang="en-US" dirty="0" err="1"/>
              <a:t>vericose</a:t>
            </a:r>
            <a:r>
              <a:rPr lang="en-US" dirty="0"/>
              <a:t> veins, DVT, reflexes</a:t>
            </a:r>
          </a:p>
          <a:p>
            <a:r>
              <a:rPr lang="en-US" dirty="0"/>
              <a:t>Range of movement</a:t>
            </a:r>
          </a:p>
        </p:txBody>
      </p:sp>
      <p:sp>
        <p:nvSpPr>
          <p:cNvPr id="2" name="Title 1"/>
          <p:cNvSpPr>
            <a:spLocks noGrp="1"/>
          </p:cNvSpPr>
          <p:nvPr>
            <p:ph type="title"/>
          </p:nvPr>
        </p:nvSpPr>
        <p:spPr/>
        <p:txBody>
          <a:bodyPr/>
          <a:lstStyle/>
          <a:p>
            <a:r>
              <a:rPr lang="en-US" dirty="0"/>
              <a:t>Lower limbs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Inspection:</a:t>
            </a:r>
          </a:p>
          <a:p>
            <a:r>
              <a:rPr lang="en-US" dirty="0"/>
              <a:t>Check for curves, growths</a:t>
            </a:r>
          </a:p>
          <a:p>
            <a:r>
              <a:rPr lang="en-US" dirty="0"/>
              <a:t>Palpate: for continuity of the spine and check for tenderness</a:t>
            </a:r>
          </a:p>
          <a:p>
            <a:r>
              <a:rPr lang="en-US" dirty="0"/>
              <a:t>Range of movement</a:t>
            </a:r>
          </a:p>
          <a:p>
            <a:endParaRPr lang="en-US" dirty="0"/>
          </a:p>
        </p:txBody>
      </p:sp>
      <p:sp>
        <p:nvSpPr>
          <p:cNvPr id="2" name="Title 1"/>
          <p:cNvSpPr>
            <a:spLocks noGrp="1"/>
          </p:cNvSpPr>
          <p:nvPr>
            <p:ph type="title"/>
          </p:nvPr>
        </p:nvSpPr>
        <p:spPr/>
        <p:txBody>
          <a:bodyPr/>
          <a:lstStyle/>
          <a:p>
            <a:r>
              <a:rPr lang="en-US" dirty="0"/>
              <a:t>back</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Rectal examination if indicated</a:t>
            </a:r>
          </a:p>
        </p:txBody>
      </p:sp>
      <p:sp>
        <p:nvSpPr>
          <p:cNvPr id="2" name="Title 1"/>
          <p:cNvSpPr>
            <a:spLocks noGrp="1"/>
          </p:cNvSpPr>
          <p:nvPr>
            <p:ph type="title"/>
          </p:nvPr>
        </p:nvSpPr>
        <p:spPr/>
        <p:txBody>
          <a:bodyPr/>
          <a:lstStyle/>
          <a:p>
            <a:r>
              <a:rPr lang="en-US"/>
              <a:t>Rectum/anus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cstate="print"/>
          <a:srcRect/>
          <a:stretch>
            <a:fillRect/>
          </a:stretch>
        </p:blipFill>
        <p:spPr bwMode="auto">
          <a:xfrm>
            <a:off x="76200" y="381000"/>
            <a:ext cx="8077200" cy="6019800"/>
          </a:xfrm>
          <a:prstGeom prst="rect">
            <a:avLst/>
          </a:prstGeom>
          <a:noFill/>
          <a:ln w="9525">
            <a:noFill/>
            <a:miter lim="800000"/>
            <a:headEnd/>
            <a:tailEnd/>
          </a:ln>
          <a:effectLst/>
        </p:spPr>
      </p:pic>
      <p:pic>
        <p:nvPicPr>
          <p:cNvPr id="3" name="Picture 4"/>
          <p:cNvPicPr>
            <a:picLocks noChangeAspect="1" noChangeArrowheads="1"/>
          </p:cNvPicPr>
          <p:nvPr/>
        </p:nvPicPr>
        <p:blipFill>
          <a:blip r:embed="rId3" cstate="print"/>
          <a:srcRect/>
          <a:stretch>
            <a:fillRect/>
          </a:stretch>
        </p:blipFill>
        <p:spPr bwMode="auto">
          <a:xfrm>
            <a:off x="228600" y="533400"/>
            <a:ext cx="8077200" cy="60198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Make diagnosis</a:t>
            </a:r>
          </a:p>
          <a:p>
            <a:r>
              <a:rPr lang="en-US" dirty="0"/>
              <a:t>Plan care </a:t>
            </a:r>
          </a:p>
          <a:p>
            <a:r>
              <a:rPr lang="en-US" dirty="0"/>
              <a:t>For insurance claims: Compensation</a:t>
            </a:r>
          </a:p>
          <a:p>
            <a:r>
              <a:rPr lang="en-US" dirty="0"/>
              <a:t>As evidence in a court of law: homicide, malpractice, negligence</a:t>
            </a:r>
          </a:p>
          <a:p>
            <a:r>
              <a:rPr lang="en-US" dirty="0"/>
              <a:t>For teaching medical students</a:t>
            </a:r>
          </a:p>
          <a:p>
            <a:r>
              <a:rPr lang="en-US" dirty="0"/>
              <a:t>For research purposes</a:t>
            </a:r>
          </a:p>
        </p:txBody>
      </p:sp>
      <p:sp>
        <p:nvSpPr>
          <p:cNvPr id="2" name="Title 1"/>
          <p:cNvSpPr>
            <a:spLocks noGrp="1"/>
          </p:cNvSpPr>
          <p:nvPr>
            <p:ph type="title"/>
          </p:nvPr>
        </p:nvSpPr>
        <p:spPr/>
        <p:txBody>
          <a:bodyPr/>
          <a:lstStyle/>
          <a:p>
            <a:r>
              <a:rPr lang="en-US" dirty="0"/>
              <a:t>Uses of history</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1819</TotalTime>
  <Words>3137</Words>
  <Application>Microsoft Office PowerPoint</Application>
  <PresentationFormat>On-screen Show (4:3)</PresentationFormat>
  <Paragraphs>550</Paragraphs>
  <Slides>84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84</vt:i4>
      </vt:variant>
    </vt:vector>
  </HeadingPairs>
  <TitlesOfParts>
    <vt:vector size="93" baseType="lpstr">
      <vt:lpstr>Arial</vt:lpstr>
      <vt:lpstr>Calibri</vt:lpstr>
      <vt:lpstr>Courier New</vt:lpstr>
      <vt:lpstr>Lucida Sans Unicode</vt:lpstr>
      <vt:lpstr>Verdana</vt:lpstr>
      <vt:lpstr>Wingdings</vt:lpstr>
      <vt:lpstr>Wingdings 2</vt:lpstr>
      <vt:lpstr>Wingdings 3</vt:lpstr>
      <vt:lpstr>Concourse</vt:lpstr>
      <vt:lpstr>History taking and physical examination</vt:lpstr>
      <vt:lpstr>Patient’s Perception of illness</vt:lpstr>
      <vt:lpstr>History taking</vt:lpstr>
      <vt:lpstr>Nursing history</vt:lpstr>
      <vt:lpstr>Qualities of GP: must be </vt:lpstr>
      <vt:lpstr>Objectives / purpose of history</vt:lpstr>
      <vt:lpstr>Objectives / purpose of history</vt:lpstr>
      <vt:lpstr>indications</vt:lpstr>
      <vt:lpstr>Uses of history</vt:lpstr>
      <vt:lpstr>Communication Skill used </vt:lpstr>
      <vt:lpstr>Steps in history taking</vt:lpstr>
      <vt:lpstr>beginning</vt:lpstr>
      <vt:lpstr>listening</vt:lpstr>
      <vt:lpstr>Information gathering</vt:lpstr>
      <vt:lpstr>Sharing information</vt:lpstr>
      <vt:lpstr>Setting goals</vt:lpstr>
      <vt:lpstr>Phases of history taking</vt:lpstr>
      <vt:lpstr>Working phase</vt:lpstr>
      <vt:lpstr>Working phase</vt:lpstr>
      <vt:lpstr>Cont: working phase</vt:lpstr>
      <vt:lpstr>Cont:</vt:lpstr>
      <vt:lpstr>Cont:</vt:lpstr>
      <vt:lpstr>Cont:</vt:lpstr>
      <vt:lpstr>Cont:</vt:lpstr>
      <vt:lpstr>PowerPoint Presentation</vt:lpstr>
      <vt:lpstr>PowerPoint Presentation</vt:lpstr>
      <vt:lpstr>PowerPoint Presentation</vt:lpstr>
      <vt:lpstr>PowerPoint Presentation</vt:lpstr>
      <vt:lpstr>Past medical history</vt:lpstr>
      <vt:lpstr>Surgical history</vt:lpstr>
      <vt:lpstr>Personal history</vt:lpstr>
      <vt:lpstr>Conti:</vt:lpstr>
      <vt:lpstr>Family history</vt:lpstr>
      <vt:lpstr>Social history</vt:lpstr>
      <vt:lpstr>Female gynecological and obstetric history</vt:lpstr>
      <vt:lpstr>Termination phase</vt:lpstr>
      <vt:lpstr>PowerPoint Presentation</vt:lpstr>
      <vt:lpstr>Physical examination</vt:lpstr>
      <vt:lpstr>Physical examination</vt:lpstr>
      <vt:lpstr>Types of P/EXAMINATION</vt:lpstr>
      <vt:lpstr>Cont</vt:lpstr>
      <vt:lpstr>requirements</vt:lpstr>
      <vt:lpstr>Senses used</vt:lpstr>
      <vt:lpstr>Four Techniques used</vt:lpstr>
      <vt:lpstr>inspection</vt:lpstr>
      <vt:lpstr>Cont….</vt:lpstr>
      <vt:lpstr>Inspection- teach eyes to see</vt:lpstr>
      <vt:lpstr>inspection</vt:lpstr>
      <vt:lpstr>palpation</vt:lpstr>
      <vt:lpstr>palpation</vt:lpstr>
      <vt:lpstr>Types of palpation</vt:lpstr>
      <vt:lpstr>Types of palpation</vt:lpstr>
      <vt:lpstr>Preparation for palpation</vt:lpstr>
      <vt:lpstr>Preparation for palpation</vt:lpstr>
      <vt:lpstr>method</vt:lpstr>
      <vt:lpstr>Cont….</vt:lpstr>
      <vt:lpstr>Percussion </vt:lpstr>
      <vt:lpstr>percussion</vt:lpstr>
      <vt:lpstr>PowerPoint Presentation</vt:lpstr>
      <vt:lpstr>Types of percussion</vt:lpstr>
      <vt:lpstr>Types of percussion</vt:lpstr>
      <vt:lpstr>auscultation</vt:lpstr>
      <vt:lpstr>preparation</vt:lpstr>
      <vt:lpstr>Summary of patient diagnosis- steps</vt:lpstr>
      <vt:lpstr>Summary of patient diagnosis- steps</vt:lpstr>
      <vt:lpstr>Head to toe physical examination</vt:lpstr>
      <vt:lpstr>PowerPoint Presentation</vt:lpstr>
      <vt:lpstr>General appearance</vt:lpstr>
      <vt:lpstr>head</vt:lpstr>
      <vt:lpstr>face</vt:lpstr>
      <vt:lpstr>Eyes </vt:lpstr>
      <vt:lpstr>ears</vt:lpstr>
      <vt:lpstr>nose</vt:lpstr>
      <vt:lpstr>mouth</vt:lpstr>
      <vt:lpstr>neck</vt:lpstr>
      <vt:lpstr>chest</vt:lpstr>
      <vt:lpstr>Upper limbs (arms)</vt:lpstr>
      <vt:lpstr>abdomen</vt:lpstr>
      <vt:lpstr>genitalia</vt:lpstr>
      <vt:lpstr>Male genitalia</vt:lpstr>
      <vt:lpstr>Lower limbs</vt:lpstr>
      <vt:lpstr>back</vt:lpstr>
      <vt:lpstr>Rectum/anus</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taking and physical examination</dc:title>
  <dc:creator>lucy muthee</dc:creator>
  <cp:lastModifiedBy>User</cp:lastModifiedBy>
  <cp:revision>109</cp:revision>
  <dcterms:created xsi:type="dcterms:W3CDTF">2015-04-04T09:10:51Z</dcterms:created>
  <dcterms:modified xsi:type="dcterms:W3CDTF">2023-11-24T14:09:57Z</dcterms:modified>
</cp:coreProperties>
</file>