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82" r:id="rId4"/>
    <p:sldId id="257" r:id="rId5"/>
    <p:sldId id="258" r:id="rId6"/>
    <p:sldId id="279" r:id="rId7"/>
    <p:sldId id="278" r:id="rId8"/>
    <p:sldId id="259" r:id="rId9"/>
    <p:sldId id="271" r:id="rId10"/>
    <p:sldId id="272" r:id="rId11"/>
    <p:sldId id="273" r:id="rId12"/>
    <p:sldId id="274" r:id="rId13"/>
    <p:sldId id="280" r:id="rId14"/>
    <p:sldId id="281" r:id="rId15"/>
    <p:sldId id="266" r:id="rId16"/>
    <p:sldId id="267" r:id="rId17"/>
    <p:sldId id="268" r:id="rId18"/>
    <p:sldId id="275" r:id="rId19"/>
    <p:sldId id="277" r:id="rId20"/>
    <p:sldId id="276" r:id="rId21"/>
    <p:sldId id="26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66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831DD8D4-B9E2-4822-9A34-DE6AE96F1D40}" type="datetimeFigureOut">
              <a:rPr lang="en-US" smtClean="0"/>
              <a:pPr/>
              <a:t>16-May-17</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5486FB79-E9A6-4DC8-85C7-F2D02192FEDD}"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31DD8D4-B9E2-4822-9A34-DE6AE96F1D40}" type="datetimeFigureOut">
              <a:rPr lang="en-US" smtClean="0"/>
              <a:pPr/>
              <a:t>16-May-17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86FB79-E9A6-4DC8-85C7-F2D02192FED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831DD8D4-B9E2-4822-9A34-DE6AE96F1D40}" type="datetimeFigureOut">
              <a:rPr lang="en-US" smtClean="0"/>
              <a:pPr/>
              <a:t>16-May-17</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5486FB79-E9A6-4DC8-85C7-F2D02192FEDD}"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31DD8D4-B9E2-4822-9A34-DE6AE96F1D40}" type="datetimeFigureOut">
              <a:rPr lang="en-US" smtClean="0"/>
              <a:pPr/>
              <a:t>16-May-17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5486FB79-E9A6-4DC8-85C7-F2D02192FEDD}"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831DD8D4-B9E2-4822-9A34-DE6AE96F1D40}" type="datetimeFigureOut">
              <a:rPr lang="en-US" smtClean="0"/>
              <a:pPr/>
              <a:t>16-May-17</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5486FB79-E9A6-4DC8-85C7-F2D02192FEDD}"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831DD8D4-B9E2-4822-9A34-DE6AE96F1D40}" type="datetimeFigureOut">
              <a:rPr lang="en-US" smtClean="0"/>
              <a:pPr/>
              <a:t>16-May-17</a:t>
            </a:fld>
            <a:endParaRPr lang="en-US"/>
          </a:p>
        </p:txBody>
      </p:sp>
      <p:sp>
        <p:nvSpPr>
          <p:cNvPr id="10" name="Slide Number Placeholder 9"/>
          <p:cNvSpPr>
            <a:spLocks noGrp="1"/>
          </p:cNvSpPr>
          <p:nvPr>
            <p:ph type="sldNum" sz="quarter" idx="16"/>
          </p:nvPr>
        </p:nvSpPr>
        <p:spPr/>
        <p:txBody>
          <a:bodyPr rtlCol="0"/>
          <a:lstStyle/>
          <a:p>
            <a:fld id="{5486FB79-E9A6-4DC8-85C7-F2D02192FEDD}"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831DD8D4-B9E2-4822-9A34-DE6AE96F1D40}" type="datetimeFigureOut">
              <a:rPr lang="en-US" smtClean="0"/>
              <a:pPr/>
              <a:t>16-May-17</a:t>
            </a:fld>
            <a:endParaRPr lang="en-US"/>
          </a:p>
        </p:txBody>
      </p:sp>
      <p:sp>
        <p:nvSpPr>
          <p:cNvPr id="12" name="Slide Number Placeholder 11"/>
          <p:cNvSpPr>
            <a:spLocks noGrp="1"/>
          </p:cNvSpPr>
          <p:nvPr>
            <p:ph type="sldNum" sz="quarter" idx="16"/>
          </p:nvPr>
        </p:nvSpPr>
        <p:spPr/>
        <p:txBody>
          <a:bodyPr rtlCol="0"/>
          <a:lstStyle/>
          <a:p>
            <a:fld id="{5486FB79-E9A6-4DC8-85C7-F2D02192FEDD}"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31DD8D4-B9E2-4822-9A34-DE6AE96F1D40}" type="datetimeFigureOut">
              <a:rPr lang="en-US" smtClean="0"/>
              <a:pPr/>
              <a:t>16-May-17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5486FB79-E9A6-4DC8-85C7-F2D02192FED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1DD8D4-B9E2-4822-9A34-DE6AE96F1D40}" type="datetimeFigureOut">
              <a:rPr lang="en-US" smtClean="0"/>
              <a:pPr/>
              <a:t>16-May-17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5486FB79-E9A6-4DC8-85C7-F2D02192FED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31DD8D4-B9E2-4822-9A34-DE6AE96F1D40}" type="datetimeFigureOut">
              <a:rPr lang="en-US" smtClean="0"/>
              <a:pPr/>
              <a:t>16-May-17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5486FB79-E9A6-4DC8-85C7-F2D02192FEDD}"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831DD8D4-B9E2-4822-9A34-DE6AE96F1D40}" type="datetimeFigureOut">
              <a:rPr lang="en-US" smtClean="0"/>
              <a:pPr/>
              <a:t>16-May-17</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5486FB79-E9A6-4DC8-85C7-F2D02192FEDD}"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831DD8D4-B9E2-4822-9A34-DE6AE96F1D40}" type="datetimeFigureOut">
              <a:rPr lang="en-US" smtClean="0"/>
              <a:pPr/>
              <a:t>16-May-17</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5486FB79-E9A6-4DC8-85C7-F2D02192FED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Wound healing </a:t>
            </a:r>
            <a:endParaRPr lang="en-US" dirty="0"/>
          </a:p>
        </p:txBody>
      </p:sp>
      <p:sp>
        <p:nvSpPr>
          <p:cNvPr id="3" name="Subtitle 2"/>
          <p:cNvSpPr>
            <a:spLocks noGrp="1"/>
          </p:cNvSpPr>
          <p:nvPr>
            <p:ph type="subTitle" idx="1"/>
          </p:nvPr>
        </p:nvSpPr>
        <p:spPr/>
        <p:txBody>
          <a:bodyPr/>
          <a:lstStyle/>
          <a:p>
            <a:r>
              <a:rPr lang="en-US" dirty="0" smtClean="0"/>
              <a:t>GENERAL PATHOLOGY </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Second phase - Inflammation</a:t>
            </a:r>
            <a:r>
              <a:rPr lang="en-US" dirty="0" smtClean="0"/>
              <a:t/>
            </a:r>
            <a:br>
              <a:rPr lang="en-US" dirty="0" smtClean="0"/>
            </a:br>
            <a:endParaRPr lang="en-US" dirty="0"/>
          </a:p>
        </p:txBody>
      </p:sp>
      <p:sp>
        <p:nvSpPr>
          <p:cNvPr id="3" name="Content Placeholder 2"/>
          <p:cNvSpPr>
            <a:spLocks noGrp="1"/>
          </p:cNvSpPr>
          <p:nvPr>
            <p:ph sz="quarter" idx="1"/>
          </p:nvPr>
        </p:nvSpPr>
        <p:spPr>
          <a:xfrm>
            <a:off x="457200" y="1447800"/>
            <a:ext cx="8229600" cy="5410200"/>
          </a:xfrm>
        </p:spPr>
        <p:txBody>
          <a:bodyPr>
            <a:normAutofit fontScale="92500" lnSpcReduction="20000"/>
          </a:bodyPr>
          <a:lstStyle/>
          <a:p>
            <a:r>
              <a:rPr lang="en-US" dirty="0" smtClean="0"/>
              <a:t>While the inflammatory phase commences during the </a:t>
            </a:r>
            <a:r>
              <a:rPr lang="en-US" dirty="0" err="1" smtClean="0"/>
              <a:t>hemostasis</a:t>
            </a:r>
            <a:r>
              <a:rPr lang="en-US" dirty="0" smtClean="0"/>
              <a:t> phase, the early component of the inflammatory phase is predominated by the influx of the </a:t>
            </a:r>
            <a:r>
              <a:rPr lang="en-US" dirty="0" err="1" smtClean="0"/>
              <a:t>polymorphonuclear</a:t>
            </a:r>
            <a:r>
              <a:rPr lang="en-US" dirty="0" smtClean="0"/>
              <a:t> leukocytes (PMNs) and the later component predominated by </a:t>
            </a:r>
            <a:r>
              <a:rPr lang="en-US" dirty="0" err="1" smtClean="0"/>
              <a:t>monocytes</a:t>
            </a:r>
            <a:r>
              <a:rPr lang="en-US" dirty="0" smtClean="0"/>
              <a:t>/macrophages.</a:t>
            </a:r>
          </a:p>
          <a:p>
            <a:r>
              <a:rPr lang="en-US" dirty="0" smtClean="0"/>
              <a:t>Within the first 6-8 hours, PMNs engorge the wound. </a:t>
            </a:r>
          </a:p>
          <a:p>
            <a:r>
              <a:rPr lang="en-US" dirty="0" smtClean="0"/>
              <a:t>These cells cleanse the wound, clearing it of debris.</a:t>
            </a:r>
          </a:p>
          <a:p>
            <a:r>
              <a:rPr lang="en-US" dirty="0" err="1" smtClean="0"/>
              <a:t>Monocytes</a:t>
            </a:r>
            <a:r>
              <a:rPr lang="en-US" dirty="0" smtClean="0"/>
              <a:t>, termed macrophages continue the cleansing process and manufacture various growth factors during days 3-4. </a:t>
            </a:r>
          </a:p>
          <a:p>
            <a:r>
              <a:rPr lang="en-US" dirty="0" smtClean="0"/>
              <a:t>The macrophages mediate multiplication of endothelial cells with the sprouting of new blood vessels, duplication of smooth muscle cells, secretion of TGFs, cytokines and interleukin (IL)–1, tumor necrosis factor (TNF), and PDGF</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Third phase -             Granulation/proliferation</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This phase consists of different </a:t>
            </a:r>
            <a:r>
              <a:rPr lang="en-US" dirty="0" err="1" smtClean="0"/>
              <a:t>subphases</a:t>
            </a:r>
            <a:r>
              <a:rPr lang="en-US" dirty="0" smtClean="0"/>
              <a:t>; "</a:t>
            </a:r>
            <a:r>
              <a:rPr lang="en-US" dirty="0" err="1" smtClean="0"/>
              <a:t>fibroplasia</a:t>
            </a:r>
            <a:r>
              <a:rPr lang="en-US" dirty="0" smtClean="0"/>
              <a:t>, matrix deposition, angiogenesis and re-</a:t>
            </a:r>
            <a:r>
              <a:rPr lang="en-US" dirty="0" err="1" smtClean="0"/>
              <a:t>epithelialization</a:t>
            </a:r>
            <a:r>
              <a:rPr lang="en-US" dirty="0" smtClean="0"/>
              <a:t>".</a:t>
            </a:r>
          </a:p>
          <a:p>
            <a:r>
              <a:rPr lang="en-US" dirty="0" smtClean="0"/>
              <a:t>In days 5-7, fibroblasts have migrated into the wound, laying down new collagen of the subtypes I and III. Early in normal wound healing, type III collagen predominates but is later replaced by type I collagen. </a:t>
            </a:r>
          </a:p>
          <a:p>
            <a:r>
              <a:rPr lang="en-US" dirty="0" smtClean="0"/>
              <a:t>Fibroblasts </a:t>
            </a:r>
            <a:r>
              <a:rPr lang="en-US" dirty="0" err="1" smtClean="0"/>
              <a:t>prolifertion</a:t>
            </a:r>
            <a:r>
              <a:rPr lang="en-US" dirty="0" smtClean="0"/>
              <a:t> produces </a:t>
            </a:r>
            <a:r>
              <a:rPr lang="en-US" dirty="0" err="1" smtClean="0"/>
              <a:t>Glycosaminoglycans</a:t>
            </a:r>
            <a:r>
              <a:rPr lang="en-US" dirty="0" smtClean="0"/>
              <a:t> and </a:t>
            </a:r>
            <a:r>
              <a:rPr lang="en-US" dirty="0" err="1" smtClean="0"/>
              <a:t>fibronectin</a:t>
            </a:r>
            <a:r>
              <a:rPr lang="en-US" dirty="0" smtClean="0"/>
              <a:t> which cover the wound. These include </a:t>
            </a:r>
            <a:r>
              <a:rPr lang="en-US" dirty="0" err="1" smtClean="0"/>
              <a:t>heparan</a:t>
            </a:r>
            <a:r>
              <a:rPr lang="en-US" dirty="0" smtClean="0"/>
              <a:t> sulfate, </a:t>
            </a:r>
            <a:r>
              <a:rPr lang="en-US" dirty="0" err="1" smtClean="0"/>
              <a:t>hyaluronic</a:t>
            </a:r>
            <a:r>
              <a:rPr lang="en-US" dirty="0" smtClean="0"/>
              <a:t> acid, </a:t>
            </a:r>
            <a:r>
              <a:rPr lang="en-US" dirty="0" err="1" smtClean="0"/>
              <a:t>chondroitin</a:t>
            </a:r>
            <a:r>
              <a:rPr lang="en-US" dirty="0" smtClean="0"/>
              <a:t> sulfate,  </a:t>
            </a:r>
            <a:r>
              <a:rPr lang="en-US" dirty="0" err="1" smtClean="0"/>
              <a:t>keratan</a:t>
            </a:r>
            <a:r>
              <a:rPr lang="en-US" dirty="0" smtClean="0"/>
              <a:t> sulfate and </a:t>
            </a:r>
            <a:r>
              <a:rPr lang="en-US" dirty="0" err="1" smtClean="0"/>
              <a:t>proteoglycans</a:t>
            </a:r>
            <a:endParaRPr lang="en-US" dirty="0" smtClean="0"/>
          </a:p>
          <a:p>
            <a:r>
              <a:rPr lang="en-US" dirty="0" smtClean="0"/>
              <a:t>Angiogenesis(formation of new blood vessels) is the product of parent vessel offshoots. Basic FGF and vascular endothelial growth factor are believed to modulate angiogenesis. </a:t>
            </a:r>
          </a:p>
          <a:p>
            <a:r>
              <a:rPr lang="en-US" dirty="0" smtClean="0"/>
              <a:t>Re-</a:t>
            </a:r>
            <a:r>
              <a:rPr lang="en-US" dirty="0" err="1" smtClean="0"/>
              <a:t>epithelization</a:t>
            </a:r>
            <a:r>
              <a:rPr lang="en-US" dirty="0" smtClean="0"/>
              <a:t>; loss of contact </a:t>
            </a:r>
            <a:r>
              <a:rPr lang="en-US" dirty="0" err="1" smtClean="0"/>
              <a:t>inhibiion</a:t>
            </a:r>
            <a:r>
              <a:rPr lang="en-US" dirty="0" smtClean="0"/>
              <a:t> initiates the migration of cells from the periphery of the wound and </a:t>
            </a:r>
            <a:r>
              <a:rPr lang="en-US" dirty="0" err="1" smtClean="0"/>
              <a:t>adnexal</a:t>
            </a:r>
            <a:r>
              <a:rPr lang="en-US" dirty="0" smtClean="0"/>
              <a:t> structures. Epidermal growth factors are believed to play a key role in this aspect of wound healing. </a:t>
            </a:r>
          </a:p>
          <a:p>
            <a:r>
              <a:rPr lang="en-US" dirty="0" smtClean="0"/>
              <a:t>This succession of </a:t>
            </a:r>
            <a:r>
              <a:rPr lang="en-US" dirty="0" err="1" smtClean="0"/>
              <a:t>subphases</a:t>
            </a:r>
            <a:r>
              <a:rPr lang="en-US" dirty="0" smtClean="0"/>
              <a:t> can last up to 4 weeks in the clean and uncontaminated wound.</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Fourth phase - Remodeling/maturation</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77500" lnSpcReduction="20000"/>
          </a:bodyPr>
          <a:lstStyle/>
          <a:p>
            <a:r>
              <a:rPr lang="en-US" dirty="0" smtClean="0"/>
              <a:t>This can last for years after the initial injury occurred. </a:t>
            </a:r>
          </a:p>
          <a:p>
            <a:r>
              <a:rPr lang="en-US" dirty="0" smtClean="0"/>
              <a:t>Collagen is degraded and deposited in an equilibrium-producing fashion, resulting in no change in the amount of collagen present in the wound. </a:t>
            </a:r>
          </a:p>
          <a:p>
            <a:r>
              <a:rPr lang="en-US" dirty="0" err="1" smtClean="0"/>
              <a:t>Colagen</a:t>
            </a:r>
            <a:r>
              <a:rPr lang="en-US" dirty="0" smtClean="0"/>
              <a:t> reorganizes along tension lines</a:t>
            </a:r>
          </a:p>
          <a:p>
            <a:pPr>
              <a:lnSpc>
                <a:spcPct val="90000"/>
              </a:lnSpc>
            </a:pPr>
            <a:r>
              <a:rPr lang="en-US" dirty="0" smtClean="0"/>
              <a:t>Contraction of the wound is mediated by </a:t>
            </a:r>
            <a:r>
              <a:rPr lang="en-US" dirty="0" err="1" smtClean="0"/>
              <a:t>myofibroblasts</a:t>
            </a:r>
            <a:r>
              <a:rPr lang="en-US" dirty="0" smtClean="0"/>
              <a:t> which appear on the wound on day 3-21</a:t>
            </a:r>
          </a:p>
          <a:p>
            <a:pPr>
              <a:lnSpc>
                <a:spcPct val="90000"/>
              </a:lnSpc>
            </a:pPr>
            <a:r>
              <a:rPr lang="en-US" dirty="0" err="1" smtClean="0"/>
              <a:t>Myofibroblasts</a:t>
            </a:r>
            <a:r>
              <a:rPr lang="en-US" dirty="0" smtClean="0"/>
              <a:t> are located in periphery and pull wound edges together.</a:t>
            </a:r>
          </a:p>
          <a:p>
            <a:r>
              <a:rPr lang="en-US" dirty="0" smtClean="0"/>
              <a:t>Wound contraction occurs to a greater extent with secondary healing than with primary healing.</a:t>
            </a:r>
          </a:p>
          <a:p>
            <a:r>
              <a:rPr lang="en-US" dirty="0" smtClean="0"/>
              <a:t>Maximal tensile strength of the wound is achieved by the 12th week, and the ultimate resultant scar has only 80% of the tensile strength of the original skin that it has replaced. </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Healing by Second Intention </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When cell or tissue loss is more extensive, such as in large wounds, abscess formation, and ulceration, the repair process is more complex, as is also the case after infarction in </a:t>
            </a:r>
            <a:r>
              <a:rPr lang="en-US" dirty="0" err="1" smtClean="0"/>
              <a:t>parenchymal</a:t>
            </a:r>
            <a:r>
              <a:rPr lang="en-US" dirty="0" smtClean="0"/>
              <a:t> organs. </a:t>
            </a:r>
          </a:p>
          <a:p>
            <a:r>
              <a:rPr lang="en-US" dirty="0" smtClean="0"/>
              <a:t>In second-intention healing, also known as </a:t>
            </a:r>
            <a:r>
              <a:rPr lang="en-US" i="1" dirty="0" smtClean="0"/>
              <a:t>healing by secondary union</a:t>
            </a:r>
            <a:r>
              <a:rPr lang="en-US" dirty="0" smtClean="0"/>
              <a:t>, the inflammatory reaction is more intense, there is abundant development of granulation tissue, and the wound contracts by the action of </a:t>
            </a:r>
            <a:r>
              <a:rPr lang="en-US" i="1" dirty="0" err="1" smtClean="0"/>
              <a:t>myofibroblasts</a:t>
            </a:r>
            <a:r>
              <a:rPr lang="en-US" i="1" dirty="0" smtClean="0"/>
              <a:t>.</a:t>
            </a:r>
            <a:r>
              <a:rPr lang="en-US" dirty="0" smtClean="0"/>
              <a:t> This is followed by accumulation of ECM and formation of a large scar.</a:t>
            </a:r>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Differences between secondary &amp;primary wound healing</a:t>
            </a:r>
            <a:endParaRPr lang="en-US" dirty="0"/>
          </a:p>
        </p:txBody>
      </p:sp>
      <p:sp>
        <p:nvSpPr>
          <p:cNvPr id="3" name="Content Placeholder 2"/>
          <p:cNvSpPr>
            <a:spLocks noGrp="1"/>
          </p:cNvSpPr>
          <p:nvPr>
            <p:ph sz="quarter" idx="1"/>
          </p:nvPr>
        </p:nvSpPr>
        <p:spPr>
          <a:xfrm>
            <a:off x="612648" y="1447800"/>
            <a:ext cx="8153400" cy="5410200"/>
          </a:xfrm>
        </p:spPr>
        <p:txBody>
          <a:bodyPr>
            <a:normAutofit fontScale="77500" lnSpcReduction="20000"/>
          </a:bodyPr>
          <a:lstStyle/>
          <a:p>
            <a:r>
              <a:rPr lang="en-US" i="1" dirty="0" smtClean="0"/>
              <a:t>A larger clot, </a:t>
            </a:r>
            <a:r>
              <a:rPr lang="en-US" dirty="0" smtClean="0"/>
              <a:t>rich in fibrin and </a:t>
            </a:r>
            <a:r>
              <a:rPr lang="en-US" dirty="0" err="1" smtClean="0"/>
              <a:t>fibronectin</a:t>
            </a:r>
            <a:r>
              <a:rPr lang="en-US" dirty="0" smtClean="0"/>
              <a:t> forms at the surface of the wound. </a:t>
            </a:r>
          </a:p>
          <a:p>
            <a:r>
              <a:rPr lang="en-US" i="1" dirty="0" smtClean="0"/>
              <a:t>Inflammation is more intense</a:t>
            </a:r>
            <a:r>
              <a:rPr lang="en-US" dirty="0" smtClean="0"/>
              <a:t> because large tissue defects have a greater volume of necrotic debris, </a:t>
            </a:r>
            <a:r>
              <a:rPr lang="en-US" dirty="0" err="1" smtClean="0"/>
              <a:t>exudate</a:t>
            </a:r>
            <a:r>
              <a:rPr lang="en-US" dirty="0" smtClean="0"/>
              <a:t>, and fibrin that must be removed.</a:t>
            </a:r>
          </a:p>
          <a:p>
            <a:r>
              <a:rPr lang="en-US" i="1" dirty="0" smtClean="0"/>
              <a:t>Much larger amounts of granulation tissue are formed </a:t>
            </a:r>
            <a:r>
              <a:rPr lang="en-US" dirty="0" smtClean="0"/>
              <a:t>to fill in the gaps and provide the underlying framework for the </a:t>
            </a:r>
            <a:r>
              <a:rPr lang="en-US" dirty="0" err="1" smtClean="0"/>
              <a:t>regrowth</a:t>
            </a:r>
            <a:r>
              <a:rPr lang="en-US" dirty="0" smtClean="0"/>
              <a:t> of tissue epithelium.</a:t>
            </a:r>
          </a:p>
          <a:p>
            <a:r>
              <a:rPr lang="en-US" dirty="0" smtClean="0"/>
              <a:t>A greater volume of granulation tissue results in a greater mass of scar tissue.</a:t>
            </a:r>
          </a:p>
          <a:p>
            <a:r>
              <a:rPr lang="en-US" i="1" dirty="0" smtClean="0"/>
              <a:t>Secondary healing involves wound contraction.</a:t>
            </a:r>
            <a:r>
              <a:rPr lang="en-US" dirty="0" smtClean="0"/>
              <a:t> Within 6 weeks, for example, large skin defects may be reduced to 5% to 10% of their original size, largely by contraction. This process has been ascribed to the presence of </a:t>
            </a:r>
            <a:r>
              <a:rPr lang="en-US" i="1" dirty="0" err="1" smtClean="0"/>
              <a:t>myofibroblasts</a:t>
            </a:r>
            <a:r>
              <a:rPr lang="en-US" i="1" dirty="0" smtClean="0"/>
              <a:t>,</a:t>
            </a:r>
            <a:r>
              <a:rPr lang="en-US" dirty="0" smtClean="0"/>
              <a:t> which are modified fibroblasts exhibiting many of the </a:t>
            </a:r>
            <a:r>
              <a:rPr lang="en-US" dirty="0" err="1" smtClean="0"/>
              <a:t>ultrastructural</a:t>
            </a:r>
            <a:r>
              <a:rPr lang="en-US" dirty="0" smtClean="0"/>
              <a:t> and functional features of contractile smooth muscle cells</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Complications of Wound Healing</a:t>
            </a:r>
            <a:br>
              <a:rPr lang="en-US" b="1" dirty="0" smtClean="0"/>
            </a:br>
            <a:endParaRPr lang="en-US" dirty="0"/>
          </a:p>
        </p:txBody>
      </p:sp>
      <p:sp>
        <p:nvSpPr>
          <p:cNvPr id="3" name="Content Placeholder 2"/>
          <p:cNvSpPr>
            <a:spLocks noGrp="1"/>
          </p:cNvSpPr>
          <p:nvPr>
            <p:ph sz="quarter" idx="1"/>
          </p:nvPr>
        </p:nvSpPr>
        <p:spPr>
          <a:xfrm>
            <a:off x="381000" y="1524000"/>
            <a:ext cx="8229600" cy="4525963"/>
          </a:xfrm>
        </p:spPr>
        <p:txBody>
          <a:bodyPr>
            <a:normAutofit fontScale="92500"/>
          </a:bodyPr>
          <a:lstStyle/>
          <a:p>
            <a:pPr marL="514350" indent="-514350">
              <a:buFont typeface="+mj-lt"/>
              <a:buAutoNum type="arabicPeriod"/>
            </a:pPr>
            <a:r>
              <a:rPr lang="en-US" i="1" dirty="0" smtClean="0"/>
              <a:t>Infection </a:t>
            </a:r>
            <a:r>
              <a:rPr lang="en-US" i="1" dirty="0"/>
              <a:t>of </a:t>
            </a:r>
            <a:r>
              <a:rPr lang="en-US" i="1" dirty="0" smtClean="0"/>
              <a:t>wound</a:t>
            </a:r>
            <a:endParaRPr lang="en-US" dirty="0" smtClean="0"/>
          </a:p>
          <a:p>
            <a:pPr marL="514350" indent="-514350">
              <a:buFont typeface="+mj-lt"/>
              <a:buAutoNum type="arabicPeriod"/>
            </a:pPr>
            <a:r>
              <a:rPr lang="en-US" i="1" dirty="0" smtClean="0"/>
              <a:t>Epidermal cyst formation</a:t>
            </a:r>
            <a:endParaRPr lang="en-US" dirty="0" smtClean="0"/>
          </a:p>
          <a:p>
            <a:pPr marL="514350" indent="-514350">
              <a:buFont typeface="+mj-lt"/>
              <a:buAutoNum type="arabicPeriod"/>
            </a:pPr>
            <a:r>
              <a:rPr lang="en-US" i="1" dirty="0" smtClean="0"/>
              <a:t>Pigmentation; hypo/</a:t>
            </a:r>
            <a:r>
              <a:rPr lang="en-US" i="1" dirty="0" err="1" smtClean="0"/>
              <a:t>hyperpigmentation</a:t>
            </a:r>
            <a:endParaRPr lang="en-US" dirty="0" smtClean="0"/>
          </a:p>
          <a:p>
            <a:pPr marL="514350" indent="-514350">
              <a:buFont typeface="+mj-lt"/>
              <a:buAutoNum type="arabicPeriod"/>
            </a:pPr>
            <a:r>
              <a:rPr lang="en-US" i="1" dirty="0" err="1" smtClean="0"/>
              <a:t>Hypotrophic</a:t>
            </a:r>
            <a:r>
              <a:rPr lang="en-US" i="1" dirty="0" smtClean="0"/>
              <a:t> scar/Deficient </a:t>
            </a:r>
            <a:r>
              <a:rPr lang="en-US" i="1" dirty="0"/>
              <a:t>scar </a:t>
            </a:r>
            <a:r>
              <a:rPr lang="en-US" i="1" dirty="0" smtClean="0"/>
              <a:t>formation.</a:t>
            </a:r>
          </a:p>
          <a:p>
            <a:pPr marL="514350" indent="-514350">
              <a:buFont typeface="+mj-lt"/>
              <a:buAutoNum type="arabicPeriod"/>
            </a:pPr>
            <a:r>
              <a:rPr lang="en-US" i="1" dirty="0" smtClean="0"/>
              <a:t>Chronic ulcers</a:t>
            </a:r>
            <a:endParaRPr lang="en-US" dirty="0" smtClean="0"/>
          </a:p>
          <a:p>
            <a:pPr marL="514350" indent="-514350">
              <a:buFont typeface="+mj-lt"/>
              <a:buAutoNum type="arabicPeriod"/>
            </a:pPr>
            <a:r>
              <a:rPr lang="en-US" dirty="0" err="1" smtClean="0"/>
              <a:t>Keloid</a:t>
            </a:r>
            <a:r>
              <a:rPr lang="en-US" dirty="0" smtClean="0"/>
              <a:t> formation – raised scar beyond the original site</a:t>
            </a:r>
          </a:p>
          <a:p>
            <a:pPr marL="514350" indent="-514350">
              <a:buFont typeface="+mj-lt"/>
              <a:buAutoNum type="arabicPeriod"/>
            </a:pPr>
            <a:r>
              <a:rPr lang="en-US" dirty="0" smtClean="0"/>
              <a:t>Hypertrophic scar- raised scar confined within the margins of the original </a:t>
            </a:r>
            <a:r>
              <a:rPr lang="en-US" dirty="0" smtClean="0"/>
              <a:t>site</a:t>
            </a:r>
          </a:p>
          <a:p>
            <a:pPr marL="514350" indent="-514350">
              <a:buFont typeface="+mj-lt"/>
              <a:buAutoNum type="arabicPeriod"/>
            </a:pPr>
            <a:r>
              <a:rPr lang="en-US" dirty="0" smtClean="0"/>
              <a:t>Contracture formation in joints</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Factors Influencing Healing</a:t>
            </a:r>
            <a:br>
              <a:rPr lang="en-US" b="1" dirty="0" smtClean="0"/>
            </a:b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Factors that influence wound healing may be; Locally or systemic</a:t>
            </a:r>
          </a:p>
          <a:p>
            <a:pPr>
              <a:buNone/>
            </a:pPr>
            <a:r>
              <a:rPr lang="en-US" b="1" dirty="0" smtClean="0"/>
              <a:t>A. LOCAL FACTORS:</a:t>
            </a:r>
          </a:p>
          <a:p>
            <a:r>
              <a:rPr lang="en-US" dirty="0" smtClean="0"/>
              <a:t>Wound </a:t>
            </a:r>
            <a:r>
              <a:rPr lang="en-US" i="1" dirty="0" smtClean="0"/>
              <a:t>Infection</a:t>
            </a:r>
          </a:p>
          <a:p>
            <a:r>
              <a:rPr lang="en-US" i="1" dirty="0" smtClean="0"/>
              <a:t>Poor blood supply to wound slows healing e.g. injuries to </a:t>
            </a:r>
            <a:r>
              <a:rPr lang="en-US" dirty="0" smtClean="0"/>
              <a:t>face heal quickly due to rich blood supply while injury to leg with varicose ulcers having poor blood supply heals slowly.</a:t>
            </a:r>
          </a:p>
          <a:p>
            <a:r>
              <a:rPr lang="en-US" i="1" dirty="0" smtClean="0"/>
              <a:t>Foreign bodies including sutures interfere with healing and </a:t>
            </a:r>
            <a:r>
              <a:rPr lang="en-US" dirty="0" smtClean="0"/>
              <a:t>cause intense inflammatory reaction and infection.</a:t>
            </a:r>
          </a:p>
          <a:p>
            <a:r>
              <a:rPr lang="en-US" i="1" dirty="0" smtClean="0"/>
              <a:t>Movement at wound site </a:t>
            </a:r>
          </a:p>
          <a:p>
            <a:r>
              <a:rPr lang="en-US" dirty="0" smtClean="0"/>
              <a:t>Exposure to </a:t>
            </a:r>
            <a:r>
              <a:rPr lang="en-US" i="1" dirty="0" err="1" smtClean="0"/>
              <a:t>ionising</a:t>
            </a:r>
            <a:r>
              <a:rPr lang="en-US" i="1" dirty="0" smtClean="0"/>
              <a:t> radiation</a:t>
            </a:r>
            <a:endParaRPr lang="en-US" dirty="0" smtClean="0"/>
          </a:p>
          <a:p>
            <a:r>
              <a:rPr lang="en-US" i="1" dirty="0" smtClean="0"/>
              <a:t>Recurrent trauma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 SYSTEMIC FACTORS</a:t>
            </a:r>
            <a:endParaRPr lang="en-US" dirty="0"/>
          </a:p>
        </p:txBody>
      </p:sp>
      <p:sp>
        <p:nvSpPr>
          <p:cNvPr id="3" name="Content Placeholder 2"/>
          <p:cNvSpPr>
            <a:spLocks noGrp="1"/>
          </p:cNvSpPr>
          <p:nvPr>
            <p:ph sz="quarter" idx="1"/>
          </p:nvPr>
        </p:nvSpPr>
        <p:spPr/>
        <p:txBody>
          <a:bodyPr>
            <a:normAutofit lnSpcReduction="10000"/>
          </a:bodyPr>
          <a:lstStyle/>
          <a:p>
            <a:pPr marL="514350" indent="-514350">
              <a:buFont typeface="+mj-lt"/>
              <a:buAutoNum type="arabicPeriod"/>
            </a:pPr>
            <a:r>
              <a:rPr lang="en-US" i="1" dirty="0" smtClean="0"/>
              <a:t>Advanced age. </a:t>
            </a:r>
            <a:r>
              <a:rPr lang="en-US" dirty="0" smtClean="0"/>
              <a:t>due to poor blood supply to the injured area.</a:t>
            </a:r>
          </a:p>
          <a:p>
            <a:pPr marL="514350" indent="-514350">
              <a:buFont typeface="+mj-lt"/>
              <a:buAutoNum type="arabicPeriod"/>
            </a:pPr>
            <a:r>
              <a:rPr lang="en-US" i="1" dirty="0" smtClean="0"/>
              <a:t>Nutrition Deficiency </a:t>
            </a:r>
            <a:r>
              <a:rPr lang="en-US" i="1" dirty="0" err="1" smtClean="0"/>
              <a:t>eg</a:t>
            </a:r>
            <a:r>
              <a:rPr lang="en-US" i="1" dirty="0" smtClean="0"/>
              <a:t> vitamin </a:t>
            </a:r>
            <a:r>
              <a:rPr lang="en-US" dirty="0" smtClean="0"/>
              <a:t>C (scurvy), vitamin A and zinc.</a:t>
            </a:r>
          </a:p>
          <a:p>
            <a:pPr marL="514350" indent="-514350">
              <a:buFont typeface="+mj-lt"/>
              <a:buAutoNum type="arabicPeriod"/>
            </a:pPr>
            <a:r>
              <a:rPr lang="en-US" i="1" dirty="0" smtClean="0"/>
              <a:t>Systemic infection </a:t>
            </a:r>
            <a:r>
              <a:rPr lang="en-US" i="1" dirty="0" err="1" smtClean="0"/>
              <a:t>eg</a:t>
            </a:r>
            <a:r>
              <a:rPr lang="en-US" i="1" dirty="0" smtClean="0"/>
              <a:t> septicemia</a:t>
            </a:r>
          </a:p>
          <a:p>
            <a:pPr marL="514350" indent="-514350">
              <a:buFont typeface="+mj-lt"/>
              <a:buAutoNum type="arabicPeriod"/>
            </a:pPr>
            <a:r>
              <a:rPr lang="en-US" i="1" dirty="0" smtClean="0"/>
              <a:t>Steroid use</a:t>
            </a:r>
            <a:endParaRPr lang="en-US" dirty="0" smtClean="0"/>
          </a:p>
          <a:p>
            <a:pPr marL="514350" indent="-514350">
              <a:buFont typeface="+mj-lt"/>
              <a:buAutoNum type="arabicPeriod"/>
            </a:pPr>
            <a:r>
              <a:rPr lang="en-US" i="1" dirty="0" smtClean="0"/>
              <a:t>Uncontrolled diabetics</a:t>
            </a:r>
          </a:p>
          <a:p>
            <a:pPr marL="514350" indent="-514350">
              <a:buFont typeface="+mj-lt"/>
              <a:buAutoNum type="arabicPeriod"/>
            </a:pPr>
            <a:r>
              <a:rPr lang="en-US" i="1" dirty="0" smtClean="0"/>
              <a:t>Anemia</a:t>
            </a:r>
          </a:p>
          <a:p>
            <a:pPr marL="514350" indent="-514350">
              <a:buFont typeface="+mj-lt"/>
              <a:buAutoNum type="arabicPeriod"/>
            </a:pPr>
            <a:r>
              <a:rPr lang="en-US" i="1" dirty="0" err="1" smtClean="0"/>
              <a:t>Immunosupression</a:t>
            </a:r>
            <a:r>
              <a:rPr lang="en-US" i="1" dirty="0" smtClean="0"/>
              <a:t> </a:t>
            </a:r>
            <a:r>
              <a:rPr lang="en-US" i="1" dirty="0" err="1" smtClean="0"/>
              <a:t>i.e</a:t>
            </a:r>
            <a:r>
              <a:rPr lang="en-US" i="1" dirty="0" smtClean="0"/>
              <a:t> malignancy, HIV/AIDS</a:t>
            </a:r>
            <a:endParaRPr lang="en-US"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Fracture Healing</a:t>
            </a:r>
            <a:r>
              <a:rPr lang="en-US" b="1" i="1" dirty="0" smtClean="0"/>
              <a:t/>
            </a:r>
            <a:br>
              <a:rPr lang="en-US" b="1" i="1" dirty="0" smtClean="0"/>
            </a:br>
            <a:endParaRPr lang="en-US" dirty="0"/>
          </a:p>
        </p:txBody>
      </p:sp>
      <p:sp>
        <p:nvSpPr>
          <p:cNvPr id="3" name="Content Placeholder 2"/>
          <p:cNvSpPr>
            <a:spLocks noGrp="1"/>
          </p:cNvSpPr>
          <p:nvPr>
            <p:ph sz="quarter" idx="1"/>
          </p:nvPr>
        </p:nvSpPr>
        <p:spPr>
          <a:xfrm>
            <a:off x="612648" y="1600200"/>
            <a:ext cx="8153400" cy="5257800"/>
          </a:xfrm>
        </p:spPr>
        <p:txBody>
          <a:bodyPr>
            <a:normAutofit fontScale="70000" lnSpcReduction="20000"/>
          </a:bodyPr>
          <a:lstStyle/>
          <a:p>
            <a:r>
              <a:rPr lang="en-US" dirty="0" smtClean="0"/>
              <a:t>Healing of fracture by callus formation depends upon some clinical considerations whether the fracture is: </a:t>
            </a:r>
          </a:p>
          <a:p>
            <a:pPr lvl="1"/>
            <a:r>
              <a:rPr lang="en-US" i="1" dirty="0" smtClean="0"/>
              <a:t>Traumatic (in previously normal bone), or </a:t>
            </a:r>
          </a:p>
          <a:p>
            <a:pPr lvl="1"/>
            <a:r>
              <a:rPr lang="en-US" i="1" dirty="0" smtClean="0"/>
              <a:t>Pathological (in previously </a:t>
            </a:r>
            <a:r>
              <a:rPr lang="en-US" dirty="0" smtClean="0"/>
              <a:t>diseased bone); </a:t>
            </a:r>
          </a:p>
          <a:p>
            <a:pPr lvl="1"/>
            <a:r>
              <a:rPr lang="en-US" i="1" dirty="0" smtClean="0"/>
              <a:t>Complete or incomplete like green-stick fracture; and simple (closed)</a:t>
            </a:r>
          </a:p>
          <a:p>
            <a:pPr lvl="1"/>
            <a:r>
              <a:rPr lang="en-US" i="1" dirty="0" smtClean="0"/>
              <a:t>Comminuted (splintering of bone), or compound </a:t>
            </a:r>
            <a:r>
              <a:rPr lang="en-US" dirty="0" smtClean="0"/>
              <a:t>(communicating to skin surface)</a:t>
            </a:r>
          </a:p>
          <a:p>
            <a:r>
              <a:rPr lang="en-US" b="1" dirty="0" smtClean="0"/>
              <a:t>Primary union of fractures </a:t>
            </a:r>
            <a:r>
              <a:rPr lang="en-US" dirty="0" smtClean="0"/>
              <a:t>occurs in a few special situations when the ends of fracture are approximated as is done by application of compression clamps. In these cases, bony union takes place with formation of </a:t>
            </a:r>
            <a:r>
              <a:rPr lang="en-US" dirty="0" err="1" smtClean="0"/>
              <a:t>medullary</a:t>
            </a:r>
            <a:r>
              <a:rPr lang="en-US" dirty="0" smtClean="0"/>
              <a:t> callus without </a:t>
            </a:r>
            <a:r>
              <a:rPr lang="en-US" dirty="0" err="1" smtClean="0"/>
              <a:t>periosteal</a:t>
            </a:r>
            <a:r>
              <a:rPr lang="en-US" dirty="0" smtClean="0"/>
              <a:t> callus formation.</a:t>
            </a:r>
          </a:p>
          <a:p>
            <a:r>
              <a:rPr lang="en-US" b="1" dirty="0" smtClean="0"/>
              <a:t>Secondary union is the more common process of fracture healing.</a:t>
            </a:r>
          </a:p>
          <a:p>
            <a:r>
              <a:rPr lang="en-US" dirty="0" smtClean="0"/>
              <a:t>Though it is a continuous process, secondary bone union is described in 4 phases;</a:t>
            </a:r>
          </a:p>
          <a:p>
            <a:pPr lvl="1"/>
            <a:r>
              <a:rPr lang="en-US" dirty="0" smtClean="0"/>
              <a:t>Hematoma</a:t>
            </a:r>
          </a:p>
          <a:p>
            <a:pPr lvl="1"/>
            <a:r>
              <a:rPr lang="en-US" dirty="0" err="1" smtClean="0"/>
              <a:t>Procallus</a:t>
            </a:r>
            <a:r>
              <a:rPr lang="en-US" dirty="0" smtClean="0"/>
              <a:t> formation/granulation</a:t>
            </a:r>
          </a:p>
          <a:p>
            <a:pPr lvl="1"/>
            <a:r>
              <a:rPr lang="en-US" dirty="0" smtClean="0"/>
              <a:t>Callus formation</a:t>
            </a:r>
          </a:p>
          <a:p>
            <a:pPr lvl="1"/>
            <a:r>
              <a:rPr lang="en-US" dirty="0" err="1" smtClean="0"/>
              <a:t>Remodelling</a:t>
            </a:r>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sz="quarter" idx="1"/>
          </p:nvPr>
        </p:nvSpPr>
        <p:spPr>
          <a:xfrm>
            <a:off x="457200" y="1600200"/>
            <a:ext cx="8229600" cy="5257800"/>
          </a:xfrm>
        </p:spPr>
        <p:txBody>
          <a:bodyPr>
            <a:normAutofit fontScale="77500" lnSpcReduction="20000"/>
          </a:bodyPr>
          <a:lstStyle/>
          <a:p>
            <a:pPr>
              <a:buNone/>
            </a:pPr>
            <a:r>
              <a:rPr lang="en-US" b="1" dirty="0" smtClean="0"/>
              <a:t>Hematoma formation </a:t>
            </a:r>
          </a:p>
          <a:p>
            <a:r>
              <a:rPr lang="en-US" dirty="0" err="1" smtClean="0"/>
              <a:t>Haematoma</a:t>
            </a:r>
            <a:r>
              <a:rPr lang="en-US" dirty="0" smtClean="0"/>
              <a:t> forms due to bleeding from torn blood vessels, filling the area surrounding the fracture. Loose meshwork is formed by blood and fibrin clot which acts as framework for subsequent granulation tissue formation.</a:t>
            </a:r>
          </a:p>
          <a:p>
            <a:endParaRPr lang="en-US" b="1" dirty="0" smtClean="0"/>
          </a:p>
          <a:p>
            <a:pPr>
              <a:buNone/>
            </a:pPr>
            <a:r>
              <a:rPr lang="en-US" b="1" dirty="0" err="1" smtClean="0"/>
              <a:t>Procallus</a:t>
            </a:r>
            <a:r>
              <a:rPr lang="en-US" b="1" dirty="0" smtClean="0"/>
              <a:t> formation</a:t>
            </a:r>
          </a:p>
          <a:p>
            <a:r>
              <a:rPr lang="en-US" sz="2300" dirty="0" smtClean="0"/>
              <a:t>Local inflammatory response occurs at the site of injury with exudation of fibrin, polymorphs and macrophages. The macrophages clear away the fibrin, red blood cells, inflammatory </a:t>
            </a:r>
            <a:r>
              <a:rPr lang="en-US" sz="2300" dirty="0" err="1" smtClean="0"/>
              <a:t>exudate</a:t>
            </a:r>
            <a:r>
              <a:rPr lang="en-US" sz="2300" dirty="0" smtClean="0"/>
              <a:t> and debris. Fragments of </a:t>
            </a:r>
            <a:r>
              <a:rPr lang="en-US" sz="2300" dirty="0" err="1" smtClean="0"/>
              <a:t>necrosed</a:t>
            </a:r>
            <a:r>
              <a:rPr lang="en-US" sz="2300" dirty="0" smtClean="0"/>
              <a:t> bone are scavenged by macrophages and </a:t>
            </a:r>
            <a:r>
              <a:rPr lang="en-US" sz="2300" dirty="0" err="1" smtClean="0"/>
              <a:t>osteoclasts</a:t>
            </a:r>
            <a:r>
              <a:rPr lang="en-US" sz="2300" dirty="0" smtClean="0"/>
              <a:t>.</a:t>
            </a:r>
          </a:p>
          <a:p>
            <a:r>
              <a:rPr lang="en-US" sz="2300" dirty="0" smtClean="0"/>
              <a:t>Granulation tissue formation begins with </a:t>
            </a:r>
            <a:r>
              <a:rPr lang="en-US" sz="2300" dirty="0" err="1" smtClean="0"/>
              <a:t>neovascularisation</a:t>
            </a:r>
            <a:r>
              <a:rPr lang="en-US" sz="2300" dirty="0" smtClean="0"/>
              <a:t> and proliferation of </a:t>
            </a:r>
            <a:r>
              <a:rPr lang="en-US" sz="2300" dirty="0" err="1" smtClean="0"/>
              <a:t>mesenchymal</a:t>
            </a:r>
            <a:r>
              <a:rPr lang="en-US" sz="2300" dirty="0" smtClean="0"/>
              <a:t> cells from </a:t>
            </a:r>
            <a:r>
              <a:rPr lang="en-US" sz="2300" dirty="0" err="1" smtClean="0"/>
              <a:t>periosteum</a:t>
            </a:r>
            <a:r>
              <a:rPr lang="en-US" sz="2300" dirty="0" smtClean="0"/>
              <a:t> and </a:t>
            </a:r>
            <a:r>
              <a:rPr lang="en-US" sz="2300" dirty="0" err="1" smtClean="0"/>
              <a:t>endosteum</a:t>
            </a:r>
            <a:r>
              <a:rPr lang="en-US" sz="2300" dirty="0" smtClean="0"/>
              <a:t>. Some fibroblasts produce collagen fibers that span the break , while others differentiate into </a:t>
            </a:r>
            <a:r>
              <a:rPr lang="en-US" sz="2300" dirty="0" err="1" smtClean="0"/>
              <a:t>chondroblasts</a:t>
            </a:r>
            <a:r>
              <a:rPr lang="en-US" sz="2300" dirty="0" smtClean="0"/>
              <a:t> and begin secreting cartilage matrix. </a:t>
            </a:r>
            <a:r>
              <a:rPr lang="en-US" sz="2300" dirty="0" err="1" smtClean="0"/>
              <a:t>Osteoblasts</a:t>
            </a:r>
            <a:r>
              <a:rPr lang="en-US" sz="2300" dirty="0" smtClean="0"/>
              <a:t> begin forming spongy bone, a soft tissue callus which joins the ends of fractured bone without much strength. This entire structure is known as a </a:t>
            </a:r>
            <a:r>
              <a:rPr lang="en-US" sz="2300" dirty="0" err="1" smtClean="0"/>
              <a:t>fibrocartilaginous</a:t>
            </a:r>
            <a:r>
              <a:rPr lang="en-US" sz="2300" dirty="0" smtClean="0"/>
              <a:t> callus and it splints the broken bone.</a:t>
            </a:r>
          </a:p>
          <a:p>
            <a:endParaRPr lang="en-US" b="1"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a:t>
            </a:r>
            <a:endParaRPr lang="en-US" dirty="0"/>
          </a:p>
        </p:txBody>
      </p:sp>
      <p:sp>
        <p:nvSpPr>
          <p:cNvPr id="3" name="Content Placeholder 2"/>
          <p:cNvSpPr>
            <a:spLocks noGrp="1"/>
          </p:cNvSpPr>
          <p:nvPr>
            <p:ph sz="quarter" idx="1"/>
          </p:nvPr>
        </p:nvSpPr>
        <p:spPr>
          <a:xfrm>
            <a:off x="457200" y="1371600"/>
            <a:ext cx="8229600" cy="5486400"/>
          </a:xfrm>
        </p:spPr>
        <p:txBody>
          <a:bodyPr>
            <a:normAutofit fontScale="85000" lnSpcReduction="20000"/>
          </a:bodyPr>
          <a:lstStyle/>
          <a:p>
            <a:r>
              <a:rPr lang="en-US" b="1" i="1" dirty="0" smtClean="0"/>
              <a:t>Repair</a:t>
            </a:r>
            <a:r>
              <a:rPr lang="en-US" dirty="0" smtClean="0"/>
              <a:t> refers to the restoration of tissue architecture and function after an injury. It occurs by two types of reactions;</a:t>
            </a:r>
          </a:p>
          <a:p>
            <a:r>
              <a:rPr lang="en-US" dirty="0" smtClean="0"/>
              <a:t>Some tissues are able to replace the damaged components and essentially return to a normal state; this process is called </a:t>
            </a:r>
            <a:r>
              <a:rPr lang="en-US" b="1" i="1" dirty="0" smtClean="0"/>
              <a:t>regeneration</a:t>
            </a:r>
            <a:r>
              <a:rPr lang="en-US" dirty="0" smtClean="0"/>
              <a:t>. </a:t>
            </a:r>
          </a:p>
          <a:p>
            <a:r>
              <a:rPr lang="en-US" dirty="0" smtClean="0"/>
              <a:t>If the injured tissues are incapable of complete restitution, or if the supporting structures of the tissue are severely damaged, repair occurs by laying down of connective (fibrous) tissue, a process termed </a:t>
            </a:r>
            <a:r>
              <a:rPr lang="en-US" b="1" i="1" dirty="0" smtClean="0"/>
              <a:t>healing</a:t>
            </a:r>
            <a:r>
              <a:rPr lang="en-US" dirty="0" smtClean="0"/>
              <a:t> that results in </a:t>
            </a:r>
            <a:r>
              <a:rPr lang="en-US" i="1" dirty="0" smtClean="0"/>
              <a:t>scar formation</a:t>
            </a:r>
            <a:r>
              <a:rPr lang="en-US" dirty="0" smtClean="0"/>
              <a:t>. </a:t>
            </a:r>
          </a:p>
          <a:p>
            <a:r>
              <a:rPr lang="en-US" dirty="0" smtClean="0"/>
              <a:t>Although the fibrous scar is not normal, it provides enough structural stability that the injured tissue is usually able to function. After many common types of injury, both regeneration and scar formation contribute in varying degrees to the ultimate repair.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457200" y="1600200"/>
            <a:ext cx="8229600" cy="5257800"/>
          </a:xfrm>
        </p:spPr>
        <p:txBody>
          <a:bodyPr>
            <a:normAutofit fontScale="77500" lnSpcReduction="20000"/>
          </a:bodyPr>
          <a:lstStyle/>
          <a:p>
            <a:pPr>
              <a:buNone/>
            </a:pPr>
            <a:r>
              <a:rPr lang="en-US" b="1" dirty="0" smtClean="0"/>
              <a:t>II. CALLUS FORMATION. </a:t>
            </a:r>
          </a:p>
          <a:p>
            <a:pPr>
              <a:buFont typeface="Wingdings" pitchFamily="2" charset="2"/>
              <a:buChar char="§"/>
            </a:pPr>
            <a:r>
              <a:rPr lang="en-US" dirty="0" smtClean="0"/>
              <a:t>The </a:t>
            </a:r>
            <a:r>
              <a:rPr lang="en-US" dirty="0" err="1" smtClean="0"/>
              <a:t>procallus</a:t>
            </a:r>
            <a:r>
              <a:rPr lang="en-US" dirty="0" smtClean="0"/>
              <a:t> acts as scaffolding on which osseous callus composed of lamellar bone is formed. The woven bone is cleared away by incoming </a:t>
            </a:r>
            <a:r>
              <a:rPr lang="en-US" dirty="0" err="1" smtClean="0"/>
              <a:t>osteoclasts</a:t>
            </a:r>
            <a:r>
              <a:rPr lang="en-US" dirty="0" smtClean="0"/>
              <a:t> and the calcified cartilage disintegrates. In their place, newly-formed blood vessels and </a:t>
            </a:r>
            <a:r>
              <a:rPr lang="en-US" dirty="0" err="1" smtClean="0"/>
              <a:t>osteoblasts</a:t>
            </a:r>
            <a:r>
              <a:rPr lang="en-US" dirty="0" smtClean="0"/>
              <a:t> invade, laying down </a:t>
            </a:r>
            <a:r>
              <a:rPr lang="en-US" dirty="0" err="1" smtClean="0"/>
              <a:t>osteoid</a:t>
            </a:r>
            <a:r>
              <a:rPr lang="en-US" dirty="0" smtClean="0"/>
              <a:t> which is calcified and lamellar bone is formed by developing </a:t>
            </a:r>
            <a:r>
              <a:rPr lang="en-US" dirty="0" err="1" smtClean="0"/>
              <a:t>Haversian</a:t>
            </a:r>
            <a:r>
              <a:rPr lang="en-US" dirty="0" smtClean="0"/>
              <a:t> system concentrically around the blood vessels.</a:t>
            </a:r>
          </a:p>
          <a:p>
            <a:pPr>
              <a:buNone/>
            </a:pPr>
            <a:r>
              <a:rPr lang="en-US" b="1" dirty="0" smtClean="0"/>
              <a:t>III. REMODELLING. </a:t>
            </a:r>
          </a:p>
          <a:p>
            <a:pPr>
              <a:buFont typeface="Wingdings" pitchFamily="2" charset="2"/>
              <a:buChar char="§"/>
            </a:pPr>
            <a:r>
              <a:rPr lang="en-US" dirty="0" smtClean="0"/>
              <a:t>During the formation of lamellar bone, </a:t>
            </a:r>
            <a:r>
              <a:rPr lang="en-US" dirty="0" err="1" smtClean="0"/>
              <a:t>osteoblastic</a:t>
            </a:r>
            <a:r>
              <a:rPr lang="en-US" dirty="0" smtClean="0"/>
              <a:t> laying and </a:t>
            </a:r>
            <a:r>
              <a:rPr lang="en-US" dirty="0" err="1" smtClean="0"/>
              <a:t>osteoclastic</a:t>
            </a:r>
            <a:r>
              <a:rPr lang="en-US" dirty="0" smtClean="0"/>
              <a:t> removal are taking place </a:t>
            </a:r>
            <a:r>
              <a:rPr lang="en-US" dirty="0" err="1" smtClean="0"/>
              <a:t>remodelling</a:t>
            </a:r>
            <a:r>
              <a:rPr lang="en-US" dirty="0" smtClean="0"/>
              <a:t> the united bone ends, which after sometime, is indistinguishable from normal bone.</a:t>
            </a:r>
          </a:p>
          <a:p>
            <a:pPr>
              <a:buNone/>
            </a:pPr>
            <a:r>
              <a:rPr lang="en-US" b="1" dirty="0" smtClean="0"/>
              <a:t>COMPLICATIONS OF FRACTURE HEALING.</a:t>
            </a:r>
          </a:p>
          <a:p>
            <a:pPr>
              <a:buNone/>
            </a:pPr>
            <a:r>
              <a:rPr lang="en-US" dirty="0" smtClean="0"/>
              <a:t>1. </a:t>
            </a:r>
            <a:r>
              <a:rPr lang="en-US" dirty="0" err="1" smtClean="0"/>
              <a:t>Malunion</a:t>
            </a:r>
            <a:r>
              <a:rPr lang="en-US" dirty="0" smtClean="0"/>
              <a:t> </a:t>
            </a:r>
          </a:p>
          <a:p>
            <a:pPr>
              <a:buNone/>
            </a:pPr>
            <a:r>
              <a:rPr lang="en-US" dirty="0" smtClean="0"/>
              <a:t>2. Non-union</a:t>
            </a:r>
          </a:p>
          <a:p>
            <a:pPr>
              <a:buNone/>
            </a:pPr>
            <a:r>
              <a:rPr lang="en-US" dirty="0" smtClean="0"/>
              <a:t>3. Delayed union</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Bone healing </a:t>
            </a:r>
            <a:endParaRPr lang="en-US" dirty="0"/>
          </a:p>
        </p:txBody>
      </p:sp>
      <p:pic>
        <p:nvPicPr>
          <p:cNvPr id="4" name="Content Placeholder 3"/>
          <p:cNvPicPr>
            <a:picLocks noGrp="1"/>
          </p:cNvPicPr>
          <p:nvPr>
            <p:ph sz="quarter" idx="1"/>
          </p:nvPr>
        </p:nvPicPr>
        <p:blipFill>
          <a:blip r:embed="rId2" cstate="print"/>
          <a:stretch>
            <a:fillRect/>
          </a:stretch>
        </p:blipFill>
        <p:spPr bwMode="auto">
          <a:xfrm>
            <a:off x="612775" y="2025295"/>
            <a:ext cx="8153400" cy="364560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20000"/>
          </a:bodyPr>
          <a:lstStyle/>
          <a:p>
            <a:r>
              <a:rPr lang="en-US" dirty="0" smtClean="0"/>
              <a:t>The term </a:t>
            </a:r>
            <a:r>
              <a:rPr lang="en-US" b="1" i="1" dirty="0" smtClean="0"/>
              <a:t>fibrosis</a:t>
            </a:r>
            <a:r>
              <a:rPr lang="en-US" dirty="0" smtClean="0"/>
              <a:t> is most often used to describe the extensive deposition of collagen that occurs in the lungs, liver, kidney, and other organs as a consequence of chronic inflammation, or in the myocardium after extensive ischemic necrosis (infarction). </a:t>
            </a:r>
          </a:p>
          <a:p>
            <a:r>
              <a:rPr lang="en-US" dirty="0" smtClean="0"/>
              <a:t>If fibrosis develops in a tissue space occupied by an inflammatory </a:t>
            </a:r>
            <a:r>
              <a:rPr lang="en-US" dirty="0" err="1" smtClean="0"/>
              <a:t>exudate</a:t>
            </a:r>
            <a:r>
              <a:rPr lang="en-US" dirty="0" smtClean="0"/>
              <a:t> it is called </a:t>
            </a:r>
            <a:r>
              <a:rPr lang="en-US" b="1" i="1" dirty="0" smtClean="0"/>
              <a:t>organization</a:t>
            </a:r>
            <a:r>
              <a:rPr lang="en-US" dirty="0" smtClean="0"/>
              <a:t> (as in organizing pneumonia affecting the lung). </a:t>
            </a:r>
          </a:p>
          <a:p>
            <a:r>
              <a:rPr lang="en-US" dirty="0" smtClean="0"/>
              <a:t>Repair involves the proliferation of various cells, and close interactions between cells and the extracellular matrix (ECM). Therefore, an understanding of the process of repair requires some knowledge of the control of cell proliferation and the functions of the ECM.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Wound healing</a:t>
            </a:r>
            <a:endParaRPr lang="en-US" dirty="0"/>
          </a:p>
        </p:txBody>
      </p:sp>
      <p:sp>
        <p:nvSpPr>
          <p:cNvPr id="3" name="Content Placeholder 2"/>
          <p:cNvSpPr>
            <a:spLocks noGrp="1"/>
          </p:cNvSpPr>
          <p:nvPr>
            <p:ph sz="quarter" idx="1"/>
          </p:nvPr>
        </p:nvSpPr>
        <p:spPr/>
        <p:txBody>
          <a:bodyPr>
            <a:normAutofit/>
          </a:bodyPr>
          <a:lstStyle/>
          <a:p>
            <a:r>
              <a:rPr lang="en-US" dirty="0" smtClean="0"/>
              <a:t>is a mechanism whereby the body attempts to restore the integrity of the injured part </a:t>
            </a:r>
          </a:p>
          <a:p>
            <a:r>
              <a:rPr lang="en-US" dirty="0" smtClean="0"/>
              <a:t>The events are orchestrated by interplay of growth factors and ECM; physical conditions, including the forces generated by changes in cell shape, also contribute.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r>
              <a:rPr lang="en-US" dirty="0" err="1" smtClean="0"/>
              <a:t>Cutaneous</a:t>
            </a:r>
            <a:r>
              <a:rPr lang="en-US" dirty="0" smtClean="0"/>
              <a:t> wound healing has five main phases:</a:t>
            </a:r>
          </a:p>
          <a:p>
            <a:pPr marL="971550" lvl="1" indent="-514350">
              <a:buFont typeface="+mj-lt"/>
              <a:buAutoNum type="arabicPeriod"/>
            </a:pPr>
            <a:r>
              <a:rPr lang="en-US" i="1" dirty="0" err="1" smtClean="0"/>
              <a:t>Hemostasis</a:t>
            </a:r>
            <a:endParaRPr lang="en-US" i="1" dirty="0" smtClean="0"/>
          </a:p>
          <a:p>
            <a:pPr marL="971550" lvl="1" indent="-514350">
              <a:buFont typeface="+mj-lt"/>
              <a:buAutoNum type="arabicPeriod"/>
            </a:pPr>
            <a:r>
              <a:rPr lang="en-US" i="1" dirty="0" smtClean="0"/>
              <a:t>Inflammation</a:t>
            </a:r>
          </a:p>
          <a:p>
            <a:pPr marL="971550" lvl="1" indent="-514350">
              <a:buFont typeface="+mj-lt"/>
              <a:buAutoNum type="arabicPeriod"/>
            </a:pPr>
            <a:r>
              <a:rPr lang="en-US" i="1" dirty="0" smtClean="0"/>
              <a:t>Granulation tissue Formation and ECM deposition or proliferation phase</a:t>
            </a:r>
            <a:endParaRPr lang="en-US" dirty="0" smtClean="0"/>
          </a:p>
          <a:p>
            <a:pPr marL="971550" lvl="1" indent="-514350">
              <a:buFont typeface="+mj-lt"/>
              <a:buAutoNum type="arabicPeriod"/>
            </a:pPr>
            <a:r>
              <a:rPr lang="en-US" dirty="0" smtClean="0"/>
              <a:t>Wound contraction and </a:t>
            </a:r>
            <a:r>
              <a:rPr lang="en-US" dirty="0" err="1" smtClean="0"/>
              <a:t>Remondeling</a:t>
            </a:r>
            <a:r>
              <a:rPr lang="en-US" dirty="0" smtClean="0"/>
              <a:t> .</a:t>
            </a:r>
          </a:p>
          <a:p>
            <a:r>
              <a:rPr lang="en-US" dirty="0" smtClean="0"/>
              <a:t>Based on the nature of the wound, </a:t>
            </a:r>
            <a:r>
              <a:rPr lang="en-US" i="1" dirty="0" smtClean="0"/>
              <a:t>the healing of </a:t>
            </a:r>
            <a:r>
              <a:rPr lang="en-US" i="1" dirty="0" err="1" smtClean="0"/>
              <a:t>cutaneous</a:t>
            </a:r>
            <a:r>
              <a:rPr lang="en-US" i="1" dirty="0" smtClean="0"/>
              <a:t> wounds can occur by first or second intention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CLASIFICATION OF WOUNDS</a:t>
            </a:r>
            <a:endParaRPr lang="en-US" dirty="0"/>
          </a:p>
        </p:txBody>
      </p:sp>
      <p:sp>
        <p:nvSpPr>
          <p:cNvPr id="3" name="Content Placeholder 2"/>
          <p:cNvSpPr>
            <a:spLocks noGrp="1"/>
          </p:cNvSpPr>
          <p:nvPr>
            <p:ph sz="quarter" idx="1"/>
          </p:nvPr>
        </p:nvSpPr>
        <p:spPr/>
        <p:txBody>
          <a:bodyPr>
            <a:normAutofit fontScale="92500" lnSpcReduction="10000"/>
          </a:bodyPr>
          <a:lstStyle/>
          <a:p>
            <a:r>
              <a:rPr lang="en-US" dirty="0" smtClean="0"/>
              <a:t>CLASS 1- Clean wound</a:t>
            </a:r>
          </a:p>
          <a:p>
            <a:pPr lvl="2"/>
            <a:r>
              <a:rPr lang="en-US" dirty="0" err="1" smtClean="0"/>
              <a:t>Incisional</a:t>
            </a:r>
            <a:r>
              <a:rPr lang="en-US" dirty="0" smtClean="0"/>
              <a:t>/</a:t>
            </a:r>
            <a:r>
              <a:rPr lang="en-US" dirty="0" err="1" smtClean="0"/>
              <a:t>surgcal</a:t>
            </a:r>
            <a:r>
              <a:rPr lang="en-US" dirty="0" smtClean="0"/>
              <a:t> wound following </a:t>
            </a:r>
            <a:r>
              <a:rPr lang="en-US" dirty="0" err="1" smtClean="0"/>
              <a:t>nonpenetrating</a:t>
            </a:r>
            <a:r>
              <a:rPr lang="en-US" dirty="0" smtClean="0"/>
              <a:t> blunt trauma</a:t>
            </a:r>
          </a:p>
          <a:p>
            <a:r>
              <a:rPr lang="en-US" dirty="0" smtClean="0"/>
              <a:t>CLASS II- clean- contaminated wound</a:t>
            </a:r>
          </a:p>
          <a:p>
            <a:pPr lvl="2"/>
            <a:r>
              <a:rPr lang="en-US" dirty="0" smtClean="0"/>
              <a:t>Uninfected wounds in which no inflammation is encountered but the Respiratory, GIT, Urinary/GUT as been penetrated</a:t>
            </a:r>
          </a:p>
          <a:p>
            <a:r>
              <a:rPr lang="en-US" dirty="0" smtClean="0"/>
              <a:t>CLASS III- contaminated wound</a:t>
            </a:r>
          </a:p>
          <a:p>
            <a:pPr lvl="2"/>
            <a:r>
              <a:rPr lang="en-US" dirty="0" smtClean="0"/>
              <a:t>Open, traumatic wounds or surgical wounds which show inflammation</a:t>
            </a:r>
          </a:p>
          <a:p>
            <a:r>
              <a:rPr lang="en-US" dirty="0" smtClean="0"/>
              <a:t>CLASS IV- infected wounds</a:t>
            </a:r>
          </a:p>
          <a:p>
            <a:pPr lvl="2"/>
            <a:r>
              <a:rPr lang="en-US" dirty="0" smtClean="0"/>
              <a:t>Old, traumatic wounds containing dead tissue and wounds showing clinical signs of infection ( purulent discharge)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HEALING BY 1</a:t>
            </a:r>
            <a:r>
              <a:rPr lang="en-US" baseline="30000" dirty="0" smtClean="0"/>
              <a:t>st</a:t>
            </a:r>
            <a:r>
              <a:rPr lang="en-US" dirty="0" smtClean="0"/>
              <a:t> INTENTION</a:t>
            </a:r>
            <a:endParaRPr lang="en-US" dirty="0"/>
          </a:p>
        </p:txBody>
      </p:sp>
      <p:sp>
        <p:nvSpPr>
          <p:cNvPr id="3" name="Title 2"/>
          <p:cNvSpPr>
            <a:spLocks noGrp="1"/>
          </p:cNvSpPr>
          <p:nvPr>
            <p:ph type="title"/>
          </p:nvPr>
        </p:nvSpPr>
        <p:spPr/>
        <p:txBody>
          <a:bodyPr/>
          <a:lstStyle/>
          <a:p>
            <a:r>
              <a:rPr lang="en-US" dirty="0" smtClean="0"/>
              <a:t>PRIMARY WOUND HEALING</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t>
            </a:r>
            <a:br>
              <a:rPr lang="en-US" b="1" dirty="0" smtClean="0"/>
            </a:br>
            <a:endParaRPr lang="en-US" b="1" dirty="0"/>
          </a:p>
        </p:txBody>
      </p:sp>
      <p:sp>
        <p:nvSpPr>
          <p:cNvPr id="3" name="Content Placeholder 2"/>
          <p:cNvSpPr>
            <a:spLocks noGrp="1"/>
          </p:cNvSpPr>
          <p:nvPr>
            <p:ph sz="quarter" idx="1"/>
          </p:nvPr>
        </p:nvSpPr>
        <p:spPr/>
        <p:txBody>
          <a:bodyPr>
            <a:normAutofit fontScale="92500" lnSpcReduction="10000"/>
          </a:bodyPr>
          <a:lstStyle/>
          <a:p>
            <a:r>
              <a:rPr lang="en-US" dirty="0" smtClean="0"/>
              <a:t>One of the simplest examples of wound repair by primary intention is the healing of; a clean, uninfected surgical incision approximated by surgical sutures.</a:t>
            </a:r>
          </a:p>
          <a:p>
            <a:r>
              <a:rPr lang="en-US" dirty="0" smtClean="0"/>
              <a:t>This is referred to as </a:t>
            </a:r>
            <a:r>
              <a:rPr lang="en-US" i="1" dirty="0" smtClean="0"/>
              <a:t>primary union,</a:t>
            </a:r>
            <a:r>
              <a:rPr lang="en-US" dirty="0" smtClean="0"/>
              <a:t> or </a:t>
            </a:r>
            <a:r>
              <a:rPr lang="en-US" i="1" dirty="0" smtClean="0"/>
              <a:t>healing by first intention.</a:t>
            </a:r>
            <a:endParaRPr lang="en-US" dirty="0"/>
          </a:p>
          <a:p>
            <a:r>
              <a:rPr lang="en-US" dirty="0" smtClean="0"/>
              <a:t>The incision causes only focal disruption of epithelial basement membrane continuity and death of a relatively few epithelial and connective tissue cells.</a:t>
            </a:r>
          </a:p>
          <a:p>
            <a:r>
              <a:rPr lang="en-US" dirty="0" smtClean="0"/>
              <a:t>As a result, epithelial regeneration predominates over fibrosis. A small scar is formed, but there is minimal wound contraction.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Initial phase - </a:t>
            </a:r>
            <a:r>
              <a:rPr lang="en-US" b="1" dirty="0" err="1" smtClean="0"/>
              <a:t>Hemostasis</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The initial injury results in an outflow of blood and lymphatic fluid.</a:t>
            </a:r>
          </a:p>
          <a:p>
            <a:r>
              <a:rPr lang="en-US" dirty="0" smtClean="0"/>
              <a:t>Both the intrinsic and extrinsic clotting mechanisms are activated. The intrinsic mechanism is enjoined from the </a:t>
            </a:r>
            <a:r>
              <a:rPr lang="en-US" dirty="0" err="1" smtClean="0"/>
              <a:t>thrombocytes</a:t>
            </a:r>
            <a:r>
              <a:rPr lang="en-US" dirty="0" smtClean="0"/>
              <a:t> and the extrinsic mechanism from the injured tissues.</a:t>
            </a:r>
          </a:p>
          <a:p>
            <a:r>
              <a:rPr lang="en-US" dirty="0" smtClean="0"/>
              <a:t>Following vasoconstriction, platelets adhere to damaged endothelium and discharge adenosine </a:t>
            </a:r>
            <a:r>
              <a:rPr lang="en-US" dirty="0" err="1" smtClean="0"/>
              <a:t>diphosphate</a:t>
            </a:r>
            <a:r>
              <a:rPr lang="en-US" dirty="0" smtClean="0"/>
              <a:t> (ADP), promoting </a:t>
            </a:r>
            <a:r>
              <a:rPr lang="en-US" dirty="0" err="1" smtClean="0"/>
              <a:t>thrombocyte</a:t>
            </a:r>
            <a:r>
              <a:rPr lang="en-US" dirty="0" smtClean="0"/>
              <a:t> clumping, which dams the wound. With the short-lived vasoconstriction complete, the vessels dilate allowing the influx of more </a:t>
            </a:r>
            <a:r>
              <a:rPr lang="en-US" dirty="0" err="1" smtClean="0"/>
              <a:t>thrombocytes</a:t>
            </a:r>
            <a:r>
              <a:rPr lang="en-US" dirty="0" smtClean="0"/>
              <a:t> and other blood cells. </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452</TotalTime>
  <Words>1837</Words>
  <Application>Microsoft Office PowerPoint</Application>
  <PresentationFormat>On-screen Show (4:3)</PresentationFormat>
  <Paragraphs>123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Median</vt:lpstr>
      <vt:lpstr>Wound healing </vt:lpstr>
      <vt:lpstr>Introduction </vt:lpstr>
      <vt:lpstr>Slide 3</vt:lpstr>
      <vt:lpstr>Wound healing</vt:lpstr>
      <vt:lpstr>Slide 5</vt:lpstr>
      <vt:lpstr>CLASIFICATION OF WOUNDS</vt:lpstr>
      <vt:lpstr>PRIMARY WOUND HEALING</vt:lpstr>
      <vt:lpstr>. </vt:lpstr>
      <vt:lpstr>Initial phase - Hemostasis </vt:lpstr>
      <vt:lpstr>Second phase - Inflammation </vt:lpstr>
      <vt:lpstr>Third phase -             Granulation/proliferation </vt:lpstr>
      <vt:lpstr>Fourth phase - Remodeling/maturation </vt:lpstr>
      <vt:lpstr>Healing by Second Intention </vt:lpstr>
      <vt:lpstr>Differences between secondary &amp;primary wound healing</vt:lpstr>
      <vt:lpstr>Complications of Wound Healing </vt:lpstr>
      <vt:lpstr>Factors Influencing Healing </vt:lpstr>
      <vt:lpstr>B. SYSTEMIC FACTORS</vt:lpstr>
      <vt:lpstr>Fracture Healing </vt:lpstr>
      <vt:lpstr>Slide 19</vt:lpstr>
      <vt:lpstr>Slide 20</vt:lpstr>
      <vt:lpstr>Bone healing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Wound healing </dc:title>
  <dc:creator>Dell</dc:creator>
  <cp:lastModifiedBy>Dell</cp:lastModifiedBy>
  <cp:revision>6</cp:revision>
  <dcterms:created xsi:type="dcterms:W3CDTF">2017-04-14T17:35:10Z</dcterms:created>
  <dcterms:modified xsi:type="dcterms:W3CDTF">2017-05-16T13:36:51Z</dcterms:modified>
</cp:coreProperties>
</file>