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8" r:id="rId22"/>
    <p:sldId id="279" r:id="rId23"/>
    <p:sldId id="280" r:id="rId24"/>
    <p:sldId id="281" r:id="rId25"/>
    <p:sldId id="275" r:id="rId26"/>
    <p:sldId id="276" r:id="rId27"/>
    <p:sldId id="277" r:id="rId28"/>
    <p:sldId id="282" r:id="rId29"/>
    <p:sldId id="283" r:id="rId30"/>
    <p:sldId id="321" r:id="rId31"/>
    <p:sldId id="322" r:id="rId32"/>
    <p:sldId id="284" r:id="rId33"/>
    <p:sldId id="285" r:id="rId34"/>
    <p:sldId id="323" r:id="rId35"/>
    <p:sldId id="286" r:id="rId36"/>
    <p:sldId id="287" r:id="rId37"/>
    <p:sldId id="324" r:id="rId38"/>
    <p:sldId id="325" r:id="rId39"/>
    <p:sldId id="326" r:id="rId40"/>
    <p:sldId id="327" r:id="rId41"/>
    <p:sldId id="328" r:id="rId42"/>
    <p:sldId id="329" r:id="rId43"/>
    <p:sldId id="330" r:id="rId44"/>
    <p:sldId id="331" r:id="rId45"/>
    <p:sldId id="334" r:id="rId46"/>
    <p:sldId id="335" r:id="rId47"/>
    <p:sldId id="336" r:id="rId48"/>
    <p:sldId id="332" r:id="rId49"/>
    <p:sldId id="337" r:id="rId50"/>
    <p:sldId id="333" r:id="rId51"/>
    <p:sldId id="288" r:id="rId52"/>
    <p:sldId id="289" r:id="rId53"/>
    <p:sldId id="290" r:id="rId54"/>
    <p:sldId id="291" r:id="rId55"/>
    <p:sldId id="292" r:id="rId56"/>
    <p:sldId id="293" r:id="rId57"/>
    <p:sldId id="294" r:id="rId58"/>
    <p:sldId id="295" r:id="rId59"/>
    <p:sldId id="296" r:id="rId60"/>
    <p:sldId id="298" r:id="rId61"/>
    <p:sldId id="302" r:id="rId62"/>
    <p:sldId id="299" r:id="rId63"/>
    <p:sldId id="300" r:id="rId64"/>
    <p:sldId id="303" r:id="rId65"/>
    <p:sldId id="304" r:id="rId66"/>
    <p:sldId id="305" r:id="rId67"/>
    <p:sldId id="306" r:id="rId68"/>
    <p:sldId id="307" r:id="rId69"/>
    <p:sldId id="308" r:id="rId70"/>
    <p:sldId id="309" r:id="rId71"/>
    <p:sldId id="310" r:id="rId72"/>
    <p:sldId id="311" r:id="rId73"/>
    <p:sldId id="312" r:id="rId74"/>
    <p:sldId id="313" r:id="rId75"/>
    <p:sldId id="314" r:id="rId76"/>
    <p:sldId id="315" r:id="rId77"/>
    <p:sldId id="316" r:id="rId78"/>
    <p:sldId id="317" r:id="rId79"/>
    <p:sldId id="318" r:id="rId80"/>
    <p:sldId id="319" r:id="rId81"/>
    <p:sldId id="320"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86" d="100"/>
          <a:sy n="86" d="100"/>
        </p:scale>
        <p:origin x="13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theme" Target="theme/theme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9C62D42-338D-4B18-AAF6-BCB73E5EC85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1522572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C62D42-338D-4B18-AAF6-BCB73E5EC85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3827231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C62D42-338D-4B18-AAF6-BCB73E5EC85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2163161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4" name="Picture 12"/>
          <p:cNvPicPr>
            <a:picLocks noChangeAspect="1"/>
          </p:cNvPicPr>
          <p:nvPr userDrawn="1"/>
        </p:nvPicPr>
        <p:blipFill>
          <a:blip r:embed="rId2" cstate="print">
            <a:extLst>
              <a:ext uri="{28A0092B-C50C-407E-A947-70E740481C1C}">
                <a14:useLocalDpi xmlns:a14="http://schemas.microsoft.com/office/drawing/2010/main" val="0"/>
              </a:ext>
            </a:extLst>
          </a:blip>
          <a:srcRect l="27069" t="4108" r="25972" b="18562"/>
          <a:stretch>
            <a:fillRect/>
          </a:stretch>
        </p:blipFill>
        <p:spPr bwMode="auto">
          <a:xfrm>
            <a:off x="5083175" y="220663"/>
            <a:ext cx="2025650" cy="235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3"/>
          <p:cNvPicPr>
            <a:picLocks noChangeAspect="1"/>
          </p:cNvPicPr>
          <p:nvPr userDrawn="1"/>
        </p:nvPicPr>
        <p:blipFill>
          <a:blip r:embed="rId3">
            <a:extLst>
              <a:ext uri="{28A0092B-C50C-407E-A947-70E740481C1C}">
                <a14:useLocalDpi xmlns:a14="http://schemas.microsoft.com/office/drawing/2010/main" val="0"/>
              </a:ext>
            </a:extLst>
          </a:blip>
          <a:srcRect l="10030" t="82874" r="11012" b="8784"/>
          <a:stretch>
            <a:fillRect/>
          </a:stretch>
        </p:blipFill>
        <p:spPr bwMode="auto">
          <a:xfrm>
            <a:off x="2919413" y="2608263"/>
            <a:ext cx="6353175"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365312" y="3093249"/>
            <a:ext cx="11461376" cy="1173947"/>
          </a:xfrm>
        </p:spPr>
        <p:txBody>
          <a:bodyPr anchor="b">
            <a:normAutofit/>
          </a:bodyPr>
          <a:lstStyle>
            <a:lvl1pPr algn="ctr">
              <a:defRPr sz="4400" b="1" baseline="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809065" y="4527601"/>
            <a:ext cx="10573871" cy="950023"/>
          </a:xfrm>
        </p:spPr>
        <p:txBody>
          <a:bodyPr/>
          <a:lstStyle>
            <a:lvl1pPr marL="0" indent="0" algn="ctr">
              <a:buNone/>
              <a:defRPr sz="2400" b="1" baseline="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defRPr/>
            </a:lvl1pPr>
          </a:lstStyle>
          <a:p>
            <a:pPr>
              <a:defRPr/>
            </a:pPr>
            <a:fld id="{02CECE19-0CF9-4C92-8808-D7A56B3E0141}" type="datetimeFigureOut">
              <a:rPr lang="en-US">
                <a:solidFill>
                  <a:prstClr val="black">
                    <a:tint val="75000"/>
                  </a:prstClr>
                </a:solidFill>
              </a:rPr>
              <a:pPr>
                <a:defRPr/>
              </a:pPr>
              <a:t>5/3/2023</a:t>
            </a:fld>
            <a:endParaRPr lang="en-US">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smtClean="0"/>
            </a:lvl1pPr>
          </a:lstStyle>
          <a:p>
            <a:pPr>
              <a:defRPr/>
            </a:pPr>
            <a:fld id="{E6E6B547-278A-4B6B-BC9F-2F868D3F63AA}" type="slidenum">
              <a:rPr lang="en-US" altLang="en-US"/>
              <a:pPr>
                <a:defRPr/>
              </a:pPr>
              <a:t>‹#›</a:t>
            </a:fld>
            <a:endParaRPr lang="en-US" altLang="en-US"/>
          </a:p>
        </p:txBody>
      </p:sp>
    </p:spTree>
    <p:extLst>
      <p:ext uri="{BB962C8B-B14F-4D97-AF65-F5344CB8AC3E}">
        <p14:creationId xmlns:p14="http://schemas.microsoft.com/office/powerpoint/2010/main" val="402859213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F967565-4659-4F27-947A-F849782B7252}" type="datetimeFigureOut">
              <a:rPr lang="en-US">
                <a:solidFill>
                  <a:prstClr val="black">
                    <a:tint val="75000"/>
                  </a:prstClr>
                </a:solidFill>
              </a:rPr>
              <a:pPr>
                <a:defRPr/>
              </a:pPr>
              <a:t>5/3/2023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8AB391D-F66C-4E06-A1E3-C2813E176FFF}" type="slidenum">
              <a:rPr lang="en-US" altLang="en-US"/>
              <a:pPr>
                <a:defRPr/>
              </a:pPr>
              <a:t>‹#›</a:t>
            </a:fld>
            <a:endParaRPr lang="en-US" altLang="en-US"/>
          </a:p>
        </p:txBody>
      </p:sp>
    </p:spTree>
    <p:extLst>
      <p:ext uri="{BB962C8B-B14F-4D97-AF65-F5344CB8AC3E}">
        <p14:creationId xmlns:p14="http://schemas.microsoft.com/office/powerpoint/2010/main" val="17197318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A1599128-0BDD-4B30-A79D-9081E992BB87}" type="datetimeFigureOut">
              <a:rPr lang="en-US">
                <a:solidFill>
                  <a:prstClr val="black">
                    <a:tint val="75000"/>
                  </a:prstClr>
                </a:solidFill>
              </a:rPr>
              <a:pPr>
                <a:defRPr/>
              </a:pPr>
              <a:t>5/3/2023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CD9401C-9173-4000-81F0-B6B6C10AC510}" type="slidenum">
              <a:rPr lang="en-US" altLang="en-US"/>
              <a:pPr>
                <a:defRPr/>
              </a:pPr>
              <a:t>‹#›</a:t>
            </a:fld>
            <a:endParaRPr lang="en-US" altLang="en-US"/>
          </a:p>
        </p:txBody>
      </p:sp>
    </p:spTree>
    <p:extLst>
      <p:ext uri="{BB962C8B-B14F-4D97-AF65-F5344CB8AC3E}">
        <p14:creationId xmlns:p14="http://schemas.microsoft.com/office/powerpoint/2010/main" val="12719307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03CD5D3B-CE48-4B05-BE81-2366561DBCB3}" type="datetimeFigureOut">
              <a:rPr lang="en-US">
                <a:solidFill>
                  <a:prstClr val="black">
                    <a:tint val="75000"/>
                  </a:prstClr>
                </a:solidFill>
              </a:rPr>
              <a:pPr>
                <a:defRPr/>
              </a:pPr>
              <a:t>5/3/2023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F381EFA-6B15-4105-88FA-FE9ED219013C}" type="slidenum">
              <a:rPr lang="en-US" altLang="en-US"/>
              <a:pPr>
                <a:defRPr/>
              </a:pPr>
              <a:t>‹#›</a:t>
            </a:fld>
            <a:endParaRPr lang="en-US" altLang="en-US"/>
          </a:p>
        </p:txBody>
      </p:sp>
    </p:spTree>
    <p:extLst>
      <p:ext uri="{BB962C8B-B14F-4D97-AF65-F5344CB8AC3E}">
        <p14:creationId xmlns:p14="http://schemas.microsoft.com/office/powerpoint/2010/main" val="100648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AC078389-8254-4E17-98BD-78A7ECC87301}" type="datetimeFigureOut">
              <a:rPr lang="en-US">
                <a:solidFill>
                  <a:prstClr val="black">
                    <a:tint val="75000"/>
                  </a:prstClr>
                </a:solidFill>
              </a:rPr>
              <a:pPr>
                <a:defRPr/>
              </a:pPr>
              <a:t>5/3/2023</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E917A3F7-E908-4DD5-AB79-E6746F80343B}" type="slidenum">
              <a:rPr lang="en-US" altLang="en-US"/>
              <a:pPr>
                <a:defRPr/>
              </a:pPr>
              <a:t>‹#›</a:t>
            </a:fld>
            <a:endParaRPr lang="en-US" altLang="en-US"/>
          </a:p>
        </p:txBody>
      </p:sp>
    </p:spTree>
    <p:extLst>
      <p:ext uri="{BB962C8B-B14F-4D97-AF65-F5344CB8AC3E}">
        <p14:creationId xmlns:p14="http://schemas.microsoft.com/office/powerpoint/2010/main" val="19863738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6E48094-ED0F-447D-8608-AFDCD18989ED}" type="datetimeFigureOut">
              <a:rPr lang="en-US">
                <a:solidFill>
                  <a:prstClr val="black">
                    <a:tint val="75000"/>
                  </a:prstClr>
                </a:solidFill>
              </a:rPr>
              <a:pPr>
                <a:defRPr/>
              </a:pPr>
              <a:t>5/3/2023</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1C7157A4-969D-47E3-ABFA-4E65547161F4}" type="slidenum">
              <a:rPr lang="en-US" altLang="en-US"/>
              <a:pPr>
                <a:defRPr/>
              </a:pPr>
              <a:t>‹#›</a:t>
            </a:fld>
            <a:endParaRPr lang="en-US" altLang="en-US"/>
          </a:p>
        </p:txBody>
      </p:sp>
    </p:spTree>
    <p:extLst>
      <p:ext uri="{BB962C8B-B14F-4D97-AF65-F5344CB8AC3E}">
        <p14:creationId xmlns:p14="http://schemas.microsoft.com/office/powerpoint/2010/main" val="28880810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47D16A2-7D37-454C-9C44-4CB33FC6974D}" type="datetimeFigureOut">
              <a:rPr lang="en-US">
                <a:solidFill>
                  <a:prstClr val="black">
                    <a:tint val="75000"/>
                  </a:prstClr>
                </a:solidFill>
              </a:rPr>
              <a:pPr>
                <a:defRPr/>
              </a:pPr>
              <a:t>5/3/2023</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04539DCA-AB63-4FD1-9924-2CC88866BD19}" type="slidenum">
              <a:rPr lang="en-US" altLang="en-US"/>
              <a:pPr>
                <a:defRPr/>
              </a:pPr>
              <a:t>‹#›</a:t>
            </a:fld>
            <a:endParaRPr lang="en-US" altLang="en-US"/>
          </a:p>
        </p:txBody>
      </p:sp>
    </p:spTree>
    <p:extLst>
      <p:ext uri="{BB962C8B-B14F-4D97-AF65-F5344CB8AC3E}">
        <p14:creationId xmlns:p14="http://schemas.microsoft.com/office/powerpoint/2010/main" val="21454558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BD27B7F-9764-4994-8700-9BA68A947B1C}" type="datetimeFigureOut">
              <a:rPr lang="en-US">
                <a:solidFill>
                  <a:prstClr val="black">
                    <a:tint val="75000"/>
                  </a:prstClr>
                </a:solidFill>
              </a:rPr>
              <a:pPr>
                <a:defRPr/>
              </a:pPr>
              <a:t>5/3/2023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C1ECB27-1957-45E1-8363-5EA4FD98CCF4}" type="slidenum">
              <a:rPr lang="en-US" altLang="en-US"/>
              <a:pPr>
                <a:defRPr/>
              </a:pPr>
              <a:t>‹#›</a:t>
            </a:fld>
            <a:endParaRPr lang="en-US" altLang="en-US"/>
          </a:p>
        </p:txBody>
      </p:sp>
    </p:spTree>
    <p:extLst>
      <p:ext uri="{BB962C8B-B14F-4D97-AF65-F5344CB8AC3E}">
        <p14:creationId xmlns:p14="http://schemas.microsoft.com/office/powerpoint/2010/main" val="264013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9C62D42-338D-4B18-AAF6-BCB73E5EC85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33313995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DC83053-B5CB-4651-AD97-22306F079CDD}" type="datetimeFigureOut">
              <a:rPr lang="en-US">
                <a:solidFill>
                  <a:prstClr val="black">
                    <a:tint val="75000"/>
                  </a:prstClr>
                </a:solidFill>
              </a:rPr>
              <a:pPr>
                <a:defRPr/>
              </a:pPr>
              <a:t>5/3/2023</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92F1749-ADC0-4482-9AB4-65CA6EEC2BC3}" type="slidenum">
              <a:rPr lang="en-US" altLang="en-US"/>
              <a:pPr>
                <a:defRPr/>
              </a:pPr>
              <a:t>‹#›</a:t>
            </a:fld>
            <a:endParaRPr lang="en-US" altLang="en-US"/>
          </a:p>
        </p:txBody>
      </p:sp>
    </p:spTree>
    <p:extLst>
      <p:ext uri="{BB962C8B-B14F-4D97-AF65-F5344CB8AC3E}">
        <p14:creationId xmlns:p14="http://schemas.microsoft.com/office/powerpoint/2010/main" val="193378631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D50E7C2-0150-49C8-8D3C-807AA949F053}" type="datetimeFigureOut">
              <a:rPr lang="en-US">
                <a:solidFill>
                  <a:prstClr val="black">
                    <a:tint val="75000"/>
                  </a:prstClr>
                </a:solidFill>
              </a:rPr>
              <a:pPr>
                <a:defRPr/>
              </a:pPr>
              <a:t>5/3/2023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72C753E-FA53-4D6A-89A4-1FFFCCFE43F4}" type="slidenum">
              <a:rPr lang="en-US" altLang="en-US"/>
              <a:pPr>
                <a:defRPr/>
              </a:pPr>
              <a:t>‹#›</a:t>
            </a:fld>
            <a:endParaRPr lang="en-US" altLang="en-US"/>
          </a:p>
        </p:txBody>
      </p:sp>
    </p:spTree>
    <p:extLst>
      <p:ext uri="{BB962C8B-B14F-4D97-AF65-F5344CB8AC3E}">
        <p14:creationId xmlns:p14="http://schemas.microsoft.com/office/powerpoint/2010/main" val="34325376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D2E1C6E-7E4B-48AD-B464-D006D591E519}" type="datetimeFigureOut">
              <a:rPr lang="en-US">
                <a:solidFill>
                  <a:prstClr val="black">
                    <a:tint val="75000"/>
                  </a:prstClr>
                </a:solidFill>
              </a:rPr>
              <a:pPr>
                <a:defRPr/>
              </a:pPr>
              <a:t>5/3/2023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2E94910-5FFD-4E08-9A5A-2897DA24A1D0}" type="slidenum">
              <a:rPr lang="en-US" altLang="en-US"/>
              <a:pPr>
                <a:defRPr/>
              </a:pPr>
              <a:t>‹#›</a:t>
            </a:fld>
            <a:endParaRPr lang="en-US" altLang="en-US"/>
          </a:p>
        </p:txBody>
      </p:sp>
    </p:spTree>
    <p:extLst>
      <p:ext uri="{BB962C8B-B14F-4D97-AF65-F5344CB8AC3E}">
        <p14:creationId xmlns:p14="http://schemas.microsoft.com/office/powerpoint/2010/main" val="3202219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C62D42-338D-4B18-AAF6-BCB73E5EC851}" type="datetimeFigureOut">
              <a:rPr lang="en-US" smtClean="0"/>
              <a:t>5/3/2023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2624537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9C62D42-338D-4B18-AAF6-BCB73E5EC851}"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81643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9C62D42-338D-4B18-AAF6-BCB73E5EC851}" type="datetimeFigureOut">
              <a:rPr lang="en-US" smtClean="0"/>
              <a:t>5/3/2023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19420376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C62D42-338D-4B18-AAF6-BCB73E5EC851}" type="datetimeFigureOut">
              <a:rPr lang="en-US" smtClean="0"/>
              <a:t>5/3/2023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4145384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C62D42-338D-4B18-AAF6-BCB73E5EC851}" type="datetimeFigureOut">
              <a:rPr lang="en-US" smtClean="0"/>
              <a:t>5/3/2023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2370884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C62D42-338D-4B18-AAF6-BCB73E5EC851}"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21592899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9C62D42-338D-4B18-AAF6-BCB73E5EC851}" type="datetimeFigureOut">
              <a:rPr lang="en-US" smtClean="0"/>
              <a:t>5/3/2023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28286F-8E6C-4B15-BC38-E1B817AC3246}" type="slidenum">
              <a:rPr lang="en-US" smtClean="0"/>
              <a:t>‹#›</a:t>
            </a:fld>
            <a:endParaRPr lang="en-US"/>
          </a:p>
        </p:txBody>
      </p:sp>
    </p:spTree>
    <p:extLst>
      <p:ext uri="{BB962C8B-B14F-4D97-AF65-F5344CB8AC3E}">
        <p14:creationId xmlns:p14="http://schemas.microsoft.com/office/powerpoint/2010/main" val="337020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C62D42-338D-4B18-AAF6-BCB73E5EC851}" type="datetimeFigureOut">
              <a:rPr lang="en-US" smtClean="0"/>
              <a:t>5/3/2023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28286F-8E6C-4B15-BC38-E1B817AC3246}" type="slidenum">
              <a:rPr lang="en-US" smtClean="0"/>
              <a:t>‹#›</a:t>
            </a:fld>
            <a:endParaRPr lang="en-US"/>
          </a:p>
        </p:txBody>
      </p:sp>
    </p:spTree>
    <p:extLst>
      <p:ext uri="{BB962C8B-B14F-4D97-AF65-F5344CB8AC3E}">
        <p14:creationId xmlns:p14="http://schemas.microsoft.com/office/powerpoint/2010/main" val="719947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6"/>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0814050" y="6245225"/>
            <a:ext cx="577850"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9"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C532F7BE-BBF3-4025-A575-7DED35E09BB4}" type="datetimeFigureOut">
              <a:rPr lang="en-US">
                <a:solidFill>
                  <a:prstClr val="black">
                    <a:tint val="75000"/>
                  </a:prstClr>
                </a:solidFill>
              </a:rPr>
              <a:pPr>
                <a:defRPr/>
              </a:pPr>
              <a:t>5/3/2023</a:t>
            </a:fld>
            <a:endParaRPr 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932815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Times New Roman" panose="02020603050405020304" pitchFamily="18" charset="0"/>
              </a:defRPr>
            </a:lvl1pPr>
          </a:lstStyle>
          <a:p>
            <a:pPr fontAlgn="base">
              <a:spcBef>
                <a:spcPct val="0"/>
              </a:spcBef>
              <a:spcAft>
                <a:spcPct val="0"/>
              </a:spcAft>
              <a:defRPr/>
            </a:pPr>
            <a:fld id="{80D1D429-A1DB-4650-8C9D-7762D06F6F9B}" type="slidenum">
              <a:rPr lang="en-US" altLang="en-US">
                <a:cs typeface="Arial" panose="020B0604020202020204" pitchFamily="34" charset="0"/>
              </a:rPr>
              <a:pPr fontAlgn="base">
                <a:spcBef>
                  <a:spcPct val="0"/>
                </a:spcBef>
                <a:spcAft>
                  <a:spcPct val="0"/>
                </a:spcAft>
                <a:defRPr/>
              </a:pPr>
              <a:t>‹#›</a:t>
            </a:fld>
            <a:endParaRPr lang="en-US" altLang="en-US">
              <a:cs typeface="Arial" panose="020B0604020202020204" pitchFamily="34" charset="0"/>
            </a:endParaRPr>
          </a:p>
        </p:txBody>
      </p:sp>
      <p:sp>
        <p:nvSpPr>
          <p:cNvPr id="8" name="Title Placeholder 1"/>
          <p:cNvSpPr txBox="1">
            <a:spLocks/>
          </p:cNvSpPr>
          <p:nvPr userDrawn="1"/>
        </p:nvSpPr>
        <p:spPr>
          <a:xfrm>
            <a:off x="1196975" y="6034088"/>
            <a:ext cx="8789988" cy="508000"/>
          </a:xfrm>
          <a:prstGeom prst="rect">
            <a:avLst/>
          </a:prstGeom>
        </p:spPr>
        <p:txBody>
          <a:bodyPr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b="1" dirty="0">
                <a:solidFill>
                  <a:prstClr val="white"/>
                </a:solidFill>
                <a:cs typeface="Times New Roman" panose="02020603050405020304" pitchFamily="18" charset="0"/>
              </a:rPr>
              <a:t>KENYA MEDICAL TRAINING COLLEGE</a:t>
            </a:r>
          </a:p>
        </p:txBody>
      </p:sp>
      <p:sp>
        <p:nvSpPr>
          <p:cNvPr id="10" name="Title 1"/>
          <p:cNvSpPr txBox="1">
            <a:spLocks/>
          </p:cNvSpPr>
          <p:nvPr userDrawn="1"/>
        </p:nvSpPr>
        <p:spPr>
          <a:xfrm>
            <a:off x="8640763" y="6505575"/>
            <a:ext cx="2243137" cy="327025"/>
          </a:xfrm>
          <a:prstGeom prst="rect">
            <a:avLst/>
          </a:prstGeom>
        </p:spPr>
        <p:txBody>
          <a:bodyPr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defRPr/>
            </a:pPr>
            <a:r>
              <a:rPr lang="en-US" sz="1600" i="1" dirty="0">
                <a:solidFill>
                  <a:prstClr val="black"/>
                </a:solidFill>
                <a:cs typeface="Times New Roman" panose="02020603050405020304" pitchFamily="18" charset="0"/>
              </a:rPr>
              <a:t>ISO 9001:2015 Certified by</a:t>
            </a:r>
          </a:p>
        </p:txBody>
      </p:sp>
      <p:sp>
        <p:nvSpPr>
          <p:cNvPr id="11" name="Title Placeholder 1"/>
          <p:cNvSpPr txBox="1">
            <a:spLocks/>
          </p:cNvSpPr>
          <p:nvPr userDrawn="1"/>
        </p:nvSpPr>
        <p:spPr>
          <a:xfrm>
            <a:off x="4038600" y="6408738"/>
            <a:ext cx="2768600" cy="515937"/>
          </a:xfrm>
          <a:prstGeom prst="rect">
            <a:avLst/>
          </a:prstGeom>
        </p:spPr>
        <p:txBody>
          <a:bodyPr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sz="1800" i="1" dirty="0">
                <a:solidFill>
                  <a:prstClr val="black"/>
                </a:solidFill>
              </a:rPr>
              <a:t>Training for Better Health </a:t>
            </a:r>
          </a:p>
        </p:txBody>
      </p:sp>
      <p:pic>
        <p:nvPicPr>
          <p:cNvPr id="1036" name="Picture 11"/>
          <p:cNvPicPr>
            <a:picLocks noChangeAspect="1"/>
          </p:cNvPicPr>
          <p:nvPr userDrawn="1"/>
        </p:nvPicPr>
        <p:blipFill>
          <a:blip r:embed="rId15">
            <a:extLst>
              <a:ext uri="{28A0092B-C50C-407E-A947-70E740481C1C}">
                <a14:useLocalDpi xmlns:a14="http://schemas.microsoft.com/office/drawing/2010/main" val="0"/>
              </a:ext>
            </a:extLst>
          </a:blip>
          <a:srcRect l="24361" r="23578" b="15788"/>
          <a:stretch>
            <a:fillRect/>
          </a:stretch>
        </p:blipFill>
        <p:spPr bwMode="auto">
          <a:xfrm>
            <a:off x="79375" y="5700713"/>
            <a:ext cx="930275" cy="106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464607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Times New Roman" panose="02020603050405020304" pitchFamily="18" charset="0"/>
        </a:defRPr>
      </a:lvl2pPr>
      <a:lvl3pPr algn="l" rtl="0" eaLnBrk="0" fontAlgn="base" hangingPunct="0">
        <a:lnSpc>
          <a:spcPct val="90000"/>
        </a:lnSpc>
        <a:spcBef>
          <a:spcPct val="0"/>
        </a:spcBef>
        <a:spcAft>
          <a:spcPct val="0"/>
        </a:spcAft>
        <a:defRPr sz="4400">
          <a:solidFill>
            <a:schemeClr val="tx1"/>
          </a:solidFill>
          <a:latin typeface="Times New Roman" panose="02020603050405020304" pitchFamily="18" charset="0"/>
        </a:defRPr>
      </a:lvl3pPr>
      <a:lvl4pPr algn="l" rtl="0" eaLnBrk="0" fontAlgn="base" hangingPunct="0">
        <a:lnSpc>
          <a:spcPct val="90000"/>
        </a:lnSpc>
        <a:spcBef>
          <a:spcPct val="0"/>
        </a:spcBef>
        <a:spcAft>
          <a:spcPct val="0"/>
        </a:spcAft>
        <a:defRPr sz="4400">
          <a:solidFill>
            <a:schemeClr val="tx1"/>
          </a:solidFill>
          <a:latin typeface="Times New Roman" panose="02020603050405020304" pitchFamily="18" charset="0"/>
        </a:defRPr>
      </a:lvl4pPr>
      <a:lvl5pPr algn="l" rtl="0" eaLnBrk="0" fontAlgn="base" hangingPunct="0">
        <a:lnSpc>
          <a:spcPct val="90000"/>
        </a:lnSpc>
        <a:spcBef>
          <a:spcPct val="0"/>
        </a:spcBef>
        <a:spcAft>
          <a:spcPct val="0"/>
        </a:spcAft>
        <a:defRPr sz="4400">
          <a:solidFill>
            <a:schemeClr val="tx1"/>
          </a:solidFill>
          <a:latin typeface="Times New Roman" panose="02020603050405020304" pitchFamily="18" charset="0"/>
        </a:defRPr>
      </a:lvl5pPr>
      <a:lvl6pPr marL="457200" algn="l" rtl="0" fontAlgn="base">
        <a:lnSpc>
          <a:spcPct val="90000"/>
        </a:lnSpc>
        <a:spcBef>
          <a:spcPct val="0"/>
        </a:spcBef>
        <a:spcAft>
          <a:spcPct val="0"/>
        </a:spcAft>
        <a:defRPr sz="4400">
          <a:solidFill>
            <a:schemeClr val="tx1"/>
          </a:solidFill>
          <a:latin typeface="Times New Roman" panose="02020603050405020304" pitchFamily="18" charset="0"/>
        </a:defRPr>
      </a:lvl6pPr>
      <a:lvl7pPr marL="914400" algn="l" rtl="0" fontAlgn="base">
        <a:lnSpc>
          <a:spcPct val="90000"/>
        </a:lnSpc>
        <a:spcBef>
          <a:spcPct val="0"/>
        </a:spcBef>
        <a:spcAft>
          <a:spcPct val="0"/>
        </a:spcAft>
        <a:defRPr sz="4400">
          <a:solidFill>
            <a:schemeClr val="tx1"/>
          </a:solidFill>
          <a:latin typeface="Times New Roman" panose="02020603050405020304" pitchFamily="18" charset="0"/>
        </a:defRPr>
      </a:lvl7pPr>
      <a:lvl8pPr marL="1371600" algn="l" rtl="0" fontAlgn="base">
        <a:lnSpc>
          <a:spcPct val="90000"/>
        </a:lnSpc>
        <a:spcBef>
          <a:spcPct val="0"/>
        </a:spcBef>
        <a:spcAft>
          <a:spcPct val="0"/>
        </a:spcAft>
        <a:defRPr sz="4400">
          <a:solidFill>
            <a:schemeClr val="tx1"/>
          </a:solidFill>
          <a:latin typeface="Times New Roman" panose="02020603050405020304" pitchFamily="18" charset="0"/>
        </a:defRPr>
      </a:lvl8pPr>
      <a:lvl9pPr marL="1828800" algn="l" rtl="0" fontAlgn="base">
        <a:lnSpc>
          <a:spcPct val="90000"/>
        </a:lnSpc>
        <a:spcBef>
          <a:spcPct val="0"/>
        </a:spcBef>
        <a:spcAft>
          <a:spcPct val="0"/>
        </a:spcAft>
        <a:defRPr sz="4400">
          <a:solidFill>
            <a:schemeClr val="tx1"/>
          </a:solidFill>
          <a:latin typeface="Times New Roman" panose="02020603050405020304" pitchFamily="18"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image" Target="../media/image47.jpe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t>FUNDAMENTALS OF NURSING II</a:t>
            </a:r>
            <a:endParaRPr lang="en-US" b="1" dirty="0"/>
          </a:p>
        </p:txBody>
      </p:sp>
      <p:sp>
        <p:nvSpPr>
          <p:cNvPr id="3" name="Subtitle 2"/>
          <p:cNvSpPr>
            <a:spLocks noGrp="1"/>
          </p:cNvSpPr>
          <p:nvPr>
            <p:ph type="subTitle" idx="1"/>
          </p:nvPr>
        </p:nvSpPr>
        <p:spPr>
          <a:xfrm>
            <a:off x="985838" y="3386139"/>
            <a:ext cx="9682162" cy="3114674"/>
          </a:xfrm>
        </p:spPr>
        <p:txBody>
          <a:bodyPr>
            <a:normAutofit/>
          </a:bodyPr>
          <a:lstStyle/>
          <a:p>
            <a:r>
              <a:rPr lang="en-US" dirty="0"/>
              <a:t>Theory /practicum hours= 22</a:t>
            </a:r>
          </a:p>
          <a:p>
            <a:r>
              <a:rPr lang="en-US" dirty="0"/>
              <a:t>Module units</a:t>
            </a:r>
          </a:p>
          <a:p>
            <a:endParaRPr lang="en-US" dirty="0"/>
          </a:p>
          <a:p>
            <a:pPr marL="342900" indent="-342900">
              <a:buFont typeface="Arial" panose="020B0604020202020204" pitchFamily="34" charset="0"/>
              <a:buChar char="•"/>
            </a:pPr>
            <a:r>
              <a:rPr lang="en-US" dirty="0"/>
              <a:t>The nursing process- 6 </a:t>
            </a:r>
            <a:r>
              <a:rPr lang="en-US" dirty="0" err="1"/>
              <a:t>hrs</a:t>
            </a:r>
            <a:r>
              <a:rPr lang="en-US" dirty="0"/>
              <a:t> theory/ 4 hours practical</a:t>
            </a:r>
          </a:p>
          <a:p>
            <a:pPr marL="342900" indent="-342900">
              <a:buFont typeface="Arial" panose="020B0604020202020204" pitchFamily="34" charset="0"/>
              <a:buChar char="•"/>
            </a:pPr>
            <a:r>
              <a:rPr lang="en-US" dirty="0"/>
              <a:t>Critically ill and the unconscious patients- 10 </a:t>
            </a:r>
            <a:r>
              <a:rPr lang="en-US" dirty="0" err="1"/>
              <a:t>hrs</a:t>
            </a:r>
            <a:r>
              <a:rPr lang="en-US" dirty="0"/>
              <a:t>, theory</a:t>
            </a:r>
          </a:p>
          <a:p>
            <a:pPr marL="342900" indent="-342900">
              <a:buFont typeface="Arial" panose="020B0604020202020204" pitchFamily="34" charset="0"/>
              <a:buChar char="•"/>
            </a:pPr>
            <a:r>
              <a:rPr lang="en-US" dirty="0"/>
              <a:t>Introduction to care study, 2 hours, theory</a:t>
            </a:r>
          </a:p>
        </p:txBody>
      </p:sp>
    </p:spTree>
    <p:extLst>
      <p:ext uri="{BB962C8B-B14F-4D97-AF65-F5344CB8AC3E}">
        <p14:creationId xmlns:p14="http://schemas.microsoft.com/office/powerpoint/2010/main" val="2134507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During assessment:</a:t>
            </a:r>
            <a:endParaRPr lang="en-US" dirty="0"/>
          </a:p>
        </p:txBody>
      </p:sp>
      <p:sp>
        <p:nvSpPr>
          <p:cNvPr id="3" name="Content Placeholder 2"/>
          <p:cNvSpPr>
            <a:spLocks noGrp="1"/>
          </p:cNvSpPr>
          <p:nvPr>
            <p:ph idx="1"/>
          </p:nvPr>
        </p:nvSpPr>
        <p:spPr/>
        <p:txBody>
          <a:bodyPr/>
          <a:lstStyle/>
          <a:p>
            <a:r>
              <a:rPr lang="en-US"/>
              <a:t>Use all avenues to collect data; history, exam, lab results, </a:t>
            </a:r>
          </a:p>
          <a:p>
            <a:r>
              <a:rPr lang="en-US"/>
              <a:t>Subjective data- symptoms, apparent only to the patient– pain, itching, nausea, </a:t>
            </a:r>
          </a:p>
          <a:p>
            <a:r>
              <a:rPr lang="en-US"/>
              <a:t>Objective data- signs– observed by nurse,; pallor, temperature, edema, dehydration, distended abdomen</a:t>
            </a:r>
          </a:p>
          <a:p>
            <a:r>
              <a:rPr lang="en-US"/>
              <a:t>Primary data- from patient</a:t>
            </a:r>
          </a:p>
          <a:p>
            <a:r>
              <a:rPr lang="en-US"/>
              <a:t>Secondary data from family members, records etc</a:t>
            </a:r>
          </a:p>
          <a:p>
            <a:r>
              <a:rPr lang="en-US"/>
              <a:t>Accurately and systematically organize data in the nursing cardex</a:t>
            </a:r>
            <a:endParaRPr lang="en-US" dirty="0"/>
          </a:p>
        </p:txBody>
      </p:sp>
    </p:spTree>
    <p:extLst>
      <p:ext uri="{BB962C8B-B14F-4D97-AF65-F5344CB8AC3E}">
        <p14:creationId xmlns:p14="http://schemas.microsoft.com/office/powerpoint/2010/main" val="462143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 2. Nursing Diagnosis </a:t>
            </a:r>
            <a:endParaRPr lang="en-US" dirty="0"/>
          </a:p>
        </p:txBody>
      </p:sp>
      <p:sp>
        <p:nvSpPr>
          <p:cNvPr id="3" name="Content Placeholder 2"/>
          <p:cNvSpPr>
            <a:spLocks noGrp="1"/>
          </p:cNvSpPr>
          <p:nvPr>
            <p:ph idx="1"/>
          </p:nvPr>
        </p:nvSpPr>
        <p:spPr/>
        <p:txBody>
          <a:bodyPr/>
          <a:lstStyle/>
          <a:p>
            <a:pPr marL="0" indent="0">
              <a:buNone/>
            </a:pPr>
            <a:endParaRPr lang="en-US"/>
          </a:p>
          <a:p>
            <a:pPr>
              <a:buFontTx/>
              <a:buChar char="-"/>
            </a:pPr>
            <a:r>
              <a:rPr lang="en-US"/>
              <a:t>Definition- a clinical judgement about individual, family, or community’s response to actual or potential health problems/life processes (NANDA 1990)</a:t>
            </a:r>
          </a:p>
          <a:p>
            <a:pPr>
              <a:buFontTx/>
              <a:buChar char="-"/>
            </a:pPr>
            <a:r>
              <a:rPr lang="en-US"/>
              <a:t>Provides basis for selection of nursing interventions to achieve outcomes for which the nurse is accountable</a:t>
            </a:r>
            <a:endParaRPr lang="en-US" dirty="0"/>
          </a:p>
        </p:txBody>
      </p:sp>
    </p:spTree>
    <p:extLst>
      <p:ext uri="{BB962C8B-B14F-4D97-AF65-F5344CB8AC3E}">
        <p14:creationId xmlns:p14="http://schemas.microsoft.com/office/powerpoint/2010/main" val="21433735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N. Diagnoses</a:t>
            </a:r>
            <a:endParaRPr lang="en-US" dirty="0"/>
          </a:p>
        </p:txBody>
      </p:sp>
      <p:sp>
        <p:nvSpPr>
          <p:cNvPr id="3" name="Content Placeholder 2"/>
          <p:cNvSpPr>
            <a:spLocks noGrp="1"/>
          </p:cNvSpPr>
          <p:nvPr>
            <p:ph idx="1"/>
          </p:nvPr>
        </p:nvSpPr>
        <p:spPr/>
        <p:txBody>
          <a:bodyPr/>
          <a:lstStyle/>
          <a:p>
            <a:r>
              <a:rPr lang="en-US"/>
              <a:t>Actual nursing dx</a:t>
            </a:r>
          </a:p>
          <a:p>
            <a:pPr>
              <a:buFontTx/>
              <a:buChar char="-"/>
            </a:pPr>
            <a:r>
              <a:rPr lang="en-US"/>
              <a:t>patients’/client’s problem that is present at that time of assessment</a:t>
            </a:r>
          </a:p>
          <a:p>
            <a:pPr>
              <a:buFontTx/>
              <a:buChar char="-"/>
            </a:pPr>
            <a:r>
              <a:rPr lang="en-US"/>
              <a:t>Diagnosis is based on presence of associated s/s, e.g. ineffective breathing pattern (patient has dyspnea, flaring of nostrils)</a:t>
            </a:r>
          </a:p>
          <a:p>
            <a:r>
              <a:rPr lang="en-US"/>
              <a:t>Risk nursing dx/potential</a:t>
            </a:r>
          </a:p>
          <a:p>
            <a:pPr marL="0" indent="0">
              <a:buNone/>
            </a:pPr>
            <a:r>
              <a:rPr lang="en-US"/>
              <a:t>- Clinical judgement that a problem does not exist but the presence of risk factors indicates that a problem is likely to occur unless a nurse intervenes, e.g. in open fracture, there’s risk/potential for infection related to impaired skin integrity (skin breakdown)</a:t>
            </a:r>
            <a:endParaRPr lang="en-US" dirty="0"/>
          </a:p>
        </p:txBody>
      </p:sp>
    </p:spTree>
    <p:extLst>
      <p:ext uri="{BB962C8B-B14F-4D97-AF65-F5344CB8AC3E}">
        <p14:creationId xmlns:p14="http://schemas.microsoft.com/office/powerpoint/2010/main" val="1400238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a:t>Wellness diagnosis</a:t>
            </a:r>
            <a:endParaRPr lang="en-US" dirty="0"/>
          </a:p>
        </p:txBody>
      </p:sp>
      <p:sp>
        <p:nvSpPr>
          <p:cNvPr id="3" name="Content Placeholder 2"/>
          <p:cNvSpPr>
            <a:spLocks noGrp="1"/>
          </p:cNvSpPr>
          <p:nvPr>
            <p:ph idx="1"/>
          </p:nvPr>
        </p:nvSpPr>
        <p:spPr/>
        <p:txBody>
          <a:bodyPr/>
          <a:lstStyle/>
          <a:p>
            <a:pPr>
              <a:buFontTx/>
              <a:buChar char="-"/>
            </a:pPr>
            <a:endParaRPr lang="en-US"/>
          </a:p>
          <a:p>
            <a:pPr>
              <a:buFontTx/>
              <a:buChar char="-"/>
            </a:pPr>
            <a:r>
              <a:rPr lang="en-US"/>
              <a:t>Describes human responses to levels of wellness in an individual, family, or community that have a readiness for enhancement, e.g. readiness for enhanced family coping/readiness for enhanced spiritual well-being</a:t>
            </a:r>
          </a:p>
          <a:p>
            <a:pPr marL="0" indent="0">
              <a:buNone/>
            </a:pPr>
            <a:endParaRPr lang="en-US" dirty="0"/>
          </a:p>
        </p:txBody>
      </p:sp>
    </p:spTree>
    <p:extLst>
      <p:ext uri="{BB962C8B-B14F-4D97-AF65-F5344CB8AC3E}">
        <p14:creationId xmlns:p14="http://schemas.microsoft.com/office/powerpoint/2010/main" val="1928323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Components of NANDA nursing diagnosis</a:t>
            </a:r>
            <a:endParaRPr lang="en-US" dirty="0"/>
          </a:p>
        </p:txBody>
      </p:sp>
      <p:sp>
        <p:nvSpPr>
          <p:cNvPr id="3" name="Content Placeholder 2"/>
          <p:cNvSpPr>
            <a:spLocks noGrp="1"/>
          </p:cNvSpPr>
          <p:nvPr>
            <p:ph idx="1"/>
          </p:nvPr>
        </p:nvSpPr>
        <p:spPr/>
        <p:txBody>
          <a:bodyPr/>
          <a:lstStyle/>
          <a:p>
            <a:endParaRPr lang="en-US"/>
          </a:p>
          <a:p>
            <a:r>
              <a:rPr lang="en-US" u="sng"/>
              <a:t>The problem and its definition (diagnostic label)</a:t>
            </a:r>
          </a:p>
          <a:p>
            <a:pPr>
              <a:buFontTx/>
              <a:buChar char="-"/>
            </a:pPr>
            <a:r>
              <a:rPr lang="en-US"/>
              <a:t>Describes the client’s health problem or response for which nursing therapy is given</a:t>
            </a:r>
          </a:p>
          <a:p>
            <a:pPr>
              <a:buFontTx/>
              <a:buChar char="-"/>
            </a:pPr>
            <a:r>
              <a:rPr lang="en-US"/>
              <a:t>Directs formation of goals, desired outcomes, and suggests some nursing interventions</a:t>
            </a:r>
          </a:p>
          <a:p>
            <a:pPr>
              <a:buFontTx/>
              <a:buChar char="-"/>
            </a:pPr>
            <a:r>
              <a:rPr lang="en-US"/>
              <a:t>Qualifying terms: impaired, deficient, altered, decreased. These are added to the label to give meaning</a:t>
            </a:r>
            <a:endParaRPr lang="en-US" dirty="0"/>
          </a:p>
        </p:txBody>
      </p:sp>
    </p:spTree>
    <p:extLst>
      <p:ext uri="{BB962C8B-B14F-4D97-AF65-F5344CB8AC3E}">
        <p14:creationId xmlns:p14="http://schemas.microsoft.com/office/powerpoint/2010/main" val="2457988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u="sng"/>
              <a:t>Etiology (related/risk factors)</a:t>
            </a:r>
            <a:endParaRPr lang="en-US" u="sng" dirty="0"/>
          </a:p>
        </p:txBody>
      </p:sp>
      <p:sp>
        <p:nvSpPr>
          <p:cNvPr id="3" name="Content Placeholder 2"/>
          <p:cNvSpPr>
            <a:spLocks noGrp="1"/>
          </p:cNvSpPr>
          <p:nvPr>
            <p:ph idx="1"/>
          </p:nvPr>
        </p:nvSpPr>
        <p:spPr/>
        <p:txBody>
          <a:bodyPr/>
          <a:lstStyle/>
          <a:p>
            <a:pPr>
              <a:buFontTx/>
              <a:buChar char="-"/>
            </a:pPr>
            <a:endParaRPr lang="en-US"/>
          </a:p>
          <a:p>
            <a:pPr>
              <a:buFontTx/>
              <a:buChar char="-"/>
            </a:pPr>
            <a:r>
              <a:rPr lang="en-US"/>
              <a:t>Identifies one or more probable causes of the health problem, gives direction to the required nursing therapy and enables the nurse to individualise client’s care </a:t>
            </a:r>
          </a:p>
          <a:p>
            <a:pPr>
              <a:buFontTx/>
              <a:buChar char="-"/>
            </a:pPr>
            <a:r>
              <a:rPr lang="en-US"/>
              <a:t>The factors maybe pathophysiologic (disease process), treatment related (restricted mobility/fluid intake), situational (disease chronicity, poor disease prognosis)</a:t>
            </a:r>
            <a:endParaRPr lang="en-US" dirty="0"/>
          </a:p>
        </p:txBody>
      </p:sp>
    </p:spTree>
    <p:extLst>
      <p:ext uri="{BB962C8B-B14F-4D97-AF65-F5344CB8AC3E}">
        <p14:creationId xmlns:p14="http://schemas.microsoft.com/office/powerpoint/2010/main" val="6531987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Arial" panose="020B0604020202020204" pitchFamily="34" charset="0"/>
              <a:buChar char="•"/>
            </a:pPr>
            <a:r>
              <a:rPr lang="en-US"/>
              <a:t>Defining characteristics</a:t>
            </a:r>
            <a:endParaRPr lang="en-US" dirty="0"/>
          </a:p>
        </p:txBody>
      </p:sp>
      <p:sp>
        <p:nvSpPr>
          <p:cNvPr id="3" name="Content Placeholder 2"/>
          <p:cNvSpPr>
            <a:spLocks noGrp="1"/>
          </p:cNvSpPr>
          <p:nvPr>
            <p:ph idx="1"/>
          </p:nvPr>
        </p:nvSpPr>
        <p:spPr/>
        <p:txBody>
          <a:bodyPr/>
          <a:lstStyle/>
          <a:p>
            <a:pPr>
              <a:buFontTx/>
              <a:buChar char="-"/>
            </a:pPr>
            <a:r>
              <a:rPr lang="en-US"/>
              <a:t>Clusters of signs and symptoms presented by the patient that indicate the presence of a particular diagnostic label</a:t>
            </a:r>
          </a:p>
          <a:p>
            <a:pPr>
              <a:buFontTx/>
              <a:buChar char="-"/>
            </a:pPr>
            <a:r>
              <a:rPr lang="en-US"/>
              <a:t>Applicable only in actual nursing diagnoses</a:t>
            </a:r>
          </a:p>
          <a:p>
            <a:pPr marL="0" indent="0">
              <a:buNone/>
            </a:pPr>
            <a:r>
              <a:rPr lang="en-US"/>
              <a:t>== example:</a:t>
            </a:r>
          </a:p>
          <a:p>
            <a:pPr marL="0" indent="0">
              <a:buNone/>
            </a:pPr>
            <a:r>
              <a:rPr lang="en-US"/>
              <a:t>Label– imbalanced nutrition less than body requirement</a:t>
            </a:r>
          </a:p>
          <a:p>
            <a:pPr marL="0" indent="0">
              <a:buNone/>
            </a:pPr>
            <a:r>
              <a:rPr lang="en-US"/>
              <a:t>Etiology– related to inability to chew/swallow food</a:t>
            </a:r>
          </a:p>
          <a:p>
            <a:pPr marL="0" indent="0">
              <a:buNone/>
            </a:pPr>
            <a:r>
              <a:rPr lang="en-US"/>
              <a:t>Defining characteristics– as evidenced by MUAC less than 12/weight loss/muscle wasting</a:t>
            </a:r>
            <a:endParaRPr lang="en-US" dirty="0"/>
          </a:p>
        </p:txBody>
      </p:sp>
    </p:spTree>
    <p:extLst>
      <p:ext uri="{BB962C8B-B14F-4D97-AF65-F5344CB8AC3E}">
        <p14:creationId xmlns:p14="http://schemas.microsoft.com/office/powerpoint/2010/main" val="1442855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3. Planning </a:t>
            </a:r>
            <a:endParaRPr lang="en-US" dirty="0"/>
          </a:p>
        </p:txBody>
      </p:sp>
      <p:sp>
        <p:nvSpPr>
          <p:cNvPr id="3" name="Content Placeholder 2"/>
          <p:cNvSpPr>
            <a:spLocks noGrp="1"/>
          </p:cNvSpPr>
          <p:nvPr>
            <p:ph idx="1"/>
          </p:nvPr>
        </p:nvSpPr>
        <p:spPr/>
        <p:txBody>
          <a:bodyPr/>
          <a:lstStyle/>
          <a:p>
            <a:pPr>
              <a:buFontTx/>
              <a:buChar char="-"/>
            </a:pPr>
            <a:endParaRPr lang="en-US"/>
          </a:p>
          <a:p>
            <a:pPr>
              <a:buFontTx/>
              <a:buChar char="-"/>
            </a:pPr>
            <a:r>
              <a:rPr lang="en-US"/>
              <a:t>A deliberative, systematic phase that involves decision making and problem solving</a:t>
            </a:r>
          </a:p>
          <a:p>
            <a:pPr>
              <a:buFontTx/>
              <a:buChar char="-"/>
            </a:pPr>
            <a:r>
              <a:rPr lang="en-US"/>
              <a:t>The nurse refers to the assessment data and diagnostic statements for directions in formulating client’s goals and designing the nursing interventions required to prevent, reduce, or eliminate the existing health problem</a:t>
            </a:r>
          </a:p>
          <a:p>
            <a:pPr>
              <a:buFontTx/>
              <a:buChar char="-"/>
            </a:pPr>
            <a:r>
              <a:rPr lang="en-US"/>
              <a:t>Patient/significant others should be involved in planning</a:t>
            </a:r>
          </a:p>
          <a:p>
            <a:pPr>
              <a:buFontTx/>
              <a:buChar char="-"/>
            </a:pPr>
            <a:r>
              <a:rPr lang="en-US"/>
              <a:t>End result of planning is client care plan</a:t>
            </a:r>
            <a:endParaRPr lang="en-US" dirty="0"/>
          </a:p>
        </p:txBody>
      </p:sp>
    </p:spTree>
    <p:extLst>
      <p:ext uri="{BB962C8B-B14F-4D97-AF65-F5344CB8AC3E}">
        <p14:creationId xmlns:p14="http://schemas.microsoft.com/office/powerpoint/2010/main" val="24440172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planning</a:t>
            </a:r>
            <a:endParaRPr lang="en-US" dirty="0"/>
          </a:p>
        </p:txBody>
      </p:sp>
      <p:sp>
        <p:nvSpPr>
          <p:cNvPr id="3" name="Content Placeholder 2"/>
          <p:cNvSpPr>
            <a:spLocks noGrp="1"/>
          </p:cNvSpPr>
          <p:nvPr>
            <p:ph idx="1"/>
          </p:nvPr>
        </p:nvSpPr>
        <p:spPr/>
        <p:txBody>
          <a:bodyPr/>
          <a:lstStyle/>
          <a:p>
            <a:pPr marL="514350" indent="-514350">
              <a:buAutoNum type="arabicPeriod"/>
            </a:pPr>
            <a:endParaRPr lang="en-US"/>
          </a:p>
          <a:p>
            <a:pPr marL="514350" indent="-514350">
              <a:buAutoNum type="arabicPeriod"/>
            </a:pPr>
            <a:r>
              <a:rPr lang="en-US"/>
              <a:t>Initial planning </a:t>
            </a:r>
          </a:p>
          <a:p>
            <a:pPr>
              <a:buFontTx/>
              <a:buChar char="-"/>
            </a:pPr>
            <a:r>
              <a:rPr lang="en-US"/>
              <a:t>Done on admission after the initial assessment. Direct information is taken from the client other than the written data</a:t>
            </a:r>
          </a:p>
          <a:p>
            <a:pPr marL="0" indent="0">
              <a:buNone/>
            </a:pPr>
            <a:r>
              <a:rPr lang="en-US"/>
              <a:t>2. Ongoing planning</a:t>
            </a:r>
          </a:p>
          <a:p>
            <a:pPr marL="0" indent="0">
              <a:buNone/>
            </a:pPr>
            <a:r>
              <a:rPr lang="en-US"/>
              <a:t>- Done by all nurse who work with the client. Based on new information obtained and evaluation of patient’s response to the initiated nursing care</a:t>
            </a:r>
            <a:endParaRPr lang="en-US" dirty="0"/>
          </a:p>
        </p:txBody>
      </p:sp>
    </p:spTree>
    <p:extLst>
      <p:ext uri="{BB962C8B-B14F-4D97-AF65-F5344CB8AC3E}">
        <p14:creationId xmlns:p14="http://schemas.microsoft.com/office/powerpoint/2010/main" val="2307272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buNone/>
            </a:pPr>
            <a:r>
              <a:rPr lang="en-US"/>
              <a:t>3. Discharge planning</a:t>
            </a:r>
          </a:p>
          <a:p>
            <a:pPr>
              <a:buFontTx/>
              <a:buChar char="-"/>
            </a:pPr>
            <a:r>
              <a:rPr lang="en-US"/>
              <a:t>The process of anticipating and planning for patient’s needs after discharge</a:t>
            </a:r>
          </a:p>
          <a:p>
            <a:pPr>
              <a:buFontTx/>
              <a:buChar char="-"/>
            </a:pPr>
            <a:r>
              <a:rPr lang="en-US"/>
              <a:t>Effective planning begins at first client contact qand involves comprehensive and ongoing assessment to obtain information about the patient’ s ongoing needs (knowledge on home care, health maintenance, drug compliance).</a:t>
            </a:r>
            <a:endParaRPr lang="en-US" dirty="0"/>
          </a:p>
        </p:txBody>
      </p:sp>
    </p:spTree>
    <p:extLst>
      <p:ext uri="{BB962C8B-B14F-4D97-AF65-F5344CB8AC3E}">
        <p14:creationId xmlns:p14="http://schemas.microsoft.com/office/powerpoint/2010/main" val="3025698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365125" y="3094038"/>
            <a:ext cx="11461750" cy="1173162"/>
          </a:xfrm>
        </p:spPr>
        <p:txBody>
          <a:bodyPr/>
          <a:lstStyle/>
          <a:p>
            <a:pPr eaLnBrk="1" hangingPunct="1"/>
            <a:r>
              <a:rPr lang="en-US" altLang="en-US"/>
              <a:t>THE NURSING PROCESS</a:t>
            </a:r>
            <a:endParaRPr lang="en-US" altLang="en-US" dirty="0"/>
          </a:p>
        </p:txBody>
      </p:sp>
      <p:sp>
        <p:nvSpPr>
          <p:cNvPr id="4099" name="Subtitle 2"/>
          <p:cNvSpPr>
            <a:spLocks noGrp="1"/>
          </p:cNvSpPr>
          <p:nvPr>
            <p:ph type="subTitle" idx="1"/>
          </p:nvPr>
        </p:nvSpPr>
        <p:spPr>
          <a:xfrm>
            <a:off x="809625" y="4527550"/>
            <a:ext cx="10572750" cy="949325"/>
          </a:xfrm>
        </p:spPr>
        <p:txBody>
          <a:bodyPr/>
          <a:lstStyle/>
          <a:p>
            <a:pPr eaLnBrk="1" hangingPunct="1"/>
            <a:r>
              <a:rPr lang="en-US" altLang="en-US"/>
              <a:t>TEN HOURS</a:t>
            </a:r>
            <a:endParaRPr lang="en-US" altLang="en-US" dirty="0"/>
          </a:p>
        </p:txBody>
      </p:sp>
    </p:spTree>
    <p:extLst>
      <p:ext uri="{BB962C8B-B14F-4D97-AF65-F5344CB8AC3E}">
        <p14:creationId xmlns:p14="http://schemas.microsoft.com/office/powerpoint/2010/main" val="2697143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planning process</a:t>
            </a:r>
            <a:endParaRPr lang="en-US" dirty="0"/>
          </a:p>
        </p:txBody>
      </p:sp>
      <p:sp>
        <p:nvSpPr>
          <p:cNvPr id="3" name="Content Placeholder 2"/>
          <p:cNvSpPr>
            <a:spLocks noGrp="1"/>
          </p:cNvSpPr>
          <p:nvPr>
            <p:ph idx="1"/>
          </p:nvPr>
        </p:nvSpPr>
        <p:spPr/>
        <p:txBody>
          <a:bodyPr/>
          <a:lstStyle/>
          <a:p>
            <a:pPr>
              <a:buFontTx/>
              <a:buChar char="-"/>
            </a:pPr>
            <a:r>
              <a:rPr lang="en-US" dirty="0"/>
              <a:t>It has 4 steps:</a:t>
            </a:r>
          </a:p>
          <a:p>
            <a:pPr marL="0" indent="0">
              <a:buNone/>
            </a:pPr>
            <a:r>
              <a:rPr lang="en-US" dirty="0" err="1"/>
              <a:t>i</a:t>
            </a:r>
            <a:r>
              <a:rPr lang="en-US" dirty="0"/>
              <a:t>- setting priorities- establish preferred sequence for addressing nursing diagnoses and interventions; from high life threatening), medium (health threatening) to low priority</a:t>
            </a:r>
          </a:p>
          <a:p>
            <a:pPr marL="0" indent="0">
              <a:buNone/>
            </a:pPr>
            <a:r>
              <a:rPr lang="en-US" dirty="0"/>
              <a:t>ii- establishing clients goals/desired outcomes. Goals are statements about client’s status. d/outcomes evaluate whether the goals have been met</a:t>
            </a:r>
          </a:p>
          <a:p>
            <a:pPr marL="0" indent="0">
              <a:buNone/>
            </a:pPr>
            <a:r>
              <a:rPr lang="en-US" dirty="0"/>
              <a:t>Goal-improved nutritional status</a:t>
            </a:r>
          </a:p>
          <a:p>
            <a:pPr marL="0" indent="0">
              <a:buNone/>
            </a:pPr>
            <a:r>
              <a:rPr lang="en-US" dirty="0"/>
              <a:t>Desired outcome- gain 2 kgs by April 20th</a:t>
            </a:r>
          </a:p>
        </p:txBody>
      </p:sp>
    </p:spTree>
    <p:extLst>
      <p:ext uri="{BB962C8B-B14F-4D97-AF65-F5344CB8AC3E}">
        <p14:creationId xmlns:p14="http://schemas.microsoft.com/office/powerpoint/2010/main" val="3525188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Goals/outcome</a:t>
            </a:r>
            <a:endParaRPr lang="en-US" dirty="0"/>
          </a:p>
        </p:txBody>
      </p:sp>
      <p:sp>
        <p:nvSpPr>
          <p:cNvPr id="3" name="Content Placeholder 2"/>
          <p:cNvSpPr>
            <a:spLocks noGrp="1"/>
          </p:cNvSpPr>
          <p:nvPr>
            <p:ph idx="1"/>
          </p:nvPr>
        </p:nvSpPr>
        <p:spPr/>
        <p:txBody>
          <a:bodyPr/>
          <a:lstStyle/>
          <a:p>
            <a:endParaRPr lang="en-US"/>
          </a:p>
          <a:p>
            <a:r>
              <a:rPr lang="en-US"/>
              <a:t>Provide direction for planning nursing interventions</a:t>
            </a:r>
          </a:p>
          <a:p>
            <a:r>
              <a:rPr lang="en-US"/>
              <a:t>Serve as criteria for evaluation client progress and judging interventions in the evaluation step</a:t>
            </a:r>
          </a:p>
          <a:p>
            <a:r>
              <a:rPr lang="en-US"/>
              <a:t>May be long/short term </a:t>
            </a:r>
            <a:endParaRPr lang="en-US" dirty="0"/>
          </a:p>
        </p:txBody>
      </p:sp>
    </p:spTree>
    <p:extLst>
      <p:ext uri="{BB962C8B-B14F-4D97-AF65-F5344CB8AC3E}">
        <p14:creationId xmlns:p14="http://schemas.microsoft.com/office/powerpoint/2010/main" val="416981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a:t>iii- selecting n/interventions and activities</a:t>
            </a:r>
          </a:p>
          <a:p>
            <a:pPr>
              <a:buFontTx/>
              <a:buChar char="-"/>
            </a:pPr>
            <a:r>
              <a:rPr lang="en-US"/>
              <a:t>Actions that a nurse performs to achieve client’s goals</a:t>
            </a:r>
          </a:p>
          <a:p>
            <a:pPr>
              <a:buFontTx/>
              <a:buChar char="-"/>
            </a:pPr>
            <a:r>
              <a:rPr lang="en-US"/>
              <a:t>Choices should aim at elimination/reduction of the etiology in the nursing diagnosis</a:t>
            </a:r>
          </a:p>
          <a:p>
            <a:pPr>
              <a:buFontTx/>
              <a:buChar char="-"/>
            </a:pPr>
            <a:r>
              <a:rPr lang="en-US"/>
              <a:t>Can be independent (nurse initiated based on own knowledge and skills), dependent (carried out under physician’s orders/specified routines), collaborative (in collaboration with other h/c/workers</a:t>
            </a:r>
            <a:endParaRPr lang="en-US" dirty="0"/>
          </a:p>
        </p:txBody>
      </p:sp>
    </p:spTree>
    <p:extLst>
      <p:ext uri="{BB962C8B-B14F-4D97-AF65-F5344CB8AC3E}">
        <p14:creationId xmlns:p14="http://schemas.microsoft.com/office/powerpoint/2010/main" val="2313458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a:p>
          <a:p>
            <a:pPr marL="0" indent="0">
              <a:buNone/>
            </a:pPr>
            <a:r>
              <a:rPr lang="en-US"/>
              <a:t>iv- writing individualized n/intervention</a:t>
            </a:r>
          </a:p>
          <a:p>
            <a:pPr>
              <a:buFontTx/>
              <a:buChar char="-"/>
            </a:pPr>
            <a:r>
              <a:rPr lang="en-US"/>
              <a:t>Are dated on the nursing care plan when they are written and reviewed regularly at intervals that depend on the client’s needs </a:t>
            </a:r>
          </a:p>
          <a:p>
            <a:pPr>
              <a:buFontTx/>
              <a:buChar char="-"/>
            </a:pPr>
            <a:r>
              <a:rPr lang="en-US"/>
              <a:t>Should be signed for accountability and legal significance</a:t>
            </a:r>
            <a:endParaRPr lang="en-US" dirty="0"/>
          </a:p>
        </p:txBody>
      </p:sp>
    </p:spTree>
    <p:extLst>
      <p:ext uri="{BB962C8B-B14F-4D97-AF65-F5344CB8AC3E}">
        <p14:creationId xmlns:p14="http://schemas.microsoft.com/office/powerpoint/2010/main" val="5803117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4. Implementation</a:t>
            </a:r>
            <a:endParaRPr lang="en-US" dirty="0"/>
          </a:p>
        </p:txBody>
      </p:sp>
      <p:sp>
        <p:nvSpPr>
          <p:cNvPr id="3" name="Content Placeholder 2"/>
          <p:cNvSpPr>
            <a:spLocks noGrp="1"/>
          </p:cNvSpPr>
          <p:nvPr>
            <p:ph idx="1"/>
          </p:nvPr>
        </p:nvSpPr>
        <p:spPr/>
        <p:txBody>
          <a:bodyPr/>
          <a:lstStyle/>
          <a:p>
            <a:pPr marL="0" indent="0">
              <a:buNone/>
            </a:pPr>
            <a:r>
              <a:rPr lang="en-US"/>
              <a:t>- The action phase in which nurse performs the nursing interventions</a:t>
            </a:r>
          </a:p>
          <a:p>
            <a:pPr>
              <a:buFontTx/>
              <a:buChar char="-"/>
            </a:pPr>
            <a:r>
              <a:rPr lang="en-US"/>
              <a:t>Involves doing and documenting activities that are specific nursing actions which were developed in the planning phase</a:t>
            </a:r>
          </a:p>
          <a:p>
            <a:pPr>
              <a:buFontTx/>
              <a:buChar char="-"/>
            </a:pPr>
            <a:r>
              <a:rPr lang="en-US"/>
              <a:t>Assessment continues during implementation and possible re-planning prn. An implementation can as well be accompanied by assessment, e.g. bed bath of an elderly client with assessment/observing for pressure ulcers </a:t>
            </a:r>
          </a:p>
          <a:p>
            <a:pPr>
              <a:buFontTx/>
              <a:buChar char="-"/>
            </a:pPr>
            <a:r>
              <a:rPr lang="en-US"/>
              <a:t>An intervention should be recorded immediately after implementation to safeguard client, e.g. double medication</a:t>
            </a:r>
            <a:endParaRPr lang="en-US" dirty="0"/>
          </a:p>
        </p:txBody>
      </p:sp>
    </p:spTree>
    <p:extLst>
      <p:ext uri="{BB962C8B-B14F-4D97-AF65-F5344CB8AC3E}">
        <p14:creationId xmlns:p14="http://schemas.microsoft.com/office/powerpoint/2010/main" val="137385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5. Evaluation</a:t>
            </a:r>
            <a:endParaRPr lang="en-US" dirty="0"/>
          </a:p>
        </p:txBody>
      </p:sp>
      <p:sp>
        <p:nvSpPr>
          <p:cNvPr id="3" name="Content Placeholder 2"/>
          <p:cNvSpPr>
            <a:spLocks noGrp="1"/>
          </p:cNvSpPr>
          <p:nvPr>
            <p:ph idx="1"/>
          </p:nvPr>
        </p:nvSpPr>
        <p:spPr/>
        <p:txBody>
          <a:bodyPr/>
          <a:lstStyle/>
          <a:p>
            <a:pPr>
              <a:buFontTx/>
              <a:buChar char="-"/>
            </a:pPr>
            <a:r>
              <a:rPr lang="en-US"/>
              <a:t>A planned ongoing purposeful activity in which clients and h/care workers determine:</a:t>
            </a:r>
          </a:p>
          <a:p>
            <a:r>
              <a:rPr lang="en-US"/>
              <a:t>Clint’s progress towards achieving the goals/desired outcomes</a:t>
            </a:r>
          </a:p>
          <a:p>
            <a:r>
              <a:rPr lang="en-US"/>
              <a:t>Effectiveness of the nursing care plan</a:t>
            </a:r>
          </a:p>
          <a:p>
            <a:pPr>
              <a:buFontTx/>
              <a:buChar char="-"/>
            </a:pPr>
            <a:r>
              <a:rPr lang="en-US"/>
              <a:t>Conclusions drawn from the evaluation determine whether nursing interventions should be terminated, continued or changed</a:t>
            </a:r>
          </a:p>
          <a:p>
            <a:pPr>
              <a:buFontTx/>
              <a:buChar char="-"/>
            </a:pPr>
            <a:r>
              <a:rPr lang="en-US"/>
              <a:t>Evaluations are continuous, done until the client achieves health goals and is discharged from nursing care</a:t>
            </a:r>
            <a:endParaRPr lang="en-US" dirty="0"/>
          </a:p>
        </p:txBody>
      </p:sp>
    </p:spTree>
    <p:extLst>
      <p:ext uri="{BB962C8B-B14F-4D97-AF65-F5344CB8AC3E}">
        <p14:creationId xmlns:p14="http://schemas.microsoft.com/office/powerpoint/2010/main" val="22402561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11433132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054152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MANAGEMENT OF CRITICALLY ILL /UNCONSCIOUS PATIENTS</a:t>
            </a:r>
            <a:endParaRPr lang="en-US" dirty="0"/>
          </a:p>
        </p:txBody>
      </p:sp>
      <p:sp>
        <p:nvSpPr>
          <p:cNvPr id="3" name="Content Placeholder 2"/>
          <p:cNvSpPr>
            <a:spLocks noGrp="1"/>
          </p:cNvSpPr>
          <p:nvPr>
            <p:ph idx="1"/>
          </p:nvPr>
        </p:nvSpPr>
        <p:spPr/>
        <p:txBody>
          <a:bodyPr/>
          <a:lstStyle/>
          <a:p>
            <a:pPr marL="0" indent="0">
              <a:buNone/>
            </a:pPr>
            <a:endParaRPr lang="en-US" b="1"/>
          </a:p>
          <a:p>
            <a:pPr marL="0" indent="0">
              <a:buNone/>
            </a:pPr>
            <a:r>
              <a:rPr lang="en-US" b="1"/>
              <a:t>Learning objectives:</a:t>
            </a:r>
          </a:p>
          <a:p>
            <a:pPr>
              <a:buFontTx/>
              <a:buChar char="-"/>
            </a:pPr>
            <a:r>
              <a:rPr lang="en-US" b="1"/>
              <a:t>Definitions</a:t>
            </a:r>
          </a:p>
          <a:p>
            <a:pPr>
              <a:buFontTx/>
              <a:buChar char="-"/>
            </a:pPr>
            <a:r>
              <a:rPr lang="en-US" b="1"/>
              <a:t>Categories and levels of critically ill patients</a:t>
            </a:r>
          </a:p>
          <a:p>
            <a:pPr>
              <a:buFontTx/>
              <a:buChar char="-"/>
            </a:pPr>
            <a:r>
              <a:rPr lang="en-US" b="1"/>
              <a:t>Assessment of a critically ill patient (GCS and AVPU)</a:t>
            </a:r>
          </a:p>
          <a:p>
            <a:pPr>
              <a:buFontTx/>
              <a:buChar char="-"/>
            </a:pPr>
            <a:r>
              <a:rPr lang="en-US" b="1"/>
              <a:t>Management of critically ill/unconscious patient</a:t>
            </a:r>
            <a:endParaRPr lang="en-US" b="1" dirty="0"/>
          </a:p>
        </p:txBody>
      </p:sp>
    </p:spTree>
    <p:extLst>
      <p:ext uri="{BB962C8B-B14F-4D97-AF65-F5344CB8AC3E}">
        <p14:creationId xmlns:p14="http://schemas.microsoft.com/office/powerpoint/2010/main" val="20922316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DEFINITION OF &#10;CRITICALLY ILL &#10; Critical illness is any disease process which &#10;causes physiological instability leading 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163" y="800099"/>
            <a:ext cx="10029825"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2995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Learning objectives</a:t>
            </a:r>
            <a:endParaRPr lang="en-US" dirty="0"/>
          </a:p>
        </p:txBody>
      </p:sp>
      <p:sp>
        <p:nvSpPr>
          <p:cNvPr id="3" name="Content Placeholder 2"/>
          <p:cNvSpPr>
            <a:spLocks noGrp="1"/>
          </p:cNvSpPr>
          <p:nvPr>
            <p:ph idx="1"/>
          </p:nvPr>
        </p:nvSpPr>
        <p:spPr/>
        <p:txBody>
          <a:bodyPr/>
          <a:lstStyle/>
          <a:p>
            <a:endParaRPr lang="en-US"/>
          </a:p>
          <a:p>
            <a:r>
              <a:rPr lang="en-US"/>
              <a:t>Define the term nursing process</a:t>
            </a:r>
          </a:p>
          <a:p>
            <a:r>
              <a:rPr lang="en-US"/>
              <a:t>Outline the purpose of the nursing process</a:t>
            </a:r>
          </a:p>
          <a:p>
            <a:r>
              <a:rPr lang="en-US"/>
              <a:t>Explain the phases of the nursing process</a:t>
            </a:r>
          </a:p>
          <a:p>
            <a:r>
              <a:rPr lang="en-US"/>
              <a:t>Outline the application of the nursing process in provision of quality care</a:t>
            </a:r>
            <a:endParaRPr lang="en-US" dirty="0"/>
          </a:p>
        </p:txBody>
      </p:sp>
    </p:spTree>
    <p:extLst>
      <p:ext uri="{BB962C8B-B14F-4D97-AF65-F5344CB8AC3E}">
        <p14:creationId xmlns:p14="http://schemas.microsoft.com/office/powerpoint/2010/main" val="2306398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descr="Clinical observations &#10;Appearance Neurological Respiratory Cardiovascular &#10;Normal Alert &#10;Cooperative &#10;Normal &#10;RR &gt;8 &lt;20 &#10;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4" y="528638"/>
            <a:ext cx="10201275" cy="507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19096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Critical care- introduction </a:t>
            </a:r>
            <a:endParaRPr lang="en-US" dirty="0"/>
          </a:p>
        </p:txBody>
      </p:sp>
      <p:sp>
        <p:nvSpPr>
          <p:cNvPr id="3" name="Content Placeholder 2"/>
          <p:cNvSpPr>
            <a:spLocks noGrp="1"/>
          </p:cNvSpPr>
          <p:nvPr>
            <p:ph idx="1"/>
          </p:nvPr>
        </p:nvSpPr>
        <p:spPr/>
        <p:txBody>
          <a:bodyPr/>
          <a:lstStyle/>
          <a:p>
            <a:endParaRPr lang="en-US"/>
          </a:p>
          <a:p>
            <a:r>
              <a:rPr lang="en-US"/>
              <a:t>Critical care nursing: the field of nursing with a focus on the utmost care of the critically ill/unstable patients</a:t>
            </a:r>
          </a:p>
          <a:p>
            <a:r>
              <a:rPr lang="en-US"/>
              <a:t>Critically ill patients: patients at risk  for actual or potential life threatening health problems</a:t>
            </a:r>
          </a:p>
          <a:p>
            <a:r>
              <a:rPr lang="en-US"/>
              <a:t>Critical care units:- CCUs/ICUs are designed to meet the special needs of acutely and critically ill patients</a:t>
            </a:r>
            <a:endParaRPr lang="en-US" dirty="0"/>
          </a:p>
        </p:txBody>
      </p:sp>
    </p:spTree>
    <p:extLst>
      <p:ext uri="{BB962C8B-B14F-4D97-AF65-F5344CB8AC3E}">
        <p14:creationId xmlns:p14="http://schemas.microsoft.com/office/powerpoint/2010/main" val="26418995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conditions considered as critical?</a:t>
            </a:r>
            <a:endParaRPr lang="en-US" dirty="0"/>
          </a:p>
        </p:txBody>
      </p:sp>
      <p:sp>
        <p:nvSpPr>
          <p:cNvPr id="3" name="Content Placeholder 2"/>
          <p:cNvSpPr>
            <a:spLocks noGrp="1"/>
          </p:cNvSpPr>
          <p:nvPr>
            <p:ph idx="1"/>
          </p:nvPr>
        </p:nvSpPr>
        <p:spPr/>
        <p:txBody>
          <a:bodyPr/>
          <a:lstStyle/>
          <a:p>
            <a:pPr marL="0" indent="0">
              <a:buNone/>
            </a:pPr>
            <a:r>
              <a:rPr lang="en-US"/>
              <a:t>All life threatening conditions:</a:t>
            </a:r>
          </a:p>
          <a:p>
            <a:pPr>
              <a:buFontTx/>
              <a:buChar char="-"/>
            </a:pPr>
            <a:r>
              <a:rPr lang="en-US"/>
              <a:t>Acute respiratory failure</a:t>
            </a:r>
          </a:p>
          <a:p>
            <a:pPr>
              <a:buFontTx/>
              <a:buChar char="-"/>
            </a:pPr>
            <a:r>
              <a:rPr lang="en-US"/>
              <a:t>Acute myocardial infarction</a:t>
            </a:r>
          </a:p>
          <a:p>
            <a:pPr>
              <a:buFontTx/>
              <a:buChar char="-"/>
            </a:pPr>
            <a:r>
              <a:rPr lang="en-US"/>
              <a:t>Cardiac tamponade</a:t>
            </a:r>
          </a:p>
          <a:p>
            <a:pPr>
              <a:buFontTx/>
              <a:buChar char="-"/>
            </a:pPr>
            <a:r>
              <a:rPr lang="en-US"/>
              <a:t>Severe shock</a:t>
            </a:r>
          </a:p>
          <a:p>
            <a:pPr>
              <a:buFontTx/>
              <a:buChar char="-"/>
            </a:pPr>
            <a:r>
              <a:rPr lang="en-US"/>
              <a:t>Acute renal failure</a:t>
            </a:r>
          </a:p>
          <a:p>
            <a:pPr>
              <a:buFontTx/>
              <a:buChar char="-"/>
            </a:pPr>
            <a:r>
              <a:rPr lang="en-US"/>
              <a:t>Poly trauma</a:t>
            </a:r>
          </a:p>
          <a:p>
            <a:pPr>
              <a:buFontTx/>
              <a:buChar char="-"/>
            </a:pPr>
            <a:r>
              <a:rPr lang="en-US"/>
              <a:t>Multiple organ failure</a:t>
            </a:r>
          </a:p>
          <a:p>
            <a:pPr>
              <a:buFontTx/>
              <a:buChar char="-"/>
            </a:pPr>
            <a:r>
              <a:rPr lang="en-US"/>
              <a:t>Organ dysfunction</a:t>
            </a:r>
          </a:p>
          <a:p>
            <a:pPr>
              <a:buFontTx/>
              <a:buChar char="-"/>
            </a:pPr>
            <a:r>
              <a:rPr lang="en-US"/>
              <a:t>Severe burns</a:t>
            </a:r>
            <a:endParaRPr lang="en-US" dirty="0"/>
          </a:p>
        </p:txBody>
      </p:sp>
    </p:spTree>
    <p:extLst>
      <p:ext uri="{BB962C8B-B14F-4D97-AF65-F5344CB8AC3E}">
        <p14:creationId xmlns:p14="http://schemas.microsoft.com/office/powerpoint/2010/main" val="1757862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CRITERIA FOR ICU ADMISSION &#10; Critically ill patients in a medically unstable state &#10;(monitoring and treatment). &#10; Pati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6" y="285750"/>
            <a:ext cx="9358312" cy="5386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4937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LASSIFICATION OF CCU&#10;PATIENTS&#10;• Level 0:&#10;• Normal acute ward care&#10;• Level 1:(General at risk ward pt’s)&#10;• a) Acute ward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700" y="500063"/>
            <a:ext cx="10544175" cy="512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6105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 Level 2:(High Dependency)&#10;• Detailed observation or intervention eg&#10;patients with a single failing organ system, or&#10;pos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471489"/>
            <a:ext cx="10415587" cy="55149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952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986" name="Picture 2" descr="OUR CASE – ON EXAMINATION &#10; 52-years-old male in acute respiratory distress &#10; Vitals : Temp. 98.8F, HR 120 bpm &amp; regul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0188" y="185738"/>
            <a:ext cx="9929811"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701742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10" name="Picture 2" descr="“A”- AIRWAY &#10;LOOK LISTEN AND FEEL &#10;INSERT ORAL / &#10;NASOPHARYNGEAL &#10;AIRWAY &#10;SUCTIONING &#10;REMOVE FB &#10;/ INTUBATE &#10;BRONCHO &#10;DI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171450"/>
            <a:ext cx="9629775" cy="571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6667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34" name="Picture 2" descr="“B”- BREATHING &#10; Clinical assessment of ventilation and oxygenation (with adjuncts) &#10;C/F of Respiratory Distress: &#10;1. 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85738"/>
            <a:ext cx="10329863" cy="5233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535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2" descr="“B”- BREATHING(contd...) &#10; ETIOLOGIES TO BE KEPT IN MIND:- &#10;– Tension Pneumothorax &#10;– Pleural Effusion or Hemothorax &#10;– 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9" y="457200"/>
            <a:ext cx="9615486" cy="4986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6364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Definition </a:t>
            </a:r>
            <a:endParaRPr lang="en-US" dirty="0"/>
          </a:p>
        </p:txBody>
      </p:sp>
      <p:sp>
        <p:nvSpPr>
          <p:cNvPr id="3" name="Content Placeholder 2"/>
          <p:cNvSpPr>
            <a:spLocks noGrp="1"/>
          </p:cNvSpPr>
          <p:nvPr>
            <p:ph idx="1"/>
          </p:nvPr>
        </p:nvSpPr>
        <p:spPr/>
        <p:txBody>
          <a:bodyPr/>
          <a:lstStyle/>
          <a:p>
            <a:endParaRPr lang="en-US"/>
          </a:p>
          <a:p>
            <a:r>
              <a:rPr lang="en-US"/>
              <a:t>A systematic rational method (client centered) that entails gathering and analyzing data to identify clients’ strength and potentials or actual health problems, develop a plan of nursing interventions to achieve mutually agreed outcomes</a:t>
            </a:r>
          </a:p>
          <a:p>
            <a:r>
              <a:rPr lang="en-US"/>
              <a:t>Patient/client and nurse work together to provide individualized care</a:t>
            </a:r>
            <a:endParaRPr lang="en-US" dirty="0"/>
          </a:p>
        </p:txBody>
      </p:sp>
    </p:spTree>
    <p:extLst>
      <p:ext uri="{BB962C8B-B14F-4D97-AF65-F5344CB8AC3E}">
        <p14:creationId xmlns:p14="http://schemas.microsoft.com/office/powerpoint/2010/main" val="20380914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082" name="Picture 2" descr="MANAGEMENT OF CIRCULATION &#10;JUDICIOUS USE OF VOLUME,IONOTROPES AND VASOPRESSORS &#10;IMMEDIATE &#10;PERICARDIOCENTESIS PERICARDIAL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228598"/>
            <a:ext cx="9272587" cy="51006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65962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6" name="Picture 2" descr="STEP-3 TAKE FOCUSED HISTORY &#10; INFORMANT- PATIENT OR RELATIVES &#10; CHIEF COMPLAINS- CHRONOLOGICAL ORDER &#10; HISTORY OF PRES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5850" y="671513"/>
            <a:ext cx="9158288" cy="4857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0935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2" descr="HISTORY- OUR CASE &#10; HOPI-Inability to do daily activities as he becomes short &#10;of breath for last one year. &#10; PH-Stag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3013" y="457200"/>
            <a:ext cx="9786937" cy="527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31294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54" name="Picture 2" descr="STEP 4- PERFORM FOCUSED &#10;PHYSICAL EXAMINATION cont... &#10;PATIENTS SHOULD BE FULLY EXPOSED WITH &#10;PRIVACY DURING INITIAL EXAM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1" y="300038"/>
            <a:ext cx="9515474" cy="542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00032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Picture 2" descr="Disadvantages:&#10;* Inability to assess any parameter will make it impossible to count the score:&#10;* Eye opening cannot be as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8738" y="614363"/>
            <a:ext cx="10272712"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4879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Classification of Brain Injury according to GCS&#10;MILD&#10;GCS 13-15&#10;MODERATE&#10;GCS 9-12&#10;SEVERE&#10;GCS 3-8&#10;(HICKEY 2003)&#10;Patient is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214313"/>
            <a:ext cx="9686923" cy="5429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41831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Thank you&#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8" y="442912"/>
            <a:ext cx="9472611" cy="5057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58965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8" name="Picture 2" descr="STEP 5-SEND BASIC &#10;INVESTIGATIONS &#10; Send screening investigations during initial &#10;resuscitation &#10; CBC, blood sugar ,ele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6" y="285748"/>
            <a:ext cx="10501312" cy="54149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38037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Pediatric Mild Traumatic Head Injury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571501"/>
            <a:ext cx="11187113" cy="5100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032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descr="Physical Assessment Determining extent of injury Gathering important  information. - ppt downloa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485775"/>
            <a:ext cx="11044237" cy="5272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3716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Purpose of the nursing process</a:t>
            </a:r>
            <a:endParaRPr lang="en-US" dirty="0"/>
          </a:p>
        </p:txBody>
      </p:sp>
      <p:sp>
        <p:nvSpPr>
          <p:cNvPr id="3" name="Content Placeholder 2"/>
          <p:cNvSpPr>
            <a:spLocks noGrp="1"/>
          </p:cNvSpPr>
          <p:nvPr>
            <p:ph idx="1"/>
          </p:nvPr>
        </p:nvSpPr>
        <p:spPr/>
        <p:txBody>
          <a:bodyPr/>
          <a:lstStyle/>
          <a:p>
            <a:endParaRPr lang="en-US"/>
          </a:p>
          <a:p>
            <a:r>
              <a:rPr lang="en-US"/>
              <a:t>To identify a patient/client’s healthstatus and actual/potential health problems, to establish plans to meet the identified needs and to address those needs</a:t>
            </a:r>
          </a:p>
          <a:p>
            <a:r>
              <a:rPr lang="en-US"/>
              <a:t>The nursing process is cyclical; components  follow a logical sequence but more than one component may be involved at one time</a:t>
            </a:r>
            <a:endParaRPr lang="en-US" dirty="0"/>
          </a:p>
        </p:txBody>
      </p:sp>
    </p:spTree>
    <p:extLst>
      <p:ext uri="{BB962C8B-B14F-4D97-AF65-F5344CB8AC3E}">
        <p14:creationId xmlns:p14="http://schemas.microsoft.com/office/powerpoint/2010/main" val="138692750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 management of critically ill patient:&#10;• complete monitoring&#10;• respiratory care&#10;• cardio vascular care&#10;• gastrointest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7" y="400050"/>
            <a:ext cx="10472738" cy="509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17290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 infection control skin care ,&#10;• general hygiene and mouth care&#10;• fluid, electrolyte and glucose balance&#10;• bladder car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428625"/>
            <a:ext cx="10601325" cy="5205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50811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 assessment and clinical examination::&#10;• a: airway&#10;• b: breathing&#10;• c: circulation&#10;• d: disability&#10;• e: exposure&#10;•&#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5888" y="771524"/>
            <a:ext cx="10615612" cy="5072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1155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 respiratory care::&#10;• problems:&#10;• patient may have:&#10;• airway obstruction&#10;• altered ventilation ,&#10;• poor secretion cleara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914400"/>
            <a:ext cx="10158412"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24327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 management::&#10;• respiratory care includes:&#10;• assisting in coughing.&#10;• Deep Breathing And Alveolar Recruitment&#10;Techniqu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571500"/>
            <a:ext cx="10587038" cy="5157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351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 cardio vascular care:&#10;• prolonged immobility impairs autonomic&#10;vasomotor responses to sitting and standing&#10;causing prof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985837"/>
            <a:ext cx="925830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338301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 gastro intestinal/ nutritional care;:&#10;• the supine position predisposes to gastro&#10;oesophageal reflux and aspiration pne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599" y="757238"/>
            <a:ext cx="9617075"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211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 neuromuscular care::&#10;• immobility, prolonged neuro muscular&#10;blockage and sedation promotes atropy ,&#10;• joint contractu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8" y="671511"/>
            <a:ext cx="10572750" cy="482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967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Assessment of the patient</a:t>
            </a:r>
            <a:endParaRPr lang="en-US" dirty="0"/>
          </a:p>
        </p:txBody>
      </p:sp>
      <p:pic>
        <p:nvPicPr>
          <p:cNvPr id="13314" name="Picture 2" descr="GLASGOW COMA SCALE&#10;• The Glasgow coma scale or GCS is a&#10;neurological scale that aims to give a reliable ,&#10;objective way of..."/>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511300"/>
            <a:ext cx="94726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45311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 comfort and reassurance::&#10;• anxiety, discomfort and pain must be&#10;recognized and relieved with reassurance,&#10;physical mea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87" y="885825"/>
            <a:ext cx="10186987"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112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Phases of the nursing process</a:t>
            </a:r>
            <a:endParaRPr lang="en-US" dirty="0"/>
          </a:p>
        </p:txBody>
      </p:sp>
      <p:sp>
        <p:nvSpPr>
          <p:cNvPr id="3" name="Content Placeholder 2"/>
          <p:cNvSpPr>
            <a:spLocks noGrp="1"/>
          </p:cNvSpPr>
          <p:nvPr>
            <p:ph idx="1"/>
          </p:nvPr>
        </p:nvSpPr>
        <p:spPr/>
        <p:txBody>
          <a:bodyPr/>
          <a:lstStyle/>
          <a:p>
            <a:pPr marL="514350" indent="-514350">
              <a:buAutoNum type="arabicPeriod"/>
            </a:pPr>
            <a:endParaRPr lang="en-US" b="1" u="sng"/>
          </a:p>
          <a:p>
            <a:pPr marL="514350" indent="-514350">
              <a:buAutoNum type="arabicPeriod"/>
            </a:pPr>
            <a:r>
              <a:rPr lang="en-US" b="1" u="sng"/>
              <a:t>Assessing </a:t>
            </a:r>
          </a:p>
          <a:p>
            <a:pPr>
              <a:buFontTx/>
              <a:buChar char="-"/>
            </a:pPr>
            <a:r>
              <a:rPr lang="en-US"/>
              <a:t>The collecting, organizing, validating, and documenting client’s data</a:t>
            </a:r>
          </a:p>
          <a:p>
            <a:pPr>
              <a:buFontTx/>
              <a:buChar char="-"/>
            </a:pPr>
            <a:r>
              <a:rPr lang="en-US"/>
              <a:t>Done through nursing health history and physical examination, review of previous records, and consultation with other health professionals</a:t>
            </a:r>
          </a:p>
          <a:p>
            <a:pPr>
              <a:buFontTx/>
              <a:buChar char="-"/>
            </a:pPr>
            <a:r>
              <a:rPr lang="en-US"/>
              <a:t>It is continuous and carried out throughout all the phases</a:t>
            </a:r>
            <a:endParaRPr lang="en-US" dirty="0"/>
          </a:p>
        </p:txBody>
      </p:sp>
    </p:spTree>
    <p:extLst>
      <p:ext uri="{BB962C8B-B14F-4D97-AF65-F5344CB8AC3E}">
        <p14:creationId xmlns:p14="http://schemas.microsoft.com/office/powerpoint/2010/main" val="213821306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 venous thrombosis prophylaxis::&#10;• venous thrombosis prophylaxis : trauma ,&#10;sepsis , surgery and immobility predisposes 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2" y="600075"/>
            <a:ext cx="10358437" cy="4862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727447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 line sites ,painful joints and urinary cathetors&#10;often causes discomfort, and are often&#10;overlooked. fan use is controv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1" y="614363"/>
            <a:ext cx="10558462" cy="5172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26997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 communication with the patient::&#10;• communication with the patient: use of&#10;amnesic drugs makes repeated explanations&#10;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49" y="242887"/>
            <a:ext cx="9872663" cy="5000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27371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 infection control::&#10;• infection control: hand washing is vital to prevent&#10;transmission of organisms between patients.&#10;d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928688"/>
            <a:ext cx="10272713" cy="47196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439149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 Skin care, general hygiene and mouth&#10;care::&#10;• cutaneous pressure sores are due to local&#10;pressure(e.g. bony prominenc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1474" y="357188"/>
            <a:ext cx="9388475" cy="5119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598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 fluid electrolytes and glucose balance::&#10;• regularly assess fluid and electrolytes balance.&#10;insulin resistence and hy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0150" y="514348"/>
            <a:ext cx="10001250" cy="5043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2720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bladder care::&#10;• urinary catheters causes painfull urethral ulcers&#10;and must be stabilized. early removal reduces&#10;urinary 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314323"/>
            <a:ext cx="10001250"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45994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 communication with relatives:&#10;• family members receive information from many&#10;care givers with different perspectives 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 y="514350"/>
            <a:ext cx="10487025"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6670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 compassionated care of relatives is always&#10;appreciated, avoids anger and is one of the best&#10;indicators of a well- funct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857250"/>
            <a:ext cx="94297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38440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Anxiety:&#10;–The primary sources of anxiety for patients&#10;include the perceived or anticipated threat to&#10;physical health, act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8663" y="942975"/>
            <a:ext cx="10701337"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63177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Types of assessment</a:t>
            </a:r>
            <a:endParaRPr lang="en-US" dirty="0"/>
          </a:p>
        </p:txBody>
      </p:sp>
      <p:sp>
        <p:nvSpPr>
          <p:cNvPr id="3" name="Content Placeholder 2"/>
          <p:cNvSpPr>
            <a:spLocks noGrp="1"/>
          </p:cNvSpPr>
          <p:nvPr>
            <p:ph idx="1"/>
          </p:nvPr>
        </p:nvSpPr>
        <p:spPr/>
        <p:txBody>
          <a:bodyPr/>
          <a:lstStyle/>
          <a:p>
            <a:pPr marL="0" indent="0">
              <a:buNone/>
            </a:pPr>
            <a:r>
              <a:rPr lang="en-US"/>
              <a:t>a). Initial assessement</a:t>
            </a:r>
          </a:p>
          <a:p>
            <a:pPr>
              <a:buFontTx/>
              <a:buChar char="-"/>
            </a:pPr>
            <a:r>
              <a:rPr lang="en-US"/>
              <a:t>Done within specific time after admission to a health care agency</a:t>
            </a:r>
          </a:p>
          <a:p>
            <a:pPr>
              <a:buFontTx/>
              <a:buChar char="-"/>
            </a:pPr>
            <a:r>
              <a:rPr lang="en-US"/>
              <a:t>Used to establish a complete data base  for problem identification, reference and future comparison</a:t>
            </a:r>
          </a:p>
          <a:p>
            <a:pPr marL="0" indent="0">
              <a:buNone/>
            </a:pPr>
            <a:endParaRPr lang="en-US"/>
          </a:p>
          <a:p>
            <a:pPr marL="0" indent="0">
              <a:buNone/>
            </a:pPr>
            <a:r>
              <a:rPr lang="en-US"/>
              <a:t>b). Problem focused assessment</a:t>
            </a:r>
          </a:p>
          <a:p>
            <a:pPr marL="0" indent="0">
              <a:buNone/>
            </a:pPr>
            <a:r>
              <a:rPr lang="en-US"/>
              <a:t>- Used to determine the status of a specific problem identified in earlier assessment, e.g. hourly assessement of patient’s fluid intake and urine output in an oliguric patient</a:t>
            </a:r>
            <a:endParaRPr lang="en-US" dirty="0"/>
          </a:p>
        </p:txBody>
      </p:sp>
    </p:spTree>
    <p:extLst>
      <p:ext uri="{BB962C8B-B14F-4D97-AF65-F5344CB8AC3E}">
        <p14:creationId xmlns:p14="http://schemas.microsoft.com/office/powerpoint/2010/main" val="1113195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Pain:&#10;– The control of pain in the ICU patient is&#10;paramount as inadequate pain control is&#10;often linked with agitation and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675" y="328611"/>
            <a:ext cx="10772775" cy="5372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3596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1)who have invasive monitoring devices,&#10;including endotracheal tubes;&#10;(2) and who are scheduled for any invasive or&#10;non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2975" y="314324"/>
            <a:ext cx="9829800" cy="5343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7035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descr="Delirium&#10;• Sudden onset of disturbances in cognition,&#10;attention, and perception&#10;• Manifest as hyperactive, hypoactive, or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728661"/>
            <a:ext cx="10215563" cy="490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6746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Delirium in ICU patients ranges from 15%&#10;to 40%.&#10;• Demographic factors predisposing the&#10;patient to delirium include&#10;1.adv..."/>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49" y="242886"/>
            <a:ext cx="10601325" cy="514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30494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4.Physical conditions such as&#10;hemodynamic instability, hypoxemia,&#10;hypercarbia, electrolyte disturbances, and&#10;severe infec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825" y="685799"/>
            <a:ext cx="10272713" cy="5072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21717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descr="Management of Delirium&#10;• The ICU nurse must identify predisposing&#10;factors that may precipitate delirium and&#10;improve the p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7288" y="571500"/>
            <a:ext cx="11034712"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25543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Sleep problems:&#10;–Patients may have difficulty falling asleep or&#10;have disrupted sleep because of noise,&#10;anxiety, pain, fre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1539" y="542923"/>
            <a:ext cx="11001374" cy="5029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047158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The environment should be structured to&#10;promote the patient’s sleep-wake cycle by&#10;clustering activities, scheduling rest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1513" y="1143000"/>
            <a:ext cx="11072812"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2284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2" name="Picture 2" descr="Needs of Families of Critically Ill&#10;Patients&#10;• Personnel care about the patients&#10;• Believe there is hope&#10;• Waiting room n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614362"/>
            <a:ext cx="10687049"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299087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descr="• Provide information&#10;• Discuss patient goals&#10;• Written instructional guidelines to provide&#10;information about critical c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0139" y="814387"/>
            <a:ext cx="10601324"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932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 Emergency assessment</a:t>
            </a:r>
            <a:endParaRPr lang="en-US" dirty="0"/>
          </a:p>
        </p:txBody>
      </p:sp>
      <p:sp>
        <p:nvSpPr>
          <p:cNvPr id="3" name="Content Placeholder 2"/>
          <p:cNvSpPr>
            <a:spLocks noGrp="1"/>
          </p:cNvSpPr>
          <p:nvPr>
            <p:ph idx="1"/>
          </p:nvPr>
        </p:nvSpPr>
        <p:spPr/>
        <p:txBody>
          <a:bodyPr/>
          <a:lstStyle/>
          <a:p>
            <a:pPr marL="0" indent="0">
              <a:buNone/>
            </a:pPr>
            <a:endParaRPr lang="en-US"/>
          </a:p>
          <a:p>
            <a:pPr marL="0" indent="0">
              <a:lnSpc>
                <a:spcPct val="150000"/>
              </a:lnSpc>
              <a:buNone/>
            </a:pPr>
            <a:r>
              <a:rPr lang="en-US"/>
              <a:t>- Perfomed during any physiologic or psychologic crisis of the client to identify life-threatening problems, e.g first assessment of airway, breathing status and circulation during cardiac arrest</a:t>
            </a:r>
            <a:endParaRPr lang="en-US" dirty="0"/>
          </a:p>
        </p:txBody>
      </p:sp>
    </p:spTree>
    <p:extLst>
      <p:ext uri="{BB962C8B-B14F-4D97-AF65-F5344CB8AC3E}">
        <p14:creationId xmlns:p14="http://schemas.microsoft.com/office/powerpoint/2010/main" val="242372193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THANK YOU&#10;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757237"/>
            <a:ext cx="10418762"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1333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 Time-lapsed assessment</a:t>
            </a:r>
            <a:endParaRPr lang="en-US" dirty="0"/>
          </a:p>
        </p:txBody>
      </p:sp>
      <p:sp>
        <p:nvSpPr>
          <p:cNvPr id="3" name="Content Placeholder 2"/>
          <p:cNvSpPr>
            <a:spLocks noGrp="1"/>
          </p:cNvSpPr>
          <p:nvPr>
            <p:ph idx="1"/>
          </p:nvPr>
        </p:nvSpPr>
        <p:spPr/>
        <p:txBody>
          <a:bodyPr/>
          <a:lstStyle/>
          <a:p>
            <a:pPr marL="0" indent="0">
              <a:buNone/>
            </a:pPr>
            <a:endParaRPr lang="en-US" dirty="0"/>
          </a:p>
          <a:p>
            <a:pPr>
              <a:buFontTx/>
              <a:buChar char="-"/>
            </a:pPr>
            <a:r>
              <a:rPr lang="en-US" dirty="0"/>
              <a:t>Performed several months after initial assessment</a:t>
            </a:r>
          </a:p>
          <a:p>
            <a:pPr>
              <a:buFontTx/>
              <a:buChar char="-"/>
            </a:pPr>
            <a:r>
              <a:rPr lang="en-US" dirty="0"/>
              <a:t>Used to </a:t>
            </a:r>
            <a:r>
              <a:rPr lang="en-US" dirty="0" smtClean="0"/>
              <a:t>compare </a:t>
            </a:r>
            <a:r>
              <a:rPr lang="en-US" dirty="0"/>
              <a:t>patient’s current status to the baseline data previously obtained</a:t>
            </a:r>
          </a:p>
          <a:p>
            <a:pPr>
              <a:buFontTx/>
              <a:buChar char="-"/>
            </a:pPr>
            <a:r>
              <a:rPr lang="en-US" dirty="0"/>
              <a:t>Focuses on patient’s response to health problems</a:t>
            </a:r>
          </a:p>
        </p:txBody>
      </p:sp>
    </p:spTree>
    <p:extLst>
      <p:ext uri="{BB962C8B-B14F-4D97-AF65-F5344CB8AC3E}">
        <p14:creationId xmlns:p14="http://schemas.microsoft.com/office/powerpoint/2010/main" val="160594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PP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WERPOINT PRESENTATION TEMPLATE 1" id="{9441E776-B668-4A4A-B6B9-99A375C1CB2B}" vid="{0BE2D323-E25A-4935-8427-0C6ED85E03F2}"/>
    </a:ext>
  </a:extLst>
</a:theme>
</file>

<file path=docProps/app.xml><?xml version="1.0" encoding="utf-8"?>
<Properties xmlns="http://schemas.openxmlformats.org/officeDocument/2006/extended-properties" xmlns:vt="http://schemas.openxmlformats.org/officeDocument/2006/docPropsVTypes">
  <TotalTime>816</TotalTime>
  <Words>1387</Words>
  <Application>Microsoft Office PowerPoint</Application>
  <PresentationFormat>Widescreen</PresentationFormat>
  <Paragraphs>151</Paragraphs>
  <Slides>80</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80</vt:i4>
      </vt:variant>
    </vt:vector>
  </HeadingPairs>
  <TitlesOfParts>
    <vt:vector size="86" baseType="lpstr">
      <vt:lpstr>Arial</vt:lpstr>
      <vt:lpstr>Calibri</vt:lpstr>
      <vt:lpstr>Calibri Light</vt:lpstr>
      <vt:lpstr>Times New Roman</vt:lpstr>
      <vt:lpstr>Office Theme</vt:lpstr>
      <vt:lpstr>1_Office Theme</vt:lpstr>
      <vt:lpstr>FUNDAMENTALS OF NURSING II</vt:lpstr>
      <vt:lpstr>THE NURSING PROCESS</vt:lpstr>
      <vt:lpstr>Learning objectives</vt:lpstr>
      <vt:lpstr>Definition </vt:lpstr>
      <vt:lpstr>Purpose of the nursing process</vt:lpstr>
      <vt:lpstr>Phases of the nursing process</vt:lpstr>
      <vt:lpstr>Types of assessment</vt:lpstr>
      <vt:lpstr>c). Emergency assessment</vt:lpstr>
      <vt:lpstr>d). Time-lapsed assessment</vt:lpstr>
      <vt:lpstr>During assessment:</vt:lpstr>
      <vt:lpstr> 2. Nursing Diagnosis </vt:lpstr>
      <vt:lpstr>Types of N. Diagnoses</vt:lpstr>
      <vt:lpstr>Wellness diagnosis</vt:lpstr>
      <vt:lpstr>Components of NANDA nursing diagnosis</vt:lpstr>
      <vt:lpstr>Etiology (related/risk factors)</vt:lpstr>
      <vt:lpstr>Defining characteristics</vt:lpstr>
      <vt:lpstr>3. Planning </vt:lpstr>
      <vt:lpstr>Types of planning</vt:lpstr>
      <vt:lpstr>PowerPoint Presentation</vt:lpstr>
      <vt:lpstr>The planning process</vt:lpstr>
      <vt:lpstr>Goals/outcome</vt:lpstr>
      <vt:lpstr>PowerPoint Presentation</vt:lpstr>
      <vt:lpstr>PowerPoint Presentation</vt:lpstr>
      <vt:lpstr>4. Implementation</vt:lpstr>
      <vt:lpstr>5. Evaluation</vt:lpstr>
      <vt:lpstr>PowerPoint Presentation</vt:lpstr>
      <vt:lpstr>PowerPoint Presentation</vt:lpstr>
      <vt:lpstr>MANAGEMENT OF CRITICALLY ILL /UNCONSCIOUS PATIENTS</vt:lpstr>
      <vt:lpstr>PowerPoint Presentation</vt:lpstr>
      <vt:lpstr>PowerPoint Presentation</vt:lpstr>
      <vt:lpstr>Critical care- introduction </vt:lpstr>
      <vt:lpstr>What are the conditions considered as critical?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Assessment of the patient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NURSING II</dc:title>
  <dc:creator>GLADYS WANDERA</dc:creator>
  <cp:lastModifiedBy>Gladys</cp:lastModifiedBy>
  <cp:revision>74</cp:revision>
  <dcterms:created xsi:type="dcterms:W3CDTF">2020-12-02T11:38:06Z</dcterms:created>
  <dcterms:modified xsi:type="dcterms:W3CDTF">2023-05-03T10:29:07Z</dcterms:modified>
</cp:coreProperties>
</file>