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5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63" d="100"/>
          <a:sy n="63" d="100"/>
        </p:scale>
        <p:origin x="804" y="5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18A7D8-DB26-40D3-AD45-FEA1DFF2B23B}" type="datetimeFigureOut">
              <a:rPr lang="en-US" smtClean="0"/>
              <a:t>6/19/2022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A3F5D-EC4E-4587-BD2A-D916F7FD0178}" type="slidenum">
              <a:rPr lang="en-US" smtClean="0"/>
              <a:t>‹#›</a:t>
            </a:fld>
            <a:endParaRPr lang="en-US"/>
          </a:p>
        </p:txBody>
      </p:sp>
    </p:spTree>
    <p:extLst>
      <p:ext uri="{BB962C8B-B14F-4D97-AF65-F5344CB8AC3E}">
        <p14:creationId xmlns:p14="http://schemas.microsoft.com/office/powerpoint/2010/main" val="3308346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ABA2F6F-34D2-4ADD-A309-DB9703176140}" type="slidenum">
              <a:rPr lang="en-GB" smtClean="0"/>
              <a:t>10</a:t>
            </a:fld>
            <a:endParaRPr lang="en-GB"/>
          </a:p>
        </p:txBody>
      </p:sp>
    </p:spTree>
    <p:extLst>
      <p:ext uri="{BB962C8B-B14F-4D97-AF65-F5344CB8AC3E}">
        <p14:creationId xmlns:p14="http://schemas.microsoft.com/office/powerpoint/2010/main" val="41708039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7069" t="4107" r="25972" b="18563"/>
          <a:stretch/>
        </p:blipFill>
        <p:spPr>
          <a:xfrm>
            <a:off x="5082989" y="220128"/>
            <a:ext cx="2026023" cy="2357718"/>
          </a:xfrm>
          <a:prstGeom prst="rect">
            <a:avLst/>
          </a:prstGeom>
        </p:spPr>
      </p:pic>
      <p:sp>
        <p:nvSpPr>
          <p:cNvPr id="2" name="Title 1"/>
          <p:cNvSpPr>
            <a:spLocks noGrp="1"/>
          </p:cNvSpPr>
          <p:nvPr>
            <p:ph type="ctrTitle" hasCustomPrompt="1"/>
          </p:nvPr>
        </p:nvSpPr>
        <p:spPr>
          <a:xfrm>
            <a:off x="365312" y="3093249"/>
            <a:ext cx="11461376" cy="1173947"/>
          </a:xfrm>
        </p:spPr>
        <p:txBody>
          <a:bodyPr anchor="b">
            <a:normAutofit/>
          </a:bodyPr>
          <a:lstStyle>
            <a:lvl1pPr algn="ctr">
              <a:defRPr sz="4400" b="1" baseline="0">
                <a:latin typeface="Times New Roman" panose="02020603050405020304" pitchFamily="18" charset="0"/>
                <a:cs typeface="Times New Roman" panose="02020603050405020304" pitchFamily="18" charset="0"/>
              </a:defRPr>
            </a:lvl1pPr>
          </a:lstStyle>
          <a:p>
            <a:r>
              <a:rPr lang="en-US" dirty="0"/>
              <a:t>Event Tittle:....................................</a:t>
            </a:r>
          </a:p>
        </p:txBody>
      </p:sp>
      <p:sp>
        <p:nvSpPr>
          <p:cNvPr id="3" name="Subtitle 2"/>
          <p:cNvSpPr>
            <a:spLocks noGrp="1"/>
          </p:cNvSpPr>
          <p:nvPr>
            <p:ph type="subTitle" idx="1" hasCustomPrompt="1"/>
          </p:nvPr>
        </p:nvSpPr>
        <p:spPr>
          <a:xfrm>
            <a:off x="809065" y="4527601"/>
            <a:ext cx="10573871" cy="950023"/>
          </a:xfrm>
        </p:spPr>
        <p:txBody>
          <a:bodyPr/>
          <a:lstStyle>
            <a:lvl1pPr marL="0" indent="0" algn="ctr">
              <a:buNone/>
              <a:defRPr sz="2400" b="1" baseline="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Date:............................</a:t>
            </a:r>
          </a:p>
        </p:txBody>
      </p:sp>
      <p:sp>
        <p:nvSpPr>
          <p:cNvPr id="4" name="Date Placeholder 3"/>
          <p:cNvSpPr>
            <a:spLocks noGrp="1"/>
          </p:cNvSpPr>
          <p:nvPr>
            <p:ph type="dt" sz="half" idx="10"/>
          </p:nvPr>
        </p:nvSpPr>
        <p:spPr/>
        <p:txBody>
          <a:bodyPr/>
          <a:lstStyle/>
          <a:p>
            <a:fld id="{61A03ED8-158B-4186-A037-E378B2EF1E08}" type="datetimeFigureOut">
              <a:rPr lang="en-US" smtClean="0"/>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D17CE-3FC7-4894-B4FC-F9EB51F2E0DE}" type="slidenum">
              <a:rPr lang="en-US" smtClean="0"/>
              <a:t>‹#›</a:t>
            </a:fld>
            <a:endParaRPr lang="en-US"/>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10030" t="82874" r="11012" b="8785"/>
          <a:stretch/>
        </p:blipFill>
        <p:spPr>
          <a:xfrm>
            <a:off x="2918799" y="2608307"/>
            <a:ext cx="6354403" cy="484942"/>
          </a:xfrm>
          <a:prstGeom prst="rect">
            <a:avLst/>
          </a:prstGeom>
        </p:spPr>
      </p:pic>
    </p:spTree>
    <p:extLst>
      <p:ext uri="{BB962C8B-B14F-4D97-AF65-F5344CB8AC3E}">
        <p14:creationId xmlns:p14="http://schemas.microsoft.com/office/powerpoint/2010/main" val="896505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A03ED8-158B-4186-A037-E378B2EF1E08}" type="datetimeFigureOut">
              <a:rPr lang="en-US" smtClean="0"/>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D17CE-3FC7-4894-B4FC-F9EB51F2E0DE}" type="slidenum">
              <a:rPr lang="en-US" smtClean="0"/>
              <a:t>‹#›</a:t>
            </a:fld>
            <a:endParaRPr lang="en-US"/>
          </a:p>
        </p:txBody>
      </p:sp>
    </p:spTree>
    <p:extLst>
      <p:ext uri="{BB962C8B-B14F-4D97-AF65-F5344CB8AC3E}">
        <p14:creationId xmlns:p14="http://schemas.microsoft.com/office/powerpoint/2010/main" val="2213735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A03ED8-158B-4186-A037-E378B2EF1E08}" type="datetimeFigureOut">
              <a:rPr lang="en-US" smtClean="0"/>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D17CE-3FC7-4894-B4FC-F9EB51F2E0DE}" type="slidenum">
              <a:rPr lang="en-US" smtClean="0"/>
              <a:t>‹#›</a:t>
            </a:fld>
            <a:endParaRPr lang="en-US"/>
          </a:p>
        </p:txBody>
      </p:sp>
    </p:spTree>
    <p:extLst>
      <p:ext uri="{BB962C8B-B14F-4D97-AF65-F5344CB8AC3E}">
        <p14:creationId xmlns:p14="http://schemas.microsoft.com/office/powerpoint/2010/main" val="2134191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A03ED8-158B-4186-A037-E378B2EF1E08}" type="datetimeFigureOut">
              <a:rPr lang="en-US" smtClean="0"/>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D17CE-3FC7-4894-B4FC-F9EB51F2E0DE}" type="slidenum">
              <a:rPr lang="en-US" smtClean="0"/>
              <a:t>‹#›</a:t>
            </a:fld>
            <a:endParaRPr lang="en-US"/>
          </a:p>
        </p:txBody>
      </p:sp>
    </p:spTree>
    <p:extLst>
      <p:ext uri="{BB962C8B-B14F-4D97-AF65-F5344CB8AC3E}">
        <p14:creationId xmlns:p14="http://schemas.microsoft.com/office/powerpoint/2010/main" val="1143159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A03ED8-158B-4186-A037-E378B2EF1E08}" type="datetimeFigureOut">
              <a:rPr lang="en-US" smtClean="0"/>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D17CE-3FC7-4894-B4FC-F9EB51F2E0DE}" type="slidenum">
              <a:rPr lang="en-US" smtClean="0"/>
              <a:t>‹#›</a:t>
            </a:fld>
            <a:endParaRPr lang="en-US"/>
          </a:p>
        </p:txBody>
      </p:sp>
    </p:spTree>
    <p:extLst>
      <p:ext uri="{BB962C8B-B14F-4D97-AF65-F5344CB8AC3E}">
        <p14:creationId xmlns:p14="http://schemas.microsoft.com/office/powerpoint/2010/main" val="2724409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1A03ED8-158B-4186-A037-E378B2EF1E08}" type="datetimeFigureOut">
              <a:rPr lang="en-US" smtClean="0"/>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2D17CE-3FC7-4894-B4FC-F9EB51F2E0DE}" type="slidenum">
              <a:rPr lang="en-US" smtClean="0"/>
              <a:t>‹#›</a:t>
            </a:fld>
            <a:endParaRPr lang="en-US"/>
          </a:p>
        </p:txBody>
      </p:sp>
    </p:spTree>
    <p:extLst>
      <p:ext uri="{BB962C8B-B14F-4D97-AF65-F5344CB8AC3E}">
        <p14:creationId xmlns:p14="http://schemas.microsoft.com/office/powerpoint/2010/main" val="2224981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A03ED8-158B-4186-A037-E378B2EF1E08}" type="datetimeFigureOut">
              <a:rPr lang="en-US" smtClean="0"/>
              <a:t>6/19/2022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2D17CE-3FC7-4894-B4FC-F9EB51F2E0DE}" type="slidenum">
              <a:rPr lang="en-US" smtClean="0"/>
              <a:t>‹#›</a:t>
            </a:fld>
            <a:endParaRPr lang="en-US"/>
          </a:p>
        </p:txBody>
      </p:sp>
    </p:spTree>
    <p:extLst>
      <p:ext uri="{BB962C8B-B14F-4D97-AF65-F5344CB8AC3E}">
        <p14:creationId xmlns:p14="http://schemas.microsoft.com/office/powerpoint/2010/main" val="1988499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1A03ED8-158B-4186-A037-E378B2EF1E08}" type="datetimeFigureOut">
              <a:rPr lang="en-US" smtClean="0"/>
              <a:t>6/19/2022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2D17CE-3FC7-4894-B4FC-F9EB51F2E0DE}" type="slidenum">
              <a:rPr lang="en-US" smtClean="0"/>
              <a:t>‹#›</a:t>
            </a:fld>
            <a:endParaRPr lang="en-US"/>
          </a:p>
        </p:txBody>
      </p:sp>
    </p:spTree>
    <p:extLst>
      <p:ext uri="{BB962C8B-B14F-4D97-AF65-F5344CB8AC3E}">
        <p14:creationId xmlns:p14="http://schemas.microsoft.com/office/powerpoint/2010/main" val="417760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A03ED8-158B-4186-A037-E378B2EF1E08}" type="datetimeFigureOut">
              <a:rPr lang="en-US" smtClean="0"/>
              <a:t>6/19/2022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D17CE-3FC7-4894-B4FC-F9EB51F2E0DE}" type="slidenum">
              <a:rPr lang="en-US" smtClean="0"/>
              <a:t>‹#›</a:t>
            </a:fld>
            <a:endParaRPr lang="en-US"/>
          </a:p>
        </p:txBody>
      </p:sp>
    </p:spTree>
    <p:extLst>
      <p:ext uri="{BB962C8B-B14F-4D97-AF65-F5344CB8AC3E}">
        <p14:creationId xmlns:p14="http://schemas.microsoft.com/office/powerpoint/2010/main" val="3031129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A03ED8-158B-4186-A037-E378B2EF1E08}" type="datetimeFigureOut">
              <a:rPr lang="en-US" smtClean="0"/>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2D17CE-3FC7-4894-B4FC-F9EB51F2E0DE}" type="slidenum">
              <a:rPr lang="en-US" smtClean="0"/>
              <a:t>‹#›</a:t>
            </a:fld>
            <a:endParaRPr lang="en-US"/>
          </a:p>
        </p:txBody>
      </p:sp>
    </p:spTree>
    <p:extLst>
      <p:ext uri="{BB962C8B-B14F-4D97-AF65-F5344CB8AC3E}">
        <p14:creationId xmlns:p14="http://schemas.microsoft.com/office/powerpoint/2010/main" val="3473472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A03ED8-158B-4186-A037-E378B2EF1E08}" type="datetimeFigureOut">
              <a:rPr lang="en-US" smtClean="0"/>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2D17CE-3FC7-4894-B4FC-F9EB51F2E0DE}" type="slidenum">
              <a:rPr lang="en-US" smtClean="0"/>
              <a:t>‹#›</a:t>
            </a:fld>
            <a:endParaRPr lang="en-US"/>
          </a:p>
        </p:txBody>
      </p:sp>
    </p:spTree>
    <p:extLst>
      <p:ext uri="{BB962C8B-B14F-4D97-AF65-F5344CB8AC3E}">
        <p14:creationId xmlns:p14="http://schemas.microsoft.com/office/powerpoint/2010/main" val="1542433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12192000" cy="6858104"/>
          </a:xfrm>
          <a:prstGeom prst="rect">
            <a:avLst/>
          </a:prstGeom>
        </p:spPr>
      </p:pic>
      <p:pic>
        <p:nvPicPr>
          <p:cNvPr id="9" name="Picture 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814176" y="6244799"/>
            <a:ext cx="576974" cy="572823"/>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A03ED8-158B-4186-A037-E378B2EF1E08}" type="datetimeFigureOut">
              <a:rPr lang="en-US" smtClean="0"/>
              <a:t>6/19/2022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327776"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2D17CE-3FC7-4894-B4FC-F9EB51F2E0DE}" type="slidenum">
              <a:rPr lang="en-US" smtClean="0"/>
              <a:t>‹#›</a:t>
            </a:fld>
            <a:endParaRPr lang="en-US"/>
          </a:p>
        </p:txBody>
      </p:sp>
      <p:sp>
        <p:nvSpPr>
          <p:cNvPr id="8" name="Title Placeholder 1"/>
          <p:cNvSpPr txBox="1">
            <a:spLocks/>
          </p:cNvSpPr>
          <p:nvPr userDrawn="1"/>
        </p:nvSpPr>
        <p:spPr>
          <a:xfrm>
            <a:off x="1196788" y="6033995"/>
            <a:ext cx="8789894" cy="507300"/>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latin typeface="Times New Roman" panose="02020603050405020304" pitchFamily="18" charset="0"/>
                <a:cs typeface="Times New Roman" panose="02020603050405020304" pitchFamily="18" charset="0"/>
              </a:rPr>
              <a:t>KENYA MEDICAL TRAINING COLLEGE</a:t>
            </a:r>
          </a:p>
        </p:txBody>
      </p:sp>
      <p:sp>
        <p:nvSpPr>
          <p:cNvPr id="10" name="Title 1"/>
          <p:cNvSpPr txBox="1">
            <a:spLocks/>
          </p:cNvSpPr>
          <p:nvPr userDrawn="1"/>
        </p:nvSpPr>
        <p:spPr>
          <a:xfrm>
            <a:off x="8639982" y="6506046"/>
            <a:ext cx="2243667" cy="326496"/>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i="1" dirty="0">
                <a:latin typeface="Times New Roman" panose="02020603050405020304" pitchFamily="18" charset="0"/>
                <a:cs typeface="Times New Roman" panose="02020603050405020304" pitchFamily="18" charset="0"/>
              </a:rPr>
              <a:t>ISO 9001:2015 Certified by</a:t>
            </a:r>
          </a:p>
        </p:txBody>
      </p:sp>
      <p:sp>
        <p:nvSpPr>
          <p:cNvPr id="11" name="Title Placeholder 1"/>
          <p:cNvSpPr txBox="1">
            <a:spLocks/>
          </p:cNvSpPr>
          <p:nvPr userDrawn="1"/>
        </p:nvSpPr>
        <p:spPr>
          <a:xfrm>
            <a:off x="4038600" y="6408732"/>
            <a:ext cx="2768599" cy="5154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i="1" dirty="0"/>
              <a:t>Training for Better Health</a:t>
            </a:r>
            <a:r>
              <a:rPr lang="en-US" sz="1800" i="1" baseline="0" dirty="0"/>
              <a:t> </a:t>
            </a:r>
            <a:endParaRPr lang="en-US" sz="1800" i="1" dirty="0"/>
          </a:p>
        </p:txBody>
      </p:sp>
      <p:pic>
        <p:nvPicPr>
          <p:cNvPr id="12" name="Picture 11"/>
          <p:cNvPicPr>
            <a:picLocks noChangeAspect="1"/>
          </p:cNvPicPr>
          <p:nvPr userDrawn="1"/>
        </p:nvPicPr>
        <p:blipFill rotWithShape="1">
          <a:blip r:embed="rId15" cstate="print">
            <a:extLst>
              <a:ext uri="{28A0092B-C50C-407E-A947-70E740481C1C}">
                <a14:useLocalDpi xmlns:a14="http://schemas.microsoft.com/office/drawing/2010/main" val="0"/>
              </a:ext>
            </a:extLst>
          </a:blip>
          <a:srcRect l="24360" r="23578" b="15789"/>
          <a:stretch/>
        </p:blipFill>
        <p:spPr>
          <a:xfrm>
            <a:off x="79667" y="5700777"/>
            <a:ext cx="930551" cy="1063487"/>
          </a:xfrm>
          <a:prstGeom prst="rect">
            <a:avLst/>
          </a:prstGeom>
        </p:spPr>
      </p:pic>
    </p:spTree>
    <p:extLst>
      <p:ext uri="{BB962C8B-B14F-4D97-AF65-F5344CB8AC3E}">
        <p14:creationId xmlns:p14="http://schemas.microsoft.com/office/powerpoint/2010/main" val="1443115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Death and Dying</a:t>
            </a:r>
          </a:p>
        </p:txBody>
      </p:sp>
      <p:sp>
        <p:nvSpPr>
          <p:cNvPr id="3" name="Subtitle 2"/>
          <p:cNvSpPr>
            <a:spLocks noGrp="1"/>
          </p:cNvSpPr>
          <p:nvPr>
            <p:ph type="subTitle" idx="1"/>
          </p:nvPr>
        </p:nvSpPr>
        <p:spPr/>
        <p:txBody>
          <a:bodyPr/>
          <a:lstStyle/>
          <a:p>
            <a:r>
              <a:rPr lang="en-US" dirty="0"/>
              <a:t>Mr. Manyala</a:t>
            </a:r>
          </a:p>
          <a:p>
            <a:r>
              <a:rPr lang="en-US" dirty="0" err="1"/>
              <a:t>BscN</a:t>
            </a:r>
            <a:endParaRPr lang="en-US" dirty="0"/>
          </a:p>
        </p:txBody>
      </p:sp>
    </p:spTree>
    <p:extLst>
      <p:ext uri="{BB962C8B-B14F-4D97-AF65-F5344CB8AC3E}">
        <p14:creationId xmlns:p14="http://schemas.microsoft.com/office/powerpoint/2010/main" val="189141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altLang="en-US" b="1" dirty="0"/>
            </a:br>
            <a:r>
              <a:rPr lang="en-US" altLang="en-US" b="1" dirty="0"/>
              <a:t>Nursing Action</a:t>
            </a:r>
            <a:br>
              <a:rPr lang="en-US" altLang="en-US" b="1" dirty="0"/>
            </a:br>
            <a:br>
              <a:rPr lang="en-US" altLang="en-US" b="1" dirty="0"/>
            </a:br>
            <a:endParaRPr lang="en-GB" dirty="0"/>
          </a:p>
        </p:txBody>
      </p:sp>
      <p:sp>
        <p:nvSpPr>
          <p:cNvPr id="3" name="Content Placeholder 2"/>
          <p:cNvSpPr>
            <a:spLocks noGrp="1"/>
          </p:cNvSpPr>
          <p:nvPr>
            <p:ph idx="1"/>
          </p:nvPr>
        </p:nvSpPr>
        <p:spPr/>
        <p:txBody>
          <a:bodyPr>
            <a:normAutofit/>
          </a:bodyPr>
          <a:lstStyle/>
          <a:p>
            <a:pPr marL="0" indent="0">
              <a:buFont typeface="Wingdings" pitchFamily="2" charset="2"/>
              <a:buChar char="Ø"/>
            </a:pPr>
            <a:r>
              <a:rPr lang="en-US" altLang="en-US" dirty="0"/>
              <a:t>Support the patient’s emotions without supporting the denial</a:t>
            </a:r>
          </a:p>
          <a:p>
            <a:pPr marL="0" indent="0">
              <a:buNone/>
            </a:pPr>
            <a:endParaRPr lang="en-US" altLang="en-US" dirty="0"/>
          </a:p>
          <a:p>
            <a:pPr marL="0" indent="0">
              <a:buFont typeface="Wingdings" pitchFamily="2" charset="2"/>
              <a:buChar char="Ø"/>
            </a:pPr>
            <a:r>
              <a:rPr lang="en-US" altLang="en-US" dirty="0"/>
              <a:t>Give company to the patient, with assistance from relatives and friends</a:t>
            </a:r>
          </a:p>
          <a:p>
            <a:pPr marL="0" indent="0">
              <a:buNone/>
            </a:pPr>
            <a:endParaRPr lang="en-US" altLang="en-US" dirty="0"/>
          </a:p>
          <a:p>
            <a:pPr marL="0" indent="0">
              <a:buFont typeface="Wingdings" pitchFamily="2" charset="2"/>
              <a:buChar char="Ø"/>
            </a:pPr>
            <a:r>
              <a:rPr lang="en-US" altLang="en-US" dirty="0"/>
              <a:t>Be empathetic and listen to the patient</a:t>
            </a:r>
          </a:p>
          <a:p>
            <a:pPr marL="0" indent="0">
              <a:buNone/>
            </a:pPr>
            <a:endParaRPr lang="en-US" altLang="en-US" dirty="0"/>
          </a:p>
          <a:p>
            <a:pPr marL="0" indent="0">
              <a:buFont typeface="Wingdings" pitchFamily="2" charset="2"/>
              <a:buChar char="Ø"/>
            </a:pPr>
            <a:r>
              <a:rPr lang="en-US" altLang="en-US" dirty="0"/>
              <a:t>Encourage the patient to share fears and concerns instead of telling him/her what they may not need to hear</a:t>
            </a:r>
            <a:endParaRPr lang="en-GB" dirty="0"/>
          </a:p>
        </p:txBody>
      </p:sp>
    </p:spTree>
    <p:extLst>
      <p:ext uri="{BB962C8B-B14F-4D97-AF65-F5344CB8AC3E}">
        <p14:creationId xmlns:p14="http://schemas.microsoft.com/office/powerpoint/2010/main" val="1516394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2.Anger</a:t>
            </a:r>
            <a:endParaRPr lang="en-GB" b="1" dirty="0"/>
          </a:p>
        </p:txBody>
      </p:sp>
      <p:sp>
        <p:nvSpPr>
          <p:cNvPr id="3" name="Content Placeholder 2"/>
          <p:cNvSpPr>
            <a:spLocks noGrp="1"/>
          </p:cNvSpPr>
          <p:nvPr>
            <p:ph idx="1"/>
          </p:nvPr>
        </p:nvSpPr>
        <p:spPr/>
        <p:txBody>
          <a:bodyPr>
            <a:normAutofit/>
          </a:bodyPr>
          <a:lstStyle/>
          <a:p>
            <a:pPr marL="0" indent="0">
              <a:buNone/>
            </a:pPr>
            <a:endParaRPr lang="en-US" altLang="en-US" b="1" dirty="0"/>
          </a:p>
          <a:p>
            <a:pPr marL="0" indent="0">
              <a:buFont typeface="Wingdings" pitchFamily="2" charset="2"/>
              <a:buChar char="Ø"/>
            </a:pPr>
            <a:r>
              <a:rPr lang="en-US" altLang="en-US" dirty="0"/>
              <a:t>Occurs due to the feeling of hopelessness</a:t>
            </a:r>
          </a:p>
          <a:p>
            <a:pPr marL="0" indent="0">
              <a:buFont typeface="Wingdings" pitchFamily="2" charset="2"/>
              <a:buChar char="Ø"/>
            </a:pPr>
            <a:r>
              <a:rPr lang="en-US" altLang="en-US" dirty="0"/>
              <a:t>It is directed towards self, others or God</a:t>
            </a:r>
          </a:p>
          <a:p>
            <a:pPr marL="0" indent="0">
              <a:buFont typeface="Wingdings" pitchFamily="2" charset="2"/>
              <a:buChar char="Ø"/>
            </a:pPr>
            <a:r>
              <a:rPr lang="en-US" altLang="en-US" dirty="0"/>
              <a:t>The individual resists the loss and may be irritable at everyone around them</a:t>
            </a:r>
          </a:p>
          <a:p>
            <a:pPr marL="0" indent="0">
              <a:buFont typeface="Wingdings" pitchFamily="2" charset="2"/>
              <a:buChar char="Ø"/>
            </a:pPr>
            <a:r>
              <a:rPr lang="en-US" altLang="en-US" dirty="0"/>
              <a:t>The client becomes demanding, accusing and when it is directed towards self, it causes anxiety and can result to suicide</a:t>
            </a:r>
          </a:p>
          <a:p>
            <a:pPr marL="0" indent="0">
              <a:buFont typeface="Wingdings" pitchFamily="2" charset="2"/>
              <a:buChar char="Ø"/>
            </a:pPr>
            <a:r>
              <a:rPr lang="en-US" altLang="en-US" dirty="0"/>
              <a:t>The patient may become hostile even to staff</a:t>
            </a:r>
          </a:p>
          <a:p>
            <a:endParaRPr lang="en-GB" dirty="0"/>
          </a:p>
        </p:txBody>
      </p:sp>
    </p:spTree>
    <p:extLst>
      <p:ext uri="{BB962C8B-B14F-4D97-AF65-F5344CB8AC3E}">
        <p14:creationId xmlns:p14="http://schemas.microsoft.com/office/powerpoint/2010/main" val="1364371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US" altLang="en-US" b="1" i="1" dirty="0"/>
              <a:t>Examples of Responses</a:t>
            </a:r>
          </a:p>
          <a:p>
            <a:pPr marL="0" indent="0">
              <a:buFont typeface="Wingdings" pitchFamily="2" charset="2"/>
              <a:buChar char="Ø"/>
            </a:pPr>
            <a:r>
              <a:rPr lang="en-US" altLang="en-US" b="1" i="1" dirty="0"/>
              <a:t>Verbal: </a:t>
            </a:r>
            <a:r>
              <a:rPr lang="en-US" altLang="en-US" dirty="0"/>
              <a:t>“Why me?”</a:t>
            </a:r>
          </a:p>
          <a:p>
            <a:pPr marL="0" indent="0">
              <a:buNone/>
            </a:pPr>
            <a:endParaRPr lang="en-US" altLang="en-US" dirty="0"/>
          </a:p>
          <a:p>
            <a:pPr marL="0" indent="0">
              <a:buFont typeface="Wingdings" pitchFamily="2" charset="2"/>
              <a:buChar char="Ø"/>
            </a:pPr>
            <a:r>
              <a:rPr lang="en-US" altLang="en-US" b="1" i="1" dirty="0"/>
              <a:t>Behavioral:</a:t>
            </a:r>
            <a:r>
              <a:rPr lang="en-US" altLang="en-US" dirty="0"/>
              <a:t> Client </a:t>
            </a:r>
            <a:r>
              <a:rPr lang="en-US" altLang="en-US" dirty="0" err="1"/>
              <a:t>stikes</a:t>
            </a:r>
            <a:r>
              <a:rPr lang="en-US" altLang="en-US" dirty="0"/>
              <a:t> out at care givers or relatives and may even attempt suicide</a:t>
            </a:r>
          </a:p>
          <a:p>
            <a:endParaRPr lang="en-GB" dirty="0"/>
          </a:p>
        </p:txBody>
      </p:sp>
    </p:spTree>
    <p:extLst>
      <p:ext uri="{BB962C8B-B14F-4D97-AF65-F5344CB8AC3E}">
        <p14:creationId xmlns:p14="http://schemas.microsoft.com/office/powerpoint/2010/main" val="1930567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Nursing Actions</a:t>
            </a:r>
          </a:p>
        </p:txBody>
      </p:sp>
      <p:sp>
        <p:nvSpPr>
          <p:cNvPr id="3" name="Content Placeholder 2"/>
          <p:cNvSpPr>
            <a:spLocks noGrp="1"/>
          </p:cNvSpPr>
          <p:nvPr>
            <p:ph idx="1"/>
          </p:nvPr>
        </p:nvSpPr>
        <p:spPr/>
        <p:txBody>
          <a:bodyPr>
            <a:normAutofit/>
          </a:bodyPr>
          <a:lstStyle/>
          <a:p>
            <a:pPr marL="0" indent="0">
              <a:buFont typeface="Wingdings" pitchFamily="2" charset="2"/>
              <a:buChar char="Ø"/>
            </a:pPr>
            <a:r>
              <a:rPr lang="en-US" altLang="en-US" dirty="0"/>
              <a:t>Provide explanation and guidance about feelings and emotions</a:t>
            </a:r>
          </a:p>
          <a:p>
            <a:pPr marL="0" indent="0">
              <a:buNone/>
            </a:pPr>
            <a:endParaRPr lang="en-US" altLang="en-US" dirty="0"/>
          </a:p>
          <a:p>
            <a:pPr marL="0" indent="0">
              <a:buFont typeface="Wingdings" pitchFamily="2" charset="2"/>
              <a:buChar char="Ø"/>
            </a:pPr>
            <a:r>
              <a:rPr lang="en-US" altLang="en-US" dirty="0"/>
              <a:t>Do not take anger personally</a:t>
            </a:r>
          </a:p>
          <a:p>
            <a:pPr marL="0" indent="0">
              <a:buNone/>
            </a:pPr>
            <a:endParaRPr lang="en-US" altLang="en-US" dirty="0"/>
          </a:p>
          <a:p>
            <a:pPr marL="0" indent="0">
              <a:buFont typeface="Wingdings" pitchFamily="2" charset="2"/>
              <a:buChar char="Ø"/>
            </a:pPr>
            <a:r>
              <a:rPr lang="en-US" altLang="en-US" dirty="0"/>
              <a:t>Ensure that the patient’s needs are met</a:t>
            </a:r>
          </a:p>
          <a:p>
            <a:pPr marL="0" indent="0">
              <a:buNone/>
            </a:pPr>
            <a:endParaRPr lang="en-US" altLang="en-US" dirty="0"/>
          </a:p>
          <a:p>
            <a:pPr marL="0" indent="0">
              <a:buFont typeface="Wingdings" pitchFamily="2" charset="2"/>
              <a:buChar char="Ø"/>
            </a:pPr>
            <a:r>
              <a:rPr lang="en-US" altLang="en-US" dirty="0"/>
              <a:t>Do not provoke the patient</a:t>
            </a:r>
          </a:p>
          <a:p>
            <a:endParaRPr lang="en-GB" dirty="0"/>
          </a:p>
        </p:txBody>
      </p:sp>
    </p:spTree>
    <p:extLst>
      <p:ext uri="{BB962C8B-B14F-4D97-AF65-F5344CB8AC3E}">
        <p14:creationId xmlns:p14="http://schemas.microsoft.com/office/powerpoint/2010/main" val="1688163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3.</a:t>
            </a:r>
            <a:r>
              <a:rPr lang="en-US" altLang="en-US" b="1" dirty="0"/>
              <a:t> Bargaining</a:t>
            </a:r>
            <a:br>
              <a:rPr lang="en-US" altLang="en-US" b="1" dirty="0"/>
            </a:br>
            <a:endParaRPr lang="en-GB" dirty="0"/>
          </a:p>
        </p:txBody>
      </p:sp>
      <p:sp>
        <p:nvSpPr>
          <p:cNvPr id="3" name="Content Placeholder 2"/>
          <p:cNvSpPr>
            <a:spLocks noGrp="1"/>
          </p:cNvSpPr>
          <p:nvPr>
            <p:ph idx="1"/>
          </p:nvPr>
        </p:nvSpPr>
        <p:spPr/>
        <p:txBody>
          <a:bodyPr/>
          <a:lstStyle/>
          <a:p>
            <a:pPr marL="0" indent="0">
              <a:buNone/>
            </a:pPr>
            <a:r>
              <a:rPr lang="en-US" altLang="en-US" b="1" dirty="0"/>
              <a:t>. </a:t>
            </a:r>
            <a:r>
              <a:rPr lang="en-US" altLang="en-US" dirty="0"/>
              <a:t>The patient realizes nothing can be done and starts bargaining for more time</a:t>
            </a:r>
          </a:p>
          <a:p>
            <a:pPr marL="0" indent="0">
              <a:buFont typeface="Wingdings" pitchFamily="2" charset="2"/>
              <a:buChar char="Ø"/>
            </a:pPr>
            <a:endParaRPr lang="en-US" altLang="en-US" dirty="0"/>
          </a:p>
          <a:p>
            <a:pPr marL="0" indent="0">
              <a:buFont typeface="Wingdings" pitchFamily="2" charset="2"/>
              <a:buChar char="Ø"/>
            </a:pPr>
            <a:r>
              <a:rPr lang="en-US" altLang="en-US" dirty="0"/>
              <a:t>The individual tries to postpone awareness e.g. 'God ,if you give me life I will serve you better' as though the loss can be prevented.</a:t>
            </a:r>
          </a:p>
          <a:p>
            <a:endParaRPr lang="en-GB" dirty="0"/>
          </a:p>
        </p:txBody>
      </p:sp>
    </p:spTree>
    <p:extLst>
      <p:ext uri="{BB962C8B-B14F-4D97-AF65-F5344CB8AC3E}">
        <p14:creationId xmlns:p14="http://schemas.microsoft.com/office/powerpoint/2010/main" val="1434788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US" altLang="en-US" b="1" dirty="0"/>
              <a:t>Examples of Responses</a:t>
            </a:r>
          </a:p>
          <a:p>
            <a:pPr marL="0" indent="0">
              <a:buFont typeface="Wingdings" pitchFamily="2" charset="2"/>
              <a:buChar char="Ø"/>
            </a:pPr>
            <a:r>
              <a:rPr lang="en-US" altLang="en-US" b="1" i="1" dirty="0"/>
              <a:t>Verbal: </a:t>
            </a:r>
            <a:r>
              <a:rPr lang="en-US" altLang="en-US" dirty="0"/>
              <a:t>Client prays, “Please God, just let me live long enough to see my son graduate”</a:t>
            </a:r>
          </a:p>
          <a:p>
            <a:pPr marL="0" indent="0">
              <a:buNone/>
            </a:pPr>
            <a:endParaRPr lang="en-US" altLang="en-US" dirty="0"/>
          </a:p>
          <a:p>
            <a:pPr marL="0" indent="0">
              <a:buFont typeface="Wingdings" pitchFamily="2" charset="2"/>
              <a:buChar char="Ø"/>
            </a:pPr>
            <a:r>
              <a:rPr lang="en-US" altLang="en-US" b="1" i="1" dirty="0"/>
              <a:t>Behavioral:</a:t>
            </a:r>
            <a:r>
              <a:rPr lang="en-US" altLang="en-US" dirty="0"/>
              <a:t> Client tries to “make deals” with care givers</a:t>
            </a:r>
          </a:p>
          <a:p>
            <a:endParaRPr lang="en-GB" dirty="0"/>
          </a:p>
        </p:txBody>
      </p:sp>
    </p:spTree>
    <p:extLst>
      <p:ext uri="{BB962C8B-B14F-4D97-AF65-F5344CB8AC3E}">
        <p14:creationId xmlns:p14="http://schemas.microsoft.com/office/powerpoint/2010/main" val="4219734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US" altLang="en-US" b="1" dirty="0"/>
              <a:t>Nursing Actions</a:t>
            </a:r>
          </a:p>
          <a:p>
            <a:pPr marL="0" indent="0">
              <a:buFont typeface="Wingdings" pitchFamily="2" charset="2"/>
              <a:buChar char="Ø"/>
            </a:pPr>
            <a:r>
              <a:rPr lang="en-US" altLang="en-US" dirty="0"/>
              <a:t>Allow expression of feelings by the patient</a:t>
            </a:r>
          </a:p>
          <a:p>
            <a:pPr marL="0" indent="0">
              <a:buNone/>
            </a:pPr>
            <a:endParaRPr lang="en-US" altLang="en-US" dirty="0"/>
          </a:p>
          <a:p>
            <a:pPr marL="0" indent="0">
              <a:buFont typeface="Wingdings" pitchFamily="2" charset="2"/>
              <a:buChar char="Ø"/>
            </a:pPr>
            <a:r>
              <a:rPr lang="en-US" altLang="en-US" dirty="0"/>
              <a:t>Offer information that help in decision making and NEVER give false hope</a:t>
            </a:r>
          </a:p>
          <a:p>
            <a:endParaRPr lang="en-GB" dirty="0"/>
          </a:p>
        </p:txBody>
      </p:sp>
    </p:spTree>
    <p:extLst>
      <p:ext uri="{BB962C8B-B14F-4D97-AF65-F5344CB8AC3E}">
        <p14:creationId xmlns:p14="http://schemas.microsoft.com/office/powerpoint/2010/main" val="778705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tLang="en-US" b="1" dirty="0"/>
              <a:t>4. Depression</a:t>
            </a:r>
            <a:br>
              <a:rPr lang="en-US" altLang="en-US" b="1" dirty="0"/>
            </a:br>
            <a:endParaRPr lang="en-GB" dirty="0"/>
          </a:p>
        </p:txBody>
      </p:sp>
      <p:sp>
        <p:nvSpPr>
          <p:cNvPr id="3" name="Content Placeholder 2"/>
          <p:cNvSpPr>
            <a:spLocks noGrp="1"/>
          </p:cNvSpPr>
          <p:nvPr>
            <p:ph idx="1"/>
          </p:nvPr>
        </p:nvSpPr>
        <p:spPr/>
        <p:txBody>
          <a:bodyPr>
            <a:normAutofit/>
          </a:bodyPr>
          <a:lstStyle/>
          <a:p>
            <a:pPr marL="0" indent="0">
              <a:buFont typeface="Wingdings" pitchFamily="2" charset="2"/>
              <a:buChar char="Ø"/>
            </a:pPr>
            <a:r>
              <a:rPr lang="en-US" altLang="en-US" dirty="0"/>
              <a:t>This is sadness or grief as the patient realizes that death is inevitable. The person realizes the impact of the loss. </a:t>
            </a:r>
          </a:p>
          <a:p>
            <a:pPr marL="0" indent="0">
              <a:buNone/>
            </a:pPr>
            <a:endParaRPr lang="en-US" altLang="en-US" dirty="0"/>
          </a:p>
          <a:p>
            <a:pPr marL="0" indent="0">
              <a:buFont typeface="Wingdings" pitchFamily="2" charset="2"/>
              <a:buChar char="Ø"/>
            </a:pPr>
            <a:r>
              <a:rPr lang="en-US" altLang="en-US" dirty="0"/>
              <a:t>They feel very lonely and may withdraw from interpersonal interaction, refusing to talk and even suicidal.</a:t>
            </a:r>
          </a:p>
          <a:p>
            <a:pPr marL="0" indent="0">
              <a:buNone/>
            </a:pPr>
            <a:endParaRPr lang="en-US" altLang="en-US" dirty="0"/>
          </a:p>
          <a:p>
            <a:pPr marL="0" indent="0">
              <a:buFont typeface="Wingdings" pitchFamily="2" charset="2"/>
              <a:buChar char="Ø"/>
            </a:pPr>
            <a:r>
              <a:rPr lang="en-US" altLang="en-US" dirty="0"/>
              <a:t>They may resort to unhealthy behavior e.g. taking drugs and sexual defiance </a:t>
            </a:r>
          </a:p>
          <a:p>
            <a:endParaRPr lang="en-GB" dirty="0"/>
          </a:p>
        </p:txBody>
      </p:sp>
    </p:spTree>
    <p:extLst>
      <p:ext uri="{BB962C8B-B14F-4D97-AF65-F5344CB8AC3E}">
        <p14:creationId xmlns:p14="http://schemas.microsoft.com/office/powerpoint/2010/main" val="4063130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US" altLang="en-US" b="1" dirty="0"/>
              <a:t>Examples of Responses</a:t>
            </a:r>
          </a:p>
          <a:p>
            <a:pPr marL="0" indent="0">
              <a:buFont typeface="Wingdings" pitchFamily="2" charset="2"/>
              <a:buChar char="Ø"/>
            </a:pPr>
            <a:r>
              <a:rPr lang="en-US" altLang="en-US" b="1" i="1" dirty="0"/>
              <a:t>Verbal:</a:t>
            </a:r>
            <a:r>
              <a:rPr lang="en-US" altLang="en-US" dirty="0"/>
              <a:t> “Go away, I just want to lie here in bed. What’s the use of that?” referring to medication or counseling</a:t>
            </a:r>
          </a:p>
          <a:p>
            <a:pPr marL="0" indent="0">
              <a:buFont typeface="Wingdings" pitchFamily="2" charset="2"/>
              <a:buChar char="Ø"/>
            </a:pPr>
            <a:endParaRPr lang="en-US" altLang="en-US" dirty="0"/>
          </a:p>
          <a:p>
            <a:pPr marL="0" indent="0">
              <a:buFont typeface="Wingdings" pitchFamily="2" charset="2"/>
              <a:buChar char="Ø"/>
            </a:pPr>
            <a:r>
              <a:rPr lang="en-US" altLang="en-US" b="1" i="1" dirty="0"/>
              <a:t>Behavioral: </a:t>
            </a:r>
            <a:r>
              <a:rPr lang="en-US" altLang="en-US" dirty="0"/>
              <a:t>Client withdraws and isolates self. May not feed or feed excessively. May also experience insomnia or hypersomnia</a:t>
            </a:r>
          </a:p>
          <a:p>
            <a:endParaRPr lang="en-GB" dirty="0"/>
          </a:p>
        </p:txBody>
      </p:sp>
    </p:spTree>
    <p:extLst>
      <p:ext uri="{BB962C8B-B14F-4D97-AF65-F5344CB8AC3E}">
        <p14:creationId xmlns:p14="http://schemas.microsoft.com/office/powerpoint/2010/main" val="2676196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US" altLang="en-US" b="1" dirty="0"/>
              <a:t>Nursing Actions</a:t>
            </a:r>
          </a:p>
          <a:p>
            <a:pPr marL="0" indent="0">
              <a:buFont typeface="Wingdings" pitchFamily="2" charset="2"/>
              <a:buChar char="Ø"/>
            </a:pPr>
            <a:r>
              <a:rPr lang="en-US" altLang="en-US" dirty="0"/>
              <a:t>Provide support and empathy</a:t>
            </a:r>
          </a:p>
          <a:p>
            <a:pPr marL="0" indent="0">
              <a:buFont typeface="Wingdings" pitchFamily="2" charset="2"/>
              <a:buChar char="Ø"/>
            </a:pPr>
            <a:r>
              <a:rPr lang="en-US" altLang="en-US" dirty="0"/>
              <a:t>If the patient cries, let them do so and be there for them</a:t>
            </a:r>
          </a:p>
          <a:p>
            <a:pPr marL="0" indent="0">
              <a:buFont typeface="Wingdings" pitchFamily="2" charset="2"/>
              <a:buChar char="Ø"/>
            </a:pPr>
            <a:r>
              <a:rPr lang="en-US" altLang="en-US" dirty="0"/>
              <a:t>Listen to them</a:t>
            </a:r>
          </a:p>
          <a:p>
            <a:pPr marL="0" indent="0">
              <a:buFont typeface="Wingdings" pitchFamily="2" charset="2"/>
              <a:buChar char="Ø"/>
            </a:pPr>
            <a:r>
              <a:rPr lang="en-US" altLang="en-US" dirty="0"/>
              <a:t>Ensure environment is safe to avoid risks of self harm</a:t>
            </a:r>
          </a:p>
          <a:p>
            <a:pPr marL="0" indent="0">
              <a:buFont typeface="Wingdings" pitchFamily="2" charset="2"/>
              <a:buChar char="Ø"/>
            </a:pPr>
            <a:r>
              <a:rPr lang="en-US" altLang="en-US" dirty="0"/>
              <a:t>Refer to mental health providers if necessary</a:t>
            </a:r>
          </a:p>
          <a:p>
            <a:endParaRPr lang="en-GB" dirty="0"/>
          </a:p>
        </p:txBody>
      </p:sp>
    </p:spTree>
    <p:extLst>
      <p:ext uri="{BB962C8B-B14F-4D97-AF65-F5344CB8AC3E}">
        <p14:creationId xmlns:p14="http://schemas.microsoft.com/office/powerpoint/2010/main" val="1925527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lvl="0">
              <a:buFont typeface="Wingdings" pitchFamily="2" charset="2"/>
              <a:buChar char="Ø"/>
            </a:pPr>
            <a:r>
              <a:rPr lang="en-US" altLang="en-US" dirty="0"/>
              <a:t>Death is the permanent cessation of all biological functions that sustain a living organism.</a:t>
            </a:r>
          </a:p>
          <a:p>
            <a:pPr lvl="0">
              <a:buFont typeface="Wingdings" pitchFamily="2" charset="2"/>
              <a:buChar char="Ø"/>
            </a:pPr>
            <a:r>
              <a:rPr lang="en-US" altLang="en-US" dirty="0"/>
              <a:t>It occurs from distal to proximal, outside to inside</a:t>
            </a:r>
          </a:p>
          <a:p>
            <a:pPr lvl="0">
              <a:buNone/>
            </a:pPr>
            <a:endParaRPr lang="en-US" altLang="en-US" dirty="0"/>
          </a:p>
          <a:p>
            <a:pPr lvl="0">
              <a:buNone/>
            </a:pPr>
            <a:r>
              <a:rPr lang="en-US" altLang="en-US" b="1" dirty="0"/>
              <a:t>Signs of Approaching Death</a:t>
            </a:r>
          </a:p>
          <a:p>
            <a:pPr lvl="0">
              <a:buFont typeface="Wingdings" pitchFamily="2" charset="2"/>
              <a:buChar char="Ø"/>
            </a:pPr>
            <a:r>
              <a:rPr lang="en-US" altLang="en-US" dirty="0"/>
              <a:t>Incontinence which results from loss of sphincter control</a:t>
            </a:r>
          </a:p>
          <a:p>
            <a:pPr lvl="0">
              <a:buFont typeface="Wingdings" pitchFamily="2" charset="2"/>
              <a:buChar char="Ø"/>
            </a:pPr>
            <a:r>
              <a:rPr lang="en-US" altLang="en-US" dirty="0"/>
              <a:t>Reduced intake of food and fluids</a:t>
            </a:r>
          </a:p>
          <a:p>
            <a:pPr lvl="0">
              <a:buFont typeface="Wingdings" pitchFamily="2" charset="2"/>
              <a:buChar char="Ø"/>
            </a:pPr>
            <a:r>
              <a:rPr lang="en-US" altLang="en-US" dirty="0"/>
              <a:t>Cold extremities due to diminishing circulation</a:t>
            </a:r>
          </a:p>
          <a:p>
            <a:endParaRPr lang="en-GB" dirty="0"/>
          </a:p>
        </p:txBody>
      </p:sp>
    </p:spTree>
    <p:extLst>
      <p:ext uri="{BB962C8B-B14F-4D97-AF65-F5344CB8AC3E}">
        <p14:creationId xmlns:p14="http://schemas.microsoft.com/office/powerpoint/2010/main" val="2503240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tLang="en-US" b="1" dirty="0"/>
              <a:t>5. Acceptance</a:t>
            </a:r>
            <a:br>
              <a:rPr lang="en-US" altLang="en-US" b="1" dirty="0"/>
            </a:br>
            <a:endParaRPr lang="en-GB" dirty="0"/>
          </a:p>
        </p:txBody>
      </p:sp>
      <p:sp>
        <p:nvSpPr>
          <p:cNvPr id="3" name="Content Placeholder 2"/>
          <p:cNvSpPr>
            <a:spLocks noGrp="1"/>
          </p:cNvSpPr>
          <p:nvPr>
            <p:ph idx="1"/>
          </p:nvPr>
        </p:nvSpPr>
        <p:spPr/>
        <p:txBody>
          <a:bodyPr>
            <a:normAutofit/>
          </a:bodyPr>
          <a:lstStyle/>
          <a:p>
            <a:pPr marL="0" indent="0">
              <a:buFont typeface="Wingdings" pitchFamily="2" charset="2"/>
              <a:buChar char="Ø"/>
            </a:pPr>
            <a:r>
              <a:rPr lang="en-US" altLang="en-US" dirty="0"/>
              <a:t>Impending loss is accepted and they begin to look to the future.</a:t>
            </a:r>
          </a:p>
          <a:p>
            <a:pPr marL="0" indent="0">
              <a:buNone/>
            </a:pPr>
            <a:endParaRPr lang="en-US" altLang="en-US" dirty="0"/>
          </a:p>
          <a:p>
            <a:pPr marL="0" indent="0">
              <a:buFont typeface="Wingdings" pitchFamily="2" charset="2"/>
              <a:buChar char="Ø"/>
            </a:pPr>
            <a:r>
              <a:rPr lang="en-US" altLang="en-US" dirty="0"/>
              <a:t>It may not be reached by all dying patients</a:t>
            </a:r>
          </a:p>
          <a:p>
            <a:pPr marL="0" indent="0">
              <a:buNone/>
            </a:pPr>
            <a:endParaRPr lang="en-US" altLang="en-US" dirty="0"/>
          </a:p>
          <a:p>
            <a:pPr marL="0" indent="0">
              <a:buFont typeface="Wingdings" pitchFamily="2" charset="2"/>
              <a:buChar char="Ø"/>
            </a:pPr>
            <a:r>
              <a:rPr lang="en-US" altLang="en-US" dirty="0"/>
              <a:t>The patient has no anger or depression. They look happier and relaxed</a:t>
            </a:r>
          </a:p>
          <a:p>
            <a:pPr marL="0" indent="0">
              <a:buNone/>
            </a:pPr>
            <a:endParaRPr lang="en-US" altLang="en-US" dirty="0"/>
          </a:p>
          <a:p>
            <a:pPr marL="0" indent="0">
              <a:buFont typeface="Wingdings" pitchFamily="2" charset="2"/>
              <a:buChar char="Ø"/>
            </a:pPr>
            <a:r>
              <a:rPr lang="en-US" altLang="en-US" dirty="0"/>
              <a:t>They may be willing to talk or may withdraw from others</a:t>
            </a:r>
          </a:p>
          <a:p>
            <a:endParaRPr lang="en-GB" dirty="0"/>
          </a:p>
          <a:p>
            <a:endParaRPr lang="en-GB" dirty="0"/>
          </a:p>
          <a:p>
            <a:endParaRPr lang="en-GB" dirty="0"/>
          </a:p>
        </p:txBody>
      </p:sp>
    </p:spTree>
    <p:extLst>
      <p:ext uri="{BB962C8B-B14F-4D97-AF65-F5344CB8AC3E}">
        <p14:creationId xmlns:p14="http://schemas.microsoft.com/office/powerpoint/2010/main" val="747547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US" altLang="en-US" b="1" dirty="0"/>
              <a:t>Examples of Responses</a:t>
            </a:r>
          </a:p>
          <a:p>
            <a:pPr marL="0" indent="0">
              <a:buFont typeface="Wingdings" pitchFamily="2" charset="2"/>
              <a:buChar char="Ø"/>
            </a:pPr>
            <a:r>
              <a:rPr lang="en-US" altLang="en-US" b="1" i="1" dirty="0"/>
              <a:t>Verbal: </a:t>
            </a:r>
            <a:r>
              <a:rPr lang="en-US" altLang="en-US" dirty="0"/>
              <a:t>“I feel ready. At least I am more at peace now.”</a:t>
            </a:r>
          </a:p>
          <a:p>
            <a:pPr marL="0" indent="0">
              <a:buNone/>
            </a:pPr>
            <a:endParaRPr lang="en-US" altLang="en-US" dirty="0"/>
          </a:p>
          <a:p>
            <a:pPr marL="0" indent="0">
              <a:buFont typeface="Wingdings" pitchFamily="2" charset="2"/>
              <a:buChar char="Ø"/>
            </a:pPr>
            <a:r>
              <a:rPr lang="en-US" altLang="en-US" b="1" i="1" dirty="0"/>
              <a:t>Behavioral: </a:t>
            </a:r>
            <a:r>
              <a:rPr lang="en-US" altLang="en-US" dirty="0"/>
              <a:t>Client gets financial or legal affairs in order. They say goodbye to significant others</a:t>
            </a:r>
          </a:p>
          <a:p>
            <a:endParaRPr lang="en-GB" dirty="0"/>
          </a:p>
        </p:txBody>
      </p:sp>
    </p:spTree>
    <p:extLst>
      <p:ext uri="{BB962C8B-B14F-4D97-AF65-F5344CB8AC3E}">
        <p14:creationId xmlns:p14="http://schemas.microsoft.com/office/powerpoint/2010/main" val="875957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tLang="en-US" b="1" dirty="0"/>
              <a:t>Nursing Action</a:t>
            </a:r>
            <a:br>
              <a:rPr lang="en-US" altLang="en-US" b="1" dirty="0"/>
            </a:br>
            <a:endParaRPr lang="en-GB" dirty="0"/>
          </a:p>
        </p:txBody>
      </p:sp>
      <p:sp>
        <p:nvSpPr>
          <p:cNvPr id="3" name="Content Placeholder 2"/>
          <p:cNvSpPr>
            <a:spLocks noGrp="1"/>
          </p:cNvSpPr>
          <p:nvPr>
            <p:ph idx="1"/>
          </p:nvPr>
        </p:nvSpPr>
        <p:spPr/>
        <p:txBody>
          <a:bodyPr>
            <a:normAutofit/>
          </a:bodyPr>
          <a:lstStyle/>
          <a:p>
            <a:pPr marL="0" indent="0">
              <a:buFont typeface="Wingdings" pitchFamily="2" charset="2"/>
              <a:buChar char="Ø"/>
            </a:pPr>
            <a:r>
              <a:rPr lang="en-US" altLang="en-US" dirty="0"/>
              <a:t>Share or provide an opportunity of sharing with relatives</a:t>
            </a:r>
          </a:p>
          <a:p>
            <a:pPr marL="0" indent="0">
              <a:buNone/>
            </a:pPr>
            <a:endParaRPr lang="en-US" altLang="en-US" dirty="0"/>
          </a:p>
          <a:p>
            <a:pPr marL="0" indent="0">
              <a:buFont typeface="Wingdings" pitchFamily="2" charset="2"/>
              <a:buChar char="Ø"/>
            </a:pPr>
            <a:r>
              <a:rPr lang="en-US" altLang="en-US" dirty="0"/>
              <a:t>Show acceptance of the patient’s feelings</a:t>
            </a:r>
          </a:p>
          <a:p>
            <a:pPr marL="0" indent="0">
              <a:buNone/>
            </a:pPr>
            <a:endParaRPr lang="en-US" altLang="en-US" dirty="0"/>
          </a:p>
          <a:p>
            <a:pPr marL="0" indent="0">
              <a:buFont typeface="Wingdings" pitchFamily="2" charset="2"/>
              <a:buChar char="Ø"/>
            </a:pPr>
            <a:r>
              <a:rPr lang="en-US" altLang="en-US" dirty="0"/>
              <a:t>Assist patient to discuss future plans e.g. writing a will</a:t>
            </a:r>
          </a:p>
          <a:p>
            <a:pPr marL="0" indent="0">
              <a:buNone/>
            </a:pPr>
            <a:endParaRPr lang="en-US" altLang="en-US" dirty="0"/>
          </a:p>
          <a:p>
            <a:pPr marL="0" indent="0">
              <a:buFont typeface="Wingdings" pitchFamily="2" charset="2"/>
              <a:buChar char="Ø"/>
            </a:pPr>
            <a:r>
              <a:rPr lang="en-US" altLang="en-US" dirty="0"/>
              <a:t>Incase of withdrawal, support family members and encourage them to be with the patient</a:t>
            </a:r>
            <a:endParaRPr lang="en-GB" dirty="0"/>
          </a:p>
        </p:txBody>
      </p:sp>
    </p:spTree>
    <p:extLst>
      <p:ext uri="{BB962C8B-B14F-4D97-AF65-F5344CB8AC3E}">
        <p14:creationId xmlns:p14="http://schemas.microsoft.com/office/powerpoint/2010/main" val="91053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tLang="en-US" b="1" dirty="0"/>
              <a:t>Detachment</a:t>
            </a:r>
            <a:br>
              <a:rPr lang="en-US" altLang="en-US" b="1" dirty="0"/>
            </a:br>
            <a:endParaRPr lang="en-GB" dirty="0"/>
          </a:p>
        </p:txBody>
      </p:sp>
      <p:sp>
        <p:nvSpPr>
          <p:cNvPr id="3" name="Content Placeholder 2"/>
          <p:cNvSpPr>
            <a:spLocks noGrp="1"/>
          </p:cNvSpPr>
          <p:nvPr>
            <p:ph idx="1"/>
          </p:nvPr>
        </p:nvSpPr>
        <p:spPr/>
        <p:txBody>
          <a:bodyPr>
            <a:normAutofit/>
          </a:bodyPr>
          <a:lstStyle/>
          <a:p>
            <a:pPr marL="0" indent="0">
              <a:buFont typeface="Wingdings" pitchFamily="2" charset="2"/>
              <a:buChar char="Ø"/>
            </a:pPr>
            <a:r>
              <a:rPr lang="en-US" altLang="en-US" dirty="0"/>
              <a:t>It is the final stage and patient gradually separates from the world</a:t>
            </a:r>
          </a:p>
          <a:p>
            <a:pPr marL="0" indent="0">
              <a:buFont typeface="Wingdings" pitchFamily="2" charset="2"/>
              <a:buChar char="Ø"/>
            </a:pPr>
            <a:r>
              <a:rPr lang="en-US" altLang="en-US" dirty="0"/>
              <a:t>There is no more two way communication</a:t>
            </a:r>
          </a:p>
          <a:p>
            <a:pPr marL="0" indent="0">
              <a:buNone/>
            </a:pPr>
            <a:endParaRPr lang="en-US" altLang="en-US" dirty="0"/>
          </a:p>
          <a:p>
            <a:pPr marL="0" indent="0">
              <a:buNone/>
            </a:pPr>
            <a:r>
              <a:rPr lang="en-US" altLang="en-US" b="1" dirty="0"/>
              <a:t>Nursing Action</a:t>
            </a:r>
          </a:p>
          <a:p>
            <a:pPr marL="0" indent="0">
              <a:buFont typeface="Wingdings" pitchFamily="2" charset="2"/>
              <a:buChar char="Ø"/>
            </a:pPr>
            <a:r>
              <a:rPr lang="en-US" altLang="en-US" dirty="0"/>
              <a:t>Explain to the relatives that the patient can hear even though he/she does not respond and hence they should continue talking to him/her and offer support through touch</a:t>
            </a:r>
          </a:p>
          <a:p>
            <a:endParaRPr lang="en-GB" dirty="0"/>
          </a:p>
        </p:txBody>
      </p:sp>
    </p:spTree>
    <p:extLst>
      <p:ext uri="{BB962C8B-B14F-4D97-AF65-F5344CB8AC3E}">
        <p14:creationId xmlns:p14="http://schemas.microsoft.com/office/powerpoint/2010/main" val="2043947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altLang="en-US" b="1" dirty="0"/>
              <a:t>BEREAVEMENT CARE</a:t>
            </a:r>
            <a:br>
              <a:rPr lang="en-US" altLang="en-US" b="1" dirty="0"/>
            </a:br>
            <a:endParaRPr lang="en-GB" dirty="0"/>
          </a:p>
        </p:txBody>
      </p:sp>
      <p:sp>
        <p:nvSpPr>
          <p:cNvPr id="3" name="Content Placeholder 2"/>
          <p:cNvSpPr>
            <a:spLocks noGrp="1"/>
          </p:cNvSpPr>
          <p:nvPr>
            <p:ph idx="1"/>
          </p:nvPr>
        </p:nvSpPr>
        <p:spPr/>
        <p:txBody>
          <a:bodyPr>
            <a:normAutofit/>
          </a:bodyPr>
          <a:lstStyle/>
          <a:p>
            <a:pPr marL="0" indent="0">
              <a:buNone/>
            </a:pPr>
            <a:r>
              <a:rPr lang="en-US" altLang="en-US" dirty="0"/>
              <a:t>It is the physical care of body after death and immediate support of the family and relatives</a:t>
            </a:r>
          </a:p>
          <a:p>
            <a:pPr marL="0" indent="0">
              <a:buNone/>
            </a:pPr>
            <a:endParaRPr lang="en-US" altLang="en-US" dirty="0"/>
          </a:p>
          <a:p>
            <a:pPr marL="0" indent="0">
              <a:buNone/>
            </a:pPr>
            <a:r>
              <a:rPr lang="en-US" altLang="en-US" b="1" dirty="0"/>
              <a:t>Purpose</a:t>
            </a:r>
          </a:p>
          <a:p>
            <a:pPr marL="0" indent="0">
              <a:buFont typeface="Wingdings" pitchFamily="2" charset="2"/>
              <a:buChar char="Ø"/>
            </a:pPr>
            <a:r>
              <a:rPr lang="en-US" altLang="en-US" dirty="0"/>
              <a:t>To offer final special service and respect to the dead</a:t>
            </a:r>
          </a:p>
          <a:p>
            <a:pPr marL="0" indent="0">
              <a:buFont typeface="Wingdings" pitchFamily="2" charset="2"/>
              <a:buChar char="Ø"/>
            </a:pPr>
            <a:r>
              <a:rPr lang="en-US" altLang="en-US" dirty="0"/>
              <a:t>Prepare the body for transfer to the mortuary</a:t>
            </a:r>
          </a:p>
          <a:p>
            <a:pPr marL="0" indent="0">
              <a:buFont typeface="Wingdings" pitchFamily="2" charset="2"/>
              <a:buChar char="Ø"/>
            </a:pPr>
            <a:r>
              <a:rPr lang="en-US" altLang="en-US" dirty="0"/>
              <a:t>Provide support to the family and relatives to enhance the understanding and management of the grief process </a:t>
            </a:r>
          </a:p>
          <a:p>
            <a:endParaRPr lang="en-GB" dirty="0"/>
          </a:p>
        </p:txBody>
      </p:sp>
    </p:spTree>
    <p:extLst>
      <p:ext uri="{BB962C8B-B14F-4D97-AF65-F5344CB8AC3E}">
        <p14:creationId xmlns:p14="http://schemas.microsoft.com/office/powerpoint/2010/main" val="1235223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dirty="0">
                <a:solidFill>
                  <a:schemeClr val="dk1"/>
                </a:solidFill>
              </a:rPr>
              <a:t>Requirements</a:t>
            </a:r>
            <a:br>
              <a:rPr lang="en-US" dirty="0"/>
            </a:br>
            <a:r>
              <a:rPr lang="en-US" altLang="en-US" b="1" dirty="0">
                <a:solidFill>
                  <a:schemeClr val="dk1"/>
                </a:solidFill>
              </a:rPr>
              <a:t>A clean trolley containing:</a:t>
            </a:r>
            <a:endParaRPr lang="en-GB" dirty="0"/>
          </a:p>
        </p:txBody>
      </p:sp>
      <p:sp>
        <p:nvSpPr>
          <p:cNvPr id="3" name="Content Placeholder 2"/>
          <p:cNvSpPr>
            <a:spLocks noGrp="1"/>
          </p:cNvSpPr>
          <p:nvPr>
            <p:ph idx="1"/>
          </p:nvPr>
        </p:nvSpPr>
        <p:spPr/>
        <p:txBody>
          <a:bodyPr numCol="2">
            <a:normAutofit fontScale="47500" lnSpcReduction="20000"/>
          </a:bodyPr>
          <a:lstStyle/>
          <a:p>
            <a:r>
              <a:rPr lang="en-US" b="1" dirty="0"/>
              <a:t>Top Shelf</a:t>
            </a:r>
          </a:p>
          <a:p>
            <a:pPr lvl="0">
              <a:buFont typeface="Wingdings" pitchFamily="2" charset="2"/>
              <a:buChar char="Ø"/>
            </a:pPr>
            <a:r>
              <a:rPr lang="en-US" altLang="en-US" dirty="0"/>
              <a:t>3 pairs of gloves</a:t>
            </a:r>
          </a:p>
          <a:p>
            <a:pPr lvl="0">
              <a:buFont typeface="Wingdings" pitchFamily="2" charset="2"/>
              <a:buChar char="Ø"/>
            </a:pPr>
            <a:r>
              <a:rPr lang="en-US" altLang="en-US" dirty="0"/>
              <a:t>Basin of warm water</a:t>
            </a:r>
          </a:p>
          <a:p>
            <a:pPr lvl="0">
              <a:buFont typeface="Wingdings" pitchFamily="2" charset="2"/>
              <a:buChar char="Ø"/>
            </a:pPr>
            <a:r>
              <a:rPr lang="en-US" altLang="en-US" dirty="0"/>
              <a:t>Bath towel</a:t>
            </a:r>
          </a:p>
          <a:p>
            <a:pPr lvl="0">
              <a:buFont typeface="Wingdings" pitchFamily="2" charset="2"/>
              <a:buChar char="Ø"/>
            </a:pPr>
            <a:r>
              <a:rPr lang="en-US" altLang="en-US" dirty="0"/>
              <a:t>Flannel</a:t>
            </a:r>
          </a:p>
          <a:p>
            <a:pPr lvl="0">
              <a:buFont typeface="Wingdings" pitchFamily="2" charset="2"/>
              <a:buChar char="Ø"/>
            </a:pPr>
            <a:r>
              <a:rPr lang="en-US" altLang="en-US" dirty="0"/>
              <a:t>Soap dish</a:t>
            </a:r>
          </a:p>
          <a:p>
            <a:pPr lvl="0">
              <a:buFont typeface="Wingdings" pitchFamily="2" charset="2"/>
              <a:buChar char="Ø"/>
            </a:pPr>
            <a:r>
              <a:rPr lang="en-US" altLang="en-US" dirty="0"/>
              <a:t>Nail brush</a:t>
            </a:r>
          </a:p>
          <a:p>
            <a:pPr lvl="0">
              <a:buFont typeface="Wingdings" pitchFamily="2" charset="2"/>
              <a:buChar char="Ø"/>
            </a:pPr>
            <a:endParaRPr lang="en-US" altLang="en-US" dirty="0"/>
          </a:p>
          <a:p>
            <a:pPr lvl="0">
              <a:buFont typeface="Wingdings" pitchFamily="2" charset="2"/>
              <a:buChar char="Ø"/>
            </a:pPr>
            <a:endParaRPr lang="en-US" altLang="en-US" dirty="0"/>
          </a:p>
          <a:p>
            <a:pPr lvl="0">
              <a:buFont typeface="Wingdings" pitchFamily="2" charset="2"/>
              <a:buChar char="Ø"/>
            </a:pPr>
            <a:endParaRPr lang="en-US" altLang="en-US" dirty="0"/>
          </a:p>
          <a:p>
            <a:pPr lvl="0">
              <a:buFont typeface="Wingdings" pitchFamily="2" charset="2"/>
              <a:buChar char="Ø"/>
            </a:pPr>
            <a:endParaRPr lang="en-US" altLang="en-US" dirty="0"/>
          </a:p>
          <a:p>
            <a:pPr lvl="0">
              <a:buFont typeface="Wingdings" pitchFamily="2" charset="2"/>
              <a:buChar char="Ø"/>
            </a:pPr>
            <a:endParaRPr lang="en-US" altLang="en-US" dirty="0"/>
          </a:p>
          <a:p>
            <a:pPr lvl="0">
              <a:buFont typeface="Wingdings" pitchFamily="2" charset="2"/>
              <a:buChar char="Ø"/>
            </a:pPr>
            <a:endParaRPr lang="en-US" altLang="en-US" dirty="0"/>
          </a:p>
          <a:p>
            <a:pPr lvl="0">
              <a:buFont typeface="Wingdings" pitchFamily="2" charset="2"/>
              <a:buChar char="Ø"/>
            </a:pPr>
            <a:endParaRPr lang="en-US" altLang="en-US" dirty="0"/>
          </a:p>
          <a:p>
            <a:pPr marL="0" indent="0">
              <a:buNone/>
            </a:pPr>
            <a:endParaRPr lang="en-US" altLang="en-US" dirty="0"/>
          </a:p>
          <a:p>
            <a:pPr lvl="0">
              <a:buFont typeface="Wingdings" pitchFamily="2" charset="2"/>
              <a:buChar char="Ø"/>
            </a:pPr>
            <a:endParaRPr lang="en-US" altLang="en-US" dirty="0"/>
          </a:p>
          <a:p>
            <a:r>
              <a:rPr lang="en-US" b="1" dirty="0"/>
              <a:t>Bottom Shelf</a:t>
            </a:r>
          </a:p>
          <a:p>
            <a:pPr lvl="0">
              <a:buFont typeface="Wingdings" pitchFamily="2" charset="2"/>
              <a:buChar char="Ø"/>
            </a:pPr>
            <a:r>
              <a:rPr lang="en-US" altLang="en-US" dirty="0"/>
              <a:t>Scissors</a:t>
            </a:r>
          </a:p>
          <a:p>
            <a:pPr lvl="0">
              <a:buFont typeface="Wingdings" pitchFamily="2" charset="2"/>
              <a:buChar char="Ø"/>
            </a:pPr>
            <a:r>
              <a:rPr lang="en-US" altLang="en-US" dirty="0"/>
              <a:t>2 identification tags</a:t>
            </a:r>
          </a:p>
          <a:p>
            <a:pPr lvl="0">
              <a:buFont typeface="Wingdings" pitchFamily="2" charset="2"/>
              <a:buChar char="Ø"/>
            </a:pPr>
            <a:r>
              <a:rPr lang="en-US" altLang="en-US" dirty="0"/>
              <a:t>Cotton wool swabs in a bowl</a:t>
            </a:r>
          </a:p>
          <a:p>
            <a:pPr lvl="0">
              <a:buFont typeface="Wingdings" pitchFamily="2" charset="2"/>
              <a:buChar char="Ø"/>
            </a:pPr>
            <a:r>
              <a:rPr lang="en-US" altLang="en-US" dirty="0"/>
              <a:t>Long sinus forceps</a:t>
            </a:r>
          </a:p>
          <a:p>
            <a:pPr lvl="0">
              <a:buFont typeface="Wingdings" pitchFamily="2" charset="2"/>
              <a:buChar char="Ø"/>
            </a:pPr>
            <a:r>
              <a:rPr lang="en-US" altLang="en-US" dirty="0"/>
              <a:t>Dissecting forceps</a:t>
            </a:r>
          </a:p>
          <a:p>
            <a:pPr lvl="0">
              <a:buFont typeface="Wingdings" pitchFamily="2" charset="2"/>
              <a:buChar char="Ø"/>
            </a:pPr>
            <a:r>
              <a:rPr lang="en-US" altLang="en-US" dirty="0"/>
              <a:t>Hair brush</a:t>
            </a:r>
          </a:p>
          <a:p>
            <a:pPr lvl="0">
              <a:buFont typeface="Wingdings" pitchFamily="2" charset="2"/>
              <a:buChar char="Ø"/>
            </a:pPr>
            <a:r>
              <a:rPr lang="en-US" altLang="en-US" dirty="0"/>
              <a:t>Clean gauze in bowl</a:t>
            </a:r>
          </a:p>
          <a:p>
            <a:pPr lvl="0">
              <a:buFont typeface="Wingdings" pitchFamily="2" charset="2"/>
              <a:buChar char="Ø"/>
            </a:pPr>
            <a:r>
              <a:rPr lang="en-US" altLang="en-US" dirty="0"/>
              <a:t>Strapping bandage</a:t>
            </a:r>
          </a:p>
          <a:p>
            <a:pPr lvl="0">
              <a:buFont typeface="Wingdings" pitchFamily="2" charset="2"/>
              <a:buChar char="Ø"/>
            </a:pPr>
            <a:r>
              <a:rPr lang="en-US" altLang="en-US" dirty="0"/>
              <a:t>Shaving equipment (for male if necessary)</a:t>
            </a:r>
          </a:p>
          <a:p>
            <a:pPr lvl="0">
              <a:buFont typeface="Wingdings" pitchFamily="2" charset="2"/>
              <a:buChar char="Ø"/>
            </a:pPr>
            <a:r>
              <a:rPr lang="en-US" altLang="en-US" dirty="0"/>
              <a:t>Kidney dish for urine</a:t>
            </a:r>
          </a:p>
          <a:p>
            <a:pPr lvl="0">
              <a:buFont typeface="Wingdings" pitchFamily="2" charset="2"/>
              <a:buChar char="Ø"/>
            </a:pPr>
            <a:r>
              <a:rPr lang="en-US" altLang="en-US" dirty="0"/>
              <a:t>Receiver with decontaminant</a:t>
            </a:r>
          </a:p>
          <a:p>
            <a:pPr lvl="0">
              <a:buFont typeface="Wingdings" pitchFamily="2" charset="2"/>
              <a:buChar char="Ø"/>
            </a:pPr>
            <a:r>
              <a:rPr lang="en-US" altLang="en-US" dirty="0"/>
              <a:t>Waste receiver</a:t>
            </a:r>
          </a:p>
          <a:p>
            <a:pPr lvl="0">
              <a:buFont typeface="Wingdings" pitchFamily="2" charset="2"/>
              <a:buChar char="Ø"/>
            </a:pPr>
            <a:r>
              <a:rPr lang="en-US" altLang="en-US" dirty="0"/>
              <a:t>Dirty linen bag</a:t>
            </a:r>
          </a:p>
          <a:p>
            <a:pPr lvl="0">
              <a:buFont typeface="Wingdings" pitchFamily="2" charset="2"/>
              <a:buChar char="Ø"/>
            </a:pPr>
            <a:endParaRPr lang="en-US" altLang="en-US" dirty="0"/>
          </a:p>
        </p:txBody>
      </p:sp>
    </p:spTree>
    <p:extLst>
      <p:ext uri="{BB962C8B-B14F-4D97-AF65-F5344CB8AC3E}">
        <p14:creationId xmlns:p14="http://schemas.microsoft.com/office/powerpoint/2010/main" val="3967223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10000"/>
          </a:bodyPr>
          <a:lstStyle/>
          <a:p>
            <a:pPr lvl="0">
              <a:buFont typeface="Wingdings" pitchFamily="2" charset="2"/>
              <a:buChar char="Ø"/>
            </a:pPr>
            <a:r>
              <a:rPr lang="en-US" altLang="en-US" dirty="0"/>
              <a:t>Remove jewelry, label and keep safe</a:t>
            </a:r>
          </a:p>
          <a:p>
            <a:pPr lvl="0">
              <a:buFont typeface="Wingdings" pitchFamily="2" charset="2"/>
              <a:buChar char="Ø"/>
            </a:pPr>
            <a:r>
              <a:rPr lang="en-US" altLang="en-US" dirty="0"/>
              <a:t>Remove clothing, strip bed and place the linen dirty linen bag</a:t>
            </a:r>
          </a:p>
          <a:p>
            <a:pPr lvl="0">
              <a:buFont typeface="Wingdings" pitchFamily="2" charset="2"/>
              <a:buChar char="Ø"/>
            </a:pPr>
            <a:r>
              <a:rPr lang="en-US" altLang="en-US" dirty="0"/>
              <a:t>Lay the body flat on its back, legs together and arms to the side, ensuring the fingers are straight. To ensure the legs remain straight, tie the big toes together</a:t>
            </a:r>
          </a:p>
          <a:p>
            <a:pPr lvl="0">
              <a:buFont typeface="Wingdings" pitchFamily="2" charset="2"/>
              <a:buChar char="Ø"/>
            </a:pPr>
            <a:r>
              <a:rPr lang="en-US" altLang="en-US" dirty="0"/>
              <a:t>Return the dentures, remove hair pins, ribbons</a:t>
            </a:r>
          </a:p>
          <a:p>
            <a:pPr lvl="0">
              <a:buFont typeface="Wingdings" pitchFamily="2" charset="2"/>
              <a:buChar char="Ø"/>
            </a:pPr>
            <a:r>
              <a:rPr lang="en-US" altLang="en-US" dirty="0"/>
              <a:t>Lay head gently on pillow</a:t>
            </a:r>
          </a:p>
          <a:p>
            <a:pPr lvl="0">
              <a:buFont typeface="Wingdings" pitchFamily="2" charset="2"/>
              <a:buChar char="Ø"/>
            </a:pPr>
            <a:r>
              <a:rPr lang="en-US" altLang="en-US" dirty="0"/>
              <a:t>Bandage jaw to keep it from sagging</a:t>
            </a:r>
          </a:p>
          <a:p>
            <a:pPr lvl="0">
              <a:buFont typeface="Wingdings" pitchFamily="2" charset="2"/>
              <a:buChar char="Ø"/>
            </a:pPr>
            <a:r>
              <a:rPr lang="en-US" altLang="en-US" dirty="0"/>
              <a:t>Moisten pieces of cotton wool in warm water and place each piece over the eyelids, after closing the eyes</a:t>
            </a:r>
          </a:p>
          <a:p>
            <a:endParaRPr lang="en-GB" dirty="0"/>
          </a:p>
        </p:txBody>
      </p:sp>
    </p:spTree>
    <p:extLst>
      <p:ext uri="{BB962C8B-B14F-4D97-AF65-F5344CB8AC3E}">
        <p14:creationId xmlns:p14="http://schemas.microsoft.com/office/powerpoint/2010/main" val="2225971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20000"/>
          </a:bodyPr>
          <a:lstStyle/>
          <a:p>
            <a:pPr lvl="0">
              <a:buFont typeface="Wingdings" pitchFamily="2" charset="2"/>
              <a:buChar char="Ø"/>
            </a:pPr>
            <a:r>
              <a:rPr lang="en-US" altLang="en-US" dirty="0"/>
              <a:t>Waste receiver</a:t>
            </a:r>
          </a:p>
          <a:p>
            <a:pPr lvl="0">
              <a:buFont typeface="Wingdings" pitchFamily="2" charset="2"/>
              <a:buChar char="Ø"/>
            </a:pPr>
            <a:r>
              <a:rPr lang="en-US" altLang="en-US" dirty="0"/>
              <a:t>Dirty linen bag</a:t>
            </a:r>
          </a:p>
          <a:p>
            <a:pPr lvl="0" algn="ctr">
              <a:buNone/>
            </a:pPr>
            <a:endParaRPr lang="en-US" altLang="en-US" dirty="0"/>
          </a:p>
          <a:p>
            <a:pPr lvl="0">
              <a:buNone/>
            </a:pPr>
            <a:r>
              <a:rPr lang="en-US" altLang="en-US" b="1" i="1" dirty="0"/>
              <a:t>Steps</a:t>
            </a:r>
          </a:p>
          <a:p>
            <a:pPr lvl="0">
              <a:buNone/>
            </a:pPr>
            <a:r>
              <a:rPr lang="en-US" altLang="en-US" b="1" dirty="0"/>
              <a:t>Note:</a:t>
            </a:r>
            <a:r>
              <a:rPr lang="en-US" altLang="en-US" dirty="0"/>
              <a:t> The procedure should be carried out in an isolated place and as calmly as possible to avoid causing anxiety to other patients</a:t>
            </a:r>
          </a:p>
          <a:p>
            <a:pPr lvl="0">
              <a:buFont typeface="Wingdings" pitchFamily="2" charset="2"/>
              <a:buChar char="Ø"/>
            </a:pPr>
            <a:r>
              <a:rPr lang="en-US" altLang="en-US" dirty="0"/>
              <a:t>Arrange items appropriately on the trolley</a:t>
            </a:r>
          </a:p>
          <a:p>
            <a:pPr lvl="0">
              <a:buFont typeface="Wingdings" pitchFamily="2" charset="2"/>
              <a:buChar char="Ø"/>
            </a:pPr>
            <a:r>
              <a:rPr lang="en-US" altLang="en-US" dirty="0"/>
              <a:t>Wheel the trolley and dirty linen bag to bedside</a:t>
            </a:r>
          </a:p>
          <a:p>
            <a:pPr lvl="0">
              <a:buFont typeface="Wingdings" pitchFamily="2" charset="2"/>
              <a:buChar char="Ø"/>
            </a:pPr>
            <a:r>
              <a:rPr lang="en-US" altLang="en-US" dirty="0"/>
              <a:t>Wear gloves and gowns</a:t>
            </a:r>
          </a:p>
          <a:p>
            <a:pPr lvl="0">
              <a:buFont typeface="Wingdings" pitchFamily="2" charset="2"/>
              <a:buChar char="Ø"/>
            </a:pPr>
            <a:r>
              <a:rPr lang="en-US" altLang="en-US" dirty="0"/>
              <a:t>Remove all equipment such as </a:t>
            </a:r>
            <a:r>
              <a:rPr lang="en-US" altLang="en-US" dirty="0" err="1"/>
              <a:t>O2</a:t>
            </a:r>
            <a:r>
              <a:rPr lang="en-US" altLang="en-US" dirty="0"/>
              <a:t> cylinder, IV apparatus etc. and all pillows except one to support the head</a:t>
            </a:r>
          </a:p>
          <a:p>
            <a:endParaRPr lang="en-GB" dirty="0"/>
          </a:p>
        </p:txBody>
      </p:sp>
    </p:spTree>
    <p:extLst>
      <p:ext uri="{BB962C8B-B14F-4D97-AF65-F5344CB8AC3E}">
        <p14:creationId xmlns:p14="http://schemas.microsoft.com/office/powerpoint/2010/main" val="3231015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10000"/>
          </a:bodyPr>
          <a:lstStyle/>
          <a:p>
            <a:pPr lvl="0">
              <a:buFont typeface="Wingdings" pitchFamily="2" charset="2"/>
              <a:buChar char="Ø"/>
            </a:pPr>
            <a:r>
              <a:rPr lang="en-US" altLang="en-US" dirty="0"/>
              <a:t>Leave the body in that state for one hour to allow RIGOR MORTIS to take place and cover the body with a sheet and blanket</a:t>
            </a:r>
          </a:p>
          <a:p>
            <a:pPr lvl="0">
              <a:buFont typeface="Wingdings" pitchFamily="2" charset="2"/>
              <a:buChar char="Ø"/>
            </a:pPr>
            <a:r>
              <a:rPr lang="en-US" altLang="en-US" dirty="0"/>
              <a:t>After one hour, 2 nurses return to the bedside and wear gloves</a:t>
            </a:r>
          </a:p>
          <a:p>
            <a:pPr lvl="0">
              <a:buFont typeface="Wingdings" pitchFamily="2" charset="2"/>
              <a:buChar char="Ø"/>
            </a:pPr>
            <a:r>
              <a:rPr lang="en-US" altLang="en-US" dirty="0"/>
              <a:t>Remove pads of cotton wool from eyes</a:t>
            </a:r>
          </a:p>
          <a:p>
            <a:pPr lvl="0">
              <a:buFont typeface="Wingdings" pitchFamily="2" charset="2"/>
              <a:buChar char="Ø"/>
            </a:pPr>
            <a:r>
              <a:rPr lang="en-US" altLang="en-US" dirty="0"/>
              <a:t>Remove bandage from jaw</a:t>
            </a:r>
          </a:p>
          <a:p>
            <a:pPr lvl="0">
              <a:buFont typeface="Wingdings" pitchFamily="2" charset="2"/>
              <a:buChar char="Ø"/>
            </a:pPr>
            <a:r>
              <a:rPr lang="en-US" altLang="en-US" dirty="0"/>
              <a:t>Wash the body as per bed bath procedure</a:t>
            </a:r>
          </a:p>
          <a:p>
            <a:pPr lvl="0">
              <a:buFont typeface="Wingdings" pitchFamily="2" charset="2"/>
              <a:buChar char="Ø"/>
            </a:pPr>
            <a:r>
              <a:rPr lang="en-US" altLang="en-US" dirty="0"/>
              <a:t>Comb hair backwards</a:t>
            </a:r>
          </a:p>
          <a:p>
            <a:pPr lvl="0">
              <a:buFont typeface="Wingdings" pitchFamily="2" charset="2"/>
              <a:buChar char="Ø"/>
            </a:pPr>
            <a:r>
              <a:rPr lang="en-US" altLang="en-US" dirty="0"/>
              <a:t>In case of male – shave beard if necessary</a:t>
            </a:r>
          </a:p>
          <a:p>
            <a:pPr lvl="0">
              <a:buFont typeface="Wingdings" pitchFamily="2" charset="2"/>
              <a:buChar char="Ø"/>
            </a:pPr>
            <a:r>
              <a:rPr lang="en-US" altLang="en-US" dirty="0"/>
              <a:t>Using cotton wool and sinus forceps, pack all orifices lightly without distorting the body features: ears, nostrils, mouth, anus and vagina</a:t>
            </a:r>
          </a:p>
        </p:txBody>
      </p:sp>
    </p:spTree>
    <p:extLst>
      <p:ext uri="{BB962C8B-B14F-4D97-AF65-F5344CB8AC3E}">
        <p14:creationId xmlns:p14="http://schemas.microsoft.com/office/powerpoint/2010/main" val="936810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10000"/>
          </a:bodyPr>
          <a:lstStyle/>
          <a:p>
            <a:pPr lvl="0">
              <a:buFont typeface="Wingdings" pitchFamily="2" charset="2"/>
              <a:buChar char="Ø"/>
            </a:pPr>
            <a:r>
              <a:rPr lang="en-US" altLang="en-US" dirty="0"/>
              <a:t>Note: The anus may be packed when washing the back of the body to avoid turning the body twice. If the diseased had an operation, remove any drain but leave stitches or clips in situ</a:t>
            </a:r>
          </a:p>
          <a:p>
            <a:pPr lvl="0">
              <a:buFont typeface="Wingdings" pitchFamily="2" charset="2"/>
              <a:buChar char="Ø"/>
            </a:pPr>
            <a:r>
              <a:rPr lang="en-US" altLang="en-US" dirty="0"/>
              <a:t>Pack any wound and bandage firmly</a:t>
            </a:r>
          </a:p>
          <a:p>
            <a:pPr lvl="0">
              <a:buFont typeface="Wingdings" pitchFamily="2" charset="2"/>
              <a:buChar char="Ø"/>
            </a:pPr>
            <a:r>
              <a:rPr lang="en-US" altLang="en-US" dirty="0"/>
              <a:t>Comb hair in normal hair style or backwards</a:t>
            </a:r>
          </a:p>
          <a:p>
            <a:pPr lvl="0">
              <a:buFont typeface="Wingdings" pitchFamily="2" charset="2"/>
              <a:buChar char="Ø"/>
            </a:pPr>
            <a:r>
              <a:rPr lang="en-US" altLang="en-US" dirty="0"/>
              <a:t>Place one identification tag on the body around the neck</a:t>
            </a:r>
          </a:p>
          <a:p>
            <a:pPr lvl="0">
              <a:buFont typeface="Wingdings" pitchFamily="2" charset="2"/>
              <a:buChar char="Ø"/>
            </a:pPr>
            <a:r>
              <a:rPr lang="en-US" altLang="en-US" dirty="0"/>
              <a:t>Wrap the body in a mortuary sheet and tie three times; at the ankles, around the abdomen and on the neck</a:t>
            </a:r>
          </a:p>
          <a:p>
            <a:pPr lvl="0">
              <a:buFont typeface="Wingdings" pitchFamily="2" charset="2"/>
              <a:buChar char="Ø"/>
            </a:pPr>
            <a:r>
              <a:rPr lang="en-US" altLang="en-US" dirty="0"/>
              <a:t>Place the 2</a:t>
            </a:r>
            <a:r>
              <a:rPr lang="en-US" altLang="en-US" baseline="30000" dirty="0"/>
              <a:t>nd</a:t>
            </a:r>
            <a:r>
              <a:rPr lang="en-US" altLang="en-US" dirty="0"/>
              <a:t> identification tag around the ankles</a:t>
            </a:r>
          </a:p>
          <a:p>
            <a:pPr lvl="0">
              <a:buFont typeface="Wingdings" pitchFamily="2" charset="2"/>
              <a:buChar char="Ø"/>
            </a:pPr>
            <a:r>
              <a:rPr lang="en-US" altLang="en-US" dirty="0"/>
              <a:t>Cover the body with a sheet</a:t>
            </a:r>
            <a:endParaRPr lang="en-GB" dirty="0"/>
          </a:p>
        </p:txBody>
      </p:sp>
    </p:spTree>
    <p:extLst>
      <p:ext uri="{BB962C8B-B14F-4D97-AF65-F5344CB8AC3E}">
        <p14:creationId xmlns:p14="http://schemas.microsoft.com/office/powerpoint/2010/main" val="3972393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lvl="0">
              <a:buFont typeface="Wingdings" pitchFamily="2" charset="2"/>
              <a:buChar char="Ø"/>
            </a:pPr>
            <a:r>
              <a:rPr lang="en-US" altLang="en-US" dirty="0"/>
              <a:t>Hallucinations</a:t>
            </a:r>
          </a:p>
          <a:p>
            <a:pPr lvl="0">
              <a:buFont typeface="Wingdings" pitchFamily="2" charset="2"/>
              <a:buChar char="Ø"/>
            </a:pPr>
            <a:r>
              <a:rPr lang="en-US" altLang="en-US" dirty="0"/>
              <a:t>Change in pattern of breathing, noisy breathing called death rattle</a:t>
            </a:r>
          </a:p>
          <a:p>
            <a:pPr lvl="0">
              <a:buFont typeface="Wingdings" pitchFamily="2" charset="2"/>
              <a:buChar char="Ø"/>
            </a:pPr>
            <a:r>
              <a:rPr lang="en-US" altLang="en-US" dirty="0"/>
              <a:t>Heartbeat and pulse become slow and weak</a:t>
            </a:r>
          </a:p>
          <a:p>
            <a:pPr lvl="0">
              <a:buFont typeface="Wingdings" pitchFamily="2" charset="2"/>
              <a:buChar char="Ø"/>
            </a:pPr>
            <a:r>
              <a:rPr lang="en-US" altLang="en-US" dirty="0"/>
              <a:t>Patients become unresponsive to touch and pain</a:t>
            </a:r>
          </a:p>
          <a:p>
            <a:pPr lvl="0">
              <a:buFont typeface="Wingdings" pitchFamily="2" charset="2"/>
              <a:buChar char="Ø"/>
            </a:pPr>
            <a:r>
              <a:rPr lang="en-US" altLang="en-US" dirty="0"/>
              <a:t>Pupils become dilated and fixed</a:t>
            </a:r>
          </a:p>
          <a:p>
            <a:endParaRPr lang="en-GB" dirty="0"/>
          </a:p>
        </p:txBody>
      </p:sp>
    </p:spTree>
    <p:extLst>
      <p:ext uri="{BB962C8B-B14F-4D97-AF65-F5344CB8AC3E}">
        <p14:creationId xmlns:p14="http://schemas.microsoft.com/office/powerpoint/2010/main" val="5798376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lvl="0">
              <a:buFont typeface="Wingdings" pitchFamily="2" charset="2"/>
              <a:buChar char="Ø"/>
            </a:pPr>
            <a:r>
              <a:rPr lang="en-US" altLang="en-US" dirty="0"/>
              <a:t>Call the mortuary attendant to collect the body</a:t>
            </a:r>
          </a:p>
          <a:p>
            <a:pPr lvl="0">
              <a:buFont typeface="Wingdings" pitchFamily="2" charset="2"/>
              <a:buChar char="Ø"/>
            </a:pPr>
            <a:r>
              <a:rPr lang="en-US" altLang="en-US" dirty="0"/>
              <a:t>Hand body to the attendant and ensure that he signs that the has taken custody of the body, time and date</a:t>
            </a:r>
          </a:p>
          <a:p>
            <a:pPr lvl="0">
              <a:buFont typeface="Wingdings" pitchFamily="2" charset="2"/>
              <a:buChar char="Ø"/>
            </a:pPr>
            <a:r>
              <a:rPr lang="en-US" altLang="en-US" dirty="0"/>
              <a:t>Clear the equipment</a:t>
            </a:r>
          </a:p>
          <a:p>
            <a:pPr lvl="0">
              <a:buFont typeface="Wingdings" pitchFamily="2" charset="2"/>
              <a:buChar char="Ø"/>
            </a:pPr>
            <a:r>
              <a:rPr lang="en-US" altLang="en-US" dirty="0"/>
              <a:t>Wash hands</a:t>
            </a:r>
          </a:p>
          <a:p>
            <a:pPr lvl="0">
              <a:buFont typeface="Wingdings" pitchFamily="2" charset="2"/>
              <a:buChar char="Ø"/>
            </a:pPr>
            <a:r>
              <a:rPr lang="en-US" altLang="en-US" dirty="0"/>
              <a:t>Record in </a:t>
            </a:r>
            <a:r>
              <a:rPr lang="en-US" altLang="en-US" dirty="0" err="1"/>
              <a:t>cardex</a:t>
            </a:r>
            <a:r>
              <a:rPr lang="en-US" altLang="en-US" dirty="0"/>
              <a:t>: Date, time of disposal of the body to the mortuary attendant</a:t>
            </a:r>
            <a:endParaRPr lang="en-GB" dirty="0"/>
          </a:p>
        </p:txBody>
      </p:sp>
    </p:spTree>
    <p:extLst>
      <p:ext uri="{BB962C8B-B14F-4D97-AF65-F5344CB8AC3E}">
        <p14:creationId xmlns:p14="http://schemas.microsoft.com/office/powerpoint/2010/main" val="14467661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US" dirty="0"/>
          </a:p>
          <a:p>
            <a:endParaRPr lang="en-US" sz="4800" dirty="0">
              <a:solidFill>
                <a:srgbClr val="FF0000"/>
              </a:solidFill>
            </a:endParaRPr>
          </a:p>
          <a:p>
            <a:r>
              <a:rPr lang="en-US" sz="4800" dirty="0">
                <a:solidFill>
                  <a:srgbClr val="FF0000"/>
                </a:solidFill>
              </a:rPr>
              <a:t>QUESTIONS</a:t>
            </a:r>
            <a:endParaRPr lang="en-GB" sz="4800" dirty="0">
              <a:solidFill>
                <a:srgbClr val="FF0000"/>
              </a:solidFill>
            </a:endParaRPr>
          </a:p>
        </p:txBody>
      </p:sp>
    </p:spTree>
    <p:extLst>
      <p:ext uri="{BB962C8B-B14F-4D97-AF65-F5344CB8AC3E}">
        <p14:creationId xmlns:p14="http://schemas.microsoft.com/office/powerpoint/2010/main" val="15363374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5049557"/>
          </a:xfrm>
        </p:spPr>
        <p:txBody>
          <a:bodyPr>
            <a:normAutofit/>
          </a:bodyPr>
          <a:lstStyle>
            <a:lvl1pPr algn="ctr">
              <a:defRPr sz="6600" b="1" baseline="0"/>
            </a:lvl1pPr>
          </a:lstStyle>
          <a:p>
            <a:r>
              <a:rPr lang="en-US" dirty="0">
                <a:latin typeface="Times New Roman" panose="02020603050405020304" pitchFamily="18" charset="0"/>
                <a:cs typeface="Times New Roman" panose="02020603050405020304" pitchFamily="18" charset="0"/>
              </a:rPr>
              <a:t>The End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511093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br>
              <a:rPr lang="en-US" altLang="en-US" b="1" dirty="0"/>
            </a:br>
            <a:r>
              <a:rPr lang="en-US" altLang="en-US" b="1" dirty="0"/>
              <a:t>Signs of Death or Strong Indications that Death has occurred:</a:t>
            </a:r>
            <a:br>
              <a:rPr lang="en-US" altLang="en-US" b="1" dirty="0"/>
            </a:br>
            <a:endParaRPr lang="en-GB" dirty="0"/>
          </a:p>
        </p:txBody>
      </p:sp>
      <p:sp>
        <p:nvSpPr>
          <p:cNvPr id="3" name="Content Placeholder 2"/>
          <p:cNvSpPr>
            <a:spLocks noGrp="1"/>
          </p:cNvSpPr>
          <p:nvPr>
            <p:ph idx="1"/>
          </p:nvPr>
        </p:nvSpPr>
        <p:spPr/>
        <p:txBody>
          <a:bodyPr>
            <a:normAutofit/>
          </a:bodyPr>
          <a:lstStyle/>
          <a:p>
            <a:pPr marL="0" indent="0">
              <a:buFont typeface="Wingdings" pitchFamily="2" charset="2"/>
              <a:buChar char="Ø"/>
            </a:pPr>
            <a:r>
              <a:rPr lang="en-US" altLang="en-US" dirty="0"/>
              <a:t>Cessation of breathing</a:t>
            </a:r>
          </a:p>
          <a:p>
            <a:pPr marL="0" indent="0">
              <a:buNone/>
            </a:pPr>
            <a:endParaRPr lang="en-US" altLang="en-US" dirty="0"/>
          </a:p>
          <a:p>
            <a:pPr marL="0" indent="0">
              <a:buFont typeface="Wingdings" pitchFamily="2" charset="2"/>
              <a:buChar char="Ø"/>
            </a:pPr>
            <a:r>
              <a:rPr lang="en-US" altLang="en-US" dirty="0"/>
              <a:t>Cardiac arrest (no pulse)</a:t>
            </a:r>
          </a:p>
          <a:p>
            <a:pPr marL="0" indent="0">
              <a:buNone/>
            </a:pPr>
            <a:endParaRPr lang="en-US" altLang="en-US" dirty="0"/>
          </a:p>
          <a:p>
            <a:pPr marL="0" indent="0">
              <a:buFont typeface="Wingdings" pitchFamily="2" charset="2"/>
              <a:buChar char="Ø"/>
            </a:pPr>
            <a:r>
              <a:rPr lang="en-US" altLang="en-US" dirty="0"/>
              <a:t>Pallor mortis, paleness which happens in the 15–120 minutes after death</a:t>
            </a:r>
          </a:p>
          <a:p>
            <a:pPr marL="0" indent="0">
              <a:buNone/>
            </a:pPr>
            <a:endParaRPr lang="en-US" altLang="en-US" dirty="0"/>
          </a:p>
          <a:p>
            <a:pPr marL="0" indent="0">
              <a:buFont typeface="Wingdings" pitchFamily="2" charset="2"/>
              <a:buChar char="Ø"/>
            </a:pPr>
            <a:r>
              <a:rPr lang="en-US" altLang="en-US" dirty="0" err="1"/>
              <a:t>Livor</a:t>
            </a:r>
            <a:r>
              <a:rPr lang="en-US" altLang="en-US" dirty="0"/>
              <a:t> mortis, a settling of the blood in the lower (dependent) portion of the body</a:t>
            </a:r>
          </a:p>
          <a:p>
            <a:endParaRPr lang="en-GB" dirty="0"/>
          </a:p>
        </p:txBody>
      </p:sp>
    </p:spTree>
    <p:extLst>
      <p:ext uri="{BB962C8B-B14F-4D97-AF65-F5344CB8AC3E}">
        <p14:creationId xmlns:p14="http://schemas.microsoft.com/office/powerpoint/2010/main" val="2629120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lvl="0">
              <a:buFont typeface="Wingdings" pitchFamily="2" charset="2"/>
              <a:buChar char="Ø"/>
            </a:pPr>
            <a:r>
              <a:rPr lang="en-US" altLang="en-US" dirty="0" err="1"/>
              <a:t>Algor</a:t>
            </a:r>
            <a:r>
              <a:rPr lang="en-US" altLang="en-US" dirty="0"/>
              <a:t> mortis, the reduction in body temperature following death. This is generally a steady decline until matching ambient temperature</a:t>
            </a:r>
          </a:p>
          <a:p>
            <a:pPr lvl="0">
              <a:buNone/>
            </a:pPr>
            <a:endParaRPr lang="en-US" altLang="en-US" dirty="0"/>
          </a:p>
          <a:p>
            <a:pPr lvl="0">
              <a:buFont typeface="Wingdings" pitchFamily="2" charset="2"/>
              <a:buChar char="Ø"/>
            </a:pPr>
            <a:r>
              <a:rPr lang="en-US" altLang="en-US" dirty="0"/>
              <a:t>Rigor mortis, the limbs of the corpse become stiff and difficult to move or manipulate</a:t>
            </a:r>
          </a:p>
          <a:p>
            <a:pPr lvl="0">
              <a:buNone/>
            </a:pPr>
            <a:endParaRPr lang="en-US" altLang="en-US" dirty="0"/>
          </a:p>
          <a:p>
            <a:pPr lvl="0">
              <a:buFont typeface="Wingdings" pitchFamily="2" charset="2"/>
              <a:buChar char="Ø"/>
            </a:pPr>
            <a:r>
              <a:rPr lang="en-US" altLang="en-US" dirty="0"/>
              <a:t>Decomposition, the reduction into simpler forms of matter, accompanied by a strong, unpleasant odor.</a:t>
            </a:r>
          </a:p>
        </p:txBody>
      </p:sp>
    </p:spTree>
    <p:extLst>
      <p:ext uri="{BB962C8B-B14F-4D97-AF65-F5344CB8AC3E}">
        <p14:creationId xmlns:p14="http://schemas.microsoft.com/office/powerpoint/2010/main" val="36264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dirty="0"/>
              <a:t>Types of Death</a:t>
            </a:r>
            <a:br>
              <a:rPr lang="en-US" altLang="en-US" b="1" dirty="0"/>
            </a:br>
            <a:r>
              <a:rPr lang="en-US" altLang="en-US" b="1" i="1" dirty="0"/>
              <a:t>Clinical Death </a:t>
            </a:r>
          </a:p>
        </p:txBody>
      </p:sp>
      <p:sp>
        <p:nvSpPr>
          <p:cNvPr id="3" name="Content Placeholder 2"/>
          <p:cNvSpPr>
            <a:spLocks noGrp="1"/>
          </p:cNvSpPr>
          <p:nvPr>
            <p:ph idx="1"/>
          </p:nvPr>
        </p:nvSpPr>
        <p:spPr/>
        <p:txBody>
          <a:bodyPr>
            <a:normAutofit/>
          </a:bodyPr>
          <a:lstStyle/>
          <a:p>
            <a:pPr marL="0" indent="0">
              <a:buFont typeface="Wingdings" pitchFamily="2" charset="2"/>
              <a:buChar char="Ø"/>
            </a:pPr>
            <a:r>
              <a:rPr lang="en-US" altLang="en-US" dirty="0"/>
              <a:t>This is cessation of blood circulation and breathing, the two necessary criteria to sustain life. </a:t>
            </a:r>
          </a:p>
          <a:p>
            <a:pPr marL="0" indent="0">
              <a:buFont typeface="Wingdings" pitchFamily="2" charset="2"/>
              <a:buChar char="Ø"/>
            </a:pPr>
            <a:r>
              <a:rPr lang="en-US" altLang="en-US" dirty="0"/>
              <a:t>It occurs when the heart stops beating in a regular rhythm, a condition called cardiac arrest.</a:t>
            </a:r>
          </a:p>
          <a:p>
            <a:pPr marL="0" indent="0">
              <a:buNone/>
            </a:pPr>
            <a:endParaRPr lang="en-US" altLang="en-US" dirty="0"/>
          </a:p>
          <a:p>
            <a:pPr marL="0" indent="0">
              <a:buNone/>
            </a:pPr>
            <a:r>
              <a:rPr lang="en-US" altLang="en-US" b="1" i="1" dirty="0"/>
              <a:t>Brain/Biological Death</a:t>
            </a:r>
          </a:p>
          <a:p>
            <a:pPr marL="0" indent="0">
              <a:buFont typeface="Wingdings" pitchFamily="2" charset="2"/>
              <a:buChar char="Ø"/>
            </a:pPr>
            <a:r>
              <a:rPr lang="en-US" altLang="en-US" dirty="0"/>
              <a:t>This is permanent cellular damage, resulting from lack of oxygen, that is not reversible. </a:t>
            </a:r>
          </a:p>
          <a:p>
            <a:pPr marL="0" indent="0"/>
            <a:endParaRPr lang="en-US" altLang="en-US" dirty="0"/>
          </a:p>
          <a:p>
            <a:endParaRPr lang="en-GB" dirty="0"/>
          </a:p>
        </p:txBody>
      </p:sp>
    </p:spTree>
    <p:extLst>
      <p:ext uri="{BB962C8B-B14F-4D97-AF65-F5344CB8AC3E}">
        <p14:creationId xmlns:p14="http://schemas.microsoft.com/office/powerpoint/2010/main" val="1702588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Stages of Dying by </a:t>
            </a:r>
            <a:r>
              <a:rPr lang="en-US" altLang="en-US" b="1" dirty="0" err="1"/>
              <a:t>Kubler</a:t>
            </a:r>
            <a:r>
              <a:rPr lang="en-US" altLang="en-US" b="1" dirty="0"/>
              <a:t> - Ross</a:t>
            </a:r>
            <a:endParaRPr lang="en-GB" dirty="0"/>
          </a:p>
        </p:txBody>
      </p:sp>
      <p:sp>
        <p:nvSpPr>
          <p:cNvPr id="3" name="Content Placeholder 2"/>
          <p:cNvSpPr>
            <a:spLocks noGrp="1"/>
          </p:cNvSpPr>
          <p:nvPr>
            <p:ph idx="1"/>
          </p:nvPr>
        </p:nvSpPr>
        <p:spPr/>
        <p:txBody>
          <a:bodyPr>
            <a:normAutofit fontScale="92500"/>
          </a:bodyPr>
          <a:lstStyle/>
          <a:p>
            <a:pPr marL="0" indent="0">
              <a:buNone/>
            </a:pPr>
            <a:r>
              <a:rPr lang="en-US" altLang="en-US" dirty="0" err="1"/>
              <a:t>Kubler</a:t>
            </a:r>
            <a:r>
              <a:rPr lang="en-US" altLang="en-US" dirty="0"/>
              <a:t>-Ross described 5 stages of dying. These are:</a:t>
            </a:r>
          </a:p>
          <a:p>
            <a:pPr marL="0" indent="0">
              <a:buNone/>
            </a:pPr>
            <a:r>
              <a:rPr lang="en-US" altLang="en-US" dirty="0"/>
              <a:t>1. Denial</a:t>
            </a:r>
          </a:p>
          <a:p>
            <a:pPr marL="0" indent="0">
              <a:buNone/>
            </a:pPr>
            <a:r>
              <a:rPr lang="en-US" altLang="en-US" dirty="0"/>
              <a:t>2. Anger</a:t>
            </a:r>
          </a:p>
          <a:p>
            <a:pPr marL="0" indent="0">
              <a:buNone/>
            </a:pPr>
            <a:r>
              <a:rPr lang="en-US" altLang="en-US" dirty="0"/>
              <a:t>3. Bargaining </a:t>
            </a:r>
          </a:p>
          <a:p>
            <a:pPr marL="0" indent="0">
              <a:buNone/>
            </a:pPr>
            <a:r>
              <a:rPr lang="en-US" altLang="en-US" dirty="0"/>
              <a:t>4. Depression</a:t>
            </a:r>
          </a:p>
          <a:p>
            <a:pPr marL="0" indent="0">
              <a:buNone/>
            </a:pPr>
            <a:r>
              <a:rPr lang="en-US" altLang="en-US" dirty="0"/>
              <a:t>5. Acceptance</a:t>
            </a:r>
          </a:p>
          <a:p>
            <a:pPr marL="0" indent="0">
              <a:buNone/>
            </a:pPr>
            <a:endParaRPr lang="en-US" altLang="en-US" dirty="0"/>
          </a:p>
          <a:p>
            <a:pPr marL="0" indent="0">
              <a:buNone/>
            </a:pPr>
            <a:r>
              <a:rPr lang="en-US" altLang="en-US" b="1" dirty="0"/>
              <a:t>Note: </a:t>
            </a:r>
            <a:r>
              <a:rPr lang="en-US" altLang="en-US" dirty="0"/>
              <a:t>The stages do not necessarily appear in this order. Each terminally ill patient presents differently because of difference in personalities.</a:t>
            </a:r>
          </a:p>
          <a:p>
            <a:pPr marL="0" indent="0"/>
            <a:endParaRPr lang="en-US" altLang="en-US" dirty="0"/>
          </a:p>
          <a:p>
            <a:pPr marL="0" indent="0"/>
            <a:endParaRPr lang="en-US" altLang="en-US" dirty="0"/>
          </a:p>
          <a:p>
            <a:pPr marL="0" indent="0">
              <a:buNone/>
            </a:pPr>
            <a:endParaRPr lang="en-GB" dirty="0"/>
          </a:p>
        </p:txBody>
      </p:sp>
    </p:spTree>
    <p:extLst>
      <p:ext uri="{BB962C8B-B14F-4D97-AF65-F5344CB8AC3E}">
        <p14:creationId xmlns:p14="http://schemas.microsoft.com/office/powerpoint/2010/main" val="112216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br>
              <a:rPr lang="en-US" altLang="en-US" b="1" dirty="0"/>
            </a:br>
            <a:r>
              <a:rPr lang="en-US" altLang="en-US" b="1" dirty="0"/>
              <a:t>1. Denial</a:t>
            </a:r>
            <a:br>
              <a:rPr lang="en-US" altLang="en-US" b="1" dirty="0"/>
            </a:br>
            <a:endParaRPr lang="en-GB" dirty="0"/>
          </a:p>
        </p:txBody>
      </p:sp>
      <p:sp>
        <p:nvSpPr>
          <p:cNvPr id="3" name="Content Placeholder 2"/>
          <p:cNvSpPr>
            <a:spLocks noGrp="1"/>
          </p:cNvSpPr>
          <p:nvPr>
            <p:ph idx="1"/>
          </p:nvPr>
        </p:nvSpPr>
        <p:spPr/>
        <p:txBody>
          <a:bodyPr>
            <a:normAutofit/>
          </a:bodyPr>
          <a:lstStyle/>
          <a:p>
            <a:pPr marL="0" indent="0">
              <a:buFont typeface="Wingdings" pitchFamily="2" charset="2"/>
              <a:buChar char="Ø"/>
            </a:pPr>
            <a:r>
              <a:rPr lang="en-US" altLang="en-US" dirty="0"/>
              <a:t>A person may act as though nothing has happened and may refuse to believe or understand what the impending loss means.</a:t>
            </a:r>
          </a:p>
          <a:p>
            <a:pPr marL="0" indent="0">
              <a:buNone/>
            </a:pPr>
            <a:endParaRPr lang="en-US" altLang="en-US" dirty="0"/>
          </a:p>
          <a:p>
            <a:pPr marL="0" indent="0">
              <a:buFont typeface="Wingdings" pitchFamily="2" charset="2"/>
              <a:buChar char="Ø"/>
            </a:pPr>
            <a:r>
              <a:rPr lang="en-US" altLang="en-US" dirty="0"/>
              <a:t>The person doesn’t believe the diagnosis and may search for optional treatment from other health care providers</a:t>
            </a:r>
          </a:p>
          <a:p>
            <a:pPr marL="0" indent="0">
              <a:buNone/>
            </a:pPr>
            <a:endParaRPr lang="en-US" altLang="en-US" dirty="0"/>
          </a:p>
          <a:p>
            <a:pPr marL="0" indent="0">
              <a:buFont typeface="Wingdings" pitchFamily="2" charset="2"/>
              <a:buChar char="Ø"/>
            </a:pPr>
            <a:r>
              <a:rPr lang="en-US" altLang="en-US" dirty="0"/>
              <a:t>Some may fail to comply with treatment and refuse offers of comfort and isolate themselves from sources of accurate information</a:t>
            </a:r>
          </a:p>
        </p:txBody>
      </p:sp>
    </p:spTree>
    <p:extLst>
      <p:ext uri="{BB962C8B-B14F-4D97-AF65-F5344CB8AC3E}">
        <p14:creationId xmlns:p14="http://schemas.microsoft.com/office/powerpoint/2010/main" val="3274442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US" altLang="en-US" b="1" i="1" dirty="0"/>
              <a:t>Examples of responses:</a:t>
            </a:r>
          </a:p>
          <a:p>
            <a:pPr marL="0" indent="0">
              <a:buFont typeface="Wingdings" pitchFamily="2" charset="2"/>
              <a:buChar char="Ø"/>
            </a:pPr>
            <a:r>
              <a:rPr lang="en-US" altLang="en-US" b="1" i="1" dirty="0"/>
              <a:t>Verbal: ‘</a:t>
            </a:r>
            <a:r>
              <a:rPr lang="en-US" altLang="en-US" dirty="0"/>
              <a:t>This can not be me!’</a:t>
            </a:r>
          </a:p>
          <a:p>
            <a:pPr marL="0" indent="0">
              <a:buFont typeface="Wingdings" pitchFamily="2" charset="2"/>
              <a:buChar char="Ø"/>
            </a:pPr>
            <a:endParaRPr lang="en-US" altLang="en-US" dirty="0"/>
          </a:p>
          <a:p>
            <a:pPr marL="0" indent="0">
              <a:buFont typeface="Wingdings" pitchFamily="2" charset="2"/>
              <a:buChar char="Ø"/>
            </a:pPr>
            <a:r>
              <a:rPr lang="en-US" altLang="en-US" b="1" i="1" dirty="0"/>
              <a:t>Behavioral:</a:t>
            </a:r>
            <a:r>
              <a:rPr lang="en-US" altLang="en-US" dirty="0"/>
              <a:t> A client is diagnosed with lung cancer but continues to smoke two packs of cigarette daily</a:t>
            </a:r>
          </a:p>
          <a:p>
            <a:pPr marL="0" indent="0">
              <a:buNone/>
            </a:pPr>
            <a:endParaRPr lang="en-GB" dirty="0"/>
          </a:p>
        </p:txBody>
      </p:sp>
    </p:spTree>
    <p:extLst>
      <p:ext uri="{BB962C8B-B14F-4D97-AF65-F5344CB8AC3E}">
        <p14:creationId xmlns:p14="http://schemas.microsoft.com/office/powerpoint/2010/main" val="3078352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P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PRESENTATION TEMPLATE 1" id="{9441E776-B668-4A4A-B6B9-99A375C1CB2B}" vid="{0BE2D323-E25A-4935-8427-0C6ED85E03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HEADQUARTERS POWERPOINT PRESENTATION TEMPLATE 1</Template>
  <TotalTime>1</TotalTime>
  <Words>1557</Words>
  <Application>Microsoft Office PowerPoint</Application>
  <PresentationFormat>Widescreen</PresentationFormat>
  <Paragraphs>215</Paragraphs>
  <Slides>32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Times New Roman</vt:lpstr>
      <vt:lpstr>Wingdings</vt:lpstr>
      <vt:lpstr>Office Theme</vt:lpstr>
      <vt:lpstr>Death and Dying</vt:lpstr>
      <vt:lpstr>PowerPoint Presentation</vt:lpstr>
      <vt:lpstr>PowerPoint Presentation</vt:lpstr>
      <vt:lpstr> Signs of Death or Strong Indications that Death has occurred: </vt:lpstr>
      <vt:lpstr>PowerPoint Presentation</vt:lpstr>
      <vt:lpstr>Types of Death Clinical Death </vt:lpstr>
      <vt:lpstr>Stages of Dying by Kubler - Ross</vt:lpstr>
      <vt:lpstr> 1. Denial </vt:lpstr>
      <vt:lpstr>PowerPoint Presentation</vt:lpstr>
      <vt:lpstr> Nursing Action  </vt:lpstr>
      <vt:lpstr>2.Anger</vt:lpstr>
      <vt:lpstr>PowerPoint Presentation</vt:lpstr>
      <vt:lpstr>Nursing Actions</vt:lpstr>
      <vt:lpstr>3. Bargaining </vt:lpstr>
      <vt:lpstr>PowerPoint Presentation</vt:lpstr>
      <vt:lpstr>PowerPoint Presentation</vt:lpstr>
      <vt:lpstr>4. Depression </vt:lpstr>
      <vt:lpstr>PowerPoint Presentation</vt:lpstr>
      <vt:lpstr>PowerPoint Presentation</vt:lpstr>
      <vt:lpstr>5. Acceptance </vt:lpstr>
      <vt:lpstr>PowerPoint Presentation</vt:lpstr>
      <vt:lpstr>Nursing Action </vt:lpstr>
      <vt:lpstr>Detachment </vt:lpstr>
      <vt:lpstr>BEREAVEMENT CARE </vt:lpstr>
      <vt:lpstr>Requirements A clean trolley containing:</vt:lpstr>
      <vt:lpstr>PowerPoint Presentation</vt:lpstr>
      <vt:lpstr>PowerPoint Presentation</vt:lpstr>
      <vt:lpstr>PowerPoint Presentation</vt:lpstr>
      <vt:lpstr>PowerPoint Presentation</vt:lpstr>
      <vt:lpstr>PowerPoint Presentation</vt:lpstr>
      <vt:lpstr>PowerPoint Presentation</vt:lpstr>
      <vt:lpstr>The End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chris manyala</cp:lastModifiedBy>
  <cp:revision>3</cp:revision>
  <dcterms:created xsi:type="dcterms:W3CDTF">2020-07-27T13:48:41Z</dcterms:created>
  <dcterms:modified xsi:type="dcterms:W3CDTF">2022-06-19T10:27:15Z</dcterms:modified>
</cp:coreProperties>
</file>