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3FA2C-F4F5-4838-B91F-42479B107DA1}"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211049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3FA2C-F4F5-4838-B91F-42479B107DA1}"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111254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3FA2C-F4F5-4838-B91F-42479B107DA1}"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338034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3FA2C-F4F5-4838-B91F-42479B107DA1}"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278767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83FA2C-F4F5-4838-B91F-42479B107DA1}" type="datetimeFigureOut">
              <a:rPr lang="en-US" smtClean="0"/>
              <a:t>7/2/2018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172587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3FA2C-F4F5-4838-B91F-42479B107DA1}" type="datetimeFigureOut">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105910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3FA2C-F4F5-4838-B91F-42479B107DA1}" type="datetimeFigureOut">
              <a:rPr lang="en-US" smtClean="0"/>
              <a:t>7/2/2018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304376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3FA2C-F4F5-4838-B91F-42479B107DA1}" type="datetimeFigureOut">
              <a:rPr lang="en-US" smtClean="0"/>
              <a:t>7/2/2018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233534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3FA2C-F4F5-4838-B91F-42479B107DA1}" type="datetimeFigureOut">
              <a:rPr lang="en-US" smtClean="0"/>
              <a:t>7/2/2018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66708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3FA2C-F4F5-4838-B91F-42479B107DA1}" type="datetimeFigureOut">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117722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3FA2C-F4F5-4838-B91F-42479B107DA1}" type="datetimeFigureOut">
              <a:rPr lang="en-US" smtClean="0"/>
              <a:t>7/2/2018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70999-3E36-4EB7-941F-4C0648499AC8}" type="slidenum">
              <a:rPr lang="en-US" smtClean="0"/>
              <a:t>‹#›</a:t>
            </a:fld>
            <a:endParaRPr lang="en-US"/>
          </a:p>
        </p:txBody>
      </p:sp>
    </p:spTree>
    <p:extLst>
      <p:ext uri="{BB962C8B-B14F-4D97-AF65-F5344CB8AC3E}">
        <p14:creationId xmlns:p14="http://schemas.microsoft.com/office/powerpoint/2010/main" val="321725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3FA2C-F4F5-4838-B91F-42479B107DA1}" type="datetimeFigureOut">
              <a:rPr lang="en-US" smtClean="0"/>
              <a:t>7/2/2018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70999-3E36-4EB7-941F-4C0648499AC8}" type="slidenum">
              <a:rPr lang="en-US" smtClean="0"/>
              <a:t>‹#›</a:t>
            </a:fld>
            <a:endParaRPr lang="en-US"/>
          </a:p>
        </p:txBody>
      </p:sp>
    </p:spTree>
    <p:extLst>
      <p:ext uri="{BB962C8B-B14F-4D97-AF65-F5344CB8AC3E}">
        <p14:creationId xmlns:p14="http://schemas.microsoft.com/office/powerpoint/2010/main" val="236073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8600"/>
            <a:ext cx="8305800" cy="6172200"/>
          </a:xfrm>
        </p:spPr>
        <p:txBody>
          <a:bodyPr/>
          <a:lstStyle/>
          <a:p>
            <a:pPr lvl="0" algn="l" fontAlgn="base">
              <a:spcAft>
                <a:spcPct val="0"/>
              </a:spcAft>
              <a:buClr>
                <a:srgbClr val="3366FF"/>
              </a:buClr>
              <a:buSzPct val="80000"/>
            </a:pPr>
            <a:r>
              <a:rPr lang="en-US" sz="4000" kern="0" dirty="0">
                <a:solidFill>
                  <a:schemeClr val="tx1"/>
                </a:solidFill>
                <a:latin typeface="Times New Roman"/>
              </a:rPr>
              <a:t>ADMISSION AND DISCHARGE PROCEDURES OF MENTALLY SICK PATIENTS</a:t>
            </a:r>
          </a:p>
          <a:p>
            <a:pPr marL="342900" lvl="0" indent="-342900" algn="l" fontAlgn="base">
              <a:spcAft>
                <a:spcPct val="0"/>
              </a:spcAft>
              <a:buClr>
                <a:srgbClr val="3366FF"/>
              </a:buClr>
              <a:buSzPct val="80000"/>
            </a:pPr>
            <a:r>
              <a:rPr lang="en-US" sz="4000" b="1" u="sng" kern="0" dirty="0">
                <a:solidFill>
                  <a:schemeClr val="tx1"/>
                </a:solidFill>
                <a:latin typeface="Times New Roman"/>
              </a:rPr>
              <a:t>Objectives</a:t>
            </a:r>
            <a:endParaRPr lang="en-US" sz="4000" u="sng" kern="0" dirty="0">
              <a:solidFill>
                <a:schemeClr val="tx1"/>
              </a:solidFill>
              <a:latin typeface="Times New Roman"/>
            </a:endParaRPr>
          </a:p>
          <a:p>
            <a:pPr marL="342900" lvl="0" indent="-342900" algn="l" fontAlgn="base">
              <a:spcAft>
                <a:spcPct val="0"/>
              </a:spcAft>
              <a:buClr>
                <a:srgbClr val="3366FF"/>
              </a:buClr>
              <a:buSzPct val="80000"/>
            </a:pPr>
            <a:r>
              <a:rPr lang="en-US" kern="0" dirty="0">
                <a:solidFill>
                  <a:srgbClr val="000000"/>
                </a:solidFill>
                <a:latin typeface="Times New Roman"/>
              </a:rPr>
              <a:t>by the end of this section, the students will be able to:</a:t>
            </a:r>
          </a:p>
          <a:p>
            <a:pPr marL="342900" lvl="0" indent="-342900" algn="l" fontAlgn="base">
              <a:spcAft>
                <a:spcPct val="0"/>
              </a:spcAft>
              <a:buClr>
                <a:srgbClr val="3366FF"/>
              </a:buClr>
              <a:buSzPct val="80000"/>
              <a:buFont typeface="Wingdings" pitchFamily="2" charset="2"/>
              <a:buChar char="l"/>
            </a:pPr>
            <a:r>
              <a:rPr lang="en-US" kern="0" dirty="0">
                <a:solidFill>
                  <a:srgbClr val="000000"/>
                </a:solidFill>
                <a:latin typeface="Times New Roman"/>
              </a:rPr>
              <a:t>Apply the knowledge acquired on legal aspects in admission and discharge of patients</a:t>
            </a:r>
          </a:p>
          <a:p>
            <a:pPr marL="342900" lvl="0" indent="-342900" algn="l" fontAlgn="base">
              <a:spcAft>
                <a:spcPct val="0"/>
              </a:spcAft>
              <a:buClr>
                <a:srgbClr val="3366FF"/>
              </a:buClr>
              <a:buSzPct val="80000"/>
              <a:buFont typeface="Wingdings" pitchFamily="2" charset="2"/>
              <a:buChar char="l"/>
            </a:pPr>
            <a:r>
              <a:rPr lang="en-US" kern="0" dirty="0">
                <a:solidFill>
                  <a:srgbClr val="000000"/>
                </a:solidFill>
                <a:latin typeface="Times New Roman"/>
              </a:rPr>
              <a:t>Demonstrate skills in history taking</a:t>
            </a:r>
          </a:p>
          <a:p>
            <a:pPr marL="342900" lvl="0" indent="-342900" algn="l" fontAlgn="base">
              <a:spcAft>
                <a:spcPct val="0"/>
              </a:spcAft>
              <a:buClr>
                <a:srgbClr val="3366FF"/>
              </a:buClr>
              <a:buSzPct val="80000"/>
            </a:pPr>
            <a:r>
              <a:rPr lang="en-US" b="1" kern="0" dirty="0">
                <a:solidFill>
                  <a:srgbClr val="000000"/>
                </a:solidFill>
                <a:latin typeface="Times New Roman"/>
              </a:rPr>
              <a:t> </a:t>
            </a:r>
            <a:endParaRPr lang="en-US" kern="0" dirty="0">
              <a:solidFill>
                <a:srgbClr val="000000"/>
              </a:solidFill>
              <a:latin typeface="Times New Roman"/>
            </a:endParaRPr>
          </a:p>
          <a:p>
            <a:endParaRPr lang="en-US" dirty="0"/>
          </a:p>
        </p:txBody>
      </p:sp>
    </p:spTree>
    <p:extLst>
      <p:ext uri="{BB962C8B-B14F-4D97-AF65-F5344CB8AC3E}">
        <p14:creationId xmlns:p14="http://schemas.microsoft.com/office/powerpoint/2010/main" val="150215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The patient is admitted for a period of not more than </a:t>
            </a:r>
            <a:r>
              <a:rPr lang="en-US" b="1" kern="0" dirty="0">
                <a:solidFill>
                  <a:srgbClr val="000000"/>
                </a:solidFill>
                <a:latin typeface="Times New Roman"/>
              </a:rPr>
              <a:t>six months</a:t>
            </a:r>
            <a:r>
              <a:rPr lang="en-US" kern="0" dirty="0">
                <a:solidFill>
                  <a:srgbClr val="000000"/>
                </a:solidFill>
                <a:latin typeface="Times New Roman"/>
              </a:rPr>
              <a:t>. The ‘person in charge’ can prolong this period by six more months provided the total period does not exceed twelve months. An </a:t>
            </a:r>
            <a:r>
              <a:rPr lang="en-US" b="1" kern="0" dirty="0">
                <a:solidFill>
                  <a:srgbClr val="000000"/>
                </a:solidFill>
                <a:latin typeface="Times New Roman"/>
              </a:rPr>
              <a:t>MOH 615 </a:t>
            </a:r>
            <a:r>
              <a:rPr lang="en-US" kern="0" dirty="0">
                <a:solidFill>
                  <a:srgbClr val="000000"/>
                </a:solidFill>
                <a:latin typeface="Times New Roman"/>
              </a:rPr>
              <a:t>form should be filled by the doctor indicating why he thinks that the patient can benefit from the treatment. They should write down their own name, qualifications, date and then sign the forms. </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Both the MOH 614 and MOH 615 forms must reach the hospital within 14 days of the date they were signed, otherwise they become invalid.</a:t>
            </a:r>
          </a:p>
          <a:p>
            <a:pPr marL="0" indent="0">
              <a:buNone/>
            </a:pPr>
            <a:endParaRPr lang="en-US" dirty="0"/>
          </a:p>
        </p:txBody>
      </p:sp>
    </p:spTree>
    <p:extLst>
      <p:ext uri="{BB962C8B-B14F-4D97-AF65-F5344CB8AC3E}">
        <p14:creationId xmlns:p14="http://schemas.microsoft.com/office/powerpoint/2010/main" val="47635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marL="0" lvl="0" indent="0" fontAlgn="base">
              <a:spcAft>
                <a:spcPct val="0"/>
              </a:spcAft>
              <a:buClr>
                <a:srgbClr val="3366FF"/>
              </a:buClr>
              <a:buSzPct val="80000"/>
              <a:buNone/>
            </a:pPr>
            <a:r>
              <a:rPr lang="en-US" b="1" kern="0" dirty="0" smtClean="0">
                <a:solidFill>
                  <a:srgbClr val="000000"/>
                </a:solidFill>
                <a:latin typeface="Times New Roman"/>
              </a:rPr>
              <a:t>PART VII – EMERGENCY/FORENSIC/CRIMINAL PATIENTS ADMISSION  </a:t>
            </a:r>
          </a:p>
          <a:p>
            <a:pPr lvl="0" fontAlgn="base">
              <a:spcAft>
                <a:spcPct val="0"/>
              </a:spcAft>
              <a:buClr>
                <a:srgbClr val="3366FF"/>
              </a:buClr>
              <a:buSzPct val="80000"/>
              <a:buFont typeface="Wingdings" pitchFamily="2" charset="2"/>
              <a:buChar char="l"/>
            </a:pPr>
            <a:r>
              <a:rPr lang="en-US" kern="0" dirty="0" smtClean="0">
                <a:solidFill>
                  <a:srgbClr val="000000"/>
                </a:solidFill>
                <a:latin typeface="Times New Roman"/>
              </a:rPr>
              <a:t>A </a:t>
            </a:r>
            <a:r>
              <a:rPr lang="en-US" kern="0" dirty="0">
                <a:solidFill>
                  <a:srgbClr val="000000"/>
                </a:solidFill>
                <a:latin typeface="Times New Roman"/>
              </a:rPr>
              <a:t>police officer, chief or assistant chief can arrest any person who is found to be dangerous to themself or others, and take them to a mental hospital for treatment within 24 hours or a reasonable time. </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The patient should be reviewed after 72 hours and can be discharged if found to be of sound mind. If found to be of unsound mind, the patient may be admitted for treatment as an involuntary patient. </a:t>
            </a:r>
          </a:p>
          <a:p>
            <a:pPr lvl="0" fontAlgn="base">
              <a:spcAft>
                <a:spcPct val="0"/>
              </a:spcAft>
              <a:buClr>
                <a:srgbClr val="3366FF"/>
              </a:buClr>
              <a:buSzPct val="80000"/>
              <a:buFont typeface="Wingdings" pitchFamily="2" charset="2"/>
              <a:buChar char="l"/>
            </a:pPr>
            <a:endParaRPr lang="en-US" kern="0" dirty="0">
              <a:solidFill>
                <a:srgbClr val="000000"/>
              </a:solidFill>
              <a:latin typeface="Times New Roman"/>
            </a:endParaRPr>
          </a:p>
          <a:p>
            <a:pPr marL="0" lvl="0" indent="0">
              <a:buNone/>
            </a:pPr>
            <a:endParaRPr lang="en-US" dirty="0">
              <a:solidFill>
                <a:prstClr val="black"/>
              </a:solidFill>
            </a:endParaRPr>
          </a:p>
        </p:txBody>
      </p:sp>
    </p:spTree>
    <p:extLst>
      <p:ext uri="{BB962C8B-B14F-4D97-AF65-F5344CB8AC3E}">
        <p14:creationId xmlns:p14="http://schemas.microsoft.com/office/powerpoint/2010/main" val="34880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kern="0" dirty="0">
                <a:solidFill>
                  <a:srgbClr val="000000"/>
                </a:solidFill>
                <a:latin typeface="Times New Roman"/>
              </a:rPr>
              <a:t>For the purposes of admission, the form </a:t>
            </a:r>
            <a:r>
              <a:rPr lang="en-US" b="1" kern="0" dirty="0">
                <a:solidFill>
                  <a:srgbClr val="000000"/>
                </a:solidFill>
                <a:latin typeface="Times New Roman"/>
              </a:rPr>
              <a:t>MOH 638 </a:t>
            </a:r>
            <a:r>
              <a:rPr lang="en-US" kern="0" dirty="0">
                <a:solidFill>
                  <a:srgbClr val="000000"/>
                </a:solidFill>
                <a:latin typeface="Times New Roman"/>
              </a:rPr>
              <a:t>must be filled in by the police officer or an administrative officer</a:t>
            </a:r>
            <a:endParaRPr lang="en-US" dirty="0"/>
          </a:p>
        </p:txBody>
      </p:sp>
    </p:spTree>
    <p:extLst>
      <p:ext uri="{BB962C8B-B14F-4D97-AF65-F5344CB8AC3E}">
        <p14:creationId xmlns:p14="http://schemas.microsoft.com/office/powerpoint/2010/main" val="268066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marL="0" lvl="0" indent="0" fontAlgn="base">
              <a:spcAft>
                <a:spcPct val="0"/>
              </a:spcAft>
              <a:buClr>
                <a:srgbClr val="3366FF"/>
              </a:buClr>
              <a:buSzPct val="80000"/>
              <a:buNone/>
            </a:pPr>
            <a:r>
              <a:rPr kumimoji="0" lang="en-US" sz="3600" b="1" i="0" u="none" strike="noStrike" kern="0" cap="none" spc="0" normalizeH="0" baseline="0" noProof="0" dirty="0" smtClean="0">
                <a:ln>
                  <a:noFill/>
                </a:ln>
                <a:uLnTx/>
                <a:uFillTx/>
                <a:latin typeface="Times New Roman" pitchFamily="18" charset="0"/>
                <a:ea typeface="+mj-ea"/>
                <a:cs typeface="Times New Roman" pitchFamily="18" charset="0"/>
              </a:rPr>
              <a:t>PART VIII - ADMISSION AND DISCHARGE OF MEMBERS OF THE ARMED FORCES </a:t>
            </a:r>
            <a:br>
              <a:rPr kumimoji="0" lang="en-US" sz="3600" b="1" i="0" u="none" strike="noStrike" kern="0" cap="none" spc="0" normalizeH="0" baseline="0" noProof="0" dirty="0" smtClean="0">
                <a:ln>
                  <a:noFill/>
                </a:ln>
                <a:uLnTx/>
                <a:uFillTx/>
                <a:latin typeface="Times New Roman" pitchFamily="18" charset="0"/>
                <a:ea typeface="+mj-ea"/>
                <a:cs typeface="Times New Roman" pitchFamily="18" charset="0"/>
              </a:rPr>
            </a:br>
            <a:r>
              <a:rPr kumimoji="0" lang="en-US" sz="3600" b="1" i="0" u="none" strike="noStrike" kern="0" cap="none" spc="0" normalizeH="0" baseline="0" noProof="0" dirty="0" smtClean="0">
                <a:ln>
                  <a:noFill/>
                </a:ln>
                <a:uLnTx/>
                <a:uFillTx/>
                <a:latin typeface="Times New Roman" pitchFamily="18" charset="0"/>
                <a:ea typeface="+mj-ea"/>
                <a:cs typeface="Times New Roman" pitchFamily="18" charset="0"/>
              </a:rPr>
              <a:t>(SECTION 17 M.H.A) </a:t>
            </a:r>
            <a:br>
              <a:rPr kumimoji="0" lang="en-US" sz="3600" b="1" i="0" u="none" strike="noStrike" kern="0" cap="none" spc="0" normalizeH="0" baseline="0" noProof="0" dirty="0" smtClean="0">
                <a:ln>
                  <a:noFill/>
                </a:ln>
                <a:uLnTx/>
                <a:uFillTx/>
                <a:latin typeface="Times New Roman" pitchFamily="18" charset="0"/>
                <a:ea typeface="+mj-ea"/>
                <a:cs typeface="Times New Roman" pitchFamily="18" charset="0"/>
              </a:rPr>
            </a:br>
            <a:r>
              <a:rPr lang="en-US" kern="0" dirty="0" smtClean="0">
                <a:solidFill>
                  <a:srgbClr val="000000"/>
                </a:solidFill>
                <a:latin typeface="Times New Roman"/>
              </a:rPr>
              <a:t>Any </a:t>
            </a:r>
            <a:r>
              <a:rPr lang="en-US" kern="0" dirty="0">
                <a:solidFill>
                  <a:srgbClr val="000000"/>
                </a:solidFill>
                <a:latin typeface="Times New Roman"/>
              </a:rPr>
              <a:t>member of the armed forces may be admitted into a mental hospital for observation, if a medical officer of the armed forces, by letter addressed to the ‘person in charge’, and certifies that:</a:t>
            </a:r>
          </a:p>
          <a:p>
            <a:pPr lvl="1" fontAlgn="base">
              <a:spcAft>
                <a:spcPct val="0"/>
              </a:spcAft>
              <a:buClr>
                <a:srgbClr val="000000"/>
              </a:buClr>
              <a:buSzPct val="90000"/>
              <a:buFontTx/>
              <a:buChar char="–"/>
            </a:pPr>
            <a:r>
              <a:rPr lang="en-US" kern="0" dirty="0">
                <a:solidFill>
                  <a:srgbClr val="000000"/>
                </a:solidFill>
                <a:latin typeface="Times New Roman"/>
              </a:rPr>
              <a:t>The member of the armed forces has been examined within a period of 48 hours before issuing the letter</a:t>
            </a:r>
          </a:p>
          <a:p>
            <a:pPr lvl="1" fontAlgn="base">
              <a:spcAft>
                <a:spcPct val="0"/>
              </a:spcAft>
              <a:buClr>
                <a:srgbClr val="000000"/>
              </a:buClr>
              <a:buSzPct val="90000"/>
              <a:buFontTx/>
              <a:buChar char="–"/>
            </a:pPr>
            <a:r>
              <a:rPr lang="en-US" kern="0" dirty="0">
                <a:solidFill>
                  <a:srgbClr val="000000"/>
                </a:solidFill>
                <a:latin typeface="Times New Roman"/>
              </a:rPr>
              <a:t>For reasons recorded in the letter, the member of the armed forces is a proper person to be admitted to a mental hospital for observation and treatment</a:t>
            </a:r>
          </a:p>
          <a:p>
            <a:pPr marL="0" indent="0">
              <a:buNone/>
            </a:pP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06524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A member of the armed forces may be admitted under section 17 for an initial period of 28 days from the date of admission, that period may be extended if, at or before the end of 28 days, two medical practitioners, one of whom shall be a psychiatrist, recommend the extension after re-examining the patient.</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The said patient can be discharged if two medical practitioners, one of whom is a psychiatrist, by a letter addressed to the ‘person in charge’, certifying that they have examined the member of the armed forces within a period of 72 hours before issuing the letter.</a:t>
            </a:r>
          </a:p>
          <a:p>
            <a:pPr marL="0" indent="0">
              <a:buNone/>
            </a:pPr>
            <a:endParaRPr lang="en-US" dirty="0"/>
          </a:p>
        </p:txBody>
      </p:sp>
    </p:spTree>
    <p:extLst>
      <p:ext uri="{BB962C8B-B14F-4D97-AF65-F5344CB8AC3E}">
        <p14:creationId xmlns:p14="http://schemas.microsoft.com/office/powerpoint/2010/main" val="2360896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Where any member of the armed forces suffers from mental illness whilst away from his armed forces unit and is under any circumstance, admitted into a mental hospital, the ‘person in charge’ shall inform the nearest armed forces unit directly, or through an administrative officer or </a:t>
            </a:r>
            <a:r>
              <a:rPr lang="en-US" kern="0" dirty="0" err="1">
                <a:solidFill>
                  <a:srgbClr val="000000"/>
                </a:solidFill>
                <a:latin typeface="Times New Roman"/>
              </a:rPr>
              <a:t>gazetted</a:t>
            </a:r>
            <a:r>
              <a:rPr lang="en-US" kern="0" dirty="0">
                <a:solidFill>
                  <a:srgbClr val="000000"/>
                </a:solidFill>
                <a:latin typeface="Times New Roman"/>
              </a:rPr>
              <a:t> police officer.</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If a member of the armed forces is admitted to a mental hospital they cease to be a member of the armed forces, the ‘person in charge’ shall be informed of that fact and the patient shall be declared an involuntary patient under part VI (section 14) with effect from the date the information is received.</a:t>
            </a:r>
          </a:p>
          <a:p>
            <a:pPr lvl="0" fontAlgn="base">
              <a:spcAft>
                <a:spcPct val="0"/>
              </a:spcAft>
              <a:buClr>
                <a:srgbClr val="3366FF"/>
              </a:buClr>
              <a:buSzPct val="80000"/>
              <a:buNone/>
            </a:pPr>
            <a:r>
              <a:rPr lang="en-US" kern="0" dirty="0">
                <a:solidFill>
                  <a:srgbClr val="000000"/>
                </a:solidFill>
                <a:latin typeface="Times New Roman"/>
              </a:rPr>
              <a:t> </a:t>
            </a:r>
          </a:p>
          <a:p>
            <a:pPr marL="0" indent="0">
              <a:buNone/>
            </a:pPr>
            <a:endParaRPr lang="en-US" dirty="0"/>
          </a:p>
        </p:txBody>
      </p:sp>
    </p:spTree>
    <p:extLst>
      <p:ext uri="{BB962C8B-B14F-4D97-AF65-F5344CB8AC3E}">
        <p14:creationId xmlns:p14="http://schemas.microsoft.com/office/powerpoint/2010/main" val="374477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lvl="0" indent="0" fontAlgn="base">
              <a:spcAft>
                <a:spcPct val="0"/>
              </a:spcAft>
              <a:buClr>
                <a:srgbClr val="3366FF"/>
              </a:buClr>
              <a:buSzPct val="80000"/>
              <a:buNone/>
            </a:pPr>
            <a:r>
              <a:rPr lang="en-US" b="1" kern="0" dirty="0" smtClean="0">
                <a:solidFill>
                  <a:srgbClr val="000000"/>
                </a:solidFill>
                <a:latin typeface="Times New Roman"/>
              </a:rPr>
              <a:t>PART IX - ADMISSION OF A PATIENT FROM FOREIGN COUNTRIES (SECTION 18 M.H.A) </a:t>
            </a:r>
          </a:p>
          <a:p>
            <a:pPr lvl="0" fontAlgn="base">
              <a:spcAft>
                <a:spcPct val="0"/>
              </a:spcAft>
              <a:buClr>
                <a:srgbClr val="3366FF"/>
              </a:buClr>
              <a:buSzPct val="80000"/>
              <a:buFont typeface="Wingdings" pitchFamily="2" charset="2"/>
              <a:buChar char="l"/>
            </a:pPr>
            <a:r>
              <a:rPr lang="en-US" kern="0" dirty="0" smtClean="0">
                <a:solidFill>
                  <a:srgbClr val="000000"/>
                </a:solidFill>
                <a:latin typeface="Times New Roman"/>
              </a:rPr>
              <a:t>According </a:t>
            </a:r>
            <a:r>
              <a:rPr lang="en-US" kern="0" dirty="0">
                <a:solidFill>
                  <a:srgbClr val="000000"/>
                </a:solidFill>
                <a:latin typeface="Times New Roman"/>
              </a:rPr>
              <a:t>to this section of the act:</a:t>
            </a:r>
          </a:p>
          <a:p>
            <a:pPr lvl="1" fontAlgn="base">
              <a:spcAft>
                <a:spcPct val="0"/>
              </a:spcAft>
              <a:buClr>
                <a:srgbClr val="000000"/>
              </a:buClr>
              <a:buSzPct val="90000"/>
              <a:buFontTx/>
              <a:buChar char="–"/>
            </a:pPr>
            <a:r>
              <a:rPr lang="en-US" kern="0" dirty="0">
                <a:solidFill>
                  <a:srgbClr val="000000"/>
                </a:solidFill>
                <a:latin typeface="Times New Roman"/>
              </a:rPr>
              <a:t>No person suffering from mental disorder shall be admitted into a mental hospital in Kenya from any state outside Kenya except under Part IX of M.H.A.</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This part will not apply to individuals ordinarily resident in Kenya.</a:t>
            </a:r>
          </a:p>
          <a:p>
            <a:pPr marL="0" indent="0">
              <a:buNone/>
            </a:pPr>
            <a:endParaRPr lang="en-US" dirty="0"/>
          </a:p>
        </p:txBody>
      </p:sp>
    </p:spTree>
    <p:extLst>
      <p:ext uri="{BB962C8B-B14F-4D97-AF65-F5344CB8AC3E}">
        <p14:creationId xmlns:p14="http://schemas.microsoft.com/office/powerpoint/2010/main" val="338244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(Section 19 M.H.A) Where it is necessary to admit a person suffering from mental disorder from any foreign country into any mental hospital in Kenya for observation, the government or other relevant authority in that country shall apply in writing to the mental health board to approve the admission, no mental hospital shall receive a person suffering mental disorders from a foreign country without the board’s written approval.</a:t>
            </a:r>
          </a:p>
          <a:p>
            <a:pPr marL="0" indent="0">
              <a:buNone/>
            </a:pPr>
            <a:endParaRPr lang="en-US" dirty="0"/>
          </a:p>
        </p:txBody>
      </p:sp>
    </p:spTree>
    <p:extLst>
      <p:ext uri="{BB962C8B-B14F-4D97-AF65-F5344CB8AC3E}">
        <p14:creationId xmlns:p14="http://schemas.microsoft.com/office/powerpoint/2010/main" val="3300777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lvl="0" fontAlgn="base">
              <a:spcAft>
                <a:spcPct val="0"/>
              </a:spcAft>
              <a:buClr>
                <a:srgbClr val="3366FF"/>
              </a:buClr>
              <a:buSzPct val="80000"/>
              <a:buFont typeface="Wingdings" pitchFamily="2" charset="2"/>
              <a:buChar char="l"/>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The application for the board’s approval under subsection (I) shall indicate that the person whom it relates to has been legally detained in the foreign country for a period not exceeding two months under the law in that country, relating to the detention and treatment of persons suffering from mental disorder, and their admission into mental hospital in Kenya has been found necessary.</a:t>
            </a:r>
          </a:p>
          <a:p>
            <a:pPr lvl="0" fontAlgn="base">
              <a:spcAft>
                <a:spcPct val="0"/>
              </a:spcAft>
              <a:buClr>
                <a:srgbClr val="3366FF"/>
              </a:buClr>
              <a:buSzPct val="80000"/>
              <a:buFont typeface="Wingdings" pitchFamily="2" charset="2"/>
              <a:buChar char="l"/>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No person shall be admitted under this section unless they are accompanied by a warrant or other documents together with the board’s approval under subsection (2) shall be sufficient authority for their conveyance to admission and treatment in the mental hospital to which the board’s approval relates.</a:t>
            </a:r>
          </a:p>
          <a:p>
            <a:pPr marL="0" indent="0">
              <a:buNone/>
            </a:pPr>
            <a:endParaRPr lang="en-US" dirty="0"/>
          </a:p>
        </p:txBody>
      </p:sp>
    </p:spTree>
    <p:extLst>
      <p:ext uri="{BB962C8B-B14F-4D97-AF65-F5344CB8AC3E}">
        <p14:creationId xmlns:p14="http://schemas.microsoft.com/office/powerpoint/2010/main" val="269022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marL="0" lvl="0" indent="0" fontAlgn="base">
              <a:spcAft>
                <a:spcPct val="0"/>
              </a:spcAft>
              <a:buClr>
                <a:srgbClr val="3366FF"/>
              </a:buClr>
              <a:buSzPct val="80000"/>
              <a:buNone/>
            </a:pPr>
            <a:r>
              <a:rPr lang="en-US" b="1" kern="0" dirty="0" smtClean="0">
                <a:solidFill>
                  <a:srgbClr val="000000"/>
                </a:solidFill>
                <a:latin typeface="Times New Roman"/>
              </a:rPr>
              <a:t>PART X – DISCHARGE AND TRANSFER OF PATIENTS (SECTION 21 AND 22 OF M.H.A) </a:t>
            </a:r>
            <a:endParaRPr lang="en-US" kern="0" dirty="0">
              <a:solidFill>
                <a:srgbClr val="000000"/>
              </a:solidFill>
              <a:latin typeface="Times New Roman"/>
            </a:endParaRPr>
          </a:p>
          <a:p>
            <a:pPr lvl="0" fontAlgn="base">
              <a:spcAft>
                <a:spcPct val="0"/>
              </a:spcAft>
              <a:buClr>
                <a:srgbClr val="3366FF"/>
              </a:buClr>
              <a:buSzPct val="80000"/>
              <a:buFont typeface="Wingdings" pitchFamily="2" charset="2"/>
              <a:buChar char="l"/>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The ‘person in charge’ of a mental hospital may, by order in writing, and upon the recommendation of the medical practitioner in charge of any person’s treatment in the mental hospital, recommend discharge and that person shall thereupon be discharged as having recovered from mental disorder, provided that:</a:t>
            </a:r>
          </a:p>
          <a:p>
            <a:pPr lvl="1" fontAlgn="base">
              <a:spcAft>
                <a:spcPct val="0"/>
              </a:spcAft>
              <a:buClr>
                <a:srgbClr val="000000"/>
              </a:buClr>
              <a:buSzPct val="90000"/>
              <a:buFontTx/>
              <a:buChar char="–"/>
            </a:pPr>
            <a:r>
              <a:rPr lang="en-US" kern="0" dirty="0">
                <a:solidFill>
                  <a:srgbClr val="000000"/>
                </a:solidFill>
                <a:latin typeface="Times New Roman"/>
              </a:rPr>
              <a:t>An order shall not be made under this section for a person who is detained under criminal procedure Cap 75.</a:t>
            </a:r>
          </a:p>
          <a:p>
            <a:pPr lvl="1" fontAlgn="base">
              <a:spcAft>
                <a:spcPct val="0"/>
              </a:spcAft>
              <a:buClr>
                <a:srgbClr val="000000"/>
              </a:buClr>
              <a:buSzPct val="90000"/>
              <a:buFontTx/>
              <a:buChar char="–"/>
            </a:pPr>
            <a:r>
              <a:rPr lang="en-US" kern="0" dirty="0">
                <a:solidFill>
                  <a:srgbClr val="000000"/>
                </a:solidFill>
                <a:latin typeface="Times New Roman"/>
              </a:rPr>
              <a:t>This section shall not prejudice the board’s powers under section 15 of M.H.A.</a:t>
            </a:r>
          </a:p>
          <a:p>
            <a:pPr marL="0" indent="0">
              <a:buNone/>
            </a:pPr>
            <a:endParaRPr lang="en-US" dirty="0"/>
          </a:p>
        </p:txBody>
      </p:sp>
    </p:spTree>
    <p:extLst>
      <p:ext uri="{BB962C8B-B14F-4D97-AF65-F5344CB8AC3E}">
        <p14:creationId xmlns:p14="http://schemas.microsoft.com/office/powerpoint/2010/main" val="201407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lvl="0" indent="0" fontAlgn="base">
              <a:spcAft>
                <a:spcPct val="0"/>
              </a:spcAft>
              <a:buClr>
                <a:srgbClr val="3366FF"/>
              </a:buClr>
              <a:buSzPct val="80000"/>
              <a:buNone/>
            </a:pPr>
            <a:r>
              <a:rPr lang="en-US" sz="4300" b="1" kern="0" dirty="0">
                <a:latin typeface="Times New Roman"/>
              </a:rPr>
              <a:t>Mental Health Act (Cap 248) and Legal Application </a:t>
            </a:r>
            <a:r>
              <a:rPr lang="en-US" kern="0" dirty="0">
                <a:solidFill>
                  <a:srgbClr val="FFFF00"/>
                </a:solidFill>
                <a:latin typeface="Times New Roman"/>
              </a:rPr>
              <a:t/>
            </a:r>
            <a:br>
              <a:rPr lang="en-US" kern="0" dirty="0">
                <a:solidFill>
                  <a:srgbClr val="FFFF00"/>
                </a:solidFill>
                <a:latin typeface="Times New Roman"/>
              </a:rPr>
            </a:br>
            <a:endParaRPr lang="en-US" kern="0" dirty="0">
              <a:solidFill>
                <a:srgbClr val="FFFF00"/>
              </a:solidFill>
              <a:latin typeface="Times New Roman"/>
            </a:endParaRPr>
          </a:p>
          <a:p>
            <a:pPr lvl="0" fontAlgn="base">
              <a:spcAft>
                <a:spcPct val="0"/>
              </a:spcAft>
              <a:buClr>
                <a:srgbClr val="3366FF"/>
              </a:buClr>
              <a:buSzPct val="80000"/>
              <a:buFont typeface="Wingdings" pitchFamily="2" charset="2"/>
              <a:buChar char="l"/>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The Mental Health Act is an act of parliament to amend and consolidate the law relating to the care of persons who are suffering from mental disorders, or mental sub-normality with mental disorder, for the custody of these persons, management of their properties, management and control of a mental hospital and for custodial purposes. </a:t>
            </a:r>
          </a:p>
          <a:p>
            <a:pPr lvl="0" fontAlgn="base">
              <a:spcAft>
                <a:spcPct val="0"/>
              </a:spcAft>
              <a:buClr>
                <a:srgbClr val="3366FF"/>
              </a:buClr>
              <a:buSzPct val="80000"/>
              <a:buFont typeface="Wingdings" pitchFamily="2" charset="2"/>
              <a:buChar char="l"/>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The act provides for the procedures to be followed for reception into a mental hospital. It also stipulates that no person shall be received or detained for treatment in a mental hospital, unless they have been received and detained under this act or under criminal procedure code.</a:t>
            </a:r>
          </a:p>
          <a:p>
            <a:pPr lvl="0" fontAlgn="base">
              <a:spcAft>
                <a:spcPct val="0"/>
              </a:spcAft>
              <a:buClr>
                <a:srgbClr val="3366FF"/>
              </a:buClr>
              <a:buSzPct val="80000"/>
              <a:buFont typeface="Wingdings" pitchFamily="2" charset="2"/>
              <a:buChar char="l"/>
            </a:pPr>
            <a:endParaRPr lang="en-US" kern="0" dirty="0">
              <a:solidFill>
                <a:srgbClr val="000000"/>
              </a:solidFill>
              <a:latin typeface="Times New Roman"/>
            </a:endParaRPr>
          </a:p>
          <a:p>
            <a:pPr marL="0" indent="0">
              <a:buNone/>
            </a:pPr>
            <a:endParaRPr lang="en-US" dirty="0"/>
          </a:p>
        </p:txBody>
      </p:sp>
    </p:spTree>
    <p:extLst>
      <p:ext uri="{BB962C8B-B14F-4D97-AF65-F5344CB8AC3E}">
        <p14:creationId xmlns:p14="http://schemas.microsoft.com/office/powerpoint/2010/main" val="34878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marL="0" lvl="0" indent="0" fontAlgn="base">
              <a:spcAft>
                <a:spcPct val="0"/>
              </a:spcAft>
              <a:buClr>
                <a:srgbClr val="3366FF"/>
              </a:buClr>
              <a:buSzPct val="80000"/>
              <a:buNone/>
            </a:pPr>
            <a:r>
              <a:rPr lang="en-US" b="1" kern="0" dirty="0" smtClean="0">
                <a:solidFill>
                  <a:srgbClr val="000000"/>
                </a:solidFill>
                <a:latin typeface="Times New Roman"/>
              </a:rPr>
              <a:t>SECTION 22: ORDER FOR DELIVERY OF PATIENT INTO CARE OF RELATIVE OR FRIEND.</a:t>
            </a:r>
            <a:endParaRPr lang="en-US" kern="0" dirty="0" smtClean="0">
              <a:solidFill>
                <a:srgbClr val="000000"/>
              </a:solidFill>
              <a:latin typeface="Times New Roman"/>
            </a:endParaRPr>
          </a:p>
          <a:p>
            <a:pPr lvl="0" fontAlgn="base">
              <a:spcAft>
                <a:spcPct val="0"/>
              </a:spcAft>
              <a:buClr>
                <a:srgbClr val="3366FF"/>
              </a:buClr>
              <a:buSzPct val="80000"/>
              <a:buFont typeface="Wingdings" pitchFamily="2" charset="2"/>
              <a:buChar char="l"/>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If any relative or friend of a person admitted into any mental hospital under this act desires to take the person into their custody and care, they may apply to the ‘person in charge’ who may order that the person be delivered into the custody and care of the relative or friend upon such terms and conditions to be complied with by the relative or friend.</a:t>
            </a:r>
          </a:p>
          <a:p>
            <a:pPr lvl="0" fontAlgn="base">
              <a:spcAft>
                <a:spcPct val="0"/>
              </a:spcAft>
              <a:buClr>
                <a:srgbClr val="3366FF"/>
              </a:buClr>
              <a:buSzPct val="80000"/>
              <a:buFont typeface="Wingdings" pitchFamily="2" charset="2"/>
              <a:buChar char="l"/>
            </a:pP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In the exercise of their powers the person in charge shall consult with the medical practitioner in charge of the person’s treatment in the mental hospital and the board on the relevant district mental health council, which is performing the board’s functions.</a:t>
            </a:r>
          </a:p>
          <a:p>
            <a:pPr marL="0" indent="0">
              <a:buNone/>
            </a:pPr>
            <a:endParaRPr lang="en-US" dirty="0"/>
          </a:p>
        </p:txBody>
      </p:sp>
    </p:spTree>
    <p:extLst>
      <p:ext uri="{BB962C8B-B14F-4D97-AF65-F5344CB8AC3E}">
        <p14:creationId xmlns:p14="http://schemas.microsoft.com/office/powerpoint/2010/main" val="4076464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lvl="0" indent="0" fontAlgn="base">
              <a:spcAft>
                <a:spcPct val="0"/>
              </a:spcAft>
              <a:buClr>
                <a:srgbClr val="3366FF"/>
              </a:buClr>
              <a:buSzPct val="80000"/>
              <a:buNone/>
            </a:pPr>
            <a:r>
              <a:rPr lang="en-US" b="1" kern="0" dirty="0" smtClean="0">
                <a:solidFill>
                  <a:srgbClr val="000000"/>
                </a:solidFill>
                <a:latin typeface="Times New Roman"/>
              </a:rPr>
              <a:t>QUESTION</a:t>
            </a:r>
          </a:p>
          <a:p>
            <a:pPr lvl="0" fontAlgn="base">
              <a:spcAft>
                <a:spcPct val="0"/>
              </a:spcAft>
              <a:buClr>
                <a:srgbClr val="3366FF"/>
              </a:buClr>
              <a:buSzPct val="80000"/>
              <a:buFont typeface="Wingdings" pitchFamily="2" charset="2"/>
              <a:buChar char="l"/>
            </a:pPr>
            <a:r>
              <a:rPr lang="en-US" kern="0" dirty="0" smtClean="0">
                <a:solidFill>
                  <a:srgbClr val="000000"/>
                </a:solidFill>
                <a:latin typeface="Times New Roman"/>
              </a:rPr>
              <a:t>Master </a:t>
            </a:r>
            <a:r>
              <a:rPr lang="en-US" kern="0" dirty="0">
                <a:solidFill>
                  <a:srgbClr val="000000"/>
                </a:solidFill>
                <a:latin typeface="Times New Roman"/>
              </a:rPr>
              <a:t>P, 14yrs, is brought to the psychiatric unit by the father with allegations of being violent and lack of insight. The likely mode of admission is:</a:t>
            </a:r>
          </a:p>
          <a:p>
            <a:pPr marL="914400" lvl="1" indent="-514350" fontAlgn="base">
              <a:spcAft>
                <a:spcPct val="0"/>
              </a:spcAft>
              <a:buClr>
                <a:srgbClr val="000000"/>
              </a:buClr>
              <a:buSzPct val="90000"/>
              <a:buFont typeface="+mj-lt"/>
              <a:buAutoNum type="alphaLcParenR"/>
            </a:pPr>
            <a:r>
              <a:rPr lang="en-US" kern="0" dirty="0">
                <a:solidFill>
                  <a:srgbClr val="000000"/>
                </a:solidFill>
                <a:latin typeface="Times New Roman"/>
              </a:rPr>
              <a:t>Emergency</a:t>
            </a:r>
          </a:p>
          <a:p>
            <a:pPr marL="914400" lvl="1" indent="-514350" fontAlgn="base">
              <a:spcAft>
                <a:spcPct val="0"/>
              </a:spcAft>
              <a:buClr>
                <a:srgbClr val="000000"/>
              </a:buClr>
              <a:buSzPct val="90000"/>
              <a:buFont typeface="+mj-lt"/>
              <a:buAutoNum type="alphaLcParenR"/>
            </a:pPr>
            <a:r>
              <a:rPr lang="en-US" kern="0" dirty="0">
                <a:solidFill>
                  <a:srgbClr val="000000"/>
                </a:solidFill>
                <a:latin typeface="Times New Roman"/>
              </a:rPr>
              <a:t>Observation</a:t>
            </a:r>
          </a:p>
          <a:p>
            <a:pPr marL="914400" lvl="1" indent="-514350" fontAlgn="base">
              <a:spcAft>
                <a:spcPct val="0"/>
              </a:spcAft>
              <a:buClr>
                <a:srgbClr val="000000"/>
              </a:buClr>
              <a:buSzPct val="90000"/>
              <a:buFont typeface="+mj-lt"/>
              <a:buAutoNum type="alphaLcParenR"/>
            </a:pPr>
            <a:r>
              <a:rPr lang="en-US" kern="0" dirty="0">
                <a:solidFill>
                  <a:srgbClr val="000000"/>
                </a:solidFill>
                <a:latin typeface="Times New Roman"/>
              </a:rPr>
              <a:t>Involuntary</a:t>
            </a:r>
          </a:p>
          <a:p>
            <a:pPr marL="914400" lvl="1" indent="-514350" fontAlgn="base">
              <a:spcAft>
                <a:spcPct val="0"/>
              </a:spcAft>
              <a:buClr>
                <a:srgbClr val="000000"/>
              </a:buClr>
              <a:buSzPct val="90000"/>
              <a:buFont typeface="+mj-lt"/>
              <a:buAutoNum type="alphaLcParenR"/>
            </a:pPr>
            <a:r>
              <a:rPr lang="en-US" kern="0" dirty="0">
                <a:solidFill>
                  <a:srgbClr val="000000"/>
                </a:solidFill>
                <a:latin typeface="Times New Roman"/>
              </a:rPr>
              <a:t>voluntary</a:t>
            </a:r>
          </a:p>
          <a:p>
            <a:pPr marL="0" indent="0">
              <a:buNone/>
            </a:pPr>
            <a:endParaRPr lang="en-US" dirty="0"/>
          </a:p>
        </p:txBody>
      </p:sp>
    </p:spTree>
    <p:extLst>
      <p:ext uri="{BB962C8B-B14F-4D97-AF65-F5344CB8AC3E}">
        <p14:creationId xmlns:p14="http://schemas.microsoft.com/office/powerpoint/2010/main" val="294744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lvl="0" indent="0" fontAlgn="base">
              <a:spcAft>
                <a:spcPct val="0"/>
              </a:spcAft>
              <a:buClr>
                <a:srgbClr val="3366FF"/>
              </a:buClr>
              <a:buSzPct val="80000"/>
              <a:buNone/>
            </a:pPr>
            <a:r>
              <a:rPr lang="en-US" b="1" kern="0" dirty="0" smtClean="0">
                <a:solidFill>
                  <a:srgbClr val="000000"/>
                </a:solidFill>
                <a:latin typeface="Times New Roman"/>
              </a:rPr>
              <a:t>PART XIV – OFFENCES UNDER MHA</a:t>
            </a:r>
            <a:r>
              <a:rPr lang="en-US" kern="0" dirty="0" smtClean="0">
                <a:solidFill>
                  <a:srgbClr val="000000"/>
                </a:solidFill>
                <a:latin typeface="Times New Roman"/>
              </a:rPr>
              <a:t> </a:t>
            </a:r>
            <a:endParaRPr lang="en-US" kern="0" dirty="0">
              <a:solidFill>
                <a:srgbClr val="000000"/>
              </a:solidFill>
              <a:latin typeface="Times New Roman"/>
            </a:endParaRPr>
          </a:p>
          <a:p>
            <a:pPr lvl="0" fontAlgn="base">
              <a:spcAft>
                <a:spcPct val="0"/>
              </a:spcAft>
              <a:buClr>
                <a:srgbClr val="3366FF"/>
              </a:buClr>
              <a:buSzPct val="80000"/>
              <a:buFont typeface="Wingdings" pitchFamily="2" charset="2"/>
              <a:buChar char="l"/>
            </a:pPr>
            <a:r>
              <a:rPr kumimoji="0" lang="en-US" sz="2800" b="1" i="0" u="sng" strike="noStrike" kern="0" cap="none" spc="0" normalizeH="0" baseline="0" noProof="0" dirty="0" smtClean="0">
                <a:ln>
                  <a:noFill/>
                </a:ln>
                <a:solidFill>
                  <a:srgbClr val="000000"/>
                </a:solidFill>
                <a:effectLst/>
                <a:uLnTx/>
                <a:uFillTx/>
                <a:latin typeface="Times New Roman"/>
                <a:ea typeface="+mn-ea"/>
                <a:cs typeface="+mn-cs"/>
              </a:rPr>
              <a:t>Section 47</a:t>
            </a: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a:t>
            </a: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It is an offence for a person other than medical practitioner to sign certificates.</a:t>
            </a:r>
          </a:p>
          <a:p>
            <a:pPr lvl="0" fontAlgn="base">
              <a:spcAft>
                <a:spcPct val="0"/>
              </a:spcAft>
              <a:buClr>
                <a:srgbClr val="3366FF"/>
              </a:buClr>
              <a:buSzPct val="80000"/>
              <a:buFont typeface="Wingdings" pitchFamily="2" charset="2"/>
              <a:buChar char="l"/>
            </a:pP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 </a:t>
            </a:r>
            <a:r>
              <a:rPr kumimoji="0" lang="en-US" sz="2800" b="1" i="0" u="sng" strike="noStrike" kern="0" cap="none" spc="0" normalizeH="0" baseline="0" noProof="0" dirty="0" smtClean="0">
                <a:ln>
                  <a:noFill/>
                </a:ln>
                <a:solidFill>
                  <a:srgbClr val="000000"/>
                </a:solidFill>
                <a:effectLst/>
                <a:uLnTx/>
                <a:uFillTx/>
                <a:latin typeface="Times New Roman"/>
                <a:ea typeface="+mn-ea"/>
                <a:cs typeface="+mn-cs"/>
              </a:rPr>
              <a:t>Section 48</a:t>
            </a: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a:t>
            </a: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Any medical practitioner who knowingly, willfully or recklessly certifies anything in a certificate made under this act, which they know to be untrue, shall be guilty of an offence.</a:t>
            </a:r>
          </a:p>
          <a:p>
            <a:pPr lvl="0" fontAlgn="base">
              <a:spcAft>
                <a:spcPct val="0"/>
              </a:spcAft>
              <a:buClr>
                <a:srgbClr val="3366FF"/>
              </a:buClr>
              <a:buSzPct val="80000"/>
              <a:buFont typeface="Wingdings" pitchFamily="2" charset="2"/>
              <a:buChar char="l"/>
            </a:pPr>
            <a:r>
              <a:rPr kumimoji="0" lang="en-US" sz="2800" b="1" i="0" u="sng" strike="noStrike" kern="0" cap="none" spc="0" normalizeH="0" baseline="0" noProof="0" dirty="0" smtClean="0">
                <a:ln>
                  <a:noFill/>
                </a:ln>
                <a:solidFill>
                  <a:srgbClr val="000000"/>
                </a:solidFill>
                <a:effectLst/>
                <a:uLnTx/>
                <a:uFillTx/>
                <a:latin typeface="Times New Roman"/>
                <a:ea typeface="+mn-ea"/>
                <a:cs typeface="+mn-cs"/>
              </a:rPr>
              <a:t>Section 49</a:t>
            </a: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a:t>
            </a: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It is an offence for any person to assist the escape of any person suffering from mental disorder being conveyed to or from, or while under care and treatment in a mental hospital. It is also an offence to </a:t>
            </a:r>
            <a:r>
              <a:rPr kumimoji="0" lang="en-US" sz="2800" b="0" i="0" u="none" strike="noStrike" kern="0" cap="none" spc="0" normalizeH="0" baseline="0" noProof="0" dirty="0" err="1" smtClean="0">
                <a:ln>
                  <a:noFill/>
                </a:ln>
                <a:solidFill>
                  <a:srgbClr val="000000"/>
                </a:solidFill>
                <a:effectLst/>
                <a:uLnTx/>
                <a:uFillTx/>
                <a:latin typeface="Times New Roman"/>
                <a:ea typeface="+mn-ea"/>
                <a:cs typeface="+mn-cs"/>
              </a:rPr>
              <a:t>harbour</a:t>
            </a: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 any person suffering from mental disorder that they know have escaped from a mental hospital.</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 </a:t>
            </a:r>
          </a:p>
        </p:txBody>
      </p:sp>
    </p:spTree>
    <p:extLst>
      <p:ext uri="{BB962C8B-B14F-4D97-AF65-F5344CB8AC3E}">
        <p14:creationId xmlns:p14="http://schemas.microsoft.com/office/powerpoint/2010/main" val="1708292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lvl="0" fontAlgn="base">
              <a:spcAft>
                <a:spcPct val="0"/>
              </a:spcAft>
              <a:buClr>
                <a:srgbClr val="3366FF"/>
              </a:buClr>
              <a:buSzPct val="80000"/>
              <a:buFont typeface="Wingdings" pitchFamily="2" charset="2"/>
              <a:buChar char="l"/>
            </a:pPr>
            <a:r>
              <a:rPr kumimoji="0" lang="en-US" sz="2800" b="1" i="0" u="sng" strike="noStrike" kern="0" cap="none" spc="0" normalizeH="0" baseline="0" noProof="0" dirty="0" smtClean="0">
                <a:ln>
                  <a:noFill/>
                </a:ln>
                <a:solidFill>
                  <a:srgbClr val="000000"/>
                </a:solidFill>
                <a:effectLst/>
                <a:uLnTx/>
                <a:uFillTx/>
                <a:latin typeface="Times New Roman"/>
                <a:ea typeface="+mn-ea"/>
                <a:cs typeface="+mn-cs"/>
              </a:rPr>
              <a:t>Section 50</a:t>
            </a: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a:t>
            </a: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It is an offence for any person in charge of or any person employed at a mental hospital to unlawfully permit a patient to leave such a hospital.</a:t>
            </a: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 </a:t>
            </a:r>
            <a:endParaRPr kumimoji="0" lang="en-US" sz="2800" b="0" i="0" u="none" strike="noStrike" kern="0" cap="none" spc="0" normalizeH="0" baseline="0" noProof="0" dirty="0" smtClean="0">
              <a:ln>
                <a:noFill/>
              </a:ln>
              <a:solidFill>
                <a:srgbClr val="000000"/>
              </a:solidFill>
              <a:effectLst/>
              <a:uLnTx/>
              <a:uFillTx/>
              <a:latin typeface="Times New Roman"/>
              <a:ea typeface="+mn-ea"/>
              <a:cs typeface="+mn-cs"/>
            </a:endParaRPr>
          </a:p>
          <a:p>
            <a:pPr lvl="0" fontAlgn="base">
              <a:spcAft>
                <a:spcPct val="0"/>
              </a:spcAft>
              <a:buClr>
                <a:srgbClr val="3366FF"/>
              </a:buClr>
              <a:buSzPct val="80000"/>
              <a:buFont typeface="Wingdings" pitchFamily="2" charset="2"/>
              <a:buChar char="l"/>
            </a:pPr>
            <a:r>
              <a:rPr kumimoji="0" lang="en-US" sz="2800" b="1" i="0" u="sng" strike="noStrike" kern="0" cap="none" spc="0" normalizeH="0" baseline="0" noProof="0" dirty="0" smtClean="0">
                <a:ln>
                  <a:noFill/>
                </a:ln>
                <a:solidFill>
                  <a:srgbClr val="000000"/>
                </a:solidFill>
                <a:effectLst/>
                <a:uLnTx/>
                <a:uFillTx/>
                <a:latin typeface="Times New Roman"/>
                <a:ea typeface="+mn-ea"/>
                <a:cs typeface="+mn-cs"/>
              </a:rPr>
              <a:t>Section 51</a:t>
            </a:r>
            <a:r>
              <a:rPr kumimoji="0" lang="en-US" sz="2800" b="1" i="0" u="none" strike="noStrike" kern="0" cap="none" spc="0" normalizeH="0" baseline="0" noProof="0" dirty="0" smtClean="0">
                <a:ln>
                  <a:noFill/>
                </a:ln>
                <a:solidFill>
                  <a:srgbClr val="000000"/>
                </a:solidFill>
                <a:effectLst/>
                <a:uLnTx/>
                <a:uFillTx/>
                <a:latin typeface="Times New Roman"/>
                <a:ea typeface="+mn-ea"/>
                <a:cs typeface="+mn-cs"/>
              </a:rPr>
              <a:t>:</a:t>
            </a: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Any person in charge of, or any person employed at a mental hospital that strikes, ill-treats, abuses or willfully neglects any patient in the mental hospital, shall be guilty of an offence.</a:t>
            </a:r>
          </a:p>
          <a:p>
            <a:pPr lvl="0" fontAlgn="base">
              <a:spcAft>
                <a:spcPct val="0"/>
              </a:spcAft>
              <a:buClr>
                <a:srgbClr val="3366FF"/>
              </a:buClr>
              <a:buSzPct val="80000"/>
              <a:buFont typeface="Wingdings" pitchFamily="2" charset="2"/>
              <a:buChar char="l"/>
            </a:pPr>
            <a:r>
              <a:rPr kumimoji="0" lang="en-US" sz="2800" b="1" i="0" u="sng" strike="noStrike" kern="0" cap="none" spc="0" normalizeH="0" baseline="0" noProof="0" dirty="0" smtClean="0">
                <a:ln>
                  <a:noFill/>
                </a:ln>
                <a:solidFill>
                  <a:srgbClr val="000000"/>
                </a:solidFill>
                <a:effectLst/>
                <a:uLnTx/>
                <a:uFillTx/>
                <a:latin typeface="Times New Roman"/>
                <a:ea typeface="+mn-ea"/>
                <a:cs typeface="+mn-cs"/>
              </a:rPr>
              <a:t>Section 53:</a:t>
            </a: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General Penalty: Any person who is guilty of an offence under this act, or who contravenes any of the provisions of this act or any regulations made under this act, shall where no other penalty is provided, be liable on conviction to a fine not exceeding </a:t>
            </a:r>
            <a:r>
              <a:rPr kumimoji="0" lang="en-US" sz="2800" b="0" i="0" u="none" strike="noStrike" kern="0" cap="none" spc="0" normalizeH="0" baseline="0" noProof="0" dirty="0" err="1" smtClean="0">
                <a:ln>
                  <a:noFill/>
                </a:ln>
                <a:solidFill>
                  <a:srgbClr val="000000"/>
                </a:solidFill>
                <a:effectLst/>
                <a:uLnTx/>
                <a:uFillTx/>
                <a:latin typeface="Times New Roman"/>
                <a:ea typeface="+mn-ea"/>
                <a:cs typeface="+mn-cs"/>
              </a:rPr>
              <a:t>Ksh</a:t>
            </a:r>
            <a:r>
              <a:rPr kumimoji="0" lang="en-US" sz="2800" b="0" i="0" u="none" strike="noStrike" kern="0" cap="none" spc="0" normalizeH="0" baseline="0" noProof="0" dirty="0" smtClean="0">
                <a:ln>
                  <a:noFill/>
                </a:ln>
                <a:solidFill>
                  <a:srgbClr val="000000"/>
                </a:solidFill>
                <a:effectLst/>
                <a:uLnTx/>
                <a:uFillTx/>
                <a:latin typeface="Times New Roman"/>
                <a:ea typeface="+mn-ea"/>
                <a:cs typeface="+mn-cs"/>
              </a:rPr>
              <a:t> 10,000. </a:t>
            </a:r>
            <a:r>
              <a:rPr kumimoji="0" lang="en-US" sz="2800" b="0" i="0" u="none" strike="noStrike" kern="0" cap="none" spc="0" normalizeH="0" baseline="0" noProof="0" smtClean="0">
                <a:ln>
                  <a:noFill/>
                </a:ln>
                <a:solidFill>
                  <a:srgbClr val="000000"/>
                </a:solidFill>
                <a:effectLst/>
                <a:uLnTx/>
                <a:uFillTx/>
                <a:latin typeface="Times New Roman"/>
                <a:ea typeface="+mn-ea"/>
                <a:cs typeface="+mn-cs"/>
              </a:rPr>
              <a:t>or to imprisonment not exceeding twelve months or both</a:t>
            </a:r>
          </a:p>
          <a:p>
            <a:pPr marL="0" indent="0">
              <a:buNone/>
            </a:pPr>
            <a:endParaRPr lang="en-US" dirty="0"/>
          </a:p>
        </p:txBody>
      </p:sp>
    </p:spTree>
    <p:extLst>
      <p:ext uri="{BB962C8B-B14F-4D97-AF65-F5344CB8AC3E}">
        <p14:creationId xmlns:p14="http://schemas.microsoft.com/office/powerpoint/2010/main" val="409262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20000"/>
          </a:bodyPr>
          <a:lstStyle/>
          <a:p>
            <a:pPr marL="0" lvl="0" indent="0" fontAlgn="base">
              <a:spcAft>
                <a:spcPct val="0"/>
              </a:spcAft>
              <a:buClr>
                <a:srgbClr val="3366FF"/>
              </a:buClr>
              <a:buSzPct val="80000"/>
              <a:buNone/>
            </a:pPr>
            <a:r>
              <a:rPr lang="en-US" b="1" kern="0" dirty="0" smtClean="0">
                <a:solidFill>
                  <a:srgbClr val="000000"/>
                </a:solidFill>
                <a:latin typeface="Times New Roman"/>
              </a:rPr>
              <a:t>KENYAN BOARD OF MENTAL HEALTH </a:t>
            </a:r>
            <a:r>
              <a:rPr lang="en-US" kern="0" dirty="0">
                <a:solidFill>
                  <a:srgbClr val="000000"/>
                </a:solidFill>
                <a:latin typeface="Times New Roman"/>
              </a:rPr>
              <a:t/>
            </a:r>
            <a:br>
              <a:rPr lang="en-US" kern="0" dirty="0">
                <a:solidFill>
                  <a:srgbClr val="000000"/>
                </a:solidFill>
                <a:latin typeface="Times New Roman"/>
              </a:rPr>
            </a:br>
            <a:endParaRPr lang="en-US" kern="0" dirty="0">
              <a:solidFill>
                <a:srgbClr val="000000"/>
              </a:solidFill>
              <a:latin typeface="Times New Roman"/>
            </a:endParaRP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The act also provides for the establishment of a </a:t>
            </a:r>
            <a:br>
              <a:rPr lang="en-US" kern="0" dirty="0">
                <a:solidFill>
                  <a:srgbClr val="000000"/>
                </a:solidFill>
                <a:latin typeface="Times New Roman"/>
              </a:rPr>
            </a:br>
            <a:r>
              <a:rPr lang="en-US" kern="0" dirty="0">
                <a:solidFill>
                  <a:srgbClr val="000000"/>
                </a:solidFill>
                <a:latin typeface="Times New Roman"/>
              </a:rPr>
              <a:t>board, that is, the Kenya board of mental health for </a:t>
            </a:r>
            <a:br>
              <a:rPr lang="en-US" kern="0" dirty="0">
                <a:solidFill>
                  <a:srgbClr val="000000"/>
                </a:solidFill>
                <a:latin typeface="Times New Roman"/>
              </a:rPr>
            </a:br>
            <a:r>
              <a:rPr lang="en-US" kern="0" dirty="0">
                <a:solidFill>
                  <a:srgbClr val="000000"/>
                </a:solidFill>
                <a:latin typeface="Times New Roman"/>
              </a:rPr>
              <a:t>the purposes of administering this act.</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The members of the Kenya board of mental </a:t>
            </a:r>
            <a:br>
              <a:rPr lang="en-US" kern="0" dirty="0">
                <a:solidFill>
                  <a:srgbClr val="000000"/>
                </a:solidFill>
                <a:latin typeface="Times New Roman"/>
              </a:rPr>
            </a:br>
            <a:r>
              <a:rPr lang="en-US" kern="0" dirty="0">
                <a:solidFill>
                  <a:srgbClr val="000000"/>
                </a:solidFill>
                <a:latin typeface="Times New Roman"/>
              </a:rPr>
              <a:t>health include:</a:t>
            </a:r>
          </a:p>
          <a:p>
            <a:pPr lvl="1" fontAlgn="base">
              <a:spcAft>
                <a:spcPct val="0"/>
              </a:spcAft>
              <a:buClr>
                <a:srgbClr val="000000"/>
              </a:buClr>
              <a:buSzPct val="90000"/>
              <a:buFontTx/>
              <a:buChar char="–"/>
            </a:pPr>
            <a:r>
              <a:rPr lang="en-US" kern="0" dirty="0">
                <a:solidFill>
                  <a:srgbClr val="000000"/>
                </a:solidFill>
                <a:latin typeface="Times New Roman"/>
              </a:rPr>
              <a:t>Chairman, who can be the Director of Medical </a:t>
            </a:r>
            <a:br>
              <a:rPr lang="en-US" kern="0" dirty="0">
                <a:solidFill>
                  <a:srgbClr val="000000"/>
                </a:solidFill>
                <a:latin typeface="Times New Roman"/>
              </a:rPr>
            </a:br>
            <a:r>
              <a:rPr lang="en-US" kern="0" dirty="0">
                <a:solidFill>
                  <a:srgbClr val="000000"/>
                </a:solidFill>
                <a:latin typeface="Times New Roman"/>
              </a:rPr>
              <a:t>Services (DMS) or the Deputy Director of </a:t>
            </a:r>
            <a:br>
              <a:rPr lang="en-US" kern="0" dirty="0">
                <a:solidFill>
                  <a:srgbClr val="000000"/>
                </a:solidFill>
                <a:latin typeface="Times New Roman"/>
              </a:rPr>
            </a:br>
            <a:r>
              <a:rPr lang="en-US" kern="0" dirty="0">
                <a:solidFill>
                  <a:srgbClr val="000000"/>
                </a:solidFill>
                <a:latin typeface="Times New Roman"/>
              </a:rPr>
              <a:t>Medical Services and is appointed by </a:t>
            </a:r>
            <a:br>
              <a:rPr lang="en-US" kern="0" dirty="0">
                <a:solidFill>
                  <a:srgbClr val="000000"/>
                </a:solidFill>
                <a:latin typeface="Times New Roman"/>
              </a:rPr>
            </a:br>
            <a:r>
              <a:rPr lang="en-US" kern="0" dirty="0">
                <a:solidFill>
                  <a:srgbClr val="000000"/>
                </a:solidFill>
                <a:latin typeface="Times New Roman"/>
              </a:rPr>
              <a:t>the minister.</a:t>
            </a:r>
          </a:p>
          <a:p>
            <a:pPr lvl="1" fontAlgn="base">
              <a:spcAft>
                <a:spcPct val="0"/>
              </a:spcAft>
              <a:buClr>
                <a:srgbClr val="000000"/>
              </a:buClr>
              <a:buSzPct val="90000"/>
              <a:buFontTx/>
              <a:buChar char="–"/>
            </a:pPr>
            <a:r>
              <a:rPr lang="en-US" kern="0" dirty="0">
                <a:solidFill>
                  <a:srgbClr val="000000"/>
                </a:solidFill>
                <a:latin typeface="Times New Roman"/>
              </a:rPr>
              <a:t>Psychiatrist (medical practitioner) appointed by the minister.</a:t>
            </a:r>
          </a:p>
          <a:p>
            <a:pPr lvl="1" fontAlgn="base">
              <a:spcAft>
                <a:spcPct val="0"/>
              </a:spcAft>
              <a:buClr>
                <a:srgbClr val="000000"/>
              </a:buClr>
              <a:buSzPct val="90000"/>
              <a:buFontTx/>
              <a:buChar char="–"/>
            </a:pPr>
            <a:r>
              <a:rPr lang="en-US" kern="0" dirty="0">
                <a:solidFill>
                  <a:srgbClr val="000000"/>
                </a:solidFill>
                <a:latin typeface="Times New Roman"/>
              </a:rPr>
              <a:t>One clinical officer with training and experience in mental health care appointed by the minister</a:t>
            </a:r>
            <a:endParaRPr lang="en-US" dirty="0"/>
          </a:p>
        </p:txBody>
      </p:sp>
    </p:spTree>
    <p:extLst>
      <p:ext uri="{BB962C8B-B14F-4D97-AF65-F5344CB8AC3E}">
        <p14:creationId xmlns:p14="http://schemas.microsoft.com/office/powerpoint/2010/main" val="190113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fontAlgn="base">
              <a:spcAft>
                <a:spcPct val="0"/>
              </a:spcAft>
              <a:buClr>
                <a:srgbClr val="000000"/>
              </a:buClr>
              <a:buSzPct val="90000"/>
              <a:buFontTx/>
              <a:buChar char="–"/>
            </a:pPr>
            <a:r>
              <a:rPr lang="en-US" kern="0" dirty="0">
                <a:solidFill>
                  <a:srgbClr val="000000"/>
                </a:solidFill>
                <a:latin typeface="Times New Roman"/>
              </a:rPr>
              <a:t>One psychiatric nurse with experience in mental health care, appointed by the minister.</a:t>
            </a:r>
          </a:p>
          <a:p>
            <a:pPr lvl="1" fontAlgn="base">
              <a:spcAft>
                <a:spcPct val="0"/>
              </a:spcAft>
              <a:buClr>
                <a:srgbClr val="000000"/>
              </a:buClr>
              <a:buSzPct val="90000"/>
              <a:buFontTx/>
              <a:buChar char="–"/>
            </a:pPr>
            <a:r>
              <a:rPr lang="en-US" kern="0" dirty="0">
                <a:solidFill>
                  <a:srgbClr val="000000"/>
                </a:solidFill>
                <a:latin typeface="Times New Roman"/>
              </a:rPr>
              <a:t>The commissioner of social services or their nominee appointed by the minister.</a:t>
            </a:r>
          </a:p>
          <a:p>
            <a:pPr lvl="1" fontAlgn="base">
              <a:spcAft>
                <a:spcPct val="0"/>
              </a:spcAft>
              <a:buClr>
                <a:srgbClr val="000000"/>
              </a:buClr>
              <a:buSzPct val="90000"/>
              <a:buFontTx/>
              <a:buChar char="–"/>
            </a:pPr>
            <a:r>
              <a:rPr lang="en-US" kern="0" dirty="0">
                <a:solidFill>
                  <a:srgbClr val="000000"/>
                </a:solidFill>
                <a:latin typeface="Times New Roman"/>
              </a:rPr>
              <a:t>Director of education or their nominee appointed by the minister.</a:t>
            </a:r>
          </a:p>
          <a:p>
            <a:pPr lvl="1" fontAlgn="base">
              <a:spcAft>
                <a:spcPct val="0"/>
              </a:spcAft>
              <a:buClr>
                <a:srgbClr val="000000"/>
              </a:buClr>
              <a:buSzPct val="90000"/>
              <a:buFontTx/>
              <a:buChar char="–"/>
            </a:pPr>
            <a:r>
              <a:rPr lang="en-US" kern="0" dirty="0">
                <a:solidFill>
                  <a:srgbClr val="000000"/>
                </a:solidFill>
                <a:latin typeface="Times New Roman"/>
              </a:rPr>
              <a:t>A representative from each province in Kenya, being resident in the provinces, appointed by </a:t>
            </a:r>
            <a:br>
              <a:rPr lang="en-US" kern="0" dirty="0">
                <a:solidFill>
                  <a:srgbClr val="000000"/>
                </a:solidFill>
                <a:latin typeface="Times New Roman"/>
              </a:rPr>
            </a:br>
            <a:r>
              <a:rPr lang="en-US" kern="0" dirty="0">
                <a:solidFill>
                  <a:srgbClr val="000000"/>
                </a:solidFill>
                <a:latin typeface="Times New Roman"/>
              </a:rPr>
              <a:t>the minister.</a:t>
            </a:r>
          </a:p>
          <a:p>
            <a:pPr marL="0" indent="0">
              <a:buNone/>
            </a:pPr>
            <a:endParaRPr lang="en-US" dirty="0"/>
          </a:p>
        </p:txBody>
      </p:sp>
    </p:spTree>
    <p:extLst>
      <p:ext uri="{BB962C8B-B14F-4D97-AF65-F5344CB8AC3E}">
        <p14:creationId xmlns:p14="http://schemas.microsoft.com/office/powerpoint/2010/main" val="337012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lvl="0" fontAlgn="base">
              <a:spcAft>
                <a:spcPct val="0"/>
              </a:spcAft>
              <a:buClr>
                <a:srgbClr val="3366FF"/>
              </a:buClr>
              <a:buSzPct val="80000"/>
              <a:buNone/>
            </a:pPr>
            <a:r>
              <a:rPr lang="en-US" b="1" kern="0" dirty="0">
                <a:solidFill>
                  <a:srgbClr val="000000"/>
                </a:solidFill>
                <a:latin typeface="Times New Roman"/>
              </a:rPr>
              <a:t>The functions of the Board are under the control and direction of the minister for health. They include</a:t>
            </a:r>
            <a:r>
              <a:rPr lang="en-US" kern="0" dirty="0">
                <a:solidFill>
                  <a:srgbClr val="000000"/>
                </a:solidFill>
                <a:latin typeface="Times New Roman"/>
              </a:rPr>
              <a:t>:</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To coordinate mental health activities in Kenya.</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To advise the government on the state of </a:t>
            </a:r>
            <a:br>
              <a:rPr lang="en-US" kern="0" dirty="0">
                <a:solidFill>
                  <a:srgbClr val="000000"/>
                </a:solidFill>
                <a:latin typeface="Times New Roman"/>
              </a:rPr>
            </a:br>
            <a:r>
              <a:rPr lang="en-US" kern="0" dirty="0">
                <a:solidFill>
                  <a:srgbClr val="000000"/>
                </a:solidFill>
                <a:latin typeface="Times New Roman"/>
              </a:rPr>
              <a:t>mental health and mental health care facilities in Kenya.</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To inspect mental health care hospitals to ensure that they meet the prescribed standards.</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To approve the establishment of mental health care hospitals.</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To assist when necessary in the administration of mental health hospitals</a:t>
            </a:r>
            <a:endParaRPr lang="en-US" dirty="0"/>
          </a:p>
        </p:txBody>
      </p:sp>
    </p:spTree>
    <p:extLst>
      <p:ext uri="{BB962C8B-B14F-4D97-AF65-F5344CB8AC3E}">
        <p14:creationId xmlns:p14="http://schemas.microsoft.com/office/powerpoint/2010/main" val="304101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To receive and investigate any matters referred to it by a patient or relative of a patient concerning the treatment of the patient at a mental health hospital and, where necessary, to take or recommend to the minister any remedial action.</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To advise the government on the care of the persons suffering from mental sub-normality without mental disorder.</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To initiate and organize community or family based </a:t>
            </a:r>
            <a:r>
              <a:rPr lang="en-US" kern="0" dirty="0" err="1">
                <a:solidFill>
                  <a:srgbClr val="000000"/>
                </a:solidFill>
                <a:latin typeface="Times New Roman"/>
              </a:rPr>
              <a:t>programmes</a:t>
            </a:r>
            <a:r>
              <a:rPr lang="en-US" kern="0" dirty="0">
                <a:solidFill>
                  <a:srgbClr val="000000"/>
                </a:solidFill>
                <a:latin typeface="Times New Roman"/>
              </a:rPr>
              <a:t> for the care of persons suffering from mental disorder, and to perform such other functions as may be placed upon it by this act or under the law.</a:t>
            </a:r>
          </a:p>
          <a:p>
            <a:pPr marL="0" indent="0">
              <a:buNone/>
            </a:pPr>
            <a:endParaRPr lang="en-US" dirty="0"/>
          </a:p>
        </p:txBody>
      </p:sp>
    </p:spTree>
    <p:extLst>
      <p:ext uri="{BB962C8B-B14F-4D97-AF65-F5344CB8AC3E}">
        <p14:creationId xmlns:p14="http://schemas.microsoft.com/office/powerpoint/2010/main" val="315924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marL="0" lvl="0" indent="0" fontAlgn="base">
              <a:spcAft>
                <a:spcPct val="0"/>
              </a:spcAft>
              <a:buClr>
                <a:srgbClr val="3366FF"/>
              </a:buClr>
              <a:buSzPct val="80000"/>
              <a:buNone/>
            </a:pPr>
            <a:r>
              <a:rPr lang="en-US" sz="4200" b="1" kern="0" dirty="0" smtClean="0">
                <a:solidFill>
                  <a:srgbClr val="000000"/>
                </a:solidFill>
                <a:latin typeface="Times New Roman"/>
              </a:rPr>
              <a:t>SECTIONS OF THE MENTAL HEALTH ACT </a:t>
            </a:r>
            <a:endParaRPr lang="en-US" kern="0" dirty="0">
              <a:solidFill>
                <a:srgbClr val="000000"/>
              </a:solidFill>
              <a:latin typeface="Times New Roman"/>
            </a:endParaRPr>
          </a:p>
          <a:p>
            <a:pPr lvl="0" fontAlgn="base">
              <a:spcAft>
                <a:spcPct val="0"/>
              </a:spcAft>
              <a:buClr>
                <a:srgbClr val="3366FF"/>
              </a:buClr>
              <a:buSzPct val="80000"/>
              <a:buNone/>
            </a:pPr>
            <a:r>
              <a:rPr lang="en-US" b="1" u="sng" kern="0" dirty="0">
                <a:solidFill>
                  <a:srgbClr val="000000"/>
                </a:solidFill>
                <a:latin typeface="Times New Roman"/>
              </a:rPr>
              <a:t>Part V - Voluntary Patients (Section 10)</a:t>
            </a:r>
            <a:r>
              <a:rPr lang="en-US" u="sng" kern="0" dirty="0">
                <a:solidFill>
                  <a:srgbClr val="000000"/>
                </a:solidFill>
                <a:latin typeface="Times New Roman"/>
              </a:rPr>
              <a:t> </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Any person who has attained the apparent age of sixteen years, decrees to voluntarily submit themself to treatment for mental disorder, and who makes to the ‘person in charge’ a written application in duplicate in the form prescribed, may be perceived as a voluntary patient into a mental hospital.</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The person fills in a form </a:t>
            </a:r>
            <a:r>
              <a:rPr lang="en-US" b="1" kern="0" dirty="0">
                <a:solidFill>
                  <a:srgbClr val="000000"/>
                </a:solidFill>
                <a:latin typeface="Times New Roman"/>
              </a:rPr>
              <a:t>MOH 613</a:t>
            </a:r>
            <a:r>
              <a:rPr lang="en-US" kern="0" dirty="0">
                <a:solidFill>
                  <a:srgbClr val="000000"/>
                </a:solidFill>
                <a:latin typeface="Times New Roman"/>
              </a:rPr>
              <a:t>, in duplicate provided for in the first schedule to these regulations before admitting them to the institution as an in-patient. This indicates that the admission is at their own request.</a:t>
            </a:r>
          </a:p>
          <a:p>
            <a:pPr marL="0" indent="0">
              <a:buNone/>
            </a:pPr>
            <a:endParaRPr lang="en-US" dirty="0"/>
          </a:p>
        </p:txBody>
      </p:sp>
    </p:spTree>
    <p:extLst>
      <p:ext uri="{BB962C8B-B14F-4D97-AF65-F5344CB8AC3E}">
        <p14:creationId xmlns:p14="http://schemas.microsoft.com/office/powerpoint/2010/main" val="101784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Any person who has not attained the apparent age of sixteen years and whose parent or guardian desires to submit them for treatment for mental disorder, may if the guardian or parent makes to the ‘person in charge’ of a mental institution, a written application in duplicate in the prescribed forms, be perceived as a voluntary patient. In such cases forms </a:t>
            </a:r>
            <a:r>
              <a:rPr lang="en-US" b="1" kern="0" dirty="0">
                <a:solidFill>
                  <a:srgbClr val="000000"/>
                </a:solidFill>
                <a:latin typeface="Times New Roman"/>
              </a:rPr>
              <a:t>MOH 637 </a:t>
            </a:r>
            <a:r>
              <a:rPr lang="en-US" kern="0" dirty="0">
                <a:solidFill>
                  <a:srgbClr val="000000"/>
                </a:solidFill>
                <a:latin typeface="Times New Roman"/>
              </a:rPr>
              <a:t>in duplicate should be filled and signed by the guardian or the parent.</a:t>
            </a:r>
          </a:p>
          <a:p>
            <a:pPr lvl="0" fontAlgn="base">
              <a:spcAft>
                <a:spcPct val="0"/>
              </a:spcAft>
              <a:buClr>
                <a:srgbClr val="3366FF"/>
              </a:buClr>
              <a:buSzPct val="80000"/>
              <a:buFont typeface="Wingdings" pitchFamily="2" charset="2"/>
              <a:buChar char="l"/>
            </a:pPr>
            <a:endParaRPr lang="en-US" kern="0" dirty="0">
              <a:solidFill>
                <a:srgbClr val="000000"/>
              </a:solidFill>
              <a:latin typeface="Times New Roman"/>
            </a:endParaRPr>
          </a:p>
          <a:p>
            <a:pPr marL="0" indent="0">
              <a:buNone/>
            </a:pPr>
            <a:endParaRPr lang="en-US" dirty="0"/>
          </a:p>
        </p:txBody>
      </p:sp>
    </p:spTree>
    <p:extLst>
      <p:ext uri="{BB962C8B-B14F-4D97-AF65-F5344CB8AC3E}">
        <p14:creationId xmlns:p14="http://schemas.microsoft.com/office/powerpoint/2010/main" val="77463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pPr marL="0" lvl="0" indent="0" fontAlgn="base">
              <a:spcAft>
                <a:spcPct val="0"/>
              </a:spcAft>
              <a:buClr>
                <a:srgbClr val="3366FF"/>
              </a:buClr>
              <a:buSzPct val="80000"/>
              <a:buNone/>
            </a:pPr>
            <a:r>
              <a:rPr lang="en-US" b="1" kern="0" dirty="0">
                <a:latin typeface="Times New Roman"/>
              </a:rPr>
              <a:t>Part VI - Involuntary Patients (Section 14 M.H.A</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Involuntary patients are those who are incapable of expressing themselves as willing or unwilling to receive treatment. They require the forms </a:t>
            </a:r>
            <a:r>
              <a:rPr lang="en-US" b="1" kern="0" dirty="0">
                <a:solidFill>
                  <a:srgbClr val="000000"/>
                </a:solidFill>
                <a:latin typeface="Times New Roman"/>
              </a:rPr>
              <a:t>MOH 614 </a:t>
            </a:r>
            <a:r>
              <a:rPr lang="en-US" kern="0" dirty="0">
                <a:solidFill>
                  <a:srgbClr val="000000"/>
                </a:solidFill>
                <a:latin typeface="Times New Roman"/>
              </a:rPr>
              <a:t>to be filled in duplicate by the husband, wife or relative of the patient, indicating the reasons why they are applying for admission. </a:t>
            </a:r>
          </a:p>
          <a:p>
            <a:pPr lvl="0" fontAlgn="base">
              <a:spcAft>
                <a:spcPct val="0"/>
              </a:spcAft>
              <a:buClr>
                <a:srgbClr val="3366FF"/>
              </a:buClr>
              <a:buSzPct val="80000"/>
              <a:buFont typeface="Wingdings" pitchFamily="2" charset="2"/>
              <a:buChar char="l"/>
            </a:pPr>
            <a:r>
              <a:rPr lang="en-US" kern="0" dirty="0">
                <a:solidFill>
                  <a:srgbClr val="000000"/>
                </a:solidFill>
                <a:latin typeface="Times New Roman"/>
              </a:rPr>
              <a:t>Any person applying on behalf of another person should state the reasons why a relative could not make the application and specify their connection with the patient.</a:t>
            </a:r>
          </a:p>
          <a:p>
            <a:pPr marL="0" indent="0">
              <a:buNone/>
            </a:pPr>
            <a:endParaRPr lang="en-US" dirty="0"/>
          </a:p>
        </p:txBody>
      </p:sp>
    </p:spTree>
    <p:extLst>
      <p:ext uri="{BB962C8B-B14F-4D97-AF65-F5344CB8AC3E}">
        <p14:creationId xmlns:p14="http://schemas.microsoft.com/office/powerpoint/2010/main" val="4268537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1224</Words>
  <Application>Microsoft Office PowerPoint</Application>
  <PresentationFormat>On-screen Show (4:3)</PresentationFormat>
  <Paragraphs>78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muhindi</dc:creator>
  <cp:lastModifiedBy>muhindi</cp:lastModifiedBy>
  <cp:revision>25</cp:revision>
  <dcterms:created xsi:type="dcterms:W3CDTF">2018-07-02T17:06:19Z</dcterms:created>
  <dcterms:modified xsi:type="dcterms:W3CDTF">2018-07-02T17:34:27Z</dcterms:modified>
</cp:coreProperties>
</file>