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06" r:id="rId3"/>
    <p:sldId id="291" r:id="rId4"/>
    <p:sldId id="307" r:id="rId5"/>
    <p:sldId id="272" r:id="rId6"/>
    <p:sldId id="292" r:id="rId7"/>
    <p:sldId id="308" r:id="rId8"/>
    <p:sldId id="273" r:id="rId9"/>
    <p:sldId id="293" r:id="rId10"/>
    <p:sldId id="309" r:id="rId11"/>
    <p:sldId id="274" r:id="rId12"/>
    <p:sldId id="290" r:id="rId13"/>
    <p:sldId id="275" r:id="rId14"/>
    <p:sldId id="310" r:id="rId15"/>
    <p:sldId id="276" r:id="rId16"/>
    <p:sldId id="312" r:id="rId17"/>
    <p:sldId id="277" r:id="rId18"/>
    <p:sldId id="294" r:id="rId19"/>
    <p:sldId id="313" r:id="rId20"/>
    <p:sldId id="295" r:id="rId21"/>
    <p:sldId id="280" r:id="rId22"/>
    <p:sldId id="296" r:id="rId23"/>
    <p:sldId id="297" r:id="rId24"/>
    <p:sldId id="286" r:id="rId25"/>
    <p:sldId id="298" r:id="rId26"/>
    <p:sldId id="281" r:id="rId27"/>
    <p:sldId id="299" r:id="rId28"/>
    <p:sldId id="301" r:id="rId29"/>
    <p:sldId id="282" r:id="rId30"/>
    <p:sldId id="302" r:id="rId31"/>
    <p:sldId id="283" r:id="rId32"/>
    <p:sldId id="303" r:id="rId33"/>
    <p:sldId id="284" r:id="rId34"/>
    <p:sldId id="304" r:id="rId35"/>
    <p:sldId id="305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139" autoAdjust="0"/>
  </p:normalViewPr>
  <p:slideViewPr>
    <p:cSldViewPr>
      <p:cViewPr varScale="1">
        <p:scale>
          <a:sx n="66" d="100"/>
          <a:sy n="66" d="100"/>
        </p:scale>
        <p:origin x="-5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89A0E-14F0-4C1C-A7C8-96965A72B08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B2C4E-2864-4EF6-8374-48D84D2D89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956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Reduces the persons ability to enjoy sex. In evaluation, this patient, do a physical assessment, explore psychological factors- emotional issues, life situations, and experiences. They</a:t>
            </a:r>
            <a:r>
              <a:rPr lang="en-US" baseline="0" dirty="0" smtClean="0"/>
              <a:t> result from physiological problems and interpersonal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2C4E-2864-4EF6-8374-48D84D2D899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4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Tension and arousal begin in anticipation of phoning; the recipient of the call listens while the </a:t>
            </a:r>
            <a:r>
              <a:rPr lang="en-US" dirty="0" err="1" smtClean="0"/>
              <a:t>telephoner</a:t>
            </a:r>
            <a:r>
              <a:rPr lang="en-US" dirty="0" smtClean="0"/>
              <a:t> (usually male) verbally exposes his preoccupations or induces her to talk about her sexual activity.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B2C4E-2864-4EF6-8374-48D84D2D89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943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84F809A-3631-49A8-948F-79114F7A9807}" type="datetimeFigureOut">
              <a:rPr lang="en-US" smtClean="0"/>
              <a:pPr/>
              <a:t>10-Jun-13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E4C382-8D69-4EC4-98FD-E1D4E592F2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Constantia" pitchFamily="18" charset="0"/>
              </a:rPr>
              <a:t>PSYCHOSEXUAL DISORDERS</a:t>
            </a:r>
            <a:endParaRPr lang="en-US" b="1" dirty="0">
              <a:solidFill>
                <a:srgbClr val="FF000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/>
              <a:t>ORGASMIC DISORDERS</a:t>
            </a:r>
          </a:p>
        </p:txBody>
      </p:sp>
    </p:spTree>
    <p:extLst>
      <p:ext uri="{BB962C8B-B14F-4D97-AF65-F5344CB8AC3E}">
        <p14:creationId xmlns:p14="http://schemas.microsoft.com/office/powerpoint/2010/main" xmlns="" val="10116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i. </a:t>
            </a:r>
            <a:r>
              <a:rPr lang="en-US" i="1" dirty="0" smtClean="0"/>
              <a:t> </a:t>
            </a:r>
            <a:r>
              <a:rPr lang="en-US" i="1" dirty="0"/>
              <a:t>Female Orgasmic </a:t>
            </a:r>
            <a:r>
              <a:rPr lang="en-US" i="1" dirty="0" smtClean="0"/>
              <a:t>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Persistent </a:t>
            </a:r>
            <a:r>
              <a:rPr lang="en-US" dirty="0"/>
              <a:t>or recurrent delay in, or absence of, orgasm following a normal sexual excitement phase.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 may be lifelong- never having achieved orgasm or acquired.</a:t>
            </a:r>
          </a:p>
          <a:p>
            <a:pPr marL="0" indent="0" algn="just">
              <a:buNone/>
            </a:pPr>
            <a:r>
              <a:rPr lang="en-US" dirty="0" smtClean="0"/>
              <a:t>Physiological factors include fear of pregnancy, rejection or hostility towards men.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i="1" dirty="0" smtClean="0"/>
              <a:t>ii. Male </a:t>
            </a:r>
            <a:r>
              <a:rPr lang="en-US" i="1" dirty="0"/>
              <a:t>Orgasmic </a:t>
            </a:r>
            <a:r>
              <a:rPr lang="en-US" i="1" dirty="0" smtClean="0"/>
              <a:t>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4800" cy="4572000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dirty="0" smtClean="0"/>
              <a:t>Persistent or recurrent delay in, or absence of, orgasm following a normal sexual act.</a:t>
            </a:r>
          </a:p>
          <a:p>
            <a:pPr marL="0" lvl="0" indent="0" algn="just">
              <a:buNone/>
            </a:pPr>
            <a:r>
              <a:rPr lang="en-US" dirty="0" smtClean="0"/>
              <a:t>Lifelong- one has never been able to ejaculate during coitus.</a:t>
            </a:r>
          </a:p>
          <a:p>
            <a:pPr marL="0" lvl="0" indent="0" algn="just">
              <a:buNone/>
            </a:pPr>
            <a:r>
              <a:rPr lang="en-US" dirty="0" smtClean="0"/>
              <a:t>Acquired orgasmic disorder develops after previously functioning.</a:t>
            </a:r>
          </a:p>
          <a:p>
            <a:pPr>
              <a:buNone/>
            </a:pPr>
            <a:r>
              <a:rPr lang="en-US" dirty="0" smtClean="0"/>
              <a:t>Causes- interpersonal problems, substance abuse, some medications.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iii. Premature Ejaculation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i="1" dirty="0"/>
              <a:t> </a:t>
            </a:r>
            <a:r>
              <a:rPr lang="en-US" i="1" dirty="0" smtClean="0"/>
              <a:t>   </a:t>
            </a:r>
            <a:r>
              <a:rPr lang="en-US" dirty="0" smtClean="0"/>
              <a:t>Persistent </a:t>
            </a:r>
            <a:r>
              <a:rPr lang="en-US" dirty="0"/>
              <a:t>or recurrent ejaculation with minimal sexual stimulation before, on, or shortly after penetration and before the person wishes it.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psychological factors - newly married, fear about performance, stressful relationships etc.</a:t>
            </a:r>
          </a:p>
          <a:p>
            <a:pPr algn="just">
              <a:buNone/>
            </a:pPr>
            <a:r>
              <a:rPr lang="en-US" dirty="0" smtClean="0"/>
              <a:t>Physical factors- some men may be tactilely sensitive, responding more intensely to stimulation.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r>
              <a:rPr lang="en-US" dirty="0" smtClean="0"/>
              <a:t>.  </a:t>
            </a:r>
            <a:r>
              <a:rPr lang="en-US" dirty="0"/>
              <a:t>SEXUAL PAIN DISORDERS</a:t>
            </a:r>
          </a:p>
        </p:txBody>
      </p:sp>
    </p:spTree>
    <p:extLst>
      <p:ext uri="{BB962C8B-B14F-4D97-AF65-F5344CB8AC3E}">
        <p14:creationId xmlns:p14="http://schemas.microsoft.com/office/powerpoint/2010/main" xmlns="" val="27821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i. </a:t>
            </a:r>
            <a:r>
              <a:rPr lang="en-US" i="1" dirty="0" smtClean="0"/>
              <a:t> Dyspareunia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105400"/>
          </a:xfrm>
        </p:spPr>
        <p:txBody>
          <a:bodyPr>
            <a:normAutofit/>
          </a:bodyPr>
          <a:lstStyle/>
          <a:p>
            <a:pPr marL="571500" lvl="0" indent="-571500" algn="just">
              <a:buAutoNum type="romanLcParenBoth"/>
            </a:pPr>
            <a:endParaRPr lang="en-US" i="1" dirty="0" smtClean="0"/>
          </a:p>
          <a:p>
            <a:pPr marL="0" lvl="0" indent="0" algn="just">
              <a:buNone/>
            </a:pPr>
            <a:r>
              <a:rPr lang="en-US" dirty="0" smtClean="0"/>
              <a:t>Recurrent </a:t>
            </a:r>
            <a:r>
              <a:rPr lang="en-US" dirty="0"/>
              <a:t>or persistent genital pain associated with sexual intercourse in either a male or a female</a:t>
            </a:r>
            <a:r>
              <a:rPr lang="en-US" dirty="0" smtClean="0"/>
              <a:t>.</a:t>
            </a:r>
          </a:p>
          <a:p>
            <a:pPr marL="0" lvl="0" indent="0" algn="just">
              <a:buNone/>
            </a:pPr>
            <a:r>
              <a:rPr lang="en-US" dirty="0" smtClean="0"/>
              <a:t>Psychological factors include childhood abuse or rape, anxiety about sex. </a:t>
            </a:r>
          </a:p>
          <a:p>
            <a:pPr marL="0" lvl="0" indent="0" algn="just">
              <a:buNone/>
            </a:pPr>
            <a:r>
              <a:rPr lang="en-US" dirty="0" smtClean="0"/>
              <a:t>This makes sex unpleasant.</a:t>
            </a:r>
          </a:p>
          <a:p>
            <a:pPr marL="571500" lvl="0" indent="-571500" algn="just">
              <a:buAutoNum type="romanLcParenBoth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ii. </a:t>
            </a:r>
            <a:r>
              <a:rPr lang="en-US" i="1" dirty="0" err="1" smtClean="0"/>
              <a:t>Vaginismus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This is an </a:t>
            </a:r>
            <a:r>
              <a:rPr lang="en-US" dirty="0"/>
              <a:t>involuntary </a:t>
            </a:r>
            <a:r>
              <a:rPr lang="en-US" dirty="0" smtClean="0"/>
              <a:t>constriction response of the muscles that close the vagina.</a:t>
            </a:r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This interferes with penile penetration.</a:t>
            </a:r>
          </a:p>
          <a:p>
            <a:pPr marL="0" lvl="0" indent="0" algn="just">
              <a:buNone/>
            </a:pPr>
            <a:r>
              <a:rPr lang="en-US" dirty="0" smtClean="0"/>
              <a:t>It may also be elicited during a pelvic exam.</a:t>
            </a:r>
            <a:endParaRPr lang="en-US" dirty="0"/>
          </a:p>
          <a:p>
            <a:pPr algn="just">
              <a:buNone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3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OTHER SEXUAL DISORDERS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114800"/>
          </a:xfrm>
        </p:spPr>
        <p:txBody>
          <a:bodyPr/>
          <a:lstStyle/>
          <a:p>
            <a:r>
              <a:rPr lang="en-US" dirty="0" smtClean="0"/>
              <a:t>Substance induced sexual disorder</a:t>
            </a:r>
          </a:p>
          <a:p>
            <a:endParaRPr lang="en-US" dirty="0" smtClean="0"/>
          </a:p>
          <a:p>
            <a:r>
              <a:rPr lang="en-US" dirty="0" smtClean="0"/>
              <a:t>Sexual disorder due to a gener</a:t>
            </a:r>
            <a:r>
              <a:rPr lang="en-US" dirty="0"/>
              <a:t>a</a:t>
            </a:r>
            <a:r>
              <a:rPr lang="en-US" dirty="0" smtClean="0"/>
              <a:t>l Medical condition.</a:t>
            </a:r>
          </a:p>
          <a:p>
            <a:r>
              <a:rPr lang="en-US" sz="8800" b="1" dirty="0">
                <a:solidFill>
                  <a:srgbClr val="FF0000"/>
                </a:solidFill>
              </a:rPr>
              <a:t>R</a:t>
            </a:r>
            <a:r>
              <a:rPr lang="en-US" sz="8800" b="1" dirty="0" smtClean="0">
                <a:solidFill>
                  <a:srgbClr val="FF0000"/>
                </a:solidFill>
              </a:rPr>
              <a:t>ead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SEXUAL DISORDERS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PARAPHILIAS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2725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Paraphilias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(sexual impulse disorder)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acts of sexual stimuli or acts that are deviations from normal sexual behaviors (what is expected by the society).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are recurrent intense sexually arousing fantasies, sexual urges, or behaviors they involve nonhuman articles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nonconsenting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patterns.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They must have been there for at least 6 months.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71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a) SEXUAL </a:t>
            </a:r>
            <a:r>
              <a:rPr lang="en-US" dirty="0"/>
              <a:t>DYSFUNCTIONS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4753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 6 types of </a:t>
            </a:r>
            <a:r>
              <a:rPr lang="en-US" dirty="0" err="1" smtClean="0"/>
              <a:t>paraphilias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854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5635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1" dirty="0" smtClean="0"/>
              <a:t>i.   Exhibitionism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010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This is an illegal activity that involves the intentional display of the genitals in a public place.</a:t>
            </a:r>
          </a:p>
          <a:p>
            <a:pPr marL="0" indent="0" algn="just">
              <a:buNone/>
            </a:pPr>
            <a:r>
              <a:rPr lang="en-US" dirty="0" smtClean="0"/>
              <a:t>100% occur in men exposing themselves to women.</a:t>
            </a:r>
          </a:p>
          <a:p>
            <a:pPr marL="0" indent="0" algn="just">
              <a:buNone/>
            </a:pPr>
            <a:r>
              <a:rPr lang="en-US" dirty="0" smtClean="0"/>
              <a:t>Excitement results from the anticipation of the act, he ejaculates  during or after the exposure.</a:t>
            </a:r>
          </a:p>
          <a:p>
            <a:pPr marL="0" indent="0" algn="just">
              <a:buNone/>
            </a:pPr>
            <a:r>
              <a:rPr lang="en-US" dirty="0" smtClean="0"/>
              <a:t> he is aroused by observers response of shock and disgust.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ii. Fetishism</a:t>
            </a:r>
            <a:r>
              <a:rPr lang="en-US" b="1" i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It involves recurrent, intense, sexual urges involving the use of nonliving objects.</a:t>
            </a:r>
          </a:p>
          <a:p>
            <a:pPr marL="0" indent="0" algn="just">
              <a:buNone/>
            </a:pPr>
            <a:r>
              <a:rPr lang="en-US" dirty="0" smtClean="0"/>
              <a:t>The sexual focus is on objects like</a:t>
            </a:r>
            <a:r>
              <a:rPr lang="en-US" i="1" dirty="0"/>
              <a:t> </a:t>
            </a:r>
            <a:r>
              <a:rPr lang="en-US" dirty="0"/>
              <a:t>female </a:t>
            </a:r>
            <a:r>
              <a:rPr lang="en-US" dirty="0" smtClean="0"/>
              <a:t>undergarments, shoes, stocking </a:t>
            </a:r>
            <a:r>
              <a:rPr lang="en-US" dirty="0" err="1" smtClean="0"/>
              <a:t>etc</a:t>
            </a:r>
            <a:r>
              <a:rPr lang="en-US" dirty="0" smtClean="0"/>
              <a:t> associated with the human body. </a:t>
            </a:r>
          </a:p>
          <a:p>
            <a:pPr marL="0" indent="0" algn="just">
              <a:buNone/>
            </a:pPr>
            <a:r>
              <a:rPr lang="en-US" dirty="0" smtClean="0"/>
              <a:t>The fetish items are used during masturbation/ release sexual excitement.</a:t>
            </a:r>
          </a:p>
          <a:p>
            <a:pPr marL="0" indent="0" algn="just">
              <a:buNone/>
            </a:pPr>
            <a:r>
              <a:rPr lang="en-US" dirty="0" err="1" smtClean="0"/>
              <a:t>Transvestic</a:t>
            </a:r>
            <a:r>
              <a:rPr lang="en-US" dirty="0" smtClean="0"/>
              <a:t> fetishism-cross dressing (</a:t>
            </a:r>
            <a:r>
              <a:rPr lang="en-US" dirty="0" err="1" smtClean="0"/>
              <a:t>womens</a:t>
            </a:r>
            <a:r>
              <a:rPr lang="en-US" dirty="0" smtClean="0"/>
              <a:t> clothing)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4821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iii. </a:t>
            </a:r>
            <a:r>
              <a:rPr lang="en-US" b="1" i="1" dirty="0" err="1" smtClean="0"/>
              <a:t>Frotteurism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This is recurrent preoccupation with intense sexual urges and behaviors common in men.</a:t>
            </a:r>
          </a:p>
          <a:p>
            <a:r>
              <a:rPr lang="en-US" dirty="0" smtClean="0"/>
              <a:t>Sexual excitement is derived from the </a:t>
            </a:r>
            <a:r>
              <a:rPr lang="en-US" dirty="0"/>
              <a:t>actual </a:t>
            </a:r>
            <a:r>
              <a:rPr lang="en-US" dirty="0" smtClean="0"/>
              <a:t>touching or </a:t>
            </a:r>
            <a:r>
              <a:rPr lang="en-US" dirty="0"/>
              <a:t>rubbing against a non consenting </a:t>
            </a:r>
            <a:r>
              <a:rPr lang="en-US" dirty="0" smtClean="0"/>
              <a:t>person using his penis.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frotteur</a:t>
            </a:r>
            <a:r>
              <a:rPr lang="en-US" dirty="0" smtClean="0"/>
              <a:t> does the act in crowded places.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821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92162"/>
          </a:xfrm>
        </p:spPr>
        <p:txBody>
          <a:bodyPr/>
          <a:lstStyle/>
          <a:p>
            <a:pPr algn="just"/>
            <a:r>
              <a:rPr lang="en-US" b="1" i="1" dirty="0" smtClean="0"/>
              <a:t>iv. Pedophilia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105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Its characterized by recurrent, sexually arousing urges, or behaviors involving sexual activity with a prepubescent child or children.</a:t>
            </a:r>
          </a:p>
          <a:p>
            <a:pPr marL="0" indent="0" algn="just">
              <a:buNone/>
            </a:pPr>
            <a:r>
              <a:rPr lang="en-US" dirty="0" smtClean="0"/>
              <a:t>The molester is at least 16 yrs.</a:t>
            </a:r>
          </a:p>
          <a:p>
            <a:pPr marL="0" indent="0" algn="just">
              <a:buNone/>
            </a:pPr>
            <a:r>
              <a:rPr lang="en-US" dirty="0" smtClean="0"/>
              <a:t>Child molestations involve fondling or oral sex.</a:t>
            </a:r>
          </a:p>
          <a:p>
            <a:pPr marL="0" indent="0" algn="just">
              <a:buNone/>
            </a:pPr>
            <a:r>
              <a:rPr lang="en-US" dirty="0" smtClean="0"/>
              <a:t>Others limit it to undressing the child and looking , exposing themselves, masturbating in their presence.</a:t>
            </a:r>
          </a:p>
          <a:p>
            <a:pPr marL="571500" indent="-571500" algn="just">
              <a:buFont typeface="Arial" pitchFamily="34" charset="0"/>
              <a:buAutoNum type="romanLcParenBoth" startAt="4"/>
            </a:pP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v. Sexual Masochism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This is recurrent</a:t>
            </a:r>
            <a:r>
              <a:rPr lang="en-US" dirty="0"/>
              <a:t>, </a:t>
            </a:r>
            <a:r>
              <a:rPr lang="en-US" dirty="0" smtClean="0"/>
              <a:t>intense, </a:t>
            </a:r>
            <a:r>
              <a:rPr lang="en-US" dirty="0"/>
              <a:t>sexually arousing fantasies, sexual urges, or behaviors involving the act (real, not simulated) of being humiliated, beaten, bound, or otherwise made to suffer. </a:t>
            </a:r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96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792162"/>
          </a:xfrm>
        </p:spPr>
        <p:txBody>
          <a:bodyPr>
            <a:normAutofit/>
          </a:bodyPr>
          <a:lstStyle/>
          <a:p>
            <a:pPr algn="just"/>
            <a:r>
              <a:rPr lang="en-US" b="1" i="1" dirty="0" smtClean="0"/>
              <a:t> vi.  Sexual Sadism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257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This involves the achievement of sexual satisfaction from the physical or physiological suffering (including humiliation) of the victim.</a:t>
            </a:r>
          </a:p>
          <a:p>
            <a:pPr marL="0" indent="0" algn="just">
              <a:buNone/>
            </a:pPr>
            <a:r>
              <a:rPr lang="en-US" dirty="0" smtClean="0"/>
              <a:t>The sadist inflicts pain and suffering on a (usually) non/consenting person.</a:t>
            </a:r>
          </a:p>
          <a:p>
            <a:pPr marL="0" indent="0" algn="just">
              <a:buNone/>
            </a:pPr>
            <a:r>
              <a:rPr lang="en-US" i="1" dirty="0" smtClean="0"/>
              <a:t> </a:t>
            </a:r>
            <a:r>
              <a:rPr lang="en-US" dirty="0" smtClean="0"/>
              <a:t>The pain of the victim is sexually exciting to the sadist, giving him sexual excitation.</a:t>
            </a:r>
          </a:p>
          <a:p>
            <a:pPr marL="0" indent="0" algn="just">
              <a:buNone/>
            </a:pPr>
            <a:r>
              <a:rPr lang="en-US" dirty="0" smtClean="0"/>
              <a:t>Examples-restraint, beating, burning, rape, cutting, torture and even killing.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vii. Voyeurism</a:t>
            </a:r>
            <a:r>
              <a:rPr lang="en-US" b="1" i="1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 </a:t>
            </a:r>
          </a:p>
          <a:p>
            <a:pPr marL="0" lvl="0" indent="0" algn="just">
              <a:buNone/>
            </a:pPr>
            <a:r>
              <a:rPr lang="en-US" dirty="0" smtClean="0"/>
              <a:t>This involving </a:t>
            </a:r>
            <a:r>
              <a:rPr lang="en-US" dirty="0"/>
              <a:t>the act of observing an unsuspecting person who is naked, in the process of disrobing, or engaging in sexual activity</a:t>
            </a:r>
            <a:r>
              <a:rPr lang="en-US" dirty="0" smtClean="0"/>
              <a:t>. </a:t>
            </a:r>
          </a:p>
          <a:p>
            <a:pPr marL="0" lvl="0" indent="0" algn="just">
              <a:buNone/>
            </a:pPr>
            <a:r>
              <a:rPr lang="en-US" dirty="0" smtClean="0"/>
              <a:t>Sexual excitement is achieved through the act of looking and no contact with the person is attempted. </a:t>
            </a:r>
          </a:p>
          <a:p>
            <a:pPr marL="0" lvl="0" indent="0" algn="just">
              <a:buNone/>
            </a:pPr>
            <a:r>
              <a:rPr lang="en-US" dirty="0" err="1" smtClean="0"/>
              <a:t>Mastabating</a:t>
            </a:r>
            <a:r>
              <a:rPr lang="en-US" dirty="0" smtClean="0"/>
              <a:t> accompanies the “window peeping” but may occur later as the individual fantasizes about the voyeuristic act. 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66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Paraphilia Not Otherwise Specified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592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153400" cy="8683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1" dirty="0" smtClean="0"/>
              <a:t>    i. Telephone and computer </a:t>
            </a:r>
            <a:r>
              <a:rPr lang="en-US" b="1" i="1" dirty="0" err="1"/>
              <a:t>scatologia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Its  characterized by obscene phone calling on an unsuspecting person or sending obscene messages or video images via email. </a:t>
            </a:r>
          </a:p>
          <a:p>
            <a:pPr marL="571500" indent="-571500" algn="just">
              <a:buNone/>
            </a:pPr>
            <a:r>
              <a:rPr lang="en-US" dirty="0" smtClean="0"/>
              <a:t>The conversation is accompanied by masturbation, which is often completed after the contact is interrupted.</a:t>
            </a:r>
          </a:p>
          <a:p>
            <a:pPr marL="571500" indent="-571500" algn="just">
              <a:buFont typeface="Arial" pitchFamily="34" charset="0"/>
              <a:buAutoNum type="romanLcParenBoth"/>
            </a:pP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3124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a disturbance in the desire, excitement, or orgasm phases of the sexual response cycle or pain during intercourse.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759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Necrophilia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Its an </a:t>
            </a:r>
            <a:r>
              <a:rPr lang="en-US" dirty="0"/>
              <a:t>obsession with obtaining sexual gratification from cadavers.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74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1" dirty="0" smtClean="0"/>
              <a:t>iii.  </a:t>
            </a:r>
            <a:r>
              <a:rPr lang="en-US" b="1" i="1" dirty="0" err="1" smtClean="0"/>
              <a:t>Partialism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Concentrate their sexual activity on one part of the body to the exclusion of all others. Examples include: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1" dirty="0" smtClean="0"/>
              <a:t>Cunnilingus</a:t>
            </a:r>
            <a:r>
              <a:rPr lang="en-US" dirty="0" smtClean="0"/>
              <a:t>: oral contact with a woman's external genitals.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1" dirty="0" smtClean="0"/>
              <a:t>Fellatio</a:t>
            </a:r>
            <a:r>
              <a:rPr lang="en-US" dirty="0" smtClean="0"/>
              <a:t> :oral contact with the penis.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i="1" dirty="0" smtClean="0"/>
              <a:t>Anilingus</a:t>
            </a:r>
            <a:r>
              <a:rPr lang="en-US" dirty="0" smtClean="0"/>
              <a:t>: oral contact with the anus.</a:t>
            </a:r>
          </a:p>
          <a:p>
            <a:pPr lvl="1" algn="just">
              <a:buFont typeface="Arial" pitchFamily="34" charset="0"/>
              <a:buChar char="•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iv.  </a:t>
            </a:r>
            <a:r>
              <a:rPr lang="en-US" b="1" i="1" dirty="0" err="1" smtClean="0"/>
              <a:t>Zoophilia</a:t>
            </a:r>
            <a:r>
              <a:rPr lang="en-US" dirty="0"/>
              <a:t>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Animals</a:t>
            </a:r>
            <a:r>
              <a:rPr lang="en-US" dirty="0"/>
              <a:t>, which may be trained to participate, are preferentially incorporated into arousal fantasies or sexual activities, including intercourse, masturbation, and oral-genital contact.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469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15962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i="1" dirty="0" smtClean="0"/>
              <a:t>     v. </a:t>
            </a:r>
            <a:r>
              <a:rPr lang="en-US" b="1" i="1" dirty="0" err="1" smtClean="0"/>
              <a:t>Coprophilia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572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Is sexual pleasure associated with the desire to defecate on a partner, to be defecated on, or to eat feces</a:t>
            </a:r>
            <a:r>
              <a:rPr lang="en-US" i="1" dirty="0" smtClean="0"/>
              <a:t> (</a:t>
            </a:r>
            <a:r>
              <a:rPr lang="en-US" b="1" i="1" dirty="0" smtClean="0"/>
              <a:t>coprophagia)</a:t>
            </a:r>
            <a:r>
              <a:rPr lang="en-US" i="1" dirty="0" smtClean="0"/>
              <a:t>.</a:t>
            </a:r>
            <a:r>
              <a:rPr lang="en-US" dirty="0" smtClean="0"/>
              <a:t> </a:t>
            </a:r>
          </a:p>
          <a:p>
            <a:pPr marL="0" indent="0" algn="just">
              <a:buNone/>
            </a:pPr>
            <a:r>
              <a:rPr lang="en-US" dirty="0" smtClean="0"/>
              <a:t>A variant is the compulsive utterance of obscene words </a:t>
            </a:r>
            <a:r>
              <a:rPr lang="en-US" i="1" dirty="0" smtClean="0"/>
              <a:t>(</a:t>
            </a:r>
            <a:r>
              <a:rPr lang="en-US" b="1" i="1" dirty="0" smtClean="0"/>
              <a:t>coprolalia</a:t>
            </a:r>
            <a:r>
              <a:rPr lang="en-US" i="1" dirty="0" smtClean="0"/>
              <a:t>)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These </a:t>
            </a:r>
            <a:r>
              <a:rPr lang="en-US" dirty="0" err="1" smtClean="0"/>
              <a:t>paraphilias</a:t>
            </a:r>
            <a:r>
              <a:rPr lang="en-US" dirty="0" smtClean="0"/>
              <a:t> are associated with fixation at the anal stage of psychosexual development.</a:t>
            </a:r>
          </a:p>
          <a:p>
            <a:pPr marL="571500" indent="-571500" algn="just">
              <a:buFont typeface="Wingdings" pitchFamily="2" charset="2"/>
              <a:buAutoNum type="romanLcParenBoth" startAt="3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vi. </a:t>
            </a:r>
            <a:r>
              <a:rPr lang="en-US" b="1" i="1" dirty="0" err="1" smtClean="0"/>
              <a:t>urophilia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Its involves urinating on ones partner or being urinated on, </a:t>
            </a:r>
            <a:r>
              <a:rPr lang="en-US" dirty="0"/>
              <a:t>as part of sexual </a:t>
            </a:r>
            <a:r>
              <a:rPr lang="en-US" dirty="0" smtClean="0"/>
              <a:t>stimulation.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8372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viii. </a:t>
            </a:r>
            <a:r>
              <a:rPr lang="en-US" b="1" i="1" dirty="0" err="1" smtClean="0"/>
              <a:t>Hypoxyphilia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the desire to achieve an altered state of consciousness secondary to hypoxia while experiencing orgasm. </a:t>
            </a:r>
            <a:endParaRPr lang="en-US" dirty="0" smtClean="0"/>
          </a:p>
          <a:p>
            <a:r>
              <a:rPr lang="en-US" dirty="0" smtClean="0"/>
              <a:t>Persons </a:t>
            </a:r>
            <a:r>
              <a:rPr lang="en-US" dirty="0"/>
              <a:t>may use a drug (e.g., a volatile nitrite or nitrous oxide) to produce hypoxia.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3833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00B050"/>
              </a:solidFill>
              <a:latin typeface="Constantia" pitchFamily="18" charset="0"/>
            </a:endParaRPr>
          </a:p>
          <a:p>
            <a:pPr algn="ctr">
              <a:buNone/>
            </a:pPr>
            <a:endParaRPr lang="en-US" b="1" dirty="0">
              <a:solidFill>
                <a:srgbClr val="00B050"/>
              </a:solidFill>
              <a:latin typeface="Constantia" pitchFamily="18" charset="0"/>
            </a:endParaRP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Constantia" pitchFamily="18" charset="0"/>
              </a:rPr>
              <a:t>READ ON THE MANAGEMENT OF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00B050"/>
                </a:solidFill>
                <a:latin typeface="Constantia" pitchFamily="18" charset="0"/>
              </a:rPr>
              <a:t> PARAPHILIAS</a:t>
            </a:r>
          </a:p>
          <a:p>
            <a:pPr algn="ctr">
              <a:buNone/>
            </a:pPr>
            <a:endParaRPr lang="en-US" b="1" dirty="0" smtClean="0">
              <a:solidFill>
                <a:srgbClr val="00B050"/>
              </a:solidFill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SEXUAL DESIRE DISORDERS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581400"/>
            <a:ext cx="73152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These are based on damage to biological sex drive, self esteem, acceptance of personal sexuality, sexual experiences and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8227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57250" indent="-857250" algn="just">
              <a:buFont typeface="+mj-lt"/>
              <a:buAutoNum type="romanUcPeriod"/>
            </a:pPr>
            <a:r>
              <a:rPr lang="en-US" i="1" dirty="0"/>
              <a:t>Hypoactive Sexual Desire </a:t>
            </a:r>
            <a:r>
              <a:rPr lang="en-US" i="1" dirty="0" smtClean="0"/>
              <a:t>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924800" cy="5029200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n-US" dirty="0" smtClean="0"/>
              <a:t>Persistently </a:t>
            </a:r>
            <a:r>
              <a:rPr lang="en-US" dirty="0"/>
              <a:t>or recurrently deficient (or absent) sexual fantasies and desire for sexual activity. </a:t>
            </a:r>
            <a:endParaRPr lang="en-US" dirty="0" smtClean="0"/>
          </a:p>
          <a:p>
            <a:pPr marL="0" lvl="0" indent="0" algn="just">
              <a:buNone/>
            </a:pPr>
            <a:endParaRPr lang="en-US" dirty="0"/>
          </a:p>
          <a:p>
            <a:pPr marL="0" lvl="0" indent="0" algn="just">
              <a:buNone/>
            </a:pPr>
            <a:r>
              <a:rPr lang="en-US" dirty="0" smtClean="0"/>
              <a:t>May be caused by chronic stress, depression or a deteriorating relationship.</a:t>
            </a:r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Common in both sexes.</a:t>
            </a:r>
          </a:p>
          <a:p>
            <a:pPr marL="571500" lvl="0" indent="-571500" algn="just">
              <a:buFont typeface="Arial" pitchFamily="34" charset="0"/>
              <a:buAutoNum type="romanLcParenBoth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ii. Sexual </a:t>
            </a:r>
            <a:r>
              <a:rPr lang="en-US" i="1" dirty="0"/>
              <a:t>Aversion </a:t>
            </a:r>
            <a:r>
              <a:rPr lang="en-US" i="1" dirty="0" smtClean="0"/>
              <a:t>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Persistent </a:t>
            </a:r>
            <a:r>
              <a:rPr lang="en-US" dirty="0"/>
              <a:t>or recurrent extreme aversion to, and avoidance </a:t>
            </a:r>
            <a:r>
              <a:rPr lang="en-US" dirty="0" smtClean="0"/>
              <a:t>of genital </a:t>
            </a:r>
            <a:r>
              <a:rPr lang="en-US" dirty="0"/>
              <a:t>sexual contact with a sexual </a:t>
            </a:r>
            <a:r>
              <a:rPr lang="en-US" dirty="0" smtClean="0"/>
              <a:t>partner or by masturbation.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person is disgusted in sexual situations.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3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2. Sexual arousal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1276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i="1" dirty="0" smtClean="0"/>
              <a:t>i. Female </a:t>
            </a:r>
            <a:r>
              <a:rPr lang="en-US" i="1" dirty="0"/>
              <a:t>Sexual Arousal </a:t>
            </a:r>
            <a:r>
              <a:rPr lang="en-US" i="1" dirty="0" smtClean="0"/>
              <a:t>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543800" cy="4495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Persistent </a:t>
            </a:r>
            <a:r>
              <a:rPr lang="en-US" dirty="0"/>
              <a:t>or recurrent inability to attain, or to maintain </a:t>
            </a:r>
            <a:r>
              <a:rPr lang="en-US" dirty="0" smtClean="0"/>
              <a:t>an </a:t>
            </a:r>
            <a:r>
              <a:rPr lang="en-US" dirty="0"/>
              <a:t>adequate </a:t>
            </a:r>
            <a:r>
              <a:rPr lang="en-US" dirty="0" smtClean="0"/>
              <a:t>lubrication and swelling </a:t>
            </a:r>
            <a:r>
              <a:rPr lang="en-US" dirty="0"/>
              <a:t>response of sexual </a:t>
            </a:r>
            <a:r>
              <a:rPr lang="en-US" dirty="0" smtClean="0"/>
              <a:t>excitement until the completion </a:t>
            </a:r>
            <a:r>
              <a:rPr lang="en-US" dirty="0"/>
              <a:t>of the sexual </a:t>
            </a:r>
            <a:r>
              <a:rPr lang="en-US" dirty="0" smtClean="0"/>
              <a:t>act.</a:t>
            </a:r>
          </a:p>
          <a:p>
            <a:pPr marL="0" indent="0" algn="just">
              <a:buNone/>
            </a:pPr>
            <a:r>
              <a:rPr lang="en-US" dirty="0" smtClean="0"/>
              <a:t>May be lifelong or acquired.</a:t>
            </a:r>
          </a:p>
          <a:p>
            <a:pPr marL="0" indent="0" algn="just">
              <a:buNone/>
            </a:pPr>
            <a:r>
              <a:rPr lang="en-US" dirty="0" smtClean="0"/>
              <a:t>May result from hormonal alterations in testosterone, estrogen, prolactin and thyroxin.</a:t>
            </a:r>
          </a:p>
          <a:p>
            <a:pPr marL="0" indent="0" algn="just">
              <a:buNone/>
            </a:pPr>
            <a:r>
              <a:rPr lang="en-US" dirty="0" smtClean="0"/>
              <a:t>Use of antihistamines and </a:t>
            </a:r>
            <a:r>
              <a:rPr lang="en-US" dirty="0" err="1" smtClean="0"/>
              <a:t>anticholinergics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ii. Male </a:t>
            </a:r>
            <a:r>
              <a:rPr lang="en-US" i="1" dirty="0"/>
              <a:t>Erectile </a:t>
            </a:r>
            <a:r>
              <a:rPr lang="en-US" i="1" dirty="0" smtClean="0"/>
              <a:t>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Persistent </a:t>
            </a:r>
            <a:r>
              <a:rPr lang="en-US" dirty="0"/>
              <a:t>or recurrent inability to attain, or to maintain an adequate </a:t>
            </a:r>
            <a:r>
              <a:rPr lang="en-US" dirty="0" smtClean="0"/>
              <a:t>erection to perform the sexual act.</a:t>
            </a:r>
          </a:p>
          <a:p>
            <a:pPr marL="0" lvl="0" indent="0" algn="just">
              <a:buNone/>
            </a:pPr>
            <a:endParaRPr lang="en-US" dirty="0" smtClean="0"/>
          </a:p>
          <a:p>
            <a:pPr marL="0" lvl="0" indent="0" algn="just">
              <a:buNone/>
            </a:pPr>
            <a:r>
              <a:rPr lang="en-US" dirty="0" smtClean="0"/>
              <a:t>Man with a lifelong erectile dysfunction has never been able to obtain an erection sufficient for intercourse.</a:t>
            </a:r>
          </a:p>
          <a:p>
            <a:pPr marL="0" lvl="0" indent="0" algn="just">
              <a:buNone/>
            </a:pPr>
            <a:r>
              <a:rPr lang="en-US" dirty="0" smtClean="0"/>
              <a:t>It may also be acquired. </a:t>
            </a:r>
            <a:endParaRPr lang="en-US" dirty="0"/>
          </a:p>
          <a:p>
            <a:pPr marL="571500" indent="-571500" algn="just">
              <a:buAutoNum type="romanLcParenBoth" startAt="3"/>
            </a:pP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51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515</TotalTime>
  <Words>1302</Words>
  <Application>Microsoft Office PowerPoint</Application>
  <PresentationFormat>On-screen Show (4:3)</PresentationFormat>
  <Paragraphs>140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Apex</vt:lpstr>
      <vt:lpstr>PSYCHOSEXUAL DISORDERS</vt:lpstr>
      <vt:lpstr>a) SEXUAL DYSFUNCTIONS</vt:lpstr>
      <vt:lpstr>This is a disturbance in the desire, excitement, or orgasm phases of the sexual response cycle or pain during intercourse.</vt:lpstr>
      <vt:lpstr>1. SEXUAL DESIRE DISORDERS </vt:lpstr>
      <vt:lpstr>Hypoactive Sexual Desire Disorder</vt:lpstr>
      <vt:lpstr>ii. Sexual Aversion Disorder</vt:lpstr>
      <vt:lpstr>2. Sexual arousal disorders</vt:lpstr>
      <vt:lpstr>i. Female Sexual Arousal Disorder</vt:lpstr>
      <vt:lpstr>ii. Male Erectile Disorder</vt:lpstr>
      <vt:lpstr>3. ORGASMIC DISORDERS</vt:lpstr>
      <vt:lpstr>i.  Female Orgasmic Disorder</vt:lpstr>
      <vt:lpstr>ii. Male Orgasmic Disorder</vt:lpstr>
      <vt:lpstr>iii. Premature Ejaculation</vt:lpstr>
      <vt:lpstr>4.  SEXUAL PAIN DISORDERS</vt:lpstr>
      <vt:lpstr>i.  Dyspareunia</vt:lpstr>
      <vt:lpstr>ii. Vaginismus</vt:lpstr>
      <vt:lpstr>OTHER SEXUAL DISORDERS</vt:lpstr>
      <vt:lpstr>SEXUAL DISORDERS</vt:lpstr>
      <vt:lpstr>Definition </vt:lpstr>
      <vt:lpstr>State 6 types of paraphilias</vt:lpstr>
      <vt:lpstr>i.   Exhibitionism</vt:lpstr>
      <vt:lpstr>ii. Fetishism:</vt:lpstr>
      <vt:lpstr>iii. Frotteurism</vt:lpstr>
      <vt:lpstr>iv. Pedophilia</vt:lpstr>
      <vt:lpstr>v. Sexual Masochism</vt:lpstr>
      <vt:lpstr> vi.  Sexual Sadism</vt:lpstr>
      <vt:lpstr>vii. Voyeurism:</vt:lpstr>
      <vt:lpstr>Paraphilia Not Otherwise Specified</vt:lpstr>
      <vt:lpstr>    i. Telephone and computer scatologia</vt:lpstr>
      <vt:lpstr>Necrophilia</vt:lpstr>
      <vt:lpstr>iii.  Partialism </vt:lpstr>
      <vt:lpstr>iv.  Zoophilia,</vt:lpstr>
      <vt:lpstr>     v. Coprophilia</vt:lpstr>
      <vt:lpstr>vi. urophilia</vt:lpstr>
      <vt:lpstr>viii. Hypoxyphilia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 AND GENDER IDENTITY DISORDERS</dc:title>
  <dc:creator>KAJWANG SAMSON</dc:creator>
  <cp:lastModifiedBy>CIC</cp:lastModifiedBy>
  <cp:revision>64</cp:revision>
  <dcterms:created xsi:type="dcterms:W3CDTF">2013-02-14T10:32:27Z</dcterms:created>
  <dcterms:modified xsi:type="dcterms:W3CDTF">2013-06-10T07:41:34Z</dcterms:modified>
</cp:coreProperties>
</file>