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5" r:id="rId15"/>
    <p:sldId id="28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6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60C3-52E1-462C-9334-96A5A7D8E14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3F9B-E520-462A-8229-591117EB8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MANIFESTATIONS OF HIV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MBCHB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Opportunistic infections in HIV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Generally </a:t>
            </a:r>
            <a:r>
              <a:rPr lang="en-US" sz="2800" dirty="0"/>
              <a:t>seen in children with </a:t>
            </a:r>
            <a:r>
              <a:rPr lang="en-US" sz="2800" dirty="0" smtClean="0"/>
              <a:t>severe depression </a:t>
            </a:r>
            <a:r>
              <a:rPr lang="en-US" sz="2800" dirty="0"/>
              <a:t>of the CD4 </a:t>
            </a:r>
            <a:r>
              <a:rPr lang="en-US" sz="2800" dirty="0" smtClean="0"/>
              <a:t>count.</a:t>
            </a:r>
          </a:p>
          <a:p>
            <a:r>
              <a:rPr lang="en-US" sz="2800" dirty="0" smtClean="0"/>
              <a:t>Young </a:t>
            </a:r>
            <a:r>
              <a:rPr lang="en-US" sz="2800" dirty="0"/>
              <a:t>children generally have primary infection and often have a </a:t>
            </a:r>
            <a:r>
              <a:rPr lang="en-US" sz="2800" dirty="0" smtClean="0"/>
              <a:t>more fulminant </a:t>
            </a:r>
            <a:r>
              <a:rPr lang="en-US" sz="2800" dirty="0"/>
              <a:t>course of disease reflecting the lack of prior </a:t>
            </a:r>
            <a:r>
              <a:rPr lang="en-US" sz="2800" dirty="0" smtClean="0"/>
              <a:t>immunity.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Pneumocystis jiroveci pneumonia(PJP)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most common opportunistic </a:t>
            </a:r>
            <a:r>
              <a:rPr lang="en-US" sz="3000" dirty="0" smtClean="0"/>
              <a:t>infection in </a:t>
            </a:r>
            <a:r>
              <a:rPr lang="en-US" sz="3000" dirty="0"/>
              <a:t>the pediatric </a:t>
            </a:r>
            <a:r>
              <a:rPr lang="en-US" sz="3000" dirty="0" smtClean="0"/>
              <a:t>population.</a:t>
            </a:r>
          </a:p>
          <a:p>
            <a:r>
              <a:rPr lang="en-US" sz="3000" dirty="0"/>
              <a:t>peak </a:t>
            </a:r>
            <a:r>
              <a:rPr lang="en-US" sz="3000" dirty="0" smtClean="0"/>
              <a:t>incidence</a:t>
            </a:r>
            <a:r>
              <a:rPr lang="en-US" sz="3000" i="1" dirty="0"/>
              <a:t> </a:t>
            </a:r>
            <a:r>
              <a:rPr lang="en-US" sz="3000" i="1" dirty="0" smtClean="0"/>
              <a:t>at </a:t>
            </a:r>
            <a:r>
              <a:rPr lang="en-US" sz="3000" i="1" dirty="0"/>
              <a:t>age 3-6 mo in the setting of </a:t>
            </a:r>
            <a:r>
              <a:rPr lang="en-US" sz="3000" i="1" dirty="0" smtClean="0"/>
              <a:t>undiagnosed </a:t>
            </a:r>
            <a:r>
              <a:rPr lang="en-US" sz="3000" dirty="0" smtClean="0"/>
              <a:t>perinatally </a:t>
            </a:r>
            <a:r>
              <a:rPr lang="en-US" sz="3000" dirty="0"/>
              <a:t>acquired </a:t>
            </a:r>
            <a:r>
              <a:rPr lang="en-US" sz="3000" dirty="0" smtClean="0"/>
              <a:t>disease.</a:t>
            </a:r>
          </a:p>
          <a:p>
            <a:r>
              <a:rPr lang="en-US" sz="3000" dirty="0"/>
              <a:t>highest mortality </a:t>
            </a:r>
            <a:r>
              <a:rPr lang="en-US" sz="3000" dirty="0" smtClean="0"/>
              <a:t>rate in </a:t>
            </a:r>
            <a:r>
              <a:rPr lang="en-US" sz="3000" dirty="0"/>
              <a:t>children &lt;</a:t>
            </a:r>
            <a:r>
              <a:rPr lang="en-US" sz="3000" dirty="0" smtClean="0"/>
              <a:t>1 </a:t>
            </a:r>
            <a:r>
              <a:rPr lang="en-US" sz="3000" dirty="0"/>
              <a:t>yr of </a:t>
            </a:r>
            <a:r>
              <a:rPr lang="en-US" sz="3000" dirty="0" smtClean="0"/>
              <a:t>age</a:t>
            </a:r>
          </a:p>
          <a:p>
            <a:r>
              <a:rPr lang="en-US" sz="3000" dirty="0"/>
              <a:t>Aggressive approaches to </a:t>
            </a:r>
            <a:r>
              <a:rPr lang="en-US" sz="3000" dirty="0" smtClean="0"/>
              <a:t>treatment have </a:t>
            </a:r>
            <a:r>
              <a:rPr lang="en-US" sz="3000" dirty="0"/>
              <a:t>improved the outcome </a:t>
            </a:r>
            <a:r>
              <a:rPr lang="en-US" sz="3000" dirty="0" smtClean="0"/>
              <a:t>substantially, but opportunistic </a:t>
            </a:r>
            <a:r>
              <a:rPr lang="en-US" sz="3000" dirty="0"/>
              <a:t>infections </a:t>
            </a:r>
            <a:r>
              <a:rPr lang="en-US" sz="3000" dirty="0" smtClean="0"/>
              <a:t>still occur </a:t>
            </a:r>
            <a:r>
              <a:rPr lang="en-US" sz="3000" dirty="0"/>
              <a:t>in patients with severe immunodepletion as the result </a:t>
            </a:r>
            <a:r>
              <a:rPr lang="en-US" sz="3000" dirty="0" smtClean="0"/>
              <a:t>of unchecked </a:t>
            </a:r>
            <a:r>
              <a:rPr lang="en-US" sz="3000" dirty="0"/>
              <a:t>viral replication, which often accompanies poor </a:t>
            </a:r>
            <a:r>
              <a:rPr lang="en-US" sz="3000" dirty="0" smtClean="0"/>
              <a:t>cART adherence.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Clinical presentation</a:t>
            </a:r>
          </a:p>
          <a:p>
            <a:r>
              <a:rPr lang="en-US" dirty="0" smtClean="0"/>
              <a:t>acute onset of </a:t>
            </a:r>
            <a:r>
              <a:rPr lang="en-US" dirty="0" smtClean="0"/>
              <a:t>dyspnea, </a:t>
            </a:r>
            <a:r>
              <a:rPr lang="en-US" dirty="0" smtClean="0"/>
              <a:t>tachypnea, </a:t>
            </a:r>
            <a:r>
              <a:rPr lang="en-US" dirty="0" smtClean="0"/>
              <a:t>fever</a:t>
            </a:r>
            <a:r>
              <a:rPr lang="en-US" dirty="0" smtClean="0"/>
              <a:t>, dry </a:t>
            </a:r>
            <a:r>
              <a:rPr lang="en-US" dirty="0" smtClean="0"/>
              <a:t>cough, and </a:t>
            </a:r>
            <a:r>
              <a:rPr lang="en-US" dirty="0" smtClean="0"/>
              <a:t>marked hypoxemia.</a:t>
            </a:r>
          </a:p>
          <a:p>
            <a:r>
              <a:rPr lang="en-US" dirty="0" smtClean="0"/>
              <a:t>Chest X-ray findings(may be normal):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interstitial infiltrates or diffuse alveolar disease (most common), which rapidly progresses.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nodular lesions(occasional)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streaky or lobar infiltrates(occasional)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pleural effusions may occasionally be seen</a:t>
            </a:r>
          </a:p>
          <a:p>
            <a:pPr>
              <a:buNone/>
            </a:pPr>
            <a:r>
              <a:rPr lang="en-US" b="1" dirty="0" smtClean="0"/>
              <a:t>Diagnosis</a:t>
            </a:r>
          </a:p>
          <a:p>
            <a:r>
              <a:rPr lang="en-US" dirty="0"/>
              <a:t>demonstration of </a:t>
            </a:r>
            <a:r>
              <a:rPr lang="en-US" i="1" dirty="0"/>
              <a:t>P. jiroveci with appropriate </a:t>
            </a:r>
            <a:r>
              <a:rPr lang="en-US" i="1" dirty="0" smtClean="0"/>
              <a:t>staining(e.g., GMS, Wright-</a:t>
            </a:r>
            <a:r>
              <a:rPr lang="en-US" i="1" dirty="0" err="1" smtClean="0"/>
              <a:t>Giemsa</a:t>
            </a:r>
            <a:r>
              <a:rPr lang="en-US" i="1" dirty="0" smtClean="0"/>
              <a:t> staining) </a:t>
            </a:r>
            <a:r>
              <a:rPr lang="en-US" i="1" dirty="0"/>
              <a:t>of </a:t>
            </a:r>
            <a:r>
              <a:rPr lang="en-US" i="1" dirty="0" smtClean="0"/>
              <a:t>induced </a:t>
            </a:r>
            <a:r>
              <a:rPr lang="en-US" dirty="0" smtClean="0"/>
              <a:t>sputum </a:t>
            </a:r>
            <a:r>
              <a:rPr lang="en-US" dirty="0"/>
              <a:t>or bronchoalveolar fluid </a:t>
            </a:r>
            <a:r>
              <a:rPr lang="en-US" dirty="0" smtClean="0"/>
              <a:t>lavage.</a:t>
            </a:r>
          </a:p>
          <a:p>
            <a:r>
              <a:rPr lang="en-US" dirty="0" smtClean="0"/>
              <a:t>Transbronchial biopsy or open </a:t>
            </a:r>
            <a:r>
              <a:rPr lang="en-US" dirty="0"/>
              <a:t>lung </a:t>
            </a:r>
            <a:r>
              <a:rPr lang="en-US" dirty="0" smtClean="0"/>
              <a:t>biopsy(rarely necessary).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Treatment</a:t>
            </a:r>
          </a:p>
          <a:p>
            <a:r>
              <a:rPr lang="en-US" dirty="0" smtClean="0"/>
              <a:t>IV Cotrimoxazole [septrin] </a:t>
            </a:r>
            <a:r>
              <a:rPr lang="en-US" dirty="0"/>
              <a:t>(TMP-SMZ) (15-20 mg/kg/day of </a:t>
            </a:r>
            <a:r>
              <a:rPr lang="en-US" dirty="0" smtClean="0"/>
              <a:t>the TMP </a:t>
            </a:r>
            <a:r>
              <a:rPr lang="en-US" dirty="0"/>
              <a:t>component every 6 hr IV</a:t>
            </a:r>
            <a:r>
              <a:rPr lang="en-US" dirty="0" smtClean="0"/>
              <a:t>)– first line therapy</a:t>
            </a:r>
          </a:p>
          <a:p>
            <a:r>
              <a:rPr lang="en-US" dirty="0"/>
              <a:t>adjunctive corticosteroids if </a:t>
            </a:r>
            <a:r>
              <a:rPr lang="en-US" dirty="0" smtClean="0"/>
              <a:t>the Pao2 </a:t>
            </a:r>
            <a:r>
              <a:rPr lang="en-US" dirty="0"/>
              <a:t>is &lt;70 mm Hg while breathing room </a:t>
            </a:r>
            <a:r>
              <a:rPr lang="en-US" dirty="0" smtClean="0"/>
              <a:t>air.</a:t>
            </a:r>
          </a:p>
          <a:p>
            <a:r>
              <a:rPr lang="en-US" dirty="0"/>
              <a:t>When the patient </a:t>
            </a:r>
            <a:r>
              <a:rPr lang="en-US" dirty="0" smtClean="0"/>
              <a:t>has improved</a:t>
            </a:r>
            <a:r>
              <a:rPr lang="en-US" dirty="0"/>
              <a:t>, therapy with oral TMP-SMZ should be continued for a </a:t>
            </a:r>
            <a:r>
              <a:rPr lang="en-US" dirty="0" smtClean="0"/>
              <a:t>total of </a:t>
            </a:r>
            <a:r>
              <a:rPr lang="en-US" dirty="0"/>
              <a:t>21 days while the corticosteroids are </a:t>
            </a:r>
            <a:r>
              <a:rPr lang="en-US" dirty="0" smtClean="0"/>
              <a:t>weaned.</a:t>
            </a:r>
          </a:p>
          <a:p>
            <a:pPr>
              <a:buNone/>
            </a:pPr>
            <a:r>
              <a:rPr lang="en-US" b="1" dirty="0" smtClean="0"/>
              <a:t>Alternative therapy</a:t>
            </a:r>
          </a:p>
          <a:p>
            <a:r>
              <a:rPr lang="en-US" dirty="0" smtClean="0"/>
              <a:t>IV pentamidine (4 </a:t>
            </a:r>
            <a:r>
              <a:rPr lang="en-US" dirty="0"/>
              <a:t>mg/kg/day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regimens(</a:t>
            </a:r>
            <a:r>
              <a:rPr lang="en-US" dirty="0"/>
              <a:t>have not been widely used in children to </a:t>
            </a:r>
            <a:r>
              <a:rPr lang="en-US" dirty="0" smtClean="0"/>
              <a:t>date):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TMP </a:t>
            </a:r>
            <a:r>
              <a:rPr lang="en-US" dirty="0" smtClean="0"/>
              <a:t>+ dapsone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Clindamycin + primaquine/ atovaquone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PJP Chest X-rays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5334000" cy="547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Nodules in PJP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410200" cy="49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Nontuberculous mycobacterial infection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Caused by </a:t>
            </a:r>
            <a:r>
              <a:rPr lang="en-US" sz="2800" b="1" i="1" dirty="0" smtClean="0"/>
              <a:t>Mycobacterium avium-</a:t>
            </a:r>
            <a:r>
              <a:rPr lang="en-US" sz="2800" b="1" i="1" dirty="0" err="1" smtClean="0"/>
              <a:t>intracellulare</a:t>
            </a:r>
            <a:r>
              <a:rPr lang="en-US" sz="2800" b="1" i="1" dirty="0" smtClean="0"/>
              <a:t> </a:t>
            </a:r>
            <a:r>
              <a:rPr lang="en-US" sz="2800" b="1" i="1" dirty="0"/>
              <a:t>complex </a:t>
            </a:r>
            <a:r>
              <a:rPr lang="en-US" sz="2800" i="1" dirty="0"/>
              <a:t>(MAC</a:t>
            </a:r>
            <a:r>
              <a:rPr lang="en-US" sz="2800" i="1" dirty="0" smtClean="0"/>
              <a:t>). </a:t>
            </a:r>
          </a:p>
          <a:p>
            <a:r>
              <a:rPr lang="en-US" sz="2800" i="1" dirty="0"/>
              <a:t>M</a:t>
            </a:r>
            <a:r>
              <a:rPr lang="en-US" sz="2800" i="1" dirty="0" smtClean="0"/>
              <a:t>ay </a:t>
            </a:r>
            <a:r>
              <a:rPr lang="en-US" sz="2800" i="1" dirty="0"/>
              <a:t>cause disseminated </a:t>
            </a:r>
            <a:r>
              <a:rPr lang="en-US" sz="2800" i="1" dirty="0" smtClean="0"/>
              <a:t>disease </a:t>
            </a:r>
            <a:r>
              <a:rPr lang="en-US" sz="2800" dirty="0" smtClean="0"/>
              <a:t>in </a:t>
            </a:r>
            <a:r>
              <a:rPr lang="en-US" sz="2800" dirty="0"/>
              <a:t>HIV-infected children who are severely </a:t>
            </a:r>
            <a:r>
              <a:rPr lang="en-US" sz="2800" dirty="0" smtClean="0"/>
              <a:t>immunosuppressed.</a:t>
            </a:r>
          </a:p>
          <a:p>
            <a:r>
              <a:rPr lang="en-US" sz="2800" dirty="0" smtClean="0"/>
              <a:t>Incidence </a:t>
            </a:r>
            <a:r>
              <a:rPr lang="en-US" sz="2800" dirty="0"/>
              <a:t>of MAC infection in antiretroviral therapy–naïve </a:t>
            </a:r>
            <a:r>
              <a:rPr lang="en-US" sz="2800" dirty="0" smtClean="0"/>
              <a:t>children with </a:t>
            </a:r>
            <a:r>
              <a:rPr lang="en-US" sz="2800" dirty="0"/>
              <a:t>&lt;100 CD4 cells/mm3 is estimated to be as high as 10</a:t>
            </a:r>
            <a:r>
              <a:rPr lang="en-US" sz="2800" dirty="0" smtClean="0"/>
              <a:t>%.</a:t>
            </a:r>
          </a:p>
          <a:p>
            <a:r>
              <a:rPr lang="en-US" sz="2800" dirty="0" smtClean="0"/>
              <a:t>Effective ART </a:t>
            </a:r>
            <a:r>
              <a:rPr lang="en-US" sz="2800" dirty="0"/>
              <a:t>that results in viral suppression makes MAC infections </a:t>
            </a:r>
            <a:r>
              <a:rPr lang="en-US" sz="2800" dirty="0" smtClean="0"/>
              <a:t>rare.</a:t>
            </a:r>
          </a:p>
          <a:p>
            <a:pPr>
              <a:buNone/>
            </a:pPr>
            <a:r>
              <a:rPr lang="en-US" sz="2800" b="1" dirty="0" smtClean="0"/>
              <a:t>Clinical presentation of Disseminated MAC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ever</a:t>
            </a:r>
            <a:r>
              <a:rPr lang="en-US" sz="2800" dirty="0"/>
              <a:t>, malaise, </a:t>
            </a:r>
            <a:r>
              <a:rPr lang="en-US" sz="2800" dirty="0" smtClean="0"/>
              <a:t>weight loss</a:t>
            </a:r>
            <a:r>
              <a:rPr lang="en-US" sz="2800" dirty="0"/>
              <a:t>, and night </a:t>
            </a:r>
            <a:r>
              <a:rPr lang="en-US" sz="2800" dirty="0" smtClean="0"/>
              <a:t>sweats, </a:t>
            </a:r>
            <a:r>
              <a:rPr lang="en-US" sz="2800" dirty="0"/>
              <a:t>diarrhea, </a:t>
            </a:r>
            <a:r>
              <a:rPr lang="en-US" sz="2800" dirty="0" smtClean="0"/>
              <a:t>and abdominal pain.</a:t>
            </a:r>
          </a:p>
          <a:p>
            <a:r>
              <a:rPr lang="en-US" sz="2800" dirty="0" smtClean="0"/>
              <a:t>Rarely: intestinal perforation </a:t>
            </a:r>
            <a:r>
              <a:rPr lang="en-US" sz="2800" dirty="0"/>
              <a:t>or jaundice (a result of biliary tract obstruction by lymphadenopathy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Diagnosis</a:t>
            </a:r>
          </a:p>
          <a:p>
            <a:r>
              <a:rPr lang="en-US" dirty="0" smtClean="0"/>
              <a:t>Culture: Isolation of MAC </a:t>
            </a:r>
            <a:r>
              <a:rPr lang="en-US" dirty="0"/>
              <a:t>from blood, bone marrow, or </a:t>
            </a:r>
            <a:r>
              <a:rPr lang="en-US" dirty="0" smtClean="0"/>
              <a:t>tissue.</a:t>
            </a:r>
          </a:p>
          <a:p>
            <a:r>
              <a:rPr lang="en-US" b="1" dirty="0" smtClean="0"/>
              <a:t>NB</a:t>
            </a:r>
            <a:r>
              <a:rPr lang="en-US" dirty="0" smtClean="0"/>
              <a:t>: the </a:t>
            </a:r>
            <a:r>
              <a:rPr lang="en-US" dirty="0"/>
              <a:t>isolated presence </a:t>
            </a:r>
            <a:r>
              <a:rPr lang="en-US" dirty="0" smtClean="0"/>
              <a:t>of MAC </a:t>
            </a:r>
            <a:r>
              <a:rPr lang="en-US" dirty="0"/>
              <a:t>in the stool does not confirm a diagnosis of disseminated </a:t>
            </a:r>
            <a:r>
              <a:rPr lang="en-US" dirty="0" smtClean="0"/>
              <a:t>MAC.</a:t>
            </a:r>
          </a:p>
          <a:p>
            <a:pPr>
              <a:buNone/>
            </a:pPr>
            <a:r>
              <a:rPr lang="en-US" b="1" dirty="0" smtClean="0"/>
              <a:t>Treatment</a:t>
            </a:r>
          </a:p>
          <a:p>
            <a:r>
              <a:rPr lang="en-US" dirty="0" smtClean="0"/>
              <a:t>Aim: </a:t>
            </a:r>
            <a:r>
              <a:rPr lang="en-US" dirty="0"/>
              <a:t>reduce symptoms and prolong life but is at best </a:t>
            </a:r>
            <a:r>
              <a:rPr lang="en-US" dirty="0" smtClean="0"/>
              <a:t>only capable </a:t>
            </a:r>
            <a:r>
              <a:rPr lang="en-US" dirty="0"/>
              <a:t>of suppressing the infection if severe CD4 depletion </a:t>
            </a:r>
            <a:r>
              <a:rPr lang="en-US" dirty="0" smtClean="0"/>
              <a:t>persists.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Therapy should include </a:t>
            </a:r>
            <a:r>
              <a:rPr lang="en-US" sz="3000" b="1" i="1" dirty="0"/>
              <a:t>at least 2 </a:t>
            </a:r>
            <a:r>
              <a:rPr lang="en-US" sz="3000" b="1" i="1" dirty="0" smtClean="0"/>
              <a:t>drugs</a:t>
            </a:r>
            <a:r>
              <a:rPr lang="en-US" sz="3000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3000" b="1" dirty="0" smtClean="0"/>
              <a:t>Clarithromycin (or Azithromycin) + Ethambutol</a:t>
            </a:r>
          </a:p>
          <a:p>
            <a:r>
              <a:rPr lang="en-US" sz="3000" dirty="0"/>
              <a:t>3rd drug </a:t>
            </a:r>
            <a:r>
              <a:rPr lang="en-US" sz="3000" dirty="0" smtClean="0"/>
              <a:t>is </a:t>
            </a:r>
            <a:r>
              <a:rPr lang="en-US" sz="3000" dirty="0"/>
              <a:t>generally added to </a:t>
            </a:r>
            <a:r>
              <a:rPr lang="en-US" sz="3000" i="1" dirty="0"/>
              <a:t>decrease the </a:t>
            </a:r>
            <a:r>
              <a:rPr lang="en-US" sz="3000" i="1" dirty="0" smtClean="0"/>
              <a:t>emergence of </a:t>
            </a:r>
            <a:r>
              <a:rPr lang="en-US" sz="3000" i="1" dirty="0"/>
              <a:t>drug-resistant </a:t>
            </a:r>
            <a:r>
              <a:rPr lang="en-US" sz="3000" i="1" dirty="0" smtClean="0"/>
              <a:t>isolates </a:t>
            </a:r>
            <a:r>
              <a:rPr lang="en-US" sz="3000" dirty="0" smtClean="0"/>
              <a:t>(</a:t>
            </a:r>
            <a:r>
              <a:rPr lang="en-US" sz="3000" i="1" dirty="0" smtClean="0"/>
              <a:t>rifabutin, rifampin, ciprofloxacin, levofloxacin, or amikacin</a:t>
            </a:r>
            <a:r>
              <a:rPr lang="en-US" sz="3000" dirty="0" smtClean="0"/>
              <a:t>).</a:t>
            </a:r>
          </a:p>
          <a:p>
            <a:r>
              <a:rPr lang="en-US" sz="3000" dirty="0"/>
              <a:t>Drug susceptibilities should be </a:t>
            </a:r>
            <a:r>
              <a:rPr lang="en-US" sz="3000" dirty="0" smtClean="0"/>
              <a:t>ascertained, and </a:t>
            </a:r>
            <a:r>
              <a:rPr lang="en-US" sz="3000" dirty="0"/>
              <a:t>the treatment regimen should be adjusted accordingly </a:t>
            </a:r>
            <a:r>
              <a:rPr lang="en-US" sz="3000" dirty="0" smtClean="0"/>
              <a:t>in the </a:t>
            </a:r>
            <a:r>
              <a:rPr lang="en-US" sz="3000" dirty="0"/>
              <a:t>event of inadequate clinical response to </a:t>
            </a:r>
            <a:r>
              <a:rPr lang="en-US" sz="3000" dirty="0" smtClean="0"/>
              <a:t>therapy</a:t>
            </a:r>
            <a:r>
              <a:rPr lang="en-US" dirty="0" smtClean="0"/>
              <a:t>.</a:t>
            </a:r>
          </a:p>
          <a:p>
            <a:r>
              <a:rPr lang="en-US" dirty="0"/>
              <a:t>Because of </a:t>
            </a:r>
            <a:r>
              <a:rPr lang="en-US" dirty="0" smtClean="0"/>
              <a:t>the great </a:t>
            </a:r>
            <a:r>
              <a:rPr lang="en-US" dirty="0"/>
              <a:t>potential for toxicity with most of these medications, </a:t>
            </a:r>
            <a:r>
              <a:rPr lang="en-US" dirty="0" smtClean="0"/>
              <a:t>surveillance for </a:t>
            </a:r>
            <a:r>
              <a:rPr lang="en-US" dirty="0"/>
              <a:t>adverse effects should be ongoing.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Fungal infections in HIV-infected children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Candidiasis</a:t>
            </a:r>
          </a:p>
          <a:p>
            <a:r>
              <a:rPr lang="en-US" dirty="0"/>
              <a:t>most common fungal infection seen in </a:t>
            </a:r>
            <a:r>
              <a:rPr lang="en-US" dirty="0" smtClean="0"/>
              <a:t>HIV-infected</a:t>
            </a:r>
            <a:r>
              <a:rPr lang="en-US" b="1" dirty="0" smtClean="0"/>
              <a:t> </a:t>
            </a:r>
            <a:r>
              <a:rPr lang="en-US" dirty="0" smtClean="0"/>
              <a:t>children.</a:t>
            </a:r>
          </a:p>
          <a:p>
            <a:r>
              <a:rPr lang="en-US" i="1" dirty="0" smtClean="0"/>
              <a:t>Treatment for oral candidiasis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Oral nystatin suspension </a:t>
            </a:r>
            <a:r>
              <a:rPr lang="en-US" dirty="0"/>
              <a:t>(2-5 mL qid) is often effective</a:t>
            </a:r>
            <a:r>
              <a:rPr lang="en-US" dirty="0" smtClean="0"/>
              <a:t>.  OR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Clotrimazole troches or fluconazole </a:t>
            </a:r>
            <a:r>
              <a:rPr lang="en-US" dirty="0"/>
              <a:t>(3-6 mg/kg PO </a:t>
            </a:r>
            <a:r>
              <a:rPr lang="en-US" dirty="0" smtClean="0"/>
              <a:t>qid</a:t>
            </a:r>
            <a:r>
              <a:rPr lang="en-US" dirty="0"/>
              <a:t>) are </a:t>
            </a:r>
            <a:r>
              <a:rPr lang="en-US" dirty="0" smtClean="0"/>
              <a:t>an effective alternative.</a:t>
            </a:r>
          </a:p>
          <a:p>
            <a:r>
              <a:rPr lang="en-US" dirty="0" smtClean="0"/>
              <a:t>If oral </a:t>
            </a:r>
            <a:r>
              <a:rPr lang="en-US" dirty="0"/>
              <a:t>thrush progresses to involve the </a:t>
            </a:r>
            <a:r>
              <a:rPr lang="en-US" dirty="0" smtClean="0"/>
              <a:t>esophagus in </a:t>
            </a:r>
            <a:r>
              <a:rPr lang="en-US" dirty="0"/>
              <a:t>as many as 20% of children with severe CD4 </a:t>
            </a:r>
            <a:r>
              <a:rPr lang="en-US" dirty="0" smtClean="0"/>
              <a:t>depletion, they present with: </a:t>
            </a:r>
            <a:r>
              <a:rPr lang="en-US" dirty="0"/>
              <a:t>anorexia, dysphagia, vomiting, and fever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Treatment: </a:t>
            </a:r>
            <a:r>
              <a:rPr lang="en-US" b="1" dirty="0"/>
              <a:t>oral fluconazole </a:t>
            </a:r>
            <a:r>
              <a:rPr lang="en-US" dirty="0"/>
              <a:t>for 7-14 days generally results in </a:t>
            </a:r>
            <a:r>
              <a:rPr lang="en-US" dirty="0" smtClean="0"/>
              <a:t>rapid improvement </a:t>
            </a:r>
            <a:r>
              <a:rPr lang="en-US" dirty="0"/>
              <a:t>in </a:t>
            </a:r>
            <a:r>
              <a:rPr lang="en-US" dirty="0" smtClean="0"/>
              <a:t>symptoms.</a:t>
            </a:r>
          </a:p>
          <a:p>
            <a:r>
              <a:rPr lang="en-US" dirty="0"/>
              <a:t>Fungemia rarely occurs, usually in </a:t>
            </a:r>
            <a:r>
              <a:rPr lang="en-US" dirty="0" smtClean="0"/>
              <a:t>the setting </a:t>
            </a:r>
            <a:r>
              <a:rPr lang="en-US" dirty="0"/>
              <a:t>of indwelling venous catheters, and up to 50% of cases may </a:t>
            </a:r>
            <a:r>
              <a:rPr lang="en-US" dirty="0" smtClean="0"/>
              <a:t>be caused </a:t>
            </a:r>
            <a:r>
              <a:rPr lang="en-US" dirty="0"/>
              <a:t>by </a:t>
            </a:r>
            <a:r>
              <a:rPr lang="en-US" dirty="0" smtClean="0"/>
              <a:t>non–albicans species.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GB" dirty="0" smtClean="0"/>
              <a:t>EARLY CLINICAL MANIFESTATIONS</a:t>
            </a:r>
            <a:br>
              <a:rPr lang="en-GB" dirty="0" smtClean="0"/>
            </a:br>
            <a:r>
              <a:rPr lang="en-GB" dirty="0" smtClean="0"/>
              <a:t>--Physical examination at birth may be normal</a:t>
            </a:r>
            <a:br>
              <a:rPr lang="en-GB" dirty="0" smtClean="0"/>
            </a:br>
            <a:r>
              <a:rPr lang="en-GB" dirty="0" smtClean="0"/>
              <a:t>--</a:t>
            </a:r>
            <a:r>
              <a:rPr lang="en-GB" sz="3200" dirty="0" smtClean="0"/>
              <a:t>Initial symptoms- lymphadenopathy, hepatosplenomegaly, nonspecific (chronic/ recurrent diarrhoea, wasting, oral thrush, failure to thrive)</a:t>
            </a:r>
            <a:br>
              <a:rPr lang="en-GB" sz="3200" dirty="0" smtClean="0"/>
            </a:br>
            <a:r>
              <a:rPr lang="en-GB" sz="3200" dirty="0" smtClean="0"/>
              <a:t>--</a:t>
            </a:r>
            <a:r>
              <a:rPr lang="en-GB" sz="3200" dirty="0" err="1" smtClean="0"/>
              <a:t>Symptons</a:t>
            </a:r>
            <a:r>
              <a:rPr lang="en-GB" sz="3200" dirty="0" smtClean="0"/>
              <a:t> </a:t>
            </a:r>
            <a:r>
              <a:rPr lang="en-GB" sz="3200" dirty="0" smtClean="0"/>
              <a:t>common in children than adults, include : recurrent bacterial infections, chronic parotid swelling, LIP, early onset of neurologic deterioration. </a:t>
            </a:r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30961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Other fungal infections</a:t>
            </a:r>
            <a:r>
              <a:rPr lang="en-US" dirty="0" smtClean="0"/>
              <a:t>:</a:t>
            </a:r>
          </a:p>
          <a:p>
            <a:r>
              <a:rPr lang="en-US" sz="2800" dirty="0" smtClean="0"/>
              <a:t>Disseminated histoplasmosis, coccidioidomycosis, and cryptococcosis are rare in pediatric patients but may occur in endemic areas.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Parasitic infections in HIV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Parasitic infections such as intestinal </a:t>
            </a:r>
            <a:r>
              <a:rPr lang="en-US" i="1" dirty="0" smtClean="0"/>
              <a:t>cryptosporidiosis</a:t>
            </a:r>
            <a:r>
              <a:rPr lang="en-US" dirty="0" smtClean="0"/>
              <a:t> and </a:t>
            </a:r>
            <a:r>
              <a:rPr lang="en-US" i="1" dirty="0" smtClean="0"/>
              <a:t>microsporidiosis</a:t>
            </a:r>
            <a:r>
              <a:rPr lang="en-US" dirty="0" smtClean="0"/>
              <a:t>, and rarely </a:t>
            </a:r>
            <a:r>
              <a:rPr lang="en-US" i="1" dirty="0" smtClean="0"/>
              <a:t>isosporiasis</a:t>
            </a:r>
            <a:r>
              <a:rPr lang="en-US" dirty="0" smtClean="0"/>
              <a:t> or </a:t>
            </a:r>
            <a:r>
              <a:rPr lang="en-US" i="1" dirty="0" smtClean="0"/>
              <a:t>giardiasis</a:t>
            </a:r>
            <a:r>
              <a:rPr lang="en-US" dirty="0" smtClean="0"/>
              <a:t> are other opportunistic infections that cause significant morbidity.</a:t>
            </a:r>
          </a:p>
          <a:p>
            <a:r>
              <a:rPr lang="en-US" dirty="0" smtClean="0"/>
              <a:t>Cause severe chronic diarrhea in HIV-infected children with low CD4 counts, often leading to malnutrition.</a:t>
            </a:r>
          </a:p>
          <a:p>
            <a:pPr>
              <a:buNone/>
            </a:pPr>
            <a:r>
              <a:rPr lang="en-US" b="1" dirty="0" smtClean="0"/>
              <a:t>Treatment</a:t>
            </a:r>
          </a:p>
          <a:p>
            <a:r>
              <a:rPr lang="en-US" i="1" dirty="0" smtClean="0"/>
              <a:t>Immune reconstitution with combination ART (cART) is the most important factor for clearance of the infection.</a:t>
            </a:r>
          </a:p>
          <a:p>
            <a:r>
              <a:rPr lang="en-US" b="1" dirty="0" smtClean="0"/>
              <a:t>Nitazoxanide </a:t>
            </a:r>
            <a:r>
              <a:rPr lang="en-US" dirty="0" smtClean="0"/>
              <a:t>therapy is partially effective at improving cryptosporidia diarrhea.</a:t>
            </a:r>
          </a:p>
          <a:p>
            <a:r>
              <a:rPr lang="en-US" b="1" dirty="0" smtClean="0"/>
              <a:t>Albendazole </a:t>
            </a:r>
            <a:r>
              <a:rPr lang="en-US" dirty="0" smtClean="0"/>
              <a:t>has been reported to be effective against some microsporidia.</a:t>
            </a:r>
          </a:p>
          <a:p>
            <a:r>
              <a:rPr lang="en-US" b="1" dirty="0" smtClean="0"/>
              <a:t>Septrin</a:t>
            </a:r>
            <a:r>
              <a:rPr lang="en-US" dirty="0" smtClean="0"/>
              <a:t>(TMP-SMZ) appears to be effective for isosporiasis.</a:t>
            </a:r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Viral infections in HIV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Viral infections, especially with the herpes-virus group, pose significant problems for HIV-infected children.</a:t>
            </a:r>
          </a:p>
          <a:p>
            <a:r>
              <a:rPr lang="en-US" b="1" dirty="0" smtClean="0"/>
              <a:t>HSV</a:t>
            </a:r>
            <a:r>
              <a:rPr lang="en-US" dirty="0" smtClean="0"/>
              <a:t> causes </a:t>
            </a:r>
            <a:r>
              <a:rPr lang="en-US" i="1" dirty="0" smtClean="0"/>
              <a:t>recurrent</a:t>
            </a:r>
            <a:r>
              <a:rPr lang="en-US" dirty="0" smtClean="0"/>
              <a:t> </a:t>
            </a:r>
            <a:r>
              <a:rPr lang="en-US" i="1" dirty="0" smtClean="0"/>
              <a:t>gingivostomatitis</a:t>
            </a:r>
            <a:r>
              <a:rPr lang="en-US" dirty="0" smtClean="0"/>
              <a:t>, which may be complicated by local and distant cutaneous dissemination.</a:t>
            </a:r>
          </a:p>
          <a:p>
            <a:r>
              <a:rPr lang="en-US" b="1" dirty="0" smtClean="0"/>
              <a:t>Primary varicella-zoster virus infection </a:t>
            </a:r>
            <a:r>
              <a:rPr lang="en-US" dirty="0" smtClean="0"/>
              <a:t>(chickenpox) may be prolonged and complicated by bacterial infections or visceral dissemination, including pneumonitis.</a:t>
            </a:r>
          </a:p>
          <a:p>
            <a:r>
              <a:rPr lang="en-US" dirty="0" smtClean="0"/>
              <a:t>Recurrent, atypical, or chronic episodes of herpes zoster are often debilitating and require prolonged therapy with acyclovir(in case of resistance use </a:t>
            </a:r>
            <a:r>
              <a:rPr lang="en-US" b="1" dirty="0" smtClean="0"/>
              <a:t>Foscarnet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Herpes Gingivostomatitis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60830"/>
            <a:ext cx="7391400" cy="529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/>
              <a:t>Disseminated CMV infection</a:t>
            </a:r>
          </a:p>
          <a:p>
            <a:r>
              <a:rPr lang="en-US" dirty="0" smtClean="0"/>
              <a:t>occurs in the setting of severe CD4 depletion (&lt;50 CD4 cells/</a:t>
            </a:r>
            <a:r>
              <a:rPr lang="el-GR" dirty="0" smtClean="0"/>
              <a:t>μ</a:t>
            </a:r>
            <a:r>
              <a:rPr lang="en-US" dirty="0" smtClean="0"/>
              <a:t>L).</a:t>
            </a:r>
          </a:p>
          <a:p>
            <a:r>
              <a:rPr lang="en-US" dirty="0" smtClean="0"/>
              <a:t>may involve single or multiple organs.</a:t>
            </a:r>
          </a:p>
          <a:p>
            <a:r>
              <a:rPr lang="en-US" dirty="0" smtClean="0"/>
              <a:t>Retinitis, pneumonitis, esophagitis, gastritis with pyloric obstruction, hepatitis, colitis, and encephalitis have been reported.</a:t>
            </a:r>
          </a:p>
          <a:p>
            <a:r>
              <a:rPr lang="en-US" dirty="0" smtClean="0"/>
              <a:t>Complications are rarely seen if cART is given.</a:t>
            </a:r>
          </a:p>
          <a:p>
            <a:r>
              <a:rPr lang="en-US" b="1" dirty="0" smtClean="0"/>
              <a:t>Treatment:</a:t>
            </a:r>
          </a:p>
          <a:p>
            <a:r>
              <a:rPr lang="en-US" b="1" dirty="0" smtClean="0"/>
              <a:t>Ganciclovir</a:t>
            </a:r>
            <a:r>
              <a:rPr lang="en-US" dirty="0" smtClean="0"/>
              <a:t> (6 mg/kg bid IV) and</a:t>
            </a:r>
            <a:r>
              <a:rPr lang="en-US" b="1" dirty="0" smtClean="0"/>
              <a:t> foscarnet </a:t>
            </a:r>
            <a:r>
              <a:rPr lang="en-US" dirty="0" smtClean="0"/>
              <a:t>(60 mg/kg tid IV) are the drugs of choice.</a:t>
            </a:r>
          </a:p>
          <a:p>
            <a:r>
              <a:rPr lang="en-US" dirty="0" smtClean="0"/>
              <a:t>Often given together in children with sight-threatening CMV retinitis.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Measles</a:t>
            </a:r>
          </a:p>
          <a:p>
            <a:r>
              <a:rPr lang="en-US" dirty="0" smtClean="0"/>
              <a:t>may occur despite immunization and may present without the typical rash.</a:t>
            </a:r>
          </a:p>
          <a:p>
            <a:r>
              <a:rPr lang="en-US" dirty="0" smtClean="0"/>
              <a:t>often disseminates to the lung or brain with a high mortality rate.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Respiratory Viruses</a:t>
            </a:r>
          </a:p>
          <a:p>
            <a:r>
              <a:rPr lang="en-US" dirty="0" smtClean="0"/>
              <a:t> Respiratory viruses such as </a:t>
            </a:r>
            <a:r>
              <a:rPr lang="en-US" i="1" dirty="0" smtClean="0"/>
              <a:t>respiratory syncytial virus(RSV)</a:t>
            </a:r>
            <a:r>
              <a:rPr lang="en-US" dirty="0" smtClean="0"/>
              <a:t> and </a:t>
            </a:r>
            <a:r>
              <a:rPr lang="en-US" i="1" dirty="0" smtClean="0"/>
              <a:t>adenovirus</a:t>
            </a:r>
            <a:r>
              <a:rPr lang="en-US" b="1" dirty="0" smtClean="0"/>
              <a:t> </a:t>
            </a:r>
            <a:r>
              <a:rPr lang="en-US" dirty="0" smtClean="0"/>
              <a:t>may present with prolonged symptoms and persistent viral shedding.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(CDC)HIV infection Staging: Based on Age-specific CD4+ T-lymphocyte count and Percentage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 smtClean="0"/>
              <a:t>&lt;1yr</a:t>
            </a:r>
          </a:p>
          <a:p>
            <a:r>
              <a:rPr lang="en-US" dirty="0" smtClean="0"/>
              <a:t>Stage 1: &gt;1500cells/</a:t>
            </a:r>
            <a:r>
              <a:rPr lang="en-US" dirty="0" err="1" smtClean="0"/>
              <a:t>ul</a:t>
            </a:r>
            <a:r>
              <a:rPr lang="en-US" dirty="0" smtClean="0"/>
              <a:t>   (&gt;34%)</a:t>
            </a:r>
          </a:p>
          <a:p>
            <a:r>
              <a:rPr lang="en-US" dirty="0" smtClean="0"/>
              <a:t>Stage 2: 750—1499cells/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 smtClean="0"/>
              <a:t>Stage 3: &lt;750cells/</a:t>
            </a:r>
            <a:r>
              <a:rPr lang="en-US" dirty="0" err="1" smtClean="0"/>
              <a:t>ul</a:t>
            </a:r>
            <a:r>
              <a:rPr lang="en-US" dirty="0" smtClean="0"/>
              <a:t>   ( &lt;26%)</a:t>
            </a:r>
          </a:p>
          <a:p>
            <a:pPr>
              <a:buNone/>
            </a:pPr>
            <a:r>
              <a:rPr lang="en-US" b="1" u="sng" dirty="0" smtClean="0"/>
              <a:t>1-5yrs</a:t>
            </a:r>
          </a:p>
          <a:p>
            <a:r>
              <a:rPr lang="en-US" dirty="0" smtClean="0"/>
              <a:t>Stage 1: &gt;1000cells/</a:t>
            </a:r>
            <a:r>
              <a:rPr lang="en-US" dirty="0" err="1" smtClean="0"/>
              <a:t>ul</a:t>
            </a:r>
            <a:r>
              <a:rPr lang="en-US" dirty="0" smtClean="0"/>
              <a:t>   (&gt;30%)</a:t>
            </a:r>
          </a:p>
          <a:p>
            <a:r>
              <a:rPr lang="en-US" dirty="0" smtClean="0"/>
              <a:t>Stage 2: 500—999cells/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 smtClean="0"/>
              <a:t>Stage 3: &lt;500cells/</a:t>
            </a:r>
            <a:r>
              <a:rPr lang="en-US" dirty="0" err="1" smtClean="0"/>
              <a:t>ul</a:t>
            </a:r>
            <a:r>
              <a:rPr lang="en-US" dirty="0" smtClean="0"/>
              <a:t>    (&lt;22%)</a:t>
            </a:r>
          </a:p>
          <a:p>
            <a:pPr>
              <a:buNone/>
            </a:pPr>
            <a:r>
              <a:rPr lang="en-US" b="1" u="sng" dirty="0" smtClean="0"/>
              <a:t>&gt;6yrs</a:t>
            </a:r>
            <a:endParaRPr lang="en-US" dirty="0" smtClean="0"/>
          </a:p>
          <a:p>
            <a:r>
              <a:rPr lang="en-US" dirty="0" smtClean="0"/>
              <a:t>Stage 1: &gt;500cells/</a:t>
            </a:r>
            <a:r>
              <a:rPr lang="en-US" dirty="0" err="1" smtClean="0"/>
              <a:t>ul</a:t>
            </a:r>
            <a:r>
              <a:rPr lang="en-US" dirty="0" smtClean="0"/>
              <a:t>    (&gt;26%)</a:t>
            </a:r>
          </a:p>
          <a:p>
            <a:r>
              <a:rPr lang="en-US" dirty="0" smtClean="0"/>
              <a:t>Stage 2: 200—499cells/</a:t>
            </a:r>
            <a:r>
              <a:rPr lang="en-US" dirty="0" err="1" smtClean="0"/>
              <a:t>ul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Stage 3: &lt;200cells/</a:t>
            </a:r>
            <a:r>
              <a:rPr lang="en-US" dirty="0" err="1" smtClean="0"/>
              <a:t>ul</a:t>
            </a:r>
            <a:r>
              <a:rPr lang="en-US" dirty="0" smtClean="0"/>
              <a:t>  (&lt;14%)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WHO STAGING OF HIV FOR INFANTS AND CHILDREN WITH ESTABLISHED HIV INFECTION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Clinical Stage 1</a:t>
            </a:r>
          </a:p>
          <a:p>
            <a:r>
              <a:rPr lang="en-US" dirty="0" smtClean="0"/>
              <a:t>Asymptomatic</a:t>
            </a:r>
          </a:p>
          <a:p>
            <a:r>
              <a:rPr lang="en-US" dirty="0" smtClean="0"/>
              <a:t>Persistent generalized lymphadenopathy</a:t>
            </a:r>
          </a:p>
          <a:p>
            <a:pPr>
              <a:buNone/>
            </a:pPr>
            <a:r>
              <a:rPr lang="en-US" b="1" dirty="0" smtClean="0"/>
              <a:t>Clinical Stage 2</a:t>
            </a:r>
          </a:p>
          <a:p>
            <a:r>
              <a:rPr lang="en-US" dirty="0" smtClean="0"/>
              <a:t>Unexplained persistent hepatosplenomegaly</a:t>
            </a:r>
            <a:endParaRPr lang="en-US" dirty="0"/>
          </a:p>
          <a:p>
            <a:r>
              <a:rPr lang="en-US" dirty="0" smtClean="0"/>
              <a:t>Papular pruritic eruptions</a:t>
            </a:r>
          </a:p>
          <a:p>
            <a:r>
              <a:rPr lang="en-US" dirty="0" smtClean="0"/>
              <a:t>Extensive wart virus infection</a:t>
            </a:r>
            <a:endParaRPr lang="en-US" dirty="0"/>
          </a:p>
          <a:p>
            <a:r>
              <a:rPr lang="en-US" dirty="0" smtClean="0"/>
              <a:t>Extensive molluscum contagiosum</a:t>
            </a:r>
            <a:endParaRPr lang="en-US" dirty="0"/>
          </a:p>
          <a:p>
            <a:r>
              <a:rPr lang="en-US" dirty="0" smtClean="0"/>
              <a:t>Recurrent oral ulcerations</a:t>
            </a:r>
          </a:p>
          <a:p>
            <a:r>
              <a:rPr lang="en-US" dirty="0" smtClean="0"/>
              <a:t>Unexplained persistent parotid enlargement</a:t>
            </a:r>
          </a:p>
          <a:p>
            <a:r>
              <a:rPr lang="en-US" dirty="0" smtClean="0"/>
              <a:t>Lineal gingival erythema</a:t>
            </a:r>
            <a:endParaRPr lang="en-US" dirty="0"/>
          </a:p>
          <a:p>
            <a:r>
              <a:rPr lang="en-US" dirty="0" smtClean="0"/>
              <a:t>Herpes zoster</a:t>
            </a:r>
          </a:p>
          <a:p>
            <a:r>
              <a:rPr lang="en-US" dirty="0" smtClean="0"/>
              <a:t>Recurrent or chronic upper respiratory tract infections (otitis media, otorrhoea, sinusitis, tonsillitis)</a:t>
            </a:r>
          </a:p>
          <a:p>
            <a:r>
              <a:rPr lang="en-US" dirty="0" smtClean="0"/>
              <a:t>Fungal nail infections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STAGING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Clinical Stage 3</a:t>
            </a:r>
          </a:p>
          <a:p>
            <a:r>
              <a:rPr lang="en-US" dirty="0" smtClean="0"/>
              <a:t>Unexplained moderate malnutrition not adequately responding to standard therapy</a:t>
            </a:r>
          </a:p>
          <a:p>
            <a:r>
              <a:rPr lang="en-US" dirty="0" smtClean="0"/>
              <a:t>Unexplained persistent diarrhoea (14 days or more)</a:t>
            </a:r>
          </a:p>
          <a:p>
            <a:r>
              <a:rPr lang="en-US" dirty="0" smtClean="0"/>
              <a:t>Unexplained persistent fever (above 37.5 °C, intermittent or constant, for longer than one month)</a:t>
            </a:r>
          </a:p>
          <a:p>
            <a:r>
              <a:rPr lang="en-US" dirty="0" smtClean="0"/>
              <a:t>Persistent oral Candidiasis (after first 6 weeks of life)</a:t>
            </a:r>
          </a:p>
          <a:p>
            <a:r>
              <a:rPr lang="en-US" dirty="0" smtClean="0"/>
              <a:t>Oral hairy leukoplakia</a:t>
            </a:r>
          </a:p>
          <a:p>
            <a:r>
              <a:rPr lang="en-US" dirty="0" smtClean="0"/>
              <a:t>Acute necrotizing ulcerative gingivitis/periodontitis</a:t>
            </a:r>
          </a:p>
          <a:p>
            <a:r>
              <a:rPr lang="en-US" dirty="0" smtClean="0"/>
              <a:t>Lymph node TB</a:t>
            </a:r>
          </a:p>
          <a:p>
            <a:r>
              <a:rPr lang="en-US" dirty="0" smtClean="0"/>
              <a:t>Pulmonary TB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STAGING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Severe recurrent bacterial pneumonia</a:t>
            </a:r>
          </a:p>
          <a:p>
            <a:r>
              <a:rPr lang="en-US" dirty="0" smtClean="0"/>
              <a:t>Symptomatic lymphoid interstitial pneumonitis</a:t>
            </a:r>
          </a:p>
          <a:p>
            <a:r>
              <a:rPr lang="en-US" dirty="0" smtClean="0"/>
              <a:t>Chronic HIV-associated lung disease including bronchiectasis</a:t>
            </a:r>
          </a:p>
          <a:p>
            <a:r>
              <a:rPr lang="en-US" dirty="0" smtClean="0"/>
              <a:t>Unexplained anaemia (&lt;8.0 g/dl), neutropenia (&lt;0.5×109/L</a:t>
            </a:r>
            <a:r>
              <a:rPr lang="en-US" baseline="30000" dirty="0" smtClean="0"/>
              <a:t>3</a:t>
            </a:r>
            <a:r>
              <a:rPr lang="en-US" dirty="0" smtClean="0"/>
              <a:t>) or chronic thrombocytopenia (&lt;50 × 10</a:t>
            </a:r>
            <a:r>
              <a:rPr lang="en-US" baseline="30000" dirty="0" smtClean="0"/>
              <a:t>9</a:t>
            </a:r>
            <a:r>
              <a:rPr lang="en-US" dirty="0" smtClean="0"/>
              <a:t>/L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Clinical Stage 4</a:t>
            </a:r>
          </a:p>
          <a:p>
            <a:r>
              <a:rPr lang="en-US" dirty="0" smtClean="0"/>
              <a:t>Unexplained severe wasting, stunting or severe malnutrition not responding to standard therapy</a:t>
            </a:r>
          </a:p>
          <a:p>
            <a:r>
              <a:rPr lang="en-US" dirty="0" smtClean="0"/>
              <a:t>Pneumocystis pneumonia</a:t>
            </a:r>
          </a:p>
          <a:p>
            <a:r>
              <a:rPr lang="en-US" dirty="0" smtClean="0"/>
              <a:t>Recurrent severe bacterial infections (e.g. empyema, pyomyositis, bone or joint infection, meningitis, but excluding pneumonia)</a:t>
            </a:r>
          </a:p>
          <a:p>
            <a:r>
              <a:rPr lang="en-US" dirty="0" smtClean="0"/>
              <a:t>Chronic herpes simplex infection; (orolabial or cutaneous of more than one month's duration, or visceral at any site)</a:t>
            </a:r>
          </a:p>
          <a:p>
            <a:r>
              <a:rPr lang="en-US" dirty="0" smtClean="0"/>
              <a:t>Extrapulmonary TB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STAGING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Kaposi sarcoma</a:t>
            </a:r>
          </a:p>
          <a:p>
            <a:r>
              <a:rPr lang="en-US" dirty="0" smtClean="0"/>
              <a:t>Oesophageal candidiasis (or candiadisis of trachea, bronchi or lungs)</a:t>
            </a:r>
          </a:p>
          <a:p>
            <a:r>
              <a:rPr lang="en-US" dirty="0" smtClean="0"/>
              <a:t>Central nervous system toxoplasmosis (after the neonatal period)</a:t>
            </a:r>
          </a:p>
          <a:p>
            <a:r>
              <a:rPr lang="en-US" dirty="0" smtClean="0"/>
              <a:t>HIV encephalopathy</a:t>
            </a:r>
          </a:p>
          <a:p>
            <a:r>
              <a:rPr lang="en-US" dirty="0" smtClean="0"/>
              <a:t>Cytomegalovirus (CMV) infection; retinitis or CMV infection affecting another organ, with onset at age more than 1 month</a:t>
            </a:r>
          </a:p>
          <a:p>
            <a:r>
              <a:rPr lang="en-US" dirty="0" smtClean="0"/>
              <a:t>Extrapulmonary cryptococcosis including meningitis</a:t>
            </a:r>
          </a:p>
          <a:p>
            <a:r>
              <a:rPr lang="en-US" dirty="0" smtClean="0"/>
              <a:t>Disseminated endemic mycosis (extrapulmonary histoplasmosis, coccidioidomycosis, penicilliosis)</a:t>
            </a:r>
          </a:p>
          <a:p>
            <a:r>
              <a:rPr lang="en-US" dirty="0" smtClean="0"/>
              <a:t>Chronic cryptosporidiosis (with diarrhoea)</a:t>
            </a:r>
          </a:p>
          <a:p>
            <a:r>
              <a:rPr lang="en-US" dirty="0" smtClean="0"/>
              <a:t>Chronic isosporiasis</a:t>
            </a:r>
            <a:endParaRPr lang="en-US" dirty="0"/>
          </a:p>
          <a:p>
            <a:r>
              <a:rPr lang="en-US" dirty="0" smtClean="0"/>
              <a:t>Disseminated nontuberculous mycobacterial infection</a:t>
            </a:r>
          </a:p>
          <a:p>
            <a:r>
              <a:rPr lang="en-US" dirty="0" smtClean="0"/>
              <a:t>Cerebral or B cell non-Hodgkin lymphoma</a:t>
            </a:r>
          </a:p>
          <a:p>
            <a:r>
              <a:rPr lang="en-US" dirty="0" smtClean="0"/>
              <a:t>Progressive multifocal leukoencephalopathy</a:t>
            </a:r>
          </a:p>
          <a:p>
            <a:r>
              <a:rPr lang="en-US" dirty="0" smtClean="0"/>
              <a:t>HIV-associated cardiomyopathy or nephropathy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INFECTIONS IN HIV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Bacterial Infections in HIV</a:t>
            </a:r>
          </a:p>
          <a:p>
            <a:r>
              <a:rPr lang="en-US" sz="2400" dirty="0"/>
              <a:t>Approximately 20% of AIDS-defining illnesses in children are </a:t>
            </a:r>
            <a:r>
              <a:rPr lang="en-US" sz="2400" dirty="0" smtClean="0"/>
              <a:t>recurrent bacterial </a:t>
            </a:r>
            <a:r>
              <a:rPr lang="en-US" sz="2400" dirty="0"/>
              <a:t>infections caused primarily by encapsulated </a:t>
            </a:r>
            <a:r>
              <a:rPr lang="en-US" sz="2400" dirty="0" smtClean="0"/>
              <a:t>organisms such </a:t>
            </a:r>
            <a:r>
              <a:rPr lang="en-US" sz="2400" dirty="0"/>
              <a:t>as </a:t>
            </a:r>
            <a:r>
              <a:rPr lang="en-US" sz="2400" b="1" i="1" dirty="0"/>
              <a:t>Streptococcus pneumoniae </a:t>
            </a:r>
            <a:r>
              <a:rPr lang="en-US" sz="2400" i="1" dirty="0"/>
              <a:t>and </a:t>
            </a:r>
            <a:r>
              <a:rPr lang="en-US" sz="2400" b="1" i="1" dirty="0"/>
              <a:t>Salmonella</a:t>
            </a:r>
            <a:r>
              <a:rPr lang="en-US" sz="2400" i="1" dirty="0"/>
              <a:t> as a result of </a:t>
            </a:r>
            <a:r>
              <a:rPr lang="en-US" sz="2400" i="1" dirty="0" smtClean="0"/>
              <a:t>disturbances </a:t>
            </a:r>
            <a:r>
              <a:rPr lang="en-US" sz="2400" dirty="0" smtClean="0"/>
              <a:t>in </a:t>
            </a:r>
            <a:r>
              <a:rPr lang="en-US" sz="2400" dirty="0"/>
              <a:t>humoral immunity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Other pathogens, </a:t>
            </a:r>
            <a:r>
              <a:rPr lang="en-US" sz="2400" dirty="0" smtClean="0"/>
              <a:t>include: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i="1" dirty="0" smtClean="0"/>
              <a:t>Staphylococcus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Enterococcus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 </a:t>
            </a:r>
            <a:r>
              <a:rPr lang="en-US" sz="2400" i="1" dirty="0"/>
              <a:t>Pseudomonas </a:t>
            </a:r>
            <a:r>
              <a:rPr lang="en-US" sz="2400" i="1" dirty="0" smtClean="0"/>
              <a:t>aeruginosa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 </a:t>
            </a:r>
            <a:r>
              <a:rPr lang="en-US" sz="2400" i="1" dirty="0"/>
              <a:t>Haemophilus </a:t>
            </a:r>
            <a:r>
              <a:rPr lang="en-US" sz="2400" i="1" dirty="0" smtClean="0"/>
              <a:t>influenzae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Other </a:t>
            </a:r>
            <a:r>
              <a:rPr lang="en-US" sz="2400" dirty="0"/>
              <a:t>Gram-positive and Gram-negative </a:t>
            </a:r>
            <a:r>
              <a:rPr lang="en-US" sz="2400" dirty="0" smtClean="0"/>
              <a:t>organisms may also be seen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most common serious infections in HIV-infected </a:t>
            </a:r>
            <a:r>
              <a:rPr lang="en-US" sz="2800" dirty="0" smtClean="0"/>
              <a:t>children are </a:t>
            </a:r>
            <a:r>
              <a:rPr lang="en-US" sz="2800" b="1" i="1" dirty="0"/>
              <a:t>bacteremia, sepsis, and bacterial pneumonia</a:t>
            </a:r>
            <a:r>
              <a:rPr lang="en-US" sz="2800" dirty="0"/>
              <a:t>, accounting for </a:t>
            </a:r>
            <a:r>
              <a:rPr lang="en-US" sz="2800" b="1" dirty="0"/>
              <a:t>&gt;</a:t>
            </a:r>
            <a:r>
              <a:rPr lang="en-US" sz="2800" b="1" dirty="0" smtClean="0"/>
              <a:t>50</a:t>
            </a:r>
            <a:r>
              <a:rPr lang="en-US" sz="2800" b="1" dirty="0"/>
              <a:t>% </a:t>
            </a:r>
            <a:r>
              <a:rPr lang="en-US" sz="2800" dirty="0"/>
              <a:t>of infections in these patients</a:t>
            </a:r>
            <a:r>
              <a:rPr lang="en-US" dirty="0" smtClean="0"/>
              <a:t>.</a:t>
            </a:r>
          </a:p>
          <a:p>
            <a:r>
              <a:rPr lang="en-US" sz="2800" dirty="0"/>
              <a:t>Meningitis, </a:t>
            </a:r>
            <a:r>
              <a:rPr lang="en-US" sz="2800" dirty="0" smtClean="0"/>
              <a:t>UTIs, deep-seated abscesses, and bone/joint </a:t>
            </a:r>
            <a:r>
              <a:rPr lang="en-US" sz="2800" dirty="0"/>
              <a:t>infections occur </a:t>
            </a:r>
            <a:r>
              <a:rPr lang="en-US" sz="2800" dirty="0" smtClean="0"/>
              <a:t>less frequently</a:t>
            </a:r>
            <a:r>
              <a:rPr lang="en-US" dirty="0" smtClean="0"/>
              <a:t>.</a:t>
            </a:r>
          </a:p>
          <a:p>
            <a:r>
              <a:rPr lang="en-US" sz="3000" dirty="0"/>
              <a:t>Milder recurrent infections, such as </a:t>
            </a:r>
            <a:r>
              <a:rPr lang="en-US" sz="3000" b="1" i="1" dirty="0"/>
              <a:t>otitis media, </a:t>
            </a:r>
            <a:r>
              <a:rPr lang="en-US" sz="3000" b="1" i="1" dirty="0" smtClean="0"/>
              <a:t>sinusitis, and </a:t>
            </a:r>
            <a:r>
              <a:rPr lang="en-US" sz="3000" b="1" i="1" dirty="0"/>
              <a:t>skin and soft tissue infections</a:t>
            </a:r>
            <a:r>
              <a:rPr lang="en-US" sz="3000" dirty="0"/>
              <a:t>, are very common and may </a:t>
            </a:r>
            <a:r>
              <a:rPr lang="en-US" sz="3000" dirty="0" smtClean="0"/>
              <a:t>be chronic </a:t>
            </a:r>
            <a:r>
              <a:rPr lang="en-US" sz="3000" dirty="0"/>
              <a:t>with atypical presentations.</a:t>
            </a:r>
            <a:endParaRPr lang="en-US" sz="3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1534</Words>
  <Application>Microsoft Office PowerPoint</Application>
  <PresentationFormat>On-screen Show (4:3)</PresentationFormat>
  <Paragraphs>168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CLINICAL MANIFESTATIONS OF HIV</vt:lpstr>
      <vt:lpstr>EARLY CLINICAL MANIFESTATIONS --Physical examination at birth may be normal --Initial symptoms- lymphadenopathy, hepatosplenomegaly, nonspecific (chronic/ recurrent diarrhoea, wasting, oral thrush, failure to thrive) --Symptons common in children than adults, include : recurrent bacterial infections, chronic parotid swelling, LIP, early onset of neurologic deterioration. </vt:lpstr>
      <vt:lpstr>(CDC)HIV infection Staging: Based on Age-specific CD4+ T-lymphocyte count and Percentage </vt:lpstr>
      <vt:lpstr>WHO STAGING OF HIV FOR INFANTS AND CHILDREN WITH ESTABLISHED HIV INFECTION </vt:lpstr>
      <vt:lpstr>WHO STAGING</vt:lpstr>
      <vt:lpstr>WHO STAGING</vt:lpstr>
      <vt:lpstr>WHO STAGING</vt:lpstr>
      <vt:lpstr>INFECTIONS IN HIV </vt:lpstr>
      <vt:lpstr>Slide 9</vt:lpstr>
      <vt:lpstr>Opportunistic infections in HIV</vt:lpstr>
      <vt:lpstr>Pneumocystis jiroveci pneumonia(PJP)</vt:lpstr>
      <vt:lpstr>Slide 12</vt:lpstr>
      <vt:lpstr>Slide 13</vt:lpstr>
      <vt:lpstr>PJP Chest X-rays</vt:lpstr>
      <vt:lpstr>Nodules in PJP</vt:lpstr>
      <vt:lpstr>Nontuberculous mycobacterial infection</vt:lpstr>
      <vt:lpstr>Slide 17</vt:lpstr>
      <vt:lpstr>Slide 18</vt:lpstr>
      <vt:lpstr>Fungal infections in HIV-infected children</vt:lpstr>
      <vt:lpstr>Slide 20</vt:lpstr>
      <vt:lpstr>Parasitic infections in HIV</vt:lpstr>
      <vt:lpstr>Viral infections in HIV</vt:lpstr>
      <vt:lpstr>Herpes Gingivostomatitis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MANIFESTATIONS OF HIV</dc:title>
  <dc:creator>Students</dc:creator>
  <cp:lastModifiedBy>festo</cp:lastModifiedBy>
  <cp:revision>122</cp:revision>
  <dcterms:created xsi:type="dcterms:W3CDTF">2017-05-22T09:20:26Z</dcterms:created>
  <dcterms:modified xsi:type="dcterms:W3CDTF">2017-05-24T10:46:33Z</dcterms:modified>
</cp:coreProperties>
</file>