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257" r:id="rId3"/>
    <p:sldId id="260" r:id="rId4"/>
    <p:sldId id="262" r:id="rId5"/>
    <p:sldId id="261" r:id="rId6"/>
    <p:sldId id="308" r:id="rId7"/>
    <p:sldId id="310" r:id="rId8"/>
    <p:sldId id="314" r:id="rId9"/>
    <p:sldId id="309" r:id="rId10"/>
    <p:sldId id="311" r:id="rId11"/>
    <p:sldId id="312" r:id="rId12"/>
    <p:sldId id="313" r:id="rId13"/>
    <p:sldId id="258" r:id="rId14"/>
    <p:sldId id="259" r:id="rId15"/>
    <p:sldId id="328" r:id="rId16"/>
    <p:sldId id="264" r:id="rId17"/>
    <p:sldId id="263" r:id="rId18"/>
    <p:sldId id="275" r:id="rId19"/>
    <p:sldId id="265" r:id="rId20"/>
    <p:sldId id="279" r:id="rId21"/>
    <p:sldId id="294" r:id="rId22"/>
    <p:sldId id="295" r:id="rId23"/>
    <p:sldId id="325" r:id="rId24"/>
    <p:sldId id="296" r:id="rId25"/>
    <p:sldId id="280" r:id="rId26"/>
    <p:sldId id="297" r:id="rId27"/>
    <p:sldId id="327" r:id="rId28"/>
    <p:sldId id="274" r:id="rId29"/>
    <p:sldId id="298" r:id="rId30"/>
    <p:sldId id="299" r:id="rId31"/>
    <p:sldId id="315" r:id="rId32"/>
    <p:sldId id="300" r:id="rId33"/>
    <p:sldId id="278" r:id="rId34"/>
    <p:sldId id="326" r:id="rId35"/>
    <p:sldId id="282" r:id="rId36"/>
    <p:sldId id="281" r:id="rId37"/>
    <p:sldId id="330" r:id="rId38"/>
    <p:sldId id="302" r:id="rId39"/>
    <p:sldId id="301" r:id="rId40"/>
    <p:sldId id="283" r:id="rId41"/>
    <p:sldId id="305" r:id="rId42"/>
    <p:sldId id="304" r:id="rId43"/>
    <p:sldId id="306" r:id="rId44"/>
    <p:sldId id="303" r:id="rId45"/>
    <p:sldId id="329" r:id="rId46"/>
    <p:sldId id="284" r:id="rId47"/>
    <p:sldId id="307" r:id="rId48"/>
    <p:sldId id="290" r:id="rId49"/>
    <p:sldId id="289" r:id="rId50"/>
    <p:sldId id="268" r:id="rId51"/>
    <p:sldId id="288" r:id="rId52"/>
    <p:sldId id="269" r:id="rId53"/>
    <p:sldId id="270" r:id="rId54"/>
    <p:sldId id="271" r:id="rId55"/>
    <p:sldId id="272" r:id="rId56"/>
    <p:sldId id="273" r:id="rId57"/>
    <p:sldId id="285" r:id="rId58"/>
    <p:sldId id="324" r:id="rId59"/>
    <p:sldId id="322" r:id="rId60"/>
    <p:sldId id="291" r:id="rId61"/>
    <p:sldId id="317" r:id="rId62"/>
    <p:sldId id="318" r:id="rId63"/>
    <p:sldId id="319" r:id="rId64"/>
    <p:sldId id="320" r:id="rId65"/>
    <p:sldId id="292" r:id="rId66"/>
    <p:sldId id="293"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6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3B7231-448B-4E02-BB1F-6E2F829A4A85}" type="datetimeFigureOut">
              <a:rPr lang="en-US" smtClean="0"/>
              <a:t>12/6/2018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468411-D098-44CE-92F6-E2DF8BC4055F}" type="slidenum">
              <a:rPr lang="en-US" smtClean="0"/>
              <a:t>‹#›</a:t>
            </a:fld>
            <a:endParaRPr lang="en-US"/>
          </a:p>
        </p:txBody>
      </p:sp>
    </p:spTree>
    <p:extLst>
      <p:ext uri="{BB962C8B-B14F-4D97-AF65-F5344CB8AC3E}">
        <p14:creationId xmlns:p14="http://schemas.microsoft.com/office/powerpoint/2010/main" val="4117290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468411-D098-44CE-92F6-E2DF8BC4055F}" type="slidenum">
              <a:rPr lang="en-US" smtClean="0"/>
              <a:t>57</a:t>
            </a:fld>
            <a:endParaRPr lang="en-US"/>
          </a:p>
        </p:txBody>
      </p:sp>
    </p:spTree>
    <p:extLst>
      <p:ext uri="{BB962C8B-B14F-4D97-AF65-F5344CB8AC3E}">
        <p14:creationId xmlns:p14="http://schemas.microsoft.com/office/powerpoint/2010/main" val="383617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468411-D098-44CE-92F6-E2DF8BC4055F}" type="slidenum">
              <a:rPr lang="en-US" smtClean="0"/>
              <a:t>61</a:t>
            </a:fld>
            <a:endParaRPr lang="en-US"/>
          </a:p>
        </p:txBody>
      </p:sp>
    </p:spTree>
    <p:extLst>
      <p:ext uri="{BB962C8B-B14F-4D97-AF65-F5344CB8AC3E}">
        <p14:creationId xmlns:p14="http://schemas.microsoft.com/office/powerpoint/2010/main" val="71980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D7ECD2-3E37-4DF8-A59C-938743BE41C4}"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9C220-C963-4B23-9B1D-C7C6276CD8B9}" type="slidenum">
              <a:rPr lang="en-US" smtClean="0"/>
              <a:t>‹#›</a:t>
            </a:fld>
            <a:endParaRPr lang="en-US"/>
          </a:p>
        </p:txBody>
      </p:sp>
    </p:spTree>
    <p:extLst>
      <p:ext uri="{BB962C8B-B14F-4D97-AF65-F5344CB8AC3E}">
        <p14:creationId xmlns:p14="http://schemas.microsoft.com/office/powerpoint/2010/main" val="4108830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D7ECD2-3E37-4DF8-A59C-938743BE41C4}"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9C220-C963-4B23-9B1D-C7C6276CD8B9}" type="slidenum">
              <a:rPr lang="en-US" smtClean="0"/>
              <a:t>‹#›</a:t>
            </a:fld>
            <a:endParaRPr lang="en-US"/>
          </a:p>
        </p:txBody>
      </p:sp>
    </p:spTree>
    <p:extLst>
      <p:ext uri="{BB962C8B-B14F-4D97-AF65-F5344CB8AC3E}">
        <p14:creationId xmlns:p14="http://schemas.microsoft.com/office/powerpoint/2010/main" val="316691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D7ECD2-3E37-4DF8-A59C-938743BE41C4}"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9C220-C963-4B23-9B1D-C7C6276CD8B9}" type="slidenum">
              <a:rPr lang="en-US" smtClean="0"/>
              <a:t>‹#›</a:t>
            </a:fld>
            <a:endParaRPr lang="en-US"/>
          </a:p>
        </p:txBody>
      </p:sp>
    </p:spTree>
    <p:extLst>
      <p:ext uri="{BB962C8B-B14F-4D97-AF65-F5344CB8AC3E}">
        <p14:creationId xmlns:p14="http://schemas.microsoft.com/office/powerpoint/2010/main" val="143773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D7ECD2-3E37-4DF8-A59C-938743BE41C4}"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9C220-C963-4B23-9B1D-C7C6276CD8B9}" type="slidenum">
              <a:rPr lang="en-US" smtClean="0"/>
              <a:t>‹#›</a:t>
            </a:fld>
            <a:endParaRPr lang="en-US"/>
          </a:p>
        </p:txBody>
      </p:sp>
    </p:spTree>
    <p:extLst>
      <p:ext uri="{BB962C8B-B14F-4D97-AF65-F5344CB8AC3E}">
        <p14:creationId xmlns:p14="http://schemas.microsoft.com/office/powerpoint/2010/main" val="3155161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D7ECD2-3E37-4DF8-A59C-938743BE41C4}"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9C220-C963-4B23-9B1D-C7C6276CD8B9}" type="slidenum">
              <a:rPr lang="en-US" smtClean="0"/>
              <a:t>‹#›</a:t>
            </a:fld>
            <a:endParaRPr lang="en-US"/>
          </a:p>
        </p:txBody>
      </p:sp>
    </p:spTree>
    <p:extLst>
      <p:ext uri="{BB962C8B-B14F-4D97-AF65-F5344CB8AC3E}">
        <p14:creationId xmlns:p14="http://schemas.microsoft.com/office/powerpoint/2010/main" val="3734613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D7ECD2-3E37-4DF8-A59C-938743BE41C4}"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99C220-C963-4B23-9B1D-C7C6276CD8B9}" type="slidenum">
              <a:rPr lang="en-US" smtClean="0"/>
              <a:t>‹#›</a:t>
            </a:fld>
            <a:endParaRPr lang="en-US"/>
          </a:p>
        </p:txBody>
      </p:sp>
    </p:spTree>
    <p:extLst>
      <p:ext uri="{BB962C8B-B14F-4D97-AF65-F5344CB8AC3E}">
        <p14:creationId xmlns:p14="http://schemas.microsoft.com/office/powerpoint/2010/main" val="4269998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D7ECD2-3E37-4DF8-A59C-938743BE41C4}" type="datetimeFigureOut">
              <a:rPr lang="en-US" smtClean="0"/>
              <a:t>12/6/2018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99C220-C963-4B23-9B1D-C7C6276CD8B9}" type="slidenum">
              <a:rPr lang="en-US" smtClean="0"/>
              <a:t>‹#›</a:t>
            </a:fld>
            <a:endParaRPr lang="en-US"/>
          </a:p>
        </p:txBody>
      </p:sp>
    </p:spTree>
    <p:extLst>
      <p:ext uri="{BB962C8B-B14F-4D97-AF65-F5344CB8AC3E}">
        <p14:creationId xmlns:p14="http://schemas.microsoft.com/office/powerpoint/2010/main" val="1940069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D7ECD2-3E37-4DF8-A59C-938743BE41C4}" type="datetimeFigureOut">
              <a:rPr lang="en-US" smtClean="0"/>
              <a:t>12/6/2018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99C220-C963-4B23-9B1D-C7C6276CD8B9}" type="slidenum">
              <a:rPr lang="en-US" smtClean="0"/>
              <a:t>‹#›</a:t>
            </a:fld>
            <a:endParaRPr lang="en-US"/>
          </a:p>
        </p:txBody>
      </p:sp>
    </p:spTree>
    <p:extLst>
      <p:ext uri="{BB962C8B-B14F-4D97-AF65-F5344CB8AC3E}">
        <p14:creationId xmlns:p14="http://schemas.microsoft.com/office/powerpoint/2010/main" val="2429678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D7ECD2-3E37-4DF8-A59C-938743BE41C4}" type="datetimeFigureOut">
              <a:rPr lang="en-US" smtClean="0"/>
              <a:t>12/6/2018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99C220-C963-4B23-9B1D-C7C6276CD8B9}" type="slidenum">
              <a:rPr lang="en-US" smtClean="0"/>
              <a:t>‹#›</a:t>
            </a:fld>
            <a:endParaRPr lang="en-US"/>
          </a:p>
        </p:txBody>
      </p:sp>
    </p:spTree>
    <p:extLst>
      <p:ext uri="{BB962C8B-B14F-4D97-AF65-F5344CB8AC3E}">
        <p14:creationId xmlns:p14="http://schemas.microsoft.com/office/powerpoint/2010/main" val="533775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D7ECD2-3E37-4DF8-A59C-938743BE41C4}"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99C220-C963-4B23-9B1D-C7C6276CD8B9}" type="slidenum">
              <a:rPr lang="en-US" smtClean="0"/>
              <a:t>‹#›</a:t>
            </a:fld>
            <a:endParaRPr lang="en-US"/>
          </a:p>
        </p:txBody>
      </p:sp>
    </p:spTree>
    <p:extLst>
      <p:ext uri="{BB962C8B-B14F-4D97-AF65-F5344CB8AC3E}">
        <p14:creationId xmlns:p14="http://schemas.microsoft.com/office/powerpoint/2010/main" val="3907248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D7ECD2-3E37-4DF8-A59C-938743BE41C4}"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99C220-C963-4B23-9B1D-C7C6276CD8B9}" type="slidenum">
              <a:rPr lang="en-US" smtClean="0"/>
              <a:t>‹#›</a:t>
            </a:fld>
            <a:endParaRPr lang="en-US"/>
          </a:p>
        </p:txBody>
      </p:sp>
    </p:spTree>
    <p:extLst>
      <p:ext uri="{BB962C8B-B14F-4D97-AF65-F5344CB8AC3E}">
        <p14:creationId xmlns:p14="http://schemas.microsoft.com/office/powerpoint/2010/main" val="3960024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D7ECD2-3E37-4DF8-A59C-938743BE41C4}" type="datetimeFigureOut">
              <a:rPr lang="en-US" smtClean="0"/>
              <a:t>12/6/2018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99C220-C963-4B23-9B1D-C7C6276CD8B9}" type="slidenum">
              <a:rPr lang="en-US" smtClean="0"/>
              <a:t>‹#›</a:t>
            </a:fld>
            <a:endParaRPr lang="en-US"/>
          </a:p>
        </p:txBody>
      </p:sp>
    </p:spTree>
    <p:extLst>
      <p:ext uri="{BB962C8B-B14F-4D97-AF65-F5344CB8AC3E}">
        <p14:creationId xmlns:p14="http://schemas.microsoft.com/office/powerpoint/2010/main" val="1106724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12:HIV and AIDS</a:t>
            </a:r>
          </a:p>
        </p:txBody>
      </p:sp>
      <p:sp>
        <p:nvSpPr>
          <p:cNvPr id="3" name="Subtitle 2"/>
          <p:cNvSpPr>
            <a:spLocks noGrp="1"/>
          </p:cNvSpPr>
          <p:nvPr>
            <p:ph type="subTitle" idx="1"/>
          </p:nvPr>
        </p:nvSpPr>
        <p:spPr/>
        <p:txBody>
          <a:bodyPr>
            <a:normAutofit fontScale="85000" lnSpcReduction="20000"/>
          </a:bodyPr>
          <a:lstStyle/>
          <a:p>
            <a:r>
              <a:rPr lang="en-US" dirty="0"/>
              <a:t>CODE:HVA 1103</a:t>
            </a:r>
          </a:p>
          <a:p>
            <a:r>
              <a:rPr lang="en-US" dirty="0"/>
              <a:t>HOURS:30</a:t>
            </a:r>
          </a:p>
          <a:p>
            <a:r>
              <a:rPr lang="en-US" dirty="0"/>
              <a:t>CREDITS:3</a:t>
            </a:r>
          </a:p>
          <a:p>
            <a:r>
              <a:rPr lang="en-US" dirty="0"/>
              <a:t>Lecturer :</a:t>
            </a:r>
            <a:r>
              <a:rPr lang="en-US" dirty="0" err="1"/>
              <a:t>Lydiah</a:t>
            </a:r>
            <a:r>
              <a:rPr lang="en-US" dirty="0"/>
              <a:t> </a:t>
            </a:r>
            <a:r>
              <a:rPr lang="en-US" dirty="0" err="1"/>
              <a:t>Cheyech</a:t>
            </a:r>
            <a:endParaRPr lang="en-US" dirty="0"/>
          </a:p>
          <a:p>
            <a:endParaRPr lang="en-US" dirty="0"/>
          </a:p>
        </p:txBody>
      </p:sp>
    </p:spTree>
    <p:extLst>
      <p:ext uri="{BB962C8B-B14F-4D97-AF65-F5344CB8AC3E}">
        <p14:creationId xmlns:p14="http://schemas.microsoft.com/office/powerpoint/2010/main" val="1745179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US" dirty="0"/>
              <a:t>Emotional </a:t>
            </a:r>
            <a:r>
              <a:rPr lang="en-US" dirty="0" smtClean="0"/>
              <a:t>Elements e.g</a:t>
            </a:r>
            <a:r>
              <a:rPr lang="en-US" dirty="0"/>
              <a:t>. A woman does not perceive that there is any health risks associated </a:t>
            </a:r>
            <a:r>
              <a:rPr lang="en-US" dirty="0" smtClean="0"/>
              <a:t> with </a:t>
            </a:r>
            <a:r>
              <a:rPr lang="en-US" dirty="0"/>
              <a:t>being pregnant and that she is in no way vulnerable. </a:t>
            </a:r>
            <a:endParaRPr lang="en-US" dirty="0" smtClean="0"/>
          </a:p>
          <a:p>
            <a:r>
              <a:rPr lang="en-US" dirty="0" smtClean="0"/>
              <a:t>Antecedents </a:t>
            </a:r>
            <a:r>
              <a:rPr lang="en-US" dirty="0"/>
              <a:t>to Behavior </a:t>
            </a:r>
            <a:r>
              <a:rPr lang="en-US" dirty="0" smtClean="0"/>
              <a:t>Change describes </a:t>
            </a:r>
            <a:r>
              <a:rPr lang="en-US" dirty="0"/>
              <a:t>antecedent determinants of behavior as something that </a:t>
            </a:r>
            <a:r>
              <a:rPr lang="en-US" dirty="0" smtClean="0"/>
              <a:t>occurs </a:t>
            </a:r>
            <a:r>
              <a:rPr lang="en-US" dirty="0"/>
              <a:t>before a behavior.</a:t>
            </a:r>
          </a:p>
          <a:p>
            <a:endParaRPr lang="en-US" dirty="0"/>
          </a:p>
        </p:txBody>
      </p:sp>
    </p:spTree>
    <p:extLst>
      <p:ext uri="{BB962C8B-B14F-4D97-AF65-F5344CB8AC3E}">
        <p14:creationId xmlns:p14="http://schemas.microsoft.com/office/powerpoint/2010/main" val="3461669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consequences </a:t>
            </a:r>
            <a:r>
              <a:rPr lang="en-US" dirty="0"/>
              <a:t>of a Behavior</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What </a:t>
            </a:r>
            <a:r>
              <a:rPr lang="en-US" dirty="0"/>
              <a:t>happens, as a result of a behavior will also influence whether the behavior continues or stops.</a:t>
            </a:r>
          </a:p>
          <a:p>
            <a:pPr marL="0" indent="0">
              <a:buNone/>
            </a:pPr>
            <a:endParaRPr lang="en-US" dirty="0"/>
          </a:p>
          <a:p>
            <a:pPr marL="571500" indent="-571500">
              <a:buFont typeface="+mj-lt"/>
              <a:buAutoNum type="romanLcPeriod"/>
            </a:pPr>
            <a:r>
              <a:rPr lang="en-US" dirty="0"/>
              <a:t>A consequence </a:t>
            </a:r>
            <a:r>
              <a:rPr lang="en-US" dirty="0" smtClean="0"/>
              <a:t>can </a:t>
            </a:r>
            <a:r>
              <a:rPr lang="en-US" dirty="0"/>
              <a:t>provide negative or positive reinforcement.</a:t>
            </a:r>
          </a:p>
          <a:p>
            <a:pPr marL="571500" indent="-571500">
              <a:buFont typeface="+mj-lt"/>
              <a:buAutoNum type="romanLcPeriod"/>
            </a:pPr>
            <a:endParaRPr lang="en-US" dirty="0"/>
          </a:p>
          <a:p>
            <a:pPr marL="571500" indent="-571500">
              <a:buFont typeface="+mj-lt"/>
              <a:buAutoNum type="romanLcPeriod"/>
            </a:pPr>
            <a:r>
              <a:rPr lang="en-US" dirty="0"/>
              <a:t>May strengthen, weaken or stop a behavior.</a:t>
            </a:r>
          </a:p>
          <a:p>
            <a:pPr marL="571500" indent="-571500">
              <a:buFont typeface="+mj-lt"/>
              <a:buAutoNum type="romanLcPeriod"/>
            </a:pPr>
            <a:endParaRPr lang="en-US" dirty="0"/>
          </a:p>
          <a:p>
            <a:pPr marL="571500" indent="-571500">
              <a:buFont typeface="+mj-lt"/>
              <a:buAutoNum type="romanLcPeriod"/>
            </a:pPr>
            <a:r>
              <a:rPr lang="en-US" dirty="0"/>
              <a:t>A consequence that occurs immediately after a behavior is the most powerful in influencing </a:t>
            </a:r>
            <a:r>
              <a:rPr lang="en-US" dirty="0" smtClean="0"/>
              <a:t>that behavior.</a:t>
            </a:r>
            <a:endParaRPr lang="en-US" dirty="0"/>
          </a:p>
          <a:p>
            <a:pPr marL="571500" indent="-571500">
              <a:buFont typeface="+mj-lt"/>
              <a:buAutoNum type="romanLcPeriod"/>
            </a:pPr>
            <a:r>
              <a:rPr lang="en-US" dirty="0"/>
              <a:t>How important or relevant the consequence is to the </a:t>
            </a:r>
            <a:r>
              <a:rPr lang="en-US" dirty="0" smtClean="0"/>
              <a:t>individual </a:t>
            </a:r>
            <a:r>
              <a:rPr lang="en-US" dirty="0"/>
              <a:t>will affect the behavior</a:t>
            </a:r>
            <a:r>
              <a:rPr lang="en-US" dirty="0" smtClean="0"/>
              <a:t>.</a:t>
            </a:r>
            <a:endParaRPr lang="en-US" dirty="0"/>
          </a:p>
          <a:p>
            <a:pPr marL="571500" indent="-571500">
              <a:buFont typeface="+mj-lt"/>
              <a:buAutoNum type="romanLcPeriod"/>
            </a:pPr>
            <a:r>
              <a:rPr lang="en-US" dirty="0"/>
              <a:t>Concrete consequences are more likely to cause change than abstract ones.</a:t>
            </a:r>
          </a:p>
          <a:p>
            <a:endParaRPr lang="en-US" dirty="0"/>
          </a:p>
        </p:txBody>
      </p:sp>
    </p:spTree>
    <p:extLst>
      <p:ext uri="{BB962C8B-B14F-4D97-AF65-F5344CB8AC3E}">
        <p14:creationId xmlns:p14="http://schemas.microsoft.com/office/powerpoint/2010/main" val="3910921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a:t>
            </a:r>
            <a:endParaRPr lang="en-US" dirty="0"/>
          </a:p>
        </p:txBody>
      </p:sp>
      <p:sp>
        <p:nvSpPr>
          <p:cNvPr id="3" name="Content Placeholder 2"/>
          <p:cNvSpPr>
            <a:spLocks noGrp="1"/>
          </p:cNvSpPr>
          <p:nvPr>
            <p:ph idx="1"/>
          </p:nvPr>
        </p:nvSpPr>
        <p:spPr/>
        <p:txBody>
          <a:bodyPr>
            <a:normAutofit fontScale="85000" lnSpcReduction="10000"/>
          </a:bodyPr>
          <a:lstStyle/>
          <a:p>
            <a:r>
              <a:rPr lang="en-US" dirty="0"/>
              <a:t>For example, if someone is stressed and feels calmer after having a cigarette, then they will probably </a:t>
            </a:r>
            <a:r>
              <a:rPr lang="en-US" dirty="0" smtClean="0"/>
              <a:t>continue </a:t>
            </a:r>
            <a:r>
              <a:rPr lang="en-US" dirty="0"/>
              <a:t>to smoke whenever they get stressed.</a:t>
            </a:r>
          </a:p>
          <a:p>
            <a:r>
              <a:rPr lang="en-US" dirty="0" smtClean="0"/>
              <a:t>Alternatively</a:t>
            </a:r>
            <a:r>
              <a:rPr lang="en-US" dirty="0"/>
              <a:t>, if someone coughs a lot after having a </a:t>
            </a:r>
            <a:r>
              <a:rPr lang="en-US" dirty="0" smtClean="0"/>
              <a:t>cigarette </a:t>
            </a:r>
            <a:r>
              <a:rPr lang="en-US" dirty="0"/>
              <a:t>and feels short of breath, then this might be a consequence that deters them from </a:t>
            </a:r>
            <a:r>
              <a:rPr lang="en-US" dirty="0" smtClean="0"/>
              <a:t>smoking</a:t>
            </a:r>
            <a:r>
              <a:rPr lang="en-US" dirty="0"/>
              <a:t>.</a:t>
            </a:r>
          </a:p>
          <a:p>
            <a:r>
              <a:rPr lang="en-US" dirty="0"/>
              <a:t>When working with an individual who might want to change a particular behavior, it is important to </a:t>
            </a:r>
            <a:r>
              <a:rPr lang="en-US" dirty="0" smtClean="0"/>
              <a:t>explore </a:t>
            </a:r>
            <a:r>
              <a:rPr lang="en-US" dirty="0"/>
              <a:t>the antecedents and consequences of that behavior so that appropriate strategies can be </a:t>
            </a:r>
            <a:r>
              <a:rPr lang="en-US" dirty="0" smtClean="0"/>
              <a:t>devised </a:t>
            </a:r>
            <a:r>
              <a:rPr lang="en-US" dirty="0"/>
              <a:t>to address them</a:t>
            </a:r>
          </a:p>
          <a:p>
            <a:endParaRPr lang="en-US" dirty="0"/>
          </a:p>
        </p:txBody>
      </p:sp>
    </p:spTree>
    <p:extLst>
      <p:ext uri="{BB962C8B-B14F-4D97-AF65-F5344CB8AC3E}">
        <p14:creationId xmlns:p14="http://schemas.microsoft.com/office/powerpoint/2010/main" val="191394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BCC Definition</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v"/>
            </a:pPr>
            <a:r>
              <a:rPr lang="en-US" dirty="0" smtClean="0"/>
              <a:t> </a:t>
            </a:r>
            <a:r>
              <a:rPr lang="en-US" dirty="0"/>
              <a:t>is a process of working with individuals, families and communities through different communication channels to promote positive health behaviors and support an environment that enables the community to maintain positive health behaviors taken on</a:t>
            </a:r>
            <a:r>
              <a:rPr lang="en-US" dirty="0" smtClean="0"/>
              <a:t>.</a:t>
            </a:r>
          </a:p>
          <a:p>
            <a:pPr marL="0" indent="0">
              <a:buNone/>
            </a:pPr>
            <a:endParaRPr lang="en-US" b="1" dirty="0" smtClean="0"/>
          </a:p>
          <a:p>
            <a:pPr>
              <a:buFont typeface="Wingdings" pitchFamily="2" charset="2"/>
              <a:buChar char="v"/>
            </a:pPr>
            <a:r>
              <a:rPr lang="en-US" dirty="0" smtClean="0"/>
              <a:t>BCC </a:t>
            </a:r>
            <a:r>
              <a:rPr lang="en-US" dirty="0"/>
              <a:t>is an interactive process for developing messages and approaches using a mix of communication channels in order to encourage and sustain positive and appropriate behavior.</a:t>
            </a:r>
            <a:r>
              <a:rPr lang="en-US" dirty="0" smtClean="0"/>
              <a:t> </a:t>
            </a:r>
          </a:p>
          <a:p>
            <a:endParaRPr lang="en-US" dirty="0"/>
          </a:p>
        </p:txBody>
      </p:sp>
    </p:spTree>
    <p:extLst>
      <p:ext uri="{BB962C8B-B14F-4D97-AF65-F5344CB8AC3E}">
        <p14:creationId xmlns:p14="http://schemas.microsoft.com/office/powerpoint/2010/main" val="3990831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BCC cont..</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v"/>
            </a:pPr>
            <a:r>
              <a:rPr lang="en-US" dirty="0" smtClean="0"/>
              <a:t>BCC is </a:t>
            </a:r>
            <a:r>
              <a:rPr lang="en-US" dirty="0"/>
              <a:t>the strategic use of communication to promote positive health outcomes, based on proven theories and models of behavior change. BCC employs a systematic process beginning with formative research and behavior analysis, followed by communication planning, implementation, and monitoring and evaluation. </a:t>
            </a:r>
            <a:endParaRPr lang="en-US" dirty="0" smtClean="0"/>
          </a:p>
          <a:p>
            <a:pPr marL="0" indent="0">
              <a:buNone/>
            </a:pPr>
            <a:r>
              <a:rPr lang="en-US" dirty="0" smtClean="0"/>
              <a:t>Audiences </a:t>
            </a:r>
            <a:r>
              <a:rPr lang="en-US" dirty="0"/>
              <a:t>are carefully segmented, messages and materials are pre-tested, and both mass media and interpersonal channels are used to achieve defined behavioral objectives.</a:t>
            </a:r>
          </a:p>
          <a:p>
            <a:endParaRPr lang="en-US" dirty="0"/>
          </a:p>
        </p:txBody>
      </p:sp>
    </p:spTree>
    <p:extLst>
      <p:ext uri="{BB962C8B-B14F-4D97-AF65-F5344CB8AC3E}">
        <p14:creationId xmlns:p14="http://schemas.microsoft.com/office/powerpoint/2010/main" val="3532062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a:t>BCC must be research </a:t>
            </a:r>
            <a:r>
              <a:rPr lang="en-US" dirty="0" smtClean="0"/>
              <a:t>based client </a:t>
            </a:r>
            <a:r>
              <a:rPr lang="en-US" dirty="0"/>
              <a:t>centered</a:t>
            </a:r>
            <a:br>
              <a:rPr lang="en-US" dirty="0"/>
            </a:br>
            <a:r>
              <a:rPr lang="en-US" dirty="0"/>
              <a:t>benefit </a:t>
            </a:r>
            <a:r>
              <a:rPr lang="en-US" dirty="0" smtClean="0"/>
              <a:t>oriented service linked professionally </a:t>
            </a:r>
            <a:r>
              <a:rPr lang="en-US" dirty="0"/>
              <a:t>developed </a:t>
            </a:r>
            <a:r>
              <a:rPr lang="en-US" dirty="0" smtClean="0"/>
              <a:t>and linked </a:t>
            </a:r>
            <a:r>
              <a:rPr lang="en-US" dirty="0"/>
              <a:t>to behavior </a:t>
            </a:r>
            <a:r>
              <a:rPr lang="en-US" dirty="0" smtClean="0"/>
              <a:t>change. </a:t>
            </a:r>
            <a:r>
              <a:rPr lang="en-US" dirty="0"/>
              <a:t/>
            </a:r>
            <a:br>
              <a:rPr lang="en-US" dirty="0"/>
            </a:br>
            <a:endParaRPr lang="en-US" dirty="0"/>
          </a:p>
        </p:txBody>
      </p:sp>
    </p:spTree>
    <p:extLst>
      <p:ext uri="{BB962C8B-B14F-4D97-AF65-F5344CB8AC3E}">
        <p14:creationId xmlns:p14="http://schemas.microsoft.com/office/powerpoint/2010/main" val="3303707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BCC cont..</a:t>
            </a:r>
            <a:endParaRPr lang="en-US" dirty="0"/>
          </a:p>
        </p:txBody>
      </p:sp>
      <p:sp>
        <p:nvSpPr>
          <p:cNvPr id="3" name="Content Placeholder 2"/>
          <p:cNvSpPr>
            <a:spLocks noGrp="1"/>
          </p:cNvSpPr>
          <p:nvPr>
            <p:ph idx="1"/>
          </p:nvPr>
        </p:nvSpPr>
        <p:spPr/>
        <p:txBody>
          <a:bodyPr>
            <a:normAutofit fontScale="70000" lnSpcReduction="20000"/>
          </a:bodyPr>
          <a:lstStyle/>
          <a:p>
            <a:r>
              <a:rPr lang="en-US" dirty="0"/>
              <a:t>BCC Moves People From Awareness to Action</a:t>
            </a:r>
            <a:r>
              <a:rPr lang="en-US" dirty="0" smtClean="0"/>
              <a:t>!</a:t>
            </a:r>
          </a:p>
          <a:p>
            <a:r>
              <a:rPr lang="en-US" dirty="0" smtClean="0"/>
              <a:t> </a:t>
            </a:r>
            <a:r>
              <a:rPr lang="en-US" dirty="0"/>
              <a:t>For some time it has become clear that while </a:t>
            </a:r>
            <a:r>
              <a:rPr lang="en-US" dirty="0" smtClean="0"/>
              <a:t>Information Education and </a:t>
            </a:r>
            <a:r>
              <a:rPr lang="en-US" dirty="0" err="1" smtClean="0"/>
              <a:t>Counselling</a:t>
            </a:r>
            <a:r>
              <a:rPr lang="en-US" dirty="0" smtClean="0"/>
              <a:t>(IEC) </a:t>
            </a:r>
            <a:r>
              <a:rPr lang="en-US" dirty="0"/>
              <a:t>programs have resulted in improved health knowledge they have often failed to produce behavior change</a:t>
            </a:r>
            <a:r>
              <a:rPr lang="en-US" dirty="0" smtClean="0"/>
              <a:t>.</a:t>
            </a:r>
          </a:p>
          <a:p>
            <a:r>
              <a:rPr lang="en-US" dirty="0" smtClean="0"/>
              <a:t> </a:t>
            </a:r>
            <a:r>
              <a:rPr lang="en-US" dirty="0"/>
              <a:t>IEC campaigns are often better at imparting knowledge and information than they are at moving people from awareness to action. Behavior change is a complex process motivated by many factors including:  </a:t>
            </a:r>
          </a:p>
          <a:p>
            <a:pPr marL="571500" indent="-571500">
              <a:buFont typeface="+mj-lt"/>
              <a:buAutoNum type="romanLcPeriod"/>
            </a:pPr>
            <a:r>
              <a:rPr lang="en-US" dirty="0" smtClean="0"/>
              <a:t> </a:t>
            </a:r>
            <a:r>
              <a:rPr lang="en-US" dirty="0"/>
              <a:t>A persons awareness of the need to change,  </a:t>
            </a:r>
            <a:endParaRPr lang="en-US" dirty="0" smtClean="0"/>
          </a:p>
          <a:p>
            <a:pPr marL="571500" indent="-571500">
              <a:buFont typeface="+mj-lt"/>
              <a:buAutoNum type="romanLcPeriod"/>
            </a:pPr>
            <a:r>
              <a:rPr lang="en-US" dirty="0" smtClean="0"/>
              <a:t> </a:t>
            </a:r>
            <a:r>
              <a:rPr lang="en-US" dirty="0"/>
              <a:t>A persons understanding of the benefits of such a change,  </a:t>
            </a:r>
            <a:r>
              <a:rPr lang="en-US" dirty="0" smtClean="0"/>
              <a:t> </a:t>
            </a:r>
            <a:r>
              <a:rPr lang="en-US" dirty="0"/>
              <a:t>A persons belief in their ability to change  </a:t>
            </a:r>
            <a:endParaRPr lang="en-US" dirty="0" smtClean="0"/>
          </a:p>
          <a:p>
            <a:pPr marL="571500" indent="-571500">
              <a:buFont typeface="+mj-lt"/>
              <a:buAutoNum type="romanLcPeriod"/>
            </a:pPr>
            <a:r>
              <a:rPr lang="en-US" dirty="0" smtClean="0"/>
              <a:t> </a:t>
            </a:r>
            <a:r>
              <a:rPr lang="en-US" dirty="0"/>
              <a:t>A person having the confidence in their ability to maintain a behavior change.   </a:t>
            </a:r>
          </a:p>
        </p:txBody>
      </p:sp>
    </p:spTree>
    <p:extLst>
      <p:ext uri="{BB962C8B-B14F-4D97-AF65-F5344CB8AC3E}">
        <p14:creationId xmlns:p14="http://schemas.microsoft.com/office/powerpoint/2010/main" val="461163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BCC…</a:t>
            </a:r>
            <a:endParaRPr lang="en-US" dirty="0"/>
          </a:p>
        </p:txBody>
      </p:sp>
      <p:sp>
        <p:nvSpPr>
          <p:cNvPr id="3" name="Content Placeholder 2"/>
          <p:cNvSpPr>
            <a:spLocks noGrp="1"/>
          </p:cNvSpPr>
          <p:nvPr>
            <p:ph idx="1"/>
          </p:nvPr>
        </p:nvSpPr>
        <p:spPr/>
        <p:txBody>
          <a:bodyPr>
            <a:normAutofit fontScale="92500"/>
          </a:bodyPr>
          <a:lstStyle/>
          <a:p>
            <a:r>
              <a:rPr lang="en-US" dirty="0"/>
              <a:t>To be successful, BCC must move people from awareness to action by motivating people to believe that health benefits will be obtained by changing behavior and by increasing individuals’ sense of control over their own health behavior choices</a:t>
            </a:r>
            <a:r>
              <a:rPr lang="en-US" dirty="0" smtClean="0"/>
              <a:t>.</a:t>
            </a:r>
          </a:p>
          <a:p>
            <a:r>
              <a:rPr lang="en-US" dirty="0" smtClean="0"/>
              <a:t> </a:t>
            </a:r>
            <a:r>
              <a:rPr lang="en-US" dirty="0"/>
              <a:t>BCC must go beyond just providing information to an approach that provides both information and appeals to individuals emotions</a:t>
            </a:r>
            <a:r>
              <a:rPr lang="en-US" dirty="0" smtClean="0"/>
              <a:t>.</a:t>
            </a:r>
            <a:endParaRPr lang="en-US" dirty="0"/>
          </a:p>
          <a:p>
            <a:endParaRPr lang="en-US" dirty="0"/>
          </a:p>
        </p:txBody>
      </p:sp>
    </p:spTree>
    <p:extLst>
      <p:ext uri="{BB962C8B-B14F-4D97-AF65-F5344CB8AC3E}">
        <p14:creationId xmlns:p14="http://schemas.microsoft.com/office/powerpoint/2010/main" val="4259794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BCC theories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BCC </a:t>
            </a:r>
            <a:r>
              <a:rPr lang="en-US" dirty="0"/>
              <a:t>programs can be used to improve health, reduce disease risks, manage chronic illness and improve the overall well-being of individuals, families and communities</a:t>
            </a:r>
            <a:r>
              <a:rPr lang="en-US" dirty="0" smtClean="0"/>
              <a:t>.</a:t>
            </a:r>
          </a:p>
          <a:p>
            <a:r>
              <a:rPr lang="en-US" dirty="0" smtClean="0"/>
              <a:t> There </a:t>
            </a:r>
            <a:r>
              <a:rPr lang="en-US" dirty="0"/>
              <a:t>are many theories of health behavior and these theories have been helpful when planning, implementing and evaluating Behavior Change Communication interventions.   </a:t>
            </a:r>
          </a:p>
          <a:p>
            <a:r>
              <a:rPr lang="en-US" dirty="0"/>
              <a:t>Behavior change theories provide the building blocks for understanding health behavior and how it can be influenced.” </a:t>
            </a:r>
          </a:p>
          <a:p>
            <a:endParaRPr lang="en-US" dirty="0"/>
          </a:p>
        </p:txBody>
      </p:sp>
    </p:spTree>
    <p:extLst>
      <p:ext uri="{BB962C8B-B14F-4D97-AF65-F5344CB8AC3E}">
        <p14:creationId xmlns:p14="http://schemas.microsoft.com/office/powerpoint/2010/main" val="185341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BCC THEORIES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BCC </a:t>
            </a:r>
            <a:r>
              <a:rPr lang="en-US" dirty="0"/>
              <a:t>has several levels at which it can be implemented. Each level includes several theories. Each level (and each theory) employs specific communication channels. </a:t>
            </a:r>
          </a:p>
          <a:p>
            <a:pPr marL="0" indent="0">
              <a:buNone/>
            </a:pPr>
            <a:r>
              <a:rPr lang="en-US" dirty="0"/>
              <a:t>Individual level</a:t>
            </a:r>
          </a:p>
          <a:p>
            <a:pPr marL="571500" lvl="0" indent="-571500">
              <a:buFont typeface="+mj-lt"/>
              <a:buAutoNum type="romanLcPeriod"/>
            </a:pPr>
            <a:r>
              <a:rPr lang="en-US" dirty="0"/>
              <a:t>Health belief theory</a:t>
            </a:r>
          </a:p>
          <a:p>
            <a:pPr marL="571500" lvl="0" indent="-571500">
              <a:buFont typeface="+mj-lt"/>
              <a:buAutoNum type="romanLcPeriod"/>
            </a:pPr>
            <a:r>
              <a:rPr lang="en-US" dirty="0"/>
              <a:t>Theory of reasoned action and planned behavior</a:t>
            </a:r>
          </a:p>
          <a:p>
            <a:pPr marL="571500" lvl="0" indent="-571500">
              <a:buFont typeface="+mj-lt"/>
              <a:buAutoNum type="romanLcPeriod"/>
            </a:pPr>
            <a:r>
              <a:rPr lang="en-US" dirty="0"/>
              <a:t>Stages of change</a:t>
            </a:r>
          </a:p>
          <a:p>
            <a:pPr marL="571500" lvl="0" indent="-571500">
              <a:buFont typeface="+mj-lt"/>
              <a:buAutoNum type="romanLcPeriod"/>
            </a:pPr>
            <a:r>
              <a:rPr lang="en-US" dirty="0"/>
              <a:t>Social learning</a:t>
            </a:r>
          </a:p>
          <a:p>
            <a:pPr marL="0" indent="0">
              <a:buNone/>
            </a:pPr>
            <a:r>
              <a:rPr lang="en-US" dirty="0"/>
              <a:t>Community level</a:t>
            </a:r>
          </a:p>
          <a:p>
            <a:pPr lvl="0"/>
            <a:r>
              <a:rPr lang="en-US" dirty="0"/>
              <a:t>Diffusion of innovations theory</a:t>
            </a:r>
          </a:p>
          <a:p>
            <a:pPr lvl="0"/>
            <a:r>
              <a:rPr lang="en-US" dirty="0"/>
              <a:t>Community mobilization</a:t>
            </a:r>
          </a:p>
          <a:p>
            <a:endParaRPr lang="en-US" dirty="0"/>
          </a:p>
        </p:txBody>
      </p:sp>
    </p:spTree>
    <p:extLst>
      <p:ext uri="{BB962C8B-B14F-4D97-AF65-F5344CB8AC3E}">
        <p14:creationId xmlns:p14="http://schemas.microsoft.com/office/powerpoint/2010/main" val="2997258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Behavior Change Communication(BCC) and Attitude Training</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  OBJECTIVES:</a:t>
            </a:r>
          </a:p>
          <a:p>
            <a:pPr marL="0" indent="0">
              <a:buNone/>
            </a:pPr>
            <a:r>
              <a:rPr lang="en-US" dirty="0" smtClean="0"/>
              <a:t>By the end of the lesson, the learner should be able to:</a:t>
            </a:r>
            <a:endParaRPr lang="en-US" dirty="0"/>
          </a:p>
          <a:p>
            <a:pPr marL="571500" indent="-571500">
              <a:buFont typeface="+mj-lt"/>
              <a:buAutoNum type="romanLcPeriod"/>
            </a:pPr>
            <a:r>
              <a:rPr lang="en-US" dirty="0" smtClean="0"/>
              <a:t>Define Behavior change communication</a:t>
            </a:r>
          </a:p>
          <a:p>
            <a:pPr marL="571500" indent="-571500">
              <a:buFont typeface="+mj-lt"/>
              <a:buAutoNum type="romanLcPeriod"/>
            </a:pPr>
            <a:endParaRPr lang="en-US" dirty="0"/>
          </a:p>
          <a:p>
            <a:pPr marL="571500" indent="-571500">
              <a:buFont typeface="+mj-lt"/>
              <a:buAutoNum type="romanLcPeriod"/>
            </a:pPr>
            <a:r>
              <a:rPr lang="en-US" dirty="0" smtClean="0"/>
              <a:t>Describe  the theories </a:t>
            </a:r>
            <a:r>
              <a:rPr lang="en-US" dirty="0"/>
              <a:t>of </a:t>
            </a:r>
            <a:r>
              <a:rPr lang="en-US" dirty="0" smtClean="0"/>
              <a:t>BCC</a:t>
            </a:r>
            <a:endParaRPr lang="en-US" dirty="0"/>
          </a:p>
          <a:p>
            <a:pPr marL="571500" indent="-571500">
              <a:buFont typeface="+mj-lt"/>
              <a:buAutoNum type="romanLcPeriod"/>
            </a:pPr>
            <a:endParaRPr lang="en-US" dirty="0"/>
          </a:p>
          <a:p>
            <a:pPr marL="571500" indent="-571500">
              <a:buFont typeface="+mj-lt"/>
              <a:buAutoNum type="romanLcPeriod"/>
            </a:pPr>
            <a:r>
              <a:rPr lang="en-US" dirty="0" smtClean="0"/>
              <a:t>State goals of BCC</a:t>
            </a:r>
          </a:p>
          <a:p>
            <a:pPr marL="571500" indent="-571500">
              <a:buFont typeface="+mj-lt"/>
              <a:buAutoNum type="romanLcPeriod"/>
            </a:pPr>
            <a:r>
              <a:rPr lang="en-US" dirty="0" smtClean="0"/>
              <a:t>Explain the guiding principles of BCC</a:t>
            </a:r>
            <a:endParaRPr lang="en-US" dirty="0"/>
          </a:p>
          <a:p>
            <a:pPr marL="571500" indent="-571500">
              <a:buFont typeface="+mj-lt"/>
              <a:buAutoNum type="romanLcPeriod"/>
            </a:pPr>
            <a:r>
              <a:rPr lang="en-US" dirty="0" smtClean="0"/>
              <a:t>understand </a:t>
            </a:r>
            <a:r>
              <a:rPr lang="en-US" dirty="0"/>
              <a:t>how BCC programs impact on positive health </a:t>
            </a:r>
            <a:r>
              <a:rPr lang="en-US" dirty="0" smtClean="0"/>
              <a:t>outcomes</a:t>
            </a:r>
            <a:endParaRPr lang="en-US" dirty="0"/>
          </a:p>
          <a:p>
            <a:pPr marL="571500" indent="-571500">
              <a:buFont typeface="+mj-lt"/>
              <a:buAutoNum type="romanLcPeriod"/>
            </a:pPr>
            <a:endParaRPr lang="en-US" dirty="0"/>
          </a:p>
          <a:p>
            <a:pPr marL="571500" indent="-571500">
              <a:buFont typeface="+mj-lt"/>
              <a:buAutoNum type="romanLcPeriod"/>
            </a:pPr>
            <a:r>
              <a:rPr lang="en-US" dirty="0" smtClean="0"/>
              <a:t>develop </a:t>
            </a:r>
            <a:r>
              <a:rPr lang="en-US" dirty="0"/>
              <a:t>environments that enable the maintenance of </a:t>
            </a:r>
            <a:r>
              <a:rPr lang="en-US" dirty="0" smtClean="0"/>
              <a:t>positive health behaviors</a:t>
            </a:r>
            <a:endParaRPr lang="en-US" dirty="0"/>
          </a:p>
          <a:p>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3093421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 Belief Theory</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Health Belief Model highlights how programs need to consider individual beliefs about the problem being addressed and the costs and barriers associated with changing a behavior. </a:t>
            </a:r>
            <a:endParaRPr lang="en-US" dirty="0" smtClean="0"/>
          </a:p>
          <a:p>
            <a:r>
              <a:rPr lang="en-US" dirty="0" smtClean="0"/>
              <a:t>The </a:t>
            </a:r>
            <a:r>
              <a:rPr lang="en-US" dirty="0"/>
              <a:t>Health Belief Model is based on the understanding that a person is likely to change behavior if he/ she experiences:</a:t>
            </a:r>
          </a:p>
          <a:p>
            <a:r>
              <a:rPr lang="en-US" b="1" dirty="0"/>
              <a:t>Perceived susceptibility/seriousness: </a:t>
            </a:r>
            <a:r>
              <a:rPr lang="en-US" dirty="0"/>
              <a:t>One believes he/she is at risk. </a:t>
            </a:r>
            <a:r>
              <a:rPr lang="en-US" i="1" dirty="0"/>
              <a:t>(For example, </a:t>
            </a:r>
            <a:r>
              <a:rPr lang="en-US" i="1" dirty="0" smtClean="0"/>
              <a:t>Jane </a:t>
            </a:r>
            <a:r>
              <a:rPr lang="en-US" i="1" dirty="0"/>
              <a:t>believes she is at risk of becoming pregnant</a:t>
            </a:r>
            <a:r>
              <a:rPr lang="en-US" i="1" dirty="0" smtClean="0"/>
              <a:t>.)</a:t>
            </a:r>
            <a:endParaRPr lang="en-US" dirty="0"/>
          </a:p>
        </p:txBody>
      </p:sp>
    </p:spTree>
    <p:extLst>
      <p:ext uri="{BB962C8B-B14F-4D97-AF65-F5344CB8AC3E}">
        <p14:creationId xmlns:p14="http://schemas.microsoft.com/office/powerpoint/2010/main" val="2538671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 belief model cont..</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Perceived benefits: </a:t>
            </a:r>
            <a:r>
              <a:rPr lang="en-US" dirty="0"/>
              <a:t>One believes that the behavior change will reduce risk. </a:t>
            </a:r>
            <a:r>
              <a:rPr lang="en-US" i="1" dirty="0"/>
              <a:t>(For example, </a:t>
            </a:r>
            <a:r>
              <a:rPr lang="en-US" i="1" dirty="0" smtClean="0"/>
              <a:t>Jane </a:t>
            </a:r>
            <a:r>
              <a:rPr lang="en-US" i="1" dirty="0"/>
              <a:t>believes that using contraception will reduce her risk of unintended pregnancy.)</a:t>
            </a:r>
            <a:endParaRPr lang="en-US" dirty="0"/>
          </a:p>
          <a:p>
            <a:r>
              <a:rPr lang="en-US" b="1" dirty="0"/>
              <a:t>Perceived barriers: </a:t>
            </a:r>
            <a:r>
              <a:rPr lang="en-US" dirty="0"/>
              <a:t>How one interprets the cost/barriers of the desired behavior. </a:t>
            </a:r>
            <a:r>
              <a:rPr lang="en-US" i="1" dirty="0"/>
              <a:t>(For example, </a:t>
            </a:r>
            <a:r>
              <a:rPr lang="en-US" i="1" dirty="0" smtClean="0"/>
              <a:t>Jane </a:t>
            </a:r>
            <a:r>
              <a:rPr lang="en-US" i="1" dirty="0"/>
              <a:t>believes that her partner would not want her to use contraception, but, for her, the benefits of using contraception outweigh his reaction.)</a:t>
            </a:r>
            <a:endParaRPr lang="en-US" dirty="0"/>
          </a:p>
          <a:p>
            <a:endParaRPr lang="en-US" dirty="0"/>
          </a:p>
        </p:txBody>
      </p:sp>
    </p:spTree>
    <p:extLst>
      <p:ext uri="{BB962C8B-B14F-4D97-AF65-F5344CB8AC3E}">
        <p14:creationId xmlns:p14="http://schemas.microsoft.com/office/powerpoint/2010/main" val="1695052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 belief model cont..</a:t>
            </a:r>
            <a:endParaRPr lang="en-US" dirty="0"/>
          </a:p>
        </p:txBody>
      </p:sp>
      <p:sp>
        <p:nvSpPr>
          <p:cNvPr id="3" name="Content Placeholder 2"/>
          <p:cNvSpPr>
            <a:spLocks noGrp="1"/>
          </p:cNvSpPr>
          <p:nvPr>
            <p:ph idx="1"/>
          </p:nvPr>
        </p:nvSpPr>
        <p:spPr/>
        <p:txBody>
          <a:bodyPr>
            <a:normAutofit lnSpcReduction="10000"/>
          </a:bodyPr>
          <a:lstStyle/>
          <a:p>
            <a:r>
              <a:rPr lang="en-US" b="1" dirty="0"/>
              <a:t>Cues to action: </a:t>
            </a:r>
            <a:r>
              <a:rPr lang="en-US" dirty="0"/>
              <a:t>Strategies to activate “readiness." </a:t>
            </a:r>
            <a:r>
              <a:rPr lang="en-US" i="1" dirty="0"/>
              <a:t>(For example, </a:t>
            </a:r>
            <a:r>
              <a:rPr lang="en-US" i="1" dirty="0" smtClean="0"/>
              <a:t>Jane </a:t>
            </a:r>
            <a:r>
              <a:rPr lang="en-US" i="1" dirty="0"/>
              <a:t>receives education about contraception and the different options available to her.)</a:t>
            </a:r>
            <a:endParaRPr lang="en-US" dirty="0"/>
          </a:p>
          <a:p>
            <a:r>
              <a:rPr lang="en-US" b="1" dirty="0"/>
              <a:t>Self-efficacy:</a:t>
            </a:r>
            <a:r>
              <a:rPr lang="en-US" dirty="0"/>
              <a:t> Confidence in one’s ability to take action. </a:t>
            </a:r>
            <a:r>
              <a:rPr lang="en-US" i="1" dirty="0"/>
              <a:t>(For example, </a:t>
            </a:r>
            <a:r>
              <a:rPr lang="en-US" i="1" dirty="0" smtClean="0"/>
              <a:t>Jane </a:t>
            </a:r>
            <a:r>
              <a:rPr lang="en-US" i="1" dirty="0"/>
              <a:t>feels confident that she can access contraception and that she can use it correctly to avoid unintended pregnancy.</a:t>
            </a:r>
            <a:r>
              <a:rPr lang="en-US" dirty="0"/>
              <a:t>)</a:t>
            </a:r>
          </a:p>
          <a:p>
            <a:endParaRPr lang="en-US" dirty="0"/>
          </a:p>
          <a:p>
            <a:endParaRPr lang="en-US" dirty="0"/>
          </a:p>
        </p:txBody>
      </p:sp>
    </p:spTree>
    <p:extLst>
      <p:ext uri="{BB962C8B-B14F-4D97-AF65-F5344CB8AC3E}">
        <p14:creationId xmlns:p14="http://schemas.microsoft.com/office/powerpoint/2010/main" val="3396732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 belief model cont..</a:t>
            </a:r>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1614488"/>
            <a:ext cx="8143875" cy="432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1029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Applying Health </a:t>
            </a:r>
            <a:r>
              <a:rPr lang="en-US" b="1" dirty="0"/>
              <a:t>Belief Model </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This Model </a:t>
            </a:r>
            <a:r>
              <a:rPr lang="en-US" dirty="0"/>
              <a:t>is best used when promoting individual preventive behaviors, such as condom use or getting vaccinations. </a:t>
            </a:r>
            <a:endParaRPr lang="en-US" dirty="0" smtClean="0"/>
          </a:p>
          <a:p>
            <a:r>
              <a:rPr lang="en-US" dirty="0" smtClean="0"/>
              <a:t>It </a:t>
            </a:r>
            <a:r>
              <a:rPr lang="en-US" dirty="0"/>
              <a:t>focuses on the beliefs and perceptions of the individual, so it is appropriate to change behaviors that are not heavily influenced by society and social norms. </a:t>
            </a:r>
            <a:endParaRPr lang="en-US" dirty="0" smtClean="0"/>
          </a:p>
          <a:p>
            <a:r>
              <a:rPr lang="en-US" dirty="0" smtClean="0"/>
              <a:t>It </a:t>
            </a:r>
            <a:r>
              <a:rPr lang="en-US" dirty="0"/>
              <a:t>tells us the importance of highlighting both the negative consequences of the current behavior and the positive consequences of alternative, suggested behavior</a:t>
            </a:r>
            <a:r>
              <a:rPr lang="en-US" b="1" dirty="0"/>
              <a:t>.</a:t>
            </a:r>
          </a:p>
          <a:p>
            <a:endParaRPr lang="en-US" dirty="0"/>
          </a:p>
        </p:txBody>
      </p:sp>
    </p:spTree>
    <p:extLst>
      <p:ext uri="{BB962C8B-B14F-4D97-AF65-F5344CB8AC3E}">
        <p14:creationId xmlns:p14="http://schemas.microsoft.com/office/powerpoint/2010/main" val="1904910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 Theory of Planned behavior</a:t>
            </a:r>
            <a:r>
              <a:rPr lang="en-US" dirty="0"/>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According to the Theory of Planned Behavior (the original insight of Theory of Reasoned Action), behavior is influenced by three elements:</a:t>
            </a:r>
          </a:p>
          <a:p>
            <a:r>
              <a:rPr lang="en-US" b="1" dirty="0"/>
              <a:t>Attitude: </a:t>
            </a:r>
            <a:r>
              <a:rPr lang="en-US" dirty="0"/>
              <a:t>That the behavior will be beneficial to the individual. </a:t>
            </a:r>
            <a:r>
              <a:rPr lang="en-US" i="1" dirty="0"/>
              <a:t>(For example, </a:t>
            </a:r>
            <a:r>
              <a:rPr lang="en-US" i="1" dirty="0" smtClean="0"/>
              <a:t>Jane </a:t>
            </a:r>
            <a:r>
              <a:rPr lang="en-US" i="1" dirty="0"/>
              <a:t>feels that using contraception is a good way for her to prevent pregnancy.) </a:t>
            </a:r>
            <a:endParaRPr lang="en-US" dirty="0"/>
          </a:p>
          <a:p>
            <a:r>
              <a:rPr lang="en-US" b="1" dirty="0"/>
              <a:t>Subjective norms: </a:t>
            </a:r>
            <a:r>
              <a:rPr lang="en-US" dirty="0"/>
              <a:t>The belief that other people think that the behavior is acceptable. </a:t>
            </a:r>
            <a:r>
              <a:rPr lang="en-US" i="1" dirty="0"/>
              <a:t>(For example, </a:t>
            </a:r>
            <a:r>
              <a:rPr lang="en-US" i="1" dirty="0" smtClean="0"/>
              <a:t>Jane </a:t>
            </a:r>
            <a:r>
              <a:rPr lang="en-US" i="1" dirty="0"/>
              <a:t>believes her partner, friends and family would support her using contraception.) </a:t>
            </a:r>
            <a:endParaRPr lang="en-US" dirty="0"/>
          </a:p>
          <a:p>
            <a:r>
              <a:rPr lang="en-US" b="1" dirty="0"/>
              <a:t>Perceived ability: </a:t>
            </a:r>
            <a:r>
              <a:rPr lang="en-US" dirty="0"/>
              <a:t>The belief that one has the skills and capability to change behavior. </a:t>
            </a:r>
            <a:r>
              <a:rPr lang="en-US" i="1" dirty="0"/>
              <a:t>(For example, </a:t>
            </a:r>
            <a:r>
              <a:rPr lang="en-US" i="1" dirty="0" smtClean="0"/>
              <a:t>Jane </a:t>
            </a:r>
            <a:r>
              <a:rPr lang="en-US" i="1" dirty="0"/>
              <a:t>believes she is able to access and use contraception successfully to prevent unintended pregnancy.) </a:t>
            </a:r>
            <a:endParaRPr lang="en-US" dirty="0"/>
          </a:p>
          <a:p>
            <a:endParaRPr lang="en-US" dirty="0"/>
          </a:p>
        </p:txBody>
      </p:sp>
    </p:spTree>
    <p:extLst>
      <p:ext uri="{BB962C8B-B14F-4D97-AF65-F5344CB8AC3E}">
        <p14:creationId xmlns:p14="http://schemas.microsoft.com/office/powerpoint/2010/main" val="2502013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Applying theory of planned behavior</a:t>
            </a:r>
            <a:endParaRPr lang="en-US" dirty="0"/>
          </a:p>
        </p:txBody>
      </p:sp>
      <p:sp>
        <p:nvSpPr>
          <p:cNvPr id="3" name="Content Placeholder 2"/>
          <p:cNvSpPr>
            <a:spLocks noGrp="1"/>
          </p:cNvSpPr>
          <p:nvPr>
            <p:ph idx="1"/>
          </p:nvPr>
        </p:nvSpPr>
        <p:spPr/>
        <p:txBody>
          <a:bodyPr>
            <a:normAutofit fontScale="92500"/>
          </a:bodyPr>
          <a:lstStyle/>
          <a:p>
            <a:r>
              <a:rPr lang="en-US" dirty="0"/>
              <a:t>The Theory of Planned Behavior can be used to change behaviors that are heavily influenced by peers and the close social network. </a:t>
            </a:r>
            <a:endParaRPr lang="en-US" dirty="0" smtClean="0"/>
          </a:p>
          <a:p>
            <a:r>
              <a:rPr lang="en-US" dirty="0" smtClean="0"/>
              <a:t>This </a:t>
            </a:r>
            <a:r>
              <a:rPr lang="en-US" dirty="0"/>
              <a:t>theory tells us that the close social network needs to be targeted to support the desired behavior change in the individual, as well as that it is important to highlight the short-term benefits of the behavior change to promote action.</a:t>
            </a:r>
          </a:p>
          <a:p>
            <a:endParaRPr lang="en-US" dirty="0"/>
          </a:p>
        </p:txBody>
      </p:sp>
    </p:spTree>
    <p:extLst>
      <p:ext uri="{BB962C8B-B14F-4D97-AF65-F5344CB8AC3E}">
        <p14:creationId xmlns:p14="http://schemas.microsoft.com/office/powerpoint/2010/main" val="2548127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821436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2384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of change theory</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Stages of Change Model has a significant influence on </a:t>
            </a:r>
            <a:r>
              <a:rPr lang="en-US" dirty="0" smtClean="0"/>
              <a:t>BCC. </a:t>
            </a:r>
            <a:r>
              <a:rPr lang="en-US" dirty="0"/>
              <a:t>The model was developed by </a:t>
            </a:r>
            <a:r>
              <a:rPr lang="en-US" dirty="0" err="1"/>
              <a:t>Prochaska</a:t>
            </a:r>
            <a:r>
              <a:rPr lang="en-US" dirty="0"/>
              <a:t> and Di Clemente in 1982 and focuses on an individual’s readiness to change or attempt to change a behavior</a:t>
            </a:r>
            <a:r>
              <a:rPr lang="en-US" dirty="0" smtClean="0"/>
              <a:t>.</a:t>
            </a:r>
          </a:p>
          <a:p>
            <a:r>
              <a:rPr lang="en-US" dirty="0" smtClean="0"/>
              <a:t> </a:t>
            </a:r>
            <a:r>
              <a:rPr lang="en-US" dirty="0"/>
              <a:t>It evolved from work done with smoking cessation and the treatment of drug and alcohol addiction and works on the idea that behavior change is a process and that it is important to identify at what level of readiness an individual is at, if they are to make a change in their behavior. </a:t>
            </a:r>
            <a:endParaRPr lang="en-US" dirty="0" smtClean="0"/>
          </a:p>
          <a:p>
            <a:r>
              <a:rPr lang="en-US" dirty="0" smtClean="0"/>
              <a:t>Because </a:t>
            </a:r>
            <a:r>
              <a:rPr lang="en-US" dirty="0"/>
              <a:t>individuals are at different stages of readiness to change, they can benefit from a range of interventions that are appropriate to the stage they are at. </a:t>
            </a:r>
          </a:p>
        </p:txBody>
      </p:sp>
    </p:spTree>
    <p:extLst>
      <p:ext uri="{BB962C8B-B14F-4D97-AF65-F5344CB8AC3E}">
        <p14:creationId xmlns:p14="http://schemas.microsoft.com/office/powerpoint/2010/main" val="40530920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of change…</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Stages of Change (sometimes called the </a:t>
            </a:r>
            <a:r>
              <a:rPr lang="en-US" dirty="0" smtClean="0"/>
              <a:t>Trans theoretical </a:t>
            </a:r>
            <a:r>
              <a:rPr lang="en-US" dirty="0"/>
              <a:t>Model) tells us that individuals go through different stages when changing a behavior. This theory assumes that individuals have different degrees of motivation and readiness to change, which determine their current stage of change. </a:t>
            </a:r>
            <a:endParaRPr lang="en-US" dirty="0" smtClean="0"/>
          </a:p>
          <a:p>
            <a:r>
              <a:rPr lang="en-US" dirty="0" smtClean="0"/>
              <a:t>According </a:t>
            </a:r>
            <a:r>
              <a:rPr lang="en-US" dirty="0"/>
              <a:t>to this theory, different stages of change require different information needs and approaches to try and move the audience to the following stage. Although people may move through these stages in a predictable way, an individual can drop back or jump over stages. The stages are:</a:t>
            </a:r>
          </a:p>
          <a:p>
            <a:endParaRPr lang="en-US" dirty="0"/>
          </a:p>
        </p:txBody>
      </p:sp>
    </p:spTree>
    <p:extLst>
      <p:ext uri="{BB962C8B-B14F-4D97-AF65-F5344CB8AC3E}">
        <p14:creationId xmlns:p14="http://schemas.microsoft.com/office/powerpoint/2010/main" val="2117331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lstStyle/>
          <a:p>
            <a:r>
              <a:rPr lang="en-US" dirty="0"/>
              <a:t>Anyone who has ever made and broken a New Year’s resolution can appreciate the difficulty of behavior change. </a:t>
            </a:r>
            <a:endParaRPr lang="en-US" dirty="0" smtClean="0"/>
          </a:p>
          <a:p>
            <a:r>
              <a:rPr lang="en-US" dirty="0" smtClean="0"/>
              <a:t>Making </a:t>
            </a:r>
            <a:r>
              <a:rPr lang="en-US" dirty="0"/>
              <a:t>a lasting change in behavior is rarely a simple process and usually involves a substantial commitment of time, effort, and emotion.</a:t>
            </a:r>
          </a:p>
          <a:p>
            <a:endParaRPr lang="en-US" dirty="0"/>
          </a:p>
        </p:txBody>
      </p:sp>
    </p:spTree>
    <p:extLst>
      <p:ext uri="{BB962C8B-B14F-4D97-AF65-F5344CB8AC3E}">
        <p14:creationId xmlns:p14="http://schemas.microsoft.com/office/powerpoint/2010/main" val="20704373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of change…</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Precontemplation: </a:t>
            </a:r>
            <a:r>
              <a:rPr lang="en-US" dirty="0"/>
              <a:t>There is no intention to change behavior in the future. </a:t>
            </a:r>
            <a:r>
              <a:rPr lang="en-US" i="1" dirty="0"/>
              <a:t>(For example, </a:t>
            </a:r>
            <a:r>
              <a:rPr lang="en-US" i="1" dirty="0" smtClean="0"/>
              <a:t>Jane </a:t>
            </a:r>
            <a:r>
              <a:rPr lang="en-US" i="1" dirty="0"/>
              <a:t>is not thinking about using contraception to avoid unintended pregnancy</a:t>
            </a:r>
            <a:r>
              <a:rPr lang="en-US" dirty="0" smtClean="0"/>
              <a:t>.)</a:t>
            </a:r>
          </a:p>
          <a:p>
            <a:endParaRPr lang="en-US" dirty="0"/>
          </a:p>
          <a:p>
            <a:r>
              <a:rPr lang="en-US" b="1" dirty="0"/>
              <a:t>Contemplation: </a:t>
            </a:r>
            <a:r>
              <a:rPr lang="en-US" dirty="0"/>
              <a:t>An individual is aware that the problem exists and is seriously thinking about overcoming it, but has not yet made a commitment to take action. </a:t>
            </a:r>
            <a:r>
              <a:rPr lang="en-US" i="1" dirty="0"/>
              <a:t>(For example, </a:t>
            </a:r>
            <a:r>
              <a:rPr lang="en-US" i="1" dirty="0" smtClean="0"/>
              <a:t>Jane </a:t>
            </a:r>
            <a:r>
              <a:rPr lang="en-US" i="1" dirty="0"/>
              <a:t>has learned about contraception and is thinking about starting to use it.) </a:t>
            </a:r>
            <a:endParaRPr lang="en-US" i="1" dirty="0" smtClean="0"/>
          </a:p>
          <a:p>
            <a:endParaRPr lang="en-US" dirty="0"/>
          </a:p>
        </p:txBody>
      </p:sp>
    </p:spTree>
    <p:extLst>
      <p:ext uri="{BB962C8B-B14F-4D97-AF65-F5344CB8AC3E}">
        <p14:creationId xmlns:p14="http://schemas.microsoft.com/office/powerpoint/2010/main" val="19923838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of change…</a:t>
            </a:r>
            <a:endParaRPr lang="en-US" dirty="0"/>
          </a:p>
        </p:txBody>
      </p:sp>
      <p:sp>
        <p:nvSpPr>
          <p:cNvPr id="3" name="Content Placeholder 2"/>
          <p:cNvSpPr>
            <a:spLocks noGrp="1"/>
          </p:cNvSpPr>
          <p:nvPr>
            <p:ph idx="1"/>
          </p:nvPr>
        </p:nvSpPr>
        <p:spPr/>
        <p:txBody>
          <a:bodyPr/>
          <a:lstStyle/>
          <a:p>
            <a:r>
              <a:rPr lang="en-US" b="1" dirty="0"/>
              <a:t>Preparation:</a:t>
            </a:r>
            <a:r>
              <a:rPr lang="en-US" dirty="0"/>
              <a:t> An individual intends to take action immediately. </a:t>
            </a:r>
            <a:r>
              <a:rPr lang="en-US" i="1" dirty="0"/>
              <a:t>(For example, Jane is planning to go to the health facility this month to start using contraception</a:t>
            </a:r>
            <a:r>
              <a:rPr lang="en-US" dirty="0"/>
              <a:t>.)</a:t>
            </a:r>
          </a:p>
          <a:p>
            <a:r>
              <a:rPr lang="en-US" b="1" dirty="0"/>
              <a:t>Action: </a:t>
            </a:r>
            <a:r>
              <a:rPr lang="en-US" dirty="0"/>
              <a:t>An individual begins performing the behavior. </a:t>
            </a:r>
            <a:r>
              <a:rPr lang="en-US" i="1" dirty="0"/>
              <a:t>(For example, Jane starts using contraception to avoid unintended pregnancy.) </a:t>
            </a:r>
            <a:endParaRPr lang="en-US" dirty="0"/>
          </a:p>
          <a:p>
            <a:endParaRPr lang="en-US" dirty="0"/>
          </a:p>
          <a:p>
            <a:endParaRPr lang="en-US" dirty="0"/>
          </a:p>
        </p:txBody>
      </p:sp>
    </p:spTree>
    <p:extLst>
      <p:ext uri="{BB962C8B-B14F-4D97-AF65-F5344CB8AC3E}">
        <p14:creationId xmlns:p14="http://schemas.microsoft.com/office/powerpoint/2010/main" val="15707494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of change….</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Maintenance: </a:t>
            </a:r>
            <a:r>
              <a:rPr lang="en-US" dirty="0"/>
              <a:t>An individual continues the behavior and works to maintain it. </a:t>
            </a:r>
            <a:r>
              <a:rPr lang="en-US" i="1" dirty="0"/>
              <a:t>(For example, Jane continues using the contraception of her choice consistently and correctly.) </a:t>
            </a:r>
            <a:endParaRPr lang="en-US" dirty="0"/>
          </a:p>
          <a:p>
            <a:r>
              <a:rPr lang="en-US" dirty="0"/>
              <a:t>Some SBCC professionals have added a sixth stage to this model – </a:t>
            </a:r>
            <a:r>
              <a:rPr lang="en-US" b="1" dirty="0"/>
              <a:t>Advocacy</a:t>
            </a:r>
            <a:r>
              <a:rPr lang="en-US" dirty="0"/>
              <a:t>. </a:t>
            </a:r>
            <a:endParaRPr lang="en-US" dirty="0" smtClean="0"/>
          </a:p>
          <a:p>
            <a:r>
              <a:rPr lang="en-US" dirty="0" smtClean="0"/>
              <a:t>Advocacy </a:t>
            </a:r>
            <a:r>
              <a:rPr lang="en-US" dirty="0"/>
              <a:t>is the stage in which Jane is maintaining her use of contraception, as well as promoting the benefits of contraception to her friends and encouraging them to try it, too.</a:t>
            </a:r>
          </a:p>
          <a:p>
            <a:endParaRPr lang="en-US" dirty="0"/>
          </a:p>
        </p:txBody>
      </p:sp>
    </p:spTree>
    <p:extLst>
      <p:ext uri="{BB962C8B-B14F-4D97-AF65-F5344CB8AC3E}">
        <p14:creationId xmlns:p14="http://schemas.microsoft.com/office/powerpoint/2010/main" val="35443388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31861812"/>
              </p:ext>
            </p:extLst>
          </p:nvPr>
        </p:nvGraphicFramePr>
        <p:xfrm>
          <a:off x="381000" y="381000"/>
          <a:ext cx="8229600" cy="5765800"/>
        </p:xfrm>
        <a:graphic>
          <a:graphicData uri="http://schemas.openxmlformats.org/drawingml/2006/table">
            <a:tbl>
              <a:tblPr firstRow="1" bandRow="1">
                <a:tableStyleId>{5C22544A-7EE6-4342-B048-85BDC9FD1C3A}</a:tableStyleId>
              </a:tblPr>
              <a:tblGrid>
                <a:gridCol w="2743200"/>
                <a:gridCol w="2667000"/>
                <a:gridCol w="2819400"/>
              </a:tblGrid>
              <a:tr h="370840">
                <a:tc>
                  <a:txBody>
                    <a:bodyPr/>
                    <a:lstStyle/>
                    <a:p>
                      <a:r>
                        <a:rPr lang="en-US" dirty="0" smtClean="0"/>
                        <a:t>CONCEPT</a:t>
                      </a:r>
                      <a:endParaRPr lang="en-US" dirty="0"/>
                    </a:p>
                  </a:txBody>
                  <a:tcPr/>
                </a:tc>
                <a:tc>
                  <a:txBody>
                    <a:bodyPr/>
                    <a:lstStyle/>
                    <a:p>
                      <a:r>
                        <a:rPr lang="en-US" dirty="0" smtClean="0"/>
                        <a:t>DEFINATION</a:t>
                      </a:r>
                      <a:endParaRPr lang="en-US" dirty="0"/>
                    </a:p>
                  </a:txBody>
                  <a:tcPr/>
                </a:tc>
                <a:tc>
                  <a:txBody>
                    <a:bodyPr/>
                    <a:lstStyle/>
                    <a:p>
                      <a:r>
                        <a:rPr lang="en-US" dirty="0" smtClean="0"/>
                        <a:t>APPLICATION</a:t>
                      </a:r>
                      <a:endParaRPr lang="en-US" dirty="0"/>
                    </a:p>
                  </a:txBody>
                  <a:tcPr/>
                </a:tc>
              </a:tr>
              <a:tr h="370840">
                <a:tc>
                  <a:txBody>
                    <a:bodyPr/>
                    <a:lstStyle/>
                    <a:p>
                      <a:r>
                        <a:rPr lang="en-US" dirty="0" smtClean="0"/>
                        <a:t>Pre-contemplation</a:t>
                      </a:r>
                      <a:endParaRPr lang="en-US" dirty="0"/>
                    </a:p>
                  </a:txBody>
                  <a:tcPr/>
                </a:tc>
                <a:tc>
                  <a:txBody>
                    <a:bodyPr/>
                    <a:lstStyle/>
                    <a:p>
                      <a:r>
                        <a:rPr lang="en-US" dirty="0" smtClean="0"/>
                        <a:t>Unaware of their problem. Hasn’t thought about change. Not consciously intending to change</a:t>
                      </a:r>
                      <a:endParaRPr lang="en-US" dirty="0"/>
                    </a:p>
                  </a:txBody>
                  <a:tcPr/>
                </a:tc>
                <a:tc>
                  <a:txBody>
                    <a:bodyPr/>
                    <a:lstStyle/>
                    <a:p>
                      <a:r>
                        <a:rPr lang="en-US" dirty="0" smtClean="0"/>
                        <a:t>Increase awareness of need for change, personalize information on risks and benefits of changing. </a:t>
                      </a:r>
                      <a:endParaRPr lang="en-US" dirty="0"/>
                    </a:p>
                  </a:txBody>
                  <a:tcPr/>
                </a:tc>
              </a:tr>
              <a:tr h="370840">
                <a:tc>
                  <a:txBody>
                    <a:bodyPr/>
                    <a:lstStyle/>
                    <a:p>
                      <a:r>
                        <a:rPr lang="en-US" dirty="0" smtClean="0"/>
                        <a:t>Contemplation </a:t>
                      </a:r>
                      <a:endParaRPr lang="en-US" dirty="0"/>
                    </a:p>
                  </a:txBody>
                  <a:tcPr/>
                </a:tc>
                <a:tc>
                  <a:txBody>
                    <a:bodyPr/>
                    <a:lstStyle/>
                    <a:p>
                      <a:r>
                        <a:rPr lang="en-US" dirty="0" smtClean="0"/>
                        <a:t>Thinking about change in the near future. </a:t>
                      </a:r>
                      <a:endParaRPr lang="en-US" dirty="0"/>
                    </a:p>
                  </a:txBody>
                  <a:tcPr/>
                </a:tc>
                <a:tc>
                  <a:txBody>
                    <a:bodyPr/>
                    <a:lstStyle/>
                    <a:p>
                      <a:r>
                        <a:rPr lang="en-US" dirty="0" smtClean="0"/>
                        <a:t>Motivate and encourage to make specific plans. </a:t>
                      </a:r>
                      <a:endParaRPr lang="en-US" dirty="0"/>
                    </a:p>
                  </a:txBody>
                  <a:tcPr/>
                </a:tc>
              </a:tr>
              <a:tr h="370840">
                <a:tc>
                  <a:txBody>
                    <a:bodyPr/>
                    <a:lstStyle/>
                    <a:p>
                      <a:r>
                        <a:rPr lang="en-US" dirty="0" smtClean="0"/>
                        <a:t>Decision/determination Preparation </a:t>
                      </a:r>
                      <a:endParaRPr lang="en-US" dirty="0"/>
                    </a:p>
                  </a:txBody>
                  <a:tcPr/>
                </a:tc>
                <a:tc>
                  <a:txBody>
                    <a:bodyPr/>
                    <a:lstStyle/>
                    <a:p>
                      <a:r>
                        <a:rPr lang="en-US" dirty="0" smtClean="0"/>
                        <a:t>Making a serious commitment and a plan to change.</a:t>
                      </a:r>
                      <a:endParaRPr lang="en-US" dirty="0"/>
                    </a:p>
                  </a:txBody>
                  <a:tcPr/>
                </a:tc>
                <a:tc>
                  <a:txBody>
                    <a:bodyPr/>
                    <a:lstStyle/>
                    <a:p>
                      <a:r>
                        <a:rPr lang="en-US" dirty="0" smtClean="0"/>
                        <a:t>Assist in developing concrete action plans and setting gradual goals. </a:t>
                      </a:r>
                      <a:endParaRPr lang="en-US" dirty="0"/>
                    </a:p>
                  </a:txBody>
                  <a:tcPr/>
                </a:tc>
              </a:tr>
              <a:tr h="1229360">
                <a:tc>
                  <a:txBody>
                    <a:bodyPr/>
                    <a:lstStyle/>
                    <a:p>
                      <a:r>
                        <a:rPr lang="en-US" dirty="0" smtClean="0"/>
                        <a:t>Action</a:t>
                      </a:r>
                      <a:endParaRPr lang="en-US" dirty="0"/>
                    </a:p>
                  </a:txBody>
                  <a:tcPr/>
                </a:tc>
                <a:tc>
                  <a:txBody>
                    <a:bodyPr/>
                    <a:lstStyle/>
                    <a:p>
                      <a:r>
                        <a:rPr lang="en-US" dirty="0" smtClean="0"/>
                        <a:t>The stage at which behavior change is initiated.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Assist with feedback, problem solving and social support and provide reinforcement. </a:t>
                      </a:r>
                    </a:p>
                    <a:p>
                      <a:endParaRPr lang="en-US" dirty="0"/>
                    </a:p>
                  </a:txBody>
                  <a:tcPr/>
                </a:tc>
              </a:tr>
              <a:tr h="370840">
                <a:tc>
                  <a:txBody>
                    <a:bodyPr/>
                    <a:lstStyle/>
                    <a:p>
                      <a:r>
                        <a:rPr lang="en-US" dirty="0" smtClean="0"/>
                        <a:t>Maintenance </a:t>
                      </a:r>
                      <a:endParaRPr lang="en-US" dirty="0"/>
                    </a:p>
                  </a:txBody>
                  <a:tcPr/>
                </a:tc>
                <a:tc>
                  <a:txBody>
                    <a:bodyPr/>
                    <a:lstStyle/>
                    <a:p>
                      <a:r>
                        <a:rPr lang="en-US" dirty="0" smtClean="0"/>
                        <a:t>Sustaining the change and achievement of predictable health gains. Relapse can occur.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Assist in coping, reminders, finding alternatives, avoiding slips/relapses </a:t>
                      </a:r>
                    </a:p>
                    <a:p>
                      <a:endParaRPr lang="en-US" dirty="0"/>
                    </a:p>
                  </a:txBody>
                  <a:tcPr/>
                </a:tc>
              </a:tr>
            </a:tbl>
          </a:graphicData>
        </a:graphic>
      </p:graphicFrame>
    </p:spTree>
    <p:extLst>
      <p:ext uri="{BB962C8B-B14F-4D97-AF65-F5344CB8AC3E}">
        <p14:creationId xmlns:p14="http://schemas.microsoft.com/office/powerpoint/2010/main" val="25268196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275319"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77274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stages of change theory</a:t>
            </a:r>
            <a:endParaRPr lang="en-US" dirty="0"/>
          </a:p>
        </p:txBody>
      </p:sp>
      <p:sp>
        <p:nvSpPr>
          <p:cNvPr id="3" name="Content Placeholder 2"/>
          <p:cNvSpPr>
            <a:spLocks noGrp="1"/>
          </p:cNvSpPr>
          <p:nvPr>
            <p:ph idx="1"/>
          </p:nvPr>
        </p:nvSpPr>
        <p:spPr/>
        <p:txBody>
          <a:bodyPr>
            <a:normAutofit fontScale="85000" lnSpcReduction="10000"/>
          </a:bodyPr>
          <a:lstStyle/>
          <a:p>
            <a:r>
              <a:rPr lang="en-US" dirty="0"/>
              <a:t>Stages of Change can be used in one-to-one situations, for example, between a client and a counselor</a:t>
            </a:r>
            <a:r>
              <a:rPr lang="en-US" dirty="0" smtClean="0"/>
              <a:t>.</a:t>
            </a:r>
          </a:p>
          <a:p>
            <a:r>
              <a:rPr lang="en-US" dirty="0" smtClean="0"/>
              <a:t> </a:t>
            </a:r>
            <a:r>
              <a:rPr lang="en-US" dirty="0"/>
              <a:t>Knowing the stage of change of the client can help the counselor select what information to share. </a:t>
            </a:r>
            <a:endParaRPr lang="en-US" dirty="0" smtClean="0"/>
          </a:p>
          <a:p>
            <a:r>
              <a:rPr lang="en-US" dirty="0" smtClean="0"/>
              <a:t>Information </a:t>
            </a:r>
            <a:r>
              <a:rPr lang="en-US" dirty="0"/>
              <a:t>at the precontemplation and contemplation stages would focus on facts, the risks of the current behavior and the benefits of changing behavior. </a:t>
            </a:r>
            <a:endParaRPr lang="en-US" dirty="0" smtClean="0"/>
          </a:p>
          <a:p>
            <a:r>
              <a:rPr lang="en-US" dirty="0" smtClean="0"/>
              <a:t>At </a:t>
            </a:r>
            <a:r>
              <a:rPr lang="en-US" dirty="0"/>
              <a:t>the preparation and action phases, it would focus more on opportunities for changing behavior and how to access them.</a:t>
            </a:r>
          </a:p>
          <a:p>
            <a:endParaRPr lang="en-US" dirty="0"/>
          </a:p>
        </p:txBody>
      </p:sp>
    </p:spTree>
    <p:extLst>
      <p:ext uri="{BB962C8B-B14F-4D97-AF65-F5344CB8AC3E}">
        <p14:creationId xmlns:p14="http://schemas.microsoft.com/office/powerpoint/2010/main" val="37960580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Social </a:t>
            </a:r>
            <a:r>
              <a:rPr lang="en-US" dirty="0" smtClean="0"/>
              <a:t>learning theory</a:t>
            </a:r>
            <a:r>
              <a:rPr lang="en-US" dirty="0"/>
              <a:t/>
            </a: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smtClean="0"/>
              <a:t>Theory </a:t>
            </a:r>
            <a:r>
              <a:rPr lang="en-US" dirty="0"/>
              <a:t>acknowledges the interaction that occurs between an individual and his/her environment.</a:t>
            </a:r>
          </a:p>
          <a:p>
            <a:r>
              <a:rPr lang="en-US" dirty="0"/>
              <a:t>The outside environment is where a person can observe an action, understand its consequences, and become motivated to repeat it and adopt it. </a:t>
            </a:r>
            <a:endParaRPr lang="en-US" dirty="0" smtClean="0"/>
          </a:p>
          <a:p>
            <a:r>
              <a:rPr lang="en-US" dirty="0" smtClean="0"/>
              <a:t>Behavior </a:t>
            </a:r>
            <a:r>
              <a:rPr lang="en-US" dirty="0"/>
              <a:t>is affected by structural factors, such as service availability and policies, as well as by social factors, such as social norms and peer influence</a:t>
            </a:r>
            <a:r>
              <a:rPr lang="en-US" dirty="0" smtClean="0"/>
              <a:t>.</a:t>
            </a:r>
            <a:endParaRPr lang="en-US" dirty="0"/>
          </a:p>
        </p:txBody>
      </p:sp>
    </p:spTree>
    <p:extLst>
      <p:ext uri="{BB962C8B-B14F-4D97-AF65-F5344CB8AC3E}">
        <p14:creationId xmlns:p14="http://schemas.microsoft.com/office/powerpoint/2010/main" val="41787170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a:t>In the application of the Social Learning Theory, the learner (audience) is encouraged to:</a:t>
            </a:r>
          </a:p>
          <a:p>
            <a:r>
              <a:rPr lang="en-US" b="1" dirty="0"/>
              <a:t>Observe and imitate the behavior of others. </a:t>
            </a:r>
            <a:r>
              <a:rPr lang="en-US" i="1" dirty="0"/>
              <a:t>(For example, Jane may observe her friend Rose using contraception and therefore decide that she wants to use contraception, too.) </a:t>
            </a:r>
            <a:endParaRPr lang="en-US" dirty="0"/>
          </a:p>
          <a:p>
            <a:r>
              <a:rPr lang="en-US" b="1" dirty="0"/>
              <a:t>See positive behaviors modeled and practiced. </a:t>
            </a:r>
            <a:r>
              <a:rPr lang="en-US" i="1" dirty="0"/>
              <a:t>(For example, Jane sees that her friend Rose is happy with the contraception method she has chosen. This makes her want to copy and model the same behavior.) </a:t>
            </a:r>
            <a:endParaRPr lang="en-US" dirty="0"/>
          </a:p>
          <a:p>
            <a:endParaRPr lang="en-US" dirty="0"/>
          </a:p>
        </p:txBody>
      </p:sp>
    </p:spTree>
    <p:extLst>
      <p:ext uri="{BB962C8B-B14F-4D97-AF65-F5344CB8AC3E}">
        <p14:creationId xmlns:p14="http://schemas.microsoft.com/office/powerpoint/2010/main" val="16324483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learning theory…</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t>Increase his/her own capability and confidence to implement new skills. </a:t>
            </a:r>
            <a:r>
              <a:rPr lang="en-US" i="1" dirty="0"/>
              <a:t>(For example, when </a:t>
            </a:r>
            <a:r>
              <a:rPr lang="en-US" i="1" dirty="0" smtClean="0"/>
              <a:t>Jane’s </a:t>
            </a:r>
            <a:r>
              <a:rPr lang="en-US" i="1" dirty="0"/>
              <a:t>community becomes more supportive of and vocal about access to contraception for adolescent girls her age, she gains the confidence to talk to her mother about getting contraception.) </a:t>
            </a:r>
            <a:endParaRPr lang="en-US" dirty="0"/>
          </a:p>
          <a:p>
            <a:r>
              <a:rPr lang="en-US" b="1" dirty="0"/>
              <a:t>Gain positive attitudes about implementing those skills. </a:t>
            </a:r>
            <a:r>
              <a:rPr lang="en-US" i="1" dirty="0"/>
              <a:t>(For example, after learning about how to use her contraceptive method, </a:t>
            </a:r>
            <a:r>
              <a:rPr lang="en-US" i="1" dirty="0" smtClean="0"/>
              <a:t>Jane </a:t>
            </a:r>
            <a:r>
              <a:rPr lang="en-US" i="1" dirty="0"/>
              <a:t>feels confident that she can maintain use and keep on track to achieving her dreams.) </a:t>
            </a:r>
            <a:endParaRPr lang="en-US" dirty="0"/>
          </a:p>
          <a:p>
            <a:r>
              <a:rPr lang="en-US" b="1" dirty="0"/>
              <a:t>Experience support from his/her environment to use those skills. </a:t>
            </a:r>
            <a:r>
              <a:rPr lang="en-US" i="1" dirty="0"/>
              <a:t>(For example, </a:t>
            </a:r>
            <a:r>
              <a:rPr lang="en-US" i="1" dirty="0" smtClean="0"/>
              <a:t>Jane </a:t>
            </a:r>
            <a:r>
              <a:rPr lang="en-US" i="1" dirty="0"/>
              <a:t>learns that her health clinic stays open late and on weekends to support youth like her that work or go to school during the day, meaning she has better access to her counselor and to SRH services.) </a:t>
            </a:r>
            <a:endParaRPr lang="en-US" dirty="0"/>
          </a:p>
          <a:p>
            <a:endParaRPr lang="en-US" dirty="0"/>
          </a:p>
          <a:p>
            <a:endParaRPr lang="en-US" dirty="0"/>
          </a:p>
        </p:txBody>
      </p:sp>
    </p:spTree>
    <p:extLst>
      <p:ext uri="{BB962C8B-B14F-4D97-AF65-F5344CB8AC3E}">
        <p14:creationId xmlns:p14="http://schemas.microsoft.com/office/powerpoint/2010/main" val="8385319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social learning theory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a:t>
            </a:r>
            <a:r>
              <a:rPr lang="en-US" dirty="0"/>
              <a:t>Social Learning Theory can be used for behaviors that are heavily influenced by both the physical and social environment in which the individual lives. </a:t>
            </a:r>
            <a:endParaRPr lang="en-US" dirty="0" smtClean="0"/>
          </a:p>
          <a:p>
            <a:r>
              <a:rPr lang="en-US" dirty="0" smtClean="0"/>
              <a:t>The </a:t>
            </a:r>
            <a:r>
              <a:rPr lang="en-US" dirty="0"/>
              <a:t>theory tells us the importance of creating an enabling environment, in which the desired behavior change is made easier</a:t>
            </a:r>
            <a:r>
              <a:rPr lang="en-US" dirty="0" smtClean="0"/>
              <a:t>.</a:t>
            </a:r>
          </a:p>
          <a:p>
            <a:r>
              <a:rPr lang="en-US" dirty="0" smtClean="0"/>
              <a:t>It </a:t>
            </a:r>
            <a:r>
              <a:rPr lang="en-US" dirty="0"/>
              <a:t>also tells us that seeing the behavior in practice can help others adopt it</a:t>
            </a:r>
            <a:r>
              <a:rPr lang="en-US" dirty="0" smtClean="0"/>
              <a:t>.</a:t>
            </a:r>
            <a:r>
              <a:rPr lang="en-US" dirty="0"/>
              <a:t> </a:t>
            </a:r>
            <a:endParaRPr lang="en-US" dirty="0" smtClean="0"/>
          </a:p>
          <a:p>
            <a:r>
              <a:rPr lang="en-US" dirty="0" smtClean="0"/>
              <a:t>This </a:t>
            </a:r>
            <a:r>
              <a:rPr lang="en-US" dirty="0"/>
              <a:t>can be done through modeling, where the desired behavior, as well as the resulting benefits, can be demonstrated and popularized by role models. </a:t>
            </a:r>
            <a:endParaRPr lang="en-US" dirty="0" smtClean="0"/>
          </a:p>
          <a:p>
            <a:r>
              <a:rPr lang="en-US" dirty="0" smtClean="0"/>
              <a:t>Modeling </a:t>
            </a:r>
            <a:r>
              <a:rPr lang="en-US" dirty="0"/>
              <a:t>can come from real or fictional characters depicted through different media </a:t>
            </a:r>
            <a:r>
              <a:rPr lang="en-US" dirty="0" smtClean="0"/>
              <a:t>channels</a:t>
            </a:r>
            <a:r>
              <a:rPr lang="en-US" dirty="0"/>
              <a:t>.</a:t>
            </a:r>
          </a:p>
          <a:p>
            <a:endParaRPr lang="en-US" dirty="0"/>
          </a:p>
          <a:p>
            <a:endParaRPr lang="en-US" dirty="0"/>
          </a:p>
        </p:txBody>
      </p:sp>
    </p:spTree>
    <p:extLst>
      <p:ext uri="{BB962C8B-B14F-4D97-AF65-F5344CB8AC3E}">
        <p14:creationId xmlns:p14="http://schemas.microsoft.com/office/powerpoint/2010/main" val="3268163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 </a:t>
            </a:r>
            <a:endParaRPr lang="en-US" dirty="0"/>
          </a:p>
          <a:p>
            <a:r>
              <a:rPr lang="en-US" dirty="0"/>
              <a:t>To succeed, </a:t>
            </a:r>
            <a:r>
              <a:rPr lang="en-US" dirty="0" smtClean="0"/>
              <a:t>one need to </a:t>
            </a:r>
            <a:r>
              <a:rPr lang="en-US" dirty="0"/>
              <a:t>understand the three most important elements in changing a behavior:</a:t>
            </a:r>
          </a:p>
          <a:p>
            <a:pPr lvl="0"/>
            <a:r>
              <a:rPr lang="en-US" b="1" dirty="0"/>
              <a:t>Readiness to </a:t>
            </a:r>
            <a:r>
              <a:rPr lang="en-US" b="1" dirty="0" smtClean="0"/>
              <a:t>change: having</a:t>
            </a:r>
            <a:r>
              <a:rPr lang="en-US" dirty="0" smtClean="0"/>
              <a:t> </a:t>
            </a:r>
            <a:r>
              <a:rPr lang="en-US" dirty="0"/>
              <a:t>the resources and knowledge to make a lasting change </a:t>
            </a:r>
            <a:r>
              <a:rPr lang="en-US" dirty="0" smtClean="0"/>
              <a:t>successfully</a:t>
            </a:r>
            <a:endParaRPr lang="en-US" dirty="0"/>
          </a:p>
          <a:p>
            <a:pPr lvl="0"/>
            <a:r>
              <a:rPr lang="en-US" b="1" dirty="0"/>
              <a:t>Barriers to change</a:t>
            </a:r>
            <a:r>
              <a:rPr lang="en-US" dirty="0"/>
              <a:t>: A</a:t>
            </a:r>
            <a:r>
              <a:rPr lang="en-US" dirty="0" smtClean="0"/>
              <a:t>nything </a:t>
            </a:r>
            <a:r>
              <a:rPr lang="en-US" dirty="0"/>
              <a:t>preventing </a:t>
            </a:r>
            <a:r>
              <a:rPr lang="en-US" dirty="0" smtClean="0"/>
              <a:t>one </a:t>
            </a:r>
            <a:r>
              <a:rPr lang="en-US" dirty="0"/>
              <a:t>from </a:t>
            </a:r>
            <a:r>
              <a:rPr lang="en-US" dirty="0" smtClean="0"/>
              <a:t>changing.</a:t>
            </a:r>
            <a:endParaRPr lang="en-US" dirty="0"/>
          </a:p>
          <a:p>
            <a:pPr lvl="0"/>
            <a:r>
              <a:rPr lang="en-US" b="1" dirty="0"/>
              <a:t>Expect relapse</a:t>
            </a:r>
            <a:r>
              <a:rPr lang="en-US" dirty="0"/>
              <a:t>: What might trigger a return to a former </a:t>
            </a:r>
            <a:r>
              <a:rPr lang="en-US" dirty="0" smtClean="0"/>
              <a:t>behavior.</a:t>
            </a:r>
            <a:endParaRPr lang="en-US" dirty="0"/>
          </a:p>
          <a:p>
            <a:endParaRPr lang="en-US" dirty="0"/>
          </a:p>
        </p:txBody>
      </p:sp>
    </p:spTree>
    <p:extLst>
      <p:ext uri="{BB962C8B-B14F-4D97-AF65-F5344CB8AC3E}">
        <p14:creationId xmlns:p14="http://schemas.microsoft.com/office/powerpoint/2010/main" val="33269183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Diffusion of innovations theory</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Diffusion of Innovation refers to the spread of new ideas and behaviors within a community or from one community to another.</a:t>
            </a:r>
          </a:p>
          <a:p>
            <a:r>
              <a:rPr lang="en-US" dirty="0"/>
              <a:t>Some individuals and groups in society are quicker to pick up new ideas, or “innovations,” than others. Young people are typically associated with adopting new trends, such as fashion or technology, more quickly than adults. </a:t>
            </a:r>
            <a:endParaRPr lang="en-US" dirty="0" smtClean="0"/>
          </a:p>
          <a:p>
            <a:r>
              <a:rPr lang="en-US" dirty="0" smtClean="0"/>
              <a:t>This </a:t>
            </a:r>
            <a:r>
              <a:rPr lang="en-US" dirty="0"/>
              <a:t>theory identifies five categories that define a person’s propensity to accept or adopt the innovation:</a:t>
            </a:r>
          </a:p>
          <a:p>
            <a:pPr lvl="0"/>
            <a:r>
              <a:rPr lang="en-US" b="1" dirty="0"/>
              <a:t>Innovators: </a:t>
            </a:r>
            <a:r>
              <a:rPr lang="en-US" dirty="0"/>
              <a:t>the quickest to adopt an innovation. However, they may be seen as fickle by other community members and are less likely to be trusted and copied</a:t>
            </a:r>
            <a:r>
              <a:rPr lang="en-US" dirty="0" smtClean="0"/>
              <a:t>.</a:t>
            </a:r>
            <a:endParaRPr lang="en-US" dirty="0"/>
          </a:p>
        </p:txBody>
      </p:sp>
    </p:spTree>
    <p:extLst>
      <p:ext uri="{BB962C8B-B14F-4D97-AF65-F5344CB8AC3E}">
        <p14:creationId xmlns:p14="http://schemas.microsoft.com/office/powerpoint/2010/main" val="25596572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70000" lnSpcReduction="20000"/>
          </a:bodyPr>
          <a:lstStyle/>
          <a:p>
            <a:pPr lvl="0"/>
            <a:r>
              <a:rPr lang="en-US" b="1" dirty="0"/>
              <a:t>Early adopters: </a:t>
            </a:r>
            <a:r>
              <a:rPr lang="en-US" dirty="0"/>
              <a:t>more mainstream within the community and are characterized by acceptance of innovation and some personal/financial resources to be able to adopt the innovation.</a:t>
            </a:r>
          </a:p>
          <a:p>
            <a:pPr lvl="0"/>
            <a:r>
              <a:rPr lang="en-US" b="1" dirty="0"/>
              <a:t>Early majority: </a:t>
            </a:r>
            <a:r>
              <a:rPr lang="en-US" dirty="0"/>
              <a:t>amenable to change and persuaded of the benefits of the innovation by observing.</a:t>
            </a:r>
          </a:p>
          <a:p>
            <a:pPr lvl="0"/>
            <a:r>
              <a:rPr lang="en-US" b="1" dirty="0"/>
              <a:t>Late majority: </a:t>
            </a:r>
            <a:r>
              <a:rPr lang="en-US" dirty="0"/>
              <a:t>skeptical and reluctant to adopt new ideas until the benefits are clearly established.</a:t>
            </a:r>
          </a:p>
          <a:p>
            <a:pPr lvl="0"/>
            <a:r>
              <a:rPr lang="en-US" b="1" dirty="0"/>
              <a:t>Laggards: </a:t>
            </a:r>
            <a:r>
              <a:rPr lang="en-US" dirty="0"/>
              <a:t>these are most conservative and resistant to change; sometimes, they may never change.</a:t>
            </a:r>
          </a:p>
          <a:p>
            <a:r>
              <a:rPr lang="en-US" dirty="0"/>
              <a:t>The likelihood of adopting an innovation/behavior depends on the audience, environmental barriers and facilitators, the communication system and the innovation’s attributes, such as:</a:t>
            </a:r>
          </a:p>
          <a:p>
            <a:endParaRPr lang="en-US" dirty="0"/>
          </a:p>
          <a:p>
            <a:endParaRPr lang="en-US" dirty="0"/>
          </a:p>
        </p:txBody>
      </p:sp>
    </p:spTree>
    <p:extLst>
      <p:ext uri="{BB962C8B-B14F-4D97-AF65-F5344CB8AC3E}">
        <p14:creationId xmlns:p14="http://schemas.microsoft.com/office/powerpoint/2010/main" val="14393626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85000" lnSpcReduction="10000"/>
          </a:bodyPr>
          <a:lstStyle/>
          <a:p>
            <a:r>
              <a:rPr lang="en-US" b="1" dirty="0"/>
              <a:t>Relative advantage: </a:t>
            </a:r>
            <a:r>
              <a:rPr lang="en-US" dirty="0"/>
              <a:t>does the behavior offer an advantage over the current behavior? </a:t>
            </a:r>
            <a:r>
              <a:rPr lang="en-US" i="1" dirty="0"/>
              <a:t>(For example, does using contraception offer </a:t>
            </a:r>
            <a:r>
              <a:rPr lang="en-US" i="1" dirty="0" smtClean="0"/>
              <a:t>Jane </a:t>
            </a:r>
            <a:r>
              <a:rPr lang="en-US" i="1" dirty="0"/>
              <a:t>a benefit (e.g., peace of mind) she currently doesn’t have?) </a:t>
            </a:r>
            <a:endParaRPr lang="en-US" dirty="0"/>
          </a:p>
          <a:p>
            <a:r>
              <a:rPr lang="en-US" b="1" dirty="0"/>
              <a:t>Compatibility: </a:t>
            </a:r>
            <a:r>
              <a:rPr lang="en-US" dirty="0"/>
              <a:t>is the behavior compatible with prevailing social and cultural values? </a:t>
            </a:r>
            <a:r>
              <a:rPr lang="en-US" i="1" dirty="0"/>
              <a:t>(For example, is it culturally acceptable for a girl like </a:t>
            </a:r>
            <a:r>
              <a:rPr lang="en-US" i="1" dirty="0" smtClean="0"/>
              <a:t>Jane </a:t>
            </a:r>
            <a:r>
              <a:rPr lang="en-US" i="1" dirty="0"/>
              <a:t>to use contraception?) </a:t>
            </a:r>
            <a:endParaRPr lang="en-US" dirty="0"/>
          </a:p>
          <a:p>
            <a:r>
              <a:rPr lang="en-US" b="1" dirty="0"/>
              <a:t>Complexity: </a:t>
            </a:r>
            <a:r>
              <a:rPr lang="en-US" dirty="0"/>
              <a:t>how difficult is the new behavior to perform? </a:t>
            </a:r>
            <a:r>
              <a:rPr lang="en-US" i="1" dirty="0"/>
              <a:t>(For example, would </a:t>
            </a:r>
            <a:r>
              <a:rPr lang="en-US" i="1" dirty="0" smtClean="0"/>
              <a:t>Jane </a:t>
            </a:r>
            <a:r>
              <a:rPr lang="en-US" i="1" dirty="0"/>
              <a:t>be able to manage maintaining her contraceptive method?) </a:t>
            </a:r>
            <a:endParaRPr lang="en-US" dirty="0"/>
          </a:p>
        </p:txBody>
      </p:sp>
    </p:spTree>
    <p:extLst>
      <p:ext uri="{BB962C8B-B14F-4D97-AF65-F5344CB8AC3E}">
        <p14:creationId xmlns:p14="http://schemas.microsoft.com/office/powerpoint/2010/main" val="42352769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r>
              <a:rPr lang="en-US" b="1" dirty="0"/>
              <a:t>Triability: </a:t>
            </a:r>
            <a:r>
              <a:rPr lang="en-US" dirty="0"/>
              <a:t>can the behavior be tried out without too much risk? </a:t>
            </a:r>
            <a:r>
              <a:rPr lang="en-US" i="1" dirty="0"/>
              <a:t>(For example, is it possible for Jane to try out a contraceptive method and see what it’s like?)</a:t>
            </a:r>
            <a:endParaRPr lang="en-US" dirty="0"/>
          </a:p>
          <a:p>
            <a:r>
              <a:rPr lang="en-US" b="1" dirty="0"/>
              <a:t>Observability: </a:t>
            </a:r>
            <a:r>
              <a:rPr lang="en-US" dirty="0"/>
              <a:t>are there opportunities to see what happens to others who adopt the behavior? </a:t>
            </a:r>
            <a:r>
              <a:rPr lang="en-US" i="1" dirty="0"/>
              <a:t>(For example, does Jane have access to friends who are using contraception that can talk to her about it?) </a:t>
            </a:r>
            <a:endParaRPr lang="en-US" dirty="0"/>
          </a:p>
          <a:p>
            <a:endParaRPr lang="en-US" dirty="0"/>
          </a:p>
        </p:txBody>
      </p:sp>
    </p:spTree>
    <p:extLst>
      <p:ext uri="{BB962C8B-B14F-4D97-AF65-F5344CB8AC3E}">
        <p14:creationId xmlns:p14="http://schemas.microsoft.com/office/powerpoint/2010/main" val="8849048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Applying diffusion of innovation theory</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b="1" dirty="0" smtClean="0"/>
              <a:t> </a:t>
            </a:r>
            <a:endParaRPr lang="en-US" dirty="0"/>
          </a:p>
          <a:p>
            <a:r>
              <a:rPr lang="en-US" dirty="0"/>
              <a:t>Diffusion of Innovation can be used to change behaviors that are influenced by social norms and social trends. </a:t>
            </a:r>
            <a:endParaRPr lang="en-US" dirty="0" smtClean="0"/>
          </a:p>
          <a:p>
            <a:r>
              <a:rPr lang="en-US" dirty="0" smtClean="0"/>
              <a:t>The </a:t>
            </a:r>
            <a:r>
              <a:rPr lang="en-US" dirty="0"/>
              <a:t>theory tells us how to promote the desired behavior by focusing on attributes. This can be done through </a:t>
            </a:r>
            <a:r>
              <a:rPr lang="en-US" b="1" dirty="0"/>
              <a:t>agents of change</a:t>
            </a:r>
            <a:r>
              <a:rPr lang="en-US" dirty="0"/>
              <a:t>, that is, the early adopters of a new behavior who promote it and encourage others to adopt it. </a:t>
            </a:r>
            <a:endParaRPr lang="en-US" dirty="0" smtClean="0"/>
          </a:p>
          <a:p>
            <a:endParaRPr lang="en-US" dirty="0"/>
          </a:p>
        </p:txBody>
      </p:sp>
    </p:spTree>
    <p:extLst>
      <p:ext uri="{BB962C8B-B14F-4D97-AF65-F5344CB8AC3E}">
        <p14:creationId xmlns:p14="http://schemas.microsoft.com/office/powerpoint/2010/main" val="12031541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r>
              <a:rPr lang="en-US" dirty="0"/>
              <a:t>Agents of change can be people working in the community or community members who have adopted the new behavior and can act as role models. </a:t>
            </a:r>
          </a:p>
          <a:p>
            <a:r>
              <a:rPr lang="en-US" dirty="0"/>
              <a:t>Targeting effective agents of change, such as local leaders, influential individuals, peers and celebrities, can accelerate the adoption of a new behavior.</a:t>
            </a:r>
          </a:p>
          <a:p>
            <a:pPr marL="0" indent="0">
              <a:buNone/>
            </a:pPr>
            <a:r>
              <a:rPr lang="en-US" dirty="0"/>
              <a:t> </a:t>
            </a:r>
          </a:p>
          <a:p>
            <a:endParaRPr lang="en-US" dirty="0"/>
          </a:p>
        </p:txBody>
      </p:sp>
    </p:spTree>
    <p:extLst>
      <p:ext uri="{BB962C8B-B14F-4D97-AF65-F5344CB8AC3E}">
        <p14:creationId xmlns:p14="http://schemas.microsoft.com/office/powerpoint/2010/main" val="16154328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Community </a:t>
            </a:r>
            <a:r>
              <a:rPr lang="en-US" dirty="0" smtClean="0"/>
              <a:t>mobilization model</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a:t>The Community Mobilization Framework is one way to systematically conceptualize the organization of the community for the purpose of mobilizing the maximum number of community members around a common health initiative. A community becomes mobilized around an issue by endorsing health-enhancing attitudes, behaviors, and projects supporting positive health outcomes. </a:t>
            </a:r>
          </a:p>
        </p:txBody>
      </p:sp>
    </p:spTree>
    <p:extLst>
      <p:ext uri="{BB962C8B-B14F-4D97-AF65-F5344CB8AC3E}">
        <p14:creationId xmlns:p14="http://schemas.microsoft.com/office/powerpoint/2010/main" val="7501080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Community motivation…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This mobilization is expressed through the promotion, support, and delivery of motivational and informational health messages which convey consistent ideas, themes, and images. </a:t>
            </a:r>
            <a:endParaRPr lang="en-US" dirty="0" smtClean="0"/>
          </a:p>
          <a:p>
            <a:r>
              <a:rPr lang="en-US" dirty="0" smtClean="0"/>
              <a:t>There </a:t>
            </a:r>
            <a:r>
              <a:rPr lang="en-US" dirty="0"/>
              <a:t>are two fundamental bases of the Community Mobilization </a:t>
            </a:r>
            <a:r>
              <a:rPr lang="en-US" dirty="0" smtClean="0"/>
              <a:t>Framework:</a:t>
            </a:r>
          </a:p>
          <a:p>
            <a:pPr marL="571500" indent="-571500">
              <a:buFont typeface="+mj-lt"/>
              <a:buAutoNum type="romanLcPeriod"/>
            </a:pPr>
            <a:r>
              <a:rPr lang="en-US" dirty="0" smtClean="0"/>
              <a:t> </a:t>
            </a:r>
            <a:r>
              <a:rPr lang="en-US" dirty="0"/>
              <a:t>is its characterization of the variety of individual, social, and organizational roles and relationships in the </a:t>
            </a:r>
            <a:r>
              <a:rPr lang="en-US" dirty="0" smtClean="0"/>
              <a:t>community. </a:t>
            </a:r>
            <a:endParaRPr lang="en-US" dirty="0"/>
          </a:p>
          <a:p>
            <a:pPr marL="571500" indent="-571500">
              <a:buFont typeface="+mj-lt"/>
              <a:buAutoNum type="romanLcPeriod"/>
            </a:pPr>
            <a:r>
              <a:rPr lang="en-US" dirty="0" smtClean="0"/>
              <a:t> </a:t>
            </a:r>
            <a:r>
              <a:rPr lang="en-US" dirty="0"/>
              <a:t>the description of the nature and extent of the involvement, which includes a continuum of involvement, ranging from simple endorsement to building active coalitions around a health initiative. </a:t>
            </a:r>
          </a:p>
          <a:p>
            <a:endParaRPr lang="en-US" dirty="0"/>
          </a:p>
        </p:txBody>
      </p:sp>
    </p:spTree>
    <p:extLst>
      <p:ext uri="{BB962C8B-B14F-4D97-AF65-F5344CB8AC3E}">
        <p14:creationId xmlns:p14="http://schemas.microsoft.com/office/powerpoint/2010/main" val="4531643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 for BCC design</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BCC </a:t>
            </a:r>
            <a:r>
              <a:rPr lang="en-US" dirty="0"/>
              <a:t>is the comprehensive process in which one passes through the stages: </a:t>
            </a:r>
          </a:p>
          <a:p>
            <a:pPr marL="571500" indent="-571500">
              <a:buFont typeface="+mj-lt"/>
              <a:buAutoNum type="romanLcPeriod"/>
            </a:pPr>
            <a:r>
              <a:rPr lang="en-US" dirty="0"/>
              <a:t>Unaware </a:t>
            </a:r>
          </a:p>
          <a:p>
            <a:pPr marL="571500" indent="-571500">
              <a:buFont typeface="+mj-lt"/>
              <a:buAutoNum type="romanLcPeriod"/>
            </a:pPr>
            <a:r>
              <a:rPr lang="en-US" dirty="0" smtClean="0"/>
              <a:t>Aware </a:t>
            </a:r>
            <a:endParaRPr lang="en-US" dirty="0"/>
          </a:p>
          <a:p>
            <a:pPr marL="571500" indent="-571500">
              <a:buFont typeface="+mj-lt"/>
              <a:buAutoNum type="romanLcPeriod"/>
            </a:pPr>
            <a:r>
              <a:rPr lang="en-US" dirty="0" smtClean="0"/>
              <a:t> </a:t>
            </a:r>
            <a:r>
              <a:rPr lang="en-US" dirty="0"/>
              <a:t>Concerned </a:t>
            </a:r>
            <a:endParaRPr lang="en-US" dirty="0" smtClean="0"/>
          </a:p>
          <a:p>
            <a:pPr marL="571500" indent="-571500">
              <a:buFont typeface="+mj-lt"/>
              <a:buAutoNum type="romanLcPeriod"/>
            </a:pPr>
            <a:r>
              <a:rPr lang="en-US" dirty="0" smtClean="0"/>
              <a:t> </a:t>
            </a:r>
            <a:r>
              <a:rPr lang="en-US" dirty="0"/>
              <a:t>Knowledgeable </a:t>
            </a:r>
            <a:endParaRPr lang="en-US" dirty="0" smtClean="0"/>
          </a:p>
          <a:p>
            <a:pPr marL="571500" indent="-571500">
              <a:buFont typeface="+mj-lt"/>
              <a:buAutoNum type="romanLcPeriod"/>
            </a:pPr>
            <a:r>
              <a:rPr lang="en-US" dirty="0" smtClean="0"/>
              <a:t> </a:t>
            </a:r>
            <a:r>
              <a:rPr lang="en-US" dirty="0"/>
              <a:t>Motivated to change </a:t>
            </a:r>
            <a:endParaRPr lang="en-US" dirty="0" smtClean="0"/>
          </a:p>
          <a:p>
            <a:pPr marL="571500" indent="-571500">
              <a:buFont typeface="+mj-lt"/>
              <a:buAutoNum type="romanLcPeriod"/>
            </a:pPr>
            <a:r>
              <a:rPr lang="en-US" dirty="0" smtClean="0"/>
              <a:t> </a:t>
            </a:r>
            <a:r>
              <a:rPr lang="en-US" dirty="0"/>
              <a:t>Practicing trial behavior change </a:t>
            </a:r>
          </a:p>
          <a:p>
            <a:pPr marL="571500" indent="-571500">
              <a:buFont typeface="+mj-lt"/>
              <a:buAutoNum type="romanLcPeriod"/>
            </a:pPr>
            <a:r>
              <a:rPr lang="en-US" dirty="0" smtClean="0"/>
              <a:t>Sustained </a:t>
            </a:r>
            <a:r>
              <a:rPr lang="en-US" dirty="0"/>
              <a:t>behavior change</a:t>
            </a:r>
          </a:p>
          <a:p>
            <a:endParaRPr lang="en-US" dirty="0"/>
          </a:p>
        </p:txBody>
      </p:sp>
    </p:spTree>
    <p:extLst>
      <p:ext uri="{BB962C8B-B14F-4D97-AF65-F5344CB8AC3E}">
        <p14:creationId xmlns:p14="http://schemas.microsoft.com/office/powerpoint/2010/main" val="11173548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effective BCC strategy</a:t>
            </a:r>
            <a:endParaRPr lang="en-US" dirty="0"/>
          </a:p>
        </p:txBody>
      </p:sp>
      <p:sp>
        <p:nvSpPr>
          <p:cNvPr id="3" name="Content Placeholder 2"/>
          <p:cNvSpPr>
            <a:spLocks noGrp="1"/>
          </p:cNvSpPr>
          <p:nvPr>
            <p:ph idx="1"/>
          </p:nvPr>
        </p:nvSpPr>
        <p:spPr/>
        <p:txBody>
          <a:bodyPr>
            <a:normAutofit fontScale="70000" lnSpcReduction="20000"/>
          </a:bodyPr>
          <a:lstStyle/>
          <a:p>
            <a:pPr marL="0" lvl="0" indent="0">
              <a:buNone/>
            </a:pPr>
            <a:r>
              <a:rPr lang="en-US" dirty="0" smtClean="0"/>
              <a:t>Consists of the following steps:</a:t>
            </a:r>
          </a:p>
          <a:p>
            <a:pPr marL="571500" lvl="0" indent="-571500">
              <a:buFont typeface="+mj-lt"/>
              <a:buAutoNum type="romanLcPeriod"/>
            </a:pPr>
            <a:r>
              <a:rPr lang="en-US" dirty="0" smtClean="0"/>
              <a:t>State </a:t>
            </a:r>
            <a:r>
              <a:rPr lang="en-US" dirty="0"/>
              <a:t>program goals</a:t>
            </a:r>
          </a:p>
          <a:p>
            <a:pPr marL="571500" lvl="0" indent="-571500">
              <a:buFont typeface="+mj-lt"/>
              <a:buAutoNum type="romanLcPeriod"/>
            </a:pPr>
            <a:r>
              <a:rPr lang="en-US" dirty="0"/>
              <a:t>Involve </a:t>
            </a:r>
            <a:r>
              <a:rPr lang="en-US" dirty="0" smtClean="0"/>
              <a:t>stakeholders and other key people</a:t>
            </a:r>
            <a:endParaRPr lang="en-US" dirty="0"/>
          </a:p>
          <a:p>
            <a:pPr marL="571500" lvl="0" indent="-571500">
              <a:buFont typeface="+mj-lt"/>
              <a:buAutoNum type="romanLcPeriod"/>
            </a:pPr>
            <a:r>
              <a:rPr lang="en-US" dirty="0"/>
              <a:t>Identify target </a:t>
            </a:r>
            <a:r>
              <a:rPr lang="en-US" dirty="0" smtClean="0"/>
              <a:t>populations/audience</a:t>
            </a:r>
            <a:endParaRPr lang="en-US" dirty="0"/>
          </a:p>
          <a:p>
            <a:pPr marL="571500" lvl="0" indent="-571500">
              <a:buFont typeface="+mj-lt"/>
              <a:buAutoNum type="romanLcPeriod"/>
            </a:pPr>
            <a:r>
              <a:rPr lang="en-US" dirty="0"/>
              <a:t>Conduct formative BCC assessments</a:t>
            </a:r>
          </a:p>
          <a:p>
            <a:pPr marL="571500" lvl="0" indent="-571500">
              <a:buFont typeface="+mj-lt"/>
              <a:buAutoNum type="romanLcPeriod"/>
            </a:pPr>
            <a:r>
              <a:rPr lang="en-US" dirty="0"/>
              <a:t>Segment target populations</a:t>
            </a:r>
          </a:p>
          <a:p>
            <a:pPr marL="571500" lvl="0" indent="-571500">
              <a:buFont typeface="+mj-lt"/>
              <a:buAutoNum type="romanLcPeriod"/>
            </a:pPr>
            <a:r>
              <a:rPr lang="en-US" dirty="0"/>
              <a:t>Define behavior change objectives</a:t>
            </a:r>
          </a:p>
          <a:p>
            <a:pPr marL="571500" lvl="0" indent="-571500">
              <a:buFont typeface="+mj-lt"/>
              <a:buAutoNum type="romanLcPeriod"/>
            </a:pPr>
            <a:r>
              <a:rPr lang="en-US" dirty="0"/>
              <a:t>Define </a:t>
            </a:r>
            <a:r>
              <a:rPr lang="en-US" dirty="0" smtClean="0"/>
              <a:t>BCC </a:t>
            </a:r>
            <a:r>
              <a:rPr lang="en-US" dirty="0"/>
              <a:t>strategy &amp; monitoring and evaluation plan</a:t>
            </a:r>
          </a:p>
          <a:p>
            <a:pPr marL="571500" lvl="0" indent="-571500">
              <a:buFont typeface="+mj-lt"/>
              <a:buAutoNum type="romanLcPeriod"/>
            </a:pPr>
            <a:r>
              <a:rPr lang="en-US" dirty="0"/>
              <a:t>Develop communication products</a:t>
            </a:r>
          </a:p>
          <a:p>
            <a:pPr marL="571500" lvl="0" indent="-571500">
              <a:buFont typeface="+mj-lt"/>
              <a:buAutoNum type="romanLcPeriod"/>
            </a:pPr>
            <a:r>
              <a:rPr lang="en-US" dirty="0"/>
              <a:t>Pretest</a:t>
            </a:r>
          </a:p>
          <a:p>
            <a:pPr marL="571500" lvl="0" indent="-571500">
              <a:buFont typeface="+mj-lt"/>
              <a:buAutoNum type="romanLcPeriod"/>
            </a:pPr>
            <a:r>
              <a:rPr lang="en-US" dirty="0"/>
              <a:t>Implement and monitor</a:t>
            </a:r>
          </a:p>
          <a:p>
            <a:pPr marL="571500" lvl="0" indent="-571500">
              <a:buFont typeface="+mj-lt"/>
              <a:buAutoNum type="romanLcPeriod"/>
            </a:pPr>
            <a:r>
              <a:rPr lang="en-US" dirty="0"/>
              <a:t>Evaluate</a:t>
            </a:r>
          </a:p>
          <a:p>
            <a:pPr marL="571500" lvl="0" indent="-571500">
              <a:buFont typeface="+mj-lt"/>
              <a:buAutoNum type="romanLcPeriod"/>
            </a:pPr>
            <a:r>
              <a:rPr lang="en-US" dirty="0"/>
              <a:t>Analyze feedback and revise</a:t>
            </a:r>
          </a:p>
          <a:p>
            <a:endParaRPr lang="en-US" dirty="0"/>
          </a:p>
          <a:p>
            <a:endParaRPr lang="en-US" dirty="0"/>
          </a:p>
        </p:txBody>
      </p:sp>
    </p:spTree>
    <p:extLst>
      <p:ext uri="{BB962C8B-B14F-4D97-AF65-F5344CB8AC3E}">
        <p14:creationId xmlns:p14="http://schemas.microsoft.com/office/powerpoint/2010/main" val="923966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a:t>
            </a:r>
            <a:endParaRPr lang="en-US" dirty="0"/>
          </a:p>
        </p:txBody>
      </p:sp>
      <p:sp>
        <p:nvSpPr>
          <p:cNvPr id="3" name="Content Placeholder 2"/>
          <p:cNvSpPr>
            <a:spLocks noGrp="1"/>
          </p:cNvSpPr>
          <p:nvPr>
            <p:ph idx="1"/>
          </p:nvPr>
        </p:nvSpPr>
        <p:spPr/>
        <p:txBody>
          <a:bodyPr>
            <a:normAutofit fontScale="92500"/>
          </a:bodyPr>
          <a:lstStyle/>
          <a:p>
            <a:r>
              <a:rPr lang="en-US" dirty="0"/>
              <a:t>Whether you want to lose weight, stop smoking, or accomplish another goal, there is no single solution that works for everyone. You may have to try several different techniques, often through a process of trial-and-error, to achieve your goal</a:t>
            </a:r>
            <a:r>
              <a:rPr lang="en-US" dirty="0" smtClean="0"/>
              <a:t>.</a:t>
            </a:r>
          </a:p>
          <a:p>
            <a:r>
              <a:rPr lang="en-US" dirty="0" smtClean="0"/>
              <a:t> </a:t>
            </a:r>
            <a:r>
              <a:rPr lang="en-US" dirty="0"/>
              <a:t>It's during this period that many people become discouraged and give up on their behavior change goals. The key to maintaining your goals is to try new techniques and find ways to stay motivated.</a:t>
            </a:r>
          </a:p>
          <a:p>
            <a:endParaRPr lang="en-US" dirty="0"/>
          </a:p>
        </p:txBody>
      </p:sp>
    </p:spTree>
    <p:extLst>
      <p:ext uri="{BB962C8B-B14F-4D97-AF65-F5344CB8AC3E}">
        <p14:creationId xmlns:p14="http://schemas.microsoft.com/office/powerpoint/2010/main" val="42839263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strategy development and planning</a:t>
            </a:r>
            <a:r>
              <a:rPr lang="en-US" dirty="0"/>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BCC is different from the ordinary instructional method of communication and is target specific.</a:t>
            </a:r>
          </a:p>
          <a:p>
            <a:r>
              <a:rPr lang="en-US" dirty="0"/>
              <a:t> A society consists of many sub-groups. The strategy for BCC will vary from group to group.</a:t>
            </a:r>
          </a:p>
          <a:p>
            <a:r>
              <a:rPr lang="en-US" dirty="0"/>
              <a:t> The following points are important while considering the BCC strategy. </a:t>
            </a:r>
          </a:p>
          <a:p>
            <a:pPr marL="571500" lvl="0" indent="-571500">
              <a:buFont typeface="+mj-lt"/>
              <a:buAutoNum type="romanLcPeriod"/>
            </a:pPr>
            <a:r>
              <a:rPr lang="en-US" dirty="0"/>
              <a:t>Vulnerability/risk factor of the target group</a:t>
            </a:r>
          </a:p>
          <a:p>
            <a:pPr marL="571500" lvl="0" indent="-571500">
              <a:buFont typeface="+mj-lt"/>
              <a:buAutoNum type="romanLcPeriod"/>
            </a:pPr>
            <a:r>
              <a:rPr lang="en-US" dirty="0"/>
              <a:t>The vulnerability/risk factor of the group which is to be addressed</a:t>
            </a:r>
          </a:p>
          <a:p>
            <a:pPr marL="571500" lvl="0" indent="-571500">
              <a:buFont typeface="+mj-lt"/>
              <a:buAutoNum type="romanLcPeriod"/>
            </a:pPr>
            <a:r>
              <a:rPr lang="en-US" dirty="0"/>
              <a:t>The conflict and obstacles in the way to desired change in behavior</a:t>
            </a:r>
          </a:p>
          <a:p>
            <a:pPr marL="571500" lvl="0" indent="-571500">
              <a:buFont typeface="+mj-lt"/>
              <a:buAutoNum type="romanLcPeriod"/>
            </a:pPr>
            <a:r>
              <a:rPr lang="en-US" dirty="0"/>
              <a:t>Type of message and communication media which can best be used to reach the target group</a:t>
            </a:r>
          </a:p>
          <a:p>
            <a:pPr marL="571500" lvl="0" indent="-571500">
              <a:buFont typeface="+mj-lt"/>
              <a:buAutoNum type="romanLcPeriod"/>
            </a:pPr>
            <a:r>
              <a:rPr lang="en-US" dirty="0"/>
              <a:t>Type of resources available and assessment of existing knowledge of the target group about the issue which is going to be dealt with</a:t>
            </a:r>
          </a:p>
          <a:p>
            <a:endParaRPr lang="en-US" dirty="0"/>
          </a:p>
          <a:p>
            <a:endParaRPr lang="en-US" dirty="0"/>
          </a:p>
        </p:txBody>
      </p:sp>
    </p:spTree>
    <p:extLst>
      <p:ext uri="{BB962C8B-B14F-4D97-AF65-F5344CB8AC3E}">
        <p14:creationId xmlns:p14="http://schemas.microsoft.com/office/powerpoint/2010/main" val="2888992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v"/>
            </a:pPr>
            <a:r>
              <a:rPr lang="en-US" dirty="0"/>
              <a:t>Individual Approaches </a:t>
            </a:r>
          </a:p>
          <a:p>
            <a:pPr>
              <a:buFont typeface="Wingdings" pitchFamily="2" charset="2"/>
              <a:buChar char="ü"/>
            </a:pPr>
            <a:r>
              <a:rPr lang="en-US" dirty="0"/>
              <a:t>BCC on a one-to-one basis is an important part of many health service providers’ work. </a:t>
            </a:r>
          </a:p>
          <a:p>
            <a:pPr>
              <a:buFont typeface="Wingdings" pitchFamily="2" charset="2"/>
              <a:buChar char="ü"/>
            </a:pPr>
            <a:r>
              <a:rPr lang="en-US" dirty="0"/>
              <a:t>This one-to-one BCC focus continues to play an important role particularly in the area of secondary prevention (</a:t>
            </a:r>
            <a:r>
              <a:rPr lang="en-US" dirty="0" err="1"/>
              <a:t>ie</a:t>
            </a:r>
            <a:r>
              <a:rPr lang="en-US" dirty="0"/>
              <a:t>. when you want to reverse the early symptoms of disease) and tertiary prevention (</a:t>
            </a:r>
            <a:r>
              <a:rPr lang="en-US" dirty="0" err="1"/>
              <a:t>ie</a:t>
            </a:r>
            <a:r>
              <a:rPr lang="en-US" dirty="0"/>
              <a:t>. when you want to slow the progress of a disease which already exists). </a:t>
            </a:r>
          </a:p>
          <a:p>
            <a:pPr>
              <a:buFont typeface="Wingdings" pitchFamily="2" charset="2"/>
              <a:buChar char="ü"/>
            </a:pPr>
            <a:r>
              <a:rPr lang="en-US" dirty="0"/>
              <a:t>Individual methods in primary prevention are not as cost effective if you are targeting large target audiences although it can be useful in reducing risk factors for certain diseases.  </a:t>
            </a:r>
          </a:p>
          <a:p>
            <a:endParaRPr lang="en-US" dirty="0"/>
          </a:p>
        </p:txBody>
      </p:sp>
    </p:spTree>
    <p:extLst>
      <p:ext uri="{BB962C8B-B14F-4D97-AF65-F5344CB8AC3E}">
        <p14:creationId xmlns:p14="http://schemas.microsoft.com/office/powerpoint/2010/main" val="33883915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Approach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ü"/>
            </a:pPr>
            <a:r>
              <a:rPr lang="en-US" dirty="0"/>
              <a:t>The main methods of individually focused BCC are patient education and information, counseling and risk assessment/screening. </a:t>
            </a:r>
            <a:endParaRPr lang="en-US" dirty="0" smtClean="0"/>
          </a:p>
          <a:p>
            <a:pPr>
              <a:buFont typeface="Wingdings" pitchFamily="2" charset="2"/>
              <a:buChar char="ü"/>
            </a:pPr>
            <a:r>
              <a:rPr lang="en-US" dirty="0" smtClean="0"/>
              <a:t>These </a:t>
            </a:r>
            <a:r>
              <a:rPr lang="en-US" dirty="0"/>
              <a:t>methods can occur in hospitals and other health care settings such as general practice surgeries and community health centers, as well as in the community. </a:t>
            </a:r>
            <a:endParaRPr lang="en-US" dirty="0" smtClean="0"/>
          </a:p>
          <a:p>
            <a:pPr>
              <a:buFont typeface="Wingdings" pitchFamily="2" charset="2"/>
              <a:buChar char="ü"/>
            </a:pPr>
            <a:r>
              <a:rPr lang="en-US" dirty="0" smtClean="0"/>
              <a:t>The </a:t>
            </a:r>
            <a:r>
              <a:rPr lang="en-US" dirty="0"/>
              <a:t>advantages of an individually focused activity is that they can be personalized and the health service provider is often seen as a credible source of information. </a:t>
            </a:r>
            <a:endParaRPr lang="en-US" dirty="0" smtClean="0"/>
          </a:p>
          <a:p>
            <a:pPr>
              <a:buFont typeface="Wingdings" pitchFamily="2" charset="2"/>
              <a:buChar char="ü"/>
            </a:pPr>
            <a:r>
              <a:rPr lang="en-US" b="1" dirty="0" smtClean="0"/>
              <a:t> </a:t>
            </a:r>
            <a:r>
              <a:rPr lang="en-US" b="1" dirty="0"/>
              <a:t>limitations</a:t>
            </a:r>
            <a:r>
              <a:rPr lang="en-US" dirty="0"/>
              <a:t>. Individual approaches are time consuming, not cost effective and very labor intensive. However when applied at the right moment in the right way, individual methods can be highly effective. </a:t>
            </a:r>
          </a:p>
          <a:p>
            <a:endParaRPr lang="en-US" dirty="0"/>
          </a:p>
        </p:txBody>
      </p:sp>
    </p:spTree>
    <p:extLst>
      <p:ext uri="{BB962C8B-B14F-4D97-AF65-F5344CB8AC3E}">
        <p14:creationId xmlns:p14="http://schemas.microsoft.com/office/powerpoint/2010/main" val="345274547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Approach</a:t>
            </a:r>
            <a:endParaRPr lang="en-US" dirty="0"/>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ü"/>
            </a:pPr>
            <a:r>
              <a:rPr lang="en-US" dirty="0"/>
              <a:t>Group methods of Behavior Change Communication have been used widely and offer an intermediary approach between one-to-one approaches and wider community approaches. </a:t>
            </a:r>
            <a:endParaRPr lang="en-US" dirty="0" smtClean="0"/>
          </a:p>
          <a:p>
            <a:pPr>
              <a:buFont typeface="Wingdings" pitchFamily="2" charset="2"/>
              <a:buChar char="ü"/>
            </a:pPr>
            <a:r>
              <a:rPr lang="en-US" dirty="0" smtClean="0"/>
              <a:t>Groups </a:t>
            </a:r>
            <a:r>
              <a:rPr lang="en-US" dirty="0"/>
              <a:t>can vary in size and methods used for groups can be classified as being didactic or experiential. Didactic methods include lectures, seminars, workshops and conferences, although active participation is often also a part of these methods. Experiential methods include skills training, behavior modification, inquiry learning/problem solving, simulation, role play and self-help groups.  </a:t>
            </a:r>
          </a:p>
        </p:txBody>
      </p:sp>
    </p:spTree>
    <p:extLst>
      <p:ext uri="{BB962C8B-B14F-4D97-AF65-F5344CB8AC3E}">
        <p14:creationId xmlns:p14="http://schemas.microsoft.com/office/powerpoint/2010/main" val="402378824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77500" lnSpcReduction="20000"/>
          </a:bodyPr>
          <a:lstStyle/>
          <a:p>
            <a:r>
              <a:rPr lang="en-US" dirty="0"/>
              <a:t>Group methods have been shown to have a role in assisting individuals to gain knowledge and change attitudes and behavior, as well as providing a supportive setting for people who may share a common goal (such as a </a:t>
            </a:r>
            <a:r>
              <a:rPr lang="en-US" dirty="0" smtClean="0"/>
              <a:t>group of antenatal mothers living wit HIV). </a:t>
            </a:r>
          </a:p>
          <a:p>
            <a:r>
              <a:rPr lang="en-US" dirty="0" smtClean="0"/>
              <a:t>They </a:t>
            </a:r>
            <a:r>
              <a:rPr lang="en-US" dirty="0"/>
              <a:t>can also play a role in assisting members of a community or organization to improve their ability in approaching their own health problems or getting them empowered to facilitate change within their community or </a:t>
            </a:r>
            <a:r>
              <a:rPr lang="en-US" dirty="0" smtClean="0"/>
              <a:t>organization.  </a:t>
            </a:r>
            <a:endParaRPr lang="en-US" dirty="0"/>
          </a:p>
          <a:p>
            <a:r>
              <a:rPr lang="en-US" dirty="0"/>
              <a:t>For group approaches to BCC to be effective, an experienced facilitator or group leader is very important. </a:t>
            </a:r>
          </a:p>
          <a:p>
            <a:endParaRPr lang="en-US" dirty="0"/>
          </a:p>
        </p:txBody>
      </p:sp>
    </p:spTree>
    <p:extLst>
      <p:ext uri="{BB962C8B-B14F-4D97-AF65-F5344CB8AC3E}">
        <p14:creationId xmlns:p14="http://schemas.microsoft.com/office/powerpoint/2010/main" val="12629798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Community Approach</a:t>
            </a:r>
            <a:endParaRPr lang="en-US" dirty="0"/>
          </a:p>
        </p:txBody>
      </p:sp>
      <p:sp>
        <p:nvSpPr>
          <p:cNvPr id="3" name="Content Placeholder 2"/>
          <p:cNvSpPr>
            <a:spLocks noGrp="1"/>
          </p:cNvSpPr>
          <p:nvPr>
            <p:ph idx="1"/>
          </p:nvPr>
        </p:nvSpPr>
        <p:spPr/>
        <p:txBody>
          <a:bodyPr>
            <a:normAutofit fontScale="92500" lnSpcReduction="20000"/>
          </a:bodyPr>
          <a:lstStyle/>
          <a:p>
            <a:r>
              <a:rPr lang="en-US" dirty="0"/>
              <a:t>Community based approaches to </a:t>
            </a:r>
            <a:r>
              <a:rPr lang="en-US" dirty="0" smtClean="0"/>
              <a:t>BCC </a:t>
            </a:r>
            <a:r>
              <a:rPr lang="en-US" dirty="0"/>
              <a:t>can potentially have a greater impact on a larger amount of people. One of the principles of BCC is work with individuals, families and communities to support an environment that enables the community to maintain positive health behaviors take on.   </a:t>
            </a:r>
            <a:r>
              <a:rPr lang="en-US" dirty="0" smtClean="0"/>
              <a:t> </a:t>
            </a:r>
            <a:endParaRPr lang="en-US" dirty="0"/>
          </a:p>
          <a:p>
            <a:r>
              <a:rPr lang="en-US" dirty="0"/>
              <a:t>BCC works through concrete and effective community action in setting priorities, making decisions, planning strategies and implementing them to achieve better health.   </a:t>
            </a:r>
          </a:p>
        </p:txBody>
      </p:sp>
    </p:spTree>
    <p:extLst>
      <p:ext uri="{BB962C8B-B14F-4D97-AF65-F5344CB8AC3E}">
        <p14:creationId xmlns:p14="http://schemas.microsoft.com/office/powerpoint/2010/main" val="23803427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US" dirty="0"/>
              <a:t>By developing this principle some major changes can potentially be made at a community level as a result of community based BCC programs.  </a:t>
            </a:r>
          </a:p>
          <a:p>
            <a:pPr marL="0" indent="0">
              <a:buNone/>
            </a:pPr>
            <a:endParaRPr lang="en-US" dirty="0"/>
          </a:p>
          <a:p>
            <a:endParaRPr lang="en-US" dirty="0"/>
          </a:p>
        </p:txBody>
      </p:sp>
    </p:spTree>
    <p:extLst>
      <p:ext uri="{BB962C8B-B14F-4D97-AF65-F5344CB8AC3E}">
        <p14:creationId xmlns:p14="http://schemas.microsoft.com/office/powerpoint/2010/main" val="186778621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BCC goals</a:t>
            </a:r>
            <a:endParaRPr lang="en-US" dirty="0"/>
          </a:p>
        </p:txBody>
      </p:sp>
      <p:sp>
        <p:nvSpPr>
          <p:cNvPr id="3" name="Content Placeholder 2"/>
          <p:cNvSpPr>
            <a:spLocks noGrp="1"/>
          </p:cNvSpPr>
          <p:nvPr>
            <p:ph idx="1"/>
          </p:nvPr>
        </p:nvSpPr>
        <p:spPr/>
        <p:txBody>
          <a:bodyPr>
            <a:normAutofit fontScale="92500" lnSpcReduction="10000"/>
          </a:bodyPr>
          <a:lstStyle/>
          <a:p>
            <a:r>
              <a:rPr lang="en-US" dirty="0"/>
              <a:t>Major </a:t>
            </a:r>
            <a:r>
              <a:rPr lang="en-US" dirty="0" smtClean="0"/>
              <a:t>goals</a:t>
            </a:r>
            <a:r>
              <a:rPr lang="en-US" dirty="0" smtClean="0"/>
              <a:t> </a:t>
            </a:r>
            <a:r>
              <a:rPr lang="en-US" dirty="0"/>
              <a:t>for health are to </a:t>
            </a:r>
            <a:r>
              <a:rPr lang="en-US" dirty="0" smtClean="0"/>
              <a:t>enable</a:t>
            </a:r>
            <a:br>
              <a:rPr lang="en-US" dirty="0" smtClean="0"/>
            </a:br>
            <a:r>
              <a:rPr lang="en-US" dirty="0" smtClean="0"/>
              <a:t>people</a:t>
            </a:r>
            <a:r>
              <a:rPr lang="en-US" dirty="0"/>
              <a:t>:</a:t>
            </a:r>
            <a:br>
              <a:rPr lang="en-US" dirty="0"/>
            </a:br>
            <a:r>
              <a:rPr lang="en-US" dirty="0"/>
              <a:t>- To define their own problems and needs</a:t>
            </a:r>
            <a:br>
              <a:rPr lang="en-US" dirty="0"/>
            </a:br>
            <a:r>
              <a:rPr lang="en-US" dirty="0"/>
              <a:t>- To understand what they can do </a:t>
            </a:r>
            <a:r>
              <a:rPr lang="en-US" dirty="0" smtClean="0"/>
              <a:t>about these problems </a:t>
            </a:r>
            <a:r>
              <a:rPr lang="en-US" dirty="0"/>
              <a:t>with their own </a:t>
            </a:r>
            <a:r>
              <a:rPr lang="en-US" dirty="0" smtClean="0"/>
              <a:t>resources combined </a:t>
            </a:r>
            <a:r>
              <a:rPr lang="en-US" dirty="0"/>
              <a:t>with outside support</a:t>
            </a:r>
            <a:br>
              <a:rPr lang="en-US" dirty="0"/>
            </a:br>
            <a:r>
              <a:rPr lang="en-US" dirty="0"/>
              <a:t>- To decide on most appropriate action </a:t>
            </a:r>
            <a:r>
              <a:rPr lang="en-US" dirty="0" smtClean="0"/>
              <a:t>to promote </a:t>
            </a:r>
            <a:r>
              <a:rPr lang="en-US" dirty="0"/>
              <a:t>healthy living and community </a:t>
            </a:r>
            <a:r>
              <a:rPr lang="en-US" dirty="0" smtClean="0"/>
              <a:t>well being</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7334079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BCC </a:t>
            </a:r>
            <a:r>
              <a:rPr lang="en-US" b="1" dirty="0"/>
              <a:t>goals:</a:t>
            </a:r>
            <a:r>
              <a:rPr lang="en-US" dirty="0"/>
              <a:t> </a:t>
            </a:r>
            <a:r>
              <a:rPr lang="en-US" dirty="0" smtClean="0"/>
              <a:t>objectives</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Increase perception of risk or change </a:t>
            </a:r>
            <a:r>
              <a:rPr lang="en-US" dirty="0" smtClean="0"/>
              <a:t>attitudes toward </a:t>
            </a:r>
            <a:r>
              <a:rPr lang="en-US" dirty="0"/>
              <a:t>use of </a:t>
            </a:r>
            <a:r>
              <a:rPr lang="en-US" dirty="0" smtClean="0"/>
              <a:t>condoms</a:t>
            </a:r>
            <a:endParaRPr lang="en-US" dirty="0"/>
          </a:p>
          <a:p>
            <a:r>
              <a:rPr lang="en-US" dirty="0" smtClean="0"/>
              <a:t> </a:t>
            </a:r>
            <a:r>
              <a:rPr lang="en-US" dirty="0"/>
              <a:t>Increase demand for </a:t>
            </a:r>
            <a:r>
              <a:rPr lang="en-US" dirty="0" smtClean="0"/>
              <a:t>services</a:t>
            </a:r>
            <a:endParaRPr lang="en-US" dirty="0"/>
          </a:p>
          <a:p>
            <a:r>
              <a:rPr lang="en-US" dirty="0" smtClean="0"/>
              <a:t>Create </a:t>
            </a:r>
            <a:r>
              <a:rPr lang="en-US" dirty="0"/>
              <a:t>demand for information on HIV and </a:t>
            </a:r>
            <a:r>
              <a:rPr lang="en-US" dirty="0" smtClean="0"/>
              <a:t>AIDS</a:t>
            </a:r>
            <a:endParaRPr lang="en-US" dirty="0"/>
          </a:p>
          <a:p>
            <a:r>
              <a:rPr lang="en-US" dirty="0" smtClean="0"/>
              <a:t>Create </a:t>
            </a:r>
            <a:r>
              <a:rPr lang="en-US" dirty="0"/>
              <a:t>demand for appropriate STI </a:t>
            </a:r>
            <a:r>
              <a:rPr lang="en-US" dirty="0" smtClean="0"/>
              <a:t>services</a:t>
            </a:r>
          </a:p>
          <a:p>
            <a:r>
              <a:rPr lang="en-US" dirty="0" smtClean="0"/>
              <a:t> Interest </a:t>
            </a:r>
            <a:r>
              <a:rPr lang="en-US" dirty="0"/>
              <a:t>policymakers in investing in </a:t>
            </a:r>
            <a:r>
              <a:rPr lang="en-US" dirty="0" smtClean="0"/>
              <a:t>youth friendly </a:t>
            </a:r>
            <a:r>
              <a:rPr lang="en-US" dirty="0"/>
              <a:t>VCT services (services must be in </a:t>
            </a:r>
            <a:r>
              <a:rPr lang="en-US" dirty="0" smtClean="0"/>
              <a:t>place)</a:t>
            </a:r>
          </a:p>
          <a:p>
            <a:r>
              <a:rPr lang="en-US" dirty="0" smtClean="0"/>
              <a:t> Promote </a:t>
            </a:r>
            <a:r>
              <a:rPr lang="en-US" dirty="0"/>
              <a:t>acceptance among communities of</a:t>
            </a:r>
            <a:br>
              <a:rPr lang="en-US" dirty="0"/>
            </a:br>
            <a:r>
              <a:rPr lang="en-US" dirty="0"/>
              <a:t>youth sexuality and the value of reproductive</a:t>
            </a:r>
            <a:br>
              <a:rPr lang="en-US" dirty="0"/>
            </a:br>
            <a:r>
              <a:rPr lang="en-US" dirty="0"/>
              <a:t>health services for youth (services must be in</a:t>
            </a:r>
            <a:br>
              <a:rPr lang="en-US" dirty="0"/>
            </a:br>
            <a:r>
              <a:rPr lang="en-US" dirty="0"/>
              <a:t>place) </a:t>
            </a:r>
            <a:br>
              <a:rPr lang="en-US" dirty="0"/>
            </a:br>
            <a:endParaRPr lang="en-US" dirty="0"/>
          </a:p>
        </p:txBody>
      </p:sp>
    </p:spTree>
    <p:extLst>
      <p:ext uri="{BB962C8B-B14F-4D97-AF65-F5344CB8AC3E}">
        <p14:creationId xmlns:p14="http://schemas.microsoft.com/office/powerpoint/2010/main" val="12632124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BCC GOALS FOR HIV/AIDS</a:t>
            </a:r>
            <a:r>
              <a:rPr lang="en-US" dirty="0"/>
              <a:t>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b="1" dirty="0"/>
              <a:t>Program goal</a:t>
            </a:r>
            <a:r>
              <a:rPr lang="en-US" dirty="0"/>
              <a:t>: Reduce HIV prevalence among</a:t>
            </a:r>
            <a:br>
              <a:rPr lang="en-US" dirty="0"/>
            </a:br>
            <a:r>
              <a:rPr lang="en-US" dirty="0"/>
              <a:t>young people in urban settings in </a:t>
            </a:r>
            <a:r>
              <a:rPr lang="en-US" dirty="0" smtClean="0"/>
              <a:t>country</a:t>
            </a:r>
            <a:endParaRPr lang="en-US" b="1" dirty="0"/>
          </a:p>
          <a:p>
            <a:r>
              <a:rPr lang="en-US" dirty="0" smtClean="0"/>
              <a:t> </a:t>
            </a:r>
            <a:r>
              <a:rPr lang="en-US" b="1" dirty="0"/>
              <a:t>Behavior change goals:</a:t>
            </a:r>
            <a:br>
              <a:rPr lang="en-US" b="1" dirty="0"/>
            </a:br>
            <a:r>
              <a:rPr lang="en-US" dirty="0"/>
              <a:t>• Increase condom use</a:t>
            </a:r>
            <a:br>
              <a:rPr lang="en-US" dirty="0"/>
            </a:br>
            <a:r>
              <a:rPr lang="en-US" dirty="0"/>
              <a:t>• Increase appropriate STI care-seeking</a:t>
            </a:r>
            <a:br>
              <a:rPr lang="en-US" dirty="0"/>
            </a:br>
            <a:r>
              <a:rPr lang="en-US" dirty="0"/>
              <a:t>behavior</a:t>
            </a:r>
            <a:br>
              <a:rPr lang="en-US" dirty="0"/>
            </a:br>
            <a:r>
              <a:rPr lang="en-US" dirty="0"/>
              <a:t>• Delay sexual </a:t>
            </a:r>
            <a:r>
              <a:rPr lang="en-US" dirty="0" smtClean="0"/>
              <a:t>introduction</a:t>
            </a:r>
            <a:r>
              <a:rPr lang="en-US" dirty="0"/>
              <a:t/>
            </a:r>
            <a:br>
              <a:rPr lang="en-US" dirty="0"/>
            </a:br>
            <a:r>
              <a:rPr lang="en-US" dirty="0"/>
              <a:t>• Reduce number of partners </a:t>
            </a:r>
            <a:br>
              <a:rPr lang="en-US" dirty="0"/>
            </a:br>
            <a:endParaRPr lang="en-US" dirty="0"/>
          </a:p>
        </p:txBody>
      </p:sp>
    </p:spTree>
    <p:extLst>
      <p:ext uri="{BB962C8B-B14F-4D97-AF65-F5344CB8AC3E}">
        <p14:creationId xmlns:p14="http://schemas.microsoft.com/office/powerpoint/2010/main" val="35672136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 change</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endParaRPr lang="en-US" dirty="0"/>
          </a:p>
          <a:p>
            <a:r>
              <a:rPr lang="en-US" dirty="0"/>
              <a:t>Changing behavior is a very important part of Behavior Change </a:t>
            </a:r>
            <a:r>
              <a:rPr lang="en-US" dirty="0" smtClean="0"/>
              <a:t>Communication </a:t>
            </a:r>
            <a:r>
              <a:rPr lang="en-US" dirty="0"/>
              <a:t>and it is important </a:t>
            </a:r>
            <a:r>
              <a:rPr lang="en-US" dirty="0" smtClean="0"/>
              <a:t> that </a:t>
            </a:r>
            <a:r>
              <a:rPr lang="en-US" dirty="0"/>
              <a:t>people working in this area have an understanding of the behavior change process.</a:t>
            </a:r>
          </a:p>
          <a:p>
            <a:r>
              <a:rPr lang="en-US" dirty="0"/>
              <a:t>Human </a:t>
            </a:r>
            <a:r>
              <a:rPr lang="en-US" dirty="0" smtClean="0"/>
              <a:t>behavior</a:t>
            </a:r>
            <a:r>
              <a:rPr lang="en-US" dirty="0"/>
              <a:t>, particularly when related to health is a complicated area to understand and over the years </a:t>
            </a:r>
          </a:p>
          <a:p>
            <a:r>
              <a:rPr lang="en-US" dirty="0"/>
              <a:t>there have been many theories </a:t>
            </a:r>
            <a:r>
              <a:rPr lang="en-US" dirty="0" smtClean="0"/>
              <a:t>devised </a:t>
            </a:r>
            <a:r>
              <a:rPr lang="en-US" dirty="0"/>
              <a:t>in an attempt to explain why certain behaviors occur. </a:t>
            </a:r>
          </a:p>
          <a:p>
            <a:r>
              <a:rPr lang="en-US" dirty="0"/>
              <a:t>Health behaviors are behaviors that a person engages in to prevent a disease or health problem </a:t>
            </a:r>
            <a:r>
              <a:rPr lang="en-US" dirty="0" smtClean="0"/>
              <a:t>occurring </a:t>
            </a:r>
            <a:r>
              <a:rPr lang="en-US" dirty="0"/>
              <a:t>or to prevent an existing disease or health problem from getting worse.</a:t>
            </a:r>
          </a:p>
          <a:p>
            <a:r>
              <a:rPr lang="en-US" dirty="0"/>
              <a:t>Like other </a:t>
            </a:r>
            <a:r>
              <a:rPr lang="en-US" dirty="0" smtClean="0"/>
              <a:t>behaviors</a:t>
            </a:r>
            <a:r>
              <a:rPr lang="en-US" dirty="0"/>
              <a:t>, a health behavior is motivated by stimuli in an individual’s </a:t>
            </a:r>
            <a:r>
              <a:rPr lang="en-US" dirty="0" err="1" smtClean="0"/>
              <a:t>environment.For</a:t>
            </a:r>
            <a:r>
              <a:rPr lang="en-US" dirty="0" smtClean="0"/>
              <a:t> </a:t>
            </a:r>
            <a:r>
              <a:rPr lang="en-US" dirty="0"/>
              <a:t>example, an </a:t>
            </a:r>
          </a:p>
        </p:txBody>
      </p:sp>
    </p:spTree>
    <p:extLst>
      <p:ext uri="{BB962C8B-B14F-4D97-AF65-F5344CB8AC3E}">
        <p14:creationId xmlns:p14="http://schemas.microsoft.com/office/powerpoint/2010/main" val="20109070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BCC</a:t>
            </a:r>
            <a:endParaRPr lang="en-US" dirty="0"/>
          </a:p>
        </p:txBody>
      </p:sp>
      <p:sp>
        <p:nvSpPr>
          <p:cNvPr id="3" name="Content Placeholder 2"/>
          <p:cNvSpPr>
            <a:spLocks noGrp="1"/>
          </p:cNvSpPr>
          <p:nvPr>
            <p:ph idx="1"/>
          </p:nvPr>
        </p:nvSpPr>
        <p:spPr/>
        <p:txBody>
          <a:bodyPr>
            <a:normAutofit/>
          </a:bodyPr>
          <a:lstStyle/>
          <a:p>
            <a:r>
              <a:rPr lang="en-US" dirty="0" smtClean="0"/>
              <a:t>Assignments </a:t>
            </a:r>
            <a:endParaRPr lang="en-US" dirty="0"/>
          </a:p>
        </p:txBody>
      </p:sp>
    </p:spTree>
    <p:extLst>
      <p:ext uri="{BB962C8B-B14F-4D97-AF65-F5344CB8AC3E}">
        <p14:creationId xmlns:p14="http://schemas.microsoft.com/office/powerpoint/2010/main" val="29039605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OF BCC IN HIV &amp; AIDS</a:t>
            </a:r>
          </a:p>
        </p:txBody>
      </p:sp>
      <p:sp>
        <p:nvSpPr>
          <p:cNvPr id="3" name="Content Placeholder 2"/>
          <p:cNvSpPr>
            <a:spLocks noGrp="1"/>
          </p:cNvSpPr>
          <p:nvPr>
            <p:ph idx="1"/>
          </p:nvPr>
        </p:nvSpPr>
        <p:spPr/>
        <p:txBody>
          <a:bodyPr>
            <a:normAutofit fontScale="92500" lnSpcReduction="20000"/>
          </a:bodyPr>
          <a:lstStyle/>
          <a:p>
            <a:r>
              <a:rPr lang="en-US" i="1" dirty="0"/>
              <a:t>Increase knowledge </a:t>
            </a:r>
            <a:r>
              <a:rPr lang="en-US" dirty="0"/>
              <a:t>: BCC can ensure that people</a:t>
            </a:r>
            <a:br>
              <a:rPr lang="en-US" dirty="0"/>
            </a:br>
            <a:r>
              <a:rPr lang="en-US" dirty="0"/>
              <a:t>are given the basic facts about HIV and AIDS in a</a:t>
            </a:r>
            <a:br>
              <a:rPr lang="en-US" dirty="0"/>
            </a:br>
            <a:r>
              <a:rPr lang="en-US" dirty="0"/>
              <a:t>language or medium that they can understand</a:t>
            </a:r>
            <a:br>
              <a:rPr lang="en-US" dirty="0"/>
            </a:br>
            <a:r>
              <a:rPr lang="en-US" dirty="0"/>
              <a:t>and relate </a:t>
            </a:r>
            <a:r>
              <a:rPr lang="en-US" dirty="0" smtClean="0"/>
              <a:t>.</a:t>
            </a:r>
            <a:endParaRPr lang="en-US" dirty="0"/>
          </a:p>
          <a:p>
            <a:r>
              <a:rPr lang="en-US" dirty="0" smtClean="0"/>
              <a:t> </a:t>
            </a:r>
            <a:r>
              <a:rPr lang="en-US" i="1" dirty="0"/>
              <a:t>Stimulate community dialogue : </a:t>
            </a:r>
            <a:r>
              <a:rPr lang="en-US" dirty="0"/>
              <a:t>BCC can</a:t>
            </a:r>
            <a:br>
              <a:rPr lang="en-US" dirty="0"/>
            </a:br>
            <a:r>
              <a:rPr lang="en-US" dirty="0"/>
              <a:t>encourage community and national discussions</a:t>
            </a:r>
            <a:br>
              <a:rPr lang="en-US" dirty="0"/>
            </a:br>
            <a:r>
              <a:rPr lang="en-US" dirty="0"/>
              <a:t>on the basic facts of HIV/AIDS &amp; the underlying</a:t>
            </a:r>
            <a:br>
              <a:rPr lang="en-US" dirty="0"/>
            </a:br>
            <a:r>
              <a:rPr lang="en-US" dirty="0"/>
              <a:t>factors that contribute to the epidemic, such as</a:t>
            </a:r>
            <a:br>
              <a:rPr lang="en-US" dirty="0"/>
            </a:br>
            <a:r>
              <a:rPr lang="en-US" dirty="0"/>
              <a:t>risk behaviors and risk settings, environments and</a:t>
            </a:r>
            <a:br>
              <a:rPr lang="en-US" dirty="0"/>
            </a:br>
            <a:r>
              <a:rPr lang="en-US" dirty="0"/>
              <a:t>cultural practices related to sex and sexuality . </a:t>
            </a:r>
            <a:br>
              <a:rPr lang="en-US" dirty="0"/>
            </a:br>
            <a:endParaRPr lang="en-US" dirty="0"/>
          </a:p>
        </p:txBody>
      </p:sp>
    </p:spTree>
    <p:extLst>
      <p:ext uri="{BB962C8B-B14F-4D97-AF65-F5344CB8AC3E}">
        <p14:creationId xmlns:p14="http://schemas.microsoft.com/office/powerpoint/2010/main" val="5826901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OF BCC IN HIV &amp; AIDS</a:t>
            </a:r>
          </a:p>
        </p:txBody>
      </p:sp>
      <p:sp>
        <p:nvSpPr>
          <p:cNvPr id="3" name="Content Placeholder 2"/>
          <p:cNvSpPr>
            <a:spLocks noGrp="1"/>
          </p:cNvSpPr>
          <p:nvPr>
            <p:ph idx="1"/>
          </p:nvPr>
        </p:nvSpPr>
        <p:spPr/>
        <p:txBody>
          <a:bodyPr>
            <a:normAutofit fontScale="77500" lnSpcReduction="20000"/>
          </a:bodyPr>
          <a:lstStyle/>
          <a:p>
            <a:r>
              <a:rPr lang="en-US" i="1" dirty="0"/>
              <a:t>Promote essential attitude change : </a:t>
            </a:r>
            <a:r>
              <a:rPr lang="en-US" dirty="0"/>
              <a:t>BCC can </a:t>
            </a:r>
            <a:r>
              <a:rPr lang="en-US" dirty="0" smtClean="0"/>
              <a:t>lead to </a:t>
            </a:r>
            <a:r>
              <a:rPr lang="en-US" dirty="0"/>
              <a:t>appropriate attitudinal changes about, for </a:t>
            </a:r>
            <a:r>
              <a:rPr lang="en-US" dirty="0" err="1" smtClean="0"/>
              <a:t>eg,perceived</a:t>
            </a:r>
            <a:r>
              <a:rPr lang="en-US" dirty="0" smtClean="0"/>
              <a:t> </a:t>
            </a:r>
            <a:r>
              <a:rPr lang="en-US" dirty="0"/>
              <a:t>personal risk of HIV infection, belief </a:t>
            </a:r>
            <a:r>
              <a:rPr lang="en-US" dirty="0" smtClean="0"/>
              <a:t>in the </a:t>
            </a:r>
            <a:r>
              <a:rPr lang="en-US" dirty="0"/>
              <a:t>right to and responsibility for safe </a:t>
            </a:r>
            <a:r>
              <a:rPr lang="en-US" dirty="0" smtClean="0"/>
              <a:t>practices and </a:t>
            </a:r>
            <a:r>
              <a:rPr lang="en-US" dirty="0"/>
              <a:t>health supporting services </a:t>
            </a:r>
            <a:r>
              <a:rPr lang="en-US" dirty="0" err="1"/>
              <a:t>etc</a:t>
            </a:r>
            <a:r>
              <a:rPr lang="en-US" dirty="0"/>
              <a:t> </a:t>
            </a:r>
            <a:r>
              <a:rPr lang="en-US" dirty="0" smtClean="0"/>
              <a:t>.</a:t>
            </a:r>
            <a:endParaRPr lang="en-US" dirty="0"/>
          </a:p>
          <a:p>
            <a:r>
              <a:rPr lang="en-US" dirty="0" smtClean="0"/>
              <a:t> </a:t>
            </a:r>
            <a:r>
              <a:rPr lang="en-US" i="1" dirty="0"/>
              <a:t>Advocate for policy changes : </a:t>
            </a:r>
            <a:r>
              <a:rPr lang="en-US" dirty="0"/>
              <a:t>BCC can </a:t>
            </a:r>
            <a:r>
              <a:rPr lang="en-US" dirty="0" smtClean="0"/>
              <a:t>lead policymakers </a:t>
            </a:r>
            <a:r>
              <a:rPr lang="en-US" dirty="0"/>
              <a:t>and opinion leaders </a:t>
            </a:r>
            <a:r>
              <a:rPr lang="en-US" dirty="0" smtClean="0"/>
              <a:t>toward effective </a:t>
            </a:r>
            <a:r>
              <a:rPr lang="en-US" dirty="0"/>
              <a:t>approaches to the </a:t>
            </a:r>
            <a:r>
              <a:rPr lang="en-US" dirty="0" smtClean="0"/>
              <a:t>epidemic.</a:t>
            </a:r>
            <a:endParaRPr lang="en-US" dirty="0"/>
          </a:p>
          <a:p>
            <a:r>
              <a:rPr lang="en-US" i="1" dirty="0" smtClean="0"/>
              <a:t>Improve </a:t>
            </a:r>
            <a:r>
              <a:rPr lang="en-US" i="1" dirty="0"/>
              <a:t>skills and sense of self-efficacy: </a:t>
            </a:r>
            <a:r>
              <a:rPr lang="en-US" dirty="0"/>
              <a:t>It </a:t>
            </a:r>
            <a:r>
              <a:rPr lang="en-US" dirty="0" smtClean="0"/>
              <a:t>can focus </a:t>
            </a:r>
            <a:r>
              <a:rPr lang="en-US" dirty="0"/>
              <a:t>on teaching or reinforcing new skills </a:t>
            </a:r>
            <a:r>
              <a:rPr lang="en-US" dirty="0" smtClean="0"/>
              <a:t>and behaviors</a:t>
            </a:r>
            <a:r>
              <a:rPr lang="en-US" dirty="0"/>
              <a:t>, such as condom use, negotiating </a:t>
            </a:r>
            <a:r>
              <a:rPr lang="en-US" dirty="0" smtClean="0"/>
              <a:t>safer sex </a:t>
            </a:r>
            <a:r>
              <a:rPr lang="en-US" dirty="0"/>
              <a:t>and safe injecting practices </a:t>
            </a:r>
            <a:r>
              <a:rPr lang="en-US" i="1" dirty="0"/>
              <a:t>.</a:t>
            </a:r>
            <a:r>
              <a:rPr lang="en-US" dirty="0"/>
              <a:t> </a:t>
            </a:r>
            <a:br>
              <a:rPr lang="en-US" dirty="0"/>
            </a:br>
            <a:endParaRPr lang="en-US" dirty="0"/>
          </a:p>
        </p:txBody>
      </p:sp>
    </p:spTree>
    <p:extLst>
      <p:ext uri="{BB962C8B-B14F-4D97-AF65-F5344CB8AC3E}">
        <p14:creationId xmlns:p14="http://schemas.microsoft.com/office/powerpoint/2010/main" val="198645670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OF BCC IN HIV &amp; AIDS</a:t>
            </a:r>
          </a:p>
        </p:txBody>
      </p:sp>
      <p:sp>
        <p:nvSpPr>
          <p:cNvPr id="3" name="Content Placeholder 2"/>
          <p:cNvSpPr>
            <a:spLocks noGrp="1"/>
          </p:cNvSpPr>
          <p:nvPr>
            <p:ph idx="1"/>
          </p:nvPr>
        </p:nvSpPr>
        <p:spPr/>
        <p:txBody>
          <a:bodyPr>
            <a:normAutofit fontScale="92500" lnSpcReduction="10000"/>
          </a:bodyPr>
          <a:lstStyle/>
          <a:p>
            <a:r>
              <a:rPr lang="en-US" i="1" dirty="0"/>
              <a:t>Create a demand for information and services:</a:t>
            </a:r>
            <a:br>
              <a:rPr lang="en-US" i="1" dirty="0"/>
            </a:br>
            <a:r>
              <a:rPr lang="en-US" dirty="0"/>
              <a:t>BCC can spur individuals and communities to</a:t>
            </a:r>
            <a:br>
              <a:rPr lang="en-US" dirty="0"/>
            </a:br>
            <a:r>
              <a:rPr lang="en-US" dirty="0"/>
              <a:t>demand information on HIV/AIDS </a:t>
            </a:r>
            <a:r>
              <a:rPr lang="en-US" dirty="0" smtClean="0"/>
              <a:t>and appropriate services.</a:t>
            </a:r>
            <a:endParaRPr lang="en-US" dirty="0"/>
          </a:p>
          <a:p>
            <a:r>
              <a:rPr lang="en-US" i="1" dirty="0" smtClean="0"/>
              <a:t>Reduce </a:t>
            </a:r>
            <a:r>
              <a:rPr lang="en-US" i="1" dirty="0"/>
              <a:t>stigma and discrimination:</a:t>
            </a:r>
            <a:br>
              <a:rPr lang="en-US" i="1" dirty="0"/>
            </a:br>
            <a:r>
              <a:rPr lang="en-US" dirty="0"/>
              <a:t>Communication about HIV prevention and</a:t>
            </a:r>
            <a:br>
              <a:rPr lang="en-US" dirty="0"/>
            </a:br>
            <a:r>
              <a:rPr lang="en-US" dirty="0"/>
              <a:t>AIDS mitigation should address stigma and</a:t>
            </a:r>
            <a:br>
              <a:rPr lang="en-US" dirty="0"/>
            </a:br>
            <a:r>
              <a:rPr lang="en-US" dirty="0"/>
              <a:t>discrimination and attempt to influence social</a:t>
            </a:r>
            <a:br>
              <a:rPr lang="en-US" dirty="0"/>
            </a:br>
            <a:r>
              <a:rPr lang="en-US" dirty="0"/>
              <a:t>responses to them . </a:t>
            </a:r>
            <a:br>
              <a:rPr lang="en-US" dirty="0"/>
            </a:br>
            <a:endParaRPr lang="en-US" dirty="0"/>
          </a:p>
        </p:txBody>
      </p:sp>
    </p:spTree>
    <p:extLst>
      <p:ext uri="{BB962C8B-B14F-4D97-AF65-F5344CB8AC3E}">
        <p14:creationId xmlns:p14="http://schemas.microsoft.com/office/powerpoint/2010/main" val="321443434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OF BCC IN HIV &amp; AIDS</a:t>
            </a:r>
          </a:p>
        </p:txBody>
      </p:sp>
      <p:sp>
        <p:nvSpPr>
          <p:cNvPr id="3" name="Content Placeholder 2"/>
          <p:cNvSpPr>
            <a:spLocks noGrp="1"/>
          </p:cNvSpPr>
          <p:nvPr>
            <p:ph idx="1"/>
          </p:nvPr>
        </p:nvSpPr>
        <p:spPr/>
        <p:txBody>
          <a:bodyPr/>
          <a:lstStyle/>
          <a:p>
            <a:r>
              <a:rPr lang="en-US" i="1" dirty="0"/>
              <a:t>Promote services for prevention and care </a:t>
            </a:r>
            <a:r>
              <a:rPr lang="en-US" dirty="0"/>
              <a:t>: BCC</a:t>
            </a:r>
            <a:br>
              <a:rPr lang="en-US" dirty="0"/>
            </a:br>
            <a:r>
              <a:rPr lang="en-US" dirty="0"/>
              <a:t>can promote services for STIs, intravenous</a:t>
            </a:r>
            <a:br>
              <a:rPr lang="en-US" dirty="0"/>
            </a:br>
            <a:r>
              <a:rPr lang="en-US" dirty="0"/>
              <a:t>drug users (IDUs), orphans and vulnerable</a:t>
            </a:r>
            <a:br>
              <a:rPr lang="en-US" dirty="0"/>
            </a:br>
            <a:r>
              <a:rPr lang="en-US" dirty="0"/>
              <a:t>children (OVCs); voluntary counseling and</a:t>
            </a:r>
            <a:br>
              <a:rPr lang="en-US" dirty="0"/>
            </a:br>
            <a:r>
              <a:rPr lang="en-US" dirty="0"/>
              <a:t>testing (VCT) for mother-to-child transmission</a:t>
            </a:r>
            <a:br>
              <a:rPr lang="en-US" dirty="0"/>
            </a:br>
            <a:r>
              <a:rPr lang="en-US" dirty="0"/>
              <a:t>(MTCT); support groups for PLHA; clinical care</a:t>
            </a:r>
            <a:br>
              <a:rPr lang="en-US" dirty="0"/>
            </a:br>
            <a:r>
              <a:rPr lang="en-US" dirty="0"/>
              <a:t>for opportunistic infections; and social and</a:t>
            </a:r>
            <a:br>
              <a:rPr lang="en-US" dirty="0"/>
            </a:br>
            <a:r>
              <a:rPr lang="en-US" dirty="0"/>
              <a:t>economic support. </a:t>
            </a:r>
            <a:br>
              <a:rPr lang="en-US" dirty="0"/>
            </a:br>
            <a:endParaRPr lang="en-US" dirty="0"/>
          </a:p>
        </p:txBody>
      </p:sp>
    </p:spTree>
    <p:extLst>
      <p:ext uri="{BB962C8B-B14F-4D97-AF65-F5344CB8AC3E}">
        <p14:creationId xmlns:p14="http://schemas.microsoft.com/office/powerpoint/2010/main" val="110196620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ATTITUDE TRAINING</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Risks exploration</a:t>
            </a:r>
          </a:p>
          <a:p>
            <a:r>
              <a:rPr lang="en-US" dirty="0" smtClean="0"/>
              <a:t>Previous and current risks </a:t>
            </a:r>
          </a:p>
          <a:p>
            <a:r>
              <a:rPr lang="en-US" dirty="0" smtClean="0"/>
              <a:t>Predisposing factors</a:t>
            </a:r>
          </a:p>
          <a:p>
            <a:r>
              <a:rPr lang="en-US" dirty="0" smtClean="0"/>
              <a:t>Vulnerability and prevention</a:t>
            </a:r>
          </a:p>
          <a:p>
            <a:r>
              <a:rPr lang="en-US" dirty="0" smtClean="0"/>
              <a:t>Networking</a:t>
            </a:r>
          </a:p>
          <a:p>
            <a:r>
              <a:rPr lang="en-US" dirty="0" smtClean="0"/>
              <a:t>Fluid exchange attitude and cultural practices</a:t>
            </a:r>
          </a:p>
          <a:p>
            <a:r>
              <a:rPr lang="en-US" dirty="0" smtClean="0"/>
              <a:t>Attitudes and beliefs towards HIV&amp; AIDS</a:t>
            </a:r>
          </a:p>
          <a:p>
            <a:r>
              <a:rPr lang="en-US" dirty="0" smtClean="0"/>
              <a:t>Cultural practices</a:t>
            </a:r>
          </a:p>
          <a:p>
            <a:endParaRPr lang="en-US" dirty="0"/>
          </a:p>
        </p:txBody>
      </p:sp>
    </p:spTree>
    <p:extLst>
      <p:ext uri="{BB962C8B-B14F-4D97-AF65-F5344CB8AC3E}">
        <p14:creationId xmlns:p14="http://schemas.microsoft.com/office/powerpoint/2010/main" val="239348016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Ethical issues related </a:t>
            </a:r>
            <a:r>
              <a:rPr lang="en-US" smtClean="0"/>
              <a:t>to disclosure</a:t>
            </a:r>
            <a:endParaRPr lang="en-US"/>
          </a:p>
        </p:txBody>
      </p:sp>
    </p:spTree>
    <p:extLst>
      <p:ext uri="{BB962C8B-B14F-4D97-AF65-F5344CB8AC3E}">
        <p14:creationId xmlns:p14="http://schemas.microsoft.com/office/powerpoint/2010/main" val="30463683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 change…</a:t>
            </a:r>
            <a:endParaRPr lang="en-US" dirty="0"/>
          </a:p>
        </p:txBody>
      </p:sp>
      <p:sp>
        <p:nvSpPr>
          <p:cNvPr id="3" name="Content Placeholder 2"/>
          <p:cNvSpPr>
            <a:spLocks noGrp="1"/>
          </p:cNvSpPr>
          <p:nvPr>
            <p:ph idx="1"/>
          </p:nvPr>
        </p:nvSpPr>
        <p:spPr/>
        <p:txBody>
          <a:bodyPr>
            <a:normAutofit fontScale="92500" lnSpcReduction="20000"/>
          </a:bodyPr>
          <a:lstStyle/>
          <a:p>
            <a:r>
              <a:rPr lang="en-US" dirty="0"/>
              <a:t>individual who smokes may be finding that they are getting increasingly puffed when they walk up </a:t>
            </a:r>
            <a:r>
              <a:rPr lang="en-US" dirty="0" smtClean="0"/>
              <a:t>stairs </a:t>
            </a:r>
            <a:r>
              <a:rPr lang="en-US" dirty="0"/>
              <a:t>and this may be the stimuli that motivate them to quit smoking.</a:t>
            </a:r>
          </a:p>
          <a:p>
            <a:r>
              <a:rPr lang="en-US" dirty="0"/>
              <a:t>The motivation to change a behavior isn’t always related to a health reason but may indirectly affect the person’s </a:t>
            </a:r>
            <a:r>
              <a:rPr lang="en-US" dirty="0" smtClean="0"/>
              <a:t>health.</a:t>
            </a:r>
          </a:p>
          <a:p>
            <a:r>
              <a:rPr lang="en-US" dirty="0" smtClean="0"/>
              <a:t>For </a:t>
            </a:r>
            <a:r>
              <a:rPr lang="en-US" dirty="0"/>
              <a:t>example a young woman may start an exercise program to look good rather than for the health </a:t>
            </a:r>
            <a:r>
              <a:rPr lang="en-US" dirty="0" smtClean="0"/>
              <a:t>benefits </a:t>
            </a:r>
            <a:r>
              <a:rPr lang="en-US" dirty="0"/>
              <a:t>that will be gained from exercising</a:t>
            </a:r>
            <a:r>
              <a:rPr lang="en-US" dirty="0" smtClean="0"/>
              <a:t>.</a:t>
            </a:r>
            <a:endParaRPr lang="en-US" dirty="0"/>
          </a:p>
        </p:txBody>
      </p:sp>
    </p:spTree>
    <p:extLst>
      <p:ext uri="{BB962C8B-B14F-4D97-AF65-F5344CB8AC3E}">
        <p14:creationId xmlns:p14="http://schemas.microsoft.com/office/powerpoint/2010/main" val="3819491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a:t>
            </a:r>
            <a:endParaRPr lang="en-US" dirty="0"/>
          </a:p>
        </p:txBody>
      </p:sp>
      <p:sp>
        <p:nvSpPr>
          <p:cNvPr id="3" name="Content Placeholder 2"/>
          <p:cNvSpPr>
            <a:spLocks noGrp="1"/>
          </p:cNvSpPr>
          <p:nvPr>
            <p:ph idx="1"/>
          </p:nvPr>
        </p:nvSpPr>
        <p:spPr/>
        <p:txBody>
          <a:bodyPr/>
          <a:lstStyle/>
          <a:p>
            <a:r>
              <a:rPr lang="en-US" dirty="0"/>
              <a:t>By understanding some of the factors that motivate behavior the health promotion practitioner can address the challenge of selecting strategies and methods to change behavior in order to improve overall health.</a:t>
            </a:r>
          </a:p>
          <a:p>
            <a:endParaRPr lang="en-US" dirty="0"/>
          </a:p>
          <a:p>
            <a:endParaRPr lang="en-US" dirty="0"/>
          </a:p>
        </p:txBody>
      </p:sp>
    </p:spTree>
    <p:extLst>
      <p:ext uri="{BB962C8B-B14F-4D97-AF65-F5344CB8AC3E}">
        <p14:creationId xmlns:p14="http://schemas.microsoft.com/office/powerpoint/2010/main" val="581912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Levels of Influence in Behavior Change</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Behavior may be influenced by</a:t>
            </a:r>
            <a:r>
              <a:rPr lang="en-US" dirty="0" smtClean="0"/>
              <a:t>:</a:t>
            </a:r>
            <a:endParaRPr lang="en-US" dirty="0"/>
          </a:p>
          <a:p>
            <a:r>
              <a:rPr lang="en-US" dirty="0"/>
              <a:t>Rational Elements e.g. A woman may not attend the Ante Natal Clinic because she does not </a:t>
            </a:r>
            <a:r>
              <a:rPr lang="en-US" dirty="0" smtClean="0"/>
              <a:t>understand </a:t>
            </a:r>
            <a:r>
              <a:rPr lang="en-US" dirty="0"/>
              <a:t>why an Ante Natal Check is important to the health of her baby. </a:t>
            </a:r>
          </a:p>
          <a:p>
            <a:pPr marL="0" indent="0">
              <a:buNone/>
            </a:pPr>
            <a:endParaRPr lang="en-US" dirty="0"/>
          </a:p>
          <a:p>
            <a:r>
              <a:rPr lang="en-US" dirty="0"/>
              <a:t>Interpersonal Elements e.g. A woman may not </a:t>
            </a:r>
            <a:r>
              <a:rPr lang="en-US" dirty="0" smtClean="0"/>
              <a:t>attend the </a:t>
            </a:r>
            <a:r>
              <a:rPr lang="en-US" dirty="0"/>
              <a:t>Ante Natal Clinic because she </a:t>
            </a:r>
            <a:r>
              <a:rPr lang="en-US" dirty="0" smtClean="0"/>
              <a:t>knows </a:t>
            </a:r>
            <a:r>
              <a:rPr lang="en-US" dirty="0"/>
              <a:t>her doctor as a friend and is too embarrassed or she does not want to go to a male </a:t>
            </a:r>
            <a:r>
              <a:rPr lang="en-US" dirty="0" smtClean="0"/>
              <a:t>doctor</a:t>
            </a:r>
            <a:r>
              <a:rPr lang="en-US" dirty="0"/>
              <a:t>.</a:t>
            </a:r>
          </a:p>
          <a:p>
            <a:pPr marL="0" indent="0">
              <a:buNone/>
            </a:pPr>
            <a:endParaRPr lang="en-US" dirty="0"/>
          </a:p>
          <a:p>
            <a:r>
              <a:rPr lang="en-US" dirty="0"/>
              <a:t>Practical Elements e.g. A woman does </a:t>
            </a:r>
            <a:r>
              <a:rPr lang="en-US" dirty="0" smtClean="0"/>
              <a:t>not attend </a:t>
            </a:r>
            <a:r>
              <a:rPr lang="en-US" dirty="0"/>
              <a:t>the Ante Natal Clinic because she is unable </a:t>
            </a:r>
            <a:r>
              <a:rPr lang="en-US" dirty="0" smtClean="0"/>
              <a:t>to </a:t>
            </a:r>
            <a:r>
              <a:rPr lang="en-US" dirty="0"/>
              <a:t>visit the clinic during </a:t>
            </a:r>
            <a:r>
              <a:rPr lang="en-US" dirty="0" smtClean="0"/>
              <a:t>clinic </a:t>
            </a:r>
            <a:r>
              <a:rPr lang="en-US" dirty="0"/>
              <a:t>hours due to her work and family commitments. </a:t>
            </a:r>
          </a:p>
          <a:p>
            <a:pPr marL="0" indent="0">
              <a:buNone/>
            </a:pPr>
            <a:endParaRPr lang="en-US" dirty="0"/>
          </a:p>
          <a:p>
            <a:r>
              <a:rPr lang="en-US" dirty="0"/>
              <a:t>Structural Elements factors, e.g. A woman does not attend Ante Natal Clinic because she </a:t>
            </a:r>
            <a:r>
              <a:rPr lang="en-US" dirty="0" smtClean="0"/>
              <a:t>lives </a:t>
            </a:r>
            <a:r>
              <a:rPr lang="en-US" dirty="0"/>
              <a:t>a long way away from the clinic and there is no transport to allow her to get to the </a:t>
            </a:r>
            <a:r>
              <a:rPr lang="en-US" dirty="0" smtClean="0"/>
              <a:t>clinic</a:t>
            </a:r>
            <a:r>
              <a:rPr lang="en-US" dirty="0"/>
              <a:t>. </a:t>
            </a:r>
          </a:p>
          <a:p>
            <a:endParaRPr lang="en-US" dirty="0"/>
          </a:p>
          <a:p>
            <a:endParaRPr lang="en-US" dirty="0"/>
          </a:p>
        </p:txBody>
      </p:sp>
    </p:spTree>
    <p:extLst>
      <p:ext uri="{BB962C8B-B14F-4D97-AF65-F5344CB8AC3E}">
        <p14:creationId xmlns:p14="http://schemas.microsoft.com/office/powerpoint/2010/main" val="80300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617</TotalTime>
  <Words>4176</Words>
  <Application>Microsoft Office PowerPoint</Application>
  <PresentationFormat>On-screen Show (4:3)</PresentationFormat>
  <Paragraphs>312</Paragraphs>
  <Slides>66</Slides>
  <Notes>2</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Office Theme</vt:lpstr>
      <vt:lpstr>Module 12:HIV and AIDS</vt:lpstr>
      <vt:lpstr>Behavior Change Communication(BCC) and Attitude Training</vt:lpstr>
      <vt:lpstr>Introduction </vt:lpstr>
      <vt:lpstr>Intro…</vt:lpstr>
      <vt:lpstr>Intro..</vt:lpstr>
      <vt:lpstr>Behavior change</vt:lpstr>
      <vt:lpstr>Behavior change…</vt:lpstr>
      <vt:lpstr>Cont </vt:lpstr>
      <vt:lpstr>Levels of Influence in Behavior Change </vt:lpstr>
      <vt:lpstr>Cont..</vt:lpstr>
      <vt:lpstr>consequences of a Behavior </vt:lpstr>
      <vt:lpstr>Cont </vt:lpstr>
      <vt:lpstr>BCC Definition</vt:lpstr>
      <vt:lpstr>BCC cont..</vt:lpstr>
      <vt:lpstr>Cont.….</vt:lpstr>
      <vt:lpstr>BCC cont..</vt:lpstr>
      <vt:lpstr>BCC…</vt:lpstr>
      <vt:lpstr>The BCC theories </vt:lpstr>
      <vt:lpstr>The BCC THEORIES</vt:lpstr>
      <vt:lpstr>Health Belief Theory</vt:lpstr>
      <vt:lpstr>Health belief model cont..</vt:lpstr>
      <vt:lpstr>Health belief model cont..</vt:lpstr>
      <vt:lpstr>Health belief model cont..</vt:lpstr>
      <vt:lpstr>Applying Health Belief Model  </vt:lpstr>
      <vt:lpstr> Theory of Planned behavior </vt:lpstr>
      <vt:lpstr>Applying theory of planned behavior</vt:lpstr>
      <vt:lpstr>Cont.…</vt:lpstr>
      <vt:lpstr>Stages of change theory</vt:lpstr>
      <vt:lpstr>Stages of change…</vt:lpstr>
      <vt:lpstr>Stages of change…</vt:lpstr>
      <vt:lpstr>Stages of change…</vt:lpstr>
      <vt:lpstr>Stages of change….</vt:lpstr>
      <vt:lpstr>PowerPoint Presentation</vt:lpstr>
      <vt:lpstr>Cont..</vt:lpstr>
      <vt:lpstr>Applying stages of change theory</vt:lpstr>
      <vt:lpstr>Social learning theory </vt:lpstr>
      <vt:lpstr>Cont..</vt:lpstr>
      <vt:lpstr>Social learning theory…</vt:lpstr>
      <vt:lpstr>Applying social learning theory</vt:lpstr>
      <vt:lpstr>Diffusion of innovations theory </vt:lpstr>
      <vt:lpstr>Cont..</vt:lpstr>
      <vt:lpstr>Cont..</vt:lpstr>
      <vt:lpstr>Cont..</vt:lpstr>
      <vt:lpstr>Applying diffusion of innovation theory</vt:lpstr>
      <vt:lpstr>Cont..</vt:lpstr>
      <vt:lpstr>Community mobilization model </vt:lpstr>
      <vt:lpstr>Community motivation…</vt:lpstr>
      <vt:lpstr>Framework for BCC design</vt:lpstr>
      <vt:lpstr>Developing effective BCC strategy</vt:lpstr>
      <vt:lpstr>strategy development and planning </vt:lpstr>
      <vt:lpstr>Cont ..</vt:lpstr>
      <vt:lpstr>Individual Approach cont…</vt:lpstr>
      <vt:lpstr>Group Approach</vt:lpstr>
      <vt:lpstr>Cont…</vt:lpstr>
      <vt:lpstr>Community Approach</vt:lpstr>
      <vt:lpstr>CONT..</vt:lpstr>
      <vt:lpstr>The BCC goals</vt:lpstr>
      <vt:lpstr> BCC goals: objectives </vt:lpstr>
      <vt:lpstr>BCC GOALS FOR HIV/AIDS  </vt:lpstr>
      <vt:lpstr>Principles of BCC</vt:lpstr>
      <vt:lpstr>ROLE OF BCC IN HIV &amp; AIDS</vt:lpstr>
      <vt:lpstr>ROLE OF BCC IN HIV &amp; AIDS</vt:lpstr>
      <vt:lpstr>ROLE OF BCC IN HIV &amp; AIDS</vt:lpstr>
      <vt:lpstr>ROLE OF BCC IN HIV &amp; AIDS</vt:lpstr>
      <vt:lpstr> ATTITUDE TRAINING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Admin</cp:lastModifiedBy>
  <cp:revision>46</cp:revision>
  <dcterms:created xsi:type="dcterms:W3CDTF">2018-11-02T17:56:46Z</dcterms:created>
  <dcterms:modified xsi:type="dcterms:W3CDTF">2018-12-06T23:10:55Z</dcterms:modified>
</cp:coreProperties>
</file>