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56" r:id="rId2"/>
    <p:sldId id="257" r:id="rId3"/>
    <p:sldId id="258" r:id="rId4"/>
    <p:sldId id="301" r:id="rId5"/>
    <p:sldId id="305" r:id="rId6"/>
    <p:sldId id="298" r:id="rId7"/>
    <p:sldId id="307" r:id="rId8"/>
    <p:sldId id="308" r:id="rId9"/>
    <p:sldId id="309" r:id="rId10"/>
    <p:sldId id="299" r:id="rId11"/>
    <p:sldId id="260" r:id="rId12"/>
    <p:sldId id="313" r:id="rId13"/>
    <p:sldId id="310" r:id="rId14"/>
    <p:sldId id="261" r:id="rId15"/>
    <p:sldId id="344" r:id="rId16"/>
    <p:sldId id="262" r:id="rId17"/>
    <p:sldId id="303" r:id="rId18"/>
    <p:sldId id="341" r:id="rId19"/>
    <p:sldId id="339" r:id="rId20"/>
    <p:sldId id="345" r:id="rId21"/>
    <p:sldId id="346" r:id="rId22"/>
    <p:sldId id="382" r:id="rId23"/>
    <p:sldId id="384" r:id="rId24"/>
    <p:sldId id="323" r:id="rId25"/>
    <p:sldId id="324" r:id="rId26"/>
    <p:sldId id="320" r:id="rId27"/>
    <p:sldId id="322" r:id="rId28"/>
    <p:sldId id="325" r:id="rId29"/>
    <p:sldId id="268" r:id="rId30"/>
    <p:sldId id="342" r:id="rId31"/>
    <p:sldId id="270" r:id="rId32"/>
    <p:sldId id="361" r:id="rId33"/>
    <p:sldId id="326" r:id="rId34"/>
    <p:sldId id="327" r:id="rId35"/>
    <p:sldId id="347" r:id="rId36"/>
    <p:sldId id="348" r:id="rId37"/>
    <p:sldId id="363" r:id="rId38"/>
    <p:sldId id="350" r:id="rId39"/>
    <p:sldId id="329" r:id="rId40"/>
    <p:sldId id="352" r:id="rId41"/>
    <p:sldId id="353" r:id="rId42"/>
    <p:sldId id="354" r:id="rId43"/>
    <p:sldId id="331" r:id="rId44"/>
    <p:sldId id="335" r:id="rId45"/>
    <p:sldId id="338" r:id="rId46"/>
    <p:sldId id="360" r:id="rId47"/>
    <p:sldId id="365" r:id="rId48"/>
    <p:sldId id="271" r:id="rId49"/>
    <p:sldId id="366" r:id="rId50"/>
    <p:sldId id="369" r:id="rId51"/>
    <p:sldId id="372" r:id="rId52"/>
    <p:sldId id="373" r:id="rId53"/>
    <p:sldId id="374" r:id="rId54"/>
    <p:sldId id="392" r:id="rId55"/>
    <p:sldId id="393" r:id="rId56"/>
    <p:sldId id="389" r:id="rId57"/>
    <p:sldId id="375" r:id="rId58"/>
    <p:sldId id="376" r:id="rId59"/>
    <p:sldId id="385" r:id="rId60"/>
    <p:sldId id="390" r:id="rId61"/>
    <p:sldId id="391" r:id="rId62"/>
    <p:sldId id="379" r:id="rId63"/>
    <p:sldId id="380" r:id="rId64"/>
    <p:sldId id="381" r:id="rId65"/>
    <p:sldId id="304" r:id="rId66"/>
    <p:sldId id="318" r:id="rId67"/>
    <p:sldId id="315" r:id="rId68"/>
    <p:sldId id="317" r:id="rId69"/>
    <p:sldId id="316" r:id="rId70"/>
    <p:sldId id="272" r:id="rId71"/>
    <p:sldId id="273" r:id="rId72"/>
    <p:sldId id="274" r:id="rId73"/>
    <p:sldId id="319" r:id="rId74"/>
    <p:sldId id="277" r:id="rId75"/>
    <p:sldId id="377" r:id="rId76"/>
    <p:sldId id="279" r:id="rId77"/>
    <p:sldId id="280" r:id="rId78"/>
    <p:sldId id="281" r:id="rId79"/>
    <p:sldId id="378" r:id="rId80"/>
    <p:sldId id="387" r:id="rId81"/>
    <p:sldId id="388" r:id="rId82"/>
    <p:sldId id="386" r:id="rId83"/>
    <p:sldId id="283"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91" d="100"/>
          <a:sy n="91" d="100"/>
        </p:scale>
        <p:origin x="744" y="103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324FB2-2CFD-40FF-B39E-4DC0194170BD}"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6431EA77-C472-4A2F-A46A-345D385A7DE9}">
      <dgm:prSet phldrT="[Text]"/>
      <dgm:spPr/>
      <dgm:t>
        <a:bodyPr/>
        <a:lstStyle/>
        <a:p>
          <a:r>
            <a:rPr lang="en-US" dirty="0" smtClean="0"/>
            <a:t>ARVs</a:t>
          </a:r>
          <a:endParaRPr lang="en-US" dirty="0"/>
        </a:p>
      </dgm:t>
    </dgm:pt>
    <dgm:pt modelId="{88B6C20E-07E2-4B0C-BA94-00C35ACB0D00}" type="parTrans" cxnId="{7600967F-D13A-41F0-BF4A-1DC4C68A5ACF}">
      <dgm:prSet/>
      <dgm:spPr/>
      <dgm:t>
        <a:bodyPr/>
        <a:lstStyle/>
        <a:p>
          <a:endParaRPr lang="en-US"/>
        </a:p>
      </dgm:t>
    </dgm:pt>
    <dgm:pt modelId="{5DC79C2C-FF36-44DB-9589-46B0A84A1C36}" type="sibTrans" cxnId="{7600967F-D13A-41F0-BF4A-1DC4C68A5ACF}">
      <dgm:prSet/>
      <dgm:spPr/>
      <dgm:t>
        <a:bodyPr/>
        <a:lstStyle/>
        <a:p>
          <a:endParaRPr lang="en-US"/>
        </a:p>
      </dgm:t>
    </dgm:pt>
    <dgm:pt modelId="{4177D79F-F1D9-49B7-8CFA-D6AB3C68D306}">
      <dgm:prSet phldrT="[Text]"/>
      <dgm:spPr/>
      <dgm:t>
        <a:bodyPr/>
        <a:lstStyle/>
        <a:p>
          <a:r>
            <a:rPr lang="en-US" dirty="0" smtClean="0"/>
            <a:t>Reverse transcriptase inhibitors</a:t>
          </a:r>
          <a:endParaRPr lang="en-US" dirty="0"/>
        </a:p>
      </dgm:t>
    </dgm:pt>
    <dgm:pt modelId="{02EBAF42-7D70-4277-9680-4940E28D1282}" type="parTrans" cxnId="{B1E34D68-9155-4595-A857-C984217C84E8}">
      <dgm:prSet/>
      <dgm:spPr/>
      <dgm:t>
        <a:bodyPr/>
        <a:lstStyle/>
        <a:p>
          <a:endParaRPr lang="en-US"/>
        </a:p>
      </dgm:t>
    </dgm:pt>
    <dgm:pt modelId="{6D308EBD-B3F7-4535-AE7F-DCF44880ADC0}" type="sibTrans" cxnId="{B1E34D68-9155-4595-A857-C984217C84E8}">
      <dgm:prSet/>
      <dgm:spPr/>
      <dgm:t>
        <a:bodyPr/>
        <a:lstStyle/>
        <a:p>
          <a:endParaRPr lang="en-US"/>
        </a:p>
      </dgm:t>
    </dgm:pt>
    <dgm:pt modelId="{600E9D34-224C-4D22-A694-42464AD9C5A4}">
      <dgm:prSet phldrT="[Text]"/>
      <dgm:spPr/>
      <dgm:t>
        <a:bodyPr/>
        <a:lstStyle/>
        <a:p>
          <a:r>
            <a:rPr lang="en-US" dirty="0" smtClean="0"/>
            <a:t>Nucleoside and Nucleotide reverse transcriptase inhibitors.(NRTIs)</a:t>
          </a:r>
          <a:endParaRPr lang="en-US" dirty="0"/>
        </a:p>
      </dgm:t>
    </dgm:pt>
    <dgm:pt modelId="{BFBDDAAC-16CD-4955-A012-CED33E02FF96}" type="parTrans" cxnId="{CC8A95FF-A41E-44DC-97E7-2292FAC086B8}">
      <dgm:prSet/>
      <dgm:spPr/>
      <dgm:t>
        <a:bodyPr/>
        <a:lstStyle/>
        <a:p>
          <a:endParaRPr lang="en-US"/>
        </a:p>
      </dgm:t>
    </dgm:pt>
    <dgm:pt modelId="{46A81ADF-91E9-478D-BBF9-5F68E3323F23}" type="sibTrans" cxnId="{CC8A95FF-A41E-44DC-97E7-2292FAC086B8}">
      <dgm:prSet/>
      <dgm:spPr/>
      <dgm:t>
        <a:bodyPr/>
        <a:lstStyle/>
        <a:p>
          <a:endParaRPr lang="en-US"/>
        </a:p>
      </dgm:t>
    </dgm:pt>
    <dgm:pt modelId="{E78B8712-EFE6-4EC5-97F1-15D7413B050D}">
      <dgm:prSet phldrT="[Text]"/>
      <dgm:spPr/>
      <dgm:t>
        <a:bodyPr/>
        <a:lstStyle/>
        <a:p>
          <a:r>
            <a:rPr lang="en-US" dirty="0" smtClean="0"/>
            <a:t>Non nucleoside reverse transcriptase inhibitors.(NNRTIs)</a:t>
          </a:r>
          <a:endParaRPr lang="en-US" dirty="0"/>
        </a:p>
      </dgm:t>
    </dgm:pt>
    <dgm:pt modelId="{03D3D9FD-3696-41A4-A639-CBE92AEA7624}" type="parTrans" cxnId="{80F55926-3182-49F2-8E4B-270D756316A1}">
      <dgm:prSet/>
      <dgm:spPr/>
      <dgm:t>
        <a:bodyPr/>
        <a:lstStyle/>
        <a:p>
          <a:endParaRPr lang="en-US"/>
        </a:p>
      </dgm:t>
    </dgm:pt>
    <dgm:pt modelId="{66238A93-716F-45EE-856B-9F3F0860FFE8}" type="sibTrans" cxnId="{80F55926-3182-49F2-8E4B-270D756316A1}">
      <dgm:prSet/>
      <dgm:spPr/>
      <dgm:t>
        <a:bodyPr/>
        <a:lstStyle/>
        <a:p>
          <a:endParaRPr lang="en-US"/>
        </a:p>
      </dgm:t>
    </dgm:pt>
    <dgm:pt modelId="{C1BE648F-F3C9-44CE-8990-FE10F50C244C}">
      <dgm:prSet phldrT="[Text]"/>
      <dgm:spPr/>
      <dgm:t>
        <a:bodyPr/>
        <a:lstStyle/>
        <a:p>
          <a:r>
            <a:rPr lang="en-US" dirty="0" smtClean="0"/>
            <a:t>Protease Inhibitors.</a:t>
          </a:r>
          <a:endParaRPr lang="en-US" dirty="0"/>
        </a:p>
      </dgm:t>
    </dgm:pt>
    <dgm:pt modelId="{6C6A87B1-A6A4-43A5-821F-23CAB4EF7DDE}" type="parTrans" cxnId="{D5A9CEAD-EFF2-43FF-BBDD-3E033F7860C8}">
      <dgm:prSet/>
      <dgm:spPr/>
      <dgm:t>
        <a:bodyPr/>
        <a:lstStyle/>
        <a:p>
          <a:endParaRPr lang="en-US"/>
        </a:p>
      </dgm:t>
    </dgm:pt>
    <dgm:pt modelId="{A62A8ED2-3B30-4FD8-8FE6-BCB15B2411A1}" type="sibTrans" cxnId="{D5A9CEAD-EFF2-43FF-BBDD-3E033F7860C8}">
      <dgm:prSet/>
      <dgm:spPr/>
      <dgm:t>
        <a:bodyPr/>
        <a:lstStyle/>
        <a:p>
          <a:endParaRPr lang="en-US"/>
        </a:p>
      </dgm:t>
    </dgm:pt>
    <dgm:pt modelId="{15509197-B9AA-4B68-99DC-4F8D1C21738D}">
      <dgm:prSet/>
      <dgm:spPr/>
      <dgm:t>
        <a:bodyPr/>
        <a:lstStyle/>
        <a:p>
          <a:r>
            <a:rPr lang="en-US" dirty="0" err="1" smtClean="0"/>
            <a:t>Integrase</a:t>
          </a:r>
          <a:r>
            <a:rPr lang="en-US" dirty="0" smtClean="0"/>
            <a:t> inhibitors.</a:t>
          </a:r>
          <a:endParaRPr lang="en-US" dirty="0"/>
        </a:p>
      </dgm:t>
    </dgm:pt>
    <dgm:pt modelId="{2CC95744-4835-4B17-BBF5-4DD223D0FD61}" type="parTrans" cxnId="{616C8DC8-5ECB-47DB-8FA0-C17807C62A49}">
      <dgm:prSet/>
      <dgm:spPr/>
      <dgm:t>
        <a:bodyPr/>
        <a:lstStyle/>
        <a:p>
          <a:endParaRPr lang="en-US"/>
        </a:p>
      </dgm:t>
    </dgm:pt>
    <dgm:pt modelId="{EB59545A-10CD-43F3-BFD1-D84BB6662F65}" type="sibTrans" cxnId="{616C8DC8-5ECB-47DB-8FA0-C17807C62A49}">
      <dgm:prSet/>
      <dgm:spPr/>
      <dgm:t>
        <a:bodyPr/>
        <a:lstStyle/>
        <a:p>
          <a:endParaRPr lang="en-US"/>
        </a:p>
      </dgm:t>
    </dgm:pt>
    <dgm:pt modelId="{A597C171-0DAE-4459-9DCA-37694F2976B7}">
      <dgm:prSet/>
      <dgm:spPr/>
      <dgm:t>
        <a:bodyPr/>
        <a:lstStyle/>
        <a:p>
          <a:r>
            <a:rPr lang="en-US" dirty="0" smtClean="0"/>
            <a:t>Fusion inhibitors</a:t>
          </a:r>
          <a:endParaRPr lang="en-US" dirty="0"/>
        </a:p>
      </dgm:t>
    </dgm:pt>
    <dgm:pt modelId="{B9389F5F-36D4-4564-95DD-DBDD748ADED3}" type="parTrans" cxnId="{35091191-8B0C-4727-8385-43C6037AE6D5}">
      <dgm:prSet/>
      <dgm:spPr/>
      <dgm:t>
        <a:bodyPr/>
        <a:lstStyle/>
        <a:p>
          <a:endParaRPr lang="en-US"/>
        </a:p>
      </dgm:t>
    </dgm:pt>
    <dgm:pt modelId="{846D4567-7A12-4C28-AB87-274ECD4E53A6}" type="sibTrans" cxnId="{35091191-8B0C-4727-8385-43C6037AE6D5}">
      <dgm:prSet/>
      <dgm:spPr/>
      <dgm:t>
        <a:bodyPr/>
        <a:lstStyle/>
        <a:p>
          <a:endParaRPr lang="en-US"/>
        </a:p>
      </dgm:t>
    </dgm:pt>
    <dgm:pt modelId="{1BE2B84E-4E3B-41A3-82E5-C6BB43CA5E06}" type="pres">
      <dgm:prSet presAssocID="{67324FB2-2CFD-40FF-B39E-4DC0194170BD}" presName="diagram" presStyleCnt="0">
        <dgm:presLayoutVars>
          <dgm:chPref val="1"/>
          <dgm:dir/>
          <dgm:animOne val="branch"/>
          <dgm:animLvl val="lvl"/>
          <dgm:resizeHandles val="exact"/>
        </dgm:presLayoutVars>
      </dgm:prSet>
      <dgm:spPr/>
      <dgm:t>
        <a:bodyPr/>
        <a:lstStyle/>
        <a:p>
          <a:endParaRPr lang="en-US"/>
        </a:p>
      </dgm:t>
    </dgm:pt>
    <dgm:pt modelId="{A4753169-638F-4D08-908E-48396BBCC782}" type="pres">
      <dgm:prSet presAssocID="{6431EA77-C472-4A2F-A46A-345D385A7DE9}" presName="root1" presStyleCnt="0"/>
      <dgm:spPr/>
    </dgm:pt>
    <dgm:pt modelId="{DC0CB2CB-0042-43AE-98F4-CC633AF084DB}" type="pres">
      <dgm:prSet presAssocID="{6431EA77-C472-4A2F-A46A-345D385A7DE9}" presName="LevelOneTextNode" presStyleLbl="node0" presStyleIdx="0" presStyleCnt="1">
        <dgm:presLayoutVars>
          <dgm:chPref val="3"/>
        </dgm:presLayoutVars>
      </dgm:prSet>
      <dgm:spPr/>
      <dgm:t>
        <a:bodyPr/>
        <a:lstStyle/>
        <a:p>
          <a:endParaRPr lang="en-US"/>
        </a:p>
      </dgm:t>
    </dgm:pt>
    <dgm:pt modelId="{81FE86E9-E256-4B6B-B785-C4E09113D267}" type="pres">
      <dgm:prSet presAssocID="{6431EA77-C472-4A2F-A46A-345D385A7DE9}" presName="level2hierChild" presStyleCnt="0"/>
      <dgm:spPr/>
    </dgm:pt>
    <dgm:pt modelId="{0EB261C5-ED74-4EEF-A946-D0CE888B9876}" type="pres">
      <dgm:prSet presAssocID="{02EBAF42-7D70-4277-9680-4940E28D1282}" presName="conn2-1" presStyleLbl="parChTrans1D2" presStyleIdx="0" presStyleCnt="4"/>
      <dgm:spPr/>
      <dgm:t>
        <a:bodyPr/>
        <a:lstStyle/>
        <a:p>
          <a:endParaRPr lang="en-US"/>
        </a:p>
      </dgm:t>
    </dgm:pt>
    <dgm:pt modelId="{F2C52C5A-FF7B-4C80-A13F-41876069410B}" type="pres">
      <dgm:prSet presAssocID="{02EBAF42-7D70-4277-9680-4940E28D1282}" presName="connTx" presStyleLbl="parChTrans1D2" presStyleIdx="0" presStyleCnt="4"/>
      <dgm:spPr/>
      <dgm:t>
        <a:bodyPr/>
        <a:lstStyle/>
        <a:p>
          <a:endParaRPr lang="en-US"/>
        </a:p>
      </dgm:t>
    </dgm:pt>
    <dgm:pt modelId="{D4130EC1-E8B8-4BAB-9829-2D965735D7E2}" type="pres">
      <dgm:prSet presAssocID="{4177D79F-F1D9-49B7-8CFA-D6AB3C68D306}" presName="root2" presStyleCnt="0"/>
      <dgm:spPr/>
    </dgm:pt>
    <dgm:pt modelId="{0C48DF17-DED4-44C3-A06C-6410E2372A8D}" type="pres">
      <dgm:prSet presAssocID="{4177D79F-F1D9-49B7-8CFA-D6AB3C68D306}" presName="LevelTwoTextNode" presStyleLbl="node2" presStyleIdx="0" presStyleCnt="4">
        <dgm:presLayoutVars>
          <dgm:chPref val="3"/>
        </dgm:presLayoutVars>
      </dgm:prSet>
      <dgm:spPr/>
      <dgm:t>
        <a:bodyPr/>
        <a:lstStyle/>
        <a:p>
          <a:endParaRPr lang="en-US"/>
        </a:p>
      </dgm:t>
    </dgm:pt>
    <dgm:pt modelId="{BD5D33C6-25A4-4E71-815A-9D4C5A1A72D5}" type="pres">
      <dgm:prSet presAssocID="{4177D79F-F1D9-49B7-8CFA-D6AB3C68D306}" presName="level3hierChild" presStyleCnt="0"/>
      <dgm:spPr/>
    </dgm:pt>
    <dgm:pt modelId="{581323B4-BA9A-4065-8BD2-8E1EBEF3BC33}" type="pres">
      <dgm:prSet presAssocID="{BFBDDAAC-16CD-4955-A012-CED33E02FF96}" presName="conn2-1" presStyleLbl="parChTrans1D3" presStyleIdx="0" presStyleCnt="2"/>
      <dgm:spPr/>
      <dgm:t>
        <a:bodyPr/>
        <a:lstStyle/>
        <a:p>
          <a:endParaRPr lang="en-US"/>
        </a:p>
      </dgm:t>
    </dgm:pt>
    <dgm:pt modelId="{5E9D9CD7-BFDB-44D7-85CB-A2450A7969CB}" type="pres">
      <dgm:prSet presAssocID="{BFBDDAAC-16CD-4955-A012-CED33E02FF96}" presName="connTx" presStyleLbl="parChTrans1D3" presStyleIdx="0" presStyleCnt="2"/>
      <dgm:spPr/>
      <dgm:t>
        <a:bodyPr/>
        <a:lstStyle/>
        <a:p>
          <a:endParaRPr lang="en-US"/>
        </a:p>
      </dgm:t>
    </dgm:pt>
    <dgm:pt modelId="{96E60AF6-B6E8-4463-A0D7-7AAEE1751D10}" type="pres">
      <dgm:prSet presAssocID="{600E9D34-224C-4D22-A694-42464AD9C5A4}" presName="root2" presStyleCnt="0"/>
      <dgm:spPr/>
    </dgm:pt>
    <dgm:pt modelId="{6952522C-9888-4CC0-A2E4-93FB5BAE516E}" type="pres">
      <dgm:prSet presAssocID="{600E9D34-224C-4D22-A694-42464AD9C5A4}" presName="LevelTwoTextNode" presStyleLbl="node3" presStyleIdx="0" presStyleCnt="2">
        <dgm:presLayoutVars>
          <dgm:chPref val="3"/>
        </dgm:presLayoutVars>
      </dgm:prSet>
      <dgm:spPr/>
      <dgm:t>
        <a:bodyPr/>
        <a:lstStyle/>
        <a:p>
          <a:endParaRPr lang="en-US"/>
        </a:p>
      </dgm:t>
    </dgm:pt>
    <dgm:pt modelId="{0BDF3B92-AC16-47E1-8B58-9E0EA1682CD6}" type="pres">
      <dgm:prSet presAssocID="{600E9D34-224C-4D22-A694-42464AD9C5A4}" presName="level3hierChild" presStyleCnt="0"/>
      <dgm:spPr/>
    </dgm:pt>
    <dgm:pt modelId="{F99E63C5-8F40-4CA0-94A8-A7A9219387D8}" type="pres">
      <dgm:prSet presAssocID="{03D3D9FD-3696-41A4-A639-CBE92AEA7624}" presName="conn2-1" presStyleLbl="parChTrans1D3" presStyleIdx="1" presStyleCnt="2"/>
      <dgm:spPr/>
      <dgm:t>
        <a:bodyPr/>
        <a:lstStyle/>
        <a:p>
          <a:endParaRPr lang="en-US"/>
        </a:p>
      </dgm:t>
    </dgm:pt>
    <dgm:pt modelId="{B4B53686-ABDB-4ACD-909B-708D45D8C26D}" type="pres">
      <dgm:prSet presAssocID="{03D3D9FD-3696-41A4-A639-CBE92AEA7624}" presName="connTx" presStyleLbl="parChTrans1D3" presStyleIdx="1" presStyleCnt="2"/>
      <dgm:spPr/>
      <dgm:t>
        <a:bodyPr/>
        <a:lstStyle/>
        <a:p>
          <a:endParaRPr lang="en-US"/>
        </a:p>
      </dgm:t>
    </dgm:pt>
    <dgm:pt modelId="{2741D181-CCFC-41E0-B9F5-B5EFE0F09292}" type="pres">
      <dgm:prSet presAssocID="{E78B8712-EFE6-4EC5-97F1-15D7413B050D}" presName="root2" presStyleCnt="0"/>
      <dgm:spPr/>
    </dgm:pt>
    <dgm:pt modelId="{E84070F5-4964-496B-A622-3F93774D0FE4}" type="pres">
      <dgm:prSet presAssocID="{E78B8712-EFE6-4EC5-97F1-15D7413B050D}" presName="LevelTwoTextNode" presStyleLbl="node3" presStyleIdx="1" presStyleCnt="2">
        <dgm:presLayoutVars>
          <dgm:chPref val="3"/>
        </dgm:presLayoutVars>
      </dgm:prSet>
      <dgm:spPr/>
      <dgm:t>
        <a:bodyPr/>
        <a:lstStyle/>
        <a:p>
          <a:endParaRPr lang="en-US"/>
        </a:p>
      </dgm:t>
    </dgm:pt>
    <dgm:pt modelId="{EBF5B50C-85C1-40A5-A318-96C4F3242774}" type="pres">
      <dgm:prSet presAssocID="{E78B8712-EFE6-4EC5-97F1-15D7413B050D}" presName="level3hierChild" presStyleCnt="0"/>
      <dgm:spPr/>
    </dgm:pt>
    <dgm:pt modelId="{A2804D78-1499-44A8-8841-463A4FAAD501}" type="pres">
      <dgm:prSet presAssocID="{6C6A87B1-A6A4-43A5-821F-23CAB4EF7DDE}" presName="conn2-1" presStyleLbl="parChTrans1D2" presStyleIdx="1" presStyleCnt="4"/>
      <dgm:spPr/>
      <dgm:t>
        <a:bodyPr/>
        <a:lstStyle/>
        <a:p>
          <a:endParaRPr lang="en-US"/>
        </a:p>
      </dgm:t>
    </dgm:pt>
    <dgm:pt modelId="{7EB718A2-300D-494D-86C9-7F6A21613575}" type="pres">
      <dgm:prSet presAssocID="{6C6A87B1-A6A4-43A5-821F-23CAB4EF7DDE}" presName="connTx" presStyleLbl="parChTrans1D2" presStyleIdx="1" presStyleCnt="4"/>
      <dgm:spPr/>
      <dgm:t>
        <a:bodyPr/>
        <a:lstStyle/>
        <a:p>
          <a:endParaRPr lang="en-US"/>
        </a:p>
      </dgm:t>
    </dgm:pt>
    <dgm:pt modelId="{188CCB7A-BFF7-4C18-BF2E-713C67716CC8}" type="pres">
      <dgm:prSet presAssocID="{C1BE648F-F3C9-44CE-8990-FE10F50C244C}" presName="root2" presStyleCnt="0"/>
      <dgm:spPr/>
    </dgm:pt>
    <dgm:pt modelId="{72047CC7-D9C1-4046-974F-F7981B6E04A0}" type="pres">
      <dgm:prSet presAssocID="{C1BE648F-F3C9-44CE-8990-FE10F50C244C}" presName="LevelTwoTextNode" presStyleLbl="node2" presStyleIdx="1" presStyleCnt="4">
        <dgm:presLayoutVars>
          <dgm:chPref val="3"/>
        </dgm:presLayoutVars>
      </dgm:prSet>
      <dgm:spPr/>
      <dgm:t>
        <a:bodyPr/>
        <a:lstStyle/>
        <a:p>
          <a:endParaRPr lang="en-US"/>
        </a:p>
      </dgm:t>
    </dgm:pt>
    <dgm:pt modelId="{426526C5-B6A0-4697-9D98-D46A1A431076}" type="pres">
      <dgm:prSet presAssocID="{C1BE648F-F3C9-44CE-8990-FE10F50C244C}" presName="level3hierChild" presStyleCnt="0"/>
      <dgm:spPr/>
    </dgm:pt>
    <dgm:pt modelId="{5BEB427D-140F-43B6-AA5A-D921F1049AE0}" type="pres">
      <dgm:prSet presAssocID="{B9389F5F-36D4-4564-95DD-DBDD748ADED3}" presName="conn2-1" presStyleLbl="parChTrans1D2" presStyleIdx="2" presStyleCnt="4"/>
      <dgm:spPr/>
      <dgm:t>
        <a:bodyPr/>
        <a:lstStyle/>
        <a:p>
          <a:endParaRPr lang="en-US"/>
        </a:p>
      </dgm:t>
    </dgm:pt>
    <dgm:pt modelId="{41F2F0F4-DF59-43A1-96D9-F9FCD4406BF4}" type="pres">
      <dgm:prSet presAssocID="{B9389F5F-36D4-4564-95DD-DBDD748ADED3}" presName="connTx" presStyleLbl="parChTrans1D2" presStyleIdx="2" presStyleCnt="4"/>
      <dgm:spPr/>
      <dgm:t>
        <a:bodyPr/>
        <a:lstStyle/>
        <a:p>
          <a:endParaRPr lang="en-US"/>
        </a:p>
      </dgm:t>
    </dgm:pt>
    <dgm:pt modelId="{FF332ECE-7517-43D5-A262-CE7F689E73E3}" type="pres">
      <dgm:prSet presAssocID="{A597C171-0DAE-4459-9DCA-37694F2976B7}" presName="root2" presStyleCnt="0"/>
      <dgm:spPr/>
    </dgm:pt>
    <dgm:pt modelId="{BAF986D0-9917-49EF-B1F3-BC5FC120146E}" type="pres">
      <dgm:prSet presAssocID="{A597C171-0DAE-4459-9DCA-37694F2976B7}" presName="LevelTwoTextNode" presStyleLbl="node2" presStyleIdx="2" presStyleCnt="4">
        <dgm:presLayoutVars>
          <dgm:chPref val="3"/>
        </dgm:presLayoutVars>
      </dgm:prSet>
      <dgm:spPr/>
      <dgm:t>
        <a:bodyPr/>
        <a:lstStyle/>
        <a:p>
          <a:endParaRPr lang="en-US"/>
        </a:p>
      </dgm:t>
    </dgm:pt>
    <dgm:pt modelId="{A5F450D6-D3C3-400B-BFE5-78660A9B2F3C}" type="pres">
      <dgm:prSet presAssocID="{A597C171-0DAE-4459-9DCA-37694F2976B7}" presName="level3hierChild" presStyleCnt="0"/>
      <dgm:spPr/>
    </dgm:pt>
    <dgm:pt modelId="{6BE7F97A-539D-4054-A520-5689DEFEF96C}" type="pres">
      <dgm:prSet presAssocID="{2CC95744-4835-4B17-BBF5-4DD223D0FD61}" presName="conn2-1" presStyleLbl="parChTrans1D2" presStyleIdx="3" presStyleCnt="4"/>
      <dgm:spPr/>
      <dgm:t>
        <a:bodyPr/>
        <a:lstStyle/>
        <a:p>
          <a:endParaRPr lang="en-US"/>
        </a:p>
      </dgm:t>
    </dgm:pt>
    <dgm:pt modelId="{A54F4FA4-3351-45F5-A4C5-8052E47C79D7}" type="pres">
      <dgm:prSet presAssocID="{2CC95744-4835-4B17-BBF5-4DD223D0FD61}" presName="connTx" presStyleLbl="parChTrans1D2" presStyleIdx="3" presStyleCnt="4"/>
      <dgm:spPr/>
      <dgm:t>
        <a:bodyPr/>
        <a:lstStyle/>
        <a:p>
          <a:endParaRPr lang="en-US"/>
        </a:p>
      </dgm:t>
    </dgm:pt>
    <dgm:pt modelId="{8C929D8A-C6BF-4F77-8B52-0EE7AB4A2281}" type="pres">
      <dgm:prSet presAssocID="{15509197-B9AA-4B68-99DC-4F8D1C21738D}" presName="root2" presStyleCnt="0"/>
      <dgm:spPr/>
    </dgm:pt>
    <dgm:pt modelId="{96C0AB1C-F70B-4B70-904B-A83EECA993B5}" type="pres">
      <dgm:prSet presAssocID="{15509197-B9AA-4B68-99DC-4F8D1C21738D}" presName="LevelTwoTextNode" presStyleLbl="node2" presStyleIdx="3" presStyleCnt="4">
        <dgm:presLayoutVars>
          <dgm:chPref val="3"/>
        </dgm:presLayoutVars>
      </dgm:prSet>
      <dgm:spPr/>
      <dgm:t>
        <a:bodyPr/>
        <a:lstStyle/>
        <a:p>
          <a:endParaRPr lang="en-US"/>
        </a:p>
      </dgm:t>
    </dgm:pt>
    <dgm:pt modelId="{D509B3BD-B6D7-4F14-B9D7-E14FD812E7CD}" type="pres">
      <dgm:prSet presAssocID="{15509197-B9AA-4B68-99DC-4F8D1C21738D}" presName="level3hierChild" presStyleCnt="0"/>
      <dgm:spPr/>
    </dgm:pt>
  </dgm:ptLst>
  <dgm:cxnLst>
    <dgm:cxn modelId="{7600967F-D13A-41F0-BF4A-1DC4C68A5ACF}" srcId="{67324FB2-2CFD-40FF-B39E-4DC0194170BD}" destId="{6431EA77-C472-4A2F-A46A-345D385A7DE9}" srcOrd="0" destOrd="0" parTransId="{88B6C20E-07E2-4B0C-BA94-00C35ACB0D00}" sibTransId="{5DC79C2C-FF36-44DB-9589-46B0A84A1C36}"/>
    <dgm:cxn modelId="{9D244D29-1B6D-41CF-A614-DC6BEC844C0C}" type="presOf" srcId="{03D3D9FD-3696-41A4-A639-CBE92AEA7624}" destId="{F99E63C5-8F40-4CA0-94A8-A7A9219387D8}" srcOrd="0" destOrd="0" presId="urn:microsoft.com/office/officeart/2005/8/layout/hierarchy2"/>
    <dgm:cxn modelId="{19DB7919-4384-4DA8-B619-3B1042B04AB5}" type="presOf" srcId="{2CC95744-4835-4B17-BBF5-4DD223D0FD61}" destId="{A54F4FA4-3351-45F5-A4C5-8052E47C79D7}" srcOrd="1" destOrd="0" presId="urn:microsoft.com/office/officeart/2005/8/layout/hierarchy2"/>
    <dgm:cxn modelId="{B1440900-821B-467F-91CB-D7061E565AF0}" type="presOf" srcId="{BFBDDAAC-16CD-4955-A012-CED33E02FF96}" destId="{5E9D9CD7-BFDB-44D7-85CB-A2450A7969CB}" srcOrd="1" destOrd="0" presId="urn:microsoft.com/office/officeart/2005/8/layout/hierarchy2"/>
    <dgm:cxn modelId="{152BAF6E-B8CF-4F20-8BAA-266288F89398}" type="presOf" srcId="{2CC95744-4835-4B17-BBF5-4DD223D0FD61}" destId="{6BE7F97A-539D-4054-A520-5689DEFEF96C}" srcOrd="0" destOrd="0" presId="urn:microsoft.com/office/officeart/2005/8/layout/hierarchy2"/>
    <dgm:cxn modelId="{5B2FFE1C-2605-408A-8B90-DB14AB4C4BD1}" type="presOf" srcId="{600E9D34-224C-4D22-A694-42464AD9C5A4}" destId="{6952522C-9888-4CC0-A2E4-93FB5BAE516E}" srcOrd="0" destOrd="0" presId="urn:microsoft.com/office/officeart/2005/8/layout/hierarchy2"/>
    <dgm:cxn modelId="{D9A224EE-55AA-4D52-AC72-1AB2DCE5DFF6}" type="presOf" srcId="{BFBDDAAC-16CD-4955-A012-CED33E02FF96}" destId="{581323B4-BA9A-4065-8BD2-8E1EBEF3BC33}" srcOrd="0" destOrd="0" presId="urn:microsoft.com/office/officeart/2005/8/layout/hierarchy2"/>
    <dgm:cxn modelId="{2BC4079B-90FF-4918-BE00-0A6827526DCC}" type="presOf" srcId="{15509197-B9AA-4B68-99DC-4F8D1C21738D}" destId="{96C0AB1C-F70B-4B70-904B-A83EECA993B5}" srcOrd="0" destOrd="0" presId="urn:microsoft.com/office/officeart/2005/8/layout/hierarchy2"/>
    <dgm:cxn modelId="{39991D18-E256-4C1E-A7DD-3C4F92744470}" type="presOf" srcId="{6C6A87B1-A6A4-43A5-821F-23CAB4EF7DDE}" destId="{A2804D78-1499-44A8-8841-463A4FAAD501}" srcOrd="0" destOrd="0" presId="urn:microsoft.com/office/officeart/2005/8/layout/hierarchy2"/>
    <dgm:cxn modelId="{26589704-D56B-4534-955C-459E3EA36FFA}" type="presOf" srcId="{C1BE648F-F3C9-44CE-8990-FE10F50C244C}" destId="{72047CC7-D9C1-4046-974F-F7981B6E04A0}" srcOrd="0" destOrd="0" presId="urn:microsoft.com/office/officeart/2005/8/layout/hierarchy2"/>
    <dgm:cxn modelId="{CC8A95FF-A41E-44DC-97E7-2292FAC086B8}" srcId="{4177D79F-F1D9-49B7-8CFA-D6AB3C68D306}" destId="{600E9D34-224C-4D22-A694-42464AD9C5A4}" srcOrd="0" destOrd="0" parTransId="{BFBDDAAC-16CD-4955-A012-CED33E02FF96}" sibTransId="{46A81ADF-91E9-478D-BBF9-5F68E3323F23}"/>
    <dgm:cxn modelId="{BA387BA6-110C-4A7A-BD9C-B7543068E8EA}" type="presOf" srcId="{03D3D9FD-3696-41A4-A639-CBE92AEA7624}" destId="{B4B53686-ABDB-4ACD-909B-708D45D8C26D}" srcOrd="1" destOrd="0" presId="urn:microsoft.com/office/officeart/2005/8/layout/hierarchy2"/>
    <dgm:cxn modelId="{93092D05-926B-46F8-8034-2F9DC3808B71}" type="presOf" srcId="{B9389F5F-36D4-4564-95DD-DBDD748ADED3}" destId="{41F2F0F4-DF59-43A1-96D9-F9FCD4406BF4}" srcOrd="1" destOrd="0" presId="urn:microsoft.com/office/officeart/2005/8/layout/hierarchy2"/>
    <dgm:cxn modelId="{5C815224-8C93-4B43-865B-EBA5C4407D64}" type="presOf" srcId="{02EBAF42-7D70-4277-9680-4940E28D1282}" destId="{0EB261C5-ED74-4EEF-A946-D0CE888B9876}" srcOrd="0" destOrd="0" presId="urn:microsoft.com/office/officeart/2005/8/layout/hierarchy2"/>
    <dgm:cxn modelId="{82C0B97F-35A7-4B37-A92E-C37CE7AB6D21}" type="presOf" srcId="{6C6A87B1-A6A4-43A5-821F-23CAB4EF7DDE}" destId="{7EB718A2-300D-494D-86C9-7F6A21613575}" srcOrd="1" destOrd="0" presId="urn:microsoft.com/office/officeart/2005/8/layout/hierarchy2"/>
    <dgm:cxn modelId="{35091191-8B0C-4727-8385-43C6037AE6D5}" srcId="{6431EA77-C472-4A2F-A46A-345D385A7DE9}" destId="{A597C171-0DAE-4459-9DCA-37694F2976B7}" srcOrd="2" destOrd="0" parTransId="{B9389F5F-36D4-4564-95DD-DBDD748ADED3}" sibTransId="{846D4567-7A12-4C28-AB87-274ECD4E53A6}"/>
    <dgm:cxn modelId="{70312F44-6F80-4CF1-B661-609761A4ED2B}" type="presOf" srcId="{A597C171-0DAE-4459-9DCA-37694F2976B7}" destId="{BAF986D0-9917-49EF-B1F3-BC5FC120146E}" srcOrd="0" destOrd="0" presId="urn:microsoft.com/office/officeart/2005/8/layout/hierarchy2"/>
    <dgm:cxn modelId="{1D89B4DB-6EEC-450D-A960-B48B544CB7CF}" type="presOf" srcId="{6431EA77-C472-4A2F-A46A-345D385A7DE9}" destId="{DC0CB2CB-0042-43AE-98F4-CC633AF084DB}" srcOrd="0" destOrd="0" presId="urn:microsoft.com/office/officeart/2005/8/layout/hierarchy2"/>
    <dgm:cxn modelId="{80F55926-3182-49F2-8E4B-270D756316A1}" srcId="{4177D79F-F1D9-49B7-8CFA-D6AB3C68D306}" destId="{E78B8712-EFE6-4EC5-97F1-15D7413B050D}" srcOrd="1" destOrd="0" parTransId="{03D3D9FD-3696-41A4-A639-CBE92AEA7624}" sibTransId="{66238A93-716F-45EE-856B-9F3F0860FFE8}"/>
    <dgm:cxn modelId="{C5B06BCC-C0A8-4992-8D02-2766FCFB9E80}" type="presOf" srcId="{B9389F5F-36D4-4564-95DD-DBDD748ADED3}" destId="{5BEB427D-140F-43B6-AA5A-D921F1049AE0}" srcOrd="0" destOrd="0" presId="urn:microsoft.com/office/officeart/2005/8/layout/hierarchy2"/>
    <dgm:cxn modelId="{B1E34D68-9155-4595-A857-C984217C84E8}" srcId="{6431EA77-C472-4A2F-A46A-345D385A7DE9}" destId="{4177D79F-F1D9-49B7-8CFA-D6AB3C68D306}" srcOrd="0" destOrd="0" parTransId="{02EBAF42-7D70-4277-9680-4940E28D1282}" sibTransId="{6D308EBD-B3F7-4535-AE7F-DCF44880ADC0}"/>
    <dgm:cxn modelId="{D5A9CEAD-EFF2-43FF-BBDD-3E033F7860C8}" srcId="{6431EA77-C472-4A2F-A46A-345D385A7DE9}" destId="{C1BE648F-F3C9-44CE-8990-FE10F50C244C}" srcOrd="1" destOrd="0" parTransId="{6C6A87B1-A6A4-43A5-821F-23CAB4EF7DDE}" sibTransId="{A62A8ED2-3B30-4FD8-8FE6-BCB15B2411A1}"/>
    <dgm:cxn modelId="{9EF8EE45-B7F6-4248-B44C-06680FCC09C7}" type="presOf" srcId="{E78B8712-EFE6-4EC5-97F1-15D7413B050D}" destId="{E84070F5-4964-496B-A622-3F93774D0FE4}" srcOrd="0" destOrd="0" presId="urn:microsoft.com/office/officeart/2005/8/layout/hierarchy2"/>
    <dgm:cxn modelId="{616C8DC8-5ECB-47DB-8FA0-C17807C62A49}" srcId="{6431EA77-C472-4A2F-A46A-345D385A7DE9}" destId="{15509197-B9AA-4B68-99DC-4F8D1C21738D}" srcOrd="3" destOrd="0" parTransId="{2CC95744-4835-4B17-BBF5-4DD223D0FD61}" sibTransId="{EB59545A-10CD-43F3-BFD1-D84BB6662F65}"/>
    <dgm:cxn modelId="{55F7E6B0-915D-4136-ADDF-65C25A8D884F}" type="presOf" srcId="{67324FB2-2CFD-40FF-B39E-4DC0194170BD}" destId="{1BE2B84E-4E3B-41A3-82E5-C6BB43CA5E06}" srcOrd="0" destOrd="0" presId="urn:microsoft.com/office/officeart/2005/8/layout/hierarchy2"/>
    <dgm:cxn modelId="{59F5605E-7DFA-4393-A1E6-2D5115830841}" type="presOf" srcId="{4177D79F-F1D9-49B7-8CFA-D6AB3C68D306}" destId="{0C48DF17-DED4-44C3-A06C-6410E2372A8D}" srcOrd="0" destOrd="0" presId="urn:microsoft.com/office/officeart/2005/8/layout/hierarchy2"/>
    <dgm:cxn modelId="{CA91A3A8-DC0A-44E2-A676-E385ABDC5E43}" type="presOf" srcId="{02EBAF42-7D70-4277-9680-4940E28D1282}" destId="{F2C52C5A-FF7B-4C80-A13F-41876069410B}" srcOrd="1" destOrd="0" presId="urn:microsoft.com/office/officeart/2005/8/layout/hierarchy2"/>
    <dgm:cxn modelId="{02BE0982-4126-440C-A337-196CE880C0A2}" type="presParOf" srcId="{1BE2B84E-4E3B-41A3-82E5-C6BB43CA5E06}" destId="{A4753169-638F-4D08-908E-48396BBCC782}" srcOrd="0" destOrd="0" presId="urn:microsoft.com/office/officeart/2005/8/layout/hierarchy2"/>
    <dgm:cxn modelId="{2DBA16F0-0A79-437A-B91E-8F5B5C3A4891}" type="presParOf" srcId="{A4753169-638F-4D08-908E-48396BBCC782}" destId="{DC0CB2CB-0042-43AE-98F4-CC633AF084DB}" srcOrd="0" destOrd="0" presId="urn:microsoft.com/office/officeart/2005/8/layout/hierarchy2"/>
    <dgm:cxn modelId="{EC6054D4-6866-4972-828C-8199DEF55694}" type="presParOf" srcId="{A4753169-638F-4D08-908E-48396BBCC782}" destId="{81FE86E9-E256-4B6B-B785-C4E09113D267}" srcOrd="1" destOrd="0" presId="urn:microsoft.com/office/officeart/2005/8/layout/hierarchy2"/>
    <dgm:cxn modelId="{7A11AB5F-2BBB-4F34-886E-4DEE5174F25A}" type="presParOf" srcId="{81FE86E9-E256-4B6B-B785-C4E09113D267}" destId="{0EB261C5-ED74-4EEF-A946-D0CE888B9876}" srcOrd="0" destOrd="0" presId="urn:microsoft.com/office/officeart/2005/8/layout/hierarchy2"/>
    <dgm:cxn modelId="{60468A0B-F846-42BE-89C5-4DCCCE18CA76}" type="presParOf" srcId="{0EB261C5-ED74-4EEF-A946-D0CE888B9876}" destId="{F2C52C5A-FF7B-4C80-A13F-41876069410B}" srcOrd="0" destOrd="0" presId="urn:microsoft.com/office/officeart/2005/8/layout/hierarchy2"/>
    <dgm:cxn modelId="{246B16E8-5705-4E7A-8082-566426BEFEBF}" type="presParOf" srcId="{81FE86E9-E256-4B6B-B785-C4E09113D267}" destId="{D4130EC1-E8B8-4BAB-9829-2D965735D7E2}" srcOrd="1" destOrd="0" presId="urn:microsoft.com/office/officeart/2005/8/layout/hierarchy2"/>
    <dgm:cxn modelId="{7D1FC69B-216D-4DFD-8BE4-D9A15A113DF3}" type="presParOf" srcId="{D4130EC1-E8B8-4BAB-9829-2D965735D7E2}" destId="{0C48DF17-DED4-44C3-A06C-6410E2372A8D}" srcOrd="0" destOrd="0" presId="urn:microsoft.com/office/officeart/2005/8/layout/hierarchy2"/>
    <dgm:cxn modelId="{C73D443B-E73A-4350-87C8-0EBA61892277}" type="presParOf" srcId="{D4130EC1-E8B8-4BAB-9829-2D965735D7E2}" destId="{BD5D33C6-25A4-4E71-815A-9D4C5A1A72D5}" srcOrd="1" destOrd="0" presId="urn:microsoft.com/office/officeart/2005/8/layout/hierarchy2"/>
    <dgm:cxn modelId="{E30395F8-02E1-42E8-B7CD-E11D5678511C}" type="presParOf" srcId="{BD5D33C6-25A4-4E71-815A-9D4C5A1A72D5}" destId="{581323B4-BA9A-4065-8BD2-8E1EBEF3BC33}" srcOrd="0" destOrd="0" presId="urn:microsoft.com/office/officeart/2005/8/layout/hierarchy2"/>
    <dgm:cxn modelId="{B5CA56C9-7C73-4E52-AED0-8206F269101E}" type="presParOf" srcId="{581323B4-BA9A-4065-8BD2-8E1EBEF3BC33}" destId="{5E9D9CD7-BFDB-44D7-85CB-A2450A7969CB}" srcOrd="0" destOrd="0" presId="urn:microsoft.com/office/officeart/2005/8/layout/hierarchy2"/>
    <dgm:cxn modelId="{778CE41A-8261-4B9E-9F90-60B571394101}" type="presParOf" srcId="{BD5D33C6-25A4-4E71-815A-9D4C5A1A72D5}" destId="{96E60AF6-B6E8-4463-A0D7-7AAEE1751D10}" srcOrd="1" destOrd="0" presId="urn:microsoft.com/office/officeart/2005/8/layout/hierarchy2"/>
    <dgm:cxn modelId="{9DE91E60-CFE3-4444-A53D-B886794D8B90}" type="presParOf" srcId="{96E60AF6-B6E8-4463-A0D7-7AAEE1751D10}" destId="{6952522C-9888-4CC0-A2E4-93FB5BAE516E}" srcOrd="0" destOrd="0" presId="urn:microsoft.com/office/officeart/2005/8/layout/hierarchy2"/>
    <dgm:cxn modelId="{16015406-7F3C-48B6-B5B4-C89BBFFBF263}" type="presParOf" srcId="{96E60AF6-B6E8-4463-A0D7-7AAEE1751D10}" destId="{0BDF3B92-AC16-47E1-8B58-9E0EA1682CD6}" srcOrd="1" destOrd="0" presId="urn:microsoft.com/office/officeart/2005/8/layout/hierarchy2"/>
    <dgm:cxn modelId="{22812B1F-D9CE-42D6-85ED-90C604175383}" type="presParOf" srcId="{BD5D33C6-25A4-4E71-815A-9D4C5A1A72D5}" destId="{F99E63C5-8F40-4CA0-94A8-A7A9219387D8}" srcOrd="2" destOrd="0" presId="urn:microsoft.com/office/officeart/2005/8/layout/hierarchy2"/>
    <dgm:cxn modelId="{999966F7-54CE-4786-B4A1-6D258067D565}" type="presParOf" srcId="{F99E63C5-8F40-4CA0-94A8-A7A9219387D8}" destId="{B4B53686-ABDB-4ACD-909B-708D45D8C26D}" srcOrd="0" destOrd="0" presId="urn:microsoft.com/office/officeart/2005/8/layout/hierarchy2"/>
    <dgm:cxn modelId="{7C7794D8-5174-45F3-A20B-BD51EBA7D4E3}" type="presParOf" srcId="{BD5D33C6-25A4-4E71-815A-9D4C5A1A72D5}" destId="{2741D181-CCFC-41E0-B9F5-B5EFE0F09292}" srcOrd="3" destOrd="0" presId="urn:microsoft.com/office/officeart/2005/8/layout/hierarchy2"/>
    <dgm:cxn modelId="{AE5CBBC4-64E9-4673-9782-B0DCE78AB793}" type="presParOf" srcId="{2741D181-CCFC-41E0-B9F5-B5EFE0F09292}" destId="{E84070F5-4964-496B-A622-3F93774D0FE4}" srcOrd="0" destOrd="0" presId="urn:microsoft.com/office/officeart/2005/8/layout/hierarchy2"/>
    <dgm:cxn modelId="{7595986A-353D-4F78-BC3A-1D2C94F95015}" type="presParOf" srcId="{2741D181-CCFC-41E0-B9F5-B5EFE0F09292}" destId="{EBF5B50C-85C1-40A5-A318-96C4F3242774}" srcOrd="1" destOrd="0" presId="urn:microsoft.com/office/officeart/2005/8/layout/hierarchy2"/>
    <dgm:cxn modelId="{1BC0120E-BC0B-428B-AA3D-B5DCCE1E38E4}" type="presParOf" srcId="{81FE86E9-E256-4B6B-B785-C4E09113D267}" destId="{A2804D78-1499-44A8-8841-463A4FAAD501}" srcOrd="2" destOrd="0" presId="urn:microsoft.com/office/officeart/2005/8/layout/hierarchy2"/>
    <dgm:cxn modelId="{0F469B28-646D-4237-95DC-8ABA34DF7866}" type="presParOf" srcId="{A2804D78-1499-44A8-8841-463A4FAAD501}" destId="{7EB718A2-300D-494D-86C9-7F6A21613575}" srcOrd="0" destOrd="0" presId="urn:microsoft.com/office/officeart/2005/8/layout/hierarchy2"/>
    <dgm:cxn modelId="{1611C579-610F-4C6E-95F9-40CF3C758CB5}" type="presParOf" srcId="{81FE86E9-E256-4B6B-B785-C4E09113D267}" destId="{188CCB7A-BFF7-4C18-BF2E-713C67716CC8}" srcOrd="3" destOrd="0" presId="urn:microsoft.com/office/officeart/2005/8/layout/hierarchy2"/>
    <dgm:cxn modelId="{31CB81A7-245F-4CEC-B0FC-B421FB80E1B2}" type="presParOf" srcId="{188CCB7A-BFF7-4C18-BF2E-713C67716CC8}" destId="{72047CC7-D9C1-4046-974F-F7981B6E04A0}" srcOrd="0" destOrd="0" presId="urn:microsoft.com/office/officeart/2005/8/layout/hierarchy2"/>
    <dgm:cxn modelId="{AA338C02-2C80-4F59-B1C5-0AD22DDDA2CA}" type="presParOf" srcId="{188CCB7A-BFF7-4C18-BF2E-713C67716CC8}" destId="{426526C5-B6A0-4697-9D98-D46A1A431076}" srcOrd="1" destOrd="0" presId="urn:microsoft.com/office/officeart/2005/8/layout/hierarchy2"/>
    <dgm:cxn modelId="{0B2F6E37-6FE9-4485-95F6-7250F4FAD859}" type="presParOf" srcId="{81FE86E9-E256-4B6B-B785-C4E09113D267}" destId="{5BEB427D-140F-43B6-AA5A-D921F1049AE0}" srcOrd="4" destOrd="0" presId="urn:microsoft.com/office/officeart/2005/8/layout/hierarchy2"/>
    <dgm:cxn modelId="{0931F5EF-D46E-4ED2-A483-096646FEEBEB}" type="presParOf" srcId="{5BEB427D-140F-43B6-AA5A-D921F1049AE0}" destId="{41F2F0F4-DF59-43A1-96D9-F9FCD4406BF4}" srcOrd="0" destOrd="0" presId="urn:microsoft.com/office/officeart/2005/8/layout/hierarchy2"/>
    <dgm:cxn modelId="{F34B0B7B-99D6-44BF-9294-781865FEDD8A}" type="presParOf" srcId="{81FE86E9-E256-4B6B-B785-C4E09113D267}" destId="{FF332ECE-7517-43D5-A262-CE7F689E73E3}" srcOrd="5" destOrd="0" presId="urn:microsoft.com/office/officeart/2005/8/layout/hierarchy2"/>
    <dgm:cxn modelId="{FECE36EA-3289-4AFC-AFBE-9D8F58BF3A68}" type="presParOf" srcId="{FF332ECE-7517-43D5-A262-CE7F689E73E3}" destId="{BAF986D0-9917-49EF-B1F3-BC5FC120146E}" srcOrd="0" destOrd="0" presId="urn:microsoft.com/office/officeart/2005/8/layout/hierarchy2"/>
    <dgm:cxn modelId="{64669D3A-9573-4A18-8DEA-321FF61027F1}" type="presParOf" srcId="{FF332ECE-7517-43D5-A262-CE7F689E73E3}" destId="{A5F450D6-D3C3-400B-BFE5-78660A9B2F3C}" srcOrd="1" destOrd="0" presId="urn:microsoft.com/office/officeart/2005/8/layout/hierarchy2"/>
    <dgm:cxn modelId="{FD85ECC5-0F54-45F6-9996-8388215783FD}" type="presParOf" srcId="{81FE86E9-E256-4B6B-B785-C4E09113D267}" destId="{6BE7F97A-539D-4054-A520-5689DEFEF96C}" srcOrd="6" destOrd="0" presId="urn:microsoft.com/office/officeart/2005/8/layout/hierarchy2"/>
    <dgm:cxn modelId="{BCE337DB-A0B2-4BF6-BC70-5D38D9EAE09E}" type="presParOf" srcId="{6BE7F97A-539D-4054-A520-5689DEFEF96C}" destId="{A54F4FA4-3351-45F5-A4C5-8052E47C79D7}" srcOrd="0" destOrd="0" presId="urn:microsoft.com/office/officeart/2005/8/layout/hierarchy2"/>
    <dgm:cxn modelId="{E90ACA6F-84A3-4113-A7C1-3D1E7360343E}" type="presParOf" srcId="{81FE86E9-E256-4B6B-B785-C4E09113D267}" destId="{8C929D8A-C6BF-4F77-8B52-0EE7AB4A2281}" srcOrd="7" destOrd="0" presId="urn:microsoft.com/office/officeart/2005/8/layout/hierarchy2"/>
    <dgm:cxn modelId="{D67453BA-C33B-462C-9F4C-2775AF4735A1}" type="presParOf" srcId="{8C929D8A-C6BF-4F77-8B52-0EE7AB4A2281}" destId="{96C0AB1C-F70B-4B70-904B-A83EECA993B5}" srcOrd="0" destOrd="0" presId="urn:microsoft.com/office/officeart/2005/8/layout/hierarchy2"/>
    <dgm:cxn modelId="{8E7324A2-685D-4871-9476-5465B7DCFBB7}" type="presParOf" srcId="{8C929D8A-C6BF-4F77-8B52-0EE7AB4A2281}" destId="{D509B3BD-B6D7-4F14-B9D7-E14FD812E7CD}" srcOrd="1" destOrd="0" presId="urn:microsoft.com/office/officeart/2005/8/layout/hierarchy2"/>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EBE2E6-B885-4541-8166-70279D781BDA}" type="datetimeFigureOut">
              <a:rPr lang="en-US" smtClean="0"/>
              <a:pPr/>
              <a:t>1/10/2019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C5CA4-3F4F-4CFA-A92A-D143E9D9F5DC}" type="slidenum">
              <a:rPr lang="en-US" smtClean="0"/>
              <a:pPr/>
              <a:t>‹#›</a:t>
            </a:fld>
            <a:endParaRPr lang="en-US"/>
          </a:p>
        </p:txBody>
      </p:sp>
    </p:spTree>
    <p:extLst>
      <p:ext uri="{BB962C8B-B14F-4D97-AF65-F5344CB8AC3E}">
        <p14:creationId xmlns="" xmlns:p14="http://schemas.microsoft.com/office/powerpoint/2010/main" val="3300404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Source: Modes of Transmissions Study, Kenya, 2009</a:t>
            </a:r>
            <a:endParaRPr lang="en-US" dirty="0"/>
          </a:p>
        </p:txBody>
      </p:sp>
      <p:sp>
        <p:nvSpPr>
          <p:cNvPr id="4" name="Slide Number Placeholder 3"/>
          <p:cNvSpPr>
            <a:spLocks noGrp="1"/>
          </p:cNvSpPr>
          <p:nvPr>
            <p:ph type="sldNum" sz="quarter" idx="10"/>
          </p:nvPr>
        </p:nvSpPr>
        <p:spPr/>
        <p:txBody>
          <a:bodyPr/>
          <a:lstStyle/>
          <a:p>
            <a:fld id="{F99C5CA4-3F4F-4CFA-A92A-D143E9D9F5DC}"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64CF2E0-CCC4-4E1E-9902-C3C36AB3FDA4}" type="datetimeFigureOut">
              <a:rPr lang="en-US" smtClean="0"/>
              <a:pPr/>
              <a:t>1/10/2019</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1/10/2019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1/10/2019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1/10/2019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4CF2E0-CCC4-4E1E-9902-C3C36AB3FDA4}" type="datetimeFigureOut">
              <a:rPr lang="en-US" smtClean="0"/>
              <a:pPr/>
              <a:t>1/10/2019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4CF2E0-CCC4-4E1E-9902-C3C36AB3FDA4}" type="datetimeFigureOut">
              <a:rPr lang="en-US" smtClean="0"/>
              <a:pPr/>
              <a:t>1/10/2019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64CF2E0-CCC4-4E1E-9902-C3C36AB3FDA4}" type="datetimeFigureOut">
              <a:rPr lang="en-US" smtClean="0"/>
              <a:pPr/>
              <a:t>1/10/2019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4CF2E0-CCC4-4E1E-9902-C3C36AB3FDA4}" type="datetimeFigureOut">
              <a:rPr lang="en-US" smtClean="0"/>
              <a:pPr/>
              <a:t>1/10/2019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4CF2E0-CCC4-4E1E-9902-C3C36AB3FDA4}" type="datetimeFigureOut">
              <a:rPr lang="en-US" smtClean="0"/>
              <a:pPr/>
              <a:t>1/10/2019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1/10/2019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4CF2E0-CCC4-4E1E-9902-C3C36AB3FDA4}" type="datetimeFigureOut">
              <a:rPr lang="en-US" smtClean="0"/>
              <a:pPr/>
              <a:t>1/10/2019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564CF2E0-CCC4-4E1E-9902-C3C36AB3FDA4}" type="datetimeFigureOut">
              <a:rPr lang="en-US" smtClean="0"/>
              <a:pPr algn="r" eaLnBrk="1" latinLnBrk="0" hangingPunct="1"/>
              <a:t>1/10/2019</a:t>
            </a:fld>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INTRODUCTORY BLOCK.</a:t>
            </a:r>
            <a:endParaRPr lang="en-US" dirty="0"/>
          </a:p>
        </p:txBody>
      </p:sp>
      <p:sp>
        <p:nvSpPr>
          <p:cNvPr id="3" name="Title 2"/>
          <p:cNvSpPr>
            <a:spLocks noGrp="1"/>
          </p:cNvSpPr>
          <p:nvPr>
            <p:ph type="ctrTitle"/>
          </p:nvPr>
        </p:nvSpPr>
        <p:spPr/>
        <p:txBody>
          <a:bodyPr/>
          <a:lstStyle/>
          <a:p>
            <a:r>
              <a:rPr smtClean="0"/>
              <a:t>INTRODUCTION TO HIV/AIDS.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HIV.</a:t>
            </a:r>
            <a:endParaRPr lang="sw-KE" dirty="0"/>
          </a:p>
        </p:txBody>
      </p:sp>
      <p:sp>
        <p:nvSpPr>
          <p:cNvPr id="3" name="Text Placeholder 2"/>
          <p:cNvSpPr>
            <a:spLocks noGrp="1"/>
          </p:cNvSpPr>
          <p:nvPr>
            <p:ph type="body" idx="1"/>
          </p:nvPr>
        </p:nvSpPr>
        <p:spPr/>
        <p:txBody>
          <a:bodyPr/>
          <a:lstStyle/>
          <a:p>
            <a:endParaRPr lang="sw-KE"/>
          </a:p>
        </p:txBody>
      </p:sp>
    </p:spTree>
    <p:extLst>
      <p:ext uri="{BB962C8B-B14F-4D97-AF65-F5344CB8AC3E}">
        <p14:creationId xmlns="" xmlns:p14="http://schemas.microsoft.com/office/powerpoint/2010/main" val="3063446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HIV.</a:t>
            </a:r>
            <a:endParaRPr lang="en-US" dirty="0"/>
          </a:p>
        </p:txBody>
      </p:sp>
      <p:sp>
        <p:nvSpPr>
          <p:cNvPr id="3" name="Content Placeholder 2"/>
          <p:cNvSpPr>
            <a:spLocks noGrp="1"/>
          </p:cNvSpPr>
          <p:nvPr>
            <p:ph sz="quarter" idx="1"/>
          </p:nvPr>
        </p:nvSpPr>
        <p:spPr/>
        <p:txBody>
          <a:bodyPr/>
          <a:lstStyle/>
          <a:p>
            <a:r>
              <a:rPr lang="en-US" dirty="0" smtClean="0"/>
              <a:t>There are seven steps that are involved in the replication of the HIV virus.</a:t>
            </a:r>
          </a:p>
          <a:p>
            <a:r>
              <a:rPr lang="en-US" dirty="0" smtClean="0"/>
              <a:t> These steps are well </a:t>
            </a:r>
            <a:r>
              <a:rPr lang="en-US" dirty="0" err="1" smtClean="0"/>
              <a:t>synchronised</a:t>
            </a:r>
            <a:r>
              <a:rPr lang="en-US" dirty="0" smtClean="0"/>
              <a:t> with the aim that the virus will be able to change, use and divert the human (host) cells mechanisms to its </a:t>
            </a:r>
            <a:r>
              <a:rPr lang="en-US" dirty="0" err="1" smtClean="0"/>
              <a:t>favour</a:t>
            </a:r>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HIV.</a:t>
            </a:r>
            <a:endParaRPr lang="en-US" dirty="0"/>
          </a:p>
        </p:txBody>
      </p:sp>
      <p:graphicFrame>
        <p:nvGraphicFramePr>
          <p:cNvPr id="4" name="Content Placeholder 3"/>
          <p:cNvGraphicFramePr>
            <a:graphicFrameLocks noGrp="1"/>
          </p:cNvGraphicFramePr>
          <p:nvPr>
            <p:ph sz="quarter" idx="1"/>
          </p:nvPr>
        </p:nvGraphicFramePr>
        <p:xfrm>
          <a:off x="914400" y="1447800"/>
          <a:ext cx="7772400" cy="4856480"/>
        </p:xfrm>
        <a:graphic>
          <a:graphicData uri="http://schemas.openxmlformats.org/drawingml/2006/table">
            <a:tbl>
              <a:tblPr firstRow="1" bandRow="1">
                <a:tableStyleId>{5C22544A-7EE6-4342-B048-85BDC9FD1C3A}</a:tableStyleId>
              </a:tblPr>
              <a:tblGrid>
                <a:gridCol w="2085964"/>
                <a:gridCol w="5686436"/>
              </a:tblGrid>
              <a:tr h="370840">
                <a:tc>
                  <a:txBody>
                    <a:bodyPr/>
                    <a:lstStyle/>
                    <a:p>
                      <a:r>
                        <a:rPr lang="en-US" dirty="0" smtClean="0"/>
                        <a:t>Step.</a:t>
                      </a:r>
                      <a:endParaRPr lang="en-US" dirty="0"/>
                    </a:p>
                  </a:txBody>
                  <a:tcPr/>
                </a:tc>
                <a:tc>
                  <a:txBody>
                    <a:bodyPr/>
                    <a:lstStyle/>
                    <a:p>
                      <a:r>
                        <a:rPr lang="en-US" dirty="0" smtClean="0"/>
                        <a:t>Description.</a:t>
                      </a:r>
                      <a:endParaRPr lang="en-US" dirty="0"/>
                    </a:p>
                  </a:txBody>
                  <a:tcPr/>
                </a:tc>
              </a:tr>
              <a:tr h="370840">
                <a:tc>
                  <a:txBody>
                    <a:bodyPr/>
                    <a:lstStyle/>
                    <a:p>
                      <a:r>
                        <a:rPr lang="en-US" dirty="0" smtClean="0"/>
                        <a:t>Binding</a:t>
                      </a:r>
                      <a:endParaRPr lang="en-US" dirty="0"/>
                    </a:p>
                  </a:txBody>
                  <a:tcPr/>
                </a:tc>
                <a:tc>
                  <a:txBody>
                    <a:bodyPr/>
                    <a:lstStyle/>
                    <a:p>
                      <a:r>
                        <a:rPr kumimoji="0" lang="en-US" sz="1800" kern="1200" baseline="0" dirty="0" smtClean="0">
                          <a:solidFill>
                            <a:schemeClr val="dk1"/>
                          </a:solidFill>
                          <a:latin typeface="+mn-lt"/>
                          <a:ea typeface="+mn-ea"/>
                          <a:cs typeface="+mn-cs"/>
                        </a:rPr>
                        <a:t>Attachment of the virus through the gp120 and gp41 to the</a:t>
                      </a:r>
                    </a:p>
                    <a:p>
                      <a:r>
                        <a:rPr kumimoji="0" lang="en-US" sz="1800" kern="1200" baseline="0" dirty="0" smtClean="0">
                          <a:solidFill>
                            <a:schemeClr val="dk1"/>
                          </a:solidFill>
                          <a:latin typeface="+mn-lt"/>
                          <a:ea typeface="+mn-ea"/>
                          <a:cs typeface="+mn-cs"/>
                        </a:rPr>
                        <a:t>CD4 cell receptor of the host cell.</a:t>
                      </a:r>
                    </a:p>
                    <a:p>
                      <a:r>
                        <a:rPr kumimoji="0" lang="en-US" sz="1800" kern="1200" baseline="0" dirty="0" smtClean="0">
                          <a:solidFill>
                            <a:schemeClr val="dk1"/>
                          </a:solidFill>
                          <a:latin typeface="+mn-lt"/>
                          <a:ea typeface="+mn-ea"/>
                          <a:cs typeface="+mn-cs"/>
                        </a:rPr>
                        <a:t> Thereafter, there is an interaction between a CD4</a:t>
                      </a:r>
                    </a:p>
                    <a:p>
                      <a:r>
                        <a:rPr kumimoji="0" lang="en-US" sz="1800" kern="1200" baseline="0" dirty="0" smtClean="0">
                          <a:solidFill>
                            <a:schemeClr val="dk1"/>
                          </a:solidFill>
                          <a:latin typeface="+mn-lt"/>
                          <a:ea typeface="+mn-ea"/>
                          <a:cs typeface="+mn-cs"/>
                        </a:rPr>
                        <a:t>cell co-receptor and the gp120 complex.</a:t>
                      </a:r>
                      <a:endParaRPr lang="en-US" dirty="0"/>
                    </a:p>
                  </a:txBody>
                  <a:tcPr/>
                </a:tc>
              </a:tr>
              <a:tr h="370840">
                <a:tc>
                  <a:txBody>
                    <a:bodyPr/>
                    <a:lstStyle/>
                    <a:p>
                      <a:r>
                        <a:rPr lang="en-US" dirty="0" smtClean="0"/>
                        <a:t>Fusion</a:t>
                      </a:r>
                      <a:r>
                        <a:rPr lang="en-US" baseline="0" dirty="0" smtClean="0"/>
                        <a:t> and entry.</a:t>
                      </a:r>
                      <a:endParaRPr lang="en-US" dirty="0"/>
                    </a:p>
                  </a:txBody>
                  <a:tcPr/>
                </a:tc>
                <a:tc>
                  <a:txBody>
                    <a:bodyPr/>
                    <a:lstStyle/>
                    <a:p>
                      <a:r>
                        <a:rPr kumimoji="0" lang="en-US" sz="1800" kern="1200" baseline="0" dirty="0" smtClean="0">
                          <a:solidFill>
                            <a:schemeClr val="dk1"/>
                          </a:solidFill>
                          <a:latin typeface="+mn-lt"/>
                          <a:ea typeface="+mn-ea"/>
                          <a:cs typeface="+mn-cs"/>
                        </a:rPr>
                        <a:t>fusion of the membranes of the host cell with that of the virus.</a:t>
                      </a:r>
                      <a:endParaRPr lang="en-US" dirty="0"/>
                    </a:p>
                  </a:txBody>
                  <a:tcPr/>
                </a:tc>
              </a:tr>
              <a:tr h="370840">
                <a:tc>
                  <a:txBody>
                    <a:bodyPr/>
                    <a:lstStyle/>
                    <a:p>
                      <a:r>
                        <a:rPr lang="en-US" dirty="0" smtClean="0"/>
                        <a:t>Reverse </a:t>
                      </a:r>
                      <a:r>
                        <a:rPr lang="en-US" dirty="0" err="1" smtClean="0"/>
                        <a:t>trancription</a:t>
                      </a:r>
                      <a:r>
                        <a:rPr lang="en-US" dirty="0" smtClean="0"/>
                        <a:t>.</a:t>
                      </a:r>
                      <a:endParaRPr lang="en-US" dirty="0"/>
                    </a:p>
                  </a:txBody>
                  <a:tcPr/>
                </a:tc>
                <a:tc>
                  <a:txBody>
                    <a:bodyPr/>
                    <a:lstStyle/>
                    <a:p>
                      <a:r>
                        <a:rPr kumimoji="0" lang="en-US" sz="1800" kern="1200" baseline="0" dirty="0" smtClean="0">
                          <a:solidFill>
                            <a:schemeClr val="dk1"/>
                          </a:solidFill>
                          <a:latin typeface="+mn-lt"/>
                          <a:ea typeface="+mn-ea"/>
                          <a:cs typeface="+mn-cs"/>
                        </a:rPr>
                        <a:t>the virus has uncoated itself by engaging in the last two steps and only the nucleus and its contents (RNA reverse transcriptase, </a:t>
                      </a:r>
                      <a:r>
                        <a:rPr kumimoji="0" lang="en-US" sz="1800" kern="1200" baseline="0" dirty="0" err="1" smtClean="0">
                          <a:solidFill>
                            <a:schemeClr val="dk1"/>
                          </a:solidFill>
                          <a:latin typeface="+mn-lt"/>
                          <a:ea typeface="+mn-ea"/>
                          <a:cs typeface="+mn-cs"/>
                        </a:rPr>
                        <a:t>integrase</a:t>
                      </a:r>
                      <a:r>
                        <a:rPr kumimoji="0" lang="en-US" sz="1800" kern="1200" baseline="0" dirty="0" smtClean="0">
                          <a:solidFill>
                            <a:schemeClr val="dk1"/>
                          </a:solidFill>
                          <a:latin typeface="+mn-lt"/>
                          <a:ea typeface="+mn-ea"/>
                          <a:cs typeface="+mn-cs"/>
                        </a:rPr>
                        <a:t>, and other viral proteins) enter the host cell cytoplasm.</a:t>
                      </a:r>
                    </a:p>
                    <a:p>
                      <a:r>
                        <a:rPr kumimoji="0" lang="en-US" sz="1800" kern="1200" baseline="0" dirty="0" smtClean="0">
                          <a:solidFill>
                            <a:schemeClr val="dk1"/>
                          </a:solidFill>
                          <a:latin typeface="+mn-lt"/>
                          <a:ea typeface="+mn-ea"/>
                          <a:cs typeface="+mn-cs"/>
                        </a:rPr>
                        <a:t>Using one of its enzymes, reverse transcriptase, the virus is able to transform from a </a:t>
                      </a:r>
                      <a:r>
                        <a:rPr kumimoji="0" lang="en-US" sz="1800" kern="1200" baseline="0" dirty="0" err="1" smtClean="0">
                          <a:solidFill>
                            <a:schemeClr val="dk1"/>
                          </a:solidFill>
                          <a:latin typeface="+mn-lt"/>
                          <a:ea typeface="+mn-ea"/>
                          <a:cs typeface="+mn-cs"/>
                        </a:rPr>
                        <a:t>ssRNA</a:t>
                      </a:r>
                      <a:r>
                        <a:rPr kumimoji="0" lang="en-US" sz="1800" kern="1200" baseline="0" dirty="0" smtClean="0">
                          <a:solidFill>
                            <a:schemeClr val="dk1"/>
                          </a:solidFill>
                          <a:latin typeface="+mn-lt"/>
                          <a:ea typeface="+mn-ea"/>
                          <a:cs typeface="+mn-cs"/>
                        </a:rPr>
                        <a:t> to a DNA.</a:t>
                      </a:r>
                      <a:endParaRPr lang="en-US" dirty="0"/>
                    </a:p>
                  </a:txBody>
                  <a:tcPr/>
                </a:tc>
              </a:tr>
              <a:tr h="370840">
                <a:tc>
                  <a:txBody>
                    <a:bodyPr/>
                    <a:lstStyle/>
                    <a:p>
                      <a:r>
                        <a:rPr lang="en-US" dirty="0" smtClean="0"/>
                        <a:t>Integration.</a:t>
                      </a:r>
                      <a:endParaRPr lang="en-US" dirty="0"/>
                    </a:p>
                  </a:txBody>
                  <a:tcPr/>
                </a:tc>
                <a:tc>
                  <a:txBody>
                    <a:bodyPr/>
                    <a:lstStyle/>
                    <a:p>
                      <a:r>
                        <a:rPr kumimoji="0" lang="en-US" sz="1800" kern="1200" baseline="0" dirty="0" smtClean="0">
                          <a:solidFill>
                            <a:schemeClr val="dk1"/>
                          </a:solidFill>
                          <a:latin typeface="+mn-lt"/>
                          <a:ea typeface="+mn-ea"/>
                          <a:cs typeface="+mn-cs"/>
                        </a:rPr>
                        <a:t>HIV transforms from </a:t>
                      </a:r>
                      <a:r>
                        <a:rPr kumimoji="0" lang="en-US" sz="1800" kern="1200" baseline="0" dirty="0" err="1" smtClean="0">
                          <a:solidFill>
                            <a:schemeClr val="dk1"/>
                          </a:solidFill>
                          <a:latin typeface="+mn-lt"/>
                          <a:ea typeface="+mn-ea"/>
                          <a:cs typeface="+mn-cs"/>
                        </a:rPr>
                        <a:t>ssRNA</a:t>
                      </a:r>
                      <a:r>
                        <a:rPr kumimoji="0" lang="en-US" sz="1800" kern="1200" baseline="0" dirty="0" smtClean="0">
                          <a:solidFill>
                            <a:schemeClr val="dk1"/>
                          </a:solidFill>
                          <a:latin typeface="+mn-lt"/>
                          <a:ea typeface="+mn-ea"/>
                          <a:cs typeface="+mn-cs"/>
                        </a:rPr>
                        <a:t> into DNA to match the structure in the host cell’s nucleus: DNA. It is thus transported into the host nucleus and integrates into the host cell DNA. This is aided by the viral enzyme </a:t>
                      </a:r>
                      <a:r>
                        <a:rPr kumimoji="0" lang="en-US" sz="1800" kern="1200" baseline="0" dirty="0" err="1" smtClean="0">
                          <a:solidFill>
                            <a:schemeClr val="dk1"/>
                          </a:solidFill>
                          <a:latin typeface="+mn-lt"/>
                          <a:ea typeface="+mn-ea"/>
                          <a:cs typeface="+mn-cs"/>
                        </a:rPr>
                        <a:t>integrase</a:t>
                      </a:r>
                      <a:r>
                        <a:rPr kumimoji="0" lang="en-US" sz="1800" kern="1200" baseline="0" dirty="0" smtClean="0">
                          <a:solidFill>
                            <a:schemeClr val="dk1"/>
                          </a:solidFill>
                          <a:latin typeface="+mn-lt"/>
                          <a:ea typeface="+mn-ea"/>
                          <a:cs typeface="+mn-cs"/>
                        </a:rPr>
                        <a:t>. Once this happens, the cell becomes infected permanently until it dies.</a:t>
                      </a:r>
                      <a:endParaRPr 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HIV.</a:t>
            </a:r>
            <a:endParaRPr lang="en-US" dirty="0"/>
          </a:p>
        </p:txBody>
      </p:sp>
      <p:graphicFrame>
        <p:nvGraphicFramePr>
          <p:cNvPr id="4" name="Content Placeholder 3"/>
          <p:cNvGraphicFramePr>
            <a:graphicFrameLocks noGrp="1"/>
          </p:cNvGraphicFramePr>
          <p:nvPr>
            <p:ph sz="quarter" idx="1"/>
          </p:nvPr>
        </p:nvGraphicFramePr>
        <p:xfrm>
          <a:off x="914400" y="1447800"/>
          <a:ext cx="7772400" cy="4759960"/>
        </p:xfrm>
        <a:graphic>
          <a:graphicData uri="http://schemas.openxmlformats.org/drawingml/2006/table">
            <a:tbl>
              <a:tblPr firstRow="1" bandRow="1">
                <a:tableStyleId>{5C22544A-7EE6-4342-B048-85BDC9FD1C3A}</a:tableStyleId>
              </a:tblPr>
              <a:tblGrid>
                <a:gridCol w="2014526"/>
                <a:gridCol w="5757874"/>
              </a:tblGrid>
              <a:tr h="370840">
                <a:tc>
                  <a:txBody>
                    <a:bodyPr/>
                    <a:lstStyle/>
                    <a:p>
                      <a:r>
                        <a:rPr lang="en-US" dirty="0" smtClean="0"/>
                        <a:t>Step.</a:t>
                      </a:r>
                      <a:endParaRPr lang="en-US" dirty="0"/>
                    </a:p>
                  </a:txBody>
                  <a:tcPr/>
                </a:tc>
                <a:tc>
                  <a:txBody>
                    <a:bodyPr/>
                    <a:lstStyle/>
                    <a:p>
                      <a:r>
                        <a:rPr lang="en-US" dirty="0" smtClean="0"/>
                        <a:t>Description.</a:t>
                      </a:r>
                      <a:endParaRPr lang="en-US" dirty="0"/>
                    </a:p>
                  </a:txBody>
                  <a:tcPr/>
                </a:tc>
              </a:tr>
              <a:tr h="370840">
                <a:tc>
                  <a:txBody>
                    <a:bodyPr/>
                    <a:lstStyle/>
                    <a:p>
                      <a:r>
                        <a:rPr lang="en-US" dirty="0" smtClean="0"/>
                        <a:t>Protein production.</a:t>
                      </a:r>
                      <a:endParaRPr lang="en-US" dirty="0"/>
                    </a:p>
                  </a:txBody>
                  <a:tcPr/>
                </a:tc>
                <a:tc>
                  <a:txBody>
                    <a:bodyPr/>
                    <a:lstStyle/>
                    <a:p>
                      <a:r>
                        <a:rPr kumimoji="0" lang="en-US" sz="1800" kern="1200" baseline="0" dirty="0" smtClean="0">
                          <a:solidFill>
                            <a:schemeClr val="dk1"/>
                          </a:solidFill>
                          <a:latin typeface="+mn-lt"/>
                          <a:ea typeface="+mn-ea"/>
                          <a:cs typeface="+mn-cs"/>
                        </a:rPr>
                        <a:t>The infected host cell’s mechanisms are then taken over by the</a:t>
                      </a:r>
                    </a:p>
                    <a:p>
                      <a:r>
                        <a:rPr kumimoji="0" lang="en-US" sz="1800" kern="1200" baseline="0" dirty="0" smtClean="0">
                          <a:solidFill>
                            <a:schemeClr val="dk1"/>
                          </a:solidFill>
                          <a:latin typeface="+mn-lt"/>
                          <a:ea typeface="+mn-ea"/>
                          <a:cs typeface="+mn-cs"/>
                        </a:rPr>
                        <a:t>virus. As we all know, DNA gives rise to RNA, which is used to make proteins. The </a:t>
                      </a:r>
                      <a:r>
                        <a:rPr kumimoji="0" lang="en-US" sz="1800" kern="1200" baseline="0" dirty="0" err="1" smtClean="0">
                          <a:solidFill>
                            <a:schemeClr val="dk1"/>
                          </a:solidFill>
                          <a:latin typeface="+mn-lt"/>
                          <a:ea typeface="+mn-ea"/>
                          <a:cs typeface="+mn-cs"/>
                        </a:rPr>
                        <a:t>ssRNA</a:t>
                      </a:r>
                      <a:r>
                        <a:rPr kumimoji="0" lang="en-US" sz="1800" kern="1200" baseline="0" dirty="0" smtClean="0">
                          <a:solidFill>
                            <a:schemeClr val="dk1"/>
                          </a:solidFill>
                          <a:latin typeface="+mn-lt"/>
                          <a:ea typeface="+mn-ea"/>
                          <a:cs typeface="+mn-cs"/>
                        </a:rPr>
                        <a:t> becomes the genomic RNA material that will eventually start off this cycle again in the next cells it infects.</a:t>
                      </a:r>
                    </a:p>
                    <a:p>
                      <a:endParaRPr lang="en-US" dirty="0"/>
                    </a:p>
                  </a:txBody>
                  <a:tcPr/>
                </a:tc>
              </a:tr>
              <a:tr h="370840">
                <a:tc>
                  <a:txBody>
                    <a:bodyPr/>
                    <a:lstStyle/>
                    <a:p>
                      <a:r>
                        <a:rPr lang="en-US" dirty="0" smtClean="0"/>
                        <a:t>Viral assembly and budding.</a:t>
                      </a:r>
                      <a:endParaRPr lang="en-US" dirty="0"/>
                    </a:p>
                  </a:txBody>
                  <a:tcPr/>
                </a:tc>
                <a:tc>
                  <a:txBody>
                    <a:bodyPr/>
                    <a:lstStyle/>
                    <a:p>
                      <a:r>
                        <a:rPr kumimoji="0" lang="en-US" sz="1800" kern="1200" baseline="0" dirty="0" smtClean="0">
                          <a:solidFill>
                            <a:schemeClr val="dk1"/>
                          </a:solidFill>
                          <a:latin typeface="+mn-lt"/>
                          <a:ea typeface="+mn-ea"/>
                          <a:cs typeface="+mn-cs"/>
                        </a:rPr>
                        <a:t>The assembly of the </a:t>
                      </a:r>
                      <a:r>
                        <a:rPr kumimoji="0" lang="en-US" sz="1800" kern="1200" baseline="0" dirty="0" err="1" smtClean="0">
                          <a:solidFill>
                            <a:schemeClr val="dk1"/>
                          </a:solidFill>
                          <a:latin typeface="+mn-lt"/>
                          <a:ea typeface="+mn-ea"/>
                          <a:cs typeface="+mn-cs"/>
                        </a:rPr>
                        <a:t>proteins,enzymes</a:t>
                      </a:r>
                      <a:r>
                        <a:rPr kumimoji="0" lang="en-US" sz="1800" kern="1200" baseline="0" dirty="0" smtClean="0">
                          <a:solidFill>
                            <a:schemeClr val="dk1"/>
                          </a:solidFill>
                          <a:latin typeface="+mn-lt"/>
                          <a:ea typeface="+mn-ea"/>
                          <a:cs typeface="+mn-cs"/>
                        </a:rPr>
                        <a:t>, and </a:t>
                      </a:r>
                      <a:r>
                        <a:rPr kumimoji="0" lang="en-US" sz="1800" kern="1200" baseline="0" dirty="0" err="1" smtClean="0">
                          <a:solidFill>
                            <a:schemeClr val="dk1"/>
                          </a:solidFill>
                          <a:latin typeface="+mn-lt"/>
                          <a:ea typeface="+mn-ea"/>
                          <a:cs typeface="+mn-cs"/>
                        </a:rPr>
                        <a:t>ssRNA</a:t>
                      </a:r>
                      <a:r>
                        <a:rPr kumimoji="0" lang="en-US" sz="1800" kern="1200" baseline="0" dirty="0" smtClean="0">
                          <a:solidFill>
                            <a:schemeClr val="dk1"/>
                          </a:solidFill>
                          <a:latin typeface="+mn-lt"/>
                          <a:ea typeface="+mn-ea"/>
                          <a:cs typeface="+mn-cs"/>
                        </a:rPr>
                        <a:t> into </a:t>
                      </a:r>
                      <a:r>
                        <a:rPr kumimoji="0" lang="en-US" sz="1800" kern="1200" baseline="0" dirty="0" err="1" smtClean="0">
                          <a:solidFill>
                            <a:schemeClr val="dk1"/>
                          </a:solidFill>
                          <a:latin typeface="+mn-lt"/>
                          <a:ea typeface="+mn-ea"/>
                          <a:cs typeface="+mn-cs"/>
                        </a:rPr>
                        <a:t>virions</a:t>
                      </a:r>
                      <a:r>
                        <a:rPr kumimoji="0" lang="en-US" sz="1800" kern="1200" baseline="0" dirty="0" smtClean="0">
                          <a:solidFill>
                            <a:schemeClr val="dk1"/>
                          </a:solidFill>
                          <a:latin typeface="+mn-lt"/>
                          <a:ea typeface="+mn-ea"/>
                          <a:cs typeface="+mn-cs"/>
                        </a:rPr>
                        <a:t>. The </a:t>
                      </a:r>
                      <a:r>
                        <a:rPr kumimoji="0" lang="en-US" sz="1800" kern="1200" baseline="0" dirty="0" err="1" smtClean="0">
                          <a:solidFill>
                            <a:schemeClr val="dk1"/>
                          </a:solidFill>
                          <a:latin typeface="+mn-lt"/>
                          <a:ea typeface="+mn-ea"/>
                          <a:cs typeface="+mn-cs"/>
                        </a:rPr>
                        <a:t>ssRNA</a:t>
                      </a:r>
                      <a:r>
                        <a:rPr kumimoji="0" lang="en-US" sz="1800" kern="1200" baseline="0" dirty="0" smtClean="0">
                          <a:solidFill>
                            <a:schemeClr val="dk1"/>
                          </a:solidFill>
                          <a:latin typeface="+mn-lt"/>
                          <a:ea typeface="+mn-ea"/>
                          <a:cs typeface="+mn-cs"/>
                        </a:rPr>
                        <a:t> and proteins move to the cell </a:t>
                      </a:r>
                      <a:r>
                        <a:rPr kumimoji="0" lang="en-US" sz="1800" kern="1200" baseline="0" dirty="0" err="1" smtClean="0">
                          <a:solidFill>
                            <a:schemeClr val="dk1"/>
                          </a:solidFill>
                          <a:latin typeface="+mn-lt"/>
                          <a:ea typeface="+mn-ea"/>
                          <a:cs typeface="+mn-cs"/>
                        </a:rPr>
                        <a:t>surface,and</a:t>
                      </a:r>
                      <a:r>
                        <a:rPr kumimoji="0" lang="en-US" sz="1800" kern="1200" baseline="0" dirty="0" smtClean="0">
                          <a:solidFill>
                            <a:schemeClr val="dk1"/>
                          </a:solidFill>
                          <a:latin typeface="+mn-lt"/>
                          <a:ea typeface="+mn-ea"/>
                          <a:cs typeface="+mn-cs"/>
                        </a:rPr>
                        <a:t> new immature viruses bud off from the host cell taking with them part of the host cell’s membrane. These budding are said to leave ‘holes’ within the membrane of the host cell, a factor that contributes towards the death of the CD4 cells.</a:t>
                      </a:r>
                      <a:endParaRPr lang="en-US" dirty="0"/>
                    </a:p>
                  </a:txBody>
                  <a:tcPr/>
                </a:tc>
              </a:tr>
              <a:tr h="370840">
                <a:tc>
                  <a:txBody>
                    <a:bodyPr/>
                    <a:lstStyle/>
                    <a:p>
                      <a:r>
                        <a:rPr lang="en-US" dirty="0" smtClean="0"/>
                        <a:t>Virus maturation.</a:t>
                      </a:r>
                      <a:endParaRPr lang="en-US" dirty="0"/>
                    </a:p>
                  </a:txBody>
                  <a:tcPr/>
                </a:tc>
                <a:tc>
                  <a:txBody>
                    <a:bodyPr/>
                    <a:lstStyle/>
                    <a:p>
                      <a:r>
                        <a:rPr kumimoji="0" lang="en-US" sz="1800" kern="1200" baseline="0" dirty="0" smtClean="0">
                          <a:solidFill>
                            <a:schemeClr val="dk1"/>
                          </a:solidFill>
                          <a:latin typeface="+mn-lt"/>
                          <a:ea typeface="+mn-ea"/>
                          <a:cs typeface="+mn-cs"/>
                        </a:rPr>
                        <a:t>The protease enzyme is involved in this final step by way of</a:t>
                      </a:r>
                    </a:p>
                    <a:p>
                      <a:r>
                        <a:rPr kumimoji="0" lang="en-US" sz="1800" kern="1200" baseline="0" dirty="0" smtClean="0">
                          <a:solidFill>
                            <a:schemeClr val="dk1"/>
                          </a:solidFill>
                          <a:latin typeface="+mn-lt"/>
                          <a:ea typeface="+mn-ea"/>
                          <a:cs typeface="+mn-cs"/>
                        </a:rPr>
                        <a:t>releasing individual HIV proteins. It thus acts both within the host cell’s cytoplasm and after release of the virus.</a:t>
                      </a:r>
                      <a:endParaRPr lang="en-US" dirty="0"/>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HIV.</a:t>
            </a:r>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1071538" y="1928802"/>
            <a:ext cx="6779217" cy="360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PATHOPHYSIOLOGY.</a:t>
            </a:r>
            <a:endParaRPr lang="en-US" dirty="0"/>
          </a:p>
        </p:txBody>
      </p:sp>
      <p:sp>
        <p:nvSpPr>
          <p:cNvPr id="3" name="Content Placeholder 2"/>
          <p:cNvSpPr>
            <a:spLocks noGrp="1"/>
          </p:cNvSpPr>
          <p:nvPr>
            <p:ph sz="quarter" idx="1"/>
          </p:nvPr>
        </p:nvSpPr>
        <p:spPr/>
        <p:txBody>
          <a:bodyPr/>
          <a:lstStyle/>
          <a:p>
            <a:r>
              <a:rPr lang="en-US" dirty="0" smtClean="0"/>
              <a:t>Once HIV gets into the body, it attacks immune cells with CD4 receptors. </a:t>
            </a:r>
          </a:p>
          <a:p>
            <a:r>
              <a:rPr lang="en-US" dirty="0" smtClean="0"/>
              <a:t>The destruction of these cells has a profound effect in the immune </a:t>
            </a:r>
            <a:r>
              <a:rPr lang="en-US" dirty="0" err="1" smtClean="0"/>
              <a:t>system,weakening</a:t>
            </a:r>
            <a:r>
              <a:rPr lang="en-US" dirty="0" smtClean="0"/>
              <a:t> virtually all its functions.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 OF HIV TRANSMISSION.</a:t>
            </a:r>
            <a:endParaRPr lang="en-US" dirty="0"/>
          </a:p>
        </p:txBody>
      </p:sp>
      <p:graphicFrame>
        <p:nvGraphicFramePr>
          <p:cNvPr id="4" name="Content Placeholder 3"/>
          <p:cNvGraphicFramePr>
            <a:graphicFrameLocks noGrp="1"/>
          </p:cNvGraphicFramePr>
          <p:nvPr>
            <p:ph sz="quarter" idx="1"/>
          </p:nvPr>
        </p:nvGraphicFramePr>
        <p:xfrm>
          <a:off x="914400" y="1447800"/>
          <a:ext cx="7772400" cy="2494280"/>
        </p:xfrm>
        <a:graphic>
          <a:graphicData uri="http://schemas.openxmlformats.org/drawingml/2006/table">
            <a:tbl>
              <a:tblPr firstRow="1" bandRow="1">
                <a:tableStyleId>{5C22544A-7EE6-4342-B048-85BDC9FD1C3A}</a:tableStyleId>
              </a:tblPr>
              <a:tblGrid>
                <a:gridCol w="3886200"/>
                <a:gridCol w="3886200"/>
              </a:tblGrid>
              <a:tr h="370840">
                <a:tc>
                  <a:txBody>
                    <a:bodyPr/>
                    <a:lstStyle/>
                    <a:p>
                      <a:r>
                        <a:rPr lang="en-US" dirty="0" smtClean="0"/>
                        <a:t>TRANSMISSION ROUTE</a:t>
                      </a:r>
                      <a:endParaRPr lang="en-US" dirty="0"/>
                    </a:p>
                  </a:txBody>
                  <a:tcPr/>
                </a:tc>
                <a:tc>
                  <a:txBody>
                    <a:bodyPr/>
                    <a:lstStyle/>
                    <a:p>
                      <a:r>
                        <a:rPr kumimoji="0" lang="en-US" sz="1800" b="1" kern="1200" baseline="0" dirty="0" smtClean="0">
                          <a:solidFill>
                            <a:schemeClr val="lt1"/>
                          </a:solidFill>
                          <a:latin typeface="+mn-lt"/>
                          <a:ea typeface="+mn-ea"/>
                          <a:cs typeface="+mn-cs"/>
                        </a:rPr>
                        <a:t>Percentage (%) of total</a:t>
                      </a:r>
                    </a:p>
                    <a:p>
                      <a:r>
                        <a:rPr kumimoji="0" lang="en-US" sz="1800" b="1" kern="1200" baseline="0" dirty="0" smtClean="0">
                          <a:solidFill>
                            <a:schemeClr val="lt1"/>
                          </a:solidFill>
                          <a:latin typeface="+mn-lt"/>
                          <a:ea typeface="+mn-ea"/>
                          <a:cs typeface="+mn-cs"/>
                        </a:rPr>
                        <a:t>transmissions</a:t>
                      </a:r>
                      <a:endParaRPr lang="en-US" dirty="0"/>
                    </a:p>
                  </a:txBody>
                  <a:tcPr/>
                </a:tc>
              </a:tr>
              <a:tr h="370840">
                <a:tc>
                  <a:txBody>
                    <a:bodyPr/>
                    <a:lstStyle/>
                    <a:p>
                      <a:r>
                        <a:rPr lang="en-US" dirty="0" smtClean="0"/>
                        <a:t>Sexual</a:t>
                      </a:r>
                      <a:r>
                        <a:rPr lang="en-US" baseline="0" dirty="0" smtClean="0"/>
                        <a:t> </a:t>
                      </a:r>
                      <a:r>
                        <a:rPr lang="en-US" dirty="0" smtClean="0"/>
                        <a:t> intercourse</a:t>
                      </a:r>
                      <a:endParaRPr lang="en-US" dirty="0"/>
                    </a:p>
                  </a:txBody>
                  <a:tcPr/>
                </a:tc>
                <a:tc>
                  <a:txBody>
                    <a:bodyPr/>
                    <a:lstStyle/>
                    <a:p>
                      <a:r>
                        <a:rPr lang="en-US" dirty="0" smtClean="0"/>
                        <a:t>70-80%</a:t>
                      </a:r>
                      <a:endParaRPr lang="en-US" dirty="0"/>
                    </a:p>
                  </a:txBody>
                  <a:tcPr/>
                </a:tc>
              </a:tr>
              <a:tr h="370840">
                <a:tc>
                  <a:txBody>
                    <a:bodyPr/>
                    <a:lstStyle/>
                    <a:p>
                      <a:r>
                        <a:rPr lang="en-US" dirty="0" smtClean="0"/>
                        <a:t>Mother to Child transmission</a:t>
                      </a:r>
                      <a:endParaRPr lang="en-US" dirty="0"/>
                    </a:p>
                  </a:txBody>
                  <a:tcPr/>
                </a:tc>
                <a:tc>
                  <a:txBody>
                    <a:bodyPr/>
                    <a:lstStyle/>
                    <a:p>
                      <a:r>
                        <a:rPr lang="en-US" dirty="0" smtClean="0"/>
                        <a:t>5-10%</a:t>
                      </a:r>
                      <a:endParaRPr lang="en-US" dirty="0"/>
                    </a:p>
                  </a:txBody>
                  <a:tcPr/>
                </a:tc>
              </a:tr>
              <a:tr h="370840">
                <a:tc>
                  <a:txBody>
                    <a:bodyPr/>
                    <a:lstStyle/>
                    <a:p>
                      <a:r>
                        <a:rPr lang="en-US" dirty="0" smtClean="0"/>
                        <a:t>Blood transfusion</a:t>
                      </a:r>
                      <a:endParaRPr lang="en-US" dirty="0"/>
                    </a:p>
                  </a:txBody>
                  <a:tcPr/>
                </a:tc>
                <a:tc>
                  <a:txBody>
                    <a:bodyPr/>
                    <a:lstStyle/>
                    <a:p>
                      <a:r>
                        <a:rPr lang="en-US" dirty="0" smtClean="0"/>
                        <a:t>3-5%</a:t>
                      </a:r>
                      <a:endParaRPr lang="en-US" dirty="0"/>
                    </a:p>
                  </a:txBody>
                  <a:tcPr/>
                </a:tc>
              </a:tr>
              <a:tr h="370840">
                <a:tc>
                  <a:txBody>
                    <a:bodyPr/>
                    <a:lstStyle/>
                    <a:p>
                      <a:r>
                        <a:rPr lang="en-US" dirty="0" smtClean="0"/>
                        <a:t>Injecting drug  use</a:t>
                      </a:r>
                      <a:endParaRPr lang="en-US" dirty="0"/>
                    </a:p>
                  </a:txBody>
                  <a:tcPr/>
                </a:tc>
                <a:tc>
                  <a:txBody>
                    <a:bodyPr/>
                    <a:lstStyle/>
                    <a:p>
                      <a:r>
                        <a:rPr lang="en-US" dirty="0" smtClean="0"/>
                        <a:t>5-10%</a:t>
                      </a:r>
                      <a:endParaRPr lang="en-US" dirty="0"/>
                    </a:p>
                  </a:txBody>
                  <a:tcPr/>
                </a:tc>
              </a:tr>
              <a:tr h="370840">
                <a:tc>
                  <a:txBody>
                    <a:bodyPr/>
                    <a:lstStyle/>
                    <a:p>
                      <a:r>
                        <a:rPr lang="en-US" dirty="0" smtClean="0"/>
                        <a:t>Occupational</a:t>
                      </a:r>
                      <a:r>
                        <a:rPr lang="en-US" baseline="0" dirty="0" smtClean="0"/>
                        <a:t> exposure.</a:t>
                      </a:r>
                      <a:endParaRPr lang="en-US" dirty="0"/>
                    </a:p>
                  </a:txBody>
                  <a:tcPr/>
                </a:tc>
                <a:tc>
                  <a:txBody>
                    <a:bodyPr/>
                    <a:lstStyle/>
                    <a:p>
                      <a:r>
                        <a:rPr lang="en-US" dirty="0" smtClean="0"/>
                        <a:t>&lt;0.01%</a:t>
                      </a:r>
                      <a:endParaRPr lang="en-US"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STAGING.</a:t>
            </a:r>
            <a:endParaRPr lang="sw-KE" dirty="0"/>
          </a:p>
        </p:txBody>
      </p:sp>
      <p:sp>
        <p:nvSpPr>
          <p:cNvPr id="3" name="Text Placeholder 2"/>
          <p:cNvSpPr>
            <a:spLocks noGrp="1"/>
          </p:cNvSpPr>
          <p:nvPr>
            <p:ph type="body" idx="1"/>
          </p:nvPr>
        </p:nvSpPr>
        <p:spPr/>
        <p:txBody>
          <a:bodyPr/>
          <a:lstStyle/>
          <a:p>
            <a:endParaRPr lang="sw-KE"/>
          </a:p>
        </p:txBody>
      </p:sp>
    </p:spTree>
    <p:extLst>
      <p:ext uri="{BB962C8B-B14F-4D97-AF65-F5344CB8AC3E}">
        <p14:creationId xmlns="" xmlns:p14="http://schemas.microsoft.com/office/powerpoint/2010/main" val="2273223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sz="quarter" idx="1"/>
          </p:nvPr>
        </p:nvSpPr>
        <p:spPr/>
        <p:txBody>
          <a:bodyPr/>
          <a:lstStyle/>
          <a:p>
            <a:pPr>
              <a:buNone/>
            </a:pPr>
            <a:r>
              <a:rPr lang="sw-KE" dirty="0" smtClean="0"/>
              <a:t>By the end of this lesson, the students should:</a:t>
            </a:r>
          </a:p>
          <a:p>
            <a:r>
              <a:rPr lang="en-US" dirty="0" smtClean="0"/>
              <a:t>Discuss the components of enrolment into HIV care</a:t>
            </a:r>
          </a:p>
          <a:p>
            <a:r>
              <a:rPr lang="en-US" dirty="0" smtClean="0"/>
              <a:t> Describe the initial assessment of an adult or adolescent living with HIV</a:t>
            </a:r>
          </a:p>
          <a:p>
            <a:r>
              <a:rPr lang="en-US" dirty="0" smtClean="0"/>
              <a:t> Discuss routine clinical monitoring of PLHIV</a:t>
            </a:r>
          </a:p>
          <a:p>
            <a:r>
              <a:rPr lang="en-US" dirty="0" smtClean="0"/>
              <a:t> Discuss routine laboratory monitoring of PLHIV</a:t>
            </a:r>
          </a:p>
          <a:p>
            <a:endParaRPr lang="en-US" dirty="0" smtClean="0"/>
          </a:p>
          <a:p>
            <a:endParaRPr lang="sw-KE"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Once a patient is confirmed to be HIV-positive they should be enrolled into care.</a:t>
            </a:r>
          </a:p>
          <a:p>
            <a:r>
              <a:rPr lang="en-US" dirty="0" smtClean="0"/>
              <a:t> Enrolment includes a discussion with the patient on what they should expect and what is expected of them.</a:t>
            </a:r>
          </a:p>
          <a:p>
            <a:r>
              <a:rPr lang="en-US" dirty="0" smtClean="0"/>
              <a:t>As part of the enrolment visit into HIV care, you will need to perform an initial assessment of every patient. </a:t>
            </a:r>
          </a:p>
          <a:p>
            <a:r>
              <a:rPr lang="en-US" dirty="0" smtClean="0"/>
              <a:t>The initial assessment includes a history, physical examination, WHO staging, and laboratory investigations(if available).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 OBJECTIVES.</a:t>
            </a:r>
            <a:endParaRPr lang="en-US" dirty="0"/>
          </a:p>
        </p:txBody>
      </p:sp>
      <p:sp>
        <p:nvSpPr>
          <p:cNvPr id="3" name="Content Placeholder 2"/>
          <p:cNvSpPr>
            <a:spLocks noGrp="1"/>
          </p:cNvSpPr>
          <p:nvPr>
            <p:ph sz="quarter" idx="1"/>
          </p:nvPr>
        </p:nvSpPr>
        <p:spPr/>
        <p:txBody>
          <a:bodyPr/>
          <a:lstStyle/>
          <a:p>
            <a:r>
              <a:rPr lang="en-US" dirty="0" smtClean="0"/>
              <a:t>By the end of this section, the student will be able to acquire knowledge and understanding of the general cause of disease, </a:t>
            </a:r>
            <a:r>
              <a:rPr lang="en-US" dirty="0" err="1" smtClean="0"/>
              <a:t>behaviour</a:t>
            </a:r>
            <a:r>
              <a:rPr lang="en-US" dirty="0" smtClean="0"/>
              <a:t> related to disease causation , and factors involved in infections.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sz="quarter" idx="1"/>
          </p:nvPr>
        </p:nvSpPr>
        <p:spPr/>
        <p:txBody>
          <a:bodyPr>
            <a:normAutofit fontScale="92500" lnSpcReduction="10000"/>
          </a:bodyPr>
          <a:lstStyle/>
          <a:p>
            <a:r>
              <a:rPr lang="en-US" b="1" dirty="0" smtClean="0"/>
              <a:t>This should cover the following: age, sex, marital status, children, sexual history </a:t>
            </a:r>
            <a:r>
              <a:rPr lang="en-US" dirty="0" smtClean="0"/>
              <a:t>including partners and habits, any current illness, medical history (including current medications, chronic illnesses, previous OIs, previous major illnesses/hospitalizations/surgeries, drug allergies), drug use, and a review of systems.</a:t>
            </a:r>
          </a:p>
          <a:p>
            <a:r>
              <a:rPr lang="en-US" dirty="0" smtClean="0"/>
              <a:t>In addition, inquire whether sexual partners have been tested for HIV and if not; ask for them to be invited (which may first require assisting them disclosure).</a:t>
            </a:r>
          </a:p>
          <a:p>
            <a:r>
              <a:rPr lang="en-US" dirty="0" smtClean="0"/>
              <a:t> Ask for any children to be invited for an HIV test as well.</a:t>
            </a:r>
          </a:p>
          <a:p>
            <a:r>
              <a:rPr lang="en-US" dirty="0" smtClean="0"/>
              <a:t> For women of reproductive age, find out their last normal menstrual period and establish their pregnancy status.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a:t>
            </a:r>
            <a:endParaRPr lang="en-US" dirty="0"/>
          </a:p>
        </p:txBody>
      </p:sp>
      <p:sp>
        <p:nvSpPr>
          <p:cNvPr id="3" name="Content Placeholder 2"/>
          <p:cNvSpPr>
            <a:spLocks noGrp="1"/>
          </p:cNvSpPr>
          <p:nvPr>
            <p:ph sz="quarter" idx="1"/>
          </p:nvPr>
        </p:nvSpPr>
        <p:spPr/>
        <p:txBody>
          <a:bodyPr/>
          <a:lstStyle/>
          <a:p>
            <a:r>
              <a:rPr lang="en-US" dirty="0" smtClean="0"/>
              <a:t>carry out a complete physical examination.</a:t>
            </a:r>
          </a:p>
          <a:p>
            <a:r>
              <a:rPr lang="en-US" dirty="0" smtClean="0"/>
              <a:t> Look for any of the conditions listed in the WHO staging charts to assess how advanced the patient’s disease is. </a:t>
            </a:r>
          </a:p>
          <a:p>
            <a:r>
              <a:rPr lang="en-US" dirty="0" smtClean="0"/>
              <a:t>The physical exam may also include cervical cancer screening for women who have ever been sexually active. </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STAGING.</a:t>
            </a:r>
            <a:endParaRPr lang="en-US" dirty="0"/>
          </a:p>
        </p:txBody>
      </p:sp>
      <p:sp>
        <p:nvSpPr>
          <p:cNvPr id="3" name="Content Placeholder 2"/>
          <p:cNvSpPr>
            <a:spLocks noGrp="1"/>
          </p:cNvSpPr>
          <p:nvPr>
            <p:ph sz="quarter" idx="1"/>
          </p:nvPr>
        </p:nvSpPr>
        <p:spPr/>
        <p:txBody>
          <a:bodyPr/>
          <a:lstStyle/>
          <a:p>
            <a:r>
              <a:rPr lang="en-US" dirty="0" smtClean="0"/>
              <a:t>WHO staging gives you an indication of the patient’s level of disease progression, with stage I being asymptomatic, and stage IV being advanced HIV or AIDS.</a:t>
            </a:r>
          </a:p>
          <a:p>
            <a:r>
              <a:rPr lang="en-US" dirty="0" smtClean="0"/>
              <a:t> Document the stage in the patient’s file. </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HISTORY OF HIV.</a:t>
            </a:r>
            <a:endParaRPr lang="en-US" dirty="0"/>
          </a:p>
        </p:txBody>
      </p:sp>
      <p:pic>
        <p:nvPicPr>
          <p:cNvPr id="4" name="Content Placeholder 3" descr="natural.png"/>
          <p:cNvPicPr>
            <a:picLocks noGrp="1" noChangeAspect="1"/>
          </p:cNvPicPr>
          <p:nvPr>
            <p:ph sz="quarter" idx="1"/>
          </p:nvPr>
        </p:nvPicPr>
        <p:blipFill>
          <a:blip r:embed="rId2"/>
          <a:stretch>
            <a:fillRect/>
          </a:stretch>
        </p:blipFill>
        <p:spPr>
          <a:xfrm>
            <a:off x="2000232" y="1928802"/>
            <a:ext cx="5473820" cy="3672000"/>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STAGING.</a:t>
            </a:r>
            <a:endParaRPr lang="sw-KE" dirty="0"/>
          </a:p>
        </p:txBody>
      </p:sp>
      <p:graphicFrame>
        <p:nvGraphicFramePr>
          <p:cNvPr id="4" name="Content Placeholder 3"/>
          <p:cNvGraphicFramePr>
            <a:graphicFrameLocks noGrp="1"/>
          </p:cNvGraphicFramePr>
          <p:nvPr>
            <p:ph sz="quarter" idx="1"/>
            <p:extLst>
              <p:ext uri="{D42A27DB-BD31-4B8C-83A1-F6EECF244321}">
                <p14:modId xmlns="" xmlns:p14="http://schemas.microsoft.com/office/powerpoint/2010/main" val="2478077229"/>
              </p:ext>
            </p:extLst>
          </p:nvPr>
        </p:nvGraphicFramePr>
        <p:xfrm>
          <a:off x="914400" y="1447800"/>
          <a:ext cx="7772400" cy="1010920"/>
        </p:xfrm>
        <a:graphic>
          <a:graphicData uri="http://schemas.openxmlformats.org/drawingml/2006/table">
            <a:tbl>
              <a:tblPr firstRow="1" bandRow="1">
                <a:tableStyleId>{5C22544A-7EE6-4342-B048-85BDC9FD1C3A}</a:tableStyleId>
              </a:tblPr>
              <a:tblGrid>
                <a:gridCol w="993304"/>
                <a:gridCol w="6779096"/>
              </a:tblGrid>
              <a:tr h="370840">
                <a:tc>
                  <a:txBody>
                    <a:bodyPr/>
                    <a:lstStyle/>
                    <a:p>
                      <a:r>
                        <a:rPr lang="en-US" dirty="0" smtClean="0"/>
                        <a:t>STAGE</a:t>
                      </a:r>
                      <a:endParaRPr lang="sw-KE" dirty="0"/>
                    </a:p>
                  </a:txBody>
                  <a:tcPr/>
                </a:tc>
                <a:tc>
                  <a:txBody>
                    <a:bodyPr/>
                    <a:lstStyle/>
                    <a:p>
                      <a:r>
                        <a:rPr lang="en-US" dirty="0" smtClean="0"/>
                        <a:t>MANIFESTATION</a:t>
                      </a:r>
                      <a:endParaRPr lang="sw-KE" dirty="0"/>
                    </a:p>
                  </a:txBody>
                  <a:tcPr/>
                </a:tc>
              </a:tr>
              <a:tr h="370840">
                <a:tc>
                  <a:txBody>
                    <a:bodyPr/>
                    <a:lstStyle/>
                    <a:p>
                      <a:r>
                        <a:rPr lang="en-US" dirty="0" smtClean="0"/>
                        <a:t>1</a:t>
                      </a:r>
                      <a:endParaRPr lang="sw-KE" dirty="0"/>
                    </a:p>
                  </a:txBody>
                  <a:tcPr/>
                </a:tc>
                <a:tc>
                  <a:txBody>
                    <a:bodyPr/>
                    <a:lstStyle/>
                    <a:p>
                      <a:r>
                        <a:rPr lang="en-US" dirty="0" smtClean="0"/>
                        <a:t>Asymptomatic</a:t>
                      </a:r>
                    </a:p>
                    <a:p>
                      <a:r>
                        <a:rPr lang="en-US" dirty="0" smtClean="0"/>
                        <a:t>Persistent</a:t>
                      </a:r>
                      <a:r>
                        <a:rPr lang="en-US" baseline="0" dirty="0" smtClean="0"/>
                        <a:t> generalized lymphadenopathy.</a:t>
                      </a:r>
                      <a:endParaRPr lang="sw-KE" dirty="0"/>
                    </a:p>
                  </a:txBody>
                  <a:tcPr/>
                </a:tc>
              </a:tr>
            </a:tbl>
          </a:graphicData>
        </a:graphic>
      </p:graphicFrame>
    </p:spTree>
    <p:extLst>
      <p:ext uri="{BB962C8B-B14F-4D97-AF65-F5344CB8AC3E}">
        <p14:creationId xmlns="" xmlns:p14="http://schemas.microsoft.com/office/powerpoint/2010/main" val="37650568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STAGING.</a:t>
            </a:r>
            <a:endParaRPr lang="sw-KE" dirty="0"/>
          </a:p>
        </p:txBody>
      </p:sp>
      <p:graphicFrame>
        <p:nvGraphicFramePr>
          <p:cNvPr id="4" name="Content Placeholder 3"/>
          <p:cNvGraphicFramePr>
            <a:graphicFrameLocks noGrp="1"/>
          </p:cNvGraphicFramePr>
          <p:nvPr>
            <p:ph sz="quarter" idx="1"/>
            <p:extLst>
              <p:ext uri="{D42A27DB-BD31-4B8C-83A1-F6EECF244321}">
                <p14:modId xmlns="" xmlns:p14="http://schemas.microsoft.com/office/powerpoint/2010/main" val="3725819214"/>
              </p:ext>
            </p:extLst>
          </p:nvPr>
        </p:nvGraphicFramePr>
        <p:xfrm>
          <a:off x="914400" y="1447800"/>
          <a:ext cx="7772400" cy="2656840"/>
        </p:xfrm>
        <a:graphic>
          <a:graphicData uri="http://schemas.openxmlformats.org/drawingml/2006/table">
            <a:tbl>
              <a:tblPr firstRow="1" bandRow="1">
                <a:tableStyleId>{5C22544A-7EE6-4342-B048-85BDC9FD1C3A}</a:tableStyleId>
              </a:tblPr>
              <a:tblGrid>
                <a:gridCol w="921296"/>
                <a:gridCol w="6851104"/>
              </a:tblGrid>
              <a:tr h="370840">
                <a:tc>
                  <a:txBody>
                    <a:bodyPr/>
                    <a:lstStyle/>
                    <a:p>
                      <a:r>
                        <a:rPr lang="en-US" dirty="0" smtClean="0"/>
                        <a:t>STAGE</a:t>
                      </a:r>
                      <a:endParaRPr lang="sw-KE" dirty="0"/>
                    </a:p>
                  </a:txBody>
                  <a:tcPr/>
                </a:tc>
                <a:tc>
                  <a:txBody>
                    <a:bodyPr/>
                    <a:lstStyle/>
                    <a:p>
                      <a:r>
                        <a:rPr lang="en-US" dirty="0" smtClean="0"/>
                        <a:t>MANIFESTATION.</a:t>
                      </a:r>
                      <a:endParaRPr lang="sw-KE" dirty="0"/>
                    </a:p>
                  </a:txBody>
                  <a:tcPr/>
                </a:tc>
              </a:tr>
              <a:tr h="370840">
                <a:tc>
                  <a:txBody>
                    <a:bodyPr/>
                    <a:lstStyle/>
                    <a:p>
                      <a:r>
                        <a:rPr lang="en-US" dirty="0" smtClean="0"/>
                        <a:t>2</a:t>
                      </a:r>
                      <a:endParaRPr lang="sw-KE" dirty="0"/>
                    </a:p>
                  </a:txBody>
                  <a:tcPr/>
                </a:tc>
                <a:tc>
                  <a:txBody>
                    <a:bodyPr/>
                    <a:lstStyle/>
                    <a:p>
                      <a:r>
                        <a:rPr kumimoji="0" lang="en-US" sz="1800" b="0" i="0" u="none" strike="noStrike" kern="1200" baseline="0" dirty="0" smtClean="0">
                          <a:solidFill>
                            <a:schemeClr val="dk1"/>
                          </a:solidFill>
                          <a:latin typeface="+mn-lt"/>
                          <a:ea typeface="+mn-ea"/>
                          <a:cs typeface="+mn-cs"/>
                        </a:rPr>
                        <a:t>Moderate unexplained weight loss (&lt; 10% of presumed body weight)</a:t>
                      </a:r>
                    </a:p>
                    <a:p>
                      <a:r>
                        <a:rPr kumimoji="0" lang="sw-KE" sz="1800" b="0" i="0" u="none" strike="noStrike" kern="1200" baseline="0" dirty="0" smtClean="0">
                          <a:solidFill>
                            <a:schemeClr val="dk1"/>
                          </a:solidFill>
                          <a:latin typeface="+mn-lt"/>
                          <a:ea typeface="+mn-ea"/>
                          <a:cs typeface="+mn-cs"/>
                        </a:rPr>
                        <a:t>• Recurrent respiratory tract infections</a:t>
                      </a:r>
                    </a:p>
                    <a:p>
                      <a:r>
                        <a:rPr kumimoji="0" lang="sw-KE" sz="1800" b="0" i="0" u="none" strike="noStrike" kern="1200" baseline="0" dirty="0" smtClean="0">
                          <a:solidFill>
                            <a:schemeClr val="dk1"/>
                          </a:solidFill>
                          <a:latin typeface="+mn-lt"/>
                          <a:ea typeface="+mn-ea"/>
                          <a:cs typeface="+mn-cs"/>
                        </a:rPr>
                        <a:t>• Herpes zoster</a:t>
                      </a:r>
                    </a:p>
                    <a:p>
                      <a:r>
                        <a:rPr kumimoji="0" lang="sw-KE" sz="1800" b="0" i="0" u="none" strike="noStrike" kern="1200" baseline="0" dirty="0" smtClean="0">
                          <a:solidFill>
                            <a:schemeClr val="dk1"/>
                          </a:solidFill>
                          <a:latin typeface="+mn-lt"/>
                          <a:ea typeface="+mn-ea"/>
                          <a:cs typeface="+mn-cs"/>
                        </a:rPr>
                        <a:t>• Angular cheilitis</a:t>
                      </a:r>
                    </a:p>
                    <a:p>
                      <a:r>
                        <a:rPr kumimoji="0" lang="sw-KE" sz="1800" b="0" i="0" u="none" strike="noStrike" kern="1200" baseline="0" dirty="0" smtClean="0">
                          <a:solidFill>
                            <a:schemeClr val="dk1"/>
                          </a:solidFill>
                          <a:latin typeface="+mn-lt"/>
                          <a:ea typeface="+mn-ea"/>
                          <a:cs typeface="+mn-cs"/>
                        </a:rPr>
                        <a:t>• Recurrent oral ulcerations</a:t>
                      </a:r>
                    </a:p>
                    <a:p>
                      <a:r>
                        <a:rPr kumimoji="0" lang="sw-KE" sz="1800" b="0" i="0" u="none" strike="noStrike" kern="1200" baseline="0" dirty="0" smtClean="0">
                          <a:solidFill>
                            <a:schemeClr val="dk1"/>
                          </a:solidFill>
                          <a:latin typeface="+mn-lt"/>
                          <a:ea typeface="+mn-ea"/>
                          <a:cs typeface="+mn-cs"/>
                        </a:rPr>
                        <a:t>• Papular pruritic eruptions</a:t>
                      </a:r>
                    </a:p>
                    <a:p>
                      <a:r>
                        <a:rPr kumimoji="0" lang="sw-KE" sz="1800" b="0" i="0" u="none" strike="noStrike" kern="1200" baseline="0" dirty="0" smtClean="0">
                          <a:solidFill>
                            <a:schemeClr val="dk1"/>
                          </a:solidFill>
                          <a:latin typeface="+mn-lt"/>
                          <a:ea typeface="+mn-ea"/>
                          <a:cs typeface="+mn-cs"/>
                        </a:rPr>
                        <a:t>• Seborrheic dermatitis</a:t>
                      </a:r>
                    </a:p>
                    <a:p>
                      <a:r>
                        <a:rPr kumimoji="0" lang="sw-KE" sz="1800" b="0" i="0" u="none" strike="noStrike" kern="1200" baseline="0" dirty="0" smtClean="0">
                          <a:solidFill>
                            <a:schemeClr val="dk1"/>
                          </a:solidFill>
                          <a:latin typeface="+mn-lt"/>
                          <a:ea typeface="+mn-ea"/>
                          <a:cs typeface="+mn-cs"/>
                        </a:rPr>
                        <a:t>• Fungal nail infections</a:t>
                      </a:r>
                      <a:endParaRPr lang="sw-KE" dirty="0"/>
                    </a:p>
                  </a:txBody>
                  <a:tcPr/>
                </a:tc>
              </a:tr>
            </a:tbl>
          </a:graphicData>
        </a:graphic>
      </p:graphicFrame>
    </p:spTree>
    <p:extLst>
      <p:ext uri="{BB962C8B-B14F-4D97-AF65-F5344CB8AC3E}">
        <p14:creationId xmlns="" xmlns:p14="http://schemas.microsoft.com/office/powerpoint/2010/main" val="36864687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STAGING.</a:t>
            </a:r>
            <a:endParaRPr lang="sw-KE" dirty="0"/>
          </a:p>
        </p:txBody>
      </p:sp>
      <p:graphicFrame>
        <p:nvGraphicFramePr>
          <p:cNvPr id="4" name="Content Placeholder 3"/>
          <p:cNvGraphicFramePr>
            <a:graphicFrameLocks noGrp="1"/>
          </p:cNvGraphicFramePr>
          <p:nvPr>
            <p:ph sz="quarter" idx="1"/>
            <p:extLst>
              <p:ext uri="{D42A27DB-BD31-4B8C-83A1-F6EECF244321}">
                <p14:modId xmlns="" xmlns:p14="http://schemas.microsoft.com/office/powerpoint/2010/main" val="1151133905"/>
              </p:ext>
            </p:extLst>
          </p:nvPr>
        </p:nvGraphicFramePr>
        <p:xfrm>
          <a:off x="914400" y="1447800"/>
          <a:ext cx="7772400" cy="3479800"/>
        </p:xfrm>
        <a:graphic>
          <a:graphicData uri="http://schemas.openxmlformats.org/drawingml/2006/table">
            <a:tbl>
              <a:tblPr firstRow="1" bandRow="1">
                <a:tableStyleId>{5C22544A-7EE6-4342-B048-85BDC9FD1C3A}</a:tableStyleId>
              </a:tblPr>
              <a:tblGrid>
                <a:gridCol w="921296"/>
                <a:gridCol w="6851104"/>
              </a:tblGrid>
              <a:tr h="370840">
                <a:tc>
                  <a:txBody>
                    <a:bodyPr/>
                    <a:lstStyle/>
                    <a:p>
                      <a:r>
                        <a:rPr lang="en-US" dirty="0" smtClean="0"/>
                        <a:t>STAGE</a:t>
                      </a:r>
                      <a:endParaRPr lang="sw-KE" dirty="0"/>
                    </a:p>
                  </a:txBody>
                  <a:tcPr/>
                </a:tc>
                <a:tc>
                  <a:txBody>
                    <a:bodyPr/>
                    <a:lstStyle/>
                    <a:p>
                      <a:r>
                        <a:rPr lang="en-US" dirty="0" smtClean="0"/>
                        <a:t>MANIFESTATION.</a:t>
                      </a:r>
                      <a:endParaRPr lang="sw-KE" dirty="0"/>
                    </a:p>
                  </a:txBody>
                  <a:tcPr/>
                </a:tc>
              </a:tr>
              <a:tr h="370840">
                <a:tc>
                  <a:txBody>
                    <a:bodyPr/>
                    <a:lstStyle/>
                    <a:p>
                      <a:r>
                        <a:rPr lang="en-US" dirty="0" smtClean="0"/>
                        <a:t>3</a:t>
                      </a:r>
                      <a:endParaRPr lang="sw-KE" dirty="0"/>
                    </a:p>
                  </a:txBody>
                  <a:tcPr/>
                </a:tc>
                <a:tc>
                  <a:txBody>
                    <a:bodyPr/>
                    <a:lstStyle/>
                    <a:p>
                      <a:pPr marL="342900" indent="-342900">
                        <a:buFont typeface="Arial" pitchFamily="34" charset="0"/>
                        <a:buChar char="•"/>
                      </a:pPr>
                      <a:r>
                        <a:rPr kumimoji="0" lang="en-US" sz="1800" b="0" i="0" u="none" strike="noStrike" kern="1200" baseline="0" dirty="0" smtClean="0">
                          <a:solidFill>
                            <a:schemeClr val="dk1"/>
                          </a:solidFill>
                          <a:latin typeface="+mn-lt"/>
                          <a:ea typeface="+mn-ea"/>
                          <a:cs typeface="+mn-cs"/>
                        </a:rPr>
                        <a:t>Unexplained severe weight loss (&gt; 10% of presumed body weight)</a:t>
                      </a:r>
                    </a:p>
                    <a:p>
                      <a:pPr marL="342900" indent="-342900">
                        <a:buFont typeface="Arial" pitchFamily="34" charset="0"/>
                        <a:buChar char="•"/>
                      </a:pPr>
                      <a:r>
                        <a:rPr kumimoji="0" lang="en-US" sz="1800" b="0" i="0" u="none" strike="noStrike" kern="1200" baseline="0" dirty="0" smtClean="0">
                          <a:solidFill>
                            <a:schemeClr val="dk1"/>
                          </a:solidFill>
                          <a:latin typeface="+mn-lt"/>
                          <a:ea typeface="+mn-ea"/>
                          <a:cs typeface="+mn-cs"/>
                        </a:rPr>
                        <a:t> Unexplained chronic diarrhoea for more than one month</a:t>
                      </a:r>
                    </a:p>
                    <a:p>
                      <a:pPr marL="342900" indent="-342900">
                        <a:buFont typeface="Arial" pitchFamily="34" charset="0"/>
                        <a:buChar char="•"/>
                      </a:pPr>
                      <a:r>
                        <a:rPr kumimoji="0" lang="en-US" sz="1800" b="0" i="0" u="none" strike="noStrike" kern="1200" baseline="0" dirty="0" smtClean="0">
                          <a:solidFill>
                            <a:schemeClr val="dk1"/>
                          </a:solidFill>
                          <a:latin typeface="+mn-lt"/>
                          <a:ea typeface="+mn-ea"/>
                          <a:cs typeface="+mn-cs"/>
                        </a:rPr>
                        <a:t> Unexplained persistent fever (intermittent or constant, lasting for &gt;1 month)</a:t>
                      </a:r>
                    </a:p>
                    <a:p>
                      <a:pPr marL="342900" indent="-342900">
                        <a:buFont typeface="Arial" pitchFamily="34" charset="0"/>
                        <a:buChar char="•"/>
                      </a:pPr>
                      <a:r>
                        <a:rPr kumimoji="0" lang="sw-KE" sz="1800" b="0" i="0" u="none" strike="noStrike" kern="1200" baseline="0" dirty="0" smtClean="0">
                          <a:solidFill>
                            <a:schemeClr val="dk1"/>
                          </a:solidFill>
                          <a:latin typeface="+mn-lt"/>
                          <a:ea typeface="+mn-ea"/>
                          <a:cs typeface="+mn-cs"/>
                        </a:rPr>
                        <a:t> Persistent oral candidiasis</a:t>
                      </a:r>
                    </a:p>
                    <a:p>
                      <a:pPr marL="342900" indent="-342900">
                        <a:buFont typeface="Arial" pitchFamily="34" charset="0"/>
                        <a:buChar char="•"/>
                      </a:pPr>
                      <a:r>
                        <a:rPr kumimoji="0" lang="sw-KE" sz="1800" b="0" i="0" u="none" strike="noStrike" kern="1200" baseline="0" dirty="0" smtClean="0">
                          <a:solidFill>
                            <a:schemeClr val="dk1"/>
                          </a:solidFill>
                          <a:latin typeface="+mn-lt"/>
                          <a:ea typeface="+mn-ea"/>
                          <a:cs typeface="+mn-cs"/>
                        </a:rPr>
                        <a:t> Oral hairy leukoplakia</a:t>
                      </a:r>
                    </a:p>
                    <a:p>
                      <a:pPr marL="342900" indent="-342900">
                        <a:buFont typeface="Arial" pitchFamily="34" charset="0"/>
                        <a:buChar char="•"/>
                      </a:pPr>
                      <a:r>
                        <a:rPr kumimoji="0" lang="sw-KE" sz="1800" b="0" i="0" u="none" strike="noStrike" kern="1200" baseline="0" dirty="0" smtClean="0">
                          <a:solidFill>
                            <a:schemeClr val="dk1"/>
                          </a:solidFill>
                          <a:latin typeface="+mn-lt"/>
                          <a:ea typeface="+mn-ea"/>
                          <a:cs typeface="+mn-cs"/>
                        </a:rPr>
                        <a:t> Pulmonary tuberculosis</a:t>
                      </a:r>
                    </a:p>
                    <a:p>
                      <a:pPr marL="342900" indent="-342900">
                        <a:buFont typeface="Arial" pitchFamily="34" charset="0"/>
                        <a:buChar char="•"/>
                      </a:pPr>
                      <a:r>
                        <a:rPr kumimoji="0" lang="sw-KE" sz="1800" b="0" i="0" u="none" strike="noStrike" kern="1200" baseline="0" dirty="0" smtClean="0">
                          <a:solidFill>
                            <a:schemeClr val="dk1"/>
                          </a:solidFill>
                          <a:latin typeface="+mn-lt"/>
                          <a:ea typeface="+mn-ea"/>
                          <a:cs typeface="+mn-cs"/>
                        </a:rPr>
                        <a:t> Severe bacterial infections (e.g. pneumonia, empyema, meningitis)</a:t>
                      </a:r>
                    </a:p>
                    <a:p>
                      <a:pPr marL="342900" indent="-342900">
                        <a:buFont typeface="Arial" pitchFamily="34" charset="0"/>
                        <a:buChar char="•"/>
                      </a:pPr>
                      <a:r>
                        <a:rPr kumimoji="0" lang="en-US" sz="1800" b="0" i="0" u="none" strike="noStrike" kern="1200" baseline="0" dirty="0" smtClean="0">
                          <a:solidFill>
                            <a:schemeClr val="dk1"/>
                          </a:solidFill>
                          <a:latin typeface="+mn-lt"/>
                          <a:ea typeface="+mn-ea"/>
                          <a:cs typeface="+mn-cs"/>
                        </a:rPr>
                        <a:t> Acute necrotizing ulcerative stomatitis, gingivitis or periodontitis</a:t>
                      </a:r>
                    </a:p>
                    <a:p>
                      <a:pPr marL="342900" indent="-342900">
                        <a:buFont typeface="Arial" pitchFamily="34" charset="0"/>
                        <a:buChar char="•"/>
                      </a:pPr>
                      <a:r>
                        <a:rPr kumimoji="0" lang="en-US" sz="1800" b="0" i="0" u="none" strike="noStrike" kern="1200" baseline="0" dirty="0" smtClean="0">
                          <a:solidFill>
                            <a:schemeClr val="dk1"/>
                          </a:solidFill>
                          <a:latin typeface="+mn-lt"/>
                          <a:ea typeface="+mn-ea"/>
                          <a:cs typeface="+mn-cs"/>
                        </a:rPr>
                        <a:t>Unexplained </a:t>
                      </a:r>
                      <a:r>
                        <a:rPr kumimoji="0" lang="en-US" sz="1800" b="0" i="0" u="none" strike="noStrike" kern="1200" baseline="0" dirty="0" err="1" smtClean="0">
                          <a:solidFill>
                            <a:schemeClr val="dk1"/>
                          </a:solidFill>
                          <a:latin typeface="+mn-lt"/>
                          <a:ea typeface="+mn-ea"/>
                          <a:cs typeface="+mn-cs"/>
                        </a:rPr>
                        <a:t>anaemia</a:t>
                      </a:r>
                      <a:r>
                        <a:rPr kumimoji="0" lang="en-US" sz="1800" b="0" i="0" u="none" strike="noStrike" kern="1200" baseline="0" dirty="0" smtClean="0">
                          <a:solidFill>
                            <a:schemeClr val="dk1"/>
                          </a:solidFill>
                          <a:latin typeface="+mn-lt"/>
                          <a:ea typeface="+mn-ea"/>
                          <a:cs typeface="+mn-cs"/>
                        </a:rPr>
                        <a:t>, neutropenia and/or thrombocytopenia for more than</a:t>
                      </a:r>
                    </a:p>
                    <a:p>
                      <a:r>
                        <a:rPr kumimoji="0" lang="sw-KE" sz="1800" b="0" i="0" u="none" strike="noStrike" kern="1200" baseline="0" dirty="0" smtClean="0">
                          <a:solidFill>
                            <a:schemeClr val="dk1"/>
                          </a:solidFill>
                          <a:latin typeface="+mn-lt"/>
                          <a:ea typeface="+mn-ea"/>
                          <a:cs typeface="+mn-cs"/>
                        </a:rPr>
                        <a:t>one month</a:t>
                      </a:r>
                      <a:endParaRPr lang="sw-KE" dirty="0"/>
                    </a:p>
                  </a:txBody>
                  <a:tcPr/>
                </a:tc>
              </a:tr>
            </a:tbl>
          </a:graphicData>
        </a:graphic>
      </p:graphicFrame>
    </p:spTree>
    <p:extLst>
      <p:ext uri="{BB962C8B-B14F-4D97-AF65-F5344CB8AC3E}">
        <p14:creationId xmlns="" xmlns:p14="http://schemas.microsoft.com/office/powerpoint/2010/main" val="40554085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STAGING.</a:t>
            </a:r>
            <a:endParaRPr lang="sw-KE" dirty="0"/>
          </a:p>
        </p:txBody>
      </p:sp>
      <p:graphicFrame>
        <p:nvGraphicFramePr>
          <p:cNvPr id="4" name="Content Placeholder 3"/>
          <p:cNvGraphicFramePr>
            <a:graphicFrameLocks noGrp="1"/>
          </p:cNvGraphicFramePr>
          <p:nvPr>
            <p:ph sz="quarter" idx="1"/>
            <p:extLst>
              <p:ext uri="{D42A27DB-BD31-4B8C-83A1-F6EECF244321}">
                <p14:modId xmlns="" xmlns:p14="http://schemas.microsoft.com/office/powerpoint/2010/main" val="4113467970"/>
              </p:ext>
            </p:extLst>
          </p:nvPr>
        </p:nvGraphicFramePr>
        <p:xfrm>
          <a:off x="914400" y="1447800"/>
          <a:ext cx="7772400" cy="4851400"/>
        </p:xfrm>
        <a:graphic>
          <a:graphicData uri="http://schemas.openxmlformats.org/drawingml/2006/table">
            <a:tbl>
              <a:tblPr firstRow="1" bandRow="1">
                <a:tableStyleId>{5C22544A-7EE6-4342-B048-85BDC9FD1C3A}</a:tableStyleId>
              </a:tblPr>
              <a:tblGrid>
                <a:gridCol w="993304"/>
                <a:gridCol w="6779096"/>
              </a:tblGrid>
              <a:tr h="370840">
                <a:tc>
                  <a:txBody>
                    <a:bodyPr/>
                    <a:lstStyle/>
                    <a:p>
                      <a:r>
                        <a:rPr lang="en-US" dirty="0" smtClean="0"/>
                        <a:t>STAGE</a:t>
                      </a:r>
                      <a:endParaRPr lang="sw-KE" dirty="0"/>
                    </a:p>
                  </a:txBody>
                  <a:tcPr/>
                </a:tc>
                <a:tc>
                  <a:txBody>
                    <a:bodyPr/>
                    <a:lstStyle/>
                    <a:p>
                      <a:r>
                        <a:rPr lang="en-US" dirty="0" smtClean="0"/>
                        <a:t>MANIFESTATION.</a:t>
                      </a:r>
                      <a:endParaRPr lang="sw-KE" dirty="0"/>
                    </a:p>
                  </a:txBody>
                  <a:tcPr/>
                </a:tc>
              </a:tr>
              <a:tr h="370840">
                <a:tc>
                  <a:txBody>
                    <a:bodyPr/>
                    <a:lstStyle/>
                    <a:p>
                      <a:r>
                        <a:rPr lang="en-US" dirty="0" smtClean="0"/>
                        <a:t>4</a:t>
                      </a:r>
                      <a:endParaRPr lang="sw-KE" dirty="0"/>
                    </a:p>
                  </a:txBody>
                  <a:tcPr/>
                </a:tc>
                <a:tc>
                  <a:txBody>
                    <a:bodyPr/>
                    <a:lstStyle/>
                    <a:p>
                      <a:pPr marL="285750" indent="-285750">
                        <a:buFont typeface="Arial" pitchFamily="34" charset="0"/>
                        <a:buChar char="•"/>
                      </a:pPr>
                      <a:r>
                        <a:rPr kumimoji="0" lang="en-US" sz="1800" b="0" i="0" u="none" strike="noStrike" kern="1200" baseline="0" dirty="0" smtClean="0">
                          <a:solidFill>
                            <a:schemeClr val="dk1"/>
                          </a:solidFill>
                          <a:latin typeface="+mn-lt"/>
                          <a:ea typeface="+mn-ea"/>
                          <a:cs typeface="+mn-cs"/>
                        </a:rPr>
                        <a:t>HIV wasting syndrome (weight loss &gt; 10%, plus either chronic unexplained</a:t>
                      </a:r>
                    </a:p>
                    <a:p>
                      <a:pPr marL="285750" indent="-285750">
                        <a:buFont typeface="Arial" pitchFamily="34" charset="0"/>
                        <a:buChar char="•"/>
                      </a:pPr>
                      <a:r>
                        <a:rPr kumimoji="0" lang="en-US" sz="1800" b="0" i="0" u="none" strike="noStrike" kern="1200" baseline="0" dirty="0" smtClean="0">
                          <a:solidFill>
                            <a:schemeClr val="dk1"/>
                          </a:solidFill>
                          <a:latin typeface="+mn-lt"/>
                          <a:ea typeface="+mn-ea"/>
                          <a:cs typeface="+mn-cs"/>
                        </a:rPr>
                        <a:t>diarrhoea or chronic unexplained fever)</a:t>
                      </a:r>
                    </a:p>
                    <a:p>
                      <a:pPr marL="285750" indent="-285750">
                        <a:buFont typeface="Arial" pitchFamily="34" charset="0"/>
                        <a:buChar char="•"/>
                      </a:pPr>
                      <a:r>
                        <a:rPr kumimoji="0" lang="sw-KE" sz="1800" b="0" i="0" u="none" strike="noStrike" kern="1200" baseline="0" dirty="0" smtClean="0">
                          <a:solidFill>
                            <a:schemeClr val="dk1"/>
                          </a:solidFill>
                          <a:latin typeface="+mn-lt"/>
                          <a:ea typeface="+mn-ea"/>
                          <a:cs typeface="+mn-cs"/>
                        </a:rPr>
                        <a:t> Pneumocystis pneumonia</a:t>
                      </a:r>
                    </a:p>
                    <a:p>
                      <a:pPr marL="285750" indent="-285750">
                        <a:buFont typeface="Arial" pitchFamily="34" charset="0"/>
                        <a:buChar char="•"/>
                      </a:pPr>
                      <a:r>
                        <a:rPr kumimoji="0" lang="sw-KE" sz="1800" b="0" i="0" u="none" strike="noStrike" kern="1200" baseline="0" dirty="0" smtClean="0">
                          <a:solidFill>
                            <a:schemeClr val="dk1"/>
                          </a:solidFill>
                          <a:latin typeface="+mn-lt"/>
                          <a:ea typeface="+mn-ea"/>
                          <a:cs typeface="+mn-cs"/>
                        </a:rPr>
                        <a:t> Recurrent severe bacterial pneumonia</a:t>
                      </a:r>
                    </a:p>
                    <a:p>
                      <a:pPr marL="285750" indent="-285750">
                        <a:buFont typeface="Arial" pitchFamily="34" charset="0"/>
                        <a:buChar char="•"/>
                      </a:pPr>
                      <a:r>
                        <a:rPr kumimoji="0" lang="en-US" sz="1800" b="0" i="0" u="none" strike="noStrike" kern="1200" baseline="0" dirty="0" smtClean="0">
                          <a:solidFill>
                            <a:schemeClr val="dk1"/>
                          </a:solidFill>
                          <a:latin typeface="+mn-lt"/>
                          <a:ea typeface="+mn-ea"/>
                          <a:cs typeface="+mn-cs"/>
                        </a:rPr>
                        <a:t> Chronic herpes simplex infection for more than one month</a:t>
                      </a:r>
                    </a:p>
                    <a:p>
                      <a:pPr marL="285750" indent="-285750">
                        <a:buFont typeface="Arial" pitchFamily="34" charset="0"/>
                        <a:buChar char="•"/>
                      </a:pPr>
                      <a:r>
                        <a:rPr kumimoji="0" lang="en-US" sz="1800" b="0" i="0" u="none" strike="noStrike" kern="1200" baseline="0" dirty="0" smtClean="0">
                          <a:solidFill>
                            <a:schemeClr val="dk1"/>
                          </a:solidFill>
                          <a:latin typeface="+mn-lt"/>
                          <a:ea typeface="+mn-ea"/>
                          <a:cs typeface="+mn-cs"/>
                        </a:rPr>
                        <a:t> Candidiasis of the </a:t>
                      </a:r>
                      <a:r>
                        <a:rPr kumimoji="0" lang="en-US" sz="1800" b="0" i="0" u="none" strike="noStrike" kern="1200" baseline="0" dirty="0" err="1" smtClean="0">
                          <a:solidFill>
                            <a:schemeClr val="dk1"/>
                          </a:solidFill>
                          <a:latin typeface="+mn-lt"/>
                          <a:ea typeface="+mn-ea"/>
                          <a:cs typeface="+mn-cs"/>
                        </a:rPr>
                        <a:t>oesophagus</a:t>
                      </a:r>
                      <a:r>
                        <a:rPr kumimoji="0" lang="en-US" sz="1800" b="0" i="0" u="none" strike="noStrike" kern="1200" baseline="0" dirty="0" smtClean="0">
                          <a:solidFill>
                            <a:schemeClr val="dk1"/>
                          </a:solidFill>
                          <a:latin typeface="+mn-lt"/>
                          <a:ea typeface="+mn-ea"/>
                          <a:cs typeface="+mn-cs"/>
                        </a:rPr>
                        <a:t>, trachea, bronchi or lungs</a:t>
                      </a:r>
                    </a:p>
                    <a:p>
                      <a:pPr marL="285750" indent="-285750">
                        <a:buFont typeface="Arial" pitchFamily="34" charset="0"/>
                        <a:buChar char="•"/>
                      </a:pPr>
                      <a:r>
                        <a:rPr kumimoji="0" lang="sw-KE" sz="1800" b="0" i="0" u="none" strike="noStrike" kern="1200" baseline="0" dirty="0" smtClean="0">
                          <a:solidFill>
                            <a:schemeClr val="dk1"/>
                          </a:solidFill>
                          <a:latin typeface="+mn-lt"/>
                          <a:ea typeface="+mn-ea"/>
                          <a:cs typeface="+mn-cs"/>
                        </a:rPr>
                        <a:t> Extrapulmonary tuberculosis</a:t>
                      </a:r>
                    </a:p>
                    <a:p>
                      <a:pPr marL="285750" indent="-285750">
                        <a:buFont typeface="Arial" pitchFamily="34" charset="0"/>
                        <a:buChar char="•"/>
                      </a:pPr>
                      <a:r>
                        <a:rPr kumimoji="0" lang="sw-KE" sz="1800" b="0" i="0" u="none" strike="noStrike" kern="1200" baseline="0" dirty="0" smtClean="0">
                          <a:solidFill>
                            <a:schemeClr val="dk1"/>
                          </a:solidFill>
                          <a:latin typeface="+mn-lt"/>
                          <a:ea typeface="+mn-ea"/>
                          <a:cs typeface="+mn-cs"/>
                        </a:rPr>
                        <a:t> Kaposi’s sarcoma</a:t>
                      </a:r>
                    </a:p>
                    <a:p>
                      <a:pPr marL="285750" indent="-285750">
                        <a:buFont typeface="Arial" pitchFamily="34" charset="0"/>
                        <a:buChar char="•"/>
                      </a:pPr>
                      <a:r>
                        <a:rPr kumimoji="0" lang="sw-KE" sz="1800" b="0" i="0" u="none" strike="noStrike" kern="1200" baseline="0" dirty="0" smtClean="0">
                          <a:solidFill>
                            <a:schemeClr val="dk1"/>
                          </a:solidFill>
                          <a:latin typeface="+mn-lt"/>
                          <a:ea typeface="+mn-ea"/>
                          <a:cs typeface="+mn-cs"/>
                        </a:rPr>
                        <a:t> Cytomegalovirus infection</a:t>
                      </a:r>
                    </a:p>
                    <a:p>
                      <a:pPr marL="285750" indent="-285750">
                        <a:buFont typeface="Arial" pitchFamily="34" charset="0"/>
                        <a:buChar char="•"/>
                      </a:pPr>
                      <a:r>
                        <a:rPr kumimoji="0" lang="sw-KE" sz="1800" b="0" i="0" u="none" strike="noStrike" kern="1200" baseline="0" dirty="0" smtClean="0">
                          <a:solidFill>
                            <a:schemeClr val="dk1"/>
                          </a:solidFill>
                          <a:latin typeface="+mn-lt"/>
                          <a:ea typeface="+mn-ea"/>
                          <a:cs typeface="+mn-cs"/>
                        </a:rPr>
                        <a:t> Central nervous system toxoplasmosis</a:t>
                      </a:r>
                    </a:p>
                    <a:p>
                      <a:pPr marL="285750" indent="-285750">
                        <a:buFont typeface="Arial" pitchFamily="34" charset="0"/>
                        <a:buChar char="•"/>
                      </a:pPr>
                      <a:r>
                        <a:rPr kumimoji="0" lang="sw-KE" sz="1800" b="0" i="0" u="none" strike="noStrike" kern="1200" baseline="0" dirty="0" smtClean="0">
                          <a:solidFill>
                            <a:schemeClr val="dk1"/>
                          </a:solidFill>
                          <a:latin typeface="+mn-lt"/>
                          <a:ea typeface="+mn-ea"/>
                          <a:cs typeface="+mn-cs"/>
                        </a:rPr>
                        <a:t> Invasive cervical carcinoma</a:t>
                      </a:r>
                    </a:p>
                    <a:p>
                      <a:pPr marL="285750" indent="-285750">
                        <a:buFont typeface="Arial" pitchFamily="34" charset="0"/>
                        <a:buChar char="•"/>
                      </a:pPr>
                      <a:r>
                        <a:rPr kumimoji="0" lang="sw-KE" sz="1800" b="0" i="0" u="none" strike="noStrike" kern="1200" baseline="0" dirty="0" smtClean="0">
                          <a:solidFill>
                            <a:schemeClr val="dk1"/>
                          </a:solidFill>
                          <a:latin typeface="+mn-lt"/>
                          <a:ea typeface="+mn-ea"/>
                          <a:cs typeface="+mn-cs"/>
                        </a:rPr>
                        <a:t> Atypical disseminated leishmaniasis</a:t>
                      </a:r>
                    </a:p>
                    <a:p>
                      <a:pPr marL="285750" indent="-285750">
                        <a:buFont typeface="Arial" pitchFamily="34" charset="0"/>
                        <a:buChar char="•"/>
                      </a:pPr>
                      <a:r>
                        <a:rPr kumimoji="0" lang="en-US" sz="1800" b="0" i="0" u="none" strike="noStrike" kern="1200" baseline="0" dirty="0" smtClean="0">
                          <a:solidFill>
                            <a:schemeClr val="dk1"/>
                          </a:solidFill>
                          <a:latin typeface="+mn-lt"/>
                          <a:ea typeface="+mn-ea"/>
                          <a:cs typeface="+mn-cs"/>
                        </a:rPr>
                        <a:t> Symptomatic HIV-associated nephropathy or HIV-associated</a:t>
                      </a:r>
                    </a:p>
                    <a:p>
                      <a:pPr marL="285750" indent="-285750">
                        <a:buFont typeface="Arial" pitchFamily="34" charset="0"/>
                        <a:buChar char="•"/>
                      </a:pPr>
                      <a:r>
                        <a:rPr kumimoji="0" lang="sw-KE" sz="1800" b="0" i="0" u="none" strike="noStrike" kern="1200" baseline="0" dirty="0" smtClean="0">
                          <a:solidFill>
                            <a:schemeClr val="dk1"/>
                          </a:solidFill>
                          <a:latin typeface="+mn-lt"/>
                          <a:ea typeface="+mn-ea"/>
                          <a:cs typeface="+mn-cs"/>
                        </a:rPr>
                        <a:t>cardiomyopathy</a:t>
                      </a:r>
                    </a:p>
                    <a:p>
                      <a:endParaRPr lang="sw-KE" dirty="0" smtClean="0"/>
                    </a:p>
                    <a:p>
                      <a:endParaRPr lang="sw-KE" dirty="0"/>
                    </a:p>
                  </a:txBody>
                  <a:tcPr/>
                </a:tc>
              </a:tr>
            </a:tbl>
          </a:graphicData>
        </a:graphic>
      </p:graphicFrame>
    </p:spTree>
    <p:extLst>
      <p:ext uri="{BB962C8B-B14F-4D97-AF65-F5344CB8AC3E}">
        <p14:creationId xmlns="" xmlns:p14="http://schemas.microsoft.com/office/powerpoint/2010/main" val="30621494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STAGING.</a:t>
            </a:r>
            <a:endParaRPr lang="sw-KE" dirty="0"/>
          </a:p>
        </p:txBody>
      </p:sp>
      <p:graphicFrame>
        <p:nvGraphicFramePr>
          <p:cNvPr id="4" name="Content Placeholder 3"/>
          <p:cNvGraphicFramePr>
            <a:graphicFrameLocks noGrp="1"/>
          </p:cNvGraphicFramePr>
          <p:nvPr>
            <p:ph sz="quarter" idx="1"/>
            <p:extLst>
              <p:ext uri="{D42A27DB-BD31-4B8C-83A1-F6EECF244321}">
                <p14:modId xmlns="" xmlns:p14="http://schemas.microsoft.com/office/powerpoint/2010/main" val="1645803040"/>
              </p:ext>
            </p:extLst>
          </p:nvPr>
        </p:nvGraphicFramePr>
        <p:xfrm>
          <a:off x="914400" y="1447800"/>
          <a:ext cx="7772400" cy="3205480"/>
        </p:xfrm>
        <a:graphic>
          <a:graphicData uri="http://schemas.openxmlformats.org/drawingml/2006/table">
            <a:tbl>
              <a:tblPr firstRow="1" bandRow="1">
                <a:tableStyleId>{5C22544A-7EE6-4342-B048-85BDC9FD1C3A}</a:tableStyleId>
              </a:tblPr>
              <a:tblGrid>
                <a:gridCol w="993304"/>
                <a:gridCol w="6779096"/>
              </a:tblGrid>
              <a:tr h="370840">
                <a:tc>
                  <a:txBody>
                    <a:bodyPr/>
                    <a:lstStyle/>
                    <a:p>
                      <a:r>
                        <a:rPr lang="en-US" dirty="0" smtClean="0"/>
                        <a:t>STAGE</a:t>
                      </a:r>
                      <a:endParaRPr lang="sw-KE" dirty="0"/>
                    </a:p>
                  </a:txBody>
                  <a:tcPr/>
                </a:tc>
                <a:tc>
                  <a:txBody>
                    <a:bodyPr/>
                    <a:lstStyle/>
                    <a:p>
                      <a:r>
                        <a:rPr lang="en-US" dirty="0" smtClean="0"/>
                        <a:t>MANIFESTATION.</a:t>
                      </a:r>
                      <a:endParaRPr lang="sw-KE" dirty="0"/>
                    </a:p>
                  </a:txBody>
                  <a:tcPr/>
                </a:tc>
              </a:tr>
              <a:tr h="370840">
                <a:tc>
                  <a:txBody>
                    <a:bodyPr/>
                    <a:lstStyle/>
                    <a:p>
                      <a:r>
                        <a:rPr lang="en-US" dirty="0" smtClean="0"/>
                        <a:t>4.</a:t>
                      </a:r>
                      <a:endParaRPr lang="sw-KE" dirty="0"/>
                    </a:p>
                  </a:txBody>
                  <a:tcPr/>
                </a:tc>
                <a:tc>
                  <a:txBody>
                    <a:bodyPr/>
                    <a:lstStyle/>
                    <a:p>
                      <a:pPr marL="285750" indent="-285750">
                        <a:buFont typeface="Wingdings" pitchFamily="2" charset="2"/>
                        <a:buChar char="v"/>
                      </a:pPr>
                      <a:r>
                        <a:rPr kumimoji="0" lang="sw-KE" sz="1800" b="0" i="0" u="none" strike="noStrike" kern="1200" baseline="0" dirty="0" smtClean="0">
                          <a:solidFill>
                            <a:schemeClr val="dk1"/>
                          </a:solidFill>
                          <a:latin typeface="+mn-lt"/>
                          <a:ea typeface="+mn-ea"/>
                          <a:cs typeface="+mn-cs"/>
                        </a:rPr>
                        <a:t>HIV encephalopathy</a:t>
                      </a:r>
                    </a:p>
                    <a:p>
                      <a:pPr marL="285750" indent="-285750">
                        <a:buFont typeface="Wingdings" pitchFamily="2" charset="2"/>
                        <a:buChar char="v"/>
                      </a:pPr>
                      <a:r>
                        <a:rPr kumimoji="0" lang="sw-KE" sz="1800" b="0" i="0" u="none" strike="noStrike" kern="1200" baseline="0" dirty="0" smtClean="0">
                          <a:solidFill>
                            <a:schemeClr val="dk1"/>
                          </a:solidFill>
                          <a:latin typeface="+mn-lt"/>
                          <a:ea typeface="+mn-ea"/>
                          <a:cs typeface="+mn-cs"/>
                        </a:rPr>
                        <a:t> Cryptococcal meningitis or other extrapulmonary cryptococcosis</a:t>
                      </a:r>
                    </a:p>
                    <a:p>
                      <a:pPr marL="285750" indent="-285750">
                        <a:buFont typeface="Wingdings" pitchFamily="2" charset="2"/>
                        <a:buChar char="v"/>
                      </a:pPr>
                      <a:r>
                        <a:rPr kumimoji="0" lang="sw-KE" sz="1800" b="0" i="0" u="none" strike="noStrike" kern="1200" baseline="0" dirty="0" smtClean="0">
                          <a:solidFill>
                            <a:schemeClr val="dk1"/>
                          </a:solidFill>
                          <a:latin typeface="+mn-lt"/>
                          <a:ea typeface="+mn-ea"/>
                          <a:cs typeface="+mn-cs"/>
                        </a:rPr>
                        <a:t> Disseminated non-tuberculous mycobacteria infection</a:t>
                      </a:r>
                    </a:p>
                    <a:p>
                      <a:pPr marL="285750" indent="-285750">
                        <a:buFont typeface="Wingdings" pitchFamily="2" charset="2"/>
                        <a:buChar char="v"/>
                      </a:pPr>
                      <a:r>
                        <a:rPr kumimoji="0" lang="sw-KE" sz="1800" b="0" i="0" u="none" strike="noStrike" kern="1200" baseline="0" dirty="0" smtClean="0">
                          <a:solidFill>
                            <a:schemeClr val="dk1"/>
                          </a:solidFill>
                          <a:latin typeface="+mn-lt"/>
                          <a:ea typeface="+mn-ea"/>
                          <a:cs typeface="+mn-cs"/>
                        </a:rPr>
                        <a:t> Progressive multifocal leukoencephalopathy</a:t>
                      </a:r>
                    </a:p>
                    <a:p>
                      <a:pPr marL="285750" indent="-285750">
                        <a:buFont typeface="Wingdings" pitchFamily="2" charset="2"/>
                        <a:buChar char="v"/>
                      </a:pPr>
                      <a:r>
                        <a:rPr kumimoji="0" lang="sw-KE" sz="1800" b="0" i="0" u="none" strike="noStrike" kern="1200" baseline="0" dirty="0" smtClean="0">
                          <a:solidFill>
                            <a:schemeClr val="dk1"/>
                          </a:solidFill>
                          <a:latin typeface="+mn-lt"/>
                          <a:ea typeface="+mn-ea"/>
                          <a:cs typeface="+mn-cs"/>
                        </a:rPr>
                        <a:t> Chronic cryptosporidiosis</a:t>
                      </a:r>
                    </a:p>
                    <a:p>
                      <a:pPr marL="285750" indent="-285750">
                        <a:buFont typeface="Wingdings" pitchFamily="2" charset="2"/>
                        <a:buChar char="v"/>
                      </a:pPr>
                      <a:r>
                        <a:rPr kumimoji="0" lang="sw-KE" sz="1800" b="0" i="0" u="none" strike="noStrike" kern="1200" baseline="0" dirty="0" smtClean="0">
                          <a:solidFill>
                            <a:schemeClr val="dk1"/>
                          </a:solidFill>
                          <a:latin typeface="+mn-lt"/>
                          <a:ea typeface="+mn-ea"/>
                          <a:cs typeface="+mn-cs"/>
                        </a:rPr>
                        <a:t> Chronic isosporiasis</a:t>
                      </a:r>
                    </a:p>
                    <a:p>
                      <a:pPr marL="285750" indent="-285750">
                        <a:buFont typeface="Wingdings" pitchFamily="2" charset="2"/>
                        <a:buChar char="v"/>
                      </a:pPr>
                      <a:r>
                        <a:rPr kumimoji="0" lang="sw-KE" sz="1800" b="0" i="0" u="none" strike="noStrike" kern="1200" baseline="0" dirty="0" smtClean="0">
                          <a:solidFill>
                            <a:schemeClr val="dk1"/>
                          </a:solidFill>
                          <a:latin typeface="+mn-lt"/>
                          <a:ea typeface="+mn-ea"/>
                          <a:cs typeface="+mn-cs"/>
                        </a:rPr>
                        <a:t> Disseminated mycosis</a:t>
                      </a:r>
                    </a:p>
                    <a:p>
                      <a:pPr marL="285750" indent="-285750">
                        <a:buFont typeface="Wingdings" pitchFamily="2" charset="2"/>
                        <a:buChar char="v"/>
                      </a:pPr>
                      <a:r>
                        <a:rPr kumimoji="0" lang="sw-KE" sz="1800" b="0" i="0" u="none" strike="noStrike" kern="1200" baseline="0" dirty="0" smtClean="0">
                          <a:solidFill>
                            <a:schemeClr val="dk1"/>
                          </a:solidFill>
                          <a:latin typeface="+mn-lt"/>
                          <a:ea typeface="+mn-ea"/>
                          <a:cs typeface="+mn-cs"/>
                        </a:rPr>
                        <a:t> Recurrent non-typhoid salmonella septicemia</a:t>
                      </a:r>
                    </a:p>
                    <a:p>
                      <a:pPr marL="285750" indent="-285750">
                        <a:buFont typeface="Wingdings" pitchFamily="2" charset="2"/>
                        <a:buChar char="v"/>
                      </a:pPr>
                      <a:r>
                        <a:rPr kumimoji="0" lang="sw-KE" sz="1800" b="0" i="0" u="none" strike="noStrike" kern="1200" baseline="0" dirty="0" smtClean="0">
                          <a:solidFill>
                            <a:schemeClr val="dk1"/>
                          </a:solidFill>
                          <a:latin typeface="+mn-lt"/>
                          <a:ea typeface="+mn-ea"/>
                          <a:cs typeface="+mn-cs"/>
                        </a:rPr>
                        <a:t> Lymphoma</a:t>
                      </a:r>
                    </a:p>
                    <a:p>
                      <a:endParaRPr lang="sw-KE" dirty="0"/>
                    </a:p>
                  </a:txBody>
                  <a:tcPr/>
                </a:tc>
              </a:tr>
            </a:tbl>
          </a:graphicData>
        </a:graphic>
      </p:graphicFrame>
    </p:spTree>
    <p:extLst>
      <p:ext uri="{BB962C8B-B14F-4D97-AF65-F5344CB8AC3E}">
        <p14:creationId xmlns="" xmlns:p14="http://schemas.microsoft.com/office/powerpoint/2010/main" val="26921864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Laboratory checks before initiation of ART.</a:t>
            </a:r>
            <a:endParaRPr lang="en-US" dirty="0"/>
          </a:p>
        </p:txBody>
      </p:sp>
      <p:graphicFrame>
        <p:nvGraphicFramePr>
          <p:cNvPr id="4" name="Content Placeholder 3"/>
          <p:cNvGraphicFramePr>
            <a:graphicFrameLocks noGrp="1"/>
          </p:cNvGraphicFramePr>
          <p:nvPr>
            <p:ph sz="quarter" idx="1"/>
            <p:extLst>
              <p:ext uri="{D42A27DB-BD31-4B8C-83A1-F6EECF244321}">
                <p14:modId xmlns="" xmlns:p14="http://schemas.microsoft.com/office/powerpoint/2010/main" val="1403535965"/>
              </p:ext>
            </p:extLst>
          </p:nvPr>
        </p:nvGraphicFramePr>
        <p:xfrm>
          <a:off x="914400" y="1447800"/>
          <a:ext cx="7772400" cy="4450080"/>
        </p:xfrm>
        <a:graphic>
          <a:graphicData uri="http://schemas.openxmlformats.org/drawingml/2006/table">
            <a:tbl>
              <a:tblPr firstRow="1" bandRow="1">
                <a:tableStyleId>{5C22544A-7EE6-4342-B048-85BDC9FD1C3A}</a:tableStyleId>
              </a:tblPr>
              <a:tblGrid>
                <a:gridCol w="2590800"/>
                <a:gridCol w="1354832"/>
                <a:gridCol w="3826768"/>
              </a:tblGrid>
              <a:tr h="370840">
                <a:tc>
                  <a:txBody>
                    <a:bodyPr/>
                    <a:lstStyle/>
                    <a:p>
                      <a:r>
                        <a:rPr lang="en-US" dirty="0" smtClean="0"/>
                        <a:t>TEST</a:t>
                      </a:r>
                      <a:endParaRPr lang="sw-KE" dirty="0"/>
                    </a:p>
                  </a:txBody>
                  <a:tcPr/>
                </a:tc>
                <a:tc>
                  <a:txBody>
                    <a:bodyPr/>
                    <a:lstStyle/>
                    <a:p>
                      <a:r>
                        <a:rPr lang="en-US" dirty="0" smtClean="0"/>
                        <a:t>1</a:t>
                      </a:r>
                      <a:r>
                        <a:rPr lang="en-US" baseline="30000" dirty="0" smtClean="0"/>
                        <a:t>ST</a:t>
                      </a:r>
                      <a:r>
                        <a:rPr lang="en-US" dirty="0" smtClean="0"/>
                        <a:t> VISIT</a:t>
                      </a:r>
                      <a:endParaRPr lang="sw-KE" dirty="0"/>
                    </a:p>
                  </a:txBody>
                  <a:tcPr/>
                </a:tc>
                <a:tc>
                  <a:txBody>
                    <a:bodyPr/>
                    <a:lstStyle/>
                    <a:p>
                      <a:r>
                        <a:rPr lang="en-US" dirty="0" smtClean="0"/>
                        <a:t>COMMENTS.</a:t>
                      </a:r>
                      <a:endParaRPr lang="sw-KE" dirty="0"/>
                    </a:p>
                  </a:txBody>
                  <a:tcPr/>
                </a:tc>
              </a:tr>
              <a:tr h="370840">
                <a:tc>
                  <a:txBody>
                    <a:bodyPr/>
                    <a:lstStyle/>
                    <a:p>
                      <a:r>
                        <a:rPr lang="en-US" dirty="0" smtClean="0"/>
                        <a:t>HIV serology</a:t>
                      </a:r>
                      <a:endParaRPr lang="sw-KE" dirty="0"/>
                    </a:p>
                  </a:txBody>
                  <a:tcPr/>
                </a:tc>
                <a:tc>
                  <a:txBody>
                    <a:bodyPr/>
                    <a:lstStyle/>
                    <a:p>
                      <a:pPr marL="0" indent="0">
                        <a:buFont typeface="+mj-lt"/>
                        <a:buNone/>
                      </a:pPr>
                      <a:r>
                        <a:rPr lang="en-US" dirty="0" smtClean="0"/>
                        <a:t>checked</a:t>
                      </a:r>
                      <a:endParaRPr lang="sw-KE" dirty="0"/>
                    </a:p>
                  </a:txBody>
                  <a:tcPr/>
                </a:tc>
                <a:tc>
                  <a:txBody>
                    <a:bodyPr/>
                    <a:lstStyle/>
                    <a:p>
                      <a:r>
                        <a:rPr lang="en-US" dirty="0" smtClean="0"/>
                        <a:t>For patients with no documented HIV test.</a:t>
                      </a:r>
                      <a:endParaRPr lang="sw-KE" dirty="0"/>
                    </a:p>
                  </a:txBody>
                  <a:tcPr/>
                </a:tc>
              </a:tr>
              <a:tr h="370840">
                <a:tc>
                  <a:txBody>
                    <a:bodyPr/>
                    <a:lstStyle/>
                    <a:p>
                      <a:r>
                        <a:rPr lang="en-US" dirty="0" smtClean="0"/>
                        <a:t>CD4</a:t>
                      </a:r>
                      <a:r>
                        <a:rPr lang="en-US" baseline="0" dirty="0" smtClean="0"/>
                        <a:t> count</a:t>
                      </a:r>
                      <a:endParaRPr lang="sw-KE" dirty="0"/>
                    </a:p>
                  </a:txBody>
                  <a:tcPr/>
                </a:tc>
                <a:tc>
                  <a:txBody>
                    <a:bodyPr/>
                    <a:lstStyle/>
                    <a:p>
                      <a:r>
                        <a:rPr lang="en-US" dirty="0" smtClean="0"/>
                        <a:t>checked</a:t>
                      </a:r>
                      <a:endParaRPr lang="sw-KE" dirty="0"/>
                    </a:p>
                  </a:txBody>
                  <a:tcPr/>
                </a:tc>
                <a:tc>
                  <a:txBody>
                    <a:bodyPr/>
                    <a:lstStyle/>
                    <a:p>
                      <a:endParaRPr lang="sw-KE"/>
                    </a:p>
                  </a:txBody>
                  <a:tcPr/>
                </a:tc>
              </a:tr>
              <a:tr h="370840">
                <a:tc>
                  <a:txBody>
                    <a:bodyPr/>
                    <a:lstStyle/>
                    <a:p>
                      <a:r>
                        <a:rPr lang="en-US" dirty="0" smtClean="0"/>
                        <a:t>Viral Load</a:t>
                      </a:r>
                      <a:endParaRPr lang="sw-KE" dirty="0"/>
                    </a:p>
                  </a:txBody>
                  <a:tcPr/>
                </a:tc>
                <a:tc>
                  <a:txBody>
                    <a:bodyPr/>
                    <a:lstStyle/>
                    <a:p>
                      <a:r>
                        <a:rPr lang="en-US" dirty="0" smtClean="0"/>
                        <a:t>Not done</a:t>
                      </a:r>
                      <a:endParaRPr lang="sw-KE" dirty="0"/>
                    </a:p>
                  </a:txBody>
                  <a:tcPr/>
                </a:tc>
                <a:tc>
                  <a:txBody>
                    <a:bodyPr/>
                    <a:lstStyle/>
                    <a:p>
                      <a:r>
                        <a:rPr lang="en-US" dirty="0" smtClean="0"/>
                        <a:t>Not required at baseline.</a:t>
                      </a:r>
                      <a:endParaRPr lang="sw-KE" dirty="0"/>
                    </a:p>
                  </a:txBody>
                  <a:tcPr/>
                </a:tc>
              </a:tr>
              <a:tr h="370840">
                <a:tc>
                  <a:txBody>
                    <a:bodyPr/>
                    <a:lstStyle/>
                    <a:p>
                      <a:r>
                        <a:rPr lang="en-US" dirty="0" smtClean="0"/>
                        <a:t>HB</a:t>
                      </a:r>
                      <a:endParaRPr lang="sw-KE" dirty="0"/>
                    </a:p>
                  </a:txBody>
                  <a:tcPr/>
                </a:tc>
                <a:tc>
                  <a:txBody>
                    <a:bodyPr/>
                    <a:lstStyle/>
                    <a:p>
                      <a:r>
                        <a:rPr lang="en-US" dirty="0" smtClean="0"/>
                        <a:t>checked</a:t>
                      </a:r>
                      <a:endParaRPr lang="sw-KE" dirty="0"/>
                    </a:p>
                  </a:txBody>
                  <a:tcPr/>
                </a:tc>
                <a:tc>
                  <a:txBody>
                    <a:bodyPr/>
                    <a:lstStyle/>
                    <a:p>
                      <a:endParaRPr lang="sw-KE"/>
                    </a:p>
                  </a:txBody>
                  <a:tcPr/>
                </a:tc>
              </a:tr>
              <a:tr h="370840">
                <a:tc>
                  <a:txBody>
                    <a:bodyPr/>
                    <a:lstStyle/>
                    <a:p>
                      <a:r>
                        <a:rPr lang="en-US" dirty="0" smtClean="0"/>
                        <a:t>ALT</a:t>
                      </a:r>
                      <a:endParaRPr lang="sw-KE" dirty="0"/>
                    </a:p>
                  </a:txBody>
                  <a:tcPr/>
                </a:tc>
                <a:tc>
                  <a:txBody>
                    <a:bodyPr/>
                    <a:lstStyle/>
                    <a:p>
                      <a:r>
                        <a:rPr lang="en-US" dirty="0" smtClean="0"/>
                        <a:t>Checked.</a:t>
                      </a:r>
                      <a:endParaRPr lang="sw-KE" dirty="0"/>
                    </a:p>
                  </a:txBody>
                  <a:tcPr/>
                </a:tc>
                <a:tc>
                  <a:txBody>
                    <a:bodyPr/>
                    <a:lstStyle/>
                    <a:p>
                      <a:endParaRPr lang="sw-KE"/>
                    </a:p>
                  </a:txBody>
                  <a:tcPr/>
                </a:tc>
              </a:tr>
              <a:tr h="370840">
                <a:tc>
                  <a:txBody>
                    <a:bodyPr/>
                    <a:lstStyle/>
                    <a:p>
                      <a:r>
                        <a:rPr lang="en-US" dirty="0" err="1" smtClean="0"/>
                        <a:t>Creatinine</a:t>
                      </a:r>
                      <a:endParaRPr lang="sw-KE" dirty="0"/>
                    </a:p>
                  </a:txBody>
                  <a:tcPr/>
                </a:tc>
                <a:tc>
                  <a:txBody>
                    <a:bodyPr/>
                    <a:lstStyle/>
                    <a:p>
                      <a:r>
                        <a:rPr lang="en-US" dirty="0" smtClean="0"/>
                        <a:t>Checked.</a:t>
                      </a:r>
                      <a:endParaRPr lang="sw-KE" dirty="0"/>
                    </a:p>
                  </a:txBody>
                  <a:tcPr/>
                </a:tc>
                <a:tc>
                  <a:txBody>
                    <a:bodyPr/>
                    <a:lstStyle/>
                    <a:p>
                      <a:endParaRPr lang="sw-KE"/>
                    </a:p>
                  </a:txBody>
                  <a:tcPr/>
                </a:tc>
              </a:tr>
              <a:tr h="370840">
                <a:tc>
                  <a:txBody>
                    <a:bodyPr/>
                    <a:lstStyle/>
                    <a:p>
                      <a:r>
                        <a:rPr lang="en-US" dirty="0" smtClean="0"/>
                        <a:t>Pregnancy test.</a:t>
                      </a:r>
                      <a:endParaRPr lang="sw-KE" dirty="0"/>
                    </a:p>
                  </a:txBody>
                  <a:tcPr/>
                </a:tc>
                <a:tc>
                  <a:txBody>
                    <a:bodyPr/>
                    <a:lstStyle/>
                    <a:p>
                      <a:r>
                        <a:rPr lang="en-US" dirty="0" smtClean="0"/>
                        <a:t>Checked.</a:t>
                      </a:r>
                      <a:endParaRPr lang="sw-KE" dirty="0"/>
                    </a:p>
                  </a:txBody>
                  <a:tcPr/>
                </a:tc>
                <a:tc>
                  <a:txBody>
                    <a:bodyPr/>
                    <a:lstStyle/>
                    <a:p>
                      <a:r>
                        <a:rPr lang="en-US" dirty="0" smtClean="0"/>
                        <a:t>Where indicated.</a:t>
                      </a:r>
                      <a:endParaRPr lang="sw-KE" dirty="0"/>
                    </a:p>
                  </a:txBody>
                  <a:tcPr/>
                </a:tc>
              </a:tr>
              <a:tr h="370840">
                <a:tc>
                  <a:txBody>
                    <a:bodyPr/>
                    <a:lstStyle/>
                    <a:p>
                      <a:r>
                        <a:rPr lang="en-US" dirty="0" smtClean="0"/>
                        <a:t>Serum Crag</a:t>
                      </a:r>
                      <a:endParaRPr lang="sw-KE" dirty="0"/>
                    </a:p>
                  </a:txBody>
                  <a:tcPr/>
                </a:tc>
                <a:tc>
                  <a:txBody>
                    <a:bodyPr/>
                    <a:lstStyle/>
                    <a:p>
                      <a:r>
                        <a:rPr lang="en-US" dirty="0" smtClean="0"/>
                        <a:t>Checked.</a:t>
                      </a:r>
                      <a:endParaRPr lang="sw-KE" dirty="0"/>
                    </a:p>
                  </a:txBody>
                  <a:tcPr/>
                </a:tc>
                <a:tc>
                  <a:txBody>
                    <a:bodyPr/>
                    <a:lstStyle/>
                    <a:p>
                      <a:r>
                        <a:rPr lang="en-US" dirty="0" smtClean="0"/>
                        <a:t>For all patients with CD4 of</a:t>
                      </a:r>
                      <a:r>
                        <a:rPr lang="en-US" baseline="0" dirty="0" smtClean="0"/>
                        <a:t> 100.</a:t>
                      </a:r>
                      <a:endParaRPr lang="sw-KE" dirty="0"/>
                    </a:p>
                  </a:txBody>
                  <a:tcPr/>
                </a:tc>
              </a:tr>
              <a:tr h="370840">
                <a:tc>
                  <a:txBody>
                    <a:bodyPr/>
                    <a:lstStyle/>
                    <a:p>
                      <a:r>
                        <a:rPr lang="en-US" smtClean="0"/>
                        <a:t>Hepatitis B S Ag</a:t>
                      </a:r>
                      <a:endParaRPr lang="sw-KE" dirty="0"/>
                    </a:p>
                  </a:txBody>
                  <a:tcPr/>
                </a:tc>
                <a:tc>
                  <a:txBody>
                    <a:bodyPr/>
                    <a:lstStyle/>
                    <a:p>
                      <a:r>
                        <a:rPr lang="en-US" dirty="0" smtClean="0"/>
                        <a:t>Checked.</a:t>
                      </a:r>
                      <a:endParaRPr lang="sw-KE" dirty="0"/>
                    </a:p>
                  </a:txBody>
                  <a:tcPr/>
                </a:tc>
                <a:tc>
                  <a:txBody>
                    <a:bodyPr/>
                    <a:lstStyle/>
                    <a:p>
                      <a:r>
                        <a:rPr lang="en-US" dirty="0" smtClean="0"/>
                        <a:t>Where</a:t>
                      </a:r>
                      <a:r>
                        <a:rPr lang="en-US" baseline="0" dirty="0" smtClean="0"/>
                        <a:t> available.</a:t>
                      </a:r>
                      <a:endParaRPr lang="sw-KE" dirty="0"/>
                    </a:p>
                  </a:txBody>
                  <a:tcPr/>
                </a:tc>
              </a:tr>
              <a:tr h="370840">
                <a:tc>
                  <a:txBody>
                    <a:bodyPr/>
                    <a:lstStyle/>
                    <a:p>
                      <a:r>
                        <a:rPr lang="en-US" dirty="0" smtClean="0"/>
                        <a:t>Urinalysis.</a:t>
                      </a:r>
                      <a:endParaRPr lang="sw-KE" dirty="0"/>
                    </a:p>
                  </a:txBody>
                  <a:tcPr/>
                </a:tc>
                <a:tc>
                  <a:txBody>
                    <a:bodyPr/>
                    <a:lstStyle/>
                    <a:p>
                      <a:r>
                        <a:rPr lang="en-US" dirty="0" smtClean="0"/>
                        <a:t>Checked.</a:t>
                      </a:r>
                      <a:endParaRPr lang="sw-KE" dirty="0"/>
                    </a:p>
                  </a:txBody>
                  <a:tcPr/>
                </a:tc>
                <a:tc>
                  <a:txBody>
                    <a:bodyPr/>
                    <a:lstStyle/>
                    <a:p>
                      <a:r>
                        <a:rPr lang="en-US" dirty="0" smtClean="0"/>
                        <a:t>Required</a:t>
                      </a:r>
                      <a:r>
                        <a:rPr lang="en-US" baseline="0" dirty="0" smtClean="0"/>
                        <a:t> at baseline.</a:t>
                      </a:r>
                      <a:endParaRPr lang="sw-KE" dirty="0"/>
                    </a:p>
                  </a:txBody>
                  <a:tcPr/>
                </a:tc>
              </a:tr>
              <a:tr h="370840">
                <a:tc>
                  <a:txBody>
                    <a:bodyPr/>
                    <a:lstStyle/>
                    <a:p>
                      <a:r>
                        <a:rPr lang="sw-KE" dirty="0" smtClean="0"/>
                        <a:t>Lipid</a:t>
                      </a:r>
                      <a:r>
                        <a:rPr lang="sw-KE" baseline="0" dirty="0" smtClean="0"/>
                        <a:t> profile</a:t>
                      </a:r>
                      <a:endParaRPr lang="sw-KE" dirty="0"/>
                    </a:p>
                  </a:txBody>
                  <a:tcPr/>
                </a:tc>
                <a:tc>
                  <a:txBody>
                    <a:bodyPr/>
                    <a:lstStyle/>
                    <a:p>
                      <a:r>
                        <a:rPr lang="sw-KE" dirty="0" smtClean="0"/>
                        <a:t>checked</a:t>
                      </a:r>
                      <a:endParaRPr lang="sw-KE" dirty="0"/>
                    </a:p>
                  </a:txBody>
                  <a:tcPr/>
                </a:tc>
                <a:tc>
                  <a:txBody>
                    <a:bodyPr/>
                    <a:lstStyle/>
                    <a:p>
                      <a:r>
                        <a:rPr lang="sw-KE" dirty="0" smtClean="0"/>
                        <a:t>Where available.</a:t>
                      </a:r>
                      <a:endParaRPr lang="sw-KE" dirty="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objectives.</a:t>
            </a:r>
            <a:endParaRPr lang="en-US" dirty="0"/>
          </a:p>
        </p:txBody>
      </p:sp>
      <p:sp>
        <p:nvSpPr>
          <p:cNvPr id="3" name="Content Placeholder 2"/>
          <p:cNvSpPr>
            <a:spLocks noGrp="1"/>
          </p:cNvSpPr>
          <p:nvPr>
            <p:ph sz="quarter" idx="1"/>
          </p:nvPr>
        </p:nvSpPr>
        <p:spPr/>
        <p:txBody>
          <a:bodyPr/>
          <a:lstStyle/>
          <a:p>
            <a:r>
              <a:rPr lang="en-US" dirty="0" smtClean="0"/>
              <a:t>Definition of terms</a:t>
            </a:r>
          </a:p>
          <a:p>
            <a:r>
              <a:rPr lang="en-US" dirty="0" err="1" smtClean="0"/>
              <a:t>Pathophysiology</a:t>
            </a:r>
            <a:r>
              <a:rPr lang="en-US" dirty="0" smtClean="0"/>
              <a:t> and life cycle of HIV.</a:t>
            </a:r>
          </a:p>
          <a:p>
            <a:r>
              <a:rPr lang="en-US" dirty="0" smtClean="0"/>
              <a:t>WHO staging</a:t>
            </a:r>
          </a:p>
          <a:p>
            <a:r>
              <a:rPr lang="en-US" dirty="0" smtClean="0"/>
              <a:t>Introduction to HAART</a:t>
            </a:r>
          </a:p>
          <a:p>
            <a:r>
              <a:rPr lang="en-US" dirty="0" smtClean="0"/>
              <a:t>Clinical HIV </a:t>
            </a:r>
            <a:r>
              <a:rPr lang="en-US" dirty="0" err="1" smtClean="0"/>
              <a:t>Counselling</a:t>
            </a:r>
            <a:r>
              <a:rPr lang="en-US" dirty="0" smtClean="0"/>
              <a:t> and testing.</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HAART.</a:t>
            </a:r>
            <a:endParaRPr lang="sw-KE" dirty="0"/>
          </a:p>
        </p:txBody>
      </p:sp>
      <p:sp>
        <p:nvSpPr>
          <p:cNvPr id="3" name="Text Placeholder 2"/>
          <p:cNvSpPr>
            <a:spLocks noGrp="1"/>
          </p:cNvSpPr>
          <p:nvPr>
            <p:ph type="body" idx="1"/>
          </p:nvPr>
        </p:nvSpPr>
        <p:spPr/>
        <p:txBody>
          <a:bodyPr/>
          <a:lstStyle/>
          <a:p>
            <a:endParaRPr lang="sw-KE"/>
          </a:p>
        </p:txBody>
      </p:sp>
    </p:spTree>
    <p:extLst>
      <p:ext uri="{BB962C8B-B14F-4D97-AF65-F5344CB8AC3E}">
        <p14:creationId xmlns="" xmlns:p14="http://schemas.microsoft.com/office/powerpoint/2010/main" val="6549548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HAART.</a:t>
            </a:r>
            <a:endParaRPr lang="en-US" dirty="0"/>
          </a:p>
        </p:txBody>
      </p:sp>
      <p:sp>
        <p:nvSpPr>
          <p:cNvPr id="3" name="Content Placeholder 2"/>
          <p:cNvSpPr>
            <a:spLocks noGrp="1"/>
          </p:cNvSpPr>
          <p:nvPr>
            <p:ph sz="quarter" idx="1"/>
          </p:nvPr>
        </p:nvSpPr>
        <p:spPr/>
        <p:txBody>
          <a:bodyPr/>
          <a:lstStyle/>
          <a:p>
            <a:r>
              <a:rPr lang="en-US" dirty="0" smtClean="0"/>
              <a:t>By the end of this unit, you should be able to:</a:t>
            </a:r>
          </a:p>
          <a:p>
            <a:pPr>
              <a:buNone/>
            </a:pPr>
            <a:r>
              <a:rPr lang="en-US" dirty="0" err="1" smtClean="0"/>
              <a:t>i</a:t>
            </a:r>
            <a:r>
              <a:rPr lang="en-US" dirty="0" smtClean="0"/>
              <a:t>. Describe goals and principles of antiretroviral therapy</a:t>
            </a:r>
          </a:p>
          <a:p>
            <a:pPr>
              <a:buNone/>
            </a:pPr>
            <a:r>
              <a:rPr lang="en-US" dirty="0" smtClean="0"/>
              <a:t>ii. Outline the classification of antiretroviral drugs</a:t>
            </a:r>
          </a:p>
          <a:p>
            <a:pPr>
              <a:buNone/>
            </a:pPr>
            <a:r>
              <a:rPr lang="en-US" dirty="0" smtClean="0"/>
              <a:t>iii. Describe the first-line ART regimens in Kenya</a:t>
            </a:r>
          </a:p>
          <a:p>
            <a:pPr>
              <a:buNone/>
            </a:pPr>
            <a:r>
              <a:rPr lang="en-US" dirty="0" smtClean="0"/>
              <a:t>iv. Outline the appropriate ART regimens in special populations</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AND PRINCIPLES</a:t>
            </a:r>
            <a:endParaRPr lang="en-US" dirty="0"/>
          </a:p>
        </p:txBody>
      </p:sp>
      <p:sp>
        <p:nvSpPr>
          <p:cNvPr id="3" name="Content Placeholder 2"/>
          <p:cNvSpPr>
            <a:spLocks noGrp="1"/>
          </p:cNvSpPr>
          <p:nvPr>
            <p:ph sz="quarter" idx="1"/>
          </p:nvPr>
        </p:nvSpPr>
        <p:spPr/>
        <p:txBody>
          <a:bodyPr/>
          <a:lstStyle/>
          <a:p>
            <a:r>
              <a:rPr lang="en-US" dirty="0" smtClean="0"/>
              <a:t>The main goal of  ART is to suppress viral replication  with the aim of reducing the patient’s viral load to undetectable load.</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GOALS AND PRINCIPLES OF ANTIRETROVIRAL THERAPY.</a:t>
            </a:r>
            <a:endParaRPr lang="en-US" dirty="0"/>
          </a:p>
        </p:txBody>
      </p:sp>
      <p:sp>
        <p:nvSpPr>
          <p:cNvPr id="3" name="Content Placeholder 2"/>
          <p:cNvSpPr>
            <a:spLocks noGrp="1"/>
          </p:cNvSpPr>
          <p:nvPr>
            <p:ph sz="quarter" idx="1"/>
          </p:nvPr>
        </p:nvSpPr>
        <p:spPr/>
        <p:txBody>
          <a:bodyPr/>
          <a:lstStyle/>
          <a:p>
            <a:r>
              <a:rPr lang="en-US" dirty="0" smtClean="0"/>
              <a:t>The following are the Principles of ART in the management of HIV</a:t>
            </a:r>
          </a:p>
          <a:p>
            <a:pPr>
              <a:buNone/>
            </a:pPr>
            <a:r>
              <a:rPr lang="en-US" dirty="0" err="1" smtClean="0"/>
              <a:t>i</a:t>
            </a:r>
            <a:r>
              <a:rPr lang="en-US" dirty="0" smtClean="0"/>
              <a:t>. ART is only one part of comprehensive care</a:t>
            </a:r>
          </a:p>
          <a:p>
            <a:pPr>
              <a:buNone/>
            </a:pPr>
            <a:r>
              <a:rPr lang="en-US" dirty="0" smtClean="0"/>
              <a:t>ii. ART should include the use of potent combination of ARVs for to achieve</a:t>
            </a:r>
          </a:p>
          <a:p>
            <a:pPr>
              <a:buNone/>
            </a:pPr>
            <a:r>
              <a:rPr lang="en-US" dirty="0" smtClean="0"/>
              <a:t>durable viral suppression</a:t>
            </a:r>
          </a:p>
          <a:p>
            <a:pPr>
              <a:buNone/>
            </a:pPr>
            <a:r>
              <a:rPr lang="en-US" dirty="0" smtClean="0"/>
              <a:t>iii. The initiation of antiretroviral therapy is a decision based on a thorough medical evaluation and informed discussion with the patient.</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PRINCIPLES AND GOALS OF ARVs.</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iv. The design of a regimen should take into consideration factors related to the patient as well as the virus, with long term disease control as a major goal.</a:t>
            </a:r>
          </a:p>
          <a:p>
            <a:pPr>
              <a:buNone/>
            </a:pPr>
            <a:r>
              <a:rPr lang="en-US" dirty="0" smtClean="0"/>
              <a:t>v. Patients should not be denied antiretroviral therapy based on predicted non adherence.</a:t>
            </a:r>
          </a:p>
          <a:p>
            <a:pPr>
              <a:buNone/>
            </a:pPr>
            <a:r>
              <a:rPr lang="en-US" dirty="0" smtClean="0"/>
              <a:t>Anticipated difficulties in adhering to a regimen should be proactively and empathically managed by appropriate selection of antiretroviral drugs, intensive </a:t>
            </a:r>
            <a:r>
              <a:rPr lang="en-US" dirty="0" err="1" smtClean="0"/>
              <a:t>counselling</a:t>
            </a:r>
            <a:r>
              <a:rPr lang="en-US" dirty="0" smtClean="0"/>
              <a:t> and disease monitoring, and correction of factors contributing to non-adherence.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Potential clients should understand.</a:t>
            </a:r>
            <a:endParaRPr lang="en-US" dirty="0"/>
          </a:p>
        </p:txBody>
      </p:sp>
      <p:sp>
        <p:nvSpPr>
          <p:cNvPr id="3" name="Content Placeholder 2"/>
          <p:cNvSpPr>
            <a:spLocks noGrp="1"/>
          </p:cNvSpPr>
          <p:nvPr>
            <p:ph sz="quarter" idx="1"/>
          </p:nvPr>
        </p:nvSpPr>
        <p:spPr/>
        <p:txBody>
          <a:bodyPr/>
          <a:lstStyle/>
          <a:p>
            <a:r>
              <a:rPr lang="en-US" dirty="0" smtClean="0"/>
              <a:t>Potential clients should understand:</a:t>
            </a:r>
          </a:p>
          <a:p>
            <a:pPr>
              <a:buNone/>
            </a:pPr>
            <a:r>
              <a:rPr lang="en-US" dirty="0" err="1" smtClean="0"/>
              <a:t>i</a:t>
            </a:r>
            <a:r>
              <a:rPr lang="en-US" dirty="0" smtClean="0"/>
              <a:t>. The rationale for treatment</a:t>
            </a:r>
          </a:p>
          <a:p>
            <a:pPr>
              <a:buNone/>
            </a:pPr>
            <a:r>
              <a:rPr lang="en-US" dirty="0" smtClean="0"/>
              <a:t>ii. The benefits of therapy</a:t>
            </a:r>
          </a:p>
          <a:p>
            <a:pPr>
              <a:buNone/>
            </a:pPr>
            <a:r>
              <a:rPr lang="en-US" dirty="0" smtClean="0"/>
              <a:t>iii. Potential side effects of specific ARV drugs used and how to deal with these</a:t>
            </a:r>
          </a:p>
          <a:p>
            <a:pPr>
              <a:buNone/>
            </a:pPr>
            <a:r>
              <a:rPr lang="en-US" dirty="0" smtClean="0"/>
              <a:t>iv. The importance of adherence</a:t>
            </a:r>
          </a:p>
          <a:p>
            <a:pPr>
              <a:buNone/>
            </a:pPr>
            <a:r>
              <a:rPr lang="en-US" dirty="0" smtClean="0"/>
              <a:t>v. That ART requires willingness to commit to lifelong treatment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ARVs</a:t>
            </a:r>
            <a:endParaRPr lang="en-US" dirty="0"/>
          </a:p>
        </p:txBody>
      </p:sp>
      <p:sp>
        <p:nvSpPr>
          <p:cNvPr id="3" name="Content Placeholder 2"/>
          <p:cNvSpPr>
            <a:spLocks noGrp="1"/>
          </p:cNvSpPr>
          <p:nvPr>
            <p:ph sz="quarter" idx="1"/>
          </p:nvPr>
        </p:nvSpPr>
        <p:spPr/>
        <p:txBody>
          <a:bodyPr/>
          <a:lstStyle/>
          <a:p>
            <a:r>
              <a:rPr lang="en-US" dirty="0" smtClean="0"/>
              <a:t>Antiretroviral drugs are classified based on their site of action.</a:t>
            </a:r>
          </a:p>
          <a:p>
            <a:r>
              <a:rPr lang="en-US" dirty="0" smtClean="0"/>
              <a:t>The main ARVs used in Kenya are:</a:t>
            </a:r>
          </a:p>
          <a:p>
            <a:pPr>
              <a:buFont typeface="Wingdings" pitchFamily="2" charset="2"/>
              <a:buChar char="v"/>
            </a:pPr>
            <a:r>
              <a:rPr lang="en-US" dirty="0" smtClean="0"/>
              <a:t>Reverse transcriptase inhibitors</a:t>
            </a:r>
          </a:p>
          <a:p>
            <a:pPr>
              <a:buFont typeface="Wingdings" pitchFamily="2" charset="2"/>
              <a:buChar char="v"/>
            </a:pPr>
            <a:r>
              <a:rPr lang="en-US" dirty="0" smtClean="0"/>
              <a:t>Protease inhibitors.</a:t>
            </a:r>
          </a:p>
          <a:p>
            <a:pPr>
              <a:buFont typeface="Arial" pitchFamily="34" charset="0"/>
              <a:buChar char="•"/>
            </a:pPr>
            <a:r>
              <a:rPr lang="en-US" dirty="0" smtClean="0"/>
              <a:t>Other ARVs have been developed, but currently not used in Kenya due to cost. They include:</a:t>
            </a:r>
          </a:p>
          <a:p>
            <a:pPr>
              <a:buFont typeface="Wingdings" pitchFamily="2" charset="2"/>
              <a:buChar char="v"/>
            </a:pPr>
            <a:r>
              <a:rPr lang="en-US" dirty="0" smtClean="0"/>
              <a:t>Fusion/entry inhibitors</a:t>
            </a:r>
          </a:p>
          <a:p>
            <a:pPr>
              <a:buFont typeface="Wingdings" pitchFamily="2" charset="2"/>
              <a:buChar char="v"/>
            </a:pPr>
            <a:r>
              <a:rPr lang="en-US" dirty="0" err="1" smtClean="0"/>
              <a:t>Integrase</a:t>
            </a:r>
            <a:r>
              <a:rPr lang="en-US" dirty="0" smtClean="0"/>
              <a:t> strand transfer inhibitors.</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sz="quarter" idx="1"/>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REVERSE TRANSCRIPTASE INHIBITORS.</a:t>
            </a:r>
            <a:endParaRPr lang="en-US" dirty="0"/>
          </a:p>
        </p:txBody>
      </p:sp>
      <p:sp>
        <p:nvSpPr>
          <p:cNvPr id="3" name="Content Placeholder 2"/>
          <p:cNvSpPr>
            <a:spLocks noGrp="1"/>
          </p:cNvSpPr>
          <p:nvPr>
            <p:ph sz="quarter" idx="1"/>
          </p:nvPr>
        </p:nvSpPr>
        <p:spPr/>
        <p:txBody>
          <a:bodyPr>
            <a:normAutofit/>
          </a:bodyPr>
          <a:lstStyle/>
          <a:p>
            <a:pPr>
              <a:buNone/>
            </a:pPr>
            <a:endParaRPr lang="en-US" b="1" dirty="0" smtClean="0"/>
          </a:p>
          <a:p>
            <a:r>
              <a:rPr lang="en-US" dirty="0" smtClean="0"/>
              <a:t>The enzyme reverse transcriptase converts the single-stranded HIV RNA to double stranded</a:t>
            </a:r>
          </a:p>
          <a:p>
            <a:r>
              <a:rPr lang="en-US" dirty="0" smtClean="0"/>
              <a:t>HIV DNA, which makes its way into the infected cell’s nucleus so the HIV particles can be produced. The class of ARVs that blocks this enzyme are broadly classified into two groups: the</a:t>
            </a:r>
          </a:p>
          <a:p>
            <a:r>
              <a:rPr lang="en-US" dirty="0" smtClean="0"/>
              <a:t>Nucleoside and Nucleotide Reverse Transcriptase Inhibitors (NRTIs), and</a:t>
            </a:r>
          </a:p>
          <a:p>
            <a:r>
              <a:rPr lang="en-US" dirty="0" smtClean="0"/>
              <a:t> Non-Nucleoside Reverse Transcriptase Inhibitors (NNRTIs).</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ARVs</a:t>
            </a:r>
            <a:endParaRPr lang="en-US" dirty="0"/>
          </a:p>
        </p:txBody>
      </p:sp>
      <p:sp>
        <p:nvSpPr>
          <p:cNvPr id="3" name="Content Placeholder 2"/>
          <p:cNvSpPr>
            <a:spLocks noGrp="1"/>
          </p:cNvSpPr>
          <p:nvPr>
            <p:ph sz="quarter" idx="1"/>
          </p:nvPr>
        </p:nvSpPr>
        <p:spPr/>
        <p:txBody>
          <a:bodyPr/>
          <a:lstStyle/>
          <a:p>
            <a:r>
              <a:rPr lang="en-US" dirty="0" smtClean="0"/>
              <a:t>Entry Inhibitors.</a:t>
            </a:r>
          </a:p>
          <a:p>
            <a:r>
              <a:rPr lang="en-US" dirty="0" smtClean="0"/>
              <a:t>Nucleoside and Nucleotide Reverse Transcriptase  inhibitors(NRTIs)</a:t>
            </a:r>
          </a:p>
          <a:p>
            <a:r>
              <a:rPr lang="en-US" dirty="0" smtClean="0"/>
              <a:t>Non nucleoside Reverse Transcriptase Inhibitors( NNRTI)</a:t>
            </a:r>
          </a:p>
          <a:p>
            <a:r>
              <a:rPr lang="en-US" dirty="0" err="1" smtClean="0"/>
              <a:t>Integrase</a:t>
            </a:r>
            <a:r>
              <a:rPr lang="en-US" dirty="0" smtClean="0"/>
              <a:t> Strand Transfer  Inhibitors.</a:t>
            </a:r>
          </a:p>
          <a:p>
            <a:r>
              <a:rPr lang="en-US" dirty="0" smtClean="0"/>
              <a:t>Protease Inhibitors.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TERMS.</a:t>
            </a:r>
            <a:endParaRPr lang="en-US" dirty="0"/>
          </a:p>
        </p:txBody>
      </p:sp>
      <p:graphicFrame>
        <p:nvGraphicFramePr>
          <p:cNvPr id="4" name="Content Placeholder 3"/>
          <p:cNvGraphicFramePr>
            <a:graphicFrameLocks noGrp="1"/>
          </p:cNvGraphicFramePr>
          <p:nvPr>
            <p:ph sz="quarter" idx="1"/>
            <p:extLst>
              <p:ext uri="{D42A27DB-BD31-4B8C-83A1-F6EECF244321}">
                <p14:modId xmlns="" xmlns:p14="http://schemas.microsoft.com/office/powerpoint/2010/main" val="3441755377"/>
              </p:ext>
            </p:extLst>
          </p:nvPr>
        </p:nvGraphicFramePr>
        <p:xfrm>
          <a:off x="914400" y="1447800"/>
          <a:ext cx="7772400" cy="3576320"/>
        </p:xfrm>
        <a:graphic>
          <a:graphicData uri="http://schemas.openxmlformats.org/drawingml/2006/table">
            <a:tbl>
              <a:tblPr firstRow="1" bandRow="1">
                <a:tableStyleId>{5C22544A-7EE6-4342-B048-85BDC9FD1C3A}</a:tableStyleId>
              </a:tblPr>
              <a:tblGrid>
                <a:gridCol w="2800344"/>
                <a:gridCol w="4972056"/>
              </a:tblGrid>
              <a:tr h="370840">
                <a:tc>
                  <a:txBody>
                    <a:bodyPr/>
                    <a:lstStyle/>
                    <a:p>
                      <a:r>
                        <a:rPr lang="en-US" dirty="0" smtClean="0"/>
                        <a:t>TERM</a:t>
                      </a:r>
                      <a:endParaRPr lang="en-US" dirty="0"/>
                    </a:p>
                  </a:txBody>
                  <a:tcPr/>
                </a:tc>
                <a:tc>
                  <a:txBody>
                    <a:bodyPr/>
                    <a:lstStyle/>
                    <a:p>
                      <a:r>
                        <a:rPr lang="en-US" dirty="0" smtClean="0"/>
                        <a:t>DEFINITION.</a:t>
                      </a:r>
                      <a:endParaRPr lang="en-US" dirty="0"/>
                    </a:p>
                  </a:txBody>
                  <a:tcPr/>
                </a:tc>
              </a:tr>
              <a:tr h="370840">
                <a:tc>
                  <a:txBody>
                    <a:bodyPr/>
                    <a:lstStyle/>
                    <a:p>
                      <a:r>
                        <a:rPr lang="en-US" dirty="0" smtClean="0"/>
                        <a:t>HIV</a:t>
                      </a:r>
                      <a:endParaRPr lang="en-US" dirty="0"/>
                    </a:p>
                  </a:txBody>
                  <a:tcPr/>
                </a:tc>
                <a:tc>
                  <a:txBody>
                    <a:bodyPr/>
                    <a:lstStyle/>
                    <a:p>
                      <a:r>
                        <a:rPr lang="en-US" dirty="0" smtClean="0"/>
                        <a:t>Retrovirus,</a:t>
                      </a:r>
                      <a:r>
                        <a:rPr lang="en-US" baseline="0" dirty="0" smtClean="0"/>
                        <a:t> isolated and recognized as etiologic  agent of AIDS.</a:t>
                      </a:r>
                      <a:endParaRPr lang="en-US" dirty="0"/>
                    </a:p>
                  </a:txBody>
                  <a:tcPr/>
                </a:tc>
              </a:tr>
              <a:tr h="370840">
                <a:tc>
                  <a:txBody>
                    <a:bodyPr/>
                    <a:lstStyle/>
                    <a:p>
                      <a:r>
                        <a:rPr lang="en-US" dirty="0" smtClean="0"/>
                        <a:t>AIDS</a:t>
                      </a:r>
                      <a:endParaRPr lang="en-US" dirty="0"/>
                    </a:p>
                  </a:txBody>
                  <a:tcPr/>
                </a:tc>
                <a:tc>
                  <a:txBody>
                    <a:bodyPr/>
                    <a:lstStyle/>
                    <a:p>
                      <a:r>
                        <a:rPr lang="en-US" dirty="0" smtClean="0"/>
                        <a:t>Acquired Immune deficiency syndrome.</a:t>
                      </a:r>
                      <a:endParaRPr lang="en-US" dirty="0"/>
                    </a:p>
                  </a:txBody>
                  <a:tcPr/>
                </a:tc>
              </a:tr>
              <a:tr h="370840">
                <a:tc>
                  <a:txBody>
                    <a:bodyPr/>
                    <a:lstStyle/>
                    <a:p>
                      <a:r>
                        <a:rPr lang="en-US" dirty="0" smtClean="0"/>
                        <a:t>Immunity</a:t>
                      </a:r>
                      <a:endParaRPr lang="en-US" dirty="0"/>
                    </a:p>
                  </a:txBody>
                  <a:tcPr/>
                </a:tc>
                <a:tc>
                  <a:txBody>
                    <a:bodyPr/>
                    <a:lstStyle/>
                    <a:p>
                      <a:r>
                        <a:rPr lang="en-US" dirty="0" smtClean="0"/>
                        <a:t>The body’s specific protective response to a</a:t>
                      </a:r>
                      <a:r>
                        <a:rPr lang="en-US" baseline="0" dirty="0" smtClean="0"/>
                        <a:t> foreign agent or organism: resistance to disease, specifically infectious disease.</a:t>
                      </a:r>
                      <a:endParaRPr lang="en-US" dirty="0"/>
                    </a:p>
                  </a:txBody>
                  <a:tcPr/>
                </a:tc>
              </a:tr>
              <a:tr h="370840">
                <a:tc>
                  <a:txBody>
                    <a:bodyPr/>
                    <a:lstStyle/>
                    <a:p>
                      <a:r>
                        <a:rPr lang="en-US" dirty="0" smtClean="0"/>
                        <a:t>Immune deficiency</a:t>
                      </a:r>
                      <a:endParaRPr lang="en-US" dirty="0"/>
                    </a:p>
                  </a:txBody>
                  <a:tcPr/>
                </a:tc>
                <a:tc>
                  <a:txBody>
                    <a:bodyPr/>
                    <a:lstStyle/>
                    <a:p>
                      <a:r>
                        <a:rPr lang="en-US" dirty="0" smtClean="0"/>
                        <a:t>A state in which the immune system’s ability to fight infections is  compromised or completely absent.</a:t>
                      </a:r>
                      <a:endParaRPr lang="en-US" dirty="0"/>
                    </a:p>
                  </a:txBody>
                  <a:tcPr/>
                </a:tc>
              </a:tr>
              <a:tr h="370840">
                <a:tc>
                  <a:txBody>
                    <a:bodyPr/>
                    <a:lstStyle/>
                    <a:p>
                      <a:r>
                        <a:rPr lang="en-US" dirty="0" smtClean="0"/>
                        <a:t>Window period.</a:t>
                      </a:r>
                      <a:endParaRPr lang="en-US" dirty="0"/>
                    </a:p>
                  </a:txBody>
                  <a:tcPr/>
                </a:tc>
                <a:tc>
                  <a:txBody>
                    <a:bodyPr/>
                    <a:lstStyle/>
                    <a:p>
                      <a:r>
                        <a:rPr lang="en-US" dirty="0" smtClean="0"/>
                        <a:t>Time from infection with HIV until </a:t>
                      </a:r>
                      <a:r>
                        <a:rPr lang="en-US" dirty="0" err="1" smtClean="0"/>
                        <a:t>seroconversion</a:t>
                      </a:r>
                      <a:r>
                        <a:rPr lang="en-US" dirty="0" smtClean="0"/>
                        <a:t> detected on HIV antibody test.</a:t>
                      </a:r>
                      <a:endParaRPr lang="en-US" dirty="0"/>
                    </a:p>
                  </a:txBody>
                  <a:tcPr/>
                </a:tc>
              </a:tr>
            </a:tbl>
          </a:graphicData>
        </a:graphic>
      </p:graphicFrame>
    </p:spTree>
    <p:extLst>
      <p:ext uri="{BB962C8B-B14F-4D97-AF65-F5344CB8AC3E}">
        <p14:creationId xmlns="" xmlns:p14="http://schemas.microsoft.com/office/powerpoint/2010/main" val="7967393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NUCLEOSIDE REVERSE TRANSCRIPTASE INHIBITORS( NRTIS).</a:t>
            </a:r>
            <a:endParaRPr lang="en-US" dirty="0"/>
          </a:p>
        </p:txBody>
      </p:sp>
      <p:sp>
        <p:nvSpPr>
          <p:cNvPr id="3" name="Content Placeholder 2"/>
          <p:cNvSpPr>
            <a:spLocks noGrp="1"/>
          </p:cNvSpPr>
          <p:nvPr>
            <p:ph sz="quarter" idx="1"/>
          </p:nvPr>
        </p:nvSpPr>
        <p:spPr/>
        <p:txBody>
          <a:bodyPr>
            <a:normAutofit/>
          </a:bodyPr>
          <a:lstStyle/>
          <a:p>
            <a:r>
              <a:rPr lang="en-US" dirty="0" smtClean="0"/>
              <a:t>NRTIs are compounds that are very similar to the basic building blocks of the genetic</a:t>
            </a:r>
          </a:p>
          <a:p>
            <a:r>
              <a:rPr lang="en-US" dirty="0" smtClean="0"/>
              <a:t>Material (RNA and DNA) that are called nucleosides. Nucleosides are </a:t>
            </a:r>
            <a:r>
              <a:rPr lang="en-US" dirty="0" err="1" smtClean="0"/>
              <a:t>purine</a:t>
            </a:r>
            <a:r>
              <a:rPr lang="en-US" dirty="0" smtClean="0"/>
              <a:t> or </a:t>
            </a:r>
            <a:r>
              <a:rPr lang="en-US" dirty="0" err="1" smtClean="0"/>
              <a:t>Pyrimidine</a:t>
            </a:r>
            <a:r>
              <a:rPr lang="en-US" dirty="0" smtClean="0"/>
              <a:t>  base with ribose or </a:t>
            </a:r>
            <a:r>
              <a:rPr lang="en-US" dirty="0" err="1" smtClean="0"/>
              <a:t>deoxyribose</a:t>
            </a:r>
            <a:r>
              <a:rPr lang="en-US" dirty="0" smtClean="0"/>
              <a:t> while nucleotides add phosphate. </a:t>
            </a:r>
          </a:p>
          <a:p>
            <a:r>
              <a:rPr lang="en-US" dirty="0" smtClean="0"/>
              <a:t>In their presence, HIV reverse transcriptase enzyme is tricked into using the drug instead of the correct nucleosides resulting in defective genetic material and hence viral replication is aborted.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of NRTIs</a:t>
            </a:r>
            <a:endParaRPr lang="en-US" dirty="0"/>
          </a:p>
        </p:txBody>
      </p:sp>
      <p:sp>
        <p:nvSpPr>
          <p:cNvPr id="3" name="Content Placeholder 2"/>
          <p:cNvSpPr>
            <a:spLocks noGrp="1"/>
          </p:cNvSpPr>
          <p:nvPr>
            <p:ph sz="quarter" idx="1"/>
          </p:nvPr>
        </p:nvSpPr>
        <p:spPr/>
        <p:txBody>
          <a:bodyPr>
            <a:normAutofit/>
          </a:bodyPr>
          <a:lstStyle/>
          <a:p>
            <a:r>
              <a:rPr lang="en-US" dirty="0" smtClean="0"/>
              <a:t> The NRTI class of drugs includes</a:t>
            </a:r>
          </a:p>
          <a:p>
            <a:pPr>
              <a:buFont typeface="Wingdings" pitchFamily="2" charset="2"/>
              <a:buChar char="v"/>
            </a:pPr>
            <a:r>
              <a:rPr lang="en-US" dirty="0" smtClean="0"/>
              <a:t> nucleoside inhibitors such as</a:t>
            </a:r>
          </a:p>
          <a:p>
            <a:pPr>
              <a:buFont typeface="Wingdings" pitchFamily="2" charset="2"/>
              <a:buChar char="Ø"/>
            </a:pPr>
            <a:r>
              <a:rPr lang="en-US" dirty="0" smtClean="0"/>
              <a:t>the nucleotide inhibitor </a:t>
            </a:r>
          </a:p>
          <a:p>
            <a:pPr>
              <a:buFont typeface="Wingdings" pitchFamily="2" charset="2"/>
              <a:buChar char="Ø"/>
            </a:pPr>
            <a:r>
              <a:rPr lang="en-US" dirty="0" err="1" smtClean="0"/>
              <a:t>Tenofovir</a:t>
            </a:r>
            <a:r>
              <a:rPr lang="en-US" dirty="0" smtClean="0"/>
              <a:t> (TDF).</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OF NRTIs.</a:t>
            </a:r>
            <a:endParaRPr lang="en-US" dirty="0"/>
          </a:p>
        </p:txBody>
      </p:sp>
      <p:sp>
        <p:nvSpPr>
          <p:cNvPr id="3" name="Text Placeholder 2"/>
          <p:cNvSpPr>
            <a:spLocks noGrp="1"/>
          </p:cNvSpPr>
          <p:nvPr>
            <p:ph type="body" idx="1"/>
          </p:nvPr>
        </p:nvSpPr>
        <p:spPr/>
        <p:txBody>
          <a:bodyPr/>
          <a:lstStyle/>
          <a:p>
            <a:r>
              <a:rPr lang="en-US" dirty="0" smtClean="0"/>
              <a:t>Nucleoside Inhibitors</a:t>
            </a:r>
            <a:endParaRPr lang="en-US" dirty="0"/>
          </a:p>
        </p:txBody>
      </p:sp>
      <p:sp>
        <p:nvSpPr>
          <p:cNvPr id="4" name="Text Placeholder 3"/>
          <p:cNvSpPr>
            <a:spLocks noGrp="1"/>
          </p:cNvSpPr>
          <p:nvPr>
            <p:ph type="body" sz="half" idx="3"/>
          </p:nvPr>
        </p:nvSpPr>
        <p:spPr/>
        <p:txBody>
          <a:bodyPr/>
          <a:lstStyle/>
          <a:p>
            <a:r>
              <a:rPr lang="en-US" dirty="0" smtClean="0"/>
              <a:t>Nucleotide Inhibitor</a:t>
            </a:r>
            <a:endParaRPr lang="en-US" dirty="0"/>
          </a:p>
        </p:txBody>
      </p:sp>
      <p:sp>
        <p:nvSpPr>
          <p:cNvPr id="5" name="Content Placeholder 4"/>
          <p:cNvSpPr>
            <a:spLocks noGrp="1"/>
          </p:cNvSpPr>
          <p:nvPr>
            <p:ph sz="half" idx="2"/>
          </p:nvPr>
        </p:nvSpPr>
        <p:spPr/>
        <p:txBody>
          <a:bodyPr/>
          <a:lstStyle/>
          <a:p>
            <a:pPr>
              <a:buFont typeface="Wingdings" pitchFamily="2" charset="2"/>
              <a:buChar char="Ø"/>
            </a:pPr>
            <a:r>
              <a:rPr lang="en-US" dirty="0" smtClean="0"/>
              <a:t> </a:t>
            </a:r>
            <a:r>
              <a:rPr lang="en-US" dirty="0" err="1" smtClean="0"/>
              <a:t>Lamivudine</a:t>
            </a:r>
            <a:r>
              <a:rPr lang="en-US" dirty="0" smtClean="0"/>
              <a:t> (3TC)</a:t>
            </a:r>
          </a:p>
          <a:p>
            <a:pPr>
              <a:buFont typeface="Wingdings" pitchFamily="2" charset="2"/>
              <a:buChar char="Ø"/>
            </a:pPr>
            <a:r>
              <a:rPr lang="en-US" dirty="0" smtClean="0"/>
              <a:t> </a:t>
            </a:r>
            <a:r>
              <a:rPr lang="en-US" dirty="0" err="1" smtClean="0"/>
              <a:t>Stavudine</a:t>
            </a:r>
            <a:r>
              <a:rPr lang="en-US" dirty="0" smtClean="0"/>
              <a:t> (d4T)</a:t>
            </a:r>
          </a:p>
          <a:p>
            <a:pPr>
              <a:buFont typeface="Wingdings" pitchFamily="2" charset="2"/>
              <a:buChar char="Ø"/>
            </a:pPr>
            <a:r>
              <a:rPr lang="en-US" dirty="0" smtClean="0"/>
              <a:t> </a:t>
            </a:r>
            <a:r>
              <a:rPr lang="en-US" dirty="0" err="1" smtClean="0"/>
              <a:t>Zidovudine</a:t>
            </a:r>
            <a:r>
              <a:rPr lang="en-US" dirty="0" smtClean="0"/>
              <a:t> (AZT)</a:t>
            </a:r>
          </a:p>
          <a:p>
            <a:pPr>
              <a:buFont typeface="Wingdings" pitchFamily="2" charset="2"/>
              <a:buChar char="Ø"/>
            </a:pPr>
            <a:r>
              <a:rPr lang="en-US" dirty="0" smtClean="0"/>
              <a:t> </a:t>
            </a:r>
            <a:r>
              <a:rPr lang="en-US" dirty="0" err="1" smtClean="0"/>
              <a:t>Didanosine</a:t>
            </a:r>
            <a:r>
              <a:rPr lang="en-US" dirty="0" smtClean="0"/>
              <a:t> (</a:t>
            </a:r>
            <a:r>
              <a:rPr lang="en-US" dirty="0" err="1" smtClean="0"/>
              <a:t>ddI</a:t>
            </a:r>
            <a:r>
              <a:rPr lang="en-US" dirty="0" smtClean="0"/>
              <a:t>)</a:t>
            </a:r>
          </a:p>
          <a:p>
            <a:pPr>
              <a:buFont typeface="Wingdings" pitchFamily="2" charset="2"/>
              <a:buChar char="Ø"/>
            </a:pPr>
            <a:r>
              <a:rPr lang="en-US" dirty="0" smtClean="0"/>
              <a:t> </a:t>
            </a:r>
            <a:r>
              <a:rPr lang="en-US" dirty="0" err="1" smtClean="0"/>
              <a:t>Abacavir</a:t>
            </a:r>
            <a:r>
              <a:rPr lang="en-US" dirty="0" smtClean="0"/>
              <a:t> (ABC) and</a:t>
            </a:r>
          </a:p>
          <a:p>
            <a:pPr>
              <a:buFont typeface="Wingdings" pitchFamily="2" charset="2"/>
              <a:buChar char="Ø"/>
            </a:pPr>
            <a:r>
              <a:rPr lang="en-US" dirty="0" err="1" smtClean="0"/>
              <a:t>Emtricitabine</a:t>
            </a:r>
            <a:r>
              <a:rPr lang="en-US" dirty="0" smtClean="0"/>
              <a:t> (FTC)</a:t>
            </a:r>
          </a:p>
          <a:p>
            <a:pPr>
              <a:buNone/>
            </a:pPr>
            <a:endParaRPr lang="en-US" dirty="0"/>
          </a:p>
        </p:txBody>
      </p:sp>
      <p:sp>
        <p:nvSpPr>
          <p:cNvPr id="6" name="Content Placeholder 5"/>
          <p:cNvSpPr>
            <a:spLocks noGrp="1"/>
          </p:cNvSpPr>
          <p:nvPr>
            <p:ph sz="half" idx="4"/>
          </p:nvPr>
        </p:nvSpPr>
        <p:spPr/>
        <p:txBody>
          <a:bodyPr/>
          <a:lstStyle/>
          <a:p>
            <a:pPr>
              <a:buFont typeface="Wingdings" pitchFamily="2" charset="2"/>
              <a:buChar char="Ø"/>
            </a:pPr>
            <a:r>
              <a:rPr lang="en-US" dirty="0" err="1" smtClean="0"/>
              <a:t>Tenofovir</a:t>
            </a:r>
            <a:r>
              <a:rPr lang="en-US" dirty="0" smtClean="0"/>
              <a:t> (TDF)</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 NUCLEOSIDE REVERSE INHIBITORS.</a:t>
            </a:r>
            <a:endParaRPr lang="en-US" dirty="0"/>
          </a:p>
        </p:txBody>
      </p:sp>
      <p:sp>
        <p:nvSpPr>
          <p:cNvPr id="3" name="Content Placeholder 2"/>
          <p:cNvSpPr>
            <a:spLocks noGrp="1"/>
          </p:cNvSpPr>
          <p:nvPr>
            <p:ph sz="quarter" idx="1"/>
          </p:nvPr>
        </p:nvSpPr>
        <p:spPr/>
        <p:txBody>
          <a:bodyPr/>
          <a:lstStyle/>
          <a:p>
            <a:r>
              <a:rPr lang="en-US" dirty="0" smtClean="0"/>
              <a:t>NNRTIs, on the other hand, bind to the reverse transcriptase enzyme and consequently interfere with the process of replication of new genetic material.</a:t>
            </a:r>
          </a:p>
          <a:p>
            <a:r>
              <a:rPr lang="en-US" dirty="0" smtClean="0"/>
              <a:t> Drugs available in this class are</a:t>
            </a:r>
          </a:p>
          <a:p>
            <a:pPr>
              <a:buFont typeface="Wingdings" pitchFamily="2" charset="2"/>
              <a:buChar char="Ø"/>
            </a:pPr>
            <a:r>
              <a:rPr lang="en-US" dirty="0" smtClean="0"/>
              <a:t> </a:t>
            </a:r>
            <a:r>
              <a:rPr lang="en-US" dirty="0" err="1" smtClean="0"/>
              <a:t>Efavirenz</a:t>
            </a:r>
            <a:r>
              <a:rPr lang="en-US" dirty="0" smtClean="0"/>
              <a:t> (EFV)</a:t>
            </a:r>
          </a:p>
          <a:p>
            <a:pPr>
              <a:buFont typeface="Wingdings" pitchFamily="2" charset="2"/>
              <a:buChar char="Ø"/>
            </a:pPr>
            <a:r>
              <a:rPr lang="en-US" dirty="0" smtClean="0"/>
              <a:t> </a:t>
            </a:r>
            <a:r>
              <a:rPr lang="en-US" dirty="0" err="1" smtClean="0"/>
              <a:t>Nevirapine</a:t>
            </a:r>
            <a:r>
              <a:rPr lang="en-US" dirty="0" smtClean="0"/>
              <a:t> (NVP)</a:t>
            </a:r>
          </a:p>
          <a:p>
            <a:pPr>
              <a:buFont typeface="Wingdings" pitchFamily="2" charset="2"/>
              <a:buChar char="Ø"/>
            </a:pPr>
            <a:r>
              <a:rPr lang="en-US" dirty="0" smtClean="0"/>
              <a:t> and </a:t>
            </a:r>
            <a:r>
              <a:rPr lang="en-US" dirty="0" err="1" smtClean="0"/>
              <a:t>Etravirine</a:t>
            </a:r>
            <a:r>
              <a:rPr lang="en-US" dirty="0" smtClean="0"/>
              <a:t> (ETR).</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PROTEASE INHIBITORS.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The protease enzyme’s role is cleaving the long protein chains from the HIV genome into individual proteins. The newly cut proteins  come together with copies of the viral RNA to form new virus </a:t>
            </a:r>
            <a:r>
              <a:rPr lang="en-US" dirty="0" err="1" smtClean="0"/>
              <a:t>capsids</a:t>
            </a:r>
            <a:r>
              <a:rPr lang="en-US" dirty="0" smtClean="0"/>
              <a:t>.</a:t>
            </a:r>
          </a:p>
          <a:p>
            <a:r>
              <a:rPr lang="en-US" dirty="0" smtClean="0"/>
              <a:t>Protease inhibitors act by inhibiting this important process in the HIV lifecycle.</a:t>
            </a:r>
          </a:p>
          <a:p>
            <a:r>
              <a:rPr lang="en-US" dirty="0" smtClean="0"/>
              <a:t> The drugs in this class include: </a:t>
            </a:r>
            <a:r>
              <a:rPr lang="en-US" dirty="0" err="1" smtClean="0"/>
              <a:t>Lopinavir</a:t>
            </a:r>
            <a:r>
              <a:rPr lang="en-US" dirty="0" smtClean="0"/>
              <a:t> (LPV), </a:t>
            </a:r>
            <a:r>
              <a:rPr lang="en-US" dirty="0" err="1" smtClean="0"/>
              <a:t>Ritonavir</a:t>
            </a:r>
            <a:r>
              <a:rPr lang="en-US" dirty="0" smtClean="0"/>
              <a:t> (RTV), </a:t>
            </a:r>
            <a:r>
              <a:rPr lang="en-US" dirty="0" err="1" smtClean="0"/>
              <a:t>Atazanavir</a:t>
            </a:r>
            <a:r>
              <a:rPr lang="en-US" dirty="0" smtClean="0"/>
              <a:t> (ATV),</a:t>
            </a:r>
            <a:r>
              <a:rPr lang="en-US" dirty="0" err="1" smtClean="0"/>
              <a:t>Nelfinavir</a:t>
            </a:r>
            <a:r>
              <a:rPr lang="en-US" dirty="0" smtClean="0"/>
              <a:t> (NFV), </a:t>
            </a:r>
            <a:r>
              <a:rPr lang="en-US" dirty="0" err="1" smtClean="0"/>
              <a:t>Indinavir</a:t>
            </a:r>
            <a:r>
              <a:rPr lang="en-US" dirty="0" smtClean="0"/>
              <a:t> (IDV), </a:t>
            </a:r>
            <a:r>
              <a:rPr lang="en-US" dirty="0" err="1" smtClean="0"/>
              <a:t>Saquinavir</a:t>
            </a:r>
            <a:r>
              <a:rPr lang="en-US" dirty="0" smtClean="0"/>
              <a:t> (SQV), </a:t>
            </a:r>
            <a:r>
              <a:rPr lang="en-US" dirty="0" err="1" smtClean="0"/>
              <a:t>Amprenavir</a:t>
            </a:r>
            <a:r>
              <a:rPr lang="en-US" dirty="0" smtClean="0"/>
              <a:t> (APV) and </a:t>
            </a:r>
            <a:r>
              <a:rPr lang="en-US" dirty="0" err="1" smtClean="0"/>
              <a:t>Fosamprenavir</a:t>
            </a:r>
            <a:r>
              <a:rPr lang="en-US" dirty="0" smtClean="0"/>
              <a:t> (FPV), and </a:t>
            </a:r>
            <a:r>
              <a:rPr lang="en-US" dirty="0" err="1" smtClean="0"/>
              <a:t>Darunavir</a:t>
            </a:r>
            <a:r>
              <a:rPr lang="en-US" dirty="0" smtClean="0"/>
              <a:t> (DRV).</a:t>
            </a:r>
          </a:p>
          <a:p>
            <a:r>
              <a:rPr lang="en-US" dirty="0" smtClean="0"/>
              <a:t>PIs are preferably combined as two PIs in one. </a:t>
            </a:r>
            <a:r>
              <a:rPr lang="en-US" dirty="0" err="1" smtClean="0"/>
              <a:t>Ritonavir</a:t>
            </a:r>
            <a:r>
              <a:rPr lang="en-US" dirty="0" smtClean="0"/>
              <a:t> is the preferred second PI in the combination of two PIs. An example is (LPV/r). This is a combination of </a:t>
            </a:r>
            <a:r>
              <a:rPr lang="en-US" dirty="0" err="1" smtClean="0"/>
              <a:t>Lopinavir</a:t>
            </a:r>
            <a:r>
              <a:rPr lang="en-US" dirty="0" smtClean="0"/>
              <a:t> and </a:t>
            </a:r>
            <a:r>
              <a:rPr lang="en-US" dirty="0" err="1" smtClean="0"/>
              <a:t>Ritonavir</a:t>
            </a:r>
            <a:r>
              <a:rPr lang="en-US" dirty="0" smtClean="0"/>
              <a: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combine two PIs?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PIs are metabolized through the </a:t>
            </a:r>
            <a:r>
              <a:rPr lang="en-US" dirty="0" err="1" smtClean="0"/>
              <a:t>cytochrome</a:t>
            </a:r>
            <a:r>
              <a:rPr lang="en-US" dirty="0" smtClean="0"/>
              <a:t>  P450 3A4 </a:t>
            </a:r>
            <a:r>
              <a:rPr lang="en-US" dirty="0" err="1" smtClean="0"/>
              <a:t>isoenzyme</a:t>
            </a:r>
            <a:r>
              <a:rPr lang="en-US" dirty="0" smtClean="0"/>
              <a:t>  in the liver.</a:t>
            </a:r>
          </a:p>
          <a:p>
            <a:r>
              <a:rPr lang="en-US" dirty="0" smtClean="0"/>
              <a:t> RTV is a potent inhibitor of the </a:t>
            </a:r>
            <a:r>
              <a:rPr lang="en-US" dirty="0" err="1" smtClean="0"/>
              <a:t>cytochrome</a:t>
            </a:r>
            <a:r>
              <a:rPr lang="en-US" dirty="0" smtClean="0"/>
              <a:t>  P450 3A4 </a:t>
            </a:r>
            <a:r>
              <a:rPr lang="en-US" dirty="0" err="1" smtClean="0"/>
              <a:t>isoenzyme</a:t>
            </a:r>
            <a:r>
              <a:rPr lang="en-US" dirty="0" smtClean="0"/>
              <a:t>.  By inhibiting the </a:t>
            </a:r>
            <a:r>
              <a:rPr lang="en-US" dirty="0" err="1" smtClean="0"/>
              <a:t>cytochrome</a:t>
            </a:r>
            <a:r>
              <a:rPr lang="en-US" dirty="0" smtClean="0"/>
              <a:t>  P450, it slows down the breakdown of the other PIs.</a:t>
            </a:r>
          </a:p>
          <a:p>
            <a:r>
              <a:rPr lang="en-US" dirty="0" smtClean="0"/>
              <a:t> A small, non-therapeutic dose of </a:t>
            </a:r>
            <a:r>
              <a:rPr lang="en-US" dirty="0" err="1" smtClean="0"/>
              <a:t>ritonavir</a:t>
            </a:r>
            <a:r>
              <a:rPr lang="en-US" dirty="0" smtClean="0"/>
              <a:t> is combined with a therapeutic dose of another PI in order to ‘boost’ or increase the levels of the second PI in the blood.</a:t>
            </a:r>
          </a:p>
          <a:p>
            <a:r>
              <a:rPr lang="en-US" dirty="0" smtClean="0"/>
              <a:t>In this way, </a:t>
            </a:r>
            <a:r>
              <a:rPr lang="en-US" dirty="0" err="1" smtClean="0"/>
              <a:t>ritonavir</a:t>
            </a:r>
            <a:r>
              <a:rPr lang="en-US" dirty="0" smtClean="0"/>
              <a:t> acts as a “pharmacokinetic booster” to increase drug exposure and prolong serum half-lives of the other (active) PI.</a:t>
            </a:r>
          </a:p>
          <a:p>
            <a:r>
              <a:rPr lang="en-US" dirty="0" smtClean="0"/>
              <a:t> In other words, RTV is used a helper for another PI to make the effect of the other PI stronger.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NEWER HIV DRUGS</a:t>
            </a:r>
            <a:endParaRPr lang="en-US" dirty="0"/>
          </a:p>
        </p:txBody>
      </p:sp>
      <p:graphicFrame>
        <p:nvGraphicFramePr>
          <p:cNvPr id="4" name="Content Placeholder 3"/>
          <p:cNvGraphicFramePr>
            <a:graphicFrameLocks noGrp="1"/>
          </p:cNvGraphicFramePr>
          <p:nvPr>
            <p:ph sz="quarter" idx="1"/>
          </p:nvPr>
        </p:nvGraphicFramePr>
        <p:xfrm>
          <a:off x="914400" y="1447800"/>
          <a:ext cx="7772400" cy="4130040"/>
        </p:xfrm>
        <a:graphic>
          <a:graphicData uri="http://schemas.openxmlformats.org/drawingml/2006/table">
            <a:tbl>
              <a:tblPr firstRow="1" bandRow="1">
                <a:tableStyleId>{5C22544A-7EE6-4342-B048-85BDC9FD1C3A}</a:tableStyleId>
              </a:tblPr>
              <a:tblGrid>
                <a:gridCol w="2590800"/>
                <a:gridCol w="1852618"/>
                <a:gridCol w="3328982"/>
              </a:tblGrid>
              <a:tr h="370840">
                <a:tc>
                  <a:txBody>
                    <a:bodyPr/>
                    <a:lstStyle/>
                    <a:p>
                      <a:r>
                        <a:rPr lang="en-US" dirty="0" smtClean="0"/>
                        <a:t>CLASS</a:t>
                      </a:r>
                      <a:endParaRPr lang="en-US" dirty="0"/>
                    </a:p>
                  </a:txBody>
                  <a:tcPr/>
                </a:tc>
                <a:tc>
                  <a:txBody>
                    <a:bodyPr/>
                    <a:lstStyle/>
                    <a:p>
                      <a:r>
                        <a:rPr lang="en-US" dirty="0" smtClean="0"/>
                        <a:t>drug</a:t>
                      </a:r>
                      <a:endParaRPr lang="en-US" dirty="0"/>
                    </a:p>
                  </a:txBody>
                  <a:tcPr/>
                </a:tc>
                <a:tc>
                  <a:txBody>
                    <a:bodyPr/>
                    <a:lstStyle/>
                    <a:p>
                      <a:r>
                        <a:rPr lang="en-US" dirty="0" smtClean="0"/>
                        <a:t>Mechanism</a:t>
                      </a:r>
                      <a:r>
                        <a:rPr lang="en-US" baseline="0" dirty="0" smtClean="0"/>
                        <a:t> of ACTION</a:t>
                      </a:r>
                      <a:endParaRPr lang="en-US" dirty="0"/>
                    </a:p>
                  </a:txBody>
                  <a:tcPr/>
                </a:tc>
              </a:tr>
              <a:tr h="370840">
                <a:tc>
                  <a:txBody>
                    <a:bodyPr/>
                    <a:lstStyle/>
                    <a:p>
                      <a:r>
                        <a:rPr lang="en-US" dirty="0" smtClean="0"/>
                        <a:t>Fusion</a:t>
                      </a:r>
                      <a:r>
                        <a:rPr lang="en-US" baseline="0" dirty="0" smtClean="0"/>
                        <a:t> Inhibitors.</a:t>
                      </a:r>
                      <a:endParaRPr lang="en-US" dirty="0"/>
                    </a:p>
                  </a:txBody>
                  <a:tcPr/>
                </a:tc>
                <a:tc>
                  <a:txBody>
                    <a:bodyPr/>
                    <a:lstStyle/>
                    <a:p>
                      <a:r>
                        <a:rPr lang="en-US" dirty="0" smtClean="0"/>
                        <a:t> </a:t>
                      </a:r>
                      <a:r>
                        <a:rPr lang="en-US" dirty="0" err="1" smtClean="0"/>
                        <a:t>Enfurvitide</a:t>
                      </a:r>
                      <a:endParaRPr lang="en-US" dirty="0"/>
                    </a:p>
                  </a:txBody>
                  <a:tcPr/>
                </a:tc>
                <a:tc>
                  <a:txBody>
                    <a:bodyPr/>
                    <a:lstStyle/>
                    <a:p>
                      <a:r>
                        <a:rPr lang="en-US" dirty="0" smtClean="0"/>
                        <a:t>These work by preventing HIV from entering healthy CD4 cells by interfering with binding , fusion and entry into CD4 cells </a:t>
                      </a:r>
                      <a:endParaRPr lang="en-US" dirty="0"/>
                    </a:p>
                  </a:txBody>
                  <a:tcPr/>
                </a:tc>
              </a:tr>
              <a:tr h="370840">
                <a:tc>
                  <a:txBody>
                    <a:bodyPr/>
                    <a:lstStyle/>
                    <a:p>
                      <a:endParaRPr lang="en-US" dirty="0"/>
                    </a:p>
                  </a:txBody>
                  <a:tcPr/>
                </a:tc>
                <a:tc>
                  <a:txBody>
                    <a:bodyPr/>
                    <a:lstStyle/>
                    <a:p>
                      <a:r>
                        <a:rPr lang="en-US" dirty="0" err="1" smtClean="0"/>
                        <a:t>Maraviroc</a:t>
                      </a:r>
                      <a:endParaRPr lang="en-US" dirty="0"/>
                    </a:p>
                  </a:txBody>
                  <a:tcPr/>
                </a:tc>
                <a:tc>
                  <a:txBody>
                    <a:bodyPr/>
                    <a:lstStyle/>
                    <a:p>
                      <a:r>
                        <a:rPr kumimoji="0" lang="en-US" sz="1800" kern="1200" baseline="0" dirty="0" smtClean="0">
                          <a:solidFill>
                            <a:schemeClr val="dk1"/>
                          </a:solidFill>
                          <a:latin typeface="+mn-lt"/>
                          <a:ea typeface="+mn-ea"/>
                          <a:cs typeface="+mn-cs"/>
                        </a:rPr>
                        <a:t>CCR5 co-receptor antagonists prevent HIV from entering and infecting immune cells by blocking CD4 cells surface receptors</a:t>
                      </a:r>
                      <a:endParaRPr lang="en-US" dirty="0"/>
                    </a:p>
                  </a:txBody>
                  <a:tcPr/>
                </a:tc>
              </a:tr>
              <a:tr h="370840">
                <a:tc>
                  <a:txBody>
                    <a:bodyPr/>
                    <a:lstStyle/>
                    <a:p>
                      <a:r>
                        <a:rPr lang="en-US" dirty="0" err="1" smtClean="0"/>
                        <a:t>Integrase</a:t>
                      </a:r>
                      <a:r>
                        <a:rPr lang="en-US" dirty="0" smtClean="0"/>
                        <a:t> inhibitors.</a:t>
                      </a:r>
                      <a:endParaRPr lang="en-US" dirty="0"/>
                    </a:p>
                  </a:txBody>
                  <a:tcPr/>
                </a:tc>
                <a:tc>
                  <a:txBody>
                    <a:bodyPr/>
                    <a:lstStyle/>
                    <a:p>
                      <a:r>
                        <a:rPr lang="en-US" dirty="0" err="1" smtClean="0"/>
                        <a:t>Raltegravir</a:t>
                      </a:r>
                      <a:r>
                        <a:rPr lang="en-US" dirty="0" smtClean="0"/>
                        <a:t>.</a:t>
                      </a:r>
                      <a:endParaRPr lang="en-US" dirty="0"/>
                    </a:p>
                  </a:txBody>
                  <a:tcPr/>
                </a:tc>
                <a:tc>
                  <a:txBody>
                    <a:bodyPr/>
                    <a:lstStyle/>
                    <a:p>
                      <a:r>
                        <a:rPr kumimoji="0" lang="en-US" sz="1800" kern="1200" baseline="0" dirty="0" smtClean="0">
                          <a:solidFill>
                            <a:schemeClr val="dk1"/>
                          </a:solidFill>
                          <a:latin typeface="+mn-lt"/>
                          <a:ea typeface="+mn-ea"/>
                          <a:cs typeface="+mn-cs"/>
                        </a:rPr>
                        <a:t>These act by blocking the action of the viral enzyme </a:t>
                      </a:r>
                      <a:r>
                        <a:rPr kumimoji="0" lang="en-US" sz="1800" kern="1200" baseline="0" dirty="0" err="1" smtClean="0">
                          <a:solidFill>
                            <a:schemeClr val="dk1"/>
                          </a:solidFill>
                          <a:latin typeface="+mn-lt"/>
                          <a:ea typeface="+mn-ea"/>
                          <a:cs typeface="+mn-cs"/>
                        </a:rPr>
                        <a:t>integrase</a:t>
                      </a:r>
                      <a:endParaRPr lang="en-US" dirty="0"/>
                    </a:p>
                  </a:txBody>
                  <a:tcPr/>
                </a:tc>
              </a:tr>
              <a:tr h="370840">
                <a:tc>
                  <a:txBody>
                    <a:bodyPr/>
                    <a:lstStyle/>
                    <a:p>
                      <a:r>
                        <a:rPr lang="en-US" dirty="0" smtClean="0"/>
                        <a:t>NNRTI</a:t>
                      </a:r>
                      <a:endParaRPr lang="en-US" dirty="0"/>
                    </a:p>
                  </a:txBody>
                  <a:tcPr/>
                </a:tc>
                <a:tc>
                  <a:txBody>
                    <a:bodyPr/>
                    <a:lstStyle/>
                    <a:p>
                      <a:r>
                        <a:rPr lang="en-US" dirty="0" err="1" smtClean="0"/>
                        <a:t>Etravirine</a:t>
                      </a:r>
                      <a:endParaRPr lang="en-US" dirty="0"/>
                    </a:p>
                  </a:txBody>
                  <a:tcPr/>
                </a:tc>
                <a:tc>
                  <a:txBody>
                    <a:bodyPr/>
                    <a:lstStyle/>
                    <a:p>
                      <a:endParaRPr lang="en-US"/>
                    </a:p>
                  </a:txBody>
                  <a:tcPr/>
                </a:tc>
              </a:tr>
              <a:tr h="370840">
                <a:tc>
                  <a:txBody>
                    <a:bodyPr/>
                    <a:lstStyle/>
                    <a:p>
                      <a:r>
                        <a:rPr lang="en-US" dirty="0" smtClean="0"/>
                        <a:t>Protease</a:t>
                      </a:r>
                      <a:r>
                        <a:rPr lang="en-US" baseline="0" dirty="0" smtClean="0"/>
                        <a:t> Inhibitor.</a:t>
                      </a:r>
                      <a:endParaRPr lang="en-US" dirty="0"/>
                    </a:p>
                  </a:txBody>
                  <a:tcPr/>
                </a:tc>
                <a:tc>
                  <a:txBody>
                    <a:bodyPr/>
                    <a:lstStyle/>
                    <a:p>
                      <a:r>
                        <a:rPr lang="en-US" dirty="0" err="1" smtClean="0"/>
                        <a:t>Darunavir</a:t>
                      </a:r>
                      <a:endParaRPr lang="en-US" dirty="0"/>
                    </a:p>
                  </a:txBody>
                  <a:tcPr/>
                </a:tc>
                <a:tc>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ARV DRUGS.</a:t>
            </a:r>
            <a:endParaRPr lang="en-US" dirty="0"/>
          </a:p>
        </p:txBody>
      </p:sp>
      <p:sp>
        <p:nvSpPr>
          <p:cNvPr id="3" name="Content Placeholder 2"/>
          <p:cNvSpPr>
            <a:spLocks noGrp="1"/>
          </p:cNvSpPr>
          <p:nvPr>
            <p:ph sz="quarter" idx="1"/>
          </p:nvPr>
        </p:nvSpPr>
        <p:spPr/>
        <p:txBody>
          <a:bodyPr/>
          <a:lstStyle/>
          <a:p>
            <a:r>
              <a:rPr lang="en-US" dirty="0" smtClean="0"/>
              <a:t>These agents,  are reserved for third line or salvage therapies because of high cost, and are currently approved only by a special NASCOP committee.</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HIV life cycle and the point of action of ARVs.</a:t>
            </a: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1643062" y="1747837"/>
            <a:ext cx="6315075" cy="3971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TO HAART.</a:t>
            </a:r>
            <a:endParaRPr lang="en-US" dirty="0"/>
          </a:p>
        </p:txBody>
      </p:sp>
      <p:sp>
        <p:nvSpPr>
          <p:cNvPr id="3" name="Text Placeholder 2"/>
          <p:cNvSpPr>
            <a:spLocks noGrp="1"/>
          </p:cNvSpPr>
          <p:nvPr>
            <p:ph type="body" idx="1"/>
          </p:nvPr>
        </p:nvSpPr>
        <p:spPr/>
        <p:txBody>
          <a:bodyPr/>
          <a:lstStyle/>
          <a:p>
            <a:r>
              <a:rPr lang="en-US" b="1" dirty="0" smtClean="0"/>
              <a:t>Antiretroviral Therapy in Infants, Children, Adolescents, and Adults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a:bodyPr>
          <a:lstStyle/>
          <a:p>
            <a:r>
              <a:rPr lang="en-US" dirty="0" smtClean="0"/>
              <a:t>HIV belongs to a family called retroviruses and the sub-group </a:t>
            </a:r>
            <a:r>
              <a:rPr lang="en-US" dirty="0" err="1" smtClean="0"/>
              <a:t>lentivirus</a:t>
            </a:r>
            <a:r>
              <a:rPr lang="en-US" dirty="0" smtClean="0"/>
              <a:t>.</a:t>
            </a:r>
          </a:p>
          <a:p>
            <a:r>
              <a:rPr lang="en-US" dirty="0" smtClean="0"/>
              <a:t> Retroviruses are a unique group of viruses in that they go against the conventions of genetics. What do we mean by this? You may have learned in your high school or college biology that RNA is made from DNA.</a:t>
            </a:r>
          </a:p>
          <a:p>
            <a:r>
              <a:rPr lang="en-US" dirty="0" smtClean="0"/>
              <a:t> Retroviruses defy this convention and are able to form DNA from RNA! The reason for doing this, as we shall see in the </a:t>
            </a:r>
            <a:r>
              <a:rPr lang="en-US" dirty="0" err="1" smtClean="0"/>
              <a:t>pathophysiology</a:t>
            </a:r>
            <a:r>
              <a:rPr lang="en-US" dirty="0" smtClean="0"/>
              <a:t> sub-section below, is to be able to use the human cell mechanisms.</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smtClean="0"/>
              <a:t>The goal of ART is to suppress viral replication with the aim of reducing the patient’s VL to undetectable levels</a:t>
            </a:r>
          </a:p>
          <a:p>
            <a:r>
              <a:rPr lang="en-US" dirty="0" smtClean="0"/>
              <a:t> </a:t>
            </a:r>
            <a:r>
              <a:rPr lang="en-US" b="1" dirty="0" smtClean="0"/>
              <a:t>All individuals with confirmed  HIV infection are eligible for ART, irrespective of CD4 count/%, WHO clinical stage, age, pregnancy or breastfeeding status, co-infection status, risk group, or any other criteria, PROVIDED that the individual is willing and ready to take ART and adhere to follow-up recommendations</a:t>
            </a:r>
          </a:p>
          <a:p>
            <a:r>
              <a:rPr lang="en-US" dirty="0" smtClean="0"/>
              <a:t> ART should be started in all patients as soon as possible (preferably within 2 weeks of confirmation  of HIV status)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Preferred First-line ART for infants, children, adolescents and adults</a:t>
            </a:r>
            <a:endParaRPr lang="en-US" dirty="0"/>
          </a:p>
        </p:txBody>
      </p:sp>
      <p:graphicFrame>
        <p:nvGraphicFramePr>
          <p:cNvPr id="4" name="Content Placeholder 3"/>
          <p:cNvGraphicFramePr>
            <a:graphicFrameLocks noGrp="1"/>
          </p:cNvGraphicFramePr>
          <p:nvPr>
            <p:ph sz="quarter" idx="1"/>
          </p:nvPr>
        </p:nvGraphicFramePr>
        <p:xfrm>
          <a:off x="914400" y="1447800"/>
          <a:ext cx="7772400" cy="3134360"/>
        </p:xfrm>
        <a:graphic>
          <a:graphicData uri="http://schemas.openxmlformats.org/drawingml/2006/table">
            <a:tbl>
              <a:tblPr firstRow="1" bandRow="1">
                <a:tableStyleId>{5C22544A-7EE6-4342-B048-85BDC9FD1C3A}</a:tableStyleId>
              </a:tblPr>
              <a:tblGrid>
                <a:gridCol w="2514592"/>
                <a:gridCol w="5257808"/>
              </a:tblGrid>
              <a:tr h="370840">
                <a:tc>
                  <a:txBody>
                    <a:bodyPr/>
                    <a:lstStyle/>
                    <a:p>
                      <a:r>
                        <a:rPr lang="en-US" dirty="0" smtClean="0"/>
                        <a:t>AGE</a:t>
                      </a:r>
                      <a:endParaRPr lang="en-US" dirty="0"/>
                    </a:p>
                  </a:txBody>
                  <a:tcPr/>
                </a:tc>
                <a:tc>
                  <a:txBody>
                    <a:bodyPr/>
                    <a:lstStyle/>
                    <a:p>
                      <a:r>
                        <a:rPr lang="en-US" dirty="0" smtClean="0"/>
                        <a:t>REGIMEN.</a:t>
                      </a:r>
                      <a:endParaRPr lang="en-US" dirty="0"/>
                    </a:p>
                  </a:txBody>
                  <a:tcPr/>
                </a:tc>
              </a:tr>
              <a:tr h="370840">
                <a:tc>
                  <a:txBody>
                    <a:bodyPr/>
                    <a:lstStyle/>
                    <a:p>
                      <a:r>
                        <a:rPr lang="en-US" dirty="0" smtClean="0"/>
                        <a:t>&lt;2 Weeks</a:t>
                      </a:r>
                      <a:endParaRPr lang="en-US" dirty="0"/>
                    </a:p>
                  </a:txBody>
                  <a:tcPr/>
                </a:tc>
                <a:tc>
                  <a:txBody>
                    <a:bodyPr/>
                    <a:lstStyle/>
                    <a:p>
                      <a:r>
                        <a:rPr kumimoji="0" lang="en-US" sz="1800" kern="1200" baseline="0" dirty="0" smtClean="0">
                          <a:solidFill>
                            <a:schemeClr val="dk1"/>
                          </a:solidFill>
                          <a:latin typeface="+mn-lt"/>
                          <a:ea typeface="+mn-ea"/>
                          <a:cs typeface="+mn-cs"/>
                        </a:rPr>
                        <a:t>AZT + 3TC + NVP</a:t>
                      </a:r>
                      <a:endParaRPr lang="en-US" dirty="0"/>
                    </a:p>
                  </a:txBody>
                  <a:tcPr/>
                </a:tc>
              </a:tr>
              <a:tr h="370840">
                <a:tc>
                  <a:txBody>
                    <a:bodyPr/>
                    <a:lstStyle/>
                    <a:p>
                      <a:r>
                        <a:rPr kumimoji="0" lang="en-US" sz="1800" kern="1200" baseline="0" dirty="0" smtClean="0">
                          <a:solidFill>
                            <a:schemeClr val="dk1"/>
                          </a:solidFill>
                          <a:latin typeface="+mn-lt"/>
                          <a:ea typeface="+mn-ea"/>
                          <a:cs typeface="+mn-cs"/>
                        </a:rPr>
                        <a:t>2 weeks - &lt; 4 weeks:</a:t>
                      </a:r>
                      <a:endParaRPr lang="en-US" dirty="0"/>
                    </a:p>
                  </a:txBody>
                  <a:tcPr/>
                </a:tc>
                <a:tc>
                  <a:txBody>
                    <a:bodyPr/>
                    <a:lstStyle/>
                    <a:p>
                      <a:r>
                        <a:rPr kumimoji="0" lang="en-US" sz="1800" kern="1200" baseline="0" dirty="0" smtClean="0">
                          <a:solidFill>
                            <a:schemeClr val="dk1"/>
                          </a:solidFill>
                          <a:latin typeface="+mn-lt"/>
                          <a:ea typeface="+mn-ea"/>
                          <a:cs typeface="+mn-cs"/>
                        </a:rPr>
                        <a:t> AZT + 3TC + LPV/r</a:t>
                      </a:r>
                      <a:endParaRPr lang="en-US" dirty="0"/>
                    </a:p>
                  </a:txBody>
                  <a:tcPr/>
                </a:tc>
              </a:tr>
              <a:tr h="370840">
                <a:tc>
                  <a:txBody>
                    <a:bodyPr/>
                    <a:lstStyle/>
                    <a:p>
                      <a:r>
                        <a:rPr kumimoji="0" lang="en-US" sz="1800" kern="1200" baseline="0" dirty="0" smtClean="0">
                          <a:solidFill>
                            <a:schemeClr val="dk1"/>
                          </a:solidFill>
                          <a:latin typeface="+mn-lt"/>
                          <a:ea typeface="+mn-ea"/>
                          <a:cs typeface="+mn-cs"/>
                        </a:rPr>
                        <a:t>4 weeks - &lt; 3 years:</a:t>
                      </a:r>
                      <a:endParaRPr lang="en-US" dirty="0"/>
                    </a:p>
                  </a:txBody>
                  <a:tcPr/>
                </a:tc>
                <a:tc>
                  <a:txBody>
                    <a:bodyPr/>
                    <a:lstStyle/>
                    <a:p>
                      <a:r>
                        <a:rPr kumimoji="0" lang="en-US" sz="1800" kern="1200" baseline="0" dirty="0" smtClean="0">
                          <a:solidFill>
                            <a:schemeClr val="dk1"/>
                          </a:solidFill>
                          <a:latin typeface="+mn-lt"/>
                          <a:ea typeface="+mn-ea"/>
                          <a:cs typeface="+mn-cs"/>
                        </a:rPr>
                        <a:t> ABC + 3TC + LPV/r</a:t>
                      </a:r>
                      <a:endParaRPr lang="en-US" dirty="0"/>
                    </a:p>
                  </a:txBody>
                  <a:tcPr/>
                </a:tc>
              </a:tr>
              <a:tr h="370840">
                <a:tc>
                  <a:txBody>
                    <a:bodyPr/>
                    <a:lstStyle/>
                    <a:p>
                      <a:r>
                        <a:rPr kumimoji="0" lang="en-US" sz="1800" kern="1200" baseline="0" dirty="0" smtClean="0">
                          <a:solidFill>
                            <a:schemeClr val="dk1"/>
                          </a:solidFill>
                          <a:latin typeface="+mn-lt"/>
                          <a:ea typeface="+mn-ea"/>
                          <a:cs typeface="+mn-cs"/>
                        </a:rPr>
                        <a:t>3 - 15 years (&lt; 35 kg body weight):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baseline="0" dirty="0" smtClean="0">
                          <a:solidFill>
                            <a:schemeClr val="dk1"/>
                          </a:solidFill>
                          <a:latin typeface="+mn-lt"/>
                          <a:ea typeface="+mn-ea"/>
                          <a:cs typeface="+mn-cs"/>
                        </a:rPr>
                        <a:t> ABC + 3TC + EFV</a:t>
                      </a:r>
                      <a:endParaRPr lang="en-US" dirty="0" smtClean="0"/>
                    </a:p>
                    <a:p>
                      <a:endParaRPr lang="en-US" dirty="0"/>
                    </a:p>
                  </a:txBody>
                  <a:tcPr/>
                </a:tc>
              </a:tr>
              <a:tr h="370840">
                <a:tc>
                  <a:txBody>
                    <a:bodyPr/>
                    <a:lstStyle/>
                    <a:p>
                      <a:r>
                        <a:rPr kumimoji="0" lang="en-US" sz="1800" kern="1200" baseline="0" dirty="0" smtClean="0">
                          <a:solidFill>
                            <a:schemeClr val="dk1"/>
                          </a:solidFill>
                          <a:latin typeface="+mn-lt"/>
                          <a:ea typeface="+mn-ea"/>
                          <a:cs typeface="+mn-cs"/>
                        </a:rPr>
                        <a:t>3 - 15 years ( 35 kg body weight):</a:t>
                      </a:r>
                      <a:endParaRPr lang="en-US" dirty="0"/>
                    </a:p>
                  </a:txBody>
                  <a:tcPr/>
                </a:tc>
                <a:tc>
                  <a:txBody>
                    <a:bodyPr/>
                    <a:lstStyle/>
                    <a:p>
                      <a:r>
                        <a:rPr kumimoji="0" lang="en-US" sz="1800" kern="1200" baseline="0" dirty="0" smtClean="0">
                          <a:solidFill>
                            <a:schemeClr val="dk1"/>
                          </a:solidFill>
                          <a:latin typeface="+mn-lt"/>
                          <a:ea typeface="+mn-ea"/>
                          <a:cs typeface="+mn-cs"/>
                        </a:rPr>
                        <a:t> TDF + 3TC + EFV</a:t>
                      </a:r>
                      <a:endParaRPr lang="en-US" dirty="0"/>
                    </a:p>
                  </a:txBody>
                  <a:tcPr/>
                </a:tc>
              </a:tr>
              <a:tr h="370840">
                <a:tc>
                  <a:txBody>
                    <a:bodyPr/>
                    <a:lstStyle/>
                    <a:p>
                      <a:r>
                        <a:rPr kumimoji="0" lang="en-US" sz="1800" kern="1200" baseline="0" dirty="0" smtClean="0">
                          <a:solidFill>
                            <a:schemeClr val="dk1"/>
                          </a:solidFill>
                          <a:latin typeface="+mn-lt"/>
                          <a:ea typeface="+mn-ea"/>
                          <a:cs typeface="+mn-cs"/>
                        </a:rPr>
                        <a:t>&gt;15 years:</a:t>
                      </a:r>
                      <a:endParaRPr lang="en-US" dirty="0"/>
                    </a:p>
                  </a:txBody>
                  <a:tcPr/>
                </a:tc>
                <a:tc>
                  <a:txBody>
                    <a:bodyPr/>
                    <a:lstStyle/>
                    <a:p>
                      <a:r>
                        <a:rPr kumimoji="0" lang="en-US" sz="1800" kern="1200" baseline="0" dirty="0" smtClean="0">
                          <a:solidFill>
                            <a:schemeClr val="dk1"/>
                          </a:solidFill>
                          <a:latin typeface="+mn-lt"/>
                          <a:ea typeface="+mn-ea"/>
                          <a:cs typeface="+mn-cs"/>
                        </a:rPr>
                        <a:t>TDF + 3TC + EFV</a:t>
                      </a:r>
                      <a:endParaRPr lang="en-US" dirty="0"/>
                    </a:p>
                  </a:txBody>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smtClean="0"/>
              <a:t>Routine viral load (VL) testing is recommended for monitoring ART and identifying treatment failure.  A VL test should be carried out at 6 and 12 months after initiation of ART and annually thereafter if the VL is &lt; 1,000 copies/ml.</a:t>
            </a:r>
          </a:p>
          <a:p>
            <a:r>
              <a:rPr lang="en-US" dirty="0" smtClean="0"/>
              <a:t> Treatment failure is defined by a persistently high viral load  1,000 copies/ml (two viral loads measured within a 3-month interval with adherence support between measurements) after at least 6 months of using ART.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PMTCT.</a:t>
            </a:r>
            <a:endParaRPr lang="en-US" dirty="0"/>
          </a:p>
        </p:txBody>
      </p:sp>
      <p:sp>
        <p:nvSpPr>
          <p:cNvPr id="3" name="Content Placeholder 2"/>
          <p:cNvSpPr>
            <a:spLocks noGrp="1"/>
          </p:cNvSpPr>
          <p:nvPr>
            <p:ph sz="quarter" idx="1"/>
          </p:nvPr>
        </p:nvSpPr>
        <p:spPr/>
        <p:txBody>
          <a:bodyPr>
            <a:normAutofit fontScale="92500"/>
          </a:bodyPr>
          <a:lstStyle/>
          <a:p>
            <a:pPr>
              <a:buNone/>
            </a:pPr>
            <a:endParaRPr lang="en-US" b="1" dirty="0" smtClean="0"/>
          </a:p>
          <a:p>
            <a:r>
              <a:rPr lang="en-US" dirty="0" smtClean="0"/>
              <a:t> Prevention of mother-to-child transmission of HIV (PMTCT) should be offered as part of a comprehensive package of fully integrated, routine antenatal care interventions</a:t>
            </a:r>
          </a:p>
          <a:p>
            <a:r>
              <a:rPr lang="en-US" b="1" dirty="0" smtClean="0"/>
              <a:t> ART should be initiated in all pregnant and breastfeeding women living with HIV, regardless of gestational age, WHO clinical stage and at any CD4 count, and continued lifelong</a:t>
            </a:r>
          </a:p>
          <a:p>
            <a:r>
              <a:rPr lang="en-US" dirty="0" smtClean="0"/>
              <a:t> ART should be started, ideally, on same day as HIV diagnosis with ongoing enhanced adherence support including community-based case management and support</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PMTCT.</a:t>
            </a:r>
            <a:endParaRPr lang="en-US" dirty="0"/>
          </a:p>
        </p:txBody>
      </p:sp>
      <p:sp>
        <p:nvSpPr>
          <p:cNvPr id="3" name="Content Placeholder 2"/>
          <p:cNvSpPr>
            <a:spLocks noGrp="1"/>
          </p:cNvSpPr>
          <p:nvPr>
            <p:ph sz="quarter" idx="1"/>
          </p:nvPr>
        </p:nvSpPr>
        <p:spPr/>
        <p:txBody>
          <a:bodyPr/>
          <a:lstStyle/>
          <a:p>
            <a:r>
              <a:rPr lang="en-US" dirty="0" smtClean="0"/>
              <a:t>Start on TDF/3TC/EFV (300/300/600 mg), as FDC, 1 tab once daily.</a:t>
            </a:r>
          </a:p>
          <a:p>
            <a:r>
              <a:rPr lang="en-US" dirty="0" smtClean="0"/>
              <a:t> For women exposed to single dose NVP (without AZT+3TC as part of PMTCT) within the past 2 years: use ATV/r instead of EFV</a:t>
            </a:r>
          </a:p>
          <a:p>
            <a:r>
              <a:rPr lang="en-US" dirty="0" smtClean="0"/>
              <a:t> For patients already on ART, continue ART unless the regimen or part of the regimen is contraindicated because of the pregnancy.</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ARV PROPHYLAXIS FOR HEI.</a:t>
            </a:r>
            <a:endParaRPr lang="en-US" dirty="0"/>
          </a:p>
        </p:txBody>
      </p:sp>
      <p:sp>
        <p:nvSpPr>
          <p:cNvPr id="3" name="Content Placeholder 2"/>
          <p:cNvSpPr>
            <a:spLocks noGrp="1"/>
          </p:cNvSpPr>
          <p:nvPr>
            <p:ph sz="quarter" idx="1"/>
          </p:nvPr>
        </p:nvSpPr>
        <p:spPr/>
        <p:txBody>
          <a:bodyPr/>
          <a:lstStyle/>
          <a:p>
            <a:r>
              <a:rPr lang="en-US" dirty="0" smtClean="0"/>
              <a:t> 12 weeks of infant prophylaxis:</a:t>
            </a:r>
          </a:p>
          <a:p>
            <a:r>
              <a:rPr lang="en-US" dirty="0" smtClean="0"/>
              <a:t>- AZT+NVP for 6 </a:t>
            </a:r>
            <a:r>
              <a:rPr lang="en-US" dirty="0" err="1" smtClean="0"/>
              <a:t>weeks,followed</a:t>
            </a:r>
            <a:r>
              <a:rPr lang="en-US" dirty="0" smtClean="0"/>
              <a:t> by NVP for 6 weeks</a:t>
            </a:r>
          </a:p>
          <a:p>
            <a:r>
              <a:rPr lang="en-US" dirty="0" smtClean="0"/>
              <a:t> DBS for PCR at first contact, following EID algorithm</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EXPOSURE PROPHYLAXIS</a:t>
            </a:r>
            <a:endParaRPr lang="en-US" dirty="0"/>
          </a:p>
        </p:txBody>
      </p:sp>
      <p:graphicFrame>
        <p:nvGraphicFramePr>
          <p:cNvPr id="4" name="Content Placeholder 3"/>
          <p:cNvGraphicFramePr>
            <a:graphicFrameLocks noGrp="1"/>
          </p:cNvGraphicFramePr>
          <p:nvPr>
            <p:ph sz="quarter" idx="1"/>
          </p:nvPr>
        </p:nvGraphicFramePr>
        <p:xfrm>
          <a:off x="914400" y="1447800"/>
          <a:ext cx="7772400" cy="4307840"/>
        </p:xfrm>
        <a:graphic>
          <a:graphicData uri="http://schemas.openxmlformats.org/drawingml/2006/table">
            <a:tbl>
              <a:tblPr firstRow="1" bandRow="1">
                <a:tableStyleId>{5C22544A-7EE6-4342-B048-85BDC9FD1C3A}</a:tableStyleId>
              </a:tblPr>
              <a:tblGrid>
                <a:gridCol w="2590800"/>
                <a:gridCol w="1852618"/>
                <a:gridCol w="3328982"/>
              </a:tblGrid>
              <a:tr h="370840">
                <a:tc gridSpan="3">
                  <a:txBody>
                    <a:bodyPr/>
                    <a:lstStyle/>
                    <a:p>
                      <a:r>
                        <a:rPr lang="en-US" dirty="0" smtClean="0"/>
                        <a:t>                         RISK</a:t>
                      </a:r>
                      <a:r>
                        <a:rPr lang="en-US" baseline="0" dirty="0" smtClean="0"/>
                        <a:t> ASSESSMENT AFTER EXPOSURE TOBODY FLUIDS.</a:t>
                      </a:r>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endParaRPr lang="en-US"/>
                    </a:p>
                  </a:txBody>
                  <a:tcPr/>
                </a:tc>
                <a:tc>
                  <a:txBody>
                    <a:bodyPr/>
                    <a:lstStyle/>
                    <a:p>
                      <a:r>
                        <a:rPr lang="en-US" dirty="0" smtClean="0">
                          <a:solidFill>
                            <a:srgbClr val="002060"/>
                          </a:solidFill>
                        </a:rPr>
                        <a:t>Low Risk</a:t>
                      </a:r>
                      <a:endParaRPr lang="en-US" dirty="0">
                        <a:solidFill>
                          <a:srgbClr val="002060"/>
                        </a:solidFill>
                      </a:endParaRPr>
                    </a:p>
                  </a:txBody>
                  <a:tcPr/>
                </a:tc>
                <a:tc>
                  <a:txBody>
                    <a:bodyPr/>
                    <a:lstStyle/>
                    <a:p>
                      <a:r>
                        <a:rPr lang="en-US" dirty="0" smtClean="0">
                          <a:solidFill>
                            <a:srgbClr val="002060"/>
                          </a:solidFill>
                        </a:rPr>
                        <a:t>High Risk.</a:t>
                      </a:r>
                      <a:endParaRPr lang="en-US" dirty="0">
                        <a:solidFill>
                          <a:srgbClr val="002060"/>
                        </a:solidFill>
                      </a:endParaRPr>
                    </a:p>
                  </a:txBody>
                  <a:tcPr/>
                </a:tc>
              </a:tr>
              <a:tr h="370840">
                <a:tc>
                  <a:txBody>
                    <a:bodyPr/>
                    <a:lstStyle/>
                    <a:p>
                      <a:r>
                        <a:rPr lang="en-US" dirty="0" smtClean="0"/>
                        <a:t>Type of exposure</a:t>
                      </a:r>
                      <a:endParaRPr lang="en-US" dirty="0"/>
                    </a:p>
                  </a:txBody>
                  <a:tcPr/>
                </a:tc>
                <a:tc>
                  <a:txBody>
                    <a:bodyPr/>
                    <a:lstStyle/>
                    <a:p>
                      <a:r>
                        <a:rPr lang="en-US" dirty="0" smtClean="0"/>
                        <a:t>Intact skin</a:t>
                      </a:r>
                      <a:endParaRPr lang="en-US" dirty="0"/>
                    </a:p>
                  </a:txBody>
                  <a:tcPr/>
                </a:tc>
                <a:tc>
                  <a:txBody>
                    <a:bodyPr/>
                    <a:lstStyle/>
                    <a:p>
                      <a:r>
                        <a:rPr lang="en-US" dirty="0" smtClean="0"/>
                        <a:t>Mucous membrane/non intact skin</a:t>
                      </a:r>
                    </a:p>
                    <a:p>
                      <a:r>
                        <a:rPr lang="en-US" dirty="0" err="1" smtClean="0"/>
                        <a:t>Percutaneous</a:t>
                      </a:r>
                      <a:r>
                        <a:rPr lang="en-US" dirty="0" smtClean="0"/>
                        <a:t> injury.</a:t>
                      </a:r>
                      <a:endParaRPr lang="en-US" dirty="0"/>
                    </a:p>
                  </a:txBody>
                  <a:tcPr/>
                </a:tc>
              </a:tr>
              <a:tr h="370840">
                <a:tc>
                  <a:txBody>
                    <a:bodyPr/>
                    <a:lstStyle/>
                    <a:p>
                      <a:r>
                        <a:rPr lang="en-US" dirty="0" smtClean="0"/>
                        <a:t>Source</a:t>
                      </a:r>
                      <a:endParaRPr lang="en-US" dirty="0"/>
                    </a:p>
                  </a:txBody>
                  <a:tcPr/>
                </a:tc>
                <a:tc>
                  <a:txBody>
                    <a:bodyPr/>
                    <a:lstStyle/>
                    <a:p>
                      <a:r>
                        <a:rPr lang="en-US" dirty="0" smtClean="0"/>
                        <a:t>HIV Negative</a:t>
                      </a:r>
                      <a:endParaRPr lang="en-US" dirty="0"/>
                    </a:p>
                  </a:txBody>
                  <a:tcPr/>
                </a:tc>
                <a:tc>
                  <a:txBody>
                    <a:bodyPr/>
                    <a:lstStyle/>
                    <a:p>
                      <a:r>
                        <a:rPr lang="en-US" dirty="0" smtClean="0"/>
                        <a:t>HIV status unknown</a:t>
                      </a:r>
                    </a:p>
                    <a:p>
                      <a:r>
                        <a:rPr lang="en-US" dirty="0" smtClean="0"/>
                        <a:t>Clinically well/unwell.</a:t>
                      </a:r>
                    </a:p>
                    <a:p>
                      <a:endParaRPr lang="en-US" dirty="0"/>
                    </a:p>
                  </a:txBody>
                  <a:tcPr/>
                </a:tc>
              </a:tr>
              <a:tr h="370840">
                <a:tc>
                  <a:txBody>
                    <a:bodyPr/>
                    <a:lstStyle/>
                    <a:p>
                      <a:r>
                        <a:rPr lang="en-US" dirty="0" smtClean="0"/>
                        <a:t>Material.</a:t>
                      </a:r>
                      <a:endParaRPr lang="en-US" dirty="0"/>
                    </a:p>
                  </a:txBody>
                  <a:tcPr/>
                </a:tc>
                <a:tc>
                  <a:txBody>
                    <a:bodyPr/>
                    <a:lstStyle/>
                    <a:p>
                      <a:r>
                        <a:rPr lang="en-US" dirty="0" smtClean="0"/>
                        <a:t>Saliva</a:t>
                      </a:r>
                    </a:p>
                    <a:p>
                      <a:r>
                        <a:rPr lang="en-US" dirty="0" smtClean="0"/>
                        <a:t>tears,</a:t>
                      </a:r>
                    </a:p>
                    <a:p>
                      <a:r>
                        <a:rPr lang="en-US" dirty="0" smtClean="0"/>
                        <a:t> sweat</a:t>
                      </a:r>
                    </a:p>
                    <a:p>
                      <a:r>
                        <a:rPr lang="en-US" dirty="0" err="1" smtClean="0"/>
                        <a:t>faeces</a:t>
                      </a:r>
                      <a:r>
                        <a:rPr lang="en-US" dirty="0" smtClean="0"/>
                        <a:t>,</a:t>
                      </a:r>
                    </a:p>
                    <a:p>
                      <a:r>
                        <a:rPr lang="en-US" dirty="0" smtClean="0"/>
                        <a:t>urine,</a:t>
                      </a:r>
                      <a:r>
                        <a:rPr lang="en-US" baseline="0" dirty="0" smtClean="0"/>
                        <a:t> </a:t>
                      </a:r>
                    </a:p>
                    <a:p>
                      <a:r>
                        <a:rPr lang="en-US" baseline="0" dirty="0" smtClean="0"/>
                        <a:t>sputum,</a:t>
                      </a:r>
                    </a:p>
                    <a:p>
                      <a:r>
                        <a:rPr lang="en-US" baseline="0" dirty="0" smtClean="0"/>
                        <a:t>Vomit.</a:t>
                      </a:r>
                      <a:endParaRPr lang="en-US" dirty="0"/>
                    </a:p>
                  </a:txBody>
                  <a:tcPr/>
                </a:tc>
                <a:tc>
                  <a:txBody>
                    <a:bodyPr/>
                    <a:lstStyle/>
                    <a:p>
                      <a:r>
                        <a:rPr lang="en-US" dirty="0" smtClean="0"/>
                        <a:t>Semen</a:t>
                      </a:r>
                      <a:r>
                        <a:rPr lang="en-US" baseline="0" dirty="0" smtClean="0"/>
                        <a:t> </a:t>
                      </a:r>
                    </a:p>
                    <a:p>
                      <a:r>
                        <a:rPr lang="en-US" dirty="0" smtClean="0"/>
                        <a:t>vaginal secretions,</a:t>
                      </a:r>
                    </a:p>
                    <a:p>
                      <a:r>
                        <a:rPr lang="en-US" dirty="0" err="1" smtClean="0"/>
                        <a:t>synovial,pleural,pericardial</a:t>
                      </a:r>
                      <a:r>
                        <a:rPr lang="en-US" dirty="0" smtClean="0"/>
                        <a:t>,</a:t>
                      </a:r>
                    </a:p>
                    <a:p>
                      <a:r>
                        <a:rPr lang="en-US" dirty="0" err="1" smtClean="0"/>
                        <a:t>peritoneal,amniotic</a:t>
                      </a:r>
                      <a:r>
                        <a:rPr lang="en-US" dirty="0" smtClean="0"/>
                        <a:t> fluid.</a:t>
                      </a:r>
                    </a:p>
                    <a:p>
                      <a:r>
                        <a:rPr lang="en-US" dirty="0" smtClean="0"/>
                        <a:t>Blood and body fluids: CSF; Viral</a:t>
                      </a:r>
                      <a:r>
                        <a:rPr lang="en-US" baseline="0" dirty="0" smtClean="0"/>
                        <a:t> cultures in lab.</a:t>
                      </a:r>
                      <a:endParaRPr lang="en-US" dirty="0"/>
                    </a:p>
                  </a:txBody>
                  <a:tcPr/>
                </a:tc>
              </a:tr>
            </a:tbl>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POST EXPOSURE PROPHYLAXIS(PEP).</a:t>
            </a:r>
            <a:endParaRPr lang="en-US" dirty="0"/>
          </a:p>
        </p:txBody>
      </p:sp>
      <p:sp>
        <p:nvSpPr>
          <p:cNvPr id="3" name="Content Placeholder 2"/>
          <p:cNvSpPr>
            <a:spLocks noGrp="1"/>
          </p:cNvSpPr>
          <p:nvPr>
            <p:ph sz="quarter" idx="1"/>
          </p:nvPr>
        </p:nvSpPr>
        <p:spPr/>
        <p:txBody>
          <a:bodyPr/>
          <a:lstStyle/>
          <a:p>
            <a:pPr>
              <a:buNone/>
            </a:pPr>
            <a:r>
              <a:rPr lang="en-US" b="1" dirty="0" smtClean="0"/>
              <a:t>ARVs for Post-exposure Prophylaxis (PEP)</a:t>
            </a:r>
          </a:p>
          <a:p>
            <a:r>
              <a:rPr lang="en-US" dirty="0" smtClean="0"/>
              <a:t>PEP should be ordered as soon as possible (&lt; 72 hours) after high risk exposure.</a:t>
            </a:r>
          </a:p>
          <a:p>
            <a:r>
              <a:rPr lang="en-US" dirty="0" smtClean="0"/>
              <a:t> The recommended ARV agents for PEP are:</a:t>
            </a:r>
          </a:p>
          <a:p>
            <a:pPr>
              <a:buFont typeface="Wingdings" pitchFamily="2" charset="2"/>
              <a:buChar char="v"/>
            </a:pPr>
            <a:r>
              <a:rPr lang="en-US" dirty="0" smtClean="0"/>
              <a:t> TDF + 3TC + ATV/r for 28 days (adolescents and adults)</a:t>
            </a:r>
          </a:p>
          <a:p>
            <a:pPr>
              <a:buFont typeface="Wingdings" pitchFamily="2" charset="2"/>
              <a:buChar char="v"/>
            </a:pPr>
            <a:r>
              <a:rPr lang="en-US" dirty="0" smtClean="0"/>
              <a:t> ABC + 3TC + LPV/r for 28 days (children)</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 EXPOSURE PROPHYLAXIS</a:t>
            </a:r>
            <a:r>
              <a:rPr lang="en-US" b="1" dirty="0" smtClean="0"/>
              <a:t> (</a:t>
            </a:r>
            <a:r>
              <a:rPr lang="en-US" b="1" dirty="0" err="1" smtClean="0"/>
              <a:t>PrEP</a:t>
            </a:r>
            <a:r>
              <a:rPr lang="en-US" b="1" dirty="0" smtClean="0"/>
              <a:t>)</a:t>
            </a:r>
            <a:r>
              <a:rPr lang="en-US" dirty="0" smtClean="0"/>
              <a:t>.</a:t>
            </a:r>
            <a:endParaRPr lang="en-US" dirty="0"/>
          </a:p>
        </p:txBody>
      </p:sp>
      <p:sp>
        <p:nvSpPr>
          <p:cNvPr id="3" name="Content Placeholder 2"/>
          <p:cNvSpPr>
            <a:spLocks noGrp="1"/>
          </p:cNvSpPr>
          <p:nvPr>
            <p:ph sz="quarter" idx="1"/>
          </p:nvPr>
        </p:nvSpPr>
        <p:spPr/>
        <p:txBody>
          <a:bodyPr>
            <a:normAutofit fontScale="92500" lnSpcReduction="20000"/>
          </a:bodyPr>
          <a:lstStyle/>
          <a:p>
            <a:pPr>
              <a:buFont typeface="Arial" pitchFamily="34" charset="0"/>
              <a:buChar char="•"/>
            </a:pPr>
            <a:r>
              <a:rPr lang="en-US" b="1" dirty="0" smtClean="0"/>
              <a:t> </a:t>
            </a:r>
            <a:r>
              <a:rPr lang="en-US" dirty="0" smtClean="0"/>
              <a:t> Oral </a:t>
            </a:r>
            <a:r>
              <a:rPr lang="en-US" dirty="0" err="1" smtClean="0"/>
              <a:t>PrEP</a:t>
            </a:r>
            <a:r>
              <a:rPr lang="en-US" dirty="0" smtClean="0"/>
              <a:t> containing TDF should be offered to HIV negative individuals at substantial ongoing risk of HIV infection</a:t>
            </a:r>
          </a:p>
          <a:p>
            <a:r>
              <a:rPr lang="en-US" dirty="0" smtClean="0"/>
              <a:t> </a:t>
            </a:r>
            <a:r>
              <a:rPr lang="en-US" dirty="0" err="1" smtClean="0"/>
              <a:t>PrEP</a:t>
            </a:r>
            <a:r>
              <a:rPr lang="en-US" dirty="0" smtClean="0"/>
              <a:t> may be offered to the HIV </a:t>
            </a:r>
            <a:r>
              <a:rPr lang="en-US" dirty="0" err="1" smtClean="0"/>
              <a:t>seronegative</a:t>
            </a:r>
            <a:r>
              <a:rPr lang="en-US" dirty="0" smtClean="0"/>
              <a:t> partner in a </a:t>
            </a:r>
            <a:r>
              <a:rPr lang="en-US" dirty="0" err="1" smtClean="0"/>
              <a:t>sero</a:t>
            </a:r>
            <a:r>
              <a:rPr lang="en-US" dirty="0" smtClean="0"/>
              <a:t>-discordant relationship during attempts to conceive (as part of a pre-conception care plan for the couple)</a:t>
            </a:r>
          </a:p>
          <a:p>
            <a:r>
              <a:rPr lang="en-US" dirty="0" smtClean="0"/>
              <a:t> The recommended ARV regimen for use as </a:t>
            </a:r>
            <a:r>
              <a:rPr lang="en-US" dirty="0" err="1" smtClean="0"/>
              <a:t>PrEP</a:t>
            </a:r>
            <a:r>
              <a:rPr lang="en-US" dirty="0" smtClean="0"/>
              <a:t> is:</a:t>
            </a:r>
          </a:p>
          <a:p>
            <a:pPr>
              <a:buFont typeface="Wingdings" pitchFamily="2" charset="2"/>
              <a:buChar char="v"/>
            </a:pPr>
            <a:r>
              <a:rPr lang="en-US" dirty="0" smtClean="0"/>
              <a:t> TDF 300 mg and </a:t>
            </a:r>
            <a:r>
              <a:rPr lang="en-US" dirty="0" err="1" smtClean="0"/>
              <a:t>Emtricitabine</a:t>
            </a:r>
            <a:r>
              <a:rPr lang="en-US" dirty="0" smtClean="0"/>
              <a:t> 200 mg once daily (given as a FDC)</a:t>
            </a:r>
          </a:p>
          <a:p>
            <a:r>
              <a:rPr lang="en-US" dirty="0" err="1" smtClean="0"/>
              <a:t>PrEP</a:t>
            </a:r>
            <a:r>
              <a:rPr lang="en-US" dirty="0" smtClean="0"/>
              <a:t> does not eliminate the risk of HIV infection and it does not prevent STIs or unintended pregnancies</a:t>
            </a:r>
          </a:p>
          <a:p>
            <a:r>
              <a:rPr lang="en-US" dirty="0" smtClean="0"/>
              <a:t> </a:t>
            </a:r>
            <a:r>
              <a:rPr lang="en-US" dirty="0" err="1" smtClean="0"/>
              <a:t>PrEP</a:t>
            </a:r>
            <a:r>
              <a:rPr lang="en-US" dirty="0" smtClean="0"/>
              <a:t> should only be offered after thorough assessment to establish eligibility, readiness for effective use, required follow-up and absence of contraindications to TDF and/or FTC</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People who inject drugs(PWID)</a:t>
            </a:r>
            <a:br>
              <a:rPr lang="en-US" b="1" dirty="0" smtClean="0"/>
            </a:b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PWID should be offered regular HIV testing and </a:t>
            </a:r>
            <a:r>
              <a:rPr lang="en-US" dirty="0" err="1" smtClean="0"/>
              <a:t>counselling</a:t>
            </a:r>
            <a:r>
              <a:rPr lang="en-US" dirty="0" smtClean="0"/>
              <a:t> and be linked to comprehensive HIV treatment and prevention services including harm reduction </a:t>
            </a:r>
            <a:r>
              <a:rPr lang="en-US" dirty="0" err="1" smtClean="0"/>
              <a:t>counselling</a:t>
            </a:r>
            <a:r>
              <a:rPr lang="en-US" dirty="0" smtClean="0"/>
              <a:t> and support</a:t>
            </a:r>
          </a:p>
          <a:p>
            <a:r>
              <a:rPr lang="en-US" dirty="0" smtClean="0"/>
              <a:t> Screening, diagnosis, treatment and prevention of STIs should be offered routinely as part of comprehensive HIV prevention and care for PWID</a:t>
            </a:r>
          </a:p>
          <a:p>
            <a:r>
              <a:rPr lang="en-US" dirty="0" smtClean="0"/>
              <a:t> PWID should have the same access to TB prevention, screening and treatment services as other populations at risk of or living with HIV</a:t>
            </a:r>
          </a:p>
          <a:p>
            <a:r>
              <a:rPr lang="en-US" dirty="0" smtClean="0"/>
              <a:t> PWID should be screened for HBV (by </a:t>
            </a:r>
            <a:r>
              <a:rPr lang="en-US" dirty="0" err="1" smtClean="0"/>
              <a:t>HBsAg</a:t>
            </a:r>
            <a:r>
              <a:rPr lang="en-US" dirty="0" smtClean="0"/>
              <a:t>) and HCV (by HCV serology) at first contact</a:t>
            </a:r>
          </a:p>
          <a:p>
            <a:r>
              <a:rPr lang="en-US" dirty="0" smtClean="0"/>
              <a:t> All PWID should be linked to Needle and Syringe </a:t>
            </a:r>
            <a:r>
              <a:rPr lang="en-US" dirty="0" err="1" smtClean="0"/>
              <a:t>Programmes</a:t>
            </a:r>
            <a:r>
              <a:rPr lang="en-US" dirty="0" smtClean="0"/>
              <a:t> (NSP) to access sterile injecting equipment</a:t>
            </a:r>
          </a:p>
          <a:p>
            <a:r>
              <a:rPr lang="en-US" dirty="0" smtClean="0"/>
              <a:t> All PWID should be linked to Medically Assisted Therapy (MAT)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PATHOPHYSIOLOGY AND LIFE CYCLE OF HIV.</a:t>
            </a:r>
            <a:endParaRPr lang="sw-KE" dirty="0"/>
          </a:p>
        </p:txBody>
      </p:sp>
      <p:sp>
        <p:nvSpPr>
          <p:cNvPr id="3" name="Text Placeholder 2"/>
          <p:cNvSpPr>
            <a:spLocks noGrp="1"/>
          </p:cNvSpPr>
          <p:nvPr>
            <p:ph type="body" idx="1"/>
          </p:nvPr>
        </p:nvSpPr>
        <p:spPr/>
        <p:txBody>
          <a:bodyPr/>
          <a:lstStyle/>
          <a:p>
            <a:endParaRPr lang="sw-KE"/>
          </a:p>
        </p:txBody>
      </p:sp>
    </p:spTree>
    <p:extLst>
      <p:ext uri="{BB962C8B-B14F-4D97-AF65-F5344CB8AC3E}">
        <p14:creationId xmlns="" xmlns:p14="http://schemas.microsoft.com/office/powerpoint/2010/main" val="69076271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HAART FIXED DOSE COMBINATION.</a:t>
            </a:r>
            <a:endParaRPr lang="en-US" dirty="0"/>
          </a:p>
        </p:txBody>
      </p:sp>
      <p:graphicFrame>
        <p:nvGraphicFramePr>
          <p:cNvPr id="4" name="Content Placeholder 3"/>
          <p:cNvGraphicFramePr>
            <a:graphicFrameLocks noGrp="1"/>
          </p:cNvGraphicFramePr>
          <p:nvPr>
            <p:ph sz="quarter" idx="1"/>
          </p:nvPr>
        </p:nvGraphicFramePr>
        <p:xfrm>
          <a:off x="914400" y="1447800"/>
          <a:ext cx="7772400" cy="2849880"/>
        </p:xfrm>
        <a:graphic>
          <a:graphicData uri="http://schemas.openxmlformats.org/drawingml/2006/table">
            <a:tbl>
              <a:tblPr firstRow="1" bandRow="1">
                <a:tableStyleId>{5C22544A-7EE6-4342-B048-85BDC9FD1C3A}</a:tableStyleId>
              </a:tblPr>
              <a:tblGrid>
                <a:gridCol w="2300278"/>
                <a:gridCol w="2643206"/>
                <a:gridCol w="238116"/>
                <a:gridCol w="2590800"/>
              </a:tblGrid>
              <a:tr h="370840">
                <a:tc gridSpan="3">
                  <a:txBody>
                    <a:bodyPr/>
                    <a:lstStyle/>
                    <a:p>
                      <a:r>
                        <a:rPr lang="en-US" dirty="0" smtClean="0"/>
                        <a:t>                       Fixed dose</a:t>
                      </a:r>
                      <a:r>
                        <a:rPr lang="en-US" baseline="0" dirty="0" smtClean="0"/>
                        <a:t> </a:t>
                      </a:r>
                      <a:r>
                        <a:rPr lang="en-US" dirty="0" smtClean="0"/>
                        <a:t>combination</a:t>
                      </a:r>
                      <a:endParaRPr lang="en-US" dirty="0"/>
                    </a:p>
                  </a:txBody>
                  <a:tcPr/>
                </a:tc>
                <a:tc hMerge="1">
                  <a:txBody>
                    <a:bodyPr/>
                    <a:lstStyle/>
                    <a:p>
                      <a:endParaRPr lang="en-US" dirty="0"/>
                    </a:p>
                  </a:txBody>
                  <a:tcPr/>
                </a:tc>
                <a:tc hMerge="1">
                  <a:txBody>
                    <a:bodyPr/>
                    <a:lstStyle/>
                    <a:p>
                      <a:endParaRPr lang="en-US" dirty="0"/>
                    </a:p>
                  </a:txBody>
                  <a:tcPr/>
                </a:tc>
                <a:tc>
                  <a:txBody>
                    <a:bodyPr/>
                    <a:lstStyle/>
                    <a:p>
                      <a:endParaRPr lang="en-US" dirty="0"/>
                    </a:p>
                  </a:txBody>
                  <a:tcPr/>
                </a:tc>
              </a:tr>
              <a:tr h="370840">
                <a:tc>
                  <a:txBody>
                    <a:bodyPr/>
                    <a:lstStyle/>
                    <a:p>
                      <a:r>
                        <a:rPr lang="en-US" dirty="0" err="1" smtClean="0"/>
                        <a:t>Abacavir</a:t>
                      </a:r>
                      <a:endParaRPr lang="en-US" dirty="0" smtClean="0"/>
                    </a:p>
                    <a:p>
                      <a:r>
                        <a:rPr lang="en-US" dirty="0" smtClean="0"/>
                        <a:t>(ABC)</a:t>
                      </a:r>
                    </a:p>
                    <a:p>
                      <a:r>
                        <a:rPr lang="en-US" dirty="0" smtClean="0"/>
                        <a:t>+</a:t>
                      </a:r>
                    </a:p>
                    <a:p>
                      <a:r>
                        <a:rPr lang="en-US" dirty="0" err="1" smtClean="0"/>
                        <a:t>Lamivudine</a:t>
                      </a:r>
                      <a:endParaRPr lang="en-US" dirty="0" smtClean="0"/>
                    </a:p>
                    <a:p>
                      <a:r>
                        <a:rPr lang="en-US" dirty="0" smtClean="0"/>
                        <a:t>(3TC)</a:t>
                      </a:r>
                    </a:p>
                    <a:p>
                      <a:endParaRPr lang="en-US" dirty="0" smtClean="0"/>
                    </a:p>
                  </a:txBody>
                  <a:tcPr/>
                </a:tc>
                <a:tc>
                  <a:txBody>
                    <a:bodyPr/>
                    <a:lstStyle/>
                    <a:p>
                      <a:r>
                        <a:rPr lang="en-US" dirty="0" err="1" smtClean="0"/>
                        <a:t>Zidovudine</a:t>
                      </a:r>
                      <a:endParaRPr lang="en-US" dirty="0" smtClean="0"/>
                    </a:p>
                    <a:p>
                      <a:r>
                        <a:rPr lang="en-US" dirty="0" smtClean="0"/>
                        <a:t>(AZT)</a:t>
                      </a:r>
                    </a:p>
                    <a:p>
                      <a:r>
                        <a:rPr lang="en-US" dirty="0" smtClean="0"/>
                        <a:t> +</a:t>
                      </a:r>
                    </a:p>
                    <a:p>
                      <a:r>
                        <a:rPr lang="en-US" dirty="0" err="1" smtClean="0"/>
                        <a:t>Lamivudine</a:t>
                      </a:r>
                      <a:endParaRPr lang="en-US" dirty="0" smtClean="0"/>
                    </a:p>
                    <a:p>
                      <a:r>
                        <a:rPr lang="en-US" dirty="0" smtClean="0"/>
                        <a:t>(3TC)</a:t>
                      </a:r>
                      <a:endParaRPr lang="en-US" dirty="0"/>
                    </a:p>
                  </a:txBody>
                  <a:tcPr/>
                </a:tc>
                <a:tc gridSpan="2">
                  <a:txBody>
                    <a:bodyPr/>
                    <a:lstStyle/>
                    <a:p>
                      <a:r>
                        <a:rPr lang="en-US" dirty="0" err="1" smtClean="0"/>
                        <a:t>Zidovudine</a:t>
                      </a:r>
                      <a:r>
                        <a:rPr lang="en-US" dirty="0" smtClean="0"/>
                        <a:t>(ZDV)</a:t>
                      </a:r>
                    </a:p>
                    <a:p>
                      <a:r>
                        <a:rPr lang="en-US" dirty="0" smtClean="0"/>
                        <a:t>+</a:t>
                      </a:r>
                    </a:p>
                    <a:p>
                      <a:r>
                        <a:rPr lang="en-US" dirty="0" err="1" smtClean="0"/>
                        <a:t>Lamivudine</a:t>
                      </a:r>
                      <a:r>
                        <a:rPr lang="en-US" dirty="0" smtClean="0"/>
                        <a:t>(3TC)</a:t>
                      </a:r>
                    </a:p>
                    <a:p>
                      <a:r>
                        <a:rPr lang="en-US" dirty="0" smtClean="0"/>
                        <a:t>+</a:t>
                      </a:r>
                    </a:p>
                    <a:p>
                      <a:r>
                        <a:rPr lang="en-US" dirty="0" err="1" smtClean="0"/>
                        <a:t>Nevirapine</a:t>
                      </a:r>
                      <a:endParaRPr lang="en-US" dirty="0" smtClean="0"/>
                    </a:p>
                    <a:p>
                      <a:r>
                        <a:rPr lang="en-US" dirty="0" smtClean="0"/>
                        <a:t>(NVP).</a:t>
                      </a:r>
                      <a:endParaRPr lang="en-US" dirty="0"/>
                    </a:p>
                  </a:txBody>
                  <a:tcPr/>
                </a:tc>
                <a:tc hMerge="1">
                  <a:txBody>
                    <a:bodyPr/>
                    <a:lstStyle/>
                    <a:p>
                      <a:endParaRPr lang="en-US" dirty="0"/>
                    </a:p>
                  </a:txBody>
                  <a:tcPr/>
                </a:tc>
              </a:tr>
              <a:tr h="741680">
                <a:tc gridSpan="4">
                  <a:txBody>
                    <a:bodyPr/>
                    <a:lstStyle/>
                    <a:p>
                      <a:r>
                        <a:rPr lang="en-US" dirty="0" smtClean="0"/>
                        <a:t>Vital in reducing pill burden.</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HAART FIXED DOSE COMBINATIONS.</a:t>
            </a:r>
            <a:endParaRPr lang="en-US" dirty="0"/>
          </a:p>
        </p:txBody>
      </p:sp>
      <p:pic>
        <p:nvPicPr>
          <p:cNvPr id="4" name="Content Placeholder 3" descr="Fixed dose combination.jpg"/>
          <p:cNvPicPr>
            <a:picLocks noGrp="1" noChangeAspect="1"/>
          </p:cNvPicPr>
          <p:nvPr>
            <p:ph sz="quarter" idx="1"/>
          </p:nvPr>
        </p:nvPicPr>
        <p:blipFill>
          <a:blip r:embed="rId2"/>
          <a:stretch>
            <a:fillRect/>
          </a:stretch>
        </p:blipFill>
        <p:spPr>
          <a:xfrm>
            <a:off x="1762125" y="1452562"/>
            <a:ext cx="6076950" cy="4562475"/>
          </a:xfr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ADHERENCE</a:t>
            </a:r>
            <a:endParaRPr lang="en-US" dirty="0"/>
          </a:p>
        </p:txBody>
      </p:sp>
      <p:sp>
        <p:nvSpPr>
          <p:cNvPr id="3" name="Content Placeholder 2"/>
          <p:cNvSpPr>
            <a:spLocks noGrp="1"/>
          </p:cNvSpPr>
          <p:nvPr>
            <p:ph sz="quarter" idx="1"/>
          </p:nvPr>
        </p:nvSpPr>
        <p:spPr/>
        <p:txBody>
          <a:bodyPr/>
          <a:lstStyle/>
          <a:p>
            <a:r>
              <a:rPr lang="en-US" dirty="0" smtClean="0"/>
              <a:t>What is adherence</a:t>
            </a:r>
          </a:p>
          <a:p>
            <a:pPr>
              <a:buFont typeface="Wingdings" pitchFamily="2" charset="2"/>
              <a:buChar char="v"/>
            </a:pPr>
            <a:r>
              <a:rPr lang="en-US" dirty="0" smtClean="0"/>
              <a:t>- Following a care plan as agreed with the healthcare team</a:t>
            </a:r>
          </a:p>
          <a:p>
            <a:pPr>
              <a:buFont typeface="Wingdings" pitchFamily="2" charset="2"/>
              <a:buChar char="v"/>
            </a:pPr>
            <a:r>
              <a:rPr lang="en-US" dirty="0" smtClean="0"/>
              <a:t>- Attending clinic appointments as scheduled</a:t>
            </a:r>
          </a:p>
          <a:p>
            <a:pPr>
              <a:buFont typeface="Wingdings" pitchFamily="2" charset="2"/>
              <a:buChar char="v"/>
            </a:pPr>
            <a:r>
              <a:rPr lang="en-US" dirty="0" smtClean="0"/>
              <a:t>- Picking up medicines and taking them as prescribed</a:t>
            </a:r>
          </a:p>
          <a:p>
            <a:pPr>
              <a:buFont typeface="Wingdings" pitchFamily="2" charset="2"/>
              <a:buChar char="v"/>
            </a:pPr>
            <a:r>
              <a:rPr lang="en-US" dirty="0" smtClean="0"/>
              <a:t>- Getting lab tests according to the recommended schedule</a:t>
            </a:r>
          </a:p>
          <a:p>
            <a:pPr>
              <a:buFont typeface="Wingdings" pitchFamily="2" charset="2"/>
              <a:buChar char="v"/>
            </a:pPr>
            <a:r>
              <a:rPr lang="en-US" dirty="0" smtClean="0"/>
              <a:t>- Following nutritional recommendations</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ADHERENCE.</a:t>
            </a:r>
            <a:endParaRPr lang="en-US" dirty="0"/>
          </a:p>
        </p:txBody>
      </p:sp>
      <p:sp>
        <p:nvSpPr>
          <p:cNvPr id="3" name="Content Placeholder 2"/>
          <p:cNvSpPr>
            <a:spLocks noGrp="1"/>
          </p:cNvSpPr>
          <p:nvPr>
            <p:ph sz="quarter" idx="1"/>
          </p:nvPr>
        </p:nvSpPr>
        <p:spPr/>
        <p:txBody>
          <a:bodyPr>
            <a:normAutofit/>
          </a:bodyPr>
          <a:lstStyle/>
          <a:p>
            <a:r>
              <a:rPr lang="en-US" dirty="0" smtClean="0"/>
              <a:t>How should ART be taken</a:t>
            </a:r>
          </a:p>
          <a:p>
            <a:r>
              <a:rPr lang="en-US" dirty="0" smtClean="0"/>
              <a:t>- You must take the correct dosage. If you take less than the dose prescribed the treatment </a:t>
            </a:r>
            <a:r>
              <a:rPr lang="en-US" dirty="0" smtClean="0"/>
              <a:t>won’t </a:t>
            </a:r>
            <a:r>
              <a:rPr lang="en-US" dirty="0" smtClean="0"/>
              <a:t>be effective and will result in resistance and treatment failure. </a:t>
            </a:r>
          </a:p>
          <a:p>
            <a:r>
              <a:rPr lang="en-US" dirty="0" smtClean="0"/>
              <a:t>Never share your ART with someone else</a:t>
            </a:r>
          </a:p>
          <a:p>
            <a:r>
              <a:rPr lang="en-US" dirty="0" smtClean="0"/>
              <a:t>- For children, the dosage </a:t>
            </a:r>
            <a:r>
              <a:rPr lang="en-US" dirty="0" smtClean="0"/>
              <a:t>keeps </a:t>
            </a:r>
            <a:r>
              <a:rPr lang="en-US" dirty="0" smtClean="0"/>
              <a:t>changing as they grow</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ADHERENCE.</a:t>
            </a:r>
            <a:endParaRPr lang="en-US" dirty="0"/>
          </a:p>
        </p:txBody>
      </p:sp>
      <p:sp>
        <p:nvSpPr>
          <p:cNvPr id="3" name="Content Placeholder 2"/>
          <p:cNvSpPr>
            <a:spLocks noGrp="1"/>
          </p:cNvSpPr>
          <p:nvPr>
            <p:ph sz="quarter" idx="1"/>
          </p:nvPr>
        </p:nvSpPr>
        <p:spPr/>
        <p:txBody>
          <a:bodyPr>
            <a:normAutofit fontScale="92500"/>
          </a:bodyPr>
          <a:lstStyle/>
          <a:p>
            <a:pPr>
              <a:buFont typeface="Wingdings" pitchFamily="2" charset="2"/>
              <a:buChar char="Ø"/>
            </a:pPr>
            <a:r>
              <a:rPr lang="en-US" dirty="0" smtClean="0"/>
              <a:t>- You must take ART the correct time of day:</a:t>
            </a:r>
          </a:p>
          <a:p>
            <a:pPr>
              <a:buFont typeface="Wingdings" pitchFamily="2" charset="2"/>
              <a:buChar char="Ø"/>
            </a:pPr>
            <a:r>
              <a:rPr lang="en-US" dirty="0" smtClean="0"/>
              <a:t>. If your ART is supposed to be taken once per day, then pick a time when it will usually be convenient for you to remember, e.g. with dinner every day.</a:t>
            </a:r>
          </a:p>
          <a:p>
            <a:pPr>
              <a:buFont typeface="Wingdings" pitchFamily="2" charset="2"/>
              <a:buChar char="Ø"/>
            </a:pPr>
            <a:r>
              <a:rPr lang="en-US" dirty="0" smtClean="0"/>
              <a:t> If you are late taking your dose, you can still take it up to 12 hours later, and then continue with your regular schedule (e.g. if you take it at 7.00 pm every evening but forget to take it one evening, you can still take it up to 7.00 am the next morning, and then continue with your regular schedule at 7.00 pm again. </a:t>
            </a:r>
          </a:p>
          <a:p>
            <a:pPr>
              <a:buFont typeface="Wingdings" pitchFamily="2" charset="2"/>
              <a:buChar char="Ø"/>
            </a:pPr>
            <a:r>
              <a:rPr lang="en-US" dirty="0" smtClean="0"/>
              <a:t>If you are more than 12 hours late you should skip the dose and just wait for your next one at 7.00 pm)</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HIV COUNSELLING AND TESTING.</a:t>
            </a:r>
            <a:endParaRPr lang="sw-KE" dirty="0"/>
          </a:p>
        </p:txBody>
      </p:sp>
      <p:sp>
        <p:nvSpPr>
          <p:cNvPr id="3" name="Text Placeholder 2"/>
          <p:cNvSpPr>
            <a:spLocks noGrp="1"/>
          </p:cNvSpPr>
          <p:nvPr>
            <p:ph type="body" idx="1"/>
          </p:nvPr>
        </p:nvSpPr>
        <p:spPr/>
        <p:txBody>
          <a:bodyPr/>
          <a:lstStyle/>
          <a:p>
            <a:endParaRPr lang="sw-KE"/>
          </a:p>
        </p:txBody>
      </p:sp>
    </p:spTree>
    <p:extLst>
      <p:ext uri="{BB962C8B-B14F-4D97-AF65-F5344CB8AC3E}">
        <p14:creationId xmlns="" xmlns:p14="http://schemas.microsoft.com/office/powerpoint/2010/main" val="358460342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sz="quarter" idx="1"/>
          </p:nvPr>
        </p:nvSpPr>
        <p:spPr/>
        <p:txBody>
          <a:bodyPr/>
          <a:lstStyle/>
          <a:p>
            <a:r>
              <a:rPr lang="en-US" dirty="0" smtClean="0"/>
              <a:t>Counseling is a professional relationship between two or more people, one of whom is a trained counselor, and the other(s), a person or persons undergoing therapy.</a:t>
            </a:r>
          </a:p>
          <a:p>
            <a:r>
              <a:rPr lang="en-US" dirty="0" smtClean="0"/>
              <a:t> The relationship is aimed at helping the counselee identify his/her own strength and use it to solve their problems.</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COUNSELLING.</a:t>
            </a: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2714612" y="2000240"/>
            <a:ext cx="3880000" cy="349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HIV COUNSELLING.</a:t>
            </a:r>
            <a:endParaRPr lang="en-US" dirty="0"/>
          </a:p>
        </p:txBody>
      </p:sp>
      <p:sp>
        <p:nvSpPr>
          <p:cNvPr id="3" name="Content Placeholder 2"/>
          <p:cNvSpPr>
            <a:spLocks noGrp="1"/>
          </p:cNvSpPr>
          <p:nvPr>
            <p:ph sz="quarter" idx="1"/>
          </p:nvPr>
        </p:nvSpPr>
        <p:spPr/>
        <p:txBody>
          <a:bodyPr/>
          <a:lstStyle/>
          <a:p>
            <a:r>
              <a:rPr lang="en-US" dirty="0" smtClean="0"/>
              <a:t>The role of counseling in HIV services is to help people to:</a:t>
            </a:r>
          </a:p>
          <a:p>
            <a:pPr>
              <a:buNone/>
            </a:pPr>
            <a:r>
              <a:rPr lang="en-US" dirty="0" smtClean="0"/>
              <a:t>(</a:t>
            </a:r>
            <a:r>
              <a:rPr lang="en-US" dirty="0" err="1" smtClean="0"/>
              <a:t>i</a:t>
            </a:r>
            <a:r>
              <a:rPr lang="en-US" dirty="0" smtClean="0"/>
              <a:t>) Understand their situation more clearly</a:t>
            </a:r>
          </a:p>
          <a:p>
            <a:pPr>
              <a:buNone/>
            </a:pPr>
            <a:r>
              <a:rPr lang="en-US" dirty="0" smtClean="0"/>
              <a:t>(ii) Make choices which fit their values, feelings and needs</a:t>
            </a:r>
          </a:p>
          <a:p>
            <a:pPr>
              <a:buNone/>
            </a:pPr>
            <a:r>
              <a:rPr lang="en-US" dirty="0" smtClean="0"/>
              <a:t>(iii) Cope better with a problem that they are facing</a:t>
            </a:r>
          </a:p>
          <a:p>
            <a:pPr>
              <a:buNone/>
            </a:pPr>
            <a:r>
              <a:rPr lang="en-US" dirty="0" smtClean="0"/>
              <a:t>(iv) Develop skills such as being able to talk about sex with their partner</a:t>
            </a:r>
          </a:p>
          <a:p>
            <a:pPr>
              <a:buNone/>
            </a:pPr>
            <a:r>
              <a:rPr lang="en-US" dirty="0" smtClean="0"/>
              <a:t>(v) Provide support for others whilst preserving their own strength</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PRINCIPLES OF UNIVERSAL HIV TESTING.</a:t>
            </a:r>
            <a:endParaRPr lang="en-US" dirty="0"/>
          </a:p>
        </p:txBody>
      </p:sp>
      <p:sp>
        <p:nvSpPr>
          <p:cNvPr id="3" name="Content Placeholder 2"/>
          <p:cNvSpPr>
            <a:spLocks noGrp="1"/>
          </p:cNvSpPr>
          <p:nvPr>
            <p:ph sz="quarter" idx="1"/>
          </p:nvPr>
        </p:nvSpPr>
        <p:spPr/>
        <p:txBody>
          <a:bodyPr>
            <a:normAutofit/>
          </a:bodyPr>
          <a:lstStyle/>
          <a:p>
            <a:r>
              <a:rPr lang="en-US" dirty="0" smtClean="0"/>
              <a:t>HIV Testing services should be available and accessible to all</a:t>
            </a:r>
          </a:p>
          <a:p>
            <a:r>
              <a:rPr lang="en-US" dirty="0" smtClean="0"/>
              <a:t> Confidentiality must be maintained when conducting all types of HIV testing</a:t>
            </a:r>
          </a:p>
          <a:p>
            <a:r>
              <a:rPr lang="en-US" dirty="0" smtClean="0"/>
              <a:t> Person receiving HIV testing should give consent prior to testing.</a:t>
            </a:r>
          </a:p>
          <a:p>
            <a:r>
              <a:rPr lang="en-US" dirty="0" smtClean="0"/>
              <a:t> People wishing to be tested are entitled to adequate information before and after testing</a:t>
            </a:r>
          </a:p>
          <a:p>
            <a:r>
              <a:rPr lang="en-US" dirty="0" smtClean="0"/>
              <a:t> Quality of testing services should be ensured including strict adherence to outlined steps in algorithms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2895600" y="1724025"/>
            <a:ext cx="3810000" cy="4019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 TESTING ALGORITHMS.</a:t>
            </a:r>
            <a:endParaRPr lang="en-US" dirty="0"/>
          </a:p>
        </p:txBody>
      </p:sp>
      <p:sp>
        <p:nvSpPr>
          <p:cNvPr id="3" name="Content Placeholder 2"/>
          <p:cNvSpPr>
            <a:spLocks noGrp="1"/>
          </p:cNvSpPr>
          <p:nvPr>
            <p:ph sz="quarter" idx="1"/>
          </p:nvPr>
        </p:nvSpPr>
        <p:spPr/>
        <p:txBody>
          <a:bodyPr>
            <a:normAutofit/>
          </a:bodyPr>
          <a:lstStyle/>
          <a:p>
            <a:r>
              <a:rPr lang="en-US" dirty="0" smtClean="0"/>
              <a:t>There are two major HIV testing algorithms as per the national guidelines listed below:</a:t>
            </a:r>
          </a:p>
          <a:p>
            <a:pPr>
              <a:buNone/>
            </a:pPr>
            <a:r>
              <a:rPr lang="en-US" dirty="0" err="1" smtClean="0"/>
              <a:t>i</a:t>
            </a:r>
            <a:r>
              <a:rPr lang="en-US" dirty="0" smtClean="0"/>
              <a:t>. Rapid Testing algorithm: This is a combination of a screening and confirmatory test for HIV diagnosis: using simple rapid tests. </a:t>
            </a:r>
            <a:endParaRPr lang="en-US" b="1" dirty="0" smtClean="0"/>
          </a:p>
          <a:p>
            <a:pPr>
              <a:buNone/>
            </a:pPr>
            <a:r>
              <a:rPr lang="en-US" dirty="0" smtClean="0"/>
              <a:t>ii. Early Infant Diagnosis algorithm: This involves the use of Polymerase chain reaction</a:t>
            </a:r>
          </a:p>
          <a:p>
            <a:pPr>
              <a:buNone/>
            </a:pPr>
            <a:endParaRPr lang="en-US" b="1"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 TESTING APPROACHES.</a:t>
            </a:r>
            <a:endParaRPr lang="en-US" dirty="0"/>
          </a:p>
        </p:txBody>
      </p:sp>
      <p:sp>
        <p:nvSpPr>
          <p:cNvPr id="3" name="Content Placeholder 2"/>
          <p:cNvSpPr>
            <a:spLocks noGrp="1"/>
          </p:cNvSpPr>
          <p:nvPr>
            <p:ph sz="quarter" idx="1"/>
          </p:nvPr>
        </p:nvSpPr>
        <p:spPr/>
        <p:txBody>
          <a:bodyPr/>
          <a:lstStyle/>
          <a:p>
            <a:r>
              <a:rPr lang="en-US" dirty="0" smtClean="0"/>
              <a:t>1) CITC-Client Initiated Testing and Counseling</a:t>
            </a:r>
          </a:p>
          <a:p>
            <a:r>
              <a:rPr lang="en-US" dirty="0" smtClean="0"/>
              <a:t>2) PITC-Provider Initiated Testing and Counseling</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 TESTING SETTINGS.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 Community based settings</a:t>
            </a:r>
          </a:p>
          <a:p>
            <a:pPr>
              <a:buNone/>
            </a:pPr>
            <a:r>
              <a:rPr lang="en-US" dirty="0" smtClean="0"/>
              <a:t> Stand –alone VCT</a:t>
            </a:r>
          </a:p>
          <a:p>
            <a:pPr>
              <a:buNone/>
            </a:pPr>
            <a:r>
              <a:rPr lang="en-US" dirty="0" smtClean="0"/>
              <a:t> Outreach HIV Testing and Counseling</a:t>
            </a:r>
          </a:p>
          <a:p>
            <a:pPr>
              <a:buNone/>
            </a:pPr>
            <a:r>
              <a:rPr lang="en-US" dirty="0" smtClean="0"/>
              <a:t> Home based testing and counseling</a:t>
            </a:r>
          </a:p>
          <a:p>
            <a:pPr>
              <a:buNone/>
            </a:pPr>
            <a:r>
              <a:rPr lang="en-US" dirty="0" smtClean="0"/>
              <a:t> Work place HIV testing and counseling</a:t>
            </a:r>
          </a:p>
          <a:p>
            <a:r>
              <a:rPr lang="en-US" dirty="0" smtClean="0"/>
              <a:t> Health facility settings</a:t>
            </a:r>
          </a:p>
          <a:p>
            <a:pPr>
              <a:buNone/>
            </a:pPr>
            <a:r>
              <a:rPr lang="en-US" dirty="0" smtClean="0"/>
              <a:t> Integrated VCT (this refers to a VCT centre located within a health facility)</a:t>
            </a:r>
          </a:p>
          <a:p>
            <a:pPr>
              <a:buNone/>
            </a:pPr>
            <a:r>
              <a:rPr lang="en-US" dirty="0" smtClean="0"/>
              <a:t> HIV testing and counseling offered at all service delivery points within a health facility.</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OF TESTING AND COUNSELLING.</a:t>
            </a:r>
            <a:endParaRPr lang="en-US" dirty="0"/>
          </a:p>
        </p:txBody>
      </p:sp>
      <p:sp>
        <p:nvSpPr>
          <p:cNvPr id="3" name="Text Placeholder 2"/>
          <p:cNvSpPr>
            <a:spLocks noGrp="1"/>
          </p:cNvSpPr>
          <p:nvPr>
            <p:ph type="body" idx="1"/>
          </p:nvPr>
        </p:nvSpPr>
        <p:spPr/>
        <p:txBody>
          <a:bodyPr/>
          <a:lstStyle/>
          <a:p>
            <a:r>
              <a:rPr lang="en-US" dirty="0" smtClean="0"/>
              <a:t>PROVIDER INITIATED  TESTING AND COUNSELLING.</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By the end of this unit, you should be able to:</a:t>
            </a:r>
          </a:p>
          <a:p>
            <a:pPr>
              <a:buNone/>
            </a:pPr>
            <a:r>
              <a:rPr lang="en-US" dirty="0" smtClean="0"/>
              <a:t>1. Describe the components of HIV testing and counseling protocol</a:t>
            </a:r>
          </a:p>
          <a:p>
            <a:pPr>
              <a:buNone/>
            </a:pPr>
            <a:r>
              <a:rPr lang="en-US" dirty="0" smtClean="0"/>
              <a:t>2. Conduct a pre-test counseling session</a:t>
            </a:r>
          </a:p>
          <a:p>
            <a:pPr>
              <a:buNone/>
            </a:pPr>
            <a:r>
              <a:rPr lang="en-US" dirty="0" smtClean="0"/>
              <a:t>3. Conduct a post-test counseling session</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PACKAGE OF HIV TESTING SERVICES.</a:t>
            </a:r>
            <a:endParaRPr lang="en-US" dirty="0"/>
          </a:p>
        </p:txBody>
      </p:sp>
      <p:sp>
        <p:nvSpPr>
          <p:cNvPr id="3" name="Content Placeholder 2"/>
          <p:cNvSpPr>
            <a:spLocks noGrp="1"/>
          </p:cNvSpPr>
          <p:nvPr>
            <p:ph sz="quarter" idx="1"/>
          </p:nvPr>
        </p:nvSpPr>
        <p:spPr/>
        <p:txBody>
          <a:bodyPr/>
          <a:lstStyle/>
          <a:p>
            <a:pPr>
              <a:buNone/>
            </a:pPr>
            <a:endParaRPr lang="en-US" b="1" dirty="0" smtClean="0"/>
          </a:p>
          <a:p>
            <a:r>
              <a:rPr lang="en-US" dirty="0" smtClean="0"/>
              <a:t>An HIV testing and </a:t>
            </a:r>
            <a:r>
              <a:rPr lang="en-US" dirty="0" err="1" smtClean="0"/>
              <a:t>counselling</a:t>
            </a:r>
            <a:r>
              <a:rPr lang="en-US" dirty="0" smtClean="0"/>
              <a:t> session consists of:</a:t>
            </a:r>
          </a:p>
          <a:p>
            <a:pPr>
              <a:buFont typeface="Wingdings" pitchFamily="2" charset="2"/>
              <a:buChar char="v"/>
            </a:pPr>
            <a:r>
              <a:rPr lang="en-US" dirty="0" smtClean="0"/>
              <a:t> A pre-test session</a:t>
            </a:r>
          </a:p>
          <a:p>
            <a:pPr>
              <a:buFont typeface="Wingdings" pitchFamily="2" charset="2"/>
              <a:buChar char="v"/>
            </a:pPr>
            <a:r>
              <a:rPr lang="en-US" dirty="0" smtClean="0"/>
              <a:t> HIV test</a:t>
            </a:r>
          </a:p>
          <a:p>
            <a:pPr>
              <a:buFont typeface="Wingdings" pitchFamily="2" charset="2"/>
              <a:buChar char="v"/>
            </a:pPr>
            <a:r>
              <a:rPr lang="en-US" dirty="0" smtClean="0"/>
              <a:t> A post-test session</a:t>
            </a:r>
          </a:p>
          <a:p>
            <a:pPr>
              <a:buFont typeface="Wingdings" pitchFamily="2" charset="2"/>
              <a:buChar char="v"/>
            </a:pPr>
            <a:r>
              <a:rPr lang="en-US" dirty="0" smtClean="0"/>
              <a:t> Assessment for other health-related conditions or needs</a:t>
            </a:r>
          </a:p>
          <a:p>
            <a:pPr>
              <a:buFont typeface="Wingdings" pitchFamily="2" charset="2"/>
              <a:buChar char="v"/>
            </a:pPr>
            <a:r>
              <a:rPr lang="en-US" dirty="0" smtClean="0"/>
              <a:t> Referral and linkage to other appropriate health services</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Pre-Test Counseling Session</a:t>
            </a:r>
            <a:br>
              <a:rPr lang="en-US" b="1" dirty="0" smtClean="0"/>
            </a:br>
            <a:endParaRPr lang="en-US" dirty="0"/>
          </a:p>
        </p:txBody>
      </p:sp>
      <p:sp>
        <p:nvSpPr>
          <p:cNvPr id="3" name="Content Placeholder 2"/>
          <p:cNvSpPr>
            <a:spLocks noGrp="1"/>
          </p:cNvSpPr>
          <p:nvPr>
            <p:ph sz="quarter" idx="1"/>
          </p:nvPr>
        </p:nvSpPr>
        <p:spPr/>
        <p:txBody>
          <a:bodyPr/>
          <a:lstStyle/>
          <a:p>
            <a:r>
              <a:rPr lang="en-US" dirty="0" smtClean="0"/>
              <a:t>The pre-test session introduces basic HIV information to the client or patients wishing to receive an HIV test. It may be provided to an individual, a couple, or a group.</a:t>
            </a:r>
          </a:p>
          <a:p>
            <a:r>
              <a:rPr lang="en-US" dirty="0" smtClean="0"/>
              <a:t> Group information is not a substitute for individual or couples counseling.</a:t>
            </a:r>
          </a:p>
          <a:p>
            <a:r>
              <a:rPr lang="en-US" dirty="0" smtClean="0"/>
              <a:t> Whether attending as an individual, a couple, or a group, all persons should be given time to ask questions and receive personalized information prior to giving consent for receiving HTC services.</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SERVICES PROVIDED DURING A PRE TEST COUNSELLING.</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a) Information on the benefits of knowing one’s HIV status</a:t>
            </a:r>
          </a:p>
          <a:p>
            <a:pPr>
              <a:buNone/>
            </a:pPr>
            <a:r>
              <a:rPr lang="en-US" dirty="0" smtClean="0"/>
              <a:t>b) Discussion on clients personal risk (risk assessment)</a:t>
            </a:r>
          </a:p>
          <a:p>
            <a:pPr>
              <a:buNone/>
            </a:pPr>
            <a:r>
              <a:rPr lang="en-US" dirty="0" smtClean="0"/>
              <a:t>c) HIV prevention (risk reduction)</a:t>
            </a:r>
          </a:p>
          <a:p>
            <a:pPr>
              <a:buNone/>
            </a:pPr>
            <a:r>
              <a:rPr lang="en-US" dirty="0" smtClean="0"/>
              <a:t>d) Basic HIV information</a:t>
            </a:r>
          </a:p>
          <a:p>
            <a:pPr>
              <a:buNone/>
            </a:pPr>
            <a:r>
              <a:rPr lang="en-US" dirty="0" smtClean="0"/>
              <a:t>e) An explanation of the HIV testing process</a:t>
            </a:r>
          </a:p>
          <a:p>
            <a:pPr>
              <a:buNone/>
            </a:pPr>
            <a:r>
              <a:rPr lang="en-US" dirty="0" smtClean="0"/>
              <a:t>f) The need for consent for the HIV test</a:t>
            </a:r>
          </a:p>
          <a:p>
            <a:pPr>
              <a:buNone/>
            </a:pPr>
            <a:r>
              <a:rPr lang="en-US" dirty="0" smtClean="0"/>
              <a:t>g) Referral to support, care and treatment</a:t>
            </a:r>
          </a:p>
          <a:p>
            <a:pPr>
              <a:buNone/>
            </a:pPr>
            <a:r>
              <a:rPr lang="en-US" dirty="0" smtClean="0"/>
              <a:t>h) Importance of disclosure to partners and other family members</a:t>
            </a:r>
          </a:p>
          <a:p>
            <a:pPr>
              <a:buNone/>
            </a:pP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 TESTING</a:t>
            </a:r>
            <a:endParaRPr lang="en-US" dirty="0"/>
          </a:p>
        </p:txBody>
      </p:sp>
      <p:sp>
        <p:nvSpPr>
          <p:cNvPr id="3" name="Content Placeholder 2"/>
          <p:cNvSpPr>
            <a:spLocks noGrp="1"/>
          </p:cNvSpPr>
          <p:nvPr>
            <p:ph sz="quarter" idx="1"/>
          </p:nvPr>
        </p:nvSpPr>
        <p:spPr/>
        <p:txBody>
          <a:bodyPr/>
          <a:lstStyle/>
          <a:p>
            <a:r>
              <a:rPr lang="en-US" b="1" dirty="0" smtClean="0"/>
              <a:t>Perform test using approved rapid HIV antibody test kit</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TEST COUNSELLING.</a:t>
            </a:r>
            <a:endParaRPr lang="en-US" dirty="0"/>
          </a:p>
        </p:txBody>
      </p:sp>
      <p:sp>
        <p:nvSpPr>
          <p:cNvPr id="3" name="Text Placeholder 2"/>
          <p:cNvSpPr>
            <a:spLocks noGrp="1"/>
          </p:cNvSpPr>
          <p:nvPr>
            <p:ph type="body" idx="1"/>
          </p:nvPr>
        </p:nvSpPr>
        <p:spPr/>
        <p:txBody>
          <a:bodyPr/>
          <a:lstStyle/>
          <a:p>
            <a:r>
              <a:rPr lang="en-US" dirty="0" smtClean="0"/>
              <a:t>Post-test </a:t>
            </a:r>
            <a:r>
              <a:rPr lang="en-US" dirty="0" err="1" smtClean="0"/>
              <a:t>counselling</a:t>
            </a:r>
            <a:r>
              <a:rPr lang="en-US" dirty="0" smtClean="0"/>
              <a:t> for negative results</a:t>
            </a:r>
            <a:endParaRPr lang="en-US" dirty="0"/>
          </a:p>
        </p:txBody>
      </p:sp>
      <p:sp>
        <p:nvSpPr>
          <p:cNvPr id="4" name="Text Placeholder 3"/>
          <p:cNvSpPr>
            <a:spLocks noGrp="1"/>
          </p:cNvSpPr>
          <p:nvPr>
            <p:ph type="body" sz="half" idx="3"/>
          </p:nvPr>
        </p:nvSpPr>
        <p:spPr/>
        <p:txBody>
          <a:bodyPr/>
          <a:lstStyle/>
          <a:p>
            <a:r>
              <a:rPr lang="en-US" dirty="0" smtClean="0"/>
              <a:t>Post-test </a:t>
            </a:r>
            <a:r>
              <a:rPr lang="en-US" dirty="0" err="1" smtClean="0"/>
              <a:t>counselling</a:t>
            </a:r>
            <a:r>
              <a:rPr lang="en-US" dirty="0" smtClean="0"/>
              <a:t> for positive results</a:t>
            </a:r>
            <a:endParaRPr lang="en-US" dirty="0"/>
          </a:p>
        </p:txBody>
      </p:sp>
      <p:sp>
        <p:nvSpPr>
          <p:cNvPr id="5" name="Content Placeholder 4"/>
          <p:cNvSpPr>
            <a:spLocks noGrp="1"/>
          </p:cNvSpPr>
          <p:nvPr>
            <p:ph sz="half" idx="2"/>
          </p:nvPr>
        </p:nvSpPr>
        <p:spPr/>
        <p:txBody>
          <a:bodyPr/>
          <a:lstStyle/>
          <a:p>
            <a:pPr>
              <a:buFont typeface="Arial" pitchFamily="34" charset="0"/>
              <a:buChar char="•"/>
            </a:pPr>
            <a:r>
              <a:rPr lang="en-US" dirty="0" smtClean="0"/>
              <a:t> Risk reduction plan</a:t>
            </a:r>
          </a:p>
          <a:p>
            <a:pPr>
              <a:buFont typeface="Arial" pitchFamily="34" charset="0"/>
              <a:buChar char="•"/>
            </a:pPr>
            <a:r>
              <a:rPr lang="en-US" dirty="0" smtClean="0"/>
              <a:t> Linkage to other HIV prevention services</a:t>
            </a:r>
          </a:p>
          <a:p>
            <a:pPr>
              <a:buFont typeface="Arial" pitchFamily="34" charset="0"/>
              <a:buChar char="•"/>
            </a:pPr>
            <a:r>
              <a:rPr lang="en-US" dirty="0" smtClean="0"/>
              <a:t> Re-testing where applicable</a:t>
            </a:r>
            <a:endParaRPr lang="en-US" dirty="0"/>
          </a:p>
        </p:txBody>
      </p:sp>
      <p:sp>
        <p:nvSpPr>
          <p:cNvPr id="6" name="Content Placeholder 5"/>
          <p:cNvSpPr>
            <a:spLocks noGrp="1"/>
          </p:cNvSpPr>
          <p:nvPr>
            <p:ph sz="half" idx="4"/>
          </p:nvPr>
        </p:nvSpPr>
        <p:spPr/>
        <p:txBody>
          <a:bodyPr/>
          <a:lstStyle/>
          <a:p>
            <a:r>
              <a:rPr lang="en-US" dirty="0" smtClean="0"/>
              <a:t> Enrolment into treatment and prevention**</a:t>
            </a:r>
          </a:p>
          <a:p>
            <a:r>
              <a:rPr lang="en-US" dirty="0" smtClean="0"/>
              <a:t> Risk reduction and positive living </a:t>
            </a:r>
            <a:r>
              <a:rPr lang="en-US" dirty="0" err="1" smtClean="0"/>
              <a:t>counselling</a:t>
            </a:r>
            <a:endParaRPr lang="en-US" dirty="0" smtClean="0"/>
          </a:p>
          <a:p>
            <a:r>
              <a:rPr lang="en-US" dirty="0" smtClean="0"/>
              <a:t>Partner/family testing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HIV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virus has an outer double lipid membrane that is derived from the host membrane. This is studded with spikes known as the surface glycoprotein (</a:t>
            </a:r>
            <a:r>
              <a:rPr lang="en-US" dirty="0" err="1" smtClean="0"/>
              <a:t>gp</a:t>
            </a:r>
            <a:r>
              <a:rPr lang="en-US" dirty="0" smtClean="0"/>
              <a:t>) 120 which is anchored to the lipid membrane by the trans-membrane gp41.</a:t>
            </a:r>
          </a:p>
          <a:p>
            <a:r>
              <a:rPr lang="en-US" dirty="0" smtClean="0"/>
              <a:t> The gp120 and gp41 mediate the entry of virus into the host cells. The lipid membrane has an inner lining of protein matrix.</a:t>
            </a:r>
          </a:p>
          <a:p>
            <a:r>
              <a:rPr lang="en-US" dirty="0" smtClean="0"/>
              <a:t>Inside the protein matrix layer is a cone-shaped protein core. The core (</a:t>
            </a:r>
            <a:r>
              <a:rPr lang="en-US" dirty="0" err="1" smtClean="0"/>
              <a:t>capsid</a:t>
            </a:r>
            <a:r>
              <a:rPr lang="en-US" dirty="0" smtClean="0"/>
              <a:t>) is made up of the protein p24 that encapsulates two identical pieces of single strand RNA (</a:t>
            </a:r>
            <a:r>
              <a:rPr lang="en-US" dirty="0" err="1" smtClean="0"/>
              <a:t>ssRNA</a:t>
            </a:r>
            <a:r>
              <a:rPr lang="en-US" dirty="0" smtClean="0"/>
              <a:t>) ,( the viral genetic material ) and viral  enzymes.</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RETESTING HIV NEGATIVE CLIENTS.</a:t>
            </a:r>
            <a:endParaRPr lang="en-US" dirty="0"/>
          </a:p>
        </p:txBody>
      </p:sp>
      <p:graphicFrame>
        <p:nvGraphicFramePr>
          <p:cNvPr id="4" name="Content Placeholder 3"/>
          <p:cNvGraphicFramePr>
            <a:graphicFrameLocks noGrp="1"/>
          </p:cNvGraphicFramePr>
          <p:nvPr>
            <p:ph sz="quarter" idx="1"/>
          </p:nvPr>
        </p:nvGraphicFramePr>
        <p:xfrm>
          <a:off x="214250" y="1785926"/>
          <a:ext cx="8929750" cy="3662680"/>
        </p:xfrm>
        <a:graphic>
          <a:graphicData uri="http://schemas.openxmlformats.org/drawingml/2006/table">
            <a:tbl>
              <a:tblPr firstRow="1" bandRow="1">
                <a:tableStyleId>{5C22544A-7EE6-4342-B048-85BDC9FD1C3A}</a:tableStyleId>
              </a:tblPr>
              <a:tblGrid>
                <a:gridCol w="2786114"/>
                <a:gridCol w="6143636"/>
              </a:tblGrid>
              <a:tr h="370840">
                <a:tc>
                  <a:txBody>
                    <a:bodyPr/>
                    <a:lstStyle/>
                    <a:p>
                      <a:r>
                        <a:rPr lang="en-US" dirty="0" smtClean="0"/>
                        <a:t>SCENARIO/POPULATION</a:t>
                      </a:r>
                      <a:endParaRPr lang="en-US" dirty="0"/>
                    </a:p>
                  </a:txBody>
                  <a:tcPr/>
                </a:tc>
                <a:tc>
                  <a:txBody>
                    <a:bodyPr/>
                    <a:lstStyle/>
                    <a:p>
                      <a:r>
                        <a:rPr lang="en-US" dirty="0" smtClean="0"/>
                        <a:t>RECOMMENDATION</a:t>
                      </a:r>
                      <a:r>
                        <a:rPr lang="en-US" baseline="0" dirty="0" smtClean="0"/>
                        <a:t> FOR RE-TESTING.</a:t>
                      </a:r>
                      <a:endParaRPr lang="en-US" dirty="0"/>
                    </a:p>
                  </a:txBody>
                  <a:tcPr/>
                </a:tc>
              </a:tr>
              <a:tr h="370840">
                <a:tc>
                  <a:txBody>
                    <a:bodyPr/>
                    <a:lstStyle/>
                    <a:p>
                      <a:r>
                        <a:rPr lang="en-US" dirty="0" smtClean="0"/>
                        <a:t>General population.</a:t>
                      </a:r>
                      <a:endParaRPr lang="en-US" dirty="0"/>
                    </a:p>
                  </a:txBody>
                  <a:tcPr/>
                </a:tc>
                <a:tc>
                  <a:txBody>
                    <a:bodyPr/>
                    <a:lstStyle/>
                    <a:p>
                      <a:r>
                        <a:rPr kumimoji="0" lang="en-US" sz="1800" kern="1200" baseline="0" dirty="0" smtClean="0">
                          <a:solidFill>
                            <a:schemeClr val="dk1"/>
                          </a:solidFill>
                          <a:latin typeface="+mn-lt"/>
                          <a:ea typeface="+mn-ea"/>
                          <a:cs typeface="+mn-cs"/>
                        </a:rPr>
                        <a:t>Re-test annually (for children, re-testing is only required if there is a new exposure)</a:t>
                      </a:r>
                    </a:p>
                  </a:txBody>
                  <a:tcPr/>
                </a:tc>
              </a:tr>
              <a:tr h="118438">
                <a:tc>
                  <a:txBody>
                    <a:bodyPr/>
                    <a:lstStyle/>
                    <a:p>
                      <a:r>
                        <a:rPr lang="en-US" dirty="0" smtClean="0"/>
                        <a:t>Key</a:t>
                      </a:r>
                      <a:r>
                        <a:rPr lang="en-US" baseline="0" dirty="0" smtClean="0"/>
                        <a:t> populations</a:t>
                      </a:r>
                      <a:endParaRPr lang="en-US" dirty="0"/>
                    </a:p>
                  </a:txBody>
                  <a:tcPr/>
                </a:tc>
                <a:tc>
                  <a:txBody>
                    <a:bodyPr/>
                    <a:lstStyle/>
                    <a:p>
                      <a:r>
                        <a:rPr kumimoji="0" lang="en-US" sz="1800" kern="1200" baseline="0" dirty="0" smtClean="0">
                          <a:solidFill>
                            <a:schemeClr val="dk1"/>
                          </a:solidFill>
                          <a:latin typeface="+mn-lt"/>
                          <a:ea typeface="+mn-ea"/>
                          <a:cs typeface="+mn-cs"/>
                        </a:rPr>
                        <a:t>Re-test every 3 months in case of frequent instances of high risk exposure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Negative partner</a:t>
                      </a:r>
                      <a:r>
                        <a:rPr lang="en-US" baseline="0" dirty="0" smtClean="0"/>
                        <a:t> </a:t>
                      </a:r>
                      <a:r>
                        <a:rPr lang="en-US" dirty="0" smtClean="0"/>
                        <a:t> in discordant union.</a:t>
                      </a:r>
                    </a:p>
                  </a:txBody>
                  <a:tcPr/>
                </a:tc>
                <a:tc>
                  <a:txBody>
                    <a:bodyPr/>
                    <a:lstStyle/>
                    <a:p>
                      <a:r>
                        <a:rPr kumimoji="0" lang="en-US" sz="1800" kern="1200" baseline="0" dirty="0" smtClean="0">
                          <a:solidFill>
                            <a:schemeClr val="dk1"/>
                          </a:solidFill>
                          <a:latin typeface="+mn-lt"/>
                          <a:ea typeface="+mn-ea"/>
                          <a:cs typeface="+mn-cs"/>
                        </a:rPr>
                        <a:t>Re-test at the initiation of ART for the HIV positive </a:t>
                      </a:r>
                      <a:r>
                        <a:rPr kumimoji="0" lang="en-US" sz="1800" kern="1200" baseline="0" dirty="0" err="1" smtClean="0">
                          <a:solidFill>
                            <a:schemeClr val="dk1"/>
                          </a:solidFill>
                          <a:latin typeface="+mn-lt"/>
                          <a:ea typeface="+mn-ea"/>
                          <a:cs typeface="+mn-cs"/>
                        </a:rPr>
                        <a:t>partner,and</a:t>
                      </a:r>
                      <a:r>
                        <a:rPr kumimoji="0" lang="en-US" sz="1800" kern="1200" baseline="0" dirty="0" smtClean="0">
                          <a:solidFill>
                            <a:schemeClr val="dk1"/>
                          </a:solidFill>
                          <a:latin typeface="+mn-lt"/>
                          <a:ea typeface="+mn-ea"/>
                          <a:cs typeface="+mn-cs"/>
                        </a:rPr>
                        <a:t> every 3 months until HIV-positive partner achieves viral suppression.</a:t>
                      </a:r>
                    </a:p>
                    <a:p>
                      <a:r>
                        <a:rPr kumimoji="0" lang="en-US" sz="1800" kern="1200" baseline="0" dirty="0" smtClean="0">
                          <a:solidFill>
                            <a:schemeClr val="dk1"/>
                          </a:solidFill>
                          <a:latin typeface="+mn-lt"/>
                          <a:ea typeface="+mn-ea"/>
                          <a:cs typeface="+mn-cs"/>
                        </a:rPr>
                        <a:t> Once viral suppression is confirmed re-testing can be performed every 6 months.</a:t>
                      </a:r>
                    </a:p>
                    <a:p>
                      <a:r>
                        <a:rPr kumimoji="0" lang="en-US" sz="1800" kern="1200" baseline="0" dirty="0" smtClean="0">
                          <a:solidFill>
                            <a:schemeClr val="dk1"/>
                          </a:solidFill>
                          <a:latin typeface="+mn-lt"/>
                          <a:ea typeface="+mn-ea"/>
                          <a:cs typeface="+mn-cs"/>
                        </a:rPr>
                        <a:t>Other prevention services should still be recommended, including consistent and correct use of condoms. Assess for eligibility and willingness for </a:t>
                      </a:r>
                      <a:r>
                        <a:rPr kumimoji="0" lang="en-US" sz="1800" kern="1200" baseline="0" dirty="0" err="1" smtClean="0">
                          <a:solidFill>
                            <a:schemeClr val="dk1"/>
                          </a:solidFill>
                          <a:latin typeface="+mn-lt"/>
                          <a:ea typeface="+mn-ea"/>
                          <a:cs typeface="+mn-cs"/>
                        </a:rPr>
                        <a:t>PrEP</a:t>
                      </a:r>
                      <a:endParaRPr lang="en-US" dirty="0" smtClean="0"/>
                    </a:p>
                  </a:txBody>
                  <a:tcPr/>
                </a:tc>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RETESTING HIV NEGATIVE CLIENTS.</a:t>
            </a:r>
            <a:endParaRPr lang="en-US" dirty="0"/>
          </a:p>
        </p:txBody>
      </p:sp>
      <p:graphicFrame>
        <p:nvGraphicFramePr>
          <p:cNvPr id="4" name="Content Placeholder 3"/>
          <p:cNvGraphicFramePr>
            <a:graphicFrameLocks noGrp="1"/>
          </p:cNvGraphicFramePr>
          <p:nvPr>
            <p:ph sz="quarter" idx="1"/>
          </p:nvPr>
        </p:nvGraphicFramePr>
        <p:xfrm>
          <a:off x="214282" y="1643050"/>
          <a:ext cx="8929718" cy="3850640"/>
        </p:xfrm>
        <a:graphic>
          <a:graphicData uri="http://schemas.openxmlformats.org/drawingml/2006/table">
            <a:tbl>
              <a:tblPr firstRow="1" bandRow="1">
                <a:tableStyleId>{5C22544A-7EE6-4342-B048-85BDC9FD1C3A}</a:tableStyleId>
              </a:tblPr>
              <a:tblGrid>
                <a:gridCol w="2928958"/>
                <a:gridCol w="6000760"/>
              </a:tblGrid>
              <a:tr h="370840">
                <a:tc>
                  <a:txBody>
                    <a:bodyPr/>
                    <a:lstStyle/>
                    <a:p>
                      <a:r>
                        <a:rPr lang="en-US" dirty="0" smtClean="0"/>
                        <a:t>SCENARIO/POPULATION</a:t>
                      </a:r>
                      <a:endParaRPr lang="en-US" dirty="0"/>
                    </a:p>
                  </a:txBody>
                  <a:tcPr/>
                </a:tc>
                <a:tc>
                  <a:txBody>
                    <a:bodyPr/>
                    <a:lstStyle/>
                    <a:p>
                      <a:r>
                        <a:rPr lang="en-US" dirty="0" smtClean="0"/>
                        <a:t>RECOMMENDATION</a:t>
                      </a:r>
                      <a:r>
                        <a:rPr lang="en-US" baseline="0" dirty="0" smtClean="0"/>
                        <a:t> FOR RETESTING.</a:t>
                      </a:r>
                      <a:endParaRPr lang="en-US" dirty="0"/>
                    </a:p>
                  </a:txBody>
                  <a:tcPr/>
                </a:tc>
              </a:tr>
              <a:tr h="370840">
                <a:tc>
                  <a:txBody>
                    <a:bodyPr/>
                    <a:lstStyle/>
                    <a:p>
                      <a:r>
                        <a:rPr lang="en-US" dirty="0" smtClean="0"/>
                        <a:t>Pregnant</a:t>
                      </a:r>
                      <a:r>
                        <a:rPr lang="en-US" baseline="0" dirty="0" smtClean="0"/>
                        <a:t> Women.</a:t>
                      </a:r>
                      <a:endParaRPr lang="en-US" dirty="0"/>
                    </a:p>
                  </a:txBody>
                  <a:tcPr/>
                </a:tc>
                <a:tc>
                  <a:txBody>
                    <a:bodyPr/>
                    <a:lstStyle/>
                    <a:p>
                      <a:r>
                        <a:rPr kumimoji="0" lang="en-US" sz="1800" kern="1200" baseline="0" dirty="0" smtClean="0">
                          <a:solidFill>
                            <a:schemeClr val="dk1"/>
                          </a:solidFill>
                          <a:latin typeface="+mn-lt"/>
                          <a:ea typeface="+mn-ea"/>
                          <a:cs typeface="+mn-cs"/>
                        </a:rPr>
                        <a:t>Test in first  trimester or first contact; re-test in the third trimester. All women who were not tested during the third trimester should be tested during </a:t>
                      </a:r>
                      <a:r>
                        <a:rPr kumimoji="0" lang="en-US" sz="1800" kern="1200" baseline="0" dirty="0" err="1" smtClean="0">
                          <a:solidFill>
                            <a:schemeClr val="dk1"/>
                          </a:solidFill>
                          <a:latin typeface="+mn-lt"/>
                          <a:ea typeface="+mn-ea"/>
                          <a:cs typeface="+mn-cs"/>
                        </a:rPr>
                        <a:t>labour</a:t>
                      </a:r>
                      <a:r>
                        <a:rPr kumimoji="0" lang="en-US" sz="1800" kern="1200" baseline="0" dirty="0" smtClean="0">
                          <a:solidFill>
                            <a:schemeClr val="dk1"/>
                          </a:solidFill>
                          <a:latin typeface="+mn-lt"/>
                          <a:ea typeface="+mn-ea"/>
                          <a:cs typeface="+mn-cs"/>
                        </a:rPr>
                        <a:t> and delivery</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Breastfeeding Mothers.</a:t>
                      </a:r>
                    </a:p>
                  </a:txBody>
                  <a:tcPr/>
                </a:tc>
                <a:tc>
                  <a:txBody>
                    <a:bodyPr/>
                    <a:lstStyle/>
                    <a:p>
                      <a:r>
                        <a:rPr kumimoji="0" lang="en-US" sz="1800" kern="1200" baseline="0" dirty="0" smtClean="0">
                          <a:solidFill>
                            <a:schemeClr val="dk1"/>
                          </a:solidFill>
                          <a:latin typeface="+mn-lt"/>
                          <a:ea typeface="+mn-ea"/>
                          <a:cs typeface="+mn-cs"/>
                        </a:rPr>
                        <a:t>Re-test after delivery at 6 weeks, at 6 months then follow testing</a:t>
                      </a:r>
                    </a:p>
                    <a:p>
                      <a:r>
                        <a:rPr kumimoji="0" lang="en-US" sz="1800" kern="1200" baseline="0" dirty="0" smtClean="0">
                          <a:solidFill>
                            <a:schemeClr val="dk1"/>
                          </a:solidFill>
                          <a:latin typeface="+mn-lt"/>
                          <a:ea typeface="+mn-ea"/>
                          <a:cs typeface="+mn-cs"/>
                        </a:rPr>
                        <a:t>recommendations as per their risk category</a:t>
                      </a:r>
                      <a:endParaRPr lang="en-US" dirty="0" smtClean="0"/>
                    </a:p>
                  </a:txBody>
                  <a:tcPr/>
                </a:tc>
              </a:tr>
              <a:tr h="370840">
                <a:tc>
                  <a:txBody>
                    <a:bodyPr/>
                    <a:lstStyle/>
                    <a:p>
                      <a:r>
                        <a:rPr kumimoji="0" lang="en-US" sz="1800" kern="1200" baseline="0" dirty="0" smtClean="0">
                          <a:solidFill>
                            <a:schemeClr val="dk1"/>
                          </a:solidFill>
                          <a:latin typeface="+mn-lt"/>
                          <a:ea typeface="+mn-ea"/>
                          <a:cs typeface="+mn-cs"/>
                        </a:rPr>
                        <a:t>Persons who had a most recent (e.g. less than a month) specific exposure incidence</a:t>
                      </a:r>
                      <a:endParaRPr lang="en-US" dirty="0"/>
                    </a:p>
                  </a:txBody>
                  <a:tcPr/>
                </a:tc>
                <a:tc>
                  <a:txBody>
                    <a:bodyPr/>
                    <a:lstStyle/>
                    <a:p>
                      <a:r>
                        <a:rPr kumimoji="0" lang="en-US" sz="1800" kern="1200" baseline="0" dirty="0" smtClean="0">
                          <a:solidFill>
                            <a:schemeClr val="dk1"/>
                          </a:solidFill>
                          <a:latin typeface="+mn-lt"/>
                          <a:ea typeface="+mn-ea"/>
                          <a:cs typeface="+mn-cs"/>
                        </a:rPr>
                        <a:t>Test at initial presentation and re-test at 4 weeks, if negative, test again at 12 weeks after which annual re-testing applies</a:t>
                      </a:r>
                      <a:endParaRPr lang="en-US" dirty="0"/>
                    </a:p>
                  </a:txBody>
                  <a:tcPr/>
                </a:tc>
              </a:tr>
              <a:tr h="370840">
                <a:tc>
                  <a:txBody>
                    <a:bodyPr/>
                    <a:lstStyle/>
                    <a:p>
                      <a:r>
                        <a:rPr lang="en-US" dirty="0" smtClean="0"/>
                        <a:t>PWID</a:t>
                      </a:r>
                      <a:endParaRPr lang="en-US" dirty="0"/>
                    </a:p>
                  </a:txBody>
                  <a:tcPr/>
                </a:tc>
                <a:tc>
                  <a:txBody>
                    <a:bodyPr/>
                    <a:lstStyle/>
                    <a:p>
                      <a:r>
                        <a:rPr lang="en-US" dirty="0" smtClean="0"/>
                        <a:t>Re –test every three months.</a:t>
                      </a:r>
                      <a:endParaRPr lang="en-US" dirty="0"/>
                    </a:p>
                  </a:txBody>
                  <a:tcPr/>
                </a:tc>
              </a:tr>
              <a:tr h="370840">
                <a:tc>
                  <a:txBody>
                    <a:bodyPr/>
                    <a:lstStyle/>
                    <a:p>
                      <a:r>
                        <a:rPr kumimoji="0" lang="en-US" sz="1800" kern="1200" baseline="0" dirty="0" smtClean="0">
                          <a:solidFill>
                            <a:schemeClr val="dk1"/>
                          </a:solidFill>
                          <a:latin typeface="+mn-lt"/>
                          <a:ea typeface="+mn-ea"/>
                          <a:cs typeface="+mn-cs"/>
                        </a:rPr>
                        <a:t>Individuals on pre-exposure</a:t>
                      </a:r>
                    </a:p>
                    <a:p>
                      <a:r>
                        <a:rPr kumimoji="0" lang="en-US" sz="1800" kern="1200" baseline="0" dirty="0" smtClean="0">
                          <a:solidFill>
                            <a:schemeClr val="dk1"/>
                          </a:solidFill>
                          <a:latin typeface="+mn-lt"/>
                          <a:ea typeface="+mn-ea"/>
                          <a:cs typeface="+mn-cs"/>
                        </a:rPr>
                        <a:t>Prophylaxis (</a:t>
                      </a:r>
                      <a:r>
                        <a:rPr kumimoji="0" lang="en-US" sz="1800" kern="1200" baseline="0" dirty="0" err="1" smtClean="0">
                          <a:solidFill>
                            <a:schemeClr val="dk1"/>
                          </a:solidFill>
                          <a:latin typeface="+mn-lt"/>
                          <a:ea typeface="+mn-ea"/>
                          <a:cs typeface="+mn-cs"/>
                        </a:rPr>
                        <a:t>PrEP</a:t>
                      </a:r>
                      <a:r>
                        <a:rPr kumimoji="0" lang="en-US" sz="1800" kern="1200" baseline="0" dirty="0" smtClean="0">
                          <a:solidFill>
                            <a:schemeClr val="dk1"/>
                          </a:solidFill>
                          <a:latin typeface="+mn-lt"/>
                          <a:ea typeface="+mn-ea"/>
                          <a:cs typeface="+mn-cs"/>
                        </a:rPr>
                        <a:t>)</a:t>
                      </a:r>
                    </a:p>
                  </a:txBody>
                  <a:tcPr/>
                </a:tc>
                <a:tc>
                  <a:txBody>
                    <a:bodyPr/>
                    <a:lstStyle/>
                    <a:p>
                      <a:r>
                        <a:rPr lang="en-US" dirty="0" smtClean="0"/>
                        <a:t>Re –test every three months.</a:t>
                      </a:r>
                      <a:endParaRPr lang="en-US" dirty="0"/>
                    </a:p>
                  </a:txBody>
                  <a:tcPr/>
                </a:tc>
              </a:tr>
            </a:tbl>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POST TEST COUNSELLING IN THE ERA OF TEST AND TREAT.</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endParaRPr lang="en-US" b="1" dirty="0" smtClean="0"/>
          </a:p>
          <a:p>
            <a:r>
              <a:rPr lang="en-US" dirty="0" smtClean="0"/>
              <a:t>With the 2016 ART guidelines </a:t>
            </a:r>
            <a:r>
              <a:rPr lang="en-US" b="1" dirty="0" smtClean="0"/>
              <a:t>all PLHIV now qualify for ART irrespective of WHO Clinical Stage, </a:t>
            </a:r>
            <a:r>
              <a:rPr lang="en-US" dirty="0" smtClean="0"/>
              <a:t>CD4 count, age, gender, pregnancy status, co-infection status, etc.</a:t>
            </a:r>
          </a:p>
          <a:p>
            <a:r>
              <a:rPr lang="en-US" b="1" dirty="0" smtClean="0"/>
              <a:t>Post-test </a:t>
            </a:r>
            <a:r>
              <a:rPr lang="en-US" b="1" dirty="0" err="1" smtClean="0"/>
              <a:t>counselling</a:t>
            </a:r>
            <a:r>
              <a:rPr lang="en-US" b="1" dirty="0" smtClean="0"/>
              <a:t> should, at a minimum, include three key messages that begin the ART treatment preparation process for all PLHIV:</a:t>
            </a:r>
          </a:p>
          <a:p>
            <a:pPr>
              <a:buFont typeface="Wingdings" pitchFamily="2" charset="2"/>
              <a:buChar char="v"/>
            </a:pPr>
            <a:r>
              <a:rPr lang="en-US" dirty="0" smtClean="0"/>
              <a:t>Treatment (called antiretroviral therapy or ART) is available and is recommended for everyone with HIV</a:t>
            </a:r>
          </a:p>
          <a:p>
            <a:pPr>
              <a:buFont typeface="Wingdings" pitchFamily="2" charset="2"/>
              <a:buChar char="v"/>
            </a:pPr>
            <a:r>
              <a:rPr lang="en-US" dirty="0" smtClean="0"/>
              <a:t>Starting treatment as soon as possible (preferably within two weeks of testing positive for HIV) reduces the chance of your illness getting worse or of passing HIV to others</a:t>
            </a:r>
          </a:p>
          <a:p>
            <a:pPr>
              <a:buFont typeface="Wingdings" pitchFamily="2" charset="2"/>
              <a:buChar char="v"/>
            </a:pPr>
            <a:r>
              <a:rPr lang="en-US" dirty="0" smtClean="0"/>
              <a:t> If you take your ART properly and do not miss pills you can expect to live a long and productive life</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Assessment of other health-related conditions or needs</a:t>
            </a:r>
            <a:endParaRPr lang="en-US" dirty="0"/>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HTS provider should assess all clients for other health related conditions/issues, e.g.:</a:t>
            </a:r>
          </a:p>
          <a:p>
            <a:pPr>
              <a:buFont typeface="Wingdings" pitchFamily="2" charset="2"/>
              <a:buChar char="v"/>
            </a:pPr>
            <a:r>
              <a:rPr lang="en-US" dirty="0" smtClean="0"/>
              <a:t> Tuberculosis </a:t>
            </a:r>
          </a:p>
          <a:p>
            <a:pPr>
              <a:buFont typeface="Wingdings" pitchFamily="2" charset="2"/>
              <a:buChar char="v"/>
            </a:pPr>
            <a:r>
              <a:rPr lang="en-US" dirty="0" smtClean="0"/>
              <a:t> STIs and cancer screening</a:t>
            </a:r>
          </a:p>
          <a:p>
            <a:pPr>
              <a:buFont typeface="Wingdings" pitchFamily="2" charset="2"/>
              <a:buChar char="v"/>
            </a:pPr>
            <a:r>
              <a:rPr lang="en-US" dirty="0" smtClean="0"/>
              <a:t>  </a:t>
            </a:r>
            <a:r>
              <a:rPr lang="en-US" dirty="0" err="1" smtClean="0"/>
              <a:t>eMTCT</a:t>
            </a:r>
            <a:endParaRPr lang="en-US" dirty="0" smtClean="0"/>
          </a:p>
          <a:p>
            <a:pPr>
              <a:buFont typeface="Wingdings" pitchFamily="2" charset="2"/>
              <a:buChar char="v"/>
            </a:pPr>
            <a:r>
              <a:rPr lang="en-US" dirty="0" smtClean="0"/>
              <a:t> Family planning </a:t>
            </a:r>
          </a:p>
          <a:p>
            <a:pPr>
              <a:buFont typeface="Wingdings" pitchFamily="2" charset="2"/>
              <a:buChar char="v"/>
            </a:pPr>
            <a:r>
              <a:rPr lang="en-US" dirty="0" smtClean="0"/>
              <a:t>Alcoholism </a:t>
            </a:r>
          </a:p>
          <a:p>
            <a:pPr>
              <a:buFont typeface="Wingdings" pitchFamily="2" charset="2"/>
              <a:buChar char="v"/>
            </a:pPr>
            <a:r>
              <a:rPr lang="en-US" dirty="0" smtClean="0"/>
              <a:t>Psychosocial issues</a:t>
            </a:r>
          </a:p>
          <a:p>
            <a:pPr>
              <a:buFont typeface="Wingdings" pitchFamily="2" charset="2"/>
              <a:buChar char="v"/>
            </a:pPr>
            <a:r>
              <a:rPr lang="en-US" dirty="0" smtClean="0"/>
              <a:t> Gender-based violence</a:t>
            </a:r>
          </a:p>
          <a:p>
            <a:pPr>
              <a:buFont typeface="Wingdings" pitchFamily="2" charset="2"/>
              <a:buChar char="v"/>
            </a:pPr>
            <a:r>
              <a:rPr lang="en-US" dirty="0" smtClean="0"/>
              <a:t>  VMMC </a:t>
            </a:r>
          </a:p>
          <a:p>
            <a:pPr>
              <a:buFont typeface="Wingdings" pitchFamily="2" charset="2"/>
              <a:buChar char="v"/>
            </a:pPr>
            <a:r>
              <a:rPr lang="en-US" dirty="0" smtClean="0"/>
              <a:t> Non-communicable diseases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HIV VIRUS.</a:t>
            </a:r>
            <a:endParaRPr lang="en-US" dirty="0"/>
          </a:p>
        </p:txBody>
      </p:sp>
      <p:sp>
        <p:nvSpPr>
          <p:cNvPr id="3" name="Content Placeholder 2"/>
          <p:cNvSpPr>
            <a:spLocks noGrp="1"/>
          </p:cNvSpPr>
          <p:nvPr>
            <p:ph sz="quarter" idx="1"/>
          </p:nvPr>
        </p:nvSpPr>
        <p:spPr/>
        <p:txBody>
          <a:bodyPr>
            <a:normAutofit fontScale="92500"/>
          </a:bodyPr>
          <a:lstStyle/>
          <a:p>
            <a:r>
              <a:rPr lang="en-US" dirty="0" smtClean="0"/>
              <a:t>These enzymes include reverse transcriptase (RT), </a:t>
            </a:r>
            <a:r>
              <a:rPr lang="en-US" dirty="0" err="1" smtClean="0"/>
              <a:t>Integrase</a:t>
            </a:r>
            <a:r>
              <a:rPr lang="en-US" dirty="0" smtClean="0"/>
              <a:t> (I), and Protease (P) enzymes, which perform different functions in the viral replication process.</a:t>
            </a:r>
          </a:p>
          <a:p>
            <a:r>
              <a:rPr lang="en-US" dirty="0" smtClean="0"/>
              <a:t> Reverse transcriptase is used for replication of the virus genetic material by converting the viral </a:t>
            </a:r>
            <a:r>
              <a:rPr lang="en-US" dirty="0" err="1" smtClean="0"/>
              <a:t>ssRNA</a:t>
            </a:r>
            <a:r>
              <a:rPr lang="en-US" dirty="0" smtClean="0"/>
              <a:t> into a double stranded deoxyribonucleic acid (DNA).</a:t>
            </a:r>
          </a:p>
          <a:p>
            <a:r>
              <a:rPr lang="en-US" dirty="0" smtClean="0"/>
              <a:t> The </a:t>
            </a:r>
            <a:r>
              <a:rPr lang="en-US" dirty="0" err="1" smtClean="0"/>
              <a:t>integrase</a:t>
            </a:r>
            <a:r>
              <a:rPr lang="en-US" dirty="0" smtClean="0"/>
              <a:t> enzyme facilitates integration of the DNA into the host’s chromosomal DNA.</a:t>
            </a:r>
          </a:p>
          <a:p>
            <a:r>
              <a:rPr lang="en-US" dirty="0" smtClean="0"/>
              <a:t> The protease enzyme splits generated macro-proteins into smaller viral proteins (core, envelope, and regulatory proteins and enzymes), which go into forming new viral particles.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Theme">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1366</TotalTime>
  <Words>4979</Words>
  <Application>Microsoft Office PowerPoint</Application>
  <PresentationFormat>On-screen Show (4:3)</PresentationFormat>
  <Paragraphs>549</Paragraphs>
  <Slides>83</Slides>
  <Notes>1</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Default Theme</vt:lpstr>
      <vt:lpstr>INTRODUCTION TO HIV/AIDS.</vt:lpstr>
      <vt:lpstr>BROAD OBJECTIVES.</vt:lpstr>
      <vt:lpstr>Specific objectives.</vt:lpstr>
      <vt:lpstr>DEFINITION OF TERMS.</vt:lpstr>
      <vt:lpstr>INTRODUCTION.</vt:lpstr>
      <vt:lpstr>PATHOPHYSIOLOGY AND LIFE CYCLE OF HIV.</vt:lpstr>
      <vt:lpstr>Slide 7</vt:lpstr>
      <vt:lpstr>Structure of the HIV .</vt:lpstr>
      <vt:lpstr>STRUCTURE OF THE HIV VIRUS.</vt:lpstr>
      <vt:lpstr>LIFE CYCLE OF HIV.</vt:lpstr>
      <vt:lpstr>LIFE CYCLE OF HIV.</vt:lpstr>
      <vt:lpstr>Life cycle of HIV.</vt:lpstr>
      <vt:lpstr>Life cycle of HIV.</vt:lpstr>
      <vt:lpstr>Life cycle of HIV.</vt:lpstr>
      <vt:lpstr>PATHOPHYSIOLOGY.</vt:lpstr>
      <vt:lpstr>MODES OF HIV TRANSMISSION.</vt:lpstr>
      <vt:lpstr>WHO STAGING.</vt:lpstr>
      <vt:lpstr>OBJECTIVES.</vt:lpstr>
      <vt:lpstr>Slide 19</vt:lpstr>
      <vt:lpstr>HISTORY</vt:lpstr>
      <vt:lpstr>PHYSICAL</vt:lpstr>
      <vt:lpstr>WHO STAGING.</vt:lpstr>
      <vt:lpstr>NATURAL HISTORY OF HIV.</vt:lpstr>
      <vt:lpstr>WHO STAGING.</vt:lpstr>
      <vt:lpstr>WHO STAGING.</vt:lpstr>
      <vt:lpstr>WHO STAGING.</vt:lpstr>
      <vt:lpstr>WHO STAGING.</vt:lpstr>
      <vt:lpstr>WHO STAGING.</vt:lpstr>
      <vt:lpstr>Laboratory checks before initiation of ART.</vt:lpstr>
      <vt:lpstr>INTRODUCTION TO HAART.</vt:lpstr>
      <vt:lpstr>INTRODUCTION TO HAART.</vt:lpstr>
      <vt:lpstr>GOALS AND PRINCIPLES</vt:lpstr>
      <vt:lpstr>GOALS AND PRINCIPLES OF ANTIRETROVIRAL THERAPY.</vt:lpstr>
      <vt:lpstr>PRINCIPLES AND GOALS OF ARVs.</vt:lpstr>
      <vt:lpstr>Potential clients should understand.</vt:lpstr>
      <vt:lpstr>CLASSIFICATION OF ARVs</vt:lpstr>
      <vt:lpstr>Slide 37</vt:lpstr>
      <vt:lpstr>REVERSE TRANSCRIPTASE INHIBITORS.</vt:lpstr>
      <vt:lpstr>Classification of ARVs</vt:lpstr>
      <vt:lpstr>NUCLEOSIDE REVERSE TRANSCRIPTASE INHIBITORS( NRTIS).</vt:lpstr>
      <vt:lpstr>Classes of NRTIs</vt:lpstr>
      <vt:lpstr>CLASSES OF NRTIs.</vt:lpstr>
      <vt:lpstr>NON NUCLEOSIDE REVERSE INHIBITORS.</vt:lpstr>
      <vt:lpstr>PROTEASE INHIBITORS.</vt:lpstr>
      <vt:lpstr>Why combine two PIs?</vt:lpstr>
      <vt:lpstr>NEWER HIV DRUGS</vt:lpstr>
      <vt:lpstr>NEW ARV DRUGS.</vt:lpstr>
      <vt:lpstr>HIV life cycle and the point of action of ARVs.</vt:lpstr>
      <vt:lpstr>INTRODUCTION TO HAART.</vt:lpstr>
      <vt:lpstr>Slide 50</vt:lpstr>
      <vt:lpstr>Preferred First-line ART for infants, children, adolescents and adults</vt:lpstr>
      <vt:lpstr>Slide 52</vt:lpstr>
      <vt:lpstr>PMTCT.</vt:lpstr>
      <vt:lpstr>PMTCT.</vt:lpstr>
      <vt:lpstr>ARV PROPHYLAXIS FOR HEI.</vt:lpstr>
      <vt:lpstr>POST EXPOSURE PROPHYLAXIS</vt:lpstr>
      <vt:lpstr>POST EXPOSURE PROPHYLAXIS(PEP).</vt:lpstr>
      <vt:lpstr>PRE- EXPOSURE PROPHYLAXIS (PrEP).</vt:lpstr>
      <vt:lpstr>People who inject drugs(PWID) </vt:lpstr>
      <vt:lpstr>HAART FIXED DOSE COMBINATION.</vt:lpstr>
      <vt:lpstr>HAART FIXED DOSE COMBINATIONS.</vt:lpstr>
      <vt:lpstr>ADHERENCE</vt:lpstr>
      <vt:lpstr>ADHERENCE.</vt:lpstr>
      <vt:lpstr>ADHERENCE.</vt:lpstr>
      <vt:lpstr>CLINICAL HIV COUNSELLING AND TESTING.</vt:lpstr>
      <vt:lpstr>DEFINITION.</vt:lpstr>
      <vt:lpstr>COUNSELLING.</vt:lpstr>
      <vt:lpstr>ROLE OF HIV COUNSELLING.</vt:lpstr>
      <vt:lpstr>PRINCIPLES OF UNIVERSAL HIV TESTING.</vt:lpstr>
      <vt:lpstr>HIV TESTING ALGORITHMS.</vt:lpstr>
      <vt:lpstr>HIV TESTING APPROACHES.</vt:lpstr>
      <vt:lpstr>HIV TESTING SETTINGS.</vt:lpstr>
      <vt:lpstr>PROCESS OF TESTING AND COUNSELLING.</vt:lpstr>
      <vt:lpstr>Slide 74</vt:lpstr>
      <vt:lpstr>PACKAGE OF HIV TESTING SERVICES.</vt:lpstr>
      <vt:lpstr>Pre-Test Counseling Session </vt:lpstr>
      <vt:lpstr>SERVICES PROVIDED DURING A PRE TEST COUNSELLING.</vt:lpstr>
      <vt:lpstr>HIV TESTING</vt:lpstr>
      <vt:lpstr>POST TEST COUNSELLING.</vt:lpstr>
      <vt:lpstr>RETESTING HIV NEGATIVE CLIENTS.</vt:lpstr>
      <vt:lpstr>RETESTING HIV NEGATIVE CLIENTS.</vt:lpstr>
      <vt:lpstr>POST TEST COUNSELLING IN THE ERA OF TEST AND TREAT.</vt:lpstr>
      <vt:lpstr>  Assessment of other health-related conditions or needs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HIV/AIDS.</dc:title>
  <dc:creator>hp</dc:creator>
  <cp:lastModifiedBy>hp</cp:lastModifiedBy>
  <cp:revision>27</cp:revision>
  <dcterms:created xsi:type="dcterms:W3CDTF">2018-11-20T13:20:00Z</dcterms:created>
  <dcterms:modified xsi:type="dcterms:W3CDTF">2019-01-10T13:30:49Z</dcterms:modified>
</cp:coreProperties>
</file>