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theme/themeOverride1.xml" ContentType="application/vnd.openxmlformats-officedocument.themeOverride+xml"/>
  <Override PartName="/ppt/notesSlides/notesSlide2.xml" ContentType="application/vnd.openxmlformats-officedocument.presentationml.notesSlide+xml"/>
  <Override PartName="/ppt/slides/slide3.xml" ContentType="application/vnd.openxmlformats-officedocument.presentationml.slide+xml"/>
  <Override PartName="/ppt/theme/themeOverride2.xml" ContentType="application/vnd.openxmlformats-officedocument.themeOverride+xml"/>
  <Override PartName="/ppt/notesSlides/notesSlide3.xml" ContentType="application/vnd.openxmlformats-officedocument.presentationml.notesSlide+xml"/>
  <Override PartName="/ppt/slides/slide4.xml" ContentType="application/vnd.openxmlformats-officedocument.presentationml.slide+xml"/>
  <Override PartName="/ppt/theme/themeOverride3.xml" ContentType="application/vnd.openxmlformats-officedocument.themeOverride+xml"/>
  <Override PartName="/ppt/notesSlides/notesSlide4.xml" ContentType="application/vnd.openxmlformats-officedocument.presentationml.notesSlide+xml"/>
  <Override PartName="/ppt/slides/slide5.xml" ContentType="application/vnd.openxmlformats-officedocument.presentationml.slide+xml"/>
  <Override PartName="/ppt/theme/themeOverride4.xml" ContentType="application/vnd.openxmlformats-officedocument.themeOverride+xml"/>
  <Override PartName="/ppt/notesSlides/notesSlide5.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heme/themeOverride5.xml" ContentType="application/vnd.openxmlformats-officedocument.themeOverride+xml"/>
  <Override PartName="/ppt/notesSlides/notesSlide6.xml" ContentType="application/vnd.openxmlformats-officedocument.presentationml.notesSlide+xml"/>
  <Override PartName="/ppt/slides/slide9.xml" ContentType="application/vnd.openxmlformats-officedocument.presentationml.slide+xml"/>
  <Override PartName="/ppt/theme/themeOverride6.xml" ContentType="application/vnd.openxmlformats-officedocument.themeOverrid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theme/themeOverride7.xml" ContentType="application/vnd.openxmlformats-officedocument.themeOverride+xml"/>
  <Override PartName="/ppt/notesSlides/notesSlide9.xml" ContentType="application/vnd.openxmlformats-officedocument.presentationml.notesSlide+xml"/>
  <Override PartName="/ppt/slides/slide12.xml" ContentType="application/vnd.openxmlformats-officedocument.presentationml.slide+xml"/>
  <Override PartName="/ppt/notesSlides/notesSlide10.xml" ContentType="application/vnd.openxmlformats-officedocument.presentationml.notesSlide+xml"/>
  <Override PartName="/ppt/slides/slide13.xml" ContentType="application/vnd.openxmlformats-officedocument.presentationml.slide+xml"/>
  <Override PartName="/ppt/theme/themeOverride8.xml" ContentType="application/vnd.openxmlformats-officedocument.themeOverride+xml"/>
  <Override PartName="/ppt/notesSlides/notesSlide11.xml" ContentType="application/vnd.openxmlformats-officedocument.presentationml.notesSlide+xml"/>
  <Override PartName="/ppt/slides/slide14.xml" ContentType="application/vnd.openxmlformats-officedocument.presentationml.slide+xml"/>
  <Override PartName="/ppt/theme/themeOverride9.xml" ContentType="application/vnd.openxmlformats-officedocument.themeOverride+xml"/>
  <Override PartName="/ppt/notesSlides/notesSlide12.xml" ContentType="application/vnd.openxmlformats-officedocument.presentationml.notesSlide+xml"/>
  <Override PartName="/ppt/slides/slide15.xml" ContentType="application/vnd.openxmlformats-officedocument.presentationml.slide+xml"/>
  <Override PartName="/ppt/theme/themeOverride10.xml" ContentType="application/vnd.openxmlformats-officedocument.themeOverride+xml"/>
  <Override PartName="/ppt/notesSlides/notesSlide13.xml" ContentType="application/vnd.openxmlformats-officedocument.presentationml.notesSlide+xml"/>
  <Override PartName="/ppt/slides/slide16.xml" ContentType="application/vnd.openxmlformats-officedocument.presentationml.slide+xml"/>
  <Override PartName="/ppt/theme/themeOverride11.xml" ContentType="application/vnd.openxmlformats-officedocument.themeOverride+xml"/>
  <Override PartName="/ppt/notesSlides/notesSlide14.xml" ContentType="application/vnd.openxmlformats-officedocument.presentationml.notesSlide+xml"/>
  <Override PartName="/ppt/slides/slide17.xml" ContentType="application/vnd.openxmlformats-officedocument.presentationml.slide+xml"/>
  <Override PartName="/ppt/notesSlides/notesSlide15.xml" ContentType="application/vnd.openxmlformats-officedocument.presentationml.notesSlide+xml"/>
  <Override PartName="/ppt/slides/slide18.xml" ContentType="application/vnd.openxmlformats-officedocument.presentationml.slide+xml"/>
  <Override PartName="/ppt/notesSlides/notesSlide16.xml" ContentType="application/vnd.openxmlformats-officedocument.presentationml.notesSlide+xml"/>
  <Override PartName="/ppt/slides/slide19.xml" ContentType="application/vnd.openxmlformats-officedocument.presentationml.slide+xml"/>
  <Override PartName="/ppt/notesSlides/notesSlide17.xml" ContentType="application/vnd.openxmlformats-officedocument.presentationml.notesSlide+xml"/>
  <Override PartName="/ppt/slides/slide20.xml" ContentType="application/vnd.openxmlformats-officedocument.presentationml.slide+xml"/>
  <Override PartName="/ppt/notesSlides/notesSlide18.xml" ContentType="application/vnd.openxmlformats-officedocument.presentationml.notesSlide+xml"/>
  <Override PartName="/ppt/slides/slide21.xml" ContentType="application/vnd.openxmlformats-officedocument.presentationml.slide+xml"/>
  <Override PartName="/ppt/notesSlides/notesSlide19.xml" ContentType="application/vnd.openxmlformats-officedocument.presentationml.notesSlide+xml"/>
  <Override PartName="/ppt/slides/slide22.xml" ContentType="application/vnd.openxmlformats-officedocument.presentationml.slide+xml"/>
  <Override PartName="/ppt/notesSlides/notesSlide20.xml" ContentType="application/vnd.openxmlformats-officedocument.presentationml.notesSlide+xml"/>
  <Override PartName="/ppt/slides/slide23.xml" ContentType="application/vnd.openxmlformats-officedocument.presentationml.slide+xml"/>
  <Override PartName="/ppt/notesSlides/notesSlide21.xml" ContentType="application/vnd.openxmlformats-officedocument.presentationml.notesSlide+xml"/>
  <Override PartName="/ppt/slides/slide24.xml" ContentType="application/vnd.openxmlformats-officedocument.presentationml.slide+xml"/>
  <Override PartName="/ppt/notesSlides/notesSlide22.xml" ContentType="application/vnd.openxmlformats-officedocument.presentationml.notesSlide+xml"/>
  <Override PartName="/ppt/slides/slide25.xml" ContentType="application/vnd.openxmlformats-officedocument.presentationml.slide+xml"/>
  <Override PartName="/ppt/notesSlides/notesSlide23.xml" ContentType="application/vnd.openxmlformats-officedocument.presentationml.notesSlide+xml"/>
  <Override PartName="/ppt/slides/slide26.xml" ContentType="application/vnd.openxmlformats-officedocument.presentationml.slide+xml"/>
  <Override PartName="/ppt/notesSlides/notesSlide24.xml" ContentType="application/vnd.openxmlformats-officedocument.presentationml.notesSlide+xml"/>
  <Override PartName="/ppt/slides/slide27.xml" ContentType="application/vnd.openxmlformats-officedocument.presentationml.slide+xml"/>
  <Override PartName="/ppt/notesSlides/notesSlide25.xml" ContentType="application/vnd.openxmlformats-officedocument.presentationml.notesSlide+xml"/>
  <Override PartName="/ppt/slides/slide28.xml" ContentType="application/vnd.openxmlformats-officedocument.presentationml.slide+xml"/>
  <Override PartName="/ppt/notesSlides/notesSlide26.xml" ContentType="application/vnd.openxmlformats-officedocument.presentationml.notesSlide+xml"/>
  <Override PartName="/ppt/slides/slide29.xml" ContentType="application/vnd.openxmlformats-officedocument.presentationml.slide+xml"/>
  <Override PartName="/ppt/notesSlides/notesSlide27.xml" ContentType="application/vnd.openxmlformats-officedocument.presentationml.notesSlide+xml"/>
  <Override PartName="/ppt/slides/slide30.xml" ContentType="application/vnd.openxmlformats-officedocument.presentationml.slide+xml"/>
  <Override PartName="/ppt/notesSlides/notesSlide28.xml" ContentType="application/vnd.openxmlformats-officedocument.presentationml.notesSlide+xml"/>
  <Override PartName="/ppt/slides/slide31.xml" ContentType="application/vnd.openxmlformats-officedocument.presentationml.slide+xml"/>
  <Override PartName="/ppt/slides/slide32.xml" ContentType="application/vnd.openxmlformats-officedocument.presentationml.slide+xml"/>
  <Override PartName="/ppt/notesSlides/notesSlide29.xml" ContentType="application/vnd.openxmlformats-officedocument.presentationml.notesSlide+xml"/>
  <Override PartName="/ppt/slides/slide33.xml" ContentType="application/vnd.openxmlformats-officedocument.presentationml.slide+xml"/>
  <Override PartName="/ppt/notesSlides/notesSlide30.xml" ContentType="application/vnd.openxmlformats-officedocument.presentationml.notesSlide+xml"/>
  <Override PartName="/ppt/slides/slide34.xml" ContentType="application/vnd.openxmlformats-officedocument.presentationml.slide+xml"/>
  <Override PartName="/ppt/notesSlides/notesSlide31.xml" ContentType="application/vnd.openxmlformats-officedocument.presentationml.notesSlide+xml"/>
  <Override PartName="/ppt/slides/slide35.xml" ContentType="application/vnd.openxmlformats-officedocument.presentationml.slide+xml"/>
  <Override PartName="/ppt/notesSlides/notesSlide32.xml" ContentType="application/vnd.openxmlformats-officedocument.presentationml.notesSlide+xml"/>
  <Override PartName="/ppt/slides/slide36.xml" ContentType="application/vnd.openxmlformats-officedocument.presentationml.slide+xml"/>
  <Override PartName="/ppt/notesSlides/notesSlide33.xml" ContentType="application/vnd.openxmlformats-officedocument.presentationml.notesSlide+xml"/>
  <Override PartName="/ppt/slides/slide37.xml" ContentType="application/vnd.openxmlformats-officedocument.presentationml.slide+xml"/>
  <Override PartName="/ppt/notesSlides/notesSlide34.xml" ContentType="application/vnd.openxmlformats-officedocument.presentationml.notesSlide+xml"/>
  <Override PartName="/ppt/slides/slide38.xml" ContentType="application/vnd.openxmlformats-officedocument.presentationml.slide+xml"/>
  <Override PartName="/ppt/notesSlides/notesSlide35.xml" ContentType="application/vnd.openxmlformats-officedocument.presentationml.notesSlide+xml"/>
  <Override PartName="/ppt/slides/slide39.xml" ContentType="application/vnd.openxmlformats-officedocument.presentationml.slide+xml"/>
  <Override PartName="/ppt/notesSlides/notesSlide36.xml" ContentType="application/vnd.openxmlformats-officedocument.presentationml.notesSlide+xml"/>
  <Override PartName="/ppt/slides/slide40.xml" ContentType="application/vnd.openxmlformats-officedocument.presentationml.slide+xml"/>
  <Override PartName="/ppt/notesSlides/notesSlide37.xml" ContentType="application/vnd.openxmlformats-officedocument.presentationml.notesSlide+xml"/>
  <Override PartName="/ppt/slides/slide41.xml" ContentType="application/vnd.openxmlformats-officedocument.presentationml.slide+xml"/>
  <Override PartName="/ppt/notesSlides/notesSlide38.xml" ContentType="application/vnd.openxmlformats-officedocument.presentationml.notesSlide+xml"/>
  <Override PartName="/ppt/slides/slide42.xml" ContentType="application/vnd.openxmlformats-officedocument.presentationml.slide+xml"/>
  <Override PartName="/ppt/notesSlides/notesSlide39.xml" ContentType="application/vnd.openxmlformats-officedocument.presentationml.notesSlide+xml"/>
  <Override PartName="/ppt/slides/slide43.xml" ContentType="application/vnd.openxmlformats-officedocument.presentationml.slide+xml"/>
  <Override PartName="/ppt/notesSlides/notesSlide40.xml" ContentType="application/vnd.openxmlformats-officedocument.presentationml.notesSlide+xml"/>
  <Override PartName="/ppt/slides/slide44.xml" ContentType="application/vnd.openxmlformats-officedocument.presentationml.slide+xml"/>
  <Override PartName="/ppt/notesSlides/notesSlide41.xml" ContentType="application/vnd.openxmlformats-officedocument.presentationml.notesSlide+xml"/>
  <Override PartName="/ppt/slides/slide45.xml" ContentType="application/vnd.openxmlformats-officedocument.presentationml.slide+xml"/>
  <Override PartName="/ppt/notesSlides/notesSlide42.xml" ContentType="application/vnd.openxmlformats-officedocument.presentationml.notesSlide+xml"/>
  <Override PartName="/ppt/slides/slide46.xml" ContentType="application/vnd.openxmlformats-officedocument.presentationml.slide+xml"/>
  <Override PartName="/ppt/notesSlides/notesSlide43.xml" ContentType="application/vnd.openxmlformats-officedocument.presentationml.notesSlide+xml"/>
  <Override PartName="/ppt/slides/slide47.xml" ContentType="application/vnd.openxmlformats-officedocument.presentationml.slide+xml"/>
  <Override PartName="/ppt/notesSlides/notesSlide44.xml" ContentType="application/vnd.openxmlformats-officedocument.presentationml.notesSlide+xml"/>
  <Override PartName="/ppt/slides/slide48.xml" ContentType="application/vnd.openxmlformats-officedocument.presentationml.slide+xml"/>
  <Override PartName="/ppt/notesSlides/notesSlide45.xml" ContentType="application/vnd.openxmlformats-officedocument.presentationml.notesSlide+xml"/>
  <Override PartName="/ppt/slides/slide49.xml" ContentType="application/vnd.openxmlformats-officedocument.presentationml.slide+xml"/>
  <Override PartName="/ppt/notesSlides/notesSlide46.xml" ContentType="application/vnd.openxmlformats-officedocument.presentationml.notesSlide+xml"/>
  <Override PartName="/ppt/slides/slide50.xml" ContentType="application/vnd.openxmlformats-officedocument.presentationml.slide+xml"/>
  <Override PartName="/ppt/notesSlides/notesSlide47.xml" ContentType="application/vnd.openxmlformats-officedocument.presentationml.notesSlide+xml"/>
  <Override PartName="/ppt/slides/slide51.xml" ContentType="application/vnd.openxmlformats-officedocument.presentationml.slide+xml"/>
  <Override PartName="/ppt/notesSlides/notesSlide48.xml" ContentType="application/vnd.openxmlformats-officedocument.presentationml.notesSlide+xml"/>
  <Override PartName="/ppt/slides/slide52.xml" ContentType="application/vnd.openxmlformats-officedocument.presentationml.slide+xml"/>
  <Override PartName="/ppt/notesSlides/notesSlide49.xml" ContentType="application/vnd.openxmlformats-officedocument.presentationml.notesSlide+xml"/>
  <Override PartName="/ppt/slides/slide53.xml" ContentType="application/vnd.openxmlformats-officedocument.presentationml.slide+xml"/>
  <Override PartName="/ppt/notesSlides/notesSlide50.xml" ContentType="application/vnd.openxmlformats-officedocument.presentationml.notesSlide+xml"/>
  <Override PartName="/ppt/slides/slide54.xml" ContentType="application/vnd.openxmlformats-officedocument.presentationml.slide+xml"/>
  <Override PartName="/ppt/notesSlides/notesSlide51.xml" ContentType="application/vnd.openxmlformats-officedocument.presentationml.notesSlide+xml"/>
  <Override PartName="/ppt/slides/slide55.xml" ContentType="application/vnd.openxmlformats-officedocument.presentationml.slide+xml"/>
  <Override PartName="/ppt/notesSlides/notesSlide52.xml" ContentType="application/vnd.openxmlformats-officedocument.presentationml.notesSlide+xml"/>
  <Override PartName="/ppt/slides/slide56.xml" ContentType="application/vnd.openxmlformats-officedocument.presentationml.slide+xml"/>
  <Override PartName="/ppt/notesSlides/notesSlide53.xml" ContentType="application/vnd.openxmlformats-officedocument.presentationml.notesSlide+xml"/>
  <Override PartName="/ppt/slides/slide57.xml" ContentType="application/vnd.openxmlformats-officedocument.presentationml.slide+xml"/>
  <Override PartName="/ppt/notesSlides/notesSlide54.xml" ContentType="application/vnd.openxmlformats-officedocument.presentationml.notesSlide+xml"/>
  <Override PartName="/ppt/slides/slide58.xml" ContentType="application/vnd.openxmlformats-officedocument.presentationml.slide+xml"/>
  <Override PartName="/ppt/notesSlides/notesSlide55.xml" ContentType="application/vnd.openxmlformats-officedocument.presentationml.notesSlide+xml"/>
  <Override PartName="/ppt/slides/slide59.xml" ContentType="application/vnd.openxmlformats-officedocument.presentationml.slide+xml"/>
  <Override PartName="/ppt/notesSlides/notesSlide56.xml" ContentType="application/vnd.openxmlformats-officedocument.presentationml.notesSlide+xml"/>
  <Override PartName="/ppt/slides/slide60.xml" ContentType="application/vnd.openxmlformats-officedocument.presentationml.slide+xml"/>
  <Override PartName="/ppt/notesSlides/notesSlide57.xml" ContentType="application/vnd.openxmlformats-officedocument.presentationml.notesSlide+xml"/>
  <Override PartName="/ppt/slides/slide61.xml" ContentType="application/vnd.openxmlformats-officedocument.presentationml.slide+xml"/>
  <Override PartName="/ppt/notesSlides/notesSlide58.xml" ContentType="application/vnd.openxmlformats-officedocument.presentationml.notesSlide+xml"/>
  <Override PartName="/ppt/slides/slide62.xml" ContentType="application/vnd.openxmlformats-officedocument.presentationml.slide+xml"/>
  <Override PartName="/ppt/notesSlides/notesSlide59.xml" ContentType="application/vnd.openxmlformats-officedocument.presentationml.notesSlide+xml"/>
  <Override PartName="/ppt/slides/slide63.xml" ContentType="application/vnd.openxmlformats-officedocument.presentationml.slide+xml"/>
  <Override PartName="/ppt/notesSlides/notesSlide60.xml" ContentType="application/vnd.openxmlformats-officedocument.presentationml.notesSlide+xml"/>
  <Override PartName="/ppt/slides/slide64.xml" ContentType="application/vnd.openxmlformats-officedocument.presentationml.slide+xml"/>
  <Override PartName="/ppt/slides/slide65.xml" ContentType="application/vnd.openxmlformats-officedocument.presentationml.slide+xml"/>
  <Override PartName="/ppt/notesSlides/notesSlide61.xml" ContentType="application/vnd.openxmlformats-officedocument.presentationml.notes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Slides/notesSlide62.xml" ContentType="application/vnd.openxmlformats-officedocument.presentationml.notes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Slides/notesSlide6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Lst>
  <p:sldSz type="screen4x3" cy="6858000" cx="9144000"/>
  <p:notesSz cx="6858000" cy="9296400"/>
  <p:defaultTextStyle>
    <a:lvl1pPr algn="l" fontAlgn="base" indent="0" latinLnBrk="1" marL="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591" autoAdjust="0"/>
    <p:restoredTop sz="97064" autoAdjust="0"/>
  </p:normalViewPr>
  <p:slideViewPr>
    <p:cSldViewPr showGuides="0" snapToGrid="1" snapToObjects="0">
      <p:cViewPr varScale="1">
        <p:scale>
          <a:sx n="49" d="100"/>
          <a:sy n="49" d="100"/>
        </p:scale>
        <p:origin x="-1932" y="-108"/>
      </p:cViewPr>
      <p:guideLst>
        <p:guide orient="horz" pos="2928"/>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tableStyles" Target="tableStyles.xml"/><Relationship Id="rId92" Type="http://schemas.openxmlformats.org/officeDocument/2006/relationships/presProps" Target="presProps.xml"/><Relationship Id="rId9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347" name=""/>
        <p:cNvGrpSpPr/>
        <p:nvPr/>
      </p:nvGrpSpPr>
      <p:grpSpPr>
        <a:xfrm rot="0">
          <a:off x="0" y="0"/>
          <a:ext cx="0" cy="0"/>
          <a:chOff x="0" y="0"/>
          <a:chExt cx="0" cy="0"/>
        </a:xfrm>
      </p:grpSpPr>
      <p:sp>
        <p:nvSpPr>
          <p:cNvPr id="1049262" name=""/>
          <p:cNvSpPr/>
          <p:nvPr>
            <p:ph type="hdr" sz="quarter" idx="0"/>
          </p:nvPr>
        </p:nvSpPr>
        <p:spPr>
          <a:xfrm rot="0">
            <a:off x="0" y="0"/>
            <a:ext cx="2971800" cy="465137"/>
          </a:xfrm>
          <a:prstGeom prst="rect"/>
          <a:noFill/>
          <a:ln>
            <a:noFill/>
          </a:ln>
        </p:spPr>
        <p:txBody>
          <a:bodyPr bIns="45720" lIns="91440" rIns="91440" tIns="45720"/>
          <a:p>
            <a:pPr eaLnBrk="1" hangingPunct="1" latinLnBrk="1" lvl="0"/>
            <a:endParaRPr altLang="en-US" sz="1200" lang="en-US">
              <a:latin typeface="Calibri" pitchFamily="34" charset="0"/>
            </a:endParaRPr>
          </a:p>
        </p:txBody>
      </p:sp>
      <p:sp>
        <p:nvSpPr>
          <p:cNvPr id="1049263" name=""/>
          <p:cNvSpPr/>
          <p:nvPr>
            <p:ph type="dt" sz="quarter" idx="1"/>
          </p:nvPr>
        </p:nvSpPr>
        <p:spPr>
          <a:xfrm rot="0">
            <a:off x="3884612" y="0"/>
            <a:ext cx="2971800" cy="465137"/>
          </a:xfrm>
          <a:prstGeom prst="rect"/>
          <a:noFill/>
          <a:ln>
            <a:noFill/>
          </a:ln>
        </p:spPr>
        <p:txBody>
          <a:bodyPr bIns="45720" lIns="91440" rIns="91440" tIns="45720"/>
          <a:p>
            <a:pPr algn="r" eaLnBrk="1" hangingPunct="1" latinLnBrk="1" lvl="0"/>
            <a:fld id="{566ABCEB-ACFC-4714-9973-3DA970169C29}" type="datetime1">
              <a:rPr altLang="en-US" sz="1200" lang="en-US">
                <a:latin typeface="Calibri" pitchFamily="34" charset="0"/>
              </a:rPr>
              <a:pPr algn="r" eaLnBrk="1" hangingPunct="1" latinLnBrk="1" lvl="0"/>
            </a:fld>
            <a:endParaRPr altLang="en-US" sz="1200" lang="en-US">
              <a:latin typeface="Calibri" pitchFamily="34" charset="0"/>
            </a:endParaRPr>
          </a:p>
        </p:txBody>
      </p:sp>
      <p:sp>
        <p:nvSpPr>
          <p:cNvPr id="1049264" name=""/>
          <p:cNvSpPr/>
          <p:nvPr>
            <p:ph type="ftr" sz="quarter" idx="2"/>
          </p:nvPr>
        </p:nvSpPr>
        <p:spPr>
          <a:xfrm rot="0">
            <a:off x="0" y="8829675"/>
            <a:ext cx="2971800" cy="465137"/>
          </a:xfrm>
          <a:prstGeom prst="rect"/>
          <a:noFill/>
          <a:ln>
            <a:noFill/>
          </a:ln>
        </p:spPr>
        <p:txBody>
          <a:bodyPr anchor="b" bIns="45720" lIns="91440" rIns="91440" tIns="45720"/>
          <a:p>
            <a:pPr eaLnBrk="1" hangingPunct="1" latinLnBrk="1" lvl="0"/>
            <a:endParaRPr altLang="en-US" sz="1200" lang="en-US">
              <a:latin typeface="Calibri" pitchFamily="34" charset="0"/>
            </a:endParaRPr>
          </a:p>
        </p:txBody>
      </p:sp>
      <p:sp>
        <p:nvSpPr>
          <p:cNvPr id="1049265" name=""/>
          <p:cNvSpPr/>
          <p:nvPr>
            <p:ph type="sldNum" sz="quarter" idx="3"/>
          </p:nvPr>
        </p:nvSpPr>
        <p:spPr>
          <a:xfrm rot="0">
            <a:off x="3884612" y="8829675"/>
            <a:ext cx="2971800" cy="465137"/>
          </a:xfrm>
          <a:prstGeom prst="rect"/>
          <a:noFill/>
          <a:ln>
            <a:noFill/>
          </a:ln>
        </p:spPr>
        <p:txBody>
          <a:bodyPr anchor="b" bIns="45720" lIns="91440" rIns="91440" tIns="45720"/>
          <a:p>
            <a:pPr algn="r" eaLnBrk="1" hangingPunct="1" latinLnBrk="1" lvl="0"/>
            <a:fld id="{566ABCEB-ACFC-4714-9973-3DA970169C29}" type="slidenum">
              <a:rPr altLang="en-US" sz="1200" lang="en-US">
                <a:latin typeface="Calibri" pitchFamily="34" charset="0"/>
              </a:rPr>
              <a:pPr algn="r" eaLnBrk="1" hangingPunct="1" latinLnBrk="1" lvl="0"/>
            </a:fld>
            <a:endParaRPr altLang="en-US" sz="1200" lang="en-US">
              <a:latin typeface="Calibri" pitchFamily="34" charset="0"/>
            </a:endParaRPr>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345" name=""/>
        <p:cNvGrpSpPr/>
        <p:nvPr/>
      </p:nvGrpSpPr>
      <p:grpSpPr>
        <a:xfrm rot="0">
          <a:off x="0" y="0"/>
          <a:ext cx="0" cy="0"/>
          <a:chOff x="0" y="0"/>
          <a:chExt cx="0" cy="0"/>
        </a:xfrm>
      </p:grpSpPr>
      <p:sp>
        <p:nvSpPr>
          <p:cNvPr id="1049256" name=""/>
          <p:cNvSpPr/>
          <p:nvPr>
            <p:ph type="hdr" sz="quarter" idx="0"/>
          </p:nvPr>
        </p:nvSpPr>
        <p:spPr>
          <a:xfrm rot="0">
            <a:off x="0" y="0"/>
            <a:ext cx="2971800" cy="465137"/>
          </a:xfrm>
          <a:prstGeom prst="rect"/>
          <a:noFill/>
          <a:ln>
            <a:noFill/>
          </a:ln>
        </p:spPr>
        <p:txBody>
          <a:bodyPr bIns="45720" lIns="91440" rIns="91440" tIns="45720"/>
          <a:p>
            <a:pPr eaLnBrk="1" hangingPunct="1" latinLnBrk="1" lvl="0"/>
            <a:endParaRPr altLang="en-US" sz="1200" lang="en-US">
              <a:latin typeface="Calibri" pitchFamily="34" charset="0"/>
            </a:endParaRPr>
          </a:p>
        </p:txBody>
      </p:sp>
      <p:sp>
        <p:nvSpPr>
          <p:cNvPr id="1049257" name=""/>
          <p:cNvSpPr/>
          <p:nvPr>
            <p:ph type="dt" sz="full" idx="1"/>
          </p:nvPr>
        </p:nvSpPr>
        <p:spPr>
          <a:xfrm rot="0">
            <a:off x="3884612" y="0"/>
            <a:ext cx="2971800" cy="465137"/>
          </a:xfrm>
          <a:prstGeom prst="rect"/>
          <a:noFill/>
          <a:ln>
            <a:noFill/>
          </a:ln>
        </p:spPr>
        <p:txBody>
          <a:bodyPr bIns="45720" lIns="91440" rIns="91440" tIns="45720"/>
          <a:p>
            <a:pPr algn="r" eaLnBrk="1" hangingPunct="1" latinLnBrk="1" lvl="0"/>
            <a:fld id="{566ABCEB-ACFC-4714-9973-3DA970169C29}" type="datetime1">
              <a:rPr altLang="en-US" sz="1200" lang="en-US">
                <a:latin typeface="Calibri" pitchFamily="34" charset="0"/>
              </a:rPr>
              <a:pPr algn="r" eaLnBrk="1" hangingPunct="1" latinLnBrk="1" lvl="0"/>
            </a:fld>
            <a:endParaRPr altLang="en-US" sz="1200" lang="en-US">
              <a:latin typeface="Calibri" pitchFamily="34" charset="0"/>
            </a:endParaRPr>
          </a:p>
        </p:txBody>
      </p:sp>
      <p:sp>
        <p:nvSpPr>
          <p:cNvPr id="1049258" name=""/>
          <p:cNvSpPr/>
          <p:nvPr>
            <p:ph type="sldImg" sz="full" idx="2"/>
          </p:nvPr>
        </p:nvSpPr>
        <p:spPr>
          <a:xfrm rot="0">
            <a:off x="1104900" y="696912"/>
            <a:ext cx="4648200" cy="3486150"/>
          </a:xfrm>
          <a:prstGeom prst="rect"/>
          <a:noFill/>
          <a:ln w="12700" cap="flat" cmpd="sng">
            <a:solidFill>
              <a:srgbClr val="000000">
                <a:alpha val="100000"/>
              </a:srgbClr>
            </a:solidFill>
            <a:prstDash val="solid"/>
            <a:round/>
          </a:ln>
        </p:spPr>
        <p:txBody>
          <a:bodyPr anchor="ctr" bIns="45720" lIns="91440" rIns="91440" tIns="45720"/>
          <a:p/>
        </p:txBody>
      </p:sp>
      <p:sp>
        <p:nvSpPr>
          <p:cNvPr id="1049259" name=""/>
          <p:cNvSpPr/>
          <p:nvPr>
            <p:ph type="body" sz="quarter" idx="3"/>
          </p:nvPr>
        </p:nvSpPr>
        <p:spPr>
          <a:xfrm rot="0">
            <a:off x="685800" y="4416425"/>
            <a:ext cx="5486400" cy="4183062"/>
          </a:xfrm>
          <a:prstGeom prst="rect"/>
          <a:noFill/>
          <a:ln>
            <a:noFill/>
          </a:ln>
        </p:spPr>
        <p:txBody>
          <a:bodyPr bIns="45720" lIns="91440" rIns="91440" tIns="45720"/>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9260" name=""/>
          <p:cNvSpPr/>
          <p:nvPr>
            <p:ph type="ftr" sz="quarter" idx="4"/>
          </p:nvPr>
        </p:nvSpPr>
        <p:spPr>
          <a:xfrm rot="0">
            <a:off x="0" y="8829675"/>
            <a:ext cx="2971800" cy="465137"/>
          </a:xfrm>
          <a:prstGeom prst="rect"/>
          <a:noFill/>
          <a:ln>
            <a:noFill/>
          </a:ln>
        </p:spPr>
        <p:txBody>
          <a:bodyPr anchor="b" bIns="45720" lIns="91440" rIns="91440" tIns="45720"/>
          <a:p>
            <a:pPr eaLnBrk="1" hangingPunct="1" latinLnBrk="1" lvl="0"/>
            <a:endParaRPr altLang="en-US" sz="1200" lang="en-US">
              <a:latin typeface="Calibri" pitchFamily="34" charset="0"/>
            </a:endParaRPr>
          </a:p>
        </p:txBody>
      </p:sp>
      <p:sp>
        <p:nvSpPr>
          <p:cNvPr id="1049261" name=""/>
          <p:cNvSpPr/>
          <p:nvPr>
            <p:ph type="sldNum" sz="quarter" idx="5"/>
          </p:nvPr>
        </p:nvSpPr>
        <p:spPr>
          <a:xfrm rot="0">
            <a:off x="3884612" y="8829675"/>
            <a:ext cx="2971800" cy="465137"/>
          </a:xfrm>
          <a:prstGeom prst="rect"/>
          <a:noFill/>
          <a:ln>
            <a:noFill/>
          </a:ln>
        </p:spPr>
        <p:txBody>
          <a:bodyPr anchor="b" bIns="45720" lIns="91440" rIns="91440" tIns="45720"/>
          <a:p>
            <a:pPr algn="r" eaLnBrk="1" hangingPunct="1" latinLnBrk="1" lvl="0"/>
            <a:fld id="{566ABCEB-ACFC-4714-9973-3DA970169C29}" type="slidenum">
              <a:rPr altLang="en-US" sz="1200" lang="en-US">
                <a:latin typeface="Calibri" pitchFamily="34" charset="0"/>
              </a:rPr>
              <a:pPr algn="r" eaLnBrk="1" hangingPunct="1" latinLnBrk="1" lvl="0"/>
            </a:fld>
            <a:endParaRPr altLang="en-US" sz="1200" lang="en-US">
              <a:latin typeface="Calibri" pitchFamily="34"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a:solidFill>
          <a:schemeClr val="dk1"/>
        </a:solidFill>
        <a:latin typeface="Calibri" pitchFamily="34" charset="0"/>
        <a:sym typeface="Arial" pitchFamily="34" charset="0"/>
      </a:defRPr>
    </a:lvl1pPr>
    <a:lvl2pPr algn="l" fontAlgn="base" indent="0" latinLnBrk="1" marL="457200" rtl="0">
      <a:lnSpc>
        <a:spcPct val="100000"/>
      </a:lnSpc>
      <a:spcBef>
        <a:spcPct val="30000"/>
      </a:spcBef>
      <a:spcAft>
        <a:spcPct val="0"/>
      </a:spcAft>
      <a:buFontTx/>
      <a:buNone/>
      <a:defRPr baseline="0" b="0" sz="1200" i="0">
        <a:solidFill>
          <a:schemeClr val="dk1"/>
        </a:solidFill>
        <a:latin typeface="Calibri" pitchFamily="34" charset="0"/>
        <a:sym typeface="Arial" pitchFamily="34" charset="0"/>
      </a:defRPr>
    </a:lvl2pPr>
    <a:lvl3pPr algn="l" fontAlgn="base" indent="0" latinLnBrk="1" marL="914400" rtl="0">
      <a:lnSpc>
        <a:spcPct val="100000"/>
      </a:lnSpc>
      <a:spcBef>
        <a:spcPct val="30000"/>
      </a:spcBef>
      <a:spcAft>
        <a:spcPct val="0"/>
      </a:spcAft>
      <a:buFontTx/>
      <a:buNone/>
      <a:defRPr baseline="0" b="0" sz="1200" i="0">
        <a:solidFill>
          <a:schemeClr val="dk1"/>
        </a:solidFill>
        <a:latin typeface="Calibri" pitchFamily="34" charset="0"/>
        <a:sym typeface="Arial" pitchFamily="34" charset="0"/>
      </a:defRPr>
    </a:lvl3pPr>
    <a:lvl4pPr algn="l" fontAlgn="base" indent="0" latinLnBrk="1" marL="1371600" rtl="0">
      <a:lnSpc>
        <a:spcPct val="100000"/>
      </a:lnSpc>
      <a:spcBef>
        <a:spcPct val="30000"/>
      </a:spcBef>
      <a:spcAft>
        <a:spcPct val="0"/>
      </a:spcAft>
      <a:buFontTx/>
      <a:buNone/>
      <a:defRPr baseline="0" b="0" sz="1200" i="0">
        <a:solidFill>
          <a:schemeClr val="dk1"/>
        </a:solidFill>
        <a:latin typeface="Calibri" pitchFamily="34" charset="0"/>
        <a:sym typeface="Arial" pitchFamily="34" charset="0"/>
      </a:defRPr>
    </a:lvl4pPr>
    <a:lvl5pPr algn="l" fontAlgn="base" indent="0" latinLnBrk="1" marL="1828800" rtl="0">
      <a:lnSpc>
        <a:spcPct val="100000"/>
      </a:lnSpc>
      <a:spcBef>
        <a:spcPct val="30000"/>
      </a:spcBef>
      <a:spcAft>
        <a:spcPct val="0"/>
      </a:spcAft>
      <a:buFontTx/>
      <a:buNone/>
      <a:defRPr baseline="0" b="0" sz="1200" i="0">
        <a:solidFill>
          <a:schemeClr val="dk1"/>
        </a:solidFill>
        <a:latin typeface="Calibri" pitchFamily="34" charset="0"/>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rot="0">
          <a:off x="0" y="0"/>
          <a:ext cx="0" cy="0"/>
          <a:chOff x="0" y="0"/>
          <a:chExt cx="0" cy="0"/>
        </a:xfrm>
      </p:grpSpPr>
      <p:sp>
        <p:nvSpPr>
          <p:cNvPr id="1048590"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591"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592"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40" name=""/>
        <p:cNvGrpSpPr/>
        <p:nvPr/>
      </p:nvGrpSpPr>
      <p:grpSpPr>
        <a:xfrm rot="0">
          <a:off x="0" y="0"/>
          <a:ext cx="0" cy="0"/>
          <a:chOff x="0" y="0"/>
          <a:chExt cx="0" cy="0"/>
        </a:xfrm>
      </p:grpSpPr>
      <p:sp>
        <p:nvSpPr>
          <p:cNvPr id="1048642"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43"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44"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rot="0">
          <a:off x="0" y="0"/>
          <a:ext cx="0" cy="0"/>
          <a:chOff x="0" y="0"/>
          <a:chExt cx="0" cy="0"/>
        </a:xfrm>
      </p:grpSpPr>
      <p:sp>
        <p:nvSpPr>
          <p:cNvPr id="1048646"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47"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48"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46" name=""/>
        <p:cNvGrpSpPr/>
        <p:nvPr/>
      </p:nvGrpSpPr>
      <p:grpSpPr>
        <a:xfrm rot="0">
          <a:off x="0" y="0"/>
          <a:ext cx="0" cy="0"/>
          <a:chOff x="0" y="0"/>
          <a:chExt cx="0" cy="0"/>
        </a:xfrm>
      </p:grpSpPr>
      <p:sp>
        <p:nvSpPr>
          <p:cNvPr id="1048650"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51"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52"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49" name=""/>
        <p:cNvGrpSpPr/>
        <p:nvPr/>
      </p:nvGrpSpPr>
      <p:grpSpPr>
        <a:xfrm rot="0">
          <a:off x="0" y="0"/>
          <a:ext cx="0" cy="0"/>
          <a:chOff x="0" y="0"/>
          <a:chExt cx="0" cy="0"/>
        </a:xfrm>
      </p:grpSpPr>
      <p:sp>
        <p:nvSpPr>
          <p:cNvPr id="1048655"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56"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57"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rot="0">
          <a:off x="0" y="0"/>
          <a:ext cx="0" cy="0"/>
          <a:chOff x="0" y="0"/>
          <a:chExt cx="0" cy="0"/>
        </a:xfrm>
      </p:grpSpPr>
      <p:sp>
        <p:nvSpPr>
          <p:cNvPr id="1048660"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61"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62"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55" name=""/>
        <p:cNvGrpSpPr/>
        <p:nvPr/>
      </p:nvGrpSpPr>
      <p:grpSpPr>
        <a:xfrm rot="0">
          <a:off x="0" y="0"/>
          <a:ext cx="0" cy="0"/>
          <a:chOff x="0" y="0"/>
          <a:chExt cx="0" cy="0"/>
        </a:xfrm>
      </p:grpSpPr>
      <p:sp>
        <p:nvSpPr>
          <p:cNvPr id="1048664"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65"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66"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58" name=""/>
        <p:cNvGrpSpPr/>
        <p:nvPr/>
      </p:nvGrpSpPr>
      <p:grpSpPr>
        <a:xfrm rot="0">
          <a:off x="0" y="0"/>
          <a:ext cx="0" cy="0"/>
          <a:chOff x="0" y="0"/>
          <a:chExt cx="0" cy="0"/>
        </a:xfrm>
      </p:grpSpPr>
      <p:sp>
        <p:nvSpPr>
          <p:cNvPr id="1048668"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69"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70"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61" name=""/>
        <p:cNvGrpSpPr/>
        <p:nvPr/>
      </p:nvGrpSpPr>
      <p:grpSpPr>
        <a:xfrm rot="0">
          <a:off x="0" y="0"/>
          <a:ext cx="0" cy="0"/>
          <a:chOff x="0" y="0"/>
          <a:chExt cx="0" cy="0"/>
        </a:xfrm>
      </p:grpSpPr>
      <p:sp>
        <p:nvSpPr>
          <p:cNvPr id="1048673"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74"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75"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64" name=""/>
        <p:cNvGrpSpPr/>
        <p:nvPr/>
      </p:nvGrpSpPr>
      <p:grpSpPr>
        <a:xfrm rot="0">
          <a:off x="0" y="0"/>
          <a:ext cx="0" cy="0"/>
          <a:chOff x="0" y="0"/>
          <a:chExt cx="0" cy="0"/>
        </a:xfrm>
      </p:grpSpPr>
      <p:sp>
        <p:nvSpPr>
          <p:cNvPr id="1048678"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79"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80"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67" name=""/>
        <p:cNvGrpSpPr/>
        <p:nvPr/>
      </p:nvGrpSpPr>
      <p:grpSpPr>
        <a:xfrm rot="0">
          <a:off x="0" y="0"/>
          <a:ext cx="0" cy="0"/>
          <a:chOff x="0" y="0"/>
          <a:chExt cx="0" cy="0"/>
        </a:xfrm>
      </p:grpSpPr>
      <p:sp>
        <p:nvSpPr>
          <p:cNvPr id="1048683"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84"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85"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rot="0">
          <a:off x="0" y="0"/>
          <a:ext cx="0" cy="0"/>
          <a:chOff x="0" y="0"/>
          <a:chExt cx="0" cy="0"/>
        </a:xfrm>
      </p:grpSpPr>
      <p:sp>
        <p:nvSpPr>
          <p:cNvPr id="1048597"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598"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599"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70" name=""/>
        <p:cNvGrpSpPr/>
        <p:nvPr/>
      </p:nvGrpSpPr>
      <p:grpSpPr>
        <a:xfrm rot="0">
          <a:off x="0" y="0"/>
          <a:ext cx="0" cy="0"/>
          <a:chOff x="0" y="0"/>
          <a:chExt cx="0" cy="0"/>
        </a:xfrm>
      </p:grpSpPr>
      <p:sp>
        <p:nvSpPr>
          <p:cNvPr id="1048688"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89"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90"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73" name=""/>
        <p:cNvGrpSpPr/>
        <p:nvPr/>
      </p:nvGrpSpPr>
      <p:grpSpPr>
        <a:xfrm rot="0">
          <a:off x="0" y="0"/>
          <a:ext cx="0" cy="0"/>
          <a:chOff x="0" y="0"/>
          <a:chExt cx="0" cy="0"/>
        </a:xfrm>
      </p:grpSpPr>
      <p:sp>
        <p:nvSpPr>
          <p:cNvPr id="1048693"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94"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95"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76" name=""/>
        <p:cNvGrpSpPr/>
        <p:nvPr/>
      </p:nvGrpSpPr>
      <p:grpSpPr>
        <a:xfrm rot="0">
          <a:off x="0" y="0"/>
          <a:ext cx="0" cy="0"/>
          <a:chOff x="0" y="0"/>
          <a:chExt cx="0" cy="0"/>
        </a:xfrm>
      </p:grpSpPr>
      <p:sp>
        <p:nvSpPr>
          <p:cNvPr id="1048698"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99"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00"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79" name=""/>
        <p:cNvGrpSpPr/>
        <p:nvPr/>
      </p:nvGrpSpPr>
      <p:grpSpPr>
        <a:xfrm rot="0">
          <a:off x="0" y="0"/>
          <a:ext cx="0" cy="0"/>
          <a:chOff x="0" y="0"/>
          <a:chExt cx="0" cy="0"/>
        </a:xfrm>
      </p:grpSpPr>
      <p:sp>
        <p:nvSpPr>
          <p:cNvPr id="1048703"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04"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05"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82" name=""/>
        <p:cNvGrpSpPr/>
        <p:nvPr/>
      </p:nvGrpSpPr>
      <p:grpSpPr>
        <a:xfrm rot="0">
          <a:off x="0" y="0"/>
          <a:ext cx="0" cy="0"/>
          <a:chOff x="0" y="0"/>
          <a:chExt cx="0" cy="0"/>
        </a:xfrm>
      </p:grpSpPr>
      <p:sp>
        <p:nvSpPr>
          <p:cNvPr id="1048707"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08"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09"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85" name=""/>
        <p:cNvGrpSpPr/>
        <p:nvPr/>
      </p:nvGrpSpPr>
      <p:grpSpPr>
        <a:xfrm rot="0">
          <a:off x="0" y="0"/>
          <a:ext cx="0" cy="0"/>
          <a:chOff x="0" y="0"/>
          <a:chExt cx="0" cy="0"/>
        </a:xfrm>
      </p:grpSpPr>
      <p:sp>
        <p:nvSpPr>
          <p:cNvPr id="1048712"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13"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14"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88" name=""/>
        <p:cNvGrpSpPr/>
        <p:nvPr/>
      </p:nvGrpSpPr>
      <p:grpSpPr>
        <a:xfrm rot="0">
          <a:off x="0" y="0"/>
          <a:ext cx="0" cy="0"/>
          <a:chOff x="0" y="0"/>
          <a:chExt cx="0" cy="0"/>
        </a:xfrm>
      </p:grpSpPr>
      <p:sp>
        <p:nvSpPr>
          <p:cNvPr id="1048717"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18"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19"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92" name=""/>
        <p:cNvGrpSpPr/>
        <p:nvPr/>
      </p:nvGrpSpPr>
      <p:grpSpPr>
        <a:xfrm rot="0">
          <a:off x="0" y="0"/>
          <a:ext cx="0" cy="0"/>
          <a:chOff x="0" y="0"/>
          <a:chExt cx="0" cy="0"/>
        </a:xfrm>
      </p:grpSpPr>
      <p:sp>
        <p:nvSpPr>
          <p:cNvPr id="1048725"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26"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27"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95" name=""/>
        <p:cNvGrpSpPr/>
        <p:nvPr/>
      </p:nvGrpSpPr>
      <p:grpSpPr>
        <a:xfrm rot="0">
          <a:off x="0" y="0"/>
          <a:ext cx="0" cy="0"/>
          <a:chOff x="0" y="0"/>
          <a:chExt cx="0" cy="0"/>
        </a:xfrm>
      </p:grpSpPr>
      <p:sp>
        <p:nvSpPr>
          <p:cNvPr id="104872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3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3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99" name=""/>
        <p:cNvGrpSpPr/>
        <p:nvPr/>
      </p:nvGrpSpPr>
      <p:grpSpPr>
        <a:xfrm rot="0">
          <a:off x="0" y="0"/>
          <a:ext cx="0" cy="0"/>
          <a:chOff x="0" y="0"/>
          <a:chExt cx="0" cy="0"/>
        </a:xfrm>
      </p:grpSpPr>
      <p:sp>
        <p:nvSpPr>
          <p:cNvPr id="1048736"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37"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38"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16" name=""/>
        <p:cNvGrpSpPr/>
        <p:nvPr/>
      </p:nvGrpSpPr>
      <p:grpSpPr>
        <a:xfrm rot="0">
          <a:off x="0" y="0"/>
          <a:ext cx="0" cy="0"/>
          <a:chOff x="0" y="0"/>
          <a:chExt cx="0" cy="0"/>
        </a:xfrm>
      </p:grpSpPr>
      <p:sp>
        <p:nvSpPr>
          <p:cNvPr id="1048602"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03"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04"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02" name=""/>
        <p:cNvGrpSpPr/>
        <p:nvPr/>
      </p:nvGrpSpPr>
      <p:grpSpPr>
        <a:xfrm rot="0">
          <a:off x="0" y="0"/>
          <a:ext cx="0" cy="0"/>
          <a:chOff x="0" y="0"/>
          <a:chExt cx="0" cy="0"/>
        </a:xfrm>
      </p:grpSpPr>
      <p:sp>
        <p:nvSpPr>
          <p:cNvPr id="1048741"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42"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43"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05" name=""/>
        <p:cNvGrpSpPr/>
        <p:nvPr/>
      </p:nvGrpSpPr>
      <p:grpSpPr>
        <a:xfrm rot="0">
          <a:off x="0" y="0"/>
          <a:ext cx="0" cy="0"/>
          <a:chOff x="0" y="0"/>
          <a:chExt cx="0" cy="0"/>
        </a:xfrm>
      </p:grpSpPr>
      <p:sp>
        <p:nvSpPr>
          <p:cNvPr id="1048746"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47"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48"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208" name=""/>
        <p:cNvGrpSpPr/>
        <p:nvPr/>
      </p:nvGrpSpPr>
      <p:grpSpPr>
        <a:xfrm rot="0">
          <a:off x="0" y="0"/>
          <a:ext cx="0" cy="0"/>
          <a:chOff x="0" y="0"/>
          <a:chExt cx="0" cy="0"/>
        </a:xfrm>
      </p:grpSpPr>
      <p:sp>
        <p:nvSpPr>
          <p:cNvPr id="1048751"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52"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53"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211" name=""/>
        <p:cNvGrpSpPr/>
        <p:nvPr/>
      </p:nvGrpSpPr>
      <p:grpSpPr>
        <a:xfrm rot="0">
          <a:off x="0" y="0"/>
          <a:ext cx="0" cy="0"/>
          <a:chOff x="0" y="0"/>
          <a:chExt cx="0" cy="0"/>
        </a:xfrm>
      </p:grpSpPr>
      <p:sp>
        <p:nvSpPr>
          <p:cNvPr id="1048756"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57"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58"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14" name=""/>
        <p:cNvGrpSpPr/>
        <p:nvPr/>
      </p:nvGrpSpPr>
      <p:grpSpPr>
        <a:xfrm rot="0">
          <a:off x="0" y="0"/>
          <a:ext cx="0" cy="0"/>
          <a:chOff x="0" y="0"/>
          <a:chExt cx="0" cy="0"/>
        </a:xfrm>
      </p:grpSpPr>
      <p:sp>
        <p:nvSpPr>
          <p:cNvPr id="1048761"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62"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63"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17" name=""/>
        <p:cNvGrpSpPr/>
        <p:nvPr/>
      </p:nvGrpSpPr>
      <p:grpSpPr>
        <a:xfrm rot="0">
          <a:off x="0" y="0"/>
          <a:ext cx="0" cy="0"/>
          <a:chOff x="0" y="0"/>
          <a:chExt cx="0" cy="0"/>
        </a:xfrm>
      </p:grpSpPr>
      <p:sp>
        <p:nvSpPr>
          <p:cNvPr id="1048765"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66"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67"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20" name=""/>
        <p:cNvGrpSpPr/>
        <p:nvPr/>
      </p:nvGrpSpPr>
      <p:grpSpPr>
        <a:xfrm rot="0">
          <a:off x="0" y="0"/>
          <a:ext cx="0" cy="0"/>
          <a:chOff x="0" y="0"/>
          <a:chExt cx="0" cy="0"/>
        </a:xfrm>
      </p:grpSpPr>
      <p:sp>
        <p:nvSpPr>
          <p:cNvPr id="104876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7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7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23" name=""/>
        <p:cNvGrpSpPr/>
        <p:nvPr/>
      </p:nvGrpSpPr>
      <p:grpSpPr>
        <a:xfrm rot="0">
          <a:off x="0" y="0"/>
          <a:ext cx="0" cy="0"/>
          <a:chOff x="0" y="0"/>
          <a:chExt cx="0" cy="0"/>
        </a:xfrm>
      </p:grpSpPr>
      <p:sp>
        <p:nvSpPr>
          <p:cNvPr id="1048773"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74"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75"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26" name=""/>
        <p:cNvGrpSpPr/>
        <p:nvPr/>
      </p:nvGrpSpPr>
      <p:grpSpPr>
        <a:xfrm rot="0">
          <a:off x="0" y="0"/>
          <a:ext cx="0" cy="0"/>
          <a:chOff x="0" y="0"/>
          <a:chExt cx="0" cy="0"/>
        </a:xfrm>
      </p:grpSpPr>
      <p:sp>
        <p:nvSpPr>
          <p:cNvPr id="1048777"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78"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79"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29" name=""/>
        <p:cNvGrpSpPr/>
        <p:nvPr/>
      </p:nvGrpSpPr>
      <p:grpSpPr>
        <a:xfrm rot="0">
          <a:off x="0" y="0"/>
          <a:ext cx="0" cy="0"/>
          <a:chOff x="0" y="0"/>
          <a:chExt cx="0" cy="0"/>
        </a:xfrm>
      </p:grpSpPr>
      <p:sp>
        <p:nvSpPr>
          <p:cNvPr id="1048781"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82"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83"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19" name=""/>
        <p:cNvGrpSpPr/>
        <p:nvPr/>
      </p:nvGrpSpPr>
      <p:grpSpPr>
        <a:xfrm rot="0">
          <a:off x="0" y="0"/>
          <a:ext cx="0" cy="0"/>
          <a:chOff x="0" y="0"/>
          <a:chExt cx="0" cy="0"/>
        </a:xfrm>
      </p:grpSpPr>
      <p:sp>
        <p:nvSpPr>
          <p:cNvPr id="1048607"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08"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09"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32" name=""/>
        <p:cNvGrpSpPr/>
        <p:nvPr/>
      </p:nvGrpSpPr>
      <p:grpSpPr>
        <a:xfrm rot="0">
          <a:off x="0" y="0"/>
          <a:ext cx="0" cy="0"/>
          <a:chOff x="0" y="0"/>
          <a:chExt cx="0" cy="0"/>
        </a:xfrm>
      </p:grpSpPr>
      <p:sp>
        <p:nvSpPr>
          <p:cNvPr id="1048785"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86"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87"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35" name=""/>
        <p:cNvGrpSpPr/>
        <p:nvPr/>
      </p:nvGrpSpPr>
      <p:grpSpPr>
        <a:xfrm rot="0">
          <a:off x="0" y="0"/>
          <a:ext cx="0" cy="0"/>
          <a:chOff x="0" y="0"/>
          <a:chExt cx="0" cy="0"/>
        </a:xfrm>
      </p:grpSpPr>
      <p:sp>
        <p:nvSpPr>
          <p:cNvPr id="104878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9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9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38" name=""/>
        <p:cNvGrpSpPr/>
        <p:nvPr/>
      </p:nvGrpSpPr>
      <p:grpSpPr>
        <a:xfrm rot="0">
          <a:off x="0" y="0"/>
          <a:ext cx="0" cy="0"/>
          <a:chOff x="0" y="0"/>
          <a:chExt cx="0" cy="0"/>
        </a:xfrm>
      </p:grpSpPr>
      <p:sp>
        <p:nvSpPr>
          <p:cNvPr id="1048794"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795"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796"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41" name=""/>
        <p:cNvGrpSpPr/>
        <p:nvPr/>
      </p:nvGrpSpPr>
      <p:grpSpPr>
        <a:xfrm rot="0">
          <a:off x="0" y="0"/>
          <a:ext cx="0" cy="0"/>
          <a:chOff x="0" y="0"/>
          <a:chExt cx="0" cy="0"/>
        </a:xfrm>
      </p:grpSpPr>
      <p:sp>
        <p:nvSpPr>
          <p:cNvPr id="104879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80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80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45" name=""/>
        <p:cNvGrpSpPr/>
        <p:nvPr/>
      </p:nvGrpSpPr>
      <p:grpSpPr>
        <a:xfrm rot="0">
          <a:off x="0" y="0"/>
          <a:ext cx="0" cy="0"/>
          <a:chOff x="0" y="0"/>
          <a:chExt cx="0" cy="0"/>
        </a:xfrm>
      </p:grpSpPr>
      <p:sp>
        <p:nvSpPr>
          <p:cNvPr id="104883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84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84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49" name=""/>
        <p:cNvGrpSpPr/>
        <p:nvPr/>
      </p:nvGrpSpPr>
      <p:grpSpPr>
        <a:xfrm rot="0">
          <a:off x="0" y="0"/>
          <a:ext cx="0" cy="0"/>
          <a:chOff x="0" y="0"/>
          <a:chExt cx="0" cy="0"/>
        </a:xfrm>
      </p:grpSpPr>
      <p:sp>
        <p:nvSpPr>
          <p:cNvPr id="1048874"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875"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876"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53" name=""/>
        <p:cNvGrpSpPr/>
        <p:nvPr/>
      </p:nvGrpSpPr>
      <p:grpSpPr>
        <a:xfrm rot="0">
          <a:off x="0" y="0"/>
          <a:ext cx="0" cy="0"/>
          <a:chOff x="0" y="0"/>
          <a:chExt cx="0" cy="0"/>
        </a:xfrm>
      </p:grpSpPr>
      <p:sp>
        <p:nvSpPr>
          <p:cNvPr id="104891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92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92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57" name=""/>
        <p:cNvGrpSpPr/>
        <p:nvPr/>
      </p:nvGrpSpPr>
      <p:grpSpPr>
        <a:xfrm rot="0">
          <a:off x="0" y="0"/>
          <a:ext cx="0" cy="0"/>
          <a:chOff x="0" y="0"/>
          <a:chExt cx="0" cy="0"/>
        </a:xfrm>
      </p:grpSpPr>
      <p:sp>
        <p:nvSpPr>
          <p:cNvPr id="104895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96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96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261" name=""/>
        <p:cNvGrpSpPr/>
        <p:nvPr/>
      </p:nvGrpSpPr>
      <p:grpSpPr>
        <a:xfrm rot="0">
          <a:off x="0" y="0"/>
          <a:ext cx="0" cy="0"/>
          <a:chOff x="0" y="0"/>
          <a:chExt cx="0" cy="0"/>
        </a:xfrm>
      </p:grpSpPr>
      <p:sp>
        <p:nvSpPr>
          <p:cNvPr id="104898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99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99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265" name=""/>
        <p:cNvGrpSpPr/>
        <p:nvPr/>
      </p:nvGrpSpPr>
      <p:grpSpPr>
        <a:xfrm rot="0">
          <a:off x="0" y="0"/>
          <a:ext cx="0" cy="0"/>
          <a:chOff x="0" y="0"/>
          <a:chExt cx="0" cy="0"/>
        </a:xfrm>
      </p:grpSpPr>
      <p:sp>
        <p:nvSpPr>
          <p:cNvPr id="104900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01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01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rot="0">
          <a:off x="0" y="0"/>
          <a:ext cx="0" cy="0"/>
          <a:chOff x="0" y="0"/>
          <a:chExt cx="0" cy="0"/>
        </a:xfrm>
      </p:grpSpPr>
      <p:sp>
        <p:nvSpPr>
          <p:cNvPr id="1048612"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13"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14"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269" name=""/>
        <p:cNvGrpSpPr/>
        <p:nvPr/>
      </p:nvGrpSpPr>
      <p:grpSpPr>
        <a:xfrm rot="0">
          <a:off x="0" y="0"/>
          <a:ext cx="0" cy="0"/>
          <a:chOff x="0" y="0"/>
          <a:chExt cx="0" cy="0"/>
        </a:xfrm>
      </p:grpSpPr>
      <p:sp>
        <p:nvSpPr>
          <p:cNvPr id="104902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03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03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273" name=""/>
        <p:cNvGrpSpPr/>
        <p:nvPr/>
      </p:nvGrpSpPr>
      <p:grpSpPr>
        <a:xfrm rot="0">
          <a:off x="0" y="0"/>
          <a:ext cx="0" cy="0"/>
          <a:chOff x="0" y="0"/>
          <a:chExt cx="0" cy="0"/>
        </a:xfrm>
      </p:grpSpPr>
      <p:sp>
        <p:nvSpPr>
          <p:cNvPr id="104904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05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05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277" name=""/>
        <p:cNvGrpSpPr/>
        <p:nvPr/>
      </p:nvGrpSpPr>
      <p:grpSpPr>
        <a:xfrm rot="0">
          <a:off x="0" y="0"/>
          <a:ext cx="0" cy="0"/>
          <a:chOff x="0" y="0"/>
          <a:chExt cx="0" cy="0"/>
        </a:xfrm>
      </p:grpSpPr>
      <p:sp>
        <p:nvSpPr>
          <p:cNvPr id="1049074"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075"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076"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280" name=""/>
        <p:cNvGrpSpPr/>
        <p:nvPr/>
      </p:nvGrpSpPr>
      <p:grpSpPr>
        <a:xfrm rot="0">
          <a:off x="0" y="0"/>
          <a:ext cx="0" cy="0"/>
          <a:chOff x="0" y="0"/>
          <a:chExt cx="0" cy="0"/>
        </a:xfrm>
      </p:grpSpPr>
      <p:sp>
        <p:nvSpPr>
          <p:cNvPr id="104907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08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08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283" name=""/>
        <p:cNvGrpSpPr/>
        <p:nvPr/>
      </p:nvGrpSpPr>
      <p:grpSpPr>
        <a:xfrm rot="0">
          <a:off x="0" y="0"/>
          <a:ext cx="0" cy="0"/>
          <a:chOff x="0" y="0"/>
          <a:chExt cx="0" cy="0"/>
        </a:xfrm>
      </p:grpSpPr>
      <p:sp>
        <p:nvSpPr>
          <p:cNvPr id="1049084"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085"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086"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287" name=""/>
        <p:cNvGrpSpPr/>
        <p:nvPr/>
      </p:nvGrpSpPr>
      <p:grpSpPr>
        <a:xfrm rot="0">
          <a:off x="0" y="0"/>
          <a:ext cx="0" cy="0"/>
          <a:chOff x="0" y="0"/>
          <a:chExt cx="0" cy="0"/>
        </a:xfrm>
      </p:grpSpPr>
      <p:sp>
        <p:nvSpPr>
          <p:cNvPr id="1049134"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135"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136"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290" name=""/>
        <p:cNvGrpSpPr/>
        <p:nvPr/>
      </p:nvGrpSpPr>
      <p:grpSpPr>
        <a:xfrm rot="0">
          <a:off x="0" y="0"/>
          <a:ext cx="0" cy="0"/>
          <a:chOff x="0" y="0"/>
          <a:chExt cx="0" cy="0"/>
        </a:xfrm>
      </p:grpSpPr>
      <p:sp>
        <p:nvSpPr>
          <p:cNvPr id="104913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14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14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293" name=""/>
        <p:cNvGrpSpPr/>
        <p:nvPr/>
      </p:nvGrpSpPr>
      <p:grpSpPr>
        <a:xfrm rot="0">
          <a:off x="0" y="0"/>
          <a:ext cx="0" cy="0"/>
          <a:chOff x="0" y="0"/>
          <a:chExt cx="0" cy="0"/>
        </a:xfrm>
      </p:grpSpPr>
      <p:sp>
        <p:nvSpPr>
          <p:cNvPr id="1049144"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145"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146"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296" name=""/>
        <p:cNvGrpSpPr/>
        <p:nvPr/>
      </p:nvGrpSpPr>
      <p:grpSpPr>
        <a:xfrm rot="0">
          <a:off x="0" y="0"/>
          <a:ext cx="0" cy="0"/>
          <a:chOff x="0" y="0"/>
          <a:chExt cx="0" cy="0"/>
        </a:xfrm>
      </p:grpSpPr>
      <p:sp>
        <p:nvSpPr>
          <p:cNvPr id="104914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15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15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299" name=""/>
        <p:cNvGrpSpPr/>
        <p:nvPr/>
      </p:nvGrpSpPr>
      <p:grpSpPr>
        <a:xfrm rot="0">
          <a:off x="0" y="0"/>
          <a:ext cx="0" cy="0"/>
          <a:chOff x="0" y="0"/>
          <a:chExt cx="0" cy="0"/>
        </a:xfrm>
      </p:grpSpPr>
      <p:sp>
        <p:nvSpPr>
          <p:cNvPr id="1049154"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155"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156"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28" name=""/>
        <p:cNvGrpSpPr/>
        <p:nvPr/>
      </p:nvGrpSpPr>
      <p:grpSpPr>
        <a:xfrm rot="0">
          <a:off x="0" y="0"/>
          <a:ext cx="0" cy="0"/>
          <a:chOff x="0" y="0"/>
          <a:chExt cx="0" cy="0"/>
        </a:xfrm>
      </p:grpSpPr>
      <p:sp>
        <p:nvSpPr>
          <p:cNvPr id="1048622"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23" name=""/>
          <p:cNvSpPr/>
          <p:nvPr>
            <p:ph type="body" sz="full" idx="1"/>
          </p:nvPr>
        </p:nvSpPr>
        <p:spPr bwMode="auto">
          <a:xfrm rot="0">
            <a:off x="685800" y="4416425"/>
            <a:ext cx="5486400" cy="4183062"/>
          </a:xfrm>
          <a:prstGeom prst="rect"/>
          <a:noFill/>
          <a:ln>
            <a:noFill/>
          </a:ln>
        </p:spPr>
        <p:txBody>
          <a:bodyPr anchor="t" bIns="45720" lIns="91440" rIns="91440" tIns="45720"/>
          <a:p>
            <a:pPr eaLnBrk="1" hangingPunct="1" latinLnBrk="1" lvl="0">
              <a:spcBef>
                <a:spcPct val="0"/>
              </a:spcBef>
            </a:pPr>
            <a:endParaRPr altLang="en-US" lang="en-US"/>
          </a:p>
        </p:txBody>
      </p:sp>
      <p:sp>
        <p:nvSpPr>
          <p:cNvPr id="1048624"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302" name=""/>
        <p:cNvGrpSpPr/>
        <p:nvPr/>
      </p:nvGrpSpPr>
      <p:grpSpPr>
        <a:xfrm rot="0">
          <a:off x="0" y="0"/>
          <a:ext cx="0" cy="0"/>
          <a:chOff x="0" y="0"/>
          <a:chExt cx="0" cy="0"/>
        </a:xfrm>
      </p:grpSpPr>
      <p:sp>
        <p:nvSpPr>
          <p:cNvPr id="104915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160"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16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307" name=""/>
        <p:cNvGrpSpPr/>
        <p:nvPr/>
      </p:nvGrpSpPr>
      <p:grpSpPr>
        <a:xfrm rot="0">
          <a:off x="0" y="0"/>
          <a:ext cx="0" cy="0"/>
          <a:chOff x="0" y="0"/>
          <a:chExt cx="0" cy="0"/>
        </a:xfrm>
      </p:grpSpPr>
      <p:sp>
        <p:nvSpPr>
          <p:cNvPr id="1049167"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latin typeface="Arial" pitchFamily="34" charset="0"/>
                <a:ea typeface="Arial" pitchFamily="34" charset="0"/>
              </a:rPr>
              <a:pPr algn="r" eaLnBrk="1" hangingPunct="1" latinLnBrk="1" lvl="0">
                <a:spcBef>
                  <a:spcPct val="0"/>
                </a:spcBef>
              </a:pPr>
            </a:fld>
            <a:endParaRPr altLang="en-US" lang="en-US">
              <a:latin typeface="Arial" pitchFamily="34" charset="0"/>
              <a:ea typeface="Arial" pitchFamily="34" charset="0"/>
            </a:endParaRPr>
          </a:p>
        </p:txBody>
      </p:sp>
      <p:sp>
        <p:nvSpPr>
          <p:cNvPr id="1049168" name=""/>
          <p:cNvSpPr txBox="1"/>
          <p:nvPr/>
        </p:nvSpPr>
        <p:spPr>
          <a:xfrm rot="0">
            <a:off x="3886200" y="8831262"/>
            <a:ext cx="2970212" cy="463550"/>
          </a:xfrm>
          <a:prstGeom prst="rect"/>
          <a:noFill/>
          <a:ln>
            <a:noFill/>
          </a:ln>
        </p:spPr>
        <p:txBody>
          <a:bodyPr anchor="b" bIns="47733" lIns="95466" rIns="95466" tIns="47733"/>
          <a:p>
            <a:pPr algn="r" eaLnBrk="1" hangingPunct="1" latinLnBrk="1" lvl="0">
              <a:spcBef>
                <a:spcPct val="0"/>
              </a:spcBef>
            </a:pPr>
            <a:fld id="{566ABCEB-ACFC-4714-9973-3DA970169C29}" type="slidenum">
              <a:rPr altLang="en-US" sz="1300" lang="en-US">
                <a:latin typeface="Arial" pitchFamily="34" charset="0"/>
                <a:ea typeface="華康新儷粗黑" pitchFamily="34" charset="-120"/>
              </a:rPr>
              <a:pPr algn="r" eaLnBrk="1" hangingPunct="1" latinLnBrk="1" lvl="0">
                <a:spcBef>
                  <a:spcPct val="0"/>
                </a:spcBef>
              </a:pPr>
            </a:fld>
            <a:endParaRPr altLang="en-US" sz="1300" lang="en-US">
              <a:latin typeface="Arial" pitchFamily="34" charset="0"/>
              <a:ea typeface="華康新儷粗黑" pitchFamily="34" charset="-120"/>
            </a:endParaRPr>
          </a:p>
        </p:txBody>
      </p:sp>
      <p:sp>
        <p:nvSpPr>
          <p:cNvPr id="1049169"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170" name=""/>
          <p:cNvSpPr/>
          <p:nvPr>
            <p:ph type="body" sz="full" idx="1"/>
          </p:nvPr>
        </p:nvSpPr>
        <p:spPr bwMode="auto">
          <a:xfrm rot="0">
            <a:off x="914400" y="4414837"/>
            <a:ext cx="5029200" cy="4184650"/>
          </a:xfrm>
          <a:prstGeom prst="rect"/>
          <a:noFill/>
          <a:ln>
            <a:noFill/>
          </a:ln>
        </p:spPr>
        <p:txBody>
          <a:bodyPr anchor="t" bIns="47733" lIns="95466" rIns="95466" tIns="47733"/>
          <a:p>
            <a:pPr eaLnBrk="1" hangingPunct="1" latinLnBrk="1" lvl="0"/>
            <a:endParaRPr altLang="en-US" lang="en-US">
              <a:latin typeface="Arial"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320" name=""/>
        <p:cNvGrpSpPr/>
        <p:nvPr/>
      </p:nvGrpSpPr>
      <p:grpSpPr>
        <a:xfrm rot="0">
          <a:off x="0" y="0"/>
          <a:ext cx="0" cy="0"/>
          <a:chOff x="0" y="0"/>
          <a:chExt cx="0" cy="0"/>
        </a:xfrm>
      </p:grpSpPr>
      <p:sp>
        <p:nvSpPr>
          <p:cNvPr id="1049201"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latin typeface="Arial" pitchFamily="34" charset="0"/>
                <a:ea typeface="Arial" pitchFamily="34" charset="0"/>
              </a:rPr>
              <a:pPr algn="r" eaLnBrk="1" hangingPunct="1" latinLnBrk="1" lvl="0">
                <a:spcBef>
                  <a:spcPct val="0"/>
                </a:spcBef>
              </a:pPr>
            </a:fld>
            <a:endParaRPr altLang="en-US" lang="en-US">
              <a:latin typeface="Arial" pitchFamily="34" charset="0"/>
              <a:ea typeface="Arial" pitchFamily="34" charset="0"/>
            </a:endParaRPr>
          </a:p>
        </p:txBody>
      </p:sp>
      <p:sp>
        <p:nvSpPr>
          <p:cNvPr id="1049202" name=""/>
          <p:cNvSpPr txBox="1"/>
          <p:nvPr/>
        </p:nvSpPr>
        <p:spPr>
          <a:xfrm rot="0">
            <a:off x="3886200" y="8831262"/>
            <a:ext cx="2970212" cy="463550"/>
          </a:xfrm>
          <a:prstGeom prst="rect"/>
          <a:noFill/>
          <a:ln>
            <a:noFill/>
          </a:ln>
        </p:spPr>
        <p:txBody>
          <a:bodyPr anchor="b" bIns="47733" lIns="95466" rIns="95466" tIns="47733"/>
          <a:p>
            <a:pPr algn="r" eaLnBrk="1" hangingPunct="1" latinLnBrk="1" lvl="0">
              <a:spcBef>
                <a:spcPct val="0"/>
              </a:spcBef>
            </a:pPr>
            <a:fld id="{566ABCEB-ACFC-4714-9973-3DA970169C29}" type="slidenum">
              <a:rPr altLang="en-US" sz="1300" lang="en-US">
                <a:latin typeface="Arial" pitchFamily="34" charset="0"/>
                <a:ea typeface="華康新儷粗黑" pitchFamily="34" charset="-120"/>
              </a:rPr>
              <a:pPr algn="r" eaLnBrk="1" hangingPunct="1" latinLnBrk="1" lvl="0">
                <a:spcBef>
                  <a:spcPct val="0"/>
                </a:spcBef>
              </a:pPr>
            </a:fld>
            <a:endParaRPr altLang="en-US" sz="1300" lang="en-US">
              <a:latin typeface="Arial" pitchFamily="34" charset="0"/>
              <a:ea typeface="華康新儷粗黑" pitchFamily="34" charset="-120"/>
            </a:endParaRPr>
          </a:p>
        </p:txBody>
      </p:sp>
      <p:sp>
        <p:nvSpPr>
          <p:cNvPr id="1049203"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204" name=""/>
          <p:cNvSpPr/>
          <p:nvPr>
            <p:ph type="body" sz="full" idx="1"/>
          </p:nvPr>
        </p:nvSpPr>
        <p:spPr bwMode="auto">
          <a:xfrm rot="0">
            <a:off x="914400" y="4414837"/>
            <a:ext cx="5029200" cy="4184650"/>
          </a:xfrm>
          <a:prstGeom prst="rect"/>
          <a:noFill/>
          <a:ln>
            <a:noFill/>
          </a:ln>
        </p:spPr>
        <p:txBody>
          <a:bodyPr anchor="t" bIns="47733" lIns="95466" rIns="95466" tIns="47733"/>
          <a:p>
            <a:pPr eaLnBrk="1" hangingPunct="1" latinLnBrk="1" lvl="0"/>
            <a:r>
              <a:rPr altLang="en-US" lang="en-US">
                <a:latin typeface="Arial" pitchFamily="34" charset="0"/>
              </a:rPr>
              <a:t>TREATMENT REGIMEN.</a:t>
            </a:r>
          </a:p>
          <a:p>
            <a:pPr eaLnBrk="1" hangingPunct="1" latinLnBrk="1" lvl="0"/>
            <a:r>
              <a:rPr altLang="en-US" lang="en-US">
                <a:latin typeface="Arial" pitchFamily="34" charset="0"/>
              </a:rPr>
              <a:t>Take without regard to meals - D4t,AZT, ddc, ABC, 3TC,</a:t>
            </a:r>
          </a:p>
          <a:p>
            <a:pPr eaLnBrk="1" hangingPunct="1" latinLnBrk="1" lvl="0"/>
            <a:endParaRPr altLang="en-US" lang="en-US">
              <a:latin typeface="Arial" pitchFamily="34" charset="0"/>
            </a:endParaRPr>
          </a:p>
          <a:p>
            <a:pPr eaLnBrk="1" hangingPunct="1" latinLnBrk="1" lvl="0"/>
            <a:r>
              <a:rPr altLang="en-US" lang="en-US">
                <a:latin typeface="Arial" pitchFamily="34" charset="0"/>
              </a:rPr>
              <a:t>Take with meals - NELFINAVIR,'RITONAVIR,SAQUINAVIR,</a:t>
            </a:r>
          </a:p>
          <a:p>
            <a:pPr eaLnBrk="1" hangingPunct="1" latinLnBrk="1" lvl="0"/>
            <a:r>
              <a:rPr altLang="en-US" lang="en-US">
                <a:latin typeface="Arial" pitchFamily="34" charset="0"/>
              </a:rPr>
              <a:t>on empty stomach - INDINAVIR</a:t>
            </a:r>
          </a:p>
          <a:p>
            <a:pPr eaLnBrk="1" hangingPunct="1" latinLnBrk="1" lvl="0"/>
            <a:endParaRPr altLang="en-US" lang="en-US">
              <a:latin typeface="Arial" pitchFamily="34" charset="0"/>
            </a:endParaRPr>
          </a:p>
          <a:p>
            <a:pPr eaLnBrk="1" hangingPunct="1" latinLnBrk="1" lvl="0"/>
            <a:r>
              <a:rPr altLang="en-US" lang="en-US">
                <a:latin typeface="Arial" pitchFamily="34" charset="0"/>
              </a:rPr>
              <a:t>Avoid High fat meals - EFV</a:t>
            </a:r>
          </a:p>
          <a:p>
            <a:pPr eaLnBrk="1" hangingPunct="1" latinLnBrk="1" lvl="0"/>
            <a:endParaRPr altLang="en-US" lang="en-US">
              <a:latin typeface="Arial" pitchFamily="34" charset="0"/>
            </a:endParaRPr>
          </a:p>
          <a:p>
            <a:pPr eaLnBrk="1" hangingPunct="1" latinLnBrk="1" lvl="0"/>
            <a:r>
              <a:rPr altLang="en-US" lang="en-US">
                <a:latin typeface="Arial" pitchFamily="34" charset="0"/>
              </a:rPr>
              <a:t>Take without regard to food - NVP, DELARVIDINE.</a:t>
            </a:r>
          </a:p>
          <a:p>
            <a:pPr eaLnBrk="1" hangingPunct="1" latinLnBrk="1" lvl="0"/>
            <a:r>
              <a:rPr altLang="en-US" lang="en-US">
                <a:latin typeface="Arial" pitchFamily="34" charset="0"/>
              </a:rPr>
              <a:t>SIDE EFFECTS.</a:t>
            </a:r>
          </a:p>
          <a:p>
            <a:pPr eaLnBrk="1" hangingPunct="1" latinLnBrk="1" lvl="0"/>
            <a:endParaRPr altLang="en-US" lang="en-US">
              <a:latin typeface="Arial"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337" name=""/>
        <p:cNvGrpSpPr/>
        <p:nvPr/>
      </p:nvGrpSpPr>
      <p:grpSpPr>
        <a:xfrm rot="0">
          <a:off x="0" y="0"/>
          <a:ext cx="0" cy="0"/>
          <a:chOff x="0" y="0"/>
          <a:chExt cx="0" cy="0"/>
        </a:xfrm>
      </p:grpSpPr>
      <p:sp>
        <p:nvSpPr>
          <p:cNvPr id="1049236"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9237"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9238"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31" name=""/>
        <p:cNvGrpSpPr/>
        <p:nvPr/>
      </p:nvGrpSpPr>
      <p:grpSpPr>
        <a:xfrm rot="0">
          <a:off x="0" y="0"/>
          <a:ext cx="0" cy="0"/>
          <a:chOff x="0" y="0"/>
          <a:chExt cx="0" cy="0"/>
        </a:xfrm>
      </p:grpSpPr>
      <p:sp>
        <p:nvSpPr>
          <p:cNvPr id="1048627"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28"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29"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34" name=""/>
        <p:cNvGrpSpPr/>
        <p:nvPr/>
      </p:nvGrpSpPr>
      <p:grpSpPr>
        <a:xfrm rot="0">
          <a:off x="0" y="0"/>
          <a:ext cx="0" cy="0"/>
          <a:chOff x="0" y="0"/>
          <a:chExt cx="0" cy="0"/>
        </a:xfrm>
      </p:grpSpPr>
      <p:sp>
        <p:nvSpPr>
          <p:cNvPr id="1048632"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33"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34"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37" name=""/>
        <p:cNvGrpSpPr/>
        <p:nvPr/>
      </p:nvGrpSpPr>
      <p:grpSpPr>
        <a:xfrm rot="0">
          <a:off x="0" y="0"/>
          <a:ext cx="0" cy="0"/>
          <a:chOff x="0" y="0"/>
          <a:chExt cx="0" cy="0"/>
        </a:xfrm>
      </p:grpSpPr>
      <p:sp>
        <p:nvSpPr>
          <p:cNvPr id="1048637" name=""/>
          <p:cNvSpPr/>
          <p:nvPr>
            <p:ph type="sldImg" sz="full" idx="0"/>
          </p:nvPr>
        </p:nvSpPr>
        <p:spPr bwMode="auto">
          <a:xfrm rot="0">
            <a:off x="1104900" y="696912"/>
            <a:ext cx="4648200" cy="3486150"/>
          </a:xfrm>
          <a:prstGeom prst="rect"/>
          <a:noFill/>
          <a:ln w="9525" cap="flat" cmpd="sng">
            <a:solidFill>
              <a:srgbClr val="000000">
                <a:alpha val="100000"/>
              </a:srgbClr>
            </a:solidFill>
            <a:prstDash val="solid"/>
            <a:miter/>
          </a:ln>
        </p:spPr>
        <p:txBody>
          <a:bodyPr anchor="ctr" bIns="45720" lIns="91440" rIns="91440" tIns="45720"/>
          <a:p/>
        </p:txBody>
      </p:sp>
      <p:sp>
        <p:nvSpPr>
          <p:cNvPr id="1048638" name=""/>
          <p:cNvSpPr/>
          <p:nvPr>
            <p:ph type="body" sz="full" idx="1"/>
          </p:nvPr>
        </p:nvSpPr>
        <p:spPr bwMode="auto">
          <a:xfrm rot="0">
            <a:off x="685800" y="4416425"/>
            <a:ext cx="5486400" cy="4183062"/>
          </a:xfrm>
          <a:prstGeom prst="rect"/>
          <a:noFill/>
          <a:ln>
            <a:noFill/>
          </a:ln>
        </p:spPr>
        <p:txBody>
          <a:bodyPr anchor="t" bIns="45720" lIns="91440" rIns="91440" tIns="45720"/>
          <a:p>
            <a:endParaRPr altLang="en-US" lang="en-US"/>
          </a:p>
        </p:txBody>
      </p:sp>
      <p:sp>
        <p:nvSpPr>
          <p:cNvPr id="1048639" name=""/>
          <p:cNvSpPr txBox="1"/>
          <p:nvPr/>
        </p:nvSpPr>
        <p:spPr>
          <a:xfrm rot="0">
            <a:off x="3884612" y="8829675"/>
            <a:ext cx="2971800" cy="465137"/>
          </a:xfrm>
          <a:prstGeom prst="rect"/>
          <a:noFill/>
          <a:ln>
            <a:noFill/>
          </a:ln>
        </p:spPr>
        <p:txBody>
          <a:bodyPr anchor="b" bIns="45720" lIns="91440" rIns="91440" tIns="45720"/>
          <a:p>
            <a:pPr algn="r" eaLnBrk="1" hangingPunct="1" latinLnBrk="1" lvl="0">
              <a:spcBef>
                <a:spcPct val="0"/>
              </a:spcBef>
            </a:pPr>
            <a:fld id="{566ABCEB-ACFC-4714-9973-3DA970169C29}" type="slidenum">
              <a:rPr altLang="en-US" lang="en-US">
                <a:ea typeface="Arial" pitchFamily="34" charset="0"/>
              </a:rPr>
              <a:pPr algn="r" eaLnBrk="1" hangingPunct="1" latinLnBrk="1" lvl="0">
                <a:spcBef>
                  <a:spcPct val="0"/>
                </a:spcBef>
              </a:pPr>
            </a:fld>
            <a:endParaRPr altLang="en-US" lang="en-US">
              <a:ea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24" name=""/>
        <p:cNvGrpSpPr/>
        <p:nvPr/>
      </p:nvGrpSpPr>
      <p:grpSpPr>
        <a:xfrm rot="0">
          <a:off x="0" y="0"/>
          <a:ext cx="0" cy="0"/>
          <a:chOff x="0" y="0"/>
          <a:chExt cx="0" cy="0"/>
        </a:xfrm>
      </p:grpSpPr>
      <p:grpSp>
        <p:nvGrpSpPr>
          <p:cNvPr id="25" name=""/>
          <p:cNvGrpSpPr/>
          <p:nvPr/>
        </p:nvGrpSpPr>
        <p:grpSpPr>
          <a:xfrm rot="0">
            <a:off x="0" y="6096000"/>
            <a:ext cx="9144000" cy="762000"/>
            <a:chOff x="1" y="6096000"/>
            <a:chExt cx="9143999" cy="762000"/>
          </a:xfrm>
        </p:grpSpPr>
        <p:pic>
          <p:nvPicPr>
            <p:cNvPr id="2097154" name=""/>
            <p:cNvPicPr>
              <a:picLocks/>
            </p:cNvPicPr>
            <p:nvPr/>
          </p:nvPicPr>
          <p:blipFill>
            <a:blip xmlns:r="http://schemas.openxmlformats.org/officeDocument/2006/relationships" r:embed="rId2"/>
            <a:srcRect l="0" t="0" r="0" b="0"/>
            <a:stretch>
              <a:fillRect/>
            </a:stretch>
          </p:blipFill>
          <p:spPr>
            <a:xfrm rot="0">
              <a:off x="8305800" y="6096000"/>
              <a:ext cx="838200" cy="685800"/>
            </a:xfrm>
            <a:prstGeom prst="rect"/>
            <a:noFill/>
            <a:ln>
              <a:noFill/>
            </a:ln>
          </p:spPr>
        </p:pic>
        <p:pic>
          <p:nvPicPr>
            <p:cNvPr id="2097155" name=""/>
            <p:cNvPicPr>
              <a:picLocks/>
            </p:cNvPicPr>
            <p:nvPr/>
          </p:nvPicPr>
          <p:blipFill>
            <a:blip xmlns:r="http://schemas.openxmlformats.org/officeDocument/2006/relationships" r:embed="rId3"/>
            <a:srcRect l="0" t="0" r="0" b="0"/>
            <a:stretch>
              <a:fillRect/>
            </a:stretch>
          </p:blipFill>
          <p:spPr>
            <a:xfrm rot="0">
              <a:off x="1" y="6096000"/>
              <a:ext cx="761999" cy="762000"/>
            </a:xfrm>
            <a:prstGeom prst="rect"/>
            <a:noFill/>
            <a:ln>
              <a:noFill/>
            </a:ln>
          </p:spPr>
        </p:pic>
      </p:grpSp>
      <p:grpSp>
        <p:nvGrpSpPr>
          <p:cNvPr id="26" name=""/>
          <p:cNvGrpSpPr/>
          <p:nvPr/>
        </p:nvGrpSpPr>
        <p:grpSpPr>
          <a:xfrm rot="0">
            <a:off x="0" y="6096000"/>
            <a:ext cx="9144000" cy="762000"/>
            <a:chOff x="1" y="6096000"/>
            <a:chExt cx="9143999" cy="762000"/>
          </a:xfrm>
        </p:grpSpPr>
        <p:pic>
          <p:nvPicPr>
            <p:cNvPr id="2097156" name=""/>
            <p:cNvPicPr>
              <a:picLocks/>
            </p:cNvPicPr>
            <p:nvPr/>
          </p:nvPicPr>
          <p:blipFill>
            <a:blip xmlns:r="http://schemas.openxmlformats.org/officeDocument/2006/relationships" r:embed="rId2"/>
            <a:srcRect l="0" t="0" r="0" b="0"/>
            <a:stretch>
              <a:fillRect/>
            </a:stretch>
          </p:blipFill>
          <p:spPr>
            <a:xfrm rot="0">
              <a:off x="8305800" y="6096000"/>
              <a:ext cx="838200" cy="685800"/>
            </a:xfrm>
            <a:prstGeom prst="rect"/>
            <a:noFill/>
            <a:ln>
              <a:noFill/>
            </a:ln>
          </p:spPr>
        </p:pic>
        <p:pic>
          <p:nvPicPr>
            <p:cNvPr id="2097157" name=""/>
            <p:cNvPicPr>
              <a:picLocks/>
            </p:cNvPicPr>
            <p:nvPr/>
          </p:nvPicPr>
          <p:blipFill>
            <a:blip xmlns:r="http://schemas.openxmlformats.org/officeDocument/2006/relationships" r:embed="rId3"/>
            <a:srcRect l="0" t="0" r="0" b="0"/>
            <a:stretch>
              <a:fillRect/>
            </a:stretch>
          </p:blipFill>
          <p:spPr>
            <a:xfrm rot="0">
              <a:off x="1" y="6096000"/>
              <a:ext cx="761999" cy="762000"/>
            </a:xfrm>
            <a:prstGeom prst="rect"/>
            <a:noFill/>
            <a:ln>
              <a:noFill/>
            </a:ln>
          </p:spPr>
        </p:pic>
      </p:grpSp>
      <p:sp>
        <p:nvSpPr>
          <p:cNvPr id="1048583"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84"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
        <p:nvSpPr>
          <p:cNvPr id="1048585"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sp>
        <p:nvSpPr>
          <p:cNvPr id="1048587"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GB"/>
          </a:p>
        </p:txBody>
      </p:sp>
      <p:sp>
        <p:nvSpPr>
          <p:cNvPr id="1048586" name="Title 1"/>
          <p:cNvSpPr>
            <a:spLocks noGrp="1"/>
          </p:cNvSpPr>
          <p:nvPr>
            <p:ph type="ctrTitle"/>
          </p:nvPr>
        </p:nvSpPr>
        <p:spPr>
          <a:xfrm>
            <a:off x="685800" y="2209800"/>
            <a:ext cx="7772400" cy="1470025"/>
          </a:xfrm>
        </p:spPr>
        <p:txBody>
          <a:bodyPr/>
          <a:p>
            <a:r>
              <a:rPr lang="en-US" smtClean="0"/>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42" name=""/>
        <p:cNvGrpSpPr/>
        <p:nvPr/>
      </p:nvGrpSpPr>
      <p:grpSpPr>
        <a:xfrm>
          <a:off x="0" y="0"/>
          <a:ext cx="0" cy="0"/>
          <a:chOff x="0" y="0"/>
          <a:chExt cx="0" cy="0"/>
        </a:xfrm>
      </p:grpSpPr>
      <p:sp>
        <p:nvSpPr>
          <p:cNvPr id="1049252" name="Title 1"/>
          <p:cNvSpPr>
            <a:spLocks noGrp="1"/>
          </p:cNvSpPr>
          <p:nvPr>
            <p:ph type="title"/>
          </p:nvPr>
        </p:nvSpPr>
        <p:spPr/>
        <p:txBody>
          <a:bodyPr/>
          <a:p>
            <a:r>
              <a:rPr lang="en-US" smtClean="0"/>
              <a:t>Click to edit Master title style</a:t>
            </a:r>
            <a:endParaRPr lang="en-GB"/>
          </a:p>
        </p:txBody>
      </p:sp>
      <p:sp>
        <p:nvSpPr>
          <p:cNvPr id="104925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43" name=""/>
        <p:cNvGrpSpPr/>
        <p:nvPr/>
      </p:nvGrpSpPr>
      <p:grpSpPr>
        <a:xfrm>
          <a:off x="0" y="0"/>
          <a:ext cx="0" cy="0"/>
          <a:chOff x="0" y="0"/>
          <a:chExt cx="0" cy="0"/>
        </a:xfrm>
      </p:grpSpPr>
      <p:sp>
        <p:nvSpPr>
          <p:cNvPr id="104925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GB"/>
          </a:p>
        </p:txBody>
      </p:sp>
      <p:sp>
        <p:nvSpPr>
          <p:cNvPr id="104925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1" name=""/>
        <p:cNvGrpSpPr/>
        <p:nvPr/>
      </p:nvGrpSpPr>
      <p:grpSpPr>
        <a:xfrm>
          <a:off x="0" y="0"/>
          <a:ext cx="0" cy="0"/>
          <a:chOff x="0" y="0"/>
          <a:chExt cx="0" cy="0"/>
        </a:xfrm>
      </p:grpSpPr>
      <p:sp>
        <p:nvSpPr>
          <p:cNvPr id="1048595" name="Title 1"/>
          <p:cNvSpPr>
            <a:spLocks noGrp="1"/>
          </p:cNvSpPr>
          <p:nvPr>
            <p:ph type="title"/>
          </p:nvPr>
        </p:nvSpPr>
        <p:spPr/>
        <p:txBody>
          <a:bodyPr/>
          <a:p>
            <a:r>
              <a:rPr dirty="0" lang="en-US" smtClean="0"/>
              <a:t>Click to edit Master title style</a:t>
            </a:r>
            <a:endParaRPr dirty="0" lang="en-GB"/>
          </a:p>
        </p:txBody>
      </p:sp>
      <p:sp>
        <p:nvSpPr>
          <p:cNvPr id="1048596" name="Content Placeholder 2"/>
          <p:cNvSpPr>
            <a:spLocks noGrp="1"/>
          </p:cNvSpPr>
          <p:nvPr>
            <p:ph idx="1"/>
          </p:nvPr>
        </p:nvSpPr>
        <p:spPr/>
        <p:txBody>
          <a:bodyPr/>
          <a:p>
            <a:pPr lvl="0"/>
            <a:r>
              <a:rPr dirty="0" lang="en-US" smtClean="0"/>
              <a:t>Click to edit Master text styles</a:t>
            </a:r>
          </a:p>
          <a:p>
            <a:pPr lvl="1"/>
            <a:r>
              <a:rPr dirty="0" lang="en-US" smtClean="0"/>
              <a:t>Second level</a:t>
            </a:r>
          </a:p>
          <a:p>
            <a:pPr lvl="2"/>
            <a:r>
              <a:rPr dirty="0" lang="en-US" smtClean="0"/>
              <a:t>Third level</a:t>
            </a:r>
          </a:p>
          <a:p>
            <a:pPr lvl="3"/>
            <a:r>
              <a:rPr dirty="0" lang="en-US" smtClean="0"/>
              <a:t>Fourth level</a:t>
            </a:r>
          </a:p>
          <a:p>
            <a:pPr lvl="4"/>
            <a:r>
              <a:rPr dirty="0" lang="en-US" smtClean="0"/>
              <a:t>Fifth level</a:t>
            </a:r>
            <a:endParaRPr dirty="0" lang="en-GB"/>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38" name=""/>
        <p:cNvGrpSpPr/>
        <p:nvPr/>
      </p:nvGrpSpPr>
      <p:grpSpPr>
        <a:xfrm>
          <a:off x="0" y="0"/>
          <a:ext cx="0" cy="0"/>
          <a:chOff x="0" y="0"/>
          <a:chExt cx="0" cy="0"/>
        </a:xfrm>
      </p:grpSpPr>
      <p:sp>
        <p:nvSpPr>
          <p:cNvPr id="104923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GB"/>
          </a:p>
        </p:txBody>
      </p:sp>
      <p:sp>
        <p:nvSpPr>
          <p:cNvPr id="104924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90" name=""/>
        <p:cNvGrpSpPr/>
        <p:nvPr/>
      </p:nvGrpSpPr>
      <p:grpSpPr>
        <a:xfrm>
          <a:off x="0" y="0"/>
          <a:ext cx="0" cy="0"/>
          <a:chOff x="0" y="0"/>
          <a:chExt cx="0" cy="0"/>
        </a:xfrm>
      </p:grpSpPr>
      <p:sp>
        <p:nvSpPr>
          <p:cNvPr id="1048722" name="Title 1"/>
          <p:cNvSpPr>
            <a:spLocks noGrp="1"/>
          </p:cNvSpPr>
          <p:nvPr>
            <p:ph type="title"/>
          </p:nvPr>
        </p:nvSpPr>
        <p:spPr/>
        <p:txBody>
          <a:bodyPr/>
          <a:p>
            <a:r>
              <a:rPr lang="en-US" smtClean="0"/>
              <a:t>Click to edit Master title style</a:t>
            </a:r>
            <a:endParaRPr lang="en-GB"/>
          </a:p>
        </p:txBody>
      </p:sp>
      <p:sp>
        <p:nvSpPr>
          <p:cNvPr id="104872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72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39" name=""/>
        <p:cNvGrpSpPr/>
        <p:nvPr/>
      </p:nvGrpSpPr>
      <p:grpSpPr>
        <a:xfrm>
          <a:off x="0" y="0"/>
          <a:ext cx="0" cy="0"/>
          <a:chOff x="0" y="0"/>
          <a:chExt cx="0" cy="0"/>
        </a:xfrm>
      </p:grpSpPr>
      <p:sp>
        <p:nvSpPr>
          <p:cNvPr id="1049241" name="Title 1"/>
          <p:cNvSpPr>
            <a:spLocks noGrp="1"/>
          </p:cNvSpPr>
          <p:nvPr>
            <p:ph type="title"/>
          </p:nvPr>
        </p:nvSpPr>
        <p:spPr/>
        <p:txBody>
          <a:bodyPr/>
          <a:p>
            <a:r>
              <a:rPr lang="en-US" smtClean="0"/>
              <a:t>Click to edit Master title style</a:t>
            </a:r>
            <a:endParaRPr lang="en-GB"/>
          </a:p>
        </p:txBody>
      </p:sp>
      <p:sp>
        <p:nvSpPr>
          <p:cNvPr id="1049242"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24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9244"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24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4"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GB"/>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4" name=""/>
        <p:cNvGrpSpPr/>
        <p:nvPr/>
      </p:nvGrpSpPr>
      <p:grpSpPr>
        <a:xfrm>
          <a:off x="0" y="0"/>
          <a:ext cx="0" cy="0"/>
          <a:chOff x="0" y="0"/>
          <a:chExt cx="0" cy="0"/>
        </a:xfrm>
      </p:grpSpPr>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40" name=""/>
        <p:cNvGrpSpPr/>
        <p:nvPr/>
      </p:nvGrpSpPr>
      <p:grpSpPr>
        <a:xfrm>
          <a:off x="0" y="0"/>
          <a:ext cx="0" cy="0"/>
          <a:chOff x="0" y="0"/>
          <a:chExt cx="0" cy="0"/>
        </a:xfrm>
      </p:grpSpPr>
      <p:sp>
        <p:nvSpPr>
          <p:cNvPr id="1049246"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GB"/>
          </a:p>
        </p:txBody>
      </p:sp>
      <p:sp>
        <p:nvSpPr>
          <p:cNvPr id="104924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924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41" name=""/>
        <p:cNvGrpSpPr/>
        <p:nvPr/>
      </p:nvGrpSpPr>
      <p:grpSpPr>
        <a:xfrm>
          <a:off x="0" y="0"/>
          <a:ext cx="0" cy="0"/>
          <a:chOff x="0" y="0"/>
          <a:chExt cx="0" cy="0"/>
        </a:xfrm>
      </p:grpSpPr>
      <p:sp>
        <p:nvSpPr>
          <p:cNvPr id="1049249"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GB"/>
          </a:p>
        </p:txBody>
      </p:sp>
      <p:sp>
        <p:nvSpPr>
          <p:cNvPr id="1049250" name="Picture Placeholder 2"/>
          <p:cNvSpPr>
            <a:spLocks noGrp="1"/>
          </p:cNvSpPr>
          <p:nvPr>
            <p:ph type="pic" idx="1"/>
          </p:nvPr>
        </p:nvSpPr>
        <p:spPr>
          <a:xfrm>
            <a:off x="1792288" y="612775"/>
            <a:ext cx="5486400" cy="4114800"/>
          </a:xfrm>
        </p:spPr>
        <p:txBody>
          <a:bodyPr anchor="t" anchorCtr="0" bIns="45720" compatLnSpc="1" lIns="91440" numCol="1" rIns="91440" rtlCol="0" tIns="45720" vert="horz" wrap="square">
            <a:prstTxWarp prst="textNoShape"/>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 typeface="Wingdings" panose="05000000000000000000" pitchFamily="2" charset="2"/>
              <a:buNone/>
            </a:pPr>
            <a:endParaRPr baseline="0" b="0" cap="none" dirty="0" sz="3200" i="0" kern="1200" kumimoji="0" lang="en-GB" noProof="0" normalizeH="0" spc="0" strike="noStrike" u="none">
              <a:ln>
                <a:noFill/>
              </a:ln>
              <a:solidFill>
                <a:schemeClr val="tx1"/>
              </a:solidFill>
              <a:effectLst/>
              <a:uLnTx/>
              <a:uFillTx/>
              <a:latin typeface="Verdana" pitchFamily="34" charset="0"/>
              <a:ea typeface="Verdana" pitchFamily="34" charset="0"/>
              <a:cs typeface="Verdana" pitchFamily="34" charset="0"/>
            </a:endParaRPr>
          </a:p>
        </p:txBody>
      </p:sp>
      <p:sp>
        <p:nvSpPr>
          <p:cNvPr id="1049251"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image" Target="../media/image2.png"/><Relationship Id="rId14" Type="http://schemas.openxmlformats.org/officeDocument/2006/relationships/image" Target="../media/image3.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22" name=""/>
        <p:cNvGrpSpPr/>
        <p:nvPr/>
      </p:nvGrpSpPr>
      <p:grpSpPr>
        <a:xfrm rot="0">
          <a:off x="0" y="0"/>
          <a:ext cx="0" cy="0"/>
          <a:chOff x="0" y="0"/>
          <a:chExt cx="0" cy="0"/>
        </a:xfrm>
      </p:grpSpPr>
      <p:sp>
        <p:nvSpPr>
          <p:cNvPr id="1048576" name=""/>
          <p:cNvSpPr/>
          <p:nvPr>
            <p:ph type="title" sz="full" idx="0"/>
          </p:nvPr>
        </p:nvSpPr>
        <p:spPr>
          <a:xfrm rot="0">
            <a:off x="0" y="0"/>
            <a:ext cx="9144000" cy="1295400"/>
          </a:xfrm>
          <a:prstGeom prst="rect"/>
          <a:noFill/>
          <a:ln>
            <a:noFill/>
          </a:ln>
        </p:spPr>
        <p:txBody>
          <a:bodyPr anchor="ctr" bIns="45720" lIns="91440" rIns="91440" tIns="45720"/>
          <a:p>
            <a:pPr lvl="0"/>
            <a:r>
              <a:rPr altLang="en-US" lang="en-US"/>
              <a:t>Click to edit Master title style</a:t>
            </a:r>
          </a:p>
        </p:txBody>
      </p:sp>
      <p:sp>
        <p:nvSpPr>
          <p:cNvPr id="1048577" name=""/>
          <p:cNvSpPr/>
          <p:nvPr>
            <p:ph type="body" sz="full" idx="1"/>
          </p:nvPr>
        </p:nvSpPr>
        <p:spPr>
          <a:xfrm rot="0">
            <a:off x="0" y="1295400"/>
            <a:ext cx="9144000" cy="4953000"/>
          </a:xfrm>
          <a:prstGeom prst="rect"/>
          <a:noFill/>
          <a:ln>
            <a:noFill/>
          </a:ln>
        </p:spPr>
        <p:txBody>
          <a:bodyPr bIns="45720" lIns="91440" rIns="91440" tIns="45720"/>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8" name=""/>
          <p:cNvSpPr/>
          <p:nvPr>
            <p:ph type="dt" sz="half" idx="2"/>
          </p:nvPr>
        </p:nvSpPr>
        <p:spPr>
          <a:xfrm rot="0">
            <a:off x="457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eaLnBrk="1" hangingPunct="1" latinLnBrk="1" lvl="0"/>
            <a:fld id="{566ABCEB-ACFC-4714-9973-3DA970169C29}" type="datetime1">
              <a:rPr altLang="en-US" sz="1200" lang="en-US">
                <a:solidFill>
                  <a:srgbClr val="898989"/>
                </a:solidFill>
              </a:rPr>
              <a:pPr eaLnBrk="1" hangingPunct="1" latinLnBrk="1" lvl="0"/>
            </a:fld>
            <a:endParaRPr altLang="en-US" sz="1200" lang="en-US">
              <a:solidFill>
                <a:srgbClr val="898989"/>
              </a:solidFill>
            </a:endParaRPr>
          </a:p>
        </p:txBody>
      </p:sp>
      <p:sp>
        <p:nvSpPr>
          <p:cNvPr id="1048579" name=""/>
          <p:cNvSpPr/>
          <p:nvPr>
            <p:ph type="ftr" sz="quarter" idx="3"/>
          </p:nvPr>
        </p:nvSpPr>
        <p:spPr>
          <a:xfrm rot="0">
            <a:off x="3124200" y="6356350"/>
            <a:ext cx="2895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ctr" eaLnBrk="1" hangingPunct="1" latinLnBrk="1" lvl="0"/>
            <a:endParaRPr altLang="en-US" sz="1200" lang="en-US">
              <a:solidFill>
                <a:srgbClr val="898989"/>
              </a:solidFill>
            </a:endParaRPr>
          </a:p>
        </p:txBody>
      </p:sp>
      <p:sp>
        <p:nvSpPr>
          <p:cNvPr id="1048580" name=""/>
          <p:cNvSpPr/>
          <p:nvPr>
            <p:ph type="sldNum" sz="quarter" idx="4"/>
          </p:nvPr>
        </p:nvSpPr>
        <p:spPr>
          <a:xfrm rot="0">
            <a:off x="6553200" y="6356350"/>
            <a:ext cx="2133600" cy="365125"/>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Century Schoolbook" pitchFamily="18" charset="0"/>
                <a:sym typeface="Arial" pitchFamily="34" charset="0"/>
              </a:defRPr>
            </a:lvl5pPr>
          </a:lstStyle>
          <a:p>
            <a:pPr algn="r" eaLnBrk="1" hangingPunct="1" latinLnBrk="1" lvl="0"/>
            <a:fld id="{566ABCEB-ACFC-4714-9973-3DA970169C29}" type="slidenum">
              <a:rPr altLang="en-US" sz="1200" lang="en-US">
                <a:solidFill>
                  <a:srgbClr val="898989"/>
                </a:solidFill>
              </a:rPr>
              <a:pPr algn="r" eaLnBrk="1" hangingPunct="1" latinLnBrk="1" lvl="0"/>
            </a:fld>
            <a:endParaRPr altLang="en-US" sz="1200" lang="en-US">
              <a:solidFill>
                <a:srgbClr val="898989"/>
              </a:solidFill>
            </a:endParaRPr>
          </a:p>
        </p:txBody>
      </p:sp>
      <p:grpSp>
        <p:nvGrpSpPr>
          <p:cNvPr id="23" name=""/>
          <p:cNvGrpSpPr/>
          <p:nvPr/>
        </p:nvGrpSpPr>
        <p:grpSpPr>
          <a:xfrm rot="0">
            <a:off x="0" y="6096000"/>
            <a:ext cx="9144000" cy="762000"/>
            <a:chOff x="1" y="6096000"/>
            <a:chExt cx="9143999" cy="762000"/>
          </a:xfrm>
        </p:grpSpPr>
        <p:pic>
          <p:nvPicPr>
            <p:cNvPr id="2097152" name=""/>
            <p:cNvPicPr>
              <a:picLocks/>
            </p:cNvPicPr>
            <p:nvPr/>
          </p:nvPicPr>
          <p:blipFill>
            <a:blip xmlns:r="http://schemas.openxmlformats.org/officeDocument/2006/relationships" r:embed="rId13"/>
            <a:srcRect l="0" t="0" r="0" b="0"/>
            <a:stretch>
              <a:fillRect/>
            </a:stretch>
          </p:blipFill>
          <p:spPr>
            <a:xfrm rot="0">
              <a:off x="8305800" y="6096000"/>
              <a:ext cx="838200" cy="685800"/>
            </a:xfrm>
            <a:prstGeom prst="rect"/>
            <a:noFill/>
            <a:ln>
              <a:noFill/>
            </a:ln>
          </p:spPr>
        </p:pic>
        <p:pic>
          <p:nvPicPr>
            <p:cNvPr id="2097153" name=""/>
            <p:cNvPicPr>
              <a:picLocks/>
            </p:cNvPicPr>
            <p:nvPr/>
          </p:nvPicPr>
          <p:blipFill>
            <a:blip xmlns:r="http://schemas.openxmlformats.org/officeDocument/2006/relationships" r:embed="rId14"/>
            <a:srcRect l="0" t="0" r="0" b="0"/>
            <a:stretch>
              <a:fillRect/>
            </a:stretch>
          </p:blipFill>
          <p:spPr>
            <a:xfrm rot="0">
              <a:off x="1" y="6096000"/>
              <a:ext cx="761999" cy="762000"/>
            </a:xfrm>
            <a:prstGeom prst="rect"/>
            <a:noFill/>
            <a:ln>
              <a:noFill/>
            </a:ln>
          </p:spPr>
        </p:pic>
      </p:gr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ctr" eaLnBrk="0" fontAlgn="base" hangingPunct="0" rtl="0">
        <a:spcBef>
          <a:spcPct val="0"/>
        </a:spcBef>
        <a:spcAft>
          <a:spcPct val="0"/>
        </a:spcAft>
        <a:defRPr b="1" sz="3600" kern="1200">
          <a:solidFill>
            <a:schemeClr val="tx1"/>
          </a:solidFill>
          <a:latin typeface="Verdana" pitchFamily="34" charset="0"/>
          <a:ea typeface="Verdana" pitchFamily="34" charset="0"/>
          <a:cs typeface="Verdana" pitchFamily="34" charset="0"/>
        </a:defRPr>
      </a:lvl1pPr>
      <a:lvl2pPr algn="ctr" eaLnBrk="0" fontAlgn="base" hangingPunct="0" rtl="0">
        <a:spcBef>
          <a:spcPct val="0"/>
        </a:spcBef>
        <a:spcAft>
          <a:spcPct val="0"/>
        </a:spcAft>
        <a:defRPr b="1" sz="3600">
          <a:solidFill>
            <a:schemeClr val="tx1"/>
          </a:solidFill>
          <a:latin typeface="Verdana" pitchFamily="34" charset="0"/>
          <a:ea typeface="Verdana" pitchFamily="34" charset="0"/>
          <a:cs typeface="Verdana" pitchFamily="34" charset="0"/>
        </a:defRPr>
      </a:lvl2pPr>
      <a:lvl3pPr algn="ctr" eaLnBrk="0" fontAlgn="base" hangingPunct="0" rtl="0">
        <a:spcBef>
          <a:spcPct val="0"/>
        </a:spcBef>
        <a:spcAft>
          <a:spcPct val="0"/>
        </a:spcAft>
        <a:defRPr b="1" sz="3600">
          <a:solidFill>
            <a:schemeClr val="tx1"/>
          </a:solidFill>
          <a:latin typeface="Verdana" pitchFamily="34" charset="0"/>
          <a:ea typeface="Verdana" pitchFamily="34" charset="0"/>
          <a:cs typeface="Verdana" pitchFamily="34" charset="0"/>
        </a:defRPr>
      </a:lvl3pPr>
      <a:lvl4pPr algn="ctr" eaLnBrk="0" fontAlgn="base" hangingPunct="0" rtl="0">
        <a:spcBef>
          <a:spcPct val="0"/>
        </a:spcBef>
        <a:spcAft>
          <a:spcPct val="0"/>
        </a:spcAft>
        <a:defRPr b="1" sz="3600">
          <a:solidFill>
            <a:schemeClr val="tx1"/>
          </a:solidFill>
          <a:latin typeface="Verdana" pitchFamily="34" charset="0"/>
          <a:ea typeface="Verdana" pitchFamily="34" charset="0"/>
          <a:cs typeface="Verdana" pitchFamily="34" charset="0"/>
        </a:defRPr>
      </a:lvl4pPr>
      <a:lvl5pPr algn="ctr" eaLnBrk="0" fontAlgn="base" hangingPunct="0" rtl="0">
        <a:spcBef>
          <a:spcPct val="0"/>
        </a:spcBef>
        <a:spcAft>
          <a:spcPct val="0"/>
        </a:spcAft>
        <a:defRPr b="1" sz="3600">
          <a:solidFill>
            <a:schemeClr val="tx1"/>
          </a:solidFill>
          <a:latin typeface="Verdana" pitchFamily="34" charset="0"/>
          <a:ea typeface="Verdana" pitchFamily="34" charset="0"/>
          <a:cs typeface="Verdana" pitchFamily="34" charset="0"/>
        </a:defRPr>
      </a:lvl5pPr>
      <a:lvl6pPr algn="ctr" fontAlgn="base" marL="457200" rtl="0">
        <a:spcBef>
          <a:spcPct val="0"/>
        </a:spcBef>
        <a:spcAft>
          <a:spcPct val="0"/>
        </a:spcAft>
        <a:defRPr b="1" sz="4400">
          <a:solidFill>
            <a:schemeClr val="tx1"/>
          </a:solidFill>
          <a:latin typeface="Verdana" pitchFamily="34" charset="0"/>
          <a:ea typeface="Verdana" pitchFamily="34" charset="0"/>
          <a:cs typeface="Verdana" pitchFamily="34" charset="0"/>
        </a:defRPr>
      </a:lvl6pPr>
      <a:lvl7pPr algn="ctr" fontAlgn="base" marL="914400" rtl="0">
        <a:spcBef>
          <a:spcPct val="0"/>
        </a:spcBef>
        <a:spcAft>
          <a:spcPct val="0"/>
        </a:spcAft>
        <a:defRPr b="1" sz="4400">
          <a:solidFill>
            <a:schemeClr val="tx1"/>
          </a:solidFill>
          <a:latin typeface="Verdana" pitchFamily="34" charset="0"/>
          <a:ea typeface="Verdana" pitchFamily="34" charset="0"/>
          <a:cs typeface="Verdana" pitchFamily="34" charset="0"/>
        </a:defRPr>
      </a:lvl7pPr>
      <a:lvl8pPr algn="ctr" fontAlgn="base" marL="1371600" rtl="0">
        <a:spcBef>
          <a:spcPct val="0"/>
        </a:spcBef>
        <a:spcAft>
          <a:spcPct val="0"/>
        </a:spcAft>
        <a:defRPr b="1" sz="4400">
          <a:solidFill>
            <a:schemeClr val="tx1"/>
          </a:solidFill>
          <a:latin typeface="Verdana" pitchFamily="34" charset="0"/>
          <a:ea typeface="Verdana" pitchFamily="34" charset="0"/>
          <a:cs typeface="Verdana" pitchFamily="34" charset="0"/>
        </a:defRPr>
      </a:lvl8pPr>
      <a:lvl9pPr algn="ctr" fontAlgn="base" marL="1828800" rtl="0">
        <a:spcBef>
          <a:spcPct val="0"/>
        </a:spcBef>
        <a:spcAft>
          <a:spcPct val="0"/>
        </a:spcAft>
        <a:defRPr b="1" sz="4400">
          <a:solidFill>
            <a:schemeClr val="tx1"/>
          </a:solidFill>
          <a:latin typeface="Verdana" pitchFamily="34" charset="0"/>
          <a:ea typeface="Verdana" pitchFamily="34" charset="0"/>
          <a:cs typeface="Verdana" pitchFamily="34" charset="0"/>
        </a:defRPr>
      </a:lvl9pPr>
    </p:titleStyle>
    <p:bodyStyle>
      <a:lvl1pPr algn="l" eaLnBrk="0" fontAlgn="base" hangingPunct="0" indent="-342900" marL="342900" rtl="0">
        <a:spcBef>
          <a:spcPct val="20000"/>
        </a:spcBef>
        <a:spcAft>
          <a:spcPct val="0"/>
        </a:spcAft>
        <a:buFont typeface="Wingdings" panose="05000000000000000000" pitchFamily="2" charset="2"/>
        <a:buChar char="q"/>
        <a:defRPr sz="3200" kern="1200">
          <a:solidFill>
            <a:schemeClr val="tx1"/>
          </a:solidFill>
          <a:latin typeface="Verdana" pitchFamily="34" charset="0"/>
          <a:ea typeface="Verdana" pitchFamily="34" charset="0"/>
          <a:cs typeface="Verdana" pitchFamily="34" charset="0"/>
        </a:defRPr>
      </a:lvl1pPr>
      <a:lvl2pPr algn="l" eaLnBrk="0" fontAlgn="base" hangingPunct="0" indent="-285750" marL="742950" rtl="0">
        <a:spcBef>
          <a:spcPct val="20000"/>
        </a:spcBef>
        <a:spcAft>
          <a:spcPct val="0"/>
        </a:spcAft>
        <a:buFont typeface="Courier New" panose="02070309020205020404" pitchFamily="49" charset="0"/>
        <a:buChar char="o"/>
        <a:defRPr sz="2800" kern="1200">
          <a:solidFill>
            <a:schemeClr val="tx1"/>
          </a:solidFill>
          <a:latin typeface="Verdana" pitchFamily="34" charset="0"/>
          <a:ea typeface="Verdana" pitchFamily="34" charset="0"/>
          <a:cs typeface="Verdana" pitchFamily="34" charset="0"/>
        </a:defRPr>
      </a:lvl2pPr>
      <a:lvl3pPr algn="l" eaLnBrk="0" fontAlgn="base" hangingPunct="0" indent="-228600" marL="1143000" rtl="0">
        <a:spcBef>
          <a:spcPct val="20000"/>
        </a:spcBef>
        <a:spcAft>
          <a:spcPct val="0"/>
        </a:spcAft>
        <a:buFont typeface="Wingdings" panose="05000000000000000000" pitchFamily="2" charset="2"/>
        <a:buChar char="ü"/>
        <a:defRPr sz="2400" kern="1200">
          <a:solidFill>
            <a:schemeClr val="tx1"/>
          </a:solidFill>
          <a:latin typeface="Verdana" pitchFamily="34" charset="0"/>
          <a:ea typeface="Verdana" pitchFamily="34" charset="0"/>
          <a:cs typeface="Verdana" pitchFamily="34" charset="0"/>
        </a:defRPr>
      </a:lvl3pPr>
      <a:lvl4pPr algn="l" eaLnBrk="0" fontAlgn="base" hangingPunct="0" indent="-228600" marL="1600200" rtl="0">
        <a:spcBef>
          <a:spcPct val="20000"/>
        </a:spcBef>
        <a:spcAft>
          <a:spcPct val="0"/>
        </a:spcAft>
        <a:buFont typeface="Wingdings" panose="05000000000000000000" pitchFamily="2" charset="2"/>
        <a:buChar char="v"/>
        <a:defRPr sz="2000" kern="1200">
          <a:solidFill>
            <a:schemeClr val="tx1"/>
          </a:solidFill>
          <a:latin typeface="Verdana" pitchFamily="34" charset="0"/>
          <a:ea typeface="Verdana" pitchFamily="34" charset="0"/>
          <a:cs typeface="Verdana" pitchFamily="34" charset="0"/>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Verdana" pitchFamily="34" charset="0"/>
          <a:ea typeface="Verdana" pitchFamily="34" charset="0"/>
          <a:cs typeface="Verdana" pitchFamily="34" charset="0"/>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7.xml"/><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emf"/><Relationship Id="rId3" Type="http://schemas.openxmlformats.org/officeDocument/2006/relationships/themeOverride" Target="../theme/themeOverride8.xml"/><Relationship Id="rId4" Type="http://schemas.openxmlformats.org/officeDocument/2006/relationships/slideLayout" Target="../slideLayouts/slideLayout2.xml"/><Relationship Id="rId5"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emf"/><Relationship Id="rId3" Type="http://schemas.openxmlformats.org/officeDocument/2006/relationships/themeOverride" Target="../theme/themeOverride9.xml"/><Relationship Id="rId4" Type="http://schemas.openxmlformats.org/officeDocument/2006/relationships/slideLayout" Target="../slideLayouts/slideLayout2.xml"/><Relationship Id="rId5"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0.xml"/><Relationship Id="rId3" Type="http://schemas.openxmlformats.org/officeDocument/2006/relationships/slideLayout" Target="../slideLayouts/slideLayout2.xml"/><Relationship Id="rId4"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1.xml"/><Relationship Id="rId3" Type="http://schemas.openxmlformats.org/officeDocument/2006/relationships/slideLayout" Target="../slideLayouts/slideLayout2.xml"/><Relationship Id="rId4"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xml"/><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 Id="rId3"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2.xml"/><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3.xml"/><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image" Target="../media/image14.emf"/><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image" Target="../media/image15.emf"/><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4.xml.rels><?xml version="1.0" encoding="UTF-8" standalone="yes"?>
<Relationships xmlns="http://schemas.openxmlformats.org/package/2006/relationships"><Relationship Id="rId1" Type="http://schemas.openxmlformats.org/officeDocument/2006/relationships/image" Target="../media/image17.emf"/><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4.xml"/><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5.xml"/><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6.xml"/><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9" name=""/>
        <p:cNvGrpSpPr/>
        <p:nvPr/>
      </p:nvGrpSpPr>
      <p:grpSpPr>
        <a:xfrm rot="0">
          <a:off x="0" y="0"/>
          <a:ext cx="0" cy="0"/>
          <a:chOff x="0" y="0"/>
          <a:chExt cx="0" cy="0"/>
        </a:xfrm>
      </p:grpSpPr>
      <p:sp>
        <p:nvSpPr>
          <p:cNvPr id="1048588" name=""/>
          <p:cNvSpPr/>
          <p:nvPr>
            <p:ph type="ctrTitle" sz="full" idx="0"/>
          </p:nvPr>
        </p:nvSpPr>
        <p:spPr>
          <a:xfrm rot="0">
            <a:off x="685800" y="2209800"/>
            <a:ext cx="7772400" cy="1470025"/>
          </a:xfrm>
          <a:prstGeom prst="rect"/>
          <a:noFill/>
          <a:ln>
            <a:noFill/>
          </a:ln>
        </p:spPr>
        <p:txBody>
          <a:bodyPr anchor="ctr" bIns="45720" lIns="91440" rIns="91440" tIns="45720"/>
          <a:lstStyle>
            <a:lvl1pPr algn="ctr">
              <a:defRPr sz="3600"/>
            </a:lvl1pPr>
          </a:lstStyle>
          <a:p>
            <a:pPr eaLnBrk="1" hangingPunct="1" latinLnBrk="1" lvl="0"/>
            <a:r>
              <a:rPr altLang="en-US" lang="en-US"/>
              <a:t>Module 1: </a:t>
            </a:r>
          </a:p>
        </p:txBody>
      </p:sp>
      <p:sp>
        <p:nvSpPr>
          <p:cNvPr id="1048589" name=""/>
          <p:cNvSpPr/>
          <p:nvPr>
            <p:ph type="subTitle" sz="full" idx="1"/>
          </p:nvPr>
        </p:nvSpPr>
        <p:spPr>
          <a:xfrm rot="0">
            <a:off x="1371600" y="3886200"/>
            <a:ext cx="6400800" cy="1752600"/>
          </a:xfrm>
          <a:prstGeom prst="rect"/>
          <a:noFill/>
          <a:ln>
            <a:noFill/>
          </a:ln>
        </p:spPr>
        <p:txBody>
          <a:bodyPr anchor="t" bIns="45720" lIns="91440" rIns="91440" tIns="45720"/>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eaLnBrk="1" hangingPunct="1" latinLnBrk="1" lvl="0">
              <a:buFont typeface="Arial" pitchFamily="34" charset="0"/>
              <a:buNone/>
            </a:pPr>
            <a:r>
              <a:rPr altLang="en-US" b="1" lang="en-US"/>
              <a:t>HIV Information</a:t>
            </a:r>
          </a:p>
          <a:p>
            <a:pPr eaLnBrk="1" hangingPunct="1" latinLnBrk="1" lvl="0">
              <a:buFont typeface="Arial" pitchFamily="34" charset="0"/>
              <a:buNone/>
            </a:pPr>
            <a:endParaRPr altLang="en-US" lang="en-US"/>
          </a:p>
        </p:txBody>
      </p:sp>
      <p:grpSp>
        <p:nvGrpSpPr>
          <p:cNvPr id="30" name=""/>
          <p:cNvGrpSpPr/>
          <p:nvPr/>
        </p:nvGrpSpPr>
        <p:grpSpPr>
          <a:xfrm rot="0">
            <a:off x="0" y="6096000"/>
            <a:ext cx="9144000" cy="762000"/>
            <a:chOff x="1" y="6096000"/>
            <a:chExt cx="9143999" cy="762000"/>
          </a:xfrm>
        </p:grpSpPr>
        <p:pic>
          <p:nvPicPr>
            <p:cNvPr id="2097158" name=""/>
            <p:cNvPicPr>
              <a:picLocks/>
            </p:cNvPicPr>
            <p:nvPr/>
          </p:nvPicPr>
          <p:blipFill>
            <a:blip xmlns:r="http://schemas.openxmlformats.org/officeDocument/2006/relationships" r:embed="rId1"/>
            <a:srcRect l="0" t="0" r="0" b="0"/>
            <a:stretch>
              <a:fillRect/>
            </a:stretch>
          </p:blipFill>
          <p:spPr>
            <a:xfrm rot="0">
              <a:off x="8305800" y="6096000"/>
              <a:ext cx="838200" cy="685800"/>
            </a:xfrm>
            <a:prstGeom prst="rect"/>
            <a:noFill/>
            <a:ln>
              <a:noFill/>
            </a:ln>
          </p:spPr>
        </p:pic>
        <p:pic>
          <p:nvPicPr>
            <p:cNvPr id="2097159" name=""/>
            <p:cNvPicPr>
              <a:picLocks/>
            </p:cNvPicPr>
            <p:nvPr/>
          </p:nvPicPr>
          <p:blipFill>
            <a:blip xmlns:r="http://schemas.openxmlformats.org/officeDocument/2006/relationships" r:embed="rId2"/>
            <a:srcRect l="0" t="0" r="0" b="0"/>
            <a:stretch>
              <a:fillRect/>
            </a:stretch>
          </p:blipFill>
          <p:spPr>
            <a:xfrm rot="0">
              <a:off x="1" y="6096000"/>
              <a:ext cx="761999" cy="762000"/>
            </a:xfrm>
            <a:prstGeom prst="rect"/>
            <a:noFill/>
            <a:ln>
              <a:noFill/>
            </a:ln>
          </p:spPr>
        </p:pic>
      </p:gr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sp>
        <p:nvSpPr>
          <p:cNvPr id="1048630" name=""/>
          <p:cNvSpPr/>
          <p:nvPr>
            <p:ph type="title" sz="full" idx="0"/>
          </p:nvPr>
        </p:nvSpPr>
        <p:spPr>
          <a:xfrm rot="0">
            <a:off x="0" y="381000"/>
            <a:ext cx="9144000" cy="914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lvl="0"/>
            <a:r>
              <a:rPr altLang="en-US" lang="en-US">
                <a:ea typeface="Calibri" pitchFamily="34" charset="0"/>
              </a:rPr>
              <a:t>GLOBAL AIDS INDICATORS (UNAIDS 2016)</a:t>
            </a:r>
            <a:br/>
            <a:endParaRPr altLang="en-US" b="0" lang="en-US">
              <a:latin typeface="Arial" pitchFamily="34" charset="0"/>
              <a:ea typeface="Calibri" pitchFamily="34" charset="0"/>
            </a:endParaRPr>
          </a:p>
        </p:txBody>
      </p:sp>
      <p:sp>
        <p:nvSpPr>
          <p:cNvPr id="1048631"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000" lang="en-US"/>
              <a:t>Globally, there were an estimated </a:t>
            </a:r>
            <a:r>
              <a:rPr altLang="en-US" sz="2000" lang="en-US"/>
              <a:t>36.7 million [34.0 million–39.8 million] </a:t>
            </a:r>
            <a:r>
              <a:rPr altLang="en-US" sz="2000" lang="en-US"/>
              <a:t>people living with HIV in 2015 </a:t>
            </a:r>
          </a:p>
          <a:p>
            <a:pPr lvl="0">
              <a:buClr>
                <a:srgbClr val="FF0000"/>
              </a:buClr>
              <a:buFont typeface="Webdings" pitchFamily="18" charset="2"/>
              <a:buChar char="-"/>
            </a:pPr>
            <a:r>
              <a:rPr altLang="en-US" sz="2000" lang="en-US"/>
              <a:t>The annual number of new HIV infections declined from </a:t>
            </a:r>
            <a:r>
              <a:rPr altLang="en-US" sz="2000" lang="en-US"/>
              <a:t>2.2 million [2.0 million–2.5 million] </a:t>
            </a:r>
            <a:r>
              <a:rPr altLang="en-US" sz="2000" lang="en-US"/>
              <a:t> in 2010 to </a:t>
            </a:r>
            <a:r>
              <a:rPr altLang="en-US" sz="2000" lang="en-US"/>
              <a:t>2.1 million [1.8 million–2.4 million] </a:t>
            </a:r>
            <a:r>
              <a:rPr altLang="en-US" sz="2000" lang="en-US"/>
              <a:t>in 2015.</a:t>
            </a:r>
          </a:p>
          <a:p>
            <a:pPr lvl="0">
              <a:buClr>
                <a:srgbClr val="FF0000"/>
              </a:buClr>
              <a:buFont typeface="Webdings" pitchFamily="18" charset="2"/>
              <a:buChar char="-"/>
            </a:pPr>
            <a:r>
              <a:rPr altLang="en-US" sz="2000" lang="en-US"/>
              <a:t>Overall, </a:t>
            </a:r>
            <a:r>
              <a:rPr altLang="en-US" sz="2000" lang="en-US"/>
              <a:t>1.1 million [940 000–1.3 million] </a:t>
            </a:r>
            <a:r>
              <a:rPr altLang="en-US" sz="2000" lang="en-US"/>
              <a:t>people died due to AIDS in 2015, compared with an estimated </a:t>
            </a:r>
            <a:r>
              <a:rPr altLang="en-US" sz="2000" lang="en-US"/>
              <a:t>1.5 million [1.3 million–1.7 million]</a:t>
            </a:r>
            <a:r>
              <a:rPr altLang="en-US" sz="2000" lang="en-US"/>
              <a:t>in 2010. </a:t>
            </a:r>
          </a:p>
          <a:p>
            <a:pPr lvl="0">
              <a:buClr>
                <a:srgbClr val="FF0000"/>
              </a:buClr>
              <a:buFont typeface="Webdings" pitchFamily="18" charset="2"/>
              <a:buChar char="-"/>
            </a:pPr>
            <a:r>
              <a:rPr altLang="en-US" sz="2000" lang="en-US">
                <a:solidFill>
                  <a:srgbClr val="000000"/>
                </a:solidFill>
              </a:rPr>
              <a:t>The WHO African Region is the most affected region, with 25.6 million people living with HIV in 2015. The African region also accounts for almost two thirds of the global total of new HIV infections.</a:t>
            </a:r>
          </a:p>
          <a:p>
            <a:pPr lvl="0">
              <a:buClr>
                <a:srgbClr val="FF0000"/>
              </a:buClr>
              <a:buFont typeface="Webdings" pitchFamily="18" charset="2"/>
              <a:buChar char="-"/>
            </a:pPr>
            <a:endParaRPr altLang="en-US" sz="2000" lang="en-US"/>
          </a:p>
          <a:p>
            <a:pPr lvl="0"/>
            <a:endParaRPr altLang="en-US"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35" name=""/>
        <p:cNvGrpSpPr/>
        <p:nvPr/>
      </p:nvGrpSpPr>
      <p:grpSpPr>
        <a:xfrm rot="0">
          <a:off x="0" y="0"/>
          <a:ext cx="0" cy="0"/>
          <a:chOff x="0" y="0"/>
          <a:chExt cx="0" cy="0"/>
        </a:xfrm>
      </p:grpSpPr>
      <p:sp>
        <p:nvSpPr>
          <p:cNvPr id="1048635"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2800" lang="en-US"/>
              <a:t>Estimated Number of Women, Young, Children Newly Infected With HIV During 2016</a:t>
            </a:r>
          </a:p>
        </p:txBody>
      </p:sp>
      <p:sp>
        <p:nvSpPr>
          <p:cNvPr id="1048636"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000" lang="en-US"/>
              <a:t>Women account for half of all people living with HIV worldwide, and nearly 60% of HIV infections in sub-Saharan Africa. Over the last 10 years, the proportion of women among people living with HIV has remained stable globally, but has increased in many regions.</a:t>
            </a:r>
          </a:p>
          <a:p>
            <a:pPr lvl="0">
              <a:buClr>
                <a:srgbClr val="FF0000"/>
              </a:buClr>
              <a:buFont typeface="Webdings" pitchFamily="18" charset="2"/>
              <a:buChar char="-"/>
            </a:pPr>
            <a:r>
              <a:rPr altLang="en-US" sz="2000" lang="en-US">
                <a:solidFill>
                  <a:srgbClr val="333333"/>
                </a:solidFill>
                <a:latin typeface="Open Sans" pitchFamily="0" charset="1"/>
              </a:rPr>
              <a:t>2.1 million were children under 15 years of age and </a:t>
            </a:r>
          </a:p>
          <a:p>
            <a:pPr lvl="0">
              <a:buClr>
                <a:srgbClr val="FF0000"/>
              </a:buClr>
              <a:buFont typeface="Webdings" pitchFamily="18" charset="2"/>
              <a:buChar char="-"/>
            </a:pPr>
            <a:r>
              <a:rPr altLang="en-US" sz="2000" lang="en-US">
                <a:solidFill>
                  <a:srgbClr val="333333"/>
                </a:solidFill>
                <a:latin typeface="Open Sans" pitchFamily="0" charset="1"/>
              </a:rPr>
              <a:t>about 18.8 million were women and girls.</a:t>
            </a: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138" name=""/>
        <p:cNvGrpSpPr/>
        <p:nvPr/>
      </p:nvGrpSpPr>
      <p:grpSpPr>
        <a:xfrm rot="0">
          <a:off x="0" y="0"/>
          <a:ext cx="0" cy="0"/>
          <a:chOff x="0" y="0"/>
          <a:chExt cx="0" cy="0"/>
        </a:xfrm>
      </p:grpSpPr>
      <p:sp>
        <p:nvSpPr>
          <p:cNvPr id="1048640"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HIV among children</a:t>
            </a:r>
          </a:p>
        </p:txBody>
      </p:sp>
      <p:sp>
        <p:nvSpPr>
          <p:cNvPr id="1048641"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400" lang="en-US"/>
              <a:t>It is estimated that more than 90% of children living with HIV acquired the virus during pregnancy, birth or breastfeeding—forms of HIV transmission that can be prevented. A small fraction of HIV infections in children are caused by contaminated injections, the transfusion of infected blood or blood products, sexual abuse, sexual intercourse (although this is a significant mode of transmission among adolescents), or scarification</a:t>
            </a:r>
          </a:p>
          <a:p>
            <a:pPr lvl="0">
              <a:buClr>
                <a:srgbClr val="FF0000"/>
              </a:buClr>
              <a:buFont typeface="Webdings" pitchFamily="18" charset="2"/>
              <a:buChar char="-"/>
            </a:pPr>
            <a:r>
              <a:rPr altLang="en-US" sz="2400" lang="en-US"/>
              <a:t>In 2007, an estimated 270 000 [250 000–290 000] HIV-infected children younger than 15 years died because of AIDS—more than 90% of them in sub-Saharan Africa</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41" name=""/>
        <p:cNvGrpSpPr/>
        <p:nvPr/>
      </p:nvGrpSpPr>
      <p:grpSpPr>
        <a:xfrm rot="0">
          <a:off x="0" y="0"/>
          <a:ext cx="0" cy="0"/>
          <a:chOff x="0" y="0"/>
          <a:chExt cx="0" cy="0"/>
        </a:xfrm>
      </p:grpSpPr>
      <p:sp>
        <p:nvSpPr>
          <p:cNvPr id="1048645"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Epidemic update: Kenya </a:t>
            </a:r>
            <a:br/>
            <a:endParaRPr altLang="en-US" lang="en-US"/>
          </a:p>
        </p:txBody>
      </p:sp>
      <p:pic>
        <p:nvPicPr>
          <p:cNvPr id="2097160" name=""/>
          <p:cNvPicPr>
            <a:picLocks/>
          </p:cNvPicPr>
          <p:nvPr/>
        </p:nvPicPr>
        <p:blipFill>
          <a:blip xmlns:r="http://schemas.openxmlformats.org/officeDocument/2006/relationships" r:embed="rId2"/>
          <a:srcRect l="0" t="0" r="0" b="0"/>
          <a:stretch>
            <a:fillRect/>
          </a:stretch>
        </p:blipFill>
        <p:spPr>
          <a:xfrm rot="0">
            <a:off x="-44450" y="841375"/>
            <a:ext cx="8658225" cy="5721350"/>
          </a:xfrm>
          <a:prstGeom prst="rect"/>
          <a:noFill/>
          <a:ln>
            <a:noFill/>
          </a:ln>
        </p:spPr>
      </p:pic>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44" name=""/>
        <p:cNvGrpSpPr/>
        <p:nvPr/>
      </p:nvGrpSpPr>
      <p:grpSpPr>
        <a:xfrm rot="0">
          <a:off x="0" y="0"/>
          <a:ext cx="0" cy="0"/>
          <a:chOff x="0" y="0"/>
          <a:chExt cx="0" cy="0"/>
        </a:xfrm>
      </p:grpSpPr>
      <p:sp>
        <p:nvSpPr>
          <p:cNvPr id="1048649" name=""/>
          <p:cNvSpPr/>
          <p:nvPr>
            <p:ph type="title" sz="full" idx="0"/>
          </p:nvPr>
        </p:nvSpPr>
        <p:spPr>
          <a:xfrm rot="0">
            <a:off x="0" y="228600"/>
            <a:ext cx="9144000" cy="1066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3200" lang="en-US"/>
              <a:t>Epidemiology of HIV/AIDS in Children (under 15 yrs)</a:t>
            </a:r>
            <a:br/>
            <a:endParaRPr altLang="en-US" lang="en-US"/>
          </a:p>
        </p:txBody>
      </p:sp>
      <p:pic>
        <p:nvPicPr>
          <p:cNvPr id="2097161" name=""/>
          <p:cNvPicPr>
            <a:picLocks/>
          </p:cNvPicPr>
          <p:nvPr/>
        </p:nvPicPr>
        <p:blipFill>
          <a:blip xmlns:r="http://schemas.openxmlformats.org/officeDocument/2006/relationships" r:embed="rId2"/>
          <a:srcRect l="0" t="0" r="0" b="0"/>
          <a:stretch>
            <a:fillRect/>
          </a:stretch>
        </p:blipFill>
        <p:spPr>
          <a:xfrm rot="0">
            <a:off x="-384175" y="1444625"/>
            <a:ext cx="8599488" cy="2965450"/>
          </a:xfrm>
          <a:prstGeom prst="rect"/>
          <a:noFill/>
          <a:ln>
            <a:noFill/>
          </a:ln>
        </p:spPr>
      </p:pic>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47" name=""/>
        <p:cNvGrpSpPr/>
        <p:nvPr/>
      </p:nvGrpSpPr>
      <p:grpSpPr>
        <a:xfrm rot="0">
          <a:off x="0" y="0"/>
          <a:ext cx="0" cy="0"/>
          <a:chOff x="0" y="0"/>
          <a:chExt cx="0" cy="0"/>
        </a:xfrm>
      </p:grpSpPr>
      <p:sp>
        <p:nvSpPr>
          <p:cNvPr id="1048653" name=""/>
          <p:cNvSpPr/>
          <p:nvPr>
            <p:ph type="title" sz="full" idx="0"/>
          </p:nvPr>
        </p:nvSpPr>
        <p:spPr>
          <a:xfrm rot="0">
            <a:off x="0" y="457200"/>
            <a:ext cx="91440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3400" lang="en-US">
                <a:solidFill>
                  <a:srgbClr val="000000"/>
                </a:solidFill>
                <a:ea typeface="Calibri" pitchFamily="34" charset="0"/>
              </a:rPr>
              <a:t>Epidemiology/Impact of HIV/AIDS in Kenya</a:t>
            </a:r>
            <a:br/>
            <a:endParaRPr altLang="en-US" lang="en-US">
              <a:solidFill>
                <a:srgbClr val="000000"/>
              </a:solidFill>
              <a:latin typeface="Arial" pitchFamily="34" charset="0"/>
              <a:ea typeface="Calibri" pitchFamily="34" charset="0"/>
            </a:endParaRPr>
          </a:p>
        </p:txBody>
      </p:sp>
      <p:sp>
        <p:nvSpPr>
          <p:cNvPr id="1048654" name=""/>
          <p:cNvSpPr/>
          <p:nvPr/>
        </p:nvSpPr>
        <p:spPr>
          <a:xfrm rot="0">
            <a:off x="0" y="1447800"/>
            <a:ext cx="8305800" cy="3786187"/>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60% medical beds- HIV/AIDS</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40% Paediatric beds-HIV/AIDS</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&gt;50% TB patients – HIV +</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&gt;25% STI patients – HIV</a:t>
            </a:r>
          </a:p>
          <a:p>
            <a:pPr indent="0" lvl="0" marL="0">
              <a:spcBef>
                <a:spcPct val="0"/>
              </a:spcBef>
              <a:buClr>
                <a:srgbClr val="FF0000"/>
              </a:buClr>
              <a:buFont typeface="Webdings" pitchFamily="18" charset="2"/>
              <a:buChar char="-"/>
            </a:pPr>
            <a:endParaRPr altLang="en-US" sz="2400" lang="en-US">
              <a:solidFill>
                <a:srgbClr val="000000"/>
              </a:solidFill>
              <a:ea typeface="Arial" pitchFamily="34" charset="0"/>
            </a:endParaRPr>
          </a:p>
          <a:p>
            <a:pPr indent="0" lvl="0" marL="0">
              <a:spcBef>
                <a:spcPct val="0"/>
              </a:spcBef>
              <a:buClr>
                <a:srgbClr val="FF0000"/>
              </a:buClr>
              <a:buFont typeface="Webdings" pitchFamily="18" charset="2"/>
              <a:buChar char="-"/>
            </a:pPr>
            <a:endParaRPr altLang="en-US" sz="2400" lang="en-US">
              <a:solidFill>
                <a:srgbClr val="000000"/>
              </a:solidFill>
              <a:ea typeface="Arial" pitchFamily="34" charset="0"/>
            </a:endParaRPr>
          </a:p>
          <a:p>
            <a:pPr indent="0" lvl="0" marL="0">
              <a:spcBef>
                <a:spcPct val="0"/>
              </a:spcBef>
              <a:buClr>
                <a:srgbClr val="FF0000"/>
              </a:buClr>
              <a:buFont typeface="Webdings" pitchFamily="18" charset="2"/>
              <a:buChar char="-"/>
            </a:pPr>
            <a:endParaRPr altLang="en-US" sz="2400" lang="en-US">
              <a:solidFill>
                <a:srgbClr val="000000"/>
              </a:solidFill>
              <a:ea typeface="Arial" pitchFamily="34" charset="0"/>
            </a:endParaRPr>
          </a:p>
          <a:p>
            <a:pPr indent="0" lvl="0" marL="0">
              <a:spcBef>
                <a:spcPct val="0"/>
              </a:spcBef>
              <a:buClr>
                <a:srgbClr val="FF0000"/>
              </a:buClr>
              <a:buFontTx/>
              <a:buNone/>
            </a:pPr>
            <a:r>
              <a:rPr altLang="en-US" sz="2400" lang="en-US">
                <a:ea typeface="Arial" pitchFamily="34" charset="0"/>
              </a:rPr>
              <a:t>Health workers face both the medical and social challenges of HIV/AIDS on a daily basis</a:t>
            </a:r>
          </a:p>
          <a:p>
            <a:pPr indent="0" lvl="0" marL="0">
              <a:spcBef>
                <a:spcPct val="0"/>
              </a:spcBef>
              <a:buClr>
                <a:srgbClr val="FF0000"/>
              </a:buClr>
              <a:buFont typeface="Webdings" pitchFamily="18" charset="2"/>
              <a:buChar char="-"/>
            </a:pPr>
            <a:endParaRPr altLang="en-US" sz="2400" lang="en-US">
              <a:latin typeface="Arial" pitchFamily="34" charset="0"/>
              <a:ea typeface="Arial" pitchFamily="34" charset="0"/>
            </a:endParaRP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50" name=""/>
        <p:cNvGrpSpPr/>
        <p:nvPr/>
      </p:nvGrpSpPr>
      <p:grpSpPr>
        <a:xfrm rot="0">
          <a:off x="0" y="0"/>
          <a:ext cx="0" cy="0"/>
          <a:chOff x="0" y="0"/>
          <a:chExt cx="0" cy="0"/>
        </a:xfrm>
      </p:grpSpPr>
      <p:sp>
        <p:nvSpPr>
          <p:cNvPr id="1048658"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HIV transmission modes</a:t>
            </a:r>
          </a:p>
        </p:txBody>
      </p:sp>
      <p:sp>
        <p:nvSpPr>
          <p:cNvPr id="1048659"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lnSpc>
                <a:spcPct val="80000"/>
              </a:lnSpc>
              <a:buNone/>
            </a:pPr>
            <a:r>
              <a:rPr altLang="en-US" sz="2200" lang="en-US"/>
              <a:t>HIV is mainly transmitted:-</a:t>
            </a:r>
          </a:p>
          <a:p>
            <a:pPr lvl="0">
              <a:lnSpc>
                <a:spcPct val="80000"/>
              </a:lnSpc>
              <a:buClr>
                <a:srgbClr val="FF0000"/>
              </a:buClr>
              <a:buFont typeface="Webdings" pitchFamily="18" charset="2"/>
              <a:buChar char="-"/>
            </a:pPr>
            <a:r>
              <a:rPr altLang="en-US" sz="2200" lang="en-US"/>
              <a:t>through unprotected sexual intercourse with an infected person</a:t>
            </a:r>
          </a:p>
          <a:p>
            <a:pPr lvl="0">
              <a:lnSpc>
                <a:spcPct val="80000"/>
              </a:lnSpc>
              <a:buClr>
                <a:srgbClr val="FF0000"/>
              </a:buClr>
              <a:buFont typeface="Webdings" pitchFamily="18" charset="2"/>
              <a:buChar char="-"/>
            </a:pPr>
            <a:r>
              <a:rPr altLang="en-US" sz="2200" lang="en-US"/>
              <a:t>through exposure to blood, blood products, body fluids and other tissues, e.g. organ</a:t>
            </a:r>
            <a:r>
              <a:rPr altLang="en-US" sz="2200" lang="en-US"/>
              <a:t> </a:t>
            </a:r>
            <a:r>
              <a:rPr altLang="en-US" sz="2200" lang="en-US"/>
              <a:t>transplants</a:t>
            </a:r>
          </a:p>
          <a:p>
            <a:pPr lvl="0">
              <a:lnSpc>
                <a:spcPct val="80000"/>
              </a:lnSpc>
              <a:buClr>
                <a:srgbClr val="FF0000"/>
              </a:buClr>
              <a:buFont typeface="Webdings" pitchFamily="18" charset="2"/>
              <a:buChar char="-"/>
            </a:pPr>
            <a:r>
              <a:rPr altLang="en-US" sz="2200" lang="en-US"/>
              <a:t>and during pregnancy, birth, or breastfeeding from infected mother to child</a:t>
            </a:r>
          </a:p>
          <a:p>
            <a:pPr lvl="0">
              <a:lnSpc>
                <a:spcPct val="80000"/>
              </a:lnSpc>
              <a:buNone/>
            </a:pPr>
            <a:r>
              <a:rPr altLang="en-US" sz="2200" lang="en-US"/>
              <a:t> </a:t>
            </a:r>
          </a:p>
          <a:p>
            <a:pPr lvl="0">
              <a:lnSpc>
                <a:spcPct val="80000"/>
              </a:lnSpc>
              <a:buNone/>
            </a:pPr>
            <a:r>
              <a:rPr altLang="en-US" sz="2200" lang="en-US"/>
              <a:t>The fluids from an infected person that can potentially transmit</a:t>
            </a:r>
          </a:p>
          <a:p>
            <a:pPr lvl="0">
              <a:lnSpc>
                <a:spcPct val="80000"/>
              </a:lnSpc>
              <a:buNone/>
            </a:pPr>
            <a:r>
              <a:rPr altLang="en-US" sz="2200" lang="en-US"/>
              <a:t>HIV include:</a:t>
            </a:r>
          </a:p>
          <a:p>
            <a:pPr lvl="0">
              <a:lnSpc>
                <a:spcPct val="80000"/>
              </a:lnSpc>
              <a:buClr>
                <a:srgbClr val="FF0000"/>
              </a:buClr>
              <a:buFont typeface="Webdings" pitchFamily="18" charset="2"/>
              <a:buChar char="-"/>
            </a:pPr>
            <a:r>
              <a:rPr altLang="en-US" sz="2200" lang="en-US"/>
              <a:t>Blood</a:t>
            </a:r>
          </a:p>
          <a:p>
            <a:pPr lvl="0">
              <a:lnSpc>
                <a:spcPct val="80000"/>
              </a:lnSpc>
              <a:buClr>
                <a:srgbClr val="FF0000"/>
              </a:buClr>
              <a:buFont typeface="Webdings" pitchFamily="18" charset="2"/>
              <a:buChar char="-"/>
            </a:pPr>
            <a:r>
              <a:rPr altLang="en-US" sz="2200" lang="en-US"/>
              <a:t>Semen</a:t>
            </a:r>
          </a:p>
          <a:p>
            <a:pPr lvl="0">
              <a:lnSpc>
                <a:spcPct val="80000"/>
              </a:lnSpc>
              <a:buClr>
                <a:srgbClr val="FF0000"/>
              </a:buClr>
              <a:buFont typeface="Webdings" pitchFamily="18" charset="2"/>
              <a:buChar char="-"/>
            </a:pPr>
            <a:r>
              <a:rPr altLang="en-US" sz="2200" lang="en-US"/>
              <a:t>Vaginal fluid</a:t>
            </a:r>
          </a:p>
          <a:p>
            <a:pPr lvl="0">
              <a:lnSpc>
                <a:spcPct val="80000"/>
              </a:lnSpc>
              <a:buClr>
                <a:srgbClr val="FF0000"/>
              </a:buClr>
              <a:buFont typeface="Webdings" pitchFamily="18" charset="2"/>
              <a:buChar char="-"/>
            </a:pPr>
            <a:r>
              <a:rPr altLang="en-US" sz="2200" lang="en-US"/>
              <a:t>Breast- milk</a:t>
            </a:r>
          </a:p>
          <a:p>
            <a:pPr lvl="0">
              <a:lnSpc>
                <a:spcPct val="80000"/>
              </a:lnSpc>
            </a:pPr>
            <a:endParaRPr altLang="en-US" sz="2200" lang="en-US"/>
          </a:p>
          <a:p>
            <a:pPr eaLnBrk="1" hangingPunct="1" latinLnBrk="1" lvl="0">
              <a:lnSpc>
                <a:spcPct val="80000"/>
              </a:lnSpc>
              <a:buFont typeface="Arial" pitchFamily="34" charset="0"/>
              <a:buChar char="•"/>
            </a:pPr>
            <a:endParaRPr altLang="en-US" sz="2200" lang="en-US"/>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53" name=""/>
        <p:cNvGrpSpPr/>
        <p:nvPr/>
      </p:nvGrpSpPr>
      <p:grpSpPr>
        <a:xfrm rot="0">
          <a:off x="0" y="0"/>
          <a:ext cx="0" cy="0"/>
          <a:chOff x="0" y="0"/>
          <a:chExt cx="0" cy="0"/>
        </a:xfrm>
      </p:grpSpPr>
      <p:pic>
        <p:nvPicPr>
          <p:cNvPr id="2097162" name=""/>
          <p:cNvPicPr>
            <a:picLocks/>
          </p:cNvPicPr>
          <p:nvPr/>
        </p:nvPicPr>
        <p:blipFill>
          <a:blip xmlns:r="http://schemas.openxmlformats.org/officeDocument/2006/relationships" r:embed="rId1"/>
          <a:srcRect l="0" t="0" r="0" b="0"/>
          <a:stretch>
            <a:fillRect/>
          </a:stretch>
        </p:blipFill>
        <p:spPr>
          <a:xfrm rot="0">
            <a:off x="228600" y="1447800"/>
            <a:ext cx="8610600" cy="4572000"/>
          </a:xfrm>
          <a:prstGeom prst="rect"/>
          <a:noFill/>
          <a:ln>
            <a:noFill/>
          </a:ln>
        </p:spPr>
      </p:pic>
      <p:sp>
        <p:nvSpPr>
          <p:cNvPr id="1048663" name=""/>
          <p:cNvSpPr/>
          <p:nvPr/>
        </p:nvSpPr>
        <p:spPr>
          <a:xfrm rot="0">
            <a:off x="152400" y="152400"/>
            <a:ext cx="8839200" cy="646112"/>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algn="ctr" eaLnBrk="1" hangingPunct="1" indent="0" latinLnBrk="1" lvl="0" marL="0">
              <a:spcBef>
                <a:spcPct val="0"/>
              </a:spcBef>
              <a:buFontTx/>
              <a:buNone/>
            </a:pPr>
            <a:r>
              <a:rPr altLang="en-US" b="1" sz="3600" lang="en-US">
                <a:ea typeface="Arial" pitchFamily="34" charset="0"/>
              </a:rPr>
              <a:t>Transmission modes</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56" name=""/>
        <p:cNvGrpSpPr/>
        <p:nvPr/>
      </p:nvGrpSpPr>
      <p:grpSpPr>
        <a:xfrm rot="0">
          <a:off x="0" y="0"/>
          <a:ext cx="0" cy="0"/>
          <a:chOff x="0" y="0"/>
          <a:chExt cx="0" cy="0"/>
        </a:xfrm>
      </p:grpSpPr>
      <p:sp>
        <p:nvSpPr>
          <p:cNvPr id="1048667"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Incidence and modes of transmission</a:t>
            </a:r>
          </a:p>
        </p:txBody>
      </p:sp>
      <p:pic>
        <p:nvPicPr>
          <p:cNvPr id="2097163" name=""/>
          <p:cNvPicPr>
            <a:picLocks/>
          </p:cNvPicPr>
          <p:nvPr>
            <p:ph sz="full" idx="1"/>
          </p:nvPr>
        </p:nvPicPr>
        <p:blipFill>
          <a:blip xmlns:r="http://schemas.openxmlformats.org/officeDocument/2006/relationships" r:embed="rId1"/>
          <a:srcRect l="0" t="0" r="0" b="0"/>
          <a:stretch>
            <a:fillRect/>
          </a:stretch>
        </p:blipFill>
        <p:spPr>
          <a:xfrm rot="0">
            <a:off x="323850" y="1143000"/>
            <a:ext cx="8496300" cy="4495800"/>
          </a:xfrm>
          <a:prstGeom prst="rect"/>
          <a:noFill/>
          <a:ln>
            <a:noFill/>
          </a:ln>
        </p:spPr>
      </p:pic>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59" name=""/>
        <p:cNvGrpSpPr/>
        <p:nvPr/>
      </p:nvGrpSpPr>
      <p:grpSpPr>
        <a:xfrm rot="0">
          <a:off x="0" y="0"/>
          <a:ext cx="0" cy="0"/>
          <a:chOff x="0" y="0"/>
          <a:chExt cx="0" cy="0"/>
        </a:xfrm>
      </p:grpSpPr>
      <p:sp>
        <p:nvSpPr>
          <p:cNvPr id="1048671"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Summary</a:t>
            </a:r>
          </a:p>
        </p:txBody>
      </p:sp>
      <p:sp>
        <p:nvSpPr>
          <p:cNvPr id="1048672" name=""/>
          <p:cNvSpPr/>
          <p:nvPr>
            <p:ph sz="full" idx="1"/>
          </p:nvPr>
        </p:nvSpPr>
        <p:spPr>
          <a:xfrm rot="0">
            <a:off x="0" y="2209800"/>
            <a:ext cx="9144000" cy="28956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400" lang="en-US"/>
              <a:t>Over the past 2 decades HIV has spread worldwide with</a:t>
            </a:r>
          </a:p>
          <a:p>
            <a:pPr lvl="0">
              <a:buClr>
                <a:srgbClr val="FF0000"/>
              </a:buClr>
              <a:buNone/>
            </a:pPr>
            <a:r>
              <a:rPr altLang="en-US" sz="2400" lang="en-US"/>
              <a:t>	devastating epidemiological</a:t>
            </a:r>
            <a:r>
              <a:rPr altLang="en-US" sz="2400" lang="en-US"/>
              <a:t> </a:t>
            </a:r>
            <a:r>
              <a:rPr altLang="en-US" sz="2400" lang="en-US"/>
              <a:t>consequences particularly in Sub Saharan Africa</a:t>
            </a:r>
          </a:p>
          <a:p>
            <a:pPr lvl="0">
              <a:buClr>
                <a:srgbClr val="FF0000"/>
              </a:buClr>
              <a:buFont typeface="Webdings" pitchFamily="18" charset="2"/>
              <a:buChar char="-"/>
            </a:pPr>
            <a:r>
              <a:rPr altLang="en-US" sz="2400" lang="en-US"/>
              <a:t>MTCT is the main mode of transmission of HIV infection to children</a:t>
            </a:r>
          </a:p>
          <a:p>
            <a:pPr lvl="0">
              <a:buClr>
                <a:srgbClr val="FF0000"/>
              </a:buClr>
              <a:buFont typeface="Webdings" pitchFamily="18" charset="2"/>
              <a:buChar char="-"/>
            </a:pPr>
            <a:r>
              <a:rPr altLang="en-US" sz="2400" lang="en-US"/>
              <a:t>HIV/AIDS is a major cause of morbidity and mortality.</a:t>
            </a:r>
          </a:p>
          <a:p>
            <a:pPr eaLnBrk="1" hangingPunct="1" latinLnBrk="1" lvl="0">
              <a:buFont typeface="Arial" pitchFamily="34" charset="0"/>
              <a:buChar char="•"/>
            </a:pPr>
            <a:endParaRPr altLang="en-US" sz="2400" lang="en-US"/>
          </a:p>
          <a:p>
            <a:pPr eaLnBrk="1" hangingPunct="1" latinLnBrk="1" lvl="0">
              <a:buFont typeface="Arial" pitchFamily="34" charset="0"/>
              <a:buChar char="•"/>
            </a:pPr>
            <a:endParaRPr altLang="en-US" sz="240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10" name=""/>
        <p:cNvGrpSpPr/>
        <p:nvPr/>
      </p:nvGrpSpPr>
      <p:grpSpPr>
        <a:xfrm rot="0">
          <a:off x="0" y="0"/>
          <a:ext cx="0" cy="0"/>
          <a:chOff x="0" y="0"/>
          <a:chExt cx="0" cy="0"/>
        </a:xfrm>
      </p:grpSpPr>
      <p:sp>
        <p:nvSpPr>
          <p:cNvPr id="1048593"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Broad objective</a:t>
            </a:r>
          </a:p>
        </p:txBody>
      </p:sp>
      <p:sp>
        <p:nvSpPr>
          <p:cNvPr id="1048594" name=""/>
          <p:cNvSpPr/>
          <p:nvPr>
            <p:ph sz="full" idx="1"/>
          </p:nvPr>
        </p:nvSpPr>
        <p:spPr>
          <a:xfrm rot="0">
            <a:off x="0" y="2667000"/>
            <a:ext cx="9144000" cy="3429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latinLnBrk="1" lvl="0">
              <a:lnSpc>
                <a:spcPct val="115000"/>
              </a:lnSpc>
              <a:spcBef>
                <a:spcPts val="1000"/>
              </a:spcBef>
              <a:spcAft>
                <a:spcPts val="1000"/>
              </a:spcAft>
              <a:buClr>
                <a:srgbClr val="FF0000"/>
              </a:buClr>
              <a:buFont typeface="Webdings" pitchFamily="18" charset="2"/>
              <a:buChar char=""/>
              <a:tabLst>
                <a:tab algn="l" pos="298450"/>
                <a:tab algn="l" pos="457200"/>
                <a:tab algn="l" pos="685800"/>
              </a:tabLst>
            </a:pPr>
            <a:r>
              <a:rPr altLang="en-US" sz="2400" lang="en-US"/>
              <a:t>At the completion of this module, participants shall acquire information and knowledge on HIV infection, transmission, progression, management and prevention according to the national HTC curriculum. </a:t>
            </a:r>
          </a:p>
          <a:p>
            <a:pPr eaLnBrk="1" hangingPunct="1" latinLnBrk="1" lvl="0">
              <a:buNone/>
            </a:pPr>
            <a:endParaRPr altLang="en-US" lang="en-US"/>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62" name=""/>
        <p:cNvGrpSpPr/>
        <p:nvPr/>
      </p:nvGrpSpPr>
      <p:grpSpPr>
        <a:xfrm rot="0">
          <a:off x="0" y="0"/>
          <a:ext cx="0" cy="0"/>
          <a:chOff x="0" y="0"/>
          <a:chExt cx="0" cy="0"/>
        </a:xfrm>
      </p:grpSpPr>
      <p:sp>
        <p:nvSpPr>
          <p:cNvPr id="1048676" name=""/>
          <p:cNvSpPr/>
          <p:nvPr>
            <p:ph type="ctrTitle" sz="full" idx="0"/>
          </p:nvPr>
        </p:nvSpPr>
        <p:spPr>
          <a:xfrm rot="0">
            <a:off x="685800" y="2209800"/>
            <a:ext cx="7772400" cy="1470025"/>
          </a:xfrm>
          <a:prstGeom prst="rect"/>
          <a:noFill/>
          <a:ln>
            <a:noFill/>
          </a:ln>
        </p:spPr>
        <p:txBody>
          <a:bodyPr anchor="ctr" bIns="45720" lIns="91440" rIns="91440" tIns="45720"/>
          <a:lstStyle>
            <a:lvl1pPr algn="ctr">
              <a:defRPr sz="3600"/>
            </a:lvl1pPr>
          </a:lstStyle>
          <a:p>
            <a:pPr eaLnBrk="1" hangingPunct="1" latinLnBrk="1" lvl="0"/>
            <a:r>
              <a:rPr altLang="en-US" lang="en-US"/>
              <a:t>Unit 2: </a:t>
            </a:r>
          </a:p>
        </p:txBody>
      </p:sp>
      <p:sp>
        <p:nvSpPr>
          <p:cNvPr id="1048677" name=""/>
          <p:cNvSpPr/>
          <p:nvPr>
            <p:ph type="subTitle" sz="full" idx="1"/>
          </p:nvPr>
        </p:nvSpPr>
        <p:spPr>
          <a:xfrm rot="0">
            <a:off x="1371600" y="3886200"/>
            <a:ext cx="6400800" cy="1752600"/>
          </a:xfrm>
          <a:prstGeom prst="rect"/>
          <a:noFill/>
          <a:ln>
            <a:noFill/>
          </a:ln>
        </p:spPr>
        <p:txBody>
          <a:bodyPr anchor="t" bIns="45720" lIns="91440" rIns="91440" tIns="45720"/>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eaLnBrk="1" hangingPunct="1" latinLnBrk="1" lvl="0"/>
            <a:r>
              <a:rPr altLang="en-US" lang="en-US"/>
              <a:t>Human Immunology &amp; Biology of HIV</a:t>
            </a:r>
          </a:p>
          <a:p>
            <a:pPr eaLnBrk="1" hangingPunct="1" latinLnBrk="1" lvl="0">
              <a:buFont typeface="Arial" pitchFamily="34" charset="0"/>
              <a:buNone/>
            </a:pPr>
            <a:endParaRPr altLang="en-US" lang="en-US"/>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65" name=""/>
        <p:cNvGrpSpPr/>
        <p:nvPr/>
      </p:nvGrpSpPr>
      <p:grpSpPr>
        <a:xfrm rot="0">
          <a:off x="0" y="0"/>
          <a:ext cx="0" cy="0"/>
          <a:chOff x="0" y="0"/>
          <a:chExt cx="0" cy="0"/>
        </a:xfrm>
      </p:grpSpPr>
      <p:sp>
        <p:nvSpPr>
          <p:cNvPr id="1048681"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Specific objectives</a:t>
            </a:r>
            <a:br/>
            <a:endParaRPr altLang="en-US" lang="en-US"/>
          </a:p>
        </p:txBody>
      </p:sp>
      <p:sp>
        <p:nvSpPr>
          <p:cNvPr id="1048682"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400" lang="en-US"/>
              <a:t>Define the cells involved in the immune system and their function.</a:t>
            </a:r>
          </a:p>
          <a:p>
            <a:pPr lvl="0">
              <a:buClr>
                <a:srgbClr val="FF0000"/>
              </a:buClr>
              <a:buFont typeface="Webdings" pitchFamily="18" charset="2"/>
              <a:buChar char="-"/>
            </a:pPr>
            <a:r>
              <a:rPr altLang="en-US" sz="2400" lang="en-US"/>
              <a:t>Know the host immune response during and after infection.</a:t>
            </a:r>
          </a:p>
          <a:p>
            <a:pPr lvl="0">
              <a:buClr>
                <a:srgbClr val="FF0000"/>
              </a:buClr>
              <a:buFont typeface="Webdings" pitchFamily="18" charset="2"/>
              <a:buChar char="-"/>
            </a:pPr>
            <a:r>
              <a:rPr altLang="en-US" sz="2400" lang="en-US"/>
              <a:t>Basic HIV structure.</a:t>
            </a:r>
          </a:p>
          <a:p>
            <a:pPr lvl="0">
              <a:buClr>
                <a:srgbClr val="FF0000"/>
              </a:buClr>
              <a:buFont typeface="Webdings" pitchFamily="18" charset="2"/>
              <a:buChar char="-"/>
            </a:pPr>
            <a:r>
              <a:rPr altLang="en-US" sz="2400" lang="en-US"/>
              <a:t>The significance of genetic diversity and classification of HIV.</a:t>
            </a:r>
          </a:p>
          <a:p>
            <a:pPr lvl="0">
              <a:buClr>
                <a:srgbClr val="FF0000"/>
              </a:buClr>
              <a:buFont typeface="Webdings" pitchFamily="18" charset="2"/>
              <a:buChar char="-"/>
            </a:pPr>
            <a:r>
              <a:rPr altLang="en-US" sz="2400" lang="en-US"/>
              <a:t>The replication cycle of HIV.</a:t>
            </a:r>
          </a:p>
          <a:p>
            <a:pPr lvl="0">
              <a:buClr>
                <a:srgbClr val="FF0000"/>
              </a:buClr>
              <a:buFont typeface="Webdings" pitchFamily="18" charset="2"/>
              <a:buChar char="-"/>
            </a:pPr>
            <a:r>
              <a:rPr altLang="en-US" sz="2400" lang="en-US"/>
              <a:t>The target sites for antiretroviral drugs.</a:t>
            </a:r>
          </a:p>
          <a:p>
            <a:pPr eaLnBrk="1" hangingPunct="1" latinLnBrk="1" lvl="0">
              <a:buNone/>
            </a:pPr>
            <a:endParaRPr altLang="en-US" lang="en-US"/>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68" name=""/>
        <p:cNvGrpSpPr/>
        <p:nvPr/>
      </p:nvGrpSpPr>
      <p:grpSpPr>
        <a:xfrm rot="0">
          <a:off x="0" y="0"/>
          <a:ext cx="0" cy="0"/>
          <a:chOff x="0" y="0"/>
          <a:chExt cx="0" cy="0"/>
        </a:xfrm>
      </p:grpSpPr>
      <p:sp>
        <p:nvSpPr>
          <p:cNvPr id="1048686"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Components of immune system </a:t>
            </a:r>
          </a:p>
        </p:txBody>
      </p:sp>
      <p:sp>
        <p:nvSpPr>
          <p:cNvPr id="1048687"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lnSpc>
                <a:spcPct val="80000"/>
              </a:lnSpc>
              <a:buNone/>
            </a:pPr>
            <a:r>
              <a:rPr altLang="en-US" sz="2500" lang="en-US"/>
              <a:t>1 Found in blood and tissues</a:t>
            </a:r>
          </a:p>
          <a:p>
            <a:pPr lvl="0">
              <a:lnSpc>
                <a:spcPct val="80000"/>
              </a:lnSpc>
              <a:buNone/>
            </a:pPr>
            <a:r>
              <a:rPr altLang="en-US" sz="2500" lang="en-US"/>
              <a:t>2 White blood cells (WBC)- key players in immune response (humoral and cellular)</a:t>
            </a:r>
          </a:p>
          <a:p>
            <a:pPr lvl="0">
              <a:lnSpc>
                <a:spcPct val="80000"/>
              </a:lnSpc>
              <a:buClr>
                <a:srgbClr val="FF0000"/>
              </a:buClr>
              <a:buFont typeface="Webdings" pitchFamily="18" charset="2"/>
              <a:buChar char="-"/>
            </a:pPr>
            <a:r>
              <a:rPr altLang="en-US" sz="2500" lang="en-US"/>
              <a:t>– Macrophages act as clearing cells</a:t>
            </a:r>
          </a:p>
          <a:p>
            <a:pPr lvl="0">
              <a:lnSpc>
                <a:spcPct val="80000"/>
              </a:lnSpc>
              <a:buClr>
                <a:srgbClr val="FF0000"/>
              </a:buClr>
              <a:buFont typeface="Webdings" pitchFamily="18" charset="2"/>
              <a:buChar char="-"/>
            </a:pPr>
            <a:r>
              <a:rPr altLang="en-US" sz="2500" lang="en-US"/>
              <a:t>– Neutrophils attack bacteria</a:t>
            </a:r>
          </a:p>
          <a:p>
            <a:pPr lvl="0">
              <a:lnSpc>
                <a:spcPct val="80000"/>
              </a:lnSpc>
              <a:buClr>
                <a:srgbClr val="FF0000"/>
              </a:buClr>
              <a:buFont typeface="Webdings" pitchFamily="18" charset="2"/>
              <a:buChar char="-"/>
            </a:pPr>
            <a:r>
              <a:rPr altLang="en-US" sz="2500" lang="en-US"/>
              <a:t>– Eosinophils attack helminths (and mediate allergies)</a:t>
            </a:r>
          </a:p>
          <a:p>
            <a:pPr lvl="0">
              <a:lnSpc>
                <a:spcPct val="80000"/>
              </a:lnSpc>
              <a:buClr>
                <a:srgbClr val="FF0000"/>
              </a:buClr>
              <a:buFont typeface="Webdings" pitchFamily="18" charset="2"/>
              <a:buChar char="-"/>
            </a:pPr>
            <a:r>
              <a:rPr altLang="en-US" sz="2500" lang="en-US"/>
              <a:t>– B-lymphocytes make antibodies</a:t>
            </a:r>
          </a:p>
          <a:p>
            <a:pPr lvl="0">
              <a:lnSpc>
                <a:spcPct val="80000"/>
              </a:lnSpc>
              <a:buClr>
                <a:srgbClr val="FF0000"/>
              </a:buClr>
              <a:buFont typeface="Webdings" pitchFamily="18" charset="2"/>
              <a:buChar char="-"/>
            </a:pPr>
            <a:r>
              <a:rPr altLang="en-US" sz="2500" lang="en-US"/>
              <a:t>– T-lymphocytes</a:t>
            </a:r>
          </a:p>
          <a:p>
            <a:pPr lvl="1">
              <a:lnSpc>
                <a:spcPct val="80000"/>
              </a:lnSpc>
              <a:buFont typeface="Arial" pitchFamily="34" charset="0"/>
              <a:buChar char="•"/>
            </a:pPr>
            <a:r>
              <a:rPr altLang="en-US" sz="2200" lang="en-US"/>
              <a:t>Responsible for attacking viruses, fungi and some bacteria</a:t>
            </a:r>
          </a:p>
          <a:p>
            <a:pPr lvl="1">
              <a:lnSpc>
                <a:spcPct val="80000"/>
              </a:lnSpc>
              <a:buFont typeface="Arial" pitchFamily="34" charset="0"/>
              <a:buChar char="•"/>
            </a:pPr>
            <a:r>
              <a:rPr altLang="en-US" sz="2200" lang="en-US"/>
              <a:t>T helper cells central in orchestrating function of other immune cells</a:t>
            </a:r>
          </a:p>
          <a:p>
            <a:pPr lvl="1">
              <a:lnSpc>
                <a:spcPct val="80000"/>
              </a:lnSpc>
              <a:buFont typeface="Arial" pitchFamily="34" charset="0"/>
              <a:buChar char="•"/>
            </a:pPr>
            <a:r>
              <a:rPr altLang="en-US" sz="2200" lang="en-US"/>
              <a:t>T killer cells are able to destroy infected cells</a:t>
            </a:r>
          </a:p>
          <a:p>
            <a:pPr eaLnBrk="1" hangingPunct="1" latinLnBrk="1" lvl="0">
              <a:lnSpc>
                <a:spcPct val="80000"/>
              </a:lnSpc>
              <a:buFont typeface="Arial" pitchFamily="34" charset="0"/>
              <a:buChar char="•"/>
            </a:pPr>
            <a:endParaRPr altLang="en-US" sz="2500" lang="en-US"/>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71" name=""/>
        <p:cNvGrpSpPr/>
        <p:nvPr/>
      </p:nvGrpSpPr>
      <p:grpSpPr>
        <a:xfrm rot="0">
          <a:off x="0" y="0"/>
          <a:ext cx="0" cy="0"/>
          <a:chOff x="0" y="0"/>
          <a:chExt cx="0" cy="0"/>
        </a:xfrm>
      </p:grpSpPr>
      <p:sp>
        <p:nvSpPr>
          <p:cNvPr id="1048691" name=""/>
          <p:cNvSpPr/>
          <p:nvPr>
            <p:ph type="title" sz="full" idx="0"/>
          </p:nvPr>
        </p:nvSpPr>
        <p:spPr>
          <a:xfrm rot="0">
            <a:off x="0" y="381000"/>
            <a:ext cx="9144000" cy="914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br/>
            <a:r>
              <a:rPr altLang="en-US" lang="en-US"/>
              <a:t>How HIV affects the immune system</a:t>
            </a:r>
            <a:br/>
            <a:endParaRPr altLang="en-US" lang="en-US"/>
          </a:p>
        </p:txBody>
      </p:sp>
      <p:sp>
        <p:nvSpPr>
          <p:cNvPr id="1048692"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None/>
            </a:pPr>
            <a:r>
              <a:rPr altLang="en-US" lang="en-US"/>
              <a:t>1 </a:t>
            </a:r>
            <a:r>
              <a:rPr altLang="en-US" sz="2600" lang="en-US"/>
              <a:t>HIV attaches to cells of the immune system with special surface markers called CD4 receptors</a:t>
            </a:r>
          </a:p>
          <a:p>
            <a:pPr lvl="0">
              <a:buNone/>
            </a:pPr>
            <a:r>
              <a:rPr altLang="en-US" sz="2600" lang="en-US"/>
              <a:t>2 Immune cells with CD4 receptors include:</a:t>
            </a:r>
          </a:p>
          <a:p>
            <a:pPr lvl="0">
              <a:buClr>
                <a:srgbClr val="FF0000"/>
              </a:buClr>
              <a:buFont typeface="Webdings" pitchFamily="18" charset="2"/>
              <a:buChar char="-"/>
            </a:pPr>
            <a:r>
              <a:rPr altLang="en-US" sz="2600" lang="en-US"/>
              <a:t>T-helper Lymphocytes</a:t>
            </a:r>
          </a:p>
          <a:p>
            <a:pPr lvl="0">
              <a:buClr>
                <a:srgbClr val="FF0000"/>
              </a:buClr>
              <a:buFont typeface="Webdings" pitchFamily="18" charset="2"/>
              <a:buChar char="-"/>
            </a:pPr>
            <a:r>
              <a:rPr altLang="en-US" sz="2600" lang="en-US"/>
              <a:t>Macrophages</a:t>
            </a:r>
          </a:p>
          <a:p>
            <a:pPr lvl="0">
              <a:buClr>
                <a:srgbClr val="FF0000"/>
              </a:buClr>
              <a:buFont typeface="Webdings" pitchFamily="18" charset="2"/>
              <a:buChar char="-"/>
            </a:pPr>
            <a:r>
              <a:rPr altLang="en-US" sz="2600" lang="en-US"/>
              <a:t>Monocytes</a:t>
            </a:r>
          </a:p>
          <a:p>
            <a:pPr lvl="0">
              <a:buClr>
                <a:srgbClr val="FF0000"/>
              </a:buClr>
              <a:buFont typeface="Webdings" pitchFamily="18" charset="2"/>
              <a:buChar char="-"/>
            </a:pPr>
            <a:r>
              <a:rPr altLang="en-US" sz="2600" lang="en-US"/>
              <a:t>Dendritic cells</a:t>
            </a:r>
          </a:p>
          <a:p>
            <a:pPr lvl="0">
              <a:buClr>
                <a:srgbClr val="FF0000"/>
              </a:buClr>
              <a:buFont typeface="Webdings" pitchFamily="18" charset="2"/>
              <a:buChar char="-"/>
            </a:pPr>
            <a:r>
              <a:rPr altLang="en-US" sz="2600" lang="en-US"/>
              <a:t>Microglial cells</a:t>
            </a:r>
          </a:p>
          <a:p>
            <a:pPr eaLnBrk="1" hangingPunct="1" latinLnBrk="1" lvl="0">
              <a:buFont typeface="Arial" pitchFamily="34" charset="0"/>
              <a:buChar char="•"/>
            </a:pPr>
            <a:endParaRPr altLang="en-US" lang="en-US"/>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74" name=""/>
        <p:cNvGrpSpPr/>
        <p:nvPr/>
      </p:nvGrpSpPr>
      <p:grpSpPr>
        <a:xfrm rot="0">
          <a:off x="0" y="0"/>
          <a:ext cx="0" cy="0"/>
          <a:chOff x="0" y="0"/>
          <a:chExt cx="0" cy="0"/>
        </a:xfrm>
      </p:grpSpPr>
      <p:sp>
        <p:nvSpPr>
          <p:cNvPr id="1048696"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HIV effects on immune system </a:t>
            </a:r>
          </a:p>
        </p:txBody>
      </p:sp>
      <p:sp>
        <p:nvSpPr>
          <p:cNvPr id="1048697"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400" lang="en-US"/>
              <a:t>The hallmark of HIV/AIDS is profound immunodeficiency as a result depletion of CD4+ T lymphocytes.</a:t>
            </a:r>
          </a:p>
          <a:p>
            <a:pPr lvl="0">
              <a:buClr>
                <a:srgbClr val="FF0000"/>
              </a:buClr>
              <a:buFont typeface="Webdings" pitchFamily="18" charset="2"/>
              <a:buChar char="-"/>
            </a:pPr>
            <a:r>
              <a:rPr altLang="en-US" sz="2400" lang="en-US"/>
              <a:t>The CD4+ T cell dysfunction is two fold</a:t>
            </a:r>
          </a:p>
          <a:p>
            <a:pPr lvl="0">
              <a:buNone/>
            </a:pPr>
            <a:r>
              <a:rPr altLang="en-US" sz="2400" lang="en-US"/>
              <a:t>   - Reduction in numbers</a:t>
            </a:r>
          </a:p>
          <a:p>
            <a:pPr lvl="0">
              <a:buNone/>
            </a:pPr>
            <a:r>
              <a:rPr altLang="en-US" sz="2400" lang="en-US"/>
              <a:t>   - Impairment in function</a:t>
            </a:r>
          </a:p>
          <a:p>
            <a:pPr eaLnBrk="1" hangingPunct="1" latinLnBrk="1" lvl="0">
              <a:buNone/>
            </a:pPr>
            <a:endParaRPr altLang="en-US" lang="en-US"/>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77" name=""/>
        <p:cNvGrpSpPr/>
        <p:nvPr/>
      </p:nvGrpSpPr>
      <p:grpSpPr>
        <a:xfrm rot="0">
          <a:off x="0" y="0"/>
          <a:ext cx="0" cy="0"/>
          <a:chOff x="0" y="0"/>
          <a:chExt cx="0" cy="0"/>
        </a:xfrm>
      </p:grpSpPr>
      <p:sp>
        <p:nvSpPr>
          <p:cNvPr id="1048701"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None/>
            </a:pPr>
            <a:r>
              <a:rPr altLang="en-US" b="1" sz="1900" lang="en-US"/>
              <a:t>There are two types of HIV:</a:t>
            </a:r>
          </a:p>
          <a:p>
            <a:pPr lvl="0">
              <a:buNone/>
            </a:pPr>
            <a:r>
              <a:rPr altLang="en-US" b="1" sz="1900" lang="en-US"/>
              <a:t>HIV-1 </a:t>
            </a:r>
            <a:r>
              <a:rPr altLang="en-US" sz="1900" lang="en-US"/>
              <a:t>(found worldwide and is the main cause of the epidemic)</a:t>
            </a:r>
          </a:p>
          <a:p>
            <a:pPr lvl="0">
              <a:buNone/>
            </a:pPr>
            <a:r>
              <a:rPr altLang="en-US" sz="1900" lang="en-US"/>
              <a:t>The strains of HIV-1 can be classified into three </a:t>
            </a:r>
            <a:r>
              <a:rPr altLang="en-US" b="1" sz="1900" lang="en-US"/>
              <a:t>groups </a:t>
            </a:r>
            <a:r>
              <a:rPr altLang="en-US" sz="1900" lang="en-US"/>
              <a:t>: the "major" group </a:t>
            </a:r>
          </a:p>
          <a:p>
            <a:pPr lvl="0">
              <a:buNone/>
            </a:pPr>
            <a:r>
              <a:rPr altLang="en-US" sz="1900" lang="en-US"/>
              <a:t>M, the </a:t>
            </a:r>
            <a:r>
              <a:rPr altLang="en-US" sz="1900" lang="en-US"/>
              <a:t>"outlier" group O and the "new" group N. These three groups may</a:t>
            </a:r>
          </a:p>
          <a:p>
            <a:pPr lvl="0">
              <a:buNone/>
            </a:pPr>
            <a:r>
              <a:rPr altLang="en-US" sz="1900" lang="en-US"/>
              <a:t>represent three</a:t>
            </a:r>
            <a:r>
              <a:rPr altLang="en-US" sz="1900" lang="en-US"/>
              <a:t> </a:t>
            </a:r>
            <a:r>
              <a:rPr altLang="en-US" sz="1900" lang="en-US"/>
              <a:t>separate introductions of simian immunodeficiency virus into humans. Group O</a:t>
            </a:r>
            <a:r>
              <a:rPr altLang="en-US" sz="1900" lang="en-US"/>
              <a:t> </a:t>
            </a:r>
            <a:r>
              <a:rPr altLang="en-US" sz="1900" lang="en-US"/>
              <a:t>appears to be restricted to West-central Africa and group N discovered in 1998 in</a:t>
            </a:r>
            <a:r>
              <a:rPr altLang="en-US" sz="1900" lang="en-US"/>
              <a:t> </a:t>
            </a:r>
            <a:r>
              <a:rPr altLang="en-US" sz="1900" lang="en-US"/>
              <a:t>Cameroon - is extremely rare. More than 90% of HIV-1 infections are due to HIV-1</a:t>
            </a:r>
            <a:r>
              <a:rPr altLang="en-US" sz="1900" lang="en-US"/>
              <a:t> </a:t>
            </a:r>
            <a:r>
              <a:rPr altLang="en-US" sz="1900" lang="en-US"/>
              <a:t>group M. Within group M there are known to be at least nine genetically distinct</a:t>
            </a:r>
            <a:r>
              <a:rPr altLang="en-US" sz="1900" lang="en-US"/>
              <a:t> </a:t>
            </a:r>
            <a:r>
              <a:rPr altLang="en-US" b="1" sz="1900" lang="en-US"/>
              <a:t>subtypes </a:t>
            </a:r>
            <a:r>
              <a:rPr altLang="en-US" sz="1900" lang="en-US"/>
              <a:t>(or clades) of HIV-1. These are subtypes A, B, C, D, F, G, H, J and K.</a:t>
            </a:r>
          </a:p>
          <a:p>
            <a:pPr eaLnBrk="1" hangingPunct="1" latinLnBrk="1" lvl="0">
              <a:buFont typeface="Arial" pitchFamily="34" charset="0"/>
              <a:buChar char="•"/>
            </a:pPr>
            <a:endParaRPr altLang="en-US" sz="1900" lang="en-US"/>
          </a:p>
        </p:txBody>
      </p:sp>
      <p:sp>
        <p:nvSpPr>
          <p:cNvPr id="1048702"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Types of HIV</a:t>
            </a:r>
            <a:br/>
            <a:endParaRPr altLang="en-US" lang="en-US"/>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80" name=""/>
        <p:cNvGrpSpPr/>
        <p:nvPr/>
      </p:nvGrpSpPr>
      <p:grpSpPr>
        <a:xfrm rot="0">
          <a:off x="0" y="0"/>
          <a:ext cx="0" cy="0"/>
          <a:chOff x="0" y="0"/>
          <a:chExt cx="0" cy="0"/>
        </a:xfrm>
      </p:grpSpPr>
      <p:sp>
        <p:nvSpPr>
          <p:cNvPr id="1048706"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HIV-1 Subtypes</a:t>
            </a:r>
            <a:br/>
            <a:r>
              <a:rPr altLang="en-US" lang="en-US"/>
              <a:t> </a:t>
            </a:r>
          </a:p>
        </p:txBody>
      </p:sp>
      <p:pic>
        <p:nvPicPr>
          <p:cNvPr id="2097164" name=""/>
          <p:cNvPicPr>
            <a:picLocks/>
          </p:cNvPicPr>
          <p:nvPr>
            <p:ph sz="full" idx="1"/>
          </p:nvPr>
        </p:nvPicPr>
        <p:blipFill>
          <a:blip xmlns:r="http://schemas.openxmlformats.org/officeDocument/2006/relationships" r:embed="rId1"/>
          <a:srcRect l="0" t="0" r="0" b="0"/>
          <a:stretch>
            <a:fillRect/>
          </a:stretch>
        </p:blipFill>
        <p:spPr>
          <a:xfrm rot="0">
            <a:off x="457200" y="1066800"/>
            <a:ext cx="8229600" cy="4800600"/>
          </a:xfrm>
          <a:prstGeom prst="rect"/>
          <a:noFill/>
          <a:ln>
            <a:noFill/>
          </a:ln>
        </p:spPr>
      </p:pic>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83" name=""/>
        <p:cNvGrpSpPr/>
        <p:nvPr/>
      </p:nvGrpSpPr>
      <p:grpSpPr>
        <a:xfrm rot="0">
          <a:off x="0" y="0"/>
          <a:ext cx="0" cy="0"/>
          <a:chOff x="0" y="0"/>
          <a:chExt cx="0" cy="0"/>
        </a:xfrm>
      </p:grpSpPr>
      <p:sp>
        <p:nvSpPr>
          <p:cNvPr id="1048710"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HIV 2</a:t>
            </a:r>
          </a:p>
        </p:txBody>
      </p:sp>
      <p:sp>
        <p:nvSpPr>
          <p:cNvPr id="1048711"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400" lang="en-US"/>
              <a:t>Found mainly in parts of West Africa, Mozambique and Angola)</a:t>
            </a:r>
          </a:p>
          <a:p>
            <a:pPr lvl="0">
              <a:buClr>
                <a:srgbClr val="FF0000"/>
              </a:buClr>
              <a:buFont typeface="Webdings" pitchFamily="18" charset="2"/>
              <a:buChar char="-"/>
            </a:pPr>
            <a:r>
              <a:rPr altLang="en-US" sz="2400" lang="en-US"/>
              <a:t>HIV-2 causes a similar illness to HIV-1including AIDS. It is however less efficiently</a:t>
            </a:r>
            <a:r>
              <a:rPr altLang="en-US" sz="2400" lang="en-US"/>
              <a:t> </a:t>
            </a:r>
            <a:r>
              <a:rPr altLang="en-US" sz="2400" lang="en-US"/>
              <a:t>transmitted, rarely causes vertical transmission and is less aggressive, with slower</a:t>
            </a:r>
            <a:r>
              <a:rPr altLang="en-US" sz="2400" lang="en-US"/>
              <a:t> </a:t>
            </a:r>
            <a:r>
              <a:rPr altLang="en-US" sz="2400" lang="en-US"/>
              <a:t>disease progression.</a:t>
            </a:r>
          </a:p>
          <a:p>
            <a:pPr lvl="0">
              <a:buClr>
                <a:srgbClr val="FF0000"/>
              </a:buClr>
              <a:buFont typeface="Webdings" pitchFamily="18" charset="2"/>
              <a:buChar char="-"/>
            </a:pPr>
            <a:r>
              <a:rPr altLang="en-US" sz="2400" lang="en-US"/>
              <a:t>In Kenya the commonest type of HIV is type 1 with Subtype C as the most predominant in eastern Africa. However other subtypes are also found and recently HIV type 2 has also been discovered in the country.</a:t>
            </a:r>
          </a:p>
          <a:p>
            <a:pPr eaLnBrk="1" hangingPunct="1" latinLnBrk="1" lvl="0">
              <a:buClr>
                <a:srgbClr val="FF0000"/>
              </a:buClr>
              <a:buFont typeface="Webdings" pitchFamily="18" charset="2"/>
              <a:buChar char="-"/>
            </a:pPr>
            <a:endParaRPr altLang="en-US" sz="2400" lang="en-US"/>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86" name=""/>
        <p:cNvGrpSpPr/>
        <p:nvPr/>
      </p:nvGrpSpPr>
      <p:grpSpPr>
        <a:xfrm rot="0">
          <a:off x="0" y="0"/>
          <a:ext cx="0" cy="0"/>
          <a:chOff x="0" y="0"/>
          <a:chExt cx="0" cy="0"/>
        </a:xfrm>
      </p:grpSpPr>
      <p:sp>
        <p:nvSpPr>
          <p:cNvPr id="1048715"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HIV 2 cont’d</a:t>
            </a:r>
          </a:p>
        </p:txBody>
      </p:sp>
      <p:sp>
        <p:nvSpPr>
          <p:cNvPr id="1048716"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400" lang="en-US"/>
              <a:t>Until about 1994, it was generally thought that individuals do not become infected with multiple distinct HIV-1 strains. However, it is now thought that "superinfection" does occur.</a:t>
            </a:r>
          </a:p>
          <a:p>
            <a:pPr lvl="0">
              <a:buClr>
                <a:srgbClr val="FF0000"/>
              </a:buClr>
              <a:buFont typeface="Webdings" pitchFamily="18" charset="2"/>
              <a:buChar char="-"/>
            </a:pPr>
            <a:r>
              <a:rPr altLang="en-US" sz="2400" lang="en-US"/>
              <a:t>In these cases, the second infection occurs several months after the first. It would appear that the body's immune response to the first virus is sometimes not enough to prevent infection with a second strain, especially with a virus belonging to a different subtype. It is not yet known how commonly superinfection occurs, or whether it can take place only in special circumstances.</a:t>
            </a:r>
          </a:p>
          <a:p>
            <a:pPr eaLnBrk="1" hangingPunct="1" latinLnBrk="1" lvl="0">
              <a:buFont typeface="Arial" pitchFamily="34" charset="0"/>
              <a:buNone/>
            </a:pPr>
            <a:endParaRPr altLang="en-US" sz="2400" i="1" lang="en-US"/>
          </a:p>
          <a:p>
            <a:pPr eaLnBrk="1" hangingPunct="1" latinLnBrk="1" lvl="0"/>
            <a:endParaRPr altLang="en-US" sz="2400" lang="en-US"/>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89" name=""/>
        <p:cNvGrpSpPr/>
        <p:nvPr/>
      </p:nvGrpSpPr>
      <p:grpSpPr>
        <a:xfrm rot="0">
          <a:off x="0" y="0"/>
          <a:ext cx="0" cy="0"/>
          <a:chOff x="0" y="0"/>
          <a:chExt cx="0" cy="0"/>
        </a:xfrm>
      </p:grpSpPr>
      <p:sp>
        <p:nvSpPr>
          <p:cNvPr id="1048720" name=""/>
          <p:cNvSpPr/>
          <p:nvPr>
            <p:ph type="title" sz="full" idx="0"/>
          </p:nvPr>
        </p:nvSpPr>
        <p:spPr>
          <a:xfrm rot="0">
            <a:off x="0" y="0"/>
            <a:ext cx="9144000" cy="9906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br/>
            <a:r>
              <a:rPr altLang="en-US" lang="en-US"/>
              <a:t>STRUCTURE OF HUMAN </a:t>
            </a:r>
            <a:br/>
            <a:r>
              <a:rPr altLang="en-US" lang="en-US"/>
              <a:t>IMMUNODEFICIENCY VIRUS </a:t>
            </a:r>
            <a:br/>
            <a:endParaRPr altLang="en-US" lang="en-US"/>
          </a:p>
        </p:txBody>
      </p:sp>
      <p:sp>
        <p:nvSpPr>
          <p:cNvPr id="1048721" name=""/>
          <p:cNvSpPr/>
          <p:nvPr>
            <p:ph sz="half" idx="1"/>
          </p:nvPr>
        </p:nvSpPr>
        <p:spPr>
          <a:xfrm rot="0">
            <a:off x="457200" y="1143000"/>
            <a:ext cx="4038600" cy="5334000"/>
          </a:xfrm>
          <a:prstGeom prst="rect"/>
          <a:noFill/>
          <a:ln>
            <a:noFill/>
          </a:ln>
        </p:spPr>
        <p:txBody>
          <a:bodyPr anchor="t" bIns="45720" lIns="91440" rIns="91440" tIns="45720"/>
          <a:lstStyle>
            <a:lvl1pPr marL="342900">
              <a:lnSpc>
                <a:spcPct val="100000"/>
              </a:lnSpc>
              <a:spcBef>
                <a:spcPct val="20000"/>
              </a:spcBef>
              <a:spcAft>
                <a:spcPct val="0"/>
              </a:spcAft>
              <a:buFont typeface="Wingdings" pitchFamily="2" charset="2"/>
              <a:buChar char="q"/>
              <a:defRPr sz="2800">
                <a:solidFill>
                  <a:schemeClr val="dk1"/>
                </a:solidFill>
              </a:defRPr>
            </a:lvl1pPr>
            <a:lvl2pPr marL="742950">
              <a:lnSpc>
                <a:spcPct val="100000"/>
              </a:lnSpc>
              <a:spcBef>
                <a:spcPct val="20000"/>
              </a:spcBef>
              <a:spcAft>
                <a:spcPct val="0"/>
              </a:spcAft>
              <a:buFont typeface="Courier New" pitchFamily="49" charset="0"/>
              <a:buChar char="o"/>
              <a:defRPr sz="2400">
                <a:solidFill>
                  <a:schemeClr val="dk1"/>
                </a:solidFill>
              </a:defRPr>
            </a:lvl2pPr>
            <a:lvl3pPr marL="1143000">
              <a:lnSpc>
                <a:spcPct val="100000"/>
              </a:lnSpc>
              <a:spcBef>
                <a:spcPct val="20000"/>
              </a:spcBef>
              <a:spcAft>
                <a:spcPct val="0"/>
              </a:spcAft>
              <a:buFont typeface="Wingdings" pitchFamily="2" charset="2"/>
              <a:buChar char="ü"/>
              <a:defRPr sz="2000">
                <a:solidFill>
                  <a:schemeClr val="dk1"/>
                </a:solidFill>
              </a:defRPr>
            </a:lvl3pPr>
            <a:lvl4pPr marL="1600200">
              <a:lnSpc>
                <a:spcPct val="100000"/>
              </a:lnSpc>
              <a:spcBef>
                <a:spcPct val="20000"/>
              </a:spcBef>
              <a:spcAft>
                <a:spcPct val="0"/>
              </a:spcAft>
              <a:buFont typeface="Wingdings" pitchFamily="2" charset="2"/>
              <a:buChar char="v"/>
              <a:defRPr sz="1800">
                <a:solidFill>
                  <a:schemeClr val="dk1"/>
                </a:solidFill>
              </a:defRPr>
            </a:lvl4pPr>
            <a:lvl5pPr marL="2057400">
              <a:lnSpc>
                <a:spcPct val="100000"/>
              </a:lnSpc>
              <a:spcBef>
                <a:spcPct val="20000"/>
              </a:spcBef>
              <a:spcAft>
                <a:spcPct val="0"/>
              </a:spcAft>
              <a:buFont typeface="Arial" pitchFamily="34" charset="0"/>
              <a:buChar char="»"/>
              <a:defRPr sz="1800">
                <a:solidFill>
                  <a:schemeClr val="dk1"/>
                </a:solidFill>
              </a:defRPr>
            </a:lvl5pPr>
          </a:lstStyle>
          <a:p>
            <a:pPr lvl="0">
              <a:buClr>
                <a:srgbClr val="FF0000"/>
              </a:buClr>
              <a:buFont typeface="Webdings" pitchFamily="18" charset="2"/>
              <a:buChar char="-"/>
            </a:pPr>
            <a:r>
              <a:rPr altLang="en-US" sz="1500" lang="en-US"/>
              <a:t>Has an outer double lipid</a:t>
            </a:r>
            <a:br/>
            <a:r>
              <a:rPr altLang="en-US" sz="1500" lang="en-US"/>
              <a:t>membrane, (derived from the host </a:t>
            </a:r>
            <a:br/>
            <a:r>
              <a:rPr altLang="en-US" sz="1500" lang="en-US"/>
              <a:t>membrane). </a:t>
            </a:r>
          </a:p>
          <a:p>
            <a:pPr lvl="0">
              <a:buClr>
                <a:srgbClr val="FF0000"/>
              </a:buClr>
              <a:buFont typeface="Webdings" pitchFamily="18" charset="2"/>
              <a:buChar char="-"/>
            </a:pPr>
            <a:r>
              <a:rPr altLang="en-US" sz="1500" lang="en-US"/>
              <a:t>The lipid membrane is lined by</a:t>
            </a:r>
            <a:br/>
            <a:r>
              <a:rPr altLang="en-US" sz="1500" lang="en-US"/>
              <a:t>a matrix protein. </a:t>
            </a:r>
          </a:p>
          <a:p>
            <a:pPr lvl="0">
              <a:buClr>
                <a:srgbClr val="FF0000"/>
              </a:buClr>
              <a:buFont typeface="Webdings" pitchFamily="18" charset="2"/>
              <a:buChar char="-"/>
            </a:pPr>
            <a:r>
              <a:rPr altLang="en-US" sz="1500" lang="en-US"/>
              <a:t>The lipid membrane is studded</a:t>
            </a:r>
          </a:p>
          <a:p>
            <a:pPr lvl="0">
              <a:buClr>
                <a:srgbClr val="FF0000"/>
              </a:buClr>
              <a:buNone/>
            </a:pPr>
            <a:r>
              <a:rPr altLang="en-US" sz="1500" lang="en-US"/>
              <a:t>	with the surface glycoprotein (gp) </a:t>
            </a:r>
          </a:p>
          <a:p>
            <a:pPr lvl="0">
              <a:buClr>
                <a:srgbClr val="FF0000"/>
              </a:buClr>
              <a:buNone/>
            </a:pPr>
            <a:r>
              <a:rPr altLang="en-US" sz="1500" lang="en-US"/>
              <a:t>	120 and the transmembrane gp 41</a:t>
            </a:r>
          </a:p>
          <a:p>
            <a:pPr lvl="0">
              <a:buClr>
                <a:srgbClr val="FF0000"/>
              </a:buClr>
              <a:buNone/>
            </a:pPr>
            <a:r>
              <a:rPr altLang="en-US" sz="1500" lang="en-US"/>
              <a:t>	protein.</a:t>
            </a:r>
          </a:p>
          <a:p>
            <a:pPr lvl="0">
              <a:buClr>
                <a:srgbClr val="FF0000"/>
              </a:buClr>
              <a:buFont typeface="Webdings" pitchFamily="18" charset="2"/>
              <a:buChar char="-"/>
            </a:pPr>
            <a:r>
              <a:rPr altLang="en-US" sz="1500" lang="en-US"/>
              <a:t>These glycoprotein spikes</a:t>
            </a:r>
          </a:p>
          <a:p>
            <a:pPr lvl="0">
              <a:buClr>
                <a:srgbClr val="FF0000"/>
              </a:buClr>
              <a:buNone/>
            </a:pPr>
            <a:r>
              <a:rPr altLang="en-US" sz="1500" lang="en-US"/>
              <a:t>	surround the cone-shaped protein</a:t>
            </a:r>
          </a:p>
          <a:p>
            <a:pPr lvl="0">
              <a:buClr>
                <a:srgbClr val="FF0000"/>
              </a:buClr>
              <a:buNone/>
            </a:pPr>
            <a:r>
              <a:rPr altLang="en-US" sz="1500" lang="en-US"/>
              <a:t>	core.</a:t>
            </a:r>
          </a:p>
          <a:p>
            <a:pPr lvl="0">
              <a:buClr>
                <a:srgbClr val="FF0000"/>
              </a:buClr>
              <a:buFont typeface="Webdings" pitchFamily="18" charset="2"/>
              <a:buChar char="-"/>
            </a:pPr>
            <a:r>
              <a:rPr altLang="en-US" b="1" sz="1500" lang="en-US"/>
              <a:t>The core (capsid) is made up of</a:t>
            </a:r>
          </a:p>
          <a:p>
            <a:pPr lvl="0">
              <a:buClr>
                <a:srgbClr val="FF0000"/>
              </a:buClr>
              <a:buNone/>
            </a:pPr>
            <a:r>
              <a:rPr altLang="en-US" b="1" sz="1500" lang="en-US"/>
              <a:t>	several proteins </a:t>
            </a:r>
            <a:r>
              <a:rPr altLang="en-US" sz="1500" lang="en-US"/>
              <a:t>:-</a:t>
            </a:r>
          </a:p>
          <a:p>
            <a:pPr lvl="0">
              <a:buClr>
                <a:srgbClr val="FF0000"/>
              </a:buClr>
              <a:buFont typeface="Webdings" pitchFamily="18" charset="2"/>
              <a:buChar char="-"/>
            </a:pPr>
            <a:r>
              <a:rPr altLang="en-US" sz="1500" lang="en-US"/>
              <a:t>P24 (the main protein) and P16 P9</a:t>
            </a:r>
          </a:p>
          <a:p>
            <a:pPr lvl="0">
              <a:buClr>
                <a:srgbClr val="FF0000"/>
              </a:buClr>
              <a:buNone/>
            </a:pPr>
            <a:r>
              <a:rPr altLang="en-US" sz="1500" lang="en-US"/>
              <a:t>	and P6 Within the capsid are </a:t>
            </a:r>
            <a:br/>
            <a:r>
              <a:rPr altLang="en-US" sz="1500" lang="en-US"/>
              <a:t>two identical single strands of</a:t>
            </a:r>
            <a:br/>
            <a:r>
              <a:rPr altLang="en-US" sz="1500" lang="en-US"/>
              <a:t>RNA (the viral genetic material).</a:t>
            </a:r>
            <a:br/>
            <a:r>
              <a:rPr altLang="en-US" sz="1500" lang="en-US"/>
              <a:t>Viral enzymes</a:t>
            </a:r>
          </a:p>
          <a:p>
            <a:pPr lvl="0"/>
            <a:endParaRPr altLang="en-US" lang="en-US"/>
          </a:p>
        </p:txBody>
      </p:sp>
      <p:pic>
        <p:nvPicPr>
          <p:cNvPr id="2097165" name=""/>
          <p:cNvPicPr>
            <a:picLocks/>
          </p:cNvPicPr>
          <p:nvPr>
            <p:ph sz="half" idx="2"/>
          </p:nvPr>
        </p:nvPicPr>
        <p:blipFill>
          <a:blip xmlns:r="http://schemas.openxmlformats.org/officeDocument/2006/relationships" r:embed="rId1"/>
          <a:srcRect l="0" t="0" r="0" b="0"/>
          <a:stretch>
            <a:fillRect/>
          </a:stretch>
        </p:blipFill>
        <p:spPr>
          <a:xfrm rot="0">
            <a:off x="4648200" y="1524000"/>
            <a:ext cx="4038600" cy="4419600"/>
          </a:xfrm>
          <a:prstGeom prst="rect"/>
          <a:noFill/>
          <a:ln>
            <a:noFill/>
          </a:ln>
        </p:spPr>
      </p:pic>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14" name=""/>
        <p:cNvGrpSpPr/>
        <p:nvPr/>
      </p:nvGrpSpPr>
      <p:grpSpPr>
        <a:xfrm rot="0">
          <a:off x="0" y="0"/>
          <a:ext cx="0" cy="0"/>
          <a:chOff x="0" y="0"/>
          <a:chExt cx="0" cy="0"/>
        </a:xfrm>
      </p:grpSpPr>
      <p:sp>
        <p:nvSpPr>
          <p:cNvPr id="1048600"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Specific Objectives</a:t>
            </a:r>
          </a:p>
        </p:txBody>
      </p:sp>
      <p:sp>
        <p:nvSpPr>
          <p:cNvPr id="1048601"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latinLnBrk="1" lvl="0">
              <a:lnSpc>
                <a:spcPct val="95000"/>
              </a:lnSpc>
              <a:spcBef>
                <a:spcPts val="1000"/>
              </a:spcBef>
              <a:spcAft>
                <a:spcPts val="1000"/>
              </a:spcAft>
              <a:buClr>
                <a:srgbClr val="FF0000"/>
              </a:buClr>
              <a:buFont typeface="Webdings" pitchFamily="18" charset="2"/>
              <a:buChar char=""/>
              <a:tabLst>
                <a:tab algn="l" pos="298450"/>
                <a:tab algn="l" pos="457200"/>
                <a:tab algn="l" pos="685800"/>
              </a:tabLst>
            </a:pPr>
            <a:r>
              <a:rPr altLang="en-US" sz="2200" lang="en-US"/>
              <a:t>Define HIV, HIV infection and AIDS</a:t>
            </a:r>
          </a:p>
          <a:p>
            <a:pPr eaLnBrk="1" hangingPunct="1" latinLnBrk="1" lvl="0">
              <a:lnSpc>
                <a:spcPct val="95000"/>
              </a:lnSpc>
              <a:spcBef>
                <a:spcPts val="1000"/>
              </a:spcBef>
              <a:spcAft>
                <a:spcPts val="1000"/>
              </a:spcAft>
              <a:buClr>
                <a:srgbClr val="FF0000"/>
              </a:buClr>
              <a:buFont typeface="Webdings" pitchFamily="18" charset="2"/>
              <a:buChar char=""/>
              <a:tabLst>
                <a:tab algn="l" pos="298450"/>
                <a:tab algn="l" pos="457200"/>
                <a:tab algn="l" pos="685800"/>
              </a:tabLst>
            </a:pPr>
            <a:r>
              <a:rPr altLang="en-US" sz="2200" lang="en-US"/>
              <a:t>Describe the epidemiology of HIV in Adults and Children</a:t>
            </a:r>
          </a:p>
          <a:p>
            <a:pPr eaLnBrk="1" hangingPunct="1" latinLnBrk="1" lvl="0">
              <a:lnSpc>
                <a:spcPct val="95000"/>
              </a:lnSpc>
              <a:spcBef>
                <a:spcPts val="1000"/>
              </a:spcBef>
              <a:spcAft>
                <a:spcPts val="1000"/>
              </a:spcAft>
              <a:buClr>
                <a:srgbClr val="FF0000"/>
              </a:buClr>
              <a:buFont typeface="Webdings" pitchFamily="18" charset="2"/>
              <a:buChar char=""/>
              <a:tabLst>
                <a:tab algn="l" pos="298450"/>
                <a:tab algn="l" pos="457200"/>
                <a:tab algn="l" pos="685800"/>
              </a:tabLst>
            </a:pPr>
            <a:r>
              <a:rPr altLang="en-US" sz="2200" lang="en-US"/>
              <a:t>Describe basics of human immune system;</a:t>
            </a:r>
          </a:p>
          <a:p>
            <a:pPr eaLnBrk="1" hangingPunct="1" latinLnBrk="1" lvl="0">
              <a:lnSpc>
                <a:spcPct val="95000"/>
              </a:lnSpc>
              <a:spcBef>
                <a:spcPts val="1000"/>
              </a:spcBef>
              <a:spcAft>
                <a:spcPts val="1000"/>
              </a:spcAft>
              <a:buClr>
                <a:srgbClr val="FF0000"/>
              </a:buClr>
              <a:buFont typeface="Webdings" pitchFamily="18" charset="2"/>
              <a:buChar char=""/>
              <a:tabLst>
                <a:tab algn="l" pos="298450"/>
                <a:tab algn="l" pos="457200"/>
                <a:tab algn="l" pos="685800"/>
              </a:tabLst>
            </a:pPr>
            <a:r>
              <a:rPr altLang="en-US" sz="2200" lang="en-US"/>
              <a:t>Describe the modes of HIV transmission;</a:t>
            </a:r>
          </a:p>
          <a:p>
            <a:pPr eaLnBrk="1" hangingPunct="1" latinLnBrk="1" lvl="0">
              <a:lnSpc>
                <a:spcPct val="95000"/>
              </a:lnSpc>
              <a:spcBef>
                <a:spcPts val="1000"/>
              </a:spcBef>
              <a:spcAft>
                <a:spcPts val="1000"/>
              </a:spcAft>
              <a:buClr>
                <a:srgbClr val="FF0000"/>
              </a:buClr>
              <a:buFont typeface="Webdings" pitchFamily="18" charset="2"/>
              <a:buChar char=""/>
              <a:tabLst>
                <a:tab algn="l" pos="298450"/>
                <a:tab algn="l" pos="457200"/>
                <a:tab algn="l" pos="685800"/>
              </a:tabLst>
            </a:pPr>
            <a:r>
              <a:rPr altLang="en-US" sz="2200" lang="en-US"/>
              <a:t>Describe biology and natural progression of HIV in adults and children;</a:t>
            </a:r>
          </a:p>
          <a:p>
            <a:pPr eaLnBrk="1" hangingPunct="1" latinLnBrk="1" lvl="0">
              <a:lnSpc>
                <a:spcPct val="95000"/>
              </a:lnSpc>
              <a:spcBef>
                <a:spcPts val="1000"/>
              </a:spcBef>
              <a:spcAft>
                <a:spcPts val="1000"/>
              </a:spcAft>
              <a:buClr>
                <a:srgbClr val="FF0000"/>
              </a:buClr>
              <a:buFont typeface="Webdings" pitchFamily="18" charset="2"/>
              <a:buChar char=""/>
              <a:tabLst>
                <a:tab algn="l" pos="298450"/>
                <a:tab algn="l" pos="457200"/>
                <a:tab algn="l" pos="685800"/>
              </a:tabLst>
            </a:pPr>
            <a:r>
              <a:rPr altLang="en-US" sz="2200" lang="en-US"/>
              <a:t>Describe common HIV related conditions</a:t>
            </a:r>
          </a:p>
          <a:p>
            <a:pPr eaLnBrk="1" hangingPunct="1" latinLnBrk="1" lvl="0">
              <a:lnSpc>
                <a:spcPct val="95000"/>
              </a:lnSpc>
              <a:spcBef>
                <a:spcPts val="1000"/>
              </a:spcBef>
              <a:spcAft>
                <a:spcPts val="1000"/>
              </a:spcAft>
              <a:buClr>
                <a:srgbClr val="FF0000"/>
              </a:buClr>
              <a:buFont typeface="Webdings" pitchFamily="18" charset="2"/>
              <a:buChar char=""/>
              <a:tabLst>
                <a:tab algn="l" pos="298450"/>
                <a:tab algn="l" pos="457200"/>
                <a:tab algn="l" pos="685800"/>
              </a:tabLst>
            </a:pPr>
            <a:r>
              <a:rPr altLang="en-US" sz="2200" lang="en-US"/>
              <a:t>Describe HIV prevention strategy including stigma reduction</a:t>
            </a: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93" name=""/>
        <p:cNvGrpSpPr/>
        <p:nvPr/>
      </p:nvGrpSpPr>
      <p:grpSpPr>
        <a:xfrm rot="0">
          <a:off x="0" y="0"/>
          <a:ext cx="0" cy="0"/>
          <a:chOff x="0" y="0"/>
          <a:chExt cx="0" cy="0"/>
        </a:xfrm>
      </p:grpSpPr>
      <p:sp>
        <p:nvSpPr>
          <p:cNvPr id="1048728"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HIV Replication Cycle </a:t>
            </a:r>
          </a:p>
        </p:txBody>
      </p:sp>
      <p:pic>
        <p:nvPicPr>
          <p:cNvPr id="2097166" name=""/>
          <p:cNvPicPr>
            <a:picLocks/>
          </p:cNvPicPr>
          <p:nvPr/>
        </p:nvPicPr>
        <p:blipFill>
          <a:blip xmlns:r="http://schemas.openxmlformats.org/officeDocument/2006/relationships" r:embed="rId1"/>
          <a:srcRect l="0" t="0" r="0" b="0"/>
          <a:stretch>
            <a:fillRect/>
          </a:stretch>
        </p:blipFill>
        <p:spPr>
          <a:xfrm rot="0">
            <a:off x="304800" y="1066800"/>
            <a:ext cx="8534400" cy="4876800"/>
          </a:xfrm>
          <a:prstGeom prst="rect"/>
          <a:noFill/>
          <a:ln>
            <a:noFill/>
          </a:ln>
        </p:spPr>
      </p:pic>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96" name=""/>
        <p:cNvGrpSpPr/>
        <p:nvPr/>
      </p:nvGrpSpPr>
      <p:grpSpPr>
        <a:xfrm rot="0">
          <a:off x="0" y="0"/>
          <a:ext cx="0" cy="0"/>
          <a:chOff x="0" y="0"/>
          <a:chExt cx="0" cy="0"/>
        </a:xfrm>
      </p:grpSpPr>
      <p:sp>
        <p:nvSpPr>
          <p:cNvPr id="1048732" name=""/>
          <p:cNvSpPr/>
          <p:nvPr>
            <p:ph type="title" sz="full" idx="0"/>
          </p:nvPr>
        </p:nvSpPr>
        <p:spPr>
          <a:xfrm rot="0">
            <a:off x="0" y="-22860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Risk factors</a:t>
            </a:r>
          </a:p>
        </p:txBody>
      </p:sp>
      <p:sp>
        <p:nvSpPr>
          <p:cNvPr id="1048733" name=""/>
          <p:cNvSpPr/>
          <p:nvPr>
            <p:ph sz="full" idx="1"/>
          </p:nvPr>
        </p:nvSpPr>
        <p:spPr>
          <a:xfrm rot="0">
            <a:off x="0" y="8382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r>
              <a:rPr altLang="en-US" sz="2400" lang="en-US"/>
              <a:t>Behaviours and conditions that put individuals at greater risk of contracting HIV include:</a:t>
            </a:r>
          </a:p>
          <a:p>
            <a:pPr lvl="1">
              <a:buFont typeface="Arial" pitchFamily="34" charset="0"/>
              <a:buChar char="•"/>
            </a:pPr>
            <a:r>
              <a:rPr altLang="en-US" sz="2400" lang="en-US"/>
              <a:t>having unprotected anal or vaginal sex;</a:t>
            </a:r>
          </a:p>
          <a:p>
            <a:pPr lvl="1">
              <a:buFont typeface="Arial" pitchFamily="34" charset="0"/>
              <a:buChar char="•"/>
            </a:pPr>
            <a:r>
              <a:rPr altLang="en-US" sz="2400" lang="en-US"/>
              <a:t>having another sexually transmitted infection such as syphilis, herpes, chlamydia, gonorrhoea, and bacterial vaginosis;</a:t>
            </a:r>
          </a:p>
          <a:p>
            <a:pPr lvl="1">
              <a:buFont typeface="Arial" pitchFamily="34" charset="0"/>
              <a:buChar char="•"/>
            </a:pPr>
            <a:r>
              <a:rPr altLang="en-US" sz="2400" lang="en-US"/>
              <a:t>sharing contaminated needles, syringes and other injecting equipment and drug solutions when injecting drugs;</a:t>
            </a:r>
          </a:p>
          <a:p>
            <a:pPr lvl="1">
              <a:buFont typeface="Arial" pitchFamily="34" charset="0"/>
              <a:buChar char="•"/>
            </a:pPr>
            <a:r>
              <a:rPr altLang="en-US" sz="2400" lang="en-US"/>
              <a:t>receiving unsafe injections, blood transfusions, tissue transplantation, medical procedures that involve unsterile cutting or piercing; and</a:t>
            </a:r>
          </a:p>
          <a:p>
            <a:pPr lvl="1">
              <a:buFont typeface="Arial" pitchFamily="34" charset="0"/>
              <a:buChar char="•"/>
            </a:pPr>
            <a:r>
              <a:rPr altLang="en-US" sz="2400" lang="en-US"/>
              <a:t>experiencing accidental needle stick injuries, including among health workers.</a:t>
            </a:r>
          </a:p>
          <a:p>
            <a:pPr lvl="0">
              <a:buNone/>
            </a:pPr>
            <a:endParaRPr altLang="en-US" sz="240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97" name=""/>
        <p:cNvGrpSpPr/>
        <p:nvPr/>
      </p:nvGrpSpPr>
      <p:grpSpPr>
        <a:xfrm rot="0">
          <a:off x="0" y="0"/>
          <a:ext cx="0" cy="0"/>
          <a:chOff x="0" y="0"/>
          <a:chExt cx="0" cy="0"/>
        </a:xfrm>
      </p:grpSpPr>
      <p:sp>
        <p:nvSpPr>
          <p:cNvPr id="1048734"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3100" lang="en-US"/>
              <a:t>Summary</a:t>
            </a:r>
          </a:p>
        </p:txBody>
      </p:sp>
      <p:sp>
        <p:nvSpPr>
          <p:cNvPr id="1048735" name=""/>
          <p:cNvSpPr/>
          <p:nvPr>
            <p:ph sz="full" idx="1"/>
          </p:nvPr>
        </p:nvSpPr>
        <p:spPr>
          <a:xfrm rot="0">
            <a:off x="0" y="1828800"/>
            <a:ext cx="9144000" cy="35814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400" lang="en-US"/>
              <a:t>HIV attacks the Immune system of human being and leads to profound</a:t>
            </a:r>
          </a:p>
          <a:p>
            <a:pPr lvl="1">
              <a:buClr>
                <a:srgbClr val="FF0000"/>
              </a:buClr>
              <a:buFont typeface="Webdings" pitchFamily="18" charset="2"/>
              <a:buChar char="-"/>
            </a:pPr>
            <a:r>
              <a:rPr altLang="en-US" sz="2000" lang="en-US"/>
              <a:t>immunodeficiency.</a:t>
            </a:r>
          </a:p>
          <a:p>
            <a:pPr lvl="1">
              <a:buClr>
                <a:srgbClr val="FF0000"/>
              </a:buClr>
              <a:buFont typeface="Webdings" pitchFamily="18" charset="2"/>
              <a:buChar char="-"/>
            </a:pPr>
            <a:r>
              <a:rPr altLang="en-US" sz="2000" lang="en-US"/>
              <a:t>Rapid replication of HIV causes genetic diversity of the virus.</a:t>
            </a:r>
          </a:p>
          <a:p>
            <a:pPr lvl="0">
              <a:buClr>
                <a:srgbClr val="FF0000"/>
              </a:buClr>
              <a:buFont typeface="Webdings" pitchFamily="18" charset="2"/>
              <a:buChar char="-"/>
            </a:pPr>
            <a:r>
              <a:rPr altLang="en-US" sz="2400" lang="en-US"/>
              <a:t>Knowledge of the HIV structure is important in understanding the mechanism of ARV drugs</a:t>
            </a:r>
          </a:p>
          <a:p>
            <a:pPr lvl="0"/>
            <a:endParaRPr altLang="en-US" lang="en-US"/>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200" name=""/>
        <p:cNvGrpSpPr/>
        <p:nvPr/>
      </p:nvGrpSpPr>
      <p:grpSpPr>
        <a:xfrm rot="0">
          <a:off x="0" y="0"/>
          <a:ext cx="0" cy="0"/>
          <a:chOff x="0" y="0"/>
          <a:chExt cx="0" cy="0"/>
        </a:xfrm>
      </p:grpSpPr>
      <p:sp>
        <p:nvSpPr>
          <p:cNvPr id="1048739" name=""/>
          <p:cNvSpPr/>
          <p:nvPr>
            <p:ph type="ctrTitle" sz="full" idx="0"/>
          </p:nvPr>
        </p:nvSpPr>
        <p:spPr>
          <a:xfrm rot="0">
            <a:off x="685800" y="2209800"/>
            <a:ext cx="7772400" cy="1470025"/>
          </a:xfrm>
          <a:prstGeom prst="rect"/>
          <a:noFill/>
          <a:ln>
            <a:noFill/>
          </a:ln>
        </p:spPr>
        <p:txBody>
          <a:bodyPr anchor="ctr" bIns="45720" lIns="91440" rIns="91440" tIns="45720"/>
          <a:lstStyle>
            <a:lvl1pPr algn="ctr">
              <a:defRPr sz="3600"/>
            </a:lvl1pPr>
          </a:lstStyle>
          <a:p>
            <a:pPr eaLnBrk="1" hangingPunct="1" latinLnBrk="1" lvl="0"/>
            <a:r>
              <a:rPr altLang="en-US" lang="en-US"/>
              <a:t>Unit 3: </a:t>
            </a:r>
          </a:p>
        </p:txBody>
      </p:sp>
      <p:sp>
        <p:nvSpPr>
          <p:cNvPr id="1048740" name=""/>
          <p:cNvSpPr/>
          <p:nvPr>
            <p:ph type="subTitle" sz="full" idx="1"/>
          </p:nvPr>
        </p:nvSpPr>
        <p:spPr>
          <a:xfrm rot="0">
            <a:off x="1371600" y="3886200"/>
            <a:ext cx="6400800" cy="1752600"/>
          </a:xfrm>
          <a:prstGeom prst="rect"/>
          <a:noFill/>
          <a:ln>
            <a:noFill/>
          </a:ln>
        </p:spPr>
        <p:txBody>
          <a:bodyPr anchor="t" bIns="45720" lIns="91440" rIns="91440" tIns="45720"/>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eaLnBrk="1" hangingPunct="1" latinLnBrk="1" lvl="0"/>
            <a:r>
              <a:rPr altLang="en-US" lang="en-US">
                <a:solidFill>
                  <a:srgbClr val="898989"/>
                </a:solidFill>
              </a:rPr>
              <a:t>Natural Progression of HIV</a:t>
            </a:r>
          </a:p>
          <a:p>
            <a:pPr eaLnBrk="1" hangingPunct="1" latinLnBrk="1" lvl="0">
              <a:buFont typeface="Arial" pitchFamily="34" charset="0"/>
              <a:buNone/>
            </a:pPr>
            <a:endParaRPr altLang="en-US" lang="en-US">
              <a:solidFill>
                <a:srgbClr val="898989"/>
              </a:solidFill>
            </a:endParaRP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203" name=""/>
        <p:cNvGrpSpPr/>
        <p:nvPr/>
      </p:nvGrpSpPr>
      <p:grpSpPr>
        <a:xfrm rot="0">
          <a:off x="0" y="0"/>
          <a:ext cx="0" cy="0"/>
          <a:chOff x="0" y="0"/>
          <a:chExt cx="0" cy="0"/>
        </a:xfrm>
      </p:grpSpPr>
      <p:sp>
        <p:nvSpPr>
          <p:cNvPr id="1048744"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Objectives</a:t>
            </a:r>
          </a:p>
        </p:txBody>
      </p:sp>
      <p:sp>
        <p:nvSpPr>
          <p:cNvPr id="1048745" name=""/>
          <p:cNvSpPr/>
          <p:nvPr>
            <p:ph sz="full" idx="1"/>
          </p:nvPr>
        </p:nvSpPr>
        <p:spPr>
          <a:xfrm rot="0">
            <a:off x="0" y="2438400"/>
            <a:ext cx="9144000" cy="2667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400" lang="en-US"/>
              <a:t>Describe stages of HIV progression - serocoversion, asymptomatic, symptomatic and</a:t>
            </a:r>
            <a:r>
              <a:rPr altLang="en-US" sz="2400" lang="en-US"/>
              <a:t> </a:t>
            </a:r>
            <a:r>
              <a:rPr altLang="en-US" sz="2400" lang="en-US"/>
              <a:t>AIDS phases</a:t>
            </a:r>
          </a:p>
          <a:p>
            <a:pPr lvl="0">
              <a:buClr>
                <a:srgbClr val="FF0000"/>
              </a:buClr>
              <a:buFont typeface="Webdings" pitchFamily="18" charset="2"/>
              <a:buChar char="-"/>
            </a:pPr>
            <a:r>
              <a:rPr altLang="en-US" sz="2400" lang="en-US"/>
              <a:t>Be able to stage HIV infection by WHO classification</a:t>
            </a: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206" name=""/>
        <p:cNvGrpSpPr/>
        <p:nvPr/>
      </p:nvGrpSpPr>
      <p:grpSpPr>
        <a:xfrm rot="0">
          <a:off x="0" y="0"/>
          <a:ext cx="0" cy="0"/>
          <a:chOff x="0" y="0"/>
          <a:chExt cx="0" cy="0"/>
        </a:xfrm>
      </p:grpSpPr>
      <p:sp>
        <p:nvSpPr>
          <p:cNvPr id="1048749"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Clinical Manisfestations</a:t>
            </a:r>
          </a:p>
        </p:txBody>
      </p:sp>
      <p:sp>
        <p:nvSpPr>
          <p:cNvPr id="1048750"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latinLnBrk="1" lvl="0">
              <a:lnSpc>
                <a:spcPct val="90000"/>
              </a:lnSpc>
              <a:buNone/>
            </a:pPr>
            <a:r>
              <a:rPr altLang="en-US" b="1" sz="2200" lang="en-US"/>
              <a:t>Stage 1: </a:t>
            </a:r>
            <a:r>
              <a:rPr altLang="en-US" b="1" sz="2200" lang="en-US"/>
              <a:t>Acute HIV infection</a:t>
            </a:r>
          </a:p>
          <a:p>
            <a:pPr lvl="0">
              <a:lnSpc>
                <a:spcPct val="90000"/>
              </a:lnSpc>
              <a:buClr>
                <a:srgbClr val="FF0000"/>
              </a:buClr>
              <a:buFont typeface="Webdings" pitchFamily="18" charset="2"/>
              <a:buChar char="-"/>
            </a:pPr>
            <a:r>
              <a:rPr altLang="en-US" sz="2200" lang="en-US"/>
              <a:t>Most people infected with HIV do not know that they have become infected. After the </a:t>
            </a:r>
            <a:r>
              <a:rPr altLang="en-US" sz="2200" lang="en-US"/>
              <a:t>infection; virus is disseminated via blood to CNS and lymphoid tissue. The Virus trapped in</a:t>
            </a:r>
            <a:r>
              <a:rPr altLang="en-US" sz="2200" lang="en-US"/>
              <a:t> </a:t>
            </a:r>
            <a:r>
              <a:rPr altLang="en-US" sz="2200" lang="en-US"/>
              <a:t>lymphoid tissue rapidly replicates. </a:t>
            </a:r>
          </a:p>
          <a:p>
            <a:pPr lvl="0">
              <a:lnSpc>
                <a:spcPct val="90000"/>
              </a:lnSpc>
              <a:buClr>
                <a:srgbClr val="FF0000"/>
              </a:buClr>
              <a:buFont typeface="Webdings" pitchFamily="18" charset="2"/>
              <a:buChar char="-"/>
            </a:pPr>
            <a:r>
              <a:rPr altLang="en-US" sz="2200" lang="en-US"/>
              <a:t>This is accompanied by patient’s immune response with</a:t>
            </a:r>
            <a:r>
              <a:rPr altLang="en-US" sz="2200" lang="en-US"/>
              <a:t> </a:t>
            </a:r>
            <a:r>
              <a:rPr altLang="en-US" sz="2200" lang="en-US"/>
              <a:t>concomitant development of antibodies to HIV antigens usually within 6 weeks, but may</a:t>
            </a:r>
            <a:r>
              <a:rPr altLang="en-US" sz="2200" lang="en-US"/>
              <a:t> </a:t>
            </a:r>
            <a:r>
              <a:rPr altLang="en-US" sz="2200" lang="en-US"/>
              <a:t>take up to 3 months, after the infection. This “sero-conversion” is when a person recently</a:t>
            </a:r>
            <a:r>
              <a:rPr altLang="en-US" sz="2200" lang="en-US"/>
              <a:t> </a:t>
            </a:r>
            <a:r>
              <a:rPr altLang="en-US" sz="2200" lang="en-US"/>
              <a:t>infected with HIV first tests positive for HIV antibodies. </a:t>
            </a:r>
          </a:p>
          <a:p>
            <a:pPr lvl="0">
              <a:lnSpc>
                <a:spcPct val="90000"/>
              </a:lnSpc>
              <a:buClr>
                <a:srgbClr val="FF0000"/>
              </a:buClr>
              <a:buFont typeface="Webdings" pitchFamily="18" charset="2"/>
              <a:buChar char="-"/>
            </a:pPr>
            <a:r>
              <a:rPr altLang="en-US" sz="2200" lang="en-US"/>
              <a:t>Some people have a “glandular</a:t>
            </a:r>
            <a:r>
              <a:rPr altLang="en-US" sz="2200" lang="en-US"/>
              <a:t> </a:t>
            </a:r>
            <a:r>
              <a:rPr altLang="en-US" sz="2200" lang="en-US"/>
              <a:t>fever” like illness (fever, rash, arthalgia, fatigue and lymphadenopathy) at the time of seroconversion.</a:t>
            </a:r>
          </a:p>
          <a:p>
            <a:pPr eaLnBrk="1" hangingPunct="1" latinLnBrk="1" lvl="0">
              <a:lnSpc>
                <a:spcPct val="90000"/>
              </a:lnSpc>
              <a:buNone/>
            </a:pPr>
            <a:endParaRPr altLang="en-US" sz="2200" lang="en-US"/>
          </a:p>
          <a:p>
            <a:pPr eaLnBrk="1" hangingPunct="1" latinLnBrk="1" lvl="0">
              <a:lnSpc>
                <a:spcPct val="90000"/>
              </a:lnSpc>
              <a:buNone/>
            </a:pPr>
            <a:endParaRPr altLang="en-US" sz="3000" lang="en-US"/>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209" name=""/>
        <p:cNvGrpSpPr/>
        <p:nvPr/>
      </p:nvGrpSpPr>
      <p:grpSpPr>
        <a:xfrm rot="0">
          <a:off x="0" y="0"/>
          <a:ext cx="0" cy="0"/>
          <a:chOff x="0" y="0"/>
          <a:chExt cx="0" cy="0"/>
        </a:xfrm>
      </p:grpSpPr>
      <p:sp>
        <p:nvSpPr>
          <p:cNvPr id="1048754" name=""/>
          <p:cNvSpPr/>
          <p:nvPr>
            <p:ph type="title" sz="full" idx="0"/>
          </p:nvPr>
        </p:nvSpPr>
        <p:spPr>
          <a:xfrm rot="0">
            <a:off x="0" y="0"/>
            <a:ext cx="9144000" cy="914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Clinical Manifestations cont’d</a:t>
            </a:r>
          </a:p>
        </p:txBody>
      </p:sp>
      <p:sp>
        <p:nvSpPr>
          <p:cNvPr id="1048755" name=""/>
          <p:cNvSpPr/>
          <p:nvPr/>
        </p:nvSpPr>
        <p:spPr>
          <a:xfrm rot="0">
            <a:off x="0" y="1143000"/>
            <a:ext cx="9144000" cy="584835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indent="0" lvl="0" marL="0">
              <a:spcBef>
                <a:spcPct val="0"/>
              </a:spcBef>
              <a:buFontTx/>
              <a:buNone/>
            </a:pPr>
            <a:r>
              <a:rPr altLang="en-US" b="1" sz="2200" lang="en-US">
                <a:latin typeface="Arial" pitchFamily="34" charset="0"/>
                <a:ea typeface="Arial" pitchFamily="34" charset="0"/>
              </a:rPr>
              <a:t>Stage 2: Clinical latency (HIV inactivity or dormancy)/</a:t>
            </a:r>
          </a:p>
          <a:p>
            <a:pPr indent="0" lvl="0" marL="0">
              <a:spcBef>
                <a:spcPct val="0"/>
              </a:spcBef>
              <a:buFontTx/>
              <a:buNone/>
            </a:pPr>
            <a:r>
              <a:rPr altLang="en-US" b="1" sz="2200" lang="en-US">
                <a:solidFill>
                  <a:srgbClr val="000000"/>
                </a:solidFill>
                <a:ea typeface="Arial" pitchFamily="34" charset="0"/>
              </a:rPr>
              <a:t>Asymptomatic HIV infection</a:t>
            </a:r>
          </a:p>
          <a:p>
            <a:pPr eaLnBrk="1" hangingPunct="1" indent="0" latinLnBrk="1" lvl="0" marL="0">
              <a:spcBef>
                <a:spcPct val="0"/>
              </a:spcBef>
              <a:buClr>
                <a:srgbClr val="FF0000"/>
              </a:buClr>
              <a:buFont typeface="Webdings" pitchFamily="18" charset="2"/>
              <a:buChar char="-"/>
            </a:pPr>
            <a:r>
              <a:rPr altLang="en-US" sz="2200" lang="en-US">
                <a:latin typeface="Arial" pitchFamily="34" charset="0"/>
                <a:ea typeface="Arial" pitchFamily="34" charset="0"/>
              </a:rPr>
              <a:t>This period is sometimes called asymptomatic HIV infection or chronic HIV infection. </a:t>
            </a:r>
          </a:p>
          <a:p>
            <a:pPr eaLnBrk="1" hangingPunct="1" indent="0" latinLnBrk="1" lvl="0" marL="0">
              <a:spcBef>
                <a:spcPct val="0"/>
              </a:spcBef>
              <a:buClr>
                <a:srgbClr val="FF0000"/>
              </a:buClr>
              <a:buFont typeface="Webdings" pitchFamily="18" charset="2"/>
              <a:buChar char="-"/>
            </a:pPr>
            <a:r>
              <a:rPr altLang="en-US" sz="2200" lang="en-US">
                <a:latin typeface="Arial" pitchFamily="34" charset="0"/>
                <a:ea typeface="Arial" pitchFamily="34" charset="0"/>
              </a:rPr>
              <a:t>During this phase, HIV is still active but reproduces at very low levels. </a:t>
            </a:r>
          </a:p>
          <a:p>
            <a:pPr eaLnBrk="1" hangingPunct="1" indent="0" latinLnBrk="1" lvl="0" marL="0">
              <a:spcBef>
                <a:spcPct val="0"/>
              </a:spcBef>
              <a:buClr>
                <a:srgbClr val="FF0000"/>
              </a:buClr>
              <a:buFont typeface="Webdings" pitchFamily="18" charset="2"/>
              <a:buChar char="-"/>
            </a:pPr>
            <a:r>
              <a:rPr altLang="en-US" sz="2200" lang="en-US">
                <a:latin typeface="Arial" pitchFamily="34" charset="0"/>
                <a:ea typeface="Arial" pitchFamily="34" charset="0"/>
              </a:rPr>
              <a:t>People may not have any symptoms or get sick during this time. </a:t>
            </a:r>
          </a:p>
          <a:p>
            <a:pPr eaLnBrk="1" hangingPunct="1" indent="0" latinLnBrk="1" lvl="0" marL="0">
              <a:spcBef>
                <a:spcPct val="0"/>
              </a:spcBef>
              <a:buClr>
                <a:srgbClr val="FF0000"/>
              </a:buClr>
              <a:buFont typeface="Webdings" pitchFamily="18" charset="2"/>
              <a:buChar char="-"/>
            </a:pPr>
            <a:r>
              <a:rPr altLang="en-US" sz="2200" lang="en-US">
                <a:latin typeface="Arial" pitchFamily="34" charset="0"/>
                <a:ea typeface="Arial" pitchFamily="34" charset="0"/>
              </a:rPr>
              <a:t>In adults, there is a long, variable, latent period from HIV </a:t>
            </a:r>
          </a:p>
          <a:p>
            <a:pPr eaLnBrk="1" hangingPunct="1" indent="0" latinLnBrk="1" lvl="0" marL="0">
              <a:spcBef>
                <a:spcPct val="0"/>
              </a:spcBef>
              <a:buClr>
                <a:srgbClr val="FF0000"/>
              </a:buClr>
              <a:buFontTx/>
              <a:buNone/>
            </a:pPr>
            <a:r>
              <a:rPr altLang="en-US" sz="2200" lang="en-US">
                <a:latin typeface="Arial" pitchFamily="34" charset="0"/>
                <a:ea typeface="Arial" pitchFamily="34" charset="0"/>
              </a:rPr>
              <a:t>    infection to the onset of HIV related </a:t>
            </a:r>
            <a:r>
              <a:rPr altLang="en-US" sz="2200" lang="en-US">
                <a:latin typeface="Arial" pitchFamily="34" charset="0"/>
                <a:ea typeface="Arial" pitchFamily="34" charset="0"/>
              </a:rPr>
              <a:t>disease and AIDS. A           person infected with HIV may be asymptomatic for 2 to 15</a:t>
            </a:r>
            <a:r>
              <a:rPr altLang="en-US" sz="2200" lang="en-US">
                <a:latin typeface="Arial" pitchFamily="34" charset="0"/>
                <a:ea typeface="Arial" pitchFamily="34" charset="0"/>
              </a:rPr>
              <a:t> </a:t>
            </a:r>
            <a:r>
              <a:rPr altLang="en-US" sz="2200" lang="en-US">
                <a:latin typeface="Arial" pitchFamily="34" charset="0"/>
                <a:ea typeface="Arial" pitchFamily="34" charset="0"/>
              </a:rPr>
              <a:t>years </a:t>
            </a:r>
          </a:p>
          <a:p>
            <a:pPr eaLnBrk="1" hangingPunct="1" indent="0" latinLnBrk="1" lvl="0" marL="0">
              <a:spcBef>
                <a:spcPct val="0"/>
              </a:spcBef>
              <a:buClr>
                <a:srgbClr val="FF0000"/>
              </a:buClr>
              <a:buFont typeface="Webdings" pitchFamily="18" charset="2"/>
              <a:buChar char="-"/>
            </a:pPr>
            <a:r>
              <a:rPr altLang="en-US" sz="2200" lang="en-US">
                <a:latin typeface="Arial" pitchFamily="34" charset="0"/>
                <a:ea typeface="Arial" pitchFamily="34" charset="0"/>
              </a:rPr>
              <a:t>The vast majority of HIV- infected children are infected in the  </a:t>
            </a:r>
          </a:p>
          <a:p>
            <a:pPr eaLnBrk="1" hangingPunct="1" indent="0" latinLnBrk="1" lvl="0" marL="0">
              <a:spcBef>
                <a:spcPct val="0"/>
              </a:spcBef>
              <a:buClr>
                <a:srgbClr val="FF0000"/>
              </a:buClr>
              <a:buFontTx/>
              <a:buNone/>
            </a:pPr>
            <a:r>
              <a:rPr altLang="en-US" sz="2200" lang="en-US">
                <a:latin typeface="Arial" pitchFamily="34" charset="0"/>
                <a:ea typeface="Arial" pitchFamily="34" charset="0"/>
              </a:rPr>
              <a:t>    peri-natal period. The</a:t>
            </a:r>
            <a:r>
              <a:rPr altLang="en-US" sz="2200" lang="en-US">
                <a:latin typeface="Arial" pitchFamily="34" charset="0"/>
                <a:ea typeface="Arial" pitchFamily="34" charset="0"/>
              </a:rPr>
              <a:t> </a:t>
            </a:r>
            <a:r>
              <a:rPr altLang="en-US" sz="2200" lang="en-US">
                <a:latin typeface="Arial" pitchFamily="34" charset="0"/>
                <a:ea typeface="Arial" pitchFamily="34" charset="0"/>
              </a:rPr>
              <a:t>period of asymptomatic infection is</a:t>
            </a:r>
          </a:p>
          <a:p>
            <a:pPr eaLnBrk="1" hangingPunct="1" indent="0" latinLnBrk="1" lvl="0" marL="0">
              <a:spcBef>
                <a:spcPct val="0"/>
              </a:spcBef>
              <a:buClr>
                <a:srgbClr val="FF0000"/>
              </a:buClr>
              <a:buFontTx/>
              <a:buNone/>
            </a:pPr>
            <a:r>
              <a:rPr altLang="en-US" sz="2200" lang="en-US">
                <a:latin typeface="Arial" pitchFamily="34" charset="0"/>
                <a:ea typeface="Arial" pitchFamily="34" charset="0"/>
              </a:rPr>
              <a:t>    shorter in children than in adults. A few infants become</a:t>
            </a:r>
          </a:p>
          <a:p>
            <a:pPr eaLnBrk="1" hangingPunct="1" indent="0" latinLnBrk="1" lvl="0" marL="0">
              <a:spcBef>
                <a:spcPct val="0"/>
              </a:spcBef>
              <a:buFontTx/>
              <a:buNone/>
            </a:pPr>
            <a:r>
              <a:rPr altLang="en-US" sz="2200" lang="en-US">
                <a:latin typeface="Arial" pitchFamily="34" charset="0"/>
                <a:ea typeface="Arial" pitchFamily="34" charset="0"/>
              </a:rPr>
              <a:t>     ill in the first few weeks of life. Most children start to become ill before 2 years of age.  A</a:t>
            </a:r>
            <a:r>
              <a:rPr altLang="en-US" sz="2200" lang="en-US">
                <a:latin typeface="Arial" pitchFamily="34" charset="0"/>
                <a:ea typeface="Arial" pitchFamily="34" charset="0"/>
              </a:rPr>
              <a:t> </a:t>
            </a:r>
            <a:r>
              <a:rPr altLang="en-US" sz="2200" lang="en-US">
                <a:latin typeface="Arial" pitchFamily="34" charset="0"/>
                <a:ea typeface="Arial" pitchFamily="34" charset="0"/>
              </a:rPr>
              <a:t>number of children remain well for several years. </a:t>
            </a:r>
          </a:p>
          <a:p>
            <a:pPr eaLnBrk="1" hangingPunct="1" indent="0" latinLnBrk="1" lvl="0" marL="0">
              <a:spcBef>
                <a:spcPct val="0"/>
              </a:spcBef>
              <a:buClr>
                <a:srgbClr val="FF0000"/>
              </a:buClr>
              <a:buFont typeface="Webdings" pitchFamily="18" charset="2"/>
              <a:buChar char="-"/>
            </a:pPr>
            <a:r>
              <a:rPr altLang="en-US" sz="2200" lang="en-US">
                <a:latin typeface="Arial" pitchFamily="34" charset="0"/>
                <a:ea typeface="Arial" pitchFamily="34" charset="0"/>
              </a:rPr>
              <a:t>Initially CD4 cell levels are high but</a:t>
            </a:r>
            <a:r>
              <a:rPr altLang="en-US" sz="2200" lang="en-US">
                <a:latin typeface="Arial" pitchFamily="34" charset="0"/>
                <a:ea typeface="Arial" pitchFamily="34" charset="0"/>
              </a:rPr>
              <a:t> </a:t>
            </a:r>
            <a:r>
              <a:rPr altLang="en-US" sz="2200" lang="en-US">
                <a:latin typeface="Arial" pitchFamily="34" charset="0"/>
                <a:ea typeface="Arial" pitchFamily="34" charset="0"/>
              </a:rPr>
              <a:t>gradually declines and    immunity starts weakening. The patients are asymptomatic but are</a:t>
            </a:r>
            <a:r>
              <a:rPr altLang="en-US" sz="2200" lang="en-US">
                <a:latin typeface="Arial" pitchFamily="34" charset="0"/>
                <a:ea typeface="Arial" pitchFamily="34" charset="0"/>
              </a:rPr>
              <a:t> </a:t>
            </a:r>
            <a:r>
              <a:rPr altLang="en-US" sz="2200" lang="en-US">
                <a:latin typeface="Arial" pitchFamily="34" charset="0"/>
                <a:ea typeface="Arial" pitchFamily="34" charset="0"/>
              </a:rPr>
              <a:t>infectious.</a:t>
            </a:r>
          </a:p>
          <a:p>
            <a:pPr indent="0" lvl="0" marL="0">
              <a:spcBef>
                <a:spcPct val="0"/>
              </a:spcBef>
              <a:buFontTx/>
              <a:buNone/>
            </a:pPr>
            <a:endParaRPr altLang="en-US" sz="2200" lang="en-US">
              <a:solidFill>
                <a:srgbClr val="000000"/>
              </a:solidFill>
              <a:ea typeface="Arial" pitchFamily="34" charset="0"/>
            </a:endParaRP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212" name=""/>
        <p:cNvGrpSpPr/>
        <p:nvPr/>
      </p:nvGrpSpPr>
      <p:grpSpPr>
        <a:xfrm rot="0">
          <a:off x="0" y="0"/>
          <a:ext cx="0" cy="0"/>
          <a:chOff x="0" y="0"/>
          <a:chExt cx="0" cy="0"/>
        </a:xfrm>
      </p:grpSpPr>
      <p:sp>
        <p:nvSpPr>
          <p:cNvPr id="1048759" name=""/>
          <p:cNvSpPr/>
          <p:nvPr>
            <p:ph type="title" sz="full" idx="0"/>
          </p:nvPr>
        </p:nvSpPr>
        <p:spPr>
          <a:xfrm rot="0">
            <a:off x="0" y="-457200"/>
            <a:ext cx="9144000" cy="129698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2200" lang="en-US"/>
              <a:t>Clinical Manifestations cont’d</a:t>
            </a:r>
          </a:p>
        </p:txBody>
      </p:sp>
      <p:sp>
        <p:nvSpPr>
          <p:cNvPr id="1048760" name=""/>
          <p:cNvSpPr/>
          <p:nvPr>
            <p:ph sz="full" idx="1"/>
          </p:nvPr>
        </p:nvSpPr>
        <p:spPr>
          <a:xfrm rot="0">
            <a:off x="0" y="381000"/>
            <a:ext cx="9144000" cy="7356475"/>
          </a:xfrm>
          <a:prstGeom prst="rect"/>
          <a:noFill/>
          <a:ln>
            <a:noFill/>
          </a:ln>
        </p:spPr>
        <p:txBody>
          <a:bodyPr anchor="ctr" bIns="45720" lIns="91440" rIns="91440" tIns="45720">
            <a:spAutoFit/>
          </a:bodyPr>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indent="0" lvl="0" marL="0">
              <a:spcBef>
                <a:spcPct val="0"/>
              </a:spcBef>
              <a:buNone/>
            </a:pPr>
            <a:r>
              <a:rPr altLang="en-US" b="1" sz="2000" lang="en-US"/>
              <a:t>Stage 3: Acquired immunodeficiency syndrome (AIDS</a:t>
            </a:r>
            <a:r>
              <a:rPr altLang="en-US" b="1" sz="2000" lang="en-US"/>
              <a:t>)/Progression to HIV disease and AIDS</a:t>
            </a:r>
          </a:p>
          <a:p>
            <a:pPr indent="0" lvl="0" marL="0">
              <a:buClr>
                <a:srgbClr val="FF0000"/>
              </a:buClr>
              <a:buFont typeface="Webdings" pitchFamily="18" charset="2"/>
              <a:buChar char="-"/>
            </a:pPr>
            <a:r>
              <a:rPr altLang="en-US" sz="2000" lang="en-US"/>
              <a:t>AIDS is the most severe phase of HIV infection. </a:t>
            </a:r>
          </a:p>
          <a:p>
            <a:pPr indent="0" lvl="0" marL="0">
              <a:buClr>
                <a:srgbClr val="FF0000"/>
              </a:buClr>
              <a:buFont typeface="Webdings" pitchFamily="18" charset="2"/>
              <a:buChar char="-"/>
            </a:pPr>
            <a:r>
              <a:rPr altLang="en-US" sz="2000" lang="en-US"/>
              <a:t>As disease progresses without any intervention, production of CD4 cells cannot match</a:t>
            </a:r>
            <a:r>
              <a:rPr altLang="en-US" sz="2000" lang="en-US"/>
              <a:t> </a:t>
            </a:r>
            <a:r>
              <a:rPr altLang="en-US" sz="2000" lang="en-US"/>
              <a:t>destruction.CD4 cell count decreases and immune system starts failing leading to increase in</a:t>
            </a:r>
            <a:r>
              <a:rPr altLang="en-US" sz="2000" lang="en-US"/>
              <a:t> </a:t>
            </a:r>
            <a:r>
              <a:rPr altLang="en-US" sz="2000" lang="en-US"/>
              <a:t>viral load. </a:t>
            </a:r>
          </a:p>
          <a:p>
            <a:pPr indent="0" lvl="0" marL="0">
              <a:buClr>
                <a:srgbClr val="FF0000"/>
              </a:buClr>
              <a:buFont typeface="Webdings" pitchFamily="18" charset="2"/>
              <a:buChar char="-"/>
            </a:pPr>
            <a:r>
              <a:rPr altLang="en-US" sz="2000" lang="en-US"/>
              <a:t>People </a:t>
            </a:r>
            <a:r>
              <a:rPr altLang="en-US" sz="2000" lang="en-US"/>
              <a:t>with AIDS have such badly damaged immune systems that they get an increasing number of severe illnesses, called </a:t>
            </a:r>
            <a:r>
              <a:rPr altLang="en-US" b="1" sz="2000" lang="en-US"/>
              <a:t>opportunistic </a:t>
            </a:r>
            <a:r>
              <a:rPr altLang="en-US" b="1" sz="2000" lang="en-US"/>
              <a:t>illnesses (OIs)</a:t>
            </a:r>
            <a:r>
              <a:rPr altLang="en-US" sz="2000" lang="en-US"/>
              <a:t>.</a:t>
            </a:r>
          </a:p>
          <a:p>
            <a:pPr indent="0" lvl="0" marL="0">
              <a:buClr>
                <a:srgbClr val="FF0000"/>
              </a:buClr>
              <a:buFont typeface="Webdings" pitchFamily="18" charset="2"/>
              <a:buChar char="-"/>
            </a:pPr>
            <a:r>
              <a:rPr altLang="en-US" sz="2000" lang="en-US"/>
              <a:t>Without treatment, people with AIDS typically survive about 3 years. </a:t>
            </a:r>
          </a:p>
          <a:p>
            <a:pPr indent="0" lvl="0" marL="0">
              <a:buClr>
                <a:srgbClr val="FF0000"/>
              </a:buClr>
              <a:buFont typeface="Webdings" pitchFamily="18" charset="2"/>
              <a:buChar char="-"/>
            </a:pPr>
            <a:r>
              <a:rPr altLang="en-US" sz="2000" lang="en-US"/>
              <a:t>Common </a:t>
            </a:r>
            <a:r>
              <a:rPr altLang="en-US" sz="2000" lang="en-US"/>
              <a:t>symptoms of AIDS include chills, fever, sweats, swollen lymph glands, weakness, and weight loss. </a:t>
            </a:r>
          </a:p>
          <a:p>
            <a:pPr indent="0" lvl="0" marL="0">
              <a:buClr>
                <a:srgbClr val="FF0000"/>
              </a:buClr>
              <a:buFont typeface="Webdings" pitchFamily="18" charset="2"/>
              <a:buChar char="-"/>
            </a:pPr>
            <a:r>
              <a:rPr altLang="en-US" sz="2000" lang="en-US"/>
              <a:t>People </a:t>
            </a:r>
            <a:r>
              <a:rPr altLang="en-US" sz="2000" lang="en-US"/>
              <a:t>are diagnosed with AIDS when their CD4 cell count drops below 200 cells/mm or if they develop certain opportunistic illnesses. </a:t>
            </a:r>
          </a:p>
          <a:p>
            <a:pPr indent="0" lvl="0" marL="0">
              <a:buClr>
                <a:srgbClr val="FF0000"/>
              </a:buClr>
              <a:buFont typeface="Webdings" pitchFamily="18" charset="2"/>
              <a:buChar char="-"/>
            </a:pPr>
            <a:r>
              <a:rPr altLang="en-US" sz="2000" lang="en-US"/>
              <a:t>People </a:t>
            </a:r>
            <a:r>
              <a:rPr altLang="en-US" sz="2000" lang="en-US"/>
              <a:t>with AIDS can have a high viral load and be very infectious.</a:t>
            </a:r>
          </a:p>
          <a:p>
            <a:pPr indent="0" lvl="0" marL="0">
              <a:buClr>
                <a:srgbClr val="FF0000"/>
              </a:buClr>
              <a:buFont typeface="Webdings" pitchFamily="18" charset="2"/>
              <a:buChar char="-"/>
            </a:pPr>
            <a:r>
              <a:rPr altLang="en-US" sz="2000" lang="en-US"/>
              <a:t>The World Health Organization (WHO) classification of HIV/AIDS is internationally</a:t>
            </a:r>
            <a:r>
              <a:rPr altLang="en-US" sz="2000" lang="en-US"/>
              <a:t> </a:t>
            </a:r>
            <a:r>
              <a:rPr altLang="en-US" sz="2000" lang="en-US"/>
              <a:t>accepted as the standard classification, for use in diagnosis and treatment. The same is shown in the next slide.</a:t>
            </a:r>
          </a:p>
          <a:p>
            <a:pPr indent="0" lvl="0" marL="0">
              <a:spcBef>
                <a:spcPct val="0"/>
              </a:spcBef>
              <a:buNone/>
            </a:pPr>
            <a:endParaRPr altLang="en-US" sz="2000" lang="en-US"/>
          </a:p>
          <a:p>
            <a:pPr indent="0" lvl="0" marL="0">
              <a:spcBef>
                <a:spcPct val="0"/>
              </a:spcBef>
              <a:buFontTx/>
              <a:buNone/>
            </a:pPr>
            <a:endParaRPr altLang="en-US" sz="2000" lang="en-US">
              <a:latin typeface="Arial" pitchFamily="34" charset="0"/>
              <a:ea typeface="Arial" pitchFamily="34" charset="0"/>
            </a:endParaRP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215" name=""/>
        <p:cNvGrpSpPr/>
        <p:nvPr/>
      </p:nvGrpSpPr>
      <p:grpSpPr>
        <a:xfrm rot="0">
          <a:off x="0" y="0"/>
          <a:ext cx="0" cy="0"/>
          <a:chOff x="0" y="0"/>
          <a:chExt cx="0" cy="0"/>
        </a:xfrm>
      </p:grpSpPr>
      <p:sp>
        <p:nvSpPr>
          <p:cNvPr id="1048764" name=""/>
          <p:cNvSpPr/>
          <p:nvPr>
            <p:ph type="title" sz="full" idx="0"/>
          </p:nvPr>
        </p:nvSpPr>
        <p:spPr>
          <a:xfrm rot="0">
            <a:off x="0" y="0"/>
            <a:ext cx="9144000" cy="762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WHO Clinical staging</a:t>
            </a:r>
          </a:p>
        </p:txBody>
      </p:sp>
      <p:pic>
        <p:nvPicPr>
          <p:cNvPr id="2097167" name=""/>
          <p:cNvPicPr>
            <a:picLocks/>
          </p:cNvPicPr>
          <p:nvPr/>
        </p:nvPicPr>
        <p:blipFill>
          <a:blip xmlns:r="http://schemas.openxmlformats.org/officeDocument/2006/relationships" r:embed="rId1"/>
          <a:srcRect l="0" t="0" r="0" b="0"/>
          <a:stretch>
            <a:fillRect/>
          </a:stretch>
        </p:blipFill>
        <p:spPr>
          <a:xfrm rot="0">
            <a:off x="228600" y="1143000"/>
            <a:ext cx="9144000" cy="5257800"/>
          </a:xfrm>
          <a:prstGeom prst="rect"/>
          <a:noFill/>
          <a:ln>
            <a:noFill/>
          </a:ln>
        </p:spPr>
      </p:pic>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218" name=""/>
        <p:cNvGrpSpPr/>
        <p:nvPr/>
      </p:nvGrpSpPr>
      <p:grpSpPr>
        <a:xfrm rot="0">
          <a:off x="0" y="0"/>
          <a:ext cx="0" cy="0"/>
          <a:chOff x="0" y="0"/>
          <a:chExt cx="0" cy="0"/>
        </a:xfrm>
      </p:grpSpPr>
      <p:sp>
        <p:nvSpPr>
          <p:cNvPr id="1048768" name=""/>
          <p:cNvSpPr/>
          <p:nvPr>
            <p:ph type="title" sz="full" idx="0"/>
          </p:nvPr>
        </p:nvSpPr>
        <p:spPr>
          <a:xfrm rot="0">
            <a:off x="0" y="0"/>
            <a:ext cx="91440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lvl="0"/>
            <a:br/>
            <a:r>
              <a:rPr altLang="en-US" sz="3400" lang="en-US"/>
              <a:t>WHO Clinical Staging (Adults) cont’d</a:t>
            </a:r>
          </a:p>
        </p:txBody>
      </p:sp>
      <p:pic>
        <p:nvPicPr>
          <p:cNvPr id="2097168" name=""/>
          <p:cNvPicPr>
            <a:picLocks/>
          </p:cNvPicPr>
          <p:nvPr/>
        </p:nvPicPr>
        <p:blipFill>
          <a:blip xmlns:r="http://schemas.openxmlformats.org/officeDocument/2006/relationships" r:embed="rId1"/>
          <a:srcRect l="0" t="0" r="0" b="0"/>
          <a:stretch>
            <a:fillRect/>
          </a:stretch>
        </p:blipFill>
        <p:spPr>
          <a:xfrm rot="0">
            <a:off x="152400" y="1066800"/>
            <a:ext cx="8763000" cy="5486400"/>
          </a:xfrm>
          <a:prstGeom prst="rect"/>
          <a:noFill/>
          <a:ln>
            <a:noFill/>
          </a:ln>
        </p:spPr>
      </p:pic>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17" name=""/>
        <p:cNvGrpSpPr/>
        <p:nvPr/>
      </p:nvGrpSpPr>
      <p:grpSpPr>
        <a:xfrm rot="0">
          <a:off x="0" y="0"/>
          <a:ext cx="0" cy="0"/>
          <a:chOff x="0" y="0"/>
          <a:chExt cx="0" cy="0"/>
        </a:xfrm>
      </p:grpSpPr>
      <p:sp>
        <p:nvSpPr>
          <p:cNvPr id="1048605"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Definitions</a:t>
            </a:r>
            <a:br/>
            <a:endParaRPr altLang="en-US" i="1" lang="en-US"/>
          </a:p>
        </p:txBody>
      </p:sp>
      <p:sp>
        <p:nvSpPr>
          <p:cNvPr id="1048606" name=""/>
          <p:cNvSpPr/>
          <p:nvPr>
            <p:ph sz="full" idx="1"/>
          </p:nvPr>
        </p:nvSpPr>
        <p:spPr>
          <a:xfrm rot="0">
            <a:off x="0" y="990600"/>
            <a:ext cx="9144000" cy="54864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latinLnBrk="1" lvl="0">
              <a:buClr>
                <a:srgbClr val="FF0000"/>
              </a:buClr>
              <a:buNone/>
            </a:pPr>
            <a:r>
              <a:rPr altLang="en-US" b="1" sz="3000" lang="en-US"/>
              <a:t>What is HIV?</a:t>
            </a:r>
          </a:p>
          <a:p>
            <a:pPr eaLnBrk="1" hangingPunct="1" latinLnBrk="1" lvl="0">
              <a:buClr>
                <a:srgbClr val="FF0000"/>
              </a:buClr>
              <a:buFont typeface="Webdings" pitchFamily="18" charset="2"/>
              <a:buChar char=""/>
            </a:pPr>
            <a:r>
              <a:rPr altLang="en-US" b="1" sz="2400" lang="en-US"/>
              <a:t>HIV </a:t>
            </a:r>
            <a:r>
              <a:rPr altLang="en-US" sz="2400" lang="en-US"/>
              <a:t>stands for </a:t>
            </a:r>
            <a:r>
              <a:rPr altLang="en-US" b="1" sz="2400" lang="en-US"/>
              <a:t>H</a:t>
            </a:r>
            <a:r>
              <a:rPr altLang="en-US" sz="2400" lang="en-US"/>
              <a:t>uman </a:t>
            </a:r>
            <a:r>
              <a:rPr altLang="en-US" b="1" sz="2400" lang="en-US"/>
              <a:t>I</a:t>
            </a:r>
            <a:r>
              <a:rPr altLang="en-US" sz="2400" lang="en-US"/>
              <a:t>mmunodeficiency </a:t>
            </a:r>
            <a:r>
              <a:rPr altLang="en-US" b="1" sz="2400" lang="en-US"/>
              <a:t>V</a:t>
            </a:r>
            <a:r>
              <a:rPr altLang="en-US" sz="2400" lang="en-US"/>
              <a:t>irus. It is a retrovirus. </a:t>
            </a:r>
          </a:p>
          <a:p>
            <a:pPr eaLnBrk="1" hangingPunct="1" latinLnBrk="1" lvl="0">
              <a:buClr>
                <a:srgbClr val="FF0000"/>
              </a:buClr>
              <a:buFont typeface="Webdings" pitchFamily="18" charset="2"/>
              <a:buChar char=""/>
            </a:pPr>
            <a:r>
              <a:rPr altLang="en-US" b="1" sz="2400" lang="en-US"/>
              <a:t>HIV Infection </a:t>
            </a:r>
            <a:r>
              <a:rPr altLang="en-US" sz="2400" lang="en-US"/>
              <a:t>is the state where the virus is in the body. In most instances this is the asymptomatic state, which is a prelude to AIDS. </a:t>
            </a:r>
          </a:p>
          <a:p>
            <a:pPr eaLnBrk="1" hangingPunct="1" latinLnBrk="1" lvl="0">
              <a:buClr>
                <a:srgbClr val="FF0000"/>
              </a:buClr>
              <a:buFont typeface="Webdings" pitchFamily="18" charset="2"/>
              <a:buChar char=""/>
            </a:pPr>
            <a:r>
              <a:rPr altLang="en-US" b="1" sz="2400" lang="en-US"/>
              <a:t>AIDS </a:t>
            </a:r>
            <a:r>
              <a:rPr altLang="en-US" sz="2400" lang="en-US"/>
              <a:t>stands for </a:t>
            </a:r>
            <a:r>
              <a:rPr altLang="en-US" b="1" sz="2400" lang="en-US"/>
              <a:t>A</a:t>
            </a:r>
            <a:r>
              <a:rPr altLang="en-US" sz="2400" lang="en-US"/>
              <a:t>cquired </a:t>
            </a:r>
            <a:r>
              <a:rPr altLang="en-US" b="1" sz="2400" lang="en-US"/>
              <a:t>I</a:t>
            </a:r>
            <a:r>
              <a:rPr altLang="en-US" sz="2400" lang="en-US"/>
              <a:t>mmune </a:t>
            </a:r>
            <a:r>
              <a:rPr altLang="en-US" b="1" sz="2400" lang="en-US"/>
              <a:t>D</a:t>
            </a:r>
            <a:r>
              <a:rPr altLang="en-US" sz="2400" lang="en-US"/>
              <a:t>eficiency </a:t>
            </a:r>
            <a:r>
              <a:rPr altLang="en-US" b="1" sz="2400" lang="en-US"/>
              <a:t>S</a:t>
            </a:r>
            <a:r>
              <a:rPr altLang="en-US" sz="2400" lang="en-US"/>
              <a:t>yndrome. “Acquired” means it is transmissible, and “Immune-Deficiency” means it damages the body defense system “Syndrome” refers to a group of illnesses</a:t>
            </a:r>
            <a:r>
              <a:rPr altLang="en-US" lang="en-US"/>
              <a:t>.</a:t>
            </a:r>
          </a:p>
          <a:p>
            <a:pPr eaLnBrk="1" hangingPunct="1" latinLnBrk="1" lvl="0">
              <a:buClr>
                <a:srgbClr val="FF0000"/>
              </a:buClr>
              <a:buFont typeface="Webdings" pitchFamily="18" charset="2"/>
              <a:buChar char=""/>
            </a:pPr>
            <a:r>
              <a:rPr altLang="en-US" sz="2400" lang="en-US"/>
              <a:t>Antiretroviral therapy or ART: The medicines used to treat HIV.  </a:t>
            </a:r>
          </a:p>
          <a:p>
            <a:pPr eaLnBrk="1" hangingPunct="1" latinLnBrk="1" lvl="0">
              <a:buClr>
                <a:srgbClr val="FF0000"/>
              </a:buClr>
              <a:buFont typeface="Webdings" pitchFamily="18" charset="2"/>
              <a:buChar char=""/>
            </a:pPr>
            <a:r>
              <a:rPr altLang="en-US" sz="2400" lang="en-US"/>
              <a:t>Viral load: Amount of HIV in their blood.</a:t>
            </a:r>
          </a:p>
          <a:p>
            <a:pPr eaLnBrk="1" hangingPunct="1" latinLnBrk="1" lvl="0">
              <a:buClr>
                <a:srgbClr val="FF0000"/>
              </a:buClr>
              <a:buFont typeface="Webdings" pitchFamily="18" charset="2"/>
              <a:buChar char=""/>
            </a:pPr>
            <a:endParaRPr altLang="en-US" lang="en-US"/>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221" name=""/>
        <p:cNvGrpSpPr/>
        <p:nvPr/>
      </p:nvGrpSpPr>
      <p:grpSpPr>
        <a:xfrm rot="0">
          <a:off x="0" y="0"/>
          <a:ext cx="0" cy="0"/>
          <a:chOff x="0" y="0"/>
          <a:chExt cx="0" cy="0"/>
        </a:xfrm>
      </p:grpSpPr>
      <p:sp>
        <p:nvSpPr>
          <p:cNvPr id="1048772" name=""/>
          <p:cNvSpPr/>
          <p:nvPr>
            <p:ph type="title" sz="full" idx="0"/>
          </p:nvPr>
        </p:nvSpPr>
        <p:spPr>
          <a:xfrm rot="0">
            <a:off x="0" y="0"/>
            <a:ext cx="91440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lvl="0"/>
            <a:r>
              <a:rPr altLang="en-US" sz="3400" lang="en-US"/>
              <a:t>WHO Clinical Staging (Adults) cont’d</a:t>
            </a:r>
          </a:p>
        </p:txBody>
      </p:sp>
      <p:pic>
        <p:nvPicPr>
          <p:cNvPr id="2097169" name=""/>
          <p:cNvPicPr>
            <a:picLocks/>
          </p:cNvPicPr>
          <p:nvPr/>
        </p:nvPicPr>
        <p:blipFill>
          <a:blip xmlns:r="http://schemas.openxmlformats.org/officeDocument/2006/relationships" r:embed="rId1"/>
          <a:srcRect l="0" t="0" r="0" b="0"/>
          <a:stretch>
            <a:fillRect/>
          </a:stretch>
        </p:blipFill>
        <p:spPr>
          <a:xfrm rot="0">
            <a:off x="304800" y="914400"/>
            <a:ext cx="8153400" cy="5943600"/>
          </a:xfrm>
          <a:prstGeom prst="rect"/>
          <a:noFill/>
          <a:ln>
            <a:noFill/>
          </a:ln>
        </p:spPr>
      </p:pic>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224" name=""/>
        <p:cNvGrpSpPr/>
        <p:nvPr/>
      </p:nvGrpSpPr>
      <p:grpSpPr>
        <a:xfrm rot="0">
          <a:off x="0" y="0"/>
          <a:ext cx="0" cy="0"/>
          <a:chOff x="0" y="0"/>
          <a:chExt cx="0" cy="0"/>
        </a:xfrm>
      </p:grpSpPr>
      <p:sp>
        <p:nvSpPr>
          <p:cNvPr id="1048776" name=""/>
          <p:cNvSpPr/>
          <p:nvPr>
            <p:ph type="title" sz="full" idx="0"/>
          </p:nvPr>
        </p:nvSpPr>
        <p:spPr>
          <a:xfrm rot="0">
            <a:off x="0" y="0"/>
            <a:ext cx="9144000" cy="762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WHO Clinical Staging (Paediatric)</a:t>
            </a:r>
          </a:p>
        </p:txBody>
      </p:sp>
      <p:pic>
        <p:nvPicPr>
          <p:cNvPr id="2097170" name=""/>
          <p:cNvPicPr>
            <a:picLocks/>
          </p:cNvPicPr>
          <p:nvPr/>
        </p:nvPicPr>
        <p:blipFill>
          <a:blip xmlns:r="http://schemas.openxmlformats.org/officeDocument/2006/relationships" r:embed="rId1"/>
          <a:srcRect l="0" t="0" r="0" b="0"/>
          <a:stretch>
            <a:fillRect/>
          </a:stretch>
        </p:blipFill>
        <p:spPr>
          <a:xfrm rot="0">
            <a:off x="228600" y="914400"/>
            <a:ext cx="8915400" cy="5943600"/>
          </a:xfrm>
          <a:prstGeom prst="rect"/>
          <a:noFill/>
          <a:ln>
            <a:noFill/>
          </a:ln>
        </p:spPr>
      </p:pic>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227" name=""/>
        <p:cNvGrpSpPr/>
        <p:nvPr/>
      </p:nvGrpSpPr>
      <p:grpSpPr>
        <a:xfrm rot="0">
          <a:off x="0" y="0"/>
          <a:ext cx="0" cy="0"/>
          <a:chOff x="0" y="0"/>
          <a:chExt cx="0" cy="0"/>
        </a:xfrm>
      </p:grpSpPr>
      <p:sp>
        <p:nvSpPr>
          <p:cNvPr id="1048780"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WHO Clinical Staging (Paediatric) cont’d</a:t>
            </a:r>
          </a:p>
        </p:txBody>
      </p:sp>
      <p:pic>
        <p:nvPicPr>
          <p:cNvPr id="2097171" name=""/>
          <p:cNvPicPr>
            <a:picLocks/>
          </p:cNvPicPr>
          <p:nvPr/>
        </p:nvPicPr>
        <p:blipFill>
          <a:blip xmlns:r="http://schemas.openxmlformats.org/officeDocument/2006/relationships" r:embed="rId1"/>
          <a:srcRect l="0" t="0" r="0" b="0"/>
          <a:stretch>
            <a:fillRect/>
          </a:stretch>
        </p:blipFill>
        <p:spPr>
          <a:xfrm rot="0">
            <a:off x="-82550" y="1447800"/>
            <a:ext cx="9036050" cy="4665662"/>
          </a:xfrm>
          <a:prstGeom prst="rect"/>
          <a:noFill/>
          <a:ln>
            <a:noFill/>
          </a:ln>
        </p:spPr>
      </p:pic>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230" name=""/>
        <p:cNvGrpSpPr/>
        <p:nvPr/>
      </p:nvGrpSpPr>
      <p:grpSpPr>
        <a:xfrm rot="0">
          <a:off x="0" y="0"/>
          <a:ext cx="0" cy="0"/>
          <a:chOff x="0" y="0"/>
          <a:chExt cx="0" cy="0"/>
        </a:xfrm>
      </p:grpSpPr>
      <p:sp>
        <p:nvSpPr>
          <p:cNvPr id="1048784"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WHO Clinical Staging (Paediatric) cont’d</a:t>
            </a:r>
          </a:p>
        </p:txBody>
      </p:sp>
      <p:pic>
        <p:nvPicPr>
          <p:cNvPr id="2097172" name=""/>
          <p:cNvPicPr>
            <a:picLocks/>
          </p:cNvPicPr>
          <p:nvPr/>
        </p:nvPicPr>
        <p:blipFill>
          <a:blip xmlns:r="http://schemas.openxmlformats.org/officeDocument/2006/relationships" r:embed="rId1"/>
          <a:srcRect l="0" t="0" r="0" b="0"/>
          <a:stretch>
            <a:fillRect/>
          </a:stretch>
        </p:blipFill>
        <p:spPr>
          <a:xfrm rot="0">
            <a:off x="228600" y="1295400"/>
            <a:ext cx="8678862" cy="4905375"/>
          </a:xfrm>
          <a:prstGeom prst="rect"/>
          <a:noFill/>
          <a:ln>
            <a:noFill/>
          </a:ln>
        </p:spPr>
      </p:pic>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233" name=""/>
        <p:cNvGrpSpPr/>
        <p:nvPr/>
      </p:nvGrpSpPr>
      <p:grpSpPr>
        <a:xfrm rot="0">
          <a:off x="0" y="0"/>
          <a:ext cx="0" cy="0"/>
          <a:chOff x="0" y="0"/>
          <a:chExt cx="0" cy="0"/>
        </a:xfrm>
      </p:grpSpPr>
      <p:sp>
        <p:nvSpPr>
          <p:cNvPr id="1048788"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WHO Clinical Staging (Paediatric) cont’d</a:t>
            </a:r>
          </a:p>
        </p:txBody>
      </p:sp>
      <p:pic>
        <p:nvPicPr>
          <p:cNvPr id="2097173" name=""/>
          <p:cNvPicPr>
            <a:picLocks/>
          </p:cNvPicPr>
          <p:nvPr/>
        </p:nvPicPr>
        <p:blipFill>
          <a:blip xmlns:r="http://schemas.openxmlformats.org/officeDocument/2006/relationships" r:embed="rId1"/>
          <a:srcRect l="0" t="0" r="0" b="0"/>
          <a:stretch>
            <a:fillRect/>
          </a:stretch>
        </p:blipFill>
        <p:spPr>
          <a:xfrm rot="0">
            <a:off x="-304800" y="1296987"/>
            <a:ext cx="9448800" cy="7219950"/>
          </a:xfrm>
          <a:prstGeom prst="rect"/>
          <a:noFill/>
          <a:ln>
            <a:noFill/>
          </a:ln>
        </p:spPr>
      </p:pic>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236" name=""/>
        <p:cNvGrpSpPr/>
        <p:nvPr/>
      </p:nvGrpSpPr>
      <p:grpSpPr>
        <a:xfrm rot="0">
          <a:off x="0" y="0"/>
          <a:ext cx="0" cy="0"/>
          <a:chOff x="0" y="0"/>
          <a:chExt cx="0" cy="0"/>
        </a:xfrm>
      </p:grpSpPr>
      <p:sp>
        <p:nvSpPr>
          <p:cNvPr id="1048792"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Summary</a:t>
            </a:r>
          </a:p>
        </p:txBody>
      </p:sp>
      <p:sp>
        <p:nvSpPr>
          <p:cNvPr id="1048793" name=""/>
          <p:cNvSpPr/>
          <p:nvPr>
            <p:ph sz="full" idx="1"/>
          </p:nvPr>
        </p:nvSpPr>
        <p:spPr>
          <a:xfrm rot="0">
            <a:off x="228600" y="1852612"/>
            <a:ext cx="8458200" cy="3176587"/>
          </a:xfrm>
          <a:prstGeom prst="rect"/>
          <a:noFill/>
          <a:ln>
            <a:noFill/>
          </a:ln>
        </p:spPr>
        <p:txBody>
          <a:bodyPr anchor="ctr" bIns="45720" lIns="91440" rIns="91440" tIns="45720">
            <a:spAutoFit/>
          </a:bodyPr>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400" lang="en-US"/>
              <a:t>1. HIV targets the CD4 cell</a:t>
            </a:r>
          </a:p>
          <a:p>
            <a:pPr lvl="0">
              <a:buClr>
                <a:srgbClr val="FF0000"/>
              </a:buClr>
              <a:buFont typeface="Webdings" pitchFamily="18" charset="2"/>
              <a:buChar char="-"/>
            </a:pPr>
            <a:r>
              <a:rPr altLang="en-US" sz="2400" lang="en-US"/>
              <a:t>2. Reduction in number of CD4 cells destroys the immune system of the host</a:t>
            </a:r>
          </a:p>
          <a:p>
            <a:pPr lvl="0">
              <a:buClr>
                <a:srgbClr val="FF0000"/>
              </a:buClr>
              <a:buFont typeface="Webdings" pitchFamily="18" charset="2"/>
              <a:buChar char="-"/>
            </a:pPr>
            <a:r>
              <a:rPr altLang="en-US" sz="2400" lang="en-US"/>
              <a:t>3. Patients with low CD4 cells are susceptible to many infections</a:t>
            </a:r>
          </a:p>
          <a:p>
            <a:pPr lvl="0">
              <a:buClr>
                <a:srgbClr val="FF0000"/>
              </a:buClr>
              <a:buFont typeface="Webdings" pitchFamily="18" charset="2"/>
              <a:buChar char="-"/>
            </a:pPr>
            <a:r>
              <a:rPr altLang="en-US" sz="2400" lang="en-US"/>
              <a:t>4. All HIV positive patients should be staged as per WHO classification</a:t>
            </a:r>
          </a:p>
          <a:p>
            <a:pPr lvl="0">
              <a:spcBef>
                <a:spcPct val="0"/>
              </a:spcBef>
              <a:buFontTx/>
              <a:buNone/>
            </a:pPr>
            <a:endParaRPr altLang="en-US" sz="1800" lang="en-US">
              <a:latin typeface="Arial" pitchFamily="34" charset="0"/>
              <a:ea typeface="Arial" pitchFamily="34" charset="0"/>
            </a:endParaRP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239" name=""/>
        <p:cNvGrpSpPr/>
        <p:nvPr/>
      </p:nvGrpSpPr>
      <p:grpSpPr>
        <a:xfrm rot="0">
          <a:off x="0" y="0"/>
          <a:ext cx="0" cy="0"/>
          <a:chOff x="0" y="0"/>
          <a:chExt cx="0" cy="0"/>
        </a:xfrm>
      </p:grpSpPr>
      <p:sp>
        <p:nvSpPr>
          <p:cNvPr id="1048797" name=""/>
          <p:cNvSpPr/>
          <p:nvPr>
            <p:ph type="ctrTitle" sz="full" idx="0"/>
          </p:nvPr>
        </p:nvSpPr>
        <p:spPr>
          <a:xfrm rot="0">
            <a:off x="685800" y="2209800"/>
            <a:ext cx="7772400" cy="1470025"/>
          </a:xfrm>
          <a:prstGeom prst="rect"/>
          <a:noFill/>
          <a:ln>
            <a:noFill/>
          </a:ln>
        </p:spPr>
        <p:txBody>
          <a:bodyPr anchor="ctr" bIns="45720" lIns="91440" rIns="91440" tIns="45720"/>
          <a:lstStyle>
            <a:lvl1pPr algn="ctr">
              <a:defRPr sz="3600"/>
            </a:lvl1pPr>
          </a:lstStyle>
          <a:p>
            <a:pPr eaLnBrk="1" hangingPunct="1" latinLnBrk="1" lvl="0"/>
            <a:r>
              <a:rPr altLang="en-US" lang="en-US"/>
              <a:t>Unit 4:</a:t>
            </a:r>
            <a:r>
              <a:rPr altLang="en-US" i="1" lang="en-US"/>
              <a:t> </a:t>
            </a:r>
          </a:p>
        </p:txBody>
      </p:sp>
      <p:sp>
        <p:nvSpPr>
          <p:cNvPr id="1048798" name=""/>
          <p:cNvSpPr/>
          <p:nvPr>
            <p:ph type="subTitle" sz="full" idx="1"/>
          </p:nvPr>
        </p:nvSpPr>
        <p:spPr>
          <a:xfrm rot="0">
            <a:off x="1371600" y="3886200"/>
            <a:ext cx="6400800" cy="1752600"/>
          </a:xfrm>
          <a:prstGeom prst="rect"/>
          <a:noFill/>
          <a:ln>
            <a:noFill/>
          </a:ln>
        </p:spPr>
        <p:txBody>
          <a:bodyPr anchor="t" bIns="45720" lIns="91440" rIns="91440" tIns="45720"/>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eaLnBrk="1" hangingPunct="1" latinLnBrk="1" lvl="0"/>
            <a:r>
              <a:rPr altLang="en-US" lang="en-US"/>
              <a:t>Opportunistic Illnesses</a:t>
            </a:r>
          </a:p>
          <a:p>
            <a:pPr eaLnBrk="1" hangingPunct="1" latinLnBrk="1" lvl="0">
              <a:buFont typeface="Arial" pitchFamily="34" charset="0"/>
              <a:buNone/>
            </a:pPr>
            <a:endParaRPr altLang="en-US" lang="en-US"/>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242" name=""/>
        <p:cNvGrpSpPr/>
        <p:nvPr/>
      </p:nvGrpSpPr>
      <p:grpSpPr>
        <a:xfrm rot="0">
          <a:off x="0" y="0"/>
          <a:ext cx="0" cy="0"/>
          <a:chOff x="0" y="0"/>
          <a:chExt cx="0" cy="0"/>
        </a:xfrm>
      </p:grpSpPr>
      <p:sp>
        <p:nvSpPr>
          <p:cNvPr id="1048802" name=""/>
          <p:cNvSpPr/>
          <p:nvPr>
            <p:ph type="title" sz="full" idx="0"/>
          </p:nvPr>
        </p:nvSpPr>
        <p:spPr>
          <a:xfrm rot="0">
            <a:off x="0" y="-15240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Opportunistic illnesses (Adults)(1)</a:t>
            </a:r>
          </a:p>
        </p:txBody>
      </p:sp>
      <p:graphicFrame>
        <p:nvGraphicFramePr>
          <p:cNvPr id="4194304" name=""/>
          <p:cNvGraphicFramePr>
            <a:graphicFrameLocks/>
          </p:cNvGraphicFramePr>
          <p:nvPr/>
        </p:nvGraphicFramePr>
        <p:xfrm rot="0">
          <a:off x="0" y="1116012"/>
          <a:ext cx="9144000" cy="5038725"/>
        </p:xfrm>
        <a:graphic>
          <a:graphicData uri="http://schemas.openxmlformats.org/drawingml/2006/table">
            <a:tbl>
              <a:tblPr/>
              <a:tblGrid>
                <a:gridCol w="1504950"/>
                <a:gridCol w="2430462"/>
                <a:gridCol w="1966912"/>
                <a:gridCol w="3241675"/>
              </a:tblGrid>
              <a:tr h="438150">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HIV RELATED CONDITION</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CLINICAL FEATURES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DIAGNOSIS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TREATMENT</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657225">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Acute Bacterial pneumonia</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Productive cough, fever, chest pain,</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abnormal chest auscultation</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Clinical and physical</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examination. CXR, CBC, Sputum exam.</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Antibiotics e.g. Erythromycin</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OR Amoxicillin OR </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cephalosporin</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876300">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Pneumocystis carinii</a:t>
                      </a:r>
                    </a:p>
                    <a:p>
                      <a:pPr algn="l" eaLnBrk="1" hangingPunct="1" latinLnBrk="1" lvl="0">
                        <a:lnSpc>
                          <a:spcPct val="115000"/>
                        </a:lnSpc>
                      </a:pPr>
                      <a:r>
                        <a:rPr altLang="en-US" b="1" sz="1200" lang="en-US">
                          <a:solidFill>
                            <a:schemeClr val="dk1"/>
                          </a:solidFill>
                          <a:latin typeface="Book Antiqua" pitchFamily="18" charset="0"/>
                          <a:ea typeface="Calibri" pitchFamily="34" charset="0"/>
                        </a:rPr>
                        <a:t>pneumonia</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Cough-usually dry, fever,</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tachypnoea, cyanosis, chest</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auscultation-mostly normal</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High index of clinical</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suspicion, CXR- may be</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normal Pulse oximetry, blood gases, BAL</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IV/Oral</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cotrimoxazole,supportive</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treatment-O2,Prednisolone etc.</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657225">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Pulmonary TB</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Cough with or without hemoptysis&gt; 3 weeks, fever, weight loss, night sweats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Sputum for AFB, CXR+/-</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RHZE X 2 months then EH x6</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months, Add pyridoxine</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314450">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Toxoplasmosis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Headache, usually no meningism,</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focal neurological deficit,</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confusion, convulsions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High index of clinical</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suspicion, CT scan if</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available(&gt;/2 ring enhancing</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lesions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Cotrimoxazole (TMP SMX)</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TMP 5 mg / kg +SMX 25mg/kg PO or IV BD-3-6 weeks OR Pyrimethamine-200 mg loading dose followed by 50mg OD+Sluphadiazine-1-1.5 gm OD + folinic acid 20 mg OD</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095375">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Cryptococcal Meningitis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Severe headache-can come on over</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weeks, Fever+/-, neck stiffness+/-,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confusion, convulsions, coma</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High index of suspicion, LPIncreased</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ICT(intracranial</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pressure),India ink stain for CSF,CRAG test</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IV amphotericin B 0.7 -1 mg/ kg daily X 2 weeks or until clinically stable, then Fluconazole 400 mg OD X 8-10 weeks OR Fluconazole</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400-800 mg OD X 10-12 weeks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246" name=""/>
        <p:cNvGrpSpPr/>
        <p:nvPr/>
      </p:nvGrpSpPr>
      <p:grpSpPr>
        <a:xfrm rot="0">
          <a:off x="0" y="0"/>
          <a:ext cx="0" cy="0"/>
          <a:chOff x="0" y="0"/>
          <a:chExt cx="0" cy="0"/>
        </a:xfrm>
      </p:grpSpPr>
      <p:sp>
        <p:nvSpPr>
          <p:cNvPr id="1048842"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Opportunistic illnesses (Adults) (2)</a:t>
            </a:r>
          </a:p>
        </p:txBody>
      </p:sp>
      <p:graphicFrame>
        <p:nvGraphicFramePr>
          <p:cNvPr id="4194305" name=""/>
          <p:cNvGraphicFramePr>
            <a:graphicFrameLocks/>
          </p:cNvGraphicFramePr>
          <p:nvPr/>
        </p:nvGraphicFramePr>
        <p:xfrm rot="0">
          <a:off x="0" y="1255712"/>
          <a:ext cx="9144000" cy="4910137"/>
        </p:xfrm>
        <a:graphic>
          <a:graphicData uri="http://schemas.openxmlformats.org/drawingml/2006/table">
            <a:tbl>
              <a:tblPr/>
              <a:tblGrid>
                <a:gridCol w="1504950"/>
                <a:gridCol w="2430462"/>
                <a:gridCol w="1966912"/>
                <a:gridCol w="3241675"/>
              </a:tblGrid>
              <a:tr h="842962">
                <a:tc>
                  <a:txBody>
                    <a:bodyPr/>
                    <a:p>
                      <a:pPr algn="l" eaLnBrk="1" hangingPunct="1" latinLnBrk="1" lvl="0">
                        <a:lnSpc>
                          <a:spcPct val="115000"/>
                        </a:lnSpc>
                      </a:pPr>
                      <a:r>
                        <a:rPr altLang="en-US" b="1" sz="1400" lang="en-US">
                          <a:solidFill>
                            <a:schemeClr val="dk1"/>
                          </a:solidFill>
                          <a:latin typeface="Book Antiqua" pitchFamily="18" charset="0"/>
                          <a:ea typeface="Calibri" pitchFamily="34" charset="0"/>
                        </a:rPr>
                        <a:t>Oesophageal candidiasis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Oropharyngeal thrush with painful swallowing, dehydration, wasting</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Clinical diagnosis,</a:t>
                      </a:r>
                    </a:p>
                    <a:p>
                      <a:pPr algn="l" eaLnBrk="1" hangingPunct="1" latinLnBrk="1" lvl="0">
                        <a:lnSpc>
                          <a:spcPct val="115000"/>
                        </a:lnSpc>
                      </a:pPr>
                      <a:r>
                        <a:rPr altLang="en-US" b="1" sz="1400" lang="en-US">
                          <a:solidFill>
                            <a:srgbClr val="000000"/>
                          </a:solidFill>
                          <a:latin typeface="Book Antiqua" pitchFamily="18" charset="0"/>
                          <a:ea typeface="Calibri" pitchFamily="34" charset="0"/>
                        </a:rPr>
                        <a:t>Oesophagoscopy +/-</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Fluconazole 200 mg stat, then</a:t>
                      </a:r>
                    </a:p>
                    <a:p>
                      <a:pPr algn="l" eaLnBrk="1" hangingPunct="1" latinLnBrk="1" lvl="0">
                        <a:lnSpc>
                          <a:spcPct val="115000"/>
                        </a:lnSpc>
                      </a:pPr>
                      <a:r>
                        <a:rPr altLang="en-US" b="1" sz="1400" lang="en-US">
                          <a:solidFill>
                            <a:srgbClr val="000000"/>
                          </a:solidFill>
                          <a:latin typeface="Book Antiqua" pitchFamily="18" charset="0"/>
                          <a:ea typeface="Calibri" pitchFamily="34" charset="0"/>
                        </a:rPr>
                        <a:t>100mg OD X14 days OR</a:t>
                      </a:r>
                    </a:p>
                    <a:p>
                      <a:pPr algn="l" eaLnBrk="1" hangingPunct="1" latinLnBrk="1" lvl="0">
                        <a:lnSpc>
                          <a:spcPct val="115000"/>
                        </a:lnSpc>
                      </a:pPr>
                      <a:r>
                        <a:rPr altLang="en-US" b="1" sz="1400" lang="en-US">
                          <a:solidFill>
                            <a:srgbClr val="000000"/>
                          </a:solidFill>
                          <a:latin typeface="Book Antiqua" pitchFamily="18" charset="0"/>
                          <a:ea typeface="Calibri" pitchFamily="34" charset="0"/>
                        </a:rPr>
                        <a:t>Ketoconazole 200 mg OD X 14 days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122362">
                <a:tc>
                  <a:txBody>
                    <a:bodyPr/>
                    <a:p>
                      <a:pPr algn="l" eaLnBrk="1" hangingPunct="1" latinLnBrk="1" lvl="0">
                        <a:lnSpc>
                          <a:spcPct val="115000"/>
                        </a:lnSpc>
                      </a:pPr>
                      <a:r>
                        <a:rPr altLang="en-US" b="1" sz="1400" lang="en-US">
                          <a:solidFill>
                            <a:schemeClr val="dk1"/>
                          </a:solidFill>
                          <a:latin typeface="Book Antiqua" pitchFamily="18" charset="0"/>
                          <a:ea typeface="Calibri" pitchFamily="34" charset="0"/>
                        </a:rPr>
                        <a:t>Oropharyngeal candidiasis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white plaques in mouth, palate,</a:t>
                      </a:r>
                    </a:p>
                    <a:p>
                      <a:pPr algn="l" eaLnBrk="1" hangingPunct="1" latinLnBrk="1" lvl="0">
                        <a:lnSpc>
                          <a:spcPct val="115000"/>
                        </a:lnSpc>
                      </a:pPr>
                      <a:r>
                        <a:rPr altLang="en-US" b="1" sz="1400" lang="en-US">
                          <a:solidFill>
                            <a:srgbClr val="000000"/>
                          </a:solidFill>
                          <a:latin typeface="Book Antiqua" pitchFamily="18" charset="0"/>
                          <a:ea typeface="Calibri" pitchFamily="34" charset="0"/>
                        </a:rPr>
                        <a:t>pharynx, erythema</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Clinical diagnosis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Topical Nystatin oral drops</a:t>
                      </a:r>
                    </a:p>
                    <a:p>
                      <a:pPr algn="l" eaLnBrk="1" hangingPunct="1" latinLnBrk="1" lvl="0">
                        <a:lnSpc>
                          <a:spcPct val="115000"/>
                        </a:lnSpc>
                      </a:pPr>
                      <a:r>
                        <a:rPr altLang="en-US" b="1" sz="1400" lang="en-US">
                          <a:solidFill>
                            <a:srgbClr val="000000"/>
                          </a:solidFill>
                          <a:latin typeface="Book Antiqua" pitchFamily="18" charset="0"/>
                          <a:ea typeface="Calibri" pitchFamily="34" charset="0"/>
                        </a:rPr>
                        <a:t>500,000 IU QDS/Miconazole</a:t>
                      </a:r>
                    </a:p>
                    <a:p>
                      <a:pPr algn="l" eaLnBrk="1" hangingPunct="1" latinLnBrk="1" lvl="0">
                        <a:lnSpc>
                          <a:spcPct val="115000"/>
                        </a:lnSpc>
                      </a:pPr>
                      <a:r>
                        <a:rPr altLang="en-US" b="1" sz="1400" lang="en-US">
                          <a:solidFill>
                            <a:srgbClr val="000000"/>
                          </a:solidFill>
                          <a:latin typeface="Book Antiqua" pitchFamily="18" charset="0"/>
                          <a:ea typeface="Calibri" pitchFamily="34" charset="0"/>
                        </a:rPr>
                        <a:t>oral gel/tabs, if no response systemic</a:t>
                      </a:r>
                    </a:p>
                    <a:p>
                      <a:pPr algn="l" eaLnBrk="1" hangingPunct="1" latinLnBrk="1" lvl="0">
                        <a:lnSpc>
                          <a:spcPct val="115000"/>
                        </a:lnSpc>
                      </a:pPr>
                      <a:r>
                        <a:rPr altLang="en-US" b="1" sz="1400" lang="en-US">
                          <a:solidFill>
                            <a:srgbClr val="000000"/>
                          </a:solidFill>
                          <a:latin typeface="Book Antiqua" pitchFamily="18" charset="0"/>
                          <a:ea typeface="Calibri" pitchFamily="34" charset="0"/>
                        </a:rPr>
                        <a:t>antifungals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982662">
                <a:tc>
                  <a:txBody>
                    <a:bodyPr/>
                    <a:p>
                      <a:pPr algn="l" eaLnBrk="1" hangingPunct="1" latinLnBrk="1" lvl="0">
                        <a:lnSpc>
                          <a:spcPct val="115000"/>
                        </a:lnSpc>
                      </a:pPr>
                      <a:r>
                        <a:rPr altLang="en-US" b="1" sz="1400" lang="en-US">
                          <a:solidFill>
                            <a:schemeClr val="dk1"/>
                          </a:solidFill>
                          <a:latin typeface="Book Antiqua" pitchFamily="18" charset="0"/>
                          <a:ea typeface="Calibri" pitchFamily="34" charset="0"/>
                        </a:rPr>
                        <a:t>Acute infective diarrhea</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Diarrhoea &lt;2 weeks, abdominal</a:t>
                      </a:r>
                    </a:p>
                    <a:p>
                      <a:pPr algn="l" eaLnBrk="1" hangingPunct="1" latinLnBrk="1" lvl="0">
                        <a:lnSpc>
                          <a:spcPct val="115000"/>
                        </a:lnSpc>
                      </a:pPr>
                      <a:r>
                        <a:rPr altLang="en-US" b="1" sz="1400" lang="en-US">
                          <a:solidFill>
                            <a:srgbClr val="000000"/>
                          </a:solidFill>
                          <a:latin typeface="Book Antiqua" pitchFamily="18" charset="0"/>
                          <a:ea typeface="Calibri" pitchFamily="34" charset="0"/>
                        </a:rPr>
                        <a:t>pain+/-,cramps+/-,Dehydration+/-</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stool examination</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ORS,IV fluids, Antimicrobials (e.g. Ciprofloxain 500 mg</a:t>
                      </a:r>
                    </a:p>
                    <a:p>
                      <a:pPr algn="l" eaLnBrk="1" hangingPunct="1" latinLnBrk="1" lvl="0">
                        <a:lnSpc>
                          <a:spcPct val="115000"/>
                        </a:lnSpc>
                      </a:pPr>
                      <a:r>
                        <a:rPr altLang="en-US" b="1" sz="1400" lang="en-US">
                          <a:solidFill>
                            <a:srgbClr val="000000"/>
                          </a:solidFill>
                          <a:latin typeface="Book Antiqua" pitchFamily="18" charset="0"/>
                          <a:ea typeface="Calibri" pitchFamily="34" charset="0"/>
                        </a:rPr>
                        <a:t>BDx 10-14 days.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225549">
                <a:tc>
                  <a:txBody>
                    <a:bodyPr/>
                    <a:p>
                      <a:pPr algn="l" eaLnBrk="1" hangingPunct="1" latinLnBrk="1" lvl="0">
                        <a:lnSpc>
                          <a:spcPct val="115000"/>
                        </a:lnSpc>
                      </a:pPr>
                      <a:r>
                        <a:rPr altLang="en-US" b="1" sz="1400" lang="en-US">
                          <a:solidFill>
                            <a:schemeClr val="dk1"/>
                          </a:solidFill>
                          <a:latin typeface="Book Antiqua" pitchFamily="18" charset="0"/>
                          <a:ea typeface="Calibri" pitchFamily="34" charset="0"/>
                        </a:rPr>
                        <a:t>Herpes Zoster</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Multidermatomal acute, severe painful vesicular lesions, eye involvement can lead to blindness, Post herpatic neuralgia common</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Clinical</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IV Acyclovir 800 mg x5/day- 7-10 days Analgesics, Calamine lotion. PHN:  Amitryptyline 25-50 mg nocte or carbamezipine 100mg OD</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736599">
                <a:tc>
                  <a:txBody>
                    <a:bodyPr/>
                    <a:p>
                      <a:pPr algn="l" eaLnBrk="1" hangingPunct="1" latinLnBrk="1" lvl="0">
                        <a:lnSpc>
                          <a:spcPct val="115000"/>
                        </a:lnSpc>
                      </a:pPr>
                      <a:r>
                        <a:rPr altLang="en-US" b="1" sz="1400" lang="en-US">
                          <a:solidFill>
                            <a:schemeClr val="dk1"/>
                          </a:solidFill>
                          <a:latin typeface="Book Antiqua" pitchFamily="18" charset="0"/>
                          <a:ea typeface="Calibri" pitchFamily="34" charset="0"/>
                        </a:rPr>
                        <a:t>CNS Lymphoma</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Headache, confusion, memory loss,</a:t>
                      </a:r>
                    </a:p>
                    <a:p>
                      <a:pPr algn="l" eaLnBrk="1" hangingPunct="1" latinLnBrk="1" lvl="0">
                        <a:lnSpc>
                          <a:spcPct val="115000"/>
                        </a:lnSpc>
                      </a:pPr>
                      <a:r>
                        <a:rPr altLang="en-US" b="1" sz="1400" lang="en-US">
                          <a:solidFill>
                            <a:srgbClr val="000000"/>
                          </a:solidFill>
                          <a:latin typeface="Book Antiqua" pitchFamily="18" charset="0"/>
                          <a:ea typeface="Calibri" pitchFamily="34" charset="0"/>
                        </a:rPr>
                        <a:t>focal signs without fever</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CT scan, Biopsy</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400" lang="en-US">
                          <a:solidFill>
                            <a:srgbClr val="000000"/>
                          </a:solidFill>
                          <a:latin typeface="Book Antiqua" pitchFamily="18" charset="0"/>
                          <a:ea typeface="Calibri" pitchFamily="34" charset="0"/>
                        </a:rPr>
                        <a:t>Systemic che motherapy</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250" name=""/>
        <p:cNvGrpSpPr/>
        <p:nvPr/>
      </p:nvGrpSpPr>
      <p:grpSpPr>
        <a:xfrm rot="0">
          <a:off x="0" y="0"/>
          <a:ext cx="0" cy="0"/>
          <a:chOff x="0" y="0"/>
          <a:chExt cx="0" cy="0"/>
        </a:xfrm>
      </p:grpSpPr>
      <p:sp>
        <p:nvSpPr>
          <p:cNvPr id="1048877"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Opportunistic illnesses (Adults) (3)</a:t>
            </a:r>
          </a:p>
        </p:txBody>
      </p:sp>
      <p:graphicFrame>
        <p:nvGraphicFramePr>
          <p:cNvPr id="4194306" name=""/>
          <p:cNvGraphicFramePr>
            <a:graphicFrameLocks/>
          </p:cNvGraphicFramePr>
          <p:nvPr/>
        </p:nvGraphicFramePr>
        <p:xfrm rot="0">
          <a:off x="0" y="1160462"/>
          <a:ext cx="9144000" cy="4926012"/>
        </p:xfrm>
        <a:graphic>
          <a:graphicData uri="http://schemas.openxmlformats.org/drawingml/2006/table">
            <a:tbl>
              <a:tblPr/>
              <a:tblGrid>
                <a:gridCol w="1600200"/>
                <a:gridCol w="3435350"/>
                <a:gridCol w="1619250"/>
                <a:gridCol w="2489200"/>
              </a:tblGrid>
              <a:tr h="946149">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Papular pruritic eruptions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severe itching with hyperpigmented,</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hyperkeratotic, excoriated papules and nodules, associated skin thickening &amp; scarring</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Clinical</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Chlorhexidine, Cetrimide</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ointment, antihistaminics,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ART</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242887">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Scabies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very itchy skin, may be treated empirically</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Clinical</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BB lotion, symptomatic</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946149">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Cryptococcal meningitis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Headache, Fever+/-, Neck stiffness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 abnormal gait, confusion,</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convulsions, coma</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High of clinical suspicion, LP</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for india ink, CRAG</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Amphotericin B-gold standard</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of treatme nt., IV/Oral</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fluconazole, supportive</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709612">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TB-Pleural effusion</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Constitutional symptoms, S/S of</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pleural effusion</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Pleural fluid exam. For protein s, AFB, CXR</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Anti TB treatment</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946149">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TB meningitis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Constitutional symptoms, Head</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ache, Confusion, Localizing signs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CSF exam. For protein, Lymphocytes, AFB, CT scan</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Anti TB treatment</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661987">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TB lymphadenopathy</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Constitutional symptoms, asymmatrical, enlarged, matted Lymphnodes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FNA, Biopsy, ZN stain of aspirate</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Anti TB treatment</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73074">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Candidiasis-Vaginal</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–Not strictly an OI unless chronic</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(&gt;1month) or unresponsive to treatment</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Anti fungals</a:t>
                      </a:r>
                    </a:p>
                  </a:txBody>
                  <a:tcPr marL="46299" marR="4629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20" name=""/>
        <p:cNvGrpSpPr/>
        <p:nvPr/>
      </p:nvGrpSpPr>
      <p:grpSpPr>
        <a:xfrm rot="0">
          <a:off x="0" y="0"/>
          <a:ext cx="0" cy="0"/>
          <a:chOff x="0" y="0"/>
          <a:chExt cx="0" cy="0"/>
        </a:xfrm>
      </p:grpSpPr>
      <p:sp>
        <p:nvSpPr>
          <p:cNvPr id="1048610" name=""/>
          <p:cNvSpPr/>
          <p:nvPr>
            <p:ph type="ctrTitle" sz="full" idx="0"/>
          </p:nvPr>
        </p:nvSpPr>
        <p:spPr>
          <a:xfrm rot="0">
            <a:off x="685800" y="2209800"/>
            <a:ext cx="7772400" cy="1470025"/>
          </a:xfrm>
          <a:prstGeom prst="rect"/>
          <a:noFill/>
          <a:ln>
            <a:noFill/>
          </a:ln>
        </p:spPr>
        <p:txBody>
          <a:bodyPr anchor="ctr" bIns="45720" lIns="91440" rIns="91440" tIns="45720"/>
          <a:lstStyle>
            <a:lvl1pPr algn="ctr">
              <a:defRPr sz="3600"/>
            </a:lvl1pPr>
          </a:lstStyle>
          <a:p>
            <a:pPr eaLnBrk="1" hangingPunct="1" latinLnBrk="1" lvl="0"/>
            <a:r>
              <a:rPr altLang="en-US" lang="en-US"/>
              <a:t>Unit 1: </a:t>
            </a:r>
          </a:p>
        </p:txBody>
      </p:sp>
      <p:sp>
        <p:nvSpPr>
          <p:cNvPr id="1048611" name=""/>
          <p:cNvSpPr/>
          <p:nvPr>
            <p:ph type="subTitle" sz="full" idx="1"/>
          </p:nvPr>
        </p:nvSpPr>
        <p:spPr>
          <a:xfrm rot="0">
            <a:off x="1371600" y="3886200"/>
            <a:ext cx="6400800" cy="1752600"/>
          </a:xfrm>
          <a:prstGeom prst="rect"/>
          <a:noFill/>
          <a:ln>
            <a:noFill/>
          </a:ln>
        </p:spPr>
        <p:txBody>
          <a:bodyPr anchor="t" bIns="45720" lIns="91440" rIns="91440" tIns="45720"/>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eaLnBrk="1" hangingPunct="1" latinLnBrk="1" lvl="0"/>
            <a:r>
              <a:rPr altLang="en-US" lang="en-US"/>
              <a:t>Overview and Epidemiology</a:t>
            </a: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254" name=""/>
        <p:cNvGrpSpPr/>
        <p:nvPr/>
      </p:nvGrpSpPr>
      <p:grpSpPr>
        <a:xfrm rot="0">
          <a:off x="0" y="0"/>
          <a:ext cx="0" cy="0"/>
          <a:chOff x="0" y="0"/>
          <a:chExt cx="0" cy="0"/>
        </a:xfrm>
      </p:grpSpPr>
      <p:sp>
        <p:nvSpPr>
          <p:cNvPr id="1048922"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Opportunistic Illnesses (Adults) (4)</a:t>
            </a:r>
          </a:p>
        </p:txBody>
      </p:sp>
      <p:graphicFrame>
        <p:nvGraphicFramePr>
          <p:cNvPr id="4194307" name=""/>
          <p:cNvGraphicFramePr>
            <a:graphicFrameLocks/>
          </p:cNvGraphicFramePr>
          <p:nvPr/>
        </p:nvGraphicFramePr>
        <p:xfrm rot="0">
          <a:off x="0" y="1219200"/>
          <a:ext cx="9144000" cy="5141912"/>
        </p:xfrm>
        <a:graphic>
          <a:graphicData uri="http://schemas.openxmlformats.org/drawingml/2006/table">
            <a:tbl>
              <a:tblPr/>
              <a:tblGrid>
                <a:gridCol w="1524000"/>
                <a:gridCol w="2895600"/>
                <a:gridCol w="2438400"/>
                <a:gridCol w="2286000"/>
              </a:tblGrid>
              <a:tr h="684212">
                <a:tc>
                  <a:txBody>
                    <a:bodyPr/>
                    <a:p>
                      <a:pPr algn="l" eaLnBrk="1" hangingPunct="1" latinLnBrk="1" lvl="0">
                        <a:lnSpc>
                          <a:spcPct val="115000"/>
                        </a:lnSpc>
                      </a:pPr>
                      <a:endParaRPr altLang="en-US" b="1" sz="1300" lang="en-US">
                        <a:latin typeface="Calibri" pitchFamily="34" charset="0"/>
                        <a:ea typeface="Calibri" pitchFamily="34" charset="0"/>
                      </a:endParaRPr>
                    </a:p>
                    <a:p>
                      <a:pPr algn="l" eaLnBrk="1" hangingPunct="1" latinLnBrk="1" lvl="0">
                        <a:lnSpc>
                          <a:spcPct val="115000"/>
                        </a:lnSpc>
                      </a:pPr>
                      <a:r>
                        <a:rPr altLang="en-US" b="1" sz="1300" lang="en-US">
                          <a:solidFill>
                            <a:schemeClr val="dk1"/>
                          </a:solidFill>
                          <a:latin typeface="Book Antiqua" pitchFamily="18" charset="0"/>
                          <a:ea typeface="Calibri" pitchFamily="34" charset="0"/>
                        </a:rPr>
                        <a:t>HIV RELATED CONDITION</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latin typeface="Calibri" pitchFamily="34" charset="0"/>
                        <a:ea typeface="Calibri" pitchFamily="34" charset="0"/>
                      </a:endParaRPr>
                    </a:p>
                    <a:p>
                      <a:pPr algn="l" eaLnBrk="1" hangingPunct="1" latinLnBrk="1" lvl="0">
                        <a:lnSpc>
                          <a:spcPct val="115000"/>
                        </a:lnSpc>
                      </a:pPr>
                      <a:r>
                        <a:rPr altLang="en-US" b="1" sz="1300" lang="en-US">
                          <a:solidFill>
                            <a:schemeClr val="dk1"/>
                          </a:solidFill>
                          <a:latin typeface="Book Antiqua" pitchFamily="18" charset="0"/>
                          <a:ea typeface="Calibri" pitchFamily="34" charset="0"/>
                        </a:rPr>
                        <a:t>CLINICAL FEATURES</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latin typeface="Calibri" pitchFamily="34" charset="0"/>
                        <a:ea typeface="Calibri" pitchFamily="34" charset="0"/>
                      </a:endParaRPr>
                    </a:p>
                    <a:p>
                      <a:pPr algn="l" eaLnBrk="1" hangingPunct="1" latinLnBrk="1" lvl="0">
                        <a:lnSpc>
                          <a:spcPct val="115000"/>
                        </a:lnSpc>
                      </a:pPr>
                      <a:r>
                        <a:rPr altLang="en-US" b="1" sz="1300" lang="en-US">
                          <a:solidFill>
                            <a:schemeClr val="dk1"/>
                          </a:solidFill>
                          <a:latin typeface="Book Antiqua" pitchFamily="18" charset="0"/>
                          <a:ea typeface="Calibri" pitchFamily="34" charset="0"/>
                        </a:rPr>
                        <a:t>DIAGNOSIS</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latin typeface="Calibri" pitchFamily="34" charset="0"/>
                        <a:ea typeface="Calibri" pitchFamily="34" charset="0"/>
                      </a:endParaRPr>
                    </a:p>
                    <a:p>
                      <a:pPr algn="l" eaLnBrk="1" hangingPunct="1" latinLnBrk="1" lvl="0">
                        <a:lnSpc>
                          <a:spcPct val="115000"/>
                        </a:lnSpc>
                      </a:pPr>
                      <a:r>
                        <a:rPr altLang="en-US" b="1" sz="1300" lang="en-US">
                          <a:solidFill>
                            <a:schemeClr val="dk1"/>
                          </a:solidFill>
                          <a:latin typeface="Book Antiqua" pitchFamily="18" charset="0"/>
                          <a:ea typeface="Calibri" pitchFamily="34" charset="0"/>
                        </a:rPr>
                        <a:t>TREATMENT</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911224">
                <a:tc>
                  <a:txBody>
                    <a:bodyPr/>
                    <a:p>
                      <a:pPr algn="l" eaLnBrk="1" hangingPunct="1" latinLnBrk="1" lvl="0">
                        <a:lnSpc>
                          <a:spcPct val="115000"/>
                        </a:lnSpc>
                      </a:pPr>
                      <a:endParaRPr altLang="en-US" b="1" sz="1300" lang="en-US">
                        <a:latin typeface="Calibri" pitchFamily="34" charset="0"/>
                        <a:ea typeface="Calibri" pitchFamily="34" charset="0"/>
                      </a:endParaRPr>
                    </a:p>
                    <a:p>
                      <a:pPr algn="l" eaLnBrk="1" hangingPunct="1" latinLnBrk="1" lvl="0">
                        <a:lnSpc>
                          <a:spcPct val="115000"/>
                        </a:lnSpc>
                      </a:pPr>
                      <a:r>
                        <a:rPr altLang="en-US" b="1" sz="1300" lang="en-US">
                          <a:solidFill>
                            <a:schemeClr val="dk1"/>
                          </a:solidFill>
                          <a:latin typeface="Book Antiqua" pitchFamily="18" charset="0"/>
                          <a:ea typeface="Calibri" pitchFamily="34" charset="0"/>
                        </a:rPr>
                        <a:t>Candidiasis Oropharyngeal </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White pseudomembraneous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plaques, atrophic /erythematous, angular cheilitis</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Clinical by mouth exam</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Anti fungals</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765174">
                <a:tc>
                  <a:txBody>
                    <a:bodyPr/>
                    <a:p>
                      <a:pPr algn="l" eaLnBrk="1" hangingPunct="1" latinLnBrk="1" lvl="0">
                        <a:lnSpc>
                          <a:spcPct val="115000"/>
                        </a:lnSpc>
                      </a:pPr>
                      <a:endParaRPr altLang="en-US" b="1" sz="1300" lang="en-US">
                        <a:latin typeface="Calibri" pitchFamily="34" charset="0"/>
                        <a:ea typeface="Calibri" pitchFamily="34" charset="0"/>
                      </a:endParaRPr>
                    </a:p>
                    <a:p>
                      <a:pPr algn="l" eaLnBrk="1" hangingPunct="1" latinLnBrk="1" lvl="0">
                        <a:lnSpc>
                          <a:spcPct val="115000"/>
                        </a:lnSpc>
                      </a:pPr>
                      <a:r>
                        <a:rPr altLang="en-US" b="1" sz="1300" lang="en-US">
                          <a:solidFill>
                            <a:schemeClr val="dk1"/>
                          </a:solidFill>
                          <a:latin typeface="Book Antiqua" pitchFamily="18" charset="0"/>
                          <a:ea typeface="Calibri" pitchFamily="34" charset="0"/>
                        </a:rPr>
                        <a:t>Candidiasis –Oesophageal</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Oropharyngeal candidiasis with difficulty and pain in swallowing</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Clinical, Endoscopy when failed emperical treatment</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systemic anti fungals</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138237">
                <a:tc>
                  <a:txBody>
                    <a:bodyPr/>
                    <a:p>
                      <a:pPr algn="l" eaLnBrk="1" hangingPunct="1" latinLnBrk="1" lvl="0">
                        <a:lnSpc>
                          <a:spcPct val="115000"/>
                        </a:lnSpc>
                      </a:pPr>
                      <a:endParaRPr altLang="en-US" b="1" sz="1300" lang="en-US">
                        <a:latin typeface="Calibri" pitchFamily="34" charset="0"/>
                        <a:ea typeface="Calibri" pitchFamily="34" charset="0"/>
                      </a:endParaRPr>
                    </a:p>
                    <a:p>
                      <a:pPr algn="l" eaLnBrk="1" hangingPunct="1" latinLnBrk="1" lvl="0">
                        <a:lnSpc>
                          <a:spcPct val="115000"/>
                        </a:lnSpc>
                      </a:pPr>
                      <a:r>
                        <a:rPr altLang="en-US" b="1" sz="1300" lang="en-US">
                          <a:solidFill>
                            <a:schemeClr val="dk1"/>
                          </a:solidFill>
                          <a:latin typeface="Book Antiqua" pitchFamily="18" charset="0"/>
                          <a:ea typeface="Calibri" pitchFamily="34" charset="0"/>
                        </a:rPr>
                        <a:t>Herpes simplex Virus infectiongenital</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Red, raisedder vesicles or lesions may occur anywhere on the vulva, in the vagina, or on the cervix or anal area.</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Multiple vesicles may</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occur.</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Clinical systemic anti virals-Acyclovir</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958849">
                <a:tc>
                  <a:txBody>
                    <a:bodyPr/>
                    <a:p>
                      <a:pPr algn="l" eaLnBrk="1" hangingPunct="1" latinLnBrk="1" lvl="0">
                        <a:lnSpc>
                          <a:spcPct val="115000"/>
                        </a:lnSpc>
                      </a:pPr>
                      <a:endParaRPr altLang="en-US" b="1" sz="1300" lang="en-US">
                        <a:latin typeface="Calibri" pitchFamily="34" charset="0"/>
                        <a:ea typeface="Calibri" pitchFamily="34" charset="0"/>
                      </a:endParaRPr>
                    </a:p>
                    <a:p>
                      <a:pPr algn="l" eaLnBrk="1" hangingPunct="1" latinLnBrk="1" lvl="0">
                        <a:lnSpc>
                          <a:spcPct val="115000"/>
                        </a:lnSpc>
                      </a:pPr>
                      <a:r>
                        <a:rPr altLang="en-US" b="1" sz="1300" lang="en-US">
                          <a:solidFill>
                            <a:schemeClr val="dk1"/>
                          </a:solidFill>
                          <a:latin typeface="Book Antiqua" pitchFamily="18" charset="0"/>
                          <a:ea typeface="Calibri" pitchFamily="34" charset="0"/>
                        </a:rPr>
                        <a:t>Kaposis sarcoma</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Firm dark purple nodules on skin or</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mouth GIT and Lungs, usually not</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symptomatic</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Clinical diagnosis</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Chemotherapy, Radiotherapy,</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ART</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684212">
                <a:tc>
                  <a:txBody>
                    <a:bodyPr/>
                    <a:p>
                      <a:pPr algn="l" eaLnBrk="1" hangingPunct="1" latinLnBrk="1" lvl="0">
                        <a:lnSpc>
                          <a:spcPct val="115000"/>
                        </a:lnSpc>
                      </a:pPr>
                      <a:endParaRPr altLang="en-US" b="1" sz="1300" lang="en-US">
                        <a:latin typeface="Calibri" pitchFamily="34" charset="0"/>
                        <a:ea typeface="Calibri" pitchFamily="34" charset="0"/>
                      </a:endParaRPr>
                    </a:p>
                    <a:p>
                      <a:pPr algn="l" eaLnBrk="1" hangingPunct="1" latinLnBrk="1" lvl="0">
                        <a:lnSpc>
                          <a:spcPct val="115000"/>
                        </a:lnSpc>
                      </a:pPr>
                      <a:r>
                        <a:rPr altLang="en-US" b="1" sz="1300" lang="en-US">
                          <a:solidFill>
                            <a:schemeClr val="dk1"/>
                          </a:solidFill>
                          <a:latin typeface="Book Antiqua" pitchFamily="18" charset="0"/>
                          <a:ea typeface="Calibri" pitchFamily="34" charset="0"/>
                        </a:rPr>
                        <a:t>Cervical cancer</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Irregular PV bleeding</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Cervical screening, PAP smear ,</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300" lang="en-US">
                        <a:solidFill>
                          <a:srgbClr val="000000"/>
                        </a:solidFill>
                        <a:latin typeface="Book Antiqua" pitchFamily="18" charset="0"/>
                        <a:ea typeface="Calibri" pitchFamily="34" charset="0"/>
                      </a:endParaRPr>
                    </a:p>
                    <a:p>
                      <a:pPr algn="l" eaLnBrk="1" hangingPunct="1" latinLnBrk="1" lvl="0">
                        <a:lnSpc>
                          <a:spcPct val="115000"/>
                        </a:lnSpc>
                      </a:pPr>
                      <a:r>
                        <a:rPr altLang="en-US" b="1" sz="1300" lang="en-US">
                          <a:solidFill>
                            <a:srgbClr val="000000"/>
                          </a:solidFill>
                          <a:latin typeface="Book Antiqua" pitchFamily="18" charset="0"/>
                          <a:ea typeface="Calibri" pitchFamily="34" charset="0"/>
                        </a:rPr>
                        <a:t>Colposcopy, Biopsy</a:t>
                      </a:r>
                    </a:p>
                  </a:txBody>
                  <a:tcPr marL="47969" marR="47969"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258" name=""/>
        <p:cNvGrpSpPr/>
        <p:nvPr/>
      </p:nvGrpSpPr>
      <p:grpSpPr>
        <a:xfrm rot="0">
          <a:off x="0" y="0"/>
          <a:ext cx="0" cy="0"/>
          <a:chOff x="0" y="0"/>
          <a:chExt cx="0" cy="0"/>
        </a:xfrm>
      </p:grpSpPr>
      <p:sp>
        <p:nvSpPr>
          <p:cNvPr id="1048962"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Opportunistic illnesses (Children) (1)</a:t>
            </a:r>
            <a:br/>
            <a:endParaRPr altLang="en-US" lang="en-US"/>
          </a:p>
        </p:txBody>
      </p:sp>
      <p:graphicFrame>
        <p:nvGraphicFramePr>
          <p:cNvPr id="4194308" name=""/>
          <p:cNvGraphicFramePr>
            <a:graphicFrameLocks/>
          </p:cNvGraphicFramePr>
          <p:nvPr/>
        </p:nvGraphicFramePr>
        <p:xfrm rot="0">
          <a:off x="39687" y="990600"/>
          <a:ext cx="9067800" cy="5494337"/>
        </p:xfrm>
        <a:graphic>
          <a:graphicData uri="http://schemas.openxmlformats.org/drawingml/2006/table">
            <a:tbl>
              <a:tblPr/>
              <a:tblGrid>
                <a:gridCol w="1219200"/>
                <a:gridCol w="2743200"/>
                <a:gridCol w="1447800"/>
                <a:gridCol w="3657600"/>
              </a:tblGrid>
              <a:tr h="253999">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OI/condition</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Signs/symptoms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Diagnosis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Prophylaxis &amp; specific Rx</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595437">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Herpes Zoster</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Skin: Acute severe pain, multidermatomal, disfiguring keloids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Eye: permanent visual loss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Genital: tender vesicles/lesions on</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vulva, vagina, cervix or anal area.</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May form large ulcers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Clinical diagnosis </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Severe cases should be hospitalised and treated, if possible, with IV acyclovir 30mg/kg/day divided into 8 hourly doses for a total of 7 days, or 2 days after cessation of new lesion formation, whichever is longer</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Pain relief, prevention of secondary bacterial</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infection of lesions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2278062">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PTB</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Cough &gt; 3 weeks, fever, wasting,</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crepitations, effusion</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Sputum negative</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Abnormal CXR</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Isoniazid 5 – 10 mg/kg/d (max 300mg)</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Rifampicin 10 - 20 mg/kg/d</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Pyrazinamide 25 – 35 mg/kg/d (2 months)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Ethambutol 15 – 25 mg/kg/d (max 2.5g)</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Duration of treatment is according to National guidelines, but longer courses (9 months) are recommended for the HIV- infected child Add prednisone (2 mg/kg OD x 2- 4 weeks) in TBM, miliary TB, massive pleural effusion and pericarditis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366837">
                <a:tc>
                  <a:txBody>
                    <a:bodyPr/>
                    <a:p>
                      <a:pPr algn="l" eaLnBrk="1" hangingPunct="1" latinLnBrk="1" lvl="0">
                        <a:lnSpc>
                          <a:spcPct val="115000"/>
                        </a:lnSpc>
                      </a:pPr>
                      <a:r>
                        <a:rPr altLang="en-US" b="1" sz="1300" lang="en-US">
                          <a:solidFill>
                            <a:schemeClr val="dk1"/>
                          </a:solidFill>
                          <a:latin typeface="Book Antiqua" pitchFamily="18" charset="0"/>
                          <a:ea typeface="Calibri" pitchFamily="34" charset="0"/>
                        </a:rPr>
                        <a:t>Cryptococcal</a:t>
                      </a:r>
                    </a:p>
                    <a:p>
                      <a:pPr algn="l" eaLnBrk="1" hangingPunct="1" latinLnBrk="1" lvl="0">
                        <a:lnSpc>
                          <a:spcPct val="115000"/>
                        </a:lnSpc>
                      </a:pPr>
                      <a:r>
                        <a:rPr altLang="en-US" b="1" sz="1300" lang="en-US">
                          <a:solidFill>
                            <a:schemeClr val="dk1"/>
                          </a:solidFill>
                          <a:latin typeface="Book Antiqua" pitchFamily="18" charset="0"/>
                          <a:ea typeface="Calibri" pitchFamily="34" charset="0"/>
                        </a:rPr>
                        <a:t>Meningitis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Headache, fever, stiff neck</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Convulsions, papilledema</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Clinical suspicion key Raised ICP, CRAG Lymphocytosis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LP- Indian ink</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Initial treatment Amphotericin B 0.7-1mg/kg for 14 days then Fluconazole 3-6mg/kg OD X 8 weeks Maintenance treatment (secondary prophylaxis) Fluconazole 3 mg/kg OD for life</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262" name=""/>
        <p:cNvGrpSpPr/>
        <p:nvPr/>
      </p:nvGrpSpPr>
      <p:grpSpPr>
        <a:xfrm rot="0">
          <a:off x="0" y="0"/>
          <a:ext cx="0" cy="0"/>
          <a:chOff x="0" y="0"/>
          <a:chExt cx="0" cy="0"/>
        </a:xfrm>
      </p:grpSpPr>
      <p:sp>
        <p:nvSpPr>
          <p:cNvPr id="1048992"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Opportunistic Illnesses Children (2)</a:t>
            </a:r>
          </a:p>
        </p:txBody>
      </p:sp>
      <p:graphicFrame>
        <p:nvGraphicFramePr>
          <p:cNvPr id="4194309" name=""/>
          <p:cNvGraphicFramePr>
            <a:graphicFrameLocks/>
          </p:cNvGraphicFramePr>
          <p:nvPr/>
        </p:nvGraphicFramePr>
        <p:xfrm rot="0">
          <a:off x="0" y="1447800"/>
          <a:ext cx="9144000" cy="3886200"/>
        </p:xfrm>
        <a:graphic>
          <a:graphicData uri="http://schemas.openxmlformats.org/drawingml/2006/table">
            <a:tbl>
              <a:tblPr/>
              <a:tblGrid>
                <a:gridCol w="1385887"/>
                <a:gridCol w="2998787"/>
                <a:gridCol w="1498600"/>
                <a:gridCol w="3260725"/>
              </a:tblGrid>
              <a:tr h="2625725">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Toxoplasmosis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Headache, neurologic deficit,</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personality change, blindness,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cerebellar signs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CT Scan &gt;/= 2 ring</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enhancing lesions;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Signs of SOL with</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relatively normal CSF</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Fansidar</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Pyrimethamine 2mg/Kg/day; for 2 days maximum</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25mg, then 1mg/kg/OD three times a week until 1-</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2 weeks beyond resolution of symptoms.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Sulphadiazine 50 mg/kg q12h for 6 weeks plus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folinic acid 5-20 mg 3 times weekly</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260475">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Kaposi’s</a:t>
                      </a:r>
                    </a:p>
                    <a:p>
                      <a:pPr algn="l" eaLnBrk="1" hangingPunct="1" latinLnBrk="1" lvl="0">
                        <a:lnSpc>
                          <a:spcPct val="115000"/>
                        </a:lnSpc>
                      </a:pPr>
                      <a:r>
                        <a:rPr altLang="en-US" b="1" sz="1200" lang="en-US">
                          <a:solidFill>
                            <a:schemeClr val="dk1"/>
                          </a:solidFill>
                          <a:latin typeface="Book Antiqua" pitchFamily="18" charset="0"/>
                          <a:ea typeface="Calibri" pitchFamily="34" charset="0"/>
                        </a:rPr>
                        <a:t>Sarcoma</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Firm, dark nodules, papules, patches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on skin, oropharyngeal, GI, lungs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Biopsy</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Chemotherapy + ART</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266" name=""/>
        <p:cNvGrpSpPr/>
        <p:nvPr/>
      </p:nvGrpSpPr>
      <p:grpSpPr>
        <a:xfrm rot="0">
          <a:off x="0" y="0"/>
          <a:ext cx="0" cy="0"/>
          <a:chOff x="0" y="0"/>
          <a:chExt cx="0" cy="0"/>
        </a:xfrm>
      </p:grpSpPr>
      <p:sp>
        <p:nvSpPr>
          <p:cNvPr id="1049012"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Opportunistic Illnesses Children (3)</a:t>
            </a:r>
          </a:p>
        </p:txBody>
      </p:sp>
      <p:graphicFrame>
        <p:nvGraphicFramePr>
          <p:cNvPr id="4194310" name=""/>
          <p:cNvGraphicFramePr>
            <a:graphicFrameLocks/>
          </p:cNvGraphicFramePr>
          <p:nvPr/>
        </p:nvGraphicFramePr>
        <p:xfrm rot="0">
          <a:off x="0" y="1209675"/>
          <a:ext cx="9144000" cy="4819650"/>
        </p:xfrm>
        <a:graphic>
          <a:graphicData uri="http://schemas.openxmlformats.org/drawingml/2006/table">
            <a:tbl>
              <a:tblPr/>
              <a:tblGrid>
                <a:gridCol w="1143000"/>
                <a:gridCol w="2667000"/>
                <a:gridCol w="2057400"/>
                <a:gridCol w="3276600"/>
              </a:tblGrid>
              <a:tr h="1971675">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Pneumocystis</a:t>
                      </a:r>
                    </a:p>
                    <a:p>
                      <a:pPr algn="l" eaLnBrk="1" hangingPunct="1" latinLnBrk="1" lvl="0">
                        <a:lnSpc>
                          <a:spcPct val="115000"/>
                        </a:lnSpc>
                      </a:pPr>
                      <a:r>
                        <a:rPr altLang="en-US" b="1" sz="1200" lang="en-US">
                          <a:solidFill>
                            <a:schemeClr val="dk1"/>
                          </a:solidFill>
                          <a:latin typeface="Book Antiqua" pitchFamily="18" charset="0"/>
                          <a:ea typeface="Calibri" pitchFamily="34" charset="0"/>
                        </a:rPr>
                        <a:t>jiroveci</a:t>
                      </a:r>
                    </a:p>
                    <a:p>
                      <a:pPr algn="l" eaLnBrk="1" hangingPunct="1" latinLnBrk="1" lvl="0">
                        <a:lnSpc>
                          <a:spcPct val="115000"/>
                        </a:lnSpc>
                      </a:pPr>
                      <a:r>
                        <a:rPr altLang="en-US" b="1" sz="1200" lang="en-US">
                          <a:solidFill>
                            <a:schemeClr val="dk1"/>
                          </a:solidFill>
                          <a:latin typeface="Book Antiqua" pitchFamily="18" charset="0"/>
                          <a:ea typeface="Calibri" pitchFamily="34" charset="0"/>
                        </a:rPr>
                        <a:t>Pneumonia</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Usually less than 1 year</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Tachypnoea Dyspnoea Low grade fever or afebrile Cough Hypoxemia (paO2 &lt; 90%)</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Clinical suspicion key CXR may be normal Sputum or bronchial lavage</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IV Cotrimoxazole Trimethoprim (TMP): 15- 20 mg/kg/day 6-8 hourly Sulphamethoxazole (SMX): 75- 100mg</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Oral Cotrimoxazole TMP: 20 mg/kg/day 6-8 hourly SMX: 100mg OR</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1. IV Pentamidine 4mg/kg/day OD</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2. Dapsone 2mg/kg/OD</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Course: 2-3 weeks; add prednisone 2 mg/kg for 7- 14 days in severely ill children</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2847975">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Herpes</a:t>
                      </a:r>
                    </a:p>
                    <a:p>
                      <a:pPr algn="l" eaLnBrk="1" hangingPunct="1" latinLnBrk="1" lvl="0">
                        <a:lnSpc>
                          <a:spcPct val="115000"/>
                        </a:lnSpc>
                      </a:pPr>
                      <a:r>
                        <a:rPr altLang="en-US" b="1" sz="1200" lang="en-US">
                          <a:solidFill>
                            <a:schemeClr val="dk1"/>
                          </a:solidFill>
                          <a:latin typeface="Book Antiqua" pitchFamily="18" charset="0"/>
                          <a:ea typeface="Calibri" pitchFamily="34" charset="0"/>
                        </a:rPr>
                        <a:t>simplex virus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Neonatal infection usually is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disseminated with high case fatality</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Skin or CNS manifestations; may</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recur</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Oro-labial infection</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(gingivostomatitis):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fever, irritability, superficial painful</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ulcers of skin and mucosa. May extend to oesophageal mucosa causing difficulty in swallowing. Encephalitis (&gt;95% type 1</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Clinical diagnosis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based on the typical</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appearance of vesicles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and oral ulcers.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Viral isolation</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(culture/PCR)</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Rising serum HSV</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titres and increased</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ratio of CSF-to-serum</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concentration of HSV</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antibody;</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Immunofluorescence</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staining of fluid</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IV Acyclovir 20 mg/kg given 3 times a day for 21</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days for CNS and disseminated disease</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For oral 200 – 400 mg 5 times a day for 7-10 days.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270" name=""/>
        <p:cNvGrpSpPr/>
        <p:nvPr/>
      </p:nvGrpSpPr>
      <p:grpSpPr>
        <a:xfrm rot="0">
          <a:off x="0" y="0"/>
          <a:ext cx="0" cy="0"/>
          <a:chOff x="0" y="0"/>
          <a:chExt cx="0" cy="0"/>
        </a:xfrm>
      </p:grpSpPr>
      <p:sp>
        <p:nvSpPr>
          <p:cNvPr id="1049032"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Opportunistic Illnesses children (4)</a:t>
            </a:r>
          </a:p>
        </p:txBody>
      </p:sp>
      <p:graphicFrame>
        <p:nvGraphicFramePr>
          <p:cNvPr id="4194311" name=""/>
          <p:cNvGraphicFramePr>
            <a:graphicFrameLocks/>
          </p:cNvGraphicFramePr>
          <p:nvPr/>
        </p:nvGraphicFramePr>
        <p:xfrm rot="0">
          <a:off x="0" y="1601787"/>
          <a:ext cx="9144000" cy="4189412"/>
        </p:xfrm>
        <a:graphic>
          <a:graphicData uri="http://schemas.openxmlformats.org/drawingml/2006/table">
            <a:tbl>
              <a:tblPr/>
              <a:tblGrid>
                <a:gridCol w="1524000"/>
                <a:gridCol w="3048000"/>
                <a:gridCol w="1371600"/>
                <a:gridCol w="3200400"/>
              </a:tblGrid>
              <a:tr h="2954337">
                <a:tc>
                  <a:txBody>
                    <a:bodyPr/>
                    <a:p>
                      <a:pPr algn="l" eaLnBrk="1" hangingPunct="1" latinLnBrk="1" lvl="0">
                        <a:lnSpc>
                          <a:spcPct val="115000"/>
                        </a:lnSpc>
                      </a:pPr>
                      <a:endParaRPr altLang="en-US" b="1" sz="1300" lang="en-US">
                        <a:latin typeface="Calibri" pitchFamily="34" charset="0"/>
                        <a:ea typeface="Calibri" pitchFamily="34" charset="0"/>
                      </a:endParaRPr>
                    </a:p>
                    <a:p>
                      <a:pPr algn="l" eaLnBrk="1" hangingPunct="1" latinLnBrk="1" lvl="0">
                        <a:lnSpc>
                          <a:spcPct val="115000"/>
                        </a:lnSpc>
                      </a:pPr>
                      <a:r>
                        <a:rPr altLang="en-US" b="1" sz="1300" lang="en-US">
                          <a:solidFill>
                            <a:schemeClr val="dk1"/>
                          </a:solidFill>
                          <a:latin typeface="Book Antiqua" pitchFamily="18" charset="0"/>
                          <a:ea typeface="Calibri" pitchFamily="34" charset="0"/>
                        </a:rPr>
                        <a:t>Cytomegalo virus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Basic </a:t>
                      </a:r>
                      <a:r>
                        <a:rPr altLang="en-US" b="1" sz="1300" lang="en-US">
                          <a:solidFill>
                            <a:srgbClr val="000000"/>
                          </a:solidFill>
                          <a:latin typeface="Book Antiqua" pitchFamily="18" charset="0"/>
                          <a:ea typeface="Calibri" pitchFamily="34" charset="0"/>
                        </a:rPr>
                        <a:t>manifestation Congenital: LBW,</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hepatosplenomegaly, retinitis,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microcephaly, intracranial</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calcifications on skull x-ray or CT</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Acquired form:</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o </a:t>
                      </a:r>
                      <a:r>
                        <a:rPr altLang="en-US" b="1" sz="1300" lang="en-US">
                          <a:solidFill>
                            <a:srgbClr val="000000"/>
                          </a:solidFill>
                          <a:latin typeface="Book Antiqua" pitchFamily="18" charset="0"/>
                          <a:ea typeface="Calibri" pitchFamily="34" charset="0"/>
                        </a:rPr>
                        <a:t>Retinitis (presents with visual</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problems)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o </a:t>
                      </a:r>
                      <a:r>
                        <a:rPr altLang="en-US" b="1" sz="1300" lang="en-US">
                          <a:solidFill>
                            <a:srgbClr val="000000"/>
                          </a:solidFill>
                          <a:latin typeface="Book Antiqua" pitchFamily="18" charset="0"/>
                          <a:ea typeface="Calibri" pitchFamily="34" charset="0"/>
                        </a:rPr>
                        <a:t>Meningoencephalitis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o </a:t>
                      </a:r>
                      <a:r>
                        <a:rPr altLang="en-US" b="1" sz="1300" lang="en-US">
                          <a:solidFill>
                            <a:srgbClr val="000000"/>
                          </a:solidFill>
                          <a:latin typeface="Book Antiqua" pitchFamily="18" charset="0"/>
                          <a:ea typeface="Calibri" pitchFamily="34" charset="0"/>
                        </a:rPr>
                        <a:t>Pneumonia</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o </a:t>
                      </a:r>
                      <a:r>
                        <a:rPr altLang="en-US" b="1" sz="1300" lang="en-US">
                          <a:solidFill>
                            <a:srgbClr val="000000"/>
                          </a:solidFill>
                          <a:latin typeface="Book Antiqua" pitchFamily="18" charset="0"/>
                          <a:ea typeface="Calibri" pitchFamily="34" charset="0"/>
                        </a:rPr>
                        <a:t>Colitis – Abdominal pain and </a:t>
                      </a:r>
                      <a:r>
                        <a:rPr altLang="en-US" b="1" sz="1300" lang="en-US">
                          <a:solidFill>
                            <a:srgbClr val="000000"/>
                          </a:solidFill>
                          <a:latin typeface="Book Antiqua" pitchFamily="18" charset="0"/>
                          <a:ea typeface="Calibri" pitchFamily="34" charset="0"/>
                        </a:rPr>
                        <a:t>diarrhea</a:t>
                      </a:r>
                    </a:p>
                    <a:p>
                      <a:pPr algn="l" eaLnBrk="1" hangingPunct="1" latinLnBrk="1" lvl="0">
                        <a:lnSpc>
                          <a:spcPct val="115000"/>
                        </a:lnSpc>
                      </a:pPr>
                      <a:endParaRPr altLang="en-US" b="1" sz="1300" lang="en-US">
                        <a:latin typeface="Calibri" pitchFamily="34" charset="0"/>
                        <a:ea typeface="Calibri" pitchFamily="34" charset="0"/>
                      </a:endParaRP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Clinical </a:t>
                      </a:r>
                      <a:r>
                        <a:rPr altLang="en-US" b="1" sz="1300" lang="en-US">
                          <a:solidFill>
                            <a:srgbClr val="000000"/>
                          </a:solidFill>
                          <a:latin typeface="Book Antiqua" pitchFamily="18" charset="0"/>
                          <a:ea typeface="Calibri" pitchFamily="34" charset="0"/>
                        </a:rPr>
                        <a:t>presentation</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Fundoscopy</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Serology (IgM)</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Culture PCR</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Histopathology</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Ganciclovir </a:t>
                      </a:r>
                      <a:r>
                        <a:rPr altLang="en-US" b="1" sz="1300" lang="en-US">
                          <a:solidFill>
                            <a:srgbClr val="000000"/>
                          </a:solidFill>
                          <a:latin typeface="Book Antiqua" pitchFamily="18" charset="0"/>
                          <a:ea typeface="Calibri" pitchFamily="34" charset="0"/>
                        </a:rPr>
                        <a:t>7.5-10 mg/kg/d b.d for 2-3 wks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followed by lifelong maintenance therapy</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1235074">
                <a:tc>
                  <a:txBody>
                    <a:bodyPr/>
                    <a:p>
                      <a:pPr algn="l" eaLnBrk="1" hangingPunct="1" latinLnBrk="1" lvl="0">
                        <a:lnSpc>
                          <a:spcPct val="115000"/>
                        </a:lnSpc>
                      </a:pPr>
                      <a:endParaRPr altLang="en-US" b="1" sz="1300" lang="en-US">
                        <a:latin typeface="Calibri" pitchFamily="34" charset="0"/>
                        <a:ea typeface="Calibri" pitchFamily="34" charset="0"/>
                      </a:endParaRPr>
                    </a:p>
                    <a:p>
                      <a:pPr algn="l" eaLnBrk="1" hangingPunct="1" latinLnBrk="1" lvl="0">
                        <a:lnSpc>
                          <a:spcPct val="115000"/>
                        </a:lnSpc>
                      </a:pPr>
                      <a:r>
                        <a:rPr altLang="en-US" b="1" sz="1300" lang="en-US">
                          <a:solidFill>
                            <a:schemeClr val="dk1"/>
                          </a:solidFill>
                          <a:latin typeface="Book Antiqua" pitchFamily="18" charset="0"/>
                          <a:ea typeface="Calibri" pitchFamily="34" charset="0"/>
                        </a:rPr>
                        <a:t>Candidiasis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Oral </a:t>
                      </a:r>
                      <a:r>
                        <a:rPr altLang="en-US" b="1" sz="1300" lang="en-US">
                          <a:solidFill>
                            <a:srgbClr val="000000"/>
                          </a:solidFill>
                          <a:latin typeface="Book Antiqua" pitchFamily="18" charset="0"/>
                          <a:ea typeface="Calibri" pitchFamily="34" charset="0"/>
                        </a:rPr>
                        <a:t>thrush</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Oesophageal: Painful swallowing,</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dehydration, malnutrition, </a:t>
                      </a:r>
                      <a:r>
                        <a:rPr altLang="en-US" b="1" sz="1300" lang="en-US">
                          <a:solidFill>
                            <a:srgbClr val="000000"/>
                          </a:solidFill>
                          <a:latin typeface="Book Antiqua" pitchFamily="18" charset="0"/>
                          <a:ea typeface="Calibri" pitchFamily="34" charset="0"/>
                        </a:rPr>
                        <a:t>wasting</a:t>
                      </a:r>
                    </a:p>
                    <a:p>
                      <a:pPr algn="l" eaLnBrk="1" hangingPunct="1" latinLnBrk="1" lvl="0">
                        <a:lnSpc>
                          <a:spcPct val="115000"/>
                        </a:lnSpc>
                      </a:pPr>
                      <a:endParaRPr altLang="en-US" b="1" sz="1300" lang="en-US">
                        <a:latin typeface="Calibri" pitchFamily="34" charset="0"/>
                        <a:ea typeface="Calibri" pitchFamily="34" charset="0"/>
                      </a:endParaRP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Endoscopy</a:t>
                      </a:r>
                      <a:r>
                        <a:rPr altLang="en-US" b="1" sz="1300" lang="en-US">
                          <a:solidFill>
                            <a:srgbClr val="000000"/>
                          </a:solidFill>
                          <a:latin typeface="Book Antiqua" pitchFamily="18" charset="0"/>
                          <a:ea typeface="Calibri" pitchFamily="34" charset="0"/>
                        </a:rPr>
                        <a:t>, culture or barium swallow</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300" lang="en-US">
                          <a:solidFill>
                            <a:srgbClr val="000000"/>
                          </a:solidFill>
                          <a:latin typeface="Book Antiqua" pitchFamily="18" charset="0"/>
                          <a:ea typeface="Calibri" pitchFamily="34" charset="0"/>
                        </a:rPr>
                        <a:t>Local </a:t>
                      </a:r>
                      <a:r>
                        <a:rPr altLang="en-US" b="1" sz="1300" lang="en-US">
                          <a:solidFill>
                            <a:srgbClr val="000000"/>
                          </a:solidFill>
                          <a:latin typeface="Book Antiqua" pitchFamily="18" charset="0"/>
                          <a:ea typeface="Calibri" pitchFamily="34" charset="0"/>
                        </a:rPr>
                        <a:t>treatments (Nystatin, GV)</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Fluconazole 3-6 mg/kg/OD for 2-3 wks.</a:t>
                      </a:r>
                    </a:p>
                    <a:p>
                      <a:pPr algn="l" eaLnBrk="1" hangingPunct="1" latinLnBrk="1" lvl="0">
                        <a:lnSpc>
                          <a:spcPct val="115000"/>
                        </a:lnSpc>
                      </a:pPr>
                      <a:r>
                        <a:rPr altLang="en-US" b="1" sz="1300" lang="en-US">
                          <a:solidFill>
                            <a:srgbClr val="000000"/>
                          </a:solidFill>
                          <a:latin typeface="Book Antiqua" pitchFamily="18" charset="0"/>
                          <a:ea typeface="Calibri" pitchFamily="34" charset="0"/>
                        </a:rPr>
                        <a:t>Ketoconazole 5-10mg/kg/in 1or 2 divided dose</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274" name=""/>
        <p:cNvGrpSpPr/>
        <p:nvPr/>
      </p:nvGrpSpPr>
      <p:grpSpPr>
        <a:xfrm rot="0">
          <a:off x="0" y="0"/>
          <a:ext cx="0" cy="0"/>
          <a:chOff x="0" y="0"/>
          <a:chExt cx="0" cy="0"/>
        </a:xfrm>
      </p:grpSpPr>
      <p:sp>
        <p:nvSpPr>
          <p:cNvPr id="1049052"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Opportunistic Illnesses children (4) Cont</a:t>
            </a:r>
          </a:p>
        </p:txBody>
      </p:sp>
      <p:graphicFrame>
        <p:nvGraphicFramePr>
          <p:cNvPr id="4194312" name=""/>
          <p:cNvGraphicFramePr>
            <a:graphicFrameLocks/>
          </p:cNvGraphicFramePr>
          <p:nvPr/>
        </p:nvGraphicFramePr>
        <p:xfrm rot="0">
          <a:off x="112712" y="1397000"/>
          <a:ext cx="8915400" cy="4470400"/>
        </p:xfrm>
        <a:graphic>
          <a:graphicData uri="http://schemas.openxmlformats.org/drawingml/2006/table">
            <a:tbl>
              <a:tblPr/>
              <a:tblGrid>
                <a:gridCol w="1485900"/>
                <a:gridCol w="2971800"/>
                <a:gridCol w="1336675"/>
                <a:gridCol w="3121025"/>
              </a:tblGrid>
              <a:tr h="1277937">
                <a:tc>
                  <a:txBody>
                    <a:bodyPr/>
                    <a:p>
                      <a:pPr algn="l" eaLnBrk="1" hangingPunct="1" latinLnBrk="1" lvl="0">
                        <a:lnSpc>
                          <a:spcPct val="115000"/>
                        </a:lnSpc>
                      </a:pPr>
                      <a:endParaRPr altLang="en-US" b="1" sz="1200" lang="en-US">
                        <a:latin typeface="Calibri" pitchFamily="34" charset="0"/>
                        <a:ea typeface="Calibri" pitchFamily="34" charset="0"/>
                      </a:endParaRPr>
                    </a:p>
                    <a:p>
                      <a:pPr algn="l" eaLnBrk="1" hangingPunct="1" latinLnBrk="1" lvl="0">
                        <a:lnSpc>
                          <a:spcPct val="115000"/>
                        </a:lnSpc>
                      </a:pPr>
                      <a:r>
                        <a:rPr altLang="en-US" b="1" sz="1200" lang="en-US">
                          <a:solidFill>
                            <a:schemeClr val="dk1"/>
                          </a:solidFill>
                          <a:latin typeface="Book Antiqua" pitchFamily="18" charset="0"/>
                          <a:ea typeface="Calibri" pitchFamily="34" charset="0"/>
                        </a:rPr>
                        <a:t>Extrapulmonary</a:t>
                      </a:r>
                    </a:p>
                    <a:p>
                      <a:pPr algn="l" eaLnBrk="1" hangingPunct="1" latinLnBrk="1" lvl="0">
                        <a:lnSpc>
                          <a:spcPct val="115000"/>
                        </a:lnSpc>
                      </a:pPr>
                      <a:r>
                        <a:rPr altLang="en-US" b="1" sz="1200" lang="en-US">
                          <a:solidFill>
                            <a:schemeClr val="dk1"/>
                          </a:solidFill>
                          <a:latin typeface="Book Antiqua" pitchFamily="18" charset="0"/>
                          <a:ea typeface="Calibri" pitchFamily="34" charset="0"/>
                        </a:rPr>
                        <a:t>TB</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Hepatosplenomegaly</a:t>
                      </a:r>
                      <a:r>
                        <a:rPr altLang="en-US" b="1" sz="1200" lang="en-US">
                          <a:solidFill>
                            <a:srgbClr val="000000"/>
                          </a:solidFill>
                          <a:latin typeface="Book Antiqua" pitchFamily="18" charset="0"/>
                          <a:ea typeface="Calibri" pitchFamily="34" charset="0"/>
                        </a:rPr>
                        <a:t>, septic arthritis,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peritonitis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Very </a:t>
                      </a:r>
                      <a:r>
                        <a:rPr altLang="en-US" b="1" sz="1200" lang="en-US">
                          <a:solidFill>
                            <a:srgbClr val="000000"/>
                          </a:solidFill>
                          <a:latin typeface="Book Antiqua" pitchFamily="18" charset="0"/>
                          <a:ea typeface="Calibri" pitchFamily="34" charset="0"/>
                        </a:rPr>
                        <a:t>difficult to</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diagnose clinically</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Therapeutic </a:t>
                      </a:r>
                      <a:r>
                        <a:rPr altLang="en-US" b="1" sz="1200" lang="en-US">
                          <a:solidFill>
                            <a:srgbClr val="000000"/>
                          </a:solidFill>
                          <a:latin typeface="Book Antiqua" pitchFamily="18" charset="0"/>
                          <a:ea typeface="Calibri" pitchFamily="34" charset="0"/>
                        </a:rPr>
                        <a:t>trial of anti- TB drugs: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RHZE x 2 mos then EH x 6 mos + pyridoxine Cotrimoxazole </a:t>
                      </a:r>
                      <a:r>
                        <a:rPr altLang="en-US" b="1" sz="1200" lang="en-US">
                          <a:solidFill>
                            <a:srgbClr val="000000"/>
                          </a:solidFill>
                          <a:latin typeface="Book Antiqua" pitchFamily="18" charset="0"/>
                          <a:ea typeface="Calibri" pitchFamily="34" charset="0"/>
                        </a:rPr>
                        <a:t>prophylaxis</a:t>
                      </a:r>
                    </a:p>
                    <a:p>
                      <a:pPr algn="l" eaLnBrk="1" hangingPunct="1" latinLnBrk="1" lvl="0">
                        <a:lnSpc>
                          <a:spcPct val="115000"/>
                        </a:lnSpc>
                      </a:pPr>
                      <a:endParaRPr altLang="en-US" b="1" sz="1200" lang="en-US">
                        <a:latin typeface="Calibri" pitchFamily="34" charset="0"/>
                        <a:ea typeface="Calibri" pitchFamily="34" charset="0"/>
                      </a:endParaRP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2235200">
                <a:tc>
                  <a:txBody>
                    <a:bodyPr/>
                    <a:p>
                      <a:pPr algn="l" eaLnBrk="1" hangingPunct="1" latinLnBrk="1" lvl="0">
                        <a:lnSpc>
                          <a:spcPct val="115000"/>
                        </a:lnSpc>
                      </a:pPr>
                      <a:endParaRPr altLang="en-US" b="1" sz="1200" lang="en-US">
                        <a:latin typeface="Calibri" pitchFamily="34" charset="0"/>
                        <a:ea typeface="Calibri" pitchFamily="34" charset="0"/>
                      </a:endParaRPr>
                    </a:p>
                    <a:p>
                      <a:pPr algn="l" eaLnBrk="1" hangingPunct="1" latinLnBrk="1" lvl="0">
                        <a:lnSpc>
                          <a:spcPct val="115000"/>
                        </a:lnSpc>
                      </a:pPr>
                      <a:r>
                        <a:rPr altLang="en-US" b="1" sz="1200" lang="en-US">
                          <a:solidFill>
                            <a:schemeClr val="dk1"/>
                          </a:solidFill>
                          <a:latin typeface="Book Antiqua" pitchFamily="18" charset="0"/>
                          <a:ea typeface="Calibri" pitchFamily="34" charset="0"/>
                        </a:rPr>
                        <a:t>Infective</a:t>
                      </a:r>
                    </a:p>
                    <a:p>
                      <a:pPr algn="l" eaLnBrk="1" hangingPunct="1" latinLnBrk="1" lvl="0">
                        <a:lnSpc>
                          <a:spcPct val="115000"/>
                        </a:lnSpc>
                      </a:pPr>
                      <a:r>
                        <a:rPr altLang="en-US" b="1" sz="1200" lang="en-US">
                          <a:solidFill>
                            <a:schemeClr val="dk1"/>
                          </a:solidFill>
                          <a:latin typeface="Book Antiqua" pitchFamily="18" charset="0"/>
                          <a:ea typeface="Calibri" pitchFamily="34" charset="0"/>
                        </a:rPr>
                        <a:t>Dermatoses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Scabies</a:t>
                      </a:r>
                      <a:r>
                        <a:rPr altLang="en-US" b="1" sz="1200" lang="en-US">
                          <a:solidFill>
                            <a:srgbClr val="000000"/>
                          </a:solidFill>
                          <a:latin typeface="Book Antiqua" pitchFamily="18" charset="0"/>
                          <a:ea typeface="Calibri" pitchFamily="34" charset="0"/>
                        </a:rPr>
                        <a:t>: papular, itchy rash</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Norwegian scabies: extensive skin rash with crusting lesions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Papular Pruritic Eruption: itching,</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hyperpigmented, hyperkeratotic</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excoriated papules &amp; nodules; </a:t>
                      </a:r>
                      <a:r>
                        <a:rPr altLang="en-US" b="1" sz="1200" lang="en-US">
                          <a:solidFill>
                            <a:srgbClr val="000000"/>
                          </a:solidFill>
                          <a:latin typeface="Book Antiqua" pitchFamily="18" charset="0"/>
                          <a:ea typeface="Calibri" pitchFamily="34" charset="0"/>
                        </a:rPr>
                        <a:t>thick skin</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b="1" sz="1200" lang="en-US">
                        <a:solidFill>
                          <a:srgbClr val="000000"/>
                        </a:solidFill>
                        <a:latin typeface="Book Antiqua" pitchFamily="18" charset="0"/>
                        <a:ea typeface="Calibri" pitchFamily="34" charset="0"/>
                      </a:endParaRPr>
                    </a:p>
                    <a:p>
                      <a:pPr algn="l" eaLnBrk="1" hangingPunct="1" latinLnBrk="1" lvl="0">
                        <a:lnSpc>
                          <a:spcPct val="115000"/>
                        </a:lnSpc>
                      </a:pPr>
                      <a:r>
                        <a:rPr altLang="en-US" b="1" sz="1200" lang="en-US">
                          <a:solidFill>
                            <a:srgbClr val="000000"/>
                          </a:solidFill>
                          <a:latin typeface="Book Antiqua" pitchFamily="18" charset="0"/>
                          <a:ea typeface="Calibri" pitchFamily="34" charset="0"/>
                        </a:rPr>
                        <a:t>Clinical diagnosis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Empirical </a:t>
                      </a:r>
                      <a:r>
                        <a:rPr altLang="en-US" b="1" sz="1200" lang="en-US">
                          <a:solidFill>
                            <a:srgbClr val="000000"/>
                          </a:solidFill>
                          <a:latin typeface="Book Antiqua" pitchFamily="18" charset="0"/>
                          <a:ea typeface="Calibri" pitchFamily="34" charset="0"/>
                        </a:rPr>
                        <a:t>trial with BBE at night for 3 nights (itchiness may persist 2 wks)</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Fungal infections: Clotrimazole cream. If severe: Griseofulvin or Fluconazole Calamine lotion; Steroids last resort</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PPE: Chlorhexidine/cetrimide ointment,</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antihistamines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957262">
                <a:tc>
                  <a:txBody>
                    <a:bodyPr/>
                    <a:p>
                      <a:pPr algn="l" eaLnBrk="1" hangingPunct="1" latinLnBrk="1" lvl="0">
                        <a:lnSpc>
                          <a:spcPct val="115000"/>
                        </a:lnSpc>
                      </a:pPr>
                      <a:r>
                        <a:rPr altLang="en-US" b="1" sz="1200" lang="en-US">
                          <a:solidFill>
                            <a:schemeClr val="dk1"/>
                          </a:solidFill>
                          <a:latin typeface="Book Antiqua" pitchFamily="18" charset="0"/>
                          <a:ea typeface="Calibri" pitchFamily="34" charset="0"/>
                        </a:rPr>
                        <a:t>Bacterial</a:t>
                      </a:r>
                    </a:p>
                    <a:p>
                      <a:pPr algn="l" eaLnBrk="1" hangingPunct="1" latinLnBrk="1" lvl="0">
                        <a:lnSpc>
                          <a:spcPct val="115000"/>
                        </a:lnSpc>
                      </a:pPr>
                      <a:r>
                        <a:rPr altLang="en-US" b="1" sz="1200" lang="en-US">
                          <a:solidFill>
                            <a:schemeClr val="dk1"/>
                          </a:solidFill>
                          <a:latin typeface="Book Antiqua" pitchFamily="18" charset="0"/>
                          <a:ea typeface="Calibri" pitchFamily="34" charset="0"/>
                        </a:rPr>
                        <a:t>pneumonia</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Acute, productive cough, fever,</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breathlessness</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Clinical sign of</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consolidation, CXR</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200" lang="en-US">
                          <a:solidFill>
                            <a:srgbClr val="000000"/>
                          </a:solidFill>
                          <a:latin typeface="Book Antiqua" pitchFamily="18" charset="0"/>
                          <a:ea typeface="Calibri" pitchFamily="34" charset="0"/>
                        </a:rPr>
                        <a:t>Amoxicillin OR</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Erythromycin OR</a:t>
                      </a:r>
                    </a:p>
                    <a:p>
                      <a:pPr algn="l" eaLnBrk="1" hangingPunct="1" latinLnBrk="1" lvl="0">
                        <a:lnSpc>
                          <a:spcPct val="115000"/>
                        </a:lnSpc>
                      </a:pPr>
                      <a:r>
                        <a:rPr altLang="en-US" b="1" sz="1200" lang="en-US">
                          <a:solidFill>
                            <a:srgbClr val="000000"/>
                          </a:solidFill>
                          <a:latin typeface="Book Antiqua" pitchFamily="18" charset="0"/>
                          <a:ea typeface="Calibri" pitchFamily="34" charset="0"/>
                        </a:rPr>
                        <a:t>Cephalosporin</a:t>
                      </a:r>
                    </a:p>
                  </a:txBody>
                  <a:tcPr marL="49967" marR="49967"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278" name=""/>
        <p:cNvGrpSpPr/>
        <p:nvPr/>
      </p:nvGrpSpPr>
      <p:grpSpPr>
        <a:xfrm rot="0">
          <a:off x="0" y="0"/>
          <a:ext cx="0" cy="0"/>
          <a:chOff x="0" y="0"/>
          <a:chExt cx="0" cy="0"/>
        </a:xfrm>
      </p:grpSpPr>
      <p:sp>
        <p:nvSpPr>
          <p:cNvPr id="1049077"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Common infections in children (1)</a:t>
            </a:r>
          </a:p>
        </p:txBody>
      </p:sp>
      <p:sp>
        <p:nvSpPr>
          <p:cNvPr id="1049078"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None/>
            </a:pPr>
            <a:r>
              <a:rPr altLang="en-US" b="1" sz="2400" lang="en-US"/>
              <a:t>Illnesses which are common in HIV + as well as</a:t>
            </a:r>
          </a:p>
          <a:p>
            <a:pPr lvl="0">
              <a:buNone/>
            </a:pPr>
            <a:r>
              <a:rPr altLang="en-US" b="1" sz="2400" lang="en-US"/>
              <a:t>HIV – children</a:t>
            </a:r>
          </a:p>
          <a:p>
            <a:pPr lvl="0">
              <a:buClr>
                <a:srgbClr val="FF0000"/>
              </a:buClr>
              <a:buFont typeface="Webdings" pitchFamily="18" charset="2"/>
              <a:buChar char="-"/>
            </a:pPr>
            <a:r>
              <a:rPr altLang="en-US" sz="2400" lang="en-US"/>
              <a:t>Respiratory infections</a:t>
            </a:r>
          </a:p>
          <a:p>
            <a:pPr lvl="0">
              <a:buClr>
                <a:srgbClr val="FF0000"/>
              </a:buClr>
              <a:buFont typeface="Webdings" pitchFamily="18" charset="2"/>
              <a:buChar char="-"/>
            </a:pPr>
            <a:r>
              <a:rPr altLang="en-US" sz="2400" lang="en-US"/>
              <a:t>Diarrhoea</a:t>
            </a:r>
          </a:p>
          <a:p>
            <a:pPr lvl="0">
              <a:buClr>
                <a:srgbClr val="FF0000"/>
              </a:buClr>
              <a:buFont typeface="Webdings" pitchFamily="18" charset="2"/>
              <a:buChar char="-"/>
            </a:pPr>
            <a:r>
              <a:rPr altLang="en-US" sz="2400" lang="en-US"/>
              <a:t>Measles</a:t>
            </a:r>
          </a:p>
          <a:p>
            <a:pPr lvl="0">
              <a:buClr>
                <a:srgbClr val="FF0000"/>
              </a:buClr>
              <a:buFont typeface="Webdings" pitchFamily="18" charset="2"/>
              <a:buChar char="-"/>
            </a:pPr>
            <a:r>
              <a:rPr altLang="en-US" sz="2400" lang="en-US"/>
              <a:t>Septicemia, Meningitis</a:t>
            </a:r>
          </a:p>
          <a:p>
            <a:pPr lvl="0">
              <a:buClr>
                <a:srgbClr val="FF0000"/>
              </a:buClr>
              <a:buFont typeface="Webdings" pitchFamily="18" charset="2"/>
              <a:buChar char="-"/>
            </a:pPr>
            <a:r>
              <a:rPr altLang="en-US" sz="2400" lang="en-US"/>
              <a:t>Skin infections</a:t>
            </a:r>
          </a:p>
          <a:p>
            <a:pPr lvl="0">
              <a:buNone/>
            </a:pPr>
            <a:endParaRPr altLang="en-US" sz="2400" lang="en-US"/>
          </a:p>
          <a:p>
            <a:pPr lvl="0">
              <a:buNone/>
            </a:pPr>
            <a:r>
              <a:rPr altLang="en-US" sz="2400" lang="en-US"/>
              <a:t>Above illnesses manifest in more severe forms and</a:t>
            </a:r>
          </a:p>
          <a:p>
            <a:pPr lvl="0">
              <a:buNone/>
            </a:pPr>
            <a:r>
              <a:rPr altLang="en-US" sz="2400" lang="en-US"/>
              <a:t>recurrently in HIV + children as compared to HIV -</a:t>
            </a:r>
          </a:p>
          <a:p>
            <a:pPr lvl="0">
              <a:buNone/>
            </a:pPr>
            <a:r>
              <a:rPr altLang="en-US" sz="2400" lang="en-US"/>
              <a:t>children.</a:t>
            </a:r>
          </a:p>
          <a:p>
            <a:pPr lvl="0"/>
            <a:endParaRPr altLang="en-US" lang="en-US"/>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showMasterSp="1">
  <p:cSld>
    <p:spTree>
      <p:nvGrpSpPr>
        <p:cNvPr id="281" name=""/>
        <p:cNvGrpSpPr/>
        <p:nvPr/>
      </p:nvGrpSpPr>
      <p:grpSpPr>
        <a:xfrm rot="0">
          <a:off x="0" y="0"/>
          <a:ext cx="0" cy="0"/>
          <a:chOff x="0" y="0"/>
          <a:chExt cx="0" cy="0"/>
        </a:xfrm>
      </p:grpSpPr>
      <p:sp>
        <p:nvSpPr>
          <p:cNvPr id="1049082"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Common infections in children (2)</a:t>
            </a:r>
          </a:p>
        </p:txBody>
      </p:sp>
      <p:sp>
        <p:nvSpPr>
          <p:cNvPr id="1049083" name=""/>
          <p:cNvSpPr/>
          <p:nvPr/>
        </p:nvSpPr>
        <p:spPr>
          <a:xfrm rot="0">
            <a:off x="685800" y="685800"/>
            <a:ext cx="7772400" cy="5508625"/>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indent="0" lvl="0" marL="0">
              <a:spcBef>
                <a:spcPct val="0"/>
              </a:spcBef>
              <a:buFontTx/>
              <a:buNone/>
            </a:pPr>
            <a:endParaRPr altLang="en-US" sz="2000" lang="en-US">
              <a:solidFill>
                <a:srgbClr val="000000"/>
              </a:solidFill>
              <a:ea typeface="Arial" pitchFamily="34" charset="0"/>
            </a:endParaRPr>
          </a:p>
          <a:p>
            <a:pPr indent="0" lvl="0" marL="0">
              <a:spcBef>
                <a:spcPct val="0"/>
              </a:spcBef>
              <a:buFontTx/>
              <a:buNone/>
            </a:pPr>
            <a:r>
              <a:rPr altLang="en-US" b="1" sz="2000" lang="en-US">
                <a:solidFill>
                  <a:srgbClr val="000000"/>
                </a:solidFill>
                <a:ea typeface="Arial" pitchFamily="34" charset="0"/>
              </a:rPr>
              <a:t>Illnesses which are more prevalent in HIV + children</a:t>
            </a:r>
          </a:p>
          <a:p>
            <a:pPr indent="0" lvl="0" marL="0">
              <a:spcBef>
                <a:spcPct val="0"/>
              </a:spcBef>
              <a:buFontTx/>
              <a:buNone/>
            </a:pPr>
            <a:endParaRPr altLang="en-US" b="1" sz="2400" lang="en-US">
              <a:solidFill>
                <a:srgbClr val="000000"/>
              </a:solidFill>
              <a:ea typeface="Arial" pitchFamily="34" charset="0"/>
            </a:endParaRP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Tuberculosis</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Pneumocystis Jerovecii Pneumonia (PCP)</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Oropharyngeal candidiasis</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Cryptosporidiasis</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Cryptococcal Meningitis</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Toxoplasmosis</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Herpes simplex virus</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Herpes Zoster</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Cyto megalo virus</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Lymphoid Interstitial pneumonia</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Kaposis sarcoma</a:t>
            </a:r>
          </a:p>
          <a:p>
            <a:pPr indent="0" lvl="0" marL="0">
              <a:spcBef>
                <a:spcPct val="0"/>
              </a:spcBef>
              <a:buClr>
                <a:srgbClr val="FF0000"/>
              </a:buClr>
              <a:buFont typeface="Webdings" pitchFamily="18" charset="2"/>
              <a:buChar char="-"/>
            </a:pPr>
            <a:r>
              <a:rPr altLang="en-US" sz="2400" lang="en-US">
                <a:solidFill>
                  <a:srgbClr val="000000"/>
                </a:solidFill>
                <a:ea typeface="Arial" pitchFamily="34" charset="0"/>
              </a:rPr>
              <a:t>HIV encephalopathy</a:t>
            </a:r>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showMasterSp="1">
  <p:cSld>
    <p:spTree>
      <p:nvGrpSpPr>
        <p:cNvPr id="284" name=""/>
        <p:cNvGrpSpPr/>
        <p:nvPr/>
      </p:nvGrpSpPr>
      <p:grpSpPr>
        <a:xfrm rot="0">
          <a:off x="0" y="0"/>
          <a:ext cx="0" cy="0"/>
          <a:chOff x="0" y="0"/>
          <a:chExt cx="0" cy="0"/>
        </a:xfrm>
      </p:grpSpPr>
      <p:sp>
        <p:nvSpPr>
          <p:cNvPr id="1049087"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Vaccinations</a:t>
            </a:r>
          </a:p>
        </p:txBody>
      </p:sp>
      <p:graphicFrame>
        <p:nvGraphicFramePr>
          <p:cNvPr id="4194313" name=""/>
          <p:cNvGraphicFramePr>
            <a:graphicFrameLocks/>
          </p:cNvGraphicFramePr>
          <p:nvPr/>
        </p:nvGraphicFramePr>
        <p:xfrm rot="0">
          <a:off x="39687" y="1066800"/>
          <a:ext cx="9067800" cy="4800600"/>
        </p:xfrm>
        <a:graphic>
          <a:graphicData uri="http://schemas.openxmlformats.org/drawingml/2006/table">
            <a:tbl>
              <a:tblPr/>
              <a:tblGrid>
                <a:gridCol w="2009775"/>
                <a:gridCol w="2433637"/>
                <a:gridCol w="2260600"/>
                <a:gridCol w="2363787"/>
              </a:tblGrid>
              <a:tr h="960437">
                <a:tc>
                  <a:txBody>
                    <a:bodyPr/>
                    <a:p>
                      <a:pPr algn="l" eaLnBrk="1" hangingPunct="1" latinLnBrk="1" lvl="0">
                        <a:lnSpc>
                          <a:spcPct val="115000"/>
                        </a:lnSpc>
                      </a:pPr>
                      <a:r>
                        <a:rPr altLang="en-US" b="1" sz="1800" lang="en-US">
                          <a:solidFill>
                            <a:srgbClr val="000000"/>
                          </a:solidFill>
                          <a:latin typeface="Book Antiqua" pitchFamily="18" charset="0"/>
                          <a:ea typeface="Calibri" pitchFamily="34" charset="0"/>
                        </a:rPr>
                        <a:t>Vaccine</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800" lang="en-US">
                          <a:solidFill>
                            <a:srgbClr val="000000"/>
                          </a:solidFill>
                          <a:latin typeface="Book Antiqua" pitchFamily="18" charset="0"/>
                          <a:ea typeface="Calibri" pitchFamily="34" charset="0"/>
                        </a:rPr>
                        <a:t>Asymptomatic HIV</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800" lang="en-US">
                          <a:solidFill>
                            <a:srgbClr val="000000"/>
                          </a:solidFill>
                          <a:latin typeface="Book Antiqua" pitchFamily="18" charset="0"/>
                          <a:ea typeface="Calibri" pitchFamily="34" charset="0"/>
                        </a:rPr>
                        <a:t>Symptomatic HIV</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1" sz="1800" lang="en-US">
                          <a:solidFill>
                            <a:srgbClr val="000000"/>
                          </a:solidFill>
                          <a:latin typeface="Book Antiqua" pitchFamily="18" charset="0"/>
                          <a:ea typeface="Calibri" pitchFamily="34" charset="0"/>
                        </a:rPr>
                        <a:t>Optimal of  timing immunization</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79425">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BCG</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No</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Birth</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81012">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DPT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6,10,14 weeks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79425">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OPV</a:t>
                      </a:r>
                      <a:r>
                        <a:rPr altLang="en-US" b="0" sz="1800" lang="en-US">
                          <a:solidFill>
                            <a:srgbClr val="000000"/>
                          </a:solidFill>
                          <a:latin typeface="Book Antiqua" pitchFamily="18" charset="0"/>
                          <a:ea typeface="Calibri" pitchFamily="34" charset="0"/>
                        </a:rPr>
                        <a: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0, 6, 10, 14 weeks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79425">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Measles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6 and 9 weeks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960437">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Hepatitis B</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As for uninfected children</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81012">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Yellow fever</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No</a:t>
                      </a:r>
                      <a:r>
                        <a:rPr altLang="en-US" b="0" sz="1800" lang="en-US">
                          <a:solidFill>
                            <a:srgbClr val="000000"/>
                          </a:solidFill>
                          <a:latin typeface="Book Antiqua" pitchFamily="18" charset="0"/>
                          <a:ea typeface="Calibri" pitchFamily="34" charset="0"/>
                        </a:rPr>
                        <a:t>*</a:t>
                      </a:r>
                      <a:r>
                        <a:rPr altLang="en-US" b="0" sz="1800" lang="en-US">
                          <a:solidFill>
                            <a:srgbClr val="000000"/>
                          </a:solidFill>
                          <a:latin typeface="Book Antiqua" pitchFamily="18" charset="0"/>
                          <a:ea typeface="Calibri" pitchFamily="34" charset="0"/>
                        </a:rPr>
                        <a: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endParaRPr altLang="en-US" lang="en-US">
                        <a:solidFill>
                          <a:srgbClr val="000000"/>
                        </a:solidFill>
                        <a:latin typeface="Book Antiqua" pitchFamily="18" charset="0"/>
                        <a:ea typeface="Calibri" pitchFamily="34" charset="0"/>
                      </a:endParaRP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r h="479425">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Tetanus toxoid</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Yes</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c>
                  <a:txBody>
                    <a:bodyPr/>
                    <a:p>
                      <a:pPr algn="l" eaLnBrk="1" hangingPunct="1" latinLnBrk="1" lvl="0">
                        <a:lnSpc>
                          <a:spcPct val="115000"/>
                        </a:lnSpc>
                      </a:pPr>
                      <a:r>
                        <a:rPr altLang="en-US" b="0" sz="1800" lang="en-US">
                          <a:solidFill>
                            <a:srgbClr val="000000"/>
                          </a:solidFill>
                          <a:latin typeface="Book Antiqua" pitchFamily="18" charset="0"/>
                          <a:ea typeface="Calibri" pitchFamily="34" charset="0"/>
                        </a:rPr>
                        <a:t>5 doses</a:t>
                      </a:r>
                      <a:r>
                        <a:rPr altLang="en-US" b="0" sz="1800" lang="en-US">
                          <a:solidFill>
                            <a:srgbClr val="000000"/>
                          </a:solidFill>
                          <a:latin typeface="Book Antiqua" pitchFamily="18" charset="0"/>
                          <a:ea typeface="Calibri" pitchFamily="34" charset="0"/>
                        </a:rPr>
                        <a:t>*</a:t>
                      </a:r>
                      <a:r>
                        <a:rPr altLang="en-US" b="0" sz="1800" lang="en-US">
                          <a:solidFill>
                            <a:srgbClr val="000000"/>
                          </a:solidFill>
                          <a:latin typeface="Book Antiqua" pitchFamily="18" charset="0"/>
                          <a:ea typeface="Calibri" pitchFamily="34" charset="0"/>
                        </a:rPr>
                        <a:t>*</a:t>
                      </a:r>
                      <a:r>
                        <a:rPr altLang="en-US" b="0" sz="1800" lang="en-US">
                          <a:solidFill>
                            <a:srgbClr val="000000"/>
                          </a:solidFill>
                          <a:latin typeface="Book Antiqua" pitchFamily="18" charset="0"/>
                          <a:ea typeface="Calibri" pitchFamily="34" charset="0"/>
                        </a:rPr>
                        <a:t>*</a:t>
                      </a:r>
                    </a:p>
                  </a:txBody>
                  <a:tcPr marL="68580" marR="68580" marT="0" marB="0">
                    <a:lnL w="12700" cap="flat" cmpd="sng">
                      <a:solidFill>
                        <a:srgbClr val="000000">
                          <a:alpha val="100000"/>
                        </a:srgbClr>
                      </a:solidFill>
                      <a:prstDash val="solid"/>
                      <a:round/>
                    </a:lnL>
                    <a:lnR w="12700" cap="flat" cmpd="sng">
                      <a:solidFill>
                        <a:srgbClr val="000000">
                          <a:alpha val="100000"/>
                        </a:srgbClr>
                      </a:solidFill>
                      <a:prstDash val="solid"/>
                      <a:round/>
                    </a:lnR>
                    <a:lnT w="12700" cap="flat" cmpd="sng">
                      <a:solidFill>
                        <a:srgbClr val="000000">
                          <a:alpha val="100000"/>
                        </a:srgbClr>
                      </a:solidFill>
                      <a:prstDash val="solid"/>
                      <a:round/>
                    </a:lnT>
                    <a:lnB w="12700" cap="flat" cmpd="sng">
                      <a:solidFill>
                        <a:srgbClr val="000000">
                          <a:alpha val="100000"/>
                        </a:srgbClr>
                      </a:solidFill>
                      <a:prstDash val="solid"/>
                      <a:round/>
                    </a:lnB>
                    <a:noFill/>
                  </a:tcPr>
                </a:tc>
              </a:tr>
            </a:tbl>
          </a:graphicData>
        </a:graphic>
      </p:graphicFrame>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showMasterSp="1">
  <p:cSld>
    <p:spTree>
      <p:nvGrpSpPr>
        <p:cNvPr id="288" name=""/>
        <p:cNvGrpSpPr/>
        <p:nvPr/>
      </p:nvGrpSpPr>
      <p:grpSpPr>
        <a:xfrm rot="0">
          <a:off x="0" y="0"/>
          <a:ext cx="0" cy="0"/>
          <a:chOff x="0" y="0"/>
          <a:chExt cx="0" cy="0"/>
        </a:xfrm>
      </p:grpSpPr>
      <p:sp>
        <p:nvSpPr>
          <p:cNvPr id="1049137"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WHO/UNICEF Recommendations</a:t>
            </a:r>
            <a:br/>
            <a:endParaRPr altLang="en-US" lang="en-US"/>
          </a:p>
        </p:txBody>
      </p:sp>
      <p:sp>
        <p:nvSpPr>
          <p:cNvPr id="1049138" name=""/>
          <p:cNvSpPr/>
          <p:nvPr>
            <p:ph sz="full" idx="1"/>
          </p:nvPr>
        </p:nvSpPr>
        <p:spPr>
          <a:xfrm rot="0">
            <a:off x="0" y="2514600"/>
            <a:ext cx="9144000" cy="3733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400" lang="en-US"/>
              <a:t>*IPV an alternative for children with symptomatic HIV</a:t>
            </a:r>
          </a:p>
          <a:p>
            <a:pPr lvl="0">
              <a:buClr>
                <a:srgbClr val="FF0000"/>
              </a:buClr>
              <a:buFont typeface="Webdings" pitchFamily="18" charset="2"/>
              <a:buChar char="-"/>
            </a:pPr>
            <a:r>
              <a:rPr altLang="en-US" sz="2400" lang="en-US"/>
              <a:t>*</a:t>
            </a:r>
            <a:r>
              <a:rPr altLang="en-US" sz="2400" lang="en-US"/>
              <a:t>*Pending further studies</a:t>
            </a:r>
          </a:p>
          <a:p>
            <a:pPr lvl="0">
              <a:buClr>
                <a:srgbClr val="FF0000"/>
              </a:buClr>
              <a:buFont typeface="Webdings" pitchFamily="18" charset="2"/>
              <a:buChar char="-"/>
            </a:pPr>
            <a:r>
              <a:rPr altLang="en-US" sz="2400" lang="en-US"/>
              <a:t>*</a:t>
            </a:r>
            <a:r>
              <a:rPr altLang="en-US" sz="2400" lang="en-US"/>
              <a:t>*</a:t>
            </a:r>
            <a:r>
              <a:rPr altLang="en-US" sz="2400" lang="en-US"/>
              <a:t>*5 doses TT for women of children</a:t>
            </a:r>
          </a:p>
          <a:p>
            <a:pPr lvl="0">
              <a:buNone/>
            </a:pPr>
            <a:r>
              <a:rPr altLang="en-US" sz="2400" lang="en-US"/>
              <a:t>      bearing age</a:t>
            </a:r>
          </a:p>
          <a:p>
            <a:pPr lvl="0">
              <a:buNone/>
            </a:pPr>
            <a:endParaRPr altLang="en-US"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615"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Where did HIV come from?</a:t>
            </a:r>
          </a:p>
        </p:txBody>
      </p:sp>
      <p:sp>
        <p:nvSpPr>
          <p:cNvPr id="1048616" name=""/>
          <p:cNvSpPr/>
          <p:nvPr/>
        </p:nvSpPr>
        <p:spPr>
          <a:xfrm rot="0">
            <a:off x="0" y="1169987"/>
            <a:ext cx="9144000" cy="5170487"/>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285750" latinLnBrk="1" lvl="0" marL="285750">
              <a:lnSpc>
                <a:spcPct val="150000"/>
              </a:lnSpc>
              <a:spcBef>
                <a:spcPct val="0"/>
              </a:spcBef>
              <a:buFont typeface="Arial" pitchFamily="34" charset="0"/>
              <a:buChar char="•"/>
            </a:pPr>
            <a:r>
              <a:rPr altLang="en-US" sz="1800" lang="en-US">
                <a:latin typeface="Arial" pitchFamily="34" charset="0"/>
                <a:ea typeface="Arial" pitchFamily="34" charset="0"/>
              </a:rPr>
              <a:t>Scientists identified a type of chimpanzee in Central Africa as the source of HIV infection in humans. </a:t>
            </a:r>
          </a:p>
          <a:p>
            <a:pPr eaLnBrk="1" hangingPunct="1" indent="-285750" latinLnBrk="1" lvl="0" marL="285750">
              <a:lnSpc>
                <a:spcPct val="150000"/>
              </a:lnSpc>
              <a:spcBef>
                <a:spcPct val="0"/>
              </a:spcBef>
              <a:buFont typeface="Arial" pitchFamily="34" charset="0"/>
              <a:buChar char="•"/>
            </a:pPr>
            <a:r>
              <a:rPr altLang="en-US" sz="1800" lang="en-US">
                <a:latin typeface="Arial" pitchFamily="34" charset="0"/>
                <a:ea typeface="Arial" pitchFamily="34" charset="0"/>
              </a:rPr>
              <a:t>They believe that the chimpanzee version of the immunodeficiency virus (called simian immunodeficiency virus, or SIV) most likely was transmitted to humans and mutated into HIV when humans </a:t>
            </a:r>
            <a:r>
              <a:rPr altLang="en-US" sz="2200" lang="en-US">
                <a:latin typeface="Arial" pitchFamily="34" charset="0"/>
                <a:ea typeface="Arial" pitchFamily="34" charset="0"/>
              </a:rPr>
              <a:t>hunted</a:t>
            </a:r>
            <a:r>
              <a:rPr altLang="en-US" sz="1800" lang="en-US">
                <a:latin typeface="Arial" pitchFamily="34" charset="0"/>
                <a:ea typeface="Arial" pitchFamily="34" charset="0"/>
              </a:rPr>
              <a:t> these chimpanzees for meat and came into contact with their infected blood. </a:t>
            </a:r>
          </a:p>
          <a:p>
            <a:pPr eaLnBrk="1" hangingPunct="1" indent="-285750" latinLnBrk="1" lvl="0" marL="285750">
              <a:lnSpc>
                <a:spcPct val="150000"/>
              </a:lnSpc>
              <a:spcBef>
                <a:spcPct val="0"/>
              </a:spcBef>
              <a:buFont typeface="Arial" pitchFamily="34" charset="0"/>
              <a:buChar char="•"/>
            </a:pPr>
            <a:r>
              <a:rPr altLang="en-US" sz="1800" lang="en-US">
                <a:latin typeface="Arial" pitchFamily="34" charset="0"/>
                <a:ea typeface="Arial" pitchFamily="34" charset="0"/>
              </a:rPr>
              <a:t>Studies show that HIV may have jumped from apes to humans as far back as the late 1800s. </a:t>
            </a:r>
          </a:p>
          <a:p>
            <a:pPr eaLnBrk="1" hangingPunct="1" indent="-285750" latinLnBrk="1" lvl="0" marL="285750">
              <a:lnSpc>
                <a:spcPct val="150000"/>
              </a:lnSpc>
              <a:spcBef>
                <a:spcPct val="0"/>
              </a:spcBef>
              <a:buFont typeface="Arial" pitchFamily="34" charset="0"/>
              <a:buChar char="•"/>
            </a:pPr>
            <a:r>
              <a:rPr altLang="en-US" sz="1800" lang="en-US">
                <a:latin typeface="Arial" pitchFamily="34" charset="0"/>
                <a:ea typeface="Arial" pitchFamily="34" charset="0"/>
              </a:rPr>
              <a:t>Over decades, the virus slowly spread across Africa and later into other parts of the world. </a:t>
            </a:r>
          </a:p>
          <a:p>
            <a:pPr eaLnBrk="1" hangingPunct="1" indent="-285750" latinLnBrk="1" lvl="0" marL="285750">
              <a:lnSpc>
                <a:spcPct val="150000"/>
              </a:lnSpc>
              <a:spcBef>
                <a:spcPct val="0"/>
              </a:spcBef>
              <a:buFont typeface="Arial" pitchFamily="34" charset="0"/>
              <a:buChar char="•"/>
            </a:pPr>
            <a:r>
              <a:rPr altLang="en-US" sz="1800" lang="en-US">
                <a:latin typeface="Arial" pitchFamily="34" charset="0"/>
                <a:ea typeface="Arial" pitchFamily="34" charset="0"/>
              </a:rPr>
              <a:t>We know that the virus has existed in the United States since at least the mid to late 1970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1">
  <p:cSld>
    <p:spTree>
      <p:nvGrpSpPr>
        <p:cNvPr id="291" name=""/>
        <p:cNvGrpSpPr/>
        <p:nvPr/>
      </p:nvGrpSpPr>
      <p:grpSpPr>
        <a:xfrm rot="0">
          <a:off x="0" y="0"/>
          <a:ext cx="0" cy="0"/>
          <a:chOff x="0" y="0"/>
          <a:chExt cx="0" cy="0"/>
        </a:xfrm>
      </p:grpSpPr>
      <p:sp>
        <p:nvSpPr>
          <p:cNvPr id="1049142" name=""/>
          <p:cNvSpPr/>
          <p:nvPr>
            <p:ph type="ctrTitle" sz="full" idx="0"/>
          </p:nvPr>
        </p:nvSpPr>
        <p:spPr>
          <a:xfrm rot="0">
            <a:off x="685800" y="2209800"/>
            <a:ext cx="7772400" cy="1470025"/>
          </a:xfrm>
          <a:prstGeom prst="rect"/>
          <a:noFill/>
          <a:ln>
            <a:noFill/>
          </a:ln>
        </p:spPr>
        <p:txBody>
          <a:bodyPr anchor="ctr" bIns="45720" lIns="91440" rIns="91440" tIns="45720"/>
          <a:lstStyle>
            <a:lvl1pPr algn="ctr">
              <a:defRPr sz="3600"/>
            </a:lvl1pPr>
          </a:lstStyle>
          <a:p>
            <a:pPr eaLnBrk="1" hangingPunct="1" latinLnBrk="1" lvl="0"/>
            <a:r>
              <a:rPr altLang="en-US" lang="en-US"/>
              <a:t>Unit 5</a:t>
            </a:r>
          </a:p>
        </p:txBody>
      </p:sp>
      <p:sp>
        <p:nvSpPr>
          <p:cNvPr id="1049143" name=""/>
          <p:cNvSpPr/>
          <p:nvPr>
            <p:ph type="subTitle" sz="full" idx="1"/>
          </p:nvPr>
        </p:nvSpPr>
        <p:spPr>
          <a:xfrm rot="0">
            <a:off x="1371600" y="3886200"/>
            <a:ext cx="6400800" cy="1752600"/>
          </a:xfrm>
          <a:prstGeom prst="rect"/>
          <a:noFill/>
          <a:ln>
            <a:noFill/>
          </a:ln>
        </p:spPr>
        <p:txBody>
          <a:bodyPr anchor="t" bIns="45720" lIns="91440" rIns="91440" tIns="45720"/>
          <a:lstStyle>
            <a:lvl1pPr algn="ctr" marL="0">
              <a:buNone/>
              <a:defRPr sz="3200">
                <a:solidFill>
                  <a:schemeClr val="dk1"/>
                </a:solidFill>
              </a:defRPr>
            </a:lvl1pPr>
            <a:lvl2pPr algn="ctr" marL="457200">
              <a:buNone/>
            </a:lvl2pPr>
            <a:lvl3pPr algn="ctr" marL="914400">
              <a:buNone/>
            </a:lvl3pPr>
            <a:lvl4pPr algn="ctr" marL="1371600">
              <a:buNone/>
            </a:lvl4pPr>
            <a:lvl5pPr algn="ctr" marL="1828800">
              <a:buNone/>
            </a:lvl5pPr>
          </a:lstStyle>
          <a:p>
            <a:pPr eaLnBrk="1" hangingPunct="1" latinLnBrk="1" lvl="0"/>
            <a:r>
              <a:rPr altLang="en-US" lang="en-US">
                <a:solidFill>
                  <a:srgbClr val="898989"/>
                </a:solidFill>
              </a:rPr>
              <a:t>HIV Prevention</a:t>
            </a:r>
          </a:p>
          <a:p>
            <a:pPr eaLnBrk="1" hangingPunct="1" latinLnBrk="1" lvl="0">
              <a:buFont typeface="Arial" pitchFamily="34" charset="0"/>
              <a:buNone/>
            </a:pPr>
            <a:endParaRPr altLang="en-US" lang="en-US">
              <a:solidFill>
                <a:srgbClr val="898989"/>
              </a:solidFill>
            </a:endParaRPr>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showMasterSp="1">
  <p:cSld>
    <p:spTree>
      <p:nvGrpSpPr>
        <p:cNvPr id="294" name=""/>
        <p:cNvGrpSpPr/>
        <p:nvPr/>
      </p:nvGrpSpPr>
      <p:grpSpPr>
        <a:xfrm rot="0">
          <a:off x="0" y="0"/>
          <a:ext cx="0" cy="0"/>
          <a:chOff x="0" y="0"/>
          <a:chExt cx="0" cy="0"/>
        </a:xfrm>
      </p:grpSpPr>
      <p:sp>
        <p:nvSpPr>
          <p:cNvPr id="1049147" name=""/>
          <p:cNvSpPr/>
          <p:nvPr>
            <p:ph type="title" sz="full" idx="0"/>
          </p:nvPr>
        </p:nvSpPr>
        <p:spPr>
          <a:xfrm rot="0">
            <a:off x="0" y="381000"/>
            <a:ext cx="9144000" cy="914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Primary prevention Activities [strategies]</a:t>
            </a:r>
            <a:br/>
            <a:endParaRPr altLang="en-US" lang="en-US"/>
          </a:p>
        </p:txBody>
      </p:sp>
      <p:sp>
        <p:nvSpPr>
          <p:cNvPr id="1049148"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indent="-457200" lvl="0" marL="457200">
              <a:buClr>
                <a:srgbClr val="FF0000"/>
              </a:buClr>
              <a:buFont typeface="Webdings" pitchFamily="18" charset="2"/>
              <a:buChar char="-"/>
            </a:pPr>
            <a:r>
              <a:rPr altLang="en-US" sz="2400" lang="en-US"/>
              <a:t>Behavior change communication. </a:t>
            </a:r>
          </a:p>
          <a:p>
            <a:pPr indent="-457200" lvl="0" marL="457200">
              <a:buClr>
                <a:srgbClr val="FF0000"/>
              </a:buClr>
              <a:buFont typeface="Webdings" pitchFamily="18" charset="2"/>
              <a:buChar char="-"/>
            </a:pPr>
            <a:r>
              <a:rPr altLang="en-US" sz="2400" lang="en-US"/>
              <a:t>Advocacy and lobbying for societal change and reduction of denial</a:t>
            </a:r>
          </a:p>
          <a:p>
            <a:pPr indent="-457200" lvl="0" marL="457200">
              <a:buClr>
                <a:srgbClr val="FF0000"/>
              </a:buClr>
              <a:buFont typeface="Webdings" pitchFamily="18" charset="2"/>
              <a:buChar char="-"/>
            </a:pPr>
            <a:r>
              <a:rPr altLang="en-US" sz="2400" lang="en-US"/>
              <a:t>Condom promotion and availability</a:t>
            </a:r>
          </a:p>
          <a:p>
            <a:pPr indent="-457200" lvl="0" marL="457200">
              <a:buClr>
                <a:srgbClr val="FF0000"/>
              </a:buClr>
              <a:buFont typeface="Webdings" pitchFamily="18" charset="2"/>
              <a:buChar char="-"/>
            </a:pPr>
            <a:r>
              <a:rPr altLang="en-US" sz="2400" lang="en-US"/>
              <a:t>Sexually transmitted infection management</a:t>
            </a:r>
          </a:p>
          <a:p>
            <a:pPr indent="-457200" lvl="0" marL="457200">
              <a:buClr>
                <a:srgbClr val="FF0000"/>
              </a:buClr>
              <a:buFont typeface="Webdings" pitchFamily="18" charset="2"/>
              <a:buChar char="-"/>
            </a:pPr>
            <a:r>
              <a:rPr altLang="en-US" sz="2400" lang="en-US"/>
              <a:t>Voluntary counseling and testing.</a:t>
            </a:r>
          </a:p>
          <a:p>
            <a:pPr indent="-457200" lvl="0" marL="457200">
              <a:buClr>
                <a:srgbClr val="FF0000"/>
              </a:buClr>
              <a:buFont typeface="Webdings" pitchFamily="18" charset="2"/>
              <a:buChar char="-"/>
            </a:pPr>
            <a:r>
              <a:rPr altLang="en-US" sz="2400" lang="en-US"/>
              <a:t>Prevention of mother to Child Transmission</a:t>
            </a:r>
          </a:p>
          <a:p>
            <a:pPr indent="-457200" lvl="0" marL="457200">
              <a:buClr>
                <a:srgbClr val="FF0000"/>
              </a:buClr>
              <a:buFont typeface="Webdings" pitchFamily="18" charset="2"/>
              <a:buChar char="-"/>
            </a:pPr>
            <a:r>
              <a:rPr altLang="en-US" sz="2400" lang="en-US"/>
              <a:t>Blood Safety</a:t>
            </a:r>
          </a:p>
          <a:p>
            <a:pPr indent="-457200" lvl="0" marL="457200">
              <a:buClr>
                <a:srgbClr val="FF0000"/>
              </a:buClr>
              <a:buFont typeface="Webdings" pitchFamily="18" charset="2"/>
              <a:buChar char="-"/>
            </a:pPr>
            <a:r>
              <a:rPr altLang="en-US" sz="2400" lang="en-US"/>
              <a:t>Stigma Reduction</a:t>
            </a:r>
            <a:r>
              <a:rPr altLang="en-US" b="1" sz="2400" lang="en-US"/>
              <a:t> </a:t>
            </a:r>
          </a:p>
          <a:p>
            <a:pPr indent="-457200" lvl="0" marL="457200">
              <a:buClr>
                <a:srgbClr val="FF0000"/>
              </a:buClr>
              <a:buFont typeface="Webdings" pitchFamily="18" charset="2"/>
              <a:buChar char="-"/>
            </a:pPr>
            <a:r>
              <a:rPr altLang="en-US" sz="2400" lang="en-US"/>
              <a:t>Harm Reduction for Injecting drug users</a:t>
            </a:r>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showMasterSp="1">
  <p:cSld>
    <p:spTree>
      <p:nvGrpSpPr>
        <p:cNvPr id="297" name=""/>
        <p:cNvGrpSpPr/>
        <p:nvPr/>
      </p:nvGrpSpPr>
      <p:grpSpPr>
        <a:xfrm rot="0">
          <a:off x="0" y="0"/>
          <a:ext cx="0" cy="0"/>
          <a:chOff x="0" y="0"/>
          <a:chExt cx="0" cy="0"/>
        </a:xfrm>
      </p:grpSpPr>
      <p:sp>
        <p:nvSpPr>
          <p:cNvPr id="1049152"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Secondary Prevention</a:t>
            </a:r>
            <a:br/>
            <a:endParaRPr altLang="en-US" lang="en-US"/>
          </a:p>
        </p:txBody>
      </p:sp>
      <p:sp>
        <p:nvSpPr>
          <p:cNvPr id="1049153"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sz="2400" lang="en-US"/>
              <a:t>This includes the management of the HIV positive person starting to develop HIV/AIDS.</a:t>
            </a:r>
          </a:p>
          <a:p>
            <a:pPr lvl="0">
              <a:buClr>
                <a:srgbClr val="FF0000"/>
              </a:buClr>
              <a:buFont typeface="Webdings" pitchFamily="18" charset="2"/>
              <a:buChar char="-"/>
            </a:pPr>
            <a:r>
              <a:rPr altLang="en-US" sz="2400" lang="en-US"/>
              <a:t>This is a holistic approach that involves physical, social, psychological and spiritual interventions.</a:t>
            </a:r>
          </a:p>
          <a:p>
            <a:pPr lvl="0">
              <a:buClr>
                <a:srgbClr val="FF0000"/>
              </a:buClr>
              <a:buFont typeface="Webdings" pitchFamily="18" charset="2"/>
              <a:buChar char="-"/>
            </a:pPr>
            <a:r>
              <a:rPr altLang="en-US" sz="2400" lang="en-US"/>
              <a:t>The provision of sexually transmitted diseases care.</a:t>
            </a:r>
          </a:p>
          <a:p>
            <a:pPr lvl="0">
              <a:buClr>
                <a:srgbClr val="FF0000"/>
              </a:buClr>
              <a:buFont typeface="Webdings" pitchFamily="18" charset="2"/>
              <a:buChar char="-"/>
            </a:pPr>
            <a:r>
              <a:rPr altLang="en-US" sz="2400" lang="en-US"/>
              <a:t>The provision of Anti-Retro viral medications.</a:t>
            </a:r>
          </a:p>
          <a:p>
            <a:pPr lvl="0">
              <a:buClr>
                <a:srgbClr val="FF0000"/>
              </a:buClr>
              <a:buFont typeface="Webdings" pitchFamily="18" charset="2"/>
              <a:buChar char="-"/>
            </a:pPr>
            <a:r>
              <a:rPr altLang="en-US" sz="2400" lang="en-US"/>
              <a:t>Reducing fertility. This alludes to encouraging women who have the infection not to have children.</a:t>
            </a:r>
          </a:p>
          <a:p>
            <a:pPr lvl="0">
              <a:buClr>
                <a:srgbClr val="FF0000"/>
              </a:buClr>
              <a:buFont typeface="Webdings" pitchFamily="18" charset="2"/>
              <a:buChar char="-"/>
            </a:pPr>
            <a:r>
              <a:rPr altLang="en-US" sz="2400" lang="en-US"/>
              <a:t>Health promotion strategies must be pursued aggressively</a:t>
            </a:r>
          </a:p>
          <a:p>
            <a:pPr lvl="0"/>
            <a:endParaRPr altLang="en-US" sz="2400" lang="en-US"/>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showMasterSp="1">
  <p:cSld>
    <p:spTree>
      <p:nvGrpSpPr>
        <p:cNvPr id="300" name=""/>
        <p:cNvGrpSpPr/>
        <p:nvPr/>
      </p:nvGrpSpPr>
      <p:grpSpPr>
        <a:xfrm rot="0">
          <a:off x="0" y="0"/>
          <a:ext cx="0" cy="0"/>
          <a:chOff x="0" y="0"/>
          <a:chExt cx="0" cy="0"/>
        </a:xfrm>
      </p:grpSpPr>
      <p:sp>
        <p:nvSpPr>
          <p:cNvPr id="1049157"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The ABC of HIV prevention</a:t>
            </a:r>
          </a:p>
        </p:txBody>
      </p:sp>
      <p:sp>
        <p:nvSpPr>
          <p:cNvPr id="1049158"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b="1" sz="2400" lang="en-US"/>
              <a:t>A </a:t>
            </a:r>
            <a:r>
              <a:rPr altLang="en-US" sz="2400" lang="en-US"/>
              <a:t>Abstain from sex</a:t>
            </a:r>
          </a:p>
          <a:p>
            <a:pPr lvl="0">
              <a:buClr>
                <a:srgbClr val="FF0000"/>
              </a:buClr>
              <a:buFont typeface="Webdings" pitchFamily="18" charset="2"/>
              <a:buChar char="-"/>
            </a:pPr>
            <a:r>
              <a:rPr altLang="en-US" b="1" sz="2400" lang="en-US"/>
              <a:t>B </a:t>
            </a:r>
            <a:r>
              <a:rPr altLang="en-US" sz="2400" lang="en-US"/>
              <a:t>Being faithful to your partner.</a:t>
            </a:r>
          </a:p>
          <a:p>
            <a:pPr lvl="0">
              <a:buClr>
                <a:srgbClr val="FF0000"/>
              </a:buClr>
              <a:buFont typeface="Webdings" pitchFamily="18" charset="2"/>
              <a:buChar char="-"/>
            </a:pPr>
            <a:r>
              <a:rPr altLang="en-US" b="1" sz="2400" lang="en-US"/>
              <a:t>C </a:t>
            </a:r>
            <a:r>
              <a:rPr altLang="en-US" sz="2400" lang="en-US"/>
              <a:t>Condoms use (correct and consistent use)</a:t>
            </a:r>
          </a:p>
          <a:p>
            <a:pPr lvl="0">
              <a:buClr>
                <a:srgbClr val="FF0000"/>
              </a:buClr>
              <a:buFont typeface="Webdings" pitchFamily="18" charset="2"/>
              <a:buChar char="-"/>
            </a:pPr>
            <a:r>
              <a:rPr altLang="en-US" b="1" sz="2400" lang="en-US"/>
              <a:t>D </a:t>
            </a:r>
            <a:r>
              <a:rPr altLang="en-US" sz="2400" lang="en-US"/>
              <a:t>Discuss about HIV testing</a:t>
            </a:r>
          </a:p>
          <a:p>
            <a:pPr lvl="0">
              <a:buNone/>
            </a:pPr>
            <a:r>
              <a:rPr altLang="en-US" sz="2400" lang="en-US"/>
              <a:t>  	Drugs for STI</a:t>
            </a:r>
          </a:p>
          <a:p>
            <a:pPr lvl="0">
              <a:buNone/>
            </a:pPr>
            <a:r>
              <a:rPr altLang="en-US" sz="2400" lang="en-US"/>
              <a:t>  	Delay sexual début</a:t>
            </a:r>
          </a:p>
          <a:p>
            <a:pPr lvl="0">
              <a:buClr>
                <a:srgbClr val="FF0000"/>
              </a:buClr>
              <a:buFont typeface="Webdings" pitchFamily="18" charset="2"/>
              <a:buChar char="-"/>
            </a:pPr>
            <a:r>
              <a:rPr altLang="en-US" b="1" sz="2400" lang="en-US"/>
              <a:t>E </a:t>
            </a:r>
            <a:r>
              <a:rPr altLang="en-US" sz="2400" lang="en-US"/>
              <a:t>Empowerment in negotiating sex</a:t>
            </a:r>
          </a:p>
          <a:p>
            <a:pPr lvl="0"/>
            <a:endParaRPr altLang="en-US" lang="en-US"/>
          </a:p>
        </p:txBody>
      </p:sp>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showMasterSp="1">
  <p:cSld>
    <p:spTree>
      <p:nvGrpSpPr>
        <p:cNvPr id="303" name=""/>
        <p:cNvGrpSpPr/>
        <p:nvPr/>
      </p:nvGrpSpPr>
      <p:grpSpPr>
        <a:xfrm rot="0">
          <a:off x="0" y="0"/>
          <a:ext cx="0" cy="0"/>
          <a:chOff x="0" y="0"/>
          <a:chExt cx="0" cy="0"/>
        </a:xfrm>
      </p:grpSpPr>
      <p:sp>
        <p:nvSpPr>
          <p:cNvPr id="1049162" name=""/>
          <p:cNvSpPr txBox="1"/>
          <p:nvPr/>
        </p:nvSpPr>
        <p:spPr>
          <a:xfrm rot="0">
            <a:off x="457200" y="6356350"/>
            <a:ext cx="2133600" cy="36512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fld id="{566ABCEB-ACFC-4714-9973-3DA970169C29}" type="slidenum">
              <a:rPr altLang="en-US" sz="1200" lang="en-US">
                <a:solidFill>
                  <a:srgbClr val="898989"/>
                </a:solidFill>
                <a:latin typeface="Arial" pitchFamily="34" charset="0"/>
                <a:ea typeface="Arial" pitchFamily="34" charset="0"/>
              </a:rPr>
              <a:pPr eaLnBrk="1" hangingPunct="1" indent="0" latinLnBrk="1" lvl="0" marL="0">
                <a:spcBef>
                  <a:spcPct val="0"/>
                </a:spcBef>
                <a:buFontTx/>
                <a:buNone/>
              </a:pPr>
              <a:t>64</a:t>
            </a:fld>
            <a:endParaRPr altLang="en-US" sz="1200" lang="en-US">
              <a:solidFill>
                <a:srgbClr val="898989"/>
              </a:solidFill>
              <a:latin typeface="Arial" pitchFamily="34" charset="0"/>
              <a:ea typeface="Arial" pitchFamily="34" charset="0"/>
            </a:endParaRPr>
          </a:p>
        </p:txBody>
      </p:sp>
      <p:sp>
        <p:nvSpPr>
          <p:cNvPr id="1049163" name=""/>
          <p:cNvSpPr/>
          <p:nvPr/>
        </p:nvSpPr>
        <p:spPr>
          <a:xfrm rot="0">
            <a:off x="990600" y="1828800"/>
            <a:ext cx="7772400" cy="1828800"/>
          </a:xfrm>
          <a:prstGeom prst="rect"/>
          <a:noFill/>
          <a:ln>
            <a:noFill/>
          </a:ln>
        </p:spPr>
        <p:txBody>
          <a:bodyPr anchor="b"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algn="ctr" eaLnBrk="1" hangingPunct="1" indent="0" latinLnBrk="1" lvl="0" marL="0">
              <a:spcBef>
                <a:spcPct val="0"/>
              </a:spcBef>
              <a:buFontTx/>
              <a:buNone/>
            </a:pPr>
            <a:r>
              <a:rPr altLang="en-US" b="1" sz="5400" lang="en-US">
                <a:solidFill>
                  <a:schemeClr val="folHlink"/>
                </a:solidFill>
                <a:latin typeface="Arial Unicode MS" pitchFamily="34" charset="-128"/>
                <a:ea typeface="PMingLiU" pitchFamily="18" charset="-120"/>
              </a:rPr>
              <a:t>Adherence to HIV Therapy</a:t>
            </a:r>
          </a:p>
        </p:txBody>
      </p:sp>
    </p:spTree>
  </p:cSld>
  <p:clrMapOvr>
    <a:masterClrMapping/>
  </p:clrMapOvr>
  <p:transition xmlns:p14="http://schemas.microsoft.com/office/powerpoint/2010/main" spd="fast" advClick="1">
    <p:cut thruBlk="0"/>
  </p:transition>
  <p:timing/>
</p:sld>
</file>

<file path=ppt/slides/slide65.xml><?xml version="1.0" encoding="utf-8"?>
<p:sld xmlns:a="http://schemas.openxmlformats.org/drawingml/2006/main" xmlns:r="http://schemas.openxmlformats.org/officeDocument/2006/relationships" xmlns:p="http://schemas.openxmlformats.org/presentationml/2006/main" showMasterSp="1">
  <p:cSld>
    <p:spTree>
      <p:nvGrpSpPr>
        <p:cNvPr id="305" name=""/>
        <p:cNvGrpSpPr/>
        <p:nvPr/>
      </p:nvGrpSpPr>
      <p:grpSpPr>
        <a:xfrm rot="0">
          <a:off x="0" y="0"/>
          <a:ext cx="0" cy="0"/>
          <a:chOff x="0" y="0"/>
          <a:chExt cx="0" cy="0"/>
        </a:xfrm>
      </p:grpSpPr>
      <p:sp>
        <p:nvSpPr>
          <p:cNvPr id="1049164" name=""/>
          <p:cNvSpPr txBox="1"/>
          <p:nvPr/>
        </p:nvSpPr>
        <p:spPr>
          <a:xfrm rot="0">
            <a:off x="457200" y="6356350"/>
            <a:ext cx="2133600" cy="36512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fld id="{566ABCEB-ACFC-4714-9973-3DA970169C29}" type="slidenum">
              <a:rPr altLang="en-US" sz="1200" lang="en-US">
                <a:solidFill>
                  <a:srgbClr val="898989"/>
                </a:solidFill>
                <a:latin typeface="Arial" pitchFamily="34" charset="0"/>
                <a:ea typeface="Arial" pitchFamily="34" charset="0"/>
              </a:rPr>
              <a:pPr eaLnBrk="1" hangingPunct="1" indent="0" latinLnBrk="1" lvl="0" marL="0">
                <a:spcBef>
                  <a:spcPct val="0"/>
                </a:spcBef>
                <a:buFontTx/>
                <a:buNone/>
              </a:pPr>
              <a:t>65</a:t>
            </a:fld>
            <a:endParaRPr altLang="en-US" sz="1200" lang="en-US">
              <a:solidFill>
                <a:srgbClr val="898989"/>
              </a:solidFill>
              <a:latin typeface="Arial" pitchFamily="34" charset="0"/>
              <a:ea typeface="Arial" pitchFamily="34" charset="0"/>
            </a:endParaRPr>
          </a:p>
        </p:txBody>
      </p:sp>
      <p:sp>
        <p:nvSpPr>
          <p:cNvPr id="1049165" name=""/>
          <p:cNvSpPr/>
          <p:nvPr>
            <p:ph type="body" sz="full" idx="4294967295"/>
          </p:nvPr>
        </p:nvSpPr>
        <p:spPr>
          <a:xfrm rot="0">
            <a:off x="457200" y="1676400"/>
            <a:ext cx="8458200" cy="4572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lnSpc>
                <a:spcPct val="90000"/>
              </a:lnSpc>
              <a:buNone/>
            </a:pPr>
            <a:endParaRPr altLang="en-US" sz="700" lang="en-US"/>
          </a:p>
          <a:p>
            <a:pPr eaLnBrk="1" hangingPunct="1" indent="0" latinLnBrk="1" lvl="0" marL="0">
              <a:lnSpc>
                <a:spcPct val="90000"/>
              </a:lnSpc>
              <a:buNone/>
            </a:pPr>
            <a:r>
              <a:rPr altLang="en-US" b="1" sz="2000" lang="en-US" u="sng">
                <a:solidFill>
                  <a:schemeClr val="folHlink"/>
                </a:solidFill>
              </a:rPr>
              <a:t>Adherence</a:t>
            </a:r>
            <a:r>
              <a:rPr altLang="en-US" b="1" sz="2400" lang="en-US" u="sng">
                <a:solidFill>
                  <a:schemeClr val="folHlink"/>
                </a:solidFill>
              </a:rPr>
              <a:t> </a:t>
            </a:r>
          </a:p>
          <a:p>
            <a:pPr eaLnBrk="1" hangingPunct="1" indent="0" latinLnBrk="1" lvl="0" marL="0">
              <a:lnSpc>
                <a:spcPct val="90000"/>
              </a:lnSpc>
              <a:buFont typeface="Wingdings" pitchFamily="2" charset="2"/>
              <a:buChar char="Ü"/>
            </a:pPr>
            <a:r>
              <a:rPr altLang="en-US" sz="2000" lang="en-US"/>
              <a:t>  The act or quality to stick to something, steady devotion or the act of adhering.</a:t>
            </a:r>
          </a:p>
          <a:p>
            <a:pPr eaLnBrk="1" hangingPunct="1" indent="0" latinLnBrk="1" lvl="0" marL="0">
              <a:lnSpc>
                <a:spcPct val="90000"/>
              </a:lnSpc>
              <a:buNone/>
            </a:pPr>
            <a:endParaRPr altLang="en-US" sz="1200" lang="en-US"/>
          </a:p>
          <a:p>
            <a:pPr eaLnBrk="1" hangingPunct="1" latinLnBrk="1" lvl="1">
              <a:lnSpc>
                <a:spcPct val="90000"/>
              </a:lnSpc>
              <a:spcBef>
                <a:spcPct val="0"/>
              </a:spcBef>
              <a:buSzPct val="105000"/>
              <a:buFont typeface="Wingdings" pitchFamily="2" charset="2"/>
              <a:buChar char="O"/>
            </a:pPr>
            <a:r>
              <a:rPr altLang="en-US" sz="2100" lang="en-US"/>
              <a:t>It describes the patient’s behavior of taking drugs correctly; in  the right dose, with the right frequency, and at the correct time</a:t>
            </a:r>
            <a:r>
              <a:rPr altLang="en-US" sz="2200" lang="en-US"/>
              <a:t>.</a:t>
            </a:r>
          </a:p>
          <a:p>
            <a:pPr eaLnBrk="1" hangingPunct="1" indent="0" latinLnBrk="1" lvl="0" marL="0">
              <a:lnSpc>
                <a:spcPct val="90000"/>
              </a:lnSpc>
              <a:spcBef>
                <a:spcPct val="0"/>
              </a:spcBef>
              <a:buNone/>
            </a:pPr>
            <a:endParaRPr altLang="en-US" sz="2000" lang="en-US"/>
          </a:p>
          <a:p>
            <a:pPr eaLnBrk="1" hangingPunct="1" indent="0" latinLnBrk="1" lvl="0" marL="0">
              <a:lnSpc>
                <a:spcPct val="90000"/>
              </a:lnSpc>
              <a:spcBef>
                <a:spcPct val="0"/>
              </a:spcBef>
              <a:buFont typeface="Wingdings" pitchFamily="2" charset="2"/>
              <a:buChar char="Ü"/>
            </a:pPr>
            <a:r>
              <a:rPr altLang="en-US" sz="2000" lang="en-US"/>
              <a:t> A critical aspect of adherence is the patient’s involvement in deciding whether or not to take the drugs.</a:t>
            </a:r>
          </a:p>
          <a:p>
            <a:pPr eaLnBrk="1" hangingPunct="1" indent="0" latinLnBrk="1" lvl="0" marL="0">
              <a:lnSpc>
                <a:spcPct val="90000"/>
              </a:lnSpc>
              <a:spcBef>
                <a:spcPct val="0"/>
              </a:spcBef>
              <a:buFont typeface="Wingdings" pitchFamily="2" charset="2"/>
              <a:buChar char="Ü"/>
            </a:pPr>
            <a:endParaRPr altLang="en-US" sz="800" lang="en-US"/>
          </a:p>
          <a:p>
            <a:pPr eaLnBrk="1" hangingPunct="1" indent="0" latinLnBrk="1" lvl="0" marL="0">
              <a:lnSpc>
                <a:spcPct val="90000"/>
              </a:lnSpc>
              <a:buNone/>
            </a:pPr>
            <a:r>
              <a:rPr altLang="en-US" b="1" sz="1800" i="1" lang="en-US">
                <a:solidFill>
                  <a:schemeClr val="folHlink"/>
                </a:solidFill>
              </a:rPr>
              <a:t>[Patients acceptance to take an active role in own health care].</a:t>
            </a:r>
            <a:r>
              <a:rPr altLang="en-US" sz="1200" lang="en-US"/>
              <a:t>                                  </a:t>
            </a:r>
          </a:p>
          <a:p>
            <a:pPr eaLnBrk="1" hangingPunct="1" indent="0" latinLnBrk="1" lvl="0" marL="0">
              <a:lnSpc>
                <a:spcPct val="90000"/>
              </a:lnSpc>
              <a:buFontTx/>
              <a:buChar char="-"/>
            </a:pPr>
            <a:endParaRPr altLang="en-US" sz="1000" lang="en-US"/>
          </a:p>
          <a:p>
            <a:pPr eaLnBrk="1" hangingPunct="1" indent="0" latinLnBrk="1" lvl="0" marL="0">
              <a:lnSpc>
                <a:spcPct val="90000"/>
              </a:lnSpc>
            </a:pPr>
            <a:endParaRPr altLang="en-US" sz="1200" lang="en-US"/>
          </a:p>
          <a:p>
            <a:pPr eaLnBrk="1" hangingPunct="1" indent="0" latinLnBrk="1" lvl="0" marL="0">
              <a:lnSpc>
                <a:spcPct val="90000"/>
              </a:lnSpc>
            </a:pPr>
            <a:endParaRPr altLang="en-US" sz="1200" lang="en-US"/>
          </a:p>
        </p:txBody>
      </p:sp>
      <p:sp>
        <p:nvSpPr>
          <p:cNvPr id="1049166" name=""/>
          <p:cNvSpPr/>
          <p:nvPr>
            <p:ph type="title" sz="full" idx="4294967295"/>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2400" lang="en-US"/>
              <a:t>Adherence vs. Compliance (1)</a:t>
            </a:r>
          </a:p>
        </p:txBody>
      </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18" presetSubtype="12">
                                  <p:stCondLst>
                                    <p:cond delay="0"/>
                                  </p:stCondLst>
                                  <p:childTnLst>
                                    <p:set>
                                      <p:cBhvr>
                                        <p:cTn dur="1" fill="hold" id="6">
                                          <p:stCondLst>
                                            <p:cond delay="0"/>
                                          </p:stCondLst>
                                        </p:cTn>
                                        <p:tgtEl>
                                          <p:spTgt spid="1049165">
                                            <p:txEl>
                                              <p:charRg st="1" end="12"/>
                                            </p:txEl>
                                          </p:spTgt>
                                        </p:tgtEl>
                                        <p:attrNameLst>
                                          <p:attrName>style.visibility</p:attrName>
                                        </p:attrNameLst>
                                      </p:cBhvr>
                                      <p:to>
                                        <p:strVal val="visible"/>
                                      </p:to>
                                    </p:set>
                                    <p:animEffect transition="in" filter="strips(downLeft)">
                                      <p:cBhvr>
                                        <p:cTn dur="500" id="7"/>
                                        <p:tgtEl>
                                          <p:spTgt spid="1049165">
                                            <p:txEl>
                                              <p:charRg st="1" end="12"/>
                                            </p:txEl>
                                          </p:spTgt>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18" presetSubtype="12">
                                  <p:stCondLst>
                                    <p:cond delay="0"/>
                                  </p:stCondLst>
                                  <p:childTnLst>
                                    <p:set>
                                      <p:cBhvr>
                                        <p:cTn dur="1" fill="hold" id="11">
                                          <p:stCondLst>
                                            <p:cond delay="0"/>
                                          </p:stCondLst>
                                        </p:cTn>
                                        <p:tgtEl>
                                          <p:spTgt spid="1049165">
                                            <p:txEl>
                                              <p:charRg st="12" end="96"/>
                                            </p:txEl>
                                          </p:spTgt>
                                        </p:tgtEl>
                                        <p:attrNameLst>
                                          <p:attrName>style.visibility</p:attrName>
                                        </p:attrNameLst>
                                      </p:cBhvr>
                                      <p:to>
                                        <p:strVal val="visible"/>
                                      </p:to>
                                    </p:set>
                                    <p:animEffect transition="in" filter="strips(downLeft)">
                                      <p:cBhvr>
                                        <p:cTn dur="500" id="12"/>
                                        <p:tgtEl>
                                          <p:spTgt spid="1049165">
                                            <p:txEl>
                                              <p:charRg st="12" end="96"/>
                                            </p:txEl>
                                          </p:spTgt>
                                        </p:tgtEl>
                                      </p:cBhvr>
                                    </p:animEffect>
                                  </p:childTnLst>
                                </p:cTn>
                              </p:par>
                              <p:par>
                                <p:cTn fill="hold" grpId="0" id="13" nodeType="withEffect" presetClass="entr" presetID="18" presetSubtype="12">
                                  <p:stCondLst>
                                    <p:cond delay="0"/>
                                  </p:stCondLst>
                                  <p:childTnLst>
                                    <p:set>
                                      <p:cBhvr>
                                        <p:cTn dur="1" fill="hold" id="14">
                                          <p:stCondLst>
                                            <p:cond delay="0"/>
                                          </p:stCondLst>
                                        </p:cTn>
                                        <p:tgtEl>
                                          <p:spTgt spid="1049165">
                                            <p:txEl>
                                              <p:charRg st="97" end="231"/>
                                            </p:txEl>
                                          </p:spTgt>
                                        </p:tgtEl>
                                        <p:attrNameLst>
                                          <p:attrName>style.visibility</p:attrName>
                                        </p:attrNameLst>
                                      </p:cBhvr>
                                      <p:to>
                                        <p:strVal val="visible"/>
                                      </p:to>
                                    </p:set>
                                    <p:animEffect transition="in" filter="strips(downLeft)">
                                      <p:cBhvr>
                                        <p:cTn dur="500" id="15"/>
                                        <p:tgtEl>
                                          <p:spTgt spid="1049165">
                                            <p:txEl>
                                              <p:charRg st="97" end="231"/>
                                            </p:txEl>
                                          </p:spTgt>
                                        </p:tgtEl>
                                      </p:cBhvr>
                                    </p:animEffect>
                                  </p:childTnLst>
                                </p:cTn>
                              </p:par>
                            </p:childTnLst>
                          </p:cTn>
                        </p:par>
                      </p:childTnLst>
                    </p:cTn>
                  </p:par>
                  <p:par>
                    <p:cTn fill="hold" id="16" nodeType="clickPar">
                      <p:stCondLst>
                        <p:cond delay="indefinite"/>
                      </p:stCondLst>
                      <p:childTnLst>
                        <p:par>
                          <p:cTn fill="hold" id="17" nodeType="withGroup">
                            <p:stCondLst>
                              <p:cond delay="0"/>
                            </p:stCondLst>
                            <p:childTnLst>
                              <p:par>
                                <p:cTn fill="hold" grpId="0" id="18" nodeType="clickEffect" presetClass="entr" presetID="18" presetSubtype="12">
                                  <p:stCondLst>
                                    <p:cond delay="0"/>
                                  </p:stCondLst>
                                  <p:childTnLst>
                                    <p:set>
                                      <p:cBhvr>
                                        <p:cTn dur="1" fill="hold" id="19">
                                          <p:stCondLst>
                                            <p:cond delay="0"/>
                                          </p:stCondLst>
                                        </p:cTn>
                                        <p:tgtEl>
                                          <p:spTgt spid="1049165">
                                            <p:txEl>
                                              <p:charRg st="232" end="339"/>
                                            </p:txEl>
                                          </p:spTgt>
                                        </p:tgtEl>
                                        <p:attrNameLst>
                                          <p:attrName>style.visibility</p:attrName>
                                        </p:attrNameLst>
                                      </p:cBhvr>
                                      <p:to>
                                        <p:strVal val="visible"/>
                                      </p:to>
                                    </p:set>
                                    <p:animEffect transition="in" filter="strips(downLeft)">
                                      <p:cBhvr>
                                        <p:cTn dur="500" id="20"/>
                                        <p:tgtEl>
                                          <p:spTgt spid="1049165">
                                            <p:txEl>
                                              <p:charRg st="232" end="339"/>
                                            </p:txEl>
                                          </p:spTgt>
                                        </p:tgtEl>
                                      </p:cBhvr>
                                    </p:animEffect>
                                  </p:childTnLst>
                                </p:cTn>
                              </p:par>
                            </p:childTnLst>
                          </p:cTn>
                        </p:par>
                      </p:childTnLst>
                    </p:cTn>
                  </p:par>
                  <p:par>
                    <p:cTn fill="hold" id="21" nodeType="clickPar">
                      <p:stCondLst>
                        <p:cond delay="indefinite"/>
                      </p:stCondLst>
                      <p:childTnLst>
                        <p:par>
                          <p:cTn fill="hold" id="22" nodeType="withGroup">
                            <p:stCondLst>
                              <p:cond delay="0"/>
                            </p:stCondLst>
                            <p:childTnLst>
                              <p:par>
                                <p:cTn fill="hold" grpId="0" id="23" nodeType="clickEffect" presetClass="entr" presetID="18" presetSubtype="12">
                                  <p:stCondLst>
                                    <p:cond delay="0"/>
                                  </p:stCondLst>
                                  <p:childTnLst>
                                    <p:set>
                                      <p:cBhvr>
                                        <p:cTn dur="1" fill="hold" id="24">
                                          <p:stCondLst>
                                            <p:cond delay="0"/>
                                          </p:stCondLst>
                                        </p:cTn>
                                        <p:tgtEl>
                                          <p:spTgt spid="1049165">
                                            <p:txEl>
                                              <p:charRg st="340" end="439"/>
                                            </p:txEl>
                                          </p:spTgt>
                                        </p:tgtEl>
                                        <p:attrNameLst>
                                          <p:attrName>style.visibility</p:attrName>
                                        </p:attrNameLst>
                                      </p:cBhvr>
                                      <p:to>
                                        <p:strVal val="visible"/>
                                      </p:to>
                                    </p:set>
                                    <p:animEffect transition="in" filter="strips(downLeft)">
                                      <p:cBhvr>
                                        <p:cTn dur="500" id="25"/>
                                        <p:tgtEl>
                                          <p:spTgt spid="1049165">
                                            <p:txEl>
                                              <p:charRg st="340" end="4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5" grpId="0" uiExpand="0" build="p" bldLvl="1"/>
    </p:bldLst>
  </p:timing>
</p:sld>
</file>

<file path=ppt/slides/slide66.xml><?xml version="1.0" encoding="utf-8"?>
<p:sld xmlns:a="http://schemas.openxmlformats.org/drawingml/2006/main" xmlns:r="http://schemas.openxmlformats.org/officeDocument/2006/relationships" xmlns:p="http://schemas.openxmlformats.org/presentationml/2006/main" showMasterSp="1">
  <p:cSld>
    <p:spTree>
      <p:nvGrpSpPr>
        <p:cNvPr id="308" name=""/>
        <p:cNvGrpSpPr/>
        <p:nvPr/>
      </p:nvGrpSpPr>
      <p:grpSpPr>
        <a:xfrm rot="0">
          <a:off x="0" y="0"/>
          <a:ext cx="0" cy="0"/>
          <a:chOff x="0" y="0"/>
          <a:chExt cx="0" cy="0"/>
        </a:xfrm>
      </p:grpSpPr>
      <p:sp>
        <p:nvSpPr>
          <p:cNvPr id="1049171" name=""/>
          <p:cNvSpPr txBox="1"/>
          <p:nvPr/>
        </p:nvSpPr>
        <p:spPr>
          <a:xfrm rot="0">
            <a:off x="457200" y="6356350"/>
            <a:ext cx="2133600" cy="36512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fld id="{566ABCEB-ACFC-4714-9973-3DA970169C29}" type="slidenum">
              <a:rPr altLang="en-US" sz="1200" lang="en-US">
                <a:solidFill>
                  <a:srgbClr val="898989"/>
                </a:solidFill>
                <a:latin typeface="Arial" pitchFamily="34" charset="0"/>
                <a:ea typeface="Arial" pitchFamily="34" charset="0"/>
              </a:rPr>
              <a:pPr eaLnBrk="1" hangingPunct="1" indent="0" latinLnBrk="1" lvl="0" marL="0">
                <a:spcBef>
                  <a:spcPct val="0"/>
                </a:spcBef>
                <a:buFontTx/>
                <a:buNone/>
              </a:pPr>
              <a:t>66</a:t>
            </a:fld>
            <a:endParaRPr altLang="en-US" sz="1200" lang="en-US">
              <a:solidFill>
                <a:srgbClr val="898989"/>
              </a:solidFill>
              <a:latin typeface="Arial" pitchFamily="34" charset="0"/>
              <a:ea typeface="Arial" pitchFamily="34" charset="0"/>
            </a:endParaRPr>
          </a:p>
        </p:txBody>
      </p:sp>
      <p:sp>
        <p:nvSpPr>
          <p:cNvPr id="1049172" name=""/>
          <p:cNvSpPr/>
          <p:nvPr>
            <p:ph type="title" sz="full" idx="4294967295"/>
          </p:nvPr>
        </p:nvSpPr>
        <p:spPr>
          <a:xfrm rot="0">
            <a:off x="838200" y="228600"/>
            <a:ext cx="7793037" cy="9906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2800" lang="en-US"/>
              <a:t>Adherence vs. Compliance (2)</a:t>
            </a:r>
          </a:p>
        </p:txBody>
      </p:sp>
      <p:sp>
        <p:nvSpPr>
          <p:cNvPr id="1049173" name=""/>
          <p:cNvSpPr/>
          <p:nvPr>
            <p:ph type="body" sz="full" idx="4294967295"/>
          </p:nvPr>
        </p:nvSpPr>
        <p:spPr>
          <a:xfrm rot="0">
            <a:off x="646112" y="1676400"/>
            <a:ext cx="8497888" cy="40386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344487" latinLnBrk="1" lvl="0" marL="344487">
              <a:lnSpc>
                <a:spcPct val="80000"/>
              </a:lnSpc>
              <a:buNone/>
            </a:pPr>
            <a:r>
              <a:rPr altLang="en-US" b="1" sz="2400" lang="en-US" u="sng">
                <a:solidFill>
                  <a:schemeClr val="folHlink"/>
                </a:solidFill>
              </a:rPr>
              <a:t>Compliance</a:t>
            </a:r>
          </a:p>
          <a:p>
            <a:pPr eaLnBrk="1" hangingPunct="1" indent="-344487" latinLnBrk="1" lvl="0" marL="344487">
              <a:lnSpc>
                <a:spcPct val="80000"/>
              </a:lnSpc>
              <a:buNone/>
            </a:pPr>
            <a:endParaRPr altLang="en-US" b="1" sz="2400" lang="en-US" u="sng">
              <a:solidFill>
                <a:schemeClr val="folHlink"/>
              </a:solidFill>
            </a:endParaRPr>
          </a:p>
          <a:p>
            <a:pPr eaLnBrk="1" hangingPunct="1" indent="-344487" latinLnBrk="1" lvl="0" marL="344487">
              <a:lnSpc>
                <a:spcPct val="80000"/>
              </a:lnSpc>
              <a:buFont typeface="Wingdings" pitchFamily="2" charset="2"/>
              <a:buChar char="Ü"/>
            </a:pPr>
            <a:r>
              <a:rPr altLang="en-US" sz="2400" lang="en-US"/>
              <a:t>The act of conforming, yielding or acquiescing.</a:t>
            </a:r>
          </a:p>
          <a:p>
            <a:pPr eaLnBrk="1" hangingPunct="1" indent="-344487" latinLnBrk="1" lvl="0" marL="344487">
              <a:lnSpc>
                <a:spcPct val="80000"/>
              </a:lnSpc>
              <a:buNone/>
            </a:pPr>
            <a:endParaRPr altLang="en-US" sz="2400" lang="en-US"/>
          </a:p>
          <a:p>
            <a:pPr eaLnBrk="1" hangingPunct="1" indent="-344487" latinLnBrk="1" lvl="0" marL="344487">
              <a:lnSpc>
                <a:spcPct val="80000"/>
              </a:lnSpc>
              <a:buSzPct val="95000"/>
              <a:buFont typeface="Wingdings" pitchFamily="2" charset="2"/>
              <a:buChar char="Ü"/>
            </a:pPr>
            <a:r>
              <a:rPr altLang="en-US" sz="2400" lang="en-US"/>
              <a:t>Compliant patients will do what he or she</a:t>
            </a:r>
          </a:p>
          <a:p>
            <a:pPr eaLnBrk="1" hangingPunct="1" indent="-344487" latinLnBrk="1" lvl="0" marL="344487">
              <a:lnSpc>
                <a:spcPct val="80000"/>
              </a:lnSpc>
              <a:buNone/>
            </a:pPr>
            <a:r>
              <a:rPr altLang="en-US" sz="2400" lang="en-US"/>
              <a:t>    has been told  by the health care provider.</a:t>
            </a:r>
          </a:p>
          <a:p>
            <a:pPr eaLnBrk="1" hangingPunct="1" indent="-344487" latinLnBrk="1" lvl="0" marL="344487">
              <a:lnSpc>
                <a:spcPct val="80000"/>
              </a:lnSpc>
              <a:buNone/>
            </a:pPr>
            <a:endParaRPr altLang="en-US" sz="2400" lang="en-US"/>
          </a:p>
          <a:p>
            <a:pPr eaLnBrk="1" hangingPunct="1" indent="-344487" latinLnBrk="1" lvl="0" marL="344487">
              <a:lnSpc>
                <a:spcPct val="80000"/>
              </a:lnSpc>
              <a:buNone/>
            </a:pPr>
            <a:r>
              <a:rPr altLang="en-US" b="1" sz="2000" i="1" lang="en-US">
                <a:solidFill>
                  <a:schemeClr val="folHlink"/>
                </a:solidFill>
              </a:rPr>
              <a:t>[There is lack of sharing in the decision making].</a:t>
            </a:r>
            <a:r>
              <a:rPr altLang="en-US" sz="2400" i="1" lang="en-US"/>
              <a:t> </a:t>
            </a:r>
          </a:p>
          <a:p>
            <a:pPr eaLnBrk="1" hangingPunct="1" indent="-344487" latinLnBrk="1" lvl="0" marL="344487">
              <a:lnSpc>
                <a:spcPct val="80000"/>
              </a:lnSpc>
              <a:buNone/>
            </a:pPr>
            <a:r>
              <a:rPr altLang="en-US" sz="2400" i="1" lang="en-US"/>
              <a:t>                        </a:t>
            </a:r>
          </a:p>
        </p:txBody>
      </p:sp>
    </p:spTree>
  </p:cSld>
  <p:clrMapOvr>
    <a:masterClrMapping/>
  </p:clrMapOvr>
  <p:transition xmlns:p14="http://schemas.microsoft.com/office/powerpoint/2010/main" spd="fast" advClick="1">
    <p:cut thruBlk="0"/>
  </p:transition>
  <p:timing/>
</p:sld>
</file>

<file path=ppt/slides/slide67.xml><?xml version="1.0" encoding="utf-8"?>
<p:sld xmlns:a="http://schemas.openxmlformats.org/drawingml/2006/main" xmlns:r="http://schemas.openxmlformats.org/officeDocument/2006/relationships" xmlns:p="http://schemas.openxmlformats.org/presentationml/2006/main" showMasterSp="1">
  <p:cSld>
    <p:spTree>
      <p:nvGrpSpPr>
        <p:cNvPr id="309" name=""/>
        <p:cNvGrpSpPr/>
        <p:nvPr/>
      </p:nvGrpSpPr>
      <p:grpSpPr>
        <a:xfrm rot="0">
          <a:off x="0" y="0"/>
          <a:ext cx="0" cy="0"/>
          <a:chOff x="0" y="0"/>
          <a:chExt cx="0" cy="0"/>
        </a:xfrm>
      </p:grpSpPr>
      <p:sp>
        <p:nvSpPr>
          <p:cNvPr id="1049174" name=""/>
          <p:cNvSpPr txBox="1"/>
          <p:nvPr/>
        </p:nvSpPr>
        <p:spPr>
          <a:xfrm rot="0">
            <a:off x="457200" y="6356350"/>
            <a:ext cx="2133600" cy="36512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fld id="{566ABCEB-ACFC-4714-9973-3DA970169C29}" type="slidenum">
              <a:rPr altLang="en-US" sz="1200" lang="en-US">
                <a:solidFill>
                  <a:srgbClr val="898989"/>
                </a:solidFill>
                <a:latin typeface="Arial" pitchFamily="34" charset="0"/>
                <a:ea typeface="Arial" pitchFamily="34" charset="0"/>
              </a:rPr>
              <a:pPr eaLnBrk="1" hangingPunct="1" indent="0" latinLnBrk="1" lvl="0" marL="0">
                <a:spcBef>
                  <a:spcPct val="0"/>
                </a:spcBef>
                <a:buFontTx/>
                <a:buNone/>
              </a:pPr>
              <a:t>67</a:t>
            </a:fld>
            <a:endParaRPr altLang="en-US" sz="1200" lang="en-US">
              <a:solidFill>
                <a:srgbClr val="898989"/>
              </a:solidFill>
              <a:latin typeface="Arial" pitchFamily="34" charset="0"/>
              <a:ea typeface="Arial" pitchFamily="34" charset="0"/>
            </a:endParaRPr>
          </a:p>
        </p:txBody>
      </p:sp>
      <p:sp>
        <p:nvSpPr>
          <p:cNvPr id="1049175" name=""/>
          <p:cNvSpPr/>
          <p:nvPr>
            <p:ph type="title" sz="full" idx="4294967295"/>
          </p:nvPr>
        </p:nvSpPr>
        <p:spPr>
          <a:xfrm rot="0">
            <a:off x="685800" y="304800"/>
            <a:ext cx="77724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2800" lang="en-US"/>
              <a:t>How to Promote Adherence</a:t>
            </a:r>
          </a:p>
        </p:txBody>
      </p:sp>
      <p:sp>
        <p:nvSpPr>
          <p:cNvPr id="1049176" name=""/>
          <p:cNvSpPr/>
          <p:nvPr>
            <p:ph type="body" sz="full" idx="4294967295"/>
          </p:nvPr>
        </p:nvSpPr>
        <p:spPr>
          <a:xfrm rot="0">
            <a:off x="457200" y="1597025"/>
            <a:ext cx="8305800" cy="4572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latinLnBrk="1" lvl="0"/>
            <a:r>
              <a:rPr altLang="en-US" sz="2400" lang="en-US"/>
              <a:t>Counseling—Very vital</a:t>
            </a:r>
          </a:p>
          <a:p>
            <a:pPr eaLnBrk="1" hangingPunct="1" latinLnBrk="1" lvl="0"/>
            <a:r>
              <a:rPr altLang="en-US" sz="2400" lang="en-US"/>
              <a:t>Participation of the patient in a plan of care. Don’t rush to ARV, patient must be ready!</a:t>
            </a:r>
          </a:p>
          <a:p>
            <a:pPr eaLnBrk="1" hangingPunct="1" latinLnBrk="1" lvl="0"/>
            <a:r>
              <a:rPr altLang="en-US" sz="2400" lang="en-US"/>
              <a:t>Information/Education/Communication on ARV drugs:   </a:t>
            </a:r>
          </a:p>
          <a:p>
            <a:pPr eaLnBrk="1" hangingPunct="1" latinLnBrk="1" lvl="2">
              <a:buClr>
                <a:srgbClr val="DD0000"/>
              </a:buClr>
              <a:buFont typeface="Monotype Sorts" pitchFamily="2" charset="2"/>
              <a:buChar char="F"/>
            </a:pPr>
            <a:r>
              <a:rPr altLang="en-US" lang="en-US"/>
              <a:t>Provide simple written information</a:t>
            </a:r>
          </a:p>
          <a:p>
            <a:pPr eaLnBrk="1" hangingPunct="1" latinLnBrk="1" lvl="2">
              <a:buClr>
                <a:srgbClr val="DD0000"/>
              </a:buClr>
              <a:buFont typeface="Monotype Sorts" pitchFamily="2" charset="2"/>
              <a:buChar char="F"/>
            </a:pPr>
            <a:r>
              <a:rPr altLang="en-US" lang="en-US"/>
              <a:t>Educate and motivate: basic drug info, importance of adherence, timing of medications, drug interactions, etc</a:t>
            </a:r>
          </a:p>
          <a:p>
            <a:pPr eaLnBrk="1" hangingPunct="1" latinLnBrk="1" lvl="2">
              <a:buClr>
                <a:srgbClr val="DD0000"/>
              </a:buClr>
              <a:buFont typeface="Monotype Sorts" pitchFamily="2" charset="2"/>
              <a:buChar char="F"/>
            </a:pPr>
            <a:r>
              <a:rPr altLang="en-US" lang="en-US"/>
              <a:t>Warn patients about common side effects</a:t>
            </a:r>
          </a:p>
        </p:txBody>
      </p:sp>
    </p:spTree>
  </p:cSld>
  <p:clrMapOvr>
    <a:masterClrMapping/>
  </p:clrMapOvr>
  <p:transition xmlns:p14="http://schemas.microsoft.com/office/powerpoint/2010/main" spd="fast" advClick="1">
    <p:cut thruBlk="0"/>
  </p:transition>
  <p:timing/>
</p:sld>
</file>

<file path=ppt/slides/slide68.xml><?xml version="1.0" encoding="utf-8"?>
<p:sld xmlns:a="http://schemas.openxmlformats.org/drawingml/2006/main" xmlns:r="http://schemas.openxmlformats.org/officeDocument/2006/relationships" xmlns:p="http://schemas.openxmlformats.org/presentationml/2006/main" showMasterSp="1">
  <p:cSld>
    <p:spTree>
      <p:nvGrpSpPr>
        <p:cNvPr id="310" name=""/>
        <p:cNvGrpSpPr/>
        <p:nvPr/>
      </p:nvGrpSpPr>
      <p:grpSpPr>
        <a:xfrm rot="0">
          <a:off x="0" y="0"/>
          <a:ext cx="0" cy="0"/>
          <a:chOff x="0" y="0"/>
          <a:chExt cx="0" cy="0"/>
        </a:xfrm>
      </p:grpSpPr>
      <p:sp>
        <p:nvSpPr>
          <p:cNvPr id="1049177" name=""/>
          <p:cNvSpPr txBox="1"/>
          <p:nvPr/>
        </p:nvSpPr>
        <p:spPr>
          <a:xfrm rot="0">
            <a:off x="457200" y="6356350"/>
            <a:ext cx="2133600" cy="36512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fld id="{566ABCEB-ACFC-4714-9973-3DA970169C29}" type="slidenum">
              <a:rPr altLang="en-US" sz="1200" lang="en-US">
                <a:solidFill>
                  <a:srgbClr val="898989"/>
                </a:solidFill>
                <a:latin typeface="Arial" pitchFamily="34" charset="0"/>
                <a:ea typeface="Arial" pitchFamily="34" charset="0"/>
              </a:rPr>
              <a:pPr eaLnBrk="1" hangingPunct="1" indent="0" latinLnBrk="1" lvl="0" marL="0">
                <a:spcBef>
                  <a:spcPct val="0"/>
                </a:spcBef>
                <a:buFontTx/>
                <a:buNone/>
              </a:pPr>
              <a:t>68</a:t>
            </a:fld>
            <a:endParaRPr altLang="en-US" sz="1200" lang="en-US">
              <a:solidFill>
                <a:srgbClr val="898989"/>
              </a:solidFill>
              <a:latin typeface="Arial" pitchFamily="34" charset="0"/>
              <a:ea typeface="Arial" pitchFamily="34" charset="0"/>
            </a:endParaRPr>
          </a:p>
        </p:txBody>
      </p:sp>
      <p:sp>
        <p:nvSpPr>
          <p:cNvPr id="1049178" name=""/>
          <p:cNvSpPr/>
          <p:nvPr>
            <p:ph type="title" sz="full" idx="4294967295"/>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2400" lang="en-US">
                <a:latin typeface="Arial Unicode MS" pitchFamily="34" charset="-128"/>
              </a:rPr>
              <a:t>Outcomes of optimal adherence</a:t>
            </a:r>
          </a:p>
        </p:txBody>
      </p:sp>
      <p:sp>
        <p:nvSpPr>
          <p:cNvPr id="1049179" name=""/>
          <p:cNvSpPr/>
          <p:nvPr>
            <p:ph type="body" sz="full" idx="4294967295"/>
          </p:nvPr>
        </p:nvSpPr>
        <p:spPr>
          <a:xfrm rot="0">
            <a:off x="304800" y="2017712"/>
            <a:ext cx="8382000" cy="4114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latinLnBrk="1" lvl="0">
              <a:lnSpc>
                <a:spcPct val="90000"/>
              </a:lnSpc>
            </a:pPr>
            <a:r>
              <a:rPr altLang="en-US" lang="en-US">
                <a:latin typeface="Trebuchet MS" pitchFamily="34" charset="0"/>
              </a:rPr>
              <a:t>Positive treatment outcomes.</a:t>
            </a:r>
          </a:p>
          <a:p>
            <a:pPr eaLnBrk="1" hangingPunct="1" latinLnBrk="1" lvl="0">
              <a:lnSpc>
                <a:spcPct val="90000"/>
              </a:lnSpc>
            </a:pPr>
            <a:r>
              <a:rPr altLang="en-US" lang="en-US">
                <a:latin typeface="Trebuchet MS" pitchFamily="34" charset="0"/>
              </a:rPr>
              <a:t>Slower clinical progression  of diseases </a:t>
            </a:r>
          </a:p>
          <a:p>
            <a:pPr eaLnBrk="1" hangingPunct="1" latinLnBrk="1" lvl="3">
              <a:lnSpc>
                <a:spcPct val="90000"/>
              </a:lnSpc>
              <a:buClr>
                <a:schemeClr val="dk1"/>
              </a:buClr>
              <a:buSzPct val="115000"/>
              <a:buFont typeface="Wingdings" pitchFamily="2" charset="2"/>
              <a:buChar char="Þ"/>
            </a:pPr>
            <a:r>
              <a:rPr altLang="en-US" lang="en-US">
                <a:latin typeface="Trebuchet MS" pitchFamily="34" charset="0"/>
                <a:sym typeface="Wingdings" pitchFamily="2" charset="2"/>
              </a:rPr>
              <a:t> Decreasing viral load.</a:t>
            </a:r>
          </a:p>
          <a:p>
            <a:pPr eaLnBrk="1" hangingPunct="1" latinLnBrk="1" lvl="0">
              <a:lnSpc>
                <a:spcPct val="90000"/>
              </a:lnSpc>
            </a:pPr>
            <a:r>
              <a:rPr altLang="en-US" lang="en-US">
                <a:latin typeface="Trebuchet MS" pitchFamily="34" charset="0"/>
                <a:sym typeface="Wingdings" pitchFamily="2" charset="2"/>
              </a:rPr>
              <a:t>Economic benefits </a:t>
            </a:r>
            <a:r>
              <a:rPr altLang="en-US" lang="en-US">
                <a:sym typeface="Wingdings" pitchFamily="2" charset="2"/>
              </a:rPr>
              <a:t>–</a:t>
            </a:r>
            <a:r>
              <a:rPr altLang="en-US" lang="en-US">
                <a:latin typeface="Trebuchet MS" pitchFamily="34" charset="0"/>
                <a:sym typeface="Wingdings" pitchFamily="2" charset="2"/>
              </a:rPr>
              <a:t> Minimal drug. Resistance </a:t>
            </a:r>
            <a:r>
              <a:rPr altLang="en-US" b="1" lang="en-US">
                <a:solidFill>
                  <a:schemeClr val="folHlink"/>
                </a:solidFill>
                <a:latin typeface="Trebuchet MS" pitchFamily="34" charset="0"/>
                <a:sym typeface="Wingdings" pitchFamily="2" charset="2"/>
              </a:rPr>
              <a:t></a:t>
            </a:r>
            <a:r>
              <a:rPr altLang="en-US" lang="en-US">
                <a:latin typeface="Trebuchet MS" pitchFamily="34" charset="0"/>
                <a:sym typeface="Wingdings" pitchFamily="2" charset="2"/>
              </a:rPr>
              <a:t> reduced utilization and costs of drugs and services.</a:t>
            </a:r>
          </a:p>
          <a:p>
            <a:pPr eaLnBrk="1" hangingPunct="1" latinLnBrk="1" lvl="0">
              <a:lnSpc>
                <a:spcPct val="90000"/>
              </a:lnSpc>
            </a:pPr>
            <a:r>
              <a:rPr altLang="en-US" lang="en-US">
                <a:latin typeface="Trebuchet MS" pitchFamily="34" charset="0"/>
                <a:sym typeface="Wingdings" pitchFamily="2" charset="2"/>
              </a:rPr>
              <a:t>Improving quality of life and therefore functioning.</a:t>
            </a:r>
            <a:r>
              <a:rPr altLang="en-US" sz="2400" lang="en-US">
                <a:latin typeface="Trebuchet MS" pitchFamily="34" charset="0"/>
                <a:sym typeface="Wingdings" pitchFamily="2" charset="2"/>
              </a:rPr>
              <a:t> </a:t>
            </a:r>
            <a:r>
              <a:rPr altLang="en-US" sz="2000" lang="en-US">
                <a:latin typeface="Trebuchet MS" pitchFamily="34" charset="0"/>
                <a:sym typeface="Wingdings" pitchFamily="2" charset="2"/>
              </a:rPr>
              <a:t>( Physical, Psychological, Social etc</a:t>
            </a:r>
            <a:r>
              <a:rPr altLang="en-US" sz="2000" lang="en-US">
                <a:sym typeface="Wingdings" pitchFamily="2" charset="2"/>
              </a:rPr>
              <a:t>…</a:t>
            </a:r>
            <a:r>
              <a:rPr altLang="en-US" sz="2000" lang="en-US">
                <a:latin typeface="Trebuchet MS" pitchFamily="34" charset="0"/>
                <a:sym typeface="Wingdings" pitchFamily="2" charset="2"/>
              </a:rPr>
              <a:t> ).</a:t>
            </a:r>
          </a:p>
        </p:txBody>
      </p:sp>
    </p:spTree>
  </p:cSld>
  <p:clrMapOvr>
    <a:masterClrMapping/>
  </p:clrMapOvr>
  <p:transition xmlns:p14="http://schemas.microsoft.com/office/powerpoint/2010/main" spd="fast" advClick="1">
    <p:cut thruBlk="0"/>
  </p:transition>
  <p:timing/>
</p:sld>
</file>

<file path=ppt/slides/slide69.xml><?xml version="1.0" encoding="utf-8"?>
<p:sld xmlns:a="http://schemas.openxmlformats.org/drawingml/2006/main" xmlns:r="http://schemas.openxmlformats.org/officeDocument/2006/relationships" xmlns:p="http://schemas.openxmlformats.org/presentationml/2006/main" showMasterSp="1">
  <p:cSld>
    <p:spTree>
      <p:nvGrpSpPr>
        <p:cNvPr id="311" name=""/>
        <p:cNvGrpSpPr/>
        <p:nvPr/>
      </p:nvGrpSpPr>
      <p:grpSpPr>
        <a:xfrm rot="0">
          <a:off x="0" y="0"/>
          <a:ext cx="0" cy="0"/>
          <a:chOff x="0" y="0"/>
          <a:chExt cx="0" cy="0"/>
        </a:xfrm>
      </p:grpSpPr>
      <p:sp>
        <p:nvSpPr>
          <p:cNvPr id="1049180" name=""/>
          <p:cNvSpPr txBox="1"/>
          <p:nvPr/>
        </p:nvSpPr>
        <p:spPr>
          <a:xfrm rot="0">
            <a:off x="457200" y="6356350"/>
            <a:ext cx="2133600" cy="36512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fld id="{566ABCEB-ACFC-4714-9973-3DA970169C29}" type="slidenum">
              <a:rPr altLang="en-US" sz="1200" lang="en-US">
                <a:solidFill>
                  <a:srgbClr val="898989"/>
                </a:solidFill>
                <a:latin typeface="Arial" pitchFamily="34" charset="0"/>
                <a:ea typeface="Arial" pitchFamily="34" charset="0"/>
              </a:rPr>
              <a:pPr eaLnBrk="1" hangingPunct="1" indent="0" latinLnBrk="1" lvl="0" marL="0">
                <a:spcBef>
                  <a:spcPct val="0"/>
                </a:spcBef>
                <a:buFontTx/>
                <a:buNone/>
              </a:pPr>
              <a:t>69</a:t>
            </a:fld>
            <a:endParaRPr altLang="en-US" sz="1200" lang="en-US">
              <a:solidFill>
                <a:srgbClr val="898989"/>
              </a:solidFill>
              <a:latin typeface="Arial" pitchFamily="34" charset="0"/>
              <a:ea typeface="Arial" pitchFamily="34" charset="0"/>
            </a:endParaRPr>
          </a:p>
        </p:txBody>
      </p:sp>
      <p:sp>
        <p:nvSpPr>
          <p:cNvPr id="1049181" name=""/>
          <p:cNvSpPr/>
          <p:nvPr>
            <p:ph type="title" sz="full" idx="4294967295"/>
          </p:nvPr>
        </p:nvSpPr>
        <p:spPr>
          <a:xfrm rot="0">
            <a:off x="914400" y="381000"/>
            <a:ext cx="7793037" cy="914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2400" lang="en-US">
                <a:latin typeface="Arial Unicode MS" pitchFamily="34" charset="-128"/>
              </a:rPr>
              <a:t>Predictors of  suboptimal adherence;</a:t>
            </a:r>
          </a:p>
        </p:txBody>
      </p:sp>
      <p:sp>
        <p:nvSpPr>
          <p:cNvPr id="1049182" name=""/>
          <p:cNvSpPr/>
          <p:nvPr>
            <p:ph type="body" sz="full" idx="4294967295"/>
          </p:nvPr>
        </p:nvSpPr>
        <p:spPr>
          <a:xfrm rot="0">
            <a:off x="533400" y="2057400"/>
            <a:ext cx="7772400" cy="4114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latinLnBrk="1" lvl="0"/>
            <a:r>
              <a:rPr altLang="en-US" sz="2400" lang="en-US">
                <a:latin typeface="Trebuchet MS" pitchFamily="34" charset="0"/>
              </a:rPr>
              <a:t>Active psychiatric illness (especially depression)</a:t>
            </a:r>
          </a:p>
          <a:p>
            <a:pPr eaLnBrk="1" hangingPunct="1" latinLnBrk="1" lvl="0"/>
            <a:r>
              <a:rPr altLang="en-US" sz="2400" lang="en-US">
                <a:latin typeface="Trebuchet MS" pitchFamily="34" charset="0"/>
              </a:rPr>
              <a:t>Active drug and/or alcohol use</a:t>
            </a:r>
          </a:p>
          <a:p>
            <a:pPr eaLnBrk="1" hangingPunct="1" latinLnBrk="1" lvl="0"/>
            <a:r>
              <a:rPr altLang="en-US" sz="2400" lang="en-US">
                <a:latin typeface="Trebuchet MS" pitchFamily="34" charset="0"/>
              </a:rPr>
              <a:t>History of non-adherence</a:t>
            </a:r>
          </a:p>
          <a:p>
            <a:pPr eaLnBrk="1" hangingPunct="1" latinLnBrk="1" lvl="0"/>
            <a:r>
              <a:rPr altLang="en-US" sz="2400" lang="en-US">
                <a:latin typeface="Trebuchet MS" pitchFamily="34" charset="0"/>
              </a:rPr>
              <a:t>Medication side effects</a:t>
            </a:r>
          </a:p>
          <a:p>
            <a:pPr eaLnBrk="1" hangingPunct="1" latinLnBrk="1" lvl="0"/>
            <a:r>
              <a:rPr altLang="en-US" sz="2400" lang="en-US">
                <a:latin typeface="Trebuchet MS" pitchFamily="34" charset="0"/>
              </a:rPr>
              <a:t>Lack of education about treatment.</a:t>
            </a:r>
          </a:p>
          <a:p>
            <a:pPr eaLnBrk="1" hangingPunct="1" latinLnBrk="1" lvl="0"/>
            <a:endParaRPr altLang="en-US" sz="2400" lang="en-US">
              <a:latin typeface="Trebuchet MS" pitchFamily="34" charset="0"/>
            </a:endParaRPr>
          </a:p>
        </p:txBody>
      </p:sp>
    </p:spTree>
  </p:cSld>
  <p:clrMapOvr>
    <a:masterClrMapping/>
  </p:clrMapOvr>
  <p:transition xmlns:p14="http://schemas.microsoft.com/office/powerpoint/2010/main" spd="fast" advClick="1">
    <p:cut thruBlk="0"/>
  </p:transition>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125" name=""/>
        <p:cNvGrpSpPr/>
        <p:nvPr/>
      </p:nvGrpSpPr>
      <p:grpSpPr>
        <a:xfrm rot="0">
          <a:off x="0" y="0"/>
          <a:ext cx="0" cy="0"/>
          <a:chOff x="0" y="0"/>
          <a:chExt cx="0" cy="0"/>
        </a:xfrm>
      </p:grpSpPr>
      <p:sp>
        <p:nvSpPr>
          <p:cNvPr id="1048618"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Is there cure for HIV?</a:t>
            </a:r>
          </a:p>
        </p:txBody>
      </p:sp>
      <p:sp>
        <p:nvSpPr>
          <p:cNvPr id="1048619" name=""/>
          <p:cNvSpPr/>
          <p:nvPr/>
        </p:nvSpPr>
        <p:spPr>
          <a:xfrm rot="0">
            <a:off x="0" y="1028700"/>
            <a:ext cx="9144000" cy="2584450"/>
          </a:xfrm>
          <a:prstGeom prst="rect"/>
          <a:noFill/>
          <a:ln>
            <a:noFill/>
          </a:ln>
        </p:spPr>
        <p:txBody>
          <a:bodyPr bIns="45720" lIns="91440" rIns="91440" tIns="45720">
            <a:spAutoFit/>
          </a:bodyPr>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r>
              <a:rPr altLang="en-US" sz="1800" lang="en-US">
                <a:latin typeface="Arial" pitchFamily="34" charset="0"/>
                <a:ea typeface="Arial" pitchFamily="34" charset="0"/>
              </a:rPr>
              <a:t>No effective cure currently exists for HIV. But with proper medical care, HIV can be controlled. Treatment for HIV is called antiretroviral therapy or ART. If people with HIV take ART as prescribed, their viral load (amount of HIV in their blood) can become undetectable. If it stays undetectable, they can live long, healthy lives and have effectively no risk of transmitting HIV to an HIV-negative partner through sex. Before the introduction of ART in the mid-1990s, people with HIV could progress to AIDS (the last stage of HIV infection) in a few years. Today, someone diagnosed with HIV and treated before the disease is far advanced can live nearly as long as someone who does not have HIV.</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1">
  <p:cSld>
    <p:spTree>
      <p:nvGrpSpPr>
        <p:cNvPr id="312" name=""/>
        <p:cNvGrpSpPr/>
        <p:nvPr/>
      </p:nvGrpSpPr>
      <p:grpSpPr>
        <a:xfrm rot="0">
          <a:off x="0" y="0"/>
          <a:ext cx="0" cy="0"/>
          <a:chOff x="0" y="0"/>
          <a:chExt cx="0" cy="0"/>
        </a:xfrm>
      </p:grpSpPr>
      <p:sp>
        <p:nvSpPr>
          <p:cNvPr id="1049183" name=""/>
          <p:cNvSpPr txBox="1"/>
          <p:nvPr/>
        </p:nvSpPr>
        <p:spPr>
          <a:xfrm rot="0">
            <a:off x="457200" y="6356350"/>
            <a:ext cx="2133600" cy="36512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fld id="{566ABCEB-ACFC-4714-9973-3DA970169C29}" type="slidenum">
              <a:rPr altLang="en-US" sz="1200" lang="en-US">
                <a:solidFill>
                  <a:srgbClr val="898989"/>
                </a:solidFill>
                <a:latin typeface="Arial" pitchFamily="34" charset="0"/>
                <a:ea typeface="Arial" pitchFamily="34" charset="0"/>
              </a:rPr>
              <a:pPr eaLnBrk="1" hangingPunct="1" indent="0" latinLnBrk="1" lvl="0" marL="0">
                <a:spcBef>
                  <a:spcPct val="0"/>
                </a:spcBef>
                <a:buFontTx/>
                <a:buNone/>
              </a:pPr>
              <a:t>70</a:t>
            </a:fld>
            <a:endParaRPr altLang="en-US" sz="1200" lang="en-US">
              <a:solidFill>
                <a:srgbClr val="898989"/>
              </a:solidFill>
              <a:latin typeface="Arial" pitchFamily="34" charset="0"/>
              <a:ea typeface="Arial" pitchFamily="34" charset="0"/>
            </a:endParaRPr>
          </a:p>
        </p:txBody>
      </p:sp>
      <p:pic>
        <p:nvPicPr>
          <p:cNvPr id="2097174" name=""/>
          <p:cNvPicPr>
            <a:picLocks/>
          </p:cNvPicPr>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Tree>
  </p:cSld>
  <p:clrMapOvr>
    <a:masterClrMapping/>
  </p:clrMapOvr>
  <p:transition xmlns:p14="http://schemas.microsoft.com/office/powerpoint/2010/main" spd="fast" advClick="1">
    <p:cut thruBlk="0"/>
  </p:transition>
  <p:timing/>
</p:sld>
</file>

<file path=ppt/slides/slide71.xml><?xml version="1.0" encoding="utf-8"?>
<p:sld xmlns:a="http://schemas.openxmlformats.org/drawingml/2006/main" xmlns:r="http://schemas.openxmlformats.org/officeDocument/2006/relationships" xmlns:p="http://schemas.openxmlformats.org/presentationml/2006/main" showMasterSp="1">
  <p:cSld>
    <p:spTree>
      <p:nvGrpSpPr>
        <p:cNvPr id="313" name=""/>
        <p:cNvGrpSpPr/>
        <p:nvPr/>
      </p:nvGrpSpPr>
      <p:grpSpPr>
        <a:xfrm rot="0">
          <a:off x="0" y="0"/>
          <a:ext cx="0" cy="0"/>
          <a:chOff x="0" y="0"/>
          <a:chExt cx="0" cy="0"/>
        </a:xfrm>
      </p:grpSpPr>
      <p:sp>
        <p:nvSpPr>
          <p:cNvPr id="1049184" name=""/>
          <p:cNvSpPr txBox="1"/>
          <p:nvPr/>
        </p:nvSpPr>
        <p:spPr>
          <a:xfrm rot="0">
            <a:off x="457200" y="6356350"/>
            <a:ext cx="2133600" cy="36512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fld id="{566ABCEB-ACFC-4714-9973-3DA970169C29}" type="slidenum">
              <a:rPr altLang="en-US" sz="1200" lang="en-US">
                <a:solidFill>
                  <a:srgbClr val="898989"/>
                </a:solidFill>
                <a:latin typeface="Arial" pitchFamily="34" charset="0"/>
                <a:ea typeface="Arial" pitchFamily="34" charset="0"/>
              </a:rPr>
              <a:pPr eaLnBrk="1" hangingPunct="1" indent="0" latinLnBrk="1" lvl="0" marL="0">
                <a:spcBef>
                  <a:spcPct val="0"/>
                </a:spcBef>
                <a:buFontTx/>
                <a:buNone/>
              </a:pPr>
              <a:t>71</a:t>
            </a:fld>
            <a:endParaRPr altLang="en-US" sz="1200" lang="en-US">
              <a:solidFill>
                <a:srgbClr val="898989"/>
              </a:solidFill>
              <a:latin typeface="Arial" pitchFamily="34" charset="0"/>
              <a:ea typeface="Arial" pitchFamily="34" charset="0"/>
            </a:endParaRPr>
          </a:p>
        </p:txBody>
      </p:sp>
      <p:sp>
        <p:nvSpPr>
          <p:cNvPr id="1049185" name=""/>
          <p:cNvSpPr/>
          <p:nvPr>
            <p:ph type="title" sz="full" idx="4294967295"/>
          </p:nvPr>
        </p:nvSpPr>
        <p:spPr>
          <a:xfrm rot="0">
            <a:off x="633412" y="-228600"/>
            <a:ext cx="7772400" cy="1905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2800" lang="en-US"/>
              <a:t>Steps Toward Adherence to Antiretroviral Therapy (ART)</a:t>
            </a:r>
          </a:p>
        </p:txBody>
      </p:sp>
      <p:sp>
        <p:nvSpPr>
          <p:cNvPr id="1049186" name=""/>
          <p:cNvSpPr/>
          <p:nvPr>
            <p:ph type="body" sz="full" idx="4294967295"/>
          </p:nvPr>
        </p:nvSpPr>
        <p:spPr>
          <a:xfrm rot="0">
            <a:off x="457200" y="2133600"/>
            <a:ext cx="8229600" cy="31242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latinLnBrk="1" lvl="0">
              <a:buNone/>
            </a:pPr>
            <a:r>
              <a:rPr altLang="en-US" lang="en-US"/>
              <a:t>1.</a:t>
            </a:r>
            <a:r>
              <a:rPr altLang="en-US" b="1" lang="en-US"/>
              <a:t>  </a:t>
            </a:r>
            <a:r>
              <a:rPr altLang="en-US" lang="en-US"/>
              <a:t>Acceptance of ART (Readiness)</a:t>
            </a:r>
          </a:p>
          <a:p>
            <a:pPr eaLnBrk="1" hangingPunct="1" latinLnBrk="1" lvl="0">
              <a:buNone/>
            </a:pPr>
            <a:r>
              <a:rPr altLang="en-US" lang="en-US"/>
              <a:t>2.  Ability to take and adhere to ART</a:t>
            </a:r>
          </a:p>
          <a:p>
            <a:pPr eaLnBrk="1" hangingPunct="1" latinLnBrk="1" lvl="0">
              <a:buNone/>
            </a:pPr>
            <a:r>
              <a:rPr altLang="en-US" lang="en-US"/>
              <a:t>3.  Maintenance of adherent behavior</a:t>
            </a:r>
          </a:p>
        </p:txBody>
      </p:sp>
    </p:spTree>
  </p:cSld>
  <p:clrMapOvr>
    <a:masterClrMapping/>
  </p:clrMapOvr>
  <p:transition xmlns:p14="http://schemas.microsoft.com/office/powerpoint/2010/main" spd="fast" advClick="1">
    <p:cut thruBlk="0"/>
  </p:transition>
  <p:timing/>
</p:sld>
</file>

<file path=ppt/slides/slide72.xml><?xml version="1.0" encoding="utf-8"?>
<p:sld xmlns:a="http://schemas.openxmlformats.org/drawingml/2006/main" xmlns:r="http://schemas.openxmlformats.org/officeDocument/2006/relationships" xmlns:p="http://schemas.openxmlformats.org/presentationml/2006/main" showMasterSp="1">
  <p:cSld>
    <p:spTree>
      <p:nvGrpSpPr>
        <p:cNvPr id="314" name=""/>
        <p:cNvGrpSpPr/>
        <p:nvPr/>
      </p:nvGrpSpPr>
      <p:grpSpPr>
        <a:xfrm rot="0">
          <a:off x="0" y="0"/>
          <a:ext cx="0" cy="0"/>
          <a:chOff x="0" y="0"/>
          <a:chExt cx="0" cy="0"/>
        </a:xfrm>
      </p:grpSpPr>
      <p:sp>
        <p:nvSpPr>
          <p:cNvPr id="1049187" name=""/>
          <p:cNvSpPr txBox="1"/>
          <p:nvPr/>
        </p:nvSpPr>
        <p:spPr>
          <a:xfrm rot="0">
            <a:off x="457200" y="6356350"/>
            <a:ext cx="2133600" cy="36512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fld id="{566ABCEB-ACFC-4714-9973-3DA970169C29}" type="slidenum">
              <a:rPr altLang="en-US" sz="1200" lang="en-US">
                <a:solidFill>
                  <a:srgbClr val="898989"/>
                </a:solidFill>
                <a:latin typeface="Arial" pitchFamily="34" charset="0"/>
                <a:ea typeface="Arial" pitchFamily="34" charset="0"/>
              </a:rPr>
              <a:pPr eaLnBrk="1" hangingPunct="1" indent="0" latinLnBrk="1" lvl="0" marL="0">
                <a:spcBef>
                  <a:spcPct val="0"/>
                </a:spcBef>
                <a:buFontTx/>
                <a:buNone/>
              </a:pPr>
              <a:t>72</a:t>
            </a:fld>
            <a:endParaRPr altLang="en-US" sz="1200" lang="en-US">
              <a:solidFill>
                <a:srgbClr val="898989"/>
              </a:solidFill>
              <a:latin typeface="Arial" pitchFamily="34" charset="0"/>
              <a:ea typeface="Arial" pitchFamily="34" charset="0"/>
            </a:endParaRPr>
          </a:p>
        </p:txBody>
      </p:sp>
      <p:sp>
        <p:nvSpPr>
          <p:cNvPr id="1049188" name=""/>
          <p:cNvSpPr/>
          <p:nvPr>
            <p:ph type="title" sz="full" idx="4294967295"/>
          </p:nvPr>
        </p:nvSpPr>
        <p:spPr>
          <a:xfrm rot="0">
            <a:off x="1143000" y="228600"/>
            <a:ext cx="7793037" cy="77628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sz="2800" lang="en-US"/>
              <a:t>Factors Affecting Adherence</a:t>
            </a:r>
          </a:p>
        </p:txBody>
      </p:sp>
      <p:grpSp>
        <p:nvGrpSpPr>
          <p:cNvPr id="315" name=""/>
          <p:cNvGrpSpPr/>
          <p:nvPr/>
        </p:nvGrpSpPr>
        <p:grpSpPr>
          <a:xfrm rot="0">
            <a:off x="609600" y="1219200"/>
            <a:ext cx="7924800" cy="4876800"/>
            <a:chOff x="48" y="720"/>
            <a:chExt cx="5328" cy="3552"/>
          </a:xfrm>
        </p:grpSpPr>
        <p:sp>
          <p:nvSpPr>
            <p:cNvPr id="1049189" name=""/>
            <p:cNvSpPr/>
            <p:nvPr/>
          </p:nvSpPr>
          <p:spPr>
            <a:xfrm rot="0">
              <a:off x="48" y="1776"/>
              <a:ext cx="1680" cy="1056"/>
            </a:xfrm>
            <a:prstGeom prst="ellipse"/>
            <a:solidFill>
              <a:srgbClr val="00B0F0"/>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algn="ctr" indent="0" lvl="0" marL="0">
                <a:spcBef>
                  <a:spcPct val="0"/>
                </a:spcBef>
                <a:buFontTx/>
                <a:buNone/>
              </a:pPr>
              <a:endParaRPr altLang="en-US" b="1" sz="1400" lang="en-US">
                <a:latin typeface="Tahoma" pitchFamily="34" charset="0"/>
                <a:ea typeface="華康新儷粗黑" pitchFamily="34" charset="-120"/>
              </a:endParaRPr>
            </a:p>
            <a:p>
              <a:pPr algn="ctr" indent="0" lvl="0" marL="0">
                <a:spcBef>
                  <a:spcPct val="0"/>
                </a:spcBef>
                <a:buFontTx/>
                <a:buNone/>
              </a:pPr>
              <a:r>
                <a:rPr altLang="en-US" b="1" sz="1400" lang="en-US">
                  <a:solidFill>
                    <a:schemeClr val="dk2"/>
                  </a:solidFill>
                  <a:latin typeface="Tahoma" pitchFamily="34" charset="0"/>
                  <a:ea typeface="華康新儷粗黑" pitchFamily="34" charset="-120"/>
                </a:rPr>
                <a:t>Drug related</a:t>
              </a:r>
            </a:p>
            <a:p>
              <a:pPr algn="ctr" indent="0" lvl="0" marL="0">
                <a:spcBef>
                  <a:spcPct val="0"/>
                </a:spcBef>
                <a:buFontTx/>
                <a:buNone/>
              </a:pPr>
              <a:r>
                <a:rPr altLang="en-US" sz="1400" lang="en-US">
                  <a:solidFill>
                    <a:schemeClr val="dk2"/>
                  </a:solidFill>
                  <a:latin typeface="Tahoma" pitchFamily="34" charset="0"/>
                  <a:ea typeface="華康新儷粗黑" pitchFamily="34" charset="-120"/>
                </a:rPr>
                <a:t>Number, food/ fluid </a:t>
              </a:r>
            </a:p>
            <a:p>
              <a:pPr algn="ctr" indent="0" lvl="0" marL="0">
                <a:spcBef>
                  <a:spcPct val="0"/>
                </a:spcBef>
                <a:buFontTx/>
                <a:buNone/>
              </a:pPr>
              <a:r>
                <a:rPr altLang="en-US" sz="1400" lang="en-US">
                  <a:solidFill>
                    <a:schemeClr val="dk2"/>
                  </a:solidFill>
                  <a:latin typeface="Tahoma" pitchFamily="34" charset="0"/>
                  <a:ea typeface="華康新儷粗黑" pitchFamily="34" charset="-120"/>
                </a:rPr>
                <a:t>restrictions, side-effects,</a:t>
              </a:r>
            </a:p>
            <a:p>
              <a:pPr algn="ctr" eaLnBrk="1" hangingPunct="1" indent="-274320" latinLnBrk="1" lvl="1" marL="457200">
                <a:spcBef>
                  <a:spcPct val="0"/>
                </a:spcBef>
                <a:buFontTx/>
                <a:buNone/>
              </a:pPr>
              <a:r>
                <a:rPr altLang="en-US" sz="1400" lang="en-US">
                  <a:solidFill>
                    <a:schemeClr val="dk2"/>
                  </a:solidFill>
                  <a:latin typeface="Tahoma" pitchFamily="34" charset="0"/>
                  <a:ea typeface="華康新儷粗黑" pitchFamily="34" charset="-120"/>
                </a:rPr>
                <a:t>Pill burden,</a:t>
              </a:r>
            </a:p>
            <a:p>
              <a:pPr algn="ctr" eaLnBrk="1" hangingPunct="1" indent="-274320" latinLnBrk="1" lvl="1" marL="457200">
                <a:spcBef>
                  <a:spcPct val="0"/>
                </a:spcBef>
                <a:buFontTx/>
                <a:buNone/>
              </a:pPr>
              <a:r>
                <a:rPr altLang="en-US" sz="1400" lang="en-US">
                  <a:solidFill>
                    <a:schemeClr val="dk2"/>
                  </a:solidFill>
                  <a:latin typeface="Tahoma" pitchFamily="34" charset="0"/>
                  <a:ea typeface="華康新儷粗黑" pitchFamily="34" charset="-120"/>
                </a:rPr>
                <a:t>Drug interactions,</a:t>
              </a:r>
            </a:p>
            <a:p>
              <a:pPr algn="ctr" eaLnBrk="1" hangingPunct="1" indent="-274320" latinLnBrk="1" lvl="1" marL="457200">
                <a:spcBef>
                  <a:spcPct val="0"/>
                </a:spcBef>
                <a:buFontTx/>
                <a:buNone/>
              </a:pPr>
              <a:r>
                <a:rPr altLang="en-US" sz="1400" lang="en-US">
                  <a:solidFill>
                    <a:schemeClr val="dk2"/>
                  </a:solidFill>
                  <a:latin typeface="Tahoma" pitchFamily="34" charset="0"/>
                  <a:ea typeface="華康新儷粗黑" pitchFamily="34" charset="-120"/>
                </a:rPr>
                <a:t>Storage needs</a:t>
              </a:r>
            </a:p>
            <a:p>
              <a:pPr algn="ctr" indent="0" lvl="0" marL="0">
                <a:spcBef>
                  <a:spcPct val="0"/>
                </a:spcBef>
                <a:buFontTx/>
                <a:buNone/>
              </a:pPr>
              <a:endParaRPr altLang="en-US" sz="1400" lang="en-US">
                <a:solidFill>
                  <a:schemeClr val="dk2"/>
                </a:solidFill>
                <a:latin typeface="Times New Roman" pitchFamily="18" charset="0"/>
                <a:ea typeface="華康新儷粗黑" pitchFamily="34" charset="-120"/>
              </a:endParaRPr>
            </a:p>
          </p:txBody>
        </p:sp>
        <p:grpSp>
          <p:nvGrpSpPr>
            <p:cNvPr id="316" name=""/>
            <p:cNvGrpSpPr/>
            <p:nvPr/>
          </p:nvGrpSpPr>
          <p:grpSpPr>
            <a:xfrm rot="0">
              <a:off x="1104" y="720"/>
              <a:ext cx="4272" cy="3552"/>
              <a:chOff x="1104" y="720"/>
              <a:chExt cx="4272" cy="3552"/>
            </a:xfrm>
          </p:grpSpPr>
          <p:sp>
            <p:nvSpPr>
              <p:cNvPr id="1049190" name=""/>
              <p:cNvSpPr/>
              <p:nvPr/>
            </p:nvSpPr>
            <p:spPr>
              <a:xfrm rot="0">
                <a:off x="1584" y="2928"/>
                <a:ext cx="2208" cy="1344"/>
              </a:xfrm>
              <a:prstGeom prst="ellipse"/>
              <a:solidFill>
                <a:schemeClr val="dk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algn="ctr" indent="0" lvl="0" marL="0">
                  <a:spcBef>
                    <a:spcPct val="0"/>
                  </a:spcBef>
                  <a:buFontTx/>
                  <a:buNone/>
                </a:pPr>
                <a:endParaRPr altLang="en-US" b="1" sz="1200" lang="en-US">
                  <a:latin typeface="Tahoma" pitchFamily="34" charset="0"/>
                  <a:ea typeface="華康新儷粗黑" pitchFamily="34" charset="-120"/>
                </a:endParaRPr>
              </a:p>
              <a:p>
                <a:pPr algn="ctr" indent="0" lvl="0" marL="0">
                  <a:spcBef>
                    <a:spcPct val="0"/>
                  </a:spcBef>
                  <a:buFontTx/>
                  <a:buNone/>
                </a:pPr>
                <a:r>
                  <a:rPr altLang="en-US" b="1" sz="1600" lang="en-US">
                    <a:solidFill>
                      <a:schemeClr val="dk2"/>
                    </a:solidFill>
                    <a:latin typeface="Tahoma" pitchFamily="34" charset="0"/>
                    <a:ea typeface="華康新儷粗黑" pitchFamily="34" charset="-120"/>
                  </a:rPr>
                  <a:t>Patient variables</a:t>
                </a:r>
              </a:p>
              <a:p>
                <a:pPr algn="ctr" indent="0" lvl="0" marL="0">
                  <a:spcBef>
                    <a:spcPct val="0"/>
                  </a:spcBef>
                  <a:buFontTx/>
                  <a:buNone/>
                </a:pPr>
                <a:r>
                  <a:rPr altLang="en-US" sz="1200" lang="en-US">
                    <a:solidFill>
                      <a:schemeClr val="dk2"/>
                    </a:solidFill>
                    <a:latin typeface="Tahoma" pitchFamily="34" charset="0"/>
                    <a:ea typeface="華康新儷粗黑" pitchFamily="34" charset="-120"/>
                  </a:rPr>
                  <a:t>  </a:t>
                </a:r>
                <a:r>
                  <a:rPr altLang="en-US" sz="1400" lang="en-US">
                    <a:solidFill>
                      <a:schemeClr val="dk2"/>
                    </a:solidFill>
                    <a:latin typeface="Tahoma" pitchFamily="34" charset="0"/>
                    <a:ea typeface="華康新儷粗黑" pitchFamily="34" charset="-120"/>
                  </a:rPr>
                  <a:t>Sex, age, education, alcohol, </a:t>
                </a:r>
              </a:p>
              <a:p>
                <a:pPr algn="ctr" indent="0" lvl="0" marL="0">
                  <a:spcBef>
                    <a:spcPct val="0"/>
                  </a:spcBef>
                  <a:buFontTx/>
                  <a:buNone/>
                </a:pPr>
                <a:r>
                  <a:rPr altLang="en-US" sz="1400" lang="en-US">
                    <a:solidFill>
                      <a:schemeClr val="dk2"/>
                    </a:solidFill>
                    <a:latin typeface="Tahoma" pitchFamily="34" charset="0"/>
                    <a:ea typeface="華康新儷粗黑" pitchFamily="34" charset="-120"/>
                  </a:rPr>
                  <a:t>social support, readiness</a:t>
                </a:r>
              </a:p>
              <a:p>
                <a:pPr algn="ctr" eaLnBrk="1" hangingPunct="1" indent="-274320" latinLnBrk="1" lvl="1" marL="457200">
                  <a:spcBef>
                    <a:spcPct val="0"/>
                  </a:spcBef>
                  <a:buFontTx/>
                  <a:buNone/>
                </a:pPr>
                <a:r>
                  <a:rPr altLang="en-US" sz="1400" lang="en-US">
                    <a:solidFill>
                      <a:schemeClr val="dk2"/>
                    </a:solidFill>
                    <a:latin typeface="Tahoma" pitchFamily="34" charset="0"/>
                    <a:ea typeface="華康新儷粗黑" pitchFamily="34" charset="-120"/>
                  </a:rPr>
                  <a:t>Lifestyle, Socio-Economic, Traveling</a:t>
                </a:r>
              </a:p>
              <a:p>
                <a:pPr algn="ctr" eaLnBrk="1" hangingPunct="1" indent="-274320" latinLnBrk="1" lvl="1" marL="457200">
                  <a:spcBef>
                    <a:spcPct val="0"/>
                  </a:spcBef>
                  <a:buFontTx/>
                  <a:buNone/>
                </a:pPr>
                <a:r>
                  <a:rPr altLang="en-US" sz="1400" lang="en-US">
                    <a:solidFill>
                      <a:schemeClr val="dk2"/>
                    </a:solidFill>
                    <a:latin typeface="Tahoma" pitchFamily="34" charset="0"/>
                    <a:ea typeface="華康新儷粗黑" pitchFamily="34" charset="-120"/>
                  </a:rPr>
                  <a:t>Forgetfulness, depression</a:t>
                </a:r>
              </a:p>
              <a:p>
                <a:pPr algn="ctr" eaLnBrk="1" hangingPunct="1" indent="-274320" latinLnBrk="1" lvl="1" marL="457200">
                  <a:spcBef>
                    <a:spcPct val="0"/>
                  </a:spcBef>
                  <a:buFontTx/>
                  <a:buNone/>
                </a:pPr>
                <a:endParaRPr altLang="en-US" sz="1400" lang="en-US">
                  <a:solidFill>
                    <a:schemeClr val="dk2"/>
                  </a:solidFill>
                  <a:latin typeface="Tahoma" pitchFamily="34" charset="0"/>
                  <a:ea typeface="華康新儷粗黑" pitchFamily="34" charset="-120"/>
                </a:endParaRPr>
              </a:p>
              <a:p>
                <a:pPr algn="ctr" indent="0" lvl="0" marL="0">
                  <a:spcBef>
                    <a:spcPct val="0"/>
                  </a:spcBef>
                  <a:buFontTx/>
                  <a:buNone/>
                </a:pPr>
                <a:endParaRPr altLang="en-US" sz="1200" lang="en-US">
                  <a:solidFill>
                    <a:schemeClr val="dk2"/>
                  </a:solidFill>
                  <a:latin typeface="Tahoma" pitchFamily="34" charset="0"/>
                  <a:ea typeface="華康新儷粗黑" pitchFamily="34" charset="-120"/>
                </a:endParaRPr>
              </a:p>
            </p:txBody>
          </p:sp>
          <p:sp>
            <p:nvSpPr>
              <p:cNvPr id="1049191" name=""/>
              <p:cNvSpPr/>
              <p:nvPr/>
            </p:nvSpPr>
            <p:spPr>
              <a:xfrm rot="0">
                <a:off x="3696" y="2400"/>
                <a:ext cx="1680" cy="1248"/>
              </a:xfrm>
              <a:prstGeom prst="ellipse"/>
              <a:solidFill>
                <a:srgbClr val="99CC00"/>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algn="ctr" indent="0" lvl="0" marL="0">
                  <a:spcBef>
                    <a:spcPct val="0"/>
                  </a:spcBef>
                  <a:buFontTx/>
                  <a:buNone/>
                </a:pPr>
                <a:r>
                  <a:rPr altLang="en-US" sz="2000" lang="en-US">
                    <a:solidFill>
                      <a:schemeClr val="dk2"/>
                    </a:solidFill>
                    <a:latin typeface="Tahoma" pitchFamily="34" charset="0"/>
                    <a:ea typeface="華康新儷粗黑" pitchFamily="34" charset="-120"/>
                  </a:rPr>
                  <a:t>Clinical </a:t>
                </a:r>
              </a:p>
              <a:p>
                <a:pPr algn="ctr" indent="0" lvl="0" marL="0">
                  <a:spcBef>
                    <a:spcPct val="0"/>
                  </a:spcBef>
                  <a:buFontTx/>
                  <a:buNone/>
                </a:pPr>
                <a:r>
                  <a:rPr altLang="en-US" sz="2000" lang="en-US">
                    <a:solidFill>
                      <a:schemeClr val="dk2"/>
                    </a:solidFill>
                    <a:latin typeface="Tahoma" pitchFamily="34" charset="0"/>
                    <a:ea typeface="華康新儷粗黑" pitchFamily="34" charset="-120"/>
                  </a:rPr>
                  <a:t>setting</a:t>
                </a:r>
                <a:r>
                  <a:rPr altLang="en-US" sz="2400" lang="en-US">
                    <a:solidFill>
                      <a:schemeClr val="dk2"/>
                    </a:solidFill>
                    <a:latin typeface="Tahoma" pitchFamily="34" charset="0"/>
                    <a:ea typeface="華康新儷粗黑" pitchFamily="34" charset="-120"/>
                  </a:rPr>
                  <a:t> </a:t>
                </a:r>
              </a:p>
              <a:p>
                <a:pPr algn="ctr" indent="0" lvl="0" marL="0">
                  <a:spcBef>
                    <a:spcPct val="0"/>
                  </a:spcBef>
                  <a:buFontTx/>
                  <a:buNone/>
                </a:pPr>
                <a:r>
                  <a:rPr altLang="en-US" sz="1600" lang="en-US">
                    <a:solidFill>
                      <a:schemeClr val="dk2"/>
                    </a:solidFill>
                    <a:latin typeface="Tahoma" pitchFamily="34" charset="0"/>
                    <a:ea typeface="華康新儷粗黑" pitchFamily="34" charset="-120"/>
                  </a:rPr>
                  <a:t>Friendly, supportive</a:t>
                </a:r>
              </a:p>
              <a:p>
                <a:pPr algn="ctr" indent="0" lvl="0" marL="0">
                  <a:spcBef>
                    <a:spcPct val="0"/>
                  </a:spcBef>
                  <a:buFontTx/>
                  <a:buNone/>
                </a:pPr>
                <a:r>
                  <a:rPr altLang="en-US" sz="1600" lang="en-US">
                    <a:solidFill>
                      <a:schemeClr val="dk2"/>
                    </a:solidFill>
                    <a:latin typeface="Tahoma" pitchFamily="34" charset="0"/>
                    <a:ea typeface="華康新儷粗黑" pitchFamily="34" charset="-120"/>
                  </a:rPr>
                  <a:t> non-judgmental staff</a:t>
                </a:r>
              </a:p>
              <a:p>
                <a:pPr algn="ctr" indent="0" lvl="0" marL="0">
                  <a:spcBef>
                    <a:spcPct val="0"/>
                  </a:spcBef>
                  <a:buFontTx/>
                  <a:buNone/>
                </a:pPr>
                <a:r>
                  <a:rPr altLang="en-US" sz="1400" lang="en-US">
                    <a:solidFill>
                      <a:schemeClr val="dk2"/>
                    </a:solidFill>
                    <a:latin typeface="Tahoma" pitchFamily="34" charset="0"/>
                    <a:ea typeface="華康新儷粗黑" pitchFamily="34" charset="-120"/>
                  </a:rPr>
                  <a:t>confidentiality,</a:t>
                </a:r>
                <a:r>
                  <a:rPr altLang="en-US" sz="1600" lang="en-US">
                    <a:solidFill>
                      <a:schemeClr val="dk2"/>
                    </a:solidFill>
                    <a:latin typeface="Tahoma" pitchFamily="34" charset="0"/>
                    <a:ea typeface="華康新儷粗黑" pitchFamily="34" charset="-120"/>
                  </a:rPr>
                  <a:t> convenient </a:t>
                </a:r>
              </a:p>
              <a:p>
                <a:pPr algn="ctr" indent="0" lvl="0" marL="0">
                  <a:spcBef>
                    <a:spcPct val="0"/>
                  </a:spcBef>
                  <a:buFontTx/>
                  <a:buNone/>
                </a:pPr>
                <a:r>
                  <a:rPr altLang="en-US" sz="1600" lang="en-US">
                    <a:solidFill>
                      <a:schemeClr val="dk2"/>
                    </a:solidFill>
                    <a:latin typeface="Tahoma" pitchFamily="34" charset="0"/>
                    <a:ea typeface="華康新儷粗黑" pitchFamily="34" charset="-120"/>
                  </a:rPr>
                  <a:t>appointments</a:t>
                </a:r>
              </a:p>
            </p:txBody>
          </p:sp>
          <p:grpSp>
            <p:nvGrpSpPr>
              <p:cNvPr id="317" name=""/>
              <p:cNvGrpSpPr/>
              <p:nvPr/>
            </p:nvGrpSpPr>
            <p:grpSpPr>
              <a:xfrm rot="0">
                <a:off x="1104" y="720"/>
                <a:ext cx="3696" cy="2208"/>
                <a:chOff x="1104" y="720"/>
                <a:chExt cx="3696" cy="2208"/>
              </a:xfrm>
            </p:grpSpPr>
            <p:sp>
              <p:nvSpPr>
                <p:cNvPr id="1049192" name=""/>
                <p:cNvSpPr/>
                <p:nvPr/>
              </p:nvSpPr>
              <p:spPr>
                <a:xfrm rot="0">
                  <a:off x="1104" y="816"/>
                  <a:ext cx="1632" cy="912"/>
                </a:xfrm>
                <a:prstGeom prst="ellipse"/>
                <a:solidFill>
                  <a:srgbClr val="99CCFF"/>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algn="ctr" indent="0" lvl="0" marL="0">
                    <a:spcBef>
                      <a:spcPct val="0"/>
                    </a:spcBef>
                    <a:buFontTx/>
                    <a:buNone/>
                  </a:pPr>
                  <a:r>
                    <a:rPr altLang="en-US" sz="2400" lang="en-US">
                      <a:solidFill>
                        <a:schemeClr val="dk2"/>
                      </a:solidFill>
                      <a:latin typeface="Tahoma" pitchFamily="34" charset="0"/>
                      <a:ea typeface="華康新儷粗黑" pitchFamily="34" charset="-120"/>
                    </a:rPr>
                    <a:t>Disease </a:t>
                  </a:r>
                </a:p>
                <a:p>
                  <a:pPr algn="ctr" indent="0" lvl="0" marL="0">
                    <a:spcBef>
                      <a:spcPct val="0"/>
                    </a:spcBef>
                    <a:buFontTx/>
                    <a:buNone/>
                  </a:pPr>
                  <a:r>
                    <a:rPr altLang="en-US" sz="2400" lang="en-US">
                      <a:solidFill>
                        <a:schemeClr val="dk2"/>
                      </a:solidFill>
                      <a:latin typeface="Tahoma" pitchFamily="34" charset="0"/>
                      <a:ea typeface="華康新儷粗黑" pitchFamily="34" charset="-120"/>
                    </a:rPr>
                    <a:t>Characteristics</a:t>
                  </a:r>
                </a:p>
                <a:p>
                  <a:pPr algn="ctr" indent="0" lvl="0" marL="0">
                    <a:spcBef>
                      <a:spcPct val="0"/>
                    </a:spcBef>
                    <a:buFontTx/>
                    <a:buNone/>
                  </a:pPr>
                  <a:r>
                    <a:rPr altLang="en-US" sz="1800" lang="en-US">
                      <a:solidFill>
                        <a:schemeClr val="dk2"/>
                      </a:solidFill>
                      <a:latin typeface="Tahoma" pitchFamily="34" charset="0"/>
                      <a:ea typeface="華康新儷粗黑" pitchFamily="34" charset="-120"/>
                    </a:rPr>
                    <a:t>Prior OI</a:t>
                  </a:r>
                </a:p>
              </p:txBody>
            </p:sp>
            <p:sp>
              <p:nvSpPr>
                <p:cNvPr id="1049193" name=""/>
                <p:cNvSpPr/>
                <p:nvPr/>
              </p:nvSpPr>
              <p:spPr>
                <a:xfrm rot="0">
                  <a:off x="3168" y="720"/>
                  <a:ext cx="1632" cy="1200"/>
                </a:xfrm>
                <a:prstGeom prst="ellipse"/>
                <a:solidFill>
                  <a:schemeClr val="dk1"/>
                </a:solidFill>
                <a:ln w="9525" cap="flat" cmpd="sng">
                  <a:solidFill>
                    <a:schemeClr val="dk1">
                      <a:alpha val="100000"/>
                    </a:scheme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algn="ctr" indent="0" lvl="0" marL="0">
                    <a:spcBef>
                      <a:spcPct val="0"/>
                    </a:spcBef>
                    <a:buFontTx/>
                    <a:buNone/>
                  </a:pPr>
                  <a:r>
                    <a:rPr altLang="en-US" sz="2400" lang="en-US">
                      <a:solidFill>
                        <a:schemeClr val="dk2"/>
                      </a:solidFill>
                      <a:latin typeface="Tahoma" pitchFamily="34" charset="0"/>
                      <a:ea typeface="華康新儷粗黑" pitchFamily="34" charset="-120"/>
                    </a:rPr>
                    <a:t>Patient/Provider </a:t>
                  </a:r>
                </a:p>
                <a:p>
                  <a:pPr algn="ctr" indent="0" lvl="0" marL="0">
                    <a:spcBef>
                      <a:spcPct val="0"/>
                    </a:spcBef>
                    <a:buFontTx/>
                    <a:buNone/>
                  </a:pPr>
                  <a:r>
                    <a:rPr altLang="en-US" sz="2400" lang="en-US">
                      <a:solidFill>
                        <a:schemeClr val="dk2"/>
                      </a:solidFill>
                      <a:latin typeface="Tahoma" pitchFamily="34" charset="0"/>
                      <a:ea typeface="華康新儷粗黑" pitchFamily="34" charset="-120"/>
                    </a:rPr>
                    <a:t>Relationship</a:t>
                  </a:r>
                </a:p>
                <a:p>
                  <a:pPr algn="ctr" indent="0" lvl="0" marL="0">
                    <a:spcBef>
                      <a:spcPct val="0"/>
                    </a:spcBef>
                    <a:buFontTx/>
                    <a:buNone/>
                  </a:pPr>
                  <a:r>
                    <a:rPr altLang="en-US" sz="1600" lang="en-US">
                      <a:solidFill>
                        <a:schemeClr val="dk2"/>
                      </a:solidFill>
                      <a:latin typeface="Tahoma" pitchFamily="34" charset="0"/>
                      <a:ea typeface="華康新儷粗黑" pitchFamily="34" charset="-120"/>
                    </a:rPr>
                    <a:t>Trust and confidence</a:t>
                  </a:r>
                </a:p>
              </p:txBody>
            </p:sp>
            <p:grpSp>
              <p:nvGrpSpPr>
                <p:cNvPr id="318" name=""/>
                <p:cNvGrpSpPr/>
                <p:nvPr/>
              </p:nvGrpSpPr>
              <p:grpSpPr>
                <a:xfrm rot="0">
                  <a:off x="1776" y="1728"/>
                  <a:ext cx="1968" cy="1200"/>
                  <a:chOff x="1776" y="1728"/>
                  <a:chExt cx="1968" cy="1200"/>
                </a:xfrm>
              </p:grpSpPr>
              <p:sp>
                <p:nvSpPr>
                  <p:cNvPr id="1049194" name=""/>
                  <p:cNvSpPr/>
                  <p:nvPr/>
                </p:nvSpPr>
                <p:spPr>
                  <a:xfrm rot="0">
                    <a:off x="2112" y="1968"/>
                    <a:ext cx="1344" cy="720"/>
                  </a:xfrm>
                  <a:prstGeom prst="rect"/>
                  <a:solidFill>
                    <a:srgbClr val="C0C0C0"/>
                  </a:solidFill>
                  <a:ln w="127000" cap="flat" cmpd="sng">
                    <a:solidFill>
                      <a:srgbClr val="DD0000">
                        <a:alpha val="100000"/>
                      </a:srgbClr>
                    </a:solidFill>
                    <a:prstDash val="solid"/>
                    <a:round/>
                  </a:ln>
                </p:spPr>
                <p:txBody>
                  <a:bodyPr anchor="ctr" bIns="45720" lIns="91440" rIns="91440" tIns="45720" wrap="none"/>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algn="ctr" indent="0" lvl="0" marL="0">
                      <a:spcBef>
                        <a:spcPct val="0"/>
                      </a:spcBef>
                      <a:buFontTx/>
                      <a:buNone/>
                    </a:pPr>
                    <a:endParaRPr altLang="en-US" sz="2400" lang="en-US">
                      <a:latin typeface="Tahoma" pitchFamily="34" charset="0"/>
                      <a:ea typeface="華康新儷粗黑" pitchFamily="34" charset="-120"/>
                    </a:endParaRPr>
                  </a:p>
                </p:txBody>
              </p:sp>
              <p:sp>
                <p:nvSpPr>
                  <p:cNvPr id="1049195" name=""/>
                  <p:cNvSpPr/>
                  <p:nvPr/>
                </p:nvSpPr>
                <p:spPr>
                  <a:xfrm rot="0">
                    <a:off x="2256" y="2112"/>
                    <a:ext cx="1056" cy="392"/>
                  </a:xfrm>
                  <a:prstGeom prst="rect"/>
                </p:spPr>
                <p:txBody>
                  <a:bodyPr bIns="45720" fromWordArt="1" lIns="91440" rIns="91440" tIns="45720" wrap="none">
                    <a:prstTxWarp prst="textPlain">
                      <a:avLst>
                        <a:gd fmla="val 50000" name="adj"/>
                      </a:avLst>
                    </a:prstTxWarp>
                  </a:bodyPr>
                  <a:p>
                    <a:pPr algn="ctr"/>
                    <a:r>
                      <a:rPr b="1" sz="3600" i="0" kern="10" normalizeH="0" spc="719">
                        <a:ln w="12700" cap="flat" cmpd="sng">
                          <a:solidFill>
                            <a:srgbClr val="3333CC">
                              <a:alpha val="100000"/>
                            </a:srgbClr>
                          </a:solidFill>
                          <a:prstDash val="solid"/>
                          <a:round/>
                        </a:ln>
                        <a:solidFill>
                          <a:schemeClr val="dk2">
                            <a:alpha val="50195"/>
                          </a:schemeClr>
                        </a:solidFill>
                        <a:effectLst>
                          <a:outerShdw algn="ctr" dir="2021403" dist="45790" kx="0" sx="100000" sy="100000">
                            <a:srgbClr val="9999FF">
                              <a:alpha val="100000"/>
                            </a:srgbClr>
                          </a:outerShdw>
                        </a:effectLst>
                        <a:latin typeface="Arial Black"/>
                        <a:ea typeface="Arial Black"/>
                      </a:rPr>
                      <a:t>ADHERENCE</a:t>
                    </a:r>
                  </a:p>
                </p:txBody>
              </p:sp>
              <p:sp>
                <p:nvSpPr>
                  <p:cNvPr id="1049196" name=""/>
                  <p:cNvSpPr/>
                  <p:nvPr/>
                </p:nvSpPr>
                <p:spPr>
                  <a:xfrm rot="3881661">
                    <a:off x="2033" y="1700"/>
                    <a:ext cx="198" cy="253"/>
                  </a:xfrm>
                  <a:prstGeom prst="leftRightArrow">
                    <a:avLst>
                      <a:gd name="adj1" fmla="val 50000"/>
                      <a:gd name="adj2" fmla="val 25000"/>
                    </a:avLst>
                  </a:prstGeom>
                  <a:solidFill>
                    <a:srgbClr val="CC99FF">
                      <a:alpha val="50195"/>
                    </a:srgbClr>
                  </a:soli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5pPr>
                  </a:lstStyle>
                  <a:p>
                    <a:pPr lvl="0"/>
                    <a:endParaRPr altLang="en-US" b="1" sz="1400" lang="en-US">
                      <a:solidFill>
                        <a:srgbClr val="FFFFFF"/>
                      </a:solidFill>
                      <a:effectLst>
                        <a:outerShdw algn="tl" blurRad="38100" dir="2700000" dist="38100">
                          <a:srgbClr val="C0C0C0"/>
                        </a:outerShdw>
                      </a:effectLst>
                      <a:ea typeface="華康新儷粗黑" pitchFamily="34" charset="-120"/>
                    </a:endParaRPr>
                  </a:p>
                </p:txBody>
              </p:sp>
              <p:sp>
                <p:nvSpPr>
                  <p:cNvPr id="1049197" name=""/>
                  <p:cNvSpPr/>
                  <p:nvPr/>
                </p:nvSpPr>
                <p:spPr>
                  <a:xfrm rot="16200000">
                    <a:off x="2543" y="2700"/>
                    <a:ext cx="193" cy="287"/>
                  </a:xfrm>
                  <a:prstGeom prst="leftRightArrow">
                    <a:avLst>
                      <a:gd name="adj1" fmla="val 50000"/>
                      <a:gd name="adj2" fmla="val 25000"/>
                    </a:avLst>
                  </a:prstGeom>
                  <a:solidFill>
                    <a:srgbClr val="FF9900">
                      <a:alpha val="50195"/>
                    </a:srgbClr>
                  </a:soli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5pPr>
                  </a:lstStyle>
                  <a:p>
                    <a:pPr lvl="0"/>
                    <a:endParaRPr altLang="en-US" b="1" sz="1400" lang="en-US">
                      <a:solidFill>
                        <a:srgbClr val="FFFFFF"/>
                      </a:solidFill>
                      <a:effectLst>
                        <a:outerShdw algn="tl" blurRad="38100" dir="2700000" dist="38100">
                          <a:srgbClr val="C0C0C0"/>
                        </a:outerShdw>
                      </a:effectLst>
                      <a:ea typeface="華康新儷粗黑" pitchFamily="34" charset="-120"/>
                    </a:endParaRPr>
                  </a:p>
                </p:txBody>
              </p:sp>
              <p:sp>
                <p:nvSpPr>
                  <p:cNvPr id="1049198" name=""/>
                  <p:cNvSpPr/>
                  <p:nvPr/>
                </p:nvSpPr>
                <p:spPr>
                  <a:xfrm rot="11928713">
                    <a:off x="3456" y="2643"/>
                    <a:ext cx="288" cy="237"/>
                  </a:xfrm>
                  <a:prstGeom prst="leftRightArrow">
                    <a:avLst>
                      <a:gd name="adj1" fmla="val 50000"/>
                      <a:gd name="adj2" fmla="val 24000"/>
                    </a:avLst>
                  </a:prstGeom>
                  <a:solidFill>
                    <a:srgbClr val="99CC00"/>
                  </a:soli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5pPr>
                  </a:lstStyle>
                  <a:p>
                    <a:pPr lvl="0"/>
                    <a:endParaRPr altLang="en-US" b="1" sz="1400" lang="en-US">
                      <a:solidFill>
                        <a:srgbClr val="FFFFFF"/>
                      </a:solidFill>
                      <a:effectLst>
                        <a:outerShdw algn="tl" blurRad="38100" dir="2700000" dist="38100">
                          <a:srgbClr val="C0C0C0"/>
                        </a:outerShdw>
                      </a:effectLst>
                      <a:ea typeface="華康新儷粗黑" pitchFamily="34" charset="-120"/>
                    </a:endParaRPr>
                  </a:p>
                </p:txBody>
              </p:sp>
              <p:sp>
                <p:nvSpPr>
                  <p:cNvPr id="1049199" name=""/>
                  <p:cNvSpPr/>
                  <p:nvPr/>
                </p:nvSpPr>
                <p:spPr>
                  <a:xfrm rot="0">
                    <a:off x="1776" y="2162"/>
                    <a:ext cx="288" cy="244"/>
                  </a:xfrm>
                  <a:prstGeom prst="leftRightArrow">
                    <a:avLst>
                      <a:gd name="adj1" fmla="val 50000"/>
                      <a:gd name="adj2" fmla="val 23803"/>
                    </a:avLst>
                  </a:prstGeom>
                  <a:solidFill>
                    <a:srgbClr val="00FFFF">
                      <a:alpha val="50195"/>
                    </a:srgbClr>
                  </a:soli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5pPr>
                  </a:lstStyle>
                  <a:p>
                    <a:pPr lvl="0"/>
                    <a:endParaRPr altLang="en-US" b="1" sz="1400" lang="en-US">
                      <a:solidFill>
                        <a:srgbClr val="FFFFFF"/>
                      </a:solidFill>
                      <a:effectLst>
                        <a:outerShdw algn="tl" blurRad="38100" dir="2700000" dist="38100">
                          <a:srgbClr val="C0C0C0"/>
                        </a:outerShdw>
                      </a:effectLst>
                      <a:ea typeface="華康新儷粗黑" pitchFamily="34" charset="-120"/>
                    </a:endParaRPr>
                  </a:p>
                </p:txBody>
              </p:sp>
              <p:sp>
                <p:nvSpPr>
                  <p:cNvPr id="1049200" name=""/>
                  <p:cNvSpPr/>
                  <p:nvPr/>
                </p:nvSpPr>
                <p:spPr>
                  <a:xfrm rot="18794662">
                    <a:off x="3439" y="1779"/>
                    <a:ext cx="200" cy="300"/>
                  </a:xfrm>
                  <a:prstGeom prst="leftRightArrow">
                    <a:avLst>
                      <a:gd name="adj1" fmla="val 50000"/>
                      <a:gd name="adj2" fmla="val 25000"/>
                    </a:avLst>
                  </a:prstGeom>
                  <a:solidFill>
                    <a:srgbClr val="FFE6E9"/>
                  </a:solidFill>
                  <a:ln w="9525"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34" charset="0"/>
                        <a:ea typeface="Arial" pitchFamily="34" charset="0"/>
                        <a:sym typeface="Arial" pitchFamily="34" charset="0"/>
                      </a:defRPr>
                    </a:lvl5pPr>
                  </a:lstStyle>
                  <a:p>
                    <a:pPr lvl="0"/>
                    <a:endParaRPr altLang="en-US" b="1" sz="1400" lang="en-US">
                      <a:solidFill>
                        <a:srgbClr val="FFFFFF"/>
                      </a:solidFill>
                      <a:effectLst>
                        <a:outerShdw algn="tl" blurRad="38100" dir="2700000" dist="38100">
                          <a:srgbClr val="C0C0C0"/>
                        </a:outerShdw>
                      </a:effectLst>
                      <a:ea typeface="華康新儷粗黑" pitchFamily="34" charset="-120"/>
                    </a:endParaRPr>
                  </a:p>
                </p:txBody>
              </p:sp>
            </p:grpSp>
          </p:grpSp>
        </p:grpSp>
      </p:gr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0"/>
                                  </p:stCondLst>
                                  <p:childTnLst>
                                    <p:set>
                                      <p:cBhvr>
                                        <p:cTn dur="1" fill="hold" id="6">
                                          <p:stCondLst>
                                            <p:cond delay="0"/>
                                          </p:stCondLst>
                                        </p:cTn>
                                        <p:tgtEl>
                                          <p:spTgt spid="1049188"/>
                                        </p:tgtEl>
                                        <p:attrNameLst>
                                          <p:attrName>style.visibility</p:attrName>
                                        </p:attrNameLst>
                                      </p:cBhvr>
                                      <p:to>
                                        <p:strVal val="visible"/>
                                      </p:to>
                                    </p:set>
                                    <p:anim calcmode="lin" valueType="num">
                                      <p:cBhvr additive="base">
                                        <p:cTn dur="500" fill="hold" id="7"/>
                                        <p:tgtEl>
                                          <p:spTgt spid="1049188"/>
                                        </p:tgtEl>
                                        <p:attrNameLst>
                                          <p:attrName>ppt_x</p:attrName>
                                        </p:attrNameLst>
                                      </p:cBhvr>
                                      <p:tavLst>
                                        <p:tav tm="0">
                                          <p:val>
                                            <p:strVal val="0-#ppt_w/2"/>
                                          </p:val>
                                        </p:tav>
                                        <p:tav tm="100000">
                                          <p:val>
                                            <p:strVal val="#ppt_x"/>
                                          </p:val>
                                        </p:tav>
                                      </p:tavLst>
                                    </p:anim>
                                    <p:anim calcmode="lin" valueType="num">
                                      <p:cBhvr additive="base">
                                        <p:cTn dur="500" fill="hold" id="8"/>
                                        <p:tgtEl>
                                          <p:spTgt spid="1049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8" grpId="0" uiExpand="0" build="whole"/>
    </p:bldLst>
  </p:timing>
</p:sld>
</file>

<file path=ppt/slides/slide73.xml><?xml version="1.0" encoding="utf-8"?>
<p:sld xmlns:a="http://schemas.openxmlformats.org/drawingml/2006/main" xmlns:r="http://schemas.openxmlformats.org/officeDocument/2006/relationships" xmlns:p="http://schemas.openxmlformats.org/presentationml/2006/main" showMasterSp="1">
  <p:cSld>
    <p:spTree>
      <p:nvGrpSpPr>
        <p:cNvPr id="321" name=""/>
        <p:cNvGrpSpPr/>
        <p:nvPr/>
      </p:nvGrpSpPr>
      <p:grpSpPr>
        <a:xfrm rot="0">
          <a:off x="0" y="0"/>
          <a:ext cx="0" cy="0"/>
          <a:chOff x="0" y="0"/>
          <a:chExt cx="0" cy="0"/>
        </a:xfrm>
      </p:grpSpPr>
      <p:sp>
        <p:nvSpPr>
          <p:cNvPr id="1049205" name=""/>
          <p:cNvSpPr txBox="1"/>
          <p:nvPr/>
        </p:nvSpPr>
        <p:spPr>
          <a:xfrm rot="0">
            <a:off x="457200" y="6356350"/>
            <a:ext cx="2133600" cy="36512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fld id="{566ABCEB-ACFC-4714-9973-3DA970169C29}" type="slidenum">
              <a:rPr altLang="en-US" sz="1200" lang="en-US">
                <a:solidFill>
                  <a:srgbClr val="898989"/>
                </a:solidFill>
                <a:latin typeface="Arial" pitchFamily="34" charset="0"/>
                <a:ea typeface="Arial" pitchFamily="34" charset="0"/>
              </a:rPr>
              <a:pPr eaLnBrk="1" hangingPunct="1" indent="0" latinLnBrk="1" lvl="0" marL="0">
                <a:spcBef>
                  <a:spcPct val="0"/>
                </a:spcBef>
                <a:buFontTx/>
                <a:buNone/>
              </a:pPr>
              <a:t>73</a:t>
            </a:fld>
            <a:endParaRPr altLang="en-US" sz="1200" lang="en-US">
              <a:solidFill>
                <a:srgbClr val="898989"/>
              </a:solidFill>
              <a:latin typeface="Arial" pitchFamily="34" charset="0"/>
              <a:ea typeface="Arial" pitchFamily="34" charset="0"/>
            </a:endParaRPr>
          </a:p>
        </p:txBody>
      </p:sp>
      <p:sp>
        <p:nvSpPr>
          <p:cNvPr id="1049206" name=""/>
          <p:cNvSpPr/>
          <p:nvPr>
            <p:ph type="title" sz="full" idx="4294967295"/>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Some Barriers to Adherence</a:t>
            </a:r>
          </a:p>
        </p:txBody>
      </p:sp>
      <p:sp>
        <p:nvSpPr>
          <p:cNvPr id="1049207" name=""/>
          <p:cNvSpPr/>
          <p:nvPr>
            <p:ph type="body" sz="full" idx="4294967295"/>
          </p:nvPr>
        </p:nvSpPr>
        <p:spPr>
          <a:xfrm rot="0">
            <a:off x="609600" y="1524000"/>
            <a:ext cx="8193087" cy="445928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latinLnBrk="1" lvl="0">
              <a:lnSpc>
                <a:spcPct val="90000"/>
              </a:lnSpc>
            </a:pPr>
            <a:r>
              <a:rPr altLang="en-US" sz="2000" lang="en-US"/>
              <a:t>Communication difficulties</a:t>
            </a:r>
          </a:p>
          <a:p>
            <a:pPr eaLnBrk="1" hangingPunct="1" latinLnBrk="1" lvl="0">
              <a:lnSpc>
                <a:spcPct val="90000"/>
              </a:lnSpc>
            </a:pPr>
            <a:r>
              <a:rPr altLang="en-US" sz="2000" lang="en-US"/>
              <a:t>Low literacy, if written</a:t>
            </a:r>
          </a:p>
          <a:p>
            <a:pPr eaLnBrk="1" hangingPunct="1" latinLnBrk="1" lvl="0">
              <a:lnSpc>
                <a:spcPct val="90000"/>
              </a:lnSpc>
            </a:pPr>
            <a:r>
              <a:rPr altLang="en-US" sz="2000" lang="en-US"/>
              <a:t>Unstable living conditions- </a:t>
            </a:r>
            <a:r>
              <a:rPr altLang="en-US" sz="1800" lang="en-US"/>
              <a:t>lack of social support</a:t>
            </a:r>
          </a:p>
          <a:p>
            <a:pPr eaLnBrk="1" hangingPunct="1" latinLnBrk="1" lvl="0">
              <a:lnSpc>
                <a:spcPct val="90000"/>
              </a:lnSpc>
            </a:pPr>
            <a:r>
              <a:rPr altLang="en-US" sz="2000" lang="en-US"/>
              <a:t>Discomfort with disclosure of HIV status, which</a:t>
            </a:r>
          </a:p>
          <a:p>
            <a:pPr eaLnBrk="1" hangingPunct="1" latinLnBrk="1" lvl="0">
              <a:lnSpc>
                <a:spcPct val="90000"/>
              </a:lnSpc>
              <a:buNone/>
            </a:pPr>
            <a:r>
              <a:rPr altLang="en-US" sz="2000" lang="en-US"/>
              <a:t>    may became known when medications are taken</a:t>
            </a:r>
          </a:p>
          <a:p>
            <a:pPr eaLnBrk="1" hangingPunct="1" latinLnBrk="1" lvl="0">
              <a:lnSpc>
                <a:spcPct val="90000"/>
              </a:lnSpc>
            </a:pPr>
            <a:r>
              <a:rPr altLang="en-US" sz="2000" lang="en-US"/>
              <a:t>Stigmas, denial and discrimination</a:t>
            </a:r>
          </a:p>
          <a:p>
            <a:pPr eaLnBrk="1" hangingPunct="1" latinLnBrk="1" lvl="0">
              <a:lnSpc>
                <a:spcPct val="90000"/>
              </a:lnSpc>
            </a:pPr>
            <a:r>
              <a:rPr altLang="en-US" sz="2000" lang="en-US"/>
              <a:t>Difficulties in accessing adequate health care</a:t>
            </a:r>
          </a:p>
          <a:p>
            <a:pPr eaLnBrk="1" hangingPunct="1" latinLnBrk="1" lvl="0">
              <a:lnSpc>
                <a:spcPct val="90000"/>
              </a:lnSpc>
            </a:pPr>
            <a:r>
              <a:rPr altLang="en-US" sz="2000" lang="en-US"/>
              <a:t>Competing priorities-</a:t>
            </a:r>
            <a:r>
              <a:rPr altLang="en-US" sz="2400" lang="en-US"/>
              <a:t> </a:t>
            </a:r>
            <a:r>
              <a:rPr altLang="en-US" sz="1600" lang="en-US"/>
              <a:t>Work, Child care, lifestyle </a:t>
            </a:r>
            <a:r>
              <a:rPr altLang="en-US" b="1" sz="1600" lang="en-US">
                <a:solidFill>
                  <a:schemeClr val="folHlink"/>
                </a:solidFill>
              </a:rPr>
              <a:t>[may be seen as more pressing than taking medications regularly]</a:t>
            </a:r>
          </a:p>
          <a:p>
            <a:pPr eaLnBrk="1" hangingPunct="1" latinLnBrk="1" lvl="0">
              <a:lnSpc>
                <a:spcPct val="90000"/>
              </a:lnSpc>
            </a:pPr>
            <a:r>
              <a:rPr altLang="en-US" sz="2000" lang="en-US"/>
              <a:t>Alcohol and drug use</a:t>
            </a:r>
          </a:p>
          <a:p>
            <a:pPr eaLnBrk="1" hangingPunct="1" latinLnBrk="1" lvl="0">
              <a:lnSpc>
                <a:spcPct val="90000"/>
              </a:lnSpc>
            </a:pPr>
            <a:r>
              <a:rPr altLang="en-US" sz="2000" lang="en-US"/>
              <a:t>Depression</a:t>
            </a:r>
          </a:p>
          <a:p>
            <a:pPr eaLnBrk="1" hangingPunct="1" latinLnBrk="1" lvl="1">
              <a:lnSpc>
                <a:spcPct val="90000"/>
              </a:lnSpc>
              <a:buFont typeface="Wingdings" pitchFamily="2" charset="2"/>
              <a:buNone/>
            </a:pPr>
            <a:endParaRPr altLang="en-US" sz="2000" lang="en-US"/>
          </a:p>
        </p:txBody>
      </p:sp>
    </p:spTree>
  </p:cSld>
  <p:clrMapOvr>
    <a:masterClrMapping/>
  </p:clrMapOvr>
  <p:transition xmlns:p14="http://schemas.microsoft.com/office/powerpoint/2010/main" spd="fast" advClick="1">
    <p:cut thruBlk="0"/>
  </p:transition>
  <p:timing>
    <p:tnLst>
      <p:par>
        <p:cTn dur="indefinite" id="1" nodeType="tmRoot">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grpId="0" id="5" nodeType="afterEffect" presetClass="entr" presetID="2" presetSubtype="8">
                                  <p:stCondLst>
                                    <p:cond delay="1000"/>
                                  </p:stCondLst>
                                  <p:childTnLst>
                                    <p:set>
                                      <p:cBhvr>
                                        <p:cTn dur="1" fill="hold" id="6">
                                          <p:stCondLst>
                                            <p:cond delay="0"/>
                                          </p:stCondLst>
                                        </p:cTn>
                                        <p:tgtEl>
                                          <p:spTgt spid="1049206"/>
                                        </p:tgtEl>
                                        <p:attrNameLst>
                                          <p:attrName>style.visibility</p:attrName>
                                        </p:attrNameLst>
                                      </p:cBhvr>
                                      <p:to>
                                        <p:strVal val="visible"/>
                                      </p:to>
                                    </p:set>
                                    <p:anim calcmode="lin" valueType="num">
                                      <p:cBhvr additive="base">
                                        <p:cTn dur="500" fill="hold" id="7"/>
                                        <p:tgtEl>
                                          <p:spTgt spid="1049206"/>
                                        </p:tgtEl>
                                        <p:attrNameLst>
                                          <p:attrName>ppt_x</p:attrName>
                                        </p:attrNameLst>
                                      </p:cBhvr>
                                      <p:tavLst>
                                        <p:tav tm="0">
                                          <p:val>
                                            <p:strVal val="0-#ppt_w/2"/>
                                          </p:val>
                                        </p:tav>
                                        <p:tav tm="100000">
                                          <p:val>
                                            <p:strVal val="#ppt_x"/>
                                          </p:val>
                                        </p:tav>
                                      </p:tavLst>
                                    </p:anim>
                                    <p:anim calcmode="lin" valueType="num">
                                      <p:cBhvr additive="base">
                                        <p:cTn dur="500" fill="hold" id="8"/>
                                        <p:tgtEl>
                                          <p:spTgt spid="1049206"/>
                                        </p:tgtEl>
                                        <p:attrNameLst>
                                          <p:attrName>ppt_y</p:attrName>
                                        </p:attrNameLst>
                                      </p:cBhvr>
                                      <p:tavLst>
                                        <p:tav tm="0">
                                          <p:val>
                                            <p:strVal val="#ppt_y"/>
                                          </p:val>
                                        </p:tav>
                                        <p:tav tm="100000">
                                          <p:val>
                                            <p:strVal val="#ppt_y"/>
                                          </p:val>
                                        </p:tav>
                                      </p:tavLst>
                                    </p:anim>
                                  </p:childTnLst>
                                </p:cTn>
                              </p:par>
                            </p:childTnLst>
                          </p:cTn>
                        </p:par>
                        <p:par>
                          <p:cTn fill="hold" id="9" nodeType="afterGroup">
                            <p:stCondLst>
                              <p:cond delay="1500"/>
                            </p:stCondLst>
                            <p:childTnLst>
                              <p:par>
                                <p:cTn fill="hold" grpId="0" id="10" nodeType="afterEffect" presetClass="entr" presetID="17" presetSubtype="10">
                                  <p:stCondLst>
                                    <p:cond delay="1000"/>
                                  </p:stCondLst>
                                  <p:childTnLst>
                                    <p:set>
                                      <p:cBhvr>
                                        <p:cTn dur="1" fill="hold" id="11">
                                          <p:stCondLst>
                                            <p:cond delay="0"/>
                                          </p:stCondLst>
                                        </p:cTn>
                                        <p:tgtEl>
                                          <p:spTgt spid="1049207">
                                            <p:txEl>
                                              <p:charRg st="0" end="27"/>
                                            </p:txEl>
                                          </p:spTgt>
                                        </p:tgtEl>
                                        <p:attrNameLst>
                                          <p:attrName>style.visibility</p:attrName>
                                        </p:attrNameLst>
                                      </p:cBhvr>
                                      <p:to>
                                        <p:strVal val="visible"/>
                                      </p:to>
                                    </p:set>
                                    <p:anim calcmode="lin" valueType="num">
                                      <p:cBhvr>
                                        <p:cTn dur="500" fill="hold" id="12"/>
                                        <p:tgtEl>
                                          <p:spTgt spid="1049207">
                                            <p:txEl>
                                              <p:charRg st="0" end="27"/>
                                            </p:txEl>
                                          </p:spTgt>
                                        </p:tgtEl>
                                        <p:attrNameLst>
                                          <p:attrName>ppt_w</p:attrName>
                                        </p:attrNameLst>
                                      </p:cBhvr>
                                      <p:tavLst>
                                        <p:tav tm="0">
                                          <p:val>
                                            <p:fltVal val="0.0"/>
                                          </p:val>
                                        </p:tav>
                                        <p:tav tm="100000">
                                          <p:val>
                                            <p:strVal val="#ppt_w"/>
                                          </p:val>
                                        </p:tav>
                                      </p:tavLst>
                                    </p:anim>
                                    <p:anim calcmode="lin" valueType="num">
                                      <p:cBhvr>
                                        <p:cTn dur="500" fill="hold" id="13"/>
                                        <p:tgtEl>
                                          <p:spTgt spid="1049207">
                                            <p:txEl>
                                              <p:charRg st="0" end="27"/>
                                            </p:txEl>
                                          </p:spTgt>
                                        </p:tgtEl>
                                        <p:attrNameLst>
                                          <p:attrName>ppt_h</p:attrName>
                                        </p:attrNameLst>
                                      </p:cBhvr>
                                      <p:tavLst>
                                        <p:tav tm="0">
                                          <p:val>
                                            <p:strVal val="#ppt_h"/>
                                          </p:val>
                                        </p:tav>
                                        <p:tav tm="100000">
                                          <p:val>
                                            <p:strVal val="#ppt_h"/>
                                          </p:val>
                                        </p:tav>
                                      </p:tavLst>
                                    </p:anim>
                                  </p:childTnLst>
                                </p:cTn>
                              </p:par>
                            </p:childTnLst>
                          </p:cTn>
                        </p:par>
                        <p:par>
                          <p:cTn fill="hold" id="14" nodeType="afterGroup">
                            <p:stCondLst>
                              <p:cond delay="3000"/>
                            </p:stCondLst>
                            <p:childTnLst>
                              <p:par>
                                <p:cTn fill="hold" grpId="0" id="15" nodeType="afterEffect" presetClass="entr" presetID="17" presetSubtype="10">
                                  <p:stCondLst>
                                    <p:cond delay="1000"/>
                                  </p:stCondLst>
                                  <p:childTnLst>
                                    <p:set>
                                      <p:cBhvr>
                                        <p:cTn dur="1" fill="hold" id="16">
                                          <p:stCondLst>
                                            <p:cond delay="0"/>
                                          </p:stCondLst>
                                        </p:cTn>
                                        <p:tgtEl>
                                          <p:spTgt spid="1049207">
                                            <p:txEl>
                                              <p:charRg st="27" end="52"/>
                                            </p:txEl>
                                          </p:spTgt>
                                        </p:tgtEl>
                                        <p:attrNameLst>
                                          <p:attrName>style.visibility</p:attrName>
                                        </p:attrNameLst>
                                      </p:cBhvr>
                                      <p:to>
                                        <p:strVal val="visible"/>
                                      </p:to>
                                    </p:set>
                                    <p:anim calcmode="lin" valueType="num">
                                      <p:cBhvr>
                                        <p:cTn dur="500" fill="hold" id="17"/>
                                        <p:tgtEl>
                                          <p:spTgt spid="1049207">
                                            <p:txEl>
                                              <p:charRg st="27" end="52"/>
                                            </p:txEl>
                                          </p:spTgt>
                                        </p:tgtEl>
                                        <p:attrNameLst>
                                          <p:attrName>ppt_w</p:attrName>
                                        </p:attrNameLst>
                                      </p:cBhvr>
                                      <p:tavLst>
                                        <p:tav tm="0">
                                          <p:val>
                                            <p:fltVal val="0.0"/>
                                          </p:val>
                                        </p:tav>
                                        <p:tav tm="100000">
                                          <p:val>
                                            <p:strVal val="#ppt_w"/>
                                          </p:val>
                                        </p:tav>
                                      </p:tavLst>
                                    </p:anim>
                                    <p:anim calcmode="lin" valueType="num">
                                      <p:cBhvr>
                                        <p:cTn dur="500" fill="hold" id="18"/>
                                        <p:tgtEl>
                                          <p:spTgt spid="1049207">
                                            <p:txEl>
                                              <p:charRg st="27" end="52"/>
                                            </p:txEl>
                                          </p:spTgt>
                                        </p:tgtEl>
                                        <p:attrNameLst>
                                          <p:attrName>ppt_h</p:attrName>
                                        </p:attrNameLst>
                                      </p:cBhvr>
                                      <p:tavLst>
                                        <p:tav tm="0">
                                          <p:val>
                                            <p:strVal val="#ppt_h"/>
                                          </p:val>
                                        </p:tav>
                                        <p:tav tm="100000">
                                          <p:val>
                                            <p:strVal val="#ppt_h"/>
                                          </p:val>
                                        </p:tav>
                                      </p:tavLst>
                                    </p:anim>
                                  </p:childTnLst>
                                </p:cTn>
                              </p:par>
                            </p:childTnLst>
                          </p:cTn>
                        </p:par>
                        <p:par>
                          <p:cTn fill="hold" id="19" nodeType="afterGroup">
                            <p:stCondLst>
                              <p:cond delay="4500"/>
                            </p:stCondLst>
                            <p:childTnLst>
                              <p:par>
                                <p:cTn fill="hold" grpId="0" id="20" nodeType="afterEffect" presetClass="entr" presetID="17" presetSubtype="10">
                                  <p:stCondLst>
                                    <p:cond delay="1000"/>
                                  </p:stCondLst>
                                  <p:childTnLst>
                                    <p:set>
                                      <p:cBhvr>
                                        <p:cTn dur="1" fill="hold" id="21">
                                          <p:stCondLst>
                                            <p:cond delay="0"/>
                                          </p:stCondLst>
                                        </p:cTn>
                                        <p:tgtEl>
                                          <p:spTgt spid="1049207">
                                            <p:txEl>
                                              <p:charRg st="52" end="103"/>
                                            </p:txEl>
                                          </p:spTgt>
                                        </p:tgtEl>
                                        <p:attrNameLst>
                                          <p:attrName>style.visibility</p:attrName>
                                        </p:attrNameLst>
                                      </p:cBhvr>
                                      <p:to>
                                        <p:strVal val="visible"/>
                                      </p:to>
                                    </p:set>
                                    <p:anim calcmode="lin" valueType="num">
                                      <p:cBhvr>
                                        <p:cTn dur="500" fill="hold" id="22"/>
                                        <p:tgtEl>
                                          <p:spTgt spid="1049207">
                                            <p:txEl>
                                              <p:charRg st="52" end="103"/>
                                            </p:txEl>
                                          </p:spTgt>
                                        </p:tgtEl>
                                        <p:attrNameLst>
                                          <p:attrName>ppt_w</p:attrName>
                                        </p:attrNameLst>
                                      </p:cBhvr>
                                      <p:tavLst>
                                        <p:tav tm="0">
                                          <p:val>
                                            <p:fltVal val="0.0"/>
                                          </p:val>
                                        </p:tav>
                                        <p:tav tm="100000">
                                          <p:val>
                                            <p:strVal val="#ppt_w"/>
                                          </p:val>
                                        </p:tav>
                                      </p:tavLst>
                                    </p:anim>
                                    <p:anim calcmode="lin" valueType="num">
                                      <p:cBhvr>
                                        <p:cTn dur="500" fill="hold" id="23"/>
                                        <p:tgtEl>
                                          <p:spTgt spid="1049207">
                                            <p:txEl>
                                              <p:charRg st="52" end="103"/>
                                            </p:txEl>
                                          </p:spTgt>
                                        </p:tgtEl>
                                        <p:attrNameLst>
                                          <p:attrName>ppt_h</p:attrName>
                                        </p:attrNameLst>
                                      </p:cBhvr>
                                      <p:tavLst>
                                        <p:tav tm="0">
                                          <p:val>
                                            <p:strVal val="#ppt_h"/>
                                          </p:val>
                                        </p:tav>
                                        <p:tav tm="100000">
                                          <p:val>
                                            <p:strVal val="#ppt_h"/>
                                          </p:val>
                                        </p:tav>
                                      </p:tavLst>
                                    </p:anim>
                                  </p:childTnLst>
                                </p:cTn>
                              </p:par>
                            </p:childTnLst>
                          </p:cTn>
                        </p:par>
                        <p:par>
                          <p:cTn fill="hold" id="24" nodeType="afterGroup">
                            <p:stCondLst>
                              <p:cond delay="6000"/>
                            </p:stCondLst>
                            <p:childTnLst>
                              <p:par>
                                <p:cTn fill="hold" grpId="0" id="25" nodeType="afterEffect" presetClass="entr" presetID="17" presetSubtype="10">
                                  <p:stCondLst>
                                    <p:cond delay="1000"/>
                                  </p:stCondLst>
                                  <p:childTnLst>
                                    <p:set>
                                      <p:cBhvr>
                                        <p:cTn dur="1" fill="hold" id="26">
                                          <p:stCondLst>
                                            <p:cond delay="0"/>
                                          </p:stCondLst>
                                        </p:cTn>
                                        <p:tgtEl>
                                          <p:spTgt spid="1049207">
                                            <p:txEl>
                                              <p:charRg st="103" end="151"/>
                                            </p:txEl>
                                          </p:spTgt>
                                        </p:tgtEl>
                                        <p:attrNameLst>
                                          <p:attrName>style.visibility</p:attrName>
                                        </p:attrNameLst>
                                      </p:cBhvr>
                                      <p:to>
                                        <p:strVal val="visible"/>
                                      </p:to>
                                    </p:set>
                                    <p:anim calcmode="lin" valueType="num">
                                      <p:cBhvr>
                                        <p:cTn dur="500" fill="hold" id="27"/>
                                        <p:tgtEl>
                                          <p:spTgt spid="1049207">
                                            <p:txEl>
                                              <p:charRg st="103" end="151"/>
                                            </p:txEl>
                                          </p:spTgt>
                                        </p:tgtEl>
                                        <p:attrNameLst>
                                          <p:attrName>ppt_w</p:attrName>
                                        </p:attrNameLst>
                                      </p:cBhvr>
                                      <p:tavLst>
                                        <p:tav tm="0">
                                          <p:val>
                                            <p:fltVal val="0.0"/>
                                          </p:val>
                                        </p:tav>
                                        <p:tav tm="100000">
                                          <p:val>
                                            <p:strVal val="#ppt_w"/>
                                          </p:val>
                                        </p:tav>
                                      </p:tavLst>
                                    </p:anim>
                                    <p:anim calcmode="lin" valueType="num">
                                      <p:cBhvr>
                                        <p:cTn dur="500" fill="hold" id="28"/>
                                        <p:tgtEl>
                                          <p:spTgt spid="1049207">
                                            <p:txEl>
                                              <p:charRg st="103" end="151"/>
                                            </p:txEl>
                                          </p:spTgt>
                                        </p:tgtEl>
                                        <p:attrNameLst>
                                          <p:attrName>ppt_h</p:attrName>
                                        </p:attrNameLst>
                                      </p:cBhvr>
                                      <p:tavLst>
                                        <p:tav tm="0">
                                          <p:val>
                                            <p:strVal val="#ppt_h"/>
                                          </p:val>
                                        </p:tav>
                                        <p:tav tm="100000">
                                          <p:val>
                                            <p:strVal val="#ppt_h"/>
                                          </p:val>
                                        </p:tav>
                                      </p:tavLst>
                                    </p:anim>
                                  </p:childTnLst>
                                </p:cTn>
                              </p:par>
                            </p:childTnLst>
                          </p:cTn>
                        </p:par>
                        <p:par>
                          <p:cTn fill="hold" id="29" nodeType="afterGroup">
                            <p:stCondLst>
                              <p:cond delay="7500"/>
                            </p:stCondLst>
                            <p:childTnLst>
                              <p:par>
                                <p:cTn fill="hold" grpId="0" id="30" nodeType="afterEffect" presetClass="entr" presetID="17" presetSubtype="10">
                                  <p:stCondLst>
                                    <p:cond delay="1000"/>
                                  </p:stCondLst>
                                  <p:childTnLst>
                                    <p:set>
                                      <p:cBhvr>
                                        <p:cTn dur="1" fill="hold" id="31">
                                          <p:stCondLst>
                                            <p:cond delay="0"/>
                                          </p:stCondLst>
                                        </p:cTn>
                                        <p:tgtEl>
                                          <p:spTgt spid="1049207">
                                            <p:txEl>
                                              <p:charRg st="151" end="199"/>
                                            </p:txEl>
                                          </p:spTgt>
                                        </p:tgtEl>
                                        <p:attrNameLst>
                                          <p:attrName>style.visibility</p:attrName>
                                        </p:attrNameLst>
                                      </p:cBhvr>
                                      <p:to>
                                        <p:strVal val="visible"/>
                                      </p:to>
                                    </p:set>
                                    <p:anim calcmode="lin" valueType="num">
                                      <p:cBhvr>
                                        <p:cTn dur="500" fill="hold" id="32"/>
                                        <p:tgtEl>
                                          <p:spTgt spid="1049207">
                                            <p:txEl>
                                              <p:charRg st="151" end="199"/>
                                            </p:txEl>
                                          </p:spTgt>
                                        </p:tgtEl>
                                        <p:attrNameLst>
                                          <p:attrName>ppt_w</p:attrName>
                                        </p:attrNameLst>
                                      </p:cBhvr>
                                      <p:tavLst>
                                        <p:tav tm="0">
                                          <p:val>
                                            <p:fltVal val="0.0"/>
                                          </p:val>
                                        </p:tav>
                                        <p:tav tm="100000">
                                          <p:val>
                                            <p:strVal val="#ppt_w"/>
                                          </p:val>
                                        </p:tav>
                                      </p:tavLst>
                                    </p:anim>
                                    <p:anim calcmode="lin" valueType="num">
                                      <p:cBhvr>
                                        <p:cTn dur="500" fill="hold" id="33"/>
                                        <p:tgtEl>
                                          <p:spTgt spid="1049207">
                                            <p:txEl>
                                              <p:charRg st="151" end="199"/>
                                            </p:txEl>
                                          </p:spTgt>
                                        </p:tgtEl>
                                        <p:attrNameLst>
                                          <p:attrName>ppt_h</p:attrName>
                                        </p:attrNameLst>
                                      </p:cBhvr>
                                      <p:tavLst>
                                        <p:tav tm="0">
                                          <p:val>
                                            <p:strVal val="#ppt_h"/>
                                          </p:val>
                                        </p:tav>
                                        <p:tav tm="100000">
                                          <p:val>
                                            <p:strVal val="#ppt_h"/>
                                          </p:val>
                                        </p:tav>
                                      </p:tavLst>
                                    </p:anim>
                                  </p:childTnLst>
                                </p:cTn>
                              </p:par>
                            </p:childTnLst>
                          </p:cTn>
                        </p:par>
                        <p:par>
                          <p:cTn fill="hold" id="34" nodeType="afterGroup">
                            <p:stCondLst>
                              <p:cond delay="9000"/>
                            </p:stCondLst>
                            <p:childTnLst>
                              <p:par>
                                <p:cTn fill="hold" grpId="0" id="35" nodeType="afterEffect" presetClass="entr" presetID="17" presetSubtype="10">
                                  <p:stCondLst>
                                    <p:cond delay="1000"/>
                                  </p:stCondLst>
                                  <p:childTnLst>
                                    <p:set>
                                      <p:cBhvr>
                                        <p:cTn dur="1" fill="hold" id="36">
                                          <p:stCondLst>
                                            <p:cond delay="0"/>
                                          </p:stCondLst>
                                        </p:cTn>
                                        <p:tgtEl>
                                          <p:spTgt spid="1049207">
                                            <p:txEl>
                                              <p:charRg st="199" end="234"/>
                                            </p:txEl>
                                          </p:spTgt>
                                        </p:tgtEl>
                                        <p:attrNameLst>
                                          <p:attrName>style.visibility</p:attrName>
                                        </p:attrNameLst>
                                      </p:cBhvr>
                                      <p:to>
                                        <p:strVal val="visible"/>
                                      </p:to>
                                    </p:set>
                                    <p:anim calcmode="lin" valueType="num">
                                      <p:cBhvr>
                                        <p:cTn dur="500" fill="hold" id="37"/>
                                        <p:tgtEl>
                                          <p:spTgt spid="1049207">
                                            <p:txEl>
                                              <p:charRg st="199" end="234"/>
                                            </p:txEl>
                                          </p:spTgt>
                                        </p:tgtEl>
                                        <p:attrNameLst>
                                          <p:attrName>ppt_w</p:attrName>
                                        </p:attrNameLst>
                                      </p:cBhvr>
                                      <p:tavLst>
                                        <p:tav tm="0">
                                          <p:val>
                                            <p:fltVal val="0.0"/>
                                          </p:val>
                                        </p:tav>
                                        <p:tav tm="100000">
                                          <p:val>
                                            <p:strVal val="#ppt_w"/>
                                          </p:val>
                                        </p:tav>
                                      </p:tavLst>
                                    </p:anim>
                                    <p:anim calcmode="lin" valueType="num">
                                      <p:cBhvr>
                                        <p:cTn dur="500" fill="hold" id="38"/>
                                        <p:tgtEl>
                                          <p:spTgt spid="1049207">
                                            <p:txEl>
                                              <p:charRg st="199" end="234"/>
                                            </p:txEl>
                                          </p:spTgt>
                                        </p:tgtEl>
                                        <p:attrNameLst>
                                          <p:attrName>ppt_h</p:attrName>
                                        </p:attrNameLst>
                                      </p:cBhvr>
                                      <p:tavLst>
                                        <p:tav tm="0">
                                          <p:val>
                                            <p:strVal val="#ppt_h"/>
                                          </p:val>
                                        </p:tav>
                                        <p:tav tm="100000">
                                          <p:val>
                                            <p:strVal val="#ppt_h"/>
                                          </p:val>
                                        </p:tav>
                                      </p:tavLst>
                                    </p:anim>
                                  </p:childTnLst>
                                </p:cTn>
                              </p:par>
                            </p:childTnLst>
                          </p:cTn>
                        </p:par>
                        <p:par>
                          <p:cTn fill="hold" id="39" nodeType="afterGroup">
                            <p:stCondLst>
                              <p:cond delay="10500"/>
                            </p:stCondLst>
                            <p:childTnLst>
                              <p:par>
                                <p:cTn fill="hold" grpId="0" id="40" nodeType="afterEffect" presetClass="entr" presetID="17" presetSubtype="10">
                                  <p:stCondLst>
                                    <p:cond delay="1000"/>
                                  </p:stCondLst>
                                  <p:childTnLst>
                                    <p:set>
                                      <p:cBhvr>
                                        <p:cTn dur="1" fill="hold" id="41">
                                          <p:stCondLst>
                                            <p:cond delay="0"/>
                                          </p:stCondLst>
                                        </p:cTn>
                                        <p:tgtEl>
                                          <p:spTgt spid="1049207">
                                            <p:txEl>
                                              <p:charRg st="234" end="281"/>
                                            </p:txEl>
                                          </p:spTgt>
                                        </p:tgtEl>
                                        <p:attrNameLst>
                                          <p:attrName>style.visibility</p:attrName>
                                        </p:attrNameLst>
                                      </p:cBhvr>
                                      <p:to>
                                        <p:strVal val="visible"/>
                                      </p:to>
                                    </p:set>
                                    <p:anim calcmode="lin" valueType="num">
                                      <p:cBhvr>
                                        <p:cTn dur="500" fill="hold" id="42"/>
                                        <p:tgtEl>
                                          <p:spTgt spid="1049207">
                                            <p:txEl>
                                              <p:charRg st="234" end="281"/>
                                            </p:txEl>
                                          </p:spTgt>
                                        </p:tgtEl>
                                        <p:attrNameLst>
                                          <p:attrName>ppt_w</p:attrName>
                                        </p:attrNameLst>
                                      </p:cBhvr>
                                      <p:tavLst>
                                        <p:tav tm="0">
                                          <p:val>
                                            <p:fltVal val="0.0"/>
                                          </p:val>
                                        </p:tav>
                                        <p:tav tm="100000">
                                          <p:val>
                                            <p:strVal val="#ppt_w"/>
                                          </p:val>
                                        </p:tav>
                                      </p:tavLst>
                                    </p:anim>
                                    <p:anim calcmode="lin" valueType="num">
                                      <p:cBhvr>
                                        <p:cTn dur="500" fill="hold" id="43"/>
                                        <p:tgtEl>
                                          <p:spTgt spid="1049207">
                                            <p:txEl>
                                              <p:charRg st="234" end="281"/>
                                            </p:txEl>
                                          </p:spTgt>
                                        </p:tgtEl>
                                        <p:attrNameLst>
                                          <p:attrName>ppt_h</p:attrName>
                                        </p:attrNameLst>
                                      </p:cBhvr>
                                      <p:tavLst>
                                        <p:tav tm="0">
                                          <p:val>
                                            <p:strVal val="#ppt_h"/>
                                          </p:val>
                                        </p:tav>
                                        <p:tav tm="100000">
                                          <p:val>
                                            <p:strVal val="#ppt_h"/>
                                          </p:val>
                                        </p:tav>
                                      </p:tavLst>
                                    </p:anim>
                                  </p:childTnLst>
                                </p:cTn>
                              </p:par>
                            </p:childTnLst>
                          </p:cTn>
                        </p:par>
                        <p:par>
                          <p:cTn fill="hold" id="44" nodeType="afterGroup">
                            <p:stCondLst>
                              <p:cond delay="12000"/>
                            </p:stCondLst>
                            <p:childTnLst>
                              <p:par>
                                <p:cTn fill="hold" grpId="0" id="45" nodeType="afterEffect" presetClass="entr" presetID="17" presetSubtype="10">
                                  <p:stCondLst>
                                    <p:cond delay="1000"/>
                                  </p:stCondLst>
                                  <p:childTnLst>
                                    <p:set>
                                      <p:cBhvr>
                                        <p:cTn dur="1" fill="hold" id="46">
                                          <p:stCondLst>
                                            <p:cond delay="0"/>
                                          </p:stCondLst>
                                        </p:cTn>
                                        <p:tgtEl>
                                          <p:spTgt spid="1049207">
                                            <p:txEl>
                                              <p:charRg st="281" end="396"/>
                                            </p:txEl>
                                          </p:spTgt>
                                        </p:tgtEl>
                                        <p:attrNameLst>
                                          <p:attrName>style.visibility</p:attrName>
                                        </p:attrNameLst>
                                      </p:cBhvr>
                                      <p:to>
                                        <p:strVal val="visible"/>
                                      </p:to>
                                    </p:set>
                                    <p:anim calcmode="lin" valueType="num">
                                      <p:cBhvr>
                                        <p:cTn dur="500" fill="hold" id="47"/>
                                        <p:tgtEl>
                                          <p:spTgt spid="1049207">
                                            <p:txEl>
                                              <p:charRg st="281" end="396"/>
                                            </p:txEl>
                                          </p:spTgt>
                                        </p:tgtEl>
                                        <p:attrNameLst>
                                          <p:attrName>ppt_w</p:attrName>
                                        </p:attrNameLst>
                                      </p:cBhvr>
                                      <p:tavLst>
                                        <p:tav tm="0">
                                          <p:val>
                                            <p:fltVal val="0.0"/>
                                          </p:val>
                                        </p:tav>
                                        <p:tav tm="100000">
                                          <p:val>
                                            <p:strVal val="#ppt_w"/>
                                          </p:val>
                                        </p:tav>
                                      </p:tavLst>
                                    </p:anim>
                                    <p:anim calcmode="lin" valueType="num">
                                      <p:cBhvr>
                                        <p:cTn dur="500" fill="hold" id="48"/>
                                        <p:tgtEl>
                                          <p:spTgt spid="1049207">
                                            <p:txEl>
                                              <p:charRg st="281" end="396"/>
                                            </p:txEl>
                                          </p:spTgt>
                                        </p:tgtEl>
                                        <p:attrNameLst>
                                          <p:attrName>ppt_h</p:attrName>
                                        </p:attrNameLst>
                                      </p:cBhvr>
                                      <p:tavLst>
                                        <p:tav tm="0">
                                          <p:val>
                                            <p:strVal val="#ppt_h"/>
                                          </p:val>
                                        </p:tav>
                                        <p:tav tm="100000">
                                          <p:val>
                                            <p:strVal val="#ppt_h"/>
                                          </p:val>
                                        </p:tav>
                                      </p:tavLst>
                                    </p:anim>
                                  </p:childTnLst>
                                </p:cTn>
                              </p:par>
                            </p:childTnLst>
                          </p:cTn>
                        </p:par>
                        <p:par>
                          <p:cTn fill="hold" id="49" nodeType="afterGroup">
                            <p:stCondLst>
                              <p:cond delay="13500"/>
                            </p:stCondLst>
                            <p:childTnLst>
                              <p:par>
                                <p:cTn fill="hold" grpId="0" id="50" nodeType="afterEffect" presetClass="entr" presetID="17" presetSubtype="10">
                                  <p:stCondLst>
                                    <p:cond delay="1000"/>
                                  </p:stCondLst>
                                  <p:childTnLst>
                                    <p:set>
                                      <p:cBhvr>
                                        <p:cTn dur="1" fill="hold" id="51">
                                          <p:stCondLst>
                                            <p:cond delay="0"/>
                                          </p:stCondLst>
                                        </p:cTn>
                                        <p:tgtEl>
                                          <p:spTgt spid="1049207">
                                            <p:txEl>
                                              <p:charRg st="396" end="417"/>
                                            </p:txEl>
                                          </p:spTgt>
                                        </p:tgtEl>
                                        <p:attrNameLst>
                                          <p:attrName>style.visibility</p:attrName>
                                        </p:attrNameLst>
                                      </p:cBhvr>
                                      <p:to>
                                        <p:strVal val="visible"/>
                                      </p:to>
                                    </p:set>
                                    <p:anim calcmode="lin" valueType="num">
                                      <p:cBhvr>
                                        <p:cTn dur="500" fill="hold" id="52"/>
                                        <p:tgtEl>
                                          <p:spTgt spid="1049207">
                                            <p:txEl>
                                              <p:charRg st="396" end="417"/>
                                            </p:txEl>
                                          </p:spTgt>
                                        </p:tgtEl>
                                        <p:attrNameLst>
                                          <p:attrName>ppt_w</p:attrName>
                                        </p:attrNameLst>
                                      </p:cBhvr>
                                      <p:tavLst>
                                        <p:tav tm="0">
                                          <p:val>
                                            <p:fltVal val="0.0"/>
                                          </p:val>
                                        </p:tav>
                                        <p:tav tm="100000">
                                          <p:val>
                                            <p:strVal val="#ppt_w"/>
                                          </p:val>
                                        </p:tav>
                                      </p:tavLst>
                                    </p:anim>
                                    <p:anim calcmode="lin" valueType="num">
                                      <p:cBhvr>
                                        <p:cTn dur="500" fill="hold" id="53"/>
                                        <p:tgtEl>
                                          <p:spTgt spid="1049207">
                                            <p:txEl>
                                              <p:charRg st="396" end="417"/>
                                            </p:txEl>
                                          </p:spTgt>
                                        </p:tgtEl>
                                        <p:attrNameLst>
                                          <p:attrName>ppt_h</p:attrName>
                                        </p:attrNameLst>
                                      </p:cBhvr>
                                      <p:tavLst>
                                        <p:tav tm="0">
                                          <p:val>
                                            <p:strVal val="#ppt_h"/>
                                          </p:val>
                                        </p:tav>
                                        <p:tav tm="100000">
                                          <p:val>
                                            <p:strVal val="#ppt_h"/>
                                          </p:val>
                                        </p:tav>
                                      </p:tavLst>
                                    </p:anim>
                                  </p:childTnLst>
                                </p:cTn>
                              </p:par>
                            </p:childTnLst>
                          </p:cTn>
                        </p:par>
                        <p:par>
                          <p:cTn fill="hold" id="54" nodeType="afterGroup">
                            <p:stCondLst>
                              <p:cond delay="15000"/>
                            </p:stCondLst>
                            <p:childTnLst>
                              <p:par>
                                <p:cTn fill="hold" grpId="0" id="55" nodeType="afterEffect" presetClass="entr" presetID="17" presetSubtype="10">
                                  <p:stCondLst>
                                    <p:cond delay="1000"/>
                                  </p:stCondLst>
                                  <p:childTnLst>
                                    <p:set>
                                      <p:cBhvr>
                                        <p:cTn dur="1" fill="hold" id="56">
                                          <p:stCondLst>
                                            <p:cond delay="0"/>
                                          </p:stCondLst>
                                        </p:cTn>
                                        <p:tgtEl>
                                          <p:spTgt spid="1049207">
                                            <p:txEl>
                                              <p:charRg st="417" end="428"/>
                                            </p:txEl>
                                          </p:spTgt>
                                        </p:tgtEl>
                                        <p:attrNameLst>
                                          <p:attrName>style.visibility</p:attrName>
                                        </p:attrNameLst>
                                      </p:cBhvr>
                                      <p:to>
                                        <p:strVal val="visible"/>
                                      </p:to>
                                    </p:set>
                                    <p:anim calcmode="lin" valueType="num">
                                      <p:cBhvr>
                                        <p:cTn dur="500" fill="hold" id="57"/>
                                        <p:tgtEl>
                                          <p:spTgt spid="1049207">
                                            <p:txEl>
                                              <p:charRg st="417" end="428"/>
                                            </p:txEl>
                                          </p:spTgt>
                                        </p:tgtEl>
                                        <p:attrNameLst>
                                          <p:attrName>ppt_w</p:attrName>
                                        </p:attrNameLst>
                                      </p:cBhvr>
                                      <p:tavLst>
                                        <p:tav tm="0">
                                          <p:val>
                                            <p:fltVal val="0.0"/>
                                          </p:val>
                                        </p:tav>
                                        <p:tav tm="100000">
                                          <p:val>
                                            <p:strVal val="#ppt_w"/>
                                          </p:val>
                                        </p:tav>
                                      </p:tavLst>
                                    </p:anim>
                                    <p:anim calcmode="lin" valueType="num">
                                      <p:cBhvr>
                                        <p:cTn dur="500" fill="hold" id="58"/>
                                        <p:tgtEl>
                                          <p:spTgt spid="1049207">
                                            <p:txEl>
                                              <p:charRg st="417" end="42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6" grpId="0" uiExpand="0" build="whole"/>
      <p:bldP spid="1049207" grpId="0" uiExpand="0" build="p" bldLvl="1" advAuto="1000"/>
    </p:bldLst>
  </p:timing>
</p:sld>
</file>

<file path=ppt/slides/slide74.xml><?xml version="1.0" encoding="utf-8"?>
<p:sld xmlns:a="http://schemas.openxmlformats.org/drawingml/2006/main" xmlns:r="http://schemas.openxmlformats.org/officeDocument/2006/relationships" xmlns:p="http://schemas.openxmlformats.org/presentationml/2006/main" showMasterSp="1">
  <p:cSld>
    <p:spTree>
      <p:nvGrpSpPr>
        <p:cNvPr id="322" name=""/>
        <p:cNvGrpSpPr/>
        <p:nvPr/>
      </p:nvGrpSpPr>
      <p:grpSpPr>
        <a:xfrm rot="0">
          <a:off x="0" y="0"/>
          <a:ext cx="0" cy="0"/>
          <a:chOff x="0" y="0"/>
          <a:chExt cx="0" cy="0"/>
        </a:xfrm>
      </p:grpSpPr>
      <p:sp>
        <p:nvSpPr>
          <p:cNvPr id="1049208"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KEY POINTS ON ADHERANCE</a:t>
            </a:r>
          </a:p>
        </p:txBody>
      </p:sp>
      <p:sp>
        <p:nvSpPr>
          <p:cNvPr id="1049209"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r>
              <a:rPr altLang="en-US" lang="en-US"/>
              <a:t>ARVs not a cure for HIV/AIDS</a:t>
            </a:r>
          </a:p>
          <a:p>
            <a:r>
              <a:rPr altLang="en-US" lang="en-US"/>
              <a:t>Life long treatment.</a:t>
            </a:r>
          </a:p>
          <a:p>
            <a:r>
              <a:rPr altLang="en-US" lang="en-US"/>
              <a:t>Taken with specific timing.</a:t>
            </a:r>
          </a:p>
          <a:p>
            <a:r>
              <a:rPr altLang="en-US" lang="en-US"/>
              <a:t>Side effects</a:t>
            </a:r>
          </a:p>
          <a:p>
            <a:r>
              <a:rPr altLang="en-US" lang="en-US"/>
              <a:t>No sharing of drugs</a:t>
            </a:r>
          </a:p>
          <a:p>
            <a:r>
              <a:rPr altLang="en-US" lang="en-US"/>
              <a:t>Appointment dates.</a:t>
            </a:r>
          </a:p>
          <a:p>
            <a:r>
              <a:rPr altLang="en-US" lang="en-US"/>
              <a:t>Avoid re-infection</a:t>
            </a:r>
          </a:p>
          <a:p>
            <a:r>
              <a:rPr altLang="en-US" lang="en-US"/>
              <a:t>Balanced diet Nutrition</a:t>
            </a:r>
          </a:p>
        </p:txBody>
      </p:sp>
    </p:spTree>
  </p:cSld>
  <p:clrMapOvr>
    <a:masterClrMapping/>
  </p:clrMapOvr>
  <p:timing/>
</p:sld>
</file>

<file path=ppt/slides/slide75.xml><?xml version="1.0" encoding="utf-8"?>
<p:sld xmlns:a="http://schemas.openxmlformats.org/drawingml/2006/main" xmlns:r="http://schemas.openxmlformats.org/officeDocument/2006/relationships" xmlns:p="http://schemas.openxmlformats.org/presentationml/2006/main" showMasterSp="1">
  <p:cSld>
    <p:spTree>
      <p:nvGrpSpPr>
        <p:cNvPr id="323" name=""/>
        <p:cNvGrpSpPr/>
        <p:nvPr/>
      </p:nvGrpSpPr>
      <p:grpSpPr>
        <a:xfrm rot="0">
          <a:off x="0" y="0"/>
          <a:ext cx="0" cy="0"/>
          <a:chOff x="0" y="0"/>
          <a:chExt cx="0" cy="0"/>
        </a:xfrm>
      </p:grpSpPr>
      <p:sp>
        <p:nvSpPr>
          <p:cNvPr id="1049210"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Key points on Adherence continued</a:t>
            </a:r>
          </a:p>
        </p:txBody>
      </p:sp>
      <p:sp>
        <p:nvSpPr>
          <p:cNvPr id="1049211"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r>
              <a:rPr altLang="en-US" lang="en-US"/>
              <a:t>Avoid herbal medication /Treatment, alcohol, Cigarettes.</a:t>
            </a:r>
          </a:p>
          <a:p>
            <a:pPr lvl="0">
              <a:buNone/>
            </a:pPr>
            <a:endParaRPr altLang="en-US" lang="en-US"/>
          </a:p>
          <a:p>
            <a:pPr lvl="0"/>
            <a:r>
              <a:rPr altLang="en-US" lang="en-US"/>
              <a:t>Be wise and informed in faith/miracle/prayer healing.</a:t>
            </a:r>
          </a:p>
          <a:p>
            <a:pPr lvl="0">
              <a:buNone/>
            </a:pPr>
            <a:endParaRPr altLang="en-US" lang="en-US"/>
          </a:p>
          <a:p>
            <a:pPr lvl="0"/>
            <a:r>
              <a:rPr altLang="en-US" lang="en-US"/>
              <a:t>Disclosure- encouraged for support.</a:t>
            </a:r>
          </a:p>
          <a:p>
            <a:pPr lvl="0"/>
            <a:endParaRPr altLang="en-US" lang="en-US"/>
          </a:p>
        </p:txBody>
      </p:sp>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showMasterSp="1">
  <p:cSld>
    <p:spTree>
      <p:nvGrpSpPr>
        <p:cNvPr id="324" name=""/>
        <p:cNvGrpSpPr/>
        <p:nvPr/>
      </p:nvGrpSpPr>
      <p:grpSpPr>
        <a:xfrm rot="0">
          <a:off x="0" y="0"/>
          <a:ext cx="0" cy="0"/>
          <a:chOff x="0" y="0"/>
          <a:chExt cx="0" cy="0"/>
        </a:xfrm>
      </p:grpSpPr>
      <p:sp>
        <p:nvSpPr>
          <p:cNvPr id="1049212" name=""/>
          <p:cNvSpPr txBox="1"/>
          <p:nvPr/>
        </p:nvSpPr>
        <p:spPr>
          <a:xfrm rot="0">
            <a:off x="457200" y="6356350"/>
            <a:ext cx="2133600" cy="365125"/>
          </a:xfrm>
          <a:prstGeom prst="rect"/>
          <a:noFill/>
          <a:ln>
            <a:noFill/>
          </a:ln>
        </p:spPr>
        <p:txBody>
          <a:bodyPr anchor="ctr"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indent="0" latinLnBrk="1" lvl="0" marL="0">
              <a:spcBef>
                <a:spcPct val="0"/>
              </a:spcBef>
              <a:buFontTx/>
              <a:buNone/>
            </a:pPr>
            <a:fld id="{566ABCEB-ACFC-4714-9973-3DA970169C29}" type="slidenum">
              <a:rPr altLang="en-US" sz="1200" lang="en-US">
                <a:solidFill>
                  <a:srgbClr val="898989"/>
                </a:solidFill>
                <a:latin typeface="Arial" pitchFamily="34" charset="0"/>
                <a:ea typeface="Arial" pitchFamily="34" charset="0"/>
              </a:rPr>
              <a:pPr eaLnBrk="1" hangingPunct="1" indent="0" latinLnBrk="1" lvl="0" marL="0">
                <a:spcBef>
                  <a:spcPct val="0"/>
                </a:spcBef>
                <a:buFontTx/>
                <a:buNone/>
              </a:pPr>
              <a:t>76</a:t>
            </a:fld>
            <a:endParaRPr altLang="en-US" sz="1200" lang="en-US">
              <a:solidFill>
                <a:srgbClr val="898989"/>
              </a:solidFill>
              <a:latin typeface="Arial" pitchFamily="34" charset="0"/>
              <a:ea typeface="Arial" pitchFamily="34" charset="0"/>
            </a:endParaRPr>
          </a:p>
        </p:txBody>
      </p:sp>
      <p:sp>
        <p:nvSpPr>
          <p:cNvPr id="1049213" name=""/>
          <p:cNvSpPr/>
          <p:nvPr>
            <p:ph type="title" sz="full" idx="4294967295"/>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u="sng"/>
              <a:t>Initiating ARV Therapy (1)</a:t>
            </a:r>
          </a:p>
        </p:txBody>
      </p:sp>
      <p:sp>
        <p:nvSpPr>
          <p:cNvPr id="1049214" name=""/>
          <p:cNvSpPr/>
          <p:nvPr>
            <p:ph type="body" sz="full" idx="4294967295"/>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eaLnBrk="1" hangingPunct="1" latinLnBrk="1" lvl="0"/>
            <a:r>
              <a:rPr altLang="en-US" lang="en-US"/>
              <a:t>Patients /Guardian involvement in planning the treatment regimen is critical</a:t>
            </a:r>
          </a:p>
          <a:p>
            <a:pPr eaLnBrk="1" hangingPunct="1" latinLnBrk="1" lvl="0"/>
            <a:r>
              <a:rPr altLang="en-US" lang="en-US"/>
              <a:t>Patients  Guadian should help in making final decision of when to initiate ARV therapy </a:t>
            </a:r>
          </a:p>
          <a:p>
            <a:pPr eaLnBrk="1" hangingPunct="1" latinLnBrk="1" lvl="0"/>
            <a:r>
              <a:rPr altLang="en-US" lang="en-US"/>
              <a:t>Initiate ART after counseling has been given regarding specific issues relevant to his/her own clinical situation.</a:t>
            </a:r>
          </a:p>
        </p:txBody>
      </p:sp>
    </p:spTree>
  </p:cSld>
  <p:clrMapOvr>
    <a:masterClrMapping/>
  </p:clrMapOvr>
  <p:transition xmlns:p14="http://schemas.microsoft.com/office/powerpoint/2010/main" spd="fast" advClick="1">
    <p:cut thruBlk="0"/>
  </p:transition>
  <p:timing/>
</p:sld>
</file>

<file path=ppt/slides/slide77.xml><?xml version="1.0" encoding="utf-8"?>
<p:sld xmlns:a="http://schemas.openxmlformats.org/drawingml/2006/main" xmlns:r="http://schemas.openxmlformats.org/officeDocument/2006/relationships" xmlns:p="http://schemas.openxmlformats.org/presentationml/2006/main" showMasterSp="1">
  <p:cSld>
    <p:spTree>
      <p:nvGrpSpPr>
        <p:cNvPr id="325" name=""/>
        <p:cNvGrpSpPr/>
        <p:nvPr/>
      </p:nvGrpSpPr>
      <p:grpSpPr>
        <a:xfrm rot="0">
          <a:off x="0" y="0"/>
          <a:ext cx="0" cy="0"/>
          <a:chOff x="0" y="0"/>
          <a:chExt cx="0" cy="0"/>
        </a:xfrm>
      </p:grpSpPr>
      <p:sp>
        <p:nvSpPr>
          <p:cNvPr id="1049215"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Initiation of ART in Children</a:t>
            </a:r>
          </a:p>
        </p:txBody>
      </p:sp>
      <p:sp>
        <p:nvSpPr>
          <p:cNvPr id="1049216"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r>
              <a:rPr altLang="en-US" lang="en-US"/>
              <a:t>1.An exposed child whose mother is on ART: At birth, give NVP &amp; AZT syrup  septrin at 6 weeks.</a:t>
            </a:r>
          </a:p>
          <a:p>
            <a:r>
              <a:rPr altLang="en-US" lang="en-US"/>
              <a:t>Do a PCR, if NEG, stop AZT and continue with NVP and septrin if still exposed. If child turns +ve, start ART.</a:t>
            </a:r>
          </a:p>
          <a:p>
            <a:r>
              <a:rPr altLang="en-US" lang="en-US"/>
              <a:t>At 9 months, do an Antibody test, if  child turns +VE, start ART.</a:t>
            </a:r>
          </a:p>
        </p:txBody>
      </p:sp>
    </p:spTree>
  </p:cSld>
  <p:clrMapOvr>
    <a:masterClrMapping/>
  </p:clrMapOvr>
  <p:timing/>
</p:sld>
</file>

<file path=ppt/slides/slide78.xml><?xml version="1.0" encoding="utf-8"?>
<p:sld xmlns:a="http://schemas.openxmlformats.org/drawingml/2006/main" xmlns:r="http://schemas.openxmlformats.org/officeDocument/2006/relationships" xmlns:p="http://schemas.openxmlformats.org/presentationml/2006/main" showMasterSp="1">
  <p:cSld>
    <p:spTree>
      <p:nvGrpSpPr>
        <p:cNvPr id="326" name=""/>
        <p:cNvGrpSpPr/>
        <p:nvPr/>
      </p:nvGrpSpPr>
      <p:grpSpPr>
        <a:xfrm rot="0">
          <a:off x="0" y="0"/>
          <a:ext cx="0" cy="0"/>
          <a:chOff x="0" y="0"/>
          <a:chExt cx="0" cy="0"/>
        </a:xfrm>
      </p:grpSpPr>
      <p:sp>
        <p:nvSpPr>
          <p:cNvPr id="1049217"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TYPES  OF HIV TESTING</a:t>
            </a:r>
          </a:p>
        </p:txBody>
      </p:sp>
      <p:sp>
        <p:nvSpPr>
          <p:cNvPr id="1049218"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r>
              <a:rPr altLang="en-US" lang="en-US"/>
              <a:t>1.Client initiated HIV Testing &amp; Counselling. (VCT)</a:t>
            </a:r>
          </a:p>
          <a:p>
            <a:endParaRPr altLang="en-US" lang="en-US"/>
          </a:p>
          <a:p>
            <a:r>
              <a:rPr altLang="en-US" lang="en-US"/>
              <a:t>2. Provider-Initiated HIV testing &amp; Counselling (PITC).</a:t>
            </a:r>
          </a:p>
          <a:p>
            <a:endParaRPr altLang="en-US" lang="en-US"/>
          </a:p>
          <a:p>
            <a:r>
              <a:rPr altLang="en-US" lang="en-US"/>
              <a:t>3. Other Types- Self Testing,Required HIV testing eg by Millitary, court of Law.</a:t>
            </a:r>
          </a:p>
        </p:txBody>
      </p:sp>
    </p:spTree>
  </p:cSld>
  <p:clrMapOvr>
    <a:masterClrMapping/>
  </p:clrMapOvr>
  <p:timing/>
</p:sld>
</file>

<file path=ppt/slides/slide79.xml><?xml version="1.0" encoding="utf-8"?>
<p:sld xmlns:a="http://schemas.openxmlformats.org/drawingml/2006/main" xmlns:r="http://schemas.openxmlformats.org/officeDocument/2006/relationships" xmlns:p="http://schemas.openxmlformats.org/presentationml/2006/main" showMasterSp="1">
  <p:cSld>
    <p:spTree>
      <p:nvGrpSpPr>
        <p:cNvPr id="327" name=""/>
        <p:cNvGrpSpPr/>
        <p:nvPr/>
      </p:nvGrpSpPr>
      <p:grpSpPr>
        <a:xfrm rot="0">
          <a:off x="0" y="0"/>
          <a:ext cx="0" cy="0"/>
          <a:chOff x="0" y="0"/>
          <a:chExt cx="0" cy="0"/>
        </a:xfrm>
      </p:grpSpPr>
      <p:sp>
        <p:nvSpPr>
          <p:cNvPr id="1049219"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Other Types of testing continued</a:t>
            </a:r>
          </a:p>
        </p:txBody>
      </p:sp>
      <p:sp>
        <p:nvSpPr>
          <p:cNvPr id="1049220"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None/>
            </a:pPr>
            <a:endParaRPr altLang="en-US" lang="en-US"/>
          </a:p>
          <a:p>
            <a:pPr lvl="0"/>
            <a:r>
              <a:rPr altLang="en-US" lang="en-US"/>
              <a:t>In Blood and Tissue Donation</a:t>
            </a:r>
          </a:p>
          <a:p>
            <a:pPr lvl="0"/>
            <a:endParaRPr altLang="en-US" lang="en-US"/>
          </a:p>
          <a:p>
            <a:pPr lvl="0"/>
            <a:r>
              <a:rPr altLang="en-US" lang="en-US"/>
              <a:t>HIV Testing for Research &amp; Surveillance.</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26" name=""/>
        <p:cNvGrpSpPr/>
        <p:nvPr/>
      </p:nvGrpSpPr>
      <p:grpSpPr>
        <a:xfrm rot="0">
          <a:off x="0" y="0"/>
          <a:ext cx="0" cy="0"/>
          <a:chOff x="0" y="0"/>
          <a:chExt cx="0" cy="0"/>
        </a:xfrm>
      </p:grpSpPr>
      <p:sp>
        <p:nvSpPr>
          <p:cNvPr id="1048620"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Historical background of HIV</a:t>
            </a:r>
          </a:p>
        </p:txBody>
      </p:sp>
      <p:sp>
        <p:nvSpPr>
          <p:cNvPr id="1048621"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b="1" sz="2600" lang="en-US"/>
              <a:t>1981 </a:t>
            </a:r>
            <a:r>
              <a:rPr altLang="en-US" sz="2600" lang="en-US"/>
              <a:t>– </a:t>
            </a:r>
            <a:r>
              <a:rPr altLang="en-US" sz="2400" lang="en-US"/>
              <a:t>Doctors in the United States recognized Kaposi’s sarcoma (KS) in homosexual males, a condition previously unreported in healthy adults. Later they recognized that all these patients were immuno suppressed.</a:t>
            </a:r>
          </a:p>
          <a:p>
            <a:pPr lvl="0">
              <a:buClr>
                <a:srgbClr val="FF0000"/>
              </a:buClr>
              <a:buFont typeface="Webdings" pitchFamily="18" charset="2"/>
              <a:buChar char=""/>
            </a:pPr>
            <a:endParaRPr altLang="en-US" sz="2400" lang="en-US"/>
          </a:p>
          <a:p>
            <a:pPr lvl="0">
              <a:buClr>
                <a:srgbClr val="FF0000"/>
              </a:buClr>
              <a:buFont typeface="Webdings" pitchFamily="18" charset="2"/>
              <a:buChar char=""/>
            </a:pPr>
            <a:r>
              <a:rPr altLang="en-US" b="1" sz="2400" lang="en-US"/>
              <a:t>1983/4 </a:t>
            </a:r>
            <a:r>
              <a:rPr altLang="en-US" sz="2400" lang="en-US"/>
              <a:t>– Scientists described the cause of this acquired immunodeficiency syndrome (AIDS)</a:t>
            </a:r>
          </a:p>
          <a:p>
            <a:pPr lvl="0">
              <a:buClr>
                <a:srgbClr val="FF0000"/>
              </a:buClr>
              <a:buNone/>
            </a:pPr>
            <a:r>
              <a:rPr altLang="en-US" sz="2400" lang="en-US"/>
              <a:t>   as a retrovirus:</a:t>
            </a:r>
          </a:p>
          <a:p>
            <a:pPr lvl="1">
              <a:buClr>
                <a:srgbClr val="FF0000"/>
              </a:buClr>
              <a:buNone/>
            </a:pPr>
            <a:r>
              <a:rPr altLang="en-US" lang="en-US"/>
              <a:t>1</a:t>
            </a:r>
            <a:r>
              <a:rPr altLang="en-US" sz="2000" lang="en-US"/>
              <a:t>. Lymphadenopathy Associated Virus (LAV).</a:t>
            </a:r>
          </a:p>
          <a:p>
            <a:pPr lvl="1">
              <a:buClr>
                <a:srgbClr val="FF0000"/>
              </a:buClr>
              <a:buNone/>
            </a:pPr>
            <a:r>
              <a:rPr altLang="en-US" sz="2000" lang="en-US"/>
              <a:t>2. AIDs Associated Retrovirus (ARV).</a:t>
            </a:r>
          </a:p>
          <a:p>
            <a:pPr lvl="1">
              <a:buClr>
                <a:srgbClr val="FF0000"/>
              </a:buClr>
              <a:buNone/>
            </a:pPr>
            <a:r>
              <a:rPr altLang="en-US" sz="2000" lang="en-US"/>
              <a:t>3. Human T-lymphotrophic Virus ? (HTLV-?)</a:t>
            </a:r>
            <a:r>
              <a:rPr altLang="en-US" sz="2400" lang="en-US"/>
              <a:t>.</a:t>
            </a:r>
          </a:p>
          <a:p>
            <a:pPr eaLnBrk="1" hangingPunct="1" latinLnBrk="1" lvl="0">
              <a:buFont typeface="Arial" pitchFamily="34" charset="0"/>
              <a:buChar char="•"/>
            </a:pPr>
            <a:endParaRPr altLang="en-US" lang="en-US"/>
          </a:p>
        </p:txBody>
      </p:sp>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showMasterSp="1">
  <p:cSld>
    <p:spTree>
      <p:nvGrpSpPr>
        <p:cNvPr id="328" name=""/>
        <p:cNvGrpSpPr/>
        <p:nvPr/>
      </p:nvGrpSpPr>
      <p:grpSpPr>
        <a:xfrm rot="0">
          <a:off x="0" y="0"/>
          <a:ext cx="0" cy="0"/>
          <a:chOff x="0" y="0"/>
          <a:chExt cx="0" cy="0"/>
        </a:xfrm>
      </p:grpSpPr>
      <p:sp>
        <p:nvSpPr>
          <p:cNvPr id="1049221"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LEGAL IMPLICATION ON TESTING</a:t>
            </a:r>
          </a:p>
        </p:txBody>
      </p:sp>
      <p:sp>
        <p:nvSpPr>
          <p:cNvPr id="1049222"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endParaRPr altLang="en-US" lang="en-US"/>
          </a:p>
          <a:p>
            <a:pPr lvl="0"/>
            <a:r>
              <a:rPr altLang="en-US" lang="en-US"/>
              <a:t> Supportive documents :</a:t>
            </a:r>
          </a:p>
          <a:p>
            <a:pPr lvl="0">
              <a:buFont typeface="Arial" pitchFamily="34" charset="0"/>
              <a:buChar char="•"/>
            </a:pPr>
            <a:r>
              <a:rPr altLang="en-US" lang="en-US"/>
              <a:t>   Public Health Act,</a:t>
            </a:r>
          </a:p>
          <a:p>
            <a:pPr lvl="0">
              <a:buNone/>
            </a:pPr>
            <a:endParaRPr altLang="en-US" lang="en-US"/>
          </a:p>
          <a:p>
            <a:pPr lvl="0">
              <a:buFont typeface="Arial" pitchFamily="34" charset="0"/>
              <a:buChar char="•"/>
            </a:pPr>
            <a:r>
              <a:rPr altLang="en-US" lang="en-US"/>
              <a:t>   HIV &amp; AIDS prevention and controll Act </a:t>
            </a:r>
          </a:p>
          <a:p>
            <a:pPr lvl="0">
              <a:buNone/>
            </a:pPr>
            <a:r>
              <a:rPr altLang="en-US" lang="en-US"/>
              <a:t>(2006 )</a:t>
            </a:r>
          </a:p>
          <a:p>
            <a:pPr lvl="0">
              <a:buNone/>
            </a:pPr>
            <a:endParaRPr altLang="en-US" lang="en-US"/>
          </a:p>
          <a:p>
            <a:pPr lvl="0">
              <a:buFont typeface="Arial" pitchFamily="34" charset="0"/>
              <a:buChar char="•"/>
            </a:pPr>
            <a:r>
              <a:rPr altLang="en-US" lang="en-US"/>
              <a:t> Constitution of Kenya :Bill of rights.</a:t>
            </a:r>
          </a:p>
          <a:p>
            <a:pPr lvl="0"/>
            <a:endParaRPr altLang="en-US" lang="en-US"/>
          </a:p>
          <a:p>
            <a:pPr lvl="0"/>
            <a:endParaRPr altLang="en-US" lang="en-US"/>
          </a:p>
        </p:txBody>
      </p:sp>
    </p:spTree>
  </p:cSld>
  <p:clrMapOvr>
    <a:masterClrMapping/>
  </p:clrMapOvr>
  <p:timing/>
</p:sld>
</file>

<file path=ppt/slides/slide81.xml><?xml version="1.0" encoding="utf-8"?>
<p:sld xmlns:a="http://schemas.openxmlformats.org/drawingml/2006/main" xmlns:r="http://schemas.openxmlformats.org/officeDocument/2006/relationships" xmlns:p="http://schemas.openxmlformats.org/presentationml/2006/main" showMasterSp="1">
  <p:cSld>
    <p:spTree>
      <p:nvGrpSpPr>
        <p:cNvPr id="329" name=""/>
        <p:cNvGrpSpPr/>
        <p:nvPr/>
      </p:nvGrpSpPr>
      <p:grpSpPr>
        <a:xfrm rot="0">
          <a:off x="0" y="0"/>
          <a:ext cx="0" cy="0"/>
          <a:chOff x="0" y="0"/>
          <a:chExt cx="0" cy="0"/>
        </a:xfrm>
      </p:grpSpPr>
      <p:sp>
        <p:nvSpPr>
          <p:cNvPr id="1049223"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LEGAL IMPLICATION CONTINUED</a:t>
            </a:r>
          </a:p>
        </p:txBody>
      </p:sp>
      <p:sp>
        <p:nvSpPr>
          <p:cNvPr id="1049224"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None/>
            </a:pPr>
            <a:r>
              <a:rPr altLang="en-US" lang="en-US"/>
              <a:t>NB/ </a:t>
            </a:r>
          </a:p>
          <a:p>
            <a:pPr lvl="0">
              <a:buNone/>
            </a:pPr>
            <a:r>
              <a:rPr altLang="en-US" lang="en-US"/>
              <a:t>  All HTC Services should be conducted with the best interest of the client.</a:t>
            </a:r>
          </a:p>
          <a:p>
            <a:pPr lvl="0">
              <a:buNone/>
            </a:pPr>
            <a:r>
              <a:rPr altLang="en-US" lang="en-US"/>
              <a:t> </a:t>
            </a:r>
          </a:p>
          <a:p>
            <a:pPr lvl="0">
              <a:buNone/>
            </a:pPr>
            <a:r>
              <a:rPr altLang="en-US" lang="en-US"/>
              <a:t>  HTC Should never be coercive or mandatory.</a:t>
            </a:r>
          </a:p>
        </p:txBody>
      </p:sp>
    </p:spTree>
  </p:cSld>
  <p:clrMapOvr>
    <a:masterClrMapping/>
  </p:clrMapOvr>
  <p:timing/>
</p:sld>
</file>

<file path=ppt/slides/slide82.xml><?xml version="1.0" encoding="utf-8"?>
<p:sld xmlns:a="http://schemas.openxmlformats.org/drawingml/2006/main" xmlns:r="http://schemas.openxmlformats.org/officeDocument/2006/relationships" xmlns:p="http://schemas.openxmlformats.org/presentationml/2006/main" showMasterSp="1">
  <p:cSld>
    <p:spTree>
      <p:nvGrpSpPr>
        <p:cNvPr id="330" name=""/>
        <p:cNvGrpSpPr/>
        <p:nvPr/>
      </p:nvGrpSpPr>
      <p:grpSpPr>
        <a:xfrm rot="0">
          <a:off x="0" y="0"/>
          <a:ext cx="0" cy="0"/>
          <a:chOff x="0" y="0"/>
          <a:chExt cx="0" cy="0"/>
        </a:xfrm>
      </p:grpSpPr>
      <p:sp>
        <p:nvSpPr>
          <p:cNvPr id="1049225"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CORE PRINCIPLES TO HTC</a:t>
            </a:r>
          </a:p>
        </p:txBody>
      </p:sp>
      <p:sp>
        <p:nvSpPr>
          <p:cNvPr id="1049226"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Font typeface="Arial" pitchFamily="34" charset="0"/>
              <a:buChar char="•"/>
            </a:pPr>
            <a:r>
              <a:rPr altLang="en-US" b="1" lang="en-US"/>
              <a:t>Consent</a:t>
            </a:r>
            <a:r>
              <a:rPr altLang="en-US" lang="en-US"/>
              <a:t>- Should be informed consent.</a:t>
            </a:r>
          </a:p>
          <a:p>
            <a:pPr lvl="0">
              <a:buNone/>
            </a:pPr>
            <a:endParaRPr altLang="en-US" lang="en-US"/>
          </a:p>
          <a:p>
            <a:pPr lvl="0">
              <a:buFont typeface="Arial" pitchFamily="34" charset="0"/>
              <a:buChar char="•"/>
            </a:pPr>
            <a:r>
              <a:rPr altLang="en-US" b="1" lang="en-US"/>
              <a:t>Confidentiality</a:t>
            </a:r>
            <a:r>
              <a:rPr altLang="en-US" lang="en-US"/>
              <a:t> – Sharing of information should only be done with the consent of the client.</a:t>
            </a:r>
          </a:p>
          <a:p>
            <a:pPr lvl="0">
              <a:buFont typeface="Arial" pitchFamily="34" charset="0"/>
              <a:buChar char="•"/>
            </a:pPr>
            <a:endParaRPr altLang="en-US" lang="en-US"/>
          </a:p>
          <a:p>
            <a:pPr lvl="0">
              <a:buFont typeface="Arial" pitchFamily="34" charset="0"/>
              <a:buChar char="•"/>
            </a:pPr>
            <a:r>
              <a:rPr altLang="en-US" b="1" lang="en-US"/>
              <a:t>Counselling</a:t>
            </a:r>
            <a:r>
              <a:rPr altLang="en-US" lang="en-US"/>
              <a:t> – Pre test and post test counselling.( According to individual/couple/family needs)</a:t>
            </a:r>
          </a:p>
        </p:txBody>
      </p:sp>
    </p:spTree>
  </p:cSld>
  <p:clrMapOvr>
    <a:masterClrMapping/>
  </p:clrMapOvr>
  <p:timing/>
</p:sld>
</file>

<file path=ppt/slides/slide83.xml><?xml version="1.0" encoding="utf-8"?>
<p:sld xmlns:a="http://schemas.openxmlformats.org/drawingml/2006/main" xmlns:r="http://schemas.openxmlformats.org/officeDocument/2006/relationships" xmlns:p="http://schemas.openxmlformats.org/presentationml/2006/main" showMasterSp="1">
  <p:cSld>
    <p:spTree>
      <p:nvGrpSpPr>
        <p:cNvPr id="331" name=""/>
        <p:cNvGrpSpPr/>
        <p:nvPr/>
      </p:nvGrpSpPr>
      <p:grpSpPr>
        <a:xfrm rot="0">
          <a:off x="0" y="0"/>
          <a:ext cx="0" cy="0"/>
          <a:chOff x="0" y="0"/>
          <a:chExt cx="0" cy="0"/>
        </a:xfrm>
      </p:grpSpPr>
      <p:sp>
        <p:nvSpPr>
          <p:cNvPr id="1049227"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CORE PRINCIPLES TO HTC CONT.</a:t>
            </a:r>
          </a:p>
        </p:txBody>
      </p:sp>
      <p:sp>
        <p:nvSpPr>
          <p:cNvPr id="1049228"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endParaRPr altLang="en-US" lang="en-US"/>
          </a:p>
          <a:p>
            <a:r>
              <a:rPr altLang="en-US" lang="en-US"/>
              <a:t>Consent is based on sufficient, Accurate, and Voluntary information.</a:t>
            </a:r>
          </a:p>
          <a:p>
            <a:endParaRPr altLang="en-US" lang="en-US"/>
          </a:p>
          <a:p>
            <a:r>
              <a:rPr altLang="en-US" lang="en-US"/>
              <a:t>HIV&amp;AIDS prevention and controll Act provides for testing without consent for those not able to give consent.</a:t>
            </a:r>
          </a:p>
          <a:p>
            <a:r>
              <a:rPr altLang="en-US" lang="en-US"/>
              <a:t>In children, get consent from the parents/guardians.</a:t>
            </a:r>
          </a:p>
        </p:txBody>
      </p:sp>
    </p:spTree>
  </p:cSld>
  <p:clrMapOvr>
    <a:masterClrMapping/>
  </p:clrMapOvr>
  <p:timing/>
</p:sld>
</file>

<file path=ppt/slides/slide84.xml><?xml version="1.0" encoding="utf-8"?>
<p:sld xmlns:a="http://schemas.openxmlformats.org/drawingml/2006/main" xmlns:r="http://schemas.openxmlformats.org/officeDocument/2006/relationships" xmlns:p="http://schemas.openxmlformats.org/presentationml/2006/main" showMasterSp="1">
  <p:cSld>
    <p:spTree>
      <p:nvGrpSpPr>
        <p:cNvPr id="332" name=""/>
        <p:cNvGrpSpPr/>
        <p:nvPr/>
      </p:nvGrpSpPr>
      <p:grpSpPr>
        <a:xfrm rot="0">
          <a:off x="0" y="0"/>
          <a:ext cx="0" cy="0"/>
          <a:chOff x="0" y="0"/>
          <a:chExt cx="0" cy="0"/>
        </a:xfrm>
      </p:grpSpPr>
      <p:sp>
        <p:nvSpPr>
          <p:cNvPr id="1049229"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CORE PRINCIPLES TO HTC CONT.</a:t>
            </a:r>
          </a:p>
        </p:txBody>
      </p:sp>
      <p:sp>
        <p:nvSpPr>
          <p:cNvPr id="1049230"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None/>
            </a:pPr>
            <a:endParaRPr altLang="en-US" lang="en-US"/>
          </a:p>
          <a:p>
            <a:pPr lvl="0">
              <a:lnSpc>
                <a:spcPct val="150000"/>
              </a:lnSpc>
              <a:buNone/>
            </a:pPr>
            <a:r>
              <a:rPr altLang="en-US" lang="en-US"/>
              <a:t> Persons with disability preventing them from giving consent should be tested with consent of parents /guardians / partner/caretaker.</a:t>
            </a:r>
          </a:p>
          <a:p>
            <a:pPr lvl="0">
              <a:lnSpc>
                <a:spcPct val="150000"/>
              </a:lnSpc>
              <a:buNone/>
            </a:pPr>
            <a:r>
              <a:rPr altLang="en-US" lang="en-US"/>
              <a:t>   </a:t>
            </a:r>
          </a:p>
          <a:p>
            <a:pPr lvl="0">
              <a:buNone/>
            </a:pPr>
            <a:endParaRPr altLang="en-US" lang="en-US"/>
          </a:p>
          <a:p>
            <a:pPr lvl="0">
              <a:buNone/>
            </a:pPr>
            <a:endParaRPr altLang="en-US" lang="en-US"/>
          </a:p>
        </p:txBody>
      </p:sp>
    </p:spTree>
  </p:cSld>
  <p:clrMapOvr>
    <a:masterClrMapping/>
  </p:clrMapOvr>
  <p:timing/>
</p:sld>
</file>

<file path=ppt/slides/slide85.xml><?xml version="1.0" encoding="utf-8"?>
<p:sld xmlns:a="http://schemas.openxmlformats.org/drawingml/2006/main" xmlns:r="http://schemas.openxmlformats.org/officeDocument/2006/relationships" xmlns:p="http://schemas.openxmlformats.org/presentationml/2006/main" showMasterSp="1">
  <p:cSld>
    <p:spTree>
      <p:nvGrpSpPr>
        <p:cNvPr id="333" name=""/>
        <p:cNvGrpSpPr/>
        <p:nvPr/>
      </p:nvGrpSpPr>
      <p:grpSpPr>
        <a:xfrm rot="0">
          <a:off x="0" y="0"/>
          <a:ext cx="0" cy="0"/>
          <a:chOff x="0" y="0"/>
          <a:chExt cx="0" cy="0"/>
        </a:xfrm>
      </p:grpSpPr>
      <p:sp>
        <p:nvSpPr>
          <p:cNvPr id="1049231"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CORE PRINCIPLES TO HTC CONT.</a:t>
            </a:r>
          </a:p>
        </p:txBody>
      </p:sp>
      <p:sp>
        <p:nvSpPr>
          <p:cNvPr id="1049232"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r>
              <a:rPr altLang="en-US" lang="en-US"/>
              <a:t>The only circumstances where consent for HIV test is not a requirement :</a:t>
            </a:r>
          </a:p>
          <a:p>
            <a:pPr lvl="0">
              <a:buFont typeface="Arial" pitchFamily="34" charset="0"/>
              <a:buChar char="•"/>
            </a:pPr>
            <a:r>
              <a:rPr altLang="en-US" lang="en-US"/>
              <a:t> In requirement for testing under the provisions of a written law.</a:t>
            </a:r>
          </a:p>
          <a:p>
            <a:pPr lvl="0">
              <a:buFont typeface="Arial" pitchFamily="34" charset="0"/>
              <a:buChar char="•"/>
            </a:pPr>
            <a:endParaRPr altLang="en-US" lang="en-US"/>
          </a:p>
          <a:p>
            <a:pPr lvl="0">
              <a:buFont typeface="Arial" pitchFamily="34" charset="0"/>
              <a:buChar char="•"/>
            </a:pPr>
            <a:r>
              <a:rPr altLang="en-US" lang="en-US"/>
              <a:t>Unconscious patient  and unable to give consent,</a:t>
            </a:r>
          </a:p>
          <a:p>
            <a:pPr lvl="0">
              <a:buFont typeface="Arial" pitchFamily="34" charset="0"/>
              <a:buChar char="•"/>
            </a:pPr>
            <a:r>
              <a:rPr altLang="en-US" lang="en-US"/>
              <a:t>Test medically necessary for a clinical diagnosis.</a:t>
            </a:r>
          </a:p>
          <a:p>
            <a:pPr lvl="0">
              <a:buNone/>
            </a:pPr>
            <a:endParaRPr altLang="en-US" lang="en-US"/>
          </a:p>
          <a:p>
            <a:pPr lvl="0"/>
            <a:endParaRPr altLang="en-US" lang="en-US"/>
          </a:p>
        </p:txBody>
      </p:sp>
    </p:spTree>
  </p:cSld>
  <p:clrMapOvr>
    <a:masterClrMapping/>
  </p:clrMapOvr>
  <p:timing/>
</p:sld>
</file>

<file path=ppt/slides/slide86.xml><?xml version="1.0" encoding="utf-8"?>
<p:sld xmlns:a="http://schemas.openxmlformats.org/drawingml/2006/main" xmlns:r="http://schemas.openxmlformats.org/officeDocument/2006/relationships" xmlns:p="http://schemas.openxmlformats.org/presentationml/2006/main" showMasterSp="1">
  <p:cSld>
    <p:spTree>
      <p:nvGrpSpPr>
        <p:cNvPr id="334" name=""/>
        <p:cNvGrpSpPr/>
        <p:nvPr/>
      </p:nvGrpSpPr>
      <p:grpSpPr>
        <a:xfrm rot="0">
          <a:off x="0" y="0"/>
          <a:ext cx="0" cy="0"/>
          <a:chOff x="0" y="0"/>
          <a:chExt cx="0" cy="0"/>
        </a:xfrm>
      </p:grpSpPr>
      <p:sp>
        <p:nvSpPr>
          <p:cNvPr id="1049233"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r>
              <a:rPr altLang="en-US" lang="en-US"/>
              <a:t>STIGMA REDUCTION</a:t>
            </a:r>
          </a:p>
        </p:txBody>
      </p:sp>
      <p:sp>
        <p:nvSpPr>
          <p:cNvPr id="1049234"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r>
              <a:rPr altLang="en-US" lang="en-US"/>
              <a:t>  Encourage disclosure. </a:t>
            </a:r>
          </a:p>
          <a:p>
            <a:r>
              <a:rPr altLang="en-US" lang="en-US"/>
              <a:t>Psycho- social  support eg joining support groups/clubs etc.</a:t>
            </a:r>
          </a:p>
          <a:p>
            <a:r>
              <a:rPr altLang="en-US" lang="en-US"/>
              <a:t>Open group discussions.</a:t>
            </a:r>
          </a:p>
          <a:p>
            <a:r>
              <a:rPr altLang="en-US" lang="en-US"/>
              <a:t>Economic support.</a:t>
            </a:r>
          </a:p>
          <a:p>
            <a:r>
              <a:rPr altLang="en-US" lang="en-US"/>
              <a:t>Proper counselling- to client and spouse/caretakers.</a:t>
            </a:r>
          </a:p>
          <a:p>
            <a:r>
              <a:rPr altLang="en-US" lang="en-US"/>
              <a:t>Health Education and couselling to employers,teachers,workplaces etc.</a:t>
            </a:r>
          </a:p>
        </p:txBody>
      </p:sp>
    </p:spTree>
  </p:cSld>
  <p:clrMapOvr>
    <a:masterClrMapping/>
  </p:clrMapOvr>
  <p:timing/>
</p:sld>
</file>

<file path=ppt/slides/slide87.xml><?xml version="1.0" encoding="utf-8"?>
<p:sld xmlns:a="http://schemas.openxmlformats.org/drawingml/2006/main" xmlns:r="http://schemas.openxmlformats.org/officeDocument/2006/relationships" xmlns:p="http://schemas.openxmlformats.org/presentationml/2006/main" showMasterSp="1">
  <p:cSld>
    <p:spTree>
      <p:nvGrpSpPr>
        <p:cNvPr id="335" name=""/>
        <p:cNvGrpSpPr/>
        <p:nvPr/>
      </p:nvGrpSpPr>
      <p:grpSpPr>
        <a:xfrm rot="0">
          <a:off x="0" y="0"/>
          <a:ext cx="0" cy="0"/>
          <a:chOff x="0" y="0"/>
          <a:chExt cx="0" cy="0"/>
        </a:xfrm>
      </p:grpSpPr>
      <p:sp>
        <p:nvSpPr>
          <p:cNvPr id="1049235" name=""/>
          <p:cNvSpPr/>
          <p:nvPr>
            <p:ph sz="full" idx="4294967295"/>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algn="ctr" lvl="0">
              <a:buNone/>
            </a:pPr>
            <a:endParaRPr altLang="en-US" b="1" lang="en-US"/>
          </a:p>
          <a:p>
            <a:pPr algn="ctr" lvl="0">
              <a:buNone/>
            </a:pPr>
            <a:endParaRPr altLang="en-US" b="1" lang="en-US"/>
          </a:p>
          <a:p>
            <a:pPr algn="ctr" lvl="0">
              <a:buNone/>
            </a:pPr>
            <a:endParaRPr altLang="en-US" b="1" lang="en-US"/>
          </a:p>
          <a:p>
            <a:pPr algn="ctr" lvl="0">
              <a:buNone/>
            </a:pPr>
            <a:r>
              <a:rPr altLang="en-US" b="1" sz="4000" lang="en-US"/>
              <a:t>THANK YOU</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29" name=""/>
        <p:cNvGrpSpPr/>
        <p:nvPr/>
      </p:nvGrpSpPr>
      <p:grpSpPr>
        <a:xfrm rot="0">
          <a:off x="0" y="0"/>
          <a:ext cx="0" cy="0"/>
          <a:chOff x="0" y="0"/>
          <a:chExt cx="0" cy="0"/>
        </a:xfrm>
      </p:grpSpPr>
      <p:sp>
        <p:nvSpPr>
          <p:cNvPr id="1048625" name=""/>
          <p:cNvSpPr/>
          <p:nvPr>
            <p:ph type="title" sz="full" idx="0"/>
          </p:nvPr>
        </p:nvSpPr>
        <p:spPr>
          <a:xfrm rot="0">
            <a:off x="0" y="0"/>
            <a:ext cx="9144000" cy="12954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1" sz="3600" i="0">
                <a:solidFill>
                  <a:schemeClr val="dk1"/>
                </a:solidFill>
                <a:latin typeface="Verdana" pitchFamily="34" charset="0"/>
                <a:ea typeface="Verdana" pitchFamily="34" charset="0"/>
                <a:sym typeface="Arial" pitchFamily="34" charset="0"/>
              </a:defRPr>
            </a:lvl1pPr>
          </a:lstStyle>
          <a:p>
            <a:pPr eaLnBrk="1" hangingPunct="1" latinLnBrk="1" lvl="0"/>
            <a:r>
              <a:rPr altLang="en-US" lang="en-US"/>
              <a:t>Historical background of HIV cont’d</a:t>
            </a:r>
          </a:p>
        </p:txBody>
      </p:sp>
      <p:sp>
        <p:nvSpPr>
          <p:cNvPr id="1048626" name=""/>
          <p:cNvSpPr/>
          <p:nvPr>
            <p:ph sz="full" idx="1"/>
          </p:nvPr>
        </p:nvSpPr>
        <p:spPr>
          <a:xfrm rot="0">
            <a:off x="0" y="1295400"/>
            <a:ext cx="9144000" cy="4953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 typeface="Wingdings" pitchFamily="2" charset="2"/>
              <a:buChar char="q"/>
              <a:defRPr baseline="0" b="0" sz="3200" i="0">
                <a:solidFill>
                  <a:schemeClr val="dk1"/>
                </a:solidFill>
                <a:latin typeface="Verdana" pitchFamily="34" charset="0"/>
                <a:ea typeface="Verdana" pitchFamily="34" charset="0"/>
                <a:sym typeface="Arial" pitchFamily="34" charset="0"/>
              </a:defRPr>
            </a:lvl1pPr>
            <a:lvl2pPr algn="l" fontAlgn="base" indent="-285750" latinLnBrk="1" marL="742950" rtl="0">
              <a:lnSpc>
                <a:spcPct val="100000"/>
              </a:lnSpc>
              <a:spcBef>
                <a:spcPct val="20000"/>
              </a:spcBef>
              <a:spcAft>
                <a:spcPct val="0"/>
              </a:spcAft>
              <a:buSzPct val="100000"/>
              <a:buFont typeface="Courier New" pitchFamily="49" charset="0"/>
              <a:buChar char="o"/>
              <a:defRPr baseline="0" b="0" sz="2800" i="0">
                <a:solidFill>
                  <a:schemeClr val="dk1"/>
                </a:solidFill>
                <a:latin typeface="Verdana" pitchFamily="34" charset="0"/>
                <a:ea typeface="Verdana" pitchFamily="34" charset="0"/>
                <a:sym typeface="Arial" pitchFamily="34" charset="0"/>
              </a:defRPr>
            </a:lvl2pPr>
            <a:lvl3pPr algn="l" fontAlgn="base" indent="-228600" latinLnBrk="1" marL="1143000" rtl="0">
              <a:lnSpc>
                <a:spcPct val="100000"/>
              </a:lnSpc>
              <a:spcBef>
                <a:spcPct val="20000"/>
              </a:spcBef>
              <a:spcAft>
                <a:spcPct val="0"/>
              </a:spcAft>
              <a:buSzPct val="100000"/>
              <a:buFont typeface="Wingdings" pitchFamily="2" charset="2"/>
              <a:buChar char="ü"/>
              <a:defRPr baseline="0" b="0" sz="2400" i="0">
                <a:solidFill>
                  <a:schemeClr val="dk1"/>
                </a:solidFill>
                <a:latin typeface="Verdana" pitchFamily="34" charset="0"/>
                <a:ea typeface="Verdana" pitchFamily="34" charset="0"/>
                <a:sym typeface="Arial" pitchFamily="34" charset="0"/>
              </a:defRPr>
            </a:lvl3pPr>
            <a:lvl4pPr algn="l" fontAlgn="base" indent="-228600" latinLnBrk="1" marL="1600200" rtl="0">
              <a:lnSpc>
                <a:spcPct val="100000"/>
              </a:lnSpc>
              <a:spcBef>
                <a:spcPct val="20000"/>
              </a:spcBef>
              <a:spcAft>
                <a:spcPct val="0"/>
              </a:spcAft>
              <a:buSzPct val="100000"/>
              <a:buFont typeface="Wingdings" pitchFamily="2" charset="2"/>
              <a:buChar char="v"/>
              <a:defRPr baseline="0" b="0" sz="2000" i="0">
                <a:solidFill>
                  <a:schemeClr val="dk1"/>
                </a:solidFill>
                <a:latin typeface="Verdana" pitchFamily="34" charset="0"/>
                <a:ea typeface="Verdana" pitchFamily="34" charset="0"/>
                <a:sym typeface="Arial" pitchFamily="34" charset="0"/>
              </a:defRPr>
            </a:lvl4pPr>
            <a:lvl5pPr algn="l" fontAlgn="base" indent="-228600" latinLnBrk="1" marL="2057400" rtl="0">
              <a:lnSpc>
                <a:spcPct val="100000"/>
              </a:lnSpc>
              <a:spcBef>
                <a:spcPct val="20000"/>
              </a:spcBef>
              <a:spcAft>
                <a:spcPct val="0"/>
              </a:spcAft>
              <a:buSzPct val="100000"/>
              <a:buFont typeface="Arial" pitchFamily="34" charset="0"/>
              <a:buChar char="»"/>
              <a:defRPr baseline="0" b="0" sz="2000" i="0">
                <a:solidFill>
                  <a:schemeClr val="dk1"/>
                </a:solidFill>
                <a:latin typeface="Verdana" pitchFamily="34" charset="0"/>
                <a:ea typeface="Verdana" pitchFamily="34" charset="0"/>
                <a:sym typeface="Arial" pitchFamily="34" charset="0"/>
              </a:defRPr>
            </a:lvl5pPr>
          </a:lstStyle>
          <a:p>
            <a:pPr lvl="0">
              <a:buClr>
                <a:srgbClr val="FF0000"/>
              </a:buClr>
              <a:buFont typeface="Webdings" pitchFamily="18" charset="2"/>
              <a:buChar char=""/>
            </a:pPr>
            <a:r>
              <a:rPr altLang="en-US" b="1" sz="2400" lang="en-US"/>
              <a:t>1984</a:t>
            </a:r>
            <a:r>
              <a:rPr altLang="en-US" sz="2400" lang="en-US"/>
              <a:t>– The first case in Kenya was described</a:t>
            </a:r>
          </a:p>
          <a:p>
            <a:pPr lvl="0">
              <a:buClr>
                <a:srgbClr val="FF0000"/>
              </a:buClr>
              <a:buFont typeface="Webdings" pitchFamily="18" charset="2"/>
              <a:buChar char=""/>
            </a:pPr>
            <a:r>
              <a:rPr altLang="en-US" b="1" sz="2400" lang="en-US"/>
              <a:t>1986 </a:t>
            </a:r>
            <a:r>
              <a:rPr altLang="en-US" sz="2400" lang="en-US"/>
              <a:t>– Human Immunodeficiency Virus (HIV) was accepted as the international</a:t>
            </a:r>
          </a:p>
          <a:p>
            <a:pPr lvl="0">
              <a:buClr>
                <a:srgbClr val="FF0000"/>
              </a:buClr>
              <a:buFont typeface="Webdings" pitchFamily="18" charset="2"/>
              <a:buChar char=""/>
            </a:pPr>
            <a:r>
              <a:rPr altLang="en-US" sz="2400" lang="en-US"/>
              <a:t>designation for the retrovirus in a WHO consultative meeting</a:t>
            </a:r>
          </a:p>
          <a:p>
            <a:pPr lvl="0">
              <a:buClr>
                <a:srgbClr val="FF0000"/>
              </a:buClr>
              <a:buFont typeface="Webdings" pitchFamily="18" charset="2"/>
              <a:buChar char=""/>
            </a:pPr>
            <a:r>
              <a:rPr altLang="en-US" b="1" sz="2400" lang="en-US"/>
              <a:t>1996 </a:t>
            </a:r>
            <a:r>
              <a:rPr altLang="en-US" sz="2400" lang="en-US"/>
              <a:t>– ARVs became available in the world.</a:t>
            </a:r>
          </a:p>
          <a:p>
            <a:pPr lvl="0">
              <a:buClr>
                <a:srgbClr val="FF0000"/>
              </a:buClr>
              <a:buFont typeface="Webdings" pitchFamily="18" charset="2"/>
              <a:buChar char=""/>
            </a:pPr>
            <a:r>
              <a:rPr altLang="en-US" b="1" sz="2400" lang="en-US"/>
              <a:t>1997 </a:t>
            </a:r>
            <a:r>
              <a:rPr altLang="en-US" sz="2400" lang="en-US"/>
              <a:t>– ARVs became available in the private sector in Kenya.</a:t>
            </a:r>
          </a:p>
          <a:p>
            <a:pPr lvl="0">
              <a:buClr>
                <a:srgbClr val="FF0000"/>
              </a:buClr>
              <a:buFont typeface="Webdings" pitchFamily="18" charset="2"/>
              <a:buChar char=""/>
            </a:pPr>
            <a:r>
              <a:rPr altLang="en-US" b="1" sz="2400" lang="en-US"/>
              <a:t>2003 </a:t>
            </a:r>
            <a:r>
              <a:rPr altLang="en-US" sz="2400" lang="en-US"/>
              <a:t>– ARVs became available in public sector in Kenya.</a:t>
            </a:r>
          </a:p>
          <a:p>
            <a:pPr lvl="0">
              <a:buClr>
                <a:srgbClr val="FF0000"/>
              </a:buClr>
              <a:buFont typeface="Webdings" pitchFamily="18" charset="2"/>
              <a:buChar char=""/>
            </a:pPr>
            <a:r>
              <a:rPr altLang="en-US" b="1" sz="2400" lang="en-US"/>
              <a:t>2006 </a:t>
            </a:r>
            <a:r>
              <a:rPr altLang="en-US" sz="2400" lang="en-US"/>
              <a:t>– Approximately 90,000 Kenyans are taking ARV treatment.</a:t>
            </a:r>
          </a:p>
          <a:p>
            <a:pPr eaLnBrk="1" hangingPunct="1" latinLnBrk="1" lvl="0">
              <a:buFont typeface="Arial" pitchFamily="34" charset="0"/>
              <a:buChar char="•"/>
            </a:pPr>
            <a:endParaRPr altLang="en-US" lang="en-US"/>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themeOverride>
</file>

<file path=ppt/theme/themeOverride10.xml><?xml version="1.0" encoding="utf-8"?>
<a:themeOverride xmlns:a="http://schemas.openxmlformats.org/drawingml/2006/main">
  <a:clrScheme na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themeOverride>
</file>

<file path=ppt/theme/themeOverride11.xml><?xml version="1.0" encoding="utf-8"?>
<a:themeOverride xmlns:a="http://schemas.openxmlformats.org/drawingml/2006/main">
  <a:clrScheme na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themeOverride>
</file>

<file path=ppt/theme/themeOverride2.xml><?xml version="1.0" encoding="utf-8"?>
<a:themeOverride xmlns:a="http://schemas.openxmlformats.org/drawingml/2006/main">
  <a:clrScheme na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themeOverride>
</file>

<file path=ppt/theme/themeOverride3.xml><?xml version="1.0" encoding="utf-8"?>
<a:themeOverride xmlns:a="http://schemas.openxmlformats.org/drawingml/2006/main">
  <a:clrScheme na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themeOverride>
</file>

<file path=ppt/theme/themeOverride4.xml><?xml version="1.0" encoding="utf-8"?>
<a:themeOverride xmlns:a="http://schemas.openxmlformats.org/drawingml/2006/main">
  <a:clrScheme na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themeOverride>
</file>

<file path=ppt/theme/themeOverride5.xml><?xml version="1.0" encoding="utf-8"?>
<a:themeOverride xmlns:a="http://schemas.openxmlformats.org/drawingml/2006/main">
  <a:clrScheme na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themeOverride>
</file>

<file path=ppt/theme/themeOverride6.xml><?xml version="1.0" encoding="utf-8"?>
<a:themeOverride xmlns:a="http://schemas.openxmlformats.org/drawingml/2006/main">
  <a:clrScheme na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themeOverride>
</file>

<file path=ppt/theme/themeOverride7.xml><?xml version="1.0" encoding="utf-8"?>
<a:themeOverride xmlns:a="http://schemas.openxmlformats.org/drawingml/2006/main">
  <a:clrScheme na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themeOverride>
</file>

<file path=ppt/theme/themeOverride8.xml><?xml version="1.0" encoding="utf-8"?>
<a:themeOverride xmlns:a="http://schemas.openxmlformats.org/drawingml/2006/main">
  <a:clrScheme na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themeOverride>
</file>

<file path=ppt/theme/themeOverride9.xml><?xml version="1.0" encoding="utf-8"?>
<a:themeOverride xmlns:a="http://schemas.openxmlformats.org/drawingml/2006/main">
  <a:clrScheme name="">
    <a:dk1>
      <a:srgbClr val="000000"/>
    </a:dk1>
    <a:lt1>
      <a:srgbClr val="FFFFFF"/>
    </a:lt1>
    <a:dk2>
      <a:srgbClr val="FBEEC9"/>
    </a:dk2>
    <a:lt2>
      <a:srgbClr val="4E3B30"/>
    </a:lt2>
    <a:accent1>
      <a:srgbClr val="F0A22E"/>
    </a:accent1>
    <a:accent2>
      <a:srgbClr val="A5644E"/>
    </a:accent2>
    <a:accent3>
      <a:srgbClr val="FFFFFF"/>
    </a:accent3>
    <a:accent4>
      <a:srgbClr val="000000"/>
    </a:accent4>
    <a:accent5>
      <a:srgbClr val="000000"/>
    </a:accent5>
    <a:accent6>
      <a:srgbClr val="000000"/>
    </a:accent6>
    <a:hlink>
      <a:srgbClr val="AD1F1F"/>
    </a:hlink>
    <a:folHlink>
      <a:srgbClr val="FFC42F"/>
    </a:folHlink>
  </a:clr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Module 1: HIV Information</dc:title>
  <dc:creator>TOSHIBA</dc:creator>
  <cp:lastModifiedBy>Hp</cp:lastModifiedBy>
  <dcterms:created xsi:type="dcterms:W3CDTF">2009-07-21T08:01:17Z</dcterms:created>
  <dcterms:modified xsi:type="dcterms:W3CDTF">2019-10-29T11:59:54Z</dcterms:modified>
</cp:coreProperties>
</file>